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1"/>
    <p:sldMasterId id="2147483684" r:id="rId12"/>
  </p:sldMasterIdLst>
  <p:notesMasterIdLst>
    <p:notesMasterId r:id="rId43"/>
  </p:notesMasterIdLst>
  <p:sldIdLst>
    <p:sldId id="1274" r:id="rId13"/>
    <p:sldId id="1326" r:id="rId14"/>
    <p:sldId id="1308" r:id="rId15"/>
    <p:sldId id="687" r:id="rId16"/>
    <p:sldId id="1330" r:id="rId17"/>
    <p:sldId id="1323" r:id="rId18"/>
    <p:sldId id="1322" r:id="rId19"/>
    <p:sldId id="1331" r:id="rId20"/>
    <p:sldId id="1318" r:id="rId21"/>
    <p:sldId id="1319" r:id="rId22"/>
    <p:sldId id="1320" r:id="rId23"/>
    <p:sldId id="1321" r:id="rId24"/>
    <p:sldId id="6584" r:id="rId25"/>
    <p:sldId id="1332" r:id="rId26"/>
    <p:sldId id="6568" r:id="rId27"/>
    <p:sldId id="6572" r:id="rId28"/>
    <p:sldId id="6573" r:id="rId29"/>
    <p:sldId id="6574" r:id="rId30"/>
    <p:sldId id="6575" r:id="rId31"/>
    <p:sldId id="6581" r:id="rId32"/>
    <p:sldId id="6582" r:id="rId33"/>
    <p:sldId id="6583" r:id="rId34"/>
    <p:sldId id="6576" r:id="rId35"/>
    <p:sldId id="6577" r:id="rId36"/>
    <p:sldId id="6579" r:id="rId37"/>
    <p:sldId id="6578" r:id="rId38"/>
    <p:sldId id="6580" r:id="rId39"/>
    <p:sldId id="1126" r:id="rId40"/>
    <p:sldId id="6586" r:id="rId41"/>
    <p:sldId id="6585" r:id="rId42"/>
  </p:sldIdLst>
  <p:sldSz cx="10058400" cy="7772400"/>
  <p:notesSz cx="7010400" cy="9296400"/>
  <p:custDataLst>
    <p:custData r:id="rId3"/>
    <p:custData r:id="rId1"/>
    <p:custData r:id="rId8"/>
    <p:custData r:id="rId9"/>
    <p:custData r:id="rId5"/>
    <p:custData r:id="rId4"/>
    <p:custData r:id="rId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7B1B56-2091-9F54-EB57-1D8A560B68CA}" name="Brad Ackerman" initials="BA" userId="S::brad.ackerman@swanglobalinvestments.com::407b6b33-8b2a-4f41-8365-6d8cccdf1b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ah Wakefield" initials="" lastIdx="1" clrIdx="0"/>
  <p:cmAuthor id="1" name="backerman" initials="b" lastIdx="37" clrIdx="1">
    <p:extLst>
      <p:ext uri="{19B8F6BF-5375-455C-9EA6-DF929625EA0E}">
        <p15:presenceInfo xmlns:p15="http://schemas.microsoft.com/office/powerpoint/2012/main" userId="S-1-5-21-1081301484-1106060914-3722712509-1246" providerId="AD"/>
      </p:ext>
    </p:extLst>
  </p:cmAuthor>
  <p:cmAuthor id="2" name="Micah Wakefield" initials="MW" lastIdx="3" clrIdx="2">
    <p:extLst>
      <p:ext uri="{19B8F6BF-5375-455C-9EA6-DF929625EA0E}">
        <p15:presenceInfo xmlns:p15="http://schemas.microsoft.com/office/powerpoint/2012/main" userId="20a562aa315fa375" providerId="Windows Live"/>
      </p:ext>
    </p:extLst>
  </p:cmAuthor>
  <p:cmAuthor id="3" name="Marc Odo" initials="MO" lastIdx="4" clrIdx="3">
    <p:extLst>
      <p:ext uri="{19B8F6BF-5375-455C-9EA6-DF929625EA0E}">
        <p15:presenceInfo xmlns:p15="http://schemas.microsoft.com/office/powerpoint/2012/main" userId="Marc Odo" providerId="None"/>
      </p:ext>
    </p:extLst>
  </p:cmAuthor>
  <p:cmAuthor id="4" name="Brad Ackerman" initials="BA" lastIdx="46" clrIdx="4">
    <p:extLst>
      <p:ext uri="{19B8F6BF-5375-455C-9EA6-DF929625EA0E}">
        <p15:presenceInfo xmlns:p15="http://schemas.microsoft.com/office/powerpoint/2012/main" userId="S::brad.ackerman@swanglobalinvestments.com::407b6b33-8b2a-4f41-8365-6d8cccdf1b26" providerId="AD"/>
      </p:ext>
    </p:extLst>
  </p:cmAuthor>
  <p:cmAuthor id="5" name="David Lovell" initials="DL" lastIdx="1" clrIdx="5">
    <p:extLst>
      <p:ext uri="{19B8F6BF-5375-455C-9EA6-DF929625EA0E}">
        <p15:presenceInfo xmlns:p15="http://schemas.microsoft.com/office/powerpoint/2012/main" userId="S::david.lovell@swanglobalinvestments.com::4a2652b3-da26-4ed0-b308-9094f6c89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0926"/>
    <a:srgbClr val="7B7C7C"/>
    <a:srgbClr val="C1A967"/>
    <a:srgbClr val="EAEAEA"/>
    <a:srgbClr val="20497D"/>
    <a:srgbClr val="FFFFFF"/>
    <a:srgbClr val="719DD5"/>
    <a:srgbClr val="0D5B61"/>
    <a:srgbClr val="575482"/>
    <a:srgbClr val="4C4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67373-019A-4907-8AE4-E24C3F945564}" v="34" dt="2023-12-01T20:17:41.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4" d="100"/>
          <a:sy n="24" d="100"/>
        </p:scale>
        <p:origin x="3954" y="24"/>
      </p:cViewPr>
      <p:guideLst>
        <p:guide orient="horz" pos="2448"/>
        <p:guide pos="31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4" d="100"/>
          <a:sy n="104" d="100"/>
        </p:scale>
        <p:origin x="541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Blogs/Correlations%20different%20periods%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Blogs/Correlations%20different%20period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Blogs/Correlations%20different%20period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Blogs/Correlations%20different%20periods%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Blogs/Correlations%20different%20periods%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Blogs/Correlations%20different%20periods%20v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Presentations/Know%20Your%20Alternatives%20-%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wanglobalinvestments-my.sharepoint.com/personal/marc_odo_swanglobalinvestments_com/Documents/Presentations/Know%20Your%20Alternatives%20-%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2022 Asset Class Returns</a:t>
            </a:r>
          </a:p>
        </c:rich>
      </c:tx>
      <c:layout>
        <c:manualLayout>
          <c:xMode val="edge"/>
          <c:yMode val="edge"/>
          <c:x val="0.36450263792783472"/>
          <c:y val="1.753999902402105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 returns'!$C$22</c:f>
              <c:strCache>
                <c:ptCount val="1"/>
                <c:pt idx="0">
                  <c:v>2022 Return</c:v>
                </c:pt>
              </c:strCache>
            </c:strRef>
          </c:tx>
          <c:spPr>
            <a:pattFill prst="pct50">
              <a:fgClr>
                <a:schemeClr val="tx1">
                  <a:lumMod val="50000"/>
                  <a:lumOff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 returns'!$B$23:$B$32</c:f>
              <c:strCache>
                <c:ptCount val="10"/>
                <c:pt idx="0">
                  <c:v>US LC/S&amp;P 500</c:v>
                </c:pt>
                <c:pt idx="1">
                  <c:v>US SC/Russell 2000</c:v>
                </c:pt>
                <c:pt idx="2">
                  <c:v>Value/Russell 3000 Value</c:v>
                </c:pt>
                <c:pt idx="3">
                  <c:v>Growth/Russell 3000 Growth</c:v>
                </c:pt>
                <c:pt idx="4">
                  <c:v>For Dev/MSCI EAFE</c:v>
                </c:pt>
                <c:pt idx="5">
                  <c:v>Emg Mkt/MSCI EM</c:v>
                </c:pt>
                <c:pt idx="6">
                  <c:v>Inv Grade/Bberg US Agg </c:v>
                </c:pt>
                <c:pt idx="7">
                  <c:v>HY Bonds/Blberg US Corp HY</c:v>
                </c:pt>
                <c:pt idx="8">
                  <c:v>Real Estate/FTSE Nareit All</c:v>
                </c:pt>
                <c:pt idx="9">
                  <c:v>Commodities/S&amp;P GSCI</c:v>
                </c:pt>
              </c:strCache>
            </c:strRef>
          </c:cat>
          <c:val>
            <c:numRef>
              <c:f>'2022 returns'!$C$23:$C$32</c:f>
              <c:numCache>
                <c:formatCode>0.0%</c:formatCode>
                <c:ptCount val="10"/>
                <c:pt idx="0">
                  <c:v>-0.18110865000000001</c:v>
                </c:pt>
                <c:pt idx="1">
                  <c:v>-0.20436467</c:v>
                </c:pt>
                <c:pt idx="2">
                  <c:v>-7.9798540000000001E-2</c:v>
                </c:pt>
                <c:pt idx="3">
                  <c:v>-0.28965966999999998</c:v>
                </c:pt>
                <c:pt idx="4">
                  <c:v>-0.14013355</c:v>
                </c:pt>
                <c:pt idx="5">
                  <c:v>-0.19735734000000002</c:v>
                </c:pt>
                <c:pt idx="6">
                  <c:v>-0.13010115999999999</c:v>
                </c:pt>
                <c:pt idx="7">
                  <c:v>-0.11188551000000001</c:v>
                </c:pt>
                <c:pt idx="8">
                  <c:v>-0.25104375000000001</c:v>
                </c:pt>
                <c:pt idx="9">
                  <c:v>0.25985949000000003</c:v>
                </c:pt>
              </c:numCache>
            </c:numRef>
          </c:val>
          <c:extLst>
            <c:ext xmlns:c16="http://schemas.microsoft.com/office/drawing/2014/chart" uri="{C3380CC4-5D6E-409C-BE32-E72D297353CC}">
              <c16:uniqueId val="{00000000-9788-4617-9D02-C30B77F85E95}"/>
            </c:ext>
          </c:extLst>
        </c:ser>
        <c:ser>
          <c:idx val="1"/>
          <c:order val="1"/>
          <c:tx>
            <c:strRef>
              <c:f>'2022 returns'!$D$22</c:f>
              <c:strCache>
                <c:ptCount val="1"/>
                <c:pt idx="0">
                  <c:v>2022 Max Drawdown</c:v>
                </c:pt>
              </c:strCache>
            </c:strRef>
          </c:tx>
          <c:spPr>
            <a:solidFill>
              <a:srgbClr val="6709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 returns'!$B$23:$B$32</c:f>
              <c:strCache>
                <c:ptCount val="10"/>
                <c:pt idx="0">
                  <c:v>US LC/S&amp;P 500</c:v>
                </c:pt>
                <c:pt idx="1">
                  <c:v>US SC/Russell 2000</c:v>
                </c:pt>
                <c:pt idx="2">
                  <c:v>Value/Russell 3000 Value</c:v>
                </c:pt>
                <c:pt idx="3">
                  <c:v>Growth/Russell 3000 Growth</c:v>
                </c:pt>
                <c:pt idx="4">
                  <c:v>For Dev/MSCI EAFE</c:v>
                </c:pt>
                <c:pt idx="5">
                  <c:v>Emg Mkt/MSCI EM</c:v>
                </c:pt>
                <c:pt idx="6">
                  <c:v>Inv Grade/Bberg US Agg </c:v>
                </c:pt>
                <c:pt idx="7">
                  <c:v>HY Bonds/Blberg US Corp HY</c:v>
                </c:pt>
                <c:pt idx="8">
                  <c:v>Real Estate/FTSE Nareit All</c:v>
                </c:pt>
                <c:pt idx="9">
                  <c:v>Commodities/S&amp;P GSCI</c:v>
                </c:pt>
              </c:strCache>
            </c:strRef>
          </c:cat>
          <c:val>
            <c:numRef>
              <c:f>'2022 returns'!$D$23:$D$32</c:f>
              <c:numCache>
                <c:formatCode>0.0%</c:formatCode>
                <c:ptCount val="10"/>
                <c:pt idx="0">
                  <c:v>-0.23867289</c:v>
                </c:pt>
                <c:pt idx="1">
                  <c:v>-0.25101724999999997</c:v>
                </c:pt>
                <c:pt idx="2">
                  <c:v>-0.17972411000000002</c:v>
                </c:pt>
                <c:pt idx="3">
                  <c:v>-0.30572885999999999</c:v>
                </c:pt>
                <c:pt idx="4">
                  <c:v>-0.26757812000000003</c:v>
                </c:pt>
                <c:pt idx="5">
                  <c:v>-0.29154669999999999</c:v>
                </c:pt>
                <c:pt idx="6">
                  <c:v>-0.15715564000000001</c:v>
                </c:pt>
                <c:pt idx="7">
                  <c:v>-0.14744922999999999</c:v>
                </c:pt>
                <c:pt idx="8">
                  <c:v>-0.28336808000000002</c:v>
                </c:pt>
                <c:pt idx="9">
                  <c:v>-0.17164046999999999</c:v>
                </c:pt>
              </c:numCache>
            </c:numRef>
          </c:val>
          <c:extLst>
            <c:ext xmlns:c16="http://schemas.microsoft.com/office/drawing/2014/chart" uri="{C3380CC4-5D6E-409C-BE32-E72D297353CC}">
              <c16:uniqueId val="{00000001-9788-4617-9D02-C30B77F85E95}"/>
            </c:ext>
          </c:extLst>
        </c:ser>
        <c:dLbls>
          <c:showLegendKey val="0"/>
          <c:showVal val="0"/>
          <c:showCatName val="0"/>
          <c:showSerName val="0"/>
          <c:showPercent val="0"/>
          <c:showBubbleSize val="0"/>
        </c:dLbls>
        <c:gapWidth val="219"/>
        <c:overlap val="-27"/>
        <c:axId val="325314720"/>
        <c:axId val="325312224"/>
      </c:barChart>
      <c:catAx>
        <c:axId val="325314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5312224"/>
        <c:crosses val="autoZero"/>
        <c:auto val="1"/>
        <c:lblAlgn val="ctr"/>
        <c:lblOffset val="100"/>
        <c:noMultiLvlLbl val="0"/>
      </c:catAx>
      <c:valAx>
        <c:axId val="32531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31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1247300275459"/>
          <c:y val="0.22778873276733727"/>
          <c:w val="0.58773967072045474"/>
          <c:h val="0.5174287522662655"/>
        </c:manualLayout>
      </c:layout>
      <c:pieChart>
        <c:varyColors val="1"/>
        <c:ser>
          <c:idx val="0"/>
          <c:order val="0"/>
          <c:tx>
            <c:strRef>
              <c:f>Sheet1!$B$1</c:f>
              <c:strCache>
                <c:ptCount val="1"/>
                <c:pt idx="0">
                  <c:v>55/30/15</c:v>
                </c:pt>
              </c:strCache>
            </c:strRef>
          </c:tx>
          <c:spPr>
            <a:ln w="0"/>
          </c:spPr>
          <c:dPt>
            <c:idx val="0"/>
            <c:bubble3D val="0"/>
            <c:spPr>
              <a:solidFill>
                <a:srgbClr val="670926"/>
              </a:solidFill>
              <a:ln w="0">
                <a:solidFill>
                  <a:schemeClr val="lt1"/>
                </a:solidFill>
              </a:ln>
              <a:effectLst/>
            </c:spPr>
            <c:extLst>
              <c:ext xmlns:c16="http://schemas.microsoft.com/office/drawing/2014/chart" uri="{C3380CC4-5D6E-409C-BE32-E72D297353CC}">
                <c16:uniqueId val="{00000001-438B-40C0-A465-B17F9E15C15D}"/>
              </c:ext>
            </c:extLst>
          </c:dPt>
          <c:dPt>
            <c:idx val="1"/>
            <c:bubble3D val="0"/>
            <c:spPr>
              <a:solidFill>
                <a:srgbClr val="670926"/>
              </a:solidFill>
              <a:ln w="0">
                <a:solidFill>
                  <a:schemeClr val="lt1"/>
                </a:solidFill>
              </a:ln>
              <a:effectLst/>
            </c:spPr>
            <c:extLst>
              <c:ext xmlns:c16="http://schemas.microsoft.com/office/drawing/2014/chart" uri="{C3380CC4-5D6E-409C-BE32-E72D297353CC}">
                <c16:uniqueId val="{00000003-438B-40C0-A465-B17F9E15C15D}"/>
              </c:ext>
            </c:extLst>
          </c:dPt>
          <c:dPt>
            <c:idx val="2"/>
            <c:bubble3D val="0"/>
            <c:spPr>
              <a:solidFill>
                <a:schemeClr val="tx1">
                  <a:lumMod val="50000"/>
                  <a:lumOff val="50000"/>
                  <a:alpha val="50000"/>
                </a:schemeClr>
              </a:solidFill>
              <a:ln w="0">
                <a:solidFill>
                  <a:schemeClr val="lt1"/>
                </a:solidFill>
              </a:ln>
              <a:effectLst/>
            </c:spPr>
            <c:extLst>
              <c:ext xmlns:c16="http://schemas.microsoft.com/office/drawing/2014/chart" uri="{C3380CC4-5D6E-409C-BE32-E72D297353CC}">
                <c16:uniqueId val="{00000005-438B-40C0-A465-B17F9E15C15D}"/>
              </c:ext>
            </c:extLst>
          </c:dPt>
          <c:cat>
            <c:strRef>
              <c:f>Sheet1!$A$2:$A$4</c:f>
              <c:strCache>
                <c:ptCount val="3"/>
                <c:pt idx="0">
                  <c:v>Equity</c:v>
                </c:pt>
                <c:pt idx="1">
                  <c:v>Hedged Equity</c:v>
                </c:pt>
                <c:pt idx="2">
                  <c:v>Bonds</c:v>
                </c:pt>
              </c:strCache>
            </c:strRef>
          </c:cat>
          <c:val>
            <c:numRef>
              <c:f>Sheet1!$B$2:$B$4</c:f>
              <c:numCache>
                <c:formatCode>General</c:formatCode>
                <c:ptCount val="3"/>
                <c:pt idx="0">
                  <c:v>85</c:v>
                </c:pt>
                <c:pt idx="2">
                  <c:v>15</c:v>
                </c:pt>
              </c:numCache>
            </c:numRef>
          </c:val>
          <c:extLst>
            <c:ext xmlns:c16="http://schemas.microsoft.com/office/drawing/2014/chart" uri="{C3380CC4-5D6E-409C-BE32-E72D297353CC}">
              <c16:uniqueId val="{00000006-438B-40C0-A465-B17F9E15C1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1247300275459"/>
          <c:y val="0.22778873276733727"/>
          <c:w val="0.58773967072045474"/>
          <c:h val="0.5174287522662655"/>
        </c:manualLayout>
      </c:layout>
      <c:pieChart>
        <c:varyColors val="1"/>
        <c:ser>
          <c:idx val="0"/>
          <c:order val="0"/>
          <c:tx>
            <c:strRef>
              <c:f>Sheet1!$B$1</c:f>
              <c:strCache>
                <c:ptCount val="1"/>
                <c:pt idx="0">
                  <c:v>50/30/20</c:v>
                </c:pt>
              </c:strCache>
            </c:strRef>
          </c:tx>
          <c:spPr>
            <a:ln>
              <a:noFill/>
            </a:ln>
          </c:spPr>
          <c:dPt>
            <c:idx val="0"/>
            <c:bubble3D val="0"/>
            <c:spPr>
              <a:solidFill>
                <a:srgbClr val="670926"/>
              </a:solidFill>
              <a:ln w="19050">
                <a:noFill/>
              </a:ln>
              <a:effectLst/>
            </c:spPr>
            <c:extLst>
              <c:ext xmlns:c16="http://schemas.microsoft.com/office/drawing/2014/chart" uri="{C3380CC4-5D6E-409C-BE32-E72D297353CC}">
                <c16:uniqueId val="{00000001-8052-450B-BCB8-773086B8BE0A}"/>
              </c:ext>
            </c:extLst>
          </c:dPt>
          <c:dPt>
            <c:idx val="1"/>
            <c:bubble3D val="0"/>
            <c:spPr>
              <a:solidFill>
                <a:srgbClr val="670926">
                  <a:alpha val="50000"/>
                </a:srgbClr>
              </a:solidFill>
              <a:ln w="19050">
                <a:noFill/>
              </a:ln>
              <a:effectLst/>
            </c:spPr>
            <c:extLst>
              <c:ext xmlns:c16="http://schemas.microsoft.com/office/drawing/2014/chart" uri="{C3380CC4-5D6E-409C-BE32-E72D297353CC}">
                <c16:uniqueId val="{00000003-8052-450B-BCB8-773086B8BE0A}"/>
              </c:ext>
            </c:extLst>
          </c:dPt>
          <c:dPt>
            <c:idx val="2"/>
            <c:bubble3D val="0"/>
            <c:spPr>
              <a:solidFill>
                <a:schemeClr val="tx1">
                  <a:lumMod val="65000"/>
                  <a:lumOff val="35000"/>
                  <a:alpha val="50000"/>
                </a:schemeClr>
              </a:solidFill>
              <a:ln w="19050">
                <a:noFill/>
              </a:ln>
              <a:effectLst/>
            </c:spPr>
            <c:extLst>
              <c:ext xmlns:c16="http://schemas.microsoft.com/office/drawing/2014/chart" uri="{C3380CC4-5D6E-409C-BE32-E72D297353CC}">
                <c16:uniqueId val="{00000005-8052-450B-BCB8-773086B8BE0A}"/>
              </c:ext>
            </c:extLst>
          </c:dPt>
          <c:dPt>
            <c:idx val="3"/>
            <c:bubble3D val="0"/>
            <c:spPr>
              <a:solidFill>
                <a:schemeClr val="tx1">
                  <a:lumMod val="50000"/>
                  <a:lumOff val="50000"/>
                  <a:alpha val="50000"/>
                </a:schemeClr>
              </a:solidFill>
              <a:ln w="19050">
                <a:noFill/>
              </a:ln>
              <a:effectLst/>
            </c:spPr>
            <c:extLst>
              <c:ext xmlns:c16="http://schemas.microsoft.com/office/drawing/2014/chart" uri="{C3380CC4-5D6E-409C-BE32-E72D297353CC}">
                <c16:uniqueId val="{00000007-9316-45E6-88DB-A7B682908080}"/>
              </c:ext>
            </c:extLst>
          </c:dPt>
          <c:cat>
            <c:strRef>
              <c:f>Sheet1!$A$2:$A$5</c:f>
              <c:strCache>
                <c:ptCount val="4"/>
                <c:pt idx="0">
                  <c:v>Equity</c:v>
                </c:pt>
                <c:pt idx="1">
                  <c:v>Hedged Equity</c:v>
                </c:pt>
                <c:pt idx="2">
                  <c:v>Hedged Equity</c:v>
                </c:pt>
                <c:pt idx="3">
                  <c:v>Bonds</c:v>
                </c:pt>
              </c:strCache>
            </c:strRef>
          </c:cat>
          <c:val>
            <c:numRef>
              <c:f>Sheet1!$B$2:$B$5</c:f>
              <c:numCache>
                <c:formatCode>General</c:formatCode>
                <c:ptCount val="4"/>
                <c:pt idx="0">
                  <c:v>60</c:v>
                </c:pt>
                <c:pt idx="1">
                  <c:v>0</c:v>
                </c:pt>
                <c:pt idx="2">
                  <c:v>0</c:v>
                </c:pt>
                <c:pt idx="3">
                  <c:v>40</c:v>
                </c:pt>
              </c:numCache>
            </c:numRef>
          </c:val>
          <c:extLst>
            <c:ext xmlns:c16="http://schemas.microsoft.com/office/drawing/2014/chart" uri="{C3380CC4-5D6E-409C-BE32-E72D297353CC}">
              <c16:uniqueId val="{00000006-8052-450B-BCB8-773086B8BE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1247300275459"/>
          <c:y val="0.22778873276733727"/>
          <c:w val="0.58773967072045474"/>
          <c:h val="0.5174287522662655"/>
        </c:manualLayout>
      </c:layout>
      <c:pieChart>
        <c:varyColors val="1"/>
        <c:ser>
          <c:idx val="0"/>
          <c:order val="0"/>
          <c:tx>
            <c:strRef>
              <c:f>Sheet1!$B$1</c:f>
              <c:strCache>
                <c:ptCount val="1"/>
                <c:pt idx="0">
                  <c:v>50/30/20</c:v>
                </c:pt>
              </c:strCache>
            </c:strRef>
          </c:tx>
          <c:spPr>
            <a:ln>
              <a:noFill/>
            </a:ln>
          </c:spPr>
          <c:dPt>
            <c:idx val="0"/>
            <c:bubble3D val="0"/>
            <c:spPr>
              <a:solidFill>
                <a:srgbClr val="670926"/>
              </a:solidFill>
              <a:ln w="19050">
                <a:noFill/>
              </a:ln>
              <a:effectLst/>
            </c:spPr>
            <c:extLst>
              <c:ext xmlns:c16="http://schemas.microsoft.com/office/drawing/2014/chart" uri="{C3380CC4-5D6E-409C-BE32-E72D297353CC}">
                <c16:uniqueId val="{00000001-69BF-4127-9DEA-EC7E1CF3E4C0}"/>
              </c:ext>
            </c:extLst>
          </c:dPt>
          <c:dPt>
            <c:idx val="1"/>
            <c:bubble3D val="0"/>
            <c:spPr>
              <a:solidFill>
                <a:schemeClr val="tx1">
                  <a:lumMod val="50000"/>
                  <a:lumOff val="50000"/>
                  <a:alpha val="50000"/>
                </a:schemeClr>
              </a:solidFill>
              <a:ln w="19050">
                <a:noFill/>
              </a:ln>
              <a:effectLst/>
            </c:spPr>
            <c:extLst>
              <c:ext xmlns:c16="http://schemas.microsoft.com/office/drawing/2014/chart" uri="{C3380CC4-5D6E-409C-BE32-E72D297353CC}">
                <c16:uniqueId val="{00000003-69BF-4127-9DEA-EC7E1CF3E4C0}"/>
              </c:ext>
            </c:extLst>
          </c:dPt>
          <c:dPt>
            <c:idx val="2"/>
            <c:bubble3D val="0"/>
            <c:spPr>
              <a:solidFill>
                <a:schemeClr val="accent6">
                  <a:lumMod val="75000"/>
                  <a:alpha val="50000"/>
                </a:schemeClr>
              </a:solidFill>
              <a:ln w="19050">
                <a:noFill/>
              </a:ln>
              <a:effectLst/>
            </c:spPr>
            <c:extLst>
              <c:ext xmlns:c16="http://schemas.microsoft.com/office/drawing/2014/chart" uri="{C3380CC4-5D6E-409C-BE32-E72D297353CC}">
                <c16:uniqueId val="{00000005-69BF-4127-9DEA-EC7E1CF3E4C0}"/>
              </c:ext>
            </c:extLst>
          </c:dPt>
          <c:dPt>
            <c:idx val="3"/>
            <c:bubble3D val="0"/>
            <c:spPr>
              <a:solidFill>
                <a:schemeClr val="accent6">
                  <a:lumMod val="75000"/>
                  <a:alpha val="50000"/>
                </a:schemeClr>
              </a:solidFill>
              <a:ln w="19050">
                <a:noFill/>
              </a:ln>
              <a:effectLst/>
            </c:spPr>
            <c:extLst>
              <c:ext xmlns:c16="http://schemas.microsoft.com/office/drawing/2014/chart" uri="{C3380CC4-5D6E-409C-BE32-E72D297353CC}">
                <c16:uniqueId val="{00000007-69BF-4127-9DEA-EC7E1CF3E4C0}"/>
              </c:ext>
            </c:extLst>
          </c:dPt>
          <c:cat>
            <c:strRef>
              <c:f>Sheet1!$A$2:$A$5</c:f>
              <c:strCache>
                <c:ptCount val="4"/>
                <c:pt idx="0">
                  <c:v>Equity</c:v>
                </c:pt>
                <c:pt idx="1">
                  <c:v>Bonds</c:v>
                </c:pt>
                <c:pt idx="2">
                  <c:v>Hedged Eq</c:v>
                </c:pt>
                <c:pt idx="3">
                  <c:v>Cash</c:v>
                </c:pt>
              </c:strCache>
            </c:strRef>
          </c:cat>
          <c:val>
            <c:numRef>
              <c:f>Sheet1!$B$2:$B$5</c:f>
              <c:numCache>
                <c:formatCode>General</c:formatCode>
                <c:ptCount val="4"/>
                <c:pt idx="0">
                  <c:v>55</c:v>
                </c:pt>
                <c:pt idx="1">
                  <c:v>10</c:v>
                </c:pt>
                <c:pt idx="2">
                  <c:v>0</c:v>
                </c:pt>
                <c:pt idx="3">
                  <c:v>35</c:v>
                </c:pt>
              </c:numCache>
            </c:numRef>
          </c:val>
          <c:extLst>
            <c:ext xmlns:c16="http://schemas.microsoft.com/office/drawing/2014/chart" uri="{C3380CC4-5D6E-409C-BE32-E72D297353CC}">
              <c16:uniqueId val="{00000008-69BF-4127-9DEA-EC7E1CF3E4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Single Asset</a:t>
            </a:r>
          </a:p>
        </c:rich>
      </c:tx>
      <c:layout>
        <c:manualLayout>
          <c:xMode val="edge"/>
          <c:yMode val="edge"/>
          <c:x val="0.45446522309711285"/>
          <c:y val="0.1611111111111111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783573928258968E-2"/>
          <c:y val="0.31716666666666665"/>
          <c:w val="0.77060531496062989"/>
          <c:h val="0.62172222222222218"/>
        </c:manualLayout>
      </c:layout>
      <c:scatterChart>
        <c:scatterStyle val="smoothMarker"/>
        <c:varyColors val="0"/>
        <c:ser>
          <c:idx val="0"/>
          <c:order val="0"/>
          <c:spPr>
            <a:ln w="19050" cap="rnd">
              <a:solidFill>
                <a:schemeClr val="accent1"/>
              </a:solidFill>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uptrend'!$F$2:$F$377</c:f>
              <c:numCache>
                <c:formatCode>General</c:formatCode>
                <c:ptCount val="376"/>
                <c:pt idx="0">
                  <c:v>0</c:v>
                </c:pt>
                <c:pt idx="1">
                  <c:v>7.2790566364915363E-2</c:v>
                </c:pt>
                <c:pt idx="2">
                  <c:v>0.14533332668062615</c:v>
                </c:pt>
                <c:pt idx="3">
                  <c:v>0.21738145287665261</c:v>
                </c:pt>
                <c:pt idx="4">
                  <c:v>0.28869006898032368</c:v>
                </c:pt>
                <c:pt idx="5">
                  <c:v>0.35901721753181065</c:v>
                </c:pt>
                <c:pt idx="6">
                  <c:v>0.42812481448110773</c:v>
                </c:pt>
                <c:pt idx="7">
                  <c:v>0.49577958879841011</c:v>
                </c:pt>
                <c:pt idx="8">
                  <c:v>0.56175400308967149</c:v>
                </c:pt>
                <c:pt idx="9">
                  <c:v>0.62582715158408797</c:v>
                </c:pt>
                <c:pt idx="10">
                  <c:v>0.687785631949555</c:v>
                </c:pt>
                <c:pt idx="11">
                  <c:v>0.74742438749543494</c:v>
                </c:pt>
                <c:pt idx="12">
                  <c:v>0.80454751643884281</c:v>
                </c:pt>
                <c:pt idx="13">
                  <c:v>0.8589690450406382</c:v>
                </c:pt>
                <c:pt idx="14">
                  <c:v>0.91051366155990665</c:v>
                </c:pt>
                <c:pt idx="15">
                  <c:v>0.95901740813034164</c:v>
                </c:pt>
                <c:pt idx="16">
                  <c:v>1.0043283278280046</c:v>
                </c:pt>
                <c:pt idx="17">
                  <c:v>1.0463070643767758</c:v>
                </c:pt>
                <c:pt idx="18">
                  <c:v>1.0848274121247319</c:v>
                </c:pt>
                <c:pt idx="19">
                  <c:v>1.1197768141209408</c:v>
                </c:pt>
                <c:pt idx="20">
                  <c:v>1.1510568063269866</c:v>
                </c:pt>
                <c:pt idx="21">
                  <c:v>1.1785834062101264</c:v>
                </c:pt>
                <c:pt idx="22">
                  <c:v>1.202287444184474</c:v>
                </c:pt>
                <c:pt idx="23">
                  <c:v>1.2221148365921621</c:v>
                </c:pt>
                <c:pt idx="24">
                  <c:v>1.2380267991471503</c:v>
                </c:pt>
                <c:pt idx="25">
                  <c:v>1.2499999999993117</c:v>
                </c:pt>
                <c:pt idx="26">
                  <c:v>1.2580266518147245</c:v>
                </c:pt>
                <c:pt idx="27">
                  <c:v>1.262114542508765</c:v>
                </c:pt>
                <c:pt idx="28">
                  <c:v>1.2622870045107204</c:v>
                </c:pt>
                <c:pt idx="29">
                  <c:v>1.2585828226812101</c:v>
                </c:pt>
                <c:pt idx="30">
                  <c:v>1.2510560812458333</c:v>
                </c:pt>
                <c:pt idx="31">
                  <c:v>1.2397759503491186</c:v>
                </c:pt>
                <c:pt idx="32">
                  <c:v>1.2248264130711588</c:v>
                </c:pt>
                <c:pt idx="33">
                  <c:v>1.2063059339842657</c:v>
                </c:pt>
                <c:pt idx="34">
                  <c:v>1.1843270705577069</c:v>
                </c:pt>
                <c:pt idx="35">
                  <c:v>1.1590160289441354</c:v>
                </c:pt>
                <c:pt idx="36">
                  <c:v>1.1305121659008175</c:v>
                </c:pt>
                <c:pt idx="37">
                  <c:v>1.0989674388113584</c:v>
                </c:pt>
                <c:pt idx="38">
                  <c:v>1.0645458059784352</c:v>
                </c:pt>
                <c:pt idx="39">
                  <c:v>1.0274225795543148</c:v>
                </c:pt>
                <c:pt idx="40">
                  <c:v>0.98778373366285088</c:v>
                </c:pt>
                <c:pt idx="41">
                  <c:v>0.94582517044348191</c:v>
                </c:pt>
                <c:pt idx="42">
                  <c:v>0.9017519469138312</c:v>
                </c:pt>
                <c:pt idx="43">
                  <c:v>0.85577746570213475</c:v>
                </c:pt>
                <c:pt idx="44">
                  <c:v>0.8081226328433011</c:v>
                </c:pt>
                <c:pt idx="45">
                  <c:v>0.75901498596241312</c:v>
                </c:pt>
                <c:pt idx="46">
                  <c:v>0.70868779628633283</c:v>
                </c:pt>
                <c:pt idx="47">
                  <c:v>0.65737914802736774</c:v>
                </c:pt>
                <c:pt idx="48">
                  <c:v>0.6053309987722475</c:v>
                </c:pt>
                <c:pt idx="49">
                  <c:v>0.55278822458464705</c:v>
                </c:pt>
                <c:pt idx="50">
                  <c:v>0.49999765358979309</c:v>
                </c:pt>
                <c:pt idx="51">
                  <c:v>0.44720709185516216</c:v>
                </c:pt>
                <c:pt idx="52">
                  <c:v>0.3946643454116846</c:v>
                </c:pt>
                <c:pt idx="53">
                  <c:v>0.34261624227509363</c:v>
                </c:pt>
                <c:pt idx="54">
                  <c:v>0.29130765832705485</c:v>
                </c:pt>
                <c:pt idx="55">
                  <c:v>0.24098055090049292</c:v>
                </c:pt>
                <c:pt idx="56">
                  <c:v>0.19187300388311179</c:v>
                </c:pt>
                <c:pt idx="57">
                  <c:v>0.14421828810765919</c:v>
                </c:pt>
                <c:pt idx="58">
                  <c:v>9.8243940737140656E-2</c:v>
                </c:pt>
                <c:pt idx="59">
                  <c:v>5.4170867278255708E-2</c:v>
                </c:pt>
                <c:pt idx="60">
                  <c:v>1.2212469766977208E-2</c:v>
                </c:pt>
                <c:pt idx="61">
                  <c:v>-2.7426195433045475E-2</c:v>
                </c:pt>
                <c:pt idx="62">
                  <c:v>-6.4549226895481815E-2</c:v>
                </c:pt>
                <c:pt idx="63">
                  <c:v>-9.897065126590443E-2</c:v>
                </c:pt>
                <c:pt idx="64">
                  <c:v>-0.1305151572147536</c:v>
                </c:pt>
                <c:pt idx="65">
                  <c:v>-0.15901878731209396</c:v>
                </c:pt>
                <c:pt idx="66">
                  <c:v>-0.18432958509365371</c:v>
                </c:pt>
                <c:pt idx="67">
                  <c:v>-0.20630819476446116</c:v>
                </c:pt>
                <c:pt idx="68">
                  <c:v>-0.22482841117332342</c:v>
                </c:pt>
                <c:pt idx="69">
                  <c:v>-0.2397776778876437</c:v>
                </c:pt>
                <c:pt idx="70">
                  <c:v>-0.25105753140290377</c:v>
                </c:pt>
                <c:pt idx="71">
                  <c:v>-0.25858398973371</c:v>
                </c:pt>
                <c:pt idx="72">
                  <c:v>-0.26228788385281954</c:v>
                </c:pt>
                <c:pt idx="73">
                  <c:v>-0.26211513067009684</c:v>
                </c:pt>
                <c:pt idx="74">
                  <c:v>-0.2580269464740812</c:v>
                </c:pt>
                <c:pt idx="75">
                  <c:v>-0.24999999999380618</c:v>
                </c:pt>
                <c:pt idx="76">
                  <c:v>-0.23802650447680385</c:v>
                </c:pt>
                <c:pt idx="77">
                  <c:v>-0.22211424841990579</c:v>
                </c:pt>
                <c:pt idx="78">
                  <c:v>-0.20228656483155849</c:v>
                </c:pt>
                <c:pt idx="79">
                  <c:v>-0.17858223914696114</c:v>
                </c:pt>
                <c:pt idx="80">
                  <c:v>-0.15105535615944354</c:v>
                </c:pt>
                <c:pt idx="81">
                  <c:v>-0.11977508657217739</c:v>
                </c:pt>
                <c:pt idx="82">
                  <c:v>-8.4825414012604572E-2</c:v>
                </c:pt>
                <c:pt idx="83">
                  <c:v>-4.6304803586930898E-2</c:v>
                </c:pt>
                <c:pt idx="84">
                  <c:v>-4.3258132827607154E-3</c:v>
                </c:pt>
                <c:pt idx="85">
                  <c:v>4.0985350246525054E-2</c:v>
                </c:pt>
                <c:pt idx="86">
                  <c:v>8.9489329762513559E-2</c:v>
                </c:pt>
                <c:pt idx="87">
                  <c:v>0.14103416742193453</c:v>
                </c:pt>
                <c:pt idx="88">
                  <c:v>0.19545590448574157</c:v>
                </c:pt>
                <c:pt idx="89">
                  <c:v>0.25257922839031433</c:v>
                </c:pt>
                <c:pt idx="90">
                  <c:v>0.31221816462708885</c:v>
                </c:pt>
                <c:pt idx="91">
                  <c:v>0.37417681070007525</c:v>
                </c:pt>
                <c:pt idx="92">
                  <c:v>0.43825010926466179</c:v>
                </c:pt>
                <c:pt idx="93">
                  <c:v>0.50422465739648514</c:v>
                </c:pt>
                <c:pt idx="94">
                  <c:v>0.57187954879653202</c:v>
                </c:pt>
                <c:pt idx="95">
                  <c:v>0.64098724560868559</c:v>
                </c:pt>
                <c:pt idx="96">
                  <c:v>0.71131447640902601</c:v>
                </c:pt>
                <c:pt idx="97">
                  <c:v>0.78262315682294947</c:v>
                </c:pt>
                <c:pt idx="98">
                  <c:v>0.85467132913682198</c:v>
                </c:pt>
                <c:pt idx="99">
                  <c:v>0.92721411719596691</c:v>
                </c:pt>
                <c:pt idx="100">
                  <c:v>1.0000046928204138</c:v>
                </c:pt>
                <c:pt idx="101">
                  <c:v>1.0727952499244147</c:v>
                </c:pt>
                <c:pt idx="102">
                  <c:v>1.1453379824953138</c:v>
                </c:pt>
                <c:pt idx="103">
                  <c:v>1.2173860625721278</c:v>
                </c:pt>
                <c:pt idx="104">
                  <c:v>1.2886946143641977</c:v>
                </c:pt>
                <c:pt idx="105">
                  <c:v>1.3590216806655027</c:v>
                </c:pt>
                <c:pt idx="106">
                  <c:v>1.4281291777506415</c:v>
                </c:pt>
                <c:pt idx="107">
                  <c:v>1.4957838349839285</c:v>
                </c:pt>
                <c:pt idx="108">
                  <c:v>1.5617581154333953</c:v>
                </c:pt>
                <c:pt idx="109">
                  <c:v>1.625831113856451</c:v>
                </c:pt>
                <c:pt idx="110">
                  <c:v>1.6877894285132549</c:v>
                </c:pt>
                <c:pt idx="111">
                  <c:v>1.7474280033671472</c:v>
                </c:pt>
                <c:pt idx="112">
                  <c:v>1.8045509373483526</c:v>
                </c:pt>
                <c:pt idx="113">
                  <c:v>1.8589722574871566</c:v>
                </c:pt>
                <c:pt idx="114">
                  <c:v>1.9105166528653572</c:v>
                </c:pt>
                <c:pt idx="115">
                  <c:v>1.9590201664893909</c:v>
                </c:pt>
                <c:pt idx="116">
                  <c:v>2.004330842354654</c:v>
                </c:pt>
                <c:pt idx="117">
                  <c:v>2.0463093251473219</c:v>
                </c:pt>
                <c:pt idx="118">
                  <c:v>2.0848294102169329</c:v>
                </c:pt>
                <c:pt idx="119">
                  <c:v>2.1197785416492279</c:v>
                </c:pt>
                <c:pt idx="120">
                  <c:v>2.1510582564735845</c:v>
                </c:pt>
                <c:pt idx="121">
                  <c:v>2.1785845732519604</c:v>
                </c:pt>
                <c:pt idx="122">
                  <c:v>2.2022883235157567</c:v>
                </c:pt>
                <c:pt idx="123">
                  <c:v>2.2221154247425692</c:v>
                </c:pt>
                <c:pt idx="124">
                  <c:v>2.2380270937955178</c:v>
                </c:pt>
                <c:pt idx="125">
                  <c:v>2.2499999999827951</c:v>
                </c:pt>
                <c:pt idx="126">
                  <c:v>2.2580263571333883</c:v>
                </c:pt>
                <c:pt idx="127">
                  <c:v>2.2621139543255842</c:v>
                </c:pt>
                <c:pt idx="128">
                  <c:v>2.2622861251469888</c:v>
                </c:pt>
                <c:pt idx="129">
                  <c:v>2.2585816556073799</c:v>
                </c:pt>
                <c:pt idx="130">
                  <c:v>2.2510546310678179</c:v>
                </c:pt>
                <c:pt idx="131">
                  <c:v>2.2397742227901176</c:v>
                </c:pt>
                <c:pt idx="132">
                  <c:v>2.2248244149490679</c:v>
                </c:pt>
                <c:pt idx="133">
                  <c:v>2.2063036731847721</c:v>
                </c:pt>
                <c:pt idx="134">
                  <c:v>2.1843245560031659</c:v>
                </c:pt>
                <c:pt idx="135">
                  <c:v>2.1590132705583596</c:v>
                </c:pt>
                <c:pt idx="136">
                  <c:v>2.1305091745699132</c:v>
                </c:pt>
                <c:pt idx="137">
                  <c:v>2.0989642263407582</c:v>
                </c:pt>
                <c:pt idx="138">
                  <c:v>2.0645423850463138</c:v>
                </c:pt>
                <c:pt idx="139">
                  <c:v>2.0274189636615469</c:v>
                </c:pt>
                <c:pt idx="140">
                  <c:v>1.9877799370797344</c:v>
                </c:pt>
                <c:pt idx="141">
                  <c:v>1.9458212081534194</c:v>
                </c:pt>
                <c:pt idx="142">
                  <c:v>1.9017478345541936</c:v>
                </c:pt>
                <c:pt idx="143">
                  <c:v>1.8557732195025525</c:v>
                </c:pt>
                <c:pt idx="144">
                  <c:v>1.8081182695616071</c:v>
                </c:pt>
                <c:pt idx="145">
                  <c:v>1.7590105228185144</c:v>
                </c:pt>
                <c:pt idx="146">
                  <c:v>1.7086832508942447</c:v>
                </c:pt>
                <c:pt idx="147">
                  <c:v>1.6573745383257017</c:v>
                </c:pt>
                <c:pt idx="148">
                  <c:v>1.6053263429534195</c:v>
                </c:pt>
                <c:pt idx="149">
                  <c:v>1.552783541023073</c:v>
                </c:pt>
                <c:pt idx="150">
                  <c:v>1.4999929607693798</c:v>
                </c:pt>
                <c:pt idx="151">
                  <c:v>1.4472024082963537</c:v>
                </c:pt>
                <c:pt idx="152">
                  <c:v>1.3946596895983778</c:v>
                </c:pt>
                <c:pt idx="153">
                  <c:v>1.3426116325816817</c:v>
                </c:pt>
                <c:pt idx="154">
                  <c:v>1.2913031129459189</c:v>
                </c:pt>
                <c:pt idx="155">
                  <c:v>1.2409760877702043</c:v>
                </c:pt>
                <c:pt idx="156">
                  <c:v>1.1918686406176318</c:v>
                </c:pt>
                <c:pt idx="157">
                  <c:v>1.1442140419268294</c:v>
                </c:pt>
                <c:pt idx="158">
                  <c:v>1.0982398283987214</c:v>
                </c:pt>
                <c:pt idx="159">
                  <c:v>1.0541669050117934</c:v>
                </c:pt>
                <c:pt idx="160">
                  <c:v>1.0122086732097495</c:v>
                </c:pt>
                <c:pt idx="161">
                  <c:v>0.97257018870226175</c:v>
                </c:pt>
                <c:pt idx="162">
                  <c:v>0.93544735220254671</c:v>
                </c:pt>
                <c:pt idx="163">
                  <c:v>0.90102613629560369</c:v>
                </c:pt>
                <c:pt idx="164">
                  <c:v>0.86948185148828039</c:v>
                </c:pt>
                <c:pt idx="165">
                  <c:v>0.84097845433776475</c:v>
                </c:pt>
                <c:pt idx="166">
                  <c:v>0.81566790038899384</c:v>
                </c:pt>
                <c:pt idx="167">
                  <c:v>0.79368954447464213</c:v>
                </c:pt>
                <c:pt idx="168">
                  <c:v>0.7751695907444387</c:v>
                </c:pt>
                <c:pt idx="169">
                  <c:v>0.76022059459430724</c:v>
                </c:pt>
                <c:pt idx="170">
                  <c:v>0.7489410184609705</c:v>
                </c:pt>
                <c:pt idx="171">
                  <c:v>0.74141484323512119</c:v>
                </c:pt>
                <c:pt idx="172">
                  <c:v>0.73771123682671391</c:v>
                </c:pt>
                <c:pt idx="173">
                  <c:v>0.73788428119042049</c:v>
                </c:pt>
                <c:pt idx="174">
                  <c:v>0.74197275888854097</c:v>
                </c:pt>
                <c:pt idx="175">
                  <c:v>0.75000000003372203</c:v>
                </c:pt>
                <c:pt idx="176">
                  <c:v>0.7619737902155217</c:v>
                </c:pt>
                <c:pt idx="177">
                  <c:v>0.7778863397741993</c:v>
                </c:pt>
                <c:pt idx="178">
                  <c:v>0.79771431454298913</c:v>
                </c:pt>
                <c:pt idx="179">
                  <c:v>0.82141892793753457</c:v>
                </c:pt>
                <c:pt idx="180">
                  <c:v>0.84894609402904364</c:v>
                </c:pt>
                <c:pt idx="181">
                  <c:v>0.88022664099706183</c:v>
                </c:pt>
                <c:pt idx="182">
                  <c:v>0.91517658411945069</c:v>
                </c:pt>
                <c:pt idx="183">
                  <c:v>0.95369745722221244</c:v>
                </c:pt>
                <c:pt idx="184">
                  <c:v>0.99567670128107788</c:v>
                </c:pt>
                <c:pt idx="185">
                  <c:v>1.0409881086412085</c:v>
                </c:pt>
                <c:pt idx="186">
                  <c:v>1.0894923211019027</c:v>
                </c:pt>
                <c:pt idx="187">
                  <c:v>1.1410373799005611</c:v>
                </c:pt>
                <c:pt idx="188">
                  <c:v>1.1954593254254007</c:v>
                </c:pt>
                <c:pt idx="189">
                  <c:v>1.2525828442901012</c:v>
                </c:pt>
                <c:pt idx="190">
                  <c:v>1.3122219612166766</c:v>
                </c:pt>
                <c:pt idx="191">
                  <c:v>1.3741807729960374</c:v>
                </c:pt>
                <c:pt idx="192">
                  <c:v>1.4382542216296024</c:v>
                </c:pt>
                <c:pt idx="193">
                  <c:v>1.5042289036007557</c:v>
                </c:pt>
                <c:pt idx="194">
                  <c:v>1.5718839120822801</c:v>
                </c:pt>
                <c:pt idx="195">
                  <c:v>1.6409917087559875</c:v>
                </c:pt>
                <c:pt idx="196">
                  <c:v>1.7113190218038539</c:v>
                </c:pt>
                <c:pt idx="197">
                  <c:v>1.782627766526677</c:v>
                </c:pt>
                <c:pt idx="198">
                  <c:v>1.85467598495703</c:v>
                </c:pt>
                <c:pt idx="199">
                  <c:v>1.9272188007582309</c:v>
                </c:pt>
                <c:pt idx="200">
                  <c:v>2.0000093856408276</c:v>
                </c:pt>
                <c:pt idx="201">
                  <c:v>2.0727999334825302</c:v>
                </c:pt>
                <c:pt idx="202">
                  <c:v>2.1453426383072416</c:v>
                </c:pt>
                <c:pt idx="203">
                  <c:v>2.2173906722634751</c:v>
                </c:pt>
                <c:pt idx="204">
                  <c:v>2.2886991597425936</c:v>
                </c:pt>
                <c:pt idx="205">
                  <c:v>2.3590261437923865</c:v>
                </c:pt>
                <c:pt idx="206">
                  <c:v>2.428133541012067</c:v>
                </c:pt>
                <c:pt idx="207">
                  <c:v>2.4957880811600677</c:v>
                </c:pt>
                <c:pt idx="208">
                  <c:v>2.56176222776651</c:v>
                </c:pt>
                <c:pt idx="209">
                  <c:v>2.6258350761170113</c:v>
                </c:pt>
                <c:pt idx="210">
                  <c:v>2.6877932250640106</c:v>
                </c:pt>
                <c:pt idx="211">
                  <c:v>2.7474316192248196</c:v>
                </c:pt>
                <c:pt idx="212">
                  <c:v>2.8045543582427861</c:v>
                </c:pt>
                <c:pt idx="213">
                  <c:v>2.8589754699176222</c:v>
                </c:pt>
                <c:pt idx="214">
                  <c:v>2.9105196441538412</c:v>
                </c:pt>
                <c:pt idx="215">
                  <c:v>2.959022924830625</c:v>
                </c:pt>
                <c:pt idx="216">
                  <c:v>3.00433335686271</c:v>
                </c:pt>
                <c:pt idx="217">
                  <c:v>3.0463115858985694</c:v>
                </c:pt>
                <c:pt idx="218">
                  <c:v>3.0848314082892081</c:v>
                </c:pt>
                <c:pt idx="219">
                  <c:v>3.1197802691570389</c:v>
                </c:pt>
                <c:pt idx="220">
                  <c:v>3.1510597065992383</c:v>
                </c:pt>
                <c:pt idx="221">
                  <c:v>3.1785857402724642</c:v>
                </c:pt>
                <c:pt idx="222">
                  <c:v>3.2022892028254075</c:v>
                </c:pt>
                <c:pt idx="223">
                  <c:v>3.2221160128711275</c:v>
                </c:pt>
                <c:pt idx="224">
                  <c:v>3.238027388421906</c:v>
                </c:pt>
                <c:pt idx="225">
                  <c:v>3.2499999999442553</c:v>
                </c:pt>
                <c:pt idx="226">
                  <c:v>3.2580260624300732</c:v>
                </c:pt>
                <c:pt idx="227">
                  <c:v>3.2621133661205546</c:v>
                </c:pt>
                <c:pt idx="228">
                  <c:v>3.2622852457616247</c:v>
                </c:pt>
                <c:pt idx="229">
                  <c:v>3.2585804885122185</c:v>
                </c:pt>
                <c:pt idx="230">
                  <c:v>3.2510531808688587</c:v>
                </c:pt>
                <c:pt idx="231">
                  <c:v>3.2397724952106399</c:v>
                </c:pt>
                <c:pt idx="232">
                  <c:v>3.2248224168070503</c:v>
                </c:pt>
                <c:pt idx="233">
                  <c:v>3.206301412365979</c:v>
                </c:pt>
                <c:pt idx="234">
                  <c:v>3.1843220414300308</c:v>
                </c:pt>
                <c:pt idx="235">
                  <c:v>3.1590105121547687</c:v>
                </c:pt>
                <c:pt idx="236">
                  <c:v>3.1305061832220407</c:v>
                </c:pt>
                <c:pt idx="237">
                  <c:v>3.0989610138541055</c:v>
                </c:pt>
                <c:pt idx="238">
                  <c:v>3.0645389640991159</c:v>
                </c:pt>
                <c:pt idx="239">
                  <c:v>3.0274153477547405</c:v>
                </c:pt>
                <c:pt idx="240">
                  <c:v>2.9877761404836742</c:v>
                </c:pt>
                <c:pt idx="241">
                  <c:v>2.9458172458515559</c:v>
                </c:pt>
                <c:pt idx="242">
                  <c:v>2.9017437221839475</c:v>
                </c:pt>
                <c:pt idx="243">
                  <c:v>2.8557689732935905</c:v>
                </c:pt>
                <c:pt idx="244">
                  <c:v>2.8081139062718075</c:v>
                </c:pt>
                <c:pt idx="245">
                  <c:v>2.7590060596678074</c:v>
                </c:pt>
                <c:pt idx="246">
                  <c:v>2.7086787054966801</c:v>
                </c:pt>
                <c:pt idx="247">
                  <c:v>2.6573699286199095</c:v>
                </c:pt>
                <c:pt idx="248">
                  <c:v>2.6053216871318305</c:v>
                </c:pt>
                <c:pt idx="249">
                  <c:v>2.5527788574601162</c:v>
                </c:pt>
                <c:pt idx="250">
                  <c:v>2.4999882679489653</c:v>
                </c:pt>
                <c:pt idx="251">
                  <c:v>2.4471977247389294</c:v>
                </c:pt>
                <c:pt idx="252">
                  <c:v>2.3946550337878296</c:v>
                </c:pt>
                <c:pt idx="253">
                  <c:v>2.342607022892397</c:v>
                </c:pt>
                <c:pt idx="254">
                  <c:v>2.2912985675702617</c:v>
                </c:pt>
                <c:pt idx="255">
                  <c:v>2.2409716246467215</c:v>
                </c:pt>
                <c:pt idx="256">
                  <c:v>2.1918642773602581</c:v>
                </c:pt>
                <c:pt idx="257">
                  <c:v>2.144209795755379</c:v>
                </c:pt>
                <c:pt idx="258">
                  <c:v>2.0982357160709131</c:v>
                </c:pt>
                <c:pt idx="259">
                  <c:v>2.0541629427571317</c:v>
                </c:pt>
                <c:pt idx="260">
                  <c:v>2.0122048766654661</c:v>
                </c:pt>
                <c:pt idx="261">
                  <c:v>1.9725665728516057</c:v>
                </c:pt>
                <c:pt idx="262">
                  <c:v>1.935443931315652</c:v>
                </c:pt>
                <c:pt idx="263">
                  <c:v>1.901022923873166</c:v>
                </c:pt>
                <c:pt idx="264">
                  <c:v>1.8694788602082808</c:v>
                </c:pt>
                <c:pt idx="265">
                  <c:v>1.8409756960054393</c:v>
                </c:pt>
                <c:pt idx="266">
                  <c:v>1.8156653858902365</c:v>
                </c:pt>
                <c:pt idx="267">
                  <c:v>1.7936872837330442</c:v>
                </c:pt>
                <c:pt idx="268">
                  <c:v>1.7751675926821275</c:v>
                </c:pt>
                <c:pt idx="269">
                  <c:v>1.760218867096734</c:v>
                </c:pt>
                <c:pt idx="270">
                  <c:v>1.7489395683457889</c:v>
                </c:pt>
                <c:pt idx="271">
                  <c:v>1.741413676225283</c:v>
                </c:pt>
                <c:pt idx="272">
                  <c:v>1.7377103575278798</c:v>
                </c:pt>
                <c:pt idx="273">
                  <c:v>1.7378836930727863</c:v>
                </c:pt>
                <c:pt idx="274">
                  <c:v>1.7419724642731425</c:v>
                </c:pt>
                <c:pt idx="275">
                  <c:v>1.7500000000832729</c:v>
                </c:pt>
                <c:pt idx="276">
                  <c:v>1.7619740849298258</c:v>
                </c:pt>
                <c:pt idx="277">
                  <c:v>1.7778869279901532</c:v>
                </c:pt>
                <c:pt idx="278">
                  <c:v>1.7977151939391689</c:v>
                </c:pt>
                <c:pt idx="279">
                  <c:v>1.8214200950433612</c:v>
                </c:pt>
                <c:pt idx="280">
                  <c:v>1.848947544238476</c:v>
                </c:pt>
                <c:pt idx="281">
                  <c:v>1.8802283685867769</c:v>
                </c:pt>
                <c:pt idx="282">
                  <c:v>1.9151785822714302</c:v>
                </c:pt>
                <c:pt idx="283">
                  <c:v>1.9536997180506546</c:v>
                </c:pt>
                <c:pt idx="284">
                  <c:v>1.9956792158635093</c:v>
                </c:pt>
                <c:pt idx="285">
                  <c:v>2.0409908670537078</c:v>
                </c:pt>
                <c:pt idx="286">
                  <c:v>2.0894953124582583</c:v>
                </c:pt>
                <c:pt idx="287">
                  <c:v>2.141040592395242</c:v>
                </c:pt>
                <c:pt idx="288">
                  <c:v>2.1954627463801364</c:v>
                </c:pt>
                <c:pt idx="289">
                  <c:v>2.2525864602039283</c:v>
                </c:pt>
                <c:pt idx="290">
                  <c:v>2.3122257578192089</c:v>
                </c:pt>
                <c:pt idx="291">
                  <c:v>2.3741847353038015</c:v>
                </c:pt>
                <c:pt idx="292">
                  <c:v>2.4382583340051545</c:v>
                </c:pt>
                <c:pt idx="293">
                  <c:v>2.5042331498144064</c:v>
                </c:pt>
                <c:pt idx="294">
                  <c:v>2.5718882753761352</c:v>
                </c:pt>
                <c:pt idx="295">
                  <c:v>2.6409961719100958</c:v>
                </c:pt>
                <c:pt idx="296">
                  <c:v>2.7113235672041567</c:v>
                </c:pt>
                <c:pt idx="297">
                  <c:v>2.7826323762345346</c:v>
                </c:pt>
                <c:pt idx="298">
                  <c:v>2.8546806407799989</c:v>
                </c:pt>
                <c:pt idx="299">
                  <c:v>2.9272234843218796</c:v>
                </c:pt>
                <c:pt idx="300">
                  <c:v>3.0000140784612399</c:v>
                </c:pt>
                <c:pt idx="301">
                  <c:v>3.0728046170392629</c:v>
                </c:pt>
                <c:pt idx="302">
                  <c:v>3.1453472941164096</c:v>
                </c:pt>
                <c:pt idx="303">
                  <c:v>3.2173952819506981</c:v>
                </c:pt>
                <c:pt idx="304">
                  <c:v>3.2887037051155126</c:v>
                </c:pt>
                <c:pt idx="305">
                  <c:v>3.3590306069124662</c:v>
                </c:pt>
                <c:pt idx="306">
                  <c:v>3.4281379042653866</c:v>
                </c:pt>
                <c:pt idx="307">
                  <c:v>3.495792327326833</c:v>
                </c:pt>
                <c:pt idx="308">
                  <c:v>3.5617663400890147</c:v>
                </c:pt>
                <c:pt idx="309">
                  <c:v>3.6258390383657724</c:v>
                </c:pt>
                <c:pt idx="310">
                  <c:v>3.6877970216018201</c:v>
                </c:pt>
                <c:pt idx="311">
                  <c:v>3.7474352350684561</c:v>
                </c:pt>
                <c:pt idx="312">
                  <c:v>3.8045577791221445</c:v>
                </c:pt>
                <c:pt idx="313">
                  <c:v>3.858978682332034</c:v>
                </c:pt>
                <c:pt idx="314">
                  <c:v>3.9105226354253544</c:v>
                </c:pt>
                <c:pt idx="315">
                  <c:v>3.9590256831540409</c:v>
                </c:pt>
                <c:pt idx="316">
                  <c:v>4.0043358713521711</c:v>
                </c:pt>
                <c:pt idx="317">
                  <c:v>4.0463138466305191</c:v>
                </c:pt>
                <c:pt idx="318">
                  <c:v>4.0848334063415557</c:v>
                </c:pt>
                <c:pt idx="319">
                  <c:v>4.1197819966443738</c:v>
                </c:pt>
                <c:pt idx="320">
                  <c:v>4.151061156703947</c:v>
                </c:pt>
                <c:pt idx="321">
                  <c:v>4.1785869072716375</c:v>
                </c:pt>
                <c:pt idx="322">
                  <c:v>4.202290082113425</c:v>
                </c:pt>
                <c:pt idx="323">
                  <c:v>4.222116600977837</c:v>
                </c:pt>
                <c:pt idx="324">
                  <c:v>4.2380276830263153</c:v>
                </c:pt>
                <c:pt idx="325">
                  <c:v>4.249999999883693</c:v>
                </c:pt>
                <c:pt idx="326">
                  <c:v>4.2580257677047788</c:v>
                </c:pt>
                <c:pt idx="327">
                  <c:v>4.2621127778936758</c:v>
                </c:pt>
                <c:pt idx="328">
                  <c:v>4.2622843663546286</c:v>
                </c:pt>
                <c:pt idx="329">
                  <c:v>4.258579321395727</c:v>
                </c:pt>
                <c:pt idx="330">
                  <c:v>4.2510517306489541</c:v>
                </c:pt>
                <c:pt idx="331">
                  <c:v>4.2397707676106862</c:v>
                </c:pt>
                <c:pt idx="332">
                  <c:v>4.2248204186451055</c:v>
                </c:pt>
                <c:pt idx="333">
                  <c:v>4.2062991515278885</c:v>
                </c:pt>
                <c:pt idx="334">
                  <c:v>4.1843195268383022</c:v>
                </c:pt>
                <c:pt idx="335">
                  <c:v>4.1590077537333601</c:v>
                </c:pt>
                <c:pt idx="336">
                  <c:v>4.1305031918571986</c:v>
                </c:pt>
                <c:pt idx="337">
                  <c:v>4.098957801351399</c:v>
                </c:pt>
                <c:pt idx="338">
                  <c:v>4.0645355431368433</c:v>
                </c:pt>
                <c:pt idx="339">
                  <c:v>4.0274117318338964</c:v>
                </c:pt>
                <c:pt idx="340">
                  <c:v>3.9877723438746684</c:v>
                </c:pt>
                <c:pt idx="341">
                  <c:v>3.945813283537893</c:v>
                </c:pt>
                <c:pt idx="342">
                  <c:v>3.9017396098030921</c:v>
                </c:pt>
                <c:pt idx="343">
                  <c:v>3.8557647270752549</c:v>
                </c:pt>
                <c:pt idx="344">
                  <c:v>3.8081095429738987</c:v>
                </c:pt>
                <c:pt idx="345">
                  <c:v>3.7590015965102972</c:v>
                </c:pt>
                <c:pt idx="346">
                  <c:v>3.708674160093639</c:v>
                </c:pt>
                <c:pt idx="347">
                  <c:v>3.6573653189099922</c:v>
                </c:pt>
                <c:pt idx="348">
                  <c:v>3.6053170313074832</c:v>
                </c:pt>
                <c:pt idx="349">
                  <c:v>3.5527741738957763</c:v>
                </c:pt>
                <c:pt idx="350">
                  <c:v>3.499983575128605</c:v>
                </c:pt>
                <c:pt idx="351">
                  <c:v>3.4471930411829406</c:v>
                </c:pt>
                <c:pt idx="352">
                  <c:v>3.3946503779800965</c:v>
                </c:pt>
                <c:pt idx="353">
                  <c:v>3.3426024132072891</c:v>
                </c:pt>
                <c:pt idx="354">
                  <c:v>3.2912940222001312</c:v>
                </c:pt>
                <c:pt idx="355">
                  <c:v>3.2409671615300946</c:v>
                </c:pt>
                <c:pt idx="356">
                  <c:v>3.1918599141110446</c:v>
                </c:pt>
                <c:pt idx="357">
                  <c:v>3.1442055495933472</c:v>
                </c:pt>
                <c:pt idx="358">
                  <c:v>3.0982316037537587</c:v>
                </c:pt>
                <c:pt idx="359">
                  <c:v>3.0541589805143108</c:v>
                </c:pt>
                <c:pt idx="360">
                  <c:v>3.0122010801341719</c:v>
                </c:pt>
                <c:pt idx="361">
                  <c:v>2.9725629570150276</c:v>
                </c:pt>
                <c:pt idx="362">
                  <c:v>2.9354405104438674</c:v>
                </c:pt>
                <c:pt idx="363">
                  <c:v>2.9010197114668128</c:v>
                </c:pt>
                <c:pt idx="364">
                  <c:v>2.8694758689452815</c:v>
                </c:pt>
                <c:pt idx="365">
                  <c:v>2.8409729376909585</c:v>
                </c:pt>
                <c:pt idx="366">
                  <c:v>2.8156628714100966</c:v>
                </c:pt>
                <c:pt idx="367">
                  <c:v>2.7936850230107635</c:v>
                </c:pt>
                <c:pt idx="368">
                  <c:v>2.77516559463976</c:v>
                </c:pt>
                <c:pt idx="369">
                  <c:v>2.7602171396196504</c:v>
                </c:pt>
                <c:pt idx="370">
                  <c:v>2.7489381182515631</c:v>
                </c:pt>
                <c:pt idx="371">
                  <c:v>2.7414125092367807</c:v>
                </c:pt>
                <c:pt idx="372">
                  <c:v>2.7377094782506797</c:v>
                </c:pt>
                <c:pt idx="373">
                  <c:v>2.7378831049769996</c:v>
                </c:pt>
                <c:pt idx="374">
                  <c:v>2.741972169679717</c:v>
                </c:pt>
                <c:pt idx="375">
                  <c:v>2.7500000001548361</c:v>
                </c:pt>
              </c:numCache>
            </c:numRef>
          </c:yVal>
          <c:smooth val="1"/>
          <c:extLst>
            <c:ext xmlns:c16="http://schemas.microsoft.com/office/drawing/2014/chart" uri="{C3380CC4-5D6E-409C-BE32-E72D297353CC}">
              <c16:uniqueId val="{00000000-1329-4B07-921F-9124DC3080B3}"/>
            </c:ext>
          </c:extLst>
        </c:ser>
        <c:dLbls>
          <c:showLegendKey val="0"/>
          <c:showVal val="0"/>
          <c:showCatName val="0"/>
          <c:showSerName val="0"/>
          <c:showPercent val="0"/>
          <c:showBubbleSize val="0"/>
        </c:dLbls>
        <c:axId val="1165487999"/>
        <c:axId val="1165487167"/>
      </c:scatterChart>
      <c:valAx>
        <c:axId val="116548799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487167"/>
        <c:crosses val="autoZero"/>
        <c:crossBetween val="midCat"/>
      </c:valAx>
      <c:valAx>
        <c:axId val="1165487167"/>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54879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Negatively Correlated Portfolio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'sine wave w uptrend'!$F$1</c:f>
              <c:strCache>
                <c:ptCount val="1"/>
                <c:pt idx="0">
                  <c:v>Primary Asset</c:v>
                </c:pt>
              </c:strCache>
            </c:strRef>
          </c:tx>
          <c:spPr>
            <a:ln w="19050" cap="rnd">
              <a:solidFill>
                <a:schemeClr val="accent1"/>
              </a:solidFill>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uptrend'!$F$2:$F$377</c:f>
              <c:numCache>
                <c:formatCode>General</c:formatCode>
                <c:ptCount val="376"/>
                <c:pt idx="0">
                  <c:v>0</c:v>
                </c:pt>
                <c:pt idx="1">
                  <c:v>7.2790566364915363E-2</c:v>
                </c:pt>
                <c:pt idx="2">
                  <c:v>0.14533332668062615</c:v>
                </c:pt>
                <c:pt idx="3">
                  <c:v>0.21738145287665261</c:v>
                </c:pt>
                <c:pt idx="4">
                  <c:v>0.28869006898032368</c:v>
                </c:pt>
                <c:pt idx="5">
                  <c:v>0.35901721753181065</c:v>
                </c:pt>
                <c:pt idx="6">
                  <c:v>0.42812481448110773</c:v>
                </c:pt>
                <c:pt idx="7">
                  <c:v>0.49577958879841011</c:v>
                </c:pt>
                <c:pt idx="8">
                  <c:v>0.56175400308967149</c:v>
                </c:pt>
                <c:pt idx="9">
                  <c:v>0.62582715158408797</c:v>
                </c:pt>
                <c:pt idx="10">
                  <c:v>0.687785631949555</c:v>
                </c:pt>
                <c:pt idx="11">
                  <c:v>0.74742438749543494</c:v>
                </c:pt>
                <c:pt idx="12">
                  <c:v>0.80454751643884281</c:v>
                </c:pt>
                <c:pt idx="13">
                  <c:v>0.8589690450406382</c:v>
                </c:pt>
                <c:pt idx="14">
                  <c:v>0.91051366155990665</c:v>
                </c:pt>
                <c:pt idx="15">
                  <c:v>0.95901740813034164</c:v>
                </c:pt>
                <c:pt idx="16">
                  <c:v>1.0043283278280046</c:v>
                </c:pt>
                <c:pt idx="17">
                  <c:v>1.0463070643767758</c:v>
                </c:pt>
                <c:pt idx="18">
                  <c:v>1.0848274121247319</c:v>
                </c:pt>
                <c:pt idx="19">
                  <c:v>1.1197768141209408</c:v>
                </c:pt>
                <c:pt idx="20">
                  <c:v>1.1510568063269866</c:v>
                </c:pt>
                <c:pt idx="21">
                  <c:v>1.1785834062101264</c:v>
                </c:pt>
                <c:pt idx="22">
                  <c:v>1.202287444184474</c:v>
                </c:pt>
                <c:pt idx="23">
                  <c:v>1.2221148365921621</c:v>
                </c:pt>
                <c:pt idx="24">
                  <c:v>1.2380267991471503</c:v>
                </c:pt>
                <c:pt idx="25">
                  <c:v>1.2499999999993117</c:v>
                </c:pt>
                <c:pt idx="26">
                  <c:v>1.2580266518147245</c:v>
                </c:pt>
                <c:pt idx="27">
                  <c:v>1.262114542508765</c:v>
                </c:pt>
                <c:pt idx="28">
                  <c:v>1.2622870045107204</c:v>
                </c:pt>
                <c:pt idx="29">
                  <c:v>1.2585828226812101</c:v>
                </c:pt>
                <c:pt idx="30">
                  <c:v>1.2510560812458333</c:v>
                </c:pt>
                <c:pt idx="31">
                  <c:v>1.2397759503491186</c:v>
                </c:pt>
                <c:pt idx="32">
                  <c:v>1.2248264130711588</c:v>
                </c:pt>
                <c:pt idx="33">
                  <c:v>1.2063059339842657</c:v>
                </c:pt>
                <c:pt idx="34">
                  <c:v>1.1843270705577069</c:v>
                </c:pt>
                <c:pt idx="35">
                  <c:v>1.1590160289441354</c:v>
                </c:pt>
                <c:pt idx="36">
                  <c:v>1.1305121659008175</c:v>
                </c:pt>
                <c:pt idx="37">
                  <c:v>1.0989674388113584</c:v>
                </c:pt>
                <c:pt idx="38">
                  <c:v>1.0645458059784352</c:v>
                </c:pt>
                <c:pt idx="39">
                  <c:v>1.0274225795543148</c:v>
                </c:pt>
                <c:pt idx="40">
                  <c:v>0.98778373366285088</c:v>
                </c:pt>
                <c:pt idx="41">
                  <c:v>0.94582517044348191</c:v>
                </c:pt>
                <c:pt idx="42">
                  <c:v>0.9017519469138312</c:v>
                </c:pt>
                <c:pt idx="43">
                  <c:v>0.85577746570213475</c:v>
                </c:pt>
                <c:pt idx="44">
                  <c:v>0.8081226328433011</c:v>
                </c:pt>
                <c:pt idx="45">
                  <c:v>0.75901498596241312</c:v>
                </c:pt>
                <c:pt idx="46">
                  <c:v>0.70868779628633283</c:v>
                </c:pt>
                <c:pt idx="47">
                  <c:v>0.65737914802736774</c:v>
                </c:pt>
                <c:pt idx="48">
                  <c:v>0.6053309987722475</c:v>
                </c:pt>
                <c:pt idx="49">
                  <c:v>0.55278822458464705</c:v>
                </c:pt>
                <c:pt idx="50">
                  <c:v>0.49999765358979309</c:v>
                </c:pt>
                <c:pt idx="51">
                  <c:v>0.44720709185516216</c:v>
                </c:pt>
                <c:pt idx="52">
                  <c:v>0.3946643454116846</c:v>
                </c:pt>
                <c:pt idx="53">
                  <c:v>0.34261624227509363</c:v>
                </c:pt>
                <c:pt idx="54">
                  <c:v>0.29130765832705485</c:v>
                </c:pt>
                <c:pt idx="55">
                  <c:v>0.24098055090049292</c:v>
                </c:pt>
                <c:pt idx="56">
                  <c:v>0.19187300388311179</c:v>
                </c:pt>
                <c:pt idx="57">
                  <c:v>0.14421828810765919</c:v>
                </c:pt>
                <c:pt idx="58">
                  <c:v>9.8243940737140656E-2</c:v>
                </c:pt>
                <c:pt idx="59">
                  <c:v>5.4170867278255708E-2</c:v>
                </c:pt>
                <c:pt idx="60">
                  <c:v>1.2212469766977208E-2</c:v>
                </c:pt>
                <c:pt idx="61">
                  <c:v>-2.7426195433045475E-2</c:v>
                </c:pt>
                <c:pt idx="62">
                  <c:v>-6.4549226895481815E-2</c:v>
                </c:pt>
                <c:pt idx="63">
                  <c:v>-9.897065126590443E-2</c:v>
                </c:pt>
                <c:pt idx="64">
                  <c:v>-0.1305151572147536</c:v>
                </c:pt>
                <c:pt idx="65">
                  <c:v>-0.15901878731209396</c:v>
                </c:pt>
                <c:pt idx="66">
                  <c:v>-0.18432958509365371</c:v>
                </c:pt>
                <c:pt idx="67">
                  <c:v>-0.20630819476446116</c:v>
                </c:pt>
                <c:pt idx="68">
                  <c:v>-0.22482841117332342</c:v>
                </c:pt>
                <c:pt idx="69">
                  <c:v>-0.2397776778876437</c:v>
                </c:pt>
                <c:pt idx="70">
                  <c:v>-0.25105753140290377</c:v>
                </c:pt>
                <c:pt idx="71">
                  <c:v>-0.25858398973371</c:v>
                </c:pt>
                <c:pt idx="72">
                  <c:v>-0.26228788385281954</c:v>
                </c:pt>
                <c:pt idx="73">
                  <c:v>-0.26211513067009684</c:v>
                </c:pt>
                <c:pt idx="74">
                  <c:v>-0.2580269464740812</c:v>
                </c:pt>
                <c:pt idx="75">
                  <c:v>-0.24999999999380618</c:v>
                </c:pt>
                <c:pt idx="76">
                  <c:v>-0.23802650447680385</c:v>
                </c:pt>
                <c:pt idx="77">
                  <c:v>-0.22211424841990579</c:v>
                </c:pt>
                <c:pt idx="78">
                  <c:v>-0.20228656483155849</c:v>
                </c:pt>
                <c:pt idx="79">
                  <c:v>-0.17858223914696114</c:v>
                </c:pt>
                <c:pt idx="80">
                  <c:v>-0.15105535615944354</c:v>
                </c:pt>
                <c:pt idx="81">
                  <c:v>-0.11977508657217739</c:v>
                </c:pt>
                <c:pt idx="82">
                  <c:v>-8.4825414012604572E-2</c:v>
                </c:pt>
                <c:pt idx="83">
                  <c:v>-4.6304803586930898E-2</c:v>
                </c:pt>
                <c:pt idx="84">
                  <c:v>-4.3258132827607154E-3</c:v>
                </c:pt>
                <c:pt idx="85">
                  <c:v>4.0985350246525054E-2</c:v>
                </c:pt>
                <c:pt idx="86">
                  <c:v>8.9489329762513559E-2</c:v>
                </c:pt>
                <c:pt idx="87">
                  <c:v>0.14103416742193453</c:v>
                </c:pt>
                <c:pt idx="88">
                  <c:v>0.19545590448574157</c:v>
                </c:pt>
                <c:pt idx="89">
                  <c:v>0.25257922839031433</c:v>
                </c:pt>
                <c:pt idx="90">
                  <c:v>0.31221816462708885</c:v>
                </c:pt>
                <c:pt idx="91">
                  <c:v>0.37417681070007525</c:v>
                </c:pt>
                <c:pt idx="92">
                  <c:v>0.43825010926466179</c:v>
                </c:pt>
                <c:pt idx="93">
                  <c:v>0.50422465739648514</c:v>
                </c:pt>
                <c:pt idx="94">
                  <c:v>0.57187954879653202</c:v>
                </c:pt>
                <c:pt idx="95">
                  <c:v>0.64098724560868559</c:v>
                </c:pt>
                <c:pt idx="96">
                  <c:v>0.71131447640902601</c:v>
                </c:pt>
                <c:pt idx="97">
                  <c:v>0.78262315682294947</c:v>
                </c:pt>
                <c:pt idx="98">
                  <c:v>0.85467132913682198</c:v>
                </c:pt>
                <c:pt idx="99">
                  <c:v>0.92721411719596691</c:v>
                </c:pt>
                <c:pt idx="100">
                  <c:v>1.0000046928204138</c:v>
                </c:pt>
                <c:pt idx="101">
                  <c:v>1.0727952499244147</c:v>
                </c:pt>
                <c:pt idx="102">
                  <c:v>1.1453379824953138</c:v>
                </c:pt>
                <c:pt idx="103">
                  <c:v>1.2173860625721278</c:v>
                </c:pt>
                <c:pt idx="104">
                  <c:v>1.2886946143641977</c:v>
                </c:pt>
                <c:pt idx="105">
                  <c:v>1.3590216806655027</c:v>
                </c:pt>
                <c:pt idx="106">
                  <c:v>1.4281291777506415</c:v>
                </c:pt>
                <c:pt idx="107">
                  <c:v>1.4957838349839285</c:v>
                </c:pt>
                <c:pt idx="108">
                  <c:v>1.5617581154333953</c:v>
                </c:pt>
                <c:pt idx="109">
                  <c:v>1.625831113856451</c:v>
                </c:pt>
                <c:pt idx="110">
                  <c:v>1.6877894285132549</c:v>
                </c:pt>
                <c:pt idx="111">
                  <c:v>1.7474280033671472</c:v>
                </c:pt>
                <c:pt idx="112">
                  <c:v>1.8045509373483526</c:v>
                </c:pt>
                <c:pt idx="113">
                  <c:v>1.8589722574871566</c:v>
                </c:pt>
                <c:pt idx="114">
                  <c:v>1.9105166528653572</c:v>
                </c:pt>
                <c:pt idx="115">
                  <c:v>1.9590201664893909</c:v>
                </c:pt>
                <c:pt idx="116">
                  <c:v>2.004330842354654</c:v>
                </c:pt>
                <c:pt idx="117">
                  <c:v>2.0463093251473219</c:v>
                </c:pt>
                <c:pt idx="118">
                  <c:v>2.0848294102169329</c:v>
                </c:pt>
                <c:pt idx="119">
                  <c:v>2.1197785416492279</c:v>
                </c:pt>
                <c:pt idx="120">
                  <c:v>2.1510582564735845</c:v>
                </c:pt>
                <c:pt idx="121">
                  <c:v>2.1785845732519604</c:v>
                </c:pt>
                <c:pt idx="122">
                  <c:v>2.2022883235157567</c:v>
                </c:pt>
                <c:pt idx="123">
                  <c:v>2.2221154247425692</c:v>
                </c:pt>
                <c:pt idx="124">
                  <c:v>2.2380270937955178</c:v>
                </c:pt>
                <c:pt idx="125">
                  <c:v>2.2499999999827951</c:v>
                </c:pt>
                <c:pt idx="126">
                  <c:v>2.2580263571333883</c:v>
                </c:pt>
                <c:pt idx="127">
                  <c:v>2.2621139543255842</c:v>
                </c:pt>
                <c:pt idx="128">
                  <c:v>2.2622861251469888</c:v>
                </c:pt>
                <c:pt idx="129">
                  <c:v>2.2585816556073799</c:v>
                </c:pt>
                <c:pt idx="130">
                  <c:v>2.2510546310678179</c:v>
                </c:pt>
                <c:pt idx="131">
                  <c:v>2.2397742227901176</c:v>
                </c:pt>
                <c:pt idx="132">
                  <c:v>2.2248244149490679</c:v>
                </c:pt>
                <c:pt idx="133">
                  <c:v>2.2063036731847721</c:v>
                </c:pt>
                <c:pt idx="134">
                  <c:v>2.1843245560031659</c:v>
                </c:pt>
                <c:pt idx="135">
                  <c:v>2.1590132705583596</c:v>
                </c:pt>
                <c:pt idx="136">
                  <c:v>2.1305091745699132</c:v>
                </c:pt>
                <c:pt idx="137">
                  <c:v>2.0989642263407582</c:v>
                </c:pt>
                <c:pt idx="138">
                  <c:v>2.0645423850463138</c:v>
                </c:pt>
                <c:pt idx="139">
                  <c:v>2.0274189636615469</c:v>
                </c:pt>
                <c:pt idx="140">
                  <c:v>1.9877799370797344</c:v>
                </c:pt>
                <c:pt idx="141">
                  <c:v>1.9458212081534194</c:v>
                </c:pt>
                <c:pt idx="142">
                  <c:v>1.9017478345541936</c:v>
                </c:pt>
                <c:pt idx="143">
                  <c:v>1.8557732195025525</c:v>
                </c:pt>
                <c:pt idx="144">
                  <c:v>1.8081182695616071</c:v>
                </c:pt>
                <c:pt idx="145">
                  <c:v>1.7590105228185144</c:v>
                </c:pt>
                <c:pt idx="146">
                  <c:v>1.7086832508942447</c:v>
                </c:pt>
                <c:pt idx="147">
                  <c:v>1.6573745383257017</c:v>
                </c:pt>
                <c:pt idx="148">
                  <c:v>1.6053263429534195</c:v>
                </c:pt>
                <c:pt idx="149">
                  <c:v>1.552783541023073</c:v>
                </c:pt>
                <c:pt idx="150">
                  <c:v>1.4999929607693798</c:v>
                </c:pt>
                <c:pt idx="151">
                  <c:v>1.4472024082963537</c:v>
                </c:pt>
                <c:pt idx="152">
                  <c:v>1.3946596895983778</c:v>
                </c:pt>
                <c:pt idx="153">
                  <c:v>1.3426116325816817</c:v>
                </c:pt>
                <c:pt idx="154">
                  <c:v>1.2913031129459189</c:v>
                </c:pt>
                <c:pt idx="155">
                  <c:v>1.2409760877702043</c:v>
                </c:pt>
                <c:pt idx="156">
                  <c:v>1.1918686406176318</c:v>
                </c:pt>
                <c:pt idx="157">
                  <c:v>1.1442140419268294</c:v>
                </c:pt>
                <c:pt idx="158">
                  <c:v>1.0982398283987214</c:v>
                </c:pt>
                <c:pt idx="159">
                  <c:v>1.0541669050117934</c:v>
                </c:pt>
                <c:pt idx="160">
                  <c:v>1.0122086732097495</c:v>
                </c:pt>
                <c:pt idx="161">
                  <c:v>0.97257018870226175</c:v>
                </c:pt>
                <c:pt idx="162">
                  <c:v>0.93544735220254671</c:v>
                </c:pt>
                <c:pt idx="163">
                  <c:v>0.90102613629560369</c:v>
                </c:pt>
                <c:pt idx="164">
                  <c:v>0.86948185148828039</c:v>
                </c:pt>
                <c:pt idx="165">
                  <c:v>0.84097845433776475</c:v>
                </c:pt>
                <c:pt idx="166">
                  <c:v>0.81566790038899384</c:v>
                </c:pt>
                <c:pt idx="167">
                  <c:v>0.79368954447464213</c:v>
                </c:pt>
                <c:pt idx="168">
                  <c:v>0.7751695907444387</c:v>
                </c:pt>
                <c:pt idx="169">
                  <c:v>0.76022059459430724</c:v>
                </c:pt>
                <c:pt idx="170">
                  <c:v>0.7489410184609705</c:v>
                </c:pt>
                <c:pt idx="171">
                  <c:v>0.74141484323512119</c:v>
                </c:pt>
                <c:pt idx="172">
                  <c:v>0.73771123682671391</c:v>
                </c:pt>
                <c:pt idx="173">
                  <c:v>0.73788428119042049</c:v>
                </c:pt>
                <c:pt idx="174">
                  <c:v>0.74197275888854097</c:v>
                </c:pt>
                <c:pt idx="175">
                  <c:v>0.75000000003372203</c:v>
                </c:pt>
                <c:pt idx="176">
                  <c:v>0.7619737902155217</c:v>
                </c:pt>
                <c:pt idx="177">
                  <c:v>0.7778863397741993</c:v>
                </c:pt>
                <c:pt idx="178">
                  <c:v>0.79771431454298913</c:v>
                </c:pt>
                <c:pt idx="179">
                  <c:v>0.82141892793753457</c:v>
                </c:pt>
                <c:pt idx="180">
                  <c:v>0.84894609402904364</c:v>
                </c:pt>
                <c:pt idx="181">
                  <c:v>0.88022664099706183</c:v>
                </c:pt>
                <c:pt idx="182">
                  <c:v>0.91517658411945069</c:v>
                </c:pt>
                <c:pt idx="183">
                  <c:v>0.95369745722221244</c:v>
                </c:pt>
                <c:pt idx="184">
                  <c:v>0.99567670128107788</c:v>
                </c:pt>
                <c:pt idx="185">
                  <c:v>1.0409881086412085</c:v>
                </c:pt>
                <c:pt idx="186">
                  <c:v>1.0894923211019027</c:v>
                </c:pt>
                <c:pt idx="187">
                  <c:v>1.1410373799005611</c:v>
                </c:pt>
                <c:pt idx="188">
                  <c:v>1.1954593254254007</c:v>
                </c:pt>
                <c:pt idx="189">
                  <c:v>1.2525828442901012</c:v>
                </c:pt>
                <c:pt idx="190">
                  <c:v>1.3122219612166766</c:v>
                </c:pt>
                <c:pt idx="191">
                  <c:v>1.3741807729960374</c:v>
                </c:pt>
                <c:pt idx="192">
                  <c:v>1.4382542216296024</c:v>
                </c:pt>
                <c:pt idx="193">
                  <c:v>1.5042289036007557</c:v>
                </c:pt>
                <c:pt idx="194">
                  <c:v>1.5718839120822801</c:v>
                </c:pt>
                <c:pt idx="195">
                  <c:v>1.6409917087559875</c:v>
                </c:pt>
                <c:pt idx="196">
                  <c:v>1.7113190218038539</c:v>
                </c:pt>
                <c:pt idx="197">
                  <c:v>1.782627766526677</c:v>
                </c:pt>
                <c:pt idx="198">
                  <c:v>1.85467598495703</c:v>
                </c:pt>
                <c:pt idx="199">
                  <c:v>1.9272188007582309</c:v>
                </c:pt>
                <c:pt idx="200">
                  <c:v>2.0000093856408276</c:v>
                </c:pt>
                <c:pt idx="201">
                  <c:v>2.0727999334825302</c:v>
                </c:pt>
                <c:pt idx="202">
                  <c:v>2.1453426383072416</c:v>
                </c:pt>
                <c:pt idx="203">
                  <c:v>2.2173906722634751</c:v>
                </c:pt>
                <c:pt idx="204">
                  <c:v>2.2886991597425936</c:v>
                </c:pt>
                <c:pt idx="205">
                  <c:v>2.3590261437923865</c:v>
                </c:pt>
                <c:pt idx="206">
                  <c:v>2.428133541012067</c:v>
                </c:pt>
                <c:pt idx="207">
                  <c:v>2.4957880811600677</c:v>
                </c:pt>
                <c:pt idx="208">
                  <c:v>2.56176222776651</c:v>
                </c:pt>
                <c:pt idx="209">
                  <c:v>2.6258350761170113</c:v>
                </c:pt>
                <c:pt idx="210">
                  <c:v>2.6877932250640106</c:v>
                </c:pt>
                <c:pt idx="211">
                  <c:v>2.7474316192248196</c:v>
                </c:pt>
                <c:pt idx="212">
                  <c:v>2.8045543582427861</c:v>
                </c:pt>
                <c:pt idx="213">
                  <c:v>2.8589754699176222</c:v>
                </c:pt>
                <c:pt idx="214">
                  <c:v>2.9105196441538412</c:v>
                </c:pt>
                <c:pt idx="215">
                  <c:v>2.959022924830625</c:v>
                </c:pt>
                <c:pt idx="216">
                  <c:v>3.00433335686271</c:v>
                </c:pt>
                <c:pt idx="217">
                  <c:v>3.0463115858985694</c:v>
                </c:pt>
                <c:pt idx="218">
                  <c:v>3.0848314082892081</c:v>
                </c:pt>
                <c:pt idx="219">
                  <c:v>3.1197802691570389</c:v>
                </c:pt>
                <c:pt idx="220">
                  <c:v>3.1510597065992383</c:v>
                </c:pt>
                <c:pt idx="221">
                  <c:v>3.1785857402724642</c:v>
                </c:pt>
                <c:pt idx="222">
                  <c:v>3.2022892028254075</c:v>
                </c:pt>
                <c:pt idx="223">
                  <c:v>3.2221160128711275</c:v>
                </c:pt>
                <c:pt idx="224">
                  <c:v>3.238027388421906</c:v>
                </c:pt>
                <c:pt idx="225">
                  <c:v>3.2499999999442553</c:v>
                </c:pt>
                <c:pt idx="226">
                  <c:v>3.2580260624300732</c:v>
                </c:pt>
                <c:pt idx="227">
                  <c:v>3.2621133661205546</c:v>
                </c:pt>
                <c:pt idx="228">
                  <c:v>3.2622852457616247</c:v>
                </c:pt>
                <c:pt idx="229">
                  <c:v>3.2585804885122185</c:v>
                </c:pt>
                <c:pt idx="230">
                  <c:v>3.2510531808688587</c:v>
                </c:pt>
                <c:pt idx="231">
                  <c:v>3.2397724952106399</c:v>
                </c:pt>
                <c:pt idx="232">
                  <c:v>3.2248224168070503</c:v>
                </c:pt>
                <c:pt idx="233">
                  <c:v>3.206301412365979</c:v>
                </c:pt>
                <c:pt idx="234">
                  <c:v>3.1843220414300308</c:v>
                </c:pt>
                <c:pt idx="235">
                  <c:v>3.1590105121547687</c:v>
                </c:pt>
                <c:pt idx="236">
                  <c:v>3.1305061832220407</c:v>
                </c:pt>
                <c:pt idx="237">
                  <c:v>3.0989610138541055</c:v>
                </c:pt>
                <c:pt idx="238">
                  <c:v>3.0645389640991159</c:v>
                </c:pt>
                <c:pt idx="239">
                  <c:v>3.0274153477547405</c:v>
                </c:pt>
                <c:pt idx="240">
                  <c:v>2.9877761404836742</c:v>
                </c:pt>
                <c:pt idx="241">
                  <c:v>2.9458172458515559</c:v>
                </c:pt>
                <c:pt idx="242">
                  <c:v>2.9017437221839475</c:v>
                </c:pt>
                <c:pt idx="243">
                  <c:v>2.8557689732935905</c:v>
                </c:pt>
                <c:pt idx="244">
                  <c:v>2.8081139062718075</c:v>
                </c:pt>
                <c:pt idx="245">
                  <c:v>2.7590060596678074</c:v>
                </c:pt>
                <c:pt idx="246">
                  <c:v>2.7086787054966801</c:v>
                </c:pt>
                <c:pt idx="247">
                  <c:v>2.6573699286199095</c:v>
                </c:pt>
                <c:pt idx="248">
                  <c:v>2.6053216871318305</c:v>
                </c:pt>
                <c:pt idx="249">
                  <c:v>2.5527788574601162</c:v>
                </c:pt>
                <c:pt idx="250">
                  <c:v>2.4999882679489653</c:v>
                </c:pt>
                <c:pt idx="251">
                  <c:v>2.4471977247389294</c:v>
                </c:pt>
                <c:pt idx="252">
                  <c:v>2.3946550337878296</c:v>
                </c:pt>
                <c:pt idx="253">
                  <c:v>2.342607022892397</c:v>
                </c:pt>
                <c:pt idx="254">
                  <c:v>2.2912985675702617</c:v>
                </c:pt>
                <c:pt idx="255">
                  <c:v>2.2409716246467215</c:v>
                </c:pt>
                <c:pt idx="256">
                  <c:v>2.1918642773602581</c:v>
                </c:pt>
                <c:pt idx="257">
                  <c:v>2.144209795755379</c:v>
                </c:pt>
                <c:pt idx="258">
                  <c:v>2.0982357160709131</c:v>
                </c:pt>
                <c:pt idx="259">
                  <c:v>2.0541629427571317</c:v>
                </c:pt>
                <c:pt idx="260">
                  <c:v>2.0122048766654661</c:v>
                </c:pt>
                <c:pt idx="261">
                  <c:v>1.9725665728516057</c:v>
                </c:pt>
                <c:pt idx="262">
                  <c:v>1.935443931315652</c:v>
                </c:pt>
                <c:pt idx="263">
                  <c:v>1.901022923873166</c:v>
                </c:pt>
                <c:pt idx="264">
                  <c:v>1.8694788602082808</c:v>
                </c:pt>
                <c:pt idx="265">
                  <c:v>1.8409756960054393</c:v>
                </c:pt>
                <c:pt idx="266">
                  <c:v>1.8156653858902365</c:v>
                </c:pt>
                <c:pt idx="267">
                  <c:v>1.7936872837330442</c:v>
                </c:pt>
                <c:pt idx="268">
                  <c:v>1.7751675926821275</c:v>
                </c:pt>
                <c:pt idx="269">
                  <c:v>1.760218867096734</c:v>
                </c:pt>
                <c:pt idx="270">
                  <c:v>1.7489395683457889</c:v>
                </c:pt>
                <c:pt idx="271">
                  <c:v>1.741413676225283</c:v>
                </c:pt>
                <c:pt idx="272">
                  <c:v>1.7377103575278798</c:v>
                </c:pt>
                <c:pt idx="273">
                  <c:v>1.7378836930727863</c:v>
                </c:pt>
                <c:pt idx="274">
                  <c:v>1.7419724642731425</c:v>
                </c:pt>
                <c:pt idx="275">
                  <c:v>1.7500000000832729</c:v>
                </c:pt>
                <c:pt idx="276">
                  <c:v>1.7619740849298258</c:v>
                </c:pt>
                <c:pt idx="277">
                  <c:v>1.7778869279901532</c:v>
                </c:pt>
                <c:pt idx="278">
                  <c:v>1.7977151939391689</c:v>
                </c:pt>
                <c:pt idx="279">
                  <c:v>1.8214200950433612</c:v>
                </c:pt>
                <c:pt idx="280">
                  <c:v>1.848947544238476</c:v>
                </c:pt>
                <c:pt idx="281">
                  <c:v>1.8802283685867769</c:v>
                </c:pt>
                <c:pt idx="282">
                  <c:v>1.9151785822714302</c:v>
                </c:pt>
                <c:pt idx="283">
                  <c:v>1.9536997180506546</c:v>
                </c:pt>
                <c:pt idx="284">
                  <c:v>1.9956792158635093</c:v>
                </c:pt>
                <c:pt idx="285">
                  <c:v>2.0409908670537078</c:v>
                </c:pt>
                <c:pt idx="286">
                  <c:v>2.0894953124582583</c:v>
                </c:pt>
                <c:pt idx="287">
                  <c:v>2.141040592395242</c:v>
                </c:pt>
                <c:pt idx="288">
                  <c:v>2.1954627463801364</c:v>
                </c:pt>
                <c:pt idx="289">
                  <c:v>2.2525864602039283</c:v>
                </c:pt>
                <c:pt idx="290">
                  <c:v>2.3122257578192089</c:v>
                </c:pt>
                <c:pt idx="291">
                  <c:v>2.3741847353038015</c:v>
                </c:pt>
                <c:pt idx="292">
                  <c:v>2.4382583340051545</c:v>
                </c:pt>
                <c:pt idx="293">
                  <c:v>2.5042331498144064</c:v>
                </c:pt>
                <c:pt idx="294">
                  <c:v>2.5718882753761352</c:v>
                </c:pt>
                <c:pt idx="295">
                  <c:v>2.6409961719100958</c:v>
                </c:pt>
                <c:pt idx="296">
                  <c:v>2.7113235672041567</c:v>
                </c:pt>
                <c:pt idx="297">
                  <c:v>2.7826323762345346</c:v>
                </c:pt>
                <c:pt idx="298">
                  <c:v>2.8546806407799989</c:v>
                </c:pt>
                <c:pt idx="299">
                  <c:v>2.9272234843218796</c:v>
                </c:pt>
                <c:pt idx="300">
                  <c:v>3.0000140784612399</c:v>
                </c:pt>
                <c:pt idx="301">
                  <c:v>3.0728046170392629</c:v>
                </c:pt>
                <c:pt idx="302">
                  <c:v>3.1453472941164096</c:v>
                </c:pt>
                <c:pt idx="303">
                  <c:v>3.2173952819506981</c:v>
                </c:pt>
                <c:pt idx="304">
                  <c:v>3.2887037051155126</c:v>
                </c:pt>
                <c:pt idx="305">
                  <c:v>3.3590306069124662</c:v>
                </c:pt>
                <c:pt idx="306">
                  <c:v>3.4281379042653866</c:v>
                </c:pt>
                <c:pt idx="307">
                  <c:v>3.495792327326833</c:v>
                </c:pt>
                <c:pt idx="308">
                  <c:v>3.5617663400890147</c:v>
                </c:pt>
                <c:pt idx="309">
                  <c:v>3.6258390383657724</c:v>
                </c:pt>
                <c:pt idx="310">
                  <c:v>3.6877970216018201</c:v>
                </c:pt>
                <c:pt idx="311">
                  <c:v>3.7474352350684561</c:v>
                </c:pt>
                <c:pt idx="312">
                  <c:v>3.8045577791221445</c:v>
                </c:pt>
                <c:pt idx="313">
                  <c:v>3.858978682332034</c:v>
                </c:pt>
                <c:pt idx="314">
                  <c:v>3.9105226354253544</c:v>
                </c:pt>
                <c:pt idx="315">
                  <c:v>3.9590256831540409</c:v>
                </c:pt>
                <c:pt idx="316">
                  <c:v>4.0043358713521711</c:v>
                </c:pt>
                <c:pt idx="317">
                  <c:v>4.0463138466305191</c:v>
                </c:pt>
                <c:pt idx="318">
                  <c:v>4.0848334063415557</c:v>
                </c:pt>
                <c:pt idx="319">
                  <c:v>4.1197819966443738</c:v>
                </c:pt>
                <c:pt idx="320">
                  <c:v>4.151061156703947</c:v>
                </c:pt>
                <c:pt idx="321">
                  <c:v>4.1785869072716375</c:v>
                </c:pt>
                <c:pt idx="322">
                  <c:v>4.202290082113425</c:v>
                </c:pt>
                <c:pt idx="323">
                  <c:v>4.222116600977837</c:v>
                </c:pt>
                <c:pt idx="324">
                  <c:v>4.2380276830263153</c:v>
                </c:pt>
                <c:pt idx="325">
                  <c:v>4.249999999883693</c:v>
                </c:pt>
                <c:pt idx="326">
                  <c:v>4.2580257677047788</c:v>
                </c:pt>
                <c:pt idx="327">
                  <c:v>4.2621127778936758</c:v>
                </c:pt>
                <c:pt idx="328">
                  <c:v>4.2622843663546286</c:v>
                </c:pt>
                <c:pt idx="329">
                  <c:v>4.258579321395727</c:v>
                </c:pt>
                <c:pt idx="330">
                  <c:v>4.2510517306489541</c:v>
                </c:pt>
                <c:pt idx="331">
                  <c:v>4.2397707676106862</c:v>
                </c:pt>
                <c:pt idx="332">
                  <c:v>4.2248204186451055</c:v>
                </c:pt>
                <c:pt idx="333">
                  <c:v>4.2062991515278885</c:v>
                </c:pt>
                <c:pt idx="334">
                  <c:v>4.1843195268383022</c:v>
                </c:pt>
                <c:pt idx="335">
                  <c:v>4.1590077537333601</c:v>
                </c:pt>
                <c:pt idx="336">
                  <c:v>4.1305031918571986</c:v>
                </c:pt>
                <c:pt idx="337">
                  <c:v>4.098957801351399</c:v>
                </c:pt>
                <c:pt idx="338">
                  <c:v>4.0645355431368433</c:v>
                </c:pt>
                <c:pt idx="339">
                  <c:v>4.0274117318338964</c:v>
                </c:pt>
                <c:pt idx="340">
                  <c:v>3.9877723438746684</c:v>
                </c:pt>
                <c:pt idx="341">
                  <c:v>3.945813283537893</c:v>
                </c:pt>
                <c:pt idx="342">
                  <c:v>3.9017396098030921</c:v>
                </c:pt>
                <c:pt idx="343">
                  <c:v>3.8557647270752549</c:v>
                </c:pt>
                <c:pt idx="344">
                  <c:v>3.8081095429738987</c:v>
                </c:pt>
                <c:pt idx="345">
                  <c:v>3.7590015965102972</c:v>
                </c:pt>
                <c:pt idx="346">
                  <c:v>3.708674160093639</c:v>
                </c:pt>
                <c:pt idx="347">
                  <c:v>3.6573653189099922</c:v>
                </c:pt>
                <c:pt idx="348">
                  <c:v>3.6053170313074832</c:v>
                </c:pt>
                <c:pt idx="349">
                  <c:v>3.5527741738957763</c:v>
                </c:pt>
                <c:pt idx="350">
                  <c:v>3.499983575128605</c:v>
                </c:pt>
                <c:pt idx="351">
                  <c:v>3.4471930411829406</c:v>
                </c:pt>
                <c:pt idx="352">
                  <c:v>3.3946503779800965</c:v>
                </c:pt>
                <c:pt idx="353">
                  <c:v>3.3426024132072891</c:v>
                </c:pt>
                <c:pt idx="354">
                  <c:v>3.2912940222001312</c:v>
                </c:pt>
                <c:pt idx="355">
                  <c:v>3.2409671615300946</c:v>
                </c:pt>
                <c:pt idx="356">
                  <c:v>3.1918599141110446</c:v>
                </c:pt>
                <c:pt idx="357">
                  <c:v>3.1442055495933472</c:v>
                </c:pt>
                <c:pt idx="358">
                  <c:v>3.0982316037537587</c:v>
                </c:pt>
                <c:pt idx="359">
                  <c:v>3.0541589805143108</c:v>
                </c:pt>
                <c:pt idx="360">
                  <c:v>3.0122010801341719</c:v>
                </c:pt>
                <c:pt idx="361">
                  <c:v>2.9725629570150276</c:v>
                </c:pt>
                <c:pt idx="362">
                  <c:v>2.9354405104438674</c:v>
                </c:pt>
                <c:pt idx="363">
                  <c:v>2.9010197114668128</c:v>
                </c:pt>
                <c:pt idx="364">
                  <c:v>2.8694758689452815</c:v>
                </c:pt>
                <c:pt idx="365">
                  <c:v>2.8409729376909585</c:v>
                </c:pt>
                <c:pt idx="366">
                  <c:v>2.8156628714100966</c:v>
                </c:pt>
                <c:pt idx="367">
                  <c:v>2.7936850230107635</c:v>
                </c:pt>
                <c:pt idx="368">
                  <c:v>2.77516559463976</c:v>
                </c:pt>
                <c:pt idx="369">
                  <c:v>2.7602171396196504</c:v>
                </c:pt>
                <c:pt idx="370">
                  <c:v>2.7489381182515631</c:v>
                </c:pt>
                <c:pt idx="371">
                  <c:v>2.7414125092367807</c:v>
                </c:pt>
                <c:pt idx="372">
                  <c:v>2.7377094782506797</c:v>
                </c:pt>
                <c:pt idx="373">
                  <c:v>2.7378831049769996</c:v>
                </c:pt>
                <c:pt idx="374">
                  <c:v>2.741972169679717</c:v>
                </c:pt>
                <c:pt idx="375">
                  <c:v>2.7500000001548361</c:v>
                </c:pt>
              </c:numCache>
            </c:numRef>
          </c:yVal>
          <c:smooth val="1"/>
          <c:extLst>
            <c:ext xmlns:c16="http://schemas.microsoft.com/office/drawing/2014/chart" uri="{C3380CC4-5D6E-409C-BE32-E72D297353CC}">
              <c16:uniqueId val="{00000000-D302-464F-A159-F39A8A446857}"/>
            </c:ext>
          </c:extLst>
        </c:ser>
        <c:ser>
          <c:idx val="1"/>
          <c:order val="1"/>
          <c:tx>
            <c:strRef>
              <c:f>'sine wave w uptrend'!$G$1</c:f>
              <c:strCache>
                <c:ptCount val="1"/>
                <c:pt idx="0">
                  <c:v>Neg Corr Asset</c:v>
                </c:pt>
              </c:strCache>
            </c:strRef>
          </c:tx>
          <c:spPr>
            <a:ln w="19050" cap="rnd">
              <a:solidFill>
                <a:srgbClr val="C00000"/>
              </a:solidFill>
              <a:prstDash val="sysDash"/>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uptrend'!$G$2:$G$377</c:f>
              <c:numCache>
                <c:formatCode>General</c:formatCode>
                <c:ptCount val="376"/>
                <c:pt idx="0">
                  <c:v>0</c:v>
                </c:pt>
                <c:pt idx="1">
                  <c:v>-5.2790566364915366E-2</c:v>
                </c:pt>
                <c:pt idx="2">
                  <c:v>-0.10533332668062616</c:v>
                </c:pt>
                <c:pt idx="3">
                  <c:v>-0.15738145287665262</c:v>
                </c:pt>
                <c:pt idx="4">
                  <c:v>-0.20869006898032366</c:v>
                </c:pt>
                <c:pt idx="5">
                  <c:v>-0.25901721753181067</c:v>
                </c:pt>
                <c:pt idx="6">
                  <c:v>-0.30812481448110773</c:v>
                </c:pt>
                <c:pt idx="7">
                  <c:v>-0.3557795887984101</c:v>
                </c:pt>
                <c:pt idx="8">
                  <c:v>-0.40175400308967152</c:v>
                </c:pt>
                <c:pt idx="9">
                  <c:v>-0.44582715158408803</c:v>
                </c:pt>
                <c:pt idx="10">
                  <c:v>-0.48778563194955504</c:v>
                </c:pt>
                <c:pt idx="11">
                  <c:v>-0.52742438749543497</c:v>
                </c:pt>
                <c:pt idx="12">
                  <c:v>-0.56454751643884282</c:v>
                </c:pt>
                <c:pt idx="13">
                  <c:v>-0.59896904504063819</c:v>
                </c:pt>
                <c:pt idx="14">
                  <c:v>-0.63051366155990662</c:v>
                </c:pt>
                <c:pt idx="15">
                  <c:v>-0.6590174081303416</c:v>
                </c:pt>
                <c:pt idx="16">
                  <c:v>-0.68432832782800457</c:v>
                </c:pt>
                <c:pt idx="17">
                  <c:v>-0.70630706437677571</c:v>
                </c:pt>
                <c:pt idx="18">
                  <c:v>-0.72482741212473201</c:v>
                </c:pt>
                <c:pt idx="19">
                  <c:v>-0.73977681412094065</c:v>
                </c:pt>
                <c:pt idx="20">
                  <c:v>-0.75105680632698668</c:v>
                </c:pt>
                <c:pt idx="21">
                  <c:v>-0.75858340621012643</c:v>
                </c:pt>
                <c:pt idx="22">
                  <c:v>-0.76228744418447403</c:v>
                </c:pt>
                <c:pt idx="23">
                  <c:v>-0.76211483659216206</c:v>
                </c:pt>
                <c:pt idx="24">
                  <c:v>-0.75802679914715021</c:v>
                </c:pt>
                <c:pt idx="25">
                  <c:v>-0.74999999999931177</c:v>
                </c:pt>
                <c:pt idx="26">
                  <c:v>-0.73802665181472438</c:v>
                </c:pt>
                <c:pt idx="27">
                  <c:v>-0.72211454250876506</c:v>
                </c:pt>
                <c:pt idx="28">
                  <c:v>-0.70228700451072035</c:v>
                </c:pt>
                <c:pt idx="29">
                  <c:v>-0.67858282268121028</c:v>
                </c:pt>
                <c:pt idx="30">
                  <c:v>-0.65105608124583325</c:v>
                </c:pt>
                <c:pt idx="31">
                  <c:v>-0.6197759503491187</c:v>
                </c:pt>
                <c:pt idx="32">
                  <c:v>-0.58482641307115868</c:v>
                </c:pt>
                <c:pt idx="33">
                  <c:v>-0.54630593398426552</c:v>
                </c:pt>
                <c:pt idx="34">
                  <c:v>-0.50432707055770676</c:v>
                </c:pt>
                <c:pt idx="35">
                  <c:v>-0.45901602894413529</c:v>
                </c:pt>
                <c:pt idx="36">
                  <c:v>-0.41051216590081763</c:v>
                </c:pt>
                <c:pt idx="37">
                  <c:v>-0.35896743881135851</c:v>
                </c:pt>
                <c:pt idx="38">
                  <c:v>-0.30454580597843517</c:v>
                </c:pt>
                <c:pt idx="39">
                  <c:v>-0.24742257955431479</c:v>
                </c:pt>
                <c:pt idx="40">
                  <c:v>-0.18778373366285084</c:v>
                </c:pt>
                <c:pt idx="41">
                  <c:v>-0.12582517044348202</c:v>
                </c:pt>
                <c:pt idx="42">
                  <c:v>-6.1751946913831235E-2</c:v>
                </c:pt>
                <c:pt idx="43">
                  <c:v>4.2225342978652325E-3</c:v>
                </c:pt>
                <c:pt idx="44">
                  <c:v>7.1877367156698957E-2</c:v>
                </c:pt>
                <c:pt idx="45">
                  <c:v>0.14098501403758695</c:v>
                </c:pt>
                <c:pt idx="46">
                  <c:v>0.21131220371366718</c:v>
                </c:pt>
                <c:pt idx="47">
                  <c:v>0.2826208519726322</c:v>
                </c:pt>
                <c:pt idx="48">
                  <c:v>0.35466900122775247</c:v>
                </c:pt>
                <c:pt idx="49">
                  <c:v>0.42721177541535299</c:v>
                </c:pt>
                <c:pt idx="50">
                  <c:v>0.50000234641020691</c:v>
                </c:pt>
                <c:pt idx="51">
                  <c:v>0.57279290814483785</c:v>
                </c:pt>
                <c:pt idx="52">
                  <c:v>0.64533565458831543</c:v>
                </c:pt>
                <c:pt idx="53">
                  <c:v>0.71738375772490648</c:v>
                </c:pt>
                <c:pt idx="54">
                  <c:v>0.78869234167294522</c:v>
                </c:pt>
                <c:pt idx="55">
                  <c:v>0.85901944909950712</c:v>
                </c:pt>
                <c:pt idx="56">
                  <c:v>0.92812699611688831</c:v>
                </c:pt>
                <c:pt idx="57">
                  <c:v>0.99578171189234066</c:v>
                </c:pt>
                <c:pt idx="58">
                  <c:v>1.0617560592628592</c:v>
                </c:pt>
                <c:pt idx="59">
                  <c:v>1.1258291327217442</c:v>
                </c:pt>
                <c:pt idx="60">
                  <c:v>1.1877875302330227</c:v>
                </c:pt>
                <c:pt idx="61">
                  <c:v>1.2474261954330454</c:v>
                </c:pt>
                <c:pt idx="62">
                  <c:v>1.3045492268954817</c:v>
                </c:pt>
                <c:pt idx="63">
                  <c:v>1.3589706512659046</c:v>
                </c:pt>
                <c:pt idx="64">
                  <c:v>1.4105151572147536</c:v>
                </c:pt>
                <c:pt idx="65">
                  <c:v>1.4590187873120941</c:v>
                </c:pt>
                <c:pt idx="66">
                  <c:v>1.5043295850936538</c:v>
                </c:pt>
                <c:pt idx="67">
                  <c:v>1.5463081947644612</c:v>
                </c:pt>
                <c:pt idx="68">
                  <c:v>1.5848284111733235</c:v>
                </c:pt>
                <c:pt idx="69">
                  <c:v>1.6197776778876436</c:v>
                </c:pt>
                <c:pt idx="70">
                  <c:v>1.6510575314029037</c:v>
                </c:pt>
                <c:pt idx="71">
                  <c:v>1.6785839897337098</c:v>
                </c:pt>
                <c:pt idx="72">
                  <c:v>1.7022878838528195</c:v>
                </c:pt>
                <c:pt idx="73">
                  <c:v>1.7221151306700968</c:v>
                </c:pt>
                <c:pt idx="74">
                  <c:v>1.7380269464740812</c:v>
                </c:pt>
                <c:pt idx="75">
                  <c:v>1.7499999999938063</c:v>
                </c:pt>
                <c:pt idx="76">
                  <c:v>1.758026504476804</c:v>
                </c:pt>
                <c:pt idx="77">
                  <c:v>1.7621142484199059</c:v>
                </c:pt>
                <c:pt idx="78">
                  <c:v>1.7622865648315584</c:v>
                </c:pt>
                <c:pt idx="79">
                  <c:v>1.7585822391469612</c:v>
                </c:pt>
                <c:pt idx="80">
                  <c:v>1.7510553561594437</c:v>
                </c:pt>
                <c:pt idx="81">
                  <c:v>1.7397750865721775</c:v>
                </c:pt>
                <c:pt idx="82">
                  <c:v>1.7248254140126045</c:v>
                </c:pt>
                <c:pt idx="83">
                  <c:v>1.7063048035869308</c:v>
                </c:pt>
                <c:pt idx="84">
                  <c:v>1.6843258132827605</c:v>
                </c:pt>
                <c:pt idx="85">
                  <c:v>1.659014649753475</c:v>
                </c:pt>
                <c:pt idx="86">
                  <c:v>1.6305106702374865</c:v>
                </c:pt>
                <c:pt idx="87">
                  <c:v>1.5989658325780653</c:v>
                </c:pt>
                <c:pt idx="88">
                  <c:v>1.5645440955142584</c:v>
                </c:pt>
                <c:pt idx="89">
                  <c:v>1.5274207716096857</c:v>
                </c:pt>
                <c:pt idx="90">
                  <c:v>1.4877818353729113</c:v>
                </c:pt>
                <c:pt idx="91">
                  <c:v>1.4458231892999249</c:v>
                </c:pt>
                <c:pt idx="92">
                  <c:v>1.4017498907353383</c:v>
                </c:pt>
                <c:pt idx="93">
                  <c:v>1.3557753426035148</c:v>
                </c:pt>
                <c:pt idx="94">
                  <c:v>1.3081204512034679</c:v>
                </c:pt>
                <c:pt idx="95">
                  <c:v>1.2590127543913143</c:v>
                </c:pt>
                <c:pt idx="96">
                  <c:v>1.2086855235909739</c:v>
                </c:pt>
                <c:pt idx="97">
                  <c:v>1.1573768431770506</c:v>
                </c:pt>
                <c:pt idx="98">
                  <c:v>1.105328670863178</c:v>
                </c:pt>
                <c:pt idx="99">
                  <c:v>1.0527858828040331</c:v>
                </c:pt>
                <c:pt idx="100">
                  <c:v>0.99999530717958618</c:v>
                </c:pt>
                <c:pt idx="101">
                  <c:v>0.94720475007558524</c:v>
                </c:pt>
                <c:pt idx="102">
                  <c:v>0.8946620175046861</c:v>
                </c:pt>
                <c:pt idx="103">
                  <c:v>0.84261393742787227</c:v>
                </c:pt>
                <c:pt idx="104">
                  <c:v>0.79130538563580222</c:v>
                </c:pt>
                <c:pt idx="105">
                  <c:v>0.74097831933449743</c:v>
                </c:pt>
                <c:pt idx="106">
                  <c:v>0.69187082224935859</c:v>
                </c:pt>
                <c:pt idx="107">
                  <c:v>0.6442161650160716</c:v>
                </c:pt>
                <c:pt idx="108">
                  <c:v>0.59824188456660488</c:v>
                </c:pt>
                <c:pt idx="109">
                  <c:v>0.5541688861435492</c:v>
                </c:pt>
                <c:pt idx="110">
                  <c:v>0.51221057148674531</c:v>
                </c:pt>
                <c:pt idx="111">
                  <c:v>0.4725719966328531</c:v>
                </c:pt>
                <c:pt idx="112">
                  <c:v>0.43544906265164751</c:v>
                </c:pt>
                <c:pt idx="113">
                  <c:v>0.40102774251284323</c:v>
                </c:pt>
                <c:pt idx="114">
                  <c:v>0.36948334713464259</c:v>
                </c:pt>
                <c:pt idx="115">
                  <c:v>0.34097983351060879</c:v>
                </c:pt>
                <c:pt idx="116">
                  <c:v>0.31566915764534587</c:v>
                </c:pt>
                <c:pt idx="117">
                  <c:v>0.29369067485267808</c:v>
                </c:pt>
                <c:pt idx="118">
                  <c:v>0.27517058978306697</c:v>
                </c:pt>
                <c:pt idx="119">
                  <c:v>0.26022145835077215</c:v>
                </c:pt>
                <c:pt idx="120">
                  <c:v>0.2489417435264154</c:v>
                </c:pt>
                <c:pt idx="121">
                  <c:v>0.24141542674803929</c:v>
                </c:pt>
                <c:pt idx="122">
                  <c:v>0.23771167648424318</c:v>
                </c:pt>
                <c:pt idx="123">
                  <c:v>0.23788457525743067</c:v>
                </c:pt>
                <c:pt idx="124">
                  <c:v>0.24197290620448242</c:v>
                </c:pt>
                <c:pt idx="125">
                  <c:v>0.25000000001720513</c:v>
                </c:pt>
                <c:pt idx="126">
                  <c:v>0.26197364286661162</c:v>
                </c:pt>
                <c:pt idx="127">
                  <c:v>0.27788604567441566</c:v>
                </c:pt>
                <c:pt idx="128">
                  <c:v>0.29771387485301137</c:v>
                </c:pt>
                <c:pt idx="129">
                  <c:v>0.32141834439262029</c:v>
                </c:pt>
                <c:pt idx="130">
                  <c:v>0.3489453689321822</c:v>
                </c:pt>
                <c:pt idx="131">
                  <c:v>0.3802257772098826</c:v>
                </c:pt>
                <c:pt idx="132">
                  <c:v>0.41517558505093244</c:v>
                </c:pt>
                <c:pt idx="133">
                  <c:v>0.45369632681522831</c:v>
                </c:pt>
                <c:pt idx="134">
                  <c:v>0.49567544399683439</c:v>
                </c:pt>
                <c:pt idx="135">
                  <c:v>0.5409867294416405</c:v>
                </c:pt>
                <c:pt idx="136">
                  <c:v>0.58949082543008713</c:v>
                </c:pt>
                <c:pt idx="137">
                  <c:v>0.64103577365924214</c:v>
                </c:pt>
                <c:pt idx="138">
                  <c:v>0.69545761495368597</c:v>
                </c:pt>
                <c:pt idx="139">
                  <c:v>0.75258103633845275</c:v>
                </c:pt>
                <c:pt idx="140">
                  <c:v>0.81222006292026538</c:v>
                </c:pt>
                <c:pt idx="141">
                  <c:v>0.87417879184658054</c:v>
                </c:pt>
                <c:pt idx="142">
                  <c:v>0.93825216544580625</c:v>
                </c:pt>
                <c:pt idx="143">
                  <c:v>1.0042267804974474</c:v>
                </c:pt>
                <c:pt idx="144">
                  <c:v>1.0718817304383927</c:v>
                </c:pt>
                <c:pt idx="145">
                  <c:v>1.1409894771814855</c:v>
                </c:pt>
                <c:pt idx="146">
                  <c:v>1.2113167491057553</c:v>
                </c:pt>
                <c:pt idx="147">
                  <c:v>1.2826254616742983</c:v>
                </c:pt>
                <c:pt idx="148">
                  <c:v>1.3546736570465805</c:v>
                </c:pt>
                <c:pt idx="149">
                  <c:v>1.4272164589769269</c:v>
                </c:pt>
                <c:pt idx="150">
                  <c:v>1.5000070392306202</c:v>
                </c:pt>
                <c:pt idx="151">
                  <c:v>1.5727975917036463</c:v>
                </c:pt>
                <c:pt idx="152">
                  <c:v>1.6453403104016222</c:v>
                </c:pt>
                <c:pt idx="153">
                  <c:v>1.7173883674183184</c:v>
                </c:pt>
                <c:pt idx="154">
                  <c:v>1.7886968870540811</c:v>
                </c:pt>
                <c:pt idx="155">
                  <c:v>1.8590239122297958</c:v>
                </c:pt>
                <c:pt idx="156">
                  <c:v>1.9281313593823683</c:v>
                </c:pt>
                <c:pt idx="157">
                  <c:v>1.9957859580731707</c:v>
                </c:pt>
                <c:pt idx="158">
                  <c:v>2.0617601716012786</c:v>
                </c:pt>
                <c:pt idx="159">
                  <c:v>2.1258330949882067</c:v>
                </c:pt>
                <c:pt idx="160">
                  <c:v>2.1877913267902507</c:v>
                </c:pt>
                <c:pt idx="161">
                  <c:v>2.2474298112977387</c:v>
                </c:pt>
                <c:pt idx="162">
                  <c:v>2.3045526477974536</c:v>
                </c:pt>
                <c:pt idx="163">
                  <c:v>2.3589738637043962</c:v>
                </c:pt>
                <c:pt idx="164">
                  <c:v>2.4105181485117195</c:v>
                </c:pt>
                <c:pt idx="165">
                  <c:v>2.4590215456622353</c:v>
                </c:pt>
                <c:pt idx="166">
                  <c:v>2.5043320996110059</c:v>
                </c:pt>
                <c:pt idx="167">
                  <c:v>2.546310455525358</c:v>
                </c:pt>
                <c:pt idx="168">
                  <c:v>2.5848304092555612</c:v>
                </c:pt>
                <c:pt idx="169">
                  <c:v>2.6197794054056924</c:v>
                </c:pt>
                <c:pt idx="170">
                  <c:v>2.6510589815390295</c:v>
                </c:pt>
                <c:pt idx="171">
                  <c:v>2.6785851567648788</c:v>
                </c:pt>
                <c:pt idx="172">
                  <c:v>2.7022887631732861</c:v>
                </c:pt>
                <c:pt idx="173">
                  <c:v>2.7221157188095795</c:v>
                </c:pt>
                <c:pt idx="174">
                  <c:v>2.738027241111459</c:v>
                </c:pt>
                <c:pt idx="175">
                  <c:v>2.7499999999662781</c:v>
                </c:pt>
                <c:pt idx="176">
                  <c:v>2.7580262097844783</c:v>
                </c:pt>
                <c:pt idx="177">
                  <c:v>2.7621136602258005</c:v>
                </c:pt>
                <c:pt idx="178">
                  <c:v>2.762285685457011</c:v>
                </c:pt>
                <c:pt idx="179">
                  <c:v>2.7585810720624657</c:v>
                </c:pt>
                <c:pt idx="180">
                  <c:v>2.7510539059709567</c:v>
                </c:pt>
                <c:pt idx="181">
                  <c:v>2.7397733590029381</c:v>
                </c:pt>
                <c:pt idx="182">
                  <c:v>2.7248234158805493</c:v>
                </c:pt>
                <c:pt idx="183">
                  <c:v>2.7063025427777876</c:v>
                </c:pt>
                <c:pt idx="184">
                  <c:v>2.6843232987189225</c:v>
                </c:pt>
                <c:pt idx="185">
                  <c:v>2.6590118913587917</c:v>
                </c:pt>
                <c:pt idx="186">
                  <c:v>2.6305076788980974</c:v>
                </c:pt>
                <c:pt idx="187">
                  <c:v>2.5989626200994391</c:v>
                </c:pt>
                <c:pt idx="188">
                  <c:v>2.5645406745745989</c:v>
                </c:pt>
                <c:pt idx="189">
                  <c:v>2.5274171557098986</c:v>
                </c:pt>
                <c:pt idx="190">
                  <c:v>2.4877780387833233</c:v>
                </c:pt>
                <c:pt idx="191">
                  <c:v>2.4458192270039625</c:v>
                </c:pt>
                <c:pt idx="192">
                  <c:v>2.4017457783703975</c:v>
                </c:pt>
                <c:pt idx="193">
                  <c:v>2.3557710963992444</c:v>
                </c:pt>
                <c:pt idx="194">
                  <c:v>2.3081160879177198</c:v>
                </c:pt>
                <c:pt idx="195">
                  <c:v>2.2590082912440126</c:v>
                </c:pt>
                <c:pt idx="196">
                  <c:v>2.2086809781961461</c:v>
                </c:pt>
                <c:pt idx="197">
                  <c:v>2.157372233473323</c:v>
                </c:pt>
                <c:pt idx="198">
                  <c:v>2.10532401504297</c:v>
                </c:pt>
                <c:pt idx="199">
                  <c:v>2.0527811992417688</c:v>
                </c:pt>
                <c:pt idx="200">
                  <c:v>1.9999906143591726</c:v>
                </c:pt>
                <c:pt idx="201">
                  <c:v>1.9472000665174694</c:v>
                </c:pt>
                <c:pt idx="202">
                  <c:v>1.8946573616927584</c:v>
                </c:pt>
                <c:pt idx="203">
                  <c:v>1.8426093277365243</c:v>
                </c:pt>
                <c:pt idx="204">
                  <c:v>1.7913008402574064</c:v>
                </c:pt>
                <c:pt idx="205">
                  <c:v>1.7409738562076131</c:v>
                </c:pt>
                <c:pt idx="206">
                  <c:v>1.6918664589879333</c:v>
                </c:pt>
                <c:pt idx="207">
                  <c:v>1.6442119188399318</c:v>
                </c:pt>
                <c:pt idx="208">
                  <c:v>1.5982377722334904</c:v>
                </c:pt>
                <c:pt idx="209">
                  <c:v>1.5541649238829884</c:v>
                </c:pt>
                <c:pt idx="210">
                  <c:v>1.5122067749359895</c:v>
                </c:pt>
                <c:pt idx="211">
                  <c:v>1.4725683807751802</c:v>
                </c:pt>
                <c:pt idx="212">
                  <c:v>1.4354456417572141</c:v>
                </c:pt>
                <c:pt idx="213">
                  <c:v>1.4010245300823776</c:v>
                </c:pt>
                <c:pt idx="214">
                  <c:v>1.369480355846159</c:v>
                </c:pt>
                <c:pt idx="215">
                  <c:v>1.3409770751693748</c:v>
                </c:pt>
                <c:pt idx="216">
                  <c:v>1.3156666431372905</c:v>
                </c:pt>
                <c:pt idx="217">
                  <c:v>1.2936884141014304</c:v>
                </c:pt>
                <c:pt idx="218">
                  <c:v>1.2751685917107922</c:v>
                </c:pt>
                <c:pt idx="219">
                  <c:v>1.260219730842961</c:v>
                </c:pt>
                <c:pt idx="220">
                  <c:v>1.2489402934007621</c:v>
                </c:pt>
                <c:pt idx="221">
                  <c:v>1.2414142597275357</c:v>
                </c:pt>
                <c:pt idx="222">
                  <c:v>1.2377107971745929</c:v>
                </c:pt>
                <c:pt idx="223">
                  <c:v>1.2378839871288725</c:v>
                </c:pt>
                <c:pt idx="224">
                  <c:v>1.2419726115780945</c:v>
                </c:pt>
                <c:pt idx="225">
                  <c:v>1.2500000000557447</c:v>
                </c:pt>
                <c:pt idx="226">
                  <c:v>1.2619739375699264</c:v>
                </c:pt>
                <c:pt idx="227">
                  <c:v>1.2778866338794455</c:v>
                </c:pt>
                <c:pt idx="228">
                  <c:v>1.2977147542383747</c:v>
                </c:pt>
                <c:pt idx="229">
                  <c:v>1.3214195114877816</c:v>
                </c:pt>
                <c:pt idx="230">
                  <c:v>1.3489468191311409</c:v>
                </c:pt>
                <c:pt idx="231">
                  <c:v>1.3802275047893602</c:v>
                </c:pt>
                <c:pt idx="232">
                  <c:v>1.4151775831929494</c:v>
                </c:pt>
                <c:pt idx="233">
                  <c:v>1.4536985876340212</c:v>
                </c:pt>
                <c:pt idx="234">
                  <c:v>1.4956779585699689</c:v>
                </c:pt>
                <c:pt idx="235">
                  <c:v>1.5409894878452315</c:v>
                </c:pt>
                <c:pt idx="236">
                  <c:v>1.5894938167779593</c:v>
                </c:pt>
                <c:pt idx="237">
                  <c:v>1.6410389861458947</c:v>
                </c:pt>
                <c:pt idx="238">
                  <c:v>1.6954610359008842</c:v>
                </c:pt>
                <c:pt idx="239">
                  <c:v>1.7525846522452597</c:v>
                </c:pt>
                <c:pt idx="240">
                  <c:v>1.8122238595163256</c:v>
                </c:pt>
                <c:pt idx="241">
                  <c:v>1.8741827541484446</c:v>
                </c:pt>
                <c:pt idx="242">
                  <c:v>1.9382562778160524</c:v>
                </c:pt>
                <c:pt idx="243">
                  <c:v>2.0042310267064098</c:v>
                </c:pt>
                <c:pt idx="244">
                  <c:v>2.0718860937281924</c:v>
                </c:pt>
                <c:pt idx="245">
                  <c:v>2.1409939403321929</c:v>
                </c:pt>
                <c:pt idx="246">
                  <c:v>2.2113212945033198</c:v>
                </c:pt>
                <c:pt idx="247">
                  <c:v>2.2826300713800909</c:v>
                </c:pt>
                <c:pt idx="248">
                  <c:v>2.3546783128681694</c:v>
                </c:pt>
                <c:pt idx="249">
                  <c:v>2.4272211425398842</c:v>
                </c:pt>
                <c:pt idx="250">
                  <c:v>2.5000117320510347</c:v>
                </c:pt>
                <c:pt idx="251">
                  <c:v>2.5728022752610702</c:v>
                </c:pt>
                <c:pt idx="252">
                  <c:v>2.6453449662121704</c:v>
                </c:pt>
                <c:pt idx="253">
                  <c:v>2.7173929771076026</c:v>
                </c:pt>
                <c:pt idx="254">
                  <c:v>2.7887014324297383</c:v>
                </c:pt>
                <c:pt idx="255">
                  <c:v>2.8590283753532781</c:v>
                </c:pt>
                <c:pt idx="256">
                  <c:v>2.928135722639742</c:v>
                </c:pt>
                <c:pt idx="257">
                  <c:v>2.9957902042446207</c:v>
                </c:pt>
                <c:pt idx="258">
                  <c:v>3.0617642839290871</c:v>
                </c:pt>
                <c:pt idx="259">
                  <c:v>3.125837057242868</c:v>
                </c:pt>
                <c:pt idx="260">
                  <c:v>3.1877951233345341</c:v>
                </c:pt>
                <c:pt idx="261">
                  <c:v>3.247433427148394</c:v>
                </c:pt>
                <c:pt idx="262">
                  <c:v>3.3045560686843483</c:v>
                </c:pt>
                <c:pt idx="263">
                  <c:v>3.358977076126834</c:v>
                </c:pt>
                <c:pt idx="264">
                  <c:v>3.4105211397917197</c:v>
                </c:pt>
                <c:pt idx="265">
                  <c:v>3.4590243039945605</c:v>
                </c:pt>
                <c:pt idx="266">
                  <c:v>3.504334614109764</c:v>
                </c:pt>
                <c:pt idx="267">
                  <c:v>3.5463127162669554</c:v>
                </c:pt>
                <c:pt idx="268">
                  <c:v>3.5848324073178728</c:v>
                </c:pt>
                <c:pt idx="269">
                  <c:v>3.6197811329032659</c:v>
                </c:pt>
                <c:pt idx="270">
                  <c:v>3.6510604316542112</c:v>
                </c:pt>
                <c:pt idx="271">
                  <c:v>3.6785863237747169</c:v>
                </c:pt>
                <c:pt idx="272">
                  <c:v>3.7022896424721203</c:v>
                </c:pt>
                <c:pt idx="273">
                  <c:v>3.7221163069272136</c:v>
                </c:pt>
                <c:pt idx="274">
                  <c:v>3.7380275357268582</c:v>
                </c:pt>
                <c:pt idx="275">
                  <c:v>3.7499999999167271</c:v>
                </c:pt>
                <c:pt idx="276">
                  <c:v>3.7580259150701738</c:v>
                </c:pt>
                <c:pt idx="277">
                  <c:v>3.7621130720098468</c:v>
                </c:pt>
                <c:pt idx="278">
                  <c:v>3.7622848060608307</c:v>
                </c:pt>
                <c:pt idx="279">
                  <c:v>3.7585799049566386</c:v>
                </c:pt>
                <c:pt idx="280">
                  <c:v>3.7510524557615237</c:v>
                </c:pt>
                <c:pt idx="281">
                  <c:v>3.7397716314132232</c:v>
                </c:pt>
                <c:pt idx="282">
                  <c:v>3.7248214177285695</c:v>
                </c:pt>
                <c:pt idx="283">
                  <c:v>3.7063002819493454</c:v>
                </c:pt>
                <c:pt idx="284">
                  <c:v>3.6843207841364904</c:v>
                </c:pt>
                <c:pt idx="285">
                  <c:v>3.6590091329462924</c:v>
                </c:pt>
                <c:pt idx="286">
                  <c:v>3.6305046875417415</c:v>
                </c:pt>
                <c:pt idx="287">
                  <c:v>3.5989594076047582</c:v>
                </c:pt>
                <c:pt idx="288">
                  <c:v>3.5645372536198634</c:v>
                </c:pt>
                <c:pt idx="289">
                  <c:v>3.527413539796072</c:v>
                </c:pt>
                <c:pt idx="290">
                  <c:v>3.4877742421807909</c:v>
                </c:pt>
                <c:pt idx="291">
                  <c:v>3.4458152646961988</c:v>
                </c:pt>
                <c:pt idx="292">
                  <c:v>3.4017416659948454</c:v>
                </c:pt>
                <c:pt idx="293">
                  <c:v>3.355766850185594</c:v>
                </c:pt>
                <c:pt idx="294">
                  <c:v>3.3081117246238647</c:v>
                </c:pt>
                <c:pt idx="295">
                  <c:v>3.2590038280899045</c:v>
                </c:pt>
                <c:pt idx="296">
                  <c:v>3.2086764327958432</c:v>
                </c:pt>
                <c:pt idx="297">
                  <c:v>3.1573676237654658</c:v>
                </c:pt>
                <c:pt idx="298">
                  <c:v>3.105319359220001</c:v>
                </c:pt>
                <c:pt idx="299">
                  <c:v>3.0527765156781208</c:v>
                </c:pt>
                <c:pt idx="300">
                  <c:v>2.9999859215387601</c:v>
                </c:pt>
                <c:pt idx="301">
                  <c:v>2.9471953829607367</c:v>
                </c:pt>
                <c:pt idx="302">
                  <c:v>2.8946527058835905</c:v>
                </c:pt>
                <c:pt idx="303">
                  <c:v>2.8426047180493015</c:v>
                </c:pt>
                <c:pt idx="304">
                  <c:v>2.7912962948844875</c:v>
                </c:pt>
                <c:pt idx="305">
                  <c:v>2.7409693930875334</c:v>
                </c:pt>
                <c:pt idx="306">
                  <c:v>2.6918620957346135</c:v>
                </c:pt>
                <c:pt idx="307">
                  <c:v>2.6442076726731667</c:v>
                </c:pt>
                <c:pt idx="308">
                  <c:v>2.5982336599109854</c:v>
                </c:pt>
                <c:pt idx="309">
                  <c:v>2.5541609616342273</c:v>
                </c:pt>
                <c:pt idx="310">
                  <c:v>2.5122029783981801</c:v>
                </c:pt>
                <c:pt idx="311">
                  <c:v>2.4725647649315436</c:v>
                </c:pt>
                <c:pt idx="312">
                  <c:v>2.4354422208778557</c:v>
                </c:pt>
                <c:pt idx="313">
                  <c:v>2.4010213176679658</c:v>
                </c:pt>
                <c:pt idx="314">
                  <c:v>2.3694773645746459</c:v>
                </c:pt>
                <c:pt idx="315">
                  <c:v>2.3409743168459589</c:v>
                </c:pt>
                <c:pt idx="316">
                  <c:v>2.3156641286478292</c:v>
                </c:pt>
                <c:pt idx="317">
                  <c:v>2.2936861533694808</c:v>
                </c:pt>
                <c:pt idx="318">
                  <c:v>2.2751665936584451</c:v>
                </c:pt>
                <c:pt idx="319">
                  <c:v>2.2602180033556265</c:v>
                </c:pt>
                <c:pt idx="320">
                  <c:v>2.2489388432960533</c:v>
                </c:pt>
                <c:pt idx="321">
                  <c:v>2.2414130927283624</c:v>
                </c:pt>
                <c:pt idx="322">
                  <c:v>2.2377099178865754</c:v>
                </c:pt>
                <c:pt idx="323">
                  <c:v>2.2378833990221629</c:v>
                </c:pt>
                <c:pt idx="324">
                  <c:v>2.2419723169736852</c:v>
                </c:pt>
                <c:pt idx="325">
                  <c:v>2.2500000001163065</c:v>
                </c:pt>
                <c:pt idx="326">
                  <c:v>2.2619742322952208</c:v>
                </c:pt>
                <c:pt idx="327">
                  <c:v>2.2778872221063238</c:v>
                </c:pt>
                <c:pt idx="328">
                  <c:v>2.297715633645371</c:v>
                </c:pt>
                <c:pt idx="329">
                  <c:v>2.321420678604273</c:v>
                </c:pt>
                <c:pt idx="330">
                  <c:v>2.3489482693510455</c:v>
                </c:pt>
                <c:pt idx="331">
                  <c:v>2.3802292323893139</c:v>
                </c:pt>
                <c:pt idx="332">
                  <c:v>2.4151795813548942</c:v>
                </c:pt>
                <c:pt idx="333">
                  <c:v>2.4537008484721117</c:v>
                </c:pt>
                <c:pt idx="334">
                  <c:v>2.4956804731616975</c:v>
                </c:pt>
                <c:pt idx="335">
                  <c:v>2.5409922462666401</c:v>
                </c:pt>
                <c:pt idx="336">
                  <c:v>2.5894968081428011</c:v>
                </c:pt>
                <c:pt idx="337">
                  <c:v>2.6410421986486012</c:v>
                </c:pt>
                <c:pt idx="338">
                  <c:v>2.6954644568631565</c:v>
                </c:pt>
                <c:pt idx="339">
                  <c:v>2.7525882681661038</c:v>
                </c:pt>
                <c:pt idx="340">
                  <c:v>2.8122276561253314</c:v>
                </c:pt>
                <c:pt idx="341">
                  <c:v>2.8741867164621073</c:v>
                </c:pt>
                <c:pt idx="342">
                  <c:v>2.9382603901969078</c:v>
                </c:pt>
                <c:pt idx="343">
                  <c:v>3.0042352729247455</c:v>
                </c:pt>
                <c:pt idx="344">
                  <c:v>3.0718904570261012</c:v>
                </c:pt>
                <c:pt idx="345">
                  <c:v>3.1409984034897032</c:v>
                </c:pt>
                <c:pt idx="346">
                  <c:v>3.2113258399063609</c:v>
                </c:pt>
                <c:pt idx="347">
                  <c:v>3.2826346810900082</c:v>
                </c:pt>
                <c:pt idx="348">
                  <c:v>3.3546829686925168</c:v>
                </c:pt>
                <c:pt idx="349">
                  <c:v>3.4272258261042241</c:v>
                </c:pt>
                <c:pt idx="350">
                  <c:v>3.5000164248713745</c:v>
                </c:pt>
                <c:pt idx="351">
                  <c:v>3.5728069588170395</c:v>
                </c:pt>
                <c:pt idx="352">
                  <c:v>3.6453496220198831</c:v>
                </c:pt>
                <c:pt idx="353">
                  <c:v>3.7173975867926909</c:v>
                </c:pt>
                <c:pt idx="354">
                  <c:v>3.7887059777998484</c:v>
                </c:pt>
                <c:pt idx="355">
                  <c:v>3.8590328384698855</c:v>
                </c:pt>
                <c:pt idx="356">
                  <c:v>3.928140085888935</c:v>
                </c:pt>
                <c:pt idx="357">
                  <c:v>3.9957944504066329</c:v>
                </c:pt>
                <c:pt idx="358">
                  <c:v>4.0617683962462205</c:v>
                </c:pt>
                <c:pt idx="359">
                  <c:v>4.1258410194856694</c:v>
                </c:pt>
                <c:pt idx="360">
                  <c:v>4.1877989198658074</c:v>
                </c:pt>
                <c:pt idx="361">
                  <c:v>4.2474370429849531</c:v>
                </c:pt>
                <c:pt idx="362">
                  <c:v>4.3045594895561123</c:v>
                </c:pt>
                <c:pt idx="363">
                  <c:v>4.3589802885331679</c:v>
                </c:pt>
                <c:pt idx="364">
                  <c:v>4.4105241310546983</c:v>
                </c:pt>
                <c:pt idx="365">
                  <c:v>4.4590270623090218</c:v>
                </c:pt>
                <c:pt idx="366">
                  <c:v>4.5043371285898832</c:v>
                </c:pt>
                <c:pt idx="367">
                  <c:v>4.5463149769892173</c:v>
                </c:pt>
                <c:pt idx="368">
                  <c:v>4.5848344053602199</c:v>
                </c:pt>
                <c:pt idx="369">
                  <c:v>4.6197828603803295</c:v>
                </c:pt>
                <c:pt idx="370">
                  <c:v>4.6510618817484168</c:v>
                </c:pt>
                <c:pt idx="371">
                  <c:v>4.6785874907632001</c:v>
                </c:pt>
                <c:pt idx="372">
                  <c:v>4.7022905217493003</c:v>
                </c:pt>
                <c:pt idx="373">
                  <c:v>4.7221168950229808</c:v>
                </c:pt>
                <c:pt idx="374">
                  <c:v>4.738027830320263</c:v>
                </c:pt>
                <c:pt idx="375">
                  <c:v>4.7499999998451434</c:v>
                </c:pt>
              </c:numCache>
            </c:numRef>
          </c:yVal>
          <c:smooth val="1"/>
          <c:extLst>
            <c:ext xmlns:c16="http://schemas.microsoft.com/office/drawing/2014/chart" uri="{C3380CC4-5D6E-409C-BE32-E72D297353CC}">
              <c16:uniqueId val="{00000001-D302-464F-A159-F39A8A446857}"/>
            </c:ext>
          </c:extLst>
        </c:ser>
        <c:ser>
          <c:idx val="3"/>
          <c:order val="3"/>
          <c:tx>
            <c:strRef>
              <c:f>'sine wave w uptrend'!$I$1</c:f>
              <c:strCache>
                <c:ptCount val="1"/>
                <c:pt idx="0">
                  <c:v>Neg Corr Port</c:v>
                </c:pt>
              </c:strCache>
            </c:strRef>
          </c:tx>
          <c:spPr>
            <a:ln w="19050" cap="rnd">
              <a:solidFill>
                <a:schemeClr val="accent4"/>
              </a:solidFill>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uptrend'!$I$2:$I$377</c:f>
              <c:numCache>
                <c:formatCode>General</c:formatCode>
                <c:ptCount val="376"/>
                <c:pt idx="1">
                  <c:v>9.9999999999999985E-3</c:v>
                </c:pt>
                <c:pt idx="2">
                  <c:v>1.9999999999999997E-2</c:v>
                </c:pt>
                <c:pt idx="3">
                  <c:v>0.03</c:v>
                </c:pt>
                <c:pt idx="4">
                  <c:v>4.0000000000000008E-2</c:v>
                </c:pt>
                <c:pt idx="5">
                  <c:v>4.9999999999999989E-2</c:v>
                </c:pt>
                <c:pt idx="6">
                  <c:v>0.06</c:v>
                </c:pt>
                <c:pt idx="7">
                  <c:v>7.0000000000000007E-2</c:v>
                </c:pt>
                <c:pt idx="8">
                  <c:v>7.9999999999999988E-2</c:v>
                </c:pt>
                <c:pt idx="9">
                  <c:v>8.9999999999999969E-2</c:v>
                </c:pt>
                <c:pt idx="10">
                  <c:v>9.9999999999999978E-2</c:v>
                </c:pt>
                <c:pt idx="11">
                  <c:v>0.10999999999999999</c:v>
                </c:pt>
                <c:pt idx="12">
                  <c:v>0.12</c:v>
                </c:pt>
                <c:pt idx="13">
                  <c:v>0.13</c:v>
                </c:pt>
                <c:pt idx="14">
                  <c:v>0.14000000000000001</c:v>
                </c:pt>
                <c:pt idx="15">
                  <c:v>0.15000000000000002</c:v>
                </c:pt>
                <c:pt idx="16">
                  <c:v>0.16000000000000003</c:v>
                </c:pt>
                <c:pt idx="17">
                  <c:v>0.17000000000000004</c:v>
                </c:pt>
                <c:pt idx="18">
                  <c:v>0.17999999999999994</c:v>
                </c:pt>
                <c:pt idx="19">
                  <c:v>0.19000000000000006</c:v>
                </c:pt>
                <c:pt idx="20">
                  <c:v>0.19999999999999996</c:v>
                </c:pt>
                <c:pt idx="21">
                  <c:v>0.20999999999999996</c:v>
                </c:pt>
                <c:pt idx="22">
                  <c:v>0.21999999999999997</c:v>
                </c:pt>
                <c:pt idx="23">
                  <c:v>0.23000000000000004</c:v>
                </c:pt>
                <c:pt idx="24">
                  <c:v>0.24000000000000005</c:v>
                </c:pt>
                <c:pt idx="25">
                  <c:v>0.24999999999999994</c:v>
                </c:pt>
                <c:pt idx="26">
                  <c:v>0.26000000000000006</c:v>
                </c:pt>
                <c:pt idx="27">
                  <c:v>0.26999999999999996</c:v>
                </c:pt>
                <c:pt idx="28">
                  <c:v>0.28000000000000003</c:v>
                </c:pt>
                <c:pt idx="29">
                  <c:v>0.28999999999999992</c:v>
                </c:pt>
                <c:pt idx="30">
                  <c:v>0.30000000000000004</c:v>
                </c:pt>
                <c:pt idx="31">
                  <c:v>0.30999999999999994</c:v>
                </c:pt>
                <c:pt idx="32">
                  <c:v>0.32000000000000006</c:v>
                </c:pt>
                <c:pt idx="33">
                  <c:v>0.33000000000000007</c:v>
                </c:pt>
                <c:pt idx="34">
                  <c:v>0.34000000000000008</c:v>
                </c:pt>
                <c:pt idx="35">
                  <c:v>0.35000000000000003</c:v>
                </c:pt>
                <c:pt idx="36">
                  <c:v>0.35999999999999993</c:v>
                </c:pt>
                <c:pt idx="37">
                  <c:v>0.36999999999999994</c:v>
                </c:pt>
                <c:pt idx="38">
                  <c:v>0.38</c:v>
                </c:pt>
                <c:pt idx="39">
                  <c:v>0.39</c:v>
                </c:pt>
                <c:pt idx="40">
                  <c:v>0.4</c:v>
                </c:pt>
                <c:pt idx="41">
                  <c:v>0.40999999999999992</c:v>
                </c:pt>
                <c:pt idx="42">
                  <c:v>0.42</c:v>
                </c:pt>
                <c:pt idx="43">
                  <c:v>0.43</c:v>
                </c:pt>
                <c:pt idx="44">
                  <c:v>0.44000000000000006</c:v>
                </c:pt>
                <c:pt idx="45">
                  <c:v>0.45000000000000007</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0.61999999999999988</c:v>
                </c:pt>
                <c:pt idx="63">
                  <c:v>0.63000000000000012</c:v>
                </c:pt>
                <c:pt idx="64">
                  <c:v>0.64</c:v>
                </c:pt>
                <c:pt idx="65">
                  <c:v>0.65000000000000013</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0.83999999999999986</c:v>
                </c:pt>
                <c:pt idx="85">
                  <c:v>0.85000000000000009</c:v>
                </c:pt>
                <c:pt idx="86">
                  <c:v>0.8600000000000001</c:v>
                </c:pt>
                <c:pt idx="87">
                  <c:v>0.86999999999999988</c:v>
                </c:pt>
                <c:pt idx="88">
                  <c:v>0.88</c:v>
                </c:pt>
                <c:pt idx="89">
                  <c:v>0.89</c:v>
                </c:pt>
                <c:pt idx="90">
                  <c:v>0.90000000000000013</c:v>
                </c:pt>
                <c:pt idx="91">
                  <c:v>0.91000000000000014</c:v>
                </c:pt>
                <c:pt idx="92">
                  <c:v>0.92</c:v>
                </c:pt>
                <c:pt idx="93">
                  <c:v>0.92999999999999994</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1.2400000000000002</c:v>
                </c:pt>
                <c:pt idx="125">
                  <c:v>1.25</c:v>
                </c:pt>
                <c:pt idx="126">
                  <c:v>1.26</c:v>
                </c:pt>
                <c:pt idx="127">
                  <c:v>1.27</c:v>
                </c:pt>
                <c:pt idx="128">
                  <c:v>1.28</c:v>
                </c:pt>
                <c:pt idx="129">
                  <c:v>1.29</c:v>
                </c:pt>
                <c:pt idx="130">
                  <c:v>1.3</c:v>
                </c:pt>
                <c:pt idx="131">
                  <c:v>1.31</c:v>
                </c:pt>
                <c:pt idx="132">
                  <c:v>1.3200000000000003</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1.6100000000000003</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1.8000000000000003</c:v>
                </c:pt>
                <c:pt idx="181">
                  <c:v>1.81</c:v>
                </c:pt>
                <c:pt idx="182">
                  <c:v>1.82</c:v>
                </c:pt>
                <c:pt idx="183">
                  <c:v>1.83</c:v>
                </c:pt>
                <c:pt idx="184">
                  <c:v>1.8400000000000003</c:v>
                </c:pt>
                <c:pt idx="185">
                  <c:v>1.85</c:v>
                </c:pt>
                <c:pt idx="186">
                  <c:v>1.86</c:v>
                </c:pt>
                <c:pt idx="187">
                  <c:v>1.87</c:v>
                </c:pt>
                <c:pt idx="188">
                  <c:v>1.88</c:v>
                </c:pt>
                <c:pt idx="189">
                  <c:v>1.89</c:v>
                </c:pt>
                <c:pt idx="190">
                  <c:v>1.9</c:v>
                </c:pt>
                <c:pt idx="191">
                  <c:v>1.91</c:v>
                </c:pt>
                <c:pt idx="192">
                  <c:v>1.92</c:v>
                </c:pt>
                <c:pt idx="193">
                  <c:v>1.9300000000000002</c:v>
                </c:pt>
                <c:pt idx="194">
                  <c:v>1.94</c:v>
                </c:pt>
                <c:pt idx="195">
                  <c:v>1.9500000000000002</c:v>
                </c:pt>
                <c:pt idx="196">
                  <c:v>1.96</c:v>
                </c:pt>
                <c:pt idx="197">
                  <c:v>1.97</c:v>
                </c:pt>
                <c:pt idx="198">
                  <c:v>1.98</c:v>
                </c:pt>
                <c:pt idx="199">
                  <c:v>1.9899999999999998</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3.1800000000000006</c:v>
                </c:pt>
                <c:pt idx="319">
                  <c:v>3.1900000000000004</c:v>
                </c:pt>
                <c:pt idx="320">
                  <c:v>3.2</c:v>
                </c:pt>
                <c:pt idx="321">
                  <c:v>3.21</c:v>
                </c:pt>
                <c:pt idx="322">
                  <c:v>3.22</c:v>
                </c:pt>
                <c:pt idx="323">
                  <c:v>3.23</c:v>
                </c:pt>
                <c:pt idx="324">
                  <c:v>3.24</c:v>
                </c:pt>
                <c:pt idx="325">
                  <c:v>3.25</c:v>
                </c:pt>
                <c:pt idx="326">
                  <c:v>3.26</c:v>
                </c:pt>
                <c:pt idx="327">
                  <c:v>3.2699999999999996</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3.5799999999999894</c:v>
                </c:pt>
                <c:pt idx="359">
                  <c:v>3.5899999999999901</c:v>
                </c:pt>
                <c:pt idx="360">
                  <c:v>3.5999999999999899</c:v>
                </c:pt>
                <c:pt idx="361">
                  <c:v>3.6099999999999905</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3.6899999999999897</c:v>
                </c:pt>
                <c:pt idx="370">
                  <c:v>3.69999999999999</c:v>
                </c:pt>
                <c:pt idx="371">
                  <c:v>3.7099999999999902</c:v>
                </c:pt>
                <c:pt idx="372">
                  <c:v>3.71999999999999</c:v>
                </c:pt>
                <c:pt idx="373">
                  <c:v>3.7299999999999902</c:v>
                </c:pt>
                <c:pt idx="374">
                  <c:v>3.73999999999999</c:v>
                </c:pt>
                <c:pt idx="375">
                  <c:v>3.7499999999999898</c:v>
                </c:pt>
              </c:numCache>
            </c:numRef>
          </c:yVal>
          <c:smooth val="1"/>
          <c:extLst>
            <c:ext xmlns:c16="http://schemas.microsoft.com/office/drawing/2014/chart" uri="{C3380CC4-5D6E-409C-BE32-E72D297353CC}">
              <c16:uniqueId val="{00000002-D302-464F-A159-F39A8A446857}"/>
            </c:ext>
          </c:extLst>
        </c:ser>
        <c:dLbls>
          <c:showLegendKey val="0"/>
          <c:showVal val="0"/>
          <c:showCatName val="0"/>
          <c:showSerName val="0"/>
          <c:showPercent val="0"/>
          <c:showBubbleSize val="0"/>
        </c:dLbls>
        <c:axId val="1165487999"/>
        <c:axId val="1165487167"/>
        <c:extLst>
          <c:ext xmlns:c15="http://schemas.microsoft.com/office/drawing/2012/chart" uri="{02D57815-91ED-43cb-92C2-25804820EDAC}">
            <c15:filteredScatterSeries>
              <c15:ser>
                <c:idx val="2"/>
                <c:order val="2"/>
                <c:spPr>
                  <a:ln w="19050" cap="rnd">
                    <a:solidFill>
                      <a:schemeClr val="accent3"/>
                    </a:solidFill>
                    <a:round/>
                  </a:ln>
                  <a:effectLst/>
                </c:spPr>
                <c:marker>
                  <c:symbol val="none"/>
                </c:marker>
                <c:xVal>
                  <c:numRef>
                    <c:extLst>
                      <c:ext uri="{02D57815-91ED-43cb-92C2-25804820EDAC}">
                        <c15:formulaRef>
                          <c15:sqref>'sine wave w uptrend'!$E$2:$E$327</c15:sqref>
                        </c15:formulaRef>
                      </c:ext>
                    </c:extLst>
                    <c:numCache>
                      <c:formatCode>General</c:formatCode>
                      <c:ptCount val="32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numCache>
                  </c:numRef>
                </c:xVal>
                <c:yVal>
                  <c:numRef>
                    <c:extLst>
                      <c:ext uri="{02D57815-91ED-43cb-92C2-25804820EDAC}">
                        <c15:formulaRef>
                          <c15:sqref>'sine wave w uptrend'!$H$2:$H$327</c15:sqref>
                        </c15:formulaRef>
                      </c:ext>
                    </c:extLst>
                    <c:numCache>
                      <c:formatCode>General</c:formatCode>
                      <c:ptCount val="326"/>
                      <c:pt idx="6">
                        <c:v>0</c:v>
                      </c:pt>
                      <c:pt idx="7">
                        <c:v>7.2790566364915363E-2</c:v>
                      </c:pt>
                      <c:pt idx="8">
                        <c:v>0.14533332668062615</c:v>
                      </c:pt>
                      <c:pt idx="9">
                        <c:v>0.21738145287665261</c:v>
                      </c:pt>
                      <c:pt idx="10">
                        <c:v>0.28869006898032368</c:v>
                      </c:pt>
                      <c:pt idx="11">
                        <c:v>0.35901721753181065</c:v>
                      </c:pt>
                      <c:pt idx="12">
                        <c:v>0.42812481448110773</c:v>
                      </c:pt>
                      <c:pt idx="13">
                        <c:v>0.49577958879841011</c:v>
                      </c:pt>
                      <c:pt idx="14">
                        <c:v>0.56175400308967149</c:v>
                      </c:pt>
                      <c:pt idx="15">
                        <c:v>0.62582715158408797</c:v>
                      </c:pt>
                      <c:pt idx="16">
                        <c:v>0.687785631949555</c:v>
                      </c:pt>
                      <c:pt idx="17">
                        <c:v>0.74742438749543494</c:v>
                      </c:pt>
                      <c:pt idx="18">
                        <c:v>0.80454751643884281</c:v>
                      </c:pt>
                      <c:pt idx="19">
                        <c:v>0.8589690450406382</c:v>
                      </c:pt>
                      <c:pt idx="20">
                        <c:v>0.91051366155990665</c:v>
                      </c:pt>
                      <c:pt idx="21">
                        <c:v>0.95901740813034164</c:v>
                      </c:pt>
                      <c:pt idx="22">
                        <c:v>1.0043283278280046</c:v>
                      </c:pt>
                      <c:pt idx="23">
                        <c:v>1.0463070643767758</c:v>
                      </c:pt>
                      <c:pt idx="24">
                        <c:v>1.0848274121247319</c:v>
                      </c:pt>
                      <c:pt idx="25">
                        <c:v>1.1197768141209408</c:v>
                      </c:pt>
                      <c:pt idx="26">
                        <c:v>1.1510568063269866</c:v>
                      </c:pt>
                      <c:pt idx="27">
                        <c:v>1.1785834062101264</c:v>
                      </c:pt>
                      <c:pt idx="28">
                        <c:v>1.202287444184474</c:v>
                      </c:pt>
                      <c:pt idx="29">
                        <c:v>1.2221148365921621</c:v>
                      </c:pt>
                      <c:pt idx="30">
                        <c:v>1.2380267991471503</c:v>
                      </c:pt>
                      <c:pt idx="31">
                        <c:v>1.2499999999993117</c:v>
                      </c:pt>
                      <c:pt idx="32">
                        <c:v>1.2580266518147245</c:v>
                      </c:pt>
                      <c:pt idx="33">
                        <c:v>1.262114542508765</c:v>
                      </c:pt>
                      <c:pt idx="34">
                        <c:v>1.2622870045107204</c:v>
                      </c:pt>
                      <c:pt idx="35">
                        <c:v>1.2585828226812101</c:v>
                      </c:pt>
                      <c:pt idx="36">
                        <c:v>1.2510560812458333</c:v>
                      </c:pt>
                      <c:pt idx="37">
                        <c:v>1.2397759503491186</c:v>
                      </c:pt>
                      <c:pt idx="38">
                        <c:v>1.2248264130711588</c:v>
                      </c:pt>
                      <c:pt idx="39">
                        <c:v>1.2063059339842657</c:v>
                      </c:pt>
                      <c:pt idx="40">
                        <c:v>1.1843270705577069</c:v>
                      </c:pt>
                      <c:pt idx="41">
                        <c:v>1.1590160289441354</c:v>
                      </c:pt>
                      <c:pt idx="42">
                        <c:v>1.1305121659008175</c:v>
                      </c:pt>
                      <c:pt idx="43">
                        <c:v>1.0989674388113584</c:v>
                      </c:pt>
                      <c:pt idx="44">
                        <c:v>1.0645458059784352</c:v>
                      </c:pt>
                      <c:pt idx="45">
                        <c:v>1.0274225795543148</c:v>
                      </c:pt>
                      <c:pt idx="46">
                        <c:v>0.98778373366285088</c:v>
                      </c:pt>
                      <c:pt idx="47">
                        <c:v>0.94582517044348191</c:v>
                      </c:pt>
                      <c:pt idx="48">
                        <c:v>0.9017519469138312</c:v>
                      </c:pt>
                      <c:pt idx="49">
                        <c:v>0.85577746570213475</c:v>
                      </c:pt>
                      <c:pt idx="50">
                        <c:v>0.8081226328433011</c:v>
                      </c:pt>
                      <c:pt idx="51">
                        <c:v>0.75901498596241312</c:v>
                      </c:pt>
                      <c:pt idx="52">
                        <c:v>0.70868779628633283</c:v>
                      </c:pt>
                      <c:pt idx="53">
                        <c:v>0.65737914802736774</c:v>
                      </c:pt>
                      <c:pt idx="54">
                        <c:v>0.6053309987722475</c:v>
                      </c:pt>
                      <c:pt idx="55">
                        <c:v>0.55278822458464705</c:v>
                      </c:pt>
                      <c:pt idx="56">
                        <c:v>0.49999765358979309</c:v>
                      </c:pt>
                      <c:pt idx="57">
                        <c:v>0.44720709185516216</c:v>
                      </c:pt>
                      <c:pt idx="58">
                        <c:v>0.3946643454116846</c:v>
                      </c:pt>
                      <c:pt idx="59">
                        <c:v>0.34261624227509363</c:v>
                      </c:pt>
                      <c:pt idx="60">
                        <c:v>0.29130765832705485</c:v>
                      </c:pt>
                      <c:pt idx="61">
                        <c:v>0.24098055090049292</c:v>
                      </c:pt>
                      <c:pt idx="62">
                        <c:v>0.19187300388311179</c:v>
                      </c:pt>
                      <c:pt idx="63">
                        <c:v>0.14421828810765919</c:v>
                      </c:pt>
                      <c:pt idx="64">
                        <c:v>9.8243940737140656E-2</c:v>
                      </c:pt>
                      <c:pt idx="65">
                        <c:v>5.4170867278255708E-2</c:v>
                      </c:pt>
                      <c:pt idx="66">
                        <c:v>1.2212469766977208E-2</c:v>
                      </c:pt>
                      <c:pt idx="67">
                        <c:v>-2.7426195433045475E-2</c:v>
                      </c:pt>
                      <c:pt idx="68">
                        <c:v>-6.4549226895481815E-2</c:v>
                      </c:pt>
                      <c:pt idx="69">
                        <c:v>-9.897065126590443E-2</c:v>
                      </c:pt>
                      <c:pt idx="70">
                        <c:v>-0.1305151572147536</c:v>
                      </c:pt>
                      <c:pt idx="71">
                        <c:v>-0.15901878731209396</c:v>
                      </c:pt>
                      <c:pt idx="72">
                        <c:v>-0.18432958509365371</c:v>
                      </c:pt>
                      <c:pt idx="73">
                        <c:v>-0.20630819476446116</c:v>
                      </c:pt>
                      <c:pt idx="74">
                        <c:v>-0.22482841117332342</c:v>
                      </c:pt>
                      <c:pt idx="75">
                        <c:v>-0.2397776778876437</c:v>
                      </c:pt>
                      <c:pt idx="76">
                        <c:v>-0.25105753140290377</c:v>
                      </c:pt>
                      <c:pt idx="77">
                        <c:v>-0.25858398973371</c:v>
                      </c:pt>
                      <c:pt idx="78">
                        <c:v>-0.26228788385281954</c:v>
                      </c:pt>
                      <c:pt idx="79">
                        <c:v>-0.26211513067009684</c:v>
                      </c:pt>
                      <c:pt idx="80">
                        <c:v>-0.2580269464740812</c:v>
                      </c:pt>
                      <c:pt idx="81">
                        <c:v>-0.24999999999380618</c:v>
                      </c:pt>
                      <c:pt idx="82">
                        <c:v>-0.23802650447680385</c:v>
                      </c:pt>
                      <c:pt idx="83">
                        <c:v>-0.22211424841990579</c:v>
                      </c:pt>
                      <c:pt idx="84">
                        <c:v>-0.20228656483155849</c:v>
                      </c:pt>
                      <c:pt idx="85">
                        <c:v>-0.17858223914696114</c:v>
                      </c:pt>
                      <c:pt idx="86">
                        <c:v>-0.15105535615944354</c:v>
                      </c:pt>
                      <c:pt idx="87">
                        <c:v>-0.11977508657217739</c:v>
                      </c:pt>
                      <c:pt idx="88">
                        <c:v>-8.4825414012604572E-2</c:v>
                      </c:pt>
                      <c:pt idx="89">
                        <c:v>-4.6304803586930898E-2</c:v>
                      </c:pt>
                      <c:pt idx="90">
                        <c:v>-4.3258132827607154E-3</c:v>
                      </c:pt>
                      <c:pt idx="91">
                        <c:v>4.0985350246525054E-2</c:v>
                      </c:pt>
                      <c:pt idx="92">
                        <c:v>8.9489329762513559E-2</c:v>
                      </c:pt>
                      <c:pt idx="93">
                        <c:v>0.14103416742193453</c:v>
                      </c:pt>
                      <c:pt idx="94">
                        <c:v>0.19545590448574157</c:v>
                      </c:pt>
                      <c:pt idx="95">
                        <c:v>0.25257922839031433</c:v>
                      </c:pt>
                      <c:pt idx="96">
                        <c:v>0.31221816462708885</c:v>
                      </c:pt>
                      <c:pt idx="97">
                        <c:v>0.37417681070007525</c:v>
                      </c:pt>
                      <c:pt idx="98">
                        <c:v>0.43825010926466179</c:v>
                      </c:pt>
                      <c:pt idx="99">
                        <c:v>0.50422465739648514</c:v>
                      </c:pt>
                      <c:pt idx="100">
                        <c:v>0.57187954879653202</c:v>
                      </c:pt>
                      <c:pt idx="101">
                        <c:v>0.64098724560868559</c:v>
                      </c:pt>
                      <c:pt idx="102">
                        <c:v>0.71131447640902601</c:v>
                      </c:pt>
                      <c:pt idx="103">
                        <c:v>0.78262315682294947</c:v>
                      </c:pt>
                      <c:pt idx="104">
                        <c:v>0.85467132913682198</c:v>
                      </c:pt>
                      <c:pt idx="105">
                        <c:v>0.92721411719596691</c:v>
                      </c:pt>
                      <c:pt idx="106">
                        <c:v>1.0000046928204138</c:v>
                      </c:pt>
                      <c:pt idx="107">
                        <c:v>1.0727952499244147</c:v>
                      </c:pt>
                      <c:pt idx="108">
                        <c:v>1.1453379824953138</c:v>
                      </c:pt>
                      <c:pt idx="109">
                        <c:v>1.2173860625721278</c:v>
                      </c:pt>
                      <c:pt idx="110">
                        <c:v>1.2886946143641977</c:v>
                      </c:pt>
                      <c:pt idx="111">
                        <c:v>1.3590216806655027</c:v>
                      </c:pt>
                      <c:pt idx="112">
                        <c:v>1.4281291777506415</c:v>
                      </c:pt>
                      <c:pt idx="113">
                        <c:v>1.4957838349839285</c:v>
                      </c:pt>
                      <c:pt idx="114">
                        <c:v>1.5617581154333953</c:v>
                      </c:pt>
                      <c:pt idx="115">
                        <c:v>1.625831113856451</c:v>
                      </c:pt>
                      <c:pt idx="116">
                        <c:v>1.6877894285132549</c:v>
                      </c:pt>
                      <c:pt idx="117">
                        <c:v>1.7474280033671472</c:v>
                      </c:pt>
                      <c:pt idx="118">
                        <c:v>1.8045509373483526</c:v>
                      </c:pt>
                      <c:pt idx="119">
                        <c:v>1.8589722574871566</c:v>
                      </c:pt>
                      <c:pt idx="120">
                        <c:v>1.9105166528653572</c:v>
                      </c:pt>
                      <c:pt idx="121">
                        <c:v>1.9590201664893909</c:v>
                      </c:pt>
                      <c:pt idx="122">
                        <c:v>2.004330842354654</c:v>
                      </c:pt>
                      <c:pt idx="123">
                        <c:v>2.0463093251473219</c:v>
                      </c:pt>
                      <c:pt idx="124">
                        <c:v>2.0848294102169329</c:v>
                      </c:pt>
                      <c:pt idx="125">
                        <c:v>2.1197785416492279</c:v>
                      </c:pt>
                      <c:pt idx="126">
                        <c:v>2.1510582564735845</c:v>
                      </c:pt>
                      <c:pt idx="127">
                        <c:v>2.1785845732519604</c:v>
                      </c:pt>
                      <c:pt idx="128">
                        <c:v>2.2022883235157567</c:v>
                      </c:pt>
                      <c:pt idx="129">
                        <c:v>2.2221154247425692</c:v>
                      </c:pt>
                      <c:pt idx="130">
                        <c:v>2.2380270937955178</c:v>
                      </c:pt>
                      <c:pt idx="131">
                        <c:v>2.2499999999827951</c:v>
                      </c:pt>
                      <c:pt idx="132">
                        <c:v>2.2580263571333883</c:v>
                      </c:pt>
                      <c:pt idx="133">
                        <c:v>2.2621139543255842</c:v>
                      </c:pt>
                      <c:pt idx="134">
                        <c:v>2.2622861251469888</c:v>
                      </c:pt>
                      <c:pt idx="135">
                        <c:v>2.2585816556073799</c:v>
                      </c:pt>
                      <c:pt idx="136">
                        <c:v>2.2510546310678179</c:v>
                      </c:pt>
                      <c:pt idx="137">
                        <c:v>2.2397742227901176</c:v>
                      </c:pt>
                      <c:pt idx="138">
                        <c:v>2.2248244149490679</c:v>
                      </c:pt>
                      <c:pt idx="139">
                        <c:v>2.2063036731847721</c:v>
                      </c:pt>
                      <c:pt idx="140">
                        <c:v>2.1843245560031659</c:v>
                      </c:pt>
                      <c:pt idx="141">
                        <c:v>2.1590132705583596</c:v>
                      </c:pt>
                      <c:pt idx="142">
                        <c:v>2.1305091745699132</c:v>
                      </c:pt>
                      <c:pt idx="143">
                        <c:v>2.0989642263407582</c:v>
                      </c:pt>
                      <c:pt idx="144">
                        <c:v>2.0645423850463138</c:v>
                      </c:pt>
                      <c:pt idx="145">
                        <c:v>2.0274189636615469</c:v>
                      </c:pt>
                      <c:pt idx="146">
                        <c:v>1.9877799370797344</c:v>
                      </c:pt>
                      <c:pt idx="147">
                        <c:v>1.9458212081534194</c:v>
                      </c:pt>
                      <c:pt idx="148">
                        <c:v>1.9017478345541936</c:v>
                      </c:pt>
                      <c:pt idx="149">
                        <c:v>1.8557732195025525</c:v>
                      </c:pt>
                      <c:pt idx="150">
                        <c:v>1.8081182695616071</c:v>
                      </c:pt>
                      <c:pt idx="151">
                        <c:v>1.7590105228185144</c:v>
                      </c:pt>
                      <c:pt idx="152">
                        <c:v>1.7086832508942447</c:v>
                      </c:pt>
                      <c:pt idx="153">
                        <c:v>1.6573745383257017</c:v>
                      </c:pt>
                      <c:pt idx="154">
                        <c:v>1.6053263429534195</c:v>
                      </c:pt>
                      <c:pt idx="155">
                        <c:v>1.552783541023073</c:v>
                      </c:pt>
                      <c:pt idx="156">
                        <c:v>1.4999929607693798</c:v>
                      </c:pt>
                      <c:pt idx="157">
                        <c:v>1.4472024082963537</c:v>
                      </c:pt>
                      <c:pt idx="158">
                        <c:v>1.3946596895983778</c:v>
                      </c:pt>
                      <c:pt idx="159">
                        <c:v>1.3426116325816817</c:v>
                      </c:pt>
                      <c:pt idx="160">
                        <c:v>1.2913031129459189</c:v>
                      </c:pt>
                      <c:pt idx="161">
                        <c:v>1.2409760877702043</c:v>
                      </c:pt>
                      <c:pt idx="162">
                        <c:v>1.1918686406176318</c:v>
                      </c:pt>
                      <c:pt idx="163">
                        <c:v>1.1442140419268294</c:v>
                      </c:pt>
                      <c:pt idx="164">
                        <c:v>1.0982398283987214</c:v>
                      </c:pt>
                      <c:pt idx="165">
                        <c:v>1.0541669050117934</c:v>
                      </c:pt>
                      <c:pt idx="166">
                        <c:v>1.0122086732097495</c:v>
                      </c:pt>
                      <c:pt idx="167">
                        <c:v>0.97257018870226175</c:v>
                      </c:pt>
                      <c:pt idx="168">
                        <c:v>0.93544735220254671</c:v>
                      </c:pt>
                      <c:pt idx="169">
                        <c:v>0.90102613629560369</c:v>
                      </c:pt>
                      <c:pt idx="170">
                        <c:v>0.86948185148828039</c:v>
                      </c:pt>
                      <c:pt idx="171">
                        <c:v>0.84097845433776475</c:v>
                      </c:pt>
                      <c:pt idx="172">
                        <c:v>0.81566790038899384</c:v>
                      </c:pt>
                      <c:pt idx="173">
                        <c:v>0.79368954447464213</c:v>
                      </c:pt>
                      <c:pt idx="174">
                        <c:v>0.7751695907444387</c:v>
                      </c:pt>
                      <c:pt idx="175">
                        <c:v>0.76022059459430724</c:v>
                      </c:pt>
                      <c:pt idx="176">
                        <c:v>0.7489410184609705</c:v>
                      </c:pt>
                      <c:pt idx="177">
                        <c:v>0.74141484323512119</c:v>
                      </c:pt>
                      <c:pt idx="178">
                        <c:v>0.73771123682671391</c:v>
                      </c:pt>
                      <c:pt idx="179">
                        <c:v>0.73788428119042049</c:v>
                      </c:pt>
                      <c:pt idx="180">
                        <c:v>0.74197275888854097</c:v>
                      </c:pt>
                      <c:pt idx="181">
                        <c:v>0.75000000003372203</c:v>
                      </c:pt>
                      <c:pt idx="182">
                        <c:v>0.7619737902155217</c:v>
                      </c:pt>
                      <c:pt idx="183">
                        <c:v>0.7778863397741993</c:v>
                      </c:pt>
                      <c:pt idx="184">
                        <c:v>0.79771431454298913</c:v>
                      </c:pt>
                      <c:pt idx="185">
                        <c:v>0.82141892793753457</c:v>
                      </c:pt>
                      <c:pt idx="186">
                        <c:v>0.84894609402904364</c:v>
                      </c:pt>
                      <c:pt idx="187">
                        <c:v>0.88022664099706183</c:v>
                      </c:pt>
                      <c:pt idx="188">
                        <c:v>0.91517658411945069</c:v>
                      </c:pt>
                      <c:pt idx="189">
                        <c:v>0.95369745722221244</c:v>
                      </c:pt>
                      <c:pt idx="190">
                        <c:v>0.99567670128107788</c:v>
                      </c:pt>
                      <c:pt idx="191">
                        <c:v>1.0409881086412085</c:v>
                      </c:pt>
                      <c:pt idx="192">
                        <c:v>1.0894923211019027</c:v>
                      </c:pt>
                      <c:pt idx="193">
                        <c:v>1.1410373799005611</c:v>
                      </c:pt>
                      <c:pt idx="194">
                        <c:v>1.1954593254254007</c:v>
                      </c:pt>
                      <c:pt idx="195">
                        <c:v>1.2525828442901012</c:v>
                      </c:pt>
                      <c:pt idx="196">
                        <c:v>1.3122219612166766</c:v>
                      </c:pt>
                      <c:pt idx="197">
                        <c:v>1.3741807729960374</c:v>
                      </c:pt>
                      <c:pt idx="198">
                        <c:v>1.4382542216296024</c:v>
                      </c:pt>
                      <c:pt idx="199">
                        <c:v>1.5042289036007557</c:v>
                      </c:pt>
                      <c:pt idx="200">
                        <c:v>1.5718839120822801</c:v>
                      </c:pt>
                      <c:pt idx="201">
                        <c:v>1.6409917087559875</c:v>
                      </c:pt>
                      <c:pt idx="202">
                        <c:v>1.7113190218038539</c:v>
                      </c:pt>
                      <c:pt idx="203">
                        <c:v>1.782627766526677</c:v>
                      </c:pt>
                      <c:pt idx="204">
                        <c:v>1.85467598495703</c:v>
                      </c:pt>
                      <c:pt idx="205">
                        <c:v>1.9272188007582309</c:v>
                      </c:pt>
                      <c:pt idx="206">
                        <c:v>2.0000093856408276</c:v>
                      </c:pt>
                      <c:pt idx="207">
                        <c:v>2.0727999334825302</c:v>
                      </c:pt>
                      <c:pt idx="208">
                        <c:v>2.1453426383072416</c:v>
                      </c:pt>
                      <c:pt idx="209">
                        <c:v>2.2173906722634751</c:v>
                      </c:pt>
                      <c:pt idx="210">
                        <c:v>2.2886991597425936</c:v>
                      </c:pt>
                      <c:pt idx="211">
                        <c:v>2.3590261437923865</c:v>
                      </c:pt>
                      <c:pt idx="212">
                        <c:v>2.428133541012067</c:v>
                      </c:pt>
                      <c:pt idx="213">
                        <c:v>2.4957880811600677</c:v>
                      </c:pt>
                      <c:pt idx="214">
                        <c:v>2.56176222776651</c:v>
                      </c:pt>
                      <c:pt idx="215">
                        <c:v>2.6258350761170113</c:v>
                      </c:pt>
                      <c:pt idx="216">
                        <c:v>2.6877932250640106</c:v>
                      </c:pt>
                      <c:pt idx="217">
                        <c:v>2.7474316192248196</c:v>
                      </c:pt>
                      <c:pt idx="218">
                        <c:v>2.8045543582427861</c:v>
                      </c:pt>
                      <c:pt idx="219">
                        <c:v>2.8589754699176222</c:v>
                      </c:pt>
                      <c:pt idx="220">
                        <c:v>2.9105196441538412</c:v>
                      </c:pt>
                      <c:pt idx="221">
                        <c:v>2.959022924830625</c:v>
                      </c:pt>
                      <c:pt idx="222">
                        <c:v>3.00433335686271</c:v>
                      </c:pt>
                      <c:pt idx="223">
                        <c:v>3.0463115858985694</c:v>
                      </c:pt>
                      <c:pt idx="224">
                        <c:v>3.0848314082892081</c:v>
                      </c:pt>
                      <c:pt idx="225">
                        <c:v>3.1197802691570389</c:v>
                      </c:pt>
                      <c:pt idx="226">
                        <c:v>3.1510597065992383</c:v>
                      </c:pt>
                      <c:pt idx="227">
                        <c:v>3.1785857402724642</c:v>
                      </c:pt>
                      <c:pt idx="228">
                        <c:v>3.2022892028254075</c:v>
                      </c:pt>
                      <c:pt idx="229">
                        <c:v>3.2221160128711275</c:v>
                      </c:pt>
                      <c:pt idx="230">
                        <c:v>3.238027388421906</c:v>
                      </c:pt>
                      <c:pt idx="231">
                        <c:v>3.2499999999442553</c:v>
                      </c:pt>
                      <c:pt idx="232">
                        <c:v>3.2580260624300732</c:v>
                      </c:pt>
                      <c:pt idx="233">
                        <c:v>3.2621133661205546</c:v>
                      </c:pt>
                      <c:pt idx="234">
                        <c:v>3.2622852457616247</c:v>
                      </c:pt>
                      <c:pt idx="235">
                        <c:v>3.2585804885122185</c:v>
                      </c:pt>
                      <c:pt idx="236">
                        <c:v>3.2510531808688587</c:v>
                      </c:pt>
                      <c:pt idx="237">
                        <c:v>3.2397724952106399</c:v>
                      </c:pt>
                      <c:pt idx="238">
                        <c:v>3.2248224168070503</c:v>
                      </c:pt>
                      <c:pt idx="239">
                        <c:v>3.206301412365979</c:v>
                      </c:pt>
                      <c:pt idx="240">
                        <c:v>3.1843220414300308</c:v>
                      </c:pt>
                      <c:pt idx="241">
                        <c:v>3.1590105121547687</c:v>
                      </c:pt>
                      <c:pt idx="242">
                        <c:v>3.1305061832220407</c:v>
                      </c:pt>
                      <c:pt idx="243">
                        <c:v>3.0989610138541055</c:v>
                      </c:pt>
                      <c:pt idx="244">
                        <c:v>3.0645389640991159</c:v>
                      </c:pt>
                      <c:pt idx="245">
                        <c:v>3.0274153477547405</c:v>
                      </c:pt>
                      <c:pt idx="246">
                        <c:v>2.9877761404836742</c:v>
                      </c:pt>
                      <c:pt idx="247">
                        <c:v>2.9458172458515559</c:v>
                      </c:pt>
                      <c:pt idx="248">
                        <c:v>2.9017437221839475</c:v>
                      </c:pt>
                      <c:pt idx="249">
                        <c:v>2.8557689732935905</c:v>
                      </c:pt>
                      <c:pt idx="250">
                        <c:v>2.8081139062718075</c:v>
                      </c:pt>
                      <c:pt idx="251">
                        <c:v>2.7590060596678074</c:v>
                      </c:pt>
                      <c:pt idx="252">
                        <c:v>2.7086787054966801</c:v>
                      </c:pt>
                      <c:pt idx="253">
                        <c:v>2.6573699286199095</c:v>
                      </c:pt>
                      <c:pt idx="254">
                        <c:v>2.6053216871318305</c:v>
                      </c:pt>
                      <c:pt idx="255">
                        <c:v>2.5527788574601162</c:v>
                      </c:pt>
                      <c:pt idx="256">
                        <c:v>2.4999882679489653</c:v>
                      </c:pt>
                      <c:pt idx="257">
                        <c:v>2.4471977247389294</c:v>
                      </c:pt>
                      <c:pt idx="258">
                        <c:v>2.3946550337878296</c:v>
                      </c:pt>
                      <c:pt idx="259">
                        <c:v>2.342607022892397</c:v>
                      </c:pt>
                      <c:pt idx="260">
                        <c:v>2.2912985675702617</c:v>
                      </c:pt>
                      <c:pt idx="261">
                        <c:v>2.2409716246467215</c:v>
                      </c:pt>
                      <c:pt idx="262">
                        <c:v>2.1918642773602581</c:v>
                      </c:pt>
                      <c:pt idx="263">
                        <c:v>2.144209795755379</c:v>
                      </c:pt>
                      <c:pt idx="264">
                        <c:v>2.0982357160709131</c:v>
                      </c:pt>
                      <c:pt idx="265">
                        <c:v>2.0541629427571317</c:v>
                      </c:pt>
                      <c:pt idx="266">
                        <c:v>2.0122048766654661</c:v>
                      </c:pt>
                      <c:pt idx="267">
                        <c:v>1.9725665728516057</c:v>
                      </c:pt>
                      <c:pt idx="268">
                        <c:v>1.935443931315652</c:v>
                      </c:pt>
                      <c:pt idx="269">
                        <c:v>1.901022923873166</c:v>
                      </c:pt>
                      <c:pt idx="270">
                        <c:v>1.8694788602082808</c:v>
                      </c:pt>
                      <c:pt idx="271">
                        <c:v>1.8409756960054393</c:v>
                      </c:pt>
                      <c:pt idx="272">
                        <c:v>1.8156653858902365</c:v>
                      </c:pt>
                      <c:pt idx="273">
                        <c:v>1.7936872837330442</c:v>
                      </c:pt>
                      <c:pt idx="274">
                        <c:v>1.7751675926821275</c:v>
                      </c:pt>
                      <c:pt idx="275">
                        <c:v>1.760218867096734</c:v>
                      </c:pt>
                      <c:pt idx="276">
                        <c:v>1.7489395683457889</c:v>
                      </c:pt>
                      <c:pt idx="277">
                        <c:v>1.741413676225283</c:v>
                      </c:pt>
                      <c:pt idx="278">
                        <c:v>1.7377103575278798</c:v>
                      </c:pt>
                      <c:pt idx="279">
                        <c:v>1.7378836930727863</c:v>
                      </c:pt>
                      <c:pt idx="280">
                        <c:v>1.7419724642731425</c:v>
                      </c:pt>
                      <c:pt idx="281">
                        <c:v>1.7500000000832729</c:v>
                      </c:pt>
                      <c:pt idx="282">
                        <c:v>1.7619740849298258</c:v>
                      </c:pt>
                      <c:pt idx="283">
                        <c:v>1.7778869279901532</c:v>
                      </c:pt>
                      <c:pt idx="284">
                        <c:v>1.7977151939391689</c:v>
                      </c:pt>
                      <c:pt idx="285">
                        <c:v>1.8214200950433612</c:v>
                      </c:pt>
                      <c:pt idx="286">
                        <c:v>1.848947544238476</c:v>
                      </c:pt>
                      <c:pt idx="287">
                        <c:v>1.8802283685867769</c:v>
                      </c:pt>
                      <c:pt idx="288">
                        <c:v>1.9151785822714302</c:v>
                      </c:pt>
                      <c:pt idx="289">
                        <c:v>1.9536997180506546</c:v>
                      </c:pt>
                      <c:pt idx="290">
                        <c:v>1.9956792158635093</c:v>
                      </c:pt>
                      <c:pt idx="291">
                        <c:v>2.0409908670537078</c:v>
                      </c:pt>
                      <c:pt idx="292">
                        <c:v>2.0894953124582583</c:v>
                      </c:pt>
                      <c:pt idx="293">
                        <c:v>2.141040592395242</c:v>
                      </c:pt>
                      <c:pt idx="294">
                        <c:v>2.1954627463801364</c:v>
                      </c:pt>
                      <c:pt idx="295">
                        <c:v>2.2525864602039283</c:v>
                      </c:pt>
                      <c:pt idx="296">
                        <c:v>2.3122257578192089</c:v>
                      </c:pt>
                      <c:pt idx="297">
                        <c:v>2.3741847353038015</c:v>
                      </c:pt>
                      <c:pt idx="298">
                        <c:v>2.4382583340051545</c:v>
                      </c:pt>
                      <c:pt idx="299">
                        <c:v>2.5042331498144064</c:v>
                      </c:pt>
                      <c:pt idx="300">
                        <c:v>2.5718882753761352</c:v>
                      </c:pt>
                      <c:pt idx="301">
                        <c:v>2.6409961719100958</c:v>
                      </c:pt>
                      <c:pt idx="302">
                        <c:v>2.7113235672041567</c:v>
                      </c:pt>
                      <c:pt idx="303">
                        <c:v>2.7826323762345346</c:v>
                      </c:pt>
                      <c:pt idx="304">
                        <c:v>2.8546806407799989</c:v>
                      </c:pt>
                      <c:pt idx="305">
                        <c:v>2.9272234843218796</c:v>
                      </c:pt>
                      <c:pt idx="306">
                        <c:v>3.0000140784612399</c:v>
                      </c:pt>
                      <c:pt idx="307">
                        <c:v>3.0728046170392629</c:v>
                      </c:pt>
                      <c:pt idx="308">
                        <c:v>3.1453472941164096</c:v>
                      </c:pt>
                      <c:pt idx="309">
                        <c:v>3.2173952819506981</c:v>
                      </c:pt>
                      <c:pt idx="310">
                        <c:v>3.2887037051155126</c:v>
                      </c:pt>
                      <c:pt idx="311">
                        <c:v>3.3590306069124662</c:v>
                      </c:pt>
                      <c:pt idx="312">
                        <c:v>3.4281379042653866</c:v>
                      </c:pt>
                      <c:pt idx="313">
                        <c:v>3.495792327326833</c:v>
                      </c:pt>
                      <c:pt idx="314">
                        <c:v>3.5617663400890147</c:v>
                      </c:pt>
                      <c:pt idx="315">
                        <c:v>3.6258390383657724</c:v>
                      </c:pt>
                      <c:pt idx="316">
                        <c:v>3.6877970216018201</c:v>
                      </c:pt>
                      <c:pt idx="317">
                        <c:v>3.7474352350684561</c:v>
                      </c:pt>
                      <c:pt idx="318">
                        <c:v>3.8045577791221445</c:v>
                      </c:pt>
                      <c:pt idx="319">
                        <c:v>3.858978682332034</c:v>
                      </c:pt>
                      <c:pt idx="320">
                        <c:v>3.9105226354253544</c:v>
                      </c:pt>
                      <c:pt idx="321">
                        <c:v>3.9590256831540409</c:v>
                      </c:pt>
                      <c:pt idx="322">
                        <c:v>4.0043358713521711</c:v>
                      </c:pt>
                      <c:pt idx="323">
                        <c:v>4.0463138466305191</c:v>
                      </c:pt>
                      <c:pt idx="324">
                        <c:v>4.0848334063415557</c:v>
                      </c:pt>
                      <c:pt idx="325">
                        <c:v>4.1197819966443738</c:v>
                      </c:pt>
                    </c:numCache>
                  </c:numRef>
                </c:yVal>
                <c:smooth val="1"/>
                <c:extLst>
                  <c:ext xmlns:c16="http://schemas.microsoft.com/office/drawing/2014/chart" uri="{C3380CC4-5D6E-409C-BE32-E72D297353CC}">
                    <c16:uniqueId val="{00000003-D302-464F-A159-F39A8A446857}"/>
                  </c:ext>
                </c:extLst>
              </c15:ser>
            </c15:filteredScatterSeries>
          </c:ext>
        </c:extLst>
      </c:scatterChart>
      <c:valAx>
        <c:axId val="116548799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487167"/>
        <c:crosses val="autoZero"/>
        <c:crossBetween val="midCat"/>
      </c:valAx>
      <c:valAx>
        <c:axId val="1165487167"/>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5487999"/>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Highly Correlated Portfolio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'sine wave w uptrend'!$F$1</c:f>
              <c:strCache>
                <c:ptCount val="1"/>
                <c:pt idx="0">
                  <c:v>Primary Asset</c:v>
                </c:pt>
              </c:strCache>
            </c:strRef>
          </c:tx>
          <c:spPr>
            <a:ln w="19050" cap="rnd">
              <a:solidFill>
                <a:schemeClr val="accent1"/>
              </a:solidFill>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uptrend'!$F$2:$F$377</c:f>
              <c:numCache>
                <c:formatCode>General</c:formatCode>
                <c:ptCount val="376"/>
                <c:pt idx="0">
                  <c:v>0</c:v>
                </c:pt>
                <c:pt idx="1">
                  <c:v>7.2790566364915363E-2</c:v>
                </c:pt>
                <c:pt idx="2">
                  <c:v>0.14533332668062615</c:v>
                </c:pt>
                <c:pt idx="3">
                  <c:v>0.21738145287665261</c:v>
                </c:pt>
                <c:pt idx="4">
                  <c:v>0.28869006898032368</c:v>
                </c:pt>
                <c:pt idx="5">
                  <c:v>0.35901721753181065</c:v>
                </c:pt>
                <c:pt idx="6">
                  <c:v>0.42812481448110773</c:v>
                </c:pt>
                <c:pt idx="7">
                  <c:v>0.49577958879841011</c:v>
                </c:pt>
                <c:pt idx="8">
                  <c:v>0.56175400308967149</c:v>
                </c:pt>
                <c:pt idx="9">
                  <c:v>0.62582715158408797</c:v>
                </c:pt>
                <c:pt idx="10">
                  <c:v>0.687785631949555</c:v>
                </c:pt>
                <c:pt idx="11">
                  <c:v>0.74742438749543494</c:v>
                </c:pt>
                <c:pt idx="12">
                  <c:v>0.80454751643884281</c:v>
                </c:pt>
                <c:pt idx="13">
                  <c:v>0.8589690450406382</c:v>
                </c:pt>
                <c:pt idx="14">
                  <c:v>0.91051366155990665</c:v>
                </c:pt>
                <c:pt idx="15">
                  <c:v>0.95901740813034164</c:v>
                </c:pt>
                <c:pt idx="16">
                  <c:v>1.0043283278280046</c:v>
                </c:pt>
                <c:pt idx="17">
                  <c:v>1.0463070643767758</c:v>
                </c:pt>
                <c:pt idx="18">
                  <c:v>1.0848274121247319</c:v>
                </c:pt>
                <c:pt idx="19">
                  <c:v>1.1197768141209408</c:v>
                </c:pt>
                <c:pt idx="20">
                  <c:v>1.1510568063269866</c:v>
                </c:pt>
                <c:pt idx="21">
                  <c:v>1.1785834062101264</c:v>
                </c:pt>
                <c:pt idx="22">
                  <c:v>1.202287444184474</c:v>
                </c:pt>
                <c:pt idx="23">
                  <c:v>1.2221148365921621</c:v>
                </c:pt>
                <c:pt idx="24">
                  <c:v>1.2380267991471503</c:v>
                </c:pt>
                <c:pt idx="25">
                  <c:v>1.2499999999993117</c:v>
                </c:pt>
                <c:pt idx="26">
                  <c:v>1.2580266518147245</c:v>
                </c:pt>
                <c:pt idx="27">
                  <c:v>1.262114542508765</c:v>
                </c:pt>
                <c:pt idx="28">
                  <c:v>1.2622870045107204</c:v>
                </c:pt>
                <c:pt idx="29">
                  <c:v>1.2585828226812101</c:v>
                </c:pt>
                <c:pt idx="30">
                  <c:v>1.2510560812458333</c:v>
                </c:pt>
                <c:pt idx="31">
                  <c:v>1.2397759503491186</c:v>
                </c:pt>
                <c:pt idx="32">
                  <c:v>1.2248264130711588</c:v>
                </c:pt>
                <c:pt idx="33">
                  <c:v>1.2063059339842657</c:v>
                </c:pt>
                <c:pt idx="34">
                  <c:v>1.1843270705577069</c:v>
                </c:pt>
                <c:pt idx="35">
                  <c:v>1.1590160289441354</c:v>
                </c:pt>
                <c:pt idx="36">
                  <c:v>1.1305121659008175</c:v>
                </c:pt>
                <c:pt idx="37">
                  <c:v>1.0989674388113584</c:v>
                </c:pt>
                <c:pt idx="38">
                  <c:v>1.0645458059784352</c:v>
                </c:pt>
                <c:pt idx="39">
                  <c:v>1.0274225795543148</c:v>
                </c:pt>
                <c:pt idx="40">
                  <c:v>0.98778373366285088</c:v>
                </c:pt>
                <c:pt idx="41">
                  <c:v>0.94582517044348191</c:v>
                </c:pt>
                <c:pt idx="42">
                  <c:v>0.9017519469138312</c:v>
                </c:pt>
                <c:pt idx="43">
                  <c:v>0.85577746570213475</c:v>
                </c:pt>
                <c:pt idx="44">
                  <c:v>0.8081226328433011</c:v>
                </c:pt>
                <c:pt idx="45">
                  <c:v>0.75901498596241312</c:v>
                </c:pt>
                <c:pt idx="46">
                  <c:v>0.70868779628633283</c:v>
                </c:pt>
                <c:pt idx="47">
                  <c:v>0.65737914802736774</c:v>
                </c:pt>
                <c:pt idx="48">
                  <c:v>0.6053309987722475</c:v>
                </c:pt>
                <c:pt idx="49">
                  <c:v>0.55278822458464705</c:v>
                </c:pt>
                <c:pt idx="50">
                  <c:v>0.49999765358979309</c:v>
                </c:pt>
                <c:pt idx="51">
                  <c:v>0.44720709185516216</c:v>
                </c:pt>
                <c:pt idx="52">
                  <c:v>0.3946643454116846</c:v>
                </c:pt>
                <c:pt idx="53">
                  <c:v>0.34261624227509363</c:v>
                </c:pt>
                <c:pt idx="54">
                  <c:v>0.29130765832705485</c:v>
                </c:pt>
                <c:pt idx="55">
                  <c:v>0.24098055090049292</c:v>
                </c:pt>
                <c:pt idx="56">
                  <c:v>0.19187300388311179</c:v>
                </c:pt>
                <c:pt idx="57">
                  <c:v>0.14421828810765919</c:v>
                </c:pt>
                <c:pt idx="58">
                  <c:v>9.8243940737140656E-2</c:v>
                </c:pt>
                <c:pt idx="59">
                  <c:v>5.4170867278255708E-2</c:v>
                </c:pt>
                <c:pt idx="60">
                  <c:v>1.2212469766977208E-2</c:v>
                </c:pt>
                <c:pt idx="61">
                  <c:v>-2.7426195433045475E-2</c:v>
                </c:pt>
                <c:pt idx="62">
                  <c:v>-6.4549226895481815E-2</c:v>
                </c:pt>
                <c:pt idx="63">
                  <c:v>-9.897065126590443E-2</c:v>
                </c:pt>
                <c:pt idx="64">
                  <c:v>-0.1305151572147536</c:v>
                </c:pt>
                <c:pt idx="65">
                  <c:v>-0.15901878731209396</c:v>
                </c:pt>
                <c:pt idx="66">
                  <c:v>-0.18432958509365371</c:v>
                </c:pt>
                <c:pt idx="67">
                  <c:v>-0.20630819476446116</c:v>
                </c:pt>
                <c:pt idx="68">
                  <c:v>-0.22482841117332342</c:v>
                </c:pt>
                <c:pt idx="69">
                  <c:v>-0.2397776778876437</c:v>
                </c:pt>
                <c:pt idx="70">
                  <c:v>-0.25105753140290377</c:v>
                </c:pt>
                <c:pt idx="71">
                  <c:v>-0.25858398973371</c:v>
                </c:pt>
                <c:pt idx="72">
                  <c:v>-0.26228788385281954</c:v>
                </c:pt>
                <c:pt idx="73">
                  <c:v>-0.26211513067009684</c:v>
                </c:pt>
                <c:pt idx="74">
                  <c:v>-0.2580269464740812</c:v>
                </c:pt>
                <c:pt idx="75">
                  <c:v>-0.24999999999380618</c:v>
                </c:pt>
                <c:pt idx="76">
                  <c:v>-0.23802650447680385</c:v>
                </c:pt>
                <c:pt idx="77">
                  <c:v>-0.22211424841990579</c:v>
                </c:pt>
                <c:pt idx="78">
                  <c:v>-0.20228656483155849</c:v>
                </c:pt>
                <c:pt idx="79">
                  <c:v>-0.17858223914696114</c:v>
                </c:pt>
                <c:pt idx="80">
                  <c:v>-0.15105535615944354</c:v>
                </c:pt>
                <c:pt idx="81">
                  <c:v>-0.11977508657217739</c:v>
                </c:pt>
                <c:pt idx="82">
                  <c:v>-8.4825414012604572E-2</c:v>
                </c:pt>
                <c:pt idx="83">
                  <c:v>-4.6304803586930898E-2</c:v>
                </c:pt>
                <c:pt idx="84">
                  <c:v>-4.3258132827607154E-3</c:v>
                </c:pt>
                <c:pt idx="85">
                  <c:v>4.0985350246525054E-2</c:v>
                </c:pt>
                <c:pt idx="86">
                  <c:v>8.9489329762513559E-2</c:v>
                </c:pt>
                <c:pt idx="87">
                  <c:v>0.14103416742193453</c:v>
                </c:pt>
                <c:pt idx="88">
                  <c:v>0.19545590448574157</c:v>
                </c:pt>
                <c:pt idx="89">
                  <c:v>0.25257922839031433</c:v>
                </c:pt>
                <c:pt idx="90">
                  <c:v>0.31221816462708885</c:v>
                </c:pt>
                <c:pt idx="91">
                  <c:v>0.37417681070007525</c:v>
                </c:pt>
                <c:pt idx="92">
                  <c:v>0.43825010926466179</c:v>
                </c:pt>
                <c:pt idx="93">
                  <c:v>0.50422465739648514</c:v>
                </c:pt>
                <c:pt idx="94">
                  <c:v>0.57187954879653202</c:v>
                </c:pt>
                <c:pt idx="95">
                  <c:v>0.64098724560868559</c:v>
                </c:pt>
                <c:pt idx="96">
                  <c:v>0.71131447640902601</c:v>
                </c:pt>
                <c:pt idx="97">
                  <c:v>0.78262315682294947</c:v>
                </c:pt>
                <c:pt idx="98">
                  <c:v>0.85467132913682198</c:v>
                </c:pt>
                <c:pt idx="99">
                  <c:v>0.92721411719596691</c:v>
                </c:pt>
                <c:pt idx="100">
                  <c:v>1.0000046928204138</c:v>
                </c:pt>
                <c:pt idx="101">
                  <c:v>1.0727952499244147</c:v>
                </c:pt>
                <c:pt idx="102">
                  <c:v>1.1453379824953138</c:v>
                </c:pt>
                <c:pt idx="103">
                  <c:v>1.2173860625721278</c:v>
                </c:pt>
                <c:pt idx="104">
                  <c:v>1.2886946143641977</c:v>
                </c:pt>
                <c:pt idx="105">
                  <c:v>1.3590216806655027</c:v>
                </c:pt>
                <c:pt idx="106">
                  <c:v>1.4281291777506415</c:v>
                </c:pt>
                <c:pt idx="107">
                  <c:v>1.4957838349839285</c:v>
                </c:pt>
                <c:pt idx="108">
                  <c:v>1.5617581154333953</c:v>
                </c:pt>
                <c:pt idx="109">
                  <c:v>1.625831113856451</c:v>
                </c:pt>
                <c:pt idx="110">
                  <c:v>1.6877894285132549</c:v>
                </c:pt>
                <c:pt idx="111">
                  <c:v>1.7474280033671472</c:v>
                </c:pt>
                <c:pt idx="112">
                  <c:v>1.8045509373483526</c:v>
                </c:pt>
                <c:pt idx="113">
                  <c:v>1.8589722574871566</c:v>
                </c:pt>
                <c:pt idx="114">
                  <c:v>1.9105166528653572</c:v>
                </c:pt>
                <c:pt idx="115">
                  <c:v>1.9590201664893909</c:v>
                </c:pt>
                <c:pt idx="116">
                  <c:v>2.004330842354654</c:v>
                </c:pt>
                <c:pt idx="117">
                  <c:v>2.0463093251473219</c:v>
                </c:pt>
                <c:pt idx="118">
                  <c:v>2.0848294102169329</c:v>
                </c:pt>
                <c:pt idx="119">
                  <c:v>2.1197785416492279</c:v>
                </c:pt>
                <c:pt idx="120">
                  <c:v>2.1510582564735845</c:v>
                </c:pt>
                <c:pt idx="121">
                  <c:v>2.1785845732519604</c:v>
                </c:pt>
                <c:pt idx="122">
                  <c:v>2.2022883235157567</c:v>
                </c:pt>
                <c:pt idx="123">
                  <c:v>2.2221154247425692</c:v>
                </c:pt>
                <c:pt idx="124">
                  <c:v>2.2380270937955178</c:v>
                </c:pt>
                <c:pt idx="125">
                  <c:v>2.2499999999827951</c:v>
                </c:pt>
                <c:pt idx="126">
                  <c:v>2.2580263571333883</c:v>
                </c:pt>
                <c:pt idx="127">
                  <c:v>2.2621139543255842</c:v>
                </c:pt>
                <c:pt idx="128">
                  <c:v>2.2622861251469888</c:v>
                </c:pt>
                <c:pt idx="129">
                  <c:v>2.2585816556073799</c:v>
                </c:pt>
                <c:pt idx="130">
                  <c:v>2.2510546310678179</c:v>
                </c:pt>
                <c:pt idx="131">
                  <c:v>2.2397742227901176</c:v>
                </c:pt>
                <c:pt idx="132">
                  <c:v>2.2248244149490679</c:v>
                </c:pt>
                <c:pt idx="133">
                  <c:v>2.2063036731847721</c:v>
                </c:pt>
                <c:pt idx="134">
                  <c:v>2.1843245560031659</c:v>
                </c:pt>
                <c:pt idx="135">
                  <c:v>2.1590132705583596</c:v>
                </c:pt>
                <c:pt idx="136">
                  <c:v>2.1305091745699132</c:v>
                </c:pt>
                <c:pt idx="137">
                  <c:v>2.0989642263407582</c:v>
                </c:pt>
                <c:pt idx="138">
                  <c:v>2.0645423850463138</c:v>
                </c:pt>
                <c:pt idx="139">
                  <c:v>2.0274189636615469</c:v>
                </c:pt>
                <c:pt idx="140">
                  <c:v>1.9877799370797344</c:v>
                </c:pt>
                <c:pt idx="141">
                  <c:v>1.9458212081534194</c:v>
                </c:pt>
                <c:pt idx="142">
                  <c:v>1.9017478345541936</c:v>
                </c:pt>
                <c:pt idx="143">
                  <c:v>1.8557732195025525</c:v>
                </c:pt>
                <c:pt idx="144">
                  <c:v>1.8081182695616071</c:v>
                </c:pt>
                <c:pt idx="145">
                  <c:v>1.7590105228185144</c:v>
                </c:pt>
                <c:pt idx="146">
                  <c:v>1.7086832508942447</c:v>
                </c:pt>
                <c:pt idx="147">
                  <c:v>1.6573745383257017</c:v>
                </c:pt>
                <c:pt idx="148">
                  <c:v>1.6053263429534195</c:v>
                </c:pt>
                <c:pt idx="149">
                  <c:v>1.552783541023073</c:v>
                </c:pt>
                <c:pt idx="150">
                  <c:v>1.4999929607693798</c:v>
                </c:pt>
                <c:pt idx="151">
                  <c:v>1.4472024082963537</c:v>
                </c:pt>
                <c:pt idx="152">
                  <c:v>1.3946596895983778</c:v>
                </c:pt>
                <c:pt idx="153">
                  <c:v>1.3426116325816817</c:v>
                </c:pt>
                <c:pt idx="154">
                  <c:v>1.2913031129459189</c:v>
                </c:pt>
                <c:pt idx="155">
                  <c:v>1.2409760877702043</c:v>
                </c:pt>
                <c:pt idx="156">
                  <c:v>1.1918686406176318</c:v>
                </c:pt>
                <c:pt idx="157">
                  <c:v>1.1442140419268294</c:v>
                </c:pt>
                <c:pt idx="158">
                  <c:v>1.0982398283987214</c:v>
                </c:pt>
                <c:pt idx="159">
                  <c:v>1.0541669050117934</c:v>
                </c:pt>
                <c:pt idx="160">
                  <c:v>1.0122086732097495</c:v>
                </c:pt>
                <c:pt idx="161">
                  <c:v>0.97257018870226175</c:v>
                </c:pt>
                <c:pt idx="162">
                  <c:v>0.93544735220254671</c:v>
                </c:pt>
                <c:pt idx="163">
                  <c:v>0.90102613629560369</c:v>
                </c:pt>
                <c:pt idx="164">
                  <c:v>0.86948185148828039</c:v>
                </c:pt>
                <c:pt idx="165">
                  <c:v>0.84097845433776475</c:v>
                </c:pt>
                <c:pt idx="166">
                  <c:v>0.81566790038899384</c:v>
                </c:pt>
                <c:pt idx="167">
                  <c:v>0.79368954447464213</c:v>
                </c:pt>
                <c:pt idx="168">
                  <c:v>0.7751695907444387</c:v>
                </c:pt>
                <c:pt idx="169">
                  <c:v>0.76022059459430724</c:v>
                </c:pt>
                <c:pt idx="170">
                  <c:v>0.7489410184609705</c:v>
                </c:pt>
                <c:pt idx="171">
                  <c:v>0.74141484323512119</c:v>
                </c:pt>
                <c:pt idx="172">
                  <c:v>0.73771123682671391</c:v>
                </c:pt>
                <c:pt idx="173">
                  <c:v>0.73788428119042049</c:v>
                </c:pt>
                <c:pt idx="174">
                  <c:v>0.74197275888854097</c:v>
                </c:pt>
                <c:pt idx="175">
                  <c:v>0.75000000003372203</c:v>
                </c:pt>
                <c:pt idx="176">
                  <c:v>0.7619737902155217</c:v>
                </c:pt>
                <c:pt idx="177">
                  <c:v>0.7778863397741993</c:v>
                </c:pt>
                <c:pt idx="178">
                  <c:v>0.79771431454298913</c:v>
                </c:pt>
                <c:pt idx="179">
                  <c:v>0.82141892793753457</c:v>
                </c:pt>
                <c:pt idx="180">
                  <c:v>0.84894609402904364</c:v>
                </c:pt>
                <c:pt idx="181">
                  <c:v>0.88022664099706183</c:v>
                </c:pt>
                <c:pt idx="182">
                  <c:v>0.91517658411945069</c:v>
                </c:pt>
                <c:pt idx="183">
                  <c:v>0.95369745722221244</c:v>
                </c:pt>
                <c:pt idx="184">
                  <c:v>0.99567670128107788</c:v>
                </c:pt>
                <c:pt idx="185">
                  <c:v>1.0409881086412085</c:v>
                </c:pt>
                <c:pt idx="186">
                  <c:v>1.0894923211019027</c:v>
                </c:pt>
                <c:pt idx="187">
                  <c:v>1.1410373799005611</c:v>
                </c:pt>
                <c:pt idx="188">
                  <c:v>1.1954593254254007</c:v>
                </c:pt>
                <c:pt idx="189">
                  <c:v>1.2525828442901012</c:v>
                </c:pt>
                <c:pt idx="190">
                  <c:v>1.3122219612166766</c:v>
                </c:pt>
                <c:pt idx="191">
                  <c:v>1.3741807729960374</c:v>
                </c:pt>
                <c:pt idx="192">
                  <c:v>1.4382542216296024</c:v>
                </c:pt>
                <c:pt idx="193">
                  <c:v>1.5042289036007557</c:v>
                </c:pt>
                <c:pt idx="194">
                  <c:v>1.5718839120822801</c:v>
                </c:pt>
                <c:pt idx="195">
                  <c:v>1.6409917087559875</c:v>
                </c:pt>
                <c:pt idx="196">
                  <c:v>1.7113190218038539</c:v>
                </c:pt>
                <c:pt idx="197">
                  <c:v>1.782627766526677</c:v>
                </c:pt>
                <c:pt idx="198">
                  <c:v>1.85467598495703</c:v>
                </c:pt>
                <c:pt idx="199">
                  <c:v>1.9272188007582309</c:v>
                </c:pt>
                <c:pt idx="200">
                  <c:v>2.0000093856408276</c:v>
                </c:pt>
                <c:pt idx="201">
                  <c:v>2.0727999334825302</c:v>
                </c:pt>
                <c:pt idx="202">
                  <c:v>2.1453426383072416</c:v>
                </c:pt>
                <c:pt idx="203">
                  <c:v>2.2173906722634751</c:v>
                </c:pt>
                <c:pt idx="204">
                  <c:v>2.2886991597425936</c:v>
                </c:pt>
                <c:pt idx="205">
                  <c:v>2.3590261437923865</c:v>
                </c:pt>
                <c:pt idx="206">
                  <c:v>2.428133541012067</c:v>
                </c:pt>
                <c:pt idx="207">
                  <c:v>2.4957880811600677</c:v>
                </c:pt>
                <c:pt idx="208">
                  <c:v>2.56176222776651</c:v>
                </c:pt>
                <c:pt idx="209">
                  <c:v>2.6258350761170113</c:v>
                </c:pt>
                <c:pt idx="210">
                  <c:v>2.6877932250640106</c:v>
                </c:pt>
                <c:pt idx="211">
                  <c:v>2.7474316192248196</c:v>
                </c:pt>
                <c:pt idx="212">
                  <c:v>2.8045543582427861</c:v>
                </c:pt>
                <c:pt idx="213">
                  <c:v>2.8589754699176222</c:v>
                </c:pt>
                <c:pt idx="214">
                  <c:v>2.9105196441538412</c:v>
                </c:pt>
                <c:pt idx="215">
                  <c:v>2.959022924830625</c:v>
                </c:pt>
                <c:pt idx="216">
                  <c:v>3.00433335686271</c:v>
                </c:pt>
                <c:pt idx="217">
                  <c:v>3.0463115858985694</c:v>
                </c:pt>
                <c:pt idx="218">
                  <c:v>3.0848314082892081</c:v>
                </c:pt>
                <c:pt idx="219">
                  <c:v>3.1197802691570389</c:v>
                </c:pt>
                <c:pt idx="220">
                  <c:v>3.1510597065992383</c:v>
                </c:pt>
                <c:pt idx="221">
                  <c:v>3.1785857402724642</c:v>
                </c:pt>
                <c:pt idx="222">
                  <c:v>3.2022892028254075</c:v>
                </c:pt>
                <c:pt idx="223">
                  <c:v>3.2221160128711275</c:v>
                </c:pt>
                <c:pt idx="224">
                  <c:v>3.238027388421906</c:v>
                </c:pt>
                <c:pt idx="225">
                  <c:v>3.2499999999442553</c:v>
                </c:pt>
                <c:pt idx="226">
                  <c:v>3.2580260624300732</c:v>
                </c:pt>
                <c:pt idx="227">
                  <c:v>3.2621133661205546</c:v>
                </c:pt>
                <c:pt idx="228">
                  <c:v>3.2622852457616247</c:v>
                </c:pt>
                <c:pt idx="229">
                  <c:v>3.2585804885122185</c:v>
                </c:pt>
                <c:pt idx="230">
                  <c:v>3.2510531808688587</c:v>
                </c:pt>
                <c:pt idx="231">
                  <c:v>3.2397724952106399</c:v>
                </c:pt>
                <c:pt idx="232">
                  <c:v>3.2248224168070503</c:v>
                </c:pt>
                <c:pt idx="233">
                  <c:v>3.206301412365979</c:v>
                </c:pt>
                <c:pt idx="234">
                  <c:v>3.1843220414300308</c:v>
                </c:pt>
                <c:pt idx="235">
                  <c:v>3.1590105121547687</c:v>
                </c:pt>
                <c:pt idx="236">
                  <c:v>3.1305061832220407</c:v>
                </c:pt>
                <c:pt idx="237">
                  <c:v>3.0989610138541055</c:v>
                </c:pt>
                <c:pt idx="238">
                  <c:v>3.0645389640991159</c:v>
                </c:pt>
                <c:pt idx="239">
                  <c:v>3.0274153477547405</c:v>
                </c:pt>
                <c:pt idx="240">
                  <c:v>2.9877761404836742</c:v>
                </c:pt>
                <c:pt idx="241">
                  <c:v>2.9458172458515559</c:v>
                </c:pt>
                <c:pt idx="242">
                  <c:v>2.9017437221839475</c:v>
                </c:pt>
                <c:pt idx="243">
                  <c:v>2.8557689732935905</c:v>
                </c:pt>
                <c:pt idx="244">
                  <c:v>2.8081139062718075</c:v>
                </c:pt>
                <c:pt idx="245">
                  <c:v>2.7590060596678074</c:v>
                </c:pt>
                <c:pt idx="246">
                  <c:v>2.7086787054966801</c:v>
                </c:pt>
                <c:pt idx="247">
                  <c:v>2.6573699286199095</c:v>
                </c:pt>
                <c:pt idx="248">
                  <c:v>2.6053216871318305</c:v>
                </c:pt>
                <c:pt idx="249">
                  <c:v>2.5527788574601162</c:v>
                </c:pt>
                <c:pt idx="250">
                  <c:v>2.4999882679489653</c:v>
                </c:pt>
                <c:pt idx="251">
                  <c:v>2.4471977247389294</c:v>
                </c:pt>
                <c:pt idx="252">
                  <c:v>2.3946550337878296</c:v>
                </c:pt>
                <c:pt idx="253">
                  <c:v>2.342607022892397</c:v>
                </c:pt>
                <c:pt idx="254">
                  <c:v>2.2912985675702617</c:v>
                </c:pt>
                <c:pt idx="255">
                  <c:v>2.2409716246467215</c:v>
                </c:pt>
                <c:pt idx="256">
                  <c:v>2.1918642773602581</c:v>
                </c:pt>
                <c:pt idx="257">
                  <c:v>2.144209795755379</c:v>
                </c:pt>
                <c:pt idx="258">
                  <c:v>2.0982357160709131</c:v>
                </c:pt>
                <c:pt idx="259">
                  <c:v>2.0541629427571317</c:v>
                </c:pt>
                <c:pt idx="260">
                  <c:v>2.0122048766654661</c:v>
                </c:pt>
                <c:pt idx="261">
                  <c:v>1.9725665728516057</c:v>
                </c:pt>
                <c:pt idx="262">
                  <c:v>1.935443931315652</c:v>
                </c:pt>
                <c:pt idx="263">
                  <c:v>1.901022923873166</c:v>
                </c:pt>
                <c:pt idx="264">
                  <c:v>1.8694788602082808</c:v>
                </c:pt>
                <c:pt idx="265">
                  <c:v>1.8409756960054393</c:v>
                </c:pt>
                <c:pt idx="266">
                  <c:v>1.8156653858902365</c:v>
                </c:pt>
                <c:pt idx="267">
                  <c:v>1.7936872837330442</c:v>
                </c:pt>
                <c:pt idx="268">
                  <c:v>1.7751675926821275</c:v>
                </c:pt>
                <c:pt idx="269">
                  <c:v>1.760218867096734</c:v>
                </c:pt>
                <c:pt idx="270">
                  <c:v>1.7489395683457889</c:v>
                </c:pt>
                <c:pt idx="271">
                  <c:v>1.741413676225283</c:v>
                </c:pt>
                <c:pt idx="272">
                  <c:v>1.7377103575278798</c:v>
                </c:pt>
                <c:pt idx="273">
                  <c:v>1.7378836930727863</c:v>
                </c:pt>
                <c:pt idx="274">
                  <c:v>1.7419724642731425</c:v>
                </c:pt>
                <c:pt idx="275">
                  <c:v>1.7500000000832729</c:v>
                </c:pt>
                <c:pt idx="276">
                  <c:v>1.7619740849298258</c:v>
                </c:pt>
                <c:pt idx="277">
                  <c:v>1.7778869279901532</c:v>
                </c:pt>
                <c:pt idx="278">
                  <c:v>1.7977151939391689</c:v>
                </c:pt>
                <c:pt idx="279">
                  <c:v>1.8214200950433612</c:v>
                </c:pt>
                <c:pt idx="280">
                  <c:v>1.848947544238476</c:v>
                </c:pt>
                <c:pt idx="281">
                  <c:v>1.8802283685867769</c:v>
                </c:pt>
                <c:pt idx="282">
                  <c:v>1.9151785822714302</c:v>
                </c:pt>
                <c:pt idx="283">
                  <c:v>1.9536997180506546</c:v>
                </c:pt>
                <c:pt idx="284">
                  <c:v>1.9956792158635093</c:v>
                </c:pt>
                <c:pt idx="285">
                  <c:v>2.0409908670537078</c:v>
                </c:pt>
                <c:pt idx="286">
                  <c:v>2.0894953124582583</c:v>
                </c:pt>
                <c:pt idx="287">
                  <c:v>2.141040592395242</c:v>
                </c:pt>
                <c:pt idx="288">
                  <c:v>2.1954627463801364</c:v>
                </c:pt>
                <c:pt idx="289">
                  <c:v>2.2525864602039283</c:v>
                </c:pt>
                <c:pt idx="290">
                  <c:v>2.3122257578192089</c:v>
                </c:pt>
                <c:pt idx="291">
                  <c:v>2.3741847353038015</c:v>
                </c:pt>
                <c:pt idx="292">
                  <c:v>2.4382583340051545</c:v>
                </c:pt>
                <c:pt idx="293">
                  <c:v>2.5042331498144064</c:v>
                </c:pt>
                <c:pt idx="294">
                  <c:v>2.5718882753761352</c:v>
                </c:pt>
                <c:pt idx="295">
                  <c:v>2.6409961719100958</c:v>
                </c:pt>
                <c:pt idx="296">
                  <c:v>2.7113235672041567</c:v>
                </c:pt>
                <c:pt idx="297">
                  <c:v>2.7826323762345346</c:v>
                </c:pt>
                <c:pt idx="298">
                  <c:v>2.8546806407799989</c:v>
                </c:pt>
                <c:pt idx="299">
                  <c:v>2.9272234843218796</c:v>
                </c:pt>
                <c:pt idx="300">
                  <c:v>3.0000140784612399</c:v>
                </c:pt>
                <c:pt idx="301">
                  <c:v>3.0728046170392629</c:v>
                </c:pt>
                <c:pt idx="302">
                  <c:v>3.1453472941164096</c:v>
                </c:pt>
                <c:pt idx="303">
                  <c:v>3.2173952819506981</c:v>
                </c:pt>
                <c:pt idx="304">
                  <c:v>3.2887037051155126</c:v>
                </c:pt>
                <c:pt idx="305">
                  <c:v>3.3590306069124662</c:v>
                </c:pt>
                <c:pt idx="306">
                  <c:v>3.4281379042653866</c:v>
                </c:pt>
                <c:pt idx="307">
                  <c:v>3.495792327326833</c:v>
                </c:pt>
                <c:pt idx="308">
                  <c:v>3.5617663400890147</c:v>
                </c:pt>
                <c:pt idx="309">
                  <c:v>3.6258390383657724</c:v>
                </c:pt>
                <c:pt idx="310">
                  <c:v>3.6877970216018201</c:v>
                </c:pt>
                <c:pt idx="311">
                  <c:v>3.7474352350684561</c:v>
                </c:pt>
                <c:pt idx="312">
                  <c:v>3.8045577791221445</c:v>
                </c:pt>
                <c:pt idx="313">
                  <c:v>3.858978682332034</c:v>
                </c:pt>
                <c:pt idx="314">
                  <c:v>3.9105226354253544</c:v>
                </c:pt>
                <c:pt idx="315">
                  <c:v>3.9590256831540409</c:v>
                </c:pt>
                <c:pt idx="316">
                  <c:v>4.0043358713521711</c:v>
                </c:pt>
                <c:pt idx="317">
                  <c:v>4.0463138466305191</c:v>
                </c:pt>
                <c:pt idx="318">
                  <c:v>4.0848334063415557</c:v>
                </c:pt>
                <c:pt idx="319">
                  <c:v>4.1197819966443738</c:v>
                </c:pt>
                <c:pt idx="320">
                  <c:v>4.151061156703947</c:v>
                </c:pt>
                <c:pt idx="321">
                  <c:v>4.1785869072716375</c:v>
                </c:pt>
                <c:pt idx="322">
                  <c:v>4.202290082113425</c:v>
                </c:pt>
                <c:pt idx="323">
                  <c:v>4.222116600977837</c:v>
                </c:pt>
                <c:pt idx="324">
                  <c:v>4.2380276830263153</c:v>
                </c:pt>
                <c:pt idx="325">
                  <c:v>4.249999999883693</c:v>
                </c:pt>
                <c:pt idx="326">
                  <c:v>4.2580257677047788</c:v>
                </c:pt>
                <c:pt idx="327">
                  <c:v>4.2621127778936758</c:v>
                </c:pt>
                <c:pt idx="328">
                  <c:v>4.2622843663546286</c:v>
                </c:pt>
                <c:pt idx="329">
                  <c:v>4.258579321395727</c:v>
                </c:pt>
                <c:pt idx="330">
                  <c:v>4.2510517306489541</c:v>
                </c:pt>
                <c:pt idx="331">
                  <c:v>4.2397707676106862</c:v>
                </c:pt>
                <c:pt idx="332">
                  <c:v>4.2248204186451055</c:v>
                </c:pt>
                <c:pt idx="333">
                  <c:v>4.2062991515278885</c:v>
                </c:pt>
                <c:pt idx="334">
                  <c:v>4.1843195268383022</c:v>
                </c:pt>
                <c:pt idx="335">
                  <c:v>4.1590077537333601</c:v>
                </c:pt>
                <c:pt idx="336">
                  <c:v>4.1305031918571986</c:v>
                </c:pt>
                <c:pt idx="337">
                  <c:v>4.098957801351399</c:v>
                </c:pt>
                <c:pt idx="338">
                  <c:v>4.0645355431368433</c:v>
                </c:pt>
                <c:pt idx="339">
                  <c:v>4.0274117318338964</c:v>
                </c:pt>
                <c:pt idx="340">
                  <c:v>3.9877723438746684</c:v>
                </c:pt>
                <c:pt idx="341">
                  <c:v>3.945813283537893</c:v>
                </c:pt>
                <c:pt idx="342">
                  <c:v>3.9017396098030921</c:v>
                </c:pt>
                <c:pt idx="343">
                  <c:v>3.8557647270752549</c:v>
                </c:pt>
                <c:pt idx="344">
                  <c:v>3.8081095429738987</c:v>
                </c:pt>
                <c:pt idx="345">
                  <c:v>3.7590015965102972</c:v>
                </c:pt>
                <c:pt idx="346">
                  <c:v>3.708674160093639</c:v>
                </c:pt>
                <c:pt idx="347">
                  <c:v>3.6573653189099922</c:v>
                </c:pt>
                <c:pt idx="348">
                  <c:v>3.6053170313074832</c:v>
                </c:pt>
                <c:pt idx="349">
                  <c:v>3.5527741738957763</c:v>
                </c:pt>
                <c:pt idx="350">
                  <c:v>3.499983575128605</c:v>
                </c:pt>
                <c:pt idx="351">
                  <c:v>3.4471930411829406</c:v>
                </c:pt>
                <c:pt idx="352">
                  <c:v>3.3946503779800965</c:v>
                </c:pt>
                <c:pt idx="353">
                  <c:v>3.3426024132072891</c:v>
                </c:pt>
                <c:pt idx="354">
                  <c:v>3.2912940222001312</c:v>
                </c:pt>
                <c:pt idx="355">
                  <c:v>3.2409671615300946</c:v>
                </c:pt>
                <c:pt idx="356">
                  <c:v>3.1918599141110446</c:v>
                </c:pt>
                <c:pt idx="357">
                  <c:v>3.1442055495933472</c:v>
                </c:pt>
                <c:pt idx="358">
                  <c:v>3.0982316037537587</c:v>
                </c:pt>
                <c:pt idx="359">
                  <c:v>3.0541589805143108</c:v>
                </c:pt>
                <c:pt idx="360">
                  <c:v>3.0122010801341719</c:v>
                </c:pt>
                <c:pt idx="361">
                  <c:v>2.9725629570150276</c:v>
                </c:pt>
                <c:pt idx="362">
                  <c:v>2.9354405104438674</c:v>
                </c:pt>
                <c:pt idx="363">
                  <c:v>2.9010197114668128</c:v>
                </c:pt>
                <c:pt idx="364">
                  <c:v>2.8694758689452815</c:v>
                </c:pt>
                <c:pt idx="365">
                  <c:v>2.8409729376909585</c:v>
                </c:pt>
                <c:pt idx="366">
                  <c:v>2.8156628714100966</c:v>
                </c:pt>
                <c:pt idx="367">
                  <c:v>2.7936850230107635</c:v>
                </c:pt>
                <c:pt idx="368">
                  <c:v>2.77516559463976</c:v>
                </c:pt>
                <c:pt idx="369">
                  <c:v>2.7602171396196504</c:v>
                </c:pt>
                <c:pt idx="370">
                  <c:v>2.7489381182515631</c:v>
                </c:pt>
                <c:pt idx="371">
                  <c:v>2.7414125092367807</c:v>
                </c:pt>
                <c:pt idx="372">
                  <c:v>2.7377094782506797</c:v>
                </c:pt>
                <c:pt idx="373">
                  <c:v>2.7378831049769996</c:v>
                </c:pt>
                <c:pt idx="374">
                  <c:v>2.741972169679717</c:v>
                </c:pt>
                <c:pt idx="375">
                  <c:v>2.7500000001548361</c:v>
                </c:pt>
              </c:numCache>
            </c:numRef>
          </c:yVal>
          <c:smooth val="1"/>
          <c:extLst>
            <c:ext xmlns:c16="http://schemas.microsoft.com/office/drawing/2014/chart" uri="{C3380CC4-5D6E-409C-BE32-E72D297353CC}">
              <c16:uniqueId val="{00000000-0F93-4EDB-B0FB-D0484D8F909B}"/>
            </c:ext>
          </c:extLst>
        </c:ser>
        <c:ser>
          <c:idx val="2"/>
          <c:order val="2"/>
          <c:tx>
            <c:strRef>
              <c:f>'sine wave w uptrend'!$H$1</c:f>
              <c:strCache>
                <c:ptCount val="1"/>
                <c:pt idx="0">
                  <c:v>High Corr Asset</c:v>
                </c:pt>
              </c:strCache>
            </c:strRef>
          </c:tx>
          <c:spPr>
            <a:ln w="19050" cap="rnd">
              <a:solidFill>
                <a:schemeClr val="accent2"/>
              </a:solidFill>
              <a:prstDash val="sysDash"/>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uptrend'!$H$2:$H$377</c:f>
              <c:numCache>
                <c:formatCode>General</c:formatCode>
                <c:ptCount val="376"/>
                <c:pt idx="6">
                  <c:v>0</c:v>
                </c:pt>
                <c:pt idx="7">
                  <c:v>7.2790566364915363E-2</c:v>
                </c:pt>
                <c:pt idx="8">
                  <c:v>0.14533332668062615</c:v>
                </c:pt>
                <c:pt idx="9">
                  <c:v>0.21738145287665261</c:v>
                </c:pt>
                <c:pt idx="10">
                  <c:v>0.28869006898032368</c:v>
                </c:pt>
                <c:pt idx="11">
                  <c:v>0.35901721753181065</c:v>
                </c:pt>
                <c:pt idx="12">
                  <c:v>0.42812481448110773</c:v>
                </c:pt>
                <c:pt idx="13">
                  <c:v>0.49577958879841011</c:v>
                </c:pt>
                <c:pt idx="14">
                  <c:v>0.56175400308967149</c:v>
                </c:pt>
                <c:pt idx="15">
                  <c:v>0.62582715158408797</c:v>
                </c:pt>
                <c:pt idx="16">
                  <c:v>0.687785631949555</c:v>
                </c:pt>
                <c:pt idx="17">
                  <c:v>0.74742438749543494</c:v>
                </c:pt>
                <c:pt idx="18">
                  <c:v>0.80454751643884281</c:v>
                </c:pt>
                <c:pt idx="19">
                  <c:v>0.8589690450406382</c:v>
                </c:pt>
                <c:pt idx="20">
                  <c:v>0.91051366155990665</c:v>
                </c:pt>
                <c:pt idx="21">
                  <c:v>0.95901740813034164</c:v>
                </c:pt>
                <c:pt idx="22">
                  <c:v>1.0043283278280046</c:v>
                </c:pt>
                <c:pt idx="23">
                  <c:v>1.0463070643767758</c:v>
                </c:pt>
                <c:pt idx="24">
                  <c:v>1.0848274121247319</c:v>
                </c:pt>
                <c:pt idx="25">
                  <c:v>1.1197768141209408</c:v>
                </c:pt>
                <c:pt idx="26">
                  <c:v>1.1510568063269866</c:v>
                </c:pt>
                <c:pt idx="27">
                  <c:v>1.1785834062101264</c:v>
                </c:pt>
                <c:pt idx="28">
                  <c:v>1.202287444184474</c:v>
                </c:pt>
                <c:pt idx="29">
                  <c:v>1.2221148365921621</c:v>
                </c:pt>
                <c:pt idx="30">
                  <c:v>1.2380267991471503</c:v>
                </c:pt>
                <c:pt idx="31">
                  <c:v>1.2499999999993117</c:v>
                </c:pt>
                <c:pt idx="32">
                  <c:v>1.2580266518147245</c:v>
                </c:pt>
                <c:pt idx="33">
                  <c:v>1.262114542508765</c:v>
                </c:pt>
                <c:pt idx="34">
                  <c:v>1.2622870045107204</c:v>
                </c:pt>
                <c:pt idx="35">
                  <c:v>1.2585828226812101</c:v>
                </c:pt>
                <c:pt idx="36">
                  <c:v>1.2510560812458333</c:v>
                </c:pt>
                <c:pt idx="37">
                  <c:v>1.2397759503491186</c:v>
                </c:pt>
                <c:pt idx="38">
                  <c:v>1.2248264130711588</c:v>
                </c:pt>
                <c:pt idx="39">
                  <c:v>1.2063059339842657</c:v>
                </c:pt>
                <c:pt idx="40">
                  <c:v>1.1843270705577069</c:v>
                </c:pt>
                <c:pt idx="41">
                  <c:v>1.1590160289441354</c:v>
                </c:pt>
                <c:pt idx="42">
                  <c:v>1.1305121659008175</c:v>
                </c:pt>
                <c:pt idx="43">
                  <c:v>1.0989674388113584</c:v>
                </c:pt>
                <c:pt idx="44">
                  <c:v>1.0645458059784352</c:v>
                </c:pt>
                <c:pt idx="45">
                  <c:v>1.0274225795543148</c:v>
                </c:pt>
                <c:pt idx="46">
                  <c:v>0.98778373366285088</c:v>
                </c:pt>
                <c:pt idx="47">
                  <c:v>0.94582517044348191</c:v>
                </c:pt>
                <c:pt idx="48">
                  <c:v>0.9017519469138312</c:v>
                </c:pt>
                <c:pt idx="49">
                  <c:v>0.85577746570213475</c:v>
                </c:pt>
                <c:pt idx="50">
                  <c:v>0.8081226328433011</c:v>
                </c:pt>
                <c:pt idx="51">
                  <c:v>0.75901498596241312</c:v>
                </c:pt>
                <c:pt idx="52">
                  <c:v>0.70868779628633283</c:v>
                </c:pt>
                <c:pt idx="53">
                  <c:v>0.65737914802736774</c:v>
                </c:pt>
                <c:pt idx="54">
                  <c:v>0.6053309987722475</c:v>
                </c:pt>
                <c:pt idx="55">
                  <c:v>0.55278822458464705</c:v>
                </c:pt>
                <c:pt idx="56">
                  <c:v>0.49999765358979309</c:v>
                </c:pt>
                <c:pt idx="57">
                  <c:v>0.44720709185516216</c:v>
                </c:pt>
                <c:pt idx="58">
                  <c:v>0.3946643454116846</c:v>
                </c:pt>
                <c:pt idx="59">
                  <c:v>0.34261624227509363</c:v>
                </c:pt>
                <c:pt idx="60">
                  <c:v>0.29130765832705485</c:v>
                </c:pt>
                <c:pt idx="61">
                  <c:v>0.24098055090049292</c:v>
                </c:pt>
                <c:pt idx="62">
                  <c:v>0.19187300388311179</c:v>
                </c:pt>
                <c:pt idx="63">
                  <c:v>0.14421828810765919</c:v>
                </c:pt>
                <c:pt idx="64">
                  <c:v>9.8243940737140656E-2</c:v>
                </c:pt>
                <c:pt idx="65">
                  <c:v>5.4170867278255708E-2</c:v>
                </c:pt>
                <c:pt idx="66">
                  <c:v>1.2212469766977208E-2</c:v>
                </c:pt>
                <c:pt idx="67">
                  <c:v>-2.7426195433045475E-2</c:v>
                </c:pt>
                <c:pt idx="68">
                  <c:v>-6.4549226895481815E-2</c:v>
                </c:pt>
                <c:pt idx="69">
                  <c:v>-9.897065126590443E-2</c:v>
                </c:pt>
                <c:pt idx="70">
                  <c:v>-0.1305151572147536</c:v>
                </c:pt>
                <c:pt idx="71">
                  <c:v>-0.15901878731209396</c:v>
                </c:pt>
                <c:pt idx="72">
                  <c:v>-0.18432958509365371</c:v>
                </c:pt>
                <c:pt idx="73">
                  <c:v>-0.20630819476446116</c:v>
                </c:pt>
                <c:pt idx="74">
                  <c:v>-0.22482841117332342</c:v>
                </c:pt>
                <c:pt idx="75">
                  <c:v>-0.2397776778876437</c:v>
                </c:pt>
                <c:pt idx="76">
                  <c:v>-0.25105753140290377</c:v>
                </c:pt>
                <c:pt idx="77">
                  <c:v>-0.25858398973371</c:v>
                </c:pt>
                <c:pt idx="78">
                  <c:v>-0.26228788385281954</c:v>
                </c:pt>
                <c:pt idx="79">
                  <c:v>-0.26211513067009684</c:v>
                </c:pt>
                <c:pt idx="80">
                  <c:v>-0.2580269464740812</c:v>
                </c:pt>
                <c:pt idx="81">
                  <c:v>-0.24999999999380618</c:v>
                </c:pt>
                <c:pt idx="82">
                  <c:v>-0.23802650447680385</c:v>
                </c:pt>
                <c:pt idx="83">
                  <c:v>-0.22211424841990579</c:v>
                </c:pt>
                <c:pt idx="84">
                  <c:v>-0.20228656483155849</c:v>
                </c:pt>
                <c:pt idx="85">
                  <c:v>-0.17858223914696114</c:v>
                </c:pt>
                <c:pt idx="86">
                  <c:v>-0.15105535615944354</c:v>
                </c:pt>
                <c:pt idx="87">
                  <c:v>-0.11977508657217739</c:v>
                </c:pt>
                <c:pt idx="88">
                  <c:v>-8.4825414012604572E-2</c:v>
                </c:pt>
                <c:pt idx="89">
                  <c:v>-4.6304803586930898E-2</c:v>
                </c:pt>
                <c:pt idx="90">
                  <c:v>-4.3258132827607154E-3</c:v>
                </c:pt>
                <c:pt idx="91">
                  <c:v>4.0985350246525054E-2</c:v>
                </c:pt>
                <c:pt idx="92">
                  <c:v>8.9489329762513559E-2</c:v>
                </c:pt>
                <c:pt idx="93">
                  <c:v>0.14103416742193453</c:v>
                </c:pt>
                <c:pt idx="94">
                  <c:v>0.19545590448574157</c:v>
                </c:pt>
                <c:pt idx="95">
                  <c:v>0.25257922839031433</c:v>
                </c:pt>
                <c:pt idx="96">
                  <c:v>0.31221816462708885</c:v>
                </c:pt>
                <c:pt idx="97">
                  <c:v>0.37417681070007525</c:v>
                </c:pt>
                <c:pt idx="98">
                  <c:v>0.43825010926466179</c:v>
                </c:pt>
                <c:pt idx="99">
                  <c:v>0.50422465739648514</c:v>
                </c:pt>
                <c:pt idx="100">
                  <c:v>0.57187954879653202</c:v>
                </c:pt>
                <c:pt idx="101">
                  <c:v>0.64098724560868559</c:v>
                </c:pt>
                <c:pt idx="102">
                  <c:v>0.71131447640902601</c:v>
                </c:pt>
                <c:pt idx="103">
                  <c:v>0.78262315682294947</c:v>
                </c:pt>
                <c:pt idx="104">
                  <c:v>0.85467132913682198</c:v>
                </c:pt>
                <c:pt idx="105">
                  <c:v>0.92721411719596691</c:v>
                </c:pt>
                <c:pt idx="106">
                  <c:v>1.0000046928204138</c:v>
                </c:pt>
                <c:pt idx="107">
                  <c:v>1.0727952499244147</c:v>
                </c:pt>
                <c:pt idx="108">
                  <c:v>1.1453379824953138</c:v>
                </c:pt>
                <c:pt idx="109">
                  <c:v>1.2173860625721278</c:v>
                </c:pt>
                <c:pt idx="110">
                  <c:v>1.2886946143641977</c:v>
                </c:pt>
                <c:pt idx="111">
                  <c:v>1.3590216806655027</c:v>
                </c:pt>
                <c:pt idx="112">
                  <c:v>1.4281291777506415</c:v>
                </c:pt>
                <c:pt idx="113">
                  <c:v>1.4957838349839285</c:v>
                </c:pt>
                <c:pt idx="114">
                  <c:v>1.5617581154333953</c:v>
                </c:pt>
                <c:pt idx="115">
                  <c:v>1.625831113856451</c:v>
                </c:pt>
                <c:pt idx="116">
                  <c:v>1.6877894285132549</c:v>
                </c:pt>
                <c:pt idx="117">
                  <c:v>1.7474280033671472</c:v>
                </c:pt>
                <c:pt idx="118">
                  <c:v>1.8045509373483526</c:v>
                </c:pt>
                <c:pt idx="119">
                  <c:v>1.8589722574871566</c:v>
                </c:pt>
                <c:pt idx="120">
                  <c:v>1.9105166528653572</c:v>
                </c:pt>
                <c:pt idx="121">
                  <c:v>1.9590201664893909</c:v>
                </c:pt>
                <c:pt idx="122">
                  <c:v>2.004330842354654</c:v>
                </c:pt>
                <c:pt idx="123">
                  <c:v>2.0463093251473219</c:v>
                </c:pt>
                <c:pt idx="124">
                  <c:v>2.0848294102169329</c:v>
                </c:pt>
                <c:pt idx="125">
                  <c:v>2.1197785416492279</c:v>
                </c:pt>
                <c:pt idx="126">
                  <c:v>2.1510582564735845</c:v>
                </c:pt>
                <c:pt idx="127">
                  <c:v>2.1785845732519604</c:v>
                </c:pt>
                <c:pt idx="128">
                  <c:v>2.2022883235157567</c:v>
                </c:pt>
                <c:pt idx="129">
                  <c:v>2.2221154247425692</c:v>
                </c:pt>
                <c:pt idx="130">
                  <c:v>2.2380270937955178</c:v>
                </c:pt>
                <c:pt idx="131">
                  <c:v>2.2499999999827951</c:v>
                </c:pt>
                <c:pt idx="132">
                  <c:v>2.2580263571333883</c:v>
                </c:pt>
                <c:pt idx="133">
                  <c:v>2.2621139543255842</c:v>
                </c:pt>
                <c:pt idx="134">
                  <c:v>2.2622861251469888</c:v>
                </c:pt>
                <c:pt idx="135">
                  <c:v>2.2585816556073799</c:v>
                </c:pt>
                <c:pt idx="136">
                  <c:v>2.2510546310678179</c:v>
                </c:pt>
                <c:pt idx="137">
                  <c:v>2.2397742227901176</c:v>
                </c:pt>
                <c:pt idx="138">
                  <c:v>2.2248244149490679</c:v>
                </c:pt>
                <c:pt idx="139">
                  <c:v>2.2063036731847721</c:v>
                </c:pt>
                <c:pt idx="140">
                  <c:v>2.1843245560031659</c:v>
                </c:pt>
                <c:pt idx="141">
                  <c:v>2.1590132705583596</c:v>
                </c:pt>
                <c:pt idx="142">
                  <c:v>2.1305091745699132</c:v>
                </c:pt>
                <c:pt idx="143">
                  <c:v>2.0989642263407582</c:v>
                </c:pt>
                <c:pt idx="144">
                  <c:v>2.0645423850463138</c:v>
                </c:pt>
                <c:pt idx="145">
                  <c:v>2.0274189636615469</c:v>
                </c:pt>
                <c:pt idx="146">
                  <c:v>1.9877799370797344</c:v>
                </c:pt>
                <c:pt idx="147">
                  <c:v>1.9458212081534194</c:v>
                </c:pt>
                <c:pt idx="148">
                  <c:v>1.9017478345541936</c:v>
                </c:pt>
                <c:pt idx="149">
                  <c:v>1.8557732195025525</c:v>
                </c:pt>
                <c:pt idx="150">
                  <c:v>1.8081182695616071</c:v>
                </c:pt>
                <c:pt idx="151">
                  <c:v>1.7590105228185144</c:v>
                </c:pt>
                <c:pt idx="152">
                  <c:v>1.7086832508942447</c:v>
                </c:pt>
                <c:pt idx="153">
                  <c:v>1.6573745383257017</c:v>
                </c:pt>
                <c:pt idx="154">
                  <c:v>1.6053263429534195</c:v>
                </c:pt>
                <c:pt idx="155">
                  <c:v>1.552783541023073</c:v>
                </c:pt>
                <c:pt idx="156">
                  <c:v>1.4999929607693798</c:v>
                </c:pt>
                <c:pt idx="157">
                  <c:v>1.4472024082963537</c:v>
                </c:pt>
                <c:pt idx="158">
                  <c:v>1.3946596895983778</c:v>
                </c:pt>
                <c:pt idx="159">
                  <c:v>1.3426116325816817</c:v>
                </c:pt>
                <c:pt idx="160">
                  <c:v>1.2913031129459189</c:v>
                </c:pt>
                <c:pt idx="161">
                  <c:v>1.2409760877702043</c:v>
                </c:pt>
                <c:pt idx="162">
                  <c:v>1.1918686406176318</c:v>
                </c:pt>
                <c:pt idx="163">
                  <c:v>1.1442140419268294</c:v>
                </c:pt>
                <c:pt idx="164">
                  <c:v>1.0982398283987214</c:v>
                </c:pt>
                <c:pt idx="165">
                  <c:v>1.0541669050117934</c:v>
                </c:pt>
                <c:pt idx="166">
                  <c:v>1.0122086732097495</c:v>
                </c:pt>
                <c:pt idx="167">
                  <c:v>0.97257018870226175</c:v>
                </c:pt>
                <c:pt idx="168">
                  <c:v>0.93544735220254671</c:v>
                </c:pt>
                <c:pt idx="169">
                  <c:v>0.90102613629560369</c:v>
                </c:pt>
                <c:pt idx="170">
                  <c:v>0.86948185148828039</c:v>
                </c:pt>
                <c:pt idx="171">
                  <c:v>0.84097845433776475</c:v>
                </c:pt>
                <c:pt idx="172">
                  <c:v>0.81566790038899384</c:v>
                </c:pt>
                <c:pt idx="173">
                  <c:v>0.79368954447464213</c:v>
                </c:pt>
                <c:pt idx="174">
                  <c:v>0.7751695907444387</c:v>
                </c:pt>
                <c:pt idx="175">
                  <c:v>0.76022059459430724</c:v>
                </c:pt>
                <c:pt idx="176">
                  <c:v>0.7489410184609705</c:v>
                </c:pt>
                <c:pt idx="177">
                  <c:v>0.74141484323512119</c:v>
                </c:pt>
                <c:pt idx="178">
                  <c:v>0.73771123682671391</c:v>
                </c:pt>
                <c:pt idx="179">
                  <c:v>0.73788428119042049</c:v>
                </c:pt>
                <c:pt idx="180">
                  <c:v>0.74197275888854097</c:v>
                </c:pt>
                <c:pt idx="181">
                  <c:v>0.75000000003372203</c:v>
                </c:pt>
                <c:pt idx="182">
                  <c:v>0.7619737902155217</c:v>
                </c:pt>
                <c:pt idx="183">
                  <c:v>0.7778863397741993</c:v>
                </c:pt>
                <c:pt idx="184">
                  <c:v>0.79771431454298913</c:v>
                </c:pt>
                <c:pt idx="185">
                  <c:v>0.82141892793753457</c:v>
                </c:pt>
                <c:pt idx="186">
                  <c:v>0.84894609402904364</c:v>
                </c:pt>
                <c:pt idx="187">
                  <c:v>0.88022664099706183</c:v>
                </c:pt>
                <c:pt idx="188">
                  <c:v>0.91517658411945069</c:v>
                </c:pt>
                <c:pt idx="189">
                  <c:v>0.95369745722221244</c:v>
                </c:pt>
                <c:pt idx="190">
                  <c:v>0.99567670128107788</c:v>
                </c:pt>
                <c:pt idx="191">
                  <c:v>1.0409881086412085</c:v>
                </c:pt>
                <c:pt idx="192">
                  <c:v>1.0894923211019027</c:v>
                </c:pt>
                <c:pt idx="193">
                  <c:v>1.1410373799005611</c:v>
                </c:pt>
                <c:pt idx="194">
                  <c:v>1.1954593254254007</c:v>
                </c:pt>
                <c:pt idx="195">
                  <c:v>1.2525828442901012</c:v>
                </c:pt>
                <c:pt idx="196">
                  <c:v>1.3122219612166766</c:v>
                </c:pt>
                <c:pt idx="197">
                  <c:v>1.3741807729960374</c:v>
                </c:pt>
                <c:pt idx="198">
                  <c:v>1.4382542216296024</c:v>
                </c:pt>
                <c:pt idx="199">
                  <c:v>1.5042289036007557</c:v>
                </c:pt>
                <c:pt idx="200">
                  <c:v>1.5718839120822801</c:v>
                </c:pt>
                <c:pt idx="201">
                  <c:v>1.6409917087559875</c:v>
                </c:pt>
                <c:pt idx="202">
                  <c:v>1.7113190218038539</c:v>
                </c:pt>
                <c:pt idx="203">
                  <c:v>1.782627766526677</c:v>
                </c:pt>
                <c:pt idx="204">
                  <c:v>1.85467598495703</c:v>
                </c:pt>
                <c:pt idx="205">
                  <c:v>1.9272188007582309</c:v>
                </c:pt>
                <c:pt idx="206">
                  <c:v>2.0000093856408276</c:v>
                </c:pt>
                <c:pt idx="207">
                  <c:v>2.0727999334825302</c:v>
                </c:pt>
                <c:pt idx="208">
                  <c:v>2.1453426383072416</c:v>
                </c:pt>
                <c:pt idx="209">
                  <c:v>2.2173906722634751</c:v>
                </c:pt>
                <c:pt idx="210">
                  <c:v>2.2886991597425936</c:v>
                </c:pt>
                <c:pt idx="211">
                  <c:v>2.3590261437923865</c:v>
                </c:pt>
                <c:pt idx="212">
                  <c:v>2.428133541012067</c:v>
                </c:pt>
                <c:pt idx="213">
                  <c:v>2.4957880811600677</c:v>
                </c:pt>
                <c:pt idx="214">
                  <c:v>2.56176222776651</c:v>
                </c:pt>
                <c:pt idx="215">
                  <c:v>2.6258350761170113</c:v>
                </c:pt>
                <c:pt idx="216">
                  <c:v>2.6877932250640106</c:v>
                </c:pt>
                <c:pt idx="217">
                  <c:v>2.7474316192248196</c:v>
                </c:pt>
                <c:pt idx="218">
                  <c:v>2.8045543582427861</c:v>
                </c:pt>
                <c:pt idx="219">
                  <c:v>2.8589754699176222</c:v>
                </c:pt>
                <c:pt idx="220">
                  <c:v>2.9105196441538412</c:v>
                </c:pt>
                <c:pt idx="221">
                  <c:v>2.959022924830625</c:v>
                </c:pt>
                <c:pt idx="222">
                  <c:v>3.00433335686271</c:v>
                </c:pt>
                <c:pt idx="223">
                  <c:v>3.0463115858985694</c:v>
                </c:pt>
                <c:pt idx="224">
                  <c:v>3.0848314082892081</c:v>
                </c:pt>
                <c:pt idx="225">
                  <c:v>3.1197802691570389</c:v>
                </c:pt>
                <c:pt idx="226">
                  <c:v>3.1510597065992383</c:v>
                </c:pt>
                <c:pt idx="227">
                  <c:v>3.1785857402724642</c:v>
                </c:pt>
                <c:pt idx="228">
                  <c:v>3.2022892028254075</c:v>
                </c:pt>
                <c:pt idx="229">
                  <c:v>3.2221160128711275</c:v>
                </c:pt>
                <c:pt idx="230">
                  <c:v>3.238027388421906</c:v>
                </c:pt>
                <c:pt idx="231">
                  <c:v>3.2499999999442553</c:v>
                </c:pt>
                <c:pt idx="232">
                  <c:v>3.2580260624300732</c:v>
                </c:pt>
                <c:pt idx="233">
                  <c:v>3.2621133661205546</c:v>
                </c:pt>
                <c:pt idx="234">
                  <c:v>3.2622852457616247</c:v>
                </c:pt>
                <c:pt idx="235">
                  <c:v>3.2585804885122185</c:v>
                </c:pt>
                <c:pt idx="236">
                  <c:v>3.2510531808688587</c:v>
                </c:pt>
                <c:pt idx="237">
                  <c:v>3.2397724952106399</c:v>
                </c:pt>
                <c:pt idx="238">
                  <c:v>3.2248224168070503</c:v>
                </c:pt>
                <c:pt idx="239">
                  <c:v>3.206301412365979</c:v>
                </c:pt>
                <c:pt idx="240">
                  <c:v>3.1843220414300308</c:v>
                </c:pt>
                <c:pt idx="241">
                  <c:v>3.1590105121547687</c:v>
                </c:pt>
                <c:pt idx="242">
                  <c:v>3.1305061832220407</c:v>
                </c:pt>
                <c:pt idx="243">
                  <c:v>3.0989610138541055</c:v>
                </c:pt>
                <c:pt idx="244">
                  <c:v>3.0645389640991159</c:v>
                </c:pt>
                <c:pt idx="245">
                  <c:v>3.0274153477547405</c:v>
                </c:pt>
                <c:pt idx="246">
                  <c:v>2.9877761404836742</c:v>
                </c:pt>
                <c:pt idx="247">
                  <c:v>2.9458172458515559</c:v>
                </c:pt>
                <c:pt idx="248">
                  <c:v>2.9017437221839475</c:v>
                </c:pt>
                <c:pt idx="249">
                  <c:v>2.8557689732935905</c:v>
                </c:pt>
                <c:pt idx="250">
                  <c:v>2.8081139062718075</c:v>
                </c:pt>
                <c:pt idx="251">
                  <c:v>2.7590060596678074</c:v>
                </c:pt>
                <c:pt idx="252">
                  <c:v>2.7086787054966801</c:v>
                </c:pt>
                <c:pt idx="253">
                  <c:v>2.6573699286199095</c:v>
                </c:pt>
                <c:pt idx="254">
                  <c:v>2.6053216871318305</c:v>
                </c:pt>
                <c:pt idx="255">
                  <c:v>2.5527788574601162</c:v>
                </c:pt>
                <c:pt idx="256">
                  <c:v>2.4999882679489653</c:v>
                </c:pt>
                <c:pt idx="257">
                  <c:v>2.4471977247389294</c:v>
                </c:pt>
                <c:pt idx="258">
                  <c:v>2.3946550337878296</c:v>
                </c:pt>
                <c:pt idx="259">
                  <c:v>2.342607022892397</c:v>
                </c:pt>
                <c:pt idx="260">
                  <c:v>2.2912985675702617</c:v>
                </c:pt>
                <c:pt idx="261">
                  <c:v>2.2409716246467215</c:v>
                </c:pt>
                <c:pt idx="262">
                  <c:v>2.1918642773602581</c:v>
                </c:pt>
                <c:pt idx="263">
                  <c:v>2.144209795755379</c:v>
                </c:pt>
                <c:pt idx="264">
                  <c:v>2.0982357160709131</c:v>
                </c:pt>
                <c:pt idx="265">
                  <c:v>2.0541629427571317</c:v>
                </c:pt>
                <c:pt idx="266">
                  <c:v>2.0122048766654661</c:v>
                </c:pt>
                <c:pt idx="267">
                  <c:v>1.9725665728516057</c:v>
                </c:pt>
                <c:pt idx="268">
                  <c:v>1.935443931315652</c:v>
                </c:pt>
                <c:pt idx="269">
                  <c:v>1.901022923873166</c:v>
                </c:pt>
                <c:pt idx="270">
                  <c:v>1.8694788602082808</c:v>
                </c:pt>
                <c:pt idx="271">
                  <c:v>1.8409756960054393</c:v>
                </c:pt>
                <c:pt idx="272">
                  <c:v>1.8156653858902365</c:v>
                </c:pt>
                <c:pt idx="273">
                  <c:v>1.7936872837330442</c:v>
                </c:pt>
                <c:pt idx="274">
                  <c:v>1.7751675926821275</c:v>
                </c:pt>
                <c:pt idx="275">
                  <c:v>1.760218867096734</c:v>
                </c:pt>
                <c:pt idx="276">
                  <c:v>1.7489395683457889</c:v>
                </c:pt>
                <c:pt idx="277">
                  <c:v>1.741413676225283</c:v>
                </c:pt>
                <c:pt idx="278">
                  <c:v>1.7377103575278798</c:v>
                </c:pt>
                <c:pt idx="279">
                  <c:v>1.7378836930727863</c:v>
                </c:pt>
                <c:pt idx="280">
                  <c:v>1.7419724642731425</c:v>
                </c:pt>
                <c:pt idx="281">
                  <c:v>1.7500000000832729</c:v>
                </c:pt>
                <c:pt idx="282">
                  <c:v>1.7619740849298258</c:v>
                </c:pt>
                <c:pt idx="283">
                  <c:v>1.7778869279901532</c:v>
                </c:pt>
                <c:pt idx="284">
                  <c:v>1.7977151939391689</c:v>
                </c:pt>
                <c:pt idx="285">
                  <c:v>1.8214200950433612</c:v>
                </c:pt>
                <c:pt idx="286">
                  <c:v>1.848947544238476</c:v>
                </c:pt>
                <c:pt idx="287">
                  <c:v>1.8802283685867769</c:v>
                </c:pt>
                <c:pt idx="288">
                  <c:v>1.9151785822714302</c:v>
                </c:pt>
                <c:pt idx="289">
                  <c:v>1.9536997180506546</c:v>
                </c:pt>
                <c:pt idx="290">
                  <c:v>1.9956792158635093</c:v>
                </c:pt>
                <c:pt idx="291">
                  <c:v>2.0409908670537078</c:v>
                </c:pt>
                <c:pt idx="292">
                  <c:v>2.0894953124582583</c:v>
                </c:pt>
                <c:pt idx="293">
                  <c:v>2.141040592395242</c:v>
                </c:pt>
                <c:pt idx="294">
                  <c:v>2.1954627463801364</c:v>
                </c:pt>
                <c:pt idx="295">
                  <c:v>2.2525864602039283</c:v>
                </c:pt>
                <c:pt idx="296">
                  <c:v>2.3122257578192089</c:v>
                </c:pt>
                <c:pt idx="297">
                  <c:v>2.3741847353038015</c:v>
                </c:pt>
                <c:pt idx="298">
                  <c:v>2.4382583340051545</c:v>
                </c:pt>
                <c:pt idx="299">
                  <c:v>2.5042331498144064</c:v>
                </c:pt>
                <c:pt idx="300">
                  <c:v>2.5718882753761352</c:v>
                </c:pt>
                <c:pt idx="301">
                  <c:v>2.6409961719100958</c:v>
                </c:pt>
                <c:pt idx="302">
                  <c:v>2.7113235672041567</c:v>
                </c:pt>
                <c:pt idx="303">
                  <c:v>2.7826323762345346</c:v>
                </c:pt>
                <c:pt idx="304">
                  <c:v>2.8546806407799989</c:v>
                </c:pt>
                <c:pt idx="305">
                  <c:v>2.9272234843218796</c:v>
                </c:pt>
                <c:pt idx="306">
                  <c:v>3.0000140784612399</c:v>
                </c:pt>
                <c:pt idx="307">
                  <c:v>3.0728046170392629</c:v>
                </c:pt>
                <c:pt idx="308">
                  <c:v>3.1453472941164096</c:v>
                </c:pt>
                <c:pt idx="309">
                  <c:v>3.2173952819506981</c:v>
                </c:pt>
                <c:pt idx="310">
                  <c:v>3.2887037051155126</c:v>
                </c:pt>
                <c:pt idx="311">
                  <c:v>3.3590306069124662</c:v>
                </c:pt>
                <c:pt idx="312">
                  <c:v>3.4281379042653866</c:v>
                </c:pt>
                <c:pt idx="313">
                  <c:v>3.495792327326833</c:v>
                </c:pt>
                <c:pt idx="314">
                  <c:v>3.5617663400890147</c:v>
                </c:pt>
                <c:pt idx="315">
                  <c:v>3.6258390383657724</c:v>
                </c:pt>
                <c:pt idx="316">
                  <c:v>3.6877970216018201</c:v>
                </c:pt>
                <c:pt idx="317">
                  <c:v>3.7474352350684561</c:v>
                </c:pt>
                <c:pt idx="318">
                  <c:v>3.8045577791221445</c:v>
                </c:pt>
                <c:pt idx="319">
                  <c:v>3.858978682332034</c:v>
                </c:pt>
                <c:pt idx="320">
                  <c:v>3.9105226354253544</c:v>
                </c:pt>
                <c:pt idx="321">
                  <c:v>3.9590256831540409</c:v>
                </c:pt>
                <c:pt idx="322">
                  <c:v>4.0043358713521711</c:v>
                </c:pt>
                <c:pt idx="323">
                  <c:v>4.0463138466305191</c:v>
                </c:pt>
                <c:pt idx="324">
                  <c:v>4.0848334063415557</c:v>
                </c:pt>
                <c:pt idx="325">
                  <c:v>4.1197819966443738</c:v>
                </c:pt>
                <c:pt idx="326">
                  <c:v>4.151061156703947</c:v>
                </c:pt>
                <c:pt idx="327">
                  <c:v>4.1785869072716375</c:v>
                </c:pt>
                <c:pt idx="328">
                  <c:v>4.202290082113425</c:v>
                </c:pt>
                <c:pt idx="329">
                  <c:v>4.222116600977837</c:v>
                </c:pt>
                <c:pt idx="330">
                  <c:v>4.2380276830263153</c:v>
                </c:pt>
                <c:pt idx="331">
                  <c:v>4.249999999883693</c:v>
                </c:pt>
                <c:pt idx="332">
                  <c:v>4.2580257677047788</c:v>
                </c:pt>
                <c:pt idx="333">
                  <c:v>4.2621127778936758</c:v>
                </c:pt>
                <c:pt idx="334">
                  <c:v>4.2622843663546286</c:v>
                </c:pt>
                <c:pt idx="335">
                  <c:v>4.258579321395727</c:v>
                </c:pt>
                <c:pt idx="336">
                  <c:v>4.2510517306489541</c:v>
                </c:pt>
                <c:pt idx="337">
                  <c:v>4.2397707676106862</c:v>
                </c:pt>
                <c:pt idx="338">
                  <c:v>4.2248204186451055</c:v>
                </c:pt>
                <c:pt idx="339">
                  <c:v>4.2062991515278885</c:v>
                </c:pt>
                <c:pt idx="340">
                  <c:v>4.1843195268383022</c:v>
                </c:pt>
                <c:pt idx="341">
                  <c:v>4.1590077537333601</c:v>
                </c:pt>
                <c:pt idx="342">
                  <c:v>4.1305031918571986</c:v>
                </c:pt>
                <c:pt idx="343">
                  <c:v>4.098957801351399</c:v>
                </c:pt>
                <c:pt idx="344">
                  <c:v>4.0645355431368433</c:v>
                </c:pt>
                <c:pt idx="345">
                  <c:v>4.0274117318338964</c:v>
                </c:pt>
                <c:pt idx="346">
                  <c:v>3.9877723438746684</c:v>
                </c:pt>
                <c:pt idx="347">
                  <c:v>3.945813283537893</c:v>
                </c:pt>
                <c:pt idx="348">
                  <c:v>3.9017396098030921</c:v>
                </c:pt>
                <c:pt idx="349">
                  <c:v>3.8557647270752549</c:v>
                </c:pt>
                <c:pt idx="350">
                  <c:v>3.8081095429738987</c:v>
                </c:pt>
                <c:pt idx="351">
                  <c:v>3.7590015965102972</c:v>
                </c:pt>
                <c:pt idx="352">
                  <c:v>3.708674160093639</c:v>
                </c:pt>
                <c:pt idx="353">
                  <c:v>3.6573653189099922</c:v>
                </c:pt>
                <c:pt idx="354">
                  <c:v>3.6053170313074832</c:v>
                </c:pt>
                <c:pt idx="355">
                  <c:v>3.5527741738957763</c:v>
                </c:pt>
                <c:pt idx="356">
                  <c:v>3.499983575128605</c:v>
                </c:pt>
                <c:pt idx="357">
                  <c:v>3.4471930411829406</c:v>
                </c:pt>
                <c:pt idx="358">
                  <c:v>3.3946503779800965</c:v>
                </c:pt>
                <c:pt idx="359">
                  <c:v>3.3426024132072891</c:v>
                </c:pt>
                <c:pt idx="360">
                  <c:v>3.2912940222001312</c:v>
                </c:pt>
                <c:pt idx="361">
                  <c:v>3.2409671615300946</c:v>
                </c:pt>
                <c:pt idx="362">
                  <c:v>3.1918599141110446</c:v>
                </c:pt>
                <c:pt idx="363">
                  <c:v>3.1442055495933472</c:v>
                </c:pt>
                <c:pt idx="364">
                  <c:v>3.0982316037537587</c:v>
                </c:pt>
                <c:pt idx="365">
                  <c:v>3.0541589805143108</c:v>
                </c:pt>
                <c:pt idx="366">
                  <c:v>3.0122010801341719</c:v>
                </c:pt>
                <c:pt idx="367">
                  <c:v>2.9725629570150276</c:v>
                </c:pt>
                <c:pt idx="368">
                  <c:v>2.9354405104438674</c:v>
                </c:pt>
                <c:pt idx="369">
                  <c:v>2.9010197114668128</c:v>
                </c:pt>
                <c:pt idx="370">
                  <c:v>2.8694758689452815</c:v>
                </c:pt>
                <c:pt idx="371">
                  <c:v>2.8409729376909585</c:v>
                </c:pt>
                <c:pt idx="372">
                  <c:v>2.8156628714100966</c:v>
                </c:pt>
                <c:pt idx="373">
                  <c:v>2.7936850230107635</c:v>
                </c:pt>
                <c:pt idx="374">
                  <c:v>2.77516559463976</c:v>
                </c:pt>
                <c:pt idx="375">
                  <c:v>2.7602171396196504</c:v>
                </c:pt>
              </c:numCache>
            </c:numRef>
          </c:yVal>
          <c:smooth val="1"/>
          <c:extLst>
            <c:ext xmlns:c16="http://schemas.microsoft.com/office/drawing/2014/chart" uri="{C3380CC4-5D6E-409C-BE32-E72D297353CC}">
              <c16:uniqueId val="{00000001-0F93-4EDB-B0FB-D0484D8F909B}"/>
            </c:ext>
          </c:extLst>
        </c:ser>
        <c:ser>
          <c:idx val="4"/>
          <c:order val="4"/>
          <c:tx>
            <c:strRef>
              <c:f>'sine wave w uptrend'!$J$1</c:f>
              <c:strCache>
                <c:ptCount val="1"/>
                <c:pt idx="0">
                  <c:v>High Corr Port</c:v>
                </c:pt>
              </c:strCache>
            </c:strRef>
          </c:tx>
          <c:spPr>
            <a:ln w="19050" cap="rnd">
              <a:solidFill>
                <a:srgbClr val="92D050"/>
              </a:solidFill>
              <a:round/>
            </a:ln>
            <a:effectLst/>
          </c:spPr>
          <c:marker>
            <c:symbol val="none"/>
          </c:marker>
          <c:xVal>
            <c:numRef>
              <c:f>'sine wave w uptrend'!$E$2:$E$377</c:f>
              <c:numCache>
                <c:formatCode>General</c:formatCode>
                <c:ptCount val="37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3.4999999999999898</c:v>
                </c:pt>
                <c:pt idx="351">
                  <c:v>3.50999999999999</c:v>
                </c:pt>
                <c:pt idx="352">
                  <c:v>3.5199999999999898</c:v>
                </c:pt>
                <c:pt idx="353">
                  <c:v>3.52999999999999</c:v>
                </c:pt>
                <c:pt idx="354">
                  <c:v>3.5399999999999898</c:v>
                </c:pt>
                <c:pt idx="355">
                  <c:v>3.5499999999999901</c:v>
                </c:pt>
                <c:pt idx="356">
                  <c:v>3.5599999999999898</c:v>
                </c:pt>
                <c:pt idx="357">
                  <c:v>3.5699999999999901</c:v>
                </c:pt>
                <c:pt idx="358">
                  <c:v>3.5799999999999899</c:v>
                </c:pt>
                <c:pt idx="359">
                  <c:v>3.5899999999999901</c:v>
                </c:pt>
                <c:pt idx="360">
                  <c:v>3.5999999999999899</c:v>
                </c:pt>
                <c:pt idx="361">
                  <c:v>3.6099999999999901</c:v>
                </c:pt>
                <c:pt idx="362">
                  <c:v>3.6199999999999899</c:v>
                </c:pt>
                <c:pt idx="363">
                  <c:v>3.6299999999999901</c:v>
                </c:pt>
                <c:pt idx="364">
                  <c:v>3.6399999999999899</c:v>
                </c:pt>
                <c:pt idx="365">
                  <c:v>3.6499999999999901</c:v>
                </c:pt>
                <c:pt idx="366">
                  <c:v>3.6599999999999899</c:v>
                </c:pt>
                <c:pt idx="367">
                  <c:v>3.6699999999999902</c:v>
                </c:pt>
                <c:pt idx="368">
                  <c:v>3.6799999999999899</c:v>
                </c:pt>
                <c:pt idx="369">
                  <c:v>3.6899999999999902</c:v>
                </c:pt>
                <c:pt idx="370">
                  <c:v>3.69999999999999</c:v>
                </c:pt>
                <c:pt idx="371">
                  <c:v>3.7099999999999902</c:v>
                </c:pt>
                <c:pt idx="372">
                  <c:v>3.71999999999999</c:v>
                </c:pt>
                <c:pt idx="373">
                  <c:v>3.7299999999999902</c:v>
                </c:pt>
                <c:pt idx="374">
                  <c:v>3.73999999999999</c:v>
                </c:pt>
                <c:pt idx="375">
                  <c:v>3.7499999999999898</c:v>
                </c:pt>
              </c:numCache>
            </c:numRef>
          </c:xVal>
          <c:yVal>
            <c:numRef>
              <c:f>'sine wave w uptrend'!$J$2:$J$377</c:f>
              <c:numCache>
                <c:formatCode>General</c:formatCode>
                <c:ptCount val="376"/>
                <c:pt idx="6">
                  <c:v>0.21406240724055386</c:v>
                </c:pt>
                <c:pt idx="7">
                  <c:v>0.28428507758166272</c:v>
                </c:pt>
                <c:pt idx="8">
                  <c:v>0.35354366488514882</c:v>
                </c:pt>
                <c:pt idx="9">
                  <c:v>0.42160430223037026</c:v>
                </c:pt>
                <c:pt idx="10">
                  <c:v>0.48823785046493934</c:v>
                </c:pt>
                <c:pt idx="11">
                  <c:v>0.55322080251362282</c:v>
                </c:pt>
                <c:pt idx="12">
                  <c:v>0.61633616545997527</c:v>
                </c:pt>
                <c:pt idx="13">
                  <c:v>0.6773743169195241</c:v>
                </c:pt>
                <c:pt idx="14">
                  <c:v>0.73613383232478902</c:v>
                </c:pt>
                <c:pt idx="15">
                  <c:v>0.79242227985721481</c:v>
                </c:pt>
                <c:pt idx="16">
                  <c:v>0.84605697988877981</c:v>
                </c:pt>
                <c:pt idx="17">
                  <c:v>0.89686572593610536</c:v>
                </c:pt>
                <c:pt idx="18">
                  <c:v>0.94468746428178729</c:v>
                </c:pt>
                <c:pt idx="19">
                  <c:v>0.98937292958078948</c:v>
                </c:pt>
                <c:pt idx="20">
                  <c:v>1.0307852339434467</c:v>
                </c:pt>
                <c:pt idx="21">
                  <c:v>1.0688004071702339</c:v>
                </c:pt>
                <c:pt idx="22">
                  <c:v>1.1033078860062393</c:v>
                </c:pt>
                <c:pt idx="23">
                  <c:v>1.1342109504844688</c:v>
                </c:pt>
                <c:pt idx="24">
                  <c:v>1.1614271056359411</c:v>
                </c:pt>
                <c:pt idx="25">
                  <c:v>1.1848884070601262</c:v>
                </c:pt>
                <c:pt idx="26">
                  <c:v>1.2045417290708555</c:v>
                </c:pt>
                <c:pt idx="27">
                  <c:v>1.2203489743594456</c:v>
                </c:pt>
                <c:pt idx="28">
                  <c:v>1.2322872243475973</c:v>
                </c:pt>
                <c:pt idx="29">
                  <c:v>1.240348829636686</c:v>
                </c:pt>
                <c:pt idx="30">
                  <c:v>1.2445414401964918</c:v>
                </c:pt>
                <c:pt idx="31">
                  <c:v>1.244887975174215</c:v>
                </c:pt>
                <c:pt idx="32">
                  <c:v>1.2414265324429417</c:v>
                </c:pt>
                <c:pt idx="33">
                  <c:v>1.2342102382465154</c:v>
                </c:pt>
                <c:pt idx="34">
                  <c:v>1.2233070375342137</c:v>
                </c:pt>
                <c:pt idx="35">
                  <c:v>1.2087994258126726</c:v>
                </c:pt>
                <c:pt idx="36">
                  <c:v>1.1907841235733254</c:v>
                </c:pt>
                <c:pt idx="37">
                  <c:v>1.1693716945802386</c:v>
                </c:pt>
                <c:pt idx="38">
                  <c:v>1.1446861095247969</c:v>
                </c:pt>
                <c:pt idx="39">
                  <c:v>1.1168642567692904</c:v>
                </c:pt>
                <c:pt idx="40">
                  <c:v>1.0860554021102788</c:v>
                </c:pt>
                <c:pt idx="41">
                  <c:v>1.0524205996938085</c:v>
                </c:pt>
                <c:pt idx="42">
                  <c:v>1.0161320564073244</c:v>
                </c:pt>
                <c:pt idx="43">
                  <c:v>0.97737245225674663</c:v>
                </c:pt>
                <c:pt idx="44">
                  <c:v>0.93633421941086814</c:v>
                </c:pt>
                <c:pt idx="45">
                  <c:v>0.89321878275836397</c:v>
                </c:pt>
                <c:pt idx="46">
                  <c:v>0.84823576497459185</c:v>
                </c:pt>
                <c:pt idx="47">
                  <c:v>0.80160215923542477</c:v>
                </c:pt>
                <c:pt idx="48">
                  <c:v>0.75354147284303941</c:v>
                </c:pt>
                <c:pt idx="49">
                  <c:v>0.7042828451433909</c:v>
                </c:pt>
                <c:pt idx="50">
                  <c:v>0.65406014321654715</c:v>
                </c:pt>
                <c:pt idx="51">
                  <c:v>0.6031110389087877</c:v>
                </c:pt>
                <c:pt idx="52">
                  <c:v>0.55167607084900872</c:v>
                </c:pt>
                <c:pt idx="53">
                  <c:v>0.49999769515123071</c:v>
                </c:pt>
                <c:pt idx="54">
                  <c:v>0.44831932854965117</c:v>
                </c:pt>
                <c:pt idx="55">
                  <c:v>0.39688438774256996</c:v>
                </c:pt>
                <c:pt idx="56">
                  <c:v>0.34593532873645244</c:v>
                </c:pt>
                <c:pt idx="57">
                  <c:v>0.29571268998141065</c:v>
                </c:pt>
                <c:pt idx="58">
                  <c:v>0.24645414307441263</c:v>
                </c:pt>
                <c:pt idx="59">
                  <c:v>0.19839355477667467</c:v>
                </c:pt>
                <c:pt idx="60">
                  <c:v>0.15176006404701603</c:v>
                </c:pt>
                <c:pt idx="61">
                  <c:v>0.10677717773372372</c:v>
                </c:pt>
                <c:pt idx="62">
                  <c:v>6.3661888493814989E-2</c:v>
                </c:pt>
                <c:pt idx="63">
                  <c:v>2.2623818420877378E-2</c:v>
                </c:pt>
                <c:pt idx="64">
                  <c:v>-1.613560823880647E-2</c:v>
                </c:pt>
                <c:pt idx="65">
                  <c:v>-5.2423960016919124E-2</c:v>
                </c:pt>
                <c:pt idx="66">
                  <c:v>-8.6058557663338253E-2</c:v>
                </c:pt>
                <c:pt idx="67">
                  <c:v>-0.11686719509875332</c:v>
                </c:pt>
                <c:pt idx="68">
                  <c:v>-0.14468881903440262</c:v>
                </c:pt>
                <c:pt idx="69">
                  <c:v>-0.16937416457677407</c:v>
                </c:pt>
                <c:pt idx="70">
                  <c:v>-0.19078634430882868</c:v>
                </c:pt>
                <c:pt idx="71">
                  <c:v>-0.20880138852290198</c:v>
                </c:pt>
                <c:pt idx="72">
                  <c:v>-0.22330873447323663</c:v>
                </c:pt>
                <c:pt idx="73">
                  <c:v>-0.234211662717279</c:v>
                </c:pt>
                <c:pt idx="74">
                  <c:v>-0.24142767882370231</c:v>
                </c:pt>
                <c:pt idx="75">
                  <c:v>-0.24488883894072494</c:v>
                </c:pt>
                <c:pt idx="76">
                  <c:v>-0.24454201793985381</c:v>
                </c:pt>
                <c:pt idx="77">
                  <c:v>-0.24034911907680789</c:v>
                </c:pt>
                <c:pt idx="78">
                  <c:v>-0.23228722434218901</c:v>
                </c:pt>
                <c:pt idx="79">
                  <c:v>-0.22034868490852899</c:v>
                </c:pt>
                <c:pt idx="80">
                  <c:v>-0.20454115131676237</c:v>
                </c:pt>
                <c:pt idx="81">
                  <c:v>-0.18488754328299178</c:v>
                </c:pt>
                <c:pt idx="82">
                  <c:v>-0.16142595924470421</c:v>
                </c:pt>
                <c:pt idx="83">
                  <c:v>-0.13420952600341834</c:v>
                </c:pt>
                <c:pt idx="84">
                  <c:v>-0.1033061890571596</c:v>
                </c:pt>
                <c:pt idx="85">
                  <c:v>-6.8798444450218044E-2</c:v>
                </c:pt>
                <c:pt idx="86">
                  <c:v>-3.0783013198464992E-2</c:v>
                </c:pt>
                <c:pt idx="87">
                  <c:v>1.062954042487857E-2</c:v>
                </c:pt>
                <c:pt idx="88">
                  <c:v>5.53152452365685E-2</c:v>
                </c:pt>
                <c:pt idx="89">
                  <c:v>0.10313721240169171</c:v>
                </c:pt>
                <c:pt idx="90">
                  <c:v>0.15394617567216407</c:v>
                </c:pt>
                <c:pt idx="91">
                  <c:v>0.20758108047330015</c:v>
                </c:pt>
                <c:pt idx="92">
                  <c:v>0.26386971951358767</c:v>
                </c:pt>
                <c:pt idx="93">
                  <c:v>0.32262941240920984</c:v>
                </c:pt>
                <c:pt idx="94">
                  <c:v>0.3836677266411368</c:v>
                </c:pt>
                <c:pt idx="95">
                  <c:v>0.44678323699949996</c:v>
                </c:pt>
                <c:pt idx="96">
                  <c:v>0.51176632051805737</c:v>
                </c:pt>
                <c:pt idx="97">
                  <c:v>0.57839998376151236</c:v>
                </c:pt>
                <c:pt idx="98">
                  <c:v>0.64646071920074188</c:v>
                </c:pt>
                <c:pt idx="99">
                  <c:v>0.71571938729622597</c:v>
                </c:pt>
                <c:pt idx="100">
                  <c:v>0.78594212080847292</c:v>
                </c:pt>
                <c:pt idx="101">
                  <c:v>0.85689124776655012</c:v>
                </c:pt>
                <c:pt idx="102">
                  <c:v>0.92832622945216992</c:v>
                </c:pt>
                <c:pt idx="103">
                  <c:v>1.0000046096975386</c:v>
                </c:pt>
                <c:pt idx="104">
                  <c:v>1.0716829717505099</c:v>
                </c:pt>
                <c:pt idx="105">
                  <c:v>1.1431178989307349</c:v>
                </c:pt>
                <c:pt idx="106">
                  <c:v>1.2140669352855276</c:v>
                </c:pt>
                <c:pt idx="107">
                  <c:v>1.2842895424541716</c:v>
                </c:pt>
                <c:pt idx="108">
                  <c:v>1.3535480489643545</c:v>
                </c:pt>
                <c:pt idx="109">
                  <c:v>1.4216085882142893</c:v>
                </c:pt>
                <c:pt idx="110">
                  <c:v>1.4882420214387264</c:v>
                </c:pt>
                <c:pt idx="111">
                  <c:v>1.5532248420163248</c:v>
                </c:pt>
                <c:pt idx="112">
                  <c:v>1.6163400575494971</c:v>
                </c:pt>
                <c:pt idx="113">
                  <c:v>1.6773780462355425</c:v>
                </c:pt>
                <c:pt idx="114">
                  <c:v>1.7361373841493761</c:v>
                </c:pt>
                <c:pt idx="115">
                  <c:v>1.7924256401729211</c:v>
                </c:pt>
                <c:pt idx="116">
                  <c:v>1.8460601354339543</c:v>
                </c:pt>
                <c:pt idx="117">
                  <c:v>1.8968686642572345</c:v>
                </c:pt>
                <c:pt idx="118">
                  <c:v>1.9446901737826428</c:v>
                </c:pt>
                <c:pt idx="119">
                  <c:v>1.9893753995681922</c:v>
                </c:pt>
                <c:pt idx="120">
                  <c:v>2.0307874546694711</c:v>
                </c:pt>
                <c:pt idx="121">
                  <c:v>2.0688023698706757</c:v>
                </c:pt>
                <c:pt idx="122">
                  <c:v>2.1033095829352053</c:v>
                </c:pt>
                <c:pt idx="123">
                  <c:v>2.1342123749449455</c:v>
                </c:pt>
                <c:pt idx="124">
                  <c:v>2.1614282520062256</c:v>
                </c:pt>
                <c:pt idx="125">
                  <c:v>2.1848892708160115</c:v>
                </c:pt>
                <c:pt idx="126">
                  <c:v>2.2045423068034866</c:v>
                </c:pt>
                <c:pt idx="127">
                  <c:v>2.2203492637887723</c:v>
                </c:pt>
                <c:pt idx="128">
                  <c:v>2.2322872243313725</c:v>
                </c:pt>
                <c:pt idx="129">
                  <c:v>2.2403485401749745</c:v>
                </c:pt>
                <c:pt idx="130">
                  <c:v>2.2445408624316681</c:v>
                </c:pt>
                <c:pt idx="131">
                  <c:v>2.2448871113864564</c:v>
                </c:pt>
                <c:pt idx="132">
                  <c:v>2.2414253860412279</c:v>
                </c:pt>
                <c:pt idx="133">
                  <c:v>2.2342088137551781</c:v>
                </c:pt>
                <c:pt idx="134">
                  <c:v>2.2233053405750773</c:v>
                </c:pt>
                <c:pt idx="135">
                  <c:v>2.2087974630828695</c:v>
                </c:pt>
                <c:pt idx="136">
                  <c:v>2.1907819028188653</c:v>
                </c:pt>
                <c:pt idx="137">
                  <c:v>2.1693692245654379</c:v>
                </c:pt>
                <c:pt idx="138">
                  <c:v>2.1446833999976906</c:v>
                </c:pt>
                <c:pt idx="139">
                  <c:v>2.1168613184231595</c:v>
                </c:pt>
                <c:pt idx="140">
                  <c:v>2.0860522465414499</c:v>
                </c:pt>
                <c:pt idx="141">
                  <c:v>2.0524172393558895</c:v>
                </c:pt>
                <c:pt idx="142">
                  <c:v>2.0161285045620536</c:v>
                </c:pt>
                <c:pt idx="143">
                  <c:v>1.9773687229216552</c:v>
                </c:pt>
                <c:pt idx="144">
                  <c:v>1.9363303273039605</c:v>
                </c:pt>
                <c:pt idx="145">
                  <c:v>1.8932147432400308</c:v>
                </c:pt>
                <c:pt idx="146">
                  <c:v>1.8482315939869896</c:v>
                </c:pt>
                <c:pt idx="147">
                  <c:v>1.8015978732395606</c:v>
                </c:pt>
                <c:pt idx="148">
                  <c:v>1.7535370887538066</c:v>
                </c:pt>
                <c:pt idx="149">
                  <c:v>1.7042783802628128</c:v>
                </c:pt>
                <c:pt idx="150">
                  <c:v>1.6540556151654935</c:v>
                </c:pt>
                <c:pt idx="151">
                  <c:v>1.6031064655574341</c:v>
                </c:pt>
                <c:pt idx="152">
                  <c:v>1.5516714702463112</c:v>
                </c:pt>
                <c:pt idx="153">
                  <c:v>1.4999930854536916</c:v>
                </c:pt>
                <c:pt idx="154">
                  <c:v>1.4483147279496693</c:v>
                </c:pt>
                <c:pt idx="155">
                  <c:v>1.3968798143966388</c:v>
                </c:pt>
                <c:pt idx="156">
                  <c:v>1.3459308006935058</c:v>
                </c:pt>
                <c:pt idx="157">
                  <c:v>1.2957082251115914</c:v>
                </c:pt>
                <c:pt idx="158">
                  <c:v>1.2464497589985495</c:v>
                </c:pt>
                <c:pt idx="159">
                  <c:v>1.1983892687967375</c:v>
                </c:pt>
                <c:pt idx="160">
                  <c:v>1.1517558930778342</c:v>
                </c:pt>
                <c:pt idx="161">
                  <c:v>1.1067731382362331</c:v>
                </c:pt>
                <c:pt idx="162">
                  <c:v>1.0636579964100892</c:v>
                </c:pt>
                <c:pt idx="163">
                  <c:v>1.0226200891112165</c:v>
                </c:pt>
                <c:pt idx="164">
                  <c:v>0.98386083994350093</c:v>
                </c:pt>
                <c:pt idx="165">
                  <c:v>0.94757267967477909</c:v>
                </c:pt>
                <c:pt idx="166">
                  <c:v>0.91393828679937172</c:v>
                </c:pt>
                <c:pt idx="167">
                  <c:v>0.88312986658845194</c:v>
                </c:pt>
                <c:pt idx="168">
                  <c:v>0.85530847147349265</c:v>
                </c:pt>
                <c:pt idx="169">
                  <c:v>0.83062336544495552</c:v>
                </c:pt>
                <c:pt idx="170">
                  <c:v>0.80921143497462544</c:v>
                </c:pt>
                <c:pt idx="171">
                  <c:v>0.79119664878644302</c:v>
                </c:pt>
                <c:pt idx="172">
                  <c:v>0.77668956860785388</c:v>
                </c:pt>
                <c:pt idx="173">
                  <c:v>0.76578691283253131</c:v>
                </c:pt>
                <c:pt idx="174">
                  <c:v>0.75857117481648983</c:v>
                </c:pt>
                <c:pt idx="175">
                  <c:v>0.75511029731401469</c:v>
                </c:pt>
                <c:pt idx="176">
                  <c:v>0.75545740433824604</c:v>
                </c:pt>
                <c:pt idx="177">
                  <c:v>0.7596505915046603</c:v>
                </c:pt>
                <c:pt idx="178">
                  <c:v>0.76771277568485152</c:v>
                </c:pt>
                <c:pt idx="179">
                  <c:v>0.77965160456397753</c:v>
                </c:pt>
                <c:pt idx="180">
                  <c:v>0.79545942645879231</c:v>
                </c:pt>
                <c:pt idx="181">
                  <c:v>0.81511332051539198</c:v>
                </c:pt>
                <c:pt idx="182">
                  <c:v>0.83857518716748625</c:v>
                </c:pt>
                <c:pt idx="183">
                  <c:v>0.86579189849820581</c:v>
                </c:pt>
                <c:pt idx="184">
                  <c:v>0.89669550791203356</c:v>
                </c:pt>
                <c:pt idx="185">
                  <c:v>0.93120351828937153</c:v>
                </c:pt>
                <c:pt idx="186">
                  <c:v>0.9692192075654732</c:v>
                </c:pt>
                <c:pt idx="187">
                  <c:v>1.0106320104488113</c:v>
                </c:pt>
                <c:pt idx="188">
                  <c:v>1.0553179547724256</c:v>
                </c:pt>
                <c:pt idx="189">
                  <c:v>1.1031401507561569</c:v>
                </c:pt>
                <c:pt idx="190">
                  <c:v>1.1539493312488771</c:v>
                </c:pt>
                <c:pt idx="191">
                  <c:v>1.2075844408186229</c:v>
                </c:pt>
                <c:pt idx="192">
                  <c:v>1.2638732713657526</c:v>
                </c:pt>
                <c:pt idx="193">
                  <c:v>1.3226331417506585</c:v>
                </c:pt>
                <c:pt idx="194">
                  <c:v>1.3836716187538403</c:v>
                </c:pt>
                <c:pt idx="195">
                  <c:v>1.4467872765230445</c:v>
                </c:pt>
                <c:pt idx="196">
                  <c:v>1.5117704915102652</c:v>
                </c:pt>
                <c:pt idx="197">
                  <c:v>1.5784042697613572</c:v>
                </c:pt>
                <c:pt idx="198">
                  <c:v>1.6464651032933162</c:v>
                </c:pt>
                <c:pt idx="199">
                  <c:v>1.7157238521794933</c:v>
                </c:pt>
                <c:pt idx="200">
                  <c:v>1.7859466488615539</c:v>
                </c:pt>
                <c:pt idx="201">
                  <c:v>1.856895821119259</c:v>
                </c:pt>
                <c:pt idx="202">
                  <c:v>1.9283308300555477</c:v>
                </c:pt>
                <c:pt idx="203">
                  <c:v>2.0000092193950758</c:v>
                </c:pt>
                <c:pt idx="204">
                  <c:v>2.0716875723498118</c:v>
                </c:pt>
                <c:pt idx="205">
                  <c:v>2.1431224722753086</c:v>
                </c:pt>
                <c:pt idx="206">
                  <c:v>2.2140714633264471</c:v>
                </c:pt>
                <c:pt idx="207">
                  <c:v>2.2842940073212992</c:v>
                </c:pt>
                <c:pt idx="208">
                  <c:v>2.3535524330368758</c:v>
                </c:pt>
                <c:pt idx="209">
                  <c:v>2.4216128741902434</c:v>
                </c:pt>
                <c:pt idx="210">
                  <c:v>2.4882461924033024</c:v>
                </c:pt>
                <c:pt idx="211">
                  <c:v>2.5532288815086028</c:v>
                </c:pt>
                <c:pt idx="212">
                  <c:v>2.6163439496274266</c:v>
                </c:pt>
                <c:pt idx="213">
                  <c:v>2.6773817755388452</c:v>
                </c:pt>
                <c:pt idx="214">
                  <c:v>2.7361409359601758</c:v>
                </c:pt>
                <c:pt idx="215">
                  <c:v>2.7924290004738181</c:v>
                </c:pt>
                <c:pt idx="216">
                  <c:v>2.8460632909633601</c:v>
                </c:pt>
                <c:pt idx="217">
                  <c:v>2.8968716025616947</c:v>
                </c:pt>
                <c:pt idx="218">
                  <c:v>2.9446928832659971</c:v>
                </c:pt>
                <c:pt idx="219">
                  <c:v>2.9893778695373303</c:v>
                </c:pt>
                <c:pt idx="220">
                  <c:v>3.03078967537654</c:v>
                </c:pt>
                <c:pt idx="221">
                  <c:v>3.0688043325515446</c:v>
                </c:pt>
                <c:pt idx="222">
                  <c:v>3.1033112798440587</c:v>
                </c:pt>
                <c:pt idx="223">
                  <c:v>3.1342137993848485</c:v>
                </c:pt>
                <c:pt idx="224">
                  <c:v>3.161429398355557</c:v>
                </c:pt>
                <c:pt idx="225">
                  <c:v>3.1848901345506473</c:v>
                </c:pt>
                <c:pt idx="226">
                  <c:v>3.2045428845146557</c:v>
                </c:pt>
                <c:pt idx="227">
                  <c:v>3.2203495531965096</c:v>
                </c:pt>
                <c:pt idx="228">
                  <c:v>3.2322872242935161</c:v>
                </c:pt>
                <c:pt idx="229">
                  <c:v>3.2403482506916728</c:v>
                </c:pt>
                <c:pt idx="230">
                  <c:v>3.2445402846453826</c:v>
                </c:pt>
                <c:pt idx="231">
                  <c:v>3.2448862475774476</c:v>
                </c:pt>
                <c:pt idx="232">
                  <c:v>3.2414242396185617</c:v>
                </c:pt>
                <c:pt idx="233">
                  <c:v>3.2342073892432666</c:v>
                </c:pt>
                <c:pt idx="234">
                  <c:v>3.2233036435958278</c:v>
                </c:pt>
                <c:pt idx="235">
                  <c:v>3.2087955003334936</c:v>
                </c:pt>
                <c:pt idx="236">
                  <c:v>3.1907796820454495</c:v>
                </c:pt>
                <c:pt idx="237">
                  <c:v>3.1693667545323727</c:v>
                </c:pt>
                <c:pt idx="238">
                  <c:v>3.1446806904530833</c:v>
                </c:pt>
                <c:pt idx="239">
                  <c:v>3.1168583800603598</c:v>
                </c:pt>
                <c:pt idx="240">
                  <c:v>3.0860490909568528</c:v>
                </c:pt>
                <c:pt idx="241">
                  <c:v>3.0524138790031623</c:v>
                </c:pt>
                <c:pt idx="242">
                  <c:v>3.0161249527029943</c:v>
                </c:pt>
                <c:pt idx="243">
                  <c:v>2.9773649935738478</c:v>
                </c:pt>
                <c:pt idx="244">
                  <c:v>2.9363264351854617</c:v>
                </c:pt>
                <c:pt idx="245">
                  <c:v>2.893210703711274</c:v>
                </c:pt>
                <c:pt idx="246">
                  <c:v>2.8482274229901772</c:v>
                </c:pt>
                <c:pt idx="247">
                  <c:v>2.8015935872357325</c:v>
                </c:pt>
                <c:pt idx="248">
                  <c:v>2.7535327046578892</c:v>
                </c:pt>
                <c:pt idx="249">
                  <c:v>2.7042739153768531</c:v>
                </c:pt>
                <c:pt idx="250">
                  <c:v>2.6540510871103864</c:v>
                </c:pt>
                <c:pt idx="251">
                  <c:v>2.6031018922033686</c:v>
                </c:pt>
                <c:pt idx="252">
                  <c:v>2.5516668696422551</c:v>
                </c:pt>
                <c:pt idx="253">
                  <c:v>2.4999884757561532</c:v>
                </c:pt>
                <c:pt idx="254">
                  <c:v>2.4483101273510464</c:v>
                </c:pt>
                <c:pt idx="255">
                  <c:v>2.3968752410534186</c:v>
                </c:pt>
                <c:pt idx="256">
                  <c:v>2.3459262726546117</c:v>
                </c:pt>
                <c:pt idx="257">
                  <c:v>2.2957037602471542</c:v>
                </c:pt>
                <c:pt idx="258">
                  <c:v>2.2464453749293716</c:v>
                </c:pt>
                <c:pt idx="259">
                  <c:v>2.1983849828247646</c:v>
                </c:pt>
                <c:pt idx="260">
                  <c:v>2.1517517221178641</c:v>
                </c:pt>
                <c:pt idx="261">
                  <c:v>2.1067690987491634</c:v>
                </c:pt>
                <c:pt idx="262">
                  <c:v>2.0636541043379548</c:v>
                </c:pt>
                <c:pt idx="263">
                  <c:v>2.0226163598142723</c:v>
                </c:pt>
                <c:pt idx="264">
                  <c:v>1.9838572881395971</c:v>
                </c:pt>
                <c:pt idx="265">
                  <c:v>1.9475693193812855</c:v>
                </c:pt>
                <c:pt idx="266">
                  <c:v>1.9139351312778512</c:v>
                </c:pt>
                <c:pt idx="267">
                  <c:v>1.8831269282923251</c:v>
                </c:pt>
                <c:pt idx="268">
                  <c:v>1.8553057619988897</c:v>
                </c:pt>
                <c:pt idx="269">
                  <c:v>1.8306208954849499</c:v>
                </c:pt>
                <c:pt idx="270">
                  <c:v>1.8092092142770348</c:v>
                </c:pt>
                <c:pt idx="271">
                  <c:v>1.7911946861153611</c:v>
                </c:pt>
                <c:pt idx="272">
                  <c:v>1.7766878717090582</c:v>
                </c:pt>
                <c:pt idx="273">
                  <c:v>1.7657854884029152</c:v>
                </c:pt>
                <c:pt idx="274">
                  <c:v>1.7585700284776351</c:v>
                </c:pt>
                <c:pt idx="275">
                  <c:v>1.7551094335900035</c:v>
                </c:pt>
                <c:pt idx="276">
                  <c:v>1.7554568266378072</c:v>
                </c:pt>
                <c:pt idx="277">
                  <c:v>1.7596503021077181</c:v>
                </c:pt>
                <c:pt idx="278">
                  <c:v>1.7677127757335245</c:v>
                </c:pt>
                <c:pt idx="279">
                  <c:v>1.7796518940580737</c:v>
                </c:pt>
                <c:pt idx="280">
                  <c:v>1.7954600042558093</c:v>
                </c:pt>
                <c:pt idx="281">
                  <c:v>1.8151141843350249</c:v>
                </c:pt>
                <c:pt idx="282">
                  <c:v>1.838576333600628</c:v>
                </c:pt>
                <c:pt idx="283">
                  <c:v>1.8657933230204038</c:v>
                </c:pt>
                <c:pt idx="284">
                  <c:v>1.8966972049013391</c:v>
                </c:pt>
                <c:pt idx="285">
                  <c:v>1.9312054810485346</c:v>
                </c:pt>
                <c:pt idx="286">
                  <c:v>1.9692214283483671</c:v>
                </c:pt>
                <c:pt idx="287">
                  <c:v>2.0106344804910092</c:v>
                </c:pt>
                <c:pt idx="288">
                  <c:v>2.0553206643257833</c:v>
                </c:pt>
                <c:pt idx="289">
                  <c:v>2.1031430891272915</c:v>
                </c:pt>
                <c:pt idx="290">
                  <c:v>2.1539524868413591</c:v>
                </c:pt>
                <c:pt idx="291">
                  <c:v>2.2075878011787546</c:v>
                </c:pt>
                <c:pt idx="292">
                  <c:v>2.2638768232317066</c:v>
                </c:pt>
                <c:pt idx="293">
                  <c:v>2.322636871104824</c:v>
                </c:pt>
                <c:pt idx="294">
                  <c:v>2.3836755108781356</c:v>
                </c:pt>
                <c:pt idx="295">
                  <c:v>2.4467913160570118</c:v>
                </c:pt>
                <c:pt idx="296">
                  <c:v>2.5117746625116828</c:v>
                </c:pt>
                <c:pt idx="297">
                  <c:v>2.5784085557691681</c:v>
                </c:pt>
                <c:pt idx="298">
                  <c:v>2.6464694873925767</c:v>
                </c:pt>
                <c:pt idx="299">
                  <c:v>2.7157283170681428</c:v>
                </c:pt>
                <c:pt idx="300">
                  <c:v>2.7859511769186875</c:v>
                </c:pt>
                <c:pt idx="301">
                  <c:v>2.8569003944746791</c:v>
                </c:pt>
                <c:pt idx="302">
                  <c:v>2.9283354306602831</c:v>
                </c:pt>
                <c:pt idx="303">
                  <c:v>3.0000138290926164</c:v>
                </c:pt>
                <c:pt idx="304">
                  <c:v>3.0716921729477558</c:v>
                </c:pt>
                <c:pt idx="305">
                  <c:v>3.1431270456171729</c:v>
                </c:pt>
                <c:pt idx="306">
                  <c:v>3.2140759913633135</c:v>
                </c:pt>
                <c:pt idx="307">
                  <c:v>3.2842984721830479</c:v>
                </c:pt>
                <c:pt idx="308">
                  <c:v>3.3535568171027119</c:v>
                </c:pt>
                <c:pt idx="309">
                  <c:v>3.4216171601582355</c:v>
                </c:pt>
                <c:pt idx="310">
                  <c:v>3.4882503633586666</c:v>
                </c:pt>
                <c:pt idx="311">
                  <c:v>3.5532329209904612</c:v>
                </c:pt>
                <c:pt idx="312">
                  <c:v>3.6163478416937656</c:v>
                </c:pt>
                <c:pt idx="313">
                  <c:v>3.6773855048294335</c:v>
                </c:pt>
                <c:pt idx="314">
                  <c:v>3.7361444877571843</c:v>
                </c:pt>
                <c:pt idx="315">
                  <c:v>3.7924323607599066</c:v>
                </c:pt>
                <c:pt idx="316">
                  <c:v>3.8460664464769954</c:v>
                </c:pt>
                <c:pt idx="317">
                  <c:v>3.8968745408494874</c:v>
                </c:pt>
                <c:pt idx="318">
                  <c:v>3.9446955927318501</c:v>
                </c:pt>
                <c:pt idx="319">
                  <c:v>3.9893803394882039</c:v>
                </c:pt>
                <c:pt idx="320">
                  <c:v>4.0307918960646507</c:v>
                </c:pt>
                <c:pt idx="321">
                  <c:v>4.0688062952128394</c:v>
                </c:pt>
                <c:pt idx="322">
                  <c:v>4.1033129767327985</c:v>
                </c:pt>
                <c:pt idx="323">
                  <c:v>4.1342152238041781</c:v>
                </c:pt>
                <c:pt idx="324">
                  <c:v>4.1614305446839355</c:v>
                </c:pt>
                <c:pt idx="325">
                  <c:v>4.1848909982640334</c:v>
                </c:pt>
                <c:pt idx="326">
                  <c:v>4.2045434622043629</c:v>
                </c:pt>
                <c:pt idx="327">
                  <c:v>4.2203498425826567</c:v>
                </c:pt>
                <c:pt idx="328">
                  <c:v>4.2322872242340264</c:v>
                </c:pt>
                <c:pt idx="329">
                  <c:v>4.2403479611867816</c:v>
                </c:pt>
                <c:pt idx="330">
                  <c:v>4.2445397068376352</c:v>
                </c:pt>
                <c:pt idx="331">
                  <c:v>4.2448853837471896</c:v>
                </c:pt>
                <c:pt idx="332">
                  <c:v>4.2414230931749426</c:v>
                </c:pt>
                <c:pt idx="333">
                  <c:v>4.2342059647107817</c:v>
                </c:pt>
                <c:pt idx="334">
                  <c:v>4.2233019465964654</c:v>
                </c:pt>
                <c:pt idx="335">
                  <c:v>4.208793537564544</c:v>
                </c:pt>
                <c:pt idx="336">
                  <c:v>4.1907774612530764</c:v>
                </c:pt>
                <c:pt idx="337">
                  <c:v>4.169364284481043</c:v>
                </c:pt>
                <c:pt idx="338">
                  <c:v>4.1446779808909744</c:v>
                </c:pt>
                <c:pt idx="339">
                  <c:v>4.116855441680892</c:v>
                </c:pt>
                <c:pt idx="340">
                  <c:v>4.0860459353564851</c:v>
                </c:pt>
                <c:pt idx="341">
                  <c:v>4.052410518635627</c:v>
                </c:pt>
                <c:pt idx="342">
                  <c:v>4.0161214008301451</c:v>
                </c:pt>
                <c:pt idx="343">
                  <c:v>3.9773612642133269</c:v>
                </c:pt>
                <c:pt idx="344">
                  <c:v>3.936322543055371</c:v>
                </c:pt>
                <c:pt idx="345">
                  <c:v>3.893206664172097</c:v>
                </c:pt>
                <c:pt idx="346">
                  <c:v>3.8482232519841535</c:v>
                </c:pt>
                <c:pt idx="347">
                  <c:v>3.8015893012239426</c:v>
                </c:pt>
                <c:pt idx="348">
                  <c:v>3.7535283205552874</c:v>
                </c:pt>
                <c:pt idx="349">
                  <c:v>3.7042694504855156</c:v>
                </c:pt>
                <c:pt idx="350">
                  <c:v>3.6540465590512516</c:v>
                </c:pt>
                <c:pt idx="351">
                  <c:v>3.6030973188466189</c:v>
                </c:pt>
                <c:pt idx="352">
                  <c:v>3.5516622690368678</c:v>
                </c:pt>
                <c:pt idx="353">
                  <c:v>3.4999838660586406</c:v>
                </c:pt>
                <c:pt idx="354">
                  <c:v>3.4483055267538072</c:v>
                </c:pt>
                <c:pt idx="355">
                  <c:v>3.3968706677129354</c:v>
                </c:pt>
                <c:pt idx="356">
                  <c:v>3.3459217446198251</c:v>
                </c:pt>
                <c:pt idx="357">
                  <c:v>3.2956992953881441</c:v>
                </c:pt>
                <c:pt idx="358">
                  <c:v>3.2464409908669278</c:v>
                </c:pt>
                <c:pt idx="359">
                  <c:v>3.1983806968608</c:v>
                </c:pt>
                <c:pt idx="360">
                  <c:v>3.1517475511671513</c:v>
                </c:pt>
                <c:pt idx="361">
                  <c:v>3.1067650592725613</c:v>
                </c:pt>
                <c:pt idx="362">
                  <c:v>3.063650212277456</c:v>
                </c:pt>
                <c:pt idx="363">
                  <c:v>3.0226126305300802</c:v>
                </c:pt>
                <c:pt idx="364">
                  <c:v>2.9838537363495199</c:v>
                </c:pt>
                <c:pt idx="365">
                  <c:v>2.9475659591026346</c:v>
                </c:pt>
                <c:pt idx="366">
                  <c:v>2.913931975772134</c:v>
                </c:pt>
                <c:pt idx="367">
                  <c:v>2.8831239900128955</c:v>
                </c:pt>
                <c:pt idx="368">
                  <c:v>2.8553030525418137</c:v>
                </c:pt>
                <c:pt idx="369">
                  <c:v>2.8306184255432316</c:v>
                </c:pt>
                <c:pt idx="370">
                  <c:v>2.8092069935984223</c:v>
                </c:pt>
                <c:pt idx="371">
                  <c:v>2.7911927234638698</c:v>
                </c:pt>
                <c:pt idx="372">
                  <c:v>2.7766861748303882</c:v>
                </c:pt>
                <c:pt idx="373">
                  <c:v>2.7657840639938813</c:v>
                </c:pt>
                <c:pt idx="374">
                  <c:v>2.7585688821597385</c:v>
                </c:pt>
                <c:pt idx="375">
                  <c:v>2.7551085698872431</c:v>
                </c:pt>
              </c:numCache>
            </c:numRef>
          </c:yVal>
          <c:smooth val="1"/>
          <c:extLst>
            <c:ext xmlns:c16="http://schemas.microsoft.com/office/drawing/2014/chart" uri="{C3380CC4-5D6E-409C-BE32-E72D297353CC}">
              <c16:uniqueId val="{00000002-0F93-4EDB-B0FB-D0484D8F909B}"/>
            </c:ext>
          </c:extLst>
        </c:ser>
        <c:dLbls>
          <c:showLegendKey val="0"/>
          <c:showVal val="0"/>
          <c:showCatName val="0"/>
          <c:showSerName val="0"/>
          <c:showPercent val="0"/>
          <c:showBubbleSize val="0"/>
        </c:dLbls>
        <c:axId val="1165487999"/>
        <c:axId val="1165487167"/>
        <c:extLst>
          <c:ext xmlns:c15="http://schemas.microsoft.com/office/drawing/2012/chart" uri="{02D57815-91ED-43cb-92C2-25804820EDAC}">
            <c15:filteredScatterSeries>
              <c15:ser>
                <c:idx val="1"/>
                <c:order val="1"/>
                <c:spPr>
                  <a:ln w="19050" cap="rnd">
                    <a:solidFill>
                      <a:srgbClr val="C00000"/>
                    </a:solidFill>
                    <a:prstDash val="sysDash"/>
                    <a:round/>
                  </a:ln>
                  <a:effectLst/>
                </c:spPr>
                <c:marker>
                  <c:symbol val="none"/>
                </c:marker>
                <c:xVal>
                  <c:numRef>
                    <c:extLst>
                      <c:ext uri="{02D57815-91ED-43cb-92C2-25804820EDAC}">
                        <c15:formulaRef>
                          <c15:sqref>'sine wave w uptrend'!$E$2:$E$327</c15:sqref>
                        </c15:formulaRef>
                      </c:ext>
                    </c:extLst>
                    <c:numCache>
                      <c:formatCode>General</c:formatCode>
                      <c:ptCount val="32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numCache>
                  </c:numRef>
                </c:xVal>
                <c:yVal>
                  <c:numRef>
                    <c:extLst>
                      <c:ext uri="{02D57815-91ED-43cb-92C2-25804820EDAC}">
                        <c15:formulaRef>
                          <c15:sqref>'sine wave w uptrend'!$G$2:$G$327</c15:sqref>
                        </c15:formulaRef>
                      </c:ext>
                    </c:extLst>
                    <c:numCache>
                      <c:formatCode>General</c:formatCode>
                      <c:ptCount val="326"/>
                      <c:pt idx="0">
                        <c:v>0</c:v>
                      </c:pt>
                      <c:pt idx="1">
                        <c:v>-5.2790566364915366E-2</c:v>
                      </c:pt>
                      <c:pt idx="2">
                        <c:v>-0.10533332668062616</c:v>
                      </c:pt>
                      <c:pt idx="3">
                        <c:v>-0.15738145287665262</c:v>
                      </c:pt>
                      <c:pt idx="4">
                        <c:v>-0.20869006898032366</c:v>
                      </c:pt>
                      <c:pt idx="5">
                        <c:v>-0.25901721753181067</c:v>
                      </c:pt>
                      <c:pt idx="6">
                        <c:v>-0.30812481448110773</c:v>
                      </c:pt>
                      <c:pt idx="7">
                        <c:v>-0.3557795887984101</c:v>
                      </c:pt>
                      <c:pt idx="8">
                        <c:v>-0.40175400308967152</c:v>
                      </c:pt>
                      <c:pt idx="9">
                        <c:v>-0.44582715158408803</c:v>
                      </c:pt>
                      <c:pt idx="10">
                        <c:v>-0.48778563194955504</c:v>
                      </c:pt>
                      <c:pt idx="11">
                        <c:v>-0.52742438749543497</c:v>
                      </c:pt>
                      <c:pt idx="12">
                        <c:v>-0.56454751643884282</c:v>
                      </c:pt>
                      <c:pt idx="13">
                        <c:v>-0.59896904504063819</c:v>
                      </c:pt>
                      <c:pt idx="14">
                        <c:v>-0.63051366155990662</c:v>
                      </c:pt>
                      <c:pt idx="15">
                        <c:v>-0.6590174081303416</c:v>
                      </c:pt>
                      <c:pt idx="16">
                        <c:v>-0.68432832782800457</c:v>
                      </c:pt>
                      <c:pt idx="17">
                        <c:v>-0.70630706437677571</c:v>
                      </c:pt>
                      <c:pt idx="18">
                        <c:v>-0.72482741212473201</c:v>
                      </c:pt>
                      <c:pt idx="19">
                        <c:v>-0.73977681412094065</c:v>
                      </c:pt>
                      <c:pt idx="20">
                        <c:v>-0.75105680632698668</c:v>
                      </c:pt>
                      <c:pt idx="21">
                        <c:v>-0.75858340621012643</c:v>
                      </c:pt>
                      <c:pt idx="22">
                        <c:v>-0.76228744418447403</c:v>
                      </c:pt>
                      <c:pt idx="23">
                        <c:v>-0.76211483659216206</c:v>
                      </c:pt>
                      <c:pt idx="24">
                        <c:v>-0.75802679914715021</c:v>
                      </c:pt>
                      <c:pt idx="25">
                        <c:v>-0.74999999999931177</c:v>
                      </c:pt>
                      <c:pt idx="26">
                        <c:v>-0.73802665181472438</c:v>
                      </c:pt>
                      <c:pt idx="27">
                        <c:v>-0.72211454250876506</c:v>
                      </c:pt>
                      <c:pt idx="28">
                        <c:v>-0.70228700451072035</c:v>
                      </c:pt>
                      <c:pt idx="29">
                        <c:v>-0.67858282268121028</c:v>
                      </c:pt>
                      <c:pt idx="30">
                        <c:v>-0.65105608124583325</c:v>
                      </c:pt>
                      <c:pt idx="31">
                        <c:v>-0.6197759503491187</c:v>
                      </c:pt>
                      <c:pt idx="32">
                        <c:v>-0.58482641307115868</c:v>
                      </c:pt>
                      <c:pt idx="33">
                        <c:v>-0.54630593398426552</c:v>
                      </c:pt>
                      <c:pt idx="34">
                        <c:v>-0.50432707055770676</c:v>
                      </c:pt>
                      <c:pt idx="35">
                        <c:v>-0.45901602894413529</c:v>
                      </c:pt>
                      <c:pt idx="36">
                        <c:v>-0.41051216590081763</c:v>
                      </c:pt>
                      <c:pt idx="37">
                        <c:v>-0.35896743881135851</c:v>
                      </c:pt>
                      <c:pt idx="38">
                        <c:v>-0.30454580597843517</c:v>
                      </c:pt>
                      <c:pt idx="39">
                        <c:v>-0.24742257955431479</c:v>
                      </c:pt>
                      <c:pt idx="40">
                        <c:v>-0.18778373366285084</c:v>
                      </c:pt>
                      <c:pt idx="41">
                        <c:v>-0.12582517044348202</c:v>
                      </c:pt>
                      <c:pt idx="42">
                        <c:v>-6.1751946913831235E-2</c:v>
                      </c:pt>
                      <c:pt idx="43">
                        <c:v>4.2225342978652325E-3</c:v>
                      </c:pt>
                      <c:pt idx="44">
                        <c:v>7.1877367156698957E-2</c:v>
                      </c:pt>
                      <c:pt idx="45">
                        <c:v>0.14098501403758695</c:v>
                      </c:pt>
                      <c:pt idx="46">
                        <c:v>0.21131220371366718</c:v>
                      </c:pt>
                      <c:pt idx="47">
                        <c:v>0.2826208519726322</c:v>
                      </c:pt>
                      <c:pt idx="48">
                        <c:v>0.35466900122775247</c:v>
                      </c:pt>
                      <c:pt idx="49">
                        <c:v>0.42721177541535299</c:v>
                      </c:pt>
                      <c:pt idx="50">
                        <c:v>0.50000234641020691</c:v>
                      </c:pt>
                      <c:pt idx="51">
                        <c:v>0.57279290814483785</c:v>
                      </c:pt>
                      <c:pt idx="52">
                        <c:v>0.64533565458831543</c:v>
                      </c:pt>
                      <c:pt idx="53">
                        <c:v>0.71738375772490648</c:v>
                      </c:pt>
                      <c:pt idx="54">
                        <c:v>0.78869234167294522</c:v>
                      </c:pt>
                      <c:pt idx="55">
                        <c:v>0.85901944909950712</c:v>
                      </c:pt>
                      <c:pt idx="56">
                        <c:v>0.92812699611688831</c:v>
                      </c:pt>
                      <c:pt idx="57">
                        <c:v>0.99578171189234066</c:v>
                      </c:pt>
                      <c:pt idx="58">
                        <c:v>1.0617560592628592</c:v>
                      </c:pt>
                      <c:pt idx="59">
                        <c:v>1.1258291327217442</c:v>
                      </c:pt>
                      <c:pt idx="60">
                        <c:v>1.1877875302330227</c:v>
                      </c:pt>
                      <c:pt idx="61">
                        <c:v>1.2474261954330454</c:v>
                      </c:pt>
                      <c:pt idx="62">
                        <c:v>1.3045492268954817</c:v>
                      </c:pt>
                      <c:pt idx="63">
                        <c:v>1.3589706512659046</c:v>
                      </c:pt>
                      <c:pt idx="64">
                        <c:v>1.4105151572147536</c:v>
                      </c:pt>
                      <c:pt idx="65">
                        <c:v>1.4590187873120941</c:v>
                      </c:pt>
                      <c:pt idx="66">
                        <c:v>1.5043295850936538</c:v>
                      </c:pt>
                      <c:pt idx="67">
                        <c:v>1.5463081947644612</c:v>
                      </c:pt>
                      <c:pt idx="68">
                        <c:v>1.5848284111733235</c:v>
                      </c:pt>
                      <c:pt idx="69">
                        <c:v>1.6197776778876436</c:v>
                      </c:pt>
                      <c:pt idx="70">
                        <c:v>1.6510575314029037</c:v>
                      </c:pt>
                      <c:pt idx="71">
                        <c:v>1.6785839897337098</c:v>
                      </c:pt>
                      <c:pt idx="72">
                        <c:v>1.7022878838528195</c:v>
                      </c:pt>
                      <c:pt idx="73">
                        <c:v>1.7221151306700968</c:v>
                      </c:pt>
                      <c:pt idx="74">
                        <c:v>1.7380269464740812</c:v>
                      </c:pt>
                      <c:pt idx="75">
                        <c:v>1.7499999999938063</c:v>
                      </c:pt>
                      <c:pt idx="76">
                        <c:v>1.758026504476804</c:v>
                      </c:pt>
                      <c:pt idx="77">
                        <c:v>1.7621142484199059</c:v>
                      </c:pt>
                      <c:pt idx="78">
                        <c:v>1.7622865648315584</c:v>
                      </c:pt>
                      <c:pt idx="79">
                        <c:v>1.7585822391469612</c:v>
                      </c:pt>
                      <c:pt idx="80">
                        <c:v>1.7510553561594437</c:v>
                      </c:pt>
                      <c:pt idx="81">
                        <c:v>1.7397750865721775</c:v>
                      </c:pt>
                      <c:pt idx="82">
                        <c:v>1.7248254140126045</c:v>
                      </c:pt>
                      <c:pt idx="83">
                        <c:v>1.7063048035869308</c:v>
                      </c:pt>
                      <c:pt idx="84">
                        <c:v>1.6843258132827605</c:v>
                      </c:pt>
                      <c:pt idx="85">
                        <c:v>1.659014649753475</c:v>
                      </c:pt>
                      <c:pt idx="86">
                        <c:v>1.6305106702374865</c:v>
                      </c:pt>
                      <c:pt idx="87">
                        <c:v>1.5989658325780653</c:v>
                      </c:pt>
                      <c:pt idx="88">
                        <c:v>1.5645440955142584</c:v>
                      </c:pt>
                      <c:pt idx="89">
                        <c:v>1.5274207716096857</c:v>
                      </c:pt>
                      <c:pt idx="90">
                        <c:v>1.4877818353729113</c:v>
                      </c:pt>
                      <c:pt idx="91">
                        <c:v>1.4458231892999249</c:v>
                      </c:pt>
                      <c:pt idx="92">
                        <c:v>1.4017498907353383</c:v>
                      </c:pt>
                      <c:pt idx="93">
                        <c:v>1.3557753426035148</c:v>
                      </c:pt>
                      <c:pt idx="94">
                        <c:v>1.3081204512034679</c:v>
                      </c:pt>
                      <c:pt idx="95">
                        <c:v>1.2590127543913143</c:v>
                      </c:pt>
                      <c:pt idx="96">
                        <c:v>1.2086855235909739</c:v>
                      </c:pt>
                      <c:pt idx="97">
                        <c:v>1.1573768431770506</c:v>
                      </c:pt>
                      <c:pt idx="98">
                        <c:v>1.105328670863178</c:v>
                      </c:pt>
                      <c:pt idx="99">
                        <c:v>1.0527858828040331</c:v>
                      </c:pt>
                      <c:pt idx="100">
                        <c:v>0.99999530717958618</c:v>
                      </c:pt>
                      <c:pt idx="101">
                        <c:v>0.94720475007558524</c:v>
                      </c:pt>
                      <c:pt idx="102">
                        <c:v>0.8946620175046861</c:v>
                      </c:pt>
                      <c:pt idx="103">
                        <c:v>0.84261393742787227</c:v>
                      </c:pt>
                      <c:pt idx="104">
                        <c:v>0.79130538563580222</c:v>
                      </c:pt>
                      <c:pt idx="105">
                        <c:v>0.74097831933449743</c:v>
                      </c:pt>
                      <c:pt idx="106">
                        <c:v>0.69187082224935859</c:v>
                      </c:pt>
                      <c:pt idx="107">
                        <c:v>0.6442161650160716</c:v>
                      </c:pt>
                      <c:pt idx="108">
                        <c:v>0.59824188456660488</c:v>
                      </c:pt>
                      <c:pt idx="109">
                        <c:v>0.5541688861435492</c:v>
                      </c:pt>
                      <c:pt idx="110">
                        <c:v>0.51221057148674531</c:v>
                      </c:pt>
                      <c:pt idx="111">
                        <c:v>0.4725719966328531</c:v>
                      </c:pt>
                      <c:pt idx="112">
                        <c:v>0.43544906265164751</c:v>
                      </c:pt>
                      <c:pt idx="113">
                        <c:v>0.40102774251284323</c:v>
                      </c:pt>
                      <c:pt idx="114">
                        <c:v>0.36948334713464259</c:v>
                      </c:pt>
                      <c:pt idx="115">
                        <c:v>0.34097983351060879</c:v>
                      </c:pt>
                      <c:pt idx="116">
                        <c:v>0.31566915764534587</c:v>
                      </c:pt>
                      <c:pt idx="117">
                        <c:v>0.29369067485267808</c:v>
                      </c:pt>
                      <c:pt idx="118">
                        <c:v>0.27517058978306697</c:v>
                      </c:pt>
                      <c:pt idx="119">
                        <c:v>0.26022145835077215</c:v>
                      </c:pt>
                      <c:pt idx="120">
                        <c:v>0.2489417435264154</c:v>
                      </c:pt>
                      <c:pt idx="121">
                        <c:v>0.24141542674803929</c:v>
                      </c:pt>
                      <c:pt idx="122">
                        <c:v>0.23771167648424318</c:v>
                      </c:pt>
                      <c:pt idx="123">
                        <c:v>0.23788457525743067</c:v>
                      </c:pt>
                      <c:pt idx="124">
                        <c:v>0.24197290620448242</c:v>
                      </c:pt>
                      <c:pt idx="125">
                        <c:v>0.25000000001720513</c:v>
                      </c:pt>
                      <c:pt idx="126">
                        <c:v>0.26197364286661162</c:v>
                      </c:pt>
                      <c:pt idx="127">
                        <c:v>0.27788604567441566</c:v>
                      </c:pt>
                      <c:pt idx="128">
                        <c:v>0.29771387485301137</c:v>
                      </c:pt>
                      <c:pt idx="129">
                        <c:v>0.32141834439262029</c:v>
                      </c:pt>
                      <c:pt idx="130">
                        <c:v>0.3489453689321822</c:v>
                      </c:pt>
                      <c:pt idx="131">
                        <c:v>0.3802257772098826</c:v>
                      </c:pt>
                      <c:pt idx="132">
                        <c:v>0.41517558505093244</c:v>
                      </c:pt>
                      <c:pt idx="133">
                        <c:v>0.45369632681522831</c:v>
                      </c:pt>
                      <c:pt idx="134">
                        <c:v>0.49567544399683439</c:v>
                      </c:pt>
                      <c:pt idx="135">
                        <c:v>0.5409867294416405</c:v>
                      </c:pt>
                      <c:pt idx="136">
                        <c:v>0.58949082543008713</c:v>
                      </c:pt>
                      <c:pt idx="137">
                        <c:v>0.64103577365924214</c:v>
                      </c:pt>
                      <c:pt idx="138">
                        <c:v>0.69545761495368597</c:v>
                      </c:pt>
                      <c:pt idx="139">
                        <c:v>0.75258103633845275</c:v>
                      </c:pt>
                      <c:pt idx="140">
                        <c:v>0.81222006292026538</c:v>
                      </c:pt>
                      <c:pt idx="141">
                        <c:v>0.87417879184658054</c:v>
                      </c:pt>
                      <c:pt idx="142">
                        <c:v>0.93825216544580625</c:v>
                      </c:pt>
                      <c:pt idx="143">
                        <c:v>1.0042267804974474</c:v>
                      </c:pt>
                      <c:pt idx="144">
                        <c:v>1.0718817304383927</c:v>
                      </c:pt>
                      <c:pt idx="145">
                        <c:v>1.1409894771814855</c:v>
                      </c:pt>
                      <c:pt idx="146">
                        <c:v>1.2113167491057553</c:v>
                      </c:pt>
                      <c:pt idx="147">
                        <c:v>1.2826254616742983</c:v>
                      </c:pt>
                      <c:pt idx="148">
                        <c:v>1.3546736570465805</c:v>
                      </c:pt>
                      <c:pt idx="149">
                        <c:v>1.4272164589769269</c:v>
                      </c:pt>
                      <c:pt idx="150">
                        <c:v>1.5000070392306202</c:v>
                      </c:pt>
                      <c:pt idx="151">
                        <c:v>1.5727975917036463</c:v>
                      </c:pt>
                      <c:pt idx="152">
                        <c:v>1.6453403104016222</c:v>
                      </c:pt>
                      <c:pt idx="153">
                        <c:v>1.7173883674183184</c:v>
                      </c:pt>
                      <c:pt idx="154">
                        <c:v>1.7886968870540811</c:v>
                      </c:pt>
                      <c:pt idx="155">
                        <c:v>1.8590239122297958</c:v>
                      </c:pt>
                      <c:pt idx="156">
                        <c:v>1.9281313593823683</c:v>
                      </c:pt>
                      <c:pt idx="157">
                        <c:v>1.9957859580731707</c:v>
                      </c:pt>
                      <c:pt idx="158">
                        <c:v>2.0617601716012786</c:v>
                      </c:pt>
                      <c:pt idx="159">
                        <c:v>2.1258330949882067</c:v>
                      </c:pt>
                      <c:pt idx="160">
                        <c:v>2.1877913267902507</c:v>
                      </c:pt>
                      <c:pt idx="161">
                        <c:v>2.2474298112977387</c:v>
                      </c:pt>
                      <c:pt idx="162">
                        <c:v>2.3045526477974536</c:v>
                      </c:pt>
                      <c:pt idx="163">
                        <c:v>2.3589738637043962</c:v>
                      </c:pt>
                      <c:pt idx="164">
                        <c:v>2.4105181485117195</c:v>
                      </c:pt>
                      <c:pt idx="165">
                        <c:v>2.4590215456622353</c:v>
                      </c:pt>
                      <c:pt idx="166">
                        <c:v>2.5043320996110059</c:v>
                      </c:pt>
                      <c:pt idx="167">
                        <c:v>2.546310455525358</c:v>
                      </c:pt>
                      <c:pt idx="168">
                        <c:v>2.5848304092555612</c:v>
                      </c:pt>
                      <c:pt idx="169">
                        <c:v>2.6197794054056924</c:v>
                      </c:pt>
                      <c:pt idx="170">
                        <c:v>2.6510589815390295</c:v>
                      </c:pt>
                      <c:pt idx="171">
                        <c:v>2.6785851567648788</c:v>
                      </c:pt>
                      <c:pt idx="172">
                        <c:v>2.7022887631732861</c:v>
                      </c:pt>
                      <c:pt idx="173">
                        <c:v>2.7221157188095795</c:v>
                      </c:pt>
                      <c:pt idx="174">
                        <c:v>2.738027241111459</c:v>
                      </c:pt>
                      <c:pt idx="175">
                        <c:v>2.7499999999662781</c:v>
                      </c:pt>
                      <c:pt idx="176">
                        <c:v>2.7580262097844783</c:v>
                      </c:pt>
                      <c:pt idx="177">
                        <c:v>2.7621136602258005</c:v>
                      </c:pt>
                      <c:pt idx="178">
                        <c:v>2.762285685457011</c:v>
                      </c:pt>
                      <c:pt idx="179">
                        <c:v>2.7585810720624657</c:v>
                      </c:pt>
                      <c:pt idx="180">
                        <c:v>2.7510539059709567</c:v>
                      </c:pt>
                      <c:pt idx="181">
                        <c:v>2.7397733590029381</c:v>
                      </c:pt>
                      <c:pt idx="182">
                        <c:v>2.7248234158805493</c:v>
                      </c:pt>
                      <c:pt idx="183">
                        <c:v>2.7063025427777876</c:v>
                      </c:pt>
                      <c:pt idx="184">
                        <c:v>2.6843232987189225</c:v>
                      </c:pt>
                      <c:pt idx="185">
                        <c:v>2.6590118913587917</c:v>
                      </c:pt>
                      <c:pt idx="186">
                        <c:v>2.6305076788980974</c:v>
                      </c:pt>
                      <c:pt idx="187">
                        <c:v>2.5989626200994391</c:v>
                      </c:pt>
                      <c:pt idx="188">
                        <c:v>2.5645406745745989</c:v>
                      </c:pt>
                      <c:pt idx="189">
                        <c:v>2.5274171557098986</c:v>
                      </c:pt>
                      <c:pt idx="190">
                        <c:v>2.4877780387833233</c:v>
                      </c:pt>
                      <c:pt idx="191">
                        <c:v>2.4458192270039625</c:v>
                      </c:pt>
                      <c:pt idx="192">
                        <c:v>2.4017457783703975</c:v>
                      </c:pt>
                      <c:pt idx="193">
                        <c:v>2.3557710963992444</c:v>
                      </c:pt>
                      <c:pt idx="194">
                        <c:v>2.3081160879177198</c:v>
                      </c:pt>
                      <c:pt idx="195">
                        <c:v>2.2590082912440126</c:v>
                      </c:pt>
                      <c:pt idx="196">
                        <c:v>2.2086809781961461</c:v>
                      </c:pt>
                      <c:pt idx="197">
                        <c:v>2.157372233473323</c:v>
                      </c:pt>
                      <c:pt idx="198">
                        <c:v>2.10532401504297</c:v>
                      </c:pt>
                      <c:pt idx="199">
                        <c:v>2.0527811992417688</c:v>
                      </c:pt>
                      <c:pt idx="200">
                        <c:v>1.9999906143591726</c:v>
                      </c:pt>
                      <c:pt idx="201">
                        <c:v>1.9472000665174694</c:v>
                      </c:pt>
                      <c:pt idx="202">
                        <c:v>1.8946573616927584</c:v>
                      </c:pt>
                      <c:pt idx="203">
                        <c:v>1.8426093277365243</c:v>
                      </c:pt>
                      <c:pt idx="204">
                        <c:v>1.7913008402574064</c:v>
                      </c:pt>
                      <c:pt idx="205">
                        <c:v>1.7409738562076131</c:v>
                      </c:pt>
                      <c:pt idx="206">
                        <c:v>1.6918664589879333</c:v>
                      </c:pt>
                      <c:pt idx="207">
                        <c:v>1.6442119188399318</c:v>
                      </c:pt>
                      <c:pt idx="208">
                        <c:v>1.5982377722334904</c:v>
                      </c:pt>
                      <c:pt idx="209">
                        <c:v>1.5541649238829884</c:v>
                      </c:pt>
                      <c:pt idx="210">
                        <c:v>1.5122067749359895</c:v>
                      </c:pt>
                      <c:pt idx="211">
                        <c:v>1.4725683807751802</c:v>
                      </c:pt>
                      <c:pt idx="212">
                        <c:v>1.4354456417572141</c:v>
                      </c:pt>
                      <c:pt idx="213">
                        <c:v>1.4010245300823776</c:v>
                      </c:pt>
                      <c:pt idx="214">
                        <c:v>1.369480355846159</c:v>
                      </c:pt>
                      <c:pt idx="215">
                        <c:v>1.3409770751693748</c:v>
                      </c:pt>
                      <c:pt idx="216">
                        <c:v>1.3156666431372905</c:v>
                      </c:pt>
                      <c:pt idx="217">
                        <c:v>1.2936884141014304</c:v>
                      </c:pt>
                      <c:pt idx="218">
                        <c:v>1.2751685917107922</c:v>
                      </c:pt>
                      <c:pt idx="219">
                        <c:v>1.260219730842961</c:v>
                      </c:pt>
                      <c:pt idx="220">
                        <c:v>1.2489402934007621</c:v>
                      </c:pt>
                      <c:pt idx="221">
                        <c:v>1.2414142597275357</c:v>
                      </c:pt>
                      <c:pt idx="222">
                        <c:v>1.2377107971745929</c:v>
                      </c:pt>
                      <c:pt idx="223">
                        <c:v>1.2378839871288725</c:v>
                      </c:pt>
                      <c:pt idx="224">
                        <c:v>1.2419726115780945</c:v>
                      </c:pt>
                      <c:pt idx="225">
                        <c:v>1.2500000000557447</c:v>
                      </c:pt>
                      <c:pt idx="226">
                        <c:v>1.2619739375699264</c:v>
                      </c:pt>
                      <c:pt idx="227">
                        <c:v>1.2778866338794455</c:v>
                      </c:pt>
                      <c:pt idx="228">
                        <c:v>1.2977147542383747</c:v>
                      </c:pt>
                      <c:pt idx="229">
                        <c:v>1.3214195114877816</c:v>
                      </c:pt>
                      <c:pt idx="230">
                        <c:v>1.3489468191311409</c:v>
                      </c:pt>
                      <c:pt idx="231">
                        <c:v>1.3802275047893602</c:v>
                      </c:pt>
                      <c:pt idx="232">
                        <c:v>1.4151775831929494</c:v>
                      </c:pt>
                      <c:pt idx="233">
                        <c:v>1.4536985876340212</c:v>
                      </c:pt>
                      <c:pt idx="234">
                        <c:v>1.4956779585699689</c:v>
                      </c:pt>
                      <c:pt idx="235">
                        <c:v>1.5409894878452315</c:v>
                      </c:pt>
                      <c:pt idx="236">
                        <c:v>1.5894938167779593</c:v>
                      </c:pt>
                      <c:pt idx="237">
                        <c:v>1.6410389861458947</c:v>
                      </c:pt>
                      <c:pt idx="238">
                        <c:v>1.6954610359008842</c:v>
                      </c:pt>
                      <c:pt idx="239">
                        <c:v>1.7525846522452597</c:v>
                      </c:pt>
                      <c:pt idx="240">
                        <c:v>1.8122238595163256</c:v>
                      </c:pt>
                      <c:pt idx="241">
                        <c:v>1.8741827541484446</c:v>
                      </c:pt>
                      <c:pt idx="242">
                        <c:v>1.9382562778160524</c:v>
                      </c:pt>
                      <c:pt idx="243">
                        <c:v>2.0042310267064098</c:v>
                      </c:pt>
                      <c:pt idx="244">
                        <c:v>2.0718860937281924</c:v>
                      </c:pt>
                      <c:pt idx="245">
                        <c:v>2.1409939403321929</c:v>
                      </c:pt>
                      <c:pt idx="246">
                        <c:v>2.2113212945033198</c:v>
                      </c:pt>
                      <c:pt idx="247">
                        <c:v>2.2826300713800909</c:v>
                      </c:pt>
                      <c:pt idx="248">
                        <c:v>2.3546783128681694</c:v>
                      </c:pt>
                      <c:pt idx="249">
                        <c:v>2.4272211425398842</c:v>
                      </c:pt>
                      <c:pt idx="250">
                        <c:v>2.5000117320510347</c:v>
                      </c:pt>
                      <c:pt idx="251">
                        <c:v>2.5728022752610702</c:v>
                      </c:pt>
                      <c:pt idx="252">
                        <c:v>2.6453449662121704</c:v>
                      </c:pt>
                      <c:pt idx="253">
                        <c:v>2.7173929771076026</c:v>
                      </c:pt>
                      <c:pt idx="254">
                        <c:v>2.7887014324297383</c:v>
                      </c:pt>
                      <c:pt idx="255">
                        <c:v>2.8590283753532781</c:v>
                      </c:pt>
                      <c:pt idx="256">
                        <c:v>2.928135722639742</c:v>
                      </c:pt>
                      <c:pt idx="257">
                        <c:v>2.9957902042446207</c:v>
                      </c:pt>
                      <c:pt idx="258">
                        <c:v>3.0617642839290871</c:v>
                      </c:pt>
                      <c:pt idx="259">
                        <c:v>3.125837057242868</c:v>
                      </c:pt>
                      <c:pt idx="260">
                        <c:v>3.1877951233345341</c:v>
                      </c:pt>
                      <c:pt idx="261">
                        <c:v>3.247433427148394</c:v>
                      </c:pt>
                      <c:pt idx="262">
                        <c:v>3.3045560686843483</c:v>
                      </c:pt>
                      <c:pt idx="263">
                        <c:v>3.358977076126834</c:v>
                      </c:pt>
                      <c:pt idx="264">
                        <c:v>3.4105211397917197</c:v>
                      </c:pt>
                      <c:pt idx="265">
                        <c:v>3.4590243039945605</c:v>
                      </c:pt>
                      <c:pt idx="266">
                        <c:v>3.504334614109764</c:v>
                      </c:pt>
                      <c:pt idx="267">
                        <c:v>3.5463127162669554</c:v>
                      </c:pt>
                      <c:pt idx="268">
                        <c:v>3.5848324073178728</c:v>
                      </c:pt>
                      <c:pt idx="269">
                        <c:v>3.6197811329032659</c:v>
                      </c:pt>
                      <c:pt idx="270">
                        <c:v>3.6510604316542112</c:v>
                      </c:pt>
                      <c:pt idx="271">
                        <c:v>3.6785863237747169</c:v>
                      </c:pt>
                      <c:pt idx="272">
                        <c:v>3.7022896424721203</c:v>
                      </c:pt>
                      <c:pt idx="273">
                        <c:v>3.7221163069272136</c:v>
                      </c:pt>
                      <c:pt idx="274">
                        <c:v>3.7380275357268582</c:v>
                      </c:pt>
                      <c:pt idx="275">
                        <c:v>3.7499999999167271</c:v>
                      </c:pt>
                      <c:pt idx="276">
                        <c:v>3.7580259150701738</c:v>
                      </c:pt>
                      <c:pt idx="277">
                        <c:v>3.7621130720098468</c:v>
                      </c:pt>
                      <c:pt idx="278">
                        <c:v>3.7622848060608307</c:v>
                      </c:pt>
                      <c:pt idx="279">
                        <c:v>3.7585799049566386</c:v>
                      </c:pt>
                      <c:pt idx="280">
                        <c:v>3.7510524557615237</c:v>
                      </c:pt>
                      <c:pt idx="281">
                        <c:v>3.7397716314132232</c:v>
                      </c:pt>
                      <c:pt idx="282">
                        <c:v>3.7248214177285695</c:v>
                      </c:pt>
                      <c:pt idx="283">
                        <c:v>3.7063002819493454</c:v>
                      </c:pt>
                      <c:pt idx="284">
                        <c:v>3.6843207841364904</c:v>
                      </c:pt>
                      <c:pt idx="285">
                        <c:v>3.6590091329462924</c:v>
                      </c:pt>
                      <c:pt idx="286">
                        <c:v>3.6305046875417415</c:v>
                      </c:pt>
                      <c:pt idx="287">
                        <c:v>3.5989594076047582</c:v>
                      </c:pt>
                      <c:pt idx="288">
                        <c:v>3.5645372536198634</c:v>
                      </c:pt>
                      <c:pt idx="289">
                        <c:v>3.527413539796072</c:v>
                      </c:pt>
                      <c:pt idx="290">
                        <c:v>3.4877742421807909</c:v>
                      </c:pt>
                      <c:pt idx="291">
                        <c:v>3.4458152646961988</c:v>
                      </c:pt>
                      <c:pt idx="292">
                        <c:v>3.4017416659948454</c:v>
                      </c:pt>
                      <c:pt idx="293">
                        <c:v>3.355766850185594</c:v>
                      </c:pt>
                      <c:pt idx="294">
                        <c:v>3.3081117246238647</c:v>
                      </c:pt>
                      <c:pt idx="295">
                        <c:v>3.2590038280899045</c:v>
                      </c:pt>
                      <c:pt idx="296">
                        <c:v>3.2086764327958432</c:v>
                      </c:pt>
                      <c:pt idx="297">
                        <c:v>3.1573676237654658</c:v>
                      </c:pt>
                      <c:pt idx="298">
                        <c:v>3.105319359220001</c:v>
                      </c:pt>
                      <c:pt idx="299">
                        <c:v>3.0527765156781208</c:v>
                      </c:pt>
                      <c:pt idx="300">
                        <c:v>2.9999859215387601</c:v>
                      </c:pt>
                      <c:pt idx="301">
                        <c:v>2.9471953829607367</c:v>
                      </c:pt>
                      <c:pt idx="302">
                        <c:v>2.8946527058835905</c:v>
                      </c:pt>
                      <c:pt idx="303">
                        <c:v>2.8426047180493015</c:v>
                      </c:pt>
                      <c:pt idx="304">
                        <c:v>2.7912962948844875</c:v>
                      </c:pt>
                      <c:pt idx="305">
                        <c:v>2.7409693930875334</c:v>
                      </c:pt>
                      <c:pt idx="306">
                        <c:v>2.6918620957346135</c:v>
                      </c:pt>
                      <c:pt idx="307">
                        <c:v>2.6442076726731667</c:v>
                      </c:pt>
                      <c:pt idx="308">
                        <c:v>2.5982336599109854</c:v>
                      </c:pt>
                      <c:pt idx="309">
                        <c:v>2.5541609616342273</c:v>
                      </c:pt>
                      <c:pt idx="310">
                        <c:v>2.5122029783981801</c:v>
                      </c:pt>
                      <c:pt idx="311">
                        <c:v>2.4725647649315436</c:v>
                      </c:pt>
                      <c:pt idx="312">
                        <c:v>2.4354422208778557</c:v>
                      </c:pt>
                      <c:pt idx="313">
                        <c:v>2.4010213176679658</c:v>
                      </c:pt>
                      <c:pt idx="314">
                        <c:v>2.3694773645746459</c:v>
                      </c:pt>
                      <c:pt idx="315">
                        <c:v>2.3409743168459589</c:v>
                      </c:pt>
                      <c:pt idx="316">
                        <c:v>2.3156641286478292</c:v>
                      </c:pt>
                      <c:pt idx="317">
                        <c:v>2.2936861533694808</c:v>
                      </c:pt>
                      <c:pt idx="318">
                        <c:v>2.2751665936584451</c:v>
                      </c:pt>
                      <c:pt idx="319">
                        <c:v>2.2602180033556265</c:v>
                      </c:pt>
                      <c:pt idx="320">
                        <c:v>2.2489388432960533</c:v>
                      </c:pt>
                      <c:pt idx="321">
                        <c:v>2.2414130927283624</c:v>
                      </c:pt>
                      <c:pt idx="322">
                        <c:v>2.2377099178865754</c:v>
                      </c:pt>
                      <c:pt idx="323">
                        <c:v>2.2378833990221629</c:v>
                      </c:pt>
                      <c:pt idx="324">
                        <c:v>2.2419723169736852</c:v>
                      </c:pt>
                      <c:pt idx="325">
                        <c:v>2.2500000001163065</c:v>
                      </c:pt>
                    </c:numCache>
                  </c:numRef>
                </c:yVal>
                <c:smooth val="1"/>
                <c:extLst>
                  <c:ext xmlns:c16="http://schemas.microsoft.com/office/drawing/2014/chart" uri="{C3380CC4-5D6E-409C-BE32-E72D297353CC}">
                    <c16:uniqueId val="{00000003-0F93-4EDB-B0FB-D0484D8F909B}"/>
                  </c:ext>
                </c:extLst>
              </c15:ser>
            </c15:filteredScatterSeries>
            <c15:filteredScatterSeries>
              <c15:ser>
                <c:idx val="3"/>
                <c:order val="3"/>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'sine wave w uptrend'!$E$2:$E$327</c15:sqref>
                        </c15:formulaRef>
                      </c:ext>
                    </c:extLst>
                    <c:numCache>
                      <c:formatCode>General</c:formatCode>
                      <c:ptCount val="32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numCache>
                  </c:numRef>
                </c:xVal>
                <c:yVal>
                  <c:numRef>
                    <c:extLst xmlns:c15="http://schemas.microsoft.com/office/drawing/2012/chart">
                      <c:ext xmlns:c15="http://schemas.microsoft.com/office/drawing/2012/chart" uri="{02D57815-91ED-43cb-92C2-25804820EDAC}">
                        <c15:formulaRef>
                          <c15:sqref>'sine wave w uptrend'!$I$2:$I$327</c15:sqref>
                        </c15:formulaRef>
                      </c:ext>
                    </c:extLst>
                    <c:numCache>
                      <c:formatCode>General</c:formatCode>
                      <c:ptCount val="326"/>
                      <c:pt idx="1">
                        <c:v>9.9999999999999985E-3</c:v>
                      </c:pt>
                      <c:pt idx="2">
                        <c:v>1.9999999999999997E-2</c:v>
                      </c:pt>
                      <c:pt idx="3">
                        <c:v>0.03</c:v>
                      </c:pt>
                      <c:pt idx="4">
                        <c:v>4.0000000000000008E-2</c:v>
                      </c:pt>
                      <c:pt idx="5">
                        <c:v>4.9999999999999989E-2</c:v>
                      </c:pt>
                      <c:pt idx="6">
                        <c:v>0.06</c:v>
                      </c:pt>
                      <c:pt idx="7">
                        <c:v>7.0000000000000007E-2</c:v>
                      </c:pt>
                      <c:pt idx="8">
                        <c:v>7.9999999999999988E-2</c:v>
                      </c:pt>
                      <c:pt idx="9">
                        <c:v>8.9999999999999969E-2</c:v>
                      </c:pt>
                      <c:pt idx="10">
                        <c:v>9.9999999999999978E-2</c:v>
                      </c:pt>
                      <c:pt idx="11">
                        <c:v>0.10999999999999999</c:v>
                      </c:pt>
                      <c:pt idx="12">
                        <c:v>0.12</c:v>
                      </c:pt>
                      <c:pt idx="13">
                        <c:v>0.13</c:v>
                      </c:pt>
                      <c:pt idx="14">
                        <c:v>0.14000000000000001</c:v>
                      </c:pt>
                      <c:pt idx="15">
                        <c:v>0.15000000000000002</c:v>
                      </c:pt>
                      <c:pt idx="16">
                        <c:v>0.16000000000000003</c:v>
                      </c:pt>
                      <c:pt idx="17">
                        <c:v>0.17000000000000004</c:v>
                      </c:pt>
                      <c:pt idx="18">
                        <c:v>0.17999999999999994</c:v>
                      </c:pt>
                      <c:pt idx="19">
                        <c:v>0.19000000000000006</c:v>
                      </c:pt>
                      <c:pt idx="20">
                        <c:v>0.19999999999999996</c:v>
                      </c:pt>
                      <c:pt idx="21">
                        <c:v>0.20999999999999996</c:v>
                      </c:pt>
                      <c:pt idx="22">
                        <c:v>0.21999999999999997</c:v>
                      </c:pt>
                      <c:pt idx="23">
                        <c:v>0.23000000000000004</c:v>
                      </c:pt>
                      <c:pt idx="24">
                        <c:v>0.24000000000000005</c:v>
                      </c:pt>
                      <c:pt idx="25">
                        <c:v>0.24999999999999994</c:v>
                      </c:pt>
                      <c:pt idx="26">
                        <c:v>0.26000000000000006</c:v>
                      </c:pt>
                      <c:pt idx="27">
                        <c:v>0.26999999999999996</c:v>
                      </c:pt>
                      <c:pt idx="28">
                        <c:v>0.28000000000000003</c:v>
                      </c:pt>
                      <c:pt idx="29">
                        <c:v>0.28999999999999992</c:v>
                      </c:pt>
                      <c:pt idx="30">
                        <c:v>0.30000000000000004</c:v>
                      </c:pt>
                      <c:pt idx="31">
                        <c:v>0.30999999999999994</c:v>
                      </c:pt>
                      <c:pt idx="32">
                        <c:v>0.32000000000000006</c:v>
                      </c:pt>
                      <c:pt idx="33">
                        <c:v>0.33000000000000007</c:v>
                      </c:pt>
                      <c:pt idx="34">
                        <c:v>0.34000000000000008</c:v>
                      </c:pt>
                      <c:pt idx="35">
                        <c:v>0.35000000000000003</c:v>
                      </c:pt>
                      <c:pt idx="36">
                        <c:v>0.35999999999999993</c:v>
                      </c:pt>
                      <c:pt idx="37">
                        <c:v>0.36999999999999994</c:v>
                      </c:pt>
                      <c:pt idx="38">
                        <c:v>0.38</c:v>
                      </c:pt>
                      <c:pt idx="39">
                        <c:v>0.39</c:v>
                      </c:pt>
                      <c:pt idx="40">
                        <c:v>0.4</c:v>
                      </c:pt>
                      <c:pt idx="41">
                        <c:v>0.40999999999999992</c:v>
                      </c:pt>
                      <c:pt idx="42">
                        <c:v>0.42</c:v>
                      </c:pt>
                      <c:pt idx="43">
                        <c:v>0.43</c:v>
                      </c:pt>
                      <c:pt idx="44">
                        <c:v>0.44000000000000006</c:v>
                      </c:pt>
                      <c:pt idx="45">
                        <c:v>0.45000000000000007</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0.61999999999999988</c:v>
                      </c:pt>
                      <c:pt idx="63">
                        <c:v>0.63000000000000012</c:v>
                      </c:pt>
                      <c:pt idx="64">
                        <c:v>0.64</c:v>
                      </c:pt>
                      <c:pt idx="65">
                        <c:v>0.65000000000000013</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0.83999999999999986</c:v>
                      </c:pt>
                      <c:pt idx="85">
                        <c:v>0.85000000000000009</c:v>
                      </c:pt>
                      <c:pt idx="86">
                        <c:v>0.8600000000000001</c:v>
                      </c:pt>
                      <c:pt idx="87">
                        <c:v>0.86999999999999988</c:v>
                      </c:pt>
                      <c:pt idx="88">
                        <c:v>0.88</c:v>
                      </c:pt>
                      <c:pt idx="89">
                        <c:v>0.89</c:v>
                      </c:pt>
                      <c:pt idx="90">
                        <c:v>0.90000000000000013</c:v>
                      </c:pt>
                      <c:pt idx="91">
                        <c:v>0.91000000000000014</c:v>
                      </c:pt>
                      <c:pt idx="92">
                        <c:v>0.92</c:v>
                      </c:pt>
                      <c:pt idx="93">
                        <c:v>0.92999999999999994</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1.2400000000000002</c:v>
                      </c:pt>
                      <c:pt idx="125">
                        <c:v>1.25</c:v>
                      </c:pt>
                      <c:pt idx="126">
                        <c:v>1.26</c:v>
                      </c:pt>
                      <c:pt idx="127">
                        <c:v>1.27</c:v>
                      </c:pt>
                      <c:pt idx="128">
                        <c:v>1.28</c:v>
                      </c:pt>
                      <c:pt idx="129">
                        <c:v>1.29</c:v>
                      </c:pt>
                      <c:pt idx="130">
                        <c:v>1.3</c:v>
                      </c:pt>
                      <c:pt idx="131">
                        <c:v>1.31</c:v>
                      </c:pt>
                      <c:pt idx="132">
                        <c:v>1.3200000000000003</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1.6100000000000003</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1.8000000000000003</c:v>
                      </c:pt>
                      <c:pt idx="181">
                        <c:v>1.81</c:v>
                      </c:pt>
                      <c:pt idx="182">
                        <c:v>1.82</c:v>
                      </c:pt>
                      <c:pt idx="183">
                        <c:v>1.83</c:v>
                      </c:pt>
                      <c:pt idx="184">
                        <c:v>1.8400000000000003</c:v>
                      </c:pt>
                      <c:pt idx="185">
                        <c:v>1.85</c:v>
                      </c:pt>
                      <c:pt idx="186">
                        <c:v>1.86</c:v>
                      </c:pt>
                      <c:pt idx="187">
                        <c:v>1.87</c:v>
                      </c:pt>
                      <c:pt idx="188">
                        <c:v>1.88</c:v>
                      </c:pt>
                      <c:pt idx="189">
                        <c:v>1.89</c:v>
                      </c:pt>
                      <c:pt idx="190">
                        <c:v>1.9</c:v>
                      </c:pt>
                      <c:pt idx="191">
                        <c:v>1.91</c:v>
                      </c:pt>
                      <c:pt idx="192">
                        <c:v>1.92</c:v>
                      </c:pt>
                      <c:pt idx="193">
                        <c:v>1.9300000000000002</c:v>
                      </c:pt>
                      <c:pt idx="194">
                        <c:v>1.94</c:v>
                      </c:pt>
                      <c:pt idx="195">
                        <c:v>1.9500000000000002</c:v>
                      </c:pt>
                      <c:pt idx="196">
                        <c:v>1.96</c:v>
                      </c:pt>
                      <c:pt idx="197">
                        <c:v>1.97</c:v>
                      </c:pt>
                      <c:pt idx="198">
                        <c:v>1.98</c:v>
                      </c:pt>
                      <c:pt idx="199">
                        <c:v>1.9899999999999998</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3.1800000000000006</c:v>
                      </c:pt>
                      <c:pt idx="319">
                        <c:v>3.1900000000000004</c:v>
                      </c:pt>
                      <c:pt idx="320">
                        <c:v>3.2</c:v>
                      </c:pt>
                      <c:pt idx="321">
                        <c:v>3.21</c:v>
                      </c:pt>
                      <c:pt idx="322">
                        <c:v>3.22</c:v>
                      </c:pt>
                      <c:pt idx="323">
                        <c:v>3.23</c:v>
                      </c:pt>
                      <c:pt idx="324">
                        <c:v>3.24</c:v>
                      </c:pt>
                      <c:pt idx="325">
                        <c:v>3.25</c:v>
                      </c:pt>
                    </c:numCache>
                  </c:numRef>
                </c:yVal>
                <c:smooth val="1"/>
                <c:extLst xmlns:c15="http://schemas.microsoft.com/office/drawing/2012/chart">
                  <c:ext xmlns:c16="http://schemas.microsoft.com/office/drawing/2014/chart" uri="{C3380CC4-5D6E-409C-BE32-E72D297353CC}">
                    <c16:uniqueId val="{00000004-0F93-4EDB-B0FB-D0484D8F909B}"/>
                  </c:ext>
                </c:extLst>
              </c15:ser>
            </c15:filteredScatterSeries>
          </c:ext>
        </c:extLst>
      </c:scatterChart>
      <c:valAx>
        <c:axId val="116548799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487167"/>
        <c:crosses val="autoZero"/>
        <c:crossBetween val="midCat"/>
      </c:valAx>
      <c:valAx>
        <c:axId val="1165487167"/>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5487999"/>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chemeClr val="tx1">
                    <a:lumMod val="65000"/>
                    <a:lumOff val="35000"/>
                  </a:schemeClr>
                </a:solidFill>
                <a:latin typeface="+mn-lt"/>
                <a:ea typeface="+mn-ea"/>
                <a:cs typeface="+mn-cs"/>
              </a:defRPr>
            </a:pPr>
            <a:r>
              <a:rPr lang="en-US" dirty="0"/>
              <a:t>Asset Class Return in Various Market Environments</a:t>
            </a:r>
          </a:p>
        </c:rich>
      </c:tx>
      <c:layout>
        <c:manualLayout>
          <c:xMode val="edge"/>
          <c:yMode val="edge"/>
          <c:x val="0.28325611760651132"/>
          <c:y val="1.7485873999209083E-2"/>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S&amp;P 500</c:v>
                </c:pt>
              </c:strCache>
            </c:strRef>
          </c:tx>
          <c:spPr>
            <a:solidFill>
              <a:schemeClr val="accent1"/>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Sheet1!$B$4:$D$4</c:f>
              <c:numCache>
                <c:formatCode>0.00%</c:formatCode>
                <c:ptCount val="3"/>
                <c:pt idx="0">
                  <c:v>-0.30427145999999999</c:v>
                </c:pt>
                <c:pt idx="1">
                  <c:v>1.19030316</c:v>
                </c:pt>
                <c:pt idx="2">
                  <c:v>-0.18110865000000001</c:v>
                </c:pt>
              </c:numCache>
            </c:numRef>
          </c:val>
          <c:extLst>
            <c:ext xmlns:c16="http://schemas.microsoft.com/office/drawing/2014/chart" uri="{C3380CC4-5D6E-409C-BE32-E72D297353CC}">
              <c16:uniqueId val="{00000000-6AAE-4B75-90A0-BC4B44FF2017}"/>
            </c:ext>
          </c:extLst>
        </c:ser>
        <c:ser>
          <c:idx val="1"/>
          <c:order val="1"/>
          <c:tx>
            <c:strRef>
              <c:f>Sheet1!$A$5</c:f>
              <c:strCache>
                <c:ptCount val="1"/>
                <c:pt idx="0">
                  <c:v>Russell 2000</c:v>
                </c:pt>
              </c:strCache>
            </c:strRef>
          </c:tx>
          <c:spPr>
            <a:solidFill>
              <a:schemeClr val="accent2"/>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Sheet1!$B$5:$D$5</c:f>
              <c:numCache>
                <c:formatCode>0.00%</c:formatCode>
                <c:ptCount val="3"/>
                <c:pt idx="0">
                  <c:v>-0.39732225999999998</c:v>
                </c:pt>
                <c:pt idx="1">
                  <c:v>1.2854305500000001</c:v>
                </c:pt>
                <c:pt idx="2">
                  <c:v>-0.20436467</c:v>
                </c:pt>
              </c:numCache>
            </c:numRef>
          </c:val>
          <c:extLst>
            <c:ext xmlns:c16="http://schemas.microsoft.com/office/drawing/2014/chart" uri="{C3380CC4-5D6E-409C-BE32-E72D297353CC}">
              <c16:uniqueId val="{00000001-6AAE-4B75-90A0-BC4B44FF2017}"/>
            </c:ext>
          </c:extLst>
        </c:ser>
        <c:ser>
          <c:idx val="2"/>
          <c:order val="2"/>
          <c:tx>
            <c:strRef>
              <c:f>Sheet1!$A$6</c:f>
              <c:strCache>
                <c:ptCount val="1"/>
                <c:pt idx="0">
                  <c:v>Russell 3000 Value</c:v>
                </c:pt>
              </c:strCache>
            </c:strRef>
          </c:tx>
          <c:spPr>
            <a:solidFill>
              <a:schemeClr val="accent3"/>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Sheet1!$B$6:$D$6</c:f>
              <c:numCache>
                <c:formatCode>0.00%</c:formatCode>
                <c:ptCount val="3"/>
                <c:pt idx="0">
                  <c:v>-0.37860684999999994</c:v>
                </c:pt>
                <c:pt idx="1">
                  <c:v>1.07554733</c:v>
                </c:pt>
                <c:pt idx="2">
                  <c:v>-7.9798540000000001E-2</c:v>
                </c:pt>
              </c:numCache>
            </c:numRef>
          </c:val>
          <c:extLst>
            <c:ext xmlns:c16="http://schemas.microsoft.com/office/drawing/2014/chart" uri="{C3380CC4-5D6E-409C-BE32-E72D297353CC}">
              <c16:uniqueId val="{00000002-6AAE-4B75-90A0-BC4B44FF2017}"/>
            </c:ext>
          </c:extLst>
        </c:ser>
        <c:ser>
          <c:idx val="3"/>
          <c:order val="3"/>
          <c:tx>
            <c:strRef>
              <c:f>Sheet1!$A$7</c:f>
              <c:strCache>
                <c:ptCount val="1"/>
                <c:pt idx="0">
                  <c:v>Russell 3000 Growth</c:v>
                </c:pt>
              </c:strCache>
            </c:strRef>
          </c:tx>
          <c:spPr>
            <a:solidFill>
              <a:schemeClr val="accent4"/>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Sheet1!$B$7:$D$7</c:f>
              <c:numCache>
                <c:formatCode>0.00%</c:formatCode>
                <c:ptCount val="3"/>
                <c:pt idx="0">
                  <c:v>-0.25770745</c:v>
                </c:pt>
                <c:pt idx="1">
                  <c:v>1.3441058299999999</c:v>
                </c:pt>
                <c:pt idx="2">
                  <c:v>-0.28965966999999998</c:v>
                </c:pt>
              </c:numCache>
            </c:numRef>
          </c:val>
          <c:extLst>
            <c:ext xmlns:c16="http://schemas.microsoft.com/office/drawing/2014/chart" uri="{C3380CC4-5D6E-409C-BE32-E72D297353CC}">
              <c16:uniqueId val="{00000003-6AAE-4B75-90A0-BC4B44FF2017}"/>
            </c:ext>
          </c:extLst>
        </c:ser>
        <c:ser>
          <c:idx val="4"/>
          <c:order val="4"/>
          <c:tx>
            <c:strRef>
              <c:f>Sheet1!$A$8</c:f>
              <c:strCache>
                <c:ptCount val="1"/>
                <c:pt idx="0">
                  <c:v>MSCI EAFE</c:v>
                </c:pt>
              </c:strCache>
            </c:strRef>
          </c:tx>
          <c:spPr>
            <a:solidFill>
              <a:schemeClr val="accent5"/>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Sheet1!$B$8:$D$8</c:f>
              <c:numCache>
                <c:formatCode>0.00%</c:formatCode>
                <c:ptCount val="3"/>
                <c:pt idx="0">
                  <c:v>-0.33165055999999998</c:v>
                </c:pt>
                <c:pt idx="1">
                  <c:v>0.81086574</c:v>
                </c:pt>
                <c:pt idx="2">
                  <c:v>-0.14013355</c:v>
                </c:pt>
              </c:numCache>
            </c:numRef>
          </c:val>
          <c:extLst>
            <c:ext xmlns:c16="http://schemas.microsoft.com/office/drawing/2014/chart" uri="{C3380CC4-5D6E-409C-BE32-E72D297353CC}">
              <c16:uniqueId val="{00000004-6AAE-4B75-90A0-BC4B44FF2017}"/>
            </c:ext>
          </c:extLst>
        </c:ser>
        <c:ser>
          <c:idx val="5"/>
          <c:order val="5"/>
          <c:tx>
            <c:strRef>
              <c:f>Sheet1!$A$9</c:f>
              <c:strCache>
                <c:ptCount val="1"/>
                <c:pt idx="0">
                  <c:v>MSCI Emg Mkt</c:v>
                </c:pt>
              </c:strCache>
            </c:strRef>
          </c:tx>
          <c:spPr>
            <a:solidFill>
              <a:schemeClr val="accent6"/>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Sheet1!$B$9:$D$9</c:f>
              <c:numCache>
                <c:formatCode>0.00%</c:formatCode>
                <c:ptCount val="3"/>
                <c:pt idx="0">
                  <c:v>-0.31781092</c:v>
                </c:pt>
                <c:pt idx="1">
                  <c:v>0.70111602000000006</c:v>
                </c:pt>
                <c:pt idx="2">
                  <c:v>-0.19735734000000002</c:v>
                </c:pt>
              </c:numCache>
            </c:numRef>
          </c:val>
          <c:extLst>
            <c:ext xmlns:c16="http://schemas.microsoft.com/office/drawing/2014/chart" uri="{C3380CC4-5D6E-409C-BE32-E72D297353CC}">
              <c16:uniqueId val="{00000005-6AAE-4B75-90A0-BC4B44FF2017}"/>
            </c:ext>
          </c:extLst>
        </c:ser>
        <c:ser>
          <c:idx val="6"/>
          <c:order val="6"/>
          <c:tx>
            <c:strRef>
              <c:f>Sheet1!$A$10</c:f>
              <c:strCache>
                <c:ptCount val="1"/>
                <c:pt idx="0">
                  <c:v>Bberg US Agg Bond</c:v>
                </c:pt>
              </c:strCache>
            </c:strRef>
          </c:tx>
          <c:spPr>
            <a:solidFill>
              <a:schemeClr val="accent1">
                <a:lumMod val="60000"/>
              </a:schemeClr>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Sheet1!$B$10:$D$10</c:f>
              <c:numCache>
                <c:formatCode>0.00%</c:formatCode>
                <c:ptCount val="3"/>
                <c:pt idx="0">
                  <c:v>1.0371699999999999E-2</c:v>
                </c:pt>
                <c:pt idx="1">
                  <c:v>4.7622640000000001E-2</c:v>
                </c:pt>
                <c:pt idx="2">
                  <c:v>-0.13010115999999999</c:v>
                </c:pt>
              </c:numCache>
            </c:numRef>
          </c:val>
          <c:extLst>
            <c:ext xmlns:c16="http://schemas.microsoft.com/office/drawing/2014/chart" uri="{C3380CC4-5D6E-409C-BE32-E72D297353CC}">
              <c16:uniqueId val="{00000006-6AAE-4B75-90A0-BC4B44FF2017}"/>
            </c:ext>
          </c:extLst>
        </c:ser>
        <c:ser>
          <c:idx val="7"/>
          <c:order val="7"/>
          <c:tx>
            <c:strRef>
              <c:f>Sheet1!$A$11</c:f>
              <c:strCache>
                <c:ptCount val="1"/>
                <c:pt idx="0">
                  <c:v>Bberg US Corp High Yield</c:v>
                </c:pt>
              </c:strCache>
            </c:strRef>
          </c:tx>
          <c:spPr>
            <a:solidFill>
              <a:schemeClr val="accent2">
                <a:lumMod val="60000"/>
              </a:schemeClr>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Sheet1!$B$11:$D$11</c:f>
              <c:numCache>
                <c:formatCode>0.00%</c:formatCode>
                <c:ptCount val="3"/>
                <c:pt idx="0">
                  <c:v>-0.19781866999999997</c:v>
                </c:pt>
                <c:pt idx="1">
                  <c:v>0.40574778</c:v>
                </c:pt>
                <c:pt idx="2">
                  <c:v>-0.11188551000000001</c:v>
                </c:pt>
              </c:numCache>
            </c:numRef>
          </c:val>
          <c:extLst>
            <c:ext xmlns:c16="http://schemas.microsoft.com/office/drawing/2014/chart" uri="{C3380CC4-5D6E-409C-BE32-E72D297353CC}">
              <c16:uniqueId val="{00000007-6AAE-4B75-90A0-BC4B44FF2017}"/>
            </c:ext>
          </c:extLst>
        </c:ser>
        <c:ser>
          <c:idx val="8"/>
          <c:order val="8"/>
          <c:tx>
            <c:strRef>
              <c:f>Sheet1!$A$12</c:f>
              <c:strCache>
                <c:ptCount val="1"/>
                <c:pt idx="0">
                  <c:v>FTSE Nareit All REITs</c:v>
                </c:pt>
              </c:strCache>
            </c:strRef>
          </c:tx>
          <c:spPr>
            <a:solidFill>
              <a:schemeClr val="accent3">
                <a:lumMod val="60000"/>
              </a:schemeClr>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Sheet1!$B$12:$D$12</c:f>
              <c:numCache>
                <c:formatCode>0.00%</c:formatCode>
                <c:ptCount val="3"/>
                <c:pt idx="0">
                  <c:v>-0.38892420999999999</c:v>
                </c:pt>
                <c:pt idx="1">
                  <c:v>1.1548901300000001</c:v>
                </c:pt>
                <c:pt idx="2">
                  <c:v>-0.25104375000000001</c:v>
                </c:pt>
              </c:numCache>
            </c:numRef>
          </c:val>
          <c:extLst>
            <c:ext xmlns:c16="http://schemas.microsoft.com/office/drawing/2014/chart" uri="{C3380CC4-5D6E-409C-BE32-E72D297353CC}">
              <c16:uniqueId val="{00000008-6AAE-4B75-90A0-BC4B44FF2017}"/>
            </c:ext>
          </c:extLst>
        </c:ser>
        <c:ser>
          <c:idx val="9"/>
          <c:order val="9"/>
          <c:tx>
            <c:strRef>
              <c:f>Sheet1!$A$13</c:f>
              <c:strCache>
                <c:ptCount val="1"/>
                <c:pt idx="0">
                  <c:v>S&amp;P GSCI</c:v>
                </c:pt>
              </c:strCache>
            </c:strRef>
          </c:tx>
          <c:spPr>
            <a:solidFill>
              <a:schemeClr val="accent4">
                <a:lumMod val="60000"/>
              </a:schemeClr>
            </a:solidFill>
            <a:ln>
              <a:noFill/>
            </a:ln>
            <a:effectLst/>
          </c:spPr>
          <c:invertIfNegative val="0"/>
          <c:cat>
            <c:multiLvlStrRef>
              <c:f>Sheet1!$B$2:$D$3</c:f>
              <c:multiLvlStrCache>
                <c:ptCount val="3"/>
                <c:lvl>
                  <c:pt idx="0">
                    <c:v>1/1/2020 to 3/23/2020</c:v>
                  </c:pt>
                  <c:pt idx="1">
                    <c:v>3/24/2020 to 12/31/2021</c:v>
                  </c:pt>
                  <c:pt idx="2">
                    <c:v>1/1/2022 to 12/31/2022</c:v>
                  </c:pt>
                </c:lvl>
                <c:lvl>
                  <c:pt idx="0">
                    <c:v>Covid Panic</c:v>
                  </c:pt>
                  <c:pt idx="1">
                    <c:v>Everything Bull Market</c:v>
                  </c:pt>
                  <c:pt idx="2">
                    <c:v>Everything Bear Market</c:v>
                  </c:pt>
                </c:lvl>
              </c:multiLvlStrCache>
            </c:multiLvlStrRef>
          </c:cat>
          <c:val>
            <c:numRef>
              <c:f>Sheet1!$B$13:$D$13</c:f>
              <c:numCache>
                <c:formatCode>0.00%</c:formatCode>
                <c:ptCount val="3"/>
                <c:pt idx="0">
                  <c:v>-0.40520613999999999</c:v>
                </c:pt>
                <c:pt idx="1">
                  <c:v>0.79987324999999998</c:v>
                </c:pt>
                <c:pt idx="2">
                  <c:v>0.25985949000000003</c:v>
                </c:pt>
              </c:numCache>
            </c:numRef>
          </c:val>
          <c:extLst>
            <c:ext xmlns:c16="http://schemas.microsoft.com/office/drawing/2014/chart" uri="{C3380CC4-5D6E-409C-BE32-E72D297353CC}">
              <c16:uniqueId val="{00000009-6AAE-4B75-90A0-BC4B44FF2017}"/>
            </c:ext>
          </c:extLst>
        </c:ser>
        <c:dLbls>
          <c:showLegendKey val="0"/>
          <c:showVal val="0"/>
          <c:showCatName val="0"/>
          <c:showSerName val="0"/>
          <c:showPercent val="0"/>
          <c:showBubbleSize val="0"/>
        </c:dLbls>
        <c:gapWidth val="150"/>
        <c:axId val="471625232"/>
        <c:axId val="471626896"/>
      </c:barChart>
      <c:catAx>
        <c:axId val="4716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626896"/>
        <c:crosses val="autoZero"/>
        <c:auto val="1"/>
        <c:lblAlgn val="ctr"/>
        <c:lblOffset val="100"/>
        <c:noMultiLvlLbl val="0"/>
      </c:catAx>
      <c:valAx>
        <c:axId val="47162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625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10-Year Treasury Yields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670926"/>
              </a:solidFill>
              <a:round/>
            </a:ln>
            <a:effectLst/>
          </c:spPr>
          <c:marker>
            <c:symbol val="none"/>
          </c:marker>
          <c:cat>
            <c:numRef>
              <c:f>Sheet1!$A$1:$A$527</c:f>
              <c:numCache>
                <c:formatCode>d\-mmm\-yy</c:formatCode>
                <c:ptCount val="527"/>
                <c:pt idx="0">
                  <c:v>45231</c:v>
                </c:pt>
                <c:pt idx="1">
                  <c:v>45200</c:v>
                </c:pt>
                <c:pt idx="2">
                  <c:v>45170</c:v>
                </c:pt>
                <c:pt idx="3">
                  <c:v>45139</c:v>
                </c:pt>
                <c:pt idx="4">
                  <c:v>45108</c:v>
                </c:pt>
                <c:pt idx="5">
                  <c:v>45078</c:v>
                </c:pt>
                <c:pt idx="6">
                  <c:v>45047</c:v>
                </c:pt>
                <c:pt idx="7">
                  <c:v>45017</c:v>
                </c:pt>
                <c:pt idx="8">
                  <c:v>44986</c:v>
                </c:pt>
                <c:pt idx="9">
                  <c:v>44958</c:v>
                </c:pt>
                <c:pt idx="10">
                  <c:v>44927</c:v>
                </c:pt>
                <c:pt idx="11">
                  <c:v>44896</c:v>
                </c:pt>
                <c:pt idx="12">
                  <c:v>44866</c:v>
                </c:pt>
                <c:pt idx="13">
                  <c:v>44835</c:v>
                </c:pt>
                <c:pt idx="14">
                  <c:v>44805</c:v>
                </c:pt>
                <c:pt idx="15">
                  <c:v>44774</c:v>
                </c:pt>
                <c:pt idx="16">
                  <c:v>44743</c:v>
                </c:pt>
                <c:pt idx="17">
                  <c:v>44713</c:v>
                </c:pt>
                <c:pt idx="18">
                  <c:v>44682</c:v>
                </c:pt>
                <c:pt idx="19">
                  <c:v>44652</c:v>
                </c:pt>
                <c:pt idx="20">
                  <c:v>44621</c:v>
                </c:pt>
                <c:pt idx="21">
                  <c:v>44593</c:v>
                </c:pt>
                <c:pt idx="22">
                  <c:v>44562</c:v>
                </c:pt>
                <c:pt idx="23">
                  <c:v>44531</c:v>
                </c:pt>
                <c:pt idx="24">
                  <c:v>44501</c:v>
                </c:pt>
                <c:pt idx="25">
                  <c:v>44470</c:v>
                </c:pt>
                <c:pt idx="26">
                  <c:v>44440</c:v>
                </c:pt>
                <c:pt idx="27">
                  <c:v>44409</c:v>
                </c:pt>
                <c:pt idx="28">
                  <c:v>44378</c:v>
                </c:pt>
                <c:pt idx="29">
                  <c:v>44348</c:v>
                </c:pt>
                <c:pt idx="30">
                  <c:v>44317</c:v>
                </c:pt>
                <c:pt idx="31">
                  <c:v>44287</c:v>
                </c:pt>
                <c:pt idx="32">
                  <c:v>44256</c:v>
                </c:pt>
                <c:pt idx="33">
                  <c:v>44228</c:v>
                </c:pt>
                <c:pt idx="34">
                  <c:v>44197</c:v>
                </c:pt>
                <c:pt idx="35">
                  <c:v>44166</c:v>
                </c:pt>
                <c:pt idx="36">
                  <c:v>44136</c:v>
                </c:pt>
                <c:pt idx="37">
                  <c:v>44105</c:v>
                </c:pt>
                <c:pt idx="38">
                  <c:v>44075</c:v>
                </c:pt>
                <c:pt idx="39">
                  <c:v>44044</c:v>
                </c:pt>
                <c:pt idx="40">
                  <c:v>44013</c:v>
                </c:pt>
                <c:pt idx="41">
                  <c:v>43983</c:v>
                </c:pt>
                <c:pt idx="42">
                  <c:v>43952</c:v>
                </c:pt>
                <c:pt idx="43">
                  <c:v>43922</c:v>
                </c:pt>
                <c:pt idx="44">
                  <c:v>43891</c:v>
                </c:pt>
                <c:pt idx="45">
                  <c:v>43862</c:v>
                </c:pt>
                <c:pt idx="46">
                  <c:v>43831</c:v>
                </c:pt>
                <c:pt idx="47">
                  <c:v>43800</c:v>
                </c:pt>
                <c:pt idx="48">
                  <c:v>43770</c:v>
                </c:pt>
                <c:pt idx="49">
                  <c:v>43739</c:v>
                </c:pt>
                <c:pt idx="50">
                  <c:v>43709</c:v>
                </c:pt>
                <c:pt idx="51">
                  <c:v>43678</c:v>
                </c:pt>
                <c:pt idx="52">
                  <c:v>43647</c:v>
                </c:pt>
                <c:pt idx="53">
                  <c:v>43617</c:v>
                </c:pt>
                <c:pt idx="54">
                  <c:v>43586</c:v>
                </c:pt>
                <c:pt idx="55">
                  <c:v>43556</c:v>
                </c:pt>
                <c:pt idx="56">
                  <c:v>43525</c:v>
                </c:pt>
                <c:pt idx="57">
                  <c:v>43497</c:v>
                </c:pt>
                <c:pt idx="58">
                  <c:v>43466</c:v>
                </c:pt>
                <c:pt idx="59">
                  <c:v>43435</c:v>
                </c:pt>
                <c:pt idx="60">
                  <c:v>43405</c:v>
                </c:pt>
                <c:pt idx="61">
                  <c:v>43374</c:v>
                </c:pt>
                <c:pt idx="62">
                  <c:v>43344</c:v>
                </c:pt>
                <c:pt idx="63">
                  <c:v>43313</c:v>
                </c:pt>
                <c:pt idx="64">
                  <c:v>43282</c:v>
                </c:pt>
                <c:pt idx="65">
                  <c:v>43252</c:v>
                </c:pt>
                <c:pt idx="66">
                  <c:v>43221</c:v>
                </c:pt>
                <c:pt idx="67">
                  <c:v>43191</c:v>
                </c:pt>
                <c:pt idx="68">
                  <c:v>43160</c:v>
                </c:pt>
                <c:pt idx="69">
                  <c:v>43132</c:v>
                </c:pt>
                <c:pt idx="70">
                  <c:v>43101</c:v>
                </c:pt>
                <c:pt idx="71">
                  <c:v>43070</c:v>
                </c:pt>
                <c:pt idx="72">
                  <c:v>43040</c:v>
                </c:pt>
                <c:pt idx="73">
                  <c:v>43009</c:v>
                </c:pt>
                <c:pt idx="74">
                  <c:v>42979</c:v>
                </c:pt>
                <c:pt idx="75">
                  <c:v>42948</c:v>
                </c:pt>
                <c:pt idx="76">
                  <c:v>42917</c:v>
                </c:pt>
                <c:pt idx="77">
                  <c:v>42887</c:v>
                </c:pt>
                <c:pt idx="78">
                  <c:v>42856</c:v>
                </c:pt>
                <c:pt idx="79">
                  <c:v>42826</c:v>
                </c:pt>
                <c:pt idx="80">
                  <c:v>42795</c:v>
                </c:pt>
                <c:pt idx="81">
                  <c:v>42767</c:v>
                </c:pt>
                <c:pt idx="82">
                  <c:v>42736</c:v>
                </c:pt>
                <c:pt idx="83">
                  <c:v>42705</c:v>
                </c:pt>
                <c:pt idx="84">
                  <c:v>42675</c:v>
                </c:pt>
                <c:pt idx="85">
                  <c:v>42644</c:v>
                </c:pt>
                <c:pt idx="86">
                  <c:v>42614</c:v>
                </c:pt>
                <c:pt idx="87">
                  <c:v>42583</c:v>
                </c:pt>
                <c:pt idx="88">
                  <c:v>42552</c:v>
                </c:pt>
                <c:pt idx="89">
                  <c:v>42522</c:v>
                </c:pt>
                <c:pt idx="90">
                  <c:v>42491</c:v>
                </c:pt>
                <c:pt idx="91">
                  <c:v>42461</c:v>
                </c:pt>
                <c:pt idx="92">
                  <c:v>42430</c:v>
                </c:pt>
                <c:pt idx="93">
                  <c:v>42401</c:v>
                </c:pt>
                <c:pt idx="94">
                  <c:v>42370</c:v>
                </c:pt>
                <c:pt idx="95">
                  <c:v>42339</c:v>
                </c:pt>
                <c:pt idx="96">
                  <c:v>42309</c:v>
                </c:pt>
                <c:pt idx="97">
                  <c:v>42278</c:v>
                </c:pt>
                <c:pt idx="98">
                  <c:v>42248</c:v>
                </c:pt>
                <c:pt idx="99">
                  <c:v>42217</c:v>
                </c:pt>
                <c:pt idx="100">
                  <c:v>42186</c:v>
                </c:pt>
                <c:pt idx="101">
                  <c:v>42156</c:v>
                </c:pt>
                <c:pt idx="102">
                  <c:v>42125</c:v>
                </c:pt>
                <c:pt idx="103">
                  <c:v>42095</c:v>
                </c:pt>
                <c:pt idx="104">
                  <c:v>42064</c:v>
                </c:pt>
                <c:pt idx="105">
                  <c:v>42036</c:v>
                </c:pt>
                <c:pt idx="106">
                  <c:v>42005</c:v>
                </c:pt>
                <c:pt idx="107">
                  <c:v>41974</c:v>
                </c:pt>
                <c:pt idx="108">
                  <c:v>41944</c:v>
                </c:pt>
                <c:pt idx="109">
                  <c:v>41913</c:v>
                </c:pt>
                <c:pt idx="110">
                  <c:v>41883</c:v>
                </c:pt>
                <c:pt idx="111">
                  <c:v>41852</c:v>
                </c:pt>
                <c:pt idx="112">
                  <c:v>41821</c:v>
                </c:pt>
                <c:pt idx="113">
                  <c:v>41791</c:v>
                </c:pt>
                <c:pt idx="114">
                  <c:v>41760</c:v>
                </c:pt>
                <c:pt idx="115">
                  <c:v>41730</c:v>
                </c:pt>
                <c:pt idx="116">
                  <c:v>41699</c:v>
                </c:pt>
                <c:pt idx="117">
                  <c:v>41671</c:v>
                </c:pt>
                <c:pt idx="118">
                  <c:v>41640</c:v>
                </c:pt>
                <c:pt idx="119">
                  <c:v>41609</c:v>
                </c:pt>
                <c:pt idx="120">
                  <c:v>41579</c:v>
                </c:pt>
                <c:pt idx="121">
                  <c:v>41548</c:v>
                </c:pt>
                <c:pt idx="122">
                  <c:v>41518</c:v>
                </c:pt>
                <c:pt idx="123">
                  <c:v>41487</c:v>
                </c:pt>
                <c:pt idx="124">
                  <c:v>41456</c:v>
                </c:pt>
                <c:pt idx="125">
                  <c:v>41426</c:v>
                </c:pt>
                <c:pt idx="126">
                  <c:v>41395</c:v>
                </c:pt>
                <c:pt idx="127">
                  <c:v>41365</c:v>
                </c:pt>
                <c:pt idx="128">
                  <c:v>41334</c:v>
                </c:pt>
                <c:pt idx="129">
                  <c:v>41306</c:v>
                </c:pt>
                <c:pt idx="130">
                  <c:v>41275</c:v>
                </c:pt>
                <c:pt idx="131">
                  <c:v>41244</c:v>
                </c:pt>
                <c:pt idx="132">
                  <c:v>41214</c:v>
                </c:pt>
                <c:pt idx="133">
                  <c:v>41183</c:v>
                </c:pt>
                <c:pt idx="134">
                  <c:v>41153</c:v>
                </c:pt>
                <c:pt idx="135">
                  <c:v>41122</c:v>
                </c:pt>
                <c:pt idx="136">
                  <c:v>41091</c:v>
                </c:pt>
                <c:pt idx="137">
                  <c:v>41061</c:v>
                </c:pt>
                <c:pt idx="138">
                  <c:v>41030</c:v>
                </c:pt>
                <c:pt idx="139">
                  <c:v>41000</c:v>
                </c:pt>
                <c:pt idx="140">
                  <c:v>40969</c:v>
                </c:pt>
                <c:pt idx="141">
                  <c:v>40940</c:v>
                </c:pt>
                <c:pt idx="142">
                  <c:v>40909</c:v>
                </c:pt>
                <c:pt idx="143">
                  <c:v>40878</c:v>
                </c:pt>
                <c:pt idx="144">
                  <c:v>40848</c:v>
                </c:pt>
                <c:pt idx="145">
                  <c:v>40817</c:v>
                </c:pt>
                <c:pt idx="146">
                  <c:v>40787</c:v>
                </c:pt>
                <c:pt idx="147">
                  <c:v>40756</c:v>
                </c:pt>
                <c:pt idx="148">
                  <c:v>40725</c:v>
                </c:pt>
                <c:pt idx="149">
                  <c:v>40695</c:v>
                </c:pt>
                <c:pt idx="150">
                  <c:v>40664</c:v>
                </c:pt>
                <c:pt idx="151">
                  <c:v>40634</c:v>
                </c:pt>
                <c:pt idx="152">
                  <c:v>40603</c:v>
                </c:pt>
                <c:pt idx="153">
                  <c:v>40575</c:v>
                </c:pt>
                <c:pt idx="154">
                  <c:v>40544</c:v>
                </c:pt>
                <c:pt idx="155">
                  <c:v>40513</c:v>
                </c:pt>
                <c:pt idx="156">
                  <c:v>40483</c:v>
                </c:pt>
                <c:pt idx="157">
                  <c:v>40452</c:v>
                </c:pt>
                <c:pt idx="158">
                  <c:v>40422</c:v>
                </c:pt>
                <c:pt idx="159">
                  <c:v>40391</c:v>
                </c:pt>
                <c:pt idx="160">
                  <c:v>40360</c:v>
                </c:pt>
                <c:pt idx="161">
                  <c:v>40330</c:v>
                </c:pt>
                <c:pt idx="162">
                  <c:v>40299</c:v>
                </c:pt>
                <c:pt idx="163">
                  <c:v>40269</c:v>
                </c:pt>
                <c:pt idx="164">
                  <c:v>40238</c:v>
                </c:pt>
                <c:pt idx="165">
                  <c:v>40210</c:v>
                </c:pt>
                <c:pt idx="166">
                  <c:v>40179</c:v>
                </c:pt>
                <c:pt idx="167">
                  <c:v>40148</c:v>
                </c:pt>
                <c:pt idx="168">
                  <c:v>40118</c:v>
                </c:pt>
                <c:pt idx="169">
                  <c:v>40087</c:v>
                </c:pt>
                <c:pt idx="170">
                  <c:v>40057</c:v>
                </c:pt>
                <c:pt idx="171">
                  <c:v>40026</c:v>
                </c:pt>
                <c:pt idx="172">
                  <c:v>39995</c:v>
                </c:pt>
                <c:pt idx="173">
                  <c:v>39965</c:v>
                </c:pt>
                <c:pt idx="174">
                  <c:v>39934</c:v>
                </c:pt>
                <c:pt idx="175">
                  <c:v>39904</c:v>
                </c:pt>
                <c:pt idx="176">
                  <c:v>39873</c:v>
                </c:pt>
                <c:pt idx="177">
                  <c:v>39845</c:v>
                </c:pt>
                <c:pt idx="178">
                  <c:v>39814</c:v>
                </c:pt>
                <c:pt idx="179">
                  <c:v>39783</c:v>
                </c:pt>
                <c:pt idx="180">
                  <c:v>39753</c:v>
                </c:pt>
                <c:pt idx="181">
                  <c:v>39722</c:v>
                </c:pt>
                <c:pt idx="182">
                  <c:v>39692</c:v>
                </c:pt>
                <c:pt idx="183">
                  <c:v>39661</c:v>
                </c:pt>
                <c:pt idx="184">
                  <c:v>39630</c:v>
                </c:pt>
                <c:pt idx="185">
                  <c:v>39600</c:v>
                </c:pt>
                <c:pt idx="186">
                  <c:v>39569</c:v>
                </c:pt>
                <c:pt idx="187">
                  <c:v>39539</c:v>
                </c:pt>
                <c:pt idx="188">
                  <c:v>39508</c:v>
                </c:pt>
                <c:pt idx="189">
                  <c:v>39479</c:v>
                </c:pt>
                <c:pt idx="190">
                  <c:v>39448</c:v>
                </c:pt>
                <c:pt idx="191">
                  <c:v>39417</c:v>
                </c:pt>
                <c:pt idx="192">
                  <c:v>39387</c:v>
                </c:pt>
                <c:pt idx="193">
                  <c:v>39356</c:v>
                </c:pt>
                <c:pt idx="194">
                  <c:v>39326</c:v>
                </c:pt>
                <c:pt idx="195">
                  <c:v>39295</c:v>
                </c:pt>
                <c:pt idx="196">
                  <c:v>39264</c:v>
                </c:pt>
                <c:pt idx="197">
                  <c:v>39234</c:v>
                </c:pt>
                <c:pt idx="198">
                  <c:v>39203</c:v>
                </c:pt>
                <c:pt idx="199">
                  <c:v>39173</c:v>
                </c:pt>
                <c:pt idx="200">
                  <c:v>39142</c:v>
                </c:pt>
                <c:pt idx="201">
                  <c:v>39114</c:v>
                </c:pt>
                <c:pt idx="202">
                  <c:v>39083</c:v>
                </c:pt>
                <c:pt idx="203">
                  <c:v>39052</c:v>
                </c:pt>
                <c:pt idx="204">
                  <c:v>39022</c:v>
                </c:pt>
                <c:pt idx="205">
                  <c:v>38991</c:v>
                </c:pt>
                <c:pt idx="206">
                  <c:v>38961</c:v>
                </c:pt>
                <c:pt idx="207">
                  <c:v>38930</c:v>
                </c:pt>
                <c:pt idx="208">
                  <c:v>38899</c:v>
                </c:pt>
                <c:pt idx="209">
                  <c:v>38869</c:v>
                </c:pt>
                <c:pt idx="210">
                  <c:v>38838</c:v>
                </c:pt>
                <c:pt idx="211">
                  <c:v>38808</c:v>
                </c:pt>
                <c:pt idx="212">
                  <c:v>38777</c:v>
                </c:pt>
                <c:pt idx="213">
                  <c:v>38749</c:v>
                </c:pt>
                <c:pt idx="214">
                  <c:v>38718</c:v>
                </c:pt>
                <c:pt idx="215">
                  <c:v>38687</c:v>
                </c:pt>
                <c:pt idx="216">
                  <c:v>38657</c:v>
                </c:pt>
                <c:pt idx="217">
                  <c:v>38626</c:v>
                </c:pt>
                <c:pt idx="218">
                  <c:v>38596</c:v>
                </c:pt>
                <c:pt idx="219">
                  <c:v>38565</c:v>
                </c:pt>
                <c:pt idx="220">
                  <c:v>38534</c:v>
                </c:pt>
                <c:pt idx="221">
                  <c:v>38504</c:v>
                </c:pt>
                <c:pt idx="222">
                  <c:v>38473</c:v>
                </c:pt>
                <c:pt idx="223">
                  <c:v>38443</c:v>
                </c:pt>
                <c:pt idx="224">
                  <c:v>38412</c:v>
                </c:pt>
                <c:pt idx="225">
                  <c:v>38384</c:v>
                </c:pt>
                <c:pt idx="226">
                  <c:v>38353</c:v>
                </c:pt>
                <c:pt idx="227">
                  <c:v>38322</c:v>
                </c:pt>
                <c:pt idx="228">
                  <c:v>38292</c:v>
                </c:pt>
                <c:pt idx="229">
                  <c:v>38261</c:v>
                </c:pt>
                <c:pt idx="230">
                  <c:v>38231</c:v>
                </c:pt>
                <c:pt idx="231">
                  <c:v>38200</c:v>
                </c:pt>
                <c:pt idx="232">
                  <c:v>38169</c:v>
                </c:pt>
                <c:pt idx="233">
                  <c:v>38139</c:v>
                </c:pt>
                <c:pt idx="234">
                  <c:v>38108</c:v>
                </c:pt>
                <c:pt idx="235">
                  <c:v>38078</c:v>
                </c:pt>
                <c:pt idx="236">
                  <c:v>38047</c:v>
                </c:pt>
                <c:pt idx="237">
                  <c:v>38018</c:v>
                </c:pt>
                <c:pt idx="238">
                  <c:v>37987</c:v>
                </c:pt>
                <c:pt idx="239">
                  <c:v>37956</c:v>
                </c:pt>
                <c:pt idx="240">
                  <c:v>37926</c:v>
                </c:pt>
                <c:pt idx="241">
                  <c:v>37895</c:v>
                </c:pt>
                <c:pt idx="242">
                  <c:v>37865</c:v>
                </c:pt>
                <c:pt idx="243">
                  <c:v>37834</c:v>
                </c:pt>
                <c:pt idx="244">
                  <c:v>37803</c:v>
                </c:pt>
                <c:pt idx="245">
                  <c:v>37773</c:v>
                </c:pt>
                <c:pt idx="246">
                  <c:v>37742</c:v>
                </c:pt>
                <c:pt idx="247">
                  <c:v>37712</c:v>
                </c:pt>
                <c:pt idx="248">
                  <c:v>37681</c:v>
                </c:pt>
                <c:pt idx="249">
                  <c:v>37653</c:v>
                </c:pt>
                <c:pt idx="250">
                  <c:v>37622</c:v>
                </c:pt>
                <c:pt idx="251">
                  <c:v>37591</c:v>
                </c:pt>
                <c:pt idx="252">
                  <c:v>37561</c:v>
                </c:pt>
                <c:pt idx="253">
                  <c:v>37530</c:v>
                </c:pt>
                <c:pt idx="254">
                  <c:v>37500</c:v>
                </c:pt>
                <c:pt idx="255">
                  <c:v>37469</c:v>
                </c:pt>
                <c:pt idx="256">
                  <c:v>37438</c:v>
                </c:pt>
                <c:pt idx="257">
                  <c:v>37408</c:v>
                </c:pt>
                <c:pt idx="258">
                  <c:v>37377</c:v>
                </c:pt>
                <c:pt idx="259">
                  <c:v>37347</c:v>
                </c:pt>
                <c:pt idx="260">
                  <c:v>37316</c:v>
                </c:pt>
                <c:pt idx="261">
                  <c:v>37288</c:v>
                </c:pt>
                <c:pt idx="262">
                  <c:v>37257</c:v>
                </c:pt>
                <c:pt idx="263">
                  <c:v>37226</c:v>
                </c:pt>
                <c:pt idx="264">
                  <c:v>37196</c:v>
                </c:pt>
                <c:pt idx="265">
                  <c:v>37165</c:v>
                </c:pt>
                <c:pt idx="266">
                  <c:v>37135</c:v>
                </c:pt>
                <c:pt idx="267">
                  <c:v>37104</c:v>
                </c:pt>
                <c:pt idx="268">
                  <c:v>37073</c:v>
                </c:pt>
                <c:pt idx="269">
                  <c:v>37043</c:v>
                </c:pt>
                <c:pt idx="270">
                  <c:v>37012</c:v>
                </c:pt>
                <c:pt idx="271">
                  <c:v>36982</c:v>
                </c:pt>
                <c:pt idx="272">
                  <c:v>36951</c:v>
                </c:pt>
                <c:pt idx="273">
                  <c:v>36923</c:v>
                </c:pt>
                <c:pt idx="274">
                  <c:v>36892</c:v>
                </c:pt>
                <c:pt idx="275">
                  <c:v>36861</c:v>
                </c:pt>
                <c:pt idx="276">
                  <c:v>36831</c:v>
                </c:pt>
                <c:pt idx="277">
                  <c:v>36800</c:v>
                </c:pt>
                <c:pt idx="278">
                  <c:v>36770</c:v>
                </c:pt>
                <c:pt idx="279">
                  <c:v>36739</c:v>
                </c:pt>
                <c:pt idx="280">
                  <c:v>36708</c:v>
                </c:pt>
                <c:pt idx="281">
                  <c:v>36678</c:v>
                </c:pt>
                <c:pt idx="282">
                  <c:v>36647</c:v>
                </c:pt>
                <c:pt idx="283">
                  <c:v>36617</c:v>
                </c:pt>
                <c:pt idx="284">
                  <c:v>36586</c:v>
                </c:pt>
                <c:pt idx="285">
                  <c:v>36557</c:v>
                </c:pt>
                <c:pt idx="286">
                  <c:v>36526</c:v>
                </c:pt>
                <c:pt idx="287">
                  <c:v>36495</c:v>
                </c:pt>
                <c:pt idx="288">
                  <c:v>36465</c:v>
                </c:pt>
                <c:pt idx="289">
                  <c:v>36434</c:v>
                </c:pt>
                <c:pt idx="290">
                  <c:v>36404</c:v>
                </c:pt>
                <c:pt idx="291">
                  <c:v>36373</c:v>
                </c:pt>
                <c:pt idx="292">
                  <c:v>36342</c:v>
                </c:pt>
                <c:pt idx="293">
                  <c:v>36312</c:v>
                </c:pt>
                <c:pt idx="294">
                  <c:v>36281</c:v>
                </c:pt>
                <c:pt idx="295">
                  <c:v>36251</c:v>
                </c:pt>
                <c:pt idx="296">
                  <c:v>36220</c:v>
                </c:pt>
                <c:pt idx="297">
                  <c:v>36192</c:v>
                </c:pt>
                <c:pt idx="298">
                  <c:v>36161</c:v>
                </c:pt>
                <c:pt idx="299">
                  <c:v>36130</c:v>
                </c:pt>
                <c:pt idx="300">
                  <c:v>36100</c:v>
                </c:pt>
                <c:pt idx="301">
                  <c:v>36069</c:v>
                </c:pt>
                <c:pt idx="302">
                  <c:v>36039</c:v>
                </c:pt>
                <c:pt idx="303">
                  <c:v>36008</c:v>
                </c:pt>
                <c:pt idx="304">
                  <c:v>35977</c:v>
                </c:pt>
                <c:pt idx="305">
                  <c:v>35947</c:v>
                </c:pt>
                <c:pt idx="306">
                  <c:v>35916</c:v>
                </c:pt>
                <c:pt idx="307">
                  <c:v>35886</c:v>
                </c:pt>
                <c:pt idx="308">
                  <c:v>35855</c:v>
                </c:pt>
                <c:pt idx="309">
                  <c:v>35827</c:v>
                </c:pt>
                <c:pt idx="310">
                  <c:v>35796</c:v>
                </c:pt>
                <c:pt idx="311">
                  <c:v>35765</c:v>
                </c:pt>
                <c:pt idx="312">
                  <c:v>35735</c:v>
                </c:pt>
                <c:pt idx="313">
                  <c:v>35704</c:v>
                </c:pt>
                <c:pt idx="314">
                  <c:v>35674</c:v>
                </c:pt>
                <c:pt idx="315">
                  <c:v>35643</c:v>
                </c:pt>
                <c:pt idx="316">
                  <c:v>35612</c:v>
                </c:pt>
                <c:pt idx="317">
                  <c:v>35582</c:v>
                </c:pt>
                <c:pt idx="318">
                  <c:v>35551</c:v>
                </c:pt>
                <c:pt idx="319">
                  <c:v>35521</c:v>
                </c:pt>
                <c:pt idx="320">
                  <c:v>35490</c:v>
                </c:pt>
                <c:pt idx="321">
                  <c:v>35462</c:v>
                </c:pt>
                <c:pt idx="322">
                  <c:v>35431</c:v>
                </c:pt>
                <c:pt idx="323">
                  <c:v>35400</c:v>
                </c:pt>
                <c:pt idx="324">
                  <c:v>35370</c:v>
                </c:pt>
                <c:pt idx="325">
                  <c:v>35339</c:v>
                </c:pt>
                <c:pt idx="326">
                  <c:v>35309</c:v>
                </c:pt>
                <c:pt idx="327">
                  <c:v>35278</c:v>
                </c:pt>
                <c:pt idx="328">
                  <c:v>35247</c:v>
                </c:pt>
                <c:pt idx="329">
                  <c:v>35217</c:v>
                </c:pt>
                <c:pt idx="330">
                  <c:v>35186</c:v>
                </c:pt>
                <c:pt idx="331">
                  <c:v>35156</c:v>
                </c:pt>
                <c:pt idx="332">
                  <c:v>35125</c:v>
                </c:pt>
                <c:pt idx="333">
                  <c:v>35096</c:v>
                </c:pt>
                <c:pt idx="334">
                  <c:v>35065</c:v>
                </c:pt>
                <c:pt idx="335">
                  <c:v>35034</c:v>
                </c:pt>
                <c:pt idx="336">
                  <c:v>35004</c:v>
                </c:pt>
                <c:pt idx="337">
                  <c:v>34973</c:v>
                </c:pt>
                <c:pt idx="338">
                  <c:v>34943</c:v>
                </c:pt>
                <c:pt idx="339">
                  <c:v>34912</c:v>
                </c:pt>
                <c:pt idx="340">
                  <c:v>34881</c:v>
                </c:pt>
                <c:pt idx="341">
                  <c:v>34851</c:v>
                </c:pt>
                <c:pt idx="342">
                  <c:v>34820</c:v>
                </c:pt>
                <c:pt idx="343">
                  <c:v>34790</c:v>
                </c:pt>
                <c:pt idx="344">
                  <c:v>34759</c:v>
                </c:pt>
                <c:pt idx="345">
                  <c:v>34731</c:v>
                </c:pt>
                <c:pt idx="346">
                  <c:v>34700</c:v>
                </c:pt>
                <c:pt idx="347">
                  <c:v>34669</c:v>
                </c:pt>
                <c:pt idx="348">
                  <c:v>34639</c:v>
                </c:pt>
                <c:pt idx="349">
                  <c:v>34608</c:v>
                </c:pt>
                <c:pt idx="350">
                  <c:v>34578</c:v>
                </c:pt>
                <c:pt idx="351">
                  <c:v>34547</c:v>
                </c:pt>
                <c:pt idx="352">
                  <c:v>34516</c:v>
                </c:pt>
                <c:pt idx="353">
                  <c:v>34486</c:v>
                </c:pt>
                <c:pt idx="354">
                  <c:v>34455</c:v>
                </c:pt>
                <c:pt idx="355">
                  <c:v>34425</c:v>
                </c:pt>
                <c:pt idx="356">
                  <c:v>34394</c:v>
                </c:pt>
                <c:pt idx="357">
                  <c:v>34366</c:v>
                </c:pt>
                <c:pt idx="358">
                  <c:v>34335</c:v>
                </c:pt>
                <c:pt idx="359">
                  <c:v>34304</c:v>
                </c:pt>
                <c:pt idx="360">
                  <c:v>34274</c:v>
                </c:pt>
                <c:pt idx="361">
                  <c:v>34243</c:v>
                </c:pt>
                <c:pt idx="362">
                  <c:v>34213</c:v>
                </c:pt>
                <c:pt idx="363">
                  <c:v>34182</c:v>
                </c:pt>
                <c:pt idx="364">
                  <c:v>34151</c:v>
                </c:pt>
                <c:pt idx="365">
                  <c:v>34121</c:v>
                </c:pt>
                <c:pt idx="366">
                  <c:v>34090</c:v>
                </c:pt>
                <c:pt idx="367">
                  <c:v>34060</c:v>
                </c:pt>
                <c:pt idx="368">
                  <c:v>34029</c:v>
                </c:pt>
                <c:pt idx="369">
                  <c:v>34001</c:v>
                </c:pt>
                <c:pt idx="370">
                  <c:v>33970</c:v>
                </c:pt>
                <c:pt idx="371">
                  <c:v>33939</c:v>
                </c:pt>
                <c:pt idx="372">
                  <c:v>33909</c:v>
                </c:pt>
                <c:pt idx="373">
                  <c:v>33878</c:v>
                </c:pt>
                <c:pt idx="374">
                  <c:v>33848</c:v>
                </c:pt>
                <c:pt idx="375">
                  <c:v>33817</c:v>
                </c:pt>
                <c:pt idx="376">
                  <c:v>33786</c:v>
                </c:pt>
                <c:pt idx="377">
                  <c:v>33756</c:v>
                </c:pt>
                <c:pt idx="378">
                  <c:v>33725</c:v>
                </c:pt>
                <c:pt idx="379">
                  <c:v>33695</c:v>
                </c:pt>
                <c:pt idx="380">
                  <c:v>33664</c:v>
                </c:pt>
                <c:pt idx="381">
                  <c:v>33635</c:v>
                </c:pt>
                <c:pt idx="382">
                  <c:v>33604</c:v>
                </c:pt>
                <c:pt idx="383">
                  <c:v>33573</c:v>
                </c:pt>
                <c:pt idx="384">
                  <c:v>33543</c:v>
                </c:pt>
                <c:pt idx="385">
                  <c:v>33512</c:v>
                </c:pt>
                <c:pt idx="386">
                  <c:v>33482</c:v>
                </c:pt>
                <c:pt idx="387">
                  <c:v>33451</c:v>
                </c:pt>
                <c:pt idx="388">
                  <c:v>33420</c:v>
                </c:pt>
                <c:pt idx="389">
                  <c:v>33390</c:v>
                </c:pt>
                <c:pt idx="390">
                  <c:v>33359</c:v>
                </c:pt>
                <c:pt idx="391">
                  <c:v>33329</c:v>
                </c:pt>
                <c:pt idx="392">
                  <c:v>33298</c:v>
                </c:pt>
                <c:pt idx="393">
                  <c:v>33270</c:v>
                </c:pt>
                <c:pt idx="394">
                  <c:v>33239</c:v>
                </c:pt>
                <c:pt idx="395">
                  <c:v>33208</c:v>
                </c:pt>
                <c:pt idx="396">
                  <c:v>33178</c:v>
                </c:pt>
                <c:pt idx="397">
                  <c:v>33147</c:v>
                </c:pt>
                <c:pt idx="398">
                  <c:v>33117</c:v>
                </c:pt>
                <c:pt idx="399">
                  <c:v>33086</c:v>
                </c:pt>
                <c:pt idx="400">
                  <c:v>33055</c:v>
                </c:pt>
                <c:pt idx="401">
                  <c:v>33025</c:v>
                </c:pt>
                <c:pt idx="402">
                  <c:v>32994</c:v>
                </c:pt>
                <c:pt idx="403">
                  <c:v>32964</c:v>
                </c:pt>
                <c:pt idx="404">
                  <c:v>32933</c:v>
                </c:pt>
                <c:pt idx="405">
                  <c:v>32905</c:v>
                </c:pt>
                <c:pt idx="406">
                  <c:v>32874</c:v>
                </c:pt>
                <c:pt idx="407">
                  <c:v>32843</c:v>
                </c:pt>
                <c:pt idx="408">
                  <c:v>32813</c:v>
                </c:pt>
                <c:pt idx="409">
                  <c:v>32782</c:v>
                </c:pt>
                <c:pt idx="410">
                  <c:v>32752</c:v>
                </c:pt>
                <c:pt idx="411">
                  <c:v>32721</c:v>
                </c:pt>
                <c:pt idx="412">
                  <c:v>32690</c:v>
                </c:pt>
                <c:pt idx="413">
                  <c:v>32660</c:v>
                </c:pt>
                <c:pt idx="414">
                  <c:v>32629</c:v>
                </c:pt>
                <c:pt idx="415">
                  <c:v>32599</c:v>
                </c:pt>
                <c:pt idx="416">
                  <c:v>32568</c:v>
                </c:pt>
                <c:pt idx="417">
                  <c:v>32540</c:v>
                </c:pt>
                <c:pt idx="418">
                  <c:v>32509</c:v>
                </c:pt>
                <c:pt idx="419">
                  <c:v>32478</c:v>
                </c:pt>
                <c:pt idx="420">
                  <c:v>32448</c:v>
                </c:pt>
                <c:pt idx="421">
                  <c:v>32417</c:v>
                </c:pt>
                <c:pt idx="422">
                  <c:v>32387</c:v>
                </c:pt>
                <c:pt idx="423">
                  <c:v>32356</c:v>
                </c:pt>
                <c:pt idx="424">
                  <c:v>32325</c:v>
                </c:pt>
                <c:pt idx="425">
                  <c:v>32295</c:v>
                </c:pt>
                <c:pt idx="426">
                  <c:v>32264</c:v>
                </c:pt>
                <c:pt idx="427">
                  <c:v>32234</c:v>
                </c:pt>
                <c:pt idx="428">
                  <c:v>32203</c:v>
                </c:pt>
                <c:pt idx="429">
                  <c:v>32174</c:v>
                </c:pt>
                <c:pt idx="430">
                  <c:v>32143</c:v>
                </c:pt>
                <c:pt idx="431">
                  <c:v>32112</c:v>
                </c:pt>
                <c:pt idx="432">
                  <c:v>32082</c:v>
                </c:pt>
                <c:pt idx="433">
                  <c:v>32051</c:v>
                </c:pt>
                <c:pt idx="434">
                  <c:v>32021</c:v>
                </c:pt>
                <c:pt idx="435">
                  <c:v>31990</c:v>
                </c:pt>
                <c:pt idx="436">
                  <c:v>31959</c:v>
                </c:pt>
                <c:pt idx="437">
                  <c:v>31929</c:v>
                </c:pt>
                <c:pt idx="438">
                  <c:v>31898</c:v>
                </c:pt>
                <c:pt idx="439">
                  <c:v>31868</c:v>
                </c:pt>
                <c:pt idx="440">
                  <c:v>31837</c:v>
                </c:pt>
                <c:pt idx="441">
                  <c:v>31809</c:v>
                </c:pt>
                <c:pt idx="442">
                  <c:v>31778</c:v>
                </c:pt>
                <c:pt idx="443">
                  <c:v>31747</c:v>
                </c:pt>
                <c:pt idx="444">
                  <c:v>31717</c:v>
                </c:pt>
                <c:pt idx="445">
                  <c:v>31686</c:v>
                </c:pt>
                <c:pt idx="446">
                  <c:v>31656</c:v>
                </c:pt>
                <c:pt idx="447">
                  <c:v>31625</c:v>
                </c:pt>
                <c:pt idx="448">
                  <c:v>31594</c:v>
                </c:pt>
                <c:pt idx="449">
                  <c:v>31564</c:v>
                </c:pt>
                <c:pt idx="450">
                  <c:v>31533</c:v>
                </c:pt>
                <c:pt idx="451">
                  <c:v>31503</c:v>
                </c:pt>
                <c:pt idx="452">
                  <c:v>31472</c:v>
                </c:pt>
                <c:pt idx="453">
                  <c:v>31444</c:v>
                </c:pt>
                <c:pt idx="454">
                  <c:v>31413</c:v>
                </c:pt>
                <c:pt idx="455">
                  <c:v>31382</c:v>
                </c:pt>
                <c:pt idx="456">
                  <c:v>31352</c:v>
                </c:pt>
                <c:pt idx="457">
                  <c:v>31321</c:v>
                </c:pt>
                <c:pt idx="458">
                  <c:v>31291</c:v>
                </c:pt>
                <c:pt idx="459">
                  <c:v>31260</c:v>
                </c:pt>
                <c:pt idx="460">
                  <c:v>31229</c:v>
                </c:pt>
                <c:pt idx="461">
                  <c:v>31199</c:v>
                </c:pt>
                <c:pt idx="462">
                  <c:v>31168</c:v>
                </c:pt>
                <c:pt idx="463">
                  <c:v>31138</c:v>
                </c:pt>
                <c:pt idx="464">
                  <c:v>31107</c:v>
                </c:pt>
                <c:pt idx="465">
                  <c:v>31079</c:v>
                </c:pt>
                <c:pt idx="466">
                  <c:v>31048</c:v>
                </c:pt>
                <c:pt idx="467">
                  <c:v>31017</c:v>
                </c:pt>
                <c:pt idx="468">
                  <c:v>30987</c:v>
                </c:pt>
                <c:pt idx="469">
                  <c:v>30956</c:v>
                </c:pt>
                <c:pt idx="470">
                  <c:v>30926</c:v>
                </c:pt>
                <c:pt idx="471">
                  <c:v>30895</c:v>
                </c:pt>
                <c:pt idx="472">
                  <c:v>30864</c:v>
                </c:pt>
                <c:pt idx="473">
                  <c:v>30834</c:v>
                </c:pt>
                <c:pt idx="474">
                  <c:v>30803</c:v>
                </c:pt>
                <c:pt idx="475">
                  <c:v>30773</c:v>
                </c:pt>
                <c:pt idx="476">
                  <c:v>30742</c:v>
                </c:pt>
                <c:pt idx="477">
                  <c:v>30713</c:v>
                </c:pt>
                <c:pt idx="478">
                  <c:v>30682</c:v>
                </c:pt>
                <c:pt idx="479">
                  <c:v>30651</c:v>
                </c:pt>
                <c:pt idx="480">
                  <c:v>30621</c:v>
                </c:pt>
                <c:pt idx="481">
                  <c:v>30590</c:v>
                </c:pt>
                <c:pt idx="482">
                  <c:v>30560</c:v>
                </c:pt>
                <c:pt idx="483">
                  <c:v>30529</c:v>
                </c:pt>
                <c:pt idx="484">
                  <c:v>30498</c:v>
                </c:pt>
                <c:pt idx="485">
                  <c:v>30468</c:v>
                </c:pt>
                <c:pt idx="486">
                  <c:v>30437</c:v>
                </c:pt>
                <c:pt idx="487">
                  <c:v>30407</c:v>
                </c:pt>
                <c:pt idx="488">
                  <c:v>30376</c:v>
                </c:pt>
                <c:pt idx="489">
                  <c:v>30348</c:v>
                </c:pt>
                <c:pt idx="490">
                  <c:v>30317</c:v>
                </c:pt>
                <c:pt idx="491">
                  <c:v>30286</c:v>
                </c:pt>
                <c:pt idx="492">
                  <c:v>30256</c:v>
                </c:pt>
                <c:pt idx="493">
                  <c:v>30225</c:v>
                </c:pt>
                <c:pt idx="494">
                  <c:v>30195</c:v>
                </c:pt>
                <c:pt idx="495">
                  <c:v>30164</c:v>
                </c:pt>
                <c:pt idx="496">
                  <c:v>30133</c:v>
                </c:pt>
                <c:pt idx="497">
                  <c:v>30103</c:v>
                </c:pt>
                <c:pt idx="498">
                  <c:v>30072</c:v>
                </c:pt>
                <c:pt idx="499">
                  <c:v>30042</c:v>
                </c:pt>
                <c:pt idx="500">
                  <c:v>30011</c:v>
                </c:pt>
                <c:pt idx="501">
                  <c:v>29983</c:v>
                </c:pt>
                <c:pt idx="502">
                  <c:v>29952</c:v>
                </c:pt>
                <c:pt idx="503">
                  <c:v>29921</c:v>
                </c:pt>
                <c:pt idx="504">
                  <c:v>29891</c:v>
                </c:pt>
                <c:pt idx="505">
                  <c:v>29860</c:v>
                </c:pt>
                <c:pt idx="506">
                  <c:v>29830</c:v>
                </c:pt>
                <c:pt idx="507">
                  <c:v>29799</c:v>
                </c:pt>
                <c:pt idx="508">
                  <c:v>29768</c:v>
                </c:pt>
                <c:pt idx="509">
                  <c:v>29738</c:v>
                </c:pt>
                <c:pt idx="510">
                  <c:v>29707</c:v>
                </c:pt>
                <c:pt idx="511">
                  <c:v>29677</c:v>
                </c:pt>
                <c:pt idx="512">
                  <c:v>29646</c:v>
                </c:pt>
                <c:pt idx="513">
                  <c:v>29618</c:v>
                </c:pt>
                <c:pt idx="514">
                  <c:v>29587</c:v>
                </c:pt>
                <c:pt idx="515">
                  <c:v>29556</c:v>
                </c:pt>
                <c:pt idx="516">
                  <c:v>29526</c:v>
                </c:pt>
                <c:pt idx="517">
                  <c:v>29495</c:v>
                </c:pt>
                <c:pt idx="518">
                  <c:v>29465</c:v>
                </c:pt>
                <c:pt idx="519">
                  <c:v>29434</c:v>
                </c:pt>
                <c:pt idx="520">
                  <c:v>29403</c:v>
                </c:pt>
                <c:pt idx="521">
                  <c:v>29373</c:v>
                </c:pt>
                <c:pt idx="522">
                  <c:v>29342</c:v>
                </c:pt>
                <c:pt idx="523">
                  <c:v>29312</c:v>
                </c:pt>
                <c:pt idx="524">
                  <c:v>29281</c:v>
                </c:pt>
                <c:pt idx="525">
                  <c:v>29252</c:v>
                </c:pt>
                <c:pt idx="526">
                  <c:v>29221</c:v>
                </c:pt>
              </c:numCache>
            </c:numRef>
          </c:cat>
          <c:val>
            <c:numRef>
              <c:f>Sheet1!$B$1:$B$527</c:f>
              <c:numCache>
                <c:formatCode>0.00%</c:formatCode>
                <c:ptCount val="527"/>
                <c:pt idx="0">
                  <c:v>4.7699999999999999E-2</c:v>
                </c:pt>
                <c:pt idx="1">
                  <c:v>4.8000000000000001E-2</c:v>
                </c:pt>
                <c:pt idx="2">
                  <c:v>4.3799999999999999E-2</c:v>
                </c:pt>
                <c:pt idx="3">
                  <c:v>4.1700000000000001E-2</c:v>
                </c:pt>
                <c:pt idx="4">
                  <c:v>3.9E-2</c:v>
                </c:pt>
                <c:pt idx="5">
                  <c:v>3.7499999999999999E-2</c:v>
                </c:pt>
                <c:pt idx="6">
                  <c:v>3.5700000000000003E-2</c:v>
                </c:pt>
                <c:pt idx="7">
                  <c:v>3.4599999999999999E-2</c:v>
                </c:pt>
                <c:pt idx="8">
                  <c:v>3.6600000000000001E-2</c:v>
                </c:pt>
                <c:pt idx="9">
                  <c:v>3.7499999999999999E-2</c:v>
                </c:pt>
                <c:pt idx="10">
                  <c:v>3.5299999999999998E-2</c:v>
                </c:pt>
                <c:pt idx="11">
                  <c:v>3.6200000000000003E-2</c:v>
                </c:pt>
                <c:pt idx="12">
                  <c:v>3.8899999999999997E-2</c:v>
                </c:pt>
                <c:pt idx="13">
                  <c:v>3.9800000000000002E-2</c:v>
                </c:pt>
                <c:pt idx="14">
                  <c:v>3.5200000000000002E-2</c:v>
                </c:pt>
                <c:pt idx="15">
                  <c:v>2.9000000000000001E-2</c:v>
                </c:pt>
                <c:pt idx="16">
                  <c:v>2.9000000000000001E-2</c:v>
                </c:pt>
                <c:pt idx="17">
                  <c:v>3.1399999999999997E-2</c:v>
                </c:pt>
                <c:pt idx="18">
                  <c:v>2.9000000000000001E-2</c:v>
                </c:pt>
                <c:pt idx="19">
                  <c:v>2.75E-2</c:v>
                </c:pt>
                <c:pt idx="20">
                  <c:v>2.1299999999999999E-2</c:v>
                </c:pt>
                <c:pt idx="21">
                  <c:v>1.9300000000000001E-2</c:v>
                </c:pt>
                <c:pt idx="22">
                  <c:v>1.7600000000000001E-2</c:v>
                </c:pt>
                <c:pt idx="23">
                  <c:v>1.47E-2</c:v>
                </c:pt>
                <c:pt idx="24">
                  <c:v>1.5599999999999999E-2</c:v>
                </c:pt>
                <c:pt idx="25">
                  <c:v>1.5800000000000002E-2</c:v>
                </c:pt>
                <c:pt idx="26">
                  <c:v>1.37E-2</c:v>
                </c:pt>
                <c:pt idx="27">
                  <c:v>1.2800000000000001E-2</c:v>
                </c:pt>
                <c:pt idx="28">
                  <c:v>1.32E-2</c:v>
                </c:pt>
                <c:pt idx="29">
                  <c:v>1.52E-2</c:v>
                </c:pt>
                <c:pt idx="30">
                  <c:v>1.6199999999999999E-2</c:v>
                </c:pt>
                <c:pt idx="31">
                  <c:v>1.6299999999999999E-2</c:v>
                </c:pt>
                <c:pt idx="32">
                  <c:v>1.61E-2</c:v>
                </c:pt>
                <c:pt idx="33">
                  <c:v>1.26E-2</c:v>
                </c:pt>
                <c:pt idx="34">
                  <c:v>0.01</c:v>
                </c:pt>
                <c:pt idx="35">
                  <c:v>9.2999999999999992E-3</c:v>
                </c:pt>
                <c:pt idx="36">
                  <c:v>8.6999999999999994E-3</c:v>
                </c:pt>
                <c:pt idx="37">
                  <c:v>7.9000000000000008E-3</c:v>
                </c:pt>
                <c:pt idx="38">
                  <c:v>6.7999999999999996E-3</c:v>
                </c:pt>
                <c:pt idx="39">
                  <c:v>6.4999999999999997E-3</c:v>
                </c:pt>
                <c:pt idx="40">
                  <c:v>6.1999999999999998E-3</c:v>
                </c:pt>
                <c:pt idx="41">
                  <c:v>7.3000000000000001E-3</c:v>
                </c:pt>
                <c:pt idx="42">
                  <c:v>6.7000000000000002E-3</c:v>
                </c:pt>
                <c:pt idx="43">
                  <c:v>6.6E-3</c:v>
                </c:pt>
                <c:pt idx="44">
                  <c:v>8.6999999999999994E-3</c:v>
                </c:pt>
                <c:pt idx="45">
                  <c:v>1.4999999999999999E-2</c:v>
                </c:pt>
                <c:pt idx="46">
                  <c:v>1.7600000000000001E-2</c:v>
                </c:pt>
                <c:pt idx="47">
                  <c:v>1.8599999999999998E-2</c:v>
                </c:pt>
                <c:pt idx="48">
                  <c:v>1.8100000000000002E-2</c:v>
                </c:pt>
                <c:pt idx="49">
                  <c:v>1.7100000000000001E-2</c:v>
                </c:pt>
                <c:pt idx="50">
                  <c:v>1.7000000000000001E-2</c:v>
                </c:pt>
                <c:pt idx="51">
                  <c:v>1.6299999999999999E-2</c:v>
                </c:pt>
                <c:pt idx="52">
                  <c:v>2.06E-2</c:v>
                </c:pt>
                <c:pt idx="53">
                  <c:v>2.07E-2</c:v>
                </c:pt>
                <c:pt idx="54">
                  <c:v>2.3900000000000001E-2</c:v>
                </c:pt>
                <c:pt idx="55">
                  <c:v>2.53E-2</c:v>
                </c:pt>
                <c:pt idx="56">
                  <c:v>2.5700000000000001E-2</c:v>
                </c:pt>
                <c:pt idx="57">
                  <c:v>2.6800000000000001E-2</c:v>
                </c:pt>
                <c:pt idx="58">
                  <c:v>2.7099999999999999E-2</c:v>
                </c:pt>
                <c:pt idx="59">
                  <c:v>2.8299999999999999E-2</c:v>
                </c:pt>
                <c:pt idx="60">
                  <c:v>3.1199999999999999E-2</c:v>
                </c:pt>
                <c:pt idx="61">
                  <c:v>3.15E-2</c:v>
                </c:pt>
                <c:pt idx="62">
                  <c:v>0.03</c:v>
                </c:pt>
                <c:pt idx="63">
                  <c:v>2.8899999999999999E-2</c:v>
                </c:pt>
                <c:pt idx="64">
                  <c:v>2.8899999999999999E-2</c:v>
                </c:pt>
                <c:pt idx="65">
                  <c:v>2.9100000000000001E-2</c:v>
                </c:pt>
                <c:pt idx="66">
                  <c:v>2.98E-2</c:v>
                </c:pt>
                <c:pt idx="67">
                  <c:v>2.87E-2</c:v>
                </c:pt>
                <c:pt idx="68">
                  <c:v>2.8400000000000002E-2</c:v>
                </c:pt>
                <c:pt idx="69">
                  <c:v>2.86E-2</c:v>
                </c:pt>
                <c:pt idx="70">
                  <c:v>2.58E-2</c:v>
                </c:pt>
                <c:pt idx="71">
                  <c:v>2.4E-2</c:v>
                </c:pt>
                <c:pt idx="72">
                  <c:v>2.35E-2</c:v>
                </c:pt>
                <c:pt idx="73">
                  <c:v>2.3599999999999999E-2</c:v>
                </c:pt>
                <c:pt idx="74">
                  <c:v>2.1999999999999999E-2</c:v>
                </c:pt>
                <c:pt idx="75">
                  <c:v>2.2100000000000002E-2</c:v>
                </c:pt>
                <c:pt idx="76">
                  <c:v>2.3199999999999998E-2</c:v>
                </c:pt>
                <c:pt idx="77">
                  <c:v>2.1899999999999999E-2</c:v>
                </c:pt>
                <c:pt idx="78">
                  <c:v>2.3E-2</c:v>
                </c:pt>
                <c:pt idx="79">
                  <c:v>2.18E-2</c:v>
                </c:pt>
                <c:pt idx="80">
                  <c:v>2.4799999999999999E-2</c:v>
                </c:pt>
                <c:pt idx="81">
                  <c:v>2.4199999999999999E-2</c:v>
                </c:pt>
                <c:pt idx="82">
                  <c:v>2.4299999999999999E-2</c:v>
                </c:pt>
                <c:pt idx="83">
                  <c:v>2.4899999999999999E-2</c:v>
                </c:pt>
                <c:pt idx="84">
                  <c:v>2.1399999999999999E-2</c:v>
                </c:pt>
                <c:pt idx="85">
                  <c:v>1.7600000000000001E-2</c:v>
                </c:pt>
                <c:pt idx="86">
                  <c:v>1.6299999999999999E-2</c:v>
                </c:pt>
                <c:pt idx="87">
                  <c:v>1.5599999999999999E-2</c:v>
                </c:pt>
                <c:pt idx="88">
                  <c:v>1.4999999999999999E-2</c:v>
                </c:pt>
                <c:pt idx="89">
                  <c:v>1.6400000000000001E-2</c:v>
                </c:pt>
                <c:pt idx="90">
                  <c:v>1.8100000000000002E-2</c:v>
                </c:pt>
                <c:pt idx="91">
                  <c:v>1.8100000000000002E-2</c:v>
                </c:pt>
                <c:pt idx="92">
                  <c:v>1.89E-2</c:v>
                </c:pt>
                <c:pt idx="93">
                  <c:v>1.78E-2</c:v>
                </c:pt>
                <c:pt idx="94">
                  <c:v>2.0899999999999998E-2</c:v>
                </c:pt>
                <c:pt idx="95">
                  <c:v>2.24E-2</c:v>
                </c:pt>
                <c:pt idx="96">
                  <c:v>2.2599999999999999E-2</c:v>
                </c:pt>
                <c:pt idx="97">
                  <c:v>2.07E-2</c:v>
                </c:pt>
                <c:pt idx="98">
                  <c:v>2.1700000000000001E-2</c:v>
                </c:pt>
                <c:pt idx="99">
                  <c:v>2.1700000000000001E-2</c:v>
                </c:pt>
                <c:pt idx="100">
                  <c:v>2.3199999999999998E-2</c:v>
                </c:pt>
                <c:pt idx="101">
                  <c:v>2.3599999999999999E-2</c:v>
                </c:pt>
                <c:pt idx="102">
                  <c:v>2.1999999999999999E-2</c:v>
                </c:pt>
                <c:pt idx="103">
                  <c:v>1.9300000000000001E-2</c:v>
                </c:pt>
                <c:pt idx="104">
                  <c:v>2.0400000000000001E-2</c:v>
                </c:pt>
                <c:pt idx="105">
                  <c:v>1.9800000000000002E-2</c:v>
                </c:pt>
                <c:pt idx="106">
                  <c:v>1.8800000000000001E-2</c:v>
                </c:pt>
                <c:pt idx="107">
                  <c:v>2.2100000000000002E-2</c:v>
                </c:pt>
                <c:pt idx="108">
                  <c:v>2.3300000000000001E-2</c:v>
                </c:pt>
                <c:pt idx="109">
                  <c:v>2.3E-2</c:v>
                </c:pt>
                <c:pt idx="110">
                  <c:v>2.53E-2</c:v>
                </c:pt>
                <c:pt idx="111">
                  <c:v>2.4199999999999999E-2</c:v>
                </c:pt>
                <c:pt idx="112">
                  <c:v>2.5399999999999999E-2</c:v>
                </c:pt>
                <c:pt idx="113">
                  <c:v>2.5999999999999999E-2</c:v>
                </c:pt>
                <c:pt idx="114">
                  <c:v>2.5600000000000001E-2</c:v>
                </c:pt>
                <c:pt idx="115">
                  <c:v>2.7099999999999999E-2</c:v>
                </c:pt>
                <c:pt idx="116">
                  <c:v>2.7199999999999998E-2</c:v>
                </c:pt>
                <c:pt idx="117">
                  <c:v>2.7099999999999999E-2</c:v>
                </c:pt>
                <c:pt idx="118">
                  <c:v>2.86E-2</c:v>
                </c:pt>
                <c:pt idx="119">
                  <c:v>2.9000000000000001E-2</c:v>
                </c:pt>
                <c:pt idx="120">
                  <c:v>2.7199999999999998E-2</c:v>
                </c:pt>
                <c:pt idx="121">
                  <c:v>2.6200000000000001E-2</c:v>
                </c:pt>
                <c:pt idx="122">
                  <c:v>2.81E-2</c:v>
                </c:pt>
                <c:pt idx="123">
                  <c:v>2.7400000000000001E-2</c:v>
                </c:pt>
                <c:pt idx="124">
                  <c:v>2.58E-2</c:v>
                </c:pt>
                <c:pt idx="125">
                  <c:v>2.3E-2</c:v>
                </c:pt>
                <c:pt idx="126">
                  <c:v>1.9300000000000001E-2</c:v>
                </c:pt>
                <c:pt idx="127">
                  <c:v>1.7600000000000001E-2</c:v>
                </c:pt>
                <c:pt idx="128">
                  <c:v>1.9599999999999999E-2</c:v>
                </c:pt>
                <c:pt idx="129">
                  <c:v>1.9800000000000002E-2</c:v>
                </c:pt>
                <c:pt idx="130">
                  <c:v>1.9099999999999999E-2</c:v>
                </c:pt>
                <c:pt idx="131">
                  <c:v>1.72E-2</c:v>
                </c:pt>
                <c:pt idx="132">
                  <c:v>1.6500000000000001E-2</c:v>
                </c:pt>
                <c:pt idx="133">
                  <c:v>1.7500000000000002E-2</c:v>
                </c:pt>
                <c:pt idx="134">
                  <c:v>1.72E-2</c:v>
                </c:pt>
                <c:pt idx="135">
                  <c:v>1.6799999999999999E-2</c:v>
                </c:pt>
                <c:pt idx="136">
                  <c:v>1.5299999999999999E-2</c:v>
                </c:pt>
                <c:pt idx="137">
                  <c:v>1.6199999999999999E-2</c:v>
                </c:pt>
                <c:pt idx="138">
                  <c:v>1.7999999999999999E-2</c:v>
                </c:pt>
                <c:pt idx="139">
                  <c:v>2.0500000000000001E-2</c:v>
                </c:pt>
                <c:pt idx="140">
                  <c:v>2.1700000000000001E-2</c:v>
                </c:pt>
                <c:pt idx="141">
                  <c:v>1.9699999999999999E-2</c:v>
                </c:pt>
                <c:pt idx="142">
                  <c:v>1.9699999999999999E-2</c:v>
                </c:pt>
                <c:pt idx="143">
                  <c:v>1.9800000000000002E-2</c:v>
                </c:pt>
                <c:pt idx="144">
                  <c:v>2.01E-2</c:v>
                </c:pt>
                <c:pt idx="145">
                  <c:v>2.1499999999999998E-2</c:v>
                </c:pt>
                <c:pt idx="146">
                  <c:v>1.9800000000000002E-2</c:v>
                </c:pt>
                <c:pt idx="147">
                  <c:v>2.3E-2</c:v>
                </c:pt>
                <c:pt idx="148">
                  <c:v>0.03</c:v>
                </c:pt>
                <c:pt idx="149">
                  <c:v>0.03</c:v>
                </c:pt>
                <c:pt idx="150">
                  <c:v>3.1699999999999999E-2</c:v>
                </c:pt>
                <c:pt idx="151">
                  <c:v>3.4500000000000003E-2</c:v>
                </c:pt>
                <c:pt idx="152">
                  <c:v>3.4099999999999998E-2</c:v>
                </c:pt>
                <c:pt idx="153">
                  <c:v>3.5799999999999998E-2</c:v>
                </c:pt>
                <c:pt idx="154">
                  <c:v>3.39E-2</c:v>
                </c:pt>
                <c:pt idx="155">
                  <c:v>3.2899999999999999E-2</c:v>
                </c:pt>
                <c:pt idx="156">
                  <c:v>2.76E-2</c:v>
                </c:pt>
                <c:pt idx="157">
                  <c:v>2.5399999999999999E-2</c:v>
                </c:pt>
                <c:pt idx="158">
                  <c:v>2.6499999999999999E-2</c:v>
                </c:pt>
                <c:pt idx="159">
                  <c:v>2.7E-2</c:v>
                </c:pt>
                <c:pt idx="160">
                  <c:v>3.0099999999999998E-2</c:v>
                </c:pt>
                <c:pt idx="161">
                  <c:v>3.2000000000000001E-2</c:v>
                </c:pt>
                <c:pt idx="162">
                  <c:v>3.4200000000000001E-2</c:v>
                </c:pt>
                <c:pt idx="163">
                  <c:v>3.85E-2</c:v>
                </c:pt>
                <c:pt idx="164">
                  <c:v>3.73E-2</c:v>
                </c:pt>
                <c:pt idx="165">
                  <c:v>3.6900000000000002E-2</c:v>
                </c:pt>
                <c:pt idx="166">
                  <c:v>3.73E-2</c:v>
                </c:pt>
                <c:pt idx="167">
                  <c:v>3.5900000000000001E-2</c:v>
                </c:pt>
                <c:pt idx="168">
                  <c:v>3.4000000000000002E-2</c:v>
                </c:pt>
                <c:pt idx="169">
                  <c:v>3.39E-2</c:v>
                </c:pt>
                <c:pt idx="170">
                  <c:v>3.4000000000000002E-2</c:v>
                </c:pt>
                <c:pt idx="171">
                  <c:v>3.5900000000000001E-2</c:v>
                </c:pt>
                <c:pt idx="172">
                  <c:v>3.56E-2</c:v>
                </c:pt>
                <c:pt idx="173">
                  <c:v>3.7199999999999997E-2</c:v>
                </c:pt>
                <c:pt idx="174">
                  <c:v>3.2899999999999999E-2</c:v>
                </c:pt>
                <c:pt idx="175">
                  <c:v>2.93E-2</c:v>
                </c:pt>
                <c:pt idx="176">
                  <c:v>2.8199999999999999E-2</c:v>
                </c:pt>
                <c:pt idx="177">
                  <c:v>2.87E-2</c:v>
                </c:pt>
                <c:pt idx="178">
                  <c:v>2.52E-2</c:v>
                </c:pt>
                <c:pt idx="179">
                  <c:v>2.4199999999999999E-2</c:v>
                </c:pt>
                <c:pt idx="180">
                  <c:v>3.5299999999999998E-2</c:v>
                </c:pt>
                <c:pt idx="181">
                  <c:v>3.8100000000000002E-2</c:v>
                </c:pt>
                <c:pt idx="182">
                  <c:v>3.6900000000000002E-2</c:v>
                </c:pt>
                <c:pt idx="183">
                  <c:v>3.8899999999999997E-2</c:v>
                </c:pt>
                <c:pt idx="184">
                  <c:v>4.0099999999999997E-2</c:v>
                </c:pt>
                <c:pt idx="185">
                  <c:v>4.1000000000000002E-2</c:v>
                </c:pt>
                <c:pt idx="186">
                  <c:v>3.8800000000000001E-2</c:v>
                </c:pt>
                <c:pt idx="187">
                  <c:v>3.6700000000000003E-2</c:v>
                </c:pt>
                <c:pt idx="188">
                  <c:v>3.5099999999999999E-2</c:v>
                </c:pt>
                <c:pt idx="189">
                  <c:v>3.7400000000000003E-2</c:v>
                </c:pt>
                <c:pt idx="190">
                  <c:v>3.7400000000000003E-2</c:v>
                </c:pt>
                <c:pt idx="191">
                  <c:v>4.1000000000000002E-2</c:v>
                </c:pt>
                <c:pt idx="192">
                  <c:v>4.1500000000000002E-2</c:v>
                </c:pt>
                <c:pt idx="193">
                  <c:v>4.53E-2</c:v>
                </c:pt>
                <c:pt idx="194">
                  <c:v>4.5199999999999997E-2</c:v>
                </c:pt>
                <c:pt idx="195">
                  <c:v>4.6699999999999998E-2</c:v>
                </c:pt>
                <c:pt idx="196">
                  <c:v>0.05</c:v>
                </c:pt>
                <c:pt idx="197">
                  <c:v>5.0999999999999997E-2</c:v>
                </c:pt>
                <c:pt idx="198">
                  <c:v>4.7500000000000001E-2</c:v>
                </c:pt>
                <c:pt idx="199">
                  <c:v>4.6899999999999997E-2</c:v>
                </c:pt>
                <c:pt idx="200">
                  <c:v>4.5600000000000002E-2</c:v>
                </c:pt>
                <c:pt idx="201">
                  <c:v>4.7199999999999999E-2</c:v>
                </c:pt>
                <c:pt idx="202">
                  <c:v>4.7600000000000003E-2</c:v>
                </c:pt>
                <c:pt idx="203">
                  <c:v>4.5600000000000002E-2</c:v>
                </c:pt>
                <c:pt idx="204">
                  <c:v>4.5999999999999999E-2</c:v>
                </c:pt>
                <c:pt idx="205">
                  <c:v>4.7300000000000002E-2</c:v>
                </c:pt>
                <c:pt idx="206">
                  <c:v>4.7199999999999999E-2</c:v>
                </c:pt>
                <c:pt idx="207">
                  <c:v>4.8800000000000003E-2</c:v>
                </c:pt>
                <c:pt idx="208">
                  <c:v>5.0900000000000001E-2</c:v>
                </c:pt>
                <c:pt idx="209">
                  <c:v>5.11E-2</c:v>
                </c:pt>
                <c:pt idx="210">
                  <c:v>5.11E-2</c:v>
                </c:pt>
                <c:pt idx="211">
                  <c:v>4.99E-2</c:v>
                </c:pt>
                <c:pt idx="212">
                  <c:v>4.7199999999999999E-2</c:v>
                </c:pt>
                <c:pt idx="213">
                  <c:v>4.5699999999999998E-2</c:v>
                </c:pt>
                <c:pt idx="214">
                  <c:v>4.4200000000000003E-2</c:v>
                </c:pt>
                <c:pt idx="215">
                  <c:v>4.4699999999999997E-2</c:v>
                </c:pt>
                <c:pt idx="216">
                  <c:v>4.53E-2</c:v>
                </c:pt>
                <c:pt idx="217">
                  <c:v>4.4600000000000001E-2</c:v>
                </c:pt>
                <c:pt idx="218">
                  <c:v>4.2000000000000003E-2</c:v>
                </c:pt>
                <c:pt idx="219">
                  <c:v>4.2599999999999999E-2</c:v>
                </c:pt>
                <c:pt idx="220">
                  <c:v>4.1799999999999997E-2</c:v>
                </c:pt>
                <c:pt idx="221">
                  <c:v>0.04</c:v>
                </c:pt>
                <c:pt idx="222">
                  <c:v>4.1399999999999999E-2</c:v>
                </c:pt>
                <c:pt idx="223">
                  <c:v>4.3400000000000001E-2</c:v>
                </c:pt>
                <c:pt idx="224">
                  <c:v>4.4999999999999998E-2</c:v>
                </c:pt>
                <c:pt idx="225">
                  <c:v>4.1700000000000001E-2</c:v>
                </c:pt>
                <c:pt idx="226">
                  <c:v>4.2200000000000001E-2</c:v>
                </c:pt>
                <c:pt idx="227">
                  <c:v>4.2299999999999997E-2</c:v>
                </c:pt>
                <c:pt idx="228">
                  <c:v>4.19E-2</c:v>
                </c:pt>
                <c:pt idx="229">
                  <c:v>4.1000000000000002E-2</c:v>
                </c:pt>
                <c:pt idx="230">
                  <c:v>4.1300000000000003E-2</c:v>
                </c:pt>
                <c:pt idx="231">
                  <c:v>4.2799999999999998E-2</c:v>
                </c:pt>
                <c:pt idx="232">
                  <c:v>4.4999999999999998E-2</c:v>
                </c:pt>
                <c:pt idx="233">
                  <c:v>4.7300000000000002E-2</c:v>
                </c:pt>
                <c:pt idx="234">
                  <c:v>4.7199999999999999E-2</c:v>
                </c:pt>
                <c:pt idx="235">
                  <c:v>4.3499999999999997E-2</c:v>
                </c:pt>
                <c:pt idx="236">
                  <c:v>3.8300000000000001E-2</c:v>
                </c:pt>
                <c:pt idx="237">
                  <c:v>4.0800000000000003E-2</c:v>
                </c:pt>
                <c:pt idx="238">
                  <c:v>4.1500000000000002E-2</c:v>
                </c:pt>
                <c:pt idx="239">
                  <c:v>4.2700000000000002E-2</c:v>
                </c:pt>
                <c:pt idx="240">
                  <c:v>4.2999999999999997E-2</c:v>
                </c:pt>
                <c:pt idx="241">
                  <c:v>4.2900000000000001E-2</c:v>
                </c:pt>
                <c:pt idx="242">
                  <c:v>4.2700000000000002E-2</c:v>
                </c:pt>
                <c:pt idx="243">
                  <c:v>4.4499999999999998E-2</c:v>
                </c:pt>
                <c:pt idx="244">
                  <c:v>3.9800000000000002E-2</c:v>
                </c:pt>
                <c:pt idx="245">
                  <c:v>3.3300000000000003E-2</c:v>
                </c:pt>
                <c:pt idx="246">
                  <c:v>3.5700000000000003E-2</c:v>
                </c:pt>
                <c:pt idx="247">
                  <c:v>3.9600000000000003E-2</c:v>
                </c:pt>
                <c:pt idx="248">
                  <c:v>3.8100000000000002E-2</c:v>
                </c:pt>
                <c:pt idx="249">
                  <c:v>3.9E-2</c:v>
                </c:pt>
                <c:pt idx="250">
                  <c:v>4.0500000000000001E-2</c:v>
                </c:pt>
                <c:pt idx="251">
                  <c:v>4.0300000000000002E-2</c:v>
                </c:pt>
                <c:pt idx="252">
                  <c:v>4.0500000000000001E-2</c:v>
                </c:pt>
                <c:pt idx="253">
                  <c:v>3.9399999999999998E-2</c:v>
                </c:pt>
                <c:pt idx="254">
                  <c:v>3.8699999999999998E-2</c:v>
                </c:pt>
                <c:pt idx="255">
                  <c:v>4.2599999999999999E-2</c:v>
                </c:pt>
                <c:pt idx="256">
                  <c:v>4.65E-2</c:v>
                </c:pt>
                <c:pt idx="257">
                  <c:v>4.9299999999999997E-2</c:v>
                </c:pt>
                <c:pt idx="258">
                  <c:v>5.16E-2</c:v>
                </c:pt>
                <c:pt idx="259">
                  <c:v>5.21E-2</c:v>
                </c:pt>
                <c:pt idx="260">
                  <c:v>5.28E-2</c:v>
                </c:pt>
                <c:pt idx="261">
                  <c:v>4.9099999999999998E-2</c:v>
                </c:pt>
                <c:pt idx="262">
                  <c:v>5.04E-2</c:v>
                </c:pt>
                <c:pt idx="263">
                  <c:v>5.0900000000000001E-2</c:v>
                </c:pt>
                <c:pt idx="264">
                  <c:v>4.65E-2</c:v>
                </c:pt>
                <c:pt idx="265">
                  <c:v>4.5699999999999998E-2</c:v>
                </c:pt>
                <c:pt idx="266">
                  <c:v>4.7300000000000002E-2</c:v>
                </c:pt>
                <c:pt idx="267">
                  <c:v>4.9700000000000001E-2</c:v>
                </c:pt>
                <c:pt idx="268">
                  <c:v>5.2400000000000002E-2</c:v>
                </c:pt>
                <c:pt idx="269">
                  <c:v>5.28E-2</c:v>
                </c:pt>
                <c:pt idx="270">
                  <c:v>5.3900000000000003E-2</c:v>
                </c:pt>
                <c:pt idx="271">
                  <c:v>5.1400000000000001E-2</c:v>
                </c:pt>
                <c:pt idx="272">
                  <c:v>4.8899999999999999E-2</c:v>
                </c:pt>
                <c:pt idx="273">
                  <c:v>5.0999999999999997E-2</c:v>
                </c:pt>
                <c:pt idx="274">
                  <c:v>5.16E-2</c:v>
                </c:pt>
                <c:pt idx="275">
                  <c:v>5.2400000000000002E-2</c:v>
                </c:pt>
                <c:pt idx="276">
                  <c:v>5.7200000000000001E-2</c:v>
                </c:pt>
                <c:pt idx="277">
                  <c:v>5.74E-2</c:v>
                </c:pt>
                <c:pt idx="278">
                  <c:v>5.8000000000000003E-2</c:v>
                </c:pt>
                <c:pt idx="279">
                  <c:v>5.8299999999999998E-2</c:v>
                </c:pt>
                <c:pt idx="280">
                  <c:v>6.0499999999999998E-2</c:v>
                </c:pt>
                <c:pt idx="281">
                  <c:v>6.0999999999999999E-2</c:v>
                </c:pt>
                <c:pt idx="282">
                  <c:v>6.4399999999999999E-2</c:v>
                </c:pt>
                <c:pt idx="283">
                  <c:v>5.9900000000000002E-2</c:v>
                </c:pt>
                <c:pt idx="284">
                  <c:v>6.2600000000000003E-2</c:v>
                </c:pt>
                <c:pt idx="285">
                  <c:v>6.5199999999999994E-2</c:v>
                </c:pt>
                <c:pt idx="286">
                  <c:v>6.6600000000000006E-2</c:v>
                </c:pt>
                <c:pt idx="287">
                  <c:v>6.2799999999999995E-2</c:v>
                </c:pt>
                <c:pt idx="288">
                  <c:v>6.0299999999999999E-2</c:v>
                </c:pt>
                <c:pt idx="289">
                  <c:v>6.1100000000000002E-2</c:v>
                </c:pt>
                <c:pt idx="290">
                  <c:v>5.9200000000000003E-2</c:v>
                </c:pt>
                <c:pt idx="291">
                  <c:v>5.9400000000000001E-2</c:v>
                </c:pt>
                <c:pt idx="292">
                  <c:v>5.79E-2</c:v>
                </c:pt>
                <c:pt idx="293">
                  <c:v>5.8999999999999997E-2</c:v>
                </c:pt>
                <c:pt idx="294">
                  <c:v>5.5399999999999998E-2</c:v>
                </c:pt>
                <c:pt idx="295">
                  <c:v>5.1799999999999999E-2</c:v>
                </c:pt>
                <c:pt idx="296">
                  <c:v>5.2299999999999999E-2</c:v>
                </c:pt>
                <c:pt idx="297">
                  <c:v>0.05</c:v>
                </c:pt>
                <c:pt idx="298">
                  <c:v>4.7199999999999999E-2</c:v>
                </c:pt>
                <c:pt idx="299">
                  <c:v>4.6399999999999997E-2</c:v>
                </c:pt>
                <c:pt idx="300">
                  <c:v>4.8300000000000003E-2</c:v>
                </c:pt>
                <c:pt idx="301">
                  <c:v>4.53E-2</c:v>
                </c:pt>
                <c:pt idx="302">
                  <c:v>4.8099999999999997E-2</c:v>
                </c:pt>
                <c:pt idx="303">
                  <c:v>5.3400000000000003E-2</c:v>
                </c:pt>
                <c:pt idx="304">
                  <c:v>5.4600000000000003E-2</c:v>
                </c:pt>
                <c:pt idx="305">
                  <c:v>5.5E-2</c:v>
                </c:pt>
                <c:pt idx="306">
                  <c:v>5.6500000000000002E-2</c:v>
                </c:pt>
                <c:pt idx="307">
                  <c:v>5.6399999999999999E-2</c:v>
                </c:pt>
                <c:pt idx="308">
                  <c:v>5.6500000000000002E-2</c:v>
                </c:pt>
                <c:pt idx="309">
                  <c:v>5.57E-2</c:v>
                </c:pt>
                <c:pt idx="310">
                  <c:v>5.5399999999999998E-2</c:v>
                </c:pt>
                <c:pt idx="311">
                  <c:v>5.8099999999999999E-2</c:v>
                </c:pt>
                <c:pt idx="312">
                  <c:v>5.8799999999999998E-2</c:v>
                </c:pt>
                <c:pt idx="313">
                  <c:v>6.0299999999999999E-2</c:v>
                </c:pt>
                <c:pt idx="314">
                  <c:v>6.2100000000000002E-2</c:v>
                </c:pt>
                <c:pt idx="315">
                  <c:v>6.3E-2</c:v>
                </c:pt>
                <c:pt idx="316">
                  <c:v>6.2199999999999998E-2</c:v>
                </c:pt>
                <c:pt idx="317">
                  <c:v>6.4899999999999999E-2</c:v>
                </c:pt>
                <c:pt idx="318">
                  <c:v>6.7100000000000007E-2</c:v>
                </c:pt>
                <c:pt idx="319">
                  <c:v>6.8900000000000003E-2</c:v>
                </c:pt>
                <c:pt idx="320">
                  <c:v>6.6900000000000001E-2</c:v>
                </c:pt>
                <c:pt idx="321">
                  <c:v>6.4199999999999993E-2</c:v>
                </c:pt>
                <c:pt idx="322">
                  <c:v>6.5799999999999997E-2</c:v>
                </c:pt>
                <c:pt idx="323">
                  <c:v>6.3E-2</c:v>
                </c:pt>
                <c:pt idx="324">
                  <c:v>6.2E-2</c:v>
                </c:pt>
                <c:pt idx="325">
                  <c:v>6.5299999999999997E-2</c:v>
                </c:pt>
                <c:pt idx="326">
                  <c:v>6.83E-2</c:v>
                </c:pt>
                <c:pt idx="327">
                  <c:v>6.6400000000000001E-2</c:v>
                </c:pt>
                <c:pt idx="328">
                  <c:v>6.8699999999999997E-2</c:v>
                </c:pt>
                <c:pt idx="329">
                  <c:v>6.9099999999999995E-2</c:v>
                </c:pt>
                <c:pt idx="330">
                  <c:v>6.7400000000000002E-2</c:v>
                </c:pt>
                <c:pt idx="331">
                  <c:v>6.5100000000000005E-2</c:v>
                </c:pt>
                <c:pt idx="332">
                  <c:v>6.2700000000000006E-2</c:v>
                </c:pt>
                <c:pt idx="333">
                  <c:v>5.8099999999999999E-2</c:v>
                </c:pt>
                <c:pt idx="334">
                  <c:v>5.6500000000000002E-2</c:v>
                </c:pt>
                <c:pt idx="335">
                  <c:v>5.7099999999999998E-2</c:v>
                </c:pt>
                <c:pt idx="336">
                  <c:v>5.9299999999999999E-2</c:v>
                </c:pt>
                <c:pt idx="337">
                  <c:v>6.0400000000000002E-2</c:v>
                </c:pt>
                <c:pt idx="338">
                  <c:v>6.2E-2</c:v>
                </c:pt>
                <c:pt idx="339">
                  <c:v>6.4899999999999999E-2</c:v>
                </c:pt>
                <c:pt idx="340">
                  <c:v>6.2799999999999995E-2</c:v>
                </c:pt>
                <c:pt idx="341">
                  <c:v>6.1699999999999998E-2</c:v>
                </c:pt>
                <c:pt idx="342">
                  <c:v>6.6299999999999998E-2</c:v>
                </c:pt>
                <c:pt idx="343">
                  <c:v>7.0599999999999996E-2</c:v>
                </c:pt>
                <c:pt idx="344">
                  <c:v>7.1999999999999995E-2</c:v>
                </c:pt>
                <c:pt idx="345">
                  <c:v>7.4700000000000003E-2</c:v>
                </c:pt>
                <c:pt idx="346">
                  <c:v>7.7799999999999994E-2</c:v>
                </c:pt>
                <c:pt idx="347">
                  <c:v>7.8100000000000003E-2</c:v>
                </c:pt>
                <c:pt idx="348">
                  <c:v>7.9500000000000001E-2</c:v>
                </c:pt>
                <c:pt idx="349">
                  <c:v>7.7399999999999997E-2</c:v>
                </c:pt>
                <c:pt idx="350">
                  <c:v>7.46E-2</c:v>
                </c:pt>
                <c:pt idx="351">
                  <c:v>7.2400000000000006E-2</c:v>
                </c:pt>
                <c:pt idx="352">
                  <c:v>7.2999999999999995E-2</c:v>
                </c:pt>
                <c:pt idx="353">
                  <c:v>7.0999999999999994E-2</c:v>
                </c:pt>
                <c:pt idx="354">
                  <c:v>7.1800000000000003E-2</c:v>
                </c:pt>
                <c:pt idx="355">
                  <c:v>6.9699999999999998E-2</c:v>
                </c:pt>
                <c:pt idx="356">
                  <c:v>6.4799999999999996E-2</c:v>
                </c:pt>
                <c:pt idx="357">
                  <c:v>5.9700000000000003E-2</c:v>
                </c:pt>
                <c:pt idx="358">
                  <c:v>5.7500000000000002E-2</c:v>
                </c:pt>
                <c:pt idx="359">
                  <c:v>5.7700000000000001E-2</c:v>
                </c:pt>
                <c:pt idx="360">
                  <c:v>5.7200000000000001E-2</c:v>
                </c:pt>
                <c:pt idx="361">
                  <c:v>5.33E-2</c:v>
                </c:pt>
                <c:pt idx="362">
                  <c:v>5.3600000000000002E-2</c:v>
                </c:pt>
                <c:pt idx="363">
                  <c:v>5.6800000000000003E-2</c:v>
                </c:pt>
                <c:pt idx="364">
                  <c:v>5.8099999999999999E-2</c:v>
                </c:pt>
                <c:pt idx="365">
                  <c:v>5.96E-2</c:v>
                </c:pt>
                <c:pt idx="366">
                  <c:v>6.0400000000000002E-2</c:v>
                </c:pt>
                <c:pt idx="367">
                  <c:v>5.9700000000000003E-2</c:v>
                </c:pt>
                <c:pt idx="368">
                  <c:v>5.9799999999999999E-2</c:v>
                </c:pt>
                <c:pt idx="369">
                  <c:v>6.2600000000000003E-2</c:v>
                </c:pt>
                <c:pt idx="370">
                  <c:v>6.6000000000000003E-2</c:v>
                </c:pt>
                <c:pt idx="371">
                  <c:v>6.7699999999999996E-2</c:v>
                </c:pt>
                <c:pt idx="372">
                  <c:v>6.8699999999999997E-2</c:v>
                </c:pt>
                <c:pt idx="373">
                  <c:v>6.59E-2</c:v>
                </c:pt>
                <c:pt idx="374">
                  <c:v>6.4199999999999993E-2</c:v>
                </c:pt>
                <c:pt idx="375">
                  <c:v>6.59E-2</c:v>
                </c:pt>
                <c:pt idx="376">
                  <c:v>6.8400000000000002E-2</c:v>
                </c:pt>
                <c:pt idx="377">
                  <c:v>7.2599999999999998E-2</c:v>
                </c:pt>
                <c:pt idx="378">
                  <c:v>7.3899999999999993E-2</c:v>
                </c:pt>
                <c:pt idx="379">
                  <c:v>7.4800000000000005E-2</c:v>
                </c:pt>
                <c:pt idx="380">
                  <c:v>7.5399999999999995E-2</c:v>
                </c:pt>
                <c:pt idx="381">
                  <c:v>7.3400000000000007E-2</c:v>
                </c:pt>
                <c:pt idx="382">
                  <c:v>7.0300000000000001E-2</c:v>
                </c:pt>
                <c:pt idx="383">
                  <c:v>7.0900000000000005E-2</c:v>
                </c:pt>
                <c:pt idx="384">
                  <c:v>7.4200000000000002E-2</c:v>
                </c:pt>
                <c:pt idx="385">
                  <c:v>7.5300000000000006E-2</c:v>
                </c:pt>
                <c:pt idx="386">
                  <c:v>7.6499999999999999E-2</c:v>
                </c:pt>
                <c:pt idx="387">
                  <c:v>7.9000000000000001E-2</c:v>
                </c:pt>
                <c:pt idx="388">
                  <c:v>8.2699999999999996E-2</c:v>
                </c:pt>
                <c:pt idx="389">
                  <c:v>8.2799999999999999E-2</c:v>
                </c:pt>
                <c:pt idx="390">
                  <c:v>8.0699999999999994E-2</c:v>
                </c:pt>
                <c:pt idx="391">
                  <c:v>8.0399999999999999E-2</c:v>
                </c:pt>
                <c:pt idx="392">
                  <c:v>8.1100000000000005E-2</c:v>
                </c:pt>
                <c:pt idx="393">
                  <c:v>7.85E-2</c:v>
                </c:pt>
                <c:pt idx="394">
                  <c:v>8.09E-2</c:v>
                </c:pt>
                <c:pt idx="395">
                  <c:v>8.0699999999999994E-2</c:v>
                </c:pt>
                <c:pt idx="396">
                  <c:v>8.3900000000000002E-2</c:v>
                </c:pt>
                <c:pt idx="397">
                  <c:v>8.72E-2</c:v>
                </c:pt>
                <c:pt idx="398">
                  <c:v>8.8900000000000007E-2</c:v>
                </c:pt>
                <c:pt idx="399">
                  <c:v>8.7499999999999994E-2</c:v>
                </c:pt>
                <c:pt idx="400">
                  <c:v>8.4699999999999998E-2</c:v>
                </c:pt>
                <c:pt idx="401">
                  <c:v>8.48E-2</c:v>
                </c:pt>
                <c:pt idx="402">
                  <c:v>8.7599999999999997E-2</c:v>
                </c:pt>
                <c:pt idx="403">
                  <c:v>8.7900000000000006E-2</c:v>
                </c:pt>
                <c:pt idx="404">
                  <c:v>8.5900000000000004E-2</c:v>
                </c:pt>
                <c:pt idx="405">
                  <c:v>8.4699999999999998E-2</c:v>
                </c:pt>
                <c:pt idx="406">
                  <c:v>8.2100000000000006E-2</c:v>
                </c:pt>
                <c:pt idx="407">
                  <c:v>7.8399999999999997E-2</c:v>
                </c:pt>
                <c:pt idx="408">
                  <c:v>7.8700000000000006E-2</c:v>
                </c:pt>
                <c:pt idx="409">
                  <c:v>8.0100000000000005E-2</c:v>
                </c:pt>
                <c:pt idx="410">
                  <c:v>8.1900000000000001E-2</c:v>
                </c:pt>
                <c:pt idx="411">
                  <c:v>8.1100000000000005E-2</c:v>
                </c:pt>
                <c:pt idx="412">
                  <c:v>8.0199999999999994E-2</c:v>
                </c:pt>
                <c:pt idx="413">
                  <c:v>8.2799999999999999E-2</c:v>
                </c:pt>
                <c:pt idx="414">
                  <c:v>8.8599999999999998E-2</c:v>
                </c:pt>
                <c:pt idx="415">
                  <c:v>9.1800000000000007E-2</c:v>
                </c:pt>
                <c:pt idx="416">
                  <c:v>9.3600000000000003E-2</c:v>
                </c:pt>
                <c:pt idx="417">
                  <c:v>9.1700000000000004E-2</c:v>
                </c:pt>
                <c:pt idx="418">
                  <c:v>9.0899999999999995E-2</c:v>
                </c:pt>
                <c:pt idx="419">
                  <c:v>9.11E-2</c:v>
                </c:pt>
                <c:pt idx="420">
                  <c:v>8.9599999999999999E-2</c:v>
                </c:pt>
                <c:pt idx="421">
                  <c:v>8.7999999999999995E-2</c:v>
                </c:pt>
                <c:pt idx="422">
                  <c:v>8.9800000000000005E-2</c:v>
                </c:pt>
                <c:pt idx="423">
                  <c:v>9.2600000000000002E-2</c:v>
                </c:pt>
                <c:pt idx="424">
                  <c:v>9.06E-2</c:v>
                </c:pt>
                <c:pt idx="425">
                  <c:v>8.9200000000000002E-2</c:v>
                </c:pt>
                <c:pt idx="426">
                  <c:v>9.0899999999999995E-2</c:v>
                </c:pt>
                <c:pt idx="427">
                  <c:v>8.72E-2</c:v>
                </c:pt>
                <c:pt idx="428">
                  <c:v>8.3699999999999997E-2</c:v>
                </c:pt>
                <c:pt idx="429">
                  <c:v>8.2100000000000006E-2</c:v>
                </c:pt>
                <c:pt idx="430">
                  <c:v>8.6699999999999999E-2</c:v>
                </c:pt>
                <c:pt idx="431">
                  <c:v>8.9899999999999994E-2</c:v>
                </c:pt>
                <c:pt idx="432">
                  <c:v>8.8599999999999998E-2</c:v>
                </c:pt>
                <c:pt idx="433">
                  <c:v>9.5200000000000007E-2</c:v>
                </c:pt>
                <c:pt idx="434">
                  <c:v>9.4200000000000006E-2</c:v>
                </c:pt>
                <c:pt idx="435">
                  <c:v>8.7599999999999997E-2</c:v>
                </c:pt>
                <c:pt idx="436">
                  <c:v>8.4500000000000006E-2</c:v>
                </c:pt>
                <c:pt idx="437">
                  <c:v>8.4000000000000005E-2</c:v>
                </c:pt>
                <c:pt idx="438">
                  <c:v>8.6099999999999996E-2</c:v>
                </c:pt>
                <c:pt idx="439">
                  <c:v>8.0199999999999994E-2</c:v>
                </c:pt>
                <c:pt idx="440">
                  <c:v>7.2499999999999995E-2</c:v>
                </c:pt>
                <c:pt idx="441">
                  <c:v>7.2499999999999995E-2</c:v>
                </c:pt>
                <c:pt idx="442">
                  <c:v>7.0800000000000002E-2</c:v>
                </c:pt>
                <c:pt idx="443">
                  <c:v>7.1099999999999997E-2</c:v>
                </c:pt>
                <c:pt idx="444">
                  <c:v>7.2499999999999995E-2</c:v>
                </c:pt>
                <c:pt idx="445">
                  <c:v>7.4300000000000005E-2</c:v>
                </c:pt>
                <c:pt idx="446">
                  <c:v>7.4499999999999997E-2</c:v>
                </c:pt>
                <c:pt idx="447">
                  <c:v>7.17E-2</c:v>
                </c:pt>
                <c:pt idx="448">
                  <c:v>7.2999999999999995E-2</c:v>
                </c:pt>
                <c:pt idx="449">
                  <c:v>7.8E-2</c:v>
                </c:pt>
                <c:pt idx="450">
                  <c:v>7.7100000000000002E-2</c:v>
                </c:pt>
                <c:pt idx="451">
                  <c:v>7.2999999999999995E-2</c:v>
                </c:pt>
                <c:pt idx="452">
                  <c:v>7.7799999999999994E-2</c:v>
                </c:pt>
                <c:pt idx="453">
                  <c:v>8.6999999999999994E-2</c:v>
                </c:pt>
                <c:pt idx="454">
                  <c:v>9.1899999999999996E-2</c:v>
                </c:pt>
                <c:pt idx="455">
                  <c:v>9.2600000000000002E-2</c:v>
                </c:pt>
                <c:pt idx="456">
                  <c:v>9.7799999999999998E-2</c:v>
                </c:pt>
                <c:pt idx="457">
                  <c:v>0.1024</c:v>
                </c:pt>
                <c:pt idx="458">
                  <c:v>0.1037</c:v>
                </c:pt>
                <c:pt idx="459">
                  <c:v>0.1033</c:v>
                </c:pt>
                <c:pt idx="460">
                  <c:v>0.1031</c:v>
                </c:pt>
                <c:pt idx="461">
                  <c:v>0.1016</c:v>
                </c:pt>
                <c:pt idx="462">
                  <c:v>0.1085</c:v>
                </c:pt>
                <c:pt idx="463">
                  <c:v>0.1143</c:v>
                </c:pt>
                <c:pt idx="464">
                  <c:v>0.1186</c:v>
                </c:pt>
                <c:pt idx="465">
                  <c:v>0.11509999999999999</c:v>
                </c:pt>
                <c:pt idx="466">
                  <c:v>0.1138</c:v>
                </c:pt>
                <c:pt idx="467">
                  <c:v>0.115</c:v>
                </c:pt>
                <c:pt idx="468">
                  <c:v>0.1157</c:v>
                </c:pt>
                <c:pt idx="469">
                  <c:v>0.1216</c:v>
                </c:pt>
                <c:pt idx="470">
                  <c:v>0.12520000000000001</c:v>
                </c:pt>
                <c:pt idx="471">
                  <c:v>0.12720000000000001</c:v>
                </c:pt>
                <c:pt idx="472">
                  <c:v>0.1336</c:v>
                </c:pt>
                <c:pt idx="473">
                  <c:v>0.1356</c:v>
                </c:pt>
                <c:pt idx="474">
                  <c:v>0.1341</c:v>
                </c:pt>
                <c:pt idx="475">
                  <c:v>0.1263</c:v>
                </c:pt>
                <c:pt idx="476">
                  <c:v>0.1232</c:v>
                </c:pt>
                <c:pt idx="477">
                  <c:v>0.11840000000000001</c:v>
                </c:pt>
                <c:pt idx="478">
                  <c:v>0.1167</c:v>
                </c:pt>
                <c:pt idx="479">
                  <c:v>0.1183</c:v>
                </c:pt>
                <c:pt idx="480">
                  <c:v>0.1169</c:v>
                </c:pt>
                <c:pt idx="481">
                  <c:v>0.1154</c:v>
                </c:pt>
                <c:pt idx="482">
                  <c:v>0.11650000000000001</c:v>
                </c:pt>
                <c:pt idx="483">
                  <c:v>0.11849999999999999</c:v>
                </c:pt>
                <c:pt idx="484">
                  <c:v>0.1138</c:v>
                </c:pt>
                <c:pt idx="485">
                  <c:v>0.1085</c:v>
                </c:pt>
                <c:pt idx="486">
                  <c:v>0.1038</c:v>
                </c:pt>
                <c:pt idx="487">
                  <c:v>0.104</c:v>
                </c:pt>
                <c:pt idx="488">
                  <c:v>0.1051</c:v>
                </c:pt>
                <c:pt idx="489">
                  <c:v>0.1072</c:v>
                </c:pt>
                <c:pt idx="490">
                  <c:v>0.1046</c:v>
                </c:pt>
                <c:pt idx="491">
                  <c:v>0.10539999999999999</c:v>
                </c:pt>
                <c:pt idx="492">
                  <c:v>0.1055</c:v>
                </c:pt>
                <c:pt idx="493">
                  <c:v>0.1091</c:v>
                </c:pt>
                <c:pt idx="494">
                  <c:v>0.1234</c:v>
                </c:pt>
                <c:pt idx="495">
                  <c:v>0.13059999999999999</c:v>
                </c:pt>
                <c:pt idx="496">
                  <c:v>0.13950000000000001</c:v>
                </c:pt>
                <c:pt idx="497">
                  <c:v>0.14299999999999999</c:v>
                </c:pt>
                <c:pt idx="498">
                  <c:v>0.13619999999999999</c:v>
                </c:pt>
                <c:pt idx="499">
                  <c:v>0.13869999999999999</c:v>
                </c:pt>
                <c:pt idx="500">
                  <c:v>0.1386</c:v>
                </c:pt>
                <c:pt idx="501">
                  <c:v>0.14430000000000001</c:v>
                </c:pt>
                <c:pt idx="502">
                  <c:v>0.1459</c:v>
                </c:pt>
                <c:pt idx="503">
                  <c:v>0.13719999999999999</c:v>
                </c:pt>
                <c:pt idx="504">
                  <c:v>0.13389999999999999</c:v>
                </c:pt>
                <c:pt idx="505">
                  <c:v>0.1515</c:v>
                </c:pt>
                <c:pt idx="506">
                  <c:v>0.1532</c:v>
                </c:pt>
                <c:pt idx="507">
                  <c:v>0.14940000000000001</c:v>
                </c:pt>
                <c:pt idx="508">
                  <c:v>0.14280000000000001</c:v>
                </c:pt>
                <c:pt idx="509">
                  <c:v>0.13469999999999999</c:v>
                </c:pt>
                <c:pt idx="510">
                  <c:v>0.14099999999999999</c:v>
                </c:pt>
                <c:pt idx="511">
                  <c:v>0.1368</c:v>
                </c:pt>
                <c:pt idx="512">
                  <c:v>0.13120000000000001</c:v>
                </c:pt>
                <c:pt idx="513">
                  <c:v>0.13189999999999999</c:v>
                </c:pt>
                <c:pt idx="514">
                  <c:v>0.12570000000000001</c:v>
                </c:pt>
                <c:pt idx="515">
                  <c:v>0.12839999999999999</c:v>
                </c:pt>
                <c:pt idx="516">
                  <c:v>0.1268</c:v>
                </c:pt>
                <c:pt idx="517">
                  <c:v>0.11749999999999999</c:v>
                </c:pt>
                <c:pt idx="518">
                  <c:v>0.11509999999999999</c:v>
                </c:pt>
                <c:pt idx="519">
                  <c:v>0.111</c:v>
                </c:pt>
                <c:pt idx="520">
                  <c:v>0.10249999999999999</c:v>
                </c:pt>
                <c:pt idx="521">
                  <c:v>9.7799999999999998E-2</c:v>
                </c:pt>
                <c:pt idx="522">
                  <c:v>0.1018</c:v>
                </c:pt>
                <c:pt idx="523">
                  <c:v>0.1147</c:v>
                </c:pt>
                <c:pt idx="524">
                  <c:v>0.1275</c:v>
                </c:pt>
                <c:pt idx="525">
                  <c:v>0.1241</c:v>
                </c:pt>
                <c:pt idx="526">
                  <c:v>0.108</c:v>
                </c:pt>
              </c:numCache>
            </c:numRef>
          </c:val>
          <c:smooth val="0"/>
          <c:extLst>
            <c:ext xmlns:c16="http://schemas.microsoft.com/office/drawing/2014/chart" uri="{C3380CC4-5D6E-409C-BE32-E72D297353CC}">
              <c16:uniqueId val="{00000000-5DAD-48E4-BC22-A1E80A1E16F9}"/>
            </c:ext>
          </c:extLst>
        </c:ser>
        <c:dLbls>
          <c:showLegendKey val="0"/>
          <c:showVal val="0"/>
          <c:showCatName val="0"/>
          <c:showSerName val="0"/>
          <c:showPercent val="0"/>
          <c:showBubbleSize val="0"/>
        </c:dLbls>
        <c:smooth val="0"/>
        <c:axId val="1925252751"/>
        <c:axId val="1919962655"/>
      </c:lineChart>
      <c:dateAx>
        <c:axId val="1925252751"/>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9962655"/>
        <c:crosses val="autoZero"/>
        <c:auto val="1"/>
        <c:lblOffset val="100"/>
        <c:baseTimeUnit val="months"/>
      </c:dateAx>
      <c:valAx>
        <c:axId val="19199626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25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Total Fed Assets (trillions USD)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'Fed data'!$B$11</c:f>
              <c:strCache>
                <c:ptCount val="1"/>
                <c:pt idx="0">
                  <c:v>Total Fed Assets (trillions USD)</c:v>
                </c:pt>
              </c:strCache>
            </c:strRef>
          </c:tx>
          <c:spPr>
            <a:solidFill>
              <a:srgbClr val="670926"/>
            </a:solidFill>
            <a:ln>
              <a:noFill/>
            </a:ln>
            <a:effectLst/>
          </c:spPr>
          <c:cat>
            <c:numRef>
              <c:f>'Fed data'!$A$12:$A$1062</c:f>
              <c:numCache>
                <c:formatCode>yyyy\-mm\-dd</c:formatCode>
                <c:ptCount val="1051"/>
                <c:pt idx="0">
                  <c:v>37608</c:v>
                </c:pt>
                <c:pt idx="1">
                  <c:v>37615</c:v>
                </c:pt>
                <c:pt idx="2">
                  <c:v>37622</c:v>
                </c:pt>
                <c:pt idx="3">
                  <c:v>37629</c:v>
                </c:pt>
                <c:pt idx="4">
                  <c:v>37636</c:v>
                </c:pt>
                <c:pt idx="5">
                  <c:v>37643</c:v>
                </c:pt>
                <c:pt idx="6">
                  <c:v>37650</c:v>
                </c:pt>
                <c:pt idx="7">
                  <c:v>37657</c:v>
                </c:pt>
                <c:pt idx="8">
                  <c:v>37664</c:v>
                </c:pt>
                <c:pt idx="9">
                  <c:v>37671</c:v>
                </c:pt>
                <c:pt idx="10">
                  <c:v>37678</c:v>
                </c:pt>
                <c:pt idx="11">
                  <c:v>37685</c:v>
                </c:pt>
                <c:pt idx="12">
                  <c:v>37692</c:v>
                </c:pt>
                <c:pt idx="13">
                  <c:v>37699</c:v>
                </c:pt>
                <c:pt idx="14">
                  <c:v>37706</c:v>
                </c:pt>
                <c:pt idx="15">
                  <c:v>37713</c:v>
                </c:pt>
                <c:pt idx="16">
                  <c:v>37720</c:v>
                </c:pt>
                <c:pt idx="17">
                  <c:v>37727</c:v>
                </c:pt>
                <c:pt idx="18">
                  <c:v>37734</c:v>
                </c:pt>
                <c:pt idx="19">
                  <c:v>37741</c:v>
                </c:pt>
                <c:pt idx="20">
                  <c:v>37748</c:v>
                </c:pt>
                <c:pt idx="21">
                  <c:v>37755</c:v>
                </c:pt>
                <c:pt idx="22">
                  <c:v>37762</c:v>
                </c:pt>
                <c:pt idx="23">
                  <c:v>37769</c:v>
                </c:pt>
                <c:pt idx="24">
                  <c:v>37776</c:v>
                </c:pt>
                <c:pt idx="25">
                  <c:v>37783</c:v>
                </c:pt>
                <c:pt idx="26">
                  <c:v>37790</c:v>
                </c:pt>
                <c:pt idx="27">
                  <c:v>37797</c:v>
                </c:pt>
                <c:pt idx="28">
                  <c:v>37804</c:v>
                </c:pt>
                <c:pt idx="29">
                  <c:v>37811</c:v>
                </c:pt>
                <c:pt idx="30">
                  <c:v>37818</c:v>
                </c:pt>
                <c:pt idx="31">
                  <c:v>37825</c:v>
                </c:pt>
                <c:pt idx="32">
                  <c:v>37832</c:v>
                </c:pt>
                <c:pt idx="33">
                  <c:v>37839</c:v>
                </c:pt>
                <c:pt idx="34">
                  <c:v>37846</c:v>
                </c:pt>
                <c:pt idx="35">
                  <c:v>37853</c:v>
                </c:pt>
                <c:pt idx="36">
                  <c:v>37860</c:v>
                </c:pt>
                <c:pt idx="37">
                  <c:v>37867</c:v>
                </c:pt>
                <c:pt idx="38">
                  <c:v>37874</c:v>
                </c:pt>
                <c:pt idx="39">
                  <c:v>37881</c:v>
                </c:pt>
                <c:pt idx="40">
                  <c:v>37888</c:v>
                </c:pt>
                <c:pt idx="41">
                  <c:v>37895</c:v>
                </c:pt>
                <c:pt idx="42">
                  <c:v>37902</c:v>
                </c:pt>
                <c:pt idx="43">
                  <c:v>37909</c:v>
                </c:pt>
                <c:pt idx="44">
                  <c:v>37916</c:v>
                </c:pt>
                <c:pt idx="45">
                  <c:v>37923</c:v>
                </c:pt>
                <c:pt idx="46">
                  <c:v>37930</c:v>
                </c:pt>
                <c:pt idx="47">
                  <c:v>37937</c:v>
                </c:pt>
                <c:pt idx="48">
                  <c:v>37944</c:v>
                </c:pt>
                <c:pt idx="49">
                  <c:v>37951</c:v>
                </c:pt>
                <c:pt idx="50">
                  <c:v>37958</c:v>
                </c:pt>
                <c:pt idx="51">
                  <c:v>37965</c:v>
                </c:pt>
                <c:pt idx="52">
                  <c:v>37972</c:v>
                </c:pt>
                <c:pt idx="53">
                  <c:v>37979</c:v>
                </c:pt>
                <c:pt idx="54">
                  <c:v>37986</c:v>
                </c:pt>
                <c:pt idx="55">
                  <c:v>37993</c:v>
                </c:pt>
                <c:pt idx="56">
                  <c:v>38000</c:v>
                </c:pt>
                <c:pt idx="57">
                  <c:v>38007</c:v>
                </c:pt>
                <c:pt idx="58">
                  <c:v>38014</c:v>
                </c:pt>
                <c:pt idx="59">
                  <c:v>38021</c:v>
                </c:pt>
                <c:pt idx="60">
                  <c:v>38028</c:v>
                </c:pt>
                <c:pt idx="61">
                  <c:v>38035</c:v>
                </c:pt>
                <c:pt idx="62">
                  <c:v>38042</c:v>
                </c:pt>
                <c:pt idx="63">
                  <c:v>38049</c:v>
                </c:pt>
                <c:pt idx="64">
                  <c:v>38056</c:v>
                </c:pt>
                <c:pt idx="65">
                  <c:v>38063</c:v>
                </c:pt>
                <c:pt idx="66">
                  <c:v>38070</c:v>
                </c:pt>
                <c:pt idx="67">
                  <c:v>38077</c:v>
                </c:pt>
                <c:pt idx="68">
                  <c:v>38084</c:v>
                </c:pt>
                <c:pt idx="69">
                  <c:v>38091</c:v>
                </c:pt>
                <c:pt idx="70">
                  <c:v>38098</c:v>
                </c:pt>
                <c:pt idx="71">
                  <c:v>38105</c:v>
                </c:pt>
                <c:pt idx="72">
                  <c:v>38112</c:v>
                </c:pt>
                <c:pt idx="73">
                  <c:v>38119</c:v>
                </c:pt>
                <c:pt idx="74">
                  <c:v>38126</c:v>
                </c:pt>
                <c:pt idx="75">
                  <c:v>38133</c:v>
                </c:pt>
                <c:pt idx="76">
                  <c:v>38140</c:v>
                </c:pt>
                <c:pt idx="77">
                  <c:v>38147</c:v>
                </c:pt>
                <c:pt idx="78">
                  <c:v>38154</c:v>
                </c:pt>
                <c:pt idx="79">
                  <c:v>38161</c:v>
                </c:pt>
                <c:pt idx="80">
                  <c:v>38168</c:v>
                </c:pt>
                <c:pt idx="81">
                  <c:v>38175</c:v>
                </c:pt>
                <c:pt idx="82">
                  <c:v>38182</c:v>
                </c:pt>
                <c:pt idx="83">
                  <c:v>38189</c:v>
                </c:pt>
                <c:pt idx="84">
                  <c:v>38196</c:v>
                </c:pt>
                <c:pt idx="85">
                  <c:v>38203</c:v>
                </c:pt>
                <c:pt idx="86">
                  <c:v>38210</c:v>
                </c:pt>
                <c:pt idx="87">
                  <c:v>38217</c:v>
                </c:pt>
                <c:pt idx="88">
                  <c:v>38224</c:v>
                </c:pt>
                <c:pt idx="89">
                  <c:v>38231</c:v>
                </c:pt>
                <c:pt idx="90">
                  <c:v>38238</c:v>
                </c:pt>
                <c:pt idx="91">
                  <c:v>38245</c:v>
                </c:pt>
                <c:pt idx="92">
                  <c:v>38252</c:v>
                </c:pt>
                <c:pt idx="93">
                  <c:v>38259</c:v>
                </c:pt>
                <c:pt idx="94">
                  <c:v>38266</c:v>
                </c:pt>
                <c:pt idx="95">
                  <c:v>38273</c:v>
                </c:pt>
                <c:pt idx="96">
                  <c:v>38280</c:v>
                </c:pt>
                <c:pt idx="97">
                  <c:v>38287</c:v>
                </c:pt>
                <c:pt idx="98">
                  <c:v>38294</c:v>
                </c:pt>
                <c:pt idx="99">
                  <c:v>38301</c:v>
                </c:pt>
                <c:pt idx="100">
                  <c:v>38308</c:v>
                </c:pt>
                <c:pt idx="101">
                  <c:v>38315</c:v>
                </c:pt>
                <c:pt idx="102">
                  <c:v>38322</c:v>
                </c:pt>
                <c:pt idx="103">
                  <c:v>38329</c:v>
                </c:pt>
                <c:pt idx="104">
                  <c:v>38336</c:v>
                </c:pt>
                <c:pt idx="105">
                  <c:v>38343</c:v>
                </c:pt>
                <c:pt idx="106">
                  <c:v>38350</c:v>
                </c:pt>
                <c:pt idx="107">
                  <c:v>38357</c:v>
                </c:pt>
                <c:pt idx="108">
                  <c:v>38364</c:v>
                </c:pt>
                <c:pt idx="109">
                  <c:v>38371</c:v>
                </c:pt>
                <c:pt idx="110">
                  <c:v>38378</c:v>
                </c:pt>
                <c:pt idx="111">
                  <c:v>38385</c:v>
                </c:pt>
                <c:pt idx="112">
                  <c:v>38392</c:v>
                </c:pt>
                <c:pt idx="113">
                  <c:v>38399</c:v>
                </c:pt>
                <c:pt idx="114">
                  <c:v>38406</c:v>
                </c:pt>
                <c:pt idx="115">
                  <c:v>38413</c:v>
                </c:pt>
                <c:pt idx="116">
                  <c:v>38420</c:v>
                </c:pt>
                <c:pt idx="117">
                  <c:v>38427</c:v>
                </c:pt>
                <c:pt idx="118">
                  <c:v>38434</c:v>
                </c:pt>
                <c:pt idx="119">
                  <c:v>38441</c:v>
                </c:pt>
                <c:pt idx="120">
                  <c:v>38448</c:v>
                </c:pt>
                <c:pt idx="121">
                  <c:v>38455</c:v>
                </c:pt>
                <c:pt idx="122">
                  <c:v>38462</c:v>
                </c:pt>
                <c:pt idx="123">
                  <c:v>38469</c:v>
                </c:pt>
                <c:pt idx="124">
                  <c:v>38476</c:v>
                </c:pt>
                <c:pt idx="125">
                  <c:v>38483</c:v>
                </c:pt>
                <c:pt idx="126">
                  <c:v>38490</c:v>
                </c:pt>
                <c:pt idx="127">
                  <c:v>38497</c:v>
                </c:pt>
                <c:pt idx="128">
                  <c:v>38504</c:v>
                </c:pt>
                <c:pt idx="129">
                  <c:v>38511</c:v>
                </c:pt>
                <c:pt idx="130">
                  <c:v>38518</c:v>
                </c:pt>
                <c:pt idx="131">
                  <c:v>38525</c:v>
                </c:pt>
                <c:pt idx="132">
                  <c:v>38532</c:v>
                </c:pt>
                <c:pt idx="133">
                  <c:v>38539</c:v>
                </c:pt>
                <c:pt idx="134">
                  <c:v>38546</c:v>
                </c:pt>
                <c:pt idx="135">
                  <c:v>38553</c:v>
                </c:pt>
                <c:pt idx="136">
                  <c:v>38560</c:v>
                </c:pt>
                <c:pt idx="137">
                  <c:v>38567</c:v>
                </c:pt>
                <c:pt idx="138">
                  <c:v>38574</c:v>
                </c:pt>
                <c:pt idx="139">
                  <c:v>38581</c:v>
                </c:pt>
                <c:pt idx="140">
                  <c:v>38588</c:v>
                </c:pt>
                <c:pt idx="141">
                  <c:v>38595</c:v>
                </c:pt>
                <c:pt idx="142">
                  <c:v>38602</c:v>
                </c:pt>
                <c:pt idx="143">
                  <c:v>38609</c:v>
                </c:pt>
                <c:pt idx="144">
                  <c:v>38616</c:v>
                </c:pt>
                <c:pt idx="145">
                  <c:v>38623</c:v>
                </c:pt>
                <c:pt idx="146">
                  <c:v>38630</c:v>
                </c:pt>
                <c:pt idx="147">
                  <c:v>38637</c:v>
                </c:pt>
                <c:pt idx="148">
                  <c:v>38644</c:v>
                </c:pt>
                <c:pt idx="149">
                  <c:v>38651</c:v>
                </c:pt>
                <c:pt idx="150">
                  <c:v>38658</c:v>
                </c:pt>
                <c:pt idx="151">
                  <c:v>38665</c:v>
                </c:pt>
                <c:pt idx="152">
                  <c:v>38672</c:v>
                </c:pt>
                <c:pt idx="153">
                  <c:v>38679</c:v>
                </c:pt>
                <c:pt idx="154">
                  <c:v>38686</c:v>
                </c:pt>
                <c:pt idx="155">
                  <c:v>38693</c:v>
                </c:pt>
                <c:pt idx="156">
                  <c:v>38700</c:v>
                </c:pt>
                <c:pt idx="157">
                  <c:v>38707</c:v>
                </c:pt>
                <c:pt idx="158">
                  <c:v>38714</c:v>
                </c:pt>
                <c:pt idx="159">
                  <c:v>38721</c:v>
                </c:pt>
                <c:pt idx="160">
                  <c:v>38728</c:v>
                </c:pt>
                <c:pt idx="161">
                  <c:v>38735</c:v>
                </c:pt>
                <c:pt idx="162">
                  <c:v>38742</c:v>
                </c:pt>
                <c:pt idx="163">
                  <c:v>38749</c:v>
                </c:pt>
                <c:pt idx="164">
                  <c:v>38756</c:v>
                </c:pt>
                <c:pt idx="165">
                  <c:v>38763</c:v>
                </c:pt>
                <c:pt idx="166">
                  <c:v>38770</c:v>
                </c:pt>
                <c:pt idx="167">
                  <c:v>38777</c:v>
                </c:pt>
                <c:pt idx="168">
                  <c:v>38784</c:v>
                </c:pt>
                <c:pt idx="169">
                  <c:v>38791</c:v>
                </c:pt>
                <c:pt idx="170">
                  <c:v>38798</c:v>
                </c:pt>
                <c:pt idx="171">
                  <c:v>38805</c:v>
                </c:pt>
                <c:pt idx="172">
                  <c:v>38812</c:v>
                </c:pt>
                <c:pt idx="173">
                  <c:v>38819</c:v>
                </c:pt>
                <c:pt idx="174">
                  <c:v>38826</c:v>
                </c:pt>
                <c:pt idx="175">
                  <c:v>38833</c:v>
                </c:pt>
                <c:pt idx="176">
                  <c:v>38840</c:v>
                </c:pt>
                <c:pt idx="177">
                  <c:v>38847</c:v>
                </c:pt>
                <c:pt idx="178">
                  <c:v>38854</c:v>
                </c:pt>
                <c:pt idx="179">
                  <c:v>38861</c:v>
                </c:pt>
                <c:pt idx="180">
                  <c:v>38868</c:v>
                </c:pt>
                <c:pt idx="181">
                  <c:v>38875</c:v>
                </c:pt>
                <c:pt idx="182">
                  <c:v>38882</c:v>
                </c:pt>
                <c:pt idx="183">
                  <c:v>38889</c:v>
                </c:pt>
                <c:pt idx="184">
                  <c:v>38896</c:v>
                </c:pt>
                <c:pt idx="185">
                  <c:v>38903</c:v>
                </c:pt>
                <c:pt idx="186">
                  <c:v>38910</c:v>
                </c:pt>
                <c:pt idx="187">
                  <c:v>38917</c:v>
                </c:pt>
                <c:pt idx="188">
                  <c:v>38924</c:v>
                </c:pt>
                <c:pt idx="189">
                  <c:v>38931</c:v>
                </c:pt>
                <c:pt idx="190">
                  <c:v>38938</c:v>
                </c:pt>
                <c:pt idx="191">
                  <c:v>38945</c:v>
                </c:pt>
                <c:pt idx="192">
                  <c:v>38952</c:v>
                </c:pt>
                <c:pt idx="193">
                  <c:v>38959</c:v>
                </c:pt>
                <c:pt idx="194">
                  <c:v>38966</c:v>
                </c:pt>
                <c:pt idx="195">
                  <c:v>38973</c:v>
                </c:pt>
                <c:pt idx="196">
                  <c:v>38980</c:v>
                </c:pt>
                <c:pt idx="197">
                  <c:v>38987</c:v>
                </c:pt>
                <c:pt idx="198">
                  <c:v>38994</c:v>
                </c:pt>
                <c:pt idx="199">
                  <c:v>39001</c:v>
                </c:pt>
                <c:pt idx="200">
                  <c:v>39008</c:v>
                </c:pt>
                <c:pt idx="201">
                  <c:v>39015</c:v>
                </c:pt>
                <c:pt idx="202">
                  <c:v>39022</c:v>
                </c:pt>
                <c:pt idx="203">
                  <c:v>39029</c:v>
                </c:pt>
                <c:pt idx="204">
                  <c:v>39036</c:v>
                </c:pt>
                <c:pt idx="205">
                  <c:v>39043</c:v>
                </c:pt>
                <c:pt idx="206">
                  <c:v>39050</c:v>
                </c:pt>
                <c:pt idx="207">
                  <c:v>39057</c:v>
                </c:pt>
                <c:pt idx="208">
                  <c:v>39064</c:v>
                </c:pt>
                <c:pt idx="209">
                  <c:v>39071</c:v>
                </c:pt>
                <c:pt idx="210">
                  <c:v>39078</c:v>
                </c:pt>
                <c:pt idx="211">
                  <c:v>39085</c:v>
                </c:pt>
                <c:pt idx="212">
                  <c:v>39092</c:v>
                </c:pt>
                <c:pt idx="213">
                  <c:v>39099</c:v>
                </c:pt>
                <c:pt idx="214">
                  <c:v>39106</c:v>
                </c:pt>
                <c:pt idx="215">
                  <c:v>39113</c:v>
                </c:pt>
                <c:pt idx="216">
                  <c:v>39120</c:v>
                </c:pt>
                <c:pt idx="217">
                  <c:v>39127</c:v>
                </c:pt>
                <c:pt idx="218">
                  <c:v>39134</c:v>
                </c:pt>
                <c:pt idx="219">
                  <c:v>39141</c:v>
                </c:pt>
                <c:pt idx="220">
                  <c:v>39148</c:v>
                </c:pt>
                <c:pt idx="221">
                  <c:v>39155</c:v>
                </c:pt>
                <c:pt idx="222">
                  <c:v>39162</c:v>
                </c:pt>
                <c:pt idx="223">
                  <c:v>39169</c:v>
                </c:pt>
                <c:pt idx="224">
                  <c:v>39176</c:v>
                </c:pt>
                <c:pt idx="225">
                  <c:v>39183</c:v>
                </c:pt>
                <c:pt idx="226">
                  <c:v>39190</c:v>
                </c:pt>
                <c:pt idx="227">
                  <c:v>39197</c:v>
                </c:pt>
                <c:pt idx="228">
                  <c:v>39204</c:v>
                </c:pt>
                <c:pt idx="229">
                  <c:v>39211</c:v>
                </c:pt>
                <c:pt idx="230">
                  <c:v>39218</c:v>
                </c:pt>
                <c:pt idx="231">
                  <c:v>39225</c:v>
                </c:pt>
                <c:pt idx="232">
                  <c:v>39232</c:v>
                </c:pt>
                <c:pt idx="233">
                  <c:v>39239</c:v>
                </c:pt>
                <c:pt idx="234">
                  <c:v>39246</c:v>
                </c:pt>
                <c:pt idx="235">
                  <c:v>39253</c:v>
                </c:pt>
                <c:pt idx="236">
                  <c:v>39260</c:v>
                </c:pt>
                <c:pt idx="237">
                  <c:v>39267</c:v>
                </c:pt>
                <c:pt idx="238">
                  <c:v>39274</c:v>
                </c:pt>
                <c:pt idx="239">
                  <c:v>39281</c:v>
                </c:pt>
                <c:pt idx="240">
                  <c:v>39288</c:v>
                </c:pt>
                <c:pt idx="241">
                  <c:v>39295</c:v>
                </c:pt>
                <c:pt idx="242">
                  <c:v>39302</c:v>
                </c:pt>
                <c:pt idx="243">
                  <c:v>39309</c:v>
                </c:pt>
                <c:pt idx="244">
                  <c:v>39316</c:v>
                </c:pt>
                <c:pt idx="245">
                  <c:v>39323</c:v>
                </c:pt>
                <c:pt idx="246">
                  <c:v>39330</c:v>
                </c:pt>
                <c:pt idx="247">
                  <c:v>39337</c:v>
                </c:pt>
                <c:pt idx="248">
                  <c:v>39344</c:v>
                </c:pt>
                <c:pt idx="249">
                  <c:v>39351</c:v>
                </c:pt>
                <c:pt idx="250">
                  <c:v>39358</c:v>
                </c:pt>
                <c:pt idx="251">
                  <c:v>39365</c:v>
                </c:pt>
                <c:pt idx="252">
                  <c:v>39372</c:v>
                </c:pt>
                <c:pt idx="253">
                  <c:v>39379</c:v>
                </c:pt>
                <c:pt idx="254">
                  <c:v>39386</c:v>
                </c:pt>
                <c:pt idx="255">
                  <c:v>39393</c:v>
                </c:pt>
                <c:pt idx="256">
                  <c:v>39400</c:v>
                </c:pt>
                <c:pt idx="257">
                  <c:v>39407</c:v>
                </c:pt>
                <c:pt idx="258">
                  <c:v>39414</c:v>
                </c:pt>
                <c:pt idx="259">
                  <c:v>39421</c:v>
                </c:pt>
                <c:pt idx="260">
                  <c:v>39428</c:v>
                </c:pt>
                <c:pt idx="261">
                  <c:v>39435</c:v>
                </c:pt>
                <c:pt idx="262">
                  <c:v>39442</c:v>
                </c:pt>
                <c:pt idx="263">
                  <c:v>39449</c:v>
                </c:pt>
                <c:pt idx="264">
                  <c:v>39456</c:v>
                </c:pt>
                <c:pt idx="265">
                  <c:v>39463</c:v>
                </c:pt>
                <c:pt idx="266">
                  <c:v>39470</c:v>
                </c:pt>
                <c:pt idx="267">
                  <c:v>39477</c:v>
                </c:pt>
                <c:pt idx="268">
                  <c:v>39484</c:v>
                </c:pt>
                <c:pt idx="269">
                  <c:v>39491</c:v>
                </c:pt>
                <c:pt idx="270">
                  <c:v>39498</c:v>
                </c:pt>
                <c:pt idx="271">
                  <c:v>39505</c:v>
                </c:pt>
                <c:pt idx="272">
                  <c:v>39512</c:v>
                </c:pt>
                <c:pt idx="273">
                  <c:v>39519</c:v>
                </c:pt>
                <c:pt idx="274">
                  <c:v>39526</c:v>
                </c:pt>
                <c:pt idx="275">
                  <c:v>39533</c:v>
                </c:pt>
                <c:pt idx="276">
                  <c:v>39540</c:v>
                </c:pt>
                <c:pt idx="277">
                  <c:v>39547</c:v>
                </c:pt>
                <c:pt idx="278">
                  <c:v>39554</c:v>
                </c:pt>
                <c:pt idx="279">
                  <c:v>39561</c:v>
                </c:pt>
                <c:pt idx="280">
                  <c:v>39568</c:v>
                </c:pt>
                <c:pt idx="281">
                  <c:v>39575</c:v>
                </c:pt>
                <c:pt idx="282">
                  <c:v>39582</c:v>
                </c:pt>
                <c:pt idx="283">
                  <c:v>39589</c:v>
                </c:pt>
                <c:pt idx="284">
                  <c:v>39596</c:v>
                </c:pt>
                <c:pt idx="285">
                  <c:v>39603</c:v>
                </c:pt>
                <c:pt idx="286">
                  <c:v>39610</c:v>
                </c:pt>
                <c:pt idx="287">
                  <c:v>39617</c:v>
                </c:pt>
                <c:pt idx="288">
                  <c:v>39624</c:v>
                </c:pt>
                <c:pt idx="289">
                  <c:v>39631</c:v>
                </c:pt>
                <c:pt idx="290">
                  <c:v>39638</c:v>
                </c:pt>
                <c:pt idx="291">
                  <c:v>39645</c:v>
                </c:pt>
                <c:pt idx="292">
                  <c:v>39652</c:v>
                </c:pt>
                <c:pt idx="293">
                  <c:v>39659</c:v>
                </c:pt>
                <c:pt idx="294">
                  <c:v>39666</c:v>
                </c:pt>
                <c:pt idx="295">
                  <c:v>39673</c:v>
                </c:pt>
                <c:pt idx="296">
                  <c:v>39680</c:v>
                </c:pt>
                <c:pt idx="297">
                  <c:v>39687</c:v>
                </c:pt>
                <c:pt idx="298">
                  <c:v>39694</c:v>
                </c:pt>
                <c:pt idx="299">
                  <c:v>39701</c:v>
                </c:pt>
                <c:pt idx="300">
                  <c:v>39708</c:v>
                </c:pt>
                <c:pt idx="301">
                  <c:v>39715</c:v>
                </c:pt>
                <c:pt idx="302">
                  <c:v>39722</c:v>
                </c:pt>
                <c:pt idx="303">
                  <c:v>39729</c:v>
                </c:pt>
                <c:pt idx="304">
                  <c:v>39736</c:v>
                </c:pt>
                <c:pt idx="305">
                  <c:v>39743</c:v>
                </c:pt>
                <c:pt idx="306">
                  <c:v>39750</c:v>
                </c:pt>
                <c:pt idx="307">
                  <c:v>39757</c:v>
                </c:pt>
                <c:pt idx="308">
                  <c:v>39764</c:v>
                </c:pt>
                <c:pt idx="309">
                  <c:v>39771</c:v>
                </c:pt>
                <c:pt idx="310">
                  <c:v>39778</c:v>
                </c:pt>
                <c:pt idx="311">
                  <c:v>39785</c:v>
                </c:pt>
                <c:pt idx="312">
                  <c:v>39792</c:v>
                </c:pt>
                <c:pt idx="313">
                  <c:v>39799</c:v>
                </c:pt>
                <c:pt idx="314">
                  <c:v>39806</c:v>
                </c:pt>
                <c:pt idx="315">
                  <c:v>39813</c:v>
                </c:pt>
                <c:pt idx="316">
                  <c:v>39820</c:v>
                </c:pt>
                <c:pt idx="317">
                  <c:v>39827</c:v>
                </c:pt>
                <c:pt idx="318">
                  <c:v>39834</c:v>
                </c:pt>
                <c:pt idx="319">
                  <c:v>39841</c:v>
                </c:pt>
                <c:pt idx="320">
                  <c:v>39848</c:v>
                </c:pt>
                <c:pt idx="321">
                  <c:v>39855</c:v>
                </c:pt>
                <c:pt idx="322">
                  <c:v>39862</c:v>
                </c:pt>
                <c:pt idx="323">
                  <c:v>39869</c:v>
                </c:pt>
                <c:pt idx="324">
                  <c:v>39876</c:v>
                </c:pt>
                <c:pt idx="325">
                  <c:v>39883</c:v>
                </c:pt>
                <c:pt idx="326">
                  <c:v>39890</c:v>
                </c:pt>
                <c:pt idx="327">
                  <c:v>39897</c:v>
                </c:pt>
                <c:pt idx="328">
                  <c:v>39904</c:v>
                </c:pt>
                <c:pt idx="329">
                  <c:v>39911</c:v>
                </c:pt>
                <c:pt idx="330">
                  <c:v>39918</c:v>
                </c:pt>
                <c:pt idx="331">
                  <c:v>39925</c:v>
                </c:pt>
                <c:pt idx="332">
                  <c:v>39932</c:v>
                </c:pt>
                <c:pt idx="333">
                  <c:v>39939</c:v>
                </c:pt>
                <c:pt idx="334">
                  <c:v>39946</c:v>
                </c:pt>
                <c:pt idx="335">
                  <c:v>39953</c:v>
                </c:pt>
                <c:pt idx="336">
                  <c:v>39960</c:v>
                </c:pt>
                <c:pt idx="337">
                  <c:v>39967</c:v>
                </c:pt>
                <c:pt idx="338">
                  <c:v>39974</c:v>
                </c:pt>
                <c:pt idx="339">
                  <c:v>39981</c:v>
                </c:pt>
                <c:pt idx="340">
                  <c:v>39988</c:v>
                </c:pt>
                <c:pt idx="341">
                  <c:v>39995</c:v>
                </c:pt>
                <c:pt idx="342">
                  <c:v>40002</c:v>
                </c:pt>
                <c:pt idx="343">
                  <c:v>40009</c:v>
                </c:pt>
                <c:pt idx="344">
                  <c:v>40016</c:v>
                </c:pt>
                <c:pt idx="345">
                  <c:v>40023</c:v>
                </c:pt>
                <c:pt idx="346">
                  <c:v>40030</c:v>
                </c:pt>
                <c:pt idx="347">
                  <c:v>40037</c:v>
                </c:pt>
                <c:pt idx="348">
                  <c:v>40044</c:v>
                </c:pt>
                <c:pt idx="349">
                  <c:v>40051</c:v>
                </c:pt>
                <c:pt idx="350">
                  <c:v>40058</c:v>
                </c:pt>
                <c:pt idx="351">
                  <c:v>40065</c:v>
                </c:pt>
                <c:pt idx="352">
                  <c:v>40072</c:v>
                </c:pt>
                <c:pt idx="353">
                  <c:v>40079</c:v>
                </c:pt>
                <c:pt idx="354">
                  <c:v>40086</c:v>
                </c:pt>
                <c:pt idx="355">
                  <c:v>40093</c:v>
                </c:pt>
                <c:pt idx="356">
                  <c:v>40100</c:v>
                </c:pt>
                <c:pt idx="357">
                  <c:v>40107</c:v>
                </c:pt>
                <c:pt idx="358">
                  <c:v>40114</c:v>
                </c:pt>
                <c:pt idx="359">
                  <c:v>40121</c:v>
                </c:pt>
                <c:pt idx="360">
                  <c:v>40128</c:v>
                </c:pt>
                <c:pt idx="361">
                  <c:v>40135</c:v>
                </c:pt>
                <c:pt idx="362">
                  <c:v>40142</c:v>
                </c:pt>
                <c:pt idx="363">
                  <c:v>40149</c:v>
                </c:pt>
                <c:pt idx="364">
                  <c:v>40156</c:v>
                </c:pt>
                <c:pt idx="365">
                  <c:v>40163</c:v>
                </c:pt>
                <c:pt idx="366">
                  <c:v>40170</c:v>
                </c:pt>
                <c:pt idx="367">
                  <c:v>40177</c:v>
                </c:pt>
                <c:pt idx="368">
                  <c:v>40184</c:v>
                </c:pt>
                <c:pt idx="369">
                  <c:v>40191</c:v>
                </c:pt>
                <c:pt idx="370">
                  <c:v>40198</c:v>
                </c:pt>
                <c:pt idx="371">
                  <c:v>40205</c:v>
                </c:pt>
                <c:pt idx="372">
                  <c:v>40212</c:v>
                </c:pt>
                <c:pt idx="373">
                  <c:v>40219</c:v>
                </c:pt>
                <c:pt idx="374">
                  <c:v>40226</c:v>
                </c:pt>
                <c:pt idx="375">
                  <c:v>40233</c:v>
                </c:pt>
                <c:pt idx="376">
                  <c:v>40240</c:v>
                </c:pt>
                <c:pt idx="377">
                  <c:v>40247</c:v>
                </c:pt>
                <c:pt idx="378">
                  <c:v>40254</c:v>
                </c:pt>
                <c:pt idx="379">
                  <c:v>40261</c:v>
                </c:pt>
                <c:pt idx="380">
                  <c:v>40268</c:v>
                </c:pt>
                <c:pt idx="381">
                  <c:v>40275</c:v>
                </c:pt>
                <c:pt idx="382">
                  <c:v>40282</c:v>
                </c:pt>
                <c:pt idx="383">
                  <c:v>40289</c:v>
                </c:pt>
                <c:pt idx="384">
                  <c:v>40296</c:v>
                </c:pt>
                <c:pt idx="385">
                  <c:v>40303</c:v>
                </c:pt>
                <c:pt idx="386">
                  <c:v>40310</c:v>
                </c:pt>
                <c:pt idx="387">
                  <c:v>40317</c:v>
                </c:pt>
                <c:pt idx="388">
                  <c:v>40324</c:v>
                </c:pt>
                <c:pt idx="389">
                  <c:v>40331</c:v>
                </c:pt>
                <c:pt idx="390">
                  <c:v>40338</c:v>
                </c:pt>
                <c:pt idx="391">
                  <c:v>40345</c:v>
                </c:pt>
                <c:pt idx="392">
                  <c:v>40352</c:v>
                </c:pt>
                <c:pt idx="393">
                  <c:v>40359</c:v>
                </c:pt>
                <c:pt idx="394">
                  <c:v>40366</c:v>
                </c:pt>
                <c:pt idx="395">
                  <c:v>40373</c:v>
                </c:pt>
                <c:pt idx="396">
                  <c:v>40380</c:v>
                </c:pt>
                <c:pt idx="397">
                  <c:v>40387</c:v>
                </c:pt>
                <c:pt idx="398">
                  <c:v>40394</c:v>
                </c:pt>
                <c:pt idx="399">
                  <c:v>40401</c:v>
                </c:pt>
                <c:pt idx="400">
                  <c:v>40408</c:v>
                </c:pt>
                <c:pt idx="401">
                  <c:v>40415</c:v>
                </c:pt>
                <c:pt idx="402">
                  <c:v>40422</c:v>
                </c:pt>
                <c:pt idx="403">
                  <c:v>40429</c:v>
                </c:pt>
                <c:pt idx="404">
                  <c:v>40436</c:v>
                </c:pt>
                <c:pt idx="405">
                  <c:v>40443</c:v>
                </c:pt>
                <c:pt idx="406">
                  <c:v>40450</c:v>
                </c:pt>
                <c:pt idx="407">
                  <c:v>40457</c:v>
                </c:pt>
                <c:pt idx="408">
                  <c:v>40464</c:v>
                </c:pt>
                <c:pt idx="409">
                  <c:v>40471</c:v>
                </c:pt>
                <c:pt idx="410">
                  <c:v>40478</c:v>
                </c:pt>
                <c:pt idx="411">
                  <c:v>40485</c:v>
                </c:pt>
                <c:pt idx="412">
                  <c:v>40492</c:v>
                </c:pt>
                <c:pt idx="413">
                  <c:v>40499</c:v>
                </c:pt>
                <c:pt idx="414">
                  <c:v>40506</c:v>
                </c:pt>
                <c:pt idx="415">
                  <c:v>40513</c:v>
                </c:pt>
                <c:pt idx="416">
                  <c:v>40520</c:v>
                </c:pt>
                <c:pt idx="417">
                  <c:v>40527</c:v>
                </c:pt>
                <c:pt idx="418">
                  <c:v>40534</c:v>
                </c:pt>
                <c:pt idx="419">
                  <c:v>40541</c:v>
                </c:pt>
                <c:pt idx="420">
                  <c:v>40548</c:v>
                </c:pt>
                <c:pt idx="421">
                  <c:v>40555</c:v>
                </c:pt>
                <c:pt idx="422">
                  <c:v>40562</c:v>
                </c:pt>
                <c:pt idx="423">
                  <c:v>40569</c:v>
                </c:pt>
                <c:pt idx="424">
                  <c:v>40576</c:v>
                </c:pt>
                <c:pt idx="425">
                  <c:v>40583</c:v>
                </c:pt>
                <c:pt idx="426">
                  <c:v>40590</c:v>
                </c:pt>
                <c:pt idx="427">
                  <c:v>40597</c:v>
                </c:pt>
                <c:pt idx="428">
                  <c:v>40604</c:v>
                </c:pt>
                <c:pt idx="429">
                  <c:v>40611</c:v>
                </c:pt>
                <c:pt idx="430">
                  <c:v>40618</c:v>
                </c:pt>
                <c:pt idx="431">
                  <c:v>40625</c:v>
                </c:pt>
                <c:pt idx="432">
                  <c:v>40632</c:v>
                </c:pt>
                <c:pt idx="433">
                  <c:v>40639</c:v>
                </c:pt>
                <c:pt idx="434">
                  <c:v>40646</c:v>
                </c:pt>
                <c:pt idx="435">
                  <c:v>40653</c:v>
                </c:pt>
                <c:pt idx="436">
                  <c:v>40660</c:v>
                </c:pt>
                <c:pt idx="437">
                  <c:v>40667</c:v>
                </c:pt>
                <c:pt idx="438">
                  <c:v>40674</c:v>
                </c:pt>
                <c:pt idx="439">
                  <c:v>40681</c:v>
                </c:pt>
                <c:pt idx="440">
                  <c:v>40688</c:v>
                </c:pt>
                <c:pt idx="441">
                  <c:v>40695</c:v>
                </c:pt>
                <c:pt idx="442">
                  <c:v>40702</c:v>
                </c:pt>
                <c:pt idx="443">
                  <c:v>40709</c:v>
                </c:pt>
                <c:pt idx="444">
                  <c:v>40716</c:v>
                </c:pt>
                <c:pt idx="445">
                  <c:v>40723</c:v>
                </c:pt>
                <c:pt idx="446">
                  <c:v>40730</c:v>
                </c:pt>
                <c:pt idx="447">
                  <c:v>40737</c:v>
                </c:pt>
                <c:pt idx="448">
                  <c:v>40744</c:v>
                </c:pt>
                <c:pt idx="449">
                  <c:v>40751</c:v>
                </c:pt>
                <c:pt idx="450">
                  <c:v>40758</c:v>
                </c:pt>
                <c:pt idx="451">
                  <c:v>40765</c:v>
                </c:pt>
                <c:pt idx="452">
                  <c:v>40772</c:v>
                </c:pt>
                <c:pt idx="453">
                  <c:v>40779</c:v>
                </c:pt>
                <c:pt idx="454">
                  <c:v>40786</c:v>
                </c:pt>
                <c:pt idx="455">
                  <c:v>40793</c:v>
                </c:pt>
                <c:pt idx="456">
                  <c:v>40800</c:v>
                </c:pt>
                <c:pt idx="457">
                  <c:v>40807</c:v>
                </c:pt>
                <c:pt idx="458">
                  <c:v>40814</c:v>
                </c:pt>
                <c:pt idx="459">
                  <c:v>40821</c:v>
                </c:pt>
                <c:pt idx="460">
                  <c:v>40828</c:v>
                </c:pt>
                <c:pt idx="461">
                  <c:v>40835</c:v>
                </c:pt>
                <c:pt idx="462">
                  <c:v>40842</c:v>
                </c:pt>
                <c:pt idx="463">
                  <c:v>40849</c:v>
                </c:pt>
                <c:pt idx="464">
                  <c:v>40856</c:v>
                </c:pt>
                <c:pt idx="465">
                  <c:v>40863</c:v>
                </c:pt>
                <c:pt idx="466">
                  <c:v>40870</c:v>
                </c:pt>
                <c:pt idx="467">
                  <c:v>40877</c:v>
                </c:pt>
                <c:pt idx="468">
                  <c:v>40884</c:v>
                </c:pt>
                <c:pt idx="469">
                  <c:v>40891</c:v>
                </c:pt>
                <c:pt idx="470">
                  <c:v>40898</c:v>
                </c:pt>
                <c:pt idx="471">
                  <c:v>40905</c:v>
                </c:pt>
                <c:pt idx="472">
                  <c:v>40912</c:v>
                </c:pt>
                <c:pt idx="473">
                  <c:v>40919</c:v>
                </c:pt>
                <c:pt idx="474">
                  <c:v>40926</c:v>
                </c:pt>
                <c:pt idx="475">
                  <c:v>40933</c:v>
                </c:pt>
                <c:pt idx="476">
                  <c:v>40940</c:v>
                </c:pt>
                <c:pt idx="477">
                  <c:v>40947</c:v>
                </c:pt>
                <c:pt idx="478">
                  <c:v>40954</c:v>
                </c:pt>
                <c:pt idx="479">
                  <c:v>40961</c:v>
                </c:pt>
                <c:pt idx="480">
                  <c:v>40968</c:v>
                </c:pt>
                <c:pt idx="481">
                  <c:v>40975</c:v>
                </c:pt>
                <c:pt idx="482">
                  <c:v>40982</c:v>
                </c:pt>
                <c:pt idx="483">
                  <c:v>40989</c:v>
                </c:pt>
                <c:pt idx="484">
                  <c:v>40996</c:v>
                </c:pt>
                <c:pt idx="485">
                  <c:v>41003</c:v>
                </c:pt>
                <c:pt idx="486">
                  <c:v>41010</c:v>
                </c:pt>
                <c:pt idx="487">
                  <c:v>41017</c:v>
                </c:pt>
                <c:pt idx="488">
                  <c:v>41024</c:v>
                </c:pt>
                <c:pt idx="489">
                  <c:v>41031</c:v>
                </c:pt>
                <c:pt idx="490">
                  <c:v>41038</c:v>
                </c:pt>
                <c:pt idx="491">
                  <c:v>41045</c:v>
                </c:pt>
                <c:pt idx="492">
                  <c:v>41052</c:v>
                </c:pt>
                <c:pt idx="493">
                  <c:v>41059</c:v>
                </c:pt>
                <c:pt idx="494">
                  <c:v>41066</c:v>
                </c:pt>
                <c:pt idx="495">
                  <c:v>41073</c:v>
                </c:pt>
                <c:pt idx="496">
                  <c:v>41080</c:v>
                </c:pt>
                <c:pt idx="497">
                  <c:v>41087</c:v>
                </c:pt>
                <c:pt idx="498">
                  <c:v>41094</c:v>
                </c:pt>
                <c:pt idx="499">
                  <c:v>41101</c:v>
                </c:pt>
                <c:pt idx="500">
                  <c:v>41108</c:v>
                </c:pt>
                <c:pt idx="501">
                  <c:v>41115</c:v>
                </c:pt>
                <c:pt idx="502">
                  <c:v>41122</c:v>
                </c:pt>
                <c:pt idx="503">
                  <c:v>41129</c:v>
                </c:pt>
                <c:pt idx="504">
                  <c:v>41136</c:v>
                </c:pt>
                <c:pt idx="505">
                  <c:v>41143</c:v>
                </c:pt>
                <c:pt idx="506">
                  <c:v>41150</c:v>
                </c:pt>
                <c:pt idx="507">
                  <c:v>41157</c:v>
                </c:pt>
                <c:pt idx="508">
                  <c:v>41164</c:v>
                </c:pt>
                <c:pt idx="509">
                  <c:v>41171</c:v>
                </c:pt>
                <c:pt idx="510">
                  <c:v>41178</c:v>
                </c:pt>
                <c:pt idx="511">
                  <c:v>41185</c:v>
                </c:pt>
                <c:pt idx="512">
                  <c:v>41192</c:v>
                </c:pt>
                <c:pt idx="513">
                  <c:v>41199</c:v>
                </c:pt>
                <c:pt idx="514">
                  <c:v>41206</c:v>
                </c:pt>
                <c:pt idx="515">
                  <c:v>41213</c:v>
                </c:pt>
                <c:pt idx="516">
                  <c:v>41220</c:v>
                </c:pt>
                <c:pt idx="517">
                  <c:v>41227</c:v>
                </c:pt>
                <c:pt idx="518">
                  <c:v>41234</c:v>
                </c:pt>
                <c:pt idx="519">
                  <c:v>41241</c:v>
                </c:pt>
                <c:pt idx="520">
                  <c:v>41248</c:v>
                </c:pt>
                <c:pt idx="521">
                  <c:v>41255</c:v>
                </c:pt>
                <c:pt idx="522">
                  <c:v>41262</c:v>
                </c:pt>
                <c:pt idx="523">
                  <c:v>41269</c:v>
                </c:pt>
                <c:pt idx="524">
                  <c:v>41276</c:v>
                </c:pt>
                <c:pt idx="525">
                  <c:v>41283</c:v>
                </c:pt>
                <c:pt idx="526">
                  <c:v>41290</c:v>
                </c:pt>
                <c:pt idx="527">
                  <c:v>41297</c:v>
                </c:pt>
                <c:pt idx="528">
                  <c:v>41304</c:v>
                </c:pt>
                <c:pt idx="529">
                  <c:v>41311</c:v>
                </c:pt>
                <c:pt idx="530">
                  <c:v>41318</c:v>
                </c:pt>
                <c:pt idx="531">
                  <c:v>41325</c:v>
                </c:pt>
                <c:pt idx="532">
                  <c:v>41332</c:v>
                </c:pt>
                <c:pt idx="533">
                  <c:v>41339</c:v>
                </c:pt>
                <c:pt idx="534">
                  <c:v>41346</c:v>
                </c:pt>
                <c:pt idx="535">
                  <c:v>41353</c:v>
                </c:pt>
                <c:pt idx="536">
                  <c:v>41360</c:v>
                </c:pt>
                <c:pt idx="537">
                  <c:v>41367</c:v>
                </c:pt>
                <c:pt idx="538">
                  <c:v>41374</c:v>
                </c:pt>
                <c:pt idx="539">
                  <c:v>41381</c:v>
                </c:pt>
                <c:pt idx="540">
                  <c:v>41388</c:v>
                </c:pt>
                <c:pt idx="541">
                  <c:v>41395</c:v>
                </c:pt>
                <c:pt idx="542">
                  <c:v>41402</c:v>
                </c:pt>
                <c:pt idx="543">
                  <c:v>41409</c:v>
                </c:pt>
                <c:pt idx="544">
                  <c:v>41416</c:v>
                </c:pt>
                <c:pt idx="545">
                  <c:v>41423</c:v>
                </c:pt>
                <c:pt idx="546">
                  <c:v>41430</c:v>
                </c:pt>
                <c:pt idx="547">
                  <c:v>41437</c:v>
                </c:pt>
                <c:pt idx="548">
                  <c:v>41444</c:v>
                </c:pt>
                <c:pt idx="549">
                  <c:v>41451</c:v>
                </c:pt>
                <c:pt idx="550">
                  <c:v>41458</c:v>
                </c:pt>
                <c:pt idx="551">
                  <c:v>41465</c:v>
                </c:pt>
                <c:pt idx="552">
                  <c:v>41472</c:v>
                </c:pt>
                <c:pt idx="553">
                  <c:v>41479</c:v>
                </c:pt>
                <c:pt idx="554">
                  <c:v>41486</c:v>
                </c:pt>
                <c:pt idx="555">
                  <c:v>41493</c:v>
                </c:pt>
                <c:pt idx="556">
                  <c:v>41500</c:v>
                </c:pt>
                <c:pt idx="557">
                  <c:v>41507</c:v>
                </c:pt>
                <c:pt idx="558">
                  <c:v>41514</c:v>
                </c:pt>
                <c:pt idx="559">
                  <c:v>41521</c:v>
                </c:pt>
                <c:pt idx="560">
                  <c:v>41528</c:v>
                </c:pt>
                <c:pt idx="561">
                  <c:v>41535</c:v>
                </c:pt>
                <c:pt idx="562">
                  <c:v>41542</c:v>
                </c:pt>
                <c:pt idx="563">
                  <c:v>41549</c:v>
                </c:pt>
                <c:pt idx="564">
                  <c:v>41556</c:v>
                </c:pt>
                <c:pt idx="565">
                  <c:v>41563</c:v>
                </c:pt>
                <c:pt idx="566">
                  <c:v>41570</c:v>
                </c:pt>
                <c:pt idx="567">
                  <c:v>41577</c:v>
                </c:pt>
                <c:pt idx="568">
                  <c:v>41584</c:v>
                </c:pt>
                <c:pt idx="569">
                  <c:v>41591</c:v>
                </c:pt>
                <c:pt idx="570">
                  <c:v>41598</c:v>
                </c:pt>
                <c:pt idx="571">
                  <c:v>41605</c:v>
                </c:pt>
                <c:pt idx="572">
                  <c:v>41612</c:v>
                </c:pt>
                <c:pt idx="573">
                  <c:v>41619</c:v>
                </c:pt>
                <c:pt idx="574">
                  <c:v>41626</c:v>
                </c:pt>
                <c:pt idx="575">
                  <c:v>41633</c:v>
                </c:pt>
                <c:pt idx="576">
                  <c:v>41640</c:v>
                </c:pt>
                <c:pt idx="577">
                  <c:v>41647</c:v>
                </c:pt>
                <c:pt idx="578">
                  <c:v>41654</c:v>
                </c:pt>
                <c:pt idx="579">
                  <c:v>41661</c:v>
                </c:pt>
                <c:pt idx="580">
                  <c:v>41668</c:v>
                </c:pt>
                <c:pt idx="581">
                  <c:v>41675</c:v>
                </c:pt>
                <c:pt idx="582">
                  <c:v>41682</c:v>
                </c:pt>
                <c:pt idx="583">
                  <c:v>41689</c:v>
                </c:pt>
                <c:pt idx="584">
                  <c:v>41696</c:v>
                </c:pt>
                <c:pt idx="585">
                  <c:v>41703</c:v>
                </c:pt>
                <c:pt idx="586">
                  <c:v>41710</c:v>
                </c:pt>
                <c:pt idx="587">
                  <c:v>41717</c:v>
                </c:pt>
                <c:pt idx="588">
                  <c:v>41724</c:v>
                </c:pt>
                <c:pt idx="589">
                  <c:v>41731</c:v>
                </c:pt>
                <c:pt idx="590">
                  <c:v>41738</c:v>
                </c:pt>
                <c:pt idx="591">
                  <c:v>41745</c:v>
                </c:pt>
                <c:pt idx="592">
                  <c:v>41752</c:v>
                </c:pt>
                <c:pt idx="593">
                  <c:v>41759</c:v>
                </c:pt>
                <c:pt idx="594">
                  <c:v>41766</c:v>
                </c:pt>
                <c:pt idx="595">
                  <c:v>41773</c:v>
                </c:pt>
                <c:pt idx="596">
                  <c:v>41780</c:v>
                </c:pt>
                <c:pt idx="597">
                  <c:v>41787</c:v>
                </c:pt>
                <c:pt idx="598">
                  <c:v>41794</c:v>
                </c:pt>
                <c:pt idx="599">
                  <c:v>41801</c:v>
                </c:pt>
                <c:pt idx="600">
                  <c:v>41808</c:v>
                </c:pt>
                <c:pt idx="601">
                  <c:v>41815</c:v>
                </c:pt>
                <c:pt idx="602">
                  <c:v>41822</c:v>
                </c:pt>
                <c:pt idx="603">
                  <c:v>41829</c:v>
                </c:pt>
                <c:pt idx="604">
                  <c:v>41836</c:v>
                </c:pt>
                <c:pt idx="605">
                  <c:v>41843</c:v>
                </c:pt>
                <c:pt idx="606">
                  <c:v>41850</c:v>
                </c:pt>
                <c:pt idx="607">
                  <c:v>41857</c:v>
                </c:pt>
                <c:pt idx="608">
                  <c:v>41864</c:v>
                </c:pt>
                <c:pt idx="609">
                  <c:v>41871</c:v>
                </c:pt>
                <c:pt idx="610">
                  <c:v>41878</c:v>
                </c:pt>
                <c:pt idx="611">
                  <c:v>41885</c:v>
                </c:pt>
                <c:pt idx="612">
                  <c:v>41892</c:v>
                </c:pt>
                <c:pt idx="613">
                  <c:v>41899</c:v>
                </c:pt>
                <c:pt idx="614">
                  <c:v>41906</c:v>
                </c:pt>
                <c:pt idx="615">
                  <c:v>41913</c:v>
                </c:pt>
                <c:pt idx="616">
                  <c:v>41920</c:v>
                </c:pt>
                <c:pt idx="617">
                  <c:v>41927</c:v>
                </c:pt>
                <c:pt idx="618">
                  <c:v>41934</c:v>
                </c:pt>
                <c:pt idx="619">
                  <c:v>41941</c:v>
                </c:pt>
                <c:pt idx="620">
                  <c:v>41948</c:v>
                </c:pt>
                <c:pt idx="621">
                  <c:v>41955</c:v>
                </c:pt>
                <c:pt idx="622">
                  <c:v>41962</c:v>
                </c:pt>
                <c:pt idx="623">
                  <c:v>41969</c:v>
                </c:pt>
                <c:pt idx="624">
                  <c:v>41976</c:v>
                </c:pt>
                <c:pt idx="625">
                  <c:v>41983</c:v>
                </c:pt>
                <c:pt idx="626">
                  <c:v>41990</c:v>
                </c:pt>
                <c:pt idx="627">
                  <c:v>41997</c:v>
                </c:pt>
                <c:pt idx="628">
                  <c:v>42004</c:v>
                </c:pt>
                <c:pt idx="629">
                  <c:v>42011</c:v>
                </c:pt>
                <c:pt idx="630">
                  <c:v>42018</c:v>
                </c:pt>
                <c:pt idx="631">
                  <c:v>42025</c:v>
                </c:pt>
                <c:pt idx="632">
                  <c:v>42032</c:v>
                </c:pt>
                <c:pt idx="633">
                  <c:v>42039</c:v>
                </c:pt>
                <c:pt idx="634">
                  <c:v>42046</c:v>
                </c:pt>
                <c:pt idx="635">
                  <c:v>42053</c:v>
                </c:pt>
                <c:pt idx="636">
                  <c:v>42060</c:v>
                </c:pt>
                <c:pt idx="637">
                  <c:v>42067</c:v>
                </c:pt>
                <c:pt idx="638">
                  <c:v>42074</c:v>
                </c:pt>
                <c:pt idx="639">
                  <c:v>42081</c:v>
                </c:pt>
                <c:pt idx="640">
                  <c:v>42088</c:v>
                </c:pt>
                <c:pt idx="641">
                  <c:v>42095</c:v>
                </c:pt>
                <c:pt idx="642">
                  <c:v>42102</c:v>
                </c:pt>
                <c:pt idx="643">
                  <c:v>42109</c:v>
                </c:pt>
                <c:pt idx="644">
                  <c:v>42116</c:v>
                </c:pt>
                <c:pt idx="645">
                  <c:v>42123</c:v>
                </c:pt>
                <c:pt idx="646">
                  <c:v>42130</c:v>
                </c:pt>
                <c:pt idx="647">
                  <c:v>42137</c:v>
                </c:pt>
                <c:pt idx="648">
                  <c:v>42144</c:v>
                </c:pt>
                <c:pt idx="649">
                  <c:v>42151</c:v>
                </c:pt>
                <c:pt idx="650">
                  <c:v>42158</c:v>
                </c:pt>
                <c:pt idx="651">
                  <c:v>42165</c:v>
                </c:pt>
                <c:pt idx="652">
                  <c:v>42172</c:v>
                </c:pt>
                <c:pt idx="653">
                  <c:v>42179</c:v>
                </c:pt>
                <c:pt idx="654">
                  <c:v>42186</c:v>
                </c:pt>
                <c:pt idx="655">
                  <c:v>42193</c:v>
                </c:pt>
                <c:pt idx="656">
                  <c:v>42200</c:v>
                </c:pt>
                <c:pt idx="657">
                  <c:v>42207</c:v>
                </c:pt>
                <c:pt idx="658">
                  <c:v>42214</c:v>
                </c:pt>
                <c:pt idx="659">
                  <c:v>42221</c:v>
                </c:pt>
                <c:pt idx="660">
                  <c:v>42228</c:v>
                </c:pt>
                <c:pt idx="661">
                  <c:v>42235</c:v>
                </c:pt>
                <c:pt idx="662">
                  <c:v>42242</c:v>
                </c:pt>
                <c:pt idx="663">
                  <c:v>42249</c:v>
                </c:pt>
                <c:pt idx="664">
                  <c:v>42256</c:v>
                </c:pt>
                <c:pt idx="665">
                  <c:v>42263</c:v>
                </c:pt>
                <c:pt idx="666">
                  <c:v>42270</c:v>
                </c:pt>
                <c:pt idx="667">
                  <c:v>42277</c:v>
                </c:pt>
                <c:pt idx="668">
                  <c:v>42284</c:v>
                </c:pt>
                <c:pt idx="669">
                  <c:v>42291</c:v>
                </c:pt>
                <c:pt idx="670">
                  <c:v>42298</c:v>
                </c:pt>
                <c:pt idx="671">
                  <c:v>42305</c:v>
                </c:pt>
                <c:pt idx="672">
                  <c:v>42312</c:v>
                </c:pt>
                <c:pt idx="673">
                  <c:v>42319</c:v>
                </c:pt>
                <c:pt idx="674">
                  <c:v>42326</c:v>
                </c:pt>
                <c:pt idx="675">
                  <c:v>42333</c:v>
                </c:pt>
                <c:pt idx="676">
                  <c:v>42340</c:v>
                </c:pt>
                <c:pt idx="677">
                  <c:v>42347</c:v>
                </c:pt>
                <c:pt idx="678">
                  <c:v>42354</c:v>
                </c:pt>
                <c:pt idx="679">
                  <c:v>42361</c:v>
                </c:pt>
                <c:pt idx="680">
                  <c:v>42368</c:v>
                </c:pt>
                <c:pt idx="681">
                  <c:v>42375</c:v>
                </c:pt>
                <c:pt idx="682">
                  <c:v>42382</c:v>
                </c:pt>
                <c:pt idx="683">
                  <c:v>42389</c:v>
                </c:pt>
                <c:pt idx="684">
                  <c:v>42396</c:v>
                </c:pt>
                <c:pt idx="685">
                  <c:v>42403</c:v>
                </c:pt>
                <c:pt idx="686">
                  <c:v>42410</c:v>
                </c:pt>
                <c:pt idx="687">
                  <c:v>42417</c:v>
                </c:pt>
                <c:pt idx="688">
                  <c:v>42424</c:v>
                </c:pt>
                <c:pt idx="689">
                  <c:v>42431</c:v>
                </c:pt>
                <c:pt idx="690">
                  <c:v>42438</c:v>
                </c:pt>
                <c:pt idx="691">
                  <c:v>42445</c:v>
                </c:pt>
                <c:pt idx="692">
                  <c:v>42452</c:v>
                </c:pt>
                <c:pt idx="693">
                  <c:v>42459</c:v>
                </c:pt>
                <c:pt idx="694">
                  <c:v>42466</c:v>
                </c:pt>
                <c:pt idx="695">
                  <c:v>42473</c:v>
                </c:pt>
                <c:pt idx="696">
                  <c:v>42480</c:v>
                </c:pt>
                <c:pt idx="697">
                  <c:v>42487</c:v>
                </c:pt>
                <c:pt idx="698">
                  <c:v>42494</c:v>
                </c:pt>
                <c:pt idx="699">
                  <c:v>42501</c:v>
                </c:pt>
                <c:pt idx="700">
                  <c:v>42508</c:v>
                </c:pt>
                <c:pt idx="701">
                  <c:v>42515</c:v>
                </c:pt>
                <c:pt idx="702">
                  <c:v>42522</c:v>
                </c:pt>
                <c:pt idx="703">
                  <c:v>42529</c:v>
                </c:pt>
                <c:pt idx="704">
                  <c:v>42536</c:v>
                </c:pt>
                <c:pt idx="705">
                  <c:v>42543</c:v>
                </c:pt>
                <c:pt idx="706">
                  <c:v>42550</c:v>
                </c:pt>
                <c:pt idx="707">
                  <c:v>42557</c:v>
                </c:pt>
                <c:pt idx="708">
                  <c:v>42564</c:v>
                </c:pt>
                <c:pt idx="709">
                  <c:v>42571</c:v>
                </c:pt>
                <c:pt idx="710">
                  <c:v>42578</c:v>
                </c:pt>
                <c:pt idx="711">
                  <c:v>42585</c:v>
                </c:pt>
                <c:pt idx="712">
                  <c:v>42592</c:v>
                </c:pt>
                <c:pt idx="713">
                  <c:v>42599</c:v>
                </c:pt>
                <c:pt idx="714">
                  <c:v>42606</c:v>
                </c:pt>
                <c:pt idx="715">
                  <c:v>42613</c:v>
                </c:pt>
                <c:pt idx="716">
                  <c:v>42620</c:v>
                </c:pt>
                <c:pt idx="717">
                  <c:v>42627</c:v>
                </c:pt>
                <c:pt idx="718">
                  <c:v>42634</c:v>
                </c:pt>
                <c:pt idx="719">
                  <c:v>42641</c:v>
                </c:pt>
                <c:pt idx="720">
                  <c:v>42648</c:v>
                </c:pt>
                <c:pt idx="721">
                  <c:v>42655</c:v>
                </c:pt>
                <c:pt idx="722">
                  <c:v>42662</c:v>
                </c:pt>
                <c:pt idx="723">
                  <c:v>42669</c:v>
                </c:pt>
                <c:pt idx="724">
                  <c:v>42676</c:v>
                </c:pt>
                <c:pt idx="725">
                  <c:v>42683</c:v>
                </c:pt>
                <c:pt idx="726">
                  <c:v>42690</c:v>
                </c:pt>
                <c:pt idx="727">
                  <c:v>42697</c:v>
                </c:pt>
                <c:pt idx="728">
                  <c:v>42704</c:v>
                </c:pt>
                <c:pt idx="729">
                  <c:v>42711</c:v>
                </c:pt>
                <c:pt idx="730">
                  <c:v>42718</c:v>
                </c:pt>
                <c:pt idx="731">
                  <c:v>42725</c:v>
                </c:pt>
                <c:pt idx="732">
                  <c:v>42732</c:v>
                </c:pt>
                <c:pt idx="733">
                  <c:v>42739</c:v>
                </c:pt>
                <c:pt idx="734">
                  <c:v>42746</c:v>
                </c:pt>
                <c:pt idx="735">
                  <c:v>42753</c:v>
                </c:pt>
                <c:pt idx="736">
                  <c:v>42760</c:v>
                </c:pt>
                <c:pt idx="737">
                  <c:v>42767</c:v>
                </c:pt>
                <c:pt idx="738">
                  <c:v>42774</c:v>
                </c:pt>
                <c:pt idx="739">
                  <c:v>42781</c:v>
                </c:pt>
                <c:pt idx="740">
                  <c:v>42788</c:v>
                </c:pt>
                <c:pt idx="741">
                  <c:v>42795</c:v>
                </c:pt>
                <c:pt idx="742">
                  <c:v>42802</c:v>
                </c:pt>
                <c:pt idx="743">
                  <c:v>42809</c:v>
                </c:pt>
                <c:pt idx="744">
                  <c:v>42816</c:v>
                </c:pt>
                <c:pt idx="745">
                  <c:v>42823</c:v>
                </c:pt>
                <c:pt idx="746">
                  <c:v>42830</c:v>
                </c:pt>
                <c:pt idx="747">
                  <c:v>42837</c:v>
                </c:pt>
                <c:pt idx="748">
                  <c:v>42844</c:v>
                </c:pt>
                <c:pt idx="749">
                  <c:v>42851</c:v>
                </c:pt>
                <c:pt idx="750">
                  <c:v>42858</c:v>
                </c:pt>
                <c:pt idx="751">
                  <c:v>42865</c:v>
                </c:pt>
                <c:pt idx="752">
                  <c:v>42872</c:v>
                </c:pt>
                <c:pt idx="753">
                  <c:v>42879</c:v>
                </c:pt>
                <c:pt idx="754">
                  <c:v>42886</c:v>
                </c:pt>
                <c:pt idx="755">
                  <c:v>42893</c:v>
                </c:pt>
                <c:pt idx="756">
                  <c:v>42900</c:v>
                </c:pt>
                <c:pt idx="757">
                  <c:v>42907</c:v>
                </c:pt>
                <c:pt idx="758">
                  <c:v>42914</c:v>
                </c:pt>
                <c:pt idx="759">
                  <c:v>42921</c:v>
                </c:pt>
                <c:pt idx="760">
                  <c:v>42928</c:v>
                </c:pt>
                <c:pt idx="761">
                  <c:v>42935</c:v>
                </c:pt>
                <c:pt idx="762">
                  <c:v>42942</c:v>
                </c:pt>
                <c:pt idx="763">
                  <c:v>42949</c:v>
                </c:pt>
                <c:pt idx="764">
                  <c:v>42956</c:v>
                </c:pt>
                <c:pt idx="765">
                  <c:v>42963</c:v>
                </c:pt>
                <c:pt idx="766">
                  <c:v>42970</c:v>
                </c:pt>
                <c:pt idx="767">
                  <c:v>42977</c:v>
                </c:pt>
                <c:pt idx="768">
                  <c:v>42984</c:v>
                </c:pt>
                <c:pt idx="769">
                  <c:v>42991</c:v>
                </c:pt>
                <c:pt idx="770">
                  <c:v>42998</c:v>
                </c:pt>
                <c:pt idx="771">
                  <c:v>43005</c:v>
                </c:pt>
                <c:pt idx="772">
                  <c:v>43012</c:v>
                </c:pt>
                <c:pt idx="773">
                  <c:v>43019</c:v>
                </c:pt>
                <c:pt idx="774">
                  <c:v>43026</c:v>
                </c:pt>
                <c:pt idx="775">
                  <c:v>43033</c:v>
                </c:pt>
                <c:pt idx="776">
                  <c:v>43040</c:v>
                </c:pt>
                <c:pt idx="777">
                  <c:v>43047</c:v>
                </c:pt>
                <c:pt idx="778">
                  <c:v>43054</c:v>
                </c:pt>
                <c:pt idx="779">
                  <c:v>43061</c:v>
                </c:pt>
                <c:pt idx="780">
                  <c:v>43068</c:v>
                </c:pt>
                <c:pt idx="781">
                  <c:v>43075</c:v>
                </c:pt>
                <c:pt idx="782">
                  <c:v>43082</c:v>
                </c:pt>
                <c:pt idx="783">
                  <c:v>43089</c:v>
                </c:pt>
                <c:pt idx="784">
                  <c:v>43096</c:v>
                </c:pt>
                <c:pt idx="785">
                  <c:v>43103</c:v>
                </c:pt>
                <c:pt idx="786">
                  <c:v>43110</c:v>
                </c:pt>
                <c:pt idx="787">
                  <c:v>43117</c:v>
                </c:pt>
                <c:pt idx="788">
                  <c:v>43124</c:v>
                </c:pt>
                <c:pt idx="789">
                  <c:v>43131</c:v>
                </c:pt>
                <c:pt idx="790">
                  <c:v>43138</c:v>
                </c:pt>
                <c:pt idx="791">
                  <c:v>43145</c:v>
                </c:pt>
                <c:pt idx="792">
                  <c:v>43152</c:v>
                </c:pt>
                <c:pt idx="793">
                  <c:v>43159</c:v>
                </c:pt>
                <c:pt idx="794">
                  <c:v>43166</c:v>
                </c:pt>
                <c:pt idx="795">
                  <c:v>43173</c:v>
                </c:pt>
                <c:pt idx="796">
                  <c:v>43180</c:v>
                </c:pt>
                <c:pt idx="797">
                  <c:v>43187</c:v>
                </c:pt>
                <c:pt idx="798">
                  <c:v>43194</c:v>
                </c:pt>
                <c:pt idx="799">
                  <c:v>43201</c:v>
                </c:pt>
                <c:pt idx="800">
                  <c:v>43208</c:v>
                </c:pt>
                <c:pt idx="801">
                  <c:v>43215</c:v>
                </c:pt>
                <c:pt idx="802">
                  <c:v>43222</c:v>
                </c:pt>
                <c:pt idx="803">
                  <c:v>43229</c:v>
                </c:pt>
                <c:pt idx="804">
                  <c:v>43236</c:v>
                </c:pt>
                <c:pt idx="805">
                  <c:v>43243</c:v>
                </c:pt>
                <c:pt idx="806">
                  <c:v>43250</c:v>
                </c:pt>
                <c:pt idx="807">
                  <c:v>43257</c:v>
                </c:pt>
                <c:pt idx="808">
                  <c:v>43264</c:v>
                </c:pt>
                <c:pt idx="809">
                  <c:v>43271</c:v>
                </c:pt>
                <c:pt idx="810">
                  <c:v>43278</c:v>
                </c:pt>
                <c:pt idx="811">
                  <c:v>43285</c:v>
                </c:pt>
                <c:pt idx="812">
                  <c:v>43292</c:v>
                </c:pt>
                <c:pt idx="813">
                  <c:v>43299</c:v>
                </c:pt>
                <c:pt idx="814">
                  <c:v>43306</c:v>
                </c:pt>
                <c:pt idx="815">
                  <c:v>43313</c:v>
                </c:pt>
                <c:pt idx="816">
                  <c:v>43320</c:v>
                </c:pt>
                <c:pt idx="817">
                  <c:v>43327</c:v>
                </c:pt>
                <c:pt idx="818">
                  <c:v>43334</c:v>
                </c:pt>
                <c:pt idx="819">
                  <c:v>43341</c:v>
                </c:pt>
                <c:pt idx="820">
                  <c:v>43348</c:v>
                </c:pt>
                <c:pt idx="821">
                  <c:v>43355</c:v>
                </c:pt>
                <c:pt idx="822">
                  <c:v>43362</c:v>
                </c:pt>
                <c:pt idx="823">
                  <c:v>43369</c:v>
                </c:pt>
                <c:pt idx="824">
                  <c:v>43376</c:v>
                </c:pt>
                <c:pt idx="825">
                  <c:v>43383</c:v>
                </c:pt>
                <c:pt idx="826">
                  <c:v>43390</c:v>
                </c:pt>
                <c:pt idx="827">
                  <c:v>43397</c:v>
                </c:pt>
                <c:pt idx="828">
                  <c:v>43404</c:v>
                </c:pt>
                <c:pt idx="829">
                  <c:v>43411</c:v>
                </c:pt>
                <c:pt idx="830">
                  <c:v>43418</c:v>
                </c:pt>
                <c:pt idx="831">
                  <c:v>43425</c:v>
                </c:pt>
                <c:pt idx="832">
                  <c:v>43432</c:v>
                </c:pt>
                <c:pt idx="833">
                  <c:v>43439</c:v>
                </c:pt>
                <c:pt idx="834">
                  <c:v>43446</c:v>
                </c:pt>
                <c:pt idx="835">
                  <c:v>43453</c:v>
                </c:pt>
                <c:pt idx="836">
                  <c:v>43460</c:v>
                </c:pt>
                <c:pt idx="837">
                  <c:v>43467</c:v>
                </c:pt>
                <c:pt idx="838">
                  <c:v>43474</c:v>
                </c:pt>
                <c:pt idx="839">
                  <c:v>43481</c:v>
                </c:pt>
                <c:pt idx="840">
                  <c:v>43488</c:v>
                </c:pt>
                <c:pt idx="841">
                  <c:v>43495</c:v>
                </c:pt>
                <c:pt idx="842">
                  <c:v>43502</c:v>
                </c:pt>
                <c:pt idx="843">
                  <c:v>43509</c:v>
                </c:pt>
                <c:pt idx="844">
                  <c:v>43516</c:v>
                </c:pt>
                <c:pt idx="845">
                  <c:v>43523</c:v>
                </c:pt>
                <c:pt idx="846">
                  <c:v>43530</c:v>
                </c:pt>
                <c:pt idx="847">
                  <c:v>43537</c:v>
                </c:pt>
                <c:pt idx="848">
                  <c:v>43544</c:v>
                </c:pt>
                <c:pt idx="849">
                  <c:v>43551</c:v>
                </c:pt>
                <c:pt idx="850">
                  <c:v>43558</c:v>
                </c:pt>
                <c:pt idx="851">
                  <c:v>43565</c:v>
                </c:pt>
                <c:pt idx="852">
                  <c:v>43572</c:v>
                </c:pt>
                <c:pt idx="853">
                  <c:v>43579</c:v>
                </c:pt>
                <c:pt idx="854">
                  <c:v>43586</c:v>
                </c:pt>
                <c:pt idx="855">
                  <c:v>43593</c:v>
                </c:pt>
                <c:pt idx="856">
                  <c:v>43600</c:v>
                </c:pt>
                <c:pt idx="857">
                  <c:v>43607</c:v>
                </c:pt>
                <c:pt idx="858">
                  <c:v>43614</c:v>
                </c:pt>
                <c:pt idx="859">
                  <c:v>43621</c:v>
                </c:pt>
                <c:pt idx="860">
                  <c:v>43628</c:v>
                </c:pt>
                <c:pt idx="861">
                  <c:v>43635</c:v>
                </c:pt>
                <c:pt idx="862">
                  <c:v>43642</c:v>
                </c:pt>
                <c:pt idx="863">
                  <c:v>43649</c:v>
                </c:pt>
                <c:pt idx="864">
                  <c:v>43656</c:v>
                </c:pt>
                <c:pt idx="865">
                  <c:v>43663</c:v>
                </c:pt>
                <c:pt idx="866">
                  <c:v>43670</c:v>
                </c:pt>
                <c:pt idx="867">
                  <c:v>43677</c:v>
                </c:pt>
                <c:pt idx="868">
                  <c:v>43684</c:v>
                </c:pt>
                <c:pt idx="869">
                  <c:v>43691</c:v>
                </c:pt>
                <c:pt idx="870">
                  <c:v>43698</c:v>
                </c:pt>
                <c:pt idx="871">
                  <c:v>43705</c:v>
                </c:pt>
                <c:pt idx="872">
                  <c:v>43712</c:v>
                </c:pt>
                <c:pt idx="873">
                  <c:v>43719</c:v>
                </c:pt>
                <c:pt idx="874">
                  <c:v>43726</c:v>
                </c:pt>
                <c:pt idx="875">
                  <c:v>43733</c:v>
                </c:pt>
                <c:pt idx="876">
                  <c:v>43740</c:v>
                </c:pt>
                <c:pt idx="877">
                  <c:v>43747</c:v>
                </c:pt>
                <c:pt idx="878">
                  <c:v>43754</c:v>
                </c:pt>
                <c:pt idx="879">
                  <c:v>43761</c:v>
                </c:pt>
                <c:pt idx="880">
                  <c:v>43768</c:v>
                </c:pt>
                <c:pt idx="881">
                  <c:v>43775</c:v>
                </c:pt>
                <c:pt idx="882">
                  <c:v>43782</c:v>
                </c:pt>
                <c:pt idx="883">
                  <c:v>43789</c:v>
                </c:pt>
                <c:pt idx="884">
                  <c:v>43796</c:v>
                </c:pt>
                <c:pt idx="885">
                  <c:v>43803</c:v>
                </c:pt>
                <c:pt idx="886">
                  <c:v>43810</c:v>
                </c:pt>
                <c:pt idx="887">
                  <c:v>43817</c:v>
                </c:pt>
                <c:pt idx="888">
                  <c:v>43824</c:v>
                </c:pt>
                <c:pt idx="889">
                  <c:v>43831</c:v>
                </c:pt>
                <c:pt idx="890">
                  <c:v>43838</c:v>
                </c:pt>
                <c:pt idx="891">
                  <c:v>43845</c:v>
                </c:pt>
                <c:pt idx="892">
                  <c:v>43852</c:v>
                </c:pt>
                <c:pt idx="893">
                  <c:v>43859</c:v>
                </c:pt>
                <c:pt idx="894">
                  <c:v>43866</c:v>
                </c:pt>
                <c:pt idx="895">
                  <c:v>43873</c:v>
                </c:pt>
                <c:pt idx="896">
                  <c:v>43880</c:v>
                </c:pt>
                <c:pt idx="897">
                  <c:v>43887</c:v>
                </c:pt>
                <c:pt idx="898">
                  <c:v>43894</c:v>
                </c:pt>
                <c:pt idx="899">
                  <c:v>43901</c:v>
                </c:pt>
                <c:pt idx="900">
                  <c:v>43908</c:v>
                </c:pt>
                <c:pt idx="901">
                  <c:v>43915</c:v>
                </c:pt>
                <c:pt idx="902">
                  <c:v>43922</c:v>
                </c:pt>
                <c:pt idx="903">
                  <c:v>43929</c:v>
                </c:pt>
                <c:pt idx="904">
                  <c:v>43936</c:v>
                </c:pt>
                <c:pt idx="905">
                  <c:v>43943</c:v>
                </c:pt>
                <c:pt idx="906">
                  <c:v>43950</c:v>
                </c:pt>
                <c:pt idx="907">
                  <c:v>43957</c:v>
                </c:pt>
                <c:pt idx="908">
                  <c:v>43964</c:v>
                </c:pt>
                <c:pt idx="909">
                  <c:v>43971</c:v>
                </c:pt>
                <c:pt idx="910">
                  <c:v>43978</c:v>
                </c:pt>
                <c:pt idx="911">
                  <c:v>43985</c:v>
                </c:pt>
                <c:pt idx="912">
                  <c:v>43992</c:v>
                </c:pt>
                <c:pt idx="913">
                  <c:v>43999</c:v>
                </c:pt>
                <c:pt idx="914">
                  <c:v>44006</c:v>
                </c:pt>
                <c:pt idx="915">
                  <c:v>44013</c:v>
                </c:pt>
                <c:pt idx="916">
                  <c:v>44020</c:v>
                </c:pt>
                <c:pt idx="917">
                  <c:v>44027</c:v>
                </c:pt>
                <c:pt idx="918">
                  <c:v>44034</c:v>
                </c:pt>
                <c:pt idx="919">
                  <c:v>44041</c:v>
                </c:pt>
                <c:pt idx="920">
                  <c:v>44048</c:v>
                </c:pt>
                <c:pt idx="921">
                  <c:v>44055</c:v>
                </c:pt>
                <c:pt idx="922">
                  <c:v>44062</c:v>
                </c:pt>
                <c:pt idx="923">
                  <c:v>44069</c:v>
                </c:pt>
                <c:pt idx="924">
                  <c:v>44076</c:v>
                </c:pt>
                <c:pt idx="925">
                  <c:v>44083</c:v>
                </c:pt>
                <c:pt idx="926">
                  <c:v>44090</c:v>
                </c:pt>
                <c:pt idx="927">
                  <c:v>44097</c:v>
                </c:pt>
                <c:pt idx="928">
                  <c:v>44104</c:v>
                </c:pt>
                <c:pt idx="929">
                  <c:v>44111</c:v>
                </c:pt>
                <c:pt idx="930">
                  <c:v>44118</c:v>
                </c:pt>
                <c:pt idx="931">
                  <c:v>44125</c:v>
                </c:pt>
                <c:pt idx="932">
                  <c:v>44132</c:v>
                </c:pt>
                <c:pt idx="933">
                  <c:v>44139</c:v>
                </c:pt>
                <c:pt idx="934">
                  <c:v>44146</c:v>
                </c:pt>
                <c:pt idx="935">
                  <c:v>44153</c:v>
                </c:pt>
                <c:pt idx="936">
                  <c:v>44160</c:v>
                </c:pt>
                <c:pt idx="937">
                  <c:v>44167</c:v>
                </c:pt>
                <c:pt idx="938">
                  <c:v>44174</c:v>
                </c:pt>
                <c:pt idx="939">
                  <c:v>44181</c:v>
                </c:pt>
                <c:pt idx="940">
                  <c:v>44188</c:v>
                </c:pt>
                <c:pt idx="941">
                  <c:v>44195</c:v>
                </c:pt>
                <c:pt idx="942">
                  <c:v>44202</c:v>
                </c:pt>
                <c:pt idx="943">
                  <c:v>44209</c:v>
                </c:pt>
                <c:pt idx="944">
                  <c:v>44216</c:v>
                </c:pt>
                <c:pt idx="945">
                  <c:v>44223</c:v>
                </c:pt>
                <c:pt idx="946">
                  <c:v>44230</c:v>
                </c:pt>
                <c:pt idx="947">
                  <c:v>44237</c:v>
                </c:pt>
                <c:pt idx="948">
                  <c:v>44244</c:v>
                </c:pt>
                <c:pt idx="949">
                  <c:v>44251</c:v>
                </c:pt>
                <c:pt idx="950">
                  <c:v>44258</c:v>
                </c:pt>
                <c:pt idx="951">
                  <c:v>44265</c:v>
                </c:pt>
                <c:pt idx="952">
                  <c:v>44272</c:v>
                </c:pt>
                <c:pt idx="953">
                  <c:v>44279</c:v>
                </c:pt>
                <c:pt idx="954">
                  <c:v>44286</c:v>
                </c:pt>
                <c:pt idx="955">
                  <c:v>44293</c:v>
                </c:pt>
                <c:pt idx="956">
                  <c:v>44300</c:v>
                </c:pt>
                <c:pt idx="957">
                  <c:v>44307</c:v>
                </c:pt>
                <c:pt idx="958">
                  <c:v>44314</c:v>
                </c:pt>
                <c:pt idx="959">
                  <c:v>44321</c:v>
                </c:pt>
                <c:pt idx="960">
                  <c:v>44328</c:v>
                </c:pt>
                <c:pt idx="961">
                  <c:v>44335</c:v>
                </c:pt>
                <c:pt idx="962">
                  <c:v>44342</c:v>
                </c:pt>
                <c:pt idx="963">
                  <c:v>44349</c:v>
                </c:pt>
                <c:pt idx="964">
                  <c:v>44356</c:v>
                </c:pt>
                <c:pt idx="965">
                  <c:v>44363</c:v>
                </c:pt>
                <c:pt idx="966">
                  <c:v>44370</c:v>
                </c:pt>
                <c:pt idx="967">
                  <c:v>44377</c:v>
                </c:pt>
                <c:pt idx="968">
                  <c:v>44384</c:v>
                </c:pt>
                <c:pt idx="969">
                  <c:v>44391</c:v>
                </c:pt>
                <c:pt idx="970">
                  <c:v>44398</c:v>
                </c:pt>
                <c:pt idx="971">
                  <c:v>44405</c:v>
                </c:pt>
                <c:pt idx="972">
                  <c:v>44412</c:v>
                </c:pt>
                <c:pt idx="973">
                  <c:v>44419</c:v>
                </c:pt>
                <c:pt idx="974">
                  <c:v>44426</c:v>
                </c:pt>
                <c:pt idx="975">
                  <c:v>44433</c:v>
                </c:pt>
                <c:pt idx="976">
                  <c:v>44440</c:v>
                </c:pt>
                <c:pt idx="977">
                  <c:v>44447</c:v>
                </c:pt>
                <c:pt idx="978">
                  <c:v>44454</c:v>
                </c:pt>
                <c:pt idx="979">
                  <c:v>44461</c:v>
                </c:pt>
                <c:pt idx="980">
                  <c:v>44468</c:v>
                </c:pt>
                <c:pt idx="981">
                  <c:v>44475</c:v>
                </c:pt>
                <c:pt idx="982">
                  <c:v>44482</c:v>
                </c:pt>
                <c:pt idx="983">
                  <c:v>44489</c:v>
                </c:pt>
                <c:pt idx="984">
                  <c:v>44496</c:v>
                </c:pt>
                <c:pt idx="985">
                  <c:v>44503</c:v>
                </c:pt>
                <c:pt idx="986">
                  <c:v>44510</c:v>
                </c:pt>
                <c:pt idx="987">
                  <c:v>44517</c:v>
                </c:pt>
                <c:pt idx="988">
                  <c:v>44524</c:v>
                </c:pt>
                <c:pt idx="989">
                  <c:v>44531</c:v>
                </c:pt>
                <c:pt idx="990">
                  <c:v>44538</c:v>
                </c:pt>
                <c:pt idx="991">
                  <c:v>44545</c:v>
                </c:pt>
                <c:pt idx="992">
                  <c:v>44552</c:v>
                </c:pt>
                <c:pt idx="993">
                  <c:v>44559</c:v>
                </c:pt>
                <c:pt idx="994">
                  <c:v>44566</c:v>
                </c:pt>
                <c:pt idx="995">
                  <c:v>44573</c:v>
                </c:pt>
                <c:pt idx="996">
                  <c:v>44580</c:v>
                </c:pt>
                <c:pt idx="997">
                  <c:v>44587</c:v>
                </c:pt>
                <c:pt idx="998">
                  <c:v>44594</c:v>
                </c:pt>
                <c:pt idx="999">
                  <c:v>44601</c:v>
                </c:pt>
                <c:pt idx="1000">
                  <c:v>44608</c:v>
                </c:pt>
                <c:pt idx="1001">
                  <c:v>44615</c:v>
                </c:pt>
                <c:pt idx="1002">
                  <c:v>44622</c:v>
                </c:pt>
                <c:pt idx="1003">
                  <c:v>44629</c:v>
                </c:pt>
                <c:pt idx="1004">
                  <c:v>44636</c:v>
                </c:pt>
                <c:pt idx="1005">
                  <c:v>44643</c:v>
                </c:pt>
                <c:pt idx="1006">
                  <c:v>44650</c:v>
                </c:pt>
                <c:pt idx="1007">
                  <c:v>44657</c:v>
                </c:pt>
                <c:pt idx="1008">
                  <c:v>44664</c:v>
                </c:pt>
                <c:pt idx="1009">
                  <c:v>44671</c:v>
                </c:pt>
                <c:pt idx="1010">
                  <c:v>44678</c:v>
                </c:pt>
                <c:pt idx="1011">
                  <c:v>44685</c:v>
                </c:pt>
                <c:pt idx="1012">
                  <c:v>44692</c:v>
                </c:pt>
                <c:pt idx="1013">
                  <c:v>44699</c:v>
                </c:pt>
                <c:pt idx="1014">
                  <c:v>44706</c:v>
                </c:pt>
                <c:pt idx="1015">
                  <c:v>44713</c:v>
                </c:pt>
                <c:pt idx="1016">
                  <c:v>44720</c:v>
                </c:pt>
                <c:pt idx="1017">
                  <c:v>44727</c:v>
                </c:pt>
                <c:pt idx="1018">
                  <c:v>44734</c:v>
                </c:pt>
                <c:pt idx="1019">
                  <c:v>44741</c:v>
                </c:pt>
                <c:pt idx="1020">
                  <c:v>44748</c:v>
                </c:pt>
                <c:pt idx="1021">
                  <c:v>44755</c:v>
                </c:pt>
                <c:pt idx="1022">
                  <c:v>44762</c:v>
                </c:pt>
                <c:pt idx="1023">
                  <c:v>44769</c:v>
                </c:pt>
                <c:pt idx="1024">
                  <c:v>44776</c:v>
                </c:pt>
                <c:pt idx="1025">
                  <c:v>44783</c:v>
                </c:pt>
                <c:pt idx="1026">
                  <c:v>44790</c:v>
                </c:pt>
                <c:pt idx="1027">
                  <c:v>44797</c:v>
                </c:pt>
                <c:pt idx="1028">
                  <c:v>44804</c:v>
                </c:pt>
                <c:pt idx="1029">
                  <c:v>44811</c:v>
                </c:pt>
                <c:pt idx="1030">
                  <c:v>44818</c:v>
                </c:pt>
                <c:pt idx="1031">
                  <c:v>44825</c:v>
                </c:pt>
                <c:pt idx="1032">
                  <c:v>44832</c:v>
                </c:pt>
                <c:pt idx="1033">
                  <c:v>44839</c:v>
                </c:pt>
                <c:pt idx="1034">
                  <c:v>44846</c:v>
                </c:pt>
                <c:pt idx="1035">
                  <c:v>44853</c:v>
                </c:pt>
                <c:pt idx="1036">
                  <c:v>44860</c:v>
                </c:pt>
                <c:pt idx="1037">
                  <c:v>44867</c:v>
                </c:pt>
                <c:pt idx="1038">
                  <c:v>44874</c:v>
                </c:pt>
                <c:pt idx="1039">
                  <c:v>44881</c:v>
                </c:pt>
                <c:pt idx="1040">
                  <c:v>44888</c:v>
                </c:pt>
                <c:pt idx="1041">
                  <c:v>44895</c:v>
                </c:pt>
                <c:pt idx="1042">
                  <c:v>44902</c:v>
                </c:pt>
                <c:pt idx="1043">
                  <c:v>44909</c:v>
                </c:pt>
                <c:pt idx="1044">
                  <c:v>44916</c:v>
                </c:pt>
                <c:pt idx="1045">
                  <c:v>44923</c:v>
                </c:pt>
                <c:pt idx="1046">
                  <c:v>44930</c:v>
                </c:pt>
                <c:pt idx="1047">
                  <c:v>44937</c:v>
                </c:pt>
                <c:pt idx="1048">
                  <c:v>44944</c:v>
                </c:pt>
                <c:pt idx="1049">
                  <c:v>44951</c:v>
                </c:pt>
                <c:pt idx="1050">
                  <c:v>44958</c:v>
                </c:pt>
              </c:numCache>
            </c:numRef>
          </c:cat>
          <c:val>
            <c:numRef>
              <c:f>'Fed data'!$B$12:$B$1062</c:f>
              <c:numCache>
                <c:formatCode>_("$"* #,##0.00_);_("$"* \(#,##0.00\);_("$"* "-"??_);_(@_)</c:formatCode>
                <c:ptCount val="1051"/>
                <c:pt idx="0">
                  <c:v>0.71954200000000001</c:v>
                </c:pt>
                <c:pt idx="1">
                  <c:v>0.73205900000000002</c:v>
                </c:pt>
                <c:pt idx="2">
                  <c:v>0.73099400000000003</c:v>
                </c:pt>
                <c:pt idx="3">
                  <c:v>0.72376200000000002</c:v>
                </c:pt>
                <c:pt idx="4">
                  <c:v>0.72007399999999999</c:v>
                </c:pt>
                <c:pt idx="5">
                  <c:v>0.73595299999999997</c:v>
                </c:pt>
                <c:pt idx="6">
                  <c:v>0.71280900000000003</c:v>
                </c:pt>
                <c:pt idx="7">
                  <c:v>0.71964300000000003</c:v>
                </c:pt>
                <c:pt idx="8">
                  <c:v>0.71328100000000005</c:v>
                </c:pt>
                <c:pt idx="9">
                  <c:v>0.73040000000000005</c:v>
                </c:pt>
                <c:pt idx="10">
                  <c:v>0.72197999999999996</c:v>
                </c:pt>
                <c:pt idx="11">
                  <c:v>0.72264899999999999</c:v>
                </c:pt>
                <c:pt idx="12">
                  <c:v>0.71701400000000004</c:v>
                </c:pt>
                <c:pt idx="13">
                  <c:v>0.72992299999999999</c:v>
                </c:pt>
                <c:pt idx="14">
                  <c:v>0.72501899999999997</c:v>
                </c:pt>
                <c:pt idx="15">
                  <c:v>0.73245199999999999</c:v>
                </c:pt>
                <c:pt idx="16">
                  <c:v>0.72782599999999997</c:v>
                </c:pt>
                <c:pt idx="17">
                  <c:v>0.745838</c:v>
                </c:pt>
                <c:pt idx="18">
                  <c:v>0.73222200000000004</c:v>
                </c:pt>
                <c:pt idx="19">
                  <c:v>0.74629400000000001</c:v>
                </c:pt>
                <c:pt idx="20">
                  <c:v>0.73346599999999995</c:v>
                </c:pt>
                <c:pt idx="21">
                  <c:v>0.740371</c:v>
                </c:pt>
                <c:pt idx="22">
                  <c:v>0.73469899999999999</c:v>
                </c:pt>
                <c:pt idx="23">
                  <c:v>0.744896</c:v>
                </c:pt>
                <c:pt idx="24">
                  <c:v>0.73166699999999996</c:v>
                </c:pt>
                <c:pt idx="25">
                  <c:v>0.74323600000000001</c:v>
                </c:pt>
                <c:pt idx="26">
                  <c:v>0.73592599999999997</c:v>
                </c:pt>
                <c:pt idx="27">
                  <c:v>0.74401799999999996</c:v>
                </c:pt>
                <c:pt idx="28">
                  <c:v>0.74012599999999995</c:v>
                </c:pt>
                <c:pt idx="29">
                  <c:v>0.74443000000000004</c:v>
                </c:pt>
                <c:pt idx="30">
                  <c:v>0.737765</c:v>
                </c:pt>
                <c:pt idx="31">
                  <c:v>0.74566500000000002</c:v>
                </c:pt>
                <c:pt idx="32">
                  <c:v>0.74029500000000004</c:v>
                </c:pt>
                <c:pt idx="33">
                  <c:v>0.73401799999999995</c:v>
                </c:pt>
                <c:pt idx="34">
                  <c:v>0.73538599999999998</c:v>
                </c:pt>
                <c:pt idx="35">
                  <c:v>0.75082499999999996</c:v>
                </c:pt>
                <c:pt idx="36">
                  <c:v>0.74063699999999999</c:v>
                </c:pt>
                <c:pt idx="37">
                  <c:v>0.75046100000000004</c:v>
                </c:pt>
                <c:pt idx="38">
                  <c:v>0.73723399999999994</c:v>
                </c:pt>
                <c:pt idx="39">
                  <c:v>0.74393900000000002</c:v>
                </c:pt>
                <c:pt idx="40">
                  <c:v>0.74119299999999999</c:v>
                </c:pt>
                <c:pt idx="41">
                  <c:v>0.75315500000000002</c:v>
                </c:pt>
                <c:pt idx="42">
                  <c:v>0.73710799999999999</c:v>
                </c:pt>
                <c:pt idx="43">
                  <c:v>0.75422900000000004</c:v>
                </c:pt>
                <c:pt idx="44">
                  <c:v>0.74357799999999996</c:v>
                </c:pt>
                <c:pt idx="45">
                  <c:v>0.74727200000000005</c:v>
                </c:pt>
                <c:pt idx="46">
                  <c:v>0.744116</c:v>
                </c:pt>
                <c:pt idx="47">
                  <c:v>0.74560400000000004</c:v>
                </c:pt>
                <c:pt idx="48">
                  <c:v>0.74452099999999999</c:v>
                </c:pt>
                <c:pt idx="49">
                  <c:v>0.75696399999999997</c:v>
                </c:pt>
                <c:pt idx="50">
                  <c:v>0.74998100000000001</c:v>
                </c:pt>
                <c:pt idx="51">
                  <c:v>0.75658499999999995</c:v>
                </c:pt>
                <c:pt idx="52">
                  <c:v>0.75391900000000001</c:v>
                </c:pt>
                <c:pt idx="53">
                  <c:v>0.76701200000000003</c:v>
                </c:pt>
                <c:pt idx="54">
                  <c:v>0.77155099999999999</c:v>
                </c:pt>
                <c:pt idx="55">
                  <c:v>0.75582899999999997</c:v>
                </c:pt>
                <c:pt idx="56">
                  <c:v>0.75281200000000004</c:v>
                </c:pt>
                <c:pt idx="57">
                  <c:v>0.77583299999999999</c:v>
                </c:pt>
                <c:pt idx="58">
                  <c:v>0.75527900000000003</c:v>
                </c:pt>
                <c:pt idx="59">
                  <c:v>0.75415299999999996</c:v>
                </c:pt>
                <c:pt idx="60">
                  <c:v>0.75099899999999997</c:v>
                </c:pt>
                <c:pt idx="61">
                  <c:v>0.75875899999999996</c:v>
                </c:pt>
                <c:pt idx="62">
                  <c:v>0.75066600000000006</c:v>
                </c:pt>
                <c:pt idx="63">
                  <c:v>0.75486699999999995</c:v>
                </c:pt>
                <c:pt idx="64">
                  <c:v>0.74995000000000001</c:v>
                </c:pt>
                <c:pt idx="65">
                  <c:v>0.76063800000000004</c:v>
                </c:pt>
                <c:pt idx="66">
                  <c:v>0.75151000000000001</c:v>
                </c:pt>
                <c:pt idx="67">
                  <c:v>0.76072499999999998</c:v>
                </c:pt>
                <c:pt idx="68">
                  <c:v>0.75408299999999995</c:v>
                </c:pt>
                <c:pt idx="69">
                  <c:v>0.76373400000000002</c:v>
                </c:pt>
                <c:pt idx="70">
                  <c:v>0.75798399999999999</c:v>
                </c:pt>
                <c:pt idx="71">
                  <c:v>0.77292700000000003</c:v>
                </c:pt>
                <c:pt idx="72">
                  <c:v>0.75883800000000001</c:v>
                </c:pt>
                <c:pt idx="73">
                  <c:v>0.76483500000000004</c:v>
                </c:pt>
                <c:pt idx="74">
                  <c:v>0.75687400000000005</c:v>
                </c:pt>
                <c:pt idx="75">
                  <c:v>0.77110800000000002</c:v>
                </c:pt>
                <c:pt idx="76">
                  <c:v>0.76409000000000005</c:v>
                </c:pt>
                <c:pt idx="77">
                  <c:v>0.77218699999999996</c:v>
                </c:pt>
                <c:pt idx="78">
                  <c:v>0.76183400000000001</c:v>
                </c:pt>
                <c:pt idx="79">
                  <c:v>0.77526099999999998</c:v>
                </c:pt>
                <c:pt idx="80">
                  <c:v>0.77957799999999999</c:v>
                </c:pt>
                <c:pt idx="81">
                  <c:v>0.77816300000000005</c:v>
                </c:pt>
                <c:pt idx="82">
                  <c:v>0.775536</c:v>
                </c:pt>
                <c:pt idx="83">
                  <c:v>0.77676400000000001</c:v>
                </c:pt>
                <c:pt idx="84">
                  <c:v>0.77391600000000005</c:v>
                </c:pt>
                <c:pt idx="85">
                  <c:v>0.77208500000000002</c:v>
                </c:pt>
                <c:pt idx="86">
                  <c:v>0.76926499999999998</c:v>
                </c:pt>
                <c:pt idx="87">
                  <c:v>0.76759500000000003</c:v>
                </c:pt>
                <c:pt idx="88">
                  <c:v>0.77543700000000004</c:v>
                </c:pt>
                <c:pt idx="89">
                  <c:v>0.785273</c:v>
                </c:pt>
                <c:pt idx="90">
                  <c:v>0.78860200000000003</c:v>
                </c:pt>
                <c:pt idx="91">
                  <c:v>0.78912800000000005</c:v>
                </c:pt>
                <c:pt idx="92">
                  <c:v>0.78212400000000004</c:v>
                </c:pt>
                <c:pt idx="93">
                  <c:v>0.78632999999999997</c:v>
                </c:pt>
                <c:pt idx="94">
                  <c:v>0.78177700000000006</c:v>
                </c:pt>
                <c:pt idx="95">
                  <c:v>0.79548300000000005</c:v>
                </c:pt>
                <c:pt idx="96">
                  <c:v>0.78495400000000004</c:v>
                </c:pt>
                <c:pt idx="97">
                  <c:v>0.79133600000000004</c:v>
                </c:pt>
                <c:pt idx="98">
                  <c:v>0.79055200000000003</c:v>
                </c:pt>
                <c:pt idx="99">
                  <c:v>0.80047299999999999</c:v>
                </c:pt>
                <c:pt idx="100">
                  <c:v>0.79408999999999996</c:v>
                </c:pt>
                <c:pt idx="101">
                  <c:v>0.80995600000000001</c:v>
                </c:pt>
                <c:pt idx="102">
                  <c:v>0.80706299999999997</c:v>
                </c:pt>
                <c:pt idx="103">
                  <c:v>0.80849499999999996</c:v>
                </c:pt>
                <c:pt idx="104">
                  <c:v>0.80702799999999997</c:v>
                </c:pt>
                <c:pt idx="105">
                  <c:v>0.81133299999999997</c:v>
                </c:pt>
                <c:pt idx="106">
                  <c:v>0.810944</c:v>
                </c:pt>
                <c:pt idx="107">
                  <c:v>0.81570200000000004</c:v>
                </c:pt>
                <c:pt idx="108">
                  <c:v>0.79845500000000003</c:v>
                </c:pt>
                <c:pt idx="109">
                  <c:v>0.80696000000000001</c:v>
                </c:pt>
                <c:pt idx="110">
                  <c:v>0.80726200000000004</c:v>
                </c:pt>
                <c:pt idx="111">
                  <c:v>0.80474599999999996</c:v>
                </c:pt>
                <c:pt idx="112">
                  <c:v>0.79729899999999998</c:v>
                </c:pt>
                <c:pt idx="113">
                  <c:v>0.79560600000000004</c:v>
                </c:pt>
                <c:pt idx="114">
                  <c:v>0.80457599999999996</c:v>
                </c:pt>
                <c:pt idx="115">
                  <c:v>0.80125199999999996</c:v>
                </c:pt>
                <c:pt idx="116">
                  <c:v>0.79925000000000002</c:v>
                </c:pt>
                <c:pt idx="117">
                  <c:v>0.80721100000000001</c:v>
                </c:pt>
                <c:pt idx="118">
                  <c:v>0.79709399999999997</c:v>
                </c:pt>
                <c:pt idx="119">
                  <c:v>0.80755100000000002</c:v>
                </c:pt>
                <c:pt idx="120">
                  <c:v>0.79732700000000001</c:v>
                </c:pt>
                <c:pt idx="121">
                  <c:v>0.80570699999999995</c:v>
                </c:pt>
                <c:pt idx="122">
                  <c:v>0.80179299999999998</c:v>
                </c:pt>
                <c:pt idx="123">
                  <c:v>0.80979699999999999</c:v>
                </c:pt>
                <c:pt idx="124">
                  <c:v>0.80241200000000001</c:v>
                </c:pt>
                <c:pt idx="125">
                  <c:v>0.80837800000000004</c:v>
                </c:pt>
                <c:pt idx="126">
                  <c:v>0.80154599999999998</c:v>
                </c:pt>
                <c:pt idx="127">
                  <c:v>0.81015999999999999</c:v>
                </c:pt>
                <c:pt idx="128">
                  <c:v>0.81733500000000003</c:v>
                </c:pt>
                <c:pt idx="129">
                  <c:v>0.81417200000000001</c:v>
                </c:pt>
                <c:pt idx="130">
                  <c:v>0.81119799999999997</c:v>
                </c:pt>
                <c:pt idx="131">
                  <c:v>0.81042899999999995</c:v>
                </c:pt>
                <c:pt idx="132">
                  <c:v>0.81008199999999997</c:v>
                </c:pt>
                <c:pt idx="133">
                  <c:v>0.82155599999999995</c:v>
                </c:pt>
                <c:pt idx="134">
                  <c:v>0.80886100000000005</c:v>
                </c:pt>
                <c:pt idx="135">
                  <c:v>0.81680399999999997</c:v>
                </c:pt>
                <c:pt idx="136">
                  <c:v>0.81425899999999996</c:v>
                </c:pt>
                <c:pt idx="137">
                  <c:v>0.81884100000000004</c:v>
                </c:pt>
                <c:pt idx="138">
                  <c:v>0.80854400000000004</c:v>
                </c:pt>
                <c:pt idx="139">
                  <c:v>0.813774</c:v>
                </c:pt>
                <c:pt idx="140">
                  <c:v>0.81131299999999995</c:v>
                </c:pt>
                <c:pt idx="141">
                  <c:v>0.823237</c:v>
                </c:pt>
                <c:pt idx="142">
                  <c:v>0.82250000000000001</c:v>
                </c:pt>
                <c:pt idx="143">
                  <c:v>0.82359000000000004</c:v>
                </c:pt>
                <c:pt idx="144">
                  <c:v>0.81292600000000004</c:v>
                </c:pt>
                <c:pt idx="145">
                  <c:v>0.82377100000000003</c:v>
                </c:pt>
                <c:pt idx="146">
                  <c:v>0.817137</c:v>
                </c:pt>
                <c:pt idx="147">
                  <c:v>0.82630599999999998</c:v>
                </c:pt>
                <c:pt idx="148">
                  <c:v>0.81428100000000003</c:v>
                </c:pt>
                <c:pt idx="149">
                  <c:v>0.81910499999999997</c:v>
                </c:pt>
                <c:pt idx="150">
                  <c:v>0.81457100000000005</c:v>
                </c:pt>
                <c:pt idx="151">
                  <c:v>0.82499100000000003</c:v>
                </c:pt>
                <c:pt idx="152">
                  <c:v>0.82326299999999997</c:v>
                </c:pt>
                <c:pt idx="153">
                  <c:v>0.83312399999999998</c:v>
                </c:pt>
                <c:pt idx="154">
                  <c:v>0.835059</c:v>
                </c:pt>
                <c:pt idx="155">
                  <c:v>0.83325000000000005</c:v>
                </c:pt>
                <c:pt idx="156">
                  <c:v>0.83094999999999997</c:v>
                </c:pt>
                <c:pt idx="157">
                  <c:v>0.84831699999999999</c:v>
                </c:pt>
                <c:pt idx="158">
                  <c:v>0.84770000000000001</c:v>
                </c:pt>
                <c:pt idx="159">
                  <c:v>0.85185599999999995</c:v>
                </c:pt>
                <c:pt idx="160">
                  <c:v>0.82935700000000001</c:v>
                </c:pt>
                <c:pt idx="161">
                  <c:v>0.83604199999999995</c:v>
                </c:pt>
                <c:pt idx="162">
                  <c:v>0.828901</c:v>
                </c:pt>
                <c:pt idx="163">
                  <c:v>0.83180799999999999</c:v>
                </c:pt>
                <c:pt idx="164">
                  <c:v>0.82761300000000004</c:v>
                </c:pt>
                <c:pt idx="165">
                  <c:v>0.83523999999999998</c:v>
                </c:pt>
                <c:pt idx="166">
                  <c:v>0.84055500000000005</c:v>
                </c:pt>
                <c:pt idx="167">
                  <c:v>0.83935599999999999</c:v>
                </c:pt>
                <c:pt idx="168">
                  <c:v>0.83923400000000004</c:v>
                </c:pt>
                <c:pt idx="169">
                  <c:v>0.84301000000000004</c:v>
                </c:pt>
                <c:pt idx="170">
                  <c:v>0.83800300000000005</c:v>
                </c:pt>
                <c:pt idx="171">
                  <c:v>0.83367500000000005</c:v>
                </c:pt>
                <c:pt idx="172">
                  <c:v>0.83458900000000003</c:v>
                </c:pt>
                <c:pt idx="173">
                  <c:v>0.83686199999999999</c:v>
                </c:pt>
                <c:pt idx="174">
                  <c:v>0.83635199999999998</c:v>
                </c:pt>
                <c:pt idx="175">
                  <c:v>0.84457199999999999</c:v>
                </c:pt>
                <c:pt idx="176">
                  <c:v>0.84386700000000003</c:v>
                </c:pt>
                <c:pt idx="177">
                  <c:v>0.83840499999999996</c:v>
                </c:pt>
                <c:pt idx="178">
                  <c:v>0.83815300000000004</c:v>
                </c:pt>
                <c:pt idx="179">
                  <c:v>0.84025099999999997</c:v>
                </c:pt>
                <c:pt idx="180">
                  <c:v>0.85158</c:v>
                </c:pt>
                <c:pt idx="181">
                  <c:v>0.849074</c:v>
                </c:pt>
                <c:pt idx="182">
                  <c:v>0.84586899999999998</c:v>
                </c:pt>
                <c:pt idx="183">
                  <c:v>0.844773</c:v>
                </c:pt>
                <c:pt idx="184">
                  <c:v>0.84443599999999996</c:v>
                </c:pt>
                <c:pt idx="185">
                  <c:v>0.85165900000000005</c:v>
                </c:pt>
                <c:pt idx="186">
                  <c:v>0.844391</c:v>
                </c:pt>
                <c:pt idx="187">
                  <c:v>0.84989400000000004</c:v>
                </c:pt>
                <c:pt idx="188">
                  <c:v>0.84155199999999997</c:v>
                </c:pt>
                <c:pt idx="189">
                  <c:v>0.85026299999999999</c:v>
                </c:pt>
                <c:pt idx="190">
                  <c:v>0.84000600000000003</c:v>
                </c:pt>
                <c:pt idx="191">
                  <c:v>0.84287599999999996</c:v>
                </c:pt>
                <c:pt idx="192">
                  <c:v>0.83798700000000004</c:v>
                </c:pt>
                <c:pt idx="193">
                  <c:v>0.85092500000000004</c:v>
                </c:pt>
                <c:pt idx="194">
                  <c:v>0.84859399999999996</c:v>
                </c:pt>
                <c:pt idx="195">
                  <c:v>0.84088600000000002</c:v>
                </c:pt>
                <c:pt idx="196">
                  <c:v>0.83819200000000005</c:v>
                </c:pt>
                <c:pt idx="197">
                  <c:v>0.84997100000000003</c:v>
                </c:pt>
                <c:pt idx="198">
                  <c:v>0.84229600000000004</c:v>
                </c:pt>
                <c:pt idx="199">
                  <c:v>0.85933899999999996</c:v>
                </c:pt>
                <c:pt idx="200">
                  <c:v>0.84419999999999995</c:v>
                </c:pt>
                <c:pt idx="201">
                  <c:v>0.85264799999999996</c:v>
                </c:pt>
                <c:pt idx="202">
                  <c:v>0.85553599999999996</c:v>
                </c:pt>
                <c:pt idx="203">
                  <c:v>0.85863</c:v>
                </c:pt>
                <c:pt idx="204">
                  <c:v>0.85555099999999995</c:v>
                </c:pt>
                <c:pt idx="205">
                  <c:v>0.86512599999999995</c:v>
                </c:pt>
                <c:pt idx="206">
                  <c:v>0.85667099999999996</c:v>
                </c:pt>
                <c:pt idx="207">
                  <c:v>0.862178</c:v>
                </c:pt>
                <c:pt idx="208">
                  <c:v>0.85385100000000003</c:v>
                </c:pt>
                <c:pt idx="209">
                  <c:v>0.86500999999999995</c:v>
                </c:pt>
                <c:pt idx="210">
                  <c:v>0.86998799999999998</c:v>
                </c:pt>
                <c:pt idx="211">
                  <c:v>0.87462600000000001</c:v>
                </c:pt>
                <c:pt idx="212">
                  <c:v>0.854819</c:v>
                </c:pt>
                <c:pt idx="213">
                  <c:v>0.85936299999999999</c:v>
                </c:pt>
                <c:pt idx="214">
                  <c:v>0.85175500000000004</c:v>
                </c:pt>
                <c:pt idx="215">
                  <c:v>0.86573</c:v>
                </c:pt>
                <c:pt idx="216">
                  <c:v>0.85505699999999996</c:v>
                </c:pt>
                <c:pt idx="217">
                  <c:v>0.86719900000000005</c:v>
                </c:pt>
                <c:pt idx="218">
                  <c:v>0.86923499999999998</c:v>
                </c:pt>
                <c:pt idx="219">
                  <c:v>0.87740899999999999</c:v>
                </c:pt>
                <c:pt idx="220">
                  <c:v>0.86450499999999997</c:v>
                </c:pt>
                <c:pt idx="221">
                  <c:v>0.876108</c:v>
                </c:pt>
                <c:pt idx="222">
                  <c:v>0.86306700000000003</c:v>
                </c:pt>
                <c:pt idx="223">
                  <c:v>0.86980299999999999</c:v>
                </c:pt>
                <c:pt idx="224">
                  <c:v>0.86231899999999995</c:v>
                </c:pt>
                <c:pt idx="225">
                  <c:v>0.86544100000000002</c:v>
                </c:pt>
                <c:pt idx="226">
                  <c:v>0.86133499999999996</c:v>
                </c:pt>
                <c:pt idx="227">
                  <c:v>0.87968599999999997</c:v>
                </c:pt>
                <c:pt idx="228">
                  <c:v>0.89085700000000001</c:v>
                </c:pt>
                <c:pt idx="229">
                  <c:v>0.87526999999999999</c:v>
                </c:pt>
                <c:pt idx="230">
                  <c:v>0.85955899999999996</c:v>
                </c:pt>
                <c:pt idx="231">
                  <c:v>0.87393500000000002</c:v>
                </c:pt>
                <c:pt idx="232">
                  <c:v>0.87698600000000004</c:v>
                </c:pt>
                <c:pt idx="233">
                  <c:v>0.87270599999999998</c:v>
                </c:pt>
                <c:pt idx="234">
                  <c:v>0.86498900000000001</c:v>
                </c:pt>
                <c:pt idx="235">
                  <c:v>0.866089</c:v>
                </c:pt>
                <c:pt idx="236">
                  <c:v>0.86510500000000001</c:v>
                </c:pt>
                <c:pt idx="237">
                  <c:v>0.87661100000000003</c:v>
                </c:pt>
                <c:pt idx="238">
                  <c:v>0.86940700000000004</c:v>
                </c:pt>
                <c:pt idx="239">
                  <c:v>0.87291600000000003</c:v>
                </c:pt>
                <c:pt idx="240">
                  <c:v>0.86389000000000005</c:v>
                </c:pt>
                <c:pt idx="241">
                  <c:v>0.87026099999999995</c:v>
                </c:pt>
                <c:pt idx="242">
                  <c:v>0.86545300000000003</c:v>
                </c:pt>
                <c:pt idx="243">
                  <c:v>0.86493100000000001</c:v>
                </c:pt>
                <c:pt idx="244">
                  <c:v>0.86277499999999996</c:v>
                </c:pt>
                <c:pt idx="245">
                  <c:v>0.87287300000000001</c:v>
                </c:pt>
                <c:pt idx="246">
                  <c:v>0.87115600000000004</c:v>
                </c:pt>
                <c:pt idx="247">
                  <c:v>0.88631400000000005</c:v>
                </c:pt>
                <c:pt idx="248">
                  <c:v>0.86773199999999995</c:v>
                </c:pt>
                <c:pt idx="249">
                  <c:v>0.88990000000000002</c:v>
                </c:pt>
                <c:pt idx="250">
                  <c:v>0.86905100000000002</c:v>
                </c:pt>
                <c:pt idx="251">
                  <c:v>0.88636300000000001</c:v>
                </c:pt>
                <c:pt idx="252">
                  <c:v>0.86950899999999998</c:v>
                </c:pt>
                <c:pt idx="253">
                  <c:v>0.88139500000000004</c:v>
                </c:pt>
                <c:pt idx="254">
                  <c:v>0.88338499999999998</c:v>
                </c:pt>
                <c:pt idx="255">
                  <c:v>0.88572399999999996</c:v>
                </c:pt>
                <c:pt idx="256">
                  <c:v>0.88953700000000002</c:v>
                </c:pt>
                <c:pt idx="257">
                  <c:v>0.89102800000000004</c:v>
                </c:pt>
                <c:pt idx="258">
                  <c:v>0.879417</c:v>
                </c:pt>
                <c:pt idx="259">
                  <c:v>0.88276399999999999</c:v>
                </c:pt>
                <c:pt idx="260">
                  <c:v>0.88175000000000003</c:v>
                </c:pt>
                <c:pt idx="261">
                  <c:v>0.88798299999999997</c:v>
                </c:pt>
                <c:pt idx="262">
                  <c:v>0.89066199999999995</c:v>
                </c:pt>
                <c:pt idx="263">
                  <c:v>0.92218699999999998</c:v>
                </c:pt>
                <c:pt idx="264">
                  <c:v>0.88075400000000004</c:v>
                </c:pt>
                <c:pt idx="265">
                  <c:v>0.89358099999999996</c:v>
                </c:pt>
                <c:pt idx="266">
                  <c:v>0.87725299999999995</c:v>
                </c:pt>
                <c:pt idx="267">
                  <c:v>0.90026399999999995</c:v>
                </c:pt>
                <c:pt idx="268">
                  <c:v>0.87102199999999996</c:v>
                </c:pt>
                <c:pt idx="269">
                  <c:v>0.88300500000000004</c:v>
                </c:pt>
                <c:pt idx="270">
                  <c:v>0.87894899999999998</c:v>
                </c:pt>
                <c:pt idx="271">
                  <c:v>0.89382499999999998</c:v>
                </c:pt>
                <c:pt idx="272">
                  <c:v>0.88120799999999999</c:v>
                </c:pt>
                <c:pt idx="273">
                  <c:v>0.89656499999999995</c:v>
                </c:pt>
                <c:pt idx="274">
                  <c:v>0.88864600000000005</c:v>
                </c:pt>
                <c:pt idx="275">
                  <c:v>0.89396500000000001</c:v>
                </c:pt>
                <c:pt idx="276">
                  <c:v>0.88370800000000005</c:v>
                </c:pt>
                <c:pt idx="277">
                  <c:v>0.89302899999999996</c:v>
                </c:pt>
                <c:pt idx="278">
                  <c:v>0.88190400000000002</c:v>
                </c:pt>
                <c:pt idx="279">
                  <c:v>0.88578100000000004</c:v>
                </c:pt>
                <c:pt idx="280">
                  <c:v>0.888131</c:v>
                </c:pt>
                <c:pt idx="281">
                  <c:v>0.88922800000000002</c:v>
                </c:pt>
                <c:pt idx="282">
                  <c:v>0.88017500000000004</c:v>
                </c:pt>
                <c:pt idx="283">
                  <c:v>0.89848700000000004</c:v>
                </c:pt>
                <c:pt idx="284">
                  <c:v>0.90405400000000002</c:v>
                </c:pt>
                <c:pt idx="285">
                  <c:v>0.89593900000000004</c:v>
                </c:pt>
                <c:pt idx="286">
                  <c:v>0.89061000000000001</c:v>
                </c:pt>
                <c:pt idx="287">
                  <c:v>0.90230399999999999</c:v>
                </c:pt>
                <c:pt idx="288">
                  <c:v>0.89271299999999998</c:v>
                </c:pt>
                <c:pt idx="289">
                  <c:v>0.90296200000000004</c:v>
                </c:pt>
                <c:pt idx="290">
                  <c:v>0.898034</c:v>
                </c:pt>
                <c:pt idx="291">
                  <c:v>0.91068099999999996</c:v>
                </c:pt>
                <c:pt idx="292">
                  <c:v>0.89966500000000005</c:v>
                </c:pt>
                <c:pt idx="293">
                  <c:v>0.91862500000000002</c:v>
                </c:pt>
                <c:pt idx="294">
                  <c:v>0.90171000000000001</c:v>
                </c:pt>
                <c:pt idx="295">
                  <c:v>0.914632</c:v>
                </c:pt>
                <c:pt idx="296">
                  <c:v>0.89861100000000005</c:v>
                </c:pt>
                <c:pt idx="297">
                  <c:v>0.90998199999999996</c:v>
                </c:pt>
                <c:pt idx="298">
                  <c:v>0.90525299999999997</c:v>
                </c:pt>
                <c:pt idx="299">
                  <c:v>0.92572500000000002</c:v>
                </c:pt>
                <c:pt idx="300">
                  <c:v>0.99509300000000001</c:v>
                </c:pt>
                <c:pt idx="301">
                  <c:v>1.2118249999999999</c:v>
                </c:pt>
                <c:pt idx="302">
                  <c:v>1.503989</c:v>
                </c:pt>
                <c:pt idx="303">
                  <c:v>1.5915870000000001</c:v>
                </c:pt>
                <c:pt idx="304">
                  <c:v>1.7708090000000001</c:v>
                </c:pt>
                <c:pt idx="305">
                  <c:v>1.802602</c:v>
                </c:pt>
                <c:pt idx="306">
                  <c:v>1.9690859999999999</c:v>
                </c:pt>
                <c:pt idx="307">
                  <c:v>2.0742050000000001</c:v>
                </c:pt>
                <c:pt idx="308">
                  <c:v>2.2128519999999998</c:v>
                </c:pt>
                <c:pt idx="309">
                  <c:v>2.1871369999999999</c:v>
                </c:pt>
                <c:pt idx="310">
                  <c:v>2.1061169999999998</c:v>
                </c:pt>
                <c:pt idx="311">
                  <c:v>2.136924</c:v>
                </c:pt>
                <c:pt idx="312">
                  <c:v>2.2500119999999999</c:v>
                </c:pt>
                <c:pt idx="313">
                  <c:v>2.2549830000000002</c:v>
                </c:pt>
                <c:pt idx="314">
                  <c:v>2.2323110000000002</c:v>
                </c:pt>
                <c:pt idx="315">
                  <c:v>2.2394569999999998</c:v>
                </c:pt>
                <c:pt idx="316">
                  <c:v>2.1214390000000001</c:v>
                </c:pt>
                <c:pt idx="317">
                  <c:v>2.0497139999999998</c:v>
                </c:pt>
                <c:pt idx="318">
                  <c:v>2.037112</c:v>
                </c:pt>
                <c:pt idx="319">
                  <c:v>1.927082</c:v>
                </c:pt>
                <c:pt idx="320">
                  <c:v>1.851437</c:v>
                </c:pt>
                <c:pt idx="321">
                  <c:v>1.8433999999999999</c:v>
                </c:pt>
                <c:pt idx="322">
                  <c:v>1.915562</c:v>
                </c:pt>
                <c:pt idx="323">
                  <c:v>1.916115</c:v>
                </c:pt>
                <c:pt idx="324">
                  <c:v>1.9013169999999999</c:v>
                </c:pt>
                <c:pt idx="325">
                  <c:v>1.8995139999999999</c:v>
                </c:pt>
                <c:pt idx="326">
                  <c:v>2.0669420000000001</c:v>
                </c:pt>
                <c:pt idx="327">
                  <c:v>2.0715560000000002</c:v>
                </c:pt>
                <c:pt idx="328">
                  <c:v>2.0789360000000001</c:v>
                </c:pt>
                <c:pt idx="329">
                  <c:v>2.0885729999999998</c:v>
                </c:pt>
                <c:pt idx="330">
                  <c:v>2.1864979999999998</c:v>
                </c:pt>
                <c:pt idx="331">
                  <c:v>2.196812</c:v>
                </c:pt>
                <c:pt idx="332">
                  <c:v>2.0667119999999999</c:v>
                </c:pt>
                <c:pt idx="333">
                  <c:v>2.079758</c:v>
                </c:pt>
                <c:pt idx="334">
                  <c:v>2.1963509999999999</c:v>
                </c:pt>
                <c:pt idx="335">
                  <c:v>2.181632</c:v>
                </c:pt>
                <c:pt idx="336">
                  <c:v>2.0801150000000002</c:v>
                </c:pt>
                <c:pt idx="337">
                  <c:v>2.0776949999999998</c:v>
                </c:pt>
                <c:pt idx="338">
                  <c:v>2.0522969999999998</c:v>
                </c:pt>
                <c:pt idx="339">
                  <c:v>2.072527</c:v>
                </c:pt>
                <c:pt idx="340">
                  <c:v>2.0255709999999998</c:v>
                </c:pt>
                <c:pt idx="341">
                  <c:v>2.005627</c:v>
                </c:pt>
                <c:pt idx="342">
                  <c:v>1.99274</c:v>
                </c:pt>
                <c:pt idx="343">
                  <c:v>2.072451</c:v>
                </c:pt>
                <c:pt idx="344">
                  <c:v>2.0390009999999998</c:v>
                </c:pt>
                <c:pt idx="345">
                  <c:v>2.0005470000000001</c:v>
                </c:pt>
                <c:pt idx="346">
                  <c:v>1.9892030000000001</c:v>
                </c:pt>
                <c:pt idx="347">
                  <c:v>2.0148990000000002</c:v>
                </c:pt>
                <c:pt idx="348">
                  <c:v>2.0606409999999999</c:v>
                </c:pt>
                <c:pt idx="349">
                  <c:v>2.0749019999999998</c:v>
                </c:pt>
                <c:pt idx="350">
                  <c:v>2.08372</c:v>
                </c:pt>
                <c:pt idx="351">
                  <c:v>2.0879460000000001</c:v>
                </c:pt>
                <c:pt idx="352">
                  <c:v>2.139783</c:v>
                </c:pt>
                <c:pt idx="353">
                  <c:v>2.1586310000000002</c:v>
                </c:pt>
                <c:pt idx="354">
                  <c:v>2.1410200000000001</c:v>
                </c:pt>
                <c:pt idx="355">
                  <c:v>2.1380859999999999</c:v>
                </c:pt>
                <c:pt idx="356">
                  <c:v>2.192787</c:v>
                </c:pt>
                <c:pt idx="357">
                  <c:v>2.2011189999999998</c:v>
                </c:pt>
                <c:pt idx="358">
                  <c:v>2.161537</c:v>
                </c:pt>
                <c:pt idx="359">
                  <c:v>2.1650670000000001</c:v>
                </c:pt>
                <c:pt idx="360">
                  <c:v>2.1350349999999998</c:v>
                </c:pt>
                <c:pt idx="361">
                  <c:v>2.2087210000000002</c:v>
                </c:pt>
                <c:pt idx="362">
                  <c:v>2.206359</c:v>
                </c:pt>
                <c:pt idx="363">
                  <c:v>2.2040739999999999</c:v>
                </c:pt>
                <c:pt idx="364">
                  <c:v>2.1863830000000002</c:v>
                </c:pt>
                <c:pt idx="365">
                  <c:v>2.2357629999999999</c:v>
                </c:pt>
                <c:pt idx="366">
                  <c:v>2.2358030000000002</c:v>
                </c:pt>
                <c:pt idx="367">
                  <c:v>2.234067</c:v>
                </c:pt>
                <c:pt idx="368">
                  <c:v>2.2353040000000002</c:v>
                </c:pt>
                <c:pt idx="369">
                  <c:v>2.2917000000000001</c:v>
                </c:pt>
                <c:pt idx="370">
                  <c:v>2.2518060000000002</c:v>
                </c:pt>
                <c:pt idx="371">
                  <c:v>2.2468859999999999</c:v>
                </c:pt>
                <c:pt idx="372">
                  <c:v>2.2493189999999998</c:v>
                </c:pt>
                <c:pt idx="373">
                  <c:v>2.2566790000000001</c:v>
                </c:pt>
                <c:pt idx="374">
                  <c:v>2.277574</c:v>
                </c:pt>
                <c:pt idx="375">
                  <c:v>2.286127</c:v>
                </c:pt>
                <c:pt idx="376">
                  <c:v>2.2801469999999999</c:v>
                </c:pt>
                <c:pt idx="377">
                  <c:v>2.2824740000000001</c:v>
                </c:pt>
                <c:pt idx="378">
                  <c:v>2.3079969999999999</c:v>
                </c:pt>
                <c:pt idx="379">
                  <c:v>2.3131490000000001</c:v>
                </c:pt>
                <c:pt idx="380">
                  <c:v>2.30715</c:v>
                </c:pt>
                <c:pt idx="381">
                  <c:v>2.3075749999999999</c:v>
                </c:pt>
                <c:pt idx="382">
                  <c:v>2.3393449999999998</c:v>
                </c:pt>
                <c:pt idx="383">
                  <c:v>2.3375560000000002</c:v>
                </c:pt>
                <c:pt idx="384">
                  <c:v>2.3304719999999999</c:v>
                </c:pt>
                <c:pt idx="385">
                  <c:v>2.3261639999999999</c:v>
                </c:pt>
                <c:pt idx="386">
                  <c:v>2.336103</c:v>
                </c:pt>
                <c:pt idx="387">
                  <c:v>2.3508900000000001</c:v>
                </c:pt>
                <c:pt idx="388">
                  <c:v>2.334041</c:v>
                </c:pt>
                <c:pt idx="389">
                  <c:v>2.3362159999999998</c:v>
                </c:pt>
                <c:pt idx="390">
                  <c:v>2.3315290000000002</c:v>
                </c:pt>
                <c:pt idx="391">
                  <c:v>2.3443160000000001</c:v>
                </c:pt>
                <c:pt idx="392">
                  <c:v>2.3444970000000001</c:v>
                </c:pt>
                <c:pt idx="393">
                  <c:v>2.330851</c:v>
                </c:pt>
                <c:pt idx="394">
                  <c:v>2.332017</c:v>
                </c:pt>
                <c:pt idx="395">
                  <c:v>2.3407170000000002</c:v>
                </c:pt>
                <c:pt idx="396">
                  <c:v>2.332322</c:v>
                </c:pt>
                <c:pt idx="397">
                  <c:v>2.3252980000000001</c:v>
                </c:pt>
                <c:pt idx="398">
                  <c:v>2.326479</c:v>
                </c:pt>
                <c:pt idx="399">
                  <c:v>2.3275329999999999</c:v>
                </c:pt>
                <c:pt idx="400">
                  <c:v>2.3136619999999999</c:v>
                </c:pt>
                <c:pt idx="401">
                  <c:v>2.301015</c:v>
                </c:pt>
                <c:pt idx="402">
                  <c:v>2.3019959999999999</c:v>
                </c:pt>
                <c:pt idx="403">
                  <c:v>2.3058019999999999</c:v>
                </c:pt>
                <c:pt idx="404">
                  <c:v>2.2960790000000002</c:v>
                </c:pt>
                <c:pt idx="405">
                  <c:v>2.3071709999999999</c:v>
                </c:pt>
                <c:pt idx="406">
                  <c:v>2.2986909999999998</c:v>
                </c:pt>
                <c:pt idx="407">
                  <c:v>2.3080919999999998</c:v>
                </c:pt>
                <c:pt idx="408">
                  <c:v>2.309885</c:v>
                </c:pt>
                <c:pt idx="409">
                  <c:v>2.3052269999999999</c:v>
                </c:pt>
                <c:pt idx="410">
                  <c:v>2.2953920000000001</c:v>
                </c:pt>
                <c:pt idx="411">
                  <c:v>2.3003529999999999</c:v>
                </c:pt>
                <c:pt idx="412">
                  <c:v>2.3127680000000002</c:v>
                </c:pt>
                <c:pt idx="413">
                  <c:v>2.3147570000000002</c:v>
                </c:pt>
                <c:pt idx="414">
                  <c:v>2.3460009999999998</c:v>
                </c:pt>
                <c:pt idx="415">
                  <c:v>2.3469199999999999</c:v>
                </c:pt>
                <c:pt idx="416">
                  <c:v>2.3822939999999999</c:v>
                </c:pt>
                <c:pt idx="417">
                  <c:v>2.3857539999999999</c:v>
                </c:pt>
                <c:pt idx="418">
                  <c:v>2.427921</c:v>
                </c:pt>
                <c:pt idx="419">
                  <c:v>2.4205700000000001</c:v>
                </c:pt>
                <c:pt idx="420">
                  <c:v>2.436064</c:v>
                </c:pt>
                <c:pt idx="421">
                  <c:v>2.4681310000000001</c:v>
                </c:pt>
                <c:pt idx="422">
                  <c:v>2.4251640000000001</c:v>
                </c:pt>
                <c:pt idx="423">
                  <c:v>2.443527</c:v>
                </c:pt>
                <c:pt idx="424">
                  <c:v>2.4694189999999998</c:v>
                </c:pt>
                <c:pt idx="425">
                  <c:v>2.5004810000000002</c:v>
                </c:pt>
                <c:pt idx="426">
                  <c:v>2.5088680000000001</c:v>
                </c:pt>
                <c:pt idx="427">
                  <c:v>2.5332210000000002</c:v>
                </c:pt>
                <c:pt idx="428">
                  <c:v>2.5451190000000001</c:v>
                </c:pt>
                <c:pt idx="429">
                  <c:v>2.5770759999999999</c:v>
                </c:pt>
                <c:pt idx="430">
                  <c:v>2.583046</c:v>
                </c:pt>
                <c:pt idx="431">
                  <c:v>2.6013410000000001</c:v>
                </c:pt>
                <c:pt idx="432">
                  <c:v>2.6225230000000002</c:v>
                </c:pt>
                <c:pt idx="433">
                  <c:v>2.648676</c:v>
                </c:pt>
                <c:pt idx="434">
                  <c:v>2.6654080000000002</c:v>
                </c:pt>
                <c:pt idx="435">
                  <c:v>2.6857820000000001</c:v>
                </c:pt>
                <c:pt idx="436">
                  <c:v>2.690985</c:v>
                </c:pt>
                <c:pt idx="437">
                  <c:v>2.7187570000000001</c:v>
                </c:pt>
                <c:pt idx="438">
                  <c:v>2.7444980000000001</c:v>
                </c:pt>
                <c:pt idx="439">
                  <c:v>2.7580089999999999</c:v>
                </c:pt>
                <c:pt idx="440">
                  <c:v>2.7749959999999998</c:v>
                </c:pt>
                <c:pt idx="441">
                  <c:v>2.7887230000000001</c:v>
                </c:pt>
                <c:pt idx="442">
                  <c:v>2.8112059999999999</c:v>
                </c:pt>
                <c:pt idx="443">
                  <c:v>2.8275489999999999</c:v>
                </c:pt>
                <c:pt idx="444">
                  <c:v>2.8564029999999998</c:v>
                </c:pt>
                <c:pt idx="445">
                  <c:v>2.8652510000000002</c:v>
                </c:pt>
                <c:pt idx="446">
                  <c:v>2.8701029999999998</c:v>
                </c:pt>
                <c:pt idx="447">
                  <c:v>2.8780739999999998</c:v>
                </c:pt>
                <c:pt idx="448">
                  <c:v>2.8713009999999999</c:v>
                </c:pt>
                <c:pt idx="449">
                  <c:v>2.8635760000000001</c:v>
                </c:pt>
                <c:pt idx="450">
                  <c:v>2.8672149999999998</c:v>
                </c:pt>
                <c:pt idx="451">
                  <c:v>2.8724229999999999</c:v>
                </c:pt>
                <c:pt idx="452">
                  <c:v>2.8579059999999998</c:v>
                </c:pt>
                <c:pt idx="453">
                  <c:v>2.8594330000000001</c:v>
                </c:pt>
                <c:pt idx="454">
                  <c:v>2.853888</c:v>
                </c:pt>
                <c:pt idx="455">
                  <c:v>2.85866</c:v>
                </c:pt>
                <c:pt idx="456">
                  <c:v>2.86354</c:v>
                </c:pt>
                <c:pt idx="457">
                  <c:v>2.8577469999999998</c:v>
                </c:pt>
                <c:pt idx="458">
                  <c:v>2.850921</c:v>
                </c:pt>
                <c:pt idx="459">
                  <c:v>2.8597009999999998</c:v>
                </c:pt>
                <c:pt idx="460">
                  <c:v>2.8608220000000002</c:v>
                </c:pt>
                <c:pt idx="461">
                  <c:v>2.8523900000000002</c:v>
                </c:pt>
                <c:pt idx="462">
                  <c:v>2.845685</c:v>
                </c:pt>
                <c:pt idx="463">
                  <c:v>2.8220339999999999</c:v>
                </c:pt>
                <c:pt idx="464">
                  <c:v>2.8397860000000001</c:v>
                </c:pt>
                <c:pt idx="465">
                  <c:v>2.8315760000000001</c:v>
                </c:pt>
                <c:pt idx="466">
                  <c:v>2.8219799999999999</c:v>
                </c:pt>
                <c:pt idx="467">
                  <c:v>2.814235</c:v>
                </c:pt>
                <c:pt idx="468">
                  <c:v>2.8206910000000001</c:v>
                </c:pt>
                <c:pt idx="469">
                  <c:v>2.902488</c:v>
                </c:pt>
                <c:pt idx="470">
                  <c:v>2.9160849999999998</c:v>
                </c:pt>
                <c:pt idx="471">
                  <c:v>2.9260950000000001</c:v>
                </c:pt>
                <c:pt idx="472">
                  <c:v>2.9176890000000002</c:v>
                </c:pt>
                <c:pt idx="473">
                  <c:v>2.899149</c:v>
                </c:pt>
                <c:pt idx="474">
                  <c:v>2.9194230000000001</c:v>
                </c:pt>
                <c:pt idx="475">
                  <c:v>2.9195449999999998</c:v>
                </c:pt>
                <c:pt idx="476">
                  <c:v>2.924947</c:v>
                </c:pt>
                <c:pt idx="477">
                  <c:v>2.9282750000000002</c:v>
                </c:pt>
                <c:pt idx="478">
                  <c:v>2.9378929999999999</c:v>
                </c:pt>
                <c:pt idx="479">
                  <c:v>2.9328129999999999</c:v>
                </c:pt>
                <c:pt idx="480">
                  <c:v>2.9257219999999999</c:v>
                </c:pt>
                <c:pt idx="481">
                  <c:v>2.884747</c:v>
                </c:pt>
                <c:pt idx="482">
                  <c:v>2.8935599999999999</c:v>
                </c:pt>
                <c:pt idx="483">
                  <c:v>2.8926460000000001</c:v>
                </c:pt>
                <c:pt idx="484">
                  <c:v>2.8781370000000002</c:v>
                </c:pt>
                <c:pt idx="485">
                  <c:v>2.865478</c:v>
                </c:pt>
                <c:pt idx="486">
                  <c:v>2.8672</c:v>
                </c:pt>
                <c:pt idx="487">
                  <c:v>2.87547</c:v>
                </c:pt>
                <c:pt idx="488">
                  <c:v>2.8665609999999999</c:v>
                </c:pt>
                <c:pt idx="489">
                  <c:v>2.8642799999999999</c:v>
                </c:pt>
                <c:pt idx="490">
                  <c:v>2.86415</c:v>
                </c:pt>
                <c:pt idx="491">
                  <c:v>2.850984</c:v>
                </c:pt>
                <c:pt idx="492">
                  <c:v>2.8594949999999999</c:v>
                </c:pt>
                <c:pt idx="493">
                  <c:v>2.842654</c:v>
                </c:pt>
                <c:pt idx="494">
                  <c:v>2.8520180000000002</c:v>
                </c:pt>
                <c:pt idx="495">
                  <c:v>2.8690709999999999</c:v>
                </c:pt>
                <c:pt idx="496">
                  <c:v>2.8708459999999998</c:v>
                </c:pt>
                <c:pt idx="497">
                  <c:v>2.8635470000000001</c:v>
                </c:pt>
                <c:pt idx="498">
                  <c:v>2.8658579999999998</c:v>
                </c:pt>
                <c:pt idx="499">
                  <c:v>2.866279</c:v>
                </c:pt>
                <c:pt idx="500">
                  <c:v>2.855807</c:v>
                </c:pt>
                <c:pt idx="501">
                  <c:v>2.8467570000000002</c:v>
                </c:pt>
                <c:pt idx="502">
                  <c:v>2.851118</c:v>
                </c:pt>
                <c:pt idx="503">
                  <c:v>2.8561809999999999</c:v>
                </c:pt>
                <c:pt idx="504">
                  <c:v>2.8333170000000001</c:v>
                </c:pt>
                <c:pt idx="505">
                  <c:v>2.8256610000000002</c:v>
                </c:pt>
                <c:pt idx="506">
                  <c:v>2.8128060000000001</c:v>
                </c:pt>
                <c:pt idx="507">
                  <c:v>2.8221690000000001</c:v>
                </c:pt>
                <c:pt idx="508">
                  <c:v>2.823448</c:v>
                </c:pt>
                <c:pt idx="509">
                  <c:v>2.821574</c:v>
                </c:pt>
                <c:pt idx="510">
                  <c:v>2.8044570000000002</c:v>
                </c:pt>
                <c:pt idx="511">
                  <c:v>2.8085119999999999</c:v>
                </c:pt>
                <c:pt idx="512">
                  <c:v>2.811623</c:v>
                </c:pt>
                <c:pt idx="513">
                  <c:v>2.8469199999999999</c:v>
                </c:pt>
                <c:pt idx="514">
                  <c:v>2.840964</c:v>
                </c:pt>
                <c:pt idx="515">
                  <c:v>2.823137</c:v>
                </c:pt>
                <c:pt idx="516">
                  <c:v>2.8307910000000001</c:v>
                </c:pt>
                <c:pt idx="517">
                  <c:v>2.8772440000000001</c:v>
                </c:pt>
                <c:pt idx="518">
                  <c:v>2.8711609999999999</c:v>
                </c:pt>
                <c:pt idx="519">
                  <c:v>2.851362</c:v>
                </c:pt>
                <c:pt idx="520">
                  <c:v>2.859807</c:v>
                </c:pt>
                <c:pt idx="521">
                  <c:v>2.9172600000000002</c:v>
                </c:pt>
                <c:pt idx="522">
                  <c:v>2.9202309999999998</c:v>
                </c:pt>
                <c:pt idx="523">
                  <c:v>2.9073000000000002</c:v>
                </c:pt>
                <c:pt idx="524">
                  <c:v>2.917189</c:v>
                </c:pt>
                <c:pt idx="525">
                  <c:v>2.928728</c:v>
                </c:pt>
                <c:pt idx="526">
                  <c:v>2.9638119999999999</c:v>
                </c:pt>
                <c:pt idx="527">
                  <c:v>3.0116969999999998</c:v>
                </c:pt>
                <c:pt idx="528">
                  <c:v>3.0087039999999998</c:v>
                </c:pt>
                <c:pt idx="529">
                  <c:v>3.0149750000000002</c:v>
                </c:pt>
                <c:pt idx="530">
                  <c:v>3.0742250000000002</c:v>
                </c:pt>
                <c:pt idx="531">
                  <c:v>3.0951499999999998</c:v>
                </c:pt>
                <c:pt idx="532">
                  <c:v>3.0905999999999998</c:v>
                </c:pt>
                <c:pt idx="533">
                  <c:v>3.1088049999999998</c:v>
                </c:pt>
                <c:pt idx="534">
                  <c:v>3.1653959999999999</c:v>
                </c:pt>
                <c:pt idx="535">
                  <c:v>3.2068880000000002</c:v>
                </c:pt>
                <c:pt idx="536">
                  <c:v>3.2022560000000002</c:v>
                </c:pt>
                <c:pt idx="537">
                  <c:v>3.2154319999999998</c:v>
                </c:pt>
                <c:pt idx="538">
                  <c:v>3.2277619999999998</c:v>
                </c:pt>
                <c:pt idx="539">
                  <c:v>3.2951090000000001</c:v>
                </c:pt>
                <c:pt idx="540">
                  <c:v>3.3186490000000002</c:v>
                </c:pt>
                <c:pt idx="541">
                  <c:v>3.3171940000000002</c:v>
                </c:pt>
                <c:pt idx="542">
                  <c:v>3.3246150000000001</c:v>
                </c:pt>
                <c:pt idx="543">
                  <c:v>3.3542689999999999</c:v>
                </c:pt>
                <c:pt idx="544">
                  <c:v>3.3987129999999999</c:v>
                </c:pt>
                <c:pt idx="545">
                  <c:v>3.3851279999999999</c:v>
                </c:pt>
                <c:pt idx="546">
                  <c:v>3.4001830000000002</c:v>
                </c:pt>
                <c:pt idx="547">
                  <c:v>3.4108420000000002</c:v>
                </c:pt>
                <c:pt idx="548">
                  <c:v>3.4705300000000001</c:v>
                </c:pt>
                <c:pt idx="549">
                  <c:v>3.478672</c:v>
                </c:pt>
                <c:pt idx="550">
                  <c:v>3.4927419999999998</c:v>
                </c:pt>
                <c:pt idx="551">
                  <c:v>3.504095</c:v>
                </c:pt>
                <c:pt idx="552">
                  <c:v>3.5378609999999999</c:v>
                </c:pt>
                <c:pt idx="553">
                  <c:v>3.5745740000000001</c:v>
                </c:pt>
                <c:pt idx="554">
                  <c:v>3.5717970000000001</c:v>
                </c:pt>
                <c:pt idx="555">
                  <c:v>3.585359</c:v>
                </c:pt>
                <c:pt idx="556">
                  <c:v>3.6463230000000002</c:v>
                </c:pt>
                <c:pt idx="557">
                  <c:v>3.6456680000000001</c:v>
                </c:pt>
                <c:pt idx="558">
                  <c:v>3.6444559999999999</c:v>
                </c:pt>
                <c:pt idx="559">
                  <c:v>3.654182</c:v>
                </c:pt>
                <c:pt idx="560">
                  <c:v>3.6620349999999999</c:v>
                </c:pt>
                <c:pt idx="561">
                  <c:v>3.7221920000000002</c:v>
                </c:pt>
                <c:pt idx="562">
                  <c:v>3.7340179999999998</c:v>
                </c:pt>
                <c:pt idx="563">
                  <c:v>3.7473869999999998</c:v>
                </c:pt>
                <c:pt idx="564">
                  <c:v>3.7586629999999999</c:v>
                </c:pt>
                <c:pt idx="565">
                  <c:v>3.813599</c:v>
                </c:pt>
                <c:pt idx="566">
                  <c:v>3.8390330000000001</c:v>
                </c:pt>
                <c:pt idx="567">
                  <c:v>3.8433959999999998</c:v>
                </c:pt>
                <c:pt idx="568">
                  <c:v>3.851623</c:v>
                </c:pt>
                <c:pt idx="569">
                  <c:v>3.9074239999999998</c:v>
                </c:pt>
                <c:pt idx="570">
                  <c:v>3.9066200000000002</c:v>
                </c:pt>
                <c:pt idx="571">
                  <c:v>3.9258760000000001</c:v>
                </c:pt>
                <c:pt idx="572">
                  <c:v>3.932626</c:v>
                </c:pt>
                <c:pt idx="573">
                  <c:v>3.9939550000000001</c:v>
                </c:pt>
                <c:pt idx="574">
                  <c:v>4.0080619999999998</c:v>
                </c:pt>
                <c:pt idx="575">
                  <c:v>4.0325749999999996</c:v>
                </c:pt>
                <c:pt idx="576">
                  <c:v>4.0236400000000003</c:v>
                </c:pt>
                <c:pt idx="577">
                  <c:v>4.0281849999999997</c:v>
                </c:pt>
                <c:pt idx="578">
                  <c:v>4.0715279999999998</c:v>
                </c:pt>
                <c:pt idx="579">
                  <c:v>4.0979140000000003</c:v>
                </c:pt>
                <c:pt idx="580">
                  <c:v>4.1021380000000001</c:v>
                </c:pt>
                <c:pt idx="581">
                  <c:v>4.1092849999999999</c:v>
                </c:pt>
                <c:pt idx="582">
                  <c:v>4.1194740000000003</c:v>
                </c:pt>
                <c:pt idx="583">
                  <c:v>4.1492240000000002</c:v>
                </c:pt>
                <c:pt idx="584">
                  <c:v>4.1599719999999998</c:v>
                </c:pt>
                <c:pt idx="585">
                  <c:v>4.1717620000000002</c:v>
                </c:pt>
                <c:pt idx="586">
                  <c:v>4.1813609999999999</c:v>
                </c:pt>
                <c:pt idx="587">
                  <c:v>4.2220810000000002</c:v>
                </c:pt>
                <c:pt idx="588">
                  <c:v>4.2269709999999998</c:v>
                </c:pt>
                <c:pt idx="589">
                  <c:v>4.2364410000000001</c:v>
                </c:pt>
                <c:pt idx="590">
                  <c:v>4.2441880000000003</c:v>
                </c:pt>
                <c:pt idx="591">
                  <c:v>4.2839669999999996</c:v>
                </c:pt>
                <c:pt idx="592">
                  <c:v>4.2963389999999997</c:v>
                </c:pt>
                <c:pt idx="593">
                  <c:v>4.296049</c:v>
                </c:pt>
                <c:pt idx="594">
                  <c:v>4.3031430000000004</c:v>
                </c:pt>
                <c:pt idx="595">
                  <c:v>4.3366490000000004</c:v>
                </c:pt>
                <c:pt idx="596">
                  <c:v>4.3275600000000001</c:v>
                </c:pt>
                <c:pt idx="597">
                  <c:v>4.322654</c:v>
                </c:pt>
                <c:pt idx="598">
                  <c:v>4.3309170000000003</c:v>
                </c:pt>
                <c:pt idx="599">
                  <c:v>4.3409040000000001</c:v>
                </c:pt>
                <c:pt idx="600">
                  <c:v>4.3681679999999998</c:v>
                </c:pt>
                <c:pt idx="601">
                  <c:v>4.3683480000000001</c:v>
                </c:pt>
                <c:pt idx="602">
                  <c:v>4.3770309999999997</c:v>
                </c:pt>
                <c:pt idx="603">
                  <c:v>4.3834010000000001</c:v>
                </c:pt>
                <c:pt idx="604">
                  <c:v>4.3982010000000002</c:v>
                </c:pt>
                <c:pt idx="605">
                  <c:v>4.4107459999999996</c:v>
                </c:pt>
                <c:pt idx="606">
                  <c:v>4.4066369999999999</c:v>
                </c:pt>
                <c:pt idx="607">
                  <c:v>4.4101109999999997</c:v>
                </c:pt>
                <c:pt idx="608">
                  <c:v>4.4319230000000003</c:v>
                </c:pt>
                <c:pt idx="609">
                  <c:v>4.4129240000000003</c:v>
                </c:pt>
                <c:pt idx="610">
                  <c:v>4.4137360000000001</c:v>
                </c:pt>
                <c:pt idx="611">
                  <c:v>4.4155870000000004</c:v>
                </c:pt>
                <c:pt idx="612">
                  <c:v>4.4214079999999996</c:v>
                </c:pt>
                <c:pt idx="613">
                  <c:v>4.4495880000000003</c:v>
                </c:pt>
                <c:pt idx="614">
                  <c:v>4.4590500000000004</c:v>
                </c:pt>
                <c:pt idx="615">
                  <c:v>4.4502600000000001</c:v>
                </c:pt>
                <c:pt idx="616">
                  <c:v>4.4554029999999996</c:v>
                </c:pt>
                <c:pt idx="617">
                  <c:v>4.4743599999999999</c:v>
                </c:pt>
                <c:pt idx="618">
                  <c:v>4.4816159999999998</c:v>
                </c:pt>
                <c:pt idx="619">
                  <c:v>4.4867540000000004</c:v>
                </c:pt>
                <c:pt idx="620">
                  <c:v>4.4865849999999998</c:v>
                </c:pt>
                <c:pt idx="621">
                  <c:v>4.4888950000000003</c:v>
                </c:pt>
                <c:pt idx="622">
                  <c:v>4.4927590000000004</c:v>
                </c:pt>
                <c:pt idx="623">
                  <c:v>4.4859309999999999</c:v>
                </c:pt>
                <c:pt idx="624">
                  <c:v>4.4861899999999997</c:v>
                </c:pt>
                <c:pt idx="625">
                  <c:v>4.4888649999999997</c:v>
                </c:pt>
                <c:pt idx="626">
                  <c:v>4.5022469999999997</c:v>
                </c:pt>
                <c:pt idx="627">
                  <c:v>4.5094620000000001</c:v>
                </c:pt>
                <c:pt idx="628">
                  <c:v>4.4976599999999998</c:v>
                </c:pt>
                <c:pt idx="629">
                  <c:v>4.4995240000000001</c:v>
                </c:pt>
                <c:pt idx="630">
                  <c:v>4.5160770000000001</c:v>
                </c:pt>
                <c:pt idx="631">
                  <c:v>4.5129359999999998</c:v>
                </c:pt>
                <c:pt idx="632">
                  <c:v>4.5000640000000001</c:v>
                </c:pt>
                <c:pt idx="633">
                  <c:v>4.5003479999999998</c:v>
                </c:pt>
                <c:pt idx="634">
                  <c:v>4.5016850000000002</c:v>
                </c:pt>
                <c:pt idx="635">
                  <c:v>4.4968510000000004</c:v>
                </c:pt>
                <c:pt idx="636">
                  <c:v>4.4867249999999999</c:v>
                </c:pt>
                <c:pt idx="637">
                  <c:v>4.4875829999999999</c:v>
                </c:pt>
                <c:pt idx="638">
                  <c:v>4.4892789999999998</c:v>
                </c:pt>
                <c:pt idx="639">
                  <c:v>4.4958879999999999</c:v>
                </c:pt>
                <c:pt idx="640">
                  <c:v>4.4806030000000003</c:v>
                </c:pt>
                <c:pt idx="641">
                  <c:v>4.4817989999999996</c:v>
                </c:pt>
                <c:pt idx="642">
                  <c:v>4.4834189999999996</c:v>
                </c:pt>
                <c:pt idx="643">
                  <c:v>4.485366</c:v>
                </c:pt>
                <c:pt idx="644">
                  <c:v>4.4896950000000002</c:v>
                </c:pt>
                <c:pt idx="645">
                  <c:v>4.4714989999999997</c:v>
                </c:pt>
                <c:pt idx="646">
                  <c:v>4.4727030000000001</c:v>
                </c:pt>
                <c:pt idx="647">
                  <c:v>4.501188</c:v>
                </c:pt>
                <c:pt idx="648">
                  <c:v>4.4803839999999999</c:v>
                </c:pt>
                <c:pt idx="649">
                  <c:v>4.4639810000000004</c:v>
                </c:pt>
                <c:pt idx="650">
                  <c:v>4.4653600000000004</c:v>
                </c:pt>
                <c:pt idx="651">
                  <c:v>4.4680049999999998</c:v>
                </c:pt>
                <c:pt idx="652">
                  <c:v>4.4878169999999997</c:v>
                </c:pt>
                <c:pt idx="653">
                  <c:v>4.4950549999999998</c:v>
                </c:pt>
                <c:pt idx="654">
                  <c:v>4.4791299999999996</c:v>
                </c:pt>
                <c:pt idx="655">
                  <c:v>4.4812890000000003</c:v>
                </c:pt>
                <c:pt idx="656">
                  <c:v>4.4936049999999996</c:v>
                </c:pt>
                <c:pt idx="657">
                  <c:v>4.5005030000000001</c:v>
                </c:pt>
                <c:pt idx="658">
                  <c:v>4.4854799999999999</c:v>
                </c:pt>
                <c:pt idx="659">
                  <c:v>4.4863289999999996</c:v>
                </c:pt>
                <c:pt idx="660">
                  <c:v>4.4892500000000002</c:v>
                </c:pt>
                <c:pt idx="661">
                  <c:v>4.4872079999999999</c:v>
                </c:pt>
                <c:pt idx="662">
                  <c:v>4.4751050000000001</c:v>
                </c:pt>
                <c:pt idx="663">
                  <c:v>4.475886</c:v>
                </c:pt>
                <c:pt idx="664">
                  <c:v>4.4782130000000002</c:v>
                </c:pt>
                <c:pt idx="665">
                  <c:v>4.4878090000000004</c:v>
                </c:pt>
                <c:pt idx="666">
                  <c:v>4.497484</c:v>
                </c:pt>
                <c:pt idx="667">
                  <c:v>4.4841110000000004</c:v>
                </c:pt>
                <c:pt idx="668">
                  <c:v>4.4861849999999999</c:v>
                </c:pt>
                <c:pt idx="669">
                  <c:v>4.5047040000000003</c:v>
                </c:pt>
                <c:pt idx="670">
                  <c:v>4.5013719999999999</c:v>
                </c:pt>
                <c:pt idx="671">
                  <c:v>4.4893390000000002</c:v>
                </c:pt>
                <c:pt idx="672">
                  <c:v>4.4897020000000003</c:v>
                </c:pt>
                <c:pt idx="673">
                  <c:v>4.4920119999999999</c:v>
                </c:pt>
                <c:pt idx="674">
                  <c:v>4.4867210000000002</c:v>
                </c:pt>
                <c:pt idx="675">
                  <c:v>4.4770880000000002</c:v>
                </c:pt>
                <c:pt idx="676">
                  <c:v>4.4780689999999996</c:v>
                </c:pt>
                <c:pt idx="677">
                  <c:v>4.4804360000000001</c:v>
                </c:pt>
                <c:pt idx="678">
                  <c:v>4.4895930000000002</c:v>
                </c:pt>
                <c:pt idx="679">
                  <c:v>4.4965229999999998</c:v>
                </c:pt>
                <c:pt idx="680">
                  <c:v>4.4865870000000001</c:v>
                </c:pt>
                <c:pt idx="681">
                  <c:v>4.4866060000000001</c:v>
                </c:pt>
                <c:pt idx="682">
                  <c:v>4.5016949999999998</c:v>
                </c:pt>
                <c:pt idx="683">
                  <c:v>4.4888399999999997</c:v>
                </c:pt>
                <c:pt idx="684">
                  <c:v>4.4823490000000001</c:v>
                </c:pt>
                <c:pt idx="685">
                  <c:v>4.4834949999999996</c:v>
                </c:pt>
                <c:pt idx="686">
                  <c:v>4.4862780000000004</c:v>
                </c:pt>
                <c:pt idx="687">
                  <c:v>4.4836289999999996</c:v>
                </c:pt>
                <c:pt idx="688">
                  <c:v>4.4897960000000001</c:v>
                </c:pt>
                <c:pt idx="689">
                  <c:v>4.478485</c:v>
                </c:pt>
                <c:pt idx="690">
                  <c:v>4.4810829999999999</c:v>
                </c:pt>
                <c:pt idx="691">
                  <c:v>4.4863330000000001</c:v>
                </c:pt>
                <c:pt idx="692">
                  <c:v>4.4928569999999999</c:v>
                </c:pt>
                <c:pt idx="693">
                  <c:v>4.4828400000000004</c:v>
                </c:pt>
                <c:pt idx="694">
                  <c:v>4.4840689999999999</c:v>
                </c:pt>
                <c:pt idx="695">
                  <c:v>4.4997290000000003</c:v>
                </c:pt>
                <c:pt idx="696">
                  <c:v>4.4901309999999999</c:v>
                </c:pt>
                <c:pt idx="697">
                  <c:v>4.4746649999999999</c:v>
                </c:pt>
                <c:pt idx="698">
                  <c:v>4.4772699999999999</c:v>
                </c:pt>
                <c:pt idx="699">
                  <c:v>4.4784110000000004</c:v>
                </c:pt>
                <c:pt idx="700">
                  <c:v>4.4737410000000004</c:v>
                </c:pt>
                <c:pt idx="701">
                  <c:v>4.4611109999999998</c:v>
                </c:pt>
                <c:pt idx="702">
                  <c:v>4.4613930000000002</c:v>
                </c:pt>
                <c:pt idx="703">
                  <c:v>4.4635420000000003</c:v>
                </c:pt>
                <c:pt idx="704">
                  <c:v>4.472817</c:v>
                </c:pt>
                <c:pt idx="705">
                  <c:v>4.4820089999999997</c:v>
                </c:pt>
                <c:pt idx="706">
                  <c:v>4.4664820000000001</c:v>
                </c:pt>
                <c:pt idx="707">
                  <c:v>4.4706049999999999</c:v>
                </c:pt>
                <c:pt idx="708">
                  <c:v>4.4722020000000002</c:v>
                </c:pt>
                <c:pt idx="709">
                  <c:v>4.4809729999999997</c:v>
                </c:pt>
                <c:pt idx="710">
                  <c:v>4.4644979999999999</c:v>
                </c:pt>
                <c:pt idx="711">
                  <c:v>4.466793</c:v>
                </c:pt>
                <c:pt idx="712">
                  <c:v>4.4689290000000002</c:v>
                </c:pt>
                <c:pt idx="713">
                  <c:v>4.4664760000000001</c:v>
                </c:pt>
                <c:pt idx="714">
                  <c:v>4.47384</c:v>
                </c:pt>
                <c:pt idx="715">
                  <c:v>4.4579069999999996</c:v>
                </c:pt>
                <c:pt idx="716">
                  <c:v>4.4593939999999996</c:v>
                </c:pt>
                <c:pt idx="717">
                  <c:v>4.4816349999999998</c:v>
                </c:pt>
                <c:pt idx="718">
                  <c:v>4.4730319999999999</c:v>
                </c:pt>
                <c:pt idx="719">
                  <c:v>4.4520020000000002</c:v>
                </c:pt>
                <c:pt idx="720">
                  <c:v>4.4594069999999997</c:v>
                </c:pt>
                <c:pt idx="721">
                  <c:v>4.4576979999999997</c:v>
                </c:pt>
                <c:pt idx="722">
                  <c:v>4.4673819999999997</c:v>
                </c:pt>
                <c:pt idx="723">
                  <c:v>4.454326</c:v>
                </c:pt>
                <c:pt idx="724">
                  <c:v>4.453087</c:v>
                </c:pt>
                <c:pt idx="725">
                  <c:v>4.4550869999999998</c:v>
                </c:pt>
                <c:pt idx="726">
                  <c:v>4.453633</c:v>
                </c:pt>
                <c:pt idx="727">
                  <c:v>4.4657819999999999</c:v>
                </c:pt>
                <c:pt idx="728">
                  <c:v>4.446307</c:v>
                </c:pt>
                <c:pt idx="729">
                  <c:v>4.4486179999999997</c:v>
                </c:pt>
                <c:pt idx="730">
                  <c:v>4.4709729999999999</c:v>
                </c:pt>
                <c:pt idx="731">
                  <c:v>4.4690890000000003</c:v>
                </c:pt>
                <c:pt idx="732">
                  <c:v>4.4514509999999996</c:v>
                </c:pt>
                <c:pt idx="733">
                  <c:v>4.4531010000000002</c:v>
                </c:pt>
                <c:pt idx="734">
                  <c:v>4.4525090000000001</c:v>
                </c:pt>
                <c:pt idx="735">
                  <c:v>4.4607580000000002</c:v>
                </c:pt>
                <c:pt idx="736">
                  <c:v>4.4528379999999999</c:v>
                </c:pt>
                <c:pt idx="737">
                  <c:v>4.453881</c:v>
                </c:pt>
                <c:pt idx="738">
                  <c:v>4.4562359999999996</c:v>
                </c:pt>
                <c:pt idx="739">
                  <c:v>4.4546760000000001</c:v>
                </c:pt>
                <c:pt idx="740">
                  <c:v>4.4687020000000004</c:v>
                </c:pt>
                <c:pt idx="741">
                  <c:v>4.458018</c:v>
                </c:pt>
                <c:pt idx="742">
                  <c:v>4.4598399999999998</c:v>
                </c:pt>
                <c:pt idx="743">
                  <c:v>4.4695770000000001</c:v>
                </c:pt>
                <c:pt idx="744">
                  <c:v>4.4782359999999999</c:v>
                </c:pt>
                <c:pt idx="745">
                  <c:v>4.4696179999999996</c:v>
                </c:pt>
                <c:pt idx="746">
                  <c:v>4.474634</c:v>
                </c:pt>
                <c:pt idx="747">
                  <c:v>4.4844920000000004</c:v>
                </c:pt>
                <c:pt idx="748">
                  <c:v>4.4792699999999996</c:v>
                </c:pt>
                <c:pt idx="749">
                  <c:v>4.4701420000000001</c:v>
                </c:pt>
                <c:pt idx="750">
                  <c:v>4.4712459999999998</c:v>
                </c:pt>
                <c:pt idx="751">
                  <c:v>4.4734590000000001</c:v>
                </c:pt>
                <c:pt idx="752">
                  <c:v>4.4671079999999996</c:v>
                </c:pt>
                <c:pt idx="753">
                  <c:v>4.4708519999999998</c:v>
                </c:pt>
                <c:pt idx="754">
                  <c:v>4.4599140000000004</c:v>
                </c:pt>
                <c:pt idx="755">
                  <c:v>4.4624430000000004</c:v>
                </c:pt>
                <c:pt idx="756">
                  <c:v>4.4762690000000003</c:v>
                </c:pt>
                <c:pt idx="757">
                  <c:v>4.4742569999999997</c:v>
                </c:pt>
                <c:pt idx="758">
                  <c:v>4.4633469999999997</c:v>
                </c:pt>
                <c:pt idx="759">
                  <c:v>4.4672720000000004</c:v>
                </c:pt>
                <c:pt idx="760">
                  <c:v>4.4667019999999997</c:v>
                </c:pt>
                <c:pt idx="761">
                  <c:v>4.4769030000000001</c:v>
                </c:pt>
                <c:pt idx="762">
                  <c:v>4.4652839999999996</c:v>
                </c:pt>
                <c:pt idx="763">
                  <c:v>4.4668460000000003</c:v>
                </c:pt>
                <c:pt idx="764">
                  <c:v>4.4690830000000004</c:v>
                </c:pt>
                <c:pt idx="765">
                  <c:v>4.4628709999999998</c:v>
                </c:pt>
                <c:pt idx="766">
                  <c:v>4.4638369999999998</c:v>
                </c:pt>
                <c:pt idx="767">
                  <c:v>4.4523599999999997</c:v>
                </c:pt>
                <c:pt idx="768">
                  <c:v>4.4534739999999999</c:v>
                </c:pt>
                <c:pt idx="769">
                  <c:v>4.4711740000000004</c:v>
                </c:pt>
                <c:pt idx="770">
                  <c:v>4.4585759999999999</c:v>
                </c:pt>
                <c:pt idx="771">
                  <c:v>4.4556610000000001</c:v>
                </c:pt>
                <c:pt idx="772">
                  <c:v>4.4604220000000003</c:v>
                </c:pt>
                <c:pt idx="773">
                  <c:v>4.4594149999999999</c:v>
                </c:pt>
                <c:pt idx="774">
                  <c:v>4.4697230000000001</c:v>
                </c:pt>
                <c:pt idx="775">
                  <c:v>4.4611169999999998</c:v>
                </c:pt>
                <c:pt idx="776">
                  <c:v>4.4558869999999997</c:v>
                </c:pt>
                <c:pt idx="777">
                  <c:v>4.4585520000000001</c:v>
                </c:pt>
                <c:pt idx="778">
                  <c:v>4.4482889999999999</c:v>
                </c:pt>
                <c:pt idx="779">
                  <c:v>4.450615</c:v>
                </c:pt>
                <c:pt idx="780">
                  <c:v>4.4385919999999999</c:v>
                </c:pt>
                <c:pt idx="781">
                  <c:v>4.4371479999999996</c:v>
                </c:pt>
                <c:pt idx="782">
                  <c:v>4.4527260000000002</c:v>
                </c:pt>
                <c:pt idx="783">
                  <c:v>4.44747</c:v>
                </c:pt>
                <c:pt idx="784">
                  <c:v>4.4486800000000004</c:v>
                </c:pt>
                <c:pt idx="785">
                  <c:v>4.4437179999999996</c:v>
                </c:pt>
                <c:pt idx="786">
                  <c:v>4.4460620000000004</c:v>
                </c:pt>
                <c:pt idx="787">
                  <c:v>4.4391449999999999</c:v>
                </c:pt>
                <c:pt idx="788">
                  <c:v>4.4413169999999997</c:v>
                </c:pt>
                <c:pt idx="789">
                  <c:v>4.419225</c:v>
                </c:pt>
                <c:pt idx="790">
                  <c:v>4.4207450000000001</c:v>
                </c:pt>
                <c:pt idx="791">
                  <c:v>4.434863</c:v>
                </c:pt>
                <c:pt idx="792">
                  <c:v>4.4116600000000004</c:v>
                </c:pt>
                <c:pt idx="793">
                  <c:v>4.3934009999999999</c:v>
                </c:pt>
                <c:pt idx="794">
                  <c:v>4.3960970000000001</c:v>
                </c:pt>
                <c:pt idx="795">
                  <c:v>4.4072579999999997</c:v>
                </c:pt>
                <c:pt idx="796">
                  <c:v>4.4012219999999997</c:v>
                </c:pt>
                <c:pt idx="797">
                  <c:v>4.3921979999999996</c:v>
                </c:pt>
                <c:pt idx="798">
                  <c:v>4.3861039999999996</c:v>
                </c:pt>
                <c:pt idx="799">
                  <c:v>4.3836839999999997</c:v>
                </c:pt>
                <c:pt idx="800">
                  <c:v>4.3859029999999999</c:v>
                </c:pt>
                <c:pt idx="801">
                  <c:v>4.3728860000000003</c:v>
                </c:pt>
                <c:pt idx="802">
                  <c:v>4.3561290000000001</c:v>
                </c:pt>
                <c:pt idx="803">
                  <c:v>4.3582070000000002</c:v>
                </c:pt>
                <c:pt idx="804">
                  <c:v>4.3376089999999996</c:v>
                </c:pt>
                <c:pt idx="805">
                  <c:v>4.3373010000000001</c:v>
                </c:pt>
                <c:pt idx="806">
                  <c:v>4.3275189999999997</c:v>
                </c:pt>
                <c:pt idx="807">
                  <c:v>4.319191</c:v>
                </c:pt>
                <c:pt idx="808">
                  <c:v>4.3249060000000004</c:v>
                </c:pt>
                <c:pt idx="809">
                  <c:v>4.3158960000000004</c:v>
                </c:pt>
                <c:pt idx="810">
                  <c:v>4.305491</c:v>
                </c:pt>
                <c:pt idx="811">
                  <c:v>4.2897639999999999</c:v>
                </c:pt>
                <c:pt idx="812">
                  <c:v>4.291201</c:v>
                </c:pt>
                <c:pt idx="813">
                  <c:v>4.2916150000000002</c:v>
                </c:pt>
                <c:pt idx="814">
                  <c:v>4.2776810000000003</c:v>
                </c:pt>
                <c:pt idx="815">
                  <c:v>4.2556529999999997</c:v>
                </c:pt>
                <c:pt idx="816">
                  <c:v>4.2580299999999998</c:v>
                </c:pt>
                <c:pt idx="817">
                  <c:v>4.2289240000000001</c:v>
                </c:pt>
                <c:pt idx="818">
                  <c:v>4.2288180000000004</c:v>
                </c:pt>
                <c:pt idx="819">
                  <c:v>4.2189139999999998</c:v>
                </c:pt>
                <c:pt idx="820">
                  <c:v>4.2084960000000002</c:v>
                </c:pt>
                <c:pt idx="821">
                  <c:v>4.2108119999999998</c:v>
                </c:pt>
                <c:pt idx="822">
                  <c:v>4.2080590000000004</c:v>
                </c:pt>
                <c:pt idx="823">
                  <c:v>4.1929090000000002</c:v>
                </c:pt>
                <c:pt idx="824">
                  <c:v>4.1747040000000002</c:v>
                </c:pt>
                <c:pt idx="825">
                  <c:v>4.1769059999999998</c:v>
                </c:pt>
                <c:pt idx="826">
                  <c:v>4.175446</c:v>
                </c:pt>
                <c:pt idx="827">
                  <c:v>4.1730700000000001</c:v>
                </c:pt>
                <c:pt idx="828">
                  <c:v>4.1397310000000003</c:v>
                </c:pt>
                <c:pt idx="829">
                  <c:v>4.1419360000000003</c:v>
                </c:pt>
                <c:pt idx="830">
                  <c:v>4.1458919999999999</c:v>
                </c:pt>
                <c:pt idx="831">
                  <c:v>4.106198</c:v>
                </c:pt>
                <c:pt idx="832">
                  <c:v>4.0971700000000002</c:v>
                </c:pt>
                <c:pt idx="833">
                  <c:v>4.0860440000000002</c:v>
                </c:pt>
                <c:pt idx="834">
                  <c:v>4.0883139999999996</c:v>
                </c:pt>
                <c:pt idx="835">
                  <c:v>4.0842739999999997</c:v>
                </c:pt>
                <c:pt idx="836">
                  <c:v>4.0756360000000003</c:v>
                </c:pt>
                <c:pt idx="837">
                  <c:v>4.0583780000000003</c:v>
                </c:pt>
                <c:pt idx="838">
                  <c:v>4.0565629999999997</c:v>
                </c:pt>
                <c:pt idx="839">
                  <c:v>4.0500439999999998</c:v>
                </c:pt>
                <c:pt idx="840">
                  <c:v>4.0470519999999999</c:v>
                </c:pt>
                <c:pt idx="841">
                  <c:v>4.0396780000000003</c:v>
                </c:pt>
                <c:pt idx="842">
                  <c:v>4.0263499999999999</c:v>
                </c:pt>
                <c:pt idx="843">
                  <c:v>4.0284310000000003</c:v>
                </c:pt>
                <c:pt idx="844">
                  <c:v>3.98142</c:v>
                </c:pt>
                <c:pt idx="845">
                  <c:v>3.9745900000000001</c:v>
                </c:pt>
                <c:pt idx="846">
                  <c:v>3.9691339999999999</c:v>
                </c:pt>
                <c:pt idx="847">
                  <c:v>3.9715590000000001</c:v>
                </c:pt>
                <c:pt idx="848">
                  <c:v>3.9627479999999999</c:v>
                </c:pt>
                <c:pt idx="849">
                  <c:v>3.9556170000000002</c:v>
                </c:pt>
                <c:pt idx="850">
                  <c:v>3.9355090000000001</c:v>
                </c:pt>
                <c:pt idx="851">
                  <c:v>3.9367839999999998</c:v>
                </c:pt>
                <c:pt idx="852">
                  <c:v>3.9318270000000002</c:v>
                </c:pt>
                <c:pt idx="853">
                  <c:v>3.9282729999999999</c:v>
                </c:pt>
                <c:pt idx="854">
                  <c:v>3.889691</c:v>
                </c:pt>
                <c:pt idx="855">
                  <c:v>3.8922159999999999</c:v>
                </c:pt>
                <c:pt idx="856">
                  <c:v>3.8647490000000002</c:v>
                </c:pt>
                <c:pt idx="857">
                  <c:v>3.8604349999999998</c:v>
                </c:pt>
                <c:pt idx="858">
                  <c:v>3.8514439999999999</c:v>
                </c:pt>
                <c:pt idx="859">
                  <c:v>3.847645</c:v>
                </c:pt>
                <c:pt idx="860">
                  <c:v>3.849955</c:v>
                </c:pt>
                <c:pt idx="861">
                  <c:v>3.8440159999999999</c:v>
                </c:pt>
                <c:pt idx="862">
                  <c:v>3.8268170000000001</c:v>
                </c:pt>
                <c:pt idx="863">
                  <c:v>3.8131979999999999</c:v>
                </c:pt>
                <c:pt idx="864">
                  <c:v>3.8150379999999999</c:v>
                </c:pt>
                <c:pt idx="865">
                  <c:v>3.8081100000000001</c:v>
                </c:pt>
                <c:pt idx="866">
                  <c:v>3.803436</c:v>
                </c:pt>
                <c:pt idx="867">
                  <c:v>3.779102</c:v>
                </c:pt>
                <c:pt idx="868">
                  <c:v>3.7815430000000001</c:v>
                </c:pt>
                <c:pt idx="869">
                  <c:v>3.7860179999999999</c:v>
                </c:pt>
                <c:pt idx="870">
                  <c:v>3.764866</c:v>
                </c:pt>
                <c:pt idx="871">
                  <c:v>3.7599459999999998</c:v>
                </c:pt>
                <c:pt idx="872">
                  <c:v>3.7615080000000001</c:v>
                </c:pt>
                <c:pt idx="873">
                  <c:v>3.7696730000000001</c:v>
                </c:pt>
                <c:pt idx="874">
                  <c:v>3.8446950000000002</c:v>
                </c:pt>
                <c:pt idx="875">
                  <c:v>3.8577149999999998</c:v>
                </c:pt>
                <c:pt idx="876">
                  <c:v>3.9458310000000001</c:v>
                </c:pt>
                <c:pt idx="877">
                  <c:v>3.9499550000000001</c:v>
                </c:pt>
                <c:pt idx="878">
                  <c:v>3.9664709999999999</c:v>
                </c:pt>
                <c:pt idx="879">
                  <c:v>3.9687000000000001</c:v>
                </c:pt>
                <c:pt idx="880">
                  <c:v>4.0198229999999997</c:v>
                </c:pt>
                <c:pt idx="881">
                  <c:v>4.0394430000000003</c:v>
                </c:pt>
                <c:pt idx="882">
                  <c:v>4.0478820000000004</c:v>
                </c:pt>
                <c:pt idx="883">
                  <c:v>4.0302490000000004</c:v>
                </c:pt>
                <c:pt idx="884">
                  <c:v>4.0528750000000002</c:v>
                </c:pt>
                <c:pt idx="885">
                  <c:v>4.065696</c:v>
                </c:pt>
                <c:pt idx="886">
                  <c:v>4.095491</c:v>
                </c:pt>
                <c:pt idx="887">
                  <c:v>4.1370519999999997</c:v>
                </c:pt>
                <c:pt idx="888">
                  <c:v>4.165591</c:v>
                </c:pt>
                <c:pt idx="889">
                  <c:v>4.1736259999999996</c:v>
                </c:pt>
                <c:pt idx="890">
                  <c:v>4.1495439999999997</c:v>
                </c:pt>
                <c:pt idx="891">
                  <c:v>4.1758499999999996</c:v>
                </c:pt>
                <c:pt idx="892">
                  <c:v>4.145912</c:v>
                </c:pt>
                <c:pt idx="893">
                  <c:v>4.1516299999999999</c:v>
                </c:pt>
                <c:pt idx="894">
                  <c:v>4.1667069999999997</c:v>
                </c:pt>
                <c:pt idx="895">
                  <c:v>4.1826889999999999</c:v>
                </c:pt>
                <c:pt idx="896">
                  <c:v>4.17157</c:v>
                </c:pt>
                <c:pt idx="897">
                  <c:v>4.1586369999999997</c:v>
                </c:pt>
                <c:pt idx="898">
                  <c:v>4.2415070000000004</c:v>
                </c:pt>
                <c:pt idx="899">
                  <c:v>4.3119110000000003</c:v>
                </c:pt>
                <c:pt idx="900">
                  <c:v>4.6682119999999996</c:v>
                </c:pt>
                <c:pt idx="901">
                  <c:v>5.2542780000000002</c:v>
                </c:pt>
                <c:pt idx="902">
                  <c:v>5.8116070000000004</c:v>
                </c:pt>
                <c:pt idx="903">
                  <c:v>6.0831410000000004</c:v>
                </c:pt>
                <c:pt idx="904">
                  <c:v>6.3678869999999996</c:v>
                </c:pt>
                <c:pt idx="905">
                  <c:v>6.5731359999999999</c:v>
                </c:pt>
                <c:pt idx="906">
                  <c:v>6.6559290000000004</c:v>
                </c:pt>
                <c:pt idx="907">
                  <c:v>6.7214200000000002</c:v>
                </c:pt>
                <c:pt idx="908">
                  <c:v>6.9342269999999999</c:v>
                </c:pt>
                <c:pt idx="909">
                  <c:v>7.0372579999999996</c:v>
                </c:pt>
                <c:pt idx="910">
                  <c:v>7.0973160000000002</c:v>
                </c:pt>
                <c:pt idx="911">
                  <c:v>7.1652170000000002</c:v>
                </c:pt>
                <c:pt idx="912">
                  <c:v>7.1689360000000004</c:v>
                </c:pt>
                <c:pt idx="913">
                  <c:v>7.0946899999999999</c:v>
                </c:pt>
                <c:pt idx="914">
                  <c:v>7.0823020000000003</c:v>
                </c:pt>
                <c:pt idx="915">
                  <c:v>7.0090399999999997</c:v>
                </c:pt>
                <c:pt idx="916">
                  <c:v>6.9207159999999996</c:v>
                </c:pt>
                <c:pt idx="917">
                  <c:v>6.9586040000000002</c:v>
                </c:pt>
                <c:pt idx="918">
                  <c:v>6.9647550000000003</c:v>
                </c:pt>
                <c:pt idx="919">
                  <c:v>6.9490319999999999</c:v>
                </c:pt>
                <c:pt idx="920">
                  <c:v>6.9452369999999997</c:v>
                </c:pt>
                <c:pt idx="921">
                  <c:v>6.9572770000000004</c:v>
                </c:pt>
                <c:pt idx="922">
                  <c:v>7.010637</c:v>
                </c:pt>
                <c:pt idx="923">
                  <c:v>6.990418</c:v>
                </c:pt>
                <c:pt idx="924">
                  <c:v>7.0174919999999998</c:v>
                </c:pt>
                <c:pt idx="925">
                  <c:v>7.0106140000000003</c:v>
                </c:pt>
                <c:pt idx="926">
                  <c:v>7.0644749999999998</c:v>
                </c:pt>
                <c:pt idx="927">
                  <c:v>7.0931610000000003</c:v>
                </c:pt>
                <c:pt idx="928">
                  <c:v>7.0561290000000003</c:v>
                </c:pt>
                <c:pt idx="929">
                  <c:v>7.074649</c:v>
                </c:pt>
                <c:pt idx="930">
                  <c:v>7.1514259999999998</c:v>
                </c:pt>
                <c:pt idx="931">
                  <c:v>7.1772650000000002</c:v>
                </c:pt>
                <c:pt idx="932">
                  <c:v>7.146306</c:v>
                </c:pt>
                <c:pt idx="933">
                  <c:v>7.1574790000000004</c:v>
                </c:pt>
                <c:pt idx="934">
                  <c:v>7.1754170000000004</c:v>
                </c:pt>
                <c:pt idx="935">
                  <c:v>7.24308</c:v>
                </c:pt>
                <c:pt idx="936">
                  <c:v>7.2164799999999998</c:v>
                </c:pt>
                <c:pt idx="937">
                  <c:v>7.2224139999999997</c:v>
                </c:pt>
                <c:pt idx="938">
                  <c:v>7.2426579999999996</c:v>
                </c:pt>
                <c:pt idx="939">
                  <c:v>7.3625920000000002</c:v>
                </c:pt>
                <c:pt idx="940">
                  <c:v>7.404039</c:v>
                </c:pt>
                <c:pt idx="941">
                  <c:v>7.3633509999999998</c:v>
                </c:pt>
                <c:pt idx="942">
                  <c:v>7.3348089999999999</c:v>
                </c:pt>
                <c:pt idx="943">
                  <c:v>7.3339679999999996</c:v>
                </c:pt>
                <c:pt idx="944">
                  <c:v>7.4149419999999999</c:v>
                </c:pt>
                <c:pt idx="945">
                  <c:v>7.4049259999999997</c:v>
                </c:pt>
                <c:pt idx="946">
                  <c:v>7.4105980000000002</c:v>
                </c:pt>
                <c:pt idx="947">
                  <c:v>7.4422249999999996</c:v>
                </c:pt>
                <c:pt idx="948">
                  <c:v>7.5574019999999997</c:v>
                </c:pt>
                <c:pt idx="949">
                  <c:v>7.5901110000000003</c:v>
                </c:pt>
                <c:pt idx="950">
                  <c:v>7.5575239999999999</c:v>
                </c:pt>
                <c:pt idx="951">
                  <c:v>7.5799009999999996</c:v>
                </c:pt>
                <c:pt idx="952">
                  <c:v>7.6935060000000002</c:v>
                </c:pt>
                <c:pt idx="953">
                  <c:v>7.7196220000000002</c:v>
                </c:pt>
                <c:pt idx="954">
                  <c:v>7.6889880000000002</c:v>
                </c:pt>
                <c:pt idx="955">
                  <c:v>7.708882</c:v>
                </c:pt>
                <c:pt idx="956">
                  <c:v>7.7931039999999996</c:v>
                </c:pt>
                <c:pt idx="957">
                  <c:v>7.8209479999999996</c:v>
                </c:pt>
                <c:pt idx="958">
                  <c:v>7.7809619999999997</c:v>
                </c:pt>
                <c:pt idx="959">
                  <c:v>7.810486</c:v>
                </c:pt>
                <c:pt idx="960">
                  <c:v>7.8306630000000004</c:v>
                </c:pt>
                <c:pt idx="961">
                  <c:v>7.9228829999999997</c:v>
                </c:pt>
                <c:pt idx="962">
                  <c:v>7.9035409999999997</c:v>
                </c:pt>
                <c:pt idx="963">
                  <c:v>7.9357030000000002</c:v>
                </c:pt>
                <c:pt idx="964">
                  <c:v>7.9523270000000004</c:v>
                </c:pt>
                <c:pt idx="965">
                  <c:v>8.0642569999999996</c:v>
                </c:pt>
                <c:pt idx="966">
                  <c:v>8.1019450000000006</c:v>
                </c:pt>
                <c:pt idx="967">
                  <c:v>8.0785440000000008</c:v>
                </c:pt>
                <c:pt idx="968">
                  <c:v>8.0977730000000001</c:v>
                </c:pt>
                <c:pt idx="969">
                  <c:v>8.201651</c:v>
                </c:pt>
                <c:pt idx="970">
                  <c:v>8.2405299999999997</c:v>
                </c:pt>
                <c:pt idx="971">
                  <c:v>8.2214729999999996</c:v>
                </c:pt>
                <c:pt idx="972">
                  <c:v>8.2350729999999999</c:v>
                </c:pt>
                <c:pt idx="973">
                  <c:v>8.2571589999999997</c:v>
                </c:pt>
                <c:pt idx="974">
                  <c:v>8.3425980000000006</c:v>
                </c:pt>
                <c:pt idx="975">
                  <c:v>8.3327430000000007</c:v>
                </c:pt>
                <c:pt idx="976">
                  <c:v>8.3491730000000004</c:v>
                </c:pt>
                <c:pt idx="977">
                  <c:v>8.3573140000000006</c:v>
                </c:pt>
                <c:pt idx="978">
                  <c:v>8.4487699999999997</c:v>
                </c:pt>
                <c:pt idx="979">
                  <c:v>8.4898240000000005</c:v>
                </c:pt>
                <c:pt idx="980">
                  <c:v>8.4479810000000004</c:v>
                </c:pt>
                <c:pt idx="981">
                  <c:v>8.4640319999999996</c:v>
                </c:pt>
                <c:pt idx="982">
                  <c:v>8.4809420000000006</c:v>
                </c:pt>
                <c:pt idx="983">
                  <c:v>8.5649429999999995</c:v>
                </c:pt>
                <c:pt idx="984">
                  <c:v>8.5561810000000005</c:v>
                </c:pt>
                <c:pt idx="985">
                  <c:v>8.5748709999999999</c:v>
                </c:pt>
                <c:pt idx="986">
                  <c:v>8.6631169999999997</c:v>
                </c:pt>
                <c:pt idx="987">
                  <c:v>8.6749700000000001</c:v>
                </c:pt>
                <c:pt idx="988">
                  <c:v>8.6817709999999995</c:v>
                </c:pt>
                <c:pt idx="989">
                  <c:v>8.6504019999999997</c:v>
                </c:pt>
                <c:pt idx="990">
                  <c:v>8.6645240000000001</c:v>
                </c:pt>
                <c:pt idx="991">
                  <c:v>8.7566659999999992</c:v>
                </c:pt>
                <c:pt idx="992">
                  <c:v>8.7904949999999999</c:v>
                </c:pt>
                <c:pt idx="993">
                  <c:v>8.75746</c:v>
                </c:pt>
                <c:pt idx="994">
                  <c:v>8.7657209999999992</c:v>
                </c:pt>
                <c:pt idx="995">
                  <c:v>8.788278</c:v>
                </c:pt>
                <c:pt idx="996">
                  <c:v>8.8678340000000002</c:v>
                </c:pt>
                <c:pt idx="997">
                  <c:v>8.8604850000000006</c:v>
                </c:pt>
                <c:pt idx="998">
                  <c:v>8.8732109999999995</c:v>
                </c:pt>
                <c:pt idx="999">
                  <c:v>8.8780090000000005</c:v>
                </c:pt>
                <c:pt idx="1000">
                  <c:v>8.9110329999999998</c:v>
                </c:pt>
                <c:pt idx="1001">
                  <c:v>8.9281290000000002</c:v>
                </c:pt>
                <c:pt idx="1002">
                  <c:v>8.9044550000000005</c:v>
                </c:pt>
                <c:pt idx="1003">
                  <c:v>8.9107479999999999</c:v>
                </c:pt>
                <c:pt idx="1004">
                  <c:v>8.9543060000000008</c:v>
                </c:pt>
                <c:pt idx="1005">
                  <c:v>8.9624740000000003</c:v>
                </c:pt>
                <c:pt idx="1006">
                  <c:v>8.9371419999999997</c:v>
                </c:pt>
                <c:pt idx="1007">
                  <c:v>8.9375920000000004</c:v>
                </c:pt>
                <c:pt idx="1008">
                  <c:v>8.9654869999999995</c:v>
                </c:pt>
                <c:pt idx="1009">
                  <c:v>8.9558509999999991</c:v>
                </c:pt>
                <c:pt idx="1010">
                  <c:v>8.9391990000000003</c:v>
                </c:pt>
                <c:pt idx="1011">
                  <c:v>8.9399719999999991</c:v>
                </c:pt>
                <c:pt idx="1012">
                  <c:v>8.9420079999999995</c:v>
                </c:pt>
                <c:pt idx="1013">
                  <c:v>8.9458979999999997</c:v>
                </c:pt>
                <c:pt idx="1014">
                  <c:v>8.9142810000000008</c:v>
                </c:pt>
                <c:pt idx="1015">
                  <c:v>8.9150500000000008</c:v>
                </c:pt>
                <c:pt idx="1016">
                  <c:v>8.9182539999999992</c:v>
                </c:pt>
                <c:pt idx="1017">
                  <c:v>8.9324200000000005</c:v>
                </c:pt>
                <c:pt idx="1018">
                  <c:v>8.9343459999999997</c:v>
                </c:pt>
                <c:pt idx="1019">
                  <c:v>8.9135530000000003</c:v>
                </c:pt>
                <c:pt idx="1020">
                  <c:v>8.8918510000000008</c:v>
                </c:pt>
                <c:pt idx="1021">
                  <c:v>8.8958670000000009</c:v>
                </c:pt>
                <c:pt idx="1022">
                  <c:v>8.8992129999999996</c:v>
                </c:pt>
                <c:pt idx="1023">
                  <c:v>8.8900039999999994</c:v>
                </c:pt>
                <c:pt idx="1024">
                  <c:v>8.8746200000000002</c:v>
                </c:pt>
                <c:pt idx="1025">
                  <c:v>8.8791379999999993</c:v>
                </c:pt>
                <c:pt idx="1026">
                  <c:v>8.8497620000000001</c:v>
                </c:pt>
                <c:pt idx="1027">
                  <c:v>8.8514359999999996</c:v>
                </c:pt>
                <c:pt idx="1028">
                  <c:v>8.8260930000000002</c:v>
                </c:pt>
                <c:pt idx="1029">
                  <c:v>8.8224009999999993</c:v>
                </c:pt>
                <c:pt idx="1030">
                  <c:v>8.8327589999999994</c:v>
                </c:pt>
                <c:pt idx="1031">
                  <c:v>8.8168019999999991</c:v>
                </c:pt>
                <c:pt idx="1032">
                  <c:v>8.7955670000000001</c:v>
                </c:pt>
                <c:pt idx="1033">
                  <c:v>8.7590529999999998</c:v>
                </c:pt>
                <c:pt idx="1034">
                  <c:v>8.7589690000000004</c:v>
                </c:pt>
                <c:pt idx="1035">
                  <c:v>8.7439219999999995</c:v>
                </c:pt>
                <c:pt idx="1036">
                  <c:v>8.7230899999999991</c:v>
                </c:pt>
                <c:pt idx="1037">
                  <c:v>8.6768699999999992</c:v>
                </c:pt>
                <c:pt idx="1038">
                  <c:v>8.6788860000000003</c:v>
                </c:pt>
                <c:pt idx="1039">
                  <c:v>8.6256199999999996</c:v>
                </c:pt>
                <c:pt idx="1040">
                  <c:v>8.6213899999999999</c:v>
                </c:pt>
                <c:pt idx="1041">
                  <c:v>8.5845760000000002</c:v>
                </c:pt>
                <c:pt idx="1042">
                  <c:v>8.5827349999999996</c:v>
                </c:pt>
                <c:pt idx="1043">
                  <c:v>8.5834130000000002</c:v>
                </c:pt>
                <c:pt idx="1044">
                  <c:v>8.5644109999999998</c:v>
                </c:pt>
                <c:pt idx="1045">
                  <c:v>8.5511689999999998</c:v>
                </c:pt>
                <c:pt idx="1046">
                  <c:v>8.5074290000000001</c:v>
                </c:pt>
                <c:pt idx="1047">
                  <c:v>8.5085870000000003</c:v>
                </c:pt>
                <c:pt idx="1048">
                  <c:v>8.489039</c:v>
                </c:pt>
                <c:pt idx="1049">
                  <c:v>8.4705569999999994</c:v>
                </c:pt>
                <c:pt idx="1050">
                  <c:v>8.4336099999999998</c:v>
                </c:pt>
              </c:numCache>
            </c:numRef>
          </c:val>
          <c:extLst>
            <c:ext xmlns:c16="http://schemas.microsoft.com/office/drawing/2014/chart" uri="{C3380CC4-5D6E-409C-BE32-E72D297353CC}">
              <c16:uniqueId val="{00000000-715C-43A1-8D8E-B048D7F32C07}"/>
            </c:ext>
          </c:extLst>
        </c:ser>
        <c:dLbls>
          <c:showLegendKey val="0"/>
          <c:showVal val="0"/>
          <c:showCatName val="0"/>
          <c:showSerName val="0"/>
          <c:showPercent val="0"/>
          <c:showBubbleSize val="0"/>
        </c:dLbls>
        <c:axId val="629538416"/>
        <c:axId val="629537168"/>
      </c:areaChart>
      <c:dateAx>
        <c:axId val="62953841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537168"/>
        <c:crosses val="autoZero"/>
        <c:auto val="1"/>
        <c:lblOffset val="100"/>
        <c:baseTimeUnit val="days"/>
      </c:dateAx>
      <c:valAx>
        <c:axId val="62953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Trillions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538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Alternatives Growth: Fund Count and AUM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'[Know Your Alternatives - data.xlsx]Untitled Investment List'!$K$747</c:f>
              <c:strCache>
                <c:ptCount val="1"/>
                <c:pt idx="0">
                  <c:v>Fund Count</c:v>
                </c:pt>
              </c:strCache>
            </c:strRef>
          </c:tx>
          <c:spPr>
            <a:solidFill>
              <a:schemeClr val="accent1">
                <a:lumMod val="50000"/>
              </a:schemeClr>
            </a:solidFill>
            <a:ln>
              <a:noFill/>
            </a:ln>
            <a:effectLst/>
          </c:spPr>
          <c:invertIfNegative val="0"/>
          <c:cat>
            <c:numRef>
              <c:f>'[Know Your Alternatives - data.xlsx]Untitled Investment List'!$L$745:$AD$745</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formatCode="d\-mmm">
                  <c:v>45039</c:v>
                </c:pt>
              </c:numCache>
            </c:numRef>
          </c:cat>
          <c:val>
            <c:numRef>
              <c:f>'[Know Your Alternatives - data.xlsx]Untitled Investment List'!$L$747:$AD$747</c:f>
              <c:numCache>
                <c:formatCode>General</c:formatCode>
                <c:ptCount val="19"/>
                <c:pt idx="0">
                  <c:v>33</c:v>
                </c:pt>
                <c:pt idx="1">
                  <c:v>38</c:v>
                </c:pt>
                <c:pt idx="2">
                  <c:v>56</c:v>
                </c:pt>
                <c:pt idx="3">
                  <c:v>75</c:v>
                </c:pt>
                <c:pt idx="4">
                  <c:v>82</c:v>
                </c:pt>
                <c:pt idx="5">
                  <c:v>107</c:v>
                </c:pt>
                <c:pt idx="6">
                  <c:v>127</c:v>
                </c:pt>
                <c:pt idx="7">
                  <c:v>173</c:v>
                </c:pt>
                <c:pt idx="8">
                  <c:v>232</c:v>
                </c:pt>
                <c:pt idx="9">
                  <c:v>273</c:v>
                </c:pt>
                <c:pt idx="10">
                  <c:v>326</c:v>
                </c:pt>
                <c:pt idx="11">
                  <c:v>356</c:v>
                </c:pt>
                <c:pt idx="12">
                  <c:v>391</c:v>
                </c:pt>
                <c:pt idx="13">
                  <c:v>430</c:v>
                </c:pt>
                <c:pt idx="14">
                  <c:v>490</c:v>
                </c:pt>
                <c:pt idx="15">
                  <c:v>569</c:v>
                </c:pt>
                <c:pt idx="16">
                  <c:v>677</c:v>
                </c:pt>
                <c:pt idx="17">
                  <c:v>718</c:v>
                </c:pt>
                <c:pt idx="18">
                  <c:v>736</c:v>
                </c:pt>
              </c:numCache>
            </c:numRef>
          </c:val>
          <c:extLst>
            <c:ext xmlns:c16="http://schemas.microsoft.com/office/drawing/2014/chart" uri="{C3380CC4-5D6E-409C-BE32-E72D297353CC}">
              <c16:uniqueId val="{00000000-C9EC-46AC-903F-96AB988592A0}"/>
            </c:ext>
          </c:extLst>
        </c:ser>
        <c:dLbls>
          <c:showLegendKey val="0"/>
          <c:showVal val="0"/>
          <c:showCatName val="0"/>
          <c:showSerName val="0"/>
          <c:showPercent val="0"/>
          <c:showBubbleSize val="0"/>
        </c:dLbls>
        <c:gapWidth val="150"/>
        <c:axId val="704321672"/>
        <c:axId val="704319872"/>
      </c:barChart>
      <c:lineChart>
        <c:grouping val="standard"/>
        <c:varyColors val="0"/>
        <c:ser>
          <c:idx val="0"/>
          <c:order val="0"/>
          <c:tx>
            <c:strRef>
              <c:f>'[Know Your Alternatives - data.xlsx]Untitled Investment List'!$K$746</c:f>
              <c:strCache>
                <c:ptCount val="1"/>
                <c:pt idx="0">
                  <c:v>AUM</c:v>
                </c:pt>
              </c:strCache>
            </c:strRef>
          </c:tx>
          <c:spPr>
            <a:ln w="28575" cap="rnd">
              <a:solidFill>
                <a:srgbClr val="C00000"/>
              </a:solidFill>
              <a:round/>
            </a:ln>
            <a:effectLst/>
          </c:spPr>
          <c:marker>
            <c:symbol val="none"/>
          </c:marker>
          <c:cat>
            <c:numRef>
              <c:f>'[Know Your Alternatives - data.xlsx]Untitled Investment List'!$L$745:$AD$745</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formatCode="d\-mmm">
                  <c:v>45039</c:v>
                </c:pt>
              </c:numCache>
            </c:numRef>
          </c:cat>
          <c:val>
            <c:numRef>
              <c:f>'[Know Your Alternatives - data.xlsx]Untitled Investment List'!$L$746:$AD$746</c:f>
              <c:numCache>
                <c:formatCode>_("$"* #,##0_);_("$"* \(#,##0\);_("$"* "-"??_);_(@_)</c:formatCode>
                <c:ptCount val="19"/>
                <c:pt idx="0">
                  <c:v>8.5582668999999996</c:v>
                </c:pt>
                <c:pt idx="1">
                  <c:v>12.045686298</c:v>
                </c:pt>
                <c:pt idx="2">
                  <c:v>14.786044390000001</c:v>
                </c:pt>
                <c:pt idx="3">
                  <c:v>13.701574012</c:v>
                </c:pt>
                <c:pt idx="4">
                  <c:v>20.929521189999999</c:v>
                </c:pt>
                <c:pt idx="5">
                  <c:v>33.890385618000003</c:v>
                </c:pt>
                <c:pt idx="6">
                  <c:v>40.196051212</c:v>
                </c:pt>
                <c:pt idx="7">
                  <c:v>46.908127053000001</c:v>
                </c:pt>
                <c:pt idx="8">
                  <c:v>64.420018854999995</c:v>
                </c:pt>
                <c:pt idx="9">
                  <c:v>75.523319891</c:v>
                </c:pt>
                <c:pt idx="10">
                  <c:v>83.361928501999998</c:v>
                </c:pt>
                <c:pt idx="11">
                  <c:v>89.035683308000003</c:v>
                </c:pt>
                <c:pt idx="12">
                  <c:v>101.12097900099999</c:v>
                </c:pt>
                <c:pt idx="13">
                  <c:v>94.918801537999997</c:v>
                </c:pt>
                <c:pt idx="14">
                  <c:v>104.14755685199999</c:v>
                </c:pt>
                <c:pt idx="15">
                  <c:v>130.03185934199999</c:v>
                </c:pt>
                <c:pt idx="16">
                  <c:v>199.33362813599999</c:v>
                </c:pt>
                <c:pt idx="17">
                  <c:v>188.797363077</c:v>
                </c:pt>
                <c:pt idx="18">
                  <c:v>201.043906913</c:v>
                </c:pt>
              </c:numCache>
            </c:numRef>
          </c:val>
          <c:smooth val="0"/>
          <c:extLst>
            <c:ext xmlns:c16="http://schemas.microsoft.com/office/drawing/2014/chart" uri="{C3380CC4-5D6E-409C-BE32-E72D297353CC}">
              <c16:uniqueId val="{00000001-C9EC-46AC-903F-96AB988592A0}"/>
            </c:ext>
          </c:extLst>
        </c:ser>
        <c:dLbls>
          <c:showLegendKey val="0"/>
          <c:showVal val="0"/>
          <c:showCatName val="0"/>
          <c:showSerName val="0"/>
          <c:showPercent val="0"/>
          <c:showBubbleSize val="0"/>
        </c:dLbls>
        <c:marker val="1"/>
        <c:smooth val="0"/>
        <c:axId val="698394616"/>
        <c:axId val="698394256"/>
      </c:lineChart>
      <c:catAx>
        <c:axId val="70432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319872"/>
        <c:crosses val="autoZero"/>
        <c:auto val="1"/>
        <c:lblAlgn val="ctr"/>
        <c:lblOffset val="100"/>
        <c:noMultiLvlLbl val="0"/>
      </c:catAx>
      <c:valAx>
        <c:axId val="704319872"/>
        <c:scaling>
          <c:orientation val="minMax"/>
          <c:max val="9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Fund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321672"/>
        <c:crosses val="autoZero"/>
        <c:crossBetween val="between"/>
      </c:valAx>
      <c:valAx>
        <c:axId val="698394256"/>
        <c:scaling>
          <c:orientation val="minMax"/>
          <c:max val="225"/>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$bn AUM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394616"/>
        <c:crosses val="max"/>
        <c:crossBetween val="between"/>
      </c:valAx>
      <c:catAx>
        <c:axId val="698394616"/>
        <c:scaling>
          <c:orientation val="minMax"/>
        </c:scaling>
        <c:delete val="1"/>
        <c:axPos val="b"/>
        <c:numFmt formatCode="General" sourceLinked="1"/>
        <c:majorTickMark val="out"/>
        <c:minorTickMark val="none"/>
        <c:tickLblPos val="nextTo"/>
        <c:crossAx val="698394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Calendar Year Returns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'[Know Your Alternatives - data.xlsx]CPI SP Agg'!$A$4</c:f>
              <c:strCache>
                <c:ptCount val="1"/>
                <c:pt idx="0">
                  <c:v>S&amp;P 500</c:v>
                </c:pt>
              </c:strCache>
            </c:strRef>
          </c:tx>
          <c:spPr>
            <a:solidFill>
              <a:schemeClr val="accent1"/>
            </a:solidFill>
            <a:ln>
              <a:noFill/>
            </a:ln>
            <a:effectLst/>
          </c:spPr>
          <c:invertIfNegative val="0"/>
          <c:cat>
            <c:numRef>
              <c:f>'[Know Your Alternatives - data.xlsx]CPI SP Agg'!$B$3:$K$3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'[Know Your Alternatives - data.xlsx]CPI SP Agg'!$B$4:$K$4</c:f>
              <c:numCache>
                <c:formatCode>0.00%</c:formatCode>
                <c:ptCount val="10"/>
                <c:pt idx="0">
                  <c:v>0.32390000000000002</c:v>
                </c:pt>
                <c:pt idx="1">
                  <c:v>0.13689999999999999</c:v>
                </c:pt>
                <c:pt idx="2">
                  <c:v>1.38E-2</c:v>
                </c:pt>
                <c:pt idx="3">
                  <c:v>0.1196</c:v>
                </c:pt>
                <c:pt idx="4">
                  <c:v>0.21829999999999999</c:v>
                </c:pt>
                <c:pt idx="5">
                  <c:v>-4.3799999999999999E-2</c:v>
                </c:pt>
                <c:pt idx="6">
                  <c:v>0.31490000000000001</c:v>
                </c:pt>
                <c:pt idx="7">
                  <c:v>0.184</c:v>
                </c:pt>
                <c:pt idx="8">
                  <c:v>0.28710000000000002</c:v>
                </c:pt>
                <c:pt idx="9">
                  <c:v>-0.18110000000000001</c:v>
                </c:pt>
              </c:numCache>
            </c:numRef>
          </c:val>
          <c:extLst>
            <c:ext xmlns:c16="http://schemas.microsoft.com/office/drawing/2014/chart" uri="{C3380CC4-5D6E-409C-BE32-E72D297353CC}">
              <c16:uniqueId val="{00000000-ACE8-446D-AD46-472494BAF0CF}"/>
            </c:ext>
          </c:extLst>
        </c:ser>
        <c:ser>
          <c:idx val="1"/>
          <c:order val="1"/>
          <c:tx>
            <c:strRef>
              <c:f>'[Know Your Alternatives - data.xlsx]CPI SP Agg'!$A$5</c:f>
              <c:strCache>
                <c:ptCount val="1"/>
                <c:pt idx="0">
                  <c:v>Bberg US Agg</c:v>
                </c:pt>
              </c:strCache>
            </c:strRef>
          </c:tx>
          <c:spPr>
            <a:solidFill>
              <a:schemeClr val="accent6"/>
            </a:solidFill>
            <a:ln>
              <a:noFill/>
            </a:ln>
            <a:effectLst/>
          </c:spPr>
          <c:invertIfNegative val="0"/>
          <c:cat>
            <c:numRef>
              <c:f>'[Know Your Alternatives - data.xlsx]CPI SP Agg'!$B$3:$K$3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'[Know Your Alternatives - data.xlsx]CPI SP Agg'!$B$5:$K$5</c:f>
              <c:numCache>
                <c:formatCode>0.00%</c:formatCode>
                <c:ptCount val="10"/>
                <c:pt idx="0">
                  <c:v>-2.0199999999999999E-2</c:v>
                </c:pt>
                <c:pt idx="1">
                  <c:v>5.9700000000000003E-2</c:v>
                </c:pt>
                <c:pt idx="2">
                  <c:v>5.4999999999999997E-3</c:v>
                </c:pt>
                <c:pt idx="3">
                  <c:v>2.6499999999999999E-2</c:v>
                </c:pt>
                <c:pt idx="4">
                  <c:v>3.5400000000000001E-2</c:v>
                </c:pt>
                <c:pt idx="5">
                  <c:v>1E-4</c:v>
                </c:pt>
                <c:pt idx="6">
                  <c:v>8.72E-2</c:v>
                </c:pt>
                <c:pt idx="7">
                  <c:v>7.51E-2</c:v>
                </c:pt>
                <c:pt idx="8">
                  <c:v>-1.54E-2</c:v>
                </c:pt>
                <c:pt idx="9">
                  <c:v>-0.13009999999999999</c:v>
                </c:pt>
              </c:numCache>
            </c:numRef>
          </c:val>
          <c:extLst>
            <c:ext xmlns:c16="http://schemas.microsoft.com/office/drawing/2014/chart" uri="{C3380CC4-5D6E-409C-BE32-E72D297353CC}">
              <c16:uniqueId val="{00000001-ACE8-446D-AD46-472494BAF0CF}"/>
            </c:ext>
          </c:extLst>
        </c:ser>
        <c:ser>
          <c:idx val="2"/>
          <c:order val="2"/>
          <c:tx>
            <c:strRef>
              <c:f>'[Know Your Alternatives - data.xlsx]CPI SP Agg'!$A$6</c:f>
              <c:strCache>
                <c:ptCount val="1"/>
                <c:pt idx="0">
                  <c:v>CPI, non-SA</c:v>
                </c:pt>
              </c:strCache>
            </c:strRef>
          </c:tx>
          <c:spPr>
            <a:solidFill>
              <a:srgbClr val="C00000"/>
            </a:solidFill>
            <a:ln>
              <a:noFill/>
            </a:ln>
            <a:effectLst/>
          </c:spPr>
          <c:invertIfNegative val="0"/>
          <c:cat>
            <c:numRef>
              <c:f>'[Know Your Alternatives - data.xlsx]CPI SP Agg'!$B$3:$K$3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'[Know Your Alternatives - data.xlsx]CPI SP Agg'!$B$6:$K$6</c:f>
              <c:numCache>
                <c:formatCode>0.00%</c:formatCode>
                <c:ptCount val="10"/>
                <c:pt idx="0">
                  <c:v>1.52E-2</c:v>
                </c:pt>
                <c:pt idx="1">
                  <c:v>7.4999999999999997E-3</c:v>
                </c:pt>
                <c:pt idx="2">
                  <c:v>7.4000000000000003E-3</c:v>
                </c:pt>
                <c:pt idx="3">
                  <c:v>2.06E-2</c:v>
                </c:pt>
                <c:pt idx="4">
                  <c:v>2.1100000000000001E-2</c:v>
                </c:pt>
                <c:pt idx="5">
                  <c:v>1.9300000000000001E-2</c:v>
                </c:pt>
                <c:pt idx="6">
                  <c:v>2.2800000000000001E-2</c:v>
                </c:pt>
                <c:pt idx="7">
                  <c:v>1.3599999999999999E-2</c:v>
                </c:pt>
                <c:pt idx="8">
                  <c:v>7.0400000000000004E-2</c:v>
                </c:pt>
                <c:pt idx="9">
                  <c:v>6.4500000000000002E-2</c:v>
                </c:pt>
              </c:numCache>
            </c:numRef>
          </c:val>
          <c:extLst>
            <c:ext xmlns:c16="http://schemas.microsoft.com/office/drawing/2014/chart" uri="{C3380CC4-5D6E-409C-BE32-E72D297353CC}">
              <c16:uniqueId val="{00000002-ACE8-446D-AD46-472494BAF0CF}"/>
            </c:ext>
          </c:extLst>
        </c:ser>
        <c:dLbls>
          <c:showLegendKey val="0"/>
          <c:showVal val="0"/>
          <c:showCatName val="0"/>
          <c:showSerName val="0"/>
          <c:showPercent val="0"/>
          <c:showBubbleSize val="0"/>
        </c:dLbls>
        <c:gapWidth val="150"/>
        <c:axId val="552615544"/>
        <c:axId val="552616624"/>
      </c:barChart>
      <c:catAx>
        <c:axId val="55261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2616624"/>
        <c:crosses val="autoZero"/>
        <c:auto val="1"/>
        <c:lblAlgn val="ctr"/>
        <c:lblOffset val="100"/>
        <c:noMultiLvlLbl val="0"/>
      </c:catAx>
      <c:valAx>
        <c:axId val="55261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26155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0.46701</cdr:x>
      <cdr:y>0.22077</cdr:y>
    </cdr:from>
    <cdr:to>
      <cdr:x>0.58307</cdr:x>
      <cdr:y>0.32274</cdr:y>
    </cdr:to>
    <cdr:sp macro="" textlink="">
      <cdr:nvSpPr>
        <cdr:cNvPr id="2" name="Callout: Bent Line 1">
          <a:extLst xmlns:a="http://schemas.openxmlformats.org/drawingml/2006/main">
            <a:ext uri="{FF2B5EF4-FFF2-40B4-BE49-F238E27FC236}">
              <a16:creationId xmlns:a16="http://schemas.microsoft.com/office/drawing/2014/main" id="{F972D8AB-4A0F-F674-79A1-7CE1F7EF21D6}"/>
            </a:ext>
          </a:extLst>
        </cdr:cNvPr>
        <cdr:cNvSpPr/>
      </cdr:nvSpPr>
      <cdr:spPr>
        <a:xfrm xmlns:a="http://schemas.openxmlformats.org/drawingml/2006/main">
          <a:off x="4227612" y="1456803"/>
          <a:ext cx="1050634" cy="672873"/>
        </a:xfrm>
        <a:prstGeom xmlns:a="http://schemas.openxmlformats.org/drawingml/2006/main" prst="borderCallout2">
          <a:avLst>
            <a:gd name="adj1" fmla="val 58187"/>
            <a:gd name="adj2" fmla="val 98"/>
            <a:gd name="adj3" fmla="val 58187"/>
            <a:gd name="adj4" fmla="val -38355"/>
            <a:gd name="adj5" fmla="val 449537"/>
            <a:gd name="adj6" fmla="val 39920"/>
          </a:avLst>
        </a:prstGeom>
        <a:solidFill xmlns:a="http://schemas.openxmlformats.org/drawingml/2006/main">
          <a:schemeClr val="accent3"/>
        </a:solidFill>
        <a:ln xmlns:a="http://schemas.openxmlformats.org/drawingml/2006/main" w="25400">
          <a:solidFill>
            <a:schemeClr val="accent3">
              <a:shade val="50000"/>
            </a:schemeClr>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wrap="square" anchor="ctr">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2400" b="1" dirty="0">
              <a:solidFill>
                <a:schemeClr val="bg1"/>
              </a:solidFill>
            </a:rPr>
            <a:t>Dot-Com</a:t>
          </a:r>
        </a:p>
      </cdr:txBody>
    </cdr:sp>
  </cdr:relSizeAnchor>
</c:userShapes>
</file>

<file path=ppt/drawings/drawing2.xml><?xml version="1.0" encoding="utf-8"?>
<c:userShapes xmlns:c="http://schemas.openxmlformats.org/drawingml/2006/chart">
  <cdr:relSizeAnchor xmlns:cdr="http://schemas.openxmlformats.org/drawingml/2006/chartDrawing">
    <cdr:from>
      <cdr:x>0.10872</cdr:x>
      <cdr:y>0.58397</cdr:y>
    </cdr:from>
    <cdr:to>
      <cdr:x>0.22426</cdr:x>
      <cdr:y>0.68784</cdr:y>
    </cdr:to>
    <cdr:sp macro="" textlink="">
      <cdr:nvSpPr>
        <cdr:cNvPr id="2" name="Callout: Bent Line 1">
          <a:extLst xmlns:a="http://schemas.openxmlformats.org/drawingml/2006/main">
            <a:ext uri="{FF2B5EF4-FFF2-40B4-BE49-F238E27FC236}">
              <a16:creationId xmlns:a16="http://schemas.microsoft.com/office/drawing/2014/main" id="{DAC8A5C9-6FBC-D4BD-70E1-709B004406C3}"/>
            </a:ext>
          </a:extLst>
        </cdr:cNvPr>
        <cdr:cNvSpPr/>
      </cdr:nvSpPr>
      <cdr:spPr>
        <a:xfrm xmlns:a="http://schemas.openxmlformats.org/drawingml/2006/main">
          <a:off x="988598" y="3782972"/>
          <a:ext cx="1050630" cy="672850"/>
        </a:xfrm>
        <a:prstGeom xmlns:a="http://schemas.openxmlformats.org/drawingml/2006/main" prst="borderCallout2">
          <a:avLst>
            <a:gd name="adj1" fmla="val 34028"/>
            <a:gd name="adj2" fmla="val 95834"/>
            <a:gd name="adj3" fmla="val 34028"/>
            <a:gd name="adj4" fmla="val 126041"/>
            <a:gd name="adj5" fmla="val 192847"/>
            <a:gd name="adj6" fmla="val 196580"/>
          </a:avLst>
        </a:prstGeom>
        <a:ln xmlns:a="http://schemas.openxmlformats.org/drawingml/2006/main" w="25400"/>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wrap="square" anchor="ctr">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a:solidFill>
                <a:schemeClr val="bg1"/>
              </a:solidFill>
            </a:rPr>
            <a:t>GFC</a:t>
          </a:r>
        </a:p>
      </cdr:txBody>
    </cdr:sp>
  </cdr:relSizeAnchor>
  <cdr:relSizeAnchor xmlns:cdr="http://schemas.openxmlformats.org/drawingml/2006/chartDrawing">
    <cdr:from>
      <cdr:x>0.62161</cdr:x>
      <cdr:y>0.28399</cdr:y>
    </cdr:from>
    <cdr:to>
      <cdr:x>0.73715</cdr:x>
      <cdr:y>0.38786</cdr:y>
    </cdr:to>
    <cdr:sp macro="" textlink="">
      <cdr:nvSpPr>
        <cdr:cNvPr id="3" name="Callout: Bent Line 2">
          <a:extLst xmlns:a="http://schemas.openxmlformats.org/drawingml/2006/main">
            <a:ext uri="{FF2B5EF4-FFF2-40B4-BE49-F238E27FC236}">
              <a16:creationId xmlns:a16="http://schemas.microsoft.com/office/drawing/2014/main" id="{D9C4EB3C-ED98-991A-3C27-C1DD866A72AD}"/>
            </a:ext>
          </a:extLst>
        </cdr:cNvPr>
        <cdr:cNvSpPr/>
      </cdr:nvSpPr>
      <cdr:spPr>
        <a:xfrm xmlns:a="http://schemas.openxmlformats.org/drawingml/2006/main">
          <a:off x="5652495" y="1839715"/>
          <a:ext cx="1050630" cy="672850"/>
        </a:xfrm>
        <a:prstGeom xmlns:a="http://schemas.openxmlformats.org/drawingml/2006/main" prst="borderCallout2">
          <a:avLst>
            <a:gd name="adj1" fmla="val 34028"/>
            <a:gd name="adj2" fmla="val 95834"/>
            <a:gd name="adj3" fmla="val 34028"/>
            <a:gd name="adj4" fmla="val 126041"/>
            <a:gd name="adj5" fmla="val 192847"/>
            <a:gd name="adj6" fmla="val 196580"/>
          </a:avLst>
        </a:prstGeom>
        <a:solidFill xmlns:a="http://schemas.openxmlformats.org/drawingml/2006/main">
          <a:schemeClr val="accent3"/>
        </a:solidFill>
        <a:ln xmlns:a="http://schemas.openxmlformats.org/drawingml/2006/main" w="25400">
          <a:solidFill>
            <a:schemeClr val="accent3">
              <a:shade val="50000"/>
            </a:schemeClr>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wrap="square" anchor="ctr">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b="1" dirty="0">
              <a:solidFill>
                <a:schemeClr val="bg1"/>
              </a:solidFill>
            </a:rPr>
            <a:t>Covid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93D9194E-C4D6-418E-8E9C-ABDE2C229AD2}" type="datetimeFigureOut">
              <a:rPr lang="en-US" smtClean="0"/>
              <a:t>12/4/2023</a:t>
            </a:fld>
            <a:endParaRPr lang="en-US"/>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E62B78-4ABD-4A77-8691-57BFA82B3D34}" type="slidenum">
              <a:rPr lang="en-US" smtClean="0"/>
              <a:t>‹#›</a:t>
            </a:fld>
            <a:endParaRPr lang="en-US"/>
          </a:p>
        </p:txBody>
      </p:sp>
    </p:spTree>
    <p:extLst>
      <p:ext uri="{BB962C8B-B14F-4D97-AF65-F5344CB8AC3E}">
        <p14:creationId xmlns:p14="http://schemas.microsoft.com/office/powerpoint/2010/main" val="181641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7850" y="876300"/>
            <a:ext cx="3060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62B78-4ABD-4A77-8691-57BFA82B3D34}" type="slidenum">
              <a:rPr lang="en-US" smtClean="0"/>
              <a:t>1</a:t>
            </a:fld>
            <a:endParaRPr lang="en-US" dirty="0"/>
          </a:p>
        </p:txBody>
      </p:sp>
    </p:spTree>
    <p:extLst>
      <p:ext uri="{BB962C8B-B14F-4D97-AF65-F5344CB8AC3E}">
        <p14:creationId xmlns:p14="http://schemas.microsoft.com/office/powerpoint/2010/main" val="2109288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10</a:t>
            </a:fld>
            <a:endParaRPr lang="en-US"/>
          </a:p>
        </p:txBody>
      </p:sp>
    </p:spTree>
    <p:extLst>
      <p:ext uri="{BB962C8B-B14F-4D97-AF65-F5344CB8AC3E}">
        <p14:creationId xmlns:p14="http://schemas.microsoft.com/office/powerpoint/2010/main" val="117640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11</a:t>
            </a:fld>
            <a:endParaRPr lang="en-US"/>
          </a:p>
        </p:txBody>
      </p:sp>
    </p:spTree>
    <p:extLst>
      <p:ext uri="{BB962C8B-B14F-4D97-AF65-F5344CB8AC3E}">
        <p14:creationId xmlns:p14="http://schemas.microsoft.com/office/powerpoint/2010/main" val="326360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Marc</a:t>
            </a:r>
          </a:p>
          <a:p>
            <a:endParaRPr lang="en-US" sz="1400" dirty="0"/>
          </a:p>
          <a:p>
            <a:r>
              <a:rPr lang="en-US" sz="1400" b="1" dirty="0"/>
              <a:t>SECOND POLL:</a:t>
            </a:r>
            <a:br>
              <a:rPr lang="en-US" sz="1400" b="1" dirty="0"/>
            </a:br>
            <a:r>
              <a:rPr lang="en-US" sz="1400" b="1" dirty="0"/>
              <a:t>What is your response to the "correlation conundrum?":</a:t>
            </a:r>
          </a:p>
          <a:p>
            <a:r>
              <a:rPr lang="en-US" sz="1400" b="0" dirty="0"/>
              <a:t>Accept that correlations will be high and stay the course?</a:t>
            </a:r>
          </a:p>
          <a:p>
            <a:r>
              <a:rPr lang="en-US" sz="1400" b="0" dirty="0"/>
              <a:t>Hope that correlations revert to lower levels?</a:t>
            </a:r>
          </a:p>
          <a:p>
            <a:r>
              <a:rPr lang="en-US" sz="1400" b="0" dirty="0"/>
              <a:t>Abandon diversification?</a:t>
            </a:r>
          </a:p>
          <a:p>
            <a:r>
              <a:rPr lang="en-US" sz="1400" b="0" dirty="0"/>
              <a:t>Seek a solution with lower correlation</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12</a:t>
            </a:fld>
            <a:endParaRPr lang="en-US"/>
          </a:p>
        </p:txBody>
      </p:sp>
    </p:spTree>
    <p:extLst>
      <p:ext uri="{BB962C8B-B14F-4D97-AF65-F5344CB8AC3E}">
        <p14:creationId xmlns:p14="http://schemas.microsoft.com/office/powerpoint/2010/main" val="298222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Marc</a:t>
            </a:r>
          </a:p>
          <a:p>
            <a:endParaRPr lang="en-US" sz="1400" dirty="0"/>
          </a:p>
          <a:p>
            <a:r>
              <a:rPr lang="en-US" sz="1400" b="1" dirty="0"/>
              <a:t>SECOND POLL:</a:t>
            </a:r>
            <a:br>
              <a:rPr lang="en-US" sz="1400" b="1" dirty="0"/>
            </a:br>
            <a:r>
              <a:rPr lang="en-US" sz="1400" b="1" dirty="0"/>
              <a:t>What is your response to the "correlation conundrum?":</a:t>
            </a:r>
          </a:p>
          <a:p>
            <a:r>
              <a:rPr lang="en-US" sz="1400" b="0" dirty="0"/>
              <a:t>Accept that correlations will be high and stay the course?</a:t>
            </a:r>
          </a:p>
          <a:p>
            <a:r>
              <a:rPr lang="en-US" sz="1400" b="0" dirty="0"/>
              <a:t>Hope that correlations revert to lower levels?</a:t>
            </a:r>
          </a:p>
          <a:p>
            <a:r>
              <a:rPr lang="en-US" sz="1400" b="0" dirty="0"/>
              <a:t>Abandon diversification?</a:t>
            </a:r>
          </a:p>
          <a:p>
            <a:r>
              <a:rPr lang="en-US" sz="1400" b="0" dirty="0"/>
              <a:t>Seek a solution with lower correlation</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13</a:t>
            </a:fld>
            <a:endParaRPr lang="en-US"/>
          </a:p>
        </p:txBody>
      </p:sp>
    </p:spTree>
    <p:extLst>
      <p:ext uri="{BB962C8B-B14F-4D97-AF65-F5344CB8AC3E}">
        <p14:creationId xmlns:p14="http://schemas.microsoft.com/office/powerpoint/2010/main" val="1201812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09563"/>
            <a:ext cx="5108575" cy="3946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Rob</a:t>
            </a:r>
            <a:endParaRPr lang="en-US" sz="1400" dirty="0"/>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14</a:t>
            </a:fld>
            <a:endParaRPr lang="en-US"/>
          </a:p>
        </p:txBody>
      </p:sp>
    </p:spTree>
    <p:extLst>
      <p:ext uri="{BB962C8B-B14F-4D97-AF65-F5344CB8AC3E}">
        <p14:creationId xmlns:p14="http://schemas.microsoft.com/office/powerpoint/2010/main" val="4248678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15</a:t>
            </a:fld>
            <a:endParaRPr lang="en-US"/>
          </a:p>
        </p:txBody>
      </p:sp>
    </p:spTree>
    <p:extLst>
      <p:ext uri="{BB962C8B-B14F-4D97-AF65-F5344CB8AC3E}">
        <p14:creationId xmlns:p14="http://schemas.microsoft.com/office/powerpoint/2010/main" val="331501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16</a:t>
            </a:fld>
            <a:endParaRPr lang="en-US"/>
          </a:p>
        </p:txBody>
      </p:sp>
    </p:spTree>
    <p:extLst>
      <p:ext uri="{BB962C8B-B14F-4D97-AF65-F5344CB8AC3E}">
        <p14:creationId xmlns:p14="http://schemas.microsoft.com/office/powerpoint/2010/main" val="237798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 – Morningstar currently has 120 categories</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17</a:t>
            </a:fld>
            <a:endParaRPr lang="en-US"/>
          </a:p>
        </p:txBody>
      </p:sp>
    </p:spTree>
    <p:extLst>
      <p:ext uri="{BB962C8B-B14F-4D97-AF65-F5344CB8AC3E}">
        <p14:creationId xmlns:p14="http://schemas.microsoft.com/office/powerpoint/2010/main" val="286392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09563"/>
            <a:ext cx="5108575" cy="3946525"/>
          </a:xfrm>
        </p:spPr>
      </p:sp>
      <p:sp>
        <p:nvSpPr>
          <p:cNvPr id="3" name="Notes Placeholder 2"/>
          <p:cNvSpPr>
            <a:spLocks noGrp="1"/>
          </p:cNvSpPr>
          <p:nvPr>
            <p:ph type="body" idx="1"/>
          </p:nvPr>
        </p:nvSpPr>
        <p:spPr/>
        <p:txBody>
          <a:bodyPr/>
          <a:lstStyle/>
          <a:p>
            <a:r>
              <a:rPr lang="en-US" dirty="0"/>
              <a:t>Marc</a:t>
            </a:r>
          </a:p>
        </p:txBody>
      </p:sp>
      <p:sp>
        <p:nvSpPr>
          <p:cNvPr id="4" name="Slide Number Placeholder 3"/>
          <p:cNvSpPr>
            <a:spLocks noGrp="1"/>
          </p:cNvSpPr>
          <p:nvPr>
            <p:ph type="sldNum" sz="quarter" idx="10"/>
          </p:nvPr>
        </p:nvSpPr>
        <p:spPr/>
        <p:txBody>
          <a:bodyPr/>
          <a:lstStyle/>
          <a:p>
            <a:fld id="{B3E62B78-4ABD-4A77-8691-57BFA82B3D34}" type="slidenum">
              <a:rPr lang="en-US" smtClean="0"/>
              <a:t>18</a:t>
            </a:fld>
            <a:endParaRPr lang="en-US"/>
          </a:p>
        </p:txBody>
      </p:sp>
    </p:spTree>
    <p:extLst>
      <p:ext uri="{BB962C8B-B14F-4D97-AF65-F5344CB8AC3E}">
        <p14:creationId xmlns:p14="http://schemas.microsoft.com/office/powerpoint/2010/main" val="50736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19</a:t>
            </a:fld>
            <a:endParaRPr lang="en-US"/>
          </a:p>
        </p:txBody>
      </p:sp>
    </p:spTree>
    <p:extLst>
      <p:ext uri="{BB962C8B-B14F-4D97-AF65-F5344CB8AC3E}">
        <p14:creationId xmlns:p14="http://schemas.microsoft.com/office/powerpoint/2010/main" val="299757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Marc</a:t>
            </a:r>
          </a:p>
        </p:txBody>
      </p:sp>
      <p:sp>
        <p:nvSpPr>
          <p:cNvPr id="4" name="Slide Number Placeholder 3"/>
          <p:cNvSpPr>
            <a:spLocks noGrp="1"/>
          </p:cNvSpPr>
          <p:nvPr>
            <p:ph type="sldNum" sz="quarter" idx="10"/>
          </p:nvPr>
        </p:nvSpPr>
        <p:spPr/>
        <p:txBody>
          <a:bodyPr/>
          <a:lstStyle/>
          <a:p>
            <a:fld id="{B3E62B78-4ABD-4A77-8691-57BFA82B3D34}" type="slidenum">
              <a:rPr lang="en-US" smtClean="0"/>
              <a:t>2</a:t>
            </a:fld>
            <a:endParaRPr lang="en-US"/>
          </a:p>
        </p:txBody>
      </p:sp>
    </p:spTree>
    <p:extLst>
      <p:ext uri="{BB962C8B-B14F-4D97-AF65-F5344CB8AC3E}">
        <p14:creationId xmlns:p14="http://schemas.microsoft.com/office/powerpoint/2010/main" val="240751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20</a:t>
            </a:fld>
            <a:endParaRPr lang="en-US"/>
          </a:p>
        </p:txBody>
      </p:sp>
    </p:spTree>
    <p:extLst>
      <p:ext uri="{BB962C8B-B14F-4D97-AF65-F5344CB8AC3E}">
        <p14:creationId xmlns:p14="http://schemas.microsoft.com/office/powerpoint/2010/main" val="375853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21</a:t>
            </a:fld>
            <a:endParaRPr lang="en-US"/>
          </a:p>
        </p:txBody>
      </p:sp>
    </p:spTree>
    <p:extLst>
      <p:ext uri="{BB962C8B-B14F-4D97-AF65-F5344CB8AC3E}">
        <p14:creationId xmlns:p14="http://schemas.microsoft.com/office/powerpoint/2010/main" val="2575122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09563"/>
            <a:ext cx="5108575" cy="3946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22</a:t>
            </a:fld>
            <a:endParaRPr lang="en-US"/>
          </a:p>
        </p:txBody>
      </p:sp>
    </p:spTree>
    <p:extLst>
      <p:ext uri="{BB962C8B-B14F-4D97-AF65-F5344CB8AC3E}">
        <p14:creationId xmlns:p14="http://schemas.microsoft.com/office/powerpoint/2010/main" val="730452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 – </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23</a:t>
            </a:fld>
            <a:endParaRPr lang="en-US"/>
          </a:p>
        </p:txBody>
      </p:sp>
    </p:spTree>
    <p:extLst>
      <p:ext uri="{BB962C8B-B14F-4D97-AF65-F5344CB8AC3E}">
        <p14:creationId xmlns:p14="http://schemas.microsoft.com/office/powerpoint/2010/main" val="3942964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 </a:t>
            </a:r>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24</a:t>
            </a:fld>
            <a:endParaRPr lang="en-US"/>
          </a:p>
        </p:txBody>
      </p:sp>
    </p:spTree>
    <p:extLst>
      <p:ext uri="{BB962C8B-B14F-4D97-AF65-F5344CB8AC3E}">
        <p14:creationId xmlns:p14="http://schemas.microsoft.com/office/powerpoint/2010/main" val="2287439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 – Morningstar currently has 120 categories</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25</a:t>
            </a:fld>
            <a:endParaRPr lang="en-US"/>
          </a:p>
        </p:txBody>
      </p:sp>
    </p:spTree>
    <p:extLst>
      <p:ext uri="{BB962C8B-B14F-4D97-AF65-F5344CB8AC3E}">
        <p14:creationId xmlns:p14="http://schemas.microsoft.com/office/powerpoint/2010/main" val="1820636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 – </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26</a:t>
            </a:fld>
            <a:endParaRPr lang="en-US"/>
          </a:p>
        </p:txBody>
      </p:sp>
    </p:spTree>
    <p:extLst>
      <p:ext uri="{BB962C8B-B14F-4D97-AF65-F5344CB8AC3E}">
        <p14:creationId xmlns:p14="http://schemas.microsoft.com/office/powerpoint/2010/main" val="3870130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27</a:t>
            </a:fld>
            <a:endParaRPr lang="en-US"/>
          </a:p>
        </p:txBody>
      </p:sp>
    </p:spTree>
    <p:extLst>
      <p:ext uri="{BB962C8B-B14F-4D97-AF65-F5344CB8AC3E}">
        <p14:creationId xmlns:p14="http://schemas.microsoft.com/office/powerpoint/2010/main" val="1354247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190500"/>
            <a:ext cx="5362575" cy="41449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THIRD POLL: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Are you currently using hedged equity?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Yes, primarily as an alternative to equity and fixed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Yes, primarily as a bond 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Yes, primarily as a way to reduce equity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I am not currently using hedged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0DCCA6-4EB8-4144-A1A7-635BE1DB05E4}" type="slidenum">
              <a:rPr lang="en-US" smtClean="0"/>
              <a:pPr/>
              <a:t>28</a:t>
            </a:fld>
            <a:endParaRPr lang="en-US" dirty="0"/>
          </a:p>
        </p:txBody>
      </p:sp>
    </p:spTree>
    <p:extLst>
      <p:ext uri="{BB962C8B-B14F-4D97-AF65-F5344CB8AC3E}">
        <p14:creationId xmlns:p14="http://schemas.microsoft.com/office/powerpoint/2010/main" val="709485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09563"/>
            <a:ext cx="5108575" cy="3946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29</a:t>
            </a:fld>
            <a:endParaRPr lang="en-US"/>
          </a:p>
        </p:txBody>
      </p:sp>
    </p:spTree>
    <p:extLst>
      <p:ext uri="{BB962C8B-B14F-4D97-AF65-F5344CB8AC3E}">
        <p14:creationId xmlns:p14="http://schemas.microsoft.com/office/powerpoint/2010/main" val="387905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p:txBody>
      </p:sp>
      <p:sp>
        <p:nvSpPr>
          <p:cNvPr id="4" name="Slide Number Placeholder 3"/>
          <p:cNvSpPr>
            <a:spLocks noGrp="1"/>
          </p:cNvSpPr>
          <p:nvPr>
            <p:ph type="sldNum" sz="quarter" idx="10"/>
          </p:nvPr>
        </p:nvSpPr>
        <p:spPr/>
        <p:txBody>
          <a:bodyPr/>
          <a:lstStyle/>
          <a:p>
            <a:fld id="{B3E62B78-4ABD-4A77-8691-57BFA82B3D34}" type="slidenum">
              <a:rPr lang="en-US" smtClean="0"/>
              <a:t>3</a:t>
            </a:fld>
            <a:endParaRPr lang="en-US"/>
          </a:p>
        </p:txBody>
      </p:sp>
    </p:spTree>
    <p:extLst>
      <p:ext uri="{BB962C8B-B14F-4D97-AF65-F5344CB8AC3E}">
        <p14:creationId xmlns:p14="http://schemas.microsoft.com/office/powerpoint/2010/main" val="131450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09563"/>
            <a:ext cx="5108575" cy="3946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30</a:t>
            </a:fld>
            <a:endParaRPr lang="en-US"/>
          </a:p>
        </p:txBody>
      </p:sp>
    </p:spTree>
    <p:extLst>
      <p:ext uri="{BB962C8B-B14F-4D97-AF65-F5344CB8AC3E}">
        <p14:creationId xmlns:p14="http://schemas.microsoft.com/office/powerpoint/2010/main" val="115615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Marc</a:t>
            </a:r>
          </a:p>
        </p:txBody>
      </p:sp>
      <p:sp>
        <p:nvSpPr>
          <p:cNvPr id="4" name="Slide Number Placeholder 3"/>
          <p:cNvSpPr>
            <a:spLocks noGrp="1"/>
          </p:cNvSpPr>
          <p:nvPr>
            <p:ph type="sldNum" sz="quarter" idx="10"/>
          </p:nvPr>
        </p:nvSpPr>
        <p:spPr/>
        <p:txBody>
          <a:bodyPr/>
          <a:lstStyle/>
          <a:p>
            <a:fld id="{B3E62B78-4ABD-4A77-8691-57BFA82B3D34}" type="slidenum">
              <a:rPr lang="en-US" smtClean="0"/>
              <a:t>4</a:t>
            </a:fld>
            <a:endParaRPr lang="en-US"/>
          </a:p>
        </p:txBody>
      </p:sp>
    </p:spTree>
    <p:extLst>
      <p:ext uri="{BB962C8B-B14F-4D97-AF65-F5344CB8AC3E}">
        <p14:creationId xmlns:p14="http://schemas.microsoft.com/office/powerpoint/2010/main" val="384017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5</a:t>
            </a:fld>
            <a:endParaRPr lang="en-US"/>
          </a:p>
        </p:txBody>
      </p:sp>
    </p:spTree>
    <p:extLst>
      <p:ext uri="{BB962C8B-B14F-4D97-AF65-F5344CB8AC3E}">
        <p14:creationId xmlns:p14="http://schemas.microsoft.com/office/powerpoint/2010/main" val="237798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6</a:t>
            </a:fld>
            <a:endParaRPr lang="en-US"/>
          </a:p>
        </p:txBody>
      </p:sp>
    </p:spTree>
    <p:extLst>
      <p:ext uri="{BB962C8B-B14F-4D97-AF65-F5344CB8AC3E}">
        <p14:creationId xmlns:p14="http://schemas.microsoft.com/office/powerpoint/2010/main" val="289318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7</a:t>
            </a:fld>
            <a:endParaRPr lang="en-US"/>
          </a:p>
        </p:txBody>
      </p:sp>
    </p:spTree>
    <p:extLst>
      <p:ext uri="{BB962C8B-B14F-4D97-AF65-F5344CB8AC3E}">
        <p14:creationId xmlns:p14="http://schemas.microsoft.com/office/powerpoint/2010/main" val="295004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8</a:t>
            </a:fld>
            <a:endParaRPr lang="en-US"/>
          </a:p>
        </p:txBody>
      </p:sp>
    </p:spTree>
    <p:extLst>
      <p:ext uri="{BB962C8B-B14F-4D97-AF65-F5344CB8AC3E}">
        <p14:creationId xmlns:p14="http://schemas.microsoft.com/office/powerpoint/2010/main" val="331501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Marc</a:t>
            </a:r>
          </a:p>
          <a:p>
            <a:endParaRPr lang="en-US" dirty="0"/>
          </a:p>
        </p:txBody>
      </p:sp>
      <p:sp>
        <p:nvSpPr>
          <p:cNvPr id="4" name="Slide Number Placeholder 3"/>
          <p:cNvSpPr>
            <a:spLocks noGrp="1"/>
          </p:cNvSpPr>
          <p:nvPr>
            <p:ph type="sldNum" sz="quarter" idx="10"/>
          </p:nvPr>
        </p:nvSpPr>
        <p:spPr/>
        <p:txBody>
          <a:bodyPr/>
          <a:lstStyle/>
          <a:p>
            <a:fld id="{B3E62B78-4ABD-4A77-8691-57BFA82B3D34}" type="slidenum">
              <a:rPr lang="en-US" smtClean="0"/>
              <a:t>9</a:t>
            </a:fld>
            <a:endParaRPr lang="en-US"/>
          </a:p>
        </p:txBody>
      </p:sp>
    </p:spTree>
    <p:extLst>
      <p:ext uri="{BB962C8B-B14F-4D97-AF65-F5344CB8AC3E}">
        <p14:creationId xmlns:p14="http://schemas.microsoft.com/office/powerpoint/2010/main" val="224776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BE470B89-3C95-4291-847B-CB266AFB8A14}"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70627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B2F4C-DED1-4E23-B49C-AA4D25DFCAE7}"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46425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23E54-00E7-4D8B-9095-7EE4D5068D9D}"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679530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9"/>
        <p:cNvGrpSpPr/>
        <p:nvPr/>
      </p:nvGrpSpPr>
      <p:grpSpPr>
        <a:xfrm>
          <a:off x="0" y="0"/>
          <a:ext cx="0" cy="0"/>
          <a:chOff x="0" y="0"/>
          <a:chExt cx="0" cy="0"/>
        </a:xfrm>
      </p:grpSpPr>
      <p:sp>
        <p:nvSpPr>
          <p:cNvPr id="5" name="Google Shape;20;p13">
            <a:extLst>
              <a:ext uri="{FF2B5EF4-FFF2-40B4-BE49-F238E27FC236}">
                <a16:creationId xmlns:a16="http://schemas.microsoft.com/office/drawing/2014/main" id="{2F406515-0022-18A2-362D-9BC5FA889E2A}"/>
              </a:ext>
            </a:extLst>
          </p:cNvPr>
          <p:cNvSpPr txBox="1">
            <a:spLocks noGrp="1"/>
          </p:cNvSpPr>
          <p:nvPr>
            <p:ph type="ctrTitle"/>
          </p:nvPr>
        </p:nvSpPr>
        <p:spPr>
          <a:xfrm>
            <a:off x="1044074" y="4162233"/>
            <a:ext cx="8259946" cy="166602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000"/>
              <a:buFont typeface="Arial"/>
              <a:buNone/>
              <a:defRPr sz="4400">
                <a:latin typeface="+mj-lt"/>
                <a:ea typeface="Roboto Condensed"/>
                <a:cs typeface="Roboto Condensed"/>
                <a:sym typeface="Roboto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 name="Google Shape;21;p13">
            <a:extLst>
              <a:ext uri="{FF2B5EF4-FFF2-40B4-BE49-F238E27FC236}">
                <a16:creationId xmlns:a16="http://schemas.microsoft.com/office/drawing/2014/main" id="{D50F47C1-21DC-9A08-4707-F7838D95780C}"/>
              </a:ext>
            </a:extLst>
          </p:cNvPr>
          <p:cNvSpPr/>
          <p:nvPr userDrawn="1"/>
        </p:nvSpPr>
        <p:spPr>
          <a:xfrm>
            <a:off x="485377" y="5828261"/>
            <a:ext cx="9087647" cy="168422"/>
          </a:xfrm>
          <a:prstGeom prst="rect">
            <a:avLst/>
          </a:prstGeom>
          <a:solidFill>
            <a:srgbClr val="46338A"/>
          </a:solidFill>
          <a:ln>
            <a:noFill/>
          </a:ln>
        </p:spPr>
        <p:txBody>
          <a:bodyPr spcFirstLastPara="1" wrap="square" lIns="100568" tIns="50270" rIns="100568" bIns="5027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80" b="0" i="0" u="none" strike="noStrike" cap="none">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36942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55F19-8A1D-EA9F-CF6F-022F544F89EA}"/>
              </a:ext>
            </a:extLst>
          </p:cNvPr>
          <p:cNvSpPr/>
          <p:nvPr userDrawn="1"/>
        </p:nvSpPr>
        <p:spPr>
          <a:xfrm>
            <a:off x="0" y="0"/>
            <a:ext cx="10058400" cy="1282446"/>
          </a:xfrm>
          <a:prstGeom prst="rect">
            <a:avLst/>
          </a:prstGeom>
          <a:solidFill>
            <a:srgbClr val="4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9" dirty="0">
              <a:latin typeface="Arial" panose="020B0604020202020204" pitchFamily="34" charset="0"/>
            </a:endParaRPr>
          </a:p>
        </p:txBody>
      </p:sp>
      <p:sp>
        <p:nvSpPr>
          <p:cNvPr id="8" name="Content Placeholder 2">
            <a:extLst>
              <a:ext uri="{FF2B5EF4-FFF2-40B4-BE49-F238E27FC236}">
                <a16:creationId xmlns:a16="http://schemas.microsoft.com/office/drawing/2014/main" id="{F16B50A4-9F7E-50AA-5495-54F9D8DE74BF}"/>
              </a:ext>
            </a:extLst>
          </p:cNvPr>
          <p:cNvSpPr>
            <a:spLocks noGrp="1"/>
          </p:cNvSpPr>
          <p:nvPr>
            <p:ph idx="1"/>
          </p:nvPr>
        </p:nvSpPr>
        <p:spPr>
          <a:xfrm>
            <a:off x="402336" y="1381761"/>
            <a:ext cx="9257919" cy="5498923"/>
          </a:xfrm>
        </p:spPr>
        <p:txBody>
          <a:bodyPr>
            <a:normAutofit/>
          </a:bodyPr>
          <a:lstStyle>
            <a:lvl1pPr>
              <a:defRPr sz="1540"/>
            </a:lvl1pPr>
            <a:lvl2pPr>
              <a:defRPr sz="1540"/>
            </a:lvl2pPr>
            <a:lvl3pPr>
              <a:defRPr sz="1540"/>
            </a:lvl3pPr>
            <a:lvl4pPr>
              <a:defRPr sz="1540"/>
            </a:lvl4pPr>
            <a:lvl5pPr>
              <a:defRPr sz="15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F95A2CE5-33FF-C15A-1006-B358132FFEDB}"/>
              </a:ext>
            </a:extLst>
          </p:cNvPr>
          <p:cNvSpPr>
            <a:spLocks noGrp="1"/>
          </p:cNvSpPr>
          <p:nvPr>
            <p:ph type="title"/>
          </p:nvPr>
        </p:nvSpPr>
        <p:spPr>
          <a:xfrm>
            <a:off x="402336" y="335355"/>
            <a:ext cx="9257919" cy="620233"/>
          </a:xfrm>
        </p:spPr>
        <p:txBody>
          <a:bodyPr bIns="0">
            <a:normAutofit/>
          </a:bodyPr>
          <a:lstStyle>
            <a:lvl1pPr>
              <a:defRPr sz="2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49707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409356" y="311257"/>
            <a:ext cx="9251386" cy="102115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400"/>
              <a:buFont typeface="Arial"/>
              <a:buNone/>
              <a:defRPr sz="2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4"/>
          <p:cNvSpPr txBox="1">
            <a:spLocks noGrp="1"/>
          </p:cNvSpPr>
          <p:nvPr>
            <p:ph type="body" idx="1"/>
          </p:nvPr>
        </p:nvSpPr>
        <p:spPr>
          <a:xfrm>
            <a:off x="409355" y="1491847"/>
            <a:ext cx="9263089" cy="5466302"/>
          </a:xfrm>
          <a:prstGeom prst="rect">
            <a:avLst/>
          </a:prstGeom>
          <a:noFill/>
          <a:ln>
            <a:noFill/>
          </a:ln>
        </p:spPr>
        <p:txBody>
          <a:bodyPr spcFirstLastPara="1" wrap="square" lIns="91425" tIns="45700" rIns="91425" bIns="45700" anchor="t" anchorCtr="0">
            <a:normAutofit/>
          </a:bodyPr>
          <a:lstStyle>
            <a:lvl1pPr marL="502920" lvl="0" indent="-391160" algn="l">
              <a:lnSpc>
                <a:spcPct val="100000"/>
              </a:lnSpc>
              <a:spcBef>
                <a:spcPts val="440"/>
              </a:spcBef>
              <a:spcAft>
                <a:spcPts val="0"/>
              </a:spcAft>
              <a:buClr>
                <a:srgbClr val="47B749"/>
              </a:buClr>
              <a:buSzPts val="2000"/>
              <a:buFont typeface="Merriweather Sans"/>
              <a:buChar char="‣"/>
              <a:defRPr sz="2200"/>
            </a:lvl1pPr>
            <a:lvl2pPr marL="1005840" lvl="1" indent="-377190" algn="l">
              <a:lnSpc>
                <a:spcPct val="100000"/>
              </a:lnSpc>
              <a:spcBef>
                <a:spcPts val="396"/>
              </a:spcBef>
              <a:spcAft>
                <a:spcPts val="0"/>
              </a:spcAft>
              <a:buClr>
                <a:srgbClr val="47B749"/>
              </a:buClr>
              <a:buSzPts val="1800"/>
              <a:buFont typeface="Arial"/>
              <a:buChar char="•"/>
              <a:defRPr sz="1980"/>
            </a:lvl2pPr>
            <a:lvl3pPr marL="1508760" lvl="2" indent="-377190" algn="l">
              <a:lnSpc>
                <a:spcPct val="100000"/>
              </a:lnSpc>
              <a:spcBef>
                <a:spcPts val="396"/>
              </a:spcBef>
              <a:spcAft>
                <a:spcPts val="0"/>
              </a:spcAft>
              <a:buClr>
                <a:srgbClr val="15B0E6"/>
              </a:buClr>
              <a:buSzPts val="1800"/>
              <a:buFont typeface="Merriweather Sans"/>
              <a:buChar char="‣"/>
              <a:defRPr sz="1980"/>
            </a:lvl3pPr>
            <a:lvl4pPr marL="2011680" lvl="3" indent="-377190" algn="l">
              <a:lnSpc>
                <a:spcPct val="100000"/>
              </a:lnSpc>
              <a:spcBef>
                <a:spcPts val="396"/>
              </a:spcBef>
              <a:spcAft>
                <a:spcPts val="0"/>
              </a:spcAft>
              <a:buClr>
                <a:srgbClr val="15B0E6"/>
              </a:buClr>
              <a:buSzPts val="1800"/>
              <a:buFont typeface="Arial"/>
              <a:buChar char="•"/>
              <a:defRPr sz="1980"/>
            </a:lvl4pPr>
            <a:lvl5pPr marL="2514600" lvl="4" indent="-377190" algn="l">
              <a:lnSpc>
                <a:spcPct val="100000"/>
              </a:lnSpc>
              <a:spcBef>
                <a:spcPts val="396"/>
              </a:spcBef>
              <a:spcAft>
                <a:spcPts val="0"/>
              </a:spcAft>
              <a:buClr>
                <a:srgbClr val="47B749"/>
              </a:buClr>
              <a:buSzPts val="1800"/>
              <a:buFont typeface="Merriweather Sans"/>
              <a:buChar char="›"/>
              <a:defRPr sz="1980"/>
            </a:lvl5pPr>
            <a:lvl6pPr marL="3017520" lvl="5" indent="-377190" algn="l">
              <a:lnSpc>
                <a:spcPct val="100000"/>
              </a:lnSpc>
              <a:spcBef>
                <a:spcPts val="396"/>
              </a:spcBef>
              <a:spcAft>
                <a:spcPts val="0"/>
              </a:spcAft>
              <a:buClr>
                <a:schemeClr val="dk1"/>
              </a:buClr>
              <a:buSzPts val="1800"/>
              <a:buChar char="•"/>
              <a:defRPr/>
            </a:lvl6pPr>
            <a:lvl7pPr marL="3520440" lvl="6" indent="-377190" algn="l">
              <a:lnSpc>
                <a:spcPct val="100000"/>
              </a:lnSpc>
              <a:spcBef>
                <a:spcPts val="396"/>
              </a:spcBef>
              <a:spcAft>
                <a:spcPts val="0"/>
              </a:spcAft>
              <a:buClr>
                <a:schemeClr val="dk1"/>
              </a:buClr>
              <a:buSzPts val="1800"/>
              <a:buChar char="•"/>
              <a:defRPr/>
            </a:lvl7pPr>
            <a:lvl8pPr marL="4023360" lvl="7" indent="-377190" algn="l">
              <a:lnSpc>
                <a:spcPct val="100000"/>
              </a:lnSpc>
              <a:spcBef>
                <a:spcPts val="396"/>
              </a:spcBef>
              <a:spcAft>
                <a:spcPts val="0"/>
              </a:spcAft>
              <a:buClr>
                <a:schemeClr val="dk1"/>
              </a:buClr>
              <a:buSzPts val="1800"/>
              <a:buChar char="•"/>
              <a:defRPr/>
            </a:lvl8pPr>
            <a:lvl9pPr marL="4526280" lvl="8" indent="-377190" algn="l">
              <a:lnSpc>
                <a:spcPct val="100000"/>
              </a:lnSpc>
              <a:spcBef>
                <a:spcPts val="396"/>
              </a:spcBef>
              <a:spcAft>
                <a:spcPts val="0"/>
              </a:spcAft>
              <a:buClr>
                <a:schemeClr val="dk1"/>
              </a:buClr>
              <a:buSzPts val="1800"/>
              <a:buChar char="•"/>
              <a:defRPr/>
            </a:lvl9pPr>
          </a:lstStyle>
          <a:p>
            <a:endParaRPr/>
          </a:p>
        </p:txBody>
      </p:sp>
      <p:sp>
        <p:nvSpPr>
          <p:cNvPr id="5" name="Google Shape;26;p14">
            <a:extLst>
              <a:ext uri="{FF2B5EF4-FFF2-40B4-BE49-F238E27FC236}">
                <a16:creationId xmlns:a16="http://schemas.microsoft.com/office/drawing/2014/main" id="{8A9A541C-C915-4EE5-8C0E-8B31CFA2EF88}"/>
              </a:ext>
            </a:extLst>
          </p:cNvPr>
          <p:cNvSpPr/>
          <p:nvPr userDrawn="1"/>
        </p:nvSpPr>
        <p:spPr>
          <a:xfrm>
            <a:off x="409354" y="1321963"/>
            <a:ext cx="9251388" cy="95512"/>
          </a:xfrm>
          <a:prstGeom prst="rect">
            <a:avLst/>
          </a:prstGeom>
          <a:solidFill>
            <a:srgbClr val="46338A"/>
          </a:solidFill>
          <a:ln>
            <a:noFill/>
          </a:ln>
        </p:spPr>
        <p:txBody>
          <a:bodyPr spcFirstLastPara="1" wrap="square" lIns="100568" tIns="50270" rIns="100568" bIns="5027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8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2528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oogle Shape;17;p12">
            <a:extLst>
              <a:ext uri="{FF2B5EF4-FFF2-40B4-BE49-F238E27FC236}">
                <a16:creationId xmlns:a16="http://schemas.microsoft.com/office/drawing/2014/main" id="{1DC83985-9967-4B9B-945D-90FE71555DB5}"/>
              </a:ext>
            </a:extLst>
          </p:cNvPr>
          <p:cNvPicPr preferRelativeResize="0"/>
          <p:nvPr userDrawn="1"/>
        </p:nvPicPr>
        <p:blipFill rotWithShape="1">
          <a:blip r:embed="rId2">
            <a:alphaModFix/>
          </a:blip>
          <a:srcRect/>
          <a:stretch/>
        </p:blipFill>
        <p:spPr>
          <a:xfrm>
            <a:off x="5274594" y="7315672"/>
            <a:ext cx="345758" cy="140335"/>
          </a:xfrm>
          <a:prstGeom prst="rect">
            <a:avLst/>
          </a:prstGeom>
          <a:noFill/>
          <a:ln>
            <a:noFill/>
          </a:ln>
        </p:spPr>
      </p:pic>
    </p:spTree>
    <p:extLst>
      <p:ext uri="{BB962C8B-B14F-4D97-AF65-F5344CB8AC3E}">
        <p14:creationId xmlns:p14="http://schemas.microsoft.com/office/powerpoint/2010/main" val="133354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F9FF2A-296D-4DE4-891A-B664A34BD433}" type="datetime1">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8090A-56B7-4C0B-8172-41D10D1664FF}" type="slidenum">
              <a:rPr lang="en-US" smtClean="0"/>
              <a:t>‹#›</a:t>
            </a:fld>
            <a:endParaRPr lang="en-US" dirty="0"/>
          </a:p>
        </p:txBody>
      </p:sp>
    </p:spTree>
    <p:extLst>
      <p:ext uri="{BB962C8B-B14F-4D97-AF65-F5344CB8AC3E}">
        <p14:creationId xmlns:p14="http://schemas.microsoft.com/office/powerpoint/2010/main" val="306214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1ED65-395B-48F5-A332-B3011C856F80}"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81495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6D7C61-A0F1-4380-B227-C44348FA4F3D}"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423936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112A73-1862-404F-8670-EE45E72A8A55}"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22494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6AE3E0-DEE5-4638-ADCE-993742E07BE4}" type="datetime1">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244587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F9FF2A-296D-4DE4-891A-B664A34BD433}" type="datetime1">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141414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A5CDE-CC5D-40DD-ACC5-4B20625F03FA}" type="datetime1">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285045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D972AA17-3A6F-45AE-A74B-C22153F81DA6}"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45519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F035EFC6-F5B4-4AC8-9A36-A11495851716}"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8090A-56B7-4C0B-8172-41D10D1664FF}" type="slidenum">
              <a:rPr lang="en-US" smtClean="0"/>
              <a:t>‹#›</a:t>
            </a:fld>
            <a:endParaRPr lang="en-US"/>
          </a:p>
        </p:txBody>
      </p:sp>
    </p:spTree>
    <p:extLst>
      <p:ext uri="{BB962C8B-B14F-4D97-AF65-F5344CB8AC3E}">
        <p14:creationId xmlns:p14="http://schemas.microsoft.com/office/powerpoint/2010/main" val="38787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F9AA899-98AB-4127-BBBF-714B4B7FD3CE}" type="datetime1">
              <a:rPr lang="en-US" smtClean="0"/>
              <a:t>12/4/2023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6A8090A-56B7-4C0B-8172-41D10D1664FF}" type="slidenum">
              <a:rPr lang="en-US" smtClean="0"/>
              <a:t>‹#›</a:t>
            </a:fld>
            <a:endParaRPr lang="en-US"/>
          </a:p>
        </p:txBody>
      </p:sp>
    </p:spTree>
    <p:extLst>
      <p:ext uri="{BB962C8B-B14F-4D97-AF65-F5344CB8AC3E}">
        <p14:creationId xmlns:p14="http://schemas.microsoft.com/office/powerpoint/2010/main" val="3975821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2"/>
          <p:cNvSpPr txBox="1">
            <a:spLocks noGrp="1"/>
          </p:cNvSpPr>
          <p:nvPr>
            <p:ph type="title"/>
          </p:nvPr>
        </p:nvSpPr>
        <p:spPr>
          <a:xfrm>
            <a:off x="409355" y="311257"/>
            <a:ext cx="9263089" cy="102115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12"/>
          <p:cNvSpPr txBox="1">
            <a:spLocks noGrp="1"/>
          </p:cNvSpPr>
          <p:nvPr>
            <p:ph type="body" idx="1"/>
          </p:nvPr>
        </p:nvSpPr>
        <p:spPr>
          <a:xfrm>
            <a:off x="409355" y="1491847"/>
            <a:ext cx="9263089" cy="546630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rgbClr val="47B749"/>
              </a:buClr>
              <a:buSzPts val="20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47B749"/>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15B0E6"/>
              </a:buClr>
              <a:buSzPts val="1800"/>
              <a:buFont typeface="Merriweather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15B0E6"/>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47B749"/>
              </a:buClr>
              <a:buSzPts val="1800"/>
              <a:buFont typeface="Merriweather Sans"/>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3" name="Picture 2" descr="A picture containing logo&#10;&#10;Description automatically generated">
            <a:extLst>
              <a:ext uri="{FF2B5EF4-FFF2-40B4-BE49-F238E27FC236}">
                <a16:creationId xmlns:a16="http://schemas.microsoft.com/office/drawing/2014/main" id="{08300877-D690-C19D-892B-13D2885FED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3958" y="7161335"/>
            <a:ext cx="1356776" cy="332471"/>
          </a:xfrm>
          <a:prstGeom prst="rect">
            <a:avLst/>
          </a:prstGeom>
        </p:spPr>
      </p:pic>
      <p:pic>
        <p:nvPicPr>
          <p:cNvPr id="2" name="Picture 1" descr="A black and white logo&#10;&#10;Description automatically generated with low confidence">
            <a:extLst>
              <a:ext uri="{FF2B5EF4-FFF2-40B4-BE49-F238E27FC236}">
                <a16:creationId xmlns:a16="http://schemas.microsoft.com/office/drawing/2014/main" id="{690FC6D9-4D40-2496-D839-0523F52793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76161" y="7023851"/>
            <a:ext cx="2358282" cy="607436"/>
          </a:xfrm>
          <a:prstGeom prst="rect">
            <a:avLst/>
          </a:prstGeom>
        </p:spPr>
      </p:pic>
    </p:spTree>
    <p:extLst>
      <p:ext uri="{BB962C8B-B14F-4D97-AF65-F5344CB8AC3E}">
        <p14:creationId xmlns:p14="http://schemas.microsoft.com/office/powerpoint/2010/main" val="26680532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6.xml"/><Relationship Id="rId5" Type="http://schemas.openxmlformats.org/officeDocument/2006/relationships/hyperlink" Target="https://www.multpl.com/10-year-treasury-rate/table/by-month"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www.swanglobalinvestments.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card&#10;&#10;Description automatically generated">
            <a:extLst>
              <a:ext uri="{FF2B5EF4-FFF2-40B4-BE49-F238E27FC236}">
                <a16:creationId xmlns:a16="http://schemas.microsoft.com/office/drawing/2014/main" id="{9E0384D6-6B2F-416A-BF27-FC1B3D5583EF}"/>
              </a:ext>
            </a:extLst>
          </p:cNvPr>
          <p:cNvPicPr>
            <a:picLocks noChangeAspect="1"/>
          </p:cNvPicPr>
          <p:nvPr/>
        </p:nvPicPr>
        <p:blipFill rotWithShape="1">
          <a:blip r:embed="rId3">
            <a:extLst>
              <a:ext uri="{28A0092B-C50C-407E-A947-70E740481C1C}">
                <a14:useLocalDpi xmlns:a14="http://schemas.microsoft.com/office/drawing/2010/main" val="0"/>
              </a:ext>
            </a:extLst>
          </a:blip>
          <a:srcRect t="589" b="38250"/>
          <a:stretch/>
        </p:blipFill>
        <p:spPr>
          <a:xfrm>
            <a:off x="-152400" y="3031467"/>
            <a:ext cx="11497340" cy="4740933"/>
          </a:xfrm>
          <a:prstGeom prst="rect">
            <a:avLst/>
          </a:prstGeom>
        </p:spPr>
      </p:pic>
      <p:cxnSp>
        <p:nvCxnSpPr>
          <p:cNvPr id="15" name="Straight Connector 14">
            <a:extLst>
              <a:ext uri="{FF2B5EF4-FFF2-40B4-BE49-F238E27FC236}">
                <a16:creationId xmlns:a16="http://schemas.microsoft.com/office/drawing/2014/main" id="{8C2FE0DB-37E3-4E1D-8282-F82D30DD1533}"/>
              </a:ext>
            </a:extLst>
          </p:cNvPr>
          <p:cNvCxnSpPr>
            <a:cxnSpLocks/>
          </p:cNvCxnSpPr>
          <p:nvPr/>
        </p:nvCxnSpPr>
        <p:spPr>
          <a:xfrm>
            <a:off x="199699" y="7029843"/>
            <a:ext cx="96626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D9EEDF-CC0A-44D7-B48D-05E5AA58A27B}"/>
              </a:ext>
            </a:extLst>
          </p:cNvPr>
          <p:cNvCxnSpPr>
            <a:cxnSpLocks/>
          </p:cNvCxnSpPr>
          <p:nvPr/>
        </p:nvCxnSpPr>
        <p:spPr>
          <a:xfrm>
            <a:off x="199699" y="7107303"/>
            <a:ext cx="966264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68E159-61AD-4443-ADC0-FFE34973F356}"/>
              </a:ext>
            </a:extLst>
          </p:cNvPr>
          <p:cNvSpPr txBox="1"/>
          <p:nvPr/>
        </p:nvSpPr>
        <p:spPr>
          <a:xfrm>
            <a:off x="6532" y="6491859"/>
            <a:ext cx="10051868" cy="461665"/>
          </a:xfrm>
          <a:prstGeom prst="rect">
            <a:avLst/>
          </a:prstGeom>
          <a:noFill/>
        </p:spPr>
        <p:txBody>
          <a:bodyPr wrap="square" rtlCol="0">
            <a:spAutoFit/>
          </a:bodyPr>
          <a:lstStyle/>
          <a:p>
            <a:pPr algn="ctr"/>
            <a:r>
              <a:rPr lang="en-US" sz="2400" i="1" dirty="0">
                <a:solidFill>
                  <a:schemeClr val="bg1"/>
                </a:solidFill>
                <a:latin typeface="Segoe UI Light" panose="020B0502040204020203" pitchFamily="34" charset="0"/>
              </a:rPr>
              <a:t>Define Risk, Seek Improved Outcomes – Investing Redefined</a:t>
            </a:r>
            <a:r>
              <a:rPr lang="en-US" sz="2400" i="1" baseline="30000" dirty="0">
                <a:solidFill>
                  <a:schemeClr val="bg1"/>
                </a:solidFill>
                <a:latin typeface="Segoe UI Light" panose="020B0502040204020203" pitchFamily="34" charset="0"/>
              </a:rPr>
              <a:t>®</a:t>
            </a:r>
          </a:p>
        </p:txBody>
      </p:sp>
      <p:pic>
        <p:nvPicPr>
          <p:cNvPr id="5" name="Picture 4" descr="A picture containing text, sign&#10;&#10;Description automatically generated">
            <a:extLst>
              <a:ext uri="{FF2B5EF4-FFF2-40B4-BE49-F238E27FC236}">
                <a16:creationId xmlns:a16="http://schemas.microsoft.com/office/drawing/2014/main" id="{EFDAEBE5-1FEA-40F5-AEA3-0175CCA06039}"/>
              </a:ext>
            </a:extLst>
          </p:cNvPr>
          <p:cNvPicPr>
            <a:picLocks noChangeAspect="1"/>
          </p:cNvPicPr>
          <p:nvPr/>
        </p:nvPicPr>
        <p:blipFill rotWithShape="1">
          <a:blip r:embed="rId4">
            <a:extLst>
              <a:ext uri="{28A0092B-C50C-407E-A947-70E740481C1C}">
                <a14:useLocalDpi xmlns:a14="http://schemas.microsoft.com/office/drawing/2010/main" val="0"/>
              </a:ext>
            </a:extLst>
          </a:blip>
          <a:srcRect r="58974"/>
          <a:stretch/>
        </p:blipFill>
        <p:spPr>
          <a:xfrm>
            <a:off x="7972041" y="263070"/>
            <a:ext cx="781254" cy="740225"/>
          </a:xfrm>
          <a:prstGeom prst="rect">
            <a:avLst/>
          </a:prstGeom>
        </p:spPr>
      </p:pic>
      <p:pic>
        <p:nvPicPr>
          <p:cNvPr id="3" name="Picture 2" descr="Logo&#10;&#10;Description automatically generated">
            <a:extLst>
              <a:ext uri="{FF2B5EF4-FFF2-40B4-BE49-F238E27FC236}">
                <a16:creationId xmlns:a16="http://schemas.microsoft.com/office/drawing/2014/main" id="{85706F7F-9369-4796-83C0-91695EA9108B}"/>
              </a:ext>
            </a:extLst>
          </p:cNvPr>
          <p:cNvPicPr>
            <a:picLocks noChangeAspect="1"/>
          </p:cNvPicPr>
          <p:nvPr/>
        </p:nvPicPr>
        <p:blipFill rotWithShape="1">
          <a:blip r:embed="rId5">
            <a:extLst>
              <a:ext uri="{28A0092B-C50C-407E-A947-70E740481C1C}">
                <a14:useLocalDpi xmlns:a14="http://schemas.microsoft.com/office/drawing/2010/main" val="0"/>
              </a:ext>
            </a:extLst>
          </a:blip>
          <a:srcRect l="40080"/>
          <a:stretch/>
        </p:blipFill>
        <p:spPr>
          <a:xfrm>
            <a:off x="8716197" y="188454"/>
            <a:ext cx="1146148" cy="814841"/>
          </a:xfrm>
          <a:prstGeom prst="rect">
            <a:avLst/>
          </a:prstGeom>
        </p:spPr>
      </p:pic>
      <p:sp>
        <p:nvSpPr>
          <p:cNvPr id="16" name="TextBox 15">
            <a:extLst>
              <a:ext uri="{FF2B5EF4-FFF2-40B4-BE49-F238E27FC236}">
                <a16:creationId xmlns:a16="http://schemas.microsoft.com/office/drawing/2014/main" id="{33017B06-C76B-4572-A408-54FD7AE132ED}"/>
              </a:ext>
            </a:extLst>
          </p:cNvPr>
          <p:cNvSpPr txBox="1"/>
          <p:nvPr/>
        </p:nvSpPr>
        <p:spPr>
          <a:xfrm>
            <a:off x="6532" y="1512109"/>
            <a:ext cx="10058399" cy="830997"/>
          </a:xfrm>
          <a:prstGeom prst="rect">
            <a:avLst/>
          </a:prstGeom>
          <a:noFill/>
        </p:spPr>
        <p:txBody>
          <a:bodyPr wrap="square" rtlCol="0">
            <a:spAutoFit/>
          </a:bodyPr>
          <a:lstStyle/>
          <a:p>
            <a:pPr algn="ctr"/>
            <a:r>
              <a:rPr lang="en-US" sz="4800" dirty="0">
                <a:solidFill>
                  <a:srgbClr val="670926"/>
                </a:solidFill>
                <a:latin typeface="Segoe UI" panose="020B0502040204020203" pitchFamily="34" charset="0"/>
                <a:cs typeface="Segoe UI" panose="020B0502040204020203" pitchFamily="34" charset="0"/>
              </a:rPr>
              <a:t>The Correlation Conundrum</a:t>
            </a:r>
          </a:p>
        </p:txBody>
      </p:sp>
      <p:sp>
        <p:nvSpPr>
          <p:cNvPr id="17" name="TextBox 16">
            <a:extLst>
              <a:ext uri="{FF2B5EF4-FFF2-40B4-BE49-F238E27FC236}">
                <a16:creationId xmlns:a16="http://schemas.microsoft.com/office/drawing/2014/main" id="{694A2682-F0BA-47F5-A4C0-FAC63CB62F09}"/>
              </a:ext>
            </a:extLst>
          </p:cNvPr>
          <p:cNvSpPr txBox="1"/>
          <p:nvPr/>
        </p:nvSpPr>
        <p:spPr>
          <a:xfrm>
            <a:off x="808387" y="2909371"/>
            <a:ext cx="8441627" cy="461665"/>
          </a:xfrm>
          <a:prstGeom prst="rect">
            <a:avLst/>
          </a:prstGeom>
          <a:noFill/>
        </p:spPr>
        <p:txBody>
          <a:bodyPr wrap="square" rtlCol="0">
            <a:spAutoFit/>
          </a:bodyPr>
          <a:lstStyle/>
          <a:p>
            <a:pPr algn="ctr"/>
            <a:r>
              <a:rPr lang="en-US" sz="2400" dirty="0">
                <a:solidFill>
                  <a:srgbClr val="181818"/>
                </a:solidFill>
                <a:latin typeface="Segoe UI Light" panose="020B0502040204020203" pitchFamily="34" charset="0"/>
              </a:rPr>
              <a:t>How To Invest When Diversification No Longer Works</a:t>
            </a:r>
          </a:p>
        </p:txBody>
      </p:sp>
      <p:sp>
        <p:nvSpPr>
          <p:cNvPr id="18" name="TextBox 17">
            <a:extLst>
              <a:ext uri="{FF2B5EF4-FFF2-40B4-BE49-F238E27FC236}">
                <a16:creationId xmlns:a16="http://schemas.microsoft.com/office/drawing/2014/main" id="{CD04FBB2-B0EB-46E9-8087-C8555A7AE3CE}"/>
              </a:ext>
            </a:extLst>
          </p:cNvPr>
          <p:cNvSpPr txBox="1"/>
          <p:nvPr/>
        </p:nvSpPr>
        <p:spPr>
          <a:xfrm>
            <a:off x="6532" y="3418902"/>
            <a:ext cx="10058400" cy="400110"/>
          </a:xfrm>
          <a:prstGeom prst="rect">
            <a:avLst/>
          </a:prstGeom>
          <a:noFill/>
        </p:spPr>
        <p:txBody>
          <a:bodyPr wrap="square" rtlCol="0">
            <a:spAutoFit/>
          </a:bodyPr>
          <a:lstStyle/>
          <a:p>
            <a:pPr algn="ctr"/>
            <a:r>
              <a:rPr lang="en-US" sz="2000" dirty="0">
                <a:solidFill>
                  <a:srgbClr val="181818"/>
                </a:solidFill>
                <a:latin typeface="Segoe UI Light" panose="020B0502040204020203" pitchFamily="34" charset="0"/>
              </a:rPr>
              <a:t>Swan Global Investments</a:t>
            </a:r>
            <a:endParaRPr lang="en-US" sz="2970" dirty="0">
              <a:solidFill>
                <a:srgbClr val="181818"/>
              </a:solidFill>
              <a:latin typeface="Segoe UI Light" panose="020B0502040204020203" pitchFamily="34" charset="0"/>
            </a:endParaRPr>
          </a:p>
        </p:txBody>
      </p:sp>
      <p:sp>
        <p:nvSpPr>
          <p:cNvPr id="19" name="TextBox 18">
            <a:extLst>
              <a:ext uri="{FF2B5EF4-FFF2-40B4-BE49-F238E27FC236}">
                <a16:creationId xmlns:a16="http://schemas.microsoft.com/office/drawing/2014/main" id="{33B3F372-8DE4-49B6-84E3-AF2FE055ACA6}"/>
              </a:ext>
            </a:extLst>
          </p:cNvPr>
          <p:cNvSpPr txBox="1"/>
          <p:nvPr/>
        </p:nvSpPr>
        <p:spPr>
          <a:xfrm>
            <a:off x="275122" y="7281366"/>
            <a:ext cx="2429284" cy="222818"/>
          </a:xfrm>
          <a:prstGeom prst="rect">
            <a:avLst/>
          </a:prstGeom>
          <a:noFill/>
        </p:spPr>
        <p:txBody>
          <a:bodyPr wrap="square" rtlCol="0">
            <a:spAutoFit/>
          </a:bodyPr>
          <a:lstStyle/>
          <a:p>
            <a:pPr algn="just">
              <a:tabLst>
                <a:tab pos="313392" algn="l"/>
              </a:tabLst>
            </a:pPr>
            <a:r>
              <a:rPr lang="en-US" sz="848" dirty="0">
                <a:solidFill>
                  <a:schemeClr val="tx1">
                    <a:tint val="75000"/>
                  </a:schemeClr>
                </a:solidFill>
                <a:latin typeface="Segoe UI" panose="020B0502040204020203" pitchFamily="34" charset="0"/>
                <a:cs typeface="Segoe UI" panose="020B0502040204020203" pitchFamily="34" charset="0"/>
              </a:rPr>
              <a:t>For Financial Professional Use Only</a:t>
            </a:r>
          </a:p>
        </p:txBody>
      </p:sp>
    </p:spTree>
    <p:extLst>
      <p:ext uri="{BB962C8B-B14F-4D97-AF65-F5344CB8AC3E}">
        <p14:creationId xmlns:p14="http://schemas.microsoft.com/office/powerpoint/2010/main" val="421697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DEE8A6AC-4153-41CC-A7C6-B11D7FB3FBC8}"/>
              </a:ext>
            </a:extLst>
          </p:cNvPr>
          <p:cNvSpPr>
            <a:spLocks noGrp="1"/>
          </p:cNvSpPr>
          <p:nvPr>
            <p:ph type="sldNum" sz="quarter" idx="12"/>
          </p:nvPr>
        </p:nvSpPr>
        <p:spPr>
          <a:xfrm>
            <a:off x="8930813" y="7301058"/>
            <a:ext cx="313016" cy="389824"/>
          </a:xfrm>
        </p:spPr>
        <p:txBody>
          <a:bodyPr/>
          <a:lstStyle/>
          <a:p>
            <a:fld id="{0A85923C-9A10-4D27-AB32-D0FF19650186}" type="slidenum">
              <a:rPr lang="en-US" sz="1068"/>
              <a:t>10</a:t>
            </a:fld>
            <a:endParaRPr lang="en-US" sz="1068"/>
          </a:p>
        </p:txBody>
      </p:sp>
      <p:cxnSp>
        <p:nvCxnSpPr>
          <p:cNvPr id="12" name="Straight Connector 11">
            <a:extLst>
              <a:ext uri="{FF2B5EF4-FFF2-40B4-BE49-F238E27FC236}">
                <a16:creationId xmlns:a16="http://schemas.microsoft.com/office/drawing/2014/main" id="{5637BD0D-FF31-4424-AB02-ABA34E81CBEC}"/>
              </a:ext>
            </a:extLst>
          </p:cNvPr>
          <p:cNvCxnSpPr>
            <a:cxnSpLocks/>
          </p:cNvCxnSpPr>
          <p:nvPr/>
        </p:nvCxnSpPr>
        <p:spPr>
          <a:xfrm>
            <a:off x="275122" y="73384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A2B2A146-8694-4BF3-AB41-41041F509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21228"/>
            <a:ext cx="313016" cy="313016"/>
          </a:xfrm>
          <a:prstGeom prst="rect">
            <a:avLst/>
          </a:prstGeom>
        </p:spPr>
      </p:pic>
      <p:sp>
        <p:nvSpPr>
          <p:cNvPr id="14" name="TextBox 13">
            <a:extLst>
              <a:ext uri="{FF2B5EF4-FFF2-40B4-BE49-F238E27FC236}">
                <a16:creationId xmlns:a16="http://schemas.microsoft.com/office/drawing/2014/main" id="{3C45D131-B42F-44FF-B4CD-ED3CE7D9DB8B}"/>
              </a:ext>
            </a:extLst>
          </p:cNvPr>
          <p:cNvSpPr txBox="1"/>
          <p:nvPr/>
        </p:nvSpPr>
        <p:spPr>
          <a:xfrm>
            <a:off x="232351" y="7392804"/>
            <a:ext cx="8698462" cy="212713"/>
          </a:xfrm>
          <a:prstGeom prst="rect">
            <a:avLst/>
          </a:prstGeom>
          <a:noFill/>
        </p:spPr>
        <p:txBody>
          <a:bodyPr wrap="square" lIns="88734" tIns="44368" rIns="88734" bIns="44368" rtlCol="0">
            <a:spAutoFit/>
          </a:bodyPr>
          <a:lstStyle/>
          <a:p>
            <a:pPr>
              <a:tabLst>
                <a:tab pos="332652" algn="l"/>
              </a:tabLst>
            </a:pPr>
            <a:r>
              <a:rPr lang="en-US" sz="800" dirty="0">
                <a:solidFill>
                  <a:schemeClr val="tx1">
                    <a:lumMod val="50000"/>
                    <a:lumOff val="50000"/>
                  </a:schemeClr>
                </a:solidFill>
                <a:latin typeface="Segoe UI" panose="020B0502040204020203" pitchFamily="34" charset="0"/>
                <a:cs typeface="Segoe UI" panose="020B0502040204020203" pitchFamily="34" charset="0"/>
              </a:rPr>
              <a:t>For Financial Professional Use Only.  Source: Zephyr </a:t>
            </a:r>
            <a:r>
              <a:rPr lang="en-US" sz="800" dirty="0" err="1">
                <a:solidFill>
                  <a:schemeClr val="tx1">
                    <a:lumMod val="50000"/>
                    <a:lumOff val="50000"/>
                  </a:schemeClr>
                </a:solidFill>
                <a:latin typeface="Segoe UI" panose="020B0502040204020203" pitchFamily="34" charset="0"/>
                <a:cs typeface="Segoe UI" panose="020B0502040204020203" pitchFamily="34" charset="0"/>
              </a:rPr>
              <a:t>StyleADVISOR</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E6718B6B-064F-C1FF-0618-CD11DE74B2C5}"/>
              </a:ext>
            </a:extLst>
          </p:cNvPr>
          <p:cNvGraphicFramePr>
            <a:graphicFrameLocks noGrp="1"/>
          </p:cNvGraphicFramePr>
          <p:nvPr>
            <p:extLst>
              <p:ext uri="{D42A27DB-BD31-4B8C-83A1-F6EECF244321}">
                <p14:modId xmlns:p14="http://schemas.microsoft.com/office/powerpoint/2010/main" val="196814631"/>
              </p:ext>
            </p:extLst>
          </p:nvPr>
        </p:nvGraphicFramePr>
        <p:xfrm>
          <a:off x="275121" y="1592492"/>
          <a:ext cx="9087145" cy="5210369"/>
        </p:xfrm>
        <a:graphic>
          <a:graphicData uri="http://schemas.openxmlformats.org/drawingml/2006/table">
            <a:tbl>
              <a:tblPr firstRow="1" firstCol="1" bandRow="1"/>
              <a:tblGrid>
                <a:gridCol w="2406231">
                  <a:extLst>
                    <a:ext uri="{9D8B030D-6E8A-4147-A177-3AD203B41FA5}">
                      <a16:colId xmlns:a16="http://schemas.microsoft.com/office/drawing/2014/main" val="648580571"/>
                    </a:ext>
                  </a:extLst>
                </a:gridCol>
                <a:gridCol w="677459">
                  <a:extLst>
                    <a:ext uri="{9D8B030D-6E8A-4147-A177-3AD203B41FA5}">
                      <a16:colId xmlns:a16="http://schemas.microsoft.com/office/drawing/2014/main" val="3553766435"/>
                    </a:ext>
                  </a:extLst>
                </a:gridCol>
                <a:gridCol w="677459">
                  <a:extLst>
                    <a:ext uri="{9D8B030D-6E8A-4147-A177-3AD203B41FA5}">
                      <a16:colId xmlns:a16="http://schemas.microsoft.com/office/drawing/2014/main" val="1018568320"/>
                    </a:ext>
                  </a:extLst>
                </a:gridCol>
                <a:gridCol w="677459">
                  <a:extLst>
                    <a:ext uri="{9D8B030D-6E8A-4147-A177-3AD203B41FA5}">
                      <a16:colId xmlns:a16="http://schemas.microsoft.com/office/drawing/2014/main" val="381882675"/>
                    </a:ext>
                  </a:extLst>
                </a:gridCol>
                <a:gridCol w="677459">
                  <a:extLst>
                    <a:ext uri="{9D8B030D-6E8A-4147-A177-3AD203B41FA5}">
                      <a16:colId xmlns:a16="http://schemas.microsoft.com/office/drawing/2014/main" val="3601915405"/>
                    </a:ext>
                  </a:extLst>
                </a:gridCol>
                <a:gridCol w="630621">
                  <a:extLst>
                    <a:ext uri="{9D8B030D-6E8A-4147-A177-3AD203B41FA5}">
                      <a16:colId xmlns:a16="http://schemas.microsoft.com/office/drawing/2014/main" val="2319915029"/>
                    </a:ext>
                  </a:extLst>
                </a:gridCol>
                <a:gridCol w="677459">
                  <a:extLst>
                    <a:ext uri="{9D8B030D-6E8A-4147-A177-3AD203B41FA5}">
                      <a16:colId xmlns:a16="http://schemas.microsoft.com/office/drawing/2014/main" val="2608602187"/>
                    </a:ext>
                  </a:extLst>
                </a:gridCol>
                <a:gridCol w="677459">
                  <a:extLst>
                    <a:ext uri="{9D8B030D-6E8A-4147-A177-3AD203B41FA5}">
                      <a16:colId xmlns:a16="http://schemas.microsoft.com/office/drawing/2014/main" val="1244519903"/>
                    </a:ext>
                  </a:extLst>
                </a:gridCol>
                <a:gridCol w="630621">
                  <a:extLst>
                    <a:ext uri="{9D8B030D-6E8A-4147-A177-3AD203B41FA5}">
                      <a16:colId xmlns:a16="http://schemas.microsoft.com/office/drawing/2014/main" val="3448880372"/>
                    </a:ext>
                  </a:extLst>
                </a:gridCol>
                <a:gridCol w="677459">
                  <a:extLst>
                    <a:ext uri="{9D8B030D-6E8A-4147-A177-3AD203B41FA5}">
                      <a16:colId xmlns:a16="http://schemas.microsoft.com/office/drawing/2014/main" val="4129236518"/>
                    </a:ext>
                  </a:extLst>
                </a:gridCol>
                <a:gridCol w="677459">
                  <a:extLst>
                    <a:ext uri="{9D8B030D-6E8A-4147-A177-3AD203B41FA5}">
                      <a16:colId xmlns:a16="http://schemas.microsoft.com/office/drawing/2014/main" val="1689426218"/>
                    </a:ext>
                  </a:extLst>
                </a:gridCol>
              </a:tblGrid>
              <a:tr h="483858">
                <a:tc>
                  <a:txBody>
                    <a:bodyPr/>
                    <a:lstStyle/>
                    <a:p>
                      <a:pPr marL="0" marR="0">
                        <a:lnSpc>
                          <a:spcPct val="107000"/>
                        </a:lnSpc>
                        <a:spcBef>
                          <a:spcPts val="0"/>
                        </a:spcBef>
                        <a:spcAft>
                          <a:spcPts val="0"/>
                        </a:spcAft>
                      </a:pP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Since GFC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26691235"/>
                  </a:ext>
                </a:extLst>
              </a:tr>
              <a:tr h="539641">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 2007 - Dec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36175275"/>
                  </a:ext>
                </a:extLst>
              </a:tr>
              <a:tr h="418687">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S&amp;P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27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27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D8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3B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FAFD"/>
                    </a:solidFill>
                  </a:tcPr>
                </a:tc>
                <a:extLst>
                  <a:ext uri="{0D108BD9-81ED-4DB2-BD59-A6C34878D82A}">
                    <a16:rowId xmlns:a16="http://schemas.microsoft.com/office/drawing/2014/main" val="3216823116"/>
                  </a:ext>
                </a:extLst>
              </a:tr>
              <a:tr h="418687">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Russell 2000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E80"/>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2C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7BC790"/>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0B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FAFD"/>
                    </a:solidFill>
                  </a:tcPr>
                </a:tc>
                <a:extLst>
                  <a:ext uri="{0D108BD9-81ED-4DB2-BD59-A6C34878D82A}">
                    <a16:rowId xmlns:a16="http://schemas.microsoft.com/office/drawing/2014/main" val="2768598675"/>
                  </a:ext>
                </a:extLst>
              </a:tr>
              <a:tr h="418687">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Russell 3000 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27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E80"/>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84CB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7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EF1"/>
                    </a:solidFill>
                  </a:tcPr>
                </a:tc>
                <a:extLst>
                  <a:ext uri="{0D108BD9-81ED-4DB2-BD59-A6C34878D82A}">
                    <a16:rowId xmlns:a16="http://schemas.microsoft.com/office/drawing/2014/main" val="1200838877"/>
                  </a:ext>
                </a:extLst>
              </a:tr>
              <a:tr h="418687">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Russell 3000 Growth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27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9DAB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5F9F9"/>
                    </a:solidFill>
                  </a:tcPr>
                </a:tc>
                <a:extLst>
                  <a:ext uri="{0D108BD9-81ED-4DB2-BD59-A6C34878D82A}">
                    <a16:rowId xmlns:a16="http://schemas.microsoft.com/office/drawing/2014/main" val="2235785388"/>
                  </a:ext>
                </a:extLst>
              </a:tr>
              <a:tr h="418687">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MSCI EAFE 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D8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6D9B5"/>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CB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5E8"/>
                    </a:solidFill>
                  </a:tcPr>
                </a:tc>
                <a:extLst>
                  <a:ext uri="{0D108BD9-81ED-4DB2-BD59-A6C34878D82A}">
                    <a16:rowId xmlns:a16="http://schemas.microsoft.com/office/drawing/2014/main" val="3150673184"/>
                  </a:ext>
                </a:extLst>
              </a:tr>
              <a:tr h="418687">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MSCI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Emg</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Mkt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3B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2C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CDBBA"/>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0B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D6D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BEE"/>
                    </a:solidFill>
                  </a:tcPr>
                </a:tc>
                <a:extLst>
                  <a:ext uri="{0D108BD9-81ED-4DB2-BD59-A6C34878D82A}">
                    <a16:rowId xmlns:a16="http://schemas.microsoft.com/office/drawing/2014/main" val="1906622880"/>
                  </a:ext>
                </a:extLst>
              </a:tr>
              <a:tr h="418687">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Bloomberg U.S. Agg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7BC790"/>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84CB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9DAB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6D9B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CDBB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4E5CF"/>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7E6D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526739058"/>
                  </a:ext>
                </a:extLst>
              </a:tr>
              <a:tr h="418687">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Bloomberg U.S. Corp 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0B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4E5C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F7FA"/>
                    </a:solidFill>
                  </a:tcPr>
                </a:tc>
                <a:extLst>
                  <a:ext uri="{0D108BD9-81ED-4DB2-BD59-A6C34878D82A}">
                    <a16:rowId xmlns:a16="http://schemas.microsoft.com/office/drawing/2014/main" val="2997349"/>
                  </a:ext>
                </a:extLst>
              </a:tr>
              <a:tr h="418687">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FTSE Nareit All REITs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0B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7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CB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D6D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7E6D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BE8D4"/>
                    </a:solidFill>
                  </a:tcPr>
                </a:tc>
                <a:extLst>
                  <a:ext uri="{0D108BD9-81ED-4DB2-BD59-A6C34878D82A}">
                    <a16:rowId xmlns:a16="http://schemas.microsoft.com/office/drawing/2014/main" val="2645611053"/>
                  </a:ext>
                </a:extLst>
              </a:tr>
              <a:tr h="418687">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S&amp;P GSCI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FAF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FAF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EF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5F9F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BE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F7F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BE8D4"/>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85129790"/>
                  </a:ext>
                </a:extLst>
              </a:tr>
            </a:tbl>
          </a:graphicData>
        </a:graphic>
      </p:graphicFrame>
      <p:sp>
        <p:nvSpPr>
          <p:cNvPr id="4" name="Content Placeholder 1">
            <a:extLst>
              <a:ext uri="{FF2B5EF4-FFF2-40B4-BE49-F238E27FC236}">
                <a16:creationId xmlns:a16="http://schemas.microsoft.com/office/drawing/2014/main" id="{1BAA5CBD-E495-AB74-56F2-E3D76FBAAB38}"/>
              </a:ext>
            </a:extLst>
          </p:cNvPr>
          <p:cNvSpPr>
            <a:spLocks noGrp="1"/>
          </p:cNvSpPr>
          <p:nvPr>
            <p:ph idx="1"/>
          </p:nvPr>
        </p:nvSpPr>
        <p:spPr>
          <a:xfrm>
            <a:off x="696134" y="969540"/>
            <a:ext cx="8352258" cy="674425"/>
          </a:xfrm>
        </p:spPr>
        <p:txBody>
          <a:bodyPr>
            <a:noAutofit/>
          </a:bodyPr>
          <a:lstStyle/>
          <a:p>
            <a:pPr marL="0" indent="0">
              <a:spcBef>
                <a:spcPts val="1800"/>
              </a:spcBef>
              <a:spcAft>
                <a:spcPts val="2400"/>
              </a:spcAft>
              <a:buClr>
                <a:srgbClr val="670926"/>
              </a:buClr>
              <a:buNone/>
            </a:pPr>
            <a: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No one cared because markets were setting record highs</a:t>
            </a:r>
            <a:b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b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endPar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D0388394-3169-6022-044C-41317E240481}"/>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AEC4C3B6-AA02-6C70-58AC-DA658994185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A7CD3194-9DA6-37F0-7579-84E0E9765338}"/>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C28C3825-0258-3016-122C-68E31803C4D6}"/>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5" name="Group 14">
            <a:extLst>
              <a:ext uri="{FF2B5EF4-FFF2-40B4-BE49-F238E27FC236}">
                <a16:creationId xmlns:a16="http://schemas.microsoft.com/office/drawing/2014/main" id="{CDAD37F4-735B-F5FA-C714-F63A61515E87}"/>
              </a:ext>
            </a:extLst>
          </p:cNvPr>
          <p:cNvGrpSpPr/>
          <p:nvPr/>
        </p:nvGrpSpPr>
        <p:grpSpPr>
          <a:xfrm>
            <a:off x="131059" y="195211"/>
            <a:ext cx="9798581" cy="404359"/>
            <a:chOff x="131059" y="129895"/>
            <a:chExt cx="9798581" cy="404359"/>
          </a:xfrm>
        </p:grpSpPr>
        <p:sp>
          <p:nvSpPr>
            <p:cNvPr id="16" name="Rectangle 15">
              <a:extLst>
                <a:ext uri="{FF2B5EF4-FFF2-40B4-BE49-F238E27FC236}">
                  <a16:creationId xmlns:a16="http://schemas.microsoft.com/office/drawing/2014/main" id="{03877B11-F01B-92E6-2946-B3408258B24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Rectangle 16">
              <a:extLst>
                <a:ext uri="{FF2B5EF4-FFF2-40B4-BE49-F238E27FC236}">
                  <a16:creationId xmlns:a16="http://schemas.microsoft.com/office/drawing/2014/main" id="{FC50087B-0EE3-47B4-2F7A-D87DBF8B704E}"/>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8" name="TextBox 17">
            <a:extLst>
              <a:ext uri="{FF2B5EF4-FFF2-40B4-BE49-F238E27FC236}">
                <a16:creationId xmlns:a16="http://schemas.microsoft.com/office/drawing/2014/main" id="{91620329-8E37-F952-E263-4CA8B6FE0EDB}"/>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A Correlation Conundrum</a:t>
            </a:r>
          </a:p>
        </p:txBody>
      </p:sp>
    </p:spTree>
    <p:extLst>
      <p:ext uri="{BB962C8B-B14F-4D97-AF65-F5344CB8AC3E}">
        <p14:creationId xmlns:p14="http://schemas.microsoft.com/office/powerpoint/2010/main" val="156022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DEE8A6AC-4153-41CC-A7C6-B11D7FB3FBC8}"/>
              </a:ext>
            </a:extLst>
          </p:cNvPr>
          <p:cNvSpPr>
            <a:spLocks noGrp="1"/>
          </p:cNvSpPr>
          <p:nvPr>
            <p:ph type="sldNum" sz="quarter" idx="12"/>
          </p:nvPr>
        </p:nvSpPr>
        <p:spPr>
          <a:xfrm>
            <a:off x="8930813" y="7301058"/>
            <a:ext cx="313016" cy="389824"/>
          </a:xfrm>
        </p:spPr>
        <p:txBody>
          <a:bodyPr/>
          <a:lstStyle/>
          <a:p>
            <a:fld id="{0A85923C-9A10-4D27-AB32-D0FF19650186}" type="slidenum">
              <a:rPr lang="en-US" sz="1068"/>
              <a:t>11</a:t>
            </a:fld>
            <a:endParaRPr lang="en-US" sz="1068"/>
          </a:p>
        </p:txBody>
      </p:sp>
      <p:cxnSp>
        <p:nvCxnSpPr>
          <p:cNvPr id="12" name="Straight Connector 11">
            <a:extLst>
              <a:ext uri="{FF2B5EF4-FFF2-40B4-BE49-F238E27FC236}">
                <a16:creationId xmlns:a16="http://schemas.microsoft.com/office/drawing/2014/main" id="{5637BD0D-FF31-4424-AB02-ABA34E81CBEC}"/>
              </a:ext>
            </a:extLst>
          </p:cNvPr>
          <p:cNvCxnSpPr>
            <a:cxnSpLocks/>
          </p:cNvCxnSpPr>
          <p:nvPr/>
        </p:nvCxnSpPr>
        <p:spPr>
          <a:xfrm>
            <a:off x="275122" y="73384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A2B2A146-8694-4BF3-AB41-41041F509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21228"/>
            <a:ext cx="313016" cy="313016"/>
          </a:xfrm>
          <a:prstGeom prst="rect">
            <a:avLst/>
          </a:prstGeom>
        </p:spPr>
      </p:pic>
      <p:sp>
        <p:nvSpPr>
          <p:cNvPr id="14" name="TextBox 13">
            <a:extLst>
              <a:ext uri="{FF2B5EF4-FFF2-40B4-BE49-F238E27FC236}">
                <a16:creationId xmlns:a16="http://schemas.microsoft.com/office/drawing/2014/main" id="{3C45D131-B42F-44FF-B4CD-ED3CE7D9DB8B}"/>
              </a:ext>
            </a:extLst>
          </p:cNvPr>
          <p:cNvSpPr txBox="1"/>
          <p:nvPr/>
        </p:nvSpPr>
        <p:spPr>
          <a:xfrm>
            <a:off x="232351" y="7392804"/>
            <a:ext cx="8698462" cy="212713"/>
          </a:xfrm>
          <a:prstGeom prst="rect">
            <a:avLst/>
          </a:prstGeom>
          <a:noFill/>
        </p:spPr>
        <p:txBody>
          <a:bodyPr wrap="square" lIns="88734" tIns="44368" rIns="88734" bIns="44368" rtlCol="0">
            <a:spAutoFit/>
          </a:bodyPr>
          <a:lstStyle/>
          <a:p>
            <a:pPr>
              <a:tabLst>
                <a:tab pos="332652" algn="l"/>
              </a:tabLst>
            </a:pPr>
            <a:r>
              <a:rPr lang="en-US" sz="800" dirty="0">
                <a:solidFill>
                  <a:schemeClr val="tx1">
                    <a:lumMod val="50000"/>
                    <a:lumOff val="50000"/>
                  </a:schemeClr>
                </a:solidFill>
                <a:latin typeface="Segoe UI" panose="020B0502040204020203" pitchFamily="34" charset="0"/>
                <a:cs typeface="Segoe UI" panose="020B0502040204020203" pitchFamily="34" charset="0"/>
              </a:rPr>
              <a:t>For Financial Professional Use Only.  Source: Zephyr </a:t>
            </a:r>
            <a:r>
              <a:rPr lang="en-US" sz="800" dirty="0" err="1">
                <a:solidFill>
                  <a:schemeClr val="tx1">
                    <a:lumMod val="50000"/>
                    <a:lumOff val="50000"/>
                  </a:schemeClr>
                </a:solidFill>
                <a:latin typeface="Segoe UI" panose="020B0502040204020203" pitchFamily="34" charset="0"/>
                <a:cs typeface="Segoe UI" panose="020B0502040204020203" pitchFamily="34" charset="0"/>
              </a:rPr>
              <a:t>StyleADVISOR</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42CFF085-DB3F-9189-2D5A-53F19D2215E9}"/>
              </a:ext>
            </a:extLst>
          </p:cNvPr>
          <p:cNvGraphicFramePr>
            <a:graphicFrameLocks noGrp="1"/>
          </p:cNvGraphicFramePr>
          <p:nvPr>
            <p:extLst>
              <p:ext uri="{D42A27DB-BD31-4B8C-83A1-F6EECF244321}">
                <p14:modId xmlns:p14="http://schemas.microsoft.com/office/powerpoint/2010/main" val="147466025"/>
              </p:ext>
            </p:extLst>
          </p:nvPr>
        </p:nvGraphicFramePr>
        <p:xfrm>
          <a:off x="275122" y="1520573"/>
          <a:ext cx="9052560" cy="5282282"/>
        </p:xfrm>
        <a:graphic>
          <a:graphicData uri="http://schemas.openxmlformats.org/drawingml/2006/table">
            <a:tbl>
              <a:tblPr firstRow="1" firstCol="1" bandRow="1"/>
              <a:tblGrid>
                <a:gridCol w="2399764">
                  <a:extLst>
                    <a:ext uri="{9D8B030D-6E8A-4147-A177-3AD203B41FA5}">
                      <a16:colId xmlns:a16="http://schemas.microsoft.com/office/drawing/2014/main" val="2678911046"/>
                    </a:ext>
                  </a:extLst>
                </a:gridCol>
                <a:gridCol w="674596">
                  <a:extLst>
                    <a:ext uri="{9D8B030D-6E8A-4147-A177-3AD203B41FA5}">
                      <a16:colId xmlns:a16="http://schemas.microsoft.com/office/drawing/2014/main" val="715085919"/>
                    </a:ext>
                  </a:extLst>
                </a:gridCol>
                <a:gridCol w="674596">
                  <a:extLst>
                    <a:ext uri="{9D8B030D-6E8A-4147-A177-3AD203B41FA5}">
                      <a16:colId xmlns:a16="http://schemas.microsoft.com/office/drawing/2014/main" val="1475323130"/>
                    </a:ext>
                  </a:extLst>
                </a:gridCol>
                <a:gridCol w="674596">
                  <a:extLst>
                    <a:ext uri="{9D8B030D-6E8A-4147-A177-3AD203B41FA5}">
                      <a16:colId xmlns:a16="http://schemas.microsoft.com/office/drawing/2014/main" val="1696858911"/>
                    </a:ext>
                  </a:extLst>
                </a:gridCol>
                <a:gridCol w="674596">
                  <a:extLst>
                    <a:ext uri="{9D8B030D-6E8A-4147-A177-3AD203B41FA5}">
                      <a16:colId xmlns:a16="http://schemas.microsoft.com/office/drawing/2014/main" val="1169076461"/>
                    </a:ext>
                  </a:extLst>
                </a:gridCol>
                <a:gridCol w="628014">
                  <a:extLst>
                    <a:ext uri="{9D8B030D-6E8A-4147-A177-3AD203B41FA5}">
                      <a16:colId xmlns:a16="http://schemas.microsoft.com/office/drawing/2014/main" val="442474572"/>
                    </a:ext>
                  </a:extLst>
                </a:gridCol>
                <a:gridCol w="674596">
                  <a:extLst>
                    <a:ext uri="{9D8B030D-6E8A-4147-A177-3AD203B41FA5}">
                      <a16:colId xmlns:a16="http://schemas.microsoft.com/office/drawing/2014/main" val="4253504083"/>
                    </a:ext>
                  </a:extLst>
                </a:gridCol>
                <a:gridCol w="674596">
                  <a:extLst>
                    <a:ext uri="{9D8B030D-6E8A-4147-A177-3AD203B41FA5}">
                      <a16:colId xmlns:a16="http://schemas.microsoft.com/office/drawing/2014/main" val="1166266828"/>
                    </a:ext>
                  </a:extLst>
                </a:gridCol>
                <a:gridCol w="628014">
                  <a:extLst>
                    <a:ext uri="{9D8B030D-6E8A-4147-A177-3AD203B41FA5}">
                      <a16:colId xmlns:a16="http://schemas.microsoft.com/office/drawing/2014/main" val="3816033307"/>
                    </a:ext>
                  </a:extLst>
                </a:gridCol>
                <a:gridCol w="674596">
                  <a:extLst>
                    <a:ext uri="{9D8B030D-6E8A-4147-A177-3AD203B41FA5}">
                      <a16:colId xmlns:a16="http://schemas.microsoft.com/office/drawing/2014/main" val="2892645311"/>
                    </a:ext>
                  </a:extLst>
                </a:gridCol>
                <a:gridCol w="674596">
                  <a:extLst>
                    <a:ext uri="{9D8B030D-6E8A-4147-A177-3AD203B41FA5}">
                      <a16:colId xmlns:a16="http://schemas.microsoft.com/office/drawing/2014/main" val="101103053"/>
                    </a:ext>
                  </a:extLst>
                </a:gridCol>
              </a:tblGrid>
              <a:tr h="529214">
                <a:tc>
                  <a:txBody>
                    <a:bodyPr/>
                    <a:lstStyle/>
                    <a:p>
                      <a:pPr marL="0" marR="0">
                        <a:lnSpc>
                          <a:spcPct val="107000"/>
                        </a:lnSpc>
                        <a:spcBef>
                          <a:spcPts val="0"/>
                        </a:spcBef>
                        <a:spcAft>
                          <a:spcPts val="0"/>
                        </a:spcAft>
                      </a:pP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Pre-GFC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56099358"/>
                  </a:ext>
                </a:extLst>
              </a:tr>
              <a:tr h="594518">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 1988 - Jul 2007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84436921"/>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S&amp;P 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D9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C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4EB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884138243"/>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Russell 2000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FC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7AA"/>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4F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D9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6CC18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8E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4F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120183613"/>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Russell 3000 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FC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0B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8E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BE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AF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AF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860114165"/>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Russell 3000 Growth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7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B0B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8ACE9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8F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BE1C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128112998"/>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MSCI EAFE Index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D9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4F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8E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75C58A"/>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EE9D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FDDB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6BF7D"/>
                    </a:solidFill>
                  </a:tcPr>
                </a:tc>
                <a:extLst>
                  <a:ext uri="{0D108BD9-81ED-4DB2-BD59-A6C34878D82A}">
                    <a16:rowId xmlns:a16="http://schemas.microsoft.com/office/drawing/2014/main" val="798470877"/>
                  </a:ext>
                </a:extLst>
              </a:tr>
              <a:tr h="415855">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MSCI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Emg</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Mkt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D9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BE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63BE7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6F3E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EE3C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FC285"/>
                    </a:solidFill>
                  </a:tcPr>
                </a:tc>
                <a:extLst>
                  <a:ext uri="{0D108BD9-81ED-4DB2-BD59-A6C34878D82A}">
                    <a16:rowId xmlns:a16="http://schemas.microsoft.com/office/drawing/2014/main" val="2376806041"/>
                  </a:ext>
                </a:extLst>
              </a:tr>
              <a:tr h="415855">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Bloomberg U.S. Agg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6CC18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8ACE9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75C58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CDBBA"/>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191078974"/>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Bloomberg U.S. Corp 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C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8E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AF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8F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EE9D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6F3E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CDBB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9F4E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154307052"/>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FTSE Nareit All REITs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4EB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4F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AF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BE1C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AFDDB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EE3C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9AD4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9F4EF"/>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174914165"/>
                  </a:ext>
                </a:extLst>
              </a:tr>
              <a:tr h="41585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S&amp;P GSCI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6BF7D"/>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FC28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31674761"/>
                  </a:ext>
                </a:extLst>
              </a:tr>
            </a:tbl>
          </a:graphicData>
        </a:graphic>
      </p:graphicFrame>
      <p:sp>
        <p:nvSpPr>
          <p:cNvPr id="6" name="Content Placeholder 1">
            <a:extLst>
              <a:ext uri="{FF2B5EF4-FFF2-40B4-BE49-F238E27FC236}">
                <a16:creationId xmlns:a16="http://schemas.microsoft.com/office/drawing/2014/main" id="{68BD9B83-3C6F-40DB-2F6F-DCFDA7E09D25}"/>
              </a:ext>
            </a:extLst>
          </p:cNvPr>
          <p:cNvSpPr>
            <a:spLocks noGrp="1"/>
          </p:cNvSpPr>
          <p:nvPr>
            <p:ph idx="1"/>
          </p:nvPr>
        </p:nvSpPr>
        <p:spPr>
          <a:xfrm>
            <a:off x="696134" y="969540"/>
            <a:ext cx="8352258" cy="674425"/>
          </a:xfrm>
        </p:spPr>
        <p:txBody>
          <a:bodyPr>
            <a:noAutofit/>
          </a:bodyPr>
          <a:lstStyle/>
          <a:p>
            <a:pPr marL="0" indent="0">
              <a:spcBef>
                <a:spcPts val="1800"/>
              </a:spcBef>
              <a:spcAft>
                <a:spcPts val="2400"/>
              </a:spcAft>
              <a:buClr>
                <a:srgbClr val="670926"/>
              </a:buClr>
              <a:buNone/>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Correlations were low and beneficial prior to the GFC</a:t>
            </a:r>
            <a:b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endPar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6E63E907-0A00-90A0-C0B2-56BC29D52375}"/>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B436F711-6393-3D11-9F07-007AACA02E8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23E9FA91-7371-6E80-7B45-467FB3B62E45}"/>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AE8063A3-846D-9E4A-63E7-8780CD7277FA}"/>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5" name="Group 14">
            <a:extLst>
              <a:ext uri="{FF2B5EF4-FFF2-40B4-BE49-F238E27FC236}">
                <a16:creationId xmlns:a16="http://schemas.microsoft.com/office/drawing/2014/main" id="{6028EDB1-21BF-A0DA-31FE-42A9619F141C}"/>
              </a:ext>
            </a:extLst>
          </p:cNvPr>
          <p:cNvGrpSpPr/>
          <p:nvPr/>
        </p:nvGrpSpPr>
        <p:grpSpPr>
          <a:xfrm>
            <a:off x="131059" y="195211"/>
            <a:ext cx="9798581" cy="404359"/>
            <a:chOff x="131059" y="129895"/>
            <a:chExt cx="9798581" cy="404359"/>
          </a:xfrm>
        </p:grpSpPr>
        <p:sp>
          <p:nvSpPr>
            <p:cNvPr id="16" name="Rectangle 15">
              <a:extLst>
                <a:ext uri="{FF2B5EF4-FFF2-40B4-BE49-F238E27FC236}">
                  <a16:creationId xmlns:a16="http://schemas.microsoft.com/office/drawing/2014/main" id="{82210B77-C2C7-EBBA-0923-F89696DA760A}"/>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Rectangle 16">
              <a:extLst>
                <a:ext uri="{FF2B5EF4-FFF2-40B4-BE49-F238E27FC236}">
                  <a16:creationId xmlns:a16="http://schemas.microsoft.com/office/drawing/2014/main" id="{F897554F-94C3-3A34-8CA6-A3F54B98539A}"/>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8" name="TextBox 17">
            <a:extLst>
              <a:ext uri="{FF2B5EF4-FFF2-40B4-BE49-F238E27FC236}">
                <a16:creationId xmlns:a16="http://schemas.microsoft.com/office/drawing/2014/main" id="{D87B38F6-5277-7D80-0171-9496567F0487}"/>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A Correlation Conundrum</a:t>
            </a:r>
          </a:p>
        </p:txBody>
      </p:sp>
    </p:spTree>
    <p:extLst>
      <p:ext uri="{BB962C8B-B14F-4D97-AF65-F5344CB8AC3E}">
        <p14:creationId xmlns:p14="http://schemas.microsoft.com/office/powerpoint/2010/main" val="285733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DEE8A6AC-4153-41CC-A7C6-B11D7FB3FBC8}"/>
              </a:ext>
            </a:extLst>
          </p:cNvPr>
          <p:cNvSpPr>
            <a:spLocks noGrp="1"/>
          </p:cNvSpPr>
          <p:nvPr>
            <p:ph type="sldNum" sz="quarter" idx="12"/>
          </p:nvPr>
        </p:nvSpPr>
        <p:spPr>
          <a:xfrm>
            <a:off x="8917969" y="7301058"/>
            <a:ext cx="325860" cy="389824"/>
          </a:xfrm>
        </p:spPr>
        <p:txBody>
          <a:bodyPr/>
          <a:lstStyle/>
          <a:p>
            <a:fld id="{0A85923C-9A10-4D27-AB32-D0FF19650186}" type="slidenum">
              <a:rPr lang="en-US" sz="1068" smtClean="0"/>
              <a:t>12</a:t>
            </a:fld>
            <a:endParaRPr lang="en-US" sz="1068" dirty="0"/>
          </a:p>
        </p:txBody>
      </p:sp>
      <p:cxnSp>
        <p:nvCxnSpPr>
          <p:cNvPr id="12" name="Straight Connector 11">
            <a:extLst>
              <a:ext uri="{FF2B5EF4-FFF2-40B4-BE49-F238E27FC236}">
                <a16:creationId xmlns:a16="http://schemas.microsoft.com/office/drawing/2014/main" id="{5637BD0D-FF31-4424-AB02-ABA34E81CBEC}"/>
              </a:ext>
            </a:extLst>
          </p:cNvPr>
          <p:cNvCxnSpPr>
            <a:cxnSpLocks/>
          </p:cNvCxnSpPr>
          <p:nvPr/>
        </p:nvCxnSpPr>
        <p:spPr>
          <a:xfrm>
            <a:off x="275122" y="73384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A2B2A146-8694-4BF3-AB41-41041F5098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265" y="7321228"/>
            <a:ext cx="313016" cy="313016"/>
          </a:xfrm>
          <a:prstGeom prst="rect">
            <a:avLst/>
          </a:prstGeom>
        </p:spPr>
      </p:pic>
      <p:sp>
        <p:nvSpPr>
          <p:cNvPr id="14" name="TextBox 13">
            <a:extLst>
              <a:ext uri="{FF2B5EF4-FFF2-40B4-BE49-F238E27FC236}">
                <a16:creationId xmlns:a16="http://schemas.microsoft.com/office/drawing/2014/main" id="{3C45D131-B42F-44FF-B4CD-ED3CE7D9DB8B}"/>
              </a:ext>
            </a:extLst>
          </p:cNvPr>
          <p:cNvSpPr txBox="1"/>
          <p:nvPr/>
        </p:nvSpPr>
        <p:spPr>
          <a:xfrm>
            <a:off x="232351" y="7392804"/>
            <a:ext cx="8698462" cy="212713"/>
          </a:xfrm>
          <a:prstGeom prst="rect">
            <a:avLst/>
          </a:prstGeom>
          <a:noFill/>
        </p:spPr>
        <p:txBody>
          <a:bodyPr wrap="square" lIns="88734" tIns="44368" rIns="88734" bIns="44368" rtlCol="0">
            <a:spAutoFit/>
          </a:bodyPr>
          <a:lstStyle/>
          <a:p>
            <a:pPr>
              <a:tabLst>
                <a:tab pos="332652" algn="l"/>
              </a:tabLst>
            </a:pPr>
            <a:r>
              <a:rPr lang="en-US" sz="800" dirty="0">
                <a:solidFill>
                  <a:schemeClr val="tx1">
                    <a:lumMod val="50000"/>
                    <a:lumOff val="50000"/>
                  </a:schemeClr>
                </a:solidFill>
                <a:latin typeface="Segoe UI" panose="020B0502040204020203" pitchFamily="34" charset="0"/>
                <a:cs typeface="Segoe UI" panose="020B0502040204020203" pitchFamily="34" charset="0"/>
              </a:rPr>
              <a:t>For Financial Professional Use Only.  Source:  multpl.com  </a:t>
            </a:r>
            <a:r>
              <a:rPr lang="en-US" sz="800" dirty="0">
                <a:hlinkClick r:id="rId5"/>
              </a:rPr>
              <a:t>10 Year Treasury Rate by Month - </a:t>
            </a:r>
            <a:r>
              <a:rPr lang="en-US" sz="800" dirty="0" err="1">
                <a:hlinkClick r:id="rId5"/>
              </a:rPr>
              <a:t>Multpl</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AC2266C6-7673-B0AE-5425-48D92AF7E2B4}"/>
              </a:ext>
            </a:extLst>
          </p:cNvPr>
          <p:cNvGrpSpPr/>
          <p:nvPr/>
        </p:nvGrpSpPr>
        <p:grpSpPr>
          <a:xfrm>
            <a:off x="131059" y="195211"/>
            <a:ext cx="9798581" cy="404359"/>
            <a:chOff x="131059" y="129895"/>
            <a:chExt cx="9798581" cy="404359"/>
          </a:xfrm>
        </p:grpSpPr>
        <p:sp>
          <p:nvSpPr>
            <p:cNvPr id="4" name="Rectangle 3">
              <a:extLst>
                <a:ext uri="{FF2B5EF4-FFF2-40B4-BE49-F238E27FC236}">
                  <a16:creationId xmlns:a16="http://schemas.microsoft.com/office/drawing/2014/main" id="{1EAD2013-F2B0-4549-BA42-2192B0408931}"/>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Rectangle 4">
              <a:extLst>
                <a:ext uri="{FF2B5EF4-FFF2-40B4-BE49-F238E27FC236}">
                  <a16:creationId xmlns:a16="http://schemas.microsoft.com/office/drawing/2014/main" id="{60DEBE76-438F-E2EA-54E2-BA4CF55D86ED}"/>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6" name="TextBox 5">
            <a:extLst>
              <a:ext uri="{FF2B5EF4-FFF2-40B4-BE49-F238E27FC236}">
                <a16:creationId xmlns:a16="http://schemas.microsoft.com/office/drawing/2014/main" id="{5037E102-AB4B-6C40-919A-8941F85665FF}"/>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7" name="Group 6">
            <a:extLst>
              <a:ext uri="{FF2B5EF4-FFF2-40B4-BE49-F238E27FC236}">
                <a16:creationId xmlns:a16="http://schemas.microsoft.com/office/drawing/2014/main" id="{034CBD46-E055-F8D8-DC10-61E179AB37F5}"/>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6196EEF1-0521-9652-216C-839322535B98}"/>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14D465E3-4698-2635-A002-72472C183992}"/>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4A0AE724-B7D3-B972-9688-E8FA4B95A53F}"/>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The “Smoking Gun”: Market Intervention</a:t>
            </a:r>
          </a:p>
        </p:txBody>
      </p:sp>
      <p:graphicFrame>
        <p:nvGraphicFramePr>
          <p:cNvPr id="15" name="Chart 14">
            <a:extLst>
              <a:ext uri="{FF2B5EF4-FFF2-40B4-BE49-F238E27FC236}">
                <a16:creationId xmlns:a16="http://schemas.microsoft.com/office/drawing/2014/main" id="{B9FBF31A-0124-D923-F108-2CBCDF6D13DD}"/>
              </a:ext>
            </a:extLst>
          </p:cNvPr>
          <p:cNvGraphicFramePr>
            <a:graphicFrameLocks/>
          </p:cNvGraphicFramePr>
          <p:nvPr>
            <p:extLst>
              <p:ext uri="{D42A27DB-BD31-4B8C-83A1-F6EECF244321}">
                <p14:modId xmlns:p14="http://schemas.microsoft.com/office/powerpoint/2010/main" val="744437565"/>
              </p:ext>
            </p:extLst>
          </p:nvPr>
        </p:nvGraphicFramePr>
        <p:xfrm>
          <a:off x="275121" y="648013"/>
          <a:ext cx="9052559" cy="6598675"/>
        </p:xfrm>
        <a:graphic>
          <a:graphicData uri="http://schemas.openxmlformats.org/drawingml/2006/chart">
            <c:chart xmlns:c="http://schemas.openxmlformats.org/drawingml/2006/chart" xmlns:r="http://schemas.openxmlformats.org/officeDocument/2006/relationships" r:id="rId6"/>
          </a:graphicData>
        </a:graphic>
      </p:graphicFrame>
      <p:sp>
        <p:nvSpPr>
          <p:cNvPr id="16" name="Callout: Bent Line 15">
            <a:extLst>
              <a:ext uri="{FF2B5EF4-FFF2-40B4-BE49-F238E27FC236}">
                <a16:creationId xmlns:a16="http://schemas.microsoft.com/office/drawing/2014/main" id="{F972D8AB-4A0F-F674-79A1-7CE1F7EF21D6}"/>
              </a:ext>
            </a:extLst>
          </p:cNvPr>
          <p:cNvSpPr/>
          <p:nvPr/>
        </p:nvSpPr>
        <p:spPr>
          <a:xfrm>
            <a:off x="8181264" y="3549763"/>
            <a:ext cx="1050634" cy="672873"/>
          </a:xfrm>
          <a:prstGeom prst="borderCallout2">
            <a:avLst>
              <a:gd name="adj1" fmla="val 59697"/>
              <a:gd name="adj2" fmla="val 100670"/>
              <a:gd name="adj3" fmla="val 59697"/>
              <a:gd name="adj4" fmla="val 143447"/>
              <a:gd name="adj5" fmla="val 429908"/>
              <a:gd name="adj6" fmla="val 33151"/>
            </a:avLst>
          </a:prstGeom>
          <a:solidFill>
            <a:schemeClr val="accent3"/>
          </a:solidFill>
          <a:ln w="25400">
            <a:solidFill>
              <a:schemeClr val="accent3">
                <a:shade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chemeClr val="bg1"/>
                </a:solidFill>
              </a:rPr>
              <a:t>Covid</a:t>
            </a:r>
          </a:p>
        </p:txBody>
      </p:sp>
      <p:sp>
        <p:nvSpPr>
          <p:cNvPr id="17" name="Callout: Bent Line 16">
            <a:extLst>
              <a:ext uri="{FF2B5EF4-FFF2-40B4-BE49-F238E27FC236}">
                <a16:creationId xmlns:a16="http://schemas.microsoft.com/office/drawing/2014/main" id="{37F402E6-57E1-EDE1-4AEA-D4CFFF151A1C}"/>
              </a:ext>
            </a:extLst>
          </p:cNvPr>
          <p:cNvSpPr/>
          <p:nvPr/>
        </p:nvSpPr>
        <p:spPr>
          <a:xfrm>
            <a:off x="5783504" y="2876890"/>
            <a:ext cx="1050634" cy="672873"/>
          </a:xfrm>
          <a:prstGeom prst="borderCallout2">
            <a:avLst>
              <a:gd name="adj1" fmla="val 59697"/>
              <a:gd name="adj2" fmla="val 100670"/>
              <a:gd name="adj3" fmla="val 59697"/>
              <a:gd name="adj4" fmla="val 143447"/>
              <a:gd name="adj5" fmla="val 454067"/>
              <a:gd name="adj6" fmla="val 51525"/>
            </a:avLst>
          </a:prstGeom>
          <a:solidFill>
            <a:schemeClr val="accent3"/>
          </a:solidFill>
          <a:ln w="25400">
            <a:solidFill>
              <a:schemeClr val="accent3">
                <a:shade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chemeClr val="bg1"/>
                </a:solidFill>
              </a:rPr>
              <a:t>GFC</a:t>
            </a:r>
          </a:p>
        </p:txBody>
      </p:sp>
    </p:spTree>
    <p:extLst>
      <p:ext uri="{BB962C8B-B14F-4D97-AF65-F5344CB8AC3E}">
        <p14:creationId xmlns:p14="http://schemas.microsoft.com/office/powerpoint/2010/main" val="175375084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DEE8A6AC-4153-41CC-A7C6-B11D7FB3FBC8}"/>
              </a:ext>
            </a:extLst>
          </p:cNvPr>
          <p:cNvSpPr>
            <a:spLocks noGrp="1"/>
          </p:cNvSpPr>
          <p:nvPr>
            <p:ph type="sldNum" sz="quarter" idx="12"/>
          </p:nvPr>
        </p:nvSpPr>
        <p:spPr>
          <a:xfrm>
            <a:off x="8917969" y="7301058"/>
            <a:ext cx="325860" cy="389824"/>
          </a:xfrm>
        </p:spPr>
        <p:txBody>
          <a:bodyPr/>
          <a:lstStyle/>
          <a:p>
            <a:fld id="{0A85923C-9A10-4D27-AB32-D0FF19650186}" type="slidenum">
              <a:rPr lang="en-US" sz="1068" smtClean="0"/>
              <a:t>13</a:t>
            </a:fld>
            <a:endParaRPr lang="en-US" sz="1068" dirty="0"/>
          </a:p>
        </p:txBody>
      </p:sp>
      <p:cxnSp>
        <p:nvCxnSpPr>
          <p:cNvPr id="12" name="Straight Connector 11">
            <a:extLst>
              <a:ext uri="{FF2B5EF4-FFF2-40B4-BE49-F238E27FC236}">
                <a16:creationId xmlns:a16="http://schemas.microsoft.com/office/drawing/2014/main" id="{5637BD0D-FF31-4424-AB02-ABA34E81CBEC}"/>
              </a:ext>
            </a:extLst>
          </p:cNvPr>
          <p:cNvCxnSpPr>
            <a:cxnSpLocks/>
          </p:cNvCxnSpPr>
          <p:nvPr/>
        </p:nvCxnSpPr>
        <p:spPr>
          <a:xfrm>
            <a:off x="275122" y="73384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A2B2A146-8694-4BF3-AB41-41041F509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21228"/>
            <a:ext cx="313016" cy="313016"/>
          </a:xfrm>
          <a:prstGeom prst="rect">
            <a:avLst/>
          </a:prstGeom>
        </p:spPr>
      </p:pic>
      <p:sp>
        <p:nvSpPr>
          <p:cNvPr id="14" name="TextBox 13">
            <a:extLst>
              <a:ext uri="{FF2B5EF4-FFF2-40B4-BE49-F238E27FC236}">
                <a16:creationId xmlns:a16="http://schemas.microsoft.com/office/drawing/2014/main" id="{3C45D131-B42F-44FF-B4CD-ED3CE7D9DB8B}"/>
              </a:ext>
            </a:extLst>
          </p:cNvPr>
          <p:cNvSpPr txBox="1"/>
          <p:nvPr/>
        </p:nvSpPr>
        <p:spPr>
          <a:xfrm>
            <a:off x="232351" y="7392804"/>
            <a:ext cx="8698462" cy="335824"/>
          </a:xfrm>
          <a:prstGeom prst="rect">
            <a:avLst/>
          </a:prstGeom>
          <a:noFill/>
        </p:spPr>
        <p:txBody>
          <a:bodyPr wrap="square" lIns="88734" tIns="44368" rIns="88734" bIns="44368" rtlCol="0">
            <a:spAutoFit/>
          </a:bodyPr>
          <a:lstStyle/>
          <a:p>
            <a:pPr>
              <a:tabLst>
                <a:tab pos="332652" algn="l"/>
              </a:tabLst>
            </a:pPr>
            <a:r>
              <a:rPr lang="en-US" sz="800" dirty="0">
                <a:solidFill>
                  <a:schemeClr val="tx1">
                    <a:lumMod val="50000"/>
                    <a:lumOff val="50000"/>
                  </a:schemeClr>
                </a:solidFill>
                <a:latin typeface="Segoe UI" panose="020B0502040204020203" pitchFamily="34" charset="0"/>
                <a:cs typeface="Segoe UI" panose="020B0502040204020203" pitchFamily="34" charset="0"/>
              </a:rPr>
              <a:t>For Financial Professional Use Only.  Source: </a:t>
            </a:r>
            <a:r>
              <a:rPr lang="en-US" sz="800" i="1" dirty="0">
                <a:solidFill>
                  <a:srgbClr val="333333"/>
                </a:solidFill>
                <a:effectLst/>
                <a:latin typeface="Segoe UI" panose="020B0502040204020203" pitchFamily="34" charset="0"/>
                <a:ea typeface="Calibri" panose="020F0502020204030204" pitchFamily="34" charset="0"/>
                <a:cs typeface="Segoe UI" panose="020B0502040204020203" pitchFamily="34" charset="0"/>
              </a:rPr>
              <a:t>Board of Governors of the Federal Reserve System (US), Assets: Total Assets: Total Assets (Less Eliminations from Consolidation): Wednesday Level [WALCL], retrieved from FRED, Federal Reserve Bank of St. Louis; https://fred.stlouisfed.org/series/WALCL, February 8, 2023.</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2" name="Chart 1">
            <a:extLst>
              <a:ext uri="{FF2B5EF4-FFF2-40B4-BE49-F238E27FC236}">
                <a16:creationId xmlns:a16="http://schemas.microsoft.com/office/drawing/2014/main" id="{67E09EA7-C27E-0D02-AA70-089DBD4465BF}"/>
              </a:ext>
            </a:extLst>
          </p:cNvPr>
          <p:cNvGraphicFramePr>
            <a:graphicFrameLocks noGrp="1"/>
          </p:cNvGraphicFramePr>
          <p:nvPr/>
        </p:nvGraphicFramePr>
        <p:xfrm>
          <a:off x="275123" y="737658"/>
          <a:ext cx="9093244" cy="647803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AC2266C6-7673-B0AE-5425-48D92AF7E2B4}"/>
              </a:ext>
            </a:extLst>
          </p:cNvPr>
          <p:cNvGrpSpPr/>
          <p:nvPr/>
        </p:nvGrpSpPr>
        <p:grpSpPr>
          <a:xfrm>
            <a:off x="131059" y="195211"/>
            <a:ext cx="9798581" cy="404359"/>
            <a:chOff x="131059" y="129895"/>
            <a:chExt cx="9798581" cy="404359"/>
          </a:xfrm>
        </p:grpSpPr>
        <p:sp>
          <p:nvSpPr>
            <p:cNvPr id="4" name="Rectangle 3">
              <a:extLst>
                <a:ext uri="{FF2B5EF4-FFF2-40B4-BE49-F238E27FC236}">
                  <a16:creationId xmlns:a16="http://schemas.microsoft.com/office/drawing/2014/main" id="{1EAD2013-F2B0-4549-BA42-2192B0408931}"/>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Rectangle 4">
              <a:extLst>
                <a:ext uri="{FF2B5EF4-FFF2-40B4-BE49-F238E27FC236}">
                  <a16:creationId xmlns:a16="http://schemas.microsoft.com/office/drawing/2014/main" id="{60DEBE76-438F-E2EA-54E2-BA4CF55D86ED}"/>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6" name="TextBox 5">
            <a:extLst>
              <a:ext uri="{FF2B5EF4-FFF2-40B4-BE49-F238E27FC236}">
                <a16:creationId xmlns:a16="http://schemas.microsoft.com/office/drawing/2014/main" id="{5037E102-AB4B-6C40-919A-8941F85665FF}"/>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7" name="Group 6">
            <a:extLst>
              <a:ext uri="{FF2B5EF4-FFF2-40B4-BE49-F238E27FC236}">
                <a16:creationId xmlns:a16="http://schemas.microsoft.com/office/drawing/2014/main" id="{034CBD46-E055-F8D8-DC10-61E179AB37F5}"/>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6196EEF1-0521-9652-216C-839322535B98}"/>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14D465E3-4698-2635-A002-72472C183992}"/>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4A0AE724-B7D3-B972-9688-E8FA4B95A53F}"/>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The “Smoking Gun”: Market Intervention</a:t>
            </a:r>
          </a:p>
        </p:txBody>
      </p:sp>
    </p:spTree>
    <p:extLst>
      <p:ext uri="{BB962C8B-B14F-4D97-AF65-F5344CB8AC3E}">
        <p14:creationId xmlns:p14="http://schemas.microsoft.com/office/powerpoint/2010/main" val="427310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56FBD9D-1B19-438C-9FE9-CF0C95EE74A2}"/>
              </a:ext>
            </a:extLst>
          </p:cNvPr>
          <p:cNvGrpSpPr/>
          <p:nvPr/>
        </p:nvGrpSpPr>
        <p:grpSpPr>
          <a:xfrm>
            <a:off x="131059" y="195211"/>
            <a:ext cx="9798581" cy="404359"/>
            <a:chOff x="131059" y="129895"/>
            <a:chExt cx="9798581" cy="404359"/>
          </a:xfrm>
        </p:grpSpPr>
        <p:sp>
          <p:nvSpPr>
            <p:cNvPr id="18" name="Rectangle 17">
              <a:extLst>
                <a:ext uri="{FF2B5EF4-FFF2-40B4-BE49-F238E27FC236}">
                  <a16:creationId xmlns:a16="http://schemas.microsoft.com/office/drawing/2014/main" id="{2CC88AE2-CC14-4C1F-B298-EF323FAFEFB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Rectangle 18">
              <a:extLst>
                <a:ext uri="{FF2B5EF4-FFF2-40B4-BE49-F238E27FC236}">
                  <a16:creationId xmlns:a16="http://schemas.microsoft.com/office/drawing/2014/main" id="{BF9EF9C0-3233-4C81-BB65-F2E78283B4C8}"/>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0" name="TextBox 19">
            <a:extLst>
              <a:ext uri="{FF2B5EF4-FFF2-40B4-BE49-F238E27FC236}">
                <a16:creationId xmlns:a16="http://schemas.microsoft.com/office/drawing/2014/main" id="{65AD82D7-6D75-44E0-8DDE-C68A8428CC26}"/>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4" name="Group 13">
            <a:extLst>
              <a:ext uri="{FF2B5EF4-FFF2-40B4-BE49-F238E27FC236}">
                <a16:creationId xmlns:a16="http://schemas.microsoft.com/office/drawing/2014/main" id="{DCE7E3A2-15B4-4724-98DB-BD52C8192D0C}"/>
              </a:ext>
            </a:extLst>
          </p:cNvPr>
          <p:cNvGrpSpPr/>
          <p:nvPr/>
        </p:nvGrpSpPr>
        <p:grpSpPr>
          <a:xfrm>
            <a:off x="131059" y="195211"/>
            <a:ext cx="9798581" cy="404359"/>
            <a:chOff x="131059" y="129895"/>
            <a:chExt cx="9798581" cy="404359"/>
          </a:xfrm>
        </p:grpSpPr>
        <p:sp>
          <p:nvSpPr>
            <p:cNvPr id="15" name="Rectangle 14">
              <a:extLst>
                <a:ext uri="{FF2B5EF4-FFF2-40B4-BE49-F238E27FC236}">
                  <a16:creationId xmlns:a16="http://schemas.microsoft.com/office/drawing/2014/main" id="{1CC59AD8-ED71-4412-8237-7FF12F5BEBB0}"/>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1735BEF6-4300-419C-9EF7-616E07E518D3}"/>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F121308B-798E-4498-B03F-58B6FDCD913C}"/>
              </a:ext>
            </a:extLst>
          </p:cNvPr>
          <p:cNvSpPr txBox="1"/>
          <p:nvPr/>
        </p:nvSpPr>
        <p:spPr>
          <a:xfrm>
            <a:off x="275123" y="2001523"/>
            <a:ext cx="9320940" cy="2597378"/>
          </a:xfrm>
          <a:prstGeom prst="rect">
            <a:avLst/>
          </a:prstGeom>
          <a:noFill/>
        </p:spPr>
        <p:txBody>
          <a:bodyPr wrap="square" rtlCol="0">
            <a:spAutoFit/>
          </a:bodyPr>
          <a:lstStyle/>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Accept correlations and volatility will be high?</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Hope that correlations eventually revert?</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Abandon diversification?</a:t>
            </a:r>
          </a:p>
          <a:p>
            <a:pPr marL="1028700" lvl="1" indent="-571500">
              <a:lnSpc>
                <a:spcPct val="150000"/>
              </a:lnSpc>
              <a:buClr>
                <a:srgbClr val="78001D"/>
              </a:buClr>
              <a:buFont typeface="Wingdings" panose="05000000000000000000" pitchFamily="2" charset="2"/>
              <a:buChar char="ü"/>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Seek a solution offering true diversification benefits</a:t>
            </a:r>
            <a:endParaRPr lang="en-US" sz="2800" dirty="0">
              <a:solidFill>
                <a:srgbClr val="78001D"/>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C8C8A09C-550C-4FE6-BE9B-8551EE260F3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Decision Time</a:t>
            </a:r>
          </a:p>
        </p:txBody>
      </p:sp>
      <p:sp>
        <p:nvSpPr>
          <p:cNvPr id="2" name="Rectangle 1">
            <a:extLst>
              <a:ext uri="{FF2B5EF4-FFF2-40B4-BE49-F238E27FC236}">
                <a16:creationId xmlns:a16="http://schemas.microsoft.com/office/drawing/2014/main" id="{EFE157F3-85FF-4A5F-82F8-F1C4034CAA49}"/>
              </a:ext>
            </a:extLst>
          </p:cNvPr>
          <p:cNvSpPr/>
          <p:nvPr/>
        </p:nvSpPr>
        <p:spPr>
          <a:xfrm>
            <a:off x="3069549" y="1181427"/>
            <a:ext cx="3463705" cy="820096"/>
          </a:xfrm>
          <a:prstGeom prst="rect">
            <a:avLst/>
          </a:prstGeom>
        </p:spPr>
        <p:txBody>
          <a:bodyPr wrap="none">
            <a:spAutoFit/>
          </a:bodyPr>
          <a:lstStyle/>
          <a:p>
            <a:pPr lvl="1" algn="ctr">
              <a:lnSpc>
                <a:spcPct val="150000"/>
              </a:lnSpc>
            </a:pPr>
            <a:r>
              <a:rPr lang="en-US" sz="3600" dirty="0">
                <a:solidFill>
                  <a:srgbClr val="78001D"/>
                </a:solidFill>
                <a:latin typeface="Segoe UI" panose="020B0502040204020203" pitchFamily="34" charset="0"/>
                <a:ea typeface="Segoe UI" panose="020B0502040204020203" pitchFamily="34" charset="0"/>
                <a:cs typeface="Segoe UI" panose="020B0502040204020203" pitchFamily="34" charset="0"/>
              </a:rPr>
              <a:t>So now what?</a:t>
            </a:r>
          </a:p>
        </p:txBody>
      </p:sp>
      <p:sp>
        <p:nvSpPr>
          <p:cNvPr id="23" name="Slide Number Placeholder 1">
            <a:extLst>
              <a:ext uri="{FF2B5EF4-FFF2-40B4-BE49-F238E27FC236}">
                <a16:creationId xmlns:a16="http://schemas.microsoft.com/office/drawing/2014/main" id="{F16976EE-D7AF-4AF9-9452-74EE601C955C}"/>
              </a:ext>
            </a:extLst>
          </p:cNvPr>
          <p:cNvSpPr>
            <a:spLocks noGrp="1"/>
          </p:cNvSpPr>
          <p:nvPr>
            <p:ph type="sldNum" sz="quarter" idx="12"/>
          </p:nvPr>
        </p:nvSpPr>
        <p:spPr>
          <a:xfrm>
            <a:off x="7003509" y="7330934"/>
            <a:ext cx="2196577" cy="389824"/>
          </a:xfrm>
        </p:spPr>
        <p:txBody>
          <a:bodyPr/>
          <a:lstStyle/>
          <a:p>
            <a:fld id="{0A85923C-9A10-4D27-AB32-D0FF19650186}" type="slidenum">
              <a:rPr lang="en-US" sz="1068"/>
              <a:t>14</a:t>
            </a:fld>
            <a:endParaRPr lang="en-US" sz="1068" dirty="0"/>
          </a:p>
        </p:txBody>
      </p:sp>
      <p:cxnSp>
        <p:nvCxnSpPr>
          <p:cNvPr id="24" name="Straight Connector 23">
            <a:extLst>
              <a:ext uri="{FF2B5EF4-FFF2-40B4-BE49-F238E27FC236}">
                <a16:creationId xmlns:a16="http://schemas.microsoft.com/office/drawing/2014/main" id="{C7FB4874-FE92-40C4-B253-0FDF04C76A59}"/>
              </a:ext>
            </a:extLst>
          </p:cNvPr>
          <p:cNvCxnSpPr>
            <a:cxnSpLocks/>
          </p:cNvCxnSpPr>
          <p:nvPr/>
        </p:nvCxnSpPr>
        <p:spPr>
          <a:xfrm>
            <a:off x="275122" y="7386565"/>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10;&#10;Description automatically generated">
            <a:extLst>
              <a:ext uri="{FF2B5EF4-FFF2-40B4-BE49-F238E27FC236}">
                <a16:creationId xmlns:a16="http://schemas.microsoft.com/office/drawing/2014/main" id="{B9BE274E-A224-492B-907C-B0F0D4FC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69354"/>
            <a:ext cx="313016" cy="313016"/>
          </a:xfrm>
          <a:prstGeom prst="rect">
            <a:avLst/>
          </a:prstGeom>
        </p:spPr>
      </p:pic>
      <p:sp>
        <p:nvSpPr>
          <p:cNvPr id="26" name="TextBox 25">
            <a:extLst>
              <a:ext uri="{FF2B5EF4-FFF2-40B4-BE49-F238E27FC236}">
                <a16:creationId xmlns:a16="http://schemas.microsoft.com/office/drawing/2014/main" id="{D0ADF531-E405-4D66-A837-E1B48A3C538C}"/>
              </a:ext>
            </a:extLst>
          </p:cNvPr>
          <p:cNvSpPr txBox="1"/>
          <p:nvPr/>
        </p:nvSpPr>
        <p:spPr>
          <a:xfrm>
            <a:off x="232351" y="7440930"/>
            <a:ext cx="6736571" cy="212713"/>
          </a:xfrm>
          <a:prstGeom prst="rect">
            <a:avLst/>
          </a:prstGeom>
          <a:noFill/>
        </p:spPr>
        <p:txBody>
          <a:bodyPr wrap="square" lIns="88734" tIns="44368" rIns="88734" bIns="44368" rtlCol="0">
            <a:spAutoFit/>
          </a:bodyPr>
          <a:lstStyle/>
          <a:p>
            <a:pPr>
              <a:tabLst>
                <a:tab pos="313336" algn="l"/>
              </a:tabLst>
            </a:pP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a:t>
            </a:r>
          </a:p>
        </p:txBody>
      </p:sp>
    </p:spTree>
    <p:extLst>
      <p:ext uri="{BB962C8B-B14F-4D97-AF65-F5344CB8AC3E}">
        <p14:creationId xmlns:p14="http://schemas.microsoft.com/office/powerpoint/2010/main" val="238818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15</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Source: Morningstar Direct.</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DDFE11DD-A8C7-BD86-AACA-23D589D4ECA2}"/>
              </a:ext>
            </a:extLst>
          </p:cNvPr>
          <p:cNvGrpSpPr/>
          <p:nvPr/>
        </p:nvGrpSpPr>
        <p:grpSpPr>
          <a:xfrm>
            <a:off x="131059" y="195211"/>
            <a:ext cx="9798581" cy="404359"/>
            <a:chOff x="131059" y="129895"/>
            <a:chExt cx="9798581" cy="404359"/>
          </a:xfrm>
        </p:grpSpPr>
        <p:sp>
          <p:nvSpPr>
            <p:cNvPr id="4" name="Rectangle 3">
              <a:extLst>
                <a:ext uri="{FF2B5EF4-FFF2-40B4-BE49-F238E27FC236}">
                  <a16:creationId xmlns:a16="http://schemas.microsoft.com/office/drawing/2014/main" id="{C7EF21B1-CE25-08B4-A7DA-F4B836397D5D}"/>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Rectangle 4">
              <a:extLst>
                <a:ext uri="{FF2B5EF4-FFF2-40B4-BE49-F238E27FC236}">
                  <a16:creationId xmlns:a16="http://schemas.microsoft.com/office/drawing/2014/main" id="{C571FEC0-69A5-D019-DAEA-030EB597BC47}"/>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6" name="TextBox 5">
            <a:extLst>
              <a:ext uri="{FF2B5EF4-FFF2-40B4-BE49-F238E27FC236}">
                <a16:creationId xmlns:a16="http://schemas.microsoft.com/office/drawing/2014/main" id="{0F4F785C-AFBE-8CFA-C2BA-AF02E0190505}"/>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7" name="Group 6">
            <a:extLst>
              <a:ext uri="{FF2B5EF4-FFF2-40B4-BE49-F238E27FC236}">
                <a16:creationId xmlns:a16="http://schemas.microsoft.com/office/drawing/2014/main" id="{BB29C4E7-DBF3-0477-237A-BB7511759342}"/>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5F1F34E4-4D24-FFCA-DF1E-8D6987CD6F4A}"/>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4A9ABFF8-14E0-88EF-E9C7-AF12213853E2}"/>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0" name="TextBox 9">
            <a:extLst>
              <a:ext uri="{FF2B5EF4-FFF2-40B4-BE49-F238E27FC236}">
                <a16:creationId xmlns:a16="http://schemas.microsoft.com/office/drawing/2014/main" id="{EB77E66D-C5E4-6879-F67B-B68F26612608}"/>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Post-GFC Growth Has Been Steady</a:t>
            </a:r>
          </a:p>
        </p:txBody>
      </p:sp>
      <p:graphicFrame>
        <p:nvGraphicFramePr>
          <p:cNvPr id="12" name="Chart 11">
            <a:extLst>
              <a:ext uri="{FF2B5EF4-FFF2-40B4-BE49-F238E27FC236}">
                <a16:creationId xmlns:a16="http://schemas.microsoft.com/office/drawing/2014/main" id="{A49745A4-FCBB-6A68-3C70-337B29CB2D5E}"/>
              </a:ext>
            </a:extLst>
          </p:cNvPr>
          <p:cNvGraphicFramePr>
            <a:graphicFrameLocks noGrp="1"/>
          </p:cNvGraphicFramePr>
          <p:nvPr/>
        </p:nvGraphicFramePr>
        <p:xfrm>
          <a:off x="232351" y="734938"/>
          <a:ext cx="9219146" cy="6570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866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16</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Narrowing the Scope</a:t>
            </a:r>
          </a:p>
        </p:txBody>
      </p:sp>
      <p:graphicFrame>
        <p:nvGraphicFramePr>
          <p:cNvPr id="23" name="Table 23">
            <a:extLst>
              <a:ext uri="{FF2B5EF4-FFF2-40B4-BE49-F238E27FC236}">
                <a16:creationId xmlns:a16="http://schemas.microsoft.com/office/drawing/2014/main" id="{F7A8652D-62F8-6F77-F859-26CDFDB53B6B}"/>
              </a:ext>
            </a:extLst>
          </p:cNvPr>
          <p:cNvGraphicFramePr>
            <a:graphicFrameLocks noGrp="1"/>
          </p:cNvGraphicFramePr>
          <p:nvPr/>
        </p:nvGraphicFramePr>
        <p:xfrm>
          <a:off x="275121" y="738554"/>
          <a:ext cx="9052560" cy="6419673"/>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2114867645"/>
                    </a:ext>
                  </a:extLst>
                </a:gridCol>
                <a:gridCol w="4526280">
                  <a:extLst>
                    <a:ext uri="{9D8B030D-6E8A-4147-A177-3AD203B41FA5}">
                      <a16:colId xmlns:a16="http://schemas.microsoft.com/office/drawing/2014/main" val="3702874197"/>
                    </a:ext>
                  </a:extLst>
                </a:gridCol>
              </a:tblGrid>
              <a:tr h="590726">
                <a:tc>
                  <a:txBody>
                    <a:bodyPr/>
                    <a:lstStyle/>
                    <a:p>
                      <a:r>
                        <a:rPr lang="en-US" sz="3400" dirty="0"/>
                        <a:t>Public</a:t>
                      </a:r>
                    </a:p>
                  </a:txBody>
                  <a:tcPr/>
                </a:tc>
                <a:tc>
                  <a:txBody>
                    <a:bodyPr/>
                    <a:lstStyle/>
                    <a:p>
                      <a:r>
                        <a:rPr lang="en-US" sz="3400" dirty="0"/>
                        <a:t>Private</a:t>
                      </a:r>
                    </a:p>
                  </a:txBody>
                  <a:tcPr/>
                </a:tc>
                <a:extLst>
                  <a:ext uri="{0D108BD9-81ED-4DB2-BD59-A6C34878D82A}">
                    <a16:rowId xmlns:a16="http://schemas.microsoft.com/office/drawing/2014/main" val="288388274"/>
                  </a:ext>
                </a:extLst>
              </a:tr>
              <a:tr h="5810073">
                <a:tc>
                  <a:txBody>
                    <a:bodyPr/>
                    <a:lstStyle/>
                    <a:p>
                      <a:r>
                        <a:rPr lang="en-US" sz="3400" dirty="0"/>
                        <a:t>“Liquid Alternatives”</a:t>
                      </a:r>
                    </a:p>
                    <a:p>
                      <a:pPr marL="457200" indent="-457200">
                        <a:buFont typeface="Arial" panose="020B0604020202020204" pitchFamily="34" charset="0"/>
                        <a:buChar char="•"/>
                      </a:pPr>
                      <a:r>
                        <a:rPr lang="en-US" sz="3400" dirty="0"/>
                        <a:t>Mutual funds</a:t>
                      </a:r>
                    </a:p>
                    <a:p>
                      <a:pPr marL="457200" indent="-457200">
                        <a:buFont typeface="Arial" panose="020B0604020202020204" pitchFamily="34" charset="0"/>
                        <a:buChar char="•"/>
                      </a:pPr>
                      <a:r>
                        <a:rPr lang="en-US" sz="3400" dirty="0"/>
                        <a:t>ETFs</a:t>
                      </a:r>
                    </a:p>
                  </a:txBody>
                  <a:tcPr/>
                </a:tc>
                <a:tc>
                  <a:txBody>
                    <a:bodyPr/>
                    <a:lstStyle/>
                    <a:p>
                      <a:pPr marL="457200" indent="-457200">
                        <a:buFont typeface="Arial" panose="020B0604020202020204" pitchFamily="34" charset="0"/>
                        <a:buChar char="•"/>
                      </a:pPr>
                      <a:r>
                        <a:rPr lang="en-US" sz="3400" dirty="0"/>
                        <a:t>Private equity</a:t>
                      </a:r>
                    </a:p>
                    <a:p>
                      <a:pPr marL="457200" indent="-457200">
                        <a:buFont typeface="Arial" panose="020B0604020202020204" pitchFamily="34" charset="0"/>
                        <a:buChar char="•"/>
                      </a:pPr>
                      <a:r>
                        <a:rPr lang="en-US" sz="3400" dirty="0"/>
                        <a:t>Private debt</a:t>
                      </a:r>
                    </a:p>
                    <a:p>
                      <a:pPr marL="457200" indent="-457200">
                        <a:buFont typeface="Arial" panose="020B0604020202020204" pitchFamily="34" charset="0"/>
                        <a:buChar char="•"/>
                      </a:pPr>
                      <a:r>
                        <a:rPr lang="en-US" sz="3400" dirty="0"/>
                        <a:t>Direct real estate</a:t>
                      </a:r>
                    </a:p>
                    <a:p>
                      <a:pPr marL="457200" indent="-457200">
                        <a:buFont typeface="Arial" panose="020B0604020202020204" pitchFamily="34" charset="0"/>
                        <a:buChar char="•"/>
                      </a:pPr>
                      <a:r>
                        <a:rPr lang="en-US" sz="3400" dirty="0"/>
                        <a:t>Venture capital</a:t>
                      </a:r>
                    </a:p>
                    <a:p>
                      <a:pPr marL="457200" indent="-457200">
                        <a:buFont typeface="Arial" panose="020B0604020202020204" pitchFamily="34" charset="0"/>
                        <a:buChar char="•"/>
                      </a:pPr>
                      <a:r>
                        <a:rPr lang="en-US" sz="3400" dirty="0"/>
                        <a:t>Infrastructure</a:t>
                      </a:r>
                    </a:p>
                    <a:p>
                      <a:pPr marL="457200" indent="-457200">
                        <a:buFont typeface="Arial" panose="020B0604020202020204" pitchFamily="34" charset="0"/>
                        <a:buChar char="•"/>
                      </a:pPr>
                      <a:r>
                        <a:rPr lang="en-US" sz="3400" dirty="0"/>
                        <a:t>Timber/Farmland</a:t>
                      </a:r>
                    </a:p>
                  </a:txBody>
                  <a:tcPr/>
                </a:tc>
                <a:extLst>
                  <a:ext uri="{0D108BD9-81ED-4DB2-BD59-A6C34878D82A}">
                    <a16:rowId xmlns:a16="http://schemas.microsoft.com/office/drawing/2014/main" val="1600567930"/>
                  </a:ext>
                </a:extLst>
              </a:tr>
            </a:tbl>
          </a:graphicData>
        </a:graphic>
      </p:graphicFrame>
    </p:spTree>
    <p:extLst>
      <p:ext uri="{BB962C8B-B14F-4D97-AF65-F5344CB8AC3E}">
        <p14:creationId xmlns:p14="http://schemas.microsoft.com/office/powerpoint/2010/main" val="385567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17</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Too Many to Choose From</a:t>
            </a:r>
          </a:p>
        </p:txBody>
      </p:sp>
      <p:graphicFrame>
        <p:nvGraphicFramePr>
          <p:cNvPr id="23" name="Table 23">
            <a:extLst>
              <a:ext uri="{FF2B5EF4-FFF2-40B4-BE49-F238E27FC236}">
                <a16:creationId xmlns:a16="http://schemas.microsoft.com/office/drawing/2014/main" id="{F7A8652D-62F8-6F77-F859-26CDFDB53B6B}"/>
              </a:ext>
            </a:extLst>
          </p:cNvPr>
          <p:cNvGraphicFramePr>
            <a:graphicFrameLocks noGrp="1"/>
          </p:cNvGraphicFramePr>
          <p:nvPr/>
        </p:nvGraphicFramePr>
        <p:xfrm>
          <a:off x="275121" y="738554"/>
          <a:ext cx="9052560" cy="6553200"/>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2114867645"/>
                    </a:ext>
                  </a:extLst>
                </a:gridCol>
                <a:gridCol w="4526280">
                  <a:extLst>
                    <a:ext uri="{9D8B030D-6E8A-4147-A177-3AD203B41FA5}">
                      <a16:colId xmlns:a16="http://schemas.microsoft.com/office/drawing/2014/main" val="3702874197"/>
                    </a:ext>
                  </a:extLst>
                </a:gridCol>
              </a:tblGrid>
              <a:tr h="590726">
                <a:tc>
                  <a:txBody>
                    <a:bodyPr/>
                    <a:lstStyle/>
                    <a:p>
                      <a:r>
                        <a:rPr lang="en-US" sz="3400" dirty="0" err="1"/>
                        <a:t>MStar</a:t>
                      </a:r>
                      <a:r>
                        <a:rPr lang="en-US" sz="3400" dirty="0"/>
                        <a:t> Alternatives</a:t>
                      </a:r>
                    </a:p>
                  </a:txBody>
                  <a:tcPr/>
                </a:tc>
                <a:tc>
                  <a:txBody>
                    <a:bodyPr/>
                    <a:lstStyle/>
                    <a:p>
                      <a:r>
                        <a:rPr lang="en-US" sz="3400" dirty="0"/>
                        <a:t>“Quasi” Alternatives</a:t>
                      </a:r>
                    </a:p>
                  </a:txBody>
                  <a:tcPr/>
                </a:tc>
                <a:extLst>
                  <a:ext uri="{0D108BD9-81ED-4DB2-BD59-A6C34878D82A}">
                    <a16:rowId xmlns:a16="http://schemas.microsoft.com/office/drawing/2014/main" val="288388274"/>
                  </a:ext>
                </a:extLst>
              </a:tr>
              <a:tr h="5810073">
                <a:tc>
                  <a:txBody>
                    <a:bodyPr/>
                    <a:lstStyle/>
                    <a:p>
                      <a:pPr marL="457200" indent="-457200">
                        <a:buFont typeface="Arial" panose="020B0604020202020204" pitchFamily="34" charset="0"/>
                        <a:buChar char="•"/>
                      </a:pPr>
                      <a:r>
                        <a:rPr lang="en-US" sz="3200" dirty="0"/>
                        <a:t>Digital assets</a:t>
                      </a:r>
                    </a:p>
                    <a:p>
                      <a:pPr marL="457200" indent="-457200">
                        <a:buFont typeface="Arial" panose="020B0604020202020204" pitchFamily="34" charset="0"/>
                        <a:buChar char="•"/>
                      </a:pPr>
                      <a:r>
                        <a:rPr lang="en-US" sz="3200" dirty="0"/>
                        <a:t>Equity market neutral</a:t>
                      </a:r>
                    </a:p>
                    <a:p>
                      <a:pPr marL="457200" indent="-457200">
                        <a:buFont typeface="Arial" panose="020B0604020202020204" pitchFamily="34" charset="0"/>
                        <a:buChar char="•"/>
                      </a:pPr>
                      <a:r>
                        <a:rPr lang="en-US" sz="3200" dirty="0"/>
                        <a:t>Event driven</a:t>
                      </a:r>
                    </a:p>
                    <a:p>
                      <a:pPr marL="457200" indent="-457200">
                        <a:buFont typeface="Arial" panose="020B0604020202020204" pitchFamily="34" charset="0"/>
                        <a:buChar char="•"/>
                      </a:pPr>
                      <a:r>
                        <a:rPr lang="en-US" sz="3200" dirty="0"/>
                        <a:t>Macro trading</a:t>
                      </a:r>
                    </a:p>
                    <a:p>
                      <a:pPr marL="457200" indent="-457200">
                        <a:buFont typeface="Arial" panose="020B0604020202020204" pitchFamily="34" charset="0"/>
                        <a:buChar char="•"/>
                      </a:pPr>
                      <a:r>
                        <a:rPr lang="en-US" sz="3200" dirty="0" err="1">
                          <a:solidFill>
                            <a:srgbClr val="C00000"/>
                          </a:solidFill>
                        </a:rPr>
                        <a:t>Multistrategy</a:t>
                      </a:r>
                      <a:endParaRPr lang="en-US" sz="3200" dirty="0">
                        <a:solidFill>
                          <a:srgbClr val="C00000"/>
                        </a:solidFill>
                      </a:endParaRPr>
                    </a:p>
                    <a:p>
                      <a:pPr marL="457200" indent="-457200">
                        <a:buFont typeface="Arial" panose="020B0604020202020204" pitchFamily="34" charset="0"/>
                        <a:buChar char="•"/>
                      </a:pPr>
                      <a:r>
                        <a:rPr lang="en-US" sz="3200" dirty="0">
                          <a:solidFill>
                            <a:srgbClr val="C00000"/>
                          </a:solidFill>
                        </a:rPr>
                        <a:t>Options trading</a:t>
                      </a:r>
                    </a:p>
                    <a:p>
                      <a:pPr marL="457200" indent="-457200">
                        <a:buFont typeface="Arial" panose="020B0604020202020204" pitchFamily="34" charset="0"/>
                        <a:buChar char="•"/>
                      </a:pPr>
                      <a:r>
                        <a:rPr lang="en-US" sz="3200" dirty="0"/>
                        <a:t>Relative value arb</a:t>
                      </a:r>
                    </a:p>
                    <a:p>
                      <a:pPr marL="457200" indent="-457200">
                        <a:buFont typeface="Arial" panose="020B0604020202020204" pitchFamily="34" charset="0"/>
                        <a:buChar char="•"/>
                      </a:pPr>
                      <a:r>
                        <a:rPr lang="en-US" sz="3200" dirty="0">
                          <a:solidFill>
                            <a:srgbClr val="C00000"/>
                          </a:solidFill>
                        </a:rPr>
                        <a:t>Systematic trend</a:t>
                      </a:r>
                    </a:p>
                  </a:txBody>
                  <a:tcPr/>
                </a:tc>
                <a:tc>
                  <a:txBody>
                    <a:bodyPr/>
                    <a:lstStyle/>
                    <a:p>
                      <a:pPr marL="457200" indent="-457200">
                        <a:buFont typeface="Arial" panose="020B0604020202020204" pitchFamily="34" charset="0"/>
                        <a:buChar char="•"/>
                      </a:pPr>
                      <a:r>
                        <a:rPr lang="en-US" sz="3200" dirty="0"/>
                        <a:t>Commodities (2)</a:t>
                      </a:r>
                    </a:p>
                    <a:p>
                      <a:pPr marL="457200" indent="-457200">
                        <a:buFont typeface="Arial" panose="020B0604020202020204" pitchFamily="34" charset="0"/>
                        <a:buChar char="•"/>
                      </a:pPr>
                      <a:r>
                        <a:rPr lang="en-US" sz="3200" dirty="0"/>
                        <a:t>Currency</a:t>
                      </a:r>
                    </a:p>
                    <a:p>
                      <a:pPr marL="457200" indent="-457200">
                        <a:buFont typeface="Arial" panose="020B0604020202020204" pitchFamily="34" charset="0"/>
                        <a:buChar char="•"/>
                      </a:pPr>
                      <a:r>
                        <a:rPr lang="en-US" sz="3200" dirty="0">
                          <a:solidFill>
                            <a:srgbClr val="C00000"/>
                          </a:solidFill>
                        </a:rPr>
                        <a:t>Derivative income</a:t>
                      </a:r>
                    </a:p>
                    <a:p>
                      <a:pPr marL="457200" indent="-457200">
                        <a:buFont typeface="Arial" panose="020B0604020202020204" pitchFamily="34" charset="0"/>
                        <a:buChar char="•"/>
                      </a:pPr>
                      <a:r>
                        <a:rPr lang="en-US" sz="3200" dirty="0"/>
                        <a:t>Energy LP</a:t>
                      </a:r>
                    </a:p>
                    <a:p>
                      <a:pPr marL="457200" indent="-457200">
                        <a:buFont typeface="Arial" panose="020B0604020202020204" pitchFamily="34" charset="0"/>
                        <a:buChar char="•"/>
                      </a:pPr>
                      <a:r>
                        <a:rPr lang="en-US" sz="3200" dirty="0"/>
                        <a:t>Infrastructure</a:t>
                      </a:r>
                    </a:p>
                    <a:p>
                      <a:pPr marL="457200" indent="-457200">
                        <a:buFont typeface="Arial" panose="020B0604020202020204" pitchFamily="34" charset="0"/>
                        <a:buChar char="•"/>
                      </a:pPr>
                      <a:r>
                        <a:rPr lang="en-US" sz="3200" dirty="0">
                          <a:solidFill>
                            <a:srgbClr val="C00000"/>
                          </a:solidFill>
                        </a:rPr>
                        <a:t>Long/Short equity</a:t>
                      </a:r>
                    </a:p>
                    <a:p>
                      <a:pPr marL="457200" indent="-457200">
                        <a:buFont typeface="Arial" panose="020B0604020202020204" pitchFamily="34" charset="0"/>
                        <a:buChar char="•"/>
                      </a:pPr>
                      <a:r>
                        <a:rPr lang="en-US" sz="3200" dirty="0"/>
                        <a:t>Multisector bond</a:t>
                      </a:r>
                    </a:p>
                    <a:p>
                      <a:pPr marL="457200" indent="-457200">
                        <a:buFont typeface="Arial" panose="020B0604020202020204" pitchFamily="34" charset="0"/>
                        <a:buChar char="•"/>
                      </a:pPr>
                      <a:r>
                        <a:rPr lang="en-US" sz="3200" dirty="0"/>
                        <a:t>Natural resources</a:t>
                      </a:r>
                    </a:p>
                    <a:p>
                      <a:pPr marL="457200" indent="-457200">
                        <a:buFont typeface="Arial" panose="020B0604020202020204" pitchFamily="34" charset="0"/>
                        <a:buChar char="•"/>
                      </a:pPr>
                      <a:r>
                        <a:rPr lang="en-US" sz="3200" dirty="0"/>
                        <a:t>Nontraditional bond</a:t>
                      </a:r>
                    </a:p>
                    <a:p>
                      <a:pPr marL="457200" indent="-457200">
                        <a:buFont typeface="Arial" panose="020B0604020202020204" pitchFamily="34" charset="0"/>
                        <a:buChar char="•"/>
                      </a:pPr>
                      <a:r>
                        <a:rPr lang="en-US" sz="3200" dirty="0"/>
                        <a:t>Precious metals</a:t>
                      </a:r>
                    </a:p>
                    <a:p>
                      <a:pPr marL="457200" indent="-457200">
                        <a:buFont typeface="Arial" panose="020B0604020202020204" pitchFamily="34" charset="0"/>
                        <a:buChar char="•"/>
                      </a:pPr>
                      <a:r>
                        <a:rPr lang="en-US" sz="3200" dirty="0">
                          <a:solidFill>
                            <a:srgbClr val="C00000"/>
                          </a:solidFill>
                        </a:rPr>
                        <a:t>Tactical allocation</a:t>
                      </a:r>
                    </a:p>
                    <a:p>
                      <a:pPr marL="457200" indent="-457200">
                        <a:buFont typeface="Arial" panose="020B0604020202020204" pitchFamily="34" charset="0"/>
                        <a:buChar char="•"/>
                      </a:pPr>
                      <a:r>
                        <a:rPr lang="en-US" sz="3200" dirty="0"/>
                        <a:t>Trading (7)</a:t>
                      </a:r>
                    </a:p>
                  </a:txBody>
                  <a:tcPr/>
                </a:tc>
                <a:extLst>
                  <a:ext uri="{0D108BD9-81ED-4DB2-BD59-A6C34878D82A}">
                    <a16:rowId xmlns:a16="http://schemas.microsoft.com/office/drawing/2014/main" val="1600567930"/>
                  </a:ext>
                </a:extLst>
              </a:tr>
            </a:tbl>
          </a:graphicData>
        </a:graphic>
      </p:graphicFrame>
    </p:spTree>
    <p:extLst>
      <p:ext uri="{BB962C8B-B14F-4D97-AF65-F5344CB8AC3E}">
        <p14:creationId xmlns:p14="http://schemas.microsoft.com/office/powerpoint/2010/main" val="3006524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56FBD9D-1B19-438C-9FE9-CF0C95EE74A2}"/>
              </a:ext>
            </a:extLst>
          </p:cNvPr>
          <p:cNvGrpSpPr/>
          <p:nvPr/>
        </p:nvGrpSpPr>
        <p:grpSpPr>
          <a:xfrm>
            <a:off x="131059" y="195211"/>
            <a:ext cx="9798581" cy="404359"/>
            <a:chOff x="131059" y="129895"/>
            <a:chExt cx="9798581" cy="404359"/>
          </a:xfrm>
        </p:grpSpPr>
        <p:sp>
          <p:nvSpPr>
            <p:cNvPr id="18" name="Rectangle 17">
              <a:extLst>
                <a:ext uri="{FF2B5EF4-FFF2-40B4-BE49-F238E27FC236}">
                  <a16:creationId xmlns:a16="http://schemas.microsoft.com/office/drawing/2014/main" id="{2CC88AE2-CC14-4C1F-B298-EF323FAFEFB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Rectangle 18">
              <a:extLst>
                <a:ext uri="{FF2B5EF4-FFF2-40B4-BE49-F238E27FC236}">
                  <a16:creationId xmlns:a16="http://schemas.microsoft.com/office/drawing/2014/main" id="{BF9EF9C0-3233-4C81-BB65-F2E78283B4C8}"/>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0" name="TextBox 19">
            <a:extLst>
              <a:ext uri="{FF2B5EF4-FFF2-40B4-BE49-F238E27FC236}">
                <a16:creationId xmlns:a16="http://schemas.microsoft.com/office/drawing/2014/main" id="{65AD82D7-6D75-44E0-8DDE-C68A8428CC26}"/>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4" name="Group 13">
            <a:extLst>
              <a:ext uri="{FF2B5EF4-FFF2-40B4-BE49-F238E27FC236}">
                <a16:creationId xmlns:a16="http://schemas.microsoft.com/office/drawing/2014/main" id="{DCE7E3A2-15B4-4724-98DB-BD52C8192D0C}"/>
              </a:ext>
            </a:extLst>
          </p:cNvPr>
          <p:cNvGrpSpPr/>
          <p:nvPr/>
        </p:nvGrpSpPr>
        <p:grpSpPr>
          <a:xfrm>
            <a:off x="131059" y="195211"/>
            <a:ext cx="9798581" cy="404359"/>
            <a:chOff x="131059" y="129895"/>
            <a:chExt cx="9798581" cy="404359"/>
          </a:xfrm>
        </p:grpSpPr>
        <p:sp>
          <p:nvSpPr>
            <p:cNvPr id="15" name="Rectangle 14">
              <a:extLst>
                <a:ext uri="{FF2B5EF4-FFF2-40B4-BE49-F238E27FC236}">
                  <a16:creationId xmlns:a16="http://schemas.microsoft.com/office/drawing/2014/main" id="{1CC59AD8-ED71-4412-8237-7FF12F5BEBB0}"/>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1735BEF6-4300-419C-9EF7-616E07E518D3}"/>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F121308B-798E-4498-B03F-58B6FDCD913C}"/>
              </a:ext>
            </a:extLst>
          </p:cNvPr>
          <p:cNvSpPr txBox="1"/>
          <p:nvPr/>
        </p:nvSpPr>
        <p:spPr>
          <a:xfrm>
            <a:off x="275123" y="2001523"/>
            <a:ext cx="9320940" cy="2597378"/>
          </a:xfrm>
          <a:prstGeom prst="rect">
            <a:avLst/>
          </a:prstGeom>
          <a:noFill/>
        </p:spPr>
        <p:txBody>
          <a:bodyPr wrap="square" rtlCol="0">
            <a:spAutoFit/>
          </a:bodyPr>
          <a:lstStyle/>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Dispersion within categories can be high</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Understand the drivers of return and risk</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Traditional performance metrics might not work</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Due diligence pays off</a:t>
            </a:r>
          </a:p>
        </p:txBody>
      </p:sp>
      <p:sp>
        <p:nvSpPr>
          <p:cNvPr id="22" name="TextBox 21">
            <a:extLst>
              <a:ext uri="{FF2B5EF4-FFF2-40B4-BE49-F238E27FC236}">
                <a16:creationId xmlns:a16="http://schemas.microsoft.com/office/drawing/2014/main" id="{C8C8A09C-550C-4FE6-BE9B-8551EE260F3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Key Takeaways</a:t>
            </a:r>
          </a:p>
        </p:txBody>
      </p:sp>
      <p:sp>
        <p:nvSpPr>
          <p:cNvPr id="2" name="Rectangle 1">
            <a:extLst>
              <a:ext uri="{FF2B5EF4-FFF2-40B4-BE49-F238E27FC236}">
                <a16:creationId xmlns:a16="http://schemas.microsoft.com/office/drawing/2014/main" id="{EFE157F3-85FF-4A5F-82F8-F1C4034CAA49}"/>
              </a:ext>
            </a:extLst>
          </p:cNvPr>
          <p:cNvSpPr/>
          <p:nvPr/>
        </p:nvSpPr>
        <p:spPr>
          <a:xfrm>
            <a:off x="2039433" y="1181427"/>
            <a:ext cx="5523948" cy="820096"/>
          </a:xfrm>
          <a:prstGeom prst="rect">
            <a:avLst/>
          </a:prstGeom>
        </p:spPr>
        <p:txBody>
          <a:bodyPr wrap="none">
            <a:spAutoFit/>
          </a:bodyPr>
          <a:lstStyle/>
          <a:p>
            <a:pPr lvl="1" algn="ctr">
              <a:lnSpc>
                <a:spcPct val="150000"/>
              </a:lnSpc>
            </a:pPr>
            <a:r>
              <a:rPr lang="en-US" sz="3600" dirty="0">
                <a:solidFill>
                  <a:srgbClr val="78001D"/>
                </a:solidFill>
                <a:latin typeface="Segoe UI" panose="020B0502040204020203" pitchFamily="34" charset="0"/>
                <a:ea typeface="Segoe UI" panose="020B0502040204020203" pitchFamily="34" charset="0"/>
                <a:cs typeface="Segoe UI" panose="020B0502040204020203" pitchFamily="34" charset="0"/>
              </a:rPr>
              <a:t>General Rules of Thumb</a:t>
            </a:r>
          </a:p>
        </p:txBody>
      </p:sp>
      <p:sp>
        <p:nvSpPr>
          <p:cNvPr id="23" name="Slide Number Placeholder 1">
            <a:extLst>
              <a:ext uri="{FF2B5EF4-FFF2-40B4-BE49-F238E27FC236}">
                <a16:creationId xmlns:a16="http://schemas.microsoft.com/office/drawing/2014/main" id="{F16976EE-D7AF-4AF9-9452-74EE601C955C}"/>
              </a:ext>
            </a:extLst>
          </p:cNvPr>
          <p:cNvSpPr>
            <a:spLocks noGrp="1"/>
          </p:cNvSpPr>
          <p:nvPr>
            <p:ph type="sldNum" sz="quarter" idx="12"/>
          </p:nvPr>
        </p:nvSpPr>
        <p:spPr>
          <a:xfrm>
            <a:off x="7003509" y="7330934"/>
            <a:ext cx="2196577" cy="389824"/>
          </a:xfrm>
        </p:spPr>
        <p:txBody>
          <a:bodyPr/>
          <a:lstStyle/>
          <a:p>
            <a:fld id="{0A85923C-9A10-4D27-AB32-D0FF19650186}" type="slidenum">
              <a:rPr lang="en-US" sz="1068"/>
              <a:t>18</a:t>
            </a:fld>
            <a:endParaRPr lang="en-US" sz="1068" dirty="0"/>
          </a:p>
        </p:txBody>
      </p:sp>
      <p:cxnSp>
        <p:nvCxnSpPr>
          <p:cNvPr id="24" name="Straight Connector 23">
            <a:extLst>
              <a:ext uri="{FF2B5EF4-FFF2-40B4-BE49-F238E27FC236}">
                <a16:creationId xmlns:a16="http://schemas.microsoft.com/office/drawing/2014/main" id="{C7FB4874-FE92-40C4-B253-0FDF04C76A59}"/>
              </a:ext>
            </a:extLst>
          </p:cNvPr>
          <p:cNvCxnSpPr>
            <a:cxnSpLocks/>
          </p:cNvCxnSpPr>
          <p:nvPr/>
        </p:nvCxnSpPr>
        <p:spPr>
          <a:xfrm>
            <a:off x="275122" y="7386565"/>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10;&#10;Description automatically generated">
            <a:extLst>
              <a:ext uri="{FF2B5EF4-FFF2-40B4-BE49-F238E27FC236}">
                <a16:creationId xmlns:a16="http://schemas.microsoft.com/office/drawing/2014/main" id="{B9BE274E-A224-492B-907C-B0F0D4FC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69354"/>
            <a:ext cx="313016" cy="313016"/>
          </a:xfrm>
          <a:prstGeom prst="rect">
            <a:avLst/>
          </a:prstGeom>
        </p:spPr>
      </p:pic>
      <p:sp>
        <p:nvSpPr>
          <p:cNvPr id="26" name="TextBox 25">
            <a:extLst>
              <a:ext uri="{FF2B5EF4-FFF2-40B4-BE49-F238E27FC236}">
                <a16:creationId xmlns:a16="http://schemas.microsoft.com/office/drawing/2014/main" id="{D0ADF531-E405-4D66-A837-E1B48A3C538C}"/>
              </a:ext>
            </a:extLst>
          </p:cNvPr>
          <p:cNvSpPr txBox="1"/>
          <p:nvPr/>
        </p:nvSpPr>
        <p:spPr>
          <a:xfrm>
            <a:off x="232351" y="7440930"/>
            <a:ext cx="6736571" cy="212713"/>
          </a:xfrm>
          <a:prstGeom prst="rect">
            <a:avLst/>
          </a:prstGeom>
          <a:noFill/>
        </p:spPr>
        <p:txBody>
          <a:bodyPr wrap="square" lIns="88734" tIns="44368" rIns="88734" bIns="44368" rtlCol="0">
            <a:spAutoFit/>
          </a:bodyPr>
          <a:lstStyle/>
          <a:p>
            <a:pPr>
              <a:tabLst>
                <a:tab pos="313336" algn="l"/>
              </a:tabLst>
            </a:pP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a:t>
            </a:r>
          </a:p>
        </p:txBody>
      </p:sp>
    </p:spTree>
    <p:extLst>
      <p:ext uri="{BB962C8B-B14F-4D97-AF65-F5344CB8AC3E}">
        <p14:creationId xmlns:p14="http://schemas.microsoft.com/office/powerpoint/2010/main" val="245942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19</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Source: Morningstar Direct</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588E5028-EDE0-5D50-C5EB-BF6B0CDD0625}"/>
              </a:ext>
            </a:extLst>
          </p:cNvPr>
          <p:cNvGrpSpPr/>
          <p:nvPr/>
        </p:nvGrpSpPr>
        <p:grpSpPr>
          <a:xfrm>
            <a:off x="131059" y="195211"/>
            <a:ext cx="9798581" cy="404359"/>
            <a:chOff x="131059" y="129895"/>
            <a:chExt cx="9798581" cy="404359"/>
          </a:xfrm>
        </p:grpSpPr>
        <p:sp>
          <p:nvSpPr>
            <p:cNvPr id="6" name="Rectangle 5">
              <a:extLst>
                <a:ext uri="{FF2B5EF4-FFF2-40B4-BE49-F238E27FC236}">
                  <a16:creationId xmlns:a16="http://schemas.microsoft.com/office/drawing/2014/main" id="{A7F9DC68-62F6-4D00-A151-60702A46ADF5}"/>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Rectangle 6">
              <a:extLst>
                <a:ext uri="{FF2B5EF4-FFF2-40B4-BE49-F238E27FC236}">
                  <a16:creationId xmlns:a16="http://schemas.microsoft.com/office/drawing/2014/main" id="{4CCA9A5D-7C9F-81A6-A127-A2DF1DB71C9C}"/>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8" name="TextBox 7">
            <a:extLst>
              <a:ext uri="{FF2B5EF4-FFF2-40B4-BE49-F238E27FC236}">
                <a16:creationId xmlns:a16="http://schemas.microsoft.com/office/drawing/2014/main" id="{E1E61D2E-2E5F-9C9E-F3A2-017919E251B8}"/>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9" name="Group 8">
            <a:extLst>
              <a:ext uri="{FF2B5EF4-FFF2-40B4-BE49-F238E27FC236}">
                <a16:creationId xmlns:a16="http://schemas.microsoft.com/office/drawing/2014/main" id="{4AF06F52-19B3-884E-B4BC-D409788205D6}"/>
              </a:ext>
            </a:extLst>
          </p:cNvPr>
          <p:cNvGrpSpPr/>
          <p:nvPr/>
        </p:nvGrpSpPr>
        <p:grpSpPr>
          <a:xfrm>
            <a:off x="131059" y="195211"/>
            <a:ext cx="9798581" cy="404359"/>
            <a:chOff x="131059" y="129895"/>
            <a:chExt cx="9798581" cy="404359"/>
          </a:xfrm>
        </p:grpSpPr>
        <p:sp>
          <p:nvSpPr>
            <p:cNvPr id="10" name="Rectangle 9">
              <a:extLst>
                <a:ext uri="{FF2B5EF4-FFF2-40B4-BE49-F238E27FC236}">
                  <a16:creationId xmlns:a16="http://schemas.microsoft.com/office/drawing/2014/main" id="{6B8AD95F-1465-B0CA-4329-6ED6971AB8DC}"/>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Rectangle 10">
              <a:extLst>
                <a:ext uri="{FF2B5EF4-FFF2-40B4-BE49-F238E27FC236}">
                  <a16:creationId xmlns:a16="http://schemas.microsoft.com/office/drawing/2014/main" id="{03A5ADC1-1A77-E6F7-964F-6D182E1CAEDE}"/>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2" name="TextBox 11">
            <a:extLst>
              <a:ext uri="{FF2B5EF4-FFF2-40B4-BE49-F238E27FC236}">
                <a16:creationId xmlns:a16="http://schemas.microsoft.com/office/drawing/2014/main" id="{9F7BF322-2AF7-8D6B-0F1E-25D7A2318BE9}"/>
              </a:ext>
            </a:extLst>
          </p:cNvPr>
          <p:cNvSpPr txBox="1"/>
          <p:nvPr/>
        </p:nvSpPr>
        <p:spPr>
          <a:xfrm>
            <a:off x="128760" y="205262"/>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Large Dispersions Within Categories</a:t>
            </a:r>
          </a:p>
        </p:txBody>
      </p:sp>
      <p:pic>
        <p:nvPicPr>
          <p:cNvPr id="22" name="Picture 21" descr="A screenshot of a graph&#10;&#10;Description automatically generated with low confidence">
            <a:extLst>
              <a:ext uri="{FF2B5EF4-FFF2-40B4-BE49-F238E27FC236}">
                <a16:creationId xmlns:a16="http://schemas.microsoft.com/office/drawing/2014/main" id="{A7655B0E-302E-26AA-4538-2E487C597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51" y="627289"/>
            <a:ext cx="9052560" cy="5755984"/>
          </a:xfrm>
          <a:prstGeom prst="rect">
            <a:avLst/>
          </a:prstGeom>
        </p:spPr>
      </p:pic>
      <p:sp>
        <p:nvSpPr>
          <p:cNvPr id="23" name="TextBox 22">
            <a:extLst>
              <a:ext uri="{FF2B5EF4-FFF2-40B4-BE49-F238E27FC236}">
                <a16:creationId xmlns:a16="http://schemas.microsoft.com/office/drawing/2014/main" id="{89A748C4-BEBF-D411-D556-D131BA022BD0}"/>
              </a:ext>
            </a:extLst>
          </p:cNvPr>
          <p:cNvSpPr txBox="1"/>
          <p:nvPr/>
        </p:nvSpPr>
        <p:spPr>
          <a:xfrm>
            <a:off x="232351" y="6389193"/>
            <a:ext cx="9346187" cy="954107"/>
          </a:xfrm>
          <a:prstGeom prst="rect">
            <a:avLst/>
          </a:prstGeom>
          <a:noFill/>
        </p:spPr>
        <p:txBody>
          <a:bodyPr wrap="square" rtlCol="0">
            <a:spAutoFit/>
          </a:bodyPr>
          <a:lstStyle/>
          <a:p>
            <a:pPr lvl="1">
              <a:buClr>
                <a:srgbClr val="78001D"/>
              </a:buCl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Of the 1,399 large blend funds, 700 had returns between -19.5% and -14.6%</a:t>
            </a:r>
          </a:p>
        </p:txBody>
      </p:sp>
    </p:spTree>
    <p:extLst>
      <p:ext uri="{BB962C8B-B14F-4D97-AF65-F5344CB8AC3E}">
        <p14:creationId xmlns:p14="http://schemas.microsoft.com/office/powerpoint/2010/main" val="228017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B568EB85-D6A2-408A-BE2D-145024A88A5A}"/>
              </a:ext>
            </a:extLst>
          </p:cNvPr>
          <p:cNvSpPr>
            <a:spLocks noGrp="1"/>
          </p:cNvSpPr>
          <p:nvPr>
            <p:ph idx="1"/>
          </p:nvPr>
        </p:nvSpPr>
        <p:spPr>
          <a:xfrm>
            <a:off x="575353" y="1696706"/>
            <a:ext cx="8943420" cy="5002044"/>
          </a:xfrm>
        </p:spPr>
        <p:txBody>
          <a:bodyPr>
            <a:noAutofit/>
          </a:bodyPr>
          <a:lstStyle/>
          <a:p>
            <a:pPr>
              <a:spcBef>
                <a:spcPts val="1800"/>
              </a:spcBef>
              <a:spcAft>
                <a:spcPts val="2400"/>
              </a:spcAft>
              <a:buClr>
                <a:srgbClr val="670926"/>
              </a:buClr>
              <a:buFont typeface="Wingdings" panose="05000000000000000000" pitchFamily="2" charset="2"/>
              <a:buChar char="§"/>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Diversification’s failure due to rising correlations</a:t>
            </a:r>
            <a:endParaRPr lang="en-US" sz="24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a:spcBef>
                <a:spcPts val="1800"/>
              </a:spcBef>
              <a:spcAft>
                <a:spcPts val="2400"/>
              </a:spcAft>
              <a:buClr>
                <a:srgbClr val="670926"/>
              </a:buClr>
              <a:buFont typeface="Wingdings" panose="05000000000000000000" pitchFamily="2" charset="2"/>
              <a:buChar char="§"/>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The “smoking gun” behind rising correlations</a:t>
            </a:r>
          </a:p>
          <a:p>
            <a:pPr>
              <a:spcBef>
                <a:spcPts val="1800"/>
              </a:spcBef>
              <a:spcAft>
                <a:spcPts val="2400"/>
              </a:spcAft>
              <a:buClr>
                <a:srgbClr val="670926"/>
              </a:buClr>
              <a:buFont typeface="Wingdings" panose="05000000000000000000" pitchFamily="2" charset="2"/>
              <a:buChar char="§"/>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Alternatives’ role in portfolio construction</a:t>
            </a:r>
          </a:p>
          <a:p>
            <a:pPr marL="0" indent="0">
              <a:spcBef>
                <a:spcPts val="1800"/>
              </a:spcBef>
              <a:spcAft>
                <a:spcPts val="2400"/>
              </a:spcAft>
              <a:buClr>
                <a:srgbClr val="670926"/>
              </a:buClr>
              <a:buNone/>
            </a:pPr>
            <a:b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b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endPar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D5C76B5D-8713-78C8-B666-365555426E76}"/>
              </a:ext>
            </a:extLst>
          </p:cNvPr>
          <p:cNvGrpSpPr/>
          <p:nvPr/>
        </p:nvGrpSpPr>
        <p:grpSpPr>
          <a:xfrm>
            <a:off x="131059" y="195211"/>
            <a:ext cx="9798581" cy="404359"/>
            <a:chOff x="131059" y="129895"/>
            <a:chExt cx="9798581" cy="404359"/>
          </a:xfrm>
        </p:grpSpPr>
        <p:sp>
          <p:nvSpPr>
            <p:cNvPr id="3" name="Rectangle 2">
              <a:extLst>
                <a:ext uri="{FF2B5EF4-FFF2-40B4-BE49-F238E27FC236}">
                  <a16:creationId xmlns:a16="http://schemas.microsoft.com/office/drawing/2014/main" id="{9605B8C5-6744-373C-8C2B-B70226399C7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Rectangle 3">
              <a:extLst>
                <a:ext uri="{FF2B5EF4-FFF2-40B4-BE49-F238E27FC236}">
                  <a16:creationId xmlns:a16="http://schemas.microsoft.com/office/drawing/2014/main" id="{CDE8713F-9E50-A4EC-831F-B0A524676095}"/>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5" name="TextBox 4">
            <a:extLst>
              <a:ext uri="{FF2B5EF4-FFF2-40B4-BE49-F238E27FC236}">
                <a16:creationId xmlns:a16="http://schemas.microsoft.com/office/drawing/2014/main" id="{5340916E-1778-4E38-48A8-9AECAF3E714A}"/>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6" name="Group 5">
            <a:extLst>
              <a:ext uri="{FF2B5EF4-FFF2-40B4-BE49-F238E27FC236}">
                <a16:creationId xmlns:a16="http://schemas.microsoft.com/office/drawing/2014/main" id="{FA6FDCDA-7ABE-85C7-0E12-CE1EC16E06E5}"/>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379A75E9-82F6-B118-D07C-8F43BD0EE142}"/>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8" name="Rectangle 7">
              <a:extLst>
                <a:ext uri="{FF2B5EF4-FFF2-40B4-BE49-F238E27FC236}">
                  <a16:creationId xmlns:a16="http://schemas.microsoft.com/office/drawing/2014/main" id="{75FD4A35-CB0F-AE27-567D-DCCE986E55ED}"/>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9" name="TextBox 8">
            <a:extLst>
              <a:ext uri="{FF2B5EF4-FFF2-40B4-BE49-F238E27FC236}">
                <a16:creationId xmlns:a16="http://schemas.microsoft.com/office/drawing/2014/main" id="{B88F1F71-431F-8041-5E8A-F8E41FDBC00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Outline</a:t>
            </a:r>
          </a:p>
        </p:txBody>
      </p:sp>
      <p:sp>
        <p:nvSpPr>
          <p:cNvPr id="10" name="Slide Number Placeholder 1">
            <a:extLst>
              <a:ext uri="{FF2B5EF4-FFF2-40B4-BE49-F238E27FC236}">
                <a16:creationId xmlns:a16="http://schemas.microsoft.com/office/drawing/2014/main" id="{10B2A4AA-E8AB-FB82-2410-F849AEB53A6E}"/>
              </a:ext>
            </a:extLst>
          </p:cNvPr>
          <p:cNvSpPr>
            <a:spLocks noGrp="1"/>
          </p:cNvSpPr>
          <p:nvPr>
            <p:ph type="sldNum" sz="quarter" idx="12"/>
          </p:nvPr>
        </p:nvSpPr>
        <p:spPr>
          <a:xfrm>
            <a:off x="7063330" y="7326235"/>
            <a:ext cx="2263140" cy="401637"/>
          </a:xfrm>
        </p:spPr>
        <p:txBody>
          <a:bodyPr/>
          <a:lstStyle/>
          <a:p>
            <a:fld id="{0A85923C-9A10-4D27-AB32-D0FF19650186}" type="slidenum">
              <a:rPr lang="en-US" sz="1100"/>
              <a:t>2</a:t>
            </a:fld>
            <a:endParaRPr lang="en-US" sz="1100" dirty="0"/>
          </a:p>
        </p:txBody>
      </p:sp>
      <p:cxnSp>
        <p:nvCxnSpPr>
          <p:cNvPr id="13" name="Straight Connector 12">
            <a:extLst>
              <a:ext uri="{FF2B5EF4-FFF2-40B4-BE49-F238E27FC236}">
                <a16:creationId xmlns:a16="http://schemas.microsoft.com/office/drawing/2014/main" id="{825C8F78-7DF5-1E0C-BD82-40D324D241A5}"/>
              </a:ext>
            </a:extLst>
          </p:cNvPr>
          <p:cNvCxnSpPr>
            <a:cxnSpLocks/>
          </p:cNvCxnSpPr>
          <p:nvPr/>
        </p:nvCxnSpPr>
        <p:spPr>
          <a:xfrm>
            <a:off x="131059" y="7383552"/>
            <a:ext cx="93268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FC403660-BE6E-AB10-ABE1-06E888604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569" y="7365804"/>
            <a:ext cx="322501" cy="322501"/>
          </a:xfrm>
          <a:prstGeom prst="rect">
            <a:avLst/>
          </a:prstGeom>
        </p:spPr>
      </p:pic>
      <p:sp>
        <p:nvSpPr>
          <p:cNvPr id="16" name="TextBox 15">
            <a:extLst>
              <a:ext uri="{FF2B5EF4-FFF2-40B4-BE49-F238E27FC236}">
                <a16:creationId xmlns:a16="http://schemas.microsoft.com/office/drawing/2014/main" id="{F9B38747-9F5A-D91B-4769-7B1EF33D6ED4}"/>
              </a:ext>
            </a:extLst>
          </p:cNvPr>
          <p:cNvSpPr txBox="1"/>
          <p:nvPr/>
        </p:nvSpPr>
        <p:spPr>
          <a:xfrm>
            <a:off x="86992" y="7439564"/>
            <a:ext cx="5430939" cy="215444"/>
          </a:xfrm>
          <a:prstGeom prst="rect">
            <a:avLst/>
          </a:prstGeom>
          <a:noFill/>
        </p:spPr>
        <p:txBody>
          <a:bodyPr wrap="square" rtlCol="0">
            <a:spAutoFit/>
          </a:bodyPr>
          <a:lstStyle/>
          <a:p>
            <a:pPr>
              <a:tabLst>
                <a:tab pos="322885"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p>
        </p:txBody>
      </p:sp>
    </p:spTree>
    <p:extLst>
      <p:ext uri="{BB962C8B-B14F-4D97-AF65-F5344CB8AC3E}">
        <p14:creationId xmlns:p14="http://schemas.microsoft.com/office/powerpoint/2010/main" val="302615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20</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Measuring Sticks</a:t>
            </a:r>
          </a:p>
        </p:txBody>
      </p:sp>
      <p:graphicFrame>
        <p:nvGraphicFramePr>
          <p:cNvPr id="23" name="Table 23">
            <a:extLst>
              <a:ext uri="{FF2B5EF4-FFF2-40B4-BE49-F238E27FC236}">
                <a16:creationId xmlns:a16="http://schemas.microsoft.com/office/drawing/2014/main" id="{F7A8652D-62F8-6F77-F859-26CDFDB53B6B}"/>
              </a:ext>
            </a:extLst>
          </p:cNvPr>
          <p:cNvGraphicFramePr>
            <a:graphicFrameLocks noGrp="1"/>
          </p:cNvGraphicFramePr>
          <p:nvPr/>
        </p:nvGraphicFramePr>
        <p:xfrm>
          <a:off x="275121" y="738555"/>
          <a:ext cx="9052560" cy="6493974"/>
        </p:xfrm>
        <a:graphic>
          <a:graphicData uri="http://schemas.openxmlformats.org/drawingml/2006/table">
            <a:tbl>
              <a:tblPr firstRow="1" bandRow="1">
                <a:tableStyleId>{5C22544A-7EE6-4342-B048-85BDC9FD1C3A}</a:tableStyleId>
              </a:tblPr>
              <a:tblGrid>
                <a:gridCol w="4526280">
                  <a:extLst>
                    <a:ext uri="{9D8B030D-6E8A-4147-A177-3AD203B41FA5}">
                      <a16:colId xmlns:a16="http://schemas.microsoft.com/office/drawing/2014/main" val="2114867645"/>
                    </a:ext>
                  </a:extLst>
                </a:gridCol>
                <a:gridCol w="4526280">
                  <a:extLst>
                    <a:ext uri="{9D8B030D-6E8A-4147-A177-3AD203B41FA5}">
                      <a16:colId xmlns:a16="http://schemas.microsoft.com/office/drawing/2014/main" val="3702874197"/>
                    </a:ext>
                  </a:extLst>
                </a:gridCol>
              </a:tblGrid>
              <a:tr h="428714">
                <a:tc>
                  <a:txBody>
                    <a:bodyPr/>
                    <a:lstStyle/>
                    <a:p>
                      <a:r>
                        <a:rPr lang="en-US" sz="3400" dirty="0"/>
                        <a:t>Useful</a:t>
                      </a:r>
                    </a:p>
                  </a:txBody>
                  <a:tcPr/>
                </a:tc>
                <a:tc>
                  <a:txBody>
                    <a:bodyPr/>
                    <a:lstStyle/>
                    <a:p>
                      <a:r>
                        <a:rPr lang="en-US" sz="3400" dirty="0"/>
                        <a:t>Not useful</a:t>
                      </a:r>
                    </a:p>
                  </a:txBody>
                  <a:tcPr/>
                </a:tc>
                <a:extLst>
                  <a:ext uri="{0D108BD9-81ED-4DB2-BD59-A6C34878D82A}">
                    <a16:rowId xmlns:a16="http://schemas.microsoft.com/office/drawing/2014/main" val="288388274"/>
                  </a:ext>
                </a:extLst>
              </a:tr>
              <a:tr h="1681878">
                <a:tc>
                  <a:txBody>
                    <a:bodyPr/>
                    <a:lstStyle/>
                    <a:p>
                      <a:r>
                        <a:rPr lang="en-US" sz="2800" dirty="0"/>
                        <a:t>Metrics that measure risk in terms of volatility, drawdowns or benchmark-sensitivity  </a:t>
                      </a:r>
                    </a:p>
                  </a:txBody>
                  <a:tcPr/>
                </a:tc>
                <a:tc>
                  <a:txBody>
                    <a:bodyPr/>
                    <a:lstStyle/>
                    <a:p>
                      <a:pPr marL="0" indent="0">
                        <a:buFont typeface="Arial" panose="020B0604020202020204" pitchFamily="34" charset="0"/>
                        <a:buNone/>
                      </a:pPr>
                      <a:r>
                        <a:rPr lang="en-US" sz="2800" dirty="0"/>
                        <a:t>Metrics that measure incremental value-add vs. a traditional benchmark</a:t>
                      </a:r>
                    </a:p>
                  </a:txBody>
                  <a:tcPr/>
                </a:tc>
                <a:extLst>
                  <a:ext uri="{0D108BD9-81ED-4DB2-BD59-A6C34878D82A}">
                    <a16:rowId xmlns:a16="http://schemas.microsoft.com/office/drawing/2014/main" val="1600567930"/>
                  </a:ext>
                </a:extLst>
              </a:tr>
              <a:tr h="4086054">
                <a:tc>
                  <a:txBody>
                    <a:bodyPr/>
                    <a:lstStyle/>
                    <a:p>
                      <a:pPr marL="457200" indent="-457200">
                        <a:buFont typeface="Arial" panose="020B0604020202020204" pitchFamily="34" charset="0"/>
                        <a:buChar char="•"/>
                      </a:pPr>
                      <a:r>
                        <a:rPr lang="en-US" sz="2800" dirty="0"/>
                        <a:t>Beta (low)</a:t>
                      </a:r>
                    </a:p>
                    <a:p>
                      <a:pPr marL="457200" indent="-457200">
                        <a:buFont typeface="Arial" panose="020B0604020202020204" pitchFamily="34" charset="0"/>
                        <a:buChar char="•"/>
                      </a:pPr>
                      <a:r>
                        <a:rPr lang="en-US" sz="2800" dirty="0"/>
                        <a:t>Correlation (low)</a:t>
                      </a:r>
                    </a:p>
                    <a:p>
                      <a:pPr marL="457200" indent="-457200">
                        <a:buFont typeface="Arial" panose="020B0604020202020204" pitchFamily="34" charset="0"/>
                        <a:buChar char="•"/>
                      </a:pPr>
                      <a:r>
                        <a:rPr lang="en-US" sz="2800" dirty="0"/>
                        <a:t>Up/Down capture</a:t>
                      </a:r>
                    </a:p>
                    <a:p>
                      <a:pPr marL="457200" indent="-457200">
                        <a:buFont typeface="Arial" panose="020B0604020202020204" pitchFamily="34" charset="0"/>
                        <a:buChar char="•"/>
                      </a:pPr>
                      <a:r>
                        <a:rPr lang="en-US" sz="2800" dirty="0"/>
                        <a:t>St Dev or Semi-St Dev</a:t>
                      </a:r>
                    </a:p>
                    <a:p>
                      <a:pPr marL="457200" indent="-457200">
                        <a:buFont typeface="Arial" panose="020B0604020202020204" pitchFamily="34" charset="0"/>
                        <a:buChar char="•"/>
                      </a:pPr>
                      <a:r>
                        <a:rPr lang="en-US" sz="2800" dirty="0"/>
                        <a:t>Sharpe or </a:t>
                      </a:r>
                      <a:r>
                        <a:rPr lang="en-US" sz="2800" dirty="0" err="1"/>
                        <a:t>Sortino</a:t>
                      </a:r>
                      <a:r>
                        <a:rPr lang="en-US" sz="2800" dirty="0"/>
                        <a:t> ratio</a:t>
                      </a:r>
                    </a:p>
                    <a:p>
                      <a:pPr marL="457200" indent="-457200">
                        <a:buFont typeface="Arial" panose="020B0604020202020204" pitchFamily="34" charset="0"/>
                        <a:buChar char="•"/>
                      </a:pPr>
                      <a:r>
                        <a:rPr lang="en-US" sz="2800" dirty="0"/>
                        <a:t>Max drawdown</a:t>
                      </a:r>
                    </a:p>
                    <a:p>
                      <a:pPr marL="457200" indent="-457200">
                        <a:buFont typeface="Arial" panose="020B0604020202020204" pitchFamily="34" charset="0"/>
                        <a:buChar char="•"/>
                      </a:pPr>
                      <a:r>
                        <a:rPr lang="en-US" sz="2800" dirty="0"/>
                        <a:t>Pain index/Pain ratio</a:t>
                      </a:r>
                    </a:p>
                    <a:p>
                      <a:pPr marL="457200" indent="-457200">
                        <a:buFont typeface="Arial" panose="020B0604020202020204" pitchFamily="34" charset="0"/>
                        <a:buChar char="•"/>
                      </a:pPr>
                      <a:r>
                        <a:rPr lang="en-US" sz="2800" dirty="0"/>
                        <a:t>Omega</a:t>
                      </a:r>
                    </a:p>
                    <a:p>
                      <a:pPr marL="457200" indent="-457200">
                        <a:buFont typeface="Arial" panose="020B0604020202020204" pitchFamily="34" charset="0"/>
                        <a:buChar char="•"/>
                      </a:pPr>
                      <a:endParaRPr lang="en-US" sz="2800" dirty="0"/>
                    </a:p>
                  </a:txBody>
                  <a:tcPr/>
                </a:tc>
                <a:tc>
                  <a:txBody>
                    <a:bodyPr/>
                    <a:lstStyle/>
                    <a:p>
                      <a:pPr marL="457200" indent="-457200">
                        <a:buFont typeface="Arial" panose="020B0604020202020204" pitchFamily="34" charset="0"/>
                        <a:buChar char="•"/>
                      </a:pPr>
                      <a:r>
                        <a:rPr lang="en-US" sz="2800" dirty="0"/>
                        <a:t>Tracking error</a:t>
                      </a:r>
                    </a:p>
                    <a:p>
                      <a:pPr marL="457200" indent="-457200">
                        <a:buFont typeface="Arial" panose="020B0604020202020204" pitchFamily="34" charset="0"/>
                        <a:buChar char="•"/>
                      </a:pPr>
                      <a:r>
                        <a:rPr lang="en-US" sz="2800" dirty="0"/>
                        <a:t>Information ratio</a:t>
                      </a:r>
                    </a:p>
                    <a:p>
                      <a:pPr marL="457200" indent="-457200">
                        <a:buFont typeface="Arial" panose="020B0604020202020204" pitchFamily="34" charset="0"/>
                        <a:buChar char="•"/>
                      </a:pPr>
                      <a:r>
                        <a:rPr lang="en-US" sz="2800" dirty="0"/>
                        <a:t>Alpha</a:t>
                      </a:r>
                    </a:p>
                    <a:p>
                      <a:pPr marL="457200" indent="-457200">
                        <a:buFont typeface="Arial" panose="020B0604020202020204" pitchFamily="34" charset="0"/>
                        <a:buChar char="•"/>
                      </a:pPr>
                      <a:endParaRPr lang="en-US" sz="2800" dirty="0"/>
                    </a:p>
                  </a:txBody>
                  <a:tcPr/>
                </a:tc>
                <a:extLst>
                  <a:ext uri="{0D108BD9-81ED-4DB2-BD59-A6C34878D82A}">
                    <a16:rowId xmlns:a16="http://schemas.microsoft.com/office/drawing/2014/main" val="2864561005"/>
                  </a:ext>
                </a:extLst>
              </a:tr>
            </a:tbl>
          </a:graphicData>
        </a:graphic>
      </p:graphicFrame>
    </p:spTree>
    <p:extLst>
      <p:ext uri="{BB962C8B-B14F-4D97-AF65-F5344CB8AC3E}">
        <p14:creationId xmlns:p14="http://schemas.microsoft.com/office/powerpoint/2010/main" val="356727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21</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Source: Zephyr </a:t>
            </a:r>
            <a:r>
              <a:rPr lang="en-US" sz="800" dirty="0" err="1">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StyleADVISOR</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588E5028-EDE0-5D50-C5EB-BF6B0CDD0625}"/>
              </a:ext>
            </a:extLst>
          </p:cNvPr>
          <p:cNvGrpSpPr/>
          <p:nvPr/>
        </p:nvGrpSpPr>
        <p:grpSpPr>
          <a:xfrm>
            <a:off x="131059" y="195211"/>
            <a:ext cx="9798581" cy="404359"/>
            <a:chOff x="131059" y="129895"/>
            <a:chExt cx="9798581" cy="404359"/>
          </a:xfrm>
        </p:grpSpPr>
        <p:sp>
          <p:nvSpPr>
            <p:cNvPr id="6" name="Rectangle 5">
              <a:extLst>
                <a:ext uri="{FF2B5EF4-FFF2-40B4-BE49-F238E27FC236}">
                  <a16:creationId xmlns:a16="http://schemas.microsoft.com/office/drawing/2014/main" id="{A7F9DC68-62F6-4D00-A151-60702A46ADF5}"/>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Rectangle 6">
              <a:extLst>
                <a:ext uri="{FF2B5EF4-FFF2-40B4-BE49-F238E27FC236}">
                  <a16:creationId xmlns:a16="http://schemas.microsoft.com/office/drawing/2014/main" id="{4CCA9A5D-7C9F-81A6-A127-A2DF1DB71C9C}"/>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8" name="TextBox 7">
            <a:extLst>
              <a:ext uri="{FF2B5EF4-FFF2-40B4-BE49-F238E27FC236}">
                <a16:creationId xmlns:a16="http://schemas.microsoft.com/office/drawing/2014/main" id="{E1E61D2E-2E5F-9C9E-F3A2-017919E251B8}"/>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9" name="Group 8">
            <a:extLst>
              <a:ext uri="{FF2B5EF4-FFF2-40B4-BE49-F238E27FC236}">
                <a16:creationId xmlns:a16="http://schemas.microsoft.com/office/drawing/2014/main" id="{4AF06F52-19B3-884E-B4BC-D409788205D6}"/>
              </a:ext>
            </a:extLst>
          </p:cNvPr>
          <p:cNvGrpSpPr/>
          <p:nvPr/>
        </p:nvGrpSpPr>
        <p:grpSpPr>
          <a:xfrm>
            <a:off x="131059" y="195211"/>
            <a:ext cx="9798581" cy="404359"/>
            <a:chOff x="131059" y="129895"/>
            <a:chExt cx="9798581" cy="404359"/>
          </a:xfrm>
        </p:grpSpPr>
        <p:sp>
          <p:nvSpPr>
            <p:cNvPr id="10" name="Rectangle 9">
              <a:extLst>
                <a:ext uri="{FF2B5EF4-FFF2-40B4-BE49-F238E27FC236}">
                  <a16:creationId xmlns:a16="http://schemas.microsoft.com/office/drawing/2014/main" id="{6B8AD95F-1465-B0CA-4329-6ED6971AB8DC}"/>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Rectangle 10">
              <a:extLst>
                <a:ext uri="{FF2B5EF4-FFF2-40B4-BE49-F238E27FC236}">
                  <a16:creationId xmlns:a16="http://schemas.microsoft.com/office/drawing/2014/main" id="{03A5ADC1-1A77-E6F7-964F-6D182E1CAEDE}"/>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2" name="TextBox 11">
            <a:extLst>
              <a:ext uri="{FF2B5EF4-FFF2-40B4-BE49-F238E27FC236}">
                <a16:creationId xmlns:a16="http://schemas.microsoft.com/office/drawing/2014/main" id="{9F7BF322-2AF7-8D6B-0F1E-25D7A2318BE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Past Performance Does Not Guarantee Future Results</a:t>
            </a:r>
          </a:p>
        </p:txBody>
      </p:sp>
      <p:graphicFrame>
        <p:nvGraphicFramePr>
          <p:cNvPr id="3" name="Chart 2">
            <a:extLst>
              <a:ext uri="{FF2B5EF4-FFF2-40B4-BE49-F238E27FC236}">
                <a16:creationId xmlns:a16="http://schemas.microsoft.com/office/drawing/2014/main" id="{E12A5E33-C5B8-0979-FD1F-A071025330D8}"/>
              </a:ext>
            </a:extLst>
          </p:cNvPr>
          <p:cNvGraphicFramePr>
            <a:graphicFrameLocks/>
          </p:cNvGraphicFramePr>
          <p:nvPr/>
        </p:nvGraphicFramePr>
        <p:xfrm>
          <a:off x="128760" y="762000"/>
          <a:ext cx="9693633" cy="558018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9FF016E9-2F3B-A55A-10A9-999C32394306}"/>
              </a:ext>
            </a:extLst>
          </p:cNvPr>
          <p:cNvSpPr txBox="1"/>
          <p:nvPr/>
        </p:nvSpPr>
        <p:spPr>
          <a:xfrm>
            <a:off x="231567" y="6317944"/>
            <a:ext cx="9693633" cy="954107"/>
          </a:xfrm>
          <a:prstGeom prst="rect">
            <a:avLst/>
          </a:prstGeom>
          <a:noFill/>
        </p:spPr>
        <p:txBody>
          <a:bodyPr wrap="square" rtlCol="0">
            <a:spAutoFit/>
          </a:bodyPr>
          <a:lstStyle/>
          <a:p>
            <a:pPr lvl="1">
              <a:buClr>
                <a:srgbClr val="78001D"/>
              </a:buCl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Tip: Be wary of using results from an entirely different market environment</a:t>
            </a:r>
          </a:p>
        </p:txBody>
      </p:sp>
    </p:spTree>
    <p:extLst>
      <p:ext uri="{BB962C8B-B14F-4D97-AF65-F5344CB8AC3E}">
        <p14:creationId xmlns:p14="http://schemas.microsoft.com/office/powerpoint/2010/main" val="291534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56FBD9D-1B19-438C-9FE9-CF0C95EE74A2}"/>
              </a:ext>
            </a:extLst>
          </p:cNvPr>
          <p:cNvGrpSpPr/>
          <p:nvPr/>
        </p:nvGrpSpPr>
        <p:grpSpPr>
          <a:xfrm>
            <a:off x="131059" y="195211"/>
            <a:ext cx="9798581" cy="404359"/>
            <a:chOff x="131059" y="129895"/>
            <a:chExt cx="9798581" cy="404359"/>
          </a:xfrm>
        </p:grpSpPr>
        <p:sp>
          <p:nvSpPr>
            <p:cNvPr id="18" name="Rectangle 17">
              <a:extLst>
                <a:ext uri="{FF2B5EF4-FFF2-40B4-BE49-F238E27FC236}">
                  <a16:creationId xmlns:a16="http://schemas.microsoft.com/office/drawing/2014/main" id="{2CC88AE2-CC14-4C1F-B298-EF323FAFEFB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Rectangle 18">
              <a:extLst>
                <a:ext uri="{FF2B5EF4-FFF2-40B4-BE49-F238E27FC236}">
                  <a16:creationId xmlns:a16="http://schemas.microsoft.com/office/drawing/2014/main" id="{BF9EF9C0-3233-4C81-BB65-F2E78283B4C8}"/>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0" name="TextBox 19">
            <a:extLst>
              <a:ext uri="{FF2B5EF4-FFF2-40B4-BE49-F238E27FC236}">
                <a16:creationId xmlns:a16="http://schemas.microsoft.com/office/drawing/2014/main" id="{65AD82D7-6D75-44E0-8DDE-C68A8428CC26}"/>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4" name="Group 13">
            <a:extLst>
              <a:ext uri="{FF2B5EF4-FFF2-40B4-BE49-F238E27FC236}">
                <a16:creationId xmlns:a16="http://schemas.microsoft.com/office/drawing/2014/main" id="{DCE7E3A2-15B4-4724-98DB-BD52C8192D0C}"/>
              </a:ext>
            </a:extLst>
          </p:cNvPr>
          <p:cNvGrpSpPr/>
          <p:nvPr/>
        </p:nvGrpSpPr>
        <p:grpSpPr>
          <a:xfrm>
            <a:off x="131059" y="195211"/>
            <a:ext cx="9798581" cy="404359"/>
            <a:chOff x="131059" y="129895"/>
            <a:chExt cx="9798581" cy="404359"/>
          </a:xfrm>
        </p:grpSpPr>
        <p:sp>
          <p:nvSpPr>
            <p:cNvPr id="15" name="Rectangle 14">
              <a:extLst>
                <a:ext uri="{FF2B5EF4-FFF2-40B4-BE49-F238E27FC236}">
                  <a16:creationId xmlns:a16="http://schemas.microsoft.com/office/drawing/2014/main" id="{1CC59AD8-ED71-4412-8237-7FF12F5BEBB0}"/>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1735BEF6-4300-419C-9EF7-616E07E518D3}"/>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F121308B-798E-4498-B03F-58B6FDCD913C}"/>
              </a:ext>
            </a:extLst>
          </p:cNvPr>
          <p:cNvSpPr txBox="1"/>
          <p:nvPr/>
        </p:nvSpPr>
        <p:spPr>
          <a:xfrm>
            <a:off x="275123" y="2001523"/>
            <a:ext cx="9320940" cy="2597378"/>
          </a:xfrm>
          <a:prstGeom prst="rect">
            <a:avLst/>
          </a:prstGeom>
          <a:noFill/>
        </p:spPr>
        <p:txBody>
          <a:bodyPr wrap="square" rtlCol="0">
            <a:spAutoFit/>
          </a:bodyPr>
          <a:lstStyle/>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Try to mix strategies with different drivers of returns</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Proper setting of expectations is essential</a:t>
            </a:r>
          </a:p>
          <a:p>
            <a:pPr marL="1028700" lvl="1" indent="-571500">
              <a:lnSpc>
                <a:spcPct val="150000"/>
              </a:lnSpc>
              <a:buClr>
                <a:srgbClr val="78001D"/>
              </a:buClr>
              <a:buFont typeface="Wingdings" panose="05000000000000000000" pitchFamily="2" charset="2"/>
              <a:buChar char="§"/>
            </a:pPr>
            <a:r>
              <a:rPr lang="en-US" sz="2800" dirty="0">
                <a:solidFill>
                  <a:srgbClr val="595959"/>
                </a:solidFill>
                <a:latin typeface="Segoe UI" panose="020B0502040204020203" pitchFamily="34" charset="0"/>
                <a:ea typeface="Segoe UI" panose="020B0502040204020203" pitchFamily="34" charset="0"/>
                <a:cs typeface="Segoe UI" panose="020B0502040204020203" pitchFamily="34" charset="0"/>
              </a:rPr>
              <a:t>If everything is up at the same time, you’re not diversified</a:t>
            </a:r>
          </a:p>
        </p:txBody>
      </p:sp>
      <p:sp>
        <p:nvSpPr>
          <p:cNvPr id="22" name="TextBox 21">
            <a:extLst>
              <a:ext uri="{FF2B5EF4-FFF2-40B4-BE49-F238E27FC236}">
                <a16:creationId xmlns:a16="http://schemas.microsoft.com/office/drawing/2014/main" id="{C8C8A09C-550C-4FE6-BE9B-8551EE260F3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Key Takeaways</a:t>
            </a:r>
          </a:p>
        </p:txBody>
      </p:sp>
      <p:sp>
        <p:nvSpPr>
          <p:cNvPr id="2" name="Rectangle 1">
            <a:extLst>
              <a:ext uri="{FF2B5EF4-FFF2-40B4-BE49-F238E27FC236}">
                <a16:creationId xmlns:a16="http://schemas.microsoft.com/office/drawing/2014/main" id="{EFE157F3-85FF-4A5F-82F8-F1C4034CAA49}"/>
              </a:ext>
            </a:extLst>
          </p:cNvPr>
          <p:cNvSpPr/>
          <p:nvPr/>
        </p:nvSpPr>
        <p:spPr>
          <a:xfrm>
            <a:off x="1761476" y="1181427"/>
            <a:ext cx="6079870" cy="820096"/>
          </a:xfrm>
          <a:prstGeom prst="rect">
            <a:avLst/>
          </a:prstGeom>
        </p:spPr>
        <p:txBody>
          <a:bodyPr wrap="none">
            <a:spAutoFit/>
          </a:bodyPr>
          <a:lstStyle/>
          <a:p>
            <a:pPr lvl="1" algn="ctr">
              <a:lnSpc>
                <a:spcPct val="150000"/>
              </a:lnSpc>
            </a:pPr>
            <a:r>
              <a:rPr lang="en-US" sz="3600" dirty="0">
                <a:solidFill>
                  <a:srgbClr val="78001D"/>
                </a:solidFill>
                <a:latin typeface="Segoe UI" panose="020B0502040204020203" pitchFamily="34" charset="0"/>
                <a:ea typeface="Segoe UI" panose="020B0502040204020203" pitchFamily="34" charset="0"/>
                <a:cs typeface="Segoe UI" panose="020B0502040204020203" pitchFamily="34" charset="0"/>
              </a:rPr>
              <a:t>Portfolio Construction Tips</a:t>
            </a:r>
          </a:p>
        </p:txBody>
      </p:sp>
      <p:sp>
        <p:nvSpPr>
          <p:cNvPr id="23" name="Slide Number Placeholder 1">
            <a:extLst>
              <a:ext uri="{FF2B5EF4-FFF2-40B4-BE49-F238E27FC236}">
                <a16:creationId xmlns:a16="http://schemas.microsoft.com/office/drawing/2014/main" id="{F16976EE-D7AF-4AF9-9452-74EE601C955C}"/>
              </a:ext>
            </a:extLst>
          </p:cNvPr>
          <p:cNvSpPr>
            <a:spLocks noGrp="1"/>
          </p:cNvSpPr>
          <p:nvPr>
            <p:ph type="sldNum" sz="quarter" idx="12"/>
          </p:nvPr>
        </p:nvSpPr>
        <p:spPr>
          <a:xfrm>
            <a:off x="7003509" y="7330934"/>
            <a:ext cx="2196577" cy="389824"/>
          </a:xfrm>
        </p:spPr>
        <p:txBody>
          <a:bodyPr/>
          <a:lstStyle/>
          <a:p>
            <a:fld id="{0A85923C-9A10-4D27-AB32-D0FF19650186}" type="slidenum">
              <a:rPr lang="en-US" sz="1068"/>
              <a:t>22</a:t>
            </a:fld>
            <a:endParaRPr lang="en-US" sz="1068" dirty="0"/>
          </a:p>
        </p:txBody>
      </p:sp>
      <p:cxnSp>
        <p:nvCxnSpPr>
          <p:cNvPr id="24" name="Straight Connector 23">
            <a:extLst>
              <a:ext uri="{FF2B5EF4-FFF2-40B4-BE49-F238E27FC236}">
                <a16:creationId xmlns:a16="http://schemas.microsoft.com/office/drawing/2014/main" id="{C7FB4874-FE92-40C4-B253-0FDF04C76A59}"/>
              </a:ext>
            </a:extLst>
          </p:cNvPr>
          <p:cNvCxnSpPr>
            <a:cxnSpLocks/>
          </p:cNvCxnSpPr>
          <p:nvPr/>
        </p:nvCxnSpPr>
        <p:spPr>
          <a:xfrm>
            <a:off x="275122" y="7386565"/>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10;&#10;Description automatically generated">
            <a:extLst>
              <a:ext uri="{FF2B5EF4-FFF2-40B4-BE49-F238E27FC236}">
                <a16:creationId xmlns:a16="http://schemas.microsoft.com/office/drawing/2014/main" id="{B9BE274E-A224-492B-907C-B0F0D4FC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69354"/>
            <a:ext cx="313016" cy="313016"/>
          </a:xfrm>
          <a:prstGeom prst="rect">
            <a:avLst/>
          </a:prstGeom>
        </p:spPr>
      </p:pic>
      <p:sp>
        <p:nvSpPr>
          <p:cNvPr id="26" name="TextBox 25">
            <a:extLst>
              <a:ext uri="{FF2B5EF4-FFF2-40B4-BE49-F238E27FC236}">
                <a16:creationId xmlns:a16="http://schemas.microsoft.com/office/drawing/2014/main" id="{D0ADF531-E405-4D66-A837-E1B48A3C538C}"/>
              </a:ext>
            </a:extLst>
          </p:cNvPr>
          <p:cNvSpPr txBox="1"/>
          <p:nvPr/>
        </p:nvSpPr>
        <p:spPr>
          <a:xfrm>
            <a:off x="232351" y="7440930"/>
            <a:ext cx="6736571" cy="212713"/>
          </a:xfrm>
          <a:prstGeom prst="rect">
            <a:avLst/>
          </a:prstGeom>
          <a:noFill/>
        </p:spPr>
        <p:txBody>
          <a:bodyPr wrap="square" lIns="88734" tIns="44368" rIns="88734" bIns="44368" rtlCol="0">
            <a:spAutoFit/>
          </a:bodyPr>
          <a:lstStyle/>
          <a:p>
            <a:pPr>
              <a:tabLst>
                <a:tab pos="313336" algn="l"/>
              </a:tabLst>
            </a:pP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a:t>
            </a:r>
          </a:p>
        </p:txBody>
      </p:sp>
    </p:spTree>
    <p:extLst>
      <p:ext uri="{BB962C8B-B14F-4D97-AF65-F5344CB8AC3E}">
        <p14:creationId xmlns:p14="http://schemas.microsoft.com/office/powerpoint/2010/main" val="188858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23</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Category Focus: Tactical Asset Allocation</a:t>
            </a:r>
          </a:p>
        </p:txBody>
      </p:sp>
      <p:graphicFrame>
        <p:nvGraphicFramePr>
          <p:cNvPr id="3" name="Table 3">
            <a:extLst>
              <a:ext uri="{FF2B5EF4-FFF2-40B4-BE49-F238E27FC236}">
                <a16:creationId xmlns:a16="http://schemas.microsoft.com/office/drawing/2014/main" id="{7845FACB-690D-F31D-B666-9CA2F6325640}"/>
              </a:ext>
            </a:extLst>
          </p:cNvPr>
          <p:cNvGraphicFramePr>
            <a:graphicFrameLocks noGrp="1"/>
          </p:cNvGraphicFramePr>
          <p:nvPr/>
        </p:nvGraphicFramePr>
        <p:xfrm>
          <a:off x="275121" y="820616"/>
          <a:ext cx="9052560" cy="6461091"/>
        </p:xfrm>
        <a:graphic>
          <a:graphicData uri="http://schemas.openxmlformats.org/drawingml/2006/table">
            <a:tbl>
              <a:tblPr firstRow="1" bandRow="1">
                <a:tableStyleId>{5C22544A-7EE6-4342-B048-85BDC9FD1C3A}</a:tableStyleId>
              </a:tblPr>
              <a:tblGrid>
                <a:gridCol w="2139833">
                  <a:extLst>
                    <a:ext uri="{9D8B030D-6E8A-4147-A177-3AD203B41FA5}">
                      <a16:colId xmlns:a16="http://schemas.microsoft.com/office/drawing/2014/main" val="2622249001"/>
                    </a:ext>
                  </a:extLst>
                </a:gridCol>
                <a:gridCol w="6912727">
                  <a:extLst>
                    <a:ext uri="{9D8B030D-6E8A-4147-A177-3AD203B41FA5}">
                      <a16:colId xmlns:a16="http://schemas.microsoft.com/office/drawing/2014/main" val="3924438587"/>
                    </a:ext>
                  </a:extLst>
                </a:gridCol>
              </a:tblGrid>
              <a:tr h="474696">
                <a:tc gridSpan="2">
                  <a:txBody>
                    <a:bodyPr/>
                    <a:lstStyle/>
                    <a:p>
                      <a:r>
                        <a:rPr lang="en-US" sz="2400" dirty="0"/>
                        <a:t>Tactical Asset Allocation/Market Timing</a:t>
                      </a:r>
                    </a:p>
                  </a:txBody>
                  <a:tcPr/>
                </a:tc>
                <a:tc hMerge="1">
                  <a:txBody>
                    <a:bodyPr/>
                    <a:lstStyle/>
                    <a:p>
                      <a:endParaRPr lang="en-US" dirty="0"/>
                    </a:p>
                  </a:txBody>
                  <a:tcPr/>
                </a:tc>
                <a:extLst>
                  <a:ext uri="{0D108BD9-81ED-4DB2-BD59-A6C34878D82A}">
                    <a16:rowId xmlns:a16="http://schemas.microsoft.com/office/drawing/2014/main" val="4246797187"/>
                  </a:ext>
                </a:extLst>
              </a:tr>
              <a:tr h="1462065">
                <a:tc>
                  <a:txBody>
                    <a:bodyPr/>
                    <a:lstStyle/>
                    <a:p>
                      <a:r>
                        <a:rPr lang="en-US" b="1" dirty="0"/>
                        <a:t>Broad description</a:t>
                      </a:r>
                    </a:p>
                  </a:txBody>
                  <a:tcPr/>
                </a:tc>
                <a:tc>
                  <a:txBody>
                    <a:bodyPr/>
                    <a:lstStyle/>
                    <a:p>
                      <a:r>
                        <a:rPr lang="en-US" dirty="0"/>
                        <a:t>Seeks to outperform by actively rotating into or out of asset classes, countries, or sectors.  Typically willing to make big bets/moves.</a:t>
                      </a:r>
                    </a:p>
                  </a:txBody>
                  <a:tcPr/>
                </a:tc>
                <a:extLst>
                  <a:ext uri="{0D108BD9-81ED-4DB2-BD59-A6C34878D82A}">
                    <a16:rowId xmlns:a16="http://schemas.microsoft.com/office/drawing/2014/main" val="1582300938"/>
                  </a:ext>
                </a:extLst>
              </a:tr>
              <a:tr h="1462065">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b="1" dirty="0"/>
                        <a:t>Drivers of Return</a:t>
                      </a:r>
                    </a:p>
                  </a:txBody>
                  <a:tcPr/>
                </a:tc>
                <a:tc>
                  <a:txBody>
                    <a:bodyPr/>
                    <a:lstStyle/>
                    <a:p>
                      <a:pPr marL="342900" indent="-342900">
                        <a:buFont typeface="Arial" panose="020B0604020202020204" pitchFamily="34" charset="0"/>
                        <a:buChar char="•"/>
                      </a:pPr>
                      <a:r>
                        <a:rPr lang="en-US" dirty="0"/>
                        <a:t>Success depends upon staying one- or two-steps ahead of everyone else</a:t>
                      </a:r>
                    </a:p>
                    <a:p>
                      <a:pPr marL="342900" indent="-342900">
                        <a:buFont typeface="Arial" panose="020B0604020202020204" pitchFamily="34" charset="0"/>
                        <a:buChar char="•"/>
                      </a:pPr>
                      <a:r>
                        <a:rPr lang="en-US" dirty="0"/>
                        <a:t>PMs tend to have their own triggers for re-allocation (e.g. relative values, absolute values, ratios, etc.) </a:t>
                      </a:r>
                    </a:p>
                  </a:txBody>
                  <a:tcPr/>
                </a:tc>
                <a:extLst>
                  <a:ext uri="{0D108BD9-81ED-4DB2-BD59-A6C34878D82A}">
                    <a16:rowId xmlns:a16="http://schemas.microsoft.com/office/drawing/2014/main" val="1578755414"/>
                  </a:ext>
                </a:extLst>
              </a:tr>
              <a:tr h="1572686">
                <a:tc>
                  <a:txBody>
                    <a:bodyPr/>
                    <a:lstStyle/>
                    <a:p>
                      <a:r>
                        <a:rPr lang="en-US" b="1" dirty="0"/>
                        <a:t>Risks</a:t>
                      </a:r>
                    </a:p>
                  </a:txBody>
                  <a:tcPr/>
                </a:tc>
                <a:tc>
                  <a:txBody>
                    <a:bodyPr/>
                    <a:lstStyle/>
                    <a:p>
                      <a:pPr marL="342900" marR="0" lvl="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“Live by the sword, die by the sword”</a:t>
                      </a:r>
                    </a:p>
                    <a:p>
                      <a:pPr marL="342900" marR="0" lvl="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Risk of being “too early”</a:t>
                      </a:r>
                    </a:p>
                    <a:p>
                      <a:pPr marL="342900" marR="0" lvl="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wrong, can trail the market or a strategic allocation by a wide margin</a:t>
                      </a:r>
                    </a:p>
                    <a:p>
                      <a:endParaRPr lang="en-US" dirty="0"/>
                    </a:p>
                  </a:txBody>
                  <a:tcPr/>
                </a:tc>
                <a:extLst>
                  <a:ext uri="{0D108BD9-81ED-4DB2-BD59-A6C34878D82A}">
                    <a16:rowId xmlns:a16="http://schemas.microsoft.com/office/drawing/2014/main" val="3020057511"/>
                  </a:ext>
                </a:extLst>
              </a:tr>
              <a:tr h="1462065">
                <a:tc>
                  <a:txBody>
                    <a:bodyPr/>
                    <a:lstStyle/>
                    <a:p>
                      <a:r>
                        <a:rPr lang="en-US" b="1" dirty="0"/>
                        <a:t>Role in Portfolio</a:t>
                      </a:r>
                    </a:p>
                  </a:txBody>
                  <a:tcPr/>
                </a:tc>
                <a:tc>
                  <a:txBody>
                    <a:bodyPr/>
                    <a:lstStyle/>
                    <a:p>
                      <a:pPr marL="342900" indent="-342900">
                        <a:buFont typeface="Arial" panose="020B0604020202020204" pitchFamily="34" charset="0"/>
                        <a:buChar char="•"/>
                      </a:pPr>
                      <a:r>
                        <a:rPr lang="en-US" dirty="0"/>
                        <a:t>Can be a useful diversifier</a:t>
                      </a:r>
                    </a:p>
                    <a:p>
                      <a:pPr marL="342900" indent="-342900">
                        <a:buFont typeface="Arial" panose="020B0604020202020204" pitchFamily="34" charset="0"/>
                        <a:buChar char="•"/>
                      </a:pPr>
                      <a:r>
                        <a:rPr lang="en-US" dirty="0"/>
                        <a:t>Must be willing to accept possibility of underperformance</a:t>
                      </a:r>
                    </a:p>
                    <a:p>
                      <a:pPr marL="342900" indent="-342900">
                        <a:buFont typeface="Arial" panose="020B0604020202020204" pitchFamily="34" charset="0"/>
                        <a:buChar char="•"/>
                      </a:pPr>
                      <a:r>
                        <a:rPr lang="en-US" dirty="0"/>
                        <a:t>Allocation limits would be prudent</a:t>
                      </a:r>
                    </a:p>
                  </a:txBody>
                  <a:tcPr/>
                </a:tc>
                <a:extLst>
                  <a:ext uri="{0D108BD9-81ED-4DB2-BD59-A6C34878D82A}">
                    <a16:rowId xmlns:a16="http://schemas.microsoft.com/office/drawing/2014/main" val="3498255956"/>
                  </a:ext>
                </a:extLst>
              </a:tr>
            </a:tbl>
          </a:graphicData>
        </a:graphic>
      </p:graphicFrame>
    </p:spTree>
    <p:extLst>
      <p:ext uri="{BB962C8B-B14F-4D97-AF65-F5344CB8AC3E}">
        <p14:creationId xmlns:p14="http://schemas.microsoft.com/office/powerpoint/2010/main" val="168414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24</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Category Focus: Long/Short Equity</a:t>
            </a:r>
          </a:p>
        </p:txBody>
      </p:sp>
      <p:graphicFrame>
        <p:nvGraphicFramePr>
          <p:cNvPr id="3" name="Table 3">
            <a:extLst>
              <a:ext uri="{FF2B5EF4-FFF2-40B4-BE49-F238E27FC236}">
                <a16:creationId xmlns:a16="http://schemas.microsoft.com/office/drawing/2014/main" id="{7845FACB-690D-F31D-B666-9CA2F6325640}"/>
              </a:ext>
            </a:extLst>
          </p:cNvPr>
          <p:cNvGraphicFramePr>
            <a:graphicFrameLocks noGrp="1"/>
          </p:cNvGraphicFramePr>
          <p:nvPr/>
        </p:nvGraphicFramePr>
        <p:xfrm>
          <a:off x="275121" y="820616"/>
          <a:ext cx="9052560" cy="6433573"/>
        </p:xfrm>
        <a:graphic>
          <a:graphicData uri="http://schemas.openxmlformats.org/drawingml/2006/table">
            <a:tbl>
              <a:tblPr firstRow="1" bandRow="1">
                <a:tableStyleId>{5C22544A-7EE6-4342-B048-85BDC9FD1C3A}</a:tableStyleId>
              </a:tblPr>
              <a:tblGrid>
                <a:gridCol w="2139833">
                  <a:extLst>
                    <a:ext uri="{9D8B030D-6E8A-4147-A177-3AD203B41FA5}">
                      <a16:colId xmlns:a16="http://schemas.microsoft.com/office/drawing/2014/main" val="2622249001"/>
                    </a:ext>
                  </a:extLst>
                </a:gridCol>
                <a:gridCol w="6912727">
                  <a:extLst>
                    <a:ext uri="{9D8B030D-6E8A-4147-A177-3AD203B41FA5}">
                      <a16:colId xmlns:a16="http://schemas.microsoft.com/office/drawing/2014/main" val="3924438587"/>
                    </a:ext>
                  </a:extLst>
                </a:gridCol>
              </a:tblGrid>
              <a:tr h="483001">
                <a:tc gridSpan="2">
                  <a:txBody>
                    <a:bodyPr/>
                    <a:lstStyle/>
                    <a:p>
                      <a:r>
                        <a:rPr lang="en-US" sz="2400" dirty="0"/>
                        <a:t>Long/Short Equity</a:t>
                      </a:r>
                    </a:p>
                  </a:txBody>
                  <a:tcPr/>
                </a:tc>
                <a:tc hMerge="1">
                  <a:txBody>
                    <a:bodyPr/>
                    <a:lstStyle/>
                    <a:p>
                      <a:endParaRPr lang="en-US" dirty="0"/>
                    </a:p>
                  </a:txBody>
                  <a:tcPr/>
                </a:tc>
                <a:extLst>
                  <a:ext uri="{0D108BD9-81ED-4DB2-BD59-A6C34878D82A}">
                    <a16:rowId xmlns:a16="http://schemas.microsoft.com/office/drawing/2014/main" val="4246797187"/>
                  </a:ext>
                </a:extLst>
              </a:tr>
              <a:tr h="1487643">
                <a:tc>
                  <a:txBody>
                    <a:bodyPr/>
                    <a:lstStyle/>
                    <a:p>
                      <a:r>
                        <a:rPr lang="en-US" b="1" dirty="0"/>
                        <a:t>Broad description</a:t>
                      </a:r>
                    </a:p>
                  </a:txBody>
                  <a:tcPr/>
                </a:tc>
                <a:tc>
                  <a:txBody>
                    <a:bodyPr/>
                    <a:lstStyle/>
                    <a:p>
                      <a:r>
                        <a:rPr lang="en-US" dirty="0"/>
                        <a:t>Seeks to profit from not only picking potential winners but also shorting potential losers</a:t>
                      </a:r>
                    </a:p>
                  </a:txBody>
                  <a:tcPr/>
                </a:tc>
                <a:extLst>
                  <a:ext uri="{0D108BD9-81ED-4DB2-BD59-A6C34878D82A}">
                    <a16:rowId xmlns:a16="http://schemas.microsoft.com/office/drawing/2014/main" val="1582300938"/>
                  </a:ext>
                </a:extLst>
              </a:tr>
              <a:tr h="1487643">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b="1" dirty="0"/>
                        <a:t>Drivers of Return</a:t>
                      </a:r>
                    </a:p>
                  </a:txBody>
                  <a:tcPr/>
                </a:tc>
                <a:tc>
                  <a:txBody>
                    <a:bodyPr/>
                    <a:lstStyle/>
                    <a:p>
                      <a:pPr marL="342900" indent="-342900">
                        <a:buFont typeface="Arial" panose="020B0604020202020204" pitchFamily="34" charset="0"/>
                        <a:buChar char="•"/>
                      </a:pPr>
                      <a:r>
                        <a:rPr lang="en-US" dirty="0"/>
                        <a:t>Tends to be bottom-up</a:t>
                      </a:r>
                    </a:p>
                    <a:p>
                      <a:pPr marL="342900" indent="-342900">
                        <a:buFont typeface="Arial" panose="020B0604020202020204" pitchFamily="34" charset="0"/>
                        <a:buChar char="•"/>
                      </a:pPr>
                      <a:r>
                        <a:rPr lang="en-US" dirty="0"/>
                        <a:t>Stock-specific risk</a:t>
                      </a:r>
                    </a:p>
                    <a:p>
                      <a:pPr marL="342900" indent="-342900">
                        <a:buFont typeface="Arial" panose="020B0604020202020204" pitchFamily="34" charset="0"/>
                        <a:buChar char="•"/>
                      </a:pPr>
                      <a:r>
                        <a:rPr lang="en-US" dirty="0"/>
                        <a:t>May or may not have index-based risk controls</a:t>
                      </a:r>
                    </a:p>
                  </a:txBody>
                  <a:tcPr/>
                </a:tc>
                <a:extLst>
                  <a:ext uri="{0D108BD9-81ED-4DB2-BD59-A6C34878D82A}">
                    <a16:rowId xmlns:a16="http://schemas.microsoft.com/office/drawing/2014/main" val="1578755414"/>
                  </a:ext>
                </a:extLst>
              </a:tr>
              <a:tr h="1487643">
                <a:tc>
                  <a:txBody>
                    <a:bodyPr/>
                    <a:lstStyle/>
                    <a:p>
                      <a:r>
                        <a:rPr lang="en-US" b="1" dirty="0"/>
                        <a:t>Risks</a:t>
                      </a:r>
                    </a:p>
                  </a:txBody>
                  <a:tcPr/>
                </a:tc>
                <a:tc>
                  <a:txBody>
                    <a:bodyPr/>
                    <a:lstStyle/>
                    <a:p>
                      <a:pPr marL="342900" indent="-342900">
                        <a:buFont typeface="Arial" panose="020B0604020202020204" pitchFamily="34" charset="0"/>
                        <a:buChar char="•"/>
                      </a:pPr>
                      <a:r>
                        <a:rPr lang="en-US" dirty="0"/>
                        <a:t>Success depends upon getting both longs and shorts correct</a:t>
                      </a:r>
                    </a:p>
                    <a:p>
                      <a:pPr marL="342900" indent="-342900">
                        <a:buFont typeface="Arial" panose="020B0604020202020204" pitchFamily="34" charset="0"/>
                        <a:buChar char="•"/>
                      </a:pPr>
                      <a:r>
                        <a:rPr lang="en-US" dirty="0"/>
                        <a:t>PMs tend to have a bias that will impact both longs and shorts</a:t>
                      </a:r>
                    </a:p>
                    <a:p>
                      <a:pPr marL="342900" marR="0" lvl="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diverge widely from the market</a:t>
                      </a:r>
                    </a:p>
                    <a:p>
                      <a:pPr marL="342900" indent="-342900">
                        <a:buFont typeface="Arial" panose="020B0604020202020204" pitchFamily="34" charset="0"/>
                        <a:buChar char="•"/>
                      </a:pPr>
                      <a:r>
                        <a:rPr lang="en-US" dirty="0"/>
                        <a:t>Short-squeezing is a risk</a:t>
                      </a:r>
                    </a:p>
                  </a:txBody>
                  <a:tcPr/>
                </a:tc>
                <a:extLst>
                  <a:ext uri="{0D108BD9-81ED-4DB2-BD59-A6C34878D82A}">
                    <a16:rowId xmlns:a16="http://schemas.microsoft.com/office/drawing/2014/main" val="3020057511"/>
                  </a:ext>
                </a:extLst>
              </a:tr>
              <a:tr h="1487643">
                <a:tc>
                  <a:txBody>
                    <a:bodyPr/>
                    <a:lstStyle/>
                    <a:p>
                      <a:r>
                        <a:rPr lang="en-US" b="1" dirty="0"/>
                        <a:t>Role in Portfolio</a:t>
                      </a:r>
                    </a:p>
                  </a:txBody>
                  <a:tcPr/>
                </a:tc>
                <a:tc>
                  <a:txBody>
                    <a:bodyPr/>
                    <a:lstStyle/>
                    <a:p>
                      <a:pPr marL="342900" indent="-342900">
                        <a:buFont typeface="Arial" panose="020B0604020202020204" pitchFamily="34" charset="0"/>
                        <a:buChar char="•"/>
                      </a:pPr>
                      <a:r>
                        <a:rPr lang="en-US" dirty="0"/>
                        <a:t>Useful for those who don’t believe in efficient markets</a:t>
                      </a:r>
                    </a:p>
                    <a:p>
                      <a:pPr marL="342900" indent="-342900">
                        <a:buFont typeface="Arial" panose="020B0604020202020204" pitchFamily="34" charset="0"/>
                        <a:buChar char="•"/>
                      </a:pPr>
                      <a:r>
                        <a:rPr lang="en-US" dirty="0"/>
                        <a:t>Can be a good way to reduce beta </a:t>
                      </a:r>
                    </a:p>
                  </a:txBody>
                  <a:tcPr/>
                </a:tc>
                <a:extLst>
                  <a:ext uri="{0D108BD9-81ED-4DB2-BD59-A6C34878D82A}">
                    <a16:rowId xmlns:a16="http://schemas.microsoft.com/office/drawing/2014/main" val="3498255956"/>
                  </a:ext>
                </a:extLst>
              </a:tr>
            </a:tbl>
          </a:graphicData>
        </a:graphic>
      </p:graphicFrame>
    </p:spTree>
    <p:extLst>
      <p:ext uri="{BB962C8B-B14F-4D97-AF65-F5344CB8AC3E}">
        <p14:creationId xmlns:p14="http://schemas.microsoft.com/office/powerpoint/2010/main" val="140168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25</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Category Focus: Systematic Trend-Following</a:t>
            </a:r>
          </a:p>
        </p:txBody>
      </p:sp>
      <p:graphicFrame>
        <p:nvGraphicFramePr>
          <p:cNvPr id="3" name="Table 3">
            <a:extLst>
              <a:ext uri="{FF2B5EF4-FFF2-40B4-BE49-F238E27FC236}">
                <a16:creationId xmlns:a16="http://schemas.microsoft.com/office/drawing/2014/main" id="{7845FACB-690D-F31D-B666-9CA2F6325640}"/>
              </a:ext>
            </a:extLst>
          </p:cNvPr>
          <p:cNvGraphicFramePr>
            <a:graphicFrameLocks noGrp="1"/>
          </p:cNvGraphicFramePr>
          <p:nvPr/>
        </p:nvGraphicFramePr>
        <p:xfrm>
          <a:off x="275121" y="820616"/>
          <a:ext cx="9052560" cy="6433573"/>
        </p:xfrm>
        <a:graphic>
          <a:graphicData uri="http://schemas.openxmlformats.org/drawingml/2006/table">
            <a:tbl>
              <a:tblPr firstRow="1" bandRow="1">
                <a:tableStyleId>{5C22544A-7EE6-4342-B048-85BDC9FD1C3A}</a:tableStyleId>
              </a:tblPr>
              <a:tblGrid>
                <a:gridCol w="2139833">
                  <a:extLst>
                    <a:ext uri="{9D8B030D-6E8A-4147-A177-3AD203B41FA5}">
                      <a16:colId xmlns:a16="http://schemas.microsoft.com/office/drawing/2014/main" val="2622249001"/>
                    </a:ext>
                  </a:extLst>
                </a:gridCol>
                <a:gridCol w="6912727">
                  <a:extLst>
                    <a:ext uri="{9D8B030D-6E8A-4147-A177-3AD203B41FA5}">
                      <a16:colId xmlns:a16="http://schemas.microsoft.com/office/drawing/2014/main" val="3924438587"/>
                    </a:ext>
                  </a:extLst>
                </a:gridCol>
              </a:tblGrid>
              <a:tr h="483001">
                <a:tc gridSpan="2">
                  <a:txBody>
                    <a:bodyPr/>
                    <a:lstStyle/>
                    <a:p>
                      <a:r>
                        <a:rPr lang="en-US" sz="2400" dirty="0"/>
                        <a:t>Systematic Trend-Following/Managed Futures</a:t>
                      </a:r>
                    </a:p>
                  </a:txBody>
                  <a:tcPr/>
                </a:tc>
                <a:tc hMerge="1">
                  <a:txBody>
                    <a:bodyPr/>
                    <a:lstStyle/>
                    <a:p>
                      <a:endParaRPr lang="en-US" dirty="0"/>
                    </a:p>
                  </a:txBody>
                  <a:tcPr/>
                </a:tc>
                <a:extLst>
                  <a:ext uri="{0D108BD9-81ED-4DB2-BD59-A6C34878D82A}">
                    <a16:rowId xmlns:a16="http://schemas.microsoft.com/office/drawing/2014/main" val="4246797187"/>
                  </a:ext>
                </a:extLst>
              </a:tr>
              <a:tr h="1487643">
                <a:tc>
                  <a:txBody>
                    <a:bodyPr/>
                    <a:lstStyle/>
                    <a:p>
                      <a:r>
                        <a:rPr lang="en-US" b="1" dirty="0"/>
                        <a:t>Broad description</a:t>
                      </a:r>
                    </a:p>
                  </a:txBody>
                  <a:tcPr/>
                </a:tc>
                <a:tc>
                  <a:txBody>
                    <a:bodyPr/>
                    <a:lstStyle/>
                    <a:p>
                      <a:r>
                        <a:rPr lang="en-US" dirty="0"/>
                        <a:t>Tend to utilize derivatives (futures, options, swaps, forwards, etc.) to construct trend-following, momentum-based strategies</a:t>
                      </a:r>
                    </a:p>
                  </a:txBody>
                  <a:tcPr/>
                </a:tc>
                <a:extLst>
                  <a:ext uri="{0D108BD9-81ED-4DB2-BD59-A6C34878D82A}">
                    <a16:rowId xmlns:a16="http://schemas.microsoft.com/office/drawing/2014/main" val="1582300938"/>
                  </a:ext>
                </a:extLst>
              </a:tr>
              <a:tr h="1487643">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b="1" dirty="0"/>
                        <a:t>Drivers of Return</a:t>
                      </a:r>
                    </a:p>
                  </a:txBody>
                  <a:tcPr/>
                </a:tc>
                <a:tc>
                  <a:txBody>
                    <a:bodyPr/>
                    <a:lstStyle/>
                    <a:p>
                      <a:pPr marL="342900" indent="-342900">
                        <a:buFont typeface="Arial" panose="020B0604020202020204" pitchFamily="34" charset="0"/>
                        <a:buChar char="•"/>
                      </a:pPr>
                      <a:r>
                        <a:rPr lang="en-US" dirty="0"/>
                        <a:t>Underlying exposures tend to be macro-level, top-down exposures to countries, currencies, interest rates, commodities, etc.</a:t>
                      </a:r>
                    </a:p>
                    <a:p>
                      <a:pPr marL="342900" indent="-342900">
                        <a:buFont typeface="Arial" panose="020B0604020202020204" pitchFamily="34" charset="0"/>
                        <a:buChar char="•"/>
                      </a:pPr>
                      <a:r>
                        <a:rPr lang="en-US" dirty="0"/>
                        <a:t>Use of derivatives gives them “turbo-charged” exposure</a:t>
                      </a:r>
                    </a:p>
                  </a:txBody>
                  <a:tcPr/>
                </a:tc>
                <a:extLst>
                  <a:ext uri="{0D108BD9-81ED-4DB2-BD59-A6C34878D82A}">
                    <a16:rowId xmlns:a16="http://schemas.microsoft.com/office/drawing/2014/main" val="1578755414"/>
                  </a:ext>
                </a:extLst>
              </a:tr>
              <a:tr h="1487643">
                <a:tc>
                  <a:txBody>
                    <a:bodyPr/>
                    <a:lstStyle/>
                    <a:p>
                      <a:r>
                        <a:rPr lang="en-US" b="1" dirty="0"/>
                        <a:t>Risks</a:t>
                      </a:r>
                    </a:p>
                  </a:txBody>
                  <a:tcPr/>
                </a:tc>
                <a:tc>
                  <a:txBody>
                    <a:bodyPr/>
                    <a:lstStyle/>
                    <a:p>
                      <a:pPr marL="342900" indent="-342900">
                        <a:buFont typeface="Arial" panose="020B0604020202020204" pitchFamily="34" charset="0"/>
                        <a:buChar char="•"/>
                      </a:pPr>
                      <a:r>
                        <a:rPr lang="en-US" dirty="0"/>
                        <a:t>Returns tend to be “feast or famine”</a:t>
                      </a:r>
                    </a:p>
                    <a:p>
                      <a:pPr marL="342900" indent="-342900">
                        <a:buFont typeface="Arial" panose="020B0604020202020204" pitchFamily="34" charset="0"/>
                        <a:buChar char="•"/>
                      </a:pPr>
                      <a:r>
                        <a:rPr lang="en-US" dirty="0"/>
                        <a:t>Dispersion within category tends to be wide</a:t>
                      </a:r>
                    </a:p>
                    <a:p>
                      <a:pPr marL="342900" indent="-342900">
                        <a:buFont typeface="Arial" panose="020B0604020202020204" pitchFamily="34" charset="0"/>
                        <a:buChar char="•"/>
                      </a:pPr>
                      <a:r>
                        <a:rPr lang="en-US" dirty="0"/>
                        <a:t>Consistency is hard to come by – don’t chase performance</a:t>
                      </a:r>
                    </a:p>
                  </a:txBody>
                  <a:tcPr/>
                </a:tc>
                <a:extLst>
                  <a:ext uri="{0D108BD9-81ED-4DB2-BD59-A6C34878D82A}">
                    <a16:rowId xmlns:a16="http://schemas.microsoft.com/office/drawing/2014/main" val="3020057511"/>
                  </a:ext>
                </a:extLst>
              </a:tr>
              <a:tr h="1487643">
                <a:tc>
                  <a:txBody>
                    <a:bodyPr/>
                    <a:lstStyle/>
                    <a:p>
                      <a:r>
                        <a:rPr lang="en-US" b="1" dirty="0"/>
                        <a:t>Role in Portfolio</a:t>
                      </a:r>
                    </a:p>
                  </a:txBody>
                  <a:tcPr/>
                </a:tc>
                <a:tc>
                  <a:txBody>
                    <a:bodyPr/>
                    <a:lstStyle/>
                    <a:p>
                      <a:pPr marL="342900" indent="-342900">
                        <a:buFont typeface="Arial" panose="020B0604020202020204" pitchFamily="34" charset="0"/>
                        <a:buChar char="•"/>
                      </a:pPr>
                      <a:r>
                        <a:rPr lang="en-US" dirty="0"/>
                        <a:t>More of an alpha-driver, warranting a smaller allocation</a:t>
                      </a:r>
                    </a:p>
                    <a:p>
                      <a:pPr marL="342900" indent="-342900">
                        <a:buFont typeface="Arial" panose="020B0604020202020204" pitchFamily="34" charset="0"/>
                        <a:buChar char="•"/>
                      </a:pPr>
                      <a:r>
                        <a:rPr lang="en-US" dirty="0"/>
                        <a:t>Not prudent to be a core holding</a:t>
                      </a:r>
                    </a:p>
                  </a:txBody>
                  <a:tcPr/>
                </a:tc>
                <a:extLst>
                  <a:ext uri="{0D108BD9-81ED-4DB2-BD59-A6C34878D82A}">
                    <a16:rowId xmlns:a16="http://schemas.microsoft.com/office/drawing/2014/main" val="3498255956"/>
                  </a:ext>
                </a:extLst>
              </a:tr>
            </a:tbl>
          </a:graphicData>
        </a:graphic>
      </p:graphicFrame>
    </p:spTree>
    <p:extLst>
      <p:ext uri="{BB962C8B-B14F-4D97-AF65-F5344CB8AC3E}">
        <p14:creationId xmlns:p14="http://schemas.microsoft.com/office/powerpoint/2010/main" val="327545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26</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Category Focus: Options</a:t>
            </a:r>
          </a:p>
        </p:txBody>
      </p:sp>
      <p:graphicFrame>
        <p:nvGraphicFramePr>
          <p:cNvPr id="3" name="Table 3">
            <a:extLst>
              <a:ext uri="{FF2B5EF4-FFF2-40B4-BE49-F238E27FC236}">
                <a16:creationId xmlns:a16="http://schemas.microsoft.com/office/drawing/2014/main" id="{7845FACB-690D-F31D-B666-9CA2F6325640}"/>
              </a:ext>
            </a:extLst>
          </p:cNvPr>
          <p:cNvGraphicFramePr>
            <a:graphicFrameLocks noGrp="1"/>
          </p:cNvGraphicFramePr>
          <p:nvPr/>
        </p:nvGraphicFramePr>
        <p:xfrm>
          <a:off x="275121" y="745444"/>
          <a:ext cx="9052561" cy="6546130"/>
        </p:xfrm>
        <a:graphic>
          <a:graphicData uri="http://schemas.openxmlformats.org/drawingml/2006/table">
            <a:tbl>
              <a:tblPr firstRow="1" bandRow="1">
                <a:tableStyleId>{5C22544A-7EE6-4342-B048-85BDC9FD1C3A}</a:tableStyleId>
              </a:tblPr>
              <a:tblGrid>
                <a:gridCol w="2139833">
                  <a:extLst>
                    <a:ext uri="{9D8B030D-6E8A-4147-A177-3AD203B41FA5}">
                      <a16:colId xmlns:a16="http://schemas.microsoft.com/office/drawing/2014/main" val="2622249001"/>
                    </a:ext>
                  </a:extLst>
                </a:gridCol>
                <a:gridCol w="3456364">
                  <a:extLst>
                    <a:ext uri="{9D8B030D-6E8A-4147-A177-3AD203B41FA5}">
                      <a16:colId xmlns:a16="http://schemas.microsoft.com/office/drawing/2014/main" val="3924438587"/>
                    </a:ext>
                  </a:extLst>
                </a:gridCol>
                <a:gridCol w="3456364">
                  <a:extLst>
                    <a:ext uri="{9D8B030D-6E8A-4147-A177-3AD203B41FA5}">
                      <a16:colId xmlns:a16="http://schemas.microsoft.com/office/drawing/2014/main" val="4175221882"/>
                    </a:ext>
                  </a:extLst>
                </a:gridCol>
              </a:tblGrid>
              <a:tr h="483001">
                <a:tc gridSpan="3">
                  <a:txBody>
                    <a:bodyPr/>
                    <a:lstStyle/>
                    <a:p>
                      <a:r>
                        <a:rPr lang="en-US" sz="2400" dirty="0"/>
                        <a:t>Options Trading &amp; Derivative Income</a:t>
                      </a: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246797187"/>
                  </a:ext>
                </a:extLst>
              </a:tr>
              <a:tr h="1487643">
                <a:tc>
                  <a:txBody>
                    <a:bodyPr/>
                    <a:lstStyle/>
                    <a:p>
                      <a:r>
                        <a:rPr lang="en-US" b="1" dirty="0"/>
                        <a:t>Broad description</a:t>
                      </a:r>
                    </a:p>
                  </a:txBody>
                  <a:tcPr/>
                </a:tc>
                <a:tc gridSpan="2">
                  <a:txBody>
                    <a:bodyPr/>
                    <a:lstStyle/>
                    <a:p>
                      <a:r>
                        <a:rPr lang="en-US" dirty="0"/>
                        <a:t>Utilizes the asymmetric returns offered by options to 1) hedge market exposure, 2) create an income stream, and/or 3) provide non-directional returns.</a:t>
                      </a:r>
                    </a:p>
                  </a:txBody>
                  <a:tcPr/>
                </a:tc>
                <a:tc hMerge="1">
                  <a:txBody>
                    <a:bodyPr/>
                    <a:lstStyle/>
                    <a:p>
                      <a:endParaRPr lang="en-US"/>
                    </a:p>
                  </a:txBody>
                  <a:tcPr/>
                </a:tc>
                <a:extLst>
                  <a:ext uri="{0D108BD9-81ED-4DB2-BD59-A6C34878D82A}">
                    <a16:rowId xmlns:a16="http://schemas.microsoft.com/office/drawing/2014/main" val="1582300938"/>
                  </a:ext>
                </a:extLst>
              </a:tr>
              <a:tr h="1487643">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b="1" dirty="0"/>
                        <a:t>Drivers of Return</a:t>
                      </a:r>
                    </a:p>
                  </a:txBody>
                  <a:tcPr/>
                </a:tc>
                <a:tc>
                  <a:txBody>
                    <a:bodyPr/>
                    <a:lstStyle/>
                    <a:p>
                      <a:pPr marL="0" indent="0">
                        <a:buFont typeface="Arial" panose="020B0604020202020204" pitchFamily="34" charset="0"/>
                        <a:buNone/>
                      </a:pPr>
                      <a:r>
                        <a:rPr lang="en-US" i="1" u="sng" dirty="0"/>
                        <a:t>Long options</a:t>
                      </a:r>
                    </a:p>
                    <a:p>
                      <a:pPr marL="342900" indent="-342900">
                        <a:buFont typeface="Arial" panose="020B0604020202020204" pitchFamily="34" charset="0"/>
                        <a:buChar char="•"/>
                      </a:pPr>
                      <a:r>
                        <a:rPr lang="en-US" dirty="0"/>
                        <a:t>Profitable if options to in-the-money</a:t>
                      </a:r>
                    </a:p>
                    <a:p>
                      <a:pPr marL="342900" indent="-342900">
                        <a:buFont typeface="Arial" panose="020B0604020202020204" pitchFamily="34" charset="0"/>
                        <a:buChar char="•"/>
                      </a:pPr>
                      <a:r>
                        <a:rPr lang="en-US" dirty="0"/>
                        <a:t>Puts gain if asset goes down</a:t>
                      </a:r>
                    </a:p>
                    <a:p>
                      <a:pPr marL="342900" indent="-342900">
                        <a:buFont typeface="Arial" panose="020B0604020202020204" pitchFamily="34" charset="0"/>
                        <a:buChar char="•"/>
                      </a:pPr>
                      <a:r>
                        <a:rPr lang="en-US" dirty="0"/>
                        <a:t>Calls gain if asset goes up</a:t>
                      </a:r>
                    </a:p>
                  </a:txBody>
                  <a:tcPr/>
                </a:tc>
                <a:tc>
                  <a:txBody>
                    <a:bodyPr/>
                    <a:lstStyle/>
                    <a:p>
                      <a:pPr marL="0" indent="0">
                        <a:buFont typeface="Arial" panose="020B0604020202020204" pitchFamily="34" charset="0"/>
                        <a:buNone/>
                      </a:pPr>
                      <a:r>
                        <a:rPr lang="en-US" i="1" u="sng" dirty="0"/>
                        <a:t>Short/written options</a:t>
                      </a:r>
                    </a:p>
                    <a:p>
                      <a:pPr marL="342900" indent="-342900">
                        <a:buFont typeface="Arial" panose="020B0604020202020204" pitchFamily="34" charset="0"/>
                        <a:buChar char="•"/>
                      </a:pPr>
                      <a:r>
                        <a:rPr lang="en-US" dirty="0"/>
                        <a:t>Hopes to collect premium</a:t>
                      </a:r>
                    </a:p>
                    <a:p>
                      <a:pPr marL="342900" marR="0" lvl="0" indent="-34290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Profitable if options do not go in-the-money</a:t>
                      </a:r>
                    </a:p>
                  </a:txBody>
                  <a:tcPr/>
                </a:tc>
                <a:extLst>
                  <a:ext uri="{0D108BD9-81ED-4DB2-BD59-A6C34878D82A}">
                    <a16:rowId xmlns:a16="http://schemas.microsoft.com/office/drawing/2014/main" val="1578755414"/>
                  </a:ext>
                </a:extLst>
              </a:tr>
              <a:tr h="1487643">
                <a:tc>
                  <a:txBody>
                    <a:bodyPr/>
                    <a:lstStyle/>
                    <a:p>
                      <a:r>
                        <a:rPr lang="en-US" b="1" dirty="0"/>
                        <a:t>Risks</a:t>
                      </a:r>
                    </a:p>
                  </a:txBody>
                  <a:tcPr/>
                </a:tc>
                <a:tc>
                  <a:txBody>
                    <a:bodyPr/>
                    <a:lstStyle/>
                    <a:p>
                      <a:pPr marL="0" indent="0">
                        <a:buFont typeface="Arial" panose="020B0604020202020204" pitchFamily="34" charset="0"/>
                        <a:buNone/>
                      </a:pPr>
                      <a:r>
                        <a:rPr lang="en-US" i="1" u="sng" dirty="0"/>
                        <a:t>Long options</a:t>
                      </a:r>
                    </a:p>
                    <a:p>
                      <a:pPr marL="0" indent="0">
                        <a:buFont typeface="Arial" panose="020B0604020202020204" pitchFamily="34" charset="0"/>
                        <a:buNone/>
                      </a:pPr>
                      <a:r>
                        <a:rPr lang="en-US" dirty="0"/>
                        <a:t>If options do not go in-the-money, options will expire worthless and be a drag</a:t>
                      </a:r>
                    </a:p>
                  </a:txBody>
                  <a:tcPr/>
                </a:tc>
                <a:tc>
                  <a:txBody>
                    <a:bodyPr/>
                    <a:lstStyle/>
                    <a:p>
                      <a:pPr marL="0" indent="0">
                        <a:buFont typeface="Arial" panose="020B0604020202020204" pitchFamily="34" charset="0"/>
                        <a:buNone/>
                      </a:pPr>
                      <a:r>
                        <a:rPr lang="en-US" i="1" u="sng" dirty="0"/>
                        <a:t>Short/written options</a:t>
                      </a:r>
                    </a:p>
                    <a:p>
                      <a:pPr marL="0" indent="0">
                        <a:buFont typeface="Arial" panose="020B0604020202020204" pitchFamily="34" charset="0"/>
                        <a:buNone/>
                      </a:pPr>
                      <a:r>
                        <a:rPr lang="en-US" dirty="0"/>
                        <a:t>If options go in-the-money losses are theoretically unlimited</a:t>
                      </a:r>
                    </a:p>
                  </a:txBody>
                  <a:tcPr/>
                </a:tc>
                <a:extLst>
                  <a:ext uri="{0D108BD9-81ED-4DB2-BD59-A6C34878D82A}">
                    <a16:rowId xmlns:a16="http://schemas.microsoft.com/office/drawing/2014/main" val="3020057511"/>
                  </a:ext>
                </a:extLst>
              </a:tr>
              <a:tr h="1487643">
                <a:tc>
                  <a:txBody>
                    <a:bodyPr/>
                    <a:lstStyle/>
                    <a:p>
                      <a:r>
                        <a:rPr lang="en-US" b="1" dirty="0"/>
                        <a:t>Role in Portfolio</a:t>
                      </a:r>
                    </a:p>
                  </a:txBody>
                  <a:tcPr/>
                </a:tc>
                <a:tc>
                  <a:txBody>
                    <a:bodyPr/>
                    <a:lstStyle/>
                    <a:p>
                      <a:pPr marL="0" indent="0">
                        <a:buFont typeface="Arial" panose="020B0604020202020204" pitchFamily="34" charset="0"/>
                        <a:buNone/>
                      </a:pPr>
                      <a:r>
                        <a:rPr lang="en-US" i="1" u="sng" dirty="0"/>
                        <a:t>Hedged Equity</a:t>
                      </a:r>
                    </a:p>
                    <a:p>
                      <a:pPr marL="0" indent="0">
                        <a:buFont typeface="Arial" panose="020B0604020202020204" pitchFamily="34" charset="0"/>
                        <a:buNone/>
                      </a:pPr>
                      <a:r>
                        <a:rPr lang="en-US" dirty="0"/>
                        <a:t>Can provide downside risk mitigation</a:t>
                      </a:r>
                    </a:p>
                  </a:txBody>
                  <a:tcPr/>
                </a:tc>
                <a:tc>
                  <a:txBody>
                    <a:bodyPr/>
                    <a:lstStyle/>
                    <a:p>
                      <a:pPr marL="0" indent="0">
                        <a:buFont typeface="Arial" panose="020B0604020202020204" pitchFamily="34" charset="0"/>
                        <a:buNone/>
                      </a:pPr>
                      <a:r>
                        <a:rPr lang="en-US" i="1" u="sng" dirty="0"/>
                        <a:t>Derivative Income</a:t>
                      </a:r>
                    </a:p>
                    <a:p>
                      <a:pPr marL="0" indent="0">
                        <a:buFont typeface="Arial" panose="020B0604020202020204" pitchFamily="34" charset="0"/>
                        <a:buNone/>
                      </a:pPr>
                      <a:r>
                        <a:rPr lang="en-US" dirty="0"/>
                        <a:t>Can provide a yield not dependent upon interest rates</a:t>
                      </a:r>
                    </a:p>
                  </a:txBody>
                  <a:tcPr/>
                </a:tc>
                <a:extLst>
                  <a:ext uri="{0D108BD9-81ED-4DB2-BD59-A6C34878D82A}">
                    <a16:rowId xmlns:a16="http://schemas.microsoft.com/office/drawing/2014/main" val="3498255956"/>
                  </a:ext>
                </a:extLst>
              </a:tr>
            </a:tbl>
          </a:graphicData>
        </a:graphic>
      </p:graphicFrame>
    </p:spTree>
    <p:extLst>
      <p:ext uri="{BB962C8B-B14F-4D97-AF65-F5344CB8AC3E}">
        <p14:creationId xmlns:p14="http://schemas.microsoft.com/office/powerpoint/2010/main" val="3468015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27</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Category Focus: </a:t>
            </a:r>
            <a:r>
              <a:rPr lang="en-US" sz="2000" dirty="0" err="1">
                <a:solidFill>
                  <a:srgbClr val="670926"/>
                </a:solidFill>
                <a:latin typeface="Segoe UI" panose="020B0502040204020203" pitchFamily="34" charset="0"/>
                <a:ea typeface="Segoe UI" panose="020B0502040204020203" pitchFamily="34" charset="0"/>
                <a:cs typeface="Segoe UI" panose="020B0502040204020203" pitchFamily="34" charset="0"/>
              </a:rPr>
              <a:t>Multistrategy</a:t>
            </a:r>
            <a:endPar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3">
            <a:extLst>
              <a:ext uri="{FF2B5EF4-FFF2-40B4-BE49-F238E27FC236}">
                <a16:creationId xmlns:a16="http://schemas.microsoft.com/office/drawing/2014/main" id="{7845FACB-690D-F31D-B666-9CA2F6325640}"/>
              </a:ext>
            </a:extLst>
          </p:cNvPr>
          <p:cNvGraphicFramePr>
            <a:graphicFrameLocks noGrp="1"/>
          </p:cNvGraphicFramePr>
          <p:nvPr/>
        </p:nvGraphicFramePr>
        <p:xfrm>
          <a:off x="275121" y="820616"/>
          <a:ext cx="9052560" cy="6433573"/>
        </p:xfrm>
        <a:graphic>
          <a:graphicData uri="http://schemas.openxmlformats.org/drawingml/2006/table">
            <a:tbl>
              <a:tblPr firstRow="1" bandRow="1">
                <a:tableStyleId>{5C22544A-7EE6-4342-B048-85BDC9FD1C3A}</a:tableStyleId>
              </a:tblPr>
              <a:tblGrid>
                <a:gridCol w="2139833">
                  <a:extLst>
                    <a:ext uri="{9D8B030D-6E8A-4147-A177-3AD203B41FA5}">
                      <a16:colId xmlns:a16="http://schemas.microsoft.com/office/drawing/2014/main" val="2622249001"/>
                    </a:ext>
                  </a:extLst>
                </a:gridCol>
                <a:gridCol w="6912727">
                  <a:extLst>
                    <a:ext uri="{9D8B030D-6E8A-4147-A177-3AD203B41FA5}">
                      <a16:colId xmlns:a16="http://schemas.microsoft.com/office/drawing/2014/main" val="3924438587"/>
                    </a:ext>
                  </a:extLst>
                </a:gridCol>
              </a:tblGrid>
              <a:tr h="483001">
                <a:tc gridSpan="2">
                  <a:txBody>
                    <a:bodyPr/>
                    <a:lstStyle/>
                    <a:p>
                      <a:r>
                        <a:rPr lang="en-US" sz="2400" dirty="0" err="1"/>
                        <a:t>Multistrategy</a:t>
                      </a:r>
                      <a:endParaRPr lang="en-US" sz="2400" dirty="0"/>
                    </a:p>
                  </a:txBody>
                  <a:tcPr/>
                </a:tc>
                <a:tc hMerge="1">
                  <a:txBody>
                    <a:bodyPr/>
                    <a:lstStyle/>
                    <a:p>
                      <a:endParaRPr lang="en-US" dirty="0"/>
                    </a:p>
                  </a:txBody>
                  <a:tcPr/>
                </a:tc>
                <a:extLst>
                  <a:ext uri="{0D108BD9-81ED-4DB2-BD59-A6C34878D82A}">
                    <a16:rowId xmlns:a16="http://schemas.microsoft.com/office/drawing/2014/main" val="4246797187"/>
                  </a:ext>
                </a:extLst>
              </a:tr>
              <a:tr h="1487643">
                <a:tc>
                  <a:txBody>
                    <a:bodyPr/>
                    <a:lstStyle/>
                    <a:p>
                      <a:r>
                        <a:rPr lang="en-US" b="1" dirty="0"/>
                        <a:t>Broad description</a:t>
                      </a:r>
                    </a:p>
                  </a:txBody>
                  <a:tcPr/>
                </a:tc>
                <a:tc>
                  <a:txBody>
                    <a:bodyPr/>
                    <a:lstStyle/>
                    <a:p>
                      <a:r>
                        <a:rPr lang="en-US" dirty="0"/>
                        <a:t>A “fund-of-funds” where many different alternative strategies are rolled into a single ticker.  Sub-strategies can potentially all be run in-house or be a “best of breed” approach.</a:t>
                      </a:r>
                    </a:p>
                  </a:txBody>
                  <a:tcPr/>
                </a:tc>
                <a:extLst>
                  <a:ext uri="{0D108BD9-81ED-4DB2-BD59-A6C34878D82A}">
                    <a16:rowId xmlns:a16="http://schemas.microsoft.com/office/drawing/2014/main" val="1582300938"/>
                  </a:ext>
                </a:extLst>
              </a:tr>
              <a:tr h="1487643">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b="1" dirty="0"/>
                        <a:t>Drivers of Return</a:t>
                      </a:r>
                    </a:p>
                  </a:txBody>
                  <a:tcPr/>
                </a:tc>
                <a:tc>
                  <a:txBody>
                    <a:bodyPr/>
                    <a:lstStyle/>
                    <a:p>
                      <a:r>
                        <a:rPr lang="en-US" dirty="0"/>
                        <a:t>Varies widely.  A properly constructed </a:t>
                      </a:r>
                      <a:r>
                        <a:rPr lang="en-US" dirty="0" err="1"/>
                        <a:t>Multistrategy</a:t>
                      </a:r>
                      <a:r>
                        <a:rPr lang="en-US" dirty="0"/>
                        <a:t> approach will have several or many uncorrelated </a:t>
                      </a:r>
                      <a:r>
                        <a:rPr lang="en-US" dirty="0" err="1"/>
                        <a:t>substrategies</a:t>
                      </a:r>
                      <a:r>
                        <a:rPr lang="en-US" dirty="0"/>
                        <a:t>, which should have many different drivers of returns. </a:t>
                      </a:r>
                    </a:p>
                  </a:txBody>
                  <a:tcPr/>
                </a:tc>
                <a:extLst>
                  <a:ext uri="{0D108BD9-81ED-4DB2-BD59-A6C34878D82A}">
                    <a16:rowId xmlns:a16="http://schemas.microsoft.com/office/drawing/2014/main" val="1578755414"/>
                  </a:ext>
                </a:extLst>
              </a:tr>
              <a:tr h="1487643">
                <a:tc>
                  <a:txBody>
                    <a:bodyPr/>
                    <a:lstStyle/>
                    <a:p>
                      <a:r>
                        <a:rPr lang="en-US" b="1" dirty="0"/>
                        <a:t>Risks</a:t>
                      </a:r>
                    </a:p>
                  </a:txBody>
                  <a:tcPr/>
                </a:tc>
                <a:tc>
                  <a:txBody>
                    <a:bodyPr/>
                    <a:lstStyle/>
                    <a:p>
                      <a:pPr marL="342900" indent="-342900">
                        <a:buFont typeface="Arial" panose="020B0604020202020204" pitchFamily="34" charset="0"/>
                        <a:buChar char="•"/>
                      </a:pPr>
                      <a:r>
                        <a:rPr lang="en-US" dirty="0"/>
                        <a:t>Lack of clarity into performance of individual parts.</a:t>
                      </a:r>
                    </a:p>
                    <a:p>
                      <a:pPr marL="342900" indent="-342900">
                        <a:buFont typeface="Arial" panose="020B0604020202020204" pitchFamily="34" charset="0"/>
                        <a:buChar char="•"/>
                      </a:pPr>
                      <a:r>
                        <a:rPr lang="en-US" dirty="0"/>
                        <a:t>Additional layer of fees.</a:t>
                      </a:r>
                    </a:p>
                    <a:p>
                      <a:pPr marL="342900" indent="-342900">
                        <a:buFont typeface="Arial" panose="020B0604020202020204" pitchFamily="34" charset="0"/>
                        <a:buChar char="•"/>
                      </a:pPr>
                      <a:r>
                        <a:rPr lang="en-US" dirty="0"/>
                        <a:t>Risk of </a:t>
                      </a:r>
                      <a:r>
                        <a:rPr lang="en-US" dirty="0" err="1"/>
                        <a:t>substrategies</a:t>
                      </a:r>
                      <a:r>
                        <a:rPr lang="en-US" dirty="0"/>
                        <a:t> “cancelling out” each other.</a:t>
                      </a:r>
                    </a:p>
                    <a:p>
                      <a:pPr marL="342900" indent="-342900">
                        <a:buFont typeface="Arial" panose="020B0604020202020204" pitchFamily="34" charset="0"/>
                        <a:buChar char="•"/>
                      </a:pPr>
                      <a:r>
                        <a:rPr lang="en-US" dirty="0"/>
                        <a:t>Some may tactically shift allocations within portfolio.</a:t>
                      </a:r>
                    </a:p>
                  </a:txBody>
                  <a:tcPr/>
                </a:tc>
                <a:extLst>
                  <a:ext uri="{0D108BD9-81ED-4DB2-BD59-A6C34878D82A}">
                    <a16:rowId xmlns:a16="http://schemas.microsoft.com/office/drawing/2014/main" val="3020057511"/>
                  </a:ext>
                </a:extLst>
              </a:tr>
              <a:tr h="1487643">
                <a:tc>
                  <a:txBody>
                    <a:bodyPr/>
                    <a:lstStyle/>
                    <a:p>
                      <a:r>
                        <a:rPr lang="en-US" b="1" dirty="0"/>
                        <a:t>Role in Portfolio</a:t>
                      </a:r>
                    </a:p>
                  </a:txBody>
                  <a:tcPr/>
                </a:tc>
                <a:tc>
                  <a:txBody>
                    <a:bodyPr/>
                    <a:lstStyle/>
                    <a:p>
                      <a:pPr marL="342900" indent="-342900">
                        <a:buFont typeface="Arial" panose="020B0604020202020204" pitchFamily="34" charset="0"/>
                        <a:buChar char="•"/>
                      </a:pPr>
                      <a:r>
                        <a:rPr lang="en-US" dirty="0"/>
                        <a:t>Can be an “easy button” approach if willing to offload due diligence and monitoring of constituents. </a:t>
                      </a:r>
                    </a:p>
                    <a:p>
                      <a:pPr marL="342900" indent="-342900">
                        <a:buFont typeface="Arial" panose="020B0604020202020204" pitchFamily="34" charset="0"/>
                        <a:buChar char="•"/>
                      </a:pPr>
                      <a:r>
                        <a:rPr lang="en-US" dirty="0"/>
                        <a:t>Might be more appropriate for smaller portfolios.</a:t>
                      </a:r>
                    </a:p>
                  </a:txBody>
                  <a:tcPr/>
                </a:tc>
                <a:extLst>
                  <a:ext uri="{0D108BD9-81ED-4DB2-BD59-A6C34878D82A}">
                    <a16:rowId xmlns:a16="http://schemas.microsoft.com/office/drawing/2014/main" val="3498255956"/>
                  </a:ext>
                </a:extLst>
              </a:tr>
            </a:tbl>
          </a:graphicData>
        </a:graphic>
      </p:graphicFrame>
    </p:spTree>
    <p:extLst>
      <p:ext uri="{BB962C8B-B14F-4D97-AF65-F5344CB8AC3E}">
        <p14:creationId xmlns:p14="http://schemas.microsoft.com/office/powerpoint/2010/main" val="3015939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6D71CFE6-6AE1-4C99-A120-3AA800B795EF}"/>
              </a:ext>
            </a:extLst>
          </p:cNvPr>
          <p:cNvGraphicFramePr/>
          <p:nvPr/>
        </p:nvGraphicFramePr>
        <p:xfrm>
          <a:off x="6863595" y="2937692"/>
          <a:ext cx="2313142" cy="2627464"/>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70676D48-2CFF-4F6D-AE90-C81EF8885911}"/>
              </a:ext>
            </a:extLst>
          </p:cNvPr>
          <p:cNvSpPr>
            <a:spLocks noGrp="1"/>
          </p:cNvSpPr>
          <p:nvPr>
            <p:ph type="sldNum" sz="quarter" idx="12"/>
          </p:nvPr>
        </p:nvSpPr>
        <p:spPr>
          <a:xfrm>
            <a:off x="7003505" y="7225060"/>
            <a:ext cx="2196577" cy="389825"/>
          </a:xfrm>
        </p:spPr>
        <p:txBody>
          <a:bodyPr/>
          <a:lstStyle/>
          <a:p>
            <a:fld id="{0A85923C-9A10-4D27-AB32-D0FF19650186}" type="slidenum">
              <a:rPr lang="en-US" sz="1068"/>
              <a:t>28</a:t>
            </a:fld>
            <a:endParaRPr lang="en-US" sz="1068" dirty="0"/>
          </a:p>
        </p:txBody>
      </p:sp>
      <p:cxnSp>
        <p:nvCxnSpPr>
          <p:cNvPr id="28" name="Straight Connector 27">
            <a:extLst>
              <a:ext uri="{FF2B5EF4-FFF2-40B4-BE49-F238E27FC236}">
                <a16:creationId xmlns:a16="http://schemas.microsoft.com/office/drawing/2014/main" id="{8601D031-0E02-4849-BA76-E9B6A298370E}"/>
              </a:ext>
            </a:extLst>
          </p:cNvPr>
          <p:cNvCxnSpPr>
            <a:cxnSpLocks/>
          </p:cNvCxnSpPr>
          <p:nvPr/>
        </p:nvCxnSpPr>
        <p:spPr>
          <a:xfrm>
            <a:off x="275122" y="7239408"/>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A picture containing drawing&#10;&#10;Description automatically generated">
            <a:extLst>
              <a:ext uri="{FF2B5EF4-FFF2-40B4-BE49-F238E27FC236}">
                <a16:creationId xmlns:a16="http://schemas.microsoft.com/office/drawing/2014/main" id="{151709AA-1C0F-4C65-8404-3FE665C81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265" y="7222183"/>
            <a:ext cx="313016" cy="313016"/>
          </a:xfrm>
          <a:prstGeom prst="rect">
            <a:avLst/>
          </a:prstGeom>
        </p:spPr>
      </p:pic>
      <p:sp>
        <p:nvSpPr>
          <p:cNvPr id="30" name="TextBox 29">
            <a:extLst>
              <a:ext uri="{FF2B5EF4-FFF2-40B4-BE49-F238E27FC236}">
                <a16:creationId xmlns:a16="http://schemas.microsoft.com/office/drawing/2014/main" id="{9CC62A35-F939-4281-85BC-56B0D27FFF31}"/>
              </a:ext>
            </a:extLst>
          </p:cNvPr>
          <p:cNvSpPr txBox="1"/>
          <p:nvPr/>
        </p:nvSpPr>
        <p:spPr>
          <a:xfrm>
            <a:off x="232354" y="7293774"/>
            <a:ext cx="8513475" cy="328597"/>
          </a:xfrm>
          <a:prstGeom prst="rect">
            <a:avLst/>
          </a:prstGeom>
          <a:noFill/>
        </p:spPr>
        <p:txBody>
          <a:bodyPr wrap="square" rtlCol="0">
            <a:spAutoFit/>
          </a:bodyPr>
          <a:lstStyle/>
          <a:p>
            <a:pPr>
              <a:tabLst>
                <a:tab pos="313392" algn="l"/>
              </a:tabLst>
            </a:pP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r>
              <a:rPr lang="en-US" sz="776" dirty="0">
                <a:solidFill>
                  <a:schemeClr val="tx1">
                    <a:lumMod val="50000"/>
                    <a:lumOff val="50000"/>
                  </a:schemeClr>
                </a:solidFill>
                <a:latin typeface="Segoe UI" panose="020B0502040204020203" pitchFamily="34" charset="0"/>
                <a:cs typeface="Segoe UI" panose="020B0502040204020203" pitchFamily="34" charset="0"/>
              </a:rPr>
              <a:t>NOTE – these charts provide hypothetical portfolios  and are for </a:t>
            </a: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illustration purposes, not a guarantee of future performance, nor a recommendation for specific investors. The charts and graphs contained herein should not serve as the sole determining factor for making investment decisions. </a:t>
            </a:r>
          </a:p>
        </p:txBody>
      </p:sp>
      <p:graphicFrame>
        <p:nvGraphicFramePr>
          <p:cNvPr id="24" name="Chart 23">
            <a:extLst>
              <a:ext uri="{FF2B5EF4-FFF2-40B4-BE49-F238E27FC236}">
                <a16:creationId xmlns:a16="http://schemas.microsoft.com/office/drawing/2014/main" id="{3F447D43-465B-42F4-BC55-66707837027B}"/>
              </a:ext>
            </a:extLst>
          </p:cNvPr>
          <p:cNvGraphicFramePr/>
          <p:nvPr/>
        </p:nvGraphicFramePr>
        <p:xfrm>
          <a:off x="602831" y="2905529"/>
          <a:ext cx="2313142" cy="26274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03D5BAC0-A380-400F-8712-B460912A2F3E}"/>
              </a:ext>
            </a:extLst>
          </p:cNvPr>
          <p:cNvGraphicFramePr/>
          <p:nvPr/>
        </p:nvGraphicFramePr>
        <p:xfrm>
          <a:off x="3698867" y="2869986"/>
          <a:ext cx="2313142" cy="2627464"/>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3189D09B-5D23-4404-BD7A-F95A2F3968C6}"/>
              </a:ext>
            </a:extLst>
          </p:cNvPr>
          <p:cNvSpPr txBox="1"/>
          <p:nvPr/>
        </p:nvSpPr>
        <p:spPr>
          <a:xfrm>
            <a:off x="4059225" y="4609876"/>
            <a:ext cx="660470" cy="403277"/>
          </a:xfrm>
          <a:prstGeom prst="rect">
            <a:avLst/>
          </a:prstGeom>
          <a:noFill/>
        </p:spPr>
        <p:txBody>
          <a:bodyPr wrap="square" rtlCol="0">
            <a:spAutoFit/>
          </a:bodyPr>
          <a:lstStyle/>
          <a:p>
            <a:r>
              <a:rPr lang="en-US" sz="1019" b="1" dirty="0">
                <a:solidFill>
                  <a:schemeClr val="tx1">
                    <a:lumMod val="75000"/>
                    <a:lumOff val="25000"/>
                  </a:schemeClr>
                </a:solidFill>
              </a:rPr>
              <a:t>Fixed Income</a:t>
            </a:r>
          </a:p>
        </p:txBody>
      </p:sp>
      <p:sp>
        <p:nvSpPr>
          <p:cNvPr id="34" name="TextBox 33">
            <a:extLst>
              <a:ext uri="{FF2B5EF4-FFF2-40B4-BE49-F238E27FC236}">
                <a16:creationId xmlns:a16="http://schemas.microsoft.com/office/drawing/2014/main" id="{C179AA6D-5F31-4EB5-9FD1-537139B1B44A}"/>
              </a:ext>
            </a:extLst>
          </p:cNvPr>
          <p:cNvSpPr txBox="1"/>
          <p:nvPr/>
        </p:nvSpPr>
        <p:spPr>
          <a:xfrm>
            <a:off x="2479924" y="4060496"/>
            <a:ext cx="660470" cy="249171"/>
          </a:xfrm>
          <a:prstGeom prst="rect">
            <a:avLst/>
          </a:prstGeom>
          <a:noFill/>
        </p:spPr>
        <p:txBody>
          <a:bodyPr wrap="square" rtlCol="0">
            <a:spAutoFit/>
          </a:bodyPr>
          <a:lstStyle/>
          <a:p>
            <a:r>
              <a:rPr lang="en-US" sz="1019" b="1" dirty="0">
                <a:solidFill>
                  <a:schemeClr val="tx1">
                    <a:lumMod val="75000"/>
                    <a:lumOff val="25000"/>
                  </a:schemeClr>
                </a:solidFill>
              </a:rPr>
              <a:t>Equity</a:t>
            </a:r>
          </a:p>
        </p:txBody>
      </p:sp>
      <p:sp>
        <p:nvSpPr>
          <p:cNvPr id="36" name="TextBox 35">
            <a:extLst>
              <a:ext uri="{FF2B5EF4-FFF2-40B4-BE49-F238E27FC236}">
                <a16:creationId xmlns:a16="http://schemas.microsoft.com/office/drawing/2014/main" id="{3438A7DC-ED63-4732-8EE3-B151A547532C}"/>
              </a:ext>
            </a:extLst>
          </p:cNvPr>
          <p:cNvSpPr txBox="1"/>
          <p:nvPr/>
        </p:nvSpPr>
        <p:spPr>
          <a:xfrm>
            <a:off x="4312869" y="3330915"/>
            <a:ext cx="488537" cy="249171"/>
          </a:xfrm>
          <a:prstGeom prst="rect">
            <a:avLst/>
          </a:prstGeom>
          <a:noFill/>
        </p:spPr>
        <p:txBody>
          <a:bodyPr wrap="square" rtlCol="0">
            <a:spAutoFit/>
          </a:bodyPr>
          <a:lstStyle/>
          <a:p>
            <a:r>
              <a:rPr lang="en-US" sz="1019" b="1" dirty="0">
                <a:solidFill>
                  <a:schemeClr val="tx1">
                    <a:lumMod val="75000"/>
                    <a:lumOff val="25000"/>
                  </a:schemeClr>
                </a:solidFill>
              </a:rPr>
              <a:t>Cash</a:t>
            </a:r>
          </a:p>
        </p:txBody>
      </p:sp>
      <p:sp>
        <p:nvSpPr>
          <p:cNvPr id="40" name="Rectangle 39">
            <a:extLst>
              <a:ext uri="{FF2B5EF4-FFF2-40B4-BE49-F238E27FC236}">
                <a16:creationId xmlns:a16="http://schemas.microsoft.com/office/drawing/2014/main" id="{0040310E-CFD3-410B-8604-CEFA0A246BF0}"/>
              </a:ext>
            </a:extLst>
          </p:cNvPr>
          <p:cNvSpPr/>
          <p:nvPr/>
        </p:nvSpPr>
        <p:spPr>
          <a:xfrm>
            <a:off x="3613950" y="2975478"/>
            <a:ext cx="2596495" cy="298725"/>
          </a:xfrm>
          <a:prstGeom prst="rect">
            <a:avLst/>
          </a:prstGeom>
        </p:spPr>
        <p:txBody>
          <a:bodyPr wrap="square">
            <a:spAutoFit/>
          </a:bodyPr>
          <a:lstStyle/>
          <a:p>
            <a:pPr algn="ctr">
              <a:spcBef>
                <a:spcPts val="565"/>
              </a:spcBef>
              <a:spcAft>
                <a:spcPts val="1281"/>
              </a:spcAft>
            </a:pPr>
            <a:r>
              <a:rPr lang="en-US" sz="1359" dirty="0">
                <a:solidFill>
                  <a:srgbClr val="6A0525"/>
                </a:solidFill>
                <a:latin typeface="Segoe UI" panose="020B0502040204020203" pitchFamily="34" charset="0"/>
                <a:ea typeface="Segoe UI" panose="020B0502040204020203" pitchFamily="34" charset="0"/>
                <a:cs typeface="Segoe UI" panose="020B0502040204020203" pitchFamily="34" charset="0"/>
              </a:rPr>
              <a:t>Shift Cash Off the Sidelines</a:t>
            </a:r>
          </a:p>
        </p:txBody>
      </p:sp>
      <p:sp>
        <p:nvSpPr>
          <p:cNvPr id="41" name="Rectangle 40">
            <a:extLst>
              <a:ext uri="{FF2B5EF4-FFF2-40B4-BE49-F238E27FC236}">
                <a16:creationId xmlns:a16="http://schemas.microsoft.com/office/drawing/2014/main" id="{CB442BA5-7CA5-406C-B974-E2C101D67B9B}"/>
              </a:ext>
            </a:extLst>
          </p:cNvPr>
          <p:cNvSpPr/>
          <p:nvPr/>
        </p:nvSpPr>
        <p:spPr>
          <a:xfrm>
            <a:off x="6790254" y="2975478"/>
            <a:ext cx="2596495" cy="298725"/>
          </a:xfrm>
          <a:prstGeom prst="rect">
            <a:avLst/>
          </a:prstGeom>
        </p:spPr>
        <p:txBody>
          <a:bodyPr wrap="square">
            <a:spAutoFit/>
          </a:bodyPr>
          <a:lstStyle/>
          <a:p>
            <a:pPr algn="ctr">
              <a:spcBef>
                <a:spcPts val="565"/>
              </a:spcBef>
              <a:spcAft>
                <a:spcPts val="1281"/>
              </a:spcAft>
            </a:pPr>
            <a:r>
              <a:rPr lang="en-US" sz="1359" dirty="0">
                <a:solidFill>
                  <a:srgbClr val="6A0525"/>
                </a:solidFill>
                <a:latin typeface="Segoe UI" panose="020B0502040204020203" pitchFamily="34" charset="0"/>
                <a:ea typeface="Segoe UI" panose="020B0502040204020203" pitchFamily="34" charset="0"/>
                <a:cs typeface="Segoe UI" panose="020B0502040204020203" pitchFamily="34" charset="0"/>
              </a:rPr>
              <a:t>Re-Allocate Equity Positions</a:t>
            </a:r>
          </a:p>
        </p:txBody>
      </p:sp>
      <p:sp>
        <p:nvSpPr>
          <p:cNvPr id="42" name="Rectangle 41">
            <a:extLst>
              <a:ext uri="{FF2B5EF4-FFF2-40B4-BE49-F238E27FC236}">
                <a16:creationId xmlns:a16="http://schemas.microsoft.com/office/drawing/2014/main" id="{A71DCE59-8F8A-43C3-8B58-347821EB9FF2}"/>
              </a:ext>
            </a:extLst>
          </p:cNvPr>
          <p:cNvSpPr/>
          <p:nvPr/>
        </p:nvSpPr>
        <p:spPr>
          <a:xfrm>
            <a:off x="522564" y="2975478"/>
            <a:ext cx="2596495" cy="298725"/>
          </a:xfrm>
          <a:prstGeom prst="rect">
            <a:avLst/>
          </a:prstGeom>
        </p:spPr>
        <p:txBody>
          <a:bodyPr wrap="square">
            <a:spAutoFit/>
          </a:bodyPr>
          <a:lstStyle/>
          <a:p>
            <a:pPr algn="ctr">
              <a:spcBef>
                <a:spcPts val="565"/>
              </a:spcBef>
              <a:spcAft>
                <a:spcPts val="1281"/>
              </a:spcAft>
            </a:pPr>
            <a:r>
              <a:rPr lang="en-US" sz="1359" dirty="0">
                <a:solidFill>
                  <a:srgbClr val="6A0525"/>
                </a:solidFill>
                <a:latin typeface="Segoe UI" panose="020B0502040204020203" pitchFamily="34" charset="0"/>
                <a:ea typeface="Segoe UI" panose="020B0502040204020203" pitchFamily="34" charset="0"/>
                <a:cs typeface="Segoe UI" panose="020B0502040204020203" pitchFamily="34" charset="0"/>
              </a:rPr>
              <a:t>Diversify Traditional Allocation</a:t>
            </a:r>
          </a:p>
        </p:txBody>
      </p:sp>
      <p:sp>
        <p:nvSpPr>
          <p:cNvPr id="43" name="Rectangle 42">
            <a:extLst>
              <a:ext uri="{FF2B5EF4-FFF2-40B4-BE49-F238E27FC236}">
                <a16:creationId xmlns:a16="http://schemas.microsoft.com/office/drawing/2014/main" id="{8AA94DF0-D29B-49E4-874A-506466B0B61B}"/>
              </a:ext>
            </a:extLst>
          </p:cNvPr>
          <p:cNvSpPr/>
          <p:nvPr/>
        </p:nvSpPr>
        <p:spPr>
          <a:xfrm>
            <a:off x="6721920" y="2168156"/>
            <a:ext cx="2596495" cy="627321"/>
          </a:xfrm>
          <a:prstGeom prst="rect">
            <a:avLst/>
          </a:prstGeom>
        </p:spPr>
        <p:txBody>
          <a:bodyPr wrap="square">
            <a:spAutoFit/>
          </a:bodyPr>
          <a:lstStyle/>
          <a:p>
            <a:pPr algn="ctr">
              <a:spcBef>
                <a:spcPts val="565"/>
              </a:spcBef>
              <a:spcAft>
                <a:spcPts val="1281"/>
              </a:spcAft>
            </a:pPr>
            <a:r>
              <a:rPr lang="en-US" sz="1747"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Mitigate Market Risk    &amp; Reduce Volatility</a:t>
            </a:r>
          </a:p>
        </p:txBody>
      </p:sp>
      <p:sp>
        <p:nvSpPr>
          <p:cNvPr id="44" name="Rectangle 43">
            <a:extLst>
              <a:ext uri="{FF2B5EF4-FFF2-40B4-BE49-F238E27FC236}">
                <a16:creationId xmlns:a16="http://schemas.microsoft.com/office/drawing/2014/main" id="{FB804A6D-E360-47E0-8B1E-1758F0E5F4F0}"/>
              </a:ext>
            </a:extLst>
          </p:cNvPr>
          <p:cNvSpPr/>
          <p:nvPr/>
        </p:nvSpPr>
        <p:spPr>
          <a:xfrm>
            <a:off x="461156" y="2168156"/>
            <a:ext cx="2596495" cy="627321"/>
          </a:xfrm>
          <a:prstGeom prst="rect">
            <a:avLst/>
          </a:prstGeom>
        </p:spPr>
        <p:txBody>
          <a:bodyPr wrap="square">
            <a:spAutoFit/>
          </a:bodyPr>
          <a:lstStyle/>
          <a:p>
            <a:pPr algn="ctr">
              <a:spcBef>
                <a:spcPts val="565"/>
              </a:spcBef>
              <a:spcAft>
                <a:spcPts val="1281"/>
              </a:spcAft>
            </a:pPr>
            <a:r>
              <a:rPr lang="en-US" sz="1747"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Help Increase Return Potential</a:t>
            </a:r>
          </a:p>
        </p:txBody>
      </p:sp>
      <p:sp>
        <p:nvSpPr>
          <p:cNvPr id="45" name="Rectangle 44">
            <a:extLst>
              <a:ext uri="{FF2B5EF4-FFF2-40B4-BE49-F238E27FC236}">
                <a16:creationId xmlns:a16="http://schemas.microsoft.com/office/drawing/2014/main" id="{5C60D7DA-5F2E-49CB-9EE4-7DE34260B62B}"/>
              </a:ext>
            </a:extLst>
          </p:cNvPr>
          <p:cNvSpPr/>
          <p:nvPr/>
        </p:nvSpPr>
        <p:spPr>
          <a:xfrm>
            <a:off x="3557192" y="2217723"/>
            <a:ext cx="2596495" cy="358469"/>
          </a:xfrm>
          <a:prstGeom prst="rect">
            <a:avLst/>
          </a:prstGeom>
        </p:spPr>
        <p:txBody>
          <a:bodyPr wrap="square">
            <a:spAutoFit/>
          </a:bodyPr>
          <a:lstStyle/>
          <a:p>
            <a:pPr algn="ctr">
              <a:spcBef>
                <a:spcPts val="565"/>
              </a:spcBef>
              <a:spcAft>
                <a:spcPts val="1281"/>
              </a:spcAft>
            </a:pPr>
            <a:r>
              <a:rPr lang="en-US" sz="1747"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Remain Invested</a:t>
            </a:r>
          </a:p>
        </p:txBody>
      </p:sp>
      <p:sp>
        <p:nvSpPr>
          <p:cNvPr id="46" name="Rectangle 45">
            <a:extLst>
              <a:ext uri="{FF2B5EF4-FFF2-40B4-BE49-F238E27FC236}">
                <a16:creationId xmlns:a16="http://schemas.microsoft.com/office/drawing/2014/main" id="{7DED4CC9-E11D-4503-81D8-2DBF56044696}"/>
              </a:ext>
            </a:extLst>
          </p:cNvPr>
          <p:cNvSpPr/>
          <p:nvPr/>
        </p:nvSpPr>
        <p:spPr>
          <a:xfrm>
            <a:off x="6721916" y="5250090"/>
            <a:ext cx="3076538" cy="1817239"/>
          </a:xfrm>
          <a:prstGeom prst="rect">
            <a:avLst/>
          </a:prstGeom>
        </p:spPr>
        <p:txBody>
          <a:bodyPr wrap="square">
            <a:spAutoFit/>
          </a:bodyPr>
          <a:lstStyle/>
          <a:p>
            <a:pPr>
              <a:spcBef>
                <a:spcPts val="565"/>
              </a:spcBef>
              <a:spcAft>
                <a:spcPts val="1281"/>
              </a:spcAft>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Reposition portion of large equity allocation to Hedged Equity to potentially:</a:t>
            </a:r>
          </a:p>
          <a:p>
            <a:pPr marL="277349" indent="-277349">
              <a:spcBef>
                <a:spcPts val="565"/>
              </a:spcBef>
              <a:spcAft>
                <a:spcPts val="1281"/>
              </a:spcAft>
              <a:buFont typeface="Wingdings" panose="05000000000000000000" pitchFamily="2" charset="2"/>
              <a:buChar char="ü"/>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Mitigate downside risk/volatility</a:t>
            </a:r>
          </a:p>
          <a:p>
            <a:pPr marL="277349" indent="-277349">
              <a:spcBef>
                <a:spcPts val="565"/>
              </a:spcBef>
              <a:spcAft>
                <a:spcPts val="1281"/>
              </a:spcAft>
              <a:buFont typeface="Wingdings" panose="05000000000000000000" pitchFamily="2" charset="2"/>
              <a:buChar char="ü"/>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Maintain a level of equity upside participation</a:t>
            </a:r>
          </a:p>
        </p:txBody>
      </p:sp>
      <p:sp>
        <p:nvSpPr>
          <p:cNvPr id="47" name="Rectangle 46">
            <a:extLst>
              <a:ext uri="{FF2B5EF4-FFF2-40B4-BE49-F238E27FC236}">
                <a16:creationId xmlns:a16="http://schemas.microsoft.com/office/drawing/2014/main" id="{CC942883-8712-4111-BAA0-17074F6E0ABB}"/>
              </a:ext>
            </a:extLst>
          </p:cNvPr>
          <p:cNvSpPr/>
          <p:nvPr/>
        </p:nvSpPr>
        <p:spPr>
          <a:xfrm>
            <a:off x="602829" y="5250088"/>
            <a:ext cx="3076538" cy="1625445"/>
          </a:xfrm>
          <a:prstGeom prst="rect">
            <a:avLst/>
          </a:prstGeom>
        </p:spPr>
        <p:txBody>
          <a:bodyPr wrap="square">
            <a:spAutoFit/>
          </a:bodyPr>
          <a:lstStyle/>
          <a:p>
            <a:pPr>
              <a:spcBef>
                <a:spcPts val="565"/>
              </a:spcBef>
              <a:spcAft>
                <a:spcPts val="1281"/>
              </a:spcAft>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Reposition proportionate share of balanced portfolio into Hedged Equity to potentially:</a:t>
            </a:r>
          </a:p>
          <a:p>
            <a:pPr marL="277349" indent="-277349">
              <a:spcBef>
                <a:spcPts val="565"/>
              </a:spcBef>
              <a:spcAft>
                <a:spcPts val="1281"/>
              </a:spcAft>
              <a:buFont typeface="Wingdings" panose="05000000000000000000" pitchFamily="2" charset="2"/>
              <a:buChar char="ü"/>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Increase overall portfolio return </a:t>
            </a:r>
          </a:p>
          <a:p>
            <a:pPr marL="277349" indent="-277349">
              <a:spcBef>
                <a:spcPts val="565"/>
              </a:spcBef>
              <a:spcAft>
                <a:spcPts val="1281"/>
              </a:spcAft>
              <a:buFont typeface="Wingdings" panose="05000000000000000000" pitchFamily="2" charset="2"/>
              <a:buChar char="ü"/>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Maintain a similar risk target</a:t>
            </a:r>
          </a:p>
        </p:txBody>
      </p:sp>
      <p:sp>
        <p:nvSpPr>
          <p:cNvPr id="48" name="Rectangle 47">
            <a:extLst>
              <a:ext uri="{FF2B5EF4-FFF2-40B4-BE49-F238E27FC236}">
                <a16:creationId xmlns:a16="http://schemas.microsoft.com/office/drawing/2014/main" id="{EDDEE93C-B896-4B29-8042-9BC917684C8E}"/>
              </a:ext>
            </a:extLst>
          </p:cNvPr>
          <p:cNvSpPr/>
          <p:nvPr/>
        </p:nvSpPr>
        <p:spPr>
          <a:xfrm>
            <a:off x="3797939" y="5250088"/>
            <a:ext cx="2706359" cy="1625445"/>
          </a:xfrm>
          <a:prstGeom prst="rect">
            <a:avLst/>
          </a:prstGeom>
        </p:spPr>
        <p:txBody>
          <a:bodyPr wrap="square">
            <a:spAutoFit/>
          </a:bodyPr>
          <a:lstStyle/>
          <a:p>
            <a:pPr>
              <a:spcBef>
                <a:spcPts val="565"/>
              </a:spcBef>
              <a:spcAft>
                <a:spcPts val="1281"/>
              </a:spcAft>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Reposition portion of cash into  Hedged Equity to potentially:</a:t>
            </a:r>
          </a:p>
          <a:p>
            <a:pPr marL="277349" indent="-277349">
              <a:spcBef>
                <a:spcPts val="565"/>
              </a:spcBef>
              <a:spcAft>
                <a:spcPts val="1281"/>
              </a:spcAft>
              <a:buFont typeface="Wingdings" panose="05000000000000000000" pitchFamily="2" charset="2"/>
              <a:buChar char="ü"/>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Increase market exposure</a:t>
            </a:r>
          </a:p>
          <a:p>
            <a:pPr marL="277349" indent="-277349">
              <a:spcBef>
                <a:spcPts val="565"/>
              </a:spcBef>
              <a:spcAft>
                <a:spcPts val="1281"/>
              </a:spcAft>
              <a:buFont typeface="Wingdings" panose="05000000000000000000" pitchFamily="2" charset="2"/>
              <a:buChar char="ü"/>
            </a:pPr>
            <a:r>
              <a:rPr lang="en-US" sz="1359"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Maintain a level of risk mitigation</a:t>
            </a:r>
          </a:p>
        </p:txBody>
      </p:sp>
      <p:cxnSp>
        <p:nvCxnSpPr>
          <p:cNvPr id="4" name="Straight Connector 3">
            <a:extLst>
              <a:ext uri="{FF2B5EF4-FFF2-40B4-BE49-F238E27FC236}">
                <a16:creationId xmlns:a16="http://schemas.microsoft.com/office/drawing/2014/main" id="{2DDB3FE7-2BAC-4C89-93DD-5012FB9AFDE9}"/>
              </a:ext>
            </a:extLst>
          </p:cNvPr>
          <p:cNvCxnSpPr>
            <a:cxnSpLocks/>
          </p:cNvCxnSpPr>
          <p:nvPr/>
        </p:nvCxnSpPr>
        <p:spPr>
          <a:xfrm flipH="1" flipV="1">
            <a:off x="1840312" y="4162663"/>
            <a:ext cx="99197" cy="66887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853A1C-278B-40B9-AAF0-0B785BC29469}"/>
              </a:ext>
            </a:extLst>
          </p:cNvPr>
          <p:cNvCxnSpPr>
            <a:cxnSpLocks/>
          </p:cNvCxnSpPr>
          <p:nvPr/>
        </p:nvCxnSpPr>
        <p:spPr>
          <a:xfrm flipV="1">
            <a:off x="1176996" y="4190395"/>
            <a:ext cx="643814" cy="7617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0E3ECD9-3850-44B5-969A-8C6607A477C4}"/>
              </a:ext>
            </a:extLst>
          </p:cNvPr>
          <p:cNvSpPr txBox="1"/>
          <p:nvPr/>
        </p:nvSpPr>
        <p:spPr>
          <a:xfrm>
            <a:off x="795612" y="3372762"/>
            <a:ext cx="660470" cy="403277"/>
          </a:xfrm>
          <a:prstGeom prst="rect">
            <a:avLst/>
          </a:prstGeom>
          <a:noFill/>
        </p:spPr>
        <p:txBody>
          <a:bodyPr wrap="square" rtlCol="0">
            <a:spAutoFit/>
          </a:bodyPr>
          <a:lstStyle/>
          <a:p>
            <a:r>
              <a:rPr lang="en-US" sz="1019" b="1" dirty="0">
                <a:solidFill>
                  <a:schemeClr val="tx1">
                    <a:lumMod val="75000"/>
                    <a:lumOff val="25000"/>
                  </a:schemeClr>
                </a:solidFill>
              </a:rPr>
              <a:t>Fixed Income</a:t>
            </a:r>
          </a:p>
        </p:txBody>
      </p:sp>
      <p:sp>
        <p:nvSpPr>
          <p:cNvPr id="51" name="TextBox 50">
            <a:extLst>
              <a:ext uri="{FF2B5EF4-FFF2-40B4-BE49-F238E27FC236}">
                <a16:creationId xmlns:a16="http://schemas.microsoft.com/office/drawing/2014/main" id="{6CE56043-C6F0-4036-8649-B4C548E32DE1}"/>
              </a:ext>
            </a:extLst>
          </p:cNvPr>
          <p:cNvSpPr txBox="1"/>
          <p:nvPr/>
        </p:nvSpPr>
        <p:spPr>
          <a:xfrm>
            <a:off x="5569369" y="4060496"/>
            <a:ext cx="660470" cy="249171"/>
          </a:xfrm>
          <a:prstGeom prst="rect">
            <a:avLst/>
          </a:prstGeom>
          <a:noFill/>
        </p:spPr>
        <p:txBody>
          <a:bodyPr wrap="square" rtlCol="0">
            <a:spAutoFit/>
          </a:bodyPr>
          <a:lstStyle/>
          <a:p>
            <a:r>
              <a:rPr lang="en-US" sz="1019" b="1" dirty="0">
                <a:solidFill>
                  <a:schemeClr val="tx1">
                    <a:lumMod val="75000"/>
                    <a:lumOff val="25000"/>
                  </a:schemeClr>
                </a:solidFill>
              </a:rPr>
              <a:t>Equity</a:t>
            </a:r>
          </a:p>
        </p:txBody>
      </p:sp>
      <p:sp>
        <p:nvSpPr>
          <p:cNvPr id="53" name="TextBox 52">
            <a:extLst>
              <a:ext uri="{FF2B5EF4-FFF2-40B4-BE49-F238E27FC236}">
                <a16:creationId xmlns:a16="http://schemas.microsoft.com/office/drawing/2014/main" id="{E3A63A48-E65C-49E2-B265-C0E72E9E0E74}"/>
              </a:ext>
            </a:extLst>
          </p:cNvPr>
          <p:cNvSpPr txBox="1"/>
          <p:nvPr/>
        </p:nvSpPr>
        <p:spPr>
          <a:xfrm>
            <a:off x="8745826" y="4060496"/>
            <a:ext cx="660470" cy="249171"/>
          </a:xfrm>
          <a:prstGeom prst="rect">
            <a:avLst/>
          </a:prstGeom>
          <a:noFill/>
        </p:spPr>
        <p:txBody>
          <a:bodyPr wrap="square" rtlCol="0">
            <a:spAutoFit/>
          </a:bodyPr>
          <a:lstStyle/>
          <a:p>
            <a:r>
              <a:rPr lang="en-US" sz="1019" b="1" dirty="0">
                <a:solidFill>
                  <a:schemeClr val="tx1">
                    <a:lumMod val="75000"/>
                    <a:lumOff val="25000"/>
                  </a:schemeClr>
                </a:solidFill>
              </a:rPr>
              <a:t>Equity</a:t>
            </a:r>
          </a:p>
        </p:txBody>
      </p:sp>
      <p:cxnSp>
        <p:nvCxnSpPr>
          <p:cNvPr id="54" name="Straight Connector 53">
            <a:extLst>
              <a:ext uri="{FF2B5EF4-FFF2-40B4-BE49-F238E27FC236}">
                <a16:creationId xmlns:a16="http://schemas.microsoft.com/office/drawing/2014/main" id="{02121C74-5D52-4829-A5C1-3099DF0E9893}"/>
              </a:ext>
            </a:extLst>
          </p:cNvPr>
          <p:cNvCxnSpPr>
            <a:cxnSpLocks/>
          </p:cNvCxnSpPr>
          <p:nvPr/>
        </p:nvCxnSpPr>
        <p:spPr>
          <a:xfrm flipH="1">
            <a:off x="4389460" y="4169083"/>
            <a:ext cx="522736" cy="3705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32B832C-A68B-435D-908D-B7E2B6B341B9}"/>
              </a:ext>
            </a:extLst>
          </p:cNvPr>
          <p:cNvCxnSpPr>
            <a:cxnSpLocks/>
          </p:cNvCxnSpPr>
          <p:nvPr/>
        </p:nvCxnSpPr>
        <p:spPr>
          <a:xfrm>
            <a:off x="4505204" y="3649844"/>
            <a:ext cx="419067" cy="52235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CAE225-04F1-48CF-8D5A-DED09D2B9292}"/>
              </a:ext>
            </a:extLst>
          </p:cNvPr>
          <p:cNvCxnSpPr>
            <a:cxnSpLocks/>
          </p:cNvCxnSpPr>
          <p:nvPr/>
        </p:nvCxnSpPr>
        <p:spPr>
          <a:xfrm flipH="1">
            <a:off x="7895044" y="4238258"/>
            <a:ext cx="207552" cy="63036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D5DF636-89D0-41E3-9B68-24CCB80CEDE9}"/>
              </a:ext>
            </a:extLst>
          </p:cNvPr>
          <p:cNvCxnSpPr>
            <a:cxnSpLocks/>
          </p:cNvCxnSpPr>
          <p:nvPr/>
        </p:nvCxnSpPr>
        <p:spPr>
          <a:xfrm>
            <a:off x="7552352" y="3851024"/>
            <a:ext cx="515323" cy="36297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224A806-B58E-4F92-94EB-067ADD65E7A7}"/>
              </a:ext>
            </a:extLst>
          </p:cNvPr>
          <p:cNvSpPr txBox="1"/>
          <p:nvPr/>
        </p:nvSpPr>
        <p:spPr>
          <a:xfrm>
            <a:off x="7123354" y="3370977"/>
            <a:ext cx="660470" cy="403277"/>
          </a:xfrm>
          <a:prstGeom prst="rect">
            <a:avLst/>
          </a:prstGeom>
          <a:noFill/>
        </p:spPr>
        <p:txBody>
          <a:bodyPr wrap="square" rtlCol="0">
            <a:spAutoFit/>
          </a:bodyPr>
          <a:lstStyle/>
          <a:p>
            <a:r>
              <a:rPr lang="en-US" sz="1019" b="1" dirty="0">
                <a:solidFill>
                  <a:schemeClr val="tx1">
                    <a:lumMod val="75000"/>
                    <a:lumOff val="25000"/>
                  </a:schemeClr>
                </a:solidFill>
              </a:rPr>
              <a:t>Fixed Income</a:t>
            </a:r>
          </a:p>
        </p:txBody>
      </p:sp>
      <p:grpSp>
        <p:nvGrpSpPr>
          <p:cNvPr id="38" name="Group 37">
            <a:extLst>
              <a:ext uri="{FF2B5EF4-FFF2-40B4-BE49-F238E27FC236}">
                <a16:creationId xmlns:a16="http://schemas.microsoft.com/office/drawing/2014/main" id="{2965EFDC-9146-4134-A32E-C4444DAF77EA}"/>
              </a:ext>
            </a:extLst>
          </p:cNvPr>
          <p:cNvGrpSpPr/>
          <p:nvPr/>
        </p:nvGrpSpPr>
        <p:grpSpPr>
          <a:xfrm>
            <a:off x="131061" y="195213"/>
            <a:ext cx="9798581" cy="404359"/>
            <a:chOff x="131059" y="129895"/>
            <a:chExt cx="9798581" cy="404359"/>
          </a:xfrm>
        </p:grpSpPr>
        <p:sp>
          <p:nvSpPr>
            <p:cNvPr id="39" name="Rectangle 38">
              <a:extLst>
                <a:ext uri="{FF2B5EF4-FFF2-40B4-BE49-F238E27FC236}">
                  <a16:creationId xmlns:a16="http://schemas.microsoft.com/office/drawing/2014/main" id="{D0666967-B513-4FF2-BD44-3E1B622E132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0" name="Rectangle 49">
              <a:extLst>
                <a:ext uri="{FF2B5EF4-FFF2-40B4-BE49-F238E27FC236}">
                  <a16:creationId xmlns:a16="http://schemas.microsoft.com/office/drawing/2014/main" id="{1EB7626B-152D-4771-A5DD-59DD9404F094}"/>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56" name="TextBox 55">
            <a:extLst>
              <a:ext uri="{FF2B5EF4-FFF2-40B4-BE49-F238E27FC236}">
                <a16:creationId xmlns:a16="http://schemas.microsoft.com/office/drawing/2014/main" id="{5FE3BFB1-7158-4A95-AE90-7FFB0D8E20D2}"/>
              </a:ext>
            </a:extLst>
          </p:cNvPr>
          <p:cNvSpPr txBox="1"/>
          <p:nvPr/>
        </p:nvSpPr>
        <p:spPr>
          <a:xfrm>
            <a:off x="128762" y="197963"/>
            <a:ext cx="9798581" cy="400110"/>
          </a:xfrm>
          <a:prstGeom prst="rect">
            <a:avLst/>
          </a:prstGeom>
          <a:noFill/>
        </p:spPr>
        <p:txBody>
          <a:bodyPr wrap="square" rtlCol="0">
            <a:spAutoFit/>
          </a:bodyPr>
          <a:lstStyle/>
          <a:p>
            <a:r>
              <a:rPr lang="en-US" sz="2000">
                <a:solidFill>
                  <a:srgbClr val="670926"/>
                </a:solidFill>
                <a:latin typeface="Segoe UI" panose="020B0502040204020203" pitchFamily="34" charset="0"/>
                <a:ea typeface="Segoe UI" panose="020B0502040204020203" pitchFamily="34" charset="0"/>
                <a:cs typeface="Segoe UI" panose="020B0502040204020203" pitchFamily="34" charset="0"/>
              </a:rPr>
              <a:t>Potential </a:t>
            </a:r>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Use Cases</a:t>
            </a:r>
            <a:endParaRPr lang="en-US" sz="2000" b="1" dirty="0">
              <a:solidFill>
                <a:srgbClr val="670926"/>
              </a:solidFill>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D0EF13D6-C9D1-4CE0-B7D7-4177560CF23D}"/>
              </a:ext>
            </a:extLst>
          </p:cNvPr>
          <p:cNvSpPr txBox="1"/>
          <p:nvPr/>
        </p:nvSpPr>
        <p:spPr>
          <a:xfrm>
            <a:off x="-1149" y="1099152"/>
            <a:ext cx="10058400" cy="707886"/>
          </a:xfrm>
          <a:prstGeom prst="rect">
            <a:avLst/>
          </a:prstGeom>
          <a:noFill/>
        </p:spPr>
        <p:txBody>
          <a:bodyPr wrap="square" rtlCol="0">
            <a:spAutoFit/>
          </a:bodyPr>
          <a:lstStyle/>
          <a:p>
            <a:pPr algn="ctr">
              <a:spcBef>
                <a:spcPts val="582"/>
              </a:spcBef>
              <a:spcAft>
                <a:spcPts val="3300"/>
              </a:spcAft>
            </a:pPr>
            <a:r>
              <a:rPr lang="en-US" sz="4000" dirty="0">
                <a:solidFill>
                  <a:srgbClr val="595959"/>
                </a:solidFill>
                <a:latin typeface="Segoe UI" panose="020B0502040204020203" pitchFamily="34" charset="0"/>
                <a:cs typeface="Segoe UI" panose="020B0502040204020203" pitchFamily="34" charset="0"/>
              </a:rPr>
              <a:t>May Serve Various Objectives</a:t>
            </a:r>
          </a:p>
        </p:txBody>
      </p:sp>
    </p:spTree>
    <p:extLst>
      <p:ext uri="{BB962C8B-B14F-4D97-AF65-F5344CB8AC3E}">
        <p14:creationId xmlns:p14="http://schemas.microsoft.com/office/powerpoint/2010/main" val="402795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56FBD9D-1B19-438C-9FE9-CF0C95EE74A2}"/>
              </a:ext>
            </a:extLst>
          </p:cNvPr>
          <p:cNvGrpSpPr/>
          <p:nvPr/>
        </p:nvGrpSpPr>
        <p:grpSpPr>
          <a:xfrm>
            <a:off x="131059" y="195211"/>
            <a:ext cx="9798581" cy="404359"/>
            <a:chOff x="131059" y="129895"/>
            <a:chExt cx="9798581" cy="404359"/>
          </a:xfrm>
        </p:grpSpPr>
        <p:sp>
          <p:nvSpPr>
            <p:cNvPr id="18" name="Rectangle 17">
              <a:extLst>
                <a:ext uri="{FF2B5EF4-FFF2-40B4-BE49-F238E27FC236}">
                  <a16:creationId xmlns:a16="http://schemas.microsoft.com/office/drawing/2014/main" id="{2CC88AE2-CC14-4C1F-B298-EF323FAFEFB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Rectangle 18">
              <a:extLst>
                <a:ext uri="{FF2B5EF4-FFF2-40B4-BE49-F238E27FC236}">
                  <a16:creationId xmlns:a16="http://schemas.microsoft.com/office/drawing/2014/main" id="{BF9EF9C0-3233-4C81-BB65-F2E78283B4C8}"/>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0" name="TextBox 19">
            <a:extLst>
              <a:ext uri="{FF2B5EF4-FFF2-40B4-BE49-F238E27FC236}">
                <a16:creationId xmlns:a16="http://schemas.microsoft.com/office/drawing/2014/main" id="{65AD82D7-6D75-44E0-8DDE-C68A8428CC26}"/>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4" name="Group 13">
            <a:extLst>
              <a:ext uri="{FF2B5EF4-FFF2-40B4-BE49-F238E27FC236}">
                <a16:creationId xmlns:a16="http://schemas.microsoft.com/office/drawing/2014/main" id="{DCE7E3A2-15B4-4724-98DB-BD52C8192D0C}"/>
              </a:ext>
            </a:extLst>
          </p:cNvPr>
          <p:cNvGrpSpPr/>
          <p:nvPr/>
        </p:nvGrpSpPr>
        <p:grpSpPr>
          <a:xfrm>
            <a:off x="131059" y="195211"/>
            <a:ext cx="9798581" cy="404359"/>
            <a:chOff x="131059" y="129895"/>
            <a:chExt cx="9798581" cy="404359"/>
          </a:xfrm>
        </p:grpSpPr>
        <p:sp>
          <p:nvSpPr>
            <p:cNvPr id="15" name="Rectangle 14">
              <a:extLst>
                <a:ext uri="{FF2B5EF4-FFF2-40B4-BE49-F238E27FC236}">
                  <a16:creationId xmlns:a16="http://schemas.microsoft.com/office/drawing/2014/main" id="{1CC59AD8-ED71-4412-8237-7FF12F5BEBB0}"/>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1735BEF6-4300-419C-9EF7-616E07E518D3}"/>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F121308B-798E-4498-B03F-58B6FDCD913C}"/>
              </a:ext>
            </a:extLst>
          </p:cNvPr>
          <p:cNvSpPr txBox="1"/>
          <p:nvPr/>
        </p:nvSpPr>
        <p:spPr>
          <a:xfrm>
            <a:off x="670559" y="2001523"/>
            <a:ext cx="8925503" cy="2862322"/>
          </a:xfrm>
          <a:prstGeom prst="rect">
            <a:avLst/>
          </a:prstGeom>
          <a:noFill/>
        </p:spPr>
        <p:txBody>
          <a:bodyPr wrap="square" rtlCol="0">
            <a:spAutoFit/>
          </a:bodyPr>
          <a:lstStyle/>
          <a:p>
            <a:pPr>
              <a:spcBef>
                <a:spcPts val="600"/>
              </a:spcBef>
              <a:spcAft>
                <a:spcPts val="600"/>
              </a:spcAft>
              <a:buClr>
                <a:srgbClr val="670926"/>
              </a:buClr>
              <a:buFont typeface="Wingdings" panose="05000000000000000000" pitchFamily="2" charset="2"/>
              <a:buChar char="§"/>
            </a:pPr>
            <a:r>
              <a:rPr lang="en-US" sz="3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Alternatives are </a:t>
            </a:r>
            <a:r>
              <a:rPr lang="en-US" sz="32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back </a:t>
            </a:r>
            <a:r>
              <a:rPr lang="en-US" sz="3200" b="1" i="1" dirty="0" err="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en</a:t>
            </a:r>
            <a:r>
              <a:rPr lang="en-US" sz="32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vogue </a:t>
            </a:r>
            <a:r>
              <a:rPr lang="en-US" sz="3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following 2022</a:t>
            </a:r>
            <a:endParaRPr lang="en-US" sz="32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a:spcBef>
                <a:spcPts val="600"/>
              </a:spcBef>
              <a:spcAft>
                <a:spcPts val="600"/>
              </a:spcAft>
              <a:buClr>
                <a:srgbClr val="670926"/>
              </a:buClr>
              <a:buFont typeface="Wingdings" panose="05000000000000000000" pitchFamily="2" charset="2"/>
              <a:buChar char="§"/>
            </a:pPr>
            <a:r>
              <a:rPr lang="en-US" sz="3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“Alternatives” encompasses </a:t>
            </a:r>
            <a:r>
              <a:rPr lang="en-US" sz="32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vastly different </a:t>
            </a:r>
            <a:r>
              <a:rPr lang="en-US" sz="3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strategies</a:t>
            </a:r>
          </a:p>
          <a:p>
            <a:pPr>
              <a:spcBef>
                <a:spcPts val="600"/>
              </a:spcBef>
              <a:spcAft>
                <a:spcPts val="600"/>
              </a:spcAft>
              <a:buClr>
                <a:srgbClr val="670926"/>
              </a:buClr>
              <a:buFont typeface="Wingdings" panose="05000000000000000000" pitchFamily="2" charset="2"/>
              <a:buChar char="§"/>
            </a:pPr>
            <a:r>
              <a:rPr lang="en-US" sz="3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Appropriate </a:t>
            </a:r>
            <a:r>
              <a:rPr lang="en-US" sz="32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due diligence is essential </a:t>
            </a:r>
            <a:r>
              <a:rPr lang="en-US" sz="3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when analyzing alts </a:t>
            </a:r>
          </a:p>
        </p:txBody>
      </p:sp>
      <p:sp>
        <p:nvSpPr>
          <p:cNvPr id="22" name="TextBox 21">
            <a:extLst>
              <a:ext uri="{FF2B5EF4-FFF2-40B4-BE49-F238E27FC236}">
                <a16:creationId xmlns:a16="http://schemas.microsoft.com/office/drawing/2014/main" id="{C8C8A09C-550C-4FE6-BE9B-8551EE260F3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Key Takeaways</a:t>
            </a:r>
          </a:p>
        </p:txBody>
      </p:sp>
      <p:sp>
        <p:nvSpPr>
          <p:cNvPr id="2" name="Rectangle 1">
            <a:extLst>
              <a:ext uri="{FF2B5EF4-FFF2-40B4-BE49-F238E27FC236}">
                <a16:creationId xmlns:a16="http://schemas.microsoft.com/office/drawing/2014/main" id="{EFE157F3-85FF-4A5F-82F8-F1C4034CAA49}"/>
              </a:ext>
            </a:extLst>
          </p:cNvPr>
          <p:cNvSpPr/>
          <p:nvPr/>
        </p:nvSpPr>
        <p:spPr>
          <a:xfrm>
            <a:off x="3508814" y="1181427"/>
            <a:ext cx="2585195" cy="820096"/>
          </a:xfrm>
          <a:prstGeom prst="rect">
            <a:avLst/>
          </a:prstGeom>
        </p:spPr>
        <p:txBody>
          <a:bodyPr wrap="none">
            <a:spAutoFit/>
          </a:bodyPr>
          <a:lstStyle/>
          <a:p>
            <a:pPr lvl="1" algn="ctr">
              <a:lnSpc>
                <a:spcPct val="150000"/>
              </a:lnSpc>
            </a:pPr>
            <a:r>
              <a:rPr lang="en-US" sz="3600" dirty="0">
                <a:solidFill>
                  <a:srgbClr val="78001D"/>
                </a:solidFill>
                <a:latin typeface="Segoe UI" panose="020B0502040204020203" pitchFamily="34" charset="0"/>
                <a:ea typeface="Segoe UI" panose="020B0502040204020203" pitchFamily="34" charset="0"/>
                <a:cs typeface="Segoe UI" panose="020B0502040204020203" pitchFamily="34" charset="0"/>
              </a:rPr>
              <a:t>Summary</a:t>
            </a:r>
          </a:p>
        </p:txBody>
      </p:sp>
      <p:sp>
        <p:nvSpPr>
          <p:cNvPr id="23" name="Slide Number Placeholder 1">
            <a:extLst>
              <a:ext uri="{FF2B5EF4-FFF2-40B4-BE49-F238E27FC236}">
                <a16:creationId xmlns:a16="http://schemas.microsoft.com/office/drawing/2014/main" id="{F16976EE-D7AF-4AF9-9452-74EE601C955C}"/>
              </a:ext>
            </a:extLst>
          </p:cNvPr>
          <p:cNvSpPr>
            <a:spLocks noGrp="1"/>
          </p:cNvSpPr>
          <p:nvPr>
            <p:ph type="sldNum" sz="quarter" idx="12"/>
          </p:nvPr>
        </p:nvSpPr>
        <p:spPr>
          <a:xfrm>
            <a:off x="7003509" y="7330934"/>
            <a:ext cx="2196577" cy="389824"/>
          </a:xfrm>
        </p:spPr>
        <p:txBody>
          <a:bodyPr/>
          <a:lstStyle/>
          <a:p>
            <a:fld id="{0A85923C-9A10-4D27-AB32-D0FF19650186}" type="slidenum">
              <a:rPr lang="en-US" sz="1068"/>
              <a:t>29</a:t>
            </a:fld>
            <a:endParaRPr lang="en-US" sz="1068" dirty="0"/>
          </a:p>
        </p:txBody>
      </p:sp>
      <p:cxnSp>
        <p:nvCxnSpPr>
          <p:cNvPr id="24" name="Straight Connector 23">
            <a:extLst>
              <a:ext uri="{FF2B5EF4-FFF2-40B4-BE49-F238E27FC236}">
                <a16:creationId xmlns:a16="http://schemas.microsoft.com/office/drawing/2014/main" id="{C7FB4874-FE92-40C4-B253-0FDF04C76A59}"/>
              </a:ext>
            </a:extLst>
          </p:cNvPr>
          <p:cNvCxnSpPr>
            <a:cxnSpLocks/>
          </p:cNvCxnSpPr>
          <p:nvPr/>
        </p:nvCxnSpPr>
        <p:spPr>
          <a:xfrm>
            <a:off x="275122" y="7386565"/>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10;&#10;Description automatically generated">
            <a:extLst>
              <a:ext uri="{FF2B5EF4-FFF2-40B4-BE49-F238E27FC236}">
                <a16:creationId xmlns:a16="http://schemas.microsoft.com/office/drawing/2014/main" id="{B9BE274E-A224-492B-907C-B0F0D4FC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69354"/>
            <a:ext cx="313016" cy="313016"/>
          </a:xfrm>
          <a:prstGeom prst="rect">
            <a:avLst/>
          </a:prstGeom>
        </p:spPr>
      </p:pic>
      <p:sp>
        <p:nvSpPr>
          <p:cNvPr id="26" name="TextBox 25">
            <a:extLst>
              <a:ext uri="{FF2B5EF4-FFF2-40B4-BE49-F238E27FC236}">
                <a16:creationId xmlns:a16="http://schemas.microsoft.com/office/drawing/2014/main" id="{D0ADF531-E405-4D66-A837-E1B48A3C538C}"/>
              </a:ext>
            </a:extLst>
          </p:cNvPr>
          <p:cNvSpPr txBox="1"/>
          <p:nvPr/>
        </p:nvSpPr>
        <p:spPr>
          <a:xfrm>
            <a:off x="232351" y="7440930"/>
            <a:ext cx="6736571" cy="212713"/>
          </a:xfrm>
          <a:prstGeom prst="rect">
            <a:avLst/>
          </a:prstGeom>
          <a:noFill/>
        </p:spPr>
        <p:txBody>
          <a:bodyPr wrap="square" lIns="88734" tIns="44368" rIns="88734" bIns="44368" rtlCol="0">
            <a:spAutoFit/>
          </a:bodyPr>
          <a:lstStyle/>
          <a:p>
            <a:pPr>
              <a:tabLst>
                <a:tab pos="313336" algn="l"/>
              </a:tabLst>
            </a:pP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a:t>
            </a:r>
          </a:p>
        </p:txBody>
      </p:sp>
    </p:spTree>
    <p:extLst>
      <p:ext uri="{BB962C8B-B14F-4D97-AF65-F5344CB8AC3E}">
        <p14:creationId xmlns:p14="http://schemas.microsoft.com/office/powerpoint/2010/main" val="258176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36159AC-7BF2-4F0F-AD46-1FA04F3044AC}"/>
              </a:ext>
            </a:extLst>
          </p:cNvPr>
          <p:cNvGraphicFramePr>
            <a:graphicFrameLocks noGrp="1"/>
          </p:cNvGraphicFramePr>
          <p:nvPr>
            <p:extLst>
              <p:ext uri="{D42A27DB-BD31-4B8C-83A1-F6EECF244321}">
                <p14:modId xmlns:p14="http://schemas.microsoft.com/office/powerpoint/2010/main" val="3167174411"/>
              </p:ext>
            </p:extLst>
          </p:nvPr>
        </p:nvGraphicFramePr>
        <p:xfrm>
          <a:off x="315807" y="986318"/>
          <a:ext cx="9052560" cy="626787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9FAF8106-1923-4E2D-BFAE-5B2E6776A140}"/>
              </a:ext>
            </a:extLst>
          </p:cNvPr>
          <p:cNvGrpSpPr/>
          <p:nvPr/>
        </p:nvGrpSpPr>
        <p:grpSpPr>
          <a:xfrm>
            <a:off x="131059" y="195211"/>
            <a:ext cx="9798581" cy="404359"/>
            <a:chOff x="131059" y="129895"/>
            <a:chExt cx="9798581" cy="404359"/>
          </a:xfrm>
        </p:grpSpPr>
        <p:sp>
          <p:nvSpPr>
            <p:cNvPr id="4" name="Rectangle 3">
              <a:extLst>
                <a:ext uri="{FF2B5EF4-FFF2-40B4-BE49-F238E27FC236}">
                  <a16:creationId xmlns:a16="http://schemas.microsoft.com/office/drawing/2014/main" id="{66A43D3A-B44D-0B12-62E0-B9162F8CCBB9}"/>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Rectangle 4">
              <a:extLst>
                <a:ext uri="{FF2B5EF4-FFF2-40B4-BE49-F238E27FC236}">
                  <a16:creationId xmlns:a16="http://schemas.microsoft.com/office/drawing/2014/main" id="{65574F1F-255D-98FC-8606-D0BAB672F1F7}"/>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6" name="TextBox 5">
            <a:extLst>
              <a:ext uri="{FF2B5EF4-FFF2-40B4-BE49-F238E27FC236}">
                <a16:creationId xmlns:a16="http://schemas.microsoft.com/office/drawing/2014/main" id="{C9AA8244-3274-309E-1790-85142195BDCE}"/>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7" name="Group 6">
            <a:extLst>
              <a:ext uri="{FF2B5EF4-FFF2-40B4-BE49-F238E27FC236}">
                <a16:creationId xmlns:a16="http://schemas.microsoft.com/office/drawing/2014/main" id="{9DA42433-0477-C006-9617-473C63FBDE86}"/>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52D15FF8-CD75-BDFE-6E35-43034D4EFC81}"/>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73158EF7-67C8-E861-0AC2-2CD685837D3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0" name="TextBox 9">
            <a:extLst>
              <a:ext uri="{FF2B5EF4-FFF2-40B4-BE49-F238E27FC236}">
                <a16:creationId xmlns:a16="http://schemas.microsoft.com/office/drawing/2014/main" id="{26A03621-A552-B711-E449-F03D37BC1223}"/>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2022 Year in Review: “Everything Bear Market”</a:t>
            </a:r>
          </a:p>
        </p:txBody>
      </p:sp>
      <p:sp>
        <p:nvSpPr>
          <p:cNvPr id="11" name="Slide Number Placeholder 1">
            <a:extLst>
              <a:ext uri="{FF2B5EF4-FFF2-40B4-BE49-F238E27FC236}">
                <a16:creationId xmlns:a16="http://schemas.microsoft.com/office/drawing/2014/main" id="{4429E266-07F8-7086-CE35-3A7B1658B9DE}"/>
              </a:ext>
            </a:extLst>
          </p:cNvPr>
          <p:cNvSpPr>
            <a:spLocks noGrp="1"/>
          </p:cNvSpPr>
          <p:nvPr>
            <p:ph type="sldNum" sz="quarter" idx="12"/>
          </p:nvPr>
        </p:nvSpPr>
        <p:spPr>
          <a:xfrm>
            <a:off x="7063330" y="7326235"/>
            <a:ext cx="2263140" cy="401637"/>
          </a:xfrm>
        </p:spPr>
        <p:txBody>
          <a:bodyPr/>
          <a:lstStyle/>
          <a:p>
            <a:fld id="{0A85923C-9A10-4D27-AB32-D0FF19650186}" type="slidenum">
              <a:rPr lang="en-US" sz="1100"/>
              <a:t>3</a:t>
            </a:fld>
            <a:endParaRPr lang="en-US" sz="1100" dirty="0"/>
          </a:p>
        </p:txBody>
      </p:sp>
      <p:cxnSp>
        <p:nvCxnSpPr>
          <p:cNvPr id="12" name="Straight Connector 11">
            <a:extLst>
              <a:ext uri="{FF2B5EF4-FFF2-40B4-BE49-F238E27FC236}">
                <a16:creationId xmlns:a16="http://schemas.microsoft.com/office/drawing/2014/main" id="{2DD39721-38D9-CBD9-8036-CBB93EBD78E7}"/>
              </a:ext>
            </a:extLst>
          </p:cNvPr>
          <p:cNvCxnSpPr>
            <a:cxnSpLocks/>
          </p:cNvCxnSpPr>
          <p:nvPr/>
        </p:nvCxnSpPr>
        <p:spPr>
          <a:xfrm>
            <a:off x="131059" y="7383552"/>
            <a:ext cx="93268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1B255ADB-F7CC-EF03-E562-A663D6C00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569" y="7365804"/>
            <a:ext cx="322501" cy="322501"/>
          </a:xfrm>
          <a:prstGeom prst="rect">
            <a:avLst/>
          </a:prstGeom>
        </p:spPr>
      </p:pic>
      <p:sp>
        <p:nvSpPr>
          <p:cNvPr id="16" name="TextBox 15">
            <a:extLst>
              <a:ext uri="{FF2B5EF4-FFF2-40B4-BE49-F238E27FC236}">
                <a16:creationId xmlns:a16="http://schemas.microsoft.com/office/drawing/2014/main" id="{C3BA8A0E-9CF0-7FC3-98E0-6A07D460440E}"/>
              </a:ext>
            </a:extLst>
          </p:cNvPr>
          <p:cNvSpPr txBox="1"/>
          <p:nvPr/>
        </p:nvSpPr>
        <p:spPr>
          <a:xfrm>
            <a:off x="86992" y="7439564"/>
            <a:ext cx="5430939" cy="215444"/>
          </a:xfrm>
          <a:prstGeom prst="rect">
            <a:avLst/>
          </a:prstGeom>
          <a:noFill/>
        </p:spPr>
        <p:txBody>
          <a:bodyPr wrap="square"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Source: Morningstar Direct.</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56137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56FBD9D-1B19-438C-9FE9-CF0C95EE74A2}"/>
              </a:ext>
            </a:extLst>
          </p:cNvPr>
          <p:cNvGrpSpPr/>
          <p:nvPr/>
        </p:nvGrpSpPr>
        <p:grpSpPr>
          <a:xfrm>
            <a:off x="131059" y="195211"/>
            <a:ext cx="9798581" cy="404359"/>
            <a:chOff x="131059" y="129895"/>
            <a:chExt cx="9798581" cy="404359"/>
          </a:xfrm>
        </p:grpSpPr>
        <p:sp>
          <p:nvSpPr>
            <p:cNvPr id="18" name="Rectangle 17">
              <a:extLst>
                <a:ext uri="{FF2B5EF4-FFF2-40B4-BE49-F238E27FC236}">
                  <a16:creationId xmlns:a16="http://schemas.microsoft.com/office/drawing/2014/main" id="{2CC88AE2-CC14-4C1F-B298-EF323FAFEFB7}"/>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Rectangle 18">
              <a:extLst>
                <a:ext uri="{FF2B5EF4-FFF2-40B4-BE49-F238E27FC236}">
                  <a16:creationId xmlns:a16="http://schemas.microsoft.com/office/drawing/2014/main" id="{BF9EF9C0-3233-4C81-BB65-F2E78283B4C8}"/>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0" name="TextBox 19">
            <a:extLst>
              <a:ext uri="{FF2B5EF4-FFF2-40B4-BE49-F238E27FC236}">
                <a16:creationId xmlns:a16="http://schemas.microsoft.com/office/drawing/2014/main" id="{65AD82D7-6D75-44E0-8DDE-C68A8428CC26}"/>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4" name="Group 13">
            <a:extLst>
              <a:ext uri="{FF2B5EF4-FFF2-40B4-BE49-F238E27FC236}">
                <a16:creationId xmlns:a16="http://schemas.microsoft.com/office/drawing/2014/main" id="{DCE7E3A2-15B4-4724-98DB-BD52C8192D0C}"/>
              </a:ext>
            </a:extLst>
          </p:cNvPr>
          <p:cNvGrpSpPr/>
          <p:nvPr/>
        </p:nvGrpSpPr>
        <p:grpSpPr>
          <a:xfrm>
            <a:off x="131059" y="195211"/>
            <a:ext cx="9798581" cy="404359"/>
            <a:chOff x="131059" y="129895"/>
            <a:chExt cx="9798581" cy="404359"/>
          </a:xfrm>
        </p:grpSpPr>
        <p:sp>
          <p:nvSpPr>
            <p:cNvPr id="15" name="Rectangle 14">
              <a:extLst>
                <a:ext uri="{FF2B5EF4-FFF2-40B4-BE49-F238E27FC236}">
                  <a16:creationId xmlns:a16="http://schemas.microsoft.com/office/drawing/2014/main" id="{1CC59AD8-ED71-4412-8237-7FF12F5BEBB0}"/>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1735BEF6-4300-419C-9EF7-616E07E518D3}"/>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F121308B-798E-4498-B03F-58B6FDCD913C}"/>
              </a:ext>
            </a:extLst>
          </p:cNvPr>
          <p:cNvSpPr txBox="1"/>
          <p:nvPr/>
        </p:nvSpPr>
        <p:spPr>
          <a:xfrm>
            <a:off x="232351" y="600824"/>
            <a:ext cx="9320940" cy="1719894"/>
          </a:xfrm>
          <a:prstGeom prst="rect">
            <a:avLst/>
          </a:prstGeom>
          <a:noFill/>
        </p:spPr>
        <p:txBody>
          <a:bodyPr wrap="square" rtlCol="0">
            <a:spAutoFit/>
          </a:bodyPr>
          <a:lstStyle/>
          <a:p>
            <a:pPr lvl="1">
              <a:lnSpc>
                <a:spcPct val="150000"/>
              </a:lnSpc>
              <a:buClr>
                <a:srgbClr val="78001D"/>
              </a:buClr>
            </a:pPr>
            <a:r>
              <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rPr>
              <a:t>Swan Global Investments is an SEC registered Investment Advisor that specializes in managing money using the proprietary Defined Risk Strategy (DRS). Please note that registration of the Advisor does not imply a certain level of skill or training. All investments involve the risk of potential investment losses as well as the potential for investment gains. Prior performance is no guarantee of future results and there can be no assurance that future performance will be comparable to past performance. This communication is informational only and is not a solicitation or investment advice. Further information may be obtained by contacting the company directly at 970-382-8901 or </a:t>
            </a:r>
            <a:r>
              <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hlinkClick r:id="rId3"/>
              </a:rPr>
              <a:t>www.swanglobalinvestments.com</a:t>
            </a:r>
            <a:r>
              <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rPr>
              <a:t>. </a:t>
            </a:r>
            <a:r>
              <a:rPr lang="en-US" sz="1200" b="0" i="0" dirty="0">
                <a:solidFill>
                  <a:srgbClr val="222222"/>
                </a:solidFill>
                <a:effectLst/>
                <a:latin typeface="Arial" panose="020B0604020202020204" pitchFamily="34" charset="0"/>
              </a:rPr>
              <a:t>226-SGI-111723</a:t>
            </a:r>
            <a:endParaRPr lang="en-US" sz="1200" dirty="0">
              <a:solidFill>
                <a:srgbClr val="595959"/>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C8C8A09C-550C-4FE6-BE9B-8551EE260F3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Disclosures</a:t>
            </a:r>
          </a:p>
        </p:txBody>
      </p:sp>
      <p:sp>
        <p:nvSpPr>
          <p:cNvPr id="23" name="Slide Number Placeholder 1">
            <a:extLst>
              <a:ext uri="{FF2B5EF4-FFF2-40B4-BE49-F238E27FC236}">
                <a16:creationId xmlns:a16="http://schemas.microsoft.com/office/drawing/2014/main" id="{F16976EE-D7AF-4AF9-9452-74EE601C955C}"/>
              </a:ext>
            </a:extLst>
          </p:cNvPr>
          <p:cNvSpPr>
            <a:spLocks noGrp="1"/>
          </p:cNvSpPr>
          <p:nvPr>
            <p:ph type="sldNum" sz="quarter" idx="12"/>
          </p:nvPr>
        </p:nvSpPr>
        <p:spPr>
          <a:xfrm>
            <a:off x="7003509" y="7330934"/>
            <a:ext cx="2196577" cy="389824"/>
          </a:xfrm>
        </p:spPr>
        <p:txBody>
          <a:bodyPr/>
          <a:lstStyle/>
          <a:p>
            <a:fld id="{0A85923C-9A10-4D27-AB32-D0FF19650186}" type="slidenum">
              <a:rPr lang="en-US" sz="1068"/>
              <a:t>30</a:t>
            </a:fld>
            <a:endParaRPr lang="en-US" sz="1068" dirty="0"/>
          </a:p>
        </p:txBody>
      </p:sp>
      <p:cxnSp>
        <p:nvCxnSpPr>
          <p:cNvPr id="24" name="Straight Connector 23">
            <a:extLst>
              <a:ext uri="{FF2B5EF4-FFF2-40B4-BE49-F238E27FC236}">
                <a16:creationId xmlns:a16="http://schemas.microsoft.com/office/drawing/2014/main" id="{C7FB4874-FE92-40C4-B253-0FDF04C76A59}"/>
              </a:ext>
            </a:extLst>
          </p:cNvPr>
          <p:cNvCxnSpPr>
            <a:cxnSpLocks/>
          </p:cNvCxnSpPr>
          <p:nvPr/>
        </p:nvCxnSpPr>
        <p:spPr>
          <a:xfrm>
            <a:off x="275122" y="7386565"/>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10;&#10;Description automatically generated">
            <a:extLst>
              <a:ext uri="{FF2B5EF4-FFF2-40B4-BE49-F238E27FC236}">
                <a16:creationId xmlns:a16="http://schemas.microsoft.com/office/drawing/2014/main" id="{B9BE274E-A224-492B-907C-B0F0D4FCD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265" y="7369354"/>
            <a:ext cx="313016" cy="313016"/>
          </a:xfrm>
          <a:prstGeom prst="rect">
            <a:avLst/>
          </a:prstGeom>
        </p:spPr>
      </p:pic>
      <p:sp>
        <p:nvSpPr>
          <p:cNvPr id="26" name="TextBox 25">
            <a:extLst>
              <a:ext uri="{FF2B5EF4-FFF2-40B4-BE49-F238E27FC236}">
                <a16:creationId xmlns:a16="http://schemas.microsoft.com/office/drawing/2014/main" id="{D0ADF531-E405-4D66-A837-E1B48A3C538C}"/>
              </a:ext>
            </a:extLst>
          </p:cNvPr>
          <p:cNvSpPr txBox="1"/>
          <p:nvPr/>
        </p:nvSpPr>
        <p:spPr>
          <a:xfrm>
            <a:off x="232351" y="7440930"/>
            <a:ext cx="6736571" cy="212713"/>
          </a:xfrm>
          <a:prstGeom prst="rect">
            <a:avLst/>
          </a:prstGeom>
          <a:noFill/>
        </p:spPr>
        <p:txBody>
          <a:bodyPr wrap="square" lIns="88734" tIns="44368" rIns="88734" bIns="44368" rtlCol="0">
            <a:spAutoFit/>
          </a:bodyPr>
          <a:lstStyle/>
          <a:p>
            <a:pPr>
              <a:tabLst>
                <a:tab pos="313336" algn="l"/>
              </a:tabLst>
            </a:pPr>
            <a:r>
              <a:rPr lang="en-US" sz="776"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a:t>
            </a:r>
          </a:p>
        </p:txBody>
      </p:sp>
    </p:spTree>
    <p:extLst>
      <p:ext uri="{BB962C8B-B14F-4D97-AF65-F5344CB8AC3E}">
        <p14:creationId xmlns:p14="http://schemas.microsoft.com/office/powerpoint/2010/main" val="308992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01A993-2742-FB19-0CFB-1EAC128682DA}"/>
              </a:ext>
            </a:extLst>
          </p:cNvPr>
          <p:cNvGraphicFramePr>
            <a:graphicFrameLocks noGrp="1"/>
          </p:cNvGraphicFramePr>
          <p:nvPr>
            <p:extLst>
              <p:ext uri="{D42A27DB-BD31-4B8C-83A1-F6EECF244321}">
                <p14:modId xmlns:p14="http://schemas.microsoft.com/office/powerpoint/2010/main" val="1723902736"/>
              </p:ext>
            </p:extLst>
          </p:nvPr>
        </p:nvGraphicFramePr>
        <p:xfrm>
          <a:off x="275124" y="1592495"/>
          <a:ext cx="9087141" cy="5037418"/>
        </p:xfrm>
        <a:graphic>
          <a:graphicData uri="http://schemas.openxmlformats.org/drawingml/2006/table">
            <a:tbl>
              <a:tblPr firstRow="1" firstCol="1" bandRow="1"/>
              <a:tblGrid>
                <a:gridCol w="2537723">
                  <a:extLst>
                    <a:ext uri="{9D8B030D-6E8A-4147-A177-3AD203B41FA5}">
                      <a16:colId xmlns:a16="http://schemas.microsoft.com/office/drawing/2014/main" val="3129870820"/>
                    </a:ext>
                  </a:extLst>
                </a:gridCol>
                <a:gridCol w="548651">
                  <a:extLst>
                    <a:ext uri="{9D8B030D-6E8A-4147-A177-3AD203B41FA5}">
                      <a16:colId xmlns:a16="http://schemas.microsoft.com/office/drawing/2014/main" val="2840661359"/>
                    </a:ext>
                  </a:extLst>
                </a:gridCol>
                <a:gridCol w="677005">
                  <a:extLst>
                    <a:ext uri="{9D8B030D-6E8A-4147-A177-3AD203B41FA5}">
                      <a16:colId xmlns:a16="http://schemas.microsoft.com/office/drawing/2014/main" val="3181956152"/>
                    </a:ext>
                  </a:extLst>
                </a:gridCol>
                <a:gridCol w="677005">
                  <a:extLst>
                    <a:ext uri="{9D8B030D-6E8A-4147-A177-3AD203B41FA5}">
                      <a16:colId xmlns:a16="http://schemas.microsoft.com/office/drawing/2014/main" val="3266137535"/>
                    </a:ext>
                  </a:extLst>
                </a:gridCol>
                <a:gridCol w="677005">
                  <a:extLst>
                    <a:ext uri="{9D8B030D-6E8A-4147-A177-3AD203B41FA5}">
                      <a16:colId xmlns:a16="http://schemas.microsoft.com/office/drawing/2014/main" val="42136594"/>
                    </a:ext>
                  </a:extLst>
                </a:gridCol>
                <a:gridCol w="630866">
                  <a:extLst>
                    <a:ext uri="{9D8B030D-6E8A-4147-A177-3AD203B41FA5}">
                      <a16:colId xmlns:a16="http://schemas.microsoft.com/office/drawing/2014/main" val="3520605203"/>
                    </a:ext>
                  </a:extLst>
                </a:gridCol>
                <a:gridCol w="677005">
                  <a:extLst>
                    <a:ext uri="{9D8B030D-6E8A-4147-A177-3AD203B41FA5}">
                      <a16:colId xmlns:a16="http://schemas.microsoft.com/office/drawing/2014/main" val="3516786954"/>
                    </a:ext>
                  </a:extLst>
                </a:gridCol>
                <a:gridCol w="677005">
                  <a:extLst>
                    <a:ext uri="{9D8B030D-6E8A-4147-A177-3AD203B41FA5}">
                      <a16:colId xmlns:a16="http://schemas.microsoft.com/office/drawing/2014/main" val="2492011419"/>
                    </a:ext>
                  </a:extLst>
                </a:gridCol>
                <a:gridCol w="630866">
                  <a:extLst>
                    <a:ext uri="{9D8B030D-6E8A-4147-A177-3AD203B41FA5}">
                      <a16:colId xmlns:a16="http://schemas.microsoft.com/office/drawing/2014/main" val="2668320344"/>
                    </a:ext>
                  </a:extLst>
                </a:gridCol>
                <a:gridCol w="677005">
                  <a:extLst>
                    <a:ext uri="{9D8B030D-6E8A-4147-A177-3AD203B41FA5}">
                      <a16:colId xmlns:a16="http://schemas.microsoft.com/office/drawing/2014/main" val="1053013620"/>
                    </a:ext>
                  </a:extLst>
                </a:gridCol>
                <a:gridCol w="677005">
                  <a:extLst>
                    <a:ext uri="{9D8B030D-6E8A-4147-A177-3AD203B41FA5}">
                      <a16:colId xmlns:a16="http://schemas.microsoft.com/office/drawing/2014/main" val="394009419"/>
                    </a:ext>
                  </a:extLst>
                </a:gridCol>
              </a:tblGrid>
              <a:tr h="630627">
                <a:tc>
                  <a:txBody>
                    <a:bodyPr/>
                    <a:lstStyle/>
                    <a:p>
                      <a:pPr marL="0" marR="0">
                        <a:lnSpc>
                          <a:spcPct val="107000"/>
                        </a:lnSpc>
                        <a:spcBef>
                          <a:spcPts val="0"/>
                        </a:spcBef>
                        <a:spcAft>
                          <a:spcPts val="0"/>
                        </a:spcAft>
                      </a:pP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47354528"/>
                  </a:ext>
                </a:extLst>
              </a:tr>
              <a:tr h="519191">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 2022 - Dec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40800286"/>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S&amp;P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27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6F7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D8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BE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BC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BE1C7"/>
                    </a:solidFill>
                  </a:tcPr>
                </a:tc>
                <a:extLst>
                  <a:ext uri="{0D108BD9-81ED-4DB2-BD59-A6C34878D82A}">
                    <a16:rowId xmlns:a16="http://schemas.microsoft.com/office/drawing/2014/main" val="2432930349"/>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Russell 2000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183"/>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0F0E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A9DAB7"/>
                    </a:solidFill>
                  </a:tcPr>
                </a:tc>
                <a:extLst>
                  <a:ext uri="{0D108BD9-81ED-4DB2-BD59-A6C34878D82A}">
                    <a16:rowId xmlns:a16="http://schemas.microsoft.com/office/drawing/2014/main" val="922136043"/>
                  </a:ext>
                </a:extLst>
              </a:tr>
              <a:tr h="388760">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Russell 3000 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27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18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D6D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39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3F2E9"/>
                    </a:solidFill>
                  </a:tcPr>
                </a:tc>
                <a:extLst>
                  <a:ext uri="{0D108BD9-81ED-4DB2-BD59-A6C34878D82A}">
                    <a16:rowId xmlns:a16="http://schemas.microsoft.com/office/drawing/2014/main" val="100274679"/>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Russell 3000 Growth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6F7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FAFC"/>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DD0"/>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90D0A2"/>
                    </a:solidFill>
                  </a:tcPr>
                </a:tc>
                <a:extLst>
                  <a:ext uri="{0D108BD9-81ED-4DB2-BD59-A6C34878D82A}">
                    <a16:rowId xmlns:a16="http://schemas.microsoft.com/office/drawing/2014/main" val="2376945578"/>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MSCI EAFE 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D8F"/>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B9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ACDBBA"/>
                    </a:solidFill>
                  </a:tcPr>
                </a:tc>
                <a:extLst>
                  <a:ext uri="{0D108BD9-81ED-4DB2-BD59-A6C34878D82A}">
                    <a16:rowId xmlns:a16="http://schemas.microsoft.com/office/drawing/2014/main" val="3017317020"/>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MSCI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Emg</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Mkt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BE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0F0E7"/>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FAF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7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1F4"/>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7EC992"/>
                    </a:solidFill>
                  </a:tcPr>
                </a:tc>
                <a:extLst>
                  <a:ext uri="{0D108BD9-81ED-4DB2-BD59-A6C34878D82A}">
                    <a16:rowId xmlns:a16="http://schemas.microsoft.com/office/drawing/2014/main" val="3777231760"/>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Bloomberg U.S. Agg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BC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D6D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DD0"/>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7A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DCD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859385155"/>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Bloomberg U.S. Corp HY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0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1F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ACDBBA"/>
                    </a:solidFill>
                  </a:tcPr>
                </a:tc>
                <a:extLst>
                  <a:ext uri="{0D108BD9-81ED-4DB2-BD59-A6C34878D82A}">
                    <a16:rowId xmlns:a16="http://schemas.microsoft.com/office/drawing/2014/main" val="1296159837"/>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FTSE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Nareit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 REITs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39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B9E"/>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5E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DCD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AA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1E4CC"/>
                    </a:solidFill>
                  </a:tcPr>
                </a:tc>
                <a:extLst>
                  <a:ext uri="{0D108BD9-81ED-4DB2-BD59-A6C34878D82A}">
                    <a16:rowId xmlns:a16="http://schemas.microsoft.com/office/drawing/2014/main" val="4184171382"/>
                  </a:ext>
                </a:extLst>
              </a:tr>
              <a:tr h="38876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S&amp;P GSCI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BBE1C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A9DAB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3F2E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90D0A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ACDBB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7EC99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ACDBB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1E4CC"/>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03110298"/>
                  </a:ext>
                </a:extLst>
              </a:tr>
            </a:tbl>
          </a:graphicData>
        </a:graphic>
      </p:graphicFrame>
      <p:sp>
        <p:nvSpPr>
          <p:cNvPr id="5" name="Content Placeholder 1">
            <a:extLst>
              <a:ext uri="{FF2B5EF4-FFF2-40B4-BE49-F238E27FC236}">
                <a16:creationId xmlns:a16="http://schemas.microsoft.com/office/drawing/2014/main" id="{6908723D-0B7F-636E-3D37-F9E6CA6673A3}"/>
              </a:ext>
            </a:extLst>
          </p:cNvPr>
          <p:cNvSpPr>
            <a:spLocks noGrp="1"/>
          </p:cNvSpPr>
          <p:nvPr>
            <p:ph idx="1"/>
          </p:nvPr>
        </p:nvSpPr>
        <p:spPr>
          <a:xfrm>
            <a:off x="696134" y="969540"/>
            <a:ext cx="8352258" cy="674425"/>
          </a:xfrm>
        </p:spPr>
        <p:txBody>
          <a:bodyPr>
            <a:noAutofit/>
          </a:bodyPr>
          <a:lstStyle/>
          <a:p>
            <a:pPr marL="0" indent="0">
              <a:spcBef>
                <a:spcPts val="1800"/>
              </a:spcBef>
              <a:spcAft>
                <a:spcPts val="2400"/>
              </a:spcAft>
              <a:buClr>
                <a:srgbClr val="670926"/>
              </a:buClr>
              <a:buNone/>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When everything is down, the only thing up is correlations</a:t>
            </a:r>
            <a:b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b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endPar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248F647A-C97E-0BD6-F457-B4A1F1A602A0}"/>
              </a:ext>
            </a:extLst>
          </p:cNvPr>
          <p:cNvGrpSpPr/>
          <p:nvPr/>
        </p:nvGrpSpPr>
        <p:grpSpPr>
          <a:xfrm>
            <a:off x="131059" y="195211"/>
            <a:ext cx="9798581" cy="404359"/>
            <a:chOff x="131059" y="129895"/>
            <a:chExt cx="9798581" cy="404359"/>
          </a:xfrm>
        </p:grpSpPr>
        <p:sp>
          <p:nvSpPr>
            <p:cNvPr id="3" name="Rectangle 2">
              <a:extLst>
                <a:ext uri="{FF2B5EF4-FFF2-40B4-BE49-F238E27FC236}">
                  <a16:creationId xmlns:a16="http://schemas.microsoft.com/office/drawing/2014/main" id="{5429CBA0-9094-BD70-962D-4011F98C8535}"/>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Rectangle 5">
              <a:extLst>
                <a:ext uri="{FF2B5EF4-FFF2-40B4-BE49-F238E27FC236}">
                  <a16:creationId xmlns:a16="http://schemas.microsoft.com/office/drawing/2014/main" id="{D0F85114-0A86-43C1-8C5F-59815491C6A4}"/>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7" name="TextBox 6">
            <a:extLst>
              <a:ext uri="{FF2B5EF4-FFF2-40B4-BE49-F238E27FC236}">
                <a16:creationId xmlns:a16="http://schemas.microsoft.com/office/drawing/2014/main" id="{67D2218E-4C7A-AF39-207B-7DC217F2B14D}"/>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8" name="Group 7">
            <a:extLst>
              <a:ext uri="{FF2B5EF4-FFF2-40B4-BE49-F238E27FC236}">
                <a16:creationId xmlns:a16="http://schemas.microsoft.com/office/drawing/2014/main" id="{054E4C21-9884-ED37-C62B-426868C95713}"/>
              </a:ext>
            </a:extLst>
          </p:cNvPr>
          <p:cNvGrpSpPr/>
          <p:nvPr/>
        </p:nvGrpSpPr>
        <p:grpSpPr>
          <a:xfrm>
            <a:off x="131059" y="195211"/>
            <a:ext cx="9798581" cy="404359"/>
            <a:chOff x="131059" y="129895"/>
            <a:chExt cx="9798581" cy="404359"/>
          </a:xfrm>
        </p:grpSpPr>
        <p:sp>
          <p:nvSpPr>
            <p:cNvPr id="9" name="Rectangle 8">
              <a:extLst>
                <a:ext uri="{FF2B5EF4-FFF2-40B4-BE49-F238E27FC236}">
                  <a16:creationId xmlns:a16="http://schemas.microsoft.com/office/drawing/2014/main" id="{9528EDAF-AAAD-DA6B-42E3-5D2DEBB2DB0C}"/>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Rectangle 10">
              <a:extLst>
                <a:ext uri="{FF2B5EF4-FFF2-40B4-BE49-F238E27FC236}">
                  <a16:creationId xmlns:a16="http://schemas.microsoft.com/office/drawing/2014/main" id="{4E3B8063-FAE4-7EC8-2381-CA109693C2B4}"/>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5" name="TextBox 14">
            <a:extLst>
              <a:ext uri="{FF2B5EF4-FFF2-40B4-BE49-F238E27FC236}">
                <a16:creationId xmlns:a16="http://schemas.microsoft.com/office/drawing/2014/main" id="{25103B7F-342E-5354-E78E-350CAB41173D}"/>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2022 Year in Review: “Everything Bear Market”</a:t>
            </a:r>
          </a:p>
        </p:txBody>
      </p:sp>
      <p:sp>
        <p:nvSpPr>
          <p:cNvPr id="16" name="Slide Number Placeholder 1">
            <a:extLst>
              <a:ext uri="{FF2B5EF4-FFF2-40B4-BE49-F238E27FC236}">
                <a16:creationId xmlns:a16="http://schemas.microsoft.com/office/drawing/2014/main" id="{8C81D736-4FF7-3D3A-0939-FDA1235709A6}"/>
              </a:ext>
            </a:extLst>
          </p:cNvPr>
          <p:cNvSpPr>
            <a:spLocks noGrp="1"/>
          </p:cNvSpPr>
          <p:nvPr>
            <p:ph type="sldNum" sz="quarter" idx="12"/>
          </p:nvPr>
        </p:nvSpPr>
        <p:spPr>
          <a:xfrm>
            <a:off x="7063330" y="7326235"/>
            <a:ext cx="2263140" cy="401637"/>
          </a:xfrm>
        </p:spPr>
        <p:txBody>
          <a:bodyPr/>
          <a:lstStyle/>
          <a:p>
            <a:fld id="{0A85923C-9A10-4D27-AB32-D0FF19650186}" type="slidenum">
              <a:rPr lang="en-US" sz="1100"/>
              <a:t>4</a:t>
            </a:fld>
            <a:endParaRPr lang="en-US" sz="1100" dirty="0"/>
          </a:p>
        </p:txBody>
      </p:sp>
      <p:cxnSp>
        <p:nvCxnSpPr>
          <p:cNvPr id="18" name="Straight Connector 17">
            <a:extLst>
              <a:ext uri="{FF2B5EF4-FFF2-40B4-BE49-F238E27FC236}">
                <a16:creationId xmlns:a16="http://schemas.microsoft.com/office/drawing/2014/main" id="{395F1A02-CFDC-01DD-AF30-75239571048A}"/>
              </a:ext>
            </a:extLst>
          </p:cNvPr>
          <p:cNvCxnSpPr>
            <a:cxnSpLocks/>
          </p:cNvCxnSpPr>
          <p:nvPr/>
        </p:nvCxnSpPr>
        <p:spPr>
          <a:xfrm>
            <a:off x="131059" y="7383552"/>
            <a:ext cx="93268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5EA51F02-8418-2A3C-3517-2C1947486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569" y="7365804"/>
            <a:ext cx="322501" cy="322501"/>
          </a:xfrm>
          <a:prstGeom prst="rect">
            <a:avLst/>
          </a:prstGeom>
        </p:spPr>
      </p:pic>
      <p:sp>
        <p:nvSpPr>
          <p:cNvPr id="21" name="TextBox 20">
            <a:extLst>
              <a:ext uri="{FF2B5EF4-FFF2-40B4-BE49-F238E27FC236}">
                <a16:creationId xmlns:a16="http://schemas.microsoft.com/office/drawing/2014/main" id="{89B35E5C-2FC2-3A1A-238B-E8C28360CA37}"/>
              </a:ext>
            </a:extLst>
          </p:cNvPr>
          <p:cNvSpPr txBox="1"/>
          <p:nvPr/>
        </p:nvSpPr>
        <p:spPr>
          <a:xfrm>
            <a:off x="86992" y="7439564"/>
            <a:ext cx="5430939" cy="215444"/>
          </a:xfrm>
          <a:prstGeom prst="rect">
            <a:avLst/>
          </a:prstGeom>
          <a:noFill/>
        </p:spPr>
        <p:txBody>
          <a:bodyPr wrap="square" rtlCol="0">
            <a:spAutoFit/>
          </a:bodyPr>
          <a:lstStyle/>
          <a:p>
            <a:pPr>
              <a:tabLst>
                <a:tab pos="332652" algn="l"/>
              </a:tabLst>
            </a:pPr>
            <a:r>
              <a:rPr lang="en-US" sz="800" dirty="0">
                <a:solidFill>
                  <a:schemeClr val="tx1">
                    <a:lumMod val="50000"/>
                    <a:lumOff val="50000"/>
                  </a:schemeClr>
                </a:solidFill>
                <a:latin typeface="Segoe UI" panose="020B0502040204020203" pitchFamily="34" charset="0"/>
                <a:cs typeface="Segoe UI" panose="020B0502040204020203" pitchFamily="34" charset="0"/>
              </a:rPr>
              <a:t>For Financial Professional Use Only.  Source: Zephyr StyleADVISOR</a:t>
            </a:r>
          </a:p>
        </p:txBody>
      </p:sp>
    </p:spTree>
    <p:extLst>
      <p:ext uri="{BB962C8B-B14F-4D97-AF65-F5344CB8AC3E}">
        <p14:creationId xmlns:p14="http://schemas.microsoft.com/office/powerpoint/2010/main" val="7515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5</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C07320AD-2E76-C8B0-75A2-49A5A58F5E35}"/>
              </a:ext>
            </a:extLst>
          </p:cNvPr>
          <p:cNvSpPr txBox="1"/>
          <p:nvPr/>
        </p:nvSpPr>
        <p:spPr>
          <a:xfrm>
            <a:off x="3495260" y="3010632"/>
            <a:ext cx="6334252" cy="830997"/>
          </a:xfrm>
          <a:prstGeom prst="rect">
            <a:avLst/>
          </a:prstGeom>
          <a:noFill/>
        </p:spPr>
        <p:txBody>
          <a:bodyPr wrap="square">
            <a:spAutoFit/>
          </a:bodyPr>
          <a:lstStyle/>
          <a:p>
            <a:pPr algn="r"/>
            <a:r>
              <a:rPr lang="en-US" sz="2400" b="0" i="0" dirty="0">
                <a:solidFill>
                  <a:srgbClr val="111111"/>
                </a:solidFill>
                <a:effectLst/>
                <a:latin typeface="SourceSansPro"/>
              </a:rPr>
              <a:t>Harry Markowitz</a:t>
            </a:r>
          </a:p>
          <a:p>
            <a:pPr algn="r"/>
            <a:r>
              <a:rPr lang="en-US" sz="2400" b="0" i="0" dirty="0">
                <a:solidFill>
                  <a:srgbClr val="111111"/>
                </a:solidFill>
                <a:effectLst/>
                <a:latin typeface="SourceSansPro"/>
              </a:rPr>
              <a:t>"Portfolio Selection" </a:t>
            </a:r>
            <a:r>
              <a:rPr lang="en-US" sz="2400" b="0" i="1" dirty="0">
                <a:solidFill>
                  <a:srgbClr val="111111"/>
                </a:solidFill>
                <a:effectLst/>
                <a:latin typeface="SourceSansPro"/>
              </a:rPr>
              <a:t>The Journal of Finance</a:t>
            </a:r>
            <a:r>
              <a:rPr lang="en-US" sz="2400" b="0" i="0" dirty="0">
                <a:solidFill>
                  <a:srgbClr val="111111"/>
                </a:solidFill>
                <a:effectLst/>
                <a:latin typeface="SourceSansPro"/>
              </a:rPr>
              <a:t>, 1952</a:t>
            </a:r>
            <a:endParaRPr lang="en-US"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52C2F3-79E9-6552-5069-ACF98927776B}"/>
                  </a:ext>
                </a:extLst>
              </p:cNvPr>
              <p:cNvSpPr txBox="1"/>
              <p:nvPr/>
            </p:nvSpPr>
            <p:spPr>
              <a:xfrm>
                <a:off x="2825393" y="1131591"/>
                <a:ext cx="7572054" cy="13430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i="1" smtClean="0">
                              <a:solidFill>
                                <a:srgbClr val="836967"/>
                              </a:solidFill>
                              <a:latin typeface="Cambria Math" panose="02040503050406030204" pitchFamily="18" charset="0"/>
                            </a:rPr>
                          </m:ctrlPr>
                        </m:sSubSupPr>
                        <m:e>
                          <m:r>
                            <a:rPr lang="en-US" sz="3200" i="1">
                              <a:latin typeface="Cambria Math" panose="02040503050406030204" pitchFamily="18" charset="0"/>
                            </a:rPr>
                            <m:t>𝜎</m:t>
                          </m:r>
                        </m:e>
                        <m:sub>
                          <m:r>
                            <a:rPr lang="en-US" sz="3200" i="1">
                              <a:latin typeface="Cambria Math" panose="02040503050406030204" pitchFamily="18" charset="0"/>
                            </a:rPr>
                            <m:t>𝑝</m:t>
                          </m:r>
                        </m:sub>
                        <m:sup>
                          <m:r>
                            <a:rPr lang="en-US" sz="3200" i="0">
                              <a:latin typeface="Cambria Math" panose="02040503050406030204" pitchFamily="18" charset="0"/>
                            </a:rPr>
                            <m:t>2</m:t>
                          </m:r>
                        </m:sup>
                      </m:sSubSup>
                      <m:r>
                        <a:rPr lang="en-US" sz="3200" i="0">
                          <a:latin typeface="Cambria Math" panose="02040503050406030204" pitchFamily="18" charset="0"/>
                        </a:rPr>
                        <m:t>=</m:t>
                      </m:r>
                      <m:nary>
                        <m:naryPr>
                          <m:chr m:val="∑"/>
                          <m:limLoc m:val="undOvr"/>
                          <m:supHide m:val="on"/>
                          <m:ctrlPr>
                            <a:rPr lang="en-US" sz="3200" i="1">
                              <a:latin typeface="Cambria Math" panose="02040503050406030204" pitchFamily="18" charset="0"/>
                            </a:rPr>
                          </m:ctrlPr>
                        </m:naryPr>
                        <m:sub>
                          <m:r>
                            <a:rPr lang="en-US" sz="3200" i="1">
                              <a:latin typeface="Cambria Math" panose="02040503050406030204" pitchFamily="18" charset="0"/>
                            </a:rPr>
                            <m:t>𝑖</m:t>
                          </m:r>
                        </m:sub>
                        <m:sup/>
                        <m:e>
                          <m:sSubSup>
                            <m:sSubSupPr>
                              <m:ctrlPr>
                                <a:rPr lang="en-US" sz="3200" i="1">
                                  <a:solidFill>
                                    <a:srgbClr val="836967"/>
                                  </a:solidFill>
                                  <a:latin typeface="Cambria Math" panose="02040503050406030204" pitchFamily="18" charset="0"/>
                                </a:rPr>
                              </m:ctrlPr>
                            </m:sSubSupPr>
                            <m:e>
                              <m:r>
                                <a:rPr lang="en-US" sz="3200" i="1">
                                  <a:latin typeface="Cambria Math" panose="02040503050406030204" pitchFamily="18" charset="0"/>
                                </a:rPr>
                                <m:t>𝑤</m:t>
                              </m:r>
                            </m:e>
                            <m:sub>
                              <m:r>
                                <a:rPr lang="en-US" sz="3200" i="1">
                                  <a:latin typeface="Cambria Math" panose="02040503050406030204" pitchFamily="18" charset="0"/>
                                </a:rPr>
                                <m:t>𝑖</m:t>
                              </m:r>
                            </m:sub>
                            <m:sup>
                              <m:r>
                                <a:rPr lang="en-US" sz="3200" i="0">
                                  <a:latin typeface="Cambria Math" panose="02040503050406030204" pitchFamily="18" charset="0"/>
                                </a:rPr>
                                <m:t>2</m:t>
                              </m:r>
                            </m:sup>
                          </m:sSubSup>
                          <m:sSubSup>
                            <m:sSubSupPr>
                              <m:ctrlPr>
                                <a:rPr lang="en-US" sz="3200" i="1">
                                  <a:solidFill>
                                    <a:srgbClr val="836967"/>
                                  </a:solidFill>
                                  <a:latin typeface="Cambria Math" panose="02040503050406030204" pitchFamily="18" charset="0"/>
                                </a:rPr>
                              </m:ctrlPr>
                            </m:sSubSupPr>
                            <m:e>
                              <m:r>
                                <a:rPr lang="en-US" sz="3200" i="1">
                                  <a:latin typeface="Cambria Math" panose="02040503050406030204" pitchFamily="18" charset="0"/>
                                </a:rPr>
                                <m:t>𝜎</m:t>
                              </m:r>
                            </m:e>
                            <m:sub>
                              <m:r>
                                <a:rPr lang="en-US" sz="3200" i="1">
                                  <a:latin typeface="Cambria Math" panose="02040503050406030204" pitchFamily="18" charset="0"/>
                                </a:rPr>
                                <m:t>𝑖</m:t>
                              </m:r>
                            </m:sub>
                            <m:sup>
                              <m:r>
                                <a:rPr lang="en-US" sz="3200" i="0">
                                  <a:latin typeface="Cambria Math" panose="02040503050406030204" pitchFamily="18" charset="0"/>
                                </a:rPr>
                                <m:t>2</m:t>
                              </m:r>
                            </m:sup>
                          </m:sSubSup>
                          <m:r>
                            <a:rPr lang="en-US" sz="3200" i="0">
                              <a:latin typeface="Cambria Math" panose="02040503050406030204" pitchFamily="18" charset="0"/>
                            </a:rPr>
                            <m:t>+ </m:t>
                          </m:r>
                          <m:nary>
                            <m:naryPr>
                              <m:chr m:val="∑"/>
                              <m:limLoc m:val="undOvr"/>
                              <m:supHide m:val="on"/>
                              <m:ctrlPr>
                                <a:rPr lang="en-US" sz="3200" i="1">
                                  <a:latin typeface="Cambria Math" panose="02040503050406030204" pitchFamily="18" charset="0"/>
                                </a:rPr>
                              </m:ctrlPr>
                            </m:naryPr>
                            <m:sub>
                              <m:r>
                                <a:rPr lang="en-US" sz="3200" i="1">
                                  <a:latin typeface="Cambria Math" panose="02040503050406030204" pitchFamily="18" charset="0"/>
                                </a:rPr>
                                <m:t>𝑖</m:t>
                              </m:r>
                            </m:sub>
                            <m:sup/>
                            <m:e>
                              <m:nary>
                                <m:naryPr>
                                  <m:chr m:val="∑"/>
                                  <m:limLoc m:val="undOvr"/>
                                  <m:supHide m:val="on"/>
                                  <m:ctrlPr>
                                    <a:rPr lang="en-US" sz="3200" i="1">
                                      <a:latin typeface="Cambria Math" panose="02040503050406030204" pitchFamily="18" charset="0"/>
                                    </a:rPr>
                                  </m:ctrlPr>
                                </m:naryPr>
                                <m:sub>
                                  <m:r>
                                    <a:rPr lang="en-US" sz="3200" i="1">
                                      <a:latin typeface="Cambria Math" panose="02040503050406030204" pitchFamily="18" charset="0"/>
                                    </a:rPr>
                                    <m:t>𝑗</m:t>
                                  </m:r>
                                  <m:r>
                                    <a:rPr lang="en-US" sz="3200" i="0">
                                      <a:latin typeface="Cambria Math" panose="02040503050406030204" pitchFamily="18" charset="0"/>
                                    </a:rPr>
                                    <m:t>≠</m:t>
                                  </m:r>
                                  <m:r>
                                    <a:rPr lang="en-US" sz="3200" i="1">
                                      <a:latin typeface="Cambria Math" panose="02040503050406030204" pitchFamily="18" charset="0"/>
                                    </a:rPr>
                                    <m:t>𝑖</m:t>
                                  </m:r>
                                </m:sub>
                                <m:sup/>
                                <m:e>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𝑤</m:t>
                                      </m:r>
                                    </m:e>
                                    <m:sub>
                                      <m:r>
                                        <a:rPr lang="en-US" sz="3200" i="1">
                                          <a:latin typeface="Cambria Math" panose="02040503050406030204" pitchFamily="18" charset="0"/>
                                        </a:rPr>
                                        <m:t>𝑖</m:t>
                                      </m:r>
                                    </m:sub>
                                  </m:sSub>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𝑤</m:t>
                                      </m:r>
                                    </m:e>
                                    <m:sub>
                                      <m:r>
                                        <a:rPr lang="en-US" sz="3200" i="1">
                                          <a:latin typeface="Cambria Math" panose="02040503050406030204" pitchFamily="18" charset="0"/>
                                        </a:rPr>
                                        <m:t>𝑗</m:t>
                                      </m:r>
                                    </m:sub>
                                  </m:sSub>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𝜎</m:t>
                                      </m:r>
                                    </m:e>
                                    <m:sub>
                                      <m:r>
                                        <a:rPr lang="en-US" sz="3200" i="1">
                                          <a:latin typeface="Cambria Math" panose="02040503050406030204" pitchFamily="18" charset="0"/>
                                        </a:rPr>
                                        <m:t>𝑖</m:t>
                                      </m:r>
                                    </m:sub>
                                  </m:sSub>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𝜎</m:t>
                                      </m:r>
                                    </m:e>
                                    <m:sub>
                                      <m:r>
                                        <a:rPr lang="en-US" sz="3200" i="1">
                                          <a:latin typeface="Cambria Math" panose="02040503050406030204" pitchFamily="18" charset="0"/>
                                        </a:rPr>
                                        <m:t>𝑗</m:t>
                                      </m:r>
                                    </m:sub>
                                  </m:sSub>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𝜌</m:t>
                                      </m:r>
                                    </m:e>
                                    <m:sub>
                                      <m:r>
                                        <a:rPr lang="en-US" sz="3200" i="1">
                                          <a:latin typeface="Cambria Math" panose="02040503050406030204" pitchFamily="18" charset="0"/>
                                        </a:rPr>
                                        <m:t>𝑖𝑗</m:t>
                                      </m:r>
                                    </m:sub>
                                  </m:sSub>
                                </m:e>
                              </m:nary>
                            </m:e>
                          </m:nary>
                        </m:e>
                      </m:nary>
                    </m:oMath>
                  </m:oMathPara>
                </a14:m>
                <a:endParaRPr lang="en-US" sz="3200" dirty="0"/>
              </a:p>
            </p:txBody>
          </p:sp>
        </mc:Choice>
        <mc:Fallback xmlns="">
          <p:sp>
            <p:nvSpPr>
              <p:cNvPr id="8" name="TextBox 7">
                <a:extLst>
                  <a:ext uri="{FF2B5EF4-FFF2-40B4-BE49-F238E27FC236}">
                    <a16:creationId xmlns:a16="http://schemas.microsoft.com/office/drawing/2014/main" id="{A052C2F3-79E9-6552-5069-ACF98927776B}"/>
                  </a:ext>
                </a:extLst>
              </p:cNvPr>
              <p:cNvSpPr txBox="1">
                <a:spLocks noRot="1" noChangeAspect="1" noMove="1" noResize="1" noEditPoints="1" noAdjustHandles="1" noChangeArrowheads="1" noChangeShapeType="1" noTextEdit="1"/>
              </p:cNvSpPr>
              <p:nvPr/>
            </p:nvSpPr>
            <p:spPr>
              <a:xfrm>
                <a:off x="2825393" y="1131591"/>
                <a:ext cx="7572054" cy="1343060"/>
              </a:xfrm>
              <a:prstGeom prst="rect">
                <a:avLst/>
              </a:prstGeom>
              <a:blipFill>
                <a:blip r:embed="rId4"/>
                <a:stretch>
                  <a:fillRect/>
                </a:stretch>
              </a:blipFill>
            </p:spPr>
            <p:txBody>
              <a:bodyPr/>
              <a:lstStyle/>
              <a:p>
                <a:r>
                  <a:rPr lang="en-US">
                    <a:noFill/>
                  </a:rPr>
                  <a:t> </a:t>
                </a:r>
              </a:p>
            </p:txBody>
          </p:sp>
        </mc:Fallback>
      </mc:AlternateContent>
      <p:pic>
        <p:nvPicPr>
          <p:cNvPr id="3" name="Picture 2" descr="A person wearing glasses and a suit&#10;&#10;Description automatically generated with medium confidence">
            <a:extLst>
              <a:ext uri="{FF2B5EF4-FFF2-40B4-BE49-F238E27FC236}">
                <a16:creationId xmlns:a16="http://schemas.microsoft.com/office/drawing/2014/main" id="{D794E69C-0D32-27BA-4AF7-C7163CED4554}"/>
              </a:ext>
            </a:extLst>
          </p:cNvPr>
          <p:cNvPicPr>
            <a:picLocks noChangeAspect="1"/>
          </p:cNvPicPr>
          <p:nvPr/>
        </p:nvPicPr>
        <p:blipFill rotWithShape="1">
          <a:blip r:embed="rId5">
            <a:extLst>
              <a:ext uri="{28A0092B-C50C-407E-A947-70E740481C1C}">
                <a14:useLocalDpi xmlns:a14="http://schemas.microsoft.com/office/drawing/2010/main" val="0"/>
              </a:ext>
            </a:extLst>
          </a:blip>
          <a:srcRect t="3152" b="22182"/>
          <a:stretch/>
        </p:blipFill>
        <p:spPr>
          <a:xfrm>
            <a:off x="275122" y="841387"/>
            <a:ext cx="2879044" cy="3052523"/>
          </a:xfrm>
          <a:prstGeom prst="rect">
            <a:avLst/>
          </a:prstGeom>
        </p:spPr>
      </p:pic>
      <p:pic>
        <p:nvPicPr>
          <p:cNvPr id="4" name="Picture 3" descr="A person in a suit&#10;&#10;Description automatically generated with medium confidence">
            <a:extLst>
              <a:ext uri="{FF2B5EF4-FFF2-40B4-BE49-F238E27FC236}">
                <a16:creationId xmlns:a16="http://schemas.microsoft.com/office/drawing/2014/main" id="{C5DD976D-97DB-E7A8-356E-02EFA4A37B39}"/>
              </a:ext>
            </a:extLst>
          </p:cNvPr>
          <p:cNvPicPr>
            <a:picLocks noChangeAspect="1"/>
          </p:cNvPicPr>
          <p:nvPr/>
        </p:nvPicPr>
        <p:blipFill rotWithShape="1">
          <a:blip r:embed="rId6">
            <a:extLst>
              <a:ext uri="{28A0092B-C50C-407E-A947-70E740481C1C}">
                <a14:useLocalDpi xmlns:a14="http://schemas.microsoft.com/office/drawing/2010/main" val="0"/>
              </a:ext>
            </a:extLst>
          </a:blip>
          <a:srcRect l="14016" r="16872"/>
          <a:stretch/>
        </p:blipFill>
        <p:spPr>
          <a:xfrm>
            <a:off x="275121" y="4078639"/>
            <a:ext cx="2848221" cy="3181350"/>
          </a:xfrm>
          <a:prstGeom prst="rect">
            <a:avLst/>
          </a:prstGeom>
        </p:spPr>
      </p:pic>
      <p:sp>
        <p:nvSpPr>
          <p:cNvPr id="5" name="TextBox 4">
            <a:extLst>
              <a:ext uri="{FF2B5EF4-FFF2-40B4-BE49-F238E27FC236}">
                <a16:creationId xmlns:a16="http://schemas.microsoft.com/office/drawing/2014/main" id="{4E19E733-8CB3-CF73-9B1C-00E7B10FA72E}"/>
              </a:ext>
            </a:extLst>
          </p:cNvPr>
          <p:cNvSpPr txBox="1"/>
          <p:nvPr/>
        </p:nvSpPr>
        <p:spPr>
          <a:xfrm>
            <a:off x="3724148" y="6156119"/>
            <a:ext cx="5794625" cy="830997"/>
          </a:xfrm>
          <a:prstGeom prst="rect">
            <a:avLst/>
          </a:prstGeom>
          <a:noFill/>
        </p:spPr>
        <p:txBody>
          <a:bodyPr wrap="square">
            <a:spAutoFit/>
          </a:bodyPr>
          <a:lstStyle/>
          <a:p>
            <a:pPr algn="r"/>
            <a:r>
              <a:rPr lang="en-US" sz="2400" b="0" i="0" dirty="0">
                <a:solidFill>
                  <a:srgbClr val="111111"/>
                </a:solidFill>
                <a:effectLst/>
                <a:latin typeface="SourceSansPro"/>
              </a:rPr>
              <a:t>Chevy Chase</a:t>
            </a:r>
          </a:p>
          <a:p>
            <a:pPr algn="r"/>
            <a:r>
              <a:rPr lang="en-US" sz="2400" b="0" i="0" dirty="0">
                <a:solidFill>
                  <a:srgbClr val="111111"/>
                </a:solidFill>
                <a:effectLst/>
                <a:latin typeface="SourceSansPro"/>
              </a:rPr>
              <a:t>Saturday Night Live, 1976</a:t>
            </a:r>
            <a:endParaRPr lang="en-US" sz="2400" dirty="0"/>
          </a:p>
        </p:txBody>
      </p:sp>
      <p:sp>
        <p:nvSpPr>
          <p:cNvPr id="9" name="TextBox 8">
            <a:extLst>
              <a:ext uri="{FF2B5EF4-FFF2-40B4-BE49-F238E27FC236}">
                <a16:creationId xmlns:a16="http://schemas.microsoft.com/office/drawing/2014/main" id="{6B0A62F1-A5B2-3074-5021-19AC57D41DCD}"/>
              </a:ext>
            </a:extLst>
          </p:cNvPr>
          <p:cNvSpPr txBox="1"/>
          <p:nvPr/>
        </p:nvSpPr>
        <p:spPr>
          <a:xfrm>
            <a:off x="3267182" y="5200942"/>
            <a:ext cx="6698415" cy="461665"/>
          </a:xfrm>
          <a:prstGeom prst="rect">
            <a:avLst/>
          </a:prstGeom>
          <a:noFill/>
        </p:spPr>
        <p:txBody>
          <a:bodyPr wrap="square">
            <a:spAutoFit/>
          </a:bodyPr>
          <a:lstStyle/>
          <a:p>
            <a:r>
              <a:rPr lang="en-US" sz="2400" b="0" i="0" dirty="0">
                <a:solidFill>
                  <a:srgbClr val="111111"/>
                </a:solidFill>
                <a:effectLst/>
                <a:latin typeface="SourceSansPro"/>
              </a:rPr>
              <a:t>“It was my understanding there would be no math.”</a:t>
            </a:r>
            <a:endParaRPr lang="en-US" sz="2400" dirty="0"/>
          </a:p>
        </p:txBody>
      </p:sp>
      <p:grpSp>
        <p:nvGrpSpPr>
          <p:cNvPr id="2" name="Group 1">
            <a:extLst>
              <a:ext uri="{FF2B5EF4-FFF2-40B4-BE49-F238E27FC236}">
                <a16:creationId xmlns:a16="http://schemas.microsoft.com/office/drawing/2014/main" id="{39BC6156-4F69-D6E6-4586-FB75B4420406}"/>
              </a:ext>
            </a:extLst>
          </p:cNvPr>
          <p:cNvGrpSpPr/>
          <p:nvPr/>
        </p:nvGrpSpPr>
        <p:grpSpPr>
          <a:xfrm>
            <a:off x="131059" y="195211"/>
            <a:ext cx="9798581" cy="404359"/>
            <a:chOff x="131059" y="129895"/>
            <a:chExt cx="9798581" cy="404359"/>
          </a:xfrm>
        </p:grpSpPr>
        <p:sp>
          <p:nvSpPr>
            <p:cNvPr id="7" name="Rectangle 6">
              <a:extLst>
                <a:ext uri="{FF2B5EF4-FFF2-40B4-BE49-F238E27FC236}">
                  <a16:creationId xmlns:a16="http://schemas.microsoft.com/office/drawing/2014/main" id="{A8B91C99-304B-A3A8-19F3-02E0213091C3}"/>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Rectangle 9">
              <a:extLst>
                <a:ext uri="{FF2B5EF4-FFF2-40B4-BE49-F238E27FC236}">
                  <a16:creationId xmlns:a16="http://schemas.microsoft.com/office/drawing/2014/main" id="{3CEA4003-0649-B237-9FD4-7AB1B5261EC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1" name="TextBox 10">
            <a:extLst>
              <a:ext uri="{FF2B5EF4-FFF2-40B4-BE49-F238E27FC236}">
                <a16:creationId xmlns:a16="http://schemas.microsoft.com/office/drawing/2014/main" id="{B83E4887-1F29-DCBB-7B12-4DD520A2B377}"/>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2" name="Group 11">
            <a:extLst>
              <a:ext uri="{FF2B5EF4-FFF2-40B4-BE49-F238E27FC236}">
                <a16:creationId xmlns:a16="http://schemas.microsoft.com/office/drawing/2014/main" id="{A504DF79-FE25-77DB-512F-AF742606E573}"/>
              </a:ext>
            </a:extLst>
          </p:cNvPr>
          <p:cNvGrpSpPr/>
          <p:nvPr/>
        </p:nvGrpSpPr>
        <p:grpSpPr>
          <a:xfrm>
            <a:off x="131059" y="195211"/>
            <a:ext cx="9798581" cy="404359"/>
            <a:chOff x="131059" y="129895"/>
            <a:chExt cx="9798581" cy="404359"/>
          </a:xfrm>
        </p:grpSpPr>
        <p:sp>
          <p:nvSpPr>
            <p:cNvPr id="14" name="Rectangle 13">
              <a:extLst>
                <a:ext uri="{FF2B5EF4-FFF2-40B4-BE49-F238E27FC236}">
                  <a16:creationId xmlns:a16="http://schemas.microsoft.com/office/drawing/2014/main" id="{1AFB789D-5BBD-177D-2CEF-3DF84D65F46F}"/>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6" name="Rectangle 15">
              <a:extLst>
                <a:ext uri="{FF2B5EF4-FFF2-40B4-BE49-F238E27FC236}">
                  <a16:creationId xmlns:a16="http://schemas.microsoft.com/office/drawing/2014/main" id="{C9366BD2-FE19-61B0-203D-5B5620AF0E81}"/>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1" name="TextBox 20">
            <a:extLst>
              <a:ext uri="{FF2B5EF4-FFF2-40B4-BE49-F238E27FC236}">
                <a16:creationId xmlns:a16="http://schemas.microsoft.com/office/drawing/2014/main" id="{41C3718D-1818-D760-15B5-36956C0E43B6}"/>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Modern Portfolio Theory</a:t>
            </a:r>
          </a:p>
        </p:txBody>
      </p:sp>
    </p:spTree>
    <p:extLst>
      <p:ext uri="{BB962C8B-B14F-4D97-AF65-F5344CB8AC3E}">
        <p14:creationId xmlns:p14="http://schemas.microsoft.com/office/powerpoint/2010/main" val="83163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036C600A-1D2F-402E-9FF4-71CED7EC50B8}"/>
              </a:ext>
            </a:extLst>
          </p:cNvPr>
          <p:cNvSpPr>
            <a:spLocks noGrp="1"/>
          </p:cNvSpPr>
          <p:nvPr>
            <p:ph idx="1"/>
          </p:nvPr>
        </p:nvSpPr>
        <p:spPr>
          <a:xfrm>
            <a:off x="465622" y="4464345"/>
            <a:ext cx="8862060" cy="2665915"/>
          </a:xfrm>
        </p:spPr>
        <p:txBody>
          <a:bodyPr>
            <a:noAutofit/>
          </a:bodyPr>
          <a:lstStyle/>
          <a:p>
            <a:pPr>
              <a:lnSpc>
                <a:spcPct val="100000"/>
              </a:lnSpc>
              <a:spcBef>
                <a:spcPts val="1200"/>
              </a:spcBef>
              <a:spcAft>
                <a:spcPts val="1200"/>
              </a:spcAft>
              <a:buClr>
                <a:srgbClr val="670926"/>
              </a:buClr>
              <a:buFont typeface="Wingdings" panose="05000000000000000000" pitchFamily="2" charset="2"/>
              <a:buChar char="§"/>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correlation is </a:t>
            </a:r>
            <a:r>
              <a:rPr lang="en-US" sz="2400" dirty="0">
                <a:solidFill>
                  <a:srgbClr val="FF0000"/>
                </a:solidFill>
                <a:latin typeface="Segoe UI" panose="020B0502040204020203" pitchFamily="34" charset="0"/>
                <a:ea typeface="Segoe UI" panose="020B0502040204020203" pitchFamily="34" charset="0"/>
                <a:cs typeface="Segoe UI" panose="020B0502040204020203" pitchFamily="34" charset="0"/>
              </a:rPr>
              <a:t>0</a:t>
            </a: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that </a:t>
            </a:r>
            <a:r>
              <a:rPr lang="en-US" sz="2400"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zeros out </a:t>
            </a: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the entire final term</a:t>
            </a:r>
          </a:p>
          <a:p>
            <a:pPr>
              <a:lnSpc>
                <a:spcPct val="100000"/>
              </a:lnSpc>
              <a:spcBef>
                <a:spcPts val="1200"/>
              </a:spcBef>
              <a:spcAft>
                <a:spcPts val="1200"/>
              </a:spcAft>
              <a:buClr>
                <a:srgbClr val="670926"/>
              </a:buClr>
              <a:buFont typeface="Wingdings" panose="05000000000000000000" pitchFamily="2" charset="2"/>
              <a:buChar char="§"/>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correlation is </a:t>
            </a:r>
            <a:r>
              <a:rPr lang="en-US" sz="2400" dirty="0">
                <a:solidFill>
                  <a:srgbClr val="FF0000"/>
                </a:solidFill>
                <a:latin typeface="Segoe UI" panose="020B0502040204020203" pitchFamily="34" charset="0"/>
                <a:ea typeface="Segoe UI" panose="020B0502040204020203" pitchFamily="34" charset="0"/>
                <a:cs typeface="Segoe UI" panose="020B0502040204020203" pitchFamily="34" charset="0"/>
              </a:rPr>
              <a:t>negative</a:t>
            </a: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we can </a:t>
            </a:r>
            <a:r>
              <a:rPr lang="en-US" sz="2400"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subtract</a:t>
            </a: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the final term from portfolio risk</a:t>
            </a:r>
          </a:p>
          <a:p>
            <a:pPr>
              <a:lnSpc>
                <a:spcPct val="100000"/>
              </a:lnSpc>
              <a:spcBef>
                <a:spcPts val="1200"/>
              </a:spcBef>
              <a:spcAft>
                <a:spcPts val="1200"/>
              </a:spcAft>
              <a:buClr>
                <a:srgbClr val="670926"/>
              </a:buClr>
              <a:buFont typeface="Wingdings" panose="05000000000000000000" pitchFamily="2" charset="2"/>
              <a:buChar char="§"/>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However, if the correlation is </a:t>
            </a:r>
            <a:r>
              <a:rPr lang="en-US" sz="2400" dirty="0">
                <a:solidFill>
                  <a:srgbClr val="FF0000"/>
                </a:solidFill>
                <a:latin typeface="Segoe UI" panose="020B0502040204020203" pitchFamily="34" charset="0"/>
                <a:ea typeface="Segoe UI" panose="020B0502040204020203" pitchFamily="34" charset="0"/>
                <a:cs typeface="Segoe UI" panose="020B0502040204020203" pitchFamily="34" charset="0"/>
              </a:rPr>
              <a:t>close to 1</a:t>
            </a: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then the portfolio risk is </a:t>
            </a:r>
            <a:r>
              <a:rPr lang="en-US" sz="2400"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not reduced</a:t>
            </a:r>
          </a:p>
        </p:txBody>
      </p:sp>
      <p:sp>
        <p:nvSpPr>
          <p:cNvPr id="10" name="Slide Number Placeholder 1">
            <a:extLst>
              <a:ext uri="{FF2B5EF4-FFF2-40B4-BE49-F238E27FC236}">
                <a16:creationId xmlns:a16="http://schemas.microsoft.com/office/drawing/2014/main" id="{04BD616A-356F-4919-8402-612D1BB8D3FE}"/>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6</a:t>
            </a:fld>
            <a:endParaRPr lang="en-US" sz="1068"/>
          </a:p>
        </p:txBody>
      </p:sp>
      <p:cxnSp>
        <p:nvCxnSpPr>
          <p:cNvPr id="11" name="Straight Connector 10">
            <a:extLst>
              <a:ext uri="{FF2B5EF4-FFF2-40B4-BE49-F238E27FC236}">
                <a16:creationId xmlns:a16="http://schemas.microsoft.com/office/drawing/2014/main" id="{83AD21DF-D335-49EB-A4AC-8BBB08BCB05D}"/>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2F6901DA-1AA5-40F3-A659-816509AFB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17" name="TextBox 16">
            <a:extLst>
              <a:ext uri="{FF2B5EF4-FFF2-40B4-BE49-F238E27FC236}">
                <a16:creationId xmlns:a16="http://schemas.microsoft.com/office/drawing/2014/main" id="{05473190-9A96-467E-A3C9-7A4778BFD4BC}"/>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a:solidFill>
                  <a:schemeClr val="tx1">
                    <a:lumMod val="50000"/>
                    <a:lumOff val="50000"/>
                  </a:schemeClr>
                </a:solidFill>
                <a:latin typeface="Segoe UI" panose="020B0502040204020203" pitchFamily="34" charset="0"/>
                <a:cs typeface="Segoe UI" panose="020B0502040204020203" pitchFamily="34" charset="0"/>
              </a:rPr>
              <a:t>For Financial Professional Use Only.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772B78-3C7B-95AB-DCDD-B48210807146}"/>
                  </a:ext>
                </a:extLst>
              </p:cNvPr>
              <p:cNvSpPr txBox="1"/>
              <p:nvPr/>
            </p:nvSpPr>
            <p:spPr>
              <a:xfrm>
                <a:off x="829638" y="2224689"/>
                <a:ext cx="7987103" cy="710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600" i="1" smtClean="0">
                              <a:solidFill>
                                <a:srgbClr val="836967"/>
                              </a:solidFill>
                              <a:latin typeface="Cambria Math" panose="02040503050406030204" pitchFamily="18" charset="0"/>
                            </a:rPr>
                          </m:ctrlPr>
                        </m:sSubSupPr>
                        <m:e>
                          <m:r>
                            <a:rPr lang="en-US" sz="3600" i="1">
                              <a:latin typeface="Cambria Math" panose="02040503050406030204" pitchFamily="18" charset="0"/>
                            </a:rPr>
                            <m:t>𝜎</m:t>
                          </m:r>
                        </m:e>
                        <m:sub>
                          <m:r>
                            <a:rPr lang="en-US" sz="3600" i="1">
                              <a:latin typeface="Cambria Math" panose="02040503050406030204" pitchFamily="18" charset="0"/>
                            </a:rPr>
                            <m:t>𝑝</m:t>
                          </m:r>
                        </m:sub>
                        <m:sup>
                          <m:r>
                            <a:rPr lang="en-US" sz="3600" i="0">
                              <a:latin typeface="Cambria Math" panose="02040503050406030204" pitchFamily="18" charset="0"/>
                            </a:rPr>
                            <m:t>2</m:t>
                          </m:r>
                        </m:sup>
                      </m:sSubSup>
                      <m:r>
                        <a:rPr lang="en-US" sz="3600" i="0">
                          <a:latin typeface="Cambria Math" panose="02040503050406030204" pitchFamily="18" charset="0"/>
                        </a:rPr>
                        <m:t>=</m:t>
                      </m:r>
                      <m:sSubSup>
                        <m:sSubSupPr>
                          <m:ctrlPr>
                            <a:rPr lang="en-US" sz="3600" i="1">
                              <a:solidFill>
                                <a:srgbClr val="836967"/>
                              </a:solidFill>
                              <a:latin typeface="Cambria Math" panose="02040503050406030204" pitchFamily="18" charset="0"/>
                            </a:rPr>
                          </m:ctrlPr>
                        </m:sSubSupPr>
                        <m:e>
                          <m:r>
                            <a:rPr lang="en-US" sz="3600" i="1">
                              <a:latin typeface="Cambria Math" panose="02040503050406030204" pitchFamily="18" charset="0"/>
                            </a:rPr>
                            <m:t>𝑤</m:t>
                          </m:r>
                        </m:e>
                        <m:sub>
                          <m:r>
                            <a:rPr lang="en-US" sz="3600" i="1">
                              <a:latin typeface="Cambria Math" panose="02040503050406030204" pitchFamily="18" charset="0"/>
                            </a:rPr>
                            <m:t>𝐴</m:t>
                          </m:r>
                        </m:sub>
                        <m:sup>
                          <m:r>
                            <a:rPr lang="en-US" sz="3600" i="0">
                              <a:latin typeface="Cambria Math" panose="02040503050406030204" pitchFamily="18" charset="0"/>
                            </a:rPr>
                            <m:t>2</m:t>
                          </m:r>
                        </m:sup>
                      </m:sSubSup>
                      <m:sSubSup>
                        <m:sSubSupPr>
                          <m:ctrlPr>
                            <a:rPr lang="en-US" sz="3600" i="1">
                              <a:solidFill>
                                <a:srgbClr val="836967"/>
                              </a:solidFill>
                              <a:latin typeface="Cambria Math" panose="02040503050406030204" pitchFamily="18" charset="0"/>
                            </a:rPr>
                          </m:ctrlPr>
                        </m:sSubSupPr>
                        <m:e>
                          <m:r>
                            <a:rPr lang="en-US" sz="3600" i="1">
                              <a:latin typeface="Cambria Math" panose="02040503050406030204" pitchFamily="18" charset="0"/>
                            </a:rPr>
                            <m:t>𝜎</m:t>
                          </m:r>
                        </m:e>
                        <m:sub>
                          <m:r>
                            <a:rPr lang="en-US" sz="3600" i="1">
                              <a:latin typeface="Cambria Math" panose="02040503050406030204" pitchFamily="18" charset="0"/>
                            </a:rPr>
                            <m:t>𝐴</m:t>
                          </m:r>
                        </m:sub>
                        <m:sup>
                          <m:r>
                            <a:rPr lang="en-US" sz="3600" i="0">
                              <a:latin typeface="Cambria Math" panose="02040503050406030204" pitchFamily="18" charset="0"/>
                            </a:rPr>
                            <m:t>2</m:t>
                          </m:r>
                        </m:sup>
                      </m:sSubSup>
                      <m:r>
                        <a:rPr lang="en-US" sz="3600" i="0">
                          <a:latin typeface="Cambria Math" panose="02040503050406030204" pitchFamily="18" charset="0"/>
                        </a:rPr>
                        <m:t>+</m:t>
                      </m:r>
                      <m:sSubSup>
                        <m:sSubSupPr>
                          <m:ctrlPr>
                            <a:rPr lang="en-US" sz="3600" i="1">
                              <a:solidFill>
                                <a:srgbClr val="836967"/>
                              </a:solidFill>
                              <a:latin typeface="Cambria Math" panose="02040503050406030204" pitchFamily="18" charset="0"/>
                            </a:rPr>
                          </m:ctrlPr>
                        </m:sSubSupPr>
                        <m:e>
                          <m:r>
                            <a:rPr lang="en-US" sz="3600" i="1">
                              <a:latin typeface="Cambria Math" panose="02040503050406030204" pitchFamily="18" charset="0"/>
                            </a:rPr>
                            <m:t>𝑤</m:t>
                          </m:r>
                        </m:e>
                        <m:sub>
                          <m:r>
                            <a:rPr lang="en-US" sz="3600" i="1">
                              <a:latin typeface="Cambria Math" panose="02040503050406030204" pitchFamily="18" charset="0"/>
                            </a:rPr>
                            <m:t>𝐵</m:t>
                          </m:r>
                        </m:sub>
                        <m:sup>
                          <m:r>
                            <a:rPr lang="en-US" sz="3600" i="0">
                              <a:latin typeface="Cambria Math" panose="02040503050406030204" pitchFamily="18" charset="0"/>
                            </a:rPr>
                            <m:t>2</m:t>
                          </m:r>
                        </m:sup>
                      </m:sSubSup>
                      <m:sSubSup>
                        <m:sSubSupPr>
                          <m:ctrlPr>
                            <a:rPr lang="en-US" sz="3600" i="1">
                              <a:solidFill>
                                <a:srgbClr val="836967"/>
                              </a:solidFill>
                              <a:latin typeface="Cambria Math" panose="02040503050406030204" pitchFamily="18" charset="0"/>
                            </a:rPr>
                          </m:ctrlPr>
                        </m:sSubSupPr>
                        <m:e>
                          <m:r>
                            <a:rPr lang="en-US" sz="3600" i="1">
                              <a:latin typeface="Cambria Math" panose="02040503050406030204" pitchFamily="18" charset="0"/>
                            </a:rPr>
                            <m:t>𝜎</m:t>
                          </m:r>
                        </m:e>
                        <m:sub>
                          <m:r>
                            <a:rPr lang="en-US" sz="3600" i="1">
                              <a:latin typeface="Cambria Math" panose="02040503050406030204" pitchFamily="18" charset="0"/>
                            </a:rPr>
                            <m:t>𝐵</m:t>
                          </m:r>
                        </m:sub>
                        <m:sup>
                          <m:r>
                            <a:rPr lang="en-US" sz="3600" i="0">
                              <a:latin typeface="Cambria Math" panose="02040503050406030204" pitchFamily="18" charset="0"/>
                            </a:rPr>
                            <m:t>2</m:t>
                          </m:r>
                        </m:sup>
                      </m:sSubSup>
                      <m:r>
                        <a:rPr lang="en-US" sz="3600" i="0">
                          <a:latin typeface="Cambria Math" panose="02040503050406030204" pitchFamily="18" charset="0"/>
                        </a:rPr>
                        <m:t>+2</m:t>
                      </m:r>
                      <m:sSub>
                        <m:sSubPr>
                          <m:ctrlPr>
                            <a:rPr lang="en-US" sz="3600" i="1">
                              <a:solidFill>
                                <a:srgbClr val="836967"/>
                              </a:solidFill>
                              <a:latin typeface="Cambria Math" panose="02040503050406030204" pitchFamily="18" charset="0"/>
                            </a:rPr>
                          </m:ctrlPr>
                        </m:sSubPr>
                        <m:e>
                          <m:r>
                            <a:rPr lang="en-US" sz="3600" i="1">
                              <a:latin typeface="Cambria Math" panose="02040503050406030204" pitchFamily="18" charset="0"/>
                            </a:rPr>
                            <m:t>𝑤</m:t>
                          </m:r>
                        </m:e>
                        <m:sub>
                          <m:r>
                            <a:rPr lang="en-US" sz="3600" i="1">
                              <a:latin typeface="Cambria Math" panose="02040503050406030204" pitchFamily="18" charset="0"/>
                            </a:rPr>
                            <m:t>𝐴</m:t>
                          </m:r>
                        </m:sub>
                      </m:sSub>
                      <m:sSub>
                        <m:sSubPr>
                          <m:ctrlPr>
                            <a:rPr lang="en-US" sz="3600" i="1">
                              <a:solidFill>
                                <a:srgbClr val="836967"/>
                              </a:solidFill>
                              <a:latin typeface="Cambria Math" panose="02040503050406030204" pitchFamily="18" charset="0"/>
                            </a:rPr>
                          </m:ctrlPr>
                        </m:sSubPr>
                        <m:e>
                          <m:r>
                            <a:rPr lang="en-US" sz="3600" i="1">
                              <a:latin typeface="Cambria Math" panose="02040503050406030204" pitchFamily="18" charset="0"/>
                            </a:rPr>
                            <m:t>𝑤</m:t>
                          </m:r>
                        </m:e>
                        <m:sub>
                          <m:r>
                            <a:rPr lang="en-US" sz="3600" i="1">
                              <a:latin typeface="Cambria Math" panose="02040503050406030204" pitchFamily="18" charset="0"/>
                            </a:rPr>
                            <m:t>𝐵</m:t>
                          </m:r>
                        </m:sub>
                      </m:sSub>
                      <m:sSub>
                        <m:sSubPr>
                          <m:ctrlPr>
                            <a:rPr lang="en-US" sz="3600" i="1">
                              <a:solidFill>
                                <a:srgbClr val="836967"/>
                              </a:solidFill>
                              <a:latin typeface="Cambria Math" panose="02040503050406030204" pitchFamily="18" charset="0"/>
                            </a:rPr>
                          </m:ctrlPr>
                        </m:sSubPr>
                        <m:e>
                          <m:r>
                            <a:rPr lang="en-US" sz="3600" i="1">
                              <a:latin typeface="Cambria Math" panose="02040503050406030204" pitchFamily="18" charset="0"/>
                            </a:rPr>
                            <m:t>𝜎</m:t>
                          </m:r>
                        </m:e>
                        <m:sub>
                          <m:r>
                            <a:rPr lang="en-US" sz="3600" i="1">
                              <a:latin typeface="Cambria Math" panose="02040503050406030204" pitchFamily="18" charset="0"/>
                            </a:rPr>
                            <m:t>𝐴</m:t>
                          </m:r>
                        </m:sub>
                      </m:sSub>
                      <m:sSub>
                        <m:sSubPr>
                          <m:ctrlPr>
                            <a:rPr lang="en-US" sz="3600" i="1">
                              <a:solidFill>
                                <a:srgbClr val="836967"/>
                              </a:solidFill>
                              <a:latin typeface="Cambria Math" panose="02040503050406030204" pitchFamily="18" charset="0"/>
                            </a:rPr>
                          </m:ctrlPr>
                        </m:sSubPr>
                        <m:e>
                          <m:r>
                            <a:rPr lang="en-US" sz="3600" i="1">
                              <a:latin typeface="Cambria Math" panose="02040503050406030204" pitchFamily="18" charset="0"/>
                            </a:rPr>
                            <m:t>𝜎</m:t>
                          </m:r>
                        </m:e>
                        <m:sub>
                          <m:r>
                            <a:rPr lang="en-US" sz="3600" i="1">
                              <a:latin typeface="Cambria Math" panose="02040503050406030204" pitchFamily="18" charset="0"/>
                            </a:rPr>
                            <m:t>𝐵</m:t>
                          </m:r>
                        </m:sub>
                      </m:sSub>
                      <m:sSub>
                        <m:sSubPr>
                          <m:ctrlPr>
                            <a:rPr lang="en-US" sz="3600" i="1" smtClean="0">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𝜌</m:t>
                          </m:r>
                        </m:e>
                        <m:sub>
                          <m:r>
                            <a:rPr lang="en-US" sz="3600" i="1">
                              <a:solidFill>
                                <a:srgbClr val="FF0000"/>
                              </a:solidFill>
                              <a:latin typeface="Cambria Math" panose="02040503050406030204" pitchFamily="18" charset="0"/>
                            </a:rPr>
                            <m:t>𝐴𝐵</m:t>
                          </m:r>
                        </m:sub>
                      </m:sSub>
                    </m:oMath>
                  </m:oMathPara>
                </a14:m>
                <a:endParaRPr lang="en-US" sz="3600" dirty="0"/>
              </a:p>
            </p:txBody>
          </p:sp>
        </mc:Choice>
        <mc:Fallback xmlns="">
          <p:sp>
            <p:nvSpPr>
              <p:cNvPr id="3" name="TextBox 2">
                <a:extLst>
                  <a:ext uri="{FF2B5EF4-FFF2-40B4-BE49-F238E27FC236}">
                    <a16:creationId xmlns:a16="http://schemas.microsoft.com/office/drawing/2014/main" id="{88772B78-3C7B-95AB-DCDD-B48210807146}"/>
                  </a:ext>
                </a:extLst>
              </p:cNvPr>
              <p:cNvSpPr txBox="1">
                <a:spLocks noRot="1" noChangeAspect="1" noMove="1" noResize="1" noEditPoints="1" noAdjustHandles="1" noChangeArrowheads="1" noChangeShapeType="1" noTextEdit="1"/>
              </p:cNvSpPr>
              <p:nvPr/>
            </p:nvSpPr>
            <p:spPr>
              <a:xfrm>
                <a:off x="829638" y="2224689"/>
                <a:ext cx="7987103" cy="710516"/>
              </a:xfrm>
              <a:prstGeom prst="rect">
                <a:avLst/>
              </a:prstGeom>
              <a:blipFill>
                <a:blip r:embed="rId4"/>
                <a:stretch>
                  <a:fillRect/>
                </a:stretch>
              </a:blipFill>
            </p:spPr>
            <p:txBody>
              <a:bodyPr/>
              <a:lstStyle/>
              <a:p>
                <a:r>
                  <a:rPr lang="en-US">
                    <a:noFill/>
                  </a:rPr>
                  <a:t> </a:t>
                </a:r>
              </a:p>
            </p:txBody>
          </p:sp>
        </mc:Fallback>
      </mc:AlternateContent>
      <p:sp>
        <p:nvSpPr>
          <p:cNvPr id="2" name="Callout: Down Arrow 1">
            <a:extLst>
              <a:ext uri="{FF2B5EF4-FFF2-40B4-BE49-F238E27FC236}">
                <a16:creationId xmlns:a16="http://schemas.microsoft.com/office/drawing/2014/main" id="{1EF29077-EB75-63D6-1A4B-43BFE9083BCC}"/>
              </a:ext>
            </a:extLst>
          </p:cNvPr>
          <p:cNvSpPr/>
          <p:nvPr/>
        </p:nvSpPr>
        <p:spPr>
          <a:xfrm>
            <a:off x="232351" y="1162076"/>
            <a:ext cx="2157573" cy="106261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Portfolio Risk</a:t>
            </a:r>
          </a:p>
        </p:txBody>
      </p:sp>
      <p:sp>
        <p:nvSpPr>
          <p:cNvPr id="4" name="Callout: Down Arrow 3">
            <a:extLst>
              <a:ext uri="{FF2B5EF4-FFF2-40B4-BE49-F238E27FC236}">
                <a16:creationId xmlns:a16="http://schemas.microsoft.com/office/drawing/2014/main" id="{0FDE01F7-1760-56B6-8671-DD338FF9ECD9}"/>
              </a:ext>
            </a:extLst>
          </p:cNvPr>
          <p:cNvSpPr/>
          <p:nvPr/>
        </p:nvSpPr>
        <p:spPr>
          <a:xfrm>
            <a:off x="3300848" y="1162076"/>
            <a:ext cx="2157573" cy="106261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Risk of B</a:t>
            </a:r>
          </a:p>
        </p:txBody>
      </p:sp>
      <p:sp>
        <p:nvSpPr>
          <p:cNvPr id="5" name="Callout: Up Arrow 4">
            <a:extLst>
              <a:ext uri="{FF2B5EF4-FFF2-40B4-BE49-F238E27FC236}">
                <a16:creationId xmlns:a16="http://schemas.microsoft.com/office/drawing/2014/main" id="{8851EB2B-6914-4B3E-8D04-C1CCD4E380B9}"/>
              </a:ext>
            </a:extLst>
          </p:cNvPr>
          <p:cNvSpPr/>
          <p:nvPr/>
        </p:nvSpPr>
        <p:spPr>
          <a:xfrm>
            <a:off x="1880171" y="2909953"/>
            <a:ext cx="2147299" cy="113014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Risk of A</a:t>
            </a:r>
          </a:p>
        </p:txBody>
      </p:sp>
      <p:sp>
        <p:nvSpPr>
          <p:cNvPr id="6" name="Callout: Up Arrow 5">
            <a:extLst>
              <a:ext uri="{FF2B5EF4-FFF2-40B4-BE49-F238E27FC236}">
                <a16:creationId xmlns:a16="http://schemas.microsoft.com/office/drawing/2014/main" id="{1E17BB20-5050-1973-B2DD-0CEA85A014B5}"/>
              </a:ext>
            </a:extLst>
          </p:cNvPr>
          <p:cNvSpPr/>
          <p:nvPr/>
        </p:nvSpPr>
        <p:spPr>
          <a:xfrm>
            <a:off x="5854557" y="2923577"/>
            <a:ext cx="2147299" cy="111652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Diversification Risk</a:t>
            </a:r>
          </a:p>
        </p:txBody>
      </p:sp>
      <p:grpSp>
        <p:nvGrpSpPr>
          <p:cNvPr id="12" name="Group 11">
            <a:extLst>
              <a:ext uri="{FF2B5EF4-FFF2-40B4-BE49-F238E27FC236}">
                <a16:creationId xmlns:a16="http://schemas.microsoft.com/office/drawing/2014/main" id="{6FEF4C83-7BAB-3F39-0468-CB606BBE9049}"/>
              </a:ext>
            </a:extLst>
          </p:cNvPr>
          <p:cNvGrpSpPr/>
          <p:nvPr/>
        </p:nvGrpSpPr>
        <p:grpSpPr>
          <a:xfrm>
            <a:off x="131059" y="195211"/>
            <a:ext cx="9798581" cy="404359"/>
            <a:chOff x="131059" y="129895"/>
            <a:chExt cx="9798581" cy="404359"/>
          </a:xfrm>
        </p:grpSpPr>
        <p:sp>
          <p:nvSpPr>
            <p:cNvPr id="13" name="Rectangle 12">
              <a:extLst>
                <a:ext uri="{FF2B5EF4-FFF2-40B4-BE49-F238E27FC236}">
                  <a16:creationId xmlns:a16="http://schemas.microsoft.com/office/drawing/2014/main" id="{56A64F3D-838C-7DE3-C08F-602DA8BD6AF0}"/>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4" name="Rectangle 13">
              <a:extLst>
                <a:ext uri="{FF2B5EF4-FFF2-40B4-BE49-F238E27FC236}">
                  <a16:creationId xmlns:a16="http://schemas.microsoft.com/office/drawing/2014/main" id="{0DA3C6A7-E92E-FCB4-839F-189E23AD6C06}"/>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8" name="TextBox 17">
            <a:extLst>
              <a:ext uri="{FF2B5EF4-FFF2-40B4-BE49-F238E27FC236}">
                <a16:creationId xmlns:a16="http://schemas.microsoft.com/office/drawing/2014/main" id="{FD9E2EF1-DD7A-FDA5-A4D3-4A4CF002D8DD}"/>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19" name="Group 18">
            <a:extLst>
              <a:ext uri="{FF2B5EF4-FFF2-40B4-BE49-F238E27FC236}">
                <a16:creationId xmlns:a16="http://schemas.microsoft.com/office/drawing/2014/main" id="{E03A5E9B-85AA-BB6E-550D-8D231CECBC78}"/>
              </a:ext>
            </a:extLst>
          </p:cNvPr>
          <p:cNvGrpSpPr/>
          <p:nvPr/>
        </p:nvGrpSpPr>
        <p:grpSpPr>
          <a:xfrm>
            <a:off x="131059" y="195211"/>
            <a:ext cx="9798581" cy="404359"/>
            <a:chOff x="131059" y="129895"/>
            <a:chExt cx="9798581" cy="404359"/>
          </a:xfrm>
        </p:grpSpPr>
        <p:sp>
          <p:nvSpPr>
            <p:cNvPr id="20" name="Rectangle 19">
              <a:extLst>
                <a:ext uri="{FF2B5EF4-FFF2-40B4-BE49-F238E27FC236}">
                  <a16:creationId xmlns:a16="http://schemas.microsoft.com/office/drawing/2014/main" id="{E7D04F4C-FF00-AB42-9D4B-8D1C644ED5CE}"/>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1" name="Rectangle 20">
              <a:extLst>
                <a:ext uri="{FF2B5EF4-FFF2-40B4-BE49-F238E27FC236}">
                  <a16:creationId xmlns:a16="http://schemas.microsoft.com/office/drawing/2014/main" id="{603BA145-AA53-0C8A-75D9-FF001A254B0E}"/>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22" name="TextBox 21">
            <a:extLst>
              <a:ext uri="{FF2B5EF4-FFF2-40B4-BE49-F238E27FC236}">
                <a16:creationId xmlns:a16="http://schemas.microsoft.com/office/drawing/2014/main" id="{85A3E328-4262-F43E-161A-7E654D10C848}"/>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The Math Behind Diversification &amp; Modern Portfolio Theory</a:t>
            </a:r>
          </a:p>
        </p:txBody>
      </p:sp>
    </p:spTree>
    <p:extLst>
      <p:ext uri="{BB962C8B-B14F-4D97-AF65-F5344CB8AC3E}">
        <p14:creationId xmlns:p14="http://schemas.microsoft.com/office/powerpoint/2010/main" val="28916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7</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Source: Swan Global Investments</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3" name="Chart 2">
            <a:extLst>
              <a:ext uri="{FF2B5EF4-FFF2-40B4-BE49-F238E27FC236}">
                <a16:creationId xmlns:a16="http://schemas.microsoft.com/office/drawing/2014/main" id="{43A35A48-1F44-4243-97CD-7AC686A4190F}"/>
              </a:ext>
            </a:extLst>
          </p:cNvPr>
          <p:cNvGraphicFramePr>
            <a:graphicFrameLocks/>
          </p:cNvGraphicFramePr>
          <p:nvPr>
            <p:extLst>
              <p:ext uri="{D42A27DB-BD31-4B8C-83A1-F6EECF244321}">
                <p14:modId xmlns:p14="http://schemas.microsoft.com/office/powerpoint/2010/main" val="1878729778"/>
              </p:ext>
            </p:extLst>
          </p:nvPr>
        </p:nvGraphicFramePr>
        <p:xfrm>
          <a:off x="400692" y="492415"/>
          <a:ext cx="9144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F583F173-E5FD-4E6E-83A5-BE3C6290B459}"/>
              </a:ext>
            </a:extLst>
          </p:cNvPr>
          <p:cNvGraphicFramePr>
            <a:graphicFrameLocks/>
          </p:cNvGraphicFramePr>
          <p:nvPr>
            <p:extLst>
              <p:ext uri="{D42A27DB-BD31-4B8C-83A1-F6EECF244321}">
                <p14:modId xmlns:p14="http://schemas.microsoft.com/office/powerpoint/2010/main" val="4224619777"/>
              </p:ext>
            </p:extLst>
          </p:nvPr>
        </p:nvGraphicFramePr>
        <p:xfrm>
          <a:off x="374773" y="2792597"/>
          <a:ext cx="9144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C7129E86-D684-4AA0-949B-68341F0BA835}"/>
              </a:ext>
            </a:extLst>
          </p:cNvPr>
          <p:cNvGraphicFramePr>
            <a:graphicFrameLocks/>
          </p:cNvGraphicFramePr>
          <p:nvPr>
            <p:extLst>
              <p:ext uri="{D42A27DB-BD31-4B8C-83A1-F6EECF244321}">
                <p14:modId xmlns:p14="http://schemas.microsoft.com/office/powerpoint/2010/main" val="1698616420"/>
              </p:ext>
            </p:extLst>
          </p:nvPr>
        </p:nvGraphicFramePr>
        <p:xfrm>
          <a:off x="400692" y="5118122"/>
          <a:ext cx="9144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1">
            <a:extLst>
              <a:ext uri="{FF2B5EF4-FFF2-40B4-BE49-F238E27FC236}">
                <a16:creationId xmlns:a16="http://schemas.microsoft.com/office/drawing/2014/main" id="{588E5028-EDE0-5D50-C5EB-BF6B0CDD0625}"/>
              </a:ext>
            </a:extLst>
          </p:cNvPr>
          <p:cNvGrpSpPr/>
          <p:nvPr/>
        </p:nvGrpSpPr>
        <p:grpSpPr>
          <a:xfrm>
            <a:off x="131059" y="195211"/>
            <a:ext cx="9798581" cy="404359"/>
            <a:chOff x="131059" y="129895"/>
            <a:chExt cx="9798581" cy="404359"/>
          </a:xfrm>
        </p:grpSpPr>
        <p:sp>
          <p:nvSpPr>
            <p:cNvPr id="6" name="Rectangle 5">
              <a:extLst>
                <a:ext uri="{FF2B5EF4-FFF2-40B4-BE49-F238E27FC236}">
                  <a16:creationId xmlns:a16="http://schemas.microsoft.com/office/drawing/2014/main" id="{A7F9DC68-62F6-4D00-A151-60702A46ADF5}"/>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Rectangle 6">
              <a:extLst>
                <a:ext uri="{FF2B5EF4-FFF2-40B4-BE49-F238E27FC236}">
                  <a16:creationId xmlns:a16="http://schemas.microsoft.com/office/drawing/2014/main" id="{4CCA9A5D-7C9F-81A6-A127-A2DF1DB71C9C}"/>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8" name="TextBox 7">
            <a:extLst>
              <a:ext uri="{FF2B5EF4-FFF2-40B4-BE49-F238E27FC236}">
                <a16:creationId xmlns:a16="http://schemas.microsoft.com/office/drawing/2014/main" id="{E1E61D2E-2E5F-9C9E-F3A2-017919E251B8}"/>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9" name="Group 8">
            <a:extLst>
              <a:ext uri="{FF2B5EF4-FFF2-40B4-BE49-F238E27FC236}">
                <a16:creationId xmlns:a16="http://schemas.microsoft.com/office/drawing/2014/main" id="{4AF06F52-19B3-884E-B4BC-D409788205D6}"/>
              </a:ext>
            </a:extLst>
          </p:cNvPr>
          <p:cNvGrpSpPr/>
          <p:nvPr/>
        </p:nvGrpSpPr>
        <p:grpSpPr>
          <a:xfrm>
            <a:off x="131059" y="195211"/>
            <a:ext cx="9798581" cy="404359"/>
            <a:chOff x="131059" y="129895"/>
            <a:chExt cx="9798581" cy="404359"/>
          </a:xfrm>
        </p:grpSpPr>
        <p:sp>
          <p:nvSpPr>
            <p:cNvPr id="10" name="Rectangle 9">
              <a:extLst>
                <a:ext uri="{FF2B5EF4-FFF2-40B4-BE49-F238E27FC236}">
                  <a16:creationId xmlns:a16="http://schemas.microsoft.com/office/drawing/2014/main" id="{6B8AD95F-1465-B0CA-4329-6ED6971AB8DC}"/>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Rectangle 10">
              <a:extLst>
                <a:ext uri="{FF2B5EF4-FFF2-40B4-BE49-F238E27FC236}">
                  <a16:creationId xmlns:a16="http://schemas.microsoft.com/office/drawing/2014/main" id="{03A5ADC1-1A77-E6F7-964F-6D182E1CAEDE}"/>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2" name="TextBox 11">
            <a:extLst>
              <a:ext uri="{FF2B5EF4-FFF2-40B4-BE49-F238E27FC236}">
                <a16:creationId xmlns:a16="http://schemas.microsoft.com/office/drawing/2014/main" id="{9F7BF322-2AF7-8D6B-0F1E-25D7A2318BE9}"/>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Theoretical Benefits of Diversification</a:t>
            </a:r>
          </a:p>
        </p:txBody>
      </p:sp>
    </p:spTree>
    <p:extLst>
      <p:ext uri="{BB962C8B-B14F-4D97-AF65-F5344CB8AC3E}">
        <p14:creationId xmlns:p14="http://schemas.microsoft.com/office/powerpoint/2010/main" val="341026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0A832F04-D2BE-4EB8-A1F6-A42B0C76B69A}"/>
              </a:ext>
            </a:extLst>
          </p:cNvPr>
          <p:cNvSpPr>
            <a:spLocks noGrp="1"/>
          </p:cNvSpPr>
          <p:nvPr>
            <p:ph type="sldNum" sz="quarter" idx="12"/>
          </p:nvPr>
        </p:nvSpPr>
        <p:spPr>
          <a:xfrm>
            <a:off x="8816741" y="7339558"/>
            <a:ext cx="427088" cy="389824"/>
          </a:xfrm>
        </p:spPr>
        <p:txBody>
          <a:bodyPr/>
          <a:lstStyle/>
          <a:p>
            <a:fld id="{0A85923C-9A10-4D27-AB32-D0FF19650186}" type="slidenum">
              <a:rPr lang="en-US" sz="1068"/>
              <a:t>8</a:t>
            </a:fld>
            <a:endParaRPr lang="en-US" sz="1068"/>
          </a:p>
        </p:txBody>
      </p:sp>
      <p:cxnSp>
        <p:nvCxnSpPr>
          <p:cNvPr id="15" name="Straight Connector 14">
            <a:extLst>
              <a:ext uri="{FF2B5EF4-FFF2-40B4-BE49-F238E27FC236}">
                <a16:creationId xmlns:a16="http://schemas.microsoft.com/office/drawing/2014/main" id="{07C9245C-3CE5-4DC5-879A-04569D07D827}"/>
              </a:ext>
            </a:extLst>
          </p:cNvPr>
          <p:cNvCxnSpPr>
            <a:cxnSpLocks/>
          </p:cNvCxnSpPr>
          <p:nvPr/>
        </p:nvCxnSpPr>
        <p:spPr>
          <a:xfrm>
            <a:off x="275122" y="73769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2BBB7C7E-E0ED-4489-B64E-01D0F9951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59728"/>
            <a:ext cx="313016" cy="313016"/>
          </a:xfrm>
          <a:prstGeom prst="rect">
            <a:avLst/>
          </a:prstGeom>
        </p:spPr>
      </p:pic>
      <p:sp>
        <p:nvSpPr>
          <p:cNvPr id="20" name="TextBox 19">
            <a:extLst>
              <a:ext uri="{FF2B5EF4-FFF2-40B4-BE49-F238E27FC236}">
                <a16:creationId xmlns:a16="http://schemas.microsoft.com/office/drawing/2014/main" id="{989ADE1B-61FC-4F5A-934B-E479579B6031}"/>
              </a:ext>
            </a:extLst>
          </p:cNvPr>
          <p:cNvSpPr txBox="1"/>
          <p:nvPr/>
        </p:nvSpPr>
        <p:spPr>
          <a:xfrm>
            <a:off x="232351" y="7431304"/>
            <a:ext cx="8698462" cy="212713"/>
          </a:xfrm>
          <a:prstGeom prst="rect">
            <a:avLst/>
          </a:prstGeom>
          <a:noFill/>
        </p:spPr>
        <p:txBody>
          <a:bodyPr wrap="square" lIns="88734" tIns="44368" rIns="88734" bIns="44368" rtlCol="0">
            <a:spAutoFit/>
          </a:bodyPr>
          <a:lstStyle/>
          <a:p>
            <a:pPr>
              <a:tabLst>
                <a:tab pos="313336" algn="l"/>
              </a:tabLst>
            </a:pPr>
            <a:r>
              <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Financial Professional Use Only.  Source: Morningstar Direct.</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2" name="Chart 1">
            <a:extLst>
              <a:ext uri="{FF2B5EF4-FFF2-40B4-BE49-F238E27FC236}">
                <a16:creationId xmlns:a16="http://schemas.microsoft.com/office/drawing/2014/main" id="{FFFE0BFE-B9E5-C233-BCEE-CFD7E24094B1}"/>
              </a:ext>
            </a:extLst>
          </p:cNvPr>
          <p:cNvGraphicFramePr>
            <a:graphicFrameLocks noGrp="1"/>
          </p:cNvGraphicFramePr>
          <p:nvPr>
            <p:extLst>
              <p:ext uri="{D42A27DB-BD31-4B8C-83A1-F6EECF244321}">
                <p14:modId xmlns:p14="http://schemas.microsoft.com/office/powerpoint/2010/main" val="701931284"/>
              </p:ext>
            </p:extLst>
          </p:nvPr>
        </p:nvGraphicFramePr>
        <p:xfrm>
          <a:off x="315807" y="737658"/>
          <a:ext cx="9052560" cy="6536705"/>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DDFE11DD-A8C7-BD86-AACA-23D589D4ECA2}"/>
              </a:ext>
            </a:extLst>
          </p:cNvPr>
          <p:cNvGrpSpPr/>
          <p:nvPr/>
        </p:nvGrpSpPr>
        <p:grpSpPr>
          <a:xfrm>
            <a:off x="131059" y="195211"/>
            <a:ext cx="9798581" cy="404359"/>
            <a:chOff x="131059" y="129895"/>
            <a:chExt cx="9798581" cy="404359"/>
          </a:xfrm>
        </p:grpSpPr>
        <p:sp>
          <p:nvSpPr>
            <p:cNvPr id="4" name="Rectangle 3">
              <a:extLst>
                <a:ext uri="{FF2B5EF4-FFF2-40B4-BE49-F238E27FC236}">
                  <a16:creationId xmlns:a16="http://schemas.microsoft.com/office/drawing/2014/main" id="{C7EF21B1-CE25-08B4-A7DA-F4B836397D5D}"/>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Rectangle 4">
              <a:extLst>
                <a:ext uri="{FF2B5EF4-FFF2-40B4-BE49-F238E27FC236}">
                  <a16:creationId xmlns:a16="http://schemas.microsoft.com/office/drawing/2014/main" id="{C571FEC0-69A5-D019-DAEA-030EB597BC47}"/>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6" name="TextBox 5">
            <a:extLst>
              <a:ext uri="{FF2B5EF4-FFF2-40B4-BE49-F238E27FC236}">
                <a16:creationId xmlns:a16="http://schemas.microsoft.com/office/drawing/2014/main" id="{0F4F785C-AFBE-8CFA-C2BA-AF02E0190505}"/>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7" name="Group 6">
            <a:extLst>
              <a:ext uri="{FF2B5EF4-FFF2-40B4-BE49-F238E27FC236}">
                <a16:creationId xmlns:a16="http://schemas.microsoft.com/office/drawing/2014/main" id="{BB29C4E7-DBF3-0477-237A-BB7511759342}"/>
              </a:ext>
            </a:extLst>
          </p:cNvPr>
          <p:cNvGrpSpPr/>
          <p:nvPr/>
        </p:nvGrpSpPr>
        <p:grpSpPr>
          <a:xfrm>
            <a:off x="131059" y="195211"/>
            <a:ext cx="9798581" cy="404359"/>
            <a:chOff x="131059" y="129895"/>
            <a:chExt cx="9798581" cy="404359"/>
          </a:xfrm>
        </p:grpSpPr>
        <p:sp>
          <p:nvSpPr>
            <p:cNvPr id="8" name="Rectangle 7">
              <a:extLst>
                <a:ext uri="{FF2B5EF4-FFF2-40B4-BE49-F238E27FC236}">
                  <a16:creationId xmlns:a16="http://schemas.microsoft.com/office/drawing/2014/main" id="{5F1F34E4-4D24-FFCA-DF1E-8D6987CD6F4A}"/>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9" name="Rectangle 8">
              <a:extLst>
                <a:ext uri="{FF2B5EF4-FFF2-40B4-BE49-F238E27FC236}">
                  <a16:creationId xmlns:a16="http://schemas.microsoft.com/office/drawing/2014/main" id="{4A9ABFF8-14E0-88EF-E9C7-AF12213853E2}"/>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0" name="TextBox 9">
            <a:extLst>
              <a:ext uri="{FF2B5EF4-FFF2-40B4-BE49-F238E27FC236}">
                <a16:creationId xmlns:a16="http://schemas.microsoft.com/office/drawing/2014/main" id="{EB77E66D-C5E4-6879-F67B-B68F26612608}"/>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Comparing Market Environments</a:t>
            </a:r>
          </a:p>
        </p:txBody>
      </p:sp>
    </p:spTree>
    <p:extLst>
      <p:ext uri="{BB962C8B-B14F-4D97-AF65-F5344CB8AC3E}">
        <p14:creationId xmlns:p14="http://schemas.microsoft.com/office/powerpoint/2010/main" val="252980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DEE8A6AC-4153-41CC-A7C6-B11D7FB3FBC8}"/>
              </a:ext>
            </a:extLst>
          </p:cNvPr>
          <p:cNvSpPr>
            <a:spLocks noGrp="1"/>
          </p:cNvSpPr>
          <p:nvPr>
            <p:ph type="sldNum" sz="quarter" idx="12"/>
          </p:nvPr>
        </p:nvSpPr>
        <p:spPr>
          <a:xfrm>
            <a:off x="8930813" y="7301058"/>
            <a:ext cx="313016" cy="389824"/>
          </a:xfrm>
        </p:spPr>
        <p:txBody>
          <a:bodyPr/>
          <a:lstStyle/>
          <a:p>
            <a:fld id="{0A85923C-9A10-4D27-AB32-D0FF19650186}" type="slidenum">
              <a:rPr lang="en-US" sz="1068"/>
              <a:t>9</a:t>
            </a:fld>
            <a:endParaRPr lang="en-US" sz="1068"/>
          </a:p>
        </p:txBody>
      </p:sp>
      <p:cxnSp>
        <p:nvCxnSpPr>
          <p:cNvPr id="12" name="Straight Connector 11">
            <a:extLst>
              <a:ext uri="{FF2B5EF4-FFF2-40B4-BE49-F238E27FC236}">
                <a16:creationId xmlns:a16="http://schemas.microsoft.com/office/drawing/2014/main" id="{5637BD0D-FF31-4424-AB02-ABA34E81CBEC}"/>
              </a:ext>
            </a:extLst>
          </p:cNvPr>
          <p:cNvCxnSpPr>
            <a:cxnSpLocks/>
          </p:cNvCxnSpPr>
          <p:nvPr/>
        </p:nvCxnSpPr>
        <p:spPr>
          <a:xfrm>
            <a:off x="275122" y="7338439"/>
            <a:ext cx="90525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A2B2A146-8694-4BF3-AB41-41041F509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265" y="7321228"/>
            <a:ext cx="313016" cy="313016"/>
          </a:xfrm>
          <a:prstGeom prst="rect">
            <a:avLst/>
          </a:prstGeom>
        </p:spPr>
      </p:pic>
      <p:sp>
        <p:nvSpPr>
          <p:cNvPr id="14" name="TextBox 13">
            <a:extLst>
              <a:ext uri="{FF2B5EF4-FFF2-40B4-BE49-F238E27FC236}">
                <a16:creationId xmlns:a16="http://schemas.microsoft.com/office/drawing/2014/main" id="{3C45D131-B42F-44FF-B4CD-ED3CE7D9DB8B}"/>
              </a:ext>
            </a:extLst>
          </p:cNvPr>
          <p:cNvSpPr txBox="1"/>
          <p:nvPr/>
        </p:nvSpPr>
        <p:spPr>
          <a:xfrm>
            <a:off x="232351" y="7392804"/>
            <a:ext cx="8698462" cy="212713"/>
          </a:xfrm>
          <a:prstGeom prst="rect">
            <a:avLst/>
          </a:prstGeom>
          <a:noFill/>
        </p:spPr>
        <p:txBody>
          <a:bodyPr wrap="square" lIns="88734" tIns="44368" rIns="88734" bIns="44368" rtlCol="0">
            <a:spAutoFit/>
          </a:bodyPr>
          <a:lstStyle/>
          <a:p>
            <a:pPr>
              <a:tabLst>
                <a:tab pos="332652" algn="l"/>
              </a:tabLst>
            </a:pPr>
            <a:r>
              <a:rPr lang="en-US" sz="800" dirty="0">
                <a:solidFill>
                  <a:schemeClr val="tx1">
                    <a:lumMod val="50000"/>
                    <a:lumOff val="50000"/>
                  </a:schemeClr>
                </a:solidFill>
                <a:latin typeface="Segoe UI" panose="020B0502040204020203" pitchFamily="34" charset="0"/>
                <a:cs typeface="Segoe UI" panose="020B0502040204020203" pitchFamily="34" charset="0"/>
              </a:rPr>
              <a:t>For Financial Professional Use Only.  Source: Zephyr </a:t>
            </a:r>
            <a:r>
              <a:rPr lang="en-US" sz="800" dirty="0" err="1">
                <a:solidFill>
                  <a:schemeClr val="tx1">
                    <a:lumMod val="50000"/>
                    <a:lumOff val="50000"/>
                  </a:schemeClr>
                </a:solidFill>
                <a:latin typeface="Segoe UI" panose="020B0502040204020203" pitchFamily="34" charset="0"/>
                <a:cs typeface="Segoe UI" panose="020B0502040204020203" pitchFamily="34" charset="0"/>
              </a:rPr>
              <a:t>StyleADVISOR</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AFFB7F31-325A-DAA1-B373-A788E6C5BA63}"/>
              </a:ext>
            </a:extLst>
          </p:cNvPr>
          <p:cNvGraphicFramePr>
            <a:graphicFrameLocks noGrp="1"/>
          </p:cNvGraphicFramePr>
          <p:nvPr>
            <p:extLst>
              <p:ext uri="{D42A27DB-BD31-4B8C-83A1-F6EECF244321}">
                <p14:modId xmlns:p14="http://schemas.microsoft.com/office/powerpoint/2010/main" val="1697939905"/>
              </p:ext>
            </p:extLst>
          </p:nvPr>
        </p:nvGraphicFramePr>
        <p:xfrm>
          <a:off x="275121" y="1582220"/>
          <a:ext cx="9052561" cy="5220644"/>
        </p:xfrm>
        <a:graphic>
          <a:graphicData uri="http://schemas.openxmlformats.org/drawingml/2006/table">
            <a:tbl>
              <a:tblPr firstRow="1" firstCol="1" bandRow="1"/>
              <a:tblGrid>
                <a:gridCol w="2398953">
                  <a:extLst>
                    <a:ext uri="{9D8B030D-6E8A-4147-A177-3AD203B41FA5}">
                      <a16:colId xmlns:a16="http://schemas.microsoft.com/office/drawing/2014/main" val="2931658856"/>
                    </a:ext>
                  </a:extLst>
                </a:gridCol>
                <a:gridCol w="674498">
                  <a:extLst>
                    <a:ext uri="{9D8B030D-6E8A-4147-A177-3AD203B41FA5}">
                      <a16:colId xmlns:a16="http://schemas.microsoft.com/office/drawing/2014/main" val="2550119957"/>
                    </a:ext>
                  </a:extLst>
                </a:gridCol>
                <a:gridCol w="674498">
                  <a:extLst>
                    <a:ext uri="{9D8B030D-6E8A-4147-A177-3AD203B41FA5}">
                      <a16:colId xmlns:a16="http://schemas.microsoft.com/office/drawing/2014/main" val="3255352018"/>
                    </a:ext>
                  </a:extLst>
                </a:gridCol>
                <a:gridCol w="674498">
                  <a:extLst>
                    <a:ext uri="{9D8B030D-6E8A-4147-A177-3AD203B41FA5}">
                      <a16:colId xmlns:a16="http://schemas.microsoft.com/office/drawing/2014/main" val="1273054932"/>
                    </a:ext>
                  </a:extLst>
                </a:gridCol>
                <a:gridCol w="674498">
                  <a:extLst>
                    <a:ext uri="{9D8B030D-6E8A-4147-A177-3AD203B41FA5}">
                      <a16:colId xmlns:a16="http://schemas.microsoft.com/office/drawing/2014/main" val="865333906"/>
                    </a:ext>
                  </a:extLst>
                </a:gridCol>
                <a:gridCol w="628812">
                  <a:extLst>
                    <a:ext uri="{9D8B030D-6E8A-4147-A177-3AD203B41FA5}">
                      <a16:colId xmlns:a16="http://schemas.microsoft.com/office/drawing/2014/main" val="537425123"/>
                    </a:ext>
                  </a:extLst>
                </a:gridCol>
                <a:gridCol w="674498">
                  <a:extLst>
                    <a:ext uri="{9D8B030D-6E8A-4147-A177-3AD203B41FA5}">
                      <a16:colId xmlns:a16="http://schemas.microsoft.com/office/drawing/2014/main" val="3547024680"/>
                    </a:ext>
                  </a:extLst>
                </a:gridCol>
                <a:gridCol w="674498">
                  <a:extLst>
                    <a:ext uri="{9D8B030D-6E8A-4147-A177-3AD203B41FA5}">
                      <a16:colId xmlns:a16="http://schemas.microsoft.com/office/drawing/2014/main" val="1959228359"/>
                    </a:ext>
                  </a:extLst>
                </a:gridCol>
                <a:gridCol w="628812">
                  <a:extLst>
                    <a:ext uri="{9D8B030D-6E8A-4147-A177-3AD203B41FA5}">
                      <a16:colId xmlns:a16="http://schemas.microsoft.com/office/drawing/2014/main" val="1977767439"/>
                    </a:ext>
                  </a:extLst>
                </a:gridCol>
                <a:gridCol w="674498">
                  <a:extLst>
                    <a:ext uri="{9D8B030D-6E8A-4147-A177-3AD203B41FA5}">
                      <a16:colId xmlns:a16="http://schemas.microsoft.com/office/drawing/2014/main" val="2270540839"/>
                    </a:ext>
                  </a:extLst>
                </a:gridCol>
                <a:gridCol w="674498">
                  <a:extLst>
                    <a:ext uri="{9D8B030D-6E8A-4147-A177-3AD203B41FA5}">
                      <a16:colId xmlns:a16="http://schemas.microsoft.com/office/drawing/2014/main" val="1241097713"/>
                    </a:ext>
                  </a:extLst>
                </a:gridCol>
              </a:tblGrid>
              <a:tr h="514637">
                <a:tc>
                  <a:txBody>
                    <a:bodyPr/>
                    <a:lstStyle/>
                    <a:p>
                      <a:pPr marL="0" marR="0">
                        <a:lnSpc>
                          <a:spcPct val="107000"/>
                        </a:lnSpc>
                        <a:spcBef>
                          <a:spcPts val="0"/>
                        </a:spcBef>
                        <a:spcAft>
                          <a:spcPts val="0"/>
                        </a:spcAft>
                      </a:pP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Since Covid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21943505"/>
                  </a:ext>
                </a:extLst>
              </a:tr>
              <a:tr h="662017">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 2020 - Dec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11198769"/>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S&amp;P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57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2C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FAF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99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9F4EF"/>
                    </a:solidFill>
                  </a:tcPr>
                </a:tc>
                <a:extLst>
                  <a:ext uri="{0D108BD9-81ED-4DB2-BD59-A6C34878D82A}">
                    <a16:rowId xmlns:a16="http://schemas.microsoft.com/office/drawing/2014/main" val="3986953926"/>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Russell 2000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18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395"/>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4EB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39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EF1"/>
                    </a:solidFill>
                  </a:tcPr>
                </a:tc>
                <a:extLst>
                  <a:ext uri="{0D108BD9-81ED-4DB2-BD59-A6C34878D82A}">
                    <a16:rowId xmlns:a16="http://schemas.microsoft.com/office/drawing/2014/main" val="3573832256"/>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Russell 3000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B7D"/>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18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E80"/>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EE9D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99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2E5"/>
                    </a:solidFill>
                  </a:tcPr>
                </a:tc>
                <a:extLst>
                  <a:ext uri="{0D108BD9-81ED-4DB2-BD59-A6C34878D82A}">
                    <a16:rowId xmlns:a16="http://schemas.microsoft.com/office/drawing/2014/main" val="3266843896"/>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Russell 3000 Growth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57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1A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D0D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8E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4E5CF"/>
                    </a:solidFill>
                  </a:tcPr>
                </a:tc>
                <a:extLst>
                  <a:ext uri="{0D108BD9-81ED-4DB2-BD59-A6C34878D82A}">
                    <a16:rowId xmlns:a16="http://schemas.microsoft.com/office/drawing/2014/main" val="1407537860"/>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MSCI EAFE 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789"/>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39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7E80"/>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1A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FAF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EF1"/>
                    </a:solidFill>
                  </a:tcPr>
                </a:tc>
                <a:extLst>
                  <a:ext uri="{0D108BD9-81ED-4DB2-BD59-A6C34878D82A}">
                    <a16:rowId xmlns:a16="http://schemas.microsoft.com/office/drawing/2014/main" val="4228737535"/>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MSCI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Emg</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Mkt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2C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6B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D0D3"/>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7F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5C7"/>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9F4EF"/>
                    </a:solidFill>
                  </a:tcPr>
                </a:tc>
                <a:extLst>
                  <a:ext uri="{0D108BD9-81ED-4DB2-BD59-A6C34878D82A}">
                    <a16:rowId xmlns:a16="http://schemas.microsoft.com/office/drawing/2014/main" val="1463202267"/>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Bloomberg U.S. Agg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FAF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4EBD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CEE9D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8E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FAF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7FA"/>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1F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FF7F4"/>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984224809"/>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Bloomberg U.S. Corp HY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99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395"/>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99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A4A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B9B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F1F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EEF1"/>
                    </a:solidFill>
                  </a:tcPr>
                </a:tc>
                <a:extLst>
                  <a:ext uri="{0D108BD9-81ED-4DB2-BD59-A6C34878D82A}">
                    <a16:rowId xmlns:a16="http://schemas.microsoft.com/office/drawing/2014/main" val="785543790"/>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FTSE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Nareit</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 REITs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486"/>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98A8C"/>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698"/>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BC5C7"/>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FF7F4"/>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A9EA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8696B"/>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CF7FA"/>
                    </a:solidFill>
                  </a:tcPr>
                </a:tc>
                <a:extLst>
                  <a:ext uri="{0D108BD9-81ED-4DB2-BD59-A6C34878D82A}">
                    <a16:rowId xmlns:a16="http://schemas.microsoft.com/office/drawing/2014/main" val="3844177817"/>
                  </a:ext>
                </a:extLst>
              </a:tr>
              <a:tr h="40439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S&amp;P GSCI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9F4E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EF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2E5"/>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4E5C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EF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9F4EF"/>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EEF1"/>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F7FA"/>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154882317"/>
                  </a:ext>
                </a:extLst>
              </a:tr>
            </a:tbl>
          </a:graphicData>
        </a:graphic>
      </p:graphicFrame>
      <p:sp>
        <p:nvSpPr>
          <p:cNvPr id="3" name="Content Placeholder 1">
            <a:extLst>
              <a:ext uri="{FF2B5EF4-FFF2-40B4-BE49-F238E27FC236}">
                <a16:creationId xmlns:a16="http://schemas.microsoft.com/office/drawing/2014/main" id="{CD7942F0-F83D-1CC2-C397-5284B8685664}"/>
              </a:ext>
            </a:extLst>
          </p:cNvPr>
          <p:cNvSpPr>
            <a:spLocks noGrp="1"/>
          </p:cNvSpPr>
          <p:nvPr>
            <p:ph idx="1"/>
          </p:nvPr>
        </p:nvSpPr>
        <p:spPr>
          <a:xfrm>
            <a:off x="696134" y="969540"/>
            <a:ext cx="8352258" cy="674425"/>
          </a:xfrm>
        </p:spPr>
        <p:txBody>
          <a:bodyPr>
            <a:noAutofit/>
          </a:bodyPr>
          <a:lstStyle/>
          <a:p>
            <a:pPr marL="0" indent="0">
              <a:spcBef>
                <a:spcPts val="1800"/>
              </a:spcBef>
              <a:spcAft>
                <a:spcPts val="2400"/>
              </a:spcAft>
              <a:buClr>
                <a:srgbClr val="670926"/>
              </a:buClr>
              <a:buNone/>
            </a:pPr>
            <a:r>
              <a:rPr lang="en-US" sz="24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Three years of lockstep returns</a:t>
            </a:r>
            <a:br>
              <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br>
            <a:endParaRPr lang="en-US" sz="2400" b="1" i="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576C9D5D-7240-B94E-3AC0-81162863A9F0}"/>
              </a:ext>
            </a:extLst>
          </p:cNvPr>
          <p:cNvGrpSpPr/>
          <p:nvPr/>
        </p:nvGrpSpPr>
        <p:grpSpPr>
          <a:xfrm>
            <a:off x="131059" y="195211"/>
            <a:ext cx="9798581" cy="404359"/>
            <a:chOff x="131059" y="129895"/>
            <a:chExt cx="9798581" cy="404359"/>
          </a:xfrm>
        </p:grpSpPr>
        <p:sp>
          <p:nvSpPr>
            <p:cNvPr id="5" name="Rectangle 4">
              <a:extLst>
                <a:ext uri="{FF2B5EF4-FFF2-40B4-BE49-F238E27FC236}">
                  <a16:creationId xmlns:a16="http://schemas.microsoft.com/office/drawing/2014/main" id="{73456068-8DB3-A004-248E-AE6B968FD83B}"/>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Rectangle 5">
              <a:extLst>
                <a:ext uri="{FF2B5EF4-FFF2-40B4-BE49-F238E27FC236}">
                  <a16:creationId xmlns:a16="http://schemas.microsoft.com/office/drawing/2014/main" id="{5151C042-34EB-226C-C7F2-B8F5170EC70B}"/>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7" name="TextBox 6">
            <a:extLst>
              <a:ext uri="{FF2B5EF4-FFF2-40B4-BE49-F238E27FC236}">
                <a16:creationId xmlns:a16="http://schemas.microsoft.com/office/drawing/2014/main" id="{65A2C69C-5D65-3932-0253-5596109217C0}"/>
              </a:ext>
            </a:extLst>
          </p:cNvPr>
          <p:cNvSpPr txBox="1"/>
          <p:nvPr/>
        </p:nvSpPr>
        <p:spPr>
          <a:xfrm>
            <a:off x="128760" y="197963"/>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 Distinct Investment Process – Step 2: Always Hedged</a:t>
            </a:r>
          </a:p>
        </p:txBody>
      </p:sp>
      <p:grpSp>
        <p:nvGrpSpPr>
          <p:cNvPr id="8" name="Group 7">
            <a:extLst>
              <a:ext uri="{FF2B5EF4-FFF2-40B4-BE49-F238E27FC236}">
                <a16:creationId xmlns:a16="http://schemas.microsoft.com/office/drawing/2014/main" id="{F72B207C-133D-F3A4-8865-C852F6D15343}"/>
              </a:ext>
            </a:extLst>
          </p:cNvPr>
          <p:cNvGrpSpPr/>
          <p:nvPr/>
        </p:nvGrpSpPr>
        <p:grpSpPr>
          <a:xfrm>
            <a:off x="131059" y="195211"/>
            <a:ext cx="9798581" cy="404359"/>
            <a:chOff x="131059" y="129895"/>
            <a:chExt cx="9798581" cy="404359"/>
          </a:xfrm>
        </p:grpSpPr>
        <p:sp>
          <p:nvSpPr>
            <p:cNvPr id="9" name="Rectangle 8">
              <a:extLst>
                <a:ext uri="{FF2B5EF4-FFF2-40B4-BE49-F238E27FC236}">
                  <a16:creationId xmlns:a16="http://schemas.microsoft.com/office/drawing/2014/main" id="{D7D89D67-C6B5-0B9D-069F-8C9ABC4F8E98}"/>
                </a:ext>
              </a:extLst>
            </p:cNvPr>
            <p:cNvSpPr/>
            <p:nvPr/>
          </p:nvSpPr>
          <p:spPr>
            <a:xfrm>
              <a:off x="131059" y="134150"/>
              <a:ext cx="9798581" cy="400104"/>
            </a:xfrm>
            <a:prstGeom prst="rect">
              <a:avLst/>
            </a:prstGeom>
            <a:solidFill>
              <a:srgbClr val="F7F7F7"/>
            </a:solidFill>
            <a:ln w="1905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Rectangle 10">
              <a:extLst>
                <a:ext uri="{FF2B5EF4-FFF2-40B4-BE49-F238E27FC236}">
                  <a16:creationId xmlns:a16="http://schemas.microsoft.com/office/drawing/2014/main" id="{9F3B949E-4AD3-E27F-D69A-0E507A4A6565}"/>
                </a:ext>
              </a:extLst>
            </p:cNvPr>
            <p:cNvSpPr/>
            <p:nvPr/>
          </p:nvSpPr>
          <p:spPr>
            <a:xfrm flipV="1">
              <a:off x="131059" y="129895"/>
              <a:ext cx="9798581" cy="0"/>
            </a:xfrm>
            <a:prstGeom prst="rect">
              <a:avLst/>
            </a:prstGeom>
            <a:solidFill>
              <a:srgbClr val="670926"/>
            </a:solidFill>
            <a:ln w="19050">
              <a:solidFill>
                <a:srgbClr val="67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grpSp>
      <p:sp>
        <p:nvSpPr>
          <p:cNvPr id="15" name="TextBox 14">
            <a:extLst>
              <a:ext uri="{FF2B5EF4-FFF2-40B4-BE49-F238E27FC236}">
                <a16:creationId xmlns:a16="http://schemas.microsoft.com/office/drawing/2014/main" id="{7D3D7FD1-4623-755E-F9E4-ECC26926937D}"/>
              </a:ext>
            </a:extLst>
          </p:cNvPr>
          <p:cNvSpPr txBox="1"/>
          <p:nvPr/>
        </p:nvSpPr>
        <p:spPr>
          <a:xfrm>
            <a:off x="128760" y="193539"/>
            <a:ext cx="9798581" cy="400110"/>
          </a:xfrm>
          <a:prstGeom prst="rect">
            <a:avLst/>
          </a:prstGeom>
          <a:noFill/>
        </p:spPr>
        <p:txBody>
          <a:bodyPr wrap="square" rtlCol="0">
            <a:spAutoFit/>
          </a:bodyPr>
          <a:lstStyle/>
          <a:p>
            <a:r>
              <a:rPr lang="en-US" sz="2000" dirty="0">
                <a:solidFill>
                  <a:srgbClr val="670926"/>
                </a:solidFill>
                <a:latin typeface="Segoe UI" panose="020B0502040204020203" pitchFamily="34" charset="0"/>
                <a:ea typeface="Segoe UI" panose="020B0502040204020203" pitchFamily="34" charset="0"/>
                <a:cs typeface="Segoe UI" panose="020B0502040204020203" pitchFamily="34" charset="0"/>
              </a:rPr>
              <a:t>A Correlation Conundrum</a:t>
            </a:r>
          </a:p>
        </p:txBody>
      </p:sp>
    </p:spTree>
    <p:extLst>
      <p:ext uri="{BB962C8B-B14F-4D97-AF65-F5344CB8AC3E}">
        <p14:creationId xmlns:p14="http://schemas.microsoft.com/office/powerpoint/2010/main" val="4068810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37bf46f0-328c-48dc-9f62-e78fb5f13cfd" Name="System" ContentType="XML" MajorVersion="0" MinorVersion="1" isLocalCopy="False" IsBaseObject="False" DataSourceId="ee59bce3-9208-40f3-8401-a78d0ed7ef46" DataSourceMajorVersion="0" DataSourceMinorVersion="1"/>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VariableListDefinition name="System" displayName="System" id="37bf46f0-328c-48dc-9f62-e78fb5f13cfd" isdomainofvalue="False" dataSourceId="ee59bce3-9208-40f3-8401-a78d0ed7ef46"/>
</file>

<file path=customXml/item3.xml><?xml version="1.0" encoding="utf-8"?>
<VariableListDefinition name="Computed" displayName="Computed" id="91417d46-7698-4a8e-9756-d9c54dd72e60" isdomainofvalue="False" dataSourceId="e48d53cc-f406-4371-a8c9-e9e7fc96654d"/>
</file>

<file path=customXml/item4.xml><?xml version="1.0" encoding="utf-8"?>
<VariableList UniqueId="91417d46-7698-4a8e-9756-d9c54dd72e60" Name="Computed" ContentType="XML" MajorVersion="0" MinorVersion="1" isLocalCopy="False" IsBaseObject="False" DataSourceId="e48d53cc-f406-4371-a8c9-e9e7fc96654d" DataSourceMajorVersion="0" DataSourceMinorVersion="1"/>
</file>

<file path=customXml/item5.xml><?xml version="1.0" encoding="utf-8"?>
<VariableList UniqueId="8830b85b-4481-47bf-b8cf-1f250aa75f7c" Name="AD_HOC" ContentType="XML" MajorVersion="0" MinorVersion="1" isLocalCopy="False" IsBaseObject="False" DataSourceId="42bdcab8-ee6a-4a0f-843e-dfd5b870144e" DataSourceMajorVersion="0" DataSourceMinorVersion="1"/>
</file>

<file path=customXml/item6.xml><?xml version="1.0" encoding="utf-8"?>
<p:properties xmlns:p="http://schemas.microsoft.com/office/2006/metadata/properties" xmlns:xsi="http://www.w3.org/2001/XMLSchema-instance" xmlns:pc="http://schemas.microsoft.com/office/infopath/2007/PartnerControls">
  <documentManagement>
    <lcf76f155ced4ddcb4097134ff3c332f xmlns="1f87c40b-f8fb-4cce-bd27-4f1c8441c0d9">
      <Terms xmlns="http://schemas.microsoft.com/office/infopath/2007/PartnerControls"/>
    </lcf76f155ced4ddcb4097134ff3c332f>
    <TaxCatchAll xmlns="2f341085-3fb1-4c59-aa04-995442dfcdf2" xsi:nil="true"/>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566B6DCE191C2D47871E5E1CABF11A70" ma:contentTypeVersion="13" ma:contentTypeDescription="Create a new document." ma:contentTypeScope="" ma:versionID="204d4aacd10e0a6d42c14e1b93be806b">
  <xsd:schema xmlns:xsd="http://www.w3.org/2001/XMLSchema" xmlns:xs="http://www.w3.org/2001/XMLSchema" xmlns:p="http://schemas.microsoft.com/office/2006/metadata/properties" xmlns:ns2="1f87c40b-f8fb-4cce-bd27-4f1c8441c0d9" xmlns:ns3="2f341085-3fb1-4c59-aa04-995442dfcdf2" targetNamespace="http://schemas.microsoft.com/office/2006/metadata/properties" ma:root="true" ma:fieldsID="547e45d92f089461f639aff9b8adba38" ns2:_="" ns3:_="">
    <xsd:import namespace="1f87c40b-f8fb-4cce-bd27-4f1c8441c0d9"/>
    <xsd:import namespace="2f341085-3fb1-4c59-aa04-995442dfc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7c40b-f8fb-4cce-bd27-4f1c8441c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228b659-6ade-460f-808e-d653ba4c959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341085-3fb1-4c59-aa04-995442dfcd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56035f-5b18-4678-aa60-6ca1b7a0e68d}" ma:internalName="TaxCatchAll" ma:showField="CatchAllData" ma:web="2f341085-3fb1-4c59-aa04-995442dfcd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AllExternalAdhocVariableMappings/>
</file>

<file path=customXml/item9.xml><?xml version="1.0" encoding="utf-8"?>
<VariableListDefinition name="AD_HOC" displayName="AD_HOC" id="8830b85b-4481-47bf-b8cf-1f250aa75f7c" isdomainofvalue="False" dataSourceId="42bdcab8-ee6a-4a0f-843e-dfd5b870144e"/>
</file>

<file path=customXml/itemProps1.xml><?xml version="1.0" encoding="utf-8"?>
<ds:datastoreItem xmlns:ds="http://schemas.openxmlformats.org/officeDocument/2006/customXml" ds:itemID="{1DEE4B9B-B40B-4931-B847-0F7B428A7DDB}">
  <ds:schemaRefs/>
</ds:datastoreItem>
</file>

<file path=customXml/itemProps10.xml><?xml version="1.0" encoding="utf-8"?>
<ds:datastoreItem xmlns:ds="http://schemas.openxmlformats.org/officeDocument/2006/customXml" ds:itemID="{CE050F8B-6BBF-4260-9CEE-256B1026CEA7}">
  <ds:schemaRefs>
    <ds:schemaRef ds:uri="http://schemas.microsoft.com/sharepoint/v3/contenttype/forms"/>
  </ds:schemaRefs>
</ds:datastoreItem>
</file>

<file path=customXml/itemProps2.xml><?xml version="1.0" encoding="utf-8"?>
<ds:datastoreItem xmlns:ds="http://schemas.openxmlformats.org/officeDocument/2006/customXml" ds:itemID="{A86CCD0B-558C-40AD-AEE3-FE90612AD4D8}">
  <ds:schemaRefs/>
</ds:datastoreItem>
</file>

<file path=customXml/itemProps3.xml><?xml version="1.0" encoding="utf-8"?>
<ds:datastoreItem xmlns:ds="http://schemas.openxmlformats.org/officeDocument/2006/customXml" ds:itemID="{9AB26858-EA0A-49A0-94AE-EEB0B19C55A6}">
  <ds:schemaRefs/>
</ds:datastoreItem>
</file>

<file path=customXml/itemProps4.xml><?xml version="1.0" encoding="utf-8"?>
<ds:datastoreItem xmlns:ds="http://schemas.openxmlformats.org/officeDocument/2006/customXml" ds:itemID="{CA77ABB3-A25E-4DFE-AD04-E84D87641E66}">
  <ds:schemaRefs/>
</ds:datastoreItem>
</file>

<file path=customXml/itemProps5.xml><?xml version="1.0" encoding="utf-8"?>
<ds:datastoreItem xmlns:ds="http://schemas.openxmlformats.org/officeDocument/2006/customXml" ds:itemID="{E1D412ED-3D7B-44AD-B18A-22AFA81629D8}">
  <ds:schemaRefs/>
</ds:datastoreItem>
</file>

<file path=customXml/itemProps6.xml><?xml version="1.0" encoding="utf-8"?>
<ds:datastoreItem xmlns:ds="http://schemas.openxmlformats.org/officeDocument/2006/customXml" ds:itemID="{0BDAA2E8-CF6A-4315-91D4-5DD09BAD64F0}">
  <ds:schemaRefs>
    <ds:schemaRef ds:uri="http://purl.org/dc/terms/"/>
    <ds:schemaRef ds:uri="http://www.w3.org/XML/1998/namespace"/>
    <ds:schemaRef ds:uri="1f87c40b-f8fb-4cce-bd27-4f1c8441c0d9"/>
    <ds:schemaRef ds:uri="http://purl.org/dc/dcmitype/"/>
    <ds:schemaRef ds:uri="http://schemas.microsoft.com/office/2006/documentManagement/types"/>
    <ds:schemaRef ds:uri="http://schemas.microsoft.com/office/2006/metadata/properties"/>
    <ds:schemaRef ds:uri="2f341085-3fb1-4c59-aa04-995442dfcdf2"/>
    <ds:schemaRef ds:uri="http://schemas.microsoft.com/office/infopath/2007/PartnerControls"/>
    <ds:schemaRef ds:uri="http://schemas.openxmlformats.org/package/2006/metadata/core-properties"/>
    <ds:schemaRef ds:uri="http://purl.org/dc/elements/1.1/"/>
  </ds:schemaRefs>
</ds:datastoreItem>
</file>

<file path=customXml/itemProps7.xml><?xml version="1.0" encoding="utf-8"?>
<ds:datastoreItem xmlns:ds="http://schemas.openxmlformats.org/officeDocument/2006/customXml" ds:itemID="{0FBC3FA9-152A-4141-A3E0-993C08B4C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7c40b-f8fb-4cce-bd27-4f1c8441c0d9"/>
    <ds:schemaRef ds:uri="2f341085-3fb1-4c59-aa04-995442dfc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45DA100C-CEDE-4A00-BD7D-90064E19724C}">
  <ds:schemaRefs/>
</ds:datastoreItem>
</file>

<file path=customXml/itemProps9.xml><?xml version="1.0" encoding="utf-8"?>
<ds:datastoreItem xmlns:ds="http://schemas.openxmlformats.org/officeDocument/2006/customXml" ds:itemID="{6F38EF92-EE39-4F5A-AB67-9C08C33C1203}">
  <ds:schemaRefs/>
</ds:datastoreItem>
</file>

<file path=docProps/app.xml><?xml version="1.0" encoding="utf-8"?>
<Properties xmlns="http://schemas.openxmlformats.org/officeDocument/2006/extended-properties" xmlns:vt="http://schemas.openxmlformats.org/officeDocument/2006/docPropsVTypes">
  <Template>Office Theme</Template>
  <TotalTime>5250</TotalTime>
  <Words>3042</Words>
  <Application>Microsoft Office PowerPoint</Application>
  <PresentationFormat>Custom</PresentationFormat>
  <Paragraphs>932</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Calibri</vt:lpstr>
      <vt:lpstr>Calibri Light</vt:lpstr>
      <vt:lpstr>Cambria Math</vt:lpstr>
      <vt:lpstr>Merriweather Sans</vt:lpstr>
      <vt:lpstr>Roboto Condensed</vt:lpstr>
      <vt:lpstr>Segoe UI</vt:lpstr>
      <vt:lpstr>Segoe UI Light</vt:lpstr>
      <vt:lpstr>SourceSansPro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Aash Vyas</dc:creator>
  <cp:lastModifiedBy>Wik, Sharon R.</cp:lastModifiedBy>
  <cp:revision>35</cp:revision>
  <cp:lastPrinted>2023-03-14T20:25:36Z</cp:lastPrinted>
  <dcterms:created xsi:type="dcterms:W3CDTF">2017-02-16T16:41:35Z</dcterms:created>
  <dcterms:modified xsi:type="dcterms:W3CDTF">2023-12-04T18:06:14Z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0x010100B8ED14CA0DB55D40A11F613784008FA5</vt:lpwstr>
  </property>
</Properties>
</file>