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4" r:id="rId4"/>
  </p:sldMasterIdLst>
  <p:notesMasterIdLst>
    <p:notesMasterId r:id="rId25"/>
  </p:notesMasterIdLst>
  <p:sldIdLst>
    <p:sldId id="256" r:id="rId5"/>
    <p:sldId id="257" r:id="rId6"/>
    <p:sldId id="314" r:id="rId7"/>
    <p:sldId id="315" r:id="rId8"/>
    <p:sldId id="316" r:id="rId9"/>
    <p:sldId id="318" r:id="rId10"/>
    <p:sldId id="319" r:id="rId11"/>
    <p:sldId id="320" r:id="rId12"/>
    <p:sldId id="322" r:id="rId13"/>
    <p:sldId id="324" r:id="rId14"/>
    <p:sldId id="339" r:id="rId15"/>
    <p:sldId id="331" r:id="rId16"/>
    <p:sldId id="326" r:id="rId17"/>
    <p:sldId id="330" r:id="rId18"/>
    <p:sldId id="332" r:id="rId19"/>
    <p:sldId id="329" r:id="rId20"/>
    <p:sldId id="336" r:id="rId21"/>
    <p:sldId id="325" r:id="rId22"/>
    <p:sldId id="337" r:id="rId23"/>
    <p:sldId id="33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4C0"/>
    <a:srgbClr val="777777"/>
    <a:srgbClr val="D4D9CD"/>
    <a:srgbClr val="D1D4B6"/>
    <a:srgbClr val="D6B8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0BFFC2-2707-4446-9E3C-F5B7B73C263D}" v="36" dt="2025-04-21T13:12:24.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6644" autoAdjust="0"/>
  </p:normalViewPr>
  <p:slideViewPr>
    <p:cSldViewPr snapToGrid="0">
      <p:cViewPr varScale="1">
        <p:scale>
          <a:sx n="55" d="100"/>
          <a:sy n="55" d="100"/>
        </p:scale>
        <p:origin x="10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A97F1-807E-4DC4-8A53-636CBF1A8B1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C519B69-BD7B-44C8-A5CC-C8A1FC0D196E}">
      <dgm:prSet custT="1"/>
      <dgm:spPr/>
      <dgm:t>
        <a:bodyPr/>
        <a:lstStyle/>
        <a:p>
          <a:pPr>
            <a:lnSpc>
              <a:spcPct val="100000"/>
            </a:lnSpc>
            <a:defRPr cap="all"/>
          </a:pPr>
          <a:r>
            <a:rPr lang="en-US" sz="1800" dirty="0">
              <a:latin typeface="+mj-lt"/>
            </a:rPr>
            <a:t>Create a Framework to detect AFOs using computer vison</a:t>
          </a:r>
        </a:p>
      </dgm:t>
    </dgm:pt>
    <dgm:pt modelId="{F79B09F9-BBCA-44E0-8E0A-041BFB2C7265}" type="parTrans" cxnId="{BA8D05E2-AF02-4C64-842E-A38FA8554A75}">
      <dgm:prSet/>
      <dgm:spPr/>
      <dgm:t>
        <a:bodyPr/>
        <a:lstStyle/>
        <a:p>
          <a:endParaRPr lang="en-US"/>
        </a:p>
      </dgm:t>
    </dgm:pt>
    <dgm:pt modelId="{7591E8EC-F1D4-42D3-B05A-D245F00180C4}" type="sibTrans" cxnId="{BA8D05E2-AF02-4C64-842E-A38FA8554A75}">
      <dgm:prSet/>
      <dgm:spPr/>
      <dgm:t>
        <a:bodyPr/>
        <a:lstStyle/>
        <a:p>
          <a:endParaRPr lang="en-US"/>
        </a:p>
      </dgm:t>
    </dgm:pt>
    <dgm:pt modelId="{9B97367A-450D-434C-B0C6-2CB3254E0F14}">
      <dgm:prSet custT="1"/>
      <dgm:spPr/>
      <dgm:t>
        <a:bodyPr/>
        <a:lstStyle/>
        <a:p>
          <a:pPr>
            <a:lnSpc>
              <a:spcPct val="100000"/>
            </a:lnSpc>
            <a:defRPr cap="all"/>
          </a:pPr>
          <a:r>
            <a:rPr lang="en-US" sz="1800" dirty="0">
              <a:latin typeface="+mj-lt"/>
            </a:rPr>
            <a:t>Quantify AFO water use to gain a comprehensive understanding of agricultural water withdraws.</a:t>
          </a:r>
        </a:p>
      </dgm:t>
    </dgm:pt>
    <dgm:pt modelId="{26D10795-21E8-49A5-8F89-D6BAB82639B7}" type="parTrans" cxnId="{2569C429-AA6A-407C-9086-D5DD0B594B6A}">
      <dgm:prSet/>
      <dgm:spPr/>
      <dgm:t>
        <a:bodyPr/>
        <a:lstStyle/>
        <a:p>
          <a:endParaRPr lang="en-US"/>
        </a:p>
      </dgm:t>
    </dgm:pt>
    <dgm:pt modelId="{7867A136-2E59-4D84-9A67-4063073606EA}" type="sibTrans" cxnId="{2569C429-AA6A-407C-9086-D5DD0B594B6A}">
      <dgm:prSet/>
      <dgm:spPr/>
      <dgm:t>
        <a:bodyPr/>
        <a:lstStyle/>
        <a:p>
          <a:endParaRPr lang="en-US"/>
        </a:p>
      </dgm:t>
    </dgm:pt>
    <dgm:pt modelId="{B21EC582-7E45-4D96-B31F-8354A1EAB0D9}">
      <dgm:prSet custT="1"/>
      <dgm:spPr/>
      <dgm:t>
        <a:bodyPr/>
        <a:lstStyle/>
        <a:p>
          <a:pPr>
            <a:lnSpc>
              <a:spcPct val="100000"/>
            </a:lnSpc>
            <a:defRPr cap="all"/>
          </a:pPr>
          <a:r>
            <a:rPr lang="en-US" sz="1800" dirty="0">
              <a:latin typeface="+mj-lt"/>
            </a:rPr>
            <a:t>Provide stakeholders with accurate information to better manage AFO operations and environmental compliance. </a:t>
          </a:r>
        </a:p>
      </dgm:t>
    </dgm:pt>
    <dgm:pt modelId="{3073F910-B235-4E3F-ADC5-869D5DED4678}" type="sibTrans" cxnId="{130C826C-310C-482F-9613-1342B14EA514}">
      <dgm:prSet/>
      <dgm:spPr/>
      <dgm:t>
        <a:bodyPr/>
        <a:lstStyle/>
        <a:p>
          <a:endParaRPr lang="en-US"/>
        </a:p>
      </dgm:t>
    </dgm:pt>
    <dgm:pt modelId="{33437F27-918C-4F9D-8F2B-8DAC505098AC}" type="parTrans" cxnId="{130C826C-310C-482F-9613-1342B14EA514}">
      <dgm:prSet/>
      <dgm:spPr/>
      <dgm:t>
        <a:bodyPr/>
        <a:lstStyle/>
        <a:p>
          <a:endParaRPr lang="en-US"/>
        </a:p>
      </dgm:t>
    </dgm:pt>
    <dgm:pt modelId="{E17922E8-5FA1-477A-9338-B9A2C2BCFCDD}" type="pres">
      <dgm:prSet presAssocID="{157A97F1-807E-4DC4-8A53-636CBF1A8B19}" presName="root" presStyleCnt="0">
        <dgm:presLayoutVars>
          <dgm:dir/>
          <dgm:resizeHandles val="exact"/>
        </dgm:presLayoutVars>
      </dgm:prSet>
      <dgm:spPr/>
    </dgm:pt>
    <dgm:pt modelId="{D5FF16EF-E293-48F0-99D2-2958F73B2EB5}" type="pres">
      <dgm:prSet presAssocID="{2C519B69-BD7B-44C8-A5CC-C8A1FC0D196E}" presName="compNode" presStyleCnt="0"/>
      <dgm:spPr/>
    </dgm:pt>
    <dgm:pt modelId="{C804B470-7376-46C9-A849-95276628BFC0}" type="pres">
      <dgm:prSet presAssocID="{2C519B69-BD7B-44C8-A5CC-C8A1FC0D196E}" presName="iconBgRect" presStyleLbl="bgShp" presStyleIdx="0" presStyleCnt="3"/>
      <dgm:spPr>
        <a:prstGeom prst="round2DiagRect">
          <a:avLst>
            <a:gd name="adj1" fmla="val 29727"/>
            <a:gd name="adj2" fmla="val 0"/>
          </a:avLst>
        </a:prstGeom>
      </dgm:spPr>
    </dgm:pt>
    <dgm:pt modelId="{33913E0C-27EB-4B15-A4C9-F51AD3D5E6C2}" type="pres">
      <dgm:prSet presAssocID="{2C519B69-BD7B-44C8-A5CC-C8A1FC0D19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81A4AFF3-4645-45F3-8748-E95007CC2DBB}" type="pres">
      <dgm:prSet presAssocID="{2C519B69-BD7B-44C8-A5CC-C8A1FC0D196E}" presName="spaceRect" presStyleCnt="0"/>
      <dgm:spPr/>
    </dgm:pt>
    <dgm:pt modelId="{E5B16089-E1F1-4B53-9FE1-4E1BCCAAFA9E}" type="pres">
      <dgm:prSet presAssocID="{2C519B69-BD7B-44C8-A5CC-C8A1FC0D196E}" presName="textRect" presStyleLbl="revTx" presStyleIdx="0" presStyleCnt="3">
        <dgm:presLayoutVars>
          <dgm:chMax val="1"/>
          <dgm:chPref val="1"/>
        </dgm:presLayoutVars>
      </dgm:prSet>
      <dgm:spPr/>
    </dgm:pt>
    <dgm:pt modelId="{EE11AA91-EA26-41E7-AE47-467DBE62F259}" type="pres">
      <dgm:prSet presAssocID="{7591E8EC-F1D4-42D3-B05A-D245F00180C4}" presName="sibTrans" presStyleCnt="0"/>
      <dgm:spPr/>
    </dgm:pt>
    <dgm:pt modelId="{492F1A34-C1AC-4876-9577-0D2399E23CAE}" type="pres">
      <dgm:prSet presAssocID="{9B97367A-450D-434C-B0C6-2CB3254E0F14}" presName="compNode" presStyleCnt="0"/>
      <dgm:spPr/>
    </dgm:pt>
    <dgm:pt modelId="{3ED1D55A-B55A-4F26-8A94-E90AB48DA963}" type="pres">
      <dgm:prSet presAssocID="{9B97367A-450D-434C-B0C6-2CB3254E0F14}" presName="iconBgRect" presStyleLbl="bgShp" presStyleIdx="1" presStyleCnt="3"/>
      <dgm:spPr>
        <a:prstGeom prst="round2DiagRect">
          <a:avLst>
            <a:gd name="adj1" fmla="val 29727"/>
            <a:gd name="adj2" fmla="val 0"/>
          </a:avLst>
        </a:prstGeom>
      </dgm:spPr>
    </dgm:pt>
    <dgm:pt modelId="{A5ED0414-DDE9-43CE-A2D0-D61F3FF764B2}" type="pres">
      <dgm:prSet presAssocID="{9B97367A-450D-434C-B0C6-2CB3254E0F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a:ext>
      </dgm:extLst>
    </dgm:pt>
    <dgm:pt modelId="{C6555677-5C66-4758-A353-A54DCEF60E53}" type="pres">
      <dgm:prSet presAssocID="{9B97367A-450D-434C-B0C6-2CB3254E0F14}" presName="spaceRect" presStyleCnt="0"/>
      <dgm:spPr/>
    </dgm:pt>
    <dgm:pt modelId="{204B97AA-C81F-42AD-A759-18E37B5A50F5}" type="pres">
      <dgm:prSet presAssocID="{9B97367A-450D-434C-B0C6-2CB3254E0F14}" presName="textRect" presStyleLbl="revTx" presStyleIdx="1" presStyleCnt="3" custScaleX="128502">
        <dgm:presLayoutVars>
          <dgm:chMax val="1"/>
          <dgm:chPref val="1"/>
        </dgm:presLayoutVars>
      </dgm:prSet>
      <dgm:spPr/>
    </dgm:pt>
    <dgm:pt modelId="{177B983E-E16B-43A6-B4CA-5611BB6D0465}" type="pres">
      <dgm:prSet presAssocID="{7867A136-2E59-4D84-9A67-4063073606EA}" presName="sibTrans" presStyleCnt="0"/>
      <dgm:spPr/>
    </dgm:pt>
    <dgm:pt modelId="{F141E994-5B20-4BAC-BD36-8C71B75E6E76}" type="pres">
      <dgm:prSet presAssocID="{B21EC582-7E45-4D96-B31F-8354A1EAB0D9}" presName="compNode" presStyleCnt="0"/>
      <dgm:spPr/>
    </dgm:pt>
    <dgm:pt modelId="{A4A71A8E-7649-4E96-A74A-35E2B8A4DA36}" type="pres">
      <dgm:prSet presAssocID="{B21EC582-7E45-4D96-B31F-8354A1EAB0D9}" presName="iconBgRect" presStyleLbl="bgShp" presStyleIdx="2" presStyleCnt="3"/>
      <dgm:spPr>
        <a:prstGeom prst="round2DiagRect">
          <a:avLst>
            <a:gd name="adj1" fmla="val 29727"/>
            <a:gd name="adj2" fmla="val 0"/>
          </a:avLst>
        </a:prstGeom>
      </dgm:spPr>
    </dgm:pt>
    <dgm:pt modelId="{E0246C10-B765-433A-8B15-98EA22B47E36}" type="pres">
      <dgm:prSet presAssocID="{B21EC582-7E45-4D96-B31F-8354A1EAB0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C7B2B78E-1A57-4283-B592-728E15C9894F}" type="pres">
      <dgm:prSet presAssocID="{B21EC582-7E45-4D96-B31F-8354A1EAB0D9}" presName="spaceRect" presStyleCnt="0"/>
      <dgm:spPr/>
    </dgm:pt>
    <dgm:pt modelId="{6F4223E7-AFDF-4E58-A1A7-43E1D457EBDB}" type="pres">
      <dgm:prSet presAssocID="{B21EC582-7E45-4D96-B31F-8354A1EAB0D9}" presName="textRect" presStyleLbl="revTx" presStyleIdx="2" presStyleCnt="3" custScaleX="106057">
        <dgm:presLayoutVars>
          <dgm:chMax val="1"/>
          <dgm:chPref val="1"/>
        </dgm:presLayoutVars>
      </dgm:prSet>
      <dgm:spPr/>
    </dgm:pt>
  </dgm:ptLst>
  <dgm:cxnLst>
    <dgm:cxn modelId="{DFB8010B-E517-495A-BFBB-FDF68F68C835}" type="presOf" srcId="{2C519B69-BD7B-44C8-A5CC-C8A1FC0D196E}" destId="{E5B16089-E1F1-4B53-9FE1-4E1BCCAAFA9E}" srcOrd="0" destOrd="0" presId="urn:microsoft.com/office/officeart/2018/5/layout/IconLeafLabelList"/>
    <dgm:cxn modelId="{0AC97E24-17D0-4DB0-9592-C68FEBF5AF24}" type="presOf" srcId="{B21EC582-7E45-4D96-B31F-8354A1EAB0D9}" destId="{6F4223E7-AFDF-4E58-A1A7-43E1D457EBDB}" srcOrd="0" destOrd="0" presId="urn:microsoft.com/office/officeart/2018/5/layout/IconLeafLabelList"/>
    <dgm:cxn modelId="{2569C429-AA6A-407C-9086-D5DD0B594B6A}" srcId="{157A97F1-807E-4DC4-8A53-636CBF1A8B19}" destId="{9B97367A-450D-434C-B0C6-2CB3254E0F14}" srcOrd="1" destOrd="0" parTransId="{26D10795-21E8-49A5-8F89-D6BAB82639B7}" sibTransId="{7867A136-2E59-4D84-9A67-4063073606EA}"/>
    <dgm:cxn modelId="{130C826C-310C-482F-9613-1342B14EA514}" srcId="{157A97F1-807E-4DC4-8A53-636CBF1A8B19}" destId="{B21EC582-7E45-4D96-B31F-8354A1EAB0D9}" srcOrd="2" destOrd="0" parTransId="{33437F27-918C-4F9D-8F2B-8DAC505098AC}" sibTransId="{3073F910-B235-4E3F-ADC5-869D5DED4678}"/>
    <dgm:cxn modelId="{4ED89C97-C020-409E-AF57-E1AC0A9C38FD}" type="presOf" srcId="{157A97F1-807E-4DC4-8A53-636CBF1A8B19}" destId="{E17922E8-5FA1-477A-9338-B9A2C2BCFCDD}" srcOrd="0" destOrd="0" presId="urn:microsoft.com/office/officeart/2018/5/layout/IconLeafLabelList"/>
    <dgm:cxn modelId="{223E5BB1-6F07-4FF2-AC6B-8DFE3FBB1D4A}" type="presOf" srcId="{9B97367A-450D-434C-B0C6-2CB3254E0F14}" destId="{204B97AA-C81F-42AD-A759-18E37B5A50F5}" srcOrd="0" destOrd="0" presId="urn:microsoft.com/office/officeart/2018/5/layout/IconLeafLabelList"/>
    <dgm:cxn modelId="{BA8D05E2-AF02-4C64-842E-A38FA8554A75}" srcId="{157A97F1-807E-4DC4-8A53-636CBF1A8B19}" destId="{2C519B69-BD7B-44C8-A5CC-C8A1FC0D196E}" srcOrd="0" destOrd="0" parTransId="{F79B09F9-BBCA-44E0-8E0A-041BFB2C7265}" sibTransId="{7591E8EC-F1D4-42D3-B05A-D245F00180C4}"/>
    <dgm:cxn modelId="{16C4EA97-EE65-4E52-9CB3-08F89728BCB8}" type="presParOf" srcId="{E17922E8-5FA1-477A-9338-B9A2C2BCFCDD}" destId="{D5FF16EF-E293-48F0-99D2-2958F73B2EB5}" srcOrd="0" destOrd="0" presId="urn:microsoft.com/office/officeart/2018/5/layout/IconLeafLabelList"/>
    <dgm:cxn modelId="{88243943-4AFB-47E3-B08C-57F888852C5A}" type="presParOf" srcId="{D5FF16EF-E293-48F0-99D2-2958F73B2EB5}" destId="{C804B470-7376-46C9-A849-95276628BFC0}" srcOrd="0" destOrd="0" presId="urn:microsoft.com/office/officeart/2018/5/layout/IconLeafLabelList"/>
    <dgm:cxn modelId="{C36DB348-763A-49EC-8EF6-2A4BF9E9BEF5}" type="presParOf" srcId="{D5FF16EF-E293-48F0-99D2-2958F73B2EB5}" destId="{33913E0C-27EB-4B15-A4C9-F51AD3D5E6C2}" srcOrd="1" destOrd="0" presId="urn:microsoft.com/office/officeart/2018/5/layout/IconLeafLabelList"/>
    <dgm:cxn modelId="{52004E96-D28D-45EE-B0DD-99952A0FD6A6}" type="presParOf" srcId="{D5FF16EF-E293-48F0-99D2-2958F73B2EB5}" destId="{81A4AFF3-4645-45F3-8748-E95007CC2DBB}" srcOrd="2" destOrd="0" presId="urn:microsoft.com/office/officeart/2018/5/layout/IconLeafLabelList"/>
    <dgm:cxn modelId="{0A6D1BBC-7065-4444-847E-5A8B317DCAD8}" type="presParOf" srcId="{D5FF16EF-E293-48F0-99D2-2958F73B2EB5}" destId="{E5B16089-E1F1-4B53-9FE1-4E1BCCAAFA9E}" srcOrd="3" destOrd="0" presId="urn:microsoft.com/office/officeart/2018/5/layout/IconLeafLabelList"/>
    <dgm:cxn modelId="{1C616153-D21A-4020-A430-25F2B29DF9BB}" type="presParOf" srcId="{E17922E8-5FA1-477A-9338-B9A2C2BCFCDD}" destId="{EE11AA91-EA26-41E7-AE47-467DBE62F259}" srcOrd="1" destOrd="0" presId="urn:microsoft.com/office/officeart/2018/5/layout/IconLeafLabelList"/>
    <dgm:cxn modelId="{BE3850DF-9DE3-4367-839E-C4788766BFB4}" type="presParOf" srcId="{E17922E8-5FA1-477A-9338-B9A2C2BCFCDD}" destId="{492F1A34-C1AC-4876-9577-0D2399E23CAE}" srcOrd="2" destOrd="0" presId="urn:microsoft.com/office/officeart/2018/5/layout/IconLeafLabelList"/>
    <dgm:cxn modelId="{C2BD805E-F034-444D-AD32-DD068243E17A}" type="presParOf" srcId="{492F1A34-C1AC-4876-9577-0D2399E23CAE}" destId="{3ED1D55A-B55A-4F26-8A94-E90AB48DA963}" srcOrd="0" destOrd="0" presId="urn:microsoft.com/office/officeart/2018/5/layout/IconLeafLabelList"/>
    <dgm:cxn modelId="{EB18CF76-EC58-48D6-8590-50DB4A5552CD}" type="presParOf" srcId="{492F1A34-C1AC-4876-9577-0D2399E23CAE}" destId="{A5ED0414-DDE9-43CE-A2D0-D61F3FF764B2}" srcOrd="1" destOrd="0" presId="urn:microsoft.com/office/officeart/2018/5/layout/IconLeafLabelList"/>
    <dgm:cxn modelId="{4320DA3F-7387-4A39-BEC1-5477C49B50FC}" type="presParOf" srcId="{492F1A34-C1AC-4876-9577-0D2399E23CAE}" destId="{C6555677-5C66-4758-A353-A54DCEF60E53}" srcOrd="2" destOrd="0" presId="urn:microsoft.com/office/officeart/2018/5/layout/IconLeafLabelList"/>
    <dgm:cxn modelId="{7D637907-94FF-462D-BCE6-8FE9FA230C7A}" type="presParOf" srcId="{492F1A34-C1AC-4876-9577-0D2399E23CAE}" destId="{204B97AA-C81F-42AD-A759-18E37B5A50F5}" srcOrd="3" destOrd="0" presId="urn:microsoft.com/office/officeart/2018/5/layout/IconLeafLabelList"/>
    <dgm:cxn modelId="{5A53A251-5E7D-4215-A991-B97D2A4D4D8A}" type="presParOf" srcId="{E17922E8-5FA1-477A-9338-B9A2C2BCFCDD}" destId="{177B983E-E16B-43A6-B4CA-5611BB6D0465}" srcOrd="3" destOrd="0" presId="urn:microsoft.com/office/officeart/2018/5/layout/IconLeafLabelList"/>
    <dgm:cxn modelId="{32B6BDEF-FB37-4057-90DF-7616FB00082E}" type="presParOf" srcId="{E17922E8-5FA1-477A-9338-B9A2C2BCFCDD}" destId="{F141E994-5B20-4BAC-BD36-8C71B75E6E76}" srcOrd="4" destOrd="0" presId="urn:microsoft.com/office/officeart/2018/5/layout/IconLeafLabelList"/>
    <dgm:cxn modelId="{BFCDC043-6DDC-438E-8ECE-A4C2DF2ED084}" type="presParOf" srcId="{F141E994-5B20-4BAC-BD36-8C71B75E6E76}" destId="{A4A71A8E-7649-4E96-A74A-35E2B8A4DA36}" srcOrd="0" destOrd="0" presId="urn:microsoft.com/office/officeart/2018/5/layout/IconLeafLabelList"/>
    <dgm:cxn modelId="{CE38682D-05AC-4E25-AFA4-F4E2D575B244}" type="presParOf" srcId="{F141E994-5B20-4BAC-BD36-8C71B75E6E76}" destId="{E0246C10-B765-433A-8B15-98EA22B47E36}" srcOrd="1" destOrd="0" presId="urn:microsoft.com/office/officeart/2018/5/layout/IconLeafLabelList"/>
    <dgm:cxn modelId="{FD2B79E2-9713-4F8E-B22C-CF799B11B736}" type="presParOf" srcId="{F141E994-5B20-4BAC-BD36-8C71B75E6E76}" destId="{C7B2B78E-1A57-4283-B592-728E15C9894F}" srcOrd="2" destOrd="0" presId="urn:microsoft.com/office/officeart/2018/5/layout/IconLeafLabelList"/>
    <dgm:cxn modelId="{5D328B1A-3944-4FFB-8D20-4FC917BC4545}" type="presParOf" srcId="{F141E994-5B20-4BAC-BD36-8C71B75E6E76}" destId="{6F4223E7-AFDF-4E58-A1A7-43E1D457EBD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4B470-7376-46C9-A849-95276628BFC0}">
      <dsp:nvSpPr>
        <dsp:cNvPr id="0" name=""/>
        <dsp:cNvSpPr/>
      </dsp:nvSpPr>
      <dsp:spPr>
        <a:xfrm>
          <a:off x="655011" y="490907"/>
          <a:ext cx="1852875" cy="1852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13E0C-27EB-4B15-A4C9-F51AD3D5E6C2}">
      <dsp:nvSpPr>
        <dsp:cNvPr id="0" name=""/>
        <dsp:cNvSpPr/>
      </dsp:nvSpPr>
      <dsp:spPr>
        <a:xfrm>
          <a:off x="1049886" y="885782"/>
          <a:ext cx="1063124" cy="1063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16089-E1F1-4B53-9FE1-4E1BCCAAFA9E}">
      <dsp:nvSpPr>
        <dsp:cNvPr id="0" name=""/>
        <dsp:cNvSpPr/>
      </dsp:nvSpPr>
      <dsp:spPr>
        <a:xfrm>
          <a:off x="62698" y="2920907"/>
          <a:ext cx="3037500" cy="117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mj-lt"/>
            </a:rPr>
            <a:t>Create a Framework to detect AFOs using computer vison</a:t>
          </a:r>
        </a:p>
      </dsp:txBody>
      <dsp:txXfrm>
        <a:off x="62698" y="2920907"/>
        <a:ext cx="3037500" cy="1174984"/>
      </dsp:txXfrm>
    </dsp:sp>
    <dsp:sp modelId="{3ED1D55A-B55A-4F26-8A94-E90AB48DA963}">
      <dsp:nvSpPr>
        <dsp:cNvPr id="0" name=""/>
        <dsp:cNvSpPr/>
      </dsp:nvSpPr>
      <dsp:spPr>
        <a:xfrm>
          <a:off x="4656947" y="490907"/>
          <a:ext cx="1852875" cy="18528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ED0414-DDE9-43CE-A2D0-D61F3FF764B2}">
      <dsp:nvSpPr>
        <dsp:cNvPr id="0" name=""/>
        <dsp:cNvSpPr/>
      </dsp:nvSpPr>
      <dsp:spPr>
        <a:xfrm>
          <a:off x="5051822" y="885782"/>
          <a:ext cx="1063124" cy="1063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4B97AA-C81F-42AD-A759-18E37B5A50F5}">
      <dsp:nvSpPr>
        <dsp:cNvPr id="0" name=""/>
        <dsp:cNvSpPr/>
      </dsp:nvSpPr>
      <dsp:spPr>
        <a:xfrm>
          <a:off x="3631761" y="2920907"/>
          <a:ext cx="3903248" cy="117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mj-lt"/>
            </a:rPr>
            <a:t>Quantify AFO water use to gain a comprehensive understanding of agricultural water withdraws.</a:t>
          </a:r>
        </a:p>
      </dsp:txBody>
      <dsp:txXfrm>
        <a:off x="3631761" y="2920907"/>
        <a:ext cx="3903248" cy="1174984"/>
      </dsp:txXfrm>
    </dsp:sp>
    <dsp:sp modelId="{A4A71A8E-7649-4E96-A74A-35E2B8A4DA36}">
      <dsp:nvSpPr>
        <dsp:cNvPr id="0" name=""/>
        <dsp:cNvSpPr/>
      </dsp:nvSpPr>
      <dsp:spPr>
        <a:xfrm>
          <a:off x="8750875" y="490907"/>
          <a:ext cx="1852875" cy="185287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46C10-B765-433A-8B15-98EA22B47E36}">
      <dsp:nvSpPr>
        <dsp:cNvPr id="0" name=""/>
        <dsp:cNvSpPr/>
      </dsp:nvSpPr>
      <dsp:spPr>
        <a:xfrm>
          <a:off x="9145750" y="885782"/>
          <a:ext cx="1063124" cy="1063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4223E7-AFDF-4E58-A1A7-43E1D457EBDB}">
      <dsp:nvSpPr>
        <dsp:cNvPr id="0" name=""/>
        <dsp:cNvSpPr/>
      </dsp:nvSpPr>
      <dsp:spPr>
        <a:xfrm>
          <a:off x="8066571" y="2920907"/>
          <a:ext cx="3221481" cy="117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mj-lt"/>
            </a:rPr>
            <a:t>Provide stakeholders with accurate information to better manage AFO operations and environmental compliance. </a:t>
          </a:r>
        </a:p>
      </dsp:txBody>
      <dsp:txXfrm>
        <a:off x="8066571" y="2920907"/>
        <a:ext cx="3221481" cy="117498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0F8046-8664-4F8B-8FD7-881142ECB0AF}"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A0E54-066A-4C1E-8B4B-63ED6DC4867D}" type="slidenum">
              <a:rPr lang="en-US" smtClean="0"/>
              <a:t>‹#›</a:t>
            </a:fld>
            <a:endParaRPr lang="en-US"/>
          </a:p>
        </p:txBody>
      </p:sp>
    </p:spTree>
    <p:extLst>
      <p:ext uri="{BB962C8B-B14F-4D97-AF65-F5344CB8AC3E}">
        <p14:creationId xmlns:p14="http://schemas.microsoft.com/office/powerpoint/2010/main" val="252072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sca_esv=b2b9302155725f5a&amp;rlz=1C1GCEA_enUS1148US1148&amp;cs=1&amp;sxsrf=AHTn8zozzQQ2tR41YMcCVIBxb4XNt3lyBQ%3A1742846777160&amp;q=ammonia&amp;sa=X&amp;ved=2ahUKEwj67oaYwqOMAxV4RDABHYJwLcYQxccNegQIBhAB&amp;mstk=AUtExfCifJVrTXfAV53IvMuRyHH0Ylhj-I8T17HpUhULjAOnqdy2ROfY0vUhlnzcDm6bBck7khrpC6OONGcNL-NPVSDe-B18r2LNf4pO_4mpDLGLwCBTca-SDoLc0840zvgEtLZZmQyeDk4w_yvH926zrPMHZkk2ZQSh4H1KFsJigdo-DK0RMga4aE8YfB2L42xTogawy9O1odXgIoXSFGOa3mlq6o0BwrWlLXrPFspkwnH-lQXytvUXI_Fm-PkVzHPY_yU&amp;csui=3"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google.com/search?sca_esv=b2b9302155725f5a&amp;rlz=1C1GCEA_enUS1148US1148&amp;cs=1&amp;sxsrf=AHTn8zozzQQ2tR41YMcCVIBxb4XNt3lyBQ%3A1742846777160&amp;q=volatile+organic+compounds&amp;sa=X&amp;ved=2ahUKEwj67oaYwqOMAxV4RDABHYJwLcYQxccNegQIBhAE&amp;mstk=AUtExfCifJVrTXfAV53IvMuRyHH0Ylhj-I8T17HpUhULjAOnqdy2ROfY0vUhlnzcDm6bBck7khrpC6OONGcNL-NPVSDe-B18r2LNf4pO_4mpDLGLwCBTca-SDoLc0840zvgEtLZZmQyeDk4w_yvH926zrPMHZkk2ZQSh4H1KFsJigdo-DK0RMga4aE8YfB2L42xTogawy9O1odXgIoXSFGOa3mlq6o0BwrWlLXrPFspkwnH-lQXytvUXI_Fm-PkVzHPY_yU&amp;csui=3" TargetMode="External"/><Relationship Id="rId5" Type="http://schemas.openxmlformats.org/officeDocument/2006/relationships/hyperlink" Target="https://www.google.com/search?sca_esv=b2b9302155725f5a&amp;rlz=1C1GCEA_enUS1148US1148&amp;cs=1&amp;sxsrf=AHTn8zozzQQ2tR41YMcCVIBxb4XNt3lyBQ%3A1742846777160&amp;q=particulate+matter&amp;sa=X&amp;ved=2ahUKEwj67oaYwqOMAxV4RDABHYJwLcYQxccNegQIBhAD&amp;mstk=AUtExfCifJVrTXfAV53IvMuRyHH0Ylhj-I8T17HpUhULjAOnqdy2ROfY0vUhlnzcDm6bBck7khrpC6OONGcNL-NPVSDe-B18r2LNf4pO_4mpDLGLwCBTca-SDoLc0840zvgEtLZZmQyeDk4w_yvH926zrPMHZkk2ZQSh4H1KFsJigdo-DK0RMga4aE8YfB2L42xTogawy9O1odXgIoXSFGOa3mlq6o0BwrWlLXrPFspkwnH-lQXytvUXI_Fm-PkVzHPY_yU&amp;csui=3" TargetMode="External"/><Relationship Id="rId4" Type="http://schemas.openxmlformats.org/officeDocument/2006/relationships/hyperlink" Target="https://www.google.com/search?sca_esv=b2b9302155725f5a&amp;rlz=1C1GCEA_enUS1148US1148&amp;cs=1&amp;sxsrf=AHTn8zozzQQ2tR41YMcCVIBxb4XNt3lyBQ%3A1742846777160&amp;q=hydrogen+sulfide&amp;sa=X&amp;ved=2ahUKEwj67oaYwqOMAxV4RDABHYJwLcYQxccNegQIBhAC&amp;mstk=AUtExfCifJVrTXfAV53IvMuRyHH0Ylhj-I8T17HpUhULjAOnqdy2ROfY0vUhlnzcDm6bBck7khrpC6OONGcNL-NPVSDe-B18r2LNf4pO_4mpDLGLwCBTca-SDoLc0840zvgEtLZZmQyeDk4w_yvH926zrPMHZkk2ZQSh4H1KFsJigdo-DK0RMga4aE8YfB2L42xTogawy9O1odXgIoXSFGOa3mlq6o0BwrWlLXrPFspkwnH-lQXytvUXI_Fm-PkVzHPY_yU&amp;csui=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Locating and Map AFOS across Tennessee </a:t>
            </a:r>
          </a:p>
          <a:p>
            <a:r>
              <a:rPr lang="en-US" dirty="0"/>
              <a:t>Estimate their water use </a:t>
            </a:r>
          </a:p>
        </p:txBody>
      </p:sp>
      <p:sp>
        <p:nvSpPr>
          <p:cNvPr id="4" name="Slide Number Placeholder 3"/>
          <p:cNvSpPr>
            <a:spLocks noGrp="1"/>
          </p:cNvSpPr>
          <p:nvPr>
            <p:ph type="sldNum" sz="quarter" idx="5"/>
          </p:nvPr>
        </p:nvSpPr>
        <p:spPr/>
        <p:txBody>
          <a:bodyPr/>
          <a:lstStyle/>
          <a:p>
            <a:fld id="{952A0E54-066A-4C1E-8B4B-63ED6DC4867D}" type="slidenum">
              <a:rPr lang="en-US" smtClean="0"/>
              <a:t>1</a:t>
            </a:fld>
            <a:endParaRPr lang="en-US"/>
          </a:p>
        </p:txBody>
      </p:sp>
    </p:spTree>
    <p:extLst>
      <p:ext uri="{BB962C8B-B14F-4D97-AF65-F5344CB8AC3E}">
        <p14:creationId xmlns:p14="http://schemas.microsoft.com/office/powerpoint/2010/main" val="112826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Model evaluation over Bradley county at first </a:t>
            </a:r>
            <a:r>
              <a:rPr lang="en-US" dirty="0" err="1"/>
              <a:t>yieled</a:t>
            </a:r>
            <a:r>
              <a:rPr lang="en-US" dirty="0"/>
              <a:t> 12,676 detections</a:t>
            </a:r>
          </a:p>
          <a:p>
            <a:pPr marL="228600" indent="-228600">
              <a:buAutoNum type="arabicPeriod"/>
            </a:pPr>
            <a:r>
              <a:rPr lang="en-US" dirty="0"/>
              <a:t>Model Evaluation Over Bedford County yielded 12,548 detections </a:t>
            </a:r>
          </a:p>
          <a:p>
            <a:pPr marL="228600" indent="-228600">
              <a:buAutoNum type="arabicPeriod"/>
            </a:pPr>
            <a:r>
              <a:rPr lang="en-US" dirty="0"/>
              <a:t>Raw </a:t>
            </a:r>
            <a:r>
              <a:rPr lang="en-US" dirty="0" err="1"/>
              <a:t>dtections</a:t>
            </a:r>
            <a:r>
              <a:rPr lang="en-US" dirty="0"/>
              <a:t> contained rounded corners, bumpy edges, and some small cutouts. Since we are classifying wither pixel or background class at a threshold limit, the model struggles more on the edges where there is sharp transitions</a:t>
            </a:r>
          </a:p>
          <a:p>
            <a:pPr marL="0" indent="0">
              <a:buNone/>
            </a:pPr>
            <a:endParaRPr lang="en-US" dirty="0"/>
          </a:p>
        </p:txBody>
      </p:sp>
      <p:sp>
        <p:nvSpPr>
          <p:cNvPr id="4" name="Slide Number Placeholder 3"/>
          <p:cNvSpPr>
            <a:spLocks noGrp="1"/>
          </p:cNvSpPr>
          <p:nvPr>
            <p:ph type="sldNum" sz="quarter" idx="5"/>
          </p:nvPr>
        </p:nvSpPr>
        <p:spPr/>
        <p:txBody>
          <a:bodyPr/>
          <a:lstStyle/>
          <a:p>
            <a:fld id="{952A0E54-066A-4C1E-8B4B-63ED6DC4867D}" type="slidenum">
              <a:rPr lang="en-US" smtClean="0"/>
              <a:t>10</a:t>
            </a:fld>
            <a:endParaRPr lang="en-US"/>
          </a:p>
        </p:txBody>
      </p:sp>
    </p:spTree>
    <p:extLst>
      <p:ext uri="{BB962C8B-B14F-4D97-AF65-F5344CB8AC3E}">
        <p14:creationId xmlns:p14="http://schemas.microsoft.com/office/powerpoint/2010/main" val="135638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27462-45C6-999C-CA44-E4FC08773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F3D44-FDCE-B62D-6A06-7EBD25B05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FBEC8-2657-2A12-6198-6F36372DAE2A}"/>
              </a:ext>
            </a:extLst>
          </p:cNvPr>
          <p:cNvSpPr>
            <a:spLocks noGrp="1"/>
          </p:cNvSpPr>
          <p:nvPr>
            <p:ph type="body" idx="1"/>
          </p:nvPr>
        </p:nvSpPr>
        <p:spPr/>
        <p:txBody>
          <a:bodyPr/>
          <a:lstStyle/>
          <a:p>
            <a:pPr marL="228600" indent="-228600">
              <a:buAutoNum type="arabicPeriod"/>
            </a:pPr>
            <a:r>
              <a:rPr lang="en-US" dirty="0"/>
              <a:t>Want to get  AOI, high means getting rid of detections In zones that barns wouldn't be. Such as municipal, industrial, residential, and protected lands. We are instructed in agricultural lands and residential lands above 5 acres. TN comptroller as </a:t>
            </a:r>
            <a:r>
              <a:rPr lang="en-US" dirty="0" err="1"/>
              <a:t>labd</a:t>
            </a:r>
            <a:r>
              <a:rPr lang="en-US" dirty="0"/>
              <a:t> </a:t>
            </a:r>
            <a:r>
              <a:rPr lang="en-US" dirty="0" err="1"/>
              <a:t>oning</a:t>
            </a:r>
            <a:r>
              <a:rPr lang="en-US" dirty="0"/>
              <a:t> data for each county. </a:t>
            </a:r>
          </a:p>
          <a:p>
            <a:pPr marL="228600" indent="-228600">
              <a:buAutoNum type="arabicPeriod"/>
            </a:pPr>
            <a:r>
              <a:rPr lang="en-US" dirty="0"/>
              <a:t>Roads can look like barns, long reflective bright surfaces. Using OSM we are able to filter out most false detections</a:t>
            </a:r>
          </a:p>
          <a:p>
            <a:pPr marL="228600" indent="-228600">
              <a:buAutoNum type="arabicPeriod"/>
            </a:pPr>
            <a:r>
              <a:rPr lang="en-US" dirty="0"/>
              <a:t>Very few detections fell on railroads, even though rail roads appear a little darker than roads, model could have picked them up due to the contrast change in the pre processing </a:t>
            </a:r>
          </a:p>
          <a:p>
            <a:pPr marL="228600" indent="-228600">
              <a:buAutoNum type="arabicPeriod"/>
            </a:pPr>
            <a:r>
              <a:rPr lang="en-US" dirty="0"/>
              <a:t>4. We apply a MBR function to the detections since they are rounded edges, were interested in finding the area under the roof so we need accurate edges</a:t>
            </a:r>
          </a:p>
          <a:p>
            <a:pPr marL="228600" indent="-228600">
              <a:buAutoNum type="arabicPeriod"/>
            </a:pPr>
            <a:r>
              <a:rPr lang="en-US" dirty="0"/>
              <a:t>Finally, we filter barn side to typical size of commercial broilers. Anything above or below this area threshold is not in use or impractical for production (30x300 to 60x600, so we filter 9,000 to 49,000 ft sq)</a:t>
            </a:r>
          </a:p>
          <a:p>
            <a:pPr marL="228600" indent="-228600">
              <a:buAutoNum type="arabicPeriod"/>
            </a:pPr>
            <a:r>
              <a:rPr lang="en-US" dirty="0"/>
              <a:t>6 We get final outputs that require a little bit of manual cleaning. </a:t>
            </a:r>
          </a:p>
          <a:p>
            <a:pPr marL="0" indent="0">
              <a:buNone/>
            </a:pPr>
            <a:endParaRPr lang="en-US" dirty="0"/>
          </a:p>
        </p:txBody>
      </p:sp>
      <p:sp>
        <p:nvSpPr>
          <p:cNvPr id="4" name="Slide Number Placeholder 3">
            <a:extLst>
              <a:ext uri="{FF2B5EF4-FFF2-40B4-BE49-F238E27FC236}">
                <a16:creationId xmlns:a16="http://schemas.microsoft.com/office/drawing/2014/main" id="{E1FCF70F-91DB-003B-F2F7-F06B0119B3A0}"/>
              </a:ext>
            </a:extLst>
          </p:cNvPr>
          <p:cNvSpPr>
            <a:spLocks noGrp="1"/>
          </p:cNvSpPr>
          <p:nvPr>
            <p:ph type="sldNum" sz="quarter" idx="5"/>
          </p:nvPr>
        </p:nvSpPr>
        <p:spPr/>
        <p:txBody>
          <a:bodyPr/>
          <a:lstStyle/>
          <a:p>
            <a:fld id="{952A0E54-066A-4C1E-8B4B-63ED6DC4867D}" type="slidenum">
              <a:rPr lang="en-US" smtClean="0"/>
              <a:t>11</a:t>
            </a:fld>
            <a:endParaRPr lang="en-US"/>
          </a:p>
        </p:txBody>
      </p:sp>
    </p:spTree>
    <p:extLst>
      <p:ext uri="{BB962C8B-B14F-4D97-AF65-F5344CB8AC3E}">
        <p14:creationId xmlns:p14="http://schemas.microsoft.com/office/powerpoint/2010/main" val="109619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there aren’t that many detections. Reason for this: lots of things look lie poultry barns. On of those things are buildings, parking lots, roads, or other rectangular shaped  reflective surfaces. That’s a lot to work with. </a:t>
            </a:r>
          </a:p>
          <a:p>
            <a:endParaRPr lang="en-US" dirty="0"/>
          </a:p>
          <a:p>
            <a:r>
              <a:rPr lang="en-US" dirty="0"/>
              <a:t>Started by filtering out areas that don’t contain barns – such as residential, municipal, industrial, or protected lands. </a:t>
            </a:r>
          </a:p>
          <a:p>
            <a:r>
              <a:rPr lang="en-US" dirty="0"/>
              <a:t>Using data from the TN comptroller zoning data, we are able to filter out areas we aren’t interested in. See image of detections in a city, on roads.</a:t>
            </a:r>
          </a:p>
          <a:p>
            <a:endParaRPr lang="en-US" dirty="0"/>
          </a:p>
          <a:p>
            <a:r>
              <a:rPr lang="en-US" dirty="0" err="1"/>
              <a:t>Attemped</a:t>
            </a:r>
            <a:r>
              <a:rPr lang="en-US" dirty="0"/>
              <a:t> to explore USDA cropland data layer but </a:t>
            </a:r>
            <a:r>
              <a:rPr lang="en-US" dirty="0" err="1"/>
              <a:t>iys</a:t>
            </a:r>
            <a:r>
              <a:rPr lang="en-US" dirty="0"/>
              <a:t> pixel by pixel and sometimes a small overlap of a unwanted land use layer </a:t>
            </a:r>
            <a:r>
              <a:rPr lang="en-US" dirty="0" err="1"/>
              <a:t>eith</a:t>
            </a:r>
            <a:r>
              <a:rPr lang="en-US" dirty="0"/>
              <a:t> a detection caused the whole barn to erase. </a:t>
            </a:r>
          </a:p>
          <a:p>
            <a:endParaRPr lang="en-US" dirty="0"/>
          </a:p>
          <a:p>
            <a:r>
              <a:rPr lang="en-US" dirty="0"/>
              <a:t>After this step, 5,651 detections in Bradley county and 9,388 detections in Bedford county remained</a:t>
            </a:r>
          </a:p>
          <a:p>
            <a:endParaRPr lang="en-US" dirty="0"/>
          </a:p>
          <a:p>
            <a:endParaRPr lang="en-US" dirty="0"/>
          </a:p>
          <a:p>
            <a:r>
              <a:rPr lang="en-US" dirty="0"/>
              <a:t>4588 roads</a:t>
            </a:r>
          </a:p>
          <a:p>
            <a:r>
              <a:rPr lang="en-US" dirty="0"/>
              <a:t>207 rail</a:t>
            </a:r>
          </a:p>
          <a:p>
            <a:r>
              <a:rPr lang="en-US" dirty="0"/>
              <a:t>7025 outside AOI</a:t>
            </a:r>
          </a:p>
          <a:p>
            <a:r>
              <a:rPr lang="en-US" dirty="0"/>
              <a:t>so</a:t>
            </a:r>
          </a:p>
        </p:txBody>
      </p:sp>
      <p:sp>
        <p:nvSpPr>
          <p:cNvPr id="4" name="Slide Number Placeholder 3"/>
          <p:cNvSpPr>
            <a:spLocks noGrp="1"/>
          </p:cNvSpPr>
          <p:nvPr>
            <p:ph type="sldNum" sz="quarter" idx="5"/>
          </p:nvPr>
        </p:nvSpPr>
        <p:spPr/>
        <p:txBody>
          <a:bodyPr/>
          <a:lstStyle/>
          <a:p>
            <a:fld id="{952A0E54-066A-4C1E-8B4B-63ED6DC4867D}" type="slidenum">
              <a:rPr lang="en-US" smtClean="0"/>
              <a:t>12</a:t>
            </a:fld>
            <a:endParaRPr lang="en-US"/>
          </a:p>
        </p:txBody>
      </p:sp>
    </p:spTree>
    <p:extLst>
      <p:ext uri="{BB962C8B-B14F-4D97-AF65-F5344CB8AC3E}">
        <p14:creationId xmlns:p14="http://schemas.microsoft.com/office/powerpoint/2010/main" val="255629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step involves filtering out roads, since roads can look like barns. </a:t>
            </a:r>
          </a:p>
          <a:p>
            <a:endParaRPr lang="en-US" dirty="0"/>
          </a:p>
          <a:p>
            <a:r>
              <a:rPr lang="en-US" dirty="0"/>
              <a:t>Top image shows us detections (purple) that are barns, compared to detections that are along a road  (fix this image)</a:t>
            </a:r>
          </a:p>
          <a:p>
            <a:r>
              <a:rPr lang="en-US" dirty="0"/>
              <a:t>Example of  a highway intersection being </a:t>
            </a:r>
            <a:r>
              <a:rPr lang="en-US" dirty="0" err="1"/>
              <a:t>deteted</a:t>
            </a:r>
            <a:r>
              <a:rPr lang="en-US" dirty="0"/>
              <a:t>. OSM Data lets us </a:t>
            </a:r>
            <a:r>
              <a:rPr lang="en-US" dirty="0" err="1"/>
              <a:t>filetr</a:t>
            </a:r>
            <a:r>
              <a:rPr lang="en-US" dirty="0"/>
              <a:t> these out </a:t>
            </a:r>
          </a:p>
          <a:p>
            <a:endParaRPr lang="en-US" dirty="0"/>
          </a:p>
        </p:txBody>
      </p:sp>
      <p:sp>
        <p:nvSpPr>
          <p:cNvPr id="4" name="Slide Number Placeholder 3"/>
          <p:cNvSpPr>
            <a:spLocks noGrp="1"/>
          </p:cNvSpPr>
          <p:nvPr>
            <p:ph type="sldNum" sz="quarter" idx="5"/>
          </p:nvPr>
        </p:nvSpPr>
        <p:spPr/>
        <p:txBody>
          <a:bodyPr/>
          <a:lstStyle/>
          <a:p>
            <a:fld id="{952A0E54-066A-4C1E-8B4B-63ED6DC4867D}" type="slidenum">
              <a:rPr lang="en-US" smtClean="0"/>
              <a:t>13</a:t>
            </a:fld>
            <a:endParaRPr lang="en-US"/>
          </a:p>
        </p:txBody>
      </p:sp>
    </p:spTree>
    <p:extLst>
      <p:ext uri="{BB962C8B-B14F-4D97-AF65-F5344CB8AC3E}">
        <p14:creationId xmlns:p14="http://schemas.microsoft.com/office/powerpoint/2010/main" val="1931228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A0E54-066A-4C1E-8B4B-63ED6DC4867D}" type="slidenum">
              <a:rPr lang="en-US" smtClean="0"/>
              <a:t>14</a:t>
            </a:fld>
            <a:endParaRPr lang="en-US"/>
          </a:p>
        </p:txBody>
      </p:sp>
    </p:spTree>
    <p:extLst>
      <p:ext uri="{BB962C8B-B14F-4D97-AF65-F5344CB8AC3E}">
        <p14:creationId xmlns:p14="http://schemas.microsoft.com/office/powerpoint/2010/main" val="272067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such a small prediction </a:t>
            </a:r>
            <a:r>
              <a:rPr lang="en-US" dirty="0" err="1"/>
              <a:t>thresholdpicked</a:t>
            </a:r>
            <a:r>
              <a:rPr lang="en-US" dirty="0"/>
              <a:t> up a lot of small detections, maybe </a:t>
            </a:r>
            <a:r>
              <a:rPr lang="en-US" dirty="0" err="1"/>
              <a:t>reflevsuve</a:t>
            </a:r>
            <a:r>
              <a:rPr lang="en-US" dirty="0"/>
              <a:t> surfaces r dirt paths. The issue </a:t>
            </a:r>
            <a:r>
              <a:rPr lang="en-US" dirty="0" err="1"/>
              <a:t>woth</a:t>
            </a:r>
            <a:r>
              <a:rPr lang="en-US" dirty="0"/>
              <a:t> raising the </a:t>
            </a:r>
            <a:r>
              <a:rPr lang="en-US" dirty="0" err="1"/>
              <a:t>preduction</a:t>
            </a:r>
            <a:r>
              <a:rPr lang="en-US" dirty="0"/>
              <a:t> threshold is </a:t>
            </a:r>
            <a:r>
              <a:rPr lang="en-US" dirty="0" err="1"/>
              <a:t>soemtomes</a:t>
            </a:r>
            <a:r>
              <a:rPr lang="en-US" dirty="0"/>
              <a:t>. The model wont pick up edges of the bar or leave out small holes within a barn image. Lowering the threshold to get full barn detection outputs ended up being the best idea after </a:t>
            </a:r>
            <a:r>
              <a:rPr lang="en-US" dirty="0" err="1"/>
              <a:t>ecperimenting</a:t>
            </a:r>
            <a:r>
              <a:rPr lang="en-US" dirty="0"/>
              <a:t>. </a:t>
            </a:r>
          </a:p>
        </p:txBody>
      </p:sp>
      <p:sp>
        <p:nvSpPr>
          <p:cNvPr id="4" name="Slide Number Placeholder 3"/>
          <p:cNvSpPr>
            <a:spLocks noGrp="1"/>
          </p:cNvSpPr>
          <p:nvPr>
            <p:ph type="sldNum" sz="quarter" idx="5"/>
          </p:nvPr>
        </p:nvSpPr>
        <p:spPr/>
        <p:txBody>
          <a:bodyPr/>
          <a:lstStyle/>
          <a:p>
            <a:fld id="{952A0E54-066A-4C1E-8B4B-63ED6DC4867D}" type="slidenum">
              <a:rPr lang="en-US" smtClean="0"/>
              <a:t>16</a:t>
            </a:fld>
            <a:endParaRPr lang="en-US"/>
          </a:p>
        </p:txBody>
      </p:sp>
    </p:spTree>
    <p:extLst>
      <p:ext uri="{BB962C8B-B14F-4D97-AF65-F5344CB8AC3E}">
        <p14:creationId xmlns:p14="http://schemas.microsoft.com/office/powerpoint/2010/main" val="2827746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the model over more counties : required a lot of time and pre processing</a:t>
            </a:r>
          </a:p>
          <a:p>
            <a:r>
              <a:rPr lang="en-US" dirty="0"/>
              <a:t>Create a </a:t>
            </a:r>
            <a:r>
              <a:rPr lang="en-US" dirty="0" err="1"/>
              <a:t>arcgis</a:t>
            </a:r>
            <a:r>
              <a:rPr lang="en-US" dirty="0"/>
              <a:t> hub </a:t>
            </a:r>
            <a:r>
              <a:rPr lang="en-US" dirty="0" err="1"/>
              <a:t>databsse</a:t>
            </a:r>
            <a:r>
              <a:rPr lang="en-US" dirty="0"/>
              <a:t> of the high water demand clusters, </a:t>
            </a:r>
            <a:r>
              <a:rPr lang="en-US" dirty="0" err="1"/>
              <a:t>highlgjt</a:t>
            </a:r>
            <a:r>
              <a:rPr lang="en-US" dirty="0"/>
              <a:t> water demand concerns. </a:t>
            </a:r>
          </a:p>
        </p:txBody>
      </p:sp>
      <p:sp>
        <p:nvSpPr>
          <p:cNvPr id="4" name="Slide Number Placeholder 3"/>
          <p:cNvSpPr>
            <a:spLocks noGrp="1"/>
          </p:cNvSpPr>
          <p:nvPr>
            <p:ph type="sldNum" sz="quarter" idx="5"/>
          </p:nvPr>
        </p:nvSpPr>
        <p:spPr/>
        <p:txBody>
          <a:bodyPr/>
          <a:lstStyle/>
          <a:p>
            <a:fld id="{952A0E54-066A-4C1E-8B4B-63ED6DC4867D}" type="slidenum">
              <a:rPr lang="en-US" smtClean="0"/>
              <a:t>17</a:t>
            </a:fld>
            <a:endParaRPr lang="en-US"/>
          </a:p>
        </p:txBody>
      </p:sp>
    </p:spTree>
    <p:extLst>
      <p:ext uri="{BB962C8B-B14F-4D97-AF65-F5344CB8AC3E}">
        <p14:creationId xmlns:p14="http://schemas.microsoft.com/office/powerpoint/2010/main" val="266700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Computational Power Constraints</a:t>
            </a:r>
            <a:endParaRPr lang="en-US" dirty="0"/>
          </a:p>
          <a:p>
            <a:pPr>
              <a:buFont typeface="Arial" panose="020B0604020202020204" pitchFamily="34" charset="0"/>
              <a:buChar char="•"/>
            </a:pPr>
            <a:r>
              <a:rPr lang="en-US" dirty="0"/>
              <a:t>Mention the trade-off between tile size and system capability.</a:t>
            </a:r>
          </a:p>
          <a:p>
            <a:pPr>
              <a:buFont typeface="Arial" panose="020B0604020202020204" pitchFamily="34" charset="0"/>
              <a:buChar char="•"/>
            </a:pPr>
            <a:r>
              <a:rPr lang="en-US" dirty="0"/>
              <a:t>Emphasize the need for more robust computing resources to increase tile size for better barn detection.</a:t>
            </a:r>
          </a:p>
          <a:p>
            <a:pPr>
              <a:buNone/>
            </a:pPr>
            <a:r>
              <a:rPr lang="en-US" b="1" dirty="0"/>
              <a:t>Road Network Data</a:t>
            </a:r>
            <a:endParaRPr lang="en-US" dirty="0"/>
          </a:p>
          <a:p>
            <a:pPr>
              <a:buFont typeface="Arial" panose="020B0604020202020204" pitchFamily="34" charset="0"/>
              <a:buChar char="•"/>
            </a:pPr>
            <a:r>
              <a:rPr lang="en-US" dirty="0"/>
              <a:t>Propose integrating a more detailed and extensive road network dataset.</a:t>
            </a:r>
          </a:p>
          <a:p>
            <a:pPr>
              <a:buFont typeface="Arial" panose="020B0604020202020204" pitchFamily="34" charset="0"/>
              <a:buChar char="•"/>
            </a:pPr>
            <a:r>
              <a:rPr lang="en-US" dirty="0"/>
              <a:t>Highlight how missing roads impact detection and post-processing time.</a:t>
            </a:r>
          </a:p>
          <a:p>
            <a:pPr>
              <a:buNone/>
            </a:pPr>
            <a:r>
              <a:rPr lang="en-US" b="1" dirty="0"/>
              <a:t>Data Gaps in Remote Areas</a:t>
            </a:r>
            <a:endParaRPr lang="en-US" dirty="0"/>
          </a:p>
          <a:p>
            <a:pPr>
              <a:buFont typeface="Arial" panose="020B0604020202020204" pitchFamily="34" charset="0"/>
              <a:buChar char="•"/>
            </a:pPr>
            <a:r>
              <a:rPr lang="en-US" dirty="0"/>
              <a:t>Explain the issue with unmapped “back roads.”</a:t>
            </a:r>
          </a:p>
          <a:p>
            <a:pPr>
              <a:buFont typeface="Arial" panose="020B0604020202020204" pitchFamily="34" charset="0"/>
              <a:buChar char="•"/>
            </a:pPr>
            <a:r>
              <a:rPr lang="en-US" dirty="0"/>
              <a:t>Share how this leads to false positives and the time cost of manual cleanup.</a:t>
            </a:r>
          </a:p>
          <a:p>
            <a:pPr>
              <a:buNone/>
            </a:pPr>
            <a:r>
              <a:rPr lang="en-US" b="1" dirty="0"/>
              <a:t>Classification Gaps for Water Bodies</a:t>
            </a:r>
            <a:endParaRPr lang="en-US" dirty="0"/>
          </a:p>
          <a:p>
            <a:pPr>
              <a:buFont typeface="Arial" panose="020B0604020202020204" pitchFamily="34" charset="0"/>
              <a:buChar char="•"/>
            </a:pPr>
            <a:r>
              <a:rPr lang="en-US" dirty="0"/>
              <a:t>Stress the absence of databases for small ag/livestock ponds.</a:t>
            </a:r>
          </a:p>
          <a:p>
            <a:pPr>
              <a:buFont typeface="Arial" panose="020B0604020202020204" pitchFamily="34" charset="0"/>
              <a:buChar char="•"/>
            </a:pPr>
            <a:r>
              <a:rPr lang="en-US" dirty="0"/>
              <a:t>Suggest exploring ways to create or supplement such a dataset.</a:t>
            </a:r>
          </a:p>
          <a:p>
            <a:pPr>
              <a:buNone/>
            </a:pPr>
            <a:r>
              <a:rPr lang="en-US" b="1" dirty="0"/>
              <a:t>Limited Scope of Cooling Data</a:t>
            </a:r>
            <a:endParaRPr lang="en-US" dirty="0"/>
          </a:p>
          <a:p>
            <a:pPr>
              <a:buFont typeface="Arial" panose="020B0604020202020204" pitchFamily="34" charset="0"/>
              <a:buChar char="•"/>
            </a:pPr>
            <a:r>
              <a:rPr lang="en-US" dirty="0"/>
              <a:t>Point out how using only one farm’s data reduces generalizability.</a:t>
            </a:r>
          </a:p>
          <a:p>
            <a:pPr>
              <a:buFont typeface="Arial" panose="020B0604020202020204" pitchFamily="34" charset="0"/>
              <a:buChar char="•"/>
            </a:pPr>
            <a:r>
              <a:rPr lang="en-US" dirty="0"/>
              <a:t>Recommend expanding partnerships to collect more evaporative cooling data across regions for better modeling accuracy.</a:t>
            </a:r>
          </a:p>
          <a:p>
            <a:endParaRPr lang="en-US" dirty="0"/>
          </a:p>
        </p:txBody>
      </p:sp>
      <p:sp>
        <p:nvSpPr>
          <p:cNvPr id="4" name="Slide Number Placeholder 3"/>
          <p:cNvSpPr>
            <a:spLocks noGrp="1"/>
          </p:cNvSpPr>
          <p:nvPr>
            <p:ph type="sldNum" sz="quarter" idx="5"/>
          </p:nvPr>
        </p:nvSpPr>
        <p:spPr/>
        <p:txBody>
          <a:bodyPr/>
          <a:lstStyle/>
          <a:p>
            <a:fld id="{952A0E54-066A-4C1E-8B4B-63ED6DC4867D}" type="slidenum">
              <a:rPr lang="en-US" smtClean="0"/>
              <a:t>18</a:t>
            </a:fld>
            <a:endParaRPr lang="en-US"/>
          </a:p>
        </p:txBody>
      </p:sp>
    </p:spTree>
    <p:extLst>
      <p:ext uri="{BB962C8B-B14F-4D97-AF65-F5344CB8AC3E}">
        <p14:creationId xmlns:p14="http://schemas.microsoft.com/office/powerpoint/2010/main" val="3466252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1.There is not a generalizable automated framework to detect the operations at parcel scale, and out </a:t>
            </a:r>
            <a:r>
              <a:rPr lang="en-US" dirty="0" err="1"/>
              <a:t>deeplab</a:t>
            </a:r>
            <a:r>
              <a:rPr lang="en-US" dirty="0"/>
              <a:t> V3 model shows potential to become a reliable automated approach</a:t>
            </a:r>
          </a:p>
          <a:p>
            <a:r>
              <a:rPr lang="en-US" dirty="0"/>
              <a:t>2. Quantify AFO water use on a barn to barn basis, heling us understand the footprint of agricultural water use in Tennessee. </a:t>
            </a:r>
          </a:p>
          <a:p>
            <a:r>
              <a:rPr lang="en-US" dirty="0"/>
              <a:t>3. Overall, this information collectively will help stakeholders and governing entities make educated decisions on agricultural water resource management. </a:t>
            </a:r>
          </a:p>
        </p:txBody>
      </p:sp>
      <p:sp>
        <p:nvSpPr>
          <p:cNvPr id="4" name="Slide Number Placeholder 3"/>
          <p:cNvSpPr>
            <a:spLocks noGrp="1"/>
          </p:cNvSpPr>
          <p:nvPr>
            <p:ph type="sldNum" sz="quarter" idx="5"/>
          </p:nvPr>
        </p:nvSpPr>
        <p:spPr/>
        <p:txBody>
          <a:bodyPr/>
          <a:lstStyle/>
          <a:p>
            <a:fld id="{952A0E54-066A-4C1E-8B4B-63ED6DC4867D}" type="slidenum">
              <a:rPr lang="en-US" smtClean="0"/>
              <a:t>19</a:t>
            </a:fld>
            <a:endParaRPr lang="en-US"/>
          </a:p>
        </p:txBody>
      </p:sp>
    </p:spTree>
    <p:extLst>
      <p:ext uri="{BB962C8B-B14F-4D97-AF65-F5344CB8AC3E}">
        <p14:creationId xmlns:p14="http://schemas.microsoft.com/office/powerpoint/2010/main" val="406606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Large scale animal production </a:t>
            </a:r>
            <a:r>
              <a:rPr lang="en-US" dirty="0" err="1"/>
              <a:t>facitlies</a:t>
            </a:r>
            <a:r>
              <a:rPr lang="en-US" dirty="0"/>
              <a:t> that feed and house animals in a confined space </a:t>
            </a:r>
          </a:p>
          <a:p>
            <a:endParaRPr lang="en-US" dirty="0"/>
          </a:p>
          <a:p>
            <a:r>
              <a:rPr lang="en-US" dirty="0"/>
              <a:t>2. Range in size 40x400 to 60x600, come I groups of 2-20, some are singles on smaller farms.</a:t>
            </a:r>
          </a:p>
          <a:p>
            <a:endParaRPr lang="en-US" dirty="0"/>
          </a:p>
          <a:p>
            <a:r>
              <a:rPr lang="en-US" dirty="0"/>
              <a:t>3. CAFOs are the primary producer of meats in the US, Since AFOs are mass production </a:t>
            </a:r>
            <a:r>
              <a:rPr lang="en-US" dirty="0" err="1"/>
              <a:t>facitlies</a:t>
            </a:r>
            <a:r>
              <a:rPr lang="en-US" dirty="0"/>
              <a:t>, there is lower production cists associated with them, </a:t>
            </a:r>
            <a:r>
              <a:rPr lang="en-US" dirty="0" err="1"/>
              <a:t>hich</a:t>
            </a:r>
            <a:r>
              <a:rPr lang="en-US" dirty="0"/>
              <a:t> leads to lower consumer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AFOs provide a consistent supply and quality of animal products, as all steps of production are carefully monitored. </a:t>
            </a:r>
          </a:p>
          <a:p>
            <a:r>
              <a:rPr lang="en-US" dirty="0"/>
              <a:t>5. play a large role in the communities they are located, as they aid economic  development in rural communities by providing jobs for a diverse workforce.</a:t>
            </a:r>
          </a:p>
        </p:txBody>
      </p:sp>
      <p:sp>
        <p:nvSpPr>
          <p:cNvPr id="4" name="Slide Number Placeholder 3"/>
          <p:cNvSpPr>
            <a:spLocks noGrp="1"/>
          </p:cNvSpPr>
          <p:nvPr>
            <p:ph type="sldNum" sz="quarter" idx="5"/>
          </p:nvPr>
        </p:nvSpPr>
        <p:spPr/>
        <p:txBody>
          <a:bodyPr/>
          <a:lstStyle/>
          <a:p>
            <a:fld id="{952A0E54-066A-4C1E-8B4B-63ED6DC4867D}" type="slidenum">
              <a:rPr lang="en-US" smtClean="0"/>
              <a:t>2</a:t>
            </a:fld>
            <a:endParaRPr lang="en-US"/>
          </a:p>
        </p:txBody>
      </p:sp>
    </p:spTree>
    <p:extLst>
      <p:ext uri="{BB962C8B-B14F-4D97-AF65-F5344CB8AC3E}">
        <p14:creationId xmlns:p14="http://schemas.microsoft.com/office/powerpoint/2010/main" val="38640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a:extLst>
            <a:ext uri="{FF2B5EF4-FFF2-40B4-BE49-F238E27FC236}">
              <a16:creationId xmlns:a16="http://schemas.microsoft.com/office/drawing/2014/main" id="{6DAEE9C0-9EAB-6473-C68E-9773E5D2DA49}"/>
            </a:ext>
          </a:extLst>
        </p:cNvPr>
        <p:cNvGrpSpPr/>
        <p:nvPr/>
      </p:nvGrpSpPr>
      <p:grpSpPr>
        <a:xfrm>
          <a:off x="0" y="0"/>
          <a:ext cx="0" cy="0"/>
          <a:chOff x="0" y="0"/>
          <a:chExt cx="0" cy="0"/>
        </a:xfrm>
      </p:grpSpPr>
      <p:sp>
        <p:nvSpPr>
          <p:cNvPr id="901" name="Google Shape;901;gd5260bdd85_0_270:notes">
            <a:extLst>
              <a:ext uri="{FF2B5EF4-FFF2-40B4-BE49-F238E27FC236}">
                <a16:creationId xmlns:a16="http://schemas.microsoft.com/office/drawing/2014/main" id="{706B1720-4395-F264-979A-6DDE0AE397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d5260bdd85_0_270:notes">
            <a:extLst>
              <a:ext uri="{FF2B5EF4-FFF2-40B4-BE49-F238E27FC236}">
                <a16:creationId xmlns:a16="http://schemas.microsoft.com/office/drawing/2014/main" id="{19AD814F-001B-EDA1-149A-88720CF72E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90000"/>
              </a:lnSpc>
            </a:pPr>
            <a:r>
              <a:rPr lang="en-US" sz="1200" dirty="0"/>
              <a:t>1. Without permits, we have no way to make sure farms are in regulation compliance with environmental, and industry set standards.  </a:t>
            </a:r>
          </a:p>
          <a:p>
            <a:pPr>
              <a:lnSpc>
                <a:spcPct val="90000"/>
              </a:lnSpc>
            </a:pPr>
            <a:endParaRPr lang="en-US" sz="1200" dirty="0"/>
          </a:p>
          <a:p>
            <a:pPr marL="0" indent="0">
              <a:lnSpc>
                <a:spcPct val="90000"/>
              </a:lnSpc>
              <a:buNone/>
            </a:pPr>
            <a:r>
              <a:rPr lang="en-US" sz="1200" dirty="0"/>
              <a:t>2. Worldwide, agriculture uses 70% of freshwater withdraws. In Tennessee, water issues and increasing water demands (due to population growth, aging water infrastructure, and  litigations over aquifer water rights like in west </a:t>
            </a:r>
            <a:r>
              <a:rPr lang="en-US" sz="1200" dirty="0" err="1"/>
              <a:t>tennessee</a:t>
            </a:r>
            <a:r>
              <a:rPr lang="en-US" sz="1200" dirty="0"/>
              <a:t>) highlight the need to gain a comprehensive understanding of agricultural water use. Water use estimations from broiler houses are necessary for sustainable water resource management.</a:t>
            </a:r>
          </a:p>
          <a:p>
            <a:pPr marL="228600" indent="-228600">
              <a:lnSpc>
                <a:spcPct val="90000"/>
              </a:lnSpc>
              <a:buAutoNum type="arabicPeriod"/>
            </a:pPr>
            <a:endParaRPr lang="en-US" sz="1200" dirty="0"/>
          </a:p>
          <a:p>
            <a:pPr marL="0" indent="0">
              <a:lnSpc>
                <a:spcPct val="90000"/>
              </a:lnSpc>
              <a:buNone/>
            </a:pPr>
            <a:r>
              <a:rPr lang="en-US" sz="1200" dirty="0"/>
              <a:t>3. </a:t>
            </a:r>
            <a:r>
              <a:rPr lang="en-US" dirty="0"/>
              <a:t>The EPA estimates livestock generates 1.4 tons of manure a year, or 93% of all organic waste annually. Compared to humans, which produces the other 7 %. </a:t>
            </a:r>
          </a:p>
          <a:p>
            <a:pPr>
              <a:buFont typeface="Arial" panose="020B0604020202020204" pitchFamily="34" charset="0"/>
              <a:buChar char="•"/>
            </a:pPr>
            <a:r>
              <a:rPr lang="en-US" dirty="0"/>
              <a:t>A single </a:t>
            </a:r>
            <a:r>
              <a:rPr lang="en-US" b="1" dirty="0"/>
              <a:t>large dairy farm (2,500 cows)</a:t>
            </a:r>
            <a:r>
              <a:rPr lang="en-US" dirty="0"/>
              <a:t> produces as much </a:t>
            </a:r>
            <a:r>
              <a:rPr lang="en-US" b="1" dirty="0"/>
              <a:t>waste as 400,000 to 500,000 people</a:t>
            </a:r>
            <a:r>
              <a:rPr lang="en-US" dirty="0"/>
              <a:t>—a population size similar to </a:t>
            </a:r>
            <a:r>
              <a:rPr lang="en-US" b="1" dirty="0"/>
              <a:t>Atlanta, Miami, or New Orleans</a:t>
            </a: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AFO waste is largely untreated and spread on fields, increasing ricks of water contamination.</a:t>
            </a:r>
          </a:p>
          <a:p>
            <a:pPr>
              <a:buFont typeface="Arial" panose="020B0604020202020204" pitchFamily="34" charset="0"/>
              <a:buChar cha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542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buNone/>
            </a:pPr>
            <a:r>
              <a:rPr lang="en-US" i="0" dirty="0">
                <a:solidFill>
                  <a:srgbClr val="333333"/>
                </a:solidFill>
                <a:effectLst/>
                <a:latin typeface="NCSTSansSerif"/>
              </a:rPr>
              <a:t>1. Contamination of natural water ways and groundwater. Extreme weather events like heavy rainfall and floods can lead to the overflow of manure lagoons and the spread of pollutants into nearby water bodies. excess nutrients can cause toxic algal blooms, decrease oxygen content, lead to fish kills, and bacteria in waterways.</a:t>
            </a:r>
          </a:p>
          <a:p>
            <a:pPr algn="l" fontAlgn="ctr">
              <a:spcAft>
                <a:spcPts val="1500"/>
              </a:spcAft>
              <a:buNone/>
            </a:pPr>
            <a:endParaRPr lang="en-US" b="0" i="0" dirty="0">
              <a:solidFill>
                <a:srgbClr val="EEF0FF"/>
              </a:solidFill>
              <a:effectLst/>
              <a:latin typeface="Google Sans"/>
            </a:endParaRPr>
          </a:p>
          <a:p>
            <a:pPr algn="l" fontAlgn="ctr">
              <a:spcAft>
                <a:spcPts val="1500"/>
              </a:spcAft>
              <a:buNone/>
            </a:pPr>
            <a:r>
              <a:rPr lang="en-US" b="0" i="0" dirty="0">
                <a:solidFill>
                  <a:srgbClr val="EEF0FF"/>
                </a:solidFill>
                <a:effectLst/>
                <a:latin typeface="Google Sans"/>
              </a:rPr>
              <a:t>Animal Feeding Operations (AFOs) can pollute the air by releasing </a:t>
            </a:r>
            <a:r>
              <a:rPr lang="en-US" b="0" i="0" dirty="0">
                <a:solidFill>
                  <a:srgbClr val="EEF0FF"/>
                </a:solidFill>
                <a:effectLst/>
                <a:latin typeface="Google Sans"/>
                <a:hlinkClick r:id="rId3"/>
              </a:rPr>
              <a:t>ammonia</a:t>
            </a:r>
            <a:r>
              <a:rPr lang="en-US" b="0" i="0" dirty="0">
                <a:solidFill>
                  <a:srgbClr val="EEF0FF"/>
                </a:solidFill>
                <a:effectLst/>
                <a:latin typeface="Google Sans"/>
              </a:rPr>
              <a:t>, </a:t>
            </a:r>
            <a:r>
              <a:rPr lang="en-US" b="0" i="0" dirty="0">
                <a:solidFill>
                  <a:srgbClr val="EEF0FF"/>
                </a:solidFill>
                <a:effectLst/>
                <a:latin typeface="Google Sans"/>
                <a:hlinkClick r:id="rId4"/>
              </a:rPr>
              <a:t>hydrogen sulfide</a:t>
            </a:r>
            <a:r>
              <a:rPr lang="en-US" b="0" i="0" dirty="0">
                <a:solidFill>
                  <a:srgbClr val="EEF0FF"/>
                </a:solidFill>
                <a:effectLst/>
                <a:latin typeface="Google Sans"/>
              </a:rPr>
              <a:t>, </a:t>
            </a:r>
            <a:r>
              <a:rPr lang="en-US" b="0" i="0" dirty="0">
                <a:solidFill>
                  <a:srgbClr val="EEF0FF"/>
                </a:solidFill>
                <a:effectLst/>
                <a:latin typeface="Google Sans"/>
                <a:hlinkClick r:id="rId5"/>
              </a:rPr>
              <a:t>particulate matter</a:t>
            </a:r>
            <a:r>
              <a:rPr lang="en-US" b="0" i="0" dirty="0">
                <a:solidFill>
                  <a:srgbClr val="EEF0FF"/>
                </a:solidFill>
                <a:effectLst/>
                <a:latin typeface="Google Sans"/>
              </a:rPr>
              <a:t>, </a:t>
            </a:r>
            <a:r>
              <a:rPr lang="en-US" b="0" i="0" dirty="0">
                <a:solidFill>
                  <a:srgbClr val="EEF0FF"/>
                </a:solidFill>
                <a:effectLst/>
                <a:latin typeface="Google Sans"/>
                <a:hlinkClick r:id="rId6"/>
              </a:rPr>
              <a:t>volatile organic </a:t>
            </a:r>
            <a:r>
              <a:rPr lang="en-US" b="0" i="0" dirty="0" err="1">
                <a:solidFill>
                  <a:srgbClr val="EEF0FF"/>
                </a:solidFill>
                <a:effectLst/>
                <a:latin typeface="Google Sans"/>
                <a:hlinkClick r:id="rId6"/>
              </a:rPr>
              <a:t>compounds</a:t>
            </a:r>
            <a:r>
              <a:rPr lang="en-US" b="0" i="0" dirty="0" err="1">
                <a:solidFill>
                  <a:srgbClr val="EEF0FF"/>
                </a:solidFill>
                <a:effectLst/>
                <a:latin typeface="Google Sans"/>
              </a:rPr>
              <a:t>.Environmental</a:t>
            </a:r>
            <a:r>
              <a:rPr lang="en-US" b="0" i="0" dirty="0">
                <a:solidFill>
                  <a:srgbClr val="EEF0FF"/>
                </a:solidFill>
                <a:effectLst/>
                <a:latin typeface="Google Sans"/>
              </a:rPr>
              <a:t> interest groups tend to protest the construction of these faculties in many rural towns due to ethical reasons and perceived health risks.</a:t>
            </a:r>
          </a:p>
          <a:p>
            <a:pPr algn="l">
              <a:spcBef>
                <a:spcPts val="750"/>
              </a:spcBef>
              <a:spcAft>
                <a:spcPts val="600"/>
              </a:spcAft>
              <a:buFont typeface="Arial" panose="020B0604020202020204" pitchFamily="34" charset="0"/>
              <a:buNone/>
            </a:pPr>
            <a:endParaRPr lang="en-US" b="0" i="0" dirty="0">
              <a:solidFill>
                <a:srgbClr val="EEF0FF"/>
              </a:solidFill>
              <a:effectLst/>
              <a:latin typeface="Google Sans"/>
            </a:endParaRPr>
          </a:p>
          <a:p>
            <a:pPr algn="l">
              <a:spcBef>
                <a:spcPts val="750"/>
              </a:spcBef>
              <a:spcAft>
                <a:spcPts val="600"/>
              </a:spcAft>
              <a:buFont typeface="Arial" panose="020B0604020202020204" pitchFamily="34" charset="0"/>
              <a:buChar char="•"/>
            </a:pPr>
            <a:r>
              <a:rPr lang="en-US" b="0" i="0" dirty="0">
                <a:solidFill>
                  <a:srgbClr val="EEF0FF"/>
                </a:solidFill>
                <a:effectLst/>
                <a:latin typeface="Google Sans"/>
              </a:rPr>
              <a:t>A study done at South Dekota Sate has found that Bioaerosols (containing infectious pathogens, allergens, and hazardous biocomponents) have been found seven kilometers downwind of AFO sites. </a:t>
            </a:r>
          </a:p>
          <a:p>
            <a:pPr algn="l">
              <a:spcBef>
                <a:spcPts val="750"/>
              </a:spcBef>
              <a:spcAft>
                <a:spcPts val="600"/>
              </a:spcAft>
              <a:buFont typeface="Arial" panose="020B0604020202020204" pitchFamily="34" charset="0"/>
              <a:buChar char="•"/>
            </a:pPr>
            <a:r>
              <a:rPr lang="en-US" b="0" i="0" dirty="0">
                <a:solidFill>
                  <a:srgbClr val="EEF0FF"/>
                </a:solidFill>
                <a:effectLst/>
                <a:latin typeface="Google Sans"/>
              </a:rPr>
              <a:t>https://www.sciencedirect.com/science/article/abs/pii/S030438942402404X</a:t>
            </a:r>
          </a:p>
        </p:txBody>
      </p:sp>
      <p:sp>
        <p:nvSpPr>
          <p:cNvPr id="4" name="Slide Number Placeholder 3"/>
          <p:cNvSpPr>
            <a:spLocks noGrp="1"/>
          </p:cNvSpPr>
          <p:nvPr>
            <p:ph type="sldNum" sz="quarter" idx="5"/>
          </p:nvPr>
        </p:nvSpPr>
        <p:spPr/>
        <p:txBody>
          <a:bodyPr/>
          <a:lstStyle/>
          <a:p>
            <a:fld id="{952A0E54-066A-4C1E-8B4B-63ED6DC4867D}" type="slidenum">
              <a:rPr lang="en-US" smtClean="0"/>
              <a:t>4</a:t>
            </a:fld>
            <a:endParaRPr lang="en-US"/>
          </a:p>
        </p:txBody>
      </p:sp>
    </p:spTree>
    <p:extLst>
      <p:ext uri="{BB962C8B-B14F-4D97-AF65-F5344CB8AC3E}">
        <p14:creationId xmlns:p14="http://schemas.microsoft.com/office/powerpoint/2010/main" val="238276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Tennessee does not currently require Afo permits for medium sized operations, only large (greater than 125,000 chickens per barn) So were interested in building a farmwork to map their locations.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on water usage is aggregated at a county and watershed  scale in the US, thus making it difficult to account for the location, timing, and quantity of water withdrawals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toward bridging the gap in </a:t>
            </a:r>
            <a:r>
              <a:rPr lang="en-US" sz="1200" b="0" i="0" u="none" strike="noStrike" dirty="0">
                <a:solidFill>
                  <a:srgbClr val="000000"/>
                </a:solidFill>
                <a:effectLst/>
              </a:rPr>
              <a:t>our understanding of the complete scope of AFO impacts.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52A0E54-066A-4C1E-8B4B-63ED6DC4867D}" type="slidenum">
              <a:rPr lang="en-US" smtClean="0"/>
              <a:t>5</a:t>
            </a:fld>
            <a:endParaRPr lang="en-US"/>
          </a:p>
        </p:txBody>
      </p:sp>
    </p:spTree>
    <p:extLst>
      <p:ext uri="{BB962C8B-B14F-4D97-AF65-F5344CB8AC3E}">
        <p14:creationId xmlns:p14="http://schemas.microsoft.com/office/powerpoint/2010/main" val="333897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Usiing</a:t>
            </a:r>
            <a:r>
              <a:rPr lang="en-US" dirty="0"/>
              <a:t> machine vision to geolocate </a:t>
            </a:r>
            <a:r>
              <a:rPr lang="en-US" dirty="0" err="1"/>
              <a:t>poultey</a:t>
            </a:r>
            <a:r>
              <a:rPr lang="en-US" dirty="0"/>
              <a:t> barns in Bradley and Bedord </a:t>
            </a:r>
            <a:r>
              <a:rPr lang="en-US" dirty="0" err="1"/>
              <a:t>coutnies</a:t>
            </a:r>
            <a:r>
              <a:rPr lang="en-US" dirty="0"/>
              <a:t>. Chosen </a:t>
            </a:r>
            <a:r>
              <a:rPr lang="en-US" dirty="0" err="1"/>
              <a:t>bc</a:t>
            </a:r>
            <a:r>
              <a:rPr lang="en-US" dirty="0"/>
              <a:t> they are agriculturally dominant.</a:t>
            </a:r>
          </a:p>
        </p:txBody>
      </p:sp>
      <p:sp>
        <p:nvSpPr>
          <p:cNvPr id="4" name="Slide Number Placeholder 3"/>
          <p:cNvSpPr>
            <a:spLocks noGrp="1"/>
          </p:cNvSpPr>
          <p:nvPr>
            <p:ph type="sldNum" sz="quarter" idx="5"/>
          </p:nvPr>
        </p:nvSpPr>
        <p:spPr/>
        <p:txBody>
          <a:bodyPr/>
          <a:lstStyle/>
          <a:p>
            <a:fld id="{952A0E54-066A-4C1E-8B4B-63ED6DC4867D}" type="slidenum">
              <a:rPr lang="en-US" smtClean="0"/>
              <a:t>6</a:t>
            </a:fld>
            <a:endParaRPr lang="en-US"/>
          </a:p>
        </p:txBody>
      </p:sp>
    </p:spTree>
    <p:extLst>
      <p:ext uri="{BB962C8B-B14F-4D97-AF65-F5344CB8AC3E}">
        <p14:creationId xmlns:p14="http://schemas.microsoft.com/office/powerpoint/2010/main" val="83812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DeepLabV3 is a </a:t>
            </a:r>
            <a:r>
              <a:rPr lang="en-US" b="1" dirty="0"/>
              <a:t>semantic segmentation model</a:t>
            </a:r>
            <a:r>
              <a:rPr lang="en-US" dirty="0"/>
              <a:t>, meaning it classifies every pixel in the image. As seen in this image, the model is separating </a:t>
            </a:r>
            <a:r>
              <a:rPr lang="en-US" i="1" dirty="0"/>
              <a:t>barns</a:t>
            </a:r>
            <a:r>
              <a:rPr lang="en-US" dirty="0"/>
              <a:t> from </a:t>
            </a:r>
            <a:r>
              <a:rPr lang="en-US" i="1" dirty="0"/>
              <a:t>everything else. </a:t>
            </a:r>
            <a:endParaRPr lang="en-US" dirty="0"/>
          </a:p>
          <a:p>
            <a:pPr marL="228600" indent="-228600">
              <a:buAutoNum type="arabicPeriod"/>
            </a:pPr>
            <a:endParaRPr lang="en-US" b="0" i="0" dirty="0">
              <a:solidFill>
                <a:srgbClr val="EEF0FF"/>
              </a:solidFill>
              <a:effectLst/>
              <a:latin typeface="Google Sans"/>
            </a:endParaRPr>
          </a:p>
          <a:p>
            <a:pPr marL="0" indent="0">
              <a:buNone/>
            </a:pPr>
            <a:endParaRPr lang="en-US" b="0" i="0" dirty="0">
              <a:solidFill>
                <a:srgbClr val="EEF0FF"/>
              </a:solidFill>
              <a:effectLst/>
              <a:latin typeface="Google San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EEF0FF"/>
                </a:solidFill>
                <a:effectLst/>
                <a:latin typeface="Google Sans"/>
              </a:rPr>
              <a:t>Model architecture used </a:t>
            </a:r>
            <a:r>
              <a:rPr lang="en-US" b="0" i="0" dirty="0" err="1">
                <a:solidFill>
                  <a:srgbClr val="EEF0FF"/>
                </a:solidFill>
                <a:effectLst/>
                <a:latin typeface="Google Sans"/>
              </a:rPr>
              <a:t>atrous</a:t>
            </a:r>
            <a:r>
              <a:rPr lang="en-US" b="0" i="0" dirty="0">
                <a:solidFill>
                  <a:srgbClr val="EEF0FF"/>
                </a:solidFill>
                <a:effectLst/>
                <a:latin typeface="Google Sans"/>
              </a:rPr>
              <a:t> convolutions to capture multi-scale context without down sampling too much. </a:t>
            </a:r>
            <a:r>
              <a:rPr lang="en-US" dirty="0"/>
              <a:t>This means it sees the </a:t>
            </a:r>
            <a:r>
              <a:rPr lang="en-US" b="1" dirty="0"/>
              <a:t>big picture</a:t>
            </a:r>
            <a:r>
              <a:rPr lang="en-US" dirty="0"/>
              <a:t> (fields, roads, other buildings) while preserving </a:t>
            </a:r>
            <a:r>
              <a:rPr lang="en-US" b="1" dirty="0"/>
              <a:t>fine detail</a:t>
            </a:r>
            <a:r>
              <a:rPr lang="en-US" dirty="0"/>
              <a:t> (roof edges, shadows).</a:t>
            </a:r>
          </a:p>
          <a:p>
            <a:pPr marL="228600" indent="-228600">
              <a:buAutoNum type="arabicPeriod"/>
            </a:pPr>
            <a:endParaRPr lang="en-US" b="0" i="0" dirty="0">
              <a:solidFill>
                <a:srgbClr val="EEF0FF"/>
              </a:solidFill>
              <a:effectLst/>
              <a:latin typeface="Google Sans"/>
            </a:endParaRPr>
          </a:p>
          <a:p>
            <a:pPr marL="228600" indent="-228600">
              <a:buAutoNum type="arabicPeriod"/>
            </a:pPr>
            <a:endParaRPr lang="en-US" b="0" i="0" dirty="0">
              <a:solidFill>
                <a:srgbClr val="EEF0FF"/>
              </a:solidFill>
              <a:effectLst/>
              <a:latin typeface="Google Sans"/>
            </a:endParaRPr>
          </a:p>
          <a:p>
            <a:pPr marL="228600" indent="-228600">
              <a:buAutoNum type="arabicPeriod"/>
            </a:pPr>
            <a:endParaRPr lang="en-US" b="0" i="0" dirty="0">
              <a:solidFill>
                <a:srgbClr val="EEF0FF"/>
              </a:solidFill>
              <a:effectLst/>
              <a:latin typeface="Google Sans"/>
            </a:endParaRPr>
          </a:p>
          <a:p>
            <a:pPr marL="228600" indent="-228600">
              <a:buAutoNum type="arabicPeriod"/>
            </a:pPr>
            <a:r>
              <a:rPr lang="en-US" b="0" i="0" dirty="0">
                <a:solidFill>
                  <a:srgbClr val="EEF0FF"/>
                </a:solidFill>
                <a:effectLst/>
                <a:latin typeface="Google Sans"/>
              </a:rPr>
              <a:t>Backbones allow for faster training. </a:t>
            </a:r>
          </a:p>
        </p:txBody>
      </p:sp>
      <p:sp>
        <p:nvSpPr>
          <p:cNvPr id="4" name="Slide Number Placeholder 3"/>
          <p:cNvSpPr>
            <a:spLocks noGrp="1"/>
          </p:cNvSpPr>
          <p:nvPr>
            <p:ph type="sldNum" sz="quarter" idx="5"/>
          </p:nvPr>
        </p:nvSpPr>
        <p:spPr/>
        <p:txBody>
          <a:bodyPr/>
          <a:lstStyle/>
          <a:p>
            <a:fld id="{952A0E54-066A-4C1E-8B4B-63ED6DC4867D}" type="slidenum">
              <a:rPr lang="en-US" smtClean="0"/>
              <a:t>7</a:t>
            </a:fld>
            <a:endParaRPr lang="en-US"/>
          </a:p>
        </p:txBody>
      </p:sp>
    </p:spTree>
    <p:extLst>
      <p:ext uri="{BB962C8B-B14F-4D97-AF65-F5344CB8AC3E}">
        <p14:creationId xmlns:p14="http://schemas.microsoft.com/office/powerpoint/2010/main" val="201627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Hand delineate </a:t>
            </a:r>
          </a:p>
          <a:p>
            <a:pPr marL="228600" indent="-228600">
              <a:buAutoNum type="arabicPeriod"/>
            </a:pPr>
            <a:r>
              <a:rPr lang="en-US" dirty="0"/>
              <a:t>Crop images to 512x512 for model training, apply random flips and rotations, sizing, change contrast of  some images. We do this to make the model more robust</a:t>
            </a:r>
          </a:p>
          <a:p>
            <a:pPr marL="228600" indent="-228600">
              <a:buAutoNum type="arabicPeriod"/>
            </a:pPr>
            <a:r>
              <a:rPr lang="en-US" dirty="0"/>
              <a:t>3. feed into deep labV3 let it train until reaches satisfactory accuracy on hold out validation set</a:t>
            </a:r>
          </a:p>
          <a:p>
            <a:pPr marL="228600" indent="-228600">
              <a:buAutoNum type="arabicPeriod"/>
            </a:pPr>
            <a:r>
              <a:rPr lang="en-US" dirty="0"/>
              <a:t>Run model over unseen set of imagery (evaluate Bradley and Bedford counties)</a:t>
            </a:r>
          </a:p>
          <a:p>
            <a:pPr marL="228600" indent="-228600">
              <a:buAutoNum type="arabicPeriod"/>
            </a:pPr>
            <a:r>
              <a:rPr lang="en-US" dirty="0"/>
              <a:t>Final geospatial outputs of AFO locations with bounding boxes around each detection.</a:t>
            </a:r>
          </a:p>
        </p:txBody>
      </p:sp>
      <p:sp>
        <p:nvSpPr>
          <p:cNvPr id="4" name="Slide Number Placeholder 3"/>
          <p:cNvSpPr>
            <a:spLocks noGrp="1"/>
          </p:cNvSpPr>
          <p:nvPr>
            <p:ph type="sldNum" sz="quarter" idx="5"/>
          </p:nvPr>
        </p:nvSpPr>
        <p:spPr/>
        <p:txBody>
          <a:bodyPr/>
          <a:lstStyle/>
          <a:p>
            <a:fld id="{952A0E54-066A-4C1E-8B4B-63ED6DC4867D}" type="slidenum">
              <a:rPr lang="en-US" smtClean="0"/>
              <a:t>8</a:t>
            </a:fld>
            <a:endParaRPr lang="en-US"/>
          </a:p>
        </p:txBody>
      </p:sp>
    </p:spTree>
    <p:extLst>
      <p:ext uri="{BB962C8B-B14F-4D97-AF65-F5344CB8AC3E}">
        <p14:creationId xmlns:p14="http://schemas.microsoft.com/office/powerpoint/2010/main" val="1127846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A3767-E2EA-0BD3-36B5-1EC9306D4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1D1DD-E2BD-CBB1-2F2B-794654D93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29F93-55C3-8024-A23F-E34D4EE50785}"/>
              </a:ext>
            </a:extLst>
          </p:cNvPr>
          <p:cNvSpPr>
            <a:spLocks noGrp="1"/>
          </p:cNvSpPr>
          <p:nvPr>
            <p:ph type="body" idx="1"/>
          </p:nvPr>
        </p:nvSpPr>
        <p:spPr/>
        <p:txBody>
          <a:bodyPr/>
          <a:lstStyle/>
          <a:p>
            <a:pPr marL="228600" indent="-228600">
              <a:buAutoNum type="arabicPeriod"/>
            </a:pPr>
            <a:r>
              <a:rPr lang="en-US" dirty="0"/>
              <a:t>Model </a:t>
            </a:r>
            <a:r>
              <a:rPr lang="en-US" dirty="0" err="1"/>
              <a:t>wa</a:t>
            </a:r>
            <a:r>
              <a:rPr lang="en-US" dirty="0"/>
              <a:t> trained on a 80/20 train/validate split. </a:t>
            </a:r>
          </a:p>
          <a:p>
            <a:pPr marL="228600" indent="-228600">
              <a:buAutoNum type="arabicPeriod"/>
            </a:pPr>
            <a:r>
              <a:rPr lang="en-US" dirty="0"/>
              <a:t>Model training stopped when the training and validation loss curves converged around 5 % </a:t>
            </a:r>
          </a:p>
          <a:p>
            <a:pPr marL="228600" indent="-228600">
              <a:buAutoNum type="arabicPeriod"/>
            </a:pPr>
            <a:r>
              <a:rPr lang="en-US" dirty="0"/>
              <a:t>The model preformed to 92% accuracy on my hold out validation set with a visualization threshold of 70%</a:t>
            </a:r>
          </a:p>
          <a:p>
            <a:pPr marL="228600" indent="-228600">
              <a:buAutoNum type="arabicPeriod"/>
            </a:pPr>
            <a:r>
              <a:rPr lang="en-US" dirty="0"/>
              <a:t>I got to this threshold through multiple rounds of testing. Anything lower was picking up too many specks and anything higher was cutting off bard edges. </a:t>
            </a:r>
          </a:p>
        </p:txBody>
      </p:sp>
      <p:sp>
        <p:nvSpPr>
          <p:cNvPr id="4" name="Slide Number Placeholder 3">
            <a:extLst>
              <a:ext uri="{FF2B5EF4-FFF2-40B4-BE49-F238E27FC236}">
                <a16:creationId xmlns:a16="http://schemas.microsoft.com/office/drawing/2014/main" id="{560F3124-B817-0000-13B0-82254EA2AE41}"/>
              </a:ext>
            </a:extLst>
          </p:cNvPr>
          <p:cNvSpPr>
            <a:spLocks noGrp="1"/>
          </p:cNvSpPr>
          <p:nvPr>
            <p:ph type="sldNum" sz="quarter" idx="5"/>
          </p:nvPr>
        </p:nvSpPr>
        <p:spPr/>
        <p:txBody>
          <a:bodyPr/>
          <a:lstStyle/>
          <a:p>
            <a:fld id="{952A0E54-066A-4C1E-8B4B-63ED6DC4867D}" type="slidenum">
              <a:rPr lang="en-US" smtClean="0"/>
              <a:t>9</a:t>
            </a:fld>
            <a:endParaRPr lang="en-US"/>
          </a:p>
        </p:txBody>
      </p:sp>
    </p:spTree>
    <p:extLst>
      <p:ext uri="{BB962C8B-B14F-4D97-AF65-F5344CB8AC3E}">
        <p14:creationId xmlns:p14="http://schemas.microsoft.com/office/powerpoint/2010/main" val="111832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50637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840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7463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24776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5985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2AC24A9-CCB6-4F8D-B8DB-C2F3692CFA5A}"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353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2AC24A9-CCB6-4F8D-B8DB-C2F3692CFA5A}"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9806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8136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881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1342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1943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8002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8698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1937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1352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9542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5474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2AC24A9-CCB6-4F8D-B8DB-C2F3692CFA5A}" type="datetimeFigureOut">
              <a:rPr lang="en-US" smtClean="0"/>
              <a:t>4/22/2025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216484684"/>
      </p:ext>
    </p:extLst>
  </p:cSld>
  <p:clrMap bg1="dk1" tx1="lt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ndustrial poultry farms are all over NC, Observer map shows | Charlotte  Observer">
            <a:extLst>
              <a:ext uri="{FF2B5EF4-FFF2-40B4-BE49-F238E27FC236}">
                <a16:creationId xmlns:a16="http://schemas.microsoft.com/office/drawing/2014/main" id="{17CBA570-91FC-3BAB-5F16-0D94A2C43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730"/>
          <a:stretch/>
        </p:blipFill>
        <p:spPr bwMode="auto">
          <a:xfrm flipH="1">
            <a:off x="0" y="-34855"/>
            <a:ext cx="12191979" cy="6857990"/>
          </a:xfrm>
          <a:prstGeom prst="rect">
            <a:avLst/>
          </a:prstGeom>
          <a:solidFill>
            <a:srgbClr val="FFFFFF"/>
          </a:solidFill>
        </p:spPr>
      </p:pic>
      <p:sp>
        <p:nvSpPr>
          <p:cNvPr id="5" name="Title 5">
            <a:extLst>
              <a:ext uri="{FF2B5EF4-FFF2-40B4-BE49-F238E27FC236}">
                <a16:creationId xmlns:a16="http://schemas.microsoft.com/office/drawing/2014/main" id="{B8B1312A-A104-7204-0B6A-9595C6A848A0}"/>
              </a:ext>
            </a:extLst>
          </p:cNvPr>
          <p:cNvSpPr>
            <a:spLocks noGrp="1"/>
          </p:cNvSpPr>
          <p:nvPr>
            <p:ph type="ctrTitle"/>
          </p:nvPr>
        </p:nvSpPr>
        <p:spPr>
          <a:xfrm>
            <a:off x="540521" y="781877"/>
            <a:ext cx="5978321" cy="2271025"/>
          </a:xfrm>
        </p:spPr>
        <p:txBody>
          <a:bodyPr anchor="b">
            <a:normAutofit/>
          </a:bodyPr>
          <a:lstStyle/>
          <a:p>
            <a:pPr algn="l"/>
            <a:r>
              <a:rPr lang="en-US" sz="3700" b="1" cap="all" dirty="0">
                <a:latin typeface="Aharoni" panose="02010803020104030203" pitchFamily="2" charset="-79"/>
                <a:ea typeface="Calibri" panose="020F0502020204030204" pitchFamily="34" charset="0"/>
                <a:cs typeface="Aharoni" panose="02010803020104030203" pitchFamily="2" charset="-79"/>
              </a:rPr>
              <a:t>Monitoring Through Deep Learning: Poultry AFO Detection</a:t>
            </a:r>
          </a:p>
        </p:txBody>
      </p:sp>
      <p:sp>
        <p:nvSpPr>
          <p:cNvPr id="7" name="Title 5">
            <a:extLst>
              <a:ext uri="{FF2B5EF4-FFF2-40B4-BE49-F238E27FC236}">
                <a16:creationId xmlns:a16="http://schemas.microsoft.com/office/drawing/2014/main" id="{8998E4D5-D4AC-8B21-B3CB-FABB7E55326E}"/>
              </a:ext>
            </a:extLst>
          </p:cNvPr>
          <p:cNvSpPr txBox="1">
            <a:spLocks/>
          </p:cNvSpPr>
          <p:nvPr/>
        </p:nvSpPr>
        <p:spPr>
          <a:xfrm>
            <a:off x="540521" y="2951320"/>
            <a:ext cx="5860279" cy="2023016"/>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800" kern="1200" cap="all" spc="300" baseline="0">
                <a:solidFill>
                  <a:schemeClr val="bg1"/>
                </a:solidFill>
                <a:latin typeface="+mj-lt"/>
                <a:ea typeface="+mj-ea"/>
                <a:cs typeface="+mj-cs"/>
              </a:defRPr>
            </a:lvl1pPr>
          </a:lstStyle>
          <a:p>
            <a:pPr algn="l"/>
            <a:r>
              <a:rPr lang="en-US" sz="2000" b="1" cap="small" dirty="0">
                <a:solidFill>
                  <a:schemeClr val="tx1"/>
                </a:solidFill>
                <a:latin typeface="Aharoni" panose="02010803020104030203" pitchFamily="2" charset="-79"/>
                <a:cs typeface="Aharoni" panose="02010803020104030203" pitchFamily="2" charset="-79"/>
              </a:rPr>
              <a:t>Savannah B. Jobkar</a:t>
            </a:r>
          </a:p>
          <a:p>
            <a:pPr algn="l"/>
            <a:r>
              <a:rPr lang="en-US" sz="2000" b="1" cap="small" dirty="0">
                <a:solidFill>
                  <a:schemeClr val="tx1"/>
                </a:solidFill>
                <a:latin typeface="Aharoni" panose="02010803020104030203" pitchFamily="2" charset="-79"/>
                <a:cs typeface="Aharoni" panose="02010803020104030203" pitchFamily="2" charset="-79"/>
              </a:rPr>
              <a:t>Advisor: Dr. Emine Fidan</a:t>
            </a:r>
          </a:p>
          <a:p>
            <a:pPr algn="l"/>
            <a:r>
              <a:rPr lang="en-US" sz="2000" b="1" cap="small" dirty="0">
                <a:solidFill>
                  <a:schemeClr val="tx1"/>
                </a:solidFill>
                <a:latin typeface="Aharoni" panose="02010803020104030203" pitchFamily="2" charset="-79"/>
                <a:cs typeface="Aharoni" panose="02010803020104030203" pitchFamily="2" charset="-79"/>
              </a:rPr>
              <a:t>Co-Authors: Drs Hao </a:t>
            </a:r>
            <a:r>
              <a:rPr lang="en-US" sz="2000" b="1" cap="small" dirty="0" err="1">
                <a:solidFill>
                  <a:schemeClr val="tx1"/>
                </a:solidFill>
                <a:latin typeface="Aharoni" panose="02010803020104030203" pitchFamily="2" charset="-79"/>
                <a:cs typeface="Aharoni" panose="02010803020104030203" pitchFamily="2" charset="-79"/>
              </a:rPr>
              <a:t>gan</a:t>
            </a:r>
            <a:r>
              <a:rPr lang="en-US" sz="2000" b="1" cap="small" dirty="0">
                <a:solidFill>
                  <a:schemeClr val="tx1"/>
                </a:solidFill>
                <a:latin typeface="Aharoni" panose="02010803020104030203" pitchFamily="2" charset="-79"/>
                <a:cs typeface="Aharoni" panose="02010803020104030203" pitchFamily="2" charset="-79"/>
              </a:rPr>
              <a:t>, </a:t>
            </a:r>
          </a:p>
          <a:p>
            <a:pPr algn="l"/>
            <a:r>
              <a:rPr lang="en-US" sz="2000" b="1" cap="small" dirty="0">
                <a:solidFill>
                  <a:schemeClr val="tx1"/>
                </a:solidFill>
                <a:latin typeface="Aharoni" panose="02010803020104030203" pitchFamily="2" charset="-79"/>
                <a:cs typeface="Aharoni" panose="02010803020104030203" pitchFamily="2" charset="-79"/>
              </a:rPr>
              <a:t>		 Shawn Hawkins, </a:t>
            </a:r>
          </a:p>
          <a:p>
            <a:pPr algn="l"/>
            <a:r>
              <a:rPr lang="en-US" sz="2000" b="1" cap="small" dirty="0">
                <a:solidFill>
                  <a:schemeClr val="tx1"/>
                </a:solidFill>
                <a:latin typeface="Aharoni" panose="02010803020104030203" pitchFamily="2" charset="-79"/>
                <a:cs typeface="Aharoni" panose="02010803020104030203" pitchFamily="2" charset="-79"/>
              </a:rPr>
              <a:t>		 Phillipe </a:t>
            </a:r>
            <a:r>
              <a:rPr lang="en-US" sz="2000" b="1" cap="small" dirty="0" err="1">
                <a:solidFill>
                  <a:schemeClr val="tx1"/>
                </a:solidFill>
                <a:latin typeface="Aharoni" panose="02010803020104030203" pitchFamily="2" charset="-79"/>
                <a:cs typeface="Aharoni" panose="02010803020104030203" pitchFamily="2" charset="-79"/>
              </a:rPr>
              <a:t>ambrozio</a:t>
            </a:r>
            <a:r>
              <a:rPr lang="en-US" sz="2000" b="1" cap="small" dirty="0">
                <a:solidFill>
                  <a:schemeClr val="tx1"/>
                </a:solidFill>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27815710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F5E2-5E09-8B66-98C7-0534B5326783}"/>
              </a:ext>
            </a:extLst>
          </p:cNvPr>
          <p:cNvSpPr>
            <a:spLocks noGrp="1"/>
          </p:cNvSpPr>
          <p:nvPr>
            <p:ph type="title"/>
          </p:nvPr>
        </p:nvSpPr>
        <p:spPr>
          <a:xfrm>
            <a:off x="585093" y="245342"/>
            <a:ext cx="10353761" cy="1325563"/>
          </a:xfrm>
        </p:spPr>
        <p:txBody>
          <a:bodyPr/>
          <a:lstStyle/>
          <a:p>
            <a:pPr algn="l"/>
            <a:r>
              <a:rPr lang="en-US" dirty="0"/>
              <a:t>Model Evaluation – raw Outputs</a:t>
            </a:r>
          </a:p>
        </p:txBody>
      </p:sp>
      <p:sp>
        <p:nvSpPr>
          <p:cNvPr id="3" name="Text Placeholder 2">
            <a:extLst>
              <a:ext uri="{FF2B5EF4-FFF2-40B4-BE49-F238E27FC236}">
                <a16:creationId xmlns:a16="http://schemas.microsoft.com/office/drawing/2014/main" id="{8435FCE4-5972-AE0D-64B3-C6D77BB38749}"/>
              </a:ext>
            </a:extLst>
          </p:cNvPr>
          <p:cNvSpPr>
            <a:spLocks noGrp="1"/>
          </p:cNvSpPr>
          <p:nvPr>
            <p:ph type="body" idx="1"/>
          </p:nvPr>
        </p:nvSpPr>
        <p:spPr>
          <a:xfrm>
            <a:off x="764753" y="1241218"/>
            <a:ext cx="4879199" cy="823912"/>
          </a:xfrm>
        </p:spPr>
        <p:txBody>
          <a:bodyPr/>
          <a:lstStyle/>
          <a:p>
            <a:r>
              <a:rPr lang="en-US" dirty="0"/>
              <a:t>Bradley County</a:t>
            </a:r>
          </a:p>
        </p:txBody>
      </p:sp>
      <p:sp>
        <p:nvSpPr>
          <p:cNvPr id="4" name="Content Placeholder 3">
            <a:extLst>
              <a:ext uri="{FF2B5EF4-FFF2-40B4-BE49-F238E27FC236}">
                <a16:creationId xmlns:a16="http://schemas.microsoft.com/office/drawing/2014/main" id="{CDCD9A8C-C848-B586-5824-6591110CA968}"/>
              </a:ext>
            </a:extLst>
          </p:cNvPr>
          <p:cNvSpPr>
            <a:spLocks noGrp="1"/>
          </p:cNvSpPr>
          <p:nvPr>
            <p:ph sz="half" idx="2"/>
          </p:nvPr>
        </p:nvSpPr>
        <p:spPr>
          <a:xfrm>
            <a:off x="764753" y="2203463"/>
            <a:ext cx="5107208" cy="967499"/>
          </a:xfrm>
        </p:spPr>
        <p:txBody>
          <a:bodyPr/>
          <a:lstStyle/>
          <a:p>
            <a:r>
              <a:rPr lang="en-US" dirty="0">
                <a:effectLst/>
              </a:rPr>
              <a:t>12,676 Raw Detections</a:t>
            </a:r>
          </a:p>
          <a:p>
            <a:pPr marL="0" indent="0">
              <a:buNone/>
            </a:pPr>
            <a:endParaRPr lang="en-US" dirty="0"/>
          </a:p>
          <a:p>
            <a:endParaRPr lang="en-US" dirty="0"/>
          </a:p>
        </p:txBody>
      </p:sp>
      <p:sp>
        <p:nvSpPr>
          <p:cNvPr id="5" name="Text Placeholder 4">
            <a:extLst>
              <a:ext uri="{FF2B5EF4-FFF2-40B4-BE49-F238E27FC236}">
                <a16:creationId xmlns:a16="http://schemas.microsoft.com/office/drawing/2014/main" id="{C3FA3F4A-9467-C9CC-FF21-B9526D898B61}"/>
              </a:ext>
            </a:extLst>
          </p:cNvPr>
          <p:cNvSpPr>
            <a:spLocks noGrp="1"/>
          </p:cNvSpPr>
          <p:nvPr>
            <p:ph type="body" sz="quarter" idx="3"/>
          </p:nvPr>
        </p:nvSpPr>
        <p:spPr>
          <a:xfrm>
            <a:off x="764753" y="2880500"/>
            <a:ext cx="4865554" cy="823912"/>
          </a:xfrm>
        </p:spPr>
        <p:txBody>
          <a:bodyPr/>
          <a:lstStyle/>
          <a:p>
            <a:r>
              <a:rPr lang="en-US" dirty="0">
                <a:effectLst>
                  <a:outerShdw blurRad="38100" dist="38100" dir="2700000" algn="tl">
                    <a:srgbClr val="000000">
                      <a:alpha val="43137"/>
                    </a:srgbClr>
                  </a:outerShdw>
                </a:effectLst>
              </a:rPr>
              <a:t>Bedford County</a:t>
            </a:r>
          </a:p>
        </p:txBody>
      </p:sp>
      <p:sp>
        <p:nvSpPr>
          <p:cNvPr id="6" name="Content Placeholder 5">
            <a:extLst>
              <a:ext uri="{FF2B5EF4-FFF2-40B4-BE49-F238E27FC236}">
                <a16:creationId xmlns:a16="http://schemas.microsoft.com/office/drawing/2014/main" id="{F88509A4-A2B9-B80A-9C00-CE5A88234450}"/>
              </a:ext>
            </a:extLst>
          </p:cNvPr>
          <p:cNvSpPr>
            <a:spLocks noGrp="1"/>
          </p:cNvSpPr>
          <p:nvPr>
            <p:ph sz="quarter" idx="4"/>
          </p:nvPr>
        </p:nvSpPr>
        <p:spPr>
          <a:xfrm>
            <a:off x="776604" y="3920858"/>
            <a:ext cx="5095357" cy="642785"/>
          </a:xfrm>
        </p:spPr>
        <p:txBody>
          <a:bodyPr/>
          <a:lstStyle/>
          <a:p>
            <a:r>
              <a:rPr lang="en-US" dirty="0">
                <a:effectLst/>
              </a:rPr>
              <a:t>13,548  Raw Detections </a:t>
            </a:r>
          </a:p>
        </p:txBody>
      </p:sp>
      <p:pic>
        <p:nvPicPr>
          <p:cNvPr id="8" name="Picture 7">
            <a:extLst>
              <a:ext uri="{FF2B5EF4-FFF2-40B4-BE49-F238E27FC236}">
                <a16:creationId xmlns:a16="http://schemas.microsoft.com/office/drawing/2014/main" id="{6D3A4F02-2EFF-DA03-049A-9AFE6F4F61E2}"/>
              </a:ext>
            </a:extLst>
          </p:cNvPr>
          <p:cNvPicPr>
            <a:picLocks noChangeAspect="1"/>
          </p:cNvPicPr>
          <p:nvPr/>
        </p:nvPicPr>
        <p:blipFill>
          <a:blip r:embed="rId3"/>
          <a:stretch>
            <a:fillRect/>
          </a:stretch>
        </p:blipFill>
        <p:spPr>
          <a:xfrm>
            <a:off x="5298510" y="1351174"/>
            <a:ext cx="5699942" cy="2643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E9D293AD-E8E6-0138-84EC-5520D46D6158}"/>
              </a:ext>
            </a:extLst>
          </p:cNvPr>
          <p:cNvPicPr>
            <a:picLocks noChangeAspect="1"/>
          </p:cNvPicPr>
          <p:nvPr/>
        </p:nvPicPr>
        <p:blipFill>
          <a:blip r:embed="rId4"/>
          <a:stretch>
            <a:fillRect/>
          </a:stretch>
        </p:blipFill>
        <p:spPr>
          <a:xfrm>
            <a:off x="5300755" y="4132745"/>
            <a:ext cx="2847726" cy="2591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C6A9056-0354-7571-F7D3-F02DE8EA6E48}"/>
              </a:ext>
            </a:extLst>
          </p:cNvPr>
          <p:cNvPicPr>
            <a:picLocks noChangeAspect="1"/>
          </p:cNvPicPr>
          <p:nvPr/>
        </p:nvPicPr>
        <p:blipFill>
          <a:blip r:embed="rId5"/>
          <a:stretch>
            <a:fillRect/>
          </a:stretch>
        </p:blipFill>
        <p:spPr>
          <a:xfrm>
            <a:off x="8442411" y="4233798"/>
            <a:ext cx="3264776" cy="2279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CDECC583-DEF3-7199-B88D-E74A047A5D2E}"/>
              </a:ext>
            </a:extLst>
          </p:cNvPr>
          <p:cNvCxnSpPr/>
          <p:nvPr/>
        </p:nvCxnSpPr>
        <p:spPr>
          <a:xfrm>
            <a:off x="5274331" y="1321913"/>
            <a:ext cx="1195259" cy="6246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20C647-BD69-AB69-2ED3-F9F5618B42D3}"/>
              </a:ext>
            </a:extLst>
          </p:cNvPr>
          <p:cNvCxnSpPr>
            <a:cxnSpLocks/>
          </p:cNvCxnSpPr>
          <p:nvPr/>
        </p:nvCxnSpPr>
        <p:spPr>
          <a:xfrm flipH="1">
            <a:off x="9743104" y="3994412"/>
            <a:ext cx="663389" cy="8650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5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C1B2D-DAC1-4B18-CE3F-F6E0D7523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9E5EF-1793-59EC-EAEC-5EA83F274546}"/>
              </a:ext>
            </a:extLst>
          </p:cNvPr>
          <p:cNvSpPr>
            <a:spLocks noGrp="1"/>
          </p:cNvSpPr>
          <p:nvPr>
            <p:ph type="title"/>
          </p:nvPr>
        </p:nvSpPr>
        <p:spPr>
          <a:xfrm>
            <a:off x="585093" y="245342"/>
            <a:ext cx="10353761" cy="1325563"/>
          </a:xfrm>
        </p:spPr>
        <p:txBody>
          <a:bodyPr/>
          <a:lstStyle/>
          <a:p>
            <a:pPr algn="l"/>
            <a:r>
              <a:rPr lang="en-US" dirty="0"/>
              <a:t>Filtering Steps</a:t>
            </a:r>
          </a:p>
        </p:txBody>
      </p:sp>
      <p:sp>
        <p:nvSpPr>
          <p:cNvPr id="24" name="TextBox 23">
            <a:extLst>
              <a:ext uri="{FF2B5EF4-FFF2-40B4-BE49-F238E27FC236}">
                <a16:creationId xmlns:a16="http://schemas.microsoft.com/office/drawing/2014/main" id="{32590576-B73C-67B0-DD2C-B701BF5423F2}"/>
              </a:ext>
            </a:extLst>
          </p:cNvPr>
          <p:cNvSpPr txBox="1"/>
          <p:nvPr/>
        </p:nvSpPr>
        <p:spPr>
          <a:xfrm>
            <a:off x="585093" y="1273307"/>
            <a:ext cx="10353761"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Raw detections are sent through a series of filtering steps. Our  model is trained to identify barn like features, and there are many other objects that may appear as barns</a:t>
            </a:r>
          </a:p>
        </p:txBody>
      </p:sp>
      <p:grpSp>
        <p:nvGrpSpPr>
          <p:cNvPr id="57" name="Group 56">
            <a:extLst>
              <a:ext uri="{FF2B5EF4-FFF2-40B4-BE49-F238E27FC236}">
                <a16:creationId xmlns:a16="http://schemas.microsoft.com/office/drawing/2014/main" id="{3820B2EE-5A9D-0922-F0F8-1F19C936F3BA}"/>
              </a:ext>
            </a:extLst>
          </p:cNvPr>
          <p:cNvGrpSpPr/>
          <p:nvPr/>
        </p:nvGrpSpPr>
        <p:grpSpPr>
          <a:xfrm>
            <a:off x="2291787" y="5325159"/>
            <a:ext cx="8647067" cy="520861"/>
            <a:chOff x="2291787" y="5325159"/>
            <a:chExt cx="8647067" cy="520861"/>
          </a:xfrm>
        </p:grpSpPr>
        <p:sp>
          <p:nvSpPr>
            <p:cNvPr id="33" name="Rectangle 32">
              <a:extLst>
                <a:ext uri="{FF2B5EF4-FFF2-40B4-BE49-F238E27FC236}">
                  <a16:creationId xmlns:a16="http://schemas.microsoft.com/office/drawing/2014/main" id="{9EDDE8EF-292F-0E20-4C0F-DD019FAC0B20}"/>
                </a:ext>
              </a:extLst>
            </p:cNvPr>
            <p:cNvSpPr/>
            <p:nvPr/>
          </p:nvSpPr>
          <p:spPr>
            <a:xfrm>
              <a:off x="2291787" y="5325159"/>
              <a:ext cx="7176304" cy="520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449057E-6427-9597-6DC2-19FAA6F5F758}"/>
                </a:ext>
              </a:extLst>
            </p:cNvPr>
            <p:cNvSpPr txBox="1"/>
            <p:nvPr/>
          </p:nvSpPr>
          <p:spPr>
            <a:xfrm>
              <a:off x="2556076" y="5400924"/>
              <a:ext cx="8382778" cy="369332"/>
            </a:xfrm>
            <a:prstGeom prst="rect">
              <a:avLst/>
            </a:prstGeom>
            <a:noFill/>
          </p:spPr>
          <p:txBody>
            <a:bodyPr wrap="square" rtlCol="0">
              <a:spAutoFit/>
            </a:bodyPr>
            <a:lstStyle/>
            <a:p>
              <a:r>
                <a:rPr lang="en-US" dirty="0">
                  <a:solidFill>
                    <a:schemeClr val="bg1"/>
                  </a:solidFill>
                </a:rPr>
                <a:t>Step 5: Barn Size Filtering (Area of typical commercial broilers)</a:t>
              </a:r>
            </a:p>
          </p:txBody>
        </p:sp>
      </p:grpSp>
      <p:sp>
        <p:nvSpPr>
          <p:cNvPr id="37" name="Arrow: Down 36">
            <a:extLst>
              <a:ext uri="{FF2B5EF4-FFF2-40B4-BE49-F238E27FC236}">
                <a16:creationId xmlns:a16="http://schemas.microsoft.com/office/drawing/2014/main" id="{685F1F60-8346-59D8-C41A-31F5872C1F74}"/>
              </a:ext>
            </a:extLst>
          </p:cNvPr>
          <p:cNvSpPr/>
          <p:nvPr/>
        </p:nvSpPr>
        <p:spPr>
          <a:xfrm>
            <a:off x="5341716" y="2545954"/>
            <a:ext cx="1076446" cy="3334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4B888438-E247-606F-9F00-E6413B225C63}"/>
              </a:ext>
            </a:extLst>
          </p:cNvPr>
          <p:cNvSpPr/>
          <p:nvPr/>
        </p:nvSpPr>
        <p:spPr>
          <a:xfrm>
            <a:off x="5341716" y="3325690"/>
            <a:ext cx="1076446" cy="3334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CC61D368-E0E0-375E-0057-8D5DE31EA2E8}"/>
              </a:ext>
            </a:extLst>
          </p:cNvPr>
          <p:cNvSpPr/>
          <p:nvPr/>
        </p:nvSpPr>
        <p:spPr>
          <a:xfrm>
            <a:off x="5341716" y="4154147"/>
            <a:ext cx="1076446" cy="3334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CD11113E-B64D-10F8-DCF6-FB25A87516E0}"/>
              </a:ext>
            </a:extLst>
          </p:cNvPr>
          <p:cNvSpPr/>
          <p:nvPr/>
        </p:nvSpPr>
        <p:spPr>
          <a:xfrm>
            <a:off x="5341716" y="5027333"/>
            <a:ext cx="1076446" cy="3334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CFFF5D2-01AF-5136-B940-D21D9B1B48A1}"/>
              </a:ext>
            </a:extLst>
          </p:cNvPr>
          <p:cNvSpPr/>
          <p:nvPr/>
        </p:nvSpPr>
        <p:spPr>
          <a:xfrm>
            <a:off x="4716683" y="5921785"/>
            <a:ext cx="2326511" cy="916438"/>
          </a:xfrm>
          <a:prstGeom prst="ellipse">
            <a:avLst/>
          </a:prstGeom>
          <a:solidFill>
            <a:srgbClr val="EAD4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682B3C5-C705-0AC4-8445-EFAF7CE5552F}"/>
              </a:ext>
            </a:extLst>
          </p:cNvPr>
          <p:cNvSpPr txBox="1"/>
          <p:nvPr/>
        </p:nvSpPr>
        <p:spPr>
          <a:xfrm>
            <a:off x="4969397" y="6215115"/>
            <a:ext cx="2716192" cy="369332"/>
          </a:xfrm>
          <a:prstGeom prst="rect">
            <a:avLst/>
          </a:prstGeom>
          <a:noFill/>
        </p:spPr>
        <p:txBody>
          <a:bodyPr wrap="square" rtlCol="0">
            <a:spAutoFit/>
          </a:bodyPr>
          <a:lstStyle/>
          <a:p>
            <a:r>
              <a:rPr lang="en-US" b="1" dirty="0">
                <a:solidFill>
                  <a:schemeClr val="bg1"/>
                </a:solidFill>
              </a:rPr>
              <a:t>FINAL OUTPUT</a:t>
            </a:r>
          </a:p>
        </p:txBody>
      </p:sp>
      <p:sp>
        <p:nvSpPr>
          <p:cNvPr id="48" name="Arrow: Down 47">
            <a:extLst>
              <a:ext uri="{FF2B5EF4-FFF2-40B4-BE49-F238E27FC236}">
                <a16:creationId xmlns:a16="http://schemas.microsoft.com/office/drawing/2014/main" id="{F6F97B98-EE6E-6E54-2A71-5F2EF4C4366B}"/>
              </a:ext>
            </a:extLst>
          </p:cNvPr>
          <p:cNvSpPr/>
          <p:nvPr/>
        </p:nvSpPr>
        <p:spPr>
          <a:xfrm>
            <a:off x="5353289" y="5843827"/>
            <a:ext cx="1076446" cy="3334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BCCC5E9-0509-85DD-81DF-3274B6FE4D64}"/>
              </a:ext>
            </a:extLst>
          </p:cNvPr>
          <p:cNvGrpSpPr/>
          <p:nvPr/>
        </p:nvGrpSpPr>
        <p:grpSpPr>
          <a:xfrm>
            <a:off x="526546" y="2043193"/>
            <a:ext cx="10580141" cy="953634"/>
            <a:chOff x="526546" y="2043193"/>
            <a:chExt cx="10580141" cy="953634"/>
          </a:xfrm>
        </p:grpSpPr>
        <p:grpSp>
          <p:nvGrpSpPr>
            <p:cNvPr id="35" name="Group 34">
              <a:extLst>
                <a:ext uri="{FF2B5EF4-FFF2-40B4-BE49-F238E27FC236}">
                  <a16:creationId xmlns:a16="http://schemas.microsoft.com/office/drawing/2014/main" id="{1BFD5655-D478-AB96-BF76-E3F1700D838B}"/>
                </a:ext>
              </a:extLst>
            </p:cNvPr>
            <p:cNvGrpSpPr/>
            <p:nvPr/>
          </p:nvGrpSpPr>
          <p:grpSpPr>
            <a:xfrm>
              <a:off x="2291787" y="2043193"/>
              <a:ext cx="8814900" cy="520861"/>
              <a:chOff x="2291787" y="2251537"/>
              <a:chExt cx="8814900" cy="520861"/>
            </a:xfrm>
          </p:grpSpPr>
          <p:sp>
            <p:nvSpPr>
              <p:cNvPr id="25" name="Rectangle 24">
                <a:extLst>
                  <a:ext uri="{FF2B5EF4-FFF2-40B4-BE49-F238E27FC236}">
                    <a16:creationId xmlns:a16="http://schemas.microsoft.com/office/drawing/2014/main" id="{833BD82F-EE26-886C-50C8-1656993A4BEB}"/>
                  </a:ext>
                </a:extLst>
              </p:cNvPr>
              <p:cNvSpPr/>
              <p:nvPr/>
            </p:nvSpPr>
            <p:spPr>
              <a:xfrm>
                <a:off x="2291787" y="2251537"/>
                <a:ext cx="7176304" cy="520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DC5148-3846-1384-EC8F-BFE94344ED22}"/>
                  </a:ext>
                </a:extLst>
              </p:cNvPr>
              <p:cNvSpPr txBox="1"/>
              <p:nvPr/>
            </p:nvSpPr>
            <p:spPr>
              <a:xfrm>
                <a:off x="2723909" y="2327301"/>
                <a:ext cx="8382778" cy="369332"/>
              </a:xfrm>
              <a:prstGeom prst="rect">
                <a:avLst/>
              </a:prstGeom>
              <a:noFill/>
            </p:spPr>
            <p:txBody>
              <a:bodyPr wrap="square" rtlCol="0">
                <a:spAutoFit/>
              </a:bodyPr>
              <a:lstStyle/>
              <a:p>
                <a:r>
                  <a:rPr lang="en-US" dirty="0">
                    <a:solidFill>
                      <a:schemeClr val="bg1"/>
                    </a:solidFill>
                  </a:rPr>
                  <a:t>Step 1: Land Use Filtering (Zoning Data from TN Comptroler)</a:t>
                </a:r>
              </a:p>
            </p:txBody>
          </p:sp>
        </p:grpSp>
        <p:pic>
          <p:nvPicPr>
            <p:cNvPr id="50" name="Picture 49">
              <a:extLst>
                <a:ext uri="{FF2B5EF4-FFF2-40B4-BE49-F238E27FC236}">
                  <a16:creationId xmlns:a16="http://schemas.microsoft.com/office/drawing/2014/main" id="{AC8A1A98-5001-F5C1-C51F-95DF12DC9E3D}"/>
                </a:ext>
              </a:extLst>
            </p:cNvPr>
            <p:cNvPicPr>
              <a:picLocks noChangeAspect="1"/>
            </p:cNvPicPr>
            <p:nvPr/>
          </p:nvPicPr>
          <p:blipFill>
            <a:blip r:embed="rId3"/>
            <a:stretch>
              <a:fillRect/>
            </a:stretch>
          </p:blipFill>
          <p:spPr>
            <a:xfrm>
              <a:off x="526546" y="2095081"/>
              <a:ext cx="1320868" cy="901746"/>
            </a:xfrm>
            <a:prstGeom prst="rect">
              <a:avLst/>
            </a:prstGeom>
          </p:spPr>
        </p:pic>
      </p:grpSp>
      <p:grpSp>
        <p:nvGrpSpPr>
          <p:cNvPr id="59" name="Group 58">
            <a:extLst>
              <a:ext uri="{FF2B5EF4-FFF2-40B4-BE49-F238E27FC236}">
                <a16:creationId xmlns:a16="http://schemas.microsoft.com/office/drawing/2014/main" id="{C40BB59E-3415-73C9-1B90-C90893D72A1A}"/>
              </a:ext>
            </a:extLst>
          </p:cNvPr>
          <p:cNvGrpSpPr/>
          <p:nvPr/>
        </p:nvGrpSpPr>
        <p:grpSpPr>
          <a:xfrm>
            <a:off x="2291787" y="2515410"/>
            <a:ext cx="9566914" cy="1143686"/>
            <a:chOff x="2291787" y="2515410"/>
            <a:chExt cx="9566914" cy="1143686"/>
          </a:xfrm>
        </p:grpSpPr>
        <p:grpSp>
          <p:nvGrpSpPr>
            <p:cNvPr id="54" name="Group 53">
              <a:extLst>
                <a:ext uri="{FF2B5EF4-FFF2-40B4-BE49-F238E27FC236}">
                  <a16:creationId xmlns:a16="http://schemas.microsoft.com/office/drawing/2014/main" id="{649F4687-6F23-E8F9-075F-026E2FBB9B45}"/>
                </a:ext>
              </a:extLst>
            </p:cNvPr>
            <p:cNvGrpSpPr/>
            <p:nvPr/>
          </p:nvGrpSpPr>
          <p:grpSpPr>
            <a:xfrm>
              <a:off x="2291787" y="2831416"/>
              <a:ext cx="9451507" cy="520861"/>
              <a:chOff x="2291787" y="2831416"/>
              <a:chExt cx="9451507" cy="520861"/>
            </a:xfrm>
          </p:grpSpPr>
          <p:sp>
            <p:nvSpPr>
              <p:cNvPr id="27" name="Rectangle 26">
                <a:extLst>
                  <a:ext uri="{FF2B5EF4-FFF2-40B4-BE49-F238E27FC236}">
                    <a16:creationId xmlns:a16="http://schemas.microsoft.com/office/drawing/2014/main" id="{0A6AA962-32C1-4D22-4621-736FCDF939CC}"/>
                  </a:ext>
                </a:extLst>
              </p:cNvPr>
              <p:cNvSpPr/>
              <p:nvPr/>
            </p:nvSpPr>
            <p:spPr>
              <a:xfrm>
                <a:off x="2291787" y="2831416"/>
                <a:ext cx="7176304" cy="520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D711E0-0A1C-8CB2-2DF4-BF209A68D36D}"/>
                  </a:ext>
                </a:extLst>
              </p:cNvPr>
              <p:cNvSpPr txBox="1"/>
              <p:nvPr/>
            </p:nvSpPr>
            <p:spPr>
              <a:xfrm>
                <a:off x="3360516" y="2902320"/>
                <a:ext cx="8382778" cy="369332"/>
              </a:xfrm>
              <a:prstGeom prst="rect">
                <a:avLst/>
              </a:prstGeom>
              <a:noFill/>
            </p:spPr>
            <p:txBody>
              <a:bodyPr wrap="square" rtlCol="0">
                <a:spAutoFit/>
              </a:bodyPr>
              <a:lstStyle/>
              <a:p>
                <a:r>
                  <a:rPr lang="en-US" dirty="0">
                    <a:solidFill>
                      <a:schemeClr val="bg1"/>
                    </a:solidFill>
                  </a:rPr>
                  <a:t>Step 2: Road Filtering (Open Street Maps)</a:t>
                </a:r>
              </a:p>
            </p:txBody>
          </p:sp>
        </p:grpSp>
        <p:pic>
          <p:nvPicPr>
            <p:cNvPr id="2054" name="Picture 6" descr="Identifying and fixing Untagged Footway Crossings in OpenStreetMap Data |  by Suresh Devalapalli | Gaussian Solutions | Medium">
              <a:extLst>
                <a:ext uri="{FF2B5EF4-FFF2-40B4-BE49-F238E27FC236}">
                  <a16:creationId xmlns:a16="http://schemas.microsoft.com/office/drawing/2014/main" id="{BF495ADD-F8C2-3D32-0EFB-2509D3439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2413" y="2515410"/>
              <a:ext cx="1976288" cy="11436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592E4B9E-7EF3-F403-98BE-9CFAF53E23A6}"/>
              </a:ext>
            </a:extLst>
          </p:cNvPr>
          <p:cNvGrpSpPr/>
          <p:nvPr/>
        </p:nvGrpSpPr>
        <p:grpSpPr>
          <a:xfrm>
            <a:off x="497708" y="3414029"/>
            <a:ext cx="11775315" cy="1207631"/>
            <a:chOff x="497708" y="3414029"/>
            <a:chExt cx="11775315" cy="1207631"/>
          </a:xfrm>
        </p:grpSpPr>
        <p:grpSp>
          <p:nvGrpSpPr>
            <p:cNvPr id="55" name="Group 54">
              <a:extLst>
                <a:ext uri="{FF2B5EF4-FFF2-40B4-BE49-F238E27FC236}">
                  <a16:creationId xmlns:a16="http://schemas.microsoft.com/office/drawing/2014/main" id="{2058B09C-44CD-72A1-FEC5-459B4DA405CA}"/>
                </a:ext>
              </a:extLst>
            </p:cNvPr>
            <p:cNvGrpSpPr/>
            <p:nvPr/>
          </p:nvGrpSpPr>
          <p:grpSpPr>
            <a:xfrm>
              <a:off x="2291787" y="3638412"/>
              <a:ext cx="9981236" cy="520861"/>
              <a:chOff x="2291787" y="3638412"/>
              <a:chExt cx="9981236" cy="520861"/>
            </a:xfrm>
          </p:grpSpPr>
          <p:sp>
            <p:nvSpPr>
              <p:cNvPr id="29" name="Rectangle 28">
                <a:extLst>
                  <a:ext uri="{FF2B5EF4-FFF2-40B4-BE49-F238E27FC236}">
                    <a16:creationId xmlns:a16="http://schemas.microsoft.com/office/drawing/2014/main" id="{B47201A9-E317-9FFF-1C3A-3AA91E60751A}"/>
                  </a:ext>
                </a:extLst>
              </p:cNvPr>
              <p:cNvSpPr/>
              <p:nvPr/>
            </p:nvSpPr>
            <p:spPr>
              <a:xfrm>
                <a:off x="2291787" y="3638412"/>
                <a:ext cx="7176304" cy="520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9FF067B-A112-B028-BF9C-F1628DEEF21F}"/>
                  </a:ext>
                </a:extLst>
              </p:cNvPr>
              <p:cNvSpPr txBox="1"/>
              <p:nvPr/>
            </p:nvSpPr>
            <p:spPr>
              <a:xfrm>
                <a:off x="3890245" y="3713135"/>
                <a:ext cx="8382778" cy="369332"/>
              </a:xfrm>
              <a:prstGeom prst="rect">
                <a:avLst/>
              </a:prstGeom>
              <a:noFill/>
            </p:spPr>
            <p:txBody>
              <a:bodyPr wrap="square" rtlCol="0">
                <a:spAutoFit/>
              </a:bodyPr>
              <a:lstStyle/>
              <a:p>
                <a:r>
                  <a:rPr lang="en-US" dirty="0">
                    <a:solidFill>
                      <a:schemeClr val="bg1"/>
                    </a:solidFill>
                  </a:rPr>
                  <a:t>Step 3: Railroad Filtering (USDOT)</a:t>
                </a:r>
              </a:p>
            </p:txBody>
          </p:sp>
        </p:grpSp>
        <p:pic>
          <p:nvPicPr>
            <p:cNvPr id="2058" name="Picture 10" descr="United States Department of Transportation - Wikipedia">
              <a:extLst>
                <a:ext uri="{FF2B5EF4-FFF2-40B4-BE49-F238E27FC236}">
                  <a16:creationId xmlns:a16="http://schemas.microsoft.com/office/drawing/2014/main" id="{E79945F8-4CC4-E3C1-3C70-BBE2A215F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08" y="3414029"/>
              <a:ext cx="1202599" cy="12076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DE614D0D-5FB9-878C-D02F-F478439BED18}"/>
              </a:ext>
            </a:extLst>
          </p:cNvPr>
          <p:cNvGrpSpPr/>
          <p:nvPr/>
        </p:nvGrpSpPr>
        <p:grpSpPr>
          <a:xfrm>
            <a:off x="2291787" y="3897801"/>
            <a:ext cx="9738167" cy="1908346"/>
            <a:chOff x="2291787" y="3897801"/>
            <a:chExt cx="9738167" cy="1908346"/>
          </a:xfrm>
        </p:grpSpPr>
        <p:grpSp>
          <p:nvGrpSpPr>
            <p:cNvPr id="56" name="Group 55">
              <a:extLst>
                <a:ext uri="{FF2B5EF4-FFF2-40B4-BE49-F238E27FC236}">
                  <a16:creationId xmlns:a16="http://schemas.microsoft.com/office/drawing/2014/main" id="{ADF99C21-2590-6EAE-1D12-F6DF52450C3D}"/>
                </a:ext>
              </a:extLst>
            </p:cNvPr>
            <p:cNvGrpSpPr/>
            <p:nvPr/>
          </p:nvGrpSpPr>
          <p:grpSpPr>
            <a:xfrm>
              <a:off x="2291787" y="4472399"/>
              <a:ext cx="9150565" cy="520861"/>
              <a:chOff x="2291787" y="4472399"/>
              <a:chExt cx="9150565" cy="520861"/>
            </a:xfrm>
          </p:grpSpPr>
          <p:sp>
            <p:nvSpPr>
              <p:cNvPr id="31" name="Rectangle 30">
                <a:extLst>
                  <a:ext uri="{FF2B5EF4-FFF2-40B4-BE49-F238E27FC236}">
                    <a16:creationId xmlns:a16="http://schemas.microsoft.com/office/drawing/2014/main" id="{39EF11FD-54E8-F8C0-7C31-616B65ADE653}"/>
                  </a:ext>
                </a:extLst>
              </p:cNvPr>
              <p:cNvSpPr/>
              <p:nvPr/>
            </p:nvSpPr>
            <p:spPr>
              <a:xfrm>
                <a:off x="2291787" y="4472399"/>
                <a:ext cx="7176304" cy="520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204FBD6-0B85-8ABB-82E6-A831A365CC2F}"/>
                  </a:ext>
                </a:extLst>
              </p:cNvPr>
              <p:cNvSpPr txBox="1"/>
              <p:nvPr/>
            </p:nvSpPr>
            <p:spPr>
              <a:xfrm>
                <a:off x="3059574" y="4536937"/>
                <a:ext cx="8382778" cy="369332"/>
              </a:xfrm>
              <a:prstGeom prst="rect">
                <a:avLst/>
              </a:prstGeom>
              <a:noFill/>
            </p:spPr>
            <p:txBody>
              <a:bodyPr wrap="square" rtlCol="0">
                <a:spAutoFit/>
              </a:bodyPr>
              <a:lstStyle/>
              <a:p>
                <a:r>
                  <a:rPr lang="en-US" dirty="0">
                    <a:solidFill>
                      <a:schemeClr val="bg1"/>
                    </a:solidFill>
                  </a:rPr>
                  <a:t>Step 4: Minimum Bounding Rectangle Application </a:t>
                </a:r>
              </a:p>
            </p:txBody>
          </p:sp>
        </p:grpSp>
        <p:pic>
          <p:nvPicPr>
            <p:cNvPr id="2060" name="Picture 12" descr="Finding minimum enclosing rectangle in OpenCV Python - GeeksforGeeks">
              <a:extLst>
                <a:ext uri="{FF2B5EF4-FFF2-40B4-BE49-F238E27FC236}">
                  <a16:creationId xmlns:a16="http://schemas.microsoft.com/office/drawing/2014/main" id="{46F0B7D8-64FA-C8BE-E55A-C51ADDAE17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53" t="23476" r="22300" b="28013"/>
            <a:stretch/>
          </p:blipFill>
          <p:spPr bwMode="auto">
            <a:xfrm>
              <a:off x="9956157" y="3897801"/>
              <a:ext cx="2073797" cy="1908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4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6" grpId="0" animBg="1"/>
      <p:bldP spid="47" grpId="0"/>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0C6C-461F-89FA-F4A6-6F89A0EB1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D965B-BCEE-5A84-20FB-8863763D3973}"/>
              </a:ext>
            </a:extLst>
          </p:cNvPr>
          <p:cNvSpPr>
            <a:spLocks noGrp="1"/>
          </p:cNvSpPr>
          <p:nvPr>
            <p:ph type="title"/>
          </p:nvPr>
        </p:nvSpPr>
        <p:spPr>
          <a:xfrm>
            <a:off x="544501" y="299289"/>
            <a:ext cx="10353761" cy="1325563"/>
          </a:xfrm>
        </p:spPr>
        <p:txBody>
          <a:bodyPr/>
          <a:lstStyle/>
          <a:p>
            <a:pPr algn="l"/>
            <a:r>
              <a:rPr lang="en-US" dirty="0"/>
              <a:t>Filtering – Land use &amp; Zoning</a:t>
            </a:r>
          </a:p>
        </p:txBody>
      </p:sp>
      <p:sp>
        <p:nvSpPr>
          <p:cNvPr id="3" name="Text Placeholder 2">
            <a:extLst>
              <a:ext uri="{FF2B5EF4-FFF2-40B4-BE49-F238E27FC236}">
                <a16:creationId xmlns:a16="http://schemas.microsoft.com/office/drawing/2014/main" id="{08769377-1330-0D00-0855-DEA673D65E95}"/>
              </a:ext>
            </a:extLst>
          </p:cNvPr>
          <p:cNvSpPr>
            <a:spLocks noGrp="1"/>
          </p:cNvSpPr>
          <p:nvPr>
            <p:ph type="body" idx="1"/>
          </p:nvPr>
        </p:nvSpPr>
        <p:spPr>
          <a:xfrm>
            <a:off x="644744" y="3283106"/>
            <a:ext cx="4879199" cy="823912"/>
          </a:xfrm>
        </p:spPr>
        <p:txBody>
          <a:bodyPr/>
          <a:lstStyle/>
          <a:p>
            <a:r>
              <a:rPr lang="en-US" dirty="0"/>
              <a:t>Bradley County</a:t>
            </a:r>
          </a:p>
        </p:txBody>
      </p:sp>
      <p:sp>
        <p:nvSpPr>
          <p:cNvPr id="4" name="Content Placeholder 3">
            <a:extLst>
              <a:ext uri="{FF2B5EF4-FFF2-40B4-BE49-F238E27FC236}">
                <a16:creationId xmlns:a16="http://schemas.microsoft.com/office/drawing/2014/main" id="{D6DA85EA-69C4-982C-DEAE-CD115C6B63A0}"/>
              </a:ext>
            </a:extLst>
          </p:cNvPr>
          <p:cNvSpPr>
            <a:spLocks noGrp="1"/>
          </p:cNvSpPr>
          <p:nvPr>
            <p:ph sz="half" idx="2"/>
          </p:nvPr>
        </p:nvSpPr>
        <p:spPr>
          <a:xfrm>
            <a:off x="614174" y="1624852"/>
            <a:ext cx="5107208" cy="1873097"/>
          </a:xfrm>
        </p:spPr>
        <p:txBody>
          <a:bodyPr>
            <a:normAutofit/>
          </a:bodyPr>
          <a:lstStyle/>
          <a:p>
            <a:r>
              <a:rPr lang="en-US" dirty="0">
                <a:effectLst/>
              </a:rPr>
              <a:t>TN Comptroller Zoning Land Use Data</a:t>
            </a:r>
          </a:p>
          <a:p>
            <a:r>
              <a:rPr lang="en-US" dirty="0">
                <a:effectLst/>
              </a:rPr>
              <a:t>Filter out Municipal and Industrial Areas</a:t>
            </a:r>
          </a:p>
          <a:p>
            <a:r>
              <a:rPr lang="en-US" dirty="0">
                <a:effectLst/>
              </a:rPr>
              <a:t>USDA Cropland Data layer is by pixel – so it wont work. </a:t>
            </a:r>
          </a:p>
        </p:txBody>
      </p:sp>
      <p:sp>
        <p:nvSpPr>
          <p:cNvPr id="5" name="Text Placeholder 4">
            <a:extLst>
              <a:ext uri="{FF2B5EF4-FFF2-40B4-BE49-F238E27FC236}">
                <a16:creationId xmlns:a16="http://schemas.microsoft.com/office/drawing/2014/main" id="{D3307DB7-EB42-279D-7884-6EE5022AFCAE}"/>
              </a:ext>
            </a:extLst>
          </p:cNvPr>
          <p:cNvSpPr>
            <a:spLocks noGrp="1"/>
          </p:cNvSpPr>
          <p:nvPr>
            <p:ph type="body" sz="quarter" idx="3"/>
          </p:nvPr>
        </p:nvSpPr>
        <p:spPr>
          <a:xfrm>
            <a:off x="651566" y="4673008"/>
            <a:ext cx="4865554" cy="823912"/>
          </a:xfrm>
        </p:spPr>
        <p:txBody>
          <a:bodyPr/>
          <a:lstStyle/>
          <a:p>
            <a:r>
              <a:rPr lang="en-US" dirty="0"/>
              <a:t>Bedford County</a:t>
            </a:r>
          </a:p>
        </p:txBody>
      </p:sp>
      <p:sp>
        <p:nvSpPr>
          <p:cNvPr id="6" name="Content Placeholder 5">
            <a:extLst>
              <a:ext uri="{FF2B5EF4-FFF2-40B4-BE49-F238E27FC236}">
                <a16:creationId xmlns:a16="http://schemas.microsoft.com/office/drawing/2014/main" id="{44948F28-2FBC-2092-84B2-804C9CE7B45A}"/>
              </a:ext>
            </a:extLst>
          </p:cNvPr>
          <p:cNvSpPr>
            <a:spLocks noGrp="1"/>
          </p:cNvSpPr>
          <p:nvPr>
            <p:ph sz="quarter" idx="4"/>
          </p:nvPr>
        </p:nvSpPr>
        <p:spPr>
          <a:xfrm>
            <a:off x="658918" y="5515292"/>
            <a:ext cx="5095357" cy="1439484"/>
          </a:xfrm>
        </p:spPr>
        <p:txBody>
          <a:bodyPr>
            <a:normAutofit/>
          </a:bodyPr>
          <a:lstStyle/>
          <a:p>
            <a:pPr marL="0" indent="0">
              <a:buNone/>
            </a:pPr>
            <a:r>
              <a:rPr lang="en-US" dirty="0">
                <a:effectLst/>
              </a:rPr>
              <a:t>9,388  detections AFTER AOI Filtering</a:t>
            </a:r>
          </a:p>
        </p:txBody>
      </p:sp>
      <p:pic>
        <p:nvPicPr>
          <p:cNvPr id="9" name="Picture 8">
            <a:extLst>
              <a:ext uri="{FF2B5EF4-FFF2-40B4-BE49-F238E27FC236}">
                <a16:creationId xmlns:a16="http://schemas.microsoft.com/office/drawing/2014/main" id="{59D94918-BA19-8D4B-C674-CE9C3F9E3CC3}"/>
              </a:ext>
            </a:extLst>
          </p:cNvPr>
          <p:cNvPicPr>
            <a:picLocks noChangeAspect="1"/>
          </p:cNvPicPr>
          <p:nvPr/>
        </p:nvPicPr>
        <p:blipFill>
          <a:blip r:embed="rId3"/>
          <a:stretch>
            <a:fillRect/>
          </a:stretch>
        </p:blipFill>
        <p:spPr>
          <a:xfrm>
            <a:off x="6835011" y="4299856"/>
            <a:ext cx="3962775" cy="2396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567FAA7-CC6F-CCA8-2EB8-AE3596A3376E}"/>
              </a:ext>
            </a:extLst>
          </p:cNvPr>
          <p:cNvPicPr>
            <a:picLocks noChangeAspect="1"/>
          </p:cNvPicPr>
          <p:nvPr/>
        </p:nvPicPr>
        <p:blipFill>
          <a:blip r:embed="rId4"/>
          <a:stretch>
            <a:fillRect/>
          </a:stretch>
        </p:blipFill>
        <p:spPr>
          <a:xfrm>
            <a:off x="5754275" y="1768356"/>
            <a:ext cx="5931205" cy="2330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0E2165C3-FB2F-1EA1-0F58-DE4E80620E55}"/>
              </a:ext>
            </a:extLst>
          </p:cNvPr>
          <p:cNvSpPr txBox="1"/>
          <p:nvPr/>
        </p:nvSpPr>
        <p:spPr>
          <a:xfrm>
            <a:off x="638479" y="4324126"/>
            <a:ext cx="6100010" cy="400110"/>
          </a:xfrm>
          <a:prstGeom prst="rect">
            <a:avLst/>
          </a:prstGeom>
          <a:noFill/>
        </p:spPr>
        <p:txBody>
          <a:bodyPr wrap="square">
            <a:spAutoFit/>
          </a:bodyPr>
          <a:lstStyle/>
          <a:p>
            <a:pPr marL="0" indent="0">
              <a:buNone/>
            </a:pPr>
            <a:r>
              <a:rPr lang="en-US" sz="2000" dirty="0"/>
              <a:t>5,651 detections AFTER  AOI Filtering</a:t>
            </a:r>
          </a:p>
        </p:txBody>
      </p:sp>
      <p:sp>
        <p:nvSpPr>
          <p:cNvPr id="7" name="Oval 6">
            <a:extLst>
              <a:ext uri="{FF2B5EF4-FFF2-40B4-BE49-F238E27FC236}">
                <a16:creationId xmlns:a16="http://schemas.microsoft.com/office/drawing/2014/main" id="{A7A3C885-D39F-D3A6-3C79-D88C69A0172D}"/>
              </a:ext>
            </a:extLst>
          </p:cNvPr>
          <p:cNvSpPr/>
          <p:nvPr/>
        </p:nvSpPr>
        <p:spPr>
          <a:xfrm>
            <a:off x="6096000" y="2392471"/>
            <a:ext cx="755737" cy="70144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2C42BB-E35B-888B-6922-C8EAD2F5060E}"/>
              </a:ext>
            </a:extLst>
          </p:cNvPr>
          <p:cNvSpPr/>
          <p:nvPr/>
        </p:nvSpPr>
        <p:spPr>
          <a:xfrm>
            <a:off x="9745249" y="1639352"/>
            <a:ext cx="1823070" cy="26709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C722D7-170B-5606-D76F-A130F1CFB71B}"/>
              </a:ext>
            </a:extLst>
          </p:cNvPr>
          <p:cNvSpPr/>
          <p:nvPr/>
        </p:nvSpPr>
        <p:spPr>
          <a:xfrm rot="5400000">
            <a:off x="8622180" y="4351727"/>
            <a:ext cx="1213609" cy="168388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5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B8EC9-5113-4083-F29E-B2B3E51A4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85F26-C211-A2C4-70BD-233AE200C37E}"/>
              </a:ext>
            </a:extLst>
          </p:cNvPr>
          <p:cNvSpPr>
            <a:spLocks noGrp="1"/>
          </p:cNvSpPr>
          <p:nvPr>
            <p:ph type="title"/>
          </p:nvPr>
        </p:nvSpPr>
        <p:spPr>
          <a:xfrm>
            <a:off x="913795" y="261070"/>
            <a:ext cx="10353761" cy="1325563"/>
          </a:xfrm>
        </p:spPr>
        <p:txBody>
          <a:bodyPr/>
          <a:lstStyle/>
          <a:p>
            <a:pPr algn="l"/>
            <a:r>
              <a:rPr lang="en-US" dirty="0"/>
              <a:t>Filtering – Road and Rail Filtering</a:t>
            </a:r>
          </a:p>
        </p:txBody>
      </p:sp>
      <p:sp>
        <p:nvSpPr>
          <p:cNvPr id="3" name="Text Placeholder 2">
            <a:extLst>
              <a:ext uri="{FF2B5EF4-FFF2-40B4-BE49-F238E27FC236}">
                <a16:creationId xmlns:a16="http://schemas.microsoft.com/office/drawing/2014/main" id="{A7187264-28EA-0AFE-7FA8-833C7CDED3C6}"/>
              </a:ext>
            </a:extLst>
          </p:cNvPr>
          <p:cNvSpPr>
            <a:spLocks noGrp="1"/>
          </p:cNvSpPr>
          <p:nvPr>
            <p:ph type="body" idx="1"/>
          </p:nvPr>
        </p:nvSpPr>
        <p:spPr>
          <a:xfrm>
            <a:off x="1050403" y="1880834"/>
            <a:ext cx="4879199" cy="823912"/>
          </a:xfrm>
        </p:spPr>
        <p:txBody>
          <a:bodyPr/>
          <a:lstStyle/>
          <a:p>
            <a:r>
              <a:rPr lang="en-US" dirty="0">
                <a:effectLst/>
              </a:rPr>
              <a:t>Bradley County</a:t>
            </a:r>
          </a:p>
        </p:txBody>
      </p:sp>
      <p:sp>
        <p:nvSpPr>
          <p:cNvPr id="4" name="Content Placeholder 3">
            <a:extLst>
              <a:ext uri="{FF2B5EF4-FFF2-40B4-BE49-F238E27FC236}">
                <a16:creationId xmlns:a16="http://schemas.microsoft.com/office/drawing/2014/main" id="{5160CD85-BB15-3CF2-A2A3-AFC16C7DAE28}"/>
              </a:ext>
            </a:extLst>
          </p:cNvPr>
          <p:cNvSpPr>
            <a:spLocks noGrp="1"/>
          </p:cNvSpPr>
          <p:nvPr>
            <p:ph sz="half" idx="2"/>
          </p:nvPr>
        </p:nvSpPr>
        <p:spPr>
          <a:xfrm>
            <a:off x="936399" y="2759013"/>
            <a:ext cx="5107208" cy="1325563"/>
          </a:xfrm>
        </p:spPr>
        <p:txBody>
          <a:bodyPr/>
          <a:lstStyle/>
          <a:p>
            <a:r>
              <a:rPr lang="en-US" dirty="0">
                <a:effectLst/>
              </a:rPr>
              <a:t>4,800 After Road Filtering </a:t>
            </a:r>
          </a:p>
          <a:p>
            <a:r>
              <a:rPr lang="en-US" dirty="0">
                <a:effectLst/>
              </a:rPr>
              <a:t>4,593 AFTER Rail Filtering</a:t>
            </a:r>
          </a:p>
          <a:p>
            <a:endParaRPr lang="en-US" dirty="0"/>
          </a:p>
        </p:txBody>
      </p:sp>
      <p:sp>
        <p:nvSpPr>
          <p:cNvPr id="5" name="Text Placeholder 4">
            <a:extLst>
              <a:ext uri="{FF2B5EF4-FFF2-40B4-BE49-F238E27FC236}">
                <a16:creationId xmlns:a16="http://schemas.microsoft.com/office/drawing/2014/main" id="{8296364E-630B-14C8-12C1-D16DD68BFAA7}"/>
              </a:ext>
            </a:extLst>
          </p:cNvPr>
          <p:cNvSpPr>
            <a:spLocks noGrp="1"/>
          </p:cNvSpPr>
          <p:nvPr>
            <p:ph type="body" sz="quarter" idx="3"/>
          </p:nvPr>
        </p:nvSpPr>
        <p:spPr>
          <a:xfrm>
            <a:off x="973802" y="3694105"/>
            <a:ext cx="4865554" cy="823912"/>
          </a:xfrm>
        </p:spPr>
        <p:txBody>
          <a:bodyPr/>
          <a:lstStyle/>
          <a:p>
            <a:r>
              <a:rPr lang="en-US" dirty="0">
                <a:effectLst/>
              </a:rPr>
              <a:t>Bedford County</a:t>
            </a:r>
          </a:p>
        </p:txBody>
      </p:sp>
      <p:sp>
        <p:nvSpPr>
          <p:cNvPr id="6" name="Content Placeholder 5">
            <a:extLst>
              <a:ext uri="{FF2B5EF4-FFF2-40B4-BE49-F238E27FC236}">
                <a16:creationId xmlns:a16="http://schemas.microsoft.com/office/drawing/2014/main" id="{C2706F9A-BB93-EAE1-19B5-16823C21124A}"/>
              </a:ext>
            </a:extLst>
          </p:cNvPr>
          <p:cNvSpPr>
            <a:spLocks noGrp="1"/>
          </p:cNvSpPr>
          <p:nvPr>
            <p:ph sz="quarter" idx="4"/>
          </p:nvPr>
        </p:nvSpPr>
        <p:spPr>
          <a:xfrm>
            <a:off x="865722" y="4646772"/>
            <a:ext cx="5095357" cy="2878968"/>
          </a:xfrm>
        </p:spPr>
        <p:txBody>
          <a:bodyPr/>
          <a:lstStyle/>
          <a:p>
            <a:r>
              <a:rPr lang="en-US" dirty="0">
                <a:effectLst/>
              </a:rPr>
              <a:t>5,537 Detections AFTER Road Filtering </a:t>
            </a:r>
          </a:p>
          <a:p>
            <a:r>
              <a:rPr lang="en-US" dirty="0">
                <a:effectLst/>
              </a:rPr>
              <a:t>5,467 Detections AFTER Rail filtering </a:t>
            </a:r>
          </a:p>
        </p:txBody>
      </p:sp>
      <p:pic>
        <p:nvPicPr>
          <p:cNvPr id="9" name="Picture 8">
            <a:extLst>
              <a:ext uri="{FF2B5EF4-FFF2-40B4-BE49-F238E27FC236}">
                <a16:creationId xmlns:a16="http://schemas.microsoft.com/office/drawing/2014/main" id="{5E75D9B1-BED3-939F-E35E-A2E4CCAC293D}"/>
              </a:ext>
            </a:extLst>
          </p:cNvPr>
          <p:cNvPicPr>
            <a:picLocks noChangeAspect="1"/>
          </p:cNvPicPr>
          <p:nvPr/>
        </p:nvPicPr>
        <p:blipFill>
          <a:blip r:embed="rId3"/>
          <a:stretch>
            <a:fillRect/>
          </a:stretch>
        </p:blipFill>
        <p:spPr>
          <a:xfrm>
            <a:off x="8522420" y="1187497"/>
            <a:ext cx="3010055" cy="2730640"/>
          </a:xfrm>
          <a:prstGeom prst="rect">
            <a:avLst/>
          </a:prstGeom>
        </p:spPr>
      </p:pic>
      <p:pic>
        <p:nvPicPr>
          <p:cNvPr id="11" name="Picture 10">
            <a:extLst>
              <a:ext uri="{FF2B5EF4-FFF2-40B4-BE49-F238E27FC236}">
                <a16:creationId xmlns:a16="http://schemas.microsoft.com/office/drawing/2014/main" id="{B6DA763F-B678-2AB2-5E34-1F799BA9B953}"/>
              </a:ext>
            </a:extLst>
          </p:cNvPr>
          <p:cNvPicPr>
            <a:picLocks noChangeAspect="1"/>
          </p:cNvPicPr>
          <p:nvPr/>
        </p:nvPicPr>
        <p:blipFill>
          <a:blip r:embed="rId4"/>
          <a:stretch>
            <a:fillRect/>
          </a:stretch>
        </p:blipFill>
        <p:spPr>
          <a:xfrm>
            <a:off x="5168170" y="1229336"/>
            <a:ext cx="2711589" cy="2648086"/>
          </a:xfrm>
          <a:prstGeom prst="rect">
            <a:avLst/>
          </a:prstGeom>
        </p:spPr>
      </p:pic>
      <p:pic>
        <p:nvPicPr>
          <p:cNvPr id="8" name="Picture 7">
            <a:extLst>
              <a:ext uri="{FF2B5EF4-FFF2-40B4-BE49-F238E27FC236}">
                <a16:creationId xmlns:a16="http://schemas.microsoft.com/office/drawing/2014/main" id="{BA72F408-C15C-F93E-7E91-CCE8F24D66F2}"/>
              </a:ext>
            </a:extLst>
          </p:cNvPr>
          <p:cNvPicPr>
            <a:picLocks noChangeAspect="1"/>
          </p:cNvPicPr>
          <p:nvPr/>
        </p:nvPicPr>
        <p:blipFill>
          <a:blip r:embed="rId5"/>
          <a:stretch>
            <a:fillRect/>
          </a:stretch>
        </p:blipFill>
        <p:spPr>
          <a:xfrm>
            <a:off x="6509366" y="4191030"/>
            <a:ext cx="4026107" cy="2578233"/>
          </a:xfrm>
          <a:prstGeom prst="rect">
            <a:avLst/>
          </a:prstGeom>
        </p:spPr>
      </p:pic>
      <p:sp>
        <p:nvSpPr>
          <p:cNvPr id="7" name="Oval 6">
            <a:extLst>
              <a:ext uri="{FF2B5EF4-FFF2-40B4-BE49-F238E27FC236}">
                <a16:creationId xmlns:a16="http://schemas.microsoft.com/office/drawing/2014/main" id="{2CCD3E50-288F-4D3E-2871-1CC7D763F69C}"/>
              </a:ext>
            </a:extLst>
          </p:cNvPr>
          <p:cNvSpPr/>
          <p:nvPr/>
        </p:nvSpPr>
        <p:spPr>
          <a:xfrm>
            <a:off x="5853066" y="1382090"/>
            <a:ext cx="1226917" cy="1063315"/>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umming Junction 9">
            <a:extLst>
              <a:ext uri="{FF2B5EF4-FFF2-40B4-BE49-F238E27FC236}">
                <a16:creationId xmlns:a16="http://schemas.microsoft.com/office/drawing/2014/main" id="{C5B74ED6-9222-D2E6-5700-703A7388BB47}"/>
              </a:ext>
            </a:extLst>
          </p:cNvPr>
          <p:cNvSpPr/>
          <p:nvPr/>
        </p:nvSpPr>
        <p:spPr>
          <a:xfrm>
            <a:off x="5347504" y="2759013"/>
            <a:ext cx="2532255" cy="1247164"/>
          </a:xfrm>
          <a:prstGeom prst="flowChartSummingJunction">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6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491A-4BC8-B5CF-3292-1976A26DEEEB}"/>
              </a:ext>
            </a:extLst>
          </p:cNvPr>
          <p:cNvSpPr>
            <a:spLocks noGrp="1"/>
          </p:cNvSpPr>
          <p:nvPr>
            <p:ph type="title"/>
          </p:nvPr>
        </p:nvSpPr>
        <p:spPr>
          <a:xfrm>
            <a:off x="663275" y="308976"/>
            <a:ext cx="10353761" cy="1326321"/>
          </a:xfrm>
        </p:spPr>
        <p:txBody>
          <a:bodyPr/>
          <a:lstStyle/>
          <a:p>
            <a:pPr algn="l"/>
            <a:r>
              <a:rPr lang="en-US" dirty="0"/>
              <a:t>Minimum Bounding Rectangle (MBR) &amp; Size Filtering </a:t>
            </a:r>
          </a:p>
        </p:txBody>
      </p:sp>
      <p:sp>
        <p:nvSpPr>
          <p:cNvPr id="3" name="Content Placeholder 2">
            <a:extLst>
              <a:ext uri="{FF2B5EF4-FFF2-40B4-BE49-F238E27FC236}">
                <a16:creationId xmlns:a16="http://schemas.microsoft.com/office/drawing/2014/main" id="{80A39039-0AB9-C2C4-E3B0-A65BEC789BE5}"/>
              </a:ext>
            </a:extLst>
          </p:cNvPr>
          <p:cNvSpPr>
            <a:spLocks noGrp="1"/>
          </p:cNvSpPr>
          <p:nvPr>
            <p:ph idx="1"/>
          </p:nvPr>
        </p:nvSpPr>
        <p:spPr>
          <a:xfrm>
            <a:off x="663276" y="1635296"/>
            <a:ext cx="2743804" cy="2936704"/>
          </a:xfrm>
        </p:spPr>
        <p:txBody>
          <a:bodyPr>
            <a:normAutofit/>
          </a:bodyPr>
          <a:lstStyle/>
          <a:p>
            <a:r>
              <a:rPr lang="en-US" dirty="0">
                <a:effectLst/>
              </a:rPr>
              <a:t>MBR Applied to morph detections into ground truth barn shapes</a:t>
            </a:r>
          </a:p>
          <a:p>
            <a:r>
              <a:rPr lang="en-US" dirty="0">
                <a:effectLst/>
              </a:rPr>
              <a:t>Area Filtering 9,000 </a:t>
            </a:r>
            <a:r>
              <a:rPr lang="en-US" dirty="0" err="1">
                <a:effectLst/>
              </a:rPr>
              <a:t>sqft</a:t>
            </a:r>
            <a:r>
              <a:rPr lang="en-US" dirty="0">
                <a:effectLst/>
              </a:rPr>
              <a:t>  &gt; Barn Area &gt; 49,000 </a:t>
            </a:r>
            <a:r>
              <a:rPr lang="en-US" dirty="0" err="1">
                <a:effectLst/>
              </a:rPr>
              <a:t>sqft</a:t>
            </a:r>
            <a:endParaRPr lang="en-US" dirty="0">
              <a:effectLst/>
            </a:endParaRPr>
          </a:p>
          <a:p>
            <a:pPr marL="0" indent="0">
              <a:buNone/>
            </a:pPr>
            <a:endParaRPr lang="en-US" dirty="0"/>
          </a:p>
        </p:txBody>
      </p:sp>
      <p:pic>
        <p:nvPicPr>
          <p:cNvPr id="7" name="Picture 6">
            <a:extLst>
              <a:ext uri="{FF2B5EF4-FFF2-40B4-BE49-F238E27FC236}">
                <a16:creationId xmlns:a16="http://schemas.microsoft.com/office/drawing/2014/main" id="{F642FF4C-42C1-F3D7-C8F0-E782DD4F7873}"/>
              </a:ext>
            </a:extLst>
          </p:cNvPr>
          <p:cNvPicPr>
            <a:picLocks noChangeAspect="1"/>
          </p:cNvPicPr>
          <p:nvPr/>
        </p:nvPicPr>
        <p:blipFill>
          <a:blip r:embed="rId3"/>
          <a:srcRect l="6212" r="9659"/>
          <a:stretch/>
        </p:blipFill>
        <p:spPr>
          <a:xfrm>
            <a:off x="3397812" y="1470987"/>
            <a:ext cx="3815982" cy="2361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311118B-2879-3A6E-D58E-76419AFB6C4D}"/>
              </a:ext>
            </a:extLst>
          </p:cNvPr>
          <p:cNvPicPr>
            <a:picLocks noChangeAspect="1"/>
          </p:cNvPicPr>
          <p:nvPr/>
        </p:nvPicPr>
        <p:blipFill>
          <a:blip r:embed="rId4"/>
          <a:stretch>
            <a:fillRect/>
          </a:stretch>
        </p:blipFill>
        <p:spPr>
          <a:xfrm>
            <a:off x="7431030" y="1504270"/>
            <a:ext cx="4097694" cy="2327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65BAB6F-58B1-1AFA-F4B1-2907140B62E3}"/>
              </a:ext>
            </a:extLst>
          </p:cNvPr>
          <p:cNvPicPr>
            <a:picLocks noChangeAspect="1"/>
          </p:cNvPicPr>
          <p:nvPr/>
        </p:nvPicPr>
        <p:blipFill>
          <a:blip r:embed="rId5"/>
          <a:srcRect l="829" t="3434" r="-1"/>
          <a:stretch/>
        </p:blipFill>
        <p:spPr>
          <a:xfrm>
            <a:off x="5123145" y="3963069"/>
            <a:ext cx="4805171" cy="2802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1535780A-0156-582B-DA6D-BD642DC3EB94}"/>
              </a:ext>
            </a:extLst>
          </p:cNvPr>
          <p:cNvSpPr txBox="1"/>
          <p:nvPr/>
        </p:nvSpPr>
        <p:spPr>
          <a:xfrm>
            <a:off x="778872" y="4572000"/>
            <a:ext cx="2991462" cy="1015663"/>
          </a:xfrm>
          <a:prstGeom prst="rect">
            <a:avLst/>
          </a:prstGeom>
          <a:noFill/>
        </p:spPr>
        <p:txBody>
          <a:bodyPr wrap="square">
            <a:spAutoFit/>
          </a:bodyPr>
          <a:lstStyle/>
          <a:p>
            <a:pPr marL="0" indent="0">
              <a:buNone/>
            </a:pPr>
            <a:r>
              <a:rPr lang="en-US" sz="2000" b="1" u="sng" dirty="0"/>
              <a:t>After Area Filtering:</a:t>
            </a:r>
          </a:p>
          <a:p>
            <a:r>
              <a:rPr lang="en-US" sz="2000" dirty="0"/>
              <a:t>Bradley: 744</a:t>
            </a:r>
          </a:p>
          <a:p>
            <a:r>
              <a:rPr lang="en-US" sz="2000" dirty="0"/>
              <a:t>Bedford: 570</a:t>
            </a:r>
          </a:p>
        </p:txBody>
      </p:sp>
      <p:sp>
        <p:nvSpPr>
          <p:cNvPr id="15" name="Arrow: Right 14">
            <a:extLst>
              <a:ext uri="{FF2B5EF4-FFF2-40B4-BE49-F238E27FC236}">
                <a16:creationId xmlns:a16="http://schemas.microsoft.com/office/drawing/2014/main" id="{5DE8F875-3DDC-0367-D3B9-1B54E99A94BB}"/>
              </a:ext>
            </a:extLst>
          </p:cNvPr>
          <p:cNvSpPr/>
          <p:nvPr/>
        </p:nvSpPr>
        <p:spPr>
          <a:xfrm>
            <a:off x="6974405" y="2894931"/>
            <a:ext cx="743819" cy="52609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827DADC-633A-1046-807C-0ACF3697707B}"/>
              </a:ext>
            </a:extLst>
          </p:cNvPr>
          <p:cNvSpPr/>
          <p:nvPr/>
        </p:nvSpPr>
        <p:spPr>
          <a:xfrm rot="8057291">
            <a:off x="9456823" y="3590958"/>
            <a:ext cx="743819" cy="52609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0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3490A-9A5B-83F5-DA34-6D06FA2B9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EEC7F-BE1C-2618-A993-D1B856F14566}"/>
              </a:ext>
            </a:extLst>
          </p:cNvPr>
          <p:cNvSpPr>
            <a:spLocks noGrp="1"/>
          </p:cNvSpPr>
          <p:nvPr>
            <p:ph type="title"/>
          </p:nvPr>
        </p:nvSpPr>
        <p:spPr>
          <a:xfrm>
            <a:off x="625697" y="367994"/>
            <a:ext cx="10353761" cy="1326321"/>
          </a:xfrm>
        </p:spPr>
        <p:txBody>
          <a:bodyPr/>
          <a:lstStyle/>
          <a:p>
            <a:pPr algn="l"/>
            <a:r>
              <a:rPr lang="en-US" dirty="0"/>
              <a:t>Clean final outputs</a:t>
            </a:r>
          </a:p>
        </p:txBody>
      </p:sp>
      <p:sp>
        <p:nvSpPr>
          <p:cNvPr id="3" name="Content Placeholder 2">
            <a:extLst>
              <a:ext uri="{FF2B5EF4-FFF2-40B4-BE49-F238E27FC236}">
                <a16:creationId xmlns:a16="http://schemas.microsoft.com/office/drawing/2014/main" id="{5AE691F2-816A-E8E2-36D0-2010F34D54A0}"/>
              </a:ext>
            </a:extLst>
          </p:cNvPr>
          <p:cNvSpPr>
            <a:spLocks noGrp="1"/>
          </p:cNvSpPr>
          <p:nvPr>
            <p:ph idx="1"/>
          </p:nvPr>
        </p:nvSpPr>
        <p:spPr>
          <a:xfrm>
            <a:off x="679247" y="1581432"/>
            <a:ext cx="6226041" cy="3695136"/>
          </a:xfrm>
        </p:spPr>
        <p:txBody>
          <a:bodyPr/>
          <a:lstStyle/>
          <a:p>
            <a:pPr marL="0" indent="0">
              <a:buNone/>
            </a:pPr>
            <a:r>
              <a:rPr lang="en-US" dirty="0">
                <a:effectLst/>
              </a:rPr>
              <a:t>Final Filtering Steps by hand included:</a:t>
            </a:r>
          </a:p>
          <a:p>
            <a:pPr marL="0" indent="0">
              <a:buNone/>
            </a:pPr>
            <a:r>
              <a:rPr lang="en-US" dirty="0">
                <a:effectLst/>
              </a:rPr>
              <a:t> 1. Deletion of detections on small ponds or lakes.</a:t>
            </a:r>
          </a:p>
          <a:p>
            <a:pPr marL="0" indent="0">
              <a:buNone/>
            </a:pPr>
            <a:r>
              <a:rPr lang="en-US" dirty="0">
                <a:effectLst/>
              </a:rPr>
              <a:t>2. Checking for Barns no longer in use</a:t>
            </a:r>
          </a:p>
          <a:p>
            <a:pPr marL="0" indent="0">
              <a:buNone/>
            </a:pPr>
            <a:endParaRPr lang="en-US" dirty="0">
              <a:effectLst/>
            </a:endParaRPr>
          </a:p>
          <a:p>
            <a:pPr marL="0" indent="0">
              <a:buNone/>
            </a:pPr>
            <a:r>
              <a:rPr lang="en-US" dirty="0">
                <a:effectLst/>
              </a:rPr>
              <a:t>After Spot Filtering:</a:t>
            </a:r>
          </a:p>
          <a:p>
            <a:pPr marL="0" indent="0">
              <a:buNone/>
            </a:pPr>
            <a:r>
              <a:rPr lang="en-US" dirty="0">
                <a:effectLst/>
              </a:rPr>
              <a:t>Bradley: 524</a:t>
            </a:r>
          </a:p>
          <a:p>
            <a:pPr marL="0" indent="0">
              <a:buNone/>
            </a:pPr>
            <a:r>
              <a:rPr lang="en-US" dirty="0">
                <a:effectLst/>
              </a:rPr>
              <a:t>Bedford: 374</a:t>
            </a:r>
          </a:p>
        </p:txBody>
      </p:sp>
      <p:pic>
        <p:nvPicPr>
          <p:cNvPr id="5" name="Picture 4" descr="An aerial view of a lake&#10;&#10;AI-generated content may be incorrect.">
            <a:extLst>
              <a:ext uri="{FF2B5EF4-FFF2-40B4-BE49-F238E27FC236}">
                <a16:creationId xmlns:a16="http://schemas.microsoft.com/office/drawing/2014/main" id="{2B8815CF-1952-8ED3-527F-D59209AD1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867937" y="3398285"/>
            <a:ext cx="3026213" cy="3435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1BDAA59-C4A4-93B6-2118-0F7789417520}"/>
              </a:ext>
            </a:extLst>
          </p:cNvPr>
          <p:cNvPicPr>
            <a:picLocks noChangeAspect="1"/>
          </p:cNvPicPr>
          <p:nvPr/>
        </p:nvPicPr>
        <p:blipFill>
          <a:blip r:embed="rId3"/>
          <a:stretch>
            <a:fillRect/>
          </a:stretch>
        </p:blipFill>
        <p:spPr>
          <a:xfrm>
            <a:off x="7772335" y="3602760"/>
            <a:ext cx="3495221" cy="3026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D72108A-7BC8-662F-65A7-95FAE3671521}"/>
              </a:ext>
            </a:extLst>
          </p:cNvPr>
          <p:cNvPicPr>
            <a:picLocks noChangeAspect="1"/>
          </p:cNvPicPr>
          <p:nvPr/>
        </p:nvPicPr>
        <p:blipFill>
          <a:blip r:embed="rId4"/>
          <a:stretch>
            <a:fillRect/>
          </a:stretch>
        </p:blipFill>
        <p:spPr>
          <a:xfrm>
            <a:off x="7291961" y="618262"/>
            <a:ext cx="4501630" cy="2810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087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5582-5E96-B11F-DEA0-234225234D3A}"/>
              </a:ext>
            </a:extLst>
          </p:cNvPr>
          <p:cNvSpPr>
            <a:spLocks noGrp="1"/>
          </p:cNvSpPr>
          <p:nvPr>
            <p:ph type="title"/>
          </p:nvPr>
        </p:nvSpPr>
        <p:spPr>
          <a:xfrm>
            <a:off x="575593" y="253557"/>
            <a:ext cx="10353761" cy="1326321"/>
          </a:xfrm>
        </p:spPr>
        <p:txBody>
          <a:bodyPr/>
          <a:lstStyle/>
          <a:p>
            <a:pPr algn="l"/>
            <a:r>
              <a:rPr lang="en-US" dirty="0"/>
              <a:t>Summary Table</a:t>
            </a:r>
          </a:p>
        </p:txBody>
      </p:sp>
      <p:graphicFrame>
        <p:nvGraphicFramePr>
          <p:cNvPr id="3" name="Table 2">
            <a:extLst>
              <a:ext uri="{FF2B5EF4-FFF2-40B4-BE49-F238E27FC236}">
                <a16:creationId xmlns:a16="http://schemas.microsoft.com/office/drawing/2014/main" id="{07D049E4-09E5-2CC9-990B-99CC42361160}"/>
              </a:ext>
            </a:extLst>
          </p:cNvPr>
          <p:cNvGraphicFramePr>
            <a:graphicFrameLocks noGrp="1"/>
          </p:cNvGraphicFramePr>
          <p:nvPr>
            <p:extLst>
              <p:ext uri="{D42A27DB-BD31-4B8C-83A1-F6EECF244321}">
                <p14:modId xmlns:p14="http://schemas.microsoft.com/office/powerpoint/2010/main" val="622267397"/>
              </p:ext>
            </p:extLst>
          </p:nvPr>
        </p:nvGraphicFramePr>
        <p:xfrm>
          <a:off x="1537252" y="1340285"/>
          <a:ext cx="8155473" cy="4988585"/>
        </p:xfrm>
        <a:graphic>
          <a:graphicData uri="http://schemas.openxmlformats.org/drawingml/2006/table">
            <a:tbl>
              <a:tblPr firstRow="1" bandRow="1">
                <a:tableStyleId>{D7AC3CCA-C797-4891-BE02-D94E43425B78}</a:tableStyleId>
              </a:tblPr>
              <a:tblGrid>
                <a:gridCol w="2901803">
                  <a:extLst>
                    <a:ext uri="{9D8B030D-6E8A-4147-A177-3AD203B41FA5}">
                      <a16:colId xmlns:a16="http://schemas.microsoft.com/office/drawing/2014/main" val="1563370534"/>
                    </a:ext>
                  </a:extLst>
                </a:gridCol>
                <a:gridCol w="2626835">
                  <a:extLst>
                    <a:ext uri="{9D8B030D-6E8A-4147-A177-3AD203B41FA5}">
                      <a16:colId xmlns:a16="http://schemas.microsoft.com/office/drawing/2014/main" val="392158551"/>
                    </a:ext>
                  </a:extLst>
                </a:gridCol>
                <a:gridCol w="2626835">
                  <a:extLst>
                    <a:ext uri="{9D8B030D-6E8A-4147-A177-3AD203B41FA5}">
                      <a16:colId xmlns:a16="http://schemas.microsoft.com/office/drawing/2014/main" val="3988070140"/>
                    </a:ext>
                  </a:extLst>
                </a:gridCol>
              </a:tblGrid>
              <a:tr h="712655">
                <a:tc>
                  <a:txBody>
                    <a:bodyPr/>
                    <a:lstStyle/>
                    <a:p>
                      <a:pPr algn="ctr"/>
                      <a:r>
                        <a:rPr lang="en-US" sz="2000" dirty="0"/>
                        <a:t>Step</a:t>
                      </a:r>
                    </a:p>
                  </a:txBody>
                  <a:tcPr/>
                </a:tc>
                <a:tc>
                  <a:txBody>
                    <a:bodyPr/>
                    <a:lstStyle/>
                    <a:p>
                      <a:r>
                        <a:rPr lang="en-US" dirty="0"/>
                        <a:t>Bradley County Detections</a:t>
                      </a:r>
                    </a:p>
                  </a:txBody>
                  <a:tcPr/>
                </a:tc>
                <a:tc>
                  <a:txBody>
                    <a:bodyPr/>
                    <a:lstStyle/>
                    <a:p>
                      <a:r>
                        <a:rPr lang="en-US" dirty="0"/>
                        <a:t>Bedford County Detections</a:t>
                      </a:r>
                    </a:p>
                  </a:txBody>
                  <a:tcPr/>
                </a:tc>
                <a:extLst>
                  <a:ext uri="{0D108BD9-81ED-4DB2-BD59-A6C34878D82A}">
                    <a16:rowId xmlns:a16="http://schemas.microsoft.com/office/drawing/2014/main" val="4067935319"/>
                  </a:ext>
                </a:extLst>
              </a:tr>
              <a:tr h="712655">
                <a:tc>
                  <a:txBody>
                    <a:bodyPr/>
                    <a:lstStyle/>
                    <a:p>
                      <a:r>
                        <a:rPr lang="en-US" dirty="0"/>
                        <a:t>1. Model Raw Outputs</a:t>
                      </a:r>
                    </a:p>
                  </a:txBody>
                  <a:tcPr/>
                </a:tc>
                <a:tc>
                  <a:txBody>
                    <a:bodyPr/>
                    <a:lstStyle/>
                    <a:p>
                      <a:r>
                        <a:rPr lang="en-US" dirty="0">
                          <a:highlight>
                            <a:srgbClr val="FFFF00"/>
                          </a:highlight>
                        </a:rPr>
                        <a:t>12,676</a:t>
                      </a:r>
                    </a:p>
                  </a:txBody>
                  <a:tcPr>
                    <a:solidFill>
                      <a:srgbClr val="FFFF00"/>
                    </a:solidFill>
                  </a:tcPr>
                </a:tc>
                <a:tc>
                  <a:txBody>
                    <a:bodyPr/>
                    <a:lstStyle/>
                    <a:p>
                      <a:r>
                        <a:rPr lang="en-US" dirty="0"/>
                        <a:t>13,548</a:t>
                      </a:r>
                    </a:p>
                  </a:txBody>
                  <a:tcPr>
                    <a:solidFill>
                      <a:srgbClr val="FFFF00"/>
                    </a:solidFill>
                  </a:tcPr>
                </a:tc>
                <a:extLst>
                  <a:ext uri="{0D108BD9-81ED-4DB2-BD59-A6C34878D82A}">
                    <a16:rowId xmlns:a16="http://schemas.microsoft.com/office/drawing/2014/main" val="3506446650"/>
                  </a:ext>
                </a:extLst>
              </a:tr>
              <a:tr h="712655">
                <a:tc>
                  <a:txBody>
                    <a:bodyPr/>
                    <a:lstStyle/>
                    <a:p>
                      <a:r>
                        <a:rPr lang="en-US" dirty="0"/>
                        <a:t>2. Filter Out Land Use</a:t>
                      </a:r>
                    </a:p>
                  </a:txBody>
                  <a:tcPr/>
                </a:tc>
                <a:tc>
                  <a:txBody>
                    <a:bodyPr/>
                    <a:lstStyle/>
                    <a:p>
                      <a:r>
                        <a:rPr lang="en-US" dirty="0"/>
                        <a:t>5,651</a:t>
                      </a:r>
                    </a:p>
                  </a:txBody>
                  <a:tcPr/>
                </a:tc>
                <a:tc>
                  <a:txBody>
                    <a:bodyPr/>
                    <a:lstStyle/>
                    <a:p>
                      <a:r>
                        <a:rPr lang="en-US" dirty="0"/>
                        <a:t>9,388</a:t>
                      </a:r>
                    </a:p>
                  </a:txBody>
                  <a:tcPr/>
                </a:tc>
                <a:extLst>
                  <a:ext uri="{0D108BD9-81ED-4DB2-BD59-A6C34878D82A}">
                    <a16:rowId xmlns:a16="http://schemas.microsoft.com/office/drawing/2014/main" val="612624265"/>
                  </a:ext>
                </a:extLst>
              </a:tr>
              <a:tr h="712655">
                <a:tc>
                  <a:txBody>
                    <a:bodyPr/>
                    <a:lstStyle/>
                    <a:p>
                      <a:r>
                        <a:rPr lang="en-US" dirty="0"/>
                        <a:t>3. Filter Out Roads</a:t>
                      </a:r>
                    </a:p>
                  </a:txBody>
                  <a:tcPr/>
                </a:tc>
                <a:tc>
                  <a:txBody>
                    <a:bodyPr/>
                    <a:lstStyle/>
                    <a:p>
                      <a:r>
                        <a:rPr lang="en-US" dirty="0"/>
                        <a:t>4,800</a:t>
                      </a:r>
                    </a:p>
                  </a:txBody>
                  <a:tcPr/>
                </a:tc>
                <a:tc>
                  <a:txBody>
                    <a:bodyPr/>
                    <a:lstStyle/>
                    <a:p>
                      <a:r>
                        <a:rPr lang="en-US" dirty="0"/>
                        <a:t>5,537</a:t>
                      </a:r>
                    </a:p>
                  </a:txBody>
                  <a:tcPr/>
                </a:tc>
                <a:extLst>
                  <a:ext uri="{0D108BD9-81ED-4DB2-BD59-A6C34878D82A}">
                    <a16:rowId xmlns:a16="http://schemas.microsoft.com/office/drawing/2014/main" val="1947881680"/>
                  </a:ext>
                </a:extLst>
              </a:tr>
              <a:tr h="712655">
                <a:tc>
                  <a:txBody>
                    <a:bodyPr/>
                    <a:lstStyle/>
                    <a:p>
                      <a:r>
                        <a:rPr lang="en-US" dirty="0"/>
                        <a:t>4. Filter Out Rail</a:t>
                      </a:r>
                    </a:p>
                  </a:txBody>
                  <a:tcPr/>
                </a:tc>
                <a:tc>
                  <a:txBody>
                    <a:bodyPr/>
                    <a:lstStyle/>
                    <a:p>
                      <a:r>
                        <a:rPr lang="en-US" dirty="0"/>
                        <a:t>4,593</a:t>
                      </a:r>
                    </a:p>
                  </a:txBody>
                  <a:tcPr/>
                </a:tc>
                <a:tc>
                  <a:txBody>
                    <a:bodyPr/>
                    <a:lstStyle/>
                    <a:p>
                      <a:r>
                        <a:rPr lang="en-US" dirty="0"/>
                        <a:t>5,467</a:t>
                      </a:r>
                    </a:p>
                  </a:txBody>
                  <a:tcPr/>
                </a:tc>
                <a:extLst>
                  <a:ext uri="{0D108BD9-81ED-4DB2-BD59-A6C34878D82A}">
                    <a16:rowId xmlns:a16="http://schemas.microsoft.com/office/drawing/2014/main" val="1126584814"/>
                  </a:ext>
                </a:extLst>
              </a:tr>
              <a:tr h="712655">
                <a:tc>
                  <a:txBody>
                    <a:bodyPr/>
                    <a:lstStyle/>
                    <a:p>
                      <a:r>
                        <a:rPr lang="en-US" dirty="0"/>
                        <a:t>5. Size Filtering</a:t>
                      </a:r>
                    </a:p>
                  </a:txBody>
                  <a:tcPr/>
                </a:tc>
                <a:tc>
                  <a:txBody>
                    <a:bodyPr/>
                    <a:lstStyle/>
                    <a:p>
                      <a:r>
                        <a:rPr lang="en-US" dirty="0"/>
                        <a:t>744</a:t>
                      </a:r>
                    </a:p>
                  </a:txBody>
                  <a:tcPr/>
                </a:tc>
                <a:tc>
                  <a:txBody>
                    <a:bodyPr/>
                    <a:lstStyle/>
                    <a:p>
                      <a:r>
                        <a:rPr lang="en-US" dirty="0"/>
                        <a:t>570</a:t>
                      </a:r>
                    </a:p>
                  </a:txBody>
                  <a:tcPr/>
                </a:tc>
                <a:extLst>
                  <a:ext uri="{0D108BD9-81ED-4DB2-BD59-A6C34878D82A}">
                    <a16:rowId xmlns:a16="http://schemas.microsoft.com/office/drawing/2014/main" val="3790079191"/>
                  </a:ext>
                </a:extLst>
              </a:tr>
              <a:tr h="712655">
                <a:tc>
                  <a:txBody>
                    <a:bodyPr/>
                    <a:lstStyle/>
                    <a:p>
                      <a:r>
                        <a:rPr lang="en-US" dirty="0"/>
                        <a:t>6. Final Cleaned Outputs</a:t>
                      </a:r>
                    </a:p>
                  </a:txBody>
                  <a:tcPr/>
                </a:tc>
                <a:tc>
                  <a:txBody>
                    <a:bodyPr/>
                    <a:lstStyle/>
                    <a:p>
                      <a:r>
                        <a:rPr lang="en-US" dirty="0"/>
                        <a:t>524</a:t>
                      </a:r>
                    </a:p>
                  </a:txBody>
                  <a:tcPr>
                    <a:solidFill>
                      <a:srgbClr val="FFFF00"/>
                    </a:solidFill>
                  </a:tcPr>
                </a:tc>
                <a:tc>
                  <a:txBody>
                    <a:bodyPr/>
                    <a:lstStyle/>
                    <a:p>
                      <a:r>
                        <a:rPr lang="en-US" dirty="0"/>
                        <a:t>374</a:t>
                      </a:r>
                    </a:p>
                  </a:txBody>
                  <a:tcPr>
                    <a:solidFill>
                      <a:srgbClr val="FFFF00"/>
                    </a:solidFill>
                  </a:tcPr>
                </a:tc>
                <a:extLst>
                  <a:ext uri="{0D108BD9-81ED-4DB2-BD59-A6C34878D82A}">
                    <a16:rowId xmlns:a16="http://schemas.microsoft.com/office/drawing/2014/main" val="769650995"/>
                  </a:ext>
                </a:extLst>
              </a:tr>
            </a:tbl>
          </a:graphicData>
        </a:graphic>
      </p:graphicFrame>
    </p:spTree>
    <p:extLst>
      <p:ext uri="{BB962C8B-B14F-4D97-AF65-F5344CB8AC3E}">
        <p14:creationId xmlns:p14="http://schemas.microsoft.com/office/powerpoint/2010/main" val="1409947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64E6-F04E-76EF-503A-48093FE4F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B7FB6-52D6-C50A-7322-201C0263C238}"/>
              </a:ext>
            </a:extLst>
          </p:cNvPr>
          <p:cNvSpPr>
            <a:spLocks noGrp="1"/>
          </p:cNvSpPr>
          <p:nvPr>
            <p:ph type="title"/>
          </p:nvPr>
        </p:nvSpPr>
        <p:spPr>
          <a:xfrm>
            <a:off x="784241" y="477462"/>
            <a:ext cx="10353761" cy="1326321"/>
          </a:xfrm>
        </p:spPr>
        <p:txBody>
          <a:bodyPr/>
          <a:lstStyle/>
          <a:p>
            <a:pPr algn="l"/>
            <a:r>
              <a:rPr lang="en-US" dirty="0"/>
              <a:t>Future Work</a:t>
            </a:r>
          </a:p>
        </p:txBody>
      </p:sp>
      <p:sp>
        <p:nvSpPr>
          <p:cNvPr id="6" name="Content Placeholder 5">
            <a:extLst>
              <a:ext uri="{FF2B5EF4-FFF2-40B4-BE49-F238E27FC236}">
                <a16:creationId xmlns:a16="http://schemas.microsoft.com/office/drawing/2014/main" id="{DB50807A-7965-0BFB-B6B6-A140F9574BB1}"/>
              </a:ext>
            </a:extLst>
          </p:cNvPr>
          <p:cNvSpPr>
            <a:spLocks noGrp="1"/>
          </p:cNvSpPr>
          <p:nvPr>
            <p:ph idx="1"/>
          </p:nvPr>
        </p:nvSpPr>
        <p:spPr>
          <a:xfrm>
            <a:off x="699908" y="1602844"/>
            <a:ext cx="5643020" cy="4161347"/>
          </a:xfrm>
        </p:spPr>
        <p:txBody>
          <a:bodyPr>
            <a:normAutofit/>
          </a:bodyPr>
          <a:lstStyle/>
          <a:p>
            <a:r>
              <a:rPr lang="en-US" dirty="0"/>
              <a:t>Goal 2: Estimate poultry water use based on USDA standards</a:t>
            </a:r>
          </a:p>
          <a:p>
            <a:r>
              <a:rPr lang="en-US" dirty="0"/>
              <a:t>Use DBCAN to preform a hotspot analysis</a:t>
            </a:r>
          </a:p>
          <a:p>
            <a:r>
              <a:rPr lang="en-US" dirty="0"/>
              <a:t>Create a database on ArcGIS Hub for stakeholders to visualize AFO locations</a:t>
            </a:r>
          </a:p>
          <a:p>
            <a:endParaRPr lang="en-US" dirty="0"/>
          </a:p>
        </p:txBody>
      </p:sp>
      <p:pic>
        <p:nvPicPr>
          <p:cNvPr id="7" name="Content Placeholder 5" descr="A screenshot of a computer screen&#10;&#10;Description automatically generated">
            <a:extLst>
              <a:ext uri="{FF2B5EF4-FFF2-40B4-BE49-F238E27FC236}">
                <a16:creationId xmlns:a16="http://schemas.microsoft.com/office/drawing/2014/main" id="{97F480D0-9001-939B-3446-661A49131FE1}"/>
              </a:ext>
            </a:extLst>
          </p:cNvPr>
          <p:cNvPicPr>
            <a:picLocks noChangeAspect="1"/>
          </p:cNvPicPr>
          <p:nvPr/>
        </p:nvPicPr>
        <p:blipFill>
          <a:blip r:embed="rId3">
            <a:extLst>
              <a:ext uri="{28A0092B-C50C-407E-A947-70E740481C1C}">
                <a14:useLocalDpi xmlns:a14="http://schemas.microsoft.com/office/drawing/2010/main" val="0"/>
              </a:ext>
            </a:extLst>
          </a:blip>
          <a:srcRect t="-528" b="-1"/>
          <a:stretch/>
        </p:blipFill>
        <p:spPr>
          <a:xfrm>
            <a:off x="237439" y="4059936"/>
            <a:ext cx="7275934" cy="2320602"/>
          </a:xfrm>
          <a:prstGeom prst="rect">
            <a:avLst/>
          </a:prstGeom>
        </p:spPr>
      </p:pic>
      <p:pic>
        <p:nvPicPr>
          <p:cNvPr id="3" name="Picture 2" descr="8 factors to consider in water supply for poultry - All About Feed">
            <a:extLst>
              <a:ext uri="{FF2B5EF4-FFF2-40B4-BE49-F238E27FC236}">
                <a16:creationId xmlns:a16="http://schemas.microsoft.com/office/drawing/2014/main" id="{47A79D85-78BA-AF99-54EE-AD2446EDA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23" r="8508" b="-2"/>
          <a:stretch/>
        </p:blipFill>
        <p:spPr bwMode="auto">
          <a:xfrm>
            <a:off x="7741106" y="3510023"/>
            <a:ext cx="4101057" cy="320294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9FB5D4F-965B-34B8-96AF-0752F7639AC5}"/>
              </a:ext>
            </a:extLst>
          </p:cNvPr>
          <p:cNvGrpSpPr/>
          <p:nvPr/>
        </p:nvGrpSpPr>
        <p:grpSpPr>
          <a:xfrm>
            <a:off x="6096000" y="1516283"/>
            <a:ext cx="5891191" cy="1606812"/>
            <a:chOff x="3023624" y="3208386"/>
            <a:chExt cx="6134100" cy="1809543"/>
          </a:xfrm>
        </p:grpSpPr>
        <p:pic>
          <p:nvPicPr>
            <p:cNvPr id="5" name="Picture 4">
              <a:extLst>
                <a:ext uri="{FF2B5EF4-FFF2-40B4-BE49-F238E27FC236}">
                  <a16:creationId xmlns:a16="http://schemas.microsoft.com/office/drawing/2014/main" id="{46869563-C295-86B2-B381-3A3316531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624" y="4484529"/>
              <a:ext cx="6134100" cy="533400"/>
            </a:xfrm>
            <a:prstGeom prst="rect">
              <a:avLst/>
            </a:prstGeom>
          </p:spPr>
        </p:pic>
        <p:pic>
          <p:nvPicPr>
            <p:cNvPr id="8" name="Graphic 7" descr="Water with solid fill">
              <a:extLst>
                <a:ext uri="{FF2B5EF4-FFF2-40B4-BE49-F238E27FC236}">
                  <a16:creationId xmlns:a16="http://schemas.microsoft.com/office/drawing/2014/main" id="{0EFEAD27-A77A-CC43-4D04-70F7EA6501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32759" y="3490956"/>
              <a:ext cx="914400" cy="914400"/>
            </a:xfrm>
            <a:prstGeom prst="rect">
              <a:avLst/>
            </a:prstGeom>
          </p:spPr>
        </p:pic>
        <p:pic>
          <p:nvPicPr>
            <p:cNvPr id="9" name="Picture 2" descr="How do I help a chick that isn't eating or drinking? - My Pet Chicken">
              <a:extLst>
                <a:ext uri="{FF2B5EF4-FFF2-40B4-BE49-F238E27FC236}">
                  <a16:creationId xmlns:a16="http://schemas.microsoft.com/office/drawing/2014/main" id="{1BB58B1F-2F4A-323B-5CC1-64871D92B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8437" y="3362305"/>
              <a:ext cx="920820" cy="9208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hicken isolated on a white background — Stock Photo © NatalyaA #128743020">
              <a:extLst>
                <a:ext uri="{FF2B5EF4-FFF2-40B4-BE49-F238E27FC236}">
                  <a16:creationId xmlns:a16="http://schemas.microsoft.com/office/drawing/2014/main" id="{9FF91959-DD08-7AFF-25CA-5B0C42443D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3157" y="3212507"/>
              <a:ext cx="914400" cy="1113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5C39A2-7E0D-CDBE-245C-DE52D926DA2B}"/>
                </a:ext>
              </a:extLst>
            </p:cNvPr>
            <p:cNvPicPr>
              <a:picLocks noChangeAspect="1"/>
            </p:cNvPicPr>
            <p:nvPr/>
          </p:nvPicPr>
          <p:blipFill>
            <a:blip r:embed="rId10"/>
            <a:stretch>
              <a:fillRect/>
            </a:stretch>
          </p:blipFill>
          <p:spPr>
            <a:xfrm>
              <a:off x="6446945" y="3208386"/>
              <a:ext cx="914400" cy="1121494"/>
            </a:xfrm>
            <a:prstGeom prst="rect">
              <a:avLst/>
            </a:prstGeom>
          </p:spPr>
        </p:pic>
      </p:grpSp>
    </p:spTree>
    <p:extLst>
      <p:ext uri="{BB962C8B-B14F-4D97-AF65-F5344CB8AC3E}">
        <p14:creationId xmlns:p14="http://schemas.microsoft.com/office/powerpoint/2010/main" val="13221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D34B-E4F2-888B-0416-0D93F33BDD34}"/>
              </a:ext>
            </a:extLst>
          </p:cNvPr>
          <p:cNvSpPr>
            <a:spLocks noGrp="1"/>
          </p:cNvSpPr>
          <p:nvPr>
            <p:ph type="title"/>
          </p:nvPr>
        </p:nvSpPr>
        <p:spPr>
          <a:xfrm>
            <a:off x="730821" y="386208"/>
            <a:ext cx="10353761" cy="1326321"/>
          </a:xfrm>
        </p:spPr>
        <p:txBody>
          <a:bodyPr/>
          <a:lstStyle/>
          <a:p>
            <a:pPr algn="l"/>
            <a:r>
              <a:rPr lang="en-US" dirty="0"/>
              <a:t>Project Limitations</a:t>
            </a:r>
          </a:p>
        </p:txBody>
      </p:sp>
      <p:pic>
        <p:nvPicPr>
          <p:cNvPr id="5" name="Picture 4">
            <a:extLst>
              <a:ext uri="{FF2B5EF4-FFF2-40B4-BE49-F238E27FC236}">
                <a16:creationId xmlns:a16="http://schemas.microsoft.com/office/drawing/2014/main" id="{AC74B6CA-416E-2461-5435-8273D50AA390}"/>
              </a:ext>
            </a:extLst>
          </p:cNvPr>
          <p:cNvPicPr>
            <a:picLocks noChangeAspect="1"/>
          </p:cNvPicPr>
          <p:nvPr/>
        </p:nvPicPr>
        <p:blipFill>
          <a:blip r:embed="rId3"/>
          <a:stretch>
            <a:fillRect/>
          </a:stretch>
        </p:blipFill>
        <p:spPr>
          <a:xfrm>
            <a:off x="7266105" y="676168"/>
            <a:ext cx="4555304" cy="2751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1">
            <a:extLst>
              <a:ext uri="{FF2B5EF4-FFF2-40B4-BE49-F238E27FC236}">
                <a16:creationId xmlns:a16="http://schemas.microsoft.com/office/drawing/2014/main" id="{F8BED994-EC49-8118-DC80-AE601A39067F}"/>
              </a:ext>
            </a:extLst>
          </p:cNvPr>
          <p:cNvSpPr>
            <a:spLocks noChangeArrowheads="1"/>
          </p:cNvSpPr>
          <p:nvPr/>
        </p:nvSpPr>
        <p:spPr bwMode="auto">
          <a:xfrm rot="10800000" flipV="1">
            <a:off x="481989" y="1856722"/>
            <a:ext cx="6393382" cy="419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i="0" u="sng" strike="noStrike" cap="none" normalizeH="0" baseline="0" dirty="0">
                <a:ln>
                  <a:noFill/>
                </a:ln>
                <a:solidFill>
                  <a:schemeClr val="tx1"/>
                </a:solidFill>
                <a:effectLst/>
              </a:rPr>
              <a:t> Computational Limitations</a:t>
            </a:r>
            <a:r>
              <a:rPr kumimoji="0" lang="en-US" altLang="en-US" i="0" u="none" strike="noStrike" cap="none" normalizeH="0" baseline="0" dirty="0">
                <a:ln>
                  <a:noFill/>
                </a:ln>
                <a:solidFill>
                  <a:schemeClr val="tx1"/>
                </a:solidFill>
                <a:effectLst/>
              </a:rPr>
              <a:t>: Crashes occurred when using larger overlap or tile sizes;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i="0" u="sng" strike="noStrike" cap="none" normalizeH="0" baseline="0" dirty="0">
                <a:ln>
                  <a:noFill/>
                </a:ln>
                <a:solidFill>
                  <a:schemeClr val="tx1"/>
                </a:solidFill>
                <a:effectLst/>
              </a:rPr>
              <a:t> Unmapped Roads</a:t>
            </a:r>
            <a:r>
              <a:rPr kumimoji="0" lang="en-US" altLang="en-US" i="0" u="none" strike="noStrike" cap="none" normalizeH="0" baseline="0" dirty="0">
                <a:ln>
                  <a:noFill/>
                </a:ln>
                <a:solidFill>
                  <a:schemeClr val="tx1"/>
                </a:solidFill>
                <a:effectLst/>
              </a:rPr>
              <a:t>: Some “back roads” were missing in datasets, causing incorrect detections that required manual filtering.</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i="0" u="sng" strike="noStrike" cap="none" normalizeH="0" baseline="0" dirty="0">
                <a:ln>
                  <a:noFill/>
                </a:ln>
                <a:solidFill>
                  <a:schemeClr val="tx1"/>
                </a:solidFill>
                <a:effectLst/>
              </a:rPr>
              <a:t> Lack of Classification for Small Ponds</a:t>
            </a:r>
            <a:r>
              <a:rPr kumimoji="0" lang="en-US" altLang="en-US" i="0" u="none" strike="noStrike" cap="none" normalizeH="0" baseline="0" dirty="0">
                <a:ln>
                  <a:noFill/>
                </a:ln>
                <a:solidFill>
                  <a:schemeClr val="tx1"/>
                </a:solidFill>
                <a:effectLst/>
              </a:rPr>
              <a:t>: No available database to identify or classify small agricultural or livestock ponds.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i="0" u="sng" strike="noStrike" cap="none" normalizeH="0" baseline="0" dirty="0">
                <a:ln>
                  <a:noFill/>
                </a:ln>
                <a:solidFill>
                  <a:schemeClr val="tx1"/>
                </a:solidFill>
                <a:effectLst/>
              </a:rPr>
              <a:t> Limited Evaporative Cooling Data</a:t>
            </a:r>
            <a:r>
              <a:rPr kumimoji="0" lang="en-US" altLang="en-US" i="0" u="none" strike="noStrike" cap="none" normalizeH="0" baseline="0" dirty="0">
                <a:ln>
                  <a:noFill/>
                </a:ln>
                <a:solidFill>
                  <a:schemeClr val="tx1"/>
                </a:solidFill>
                <a:effectLst/>
              </a:rPr>
              <a:t>: Only one farm provides data, which limits water use estimation accuracy.</a:t>
            </a:r>
          </a:p>
        </p:txBody>
      </p:sp>
      <p:pic>
        <p:nvPicPr>
          <p:cNvPr id="7" name="Picture 6" descr="An aerial view of a lake&#10;&#10;AI-generated content may be incorrect.">
            <a:extLst>
              <a:ext uri="{FF2B5EF4-FFF2-40B4-BE49-F238E27FC236}">
                <a16:creationId xmlns:a16="http://schemas.microsoft.com/office/drawing/2014/main" id="{1589AA1C-4127-DCEB-A59D-530495809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739" y="3638320"/>
            <a:ext cx="2496154" cy="2833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aerial view of a field&#10;&#10;AI-generated content may be incorrect.">
            <a:extLst>
              <a:ext uri="{FF2B5EF4-FFF2-40B4-BE49-F238E27FC236}">
                <a16:creationId xmlns:a16="http://schemas.microsoft.com/office/drawing/2014/main" id="{814DCC80-4C33-CC7B-CA7A-9A6425509A76}"/>
              </a:ext>
            </a:extLst>
          </p:cNvPr>
          <p:cNvPicPr>
            <a:picLocks noChangeAspect="1"/>
          </p:cNvPicPr>
          <p:nvPr/>
        </p:nvPicPr>
        <p:blipFill>
          <a:blip r:embed="rId5">
            <a:extLst>
              <a:ext uri="{28A0092B-C50C-407E-A947-70E740481C1C}">
                <a14:useLocalDpi xmlns:a14="http://schemas.microsoft.com/office/drawing/2010/main" val="0"/>
              </a:ext>
            </a:extLst>
          </a:blip>
          <a:srcRect l="21149" r="28081"/>
          <a:stretch/>
        </p:blipFill>
        <p:spPr>
          <a:xfrm>
            <a:off x="9543757" y="3638320"/>
            <a:ext cx="2519769" cy="2831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626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10A5-D51B-D9F6-F838-79145B656E07}"/>
              </a:ext>
            </a:extLst>
          </p:cNvPr>
          <p:cNvSpPr>
            <a:spLocks noGrp="1"/>
          </p:cNvSpPr>
          <p:nvPr>
            <p:ph type="title"/>
          </p:nvPr>
        </p:nvSpPr>
        <p:spPr>
          <a:xfrm>
            <a:off x="913795" y="609600"/>
            <a:ext cx="10353761" cy="1326321"/>
          </a:xfrm>
        </p:spPr>
        <p:txBody>
          <a:bodyPr>
            <a:normAutofit/>
          </a:bodyPr>
          <a:lstStyle/>
          <a:p>
            <a:r>
              <a:rPr lang="en-US" dirty="0">
                <a:solidFill>
                  <a:schemeClr val="bg1"/>
                </a:solidFill>
              </a:rPr>
              <a:t>Project Implications</a:t>
            </a:r>
          </a:p>
        </p:txBody>
      </p:sp>
      <p:sp>
        <p:nvSpPr>
          <p:cNvPr id="14" name="Rectangle 13">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C1DC406-997F-5AAB-2AA4-BA4B8CEC7DC1}"/>
              </a:ext>
            </a:extLst>
          </p:cNvPr>
          <p:cNvGraphicFramePr>
            <a:graphicFrameLocks noGrp="1"/>
          </p:cNvGraphicFramePr>
          <p:nvPr>
            <p:ph idx="1"/>
            <p:extLst>
              <p:ext uri="{D42A27DB-BD31-4B8C-83A1-F6EECF244321}">
                <p14:modId xmlns:p14="http://schemas.microsoft.com/office/powerpoint/2010/main" val="794476200"/>
              </p:ext>
            </p:extLst>
          </p:nvPr>
        </p:nvGraphicFramePr>
        <p:xfrm>
          <a:off x="585217" y="1935921"/>
          <a:ext cx="11350752" cy="458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019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a green area&#10;&#10;Description automatically generated">
            <a:extLst>
              <a:ext uri="{FF2B5EF4-FFF2-40B4-BE49-F238E27FC236}">
                <a16:creationId xmlns:a16="http://schemas.microsoft.com/office/drawing/2014/main" id="{6A78092F-B5A4-092E-2A78-92C90AD59447}"/>
              </a:ext>
            </a:extLst>
          </p:cNvPr>
          <p:cNvPicPr>
            <a:picLocks noChangeAspect="1"/>
          </p:cNvPicPr>
          <p:nvPr/>
        </p:nvPicPr>
        <p:blipFill>
          <a:blip r:embed="rId3">
            <a:extLst>
              <a:ext uri="{28A0092B-C50C-407E-A947-70E740481C1C}">
                <a14:useLocalDpi xmlns:a14="http://schemas.microsoft.com/office/drawing/2010/main" val="0"/>
              </a:ext>
            </a:extLst>
          </a:blip>
          <a:srcRect t="581" r="-1" b="-1"/>
          <a:stretch/>
        </p:blipFill>
        <p:spPr>
          <a:xfrm>
            <a:off x="20" y="10"/>
            <a:ext cx="7538901" cy="6857990"/>
          </a:xfrm>
          <a:prstGeom prst="rect">
            <a:avLst/>
          </a:prstGeom>
        </p:spPr>
      </p:pic>
      <p:sp useBgFill="1">
        <p:nvSpPr>
          <p:cNvPr id="1028" name="Rectangle 1027">
            <a:extLst>
              <a:ext uri="{FF2B5EF4-FFF2-40B4-BE49-F238E27FC236}">
                <a16:creationId xmlns:a16="http://schemas.microsoft.com/office/drawing/2014/main" id="{1CD3E74D-A74F-4186-9D15-91F8D4822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176" y="1907227"/>
            <a:ext cx="3365241" cy="3352800"/>
          </a:xfrm>
          <a:prstGeom prst="rect">
            <a:avLst/>
          </a:prstGeom>
          <a:ln w="50800" cap="sq">
            <a:solidFill>
              <a:schemeClr val="tx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9F220-7DC1-223E-7776-72EC7A982B8F}"/>
              </a:ext>
            </a:extLst>
          </p:cNvPr>
          <p:cNvSpPr>
            <a:spLocks noGrp="1"/>
          </p:cNvSpPr>
          <p:nvPr>
            <p:ph type="title"/>
          </p:nvPr>
        </p:nvSpPr>
        <p:spPr>
          <a:xfrm>
            <a:off x="1212372" y="2131455"/>
            <a:ext cx="2981457" cy="1830940"/>
          </a:xfrm>
        </p:spPr>
        <p:txBody>
          <a:bodyPr vert="horz" lIns="91440" tIns="45720" rIns="91440" bIns="45720" rtlCol="0" anchor="b">
            <a:normAutofit/>
          </a:bodyPr>
          <a:lstStyle/>
          <a:p>
            <a:pPr algn="l"/>
            <a:r>
              <a:rPr lang="en-US" sz="2800" dirty="0"/>
              <a:t>What are AFO’s &amp; What are their Benefits?</a:t>
            </a:r>
          </a:p>
        </p:txBody>
      </p:sp>
      <p:pic>
        <p:nvPicPr>
          <p:cNvPr id="4" name="Picture 2" descr="What Is a CAFO? The Costs of Industrial Farming - Seven Sons Farms">
            <a:extLst>
              <a:ext uri="{FF2B5EF4-FFF2-40B4-BE49-F238E27FC236}">
                <a16:creationId xmlns:a16="http://schemas.microsoft.com/office/drawing/2014/main" id="{377F9E4D-97DE-325B-42C9-EBA3568CF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151" r="-1" b="3483"/>
          <a:stretch/>
        </p:blipFill>
        <p:spPr bwMode="auto">
          <a:xfrm>
            <a:off x="7586734" y="2"/>
            <a:ext cx="460526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now Your Chicken: What USDA Poultry Labels Actually Mean">
            <a:extLst>
              <a:ext uri="{FF2B5EF4-FFF2-40B4-BE49-F238E27FC236}">
                <a16:creationId xmlns:a16="http://schemas.microsoft.com/office/drawing/2014/main" id="{B1F9A779-346D-F975-E244-120C15149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768" r="-4" b="12092"/>
          <a:stretch/>
        </p:blipFill>
        <p:spPr bwMode="auto">
          <a:xfrm>
            <a:off x="7583424" y="2286000"/>
            <a:ext cx="460857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9 House Broiler Farm, Farm for Sale in Tennessee, #288870">
            <a:extLst>
              <a:ext uri="{FF2B5EF4-FFF2-40B4-BE49-F238E27FC236}">
                <a16:creationId xmlns:a16="http://schemas.microsoft.com/office/drawing/2014/main" id="{3F0BC8AF-0353-F09B-4B6B-FADAAB14A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4511" r="2" b="2"/>
          <a:stretch/>
        </p:blipFill>
        <p:spPr bwMode="auto">
          <a:xfrm>
            <a:off x="7537705" y="4572000"/>
            <a:ext cx="4654295"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1029" name="Straight Connector 1028">
            <a:extLst>
              <a:ext uri="{FF2B5EF4-FFF2-40B4-BE49-F238E27FC236}">
                <a16:creationId xmlns:a16="http://schemas.microsoft.com/office/drawing/2014/main" id="{58C7C2D0-6AD6-46C4-AD97-976DF0A83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6734" y="-1"/>
            <a:ext cx="0" cy="6858000"/>
          </a:xfrm>
          <a:prstGeom prst="line">
            <a:avLst/>
          </a:prstGeom>
          <a:ln w="101600">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0E203970-2593-4331-84D7-B597149B5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6734" y="2309885"/>
            <a:ext cx="4605266" cy="0"/>
          </a:xfrm>
          <a:prstGeom prst="line">
            <a:avLst/>
          </a:prstGeom>
          <a:ln w="101600">
            <a:solidFill>
              <a:srgbClr val="FFFFFF"/>
            </a:solidFill>
            <a:beve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2369C1C-4E8F-4644-B81A-5239A7CE21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6734" y="4554942"/>
            <a:ext cx="4605266" cy="0"/>
          </a:xfrm>
          <a:prstGeom prst="line">
            <a:avLst/>
          </a:prstGeom>
          <a:ln w="101600">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0242521A-720E-9CCD-9EB8-E7E1EEA0B151}"/>
              </a:ext>
            </a:extLst>
          </p:cNvPr>
          <p:cNvSpPr/>
          <p:nvPr/>
        </p:nvSpPr>
        <p:spPr>
          <a:xfrm rot="2756738">
            <a:off x="7861413" y="364585"/>
            <a:ext cx="1111058" cy="653143"/>
          </a:xfrm>
          <a:prstGeom prst="righ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1C9FE8-D5F2-5038-678D-44DCB3BC760A}"/>
              </a:ext>
            </a:extLst>
          </p:cNvPr>
          <p:cNvSpPr/>
          <p:nvPr/>
        </p:nvSpPr>
        <p:spPr>
          <a:xfrm>
            <a:off x="6096000" y="365760"/>
            <a:ext cx="1293223" cy="124102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0ACC13-C5BF-E457-611A-E0D6C350D4F9}"/>
              </a:ext>
            </a:extLst>
          </p:cNvPr>
          <p:cNvSpPr/>
          <p:nvPr/>
        </p:nvSpPr>
        <p:spPr>
          <a:xfrm>
            <a:off x="2653358" y="4963886"/>
            <a:ext cx="2170050" cy="198990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heckmark with solid fill">
            <a:extLst>
              <a:ext uri="{FF2B5EF4-FFF2-40B4-BE49-F238E27FC236}">
                <a16:creationId xmlns:a16="http://schemas.microsoft.com/office/drawing/2014/main" id="{804C792D-9E81-B109-7A44-D6EA8BB00F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5669" y="2385248"/>
            <a:ext cx="1786309" cy="1786309"/>
          </a:xfrm>
          <a:prstGeom prst="rect">
            <a:avLst/>
          </a:prstGeom>
        </p:spPr>
      </p:pic>
    </p:spTree>
    <p:extLst>
      <p:ext uri="{BB962C8B-B14F-4D97-AF65-F5344CB8AC3E}">
        <p14:creationId xmlns:p14="http://schemas.microsoft.com/office/powerpoint/2010/main" val="236620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4C74-CA14-CDC6-6861-7B563BAD0F41}"/>
              </a:ext>
            </a:extLst>
          </p:cNvPr>
          <p:cNvSpPr>
            <a:spLocks noGrp="1"/>
          </p:cNvSpPr>
          <p:nvPr>
            <p:ph type="title"/>
          </p:nvPr>
        </p:nvSpPr>
        <p:spPr/>
        <p:txBody>
          <a:bodyPr/>
          <a:lstStyle/>
          <a:p>
            <a:r>
              <a:rPr lang="en-US" dirty="0"/>
              <a:t>Thank you!</a:t>
            </a:r>
          </a:p>
        </p:txBody>
      </p:sp>
      <p:pic>
        <p:nvPicPr>
          <p:cNvPr id="4" name="Picture 4" descr="UTIA Office of Sponsored Programs">
            <a:extLst>
              <a:ext uri="{FF2B5EF4-FFF2-40B4-BE49-F238E27FC236}">
                <a16:creationId xmlns:a16="http://schemas.microsoft.com/office/drawing/2014/main" id="{47AE0FE3-1487-D267-7AC9-C2E5E3BBBC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7253" y="2035800"/>
            <a:ext cx="2502345" cy="25023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ickle College of Engineering - Engineering Ambassadors">
            <a:extLst>
              <a:ext uri="{FF2B5EF4-FFF2-40B4-BE49-F238E27FC236}">
                <a16:creationId xmlns:a16="http://schemas.microsoft.com/office/drawing/2014/main" id="{C4F82607-F6EE-5545-B946-85ED6749B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769" y="4791870"/>
            <a:ext cx="4343400" cy="16939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DC4DF9B-C710-3ADB-2717-CD40B493C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373" y="4823574"/>
            <a:ext cx="3562066" cy="1424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nnessee Water Resources Research Center | The University of Tennessee,  Knoxville">
            <a:extLst>
              <a:ext uri="{FF2B5EF4-FFF2-40B4-BE49-F238E27FC236}">
                <a16:creationId xmlns:a16="http://schemas.microsoft.com/office/drawing/2014/main" id="{A778BA64-502B-8DB7-562D-318906BB2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497" y="2470792"/>
            <a:ext cx="3346919" cy="19480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A41BFC-C541-EC92-E60C-4E1424DDC732}"/>
              </a:ext>
            </a:extLst>
          </p:cNvPr>
          <p:cNvSpPr txBox="1"/>
          <p:nvPr/>
        </p:nvSpPr>
        <p:spPr>
          <a:xfrm>
            <a:off x="6713373" y="1942251"/>
            <a:ext cx="3445239" cy="369332"/>
          </a:xfrm>
          <a:prstGeom prst="rect">
            <a:avLst/>
          </a:prstGeom>
          <a:noFill/>
        </p:spPr>
        <p:txBody>
          <a:bodyPr wrap="none" rtlCol="0">
            <a:spAutoFit/>
          </a:bodyPr>
          <a:lstStyle/>
          <a:p>
            <a:r>
              <a:rPr lang="en-US" dirty="0"/>
              <a:t>Accomplished with funding from </a:t>
            </a:r>
          </a:p>
        </p:txBody>
      </p:sp>
      <p:sp>
        <p:nvSpPr>
          <p:cNvPr id="9" name="TextBox 8">
            <a:extLst>
              <a:ext uri="{FF2B5EF4-FFF2-40B4-BE49-F238E27FC236}">
                <a16:creationId xmlns:a16="http://schemas.microsoft.com/office/drawing/2014/main" id="{A182BAF9-1EA4-2DFB-750A-12E4A0CE1836}"/>
              </a:ext>
            </a:extLst>
          </p:cNvPr>
          <p:cNvSpPr txBox="1"/>
          <p:nvPr/>
        </p:nvSpPr>
        <p:spPr>
          <a:xfrm>
            <a:off x="8267241" y="4422538"/>
            <a:ext cx="564578" cy="369332"/>
          </a:xfrm>
          <a:prstGeom prst="rect">
            <a:avLst/>
          </a:prstGeom>
          <a:noFill/>
        </p:spPr>
        <p:txBody>
          <a:bodyPr wrap="none" rtlCol="0">
            <a:spAutoFit/>
          </a:bodyPr>
          <a:lstStyle/>
          <a:p>
            <a:r>
              <a:rPr lang="en-US" dirty="0"/>
              <a:t>and</a:t>
            </a:r>
          </a:p>
        </p:txBody>
      </p:sp>
    </p:spTree>
    <p:extLst>
      <p:ext uri="{BB962C8B-B14F-4D97-AF65-F5344CB8AC3E}">
        <p14:creationId xmlns:p14="http://schemas.microsoft.com/office/powerpoint/2010/main" val="4105597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3">
          <a:extLst>
            <a:ext uri="{FF2B5EF4-FFF2-40B4-BE49-F238E27FC236}">
              <a16:creationId xmlns:a16="http://schemas.microsoft.com/office/drawing/2014/main" id="{92B11CD6-6BA5-570F-44B8-1A1258476766}"/>
            </a:ext>
          </a:extLst>
        </p:cNvPr>
        <p:cNvGrpSpPr/>
        <p:nvPr/>
      </p:nvGrpSpPr>
      <p:grpSpPr>
        <a:xfrm>
          <a:off x="0" y="0"/>
          <a:ext cx="0" cy="0"/>
          <a:chOff x="0" y="0"/>
          <a:chExt cx="0" cy="0"/>
        </a:xfrm>
      </p:grpSpPr>
      <p:sp>
        <p:nvSpPr>
          <p:cNvPr id="904" name="Google Shape;904;p50">
            <a:extLst>
              <a:ext uri="{FF2B5EF4-FFF2-40B4-BE49-F238E27FC236}">
                <a16:creationId xmlns:a16="http://schemas.microsoft.com/office/drawing/2014/main" id="{EC5D8268-6DE6-0778-BC13-8882196448B0}"/>
              </a:ext>
            </a:extLst>
          </p:cNvPr>
          <p:cNvSpPr txBox="1">
            <a:spLocks noGrp="1"/>
          </p:cNvSpPr>
          <p:nvPr>
            <p:ph type="title"/>
          </p:nvPr>
        </p:nvSpPr>
        <p:spPr>
          <a:xfrm>
            <a:off x="960000" y="593367"/>
            <a:ext cx="10069600" cy="763600"/>
          </a:xfrm>
          <a:prstGeom prst="rect">
            <a:avLst/>
          </a:prstGeom>
          <a:solidFill>
            <a:schemeClr val="bg1">
              <a:lumMod val="65000"/>
              <a:lumOff val="35000"/>
            </a:schemeClr>
          </a:solidFill>
        </p:spPr>
        <p:txBody>
          <a:bodyPr spcFirstLastPara="1" vert="horz" wrap="square" lIns="121900" tIns="121900" rIns="121900" bIns="121900" rtlCol="0" anchor="t" anchorCtr="0">
            <a:noAutofit/>
          </a:bodyPr>
          <a:lstStyle/>
          <a:p>
            <a:pPr algn="l">
              <a:spcBef>
                <a:spcPts val="0"/>
              </a:spcBef>
            </a:pPr>
            <a:r>
              <a:rPr lang="en-US" b="1" dirty="0"/>
              <a:t>Nationwide AFO Statistics</a:t>
            </a:r>
            <a:endParaRPr b="1" dirty="0"/>
          </a:p>
        </p:txBody>
      </p:sp>
      <p:sp>
        <p:nvSpPr>
          <p:cNvPr id="905" name="Google Shape;905;p50">
            <a:extLst>
              <a:ext uri="{FF2B5EF4-FFF2-40B4-BE49-F238E27FC236}">
                <a16:creationId xmlns:a16="http://schemas.microsoft.com/office/drawing/2014/main" id="{33041287-784F-F2B0-E7A9-C5952F886C67}"/>
              </a:ext>
            </a:extLst>
          </p:cNvPr>
          <p:cNvSpPr txBox="1"/>
          <p:nvPr/>
        </p:nvSpPr>
        <p:spPr>
          <a:xfrm>
            <a:off x="617879" y="4369090"/>
            <a:ext cx="3532800" cy="2268878"/>
          </a:xfrm>
          <a:prstGeom prst="rect">
            <a:avLst/>
          </a:prstGeom>
          <a:noFill/>
          <a:ln>
            <a:noFill/>
          </a:ln>
        </p:spPr>
        <p:txBody>
          <a:bodyPr spcFirstLastPara="1" wrap="square" lIns="121900" tIns="121900" rIns="121900" bIns="121900" anchor="t" anchorCtr="0">
            <a:noAutofit/>
          </a:bodyPr>
          <a:lstStyle/>
          <a:p>
            <a:pPr algn="ctr"/>
            <a:r>
              <a:rPr lang="en-US" dirty="0">
                <a:latin typeface="+mj-lt"/>
              </a:rPr>
              <a:t>The US EPA states 60% of concentrated AFOs do not hold a permit, with the US GAO noting that there is not enough information to effectively regulate them. </a:t>
            </a:r>
            <a:endParaRPr dirty="0">
              <a:latin typeface="+mj-lt"/>
              <a:ea typeface="Questrial"/>
              <a:cs typeface="Questrial"/>
              <a:sym typeface="Questrial"/>
            </a:endParaRPr>
          </a:p>
        </p:txBody>
      </p:sp>
      <p:sp>
        <p:nvSpPr>
          <p:cNvPr id="906" name="Google Shape;906;p50">
            <a:extLst>
              <a:ext uri="{FF2B5EF4-FFF2-40B4-BE49-F238E27FC236}">
                <a16:creationId xmlns:a16="http://schemas.microsoft.com/office/drawing/2014/main" id="{54BC94AB-C674-5DAB-6DD5-64D76FCB8FD0}"/>
              </a:ext>
            </a:extLst>
          </p:cNvPr>
          <p:cNvSpPr txBox="1"/>
          <p:nvPr/>
        </p:nvSpPr>
        <p:spPr>
          <a:xfrm>
            <a:off x="1057851" y="3856400"/>
            <a:ext cx="2897600" cy="587200"/>
          </a:xfrm>
          <a:prstGeom prst="rect">
            <a:avLst/>
          </a:prstGeom>
          <a:noFill/>
          <a:ln>
            <a:noFill/>
          </a:ln>
        </p:spPr>
        <p:txBody>
          <a:bodyPr spcFirstLastPara="1" wrap="square" lIns="121900" tIns="121900" rIns="121900" bIns="121900" anchor="b" anchorCtr="0">
            <a:noAutofit/>
          </a:bodyPr>
          <a:lstStyle/>
          <a:p>
            <a:pPr algn="ctr"/>
            <a:r>
              <a:rPr lang="en" sz="3200" b="1" dirty="0">
                <a:ea typeface="Arapey"/>
                <a:cs typeface="Arapey"/>
                <a:sym typeface="Arapey"/>
              </a:rPr>
              <a:t>Unpermitted</a:t>
            </a:r>
            <a:endParaRPr sz="3200" b="1" dirty="0">
              <a:ea typeface="Arapey"/>
              <a:cs typeface="Arapey"/>
              <a:sym typeface="Arapey"/>
            </a:endParaRPr>
          </a:p>
        </p:txBody>
      </p:sp>
      <p:sp>
        <p:nvSpPr>
          <p:cNvPr id="908" name="Google Shape;908;p50">
            <a:extLst>
              <a:ext uri="{FF2B5EF4-FFF2-40B4-BE49-F238E27FC236}">
                <a16:creationId xmlns:a16="http://schemas.microsoft.com/office/drawing/2014/main" id="{785F0B5F-FBC8-0B7A-1508-13814456E930}"/>
              </a:ext>
            </a:extLst>
          </p:cNvPr>
          <p:cNvSpPr txBox="1"/>
          <p:nvPr/>
        </p:nvSpPr>
        <p:spPr>
          <a:xfrm>
            <a:off x="4647200" y="3856400"/>
            <a:ext cx="2897600" cy="587200"/>
          </a:xfrm>
          <a:prstGeom prst="rect">
            <a:avLst/>
          </a:prstGeom>
          <a:noFill/>
          <a:ln>
            <a:noFill/>
          </a:ln>
        </p:spPr>
        <p:txBody>
          <a:bodyPr spcFirstLastPara="1" wrap="square" lIns="121900" tIns="121900" rIns="121900" bIns="121900" anchor="b" anchorCtr="0">
            <a:noAutofit/>
          </a:bodyPr>
          <a:lstStyle/>
          <a:p>
            <a:pPr algn="ctr"/>
            <a:r>
              <a:rPr lang="en" sz="3200" b="1" dirty="0">
                <a:ea typeface="Arapey"/>
                <a:cs typeface="Arapey"/>
                <a:sym typeface="Arapey"/>
              </a:rPr>
              <a:t>Ag Water Use</a:t>
            </a:r>
            <a:endParaRPr sz="3200" b="1" dirty="0">
              <a:ea typeface="Arapey"/>
              <a:cs typeface="Arapey"/>
              <a:sym typeface="Arapey"/>
            </a:endParaRPr>
          </a:p>
        </p:txBody>
      </p:sp>
      <p:sp>
        <p:nvSpPr>
          <p:cNvPr id="910" name="Google Shape;910;p50">
            <a:extLst>
              <a:ext uri="{FF2B5EF4-FFF2-40B4-BE49-F238E27FC236}">
                <a16:creationId xmlns:a16="http://schemas.microsoft.com/office/drawing/2014/main" id="{620613C0-9795-B36C-7C58-9BE4CA9547FE}"/>
              </a:ext>
            </a:extLst>
          </p:cNvPr>
          <p:cNvSpPr txBox="1"/>
          <p:nvPr/>
        </p:nvSpPr>
        <p:spPr>
          <a:xfrm>
            <a:off x="7641771" y="3856400"/>
            <a:ext cx="4379830" cy="587200"/>
          </a:xfrm>
          <a:prstGeom prst="rect">
            <a:avLst/>
          </a:prstGeom>
          <a:noFill/>
          <a:ln>
            <a:noFill/>
          </a:ln>
        </p:spPr>
        <p:txBody>
          <a:bodyPr spcFirstLastPara="1" wrap="square" lIns="121900" tIns="121900" rIns="121900" bIns="121900" anchor="b" anchorCtr="0">
            <a:noAutofit/>
          </a:bodyPr>
          <a:lstStyle/>
          <a:p>
            <a:pPr algn="ctr"/>
            <a:r>
              <a:rPr lang="en" sz="3200" b="1" dirty="0">
                <a:ea typeface="Arapey"/>
                <a:cs typeface="Arapey"/>
                <a:sym typeface="Arapey"/>
              </a:rPr>
              <a:t>Waste Production</a:t>
            </a:r>
            <a:endParaRPr sz="3200" b="1" dirty="0">
              <a:ea typeface="Arapey"/>
              <a:cs typeface="Arapey"/>
              <a:sym typeface="Arapey"/>
            </a:endParaRPr>
          </a:p>
        </p:txBody>
      </p:sp>
      <p:sp>
        <p:nvSpPr>
          <p:cNvPr id="911" name="Google Shape;911;p50">
            <a:extLst>
              <a:ext uri="{FF2B5EF4-FFF2-40B4-BE49-F238E27FC236}">
                <a16:creationId xmlns:a16="http://schemas.microsoft.com/office/drawing/2014/main" id="{A3D01761-793F-2A9C-AAEA-FA2CA1A5EC6B}"/>
              </a:ext>
            </a:extLst>
          </p:cNvPr>
          <p:cNvSpPr txBox="1"/>
          <p:nvPr/>
        </p:nvSpPr>
        <p:spPr>
          <a:xfrm>
            <a:off x="5405600" y="2845468"/>
            <a:ext cx="1380800" cy="682000"/>
          </a:xfrm>
          <a:prstGeom prst="rect">
            <a:avLst/>
          </a:prstGeom>
          <a:noFill/>
          <a:ln>
            <a:noFill/>
          </a:ln>
        </p:spPr>
        <p:txBody>
          <a:bodyPr spcFirstLastPara="1" wrap="square" lIns="121900" tIns="121900" rIns="121900" bIns="121900" anchor="b" anchorCtr="0">
            <a:noAutofit/>
          </a:bodyPr>
          <a:lstStyle/>
          <a:p>
            <a:pPr algn="ctr"/>
            <a:r>
              <a:rPr lang="en" sz="3333" i="1" dirty="0">
                <a:latin typeface="Arapey"/>
                <a:ea typeface="Arapey"/>
                <a:cs typeface="Arapey"/>
                <a:sym typeface="Arapey"/>
              </a:rPr>
              <a:t>70%</a:t>
            </a:r>
            <a:endParaRPr sz="3333" i="1" dirty="0">
              <a:latin typeface="Arapey"/>
              <a:ea typeface="Arapey"/>
              <a:cs typeface="Arapey"/>
              <a:sym typeface="Arapey"/>
            </a:endParaRPr>
          </a:p>
        </p:txBody>
      </p:sp>
      <p:sp>
        <p:nvSpPr>
          <p:cNvPr id="912" name="Google Shape;912;p50">
            <a:extLst>
              <a:ext uri="{FF2B5EF4-FFF2-40B4-BE49-F238E27FC236}">
                <a16:creationId xmlns:a16="http://schemas.microsoft.com/office/drawing/2014/main" id="{27D1E54D-EF17-BBC1-DEC8-42363AE1143C}"/>
              </a:ext>
            </a:extLst>
          </p:cNvPr>
          <p:cNvSpPr txBox="1"/>
          <p:nvPr/>
        </p:nvSpPr>
        <p:spPr>
          <a:xfrm>
            <a:off x="9092800" y="2845468"/>
            <a:ext cx="1380800" cy="682000"/>
          </a:xfrm>
          <a:prstGeom prst="rect">
            <a:avLst/>
          </a:prstGeom>
          <a:noFill/>
          <a:ln>
            <a:noFill/>
          </a:ln>
        </p:spPr>
        <p:txBody>
          <a:bodyPr spcFirstLastPara="1" wrap="square" lIns="121900" tIns="121900" rIns="121900" bIns="121900" anchor="b" anchorCtr="0">
            <a:noAutofit/>
          </a:bodyPr>
          <a:lstStyle/>
          <a:p>
            <a:pPr algn="ctr"/>
            <a:r>
              <a:rPr lang="en" sz="3333" i="1" dirty="0">
                <a:latin typeface="Arapey"/>
                <a:ea typeface="Arapey"/>
                <a:cs typeface="Arapey"/>
                <a:sym typeface="Arapey"/>
              </a:rPr>
              <a:t>93%</a:t>
            </a:r>
            <a:endParaRPr sz="3333" i="1" dirty="0">
              <a:latin typeface="Arapey"/>
              <a:ea typeface="Arapey"/>
              <a:cs typeface="Arapey"/>
              <a:sym typeface="Arapey"/>
            </a:endParaRPr>
          </a:p>
        </p:txBody>
      </p:sp>
      <p:sp>
        <p:nvSpPr>
          <p:cNvPr id="913" name="Google Shape;913;p50">
            <a:extLst>
              <a:ext uri="{FF2B5EF4-FFF2-40B4-BE49-F238E27FC236}">
                <a16:creationId xmlns:a16="http://schemas.microsoft.com/office/drawing/2014/main" id="{D7D95CEE-19B5-D7A0-F64A-F80C9A1844F0}"/>
              </a:ext>
            </a:extLst>
          </p:cNvPr>
          <p:cNvSpPr txBox="1"/>
          <p:nvPr/>
        </p:nvSpPr>
        <p:spPr>
          <a:xfrm>
            <a:off x="1718400" y="2845468"/>
            <a:ext cx="1380800" cy="682000"/>
          </a:xfrm>
          <a:prstGeom prst="rect">
            <a:avLst/>
          </a:prstGeom>
          <a:noFill/>
          <a:ln>
            <a:noFill/>
          </a:ln>
        </p:spPr>
        <p:txBody>
          <a:bodyPr spcFirstLastPara="1" wrap="square" lIns="121900" tIns="121900" rIns="121900" bIns="121900" anchor="b" anchorCtr="0">
            <a:noAutofit/>
          </a:bodyPr>
          <a:lstStyle/>
          <a:p>
            <a:pPr algn="ctr"/>
            <a:r>
              <a:rPr lang="en" sz="3333" i="1" dirty="0">
                <a:latin typeface="Arapey"/>
                <a:ea typeface="Arapey"/>
                <a:cs typeface="Arapey"/>
                <a:sym typeface="Arapey"/>
              </a:rPr>
              <a:t>60%</a:t>
            </a:r>
            <a:endParaRPr sz="3333" i="1" dirty="0">
              <a:latin typeface="Arapey"/>
              <a:ea typeface="Arapey"/>
              <a:cs typeface="Arapey"/>
              <a:sym typeface="Arapey"/>
            </a:endParaRPr>
          </a:p>
        </p:txBody>
      </p:sp>
      <p:sp>
        <p:nvSpPr>
          <p:cNvPr id="914" name="Google Shape;914;p50">
            <a:extLst>
              <a:ext uri="{FF2B5EF4-FFF2-40B4-BE49-F238E27FC236}">
                <a16:creationId xmlns:a16="http://schemas.microsoft.com/office/drawing/2014/main" id="{4618163B-FDA9-2823-E47C-4D505A059155}"/>
              </a:ext>
            </a:extLst>
          </p:cNvPr>
          <p:cNvSpPr/>
          <p:nvPr/>
        </p:nvSpPr>
        <p:spPr>
          <a:xfrm>
            <a:off x="1162400" y="2307633"/>
            <a:ext cx="2492800" cy="2492800"/>
          </a:xfrm>
          <a:prstGeom prst="blockArc">
            <a:avLst>
              <a:gd name="adj1" fmla="val 10800000"/>
              <a:gd name="adj2" fmla="val 0"/>
              <a:gd name="adj3" fmla="val 16667"/>
            </a:avLst>
          </a:prstGeom>
          <a:solidFill>
            <a:schemeClr val="tx1">
              <a:lumMod val="95000"/>
              <a:alpha val="17740"/>
            </a:schemeClr>
          </a:solidFill>
          <a:ln>
            <a:noFill/>
          </a:ln>
        </p:spPr>
        <p:txBody>
          <a:bodyPr spcFirstLastPara="1" wrap="square" lIns="121900" tIns="121900" rIns="121900" bIns="121900" anchor="ctr" anchorCtr="0">
            <a:noAutofit/>
          </a:bodyPr>
          <a:lstStyle/>
          <a:p>
            <a:pPr algn="ctr"/>
            <a:endParaRPr sz="2400" dirty="0">
              <a:latin typeface="Questrial"/>
              <a:ea typeface="Questrial"/>
              <a:cs typeface="Questrial"/>
              <a:sym typeface="Questrial"/>
            </a:endParaRPr>
          </a:p>
        </p:txBody>
      </p:sp>
      <p:sp>
        <p:nvSpPr>
          <p:cNvPr id="915" name="Google Shape;915;p50">
            <a:extLst>
              <a:ext uri="{FF2B5EF4-FFF2-40B4-BE49-F238E27FC236}">
                <a16:creationId xmlns:a16="http://schemas.microsoft.com/office/drawing/2014/main" id="{A5A4E028-70C2-E94E-E691-68536C10A72D}"/>
              </a:ext>
            </a:extLst>
          </p:cNvPr>
          <p:cNvSpPr/>
          <p:nvPr/>
        </p:nvSpPr>
        <p:spPr>
          <a:xfrm flipH="1">
            <a:off x="1162400" y="2307633"/>
            <a:ext cx="2492800" cy="2492800"/>
          </a:xfrm>
          <a:prstGeom prst="blockArc">
            <a:avLst>
              <a:gd name="adj1" fmla="val 14962939"/>
              <a:gd name="adj2" fmla="val 0"/>
              <a:gd name="adj3" fmla="val 16667"/>
            </a:avLst>
          </a:prstGeom>
          <a:solidFill>
            <a:schemeClr val="tx1"/>
          </a:solidFill>
          <a:ln>
            <a:noFill/>
          </a:ln>
        </p:spPr>
        <p:txBody>
          <a:bodyPr spcFirstLastPara="1" wrap="square" lIns="121900" tIns="121900" rIns="121900" bIns="121900" anchor="ctr" anchorCtr="0">
            <a:noAutofit/>
          </a:bodyPr>
          <a:lstStyle/>
          <a:p>
            <a:pPr algn="ctr"/>
            <a:endParaRPr sz="2400">
              <a:latin typeface="Questrial"/>
              <a:ea typeface="Questrial"/>
              <a:cs typeface="Questrial"/>
              <a:sym typeface="Questrial"/>
            </a:endParaRPr>
          </a:p>
        </p:txBody>
      </p:sp>
      <p:cxnSp>
        <p:nvCxnSpPr>
          <p:cNvPr id="916" name="Google Shape;916;p50">
            <a:extLst>
              <a:ext uri="{FF2B5EF4-FFF2-40B4-BE49-F238E27FC236}">
                <a16:creationId xmlns:a16="http://schemas.microsoft.com/office/drawing/2014/main" id="{C468A0F1-EA95-776B-B5A7-60D3B6438481}"/>
              </a:ext>
            </a:extLst>
          </p:cNvPr>
          <p:cNvCxnSpPr/>
          <p:nvPr/>
        </p:nvCxnSpPr>
        <p:spPr>
          <a:xfrm>
            <a:off x="1008000" y="3545533"/>
            <a:ext cx="10176000" cy="0"/>
          </a:xfrm>
          <a:prstGeom prst="straightConnector1">
            <a:avLst/>
          </a:prstGeom>
          <a:noFill/>
          <a:ln w="9525" cap="flat" cmpd="sng">
            <a:solidFill>
              <a:schemeClr val="dk1"/>
            </a:solidFill>
            <a:prstDash val="solid"/>
            <a:round/>
            <a:headEnd type="none" w="med" len="med"/>
            <a:tailEnd type="none" w="med" len="med"/>
          </a:ln>
        </p:spPr>
      </p:cxnSp>
      <p:sp>
        <p:nvSpPr>
          <p:cNvPr id="917" name="Google Shape;917;p50">
            <a:extLst>
              <a:ext uri="{FF2B5EF4-FFF2-40B4-BE49-F238E27FC236}">
                <a16:creationId xmlns:a16="http://schemas.microsoft.com/office/drawing/2014/main" id="{434B7CCB-CB59-92CB-21EB-D2511470280E}"/>
              </a:ext>
            </a:extLst>
          </p:cNvPr>
          <p:cNvSpPr/>
          <p:nvPr/>
        </p:nvSpPr>
        <p:spPr>
          <a:xfrm>
            <a:off x="4849600" y="2307633"/>
            <a:ext cx="2492800" cy="2492800"/>
          </a:xfrm>
          <a:prstGeom prst="blockArc">
            <a:avLst>
              <a:gd name="adj1" fmla="val 10800000"/>
              <a:gd name="adj2" fmla="val 0"/>
              <a:gd name="adj3" fmla="val 16667"/>
            </a:avLst>
          </a:prstGeom>
          <a:solidFill>
            <a:schemeClr val="tx1">
              <a:alpha val="17740"/>
            </a:schemeClr>
          </a:solidFill>
          <a:ln>
            <a:noFill/>
          </a:ln>
        </p:spPr>
        <p:txBody>
          <a:bodyPr spcFirstLastPara="1" wrap="square" lIns="121900" tIns="121900" rIns="121900" bIns="121900" anchor="ctr" anchorCtr="0">
            <a:noAutofit/>
          </a:bodyPr>
          <a:lstStyle/>
          <a:p>
            <a:pPr algn="ctr"/>
            <a:endParaRPr sz="2400">
              <a:latin typeface="Questrial"/>
              <a:ea typeface="Questrial"/>
              <a:cs typeface="Questrial"/>
              <a:sym typeface="Questrial"/>
            </a:endParaRPr>
          </a:p>
        </p:txBody>
      </p:sp>
      <p:sp>
        <p:nvSpPr>
          <p:cNvPr id="918" name="Google Shape;918;p50">
            <a:extLst>
              <a:ext uri="{FF2B5EF4-FFF2-40B4-BE49-F238E27FC236}">
                <a16:creationId xmlns:a16="http://schemas.microsoft.com/office/drawing/2014/main" id="{4E79100C-E5C3-9A50-A30D-28FEF1310F0F}"/>
              </a:ext>
            </a:extLst>
          </p:cNvPr>
          <p:cNvSpPr/>
          <p:nvPr/>
        </p:nvSpPr>
        <p:spPr>
          <a:xfrm flipH="1">
            <a:off x="4849600" y="2307633"/>
            <a:ext cx="2492800" cy="2492800"/>
          </a:xfrm>
          <a:prstGeom prst="blockArc">
            <a:avLst>
              <a:gd name="adj1" fmla="val 13267809"/>
              <a:gd name="adj2" fmla="val 0"/>
              <a:gd name="adj3" fmla="val 16667"/>
            </a:avLst>
          </a:prstGeom>
          <a:solidFill>
            <a:schemeClr val="tx1"/>
          </a:solidFill>
          <a:ln>
            <a:noFill/>
          </a:ln>
        </p:spPr>
        <p:txBody>
          <a:bodyPr spcFirstLastPara="1" wrap="square" lIns="121900" tIns="121900" rIns="121900" bIns="121900" anchor="ctr" anchorCtr="0">
            <a:noAutofit/>
          </a:bodyPr>
          <a:lstStyle/>
          <a:p>
            <a:pPr algn="ctr"/>
            <a:endParaRPr sz="2400">
              <a:latin typeface="Questrial"/>
              <a:ea typeface="Questrial"/>
              <a:cs typeface="Questrial"/>
              <a:sym typeface="Questrial"/>
            </a:endParaRPr>
          </a:p>
        </p:txBody>
      </p:sp>
      <p:sp>
        <p:nvSpPr>
          <p:cNvPr id="919" name="Google Shape;919;p50">
            <a:extLst>
              <a:ext uri="{FF2B5EF4-FFF2-40B4-BE49-F238E27FC236}">
                <a16:creationId xmlns:a16="http://schemas.microsoft.com/office/drawing/2014/main" id="{483A6540-C60A-D3A0-9535-1A15C1B2CA57}"/>
              </a:ext>
            </a:extLst>
          </p:cNvPr>
          <p:cNvSpPr/>
          <p:nvPr/>
        </p:nvSpPr>
        <p:spPr>
          <a:xfrm>
            <a:off x="8536800" y="2307633"/>
            <a:ext cx="2492800" cy="2492800"/>
          </a:xfrm>
          <a:prstGeom prst="blockArc">
            <a:avLst>
              <a:gd name="adj1" fmla="val 10800000"/>
              <a:gd name="adj2" fmla="val 0"/>
              <a:gd name="adj3" fmla="val 16667"/>
            </a:avLst>
          </a:prstGeom>
          <a:solidFill>
            <a:schemeClr val="tx1">
              <a:lumMod val="95000"/>
              <a:alpha val="17740"/>
            </a:schemeClr>
          </a:solidFill>
          <a:ln>
            <a:noFill/>
          </a:ln>
        </p:spPr>
        <p:txBody>
          <a:bodyPr spcFirstLastPara="1" wrap="square" lIns="121900" tIns="121900" rIns="121900" bIns="121900" anchor="ctr" anchorCtr="0">
            <a:noAutofit/>
          </a:bodyPr>
          <a:lstStyle/>
          <a:p>
            <a:pPr algn="ctr"/>
            <a:endParaRPr sz="2400">
              <a:latin typeface="Questrial"/>
              <a:ea typeface="Questrial"/>
              <a:cs typeface="Questrial"/>
              <a:sym typeface="Questrial"/>
            </a:endParaRPr>
          </a:p>
        </p:txBody>
      </p:sp>
      <p:sp>
        <p:nvSpPr>
          <p:cNvPr id="920" name="Google Shape;920;p50">
            <a:extLst>
              <a:ext uri="{FF2B5EF4-FFF2-40B4-BE49-F238E27FC236}">
                <a16:creationId xmlns:a16="http://schemas.microsoft.com/office/drawing/2014/main" id="{EE804727-2069-96BE-3839-D864D40963FF}"/>
              </a:ext>
            </a:extLst>
          </p:cNvPr>
          <p:cNvSpPr/>
          <p:nvPr/>
        </p:nvSpPr>
        <p:spPr>
          <a:xfrm flipH="1">
            <a:off x="8536800" y="2307633"/>
            <a:ext cx="2492800" cy="2492800"/>
          </a:xfrm>
          <a:prstGeom prst="blockArc">
            <a:avLst>
              <a:gd name="adj1" fmla="val 11283814"/>
              <a:gd name="adj2" fmla="val 0"/>
              <a:gd name="adj3" fmla="val 16667"/>
            </a:avLst>
          </a:prstGeom>
          <a:solidFill>
            <a:schemeClr val="tx1"/>
          </a:solidFill>
          <a:ln>
            <a:noFill/>
          </a:ln>
        </p:spPr>
        <p:txBody>
          <a:bodyPr spcFirstLastPara="1" wrap="square" lIns="121900" tIns="121900" rIns="121900" bIns="121900" anchor="ctr" anchorCtr="0">
            <a:noAutofit/>
          </a:bodyPr>
          <a:lstStyle/>
          <a:p>
            <a:pPr algn="ctr"/>
            <a:endParaRPr sz="2400">
              <a:latin typeface="Questrial"/>
              <a:ea typeface="Questrial"/>
              <a:cs typeface="Questrial"/>
              <a:sym typeface="Questrial"/>
            </a:endParaRPr>
          </a:p>
        </p:txBody>
      </p:sp>
      <p:sp>
        <p:nvSpPr>
          <p:cNvPr id="2" name="Google Shape;905;p50">
            <a:extLst>
              <a:ext uri="{FF2B5EF4-FFF2-40B4-BE49-F238E27FC236}">
                <a16:creationId xmlns:a16="http://schemas.microsoft.com/office/drawing/2014/main" id="{3E27BEE2-BE90-D2D5-58CD-AC28F2F48AB2}"/>
              </a:ext>
            </a:extLst>
          </p:cNvPr>
          <p:cNvSpPr txBox="1"/>
          <p:nvPr/>
        </p:nvSpPr>
        <p:spPr>
          <a:xfrm>
            <a:off x="4329600" y="4369090"/>
            <a:ext cx="3532800" cy="2619909"/>
          </a:xfrm>
          <a:prstGeom prst="rect">
            <a:avLst/>
          </a:prstGeom>
          <a:noFill/>
          <a:ln>
            <a:noFill/>
          </a:ln>
        </p:spPr>
        <p:txBody>
          <a:bodyPr spcFirstLastPara="1" wrap="square" lIns="121900" tIns="121900" rIns="121900" bIns="121900" anchor="t" anchorCtr="0">
            <a:noAutofit/>
          </a:bodyPr>
          <a:lstStyle/>
          <a:p>
            <a:pPr algn="ctr"/>
            <a:r>
              <a:rPr lang="en-US" dirty="0">
                <a:latin typeface="+mj-lt"/>
                <a:ea typeface="Questrial"/>
                <a:cs typeface="Questrial"/>
                <a:sym typeface="Questrial"/>
              </a:rPr>
              <a:t>Agricultural Water Use accounts for 70% of worldwide freshwater withdrawals. Tennessee is already facing potential water shortages due to historical trends.</a:t>
            </a:r>
            <a:endParaRPr dirty="0">
              <a:latin typeface="+mj-lt"/>
              <a:ea typeface="Questrial"/>
              <a:cs typeface="Questrial"/>
              <a:sym typeface="Questrial"/>
            </a:endParaRPr>
          </a:p>
        </p:txBody>
      </p:sp>
      <p:sp>
        <p:nvSpPr>
          <p:cNvPr id="3" name="Google Shape;905;p50">
            <a:extLst>
              <a:ext uri="{FF2B5EF4-FFF2-40B4-BE49-F238E27FC236}">
                <a16:creationId xmlns:a16="http://schemas.microsoft.com/office/drawing/2014/main" id="{801F6867-70F4-BA4B-1B5B-7F971C7B88D9}"/>
              </a:ext>
            </a:extLst>
          </p:cNvPr>
          <p:cNvSpPr txBox="1"/>
          <p:nvPr/>
        </p:nvSpPr>
        <p:spPr>
          <a:xfrm>
            <a:off x="7959371" y="4369089"/>
            <a:ext cx="3753051" cy="2619909"/>
          </a:xfrm>
          <a:prstGeom prst="rect">
            <a:avLst/>
          </a:prstGeom>
          <a:noFill/>
          <a:ln>
            <a:noFill/>
          </a:ln>
        </p:spPr>
        <p:txBody>
          <a:bodyPr spcFirstLastPara="1" wrap="square" lIns="121900" tIns="121900" rIns="121900" bIns="121900" anchor="t" anchorCtr="0">
            <a:noAutofit/>
          </a:bodyPr>
          <a:lstStyle/>
          <a:p>
            <a:pPr algn="ctr"/>
            <a:r>
              <a:rPr lang="en-US" dirty="0">
                <a:latin typeface="+mj-lt"/>
                <a:ea typeface="Questrial"/>
                <a:cs typeface="Questrial"/>
                <a:sym typeface="Questrial"/>
              </a:rPr>
              <a:t>93% of annual organic waste comes from Livestock operations. The EPA estimates that livestock generates over 1.4 billion tons of manure annually, 13 to 20 times more waste than the entire U.S population</a:t>
            </a:r>
            <a:r>
              <a:rPr lang="en-US" sz="2000" dirty="0">
                <a:latin typeface="+mj-lt"/>
                <a:ea typeface="Questrial"/>
                <a:cs typeface="Questrial"/>
                <a:sym typeface="Questrial"/>
              </a:rPr>
              <a:t>.</a:t>
            </a:r>
            <a:endParaRPr sz="2000" dirty="0">
              <a:latin typeface="+mj-lt"/>
              <a:ea typeface="Questrial"/>
              <a:cs typeface="Questrial"/>
              <a:sym typeface="Questrial"/>
            </a:endParaRPr>
          </a:p>
        </p:txBody>
      </p:sp>
    </p:spTree>
    <p:extLst>
      <p:ext uri="{BB962C8B-B14F-4D97-AF65-F5344CB8AC3E}">
        <p14:creationId xmlns:p14="http://schemas.microsoft.com/office/powerpoint/2010/main" val="64330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E820-F291-582A-5421-E4187966D6FD}"/>
              </a:ext>
            </a:extLst>
          </p:cNvPr>
          <p:cNvSpPr>
            <a:spLocks noGrp="1"/>
          </p:cNvSpPr>
          <p:nvPr>
            <p:ph type="title"/>
          </p:nvPr>
        </p:nvSpPr>
        <p:spPr>
          <a:xfrm>
            <a:off x="2611062" y="-263315"/>
            <a:ext cx="6969876" cy="1384485"/>
          </a:xfrm>
        </p:spPr>
        <p:txBody>
          <a:bodyPr>
            <a:normAutofit/>
          </a:bodyPr>
          <a:lstStyle/>
          <a:p>
            <a:r>
              <a:rPr lang="en-US" dirty="0"/>
              <a:t>AFO Downsides</a:t>
            </a:r>
          </a:p>
        </p:txBody>
      </p:sp>
      <p:pic>
        <p:nvPicPr>
          <p:cNvPr id="4" name="Picture 4">
            <a:extLst>
              <a:ext uri="{FF2B5EF4-FFF2-40B4-BE49-F238E27FC236}">
                <a16:creationId xmlns:a16="http://schemas.microsoft.com/office/drawing/2014/main" id="{1E1AE328-9CCF-5BDA-6CA2-8F3A1BBB1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89" y="908832"/>
            <a:ext cx="4751093" cy="2985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urricanes, Pigs, and People - NC Folk">
            <a:extLst>
              <a:ext uri="{FF2B5EF4-FFF2-40B4-BE49-F238E27FC236}">
                <a16:creationId xmlns:a16="http://schemas.microsoft.com/office/drawing/2014/main" id="{75A40557-1F51-544A-14C9-7A51054D97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05" r="-3" b="2683"/>
          <a:stretch/>
        </p:blipFill>
        <p:spPr bwMode="auto">
          <a:xfrm>
            <a:off x="6053967" y="908833"/>
            <a:ext cx="5083144" cy="2985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Truck with &quot;No CAFO&quot; sign.">
            <a:extLst>
              <a:ext uri="{FF2B5EF4-FFF2-40B4-BE49-F238E27FC236}">
                <a16:creationId xmlns:a16="http://schemas.microsoft.com/office/drawing/2014/main" id="{716E4BE0-3076-E8EA-3FD0-E2C8CA6D8D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63" t="10048" b="6432"/>
          <a:stretch/>
        </p:blipFill>
        <p:spPr bwMode="auto">
          <a:xfrm>
            <a:off x="6319900" y="4109165"/>
            <a:ext cx="4490640" cy="2522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AFOs Ordered to Report Hazardous Pollution - Waterkeeper">
            <a:extLst>
              <a:ext uri="{FF2B5EF4-FFF2-40B4-BE49-F238E27FC236}">
                <a16:creationId xmlns:a16="http://schemas.microsoft.com/office/drawing/2014/main" id="{FF029B7C-0E61-3BF0-21DC-CDC260D27D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460" y="4109164"/>
            <a:ext cx="4240015" cy="2522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a:extLst>
              <a:ext uri="{FF2B5EF4-FFF2-40B4-BE49-F238E27FC236}">
                <a16:creationId xmlns:a16="http://schemas.microsoft.com/office/drawing/2014/main" id="{7C2C5554-26DC-D25F-AF7E-0DD85810FD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7969" y="699265"/>
            <a:ext cx="9474451" cy="593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7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hought Bubble: Cloud 9">
            <a:extLst>
              <a:ext uri="{FF2B5EF4-FFF2-40B4-BE49-F238E27FC236}">
                <a16:creationId xmlns:a16="http://schemas.microsoft.com/office/drawing/2014/main" id="{BFD0DFE5-46C5-CBDE-923A-62AC8D7B9A39}"/>
              </a:ext>
            </a:extLst>
          </p:cNvPr>
          <p:cNvSpPr/>
          <p:nvPr/>
        </p:nvSpPr>
        <p:spPr>
          <a:xfrm rot="344723">
            <a:off x="650936" y="3859065"/>
            <a:ext cx="4709855" cy="2633196"/>
          </a:xfrm>
          <a:prstGeom prst="cloudCallout">
            <a:avLst/>
          </a:prstGeom>
          <a:solidFill>
            <a:schemeClr val="tx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A7401-87BF-A233-FE19-53C5D6CCE11F}"/>
              </a:ext>
            </a:extLst>
          </p:cNvPr>
          <p:cNvSpPr>
            <a:spLocks noGrp="1"/>
          </p:cNvSpPr>
          <p:nvPr>
            <p:ph type="title"/>
          </p:nvPr>
        </p:nvSpPr>
        <p:spPr>
          <a:xfrm>
            <a:off x="919119" y="48837"/>
            <a:ext cx="10353761" cy="1326321"/>
          </a:xfrm>
        </p:spPr>
        <p:txBody>
          <a:bodyPr/>
          <a:lstStyle/>
          <a:p>
            <a:r>
              <a:rPr lang="en-US" dirty="0"/>
              <a:t>Research Questions and goals</a:t>
            </a:r>
          </a:p>
        </p:txBody>
      </p:sp>
      <p:pic>
        <p:nvPicPr>
          <p:cNvPr id="4" name="Picture 3">
            <a:extLst>
              <a:ext uri="{FF2B5EF4-FFF2-40B4-BE49-F238E27FC236}">
                <a16:creationId xmlns:a16="http://schemas.microsoft.com/office/drawing/2014/main" id="{46FC32CE-3846-2FD9-00F5-66F3C5C29DE9}"/>
              </a:ext>
            </a:extLst>
          </p:cNvPr>
          <p:cNvPicPr>
            <a:picLocks noChangeAspect="1"/>
          </p:cNvPicPr>
          <p:nvPr/>
        </p:nvPicPr>
        <p:blipFill>
          <a:blip r:embed="rId3"/>
          <a:stretch>
            <a:fillRect/>
          </a:stretch>
        </p:blipFill>
        <p:spPr>
          <a:xfrm>
            <a:off x="5515491" y="2088207"/>
            <a:ext cx="1328872" cy="1016197"/>
          </a:xfrm>
          <a:prstGeom prst="rect">
            <a:avLst/>
          </a:prstGeom>
        </p:spPr>
      </p:pic>
      <p:sp>
        <p:nvSpPr>
          <p:cNvPr id="6" name="Thought Bubble: Cloud 5">
            <a:extLst>
              <a:ext uri="{FF2B5EF4-FFF2-40B4-BE49-F238E27FC236}">
                <a16:creationId xmlns:a16="http://schemas.microsoft.com/office/drawing/2014/main" id="{9136319D-4CD6-81CE-CFFD-E46E77C087CD}"/>
              </a:ext>
            </a:extLst>
          </p:cNvPr>
          <p:cNvSpPr/>
          <p:nvPr/>
        </p:nvSpPr>
        <p:spPr>
          <a:xfrm rot="344723">
            <a:off x="530605" y="1031933"/>
            <a:ext cx="4709855" cy="2633196"/>
          </a:xfrm>
          <a:prstGeom prst="cloudCallout">
            <a:avLst/>
          </a:prstGeom>
          <a:solidFill>
            <a:schemeClr val="tx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2EDDFF2-E0E1-B216-7A5B-948A60909006}"/>
              </a:ext>
            </a:extLst>
          </p:cNvPr>
          <p:cNvSpPr txBox="1">
            <a:spLocks/>
          </p:cNvSpPr>
          <p:nvPr/>
        </p:nvSpPr>
        <p:spPr>
          <a:xfrm>
            <a:off x="914900" y="1543980"/>
            <a:ext cx="4181929" cy="227586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dirty="0">
                <a:solidFill>
                  <a:schemeClr val="bg1"/>
                </a:solidFill>
                <a:effectLst/>
              </a:rPr>
              <a:t>1. Can we create a more accurate database for AFOs in Tennessee’s most agriculturally dominated counties? </a:t>
            </a:r>
          </a:p>
        </p:txBody>
      </p:sp>
      <p:sp>
        <p:nvSpPr>
          <p:cNvPr id="9" name="Content Placeholder 2">
            <a:extLst>
              <a:ext uri="{FF2B5EF4-FFF2-40B4-BE49-F238E27FC236}">
                <a16:creationId xmlns:a16="http://schemas.microsoft.com/office/drawing/2014/main" id="{CEDEF5BC-3A62-E158-0BAC-F703972F67A9}"/>
              </a:ext>
            </a:extLst>
          </p:cNvPr>
          <p:cNvSpPr txBox="1">
            <a:spLocks/>
          </p:cNvSpPr>
          <p:nvPr/>
        </p:nvSpPr>
        <p:spPr>
          <a:xfrm>
            <a:off x="914900" y="4533303"/>
            <a:ext cx="4181929" cy="227586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dirty="0">
                <a:solidFill>
                  <a:schemeClr val="bg1"/>
                </a:solidFill>
                <a:effectLst/>
              </a:rPr>
              <a:t>2. Can we estimate spatiotemporal poultry livestock water use?</a:t>
            </a:r>
          </a:p>
        </p:txBody>
      </p:sp>
      <p:pic>
        <p:nvPicPr>
          <p:cNvPr id="11" name="Picture 10">
            <a:extLst>
              <a:ext uri="{FF2B5EF4-FFF2-40B4-BE49-F238E27FC236}">
                <a16:creationId xmlns:a16="http://schemas.microsoft.com/office/drawing/2014/main" id="{CDD0EA9F-5D28-2A91-5362-A4CBE69358ED}"/>
              </a:ext>
            </a:extLst>
          </p:cNvPr>
          <p:cNvPicPr>
            <a:picLocks noChangeAspect="1"/>
          </p:cNvPicPr>
          <p:nvPr/>
        </p:nvPicPr>
        <p:blipFill>
          <a:blip r:embed="rId3"/>
          <a:stretch>
            <a:fillRect/>
          </a:stretch>
        </p:blipFill>
        <p:spPr>
          <a:xfrm>
            <a:off x="5612473" y="4741877"/>
            <a:ext cx="1328872" cy="1016197"/>
          </a:xfrm>
          <a:prstGeom prst="rect">
            <a:avLst/>
          </a:prstGeom>
        </p:spPr>
      </p:pic>
      <p:sp>
        <p:nvSpPr>
          <p:cNvPr id="12" name="Oval 11">
            <a:extLst>
              <a:ext uri="{FF2B5EF4-FFF2-40B4-BE49-F238E27FC236}">
                <a16:creationId xmlns:a16="http://schemas.microsoft.com/office/drawing/2014/main" id="{283388B9-3993-0E9A-53D5-3029A9BCAD9E}"/>
              </a:ext>
            </a:extLst>
          </p:cNvPr>
          <p:cNvSpPr/>
          <p:nvPr/>
        </p:nvSpPr>
        <p:spPr>
          <a:xfrm>
            <a:off x="6999421" y="1210600"/>
            <a:ext cx="4480023" cy="2275861"/>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1D856AC9-FE38-E39A-098C-544D8F648875}"/>
              </a:ext>
            </a:extLst>
          </p:cNvPr>
          <p:cNvSpPr txBox="1">
            <a:spLocks/>
          </p:cNvSpPr>
          <p:nvPr/>
        </p:nvSpPr>
        <p:spPr>
          <a:xfrm>
            <a:off x="7171747" y="1682336"/>
            <a:ext cx="4179224" cy="22758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dirty="0">
                <a:solidFill>
                  <a:schemeClr val="bg1"/>
                </a:solidFill>
                <a:effectLst/>
              </a:rPr>
              <a:t>GOAL: Locate and quantify AFO’s at parcel scale by developing an automated machine vision approach</a:t>
            </a:r>
          </a:p>
        </p:txBody>
      </p:sp>
      <p:sp>
        <p:nvSpPr>
          <p:cNvPr id="14" name="Oval 13">
            <a:extLst>
              <a:ext uri="{FF2B5EF4-FFF2-40B4-BE49-F238E27FC236}">
                <a16:creationId xmlns:a16="http://schemas.microsoft.com/office/drawing/2014/main" id="{FC69DDD7-D6F1-43FA-2240-0CCA5168A1A0}"/>
              </a:ext>
            </a:extLst>
          </p:cNvPr>
          <p:cNvSpPr/>
          <p:nvPr/>
        </p:nvSpPr>
        <p:spPr>
          <a:xfrm>
            <a:off x="7021347" y="4037733"/>
            <a:ext cx="4480023" cy="2275861"/>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893F617A-A803-124E-2E00-580C1E7D85E5}"/>
              </a:ext>
            </a:extLst>
          </p:cNvPr>
          <p:cNvSpPr txBox="1">
            <a:spLocks/>
          </p:cNvSpPr>
          <p:nvPr/>
        </p:nvSpPr>
        <p:spPr>
          <a:xfrm>
            <a:off x="7215493" y="4533303"/>
            <a:ext cx="4179224" cy="22758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dirty="0">
                <a:solidFill>
                  <a:schemeClr val="bg1"/>
                </a:solidFill>
                <a:effectLst/>
              </a:rPr>
              <a:t>GOAL: Use outcomes from Goal  1 and poultry water use equations to quantify water withdraws on a barn-to-barn basis. </a:t>
            </a:r>
          </a:p>
        </p:txBody>
      </p:sp>
    </p:spTree>
    <p:extLst>
      <p:ext uri="{BB962C8B-B14F-4D97-AF65-F5344CB8AC3E}">
        <p14:creationId xmlns:p14="http://schemas.microsoft.com/office/powerpoint/2010/main" val="21624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p:bldP spid="9" grpId="0"/>
      <p:bldP spid="12"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B8294-47C1-6494-DB8F-ED9061A511CA}"/>
              </a:ext>
            </a:extLst>
          </p:cNvPr>
          <p:cNvSpPr>
            <a:spLocks noGrp="1"/>
          </p:cNvSpPr>
          <p:nvPr>
            <p:ph type="title"/>
          </p:nvPr>
        </p:nvSpPr>
        <p:spPr>
          <a:xfrm>
            <a:off x="7872575" y="628651"/>
            <a:ext cx="3643150" cy="3495674"/>
          </a:xfrm>
        </p:spPr>
        <p:txBody>
          <a:bodyPr vert="horz" lIns="91440" tIns="45720" rIns="91440" bIns="45720" rtlCol="0" anchor="b">
            <a:normAutofit/>
          </a:bodyPr>
          <a:lstStyle/>
          <a:p>
            <a:pPr algn="l"/>
            <a:r>
              <a:rPr lang="en-US" sz="3100" dirty="0"/>
              <a:t>Goal 1:</a:t>
            </a:r>
            <a:br>
              <a:rPr lang="en-US" sz="3100" dirty="0"/>
            </a:br>
            <a:r>
              <a:rPr lang="en-US" sz="3100" dirty="0"/>
              <a:t>Semantic Image Segmentation to detect </a:t>
            </a:r>
            <a:r>
              <a:rPr lang="en-US" sz="3100" dirty="0" err="1"/>
              <a:t>afo’s</a:t>
            </a:r>
            <a:endParaRPr lang="en-US" sz="3100" dirty="0"/>
          </a:p>
        </p:txBody>
      </p:sp>
      <p:sp>
        <p:nvSpPr>
          <p:cNvPr id="6151" name="Rectangle 6150">
            <a:extLst>
              <a:ext uri="{FF2B5EF4-FFF2-40B4-BE49-F238E27FC236}">
                <a16:creationId xmlns:a16="http://schemas.microsoft.com/office/drawing/2014/main" id="{5BC51F77-AE74-4F38-B1DC-29475E38C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590+ Modern Poultry Farm Stock Photos, Pictures &amp; Royalty-Free Images -  iStock">
            <a:extLst>
              <a:ext uri="{FF2B5EF4-FFF2-40B4-BE49-F238E27FC236}">
                <a16:creationId xmlns:a16="http://schemas.microsoft.com/office/drawing/2014/main" id="{2E6168B3-779B-B614-5854-0431983C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29" r="8803" b="-2"/>
          <a:stretch/>
        </p:blipFill>
        <p:spPr bwMode="auto">
          <a:xfrm>
            <a:off x="1137490" y="1114868"/>
            <a:ext cx="5926045" cy="4628265"/>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FCE87B8C-E5AA-4044-AB91-DDA3084B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4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C851-B829-D34A-AEB6-A45F34D4D35E}"/>
              </a:ext>
            </a:extLst>
          </p:cNvPr>
          <p:cNvSpPr>
            <a:spLocks noGrp="1"/>
          </p:cNvSpPr>
          <p:nvPr>
            <p:ph type="title"/>
          </p:nvPr>
        </p:nvSpPr>
        <p:spPr>
          <a:xfrm>
            <a:off x="797180" y="366152"/>
            <a:ext cx="10353761" cy="1326321"/>
          </a:xfrm>
        </p:spPr>
        <p:txBody>
          <a:bodyPr/>
          <a:lstStyle/>
          <a:p>
            <a:pPr algn="l"/>
            <a:r>
              <a:rPr lang="en-US" dirty="0"/>
              <a:t>Model Architecture &amp; Data</a:t>
            </a:r>
          </a:p>
        </p:txBody>
      </p:sp>
      <p:pic>
        <p:nvPicPr>
          <p:cNvPr id="4" name="Picture 3" descr="A collage of images of buildings and fields&#10;&#10;AI-generated content may be incorrect.">
            <a:extLst>
              <a:ext uri="{FF2B5EF4-FFF2-40B4-BE49-F238E27FC236}">
                <a16:creationId xmlns:a16="http://schemas.microsoft.com/office/drawing/2014/main" id="{13D3B70B-8119-DE5F-5AFA-655DC8A2AEF8}"/>
              </a:ext>
            </a:extLst>
          </p:cNvPr>
          <p:cNvPicPr>
            <a:picLocks noChangeAspect="1"/>
          </p:cNvPicPr>
          <p:nvPr/>
        </p:nvPicPr>
        <p:blipFill>
          <a:blip r:embed="rId3">
            <a:extLst>
              <a:ext uri="{28A0092B-C50C-407E-A947-70E740481C1C}">
                <a14:useLocalDpi xmlns:a14="http://schemas.microsoft.com/office/drawing/2010/main" val="0"/>
              </a:ext>
            </a:extLst>
          </a:blip>
          <a:srcRect l="-1" r="31765" b="27217"/>
          <a:stretch/>
        </p:blipFill>
        <p:spPr>
          <a:xfrm>
            <a:off x="7111212" y="1692473"/>
            <a:ext cx="4503337" cy="4164853"/>
          </a:xfrm>
          <a:prstGeom prst="rect">
            <a:avLst/>
          </a:prstGeom>
        </p:spPr>
      </p:pic>
      <p:sp>
        <p:nvSpPr>
          <p:cNvPr id="11" name="Content Placeholder 2">
            <a:extLst>
              <a:ext uri="{FF2B5EF4-FFF2-40B4-BE49-F238E27FC236}">
                <a16:creationId xmlns:a16="http://schemas.microsoft.com/office/drawing/2014/main" id="{565D3FBF-456E-39C9-BECF-4329E2E77E61}"/>
              </a:ext>
            </a:extLst>
          </p:cNvPr>
          <p:cNvSpPr txBox="1">
            <a:spLocks/>
          </p:cNvSpPr>
          <p:nvPr/>
        </p:nvSpPr>
        <p:spPr>
          <a:xfrm>
            <a:off x="577451" y="1692473"/>
            <a:ext cx="6314032" cy="43860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dirty="0">
                <a:effectLst/>
              </a:rPr>
              <a:t>Pertained Semantic Segmentation Model : DeepLabV3 CNN with Resnet 50 backbone</a:t>
            </a:r>
          </a:p>
          <a:p>
            <a:r>
              <a:rPr lang="en-US" dirty="0">
                <a:effectLst/>
              </a:rPr>
              <a:t>2021 High Resolution (60cm) ortho imagery from USDA National Agriculture Imagery Program (NAIP)</a:t>
            </a:r>
          </a:p>
          <a:p>
            <a:pPr marL="457200" indent="-457200">
              <a:buFont typeface="Arial" panose="020B0604020202020204" pitchFamily="34" charset="0"/>
              <a:buAutoNum type="arabicPeriod"/>
            </a:pPr>
            <a:r>
              <a:rPr lang="en-US" dirty="0">
                <a:effectLst/>
              </a:rPr>
              <a:t>Training Data</a:t>
            </a:r>
          </a:p>
          <a:p>
            <a:pPr marL="914400" lvl="1" indent="-457200">
              <a:buFont typeface="Arial" panose="020B0604020202020204" pitchFamily="34" charset="0"/>
              <a:buAutoNum type="arabicPeriod"/>
            </a:pPr>
            <a:r>
              <a:rPr lang="en-US" sz="2000" dirty="0">
                <a:effectLst/>
              </a:rPr>
              <a:t>Manual Delineation of 171 barns in Bradley &amp; Weakley County</a:t>
            </a:r>
          </a:p>
          <a:p>
            <a:pPr marL="914400" lvl="1" indent="-457200">
              <a:buFont typeface="Arial" panose="020B0604020202020204" pitchFamily="34" charset="0"/>
              <a:buAutoNum type="arabicPeriod"/>
            </a:pPr>
            <a:r>
              <a:rPr lang="en-US" sz="2000" dirty="0">
                <a:effectLst/>
              </a:rPr>
              <a:t>Barns Converted to Binary masks for model Training </a:t>
            </a:r>
          </a:p>
          <a:p>
            <a:pPr marL="914400" lvl="1" indent="-457200">
              <a:buFont typeface="Arial" panose="020B0604020202020204" pitchFamily="34" charset="0"/>
              <a:buAutoNum type="arabicPeriod"/>
            </a:pPr>
            <a:r>
              <a:rPr lang="en-US" sz="2000" dirty="0">
                <a:effectLst/>
              </a:rPr>
              <a:t>Image (512 x 512)  and Mask tiles fed into DeepLabV3 Architecture </a:t>
            </a:r>
          </a:p>
        </p:txBody>
      </p:sp>
    </p:spTree>
    <p:extLst>
      <p:ext uri="{BB962C8B-B14F-4D97-AF65-F5344CB8AC3E}">
        <p14:creationId xmlns:p14="http://schemas.microsoft.com/office/powerpoint/2010/main" val="2951375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D29BD-334F-A883-D3E1-437E9C34F1A5}"/>
              </a:ext>
            </a:extLst>
          </p:cNvPr>
          <p:cNvSpPr>
            <a:spLocks noGrp="1"/>
          </p:cNvSpPr>
          <p:nvPr>
            <p:ph type="title"/>
          </p:nvPr>
        </p:nvSpPr>
        <p:spPr>
          <a:xfrm>
            <a:off x="1052340" y="-193963"/>
            <a:ext cx="10353761" cy="1326321"/>
          </a:xfrm>
        </p:spPr>
        <p:txBody>
          <a:bodyPr/>
          <a:lstStyle/>
          <a:p>
            <a:r>
              <a:rPr lang="en-US" dirty="0"/>
              <a:t>Model Workflow</a:t>
            </a:r>
          </a:p>
        </p:txBody>
      </p:sp>
      <p:pic>
        <p:nvPicPr>
          <p:cNvPr id="3" name="Picture 2">
            <a:extLst>
              <a:ext uri="{FF2B5EF4-FFF2-40B4-BE49-F238E27FC236}">
                <a16:creationId xmlns:a16="http://schemas.microsoft.com/office/drawing/2014/main" id="{2EF662F5-426F-6C26-728A-2D80ED539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379" y="767801"/>
            <a:ext cx="9425821" cy="57853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DFCB6ED-8D5D-0577-8AE4-4A165826AD39}"/>
              </a:ext>
            </a:extLst>
          </p:cNvPr>
          <p:cNvSpPr txBox="1">
            <a:spLocks/>
          </p:cNvSpPr>
          <p:nvPr/>
        </p:nvSpPr>
        <p:spPr>
          <a:xfrm>
            <a:off x="-115566" y="1187073"/>
            <a:ext cx="1814945" cy="11050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600" b="1" dirty="0">
                <a:solidFill>
                  <a:schemeClr val="bg1"/>
                </a:solidFill>
                <a:latin typeface="Arapey" panose="020B0604020202020204" charset="0"/>
              </a:rPr>
              <a:t>1. Training data generation</a:t>
            </a:r>
          </a:p>
        </p:txBody>
      </p:sp>
      <p:sp>
        <p:nvSpPr>
          <p:cNvPr id="5" name="Content Placeholder 2">
            <a:extLst>
              <a:ext uri="{FF2B5EF4-FFF2-40B4-BE49-F238E27FC236}">
                <a16:creationId xmlns:a16="http://schemas.microsoft.com/office/drawing/2014/main" id="{315DAF0F-48A1-D874-C6AD-9E5804F648D0}"/>
              </a:ext>
            </a:extLst>
          </p:cNvPr>
          <p:cNvSpPr txBox="1">
            <a:spLocks/>
          </p:cNvSpPr>
          <p:nvPr/>
        </p:nvSpPr>
        <p:spPr>
          <a:xfrm>
            <a:off x="8027222" y="908895"/>
            <a:ext cx="2556103" cy="699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bg1"/>
                </a:solidFill>
                <a:latin typeface="Arapey" panose="020B0604020202020204" charset="0"/>
              </a:rPr>
              <a:t>2. Data augmentation to improve model </a:t>
            </a:r>
            <a:r>
              <a:rPr lang="en-US" sz="1600" b="1" dirty="0">
                <a:latin typeface="Arapey" panose="020B0604020202020204" charset="0"/>
              </a:rPr>
              <a:t>performance</a:t>
            </a:r>
          </a:p>
        </p:txBody>
      </p:sp>
      <p:sp>
        <p:nvSpPr>
          <p:cNvPr id="6" name="Content Placeholder 2">
            <a:extLst>
              <a:ext uri="{FF2B5EF4-FFF2-40B4-BE49-F238E27FC236}">
                <a16:creationId xmlns:a16="http://schemas.microsoft.com/office/drawing/2014/main" id="{1137FD43-86A1-7D70-37E4-27CB9EE7ADB6}"/>
              </a:ext>
            </a:extLst>
          </p:cNvPr>
          <p:cNvSpPr txBox="1">
            <a:spLocks/>
          </p:cNvSpPr>
          <p:nvPr/>
        </p:nvSpPr>
        <p:spPr>
          <a:xfrm>
            <a:off x="9896739" y="2094122"/>
            <a:ext cx="1509362" cy="1334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bg1"/>
                </a:solidFill>
                <a:latin typeface="Arapey" panose="020B0604020202020204" charset="0"/>
              </a:rPr>
              <a:t>3. Model building</a:t>
            </a:r>
          </a:p>
        </p:txBody>
      </p:sp>
      <p:sp>
        <p:nvSpPr>
          <p:cNvPr id="7" name="Content Placeholder 2">
            <a:extLst>
              <a:ext uri="{FF2B5EF4-FFF2-40B4-BE49-F238E27FC236}">
                <a16:creationId xmlns:a16="http://schemas.microsoft.com/office/drawing/2014/main" id="{F9009EC1-D034-7762-2D8C-1821A6AB866E}"/>
              </a:ext>
            </a:extLst>
          </p:cNvPr>
          <p:cNvSpPr txBox="1">
            <a:spLocks/>
          </p:cNvSpPr>
          <p:nvPr/>
        </p:nvSpPr>
        <p:spPr>
          <a:xfrm>
            <a:off x="-152717" y="5248805"/>
            <a:ext cx="1967662" cy="841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dirty="0">
                <a:solidFill>
                  <a:schemeClr val="bg1"/>
                </a:solidFill>
                <a:latin typeface="Arapey" panose="020B0604020202020204" charset="0"/>
              </a:rPr>
              <a:t>5. Extraction of AFO spatial extent</a:t>
            </a:r>
          </a:p>
        </p:txBody>
      </p:sp>
      <p:sp>
        <p:nvSpPr>
          <p:cNvPr id="8" name="Content Placeholder 2">
            <a:extLst>
              <a:ext uri="{FF2B5EF4-FFF2-40B4-BE49-F238E27FC236}">
                <a16:creationId xmlns:a16="http://schemas.microsoft.com/office/drawing/2014/main" id="{81DC4C53-16F4-A06E-E4F3-217C82935331}"/>
              </a:ext>
            </a:extLst>
          </p:cNvPr>
          <p:cNvSpPr txBox="1">
            <a:spLocks/>
          </p:cNvSpPr>
          <p:nvPr/>
        </p:nvSpPr>
        <p:spPr>
          <a:xfrm>
            <a:off x="7453746" y="5837494"/>
            <a:ext cx="3671454" cy="588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dirty="0">
                <a:solidFill>
                  <a:schemeClr val="bg1"/>
                </a:solidFill>
                <a:latin typeface="Arapey" panose="020B0604020202020204" charset="0"/>
              </a:rPr>
              <a:t>4. Model Evaluation and Filtering</a:t>
            </a:r>
          </a:p>
        </p:txBody>
      </p:sp>
    </p:spTree>
    <p:extLst>
      <p:ext uri="{BB962C8B-B14F-4D97-AF65-F5344CB8AC3E}">
        <p14:creationId xmlns:p14="http://schemas.microsoft.com/office/powerpoint/2010/main" val="239373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50096-31B6-0465-DD4B-91E434D2D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154A5-85F9-311C-4A40-FB50B354237C}"/>
              </a:ext>
            </a:extLst>
          </p:cNvPr>
          <p:cNvSpPr>
            <a:spLocks noGrp="1"/>
          </p:cNvSpPr>
          <p:nvPr>
            <p:ph type="title"/>
          </p:nvPr>
        </p:nvSpPr>
        <p:spPr>
          <a:xfrm>
            <a:off x="797180" y="366152"/>
            <a:ext cx="10353761" cy="1326321"/>
          </a:xfrm>
        </p:spPr>
        <p:txBody>
          <a:bodyPr/>
          <a:lstStyle/>
          <a:p>
            <a:pPr algn="l"/>
            <a:r>
              <a:rPr lang="en-US" dirty="0"/>
              <a:t>Model results </a:t>
            </a:r>
          </a:p>
        </p:txBody>
      </p:sp>
      <p:sp>
        <p:nvSpPr>
          <p:cNvPr id="3" name="Content Placeholder 2">
            <a:extLst>
              <a:ext uri="{FF2B5EF4-FFF2-40B4-BE49-F238E27FC236}">
                <a16:creationId xmlns:a16="http://schemas.microsoft.com/office/drawing/2014/main" id="{61E4A296-FA66-3343-AE8A-B3EA48A32BEF}"/>
              </a:ext>
            </a:extLst>
          </p:cNvPr>
          <p:cNvSpPr>
            <a:spLocks noGrp="1"/>
          </p:cNvSpPr>
          <p:nvPr>
            <p:ph idx="1"/>
          </p:nvPr>
        </p:nvSpPr>
        <p:spPr>
          <a:xfrm>
            <a:off x="536991" y="1417190"/>
            <a:ext cx="6611954" cy="4386030"/>
          </a:xfrm>
        </p:spPr>
        <p:txBody>
          <a:bodyPr>
            <a:normAutofit/>
          </a:bodyPr>
          <a:lstStyle/>
          <a:p>
            <a:r>
              <a:rPr lang="en-US" sz="2400" dirty="0">
                <a:effectLst/>
              </a:rPr>
              <a:t>80/20 Test train Split </a:t>
            </a:r>
          </a:p>
          <a:p>
            <a:r>
              <a:rPr lang="en-US" sz="2400" dirty="0">
                <a:effectLst/>
              </a:rPr>
              <a:t>Training and Validation Loss Convergence at Epoch 25 (&gt;5%)</a:t>
            </a:r>
          </a:p>
          <a:p>
            <a:r>
              <a:rPr lang="en-US" sz="2400" dirty="0">
                <a:effectLst/>
              </a:rPr>
              <a:t>92% Model Accuracy on Hold out Validation set </a:t>
            </a:r>
          </a:p>
          <a:p>
            <a:r>
              <a:rPr lang="en-US" sz="2400" dirty="0">
                <a:effectLst/>
              </a:rPr>
              <a:t>Visualization Threshold .7</a:t>
            </a:r>
          </a:p>
        </p:txBody>
      </p:sp>
      <p:pic>
        <p:nvPicPr>
          <p:cNvPr id="12" name="Picture 11" descr="A graph of a graph of a graph&#10;&#10;AI-generated content may be incorrect.">
            <a:extLst>
              <a:ext uri="{FF2B5EF4-FFF2-40B4-BE49-F238E27FC236}">
                <a16:creationId xmlns:a16="http://schemas.microsoft.com/office/drawing/2014/main" id="{16E5D95C-3263-41AE-87F6-473739857400}"/>
              </a:ext>
            </a:extLst>
          </p:cNvPr>
          <p:cNvPicPr>
            <a:picLocks noChangeAspect="1"/>
          </p:cNvPicPr>
          <p:nvPr/>
        </p:nvPicPr>
        <p:blipFill>
          <a:blip r:embed="rId3">
            <a:extLst>
              <a:ext uri="{28A0092B-C50C-407E-A947-70E740481C1C}">
                <a14:useLocalDpi xmlns:a14="http://schemas.microsoft.com/office/drawing/2010/main" val="0"/>
              </a:ext>
            </a:extLst>
          </a:blip>
          <a:srcRect l="758" t="12692" r="51111" b="2652"/>
          <a:stretch/>
        </p:blipFill>
        <p:spPr>
          <a:xfrm>
            <a:off x="7798991" y="869648"/>
            <a:ext cx="3796736" cy="333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black and white image of a bar&#10;&#10;AI-generated content may be incorrect.">
            <a:extLst>
              <a:ext uri="{FF2B5EF4-FFF2-40B4-BE49-F238E27FC236}">
                <a16:creationId xmlns:a16="http://schemas.microsoft.com/office/drawing/2014/main" id="{78911F5E-EC55-174A-04B5-FC4DF56C5F44}"/>
              </a:ext>
            </a:extLst>
          </p:cNvPr>
          <p:cNvPicPr>
            <a:picLocks noChangeAspect="1"/>
          </p:cNvPicPr>
          <p:nvPr/>
        </p:nvPicPr>
        <p:blipFill>
          <a:blip r:embed="rId4"/>
          <a:stretch>
            <a:fillRect/>
          </a:stretch>
        </p:blipFill>
        <p:spPr>
          <a:xfrm>
            <a:off x="3633061" y="4498988"/>
            <a:ext cx="7962666" cy="2209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4" name="Straight Arrow Connector 3">
            <a:extLst>
              <a:ext uri="{FF2B5EF4-FFF2-40B4-BE49-F238E27FC236}">
                <a16:creationId xmlns:a16="http://schemas.microsoft.com/office/drawing/2014/main" id="{C9D04C4B-85A7-C7BC-BF38-B862CA8F5A4B}"/>
              </a:ext>
            </a:extLst>
          </p:cNvPr>
          <p:cNvCxnSpPr>
            <a:cxnSpLocks/>
          </p:cNvCxnSpPr>
          <p:nvPr/>
        </p:nvCxnSpPr>
        <p:spPr>
          <a:xfrm>
            <a:off x="9331036" y="4946073"/>
            <a:ext cx="453254" cy="5333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D13CCAE-D4F5-48ED-3219-99173D637A96}"/>
              </a:ext>
            </a:extLst>
          </p:cNvPr>
          <p:cNvCxnSpPr>
            <a:cxnSpLocks/>
          </p:cNvCxnSpPr>
          <p:nvPr/>
        </p:nvCxnSpPr>
        <p:spPr>
          <a:xfrm flipH="1">
            <a:off x="11260566" y="5056579"/>
            <a:ext cx="504068" cy="5472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7760DDF6C05247874721C529CCAF89" ma:contentTypeVersion="11" ma:contentTypeDescription="Create a new document." ma:contentTypeScope="" ma:versionID="8062020898ab3e16fc42d7b2733a3c7d">
  <xsd:schema xmlns:xsd="http://www.w3.org/2001/XMLSchema" xmlns:xs="http://www.w3.org/2001/XMLSchema" xmlns:p="http://schemas.microsoft.com/office/2006/metadata/properties" xmlns:ns2="3a9cc0a4-aa9f-4821-9ec3-cddaadea8b12" xmlns:ns3="4454cdbd-91f4-4571-bda8-2bf685edf179" targetNamespace="http://schemas.microsoft.com/office/2006/metadata/properties" ma:root="true" ma:fieldsID="02f3119c1acc9885d7d4b4155cc3c930" ns2:_="" ns3:_="">
    <xsd:import namespace="3a9cc0a4-aa9f-4821-9ec3-cddaadea8b12"/>
    <xsd:import namespace="4454cdbd-91f4-4571-bda8-2bf685edf1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cc0a4-aa9f-4821-9ec3-cddaadea8b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8ab95b9-39aa-4b9d-a2e7-0451eedf9b8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54cdbd-91f4-4571-bda8-2bf685edf1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8df0c13-dee5-4d28-93cf-bc02b976ec35}" ma:internalName="TaxCatchAll" ma:showField="CatchAllData" ma:web="4454cdbd-91f4-4571-bda8-2bf685edf1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454cdbd-91f4-4571-bda8-2bf685edf179" xsi:nil="true"/>
    <lcf76f155ced4ddcb4097134ff3c332f xmlns="3a9cc0a4-aa9f-4821-9ec3-cddaadea8b1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D973B4-8886-439B-98E9-754B09C3F6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cc0a4-aa9f-4821-9ec3-cddaadea8b12"/>
    <ds:schemaRef ds:uri="4454cdbd-91f4-4571-bda8-2bf685edf1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9B1CF9-8A56-41CD-844A-3066D863D9FA}">
  <ds:schemaRefs>
    <ds:schemaRef ds:uri="http://schemas.microsoft.com/office/2006/metadata/properties"/>
    <ds:schemaRef ds:uri="http://schemas.microsoft.com/office/infopath/2007/PartnerControls"/>
    <ds:schemaRef ds:uri="4454cdbd-91f4-4571-bda8-2bf685edf179"/>
    <ds:schemaRef ds:uri="3a9cc0a4-aa9f-4821-9ec3-cddaadea8b12"/>
  </ds:schemaRefs>
</ds:datastoreItem>
</file>

<file path=customXml/itemProps3.xml><?xml version="1.0" encoding="utf-8"?>
<ds:datastoreItem xmlns:ds="http://schemas.openxmlformats.org/officeDocument/2006/customXml" ds:itemID="{953AB752-C519-4E88-8335-C3839FC352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2833</TotalTime>
  <Words>2420</Words>
  <Application>Microsoft Office PowerPoint</Application>
  <PresentationFormat>Widescreen</PresentationFormat>
  <Paragraphs>234</Paragraphs>
  <Slides>20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Aharoni</vt:lpstr>
      <vt:lpstr>Aptos</vt:lpstr>
      <vt:lpstr>Arapey</vt:lpstr>
      <vt:lpstr>Arial</vt:lpstr>
      <vt:lpstr>Bookman Old Style</vt:lpstr>
      <vt:lpstr>Google Sans</vt:lpstr>
      <vt:lpstr>NCSTSansSerif</vt:lpstr>
      <vt:lpstr>Questrial</vt:lpstr>
      <vt:lpstr>Rockwell</vt:lpstr>
      <vt:lpstr>Damask</vt:lpstr>
      <vt:lpstr>Monitoring Through Deep Learning: Poultry AFO Detection</vt:lpstr>
      <vt:lpstr>What are AFO’s &amp; What are their Benefits?</vt:lpstr>
      <vt:lpstr>Nationwide AFO Statistics</vt:lpstr>
      <vt:lpstr>AFO Downsides</vt:lpstr>
      <vt:lpstr>Research Questions and goals</vt:lpstr>
      <vt:lpstr>Goal 1: Semantic Image Segmentation to detect afo’s</vt:lpstr>
      <vt:lpstr>Model Architecture &amp; Data</vt:lpstr>
      <vt:lpstr>Model Workflow</vt:lpstr>
      <vt:lpstr>Model results </vt:lpstr>
      <vt:lpstr>Model Evaluation – raw Outputs</vt:lpstr>
      <vt:lpstr>Filtering Steps</vt:lpstr>
      <vt:lpstr>Filtering – Land use &amp; Zoning</vt:lpstr>
      <vt:lpstr>Filtering – Road and Rail Filtering</vt:lpstr>
      <vt:lpstr>Minimum Bounding Rectangle (MBR) &amp; Size Filtering </vt:lpstr>
      <vt:lpstr>Clean final outputs</vt:lpstr>
      <vt:lpstr>Summary Table</vt:lpstr>
      <vt:lpstr>Future Work</vt:lpstr>
      <vt:lpstr>Project Limitations</vt:lpstr>
      <vt:lpstr>Project Implications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Savannah Jobkar</dc:creator>
  <cp:lastModifiedBy>Jobkar, Savannah</cp:lastModifiedBy>
  <cp:revision>6</cp:revision>
  <dcterms:created xsi:type="dcterms:W3CDTF">2025-03-24T19:25:38Z</dcterms:created>
  <dcterms:modified xsi:type="dcterms:W3CDTF">2025-04-22T15:21:30Z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0x010100517760DDF6C05247874721C529CCAF89</vt:lpwstr>
  </property>
  <property fmtid="{D5CDD505-2E9C-101B-9397-08002B2CF9AE}" pid="3" name="MediaServiceImageTags">
    <vt:lpwstr/>
  </property>
</Properties>
</file>