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0" r:id="rId1"/>
  </p:sldMasterIdLst>
  <p:notesMasterIdLst>
    <p:notesMasterId r:id="rId20"/>
  </p:notesMasterIdLst>
  <p:sldIdLst>
    <p:sldId id="273" r:id="rId2"/>
    <p:sldId id="287" r:id="rId3"/>
    <p:sldId id="301" r:id="rId4"/>
    <p:sldId id="278" r:id="rId5"/>
    <p:sldId id="300" r:id="rId6"/>
    <p:sldId id="276" r:id="rId7"/>
    <p:sldId id="274" r:id="rId8"/>
    <p:sldId id="291" r:id="rId9"/>
    <p:sldId id="280" r:id="rId10"/>
    <p:sldId id="294" r:id="rId11"/>
    <p:sldId id="289" r:id="rId12"/>
    <p:sldId id="275" r:id="rId13"/>
    <p:sldId id="299" r:id="rId14"/>
    <p:sldId id="297" r:id="rId15"/>
    <p:sldId id="295" r:id="rId16"/>
    <p:sldId id="296" r:id="rId17"/>
    <p:sldId id="286" r:id="rId18"/>
    <p:sldId id="293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4203534-B4FF-48FC-99CE-A519A5987776}" v="39" dt="2025-04-22T22:26:20.60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756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shan, Rezaul Bari" userId="701edca3-0787-4a3a-aa13-7b36d0b70cbf" providerId="ADAL" clId="{30F7DED0-2780-42C6-87B8-10A13CEB10C8}"/>
    <pc:docChg chg="undo custSel addSld modSld sldOrd">
      <pc:chgData name="Ishan, Rezaul Bari" userId="701edca3-0787-4a3a-aa13-7b36d0b70cbf" providerId="ADAL" clId="{30F7DED0-2780-42C6-87B8-10A13CEB10C8}" dt="2025-04-23T19:50:41.262" v="287" actId="1076"/>
      <pc:docMkLst>
        <pc:docMk/>
      </pc:docMkLst>
      <pc:sldChg chg="modSp mod">
        <pc:chgData name="Ishan, Rezaul Bari" userId="701edca3-0787-4a3a-aa13-7b36d0b70cbf" providerId="ADAL" clId="{30F7DED0-2780-42C6-87B8-10A13CEB10C8}" dt="2025-04-23T19:48:50.975" v="280" actId="1076"/>
        <pc:sldMkLst>
          <pc:docMk/>
          <pc:sldMk cId="3050002390" sldId="278"/>
        </pc:sldMkLst>
        <pc:picChg chg="mod">
          <ac:chgData name="Ishan, Rezaul Bari" userId="701edca3-0787-4a3a-aa13-7b36d0b70cbf" providerId="ADAL" clId="{30F7DED0-2780-42C6-87B8-10A13CEB10C8}" dt="2025-04-23T19:48:50.975" v="280" actId="1076"/>
          <ac:picMkLst>
            <pc:docMk/>
            <pc:sldMk cId="3050002390" sldId="278"/>
            <ac:picMk id="3" creationId="{F9F597D3-C783-2676-A90F-421C36894FC3}"/>
          </ac:picMkLst>
        </pc:picChg>
      </pc:sldChg>
      <pc:sldChg chg="addSp delSp modSp mod ord">
        <pc:chgData name="Ishan, Rezaul Bari" userId="701edca3-0787-4a3a-aa13-7b36d0b70cbf" providerId="ADAL" clId="{30F7DED0-2780-42C6-87B8-10A13CEB10C8}" dt="2025-04-23T19:37:09.321" v="161" actId="478"/>
        <pc:sldMkLst>
          <pc:docMk/>
          <pc:sldMk cId="2685184542" sldId="280"/>
        </pc:sldMkLst>
        <pc:spChg chg="del mod">
          <ac:chgData name="Ishan, Rezaul Bari" userId="701edca3-0787-4a3a-aa13-7b36d0b70cbf" providerId="ADAL" clId="{30F7DED0-2780-42C6-87B8-10A13CEB10C8}" dt="2025-04-23T19:37:09.321" v="161" actId="478"/>
          <ac:spMkLst>
            <pc:docMk/>
            <pc:sldMk cId="2685184542" sldId="280"/>
            <ac:spMk id="2" creationId="{C070A71A-DED6-402D-A471-F5F8FA25F241}"/>
          </ac:spMkLst>
        </pc:spChg>
        <pc:spChg chg="mod">
          <ac:chgData name="Ishan, Rezaul Bari" userId="701edca3-0787-4a3a-aa13-7b36d0b70cbf" providerId="ADAL" clId="{30F7DED0-2780-42C6-87B8-10A13CEB10C8}" dt="2025-04-23T19:27:17.461" v="92" actId="120"/>
          <ac:spMkLst>
            <pc:docMk/>
            <pc:sldMk cId="2685184542" sldId="280"/>
            <ac:spMk id="3" creationId="{E3E3E52E-2428-46E6-A0DF-21566EEEADA7}"/>
          </ac:spMkLst>
        </pc:spChg>
        <pc:spChg chg="add mod ord">
          <ac:chgData name="Ishan, Rezaul Bari" userId="701edca3-0787-4a3a-aa13-7b36d0b70cbf" providerId="ADAL" clId="{30F7DED0-2780-42C6-87B8-10A13CEB10C8}" dt="2025-04-23T19:36:55.033" v="160" actId="14100"/>
          <ac:spMkLst>
            <pc:docMk/>
            <pc:sldMk cId="2685184542" sldId="280"/>
            <ac:spMk id="4" creationId="{1371CC70-3365-47C0-8DCE-3961D038C510}"/>
          </ac:spMkLst>
        </pc:spChg>
        <pc:spChg chg="mod">
          <ac:chgData name="Ishan, Rezaul Bari" userId="701edca3-0787-4a3a-aa13-7b36d0b70cbf" providerId="ADAL" clId="{30F7DED0-2780-42C6-87B8-10A13CEB10C8}" dt="2025-04-23T19:33:52.665" v="117" actId="1076"/>
          <ac:spMkLst>
            <pc:docMk/>
            <pc:sldMk cId="2685184542" sldId="280"/>
            <ac:spMk id="5" creationId="{3E49E7FF-15C6-2059-9588-705D4EDCDACA}"/>
          </ac:spMkLst>
        </pc:spChg>
        <pc:graphicFrameChg chg="mod modGraphic">
          <ac:chgData name="Ishan, Rezaul Bari" userId="701edca3-0787-4a3a-aa13-7b36d0b70cbf" providerId="ADAL" clId="{30F7DED0-2780-42C6-87B8-10A13CEB10C8}" dt="2025-04-23T19:36:48.172" v="158" actId="14100"/>
          <ac:graphicFrameMkLst>
            <pc:docMk/>
            <pc:sldMk cId="2685184542" sldId="280"/>
            <ac:graphicFrameMk id="8" creationId="{02A33C62-561C-51EA-79BD-346E90CDBCCE}"/>
          </ac:graphicFrameMkLst>
        </pc:graphicFrameChg>
      </pc:sldChg>
      <pc:sldChg chg="modSp mod">
        <pc:chgData name="Ishan, Rezaul Bari" userId="701edca3-0787-4a3a-aa13-7b36d0b70cbf" providerId="ADAL" clId="{30F7DED0-2780-42C6-87B8-10A13CEB10C8}" dt="2025-04-23T19:13:00.483" v="39" actId="6549"/>
        <pc:sldMkLst>
          <pc:docMk/>
          <pc:sldMk cId="2778152174" sldId="287"/>
        </pc:sldMkLst>
        <pc:spChg chg="mod">
          <ac:chgData name="Ishan, Rezaul Bari" userId="701edca3-0787-4a3a-aa13-7b36d0b70cbf" providerId="ADAL" clId="{30F7DED0-2780-42C6-87B8-10A13CEB10C8}" dt="2025-04-23T19:13:00.483" v="39" actId="6549"/>
          <ac:spMkLst>
            <pc:docMk/>
            <pc:sldMk cId="2778152174" sldId="287"/>
            <ac:spMk id="4" creationId="{A192908C-C484-49FA-B64F-3A9188431A13}"/>
          </ac:spMkLst>
        </pc:spChg>
      </pc:sldChg>
      <pc:sldChg chg="modSp">
        <pc:chgData name="Ishan, Rezaul Bari" userId="701edca3-0787-4a3a-aa13-7b36d0b70cbf" providerId="ADAL" clId="{30F7DED0-2780-42C6-87B8-10A13CEB10C8}" dt="2025-04-23T19:26:35.938" v="75" actId="20577"/>
        <pc:sldMkLst>
          <pc:docMk/>
          <pc:sldMk cId="3207099528" sldId="291"/>
        </pc:sldMkLst>
        <pc:graphicFrameChg chg="mod">
          <ac:chgData name="Ishan, Rezaul Bari" userId="701edca3-0787-4a3a-aa13-7b36d0b70cbf" providerId="ADAL" clId="{30F7DED0-2780-42C6-87B8-10A13CEB10C8}" dt="2025-04-23T19:26:35.938" v="75" actId="20577"/>
          <ac:graphicFrameMkLst>
            <pc:docMk/>
            <pc:sldMk cId="3207099528" sldId="291"/>
            <ac:graphicFrameMk id="102" creationId="{727DE7F6-2657-10CC-98AF-616FEA21E944}"/>
          </ac:graphicFrameMkLst>
        </pc:graphicFrameChg>
      </pc:sldChg>
      <pc:sldChg chg="modSp mod">
        <pc:chgData name="Ishan, Rezaul Bari" userId="701edca3-0787-4a3a-aa13-7b36d0b70cbf" providerId="ADAL" clId="{30F7DED0-2780-42C6-87B8-10A13CEB10C8}" dt="2025-04-23T19:50:41.262" v="287" actId="1076"/>
        <pc:sldMkLst>
          <pc:docMk/>
          <pc:sldMk cId="1287643316" sldId="293"/>
        </pc:sldMkLst>
        <pc:graphicFrameChg chg="mod">
          <ac:chgData name="Ishan, Rezaul Bari" userId="701edca3-0787-4a3a-aa13-7b36d0b70cbf" providerId="ADAL" clId="{30F7DED0-2780-42C6-87B8-10A13CEB10C8}" dt="2025-04-23T19:50:41.262" v="287" actId="1076"/>
          <ac:graphicFrameMkLst>
            <pc:docMk/>
            <pc:sldMk cId="1287643316" sldId="293"/>
            <ac:graphicFrameMk id="2" creationId="{DC0A83EB-DC78-5A33-BC62-2DF65C5987A2}"/>
          </ac:graphicFrameMkLst>
        </pc:graphicFrameChg>
      </pc:sldChg>
      <pc:sldChg chg="delSp modSp mod">
        <pc:chgData name="Ishan, Rezaul Bari" userId="701edca3-0787-4a3a-aa13-7b36d0b70cbf" providerId="ADAL" clId="{30F7DED0-2780-42C6-87B8-10A13CEB10C8}" dt="2025-04-23T19:39:32.184" v="176" actId="1076"/>
        <pc:sldMkLst>
          <pc:docMk/>
          <pc:sldMk cId="3167818336" sldId="294"/>
        </pc:sldMkLst>
        <pc:spChg chg="mod">
          <ac:chgData name="Ishan, Rezaul Bari" userId="701edca3-0787-4a3a-aa13-7b36d0b70cbf" providerId="ADAL" clId="{30F7DED0-2780-42C6-87B8-10A13CEB10C8}" dt="2025-04-23T19:39:12.181" v="173" actId="6549"/>
          <ac:spMkLst>
            <pc:docMk/>
            <pc:sldMk cId="3167818336" sldId="294"/>
            <ac:spMk id="3" creationId="{E3E3E52E-2428-46E6-A0DF-21566EEEADA7}"/>
          </ac:spMkLst>
        </pc:spChg>
        <pc:spChg chg="del">
          <ac:chgData name="Ishan, Rezaul Bari" userId="701edca3-0787-4a3a-aa13-7b36d0b70cbf" providerId="ADAL" clId="{30F7DED0-2780-42C6-87B8-10A13CEB10C8}" dt="2025-04-23T19:38:10.625" v="162" actId="478"/>
          <ac:spMkLst>
            <pc:docMk/>
            <pc:sldMk cId="3167818336" sldId="294"/>
            <ac:spMk id="5" creationId="{7AEFB665-5293-4A28-8BA1-A8E0DF5084F8}"/>
          </ac:spMkLst>
        </pc:spChg>
        <pc:graphicFrameChg chg="mod modGraphic">
          <ac:chgData name="Ishan, Rezaul Bari" userId="701edca3-0787-4a3a-aa13-7b36d0b70cbf" providerId="ADAL" clId="{30F7DED0-2780-42C6-87B8-10A13CEB10C8}" dt="2025-04-23T19:39:32.184" v="176" actId="1076"/>
          <ac:graphicFrameMkLst>
            <pc:docMk/>
            <pc:sldMk cId="3167818336" sldId="294"/>
            <ac:graphicFrameMk id="6" creationId="{4B9180AB-A391-E47D-7FE5-3395A8B1AFEE}"/>
          </ac:graphicFrameMkLst>
        </pc:graphicFrameChg>
      </pc:sldChg>
      <pc:sldChg chg="modSp mod">
        <pc:chgData name="Ishan, Rezaul Bari" userId="701edca3-0787-4a3a-aa13-7b36d0b70cbf" providerId="ADAL" clId="{30F7DED0-2780-42C6-87B8-10A13CEB10C8}" dt="2025-04-23T19:50:29.615" v="286" actId="1076"/>
        <pc:sldMkLst>
          <pc:docMk/>
          <pc:sldMk cId="3587505058" sldId="296"/>
        </pc:sldMkLst>
        <pc:spChg chg="mod">
          <ac:chgData name="Ishan, Rezaul Bari" userId="701edca3-0787-4a3a-aa13-7b36d0b70cbf" providerId="ADAL" clId="{30F7DED0-2780-42C6-87B8-10A13CEB10C8}" dt="2025-04-23T19:50:29.615" v="286" actId="1076"/>
          <ac:spMkLst>
            <pc:docMk/>
            <pc:sldMk cId="3587505058" sldId="296"/>
            <ac:spMk id="3" creationId="{E3E3E52E-2428-46E6-A0DF-21566EEEADA7}"/>
          </ac:spMkLst>
        </pc:spChg>
        <pc:spChg chg="mod">
          <ac:chgData name="Ishan, Rezaul Bari" userId="701edca3-0787-4a3a-aa13-7b36d0b70cbf" providerId="ADAL" clId="{30F7DED0-2780-42C6-87B8-10A13CEB10C8}" dt="2025-04-23T19:50:27.495" v="285" actId="1076"/>
          <ac:spMkLst>
            <pc:docMk/>
            <pc:sldMk cId="3587505058" sldId="296"/>
            <ac:spMk id="4" creationId="{A5858E50-B205-4509-AAD1-78AF44CED79C}"/>
          </ac:spMkLst>
        </pc:spChg>
      </pc:sldChg>
      <pc:sldChg chg="modSp mod">
        <pc:chgData name="Ishan, Rezaul Bari" userId="701edca3-0787-4a3a-aa13-7b36d0b70cbf" providerId="ADAL" clId="{30F7DED0-2780-42C6-87B8-10A13CEB10C8}" dt="2025-04-23T19:50:10.063" v="284" actId="14100"/>
        <pc:sldMkLst>
          <pc:docMk/>
          <pc:sldMk cId="3688598009" sldId="297"/>
        </pc:sldMkLst>
        <pc:spChg chg="mod">
          <ac:chgData name="Ishan, Rezaul Bari" userId="701edca3-0787-4a3a-aa13-7b36d0b70cbf" providerId="ADAL" clId="{30F7DED0-2780-42C6-87B8-10A13CEB10C8}" dt="2025-04-23T19:50:10.063" v="284" actId="14100"/>
          <ac:spMkLst>
            <pc:docMk/>
            <pc:sldMk cId="3688598009" sldId="297"/>
            <ac:spMk id="4" creationId="{D0CC7670-06F8-F1A1-7888-1DE6D3FB7E87}"/>
          </ac:spMkLst>
        </pc:spChg>
      </pc:sldChg>
      <pc:sldChg chg="modSp mod">
        <pc:chgData name="Ishan, Rezaul Bari" userId="701edca3-0787-4a3a-aa13-7b36d0b70cbf" providerId="ADAL" clId="{30F7DED0-2780-42C6-87B8-10A13CEB10C8}" dt="2025-04-23T19:49:57.615" v="282" actId="255"/>
        <pc:sldMkLst>
          <pc:docMk/>
          <pc:sldMk cId="2433015134" sldId="299"/>
        </pc:sldMkLst>
        <pc:spChg chg="mod">
          <ac:chgData name="Ishan, Rezaul Bari" userId="701edca3-0787-4a3a-aa13-7b36d0b70cbf" providerId="ADAL" clId="{30F7DED0-2780-42C6-87B8-10A13CEB10C8}" dt="2025-04-23T19:42:46.256" v="182" actId="1076"/>
          <ac:spMkLst>
            <pc:docMk/>
            <pc:sldMk cId="2433015134" sldId="299"/>
            <ac:spMk id="3" creationId="{A4F8CD5E-909C-FA77-5375-24B6309C9D4D}"/>
          </ac:spMkLst>
        </pc:spChg>
        <pc:graphicFrameChg chg="mod">
          <ac:chgData name="Ishan, Rezaul Bari" userId="701edca3-0787-4a3a-aa13-7b36d0b70cbf" providerId="ADAL" clId="{30F7DED0-2780-42C6-87B8-10A13CEB10C8}" dt="2025-04-23T19:49:57.615" v="282" actId="255"/>
          <ac:graphicFrameMkLst>
            <pc:docMk/>
            <pc:sldMk cId="2433015134" sldId="299"/>
            <ac:graphicFrameMk id="2" creationId="{2A7ED2D1-4EA8-4B90-A7B7-CC84178A6F1C}"/>
          </ac:graphicFrameMkLst>
        </pc:graphicFrameChg>
      </pc:sldChg>
      <pc:sldChg chg="addSp delSp modSp add mod">
        <pc:chgData name="Ishan, Rezaul Bari" userId="701edca3-0787-4a3a-aa13-7b36d0b70cbf" providerId="ADAL" clId="{30F7DED0-2780-42C6-87B8-10A13CEB10C8}" dt="2025-04-23T19:13:19.285" v="40" actId="1582"/>
        <pc:sldMkLst>
          <pc:docMk/>
          <pc:sldMk cId="1195884634" sldId="301"/>
        </pc:sldMkLst>
        <pc:spChg chg="mod">
          <ac:chgData name="Ishan, Rezaul Bari" userId="701edca3-0787-4a3a-aa13-7b36d0b70cbf" providerId="ADAL" clId="{30F7DED0-2780-42C6-87B8-10A13CEB10C8}" dt="2025-04-23T19:11:25.549" v="27" actId="14100"/>
          <ac:spMkLst>
            <pc:docMk/>
            <pc:sldMk cId="1195884634" sldId="301"/>
            <ac:spMk id="2" creationId="{357F817D-9FFD-50F3-D396-2B368A8C9597}"/>
          </ac:spMkLst>
        </pc:spChg>
        <pc:spChg chg="mod">
          <ac:chgData name="Ishan, Rezaul Bari" userId="701edca3-0787-4a3a-aa13-7b36d0b70cbf" providerId="ADAL" clId="{30F7DED0-2780-42C6-87B8-10A13CEB10C8}" dt="2025-04-23T19:11:10.172" v="4" actId="20577"/>
          <ac:spMkLst>
            <pc:docMk/>
            <pc:sldMk cId="1195884634" sldId="301"/>
            <ac:spMk id="4" creationId="{A192908C-C484-49FA-B64F-3A9188431A13}"/>
          </ac:spMkLst>
        </pc:spChg>
        <pc:picChg chg="add del mod">
          <ac:chgData name="Ishan, Rezaul Bari" userId="701edca3-0787-4a3a-aa13-7b36d0b70cbf" providerId="ADAL" clId="{30F7DED0-2780-42C6-87B8-10A13CEB10C8}" dt="2025-04-23T19:12:11.964" v="33" actId="478"/>
          <ac:picMkLst>
            <pc:docMk/>
            <pc:sldMk cId="1195884634" sldId="301"/>
            <ac:picMk id="5" creationId="{658AC11C-BD38-49B0-A10C-BA4BE3C0CA11}"/>
          </ac:picMkLst>
        </pc:picChg>
        <pc:picChg chg="add mod">
          <ac:chgData name="Ishan, Rezaul Bari" userId="701edca3-0787-4a3a-aa13-7b36d0b70cbf" providerId="ADAL" clId="{30F7DED0-2780-42C6-87B8-10A13CEB10C8}" dt="2025-04-23T19:13:19.285" v="40" actId="1582"/>
          <ac:picMkLst>
            <pc:docMk/>
            <pc:sldMk cId="1195884634" sldId="301"/>
            <ac:picMk id="7" creationId="{87D1390D-8CD9-418C-973B-C48FB54F0DD8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etsu365-my.sharepoint.com/personal/ishanr_etsu_edu/Documents/Ishan/Conferrences/ASPRS/LULC_Analysi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en-US" sz="1800" b="1" i="0" u="none" strike="noStrike" kern="1200" spc="0" baseline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r>
              <a:rPr lang="en-US"/>
              <a:t>LULC Change  (%)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800" b="1" i="0" u="none" strike="noStrike" kern="1200" spc="0" baseline="0">
              <a:solidFill>
                <a:schemeClr val="tx1"/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Sheet2!$L$17</c:f>
              <c:strCache>
                <c:ptCount val="1"/>
                <c:pt idx="0">
                  <c:v>% Change (2001-2021)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Sheet2!$E$18:$E$32</c:f>
              <c:strCache>
                <c:ptCount val="15"/>
                <c:pt idx="0">
                  <c:v>Open Water</c:v>
                </c:pt>
                <c:pt idx="1">
                  <c:v>Developed, Open Space</c:v>
                </c:pt>
                <c:pt idx="2">
                  <c:v>Developed, Low Intensity</c:v>
                </c:pt>
                <c:pt idx="3">
                  <c:v>Developed, Medium Intensity</c:v>
                </c:pt>
                <c:pt idx="4">
                  <c:v>Developed, High Intensity</c:v>
                </c:pt>
                <c:pt idx="5">
                  <c:v>Barren Land</c:v>
                </c:pt>
                <c:pt idx="6">
                  <c:v>Deciduous Forest</c:v>
                </c:pt>
                <c:pt idx="7">
                  <c:v>Evergreen Forest</c:v>
                </c:pt>
                <c:pt idx="8">
                  <c:v>Mixed Forest</c:v>
                </c:pt>
                <c:pt idx="9">
                  <c:v>Shrub/Scrub</c:v>
                </c:pt>
                <c:pt idx="10">
                  <c:v>Herbaceous</c:v>
                </c:pt>
                <c:pt idx="11">
                  <c:v>Hay/Pasture</c:v>
                </c:pt>
                <c:pt idx="12">
                  <c:v>Cultivated Crops</c:v>
                </c:pt>
                <c:pt idx="13">
                  <c:v>Woody Wetlands</c:v>
                </c:pt>
                <c:pt idx="14">
                  <c:v>Emergent Herbaceous Wetlands</c:v>
                </c:pt>
              </c:strCache>
            </c:strRef>
          </c:cat>
          <c:val>
            <c:numRef>
              <c:f>Sheet2!$L$18:$L$32</c:f>
              <c:numCache>
                <c:formatCode>0%</c:formatCode>
                <c:ptCount val="15"/>
                <c:pt idx="0">
                  <c:v>-1.3156441378971958E-2</c:v>
                </c:pt>
                <c:pt idx="1">
                  <c:v>4.4994292158939499E-2</c:v>
                </c:pt>
                <c:pt idx="2">
                  <c:v>6.2104519839200296E-2</c:v>
                </c:pt>
                <c:pt idx="3">
                  <c:v>0.21350558227792243</c:v>
                </c:pt>
                <c:pt idx="4">
                  <c:v>0.16931717591038123</c:v>
                </c:pt>
                <c:pt idx="5">
                  <c:v>0.19237227152794442</c:v>
                </c:pt>
                <c:pt idx="6">
                  <c:v>-1.1407136573914883E-2</c:v>
                </c:pt>
                <c:pt idx="7">
                  <c:v>2.5982436598191858E-2</c:v>
                </c:pt>
                <c:pt idx="8">
                  <c:v>1.6109950470646176E-2</c:v>
                </c:pt>
                <c:pt idx="9">
                  <c:v>8.9857782589439786E-2</c:v>
                </c:pt>
                <c:pt idx="10">
                  <c:v>0.30358554075808575</c:v>
                </c:pt>
                <c:pt idx="11">
                  <c:v>-4.9662196650584071E-2</c:v>
                </c:pt>
                <c:pt idx="12">
                  <c:v>0.23154075970977395</c:v>
                </c:pt>
                <c:pt idx="13">
                  <c:v>5.6845339706384383E-2</c:v>
                </c:pt>
                <c:pt idx="14">
                  <c:v>0.16388888888888895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141-4548-A9B4-2E7B0FA3364F}"/>
            </c:ext>
          </c:extLst>
        </c:ser>
        <c:ser>
          <c:idx val="1"/>
          <c:order val="1"/>
          <c:tx>
            <c:strRef>
              <c:f>Sheet2!$M$17</c:f>
              <c:strCache>
                <c:ptCount val="1"/>
                <c:pt idx="0">
                  <c:v>% Change (2021-2041)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Sheet2!$E$18:$E$32</c:f>
              <c:strCache>
                <c:ptCount val="15"/>
                <c:pt idx="0">
                  <c:v>Open Water</c:v>
                </c:pt>
                <c:pt idx="1">
                  <c:v>Developed, Open Space</c:v>
                </c:pt>
                <c:pt idx="2">
                  <c:v>Developed, Low Intensity</c:v>
                </c:pt>
                <c:pt idx="3">
                  <c:v>Developed, Medium Intensity</c:v>
                </c:pt>
                <c:pt idx="4">
                  <c:v>Developed, High Intensity</c:v>
                </c:pt>
                <c:pt idx="5">
                  <c:v>Barren Land</c:v>
                </c:pt>
                <c:pt idx="6">
                  <c:v>Deciduous Forest</c:v>
                </c:pt>
                <c:pt idx="7">
                  <c:v>Evergreen Forest</c:v>
                </c:pt>
                <c:pt idx="8">
                  <c:v>Mixed Forest</c:v>
                </c:pt>
                <c:pt idx="9">
                  <c:v>Shrub/Scrub</c:v>
                </c:pt>
                <c:pt idx="10">
                  <c:v>Herbaceous</c:v>
                </c:pt>
                <c:pt idx="11">
                  <c:v>Hay/Pasture</c:v>
                </c:pt>
                <c:pt idx="12">
                  <c:v>Cultivated Crops</c:v>
                </c:pt>
                <c:pt idx="13">
                  <c:v>Woody Wetlands</c:v>
                </c:pt>
                <c:pt idx="14">
                  <c:v>Emergent Herbaceous Wetlands</c:v>
                </c:pt>
              </c:strCache>
            </c:strRef>
          </c:cat>
          <c:val>
            <c:numRef>
              <c:f>Sheet2!$M$18:$M$32</c:f>
              <c:numCache>
                <c:formatCode>0%</c:formatCode>
                <c:ptCount val="15"/>
                <c:pt idx="0">
                  <c:v>0.1650766976462994</c:v>
                </c:pt>
                <c:pt idx="1">
                  <c:v>0.27918380133957776</c:v>
                </c:pt>
                <c:pt idx="2">
                  <c:v>-0.25291736540796861</c:v>
                </c:pt>
                <c:pt idx="3">
                  <c:v>-0.20897353819889061</c:v>
                </c:pt>
                <c:pt idx="4">
                  <c:v>0.22168107954005514</c:v>
                </c:pt>
                <c:pt idx="5">
                  <c:v>0.96761853720295299</c:v>
                </c:pt>
                <c:pt idx="6">
                  <c:v>-1.0722988456154479</c:v>
                </c:pt>
                <c:pt idx="7">
                  <c:v>0.92647327720848727</c:v>
                </c:pt>
                <c:pt idx="8">
                  <c:v>-0.3352285193102108</c:v>
                </c:pt>
                <c:pt idx="9">
                  <c:v>0.51571697528657556</c:v>
                </c:pt>
                <c:pt idx="10">
                  <c:v>0.26794514677523029</c:v>
                </c:pt>
                <c:pt idx="11">
                  <c:v>4.5550383832704482E-2</c:v>
                </c:pt>
                <c:pt idx="12">
                  <c:v>0.75834149863338662</c:v>
                </c:pt>
                <c:pt idx="13">
                  <c:v>0.76979604668526735</c:v>
                </c:pt>
                <c:pt idx="14">
                  <c:v>0.74624060150375937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141-4548-A9B4-2E7B0FA336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763042240"/>
        <c:axId val="1763041824"/>
      </c:barChart>
      <c:catAx>
        <c:axId val="17630422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500" b="1" i="0" u="none" strike="noStrike" kern="1200" baseline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n-US"/>
          </a:p>
        </c:txPr>
        <c:crossAx val="1763041824"/>
        <c:crosses val="autoZero"/>
        <c:auto val="1"/>
        <c:lblAlgn val="ctr"/>
        <c:lblOffset val="100"/>
        <c:noMultiLvlLbl val="0"/>
      </c:catAx>
      <c:valAx>
        <c:axId val="176304182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500" b="1" i="0" u="none" strike="noStrike" kern="1200" baseline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n-US"/>
          </a:p>
        </c:txPr>
        <c:crossAx val="17630422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500" b="1" i="0" u="none" strike="noStrike" kern="1200" baseline="0">
              <a:solidFill>
                <a:schemeClr val="tx1"/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en-US" sz="1500" b="1" i="0" u="none" strike="noStrike" kern="1200" baseline="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10" Type="http://schemas.openxmlformats.org/officeDocument/2006/relationships/image" Target="../media/image15.svg"/><Relationship Id="rId4" Type="http://schemas.openxmlformats.org/officeDocument/2006/relationships/image" Target="../media/image9.svg"/><Relationship Id="rId9" Type="http://schemas.openxmlformats.org/officeDocument/2006/relationships/image" Target="../media/image14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10" Type="http://schemas.openxmlformats.org/officeDocument/2006/relationships/image" Target="../media/image15.svg"/><Relationship Id="rId4" Type="http://schemas.openxmlformats.org/officeDocument/2006/relationships/image" Target="../media/image9.svg"/><Relationship Id="rId9" Type="http://schemas.openxmlformats.org/officeDocument/2006/relationships/image" Target="../media/image1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13A5EC9-0DB2-4F0F-A3ED-A9DAA1C3297B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622E6504-1456-4ED4-A787-F2C952B229BB}">
      <dgm:prSet/>
      <dgm:spPr/>
      <dgm:t>
        <a:bodyPr/>
        <a:lstStyle/>
        <a:p>
          <a:r>
            <a:rPr lang="en-GB" dirty="0"/>
            <a:t>Dataset stratified and split: </a:t>
          </a:r>
          <a:r>
            <a:rPr lang="en-GB" b="1" dirty="0"/>
            <a:t>80% training and 20% testing</a:t>
          </a:r>
          <a:r>
            <a:rPr lang="en-GB" dirty="0"/>
            <a:t>.</a:t>
          </a:r>
          <a:endParaRPr lang="en-US" dirty="0"/>
        </a:p>
      </dgm:t>
    </dgm:pt>
    <dgm:pt modelId="{6A93C4A6-1115-4BAE-BB57-B40A2280404E}" type="parTrans" cxnId="{8FDF9800-9D4C-408D-BCD6-69707F2F5597}">
      <dgm:prSet/>
      <dgm:spPr/>
      <dgm:t>
        <a:bodyPr/>
        <a:lstStyle/>
        <a:p>
          <a:endParaRPr lang="en-US"/>
        </a:p>
      </dgm:t>
    </dgm:pt>
    <dgm:pt modelId="{BD3DF724-C7A5-485F-82B9-CB9CFBC1B9BF}" type="sibTrans" cxnId="{8FDF9800-9D4C-408D-BCD6-69707F2F5597}">
      <dgm:prSet/>
      <dgm:spPr/>
      <dgm:t>
        <a:bodyPr/>
        <a:lstStyle/>
        <a:p>
          <a:endParaRPr lang="en-US"/>
        </a:p>
      </dgm:t>
    </dgm:pt>
    <dgm:pt modelId="{0DE64667-4F5F-4520-BBA7-58E0288D265C}">
      <dgm:prSet/>
      <dgm:spPr/>
      <dgm:t>
        <a:bodyPr/>
        <a:lstStyle/>
        <a:p>
          <a:r>
            <a:rPr lang="en-US" b="1" dirty="0"/>
            <a:t>High</a:t>
          </a:r>
          <a:r>
            <a:rPr lang="en-US" dirty="0"/>
            <a:t> </a:t>
          </a:r>
          <a:r>
            <a:rPr lang="en-US" b="1" dirty="0"/>
            <a:t>prediction accuracy (88.89%).</a:t>
          </a:r>
          <a:endParaRPr lang="en-US" dirty="0"/>
        </a:p>
      </dgm:t>
    </dgm:pt>
    <dgm:pt modelId="{691644CD-5500-40B6-8288-9270849DDB58}" type="parTrans" cxnId="{E2723F3F-9C9F-4EBF-96FC-5CBB9CA945CE}">
      <dgm:prSet/>
      <dgm:spPr/>
      <dgm:t>
        <a:bodyPr/>
        <a:lstStyle/>
        <a:p>
          <a:endParaRPr lang="en-US"/>
        </a:p>
      </dgm:t>
    </dgm:pt>
    <dgm:pt modelId="{6606583D-01D0-4B95-A433-E873222FEAAE}" type="sibTrans" cxnId="{E2723F3F-9C9F-4EBF-96FC-5CBB9CA945CE}">
      <dgm:prSet/>
      <dgm:spPr/>
      <dgm:t>
        <a:bodyPr/>
        <a:lstStyle/>
        <a:p>
          <a:endParaRPr lang="en-US"/>
        </a:p>
      </dgm:t>
    </dgm:pt>
    <dgm:pt modelId="{890F5064-37D0-4158-B19E-2B5DCADE5F2B}">
      <dgm:prSet/>
      <dgm:spPr/>
      <dgm:t>
        <a:bodyPr/>
        <a:lstStyle/>
        <a:p>
          <a:r>
            <a:rPr lang="en-US" b="1" dirty="0"/>
            <a:t>Kappa coefficient </a:t>
          </a:r>
          <a:r>
            <a:rPr lang="en-US" dirty="0"/>
            <a:t>= </a:t>
          </a:r>
          <a:r>
            <a:rPr lang="en-US" b="1" dirty="0"/>
            <a:t>0.88</a:t>
          </a:r>
          <a:endParaRPr lang="en-US" dirty="0"/>
        </a:p>
      </dgm:t>
    </dgm:pt>
    <dgm:pt modelId="{18D29F93-1648-41D8-83F5-609CA9B14AD1}" type="parTrans" cxnId="{1F5DC338-0F33-4D89-B354-DC651A4D3454}">
      <dgm:prSet/>
      <dgm:spPr/>
      <dgm:t>
        <a:bodyPr/>
        <a:lstStyle/>
        <a:p>
          <a:endParaRPr lang="en-US"/>
        </a:p>
      </dgm:t>
    </dgm:pt>
    <dgm:pt modelId="{4BC937A9-D71C-4CEF-BD43-5BD94AA199A7}" type="sibTrans" cxnId="{1F5DC338-0F33-4D89-B354-DC651A4D3454}">
      <dgm:prSet/>
      <dgm:spPr/>
      <dgm:t>
        <a:bodyPr/>
        <a:lstStyle/>
        <a:p>
          <a:endParaRPr lang="en-US"/>
        </a:p>
      </dgm:t>
    </dgm:pt>
    <dgm:pt modelId="{452A5200-503B-41FF-BC20-396A63A1F2E7}">
      <dgm:prSet/>
      <dgm:spPr/>
      <dgm:t>
        <a:bodyPr/>
        <a:lstStyle/>
        <a:p>
          <a:r>
            <a:rPr lang="en-US" b="1" dirty="0"/>
            <a:t>Dependable</a:t>
          </a:r>
          <a:r>
            <a:rPr lang="en-US" dirty="0"/>
            <a:t> </a:t>
          </a:r>
          <a:r>
            <a:rPr lang="en-US" b="1" dirty="0"/>
            <a:t>predictions</a:t>
          </a:r>
          <a:r>
            <a:rPr lang="en-US" dirty="0"/>
            <a:t> for land management.</a:t>
          </a:r>
        </a:p>
      </dgm:t>
    </dgm:pt>
    <dgm:pt modelId="{F9D5AFEB-6428-4231-90B5-174AA15A3267}" type="parTrans" cxnId="{3CD7C26A-09EB-433D-88E4-58C5A7E690E3}">
      <dgm:prSet/>
      <dgm:spPr/>
      <dgm:t>
        <a:bodyPr/>
        <a:lstStyle/>
        <a:p>
          <a:endParaRPr lang="en-US"/>
        </a:p>
      </dgm:t>
    </dgm:pt>
    <dgm:pt modelId="{C711CCFD-4822-47F3-8A23-6320A367E113}" type="sibTrans" cxnId="{3CD7C26A-09EB-433D-88E4-58C5A7E690E3}">
      <dgm:prSet/>
      <dgm:spPr/>
      <dgm:t>
        <a:bodyPr/>
        <a:lstStyle/>
        <a:p>
          <a:endParaRPr lang="en-US"/>
        </a:p>
      </dgm:t>
    </dgm:pt>
    <dgm:pt modelId="{D8CF2D5B-4EB7-4968-86A6-0833E3A2F119}">
      <dgm:prSet/>
      <dgm:spPr/>
      <dgm:t>
        <a:bodyPr/>
        <a:lstStyle/>
        <a:p>
          <a:r>
            <a:rPr lang="en-US" b="1"/>
            <a:t>Confusion matrix </a:t>
          </a:r>
          <a:r>
            <a:rPr lang="en-US"/>
            <a:t>highlights the model's ability to </a:t>
          </a:r>
          <a:r>
            <a:rPr lang="en-US" b="1"/>
            <a:t>distinguish complex spatial data</a:t>
          </a:r>
          <a:r>
            <a:rPr lang="en-US"/>
            <a:t>.</a:t>
          </a:r>
        </a:p>
      </dgm:t>
    </dgm:pt>
    <dgm:pt modelId="{F0B5B9CC-8D0D-48F1-B666-9A0F4069F1A2}" type="parTrans" cxnId="{C3C44D95-8706-4B9A-8236-74AC6B285115}">
      <dgm:prSet/>
      <dgm:spPr/>
      <dgm:t>
        <a:bodyPr/>
        <a:lstStyle/>
        <a:p>
          <a:endParaRPr lang="en-US"/>
        </a:p>
      </dgm:t>
    </dgm:pt>
    <dgm:pt modelId="{1EFFF54D-94DF-41DE-9301-0B4CC5A07220}" type="sibTrans" cxnId="{C3C44D95-8706-4B9A-8236-74AC6B285115}">
      <dgm:prSet/>
      <dgm:spPr/>
      <dgm:t>
        <a:bodyPr/>
        <a:lstStyle/>
        <a:p>
          <a:endParaRPr lang="en-US"/>
        </a:p>
      </dgm:t>
    </dgm:pt>
    <dgm:pt modelId="{616300A6-B2EC-4BDD-A548-A659F2B04EC4}" type="pres">
      <dgm:prSet presAssocID="{813A5EC9-0DB2-4F0F-A3ED-A9DAA1C3297B}" presName="root" presStyleCnt="0">
        <dgm:presLayoutVars>
          <dgm:dir/>
          <dgm:resizeHandles val="exact"/>
        </dgm:presLayoutVars>
      </dgm:prSet>
      <dgm:spPr/>
    </dgm:pt>
    <dgm:pt modelId="{6E357BEF-B28A-4944-B9E9-F33B62CB7C60}" type="pres">
      <dgm:prSet presAssocID="{622E6504-1456-4ED4-A787-F2C952B229BB}" presName="compNode" presStyleCnt="0"/>
      <dgm:spPr/>
    </dgm:pt>
    <dgm:pt modelId="{35BC4D43-32E1-4B8A-8D30-830BA6BED69E}" type="pres">
      <dgm:prSet presAssocID="{622E6504-1456-4ED4-A787-F2C952B229BB}" presName="bgRect" presStyleLbl="bgShp" presStyleIdx="0" presStyleCnt="5"/>
      <dgm:spPr/>
    </dgm:pt>
    <dgm:pt modelId="{BF5BAD60-4FDB-46C6-97CB-6D17001FCB6E}" type="pres">
      <dgm:prSet presAssocID="{622E6504-1456-4ED4-A787-F2C952B229BB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atistics"/>
        </a:ext>
      </dgm:extLst>
    </dgm:pt>
    <dgm:pt modelId="{8A6437C9-059F-47B4-B33A-C3B3BE94E81F}" type="pres">
      <dgm:prSet presAssocID="{622E6504-1456-4ED4-A787-F2C952B229BB}" presName="spaceRect" presStyleCnt="0"/>
      <dgm:spPr/>
    </dgm:pt>
    <dgm:pt modelId="{43E72F71-8927-45D0-9F50-52C075C1D124}" type="pres">
      <dgm:prSet presAssocID="{622E6504-1456-4ED4-A787-F2C952B229BB}" presName="parTx" presStyleLbl="revTx" presStyleIdx="0" presStyleCnt="5">
        <dgm:presLayoutVars>
          <dgm:chMax val="0"/>
          <dgm:chPref val="0"/>
        </dgm:presLayoutVars>
      </dgm:prSet>
      <dgm:spPr/>
    </dgm:pt>
    <dgm:pt modelId="{DDB8C8E0-9499-4EFD-97FB-9B511BA3AEB1}" type="pres">
      <dgm:prSet presAssocID="{BD3DF724-C7A5-485F-82B9-CB9CFBC1B9BF}" presName="sibTrans" presStyleCnt="0"/>
      <dgm:spPr/>
    </dgm:pt>
    <dgm:pt modelId="{BD8D71DA-CEF4-461A-82D9-08B2F035423B}" type="pres">
      <dgm:prSet presAssocID="{0DE64667-4F5F-4520-BBA7-58E0288D265C}" presName="compNode" presStyleCnt="0"/>
      <dgm:spPr/>
    </dgm:pt>
    <dgm:pt modelId="{F54CA0ED-29A9-47EF-9916-9ED7E049916C}" type="pres">
      <dgm:prSet presAssocID="{0DE64667-4F5F-4520-BBA7-58E0288D265C}" presName="bgRect" presStyleLbl="bgShp" presStyleIdx="1" presStyleCnt="5"/>
      <dgm:spPr/>
    </dgm:pt>
    <dgm:pt modelId="{8A81821A-9BF1-401D-83CC-D18AF07164D4}" type="pres">
      <dgm:prSet presAssocID="{0DE64667-4F5F-4520-BBA7-58E0288D265C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ptical disc"/>
        </a:ext>
      </dgm:extLst>
    </dgm:pt>
    <dgm:pt modelId="{B70C9189-96E5-4420-B5A8-8A9F42395ED5}" type="pres">
      <dgm:prSet presAssocID="{0DE64667-4F5F-4520-BBA7-58E0288D265C}" presName="spaceRect" presStyleCnt="0"/>
      <dgm:spPr/>
    </dgm:pt>
    <dgm:pt modelId="{789FF8CA-8912-4D3D-9869-DFCC7153F066}" type="pres">
      <dgm:prSet presAssocID="{0DE64667-4F5F-4520-BBA7-58E0288D265C}" presName="parTx" presStyleLbl="revTx" presStyleIdx="1" presStyleCnt="5">
        <dgm:presLayoutVars>
          <dgm:chMax val="0"/>
          <dgm:chPref val="0"/>
        </dgm:presLayoutVars>
      </dgm:prSet>
      <dgm:spPr/>
    </dgm:pt>
    <dgm:pt modelId="{383F1E4A-BA57-4AAF-8039-E4956A1E08B9}" type="pres">
      <dgm:prSet presAssocID="{6606583D-01D0-4B95-A433-E873222FEAAE}" presName="sibTrans" presStyleCnt="0"/>
      <dgm:spPr/>
    </dgm:pt>
    <dgm:pt modelId="{1F9E4CC5-EAEF-44ED-8D07-DB1D4487D62E}" type="pres">
      <dgm:prSet presAssocID="{890F5064-37D0-4158-B19E-2B5DCADE5F2B}" presName="compNode" presStyleCnt="0"/>
      <dgm:spPr/>
    </dgm:pt>
    <dgm:pt modelId="{6D2F2C03-472A-4FDD-AB28-441002F7E607}" type="pres">
      <dgm:prSet presAssocID="{890F5064-37D0-4158-B19E-2B5DCADE5F2B}" presName="bgRect" presStyleLbl="bgShp" presStyleIdx="2" presStyleCnt="5"/>
      <dgm:spPr/>
    </dgm:pt>
    <dgm:pt modelId="{131EFBF0-500D-4E4D-BF85-3224FD5BD38E}" type="pres">
      <dgm:prSet presAssocID="{890F5064-37D0-4158-B19E-2B5DCADE5F2B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isconnected"/>
        </a:ext>
      </dgm:extLst>
    </dgm:pt>
    <dgm:pt modelId="{F17513E1-0A92-4A84-BF14-503232A32AB7}" type="pres">
      <dgm:prSet presAssocID="{890F5064-37D0-4158-B19E-2B5DCADE5F2B}" presName="spaceRect" presStyleCnt="0"/>
      <dgm:spPr/>
    </dgm:pt>
    <dgm:pt modelId="{B33CC5AD-EBA7-4A4B-9303-AA14FBA03FD7}" type="pres">
      <dgm:prSet presAssocID="{890F5064-37D0-4158-B19E-2B5DCADE5F2B}" presName="parTx" presStyleLbl="revTx" presStyleIdx="2" presStyleCnt="5">
        <dgm:presLayoutVars>
          <dgm:chMax val="0"/>
          <dgm:chPref val="0"/>
        </dgm:presLayoutVars>
      </dgm:prSet>
      <dgm:spPr/>
    </dgm:pt>
    <dgm:pt modelId="{3EC7F9B1-B4DF-45F0-8DC2-3072CC6FE63D}" type="pres">
      <dgm:prSet presAssocID="{4BC937A9-D71C-4CEF-BD43-5BD94AA199A7}" presName="sibTrans" presStyleCnt="0"/>
      <dgm:spPr/>
    </dgm:pt>
    <dgm:pt modelId="{CE5AA15E-2271-4437-9507-4030020D1F77}" type="pres">
      <dgm:prSet presAssocID="{452A5200-503B-41FF-BC20-396A63A1F2E7}" presName="compNode" presStyleCnt="0"/>
      <dgm:spPr/>
    </dgm:pt>
    <dgm:pt modelId="{4867EE48-3381-436B-90FD-5A73AB0C2F6A}" type="pres">
      <dgm:prSet presAssocID="{452A5200-503B-41FF-BC20-396A63A1F2E7}" presName="bgRect" presStyleLbl="bgShp" presStyleIdx="3" presStyleCnt="5"/>
      <dgm:spPr/>
    </dgm:pt>
    <dgm:pt modelId="{1B96821F-9C35-44EC-8283-110D8967BDD9}" type="pres">
      <dgm:prSet presAssocID="{452A5200-503B-41FF-BC20-396A63A1F2E7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ibbon"/>
        </a:ext>
      </dgm:extLst>
    </dgm:pt>
    <dgm:pt modelId="{C2EC9556-724E-4E3E-86F0-4317F47082EC}" type="pres">
      <dgm:prSet presAssocID="{452A5200-503B-41FF-BC20-396A63A1F2E7}" presName="spaceRect" presStyleCnt="0"/>
      <dgm:spPr/>
    </dgm:pt>
    <dgm:pt modelId="{6A487407-538C-4018-9468-A03AE58CFF7D}" type="pres">
      <dgm:prSet presAssocID="{452A5200-503B-41FF-BC20-396A63A1F2E7}" presName="parTx" presStyleLbl="revTx" presStyleIdx="3" presStyleCnt="5">
        <dgm:presLayoutVars>
          <dgm:chMax val="0"/>
          <dgm:chPref val="0"/>
        </dgm:presLayoutVars>
      </dgm:prSet>
      <dgm:spPr/>
    </dgm:pt>
    <dgm:pt modelId="{7D778068-88BD-417D-810E-99F55BF86FC4}" type="pres">
      <dgm:prSet presAssocID="{C711CCFD-4822-47F3-8A23-6320A367E113}" presName="sibTrans" presStyleCnt="0"/>
      <dgm:spPr/>
    </dgm:pt>
    <dgm:pt modelId="{095A5BC9-1B7E-4F5B-B4CE-DEB4DD92789F}" type="pres">
      <dgm:prSet presAssocID="{D8CF2D5B-4EB7-4968-86A6-0833E3A2F119}" presName="compNode" presStyleCnt="0"/>
      <dgm:spPr/>
    </dgm:pt>
    <dgm:pt modelId="{59E8D7E5-E524-4C49-9D01-00182533F908}" type="pres">
      <dgm:prSet presAssocID="{D8CF2D5B-4EB7-4968-86A6-0833E3A2F119}" presName="bgRect" presStyleLbl="bgShp" presStyleIdx="4" presStyleCnt="5"/>
      <dgm:spPr/>
    </dgm:pt>
    <dgm:pt modelId="{844187ED-2042-4914-96D5-67520080C97E}" type="pres">
      <dgm:prSet presAssocID="{D8CF2D5B-4EB7-4968-86A6-0833E3A2F119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ze"/>
        </a:ext>
      </dgm:extLst>
    </dgm:pt>
    <dgm:pt modelId="{CED8A01F-E7BE-4077-A278-A194A780EECA}" type="pres">
      <dgm:prSet presAssocID="{D8CF2D5B-4EB7-4968-86A6-0833E3A2F119}" presName="spaceRect" presStyleCnt="0"/>
      <dgm:spPr/>
    </dgm:pt>
    <dgm:pt modelId="{B322459C-361F-4061-A34A-C90FC3E43FF4}" type="pres">
      <dgm:prSet presAssocID="{D8CF2D5B-4EB7-4968-86A6-0833E3A2F119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8FDF9800-9D4C-408D-BCD6-69707F2F5597}" srcId="{813A5EC9-0DB2-4F0F-A3ED-A9DAA1C3297B}" destId="{622E6504-1456-4ED4-A787-F2C952B229BB}" srcOrd="0" destOrd="0" parTransId="{6A93C4A6-1115-4BAE-BB57-B40A2280404E}" sibTransId="{BD3DF724-C7A5-485F-82B9-CB9CFBC1B9BF}"/>
    <dgm:cxn modelId="{FFA34E14-CC01-4878-A4DB-22A08724C17B}" type="presOf" srcId="{813A5EC9-0DB2-4F0F-A3ED-A9DAA1C3297B}" destId="{616300A6-B2EC-4BDD-A548-A659F2B04EC4}" srcOrd="0" destOrd="0" presId="urn:microsoft.com/office/officeart/2018/2/layout/IconVerticalSolidList"/>
    <dgm:cxn modelId="{A9DE1037-15A8-4E02-B788-18472358A04A}" type="presOf" srcId="{452A5200-503B-41FF-BC20-396A63A1F2E7}" destId="{6A487407-538C-4018-9468-A03AE58CFF7D}" srcOrd="0" destOrd="0" presId="urn:microsoft.com/office/officeart/2018/2/layout/IconVerticalSolidList"/>
    <dgm:cxn modelId="{1F5DC338-0F33-4D89-B354-DC651A4D3454}" srcId="{813A5EC9-0DB2-4F0F-A3ED-A9DAA1C3297B}" destId="{890F5064-37D0-4158-B19E-2B5DCADE5F2B}" srcOrd="2" destOrd="0" parTransId="{18D29F93-1648-41D8-83F5-609CA9B14AD1}" sibTransId="{4BC937A9-D71C-4CEF-BD43-5BD94AA199A7}"/>
    <dgm:cxn modelId="{E2723F3F-9C9F-4EBF-96FC-5CBB9CA945CE}" srcId="{813A5EC9-0DB2-4F0F-A3ED-A9DAA1C3297B}" destId="{0DE64667-4F5F-4520-BBA7-58E0288D265C}" srcOrd="1" destOrd="0" parTransId="{691644CD-5500-40B6-8288-9270849DDB58}" sibTransId="{6606583D-01D0-4B95-A433-E873222FEAAE}"/>
    <dgm:cxn modelId="{3CD7C26A-09EB-433D-88E4-58C5A7E690E3}" srcId="{813A5EC9-0DB2-4F0F-A3ED-A9DAA1C3297B}" destId="{452A5200-503B-41FF-BC20-396A63A1F2E7}" srcOrd="3" destOrd="0" parTransId="{F9D5AFEB-6428-4231-90B5-174AA15A3267}" sibTransId="{C711CCFD-4822-47F3-8A23-6320A367E113}"/>
    <dgm:cxn modelId="{7D6EAD7F-AC7C-46F2-8ED9-75C27CDA1651}" type="presOf" srcId="{890F5064-37D0-4158-B19E-2B5DCADE5F2B}" destId="{B33CC5AD-EBA7-4A4B-9303-AA14FBA03FD7}" srcOrd="0" destOrd="0" presId="urn:microsoft.com/office/officeart/2018/2/layout/IconVerticalSolidList"/>
    <dgm:cxn modelId="{B9C24A81-4083-450A-8F50-873637A06824}" type="presOf" srcId="{D8CF2D5B-4EB7-4968-86A6-0833E3A2F119}" destId="{B322459C-361F-4061-A34A-C90FC3E43FF4}" srcOrd="0" destOrd="0" presId="urn:microsoft.com/office/officeart/2018/2/layout/IconVerticalSolidList"/>
    <dgm:cxn modelId="{C3C44D95-8706-4B9A-8236-74AC6B285115}" srcId="{813A5EC9-0DB2-4F0F-A3ED-A9DAA1C3297B}" destId="{D8CF2D5B-4EB7-4968-86A6-0833E3A2F119}" srcOrd="4" destOrd="0" parTransId="{F0B5B9CC-8D0D-48F1-B666-9A0F4069F1A2}" sibTransId="{1EFFF54D-94DF-41DE-9301-0B4CC5A07220}"/>
    <dgm:cxn modelId="{45961C9C-ED31-491B-9BF7-048378F0C172}" type="presOf" srcId="{622E6504-1456-4ED4-A787-F2C952B229BB}" destId="{43E72F71-8927-45D0-9F50-52C075C1D124}" srcOrd="0" destOrd="0" presId="urn:microsoft.com/office/officeart/2018/2/layout/IconVerticalSolidList"/>
    <dgm:cxn modelId="{4A0CE0FF-02F5-4852-92BD-EC823F702AA8}" type="presOf" srcId="{0DE64667-4F5F-4520-BBA7-58E0288D265C}" destId="{789FF8CA-8912-4D3D-9869-DFCC7153F066}" srcOrd="0" destOrd="0" presId="urn:microsoft.com/office/officeart/2018/2/layout/IconVerticalSolidList"/>
    <dgm:cxn modelId="{12E5C6D3-CAB5-4897-BF15-AF7E6D449E51}" type="presParOf" srcId="{616300A6-B2EC-4BDD-A548-A659F2B04EC4}" destId="{6E357BEF-B28A-4944-B9E9-F33B62CB7C60}" srcOrd="0" destOrd="0" presId="urn:microsoft.com/office/officeart/2018/2/layout/IconVerticalSolidList"/>
    <dgm:cxn modelId="{4B45E87A-5A40-4D01-9B17-DDD197D7AE24}" type="presParOf" srcId="{6E357BEF-B28A-4944-B9E9-F33B62CB7C60}" destId="{35BC4D43-32E1-4B8A-8D30-830BA6BED69E}" srcOrd="0" destOrd="0" presId="urn:microsoft.com/office/officeart/2018/2/layout/IconVerticalSolidList"/>
    <dgm:cxn modelId="{08B1731E-6AAD-4A47-AD66-735C2AFA3EBF}" type="presParOf" srcId="{6E357BEF-B28A-4944-B9E9-F33B62CB7C60}" destId="{BF5BAD60-4FDB-46C6-97CB-6D17001FCB6E}" srcOrd="1" destOrd="0" presId="urn:microsoft.com/office/officeart/2018/2/layout/IconVerticalSolidList"/>
    <dgm:cxn modelId="{B65DF1E4-6F00-44CA-AF35-1342D8333559}" type="presParOf" srcId="{6E357BEF-B28A-4944-B9E9-F33B62CB7C60}" destId="{8A6437C9-059F-47B4-B33A-C3B3BE94E81F}" srcOrd="2" destOrd="0" presId="urn:microsoft.com/office/officeart/2018/2/layout/IconVerticalSolidList"/>
    <dgm:cxn modelId="{3BD30227-EFA7-4C7A-A22C-7BD56BB46626}" type="presParOf" srcId="{6E357BEF-B28A-4944-B9E9-F33B62CB7C60}" destId="{43E72F71-8927-45D0-9F50-52C075C1D124}" srcOrd="3" destOrd="0" presId="urn:microsoft.com/office/officeart/2018/2/layout/IconVerticalSolidList"/>
    <dgm:cxn modelId="{8DC9D1B0-3822-4EAD-9561-E3E8193E7D10}" type="presParOf" srcId="{616300A6-B2EC-4BDD-A548-A659F2B04EC4}" destId="{DDB8C8E0-9499-4EFD-97FB-9B511BA3AEB1}" srcOrd="1" destOrd="0" presId="urn:microsoft.com/office/officeart/2018/2/layout/IconVerticalSolidList"/>
    <dgm:cxn modelId="{CE1A713B-2099-4513-99CD-EEABD57A146C}" type="presParOf" srcId="{616300A6-B2EC-4BDD-A548-A659F2B04EC4}" destId="{BD8D71DA-CEF4-461A-82D9-08B2F035423B}" srcOrd="2" destOrd="0" presId="urn:microsoft.com/office/officeart/2018/2/layout/IconVerticalSolidList"/>
    <dgm:cxn modelId="{79489CCF-EC47-40AB-B29E-A22F6AAF7F16}" type="presParOf" srcId="{BD8D71DA-CEF4-461A-82D9-08B2F035423B}" destId="{F54CA0ED-29A9-47EF-9916-9ED7E049916C}" srcOrd="0" destOrd="0" presId="urn:microsoft.com/office/officeart/2018/2/layout/IconVerticalSolidList"/>
    <dgm:cxn modelId="{E733B526-0165-48FB-8ECC-FEBEC9BAB627}" type="presParOf" srcId="{BD8D71DA-CEF4-461A-82D9-08B2F035423B}" destId="{8A81821A-9BF1-401D-83CC-D18AF07164D4}" srcOrd="1" destOrd="0" presId="urn:microsoft.com/office/officeart/2018/2/layout/IconVerticalSolidList"/>
    <dgm:cxn modelId="{02F5DFF6-55F9-4C42-9BEB-7D22CC7AC4E7}" type="presParOf" srcId="{BD8D71DA-CEF4-461A-82D9-08B2F035423B}" destId="{B70C9189-96E5-4420-B5A8-8A9F42395ED5}" srcOrd="2" destOrd="0" presId="urn:microsoft.com/office/officeart/2018/2/layout/IconVerticalSolidList"/>
    <dgm:cxn modelId="{2B8A9150-EF8D-4184-8E55-3AB8FE2AE816}" type="presParOf" srcId="{BD8D71DA-CEF4-461A-82D9-08B2F035423B}" destId="{789FF8CA-8912-4D3D-9869-DFCC7153F066}" srcOrd="3" destOrd="0" presId="urn:microsoft.com/office/officeart/2018/2/layout/IconVerticalSolidList"/>
    <dgm:cxn modelId="{60EB3376-0E5B-42D0-93DA-761F6D32AE74}" type="presParOf" srcId="{616300A6-B2EC-4BDD-A548-A659F2B04EC4}" destId="{383F1E4A-BA57-4AAF-8039-E4956A1E08B9}" srcOrd="3" destOrd="0" presId="urn:microsoft.com/office/officeart/2018/2/layout/IconVerticalSolidList"/>
    <dgm:cxn modelId="{6B364DA4-0715-465E-A31B-76D8DC108876}" type="presParOf" srcId="{616300A6-B2EC-4BDD-A548-A659F2B04EC4}" destId="{1F9E4CC5-EAEF-44ED-8D07-DB1D4487D62E}" srcOrd="4" destOrd="0" presId="urn:microsoft.com/office/officeart/2018/2/layout/IconVerticalSolidList"/>
    <dgm:cxn modelId="{D9107A7F-017B-4939-B0DA-F91976D1D0F1}" type="presParOf" srcId="{1F9E4CC5-EAEF-44ED-8D07-DB1D4487D62E}" destId="{6D2F2C03-472A-4FDD-AB28-441002F7E607}" srcOrd="0" destOrd="0" presId="urn:microsoft.com/office/officeart/2018/2/layout/IconVerticalSolidList"/>
    <dgm:cxn modelId="{1ACF54D6-CD56-4C9B-B561-1FBC4E9FA5AD}" type="presParOf" srcId="{1F9E4CC5-EAEF-44ED-8D07-DB1D4487D62E}" destId="{131EFBF0-500D-4E4D-BF85-3224FD5BD38E}" srcOrd="1" destOrd="0" presId="urn:microsoft.com/office/officeart/2018/2/layout/IconVerticalSolidList"/>
    <dgm:cxn modelId="{D5508C02-CA12-4B5F-A952-72513A6554BC}" type="presParOf" srcId="{1F9E4CC5-EAEF-44ED-8D07-DB1D4487D62E}" destId="{F17513E1-0A92-4A84-BF14-503232A32AB7}" srcOrd="2" destOrd="0" presId="urn:microsoft.com/office/officeart/2018/2/layout/IconVerticalSolidList"/>
    <dgm:cxn modelId="{9AEE5844-31B5-4722-A175-396FA81D1274}" type="presParOf" srcId="{1F9E4CC5-EAEF-44ED-8D07-DB1D4487D62E}" destId="{B33CC5AD-EBA7-4A4B-9303-AA14FBA03FD7}" srcOrd="3" destOrd="0" presId="urn:microsoft.com/office/officeart/2018/2/layout/IconVerticalSolidList"/>
    <dgm:cxn modelId="{D9594C2D-3713-4DDC-87EC-DFB86AF6DBA1}" type="presParOf" srcId="{616300A6-B2EC-4BDD-A548-A659F2B04EC4}" destId="{3EC7F9B1-B4DF-45F0-8DC2-3072CC6FE63D}" srcOrd="5" destOrd="0" presId="urn:microsoft.com/office/officeart/2018/2/layout/IconVerticalSolidList"/>
    <dgm:cxn modelId="{5BDA05AE-5242-4A61-A9EA-AB2CEFAFF0F3}" type="presParOf" srcId="{616300A6-B2EC-4BDD-A548-A659F2B04EC4}" destId="{CE5AA15E-2271-4437-9507-4030020D1F77}" srcOrd="6" destOrd="0" presId="urn:microsoft.com/office/officeart/2018/2/layout/IconVerticalSolidList"/>
    <dgm:cxn modelId="{46B44FDB-F13F-4842-BE2E-A696C321ED5F}" type="presParOf" srcId="{CE5AA15E-2271-4437-9507-4030020D1F77}" destId="{4867EE48-3381-436B-90FD-5A73AB0C2F6A}" srcOrd="0" destOrd="0" presId="urn:microsoft.com/office/officeart/2018/2/layout/IconVerticalSolidList"/>
    <dgm:cxn modelId="{067B53EB-B98E-447A-9DEF-F289C70E2752}" type="presParOf" srcId="{CE5AA15E-2271-4437-9507-4030020D1F77}" destId="{1B96821F-9C35-44EC-8283-110D8967BDD9}" srcOrd="1" destOrd="0" presId="urn:microsoft.com/office/officeart/2018/2/layout/IconVerticalSolidList"/>
    <dgm:cxn modelId="{0E56D09F-47D9-4B8D-809E-A73C93EDA822}" type="presParOf" srcId="{CE5AA15E-2271-4437-9507-4030020D1F77}" destId="{C2EC9556-724E-4E3E-86F0-4317F47082EC}" srcOrd="2" destOrd="0" presId="urn:microsoft.com/office/officeart/2018/2/layout/IconVerticalSolidList"/>
    <dgm:cxn modelId="{0712A7E7-EDD6-447E-A866-83F653BC2E6B}" type="presParOf" srcId="{CE5AA15E-2271-4437-9507-4030020D1F77}" destId="{6A487407-538C-4018-9468-A03AE58CFF7D}" srcOrd="3" destOrd="0" presId="urn:microsoft.com/office/officeart/2018/2/layout/IconVerticalSolidList"/>
    <dgm:cxn modelId="{B98FB35A-60E0-4D4D-8582-B1CEA1BD4AC1}" type="presParOf" srcId="{616300A6-B2EC-4BDD-A548-A659F2B04EC4}" destId="{7D778068-88BD-417D-810E-99F55BF86FC4}" srcOrd="7" destOrd="0" presId="urn:microsoft.com/office/officeart/2018/2/layout/IconVerticalSolidList"/>
    <dgm:cxn modelId="{1905D2BF-BE53-493F-B980-A425ACF833C5}" type="presParOf" srcId="{616300A6-B2EC-4BDD-A548-A659F2B04EC4}" destId="{095A5BC9-1B7E-4F5B-B4CE-DEB4DD92789F}" srcOrd="8" destOrd="0" presId="urn:microsoft.com/office/officeart/2018/2/layout/IconVerticalSolidList"/>
    <dgm:cxn modelId="{65B1AFF0-8BA1-4022-A355-9B937FA71977}" type="presParOf" srcId="{095A5BC9-1B7E-4F5B-B4CE-DEB4DD92789F}" destId="{59E8D7E5-E524-4C49-9D01-00182533F908}" srcOrd="0" destOrd="0" presId="urn:microsoft.com/office/officeart/2018/2/layout/IconVerticalSolidList"/>
    <dgm:cxn modelId="{0EF9380A-0564-422E-99E4-8541AB84345F}" type="presParOf" srcId="{095A5BC9-1B7E-4F5B-B4CE-DEB4DD92789F}" destId="{844187ED-2042-4914-96D5-67520080C97E}" srcOrd="1" destOrd="0" presId="urn:microsoft.com/office/officeart/2018/2/layout/IconVerticalSolidList"/>
    <dgm:cxn modelId="{A7A9F98F-F053-43F4-B94A-736DD2895F84}" type="presParOf" srcId="{095A5BC9-1B7E-4F5B-B4CE-DEB4DD92789F}" destId="{CED8A01F-E7BE-4077-A278-A194A780EECA}" srcOrd="2" destOrd="0" presId="urn:microsoft.com/office/officeart/2018/2/layout/IconVerticalSolidList"/>
    <dgm:cxn modelId="{527A537A-9DA3-47A0-BB50-625E47E36651}" type="presParOf" srcId="{095A5BC9-1B7E-4F5B-B4CE-DEB4DD92789F}" destId="{B322459C-361F-4061-A34A-C90FC3E43FF4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BC4D43-32E1-4B8A-8D30-830BA6BED69E}">
      <dsp:nvSpPr>
        <dsp:cNvPr id="0" name=""/>
        <dsp:cNvSpPr/>
      </dsp:nvSpPr>
      <dsp:spPr>
        <a:xfrm>
          <a:off x="0" y="3890"/>
          <a:ext cx="6628804" cy="82863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5BAD60-4FDB-46C6-97CB-6D17001FCB6E}">
      <dsp:nvSpPr>
        <dsp:cNvPr id="0" name=""/>
        <dsp:cNvSpPr/>
      </dsp:nvSpPr>
      <dsp:spPr>
        <a:xfrm>
          <a:off x="250661" y="190332"/>
          <a:ext cx="455748" cy="45574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E72F71-8927-45D0-9F50-52C075C1D124}">
      <dsp:nvSpPr>
        <dsp:cNvPr id="0" name=""/>
        <dsp:cNvSpPr/>
      </dsp:nvSpPr>
      <dsp:spPr>
        <a:xfrm>
          <a:off x="957071" y="3890"/>
          <a:ext cx="5671732" cy="8286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97" tIns="87697" rIns="87697" bIns="87697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Dataset stratified and split: </a:t>
          </a:r>
          <a:r>
            <a:rPr lang="en-GB" sz="1900" b="1" kern="1200" dirty="0"/>
            <a:t>80% training and 20% testing</a:t>
          </a:r>
          <a:r>
            <a:rPr lang="en-GB" sz="1900" kern="1200" dirty="0"/>
            <a:t>.</a:t>
          </a:r>
          <a:endParaRPr lang="en-US" sz="1900" kern="1200" dirty="0"/>
        </a:p>
      </dsp:txBody>
      <dsp:txXfrm>
        <a:off x="957071" y="3890"/>
        <a:ext cx="5671732" cy="828633"/>
      </dsp:txXfrm>
    </dsp:sp>
    <dsp:sp modelId="{F54CA0ED-29A9-47EF-9916-9ED7E049916C}">
      <dsp:nvSpPr>
        <dsp:cNvPr id="0" name=""/>
        <dsp:cNvSpPr/>
      </dsp:nvSpPr>
      <dsp:spPr>
        <a:xfrm>
          <a:off x="0" y="1039682"/>
          <a:ext cx="6628804" cy="82863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81821A-9BF1-401D-83CC-D18AF07164D4}">
      <dsp:nvSpPr>
        <dsp:cNvPr id="0" name=""/>
        <dsp:cNvSpPr/>
      </dsp:nvSpPr>
      <dsp:spPr>
        <a:xfrm>
          <a:off x="250661" y="1226124"/>
          <a:ext cx="455748" cy="45574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9FF8CA-8912-4D3D-9869-DFCC7153F066}">
      <dsp:nvSpPr>
        <dsp:cNvPr id="0" name=""/>
        <dsp:cNvSpPr/>
      </dsp:nvSpPr>
      <dsp:spPr>
        <a:xfrm>
          <a:off x="957071" y="1039682"/>
          <a:ext cx="5671732" cy="8286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97" tIns="87697" rIns="87697" bIns="87697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/>
            <a:t>High</a:t>
          </a:r>
          <a:r>
            <a:rPr lang="en-US" sz="1900" kern="1200" dirty="0"/>
            <a:t> </a:t>
          </a:r>
          <a:r>
            <a:rPr lang="en-US" sz="1900" b="1" kern="1200" dirty="0"/>
            <a:t>prediction accuracy (88.89%).</a:t>
          </a:r>
          <a:endParaRPr lang="en-US" sz="1900" kern="1200" dirty="0"/>
        </a:p>
      </dsp:txBody>
      <dsp:txXfrm>
        <a:off x="957071" y="1039682"/>
        <a:ext cx="5671732" cy="828633"/>
      </dsp:txXfrm>
    </dsp:sp>
    <dsp:sp modelId="{6D2F2C03-472A-4FDD-AB28-441002F7E607}">
      <dsp:nvSpPr>
        <dsp:cNvPr id="0" name=""/>
        <dsp:cNvSpPr/>
      </dsp:nvSpPr>
      <dsp:spPr>
        <a:xfrm>
          <a:off x="0" y="2075473"/>
          <a:ext cx="6628804" cy="82863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1EFBF0-500D-4E4D-BF85-3224FD5BD38E}">
      <dsp:nvSpPr>
        <dsp:cNvPr id="0" name=""/>
        <dsp:cNvSpPr/>
      </dsp:nvSpPr>
      <dsp:spPr>
        <a:xfrm>
          <a:off x="250661" y="2261916"/>
          <a:ext cx="455748" cy="45574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3CC5AD-EBA7-4A4B-9303-AA14FBA03FD7}">
      <dsp:nvSpPr>
        <dsp:cNvPr id="0" name=""/>
        <dsp:cNvSpPr/>
      </dsp:nvSpPr>
      <dsp:spPr>
        <a:xfrm>
          <a:off x="957071" y="2075473"/>
          <a:ext cx="5671732" cy="8286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97" tIns="87697" rIns="87697" bIns="87697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/>
            <a:t>Kappa coefficient </a:t>
          </a:r>
          <a:r>
            <a:rPr lang="en-US" sz="1900" kern="1200" dirty="0"/>
            <a:t>= </a:t>
          </a:r>
          <a:r>
            <a:rPr lang="en-US" sz="1900" b="1" kern="1200" dirty="0"/>
            <a:t>0.88</a:t>
          </a:r>
          <a:endParaRPr lang="en-US" sz="1900" kern="1200" dirty="0"/>
        </a:p>
      </dsp:txBody>
      <dsp:txXfrm>
        <a:off x="957071" y="2075473"/>
        <a:ext cx="5671732" cy="828633"/>
      </dsp:txXfrm>
    </dsp:sp>
    <dsp:sp modelId="{4867EE48-3381-436B-90FD-5A73AB0C2F6A}">
      <dsp:nvSpPr>
        <dsp:cNvPr id="0" name=""/>
        <dsp:cNvSpPr/>
      </dsp:nvSpPr>
      <dsp:spPr>
        <a:xfrm>
          <a:off x="0" y="3111265"/>
          <a:ext cx="6628804" cy="82863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96821F-9C35-44EC-8283-110D8967BDD9}">
      <dsp:nvSpPr>
        <dsp:cNvPr id="0" name=""/>
        <dsp:cNvSpPr/>
      </dsp:nvSpPr>
      <dsp:spPr>
        <a:xfrm>
          <a:off x="250661" y="3297708"/>
          <a:ext cx="455748" cy="455748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487407-538C-4018-9468-A03AE58CFF7D}">
      <dsp:nvSpPr>
        <dsp:cNvPr id="0" name=""/>
        <dsp:cNvSpPr/>
      </dsp:nvSpPr>
      <dsp:spPr>
        <a:xfrm>
          <a:off x="957071" y="3111265"/>
          <a:ext cx="5671732" cy="8286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97" tIns="87697" rIns="87697" bIns="87697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/>
            <a:t>Dependable</a:t>
          </a:r>
          <a:r>
            <a:rPr lang="en-US" sz="1900" kern="1200" dirty="0"/>
            <a:t> </a:t>
          </a:r>
          <a:r>
            <a:rPr lang="en-US" sz="1900" b="1" kern="1200" dirty="0"/>
            <a:t>predictions</a:t>
          </a:r>
          <a:r>
            <a:rPr lang="en-US" sz="1900" kern="1200" dirty="0"/>
            <a:t> for land management.</a:t>
          </a:r>
        </a:p>
      </dsp:txBody>
      <dsp:txXfrm>
        <a:off x="957071" y="3111265"/>
        <a:ext cx="5671732" cy="828633"/>
      </dsp:txXfrm>
    </dsp:sp>
    <dsp:sp modelId="{59E8D7E5-E524-4C49-9D01-00182533F908}">
      <dsp:nvSpPr>
        <dsp:cNvPr id="0" name=""/>
        <dsp:cNvSpPr/>
      </dsp:nvSpPr>
      <dsp:spPr>
        <a:xfrm>
          <a:off x="0" y="4147057"/>
          <a:ext cx="6628804" cy="82863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4187ED-2042-4914-96D5-67520080C97E}">
      <dsp:nvSpPr>
        <dsp:cNvPr id="0" name=""/>
        <dsp:cNvSpPr/>
      </dsp:nvSpPr>
      <dsp:spPr>
        <a:xfrm>
          <a:off x="250661" y="4333499"/>
          <a:ext cx="455748" cy="455748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22459C-361F-4061-A34A-C90FC3E43FF4}">
      <dsp:nvSpPr>
        <dsp:cNvPr id="0" name=""/>
        <dsp:cNvSpPr/>
      </dsp:nvSpPr>
      <dsp:spPr>
        <a:xfrm>
          <a:off x="957071" y="4147057"/>
          <a:ext cx="5671732" cy="8286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97" tIns="87697" rIns="87697" bIns="87697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/>
            <a:t>Confusion matrix </a:t>
          </a:r>
          <a:r>
            <a:rPr lang="en-US" sz="1900" kern="1200"/>
            <a:t>highlights the model's ability to </a:t>
          </a:r>
          <a:r>
            <a:rPr lang="en-US" sz="1900" b="1" kern="1200"/>
            <a:t>distinguish complex spatial data</a:t>
          </a:r>
          <a:r>
            <a:rPr lang="en-US" sz="1900" kern="1200"/>
            <a:t>.</a:t>
          </a:r>
        </a:p>
      </dsp:txBody>
      <dsp:txXfrm>
        <a:off x="957071" y="4147057"/>
        <a:ext cx="5671732" cy="8286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3F7B46-642F-4EDA-AF2B-1881B7FCA0E6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937C52-3829-4229-AE55-4BC93E9657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7378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937C52-3829-4229-AE55-4BC93E96572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9171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5CBFC4-273D-0DDE-9E44-17ECC5BD9D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0C0BFE2-9290-1386-0E63-7E12733B2C2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ABAD270-7721-AAFA-5DC7-8781567E155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BB2B2B-10C7-8321-9CF3-4D99A2FCA29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937C52-3829-4229-AE55-4BC93E96572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3995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smtClean="0"/>
              <a:t>4/23/2025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99404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E9DEC-419B-4CC5-A080-3B06BD5A8291}" type="datetimeFigureOut">
              <a:rPr lang="en-US" smtClean="0"/>
              <a:t>4/23/2025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32373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E9DEC-419B-4CC5-A080-3B06BD5A8291}" type="datetimeFigureOut">
              <a:rPr lang="en-US" smtClean="0"/>
              <a:t>4/23/2025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161012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E9DEC-419B-4CC5-A080-3B06BD5A8291}" type="datetimeFigureOut">
              <a:rPr lang="en-US" smtClean="0"/>
              <a:t>4/23/2025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27422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E9DEC-419B-4CC5-A080-3B06BD5A8291}" type="datetimeFigureOut">
              <a:rPr lang="en-US" smtClean="0"/>
              <a:t>4/23/2025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545236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E9DEC-419B-4CC5-A080-3B06BD5A8291}" type="datetimeFigureOut">
              <a:rPr lang="en-US" smtClean="0"/>
              <a:t>4/23/2025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00353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smtClean="0"/>
              <a:t>4/23/2025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70248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8E61D-D431-422C-9764-11DAFE33AB63}" type="datetimeFigureOut">
              <a:rPr lang="en-US" smtClean="0"/>
              <a:t>4/23/2025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6400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smtClean="0"/>
              <a:t>4/23/2025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84103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smtClean="0"/>
              <a:t>4/23/2025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1569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smtClean="0"/>
              <a:t>4/23/2025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3531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E9DEC-419B-4CC5-A080-3B06BD5A8291}" type="datetimeFigureOut">
              <a:rPr lang="en-US" smtClean="0"/>
              <a:t>4/23/2025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13441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smtClean="0"/>
              <a:t>4/23/2025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6368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smtClean="0"/>
              <a:t>4/23/2025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37242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smtClean="0"/>
              <a:t>4/23/2025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41380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E9DEC-419B-4CC5-A080-3B06BD5A8291}" type="datetimeFigureOut">
              <a:rPr lang="en-US" smtClean="0"/>
              <a:t>4/23/2025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42527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smtClean="0"/>
              <a:t>4/23/2025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1579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  <p:sldLayoutId id="2147483808" r:id="rId8"/>
    <p:sldLayoutId id="2147483809" r:id="rId9"/>
    <p:sldLayoutId id="2147483810" r:id="rId10"/>
    <p:sldLayoutId id="2147483811" r:id="rId11"/>
    <p:sldLayoutId id="2147483812" r:id="rId12"/>
    <p:sldLayoutId id="2147483813" r:id="rId13"/>
    <p:sldLayoutId id="2147483814" r:id="rId14"/>
    <p:sldLayoutId id="2147483815" r:id="rId15"/>
    <p:sldLayoutId id="214748381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code.earthengine.google.com/a67f55b28d0b14d4bec34fe84966930b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48D0DC-8467-8E05-96E2-B025FBFAD9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6065" y="1489156"/>
            <a:ext cx="9579429" cy="2131868"/>
          </a:xfrm>
        </p:spPr>
        <p:txBody>
          <a:bodyPr anchor="ctr"/>
          <a:lstStyle/>
          <a:p>
            <a:pPr algn="ctr"/>
            <a:r>
              <a:rPr lang="en-GB" sz="3200" b="1" i="1" dirty="0">
                <a:solidFill>
                  <a:srgbClr val="7030A0"/>
                </a:solidFill>
                <a:latin typeface="+mn-lt"/>
              </a:rPr>
              <a:t>Simulating Future Land Cover Trends in Tennessee: A Machine Learning Approach across Four Counties.</a:t>
            </a:r>
            <a:endParaRPr lang="en-US" sz="3200" b="1" i="1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589226B-1265-0717-5108-E97C6555CC40}"/>
              </a:ext>
            </a:extLst>
          </p:cNvPr>
          <p:cNvSpPr txBox="1">
            <a:spLocks/>
          </p:cNvSpPr>
          <p:nvPr/>
        </p:nvSpPr>
        <p:spPr>
          <a:xfrm>
            <a:off x="766789" y="3337212"/>
            <a:ext cx="9579429" cy="1427160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dirty="0">
                <a:solidFill>
                  <a:srgbClr val="000000"/>
                </a:solidFill>
                <a:latin typeface="+mn-lt"/>
              </a:rPr>
              <a:t>Rezaul Bari Ishan​</a:t>
            </a:r>
          </a:p>
          <a:p>
            <a:r>
              <a:rPr lang="en-GB" sz="2400" dirty="0">
                <a:solidFill>
                  <a:srgbClr val="000000"/>
                </a:solidFill>
                <a:latin typeface="+mn-lt"/>
              </a:rPr>
              <a:t>​ASPRS Mid-South Annual Conference, April 2025</a:t>
            </a:r>
            <a:endParaRPr lang="en-US" sz="2400" dirty="0">
              <a:latin typeface="+mn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0C67D6A-ECD6-46B6-ABC5-6E8D9A3A6FE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3"/>
          <a:stretch/>
        </p:blipFill>
        <p:spPr>
          <a:xfrm>
            <a:off x="864571" y="200395"/>
            <a:ext cx="3191906" cy="968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2253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" name="Group 78">
            <a:extLst>
              <a:ext uri="{FF2B5EF4-FFF2-40B4-BE49-F238E27FC236}">
                <a16:creationId xmlns:a16="http://schemas.microsoft.com/office/drawing/2014/main" id="{1F2B4773-3207-44CC-B7AC-892B70498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2B8267CA-A7A5-4E11-9D92-4EAC3DD3E8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E83D61B5-C6B4-4A4B-85AD-FEE7A54912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Rectangle 23">
              <a:extLst>
                <a:ext uri="{FF2B5EF4-FFF2-40B4-BE49-F238E27FC236}">
                  <a16:creationId xmlns:a16="http://schemas.microsoft.com/office/drawing/2014/main" id="{A0B67FE4-688F-4497-8BFD-157613A697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83" name="Rectangle 25">
              <a:extLst>
                <a:ext uri="{FF2B5EF4-FFF2-40B4-BE49-F238E27FC236}">
                  <a16:creationId xmlns:a16="http://schemas.microsoft.com/office/drawing/2014/main" id="{3BF5BE1A-9BAC-4581-A82B-FD8FE31595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84" name="Isosceles Triangle 83">
              <a:extLst>
                <a:ext uri="{FF2B5EF4-FFF2-40B4-BE49-F238E27FC236}">
                  <a16:creationId xmlns:a16="http://schemas.microsoft.com/office/drawing/2014/main" id="{971E5644-6772-414A-8199-E30BFB02A5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85" name="Rectangle 27">
              <a:extLst>
                <a:ext uri="{FF2B5EF4-FFF2-40B4-BE49-F238E27FC236}">
                  <a16:creationId xmlns:a16="http://schemas.microsoft.com/office/drawing/2014/main" id="{E8246D50-BB0C-408E-93FD-7B8D63A7F7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86" name="Rectangle 28">
              <a:extLst>
                <a:ext uri="{FF2B5EF4-FFF2-40B4-BE49-F238E27FC236}">
                  <a16:creationId xmlns:a16="http://schemas.microsoft.com/office/drawing/2014/main" id="{AFBC5D22-68C1-44FB-8181-CB84ECAA83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87" name="Rectangle 29">
              <a:extLst>
                <a:ext uri="{FF2B5EF4-FFF2-40B4-BE49-F238E27FC236}">
                  <a16:creationId xmlns:a16="http://schemas.microsoft.com/office/drawing/2014/main" id="{FB6D0FCE-FBDB-4655-A1A7-640B1E86B5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88" name="Isosceles Triangle 87">
              <a:extLst>
                <a:ext uri="{FF2B5EF4-FFF2-40B4-BE49-F238E27FC236}">
                  <a16:creationId xmlns:a16="http://schemas.microsoft.com/office/drawing/2014/main" id="{BC8157DF-FD90-4AD6-B803-3AC0ACD8E6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89" name="Isosceles Triangle 88">
              <a:extLst>
                <a:ext uri="{FF2B5EF4-FFF2-40B4-BE49-F238E27FC236}">
                  <a16:creationId xmlns:a16="http://schemas.microsoft.com/office/drawing/2014/main" id="{3548B067-9D63-4D21-92EF-CBC9E6338C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3" name="Title 1">
            <a:extLst>
              <a:ext uri="{FF2B5EF4-FFF2-40B4-BE49-F238E27FC236}">
                <a16:creationId xmlns:a16="http://schemas.microsoft.com/office/drawing/2014/main" id="{E3E3E52E-2428-46E6-A0DF-21566EEEAD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3805" y="301646"/>
            <a:ext cx="8596668" cy="609600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pPr algn="l"/>
            <a:r>
              <a:rPr lang="en-US" sz="3600" b="1" i="1" dirty="0">
                <a:solidFill>
                  <a:srgbClr val="7030A0"/>
                </a:solidFill>
                <a:latin typeface="+mn-lt"/>
                <a:ea typeface="+mn-ea"/>
                <a:cs typeface="+mn-cs"/>
              </a:rPr>
              <a:t>Key Drivers of LULC Change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4B9180AB-A391-E47D-7FE5-3395A8B1AF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5540069"/>
              </p:ext>
            </p:extLst>
          </p:nvPr>
        </p:nvGraphicFramePr>
        <p:xfrm>
          <a:off x="1300565" y="1059365"/>
          <a:ext cx="6730892" cy="5244095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3038176">
                  <a:extLst>
                    <a:ext uri="{9D8B030D-6E8A-4147-A177-3AD203B41FA5}">
                      <a16:colId xmlns:a16="http://schemas.microsoft.com/office/drawing/2014/main" val="2515131027"/>
                    </a:ext>
                  </a:extLst>
                </a:gridCol>
                <a:gridCol w="1927023">
                  <a:extLst>
                    <a:ext uri="{9D8B030D-6E8A-4147-A177-3AD203B41FA5}">
                      <a16:colId xmlns:a16="http://schemas.microsoft.com/office/drawing/2014/main" val="560165233"/>
                    </a:ext>
                  </a:extLst>
                </a:gridCol>
                <a:gridCol w="1765693">
                  <a:extLst>
                    <a:ext uri="{9D8B030D-6E8A-4147-A177-3AD203B41FA5}">
                      <a16:colId xmlns:a16="http://schemas.microsoft.com/office/drawing/2014/main" val="1496154021"/>
                    </a:ext>
                  </a:extLst>
                </a:gridCol>
              </a:tblGrid>
              <a:tr h="582492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Features</a:t>
                      </a:r>
                      <a:endParaRPr lang="en-US" sz="2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55" marR="8955" marT="895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Importance Score</a:t>
                      </a:r>
                      <a:endParaRPr lang="en-US" sz="2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55" marR="8955" marT="895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% of Contribution</a:t>
                      </a:r>
                      <a:endParaRPr lang="en-US" sz="2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55" marR="8955" marT="8955" marB="0" anchor="ctr"/>
                </a:tc>
                <a:extLst>
                  <a:ext uri="{0D108BD9-81ED-4DB2-BD59-A6C34878D82A}">
                    <a16:rowId xmlns:a16="http://schemas.microsoft.com/office/drawing/2014/main" val="1962625923"/>
                  </a:ext>
                </a:extLst>
              </a:tr>
              <a:tr h="31423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Transition</a:t>
                      </a:r>
                      <a:endParaRPr lang="en-US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55" marR="8955" marT="895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26320.07 </a:t>
                      </a:r>
                      <a:endParaRPr lang="en-US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55" marR="8955" marT="895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19%</a:t>
                      </a:r>
                      <a:endParaRPr lang="en-US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55" marR="8955" marT="8955" marB="0" anchor="b"/>
                </a:tc>
                <a:extLst>
                  <a:ext uri="{0D108BD9-81ED-4DB2-BD59-A6C34878D82A}">
                    <a16:rowId xmlns:a16="http://schemas.microsoft.com/office/drawing/2014/main" val="3444548690"/>
                  </a:ext>
                </a:extLst>
              </a:tr>
              <a:tr h="31423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Slope</a:t>
                      </a:r>
                      <a:endParaRPr lang="en-US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55" marR="8955" marT="895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14026.95 </a:t>
                      </a:r>
                      <a:endParaRPr lang="en-US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55" marR="8955" marT="895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10%</a:t>
                      </a:r>
                      <a:endParaRPr lang="en-US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55" marR="8955" marT="8955" marB="0" anchor="b"/>
                </a:tc>
                <a:extLst>
                  <a:ext uri="{0D108BD9-81ED-4DB2-BD59-A6C34878D82A}">
                    <a16:rowId xmlns:a16="http://schemas.microsoft.com/office/drawing/2014/main" val="4167009587"/>
                  </a:ext>
                </a:extLst>
              </a:tr>
              <a:tr h="31423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Elevation</a:t>
                      </a:r>
                      <a:endParaRPr lang="en-US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55" marR="8955" marT="895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13880.01 </a:t>
                      </a:r>
                      <a:endParaRPr lang="en-US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55" marR="8955" marT="895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10%</a:t>
                      </a:r>
                      <a:endParaRPr lang="en-US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55" marR="8955" marT="8955" marB="0" anchor="b"/>
                </a:tc>
                <a:extLst>
                  <a:ext uri="{0D108BD9-81ED-4DB2-BD59-A6C34878D82A}">
                    <a16:rowId xmlns:a16="http://schemas.microsoft.com/office/drawing/2014/main" val="565690393"/>
                  </a:ext>
                </a:extLst>
              </a:tr>
              <a:tr h="31423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Schools</a:t>
                      </a:r>
                      <a:endParaRPr lang="en-US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55" marR="8955" marT="895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13593.39 </a:t>
                      </a:r>
                      <a:endParaRPr lang="en-US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55" marR="8955" marT="895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10%</a:t>
                      </a:r>
                      <a:endParaRPr lang="en-US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55" marR="8955" marT="8955" marB="0" anchor="b"/>
                </a:tc>
                <a:extLst>
                  <a:ext uri="{0D108BD9-81ED-4DB2-BD59-A6C34878D82A}">
                    <a16:rowId xmlns:a16="http://schemas.microsoft.com/office/drawing/2014/main" val="2942081525"/>
                  </a:ext>
                </a:extLst>
              </a:tr>
              <a:tr h="31423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Landfill</a:t>
                      </a:r>
                      <a:endParaRPr lang="en-US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55" marR="8955" marT="895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13152.46 </a:t>
                      </a:r>
                      <a:endParaRPr lang="en-US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55" marR="8955" marT="895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9%</a:t>
                      </a:r>
                      <a:endParaRPr lang="en-US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55" marR="8955" marT="8955" marB="0" anchor="b"/>
                </a:tc>
                <a:extLst>
                  <a:ext uri="{0D108BD9-81ED-4DB2-BD59-A6C34878D82A}">
                    <a16:rowId xmlns:a16="http://schemas.microsoft.com/office/drawing/2014/main" val="1442030761"/>
                  </a:ext>
                </a:extLst>
              </a:tr>
              <a:tr h="31423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Distance from Wetland</a:t>
                      </a:r>
                      <a:endParaRPr lang="en-US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55" marR="8955" marT="895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13073.19 </a:t>
                      </a:r>
                      <a:endParaRPr lang="en-US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55" marR="8955" marT="895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9%</a:t>
                      </a:r>
                      <a:endParaRPr lang="en-US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55" marR="8955" marT="8955" marB="0" anchor="b"/>
                </a:tc>
                <a:extLst>
                  <a:ext uri="{0D108BD9-81ED-4DB2-BD59-A6C34878D82A}">
                    <a16:rowId xmlns:a16="http://schemas.microsoft.com/office/drawing/2014/main" val="2440048298"/>
                  </a:ext>
                </a:extLst>
              </a:tr>
              <a:tr h="31423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Population Density</a:t>
                      </a:r>
                      <a:endParaRPr lang="en-US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55" marR="8955" marT="895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11850.50 </a:t>
                      </a:r>
                      <a:endParaRPr lang="en-US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55" marR="8955" marT="895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9%</a:t>
                      </a:r>
                      <a:endParaRPr lang="en-US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55" marR="8955" marT="8955" marB="0" anchor="b"/>
                </a:tc>
                <a:extLst>
                  <a:ext uri="{0D108BD9-81ED-4DB2-BD59-A6C34878D82A}">
                    <a16:rowId xmlns:a16="http://schemas.microsoft.com/office/drawing/2014/main" val="4186802714"/>
                  </a:ext>
                </a:extLst>
              </a:tr>
              <a:tr h="31423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Distance from Road</a:t>
                      </a:r>
                      <a:endParaRPr lang="en-US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55" marR="8955" marT="895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11373.75 </a:t>
                      </a:r>
                      <a:endParaRPr lang="en-US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55" marR="8955" marT="895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8%</a:t>
                      </a:r>
                      <a:endParaRPr lang="en-US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55" marR="8955" marT="8955" marB="0" anchor="b"/>
                </a:tc>
                <a:extLst>
                  <a:ext uri="{0D108BD9-81ED-4DB2-BD59-A6C34878D82A}">
                    <a16:rowId xmlns:a16="http://schemas.microsoft.com/office/drawing/2014/main" val="1867800686"/>
                  </a:ext>
                </a:extLst>
              </a:tr>
              <a:tr h="5766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Distance from Urban Area</a:t>
                      </a:r>
                      <a:endParaRPr lang="en-US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55" marR="8955" marT="895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8266.32 </a:t>
                      </a:r>
                      <a:endParaRPr lang="en-US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55" marR="8955" marT="895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6%</a:t>
                      </a:r>
                      <a:endParaRPr lang="en-US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55" marR="8955" marT="8955" marB="0" anchor="b"/>
                </a:tc>
                <a:extLst>
                  <a:ext uri="{0D108BD9-81ED-4DB2-BD59-A6C34878D82A}">
                    <a16:rowId xmlns:a16="http://schemas.microsoft.com/office/drawing/2014/main" val="2166311353"/>
                  </a:ext>
                </a:extLst>
              </a:tr>
              <a:tr h="31423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Start</a:t>
                      </a:r>
                      <a:endParaRPr lang="en-US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55" marR="8955" marT="895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6791.12 </a:t>
                      </a:r>
                      <a:endParaRPr lang="en-US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55" marR="8955" marT="895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5%</a:t>
                      </a:r>
                      <a:endParaRPr lang="en-US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55" marR="8955" marT="8955" marB="0" anchor="b"/>
                </a:tc>
                <a:extLst>
                  <a:ext uri="{0D108BD9-81ED-4DB2-BD59-A6C34878D82A}">
                    <a16:rowId xmlns:a16="http://schemas.microsoft.com/office/drawing/2014/main" val="2347323776"/>
                  </a:ext>
                </a:extLst>
              </a:tr>
              <a:tr h="31423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Year</a:t>
                      </a:r>
                      <a:endParaRPr lang="en-US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55" marR="8955" marT="895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1624.23 </a:t>
                      </a:r>
                      <a:endParaRPr lang="en-US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55" marR="8955" marT="895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1%</a:t>
                      </a:r>
                      <a:endParaRPr lang="en-US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55" marR="8955" marT="8955" marB="0" anchor="b"/>
                </a:tc>
                <a:extLst>
                  <a:ext uri="{0D108BD9-81ED-4DB2-BD59-A6C34878D82A}">
                    <a16:rowId xmlns:a16="http://schemas.microsoft.com/office/drawing/2014/main" val="1907833166"/>
                  </a:ext>
                </a:extLst>
              </a:tr>
              <a:tr h="31423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Business Center</a:t>
                      </a:r>
                      <a:endParaRPr lang="en-US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55" marR="8955" marT="895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1563.24 </a:t>
                      </a:r>
                      <a:endParaRPr lang="en-US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55" marR="8955" marT="895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1%</a:t>
                      </a:r>
                      <a:endParaRPr lang="en-US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55" marR="8955" marT="8955" marB="0" anchor="b"/>
                </a:tc>
                <a:extLst>
                  <a:ext uri="{0D108BD9-81ED-4DB2-BD59-A6C34878D82A}">
                    <a16:rowId xmlns:a16="http://schemas.microsoft.com/office/drawing/2014/main" val="2849463262"/>
                  </a:ext>
                </a:extLst>
              </a:tr>
              <a:tr h="31423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Heatmap</a:t>
                      </a:r>
                      <a:endParaRPr lang="en-US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55" marR="8955" marT="895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1560.89 </a:t>
                      </a:r>
                      <a:endParaRPr lang="en-US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55" marR="8955" marT="895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1%</a:t>
                      </a:r>
                      <a:endParaRPr lang="en-US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55" marR="8955" marT="8955" marB="0" anchor="b"/>
                </a:tc>
                <a:extLst>
                  <a:ext uri="{0D108BD9-81ED-4DB2-BD59-A6C34878D82A}">
                    <a16:rowId xmlns:a16="http://schemas.microsoft.com/office/drawing/2014/main" val="3045585701"/>
                  </a:ext>
                </a:extLst>
              </a:tr>
              <a:tr h="31423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GDP</a:t>
                      </a:r>
                      <a:endParaRPr lang="en-US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55" marR="8955" marT="895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1522.06 </a:t>
                      </a:r>
                      <a:endParaRPr lang="en-US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55" marR="8955" marT="895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1%</a:t>
                      </a:r>
                      <a:endParaRPr lang="en-US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55" marR="8955" marT="8955" marB="0" anchor="b"/>
                </a:tc>
                <a:extLst>
                  <a:ext uri="{0D108BD9-81ED-4DB2-BD59-A6C34878D82A}">
                    <a16:rowId xmlns:a16="http://schemas.microsoft.com/office/drawing/2014/main" val="20327550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678183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E3E3E52E-2428-46E6-A0DF-21566EEEAD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6906" y="55277"/>
            <a:ext cx="2796466" cy="532660"/>
          </a:xfrm>
        </p:spPr>
        <p:txBody>
          <a:bodyPr anchor="ctr">
            <a:normAutofit fontScale="90000"/>
          </a:bodyPr>
          <a:lstStyle/>
          <a:p>
            <a:pPr algn="l"/>
            <a:r>
              <a:rPr lang="en-US" sz="3200" b="1" i="1" dirty="0">
                <a:solidFill>
                  <a:srgbClr val="7030A0"/>
                </a:solidFill>
                <a:latin typeface="+mn-lt"/>
                <a:ea typeface="+mn-ea"/>
                <a:cs typeface="+mn-cs"/>
              </a:rPr>
              <a:t>Results</a:t>
            </a:r>
            <a:endParaRPr lang="en-US" sz="7200" b="1" dirty="0">
              <a:latin typeface="+mn-lt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DCDEDB1-E850-5B6E-8079-6A584EDAFB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7419" y="845124"/>
            <a:ext cx="7055318" cy="576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6748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E3E3E52E-2428-46E6-A0DF-21566EEEAD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2336" y="0"/>
            <a:ext cx="2237173" cy="645775"/>
          </a:xfrm>
        </p:spPr>
        <p:txBody>
          <a:bodyPr anchor="ctr">
            <a:normAutofit/>
          </a:bodyPr>
          <a:lstStyle/>
          <a:p>
            <a:r>
              <a:rPr lang="en-US" sz="3200" b="1" i="1" dirty="0">
                <a:solidFill>
                  <a:srgbClr val="7030A0"/>
                </a:solidFill>
                <a:latin typeface="+mn-lt"/>
                <a:ea typeface="+mn-ea"/>
                <a:cs typeface="+mn-cs"/>
              </a:rPr>
              <a:t>Results</a:t>
            </a:r>
            <a:endParaRPr lang="en-US" sz="7200" b="1" dirty="0">
              <a:latin typeface="+mn-lt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9D7B51F-381F-C9F1-EABB-82CD0C2484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0922" y="649327"/>
            <a:ext cx="7440328" cy="5559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4607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DDF8CB-19C9-BDD9-E97D-8A8469964E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A4F8CD5E-909C-FA77-5375-24B6309C9D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0808" y="174277"/>
            <a:ext cx="2237173" cy="645775"/>
          </a:xfrm>
        </p:spPr>
        <p:txBody>
          <a:bodyPr anchor="ctr">
            <a:normAutofit/>
          </a:bodyPr>
          <a:lstStyle/>
          <a:p>
            <a:r>
              <a:rPr lang="en-US" sz="3200" b="1" i="1" dirty="0">
                <a:solidFill>
                  <a:srgbClr val="7030A0"/>
                </a:solidFill>
                <a:latin typeface="+mn-lt"/>
                <a:ea typeface="+mn-ea"/>
                <a:cs typeface="+mn-cs"/>
              </a:rPr>
              <a:t>Results</a:t>
            </a:r>
            <a:endParaRPr lang="en-US" sz="7200" b="1" dirty="0">
              <a:latin typeface="+mn-lt"/>
              <a:ea typeface="+mn-ea"/>
              <a:cs typeface="+mn-cs"/>
            </a:endParaRP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2A7ED2D1-4EA8-4B90-A7B7-CC84178A6F1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46574580"/>
              </p:ext>
            </p:extLst>
          </p:nvPr>
        </p:nvGraphicFramePr>
        <p:xfrm>
          <a:off x="1001027" y="645775"/>
          <a:ext cx="8624236" cy="58994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330151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B4C717-387B-1E0E-0CE6-9B70C2EFCA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3453A751-3802-C109-858C-BB5D6BAD8E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7936" y="411480"/>
            <a:ext cx="8341784" cy="645775"/>
          </a:xfrm>
        </p:spPr>
        <p:txBody>
          <a:bodyPr anchor="ctr">
            <a:normAutofit fontScale="90000"/>
          </a:bodyPr>
          <a:lstStyle/>
          <a:p>
            <a:pPr algn="l"/>
            <a:r>
              <a:rPr lang="en-US" sz="3200" b="1" i="1" dirty="0">
                <a:solidFill>
                  <a:srgbClr val="7030A0"/>
                </a:solidFill>
                <a:latin typeface="+mn-lt"/>
                <a:ea typeface="+mn-ea"/>
                <a:cs typeface="+mn-cs"/>
              </a:rPr>
              <a:t>Major Findings of LULC Forecast (2021-2041)</a:t>
            </a:r>
            <a:endParaRPr lang="en-US" sz="7200" b="1" dirty="0">
              <a:latin typeface="+mn-lt"/>
              <a:ea typeface="+mn-ea"/>
              <a:cs typeface="+mn-cs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0CC7670-06F8-F1A1-7888-1DE6D3FB7E87}"/>
              </a:ext>
            </a:extLst>
          </p:cNvPr>
          <p:cNvSpPr txBox="1">
            <a:spLocks/>
          </p:cNvSpPr>
          <p:nvPr/>
        </p:nvSpPr>
        <p:spPr>
          <a:xfrm>
            <a:off x="637624" y="1371600"/>
            <a:ext cx="8986667" cy="5001768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lnSpc>
                <a:spcPct val="100000"/>
              </a:lnSpc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en-GB" b="1" dirty="0"/>
              <a:t>High-intensity</a:t>
            </a:r>
            <a:r>
              <a:rPr lang="en-GB" dirty="0"/>
              <a:t> urban areas will </a:t>
            </a:r>
            <a:r>
              <a:rPr lang="en-GB" b="1" dirty="0"/>
              <a:t>expand</a:t>
            </a:r>
            <a:r>
              <a:rPr lang="en-GB" dirty="0"/>
              <a:t> (</a:t>
            </a:r>
            <a:r>
              <a:rPr lang="en-GB" b="1" dirty="0"/>
              <a:t>9,361 acres), lower and medium density</a:t>
            </a:r>
            <a:r>
              <a:rPr lang="en-GB" dirty="0"/>
              <a:t> development will </a:t>
            </a:r>
            <a:r>
              <a:rPr lang="en-GB" b="1" dirty="0"/>
              <a:t>decline</a:t>
            </a:r>
            <a:r>
              <a:rPr lang="en-GB" dirty="0"/>
              <a:t>.</a:t>
            </a:r>
          </a:p>
          <a:p>
            <a:pPr marL="342900" indent="-342900" algn="just">
              <a:lnSpc>
                <a:spcPct val="100000"/>
              </a:lnSpc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en-GB" b="1" dirty="0"/>
              <a:t>Densification</a:t>
            </a:r>
            <a:r>
              <a:rPr lang="en-GB" dirty="0"/>
              <a:t> in city centres, commercial zones, and industrial hubs.</a:t>
            </a:r>
          </a:p>
          <a:p>
            <a:pPr marL="342900" indent="-342900" algn="just">
              <a:lnSpc>
                <a:spcPct val="100000"/>
              </a:lnSpc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en-GB" dirty="0"/>
              <a:t>Developed, Open Space areas will be </a:t>
            </a:r>
            <a:r>
              <a:rPr lang="en-GB" b="1" dirty="0"/>
              <a:t>increased</a:t>
            </a:r>
            <a:r>
              <a:rPr lang="en-GB" dirty="0"/>
              <a:t> by 28%, </a:t>
            </a:r>
            <a:r>
              <a:rPr lang="en-GB" b="1" dirty="0"/>
              <a:t>suburban growth </a:t>
            </a:r>
            <a:r>
              <a:rPr lang="en-GB" dirty="0"/>
              <a:t>and </a:t>
            </a:r>
            <a:r>
              <a:rPr lang="en-GB" b="1" dirty="0"/>
              <a:t>possible new residential zones</a:t>
            </a:r>
            <a:r>
              <a:rPr lang="en-GB" dirty="0"/>
              <a:t>.</a:t>
            </a:r>
          </a:p>
          <a:p>
            <a:pPr marL="342900" indent="-342900" algn="just">
              <a:lnSpc>
                <a:spcPct val="100000"/>
              </a:lnSpc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en-GB" b="1" dirty="0"/>
              <a:t>Major natural forest</a:t>
            </a:r>
            <a:r>
              <a:rPr lang="en-GB" dirty="0"/>
              <a:t> covers </a:t>
            </a:r>
            <a:r>
              <a:rPr lang="en-GB" b="1" dirty="0"/>
              <a:t>declined.</a:t>
            </a:r>
            <a:r>
              <a:rPr lang="en-GB" dirty="0"/>
              <a:t> </a:t>
            </a:r>
          </a:p>
          <a:p>
            <a:pPr marL="342900" indent="-342900" algn="just">
              <a:lnSpc>
                <a:spcPct val="100000"/>
              </a:lnSpc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en-US" dirty="0"/>
              <a:t>Predicted changes suggest urban sprawl, urban heat island impacts, and climate vulnerability concerns</a:t>
            </a:r>
            <a:r>
              <a:rPr lang="en-GB" b="1" dirty="0"/>
              <a:t>.​</a:t>
            </a:r>
          </a:p>
        </p:txBody>
      </p:sp>
    </p:spTree>
    <p:extLst>
      <p:ext uri="{BB962C8B-B14F-4D97-AF65-F5344CB8AC3E}">
        <p14:creationId xmlns:p14="http://schemas.microsoft.com/office/powerpoint/2010/main" val="36885980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E3E3E52E-2428-46E6-A0DF-21566EEEAD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2739" y="414765"/>
            <a:ext cx="7469527" cy="645775"/>
          </a:xfrm>
        </p:spPr>
        <p:txBody>
          <a:bodyPr anchor="ctr">
            <a:normAutofit fontScale="90000"/>
          </a:bodyPr>
          <a:lstStyle/>
          <a:p>
            <a:r>
              <a:rPr lang="en-US" sz="3200" b="1" i="1" dirty="0">
                <a:solidFill>
                  <a:srgbClr val="7030A0"/>
                </a:solidFill>
                <a:latin typeface="+mn-lt"/>
                <a:ea typeface="+mn-ea"/>
                <a:cs typeface="+mn-cs"/>
              </a:rPr>
              <a:t>Why Accurate LULC Forecasting Matters</a:t>
            </a:r>
            <a:endParaRPr lang="en-US" sz="7200" b="1" dirty="0">
              <a:latin typeface="+mn-lt"/>
              <a:ea typeface="+mn-ea"/>
              <a:cs typeface="+mn-cs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5858E50-B205-4509-AAD1-78AF44CED79C}"/>
              </a:ext>
            </a:extLst>
          </p:cNvPr>
          <p:cNvSpPr txBox="1">
            <a:spLocks/>
          </p:cNvSpPr>
          <p:nvPr/>
        </p:nvSpPr>
        <p:spPr>
          <a:xfrm>
            <a:off x="1021672" y="1559858"/>
            <a:ext cx="8211106" cy="465451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342900" indent="-342900" algn="just" defTabSz="914400">
              <a:lnSpc>
                <a:spcPct val="100000"/>
              </a:lnSpc>
              <a:spcBef>
                <a:spcPts val="1800"/>
              </a:spcBef>
              <a:buFont typeface="Wingdings" panose="05000000000000000000" pitchFamily="2" charset="2"/>
              <a:buChar char="Ø"/>
              <a:defRPr sz="2400"/>
            </a:lvl1pPr>
            <a:lvl2pPr indent="0" algn="ctr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/>
            </a:lvl2pPr>
            <a:lvl3pPr indent="0" algn="ctr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lvl3pPr>
            <a:lvl4pPr indent="0" algn="ctr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4pPr>
            <a:lvl5pPr indent="0" algn="ctr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5pPr>
            <a:lvl6pPr indent="0" algn="ctr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6pPr>
            <a:lvl7pPr indent="0" algn="ctr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7pPr>
            <a:lvl8pPr indent="0" algn="ctr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8pPr>
            <a:lvl9pPr indent="0" algn="ctr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9pPr>
          </a:lstStyle>
          <a:p>
            <a:r>
              <a:rPr lang="en-US" dirty="0"/>
              <a:t>Land use is changing rapidly. Accurate forecasts help in better decision-making.</a:t>
            </a:r>
          </a:p>
          <a:p>
            <a:r>
              <a:rPr lang="en-US" b="1" dirty="0"/>
              <a:t>Machine learning </a:t>
            </a:r>
            <a:r>
              <a:rPr lang="en-US" dirty="0"/>
              <a:t>models provide data-driven insights to guide </a:t>
            </a:r>
            <a:r>
              <a:rPr lang="en-US" b="1" dirty="0"/>
              <a:t>urban planning, conservation, and transportation strategies</a:t>
            </a:r>
            <a:r>
              <a:rPr lang="en-US" dirty="0"/>
              <a:t>. </a:t>
            </a:r>
          </a:p>
          <a:p>
            <a:r>
              <a:rPr lang="en-US" dirty="0"/>
              <a:t>Accurate LULC forecasts enable decision-making for policymakers, urban planners, and environmental managers.</a:t>
            </a:r>
          </a:p>
        </p:txBody>
      </p:sp>
    </p:spTree>
    <p:extLst>
      <p:ext uri="{BB962C8B-B14F-4D97-AF65-F5344CB8AC3E}">
        <p14:creationId xmlns:p14="http://schemas.microsoft.com/office/powerpoint/2010/main" val="20388781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E3E3E52E-2428-46E6-A0DF-21566EEEAD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1672" y="238002"/>
            <a:ext cx="3128437" cy="645775"/>
          </a:xfrm>
        </p:spPr>
        <p:txBody>
          <a:bodyPr anchor="ctr">
            <a:normAutofit/>
          </a:bodyPr>
          <a:lstStyle/>
          <a:p>
            <a:pPr algn="l"/>
            <a:r>
              <a:rPr lang="en-US" sz="3200" b="1" i="1" dirty="0">
                <a:solidFill>
                  <a:srgbClr val="7030A0"/>
                </a:solidFill>
                <a:latin typeface="+mn-lt"/>
                <a:ea typeface="+mn-ea"/>
                <a:cs typeface="+mn-cs"/>
              </a:rPr>
              <a:t>Future Study</a:t>
            </a:r>
            <a:endParaRPr lang="en-US" sz="7200" b="1" dirty="0">
              <a:latin typeface="+mn-lt"/>
              <a:ea typeface="+mn-ea"/>
              <a:cs typeface="+mn-cs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5858E50-B205-4509-AAD1-78AF44CED79C}"/>
              </a:ext>
            </a:extLst>
          </p:cNvPr>
          <p:cNvSpPr txBox="1">
            <a:spLocks/>
          </p:cNvSpPr>
          <p:nvPr/>
        </p:nvSpPr>
        <p:spPr>
          <a:xfrm>
            <a:off x="1021672" y="1373500"/>
            <a:ext cx="8211106" cy="460072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342900" indent="-342900" algn="just" defTabSz="914400">
              <a:lnSpc>
                <a:spcPct val="100000"/>
              </a:lnSpc>
              <a:spcBef>
                <a:spcPts val="1800"/>
              </a:spcBef>
              <a:buFont typeface="Wingdings" panose="05000000000000000000" pitchFamily="2" charset="2"/>
              <a:buChar char="Ø"/>
              <a:defRPr sz="2400"/>
            </a:lvl1pPr>
            <a:lvl2pPr indent="0" algn="ctr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/>
            </a:lvl2pPr>
            <a:lvl3pPr indent="0" algn="ctr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lvl3pPr>
            <a:lvl4pPr indent="0" algn="ctr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4pPr>
            <a:lvl5pPr indent="0" algn="ctr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5pPr>
            <a:lvl6pPr indent="0" algn="ctr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6pPr>
            <a:lvl7pPr indent="0" algn="ctr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7pPr>
            <a:lvl8pPr indent="0" algn="ctr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8pPr>
            <a:lvl9pPr indent="0" algn="ctr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9pPr>
          </a:lstStyle>
          <a:p>
            <a:r>
              <a:rPr lang="en-US" dirty="0"/>
              <a:t>Currently focusing on </a:t>
            </a:r>
            <a:r>
              <a:rPr lang="en-US" b="1" dirty="0"/>
              <a:t>Urban Growth Boundary</a:t>
            </a:r>
            <a:r>
              <a:rPr lang="en-US" dirty="0"/>
              <a:t> of Tri-Cities, TN.</a:t>
            </a:r>
          </a:p>
          <a:p>
            <a:r>
              <a:rPr lang="en-US" dirty="0"/>
              <a:t>Identify </a:t>
            </a:r>
            <a:r>
              <a:rPr lang="en-US" b="1" dirty="0"/>
              <a:t>hotspots</a:t>
            </a:r>
            <a:r>
              <a:rPr lang="en-US" dirty="0"/>
              <a:t> of </a:t>
            </a:r>
            <a:r>
              <a:rPr lang="en-US" b="1" dirty="0"/>
              <a:t>LULC change </a:t>
            </a:r>
            <a:r>
              <a:rPr lang="en-US" dirty="0"/>
              <a:t>in the study area.</a:t>
            </a:r>
          </a:p>
          <a:p>
            <a:r>
              <a:rPr lang="en-US" dirty="0"/>
              <a:t>Examining how </a:t>
            </a:r>
            <a:r>
              <a:rPr lang="en-US" b="1" dirty="0"/>
              <a:t>urban expansion </a:t>
            </a:r>
            <a:r>
              <a:rPr lang="en-US" dirty="0"/>
              <a:t>&amp; </a:t>
            </a:r>
            <a:r>
              <a:rPr lang="en-US" b="1" dirty="0"/>
              <a:t>deforestation</a:t>
            </a:r>
            <a:r>
              <a:rPr lang="en-US" dirty="0"/>
              <a:t> affect </a:t>
            </a:r>
            <a:r>
              <a:rPr lang="en-US" b="1" dirty="0"/>
              <a:t>runoff</a:t>
            </a:r>
            <a:r>
              <a:rPr lang="en-US" dirty="0"/>
              <a:t> &amp; </a:t>
            </a:r>
            <a:r>
              <a:rPr lang="en-US" b="1" dirty="0"/>
              <a:t>flood risk</a:t>
            </a:r>
            <a:r>
              <a:rPr lang="en-US" dirty="0"/>
              <a:t>.</a:t>
            </a:r>
          </a:p>
          <a:p>
            <a:r>
              <a:rPr lang="en-GB" dirty="0"/>
              <a:t>Focus on </a:t>
            </a:r>
            <a:r>
              <a:rPr lang="en-GB" dirty="0" err="1"/>
              <a:t>analyzing</a:t>
            </a:r>
            <a:r>
              <a:rPr lang="en-GB" dirty="0"/>
              <a:t> </a:t>
            </a:r>
            <a:r>
              <a:rPr lang="en-GB" b="1" dirty="0"/>
              <a:t>Urban Heat Island (UHI)</a:t>
            </a:r>
            <a:r>
              <a:rPr lang="en-GB" dirty="0"/>
              <a:t> patterns in </a:t>
            </a:r>
            <a:r>
              <a:rPr lang="en-GB" b="1" dirty="0"/>
              <a:t>relation</a:t>
            </a:r>
            <a:r>
              <a:rPr lang="en-GB" dirty="0"/>
              <a:t> to </a:t>
            </a:r>
            <a:r>
              <a:rPr lang="en-GB" b="1" dirty="0"/>
              <a:t>land use change</a:t>
            </a:r>
            <a:r>
              <a:rPr lang="en-GB" dirty="0"/>
              <a:t> and </a:t>
            </a:r>
            <a:r>
              <a:rPr lang="en-GB" b="1" dirty="0"/>
              <a:t>surface temperature dynamics.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5875050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4B55C06D-94FC-4403-A534-5A7D9D8AB5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02963" y="3158095"/>
            <a:ext cx="3986074" cy="541809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en-US" sz="4800" b="1" i="1" dirty="0">
                <a:solidFill>
                  <a:srgbClr val="7030A0"/>
                </a:solidFill>
                <a:latin typeface="+mn-lt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1595311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911851-445D-B9D2-38F2-5DAB654CFC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D23BB7C1-C606-E778-D50B-BE42A81DB2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6746" y="192971"/>
            <a:ext cx="5766934" cy="532660"/>
          </a:xfrm>
        </p:spPr>
        <p:txBody>
          <a:bodyPr anchor="ctr">
            <a:normAutofit fontScale="90000"/>
          </a:bodyPr>
          <a:lstStyle/>
          <a:p>
            <a:pPr algn="l"/>
            <a:r>
              <a:rPr lang="en-US" sz="3200" b="1" i="1" dirty="0">
                <a:solidFill>
                  <a:srgbClr val="7030A0"/>
                </a:solidFill>
                <a:latin typeface="+mn-lt"/>
                <a:ea typeface="+mn-ea"/>
                <a:cs typeface="+mn-cs"/>
              </a:rPr>
              <a:t>Extra Slide (Results)</a:t>
            </a:r>
            <a:endParaRPr lang="en-US" sz="7200" b="1" dirty="0">
              <a:latin typeface="+mn-lt"/>
              <a:ea typeface="+mn-ea"/>
              <a:cs typeface="+mn-cs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C0A83EB-DC78-5A33-BC62-2DF65C5987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9251036"/>
              </p:ext>
            </p:extLst>
          </p:nvPr>
        </p:nvGraphicFramePr>
        <p:xfrm>
          <a:off x="816746" y="1076175"/>
          <a:ext cx="8787382" cy="5061234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1544395">
                  <a:extLst>
                    <a:ext uri="{9D8B030D-6E8A-4147-A177-3AD203B41FA5}">
                      <a16:colId xmlns:a16="http://schemas.microsoft.com/office/drawing/2014/main" val="42761085"/>
                    </a:ext>
                  </a:extLst>
                </a:gridCol>
                <a:gridCol w="1060931">
                  <a:extLst>
                    <a:ext uri="{9D8B030D-6E8A-4147-A177-3AD203B41FA5}">
                      <a16:colId xmlns:a16="http://schemas.microsoft.com/office/drawing/2014/main" val="1902372815"/>
                    </a:ext>
                  </a:extLst>
                </a:gridCol>
                <a:gridCol w="1038550">
                  <a:extLst>
                    <a:ext uri="{9D8B030D-6E8A-4147-A177-3AD203B41FA5}">
                      <a16:colId xmlns:a16="http://schemas.microsoft.com/office/drawing/2014/main" val="2928340928"/>
                    </a:ext>
                  </a:extLst>
                </a:gridCol>
                <a:gridCol w="1002737">
                  <a:extLst>
                    <a:ext uri="{9D8B030D-6E8A-4147-A177-3AD203B41FA5}">
                      <a16:colId xmlns:a16="http://schemas.microsoft.com/office/drawing/2014/main" val="506525406"/>
                    </a:ext>
                  </a:extLst>
                </a:gridCol>
                <a:gridCol w="1020645">
                  <a:extLst>
                    <a:ext uri="{9D8B030D-6E8A-4147-A177-3AD203B41FA5}">
                      <a16:colId xmlns:a16="http://schemas.microsoft.com/office/drawing/2014/main" val="3073906048"/>
                    </a:ext>
                  </a:extLst>
                </a:gridCol>
                <a:gridCol w="1002737">
                  <a:extLst>
                    <a:ext uri="{9D8B030D-6E8A-4147-A177-3AD203B41FA5}">
                      <a16:colId xmlns:a16="http://schemas.microsoft.com/office/drawing/2014/main" val="710694377"/>
                    </a:ext>
                  </a:extLst>
                </a:gridCol>
                <a:gridCol w="1056456">
                  <a:extLst>
                    <a:ext uri="{9D8B030D-6E8A-4147-A177-3AD203B41FA5}">
                      <a16:colId xmlns:a16="http://schemas.microsoft.com/office/drawing/2014/main" val="2655536136"/>
                    </a:ext>
                  </a:extLst>
                </a:gridCol>
                <a:gridCol w="1060931">
                  <a:extLst>
                    <a:ext uri="{9D8B030D-6E8A-4147-A177-3AD203B41FA5}">
                      <a16:colId xmlns:a16="http://schemas.microsoft.com/office/drawing/2014/main" val="84355299"/>
                    </a:ext>
                  </a:extLst>
                </a:gridCol>
              </a:tblGrid>
              <a:tr h="47687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NLCD_Land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906" marR="6906" marT="69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Area_2001 (acre)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906" marR="6906" marT="69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Area_2021 (acre)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906" marR="6906" marT="69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Area_2041 (acre)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906" marR="6906" marT="69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Change (2001-2021)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906" marR="6906" marT="69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Change (2021-2041)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906" marR="6906" marT="69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% Change (2001-2021)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906" marR="6906" marT="69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% Change (2021-2041)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906" marR="6906" marT="6906" marB="0" anchor="ctr"/>
                </a:tc>
                <a:extLst>
                  <a:ext uri="{0D108BD9-81ED-4DB2-BD59-A6C34878D82A}">
                    <a16:rowId xmlns:a16="http://schemas.microsoft.com/office/drawing/2014/main" val="513526469"/>
                  </a:ext>
                </a:extLst>
              </a:tr>
              <a:tr h="1889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Open Water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906" marR="6906" marT="69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           18,359 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906" marR="6906" marT="69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          18,121 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906" marR="6906" marT="69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         21,704 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906" marR="6906" marT="69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-238.41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906" marR="6906" marT="69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3582.78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906" marR="6906" marT="69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-1%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906" marR="6906" marT="69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17%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906" marR="6906" marT="6906" marB="0" anchor="ctr"/>
                </a:tc>
                <a:extLst>
                  <a:ext uri="{0D108BD9-81ED-4DB2-BD59-A6C34878D82A}">
                    <a16:rowId xmlns:a16="http://schemas.microsoft.com/office/drawing/2014/main" val="1977256375"/>
                  </a:ext>
                </a:extLst>
              </a:tr>
              <a:tr h="38689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Developed, Open Space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906" marR="6906" marT="69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           77,210 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906" marR="6906" marT="69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          80,848 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906" marR="6906" marT="69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       112,162 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906" marR="6906" marT="69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3637.71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906" marR="6906" marT="69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31313.81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906" marR="6906" marT="69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4%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906" marR="6906" marT="69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28%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906" marR="6906" marT="6906" marB="0" anchor="ctr"/>
                </a:tc>
                <a:extLst>
                  <a:ext uri="{0D108BD9-81ED-4DB2-BD59-A6C34878D82A}">
                    <a16:rowId xmlns:a16="http://schemas.microsoft.com/office/drawing/2014/main" val="1700925763"/>
                  </a:ext>
                </a:extLst>
              </a:tr>
              <a:tr h="36889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Developed, Low Intensity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906" marR="6906" marT="69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           45,193 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906" marR="6906" marT="69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          48,186 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906" marR="6906" marT="69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         38,459 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906" marR="6906" marT="69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2992.54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906" marR="6906" marT="69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-9726.87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906" marR="6906" marT="69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6%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906" marR="6906" marT="69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-25%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906" marR="6906" marT="6906" marB="0" anchor="ctr"/>
                </a:tc>
                <a:extLst>
                  <a:ext uri="{0D108BD9-81ED-4DB2-BD59-A6C34878D82A}">
                    <a16:rowId xmlns:a16="http://schemas.microsoft.com/office/drawing/2014/main" val="4044038780"/>
                  </a:ext>
                </a:extLst>
              </a:tr>
              <a:tr h="42288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Developed, Medium Intensity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906" marR="6906" marT="69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           15,855 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906" marR="6906" marT="69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          20,159 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906" marR="6906" marT="69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         16,674 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906" marR="6906" marT="69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4304.00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906" marR="6906" marT="69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-3484.48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906" marR="6906" marT="69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21%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906" marR="6906" marT="69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-21%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906" marR="6906" marT="6906" marB="0" anchor="ctr"/>
                </a:tc>
                <a:extLst>
                  <a:ext uri="{0D108BD9-81ED-4DB2-BD59-A6C34878D82A}">
                    <a16:rowId xmlns:a16="http://schemas.microsoft.com/office/drawing/2014/main" val="2597939605"/>
                  </a:ext>
                </a:extLst>
              </a:tr>
              <a:tr h="37789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Developed, High Intensity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906" marR="6906" marT="69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             6,052 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906" marR="6906" marT="69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            7,286 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906" marR="6906" marT="69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           9,361 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906" marR="6906" marT="69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1233.62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906" marR="6906" marT="69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2075.16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906" marR="6906" marT="69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17%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906" marR="6906" marT="69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22%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906" marR="6906" marT="6906" marB="0" anchor="ctr"/>
                </a:tc>
                <a:extLst>
                  <a:ext uri="{0D108BD9-81ED-4DB2-BD59-A6C34878D82A}">
                    <a16:rowId xmlns:a16="http://schemas.microsoft.com/office/drawing/2014/main" val="1356256546"/>
                  </a:ext>
                </a:extLst>
              </a:tr>
              <a:tr h="29692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Barren Land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906" marR="6906" marT="69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             1,498 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906" marR="6906" marT="69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            1,854 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906" marR="6906" marT="69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         57,265 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906" marR="6906" marT="69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356.72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906" marR="6906" marT="69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55410.70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906" marR="6906" marT="69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19%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906" marR="6906" marT="69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97%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906" marR="6906" marT="6906" marB="0" anchor="ctr"/>
                </a:tc>
                <a:extLst>
                  <a:ext uri="{0D108BD9-81ED-4DB2-BD59-A6C34878D82A}">
                    <a16:rowId xmlns:a16="http://schemas.microsoft.com/office/drawing/2014/main" val="3034670929"/>
                  </a:ext>
                </a:extLst>
              </a:tr>
              <a:tr h="25193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Deciduous Forest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906" marR="6906" marT="69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        388,927 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906" marR="6906" marT="69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        384,541 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906" marR="6906" marT="69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       185,562 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906" marR="6906" marT="69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-4386.51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906" marR="6906" marT="69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-198978.36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906" marR="6906" marT="69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-1%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906" marR="6906" marT="69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-107%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906" marR="6906" marT="6906" marB="0" anchor="ctr"/>
                </a:tc>
                <a:extLst>
                  <a:ext uri="{0D108BD9-81ED-4DB2-BD59-A6C34878D82A}">
                    <a16:rowId xmlns:a16="http://schemas.microsoft.com/office/drawing/2014/main" val="1179838415"/>
                  </a:ext>
                </a:extLst>
              </a:tr>
              <a:tr h="26093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Evergreen Forest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906" marR="6906" marT="69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             8,362 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906" marR="6906" marT="69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            8,585 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906" marR="6906" marT="69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       116,762 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906" marR="6906" marT="69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223.06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906" marR="6906" marT="69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108176.47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906" marR="6906" marT="69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3%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906" marR="6906" marT="69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93%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906" marR="6906" marT="6906" marB="0" anchor="ctr"/>
                </a:tc>
                <a:extLst>
                  <a:ext uri="{0D108BD9-81ED-4DB2-BD59-A6C34878D82A}">
                    <a16:rowId xmlns:a16="http://schemas.microsoft.com/office/drawing/2014/main" val="2745801676"/>
                  </a:ext>
                </a:extLst>
              </a:tr>
              <a:tr h="23393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Mixed Forest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906" marR="6906" marT="69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           93,216 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906" marR="6906" marT="69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          94,742 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906" marR="6906" marT="69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         70,956 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906" marR="6906" marT="69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1526.29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906" marR="6906" marT="69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-23786.43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906" marR="6906" marT="69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2%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906" marR="6906" marT="69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-34%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906" marR="6906" marT="6906" marB="0" anchor="ctr"/>
                </a:tc>
                <a:extLst>
                  <a:ext uri="{0D108BD9-81ED-4DB2-BD59-A6C34878D82A}">
                    <a16:rowId xmlns:a16="http://schemas.microsoft.com/office/drawing/2014/main" val="3408170528"/>
                  </a:ext>
                </a:extLst>
              </a:tr>
              <a:tr h="20694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Shrub/Scrub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906" marR="6906" marT="69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             4,113 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906" marR="6906" marT="69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            4,519 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906" marR="6906" marT="69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           9,332 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906" marR="6906" marT="69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406.09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906" marR="6906" marT="69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4812.62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906" marR="6906" marT="69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9%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906" marR="6906" marT="69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52%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906" marR="6906" marT="6906" marB="0" anchor="ctr"/>
                </a:tc>
                <a:extLst>
                  <a:ext uri="{0D108BD9-81ED-4DB2-BD59-A6C34878D82A}">
                    <a16:rowId xmlns:a16="http://schemas.microsoft.com/office/drawing/2014/main" val="3406933090"/>
                  </a:ext>
                </a:extLst>
              </a:tr>
              <a:tr h="24293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Herbaceous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906" marR="6906" marT="69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             5,291 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906" marR="6906" marT="69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            7,598 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906" marR="6906" marT="69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         10,379 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906" marR="6906" marT="69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2306.68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906" marR="6906" marT="69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2781.04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906" marR="6906" marT="69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30%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906" marR="6906" marT="69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27%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906" marR="6906" marT="6906" marB="0" anchor="ctr"/>
                </a:tc>
                <a:extLst>
                  <a:ext uri="{0D108BD9-81ED-4DB2-BD59-A6C34878D82A}">
                    <a16:rowId xmlns:a16="http://schemas.microsoft.com/office/drawing/2014/main" val="721586614"/>
                  </a:ext>
                </a:extLst>
              </a:tr>
              <a:tr h="25193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Hay/Pasture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906" marR="6906" marT="69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        278,977 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906" marR="6906" marT="69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        265,778 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906" marR="6906" marT="69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       278,462 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906" marR="6906" marT="69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-13199.11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906" marR="6906" marT="69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12684.05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906" marR="6906" marT="69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-5%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906" marR="6906" marT="69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5%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906" marR="6906" marT="6906" marB="0" anchor="ctr"/>
                </a:tc>
                <a:extLst>
                  <a:ext uri="{0D108BD9-81ED-4DB2-BD59-A6C34878D82A}">
                    <a16:rowId xmlns:a16="http://schemas.microsoft.com/office/drawing/2014/main" val="394578998"/>
                  </a:ext>
                </a:extLst>
              </a:tr>
              <a:tr h="26992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Cultivated Crops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906" marR="6906" marT="69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             2,403 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906" marR="6906" marT="69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            3,126 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906" marR="6906" marT="69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         12,937 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906" marR="6906" marT="69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723.89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906" marR="6906" marT="69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9810.93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906" marR="6906" marT="69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23%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906" marR="6906" marT="69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76%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906" marR="6906" marT="6906" marB="0" anchor="ctr"/>
                </a:tc>
                <a:extLst>
                  <a:ext uri="{0D108BD9-81ED-4DB2-BD59-A6C34878D82A}">
                    <a16:rowId xmlns:a16="http://schemas.microsoft.com/office/drawing/2014/main" val="2670271848"/>
                  </a:ext>
                </a:extLst>
              </a:tr>
              <a:tr h="28792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Woody Wetlands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906" marR="6906" marT="69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             1,229 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906" marR="6906" marT="69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            1,303 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906" marR="6906" marT="69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           5,659 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906" marR="6906" marT="69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74.06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906" marR="6906" marT="69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4356.49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906" marR="6906" marT="69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6%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906" marR="6906" marT="69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77%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906" marR="6906" marT="6906" marB="0" anchor="ctr"/>
                </a:tc>
                <a:extLst>
                  <a:ext uri="{0D108BD9-81ED-4DB2-BD59-A6C34878D82A}">
                    <a16:rowId xmlns:a16="http://schemas.microsoft.com/office/drawing/2014/main" val="2342935198"/>
                  </a:ext>
                </a:extLst>
              </a:tr>
              <a:tr h="53085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Emergent Herbaceous Wetlands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906" marR="6906" marT="69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                201 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906" marR="6906" marT="69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                240 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906" marR="6906" marT="69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               947 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906" marR="6906" marT="69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39.36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906" marR="6906" marT="69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706.32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906" marR="6906" marT="69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16%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906" marR="6906" marT="69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75%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906" marR="6906" marT="6906" marB="0" anchor="ctr"/>
                </a:tc>
                <a:extLst>
                  <a:ext uri="{0D108BD9-81ED-4DB2-BD59-A6C34878D82A}">
                    <a16:rowId xmlns:a16="http://schemas.microsoft.com/office/drawing/2014/main" val="492052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76433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F817D-9FFD-50F3-D396-2B368A8C95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5148" y="404289"/>
            <a:ext cx="2317072" cy="747944"/>
          </a:xfrm>
        </p:spPr>
        <p:txBody>
          <a:bodyPr anchor="ctr">
            <a:normAutofit/>
          </a:bodyPr>
          <a:lstStyle/>
          <a:p>
            <a:pPr algn="l"/>
            <a:r>
              <a:rPr lang="en-US" sz="3200" b="1" i="1" dirty="0">
                <a:solidFill>
                  <a:srgbClr val="7030A0"/>
                </a:solidFill>
                <a:latin typeface="+mn-lt"/>
              </a:rPr>
              <a:t>Overview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192908C-C484-49FA-B64F-3A9188431A13}"/>
              </a:ext>
            </a:extLst>
          </p:cNvPr>
          <p:cNvSpPr txBox="1">
            <a:spLocks/>
          </p:cNvSpPr>
          <p:nvPr/>
        </p:nvSpPr>
        <p:spPr>
          <a:xfrm>
            <a:off x="713912" y="1497106"/>
            <a:ext cx="9078157" cy="484883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lnSpc>
                <a:spcPct val="100000"/>
              </a:lnSpc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en-US" dirty="0"/>
              <a:t>Urbanization projected to reach </a:t>
            </a:r>
            <a:r>
              <a:rPr lang="en-US" b="1" dirty="0"/>
              <a:t>65%</a:t>
            </a:r>
            <a:r>
              <a:rPr lang="en-US" dirty="0"/>
              <a:t> by </a:t>
            </a:r>
            <a:r>
              <a:rPr lang="en-US" b="1" dirty="0"/>
              <a:t>2050</a:t>
            </a:r>
            <a:r>
              <a:rPr lang="en-US" dirty="0"/>
              <a:t>. (UN 2007).</a:t>
            </a:r>
          </a:p>
          <a:p>
            <a:pPr marL="342900" indent="-342900" algn="just">
              <a:lnSpc>
                <a:spcPct val="100000"/>
              </a:lnSpc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en-US" dirty="0"/>
              <a:t>Growth concentrated in small and medium-sized cities (Sukhdev et al., 2021).</a:t>
            </a:r>
          </a:p>
          <a:p>
            <a:pPr marL="342900" indent="-342900" algn="just">
              <a:lnSpc>
                <a:spcPct val="100000"/>
              </a:lnSpc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en-US" dirty="0"/>
              <a:t>Urbanization benefits society but negatively impacts the environment. (Sun et al., 2011; Qin, 2020).</a:t>
            </a:r>
          </a:p>
          <a:p>
            <a:pPr marL="342900" indent="-342900" algn="just">
              <a:lnSpc>
                <a:spcPct val="100000"/>
              </a:lnSpc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en-US" dirty="0"/>
              <a:t>LULC changes in the US reflect these trends particularly in the Midwest and southeastern regions. (Berhane et al., 2020).</a:t>
            </a:r>
          </a:p>
        </p:txBody>
      </p:sp>
    </p:spTree>
    <p:extLst>
      <p:ext uri="{BB962C8B-B14F-4D97-AF65-F5344CB8AC3E}">
        <p14:creationId xmlns:p14="http://schemas.microsoft.com/office/powerpoint/2010/main" val="27781521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F817D-9FFD-50F3-D396-2B368A8C95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5147" y="404289"/>
            <a:ext cx="3479761" cy="747944"/>
          </a:xfrm>
        </p:spPr>
        <p:txBody>
          <a:bodyPr anchor="ctr">
            <a:normAutofit fontScale="90000"/>
          </a:bodyPr>
          <a:lstStyle/>
          <a:p>
            <a:pPr algn="l"/>
            <a:r>
              <a:rPr lang="en-US" sz="3200" b="1" i="1" dirty="0">
                <a:solidFill>
                  <a:srgbClr val="7030A0"/>
                </a:solidFill>
                <a:latin typeface="+mn-lt"/>
              </a:rPr>
              <a:t>Goal of the Study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192908C-C484-49FA-B64F-3A9188431A13}"/>
              </a:ext>
            </a:extLst>
          </p:cNvPr>
          <p:cNvSpPr txBox="1">
            <a:spLocks/>
          </p:cNvSpPr>
          <p:nvPr/>
        </p:nvSpPr>
        <p:spPr>
          <a:xfrm>
            <a:off x="713912" y="1497106"/>
            <a:ext cx="9078157" cy="484883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lnSpc>
                <a:spcPct val="100000"/>
              </a:lnSpc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en-US" dirty="0"/>
              <a:t>To predict future LULC changes for 2041 </a:t>
            </a:r>
            <a:r>
              <a:rPr lang="en-GB" dirty="0"/>
              <a:t>in four northeast TN counties (Washington, Sullivan, Carter, and Hawkins)</a:t>
            </a:r>
            <a:r>
              <a:rPr lang="en-US" dirty="0"/>
              <a:t>, TN.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D1390D-8CD9-418C-973B-C48FB54F0D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347" y="2578389"/>
            <a:ext cx="9603471" cy="262368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958846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4B55C06D-94FC-4403-A534-5A7D9D8AB5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8901" y="266330"/>
            <a:ext cx="3961257" cy="541809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en-US" sz="3200" b="1" i="1" dirty="0">
                <a:solidFill>
                  <a:srgbClr val="7030A0"/>
                </a:solidFill>
                <a:latin typeface="+mn-lt"/>
              </a:rPr>
              <a:t>Methodology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9F597D3-C783-2676-A90F-421C36894F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2255" y="888581"/>
            <a:ext cx="9881243" cy="5604173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500023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F0C3441-90F5-37CC-9C6B-A80ABBE4CD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BA5C5BE3-3DD6-FE55-304A-4690C41805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5771" y="256033"/>
            <a:ext cx="3885528" cy="680026"/>
          </a:xfrm>
        </p:spPr>
        <p:txBody>
          <a:bodyPr>
            <a:normAutofit/>
          </a:bodyPr>
          <a:lstStyle/>
          <a:p>
            <a:pPr algn="l"/>
            <a:r>
              <a:rPr lang="en-US" sz="2900" b="1" i="1" dirty="0">
                <a:solidFill>
                  <a:srgbClr val="7030A0"/>
                </a:solidFill>
                <a:latin typeface="+mn-lt"/>
              </a:rPr>
              <a:t>Variables</a:t>
            </a:r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AA330523-F25B-4007-B3E5-ABB5637D16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3174" y="1270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AD13B1C1-2065-ADF2-BD8F-63510B6816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515290"/>
              </p:ext>
            </p:extLst>
          </p:nvPr>
        </p:nvGraphicFramePr>
        <p:xfrm>
          <a:off x="1024895" y="1146917"/>
          <a:ext cx="8043641" cy="49352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0814">
                  <a:extLst>
                    <a:ext uri="{9D8B030D-6E8A-4147-A177-3AD203B41FA5}">
                      <a16:colId xmlns:a16="http://schemas.microsoft.com/office/drawing/2014/main" val="1718237625"/>
                    </a:ext>
                  </a:extLst>
                </a:gridCol>
                <a:gridCol w="3974412">
                  <a:extLst>
                    <a:ext uri="{9D8B030D-6E8A-4147-A177-3AD203B41FA5}">
                      <a16:colId xmlns:a16="http://schemas.microsoft.com/office/drawing/2014/main" val="2524964037"/>
                    </a:ext>
                  </a:extLst>
                </a:gridCol>
                <a:gridCol w="1698415">
                  <a:extLst>
                    <a:ext uri="{9D8B030D-6E8A-4147-A177-3AD203B41FA5}">
                      <a16:colId xmlns:a16="http://schemas.microsoft.com/office/drawing/2014/main" val="1851853003"/>
                    </a:ext>
                  </a:extLst>
                </a:gridCol>
              </a:tblGrid>
              <a:tr h="26505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>
                          <a:effectLst/>
                        </a:rPr>
                        <a:t>Variable Name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18" marR="8818" marT="881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 dirty="0">
                          <a:effectLst/>
                        </a:rPr>
                        <a:t>Description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18" marR="8818" marT="881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>
                          <a:effectLst/>
                        </a:rPr>
                        <a:t>Category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18" marR="8818" marT="8818" marB="0" anchor="ctr"/>
                </a:tc>
                <a:extLst>
                  <a:ext uri="{0D108BD9-81ED-4DB2-BD59-A6C34878D82A}">
                    <a16:rowId xmlns:a16="http://schemas.microsoft.com/office/drawing/2014/main" val="989511392"/>
                  </a:ext>
                </a:extLst>
              </a:tr>
              <a:tr h="4729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End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18" marR="8818" marT="881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>
                          <a:effectLst/>
                        </a:rPr>
                        <a:t>Final LULC class in 2021 (target variable)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18" marR="8818" marT="881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Dependent Variable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18" marR="8818" marT="8818" marB="0" anchor="ctr"/>
                </a:tc>
                <a:extLst>
                  <a:ext uri="{0D108BD9-81ED-4DB2-BD59-A6C34878D82A}">
                    <a16:rowId xmlns:a16="http://schemas.microsoft.com/office/drawing/2014/main" val="2091681511"/>
                  </a:ext>
                </a:extLst>
              </a:tr>
              <a:tr h="26505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Start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18" marR="8818" marT="881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>
                          <a:effectLst/>
                        </a:rPr>
                        <a:t>Initial LULC class in 2001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18" marR="8818" marT="881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Transition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18" marR="8818" marT="8818" marB="0" anchor="ctr"/>
                </a:tc>
                <a:extLst>
                  <a:ext uri="{0D108BD9-81ED-4DB2-BD59-A6C34878D82A}">
                    <a16:rowId xmlns:a16="http://schemas.microsoft.com/office/drawing/2014/main" val="825673947"/>
                  </a:ext>
                </a:extLst>
              </a:tr>
              <a:tr h="4729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Transition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18" marR="8818" marT="881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>
                          <a:effectLst/>
                        </a:rPr>
                        <a:t>Encoded LULC change pattern (e.g., forest to urban)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18" marR="8818" marT="881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Transition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18" marR="8818" marT="8818" marB="0" anchor="ctr"/>
                </a:tc>
                <a:extLst>
                  <a:ext uri="{0D108BD9-81ED-4DB2-BD59-A6C34878D82A}">
                    <a16:rowId xmlns:a16="http://schemas.microsoft.com/office/drawing/2014/main" val="1548618551"/>
                  </a:ext>
                </a:extLst>
              </a:tr>
              <a:tr h="4729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Year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18" marR="8818" marT="881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>
                          <a:effectLst/>
                        </a:rPr>
                        <a:t>Change year indicator (2021 if changed, else 0)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18" marR="8818" marT="881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Transition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18" marR="8818" marT="8818" marB="0" anchor="ctr"/>
                </a:tc>
                <a:extLst>
                  <a:ext uri="{0D108BD9-81ED-4DB2-BD59-A6C34878D82A}">
                    <a16:rowId xmlns:a16="http://schemas.microsoft.com/office/drawing/2014/main" val="583838332"/>
                  </a:ext>
                </a:extLst>
              </a:tr>
              <a:tr h="26505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Distance from road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18" marR="8818" marT="881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>
                          <a:effectLst/>
                        </a:rPr>
                        <a:t>Distance to nearest road (normalized)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18" marR="8818" marT="881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Proximity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18" marR="8818" marT="8818" marB="0" anchor="ctr"/>
                </a:tc>
                <a:extLst>
                  <a:ext uri="{0D108BD9-81ED-4DB2-BD59-A6C34878D82A}">
                    <a16:rowId xmlns:a16="http://schemas.microsoft.com/office/drawing/2014/main" val="852780570"/>
                  </a:ext>
                </a:extLst>
              </a:tr>
              <a:tr h="26505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Landfill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18" marR="8818" marT="881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Proximity to landfill sites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18" marR="8818" marT="881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Proximity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18" marR="8818" marT="8818" marB="0" anchor="ctr"/>
                </a:tc>
                <a:extLst>
                  <a:ext uri="{0D108BD9-81ED-4DB2-BD59-A6C34878D82A}">
                    <a16:rowId xmlns:a16="http://schemas.microsoft.com/office/drawing/2014/main" val="1139257877"/>
                  </a:ext>
                </a:extLst>
              </a:tr>
              <a:tr h="26505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Distance from Urban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18" marR="8818" marT="881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>
                          <a:effectLst/>
                        </a:rPr>
                        <a:t>Distance to nearest existing urban area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18" marR="8818" marT="881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Proximity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18" marR="8818" marT="8818" marB="0" anchor="ctr"/>
                </a:tc>
                <a:extLst>
                  <a:ext uri="{0D108BD9-81ED-4DB2-BD59-A6C34878D82A}">
                    <a16:rowId xmlns:a16="http://schemas.microsoft.com/office/drawing/2014/main" val="848775764"/>
                  </a:ext>
                </a:extLst>
              </a:tr>
              <a:tr h="26505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Elevation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18" marR="8818" marT="881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Elevation (meters) from SRTM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18" marR="8818" marT="881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Environmental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18" marR="8818" marT="8818" marB="0" anchor="ctr"/>
                </a:tc>
                <a:extLst>
                  <a:ext uri="{0D108BD9-81ED-4DB2-BD59-A6C34878D82A}">
                    <a16:rowId xmlns:a16="http://schemas.microsoft.com/office/drawing/2014/main" val="3640203657"/>
                  </a:ext>
                </a:extLst>
              </a:tr>
              <a:tr h="26505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Distance from Wetland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18" marR="8818" marT="881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Distance to nearest wetland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18" marR="8818" marT="881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Environmental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18" marR="8818" marT="8818" marB="0" anchor="ctr"/>
                </a:tc>
                <a:extLst>
                  <a:ext uri="{0D108BD9-81ED-4DB2-BD59-A6C34878D82A}">
                    <a16:rowId xmlns:a16="http://schemas.microsoft.com/office/drawing/2014/main" val="3394382829"/>
                  </a:ext>
                </a:extLst>
              </a:tr>
              <a:tr h="26505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Slope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18" marR="8818" marT="881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Slope derived from DEM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18" marR="8818" marT="881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Environmental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18" marR="8818" marT="8818" marB="0" anchor="ctr"/>
                </a:tc>
                <a:extLst>
                  <a:ext uri="{0D108BD9-81ED-4DB2-BD59-A6C34878D82A}">
                    <a16:rowId xmlns:a16="http://schemas.microsoft.com/office/drawing/2014/main" val="534806699"/>
                  </a:ext>
                </a:extLst>
              </a:tr>
              <a:tr h="26505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Heatmap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18" marR="8818" marT="881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Heatwave intensity or frequency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18" marR="8818" marT="881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Environmental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18" marR="8818" marT="8818" marB="0" anchor="ctr"/>
                </a:tc>
                <a:extLst>
                  <a:ext uri="{0D108BD9-81ED-4DB2-BD59-A6C34878D82A}">
                    <a16:rowId xmlns:a16="http://schemas.microsoft.com/office/drawing/2014/main" val="3740261057"/>
                  </a:ext>
                </a:extLst>
              </a:tr>
              <a:tr h="26505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Schools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18" marR="8818" marT="881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Number of schools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18" marR="8818" marT="881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Socio-economic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18" marR="8818" marT="8818" marB="0" anchor="ctr"/>
                </a:tc>
                <a:extLst>
                  <a:ext uri="{0D108BD9-81ED-4DB2-BD59-A6C34878D82A}">
                    <a16:rowId xmlns:a16="http://schemas.microsoft.com/office/drawing/2014/main" val="2953800221"/>
                  </a:ext>
                </a:extLst>
              </a:tr>
              <a:tr h="26505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Business Count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18" marR="8818" marT="881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Enterprise count (economic activity)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18" marR="8818" marT="881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Socio-economic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18" marR="8818" marT="8818" marB="0" anchor="ctr"/>
                </a:tc>
                <a:extLst>
                  <a:ext uri="{0D108BD9-81ED-4DB2-BD59-A6C34878D82A}">
                    <a16:rowId xmlns:a16="http://schemas.microsoft.com/office/drawing/2014/main" val="4081967502"/>
                  </a:ext>
                </a:extLst>
              </a:tr>
              <a:tr h="26505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GDP</a:t>
                      </a:r>
                    </a:p>
                  </a:txBody>
                  <a:tcPr marL="8818" marR="8818" marT="881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GDP (economic strength proxy)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18" marR="8818" marT="881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Socio-economic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18" marR="8818" marT="8818" marB="0" anchor="ctr"/>
                </a:tc>
                <a:extLst>
                  <a:ext uri="{0D108BD9-81ED-4DB2-BD59-A6C34878D82A}">
                    <a16:rowId xmlns:a16="http://schemas.microsoft.com/office/drawing/2014/main" val="3456347310"/>
                  </a:ext>
                </a:extLst>
              </a:tr>
              <a:tr h="26505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Population Density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18" marR="8818" marT="881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Population density per pixel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18" marR="8818" marT="881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Socio-economic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18" marR="8818" marT="8818" marB="0" anchor="ctr"/>
                </a:tc>
                <a:extLst>
                  <a:ext uri="{0D108BD9-81ED-4DB2-BD59-A6C34878D82A}">
                    <a16:rowId xmlns:a16="http://schemas.microsoft.com/office/drawing/2014/main" val="855664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697200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C145C9B6-02F0-4481-9AB9-074EF6942B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2688" y="91072"/>
            <a:ext cx="2014697" cy="530365"/>
          </a:xfrm>
        </p:spPr>
        <p:txBody>
          <a:bodyPr anchor="ctr">
            <a:noAutofit/>
          </a:bodyPr>
          <a:lstStyle/>
          <a:p>
            <a:pPr algn="l"/>
            <a:r>
              <a:rPr lang="en-US" sz="3200" b="1" i="1" dirty="0">
                <a:solidFill>
                  <a:srgbClr val="7030A0"/>
                </a:solidFill>
                <a:latin typeface="+mn-lt"/>
                <a:ea typeface="+mn-ea"/>
                <a:cs typeface="+mn-cs"/>
              </a:rPr>
              <a:t>Results</a:t>
            </a:r>
            <a:endParaRPr lang="en-US" sz="6600" b="1" dirty="0">
              <a:latin typeface="+mn-lt"/>
              <a:ea typeface="+mn-ea"/>
              <a:cs typeface="+mn-cs"/>
            </a:endParaRPr>
          </a:p>
        </p:txBody>
      </p:sp>
      <p:pic>
        <p:nvPicPr>
          <p:cNvPr id="5" name="Picture 4" descr="A map of land with different colored areas&#10;&#10;AI-generated content may be incorrect.">
            <a:extLst>
              <a:ext uri="{FF2B5EF4-FFF2-40B4-BE49-F238E27FC236}">
                <a16:creationId xmlns:a16="http://schemas.microsoft.com/office/drawing/2014/main" id="{AD8112A4-BE79-96C8-A9F9-EF53B21575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688" y="785261"/>
            <a:ext cx="9708872" cy="5894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3718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E3E3E52E-2428-46E6-A0DF-21566EEEAD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0574" y="0"/>
            <a:ext cx="2237173" cy="645775"/>
          </a:xfrm>
        </p:spPr>
        <p:txBody>
          <a:bodyPr anchor="ctr">
            <a:normAutofit/>
          </a:bodyPr>
          <a:lstStyle/>
          <a:p>
            <a:r>
              <a:rPr lang="en-US" sz="3200" b="1" i="1" dirty="0">
                <a:solidFill>
                  <a:srgbClr val="7030A0"/>
                </a:solidFill>
                <a:latin typeface="+mn-lt"/>
                <a:ea typeface="+mn-ea"/>
                <a:cs typeface="+mn-cs"/>
              </a:rPr>
              <a:t>Results</a:t>
            </a:r>
            <a:endParaRPr lang="en-US" sz="7200" b="1" dirty="0">
              <a:latin typeface="+mn-lt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527C84-729A-4B2A-8480-6E8D7ECD38E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42873" y="650150"/>
            <a:ext cx="7528264" cy="581729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9E41CDA-F6B4-4C41-B4E8-B33C3CFDFE1E}"/>
              </a:ext>
            </a:extLst>
          </p:cNvPr>
          <p:cNvSpPr txBox="1"/>
          <p:nvPr/>
        </p:nvSpPr>
        <p:spPr>
          <a:xfrm>
            <a:off x="1389161" y="6462941"/>
            <a:ext cx="72356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Figure: Forecasting LULC for 2041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21527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" name="Group 96">
            <a:extLst>
              <a:ext uri="{FF2B5EF4-FFF2-40B4-BE49-F238E27FC236}">
                <a16:creationId xmlns:a16="http://schemas.microsoft.com/office/drawing/2014/main" id="{D920209C-E85B-4D6F-A56F-724F5ADA81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9125522E-1DFD-4F78-912B-B922A2D39D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FDA72C10-FE9D-49B3-80CB-A7EE8BCB38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23">
              <a:extLst>
                <a:ext uri="{FF2B5EF4-FFF2-40B4-BE49-F238E27FC236}">
                  <a16:creationId xmlns:a16="http://schemas.microsoft.com/office/drawing/2014/main" id="{6E7DF470-1055-45E4-AB9D-11E42EC538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5" name="Rectangle 25">
              <a:extLst>
                <a:ext uri="{FF2B5EF4-FFF2-40B4-BE49-F238E27FC236}">
                  <a16:creationId xmlns:a16="http://schemas.microsoft.com/office/drawing/2014/main" id="{6AA35CFF-3837-4B7F-B875-718AC2E14E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62F41804-A347-47E3-8BD8-BD00CF2F64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7" name="Rectangle 27">
              <a:extLst>
                <a:ext uri="{FF2B5EF4-FFF2-40B4-BE49-F238E27FC236}">
                  <a16:creationId xmlns:a16="http://schemas.microsoft.com/office/drawing/2014/main" id="{76894B81-EE9C-4546-BCFA-DD9ED2C0AD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8" name="Rectangle 28">
              <a:extLst>
                <a:ext uri="{FF2B5EF4-FFF2-40B4-BE49-F238E27FC236}">
                  <a16:creationId xmlns:a16="http://schemas.microsoft.com/office/drawing/2014/main" id="{3AF181D1-71AC-43D8-A6E1-D4C488D5DC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9" name="Rectangle 29">
              <a:extLst>
                <a:ext uri="{FF2B5EF4-FFF2-40B4-BE49-F238E27FC236}">
                  <a16:creationId xmlns:a16="http://schemas.microsoft.com/office/drawing/2014/main" id="{4132D661-917C-4D2D-8E37-8590B55D91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7969643D-8B71-434D-A235-68CB241F9D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DF15C24A-4BCF-47C0-B2FA-76A0EF3384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 useBgFill="1">
        <p:nvSpPr>
          <p:cNvPr id="98" name="Rectangle 97">
            <a:extLst>
              <a:ext uri="{FF2B5EF4-FFF2-40B4-BE49-F238E27FC236}">
                <a16:creationId xmlns:a16="http://schemas.microsoft.com/office/drawing/2014/main" id="{655AE6B0-AC9E-4167-806F-E9DB135FC4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E3E3E52E-2428-46E6-A0DF-21566EEEAD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2481" y="1382486"/>
            <a:ext cx="3547581" cy="409302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3200" b="1" i="1" dirty="0">
                <a:solidFill>
                  <a:srgbClr val="7030A0"/>
                </a:solidFill>
                <a:latin typeface="+mn-lt"/>
                <a:ea typeface="+mn-ea"/>
                <a:cs typeface="+mn-cs"/>
              </a:rPr>
              <a:t>Model Performance: Random Forest (RF) Model</a:t>
            </a:r>
          </a:p>
        </p:txBody>
      </p:sp>
      <p:grpSp>
        <p:nvGrpSpPr>
          <p:cNvPr id="99" name="Group 98">
            <a:extLst>
              <a:ext uri="{FF2B5EF4-FFF2-40B4-BE49-F238E27FC236}">
                <a16:creationId xmlns:a16="http://schemas.microsoft.com/office/drawing/2014/main" id="{3523416A-383B-4FDC-B4C9-D8EDDFE9C0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29267" y="-8467"/>
            <a:ext cx="4766733" cy="6866467"/>
            <a:chOff x="7425267" y="-8467"/>
            <a:chExt cx="4766733" cy="6866467"/>
          </a:xfrm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CB0D29D5-3F7C-4197-821B-6D60A66CC0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BFBFBF">
                  <a:alpha val="75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347FB49A-3541-428A-AADE-682A3C5056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BFBFBF">
                  <a:alpha val="8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Rectangle 23">
              <a:extLst>
                <a:ext uri="{FF2B5EF4-FFF2-40B4-BE49-F238E27FC236}">
                  <a16:creationId xmlns:a16="http://schemas.microsoft.com/office/drawing/2014/main" id="{D96F53DC-08F1-42C6-B558-B83D54B276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9" name="Rectangle 25">
              <a:extLst>
                <a:ext uri="{FF2B5EF4-FFF2-40B4-BE49-F238E27FC236}">
                  <a16:creationId xmlns:a16="http://schemas.microsoft.com/office/drawing/2014/main" id="{AFE48CAF-A51C-463F-A570-ED99439A5C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0" name="Isosceles Triangle 29">
              <a:extLst>
                <a:ext uri="{FF2B5EF4-FFF2-40B4-BE49-F238E27FC236}">
                  <a16:creationId xmlns:a16="http://schemas.microsoft.com/office/drawing/2014/main" id="{01F0C48B-50FF-4351-8207-16D0960483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1" name="Rectangle 27">
              <a:extLst>
                <a:ext uri="{FF2B5EF4-FFF2-40B4-BE49-F238E27FC236}">
                  <a16:creationId xmlns:a16="http://schemas.microsoft.com/office/drawing/2014/main" id="{300384B6-5ED6-4F91-A548-B706D83751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2" name="Rectangle 28">
              <a:extLst>
                <a:ext uri="{FF2B5EF4-FFF2-40B4-BE49-F238E27FC236}">
                  <a16:creationId xmlns:a16="http://schemas.microsoft.com/office/drawing/2014/main" id="{337AFFAE-C182-463C-9459-8AB3C69D9A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3" name="Rectangle 29">
              <a:extLst>
                <a:ext uri="{FF2B5EF4-FFF2-40B4-BE49-F238E27FC236}">
                  <a16:creationId xmlns:a16="http://schemas.microsoft.com/office/drawing/2014/main" id="{510ACF17-C3F0-42BF-BDEB-D079277121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4" name="Isosceles Triangle 33">
              <a:extLst>
                <a:ext uri="{FF2B5EF4-FFF2-40B4-BE49-F238E27FC236}">
                  <a16:creationId xmlns:a16="http://schemas.microsoft.com/office/drawing/2014/main" id="{E804EFD0-B84E-476F-9FC6-6C4A42EA00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101" name="Rectangle 100">
            <a:extLst>
              <a:ext uri="{FF2B5EF4-FFF2-40B4-BE49-F238E27FC236}">
                <a16:creationId xmlns:a16="http://schemas.microsoft.com/office/drawing/2014/main" id="{87BD1F4E-A66D-4C06-86DA-8D56CA7A3B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77719" y="0"/>
            <a:ext cx="621428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02" name="Content Placeholder 2">
            <a:extLst>
              <a:ext uri="{FF2B5EF4-FFF2-40B4-BE49-F238E27FC236}">
                <a16:creationId xmlns:a16="http://schemas.microsoft.com/office/drawing/2014/main" id="{727DE7F6-2657-10CC-98AF-616FEA21E94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9543186"/>
              </p:ext>
            </p:extLst>
          </p:nvPr>
        </p:nvGraphicFramePr>
        <p:xfrm>
          <a:off x="4916553" y="944563"/>
          <a:ext cx="6628804" cy="49795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070995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371CC70-3365-47C0-8DCE-3961D038C510}"/>
              </a:ext>
            </a:extLst>
          </p:cNvPr>
          <p:cNvSpPr txBox="1"/>
          <p:nvPr/>
        </p:nvSpPr>
        <p:spPr>
          <a:xfrm>
            <a:off x="736846" y="849745"/>
            <a:ext cx="11021046" cy="50894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E3E3E52E-2428-46E6-A0DF-21566EEEAD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6846" y="0"/>
            <a:ext cx="6522935" cy="645775"/>
          </a:xfrm>
        </p:spPr>
        <p:txBody>
          <a:bodyPr anchor="ctr">
            <a:normAutofit/>
          </a:bodyPr>
          <a:lstStyle/>
          <a:p>
            <a:pPr algn="l"/>
            <a:r>
              <a:rPr lang="en-US" sz="3200" b="1" i="1" dirty="0">
                <a:solidFill>
                  <a:srgbClr val="7030A0"/>
                </a:solidFill>
                <a:latin typeface="+mn-lt"/>
                <a:ea typeface="+mn-ea"/>
                <a:cs typeface="+mn-cs"/>
              </a:rPr>
              <a:t>Confusion Matrix</a:t>
            </a:r>
            <a:endParaRPr lang="en-US" sz="7200" b="1" dirty="0">
              <a:latin typeface="+mn-lt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E49E7FF-15C6-2059-9588-705D4EDCDACA}"/>
              </a:ext>
            </a:extLst>
          </p:cNvPr>
          <p:cNvSpPr txBox="1"/>
          <p:nvPr/>
        </p:nvSpPr>
        <p:spPr>
          <a:xfrm>
            <a:off x="2666035" y="6016386"/>
            <a:ext cx="6747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Figure: Confusion Matrix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02A33C62-561C-51EA-79BD-346E90CDBC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4783929"/>
              </p:ext>
            </p:extLst>
          </p:nvPr>
        </p:nvGraphicFramePr>
        <p:xfrm>
          <a:off x="736846" y="920927"/>
          <a:ext cx="10937918" cy="4941003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966871">
                  <a:extLst>
                    <a:ext uri="{9D8B030D-6E8A-4147-A177-3AD203B41FA5}">
                      <a16:colId xmlns:a16="http://schemas.microsoft.com/office/drawing/2014/main" val="2891951271"/>
                    </a:ext>
                  </a:extLst>
                </a:gridCol>
                <a:gridCol w="627764">
                  <a:extLst>
                    <a:ext uri="{9D8B030D-6E8A-4147-A177-3AD203B41FA5}">
                      <a16:colId xmlns:a16="http://schemas.microsoft.com/office/drawing/2014/main" val="2023514970"/>
                    </a:ext>
                  </a:extLst>
                </a:gridCol>
                <a:gridCol w="459614">
                  <a:extLst>
                    <a:ext uri="{9D8B030D-6E8A-4147-A177-3AD203B41FA5}">
                      <a16:colId xmlns:a16="http://schemas.microsoft.com/office/drawing/2014/main" val="2998610088"/>
                    </a:ext>
                  </a:extLst>
                </a:gridCol>
                <a:gridCol w="762288">
                  <a:extLst>
                    <a:ext uri="{9D8B030D-6E8A-4147-A177-3AD203B41FA5}">
                      <a16:colId xmlns:a16="http://schemas.microsoft.com/office/drawing/2014/main" val="3584552102"/>
                    </a:ext>
                  </a:extLst>
                </a:gridCol>
                <a:gridCol w="784707">
                  <a:extLst>
                    <a:ext uri="{9D8B030D-6E8A-4147-A177-3AD203B41FA5}">
                      <a16:colId xmlns:a16="http://schemas.microsoft.com/office/drawing/2014/main" val="2621891860"/>
                    </a:ext>
                  </a:extLst>
                </a:gridCol>
                <a:gridCol w="668019">
                  <a:extLst>
                    <a:ext uri="{9D8B030D-6E8A-4147-A177-3AD203B41FA5}">
                      <a16:colId xmlns:a16="http://schemas.microsoft.com/office/drawing/2014/main" val="816495627"/>
                    </a:ext>
                  </a:extLst>
                </a:gridCol>
                <a:gridCol w="646546">
                  <a:extLst>
                    <a:ext uri="{9D8B030D-6E8A-4147-A177-3AD203B41FA5}">
                      <a16:colId xmlns:a16="http://schemas.microsoft.com/office/drawing/2014/main" val="415747596"/>
                    </a:ext>
                  </a:extLst>
                </a:gridCol>
                <a:gridCol w="424872">
                  <a:extLst>
                    <a:ext uri="{9D8B030D-6E8A-4147-A177-3AD203B41FA5}">
                      <a16:colId xmlns:a16="http://schemas.microsoft.com/office/drawing/2014/main" val="1429333282"/>
                    </a:ext>
                  </a:extLst>
                </a:gridCol>
                <a:gridCol w="646546">
                  <a:extLst>
                    <a:ext uri="{9D8B030D-6E8A-4147-A177-3AD203B41FA5}">
                      <a16:colId xmlns:a16="http://schemas.microsoft.com/office/drawing/2014/main" val="2626309414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258071936"/>
                    </a:ext>
                  </a:extLst>
                </a:gridCol>
                <a:gridCol w="461818">
                  <a:extLst>
                    <a:ext uri="{9D8B030D-6E8A-4147-A177-3AD203B41FA5}">
                      <a16:colId xmlns:a16="http://schemas.microsoft.com/office/drawing/2014/main" val="4084416236"/>
                    </a:ext>
                  </a:extLst>
                </a:gridCol>
                <a:gridCol w="443345">
                  <a:extLst>
                    <a:ext uri="{9D8B030D-6E8A-4147-A177-3AD203B41FA5}">
                      <a16:colId xmlns:a16="http://schemas.microsoft.com/office/drawing/2014/main" val="1501810565"/>
                    </a:ext>
                  </a:extLst>
                </a:gridCol>
                <a:gridCol w="785091">
                  <a:extLst>
                    <a:ext uri="{9D8B030D-6E8A-4147-A177-3AD203B41FA5}">
                      <a16:colId xmlns:a16="http://schemas.microsoft.com/office/drawing/2014/main" val="3339377561"/>
                    </a:ext>
                  </a:extLst>
                </a:gridCol>
                <a:gridCol w="332509">
                  <a:extLst>
                    <a:ext uri="{9D8B030D-6E8A-4147-A177-3AD203B41FA5}">
                      <a16:colId xmlns:a16="http://schemas.microsoft.com/office/drawing/2014/main" val="13297087"/>
                    </a:ext>
                  </a:extLst>
                </a:gridCol>
                <a:gridCol w="711200">
                  <a:extLst>
                    <a:ext uri="{9D8B030D-6E8A-4147-A177-3AD203B41FA5}">
                      <a16:colId xmlns:a16="http://schemas.microsoft.com/office/drawing/2014/main" val="2023867979"/>
                    </a:ext>
                  </a:extLst>
                </a:gridCol>
                <a:gridCol w="563419">
                  <a:extLst>
                    <a:ext uri="{9D8B030D-6E8A-4147-A177-3AD203B41FA5}">
                      <a16:colId xmlns:a16="http://schemas.microsoft.com/office/drawing/2014/main" val="10159966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509811261"/>
                    </a:ext>
                  </a:extLst>
                </a:gridCol>
              </a:tblGrid>
              <a:tr h="489173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dirty="0">
                          <a:effectLst/>
                        </a:rPr>
                        <a:t> 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6674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u="none" strike="noStrike" dirty="0">
                          <a:effectLst/>
                        </a:rPr>
                        <a:t>No Change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667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u="none" strike="noStrike">
                          <a:effectLst/>
                        </a:rPr>
                        <a:t>Open Water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667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u="none" strike="noStrike" dirty="0">
                          <a:effectLst/>
                        </a:rPr>
                        <a:t>Developed Open Space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667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u="none" strike="noStrike" dirty="0">
                          <a:effectLst/>
                        </a:rPr>
                        <a:t>Developed Low Intensity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667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u="none" strike="noStrike" dirty="0">
                          <a:effectLst/>
                        </a:rPr>
                        <a:t>Developed Medium Intensity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667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u="none" strike="noStrike" dirty="0">
                          <a:effectLst/>
                        </a:rPr>
                        <a:t>Developed High Intensity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667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u="none" strike="noStrike" dirty="0">
                          <a:effectLst/>
                        </a:rPr>
                        <a:t>Barren Land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667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u="none" strike="noStrike">
                          <a:effectLst/>
                        </a:rPr>
                        <a:t>Deciduous Forest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667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u="none" strike="noStrike" dirty="0">
                          <a:effectLst/>
                        </a:rPr>
                        <a:t>Evergreen Forest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667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u="none" strike="noStrike">
                          <a:effectLst/>
                        </a:rPr>
                        <a:t>Mixed Forest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667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u="none" strike="noStrike" dirty="0">
                          <a:effectLst/>
                        </a:rPr>
                        <a:t>Shrub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667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u="none" strike="noStrike" dirty="0">
                          <a:effectLst/>
                        </a:rPr>
                        <a:t>Herbaceous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667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u="none" strike="noStrike" dirty="0">
                          <a:effectLst/>
                        </a:rPr>
                        <a:t>Hay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667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u="none" strike="noStrike" dirty="0">
                          <a:effectLst/>
                        </a:rPr>
                        <a:t>Cultivated Crops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667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u="none" strike="noStrike" dirty="0">
                          <a:effectLst/>
                        </a:rPr>
                        <a:t>Woody Wetlands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667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u="none" strike="noStrike" dirty="0">
                          <a:effectLst/>
                        </a:rPr>
                        <a:t>Emergent Herbaceous Wetlands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6674" marB="0"/>
                </a:tc>
                <a:extLst>
                  <a:ext uri="{0D108BD9-81ED-4DB2-BD59-A6C34878D82A}">
                    <a16:rowId xmlns:a16="http://schemas.microsoft.com/office/drawing/2014/main" val="1711616372"/>
                  </a:ext>
                </a:extLst>
              </a:tr>
              <a:tr h="16775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>
                          <a:effectLst/>
                        </a:rPr>
                        <a:t>No Change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6674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667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667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667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667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667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667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667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667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667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667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667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667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667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667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667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6674" marB="0" anchor="b"/>
                </a:tc>
                <a:extLst>
                  <a:ext uri="{0D108BD9-81ED-4DB2-BD59-A6C34878D82A}">
                    <a16:rowId xmlns:a16="http://schemas.microsoft.com/office/drawing/2014/main" val="2104856714"/>
                  </a:ext>
                </a:extLst>
              </a:tr>
              <a:tr h="16775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>
                          <a:effectLst/>
                        </a:rPr>
                        <a:t>Open Water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6674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667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1423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667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8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667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667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667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667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8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667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667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667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667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667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667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667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667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667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6674" marB="0" anchor="b"/>
                </a:tc>
                <a:extLst>
                  <a:ext uri="{0D108BD9-81ED-4DB2-BD59-A6C34878D82A}">
                    <a16:rowId xmlns:a16="http://schemas.microsoft.com/office/drawing/2014/main" val="4109414652"/>
                  </a:ext>
                </a:extLst>
              </a:tr>
              <a:tr h="328462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>
                          <a:effectLst/>
                        </a:rPr>
                        <a:t>Developed Open Space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6674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667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8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667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1571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667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103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667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18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667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667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667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53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667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667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667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667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667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21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667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667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667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6674" marB="0" anchor="b"/>
                </a:tc>
                <a:extLst>
                  <a:ext uri="{0D108BD9-81ED-4DB2-BD59-A6C34878D82A}">
                    <a16:rowId xmlns:a16="http://schemas.microsoft.com/office/drawing/2014/main" val="354924534"/>
                  </a:ext>
                </a:extLst>
              </a:tr>
              <a:tr h="328462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>
                          <a:effectLst/>
                        </a:rPr>
                        <a:t>Developed Low Intensity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6674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667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667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65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667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1461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667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667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667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667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667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667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667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667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667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667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667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667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6674" marB="0" anchor="b"/>
                </a:tc>
                <a:extLst>
                  <a:ext uri="{0D108BD9-81ED-4DB2-BD59-A6C34878D82A}">
                    <a16:rowId xmlns:a16="http://schemas.microsoft.com/office/drawing/2014/main" val="4062892513"/>
                  </a:ext>
                </a:extLst>
              </a:tr>
              <a:tr h="489173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>
                          <a:effectLst/>
                        </a:rPr>
                        <a:t>Developed Medium Intensity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6674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667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667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25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667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83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667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1262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667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32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667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667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667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667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667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667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667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667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667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667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6674" marB="0" anchor="b"/>
                </a:tc>
                <a:extLst>
                  <a:ext uri="{0D108BD9-81ED-4DB2-BD59-A6C34878D82A}">
                    <a16:rowId xmlns:a16="http://schemas.microsoft.com/office/drawing/2014/main" val="4171588449"/>
                  </a:ext>
                </a:extLst>
              </a:tr>
              <a:tr h="328462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>
                          <a:effectLst/>
                        </a:rPr>
                        <a:t>Developed High Intensity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6674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667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667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667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23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667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52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667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1114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667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667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667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667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667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667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667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667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667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667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6674" marB="0" anchor="b"/>
                </a:tc>
                <a:extLst>
                  <a:ext uri="{0D108BD9-81ED-4DB2-BD59-A6C34878D82A}">
                    <a16:rowId xmlns:a16="http://schemas.microsoft.com/office/drawing/2014/main" val="231762631"/>
                  </a:ext>
                </a:extLst>
              </a:tr>
              <a:tr h="16775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>
                          <a:effectLst/>
                        </a:rPr>
                        <a:t>Barren Land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6674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667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667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667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667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18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667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27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667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667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1984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667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667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33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667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667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667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667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667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667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6674" marB="0" anchor="b"/>
                </a:tc>
                <a:extLst>
                  <a:ext uri="{0D108BD9-81ED-4DB2-BD59-A6C34878D82A}">
                    <a16:rowId xmlns:a16="http://schemas.microsoft.com/office/drawing/2014/main" val="2333115304"/>
                  </a:ext>
                </a:extLst>
              </a:tr>
              <a:tr h="328462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>
                          <a:effectLst/>
                        </a:rPr>
                        <a:t>Deciduous Forest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6674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667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667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667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6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667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667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41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667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1087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667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31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667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31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667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667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667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667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667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667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667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6674" marB="0" anchor="b"/>
                </a:tc>
                <a:extLst>
                  <a:ext uri="{0D108BD9-81ED-4DB2-BD59-A6C34878D82A}">
                    <a16:rowId xmlns:a16="http://schemas.microsoft.com/office/drawing/2014/main" val="940039571"/>
                  </a:ext>
                </a:extLst>
              </a:tr>
              <a:tr h="328462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>
                          <a:effectLst/>
                        </a:rPr>
                        <a:t>Evergreen Forest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6674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667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17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667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23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667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8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667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7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667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667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667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28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667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211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667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1544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667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667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17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667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28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667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667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667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6674" marB="0" anchor="b"/>
                </a:tc>
                <a:extLst>
                  <a:ext uri="{0D108BD9-81ED-4DB2-BD59-A6C34878D82A}">
                    <a16:rowId xmlns:a16="http://schemas.microsoft.com/office/drawing/2014/main" val="2216441474"/>
                  </a:ext>
                </a:extLst>
              </a:tr>
              <a:tr h="16775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>
                          <a:effectLst/>
                        </a:rPr>
                        <a:t>Mixed Forest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6674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667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667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8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667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7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667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667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667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667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667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667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1628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667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667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667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667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667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667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6674" marB="0" anchor="b"/>
                </a:tc>
                <a:extLst>
                  <a:ext uri="{0D108BD9-81ED-4DB2-BD59-A6C34878D82A}">
                    <a16:rowId xmlns:a16="http://schemas.microsoft.com/office/drawing/2014/main" val="944619884"/>
                  </a:ext>
                </a:extLst>
              </a:tr>
              <a:tr h="16775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>
                          <a:effectLst/>
                        </a:rPr>
                        <a:t>Shrub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6674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667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35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667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20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667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667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667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21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667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667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29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667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7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667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27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667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18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667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1297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667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36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667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667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8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667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6674" marB="0" anchor="b"/>
                </a:tc>
                <a:extLst>
                  <a:ext uri="{0D108BD9-81ED-4DB2-BD59-A6C34878D82A}">
                    <a16:rowId xmlns:a16="http://schemas.microsoft.com/office/drawing/2014/main" val="3387287240"/>
                  </a:ext>
                </a:extLst>
              </a:tr>
              <a:tr h="16775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>
                          <a:effectLst/>
                        </a:rPr>
                        <a:t>Herbaceous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6674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667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667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7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667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667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667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667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667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25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667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667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22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667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667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28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667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2173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667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667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667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6674" marB="0" anchor="b"/>
                </a:tc>
                <a:extLst>
                  <a:ext uri="{0D108BD9-81ED-4DB2-BD59-A6C34878D82A}">
                    <a16:rowId xmlns:a16="http://schemas.microsoft.com/office/drawing/2014/main" val="822868497"/>
                  </a:ext>
                </a:extLst>
              </a:tr>
              <a:tr h="16775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>
                          <a:effectLst/>
                        </a:rPr>
                        <a:t>Hay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6674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667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667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667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667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667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667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667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667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667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667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25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667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667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568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667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667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667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6674" marB="0" anchor="b"/>
                </a:tc>
                <a:extLst>
                  <a:ext uri="{0D108BD9-81ED-4DB2-BD59-A6C34878D82A}">
                    <a16:rowId xmlns:a16="http://schemas.microsoft.com/office/drawing/2014/main" val="190908349"/>
                  </a:ext>
                </a:extLst>
              </a:tr>
              <a:tr h="328462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>
                          <a:effectLst/>
                        </a:rPr>
                        <a:t>Cultivated Crops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6674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667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17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667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667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667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667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667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667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667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667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667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667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667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667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667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159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667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6674" marB="0" anchor="b"/>
                </a:tc>
                <a:extLst>
                  <a:ext uri="{0D108BD9-81ED-4DB2-BD59-A6C34878D82A}">
                    <a16:rowId xmlns:a16="http://schemas.microsoft.com/office/drawing/2014/main" val="3419832463"/>
                  </a:ext>
                </a:extLst>
              </a:tr>
              <a:tr h="328462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>
                          <a:effectLst/>
                        </a:rPr>
                        <a:t>Woody Wetlands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6674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667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667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667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667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667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667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667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667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667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667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667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667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667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667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667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6674" marB="0" anchor="b"/>
                </a:tc>
                <a:extLst>
                  <a:ext uri="{0D108BD9-81ED-4DB2-BD59-A6C34878D82A}">
                    <a16:rowId xmlns:a16="http://schemas.microsoft.com/office/drawing/2014/main" val="4177501946"/>
                  </a:ext>
                </a:extLst>
              </a:tr>
              <a:tr h="489173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>
                          <a:effectLst/>
                        </a:rPr>
                        <a:t>Emergent Herbaceous Wetlands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6674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667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667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667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667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667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667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667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667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667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667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667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667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667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667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667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4" marR="6674" marT="6674" marB="0" anchor="b"/>
                </a:tc>
                <a:extLst>
                  <a:ext uri="{0D108BD9-81ED-4DB2-BD59-A6C34878D82A}">
                    <a16:rowId xmlns:a16="http://schemas.microsoft.com/office/drawing/2014/main" val="2239904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5184542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Yellow Orang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11595</TotalTime>
  <Words>1203</Words>
  <Application>Microsoft Office PowerPoint</Application>
  <PresentationFormat>Widescreen</PresentationFormat>
  <Paragraphs>557</Paragraphs>
  <Slides>18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Aptos</vt:lpstr>
      <vt:lpstr>Arial</vt:lpstr>
      <vt:lpstr>Arial Narrow</vt:lpstr>
      <vt:lpstr>Calibri</vt:lpstr>
      <vt:lpstr>Trebuchet MS</vt:lpstr>
      <vt:lpstr>Wingdings</vt:lpstr>
      <vt:lpstr>Wingdings 3</vt:lpstr>
      <vt:lpstr>Facet</vt:lpstr>
      <vt:lpstr>Simulating Future Land Cover Trends in Tennessee: A Machine Learning Approach across Four Counties.</vt:lpstr>
      <vt:lpstr>Overview</vt:lpstr>
      <vt:lpstr>Goal of the Study</vt:lpstr>
      <vt:lpstr>Methodology</vt:lpstr>
      <vt:lpstr>Variables</vt:lpstr>
      <vt:lpstr>Results</vt:lpstr>
      <vt:lpstr>Results</vt:lpstr>
      <vt:lpstr>Model Performance: Random Forest (RF) Model</vt:lpstr>
      <vt:lpstr>Confusion Matrix</vt:lpstr>
      <vt:lpstr>Key Drivers of LULC Change</vt:lpstr>
      <vt:lpstr>Results</vt:lpstr>
      <vt:lpstr>Results</vt:lpstr>
      <vt:lpstr>Results</vt:lpstr>
      <vt:lpstr>Major Findings of LULC Forecast (2021-2041)</vt:lpstr>
      <vt:lpstr>Why Accurate LULC Forecasting Matters</vt:lpstr>
      <vt:lpstr>Future Study</vt:lpstr>
      <vt:lpstr>Thank you</vt:lpstr>
      <vt:lpstr>Extra Slide (Results)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Ishan, Rezaul Bari</dc:creator>
  <cp:lastModifiedBy>Ishan, Rezaul Bari</cp:lastModifiedBy>
  <cp:revision>72</cp:revision>
  <dcterms:created xsi:type="dcterms:W3CDTF">2023-12-07T16:32:58Z</dcterms:created>
  <dcterms:modified xsi:type="dcterms:W3CDTF">2025-04-23T19:52:04Z</dcterms:modified>
</cp:coreProperties>
</file>