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0"/>
  </p:notesMasterIdLst>
  <p:sldIdLst>
    <p:sldId id="256" r:id="rId2"/>
    <p:sldId id="257" r:id="rId3"/>
    <p:sldId id="258" r:id="rId4"/>
    <p:sldId id="274" r:id="rId5"/>
    <p:sldId id="273" r:id="rId6"/>
    <p:sldId id="259" r:id="rId7"/>
    <p:sldId id="260" r:id="rId8"/>
    <p:sldId id="261" r:id="rId9"/>
    <p:sldId id="262" r:id="rId10"/>
    <p:sldId id="263" r:id="rId11"/>
    <p:sldId id="264" r:id="rId12"/>
    <p:sldId id="266" r:id="rId13"/>
    <p:sldId id="271" r:id="rId14"/>
    <p:sldId id="270" r:id="rId15"/>
    <p:sldId id="265" r:id="rId16"/>
    <p:sldId id="268" r:id="rId17"/>
    <p:sldId id="275"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EBAA"/>
    <a:srgbClr val="82BA73"/>
    <a:srgbClr val="87A97C"/>
    <a:srgbClr val="F8CAA7"/>
    <a:srgbClr val="F0C4AB"/>
    <a:srgbClr val="EFC5B6"/>
    <a:srgbClr val="F0B623"/>
    <a:srgbClr val="E88F69"/>
    <a:srgbClr val="FAF1B6"/>
    <a:srgbClr val="E1B2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97" autoAdjust="0"/>
  </p:normalViewPr>
  <p:slideViewPr>
    <p:cSldViewPr snapToGrid="0">
      <p:cViewPr varScale="1">
        <p:scale>
          <a:sx n="83" d="100"/>
          <a:sy n="83" d="100"/>
        </p:scale>
        <p:origin x="12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CB723A-51CC-42AE-A07E-A50D9F390427}"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3BDBE-76DE-4097-A7EF-FB62FEC869F1}" type="slidenum">
              <a:rPr lang="en-US" smtClean="0"/>
              <a:t>‹#›</a:t>
            </a:fld>
            <a:endParaRPr lang="en-US"/>
          </a:p>
        </p:txBody>
      </p:sp>
    </p:spTree>
    <p:extLst>
      <p:ext uri="{BB962C8B-B14F-4D97-AF65-F5344CB8AC3E}">
        <p14:creationId xmlns:p14="http://schemas.microsoft.com/office/powerpoint/2010/main" val="26340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ptos" panose="020B0004020202020204" pitchFamily="34" charset="0"/>
              </a:rPr>
              <a:t>Conservation lands associated with protected hiking trails play an important role in ecological preservation by providing essential wildlife habitat. These lands support species migration and contribute to environmental connectivity. Remote sensing technologies are utilized to monitor the health of these ecosystems, offering valuable data on land cover change, vegetation patterns, and environmental trends. This analysis incorporates a range of satellite sensors, including Landsat, MODIS, NAIP, and various satellite-derived products focused on wildfire and vegetation productivity. Findings reveal a diverse set of challenges to trail systems such as land cover change driven by wildfire and drought along western trails. Deforestation near trail corridors in the northeastern U.S. is primarily caused by logging activities. In addition, the damage inflicted by Hurricane Helene along the southern section of the Appalachian Trail highlights the vulnerability of these regions and underscores the need for effective management strategies to mitigate such impacts. This study emphasizes the need for careful monitoring of these essential conservation areas to preserve and restore these vital corridors and further conservation efforts.</a:t>
            </a:r>
            <a:endParaRPr lang="en-US" dirty="0"/>
          </a:p>
        </p:txBody>
      </p:sp>
      <p:sp>
        <p:nvSpPr>
          <p:cNvPr id="4" name="Slide Number Placeholder 3"/>
          <p:cNvSpPr>
            <a:spLocks noGrp="1"/>
          </p:cNvSpPr>
          <p:nvPr>
            <p:ph type="sldNum" sz="quarter" idx="5"/>
          </p:nvPr>
        </p:nvSpPr>
        <p:spPr/>
        <p:txBody>
          <a:bodyPr/>
          <a:lstStyle/>
          <a:p>
            <a:fld id="{0E83BDBE-76DE-4097-A7EF-FB62FEC869F1}" type="slidenum">
              <a:rPr lang="en-US" smtClean="0"/>
              <a:t>1</a:t>
            </a:fld>
            <a:endParaRPr lang="en-US"/>
          </a:p>
        </p:txBody>
      </p:sp>
    </p:spTree>
    <p:extLst>
      <p:ext uri="{BB962C8B-B14F-4D97-AF65-F5344CB8AC3E}">
        <p14:creationId xmlns:p14="http://schemas.microsoft.com/office/powerpoint/2010/main" val="3868266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Forest loss impact and recovery for selected disturbance sites on the PCT (</a:t>
            </a:r>
            <a:r>
              <a:rPr lang="en-US" b="1" i="0" dirty="0">
                <a:solidFill>
                  <a:srgbClr val="222222"/>
                </a:solidFill>
                <a:effectLst/>
                <a:latin typeface="Arial" panose="020B0604020202020204" pitchFamily="34" charset="0"/>
              </a:rPr>
              <a:t>a</a:t>
            </a:r>
            <a:r>
              <a:rPr lang="en-US" b="0" i="0" dirty="0">
                <a:solidFill>
                  <a:srgbClr val="222222"/>
                </a:solidFill>
                <a:effectLst/>
                <a:latin typeface="Arial" panose="020B0604020202020204" pitchFamily="34" charset="0"/>
              </a:rPr>
              <a:t>–</a:t>
            </a:r>
            <a:r>
              <a:rPr lang="en-US" b="1" i="0" dirty="0">
                <a:solidFill>
                  <a:srgbClr val="222222"/>
                </a:solidFill>
                <a:effectLst/>
                <a:latin typeface="Arial" panose="020B0604020202020204" pitchFamily="34" charset="0"/>
              </a:rPr>
              <a:t>e</a:t>
            </a:r>
            <a:r>
              <a:rPr lang="en-US" b="0" i="0" dirty="0">
                <a:solidFill>
                  <a:srgbClr val="222222"/>
                </a:solidFill>
                <a:effectLst/>
                <a:latin typeface="Arial" panose="020B0604020202020204" pitchFamily="34" charset="0"/>
              </a:rPr>
              <a:t>), CDT (</a:t>
            </a:r>
            <a:r>
              <a:rPr lang="en-US" b="1" i="0" dirty="0">
                <a:solidFill>
                  <a:srgbClr val="222222"/>
                </a:solidFill>
                <a:effectLst/>
                <a:latin typeface="Arial" panose="020B0604020202020204" pitchFamily="34" charset="0"/>
              </a:rPr>
              <a:t>f</a:t>
            </a:r>
            <a:r>
              <a:rPr lang="en-US" b="0" i="0" dirty="0">
                <a:solidFill>
                  <a:srgbClr val="222222"/>
                </a:solidFill>
                <a:effectLst/>
                <a:latin typeface="Arial" panose="020B0604020202020204" pitchFamily="34" charset="0"/>
              </a:rPr>
              <a:t>–</a:t>
            </a:r>
            <a:r>
              <a:rPr lang="en-US" b="1" i="0" dirty="0">
                <a:solidFill>
                  <a:srgbClr val="222222"/>
                </a:solidFill>
                <a:effectLst/>
                <a:latin typeface="Arial" panose="020B0604020202020204" pitchFamily="34" charset="0"/>
              </a:rPr>
              <a:t>j</a:t>
            </a:r>
            <a:r>
              <a:rPr lang="en-US" b="0" i="0" dirty="0">
                <a:solidFill>
                  <a:srgbClr val="222222"/>
                </a:solidFill>
                <a:effectLst/>
                <a:latin typeface="Arial" panose="020B0604020202020204" pitchFamily="34" charset="0"/>
              </a:rPr>
              <a:t>), and AT (</a:t>
            </a:r>
            <a:r>
              <a:rPr lang="en-US" b="1" i="0" dirty="0">
                <a:solidFill>
                  <a:srgbClr val="222222"/>
                </a:solidFill>
                <a:effectLst/>
                <a:latin typeface="Arial" panose="020B0604020202020204" pitchFamily="34" charset="0"/>
              </a:rPr>
              <a:t>k</a:t>
            </a:r>
            <a:r>
              <a:rPr lang="en-US" b="0" i="0" dirty="0">
                <a:solidFill>
                  <a:srgbClr val="222222"/>
                </a:solidFill>
                <a:effectLst/>
                <a:latin typeface="Arial" panose="020B0604020202020204" pitchFamily="34" charset="0"/>
              </a:rPr>
              <a:t>–</a:t>
            </a:r>
            <a:r>
              <a:rPr lang="en-US" b="1" i="0" dirty="0">
                <a:solidFill>
                  <a:srgbClr val="222222"/>
                </a:solidFill>
                <a:effectLst/>
                <a:latin typeface="Arial" panose="020B0604020202020204" pitchFamily="34" charset="0"/>
              </a:rPr>
              <a:t>o</a:t>
            </a:r>
            <a:r>
              <a:rPr lang="en-US" b="0" i="0" dirty="0">
                <a:solidFill>
                  <a:srgbClr val="222222"/>
                </a:solidFill>
                <a:effectLst/>
                <a:latin typeface="Arial" panose="020B0604020202020204" pitchFamily="34" charset="0"/>
              </a:rPr>
              <a:t>) based on the Landsat-derived NBR spectral index values and LandTrendr temporal segmentation, where higher NBR values indicate more vegetation. The average NBR values decreased from 0.6 pre-event to 0.31 five years later.</a:t>
            </a:r>
            <a:endParaRPr lang="en-US" dirty="0"/>
          </a:p>
        </p:txBody>
      </p:sp>
      <p:sp>
        <p:nvSpPr>
          <p:cNvPr id="4" name="Slide Number Placeholder 3"/>
          <p:cNvSpPr>
            <a:spLocks noGrp="1"/>
          </p:cNvSpPr>
          <p:nvPr>
            <p:ph type="sldNum" sz="quarter" idx="5"/>
          </p:nvPr>
        </p:nvSpPr>
        <p:spPr/>
        <p:txBody>
          <a:bodyPr/>
          <a:lstStyle/>
          <a:p>
            <a:fld id="{0E83BDBE-76DE-4097-A7EF-FB62FEC869F1}" type="slidenum">
              <a:rPr lang="en-US" smtClean="0"/>
              <a:t>15</a:t>
            </a:fld>
            <a:endParaRPr lang="en-US"/>
          </a:p>
        </p:txBody>
      </p:sp>
    </p:spTree>
    <p:extLst>
      <p:ext uri="{BB962C8B-B14F-4D97-AF65-F5344CB8AC3E}">
        <p14:creationId xmlns:p14="http://schemas.microsoft.com/office/powerpoint/2010/main" val="256325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ea typeface="SimSun" panose="02010600030101010101" pitchFamily="2" charset="-122"/>
                <a:cs typeface="Times New Roman" panose="02020603050405020304" pitchFamily="18" charset="0"/>
              </a:rPr>
              <a:t>Future Research</a:t>
            </a:r>
          </a:p>
          <a:p>
            <a:endParaRPr lang="en-US" sz="1800" dirty="0">
              <a:solidFill>
                <a:srgbClr val="000000"/>
              </a:solidFill>
              <a:effectLst/>
              <a:ea typeface="SimSun" panose="02010600030101010101" pitchFamily="2" charset="-122"/>
              <a:cs typeface="Times New Roman" panose="02020603050405020304" pitchFamily="18" charset="0"/>
            </a:endParaRPr>
          </a:p>
          <a:p>
            <a:r>
              <a:rPr lang="en-US" sz="1800" dirty="0">
                <a:solidFill>
                  <a:srgbClr val="000000"/>
                </a:solidFill>
                <a:effectLst/>
                <a:ea typeface="SimSun" panose="02010600030101010101" pitchFamily="2" charset="-122"/>
                <a:cs typeface="Times New Roman" panose="02020603050405020304" pitchFamily="18" charset="0"/>
              </a:rPr>
              <a:t>Dashboard to monitor trail corridors</a:t>
            </a:r>
          </a:p>
          <a:p>
            <a:r>
              <a:rPr lang="en-US" dirty="0">
                <a:solidFill>
                  <a:srgbClr val="000000"/>
                </a:solidFill>
                <a:ea typeface="SimSun" panose="02010600030101010101" pitchFamily="2" charset="-122"/>
                <a:cs typeface="Times New Roman" panose="02020603050405020304" pitchFamily="18" charset="0"/>
              </a:rPr>
              <a:t>conservation/management guidance</a:t>
            </a:r>
            <a:endParaRPr lang="en-US" dirty="0">
              <a:solidFill>
                <a:srgbClr val="000000"/>
              </a:solidFill>
              <a:effectLst/>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83BDBE-76DE-4097-A7EF-FB62FEC869F1}" type="slidenum">
              <a:rPr lang="en-US" smtClean="0"/>
              <a:t>16</a:t>
            </a:fld>
            <a:endParaRPr lang="en-US"/>
          </a:p>
        </p:txBody>
      </p:sp>
    </p:spTree>
    <p:extLst>
      <p:ext uri="{BB962C8B-B14F-4D97-AF65-F5344CB8AC3E}">
        <p14:creationId xmlns:p14="http://schemas.microsoft.com/office/powerpoint/2010/main" val="3330650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BA6F4-1E78-D655-EF84-98B9F5407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5CBBE-50F5-98C1-3E83-054D7829D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24FE3-B903-DBF1-B3AE-4D1392441771}"/>
              </a:ext>
            </a:extLst>
          </p:cNvPr>
          <p:cNvSpPr>
            <a:spLocks noGrp="1"/>
          </p:cNvSpPr>
          <p:nvPr>
            <p:ph type="body" idx="1"/>
          </p:nvPr>
        </p:nvSpPr>
        <p:spPr/>
        <p:txBody>
          <a:bodyPr/>
          <a:lstStyle/>
          <a:p>
            <a:r>
              <a:rPr lang="en-US" sz="1800" dirty="0">
                <a:solidFill>
                  <a:srgbClr val="000000"/>
                </a:solidFill>
                <a:effectLst/>
                <a:ea typeface="SimSun" panose="02010600030101010101" pitchFamily="2" charset="-122"/>
                <a:cs typeface="Times New Roman" panose="02020603050405020304" pitchFamily="18" charset="0"/>
              </a:rPr>
              <a:t>Future Research</a:t>
            </a:r>
          </a:p>
          <a:p>
            <a:endParaRPr lang="en-US" sz="1800" dirty="0">
              <a:solidFill>
                <a:srgbClr val="000000"/>
              </a:solidFill>
              <a:effectLst/>
              <a:ea typeface="SimSun" panose="02010600030101010101" pitchFamily="2" charset="-122"/>
              <a:cs typeface="Times New Roman" panose="02020603050405020304" pitchFamily="18" charset="0"/>
            </a:endParaRPr>
          </a:p>
          <a:p>
            <a:r>
              <a:rPr lang="en-US" sz="1800" dirty="0">
                <a:solidFill>
                  <a:srgbClr val="000000"/>
                </a:solidFill>
                <a:effectLst/>
                <a:ea typeface="SimSun" panose="02010600030101010101" pitchFamily="2" charset="-122"/>
                <a:cs typeface="Times New Roman" panose="02020603050405020304" pitchFamily="18" charset="0"/>
              </a:rPr>
              <a:t>Dashboard to monitor trail corridors</a:t>
            </a:r>
          </a:p>
          <a:p>
            <a:r>
              <a:rPr lang="en-US" dirty="0">
                <a:solidFill>
                  <a:srgbClr val="000000"/>
                </a:solidFill>
                <a:ea typeface="SimSun" panose="02010600030101010101" pitchFamily="2" charset="-122"/>
                <a:cs typeface="Times New Roman" panose="02020603050405020304" pitchFamily="18" charset="0"/>
              </a:rPr>
              <a:t>conservation/management guidance</a:t>
            </a:r>
            <a:endParaRPr lang="en-US" dirty="0">
              <a:solidFill>
                <a:srgbClr val="000000"/>
              </a:solidFill>
              <a:effectLst/>
              <a:ea typeface="SimSun" panose="02010600030101010101" pitchFamily="2" charset="-122"/>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E3B3980-C5E8-8308-3127-91EEA3B9A151}"/>
              </a:ext>
            </a:extLst>
          </p:cNvPr>
          <p:cNvSpPr>
            <a:spLocks noGrp="1"/>
          </p:cNvSpPr>
          <p:nvPr>
            <p:ph type="sldNum" sz="quarter" idx="5"/>
          </p:nvPr>
        </p:nvSpPr>
        <p:spPr/>
        <p:txBody>
          <a:bodyPr/>
          <a:lstStyle/>
          <a:p>
            <a:fld id="{0E83BDBE-76DE-4097-A7EF-FB62FEC869F1}" type="slidenum">
              <a:rPr lang="en-US" smtClean="0"/>
              <a:t>17</a:t>
            </a:fld>
            <a:endParaRPr lang="en-US"/>
          </a:p>
        </p:txBody>
      </p:sp>
    </p:spTree>
    <p:extLst>
      <p:ext uri="{BB962C8B-B14F-4D97-AF65-F5344CB8AC3E}">
        <p14:creationId xmlns:p14="http://schemas.microsoft.com/office/powerpoint/2010/main" val="2569788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Wilson,</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M.B.;</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Belote,</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R.T.</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The</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Value</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of</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Trail</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Corridors</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for</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Bold</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Conservation</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Planning.</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Land </a:t>
            </a:r>
            <a:r>
              <a:rPr lang="en-US" sz="1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2022</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11</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348.</a:t>
            </a:r>
            <a:r>
              <a:rPr lang="en-US" sz="1800" i="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https://doi.org/10.3390/land11030348.</a:t>
            </a:r>
          </a:p>
          <a:p>
            <a:endParaRPr lang="en-US" dirty="0"/>
          </a:p>
          <a:p>
            <a:r>
              <a:rPr lang="en-US" b="0" i="0" dirty="0">
                <a:solidFill>
                  <a:srgbClr val="FFFFFF"/>
                </a:solidFill>
                <a:effectLst/>
                <a:latin typeface="Google Sans"/>
              </a:rPr>
              <a:t>7,900 miles (12,712 km), 22 states</a:t>
            </a:r>
            <a:endParaRPr lang="en-US" dirty="0"/>
          </a:p>
        </p:txBody>
      </p:sp>
      <p:sp>
        <p:nvSpPr>
          <p:cNvPr id="4" name="Slide Number Placeholder 3"/>
          <p:cNvSpPr>
            <a:spLocks noGrp="1"/>
          </p:cNvSpPr>
          <p:nvPr>
            <p:ph type="sldNum" sz="quarter" idx="5"/>
          </p:nvPr>
        </p:nvSpPr>
        <p:spPr/>
        <p:txBody>
          <a:bodyPr/>
          <a:lstStyle/>
          <a:p>
            <a:fld id="{0E83BDBE-76DE-4097-A7EF-FB62FEC869F1}" type="slidenum">
              <a:rPr lang="en-US" smtClean="0"/>
              <a:t>3</a:t>
            </a:fld>
            <a:endParaRPr lang="en-US"/>
          </a:p>
        </p:txBody>
      </p:sp>
    </p:spTree>
    <p:extLst>
      <p:ext uri="{BB962C8B-B14F-4D97-AF65-F5344CB8AC3E}">
        <p14:creationId xmlns:p14="http://schemas.microsoft.com/office/powerpoint/2010/main" val="209050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a:t>
            </a:r>
            <a:r>
              <a:rPr lang="en-US" b="0" i="0" dirty="0">
                <a:solidFill>
                  <a:srgbClr val="222222"/>
                </a:solidFill>
                <a:effectLst/>
                <a:latin typeface="Arial" panose="020B0604020202020204" pitchFamily="34" charset="0"/>
              </a:rPr>
              <a:t>Landsat-derived 16-day GPP and annual NPP time series for the (</a:t>
            </a:r>
            <a:r>
              <a:rPr lang="en-US" b="1" i="0" dirty="0" err="1">
                <a:solidFill>
                  <a:srgbClr val="222222"/>
                </a:solidFill>
                <a:effectLst/>
                <a:latin typeface="Arial" panose="020B0604020202020204" pitchFamily="34" charset="0"/>
              </a:rPr>
              <a:t>a</a:t>
            </a:r>
            <a:r>
              <a:rPr lang="en-US" b="0" i="0" dirty="0" err="1">
                <a:solidFill>
                  <a:srgbClr val="222222"/>
                </a:solidFill>
                <a:effectLst/>
                <a:latin typeface="Arial" panose="020B0604020202020204" pitchFamily="34" charset="0"/>
              </a:rPr>
              <a:t>,</a:t>
            </a:r>
            <a:r>
              <a:rPr lang="en-US" b="1" i="0" dirty="0" err="1">
                <a:solidFill>
                  <a:srgbClr val="222222"/>
                </a:solidFill>
                <a:effectLst/>
                <a:latin typeface="Arial" panose="020B0604020202020204" pitchFamily="34" charset="0"/>
              </a:rPr>
              <a:t>b</a:t>
            </a:r>
            <a:r>
              <a:rPr lang="en-US" b="0" i="0" dirty="0">
                <a:solidFill>
                  <a:srgbClr val="222222"/>
                </a:solidFill>
                <a:effectLst/>
                <a:latin typeface="Arial" panose="020B0604020202020204" pitchFamily="34" charset="0"/>
              </a:rPr>
              <a:t>) PCT, (</a:t>
            </a:r>
            <a:r>
              <a:rPr lang="en-US" b="1" i="0" dirty="0" err="1">
                <a:solidFill>
                  <a:srgbClr val="222222"/>
                </a:solidFill>
                <a:effectLst/>
                <a:latin typeface="Arial" panose="020B0604020202020204" pitchFamily="34" charset="0"/>
              </a:rPr>
              <a:t>c</a:t>
            </a:r>
            <a:r>
              <a:rPr lang="en-US" b="0" i="0" dirty="0" err="1">
                <a:solidFill>
                  <a:srgbClr val="222222"/>
                </a:solidFill>
                <a:effectLst/>
                <a:latin typeface="Arial" panose="020B0604020202020204" pitchFamily="34" charset="0"/>
              </a:rPr>
              <a:t>,</a:t>
            </a:r>
            <a:r>
              <a:rPr lang="en-US" b="1" i="0" dirty="0" err="1">
                <a:solidFill>
                  <a:srgbClr val="222222"/>
                </a:solidFill>
                <a:effectLst/>
                <a:latin typeface="Arial" panose="020B0604020202020204" pitchFamily="34" charset="0"/>
              </a:rPr>
              <a:t>d</a:t>
            </a:r>
            <a:r>
              <a:rPr lang="en-US" b="0" i="0" dirty="0">
                <a:solidFill>
                  <a:srgbClr val="222222"/>
                </a:solidFill>
                <a:effectLst/>
                <a:latin typeface="Arial" panose="020B0604020202020204" pitchFamily="34" charset="0"/>
              </a:rPr>
              <a:t>) CDT, and (</a:t>
            </a:r>
            <a:r>
              <a:rPr lang="en-US" b="1" i="0" dirty="0" err="1">
                <a:solidFill>
                  <a:srgbClr val="222222"/>
                </a:solidFill>
                <a:effectLst/>
                <a:latin typeface="Arial" panose="020B0604020202020204" pitchFamily="34" charset="0"/>
              </a:rPr>
              <a:t>e</a:t>
            </a:r>
            <a:r>
              <a:rPr lang="en-US" b="0" i="0" dirty="0" err="1">
                <a:solidFill>
                  <a:srgbClr val="222222"/>
                </a:solidFill>
                <a:effectLst/>
                <a:latin typeface="Arial" panose="020B0604020202020204" pitchFamily="34" charset="0"/>
              </a:rPr>
              <a:t>,</a:t>
            </a:r>
            <a:r>
              <a:rPr lang="en-US" b="1" i="0" dirty="0" err="1">
                <a:solidFill>
                  <a:srgbClr val="222222"/>
                </a:solidFill>
                <a:effectLst/>
                <a:latin typeface="Arial" panose="020B0604020202020204" pitchFamily="34" charset="0"/>
              </a:rPr>
              <a:t>f</a:t>
            </a:r>
            <a:r>
              <a:rPr lang="en-US" b="0" i="0" dirty="0">
                <a:solidFill>
                  <a:srgbClr val="222222"/>
                </a:solidFill>
                <a:effectLst/>
                <a:latin typeface="Arial" panose="020B0604020202020204" pitchFamily="34" charset="0"/>
              </a:rPr>
              <a:t>) AT. Gray areas indicate first and third quartile values, while the colored line indicates the median GPP.</a:t>
            </a:r>
            <a:endParaRPr lang="en-US" dirty="0"/>
          </a:p>
          <a:p>
            <a:endParaRPr lang="en-US" dirty="0"/>
          </a:p>
          <a:p>
            <a:endParaRPr lang="en-US" dirty="0"/>
          </a:p>
          <a:p>
            <a:endParaRPr lang="en-US" dirty="0"/>
          </a:p>
          <a:p>
            <a:r>
              <a:rPr lang="en-US" dirty="0"/>
              <a:t>Lu, </a:t>
            </a:r>
            <a:r>
              <a:rPr lang="en-US" dirty="0" err="1"/>
              <a:t>Qikai</a:t>
            </a:r>
            <a:r>
              <a:rPr lang="en-US" dirty="0"/>
              <a:t> &amp; Liu, Hui &amp; Wei, </a:t>
            </a:r>
            <a:r>
              <a:rPr lang="en-US" dirty="0" err="1"/>
              <a:t>Lifei</a:t>
            </a:r>
            <a:r>
              <a:rPr lang="en-US" dirty="0"/>
              <a:t> &amp; Zhong, Yanfei &amp; Zhou, Zheng. (2023). Global prediction of gross primary productivity under future climate change. Science of The Total Environment. 912. 169239. 10.1016/j.scitotenv.2023.169239</a:t>
            </a:r>
          </a:p>
          <a:p>
            <a:endParaRPr lang="en-US" dirty="0"/>
          </a:p>
        </p:txBody>
      </p:sp>
      <p:sp>
        <p:nvSpPr>
          <p:cNvPr id="4" name="Slide Number Placeholder 3"/>
          <p:cNvSpPr>
            <a:spLocks noGrp="1"/>
          </p:cNvSpPr>
          <p:nvPr>
            <p:ph type="sldNum" sz="quarter" idx="5"/>
          </p:nvPr>
        </p:nvSpPr>
        <p:spPr/>
        <p:txBody>
          <a:bodyPr/>
          <a:lstStyle/>
          <a:p>
            <a:fld id="{0E83BDBE-76DE-4097-A7EF-FB62FEC869F1}" type="slidenum">
              <a:rPr lang="en-US" smtClean="0"/>
              <a:t>7</a:t>
            </a:fld>
            <a:endParaRPr lang="en-US"/>
          </a:p>
        </p:txBody>
      </p:sp>
    </p:spTree>
    <p:extLst>
      <p:ext uri="{BB962C8B-B14F-4D97-AF65-F5344CB8AC3E}">
        <p14:creationId xmlns:p14="http://schemas.microsoft.com/office/powerpoint/2010/main" val="428890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Scatterplots comparing the PhenoCam GCC estimates and the Landsat-derived GPP for (</a:t>
            </a:r>
            <a:r>
              <a:rPr lang="en-US" b="1" i="0" dirty="0">
                <a:solidFill>
                  <a:srgbClr val="222222"/>
                </a:solidFill>
                <a:effectLst/>
                <a:latin typeface="Arial" panose="020B0604020202020204" pitchFamily="34" charset="0"/>
              </a:rPr>
              <a:t>a</a:t>
            </a:r>
            <a:r>
              <a:rPr lang="en-US" b="0" i="0" dirty="0">
                <a:solidFill>
                  <a:srgbClr val="222222"/>
                </a:solidFill>
                <a:effectLst/>
                <a:latin typeface="Arial" panose="020B0604020202020204" pitchFamily="34" charset="0"/>
              </a:rPr>
              <a:t>) PCT Sagehen PhenoCam site (39.431°, −120.239°), (</a:t>
            </a:r>
            <a:r>
              <a:rPr lang="en-US" b="1" i="0" dirty="0">
                <a:solidFill>
                  <a:srgbClr val="222222"/>
                </a:solidFill>
                <a:effectLst/>
                <a:latin typeface="Arial" panose="020B0604020202020204" pitchFamily="34" charset="0"/>
              </a:rPr>
              <a:t>b</a:t>
            </a:r>
            <a:r>
              <a:rPr lang="en-US" b="0" i="0" dirty="0">
                <a:solidFill>
                  <a:srgbClr val="222222"/>
                </a:solidFill>
                <a:effectLst/>
                <a:latin typeface="Arial" panose="020B0604020202020204" pitchFamily="34" charset="0"/>
              </a:rPr>
              <a:t>) CDT Butte PhenoCam site (45.95°, −112.479°), and (</a:t>
            </a:r>
            <a:r>
              <a:rPr lang="en-US" b="1" i="0" dirty="0">
                <a:solidFill>
                  <a:srgbClr val="222222"/>
                </a:solidFill>
                <a:effectLst/>
                <a:latin typeface="Arial" panose="020B0604020202020204" pitchFamily="34" charset="0"/>
              </a:rPr>
              <a:t>c</a:t>
            </a:r>
            <a:r>
              <a:rPr lang="en-US" b="0" i="0" dirty="0">
                <a:solidFill>
                  <a:srgbClr val="222222"/>
                </a:solidFill>
                <a:effectLst/>
                <a:latin typeface="Arial" panose="020B0604020202020204" pitchFamily="34" charset="0"/>
              </a:rPr>
              <a:t>) AT NEON D02.SERC.DP1.00033 PhenoCam site (38.89°, −76.560°).</a:t>
            </a:r>
            <a:endParaRPr lang="en-US" dirty="0"/>
          </a:p>
        </p:txBody>
      </p:sp>
      <p:sp>
        <p:nvSpPr>
          <p:cNvPr id="4" name="Slide Number Placeholder 3"/>
          <p:cNvSpPr>
            <a:spLocks noGrp="1"/>
          </p:cNvSpPr>
          <p:nvPr>
            <p:ph type="sldNum" sz="quarter" idx="5"/>
          </p:nvPr>
        </p:nvSpPr>
        <p:spPr/>
        <p:txBody>
          <a:bodyPr/>
          <a:lstStyle/>
          <a:p>
            <a:fld id="{0E83BDBE-76DE-4097-A7EF-FB62FEC869F1}" type="slidenum">
              <a:rPr lang="en-US" smtClean="0"/>
              <a:t>8</a:t>
            </a:fld>
            <a:endParaRPr lang="en-US"/>
          </a:p>
        </p:txBody>
      </p:sp>
    </p:spTree>
    <p:extLst>
      <p:ext uri="{BB962C8B-B14F-4D97-AF65-F5344CB8AC3E}">
        <p14:creationId xmlns:p14="http://schemas.microsoft.com/office/powerpoint/2010/main" val="1114837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Hansen Global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Forest Change v1.11, 30 m, </a:t>
            </a: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algn="l"/>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Monitoring Trends in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Burn Severity (MTBS), 30 m, USGS</a:t>
            </a:r>
            <a:endParaRPr lang="en-US" dirty="0"/>
          </a:p>
        </p:txBody>
      </p:sp>
      <p:sp>
        <p:nvSpPr>
          <p:cNvPr id="4" name="Slide Number Placeholder 3"/>
          <p:cNvSpPr>
            <a:spLocks noGrp="1"/>
          </p:cNvSpPr>
          <p:nvPr>
            <p:ph type="sldNum" sz="quarter" idx="5"/>
          </p:nvPr>
        </p:nvSpPr>
        <p:spPr/>
        <p:txBody>
          <a:bodyPr/>
          <a:lstStyle/>
          <a:p>
            <a:fld id="{0E83BDBE-76DE-4097-A7EF-FB62FEC869F1}" type="slidenum">
              <a:rPr lang="en-US" smtClean="0"/>
              <a:t>9</a:t>
            </a:fld>
            <a:endParaRPr lang="en-US"/>
          </a:p>
        </p:txBody>
      </p:sp>
    </p:spTree>
    <p:extLst>
      <p:ext uri="{BB962C8B-B14F-4D97-AF65-F5344CB8AC3E}">
        <p14:creationId xmlns:p14="http://schemas.microsoft.com/office/powerpoint/2010/main" val="358828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Dual-axis time series showing the relationship between the monthly MODIS burned area and CHIRPS average monthly rainfall for (</a:t>
            </a:r>
            <a:r>
              <a:rPr lang="en-US" b="1" i="0" dirty="0">
                <a:solidFill>
                  <a:srgbClr val="222222"/>
                </a:solidFill>
                <a:effectLst/>
                <a:latin typeface="Arial" panose="020B0604020202020204" pitchFamily="34" charset="0"/>
              </a:rPr>
              <a:t>a</a:t>
            </a:r>
            <a:r>
              <a:rPr lang="en-US" b="0" i="0" dirty="0">
                <a:solidFill>
                  <a:srgbClr val="222222"/>
                </a:solidFill>
                <a:effectLst/>
                <a:latin typeface="Arial" panose="020B0604020202020204" pitchFamily="34" charset="0"/>
              </a:rPr>
              <a:t>) the PCT, (</a:t>
            </a:r>
            <a:r>
              <a:rPr lang="en-US" b="1" i="0" dirty="0">
                <a:solidFill>
                  <a:srgbClr val="222222"/>
                </a:solidFill>
                <a:effectLst/>
                <a:latin typeface="Arial" panose="020B0604020202020204" pitchFamily="34" charset="0"/>
              </a:rPr>
              <a:t>b</a:t>
            </a:r>
            <a:r>
              <a:rPr lang="en-US" b="0" i="0" dirty="0">
                <a:solidFill>
                  <a:srgbClr val="222222"/>
                </a:solidFill>
                <a:effectLst/>
                <a:latin typeface="Arial" panose="020B0604020202020204" pitchFamily="34" charset="0"/>
              </a:rPr>
              <a:t>) the CDT, and (</a:t>
            </a:r>
            <a:r>
              <a:rPr lang="en-US" b="1" i="0" dirty="0">
                <a:solidFill>
                  <a:srgbClr val="222222"/>
                </a:solidFill>
                <a:effectLst/>
                <a:latin typeface="Arial" panose="020B0604020202020204" pitchFamily="34" charset="0"/>
              </a:rPr>
              <a:t>c</a:t>
            </a:r>
            <a:r>
              <a:rPr lang="en-US" b="0" i="0" dirty="0">
                <a:solidFill>
                  <a:srgbClr val="222222"/>
                </a:solidFill>
                <a:effectLst/>
                <a:latin typeface="Arial" panose="020B0604020202020204" pitchFamily="34" charset="0"/>
              </a:rPr>
              <a:t>) the AT. Note the different y-axis values for rainfall on each trail. Wildfires along the PCT are frequent and highly seasonal, occurring during dry summer months.</a:t>
            </a:r>
            <a:endParaRPr lang="en-US" dirty="0"/>
          </a:p>
        </p:txBody>
      </p:sp>
      <p:sp>
        <p:nvSpPr>
          <p:cNvPr id="4" name="Slide Number Placeholder 3"/>
          <p:cNvSpPr>
            <a:spLocks noGrp="1"/>
          </p:cNvSpPr>
          <p:nvPr>
            <p:ph type="sldNum" sz="quarter" idx="5"/>
          </p:nvPr>
        </p:nvSpPr>
        <p:spPr/>
        <p:txBody>
          <a:bodyPr/>
          <a:lstStyle/>
          <a:p>
            <a:fld id="{0E83BDBE-76DE-4097-A7EF-FB62FEC869F1}" type="slidenum">
              <a:rPr lang="en-US" smtClean="0"/>
              <a:t>11</a:t>
            </a:fld>
            <a:endParaRPr lang="en-US"/>
          </a:p>
        </p:txBody>
      </p:sp>
    </p:spTree>
    <p:extLst>
      <p:ext uri="{BB962C8B-B14F-4D97-AF65-F5344CB8AC3E}">
        <p14:creationId xmlns:p14="http://schemas.microsoft.com/office/powerpoint/2010/main" val="298600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Vegetation recovery analysis at PCT trail site C (34.379, −118.164) following the 2009 Station Fire. The MODIS MCD12Q1 land cover analysis for the study site (</a:t>
            </a:r>
            <a:r>
              <a:rPr lang="en-US" sz="1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a</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shows a transition from abundant evergreen needleleaf forest (2002–2008) to grassland (2009–2011) and savanna (2012–2023).</a:t>
            </a:r>
            <a:endParaRPr lang="en-US" dirty="0"/>
          </a:p>
        </p:txBody>
      </p:sp>
      <p:sp>
        <p:nvSpPr>
          <p:cNvPr id="4" name="Slide Number Placeholder 3"/>
          <p:cNvSpPr>
            <a:spLocks noGrp="1"/>
          </p:cNvSpPr>
          <p:nvPr>
            <p:ph type="sldNum" sz="quarter" idx="5"/>
          </p:nvPr>
        </p:nvSpPr>
        <p:spPr/>
        <p:txBody>
          <a:bodyPr/>
          <a:lstStyle/>
          <a:p>
            <a:fld id="{0E83BDBE-76DE-4097-A7EF-FB62FEC869F1}" type="slidenum">
              <a:rPr lang="en-US" smtClean="0"/>
              <a:t>12</a:t>
            </a:fld>
            <a:endParaRPr lang="en-US"/>
          </a:p>
        </p:txBody>
      </p:sp>
    </p:spTree>
    <p:extLst>
      <p:ext uri="{BB962C8B-B14F-4D97-AF65-F5344CB8AC3E}">
        <p14:creationId xmlns:p14="http://schemas.microsoft.com/office/powerpoint/2010/main" val="354606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AD2BD-973D-2975-0A99-F55B2805A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BEDAE-AC4D-C169-6B9E-260F31070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FAD91-FE9F-9155-ABCC-9091E4DD7B41}"/>
              </a:ext>
            </a:extLst>
          </p:cNvPr>
          <p:cNvSpPr>
            <a:spLocks noGrp="1"/>
          </p:cNvSpPr>
          <p:nvPr>
            <p:ph type="body" idx="1"/>
          </p:nvPr>
        </p:nvSpPr>
        <p:spPr/>
        <p:txBody>
          <a:bodyPr/>
          <a:lstStyle/>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Vegetation recovery analysis at PCT trail site C (34.379, −118.164) following the 2009 Station Fire. The MODIS MCD12Q1 land cover analysis for the study site (</a:t>
            </a:r>
            <a:r>
              <a:rPr lang="en-US" sz="1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a</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shows a transition from abundant evergreen needleleaf forest (2002–2008) to grassland (2009–2011) and savanna (2012–2023).</a:t>
            </a:r>
            <a:endParaRPr lang="en-US" dirty="0"/>
          </a:p>
        </p:txBody>
      </p:sp>
      <p:sp>
        <p:nvSpPr>
          <p:cNvPr id="4" name="Slide Number Placeholder 3">
            <a:extLst>
              <a:ext uri="{FF2B5EF4-FFF2-40B4-BE49-F238E27FC236}">
                <a16:creationId xmlns:a16="http://schemas.microsoft.com/office/drawing/2014/main" id="{A6CDFAF5-65A4-7B94-F856-6568367C0878}"/>
              </a:ext>
            </a:extLst>
          </p:cNvPr>
          <p:cNvSpPr>
            <a:spLocks noGrp="1"/>
          </p:cNvSpPr>
          <p:nvPr>
            <p:ph type="sldNum" sz="quarter" idx="5"/>
          </p:nvPr>
        </p:nvSpPr>
        <p:spPr/>
        <p:txBody>
          <a:bodyPr/>
          <a:lstStyle/>
          <a:p>
            <a:fld id="{0E83BDBE-76DE-4097-A7EF-FB62FEC869F1}" type="slidenum">
              <a:rPr lang="en-US" smtClean="0"/>
              <a:t>13</a:t>
            </a:fld>
            <a:endParaRPr lang="en-US"/>
          </a:p>
        </p:txBody>
      </p:sp>
    </p:spTree>
    <p:extLst>
      <p:ext uri="{BB962C8B-B14F-4D97-AF65-F5344CB8AC3E}">
        <p14:creationId xmlns:p14="http://schemas.microsoft.com/office/powerpoint/2010/main" val="4119854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EB35B-0973-D974-BD04-B2745C4B8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7E19D-BBD8-2379-B518-087E378351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2F447-215A-9B6B-7DE3-2D82BB4A0F13}"/>
              </a:ext>
            </a:extLst>
          </p:cNvPr>
          <p:cNvSpPr>
            <a:spLocks noGrp="1"/>
          </p:cNvSpPr>
          <p:nvPr>
            <p:ph type="body" idx="1"/>
          </p:nvPr>
        </p:nvSpPr>
        <p:spPr/>
        <p:txBody>
          <a:bodyPr/>
          <a:lstStyle/>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Vegetation recovery analysis at PCT trail site C (34.379, −118.164) following the 2009 Station Fire. The MODIS MCD12Q1 land cover analysis for the study site (</a:t>
            </a:r>
            <a:r>
              <a:rPr lang="en-US" sz="1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a</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shows a transition from abundant evergreen needleleaf forest (2002–2008) to grassland (2009–2011) and savanna (2012–2023).</a:t>
            </a:r>
            <a:endParaRPr lang="en-US" dirty="0"/>
          </a:p>
        </p:txBody>
      </p:sp>
      <p:sp>
        <p:nvSpPr>
          <p:cNvPr id="4" name="Slide Number Placeholder 3">
            <a:extLst>
              <a:ext uri="{FF2B5EF4-FFF2-40B4-BE49-F238E27FC236}">
                <a16:creationId xmlns:a16="http://schemas.microsoft.com/office/drawing/2014/main" id="{D7B9D883-A64F-718E-1B57-BEBBAA9816C6}"/>
              </a:ext>
            </a:extLst>
          </p:cNvPr>
          <p:cNvSpPr>
            <a:spLocks noGrp="1"/>
          </p:cNvSpPr>
          <p:nvPr>
            <p:ph type="sldNum" sz="quarter" idx="5"/>
          </p:nvPr>
        </p:nvSpPr>
        <p:spPr/>
        <p:txBody>
          <a:bodyPr/>
          <a:lstStyle/>
          <a:p>
            <a:fld id="{0E83BDBE-76DE-4097-A7EF-FB62FEC869F1}" type="slidenum">
              <a:rPr lang="en-US" smtClean="0"/>
              <a:t>14</a:t>
            </a:fld>
            <a:endParaRPr lang="en-US"/>
          </a:p>
        </p:txBody>
      </p:sp>
    </p:spTree>
    <p:extLst>
      <p:ext uri="{BB962C8B-B14F-4D97-AF65-F5344CB8AC3E}">
        <p14:creationId xmlns:p14="http://schemas.microsoft.com/office/powerpoint/2010/main" val="319114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7918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4144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18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762167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76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667488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83046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08073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6295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71637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4/22/2025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318832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4/22/2025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881842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10" Type="http://schemas.openxmlformats.org/officeDocument/2006/relationships/image" Target="../media/image15.jpeg"/><Relationship Id="rId4" Type="http://schemas.openxmlformats.org/officeDocument/2006/relationships/image" Target="../media/image9.jp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a:extLst>
              <a:ext uri="{FF2B5EF4-FFF2-40B4-BE49-F238E27FC236}">
                <a16:creationId xmlns:a16="http://schemas.microsoft.com/office/drawing/2014/main" id="{FE398C93-8DF7-E1B8-79AC-765E0606C90D}"/>
              </a:ext>
            </a:extLst>
          </p:cNvPr>
          <p:cNvPicPr>
            <a:picLocks noChangeAspect="1"/>
          </p:cNvPicPr>
          <p:nvPr/>
        </p:nvPicPr>
        <p:blipFill>
          <a:blip r:embed="rId3"/>
          <a:srcRect l="2292" r="8820"/>
          <a:stretch/>
        </p:blipFill>
        <p:spPr>
          <a:xfrm>
            <a:off x="0" y="10"/>
            <a:ext cx="12191979" cy="6857990"/>
          </a:xfrm>
          <a:prstGeom prst="rect">
            <a:avLst/>
          </a:prstGeom>
        </p:spPr>
      </p:pic>
      <p:sp>
        <p:nvSpPr>
          <p:cNvPr id="11" name="Rectangle 10">
            <a:extLst>
              <a:ext uri="{FF2B5EF4-FFF2-40B4-BE49-F238E27FC236}">
                <a16:creationId xmlns:a16="http://schemas.microsoft.com/office/drawing/2014/main" id="{AAB476BF-4EE2-5243-CABB-6CC72C39BF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634234F-1F6C-AB31-291F-6104FB6F6A12}"/>
              </a:ext>
            </a:extLst>
          </p:cNvPr>
          <p:cNvSpPr>
            <a:spLocks noGrp="1"/>
          </p:cNvSpPr>
          <p:nvPr>
            <p:ph type="ctrTitle"/>
          </p:nvPr>
        </p:nvSpPr>
        <p:spPr>
          <a:xfrm>
            <a:off x="7306780" y="978409"/>
            <a:ext cx="4496529" cy="3678268"/>
          </a:xfrm>
        </p:spPr>
        <p:txBody>
          <a:bodyPr anchor="t">
            <a:normAutofit/>
          </a:bodyPr>
          <a:lstStyle/>
          <a:p>
            <a:r>
              <a:rPr lang="en-US" sz="3300" dirty="0">
                <a:effectLst>
                  <a:outerShdw blurRad="38100" dist="38100" dir="2700000" algn="tl">
                    <a:srgbClr val="000000">
                      <a:alpha val="43137"/>
                    </a:srgbClr>
                  </a:outerShdw>
                </a:effectLst>
              </a:rPr>
              <a:t>Mapping &amp; Monitoring Ecological Health through Satellite Technology: </a:t>
            </a:r>
            <a:br>
              <a:rPr lang="en-US" sz="3200" dirty="0">
                <a:effectLst>
                  <a:outerShdw blurRad="38100" dist="38100" dir="2700000" algn="tl">
                    <a:srgbClr val="000000">
                      <a:alpha val="43137"/>
                    </a:srgbClr>
                  </a:outerShdw>
                </a:effectLst>
              </a:rPr>
            </a:br>
            <a:br>
              <a:rPr lang="en-US" sz="3200" dirty="0">
                <a:effectLst>
                  <a:outerShdw blurRad="38100" dist="38100" dir="2700000" algn="tl">
                    <a:srgbClr val="000000">
                      <a:alpha val="43137"/>
                    </a:srgbClr>
                  </a:outerShdw>
                </a:effectLst>
              </a:rPr>
            </a:br>
            <a:r>
              <a:rPr lang="en-US" sz="3100" dirty="0">
                <a:solidFill>
                  <a:srgbClr val="C3EBAA"/>
                </a:solidFill>
                <a:effectLst>
                  <a:outerShdw blurRad="38100" dist="38100" dir="2700000" algn="tl">
                    <a:srgbClr val="000000">
                      <a:alpha val="43137"/>
                    </a:srgbClr>
                  </a:outerShdw>
                </a:effectLst>
              </a:rPr>
              <a:t>Hiking Trails </a:t>
            </a:r>
            <a:r>
              <a:rPr lang="en-US" sz="3100" dirty="0">
                <a:effectLst>
                  <a:outerShdw blurRad="38100" dist="38100" dir="2700000" algn="tl">
                    <a:srgbClr val="000000">
                      <a:alpha val="43137"/>
                    </a:srgbClr>
                  </a:outerShdw>
                </a:effectLst>
              </a:rPr>
              <a:t>as Conservation Corridors</a:t>
            </a:r>
          </a:p>
        </p:txBody>
      </p:sp>
      <p:sp>
        <p:nvSpPr>
          <p:cNvPr id="3" name="Subtitle 2">
            <a:extLst>
              <a:ext uri="{FF2B5EF4-FFF2-40B4-BE49-F238E27FC236}">
                <a16:creationId xmlns:a16="http://schemas.microsoft.com/office/drawing/2014/main" id="{6FD6FA71-119C-1024-3197-F3B780A325C5}"/>
              </a:ext>
            </a:extLst>
          </p:cNvPr>
          <p:cNvSpPr>
            <a:spLocks noGrp="1"/>
          </p:cNvSpPr>
          <p:nvPr>
            <p:ph type="subTitle" idx="1"/>
          </p:nvPr>
        </p:nvSpPr>
        <p:spPr>
          <a:xfrm>
            <a:off x="7303288" y="4503907"/>
            <a:ext cx="4642278" cy="1559344"/>
          </a:xfrm>
        </p:spPr>
        <p:txBody>
          <a:bodyPr anchor="b">
            <a:normAutofit fontScale="62500" lnSpcReduction="20000"/>
          </a:bodyPr>
          <a:lstStyle/>
          <a:p>
            <a:r>
              <a:rPr lang="en-US" sz="2900" dirty="0">
                <a:effectLst>
                  <a:outerShdw blurRad="38100" dist="38100" dir="2700000" algn="tl">
                    <a:srgbClr val="000000">
                      <a:alpha val="43137"/>
                    </a:srgbClr>
                  </a:outerShdw>
                </a:effectLst>
              </a:rPr>
              <a:t>Amber R. Ignatius</a:t>
            </a:r>
            <a:r>
              <a:rPr lang="en-US" sz="2900" baseline="30000" dirty="0">
                <a:effectLst>
                  <a:outerShdw blurRad="38100" dist="38100" dir="2700000" algn="tl">
                    <a:srgbClr val="000000">
                      <a:alpha val="43137"/>
                    </a:srgbClr>
                  </a:outerShdw>
                </a:effectLst>
              </a:rPr>
              <a:t>1</a:t>
            </a:r>
            <a:r>
              <a:rPr lang="en-US" sz="2900" dirty="0">
                <a:effectLst>
                  <a:outerShdw blurRad="38100" dist="38100" dir="2700000" algn="tl">
                    <a:srgbClr val="000000">
                      <a:alpha val="43137"/>
                    </a:srgbClr>
                  </a:outerShdw>
                </a:effectLst>
              </a:rPr>
              <a:t>*; Ashley N. Annis</a:t>
            </a:r>
            <a:r>
              <a:rPr lang="en-US" sz="2900" baseline="30000" dirty="0">
                <a:effectLst>
                  <a:outerShdw blurRad="38100" dist="38100" dir="2700000" algn="tl">
                    <a:srgbClr val="000000">
                      <a:alpha val="43137"/>
                    </a:srgbClr>
                  </a:outerShdw>
                </a:effectLst>
              </a:rPr>
              <a:t>1</a:t>
            </a:r>
            <a:r>
              <a:rPr lang="en-US" sz="2900" dirty="0">
                <a:effectLst>
                  <a:outerShdw blurRad="38100" dist="38100" dir="2700000" algn="tl">
                    <a:srgbClr val="000000">
                      <a:alpha val="43137"/>
                    </a:srgbClr>
                  </a:outerShdw>
                </a:effectLst>
              </a:rPr>
              <a:t>; Casey A. Helton</a:t>
            </a:r>
            <a:r>
              <a:rPr lang="en-US" sz="2900" baseline="30000" dirty="0">
                <a:effectLst>
                  <a:outerShdw blurRad="38100" dist="38100" dir="2700000" algn="tl">
                    <a:srgbClr val="000000">
                      <a:alpha val="43137"/>
                    </a:srgbClr>
                  </a:outerShdw>
                </a:effectLst>
              </a:rPr>
              <a:t>1</a:t>
            </a:r>
            <a:r>
              <a:rPr lang="en-US" sz="2900" dirty="0">
                <a:effectLst>
                  <a:outerShdw blurRad="38100" dist="38100" dir="2700000" algn="tl">
                    <a:srgbClr val="000000">
                      <a:alpha val="43137"/>
                    </a:srgbClr>
                  </a:outerShdw>
                </a:effectLst>
              </a:rPr>
              <a:t>; Alec W. Reeb</a:t>
            </a:r>
            <a:r>
              <a:rPr lang="en-US" sz="2900" baseline="30000" dirty="0">
                <a:effectLst>
                  <a:outerShdw blurRad="38100" dist="38100" dir="2700000" algn="tl">
                    <a:srgbClr val="000000">
                      <a:alpha val="43137"/>
                    </a:srgbClr>
                  </a:outerShdw>
                </a:effectLst>
              </a:rPr>
              <a:t>1</a:t>
            </a:r>
            <a:r>
              <a:rPr lang="en-US" sz="2900" dirty="0">
                <a:effectLst>
                  <a:outerShdw blurRad="38100" dist="38100" dir="2700000" algn="tl">
                    <a:srgbClr val="000000">
                      <a:alpha val="43137"/>
                    </a:srgbClr>
                  </a:outerShdw>
                </a:effectLst>
              </a:rPr>
              <a:t>; Dylan F. Ricke</a:t>
            </a:r>
            <a:r>
              <a:rPr lang="en-US" sz="2900" baseline="30000" dirty="0">
                <a:effectLst>
                  <a:outerShdw blurRad="38100" dist="38100" dir="2700000" algn="tl">
                    <a:srgbClr val="000000">
                      <a:alpha val="43137"/>
                    </a:srgbClr>
                  </a:outerShdw>
                </a:effectLst>
              </a:rPr>
              <a:t>2</a:t>
            </a:r>
            <a:r>
              <a:rPr lang="en-US" sz="2900" dirty="0">
                <a:effectLst>
                  <a:outerShdw blurRad="38100" dist="38100" dir="2700000" algn="tl">
                    <a:srgbClr val="000000">
                      <a:alpha val="43137"/>
                    </a:srgbClr>
                  </a:outerShdw>
                </a:effectLst>
              </a:rPr>
              <a:t> </a:t>
            </a:r>
          </a:p>
          <a:p>
            <a:endParaRPr lang="en-US" sz="1000"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1 University of North Georgia, Institute for Environmental &amp; Spatial Analysis; 2 Jacobs Engineering</a:t>
            </a:r>
          </a:p>
        </p:txBody>
      </p:sp>
      <p:sp>
        <p:nvSpPr>
          <p:cNvPr id="13" name="Frame 12">
            <a:extLst>
              <a:ext uri="{FF2B5EF4-FFF2-40B4-BE49-F238E27FC236}">
                <a16:creationId xmlns:a16="http://schemas.microsoft.com/office/drawing/2014/main" id="{1817218D-F78D-D3B7-522D-AD007F793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329" y="133573"/>
            <a:ext cx="6866965" cy="6626714"/>
          </a:xfrm>
          <a:prstGeom prst="frame">
            <a:avLst>
              <a:gd name="adj1" fmla="val 800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20D28EA4-6F96-F7C6-1D07-5BA5C2738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6781" y="508090"/>
            <a:ext cx="449275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5" name="Rectangle 24">
            <a:extLst>
              <a:ext uri="{FF2B5EF4-FFF2-40B4-BE49-F238E27FC236}">
                <a16:creationId xmlns:a16="http://schemas.microsoft.com/office/drawing/2014/main" id="{FDFF93C5-0576-D227-80A7-4CFBA8791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0119" y="6209925"/>
            <a:ext cx="449275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Picture 6">
            <a:extLst>
              <a:ext uri="{FF2B5EF4-FFF2-40B4-BE49-F238E27FC236}">
                <a16:creationId xmlns:a16="http://schemas.microsoft.com/office/drawing/2014/main" id="{6EE46A57-0831-5EAE-E6ED-9546F116C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73" y="583992"/>
            <a:ext cx="5823712" cy="582371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D38086-E47F-AB4D-AC68-39CA23BE6162}"/>
              </a:ext>
            </a:extLst>
          </p:cNvPr>
          <p:cNvSpPr txBox="1"/>
          <p:nvPr/>
        </p:nvSpPr>
        <p:spPr>
          <a:xfrm>
            <a:off x="3990109" y="6143311"/>
            <a:ext cx="2512476" cy="261610"/>
          </a:xfrm>
          <a:prstGeom prst="rect">
            <a:avLst/>
          </a:prstGeom>
          <a:noFill/>
        </p:spPr>
        <p:txBody>
          <a:bodyPr wrap="square">
            <a:spAutoFit/>
          </a:bodyPr>
          <a:lstStyle/>
          <a:p>
            <a:pPr algn="r"/>
            <a:r>
              <a:rPr lang="en-US" sz="1100" i="1" dirty="0">
                <a:solidFill>
                  <a:srgbClr val="D3CAC1"/>
                </a:solidFill>
                <a:effectLst>
                  <a:outerShdw blurRad="38100" dist="38100" dir="2700000" algn="tl">
                    <a:srgbClr val="000000">
                      <a:alpha val="43137"/>
                    </a:srgbClr>
                  </a:outerShdw>
                </a:effectLst>
              </a:rPr>
              <a:t>AT Sunrise. Wayah Bald. Ryan Ignatius</a:t>
            </a:r>
            <a:endParaRPr lang="en-US" sz="1100" dirty="0">
              <a:solidFill>
                <a:srgbClr val="D3CAC1"/>
              </a:solidFill>
            </a:endParaRPr>
          </a:p>
        </p:txBody>
      </p:sp>
      <p:pic>
        <p:nvPicPr>
          <p:cNvPr id="4098" name="Picture 2" descr="img_0333-2">
            <a:extLst>
              <a:ext uri="{FF2B5EF4-FFF2-40B4-BE49-F238E27FC236}">
                <a16:creationId xmlns:a16="http://schemas.microsoft.com/office/drawing/2014/main" id="{63CFE9D1-4BFA-6EB4-DEEF-F9AC02184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4" y="582729"/>
            <a:ext cx="5822192" cy="5822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9DBC2B2-BA20-C4A0-3249-DF4990A71517}"/>
              </a:ext>
            </a:extLst>
          </p:cNvPr>
          <p:cNvSpPr/>
          <p:nvPr/>
        </p:nvSpPr>
        <p:spPr>
          <a:xfrm>
            <a:off x="174670" y="131407"/>
            <a:ext cx="6866965" cy="6626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4" name="Picture 8">
            <a:extLst>
              <a:ext uri="{FF2B5EF4-FFF2-40B4-BE49-F238E27FC236}">
                <a16:creationId xmlns:a16="http://schemas.microsoft.com/office/drawing/2014/main" id="{24227399-1AFD-A1C9-F45C-1E5D674B10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88" y="532400"/>
            <a:ext cx="5824728" cy="582472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513A0C-740F-EB50-54CA-99A7DBFDE24B}"/>
              </a:ext>
            </a:extLst>
          </p:cNvPr>
          <p:cNvSpPr txBox="1"/>
          <p:nvPr/>
        </p:nvSpPr>
        <p:spPr>
          <a:xfrm>
            <a:off x="691447" y="5916208"/>
            <a:ext cx="4454204" cy="461665"/>
          </a:xfrm>
          <a:prstGeom prst="rect">
            <a:avLst/>
          </a:prstGeom>
          <a:noFill/>
        </p:spPr>
        <p:txBody>
          <a:bodyPr wrap="square">
            <a:spAutoFit/>
          </a:bodyPr>
          <a:lstStyle/>
          <a:p>
            <a:r>
              <a:rPr lang="en-US" sz="1200" i="1" dirty="0">
                <a:effectLst>
                  <a:outerShdw blurRad="38100" dist="38100" dir="2700000" algn="tl">
                    <a:srgbClr val="000000">
                      <a:alpha val="43137"/>
                    </a:srgbClr>
                  </a:outerShdw>
                </a:effectLst>
              </a:rPr>
              <a:t>Appalachian Trail Galax urceolata in flower</a:t>
            </a:r>
          </a:p>
          <a:p>
            <a:r>
              <a:rPr lang="en-US" sz="1200" i="1" dirty="0">
                <a:effectLst>
                  <a:outerShdw blurRad="38100" dist="38100" dir="2700000" algn="tl">
                    <a:srgbClr val="000000">
                      <a:alpha val="43137"/>
                    </a:srgbClr>
                  </a:outerShdw>
                </a:effectLst>
              </a:rPr>
              <a:t>Standing Indian, Tennessee. R. Ignatius</a:t>
            </a:r>
            <a:endParaRPr lang="en-US" sz="1200" dirty="0"/>
          </a:p>
        </p:txBody>
      </p:sp>
    </p:spTree>
    <p:extLst>
      <p:ext uri="{BB962C8B-B14F-4D97-AF65-F5344CB8AC3E}">
        <p14:creationId xmlns:p14="http://schemas.microsoft.com/office/powerpoint/2010/main" val="18408242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48B3CC-FAC5-DFB4-9BD6-3DC9A1F9A5DC}"/>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Rectangle 14">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1D085013-D1A0-48AB-87B4-55B62296C090}"/>
              </a:ext>
            </a:extLst>
          </p:cNvPr>
          <p:cNvSpPr>
            <a:spLocks noGrp="1"/>
          </p:cNvSpPr>
          <p:nvPr>
            <p:ph type="title"/>
          </p:nvPr>
        </p:nvSpPr>
        <p:spPr>
          <a:xfrm>
            <a:off x="517868" y="841283"/>
            <a:ext cx="3465681" cy="2916472"/>
          </a:xfrm>
        </p:spPr>
        <p:txBody>
          <a:bodyPr vert="horz" lIns="91440" tIns="45720" rIns="91440" bIns="45720" rtlCol="0" anchor="b">
            <a:normAutofit/>
          </a:bodyPr>
          <a:lstStyle/>
          <a:p>
            <a:r>
              <a:rPr lang="en-US" sz="4100" dirty="0">
                <a:solidFill>
                  <a:schemeClr val="tx2"/>
                </a:solidFill>
              </a:rPr>
              <a:t>AT, Maine Deforestation</a:t>
            </a:r>
          </a:p>
        </p:txBody>
      </p:sp>
      <p:pic>
        <p:nvPicPr>
          <p:cNvPr id="6" name="Picture 5" descr="A collage of maps of land&#10;&#10;AI-generated content may be incorrect.">
            <a:extLst>
              <a:ext uri="{FF2B5EF4-FFF2-40B4-BE49-F238E27FC236}">
                <a16:creationId xmlns:a16="http://schemas.microsoft.com/office/drawing/2014/main" id="{1FE4D7F6-3FF9-0571-5C0F-F08EEB030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417" y="463227"/>
            <a:ext cx="7164429" cy="5588255"/>
          </a:xfrm>
          <a:prstGeom prst="rect">
            <a:avLst/>
          </a:prstGeom>
        </p:spPr>
      </p:pic>
      <p:sp>
        <p:nvSpPr>
          <p:cNvPr id="17" name="Freeform: Shape 16">
            <a:extLst>
              <a:ext uri="{FF2B5EF4-FFF2-40B4-BE49-F238E27FC236}">
                <a16:creationId xmlns:a16="http://schemas.microsoft.com/office/drawing/2014/main" id="{81F0C179-4DBF-6AB9-CD0B-9224A0C88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300216"/>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447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07F3-FEA8-09DC-87C1-A4E746FC1B52}"/>
            </a:ext>
          </a:extLst>
        </p:cNvPr>
        <p:cNvGrpSpPr/>
        <p:nvPr/>
      </p:nvGrpSpPr>
      <p:grpSpPr>
        <a:xfrm>
          <a:off x="0" y="0"/>
          <a:ext cx="0" cy="0"/>
          <a:chOff x="0" y="0"/>
          <a:chExt cx="0" cy="0"/>
        </a:xfrm>
      </p:grpSpPr>
      <p:pic>
        <p:nvPicPr>
          <p:cNvPr id="4" name="Picture 3" descr="A screenshot of a graph&#10;&#10;AI-generated content may be incorrect.">
            <a:extLst>
              <a:ext uri="{FF2B5EF4-FFF2-40B4-BE49-F238E27FC236}">
                <a16:creationId xmlns:a16="http://schemas.microsoft.com/office/drawing/2014/main" id="{5BC078D0-6A10-217B-624F-F6DE42B62C3F}"/>
              </a:ext>
            </a:extLst>
          </p:cNvPr>
          <p:cNvPicPr>
            <a:picLocks noChangeAspect="1"/>
          </p:cNvPicPr>
          <p:nvPr/>
        </p:nvPicPr>
        <p:blipFill>
          <a:blip r:embed="rId3">
            <a:extLst>
              <a:ext uri="{28A0092B-C50C-407E-A947-70E740481C1C}">
                <a14:useLocalDpi xmlns:a14="http://schemas.microsoft.com/office/drawing/2010/main" val="0"/>
              </a:ext>
            </a:extLst>
          </a:blip>
          <a:srcRect l="382" r="-1"/>
          <a:stretch/>
        </p:blipFill>
        <p:spPr>
          <a:xfrm>
            <a:off x="521208" y="1703510"/>
            <a:ext cx="11105042" cy="4647178"/>
          </a:xfrm>
          <a:prstGeom prst="rect">
            <a:avLst/>
          </a:prstGeom>
        </p:spPr>
      </p:pic>
      <p:sp>
        <p:nvSpPr>
          <p:cNvPr id="6" name="Title 1">
            <a:extLst>
              <a:ext uri="{FF2B5EF4-FFF2-40B4-BE49-F238E27FC236}">
                <a16:creationId xmlns:a16="http://schemas.microsoft.com/office/drawing/2014/main" id="{F731D01E-F9DD-8984-1952-B6478FCC4E76}"/>
              </a:ext>
            </a:extLst>
          </p:cNvPr>
          <p:cNvSpPr>
            <a:spLocks noGrp="1"/>
          </p:cNvSpPr>
          <p:nvPr>
            <p:ph type="title"/>
          </p:nvPr>
        </p:nvSpPr>
        <p:spPr>
          <a:xfrm>
            <a:off x="521208" y="637941"/>
            <a:ext cx="5574792" cy="830937"/>
          </a:xfrm>
        </p:spPr>
        <p:txBody>
          <a:bodyPr>
            <a:normAutofit/>
          </a:bodyPr>
          <a:lstStyle/>
          <a:p>
            <a:r>
              <a:rPr lang="en-US" dirty="0"/>
              <a:t>Wildfire &amp; Rainfall</a:t>
            </a:r>
          </a:p>
        </p:txBody>
      </p:sp>
      <p:sp>
        <p:nvSpPr>
          <p:cNvPr id="2" name="TextBox 1">
            <a:extLst>
              <a:ext uri="{FF2B5EF4-FFF2-40B4-BE49-F238E27FC236}">
                <a16:creationId xmlns:a16="http://schemas.microsoft.com/office/drawing/2014/main" id="{799A6047-8B0B-4697-8B8F-7EE8ACD233E3}"/>
              </a:ext>
            </a:extLst>
          </p:cNvPr>
          <p:cNvSpPr txBox="1"/>
          <p:nvPr/>
        </p:nvSpPr>
        <p:spPr>
          <a:xfrm>
            <a:off x="1" y="6502400"/>
            <a:ext cx="12192000" cy="335700"/>
          </a:xfrm>
          <a:prstGeom prst="rect">
            <a:avLst/>
          </a:prstGeom>
          <a:noFill/>
        </p:spPr>
        <p:txBody>
          <a:bodyPr wrap="square">
            <a:spAutoFit/>
          </a:bodyPr>
          <a:lstStyle/>
          <a:p>
            <a:pPr algn="ctr"/>
            <a:r>
              <a:rPr lang="en-US" sz="1600" i="1" dirty="0">
                <a:solidFill>
                  <a:srgbClr val="000000"/>
                </a:solidFill>
                <a:ea typeface="Times New Roman" panose="02020603050405020304" pitchFamily="18" charset="0"/>
                <a:cs typeface="Times New Roman" panose="02020603050405020304" pitchFamily="18" charset="0"/>
              </a:rPr>
              <a:t>MODIS MCD64A1 v6.1 Burned Area   &amp;   Climate Hazards Center InfraRed Precipitation with Station (CHIRPS)</a:t>
            </a:r>
            <a:endParaRPr lang="en-US" sz="1600" i="1" dirty="0">
              <a:solidFill>
                <a:srgbClr val="0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67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B3569-30BF-8D5A-4BE3-DE23B78D491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C5C12B5-C08C-0C51-D6EC-85B693AA5CF8}"/>
              </a:ext>
            </a:extLst>
          </p:cNvPr>
          <p:cNvSpPr/>
          <p:nvPr/>
        </p:nvSpPr>
        <p:spPr>
          <a:xfrm>
            <a:off x="6942364" y="361473"/>
            <a:ext cx="2647951" cy="616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1DDD22-9E99-FCE8-4F84-7E6835BF2000}"/>
              </a:ext>
            </a:extLst>
          </p:cNvPr>
          <p:cNvSpPr>
            <a:spLocks noGrp="1"/>
          </p:cNvSpPr>
          <p:nvPr>
            <p:ph idx="1"/>
          </p:nvPr>
        </p:nvSpPr>
        <p:spPr>
          <a:xfrm>
            <a:off x="434120" y="1728972"/>
            <a:ext cx="5001146" cy="561879"/>
          </a:xfrm>
        </p:spPr>
        <p:txBody>
          <a:bodyPr/>
          <a:lstStyle/>
          <a:p>
            <a:r>
              <a:rPr lang="en-US" sz="1800" dirty="0">
                <a:solidFill>
                  <a:srgbClr val="000000"/>
                </a:solidFill>
                <a:effectLst/>
                <a:ea typeface="SimSun" panose="02010600030101010101" pitchFamily="2" charset="-122"/>
                <a:cs typeface="Times New Roman" panose="02020603050405020304" pitchFamily="18" charset="0"/>
              </a:rPr>
              <a:t>PCT site following the </a:t>
            </a:r>
            <a:r>
              <a:rPr lang="en-US" sz="1800" b="1" dirty="0">
                <a:solidFill>
                  <a:srgbClr val="000000"/>
                </a:solidFill>
                <a:effectLst/>
                <a:ea typeface="SimSun" panose="02010600030101010101" pitchFamily="2" charset="-122"/>
                <a:cs typeface="Times New Roman" panose="02020603050405020304" pitchFamily="18" charset="0"/>
              </a:rPr>
              <a:t>2009 Station Fire</a:t>
            </a:r>
          </a:p>
        </p:txBody>
      </p:sp>
      <p:pic>
        <p:nvPicPr>
          <p:cNvPr id="5" name="Picture 4" descr="A collage of data on a screen&#10;&#10;AI-generated content may be incorrect.">
            <a:extLst>
              <a:ext uri="{FF2B5EF4-FFF2-40B4-BE49-F238E27FC236}">
                <a16:creationId xmlns:a16="http://schemas.microsoft.com/office/drawing/2014/main" id="{997CF91A-538D-3E7B-2FBC-D848BCB69909}"/>
              </a:ext>
            </a:extLst>
          </p:cNvPr>
          <p:cNvPicPr>
            <a:picLocks noChangeAspect="1"/>
          </p:cNvPicPr>
          <p:nvPr/>
        </p:nvPicPr>
        <p:blipFill>
          <a:blip r:embed="rId3">
            <a:extLst>
              <a:ext uri="{28A0092B-C50C-407E-A947-70E740481C1C}">
                <a14:useLocalDpi xmlns:a14="http://schemas.microsoft.com/office/drawing/2010/main" val="0"/>
              </a:ext>
            </a:extLst>
          </a:blip>
          <a:srcRect t="30071" r="47709"/>
          <a:stretch/>
        </p:blipFill>
        <p:spPr>
          <a:xfrm>
            <a:off x="7421512" y="0"/>
            <a:ext cx="4456078" cy="6858000"/>
          </a:xfrm>
          <a:prstGeom prst="rect">
            <a:avLst/>
          </a:prstGeom>
        </p:spPr>
      </p:pic>
      <p:sp>
        <p:nvSpPr>
          <p:cNvPr id="6" name="Title 1">
            <a:extLst>
              <a:ext uri="{FF2B5EF4-FFF2-40B4-BE49-F238E27FC236}">
                <a16:creationId xmlns:a16="http://schemas.microsoft.com/office/drawing/2014/main" id="{07C8558A-2157-9F61-A1DF-3DCF198D0E6B}"/>
              </a:ext>
            </a:extLst>
          </p:cNvPr>
          <p:cNvSpPr>
            <a:spLocks noGrp="1"/>
          </p:cNvSpPr>
          <p:nvPr>
            <p:ph type="title"/>
          </p:nvPr>
        </p:nvSpPr>
        <p:spPr>
          <a:xfrm>
            <a:off x="434120" y="826005"/>
            <a:ext cx="5574792" cy="830937"/>
          </a:xfrm>
        </p:spPr>
        <p:txBody>
          <a:bodyPr/>
          <a:lstStyle/>
          <a:p>
            <a:r>
              <a:rPr lang="en-US" dirty="0"/>
              <a:t>Wildfire Impact</a:t>
            </a:r>
          </a:p>
        </p:txBody>
      </p:sp>
      <p:pic>
        <p:nvPicPr>
          <p:cNvPr id="2050" name="Picture 2" descr="As firefighters mobilize, the Station fire moves up a hill after leaping Angeles Crest Highway. The conflagration that started just above La Cañada on the afternoon of Aug. 26, 2009 devastated one of America's most-visited national forests.">
            <a:extLst>
              <a:ext uri="{FF2B5EF4-FFF2-40B4-BE49-F238E27FC236}">
                <a16:creationId xmlns:a16="http://schemas.microsoft.com/office/drawing/2014/main" id="{D4266C7A-908D-CFC0-CFA2-99DB8BE23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08" y="2565239"/>
            <a:ext cx="2814269" cy="1686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0C1D272-16DA-6F63-FD33-41EEC35B3A62}"/>
              </a:ext>
            </a:extLst>
          </p:cNvPr>
          <p:cNvSpPr txBox="1"/>
          <p:nvPr/>
        </p:nvSpPr>
        <p:spPr>
          <a:xfrm>
            <a:off x="3483430" y="2663213"/>
            <a:ext cx="3516085" cy="1477328"/>
          </a:xfrm>
          <a:prstGeom prst="rect">
            <a:avLst/>
          </a:prstGeom>
          <a:noFill/>
        </p:spPr>
        <p:txBody>
          <a:bodyPr wrap="square">
            <a:spAutoFit/>
          </a:bodyPr>
          <a:lstStyle/>
          <a:p>
            <a:r>
              <a:rPr lang="en-US" sz="1500" b="0" i="0" dirty="0">
                <a:solidFill>
                  <a:srgbClr val="000000"/>
                </a:solidFill>
                <a:effectLst/>
                <a:latin typeface="BentonGothic"/>
              </a:rPr>
              <a:t>“As firefighters mobilize, the Station fire moves up a hill after leaping Angeles Crest Highway. The conflagration that started just above La Cañada on the afternoon of Aug. 26, 2009 devastated one of America’s most-visited national forests.”</a:t>
            </a:r>
            <a:endParaRPr lang="en-US" sz="1500" dirty="0"/>
          </a:p>
        </p:txBody>
      </p:sp>
      <p:sp>
        <p:nvSpPr>
          <p:cNvPr id="8" name="TextBox 7">
            <a:extLst>
              <a:ext uri="{FF2B5EF4-FFF2-40B4-BE49-F238E27FC236}">
                <a16:creationId xmlns:a16="http://schemas.microsoft.com/office/drawing/2014/main" id="{EA882CCE-FC0F-391E-2A55-13404D84F25D}"/>
              </a:ext>
            </a:extLst>
          </p:cNvPr>
          <p:cNvSpPr txBox="1"/>
          <p:nvPr/>
        </p:nvSpPr>
        <p:spPr>
          <a:xfrm>
            <a:off x="995877" y="4018972"/>
            <a:ext cx="2358072" cy="261610"/>
          </a:xfrm>
          <a:prstGeom prst="rect">
            <a:avLst/>
          </a:prstGeom>
          <a:noFill/>
        </p:spPr>
        <p:txBody>
          <a:bodyPr wrap="square">
            <a:spAutoFit/>
          </a:bodyPr>
          <a:lstStyle/>
          <a:p>
            <a:pPr algn="r"/>
            <a:r>
              <a:rPr lang="en-US" sz="1100" i="1" dirty="0">
                <a:solidFill>
                  <a:schemeClr val="bg1"/>
                </a:solidFill>
                <a:effectLst>
                  <a:outerShdw blurRad="38100" dist="38100" dir="2700000" algn="tl">
                    <a:srgbClr val="000000">
                      <a:alpha val="43137"/>
                    </a:srgbClr>
                  </a:outerShdw>
                </a:effectLst>
              </a:rPr>
              <a:t>Los Angeles Times, Al Seib</a:t>
            </a:r>
            <a:endParaRPr lang="en-US" sz="1100" dirty="0">
              <a:solidFill>
                <a:schemeClr val="bg1"/>
              </a:solidFill>
              <a:effectLst>
                <a:outerShdw blurRad="38100" dist="38100" dir="2700000" algn="tl">
                  <a:srgbClr val="000000">
                    <a:alpha val="43137"/>
                  </a:srgbClr>
                </a:outerShdw>
              </a:effectLst>
            </a:endParaRPr>
          </a:p>
        </p:txBody>
      </p:sp>
      <p:pic>
        <p:nvPicPr>
          <p:cNvPr id="2056" name="Picture 8" descr="2009 Southern California wildfires - Los Angeles Times">
            <a:extLst>
              <a:ext uri="{FF2B5EF4-FFF2-40B4-BE49-F238E27FC236}">
                <a16:creationId xmlns:a16="http://schemas.microsoft.com/office/drawing/2014/main" id="{6887C325-794C-65DC-7877-A3EFA506A9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322" y="4482326"/>
            <a:ext cx="4138497" cy="2172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576FDA6-14A9-D45D-C957-35A44FB7BE20}"/>
              </a:ext>
            </a:extLst>
          </p:cNvPr>
          <p:cNvSpPr txBox="1"/>
          <p:nvPr/>
        </p:nvSpPr>
        <p:spPr>
          <a:xfrm>
            <a:off x="2318455" y="6421135"/>
            <a:ext cx="2358072" cy="261610"/>
          </a:xfrm>
          <a:prstGeom prst="rect">
            <a:avLst/>
          </a:prstGeom>
          <a:noFill/>
        </p:spPr>
        <p:txBody>
          <a:bodyPr wrap="square">
            <a:spAutoFit/>
          </a:bodyPr>
          <a:lstStyle/>
          <a:p>
            <a:pPr algn="r"/>
            <a:r>
              <a:rPr lang="en-US" sz="1100" i="1" dirty="0">
                <a:solidFill>
                  <a:schemeClr val="bg1"/>
                </a:solidFill>
                <a:effectLst>
                  <a:outerShdw blurRad="38100" dist="38100" dir="2700000" algn="tl">
                    <a:srgbClr val="000000">
                      <a:alpha val="43137"/>
                    </a:srgbClr>
                  </a:outerShdw>
                </a:effectLst>
              </a:rPr>
              <a:t>Los Angeles Times, Luis Sinco</a:t>
            </a:r>
            <a:endParaRPr lang="en-US" sz="11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1081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BA3AB-A3DC-F9EF-6EF1-5A8BA49FC79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DCBC3-BAB2-1044-1776-8299601AFE72}"/>
              </a:ext>
            </a:extLst>
          </p:cNvPr>
          <p:cNvSpPr>
            <a:spLocks noGrp="1"/>
          </p:cNvSpPr>
          <p:nvPr>
            <p:ph idx="1"/>
          </p:nvPr>
        </p:nvSpPr>
        <p:spPr>
          <a:xfrm>
            <a:off x="434120" y="1723617"/>
            <a:ext cx="4556629" cy="2762655"/>
          </a:xfrm>
        </p:spPr>
        <p:txBody>
          <a:bodyPr/>
          <a:lstStyle/>
          <a:p>
            <a:r>
              <a:rPr lang="en-US" sz="1800" dirty="0">
                <a:solidFill>
                  <a:srgbClr val="000000"/>
                </a:solidFill>
                <a:effectLst/>
                <a:ea typeface="SimSun" panose="02010600030101010101" pitchFamily="2" charset="-122"/>
                <a:cs typeface="Times New Roman" panose="02020603050405020304" pitchFamily="18" charset="0"/>
              </a:rPr>
              <a:t>MODIS MCD12Q1 shows transition from abundant evergreen needleleaf forest (2002–2008) to grassland (2009–2011) and savanna (2012–2023).</a:t>
            </a:r>
            <a:endParaRPr lang="en-US" dirty="0"/>
          </a:p>
        </p:txBody>
      </p:sp>
      <p:pic>
        <p:nvPicPr>
          <p:cNvPr id="5" name="Picture 4" descr="A collage of data on a screen&#10;&#10;AI-generated content may be incorrect.">
            <a:extLst>
              <a:ext uri="{FF2B5EF4-FFF2-40B4-BE49-F238E27FC236}">
                <a16:creationId xmlns:a16="http://schemas.microsoft.com/office/drawing/2014/main" id="{84AAC550-A841-1D9A-4566-E9EA8EEFBD63}"/>
              </a:ext>
            </a:extLst>
          </p:cNvPr>
          <p:cNvPicPr>
            <a:picLocks noChangeAspect="1"/>
          </p:cNvPicPr>
          <p:nvPr/>
        </p:nvPicPr>
        <p:blipFill>
          <a:blip r:embed="rId3">
            <a:extLst>
              <a:ext uri="{28A0092B-C50C-407E-A947-70E740481C1C}">
                <a14:useLocalDpi xmlns:a14="http://schemas.microsoft.com/office/drawing/2010/main" val="0"/>
              </a:ext>
            </a:extLst>
          </a:blip>
          <a:srcRect r="47546" b="69929"/>
          <a:stretch/>
        </p:blipFill>
        <p:spPr>
          <a:xfrm>
            <a:off x="5294999" y="1114594"/>
            <a:ext cx="6375792" cy="4206436"/>
          </a:xfrm>
          <a:prstGeom prst="rect">
            <a:avLst/>
          </a:prstGeom>
        </p:spPr>
      </p:pic>
      <p:sp>
        <p:nvSpPr>
          <p:cNvPr id="7" name="Title 1">
            <a:extLst>
              <a:ext uri="{FF2B5EF4-FFF2-40B4-BE49-F238E27FC236}">
                <a16:creationId xmlns:a16="http://schemas.microsoft.com/office/drawing/2014/main" id="{CCBD4FC7-FAA2-9583-11DC-D6ECE62D55F3}"/>
              </a:ext>
            </a:extLst>
          </p:cNvPr>
          <p:cNvSpPr>
            <a:spLocks noGrp="1"/>
          </p:cNvSpPr>
          <p:nvPr>
            <p:ph type="title"/>
          </p:nvPr>
        </p:nvSpPr>
        <p:spPr>
          <a:xfrm>
            <a:off x="434120" y="826005"/>
            <a:ext cx="5574792" cy="830937"/>
          </a:xfrm>
        </p:spPr>
        <p:txBody>
          <a:bodyPr/>
          <a:lstStyle/>
          <a:p>
            <a:r>
              <a:rPr lang="en-US" dirty="0"/>
              <a:t>Wildfire Impact</a:t>
            </a:r>
          </a:p>
        </p:txBody>
      </p:sp>
    </p:spTree>
    <p:extLst>
      <p:ext uri="{BB962C8B-B14F-4D97-AF65-F5344CB8AC3E}">
        <p14:creationId xmlns:p14="http://schemas.microsoft.com/office/powerpoint/2010/main" val="1331362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395C0-E712-FAE9-D896-9D4CC39301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5AD7EA-93F1-3043-A65C-9DAD546494DE}"/>
              </a:ext>
            </a:extLst>
          </p:cNvPr>
          <p:cNvSpPr/>
          <p:nvPr/>
        </p:nvSpPr>
        <p:spPr>
          <a:xfrm>
            <a:off x="6887934" y="361473"/>
            <a:ext cx="4944837" cy="616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D93C6C-28B0-DCBB-6741-C06C4595EB23}"/>
              </a:ext>
            </a:extLst>
          </p:cNvPr>
          <p:cNvSpPr>
            <a:spLocks noGrp="1"/>
          </p:cNvSpPr>
          <p:nvPr>
            <p:ph idx="1"/>
          </p:nvPr>
        </p:nvSpPr>
        <p:spPr>
          <a:xfrm>
            <a:off x="434123" y="1730823"/>
            <a:ext cx="6608934" cy="3479352"/>
          </a:xfrm>
        </p:spPr>
        <p:txBody>
          <a:bodyPr>
            <a:normAutofit/>
          </a:bodyPr>
          <a:lstStyle/>
          <a:p>
            <a:r>
              <a:rPr lang="en-US" sz="2400" b="1" dirty="0"/>
              <a:t>LandTrendr</a:t>
            </a:r>
            <a:r>
              <a:rPr lang="en-US" sz="2400" dirty="0"/>
              <a:t> disturbance &amp; recovery analysis </a:t>
            </a:r>
            <a:r>
              <a:rPr lang="en-US" dirty="0">
                <a:solidFill>
                  <a:schemeClr val="tx1">
                    <a:lumMod val="50000"/>
                    <a:lumOff val="50000"/>
                  </a:schemeClr>
                </a:solidFill>
              </a:rPr>
              <a:t>(</a:t>
            </a:r>
            <a:r>
              <a:rPr lang="en-US" i="1" dirty="0">
                <a:solidFill>
                  <a:schemeClr val="tx1">
                    <a:lumMod val="50000"/>
                    <a:lumOff val="50000"/>
                  </a:schemeClr>
                </a:solidFill>
                <a:latin typeface="STIX-Regular"/>
              </a:rPr>
              <a:t>Kennedy et al. 2018)</a:t>
            </a:r>
          </a:p>
          <a:p>
            <a:endParaRPr lang="en-US" sz="1400" dirty="0">
              <a:solidFill>
                <a:schemeClr val="tx1">
                  <a:lumMod val="50000"/>
                  <a:lumOff val="50000"/>
                </a:schemeClr>
              </a:solidFill>
            </a:endParaRPr>
          </a:p>
          <a:p>
            <a:pPr lvl="1"/>
            <a:r>
              <a:rPr lang="en-US" sz="2000" dirty="0"/>
              <a:t>Landsat data 1984-2024</a:t>
            </a:r>
          </a:p>
          <a:p>
            <a:pPr lvl="1"/>
            <a:r>
              <a:rPr lang="en-US" sz="2000" dirty="0"/>
              <a:t>7 spectral indices</a:t>
            </a:r>
          </a:p>
          <a:p>
            <a:pPr lvl="1"/>
            <a:r>
              <a:rPr lang="en-US" sz="2000" dirty="0"/>
              <a:t>temporal segmentation algorithm</a:t>
            </a:r>
          </a:p>
        </p:txBody>
      </p:sp>
      <p:pic>
        <p:nvPicPr>
          <p:cNvPr id="5" name="Picture 4" descr="A collage of data on a screen&#10;&#10;AI-generated content may be incorrect.">
            <a:extLst>
              <a:ext uri="{FF2B5EF4-FFF2-40B4-BE49-F238E27FC236}">
                <a16:creationId xmlns:a16="http://schemas.microsoft.com/office/drawing/2014/main" id="{2E821F26-26FF-9128-DCEF-BF97E594AADA}"/>
              </a:ext>
            </a:extLst>
          </p:cNvPr>
          <p:cNvPicPr>
            <a:picLocks noChangeAspect="1"/>
          </p:cNvPicPr>
          <p:nvPr/>
        </p:nvPicPr>
        <p:blipFill>
          <a:blip r:embed="rId3">
            <a:extLst>
              <a:ext uri="{28A0092B-C50C-407E-A947-70E740481C1C}">
                <a14:useLocalDpi xmlns:a14="http://schemas.microsoft.com/office/drawing/2010/main" val="0"/>
              </a:ext>
            </a:extLst>
          </a:blip>
          <a:srcRect l="52892" t="42979" r="1"/>
          <a:stretch/>
        </p:blipFill>
        <p:spPr>
          <a:xfrm>
            <a:off x="8287347" y="2963068"/>
            <a:ext cx="2743200" cy="3821404"/>
          </a:xfrm>
          <a:prstGeom prst="rect">
            <a:avLst/>
          </a:prstGeom>
          <a:ln>
            <a:solidFill>
              <a:schemeClr val="tx1"/>
            </a:solidFill>
          </a:ln>
        </p:spPr>
      </p:pic>
      <p:pic>
        <p:nvPicPr>
          <p:cNvPr id="2" name="Picture 1" descr="A collage of data on a screen&#10;&#10;AI-generated content may be incorrect.">
            <a:extLst>
              <a:ext uri="{FF2B5EF4-FFF2-40B4-BE49-F238E27FC236}">
                <a16:creationId xmlns:a16="http://schemas.microsoft.com/office/drawing/2014/main" id="{D3A1C5AA-7D28-276E-2402-2212F504FCDC}"/>
              </a:ext>
            </a:extLst>
          </p:cNvPr>
          <p:cNvPicPr>
            <a:picLocks noChangeAspect="1"/>
          </p:cNvPicPr>
          <p:nvPr/>
        </p:nvPicPr>
        <p:blipFill>
          <a:blip r:embed="rId3">
            <a:extLst>
              <a:ext uri="{28A0092B-C50C-407E-A947-70E740481C1C}">
                <a14:useLocalDpi xmlns:a14="http://schemas.microsoft.com/office/drawing/2010/main" val="0"/>
              </a:ext>
            </a:extLst>
          </a:blip>
          <a:srcRect l="52892" b="56984"/>
          <a:stretch/>
        </p:blipFill>
        <p:spPr>
          <a:xfrm>
            <a:off x="8287347" y="63463"/>
            <a:ext cx="2743200" cy="2882801"/>
          </a:xfrm>
          <a:prstGeom prst="rect">
            <a:avLst/>
          </a:prstGeom>
          <a:ln>
            <a:solidFill>
              <a:schemeClr val="tx1"/>
            </a:solidFill>
          </a:ln>
        </p:spPr>
      </p:pic>
      <p:sp>
        <p:nvSpPr>
          <p:cNvPr id="8" name="Title 1">
            <a:extLst>
              <a:ext uri="{FF2B5EF4-FFF2-40B4-BE49-F238E27FC236}">
                <a16:creationId xmlns:a16="http://schemas.microsoft.com/office/drawing/2014/main" id="{C2CFF458-3AF3-2366-EAC2-489793E79087}"/>
              </a:ext>
            </a:extLst>
          </p:cNvPr>
          <p:cNvSpPr txBox="1">
            <a:spLocks/>
          </p:cNvSpPr>
          <p:nvPr/>
        </p:nvSpPr>
        <p:spPr>
          <a:xfrm>
            <a:off x="434120" y="826005"/>
            <a:ext cx="5574792" cy="83093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Wildfire Impact</a:t>
            </a:r>
          </a:p>
        </p:txBody>
      </p:sp>
    </p:spTree>
    <p:extLst>
      <p:ext uri="{BB962C8B-B14F-4D97-AF65-F5344CB8AC3E}">
        <p14:creationId xmlns:p14="http://schemas.microsoft.com/office/powerpoint/2010/main" val="2435704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1C3C-6141-5070-79D2-6C7C890872CC}"/>
            </a:ext>
          </a:extLst>
        </p:cNvPr>
        <p:cNvGrpSpPr/>
        <p:nvPr/>
      </p:nvGrpSpPr>
      <p:grpSpPr>
        <a:xfrm>
          <a:off x="0" y="0"/>
          <a:ext cx="0" cy="0"/>
          <a:chOff x="0" y="0"/>
          <a:chExt cx="0" cy="0"/>
        </a:xfrm>
      </p:grpSpPr>
      <p:pic>
        <p:nvPicPr>
          <p:cNvPr id="5" name="Picture 4" descr="A graph of a graph&#10;&#10;AI-generated content may be incorrect.">
            <a:extLst>
              <a:ext uri="{FF2B5EF4-FFF2-40B4-BE49-F238E27FC236}">
                <a16:creationId xmlns:a16="http://schemas.microsoft.com/office/drawing/2014/main" id="{6A000936-C6C4-3F36-0253-8AE749310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40018"/>
            <a:ext cx="11430000" cy="4934940"/>
          </a:xfrm>
          <a:prstGeom prst="rect">
            <a:avLst/>
          </a:prstGeom>
        </p:spPr>
      </p:pic>
      <p:sp>
        <p:nvSpPr>
          <p:cNvPr id="6" name="Content Placeholder 2">
            <a:extLst>
              <a:ext uri="{FF2B5EF4-FFF2-40B4-BE49-F238E27FC236}">
                <a16:creationId xmlns:a16="http://schemas.microsoft.com/office/drawing/2014/main" id="{649D03EC-8FFE-1452-4374-5EB54C194E4C}"/>
              </a:ext>
            </a:extLst>
          </p:cNvPr>
          <p:cNvSpPr>
            <a:spLocks noGrp="1"/>
          </p:cNvSpPr>
          <p:nvPr>
            <p:ph idx="1"/>
          </p:nvPr>
        </p:nvSpPr>
        <p:spPr>
          <a:xfrm>
            <a:off x="542980" y="1321778"/>
            <a:ext cx="6499848" cy="448965"/>
          </a:xfrm>
        </p:spPr>
        <p:txBody>
          <a:bodyPr>
            <a:normAutofit/>
          </a:bodyPr>
          <a:lstStyle/>
          <a:p>
            <a:r>
              <a:rPr lang="en-US" dirty="0"/>
              <a:t>15 sites. For sites that recovered, avg 10.8 years</a:t>
            </a:r>
          </a:p>
        </p:txBody>
      </p:sp>
      <p:sp>
        <p:nvSpPr>
          <p:cNvPr id="7" name="Title 1">
            <a:extLst>
              <a:ext uri="{FF2B5EF4-FFF2-40B4-BE49-F238E27FC236}">
                <a16:creationId xmlns:a16="http://schemas.microsoft.com/office/drawing/2014/main" id="{D24645EF-3525-09D0-DCFD-A642800B987B}"/>
              </a:ext>
            </a:extLst>
          </p:cNvPr>
          <p:cNvSpPr>
            <a:spLocks noGrp="1"/>
          </p:cNvSpPr>
          <p:nvPr>
            <p:ph type="title"/>
          </p:nvPr>
        </p:nvSpPr>
        <p:spPr>
          <a:xfrm>
            <a:off x="521208" y="637941"/>
            <a:ext cx="5574792" cy="830937"/>
          </a:xfrm>
        </p:spPr>
        <p:txBody>
          <a:bodyPr>
            <a:normAutofit fontScale="90000"/>
          </a:bodyPr>
          <a:lstStyle/>
          <a:p>
            <a:r>
              <a:rPr lang="en-US" dirty="0"/>
              <a:t>LandTrendr Recovery</a:t>
            </a:r>
          </a:p>
        </p:txBody>
      </p:sp>
      <p:sp>
        <p:nvSpPr>
          <p:cNvPr id="9" name="TextBox 8">
            <a:extLst>
              <a:ext uri="{FF2B5EF4-FFF2-40B4-BE49-F238E27FC236}">
                <a16:creationId xmlns:a16="http://schemas.microsoft.com/office/drawing/2014/main" id="{F1222651-25D6-18B5-D7D2-2323403CCD21}"/>
              </a:ext>
            </a:extLst>
          </p:cNvPr>
          <p:cNvSpPr txBox="1"/>
          <p:nvPr/>
        </p:nvSpPr>
        <p:spPr>
          <a:xfrm>
            <a:off x="7042828" y="953625"/>
            <a:ext cx="4338535" cy="369332"/>
          </a:xfrm>
          <a:prstGeom prst="rect">
            <a:avLst/>
          </a:prstGeom>
          <a:noFill/>
          <a:ln w="3175">
            <a:solidFill>
              <a:schemeClr val="bg1">
                <a:lumMod val="85000"/>
              </a:schemeClr>
            </a:solidFill>
          </a:ln>
        </p:spPr>
        <p:txBody>
          <a:bodyPr wrap="square">
            <a:spAutoFit/>
          </a:bodyPr>
          <a:lstStyle>
            <a:defPPr>
              <a:defRPr lang="en-US"/>
            </a:defPPr>
            <a:lvl1pPr indent="0" algn="ctr">
              <a:buNone/>
              <a:defRPr b="1">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defRPr>
            </a:lvl1pPr>
          </a:lstStyle>
          <a:p>
            <a:r>
              <a:rPr lang="en-US" dirty="0"/>
              <a:t>NBR = (NIR − SWIR2)/(NIR + SWIR2)</a:t>
            </a:r>
          </a:p>
        </p:txBody>
      </p:sp>
    </p:spTree>
    <p:extLst>
      <p:ext uri="{BB962C8B-B14F-4D97-AF65-F5344CB8AC3E}">
        <p14:creationId xmlns:p14="http://schemas.microsoft.com/office/powerpoint/2010/main" val="6948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3A99-BF22-A562-023C-CF87F6F36000}"/>
            </a:ext>
          </a:extLst>
        </p:cNvPr>
        <p:cNvGrpSpPr/>
        <p:nvPr/>
      </p:nvGrpSpPr>
      <p:grpSpPr>
        <a:xfrm>
          <a:off x="0" y="0"/>
          <a:ext cx="0" cy="0"/>
          <a:chOff x="0" y="0"/>
          <a:chExt cx="0" cy="0"/>
        </a:xfrm>
      </p:grpSpPr>
      <p:pic>
        <p:nvPicPr>
          <p:cNvPr id="5" name="Picture 4" descr="A close-up of a graph&#10;&#10;AI-generated content may be incorrect.">
            <a:extLst>
              <a:ext uri="{FF2B5EF4-FFF2-40B4-BE49-F238E27FC236}">
                <a16:creationId xmlns:a16="http://schemas.microsoft.com/office/drawing/2014/main" id="{EFC225D4-4C16-A38A-4000-6C9839E96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157" y="1621971"/>
            <a:ext cx="8357003" cy="5094516"/>
          </a:xfrm>
          <a:prstGeom prst="rect">
            <a:avLst/>
          </a:prstGeom>
        </p:spPr>
      </p:pic>
      <p:sp>
        <p:nvSpPr>
          <p:cNvPr id="6" name="Title 1">
            <a:extLst>
              <a:ext uri="{FF2B5EF4-FFF2-40B4-BE49-F238E27FC236}">
                <a16:creationId xmlns:a16="http://schemas.microsoft.com/office/drawing/2014/main" id="{0F2744BA-65A8-12D4-002E-AC33463BB0EA}"/>
              </a:ext>
            </a:extLst>
          </p:cNvPr>
          <p:cNvSpPr>
            <a:spLocks noGrp="1"/>
          </p:cNvSpPr>
          <p:nvPr>
            <p:ph type="title"/>
          </p:nvPr>
        </p:nvSpPr>
        <p:spPr>
          <a:xfrm>
            <a:off x="591708" y="648828"/>
            <a:ext cx="8357003" cy="788088"/>
          </a:xfrm>
        </p:spPr>
        <p:txBody>
          <a:bodyPr>
            <a:normAutofit/>
          </a:bodyPr>
          <a:lstStyle/>
          <a:p>
            <a:r>
              <a:rPr lang="en-US" dirty="0"/>
              <a:t>Summary</a:t>
            </a:r>
          </a:p>
        </p:txBody>
      </p:sp>
    </p:spTree>
    <p:extLst>
      <p:ext uri="{BB962C8B-B14F-4D97-AF65-F5344CB8AC3E}">
        <p14:creationId xmlns:p14="http://schemas.microsoft.com/office/powerpoint/2010/main" val="1426055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90E25-92D1-EE39-A716-80321532BE3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2CC28A4-490A-D3DB-265E-00DE6BA6CAD7}"/>
              </a:ext>
            </a:extLst>
          </p:cNvPr>
          <p:cNvSpPr>
            <a:spLocks noGrp="1"/>
          </p:cNvSpPr>
          <p:nvPr>
            <p:ph type="title"/>
          </p:nvPr>
        </p:nvSpPr>
        <p:spPr>
          <a:xfrm>
            <a:off x="591708" y="648828"/>
            <a:ext cx="8357003" cy="788088"/>
          </a:xfrm>
        </p:spPr>
        <p:txBody>
          <a:bodyPr>
            <a:normAutofit/>
          </a:bodyPr>
          <a:lstStyle/>
          <a:p>
            <a:r>
              <a:rPr lang="en-US" dirty="0"/>
              <a:t>References</a:t>
            </a:r>
          </a:p>
        </p:txBody>
      </p:sp>
      <p:sp>
        <p:nvSpPr>
          <p:cNvPr id="3" name="TextBox 2">
            <a:extLst>
              <a:ext uri="{FF2B5EF4-FFF2-40B4-BE49-F238E27FC236}">
                <a16:creationId xmlns:a16="http://schemas.microsoft.com/office/drawing/2014/main" id="{31CE065D-5867-FA44-6FDB-1D4CE354BE47}"/>
              </a:ext>
            </a:extLst>
          </p:cNvPr>
          <p:cNvSpPr txBox="1"/>
          <p:nvPr/>
        </p:nvSpPr>
        <p:spPr>
          <a:xfrm>
            <a:off x="710798" y="3607460"/>
            <a:ext cx="11156194" cy="3093154"/>
          </a:xfrm>
          <a:prstGeom prst="rect">
            <a:avLst/>
          </a:prstGeom>
          <a:noFill/>
        </p:spPr>
        <p:txBody>
          <a:bodyPr wrap="square">
            <a:spAutoFit/>
          </a:bodyPr>
          <a:lstStyle/>
          <a:p>
            <a:r>
              <a:rPr lang="en-US" sz="1500" b="0" i="1" u="none" strike="noStrike" baseline="0" dirty="0">
                <a:solidFill>
                  <a:srgbClr val="000000"/>
                </a:solidFill>
                <a:latin typeface="STIX-Regular"/>
              </a:rPr>
              <a:t>Crowley, M.A., </a:t>
            </a:r>
            <a:r>
              <a:rPr lang="en-US" sz="1500" b="0" i="1" u="none" strike="noStrike" baseline="0" dirty="0" err="1">
                <a:solidFill>
                  <a:srgbClr val="000000"/>
                </a:solidFill>
                <a:latin typeface="STIX-Regular"/>
              </a:rPr>
              <a:t>Stuhlmacher</a:t>
            </a:r>
            <a:r>
              <a:rPr lang="en-US" sz="1500" b="0" i="1" u="none" strike="noStrike" baseline="0" dirty="0">
                <a:solidFill>
                  <a:srgbClr val="000000"/>
                </a:solidFill>
                <a:latin typeface="STIX-Regular"/>
              </a:rPr>
              <a:t>, M., </a:t>
            </a:r>
            <a:r>
              <a:rPr lang="nl-NL" sz="1500" b="0" i="1" u="none" strike="noStrike" baseline="0" dirty="0">
                <a:solidFill>
                  <a:srgbClr val="000000"/>
                </a:solidFill>
                <a:latin typeface="STIX-Regular"/>
              </a:rPr>
              <a:t>Trochim, E.D., Van Den Hoek, J., </a:t>
            </a:r>
            <a:r>
              <a:rPr lang="it-IT" sz="1500" b="0" i="1" u="none" strike="noStrike" baseline="0" dirty="0">
                <a:solidFill>
                  <a:srgbClr val="000000"/>
                </a:solidFill>
                <a:latin typeface="STIX-Regular"/>
              </a:rPr>
              <a:t>Pasquarella, V.J., </a:t>
            </a:r>
            <a:r>
              <a:rPr lang="it-IT" sz="1500" i="1" dirty="0">
                <a:solidFill>
                  <a:srgbClr val="000000"/>
                </a:solidFill>
                <a:latin typeface="STIX-Regular"/>
              </a:rPr>
              <a:t>... </a:t>
            </a:r>
            <a:r>
              <a:rPr lang="it-IT" sz="1500" b="0" i="1" u="none" strike="noStrike" baseline="0" dirty="0">
                <a:solidFill>
                  <a:srgbClr val="000000"/>
                </a:solidFill>
                <a:latin typeface="STIX-Regular"/>
              </a:rPr>
              <a:t>Ignatius, A.R.  </a:t>
            </a:r>
            <a:r>
              <a:rPr lang="it-IT" sz="1500" i="1" dirty="0">
                <a:solidFill>
                  <a:srgbClr val="000000"/>
                </a:solidFill>
                <a:latin typeface="STIX-Regular"/>
              </a:rPr>
              <a:t>e</a:t>
            </a:r>
            <a:r>
              <a:rPr lang="it-IT" sz="1500" b="0" i="1" u="none" strike="noStrike" baseline="0" dirty="0">
                <a:solidFill>
                  <a:srgbClr val="000000"/>
                </a:solidFill>
                <a:latin typeface="STIX-Regular"/>
              </a:rPr>
              <a:t>t al. </a:t>
            </a:r>
            <a:r>
              <a:rPr lang="en-US" sz="1500" b="0" i="1" u="none" strike="noStrike" baseline="0" dirty="0">
                <a:solidFill>
                  <a:srgbClr val="000000"/>
                </a:solidFill>
                <a:latin typeface="STIX-Regular"/>
              </a:rPr>
              <a:t>2023. Pillars of cloud-based Earth observation </a:t>
            </a:r>
            <a:r>
              <a:rPr lang="en-US" sz="1500" b="0" i="1" u="none" strike="noStrike" baseline="0" dirty="0">
                <a:latin typeface="STIX-Regular"/>
              </a:rPr>
              <a:t>science education. </a:t>
            </a:r>
            <a:r>
              <a:rPr lang="en-US" sz="1500" b="0" i="1" u="none" strike="noStrike" baseline="0" dirty="0">
                <a:latin typeface="STIX-Italic"/>
              </a:rPr>
              <a:t>AGU Advances</a:t>
            </a:r>
            <a:r>
              <a:rPr lang="en-US" sz="1500" b="0" i="1" u="none" strike="noStrike" baseline="0" dirty="0">
                <a:latin typeface="STIX-Regular"/>
              </a:rPr>
              <a:t>, </a:t>
            </a:r>
            <a:r>
              <a:rPr lang="en-US" sz="1500" b="0" i="1" u="none" strike="noStrike" baseline="0" dirty="0">
                <a:latin typeface="STIX-Italic"/>
              </a:rPr>
              <a:t>4</a:t>
            </a:r>
            <a:r>
              <a:rPr lang="en-US" sz="1500" b="0" i="1" u="none" strike="noStrike" baseline="0" dirty="0">
                <a:latin typeface="STIX-Regular"/>
              </a:rPr>
              <a:t>, e2023AV000894. </a:t>
            </a:r>
            <a:r>
              <a:rPr lang="en-US" sz="1500" i="1" dirty="0">
                <a:latin typeface="STIX-Regular"/>
              </a:rPr>
              <a:t>DOI</a:t>
            </a:r>
            <a:r>
              <a:rPr lang="en-US" sz="1500" b="0" i="1" u="none" strike="noStrike" baseline="0" dirty="0">
                <a:latin typeface="STIX-Regular"/>
              </a:rPr>
              <a:t>: 10.1029/2023AV000894</a:t>
            </a:r>
          </a:p>
          <a:p>
            <a:endParaRPr lang="en-US" sz="1500" i="1" dirty="0">
              <a:latin typeface="STIX-Regular"/>
            </a:endParaRPr>
          </a:p>
          <a:p>
            <a:r>
              <a:rPr lang="en-US" sz="1500" i="1" dirty="0">
                <a:latin typeface="STIX-Regular"/>
              </a:rPr>
              <a:t>Kennedy, R.E.; Yang, Z.; Gorelick, N.; Braaten, J.; Cavalcante, L.; Cohen, W.B.; Healey, S. Implementation of the LandTrendr Algorithm on Google Earth Engine. Remote Sens. 2018, 10, 691. 10.3390/rs10050691</a:t>
            </a:r>
          </a:p>
          <a:p>
            <a:endParaRPr lang="en-US" sz="1500" i="1" dirty="0"/>
          </a:p>
          <a:p>
            <a:r>
              <a:rPr lang="en-US" sz="1500" i="1" dirty="0"/>
              <a:t>Lu, Q., Liu, H., Wei, L., Zhong, Y., Zhou, Z. 2023. Global prediction of gross primary productivity under future climate change. Science of The Total Environment. 912. 169239. 10.1016/j.scitotenv.2023.169239</a:t>
            </a:r>
            <a:endParaRPr lang="en-US" sz="1500" b="0" i="1" u="none" strike="noStrike" baseline="0" dirty="0">
              <a:latin typeface="STIX-Regular"/>
            </a:endParaRPr>
          </a:p>
          <a:p>
            <a:endParaRPr lang="en-US" sz="1500" i="1" dirty="0">
              <a:latin typeface="STIX-Regular"/>
            </a:endParaRPr>
          </a:p>
          <a:p>
            <a:r>
              <a:rPr lang="en-US" sz="1500" i="1" dirty="0"/>
              <a:t>Richardson, A. 2018. Tracking seasonal rhythms of plants in diverse ecosystems with digital camera imagery. New Phytologist. 222. 10.1111/nph.15591</a:t>
            </a:r>
          </a:p>
          <a:p>
            <a:endParaRPr lang="en-US" sz="1500" i="1" dirty="0"/>
          </a:p>
          <a:p>
            <a:r>
              <a:rPr lang="en-US" sz="1500" i="1" dirty="0"/>
              <a:t>Wilson, M.B.; Belote, R.T. The Value of Trail Corridors for Bold Conservation Planning. 2022. Land. 11, 348. 10.3390/land11030348</a:t>
            </a:r>
          </a:p>
        </p:txBody>
      </p:sp>
      <p:sp>
        <p:nvSpPr>
          <p:cNvPr id="2" name="TextBox 1">
            <a:extLst>
              <a:ext uri="{FF2B5EF4-FFF2-40B4-BE49-F238E27FC236}">
                <a16:creationId xmlns:a16="http://schemas.microsoft.com/office/drawing/2014/main" id="{38BEC240-E942-02FD-74AA-EC39C8573833}"/>
              </a:ext>
            </a:extLst>
          </p:cNvPr>
          <p:cNvSpPr txBox="1"/>
          <p:nvPr/>
        </p:nvSpPr>
        <p:spPr>
          <a:xfrm>
            <a:off x="710798" y="1593606"/>
            <a:ext cx="6042428" cy="1400383"/>
          </a:xfrm>
          <a:prstGeom prst="rect">
            <a:avLst/>
          </a:prstGeom>
          <a:noFill/>
        </p:spPr>
        <p:txBody>
          <a:bodyPr wrap="square">
            <a:spAutoFit/>
          </a:bodyPr>
          <a:lstStyle/>
          <a:p>
            <a:r>
              <a:rPr lang="en-US" sz="1700" dirty="0"/>
              <a:t>Ignatius, A., Annis, A., Helton, C., Reeb, A., Ricke, D. 2025. Spatiotemporal Vegetation Dynamics, Forest Loss, and Recovery: Multidecadal Analysis of the U.S. Triple Crown National Scenic Trail Network. Remote Sensing. 17. 1142. 10.3390/rs170711420</a:t>
            </a:r>
          </a:p>
        </p:txBody>
      </p:sp>
      <p:sp>
        <p:nvSpPr>
          <p:cNvPr id="7" name="Rectangle 6">
            <a:extLst>
              <a:ext uri="{FF2B5EF4-FFF2-40B4-BE49-F238E27FC236}">
                <a16:creationId xmlns:a16="http://schemas.microsoft.com/office/drawing/2014/main" id="{593A794C-E540-2F80-CD0E-66B515FA5781}"/>
              </a:ext>
            </a:extLst>
          </p:cNvPr>
          <p:cNvSpPr/>
          <p:nvPr/>
        </p:nvSpPr>
        <p:spPr>
          <a:xfrm>
            <a:off x="6600826" y="361473"/>
            <a:ext cx="5231946" cy="616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DD325E-1CE0-6851-D73F-AFFBA4932BD0}"/>
              </a:ext>
            </a:extLst>
          </p:cNvPr>
          <p:cNvPicPr>
            <a:picLocks noChangeAspect="1"/>
          </p:cNvPicPr>
          <p:nvPr/>
        </p:nvPicPr>
        <p:blipFill>
          <a:blip r:embed="rId3"/>
          <a:srcRect t="1" b="46324"/>
          <a:stretch/>
        </p:blipFill>
        <p:spPr>
          <a:xfrm>
            <a:off x="7206657" y="295260"/>
            <a:ext cx="4660335" cy="27628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3899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AC173-8796-55FD-4E63-CCDF200C6B8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DB3107-62A8-3FB6-28D1-0906EBB202A0}"/>
              </a:ext>
            </a:extLst>
          </p:cNvPr>
          <p:cNvPicPr>
            <a:picLocks noChangeAspect="1"/>
          </p:cNvPicPr>
          <p:nvPr/>
        </p:nvPicPr>
        <p:blipFill>
          <a:blip r:embed="rId2"/>
          <a:srcRect l="2292" r="8820"/>
          <a:stretch/>
        </p:blipFill>
        <p:spPr>
          <a:xfrm>
            <a:off x="0" y="10"/>
            <a:ext cx="12191979" cy="6857990"/>
          </a:xfrm>
          <a:prstGeom prst="rect">
            <a:avLst/>
          </a:prstGeom>
        </p:spPr>
      </p:pic>
      <p:pic>
        <p:nvPicPr>
          <p:cNvPr id="4102" name="Picture 6">
            <a:extLst>
              <a:ext uri="{FF2B5EF4-FFF2-40B4-BE49-F238E27FC236}">
                <a16:creationId xmlns:a16="http://schemas.microsoft.com/office/drawing/2014/main" id="{892E1DA5-8C80-FA7D-999F-10A078F65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576" y="1930941"/>
            <a:ext cx="3669996" cy="3669996"/>
          </a:xfrm>
          <a:prstGeom prst="rect">
            <a:avLst/>
          </a:prstGeom>
          <a:noFill/>
          <a:ln w="393700" cap="sq">
            <a:noFill/>
            <a:miter lim="800000"/>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87A52D5-D8E4-80A8-E150-B6B77871E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930941"/>
            <a:ext cx="3657600" cy="36576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A01ABE-317C-FC81-BF77-164AF0832D43}"/>
              </a:ext>
            </a:extLst>
          </p:cNvPr>
          <p:cNvSpPr>
            <a:spLocks noGrp="1"/>
          </p:cNvSpPr>
          <p:nvPr>
            <p:ph type="ctrTitle"/>
          </p:nvPr>
        </p:nvSpPr>
        <p:spPr>
          <a:xfrm>
            <a:off x="4267200" y="4500212"/>
            <a:ext cx="3657600" cy="694358"/>
          </a:xfrm>
        </p:spPr>
        <p:txBody>
          <a:bodyPr anchor="t">
            <a:normAutofit/>
          </a:bodyPr>
          <a:lstStyle/>
          <a:p>
            <a:pPr algn="ctr"/>
            <a:r>
              <a:rPr lang="en-US" sz="3000" i="1" spc="300" dirty="0">
                <a:solidFill>
                  <a:srgbClr val="F16A4D"/>
                </a:solidFill>
                <a:effectLst>
                  <a:outerShdw blurRad="38100" dist="38100" dir="2700000" algn="tl">
                    <a:srgbClr val="000000">
                      <a:alpha val="43137"/>
                    </a:srgbClr>
                  </a:outerShdw>
                </a:effectLst>
              </a:rPr>
              <a:t>Questions?</a:t>
            </a:r>
          </a:p>
        </p:txBody>
      </p:sp>
      <p:sp>
        <p:nvSpPr>
          <p:cNvPr id="5" name="TextBox 4">
            <a:extLst>
              <a:ext uri="{FF2B5EF4-FFF2-40B4-BE49-F238E27FC236}">
                <a16:creationId xmlns:a16="http://schemas.microsoft.com/office/drawing/2014/main" id="{EF706109-53C1-59DD-B77A-D91466DAD176}"/>
              </a:ext>
            </a:extLst>
          </p:cNvPr>
          <p:cNvSpPr txBox="1"/>
          <p:nvPr/>
        </p:nvSpPr>
        <p:spPr>
          <a:xfrm>
            <a:off x="5848350" y="5339327"/>
            <a:ext cx="2098222" cy="261610"/>
          </a:xfrm>
          <a:prstGeom prst="rect">
            <a:avLst/>
          </a:prstGeom>
          <a:noFill/>
        </p:spPr>
        <p:txBody>
          <a:bodyPr wrap="square">
            <a:spAutoFit/>
          </a:bodyPr>
          <a:lstStyle/>
          <a:p>
            <a:pPr algn="r"/>
            <a:r>
              <a:rPr lang="en-US" sz="1100" i="1" dirty="0">
                <a:solidFill>
                  <a:srgbClr val="D3CAC1"/>
                </a:solidFill>
                <a:effectLst>
                  <a:outerShdw blurRad="38100" dist="38100" dir="2700000" algn="tl">
                    <a:srgbClr val="000000">
                      <a:alpha val="43137"/>
                    </a:srgbClr>
                  </a:outerShdw>
                </a:effectLst>
              </a:rPr>
              <a:t>AT sunrise. R. Ignatius</a:t>
            </a:r>
            <a:endParaRPr lang="en-US" sz="1100" dirty="0">
              <a:solidFill>
                <a:srgbClr val="D3CAC1"/>
              </a:solidFill>
            </a:endParaRPr>
          </a:p>
        </p:txBody>
      </p:sp>
    </p:spTree>
    <p:extLst>
      <p:ext uri="{BB962C8B-B14F-4D97-AF65-F5344CB8AC3E}">
        <p14:creationId xmlns:p14="http://schemas.microsoft.com/office/powerpoint/2010/main" val="1236444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46E3A-F430-823B-F4A7-A8A391B53624}"/>
              </a:ext>
            </a:extLst>
          </p:cNvPr>
          <p:cNvSpPr>
            <a:spLocks noGrp="1"/>
          </p:cNvSpPr>
          <p:nvPr>
            <p:ph type="title"/>
          </p:nvPr>
        </p:nvSpPr>
        <p:spPr>
          <a:xfrm>
            <a:off x="423235" y="842335"/>
            <a:ext cx="5021602" cy="1463040"/>
          </a:xfrm>
        </p:spPr>
        <p:txBody>
          <a:bodyPr>
            <a:noAutofit/>
          </a:bodyPr>
          <a:lstStyle/>
          <a:p>
            <a:r>
              <a:rPr lang="en-US" sz="3600" dirty="0"/>
              <a:t>Cloud-First Geospatial </a:t>
            </a:r>
            <a:br>
              <a:rPr lang="en-US" sz="3600" dirty="0"/>
            </a:br>
            <a:r>
              <a:rPr lang="en-US" sz="3600" dirty="0"/>
              <a:t>Higher Education</a:t>
            </a:r>
          </a:p>
        </p:txBody>
      </p:sp>
      <p:sp>
        <p:nvSpPr>
          <p:cNvPr id="3" name="Content Placeholder 2">
            <a:extLst>
              <a:ext uri="{FF2B5EF4-FFF2-40B4-BE49-F238E27FC236}">
                <a16:creationId xmlns:a16="http://schemas.microsoft.com/office/drawing/2014/main" id="{132B9CBA-8920-EDE7-9C4B-0771A52A889A}"/>
              </a:ext>
            </a:extLst>
          </p:cNvPr>
          <p:cNvSpPr>
            <a:spLocks noGrp="1"/>
          </p:cNvSpPr>
          <p:nvPr>
            <p:ph idx="1"/>
          </p:nvPr>
        </p:nvSpPr>
        <p:spPr>
          <a:xfrm>
            <a:off x="423234" y="2359407"/>
            <a:ext cx="4887371" cy="3300984"/>
          </a:xfrm>
        </p:spPr>
        <p:txBody>
          <a:bodyPr/>
          <a:lstStyle/>
          <a:p>
            <a:r>
              <a:rPr lang="en-US" dirty="0"/>
              <a:t>Undergraduate research</a:t>
            </a:r>
          </a:p>
          <a:p>
            <a:pPr lvl="1"/>
            <a:r>
              <a:rPr lang="en-US" dirty="0"/>
              <a:t>GISC4490-Applied Image Processing </a:t>
            </a:r>
          </a:p>
          <a:p>
            <a:pPr lvl="1"/>
            <a:r>
              <a:rPr lang="en-US" dirty="0"/>
              <a:t>Independent study</a:t>
            </a:r>
          </a:p>
          <a:p>
            <a:pPr lvl="1"/>
            <a:r>
              <a:rPr lang="en-US" b="1" dirty="0">
                <a:solidFill>
                  <a:srgbClr val="44BF4D"/>
                </a:solidFill>
              </a:rPr>
              <a:t>Google Earth Engine </a:t>
            </a:r>
            <a:r>
              <a:rPr lang="en-US" dirty="0"/>
              <a:t>immersion </a:t>
            </a:r>
          </a:p>
          <a:p>
            <a:pPr lvl="1"/>
            <a:endParaRPr lang="en-US" dirty="0"/>
          </a:p>
          <a:p>
            <a:r>
              <a:rPr lang="en-US" dirty="0"/>
              <a:t>Professional development</a:t>
            </a:r>
          </a:p>
          <a:p>
            <a:pPr lvl="1"/>
            <a:r>
              <a:rPr lang="en-US" dirty="0"/>
              <a:t>travel grant writing, SEDAAG conference</a:t>
            </a:r>
          </a:p>
          <a:p>
            <a:pPr lvl="1"/>
            <a:r>
              <a:rPr lang="en-US" dirty="0"/>
              <a:t>manuscript peer-review publishing</a:t>
            </a:r>
          </a:p>
          <a:p>
            <a:pPr lvl="1"/>
            <a:endParaRPr lang="en-US" dirty="0"/>
          </a:p>
          <a:p>
            <a:endParaRPr lang="en-US" dirty="0"/>
          </a:p>
        </p:txBody>
      </p:sp>
      <p:sp>
        <p:nvSpPr>
          <p:cNvPr id="5" name="TextBox 4">
            <a:extLst>
              <a:ext uri="{FF2B5EF4-FFF2-40B4-BE49-F238E27FC236}">
                <a16:creationId xmlns:a16="http://schemas.microsoft.com/office/drawing/2014/main" id="{B27ADC16-F79D-3871-48CE-C1F997DD02A4}"/>
              </a:ext>
            </a:extLst>
          </p:cNvPr>
          <p:cNvSpPr txBox="1"/>
          <p:nvPr/>
        </p:nvSpPr>
        <p:spPr>
          <a:xfrm>
            <a:off x="423234" y="6121441"/>
            <a:ext cx="4712273" cy="577081"/>
          </a:xfrm>
          <a:prstGeom prst="rect">
            <a:avLst/>
          </a:prstGeom>
          <a:noFill/>
        </p:spPr>
        <p:txBody>
          <a:bodyPr wrap="square">
            <a:spAutoFit/>
          </a:bodyPr>
          <a:lstStyle/>
          <a:p>
            <a:pPr algn="l"/>
            <a:r>
              <a:rPr lang="en-US" sz="1050" b="0" i="1" u="none" strike="noStrike" baseline="0" dirty="0">
                <a:solidFill>
                  <a:srgbClr val="000000"/>
                </a:solidFill>
                <a:latin typeface="STIX-Regular"/>
              </a:rPr>
              <a:t>Crowley, M.A., </a:t>
            </a:r>
            <a:r>
              <a:rPr lang="en-US" sz="1050" b="0" i="1" u="none" strike="noStrike" baseline="0" dirty="0" err="1">
                <a:solidFill>
                  <a:srgbClr val="000000"/>
                </a:solidFill>
                <a:latin typeface="STIX-Regular"/>
              </a:rPr>
              <a:t>Stuhlmacher</a:t>
            </a:r>
            <a:r>
              <a:rPr lang="en-US" sz="1050" b="0" i="1" u="none" strike="noStrike" baseline="0" dirty="0">
                <a:solidFill>
                  <a:srgbClr val="000000"/>
                </a:solidFill>
                <a:latin typeface="STIX-Regular"/>
              </a:rPr>
              <a:t>, M., </a:t>
            </a:r>
            <a:r>
              <a:rPr lang="nl-NL" sz="1050" b="0" i="1" u="none" strike="noStrike" baseline="0" dirty="0">
                <a:solidFill>
                  <a:srgbClr val="000000"/>
                </a:solidFill>
                <a:latin typeface="STIX-Regular"/>
              </a:rPr>
              <a:t>Trochim, E.D., Van Den Hoek, J., </a:t>
            </a:r>
            <a:r>
              <a:rPr lang="it-IT" sz="1050" b="0" i="1" u="none" strike="noStrike" baseline="0" dirty="0">
                <a:solidFill>
                  <a:srgbClr val="000000"/>
                </a:solidFill>
                <a:latin typeface="STIX-Regular"/>
              </a:rPr>
              <a:t>Pasquarella, V.J., </a:t>
            </a:r>
            <a:r>
              <a:rPr lang="it-IT" sz="1050" i="1" dirty="0">
                <a:solidFill>
                  <a:srgbClr val="000000"/>
                </a:solidFill>
                <a:latin typeface="STIX-Regular"/>
              </a:rPr>
              <a:t>... </a:t>
            </a:r>
            <a:r>
              <a:rPr lang="it-IT" sz="1050" b="0" i="1" u="none" strike="noStrike" baseline="0" dirty="0">
                <a:solidFill>
                  <a:srgbClr val="000000"/>
                </a:solidFill>
                <a:latin typeface="STIX-Regular"/>
              </a:rPr>
              <a:t>Ignatius, A.R.  </a:t>
            </a:r>
            <a:r>
              <a:rPr lang="it-IT" sz="1050" i="1" dirty="0">
                <a:solidFill>
                  <a:srgbClr val="000000"/>
                </a:solidFill>
                <a:latin typeface="STIX-Regular"/>
              </a:rPr>
              <a:t>e</a:t>
            </a:r>
            <a:r>
              <a:rPr lang="it-IT" sz="1050" b="0" i="1" u="none" strike="noStrike" baseline="0" dirty="0">
                <a:solidFill>
                  <a:srgbClr val="000000"/>
                </a:solidFill>
                <a:latin typeface="STIX-Regular"/>
              </a:rPr>
              <a:t>t al. </a:t>
            </a:r>
            <a:r>
              <a:rPr lang="en-US" sz="1050" b="0" i="1" u="none" strike="noStrike" baseline="0" dirty="0">
                <a:solidFill>
                  <a:srgbClr val="000000"/>
                </a:solidFill>
                <a:latin typeface="STIX-Regular"/>
              </a:rPr>
              <a:t>(2023). Pillars of cloud-based Earth observation </a:t>
            </a:r>
            <a:r>
              <a:rPr lang="en-US" sz="1050" b="0" i="1" u="none" strike="noStrike" baseline="0" dirty="0">
                <a:latin typeface="STIX-Regular"/>
              </a:rPr>
              <a:t>science education. </a:t>
            </a:r>
            <a:r>
              <a:rPr lang="en-US" sz="1050" b="0" i="1" u="none" strike="noStrike" baseline="0" dirty="0">
                <a:latin typeface="STIX-Italic"/>
              </a:rPr>
              <a:t>AGU Advances</a:t>
            </a:r>
            <a:r>
              <a:rPr lang="en-US" sz="1050" b="0" i="1" u="none" strike="noStrike" baseline="0" dirty="0">
                <a:latin typeface="STIX-Regular"/>
              </a:rPr>
              <a:t>, </a:t>
            </a:r>
            <a:r>
              <a:rPr lang="en-US" sz="1050" b="0" i="1" u="none" strike="noStrike" baseline="0" dirty="0">
                <a:latin typeface="STIX-Italic"/>
              </a:rPr>
              <a:t>4</a:t>
            </a:r>
            <a:r>
              <a:rPr lang="en-US" sz="1050" b="0" i="1" u="none" strike="noStrike" baseline="0" dirty="0">
                <a:latin typeface="STIX-Regular"/>
              </a:rPr>
              <a:t>, e2023AV000894. </a:t>
            </a:r>
            <a:r>
              <a:rPr lang="en-US" sz="1050" i="1" dirty="0">
                <a:latin typeface="STIX-Regular"/>
              </a:rPr>
              <a:t>DOI</a:t>
            </a:r>
            <a:r>
              <a:rPr lang="en-US" sz="1050" b="0" i="1" u="none" strike="noStrike" baseline="0" dirty="0">
                <a:latin typeface="STIX-Regular"/>
              </a:rPr>
              <a:t>: 10.1029/2023AV000894</a:t>
            </a:r>
            <a:endParaRPr lang="en-US" sz="1050" i="1" dirty="0"/>
          </a:p>
        </p:txBody>
      </p:sp>
      <p:pic>
        <p:nvPicPr>
          <p:cNvPr id="7" name="Picture 6">
            <a:extLst>
              <a:ext uri="{FF2B5EF4-FFF2-40B4-BE49-F238E27FC236}">
                <a16:creationId xmlns:a16="http://schemas.microsoft.com/office/drawing/2014/main" id="{E6F3F6E9-040F-C4AF-1300-B5DC59BB84D6}"/>
              </a:ext>
            </a:extLst>
          </p:cNvPr>
          <p:cNvPicPr>
            <a:picLocks noChangeAspect="1"/>
          </p:cNvPicPr>
          <p:nvPr/>
        </p:nvPicPr>
        <p:blipFill>
          <a:blip r:embed="rId2"/>
          <a:stretch>
            <a:fillRect/>
          </a:stretch>
        </p:blipFill>
        <p:spPr>
          <a:xfrm>
            <a:off x="5608008" y="0"/>
            <a:ext cx="6515896" cy="6858000"/>
          </a:xfrm>
          <a:prstGeom prst="rect">
            <a:avLst/>
          </a:prstGeom>
        </p:spPr>
      </p:pic>
      <p:sp>
        <p:nvSpPr>
          <p:cNvPr id="4" name="Rectangle 3">
            <a:extLst>
              <a:ext uri="{FF2B5EF4-FFF2-40B4-BE49-F238E27FC236}">
                <a16:creationId xmlns:a16="http://schemas.microsoft.com/office/drawing/2014/main" id="{FB032289-06BB-8E22-625B-748A2E21C834}"/>
              </a:ext>
            </a:extLst>
          </p:cNvPr>
          <p:cNvSpPr/>
          <p:nvPr/>
        </p:nvSpPr>
        <p:spPr>
          <a:xfrm>
            <a:off x="5256178" y="224313"/>
            <a:ext cx="2647951" cy="616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90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map of the earth&#10;&#10;AI-generated content may be incorrect.">
            <a:extLst>
              <a:ext uri="{FF2B5EF4-FFF2-40B4-BE49-F238E27FC236}">
                <a16:creationId xmlns:a16="http://schemas.microsoft.com/office/drawing/2014/main" id="{5323C40F-CA21-9556-4B24-815AD6FD1F57}"/>
              </a:ext>
            </a:extLst>
          </p:cNvPr>
          <p:cNvPicPr>
            <a:picLocks noChangeAspect="1"/>
          </p:cNvPicPr>
          <p:nvPr/>
        </p:nvPicPr>
        <p:blipFill>
          <a:blip r:embed="rId3">
            <a:extLst>
              <a:ext uri="{28A0092B-C50C-407E-A947-70E740481C1C}">
                <a14:useLocalDpi xmlns:a14="http://schemas.microsoft.com/office/drawing/2010/main" val="0"/>
              </a:ext>
            </a:extLst>
          </a:blip>
          <a:srcRect t="28425"/>
          <a:stretch/>
        </p:blipFill>
        <p:spPr>
          <a:xfrm>
            <a:off x="5073721" y="85898"/>
            <a:ext cx="7006142" cy="6686204"/>
          </a:xfrm>
          <a:prstGeom prst="rect">
            <a:avLst/>
          </a:prstGeom>
          <a:ln w="6350" cap="sq">
            <a:solidFill>
              <a:schemeClr val="bg1"/>
            </a:solidFill>
            <a:prstDash val="solid"/>
            <a:miter lim="800000"/>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3BBA30C-2608-ADBF-106F-0FBCB5E4F962}"/>
              </a:ext>
            </a:extLst>
          </p:cNvPr>
          <p:cNvSpPr>
            <a:spLocks noGrp="1"/>
          </p:cNvSpPr>
          <p:nvPr>
            <p:ph type="title"/>
          </p:nvPr>
        </p:nvSpPr>
        <p:spPr>
          <a:xfrm>
            <a:off x="303725" y="150624"/>
            <a:ext cx="3943788" cy="665803"/>
          </a:xfrm>
        </p:spPr>
        <p:txBody>
          <a:bodyPr>
            <a:noAutofit/>
          </a:bodyPr>
          <a:lstStyle/>
          <a:p>
            <a:r>
              <a:rPr lang="en-US" sz="3600" dirty="0">
                <a:solidFill>
                  <a:schemeClr val="bg1"/>
                </a:solidFill>
              </a:rPr>
              <a:t>Triple Crown</a:t>
            </a:r>
          </a:p>
        </p:txBody>
      </p:sp>
      <p:sp>
        <p:nvSpPr>
          <p:cNvPr id="3" name="Content Placeholder 2">
            <a:extLst>
              <a:ext uri="{FF2B5EF4-FFF2-40B4-BE49-F238E27FC236}">
                <a16:creationId xmlns:a16="http://schemas.microsoft.com/office/drawing/2014/main" id="{81AE2A96-9BE5-95F7-0C98-941FED738051}"/>
              </a:ext>
            </a:extLst>
          </p:cNvPr>
          <p:cNvSpPr>
            <a:spLocks noGrp="1"/>
          </p:cNvSpPr>
          <p:nvPr>
            <p:ph idx="1"/>
          </p:nvPr>
        </p:nvSpPr>
        <p:spPr>
          <a:xfrm>
            <a:off x="271067" y="947055"/>
            <a:ext cx="4769996" cy="5834743"/>
          </a:xfrm>
        </p:spPr>
        <p:txBody>
          <a:bodyPr>
            <a:normAutofit/>
          </a:bodyPr>
          <a:lstStyle/>
          <a:p>
            <a:pPr marL="0" indent="0">
              <a:buNone/>
            </a:pPr>
            <a:r>
              <a:rPr lang="en-US" sz="2400" dirty="0">
                <a:solidFill>
                  <a:schemeClr val="bg1"/>
                </a:solidFill>
              </a:rPr>
              <a:t>+12,000km trail system</a:t>
            </a:r>
          </a:p>
          <a:p>
            <a:pPr lvl="1">
              <a:buFont typeface="Wingdings" panose="05000000000000000000" pitchFamily="2" charset="2"/>
              <a:buChar char="Ø"/>
            </a:pPr>
            <a:r>
              <a:rPr lang="en-US" sz="2000" dirty="0">
                <a:solidFill>
                  <a:srgbClr val="DD5E02"/>
                </a:solidFill>
              </a:rPr>
              <a:t>Pacific Crest Trail (PCT)</a:t>
            </a:r>
          </a:p>
          <a:p>
            <a:pPr lvl="1">
              <a:buFont typeface="Wingdings" panose="05000000000000000000" pitchFamily="2" charset="2"/>
              <a:buChar char="Ø"/>
            </a:pPr>
            <a:r>
              <a:rPr lang="en-US" sz="2000" dirty="0">
                <a:solidFill>
                  <a:srgbClr val="B7B8B7"/>
                </a:solidFill>
              </a:rPr>
              <a:t>Continental Divide Trail (CDT)</a:t>
            </a:r>
          </a:p>
          <a:p>
            <a:pPr lvl="1">
              <a:buFont typeface="Wingdings" panose="05000000000000000000" pitchFamily="2" charset="2"/>
              <a:buChar char="Ø"/>
            </a:pPr>
            <a:r>
              <a:rPr lang="en-US" sz="2000" dirty="0">
                <a:solidFill>
                  <a:srgbClr val="1A9B78"/>
                </a:solidFill>
              </a:rPr>
              <a:t>Appalachian Trail (AT)</a:t>
            </a:r>
          </a:p>
          <a:p>
            <a:pPr marL="457200" lvl="1" indent="0">
              <a:buNone/>
            </a:pPr>
            <a:endParaRPr lang="en-US" sz="2000"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Conservation Corridors</a:t>
            </a:r>
          </a:p>
          <a:p>
            <a:pPr marL="285750" indent="-285750">
              <a:buFont typeface="Arial" panose="020B0604020202020204" pitchFamily="34" charset="0"/>
              <a:buChar char="•"/>
            </a:pPr>
            <a:r>
              <a:rPr lang="en-US" dirty="0">
                <a:solidFill>
                  <a:schemeClr val="bg1"/>
                </a:solidFill>
              </a:rPr>
              <a:t>habitat connectivity</a:t>
            </a:r>
          </a:p>
          <a:p>
            <a:pPr marL="285750" indent="-285750"/>
            <a:r>
              <a:rPr lang="en-US" dirty="0">
                <a:solidFill>
                  <a:schemeClr val="bg1"/>
                </a:solidFill>
              </a:rPr>
              <a:t>mosaic of protected lands</a:t>
            </a:r>
          </a:p>
          <a:p>
            <a:pPr marL="285750" indent="-285750">
              <a:buFont typeface="Arial" panose="020B0604020202020204" pitchFamily="34" charset="0"/>
              <a:buChar char="•"/>
            </a:pPr>
            <a:r>
              <a:rPr lang="en-US" dirty="0">
                <a:solidFill>
                  <a:schemeClr val="bg1"/>
                </a:solidFill>
              </a:rPr>
              <a:t>mountainous regions as biodiversity refuge </a:t>
            </a:r>
            <a:r>
              <a:rPr lang="en-US" sz="1400" i="1" dirty="0">
                <a:solidFill>
                  <a:schemeClr val="bg1">
                    <a:lumMod val="75000"/>
                  </a:schemeClr>
                </a:solidFill>
              </a:rPr>
              <a:t>(Wilson &amp; Belote 2022)</a:t>
            </a:r>
          </a:p>
          <a:p>
            <a:pPr marL="342900" indent="-342900">
              <a:buFont typeface="Arial" panose="020B0604020202020204" pitchFamily="34" charset="0"/>
              <a:buChar char="•"/>
            </a:pPr>
            <a:endParaRPr lang="en-US" sz="2000" dirty="0">
              <a:solidFill>
                <a:schemeClr val="bg1"/>
              </a:solidFill>
            </a:endParaRPr>
          </a:p>
          <a:p>
            <a:endParaRPr lang="en-US" sz="2400" dirty="0">
              <a:solidFill>
                <a:schemeClr val="bg1"/>
              </a:solidFill>
            </a:endParaRPr>
          </a:p>
        </p:txBody>
      </p:sp>
      <p:sp>
        <p:nvSpPr>
          <p:cNvPr id="4" name="TextBox 3">
            <a:extLst>
              <a:ext uri="{FF2B5EF4-FFF2-40B4-BE49-F238E27FC236}">
                <a16:creationId xmlns:a16="http://schemas.microsoft.com/office/drawing/2014/main" id="{606994D3-DDAC-736A-D235-5EEFF28D15B8}"/>
              </a:ext>
            </a:extLst>
          </p:cNvPr>
          <p:cNvSpPr txBox="1"/>
          <p:nvPr/>
        </p:nvSpPr>
        <p:spPr>
          <a:xfrm>
            <a:off x="6538840" y="19052"/>
            <a:ext cx="738857" cy="461665"/>
          </a:xfrm>
          <a:prstGeom prst="rect">
            <a:avLst/>
          </a:prstGeom>
          <a:noFill/>
        </p:spPr>
        <p:txBody>
          <a:bodyPr wrap="none" rtlCol="0">
            <a:spAutoFit/>
          </a:bodyPr>
          <a:lstStyle/>
          <a:p>
            <a:r>
              <a:rPr lang="en-US" sz="2400" b="1" dirty="0">
                <a:solidFill>
                  <a:srgbClr val="DD5E02"/>
                </a:solidFill>
                <a:effectLst>
                  <a:outerShdw blurRad="38100" dist="38100" dir="2700000" algn="tl">
                    <a:srgbClr val="000000">
                      <a:alpha val="43137"/>
                    </a:srgbClr>
                  </a:outerShdw>
                </a:effectLst>
              </a:rPr>
              <a:t>PCT</a:t>
            </a:r>
          </a:p>
        </p:txBody>
      </p:sp>
      <p:sp>
        <p:nvSpPr>
          <p:cNvPr id="5" name="TextBox 4">
            <a:extLst>
              <a:ext uri="{FF2B5EF4-FFF2-40B4-BE49-F238E27FC236}">
                <a16:creationId xmlns:a16="http://schemas.microsoft.com/office/drawing/2014/main" id="{79008EAE-231A-8ABB-0ABA-4913D970E70B}"/>
              </a:ext>
            </a:extLst>
          </p:cNvPr>
          <p:cNvSpPr txBox="1"/>
          <p:nvPr/>
        </p:nvSpPr>
        <p:spPr>
          <a:xfrm>
            <a:off x="8812882" y="19052"/>
            <a:ext cx="767646" cy="461665"/>
          </a:xfrm>
          <a:prstGeom prst="rect">
            <a:avLst/>
          </a:prstGeom>
          <a:noFill/>
        </p:spPr>
        <p:txBody>
          <a:bodyPr wrap="none" rtlCol="0">
            <a:spAutoFit/>
          </a:bodyPr>
          <a:lstStyle/>
          <a:p>
            <a:r>
              <a:rPr lang="en-US" sz="2400" b="1" dirty="0">
                <a:solidFill>
                  <a:srgbClr val="B7B8B7"/>
                </a:solidFill>
                <a:effectLst>
                  <a:outerShdw blurRad="38100" dist="38100" dir="2700000" algn="tl">
                    <a:srgbClr val="000000">
                      <a:alpha val="43137"/>
                    </a:srgbClr>
                  </a:outerShdw>
                </a:effectLst>
              </a:rPr>
              <a:t>CDT</a:t>
            </a:r>
          </a:p>
        </p:txBody>
      </p:sp>
      <p:sp>
        <p:nvSpPr>
          <p:cNvPr id="6" name="TextBox 5">
            <a:extLst>
              <a:ext uri="{FF2B5EF4-FFF2-40B4-BE49-F238E27FC236}">
                <a16:creationId xmlns:a16="http://schemas.microsoft.com/office/drawing/2014/main" id="{39A749D6-3CD4-19AF-D913-E3EC91A7894E}"/>
              </a:ext>
            </a:extLst>
          </p:cNvPr>
          <p:cNvSpPr txBox="1"/>
          <p:nvPr/>
        </p:nvSpPr>
        <p:spPr>
          <a:xfrm>
            <a:off x="11308636" y="19052"/>
            <a:ext cx="515910" cy="461665"/>
          </a:xfrm>
          <a:prstGeom prst="rect">
            <a:avLst/>
          </a:prstGeom>
          <a:noFill/>
        </p:spPr>
        <p:txBody>
          <a:bodyPr wrap="none" rtlCol="0">
            <a:spAutoFit/>
          </a:bodyPr>
          <a:lstStyle/>
          <a:p>
            <a:r>
              <a:rPr lang="en-US" sz="2400" b="1" dirty="0">
                <a:solidFill>
                  <a:srgbClr val="1A9B78"/>
                </a:solidFill>
                <a:effectLst>
                  <a:outerShdw blurRad="38100" dist="38100" dir="2700000" algn="tl">
                    <a:srgbClr val="000000">
                      <a:alpha val="43137"/>
                    </a:srgbClr>
                  </a:outerShdw>
                </a:effectLst>
              </a:rPr>
              <a:t>AT</a:t>
            </a:r>
          </a:p>
        </p:txBody>
      </p:sp>
    </p:spTree>
    <p:extLst>
      <p:ext uri="{BB962C8B-B14F-4D97-AF65-F5344CB8AC3E}">
        <p14:creationId xmlns:p14="http://schemas.microsoft.com/office/powerpoint/2010/main" val="310506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E0DA91-9E48-A400-48B4-9C2F7D060865}"/>
            </a:ext>
          </a:extLst>
        </p:cNvPr>
        <p:cNvGrpSpPr/>
        <p:nvPr/>
      </p:nvGrpSpPr>
      <p:grpSpPr>
        <a:xfrm>
          <a:off x="0" y="0"/>
          <a:ext cx="0" cy="0"/>
          <a:chOff x="0" y="0"/>
          <a:chExt cx="0" cy="0"/>
        </a:xfrm>
      </p:grpSpPr>
      <p:pic>
        <p:nvPicPr>
          <p:cNvPr id="24" name="Picture 23" descr="A group of people hiking on a mountain&#10;&#10;AI-generated content may be incorrect.">
            <a:extLst>
              <a:ext uri="{FF2B5EF4-FFF2-40B4-BE49-F238E27FC236}">
                <a16:creationId xmlns:a16="http://schemas.microsoft.com/office/drawing/2014/main" id="{286033B4-6D0B-A169-EB0D-6D07F3763723}"/>
              </a:ext>
            </a:extLst>
          </p:cNvPr>
          <p:cNvPicPr>
            <a:picLocks noChangeAspect="1"/>
          </p:cNvPicPr>
          <p:nvPr/>
        </p:nvPicPr>
        <p:blipFill>
          <a:blip r:embed="rId2">
            <a:extLst>
              <a:ext uri="{28A0092B-C50C-407E-A947-70E740481C1C}">
                <a14:useLocalDpi xmlns:a14="http://schemas.microsoft.com/office/drawing/2010/main" val="0"/>
              </a:ext>
            </a:extLst>
          </a:blip>
          <a:srcRect t="13603" b="36891"/>
          <a:stretch/>
        </p:blipFill>
        <p:spPr>
          <a:xfrm>
            <a:off x="8954089" y="460088"/>
            <a:ext cx="2743200" cy="2051532"/>
          </a:xfrm>
          <a:prstGeom prst="rect">
            <a:avLst/>
          </a:prstGeom>
        </p:spPr>
      </p:pic>
      <p:sp>
        <p:nvSpPr>
          <p:cNvPr id="10" name="TextBox 9">
            <a:extLst>
              <a:ext uri="{FF2B5EF4-FFF2-40B4-BE49-F238E27FC236}">
                <a16:creationId xmlns:a16="http://schemas.microsoft.com/office/drawing/2014/main" id="{91D1C159-FAD8-8301-941C-8DA0E27944C3}"/>
              </a:ext>
            </a:extLst>
          </p:cNvPr>
          <p:cNvSpPr txBox="1"/>
          <p:nvPr/>
        </p:nvSpPr>
        <p:spPr>
          <a:xfrm>
            <a:off x="490935" y="10514"/>
            <a:ext cx="2743200" cy="461665"/>
          </a:xfrm>
          <a:prstGeom prst="rect">
            <a:avLst/>
          </a:prstGeom>
          <a:noFill/>
        </p:spPr>
        <p:txBody>
          <a:bodyPr wrap="square" rtlCol="0">
            <a:spAutoFit/>
          </a:bodyPr>
          <a:lstStyle/>
          <a:p>
            <a:pPr algn="ctr"/>
            <a:r>
              <a:rPr lang="en-US" sz="2400" b="1" dirty="0">
                <a:solidFill>
                  <a:srgbClr val="DD5E02"/>
                </a:solidFill>
                <a:effectLst>
                  <a:outerShdw blurRad="38100" dist="38100" dir="2700000" algn="tl">
                    <a:srgbClr val="000000">
                      <a:alpha val="43137"/>
                    </a:srgbClr>
                  </a:outerShdw>
                </a:effectLst>
              </a:rPr>
              <a:t>PCT</a:t>
            </a:r>
          </a:p>
        </p:txBody>
      </p:sp>
      <p:sp>
        <p:nvSpPr>
          <p:cNvPr id="11" name="TextBox 10">
            <a:extLst>
              <a:ext uri="{FF2B5EF4-FFF2-40B4-BE49-F238E27FC236}">
                <a16:creationId xmlns:a16="http://schemas.microsoft.com/office/drawing/2014/main" id="{91E58EA1-D6BB-E859-62DE-7D29C2598F32}"/>
              </a:ext>
            </a:extLst>
          </p:cNvPr>
          <p:cNvSpPr txBox="1"/>
          <p:nvPr/>
        </p:nvSpPr>
        <p:spPr>
          <a:xfrm>
            <a:off x="5712177" y="10514"/>
            <a:ext cx="767646" cy="461665"/>
          </a:xfrm>
          <a:prstGeom prst="rect">
            <a:avLst/>
          </a:prstGeom>
          <a:noFill/>
        </p:spPr>
        <p:txBody>
          <a:bodyPr wrap="square" rtlCol="0">
            <a:spAutoFit/>
          </a:bodyPr>
          <a:lstStyle/>
          <a:p>
            <a:r>
              <a:rPr lang="en-US" sz="2400" b="1" dirty="0">
                <a:solidFill>
                  <a:srgbClr val="B7B8B7"/>
                </a:solidFill>
                <a:effectLst>
                  <a:outerShdw blurRad="38100" dist="38100" dir="2700000" algn="tl">
                    <a:srgbClr val="000000">
                      <a:alpha val="43137"/>
                    </a:srgbClr>
                  </a:outerShdw>
                </a:effectLst>
              </a:rPr>
              <a:t>CDT</a:t>
            </a:r>
          </a:p>
        </p:txBody>
      </p:sp>
      <p:sp>
        <p:nvSpPr>
          <p:cNvPr id="12" name="TextBox 11">
            <a:extLst>
              <a:ext uri="{FF2B5EF4-FFF2-40B4-BE49-F238E27FC236}">
                <a16:creationId xmlns:a16="http://schemas.microsoft.com/office/drawing/2014/main" id="{33A25C6A-9780-8289-929B-C11EC5E5EBF7}"/>
              </a:ext>
            </a:extLst>
          </p:cNvPr>
          <p:cNvSpPr txBox="1"/>
          <p:nvPr/>
        </p:nvSpPr>
        <p:spPr>
          <a:xfrm>
            <a:off x="8954089" y="10514"/>
            <a:ext cx="2743200" cy="461665"/>
          </a:xfrm>
          <a:prstGeom prst="rect">
            <a:avLst/>
          </a:prstGeom>
          <a:noFill/>
        </p:spPr>
        <p:txBody>
          <a:bodyPr wrap="square" rtlCol="0">
            <a:spAutoFit/>
          </a:bodyPr>
          <a:lstStyle/>
          <a:p>
            <a:pPr algn="ctr"/>
            <a:r>
              <a:rPr lang="en-US" sz="2400" b="1" dirty="0">
                <a:solidFill>
                  <a:srgbClr val="1A9B78"/>
                </a:solidFill>
                <a:effectLst>
                  <a:outerShdw blurRad="38100" dist="38100" dir="2700000" algn="tl">
                    <a:srgbClr val="000000">
                      <a:alpha val="43137"/>
                    </a:srgbClr>
                  </a:outerShdw>
                </a:effectLst>
              </a:rPr>
              <a:t>AT</a:t>
            </a:r>
          </a:p>
        </p:txBody>
      </p:sp>
      <p:pic>
        <p:nvPicPr>
          <p:cNvPr id="8" name="Picture 7" descr="A path through a forest&#10;&#10;AI-generated content may be incorrect.">
            <a:extLst>
              <a:ext uri="{FF2B5EF4-FFF2-40B4-BE49-F238E27FC236}">
                <a16:creationId xmlns:a16="http://schemas.microsoft.com/office/drawing/2014/main" id="{9036CBFC-ADC2-45DB-AF82-BFBA047EC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35" y="453105"/>
            <a:ext cx="2743200" cy="2058515"/>
          </a:xfrm>
          <a:prstGeom prst="rect">
            <a:avLst/>
          </a:prstGeom>
        </p:spPr>
      </p:pic>
      <p:pic>
        <p:nvPicPr>
          <p:cNvPr id="13" name="Picture 12" descr="A rocky mountain with a trail&#10;&#10;AI-generated content may be incorrect.">
            <a:extLst>
              <a:ext uri="{FF2B5EF4-FFF2-40B4-BE49-F238E27FC236}">
                <a16:creationId xmlns:a16="http://schemas.microsoft.com/office/drawing/2014/main" id="{6E370F83-6FD5-5474-E77E-3E55D74E4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35" y="2579733"/>
            <a:ext cx="2743200" cy="2058515"/>
          </a:xfrm>
          <a:prstGeom prst="rect">
            <a:avLst/>
          </a:prstGeom>
        </p:spPr>
      </p:pic>
      <p:pic>
        <p:nvPicPr>
          <p:cNvPr id="17" name="Picture 16" descr="A dirt path in a grassy area&#10;&#10;AI-generated content may be incorrect.">
            <a:extLst>
              <a:ext uri="{FF2B5EF4-FFF2-40B4-BE49-F238E27FC236}">
                <a16:creationId xmlns:a16="http://schemas.microsoft.com/office/drawing/2014/main" id="{A61BB46D-E52F-ECE8-8C31-62E69FB02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935" y="4707327"/>
            <a:ext cx="2743200" cy="2058515"/>
          </a:xfrm>
          <a:prstGeom prst="rect">
            <a:avLst/>
          </a:prstGeom>
        </p:spPr>
      </p:pic>
      <p:sp>
        <p:nvSpPr>
          <p:cNvPr id="18" name="TextBox 17">
            <a:extLst>
              <a:ext uri="{FF2B5EF4-FFF2-40B4-BE49-F238E27FC236}">
                <a16:creationId xmlns:a16="http://schemas.microsoft.com/office/drawing/2014/main" id="{FD484A4C-1773-C04F-9899-AE572D313F6F}"/>
              </a:ext>
            </a:extLst>
          </p:cNvPr>
          <p:cNvSpPr txBox="1"/>
          <p:nvPr/>
        </p:nvSpPr>
        <p:spPr>
          <a:xfrm>
            <a:off x="538560" y="2285732"/>
            <a:ext cx="2743200" cy="261610"/>
          </a:xfrm>
          <a:prstGeom prst="rect">
            <a:avLst/>
          </a:prstGeom>
          <a:noFill/>
        </p:spPr>
        <p:txBody>
          <a:bodyPr wrap="square">
            <a:spAutoFit/>
          </a:bodyPr>
          <a:lstStyle/>
          <a:p>
            <a:pPr algn="r"/>
            <a:r>
              <a:rPr lang="en-US" sz="1050" i="1" dirty="0">
                <a:solidFill>
                  <a:schemeClr val="bg1"/>
                </a:solidFill>
                <a:effectLst>
                  <a:outerShdw blurRad="38100" dist="38100" dir="2700000" algn="tl">
                    <a:srgbClr val="000000">
                      <a:alpha val="43137"/>
                    </a:srgbClr>
                  </a:outerShdw>
                </a:effectLst>
              </a:rPr>
              <a:t>Washington, D. Ricke</a:t>
            </a:r>
            <a:endParaRPr lang="en-US" sz="1050" dirty="0">
              <a:solidFill>
                <a:schemeClr val="bg1"/>
              </a:solidFill>
            </a:endParaRPr>
          </a:p>
        </p:txBody>
      </p:sp>
      <p:sp>
        <p:nvSpPr>
          <p:cNvPr id="19" name="TextBox 18">
            <a:extLst>
              <a:ext uri="{FF2B5EF4-FFF2-40B4-BE49-F238E27FC236}">
                <a16:creationId xmlns:a16="http://schemas.microsoft.com/office/drawing/2014/main" id="{8F731CB2-DB61-478F-8E1D-746F33A21C62}"/>
              </a:ext>
            </a:extLst>
          </p:cNvPr>
          <p:cNvSpPr txBox="1"/>
          <p:nvPr/>
        </p:nvSpPr>
        <p:spPr>
          <a:xfrm>
            <a:off x="538560" y="4422207"/>
            <a:ext cx="2743200" cy="261610"/>
          </a:xfrm>
          <a:prstGeom prst="rect">
            <a:avLst/>
          </a:prstGeom>
          <a:noFill/>
        </p:spPr>
        <p:txBody>
          <a:bodyPr wrap="square">
            <a:spAutoFit/>
          </a:bodyPr>
          <a:lstStyle/>
          <a:p>
            <a:pPr algn="r"/>
            <a:r>
              <a:rPr lang="en-US" sz="1050" i="1" dirty="0">
                <a:solidFill>
                  <a:schemeClr val="bg1"/>
                </a:solidFill>
                <a:effectLst>
                  <a:outerShdw blurRad="38100" dist="38100" dir="2700000" algn="tl">
                    <a:srgbClr val="000000">
                      <a:alpha val="43137"/>
                    </a:srgbClr>
                  </a:outerShdw>
                </a:effectLst>
              </a:rPr>
              <a:t>California Palisades, D. Ricke</a:t>
            </a:r>
            <a:endParaRPr lang="en-US" sz="1050" dirty="0">
              <a:solidFill>
                <a:schemeClr val="bg1"/>
              </a:solidFill>
            </a:endParaRPr>
          </a:p>
        </p:txBody>
      </p:sp>
      <p:sp>
        <p:nvSpPr>
          <p:cNvPr id="20" name="TextBox 19">
            <a:extLst>
              <a:ext uri="{FF2B5EF4-FFF2-40B4-BE49-F238E27FC236}">
                <a16:creationId xmlns:a16="http://schemas.microsoft.com/office/drawing/2014/main" id="{D93CF668-2824-6ACB-5502-12377BBBF784}"/>
              </a:ext>
            </a:extLst>
          </p:cNvPr>
          <p:cNvSpPr txBox="1"/>
          <p:nvPr/>
        </p:nvSpPr>
        <p:spPr>
          <a:xfrm>
            <a:off x="538560" y="6561951"/>
            <a:ext cx="2743200" cy="261610"/>
          </a:xfrm>
          <a:prstGeom prst="rect">
            <a:avLst/>
          </a:prstGeom>
          <a:noFill/>
        </p:spPr>
        <p:txBody>
          <a:bodyPr wrap="square">
            <a:spAutoFit/>
          </a:bodyPr>
          <a:lstStyle/>
          <a:p>
            <a:pPr algn="r"/>
            <a:r>
              <a:rPr lang="en-US" sz="1050" i="1" dirty="0">
                <a:solidFill>
                  <a:schemeClr val="bg1"/>
                </a:solidFill>
                <a:effectLst>
                  <a:outerShdw blurRad="38100" dist="38100" dir="2700000" algn="tl">
                    <a:srgbClr val="000000">
                      <a:alpha val="43137"/>
                    </a:srgbClr>
                  </a:outerShdw>
                </a:effectLst>
              </a:rPr>
              <a:t>California Sierras, D. Ricke</a:t>
            </a:r>
            <a:endParaRPr lang="en-US" sz="1050" dirty="0">
              <a:solidFill>
                <a:schemeClr val="bg1"/>
              </a:solidFill>
            </a:endParaRPr>
          </a:p>
        </p:txBody>
      </p:sp>
      <p:pic>
        <p:nvPicPr>
          <p:cNvPr id="2054" name="Picture 6">
            <a:extLst>
              <a:ext uri="{FF2B5EF4-FFF2-40B4-BE49-F238E27FC236}">
                <a16:creationId xmlns:a16="http://schemas.microsoft.com/office/drawing/2014/main" id="{9E456BB6-585A-EA6A-3EB4-0E9D765340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236" b="5976"/>
          <a:stretch/>
        </p:blipFill>
        <p:spPr bwMode="auto">
          <a:xfrm>
            <a:off x="8954089" y="4714310"/>
            <a:ext cx="2743200" cy="20515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18F35EB-3E2F-E1DC-B7BC-8281A19765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141" b="9818"/>
          <a:stretch/>
        </p:blipFill>
        <p:spPr bwMode="auto">
          <a:xfrm>
            <a:off x="8954089" y="2579733"/>
            <a:ext cx="2743200" cy="205851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02890C48-56E1-5FA0-32F9-49D7B30689D7}"/>
              </a:ext>
            </a:extLst>
          </p:cNvPr>
          <p:cNvSpPr txBox="1"/>
          <p:nvPr/>
        </p:nvSpPr>
        <p:spPr>
          <a:xfrm>
            <a:off x="9001714" y="6561951"/>
            <a:ext cx="2743200" cy="261610"/>
          </a:xfrm>
          <a:prstGeom prst="rect">
            <a:avLst/>
          </a:prstGeom>
          <a:noFill/>
        </p:spPr>
        <p:txBody>
          <a:bodyPr wrap="square">
            <a:spAutoFit/>
          </a:bodyPr>
          <a:lstStyle/>
          <a:p>
            <a:pPr algn="r"/>
            <a:r>
              <a:rPr lang="en-US" sz="1050" i="1" dirty="0">
                <a:solidFill>
                  <a:schemeClr val="bg1"/>
                </a:solidFill>
                <a:effectLst>
                  <a:outerShdw blurRad="38100" dist="38100" dir="2700000" algn="tl">
                    <a:srgbClr val="000000">
                      <a:alpha val="43137"/>
                    </a:srgbClr>
                  </a:outerShdw>
                </a:effectLst>
              </a:rPr>
              <a:t>Smoky Mountains, R. Ignatius</a:t>
            </a:r>
            <a:endParaRPr lang="en-US" sz="1050" dirty="0">
              <a:solidFill>
                <a:schemeClr val="bg1"/>
              </a:solidFill>
            </a:endParaRPr>
          </a:p>
        </p:txBody>
      </p:sp>
      <p:sp>
        <p:nvSpPr>
          <p:cNvPr id="30" name="TextBox 29">
            <a:extLst>
              <a:ext uri="{FF2B5EF4-FFF2-40B4-BE49-F238E27FC236}">
                <a16:creationId xmlns:a16="http://schemas.microsoft.com/office/drawing/2014/main" id="{7BE8255C-44FA-15F6-2AA9-1730D338B802}"/>
              </a:ext>
            </a:extLst>
          </p:cNvPr>
          <p:cNvSpPr txBox="1"/>
          <p:nvPr/>
        </p:nvSpPr>
        <p:spPr>
          <a:xfrm>
            <a:off x="9001714" y="4422207"/>
            <a:ext cx="2743200" cy="261610"/>
          </a:xfrm>
          <a:prstGeom prst="rect">
            <a:avLst/>
          </a:prstGeom>
          <a:noFill/>
        </p:spPr>
        <p:txBody>
          <a:bodyPr wrap="square">
            <a:spAutoFit/>
          </a:bodyPr>
          <a:lstStyle/>
          <a:p>
            <a:pPr algn="r"/>
            <a:r>
              <a:rPr lang="en-US" sz="1050" i="1" dirty="0">
                <a:solidFill>
                  <a:schemeClr val="bg1"/>
                </a:solidFill>
                <a:effectLst>
                  <a:outerShdw blurRad="38100" dist="38100" dir="2700000" algn="tl">
                    <a:srgbClr val="000000">
                      <a:alpha val="43137"/>
                    </a:srgbClr>
                  </a:outerShdw>
                </a:effectLst>
              </a:rPr>
              <a:t>Smoky Mountains, R. Ignatius</a:t>
            </a:r>
            <a:endParaRPr lang="en-US" sz="1050" dirty="0">
              <a:solidFill>
                <a:schemeClr val="bg1"/>
              </a:solidFill>
            </a:endParaRPr>
          </a:p>
        </p:txBody>
      </p:sp>
      <p:sp>
        <p:nvSpPr>
          <p:cNvPr id="31" name="TextBox 30">
            <a:extLst>
              <a:ext uri="{FF2B5EF4-FFF2-40B4-BE49-F238E27FC236}">
                <a16:creationId xmlns:a16="http://schemas.microsoft.com/office/drawing/2014/main" id="{F1C96304-53E5-000F-4D67-03F3F6FF32DB}"/>
              </a:ext>
            </a:extLst>
          </p:cNvPr>
          <p:cNvSpPr txBox="1"/>
          <p:nvPr/>
        </p:nvSpPr>
        <p:spPr>
          <a:xfrm>
            <a:off x="9001714" y="2285732"/>
            <a:ext cx="2743200" cy="261610"/>
          </a:xfrm>
          <a:prstGeom prst="rect">
            <a:avLst/>
          </a:prstGeom>
          <a:noFill/>
        </p:spPr>
        <p:txBody>
          <a:bodyPr wrap="square">
            <a:spAutoFit/>
          </a:bodyPr>
          <a:lstStyle/>
          <a:p>
            <a:pPr algn="r"/>
            <a:r>
              <a:rPr lang="en-US" sz="1050" i="1" dirty="0">
                <a:solidFill>
                  <a:schemeClr val="bg1"/>
                </a:solidFill>
                <a:effectLst>
                  <a:outerShdw blurRad="38100" dist="38100" dir="2700000" algn="tl">
                    <a:srgbClr val="000000">
                      <a:alpha val="43137"/>
                    </a:srgbClr>
                  </a:outerShdw>
                </a:effectLst>
              </a:rPr>
              <a:t>New Hampshire, A. Ignatius</a:t>
            </a:r>
            <a:endParaRPr lang="en-US" sz="1050" dirty="0">
              <a:solidFill>
                <a:schemeClr val="bg1"/>
              </a:solidFill>
            </a:endParaRPr>
          </a:p>
        </p:txBody>
      </p:sp>
      <p:pic>
        <p:nvPicPr>
          <p:cNvPr id="2060" name="Picture 12" descr="CDT Wyoming Winds Exiting North">
            <a:extLst>
              <a:ext uri="{FF2B5EF4-FFF2-40B4-BE49-F238E27FC236}">
                <a16:creationId xmlns:a16="http://schemas.microsoft.com/office/drawing/2014/main" id="{E4407997-299A-7587-86D8-4C2281EF0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0819" y="463712"/>
            <a:ext cx="3070363" cy="20479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D643901-F3D3-5F3A-0582-19DD2AB7F0C9}"/>
              </a:ext>
            </a:extLst>
          </p:cNvPr>
          <p:cNvSpPr txBox="1"/>
          <p:nvPr/>
        </p:nvSpPr>
        <p:spPr>
          <a:xfrm>
            <a:off x="4607433" y="2285732"/>
            <a:ext cx="3072384" cy="261610"/>
          </a:xfrm>
          <a:prstGeom prst="rect">
            <a:avLst/>
          </a:prstGeom>
          <a:noFill/>
        </p:spPr>
        <p:txBody>
          <a:bodyPr wrap="square">
            <a:spAutoFit/>
          </a:bodyPr>
          <a:lstStyle/>
          <a:p>
            <a:pPr algn="r"/>
            <a:r>
              <a:rPr lang="en-US" sz="1050" i="1" dirty="0">
                <a:solidFill>
                  <a:schemeClr val="bg1"/>
                </a:solidFill>
                <a:effectLst>
                  <a:outerShdw blurRad="38100" dist="38100" dir="2700000" algn="tl">
                    <a:srgbClr val="000000">
                      <a:alpha val="43137"/>
                    </a:srgbClr>
                  </a:outerShdw>
                </a:effectLst>
              </a:rPr>
              <a:t>Wyoming, T. Fox</a:t>
            </a:r>
            <a:endParaRPr lang="en-US" sz="1050" dirty="0">
              <a:solidFill>
                <a:schemeClr val="bg1"/>
              </a:solidFill>
            </a:endParaRPr>
          </a:p>
        </p:txBody>
      </p:sp>
      <p:pic>
        <p:nvPicPr>
          <p:cNvPr id="2062" name="Picture 14" descr="CDT-New-Mexico-Mesas-Appa">
            <a:extLst>
              <a:ext uri="{FF2B5EF4-FFF2-40B4-BE49-F238E27FC236}">
                <a16:creationId xmlns:a16="http://schemas.microsoft.com/office/drawing/2014/main" id="{A8A31EDC-0519-EC3B-1B04-09711854B3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9808" y="4716123"/>
            <a:ext cx="3072384" cy="204971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A02A775-0008-485D-5A41-030D1E145713}"/>
              </a:ext>
            </a:extLst>
          </p:cNvPr>
          <p:cNvSpPr txBox="1"/>
          <p:nvPr/>
        </p:nvSpPr>
        <p:spPr>
          <a:xfrm>
            <a:off x="4607433" y="6561951"/>
            <a:ext cx="3072384" cy="261610"/>
          </a:xfrm>
          <a:prstGeom prst="rect">
            <a:avLst/>
          </a:prstGeom>
          <a:noFill/>
        </p:spPr>
        <p:txBody>
          <a:bodyPr wrap="square">
            <a:spAutoFit/>
          </a:bodyPr>
          <a:lstStyle/>
          <a:p>
            <a:pPr algn="r"/>
            <a:r>
              <a:rPr lang="en-US" sz="1050" i="1" dirty="0">
                <a:solidFill>
                  <a:schemeClr val="bg1"/>
                </a:solidFill>
                <a:effectLst>
                  <a:outerShdw blurRad="38100" dist="38100" dir="2700000" algn="tl">
                    <a:srgbClr val="000000">
                      <a:alpha val="43137"/>
                    </a:srgbClr>
                  </a:outerShdw>
                </a:effectLst>
              </a:rPr>
              <a:t>New Mexico, T. Fox</a:t>
            </a:r>
            <a:endParaRPr lang="en-US" sz="1050" dirty="0">
              <a:solidFill>
                <a:schemeClr val="bg1"/>
              </a:solidFill>
            </a:endParaRPr>
          </a:p>
        </p:txBody>
      </p:sp>
      <p:pic>
        <p:nvPicPr>
          <p:cNvPr id="2064" name="Picture 16">
            <a:extLst>
              <a:ext uri="{FF2B5EF4-FFF2-40B4-BE49-F238E27FC236}">
                <a16:creationId xmlns:a16="http://schemas.microsoft.com/office/drawing/2014/main" id="{F5DD49B9-6905-2E25-1931-0B859B66D2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9808" y="2590624"/>
            <a:ext cx="3072384" cy="20476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CBAE2EF-B9A9-3880-7E7A-F3D1677B053A}"/>
              </a:ext>
            </a:extLst>
          </p:cNvPr>
          <p:cNvSpPr txBox="1"/>
          <p:nvPr/>
        </p:nvSpPr>
        <p:spPr>
          <a:xfrm>
            <a:off x="4607433" y="4422207"/>
            <a:ext cx="3072384" cy="261610"/>
          </a:xfrm>
          <a:prstGeom prst="rect">
            <a:avLst/>
          </a:prstGeom>
          <a:noFill/>
        </p:spPr>
        <p:txBody>
          <a:bodyPr wrap="square">
            <a:spAutoFit/>
          </a:bodyPr>
          <a:lstStyle/>
          <a:p>
            <a:pPr algn="r"/>
            <a:r>
              <a:rPr lang="en-US" sz="1050" i="1" dirty="0">
                <a:solidFill>
                  <a:schemeClr val="bg1"/>
                </a:solidFill>
                <a:effectLst>
                  <a:outerShdw blurRad="38100" dist="38100" dir="2700000" algn="tl">
                    <a:srgbClr val="000000">
                      <a:alpha val="43137"/>
                    </a:srgbClr>
                  </a:outerShdw>
                </a:effectLst>
              </a:rPr>
              <a:t>Idaho-Montana Border, T. Fox</a:t>
            </a:r>
            <a:endParaRPr lang="en-US" sz="1050" dirty="0">
              <a:solidFill>
                <a:schemeClr val="bg1"/>
              </a:solidFill>
            </a:endParaRPr>
          </a:p>
        </p:txBody>
      </p:sp>
    </p:spTree>
    <p:extLst>
      <p:ext uri="{BB962C8B-B14F-4D97-AF65-F5344CB8AC3E}">
        <p14:creationId xmlns:p14="http://schemas.microsoft.com/office/powerpoint/2010/main" val="226068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2060"/>
                                        </p:tgtEl>
                                        <p:attrNameLst>
                                          <p:attrName>style.visibility</p:attrName>
                                        </p:attrNameLst>
                                      </p:cBhvr>
                                      <p:to>
                                        <p:strVal val="visible"/>
                                      </p:to>
                                    </p:set>
                                    <p:animEffect transition="in" filter="fade">
                                      <p:cBhvr>
                                        <p:cTn id="33" dur="500"/>
                                        <p:tgtEl>
                                          <p:spTgt spid="206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2062"/>
                                        </p:tgtEl>
                                        <p:attrNameLst>
                                          <p:attrName>style.visibility</p:attrName>
                                        </p:attrNameLst>
                                      </p:cBhvr>
                                      <p:to>
                                        <p:strVal val="visible"/>
                                      </p:to>
                                    </p:set>
                                    <p:animEffect transition="in" filter="fade">
                                      <p:cBhvr>
                                        <p:cTn id="39" dur="500"/>
                                        <p:tgtEl>
                                          <p:spTgt spid="206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nodeType="withEffect">
                                  <p:stCondLst>
                                    <p:cond delay="0"/>
                                  </p:stCondLst>
                                  <p:childTnLst>
                                    <p:set>
                                      <p:cBhvr>
                                        <p:cTn id="44" dur="1" fill="hold">
                                          <p:stCondLst>
                                            <p:cond delay="0"/>
                                          </p:stCondLst>
                                        </p:cTn>
                                        <p:tgtEl>
                                          <p:spTgt spid="2064"/>
                                        </p:tgtEl>
                                        <p:attrNameLst>
                                          <p:attrName>style.visibility</p:attrName>
                                        </p:attrNameLst>
                                      </p:cBhvr>
                                      <p:to>
                                        <p:strVal val="visible"/>
                                      </p:to>
                                    </p:set>
                                    <p:animEffect transition="in" filter="fade">
                                      <p:cBhvr>
                                        <p:cTn id="45" dur="500"/>
                                        <p:tgtEl>
                                          <p:spTgt spid="206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nodeType="withEffect">
                                  <p:stCondLst>
                                    <p:cond delay="0"/>
                                  </p:stCondLst>
                                  <p:childTnLst>
                                    <p:set>
                                      <p:cBhvr>
                                        <p:cTn id="58" dur="1" fill="hold">
                                          <p:stCondLst>
                                            <p:cond delay="0"/>
                                          </p:stCondLst>
                                        </p:cTn>
                                        <p:tgtEl>
                                          <p:spTgt spid="2054"/>
                                        </p:tgtEl>
                                        <p:attrNameLst>
                                          <p:attrName>style.visibility</p:attrName>
                                        </p:attrNameLst>
                                      </p:cBhvr>
                                      <p:to>
                                        <p:strVal val="visible"/>
                                      </p:to>
                                    </p:set>
                                    <p:animEffect transition="in" filter="fade">
                                      <p:cBhvr>
                                        <p:cTn id="59" dur="500"/>
                                        <p:tgtEl>
                                          <p:spTgt spid="2054"/>
                                        </p:tgtEl>
                                      </p:cBhvr>
                                    </p:animEffect>
                                  </p:childTnLst>
                                </p:cTn>
                              </p:par>
                              <p:par>
                                <p:cTn id="60" presetID="10" presetClass="entr" presetSubtype="0" fill="hold" nodeType="withEffect">
                                  <p:stCondLst>
                                    <p:cond delay="0"/>
                                  </p:stCondLst>
                                  <p:childTnLst>
                                    <p:set>
                                      <p:cBhvr>
                                        <p:cTn id="61" dur="1" fill="hold">
                                          <p:stCondLst>
                                            <p:cond delay="0"/>
                                          </p:stCondLst>
                                        </p:cTn>
                                        <p:tgtEl>
                                          <p:spTgt spid="2056"/>
                                        </p:tgtEl>
                                        <p:attrNameLst>
                                          <p:attrName>style.visibility</p:attrName>
                                        </p:attrNameLst>
                                      </p:cBhvr>
                                      <p:to>
                                        <p:strVal val="visible"/>
                                      </p:to>
                                    </p:set>
                                    <p:animEffect transition="in" filter="fade">
                                      <p:cBhvr>
                                        <p:cTn id="62" dur="500"/>
                                        <p:tgtEl>
                                          <p:spTgt spid="205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8" grpId="0"/>
      <p:bldP spid="19" grpId="0"/>
      <p:bldP spid="20" grpId="0"/>
      <p:bldP spid="29" grpId="0"/>
      <p:bldP spid="30" grpId="0"/>
      <p:bldP spid="31" grpId="0"/>
      <p:bldP spid="33"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ACCE29-5B25-801B-4289-62FF96818D9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85F511-347E-5613-F0D1-198BF58A273E}"/>
              </a:ext>
            </a:extLst>
          </p:cNvPr>
          <p:cNvSpPr>
            <a:spLocks noGrp="1"/>
          </p:cNvSpPr>
          <p:nvPr>
            <p:ph type="title"/>
          </p:nvPr>
        </p:nvSpPr>
        <p:spPr>
          <a:xfrm>
            <a:off x="374168" y="223856"/>
            <a:ext cx="6678691" cy="665803"/>
          </a:xfrm>
        </p:spPr>
        <p:txBody>
          <a:bodyPr>
            <a:noAutofit/>
          </a:bodyPr>
          <a:lstStyle/>
          <a:p>
            <a:r>
              <a:rPr lang="en-US" sz="3600" dirty="0">
                <a:solidFill>
                  <a:schemeClr val="bg1"/>
                </a:solidFill>
              </a:rPr>
              <a:t>Environmental Threats</a:t>
            </a:r>
          </a:p>
        </p:txBody>
      </p:sp>
      <p:pic>
        <p:nvPicPr>
          <p:cNvPr id="5" name="Picture 4" descr="A burned forest with rocks and blue sky&#10;&#10;AI-generated content may be incorrect.">
            <a:extLst>
              <a:ext uri="{FF2B5EF4-FFF2-40B4-BE49-F238E27FC236}">
                <a16:creationId xmlns:a16="http://schemas.microsoft.com/office/drawing/2014/main" id="{0AA690D0-B1B6-94B3-4FA4-F7D265831928}"/>
              </a:ext>
            </a:extLst>
          </p:cNvPr>
          <p:cNvPicPr>
            <a:picLocks noChangeAspect="1"/>
          </p:cNvPicPr>
          <p:nvPr/>
        </p:nvPicPr>
        <p:blipFill>
          <a:blip r:embed="rId2">
            <a:extLst>
              <a:ext uri="{28A0092B-C50C-407E-A947-70E740481C1C}">
                <a14:useLocalDpi xmlns:a14="http://schemas.microsoft.com/office/drawing/2010/main" val="0"/>
              </a:ext>
            </a:extLst>
          </a:blip>
          <a:srcRect t="24258"/>
          <a:stretch/>
        </p:blipFill>
        <p:spPr>
          <a:xfrm>
            <a:off x="609600" y="3726693"/>
            <a:ext cx="5245432" cy="298134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51B3FF6E-262C-FA2C-BE40-7EF5FD802F0E}"/>
              </a:ext>
            </a:extLst>
          </p:cNvPr>
          <p:cNvSpPr txBox="1"/>
          <p:nvPr/>
        </p:nvSpPr>
        <p:spPr>
          <a:xfrm>
            <a:off x="482473" y="1034775"/>
            <a:ext cx="5720899" cy="2400657"/>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rPr>
              <a:t>wildfire</a:t>
            </a:r>
          </a:p>
          <a:p>
            <a:pPr marL="342900" indent="-342900">
              <a:buFont typeface="Arial" panose="020B0604020202020204" pitchFamily="34" charset="0"/>
              <a:buChar char="•"/>
            </a:pPr>
            <a:r>
              <a:rPr lang="en-US" sz="2400" dirty="0">
                <a:solidFill>
                  <a:schemeClr val="bg1"/>
                </a:solidFill>
              </a:rPr>
              <a:t>deforestation </a:t>
            </a:r>
          </a:p>
          <a:p>
            <a:pPr marL="342900" indent="-342900">
              <a:buFont typeface="Arial" panose="020B0604020202020204" pitchFamily="34" charset="0"/>
              <a:buChar char="•"/>
            </a:pPr>
            <a:r>
              <a:rPr lang="en-US" sz="2400" dirty="0">
                <a:solidFill>
                  <a:schemeClr val="bg1"/>
                </a:solidFill>
              </a:rPr>
              <a:t>invasive species</a:t>
            </a:r>
          </a:p>
          <a:p>
            <a:pPr marL="742950" lvl="1" indent="-285750">
              <a:buFont typeface="Arial" panose="020B0604020202020204" pitchFamily="34" charset="0"/>
              <a:buChar char="•"/>
            </a:pPr>
            <a:r>
              <a:rPr lang="en-US" dirty="0">
                <a:solidFill>
                  <a:schemeClr val="bg1"/>
                </a:solidFill>
              </a:rPr>
              <a:t>hemlock woolly adelgid </a:t>
            </a:r>
          </a:p>
          <a:p>
            <a:pPr marL="742950" lvl="1" indent="-285750">
              <a:buFont typeface="Arial" panose="020B0604020202020204" pitchFamily="34" charset="0"/>
              <a:buChar char="•"/>
            </a:pPr>
            <a:r>
              <a:rPr lang="en-US" dirty="0">
                <a:solidFill>
                  <a:schemeClr val="bg1"/>
                </a:solidFill>
              </a:rPr>
              <a:t>western pine beetle (ponderosa pine)</a:t>
            </a:r>
          </a:p>
          <a:p>
            <a:pPr marL="342900" indent="-342900">
              <a:buFont typeface="Arial" panose="020B0604020202020204" pitchFamily="34" charset="0"/>
              <a:buChar char="•"/>
            </a:pPr>
            <a:r>
              <a:rPr lang="en-US" sz="2400" dirty="0">
                <a:solidFill>
                  <a:schemeClr val="bg1"/>
                </a:solidFill>
              </a:rPr>
              <a:t>climate change</a:t>
            </a:r>
          </a:p>
          <a:p>
            <a:pPr marL="742950" lvl="1" indent="-285750">
              <a:buFont typeface="Arial" panose="020B0604020202020204" pitchFamily="34" charset="0"/>
              <a:buChar char="•"/>
            </a:pPr>
            <a:r>
              <a:rPr lang="en-US" dirty="0">
                <a:solidFill>
                  <a:schemeClr val="bg1"/>
                </a:solidFill>
              </a:rPr>
              <a:t>drought, heat, extreme weather</a:t>
            </a:r>
            <a:endParaRPr lang="en-US" sz="1600" dirty="0">
              <a:solidFill>
                <a:schemeClr val="bg1"/>
              </a:solidFill>
            </a:endParaRPr>
          </a:p>
        </p:txBody>
      </p:sp>
      <p:sp>
        <p:nvSpPr>
          <p:cNvPr id="9" name="TextBox 8">
            <a:extLst>
              <a:ext uri="{FF2B5EF4-FFF2-40B4-BE49-F238E27FC236}">
                <a16:creationId xmlns:a16="http://schemas.microsoft.com/office/drawing/2014/main" id="{506A7203-3C86-22FE-2395-F59B9E24EF12}"/>
              </a:ext>
            </a:extLst>
          </p:cNvPr>
          <p:cNvSpPr txBox="1"/>
          <p:nvPr/>
        </p:nvSpPr>
        <p:spPr>
          <a:xfrm>
            <a:off x="1560945" y="6447581"/>
            <a:ext cx="4294087" cy="276999"/>
          </a:xfrm>
          <a:prstGeom prst="rect">
            <a:avLst/>
          </a:prstGeom>
          <a:noFill/>
        </p:spPr>
        <p:txBody>
          <a:bodyPr wrap="square">
            <a:spAutoFit/>
          </a:bodyPr>
          <a:lstStyle/>
          <a:p>
            <a:pPr algn="r"/>
            <a:r>
              <a:rPr lang="en-US" sz="1200" i="1" dirty="0">
                <a:solidFill>
                  <a:schemeClr val="bg1"/>
                </a:solidFill>
                <a:effectLst>
                  <a:outerShdw blurRad="38100" dist="38100" dir="2700000" algn="tl">
                    <a:srgbClr val="000000">
                      <a:alpha val="43137"/>
                    </a:srgbClr>
                  </a:outerShdw>
                </a:effectLst>
              </a:rPr>
              <a:t>PCT Wildfire Damage Southern Oregon 2022, D. Ricke</a:t>
            </a:r>
            <a:endParaRPr lang="en-US" sz="1200" dirty="0">
              <a:solidFill>
                <a:schemeClr val="bg1"/>
              </a:solidFill>
              <a:effectLst>
                <a:outerShdw blurRad="38100" dist="38100" dir="2700000" algn="tl">
                  <a:srgbClr val="000000">
                    <a:alpha val="43137"/>
                  </a:srgbClr>
                </a:outerShdw>
              </a:effectLst>
            </a:endParaRPr>
          </a:p>
        </p:txBody>
      </p:sp>
      <p:pic>
        <p:nvPicPr>
          <p:cNvPr id="1028" name="Picture 4" descr="09-IMG_8889">
            <a:extLst>
              <a:ext uri="{FF2B5EF4-FFF2-40B4-BE49-F238E27FC236}">
                <a16:creationId xmlns:a16="http://schemas.microsoft.com/office/drawing/2014/main" id="{A8F73134-F231-D98C-429A-AFDDE97AD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399" y="138545"/>
            <a:ext cx="5442527" cy="544252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C57592-D87D-4BBF-8B1B-59CB4773B9FD}"/>
              </a:ext>
            </a:extLst>
          </p:cNvPr>
          <p:cNvSpPr txBox="1"/>
          <p:nvPr/>
        </p:nvSpPr>
        <p:spPr>
          <a:xfrm>
            <a:off x="6502399" y="5180248"/>
            <a:ext cx="5442527" cy="461665"/>
          </a:xfrm>
          <a:prstGeom prst="rect">
            <a:avLst/>
          </a:prstGeom>
          <a:noFill/>
        </p:spPr>
        <p:txBody>
          <a:bodyPr wrap="square">
            <a:spAutoFit/>
          </a:bodyPr>
          <a:lstStyle/>
          <a:p>
            <a:pPr algn="r"/>
            <a:r>
              <a:rPr lang="en-US" sz="1200" i="1" dirty="0">
                <a:solidFill>
                  <a:schemeClr val="bg1"/>
                </a:solidFill>
                <a:effectLst>
                  <a:outerShdw blurRad="38100" dist="38100" dir="2700000" algn="tl">
                    <a:srgbClr val="000000">
                      <a:alpha val="43137"/>
                    </a:srgbClr>
                  </a:outerShdw>
                </a:effectLst>
              </a:rPr>
              <a:t>AT “White Ghost”  Hemlocks killed by Woolly Adelgid</a:t>
            </a:r>
          </a:p>
          <a:p>
            <a:pPr algn="r"/>
            <a:r>
              <a:rPr lang="en-US" sz="1200" i="1" dirty="0">
                <a:solidFill>
                  <a:schemeClr val="bg1"/>
                </a:solidFill>
                <a:effectLst>
                  <a:outerShdw blurRad="38100" dist="38100" dir="2700000" algn="tl">
                    <a:srgbClr val="000000">
                      <a:alpha val="43137"/>
                    </a:srgbClr>
                  </a:outerShdw>
                </a:effectLst>
              </a:rPr>
              <a:t>Great Smoky Mountains National Park, 2017, R. Ignatius</a:t>
            </a:r>
            <a:endParaRPr lang="en-US"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355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9DFF604-0EAD-FE9E-6783-8AD9B99F07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76B0F7-A6DE-A640-0CA7-784606CC98E6}"/>
              </a:ext>
            </a:extLst>
          </p:cNvPr>
          <p:cNvSpPr>
            <a:spLocks noGrp="1"/>
          </p:cNvSpPr>
          <p:nvPr>
            <p:ph idx="1"/>
          </p:nvPr>
        </p:nvSpPr>
        <p:spPr>
          <a:xfrm>
            <a:off x="521208" y="2578608"/>
            <a:ext cx="5062469" cy="3767328"/>
          </a:xfrm>
        </p:spPr>
        <p:txBody>
          <a:bodyPr/>
          <a:lstStyle/>
          <a:p>
            <a:r>
              <a:rPr lang="en-US" dirty="0" err="1"/>
              <a:t>sfgd</a:t>
            </a:r>
            <a:endParaRPr lang="en-US" dirty="0"/>
          </a:p>
        </p:txBody>
      </p:sp>
      <p:sp>
        <p:nvSpPr>
          <p:cNvPr id="2" name="Content Placeholder 2">
            <a:extLst>
              <a:ext uri="{FF2B5EF4-FFF2-40B4-BE49-F238E27FC236}">
                <a16:creationId xmlns:a16="http://schemas.microsoft.com/office/drawing/2014/main" id="{FCAC396C-AF8B-E552-28A2-471DEE168D18}"/>
              </a:ext>
            </a:extLst>
          </p:cNvPr>
          <p:cNvSpPr txBox="1">
            <a:spLocks/>
          </p:cNvSpPr>
          <p:nvPr/>
        </p:nvSpPr>
        <p:spPr>
          <a:xfrm>
            <a:off x="521208" y="5828964"/>
            <a:ext cx="11190894" cy="61076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solidFill>
                  <a:schemeClr val="bg1"/>
                </a:solidFill>
                <a:latin typeface="+mj-lt"/>
                <a:ea typeface="+mj-ea"/>
                <a:cs typeface="+mj-cs"/>
              </a:rPr>
              <a:t>MODIS Land Cover - MCD12Q1 v6.1</a:t>
            </a:r>
            <a:endParaRPr lang="en-US" sz="1200" i="1" dirty="0">
              <a:solidFill>
                <a:schemeClr val="bg1"/>
              </a:solidFill>
            </a:endParaRPr>
          </a:p>
        </p:txBody>
      </p:sp>
      <p:pic>
        <p:nvPicPr>
          <p:cNvPr id="6" name="Picture 5" descr="A map of the earth&#10;&#10;AI-generated content may be incorrect.">
            <a:extLst>
              <a:ext uri="{FF2B5EF4-FFF2-40B4-BE49-F238E27FC236}">
                <a16:creationId xmlns:a16="http://schemas.microsoft.com/office/drawing/2014/main" id="{8CB9077C-2FCC-F7D6-ED8A-90DD3D714F3E}"/>
              </a:ext>
            </a:extLst>
          </p:cNvPr>
          <p:cNvPicPr>
            <a:picLocks noChangeAspect="1"/>
          </p:cNvPicPr>
          <p:nvPr/>
        </p:nvPicPr>
        <p:blipFill>
          <a:blip r:embed="rId2">
            <a:extLst>
              <a:ext uri="{28A0092B-C50C-407E-A947-70E740481C1C}">
                <a14:useLocalDpi xmlns:a14="http://schemas.microsoft.com/office/drawing/2010/main" val="0"/>
              </a:ext>
            </a:extLst>
          </a:blip>
          <a:srcRect t="4672" r="67192" b="71869"/>
          <a:stretch/>
        </p:blipFill>
        <p:spPr>
          <a:xfrm>
            <a:off x="381000" y="1332684"/>
            <a:ext cx="3750011" cy="3575241"/>
          </a:xfrm>
          <a:prstGeom prst="rect">
            <a:avLst/>
          </a:prstGeom>
          <a:ln w="6350" cap="sq">
            <a:solidFill>
              <a:schemeClr val="bg1"/>
            </a:solidFill>
            <a:prstDash val="solid"/>
            <a:miter lim="800000"/>
          </a:ln>
          <a:effectLst>
            <a:outerShdw blurRad="50800" dist="38100" dir="2700000" algn="tl" rotWithShape="0">
              <a:srgbClr val="000000">
                <a:alpha val="43000"/>
              </a:srgbClr>
            </a:outerShdw>
          </a:effectLst>
        </p:spPr>
      </p:pic>
      <p:pic>
        <p:nvPicPr>
          <p:cNvPr id="7" name="Picture 6" descr="A map of the earth&#10;&#10;AI-generated content may be incorrect.">
            <a:extLst>
              <a:ext uri="{FF2B5EF4-FFF2-40B4-BE49-F238E27FC236}">
                <a16:creationId xmlns:a16="http://schemas.microsoft.com/office/drawing/2014/main" id="{5D69630B-28A6-92A8-3D8D-9E653C378989}"/>
              </a:ext>
            </a:extLst>
          </p:cNvPr>
          <p:cNvPicPr>
            <a:picLocks noChangeAspect="1"/>
          </p:cNvPicPr>
          <p:nvPr/>
        </p:nvPicPr>
        <p:blipFill>
          <a:blip r:embed="rId2">
            <a:extLst>
              <a:ext uri="{28A0092B-C50C-407E-A947-70E740481C1C}">
                <a14:useLocalDpi xmlns:a14="http://schemas.microsoft.com/office/drawing/2010/main" val="0"/>
              </a:ext>
            </a:extLst>
          </a:blip>
          <a:srcRect l="32808" t="4672" r="33206" b="71869"/>
          <a:stretch/>
        </p:blipFill>
        <p:spPr>
          <a:xfrm>
            <a:off x="4143977" y="1332684"/>
            <a:ext cx="3884577" cy="3575241"/>
          </a:xfrm>
          <a:prstGeom prst="rect">
            <a:avLst/>
          </a:prstGeom>
          <a:ln w="6350" cap="sq">
            <a:solidFill>
              <a:schemeClr val="bg1"/>
            </a:solidFill>
            <a:prstDash val="solid"/>
            <a:miter lim="800000"/>
          </a:ln>
          <a:effectLst>
            <a:outerShdw blurRad="50800" dist="38100" dir="2700000" algn="tl" rotWithShape="0">
              <a:srgbClr val="000000">
                <a:alpha val="43000"/>
              </a:srgbClr>
            </a:outerShdw>
          </a:effectLst>
        </p:spPr>
      </p:pic>
      <p:pic>
        <p:nvPicPr>
          <p:cNvPr id="8" name="Picture 7" descr="A map of the earth&#10;&#10;AI-generated content may be incorrect.">
            <a:extLst>
              <a:ext uri="{FF2B5EF4-FFF2-40B4-BE49-F238E27FC236}">
                <a16:creationId xmlns:a16="http://schemas.microsoft.com/office/drawing/2014/main" id="{E714FC23-5B8B-D273-772B-F86BB5A766EB}"/>
              </a:ext>
            </a:extLst>
          </p:cNvPr>
          <p:cNvPicPr>
            <a:picLocks noChangeAspect="1"/>
          </p:cNvPicPr>
          <p:nvPr/>
        </p:nvPicPr>
        <p:blipFill>
          <a:blip r:embed="rId2">
            <a:extLst>
              <a:ext uri="{28A0092B-C50C-407E-A947-70E740481C1C}">
                <a14:useLocalDpi xmlns:a14="http://schemas.microsoft.com/office/drawing/2010/main" val="0"/>
              </a:ext>
            </a:extLst>
          </a:blip>
          <a:srcRect l="66794" t="4672" b="71869"/>
          <a:stretch/>
        </p:blipFill>
        <p:spPr>
          <a:xfrm>
            <a:off x="8015584" y="1332684"/>
            <a:ext cx="3795409" cy="3575241"/>
          </a:xfrm>
          <a:prstGeom prst="rect">
            <a:avLst/>
          </a:prstGeom>
          <a:ln w="6350" cap="sq">
            <a:solidFill>
              <a:schemeClr val="bg1"/>
            </a:solidFill>
            <a:prstDash val="solid"/>
            <a:miter lim="800000"/>
          </a:ln>
          <a:effectLst>
            <a:outerShdw blurRad="50800" dist="38100" dir="2700000" algn="tl" rotWithShape="0">
              <a:srgbClr val="000000">
                <a:alpha val="43000"/>
              </a:srgbClr>
            </a:outerShdw>
          </a:effectLst>
        </p:spPr>
      </p:pic>
      <p:sp>
        <p:nvSpPr>
          <p:cNvPr id="4" name="Title 1">
            <a:extLst>
              <a:ext uri="{FF2B5EF4-FFF2-40B4-BE49-F238E27FC236}">
                <a16:creationId xmlns:a16="http://schemas.microsoft.com/office/drawing/2014/main" id="{36F758D2-E41F-60DB-ABE7-13F483131AEF}"/>
              </a:ext>
            </a:extLst>
          </p:cNvPr>
          <p:cNvSpPr>
            <a:spLocks noGrp="1"/>
          </p:cNvSpPr>
          <p:nvPr>
            <p:ph type="title"/>
          </p:nvPr>
        </p:nvSpPr>
        <p:spPr>
          <a:xfrm>
            <a:off x="3564766" y="150624"/>
            <a:ext cx="5062469" cy="665803"/>
          </a:xfrm>
        </p:spPr>
        <p:txBody>
          <a:bodyPr>
            <a:noAutofit/>
          </a:bodyPr>
          <a:lstStyle/>
          <a:p>
            <a:pPr algn="ctr"/>
            <a:r>
              <a:rPr lang="en-US" sz="3600" dirty="0">
                <a:solidFill>
                  <a:schemeClr val="bg1"/>
                </a:solidFill>
              </a:rPr>
              <a:t>Land Cover Change</a:t>
            </a:r>
          </a:p>
        </p:txBody>
      </p:sp>
    </p:spTree>
    <p:extLst>
      <p:ext uri="{BB962C8B-B14F-4D97-AF65-F5344CB8AC3E}">
        <p14:creationId xmlns:p14="http://schemas.microsoft.com/office/powerpoint/2010/main" val="105102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85A1E-C259-7E30-2EFE-A816C94FC5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09C39-13E0-59E9-A0F7-93428EC7380C}"/>
              </a:ext>
            </a:extLst>
          </p:cNvPr>
          <p:cNvSpPr>
            <a:spLocks noGrp="1"/>
          </p:cNvSpPr>
          <p:nvPr>
            <p:ph idx="1"/>
          </p:nvPr>
        </p:nvSpPr>
        <p:spPr>
          <a:xfrm>
            <a:off x="206096" y="4998624"/>
            <a:ext cx="3734533" cy="1533109"/>
          </a:xfrm>
        </p:spPr>
        <p:txBody>
          <a:bodyPr>
            <a:normAutofit/>
          </a:bodyPr>
          <a:lstStyle/>
          <a:p>
            <a:r>
              <a:rPr lang="en-US" sz="2200" dirty="0"/>
              <a:t>projected increase with elevated temperatures/CO</a:t>
            </a:r>
            <a:r>
              <a:rPr lang="en-US" sz="2200" baseline="-25000" dirty="0"/>
              <a:t>2</a:t>
            </a:r>
            <a:r>
              <a:rPr lang="en-US" sz="2200" dirty="0"/>
              <a:t> </a:t>
            </a:r>
            <a:r>
              <a:rPr lang="en-US" i="1" dirty="0">
                <a:solidFill>
                  <a:schemeClr val="tx1">
                    <a:lumMod val="50000"/>
                    <a:lumOff val="50000"/>
                  </a:schemeClr>
                </a:solidFill>
              </a:rPr>
              <a:t>(Lu et al. 2024)</a:t>
            </a:r>
            <a:r>
              <a:rPr lang="en-US" i="1" dirty="0">
                <a:solidFill>
                  <a:schemeClr val="bg1">
                    <a:lumMod val="50000"/>
                  </a:schemeClr>
                </a:solidFill>
              </a:rPr>
              <a:t> </a:t>
            </a:r>
          </a:p>
          <a:p>
            <a:pPr lvl="1"/>
            <a:r>
              <a:rPr lang="en-US" sz="1800" dirty="0"/>
              <a:t>high latitudes/</a:t>
            </a:r>
            <a:r>
              <a:rPr lang="en-US" sz="1800" b="1" dirty="0"/>
              <a:t>altitudes</a:t>
            </a:r>
          </a:p>
        </p:txBody>
      </p:sp>
      <p:pic>
        <p:nvPicPr>
          <p:cNvPr id="4" name="Picture 3" descr="A graph of a graph&#10;&#10;AI-generated content may be incorrect.">
            <a:extLst>
              <a:ext uri="{FF2B5EF4-FFF2-40B4-BE49-F238E27FC236}">
                <a16:creationId xmlns:a16="http://schemas.microsoft.com/office/drawing/2014/main" id="{E9894C59-4610-C15D-05F8-BCD9C9C4E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914" y="1522374"/>
            <a:ext cx="7927648" cy="439470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what is net primary productivity">
            <a:extLst>
              <a:ext uri="{FF2B5EF4-FFF2-40B4-BE49-F238E27FC236}">
                <a16:creationId xmlns:a16="http://schemas.microsoft.com/office/drawing/2014/main" id="{F4EC9970-13E1-6E79-373D-BD00E82FF0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727"/>
          <a:stretch/>
        </p:blipFill>
        <p:spPr bwMode="auto">
          <a:xfrm>
            <a:off x="281644" y="1240665"/>
            <a:ext cx="3648751" cy="310273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8316BACB-7C74-E1D6-2E34-C0FB59810EC6}"/>
              </a:ext>
            </a:extLst>
          </p:cNvPr>
          <p:cNvSpPr txBox="1">
            <a:spLocks/>
          </p:cNvSpPr>
          <p:nvPr/>
        </p:nvSpPr>
        <p:spPr>
          <a:xfrm>
            <a:off x="4090913" y="5942454"/>
            <a:ext cx="7927647" cy="6107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i="1" dirty="0">
                <a:latin typeface="+mj-lt"/>
                <a:ea typeface="+mj-ea"/>
                <a:cs typeface="+mj-cs"/>
              </a:rPr>
              <a:t>Landsat Gross/Net Primary Production</a:t>
            </a:r>
          </a:p>
          <a:p>
            <a:pPr marL="0" indent="0" algn="ctr">
              <a:spcBef>
                <a:spcPts val="0"/>
              </a:spcBef>
              <a:buNone/>
            </a:pPr>
            <a:r>
              <a:rPr lang="en-US" sz="1600" i="1" dirty="0">
                <a:latin typeface="+mj-lt"/>
                <a:ea typeface="+mj-ea"/>
                <a:cs typeface="+mj-cs"/>
              </a:rPr>
              <a:t>Numerical Terra-dynamic Simulation Group (NTSG), University of Montana </a:t>
            </a:r>
            <a:endParaRPr lang="en-US" sz="1000" i="1" dirty="0"/>
          </a:p>
        </p:txBody>
      </p:sp>
      <p:sp>
        <p:nvSpPr>
          <p:cNvPr id="5" name="Title 1">
            <a:extLst>
              <a:ext uri="{FF2B5EF4-FFF2-40B4-BE49-F238E27FC236}">
                <a16:creationId xmlns:a16="http://schemas.microsoft.com/office/drawing/2014/main" id="{6CCE055F-66CD-B0F4-4AD0-6CC81974A1CB}"/>
              </a:ext>
            </a:extLst>
          </p:cNvPr>
          <p:cNvSpPr>
            <a:spLocks noGrp="1"/>
          </p:cNvSpPr>
          <p:nvPr>
            <p:ph type="title"/>
          </p:nvPr>
        </p:nvSpPr>
        <p:spPr>
          <a:xfrm>
            <a:off x="516070" y="738147"/>
            <a:ext cx="5062469" cy="665803"/>
          </a:xfrm>
        </p:spPr>
        <p:txBody>
          <a:bodyPr>
            <a:noAutofit/>
          </a:bodyPr>
          <a:lstStyle/>
          <a:p>
            <a:r>
              <a:rPr lang="en-US" sz="3600" dirty="0"/>
              <a:t>Primary Production</a:t>
            </a:r>
          </a:p>
        </p:txBody>
      </p:sp>
    </p:spTree>
    <p:extLst>
      <p:ext uri="{BB962C8B-B14F-4D97-AF65-F5344CB8AC3E}">
        <p14:creationId xmlns:p14="http://schemas.microsoft.com/office/powerpoint/2010/main" val="2527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58A4-620C-D653-FAF5-2AAAB3A4CA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E376EF7-76D7-57EF-9B57-98290C3EDF04}"/>
              </a:ext>
            </a:extLst>
          </p:cNvPr>
          <p:cNvSpPr/>
          <p:nvPr/>
        </p:nvSpPr>
        <p:spPr>
          <a:xfrm>
            <a:off x="9544049" y="342900"/>
            <a:ext cx="2647951" cy="616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5103BC-D328-2772-C6FC-AD22EAAB7BE5}"/>
              </a:ext>
            </a:extLst>
          </p:cNvPr>
          <p:cNvSpPr>
            <a:spLocks noGrp="1"/>
          </p:cNvSpPr>
          <p:nvPr>
            <p:ph idx="1"/>
          </p:nvPr>
        </p:nvSpPr>
        <p:spPr>
          <a:xfrm>
            <a:off x="453113" y="1649305"/>
            <a:ext cx="6229790" cy="807394"/>
          </a:xfrm>
        </p:spPr>
        <p:txBody>
          <a:bodyPr>
            <a:normAutofit fontScale="85000" lnSpcReduction="20000"/>
          </a:bodyPr>
          <a:lstStyle/>
          <a:p>
            <a:r>
              <a:rPr lang="en-US" sz="2400" dirty="0"/>
              <a:t>11 PhenoCam sites</a:t>
            </a:r>
          </a:p>
          <a:p>
            <a:r>
              <a:rPr lang="en-US" sz="2400" dirty="0"/>
              <a:t>in situ Green Chromatic Coordinate (GCC)</a:t>
            </a:r>
          </a:p>
        </p:txBody>
      </p:sp>
      <p:pic>
        <p:nvPicPr>
          <p:cNvPr id="5" name="Picture 4" descr="A graph with dots and numbers&#10;&#10;AI-generated content may be incorrect.">
            <a:extLst>
              <a:ext uri="{FF2B5EF4-FFF2-40B4-BE49-F238E27FC236}">
                <a16:creationId xmlns:a16="http://schemas.microsoft.com/office/drawing/2014/main" id="{4D294CAA-76A8-184E-AA73-4C5076C03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221" y="2903749"/>
            <a:ext cx="10525559" cy="355672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1926BD8F-7898-23FB-37D0-F2C8A7E4470B}"/>
              </a:ext>
            </a:extLst>
          </p:cNvPr>
          <p:cNvSpPr>
            <a:spLocks noGrp="1"/>
          </p:cNvSpPr>
          <p:nvPr>
            <p:ph type="title"/>
          </p:nvPr>
        </p:nvSpPr>
        <p:spPr>
          <a:xfrm>
            <a:off x="423931" y="706028"/>
            <a:ext cx="5759617" cy="616935"/>
          </a:xfrm>
        </p:spPr>
        <p:txBody>
          <a:bodyPr>
            <a:noAutofit/>
          </a:bodyPr>
          <a:lstStyle/>
          <a:p>
            <a:r>
              <a:rPr lang="en-US" sz="3600" dirty="0"/>
              <a:t>PhenoCam Validation</a:t>
            </a:r>
          </a:p>
        </p:txBody>
      </p:sp>
      <p:sp>
        <p:nvSpPr>
          <p:cNvPr id="6" name="TextBox 5">
            <a:extLst>
              <a:ext uri="{FF2B5EF4-FFF2-40B4-BE49-F238E27FC236}">
                <a16:creationId xmlns:a16="http://schemas.microsoft.com/office/drawing/2014/main" id="{D8420F63-F963-ADEA-5F1C-A93A9FD94EB7}"/>
              </a:ext>
            </a:extLst>
          </p:cNvPr>
          <p:cNvSpPr txBox="1"/>
          <p:nvPr/>
        </p:nvSpPr>
        <p:spPr>
          <a:xfrm>
            <a:off x="327498" y="6499582"/>
            <a:ext cx="11537004" cy="338554"/>
          </a:xfrm>
          <a:prstGeom prst="rect">
            <a:avLst/>
          </a:prstGeom>
          <a:noFill/>
        </p:spPr>
        <p:txBody>
          <a:bodyPr wrap="square">
            <a:spAutoFit/>
          </a:bodyPr>
          <a:lstStyle/>
          <a:p>
            <a:pPr algn="ctr"/>
            <a:r>
              <a:rPr lang="en-US" sz="1600" i="1" dirty="0"/>
              <a:t>Oak Ridge National Laboratory (ORNL) Distributed Active Archive Center Phenom Dataset v2.0</a:t>
            </a:r>
          </a:p>
        </p:txBody>
      </p:sp>
      <p:sp>
        <p:nvSpPr>
          <p:cNvPr id="8" name="TextBox 7">
            <a:extLst>
              <a:ext uri="{FF2B5EF4-FFF2-40B4-BE49-F238E27FC236}">
                <a16:creationId xmlns:a16="http://schemas.microsoft.com/office/drawing/2014/main" id="{B66B7246-D3BF-5C7F-44AF-6DD49073372C}"/>
              </a:ext>
            </a:extLst>
          </p:cNvPr>
          <p:cNvSpPr txBox="1"/>
          <p:nvPr/>
        </p:nvSpPr>
        <p:spPr>
          <a:xfrm>
            <a:off x="5676900" y="2043823"/>
            <a:ext cx="3857624" cy="369332"/>
          </a:xfrm>
          <a:prstGeom prst="rect">
            <a:avLst/>
          </a:prstGeom>
          <a:noFill/>
          <a:ln w="3175">
            <a:solidFill>
              <a:schemeClr val="bg1">
                <a:lumMod val="85000"/>
              </a:schemeClr>
            </a:solidFill>
          </a:ln>
        </p:spPr>
        <p:txBody>
          <a:bodyPr wrap="square">
            <a:spAutoFit/>
          </a:bodyPr>
          <a:lstStyle/>
          <a:p>
            <a:pPr marL="0" indent="0" algn="ctr">
              <a:buNone/>
            </a:pPr>
            <a:r>
              <a:rPr lang="en-US" sz="1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GCC = Green/(Red + Blue + Green)</a:t>
            </a:r>
            <a:r>
              <a:rPr lang="en-US" sz="1800" b="1" dirty="0"/>
              <a:t> </a:t>
            </a:r>
          </a:p>
        </p:txBody>
      </p:sp>
      <p:pic>
        <p:nvPicPr>
          <p:cNvPr id="1026" name="Picture 2" descr="Phenocam illustration">
            <a:extLst>
              <a:ext uri="{FF2B5EF4-FFF2-40B4-BE49-F238E27FC236}">
                <a16:creationId xmlns:a16="http://schemas.microsoft.com/office/drawing/2014/main" id="{BFBB8D77-52C8-608D-2DB8-88CA9B223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8052" y="88103"/>
            <a:ext cx="2047875" cy="232505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0D2E42-F833-91BF-81FB-F1C81A021758}"/>
              </a:ext>
            </a:extLst>
          </p:cNvPr>
          <p:cNvSpPr txBox="1"/>
          <p:nvPr/>
        </p:nvSpPr>
        <p:spPr>
          <a:xfrm>
            <a:off x="9788052" y="88447"/>
            <a:ext cx="1931194" cy="261610"/>
          </a:xfrm>
          <a:prstGeom prst="rect">
            <a:avLst/>
          </a:prstGeom>
          <a:noFill/>
        </p:spPr>
        <p:txBody>
          <a:bodyPr wrap="square">
            <a:spAutoFit/>
          </a:bodyPr>
          <a:lstStyle/>
          <a:p>
            <a:r>
              <a:rPr lang="en-US" sz="1100" i="1" dirty="0">
                <a:solidFill>
                  <a:schemeClr val="bg1"/>
                </a:solidFill>
                <a:effectLst>
                  <a:outerShdw blurRad="38100" dist="38100" dir="2700000" algn="tl">
                    <a:srgbClr val="000000">
                      <a:alpha val="43137"/>
                    </a:srgbClr>
                  </a:outerShdw>
                </a:effectLst>
              </a:rPr>
              <a:t>Richardson 2018</a:t>
            </a:r>
            <a:endParaRPr lang="en-US" sz="11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197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451EE-32FB-D09F-0FB5-CA7C332989A3}"/>
            </a:ext>
          </a:extLst>
        </p:cNvPr>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F09FE29D-778E-689A-0947-A597DC82CC0D}"/>
              </a:ext>
            </a:extLst>
          </p:cNvPr>
          <p:cNvPicPr>
            <a:picLocks noChangeAspect="1"/>
          </p:cNvPicPr>
          <p:nvPr/>
        </p:nvPicPr>
        <p:blipFill>
          <a:blip r:embed="rId3">
            <a:extLst>
              <a:ext uri="{28A0092B-C50C-407E-A947-70E740481C1C}">
                <a14:useLocalDpi xmlns:a14="http://schemas.microsoft.com/office/drawing/2010/main" val="0"/>
              </a:ext>
            </a:extLst>
          </a:blip>
          <a:srcRect r="49716"/>
          <a:stretch/>
        </p:blipFill>
        <p:spPr>
          <a:xfrm>
            <a:off x="166990" y="1213173"/>
            <a:ext cx="5747426" cy="5114157"/>
          </a:xfrm>
          <a:prstGeom prst="rect">
            <a:avLst/>
          </a:prstGeom>
        </p:spPr>
      </p:pic>
      <p:sp>
        <p:nvSpPr>
          <p:cNvPr id="7" name="TextBox 6">
            <a:extLst>
              <a:ext uri="{FF2B5EF4-FFF2-40B4-BE49-F238E27FC236}">
                <a16:creationId xmlns:a16="http://schemas.microsoft.com/office/drawing/2014/main" id="{EE3AE8F7-A939-F3CB-463C-4B151127AB81}"/>
              </a:ext>
            </a:extLst>
          </p:cNvPr>
          <p:cNvSpPr txBox="1"/>
          <p:nvPr/>
        </p:nvSpPr>
        <p:spPr>
          <a:xfrm>
            <a:off x="541911" y="6474146"/>
            <a:ext cx="4997585" cy="338554"/>
          </a:xfrm>
          <a:prstGeom prst="rect">
            <a:avLst/>
          </a:prstGeom>
          <a:noFill/>
        </p:spPr>
        <p:txBody>
          <a:bodyPr wrap="square">
            <a:spAutoFit/>
          </a:bodyPr>
          <a:lstStyle/>
          <a:p>
            <a:pPr marL="0" marR="0" algn="ctr"/>
            <a:r>
              <a:rPr lang="en-US" sz="1600" i="1" dirty="0">
                <a:solidFill>
                  <a:srgbClr val="000000"/>
                </a:solidFill>
                <a:effectLst/>
                <a:ea typeface="Times New Roman" panose="02020603050405020304" pitchFamily="18" charset="0"/>
                <a:cs typeface="Times New Roman" panose="02020603050405020304" pitchFamily="18" charset="0"/>
              </a:rPr>
              <a:t>Hansen Global </a:t>
            </a:r>
            <a:r>
              <a:rPr lang="en-US" sz="1600" i="1" dirty="0">
                <a:solidFill>
                  <a:srgbClr val="000000"/>
                </a:solidFill>
                <a:effectLst/>
                <a:ea typeface="SimSun" panose="02010600030101010101" pitchFamily="2" charset="-122"/>
                <a:cs typeface="Times New Roman" panose="02020603050405020304" pitchFamily="18" charset="0"/>
              </a:rPr>
              <a:t>Forest Loss v1.11</a:t>
            </a:r>
            <a:endParaRPr lang="en-US" sz="1600" i="1" dirty="0">
              <a:solidFill>
                <a:srgbClr val="000000"/>
              </a:solidFill>
              <a:effectLst/>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A07B9D2-E881-04F3-2814-8C64E2BE329F}"/>
              </a:ext>
            </a:extLst>
          </p:cNvPr>
          <p:cNvSpPr txBox="1"/>
          <p:nvPr/>
        </p:nvSpPr>
        <p:spPr>
          <a:xfrm>
            <a:off x="6440926" y="6474146"/>
            <a:ext cx="5357509" cy="338554"/>
          </a:xfrm>
          <a:prstGeom prst="rect">
            <a:avLst/>
          </a:prstGeom>
          <a:noFill/>
        </p:spPr>
        <p:txBody>
          <a:bodyPr wrap="square">
            <a:spAutoFit/>
          </a:bodyPr>
          <a:lstStyle/>
          <a:p>
            <a:pPr marL="0" marR="0" algn="ctr"/>
            <a:r>
              <a:rPr lang="en-US" sz="1600" i="1" dirty="0">
                <a:solidFill>
                  <a:srgbClr val="000000"/>
                </a:solidFill>
                <a:effectLst/>
                <a:ea typeface="Times New Roman" panose="02020603050405020304" pitchFamily="18" charset="0"/>
                <a:cs typeface="Times New Roman" panose="02020603050405020304" pitchFamily="18" charset="0"/>
              </a:rPr>
              <a:t>Monitoring Trends in </a:t>
            </a:r>
            <a:r>
              <a:rPr lang="en-US" sz="1600" i="1" dirty="0">
                <a:solidFill>
                  <a:srgbClr val="000000"/>
                </a:solidFill>
                <a:effectLst/>
                <a:ea typeface="SimSun" panose="02010600030101010101" pitchFamily="2" charset="-122"/>
                <a:cs typeface="Times New Roman" panose="02020603050405020304" pitchFamily="18" charset="0"/>
              </a:rPr>
              <a:t>Burn Severity (MTBS)</a:t>
            </a:r>
            <a:endParaRPr lang="en-US" sz="1600" i="1" dirty="0"/>
          </a:p>
        </p:txBody>
      </p:sp>
      <p:pic>
        <p:nvPicPr>
          <p:cNvPr id="10" name="Picture 9" descr="A close-up of a graph&#10;&#10;AI-generated content may be incorrect.">
            <a:extLst>
              <a:ext uri="{FF2B5EF4-FFF2-40B4-BE49-F238E27FC236}">
                <a16:creationId xmlns:a16="http://schemas.microsoft.com/office/drawing/2014/main" id="{A6840801-9120-5242-F0FF-B4B22AE9F34D}"/>
              </a:ext>
            </a:extLst>
          </p:cNvPr>
          <p:cNvPicPr>
            <a:picLocks noChangeAspect="1"/>
          </p:cNvPicPr>
          <p:nvPr/>
        </p:nvPicPr>
        <p:blipFill>
          <a:blip r:embed="rId3">
            <a:extLst>
              <a:ext uri="{28A0092B-C50C-407E-A947-70E740481C1C}">
                <a14:useLocalDpi xmlns:a14="http://schemas.microsoft.com/office/drawing/2010/main" val="0"/>
              </a:ext>
            </a:extLst>
          </a:blip>
          <a:srcRect l="49716"/>
          <a:stretch/>
        </p:blipFill>
        <p:spPr>
          <a:xfrm>
            <a:off x="6245967" y="1213173"/>
            <a:ext cx="5747426" cy="5114157"/>
          </a:xfrm>
          <a:prstGeom prst="rect">
            <a:avLst/>
          </a:prstGeom>
        </p:spPr>
      </p:pic>
      <p:sp>
        <p:nvSpPr>
          <p:cNvPr id="2" name="Title 1">
            <a:extLst>
              <a:ext uri="{FF2B5EF4-FFF2-40B4-BE49-F238E27FC236}">
                <a16:creationId xmlns:a16="http://schemas.microsoft.com/office/drawing/2014/main" id="{7177AAF8-AA0C-6602-3267-CC6CA8050C13}"/>
              </a:ext>
            </a:extLst>
          </p:cNvPr>
          <p:cNvSpPr>
            <a:spLocks noGrp="1"/>
          </p:cNvSpPr>
          <p:nvPr>
            <p:ph type="title"/>
          </p:nvPr>
        </p:nvSpPr>
        <p:spPr>
          <a:xfrm>
            <a:off x="369041" y="607125"/>
            <a:ext cx="5465703" cy="616935"/>
          </a:xfrm>
        </p:spPr>
        <p:txBody>
          <a:bodyPr>
            <a:noAutofit/>
          </a:bodyPr>
          <a:lstStyle/>
          <a:p>
            <a:pPr algn="ctr"/>
            <a:r>
              <a:rPr lang="en-US" sz="3600" dirty="0"/>
              <a:t>Forest Loss</a:t>
            </a:r>
          </a:p>
        </p:txBody>
      </p:sp>
      <p:sp>
        <p:nvSpPr>
          <p:cNvPr id="3" name="Title 1">
            <a:extLst>
              <a:ext uri="{FF2B5EF4-FFF2-40B4-BE49-F238E27FC236}">
                <a16:creationId xmlns:a16="http://schemas.microsoft.com/office/drawing/2014/main" id="{0D702E3B-6428-10E6-509E-F51789FA446E}"/>
              </a:ext>
            </a:extLst>
          </p:cNvPr>
          <p:cNvSpPr txBox="1">
            <a:spLocks/>
          </p:cNvSpPr>
          <p:nvPr/>
        </p:nvSpPr>
        <p:spPr>
          <a:xfrm>
            <a:off x="6527690" y="595986"/>
            <a:ext cx="5465703" cy="61693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pPr algn="ctr"/>
            <a:r>
              <a:rPr lang="en-US" sz="3600" dirty="0"/>
              <a:t>Wildfire</a:t>
            </a:r>
          </a:p>
        </p:txBody>
      </p:sp>
    </p:spTree>
    <p:extLst>
      <p:ext uri="{BB962C8B-B14F-4D97-AF65-F5344CB8AC3E}">
        <p14:creationId xmlns:p14="http://schemas.microsoft.com/office/powerpoint/2010/main" val="33005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P spid="3" grpId="0"/>
    </p:bldLst>
  </p:timing>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2578</TotalTime>
  <Words>1609</Words>
  <Application>Microsoft Office PowerPoint</Application>
  <PresentationFormat>Widescreen</PresentationFormat>
  <Paragraphs>142</Paragraphs>
  <Slides>18</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SimSun</vt:lpstr>
      <vt:lpstr>Aptos</vt:lpstr>
      <vt:lpstr>Arial</vt:lpstr>
      <vt:lpstr>BentonGothic</vt:lpstr>
      <vt:lpstr>Bierstadt</vt:lpstr>
      <vt:lpstr>Google Sans</vt:lpstr>
      <vt:lpstr>Neue Haas Grotesk Text Pro</vt:lpstr>
      <vt:lpstr>Palatino Linotype</vt:lpstr>
      <vt:lpstr>STIX-Italic</vt:lpstr>
      <vt:lpstr>STIX-Regular</vt:lpstr>
      <vt:lpstr>Times New Roman</vt:lpstr>
      <vt:lpstr>Wingdings</vt:lpstr>
      <vt:lpstr>GestaltVTI</vt:lpstr>
      <vt:lpstr>Mapping &amp; Monitoring Ecological Health through Satellite Technology:   Hiking Trails as Conservation Corridors</vt:lpstr>
      <vt:lpstr>Cloud-First Geospatial  Higher Education</vt:lpstr>
      <vt:lpstr>Triple Crown</vt:lpstr>
      <vt:lpstr>PowerPoint Presentation</vt:lpstr>
      <vt:lpstr>Environmental Threats</vt:lpstr>
      <vt:lpstr>Land Cover Change</vt:lpstr>
      <vt:lpstr>Primary Production</vt:lpstr>
      <vt:lpstr>PhenoCam Validation</vt:lpstr>
      <vt:lpstr>Forest Loss</vt:lpstr>
      <vt:lpstr>AT, Maine Deforestation</vt:lpstr>
      <vt:lpstr>Wildfire &amp; Rainfall</vt:lpstr>
      <vt:lpstr>Wildfire Impact</vt:lpstr>
      <vt:lpstr>Wildfire Impact</vt:lpstr>
      <vt:lpstr>PowerPoint Presentation</vt:lpstr>
      <vt:lpstr>LandTrendr Recovery</vt:lpstr>
      <vt:lpstr>Summary</vt:lpstr>
      <vt:lpstr>References</vt:lpstr>
      <vt:lpstr>Questions?</vt:lpstr>
    </vt:vector>
  </TitlesOfParts>
  <Company>University of North Georgia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Amber Ignatius</dc:creator>
  <cp:lastModifiedBy>Amber Ignatius</cp:lastModifiedBy>
  <cp:revision>159</cp:revision>
  <dcterms:created xsi:type="dcterms:W3CDTF">2025-04-01T14:49:26Z</dcterms:created>
  <dcterms:modified xsi:type="dcterms:W3CDTF">2025-04-22T19:22:23Z</dcterms:modified>
</cp:coreProperties>
</file>