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258" r:id="rId2"/>
    <p:sldId id="451" r:id="rId3"/>
    <p:sldId id="452" r:id="rId4"/>
    <p:sldId id="453" r:id="rId5"/>
    <p:sldId id="489" r:id="rId6"/>
    <p:sldId id="497" r:id="rId7"/>
    <p:sldId id="498" r:id="rId8"/>
    <p:sldId id="499" r:id="rId9"/>
    <p:sldId id="487" r:id="rId10"/>
    <p:sldId id="488" r:id="rId11"/>
    <p:sldId id="493" r:id="rId12"/>
    <p:sldId id="500" r:id="rId13"/>
    <p:sldId id="477" r:id="rId14"/>
    <p:sldId id="478" r:id="rId15"/>
    <p:sldId id="501" r:id="rId16"/>
    <p:sldId id="482" r:id="rId17"/>
    <p:sldId id="483" r:id="rId18"/>
    <p:sldId id="496" r:id="rId19"/>
    <p:sldId id="484" r:id="rId20"/>
    <p:sldId id="457" r:id="rId21"/>
    <p:sldId id="476" r:id="rId22"/>
    <p:sldId id="262" r:id="rId23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0000"/>
    <a:srgbClr val="397F2B"/>
    <a:srgbClr val="FFAF24"/>
    <a:srgbClr val="23E5FF"/>
    <a:srgbClr val="3BC3FF"/>
    <a:srgbClr val="A32035"/>
    <a:srgbClr val="B20828"/>
    <a:srgbClr val="B30838"/>
    <a:srgbClr val="AB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5928"/>
  </p:normalViewPr>
  <p:slideViewPr>
    <p:cSldViewPr snapToGrid="0" snapToObjects="1">
      <p:cViewPr varScale="1">
        <p:scale>
          <a:sx n="75" d="100"/>
          <a:sy n="75" d="100"/>
        </p:scale>
        <p:origin x="123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604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r">
              <a:defRPr sz="1200"/>
            </a:lvl1pPr>
          </a:lstStyle>
          <a:p>
            <a:fld id="{25CD50B5-D60F-4F9E-9D7E-EE8E387CD05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r">
              <a:defRPr sz="1200"/>
            </a:lvl1pPr>
          </a:lstStyle>
          <a:p>
            <a:fld id="{7FB68332-E796-4254-98F6-762EAC3B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5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114" cy="462272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409" y="0"/>
            <a:ext cx="3012114" cy="462272"/>
          </a:xfrm>
          <a:prstGeom prst="rect">
            <a:avLst/>
          </a:prstGeom>
        </p:spPr>
        <p:txBody>
          <a:bodyPr vert="horz" lIns="89748" tIns="44874" rIns="89748" bIns="44874" rtlCol="0"/>
          <a:lstStyle>
            <a:lvl1pPr algn="r">
              <a:defRPr sz="1200"/>
            </a:lvl1pPr>
          </a:lstStyle>
          <a:p>
            <a:fld id="{7170395E-30E7-4C58-8929-2CC8FFFF51C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48" tIns="44874" rIns="89748" bIns="448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386" y="4444685"/>
            <a:ext cx="5561303" cy="3637271"/>
          </a:xfrm>
          <a:prstGeom prst="rect">
            <a:avLst/>
          </a:prstGeom>
        </p:spPr>
        <p:txBody>
          <a:bodyPr vert="horz" lIns="89748" tIns="44874" rIns="89748" bIns="448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803"/>
            <a:ext cx="3012114" cy="462272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409" y="8773803"/>
            <a:ext cx="3012114" cy="462272"/>
          </a:xfrm>
          <a:prstGeom prst="rect">
            <a:avLst/>
          </a:prstGeom>
        </p:spPr>
        <p:txBody>
          <a:bodyPr vert="horz" lIns="89748" tIns="44874" rIns="89748" bIns="44874" rtlCol="0" anchor="b"/>
          <a:lstStyle>
            <a:lvl1pPr algn="r">
              <a:defRPr sz="1200"/>
            </a:lvl1pPr>
          </a:lstStyle>
          <a:p>
            <a:fld id="{B39AD76D-49F1-4ED0-AE3A-B0A6705D2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1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i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D666213-287E-499F-9036-D7237E799C6B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0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6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 b="1" i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1494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2AE093-111D-4249-AACB-511B9A19E708}"/>
              </a:ext>
            </a:extLst>
          </p:cNvPr>
          <p:cNvCxnSpPr/>
          <p:nvPr userDrawn="1"/>
        </p:nvCxnSpPr>
        <p:spPr>
          <a:xfrm>
            <a:off x="422413" y="6040571"/>
            <a:ext cx="8299174" cy="0"/>
          </a:xfrm>
          <a:prstGeom prst="line">
            <a:avLst/>
          </a:prstGeom>
          <a:ln w="28575">
            <a:solidFill>
              <a:srgbClr val="A32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BDB266-BC57-9643-8863-1C12F5D960E4}"/>
              </a:ext>
            </a:extLst>
          </p:cNvPr>
          <p:cNvCxnSpPr>
            <a:cxnSpLocks/>
          </p:cNvCxnSpPr>
          <p:nvPr userDrawn="1"/>
        </p:nvCxnSpPr>
        <p:spPr>
          <a:xfrm>
            <a:off x="422413" y="594344"/>
            <a:ext cx="0" cy="867126"/>
          </a:xfrm>
          <a:prstGeom prst="line">
            <a:avLst/>
          </a:prstGeom>
          <a:ln w="57150">
            <a:solidFill>
              <a:srgbClr val="A32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AC9DD6A-FF0D-4A43-BF58-8EEBC7045A5B}"/>
              </a:ext>
            </a:extLst>
          </p:cNvPr>
          <p:cNvSpPr txBox="1"/>
          <p:nvPr userDrawn="1"/>
        </p:nvSpPr>
        <p:spPr>
          <a:xfrm>
            <a:off x="8100391" y="6589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3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i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9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1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7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D66C92-4C0D-4C92-9577-8DE4565F1081}" type="datetime1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13349"/>
            <a:ext cx="2057400" cy="365125"/>
          </a:xfrm>
          <a:prstGeom prst="rect">
            <a:avLst/>
          </a:prstGeom>
        </p:spPr>
        <p:txBody>
          <a:bodyPr/>
          <a:lstStyle/>
          <a:p>
            <a:fld id="{815F6431-75ED-4B44-A46B-A964772F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6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783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26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B47E1-1BD9-B740-8CD3-FB3A837744A7}"/>
              </a:ext>
            </a:extLst>
          </p:cNvPr>
          <p:cNvSpPr/>
          <p:nvPr userDrawn="1"/>
        </p:nvSpPr>
        <p:spPr>
          <a:xfrm>
            <a:off x="-318052" y="-99391"/>
            <a:ext cx="9780104" cy="337930"/>
          </a:xfrm>
          <a:prstGeom prst="rect">
            <a:avLst/>
          </a:prstGeom>
          <a:solidFill>
            <a:srgbClr val="A320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594F3-53AF-624C-B086-4B322E41E734}"/>
              </a:ext>
            </a:extLst>
          </p:cNvPr>
          <p:cNvSpPr txBox="1"/>
          <p:nvPr userDrawn="1"/>
        </p:nvSpPr>
        <p:spPr>
          <a:xfrm>
            <a:off x="4368523" y="6357412"/>
            <a:ext cx="414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/// [Title of </a:t>
            </a:r>
            <a:r>
              <a:rPr lang="en-US" sz="1200" i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Presentation]</a:t>
            </a:r>
            <a:endParaRPr lang="en-US" sz="1200" i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9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1" kern="1200">
          <a:solidFill>
            <a:schemeClr val="bg2">
              <a:lumMod val="50000"/>
            </a:schemeClr>
          </a:solidFill>
          <a:latin typeface="Georgia" panose="02040502050405020303" pitchFamily="18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if"/><Relationship Id="rId4" Type="http://schemas.openxmlformats.org/officeDocument/2006/relationships/image" Target="../media/image45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59E796-61BD-AB40-8DB1-840F8534F11D}"/>
              </a:ext>
            </a:extLst>
          </p:cNvPr>
          <p:cNvGrpSpPr/>
          <p:nvPr/>
        </p:nvGrpSpPr>
        <p:grpSpPr>
          <a:xfrm>
            <a:off x="945930" y="431015"/>
            <a:ext cx="7451201" cy="5995971"/>
            <a:chOff x="3627121" y="1671710"/>
            <a:chExt cx="3589605" cy="3102214"/>
          </a:xfrm>
          <a:solidFill>
            <a:schemeClr val="tx1">
              <a:lumMod val="85000"/>
              <a:lumOff val="15000"/>
            </a:schemeClr>
          </a:solidFill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22B008-9D6A-0642-8BEC-3A6A3C03A6A3}"/>
                </a:ext>
              </a:extLst>
            </p:cNvPr>
            <p:cNvCxnSpPr/>
            <p:nvPr/>
          </p:nvCxnSpPr>
          <p:spPr>
            <a:xfrm>
              <a:off x="7214382" y="1685778"/>
              <a:ext cx="2344" cy="3069096"/>
            </a:xfrm>
            <a:prstGeom prst="lin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2324893-66B3-4448-B5A3-94EA626CDB25}"/>
                </a:ext>
              </a:extLst>
            </p:cNvPr>
            <p:cNvGrpSpPr/>
            <p:nvPr/>
          </p:nvGrpSpPr>
          <p:grpSpPr>
            <a:xfrm>
              <a:off x="3627121" y="1671710"/>
              <a:ext cx="3587261" cy="3102214"/>
              <a:chOff x="3629465" y="1671710"/>
              <a:chExt cx="3587261" cy="3102214"/>
            </a:xfrm>
            <a:grpFill/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9A1161F-6B2E-1244-BFB4-A60FD262B8C5}"/>
                  </a:ext>
                </a:extLst>
              </p:cNvPr>
              <p:cNvCxnSpPr/>
              <p:nvPr/>
            </p:nvCxnSpPr>
            <p:spPr>
              <a:xfrm>
                <a:off x="3629465" y="4754874"/>
                <a:ext cx="3587261" cy="0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FB1ABF1-39F1-2F43-A3E8-9AADA5CAF82E}"/>
                  </a:ext>
                </a:extLst>
              </p:cNvPr>
              <p:cNvCxnSpPr/>
              <p:nvPr/>
            </p:nvCxnSpPr>
            <p:spPr>
              <a:xfrm>
                <a:off x="3629465" y="1685778"/>
                <a:ext cx="3587261" cy="0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7F76E1-A90B-6749-8ED5-76A7EE0C63BD}"/>
                  </a:ext>
                </a:extLst>
              </p:cNvPr>
              <p:cNvCxnSpPr/>
              <p:nvPr/>
            </p:nvCxnSpPr>
            <p:spPr>
              <a:xfrm>
                <a:off x="3629465" y="1671710"/>
                <a:ext cx="0" cy="776068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9445A37-3000-4A4D-BBC6-D7F53A95A24F}"/>
                  </a:ext>
                </a:extLst>
              </p:cNvPr>
              <p:cNvCxnSpPr/>
              <p:nvPr/>
            </p:nvCxnSpPr>
            <p:spPr>
              <a:xfrm>
                <a:off x="3629465" y="3997856"/>
                <a:ext cx="0" cy="776068"/>
              </a:xfrm>
              <a:prstGeom prst="lin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EF7C891-7F0F-3D4C-8701-04702B28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044599"/>
            <a:ext cx="691134" cy="69113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5647299-DAB6-334B-B46A-244F5CF7A742}"/>
              </a:ext>
            </a:extLst>
          </p:cNvPr>
          <p:cNvSpPr/>
          <p:nvPr/>
        </p:nvSpPr>
        <p:spPr>
          <a:xfrm>
            <a:off x="12320" y="2196664"/>
            <a:ext cx="5481126" cy="25467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ACBFF2-5957-2940-AA2A-3C31DD56BAAF}"/>
              </a:ext>
            </a:extLst>
          </p:cNvPr>
          <p:cNvSpPr/>
          <p:nvPr/>
        </p:nvSpPr>
        <p:spPr>
          <a:xfrm>
            <a:off x="5202868" y="2196664"/>
            <a:ext cx="293316" cy="2546753"/>
          </a:xfrm>
          <a:prstGeom prst="rect">
            <a:avLst/>
          </a:prstGeom>
          <a:solidFill>
            <a:srgbClr val="A32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18E29F-7F6B-E14A-9124-B18DC9F85668}"/>
              </a:ext>
            </a:extLst>
          </p:cNvPr>
          <p:cNvSpPr txBox="1"/>
          <p:nvPr/>
        </p:nvSpPr>
        <p:spPr>
          <a:xfrm>
            <a:off x="-19033" y="2517999"/>
            <a:ext cx="5221901" cy="17200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Super-Resolution Synthesis of Full-Band FMCW Radar for Snow Thickness Measurement: Paving the Way for Spaceborne Implementation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Dr. Sara Neshani</a:t>
            </a:r>
          </a:p>
          <a:p>
            <a:pPr algn="ctr"/>
            <a:r>
              <a:rPr lang="en-US" sz="2400" b="1" i="1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April 24, 2025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5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96360-6206-0335-2A13-D09B4C4CE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7574"/>
          <a:stretch/>
        </p:blipFill>
        <p:spPr>
          <a:xfrm>
            <a:off x="0" y="316864"/>
            <a:ext cx="9144000" cy="259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7B24F-6551-BB99-4DA0-ECCA11C2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B9D9E-F79E-68FA-0774-2D9F1D41D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733"/>
            <a:ext cx="4352946" cy="1675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C1E62-F989-8F12-1EBF-AD8020541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5439"/>
            <a:ext cx="4662055" cy="2005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B1899E-A9D6-2CFF-AFB3-F969F0691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534" y="4415439"/>
            <a:ext cx="4331466" cy="1895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3C0EAF-E1C1-3B7C-79E0-62099C0E412A}"/>
              </a:ext>
            </a:extLst>
          </p:cNvPr>
          <p:cNvSpPr txBox="1"/>
          <p:nvPr/>
        </p:nvSpPr>
        <p:spPr>
          <a:xfrm>
            <a:off x="4572000" y="820650"/>
            <a:ext cx="443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•Radar penetrates dense vegetation 20-25 m tall and maps the bottom snow-soil interface.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•The bottom interface is clearly visible in the entire snow line.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•The radar also mapped internal snow layers.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098F2-8C3D-7F32-2F97-F8E1CCE9D469}"/>
              </a:ext>
            </a:extLst>
          </p:cNvPr>
          <p:cNvSpPr txBox="1"/>
          <p:nvPr/>
        </p:nvSpPr>
        <p:spPr>
          <a:xfrm>
            <a:off x="2619741" y="6374454"/>
            <a:ext cx="5984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S. Kolpuke et al., "Airborne Multichannel UWB FMCW Radar for Snow Depth Measurements," in IEEE Transactions on Geoscience and Remote Sensing, vol. 62, pp. 1-18, 2024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0785AA-4940-765C-9C0C-CE6B573AF7F2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46AE5000-4120-6E80-AFFB-D09924A50167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Arrow: Pentagon 4">
              <a:extLst>
                <a:ext uri="{FF2B5EF4-FFF2-40B4-BE49-F238E27FC236}">
                  <a16:creationId xmlns:a16="http://schemas.microsoft.com/office/drawing/2014/main" id="{C75EA173-FC78-AA5E-919B-863A74A64DC4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B517211D-5C1D-6D3B-9D07-3B9C75BF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17" y="2294128"/>
            <a:ext cx="2652202" cy="20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19EF8A3-1B72-E4F3-634F-03347450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952" y="2211432"/>
            <a:ext cx="2720984" cy="225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DF3DE-6D9C-FB60-DB8D-44B996824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009" y="2359753"/>
            <a:ext cx="3208211" cy="21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A3530CF-0D1F-9CF7-3E03-F7749A44CD40}"/>
              </a:ext>
            </a:extLst>
          </p:cNvPr>
          <p:cNvSpPr/>
          <p:nvPr/>
        </p:nvSpPr>
        <p:spPr>
          <a:xfrm>
            <a:off x="4572000" y="3786576"/>
            <a:ext cx="4097986" cy="27585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45CE3D-DE42-DC46-7592-503F760510DF}"/>
              </a:ext>
            </a:extLst>
          </p:cNvPr>
          <p:cNvSpPr/>
          <p:nvPr/>
        </p:nvSpPr>
        <p:spPr>
          <a:xfrm>
            <a:off x="338667" y="3759372"/>
            <a:ext cx="4097604" cy="27857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7B24F-6551-BB99-4DA0-ECCA11C21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C0785AA-4940-765C-9C0C-CE6B573AF7F2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46AE5000-4120-6E80-AFFB-D09924A50167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Arrow: Pentagon 4">
              <a:extLst>
                <a:ext uri="{FF2B5EF4-FFF2-40B4-BE49-F238E27FC236}">
                  <a16:creationId xmlns:a16="http://schemas.microsoft.com/office/drawing/2014/main" id="{C75EA173-FC78-AA5E-919B-863A74A64DC4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C3F847-C4CF-94CC-5417-A651A8C01E18}"/>
              </a:ext>
            </a:extLst>
          </p:cNvPr>
          <p:cNvSpPr txBox="1"/>
          <p:nvPr/>
        </p:nvSpPr>
        <p:spPr>
          <a:xfrm>
            <a:off x="226891" y="623596"/>
            <a:ext cx="8229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frequencies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6 GHz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returns from snow-covered sea ice and land are dominated by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quasi-specular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reflections.</a:t>
            </a:r>
          </a:p>
          <a:p>
            <a:pPr marL="285750" indent="-285750">
              <a:buFont typeface="Arial" panose="020B0604020202020204" pitchFamily="34" charset="0"/>
              <a:buChar char="•"/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UWB radars operating over 1–6 GHz provide excellent resolution but face serious regulatory challenges.</a:t>
            </a:r>
          </a:p>
          <a:p>
            <a:pPr>
              <a:defRPr sz="1600"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Regulatory Challenges: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(Federal Communications Commission) restricts airborne radar transmission over many bands in the U.S.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(International Telecommunication Union) limits spaceborne transmission bandwidth globally.</a:t>
            </a:r>
          </a:p>
          <a:p>
            <a:pPr>
              <a:defRPr sz="1600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393C7A-3F30-D66E-50B6-A4690D919F27}"/>
              </a:ext>
            </a:extLst>
          </p:cNvPr>
          <p:cNvSpPr/>
          <p:nvPr/>
        </p:nvSpPr>
        <p:spPr>
          <a:xfrm>
            <a:off x="2121008" y="312838"/>
            <a:ext cx="490198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UWB Snow Radar Measurements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F27326-32FC-6962-4986-8F2A4C4B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5" t="3174" r="54017" b="48138"/>
          <a:stretch/>
        </p:blipFill>
        <p:spPr>
          <a:xfrm>
            <a:off x="902916" y="3830017"/>
            <a:ext cx="2746217" cy="1168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52316D-F2FA-2B0B-4CF3-72FB58F89F67}"/>
              </a:ext>
            </a:extLst>
          </p:cNvPr>
          <p:cNvSpPr txBox="1"/>
          <p:nvPr/>
        </p:nvSpPr>
        <p:spPr>
          <a:xfrm>
            <a:off x="0" y="5137220"/>
            <a:ext cx="4436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 sz="16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FCC restricts several bands, creating gaps between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subbands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2–6 GHz range.</a:t>
            </a:r>
          </a:p>
          <a:p>
            <a:pPr lvl="1">
              <a:defRPr sz="16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Example narrow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subbands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2.3–2.4 GHz, 3.3–3.4 GHz, 4.3–4.4 GHz, 5.3–5.4 GHz.</a:t>
            </a:r>
          </a:p>
          <a:p>
            <a:pPr lvl="1">
              <a:defRPr sz="16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D72B5-6C37-7239-276D-98F8AC814E1A}"/>
              </a:ext>
            </a:extLst>
          </p:cNvPr>
          <p:cNvSpPr txBox="1"/>
          <p:nvPr/>
        </p:nvSpPr>
        <p:spPr>
          <a:xfrm>
            <a:off x="4290810" y="4936065"/>
            <a:ext cx="43791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 sz="16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Operates in S-band (NISAR) and C-band (Sentinel-1).</a:t>
            </a:r>
          </a:p>
          <a:p>
            <a:pPr lvl="1">
              <a:defRPr sz="16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Allowed bandwidths are limited (~75–80 MHz per band).</a:t>
            </a:r>
          </a:p>
          <a:p>
            <a:pPr lvl="1">
              <a:defRPr sz="16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Full UWB performance (1.2–5.5 GHz) not feasible directly from space.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45D273-CD8A-ABEA-BAD0-8CA30071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64" t="3174" r="11008" b="48138"/>
          <a:stretch/>
        </p:blipFill>
        <p:spPr>
          <a:xfrm>
            <a:off x="5119317" y="3813072"/>
            <a:ext cx="2746216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3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A6995-1D04-3DDA-E15A-B75E9408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7D3D81-D00A-3B5A-BAA3-47DFD81CF2F2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3AFA4-79A1-E351-B4ED-E29B4C7D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C29B2-D8D3-642B-867C-D67C551E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7F524D3-0E14-8198-1DA4-45F6AF6BC69D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888E4775-8B95-0B50-16A5-6ACD014BA447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Arrow: Pentagon 4">
              <a:extLst>
                <a:ext uri="{FF2B5EF4-FFF2-40B4-BE49-F238E27FC236}">
                  <a16:creationId xmlns:a16="http://schemas.microsoft.com/office/drawing/2014/main" id="{B57E8D6F-0253-BBB2-A827-ED9B681A19F3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41840A4-2559-35B1-7E40-DFC04415D7B4}"/>
              </a:ext>
            </a:extLst>
          </p:cNvPr>
          <p:cNvSpPr/>
          <p:nvPr/>
        </p:nvSpPr>
        <p:spPr>
          <a:xfrm>
            <a:off x="2121008" y="312838"/>
            <a:ext cx="51585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for Accurate Snow Thickness Estimation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ED522-B886-922D-C292-AA36B661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7963"/>
            <a:ext cx="9144000" cy="1004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0C96D9-C4A2-8788-0CF5-43D84319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78307"/>
            <a:ext cx="9144000" cy="1070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72B95-1A9B-1B90-1B2D-3DD9F07C2486}"/>
              </a:ext>
            </a:extLst>
          </p:cNvPr>
          <p:cNvSpPr txBox="1"/>
          <p:nvPr/>
        </p:nvSpPr>
        <p:spPr>
          <a:xfrm>
            <a:off x="359066" y="477184"/>
            <a:ext cx="82296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Full-Bandwidth Synthesis from Narrow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Subbands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Combines sparse radar measurements into a continuous frequency response.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Uses gap-filling algorithms and spectral modeling to simulate UWB radar returns.</a:t>
            </a:r>
          </a:p>
          <a:p>
            <a:pPr>
              <a:defRPr sz="1600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Multi-Frequency Radar Altimeter Design: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Implements a 3-point radar on satellites (e.g., at 1.25, 3.2, and 5.4 GHz).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Enables wide frequency coverage using narrow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subbands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approved by ITU.</a:t>
            </a:r>
          </a:p>
          <a:p>
            <a:pPr>
              <a:defRPr sz="1600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Super-Resolution Algorithms: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Enhances resolution beyond the physical bandwidth limits.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Techniques: Root-MUSIC, linear/nonlinear regression, model-based estimation.</a:t>
            </a:r>
          </a:p>
          <a:p>
            <a:pPr>
              <a:defRPr sz="1600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for Band Stitching: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ML/DL models predict missing band data and correct phase/magnitude discrepancies.</a:t>
            </a:r>
          </a:p>
          <a:p>
            <a:pPr lvl="1"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Helps reconstruct echograms with clear snow-air and snow-ice interfaces.</a:t>
            </a:r>
          </a:p>
          <a:p>
            <a:pPr>
              <a:defRPr sz="1600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6FAC5-71AB-4DAE-CFFB-2E2F4F1786A0}"/>
              </a:ext>
            </a:extLst>
          </p:cNvPr>
          <p:cNvSpPr txBox="1"/>
          <p:nvPr/>
        </p:nvSpPr>
        <p:spPr>
          <a:xfrm>
            <a:off x="226891" y="6164433"/>
            <a:ext cx="490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1.25 GHz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0196F-8443-BD42-4CCE-22283FBA5B8D}"/>
              </a:ext>
            </a:extLst>
          </p:cNvPr>
          <p:cNvSpPr txBox="1"/>
          <p:nvPr/>
        </p:nvSpPr>
        <p:spPr>
          <a:xfrm>
            <a:off x="3686466" y="6175830"/>
            <a:ext cx="490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 GHz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D81A29-EA4E-4139-7609-665E979E141A}"/>
              </a:ext>
            </a:extLst>
          </p:cNvPr>
          <p:cNvSpPr txBox="1"/>
          <p:nvPr/>
        </p:nvSpPr>
        <p:spPr>
          <a:xfrm>
            <a:off x="7701375" y="6196150"/>
            <a:ext cx="96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1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DF6BB0-2649-6B52-2A4A-DBE873C82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8"/>
          <a:stretch/>
        </p:blipFill>
        <p:spPr>
          <a:xfrm>
            <a:off x="1202268" y="1312066"/>
            <a:ext cx="6011858" cy="2440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380A0-1B19-E417-2DF3-A1C708A35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04" r="32931"/>
          <a:stretch/>
        </p:blipFill>
        <p:spPr>
          <a:xfrm>
            <a:off x="4510044" y="3722383"/>
            <a:ext cx="4694686" cy="2712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288B0-ADE6-E0E3-BD3F-F734EC38E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903EFC-090D-A997-1DA4-18B94F944E1B}"/>
              </a:ext>
            </a:extLst>
          </p:cNvPr>
          <p:cNvSpPr txBox="1"/>
          <p:nvPr/>
        </p:nvSpPr>
        <p:spPr>
          <a:xfrm>
            <a:off x="226891" y="233438"/>
            <a:ext cx="93305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Intermediate signal frequency (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IF) is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directly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proportional to the target's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range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Resolution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inversely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proportional to the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transmit signal bandwidth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Achieving 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centimeter-level accuracy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in measuring these variations </a:t>
            </a:r>
          </a:p>
          <a:p>
            <a:pPr algn="just"/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requires 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UWB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radars operating across bandwidths spanning </a:t>
            </a:r>
            <a:r>
              <a:rPr lang="en-US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several gigahertz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7B8F3-0413-20D7-8D63-3DF847AFC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335"/>
          <a:stretch/>
        </p:blipFill>
        <p:spPr>
          <a:xfrm>
            <a:off x="51807" y="3752579"/>
            <a:ext cx="4590175" cy="26525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04EC164-12A1-07DD-7C97-803C9EAD1B0C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D537E88F-1292-9AE6-646E-67BEBFEAC65C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Arrow: Pentagon 4">
              <a:extLst>
                <a:ext uri="{FF2B5EF4-FFF2-40B4-BE49-F238E27FC236}">
                  <a16:creationId xmlns:a16="http://schemas.microsoft.com/office/drawing/2014/main" id="{5C029C31-499B-559F-8188-698ACBDA0719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11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B4881B-2FF8-6B2C-FF2E-0FEA38932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67" y="2043119"/>
            <a:ext cx="4057464" cy="31457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8EFA4F-83F2-1FEA-FB37-370F8B226802}"/>
                  </a:ext>
                </a:extLst>
              </p:cNvPr>
              <p:cNvSpPr txBox="1"/>
              <p:nvPr/>
            </p:nvSpPr>
            <p:spPr>
              <a:xfrm>
                <a:off x="-153779" y="3994047"/>
                <a:ext cx="489857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𝜋𝛽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𝜋𝛽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8EFA4F-83F2-1FEA-FB37-370F8B226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779" y="3994047"/>
                <a:ext cx="4898570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4A065FE-B185-FCB2-9AB3-65059ED4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D2E67-2609-7DD2-8FB8-C79F0D043286}"/>
                  </a:ext>
                </a:extLst>
              </p:cNvPr>
              <p:cNvSpPr txBox="1"/>
              <p:nvPr/>
            </p:nvSpPr>
            <p:spPr>
              <a:xfrm>
                <a:off x="26351" y="710869"/>
                <a:ext cx="489857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D2E67-2609-7DD2-8FB8-C79F0D043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1" y="710869"/>
                <a:ext cx="4898570" cy="8712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D8E9C74-A96C-5F88-EDE7-9CFA19F13710}"/>
              </a:ext>
            </a:extLst>
          </p:cNvPr>
          <p:cNvSpPr txBox="1"/>
          <p:nvPr/>
        </p:nvSpPr>
        <p:spPr>
          <a:xfrm>
            <a:off x="1226950" y="339826"/>
            <a:ext cx="1644114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FM, IF signal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E5E6B6-5F3F-5AAB-5C26-3C9E6794AE64}"/>
                  </a:ext>
                </a:extLst>
              </p:cNvPr>
              <p:cNvSpPr txBox="1"/>
              <p:nvPr/>
            </p:nvSpPr>
            <p:spPr>
              <a:xfrm>
                <a:off x="52739" y="1437741"/>
                <a:ext cx="593748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n samples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K complex sinusoids (returns associated with K targets),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complex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, </a:t>
                </a:r>
                <a:endParaRPr lang="en-US" dirty="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additive zero mean white noise w[n]</a:t>
                </a:r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E5E6B6-5F3F-5AAB-5C26-3C9E6794A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9" y="1437741"/>
                <a:ext cx="5937482" cy="1477328"/>
              </a:xfrm>
              <a:prstGeom prst="rect">
                <a:avLst/>
              </a:prstGeom>
              <a:blipFill>
                <a:blip r:embed="rId6"/>
                <a:stretch>
                  <a:fillRect l="-719" t="-2479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B9FEFC-561A-15FD-4473-91EB5E4DF341}"/>
              </a:ext>
            </a:extLst>
          </p:cNvPr>
          <p:cNvSpPr txBox="1"/>
          <p:nvPr/>
        </p:nvSpPr>
        <p:spPr>
          <a:xfrm>
            <a:off x="3322788" y="6073254"/>
            <a:ext cx="4334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K. M. Cuomo, J. E. Pion, and J. T.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Mayhan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“Ultrawide-band coherent processing,”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IEEE Transactions on Antennas and Propagation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vol. 47, no. 6, pp. 1094–1107, Jun. 1999</a:t>
            </a:r>
            <a:endParaRPr lang="en-US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ECFF2-0AC7-C4B9-F1AD-472BE0C294B6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5CC84EDF-54E4-3489-C863-8B3A263F8012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Arrow: Pentagon 4">
              <a:extLst>
                <a:ext uri="{FF2B5EF4-FFF2-40B4-BE49-F238E27FC236}">
                  <a16:creationId xmlns:a16="http://schemas.microsoft.com/office/drawing/2014/main" id="{20856FB6-38FC-720A-9A69-75BD82DE09D9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F3FB6EC-8D22-4E76-3C72-841136966D7F}"/>
              </a:ext>
            </a:extLst>
          </p:cNvPr>
          <p:cNvSpPr txBox="1"/>
          <p:nvPr/>
        </p:nvSpPr>
        <p:spPr>
          <a:xfrm>
            <a:off x="1109133" y="3301154"/>
            <a:ext cx="1644114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Radar Return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4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38702-217A-9EE4-516D-2E05816B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595D64-7066-86B1-1CC4-F2915975EA31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E72DA-DF96-782B-3745-6C123D20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062ADA54-C31D-1362-770A-B845F5D8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/>
          <a:stretch/>
        </p:blipFill>
        <p:spPr bwMode="auto">
          <a:xfrm>
            <a:off x="4744791" y="364904"/>
            <a:ext cx="3296867" cy="5838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892752-E2CE-ACF3-FC9B-65D38EBDED21}"/>
                  </a:ext>
                </a:extLst>
              </p:cNvPr>
              <p:cNvSpPr txBox="1"/>
              <p:nvPr/>
            </p:nvSpPr>
            <p:spPr>
              <a:xfrm>
                <a:off x="0" y="2717474"/>
                <a:ext cx="4898570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𝜋𝛽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𝜋𝛽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892752-E2CE-ACF3-FC9B-65D38EBDE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17474"/>
                <a:ext cx="4898570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208DF85-295F-DB97-6880-27207ADE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C5633F-9D8C-8C93-253F-71B09327FB98}"/>
              </a:ext>
            </a:extLst>
          </p:cNvPr>
          <p:cNvSpPr txBox="1"/>
          <p:nvPr/>
        </p:nvSpPr>
        <p:spPr>
          <a:xfrm>
            <a:off x="2953984" y="6212602"/>
            <a:ext cx="43346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Super-Resolution Algorithm for UWB Snow Depth Measurement from Sparse Narrow Bands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,” </a:t>
            </a:r>
            <a:r>
              <a:rPr lang="en-US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Sara Neshani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Shriniwas Kolpuke, Prasad Gogineni, IEEE RADAR Conference. 2025.</a:t>
            </a:r>
            <a:endParaRPr lang="en-US" sz="1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CD2164-D86E-3DBE-055C-CAFC606F8602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78331B4E-BA92-944C-6D08-0FE2D8D9AF50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Arrow: Pentagon 4">
              <a:extLst>
                <a:ext uri="{FF2B5EF4-FFF2-40B4-BE49-F238E27FC236}">
                  <a16:creationId xmlns:a16="http://schemas.microsoft.com/office/drawing/2014/main" id="{55D81F6E-CBDD-3727-CBD5-3479F4CF904B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E3129A-B46C-9264-9CDE-A9A88FEBE495}"/>
              </a:ext>
            </a:extLst>
          </p:cNvPr>
          <p:cNvSpPr txBox="1"/>
          <p:nvPr/>
        </p:nvSpPr>
        <p:spPr>
          <a:xfrm>
            <a:off x="1470737" y="1853006"/>
            <a:ext cx="1644114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Radar Return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74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90A493BF-984D-5A38-5B6D-C76BD8149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58580"/>
          <a:stretch/>
        </p:blipFill>
        <p:spPr>
          <a:xfrm>
            <a:off x="4228248" y="1312031"/>
            <a:ext cx="4975019" cy="3005284"/>
          </a:xfrm>
          <a:prstGeom prst="rect">
            <a:avLst/>
          </a:prstGeom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E0F2042E-3AEA-C096-3095-659746D2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3397" r="2272" b="41420"/>
          <a:stretch/>
        </p:blipFill>
        <p:spPr>
          <a:xfrm>
            <a:off x="59267" y="1195338"/>
            <a:ext cx="4161146" cy="3435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F7B13-9CAA-975C-662C-D63243A6F754}"/>
              </a:ext>
            </a:extLst>
          </p:cNvPr>
          <p:cNvSpPr txBox="1"/>
          <p:nvPr/>
        </p:nvSpPr>
        <p:spPr>
          <a:xfrm>
            <a:off x="0" y="489963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ctr">
              <a:spcBef>
                <a:spcPts val="4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33845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2-6 GHz full band synthesis theoretical verification using delay line data for dual target case with four 100 MHz narrow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subbands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available and 5 gaps.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08604B-1D65-7678-3764-0B4AD7ADC354}"/>
                  </a:ext>
                </a:extLst>
              </p:cNvPr>
              <p:cNvSpPr txBox="1"/>
              <p:nvPr/>
            </p:nvSpPr>
            <p:spPr>
              <a:xfrm>
                <a:off x="575661" y="5492034"/>
                <a:ext cx="76611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The chirp duration is 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μ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s with 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μ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s off time between chirps. The IF frequency for a ~1 km delay line is 66.67 MHz</a:t>
                </a:r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08604B-1D65-7678-3764-0B4AD7ADC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61" y="5492034"/>
                <a:ext cx="7661176" cy="646331"/>
              </a:xfrm>
              <a:prstGeom prst="rect">
                <a:avLst/>
              </a:prstGeom>
              <a:blipFill>
                <a:blip r:embed="rId3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6C3A361-2DEE-E866-4EDD-536295A04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A9D7FD-080D-5513-B688-2765F7937DF6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36D28654-7E90-F085-1556-5EB1700FC75C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Arrow: Pentagon 4">
              <a:extLst>
                <a:ext uri="{FF2B5EF4-FFF2-40B4-BE49-F238E27FC236}">
                  <a16:creationId xmlns:a16="http://schemas.microsoft.com/office/drawing/2014/main" id="{14AFD4C7-F0FD-69F6-7901-07D6A06B1BBE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E856C7-6C14-FEC5-08A7-D30B8067E722}"/>
              </a:ext>
            </a:extLst>
          </p:cNvPr>
          <p:cNvSpPr txBox="1"/>
          <p:nvPr/>
        </p:nvSpPr>
        <p:spPr>
          <a:xfrm>
            <a:off x="1561862" y="666666"/>
            <a:ext cx="6282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2.2-4.2 GHz full band synthesis theoretical verification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274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E81A6-01E9-42DE-E74B-51E8F4E6BC9C}"/>
              </a:ext>
            </a:extLst>
          </p:cNvPr>
          <p:cNvSpPr txBox="1"/>
          <p:nvPr/>
        </p:nvSpPr>
        <p:spPr>
          <a:xfrm>
            <a:off x="175807" y="5192256"/>
            <a:ext cx="8792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400"/>
              </a:spcBef>
              <a:spcAft>
                <a:spcPts val="1000"/>
              </a:spcAft>
              <a:tabLst>
                <a:tab pos="33845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2.2-4.2 GHz full band synthesis experimental verification using snow data with 1.75 GHz gap.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7DBBE-5A71-73E0-3E21-49687A72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375F99-C129-FDFF-6E5F-5F866563E9B4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D48D0022-B2DF-754F-6BC6-640E1B04297C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53002F5F-F875-E058-4584-60F86943DBF5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E41BAC-AE08-DDEA-9C50-2AFDC770F439}"/>
              </a:ext>
            </a:extLst>
          </p:cNvPr>
          <p:cNvGrpSpPr/>
          <p:nvPr/>
        </p:nvGrpSpPr>
        <p:grpSpPr>
          <a:xfrm>
            <a:off x="-88124" y="1313095"/>
            <a:ext cx="5007644" cy="3704333"/>
            <a:chOff x="885609" y="-257455"/>
            <a:chExt cx="5202480" cy="3929412"/>
          </a:xfrm>
        </p:grpSpPr>
        <p:pic>
          <p:nvPicPr>
            <p:cNvPr id="12" name="Picture 11" descr="A diagram of a sound wave&#10;&#10;AI-generated content may be incorrect.">
              <a:extLst>
                <a:ext uri="{FF2B5EF4-FFF2-40B4-BE49-F238E27FC236}">
                  <a16:creationId xmlns:a16="http://schemas.microsoft.com/office/drawing/2014/main" id="{B98016EE-EB03-DC9B-A66D-B6803F05B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09" y="-229903"/>
              <a:ext cx="5202480" cy="390186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3EF2CF-CBB1-3496-6254-E76A4015E4AF}"/>
                </a:ext>
              </a:extLst>
            </p:cNvPr>
            <p:cNvGrpSpPr/>
            <p:nvPr/>
          </p:nvGrpSpPr>
          <p:grpSpPr>
            <a:xfrm>
              <a:off x="1035141" y="-257455"/>
              <a:ext cx="4589338" cy="3757986"/>
              <a:chOff x="5239393" y="-322893"/>
              <a:chExt cx="4589338" cy="375798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A8E7E9-3D76-63FB-8760-D3D7586248C4}"/>
                  </a:ext>
                </a:extLst>
              </p:cNvPr>
              <p:cNvSpPr txBox="1"/>
              <p:nvPr/>
            </p:nvSpPr>
            <p:spPr>
              <a:xfrm>
                <a:off x="6784506" y="-322893"/>
                <a:ext cx="1954832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Full Band (2 GHz)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59091A-4614-3100-90BE-1E3DD82798BC}"/>
                  </a:ext>
                </a:extLst>
              </p:cNvPr>
              <p:cNvSpPr txBox="1"/>
              <p:nvPr/>
            </p:nvSpPr>
            <p:spPr>
              <a:xfrm>
                <a:off x="6899057" y="885789"/>
                <a:ext cx="1584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1.75 GHz Gap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CA2C06-AA72-C055-20B2-C95C1F2823A5}"/>
                  </a:ext>
                </a:extLst>
              </p:cNvPr>
              <p:cNvSpPr txBox="1"/>
              <p:nvPr/>
            </p:nvSpPr>
            <p:spPr>
              <a:xfrm>
                <a:off x="6191773" y="2087911"/>
                <a:ext cx="36369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Reconstructed Full Band with 12 pole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C7156C-2A22-D151-CE77-CB5A6F3B15AB}"/>
                  </a:ext>
                </a:extLst>
              </p:cNvPr>
              <p:cNvSpPr txBox="1"/>
              <p:nvPr/>
            </p:nvSpPr>
            <p:spPr>
              <a:xfrm>
                <a:off x="7209526" y="3096539"/>
                <a:ext cx="11047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time (sec)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BFFB91-C439-FCC1-405D-9C1390CBEB46}"/>
                  </a:ext>
                </a:extLst>
              </p:cNvPr>
              <p:cNvSpPr txBox="1"/>
              <p:nvPr/>
            </p:nvSpPr>
            <p:spPr>
              <a:xfrm rot="16200000">
                <a:off x="4647885" y="1549457"/>
                <a:ext cx="15215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Re(Amplitude)</a:t>
                </a: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2DFE99A-8FF8-BDB2-4DD2-F2A89B59A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" r="1528"/>
          <a:stretch/>
        </p:blipFill>
        <p:spPr>
          <a:xfrm>
            <a:off x="4547195" y="1389391"/>
            <a:ext cx="4420998" cy="35419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87E01E-7C69-5DD6-EC08-FAAD7E09A25A}"/>
              </a:ext>
            </a:extLst>
          </p:cNvPr>
          <p:cNvSpPr txBox="1"/>
          <p:nvPr/>
        </p:nvSpPr>
        <p:spPr>
          <a:xfrm>
            <a:off x="1561862" y="352882"/>
            <a:ext cx="6282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2.2-4.2 GHz full band synthesis experimental verification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259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6A07EE-BD64-EC62-EE9C-A66C52C2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54248-CB39-8D60-A0DD-A1867C2886A1}"/>
              </a:ext>
            </a:extLst>
          </p:cNvPr>
          <p:cNvSpPr txBox="1"/>
          <p:nvPr/>
        </p:nvSpPr>
        <p:spPr>
          <a:xfrm>
            <a:off x="3198344" y="307734"/>
            <a:ext cx="2774316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Full Band Reconstruction</a:t>
            </a:r>
            <a:endParaRPr lang="en-US" dirty="0"/>
          </a:p>
        </p:txBody>
      </p:sp>
      <p:pic>
        <p:nvPicPr>
          <p:cNvPr id="32" name="Picture 31" descr="A graph of a lin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967CA7B-0CAA-AF71-FDFD-57551F10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 r="4332"/>
          <a:stretch/>
        </p:blipFill>
        <p:spPr>
          <a:xfrm>
            <a:off x="4414791" y="891545"/>
            <a:ext cx="3680321" cy="2712605"/>
          </a:xfrm>
          <a:prstGeom prst="rect">
            <a:avLst/>
          </a:prstGeom>
        </p:spPr>
      </p:pic>
      <p:pic>
        <p:nvPicPr>
          <p:cNvPr id="33" name="Picture 32" descr="A graph of a mountain&#10;&#10;Description automatically generated">
            <a:extLst>
              <a:ext uri="{FF2B5EF4-FFF2-40B4-BE49-F238E27FC236}">
                <a16:creationId xmlns:a16="http://schemas.microsoft.com/office/drawing/2014/main" id="{1E349986-AC79-3725-07C4-B92DFF69C9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 r="4092"/>
          <a:stretch/>
        </p:blipFill>
        <p:spPr>
          <a:xfrm>
            <a:off x="348724" y="745350"/>
            <a:ext cx="3846977" cy="2858800"/>
          </a:xfrm>
          <a:prstGeom prst="rect">
            <a:avLst/>
          </a:prstGeom>
        </p:spPr>
      </p:pic>
      <p:pic>
        <p:nvPicPr>
          <p:cNvPr id="34" name="Picture 3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E5D8F36F-C55B-398D-702E-10C695B9E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r="6022"/>
          <a:stretch/>
        </p:blipFill>
        <p:spPr>
          <a:xfrm>
            <a:off x="2467370" y="3675643"/>
            <a:ext cx="3894843" cy="298279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8ADC08A9-66A8-D6E0-2762-580BEB20536B}"/>
              </a:ext>
            </a:extLst>
          </p:cNvPr>
          <p:cNvSpPr txBox="1">
            <a:spLocks/>
          </p:cNvSpPr>
          <p:nvPr/>
        </p:nvSpPr>
        <p:spPr>
          <a:xfrm>
            <a:off x="3120528" y="3983728"/>
            <a:ext cx="2588525" cy="4266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+mn-lt"/>
                <a:cs typeface="Times New Roman" panose="02020603050405020304" pitchFamily="18" charset="0"/>
              </a:rPr>
              <a:t>Reconstructed Full Band</a:t>
            </a:r>
          </a:p>
          <a:p>
            <a:pPr algn="ctr"/>
            <a:r>
              <a:rPr lang="en-US" sz="1600" b="1" dirty="0">
                <a:latin typeface="+mn-lt"/>
                <a:cs typeface="Times New Roman" panose="02020603050405020304" pitchFamily="18" charset="0"/>
              </a:rPr>
              <a:t> &amp; Median Filtering (9-Pole)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0CFE7F-9353-67DC-984D-5BE54DA0F234}"/>
              </a:ext>
            </a:extLst>
          </p:cNvPr>
          <p:cNvSpPr txBox="1"/>
          <p:nvPr/>
        </p:nvSpPr>
        <p:spPr>
          <a:xfrm>
            <a:off x="4937924" y="1201574"/>
            <a:ext cx="263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Full Band including 1.75 GHz Gap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0C02AA-EB3E-46FC-E45B-4A3146284989}"/>
              </a:ext>
            </a:extLst>
          </p:cNvPr>
          <p:cNvSpPr txBox="1"/>
          <p:nvPr/>
        </p:nvSpPr>
        <p:spPr>
          <a:xfrm>
            <a:off x="759537" y="1170797"/>
            <a:ext cx="282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Original Full Band (2 GHz)</a:t>
            </a:r>
          </a:p>
        </p:txBody>
      </p:sp>
    </p:spTree>
    <p:extLst>
      <p:ext uri="{BB962C8B-B14F-4D97-AF65-F5344CB8AC3E}">
        <p14:creationId xmlns:p14="http://schemas.microsoft.com/office/powerpoint/2010/main" val="334464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A528F-1A99-FCA5-B1DE-DA71C216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64"/>
          <a:stretch/>
        </p:blipFill>
        <p:spPr>
          <a:xfrm>
            <a:off x="2034947" y="3242194"/>
            <a:ext cx="5101110" cy="3003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AA521-15F4-D22E-F431-B06D19C5C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31"/>
          <a:stretch/>
        </p:blipFill>
        <p:spPr>
          <a:xfrm>
            <a:off x="164279" y="649412"/>
            <a:ext cx="8815442" cy="2557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6A07EE-BD64-EC62-EE9C-A66C52C2A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54248-CB39-8D60-A0DD-A1867C2886A1}"/>
              </a:ext>
            </a:extLst>
          </p:cNvPr>
          <p:cNvSpPr txBox="1"/>
          <p:nvPr/>
        </p:nvSpPr>
        <p:spPr>
          <a:xfrm>
            <a:off x="3198344" y="307734"/>
            <a:ext cx="2774316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Full Band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6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0F29F-DA24-2DF5-D6C6-2F3DFE9FBEB8}"/>
              </a:ext>
            </a:extLst>
          </p:cNvPr>
          <p:cNvSpPr txBox="1"/>
          <p:nvPr/>
        </p:nvSpPr>
        <p:spPr>
          <a:xfrm>
            <a:off x="-242371" y="434977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effectLst/>
                <a:latin typeface="Open Sans" panose="020B0606030504020204" pitchFamily="34" charset="0"/>
              </a:rPr>
              <a:t>The Remote Sensing Center was initiated in 2017.</a:t>
            </a:r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A4C22B-10E9-2F49-FD07-A69FAF93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849098"/>
            <a:ext cx="6028267" cy="2746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A6314-7368-9F88-F1BF-BA02B0F1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268" y="3630032"/>
            <a:ext cx="5888877" cy="26161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EAABCF-83D9-D618-5AA0-F3823E55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3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20</a:t>
            </a:fld>
            <a:endParaRPr lang="en-US" dirty="0"/>
          </a:p>
        </p:txBody>
      </p:sp>
      <p:pic>
        <p:nvPicPr>
          <p:cNvPr id="2" name="Picture 1" descr="A satellite flying over a planet&#10;&#10;Description automatically generated">
            <a:extLst>
              <a:ext uri="{FF2B5EF4-FFF2-40B4-BE49-F238E27FC236}">
                <a16:creationId xmlns:a16="http://schemas.microsoft.com/office/drawing/2014/main" id="{9978D308-467C-72C2-5FDA-6C536C4B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7"/>
          <a:stretch/>
        </p:blipFill>
        <p:spPr>
          <a:xfrm>
            <a:off x="111841" y="1918114"/>
            <a:ext cx="4675487" cy="2679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2FF82-BB65-FB47-D4ED-E43D5F6758A3}"/>
              </a:ext>
            </a:extLst>
          </p:cNvPr>
          <p:cNvSpPr txBox="1"/>
          <p:nvPr/>
        </p:nvSpPr>
        <p:spPr>
          <a:xfrm>
            <a:off x="0" y="4838294"/>
            <a:ext cx="4899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CubeSat with two large low-profile foldable array of 3.5 m x 25 cm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05BBEC78-DE3D-E07F-DDBE-2E11FD90F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69" y="1559149"/>
            <a:ext cx="3833574" cy="3139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37490A-2899-EF20-24E0-3B5DE08ED449}"/>
              </a:ext>
            </a:extLst>
          </p:cNvPr>
          <p:cNvSpPr txBox="1"/>
          <p:nvPr/>
        </p:nvSpPr>
        <p:spPr>
          <a:xfrm>
            <a:off x="4899170" y="4833139"/>
            <a:ext cx="4161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Block diagram of the multi-frequency radar altimeter.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CA6F3-1809-C5E3-9C2B-50AF128F3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133" y="6375548"/>
            <a:ext cx="2619741" cy="428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6C83F-99D5-E64F-D5D1-CFA7AB23FB2E}"/>
              </a:ext>
            </a:extLst>
          </p:cNvPr>
          <p:cNvSpPr txBox="1"/>
          <p:nvPr/>
        </p:nvSpPr>
        <p:spPr>
          <a:xfrm>
            <a:off x="2057595" y="931708"/>
            <a:ext cx="466462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Spaceborne 3 Frequency Radar Altimeter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3448EA-DE90-C736-D5E6-9B2642287A80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B0D0261A-B2FD-1664-FCB7-BBCDA540AD99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Arrow: Pentagon 4">
              <a:extLst>
                <a:ext uri="{FF2B5EF4-FFF2-40B4-BE49-F238E27FC236}">
                  <a16:creationId xmlns:a16="http://schemas.microsoft.com/office/drawing/2014/main" id="{362615B1-93CB-1477-BDF5-FA6BF0A54BAD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765DE357-8FDB-1969-98E1-B2F753CED7DE}"/>
              </a:ext>
            </a:extLst>
          </p:cNvPr>
          <p:cNvSpPr/>
          <p:nvPr/>
        </p:nvSpPr>
        <p:spPr>
          <a:xfrm>
            <a:off x="2315948" y="321130"/>
            <a:ext cx="4406072" cy="47434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Potential and Future Extension</a:t>
            </a:r>
          </a:p>
        </p:txBody>
      </p:sp>
    </p:spTree>
    <p:extLst>
      <p:ext uri="{BB962C8B-B14F-4D97-AF65-F5344CB8AC3E}">
        <p14:creationId xmlns:p14="http://schemas.microsoft.com/office/powerpoint/2010/main" val="280007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1F6E6-1CB2-D785-1745-4319CED9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060703-2EE2-0537-F981-F7997A44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1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8A3B7-F876-4D44-15C8-1C039426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23" y="5229907"/>
            <a:ext cx="1909353" cy="15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9537B-324B-B07E-0203-F4F3F208A148}"/>
              </a:ext>
            </a:extLst>
          </p:cNvPr>
          <p:cNvSpPr txBox="1"/>
          <p:nvPr/>
        </p:nvSpPr>
        <p:spPr>
          <a:xfrm>
            <a:off x="517793" y="5536656"/>
            <a:ext cx="2025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018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3B1B26-F3DB-D06A-D86D-BC8D48AC3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74" y="775457"/>
            <a:ext cx="7008727" cy="35153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5800D2-D2AE-EBFF-807C-0FFA60F3B128}"/>
              </a:ext>
            </a:extLst>
          </p:cNvPr>
          <p:cNvSpPr txBox="1"/>
          <p:nvPr/>
        </p:nvSpPr>
        <p:spPr>
          <a:xfrm>
            <a:off x="5397583" y="5092978"/>
            <a:ext cx="32969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reconstructed I channel data vs. time (s)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F8DBC-AB78-28B6-7336-F6D2CCD9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66" y="3982180"/>
            <a:ext cx="3582955" cy="1791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349F98-682C-EF80-0253-CC016817A064}"/>
              </a:ext>
            </a:extLst>
          </p:cNvPr>
          <p:cNvSpPr txBox="1"/>
          <p:nvPr/>
        </p:nvSpPr>
        <p:spPr>
          <a:xfrm>
            <a:off x="6261092" y="1771150"/>
            <a:ext cx="23664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Single target 40 dB attenuation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2EDFD-C30E-6817-021D-473C24F4B366}"/>
              </a:ext>
            </a:extLst>
          </p:cNvPr>
          <p:cNvSpPr txBox="1">
            <a:spLocks/>
          </p:cNvSpPr>
          <p:nvPr/>
        </p:nvSpPr>
        <p:spPr>
          <a:xfrm>
            <a:off x="232913" y="942246"/>
            <a:ext cx="2842182" cy="286843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Operating Frequencies: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2.3-2.4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3.3-3.4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4.3-4.4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5.3-5.4 GHz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Gap: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2.0-2.3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2.4-3.3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3.4-4.3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4.4-5.3 GHz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5.4-6.0 GHz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Chirp length: 200 us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Padding: 10us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Beat frequency: 66.67 MHz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Window: 1% Tukey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968A2-66A9-A771-5A2A-C419698861FD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EAD02A9-F795-6825-BEF7-AF440FB53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6866"/>
            <a:ext cx="691134" cy="691134"/>
          </a:xfrm>
          <a:prstGeom prst="rect">
            <a:avLst/>
          </a:prstGeom>
        </p:spPr>
      </p:pic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71B5E96-E73E-72D5-83AE-C41FF5A4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7B8F7C5-2887-B2E8-D64D-93EDD791D864}"/>
              </a:ext>
            </a:extLst>
          </p:cNvPr>
          <p:cNvSpPr txBox="1">
            <a:spLocks/>
          </p:cNvSpPr>
          <p:nvPr/>
        </p:nvSpPr>
        <p:spPr>
          <a:xfrm>
            <a:off x="701074" y="6460659"/>
            <a:ext cx="45228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Georgia" panose="02040502050405020303" pitchFamily="18" charset="0"/>
              </a:rPr>
              <a:t>Dr. Neshani, Remote Sensing Center, UA</a:t>
            </a:r>
          </a:p>
        </p:txBody>
      </p:sp>
    </p:spTree>
    <p:extLst>
      <p:ext uri="{BB962C8B-B14F-4D97-AF65-F5344CB8AC3E}">
        <p14:creationId xmlns:p14="http://schemas.microsoft.com/office/powerpoint/2010/main" val="148410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3</a:t>
            </a:fld>
            <a:endParaRPr lang="en-US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25999FAC-86DD-9765-ABEC-191C498326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2718" y="945589"/>
            <a:ext cx="8818564" cy="4966822"/>
            <a:chOff x="0" y="188"/>
            <a:chExt cx="4492" cy="253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4265C2D7-A1C0-B0BE-C137-09115BB954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88"/>
              <a:ext cx="4492" cy="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6EB72731-BE6A-3F47-658A-3A73B60B1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188"/>
              <a:ext cx="1520" cy="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FFDFCF7-5587-EA6F-4E58-0D3CB7762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" y="1377"/>
              <a:ext cx="1620" cy="1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240196-C7F7-7BEC-0EE2-44F54235D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" y="188"/>
              <a:ext cx="1520" cy="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38758603-B391-E42B-0BA4-9EC3DC789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" y="1230"/>
              <a:ext cx="1571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24EC0FCF-63F3-F599-41B2-C02DE788A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8"/>
              <a:ext cx="1053" cy="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2EF2480A-30FD-8AE4-6F04-E941D778E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212"/>
              <a:ext cx="1053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79F50D8-6D99-E148-A2C9-CD7500208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214"/>
              <a:ext cx="139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Figure 3: Block diagram of the radar (left top), radar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E90BBFBE-7AB6-59ED-950A-5DA51624F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282"/>
              <a:ext cx="124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system and antenna array (bottom left), radar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1F631F7C-CEC2-5FAE-2536-644EA46EE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354"/>
              <a:ext cx="122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echograms in the middle that clearly show air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CCACF371-091F-AF4A-D427-AEC0EA6FF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2354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A90E275A-4018-DB07-9A26-668C721FD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" y="2354"/>
              <a:ext cx="18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snow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10A6457-BC3B-654B-5450-019203385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426"/>
              <a:ext cx="28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and snow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BD292C-19CB-16C9-653B-556065204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" y="2426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1DF5EB-50E3-7E06-DACB-A5097D7F6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2426"/>
              <a:ext cx="114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land interfaces and internal layers in snow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73C6552-B94D-F93A-DDD1-9336C4809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494"/>
              <a:ext cx="147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(middle), flight lines over which data are collected (top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DFE2DC-CD94-DEA0-D87F-F6069C342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566"/>
              <a:ext cx="119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right) and snow thickness map(bottom right)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E1F72A-D9E1-078D-CBDC-D6B80BB8BDFC}"/>
              </a:ext>
            </a:extLst>
          </p:cNvPr>
          <p:cNvSpPr txBox="1"/>
          <p:nvPr/>
        </p:nvSpPr>
        <p:spPr>
          <a:xfrm>
            <a:off x="3097102" y="317392"/>
            <a:ext cx="22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</a:t>
            </a:r>
            <a:r>
              <a:rPr lang="en-US" sz="2400" b="1" dirty="0"/>
              <a:t> Thickness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06E9D5-42FD-9831-7D3E-968F7C04A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4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F0B8CB-3B0A-040B-76DE-93A654E31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205" y="629979"/>
            <a:ext cx="8315589" cy="5598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19D74E-8B1B-CA9D-3D12-8A2A832AF454}"/>
              </a:ext>
            </a:extLst>
          </p:cNvPr>
          <p:cNvSpPr txBox="1"/>
          <p:nvPr/>
        </p:nvSpPr>
        <p:spPr>
          <a:xfrm>
            <a:off x="3097102" y="317392"/>
            <a:ext cx="22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71981-052A-F08C-45F2-441E9EAFB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19D74E-8B1B-CA9D-3D12-8A2A832AF454}"/>
              </a:ext>
            </a:extLst>
          </p:cNvPr>
          <p:cNvSpPr txBox="1"/>
          <p:nvPr/>
        </p:nvSpPr>
        <p:spPr>
          <a:xfrm>
            <a:off x="3097102" y="317392"/>
            <a:ext cx="22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71981-052A-F08C-45F2-441E9EAFB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4505079-03C7-7B84-F887-6D3646DDE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4" y="3264011"/>
            <a:ext cx="8767932" cy="3093964"/>
          </a:xfrm>
          <a:prstGeom prst="rect">
            <a:avLst/>
          </a:prstGeom>
        </p:spPr>
      </p:pic>
      <p:pic>
        <p:nvPicPr>
          <p:cNvPr id="4" name="Picture 3" descr="RedEdge-MX Dual Camera Imaging System – Influential Drones">
            <a:extLst>
              <a:ext uri="{FF2B5EF4-FFF2-40B4-BE49-F238E27FC236}">
                <a16:creationId xmlns:a16="http://schemas.microsoft.com/office/drawing/2014/main" id="{BB4F4247-0FBC-F9E9-D159-7FB7EEF6F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034" y="779057"/>
            <a:ext cx="2457672" cy="245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preview">
            <a:extLst>
              <a:ext uri="{FF2B5EF4-FFF2-40B4-BE49-F238E27FC236}">
                <a16:creationId xmlns:a16="http://schemas.microsoft.com/office/drawing/2014/main" id="{562C4288-A8B0-04B7-4233-282B42655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1"/>
          <a:stretch/>
        </p:blipFill>
        <p:spPr bwMode="auto">
          <a:xfrm flipH="1">
            <a:off x="2767544" y="792698"/>
            <a:ext cx="2531638" cy="2457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70E24A66-65C3-7D4D-ED41-BEAB90340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722" y="1145013"/>
            <a:ext cx="3770461" cy="1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9D8D2-CBF2-917D-CA2E-36191F72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F59F42-B4BF-29CD-D3F0-41C7CA0C126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BA301-C181-82F9-1267-611F883A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36782-85D4-E048-DB8E-2DBB8A4D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770E4-43EA-39E8-7799-8558CB444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34" y="6440622"/>
            <a:ext cx="2480465" cy="4051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C2A93A-5782-C43E-7A77-A2AB6358E14E}"/>
              </a:ext>
            </a:extLst>
          </p:cNvPr>
          <p:cNvSpPr/>
          <p:nvPr/>
        </p:nvSpPr>
        <p:spPr>
          <a:xfrm>
            <a:off x="2850535" y="434837"/>
            <a:ext cx="36237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Snow Measurements Matter?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3F8ECA-760B-1D09-B006-0F7902449A11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B37ECAB7-B4FD-E1EE-62B0-B98B0A7AA5AA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08E105D0-8F09-7A2C-4318-BF8A4528B2EA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CF032AA-6A41-AD56-6076-8CEEF3D127AD}"/>
              </a:ext>
            </a:extLst>
          </p:cNvPr>
          <p:cNvSpPr txBox="1"/>
          <p:nvPr/>
        </p:nvSpPr>
        <p:spPr>
          <a:xfrm>
            <a:off x="511799" y="854098"/>
            <a:ext cx="8229600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 b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in Polar Research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sea ice thickness estimation by affecting freeboard.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Acts as a thermal insulator, modulating sea ice growth and melt.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Limits light penetration, impacting Arctic marine ecosystems.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Water Equivalent (SWE) is vital for interpreting satellite altimetry data and understanding polar mass balance.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A62F88-AC7A-2EBC-C894-3151F2AF21B0}"/>
              </a:ext>
            </a:extLst>
          </p:cNvPr>
          <p:cNvSpPr txBox="1"/>
          <p:nvPr/>
        </p:nvSpPr>
        <p:spPr>
          <a:xfrm>
            <a:off x="511799" y="2865778"/>
            <a:ext cx="8229600" cy="1267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 b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and Agriculture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Determines planting schedules via runoff predictions.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soil moisture and irrigation planning.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 helps forecast water supply for crops, especially in snow-fed regions.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413469-A151-BCF0-EC37-5AF0CD079882}"/>
              </a:ext>
            </a:extLst>
          </p:cNvPr>
          <p:cNvSpPr txBox="1"/>
          <p:nvPr/>
        </p:nvSpPr>
        <p:spPr>
          <a:xfrm>
            <a:off x="457200" y="4377207"/>
            <a:ext cx="8229600" cy="1267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 b="1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and Water Resource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Crucial for: Spring runoff prediction, Reservoir management, Drought and flood risk modeling.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for hydroelectric power planning and urban water systems.</a:t>
            </a:r>
          </a:p>
        </p:txBody>
      </p:sp>
    </p:spTree>
    <p:extLst>
      <p:ext uri="{BB962C8B-B14F-4D97-AF65-F5344CB8AC3E}">
        <p14:creationId xmlns:p14="http://schemas.microsoft.com/office/powerpoint/2010/main" val="296982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EBDE5-93F3-4AAF-6997-98850B2D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836022-5260-8CEA-A260-052D12868E31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BF9BB-142F-1679-9AA6-BDACE28A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21D8B-ADE7-96DC-C671-A847A2CD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E4364-A734-78A0-3845-365E4DD7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34" y="6440622"/>
            <a:ext cx="2480465" cy="4051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6E4F06-B29F-F0F2-E9D4-84895AAA1064}"/>
              </a:ext>
            </a:extLst>
          </p:cNvPr>
          <p:cNvSpPr/>
          <p:nvPr/>
        </p:nvSpPr>
        <p:spPr>
          <a:xfrm>
            <a:off x="1095377" y="393799"/>
            <a:ext cx="675697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Thickness Estimation — Errors and the Need for Correction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C11163-C2C8-C0D3-80B3-ACF7057EB64D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DA735EC9-C80F-34FD-8009-312BBEF4F73E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B22A445F-91BC-D514-8D36-17B8B05E3406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E71D-820D-C888-D9B9-9002B449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7" y="803933"/>
            <a:ext cx="2657846" cy="809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2C18E-7F0F-3731-FBC4-01564384B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779" y="783168"/>
            <a:ext cx="2219635" cy="838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D7A408-A228-6A55-B8B1-6324294AE48D}"/>
              </a:ext>
            </a:extLst>
          </p:cNvPr>
          <p:cNvSpPr txBox="1"/>
          <p:nvPr/>
        </p:nvSpPr>
        <p:spPr>
          <a:xfrm>
            <a:off x="-425079" y="1621485"/>
            <a:ext cx="49970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Ignoring snow depth –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 ice thickness (snow compresses ice freeboard)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Misidentifying snow surface as ice surface –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Overestimates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ice thickness due to false radar/lidar surface return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Neglecting snow density variations – Inaccurate SWE, distorts water budget estimates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 internal snow layers, limits scientific insights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 sz="1400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Uncorrected satellite radar altimetry, leads to high error margins (up to 70%) in sea ice volume models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C60BE-AC25-05AF-635F-6B4A75CC8431}"/>
              </a:ext>
            </a:extLst>
          </p:cNvPr>
          <p:cNvSpPr txBox="1"/>
          <p:nvPr/>
        </p:nvSpPr>
        <p:spPr>
          <a:xfrm>
            <a:off x="4241800" y="1796616"/>
            <a:ext cx="4902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Relying only on snow depth, not SWE – Poor water resource planning (reservoirs, irrigation, flood control)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resolution – Cannot resolve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shallow layers or detect recent snowfalls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Gaps between observations – Misses the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critical events like early snowmelt or mid-season snowstorms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4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Ignoring terrain and vegetation effects – Reduces snow detection reliability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9EDB49-9432-14CD-C6D4-E09166E18F25}"/>
              </a:ext>
            </a:extLst>
          </p:cNvPr>
          <p:cNvCxnSpPr/>
          <p:nvPr/>
        </p:nvCxnSpPr>
        <p:spPr>
          <a:xfrm>
            <a:off x="4639733" y="1337733"/>
            <a:ext cx="0" cy="4868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979370-5559-F07F-7917-DD5A81B4B2C0}"/>
              </a:ext>
            </a:extLst>
          </p:cNvPr>
          <p:cNvSpPr txBox="1"/>
          <p:nvPr/>
        </p:nvSpPr>
        <p:spPr>
          <a:xfrm>
            <a:off x="145358" y="5957907"/>
            <a:ext cx="5722042" cy="477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Zygmuntowska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M, et. al (2014) Uncertainties in Arctic sea ice thickness and volume: new estimates and implications for trends.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Cryosphere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8(2):705–720.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16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251FD-942B-73E7-9BB6-DB906B128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6352FE-7D10-CFF2-C78C-1A64B34435F0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C15843-4DC4-6B7E-9254-36DEA3B8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58ED0-5DF5-82A8-F324-8188824E1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9EA4E8-F41F-70D3-483E-9E2B22E1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34" y="6440622"/>
            <a:ext cx="2480465" cy="4051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82B5D2E-E352-75ED-4327-AE1EA1EB7320}"/>
              </a:ext>
            </a:extLst>
          </p:cNvPr>
          <p:cNvSpPr/>
          <p:nvPr/>
        </p:nvSpPr>
        <p:spPr>
          <a:xfrm>
            <a:off x="2356911" y="334019"/>
            <a:ext cx="401263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Snow Thickness Estimation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1E9BDA-3705-7097-0BBC-7879DE1D8569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DBE08F1B-71B3-A1E6-86DD-713623A5EE1D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650E4F18-9624-12FC-77BD-1D9396589B59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D3B012-F4B7-4C09-B63A-BFAC945DF1CB}"/>
              </a:ext>
            </a:extLst>
          </p:cNvPr>
          <p:cNvSpPr txBox="1"/>
          <p:nvPr/>
        </p:nvSpPr>
        <p:spPr>
          <a:xfrm>
            <a:off x="359066" y="885891"/>
            <a:ext cx="8229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and Airborne Snow Measurement: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Provide wide spatial coverage and continuous monitoring.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Require corrections to improve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of snow depth and internal layering.</a:t>
            </a:r>
          </a:p>
          <a:p>
            <a:pPr>
              <a:defRPr sz="1600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for High-Resolution Measurement Methods: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Essential for accurate retrieval of snow-air/snow-ice interfaces and SWE.</a:t>
            </a:r>
          </a:p>
          <a:p>
            <a:pPr>
              <a:defRPr sz="1600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Ultrawideband (UWB) FMCW Radars: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Enable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fine-resolution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snow thickness measurement over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and sea ice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defRPr sz="1600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Operate over a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frequency range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2–18 GHz).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defRPr sz="16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Resolution Dependency on Bandwidth: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c / (2B). </a:t>
            </a:r>
          </a:p>
          <a:p>
            <a:pPr lvl="1">
              <a:defRPr sz="16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Larger bandwidth means finer resolution (e.g., 8 GHz → ~1.875 cm).</a:t>
            </a:r>
          </a:p>
          <a:p>
            <a:pPr lvl="1">
              <a:defRPr sz="1600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1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C9BFD-A80A-4842-A97C-57717110801B}"/>
              </a:ext>
            </a:extLst>
          </p:cNvPr>
          <p:cNvSpPr/>
          <p:nvPr/>
        </p:nvSpPr>
        <p:spPr>
          <a:xfrm>
            <a:off x="6295870" y="6317673"/>
            <a:ext cx="2114550" cy="33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457200" rtl="0" eaLnBrk="1" latinLnBrk="0" hangingPunct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C57A4-438D-499A-8900-F5A83C67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917" y="6460659"/>
            <a:ext cx="2057400" cy="365125"/>
          </a:xfrm>
        </p:spPr>
        <p:txBody>
          <a:bodyPr/>
          <a:lstStyle/>
          <a:p>
            <a:pPr algn="r"/>
            <a:fld id="{815F6431-75ED-4B44-A46B-A964772FC6ED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342A-F7C7-2807-459E-6F77711AA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22" y="1300144"/>
            <a:ext cx="1857634" cy="2162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BD99FE-00C0-18C9-D4FB-1ADBBF896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468"/>
            <a:ext cx="2619741" cy="4286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5502F6-294B-9129-4CF1-6F296977CC65}"/>
              </a:ext>
            </a:extLst>
          </p:cNvPr>
          <p:cNvSpPr txBox="1"/>
          <p:nvPr/>
        </p:nvSpPr>
        <p:spPr>
          <a:xfrm>
            <a:off x="93133" y="353252"/>
            <a:ext cx="448733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Development and optimization of airborne FMCW radars for high-resolution snow depth measurements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CE68F7-9E39-074E-4AF3-F6D65849B1BF}"/>
              </a:ext>
            </a:extLst>
          </p:cNvPr>
          <p:cNvSpPr txBox="1"/>
          <p:nvPr/>
        </p:nvSpPr>
        <p:spPr>
          <a:xfrm>
            <a:off x="1309869" y="3462621"/>
            <a:ext cx="196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Shriniwas Kolpuke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5CE79-68F8-1EA6-0E12-6F0E64BB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41071"/>
            <a:ext cx="9144000" cy="23792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E27F30-92B1-30CC-5064-2CAC9853A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168" y="304599"/>
            <a:ext cx="4172532" cy="34961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1FC31DA-7D0A-C328-9BB3-19BA8B825723}"/>
              </a:ext>
            </a:extLst>
          </p:cNvPr>
          <p:cNvSpPr txBox="1"/>
          <p:nvPr/>
        </p:nvSpPr>
        <p:spPr>
          <a:xfrm>
            <a:off x="2619741" y="6374454"/>
            <a:ext cx="5984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S. Kolpuke et al., "Airborne Multichannel UWB FMCW Radar for Snow Depth Measurements," in IEEE Transactions on Geoscience and Remote Sensing, vol. 62, pp. 1-18, 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F22E0B-AA22-DDE1-8EFF-99252A77A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" y="971571"/>
            <a:ext cx="836087" cy="8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A43F3FD-AC28-7F2A-F5BC-8FDFA5544C42}"/>
              </a:ext>
            </a:extLst>
          </p:cNvPr>
          <p:cNvGrpSpPr/>
          <p:nvPr/>
        </p:nvGrpSpPr>
        <p:grpSpPr>
          <a:xfrm>
            <a:off x="-314960" y="-122200"/>
            <a:ext cx="9577652" cy="355637"/>
            <a:chOff x="1539858" y="2934090"/>
            <a:chExt cx="4992179" cy="1129721"/>
          </a:xfrm>
        </p:grpSpPr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D92988D7-4DBC-54DB-D1D3-9F8E98BDF5E0}"/>
                </a:ext>
              </a:extLst>
            </p:cNvPr>
            <p:cNvSpPr/>
            <p:nvPr/>
          </p:nvSpPr>
          <p:spPr>
            <a:xfrm rot="10800000">
              <a:off x="1539858" y="2934090"/>
              <a:ext cx="4992179" cy="112972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Arrow: Pentagon 4">
              <a:extLst>
                <a:ext uri="{FF2B5EF4-FFF2-40B4-BE49-F238E27FC236}">
                  <a16:creationId xmlns:a16="http://schemas.microsoft.com/office/drawing/2014/main" id="{0AB1D3B8-ACC2-2B7F-1C69-7667B42671FC}"/>
                </a:ext>
              </a:extLst>
            </p:cNvPr>
            <p:cNvSpPr txBox="1"/>
            <p:nvPr/>
          </p:nvSpPr>
          <p:spPr>
            <a:xfrm rot="21600000">
              <a:off x="1822288" y="2934090"/>
              <a:ext cx="4709749" cy="112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8176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Fine Resolution Snow Radars, Super-Resolution Algorithms, Potentials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592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A Theme Color 1">
      <a:dk1>
        <a:srgbClr val="000000"/>
      </a:dk1>
      <a:lt1>
        <a:srgbClr val="FFFFFF"/>
      </a:lt1>
      <a:dk2>
        <a:srgbClr val="990000"/>
      </a:dk2>
      <a:lt2>
        <a:srgbClr val="EAEAEA"/>
      </a:lt2>
      <a:accent1>
        <a:srgbClr val="941100"/>
      </a:accent1>
      <a:accent2>
        <a:srgbClr val="D00001"/>
      </a:accent2>
      <a:accent3>
        <a:srgbClr val="FF0002"/>
      </a:accent3>
      <a:accent4>
        <a:srgbClr val="FF5959"/>
      </a:accent4>
      <a:accent5>
        <a:srgbClr val="FF8074"/>
      </a:accent5>
      <a:accent6>
        <a:srgbClr val="FFA087"/>
      </a:accent6>
      <a:hlink>
        <a:srgbClr val="A9A9A9"/>
      </a:hlink>
      <a:folHlink>
        <a:srgbClr val="D5D5D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95388</TotalTime>
  <Words>1488</Words>
  <Application>Microsoft Office PowerPoint</Application>
  <PresentationFormat>On-screen Show (4:3)</PresentationFormat>
  <Paragraphs>186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Cambria Math</vt:lpstr>
      <vt:lpstr>Georgia</vt:lpstr>
      <vt:lpstr>Open Sans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Sara Neshani</cp:lastModifiedBy>
  <cp:revision>1210</cp:revision>
  <cp:lastPrinted>2023-11-06T14:31:24Z</cp:lastPrinted>
  <dcterms:created xsi:type="dcterms:W3CDTF">2016-10-09T01:50:25Z</dcterms:created>
  <dcterms:modified xsi:type="dcterms:W3CDTF">2025-04-24T14:03:10Z</dcterms:modified>
</cp:coreProperties>
</file>