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59" r:id="rId7"/>
    <p:sldId id="260" r:id="rId8"/>
    <p:sldId id="261" r:id="rId9"/>
    <p:sldId id="267" r:id="rId10"/>
    <p:sldId id="266" r:id="rId11"/>
    <p:sldId id="262" r:id="rId12"/>
    <p:sldId id="263" r:id="rId13"/>
    <p:sldId id="264" r:id="rId14"/>
    <p:sldId id="265" r:id="rId15"/>
    <p:sldId id="272" r:id="rId16"/>
    <p:sldId id="269" r:id="rId17"/>
    <p:sldId id="270" r:id="rId18"/>
    <p:sldId id="271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5" roundtripDataSignature="AMtx7mg3+bpbVBinfxVlqSu2Ovt7cZ3Y7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BB560-B493-C473-31E5-87318CFC4679}" name="Wei, Yaxing" initials="WY" userId="S::ywi@ornl.gov::11ea56fe-df5b-4569-b01c-92e995909116" providerId="AD"/>
  <p188:author id="{B6D48F63-58F2-FF91-FBDC-0F145763F971}" name="Wilson, Bruce" initials="" userId="S::wb5@ornl.gov::268bd37d-23a3-4732-b754-818ac05295bc" providerId="AD"/>
  <p188:author id="{0F7C8D67-9EF9-C9B2-939C-FD5D19E55E1F}" name="Thornton, Michele" initials="TM" userId="S::myt@ornl.gov::d6c75b6e-c1bf-4b09-b7f2-d643d2e00a41" providerId="AD"/>
  <p188:author id="{46EB2F78-4D5C-F1C0-9B73-A8FFD8014F7A}" name="Pearson, Scott" initials="PS" userId="S::72x@ornl.gov::9e8c21e4-3549-46e3-ada1-9e61ac46531e" providerId="AD"/>
  <p188:author id="{E3812DAD-727E-7DD2-2DA9-CAEDB1505981}" name="Welch, Jessica" initials="WJ" userId="S::qnw@ornl.gov::6e033ff0-ff6a-4cca-82c2-73aab0880681" providerId="AD"/>
  <p188:author id="{5EA49FEA-4A18-5FDB-8296-6CE005CCA7F6}" name="Wright, Daine" initials="WD" userId="S::dw2@ornl.gov::7ec5490f-c0bc-4b91-a0f3-4b932274317b" providerId="AD"/>
  <p188:author id="{55C8F5EB-44B7-CAD5-070A-3B4307283E4D}" name="Walker, Tammy Rena" initials="WR" userId="S::taw@ornl.gov::b8dc8562-5e3d-484a-8670-4e1276d4b6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ADFD50-D218-4E70-B51B-254AE8819F72}" v="5620" dt="2025-04-22T14:41:18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86418" autoAdjust="0"/>
  </p:normalViewPr>
  <p:slideViewPr>
    <p:cSldViewPr snapToGrid="0">
      <p:cViewPr varScale="1">
        <p:scale>
          <a:sx n="75" d="100"/>
          <a:sy n="75" d="100"/>
        </p:scale>
        <p:origin x="96" y="420"/>
      </p:cViewPr>
      <p:guideLst/>
    </p:cSldViewPr>
  </p:slideViewPr>
  <p:outlineViewPr>
    <p:cViewPr>
      <p:scale>
        <a:sx n="33" d="100"/>
        <a:sy n="33" d="100"/>
      </p:scale>
      <p:origin x="0" y="-42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45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Platform</a:t>
            </a:r>
            <a:r>
              <a:rPr lang="en-US" baseline="0" dirty="0"/>
              <a:t> </a:t>
            </a:r>
            <a:r>
              <a:rPr lang="en-US" dirty="0"/>
              <a:t>Images source: https://airbornescience.nasa.gov/aircraft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932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https://asapdata.arc.nasa.gov/sensors/master/data/deploy_html/wdts_2022_summer.html, </a:t>
            </a:r>
            <a:br>
              <a:rPr lang="en-US" dirty="0"/>
            </a:br>
            <a:r>
              <a:rPr lang="en-US" dirty="0"/>
              <a:t>MASTERL2_2263000_10_20220908_2004_2018_V02-images.zip (emissivity)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Western Diversity Time Series (formerly HyspIRI) will observe California’s ecosystems and provide critical information on natural disasters such as volcanoes, wildfires, and drought. It will provide a benchmark on the state of the ecosystems against which future changes can be assessed, as the instruments will be capable of identifying vegetation type and health.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59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ang20200708t192518_geo.jpg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1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AVIRIS-NG:  ang20200708t192518.   Left image is gray scale of single band (red). Right is RGB image from radiance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75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graphic, white pixels are interpolated.  The color gradient shows “line” </a:t>
            </a:r>
            <a:r>
              <a:rPr lang="en-US"/>
              <a:t>from image cube.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620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https://daac.ornl.gov/cgi-bin/dataset_lister.pl?p=47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57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316" y="0"/>
            <a:ext cx="11663683" cy="57881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3"/>
          <p:cNvSpPr txBox="1">
            <a:spLocks noGrp="1"/>
          </p:cNvSpPr>
          <p:nvPr>
            <p:ph type="ctrTitle"/>
          </p:nvPr>
        </p:nvSpPr>
        <p:spPr>
          <a:xfrm>
            <a:off x="863600" y="1166809"/>
            <a:ext cx="6350000" cy="263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ubTitle" idx="1"/>
          </p:nvPr>
        </p:nvSpPr>
        <p:spPr>
          <a:xfrm>
            <a:off x="863600" y="3805234"/>
            <a:ext cx="6350000" cy="9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CADEEA"/>
                </a:solidFill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3"/>
          <p:cNvSpPr/>
          <p:nvPr/>
        </p:nvSpPr>
        <p:spPr>
          <a:xfrm>
            <a:off x="528317" y="5735083"/>
            <a:ext cx="11663683" cy="1122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3"/>
          <p:cNvSpPr txBox="1">
            <a:spLocks noGrp="1"/>
          </p:cNvSpPr>
          <p:nvPr>
            <p:ph type="ftr" idx="11"/>
          </p:nvPr>
        </p:nvSpPr>
        <p:spPr>
          <a:xfrm>
            <a:off x="9185910" y="6075680"/>
            <a:ext cx="2838450" cy="55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540" y="5988221"/>
            <a:ext cx="2747010" cy="59037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3"/>
          <p:cNvSpPr>
            <a:spLocks noGrp="1"/>
          </p:cNvSpPr>
          <p:nvPr>
            <p:ph type="pic" idx="2"/>
          </p:nvPr>
        </p:nvSpPr>
        <p:spPr>
          <a:xfrm>
            <a:off x="8300720" y="1344692"/>
            <a:ext cx="3098800" cy="309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6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;p32">
            <a:extLst>
              <a:ext uri="{FF2B5EF4-FFF2-40B4-BE49-F238E27FC236}">
                <a16:creationId xmlns:a16="http://schemas.microsoft.com/office/drawing/2014/main" id="{591EFE08-9C97-62BF-271C-5D18B0AFA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9406" y="128360"/>
            <a:ext cx="11081657" cy="82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F4FD6-071C-9098-CC95-EA1464D24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406" y="1094014"/>
            <a:ext cx="10654394" cy="508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Google Shape;14;p32">
            <a:extLst>
              <a:ext uri="{FF2B5EF4-FFF2-40B4-BE49-F238E27FC236}">
                <a16:creationId xmlns:a16="http://schemas.microsoft.com/office/drawing/2014/main" id="{7AE81525-EBB1-1E06-D326-28BF7D568B6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38276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ftr" idx="11"/>
          </p:nvPr>
        </p:nvSpPr>
        <p:spPr>
          <a:xfrm>
            <a:off x="3911600" y="5991226"/>
            <a:ext cx="74422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37"/>
          <p:cNvSpPr>
            <a:spLocks noGrp="1"/>
          </p:cNvSpPr>
          <p:nvPr>
            <p:ph type="pic" idx="2"/>
          </p:nvPr>
        </p:nvSpPr>
        <p:spPr>
          <a:xfrm>
            <a:off x="10282238" y="365125"/>
            <a:ext cx="1452562" cy="1325564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37"/>
          <p:cNvSpPr txBox="1">
            <a:spLocks noGrp="1"/>
          </p:cNvSpPr>
          <p:nvPr>
            <p:ph type="body" idx="1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48436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1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38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0847" y="5955127"/>
            <a:ext cx="630303" cy="5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8"/>
          <p:cNvSpPr/>
          <p:nvPr/>
        </p:nvSpPr>
        <p:spPr>
          <a:xfrm>
            <a:off x="4043995" y="6476177"/>
            <a:ext cx="41040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Level-1 and Atmosphere Archive &amp; Distribution System</a:t>
            </a:r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Example">
  <p:cSld name="Chart Examp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48436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ftr" idx="11"/>
          </p:nvPr>
        </p:nvSpPr>
        <p:spPr>
          <a:xfrm>
            <a:off x="3911600" y="5991226"/>
            <a:ext cx="74422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41"/>
          <p:cNvSpPr>
            <a:spLocks noGrp="1"/>
          </p:cNvSpPr>
          <p:nvPr>
            <p:ph type="chart" idx="2"/>
          </p:nvPr>
        </p:nvSpPr>
        <p:spPr>
          <a:xfrm>
            <a:off x="838200" y="1828800"/>
            <a:ext cx="10515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41"/>
          <p:cNvSpPr>
            <a:spLocks noGrp="1"/>
          </p:cNvSpPr>
          <p:nvPr>
            <p:ph type="pic" idx="3"/>
          </p:nvPr>
        </p:nvSpPr>
        <p:spPr>
          <a:xfrm>
            <a:off x="10282238" y="365125"/>
            <a:ext cx="1452562" cy="132556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3506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body" idx="1"/>
          </p:nvPr>
        </p:nvSpPr>
        <p:spPr>
          <a:xfrm>
            <a:off x="836612" y="1762443"/>
            <a:ext cx="5157787" cy="57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3232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2"/>
          </p:nvPr>
        </p:nvSpPr>
        <p:spPr>
          <a:xfrm>
            <a:off x="6172200" y="1762443"/>
            <a:ext cx="5183188" cy="57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ftr" idx="11"/>
          </p:nvPr>
        </p:nvSpPr>
        <p:spPr>
          <a:xfrm>
            <a:off x="3911600" y="5991226"/>
            <a:ext cx="744378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42"/>
          <p:cNvSpPr>
            <a:spLocks noGrp="1"/>
          </p:cNvSpPr>
          <p:nvPr>
            <p:ph type="pic" idx="3"/>
          </p:nvPr>
        </p:nvSpPr>
        <p:spPr>
          <a:xfrm>
            <a:off x="10282238" y="365125"/>
            <a:ext cx="1452562" cy="1325564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2"/>
          <p:cNvSpPr txBox="1">
            <a:spLocks noGrp="1"/>
          </p:cNvSpPr>
          <p:nvPr>
            <p:ph type="body" idx="4"/>
          </p:nvPr>
        </p:nvSpPr>
        <p:spPr>
          <a:xfrm>
            <a:off x="836613" y="2479675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2"/>
          <p:cNvSpPr txBox="1">
            <a:spLocks noGrp="1"/>
          </p:cNvSpPr>
          <p:nvPr>
            <p:ph type="body" idx="5"/>
          </p:nvPr>
        </p:nvSpPr>
        <p:spPr>
          <a:xfrm>
            <a:off x="6184900" y="2490470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 To Action">
  <p:cSld name="Call To Ac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316" y="0"/>
            <a:ext cx="11663683" cy="578818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3"/>
          <p:cNvSpPr txBox="1">
            <a:spLocks noGrp="1"/>
          </p:cNvSpPr>
          <p:nvPr>
            <p:ph type="dt" idx="10"/>
          </p:nvPr>
        </p:nvSpPr>
        <p:spPr>
          <a:xfrm>
            <a:off x="8610600" y="59912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3"/>
          <p:cNvSpPr txBox="1">
            <a:spLocks noGrp="1"/>
          </p:cNvSpPr>
          <p:nvPr>
            <p:ph type="ftr" idx="11"/>
          </p:nvPr>
        </p:nvSpPr>
        <p:spPr>
          <a:xfrm>
            <a:off x="3911600" y="5991226"/>
            <a:ext cx="74422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3"/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43"/>
          <p:cNvSpPr txBox="1"/>
          <p:nvPr/>
        </p:nvSpPr>
        <p:spPr>
          <a:xfrm>
            <a:off x="1743740" y="606960"/>
            <a:ext cx="6018500" cy="78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</a:pPr>
            <a:endParaRPr sz="4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3"/>
          <p:cNvSpPr txBox="1">
            <a:spLocks noGrp="1"/>
          </p:cNvSpPr>
          <p:nvPr>
            <p:ph type="body" idx="1"/>
          </p:nvPr>
        </p:nvSpPr>
        <p:spPr>
          <a:xfrm>
            <a:off x="1198880" y="2283103"/>
            <a:ext cx="9249380" cy="1221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CADEEA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43"/>
          <p:cNvSpPr txBox="1">
            <a:spLocks noGrp="1"/>
          </p:cNvSpPr>
          <p:nvPr>
            <p:ph type="title"/>
          </p:nvPr>
        </p:nvSpPr>
        <p:spPr>
          <a:xfrm>
            <a:off x="1198880" y="1000445"/>
            <a:ext cx="9249380" cy="122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3"/>
          <p:cNvSpPr/>
          <p:nvPr/>
        </p:nvSpPr>
        <p:spPr>
          <a:xfrm>
            <a:off x="528317" y="5709920"/>
            <a:ext cx="11663683" cy="1148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540" y="5988221"/>
            <a:ext cx="2747010" cy="590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316" y="0"/>
            <a:ext cx="11663683" cy="578818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4"/>
          <p:cNvSpPr txBox="1">
            <a:spLocks noGrp="1"/>
          </p:cNvSpPr>
          <p:nvPr>
            <p:ph type="dt" idx="10"/>
          </p:nvPr>
        </p:nvSpPr>
        <p:spPr>
          <a:xfrm>
            <a:off x="8610600" y="59912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ftr" idx="11"/>
          </p:nvPr>
        </p:nvSpPr>
        <p:spPr>
          <a:xfrm>
            <a:off x="3911600" y="5991226"/>
            <a:ext cx="74422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4"/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44"/>
          <p:cNvSpPr txBox="1">
            <a:spLocks noGrp="1"/>
          </p:cNvSpPr>
          <p:nvPr>
            <p:ph type="title"/>
          </p:nvPr>
        </p:nvSpPr>
        <p:spPr>
          <a:xfrm>
            <a:off x="863600" y="132453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4"/>
          <p:cNvSpPr txBox="1">
            <a:spLocks noGrp="1"/>
          </p:cNvSpPr>
          <p:nvPr>
            <p:ph type="body" idx="1"/>
          </p:nvPr>
        </p:nvSpPr>
        <p:spPr>
          <a:xfrm>
            <a:off x="863600" y="319397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CADEEA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44"/>
          <p:cNvSpPr>
            <a:spLocks noGrp="1"/>
          </p:cNvSpPr>
          <p:nvPr>
            <p:ph type="pic" idx="2"/>
          </p:nvPr>
        </p:nvSpPr>
        <p:spPr>
          <a:xfrm>
            <a:off x="8493760" y="1696720"/>
            <a:ext cx="2733675" cy="2733675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4"/>
          <p:cNvSpPr/>
          <p:nvPr/>
        </p:nvSpPr>
        <p:spPr>
          <a:xfrm>
            <a:off x="528317" y="5709920"/>
            <a:ext cx="11663683" cy="1148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540" y="5988221"/>
            <a:ext cx="2747010" cy="590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699406" y="128360"/>
            <a:ext cx="11081657" cy="82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ftr" idx="11"/>
          </p:nvPr>
        </p:nvSpPr>
        <p:spPr>
          <a:xfrm>
            <a:off x="3911600" y="5991226"/>
            <a:ext cx="74422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/>
          <p:nvPr/>
        </p:nvSpPr>
        <p:spPr>
          <a:xfrm>
            <a:off x="0" y="0"/>
            <a:ext cx="52832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6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2000" y="5991226"/>
            <a:ext cx="2743200" cy="581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C7A40-DA89-D357-E58A-2C7F46FD9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406" y="1094014"/>
            <a:ext cx="10654394" cy="508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77800" marR="0" lvl="0" indent="-177800" algn="l" rtl="0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3200" b="0" i="0" u="none" strike="noStrike" cap="none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L="349250" marR="0" lvl="1" indent="-171450" algn="l" rtl="0">
        <a:lnSpc>
          <a:spcPct val="100000"/>
        </a:lnSpc>
        <a:spcBef>
          <a:spcPts val="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2400" b="0" i="0" u="none" strike="noStrike" cap="none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2pPr>
      <a:lvl3pPr marL="577850" marR="0" lvl="2" indent="-171450" algn="l" rtl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i="0" u="none" strike="noStrike" cap="none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3pPr>
      <a:lvl4pPr marL="804863" marR="0" lvl="3" indent="-219075" algn="l" rtl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i="0" u="none" strike="noStrike" cap="none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4pPr>
      <a:lvl5pPr marL="919163" marR="0" lvl="4" indent="-179388" algn="l" rtl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i="0" u="none" strike="noStrike" cap="none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34/ORNLDAAC/214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doi.org/10.3334/ORNLDAAC/215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ac.ornl.gov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earthdata.nasa.gov/centers/ornl-daa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ctrTitle"/>
          </p:nvPr>
        </p:nvSpPr>
        <p:spPr>
          <a:xfrm>
            <a:off x="737476" y="956602"/>
            <a:ext cx="7302938" cy="263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Hyperspectral data from NASA Airborne platforms at the ORNL DAAC</a:t>
            </a:r>
            <a:endParaRPr dirty="0"/>
          </a:p>
        </p:txBody>
      </p:sp>
      <p:sp>
        <p:nvSpPr>
          <p:cNvPr id="111" name="Google Shape;111;p1"/>
          <p:cNvSpPr txBox="1">
            <a:spLocks noGrp="1"/>
          </p:cNvSpPr>
          <p:nvPr>
            <p:ph type="subTitle" idx="1"/>
          </p:nvPr>
        </p:nvSpPr>
        <p:spPr>
          <a:xfrm>
            <a:off x="863599" y="3520966"/>
            <a:ext cx="9636235" cy="192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>
              <a:spcAft>
                <a:spcPts val="1200"/>
              </a:spcAft>
            </a:pPr>
            <a:r>
              <a:rPr lang="en-US" dirty="0"/>
              <a:t>Scott M. Pearson, Michele Thornton, Yaxing Wei, and Rupesh Shrestha</a:t>
            </a:r>
          </a:p>
          <a:p>
            <a:pPr marL="0" lvl="0" indent="0">
              <a:spcAft>
                <a:spcPts val="1200"/>
              </a:spcAft>
            </a:pPr>
            <a:r>
              <a:rPr lang="en-US" sz="1800" dirty="0"/>
              <a:t>Remote Sensing and Environmental Informatics Group, </a:t>
            </a:r>
            <a:br>
              <a:rPr lang="en-US" sz="1800" dirty="0"/>
            </a:br>
            <a:r>
              <a:rPr lang="en-US" sz="1800" dirty="0"/>
              <a:t>Environmental Sciences Division, Oak Ridge National Laboratory</a:t>
            </a:r>
          </a:p>
          <a:p>
            <a:pPr marL="0" lvl="0" indent="0">
              <a:spcAft>
                <a:spcPts val="1200"/>
              </a:spcAft>
            </a:pPr>
            <a:r>
              <a:rPr lang="en-US" dirty="0"/>
              <a:t>April 24, 2025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E66670-EF2C-5F57-40D2-E6FC3353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51" y="156842"/>
            <a:ext cx="976685" cy="8374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E4A8-2B8A-BD16-6F40-D76568FB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06" y="128360"/>
            <a:ext cx="8608223" cy="826861"/>
          </a:xfrm>
        </p:spPr>
        <p:txBody>
          <a:bodyPr/>
          <a:lstStyle/>
          <a:p>
            <a:r>
              <a:rPr lang="en-US" dirty="0"/>
              <a:t>Radiance</a:t>
            </a:r>
            <a:r>
              <a:rPr lang="en-US" baseline="0" dirty="0"/>
              <a:t> f</a:t>
            </a:r>
            <a:r>
              <a:rPr lang="en-US" dirty="0"/>
              <a:t>ile</a:t>
            </a:r>
            <a:r>
              <a:rPr lang="en-US" baseline="0" dirty="0"/>
              <a:t> structure &amp; formats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A355B-68A4-0078-D00F-778FA4EFFB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27FB1-8359-2B34-06D6-2C9A5A75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573" y="1094014"/>
            <a:ext cx="4867040" cy="51760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C1A32-37E9-8653-2BC1-AC2513951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154" y="1094014"/>
            <a:ext cx="7433941" cy="4787022"/>
          </a:xfrm>
        </p:spPr>
        <p:txBody>
          <a:bodyPr>
            <a:normAutofit/>
          </a:bodyPr>
          <a:lstStyle/>
          <a:p>
            <a:r>
              <a:rPr lang="en-US" sz="2400" dirty="0"/>
              <a:t>Calibrated</a:t>
            </a:r>
            <a:r>
              <a:rPr lang="en-US" sz="2400" baseline="0" dirty="0"/>
              <a:t> radiance : </a:t>
            </a:r>
            <a:r>
              <a:rPr lang="el-GR" sz="2400" b="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μ</a:t>
            </a:r>
            <a:r>
              <a:rPr lang="en-US" sz="2400" b="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 nm</a:t>
            </a:r>
            <a:r>
              <a:rPr lang="en-US" sz="2400" b="0" i="0" u="none" strike="noStrike" cap="none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-1</a:t>
            </a:r>
            <a:r>
              <a:rPr lang="en-US" sz="2400" b="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cm</a:t>
            </a:r>
            <a:r>
              <a:rPr lang="en-US" sz="2400" b="0" i="0" u="none" strike="noStrike" cap="none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-2</a:t>
            </a:r>
            <a:r>
              <a:rPr lang="en-US" sz="2400" b="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sr</a:t>
            </a:r>
            <a:r>
              <a:rPr lang="en-US" sz="2400" b="0" i="0" u="none" strike="noStrike" cap="none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-1</a:t>
            </a:r>
          </a:p>
          <a:p>
            <a:pPr lvl="1"/>
            <a:r>
              <a:rPr lang="en-US" sz="2000" dirty="0"/>
              <a:t>I</a:t>
            </a:r>
            <a:r>
              <a:rPr lang="en-US" sz="2000" baseline="0" dirty="0"/>
              <a:t>mage cube – “instrument” coordinates: lines x samples</a:t>
            </a:r>
          </a:p>
          <a:p>
            <a:pPr lvl="1"/>
            <a:r>
              <a:rPr lang="en-US" sz="2000" dirty="0" err="1"/>
              <a:t>G</a:t>
            </a:r>
            <a:r>
              <a:rPr lang="en-US" sz="2000" baseline="0" dirty="0" err="1"/>
              <a:t>eorectified</a:t>
            </a:r>
            <a:r>
              <a:rPr lang="en-US" sz="2000" baseline="0" dirty="0"/>
              <a:t> image – matrix with regularly spaced pixels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Geolocation</a:t>
            </a:r>
            <a:r>
              <a:rPr lang="en-US" sz="2400" baseline="0" dirty="0"/>
              <a:t> – per pixel: </a:t>
            </a:r>
            <a:r>
              <a:rPr lang="en-US" sz="2400" baseline="0" dirty="0" err="1"/>
              <a:t>lon</a:t>
            </a:r>
            <a:r>
              <a:rPr lang="en-US" sz="2400" baseline="0" dirty="0"/>
              <a:t>/</a:t>
            </a:r>
            <a:r>
              <a:rPr lang="en-US" sz="2400" baseline="0" dirty="0" err="1"/>
              <a:t>lat</a:t>
            </a:r>
            <a:r>
              <a:rPr lang="en-US" sz="2400" baseline="0" dirty="0"/>
              <a:t> or UTM coordinates</a:t>
            </a:r>
          </a:p>
          <a:p>
            <a:pPr>
              <a:spcBef>
                <a:spcPts val="1200"/>
              </a:spcBef>
            </a:pPr>
            <a:r>
              <a:rPr lang="en-US" sz="2400" baseline="0" dirty="0"/>
              <a:t>Geometric lookup table – relates instrument </a:t>
            </a:r>
            <a:br>
              <a:rPr lang="en-US" sz="2400" baseline="0" dirty="0"/>
            </a:br>
            <a:r>
              <a:rPr lang="en-US" sz="2400" baseline="0" dirty="0"/>
              <a:t>image cube pixels to rectified pixels; </a:t>
            </a:r>
            <a:br>
              <a:rPr lang="en-US" sz="2400" baseline="0" dirty="0"/>
            </a:br>
            <a:r>
              <a:rPr lang="en-US" sz="2400" i="1" baseline="0" dirty="0"/>
              <a:t>true</a:t>
            </a:r>
            <a:r>
              <a:rPr lang="en-US" sz="2400" baseline="0" dirty="0"/>
              <a:t> vs. </a:t>
            </a:r>
            <a:r>
              <a:rPr lang="en-US" sz="2400" i="1" baseline="0" dirty="0"/>
              <a:t>interpolated</a:t>
            </a:r>
            <a:r>
              <a:rPr lang="en-US" sz="2400" baseline="0" dirty="0"/>
              <a:t> pixels</a:t>
            </a:r>
          </a:p>
          <a:p>
            <a:pPr>
              <a:spcBef>
                <a:spcPts val="1200"/>
              </a:spcBef>
            </a:pPr>
            <a:r>
              <a:rPr lang="en-US" sz="2400" baseline="0" dirty="0"/>
              <a:t>Observation parameters:</a:t>
            </a:r>
            <a:br>
              <a:rPr lang="en-US" sz="2400" baseline="0" dirty="0"/>
            </a:br>
            <a:r>
              <a:rPr lang="en-US" sz="2400" baseline="0" dirty="0"/>
              <a:t>sensor to surface geometry,</a:t>
            </a:r>
            <a:br>
              <a:rPr lang="en-US" sz="2400" baseline="0" dirty="0"/>
            </a:br>
            <a:r>
              <a:rPr lang="en-US" sz="2400" dirty="0"/>
              <a:t>solar geometry,</a:t>
            </a:r>
            <a:r>
              <a:rPr lang="en-US" sz="2400" baseline="0" dirty="0"/>
              <a:t> surface s</a:t>
            </a:r>
            <a:r>
              <a:rPr lang="en-US" sz="2400" dirty="0"/>
              <a:t>lope &amp; aspect</a:t>
            </a:r>
          </a:p>
        </p:txBody>
      </p:sp>
    </p:spTree>
    <p:extLst>
      <p:ext uri="{BB962C8B-B14F-4D97-AF65-F5344CB8AC3E}">
        <p14:creationId xmlns:p14="http://schemas.microsoft.com/office/powerpoint/2010/main" val="1652407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4F42-5A82-EECA-0CE1-E1BAC0FB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</a:t>
            </a:r>
            <a:r>
              <a:rPr lang="en-US" baseline="0" dirty="0"/>
              <a:t> files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E11CC-AA8F-6C24-1CD0-7A3757EFB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406" y="955221"/>
            <a:ext cx="10627813" cy="2334986"/>
          </a:xfrm>
        </p:spPr>
        <p:txBody>
          <a:bodyPr>
            <a:normAutofit/>
          </a:bodyPr>
          <a:lstStyle/>
          <a:p>
            <a:r>
              <a:rPr lang="en-US" sz="2800" dirty="0"/>
              <a:t>Spectral calibration: wavelength centers, range, FWHM for each band</a:t>
            </a:r>
          </a:p>
          <a:p>
            <a:r>
              <a:rPr lang="en-US" sz="2800" dirty="0"/>
              <a:t>Quicklook</a:t>
            </a:r>
            <a:r>
              <a:rPr lang="en-US" sz="2800" baseline="0" dirty="0"/>
              <a:t> images : RGB, high resolution or reduced resolution</a:t>
            </a:r>
          </a:p>
          <a:p>
            <a:r>
              <a:rPr lang="en-US" sz="2800" baseline="0" dirty="0"/>
              <a:t>KMZ</a:t>
            </a:r>
            <a:r>
              <a:rPr lang="en-US" sz="2800" dirty="0"/>
              <a:t> for viewing in Google Earth or GIS import</a:t>
            </a:r>
            <a:endParaRPr lang="en-US" sz="2800" baseline="0" dirty="0"/>
          </a:p>
          <a:p>
            <a:pPr lvl="1"/>
            <a:r>
              <a:rPr lang="en-US" sz="2200" dirty="0"/>
              <a:t>P</a:t>
            </a:r>
            <a:r>
              <a:rPr lang="en-US" sz="2200" baseline="0" dirty="0"/>
              <a:t>olygon outline of imagery footprint</a:t>
            </a:r>
          </a:p>
          <a:p>
            <a:pPr lvl="1"/>
            <a:r>
              <a:rPr lang="en-US" sz="2200" dirty="0"/>
              <a:t>Polygon with RGB quicklook overlay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AE400-E87D-34A6-B76E-F8C0C8B62F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A72EDB-A4E8-1597-D4E8-2C535EF5EF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"/>
          <a:stretch/>
        </p:blipFill>
        <p:spPr>
          <a:xfrm>
            <a:off x="6988877" y="2721935"/>
            <a:ext cx="4792186" cy="4136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3F284-82E2-E6C6-4FD5-7B8378FB132D}"/>
              </a:ext>
            </a:extLst>
          </p:cNvPr>
          <p:cNvSpPr txBox="1"/>
          <p:nvPr/>
        </p:nvSpPr>
        <p:spPr>
          <a:xfrm>
            <a:off x="4955280" y="5502376"/>
            <a:ext cx="1923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Imagery footprint for</a:t>
            </a:r>
          </a:p>
          <a:p>
            <a:pPr algn="r"/>
            <a:r>
              <a:rPr lang="en-US" dirty="0"/>
              <a:t>ang20200708t192518</a:t>
            </a:r>
          </a:p>
        </p:txBody>
      </p:sp>
    </p:spTree>
    <p:extLst>
      <p:ext uri="{BB962C8B-B14F-4D97-AF65-F5344CB8AC3E}">
        <p14:creationId xmlns:p14="http://schemas.microsoft.com/office/powerpoint/2010/main" val="415772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C491-A047-5DF7-4313-E4ED0F73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line catalogs for AVIRIS family &amp;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BA3CD-2F09-5006-9149-34056D15F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771" y="955222"/>
            <a:ext cx="11313918" cy="3783034"/>
          </a:xfrm>
        </p:spPr>
        <p:txBody>
          <a:bodyPr/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AVIRIS-Classic</a:t>
            </a:r>
            <a:r>
              <a:rPr lang="en-US" sz="2800" i="0" u="none" strike="noStrike" cap="none" baseline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/ -NG </a:t>
            </a:r>
            <a:r>
              <a:rPr lang="en-US" sz="280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 Flight Line Geospatial and Contextual Data</a:t>
            </a:r>
          </a:p>
          <a:p>
            <a:pPr marL="349250" marR="0" lvl="1" indent="-1778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https://doi.org/10.3334/ORNLDAAC/2140</a:t>
            </a:r>
            <a:endParaRPr lang="en-US" sz="2400" b="0" i="0" u="none" strike="noStrike" cap="none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lang="en-US" sz="2800" dirty="0"/>
              <a:t>MASTER: Flight Line Geospatial Polygons and Contextual Data</a:t>
            </a:r>
          </a:p>
          <a:p>
            <a:pPr lvl="1"/>
            <a:r>
              <a:rPr lang="en-US" dirty="0">
                <a:effectLst/>
                <a:hlinkClick r:id="rId4"/>
              </a:rPr>
              <a:t>https://doi.org/10.3334/ORNLDAAC/2151</a:t>
            </a:r>
            <a:r>
              <a:rPr lang="en-US" dirty="0">
                <a:effectLst/>
              </a:rPr>
              <a:t> </a:t>
            </a:r>
          </a:p>
          <a:p>
            <a:pPr lvl="0"/>
            <a:r>
              <a:rPr lang="en-US" dirty="0"/>
              <a:t>Indexed </a:t>
            </a:r>
            <a:r>
              <a:rPr lang="en-US" baseline="0" dirty="0"/>
              <a:t>by date, location, </a:t>
            </a:r>
            <a:br>
              <a:rPr lang="en-US" baseline="0" dirty="0"/>
            </a:br>
            <a:r>
              <a:rPr lang="en-US" baseline="0" dirty="0"/>
              <a:t>flight metadata</a:t>
            </a:r>
          </a:p>
          <a:p>
            <a:pPr lvl="1"/>
            <a:r>
              <a:rPr lang="en-US" dirty="0"/>
              <a:t>CSV, Shapefile,</a:t>
            </a:r>
            <a:r>
              <a:rPr lang="en-US" baseline="0" dirty="0"/>
              <a:t> KMZ</a:t>
            </a:r>
            <a:r>
              <a:rPr lang="en-US" dirty="0"/>
              <a:t>,</a:t>
            </a:r>
            <a:r>
              <a:rPr lang="en-US" baseline="0" dirty="0"/>
              <a:t> GeoTIFF formats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6595B-099C-1862-A6B7-6F63219617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5D7FAD-0BF0-48B5-27A8-644AA38D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015" y="2571828"/>
            <a:ext cx="5408538" cy="41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71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5E9F-F785-F24E-A4A1-46400745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discoverability and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A2B6-CA55-ABAF-CA7E-B17D55C54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406" y="880677"/>
            <a:ext cx="10654394" cy="1773715"/>
          </a:xfrm>
        </p:spPr>
        <p:txBody>
          <a:bodyPr/>
          <a:lstStyle/>
          <a:p>
            <a:r>
              <a:rPr lang="en-US" dirty="0"/>
              <a:t>Access through NASA’s </a:t>
            </a:r>
            <a:r>
              <a:rPr lang="en-US" dirty="0" err="1"/>
              <a:t>Earthdata</a:t>
            </a:r>
            <a:r>
              <a:rPr lang="en-US" baseline="0" dirty="0"/>
              <a:t> search </a:t>
            </a:r>
            <a:r>
              <a:rPr lang="en-US" sz="2400" baseline="0" dirty="0"/>
              <a:t>(search.earthdata.nasa.gov)</a:t>
            </a:r>
          </a:p>
          <a:p>
            <a:pPr lvl="1"/>
            <a:r>
              <a:rPr lang="en-US" dirty="0"/>
              <a:t>Filter by instrument, project, date/time, spatial bounds</a:t>
            </a:r>
          </a:p>
          <a:p>
            <a:pPr lvl="1"/>
            <a:r>
              <a:rPr lang="en-US" dirty="0"/>
              <a:t>Download and access options;   Web-based user interface or API tools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BE7FF-9029-82C6-43CC-7F8CC25270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EE76A-8D57-3E0B-6CDA-A3AF7221E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130" y="2406869"/>
            <a:ext cx="8299174" cy="4246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2B880-82F0-B100-9EDD-C8B1D8D3D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30" y="2406869"/>
            <a:ext cx="8468409" cy="4246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33173A-1D7A-85C9-8544-BAB288691632}"/>
              </a:ext>
            </a:extLst>
          </p:cNvPr>
          <p:cNvSpPr txBox="1"/>
          <p:nvPr/>
        </p:nvSpPr>
        <p:spPr>
          <a:xfrm>
            <a:off x="699406" y="3058510"/>
            <a:ext cx="209704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Search example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AVIRIS-NG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products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</a:p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Delta-X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98277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D117E-3339-F294-81A0-AE0DDD23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18" y="507951"/>
            <a:ext cx="11081657" cy="826861"/>
          </a:xfrm>
        </p:spPr>
        <p:txBody>
          <a:bodyPr/>
          <a:lstStyle/>
          <a:p>
            <a:r>
              <a:rPr lang="en-US" dirty="0"/>
              <a:t>Data access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A8F29-6027-D562-69B5-2A118E9F4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728" y="1997434"/>
            <a:ext cx="5152346" cy="20590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Direct download</a:t>
            </a:r>
          </a:p>
          <a:p>
            <a:r>
              <a:rPr lang="en-US" dirty="0"/>
              <a:t>AWS</a:t>
            </a:r>
            <a:r>
              <a:rPr lang="en-US" baseline="0" dirty="0"/>
              <a:t> cloud</a:t>
            </a:r>
            <a:r>
              <a:rPr lang="en-US" dirty="0"/>
              <a:t> </a:t>
            </a:r>
            <a:r>
              <a:rPr lang="en-US" baseline="0" dirty="0"/>
              <a:t>access</a:t>
            </a:r>
          </a:p>
          <a:p>
            <a:endParaRPr lang="en-US" baseline="0" dirty="0"/>
          </a:p>
          <a:p>
            <a:r>
              <a:rPr lang="en-US" dirty="0" err="1"/>
              <a:t>Earthdata</a:t>
            </a:r>
            <a:r>
              <a:rPr lang="en-US" dirty="0"/>
              <a:t> login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276D4-2582-A48F-F3B1-65651BA886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CFF1A7-80A5-C6F9-082C-E352044E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603" y="357023"/>
            <a:ext cx="5676900" cy="4210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AB9C2-B5D4-82B7-02BE-2F8AFA7EF147}"/>
              </a:ext>
            </a:extLst>
          </p:cNvPr>
          <p:cNvSpPr txBox="1"/>
          <p:nvPr/>
        </p:nvSpPr>
        <p:spPr>
          <a:xfrm>
            <a:off x="738518" y="4795736"/>
            <a:ext cx="1144255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https://data.ornldaac.earthdata.nasa.gov/protected/deltax/DeltaX_L2A_AVIRIS-NG_BRDF_V3/data/ang20210925t152304_rfl_brdf.hdr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s3://ornl-cumulus-prod-protected/deltax/DeltaX_L2A_AVIRIS-NG_BRDF_V3/data/ang20210925t152304_rfl_brdf.hdr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4154EA-A2BA-25F8-9D9D-9959A56D8107}"/>
              </a:ext>
            </a:extLst>
          </p:cNvPr>
          <p:cNvSpPr/>
          <p:nvPr/>
        </p:nvSpPr>
        <p:spPr>
          <a:xfrm>
            <a:off x="6484883" y="2617076"/>
            <a:ext cx="388883" cy="409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DF30E7-8304-AA3D-BE8A-9CFC1170C483}"/>
              </a:ext>
            </a:extLst>
          </p:cNvPr>
          <p:cNvCxnSpPr/>
          <p:nvPr/>
        </p:nvCxnSpPr>
        <p:spPr>
          <a:xfrm flipH="1">
            <a:off x="5633545" y="3605048"/>
            <a:ext cx="977462" cy="1114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892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B96A8-658E-C39E-7A02-5EB2D971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915CC-7C43-4556-0677-CDE49390A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and download APIs through NASA’s CMR</a:t>
            </a:r>
          </a:p>
          <a:p>
            <a:pPr lvl="1"/>
            <a:r>
              <a:rPr lang="en-US" dirty="0"/>
              <a:t>See </a:t>
            </a:r>
            <a:r>
              <a:rPr lang="en-US" i="1" dirty="0"/>
              <a:t>https://nasa-openscapes.github.io/earthdata-cloud-cookbook</a:t>
            </a:r>
            <a:r>
              <a:rPr lang="en-US" dirty="0"/>
              <a:t>/, 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i="1" dirty="0"/>
              <a:t>https://www.earthdata.nasa.gov/data/tools/earthaccess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Python, R, and  MATLAB programming options</a:t>
            </a:r>
          </a:p>
          <a:p>
            <a:pPr>
              <a:spcBef>
                <a:spcPts val="0"/>
              </a:spcBef>
            </a:pPr>
            <a:r>
              <a:rPr lang="en-US" dirty="0"/>
              <a:t>Subsetting</a:t>
            </a:r>
            <a:r>
              <a:rPr lang="en-US" baseline="0" dirty="0"/>
              <a:t> and reprojection via </a:t>
            </a:r>
            <a:r>
              <a:rPr lang="en-US" i="1" baseline="0" dirty="0" err="1"/>
              <a:t>OPenDAP</a:t>
            </a:r>
            <a:r>
              <a:rPr lang="en-US" baseline="0" dirty="0"/>
              <a:t> and </a:t>
            </a:r>
            <a:r>
              <a:rPr lang="en-US" i="1" dirty="0"/>
              <a:t>Harmony</a:t>
            </a:r>
            <a:r>
              <a:rPr lang="en-US" sz="2400" dirty="0"/>
              <a:t>  </a:t>
            </a:r>
            <a:br>
              <a:rPr lang="en-US" sz="2400" dirty="0"/>
            </a:br>
            <a:r>
              <a:rPr lang="en-US" sz="2400" dirty="0"/>
              <a:t>      (</a:t>
            </a:r>
            <a:r>
              <a:rPr lang="en-US" sz="2400" i="1" dirty="0"/>
              <a:t>https://harmony.earthdata.nasa.gov</a:t>
            </a:r>
            <a:r>
              <a:rPr lang="en-US" sz="2400" dirty="0"/>
              <a:t>/)</a:t>
            </a:r>
            <a:endParaRPr lang="en-US" sz="2400" baseline="0" dirty="0"/>
          </a:p>
          <a:p>
            <a:pPr lvl="1"/>
            <a:r>
              <a:rPr lang="en-US" dirty="0"/>
              <a:t>Combine data from different collections</a:t>
            </a:r>
          </a:p>
          <a:p>
            <a:pPr lvl="1"/>
            <a:r>
              <a:rPr lang="en-US" dirty="0"/>
              <a:t>S</a:t>
            </a:r>
            <a:r>
              <a:rPr lang="en-US" baseline="0" dirty="0"/>
              <a:t>elect</a:t>
            </a:r>
            <a:r>
              <a:rPr lang="en-US" dirty="0"/>
              <a:t> variables, transform data;  reproject </a:t>
            </a:r>
            <a:r>
              <a:rPr lang="en-US"/>
              <a:t>to preferred CRS</a:t>
            </a:r>
            <a:endParaRPr lang="en-US" dirty="0"/>
          </a:p>
          <a:p>
            <a:pPr lvl="1"/>
            <a:r>
              <a:rPr lang="en-US" dirty="0"/>
              <a:t>Select output format: NetCDF, GeoTIFF, JPEG2000, JSON, ASCII</a:t>
            </a:r>
          </a:p>
          <a:p>
            <a:pPr lvl="1"/>
            <a:r>
              <a:rPr lang="en-US" baseline="0" dirty="0" err="1"/>
              <a:t>Jupyter</a:t>
            </a:r>
            <a:r>
              <a:rPr lang="en-US" dirty="0"/>
              <a:t> Notebook demo available.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7F655-6391-9F30-A208-057412B445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2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6639-EAD9-E96A-2613-AB29FBEA1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Arial"/>
                <a:cs typeface="Arial"/>
              </a:rPr>
              <a:t>NASA DAACs: Distribute Earth Science data products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459C8-245D-D684-5C38-624286862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6858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Serve scientists and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sz="2400" baseline="0" dirty="0">
                <a:latin typeface="Calibri" panose="020F0502020204030204" pitchFamily="34" charset="0"/>
                <a:cs typeface="Calibri" panose="020F0502020204030204" pitchFamily="34" charset="0"/>
              </a:rPr>
              <a:t> users</a:t>
            </a:r>
          </a:p>
          <a:p>
            <a:pPr marL="6858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NASA’s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Open data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initiative</a:t>
            </a:r>
            <a:endParaRPr lang="en-US" sz="240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n-US" sz="2000" b="1" i="1" dirty="0">
                <a:latin typeface="Calibri"/>
                <a:ea typeface="Calibri"/>
                <a:cs typeface="Calibri"/>
              </a:rPr>
              <a:t>F</a:t>
            </a:r>
            <a:r>
              <a:rPr lang="en-US" sz="2000" i="1" dirty="0">
                <a:latin typeface="Calibri"/>
                <a:ea typeface="Calibri"/>
                <a:cs typeface="Calibri"/>
              </a:rPr>
              <a:t>indable, </a:t>
            </a: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1" dirty="0">
                <a:latin typeface="Calibri"/>
                <a:ea typeface="Calibri"/>
                <a:cs typeface="Calibri"/>
              </a:rPr>
              <a:t>A</a:t>
            </a:r>
            <a:r>
              <a:rPr lang="en-US" sz="2000" i="1" dirty="0">
                <a:latin typeface="Calibri"/>
                <a:ea typeface="Calibri"/>
                <a:cs typeface="Calibri"/>
              </a:rPr>
              <a:t>ccessible, </a:t>
            </a:r>
            <a:br>
              <a:rPr lang="en-US" sz="2000" i="1" dirty="0">
                <a:latin typeface="Calibri"/>
                <a:ea typeface="Calibri"/>
                <a:cs typeface="Calibri"/>
              </a:rPr>
            </a:br>
            <a:r>
              <a:rPr lang="en-US" sz="2000" b="1" i="1" dirty="0">
                <a:latin typeface="Calibri"/>
                <a:ea typeface="Calibri"/>
                <a:cs typeface="Calibri"/>
              </a:rPr>
              <a:t>I</a:t>
            </a:r>
            <a:r>
              <a:rPr lang="en-US" sz="2000" i="1" dirty="0">
                <a:latin typeface="Calibri"/>
                <a:ea typeface="Calibri"/>
                <a:cs typeface="Calibri"/>
              </a:rPr>
              <a:t>nteroperable, </a:t>
            </a: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1" dirty="0">
                <a:latin typeface="Calibri"/>
                <a:ea typeface="Calibri"/>
                <a:cs typeface="Calibri"/>
              </a:rPr>
              <a:t>R</a:t>
            </a:r>
            <a:r>
              <a:rPr lang="en-US" sz="2000" i="1" dirty="0">
                <a:latin typeface="Calibri"/>
                <a:ea typeface="Calibri"/>
                <a:cs typeface="Calibri"/>
              </a:rPr>
              <a:t>eusable</a:t>
            </a:r>
            <a:endParaRPr lang="en-US" sz="2000" i="1" baseline="0" dirty="0">
              <a:latin typeface="Calibri"/>
              <a:ea typeface="Calibri"/>
              <a:cs typeface="Calibri"/>
            </a:endParaRPr>
          </a:p>
          <a:p>
            <a:pPr marL="6858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Science themes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C8245-6F05-2CFB-57B0-6564313E33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EOSDIS DAACs">
            <a:extLst>
              <a:ext uri="{FF2B5EF4-FFF2-40B4-BE49-F238E27FC236}">
                <a16:creationId xmlns:a16="http://schemas.microsoft.com/office/drawing/2014/main" id="{8A569FD0-323C-089B-FBF8-BEAA910E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18" y="1066708"/>
            <a:ext cx="7724435" cy="50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7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1294-603B-55EA-98BB-7386478F6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ORNL DAAC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73A51-7E16-EA43-AA79-F65BC2124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406" y="955221"/>
            <a:ext cx="4227786" cy="2373726"/>
          </a:xfrm>
        </p:spPr>
        <p:txBody>
          <a:bodyPr>
            <a:normAutofit/>
          </a:bodyPr>
          <a:lstStyle/>
          <a:p>
            <a:r>
              <a:rPr lang="en-US" sz="2800" dirty="0"/>
              <a:t>Terrestrial ecology</a:t>
            </a:r>
          </a:p>
          <a:p>
            <a:pPr lvl="1"/>
            <a:r>
              <a:rPr lang="en-US" sz="2200" dirty="0"/>
              <a:t>Field observations</a:t>
            </a:r>
          </a:p>
          <a:p>
            <a:pPr lvl="1"/>
            <a:r>
              <a:rPr lang="en-US" sz="2200" dirty="0"/>
              <a:t>Airborne missions</a:t>
            </a:r>
          </a:p>
          <a:p>
            <a:pPr lvl="1"/>
            <a:r>
              <a:rPr lang="en-US" sz="2200" dirty="0"/>
              <a:t>Orbital</a:t>
            </a:r>
            <a:r>
              <a:rPr lang="en-US" sz="2200" baseline="0" dirty="0"/>
              <a:t> products</a:t>
            </a:r>
          </a:p>
          <a:p>
            <a:pPr lvl="1"/>
            <a:r>
              <a:rPr lang="en-US" sz="2200" baseline="0" dirty="0"/>
              <a:t>Model code</a:t>
            </a:r>
            <a:r>
              <a:rPr lang="en-US" sz="2200" dirty="0"/>
              <a:t> &amp; </a:t>
            </a:r>
            <a:r>
              <a:rPr lang="en-US" sz="2200" baseline="0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A4167-3170-589C-5A1C-440E35B843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19003-71DC-BBCE-14A5-CF9E856A5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222" y="0"/>
            <a:ext cx="6961777" cy="5821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FDBC3-B6A9-4F27-316B-9882A864DA9D}"/>
              </a:ext>
            </a:extLst>
          </p:cNvPr>
          <p:cNvSpPr txBox="1"/>
          <p:nvPr/>
        </p:nvSpPr>
        <p:spPr>
          <a:xfrm>
            <a:off x="7094675" y="5949700"/>
            <a:ext cx="504906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https://daac.ornl.gov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https://www.earthdata.nasa.gov/centers/ornl-daac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29F654B-CA26-4475-C66E-1DCA5522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1" y="3111063"/>
            <a:ext cx="4827210" cy="271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3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0432-D2D2-ACF5-6928-979DB805F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Airborne data support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89E74-F89A-8589-95AB-945DA6BCE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03" y="984812"/>
            <a:ext cx="10654394" cy="47863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Airborne-field investigations, process studies</a:t>
            </a:r>
            <a:r>
              <a:rPr lang="en-US" baseline="0" dirty="0"/>
              <a:t>  </a:t>
            </a:r>
          </a:p>
          <a:p>
            <a:pPr lvl="1"/>
            <a:r>
              <a:rPr lang="en-US" baseline="0" dirty="0"/>
              <a:t>ABoVE, Delta-X, </a:t>
            </a:r>
            <a:r>
              <a:rPr lang="en-US" baseline="0" dirty="0" err="1"/>
              <a:t>BioSCape</a:t>
            </a:r>
            <a:r>
              <a:rPr lang="en-US" baseline="0" dirty="0"/>
              <a:t>, </a:t>
            </a:r>
            <a:r>
              <a:rPr lang="en-US" baseline="0" dirty="0" err="1"/>
              <a:t>GEMx</a:t>
            </a:r>
            <a:endParaRPr lang="en-US" baseline="0" dirty="0"/>
          </a:p>
          <a:p>
            <a:r>
              <a:rPr lang="en-US" dirty="0"/>
              <a:t>Orbital instruments: development, calibration-validation: </a:t>
            </a:r>
          </a:p>
          <a:p>
            <a:pPr lvl="1"/>
            <a:r>
              <a:rPr lang="en-US" dirty="0"/>
              <a:t>MODIS/ASTER Airborne Simulator (MASTER)</a:t>
            </a:r>
          </a:p>
          <a:p>
            <a:r>
              <a:rPr lang="en-US" dirty="0"/>
              <a:t>Airborne science research </a:t>
            </a:r>
          </a:p>
          <a:p>
            <a:pPr lvl="1"/>
            <a:r>
              <a:rPr lang="en-US" dirty="0"/>
              <a:t>Western Diversity Time Series, </a:t>
            </a:r>
            <a:br>
              <a:rPr lang="en-US" dirty="0"/>
            </a:br>
            <a:r>
              <a:rPr lang="en-US" dirty="0"/>
              <a:t>Greenhouse Gas 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Airborne Platforms</a:t>
            </a:r>
          </a:p>
          <a:p>
            <a:pPr lvl="1"/>
            <a:r>
              <a:rPr lang="en-US" dirty="0"/>
              <a:t>operate at range of altitudes: </a:t>
            </a:r>
            <a:r>
              <a:rPr lang="en-US" sz="2000" dirty="0"/>
              <a:t>260 to 26,200 m</a:t>
            </a:r>
          </a:p>
          <a:p>
            <a:pPr lvl="1"/>
            <a:r>
              <a:rPr lang="en-US" dirty="0"/>
              <a:t>often deploy multiple instruments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77FA3-8269-E840-CBED-66FDAF40C2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168D42-CB52-7B89-4C92-C48796FB90AE}"/>
              </a:ext>
            </a:extLst>
          </p:cNvPr>
          <p:cNvGrpSpPr/>
          <p:nvPr/>
        </p:nvGrpSpPr>
        <p:grpSpPr>
          <a:xfrm>
            <a:off x="6815678" y="2843427"/>
            <a:ext cx="5328062" cy="3564916"/>
            <a:chOff x="6729932" y="3143723"/>
            <a:chExt cx="5328062" cy="356491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8D4D1E2-9186-6149-25F1-4EC1CADFA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0" y="3452390"/>
              <a:ext cx="2609194" cy="146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CDDFC33-8E3F-23A1-CA5F-D8ACDE89C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932" y="3469754"/>
              <a:ext cx="2612215" cy="1284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B509B0E-26BD-DEC9-556B-28181F4B9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932" y="5240967"/>
              <a:ext cx="2609195" cy="146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1287202C-8F0B-74D8-246E-C9A7AD9A4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0" y="5240967"/>
              <a:ext cx="2609194" cy="146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B13426-B7AD-E8AC-4B5A-FD2213B74E14}"/>
                </a:ext>
              </a:extLst>
            </p:cNvPr>
            <p:cNvSpPr txBox="1"/>
            <p:nvPr/>
          </p:nvSpPr>
          <p:spPr>
            <a:xfrm>
              <a:off x="6729932" y="3143723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Twin Otter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248573-4461-66FF-26DA-E2D898DC8308}"/>
                </a:ext>
              </a:extLst>
            </p:cNvPr>
            <p:cNvSpPr txBox="1"/>
            <p:nvPr/>
          </p:nvSpPr>
          <p:spPr>
            <a:xfrm>
              <a:off x="9448800" y="4932300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ER-2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21FD5D-C6AF-4093-1B56-B49FA4011732}"/>
                </a:ext>
              </a:extLst>
            </p:cNvPr>
            <p:cNvSpPr txBox="1"/>
            <p:nvPr/>
          </p:nvSpPr>
          <p:spPr>
            <a:xfrm>
              <a:off x="6729932" y="4932300"/>
              <a:ext cx="1258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Gulfstream III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333A74-01D4-807E-BDAA-99BF56E34370}"/>
                </a:ext>
              </a:extLst>
            </p:cNvPr>
            <p:cNvSpPr txBox="1"/>
            <p:nvPr/>
          </p:nvSpPr>
          <p:spPr>
            <a:xfrm>
              <a:off x="9439182" y="3143723"/>
              <a:ext cx="603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B200</a:t>
              </a:r>
            </a:p>
          </p:txBody>
        </p:sp>
      </p:grpSp>
      <p:pic>
        <p:nvPicPr>
          <p:cNvPr id="1034" name="Picture 10" descr="Airborne Science Program logo">
            <a:extLst>
              <a:ext uri="{FF2B5EF4-FFF2-40B4-BE49-F238E27FC236}">
                <a16:creationId xmlns:a16="http://schemas.microsoft.com/office/drawing/2014/main" id="{2BB95FF3-499F-B7BF-8A9C-C5A50528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907" y="157951"/>
            <a:ext cx="1728788" cy="171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628FBE-6369-1EAC-7BB6-ADAFF657A122}"/>
              </a:ext>
            </a:extLst>
          </p:cNvPr>
          <p:cNvSpPr txBox="1"/>
          <p:nvPr/>
        </p:nvSpPr>
        <p:spPr>
          <a:xfrm>
            <a:off x="8783782" y="6470562"/>
            <a:ext cx="3408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https://airbornescience.nasa.gov/aircraft</a:t>
            </a:r>
          </a:p>
        </p:txBody>
      </p:sp>
    </p:spTree>
    <p:extLst>
      <p:ext uri="{BB962C8B-B14F-4D97-AF65-F5344CB8AC3E}">
        <p14:creationId xmlns:p14="http://schemas.microsoft.com/office/powerpoint/2010/main" val="19498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E23C-2B09-C1BD-B5EC-82DBB2FC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 spectroscopy instruments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E732F-9962-FFEE-559E-0BC33AAA4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406" y="947141"/>
            <a:ext cx="8961500" cy="2481859"/>
          </a:xfrm>
        </p:spPr>
        <p:txBody>
          <a:bodyPr>
            <a:normAutofit/>
          </a:bodyPr>
          <a:lstStyle/>
          <a:p>
            <a:pPr marL="177800" indent="-177800"/>
            <a:r>
              <a:rPr lang="en-US" sz="2800" dirty="0"/>
              <a:t>MODIS/ASTER</a:t>
            </a:r>
            <a:r>
              <a:rPr lang="en-US" sz="2800" baseline="0" dirty="0"/>
              <a:t> Airborne Simulator (MASTER)</a:t>
            </a:r>
          </a:p>
          <a:p>
            <a:pPr marL="177800" indent="-177800"/>
            <a:r>
              <a:rPr lang="en-US" sz="2800" b="0" i="0" u="none" strike="noStrike" cap="none" dirty="0">
                <a:solidFill>
                  <a:schemeClr val="accent1"/>
                </a:solidFill>
                <a:effectLst/>
                <a:sym typeface="Arial"/>
              </a:rPr>
              <a:t>Airborne Visible / Infrared Imaging Spectrometer</a:t>
            </a:r>
            <a:r>
              <a:rPr lang="en-US" sz="2800" b="0" i="0" u="none" strike="noStrike" cap="none" baseline="0" dirty="0">
                <a:solidFill>
                  <a:schemeClr val="accent1"/>
                </a:solidFill>
                <a:effectLst/>
                <a:sym typeface="Arial"/>
              </a:rPr>
              <a:t> (AVIRIS)</a:t>
            </a:r>
          </a:p>
          <a:p>
            <a:pPr marL="349250" lvl="1" indent="-177800"/>
            <a:r>
              <a:rPr lang="en-US" sz="2000" dirty="0"/>
              <a:t>AVIRIS-Classic,</a:t>
            </a:r>
            <a:r>
              <a:rPr lang="en-US" sz="2000" baseline="0" dirty="0"/>
              <a:t> AVIRIS-Next Generation (AVIRIS-NG), AVIRIS-3, …</a:t>
            </a:r>
          </a:p>
          <a:p>
            <a:pPr marL="177800" indent="-177800"/>
            <a:r>
              <a:rPr lang="en-US" sz="2800" b="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Hyperspectral Thermal Emission Spectrometer (</a:t>
            </a:r>
            <a:r>
              <a:rPr lang="en-US" sz="2800" b="0" i="0" u="none" strike="noStrike" cap="none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HyTES</a:t>
            </a:r>
            <a:r>
              <a:rPr lang="en-US" sz="2800" b="0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</a:p>
          <a:p>
            <a:pPr marL="177800" indent="-177800"/>
            <a:r>
              <a:rPr lang="en-US" sz="2800" dirty="0"/>
              <a:t>Portable Remote Imaging Spectrometer (PRISM)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664C6-1383-2442-D37E-E4B7EF782A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121EE0-36BF-0C9E-80E7-5C4CD35C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34" y="3829532"/>
            <a:ext cx="3304309" cy="257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ruments 3">
            <a:extLst>
              <a:ext uri="{FF2B5EF4-FFF2-40B4-BE49-F238E27FC236}">
                <a16:creationId xmlns:a16="http://schemas.microsoft.com/office/drawing/2014/main" id="{54CA83B7-02A2-5E6C-FFA0-5B76A81C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353" y="3869939"/>
            <a:ext cx="1846710" cy="24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017E0-57D4-2D54-E5D6-BECF3126A0A0}"/>
              </a:ext>
            </a:extLst>
          </p:cNvPr>
          <p:cNvSpPr txBox="1"/>
          <p:nvPr/>
        </p:nvSpPr>
        <p:spPr>
          <a:xfrm>
            <a:off x="9275249" y="3317825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AVIRIS-NG instrument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5EDD-9C33-A56A-35D0-81F985E5D7A4}"/>
              </a:ext>
            </a:extLst>
          </p:cNvPr>
          <p:cNvSpPr txBox="1"/>
          <p:nvPr/>
        </p:nvSpPr>
        <p:spPr>
          <a:xfrm>
            <a:off x="9660906" y="6442926"/>
            <a:ext cx="2393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https://avirisng.jpl.nasa.gov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B4152-1349-F709-F802-D31909B9F513}"/>
              </a:ext>
            </a:extLst>
          </p:cNvPr>
          <p:cNvSpPr txBox="1"/>
          <p:nvPr/>
        </p:nvSpPr>
        <p:spPr>
          <a:xfrm>
            <a:off x="699406" y="3588232"/>
            <a:ext cx="58122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Radiance</a:t>
            </a:r>
            <a:r>
              <a:rPr lang="en-US" sz="1800" dirty="0">
                <a:solidFill>
                  <a:schemeClr val="accent2"/>
                </a:solidFill>
              </a:rPr>
              <a:t>: electromagnetic radiation reflected or emitted by an object (</a:t>
            </a:r>
            <a:r>
              <a:rPr lang="en-US" sz="1800" i="1" dirty="0">
                <a:solidFill>
                  <a:schemeClr val="accent2"/>
                </a:solidFill>
              </a:rPr>
              <a:t>brightness</a:t>
            </a:r>
            <a:r>
              <a:rPr lang="en-US" sz="1800" dirty="0">
                <a:solidFill>
                  <a:schemeClr val="accent2"/>
                </a:solidFill>
              </a:rPr>
              <a:t> for specific wavelength); depends on illumination.</a:t>
            </a:r>
            <a:br>
              <a:rPr lang="en-US" sz="1800" dirty="0">
                <a:solidFill>
                  <a:schemeClr val="accent2"/>
                </a:solidFill>
              </a:rPr>
            </a:br>
            <a:r>
              <a:rPr lang="en-US" sz="1800" dirty="0">
                <a:solidFill>
                  <a:schemeClr val="accent2"/>
                </a:solidFill>
              </a:rPr>
              <a:t>Units: </a:t>
            </a:r>
            <a:r>
              <a:rPr lang="el-GR" sz="1800" dirty="0">
                <a:solidFill>
                  <a:schemeClr val="accent2"/>
                </a:solidFill>
              </a:rPr>
              <a:t>μ</a:t>
            </a:r>
            <a:r>
              <a:rPr lang="en-US" sz="1800" dirty="0">
                <a:solidFill>
                  <a:schemeClr val="accent2"/>
                </a:solidFill>
              </a:rPr>
              <a:t>W nm</a:t>
            </a:r>
            <a:r>
              <a:rPr lang="en-US" sz="1800" baseline="30000" dirty="0">
                <a:solidFill>
                  <a:schemeClr val="accent2"/>
                </a:solidFill>
              </a:rPr>
              <a:t>-1</a:t>
            </a:r>
            <a:r>
              <a:rPr lang="en-US" sz="1800" dirty="0">
                <a:solidFill>
                  <a:schemeClr val="accent2"/>
                </a:solidFill>
              </a:rPr>
              <a:t> cm</a:t>
            </a:r>
            <a:r>
              <a:rPr lang="en-US" sz="1800" baseline="30000" dirty="0">
                <a:solidFill>
                  <a:schemeClr val="accent2"/>
                </a:solidFill>
              </a:rPr>
              <a:t>-2</a:t>
            </a:r>
            <a:r>
              <a:rPr lang="en-US" sz="1800" dirty="0">
                <a:solidFill>
                  <a:schemeClr val="accent2"/>
                </a:solidFill>
              </a:rPr>
              <a:t> sr</a:t>
            </a:r>
            <a:r>
              <a:rPr lang="en-US" sz="1800" baseline="30000" dirty="0">
                <a:solidFill>
                  <a:schemeClr val="accent2"/>
                </a:solidFill>
              </a:rPr>
              <a:t>-1</a:t>
            </a:r>
          </a:p>
          <a:p>
            <a:pPr marL="457200" indent="-457200">
              <a:spcAft>
                <a:spcPts val="120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Reflectance</a:t>
            </a:r>
            <a:r>
              <a:rPr lang="en-US" sz="1800" dirty="0">
                <a:solidFill>
                  <a:schemeClr val="accent2"/>
                </a:solidFill>
              </a:rPr>
              <a:t>: ratio (light leaving) / (light striking); </a:t>
            </a:r>
            <a:br>
              <a:rPr lang="en-US" sz="1800" dirty="0">
                <a:solidFill>
                  <a:schemeClr val="accent2"/>
                </a:solidFill>
              </a:rPr>
            </a:br>
            <a:r>
              <a:rPr lang="en-US" sz="1800" dirty="0">
                <a:solidFill>
                  <a:schemeClr val="accent2"/>
                </a:solidFill>
              </a:rPr>
              <a:t>depends on the material observed. </a:t>
            </a:r>
            <a:br>
              <a:rPr lang="en-US" sz="1800" dirty="0">
                <a:solidFill>
                  <a:schemeClr val="accent2"/>
                </a:solidFill>
              </a:rPr>
            </a:br>
            <a:r>
              <a:rPr lang="en-US" sz="1800" dirty="0">
                <a:solidFill>
                  <a:schemeClr val="accent2"/>
                </a:solidFill>
              </a:rPr>
              <a:t>Units: 0 – 1.0</a:t>
            </a:r>
          </a:p>
        </p:txBody>
      </p:sp>
    </p:spTree>
    <p:extLst>
      <p:ext uri="{BB962C8B-B14F-4D97-AF65-F5344CB8AC3E}">
        <p14:creationId xmlns:p14="http://schemas.microsoft.com/office/powerpoint/2010/main" val="35252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4A09-067C-207A-8264-C6FD1F49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800" b="1" dirty="0"/>
              <a:t>MODIS/ASTER Airborne Simulator (MASTER)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0F869-E5B0-5EFD-3D1C-5580830DE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774" y="825499"/>
            <a:ext cx="10654394" cy="3392371"/>
          </a:xfrm>
        </p:spPr>
        <p:txBody>
          <a:bodyPr/>
          <a:lstStyle/>
          <a:p>
            <a:pPr lvl="1"/>
            <a:r>
              <a:rPr lang="en-US" dirty="0"/>
              <a:t>Spectral range : 460 to 12,879 nm (visible –  thermal IR) </a:t>
            </a:r>
          </a:p>
          <a:p>
            <a:pPr lvl="1"/>
            <a:r>
              <a:rPr lang="en-US" dirty="0"/>
              <a:t>Spectral resolution 50 bands, irregular intervals </a:t>
            </a:r>
          </a:p>
          <a:p>
            <a:pPr lvl="1"/>
            <a:r>
              <a:rPr lang="en-US" dirty="0"/>
              <a:t>Whisk-broom scanner; 716 pixels, 2.5 </a:t>
            </a:r>
            <a:r>
              <a:rPr lang="en-US" dirty="0" err="1"/>
              <a:t>mrad</a:t>
            </a:r>
            <a:r>
              <a:rPr lang="en-US" dirty="0"/>
              <a:t> FOV</a:t>
            </a:r>
          </a:p>
          <a:p>
            <a:pPr lvl="1"/>
            <a:r>
              <a:rPr lang="en-US" dirty="0"/>
              <a:t>Spatial resolution depends on distance from </a:t>
            </a:r>
            <a:br>
              <a:rPr lang="en-US" dirty="0"/>
            </a:br>
            <a:r>
              <a:rPr lang="en-US" dirty="0"/>
              <a:t>sensor to surface (i.e., altitude)</a:t>
            </a:r>
          </a:p>
          <a:p>
            <a:pPr lvl="1"/>
            <a:endParaRPr lang="en-US" sz="1400" dirty="0"/>
          </a:p>
          <a:p>
            <a:pPr lvl="1"/>
            <a:r>
              <a:rPr lang="en-US" dirty="0"/>
              <a:t>Products: </a:t>
            </a:r>
          </a:p>
          <a:p>
            <a:pPr lvl="2"/>
            <a:r>
              <a:rPr lang="en-US" dirty="0"/>
              <a:t>Atmospheric corrected emissivity</a:t>
            </a:r>
          </a:p>
          <a:p>
            <a:pPr lvl="2"/>
            <a:r>
              <a:rPr lang="en-US" dirty="0"/>
              <a:t>Land surface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9899-AEEC-7D55-88A7-A80FDECAF0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336E14-E789-0C63-BAC0-C82192C9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53" y="1094014"/>
            <a:ext cx="3455210" cy="48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1961C5-1856-E2CB-ECC5-A426B27505FA}"/>
              </a:ext>
            </a:extLst>
          </p:cNvPr>
          <p:cNvSpPr txBox="1"/>
          <p:nvPr/>
        </p:nvSpPr>
        <p:spPr>
          <a:xfrm>
            <a:off x="9065527" y="541790"/>
            <a:ext cx="21996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MASTER quicklook</a:t>
            </a:r>
            <a:br>
              <a:rPr lang="en-US" dirty="0"/>
            </a:br>
            <a:r>
              <a:rPr lang="en-US" sz="1200" dirty="0"/>
              <a:t>(R 4000, G 2200, B 1600 nm)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BA589-28C0-C66A-E325-6CC43D7C2D5E}"/>
              </a:ext>
            </a:extLst>
          </p:cNvPr>
          <p:cNvSpPr txBox="1"/>
          <p:nvPr/>
        </p:nvSpPr>
        <p:spPr>
          <a:xfrm>
            <a:off x="8637992" y="6011157"/>
            <a:ext cx="2715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Mosquito Fire, California; 2022-09-08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23132-484E-2A33-405D-60E99CFD3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48" y="3911416"/>
            <a:ext cx="3179059" cy="2420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6AA1C-90E1-7833-C6B8-8700C8DE1DD2}"/>
              </a:ext>
            </a:extLst>
          </p:cNvPr>
          <p:cNvSpPr txBox="1"/>
          <p:nvPr/>
        </p:nvSpPr>
        <p:spPr>
          <a:xfrm>
            <a:off x="5820076" y="3528526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Emissivity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0A0D0D-8D15-0190-6D2A-332C69D3F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865" y="4446872"/>
            <a:ext cx="615478" cy="19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B74E52-7C68-7A46-6484-4BDB8EEFDBCC}"/>
              </a:ext>
            </a:extLst>
          </p:cNvPr>
          <p:cNvSpPr txBox="1"/>
          <p:nvPr/>
        </p:nvSpPr>
        <p:spPr>
          <a:xfrm>
            <a:off x="699405" y="4537041"/>
            <a:ext cx="32277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Western Diversity Time Series 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will observe ecosystems and provide critical information on natural disasters such as volcanoes, wildfires, and drought.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99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8986-5626-7842-4FBE-E45119BA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06" y="128360"/>
            <a:ext cx="11329765" cy="826861"/>
          </a:xfrm>
        </p:spPr>
        <p:txBody>
          <a:bodyPr>
            <a:noAutofit/>
          </a:bodyPr>
          <a:lstStyle/>
          <a:p>
            <a:pPr lvl="0"/>
            <a:r>
              <a:rPr lang="en-US" sz="2600" b="1" i="0" u="none" strike="noStrike" cap="non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Airborne Visible / Infrared Imaging Spectrometer- Next Generation (AVIRIS-NG)</a:t>
            </a:r>
            <a:endParaRPr lang="en-US" sz="26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CB69C-6B01-F2B1-B92F-F4E0963E0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029" y="914489"/>
            <a:ext cx="10995289" cy="41804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en-US" b="0" i="0" u="none" strike="noStrike" cap="none" dirty="0">
                <a:effectLst/>
                <a:latin typeface="Calibri"/>
                <a:ea typeface="Calibri"/>
                <a:cs typeface="Calibri"/>
                <a:sym typeface="Arial"/>
              </a:rPr>
              <a:t>Spectral range : 380 to 2,510 nm (visible – near IR), </a:t>
            </a:r>
            <a:endParaRPr lang="en-US" dirty="0">
              <a:effectLst/>
              <a:latin typeface="Calibri"/>
              <a:ea typeface="Calibri"/>
              <a:cs typeface="Calibri"/>
            </a:endParaRPr>
          </a:p>
          <a:p>
            <a:pPr lvl="1"/>
            <a:r>
              <a:rPr lang="en-US" b="0" i="0" u="none" strike="noStrike" cap="none" dirty="0">
                <a:effectLst/>
                <a:latin typeface="Calibri"/>
                <a:ea typeface="Calibri"/>
                <a:cs typeface="Calibri"/>
                <a:sym typeface="Arial"/>
              </a:rPr>
              <a:t>Spectral resolution 425 bands, 5-nm intervals</a:t>
            </a:r>
            <a:endParaRPr lang="en-US" b="0" i="0" u="none" strike="noStrike" cap="none" dirty="0">
              <a:effectLst/>
              <a:latin typeface="Calibri"/>
              <a:ea typeface="Calibri"/>
              <a:cs typeface="Calibri"/>
            </a:endParaRPr>
          </a:p>
          <a:p>
            <a:pPr lvl="1"/>
            <a:r>
              <a:rPr lang="en-US" dirty="0" err="1">
                <a:latin typeface="Calibri"/>
                <a:ea typeface="Calibri"/>
                <a:cs typeface="Calibri"/>
              </a:rPr>
              <a:t>Pushbroom</a:t>
            </a:r>
            <a:r>
              <a:rPr lang="en-US" dirty="0">
                <a:latin typeface="Calibri"/>
                <a:ea typeface="Calibri"/>
                <a:cs typeface="Calibri"/>
              </a:rPr>
              <a:t> scanner with 640 cross-track elements, 1.4 </a:t>
            </a:r>
            <a:r>
              <a:rPr lang="en-US" dirty="0" err="1">
                <a:latin typeface="Calibri"/>
                <a:ea typeface="Calibri"/>
                <a:cs typeface="Calibri"/>
              </a:rPr>
              <a:t>mrad</a:t>
            </a:r>
            <a:r>
              <a:rPr lang="en-US" dirty="0">
                <a:latin typeface="Calibri"/>
                <a:ea typeface="Calibri"/>
                <a:cs typeface="Calibri"/>
              </a:rPr>
              <a:t> FOV </a:t>
            </a:r>
            <a:r>
              <a:rPr lang="en-US" sz="2200" dirty="0">
                <a:latin typeface="Calibri"/>
                <a:ea typeface="Calibri"/>
                <a:cs typeface="Calibri"/>
              </a:rPr>
              <a:t>(greater spatial resolution)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Applications</a:t>
            </a:r>
          </a:p>
          <a:p>
            <a:pPr lvl="2"/>
            <a:r>
              <a:rPr lang="en-US" sz="2200" dirty="0"/>
              <a:t>plant diversity</a:t>
            </a:r>
          </a:p>
          <a:p>
            <a:pPr lvl="2"/>
            <a:r>
              <a:rPr lang="en-US" sz="2200" dirty="0"/>
              <a:t>ecosystem functions</a:t>
            </a:r>
          </a:p>
          <a:p>
            <a:pPr lvl="2"/>
            <a:r>
              <a:rPr lang="en-US" sz="2200" dirty="0"/>
              <a:t>soil type</a:t>
            </a:r>
          </a:p>
          <a:p>
            <a:pPr lvl="2"/>
            <a:r>
              <a:rPr lang="en-US" sz="2200" dirty="0"/>
              <a:t>geology / minerals</a:t>
            </a:r>
          </a:p>
          <a:p>
            <a:pPr lvl="2"/>
            <a:r>
              <a:rPr lang="en-US" sz="2200" dirty="0"/>
              <a:t>greenhouse gas </a:t>
            </a:r>
          </a:p>
          <a:p>
            <a:pPr lvl="2"/>
            <a:r>
              <a:rPr lang="en-US" sz="2200" dirty="0" err="1"/>
              <a:t>cal</a:t>
            </a:r>
            <a:r>
              <a:rPr lang="en-US" sz="2200" dirty="0"/>
              <a:t>/</a:t>
            </a:r>
            <a:r>
              <a:rPr lang="en-US" sz="2200" dirty="0" err="1"/>
              <a:t>val</a:t>
            </a:r>
            <a:r>
              <a:rPr lang="en-US" sz="2200" dirty="0"/>
              <a:t> for satellite instr.</a:t>
            </a:r>
          </a:p>
          <a:p>
            <a:pPr lvl="1"/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37679-BC6B-B5A0-5523-BDDDE3F612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558A6-70CD-374F-048F-D32FD973C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490" y="2687286"/>
            <a:ext cx="7803681" cy="20499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E1B2AE-B078-CF0C-DC21-AA2C3FA4366F}"/>
              </a:ext>
            </a:extLst>
          </p:cNvPr>
          <p:cNvGrpSpPr/>
          <p:nvPr/>
        </p:nvGrpSpPr>
        <p:grpSpPr>
          <a:xfrm>
            <a:off x="3956786" y="5094964"/>
            <a:ext cx="8072386" cy="1115594"/>
            <a:chOff x="3956786" y="5303433"/>
            <a:chExt cx="8072386" cy="11155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2947BA-8D7B-1B99-B695-25A104A33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6786" y="5303433"/>
              <a:ext cx="8072386" cy="11155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FFC741-DD86-B57F-5741-23344F9CDA9A}"/>
                </a:ext>
              </a:extLst>
            </p:cNvPr>
            <p:cNvSpPr txBox="1"/>
            <p:nvPr/>
          </p:nvSpPr>
          <p:spPr>
            <a:xfrm>
              <a:off x="4570396" y="5792306"/>
              <a:ext cx="11031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AVIRIS-NG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47A23C-63DA-DE9B-DDF8-91EC0A370A11}"/>
                </a:ext>
              </a:extLst>
            </p:cNvPr>
            <p:cNvSpPr txBox="1"/>
            <p:nvPr/>
          </p:nvSpPr>
          <p:spPr>
            <a:xfrm>
              <a:off x="7451474" y="5409196"/>
              <a:ext cx="9332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6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186C3-9CD6-A3F5-F80A-A645CD852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 and reflectance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2CADC-5718-3AE6-E7AD-A07A4F0A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406" y="955221"/>
            <a:ext cx="11262222" cy="508294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Calibrated radiance data</a:t>
            </a:r>
            <a:r>
              <a:rPr lang="en-US" sz="2800" b="1" baseline="0" dirty="0"/>
              <a:t> </a:t>
            </a:r>
            <a:r>
              <a:rPr lang="en-US" sz="2800" baseline="0" dirty="0"/>
              <a:t>– Level 1B (L1B): </a:t>
            </a:r>
          </a:p>
          <a:p>
            <a:pPr marL="574675" indent="-339725">
              <a:spcBef>
                <a:spcPts val="0"/>
              </a:spcBef>
            </a:pPr>
            <a:r>
              <a:rPr lang="en-US" sz="2800" dirty="0"/>
              <a:t>Radiance units: </a:t>
            </a:r>
            <a:r>
              <a:rPr lang="el-GR" sz="2800" dirty="0"/>
              <a:t>μ</a:t>
            </a:r>
            <a:r>
              <a:rPr lang="en-US" sz="2800" dirty="0"/>
              <a:t>W nm</a:t>
            </a:r>
            <a:r>
              <a:rPr lang="en-US" sz="2800" baseline="30000" dirty="0"/>
              <a:t>-1</a:t>
            </a:r>
            <a:r>
              <a:rPr lang="en-US" sz="2800" dirty="0"/>
              <a:t> cm</a:t>
            </a:r>
            <a:r>
              <a:rPr lang="en-US" sz="2800" baseline="30000" dirty="0"/>
              <a:t>-2</a:t>
            </a:r>
            <a:r>
              <a:rPr lang="en-US" sz="2800" dirty="0"/>
              <a:t> sr</a:t>
            </a:r>
            <a:r>
              <a:rPr lang="en-US" sz="2800" baseline="30000" dirty="0"/>
              <a:t>-1</a:t>
            </a:r>
          </a:p>
          <a:p>
            <a:pPr marL="574675" indent="-339725">
              <a:spcBef>
                <a:spcPts val="0"/>
              </a:spcBef>
            </a:pPr>
            <a:r>
              <a:rPr lang="en-US" sz="2800" dirty="0"/>
              <a:t>Georeferenced swath data in HDF or netCDF format</a:t>
            </a:r>
          </a:p>
          <a:p>
            <a:pPr marL="966788" lvl="2"/>
            <a:r>
              <a:rPr lang="en-US" sz="2400" dirty="0"/>
              <a:t>data in instrument coordinates: lines x samples along flight trajectory</a:t>
            </a:r>
          </a:p>
          <a:p>
            <a:pPr marL="966788" lvl="2"/>
            <a:r>
              <a:rPr lang="en-US" sz="2400" dirty="0"/>
              <a:t>pixel</a:t>
            </a:r>
            <a:r>
              <a:rPr lang="en-US" sz="2400" baseline="0" dirty="0"/>
              <a:t> size on ground varies </a:t>
            </a:r>
            <a:r>
              <a:rPr lang="en-US" sz="2400" i="1" baseline="0" dirty="0"/>
              <a:t>f(parallax, terrain)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b="1" dirty="0"/>
              <a:t>Corrected surface reflectance </a:t>
            </a:r>
            <a:r>
              <a:rPr lang="en-US" sz="2800" dirty="0"/>
              <a:t>– Level 2 (L2):</a:t>
            </a:r>
          </a:p>
          <a:p>
            <a:pPr marL="566738">
              <a:spcBef>
                <a:spcPts val="0"/>
              </a:spcBef>
            </a:pPr>
            <a:r>
              <a:rPr lang="en-US" sz="2800" dirty="0"/>
              <a:t>Scaled reflectance units: 0.0 to 1.0</a:t>
            </a:r>
          </a:p>
          <a:p>
            <a:pPr marL="566738">
              <a:spcBef>
                <a:spcPts val="0"/>
              </a:spcBef>
            </a:pPr>
            <a:r>
              <a:rPr lang="en-US" sz="2800" baseline="0" dirty="0"/>
              <a:t>Orthocorrected</a:t>
            </a:r>
            <a:r>
              <a:rPr lang="en-US" sz="2800" dirty="0"/>
              <a:t> </a:t>
            </a:r>
            <a:r>
              <a:rPr lang="en-US" sz="2800" baseline="0" dirty="0"/>
              <a:t>in GeoTIFF, ENVI, or netCDF</a:t>
            </a:r>
          </a:p>
          <a:p>
            <a:pPr marL="738188" lvl="1">
              <a:spcBef>
                <a:spcPts val="0"/>
              </a:spcBef>
            </a:pPr>
            <a:r>
              <a:rPr lang="en-US" dirty="0"/>
              <a:t>Terrain corrected with regular pixel size</a:t>
            </a:r>
          </a:p>
          <a:p>
            <a:pPr marL="738188" lvl="1">
              <a:spcBef>
                <a:spcPts val="0"/>
              </a:spcBef>
            </a:pPr>
            <a:r>
              <a:rPr lang="en-US" dirty="0"/>
              <a:t>Atmospheric and BRDF corrections may be applied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EF21F-CABB-3A20-D54A-9A53C7F992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C15F3-70A3-05AF-EF36-AE5580764BF2}"/>
              </a:ext>
            </a:extLst>
          </p:cNvPr>
          <p:cNvSpPr txBox="1"/>
          <p:nvPr/>
        </p:nvSpPr>
        <p:spPr>
          <a:xfrm>
            <a:off x="8242300" y="3775571"/>
            <a:ext cx="3719328" cy="292387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92100" indent="-292100">
              <a:spcAft>
                <a:spcPts val="120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Radiance</a:t>
            </a:r>
            <a:r>
              <a:rPr lang="en-US" sz="1800" dirty="0">
                <a:solidFill>
                  <a:schemeClr val="accent2"/>
                </a:solidFill>
              </a:rPr>
              <a:t>: electromagnetic radiation reflected or emitted by an object (</a:t>
            </a:r>
            <a:r>
              <a:rPr lang="en-US" sz="1800" i="1" dirty="0">
                <a:solidFill>
                  <a:schemeClr val="accent2"/>
                </a:solidFill>
              </a:rPr>
              <a:t>brightness</a:t>
            </a:r>
            <a:r>
              <a:rPr lang="en-US" sz="1800" dirty="0">
                <a:solidFill>
                  <a:schemeClr val="accent2"/>
                </a:solidFill>
              </a:rPr>
              <a:t> for wavelength); depends on illumination.</a:t>
            </a:r>
            <a:br>
              <a:rPr lang="en-US" sz="1800" dirty="0">
                <a:solidFill>
                  <a:schemeClr val="accent2"/>
                </a:solidFill>
              </a:rPr>
            </a:br>
            <a:endParaRPr lang="en-US" sz="1800" baseline="30000" dirty="0">
              <a:solidFill>
                <a:schemeClr val="accent2"/>
              </a:solidFill>
            </a:endParaRPr>
          </a:p>
          <a:p>
            <a:pPr marL="292100" indent="-292100">
              <a:spcAft>
                <a:spcPts val="120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Reflectance</a:t>
            </a:r>
            <a:r>
              <a:rPr lang="en-US" sz="1800" dirty="0">
                <a:solidFill>
                  <a:schemeClr val="accent2"/>
                </a:solidFill>
              </a:rPr>
              <a:t>: ratio (light leaving) / (light striking); depends on the material observed. </a:t>
            </a:r>
            <a:br>
              <a:rPr lang="en-US" sz="1800" dirty="0">
                <a:solidFill>
                  <a:schemeClr val="accent2"/>
                </a:solidFill>
              </a:rPr>
            </a:b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7E1AF-4348-797D-718B-E2E4C97774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C254F9-2B82-C2B5-2E16-894B9E2DFB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17"/>
          <a:stretch/>
        </p:blipFill>
        <p:spPr>
          <a:xfrm>
            <a:off x="5666629" y="789141"/>
            <a:ext cx="6326643" cy="479931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53F495-58B3-AC24-B8A3-E3C139766CB1}"/>
              </a:ext>
            </a:extLst>
          </p:cNvPr>
          <p:cNvCxnSpPr/>
          <p:nvPr/>
        </p:nvCxnSpPr>
        <p:spPr>
          <a:xfrm flipV="1">
            <a:off x="1014649" y="1102291"/>
            <a:ext cx="0" cy="36576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FD3B01-D985-92EF-039F-609A69920C69}"/>
              </a:ext>
            </a:extLst>
          </p:cNvPr>
          <p:cNvSpPr txBox="1"/>
          <p:nvPr/>
        </p:nvSpPr>
        <p:spPr>
          <a:xfrm rot="16200000">
            <a:off x="170819" y="264299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70C0"/>
                </a:solidFill>
              </a:rPr>
              <a:t>flight path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CB996-9D4B-4ED8-0E13-879086092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0750" y="5511452"/>
            <a:ext cx="8035781" cy="1144061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Original </a:t>
            </a:r>
            <a:r>
              <a:rPr lang="en-US" sz="2400" baseline="0" dirty="0"/>
              <a:t>data in instrument coordinates: lines x samples</a:t>
            </a:r>
          </a:p>
          <a:p>
            <a:r>
              <a:rPr lang="en-US" sz="2400" dirty="0"/>
              <a:t>Coordinates assigned to each pixel </a:t>
            </a:r>
            <a:r>
              <a:rPr lang="en-US" sz="2400" i="1" dirty="0"/>
              <a:t>f(sensor-surface geometry, terrain)</a:t>
            </a:r>
          </a:p>
          <a:p>
            <a:r>
              <a:rPr lang="en-US" sz="2400" baseline="0" dirty="0"/>
              <a:t>Resampled to regular grid (some pixels are interpolated), </a:t>
            </a:r>
            <a:r>
              <a:rPr lang="en-US" sz="2400" dirty="0"/>
              <a:t>GLT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00CED-25EB-AAA3-AA55-0E80DD2AD2B8}"/>
              </a:ext>
            </a:extLst>
          </p:cNvPr>
          <p:cNvSpPr txBox="1"/>
          <p:nvPr/>
        </p:nvSpPr>
        <p:spPr>
          <a:xfrm>
            <a:off x="9915561" y="874385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Orthocorrected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332B7-259F-451D-CE59-13311B1D54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04" r="6556"/>
          <a:stretch/>
        </p:blipFill>
        <p:spPr>
          <a:xfrm>
            <a:off x="1171413" y="625641"/>
            <a:ext cx="2382318" cy="5292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0D723-3668-99DB-C4E2-B70E32296A1D}"/>
              </a:ext>
            </a:extLst>
          </p:cNvPr>
          <p:cNvSpPr txBox="1"/>
          <p:nvPr/>
        </p:nvSpPr>
        <p:spPr>
          <a:xfrm>
            <a:off x="2499335" y="874385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 data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9BB00-97B7-5C32-CEFD-3C1E2347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07" y="128361"/>
            <a:ext cx="8261714" cy="660780"/>
          </a:xfrm>
        </p:spPr>
        <p:txBody>
          <a:bodyPr>
            <a:normAutofit/>
          </a:bodyPr>
          <a:lstStyle/>
          <a:p>
            <a:r>
              <a:rPr lang="en-US" sz="3200" dirty="0"/>
              <a:t>Swath data: georeferencing &amp; rectification</a:t>
            </a:r>
          </a:p>
        </p:txBody>
      </p:sp>
    </p:spTree>
    <p:extLst>
      <p:ext uri="{BB962C8B-B14F-4D97-AF65-F5344CB8AC3E}">
        <p14:creationId xmlns:p14="http://schemas.microsoft.com/office/powerpoint/2010/main" val="685828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DS Presentation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2B5169"/>
      </a:accent1>
      <a:accent2>
        <a:srgbClr val="2276AC"/>
      </a:accent2>
      <a:accent3>
        <a:srgbClr val="22B363"/>
      </a:accent3>
      <a:accent4>
        <a:srgbClr val="F16924"/>
      </a:accent4>
      <a:accent5>
        <a:srgbClr val="00ABA9"/>
      </a:accent5>
      <a:accent6>
        <a:srgbClr val="DADBDB"/>
      </a:accent6>
      <a:hlink>
        <a:srgbClr val="2276AC"/>
      </a:hlink>
      <a:folHlink>
        <a:srgbClr val="597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0F604ACEA6F54DB4072B29E9A97AD3" ma:contentTypeVersion="15" ma:contentTypeDescription="Create a new document." ma:contentTypeScope="" ma:versionID="c336f203572a3311182fe298bad94afc">
  <xsd:schema xmlns:xsd="http://www.w3.org/2001/XMLSchema" xmlns:xs="http://www.w3.org/2001/XMLSchema" xmlns:p="http://schemas.microsoft.com/office/2006/metadata/properties" xmlns:ns2="fe6e8d5e-110f-4f1b-8ed6-f5ce04e03986" xmlns:ns3="9e5ecfaf-3e73-4ce2-8064-6b4b4a0f693a" targetNamespace="http://schemas.microsoft.com/office/2006/metadata/properties" ma:root="true" ma:fieldsID="ef3bbe009f54f94672ef594cc4549c60" ns2:_="" ns3:_="">
    <xsd:import namespace="fe6e8d5e-110f-4f1b-8ed6-f5ce04e03986"/>
    <xsd:import namespace="9e5ecfaf-3e73-4ce2-8064-6b4b4a0f6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e8d5e-110f-4f1b-8ed6-f5ce04e039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ecfaf-3e73-4ce2-8064-6b4b4a0f693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1f41a08-9475-4813-a4fb-2df8eee0805a}" ma:internalName="TaxCatchAll" ma:showField="CatchAllData" ma:web="9e5ecfaf-3e73-4ce2-8064-6b4b4a0f6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6e8d5e-110f-4f1b-8ed6-f5ce04e03986">
      <Terms xmlns="http://schemas.microsoft.com/office/infopath/2007/PartnerControls"/>
    </lcf76f155ced4ddcb4097134ff3c332f>
    <TaxCatchAll xmlns="9e5ecfaf-3e73-4ce2-8064-6b4b4a0f693a" xsi:nil="true"/>
  </documentManagement>
</p:properties>
</file>

<file path=customXml/itemProps1.xml><?xml version="1.0" encoding="utf-8"?>
<ds:datastoreItem xmlns:ds="http://schemas.openxmlformats.org/officeDocument/2006/customXml" ds:itemID="{98477B66-CAA0-4C47-99DF-B737F8F1D937}">
  <ds:schemaRefs>
    <ds:schemaRef ds:uri="9e5ecfaf-3e73-4ce2-8064-6b4b4a0f693a"/>
    <ds:schemaRef ds:uri="fe6e8d5e-110f-4f1b-8ed6-f5ce04e039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C9312A-3AB9-4298-9569-C4EEA33D65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454EE0-7BA2-45D0-B2D9-4D80C1294E16}">
  <ds:schemaRefs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9e5ecfaf-3e73-4ce2-8064-6b4b4a0f693a"/>
    <ds:schemaRef ds:uri="fe6e8d5e-110f-4f1b-8ed6-f5ce04e03986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1251</Words>
  <Application>Microsoft Office PowerPoint</Application>
  <PresentationFormat>Widescreen</PresentationFormat>
  <Paragraphs>163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Hyperspectral data from NASA Airborne platforms at the ORNL DAAC</vt:lpstr>
      <vt:lpstr>NASA DAACs: Distribute Earth Science data products</vt:lpstr>
      <vt:lpstr>ORNL DAAC</vt:lpstr>
      <vt:lpstr>Airborne data support …</vt:lpstr>
      <vt:lpstr>Example spectroscopy instruments</vt:lpstr>
      <vt:lpstr>MODIS/ASTER Airborne Simulator (MASTER)</vt:lpstr>
      <vt:lpstr>Airborne Visible / Infrared Imaging Spectrometer- Next Generation (AVIRIS-NG)</vt:lpstr>
      <vt:lpstr>Radiance and reflectance data</vt:lpstr>
      <vt:lpstr>Swath data: georeferencing &amp; rectification</vt:lpstr>
      <vt:lpstr>Radiance file structure &amp; formats</vt:lpstr>
      <vt:lpstr>Ancillary files</vt:lpstr>
      <vt:lpstr>Flight line catalogs for AVIRIS family &amp; MASTER</vt:lpstr>
      <vt:lpstr>Data discoverability and access</vt:lpstr>
      <vt:lpstr>Data access options</vt:lpstr>
      <vt:lpstr>Enterprise services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DAAC Quarterly Status Briefing</dc:title>
  <dc:creator/>
  <cp:lastModifiedBy>Pearson, Scott</cp:lastModifiedBy>
  <cp:revision>4</cp:revision>
  <dcterms:created xsi:type="dcterms:W3CDTF">2023-05-18T15:25:02Z</dcterms:created>
  <dcterms:modified xsi:type="dcterms:W3CDTF">2025-04-22T14:49:24Z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88100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MediaServiceImageTags">
    <vt:lpwstr/>
  </property>
  <property fmtid="{D5CDD505-2E9C-101B-9397-08002B2CF9AE}" pid="10" name="ContentTypeId">
    <vt:lpwstr>0x010100DE0F604ACEA6F54DB4072B29E9A97AD3</vt:lpwstr>
  </property>
</Properties>
</file>