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nva Sans" panose="020B0604020202020204" charset="0"/>
      <p:regular r:id="rId27"/>
    </p:embeddedFont>
    <p:embeddedFont>
      <p:font typeface="Canva Sans Bold" panose="020B0604020202020204" charset="0"/>
      <p:regular r:id="rId28"/>
    </p:embeddedFont>
    <p:embeddedFont>
      <p:font typeface="Canva Sans Italics" panose="020B0604020202020204" charset="0"/>
      <p:regular r:id="rId29"/>
    </p:embeddedFont>
    <p:embeddedFont>
      <p:font typeface="Harmattan" panose="020B0604020202020204" charset="-78"/>
      <p:regular r:id="rId30"/>
    </p:embeddedFont>
    <p:embeddedFont>
      <p:font typeface="Maragsa"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8" d="100"/>
          <a:sy n="78" d="100"/>
        </p:scale>
        <p:origin x="2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www.nrcs.usda.gov/programs-initiatives/longleaf-pine-initiativ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cloudcompare.org"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hyperlink" Target="https://www.nrcs.usda.gov/programs-initiatives/longleaf-pine-initiative"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scparc.org/turtles-of-south-carolina/gopher-tortoise/" TargetMode="External"/><Relationship Id="rId3" Type="http://schemas.openxmlformats.org/officeDocument/2006/relationships/image" Target="../media/image6.svg"/><Relationship Id="rId7" Type="http://schemas.openxmlformats.org/officeDocument/2006/relationships/image" Target="../media/image2.svg"/><Relationship Id="rId12" Type="http://schemas.openxmlformats.org/officeDocument/2006/relationships/hyperlink" Target="https://www.inaturalist.org/photos/33060516"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hyperlink" Target="https://commons.wikimedia.org/wiki/File:Dusky_Gopher_Frog-a.jpg" TargetMode="External"/><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TextBox 4"/>
          <p:cNvSpPr txBox="1"/>
          <p:nvPr/>
        </p:nvSpPr>
        <p:spPr>
          <a:xfrm>
            <a:off x="2390345" y="2531591"/>
            <a:ext cx="13223101" cy="5525252"/>
          </a:xfrm>
          <a:prstGeom prst="rect">
            <a:avLst/>
          </a:prstGeom>
        </p:spPr>
        <p:txBody>
          <a:bodyPr lIns="0" tIns="0" rIns="0" bIns="0" rtlCol="0" anchor="t">
            <a:spAutoFit/>
          </a:bodyPr>
          <a:lstStyle/>
          <a:p>
            <a:pPr algn="ctr">
              <a:lnSpc>
                <a:spcPts val="7308"/>
              </a:lnSpc>
            </a:pPr>
            <a:r>
              <a:rPr lang="en-US" sz="5220">
                <a:solidFill>
                  <a:srgbClr val="FCFCE4"/>
                </a:solidFill>
                <a:latin typeface="Maragsa"/>
                <a:ea typeface="Maragsa"/>
                <a:cs typeface="Maragsa"/>
                <a:sym typeface="Maragsa"/>
              </a:rPr>
              <a:t>USING </a:t>
            </a:r>
            <a:r>
              <a:rPr lang="en-US" sz="5220">
                <a:solidFill>
                  <a:srgbClr val="DBC486"/>
                </a:solidFill>
                <a:latin typeface="Maragsa"/>
                <a:ea typeface="Maragsa"/>
                <a:cs typeface="Maragsa"/>
                <a:sym typeface="Maragsa"/>
              </a:rPr>
              <a:t>TERRESTRIAL LASER SCANNING</a:t>
            </a:r>
            <a:r>
              <a:rPr lang="en-US" sz="5220">
                <a:solidFill>
                  <a:srgbClr val="FCFCE4"/>
                </a:solidFill>
                <a:latin typeface="Maragsa"/>
                <a:ea typeface="Maragsa"/>
                <a:cs typeface="Maragsa"/>
                <a:sym typeface="Maragsa"/>
              </a:rPr>
              <a:t> TO EVALUATE THE IMPACTS OF FORESTRY</a:t>
            </a:r>
            <a:r>
              <a:rPr lang="en-US" sz="5220">
                <a:solidFill>
                  <a:srgbClr val="DBC486"/>
                </a:solidFill>
                <a:latin typeface="Maragsa"/>
                <a:ea typeface="Maragsa"/>
                <a:cs typeface="Maragsa"/>
                <a:sym typeface="Maragsa"/>
              </a:rPr>
              <a:t> </a:t>
            </a:r>
            <a:r>
              <a:rPr lang="en-US" sz="5220">
                <a:solidFill>
                  <a:srgbClr val="FCFCE4"/>
                </a:solidFill>
                <a:latin typeface="Maragsa"/>
                <a:ea typeface="Maragsa"/>
                <a:cs typeface="Maragsa"/>
                <a:sym typeface="Maragsa"/>
              </a:rPr>
              <a:t>MANAGEMENT PRACTICES ON THE </a:t>
            </a:r>
            <a:r>
              <a:rPr lang="en-US" sz="5220">
                <a:solidFill>
                  <a:srgbClr val="DBC486"/>
                </a:solidFill>
                <a:latin typeface="Maragsa"/>
                <a:ea typeface="Maragsa"/>
                <a:cs typeface="Maragsa"/>
                <a:sym typeface="Maragsa"/>
              </a:rPr>
              <a:t>UNDERSTORY COMPLEXITY</a:t>
            </a:r>
            <a:r>
              <a:rPr lang="en-US" sz="5220">
                <a:solidFill>
                  <a:srgbClr val="FCFCE4"/>
                </a:solidFill>
                <a:latin typeface="Maragsa"/>
                <a:ea typeface="Maragsa"/>
                <a:cs typeface="Maragsa"/>
                <a:sym typeface="Maragsa"/>
              </a:rPr>
              <a:t> OF A </a:t>
            </a:r>
            <a:r>
              <a:rPr lang="en-US" sz="5220">
                <a:solidFill>
                  <a:srgbClr val="DBC486"/>
                </a:solidFill>
                <a:latin typeface="Maragsa"/>
                <a:ea typeface="Maragsa"/>
                <a:cs typeface="Maragsa"/>
                <a:sym typeface="Maragsa"/>
              </a:rPr>
              <a:t>LONGLEAF PINE SAVANNA</a:t>
            </a:r>
            <a:r>
              <a:rPr lang="en-US" sz="5220">
                <a:solidFill>
                  <a:srgbClr val="FCFCE4"/>
                </a:solidFill>
                <a:latin typeface="Maragsa"/>
                <a:ea typeface="Maragsa"/>
                <a:cs typeface="Maragsa"/>
                <a:sym typeface="Maragsa"/>
              </a:rPr>
              <a:t> IN SOUTHERN MISSISSIPPI</a:t>
            </a:r>
          </a:p>
          <a:p>
            <a:pPr algn="ctr">
              <a:lnSpc>
                <a:spcPts val="7308"/>
              </a:lnSpc>
            </a:pPr>
            <a:endParaRPr lang="en-US" sz="5220">
              <a:solidFill>
                <a:srgbClr val="FCFCE4"/>
              </a:solidFill>
              <a:latin typeface="Maragsa"/>
              <a:ea typeface="Maragsa"/>
              <a:cs typeface="Maragsa"/>
              <a:sym typeface="Maragsa"/>
            </a:endParaRPr>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6" name="TextBox 6"/>
          <p:cNvSpPr txBox="1"/>
          <p:nvPr/>
        </p:nvSpPr>
        <p:spPr>
          <a:xfrm>
            <a:off x="5439639" y="7253751"/>
            <a:ext cx="7408723" cy="1571625"/>
          </a:xfrm>
          <a:prstGeom prst="rect">
            <a:avLst/>
          </a:prstGeom>
        </p:spPr>
        <p:txBody>
          <a:bodyPr lIns="0" tIns="0" rIns="0" bIns="0" rtlCol="0" anchor="t">
            <a:spAutoFit/>
          </a:bodyPr>
          <a:lstStyle/>
          <a:p>
            <a:pPr algn="ctr">
              <a:lnSpc>
                <a:spcPts val="6299"/>
              </a:lnSpc>
            </a:pPr>
            <a:r>
              <a:rPr lang="en-US" sz="4500">
                <a:solidFill>
                  <a:srgbClr val="FCFCE4"/>
                </a:solidFill>
                <a:latin typeface="Harmattan"/>
                <a:ea typeface="Harmattan"/>
                <a:cs typeface="Harmattan"/>
                <a:sym typeface="Harmattan"/>
              </a:rPr>
              <a:t>Noah Williamson</a:t>
            </a:r>
          </a:p>
          <a:p>
            <a:pPr algn="ctr">
              <a:lnSpc>
                <a:spcPts val="6299"/>
              </a:lnSpc>
            </a:pPr>
            <a:r>
              <a:rPr lang="en-US" sz="4500">
                <a:solidFill>
                  <a:srgbClr val="FCFCE4"/>
                </a:solidFill>
                <a:latin typeface="Harmattan"/>
                <a:ea typeface="Harmattan"/>
                <a:cs typeface="Harmattan"/>
                <a:sym typeface="Harmattan"/>
              </a:rPr>
              <a:t>University of Southern Mississippi</a:t>
            </a:r>
          </a:p>
        </p:txBody>
      </p:sp>
      <p:sp>
        <p:nvSpPr>
          <p:cNvPr id="7" name="Freeform 7"/>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Freeform 6"/>
          <p:cNvSpPr/>
          <p:nvPr/>
        </p:nvSpPr>
        <p:spPr>
          <a:xfrm>
            <a:off x="11746541" y="432217"/>
            <a:ext cx="6541459" cy="6294758"/>
          </a:xfrm>
          <a:custGeom>
            <a:avLst/>
            <a:gdLst/>
            <a:ahLst/>
            <a:cxnLst/>
            <a:rect l="l" t="t" r="r" b="b"/>
            <a:pathLst>
              <a:path w="6541459" h="6294758">
                <a:moveTo>
                  <a:pt x="0" y="0"/>
                </a:moveTo>
                <a:lnTo>
                  <a:pt x="6541459" y="0"/>
                </a:lnTo>
                <a:lnTo>
                  <a:pt x="6541459" y="6294759"/>
                </a:lnTo>
                <a:lnTo>
                  <a:pt x="0" y="6294759"/>
                </a:lnTo>
                <a:lnTo>
                  <a:pt x="0" y="0"/>
                </a:lnTo>
                <a:close/>
              </a:path>
            </a:pathLst>
          </a:custGeom>
          <a:blipFill>
            <a:blip r:embed="rId8"/>
            <a:stretch>
              <a:fillRect l="-98351" r="-91002"/>
            </a:stretch>
          </a:blipFill>
        </p:spPr>
        <p:txBody>
          <a:bodyPr/>
          <a:lstStyle/>
          <a:p>
            <a:endParaRPr lang="en-US"/>
          </a:p>
        </p:txBody>
      </p:sp>
      <p:sp>
        <p:nvSpPr>
          <p:cNvPr id="7" name="TextBox 7"/>
          <p:cNvSpPr txBox="1"/>
          <p:nvPr/>
        </p:nvSpPr>
        <p:spPr>
          <a:xfrm>
            <a:off x="1028700" y="2814735"/>
            <a:ext cx="10926041" cy="7172233"/>
          </a:xfrm>
          <a:prstGeom prst="rect">
            <a:avLst/>
          </a:prstGeom>
        </p:spPr>
        <p:txBody>
          <a:bodyPr lIns="0" tIns="0" rIns="0" bIns="0" rtlCol="0" anchor="t">
            <a:spAutoFit/>
          </a:bodyPr>
          <a:lstStyle/>
          <a:p>
            <a:pPr marL="972330" lvl="1" indent="-486165" algn="just">
              <a:lnSpc>
                <a:spcPts val="6305"/>
              </a:lnSpc>
              <a:buFont typeface="Arial"/>
              <a:buChar char="•"/>
            </a:pPr>
            <a:r>
              <a:rPr lang="en-US" sz="4503">
                <a:solidFill>
                  <a:srgbClr val="FCFCE4"/>
                </a:solidFill>
                <a:latin typeface="Harmattan"/>
                <a:ea typeface="Harmattan"/>
                <a:cs typeface="Harmattan"/>
                <a:sym typeface="Harmattan"/>
              </a:rPr>
              <a:t>Using a </a:t>
            </a:r>
            <a:r>
              <a:rPr lang="en-US" sz="4503">
                <a:solidFill>
                  <a:srgbClr val="DBC486"/>
                </a:solidFill>
                <a:latin typeface="Harmattan"/>
                <a:ea typeface="Harmattan"/>
                <a:cs typeface="Harmattan"/>
                <a:sym typeface="Harmattan"/>
              </a:rPr>
              <a:t>LIVOX Tele-15 LiDAR Scanner</a:t>
            </a:r>
            <a:r>
              <a:rPr lang="en-US" sz="4503">
                <a:solidFill>
                  <a:srgbClr val="FCFCE4"/>
                </a:solidFill>
                <a:latin typeface="Harmattan"/>
                <a:ea typeface="Harmattan"/>
                <a:cs typeface="Harmattan"/>
                <a:sym typeface="Harmattan"/>
              </a:rPr>
              <a:t>, Scans were taken at </a:t>
            </a:r>
            <a:r>
              <a:rPr lang="en-US" sz="4503">
                <a:solidFill>
                  <a:srgbClr val="DBC486"/>
                </a:solidFill>
                <a:latin typeface="Harmattan"/>
                <a:ea typeface="Harmattan"/>
                <a:cs typeface="Harmattan"/>
                <a:sym typeface="Harmattan"/>
              </a:rPr>
              <a:t>6 different sites,</a:t>
            </a:r>
            <a:r>
              <a:rPr lang="en-US" sz="4503">
                <a:solidFill>
                  <a:srgbClr val="FCFCE4"/>
                </a:solidFill>
                <a:latin typeface="Harmattan"/>
                <a:ea typeface="Harmattan"/>
                <a:cs typeface="Harmattan"/>
                <a:sym typeface="Harmattan"/>
              </a:rPr>
              <a:t> with </a:t>
            </a:r>
            <a:r>
              <a:rPr lang="en-US" sz="4503">
                <a:solidFill>
                  <a:srgbClr val="DBC486"/>
                </a:solidFill>
                <a:latin typeface="Harmattan"/>
                <a:ea typeface="Harmattan"/>
                <a:cs typeface="Harmattan"/>
                <a:sym typeface="Harmattan"/>
              </a:rPr>
              <a:t>4 locations each</a:t>
            </a:r>
            <a:r>
              <a:rPr lang="en-US" sz="4503">
                <a:solidFill>
                  <a:srgbClr val="FCFCE4"/>
                </a:solidFill>
                <a:latin typeface="Harmattan"/>
                <a:ea typeface="Harmattan"/>
                <a:cs typeface="Harmattan"/>
                <a:sym typeface="Harmattan"/>
              </a:rPr>
              <a:t>, and </a:t>
            </a:r>
            <a:r>
              <a:rPr lang="en-US" sz="4503">
                <a:solidFill>
                  <a:srgbClr val="DBC486"/>
                </a:solidFill>
                <a:latin typeface="Harmattan"/>
                <a:ea typeface="Harmattan"/>
                <a:cs typeface="Harmattan"/>
                <a:sym typeface="Harmattan"/>
              </a:rPr>
              <a:t>4 scans at each location</a:t>
            </a:r>
            <a:r>
              <a:rPr lang="en-US" sz="4503">
                <a:solidFill>
                  <a:srgbClr val="FCFCE4"/>
                </a:solidFill>
                <a:latin typeface="Harmattan"/>
                <a:ea typeface="Harmattan"/>
                <a:cs typeface="Harmattan"/>
                <a:sym typeface="Harmattan"/>
              </a:rPr>
              <a:t>, for a total of </a:t>
            </a:r>
            <a:r>
              <a:rPr lang="en-US" sz="4503">
                <a:solidFill>
                  <a:srgbClr val="DBC486"/>
                </a:solidFill>
                <a:latin typeface="Harmattan"/>
                <a:ea typeface="Harmattan"/>
                <a:cs typeface="Harmattan"/>
                <a:sym typeface="Harmattan"/>
              </a:rPr>
              <a:t>96 point cloud datasets</a:t>
            </a:r>
          </a:p>
          <a:p>
            <a:pPr marL="972330" lvl="1" indent="-486165" algn="just">
              <a:lnSpc>
                <a:spcPts val="6305"/>
              </a:lnSpc>
              <a:buFont typeface="Arial"/>
              <a:buChar char="•"/>
            </a:pPr>
            <a:r>
              <a:rPr lang="en-US" sz="4503">
                <a:solidFill>
                  <a:srgbClr val="FCFCE4"/>
                </a:solidFill>
                <a:latin typeface="Harmattan"/>
                <a:ea typeface="Harmattan"/>
                <a:cs typeface="Harmattan"/>
                <a:sym typeface="Harmattan"/>
              </a:rPr>
              <a:t>Scans were taken in the </a:t>
            </a:r>
            <a:r>
              <a:rPr lang="en-US" sz="4503">
                <a:solidFill>
                  <a:srgbClr val="DBC486"/>
                </a:solidFill>
                <a:latin typeface="Harmattan"/>
                <a:ea typeface="Harmattan"/>
                <a:cs typeface="Harmattan"/>
                <a:sym typeface="Harmattan"/>
              </a:rPr>
              <a:t>cardinal directions</a:t>
            </a:r>
            <a:r>
              <a:rPr lang="en-US" sz="4503">
                <a:solidFill>
                  <a:srgbClr val="FCFCE4"/>
                </a:solidFill>
                <a:latin typeface="Harmattan"/>
                <a:ea typeface="Harmattan"/>
                <a:cs typeface="Harmattan"/>
                <a:sym typeface="Harmattan"/>
              </a:rPr>
              <a:t>, with at least 50 meters between locations, and with overlap minimized</a:t>
            </a:r>
          </a:p>
          <a:p>
            <a:pPr marL="972330" lvl="1" indent="-486165" algn="just">
              <a:lnSpc>
                <a:spcPts val="6305"/>
              </a:lnSpc>
              <a:buFont typeface="Arial"/>
              <a:buChar char="•"/>
            </a:pPr>
            <a:r>
              <a:rPr lang="en-US" sz="4503">
                <a:solidFill>
                  <a:srgbClr val="FCFCE4"/>
                </a:solidFill>
                <a:latin typeface="Harmattan"/>
                <a:ea typeface="Harmattan"/>
                <a:cs typeface="Harmattan"/>
                <a:sym typeface="Harmattan"/>
              </a:rPr>
              <a:t>Point Clouds were processed in accordance to the</a:t>
            </a:r>
            <a:r>
              <a:rPr lang="en-US" sz="4503">
                <a:solidFill>
                  <a:srgbClr val="DBC486"/>
                </a:solidFill>
                <a:latin typeface="Harmattan"/>
                <a:ea typeface="Harmattan"/>
                <a:cs typeface="Harmattan"/>
                <a:sym typeface="Harmattan"/>
              </a:rPr>
              <a:t> UCI Processing Chain </a:t>
            </a:r>
            <a:r>
              <a:rPr lang="en-US" sz="4503">
                <a:solidFill>
                  <a:srgbClr val="FCFCE4"/>
                </a:solidFill>
                <a:latin typeface="Harmattan"/>
                <a:ea typeface="Harmattan"/>
                <a:cs typeface="Harmattan"/>
                <a:sym typeface="Harmattan"/>
              </a:rPr>
              <a:t>in </a:t>
            </a:r>
            <a:r>
              <a:rPr lang="en-US" sz="4503">
                <a:solidFill>
                  <a:srgbClr val="DBC486"/>
                </a:solidFill>
                <a:latin typeface="Harmattan"/>
                <a:ea typeface="Harmattan"/>
                <a:cs typeface="Harmattan"/>
                <a:sym typeface="Harmattan"/>
              </a:rPr>
              <a:t>CloudCompare</a:t>
            </a:r>
          </a:p>
        </p:txBody>
      </p:sp>
      <p:sp>
        <p:nvSpPr>
          <p:cNvPr id="8" name="TextBox 8"/>
          <p:cNvSpPr txBox="1"/>
          <p:nvPr/>
        </p:nvSpPr>
        <p:spPr>
          <a:xfrm>
            <a:off x="2519329" y="1070506"/>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Procedures</a:t>
            </a:r>
          </a:p>
        </p:txBody>
      </p:sp>
      <p:sp>
        <p:nvSpPr>
          <p:cNvPr id="9" name="TextBox 9"/>
          <p:cNvSpPr txBox="1"/>
          <p:nvPr/>
        </p:nvSpPr>
        <p:spPr>
          <a:xfrm>
            <a:off x="13488149" y="5482445"/>
            <a:ext cx="4183471" cy="1874913"/>
          </a:xfrm>
          <a:prstGeom prst="rect">
            <a:avLst/>
          </a:prstGeom>
        </p:spPr>
        <p:txBody>
          <a:bodyPr lIns="0" tIns="0" rIns="0" bIns="0" rtlCol="0" anchor="t">
            <a:spAutoFit/>
          </a:bodyPr>
          <a:lstStyle/>
          <a:p>
            <a:pPr algn="r">
              <a:lnSpc>
                <a:spcPts val="3888"/>
              </a:lnSpc>
            </a:pPr>
            <a:r>
              <a:rPr lang="en-US" sz="2777">
                <a:solidFill>
                  <a:srgbClr val="DBC486"/>
                </a:solidFill>
                <a:latin typeface="Harmattan"/>
                <a:ea typeface="Harmattan"/>
                <a:cs typeface="Harmattan"/>
                <a:sym typeface="Harmattan"/>
              </a:rPr>
              <a:t>LIVOX Tele-15 LiDAR Scanner</a:t>
            </a:r>
          </a:p>
          <a:p>
            <a:pPr algn="r">
              <a:lnSpc>
                <a:spcPts val="3683"/>
              </a:lnSpc>
            </a:pPr>
            <a:r>
              <a:rPr lang="en-US" sz="2630">
                <a:solidFill>
                  <a:srgbClr val="FCFCE4"/>
                </a:solidFill>
                <a:latin typeface="Harmattan"/>
                <a:ea typeface="Harmattan"/>
                <a:cs typeface="Harmattan"/>
                <a:sym typeface="Harmattan"/>
              </a:rPr>
              <a:t>Cost: $1,499.00</a:t>
            </a:r>
          </a:p>
          <a:p>
            <a:pPr algn="r">
              <a:lnSpc>
                <a:spcPts val="3683"/>
              </a:lnSpc>
            </a:pPr>
            <a:r>
              <a:rPr lang="en-US" sz="2630">
                <a:solidFill>
                  <a:srgbClr val="FCFCE4"/>
                </a:solidFill>
                <a:latin typeface="Harmattan"/>
                <a:ea typeface="Harmattan"/>
                <a:cs typeface="Harmattan"/>
                <a:sym typeface="Harmattan"/>
              </a:rPr>
              <a:t>FOV: 14.5° * 16.2°</a:t>
            </a:r>
          </a:p>
          <a:p>
            <a:pPr algn="r">
              <a:lnSpc>
                <a:spcPts val="3683"/>
              </a:lnSpc>
            </a:pPr>
            <a:r>
              <a:rPr lang="en-US" sz="2630">
                <a:solidFill>
                  <a:srgbClr val="FCFCE4"/>
                </a:solidFill>
                <a:latin typeface="Harmattan"/>
                <a:ea typeface="Harmattan"/>
                <a:cs typeface="Harmattan"/>
                <a:sym typeface="Harmattan"/>
              </a:rPr>
              <a:t>Point Cloud Density: 2,400,000 pps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sp>
        <p:nvSpPr>
          <p:cNvPr id="3" name="Freeform 3"/>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graphicFrame>
        <p:nvGraphicFramePr>
          <p:cNvPr id="4" name="Table 4"/>
          <p:cNvGraphicFramePr>
            <a:graphicFrameLocks noGrp="1"/>
          </p:cNvGraphicFramePr>
          <p:nvPr/>
        </p:nvGraphicFramePr>
        <p:xfrm>
          <a:off x="1326163" y="714375"/>
          <a:ext cx="10158115" cy="9020175"/>
        </p:xfrm>
        <a:graphic>
          <a:graphicData uri="http://schemas.openxmlformats.org/drawingml/2006/table">
            <a:tbl>
              <a:tblPr/>
              <a:tblGrid>
                <a:gridCol w="2053885">
                  <a:extLst>
                    <a:ext uri="{9D8B030D-6E8A-4147-A177-3AD203B41FA5}">
                      <a16:colId xmlns:a16="http://schemas.microsoft.com/office/drawing/2014/main" val="20000"/>
                    </a:ext>
                  </a:extLst>
                </a:gridCol>
                <a:gridCol w="6089933">
                  <a:extLst>
                    <a:ext uri="{9D8B030D-6E8A-4147-A177-3AD203B41FA5}">
                      <a16:colId xmlns:a16="http://schemas.microsoft.com/office/drawing/2014/main" val="20001"/>
                    </a:ext>
                  </a:extLst>
                </a:gridCol>
                <a:gridCol w="2014297">
                  <a:extLst>
                    <a:ext uri="{9D8B030D-6E8A-4147-A177-3AD203B41FA5}">
                      <a16:colId xmlns:a16="http://schemas.microsoft.com/office/drawing/2014/main" val="20002"/>
                    </a:ext>
                  </a:extLst>
                </a:gridCol>
              </a:tblGrid>
              <a:tr h="820884">
                <a:tc>
                  <a:txBody>
                    <a:bodyPr/>
                    <a:lstStyle/>
                    <a:p>
                      <a:pPr algn="l">
                        <a:lnSpc>
                          <a:spcPts val="3359"/>
                        </a:lnSpc>
                        <a:defRPr/>
                      </a:pPr>
                      <a:r>
                        <a:rPr lang="en-US" sz="2399">
                          <a:solidFill>
                            <a:srgbClr val="FFFFFF"/>
                          </a:solidFill>
                          <a:latin typeface="Canva Sans"/>
                          <a:ea typeface="Canva Sans"/>
                          <a:cs typeface="Canva Sans"/>
                          <a:sym typeface="Canva Sans"/>
                        </a:rPr>
                        <a:t>Technology</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359"/>
                        </a:lnSpc>
                        <a:defRPr/>
                      </a:pPr>
                      <a:r>
                        <a:rPr lang="en-US" sz="2399">
                          <a:solidFill>
                            <a:srgbClr val="FFFFFF"/>
                          </a:solidFill>
                          <a:latin typeface="Canva Sans"/>
                          <a:ea typeface="Canva Sans"/>
                          <a:cs typeface="Canva Sans"/>
                          <a:sym typeface="Canva Sans"/>
                        </a:rPr>
                        <a:t>Specifications</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359"/>
                        </a:lnSpc>
                        <a:defRPr/>
                      </a:pPr>
                      <a:r>
                        <a:rPr lang="en-US" sz="2399">
                          <a:solidFill>
                            <a:srgbClr val="FFFFFF"/>
                          </a:solidFill>
                          <a:latin typeface="Canva Sans"/>
                          <a:ea typeface="Canva Sans"/>
                          <a:cs typeface="Canva Sans"/>
                          <a:sym typeface="Canva Sans"/>
                        </a:rPr>
                        <a:t>Cost</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670403">
                <a:tc>
                  <a:txBody>
                    <a:bodyPr/>
                    <a:lstStyle/>
                    <a:p>
                      <a:pPr algn="l">
                        <a:lnSpc>
                          <a:spcPts val="2799"/>
                        </a:lnSpc>
                        <a:defRPr/>
                      </a:pPr>
                      <a:r>
                        <a:rPr lang="en-US" sz="1999">
                          <a:solidFill>
                            <a:srgbClr val="FFFFFF"/>
                          </a:solidFill>
                          <a:latin typeface="Canva Sans"/>
                          <a:ea typeface="Canva Sans"/>
                          <a:cs typeface="Canva Sans"/>
                          <a:sym typeface="Canva Sans"/>
                        </a:rPr>
                        <a:t>LiDAR</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099"/>
                        </a:lnSpc>
                        <a:defRPr/>
                      </a:pPr>
                      <a:r>
                        <a:rPr lang="en-US" sz="1499">
                          <a:solidFill>
                            <a:srgbClr val="FFFFFF"/>
                          </a:solidFill>
                          <a:latin typeface="Canva Sans"/>
                          <a:ea typeface="Canva Sans"/>
                          <a:cs typeface="Canva Sans"/>
                          <a:sym typeface="Canva Sans"/>
                        </a:rPr>
                        <a:t>Livox Tele-15</a:t>
                      </a:r>
                      <a:endParaRPr lang="en-US" sz="1100"/>
                    </a:p>
                    <a:p>
                      <a:pPr algn="l">
                        <a:lnSpc>
                          <a:spcPts val="2099"/>
                        </a:lnSpc>
                      </a:pPr>
                      <a:r>
                        <a:rPr lang="en-US" sz="1499">
                          <a:solidFill>
                            <a:srgbClr val="FFFFFF"/>
                          </a:solidFill>
                          <a:latin typeface="Canva Sans"/>
                          <a:ea typeface="Canva Sans"/>
                          <a:cs typeface="Canva Sans"/>
                          <a:sym typeface="Canva Sans"/>
                        </a:rPr>
                        <a:t>FOV: 14.5° * 16.2°</a:t>
                      </a:r>
                    </a:p>
                    <a:p>
                      <a:pPr algn="l">
                        <a:lnSpc>
                          <a:spcPts val="2099"/>
                        </a:lnSpc>
                      </a:pPr>
                      <a:r>
                        <a:rPr lang="en-US" sz="1499">
                          <a:solidFill>
                            <a:srgbClr val="FFFFFF"/>
                          </a:solidFill>
                          <a:latin typeface="Canva Sans"/>
                          <a:ea typeface="Canva Sans"/>
                          <a:cs typeface="Canva Sans"/>
                          <a:sym typeface="Canva Sans"/>
                        </a:rPr>
                        <a:t>Range Precision: 2cm</a:t>
                      </a:r>
                    </a:p>
                    <a:p>
                      <a:pPr algn="l">
                        <a:lnSpc>
                          <a:spcPts val="2099"/>
                        </a:lnSpc>
                      </a:pPr>
                      <a:r>
                        <a:rPr lang="en-US" sz="1499">
                          <a:solidFill>
                            <a:srgbClr val="FFFFFF"/>
                          </a:solidFill>
                          <a:latin typeface="Canva Sans"/>
                          <a:ea typeface="Canva Sans"/>
                          <a:cs typeface="Canva Sans"/>
                          <a:sym typeface="Canva Sans"/>
                        </a:rPr>
                        <a:t>Angular Precision: &lt;0.03°</a:t>
                      </a:r>
                    </a:p>
                    <a:p>
                      <a:pPr algn="l">
                        <a:lnSpc>
                          <a:spcPts val="2099"/>
                        </a:lnSpc>
                      </a:pPr>
                      <a:r>
                        <a:rPr lang="en-US" sz="1499">
                          <a:solidFill>
                            <a:srgbClr val="FFFFFF"/>
                          </a:solidFill>
                          <a:latin typeface="Canva Sans"/>
                          <a:ea typeface="Canva Sans"/>
                          <a:cs typeface="Canva Sans"/>
                          <a:sym typeface="Canva Sans"/>
                        </a:rPr>
                        <a:t>Point Cloud Density: 2,400,000 pps</a:t>
                      </a:r>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799"/>
                        </a:lnSpc>
                        <a:defRPr/>
                      </a:pPr>
                      <a:r>
                        <a:rPr lang="en-US" sz="1999">
                          <a:solidFill>
                            <a:srgbClr val="FFFFFF"/>
                          </a:solidFill>
                          <a:latin typeface="Canva Sans"/>
                          <a:ea typeface="Canva Sans"/>
                          <a:cs typeface="Canva Sans"/>
                          <a:sym typeface="Canva Sans"/>
                        </a:rPr>
                        <a:t>$ 1,499.00</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670403">
                <a:tc>
                  <a:txBody>
                    <a:bodyPr/>
                    <a:lstStyle/>
                    <a:p>
                      <a:pPr algn="l">
                        <a:lnSpc>
                          <a:spcPts val="2799"/>
                        </a:lnSpc>
                        <a:defRPr/>
                      </a:pPr>
                      <a:r>
                        <a:rPr lang="en-US" sz="1999">
                          <a:solidFill>
                            <a:srgbClr val="FFFFFF"/>
                          </a:solidFill>
                          <a:latin typeface="Canva Sans"/>
                          <a:ea typeface="Canva Sans"/>
                          <a:cs typeface="Canva Sans"/>
                          <a:sym typeface="Canva Sans"/>
                        </a:rPr>
                        <a:t>Computer</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099"/>
                        </a:lnSpc>
                        <a:defRPr/>
                      </a:pPr>
                      <a:r>
                        <a:rPr lang="en-US" sz="1499">
                          <a:solidFill>
                            <a:srgbClr val="FFFFFF"/>
                          </a:solidFill>
                          <a:latin typeface="Canva Sans"/>
                          <a:ea typeface="Canva Sans"/>
                          <a:cs typeface="Canva Sans"/>
                          <a:sym typeface="Canva Sans"/>
                        </a:rPr>
                        <a:t>B-Max B-1 Pro Mini-PC</a:t>
                      </a:r>
                      <a:endParaRPr lang="en-US" sz="1100"/>
                    </a:p>
                    <a:p>
                      <a:pPr algn="l">
                        <a:lnSpc>
                          <a:spcPts val="2099"/>
                        </a:lnSpc>
                      </a:pPr>
                      <a:r>
                        <a:rPr lang="en-US" sz="1499">
                          <a:solidFill>
                            <a:srgbClr val="FFFFFF"/>
                          </a:solidFill>
                          <a:latin typeface="Canva Sans"/>
                          <a:ea typeface="Canva Sans"/>
                          <a:cs typeface="Canva Sans"/>
                          <a:sym typeface="Canva Sans"/>
                        </a:rPr>
                        <a:t>RAM: 8GB</a:t>
                      </a:r>
                    </a:p>
                    <a:p>
                      <a:pPr algn="l">
                        <a:lnSpc>
                          <a:spcPts val="2099"/>
                        </a:lnSpc>
                      </a:pPr>
                      <a:r>
                        <a:rPr lang="en-US" sz="1499">
                          <a:solidFill>
                            <a:srgbClr val="FFFFFF"/>
                          </a:solidFill>
                          <a:latin typeface="Canva Sans"/>
                          <a:ea typeface="Canva Sans"/>
                          <a:cs typeface="Canva Sans"/>
                          <a:sym typeface="Canva Sans"/>
                        </a:rPr>
                        <a:t>Storage: 128 GB</a:t>
                      </a:r>
                    </a:p>
                    <a:p>
                      <a:pPr algn="l">
                        <a:lnSpc>
                          <a:spcPts val="2099"/>
                        </a:lnSpc>
                      </a:pPr>
                      <a:r>
                        <a:rPr lang="en-US" sz="1499">
                          <a:solidFill>
                            <a:srgbClr val="FFFFFF"/>
                          </a:solidFill>
                          <a:latin typeface="Canva Sans"/>
                          <a:ea typeface="Canva Sans"/>
                          <a:cs typeface="Canva Sans"/>
                          <a:sym typeface="Canva Sans"/>
                        </a:rPr>
                        <a:t>Weight: 2.2 g</a:t>
                      </a:r>
                    </a:p>
                    <a:p>
                      <a:pPr algn="l">
                        <a:lnSpc>
                          <a:spcPts val="2099"/>
                        </a:lnSpc>
                      </a:pPr>
                      <a:r>
                        <a:rPr lang="en-US" sz="1499">
                          <a:solidFill>
                            <a:srgbClr val="FFFFFF"/>
                          </a:solidFill>
                          <a:latin typeface="Canva Sans"/>
                          <a:ea typeface="Canva Sans"/>
                          <a:cs typeface="Canva Sans"/>
                          <a:sym typeface="Canva Sans"/>
                        </a:rPr>
                        <a:t>Dimensions: 12 x 12 x 2.2 cm</a:t>
                      </a:r>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799"/>
                        </a:lnSpc>
                        <a:defRPr/>
                      </a:pPr>
                      <a:r>
                        <a:rPr lang="en-US" sz="1999">
                          <a:solidFill>
                            <a:srgbClr val="FFFFFF"/>
                          </a:solidFill>
                          <a:latin typeface="Canva Sans"/>
                          <a:ea typeface="Canva Sans"/>
                          <a:cs typeface="Canva Sans"/>
                          <a:sym typeface="Canva Sans"/>
                        </a:rPr>
                        <a:t>$ 99.00</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154964">
                <a:tc>
                  <a:txBody>
                    <a:bodyPr/>
                    <a:lstStyle/>
                    <a:p>
                      <a:pPr algn="l">
                        <a:lnSpc>
                          <a:spcPts val="2799"/>
                        </a:lnSpc>
                        <a:defRPr/>
                      </a:pPr>
                      <a:r>
                        <a:rPr lang="en-US" sz="1999">
                          <a:solidFill>
                            <a:srgbClr val="FFFFFF"/>
                          </a:solidFill>
                          <a:latin typeface="Canva Sans"/>
                          <a:ea typeface="Canva Sans"/>
                          <a:cs typeface="Canva Sans"/>
                          <a:sym typeface="Canva Sans"/>
                        </a:rPr>
                        <a:t>Monitor</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099"/>
                        </a:lnSpc>
                        <a:defRPr/>
                      </a:pPr>
                      <a:r>
                        <a:rPr lang="en-US" sz="1499">
                          <a:solidFill>
                            <a:srgbClr val="FFFFFF"/>
                          </a:solidFill>
                          <a:latin typeface="Canva Sans"/>
                          <a:ea typeface="Canva Sans"/>
                          <a:cs typeface="Canva Sans"/>
                          <a:sym typeface="Canva Sans"/>
                        </a:rPr>
                        <a:t>Akntzs 7” Touchscreen Monitor</a:t>
                      </a:r>
                      <a:endParaRPr lang="en-US" sz="1100"/>
                    </a:p>
                    <a:p>
                      <a:pPr algn="l">
                        <a:lnSpc>
                          <a:spcPts val="2099"/>
                        </a:lnSpc>
                      </a:pPr>
                      <a:r>
                        <a:rPr lang="en-US" sz="1499">
                          <a:solidFill>
                            <a:srgbClr val="FFFFFF"/>
                          </a:solidFill>
                          <a:latin typeface="Canva Sans"/>
                          <a:ea typeface="Canva Sans"/>
                          <a:cs typeface="Canva Sans"/>
                          <a:sym typeface="Canva Sans"/>
                        </a:rPr>
                        <a:t>Resolution: 1024 pixels</a:t>
                      </a:r>
                    </a:p>
                    <a:p>
                      <a:pPr algn="l">
                        <a:lnSpc>
                          <a:spcPts val="2099"/>
                        </a:lnSpc>
                      </a:pPr>
                      <a:r>
                        <a:rPr lang="en-US" sz="1499">
                          <a:solidFill>
                            <a:srgbClr val="FFFFFF"/>
                          </a:solidFill>
                          <a:latin typeface="Canva Sans"/>
                          <a:ea typeface="Canva Sans"/>
                          <a:cs typeface="Canva Sans"/>
                          <a:sym typeface="Canva Sans"/>
                        </a:rPr>
                        <a:t>Dimensions: 7</a:t>
                      </a:r>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799"/>
                        </a:lnSpc>
                        <a:defRPr/>
                      </a:pPr>
                      <a:r>
                        <a:rPr lang="en-US" sz="1999">
                          <a:solidFill>
                            <a:srgbClr val="FFFFFF"/>
                          </a:solidFill>
                          <a:latin typeface="Canva Sans"/>
                          <a:ea typeface="Canva Sans"/>
                          <a:cs typeface="Canva Sans"/>
                          <a:sym typeface="Canva Sans"/>
                        </a:rPr>
                        <a:t>$ 53.99</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154964">
                <a:tc>
                  <a:txBody>
                    <a:bodyPr/>
                    <a:lstStyle/>
                    <a:p>
                      <a:pPr algn="l">
                        <a:lnSpc>
                          <a:spcPts val="2799"/>
                        </a:lnSpc>
                        <a:defRPr/>
                      </a:pPr>
                      <a:r>
                        <a:rPr lang="en-US" sz="1999">
                          <a:solidFill>
                            <a:srgbClr val="FFFFFF"/>
                          </a:solidFill>
                          <a:latin typeface="Canva Sans"/>
                          <a:ea typeface="Canva Sans"/>
                          <a:cs typeface="Canva Sans"/>
                          <a:sym typeface="Canva Sans"/>
                        </a:rPr>
                        <a:t>Batteries</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099"/>
                        </a:lnSpc>
                        <a:defRPr/>
                      </a:pPr>
                      <a:r>
                        <a:rPr lang="en-US" sz="1499">
                          <a:solidFill>
                            <a:srgbClr val="FFFFFF"/>
                          </a:solidFill>
                          <a:latin typeface="Canva Sans"/>
                          <a:ea typeface="Canva Sans"/>
                          <a:cs typeface="Canva Sans"/>
                          <a:sym typeface="Canva Sans"/>
                        </a:rPr>
                        <a:t>KBT Rechargeable Lithium Ion Batteries12 V</a:t>
                      </a:r>
                      <a:endParaRPr lang="en-US" sz="1100"/>
                    </a:p>
                    <a:p>
                      <a:pPr algn="l">
                        <a:lnSpc>
                          <a:spcPts val="2099"/>
                        </a:lnSpc>
                      </a:pPr>
                      <a:r>
                        <a:rPr lang="en-US" sz="1499">
                          <a:solidFill>
                            <a:srgbClr val="FFFFFF"/>
                          </a:solidFill>
                          <a:latin typeface="Canva Sans"/>
                          <a:ea typeface="Canva Sans"/>
                          <a:cs typeface="Canva Sans"/>
                          <a:sym typeface="Canva Sans"/>
                        </a:rPr>
                        <a:t>1200mH</a:t>
                      </a:r>
                    </a:p>
                    <a:p>
                      <a:pPr algn="l">
                        <a:lnSpc>
                          <a:spcPts val="2099"/>
                        </a:lnSpc>
                      </a:pPr>
                      <a:r>
                        <a:rPr lang="en-US" sz="1499">
                          <a:solidFill>
                            <a:srgbClr val="FFFFFF"/>
                          </a:solidFill>
                          <a:latin typeface="Canva Sans"/>
                          <a:ea typeface="Canva Sans"/>
                          <a:cs typeface="Canva Sans"/>
                          <a:sym typeface="Canva Sans"/>
                        </a:rPr>
                        <a:t>System Battery Runtime: 4+ hrs</a:t>
                      </a:r>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799"/>
                        </a:lnSpc>
                        <a:defRPr/>
                      </a:pPr>
                      <a:r>
                        <a:rPr lang="en-US" sz="1999">
                          <a:solidFill>
                            <a:srgbClr val="FFFFFF"/>
                          </a:solidFill>
                          <a:latin typeface="Canva Sans"/>
                          <a:ea typeface="Canva Sans"/>
                          <a:cs typeface="Canva Sans"/>
                          <a:sym typeface="Canva Sans"/>
                        </a:rPr>
                        <a:t>$ 16.99</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897245">
                <a:tc>
                  <a:txBody>
                    <a:bodyPr/>
                    <a:lstStyle/>
                    <a:p>
                      <a:pPr algn="l">
                        <a:lnSpc>
                          <a:spcPts val="2799"/>
                        </a:lnSpc>
                        <a:defRPr/>
                      </a:pPr>
                      <a:r>
                        <a:rPr lang="en-US" sz="1999">
                          <a:solidFill>
                            <a:srgbClr val="FFFFFF"/>
                          </a:solidFill>
                          <a:latin typeface="Canva Sans"/>
                          <a:ea typeface="Canva Sans"/>
                          <a:cs typeface="Canva Sans"/>
                          <a:sym typeface="Canva Sans"/>
                        </a:rPr>
                        <a:t>Tripod</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099"/>
                        </a:lnSpc>
                        <a:defRPr/>
                      </a:pPr>
                      <a:r>
                        <a:rPr lang="en-US" sz="1499">
                          <a:solidFill>
                            <a:srgbClr val="FFFFFF"/>
                          </a:solidFill>
                          <a:latin typeface="Canva Sans"/>
                          <a:ea typeface="Canva Sans"/>
                          <a:cs typeface="Canva Sans"/>
                          <a:sym typeface="Canva Sans"/>
                        </a:rPr>
                        <a:t>ZOMEI 74” Camera Tripod</a:t>
                      </a:r>
                      <a:endParaRPr lang="en-US" sz="1100"/>
                    </a:p>
                    <a:p>
                      <a:pPr algn="l">
                        <a:lnSpc>
                          <a:spcPts val="2099"/>
                        </a:lnSpc>
                      </a:pPr>
                      <a:r>
                        <a:rPr lang="en-US" sz="1499">
                          <a:solidFill>
                            <a:srgbClr val="FFFFFF"/>
                          </a:solidFill>
                          <a:latin typeface="Canva Sans"/>
                          <a:ea typeface="Canva Sans"/>
                          <a:cs typeface="Canva Sans"/>
                          <a:sym typeface="Canva Sans"/>
                        </a:rPr>
                        <a:t>Weight: 6.6 lbs</a:t>
                      </a:r>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799"/>
                        </a:lnSpc>
                        <a:defRPr/>
                      </a:pPr>
                      <a:r>
                        <a:rPr lang="en-US" sz="1999">
                          <a:solidFill>
                            <a:srgbClr val="FFFFFF"/>
                          </a:solidFill>
                          <a:latin typeface="Canva Sans"/>
                          <a:ea typeface="Canva Sans"/>
                          <a:cs typeface="Canva Sans"/>
                          <a:sym typeface="Canva Sans"/>
                        </a:rPr>
                        <a:t>$ 36.79</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744522">
                <a:tc>
                  <a:txBody>
                    <a:bodyPr/>
                    <a:lstStyle/>
                    <a:p>
                      <a:pPr algn="l">
                        <a:lnSpc>
                          <a:spcPts val="2799"/>
                        </a:lnSpc>
                        <a:defRPr/>
                      </a:pPr>
                      <a:r>
                        <a:rPr lang="en-US" sz="1999">
                          <a:solidFill>
                            <a:srgbClr val="FFFFFF"/>
                          </a:solidFill>
                          <a:latin typeface="Canva Sans"/>
                          <a:ea typeface="Canva Sans"/>
                          <a:cs typeface="Canva Sans"/>
                          <a:sym typeface="Canva Sans"/>
                        </a:rPr>
                        <a:t>Software</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099"/>
                        </a:lnSpc>
                        <a:defRPr/>
                      </a:pPr>
                      <a:r>
                        <a:rPr lang="en-US" sz="1499">
                          <a:solidFill>
                            <a:srgbClr val="FFFFFF"/>
                          </a:solidFill>
                          <a:latin typeface="Canva Sans"/>
                          <a:ea typeface="Canva Sans"/>
                          <a:cs typeface="Canva Sans"/>
                          <a:sym typeface="Canva Sans"/>
                        </a:rPr>
                        <a:t>Cloud CompareOpen Source 3D Point Cloud Analysis Software</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799"/>
                        </a:lnSpc>
                        <a:defRPr/>
                      </a:pPr>
                      <a:r>
                        <a:rPr lang="en-US" sz="1999">
                          <a:solidFill>
                            <a:srgbClr val="FFFFFF"/>
                          </a:solidFill>
                          <a:latin typeface="Canva Sans"/>
                          <a:ea typeface="Canva Sans"/>
                          <a:cs typeface="Canva Sans"/>
                          <a:sym typeface="Canva Sans"/>
                        </a:rPr>
                        <a:t>$ 0.00</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906790">
                <a:tc>
                  <a:txBody>
                    <a:bodyPr/>
                    <a:lstStyle/>
                    <a:p>
                      <a:pPr algn="l">
                        <a:lnSpc>
                          <a:spcPts val="2799"/>
                        </a:lnSpc>
                        <a:defRPr/>
                      </a:pPr>
                      <a:r>
                        <a:rPr lang="en-US" sz="1999">
                          <a:solidFill>
                            <a:srgbClr val="FFFFFF"/>
                          </a:solidFill>
                          <a:latin typeface="Canva Sans"/>
                          <a:ea typeface="Canva Sans"/>
                          <a:cs typeface="Canva Sans"/>
                          <a:sym typeface="Canva Sans"/>
                        </a:rPr>
                        <a:t>Total Cost</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2099"/>
                        </a:lnSpc>
                        <a:defRPr/>
                      </a:pP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l">
                        <a:lnSpc>
                          <a:spcPts val="3919"/>
                        </a:lnSpc>
                        <a:defRPr/>
                      </a:pPr>
                      <a:r>
                        <a:rPr lang="en-US" sz="2799">
                          <a:solidFill>
                            <a:srgbClr val="FFFFFF"/>
                          </a:solidFill>
                          <a:latin typeface="Canva Sans"/>
                          <a:ea typeface="Canva Sans"/>
                          <a:cs typeface="Canva Sans"/>
                          <a:sym typeface="Canva Sans"/>
                        </a:rPr>
                        <a:t>$ 1,705.77</a:t>
                      </a:r>
                      <a:endParaRPr lang="en-US" sz="1100"/>
                    </a:p>
                  </a:txBody>
                  <a:tcPr marL="161925" marR="161925" marT="161925" marB="1619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extBox 5"/>
          <p:cNvSpPr txBox="1"/>
          <p:nvPr/>
        </p:nvSpPr>
        <p:spPr>
          <a:xfrm>
            <a:off x="8361016" y="25876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Our Setup</a:t>
            </a:r>
          </a:p>
        </p:txBody>
      </p:sp>
      <p:sp>
        <p:nvSpPr>
          <p:cNvPr id="6" name="TextBox 6"/>
          <p:cNvSpPr txBox="1"/>
          <p:nvPr/>
        </p:nvSpPr>
        <p:spPr>
          <a:xfrm>
            <a:off x="10737244" y="1224683"/>
            <a:ext cx="8212676" cy="738334"/>
          </a:xfrm>
          <a:prstGeom prst="rect">
            <a:avLst/>
          </a:prstGeom>
        </p:spPr>
        <p:txBody>
          <a:bodyPr lIns="0" tIns="0" rIns="0" bIns="0" rtlCol="0" anchor="t">
            <a:spAutoFit/>
          </a:bodyPr>
          <a:lstStyle/>
          <a:p>
            <a:pPr algn="ctr">
              <a:lnSpc>
                <a:spcPts val="6029"/>
              </a:lnSpc>
            </a:pPr>
            <a:r>
              <a:rPr lang="en-US" sz="4306">
                <a:solidFill>
                  <a:srgbClr val="DBC486"/>
                </a:solidFill>
                <a:latin typeface="Harmattan"/>
                <a:ea typeface="Harmattan"/>
                <a:cs typeface="Harmattan"/>
                <a:sym typeface="Harmattan"/>
              </a:rPr>
              <a:t>Shopping List</a:t>
            </a:r>
          </a:p>
        </p:txBody>
      </p:sp>
      <p:sp>
        <p:nvSpPr>
          <p:cNvPr id="7" name="TextBox 7"/>
          <p:cNvSpPr txBox="1"/>
          <p:nvPr/>
        </p:nvSpPr>
        <p:spPr>
          <a:xfrm>
            <a:off x="12158727" y="2619390"/>
            <a:ext cx="5369711" cy="3786334"/>
          </a:xfrm>
          <a:prstGeom prst="rect">
            <a:avLst/>
          </a:prstGeom>
        </p:spPr>
        <p:txBody>
          <a:bodyPr lIns="0" tIns="0" rIns="0" bIns="0" rtlCol="0" anchor="t">
            <a:spAutoFit/>
          </a:bodyPr>
          <a:lstStyle/>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Affordable</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Most Expensive Item</a:t>
            </a:r>
          </a:p>
          <a:p>
            <a:pPr marL="1859647" lvl="2" indent="-619882" algn="just">
              <a:lnSpc>
                <a:spcPts val="6029"/>
              </a:lnSpc>
              <a:buFont typeface="Arial"/>
              <a:buChar char="⚬"/>
            </a:pPr>
            <a:r>
              <a:rPr lang="en-US" sz="4306">
                <a:solidFill>
                  <a:srgbClr val="FCFCE4"/>
                </a:solidFill>
                <a:latin typeface="Harmattan"/>
                <a:ea typeface="Harmattan"/>
                <a:cs typeface="Harmattan"/>
                <a:sym typeface="Harmattan"/>
              </a:rPr>
              <a:t>LiDAR</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Open-Source Software</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Portable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Freeform 5"/>
          <p:cNvSpPr/>
          <p:nvPr/>
        </p:nvSpPr>
        <p:spPr>
          <a:xfrm>
            <a:off x="5927393" y="4089768"/>
            <a:ext cx="11763486" cy="5677232"/>
          </a:xfrm>
          <a:custGeom>
            <a:avLst/>
            <a:gdLst/>
            <a:ahLst/>
            <a:cxnLst/>
            <a:rect l="l" t="t" r="r" b="b"/>
            <a:pathLst>
              <a:path w="11763486" h="5677232">
                <a:moveTo>
                  <a:pt x="0" y="0"/>
                </a:moveTo>
                <a:lnTo>
                  <a:pt x="11763486" y="0"/>
                </a:lnTo>
                <a:lnTo>
                  <a:pt x="11763486" y="5677231"/>
                </a:lnTo>
                <a:lnTo>
                  <a:pt x="0" y="5677231"/>
                </a:lnTo>
                <a:lnTo>
                  <a:pt x="0" y="0"/>
                </a:lnTo>
                <a:close/>
              </a:path>
            </a:pathLst>
          </a:custGeom>
          <a:blipFill>
            <a:blip r:embed="rId6"/>
            <a:stretch>
              <a:fillRect/>
            </a:stretch>
          </a:blipFill>
        </p:spPr>
        <p:txBody>
          <a:bodyPr/>
          <a:lstStyle/>
          <a:p>
            <a:endParaRPr lang="en-US"/>
          </a:p>
        </p:txBody>
      </p:sp>
      <p:sp>
        <p:nvSpPr>
          <p:cNvPr id="6" name="AutoShape 6"/>
          <p:cNvSpPr/>
          <p:nvPr/>
        </p:nvSpPr>
        <p:spPr>
          <a:xfrm flipV="1">
            <a:off x="7462384" y="4189031"/>
            <a:ext cx="1795624" cy="3431295"/>
          </a:xfrm>
          <a:prstGeom prst="line">
            <a:avLst/>
          </a:prstGeom>
          <a:ln w="38100" cap="flat">
            <a:solidFill>
              <a:srgbClr val="000000"/>
            </a:solidFill>
            <a:prstDash val="solid"/>
            <a:headEnd type="none" w="sm" len="sm"/>
            <a:tailEnd type="none" w="sm" len="sm"/>
          </a:ln>
        </p:spPr>
        <p:txBody>
          <a:bodyPr/>
          <a:lstStyle/>
          <a:p>
            <a:endParaRPr lang="en-US"/>
          </a:p>
        </p:txBody>
      </p:sp>
      <p:sp>
        <p:nvSpPr>
          <p:cNvPr id="7" name="AutoShape 7"/>
          <p:cNvSpPr/>
          <p:nvPr/>
        </p:nvSpPr>
        <p:spPr>
          <a:xfrm flipV="1">
            <a:off x="7462384" y="7042249"/>
            <a:ext cx="1795624" cy="578078"/>
          </a:xfrm>
          <a:prstGeom prst="line">
            <a:avLst/>
          </a:prstGeom>
          <a:ln w="38100"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7462384" y="7655695"/>
            <a:ext cx="1795624" cy="358458"/>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AutoShape 9"/>
          <p:cNvSpPr/>
          <p:nvPr/>
        </p:nvSpPr>
        <p:spPr>
          <a:xfrm>
            <a:off x="7462384" y="7655695"/>
            <a:ext cx="1795624" cy="2010715"/>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0" name="Group 10"/>
          <p:cNvGrpSpPr/>
          <p:nvPr/>
        </p:nvGrpSpPr>
        <p:grpSpPr>
          <a:xfrm>
            <a:off x="7267194" y="7531147"/>
            <a:ext cx="226427" cy="215813"/>
            <a:chOff x="0" y="0"/>
            <a:chExt cx="812800" cy="774700"/>
          </a:xfrm>
        </p:grpSpPr>
        <p:sp>
          <p:nvSpPr>
            <p:cNvPr id="11" name="Freeform 11"/>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DE59"/>
            </a:solidFill>
            <a:ln w="7144" cap="sq">
              <a:solidFill>
                <a:srgbClr val="000000"/>
              </a:solidFill>
              <a:prstDash val="solid"/>
              <a:miter/>
            </a:ln>
          </p:spPr>
          <p:txBody>
            <a:bodyPr/>
            <a:lstStyle/>
            <a:p>
              <a:endParaRPr lang="en-US"/>
            </a:p>
          </p:txBody>
        </p:sp>
        <p:sp>
          <p:nvSpPr>
            <p:cNvPr id="12" name="TextBox 12"/>
            <p:cNvSpPr txBox="1"/>
            <p:nvPr/>
          </p:nvSpPr>
          <p:spPr>
            <a:xfrm>
              <a:off x="228600" y="238125"/>
              <a:ext cx="355600" cy="371475"/>
            </a:xfrm>
            <a:prstGeom prst="rect">
              <a:avLst/>
            </a:prstGeom>
          </p:spPr>
          <p:txBody>
            <a:bodyPr lIns="50800" tIns="50800" rIns="50800" bIns="50800" rtlCol="0" anchor="ctr"/>
            <a:lstStyle/>
            <a:p>
              <a:pPr algn="ctr">
                <a:lnSpc>
                  <a:spcPts val="2520"/>
                </a:lnSpc>
              </a:pPr>
              <a:endParaRPr/>
            </a:p>
          </p:txBody>
        </p:sp>
      </p:grpSp>
      <p:sp>
        <p:nvSpPr>
          <p:cNvPr id="13" name="TextBox 13"/>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Study Locations</a:t>
            </a:r>
          </a:p>
        </p:txBody>
      </p:sp>
      <p:sp>
        <p:nvSpPr>
          <p:cNvPr id="14" name="TextBox 14"/>
          <p:cNvSpPr txBox="1"/>
          <p:nvPr/>
        </p:nvSpPr>
        <p:spPr>
          <a:xfrm>
            <a:off x="557682" y="4103306"/>
            <a:ext cx="5369711" cy="5310334"/>
          </a:xfrm>
          <a:prstGeom prst="rect">
            <a:avLst/>
          </a:prstGeom>
        </p:spPr>
        <p:txBody>
          <a:bodyPr lIns="0" tIns="0" rIns="0" bIns="0" rtlCol="0" anchor="t">
            <a:spAutoFit/>
          </a:bodyPr>
          <a:lstStyle/>
          <a:p>
            <a:pPr algn="just">
              <a:lnSpc>
                <a:spcPts val="6029"/>
              </a:lnSpc>
            </a:pPr>
            <a:r>
              <a:rPr lang="en-US" sz="4306">
                <a:solidFill>
                  <a:srgbClr val="FCFCE4"/>
                </a:solidFill>
                <a:latin typeface="Harmattan"/>
                <a:ea typeface="Harmattan"/>
                <a:cs typeface="Harmattan"/>
                <a:sym typeface="Harmattan"/>
              </a:rPr>
              <a:t>Locations:</a:t>
            </a:r>
          </a:p>
          <a:p>
            <a:pPr algn="just">
              <a:lnSpc>
                <a:spcPts val="6029"/>
              </a:lnSpc>
            </a:pPr>
            <a:r>
              <a:rPr lang="en-US" sz="4306">
                <a:solidFill>
                  <a:srgbClr val="FCFCE4"/>
                </a:solidFill>
                <a:latin typeface="Harmattan"/>
                <a:ea typeface="Harmattan"/>
                <a:cs typeface="Harmattan"/>
                <a:sym typeface="Harmattan"/>
              </a:rPr>
              <a:t>i) Forestry Mulching</a:t>
            </a:r>
          </a:p>
          <a:p>
            <a:pPr algn="just">
              <a:lnSpc>
                <a:spcPts val="6029"/>
              </a:lnSpc>
            </a:pPr>
            <a:r>
              <a:rPr lang="en-US" sz="4306">
                <a:solidFill>
                  <a:srgbClr val="FCFCE4"/>
                </a:solidFill>
                <a:latin typeface="Harmattan"/>
                <a:ea typeface="Harmattan"/>
                <a:cs typeface="Harmattan"/>
                <a:sym typeface="Harmattan"/>
              </a:rPr>
              <a:t>ii) Herbivore Grazing</a:t>
            </a:r>
          </a:p>
          <a:p>
            <a:pPr algn="just">
              <a:lnSpc>
                <a:spcPts val="6029"/>
              </a:lnSpc>
            </a:pPr>
            <a:r>
              <a:rPr lang="en-US" sz="4306">
                <a:solidFill>
                  <a:srgbClr val="FCFCE4"/>
                </a:solidFill>
                <a:latin typeface="Harmattan"/>
                <a:ea typeface="Harmattan"/>
                <a:cs typeface="Harmattan"/>
                <a:sym typeface="Harmattan"/>
              </a:rPr>
              <a:t>iii) Prescribed Burning</a:t>
            </a:r>
          </a:p>
          <a:p>
            <a:pPr algn="just">
              <a:lnSpc>
                <a:spcPts val="6029"/>
              </a:lnSpc>
            </a:pPr>
            <a:r>
              <a:rPr lang="en-US" sz="4306">
                <a:solidFill>
                  <a:srgbClr val="FCFCE4"/>
                </a:solidFill>
                <a:latin typeface="Harmattan"/>
                <a:ea typeface="Harmattan"/>
                <a:cs typeface="Harmattan"/>
                <a:sym typeface="Harmattan"/>
              </a:rPr>
              <a:t>iv) Prescribed Burning</a:t>
            </a:r>
          </a:p>
          <a:p>
            <a:pPr algn="just">
              <a:lnSpc>
                <a:spcPts val="6029"/>
              </a:lnSpc>
            </a:pPr>
            <a:r>
              <a:rPr lang="en-US" sz="4306">
                <a:solidFill>
                  <a:srgbClr val="FCFCE4"/>
                </a:solidFill>
                <a:latin typeface="Harmattan"/>
                <a:ea typeface="Harmattan"/>
                <a:cs typeface="Harmattan"/>
                <a:sym typeface="Harmattan"/>
              </a:rPr>
              <a:t>v) Fire Suppression</a:t>
            </a:r>
          </a:p>
          <a:p>
            <a:pPr algn="just">
              <a:lnSpc>
                <a:spcPts val="6029"/>
              </a:lnSpc>
            </a:pPr>
            <a:r>
              <a:rPr lang="en-US" sz="4306">
                <a:solidFill>
                  <a:srgbClr val="FCFCE4"/>
                </a:solidFill>
                <a:latin typeface="Harmattan"/>
                <a:ea typeface="Harmattan"/>
                <a:cs typeface="Harmattan"/>
                <a:sym typeface="Harmattan"/>
              </a:rPr>
              <a:t>vi) Fire Suppression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Freeform 5"/>
          <p:cNvSpPr/>
          <p:nvPr/>
        </p:nvSpPr>
        <p:spPr>
          <a:xfrm>
            <a:off x="9540048" y="2532948"/>
            <a:ext cx="7719252" cy="5808382"/>
          </a:xfrm>
          <a:custGeom>
            <a:avLst/>
            <a:gdLst/>
            <a:ahLst/>
            <a:cxnLst/>
            <a:rect l="l" t="t" r="r" b="b"/>
            <a:pathLst>
              <a:path w="7719252" h="5808382">
                <a:moveTo>
                  <a:pt x="0" y="0"/>
                </a:moveTo>
                <a:lnTo>
                  <a:pt x="7719252" y="0"/>
                </a:lnTo>
                <a:lnTo>
                  <a:pt x="7719252" y="5808382"/>
                </a:lnTo>
                <a:lnTo>
                  <a:pt x="0" y="5808382"/>
                </a:lnTo>
                <a:lnTo>
                  <a:pt x="0" y="0"/>
                </a:lnTo>
                <a:close/>
              </a:path>
            </a:pathLst>
          </a:custGeom>
          <a:blipFill>
            <a:blip r:embed="rId6"/>
            <a:stretch>
              <a:fillRect l="-13150"/>
            </a:stretch>
          </a:blipFill>
        </p:spPr>
        <p:txBody>
          <a:bodyPr/>
          <a:lstStyle/>
          <a:p>
            <a:endParaRPr lang="en-US"/>
          </a:p>
        </p:txBody>
      </p:sp>
      <p:sp>
        <p:nvSpPr>
          <p:cNvPr id="6" name="Freeform 6"/>
          <p:cNvSpPr/>
          <p:nvPr/>
        </p:nvSpPr>
        <p:spPr>
          <a:xfrm>
            <a:off x="1028700" y="2500880"/>
            <a:ext cx="7719252" cy="5872518"/>
          </a:xfrm>
          <a:custGeom>
            <a:avLst/>
            <a:gdLst/>
            <a:ahLst/>
            <a:cxnLst/>
            <a:rect l="l" t="t" r="r" b="b"/>
            <a:pathLst>
              <a:path w="7719252" h="5872518">
                <a:moveTo>
                  <a:pt x="0" y="0"/>
                </a:moveTo>
                <a:lnTo>
                  <a:pt x="7719252" y="0"/>
                </a:lnTo>
                <a:lnTo>
                  <a:pt x="7719252" y="5872518"/>
                </a:lnTo>
                <a:lnTo>
                  <a:pt x="0" y="5872518"/>
                </a:lnTo>
                <a:lnTo>
                  <a:pt x="0" y="0"/>
                </a:lnTo>
                <a:close/>
              </a:path>
            </a:pathLst>
          </a:custGeom>
          <a:blipFill>
            <a:blip r:embed="rId7"/>
            <a:stretch>
              <a:fillRect r="-14400"/>
            </a:stretch>
          </a:blipFill>
        </p:spPr>
        <p:txBody>
          <a:bodyPr/>
          <a:lstStyle/>
          <a:p>
            <a:endParaRPr lang="en-US"/>
          </a:p>
        </p:txBody>
      </p:sp>
      <p:sp>
        <p:nvSpPr>
          <p:cNvPr id="7" name="TextBox 7"/>
          <p:cNvSpPr txBox="1"/>
          <p:nvPr/>
        </p:nvSpPr>
        <p:spPr>
          <a:xfrm>
            <a:off x="2661434" y="937665"/>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Site Comparison</a:t>
            </a:r>
          </a:p>
        </p:txBody>
      </p:sp>
      <p:sp>
        <p:nvSpPr>
          <p:cNvPr id="8" name="TextBox 8"/>
          <p:cNvSpPr txBox="1"/>
          <p:nvPr/>
        </p:nvSpPr>
        <p:spPr>
          <a:xfrm>
            <a:off x="892738" y="8246080"/>
            <a:ext cx="7991177" cy="887095"/>
          </a:xfrm>
          <a:prstGeom prst="rect">
            <a:avLst/>
          </a:prstGeom>
        </p:spPr>
        <p:txBody>
          <a:bodyPr lIns="0" tIns="0" rIns="0" bIns="0" rtlCol="0" anchor="t">
            <a:spAutoFit/>
          </a:bodyPr>
          <a:lstStyle/>
          <a:p>
            <a:pPr algn="ctr">
              <a:lnSpc>
                <a:spcPts val="7279"/>
              </a:lnSpc>
            </a:pPr>
            <a:r>
              <a:rPr lang="en-US" sz="5199" b="1">
                <a:solidFill>
                  <a:srgbClr val="FCFCE4"/>
                </a:solidFill>
                <a:latin typeface="Canva Sans Bold"/>
                <a:ea typeface="Canva Sans Bold"/>
                <a:cs typeface="Canva Sans Bold"/>
                <a:sym typeface="Canva Sans Bold"/>
              </a:rPr>
              <a:t>Annual Prescribed Burns</a:t>
            </a:r>
          </a:p>
        </p:txBody>
      </p:sp>
      <p:sp>
        <p:nvSpPr>
          <p:cNvPr id="9" name="TextBox 9"/>
          <p:cNvSpPr txBox="1"/>
          <p:nvPr/>
        </p:nvSpPr>
        <p:spPr>
          <a:xfrm>
            <a:off x="10697067" y="8246080"/>
            <a:ext cx="5405214" cy="887095"/>
          </a:xfrm>
          <a:prstGeom prst="rect">
            <a:avLst/>
          </a:prstGeom>
        </p:spPr>
        <p:txBody>
          <a:bodyPr lIns="0" tIns="0" rIns="0" bIns="0" rtlCol="0" anchor="t">
            <a:spAutoFit/>
          </a:bodyPr>
          <a:lstStyle/>
          <a:p>
            <a:pPr algn="ctr">
              <a:lnSpc>
                <a:spcPts val="7279"/>
              </a:lnSpc>
            </a:pPr>
            <a:r>
              <a:rPr lang="en-US" sz="5199" b="1">
                <a:solidFill>
                  <a:srgbClr val="FCFCE4"/>
                </a:solidFill>
                <a:latin typeface="Canva Sans Bold"/>
                <a:ea typeface="Canva Sans Bold"/>
                <a:cs typeface="Canva Sans Bold"/>
                <a:sym typeface="Canva Sans Bold"/>
              </a:rPr>
              <a:t>Fire Suppression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sp>
        <p:nvSpPr>
          <p:cNvPr id="3" name="Freeform 3"/>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grpSp>
        <p:nvGrpSpPr>
          <p:cNvPr id="4" name="Group 4"/>
          <p:cNvGrpSpPr/>
          <p:nvPr/>
        </p:nvGrpSpPr>
        <p:grpSpPr>
          <a:xfrm>
            <a:off x="12831044" y="662365"/>
            <a:ext cx="4028135" cy="1993339"/>
            <a:chOff x="0" y="0"/>
            <a:chExt cx="1060908" cy="524995"/>
          </a:xfrm>
        </p:grpSpPr>
        <p:sp>
          <p:nvSpPr>
            <p:cNvPr id="5" name="Freeform 5"/>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FFED00"/>
            </a:solidFill>
          </p:spPr>
          <p:txBody>
            <a:bodyPr/>
            <a:lstStyle/>
            <a:p>
              <a:endParaRPr lang="en-US"/>
            </a:p>
          </p:txBody>
        </p:sp>
        <p:sp>
          <p:nvSpPr>
            <p:cNvPr id="6" name="TextBox 6"/>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12831044" y="2981446"/>
            <a:ext cx="4028135" cy="1993339"/>
            <a:chOff x="0" y="0"/>
            <a:chExt cx="1060908" cy="524995"/>
          </a:xfrm>
        </p:grpSpPr>
        <p:sp>
          <p:nvSpPr>
            <p:cNvPr id="8" name="Freeform 8"/>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9" name="TextBox 9"/>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2831044" y="5298635"/>
            <a:ext cx="4028135" cy="1993339"/>
            <a:chOff x="0" y="0"/>
            <a:chExt cx="1060908" cy="524995"/>
          </a:xfrm>
        </p:grpSpPr>
        <p:sp>
          <p:nvSpPr>
            <p:cNvPr id="11" name="Freeform 11"/>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12" name="TextBox 12"/>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12831044" y="7615824"/>
            <a:ext cx="4028135" cy="1993339"/>
            <a:chOff x="0" y="0"/>
            <a:chExt cx="1060908" cy="524995"/>
          </a:xfrm>
        </p:grpSpPr>
        <p:sp>
          <p:nvSpPr>
            <p:cNvPr id="14" name="Freeform 14"/>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15" name="TextBox 15"/>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sp>
        <p:nvSpPr>
          <p:cNvPr id="16" name="AutoShape 16"/>
          <p:cNvSpPr/>
          <p:nvPr/>
        </p:nvSpPr>
        <p:spPr>
          <a:xfrm flipV="1">
            <a:off x="9427880" y="1659034"/>
            <a:ext cx="3403164" cy="3971613"/>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7" name="Group 17"/>
          <p:cNvGrpSpPr/>
          <p:nvPr/>
        </p:nvGrpSpPr>
        <p:grpSpPr>
          <a:xfrm>
            <a:off x="1028700" y="3145562"/>
            <a:ext cx="8399180" cy="4970171"/>
            <a:chOff x="0" y="0"/>
            <a:chExt cx="2212130" cy="1309016"/>
          </a:xfrm>
        </p:grpSpPr>
        <p:sp>
          <p:nvSpPr>
            <p:cNvPr id="18" name="Freeform 18"/>
            <p:cNvSpPr/>
            <p:nvPr/>
          </p:nvSpPr>
          <p:spPr>
            <a:xfrm>
              <a:off x="0" y="0"/>
              <a:ext cx="2212130" cy="1309016"/>
            </a:xfrm>
            <a:custGeom>
              <a:avLst/>
              <a:gdLst/>
              <a:ahLst/>
              <a:cxnLst/>
              <a:rect l="l" t="t" r="r" b="b"/>
              <a:pathLst>
                <a:path w="2212130" h="1309016">
                  <a:moveTo>
                    <a:pt x="0" y="0"/>
                  </a:moveTo>
                  <a:lnTo>
                    <a:pt x="2212130" y="0"/>
                  </a:lnTo>
                  <a:lnTo>
                    <a:pt x="2212130" y="1309016"/>
                  </a:lnTo>
                  <a:lnTo>
                    <a:pt x="0" y="1309016"/>
                  </a:lnTo>
                  <a:close/>
                </a:path>
              </a:pathLst>
            </a:custGeom>
            <a:solidFill>
              <a:srgbClr val="000000"/>
            </a:solidFill>
          </p:spPr>
          <p:txBody>
            <a:bodyPr/>
            <a:lstStyle/>
            <a:p>
              <a:endParaRPr lang="en-US"/>
            </a:p>
          </p:txBody>
        </p:sp>
        <p:sp>
          <p:nvSpPr>
            <p:cNvPr id="19" name="TextBox 19"/>
            <p:cNvSpPr txBox="1"/>
            <p:nvPr/>
          </p:nvSpPr>
          <p:spPr>
            <a:xfrm>
              <a:off x="0" y="-28575"/>
              <a:ext cx="2212130" cy="1337591"/>
            </a:xfrm>
            <a:prstGeom prst="rect">
              <a:avLst/>
            </a:prstGeom>
          </p:spPr>
          <p:txBody>
            <a:bodyPr lIns="50800" tIns="50800" rIns="50800" bIns="50800" rtlCol="0" anchor="ctr"/>
            <a:lstStyle/>
            <a:p>
              <a:pPr algn="ctr">
                <a:lnSpc>
                  <a:spcPts val="2520"/>
                </a:lnSpc>
              </a:pPr>
              <a:endParaRPr/>
            </a:p>
          </p:txBody>
        </p:sp>
      </p:grpSp>
      <p:sp>
        <p:nvSpPr>
          <p:cNvPr id="20" name="Freeform 20"/>
          <p:cNvSpPr/>
          <p:nvPr/>
        </p:nvSpPr>
        <p:spPr>
          <a:xfrm>
            <a:off x="12876044" y="705714"/>
            <a:ext cx="3937697" cy="1906640"/>
          </a:xfrm>
          <a:custGeom>
            <a:avLst/>
            <a:gdLst/>
            <a:ahLst/>
            <a:cxnLst/>
            <a:rect l="l" t="t" r="r" b="b"/>
            <a:pathLst>
              <a:path w="3937697" h="1906640">
                <a:moveTo>
                  <a:pt x="0" y="0"/>
                </a:moveTo>
                <a:lnTo>
                  <a:pt x="3937697" y="0"/>
                </a:lnTo>
                <a:lnTo>
                  <a:pt x="3937697" y="1906640"/>
                </a:lnTo>
                <a:lnTo>
                  <a:pt x="0" y="1906640"/>
                </a:lnTo>
                <a:lnTo>
                  <a:pt x="0" y="0"/>
                </a:lnTo>
                <a:close/>
              </a:path>
            </a:pathLst>
          </a:custGeom>
          <a:blipFill>
            <a:blip r:embed="rId4"/>
            <a:stretch>
              <a:fillRect l="-3991" t="-14737" r="-339"/>
            </a:stretch>
          </a:blipFill>
        </p:spPr>
        <p:txBody>
          <a:bodyPr/>
          <a:lstStyle/>
          <a:p>
            <a:endParaRPr lang="en-US"/>
          </a:p>
        </p:txBody>
      </p:sp>
      <p:sp>
        <p:nvSpPr>
          <p:cNvPr id="21" name="Freeform 21"/>
          <p:cNvSpPr/>
          <p:nvPr/>
        </p:nvSpPr>
        <p:spPr>
          <a:xfrm>
            <a:off x="1285325" y="3487154"/>
            <a:ext cx="7885931" cy="4286988"/>
          </a:xfrm>
          <a:custGeom>
            <a:avLst/>
            <a:gdLst/>
            <a:ahLst/>
            <a:cxnLst/>
            <a:rect l="l" t="t" r="r" b="b"/>
            <a:pathLst>
              <a:path w="7885931" h="4286988">
                <a:moveTo>
                  <a:pt x="0" y="0"/>
                </a:moveTo>
                <a:lnTo>
                  <a:pt x="7885931" y="0"/>
                </a:lnTo>
                <a:lnTo>
                  <a:pt x="7885931" y="4286987"/>
                </a:lnTo>
                <a:lnTo>
                  <a:pt x="0" y="4286987"/>
                </a:lnTo>
                <a:lnTo>
                  <a:pt x="0" y="0"/>
                </a:lnTo>
                <a:close/>
              </a:path>
            </a:pathLst>
          </a:custGeom>
          <a:blipFill>
            <a:blip r:embed="rId4"/>
            <a:stretch>
              <a:fillRect l="-8567" t="-14737" r="-8567"/>
            </a:stretch>
          </a:blipFill>
        </p:spPr>
        <p:txBody>
          <a:bodyPr/>
          <a:lstStyle/>
          <a:p>
            <a:endParaRPr lang="en-US"/>
          </a:p>
        </p:txBody>
      </p:sp>
      <p:sp>
        <p:nvSpPr>
          <p:cNvPr id="22" name="Freeform 22"/>
          <p:cNvSpPr/>
          <p:nvPr/>
        </p:nvSpPr>
        <p:spPr>
          <a:xfrm>
            <a:off x="12887967" y="3071990"/>
            <a:ext cx="3914290" cy="1810359"/>
          </a:xfrm>
          <a:custGeom>
            <a:avLst/>
            <a:gdLst/>
            <a:ahLst/>
            <a:cxnLst/>
            <a:rect l="l" t="t" r="r" b="b"/>
            <a:pathLst>
              <a:path w="3914290" h="1810359">
                <a:moveTo>
                  <a:pt x="0" y="0"/>
                </a:moveTo>
                <a:lnTo>
                  <a:pt x="3914290" y="0"/>
                </a:lnTo>
                <a:lnTo>
                  <a:pt x="3914290" y="1810359"/>
                </a:lnTo>
                <a:lnTo>
                  <a:pt x="0" y="1810359"/>
                </a:lnTo>
                <a:lnTo>
                  <a:pt x="0" y="0"/>
                </a:lnTo>
                <a:close/>
              </a:path>
            </a:pathLst>
          </a:custGeom>
          <a:blipFill>
            <a:blip r:embed="rId5"/>
            <a:stretch>
              <a:fillRect/>
            </a:stretch>
          </a:blipFill>
          <a:ln cap="sq">
            <a:noFill/>
            <a:prstDash val="solid"/>
            <a:miter/>
          </a:ln>
        </p:spPr>
        <p:txBody>
          <a:bodyPr/>
          <a:lstStyle/>
          <a:p>
            <a:endParaRPr lang="en-US"/>
          </a:p>
        </p:txBody>
      </p:sp>
      <p:sp>
        <p:nvSpPr>
          <p:cNvPr id="23" name="TextBox 23"/>
          <p:cNvSpPr txBox="1"/>
          <p:nvPr/>
        </p:nvSpPr>
        <p:spPr>
          <a:xfrm>
            <a:off x="1028700" y="866775"/>
            <a:ext cx="8367999"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Processing Pathway</a:t>
            </a:r>
          </a:p>
        </p:txBody>
      </p:sp>
      <p:sp>
        <p:nvSpPr>
          <p:cNvPr id="24" name="TextBox 24"/>
          <p:cNvSpPr txBox="1"/>
          <p:nvPr/>
        </p:nvSpPr>
        <p:spPr>
          <a:xfrm>
            <a:off x="1767783" y="8102935"/>
            <a:ext cx="6889833" cy="914341"/>
          </a:xfrm>
          <a:prstGeom prst="rect">
            <a:avLst/>
          </a:prstGeom>
        </p:spPr>
        <p:txBody>
          <a:bodyPr lIns="0" tIns="0" rIns="0" bIns="0" rtlCol="0" anchor="t">
            <a:spAutoFit/>
          </a:bodyPr>
          <a:lstStyle/>
          <a:p>
            <a:pPr algn="ctr">
              <a:lnSpc>
                <a:spcPts val="7456"/>
              </a:lnSpc>
            </a:pPr>
            <a:r>
              <a:rPr lang="en-US" sz="5326">
                <a:solidFill>
                  <a:srgbClr val="FCFCE4"/>
                </a:solidFill>
                <a:latin typeface="Maragsa"/>
                <a:ea typeface="Maragsa"/>
                <a:cs typeface="Maragsa"/>
                <a:sym typeface="Maragsa"/>
              </a:rPr>
              <a:t>Import to CloudCompare</a:t>
            </a:r>
          </a:p>
        </p:txBody>
      </p:sp>
      <p:sp>
        <p:nvSpPr>
          <p:cNvPr id="25" name="Freeform 25"/>
          <p:cNvSpPr/>
          <p:nvPr/>
        </p:nvSpPr>
        <p:spPr>
          <a:xfrm>
            <a:off x="12876483" y="5367588"/>
            <a:ext cx="3937259" cy="1855433"/>
          </a:xfrm>
          <a:custGeom>
            <a:avLst/>
            <a:gdLst/>
            <a:ahLst/>
            <a:cxnLst/>
            <a:rect l="l" t="t" r="r" b="b"/>
            <a:pathLst>
              <a:path w="3937259" h="1855433">
                <a:moveTo>
                  <a:pt x="0" y="0"/>
                </a:moveTo>
                <a:lnTo>
                  <a:pt x="3937258" y="0"/>
                </a:lnTo>
                <a:lnTo>
                  <a:pt x="3937258" y="1855433"/>
                </a:lnTo>
                <a:lnTo>
                  <a:pt x="0" y="1855433"/>
                </a:lnTo>
                <a:lnTo>
                  <a:pt x="0" y="0"/>
                </a:lnTo>
                <a:close/>
              </a:path>
            </a:pathLst>
          </a:custGeom>
          <a:blipFill>
            <a:blip r:embed="rId6"/>
            <a:stretch>
              <a:fillRect/>
            </a:stretch>
          </a:blipFill>
        </p:spPr>
        <p:txBody>
          <a:bodyPr/>
          <a:lstStyle/>
          <a:p>
            <a:endParaRPr lang="en-US"/>
          </a:p>
        </p:txBody>
      </p:sp>
      <p:sp>
        <p:nvSpPr>
          <p:cNvPr id="26" name="Freeform 26"/>
          <p:cNvSpPr/>
          <p:nvPr/>
        </p:nvSpPr>
        <p:spPr>
          <a:xfrm>
            <a:off x="12902871" y="7673984"/>
            <a:ext cx="3884482" cy="1877019"/>
          </a:xfrm>
          <a:custGeom>
            <a:avLst/>
            <a:gdLst/>
            <a:ahLst/>
            <a:cxnLst/>
            <a:rect l="l" t="t" r="r" b="b"/>
            <a:pathLst>
              <a:path w="3884482" h="1877019">
                <a:moveTo>
                  <a:pt x="0" y="0"/>
                </a:moveTo>
                <a:lnTo>
                  <a:pt x="3884482" y="0"/>
                </a:lnTo>
                <a:lnTo>
                  <a:pt x="3884482" y="1877019"/>
                </a:lnTo>
                <a:lnTo>
                  <a:pt x="0" y="1877019"/>
                </a:lnTo>
                <a:lnTo>
                  <a:pt x="0" y="0"/>
                </a:lnTo>
                <a:close/>
              </a:path>
            </a:pathLst>
          </a:custGeom>
          <a:blipFill>
            <a:blip r:embed="rId7"/>
            <a:stretch>
              <a:fillRect l="-18216"/>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sp>
        <p:nvSpPr>
          <p:cNvPr id="3" name="Freeform 3"/>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grpSp>
        <p:nvGrpSpPr>
          <p:cNvPr id="4" name="Group 4"/>
          <p:cNvGrpSpPr/>
          <p:nvPr/>
        </p:nvGrpSpPr>
        <p:grpSpPr>
          <a:xfrm>
            <a:off x="12831044" y="662365"/>
            <a:ext cx="4028135" cy="1993339"/>
            <a:chOff x="0" y="0"/>
            <a:chExt cx="1060908" cy="524995"/>
          </a:xfrm>
        </p:grpSpPr>
        <p:sp>
          <p:nvSpPr>
            <p:cNvPr id="5" name="Freeform 5"/>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6" name="TextBox 6"/>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12831044" y="2981446"/>
            <a:ext cx="4028135" cy="1993339"/>
            <a:chOff x="0" y="0"/>
            <a:chExt cx="1060908" cy="524995"/>
          </a:xfrm>
        </p:grpSpPr>
        <p:sp>
          <p:nvSpPr>
            <p:cNvPr id="8" name="Freeform 8"/>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FFED00"/>
            </a:solidFill>
          </p:spPr>
          <p:txBody>
            <a:bodyPr/>
            <a:lstStyle/>
            <a:p>
              <a:endParaRPr lang="en-US"/>
            </a:p>
          </p:txBody>
        </p:sp>
        <p:sp>
          <p:nvSpPr>
            <p:cNvPr id="9" name="TextBox 9"/>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2831044" y="5298635"/>
            <a:ext cx="4028135" cy="1993339"/>
            <a:chOff x="0" y="0"/>
            <a:chExt cx="1060908" cy="524995"/>
          </a:xfrm>
        </p:grpSpPr>
        <p:sp>
          <p:nvSpPr>
            <p:cNvPr id="11" name="Freeform 11"/>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12" name="TextBox 12"/>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12831044" y="7615824"/>
            <a:ext cx="4028135" cy="1993339"/>
            <a:chOff x="0" y="0"/>
            <a:chExt cx="1060908" cy="524995"/>
          </a:xfrm>
        </p:grpSpPr>
        <p:sp>
          <p:nvSpPr>
            <p:cNvPr id="14" name="Freeform 14"/>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15" name="TextBox 15"/>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sp>
        <p:nvSpPr>
          <p:cNvPr id="16" name="AutoShape 16"/>
          <p:cNvSpPr/>
          <p:nvPr/>
        </p:nvSpPr>
        <p:spPr>
          <a:xfrm flipV="1">
            <a:off x="9427880" y="3978116"/>
            <a:ext cx="3403164" cy="1652532"/>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7" name="Group 17"/>
          <p:cNvGrpSpPr/>
          <p:nvPr/>
        </p:nvGrpSpPr>
        <p:grpSpPr>
          <a:xfrm>
            <a:off x="1028700" y="3145562"/>
            <a:ext cx="8399180" cy="4970171"/>
            <a:chOff x="0" y="0"/>
            <a:chExt cx="2212130" cy="1309016"/>
          </a:xfrm>
        </p:grpSpPr>
        <p:sp>
          <p:nvSpPr>
            <p:cNvPr id="18" name="Freeform 18"/>
            <p:cNvSpPr/>
            <p:nvPr/>
          </p:nvSpPr>
          <p:spPr>
            <a:xfrm>
              <a:off x="0" y="0"/>
              <a:ext cx="2212130" cy="1309016"/>
            </a:xfrm>
            <a:custGeom>
              <a:avLst/>
              <a:gdLst/>
              <a:ahLst/>
              <a:cxnLst/>
              <a:rect l="l" t="t" r="r" b="b"/>
              <a:pathLst>
                <a:path w="2212130" h="1309016">
                  <a:moveTo>
                    <a:pt x="0" y="0"/>
                  </a:moveTo>
                  <a:lnTo>
                    <a:pt x="2212130" y="0"/>
                  </a:lnTo>
                  <a:lnTo>
                    <a:pt x="2212130" y="1309016"/>
                  </a:lnTo>
                  <a:lnTo>
                    <a:pt x="0" y="1309016"/>
                  </a:lnTo>
                  <a:close/>
                </a:path>
              </a:pathLst>
            </a:custGeom>
            <a:solidFill>
              <a:srgbClr val="000000"/>
            </a:solidFill>
          </p:spPr>
          <p:txBody>
            <a:bodyPr/>
            <a:lstStyle/>
            <a:p>
              <a:endParaRPr lang="en-US"/>
            </a:p>
          </p:txBody>
        </p:sp>
        <p:sp>
          <p:nvSpPr>
            <p:cNvPr id="19" name="TextBox 19"/>
            <p:cNvSpPr txBox="1"/>
            <p:nvPr/>
          </p:nvSpPr>
          <p:spPr>
            <a:xfrm>
              <a:off x="0" y="-28575"/>
              <a:ext cx="2212130" cy="1337591"/>
            </a:xfrm>
            <a:prstGeom prst="rect">
              <a:avLst/>
            </a:prstGeom>
          </p:spPr>
          <p:txBody>
            <a:bodyPr lIns="50800" tIns="50800" rIns="50800" bIns="50800" rtlCol="0" anchor="ctr"/>
            <a:lstStyle/>
            <a:p>
              <a:pPr algn="ctr">
                <a:lnSpc>
                  <a:spcPts val="2520"/>
                </a:lnSpc>
              </a:pPr>
              <a:endParaRPr/>
            </a:p>
          </p:txBody>
        </p:sp>
      </p:grpSp>
      <p:sp>
        <p:nvSpPr>
          <p:cNvPr id="20" name="Freeform 20"/>
          <p:cNvSpPr/>
          <p:nvPr/>
        </p:nvSpPr>
        <p:spPr>
          <a:xfrm>
            <a:off x="13039685" y="751702"/>
            <a:ext cx="3610854" cy="1814664"/>
          </a:xfrm>
          <a:custGeom>
            <a:avLst/>
            <a:gdLst/>
            <a:ahLst/>
            <a:cxnLst/>
            <a:rect l="l" t="t" r="r" b="b"/>
            <a:pathLst>
              <a:path w="3610854" h="1814664">
                <a:moveTo>
                  <a:pt x="0" y="0"/>
                </a:moveTo>
                <a:lnTo>
                  <a:pt x="3610854" y="0"/>
                </a:lnTo>
                <a:lnTo>
                  <a:pt x="3610854" y="1814664"/>
                </a:lnTo>
                <a:lnTo>
                  <a:pt x="0" y="1814664"/>
                </a:lnTo>
                <a:lnTo>
                  <a:pt x="0" y="0"/>
                </a:lnTo>
                <a:close/>
              </a:path>
            </a:pathLst>
          </a:custGeom>
          <a:blipFill>
            <a:blip r:embed="rId4"/>
            <a:stretch>
              <a:fillRect l="-4143" t="-14737" r="-4143"/>
            </a:stretch>
          </a:blipFill>
        </p:spPr>
        <p:txBody>
          <a:bodyPr/>
          <a:lstStyle/>
          <a:p>
            <a:endParaRPr lang="en-US"/>
          </a:p>
        </p:txBody>
      </p:sp>
      <p:sp>
        <p:nvSpPr>
          <p:cNvPr id="21" name="TextBox 21"/>
          <p:cNvSpPr txBox="1"/>
          <p:nvPr/>
        </p:nvSpPr>
        <p:spPr>
          <a:xfrm>
            <a:off x="1028700" y="866775"/>
            <a:ext cx="8367999"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Processing Pathway</a:t>
            </a:r>
          </a:p>
        </p:txBody>
      </p:sp>
      <p:sp>
        <p:nvSpPr>
          <p:cNvPr id="22" name="TextBox 22"/>
          <p:cNvSpPr txBox="1"/>
          <p:nvPr/>
        </p:nvSpPr>
        <p:spPr>
          <a:xfrm>
            <a:off x="1767783" y="8102935"/>
            <a:ext cx="6889833" cy="914341"/>
          </a:xfrm>
          <a:prstGeom prst="rect">
            <a:avLst/>
          </a:prstGeom>
        </p:spPr>
        <p:txBody>
          <a:bodyPr lIns="0" tIns="0" rIns="0" bIns="0" rtlCol="0" anchor="t">
            <a:spAutoFit/>
          </a:bodyPr>
          <a:lstStyle/>
          <a:p>
            <a:pPr algn="ctr">
              <a:lnSpc>
                <a:spcPts val="7456"/>
              </a:lnSpc>
            </a:pPr>
            <a:r>
              <a:rPr lang="en-US" sz="5326">
                <a:solidFill>
                  <a:srgbClr val="FCFCE4"/>
                </a:solidFill>
                <a:latin typeface="Maragsa"/>
                <a:ea typeface="Maragsa"/>
                <a:cs typeface="Maragsa"/>
                <a:sym typeface="Maragsa"/>
              </a:rPr>
              <a:t>Clean and Filter</a:t>
            </a:r>
          </a:p>
        </p:txBody>
      </p:sp>
      <p:sp>
        <p:nvSpPr>
          <p:cNvPr id="23" name="Freeform 23"/>
          <p:cNvSpPr/>
          <p:nvPr/>
        </p:nvSpPr>
        <p:spPr>
          <a:xfrm>
            <a:off x="13039685" y="3142159"/>
            <a:ext cx="3610854" cy="1670020"/>
          </a:xfrm>
          <a:custGeom>
            <a:avLst/>
            <a:gdLst/>
            <a:ahLst/>
            <a:cxnLst/>
            <a:rect l="l" t="t" r="r" b="b"/>
            <a:pathLst>
              <a:path w="3610854" h="1670020">
                <a:moveTo>
                  <a:pt x="0" y="0"/>
                </a:moveTo>
                <a:lnTo>
                  <a:pt x="3610854" y="0"/>
                </a:lnTo>
                <a:lnTo>
                  <a:pt x="3610854" y="1670020"/>
                </a:lnTo>
                <a:lnTo>
                  <a:pt x="0" y="1670020"/>
                </a:lnTo>
                <a:lnTo>
                  <a:pt x="0" y="0"/>
                </a:lnTo>
                <a:close/>
              </a:path>
            </a:pathLst>
          </a:custGeom>
          <a:blipFill>
            <a:blip r:embed="rId5"/>
            <a:stretch>
              <a:fillRect/>
            </a:stretch>
          </a:blipFill>
        </p:spPr>
        <p:txBody>
          <a:bodyPr/>
          <a:lstStyle/>
          <a:p>
            <a:endParaRPr lang="en-US"/>
          </a:p>
        </p:txBody>
      </p:sp>
      <p:sp>
        <p:nvSpPr>
          <p:cNvPr id="24" name="Freeform 24"/>
          <p:cNvSpPr/>
          <p:nvPr/>
        </p:nvSpPr>
        <p:spPr>
          <a:xfrm>
            <a:off x="1318273" y="3349456"/>
            <a:ext cx="7820035" cy="4562382"/>
          </a:xfrm>
          <a:custGeom>
            <a:avLst/>
            <a:gdLst/>
            <a:ahLst/>
            <a:cxnLst/>
            <a:rect l="l" t="t" r="r" b="b"/>
            <a:pathLst>
              <a:path w="7820035" h="4562382">
                <a:moveTo>
                  <a:pt x="0" y="0"/>
                </a:moveTo>
                <a:lnTo>
                  <a:pt x="7820034" y="0"/>
                </a:lnTo>
                <a:lnTo>
                  <a:pt x="7820034" y="4562382"/>
                </a:lnTo>
                <a:lnTo>
                  <a:pt x="0" y="4562382"/>
                </a:lnTo>
                <a:lnTo>
                  <a:pt x="0" y="0"/>
                </a:lnTo>
                <a:close/>
              </a:path>
            </a:pathLst>
          </a:custGeom>
          <a:blipFill>
            <a:blip r:embed="rId5"/>
            <a:stretch>
              <a:fillRect l="-13072" r="-13072"/>
            </a:stretch>
          </a:blipFill>
        </p:spPr>
        <p:txBody>
          <a:bodyPr/>
          <a:lstStyle/>
          <a:p>
            <a:endParaRPr lang="en-US"/>
          </a:p>
        </p:txBody>
      </p:sp>
      <p:sp>
        <p:nvSpPr>
          <p:cNvPr id="25" name="Freeform 25"/>
          <p:cNvSpPr/>
          <p:nvPr/>
        </p:nvSpPr>
        <p:spPr>
          <a:xfrm>
            <a:off x="12944890" y="5399825"/>
            <a:ext cx="3800445" cy="1790960"/>
          </a:xfrm>
          <a:custGeom>
            <a:avLst/>
            <a:gdLst/>
            <a:ahLst/>
            <a:cxnLst/>
            <a:rect l="l" t="t" r="r" b="b"/>
            <a:pathLst>
              <a:path w="3800445" h="1790960">
                <a:moveTo>
                  <a:pt x="0" y="0"/>
                </a:moveTo>
                <a:lnTo>
                  <a:pt x="3800445" y="0"/>
                </a:lnTo>
                <a:lnTo>
                  <a:pt x="3800445" y="1790959"/>
                </a:lnTo>
                <a:lnTo>
                  <a:pt x="0" y="1790959"/>
                </a:lnTo>
                <a:lnTo>
                  <a:pt x="0" y="0"/>
                </a:lnTo>
                <a:close/>
              </a:path>
            </a:pathLst>
          </a:custGeom>
          <a:blipFill>
            <a:blip r:embed="rId6"/>
            <a:stretch>
              <a:fillRect/>
            </a:stretch>
          </a:blipFill>
        </p:spPr>
        <p:txBody>
          <a:bodyPr/>
          <a:lstStyle/>
          <a:p>
            <a:endParaRPr lang="en-US"/>
          </a:p>
        </p:txBody>
      </p:sp>
      <p:sp>
        <p:nvSpPr>
          <p:cNvPr id="26" name="Freeform 26"/>
          <p:cNvSpPr/>
          <p:nvPr/>
        </p:nvSpPr>
        <p:spPr>
          <a:xfrm>
            <a:off x="12902871" y="7673984"/>
            <a:ext cx="3884482" cy="1877019"/>
          </a:xfrm>
          <a:custGeom>
            <a:avLst/>
            <a:gdLst/>
            <a:ahLst/>
            <a:cxnLst/>
            <a:rect l="l" t="t" r="r" b="b"/>
            <a:pathLst>
              <a:path w="3884482" h="1877019">
                <a:moveTo>
                  <a:pt x="0" y="0"/>
                </a:moveTo>
                <a:lnTo>
                  <a:pt x="3884482" y="0"/>
                </a:lnTo>
                <a:lnTo>
                  <a:pt x="3884482" y="1877019"/>
                </a:lnTo>
                <a:lnTo>
                  <a:pt x="0" y="1877019"/>
                </a:lnTo>
                <a:lnTo>
                  <a:pt x="0" y="0"/>
                </a:lnTo>
                <a:close/>
              </a:path>
            </a:pathLst>
          </a:custGeom>
          <a:blipFill>
            <a:blip r:embed="rId7"/>
            <a:stretch>
              <a:fillRect l="-18216"/>
            </a:stretch>
          </a:blipFill>
        </p:spPr>
        <p:txBody>
          <a:bodyPr/>
          <a:lstStyle/>
          <a:p>
            <a:endParaRPr lang="en-US"/>
          </a:p>
        </p:txBody>
      </p:sp>
      <p:sp>
        <p:nvSpPr>
          <p:cNvPr id="27" name="Freeform 27"/>
          <p:cNvSpPr/>
          <p:nvPr/>
        </p:nvSpPr>
        <p:spPr>
          <a:xfrm>
            <a:off x="12876044" y="705714"/>
            <a:ext cx="3937697" cy="1906640"/>
          </a:xfrm>
          <a:custGeom>
            <a:avLst/>
            <a:gdLst/>
            <a:ahLst/>
            <a:cxnLst/>
            <a:rect l="l" t="t" r="r" b="b"/>
            <a:pathLst>
              <a:path w="3937697" h="1906640">
                <a:moveTo>
                  <a:pt x="0" y="0"/>
                </a:moveTo>
                <a:lnTo>
                  <a:pt x="3937697" y="0"/>
                </a:lnTo>
                <a:lnTo>
                  <a:pt x="3937697" y="1906640"/>
                </a:lnTo>
                <a:lnTo>
                  <a:pt x="0" y="1906640"/>
                </a:lnTo>
                <a:lnTo>
                  <a:pt x="0" y="0"/>
                </a:lnTo>
                <a:close/>
              </a:path>
            </a:pathLst>
          </a:custGeom>
          <a:blipFill>
            <a:blip r:embed="rId4"/>
            <a:stretch>
              <a:fillRect l="-3991" t="-14737" r="-339"/>
            </a:stretch>
          </a:blipFill>
        </p:spPr>
        <p:txBody>
          <a:bodyPr/>
          <a:lstStyle/>
          <a:p>
            <a:endParaRPr lang="en-US"/>
          </a:p>
        </p:txBody>
      </p:sp>
      <p:sp>
        <p:nvSpPr>
          <p:cNvPr id="28" name="Freeform 28"/>
          <p:cNvSpPr/>
          <p:nvPr/>
        </p:nvSpPr>
        <p:spPr>
          <a:xfrm>
            <a:off x="12887967" y="3071990"/>
            <a:ext cx="3914290" cy="1810359"/>
          </a:xfrm>
          <a:custGeom>
            <a:avLst/>
            <a:gdLst/>
            <a:ahLst/>
            <a:cxnLst/>
            <a:rect l="l" t="t" r="r" b="b"/>
            <a:pathLst>
              <a:path w="3914290" h="1810359">
                <a:moveTo>
                  <a:pt x="0" y="0"/>
                </a:moveTo>
                <a:lnTo>
                  <a:pt x="3914290" y="0"/>
                </a:lnTo>
                <a:lnTo>
                  <a:pt x="3914290" y="1810359"/>
                </a:lnTo>
                <a:lnTo>
                  <a:pt x="0" y="1810359"/>
                </a:lnTo>
                <a:lnTo>
                  <a:pt x="0" y="0"/>
                </a:lnTo>
                <a:close/>
              </a:path>
            </a:pathLst>
          </a:custGeom>
          <a:blipFill>
            <a:blip r:embed="rId5"/>
            <a:stretch>
              <a:fillRect/>
            </a:stretch>
          </a:blipFill>
          <a:ln cap="sq">
            <a:noFill/>
            <a:prstDash val="solid"/>
            <a:miter/>
          </a:ln>
        </p:spPr>
        <p:txBody>
          <a:bodyPr/>
          <a:lstStyle/>
          <a:p>
            <a:endParaRPr lang="en-US"/>
          </a:p>
        </p:txBody>
      </p:sp>
      <p:sp>
        <p:nvSpPr>
          <p:cNvPr id="29" name="Freeform 29"/>
          <p:cNvSpPr/>
          <p:nvPr/>
        </p:nvSpPr>
        <p:spPr>
          <a:xfrm>
            <a:off x="12876483" y="5367588"/>
            <a:ext cx="3937259" cy="1855433"/>
          </a:xfrm>
          <a:custGeom>
            <a:avLst/>
            <a:gdLst/>
            <a:ahLst/>
            <a:cxnLst/>
            <a:rect l="l" t="t" r="r" b="b"/>
            <a:pathLst>
              <a:path w="3937259" h="1855433">
                <a:moveTo>
                  <a:pt x="0" y="0"/>
                </a:moveTo>
                <a:lnTo>
                  <a:pt x="3937258" y="0"/>
                </a:lnTo>
                <a:lnTo>
                  <a:pt x="3937258" y="1855433"/>
                </a:lnTo>
                <a:lnTo>
                  <a:pt x="0" y="1855433"/>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sp>
        <p:nvSpPr>
          <p:cNvPr id="3" name="Freeform 3"/>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grpSp>
        <p:nvGrpSpPr>
          <p:cNvPr id="4" name="Group 4"/>
          <p:cNvGrpSpPr/>
          <p:nvPr/>
        </p:nvGrpSpPr>
        <p:grpSpPr>
          <a:xfrm>
            <a:off x="12831044" y="662365"/>
            <a:ext cx="4028135" cy="1993339"/>
            <a:chOff x="0" y="0"/>
            <a:chExt cx="1060908" cy="524995"/>
          </a:xfrm>
        </p:grpSpPr>
        <p:sp>
          <p:nvSpPr>
            <p:cNvPr id="5" name="Freeform 5"/>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6" name="TextBox 6"/>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12831044" y="2981446"/>
            <a:ext cx="4028135" cy="1993339"/>
            <a:chOff x="0" y="0"/>
            <a:chExt cx="1060908" cy="524995"/>
          </a:xfrm>
        </p:grpSpPr>
        <p:sp>
          <p:nvSpPr>
            <p:cNvPr id="8" name="Freeform 8"/>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9" name="TextBox 9"/>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2831044" y="5298635"/>
            <a:ext cx="4028135" cy="1993339"/>
            <a:chOff x="0" y="0"/>
            <a:chExt cx="1060908" cy="524995"/>
          </a:xfrm>
        </p:grpSpPr>
        <p:sp>
          <p:nvSpPr>
            <p:cNvPr id="11" name="Freeform 11"/>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FFED00"/>
            </a:solidFill>
          </p:spPr>
          <p:txBody>
            <a:bodyPr/>
            <a:lstStyle/>
            <a:p>
              <a:endParaRPr lang="en-US"/>
            </a:p>
          </p:txBody>
        </p:sp>
        <p:sp>
          <p:nvSpPr>
            <p:cNvPr id="12" name="TextBox 12"/>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12831044" y="7615824"/>
            <a:ext cx="4028135" cy="1993339"/>
            <a:chOff x="0" y="0"/>
            <a:chExt cx="1060908" cy="524995"/>
          </a:xfrm>
        </p:grpSpPr>
        <p:sp>
          <p:nvSpPr>
            <p:cNvPr id="14" name="Freeform 14"/>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15" name="TextBox 15"/>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sp>
        <p:nvSpPr>
          <p:cNvPr id="16" name="AutoShape 16"/>
          <p:cNvSpPr/>
          <p:nvPr/>
        </p:nvSpPr>
        <p:spPr>
          <a:xfrm>
            <a:off x="9427880" y="5630647"/>
            <a:ext cx="3403164" cy="664657"/>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7" name="Group 17"/>
          <p:cNvGrpSpPr/>
          <p:nvPr/>
        </p:nvGrpSpPr>
        <p:grpSpPr>
          <a:xfrm>
            <a:off x="1028700" y="3145562"/>
            <a:ext cx="8399180" cy="4970171"/>
            <a:chOff x="0" y="0"/>
            <a:chExt cx="2212130" cy="1309016"/>
          </a:xfrm>
        </p:grpSpPr>
        <p:sp>
          <p:nvSpPr>
            <p:cNvPr id="18" name="Freeform 18"/>
            <p:cNvSpPr/>
            <p:nvPr/>
          </p:nvSpPr>
          <p:spPr>
            <a:xfrm>
              <a:off x="0" y="0"/>
              <a:ext cx="2212130" cy="1309016"/>
            </a:xfrm>
            <a:custGeom>
              <a:avLst/>
              <a:gdLst/>
              <a:ahLst/>
              <a:cxnLst/>
              <a:rect l="l" t="t" r="r" b="b"/>
              <a:pathLst>
                <a:path w="2212130" h="1309016">
                  <a:moveTo>
                    <a:pt x="0" y="0"/>
                  </a:moveTo>
                  <a:lnTo>
                    <a:pt x="2212130" y="0"/>
                  </a:lnTo>
                  <a:lnTo>
                    <a:pt x="2212130" y="1309016"/>
                  </a:lnTo>
                  <a:lnTo>
                    <a:pt x="0" y="1309016"/>
                  </a:lnTo>
                  <a:close/>
                </a:path>
              </a:pathLst>
            </a:custGeom>
            <a:solidFill>
              <a:srgbClr val="000000"/>
            </a:solidFill>
          </p:spPr>
          <p:txBody>
            <a:bodyPr/>
            <a:lstStyle/>
            <a:p>
              <a:endParaRPr lang="en-US"/>
            </a:p>
          </p:txBody>
        </p:sp>
        <p:sp>
          <p:nvSpPr>
            <p:cNvPr id="19" name="TextBox 19"/>
            <p:cNvSpPr txBox="1"/>
            <p:nvPr/>
          </p:nvSpPr>
          <p:spPr>
            <a:xfrm>
              <a:off x="0" y="-28575"/>
              <a:ext cx="2212130" cy="1337591"/>
            </a:xfrm>
            <a:prstGeom prst="rect">
              <a:avLst/>
            </a:prstGeom>
          </p:spPr>
          <p:txBody>
            <a:bodyPr lIns="50800" tIns="50800" rIns="50800" bIns="50800" rtlCol="0" anchor="ctr"/>
            <a:lstStyle/>
            <a:p>
              <a:pPr algn="ctr">
                <a:lnSpc>
                  <a:spcPts val="2520"/>
                </a:lnSpc>
              </a:pPr>
              <a:endParaRPr/>
            </a:p>
          </p:txBody>
        </p:sp>
      </p:grpSp>
      <p:sp>
        <p:nvSpPr>
          <p:cNvPr id="20" name="Freeform 20"/>
          <p:cNvSpPr/>
          <p:nvPr/>
        </p:nvSpPr>
        <p:spPr>
          <a:xfrm>
            <a:off x="13039685" y="751702"/>
            <a:ext cx="3610854" cy="1814664"/>
          </a:xfrm>
          <a:custGeom>
            <a:avLst/>
            <a:gdLst/>
            <a:ahLst/>
            <a:cxnLst/>
            <a:rect l="l" t="t" r="r" b="b"/>
            <a:pathLst>
              <a:path w="3610854" h="1814664">
                <a:moveTo>
                  <a:pt x="0" y="0"/>
                </a:moveTo>
                <a:lnTo>
                  <a:pt x="3610854" y="0"/>
                </a:lnTo>
                <a:lnTo>
                  <a:pt x="3610854" y="1814664"/>
                </a:lnTo>
                <a:lnTo>
                  <a:pt x="0" y="1814664"/>
                </a:lnTo>
                <a:lnTo>
                  <a:pt x="0" y="0"/>
                </a:lnTo>
                <a:close/>
              </a:path>
            </a:pathLst>
          </a:custGeom>
          <a:blipFill>
            <a:blip r:embed="rId4"/>
            <a:stretch>
              <a:fillRect l="-4143" t="-14737" r="-4143"/>
            </a:stretch>
          </a:blipFill>
        </p:spPr>
        <p:txBody>
          <a:bodyPr/>
          <a:lstStyle/>
          <a:p>
            <a:endParaRPr lang="en-US"/>
          </a:p>
        </p:txBody>
      </p:sp>
      <p:sp>
        <p:nvSpPr>
          <p:cNvPr id="21" name="Freeform 21"/>
          <p:cNvSpPr/>
          <p:nvPr/>
        </p:nvSpPr>
        <p:spPr>
          <a:xfrm>
            <a:off x="13039685" y="3142159"/>
            <a:ext cx="3610854" cy="1670020"/>
          </a:xfrm>
          <a:custGeom>
            <a:avLst/>
            <a:gdLst/>
            <a:ahLst/>
            <a:cxnLst/>
            <a:rect l="l" t="t" r="r" b="b"/>
            <a:pathLst>
              <a:path w="3610854" h="1670020">
                <a:moveTo>
                  <a:pt x="0" y="0"/>
                </a:moveTo>
                <a:lnTo>
                  <a:pt x="3610854" y="0"/>
                </a:lnTo>
                <a:lnTo>
                  <a:pt x="3610854" y="1670020"/>
                </a:lnTo>
                <a:lnTo>
                  <a:pt x="0" y="1670020"/>
                </a:lnTo>
                <a:lnTo>
                  <a:pt x="0" y="0"/>
                </a:lnTo>
                <a:close/>
              </a:path>
            </a:pathLst>
          </a:custGeom>
          <a:blipFill>
            <a:blip r:embed="rId5"/>
            <a:stretch>
              <a:fillRect/>
            </a:stretch>
          </a:blipFill>
        </p:spPr>
        <p:txBody>
          <a:bodyPr/>
          <a:lstStyle/>
          <a:p>
            <a:endParaRPr lang="en-US"/>
          </a:p>
        </p:txBody>
      </p:sp>
      <p:sp>
        <p:nvSpPr>
          <p:cNvPr id="22" name="Freeform 22"/>
          <p:cNvSpPr/>
          <p:nvPr/>
        </p:nvSpPr>
        <p:spPr>
          <a:xfrm>
            <a:off x="12944890" y="5399825"/>
            <a:ext cx="3800445" cy="1790960"/>
          </a:xfrm>
          <a:custGeom>
            <a:avLst/>
            <a:gdLst/>
            <a:ahLst/>
            <a:cxnLst/>
            <a:rect l="l" t="t" r="r" b="b"/>
            <a:pathLst>
              <a:path w="3800445" h="1790960">
                <a:moveTo>
                  <a:pt x="0" y="0"/>
                </a:moveTo>
                <a:lnTo>
                  <a:pt x="3800445" y="0"/>
                </a:lnTo>
                <a:lnTo>
                  <a:pt x="3800445" y="1790959"/>
                </a:lnTo>
                <a:lnTo>
                  <a:pt x="0" y="1790959"/>
                </a:lnTo>
                <a:lnTo>
                  <a:pt x="0" y="0"/>
                </a:lnTo>
                <a:close/>
              </a:path>
            </a:pathLst>
          </a:custGeom>
          <a:blipFill>
            <a:blip r:embed="rId6"/>
            <a:stretch>
              <a:fillRect/>
            </a:stretch>
          </a:blipFill>
        </p:spPr>
        <p:txBody>
          <a:bodyPr/>
          <a:lstStyle/>
          <a:p>
            <a:endParaRPr lang="en-US"/>
          </a:p>
        </p:txBody>
      </p:sp>
      <p:sp>
        <p:nvSpPr>
          <p:cNvPr id="23" name="TextBox 23"/>
          <p:cNvSpPr txBox="1"/>
          <p:nvPr/>
        </p:nvSpPr>
        <p:spPr>
          <a:xfrm>
            <a:off x="1028700" y="866775"/>
            <a:ext cx="8367999"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Processing Pathway</a:t>
            </a:r>
          </a:p>
        </p:txBody>
      </p:sp>
      <p:sp>
        <p:nvSpPr>
          <p:cNvPr id="24" name="TextBox 24"/>
          <p:cNvSpPr txBox="1"/>
          <p:nvPr/>
        </p:nvSpPr>
        <p:spPr>
          <a:xfrm>
            <a:off x="1767783" y="8102935"/>
            <a:ext cx="6889833" cy="914341"/>
          </a:xfrm>
          <a:prstGeom prst="rect">
            <a:avLst/>
          </a:prstGeom>
        </p:spPr>
        <p:txBody>
          <a:bodyPr lIns="0" tIns="0" rIns="0" bIns="0" rtlCol="0" anchor="t">
            <a:spAutoFit/>
          </a:bodyPr>
          <a:lstStyle/>
          <a:p>
            <a:pPr algn="ctr">
              <a:lnSpc>
                <a:spcPts val="7456"/>
              </a:lnSpc>
            </a:pPr>
            <a:r>
              <a:rPr lang="en-US" sz="5326">
                <a:solidFill>
                  <a:srgbClr val="FCFCE4"/>
                </a:solidFill>
                <a:latin typeface="Maragsa"/>
                <a:ea typeface="Maragsa"/>
                <a:cs typeface="Maragsa"/>
                <a:sym typeface="Maragsa"/>
              </a:rPr>
              <a:t>Flatten</a:t>
            </a:r>
          </a:p>
        </p:txBody>
      </p:sp>
      <p:sp>
        <p:nvSpPr>
          <p:cNvPr id="25" name="Freeform 25"/>
          <p:cNvSpPr/>
          <p:nvPr/>
        </p:nvSpPr>
        <p:spPr>
          <a:xfrm>
            <a:off x="1266464" y="3546310"/>
            <a:ext cx="7892471" cy="4168674"/>
          </a:xfrm>
          <a:custGeom>
            <a:avLst/>
            <a:gdLst/>
            <a:ahLst/>
            <a:cxnLst/>
            <a:rect l="l" t="t" r="r" b="b"/>
            <a:pathLst>
              <a:path w="7892471" h="4168674">
                <a:moveTo>
                  <a:pt x="0" y="0"/>
                </a:moveTo>
                <a:lnTo>
                  <a:pt x="7892471" y="0"/>
                </a:lnTo>
                <a:lnTo>
                  <a:pt x="7892471" y="4168674"/>
                </a:lnTo>
                <a:lnTo>
                  <a:pt x="0" y="4168674"/>
                </a:lnTo>
                <a:lnTo>
                  <a:pt x="0" y="0"/>
                </a:lnTo>
                <a:close/>
              </a:path>
            </a:pathLst>
          </a:custGeom>
          <a:blipFill>
            <a:blip r:embed="rId6"/>
            <a:stretch>
              <a:fillRect l="-6040" r="-6040"/>
            </a:stretch>
          </a:blipFill>
        </p:spPr>
        <p:txBody>
          <a:bodyPr/>
          <a:lstStyle/>
          <a:p>
            <a:endParaRPr lang="en-US"/>
          </a:p>
        </p:txBody>
      </p:sp>
      <p:sp>
        <p:nvSpPr>
          <p:cNvPr id="26" name="Freeform 26"/>
          <p:cNvSpPr/>
          <p:nvPr/>
        </p:nvSpPr>
        <p:spPr>
          <a:xfrm>
            <a:off x="12902871" y="7673984"/>
            <a:ext cx="3884482" cy="1877019"/>
          </a:xfrm>
          <a:custGeom>
            <a:avLst/>
            <a:gdLst/>
            <a:ahLst/>
            <a:cxnLst/>
            <a:rect l="l" t="t" r="r" b="b"/>
            <a:pathLst>
              <a:path w="3884482" h="1877019">
                <a:moveTo>
                  <a:pt x="0" y="0"/>
                </a:moveTo>
                <a:lnTo>
                  <a:pt x="3884482" y="0"/>
                </a:lnTo>
                <a:lnTo>
                  <a:pt x="3884482" y="1877019"/>
                </a:lnTo>
                <a:lnTo>
                  <a:pt x="0" y="1877019"/>
                </a:lnTo>
                <a:lnTo>
                  <a:pt x="0" y="0"/>
                </a:lnTo>
                <a:close/>
              </a:path>
            </a:pathLst>
          </a:custGeom>
          <a:blipFill>
            <a:blip r:embed="rId7"/>
            <a:stretch>
              <a:fillRect l="-18216"/>
            </a:stretch>
          </a:blipFill>
        </p:spPr>
        <p:txBody>
          <a:bodyPr/>
          <a:lstStyle/>
          <a:p>
            <a:endParaRPr lang="en-US"/>
          </a:p>
        </p:txBody>
      </p:sp>
      <p:sp>
        <p:nvSpPr>
          <p:cNvPr id="27" name="Freeform 27"/>
          <p:cNvSpPr/>
          <p:nvPr/>
        </p:nvSpPr>
        <p:spPr>
          <a:xfrm>
            <a:off x="12876044" y="705714"/>
            <a:ext cx="3937697" cy="1906640"/>
          </a:xfrm>
          <a:custGeom>
            <a:avLst/>
            <a:gdLst/>
            <a:ahLst/>
            <a:cxnLst/>
            <a:rect l="l" t="t" r="r" b="b"/>
            <a:pathLst>
              <a:path w="3937697" h="1906640">
                <a:moveTo>
                  <a:pt x="0" y="0"/>
                </a:moveTo>
                <a:lnTo>
                  <a:pt x="3937697" y="0"/>
                </a:lnTo>
                <a:lnTo>
                  <a:pt x="3937697" y="1906640"/>
                </a:lnTo>
                <a:lnTo>
                  <a:pt x="0" y="1906640"/>
                </a:lnTo>
                <a:lnTo>
                  <a:pt x="0" y="0"/>
                </a:lnTo>
                <a:close/>
              </a:path>
            </a:pathLst>
          </a:custGeom>
          <a:blipFill>
            <a:blip r:embed="rId4"/>
            <a:stretch>
              <a:fillRect l="-3991" t="-14737" r="-339"/>
            </a:stretch>
          </a:blipFill>
        </p:spPr>
        <p:txBody>
          <a:bodyPr/>
          <a:lstStyle/>
          <a:p>
            <a:endParaRPr lang="en-US"/>
          </a:p>
        </p:txBody>
      </p:sp>
      <p:sp>
        <p:nvSpPr>
          <p:cNvPr id="28" name="Freeform 28"/>
          <p:cNvSpPr/>
          <p:nvPr/>
        </p:nvSpPr>
        <p:spPr>
          <a:xfrm>
            <a:off x="12887967" y="3071990"/>
            <a:ext cx="3914290" cy="1810359"/>
          </a:xfrm>
          <a:custGeom>
            <a:avLst/>
            <a:gdLst/>
            <a:ahLst/>
            <a:cxnLst/>
            <a:rect l="l" t="t" r="r" b="b"/>
            <a:pathLst>
              <a:path w="3914290" h="1810359">
                <a:moveTo>
                  <a:pt x="0" y="0"/>
                </a:moveTo>
                <a:lnTo>
                  <a:pt x="3914290" y="0"/>
                </a:lnTo>
                <a:lnTo>
                  <a:pt x="3914290" y="1810359"/>
                </a:lnTo>
                <a:lnTo>
                  <a:pt x="0" y="1810359"/>
                </a:lnTo>
                <a:lnTo>
                  <a:pt x="0" y="0"/>
                </a:lnTo>
                <a:close/>
              </a:path>
            </a:pathLst>
          </a:custGeom>
          <a:blipFill>
            <a:blip r:embed="rId5"/>
            <a:stretch>
              <a:fillRect/>
            </a:stretch>
          </a:blipFill>
          <a:ln cap="sq">
            <a:noFill/>
            <a:prstDash val="solid"/>
            <a:miter/>
          </a:ln>
        </p:spPr>
        <p:txBody>
          <a:bodyPr/>
          <a:lstStyle/>
          <a:p>
            <a:endParaRPr lang="en-US"/>
          </a:p>
        </p:txBody>
      </p:sp>
      <p:sp>
        <p:nvSpPr>
          <p:cNvPr id="29" name="Freeform 29"/>
          <p:cNvSpPr/>
          <p:nvPr/>
        </p:nvSpPr>
        <p:spPr>
          <a:xfrm>
            <a:off x="12876483" y="5367588"/>
            <a:ext cx="3937259" cy="1855433"/>
          </a:xfrm>
          <a:custGeom>
            <a:avLst/>
            <a:gdLst/>
            <a:ahLst/>
            <a:cxnLst/>
            <a:rect l="l" t="t" r="r" b="b"/>
            <a:pathLst>
              <a:path w="3937259" h="1855433">
                <a:moveTo>
                  <a:pt x="0" y="0"/>
                </a:moveTo>
                <a:lnTo>
                  <a:pt x="3937258" y="0"/>
                </a:lnTo>
                <a:lnTo>
                  <a:pt x="3937258" y="1855433"/>
                </a:lnTo>
                <a:lnTo>
                  <a:pt x="0" y="1855433"/>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sp>
        <p:nvSpPr>
          <p:cNvPr id="3" name="Freeform 3"/>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2">
              <a:extLst>
                <a:ext uri="{96DAC541-7B7A-43D3-8B79-37D633B846F1}">
                  <asvg:svgBlip xmlns:asvg="http://schemas.microsoft.com/office/drawing/2016/SVG/main" r:embed="rId3"/>
                </a:ext>
              </a:extLst>
            </a:blip>
            <a:stretch>
              <a:fillRect r="-26607" b="-11520"/>
            </a:stretch>
          </a:blipFill>
        </p:spPr>
        <p:txBody>
          <a:bodyPr/>
          <a:lstStyle/>
          <a:p>
            <a:endParaRPr lang="en-US"/>
          </a:p>
        </p:txBody>
      </p:sp>
      <p:grpSp>
        <p:nvGrpSpPr>
          <p:cNvPr id="4" name="Group 4"/>
          <p:cNvGrpSpPr/>
          <p:nvPr/>
        </p:nvGrpSpPr>
        <p:grpSpPr>
          <a:xfrm>
            <a:off x="12831044" y="7615824"/>
            <a:ext cx="4028135" cy="1993339"/>
            <a:chOff x="0" y="0"/>
            <a:chExt cx="1060908" cy="524995"/>
          </a:xfrm>
        </p:grpSpPr>
        <p:sp>
          <p:nvSpPr>
            <p:cNvPr id="5" name="Freeform 5"/>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FFED00"/>
            </a:solidFill>
          </p:spPr>
          <p:txBody>
            <a:bodyPr/>
            <a:lstStyle/>
            <a:p>
              <a:endParaRPr lang="en-US"/>
            </a:p>
          </p:txBody>
        </p:sp>
        <p:sp>
          <p:nvSpPr>
            <p:cNvPr id="6" name="TextBox 6"/>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12831044" y="2981446"/>
            <a:ext cx="4028135" cy="1993339"/>
            <a:chOff x="0" y="0"/>
            <a:chExt cx="1060908" cy="524995"/>
          </a:xfrm>
        </p:grpSpPr>
        <p:sp>
          <p:nvSpPr>
            <p:cNvPr id="8" name="Freeform 8"/>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9" name="TextBox 9"/>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0" name="Group 10"/>
          <p:cNvGrpSpPr/>
          <p:nvPr/>
        </p:nvGrpSpPr>
        <p:grpSpPr>
          <a:xfrm>
            <a:off x="12831044" y="5298635"/>
            <a:ext cx="4028135" cy="1993339"/>
            <a:chOff x="0" y="0"/>
            <a:chExt cx="1060908" cy="524995"/>
          </a:xfrm>
        </p:grpSpPr>
        <p:sp>
          <p:nvSpPr>
            <p:cNvPr id="11" name="Freeform 11"/>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12" name="TextBox 12"/>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grpSp>
        <p:nvGrpSpPr>
          <p:cNvPr id="13" name="Group 13"/>
          <p:cNvGrpSpPr/>
          <p:nvPr/>
        </p:nvGrpSpPr>
        <p:grpSpPr>
          <a:xfrm>
            <a:off x="12831044" y="664257"/>
            <a:ext cx="4028135" cy="1993339"/>
            <a:chOff x="0" y="0"/>
            <a:chExt cx="1060908" cy="524995"/>
          </a:xfrm>
        </p:grpSpPr>
        <p:sp>
          <p:nvSpPr>
            <p:cNvPr id="14" name="Freeform 14"/>
            <p:cNvSpPr/>
            <p:nvPr/>
          </p:nvSpPr>
          <p:spPr>
            <a:xfrm>
              <a:off x="0" y="0"/>
              <a:ext cx="1060908" cy="524995"/>
            </a:xfrm>
            <a:custGeom>
              <a:avLst/>
              <a:gdLst/>
              <a:ahLst/>
              <a:cxnLst/>
              <a:rect l="l" t="t" r="r" b="b"/>
              <a:pathLst>
                <a:path w="1060908" h="524995">
                  <a:moveTo>
                    <a:pt x="0" y="0"/>
                  </a:moveTo>
                  <a:lnTo>
                    <a:pt x="1060908" y="0"/>
                  </a:lnTo>
                  <a:lnTo>
                    <a:pt x="1060908" y="524995"/>
                  </a:lnTo>
                  <a:lnTo>
                    <a:pt x="0" y="524995"/>
                  </a:lnTo>
                  <a:close/>
                </a:path>
              </a:pathLst>
            </a:custGeom>
            <a:solidFill>
              <a:srgbClr val="000000"/>
            </a:solidFill>
          </p:spPr>
          <p:txBody>
            <a:bodyPr/>
            <a:lstStyle/>
            <a:p>
              <a:endParaRPr lang="en-US"/>
            </a:p>
          </p:txBody>
        </p:sp>
        <p:sp>
          <p:nvSpPr>
            <p:cNvPr id="15" name="TextBox 15"/>
            <p:cNvSpPr txBox="1"/>
            <p:nvPr/>
          </p:nvSpPr>
          <p:spPr>
            <a:xfrm>
              <a:off x="0" y="-28575"/>
              <a:ext cx="1060908" cy="553570"/>
            </a:xfrm>
            <a:prstGeom prst="rect">
              <a:avLst/>
            </a:prstGeom>
          </p:spPr>
          <p:txBody>
            <a:bodyPr lIns="50800" tIns="50800" rIns="50800" bIns="50800" rtlCol="0" anchor="ctr"/>
            <a:lstStyle/>
            <a:p>
              <a:pPr algn="ctr">
                <a:lnSpc>
                  <a:spcPts val="2520"/>
                </a:lnSpc>
              </a:pPr>
              <a:endParaRPr/>
            </a:p>
          </p:txBody>
        </p:sp>
      </p:grpSp>
      <p:sp>
        <p:nvSpPr>
          <p:cNvPr id="16" name="AutoShape 16"/>
          <p:cNvSpPr/>
          <p:nvPr/>
        </p:nvSpPr>
        <p:spPr>
          <a:xfrm>
            <a:off x="9427880" y="5630647"/>
            <a:ext cx="3403164" cy="2981846"/>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7" name="Group 17"/>
          <p:cNvGrpSpPr/>
          <p:nvPr/>
        </p:nvGrpSpPr>
        <p:grpSpPr>
          <a:xfrm>
            <a:off x="1028700" y="3145562"/>
            <a:ext cx="8399180" cy="4970171"/>
            <a:chOff x="0" y="0"/>
            <a:chExt cx="2212130" cy="1309016"/>
          </a:xfrm>
        </p:grpSpPr>
        <p:sp>
          <p:nvSpPr>
            <p:cNvPr id="18" name="Freeform 18"/>
            <p:cNvSpPr/>
            <p:nvPr/>
          </p:nvSpPr>
          <p:spPr>
            <a:xfrm>
              <a:off x="0" y="0"/>
              <a:ext cx="2212130" cy="1309016"/>
            </a:xfrm>
            <a:custGeom>
              <a:avLst/>
              <a:gdLst/>
              <a:ahLst/>
              <a:cxnLst/>
              <a:rect l="l" t="t" r="r" b="b"/>
              <a:pathLst>
                <a:path w="2212130" h="1309016">
                  <a:moveTo>
                    <a:pt x="0" y="0"/>
                  </a:moveTo>
                  <a:lnTo>
                    <a:pt x="2212130" y="0"/>
                  </a:lnTo>
                  <a:lnTo>
                    <a:pt x="2212130" y="1309016"/>
                  </a:lnTo>
                  <a:lnTo>
                    <a:pt x="0" y="1309016"/>
                  </a:lnTo>
                  <a:close/>
                </a:path>
              </a:pathLst>
            </a:custGeom>
            <a:solidFill>
              <a:srgbClr val="000000"/>
            </a:solidFill>
          </p:spPr>
          <p:txBody>
            <a:bodyPr/>
            <a:lstStyle/>
            <a:p>
              <a:endParaRPr lang="en-US"/>
            </a:p>
          </p:txBody>
        </p:sp>
        <p:sp>
          <p:nvSpPr>
            <p:cNvPr id="19" name="TextBox 19"/>
            <p:cNvSpPr txBox="1"/>
            <p:nvPr/>
          </p:nvSpPr>
          <p:spPr>
            <a:xfrm>
              <a:off x="0" y="-28575"/>
              <a:ext cx="2212130" cy="1337591"/>
            </a:xfrm>
            <a:prstGeom prst="rect">
              <a:avLst/>
            </a:prstGeom>
          </p:spPr>
          <p:txBody>
            <a:bodyPr lIns="50800" tIns="50800" rIns="50800" bIns="50800" rtlCol="0" anchor="ctr"/>
            <a:lstStyle/>
            <a:p>
              <a:pPr algn="ctr">
                <a:lnSpc>
                  <a:spcPts val="2520"/>
                </a:lnSpc>
              </a:pPr>
              <a:endParaRPr/>
            </a:p>
          </p:txBody>
        </p:sp>
      </p:grpSp>
      <p:sp>
        <p:nvSpPr>
          <p:cNvPr id="20" name="Freeform 20"/>
          <p:cNvSpPr/>
          <p:nvPr/>
        </p:nvSpPr>
        <p:spPr>
          <a:xfrm>
            <a:off x="13039685" y="751702"/>
            <a:ext cx="3610854" cy="1814664"/>
          </a:xfrm>
          <a:custGeom>
            <a:avLst/>
            <a:gdLst/>
            <a:ahLst/>
            <a:cxnLst/>
            <a:rect l="l" t="t" r="r" b="b"/>
            <a:pathLst>
              <a:path w="3610854" h="1814664">
                <a:moveTo>
                  <a:pt x="0" y="0"/>
                </a:moveTo>
                <a:lnTo>
                  <a:pt x="3610854" y="0"/>
                </a:lnTo>
                <a:lnTo>
                  <a:pt x="3610854" y="1814664"/>
                </a:lnTo>
                <a:lnTo>
                  <a:pt x="0" y="1814664"/>
                </a:lnTo>
                <a:lnTo>
                  <a:pt x="0" y="0"/>
                </a:lnTo>
                <a:close/>
              </a:path>
            </a:pathLst>
          </a:custGeom>
          <a:blipFill>
            <a:blip r:embed="rId4"/>
            <a:stretch>
              <a:fillRect l="-4143" t="-14737" r="-4143"/>
            </a:stretch>
          </a:blipFill>
        </p:spPr>
        <p:txBody>
          <a:bodyPr/>
          <a:lstStyle/>
          <a:p>
            <a:endParaRPr lang="en-US"/>
          </a:p>
        </p:txBody>
      </p:sp>
      <p:sp>
        <p:nvSpPr>
          <p:cNvPr id="21" name="Freeform 21"/>
          <p:cNvSpPr/>
          <p:nvPr/>
        </p:nvSpPr>
        <p:spPr>
          <a:xfrm>
            <a:off x="13039685" y="3142159"/>
            <a:ext cx="3610854" cy="1670020"/>
          </a:xfrm>
          <a:custGeom>
            <a:avLst/>
            <a:gdLst/>
            <a:ahLst/>
            <a:cxnLst/>
            <a:rect l="l" t="t" r="r" b="b"/>
            <a:pathLst>
              <a:path w="3610854" h="1670020">
                <a:moveTo>
                  <a:pt x="0" y="0"/>
                </a:moveTo>
                <a:lnTo>
                  <a:pt x="3610854" y="0"/>
                </a:lnTo>
                <a:lnTo>
                  <a:pt x="3610854" y="1670020"/>
                </a:lnTo>
                <a:lnTo>
                  <a:pt x="0" y="1670020"/>
                </a:lnTo>
                <a:lnTo>
                  <a:pt x="0" y="0"/>
                </a:lnTo>
                <a:close/>
              </a:path>
            </a:pathLst>
          </a:custGeom>
          <a:blipFill>
            <a:blip r:embed="rId5"/>
            <a:stretch>
              <a:fillRect/>
            </a:stretch>
          </a:blipFill>
        </p:spPr>
        <p:txBody>
          <a:bodyPr/>
          <a:lstStyle/>
          <a:p>
            <a:endParaRPr lang="en-US"/>
          </a:p>
        </p:txBody>
      </p:sp>
      <p:sp>
        <p:nvSpPr>
          <p:cNvPr id="22" name="Freeform 22"/>
          <p:cNvSpPr/>
          <p:nvPr/>
        </p:nvSpPr>
        <p:spPr>
          <a:xfrm>
            <a:off x="12944890" y="5399825"/>
            <a:ext cx="3800445" cy="1790960"/>
          </a:xfrm>
          <a:custGeom>
            <a:avLst/>
            <a:gdLst/>
            <a:ahLst/>
            <a:cxnLst/>
            <a:rect l="l" t="t" r="r" b="b"/>
            <a:pathLst>
              <a:path w="3800445" h="1790960">
                <a:moveTo>
                  <a:pt x="0" y="0"/>
                </a:moveTo>
                <a:lnTo>
                  <a:pt x="3800445" y="0"/>
                </a:lnTo>
                <a:lnTo>
                  <a:pt x="3800445" y="1790959"/>
                </a:lnTo>
                <a:lnTo>
                  <a:pt x="0" y="1790959"/>
                </a:lnTo>
                <a:lnTo>
                  <a:pt x="0" y="0"/>
                </a:lnTo>
                <a:close/>
              </a:path>
            </a:pathLst>
          </a:custGeom>
          <a:blipFill>
            <a:blip r:embed="rId6"/>
            <a:stretch>
              <a:fillRect/>
            </a:stretch>
          </a:blipFill>
        </p:spPr>
        <p:txBody>
          <a:bodyPr/>
          <a:lstStyle/>
          <a:p>
            <a:endParaRPr lang="en-US"/>
          </a:p>
        </p:txBody>
      </p:sp>
      <p:sp>
        <p:nvSpPr>
          <p:cNvPr id="23" name="Freeform 23"/>
          <p:cNvSpPr/>
          <p:nvPr/>
        </p:nvSpPr>
        <p:spPr>
          <a:xfrm>
            <a:off x="12902871" y="7673984"/>
            <a:ext cx="3884482" cy="1877019"/>
          </a:xfrm>
          <a:custGeom>
            <a:avLst/>
            <a:gdLst/>
            <a:ahLst/>
            <a:cxnLst/>
            <a:rect l="l" t="t" r="r" b="b"/>
            <a:pathLst>
              <a:path w="3884482" h="1877019">
                <a:moveTo>
                  <a:pt x="0" y="0"/>
                </a:moveTo>
                <a:lnTo>
                  <a:pt x="3884482" y="0"/>
                </a:lnTo>
                <a:lnTo>
                  <a:pt x="3884482" y="1877019"/>
                </a:lnTo>
                <a:lnTo>
                  <a:pt x="0" y="1877019"/>
                </a:lnTo>
                <a:lnTo>
                  <a:pt x="0" y="0"/>
                </a:lnTo>
                <a:close/>
              </a:path>
            </a:pathLst>
          </a:custGeom>
          <a:blipFill>
            <a:blip r:embed="rId7"/>
            <a:stretch>
              <a:fillRect l="-18216"/>
            </a:stretch>
          </a:blipFill>
        </p:spPr>
        <p:txBody>
          <a:bodyPr/>
          <a:lstStyle/>
          <a:p>
            <a:endParaRPr lang="en-US"/>
          </a:p>
        </p:txBody>
      </p:sp>
      <p:sp>
        <p:nvSpPr>
          <p:cNvPr id="24" name="TextBox 24"/>
          <p:cNvSpPr txBox="1"/>
          <p:nvPr/>
        </p:nvSpPr>
        <p:spPr>
          <a:xfrm>
            <a:off x="1028700" y="866775"/>
            <a:ext cx="8367999"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Processing Pathway</a:t>
            </a:r>
          </a:p>
        </p:txBody>
      </p:sp>
      <p:sp>
        <p:nvSpPr>
          <p:cNvPr id="25" name="TextBox 25"/>
          <p:cNvSpPr txBox="1"/>
          <p:nvPr/>
        </p:nvSpPr>
        <p:spPr>
          <a:xfrm>
            <a:off x="1456912" y="8102935"/>
            <a:ext cx="7511576" cy="914341"/>
          </a:xfrm>
          <a:prstGeom prst="rect">
            <a:avLst/>
          </a:prstGeom>
        </p:spPr>
        <p:txBody>
          <a:bodyPr lIns="0" tIns="0" rIns="0" bIns="0" rtlCol="0" anchor="t">
            <a:spAutoFit/>
          </a:bodyPr>
          <a:lstStyle/>
          <a:p>
            <a:pPr algn="ctr">
              <a:lnSpc>
                <a:spcPts val="7456"/>
              </a:lnSpc>
            </a:pPr>
            <a:r>
              <a:rPr lang="en-US" sz="5326">
                <a:solidFill>
                  <a:srgbClr val="FCFCE4"/>
                </a:solidFill>
                <a:latin typeface="Maragsa"/>
                <a:ea typeface="Maragsa"/>
                <a:cs typeface="Maragsa"/>
                <a:sym typeface="Maragsa"/>
              </a:rPr>
              <a:t>Reduce Points to First Hits</a:t>
            </a:r>
          </a:p>
        </p:txBody>
      </p:sp>
      <p:sp>
        <p:nvSpPr>
          <p:cNvPr id="26" name="Freeform 26"/>
          <p:cNvSpPr/>
          <p:nvPr/>
        </p:nvSpPr>
        <p:spPr>
          <a:xfrm>
            <a:off x="12876044" y="705714"/>
            <a:ext cx="3937697" cy="1906640"/>
          </a:xfrm>
          <a:custGeom>
            <a:avLst/>
            <a:gdLst/>
            <a:ahLst/>
            <a:cxnLst/>
            <a:rect l="l" t="t" r="r" b="b"/>
            <a:pathLst>
              <a:path w="3937697" h="1906640">
                <a:moveTo>
                  <a:pt x="0" y="0"/>
                </a:moveTo>
                <a:lnTo>
                  <a:pt x="3937697" y="0"/>
                </a:lnTo>
                <a:lnTo>
                  <a:pt x="3937697" y="1906640"/>
                </a:lnTo>
                <a:lnTo>
                  <a:pt x="0" y="1906640"/>
                </a:lnTo>
                <a:lnTo>
                  <a:pt x="0" y="0"/>
                </a:lnTo>
                <a:close/>
              </a:path>
            </a:pathLst>
          </a:custGeom>
          <a:blipFill>
            <a:blip r:embed="rId4"/>
            <a:stretch>
              <a:fillRect l="-3991" t="-14737" r="-339"/>
            </a:stretch>
          </a:blipFill>
        </p:spPr>
        <p:txBody>
          <a:bodyPr/>
          <a:lstStyle/>
          <a:p>
            <a:endParaRPr lang="en-US"/>
          </a:p>
        </p:txBody>
      </p:sp>
      <p:sp>
        <p:nvSpPr>
          <p:cNvPr id="27" name="Freeform 27"/>
          <p:cNvSpPr/>
          <p:nvPr/>
        </p:nvSpPr>
        <p:spPr>
          <a:xfrm>
            <a:off x="12887967" y="3071990"/>
            <a:ext cx="3914290" cy="1810359"/>
          </a:xfrm>
          <a:custGeom>
            <a:avLst/>
            <a:gdLst/>
            <a:ahLst/>
            <a:cxnLst/>
            <a:rect l="l" t="t" r="r" b="b"/>
            <a:pathLst>
              <a:path w="3914290" h="1810359">
                <a:moveTo>
                  <a:pt x="0" y="0"/>
                </a:moveTo>
                <a:lnTo>
                  <a:pt x="3914290" y="0"/>
                </a:lnTo>
                <a:lnTo>
                  <a:pt x="3914290" y="1810359"/>
                </a:lnTo>
                <a:lnTo>
                  <a:pt x="0" y="1810359"/>
                </a:lnTo>
                <a:lnTo>
                  <a:pt x="0" y="0"/>
                </a:lnTo>
                <a:close/>
              </a:path>
            </a:pathLst>
          </a:custGeom>
          <a:blipFill>
            <a:blip r:embed="rId5"/>
            <a:stretch>
              <a:fillRect/>
            </a:stretch>
          </a:blipFill>
          <a:ln cap="sq">
            <a:noFill/>
            <a:prstDash val="solid"/>
            <a:miter/>
          </a:ln>
        </p:spPr>
        <p:txBody>
          <a:bodyPr/>
          <a:lstStyle/>
          <a:p>
            <a:endParaRPr lang="en-US"/>
          </a:p>
        </p:txBody>
      </p:sp>
      <p:sp>
        <p:nvSpPr>
          <p:cNvPr id="28" name="Freeform 28"/>
          <p:cNvSpPr/>
          <p:nvPr/>
        </p:nvSpPr>
        <p:spPr>
          <a:xfrm>
            <a:off x="12876483" y="5367588"/>
            <a:ext cx="3937259" cy="1855433"/>
          </a:xfrm>
          <a:custGeom>
            <a:avLst/>
            <a:gdLst/>
            <a:ahLst/>
            <a:cxnLst/>
            <a:rect l="l" t="t" r="r" b="b"/>
            <a:pathLst>
              <a:path w="3937259" h="1855433">
                <a:moveTo>
                  <a:pt x="0" y="0"/>
                </a:moveTo>
                <a:lnTo>
                  <a:pt x="3937258" y="0"/>
                </a:lnTo>
                <a:lnTo>
                  <a:pt x="3937258" y="1855433"/>
                </a:lnTo>
                <a:lnTo>
                  <a:pt x="0" y="1855433"/>
                </a:lnTo>
                <a:lnTo>
                  <a:pt x="0" y="0"/>
                </a:lnTo>
                <a:close/>
              </a:path>
            </a:pathLst>
          </a:custGeom>
          <a:blipFill>
            <a:blip r:embed="rId6"/>
            <a:stretch>
              <a:fillRect/>
            </a:stretch>
          </a:blipFill>
        </p:spPr>
        <p:txBody>
          <a:bodyPr/>
          <a:lstStyle/>
          <a:p>
            <a:endParaRPr lang="en-US"/>
          </a:p>
        </p:txBody>
      </p:sp>
      <p:sp>
        <p:nvSpPr>
          <p:cNvPr id="29" name="Freeform 29"/>
          <p:cNvSpPr/>
          <p:nvPr/>
        </p:nvSpPr>
        <p:spPr>
          <a:xfrm>
            <a:off x="1119399" y="3669952"/>
            <a:ext cx="8186601" cy="3921391"/>
          </a:xfrm>
          <a:custGeom>
            <a:avLst/>
            <a:gdLst/>
            <a:ahLst/>
            <a:cxnLst/>
            <a:rect l="l" t="t" r="r" b="b"/>
            <a:pathLst>
              <a:path w="8186601" h="3921391">
                <a:moveTo>
                  <a:pt x="0" y="0"/>
                </a:moveTo>
                <a:lnTo>
                  <a:pt x="8186601" y="0"/>
                </a:lnTo>
                <a:lnTo>
                  <a:pt x="8186601" y="3921391"/>
                </a:lnTo>
                <a:lnTo>
                  <a:pt x="0" y="3921391"/>
                </a:lnTo>
                <a:lnTo>
                  <a:pt x="0" y="0"/>
                </a:lnTo>
                <a:close/>
              </a:path>
            </a:pathLst>
          </a:custGeom>
          <a:blipFill>
            <a:blip r:embed="rId7"/>
            <a:stretch>
              <a:fillRect l="-18216" t="-439" b="-439"/>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TextBox 6"/>
          <p:cNvSpPr txBox="1"/>
          <p:nvPr/>
        </p:nvSpPr>
        <p:spPr>
          <a:xfrm>
            <a:off x="4323207" y="3059837"/>
            <a:ext cx="9164941" cy="3024334"/>
          </a:xfrm>
          <a:prstGeom prst="rect">
            <a:avLst/>
          </a:prstGeom>
        </p:spPr>
        <p:txBody>
          <a:bodyPr lIns="0" tIns="0" rIns="0" bIns="0" rtlCol="0" anchor="t">
            <a:spAutoFit/>
          </a:bodyPr>
          <a:lstStyle/>
          <a:p>
            <a:pPr algn="ctr">
              <a:lnSpc>
                <a:spcPts val="6029"/>
              </a:lnSpc>
            </a:pPr>
            <a:r>
              <a:rPr lang="en-US" sz="4306">
                <a:solidFill>
                  <a:srgbClr val="FCFCE4"/>
                </a:solidFill>
                <a:latin typeface="Harmattan"/>
                <a:ea typeface="Harmattan"/>
                <a:cs typeface="Harmattan"/>
                <a:sym typeface="Harmattan"/>
              </a:rPr>
              <a:t>Import Flattened Point Cloud into ArcGIS</a:t>
            </a:r>
          </a:p>
          <a:p>
            <a:pPr algn="ctr">
              <a:lnSpc>
                <a:spcPts val="6029"/>
              </a:lnSpc>
            </a:pPr>
            <a:r>
              <a:rPr lang="en-US" sz="4306">
                <a:solidFill>
                  <a:srgbClr val="FCFCE4"/>
                </a:solidFill>
                <a:latin typeface="Harmattan"/>
                <a:ea typeface="Harmattan"/>
                <a:cs typeface="Harmattan"/>
                <a:sym typeface="Harmattan"/>
              </a:rPr>
              <a:t>Manually Convert Point Cloud to Polygon</a:t>
            </a:r>
          </a:p>
          <a:p>
            <a:pPr algn="ctr">
              <a:lnSpc>
                <a:spcPts val="6029"/>
              </a:lnSpc>
            </a:pPr>
            <a:r>
              <a:rPr lang="en-US" sz="4306">
                <a:solidFill>
                  <a:srgbClr val="FCFCE4"/>
                </a:solidFill>
                <a:latin typeface="Harmattan"/>
                <a:ea typeface="Harmattan"/>
                <a:cs typeface="Harmattan"/>
                <a:sym typeface="Harmattan"/>
              </a:rPr>
              <a:t>Calculate Fractal Dimension Index (FRAC)</a:t>
            </a:r>
          </a:p>
          <a:p>
            <a:pPr algn="ctr">
              <a:lnSpc>
                <a:spcPts val="6029"/>
              </a:lnSpc>
            </a:pPr>
            <a:endParaRPr lang="en-US" sz="4306">
              <a:solidFill>
                <a:srgbClr val="FCFCE4"/>
              </a:solidFill>
              <a:latin typeface="Harmattan"/>
              <a:ea typeface="Harmattan"/>
              <a:cs typeface="Harmattan"/>
              <a:sym typeface="Harmattan"/>
            </a:endParaRPr>
          </a:p>
        </p:txBody>
      </p:sp>
      <p:grpSp>
        <p:nvGrpSpPr>
          <p:cNvPr id="7" name="Group 7"/>
          <p:cNvGrpSpPr/>
          <p:nvPr/>
        </p:nvGrpSpPr>
        <p:grpSpPr>
          <a:xfrm>
            <a:off x="3321296" y="5701664"/>
            <a:ext cx="11168765" cy="2596242"/>
            <a:chOff x="0" y="0"/>
            <a:chExt cx="2941568" cy="683784"/>
          </a:xfrm>
        </p:grpSpPr>
        <p:sp>
          <p:nvSpPr>
            <p:cNvPr id="8" name="Freeform 8"/>
            <p:cNvSpPr/>
            <p:nvPr/>
          </p:nvSpPr>
          <p:spPr>
            <a:xfrm>
              <a:off x="0" y="0"/>
              <a:ext cx="2941568" cy="683784"/>
            </a:xfrm>
            <a:custGeom>
              <a:avLst/>
              <a:gdLst/>
              <a:ahLst/>
              <a:cxnLst/>
              <a:rect l="l" t="t" r="r" b="b"/>
              <a:pathLst>
                <a:path w="2941568" h="683784">
                  <a:moveTo>
                    <a:pt x="35352" y="0"/>
                  </a:moveTo>
                  <a:lnTo>
                    <a:pt x="2906216" y="0"/>
                  </a:lnTo>
                  <a:cubicBezTo>
                    <a:pt x="2925740" y="0"/>
                    <a:pt x="2941568" y="15828"/>
                    <a:pt x="2941568" y="35352"/>
                  </a:cubicBezTo>
                  <a:lnTo>
                    <a:pt x="2941568" y="648432"/>
                  </a:lnTo>
                  <a:cubicBezTo>
                    <a:pt x="2941568" y="667956"/>
                    <a:pt x="2925740" y="683784"/>
                    <a:pt x="2906216" y="683784"/>
                  </a:cubicBezTo>
                  <a:lnTo>
                    <a:pt x="35352" y="683784"/>
                  </a:lnTo>
                  <a:cubicBezTo>
                    <a:pt x="15828" y="683784"/>
                    <a:pt x="0" y="667956"/>
                    <a:pt x="0" y="648432"/>
                  </a:cubicBezTo>
                  <a:lnTo>
                    <a:pt x="0" y="35352"/>
                  </a:lnTo>
                  <a:cubicBezTo>
                    <a:pt x="0" y="15828"/>
                    <a:pt x="15828" y="0"/>
                    <a:pt x="35352" y="0"/>
                  </a:cubicBezTo>
                  <a:close/>
                </a:path>
              </a:pathLst>
            </a:custGeom>
            <a:solidFill>
              <a:srgbClr val="FCFCE4"/>
            </a:solidFill>
          </p:spPr>
          <p:txBody>
            <a:bodyPr/>
            <a:lstStyle/>
            <a:p>
              <a:endParaRPr lang="en-US"/>
            </a:p>
          </p:txBody>
        </p:sp>
        <p:sp>
          <p:nvSpPr>
            <p:cNvPr id="9" name="TextBox 9"/>
            <p:cNvSpPr txBox="1"/>
            <p:nvPr/>
          </p:nvSpPr>
          <p:spPr>
            <a:xfrm>
              <a:off x="0" y="-28575"/>
              <a:ext cx="2941568" cy="712359"/>
            </a:xfrm>
            <a:prstGeom prst="rect">
              <a:avLst/>
            </a:prstGeom>
          </p:spPr>
          <p:txBody>
            <a:bodyPr lIns="50800" tIns="50800" rIns="50800" bIns="50800" rtlCol="0" anchor="ctr"/>
            <a:lstStyle/>
            <a:p>
              <a:pPr algn="ctr">
                <a:lnSpc>
                  <a:spcPts val="2520"/>
                </a:lnSpc>
              </a:pPr>
              <a:endParaRPr/>
            </a:p>
          </p:txBody>
        </p:sp>
      </p:grpSp>
      <p:sp>
        <p:nvSpPr>
          <p:cNvPr id="10" name="Freeform 10"/>
          <p:cNvSpPr/>
          <p:nvPr/>
        </p:nvSpPr>
        <p:spPr>
          <a:xfrm>
            <a:off x="3463473" y="5870527"/>
            <a:ext cx="10884410" cy="2258515"/>
          </a:xfrm>
          <a:custGeom>
            <a:avLst/>
            <a:gdLst/>
            <a:ahLst/>
            <a:cxnLst/>
            <a:rect l="l" t="t" r="r" b="b"/>
            <a:pathLst>
              <a:path w="10884410" h="2258515">
                <a:moveTo>
                  <a:pt x="0" y="0"/>
                </a:moveTo>
                <a:lnTo>
                  <a:pt x="10884410" y="0"/>
                </a:lnTo>
                <a:lnTo>
                  <a:pt x="10884410" y="2258515"/>
                </a:lnTo>
                <a:lnTo>
                  <a:pt x="0" y="2258515"/>
                </a:lnTo>
                <a:lnTo>
                  <a:pt x="0" y="0"/>
                </a:lnTo>
                <a:close/>
              </a:path>
            </a:pathLst>
          </a:custGeom>
          <a:blipFill>
            <a:blip r:embed="rId8"/>
            <a:stretch>
              <a:fillRect/>
            </a:stretch>
          </a:blipFill>
        </p:spPr>
        <p:txBody>
          <a:bodyPr/>
          <a:lstStyle/>
          <a:p>
            <a:endParaRPr lang="en-US"/>
          </a:p>
        </p:txBody>
      </p:sp>
      <p:sp>
        <p:nvSpPr>
          <p:cNvPr id="11" name="TextBox 11"/>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Processing Pathway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TextBox 6"/>
          <p:cNvSpPr txBox="1"/>
          <p:nvPr/>
        </p:nvSpPr>
        <p:spPr>
          <a:xfrm>
            <a:off x="2661434" y="4184650"/>
            <a:ext cx="12965133" cy="1717676"/>
          </a:xfrm>
          <a:prstGeom prst="rect">
            <a:avLst/>
          </a:prstGeom>
        </p:spPr>
        <p:txBody>
          <a:bodyPr lIns="0" tIns="0" rIns="0" bIns="0" rtlCol="0" anchor="t">
            <a:spAutoFit/>
          </a:bodyPr>
          <a:lstStyle/>
          <a:p>
            <a:pPr algn="ctr">
              <a:lnSpc>
                <a:spcPts val="13999"/>
              </a:lnSpc>
            </a:pPr>
            <a:r>
              <a:rPr lang="en-US" sz="9999">
                <a:solidFill>
                  <a:srgbClr val="FCFCE4"/>
                </a:solidFill>
                <a:latin typeface="Maragsa"/>
                <a:ea typeface="Maragsa"/>
                <a:cs typeface="Maragsa"/>
                <a:sym typeface="Maragsa"/>
              </a:rPr>
              <a:t>Results + Data Analysis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TextBox 6"/>
          <p:cNvSpPr txBox="1"/>
          <p:nvPr/>
        </p:nvSpPr>
        <p:spPr>
          <a:xfrm>
            <a:off x="2661434" y="3376085"/>
            <a:ext cx="12965133" cy="1717676"/>
          </a:xfrm>
          <a:prstGeom prst="rect">
            <a:avLst/>
          </a:prstGeom>
        </p:spPr>
        <p:txBody>
          <a:bodyPr lIns="0" tIns="0" rIns="0" bIns="0" rtlCol="0" anchor="t">
            <a:spAutoFit/>
          </a:bodyPr>
          <a:lstStyle/>
          <a:p>
            <a:pPr algn="ctr">
              <a:lnSpc>
                <a:spcPts val="13999"/>
              </a:lnSpc>
            </a:pPr>
            <a:r>
              <a:rPr lang="en-US" sz="9999">
                <a:solidFill>
                  <a:srgbClr val="FCFCE4"/>
                </a:solidFill>
                <a:latin typeface="Maragsa"/>
                <a:ea typeface="Maragsa"/>
                <a:cs typeface="Maragsa"/>
                <a:sym typeface="Maragsa"/>
              </a:rPr>
              <a:t>Background </a:t>
            </a:r>
          </a:p>
        </p:txBody>
      </p:sp>
      <p:sp>
        <p:nvSpPr>
          <p:cNvPr id="7" name="TextBox 7"/>
          <p:cNvSpPr txBox="1"/>
          <p:nvPr/>
        </p:nvSpPr>
        <p:spPr>
          <a:xfrm>
            <a:off x="4995658" y="4969935"/>
            <a:ext cx="8012475" cy="3171768"/>
          </a:xfrm>
          <a:prstGeom prst="rect">
            <a:avLst/>
          </a:prstGeom>
        </p:spPr>
        <p:txBody>
          <a:bodyPr lIns="0" tIns="0" rIns="0" bIns="0" rtlCol="0" anchor="t">
            <a:spAutoFit/>
          </a:bodyPr>
          <a:lstStyle/>
          <a:p>
            <a:pPr algn="ctr">
              <a:lnSpc>
                <a:spcPts val="8403"/>
              </a:lnSpc>
            </a:pPr>
            <a:r>
              <a:rPr lang="en-US" sz="6002">
                <a:solidFill>
                  <a:srgbClr val="DBC486"/>
                </a:solidFill>
                <a:latin typeface="Harmattan"/>
                <a:ea typeface="Harmattan"/>
                <a:cs typeface="Harmattan"/>
                <a:sym typeface="Harmattan"/>
              </a:rPr>
              <a:t>Longleaf Pine Savannas</a:t>
            </a:r>
          </a:p>
          <a:p>
            <a:pPr algn="ctr">
              <a:lnSpc>
                <a:spcPts val="8403"/>
              </a:lnSpc>
            </a:pPr>
            <a:r>
              <a:rPr lang="en-US" sz="6002">
                <a:solidFill>
                  <a:srgbClr val="DBC486"/>
                </a:solidFill>
                <a:latin typeface="Harmattan"/>
                <a:ea typeface="Harmattan"/>
                <a:cs typeface="Harmattan"/>
                <a:sym typeface="Harmattan"/>
              </a:rPr>
              <a:t>Terrestrial Laser Scanning</a:t>
            </a:r>
            <a:r>
              <a:rPr lang="en-US" sz="6002">
                <a:solidFill>
                  <a:srgbClr val="FCFCE4"/>
                </a:solidFill>
                <a:latin typeface="Harmattan"/>
                <a:ea typeface="Harmattan"/>
                <a:cs typeface="Harmattan"/>
                <a:sym typeface="Harmattan"/>
              </a:rPr>
              <a:t> </a:t>
            </a:r>
          </a:p>
          <a:p>
            <a:pPr algn="ctr">
              <a:lnSpc>
                <a:spcPts val="8403"/>
              </a:lnSpc>
            </a:pPr>
            <a:r>
              <a:rPr lang="en-US" sz="6002">
                <a:solidFill>
                  <a:srgbClr val="DBC486"/>
                </a:solidFill>
                <a:latin typeface="Harmattan"/>
                <a:ea typeface="Harmattan"/>
                <a:cs typeface="Harmattan"/>
                <a:sym typeface="Harmattan"/>
              </a:rPr>
              <a:t>Understory Complexity Index</a:t>
            </a:r>
            <a:r>
              <a:rPr lang="en-US" sz="6002">
                <a:solidFill>
                  <a:srgbClr val="FCFCE4"/>
                </a:solidFill>
                <a:latin typeface="Harmattan"/>
                <a:ea typeface="Harmattan"/>
                <a:cs typeface="Harmattan"/>
                <a:sym typeface="Harmattan"/>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412955" y="-1592826"/>
            <a:ext cx="19113910" cy="134726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graphicFrame>
        <p:nvGraphicFramePr>
          <p:cNvPr id="6" name="Table 6"/>
          <p:cNvGraphicFramePr>
            <a:graphicFrameLocks noGrp="1"/>
          </p:cNvGraphicFramePr>
          <p:nvPr/>
        </p:nvGraphicFramePr>
        <p:xfrm>
          <a:off x="9001895" y="951709"/>
          <a:ext cx="8187668" cy="5562600"/>
        </p:xfrm>
        <a:graphic>
          <a:graphicData uri="http://schemas.openxmlformats.org/drawingml/2006/table">
            <a:tbl>
              <a:tblPr/>
              <a:tblGrid>
                <a:gridCol w="3364105">
                  <a:extLst>
                    <a:ext uri="{9D8B030D-6E8A-4147-A177-3AD203B41FA5}">
                      <a16:colId xmlns:a16="http://schemas.microsoft.com/office/drawing/2014/main" val="20000"/>
                    </a:ext>
                  </a:extLst>
                </a:gridCol>
                <a:gridCol w="1956248">
                  <a:extLst>
                    <a:ext uri="{9D8B030D-6E8A-4147-A177-3AD203B41FA5}">
                      <a16:colId xmlns:a16="http://schemas.microsoft.com/office/drawing/2014/main" val="20001"/>
                    </a:ext>
                  </a:extLst>
                </a:gridCol>
                <a:gridCol w="2867315">
                  <a:extLst>
                    <a:ext uri="{9D8B030D-6E8A-4147-A177-3AD203B41FA5}">
                      <a16:colId xmlns:a16="http://schemas.microsoft.com/office/drawing/2014/main" val="20002"/>
                    </a:ext>
                  </a:extLst>
                </a:gridCol>
              </a:tblGrid>
              <a:tr h="1388256">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Treatment​</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Median FRAC​</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Standard Error FRAC​</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extLst>
                  <a:ext uri="{0D108BD9-81ED-4DB2-BD59-A6C34878D82A}">
                    <a16:rowId xmlns:a16="http://schemas.microsoft.com/office/drawing/2014/main" val="10000"/>
                  </a:ext>
                </a:extLst>
              </a:tr>
              <a:tr h="928696">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Fire Suppression​</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3.55​</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0.27​</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1"/>
                  </a:ext>
                </a:extLst>
              </a:tr>
              <a:tr h="1388256">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Annual Prescribed Burns​</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2.25​</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0.22​</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2"/>
                  </a:ext>
                </a:extLst>
              </a:tr>
              <a:tr h="928696">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Herbivore Grazing​</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2.6​</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0.22​</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3"/>
                  </a:ext>
                </a:extLst>
              </a:tr>
              <a:tr h="928696">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Forestry Mulching​</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4.04​</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tc>
                  <a:txBody>
                    <a:bodyPr/>
                    <a:lstStyle/>
                    <a:p>
                      <a:pPr marL="0" lvl="0" indent="0" algn="l">
                        <a:lnSpc>
                          <a:spcPts val="3639"/>
                        </a:lnSpc>
                        <a:spcBef>
                          <a:spcPct val="0"/>
                        </a:spcBef>
                        <a:defRPr/>
                      </a:pPr>
                      <a:r>
                        <a:rPr lang="en-US" sz="2599" b="1" u="none" strike="noStrike">
                          <a:solidFill>
                            <a:srgbClr val="FFFFFF"/>
                          </a:solidFill>
                          <a:latin typeface="Canva Sans Bold"/>
                          <a:ea typeface="Canva Sans Bold"/>
                          <a:cs typeface="Canva Sans Bold"/>
                          <a:sym typeface="Canva Sans Bold"/>
                        </a:rPr>
                        <a:t>0.08​</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4"/>
                  </a:ext>
                </a:extLst>
              </a:tr>
            </a:tbl>
          </a:graphicData>
        </a:graphic>
      </p:graphicFrame>
      <p:graphicFrame>
        <p:nvGraphicFramePr>
          <p:cNvPr id="7" name="Table 7"/>
          <p:cNvGraphicFramePr>
            <a:graphicFrameLocks noGrp="1"/>
          </p:cNvGraphicFramePr>
          <p:nvPr/>
        </p:nvGraphicFramePr>
        <p:xfrm>
          <a:off x="859134" y="3266284"/>
          <a:ext cx="7888263" cy="6496050"/>
        </p:xfrm>
        <a:graphic>
          <a:graphicData uri="http://schemas.openxmlformats.org/drawingml/2006/table">
            <a:tbl>
              <a:tblPr/>
              <a:tblGrid>
                <a:gridCol w="5661168">
                  <a:extLst>
                    <a:ext uri="{9D8B030D-6E8A-4147-A177-3AD203B41FA5}">
                      <a16:colId xmlns:a16="http://schemas.microsoft.com/office/drawing/2014/main" val="20000"/>
                    </a:ext>
                  </a:extLst>
                </a:gridCol>
                <a:gridCol w="2227095">
                  <a:extLst>
                    <a:ext uri="{9D8B030D-6E8A-4147-A177-3AD203B41FA5}">
                      <a16:colId xmlns:a16="http://schemas.microsoft.com/office/drawing/2014/main" val="20001"/>
                    </a:ext>
                  </a:extLst>
                </a:gridCol>
              </a:tblGrid>
              <a:tr h="928007">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Treatment Comparison</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p-value</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extLst>
                  <a:ext uri="{0D108BD9-81ED-4DB2-BD59-A6C34878D82A}">
                    <a16:rowId xmlns:a16="http://schemas.microsoft.com/office/drawing/2014/main" val="10000"/>
                  </a:ext>
                </a:extLst>
              </a:tr>
              <a:tr h="928007">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Fire Suppression  - Annual Burns</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1.2 × 10-6 *</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1"/>
                  </a:ext>
                </a:extLst>
              </a:tr>
              <a:tr h="928007">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Fire Suppression - Mulching</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0.66</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2"/>
                  </a:ext>
                </a:extLst>
              </a:tr>
              <a:tr h="928007">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Fire Suppression - Grazing</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4.8 × 10-7 *</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3"/>
                  </a:ext>
                </a:extLst>
              </a:tr>
              <a:tr h="928007">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Grazing - Mulching</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8.9 × 10-6 *</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4"/>
                  </a:ext>
                </a:extLst>
              </a:tr>
              <a:tr h="928007">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Grazing - Annual Burns</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0.065 </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5"/>
                  </a:ext>
                </a:extLst>
              </a:tr>
              <a:tr h="928007">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Mulching - Annual Burns</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6D7D64"/>
                    </a:solidFill>
                  </a:tcPr>
                </a:tc>
                <a:tc>
                  <a:txBody>
                    <a:bodyPr/>
                    <a:lstStyle/>
                    <a:p>
                      <a:pPr marL="0" lvl="0" indent="0" algn="l">
                        <a:lnSpc>
                          <a:spcPts val="3640"/>
                        </a:lnSpc>
                        <a:spcBef>
                          <a:spcPct val="0"/>
                        </a:spcBef>
                        <a:defRPr/>
                      </a:pPr>
                      <a:r>
                        <a:rPr lang="en-US" sz="2600" b="1" u="none" strike="noStrike">
                          <a:solidFill>
                            <a:srgbClr val="FFFFFF"/>
                          </a:solidFill>
                          <a:latin typeface="Canva Sans Bold"/>
                          <a:ea typeface="Canva Sans Bold"/>
                          <a:cs typeface="Canva Sans Bold"/>
                          <a:sym typeface="Canva Sans Bold"/>
                        </a:rPr>
                        <a:t>7 × 10-5 *</a:t>
                      </a:r>
                      <a:endParaRPr lang="en-US" sz="1100"/>
                    </a:p>
                  </a:txBody>
                  <a:tcPr marL="190500" marR="190500" marT="190500" marB="190500" anchor="ctr">
                    <a:lnL w="28575" cap="flat" cmpd="sng" algn="ctr">
                      <a:solidFill>
                        <a:srgbClr val="006620"/>
                      </a:solidFill>
                      <a:prstDash val="solid"/>
                      <a:round/>
                      <a:headEnd type="none" w="med" len="med"/>
                      <a:tailEnd type="none" w="med" len="med"/>
                    </a:lnL>
                    <a:lnR w="28575" cap="flat" cmpd="sng" algn="ctr">
                      <a:solidFill>
                        <a:srgbClr val="006620"/>
                      </a:solidFill>
                      <a:prstDash val="solid"/>
                      <a:round/>
                      <a:headEnd type="none" w="med" len="med"/>
                      <a:tailEnd type="none" w="med" len="med"/>
                    </a:lnR>
                    <a:lnT w="28575" cap="flat" cmpd="sng" algn="ctr">
                      <a:solidFill>
                        <a:srgbClr val="006620"/>
                      </a:solidFill>
                      <a:prstDash val="solid"/>
                      <a:round/>
                      <a:headEnd type="none" w="med" len="med"/>
                      <a:tailEnd type="none" w="med" len="med"/>
                    </a:lnT>
                    <a:lnB w="28575" cap="flat" cmpd="sng" algn="ctr">
                      <a:solidFill>
                        <a:srgbClr val="006620"/>
                      </a:solidFill>
                      <a:prstDash val="solid"/>
                      <a:round/>
                      <a:headEnd type="none" w="med" len="med"/>
                      <a:tailEnd type="none" w="med" len="med"/>
                    </a:lnB>
                    <a:solidFill>
                      <a:srgbClr val="A9B489"/>
                    </a:solidFill>
                  </a:tcPr>
                </a:tc>
                <a:extLst>
                  <a:ext uri="{0D108BD9-81ED-4DB2-BD59-A6C34878D82A}">
                    <a16:rowId xmlns:a16="http://schemas.microsoft.com/office/drawing/2014/main" val="10006"/>
                  </a:ext>
                </a:extLst>
              </a:tr>
            </a:tbl>
          </a:graphicData>
        </a:graphic>
      </p:graphicFrame>
      <p:sp>
        <p:nvSpPr>
          <p:cNvPr id="8" name="TextBox 8"/>
          <p:cNvSpPr txBox="1"/>
          <p:nvPr/>
        </p:nvSpPr>
        <p:spPr>
          <a:xfrm>
            <a:off x="3598743" y="1361431"/>
            <a:ext cx="5403152" cy="1784131"/>
          </a:xfrm>
          <a:prstGeom prst="rect">
            <a:avLst/>
          </a:prstGeom>
        </p:spPr>
        <p:txBody>
          <a:bodyPr lIns="0" tIns="0" rIns="0" bIns="0" rtlCol="0" anchor="t">
            <a:spAutoFit/>
          </a:bodyPr>
          <a:lstStyle/>
          <a:p>
            <a:pPr algn="ctr">
              <a:lnSpc>
                <a:spcPts val="14590"/>
              </a:lnSpc>
            </a:pPr>
            <a:r>
              <a:rPr lang="en-US" sz="10421">
                <a:solidFill>
                  <a:srgbClr val="FCFCE4"/>
                </a:solidFill>
                <a:latin typeface="Maragsa"/>
                <a:ea typeface="Maragsa"/>
                <a:cs typeface="Maragsa"/>
                <a:sym typeface="Maragsa"/>
              </a:rPr>
              <a:t>Data</a:t>
            </a:r>
          </a:p>
        </p:txBody>
      </p:sp>
      <p:sp>
        <p:nvSpPr>
          <p:cNvPr id="9" name="TextBox 9"/>
          <p:cNvSpPr txBox="1"/>
          <p:nvPr/>
        </p:nvSpPr>
        <p:spPr>
          <a:xfrm>
            <a:off x="9001895" y="6610074"/>
            <a:ext cx="7420115" cy="2527935"/>
          </a:xfrm>
          <a:prstGeom prst="rect">
            <a:avLst/>
          </a:prstGeom>
        </p:spPr>
        <p:txBody>
          <a:bodyPr lIns="0" tIns="0" rIns="0" bIns="0" rtlCol="0" anchor="t">
            <a:spAutoFit/>
          </a:bodyPr>
          <a:lstStyle/>
          <a:p>
            <a:pPr algn="l">
              <a:lnSpc>
                <a:spcPts val="5040"/>
              </a:lnSpc>
            </a:pPr>
            <a:r>
              <a:rPr lang="en-US" sz="3600">
                <a:solidFill>
                  <a:srgbClr val="DBC486"/>
                </a:solidFill>
                <a:latin typeface="Harmattan"/>
                <a:ea typeface="Harmattan"/>
                <a:cs typeface="Harmattan"/>
                <a:sym typeface="Harmattan"/>
              </a:rPr>
              <a:t>Left: </a:t>
            </a:r>
            <a:r>
              <a:rPr lang="en-US" sz="3600">
                <a:solidFill>
                  <a:srgbClr val="FCFCE4"/>
                </a:solidFill>
                <a:latin typeface="Harmattan"/>
                <a:ea typeface="Harmattan"/>
                <a:cs typeface="Harmattan"/>
                <a:sym typeface="Harmattan"/>
              </a:rPr>
              <a:t>Statistical Analysis Results from Pairwise Wilcoxon Tests // </a:t>
            </a:r>
            <a:r>
              <a:rPr lang="en-US" sz="3600">
                <a:solidFill>
                  <a:srgbClr val="F9ECC9"/>
                </a:solidFill>
                <a:latin typeface="Harmattan"/>
                <a:ea typeface="Harmattan"/>
                <a:cs typeface="Harmattan"/>
                <a:sym typeface="Harmattan"/>
              </a:rPr>
              <a:t>* = statistically significant</a:t>
            </a:r>
          </a:p>
          <a:p>
            <a:pPr algn="l">
              <a:lnSpc>
                <a:spcPts val="5040"/>
              </a:lnSpc>
            </a:pPr>
            <a:r>
              <a:rPr lang="en-US" sz="3600">
                <a:solidFill>
                  <a:srgbClr val="DBC486"/>
                </a:solidFill>
                <a:latin typeface="Harmattan"/>
                <a:ea typeface="Harmattan"/>
                <a:cs typeface="Harmattan"/>
                <a:sym typeface="Harmattan"/>
              </a:rPr>
              <a:t>Above</a:t>
            </a:r>
            <a:r>
              <a:rPr lang="en-US" sz="3600">
                <a:solidFill>
                  <a:srgbClr val="FCFCE4"/>
                </a:solidFill>
                <a:latin typeface="Harmattan"/>
                <a:ea typeface="Harmattan"/>
                <a:cs typeface="Harmattan"/>
                <a:sym typeface="Harmattan"/>
              </a:rPr>
              <a:t>: Median and Standard Error FRAC Values for each Treatment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TextBox 6"/>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Concluding Remarks</a:t>
            </a:r>
          </a:p>
        </p:txBody>
      </p:sp>
      <p:sp>
        <p:nvSpPr>
          <p:cNvPr id="7" name="TextBox 7"/>
          <p:cNvSpPr txBox="1"/>
          <p:nvPr/>
        </p:nvSpPr>
        <p:spPr>
          <a:xfrm>
            <a:off x="1594285" y="3096306"/>
            <a:ext cx="15099430" cy="6261039"/>
          </a:xfrm>
          <a:prstGeom prst="rect">
            <a:avLst/>
          </a:prstGeom>
        </p:spPr>
        <p:txBody>
          <a:bodyPr lIns="0" tIns="0" rIns="0" bIns="0" rtlCol="0" anchor="t">
            <a:spAutoFit/>
          </a:bodyPr>
          <a:lstStyle/>
          <a:p>
            <a:pPr marL="702191" lvl="1" indent="-351096" algn="ctr">
              <a:lnSpc>
                <a:spcPts val="4553"/>
              </a:lnSpc>
              <a:buFont typeface="Arial"/>
              <a:buChar char="•"/>
            </a:pPr>
            <a:r>
              <a:rPr lang="en-US" sz="3252">
                <a:solidFill>
                  <a:srgbClr val="FCFCE4"/>
                </a:solidFill>
                <a:latin typeface="Harmattan"/>
                <a:ea typeface="Harmattan"/>
                <a:cs typeface="Harmattan"/>
                <a:sym typeface="Harmattan"/>
              </a:rPr>
              <a:t>When Longleaf Pine Savanna ecosystems are managed with regular prescribed burning or herbivore grazing, a </a:t>
            </a:r>
            <a:r>
              <a:rPr lang="en-US" sz="3252">
                <a:solidFill>
                  <a:srgbClr val="DBC486"/>
                </a:solidFill>
                <a:latin typeface="Harmattan"/>
                <a:ea typeface="Harmattan"/>
                <a:cs typeface="Harmattan"/>
                <a:sym typeface="Harmattan"/>
              </a:rPr>
              <a:t>low understory complexity is produced</a:t>
            </a:r>
            <a:r>
              <a:rPr lang="en-US" sz="3252">
                <a:solidFill>
                  <a:srgbClr val="FCFCE4"/>
                </a:solidFill>
                <a:latin typeface="Harmattan"/>
                <a:ea typeface="Harmattan"/>
                <a:cs typeface="Harmattan"/>
                <a:sym typeface="Harmattan"/>
              </a:rPr>
              <a:t>. When these ecosystems are mulched or when fire is suppressed, a </a:t>
            </a:r>
            <a:r>
              <a:rPr lang="en-US" sz="3252">
                <a:solidFill>
                  <a:srgbClr val="DBC486"/>
                </a:solidFill>
                <a:latin typeface="Harmattan"/>
                <a:ea typeface="Harmattan"/>
                <a:cs typeface="Harmattan"/>
                <a:sym typeface="Harmattan"/>
              </a:rPr>
              <a:t>higher understory complexity is produced</a:t>
            </a:r>
            <a:r>
              <a:rPr lang="en-US" sz="3252">
                <a:solidFill>
                  <a:srgbClr val="FCFCE4"/>
                </a:solidFill>
                <a:latin typeface="Harmattan"/>
                <a:ea typeface="Harmattan"/>
                <a:cs typeface="Harmattan"/>
                <a:sym typeface="Harmattan"/>
              </a:rPr>
              <a:t>.​</a:t>
            </a:r>
          </a:p>
          <a:p>
            <a:pPr marL="702191" lvl="1" indent="-351096" algn="ctr">
              <a:lnSpc>
                <a:spcPts val="4553"/>
              </a:lnSpc>
              <a:buFont typeface="Arial"/>
              <a:buChar char="•"/>
            </a:pPr>
            <a:r>
              <a:rPr lang="en-US" sz="3252">
                <a:solidFill>
                  <a:srgbClr val="FCFCE4"/>
                </a:solidFill>
                <a:latin typeface="Harmattan"/>
                <a:ea typeface="Harmattan"/>
                <a:cs typeface="Harmattan"/>
                <a:sym typeface="Harmattan"/>
              </a:rPr>
              <a:t> It is possible to use </a:t>
            </a:r>
            <a:r>
              <a:rPr lang="en-US" sz="3252">
                <a:solidFill>
                  <a:srgbClr val="DBC486"/>
                </a:solidFill>
                <a:latin typeface="Harmattan"/>
                <a:ea typeface="Harmattan"/>
                <a:cs typeface="Harmattan"/>
                <a:sym typeface="Harmattan"/>
              </a:rPr>
              <a:t>low-cost</a:t>
            </a:r>
            <a:r>
              <a:rPr lang="en-US" sz="3252">
                <a:solidFill>
                  <a:srgbClr val="FCFCE4"/>
                </a:solidFill>
                <a:latin typeface="Harmattan"/>
                <a:ea typeface="Harmattan"/>
                <a:cs typeface="Harmattan"/>
                <a:sym typeface="Harmattan"/>
              </a:rPr>
              <a:t>, </a:t>
            </a:r>
            <a:r>
              <a:rPr lang="en-US" sz="3252">
                <a:solidFill>
                  <a:srgbClr val="DBC486"/>
                </a:solidFill>
                <a:latin typeface="Harmattan"/>
                <a:ea typeface="Harmattan"/>
                <a:cs typeface="Harmattan"/>
                <a:sym typeface="Harmattan"/>
              </a:rPr>
              <a:t>open-source technology</a:t>
            </a:r>
            <a:r>
              <a:rPr lang="en-US" sz="3252">
                <a:solidFill>
                  <a:srgbClr val="FCFCE4"/>
                </a:solidFill>
                <a:latin typeface="Harmattan"/>
                <a:ea typeface="Harmattan"/>
                <a:cs typeface="Harmattan"/>
                <a:sym typeface="Harmattan"/>
              </a:rPr>
              <a:t> to produce a </a:t>
            </a:r>
            <a:r>
              <a:rPr lang="en-US" sz="3252">
                <a:solidFill>
                  <a:srgbClr val="DBC486"/>
                </a:solidFill>
                <a:latin typeface="Harmattan"/>
                <a:ea typeface="Harmattan"/>
                <a:cs typeface="Harmattan"/>
                <a:sym typeface="Harmattan"/>
              </a:rPr>
              <a:t>widely applicable</a:t>
            </a:r>
            <a:r>
              <a:rPr lang="en-US" sz="3252">
                <a:solidFill>
                  <a:srgbClr val="FCFCE4"/>
                </a:solidFill>
                <a:latin typeface="Harmattan"/>
                <a:ea typeface="Harmattan"/>
                <a:cs typeface="Harmattan"/>
                <a:sym typeface="Harmattan"/>
              </a:rPr>
              <a:t> value for the Understory Complexity of the Longleaf Pine Savanna, </a:t>
            </a:r>
            <a:r>
              <a:rPr lang="en-US" sz="3252">
                <a:solidFill>
                  <a:srgbClr val="DBC486"/>
                </a:solidFill>
                <a:latin typeface="Harmattan"/>
                <a:ea typeface="Harmattan"/>
                <a:cs typeface="Harmattan"/>
                <a:sym typeface="Harmattan"/>
              </a:rPr>
              <a:t>showing promise as a useful metric and method for other ecosystems</a:t>
            </a:r>
            <a:r>
              <a:rPr lang="en-US" sz="3252">
                <a:solidFill>
                  <a:srgbClr val="FCFCE4"/>
                </a:solidFill>
                <a:latin typeface="Harmattan"/>
                <a:ea typeface="Harmattan"/>
                <a:cs typeface="Harmattan"/>
                <a:sym typeface="Harmattan"/>
              </a:rPr>
              <a:t>.​</a:t>
            </a:r>
          </a:p>
          <a:p>
            <a:pPr marL="702191" lvl="1" indent="-351096" algn="ctr">
              <a:lnSpc>
                <a:spcPts val="4553"/>
              </a:lnSpc>
              <a:buFont typeface="Arial"/>
              <a:buChar char="•"/>
            </a:pPr>
            <a:r>
              <a:rPr lang="en-US" sz="3252">
                <a:solidFill>
                  <a:srgbClr val="FCFCE4"/>
                </a:solidFill>
                <a:latin typeface="Harmattan"/>
                <a:ea typeface="Harmattan"/>
                <a:cs typeface="Harmattan"/>
                <a:sym typeface="Harmattan"/>
              </a:rPr>
              <a:t> We were able to assess the complexity of the Longleaf Pine Savanna under these various treatments, </a:t>
            </a:r>
            <a:r>
              <a:rPr lang="en-US" sz="3252">
                <a:solidFill>
                  <a:srgbClr val="DBC486"/>
                </a:solidFill>
                <a:latin typeface="Harmattan"/>
                <a:ea typeface="Harmattan"/>
                <a:cs typeface="Harmattan"/>
                <a:sym typeface="Harmattan"/>
              </a:rPr>
              <a:t>adding to our understanding of this ecosystem</a:t>
            </a:r>
            <a:r>
              <a:rPr lang="en-US" sz="3252">
                <a:solidFill>
                  <a:srgbClr val="FCFCE4"/>
                </a:solidFill>
                <a:latin typeface="Harmattan"/>
                <a:ea typeface="Harmattan"/>
                <a:cs typeface="Harmattan"/>
                <a:sym typeface="Harmattan"/>
              </a:rPr>
              <a:t>. </a:t>
            </a:r>
          </a:p>
          <a:p>
            <a:pPr marL="702191" lvl="1" indent="-351096" algn="ctr">
              <a:lnSpc>
                <a:spcPts val="4553"/>
              </a:lnSpc>
              <a:buFont typeface="Arial"/>
              <a:buChar char="•"/>
            </a:pPr>
            <a:r>
              <a:rPr lang="en-US" sz="3252">
                <a:solidFill>
                  <a:srgbClr val="DBC486"/>
                </a:solidFill>
                <a:latin typeface="Harmattan"/>
                <a:ea typeface="Harmattan"/>
                <a:cs typeface="Harmattan"/>
                <a:sym typeface="Harmattan"/>
              </a:rPr>
              <a:t>Further studies </a:t>
            </a:r>
            <a:r>
              <a:rPr lang="en-US" sz="3252">
                <a:solidFill>
                  <a:srgbClr val="FCFCE4"/>
                </a:solidFill>
                <a:latin typeface="Harmattan"/>
                <a:ea typeface="Harmattan"/>
                <a:cs typeface="Harmattan"/>
                <a:sym typeface="Harmattan"/>
              </a:rPr>
              <a:t>could explore how </a:t>
            </a:r>
            <a:r>
              <a:rPr lang="en-US" sz="3252">
                <a:solidFill>
                  <a:srgbClr val="DBC486"/>
                </a:solidFill>
                <a:latin typeface="Harmattan"/>
                <a:ea typeface="Harmattan"/>
                <a:cs typeface="Harmattan"/>
                <a:sym typeface="Harmattan"/>
              </a:rPr>
              <a:t>alternative burning regimens, different grazing behaviors, or less-destructive mulching techniques </a:t>
            </a:r>
            <a:r>
              <a:rPr lang="en-US" sz="3252">
                <a:solidFill>
                  <a:srgbClr val="FCFCE4"/>
                </a:solidFill>
                <a:latin typeface="Harmattan"/>
                <a:ea typeface="Harmattan"/>
                <a:cs typeface="Harmattan"/>
                <a:sym typeface="Harmattan"/>
              </a:rPr>
              <a:t>could influence the understory complexity of various ecosystems.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555465"/>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Freeform 5"/>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2661434" y="1340010"/>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Future Directions</a:t>
            </a:r>
          </a:p>
        </p:txBody>
      </p:sp>
      <p:sp>
        <p:nvSpPr>
          <p:cNvPr id="7" name="TextBox 7"/>
          <p:cNvSpPr txBox="1"/>
          <p:nvPr/>
        </p:nvSpPr>
        <p:spPr>
          <a:xfrm>
            <a:off x="1475253" y="2632234"/>
            <a:ext cx="15337494" cy="6372225"/>
          </a:xfrm>
          <a:prstGeom prst="rect">
            <a:avLst/>
          </a:prstGeom>
        </p:spPr>
        <p:txBody>
          <a:bodyPr lIns="0" tIns="0" rIns="0" bIns="0" rtlCol="0" anchor="t">
            <a:spAutoFit/>
          </a:bodyPr>
          <a:lstStyle/>
          <a:p>
            <a:pPr algn="ctr">
              <a:lnSpc>
                <a:spcPts val="6299"/>
              </a:lnSpc>
            </a:pPr>
            <a:r>
              <a:rPr lang="en-US" sz="4500" u="sng">
                <a:solidFill>
                  <a:srgbClr val="DBC486"/>
                </a:solidFill>
                <a:latin typeface="Harmattan"/>
                <a:ea typeface="Harmattan"/>
                <a:cs typeface="Harmattan"/>
                <a:sym typeface="Harmattan"/>
              </a:rPr>
              <a:t>Seasonality</a:t>
            </a:r>
            <a:r>
              <a:rPr lang="en-US" sz="4500">
                <a:solidFill>
                  <a:srgbClr val="DBC486"/>
                </a:solidFill>
                <a:latin typeface="Harmattan"/>
                <a:ea typeface="Harmattan"/>
                <a:cs typeface="Harmattan"/>
                <a:sym typeface="Harmattan"/>
              </a:rPr>
              <a:t>: Will the Understory Complexity Index reflect seasonal changes in Structural Complexity?</a:t>
            </a:r>
          </a:p>
          <a:p>
            <a:pPr algn="ctr">
              <a:lnSpc>
                <a:spcPts val="6299"/>
              </a:lnSpc>
            </a:pPr>
            <a:r>
              <a:rPr lang="en-US" sz="4500" u="sng">
                <a:solidFill>
                  <a:srgbClr val="DBC486"/>
                </a:solidFill>
                <a:latin typeface="Harmattan"/>
                <a:ea typeface="Harmattan"/>
                <a:cs typeface="Harmattan"/>
                <a:sym typeface="Harmattan"/>
              </a:rPr>
              <a:t>Climate</a:t>
            </a:r>
            <a:r>
              <a:rPr lang="en-US" sz="4500">
                <a:solidFill>
                  <a:srgbClr val="DBC486"/>
                </a:solidFill>
                <a:latin typeface="Harmattan"/>
                <a:ea typeface="Harmattan"/>
                <a:cs typeface="Harmattan"/>
                <a:sym typeface="Harmattan"/>
              </a:rPr>
              <a:t>: Does the Understory Complexity Index reveal changes in structural complexity in forests of different climates?</a:t>
            </a:r>
          </a:p>
          <a:p>
            <a:pPr algn="ctr">
              <a:lnSpc>
                <a:spcPts val="6299"/>
              </a:lnSpc>
            </a:pPr>
            <a:r>
              <a:rPr lang="en-US" sz="4500" u="sng">
                <a:solidFill>
                  <a:srgbClr val="DBC486"/>
                </a:solidFill>
                <a:latin typeface="Harmattan"/>
                <a:ea typeface="Harmattan"/>
                <a:cs typeface="Harmattan"/>
                <a:sym typeface="Harmattan"/>
              </a:rPr>
              <a:t>Intersectionality</a:t>
            </a:r>
            <a:r>
              <a:rPr lang="en-US" sz="4500">
                <a:solidFill>
                  <a:srgbClr val="DBC486"/>
                </a:solidFill>
                <a:latin typeface="Harmattan"/>
                <a:ea typeface="Harmattan"/>
                <a:cs typeface="Harmattan"/>
                <a:sym typeface="Harmattan"/>
              </a:rPr>
              <a:t>: How can the Understory Complexity Index be used to gain insight into other fields of ecosystem research?</a:t>
            </a:r>
          </a:p>
          <a:p>
            <a:pPr algn="ctr">
              <a:lnSpc>
                <a:spcPts val="6299"/>
              </a:lnSpc>
            </a:pPr>
            <a:r>
              <a:rPr lang="en-US" sz="4500" u="sng">
                <a:solidFill>
                  <a:srgbClr val="DBC486"/>
                </a:solidFill>
                <a:latin typeface="Harmattan"/>
                <a:ea typeface="Harmattan"/>
                <a:cs typeface="Harmattan"/>
                <a:sym typeface="Harmattan"/>
              </a:rPr>
              <a:t>Value</a:t>
            </a:r>
            <a:r>
              <a:rPr lang="en-US" sz="4500">
                <a:solidFill>
                  <a:srgbClr val="DBC486"/>
                </a:solidFill>
                <a:latin typeface="Harmattan"/>
                <a:ea typeface="Harmattan"/>
                <a:cs typeface="Harmattan"/>
                <a:sym typeface="Harmattan"/>
              </a:rPr>
              <a:t>: Is the Understory Complexity Index worth adopting as a metric for evaluating forest health and complexity?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TextBox 6"/>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Acknowledgements</a:t>
            </a:r>
          </a:p>
        </p:txBody>
      </p:sp>
      <p:sp>
        <p:nvSpPr>
          <p:cNvPr id="7" name="TextBox 7"/>
          <p:cNvSpPr txBox="1"/>
          <p:nvPr/>
        </p:nvSpPr>
        <p:spPr>
          <a:xfrm>
            <a:off x="2001477" y="3078887"/>
            <a:ext cx="14285047" cy="5549900"/>
          </a:xfrm>
          <a:prstGeom prst="rect">
            <a:avLst/>
          </a:prstGeom>
        </p:spPr>
        <p:txBody>
          <a:bodyPr lIns="0" tIns="0" rIns="0" bIns="0" rtlCol="0" anchor="t">
            <a:spAutoFit/>
          </a:bodyPr>
          <a:lstStyle/>
          <a:p>
            <a:pPr algn="ctr">
              <a:lnSpc>
                <a:spcPts val="4900"/>
              </a:lnSpc>
              <a:spcBef>
                <a:spcPct val="0"/>
              </a:spcBef>
            </a:pPr>
            <a:r>
              <a:rPr lang="en-US" sz="3500" i="1">
                <a:solidFill>
                  <a:srgbClr val="FCFCE4"/>
                </a:solidFill>
                <a:latin typeface="Canva Sans Italics"/>
                <a:ea typeface="Canva Sans Italics"/>
                <a:cs typeface="Canva Sans Italics"/>
                <a:sym typeface="Canva Sans Italics"/>
              </a:rPr>
              <a:t>I would first and foremost like to extend my thanks to Dr. Kayla Stan for mentoring me throughout this project, providing the technology necessary for data acquisition, and her patience. Thanks to the Drapeau Center for Undergraduate Research and the School of Biological, Earth and Environmental Sciences at the University of Southern Mississippi for providing funding for this project. I am also grateful for the opportunity to present my findings as an undergraduate at ASPRS, and thankful for those who made it possible.</a:t>
            </a:r>
          </a:p>
        </p:txBody>
      </p:sp>
      <p:sp>
        <p:nvSpPr>
          <p:cNvPr id="8" name="Freeform 8"/>
          <p:cNvSpPr/>
          <p:nvPr/>
        </p:nvSpPr>
        <p:spPr>
          <a:xfrm>
            <a:off x="570079" y="8004449"/>
            <a:ext cx="8175335" cy="1982519"/>
          </a:xfrm>
          <a:custGeom>
            <a:avLst/>
            <a:gdLst/>
            <a:ahLst/>
            <a:cxnLst/>
            <a:rect l="l" t="t" r="r" b="b"/>
            <a:pathLst>
              <a:path w="8175335" h="1982519">
                <a:moveTo>
                  <a:pt x="0" y="0"/>
                </a:moveTo>
                <a:lnTo>
                  <a:pt x="8175335" y="0"/>
                </a:lnTo>
                <a:lnTo>
                  <a:pt x="8175335" y="1982519"/>
                </a:lnTo>
                <a:lnTo>
                  <a:pt x="0" y="1982519"/>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TextBox 5"/>
          <p:cNvSpPr txBox="1"/>
          <p:nvPr/>
        </p:nvSpPr>
        <p:spPr>
          <a:xfrm>
            <a:off x="1028700" y="866775"/>
            <a:ext cx="6314362"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References</a:t>
            </a:r>
          </a:p>
        </p:txBody>
      </p:sp>
      <p:sp>
        <p:nvSpPr>
          <p:cNvPr id="6" name="TextBox 6"/>
          <p:cNvSpPr txBox="1"/>
          <p:nvPr/>
        </p:nvSpPr>
        <p:spPr>
          <a:xfrm>
            <a:off x="1620301" y="2368821"/>
            <a:ext cx="14094573" cy="6292265"/>
          </a:xfrm>
          <a:prstGeom prst="rect">
            <a:avLst/>
          </a:prstGeom>
        </p:spPr>
        <p:txBody>
          <a:bodyPr lIns="0" tIns="0" rIns="0" bIns="0" rtlCol="0" anchor="t">
            <a:spAutoFit/>
          </a:bodyPr>
          <a:lstStyle/>
          <a:p>
            <a:pPr marL="598693" lvl="1" indent="-299347" algn="l">
              <a:lnSpc>
                <a:spcPts val="3882"/>
              </a:lnSpc>
              <a:buFont typeface="Arial"/>
              <a:buChar char="•"/>
            </a:pPr>
            <a:r>
              <a:rPr lang="en-US" sz="2773">
                <a:solidFill>
                  <a:srgbClr val="FCFCE4"/>
                </a:solidFill>
                <a:latin typeface="Canva Sans"/>
                <a:ea typeface="Canva Sans"/>
                <a:cs typeface="Canva Sans"/>
                <a:sym typeface="Canva Sans"/>
              </a:rPr>
              <a:t>CloudCompare (version 2.13.2). 2024. Open Source Project. Available at: </a:t>
            </a:r>
            <a:r>
              <a:rPr lang="en-US" sz="2773" u="sng">
                <a:solidFill>
                  <a:srgbClr val="FCFCE4"/>
                </a:solidFill>
                <a:latin typeface="Canva Sans"/>
                <a:ea typeface="Canva Sans"/>
                <a:cs typeface="Canva Sans"/>
                <a:sym typeface="Canva Sans"/>
                <a:hlinkClick r:id="rId6" tooltip="http://www.cloudcompare.org"/>
              </a:rPr>
              <a:t>http://www.cloudcompare.org/</a:t>
            </a:r>
            <a:r>
              <a:rPr lang="en-US" sz="2773">
                <a:solidFill>
                  <a:srgbClr val="FCFCE4"/>
                </a:solidFill>
                <a:latin typeface="Canva Sans"/>
                <a:ea typeface="Canva Sans"/>
                <a:cs typeface="Canva Sans"/>
                <a:sym typeface="Canva Sans"/>
              </a:rPr>
              <a:t>.</a:t>
            </a:r>
          </a:p>
          <a:p>
            <a:pPr marL="598693" lvl="1" indent="-299347" algn="l">
              <a:lnSpc>
                <a:spcPts val="3882"/>
              </a:lnSpc>
              <a:buFont typeface="Arial"/>
              <a:buChar char="•"/>
            </a:pPr>
            <a:r>
              <a:rPr lang="en-US" sz="2773">
                <a:solidFill>
                  <a:srgbClr val="FCFCE4"/>
                </a:solidFill>
                <a:latin typeface="Canva Sans"/>
                <a:ea typeface="Canva Sans"/>
                <a:cs typeface="Canva Sans"/>
                <a:sym typeface="Canva Sans"/>
              </a:rPr>
              <a:t>Livox Tele-15 LiDAR Sensor. Livox Technology Company, Ltd</a:t>
            </a:r>
          </a:p>
          <a:p>
            <a:pPr marL="598693" lvl="1" indent="-299347" algn="l">
              <a:lnSpc>
                <a:spcPts val="3882"/>
              </a:lnSpc>
              <a:spcBef>
                <a:spcPct val="0"/>
              </a:spcBef>
              <a:buFont typeface="Arial"/>
              <a:buChar char="•"/>
            </a:pPr>
            <a:r>
              <a:rPr lang="en-US" sz="2773">
                <a:solidFill>
                  <a:srgbClr val="FCFCE4"/>
                </a:solidFill>
                <a:latin typeface="Canva Sans"/>
                <a:ea typeface="Canva Sans"/>
                <a:cs typeface="Canva Sans"/>
                <a:sym typeface="Canva Sans"/>
              </a:rPr>
              <a:t>McGarigal, K., and Marks, B.J. 1995. FRAGSTATS: spatial pattern analysis program for quantifying landscape structure. Portland, OR: U.S. Department of Agriculture, Forest Service, Pacific Northwest Research Station. p.PNW-GTR-351. https://doi.org/10.2737/PNW-GTR-351.</a:t>
            </a:r>
          </a:p>
          <a:p>
            <a:pPr marL="598693" lvl="1" indent="-299347" algn="l">
              <a:lnSpc>
                <a:spcPts val="3882"/>
              </a:lnSpc>
              <a:spcBef>
                <a:spcPct val="0"/>
              </a:spcBef>
              <a:buFont typeface="Arial"/>
              <a:buChar char="•"/>
            </a:pPr>
            <a:r>
              <a:rPr lang="en-US" sz="2773">
                <a:solidFill>
                  <a:srgbClr val="FCFCE4"/>
                </a:solidFill>
                <a:latin typeface="Canva Sans"/>
                <a:ea typeface="Canva Sans"/>
                <a:cs typeface="Canva Sans"/>
                <a:sym typeface="Canva Sans"/>
              </a:rPr>
              <a:t>U.S. Department of Agriculture, Natural Resources Conservation Service. "Longleaf Pine Initiative." Accessed at : </a:t>
            </a:r>
            <a:r>
              <a:rPr lang="en-US" sz="2773" u="sng">
                <a:solidFill>
                  <a:srgbClr val="FCFCE4"/>
                </a:solidFill>
                <a:latin typeface="Canva Sans"/>
                <a:ea typeface="Canva Sans"/>
                <a:cs typeface="Canva Sans"/>
                <a:sym typeface="Canva Sans"/>
                <a:hlinkClick r:id="rId7" tooltip="https://www.nrcs.usda.gov/programs-initiatives/longleaf-pine-initiative"/>
              </a:rPr>
              <a:t>https://www.nrcs.usda.gov/programs-initiatives/longleaf-pine-initiative</a:t>
            </a:r>
            <a:r>
              <a:rPr lang="en-US" sz="2773">
                <a:solidFill>
                  <a:srgbClr val="FCFCE4"/>
                </a:solidFill>
                <a:latin typeface="Canva Sans"/>
                <a:ea typeface="Canva Sans"/>
                <a:cs typeface="Canva Sans"/>
                <a:sym typeface="Canva Sans"/>
              </a:rPr>
              <a:t>.</a:t>
            </a:r>
          </a:p>
          <a:p>
            <a:pPr marL="598693" lvl="1" indent="-299347" algn="l">
              <a:lnSpc>
                <a:spcPts val="3882"/>
              </a:lnSpc>
              <a:spcBef>
                <a:spcPct val="0"/>
              </a:spcBef>
              <a:buFont typeface="Arial"/>
              <a:buChar char="•"/>
            </a:pPr>
            <a:r>
              <a:rPr lang="en-US" sz="2773">
                <a:solidFill>
                  <a:srgbClr val="FCFCE4"/>
                </a:solidFill>
                <a:latin typeface="Canva Sans"/>
                <a:ea typeface="Canva Sans"/>
                <a:cs typeface="Canva Sans"/>
                <a:sym typeface="Canva Sans"/>
              </a:rPr>
              <a:t>Willim, K. et al. 2019. Assessing Understory Complexity in Beech-dominated Forests (Fagus sylvatica L.) in Central Europe—From Managed to Primary Forests. Sensors 19 (7): 1684. https://doi.org/10.3390/s19071684.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Freeform 5"/>
          <p:cNvSpPr/>
          <p:nvPr/>
        </p:nvSpPr>
        <p:spPr>
          <a:xfrm>
            <a:off x="9175295" y="3145562"/>
            <a:ext cx="8472329" cy="6841406"/>
          </a:xfrm>
          <a:custGeom>
            <a:avLst/>
            <a:gdLst/>
            <a:ahLst/>
            <a:cxnLst/>
            <a:rect l="l" t="t" r="r" b="b"/>
            <a:pathLst>
              <a:path w="8472329" h="6841406">
                <a:moveTo>
                  <a:pt x="0" y="0"/>
                </a:moveTo>
                <a:lnTo>
                  <a:pt x="8472329" y="0"/>
                </a:lnTo>
                <a:lnTo>
                  <a:pt x="8472329" y="6841406"/>
                </a:lnTo>
                <a:lnTo>
                  <a:pt x="0" y="6841406"/>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Longleaf Pine Savannas</a:t>
            </a:r>
          </a:p>
        </p:txBody>
      </p:sp>
      <p:sp>
        <p:nvSpPr>
          <p:cNvPr id="7" name="TextBox 7"/>
          <p:cNvSpPr txBox="1"/>
          <p:nvPr/>
        </p:nvSpPr>
        <p:spPr>
          <a:xfrm>
            <a:off x="1028700" y="3059837"/>
            <a:ext cx="7765538" cy="6834334"/>
          </a:xfrm>
          <a:prstGeom prst="rect">
            <a:avLst/>
          </a:prstGeom>
        </p:spPr>
        <p:txBody>
          <a:bodyPr lIns="0" tIns="0" rIns="0" bIns="0" rtlCol="0" anchor="t">
            <a:spAutoFit/>
          </a:bodyPr>
          <a:lstStyle/>
          <a:p>
            <a:pPr algn="just">
              <a:lnSpc>
                <a:spcPts val="6029"/>
              </a:lnSpc>
            </a:pPr>
            <a:r>
              <a:rPr lang="en-US" sz="4306">
                <a:solidFill>
                  <a:srgbClr val="FCFCE4"/>
                </a:solidFill>
                <a:latin typeface="Harmattan"/>
                <a:ea typeface="Harmattan"/>
                <a:cs typeface="Harmattan"/>
                <a:sym typeface="Harmattan"/>
              </a:rPr>
              <a:t>Characteristics:</a:t>
            </a:r>
          </a:p>
          <a:p>
            <a:pPr marL="929824" lvl="1" indent="-464912" algn="just">
              <a:lnSpc>
                <a:spcPts val="6029"/>
              </a:lnSpc>
              <a:buFont typeface="Arial"/>
              <a:buChar char="•"/>
            </a:pPr>
            <a:r>
              <a:rPr lang="en-US" sz="4306">
                <a:solidFill>
                  <a:srgbClr val="DBC486"/>
                </a:solidFill>
                <a:latin typeface="Harmattan"/>
                <a:ea typeface="Harmattan"/>
                <a:cs typeface="Harmattan"/>
                <a:sym typeface="Harmattan"/>
              </a:rPr>
              <a:t>Endemic</a:t>
            </a:r>
            <a:r>
              <a:rPr lang="en-US" sz="4306">
                <a:solidFill>
                  <a:srgbClr val="FCFCE4"/>
                </a:solidFill>
                <a:latin typeface="Harmattan"/>
                <a:ea typeface="Harmattan"/>
                <a:cs typeface="Harmattan"/>
                <a:sym typeface="Harmattan"/>
              </a:rPr>
              <a:t> to the Southeastern United States</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Host to many </a:t>
            </a:r>
            <a:r>
              <a:rPr lang="en-US" sz="4306">
                <a:solidFill>
                  <a:srgbClr val="DBC486"/>
                </a:solidFill>
                <a:latin typeface="Harmattan"/>
                <a:ea typeface="Harmattan"/>
                <a:cs typeface="Harmattan"/>
                <a:sym typeface="Harmattan"/>
              </a:rPr>
              <a:t>endemic</a:t>
            </a:r>
            <a:r>
              <a:rPr lang="en-US" sz="4306">
                <a:solidFill>
                  <a:srgbClr val="FCFCE4"/>
                </a:solidFill>
                <a:latin typeface="Harmattan"/>
                <a:ea typeface="Harmattan"/>
                <a:cs typeface="Harmattan"/>
                <a:sym typeface="Harmattan"/>
              </a:rPr>
              <a:t>, </a:t>
            </a:r>
            <a:r>
              <a:rPr lang="en-US" sz="4306">
                <a:solidFill>
                  <a:srgbClr val="DBC486"/>
                </a:solidFill>
                <a:latin typeface="Harmattan"/>
                <a:ea typeface="Harmattan"/>
                <a:cs typeface="Harmattan"/>
                <a:sym typeface="Harmattan"/>
              </a:rPr>
              <a:t>endangered</a:t>
            </a:r>
            <a:r>
              <a:rPr lang="en-US" sz="4306">
                <a:solidFill>
                  <a:srgbClr val="FCFCE4"/>
                </a:solidFill>
                <a:latin typeface="Harmattan"/>
                <a:ea typeface="Harmattan"/>
                <a:cs typeface="Harmattan"/>
                <a:sym typeface="Harmattan"/>
              </a:rPr>
              <a:t>, </a:t>
            </a:r>
            <a:r>
              <a:rPr lang="en-US" sz="4306">
                <a:solidFill>
                  <a:srgbClr val="DBC486"/>
                </a:solidFill>
                <a:latin typeface="Harmattan"/>
                <a:ea typeface="Harmattan"/>
                <a:cs typeface="Harmattan"/>
                <a:sym typeface="Harmattan"/>
              </a:rPr>
              <a:t>or threatened</a:t>
            </a:r>
            <a:r>
              <a:rPr lang="en-US" sz="4306">
                <a:solidFill>
                  <a:srgbClr val="FCFCE4"/>
                </a:solidFill>
                <a:latin typeface="Harmattan"/>
                <a:ea typeface="Harmattan"/>
                <a:cs typeface="Harmattan"/>
                <a:sym typeface="Harmattan"/>
              </a:rPr>
              <a:t> </a:t>
            </a:r>
            <a:r>
              <a:rPr lang="en-US" sz="4306">
                <a:solidFill>
                  <a:srgbClr val="DBC486"/>
                </a:solidFill>
                <a:latin typeface="Harmattan"/>
                <a:ea typeface="Harmattan"/>
                <a:cs typeface="Harmattan"/>
                <a:sym typeface="Harmattan"/>
              </a:rPr>
              <a:t>species</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Reduced to a </a:t>
            </a:r>
            <a:r>
              <a:rPr lang="en-US" sz="4306">
                <a:solidFill>
                  <a:srgbClr val="DBC486"/>
                </a:solidFill>
                <a:latin typeface="Harmattan"/>
                <a:ea typeface="Harmattan"/>
                <a:cs typeface="Harmattan"/>
                <a:sym typeface="Harmattan"/>
              </a:rPr>
              <a:t>fraction</a:t>
            </a:r>
            <a:r>
              <a:rPr lang="en-US" sz="4306">
                <a:solidFill>
                  <a:srgbClr val="FCFCE4"/>
                </a:solidFill>
                <a:latin typeface="Harmattan"/>
                <a:ea typeface="Harmattan"/>
                <a:cs typeface="Harmattan"/>
                <a:sym typeface="Harmattan"/>
              </a:rPr>
              <a:t> of its historical range</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Requires regular </a:t>
            </a:r>
            <a:r>
              <a:rPr lang="en-US" sz="4306">
                <a:solidFill>
                  <a:srgbClr val="DBC486"/>
                </a:solidFill>
                <a:latin typeface="Harmattan"/>
                <a:ea typeface="Harmattan"/>
                <a:cs typeface="Harmattan"/>
                <a:sym typeface="Harmattan"/>
              </a:rPr>
              <a:t>prescribed burning  </a:t>
            </a:r>
            <a:r>
              <a:rPr lang="en-US" sz="4306">
                <a:solidFill>
                  <a:srgbClr val="FCFCE4"/>
                </a:solidFill>
                <a:latin typeface="Harmattan"/>
                <a:ea typeface="Harmattan"/>
                <a:cs typeface="Harmattan"/>
                <a:sym typeface="Harmattan"/>
              </a:rPr>
              <a:t>or similar management practices</a:t>
            </a:r>
          </a:p>
        </p:txBody>
      </p:sp>
      <p:sp>
        <p:nvSpPr>
          <p:cNvPr id="8" name="TextBox 8"/>
          <p:cNvSpPr txBox="1"/>
          <p:nvPr/>
        </p:nvSpPr>
        <p:spPr>
          <a:xfrm>
            <a:off x="-792020" y="9948868"/>
            <a:ext cx="9144000" cy="297180"/>
          </a:xfrm>
          <a:prstGeom prst="rect">
            <a:avLst/>
          </a:prstGeom>
        </p:spPr>
        <p:txBody>
          <a:bodyPr lIns="0" tIns="0" rIns="0" bIns="0" rtlCol="0" anchor="t">
            <a:spAutoFit/>
          </a:bodyPr>
          <a:lstStyle/>
          <a:p>
            <a:pPr algn="ctr">
              <a:lnSpc>
                <a:spcPts val="2520"/>
              </a:lnSpc>
            </a:pPr>
            <a:r>
              <a:rPr lang="en-US" sz="1800">
                <a:solidFill>
                  <a:srgbClr val="FCFCE4"/>
                </a:solidFill>
                <a:latin typeface="Canva Sans"/>
                <a:ea typeface="Canva Sans"/>
                <a:cs typeface="Canva Sans"/>
                <a:sym typeface="Canva Sans"/>
              </a:rPr>
              <a:t>Source: </a:t>
            </a:r>
            <a:r>
              <a:rPr lang="en-US" sz="1800" u="sng">
                <a:solidFill>
                  <a:srgbClr val="FCFCE4"/>
                </a:solidFill>
                <a:latin typeface="Canva Sans"/>
                <a:ea typeface="Canva Sans"/>
                <a:cs typeface="Canva Sans"/>
                <a:sym typeface="Canva Sans"/>
                <a:hlinkClick r:id="rId7" tooltip="https://www.nrcs.usda.gov/programs-initiatives/longleaf-pine-initiative"/>
              </a:rPr>
              <a:t>USDA Natural Resources Conservation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Freeform 5"/>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706376" y="3602733"/>
            <a:ext cx="5737396" cy="4303047"/>
          </a:xfrm>
          <a:custGeom>
            <a:avLst/>
            <a:gdLst/>
            <a:ahLst/>
            <a:cxnLst/>
            <a:rect l="l" t="t" r="r" b="b"/>
            <a:pathLst>
              <a:path w="5737396" h="4303047">
                <a:moveTo>
                  <a:pt x="0" y="0"/>
                </a:moveTo>
                <a:lnTo>
                  <a:pt x="5737396" y="0"/>
                </a:lnTo>
                <a:lnTo>
                  <a:pt x="5737396" y="4303048"/>
                </a:lnTo>
                <a:lnTo>
                  <a:pt x="0" y="4303048"/>
                </a:lnTo>
                <a:lnTo>
                  <a:pt x="0" y="0"/>
                </a:lnTo>
                <a:close/>
              </a:path>
            </a:pathLst>
          </a:custGeom>
          <a:blipFill>
            <a:blip r:embed="rId8"/>
            <a:stretch>
              <a:fillRect/>
            </a:stretch>
          </a:blipFill>
        </p:spPr>
        <p:txBody>
          <a:bodyPr/>
          <a:lstStyle/>
          <a:p>
            <a:endParaRPr lang="en-US"/>
          </a:p>
        </p:txBody>
      </p:sp>
      <p:sp>
        <p:nvSpPr>
          <p:cNvPr id="7" name="Freeform 7"/>
          <p:cNvSpPr/>
          <p:nvPr/>
        </p:nvSpPr>
        <p:spPr>
          <a:xfrm>
            <a:off x="5801833" y="5143500"/>
            <a:ext cx="6684335" cy="4453438"/>
          </a:xfrm>
          <a:custGeom>
            <a:avLst/>
            <a:gdLst/>
            <a:ahLst/>
            <a:cxnLst/>
            <a:rect l="l" t="t" r="r" b="b"/>
            <a:pathLst>
              <a:path w="6684335" h="4453438">
                <a:moveTo>
                  <a:pt x="0" y="0"/>
                </a:moveTo>
                <a:lnTo>
                  <a:pt x="6684334" y="0"/>
                </a:lnTo>
                <a:lnTo>
                  <a:pt x="6684334" y="4453438"/>
                </a:lnTo>
                <a:lnTo>
                  <a:pt x="0" y="4453438"/>
                </a:lnTo>
                <a:lnTo>
                  <a:pt x="0" y="0"/>
                </a:lnTo>
                <a:close/>
              </a:path>
            </a:pathLst>
          </a:custGeom>
          <a:blipFill>
            <a:blip r:embed="rId9"/>
            <a:stretch>
              <a:fillRect/>
            </a:stretch>
          </a:blipFill>
        </p:spPr>
        <p:txBody>
          <a:bodyPr/>
          <a:lstStyle/>
          <a:p>
            <a:endParaRPr lang="en-US"/>
          </a:p>
        </p:txBody>
      </p:sp>
      <p:sp>
        <p:nvSpPr>
          <p:cNvPr id="8" name="TextBox 8"/>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Biological Importance</a:t>
            </a:r>
          </a:p>
        </p:txBody>
      </p:sp>
      <p:sp>
        <p:nvSpPr>
          <p:cNvPr id="9" name="TextBox 9"/>
          <p:cNvSpPr txBox="1"/>
          <p:nvPr/>
        </p:nvSpPr>
        <p:spPr>
          <a:xfrm>
            <a:off x="5137762" y="3021737"/>
            <a:ext cx="8012475" cy="1038168"/>
          </a:xfrm>
          <a:prstGeom prst="rect">
            <a:avLst/>
          </a:prstGeom>
        </p:spPr>
        <p:txBody>
          <a:bodyPr lIns="0" tIns="0" rIns="0" bIns="0" rtlCol="0" anchor="t">
            <a:spAutoFit/>
          </a:bodyPr>
          <a:lstStyle/>
          <a:p>
            <a:pPr algn="ctr">
              <a:lnSpc>
                <a:spcPts val="8403"/>
              </a:lnSpc>
            </a:pPr>
            <a:r>
              <a:rPr lang="en-US" sz="6002">
                <a:solidFill>
                  <a:srgbClr val="DBC486"/>
                </a:solidFill>
                <a:latin typeface="Harmattan"/>
                <a:ea typeface="Harmattan"/>
                <a:cs typeface="Harmattan"/>
                <a:sym typeface="Harmattan"/>
              </a:rPr>
              <a:t>Endemics</a:t>
            </a:r>
          </a:p>
        </p:txBody>
      </p:sp>
      <p:sp>
        <p:nvSpPr>
          <p:cNvPr id="10" name="Freeform 10"/>
          <p:cNvSpPr/>
          <p:nvPr/>
        </p:nvSpPr>
        <p:spPr>
          <a:xfrm>
            <a:off x="11799263" y="3602733"/>
            <a:ext cx="5737396" cy="4303047"/>
          </a:xfrm>
          <a:custGeom>
            <a:avLst/>
            <a:gdLst/>
            <a:ahLst/>
            <a:cxnLst/>
            <a:rect l="l" t="t" r="r" b="b"/>
            <a:pathLst>
              <a:path w="5737396" h="4303047">
                <a:moveTo>
                  <a:pt x="0" y="0"/>
                </a:moveTo>
                <a:lnTo>
                  <a:pt x="5737396" y="0"/>
                </a:lnTo>
                <a:lnTo>
                  <a:pt x="5737396" y="4303048"/>
                </a:lnTo>
                <a:lnTo>
                  <a:pt x="0" y="4303048"/>
                </a:lnTo>
                <a:lnTo>
                  <a:pt x="0" y="0"/>
                </a:lnTo>
                <a:close/>
              </a:path>
            </a:pathLst>
          </a:custGeom>
          <a:blipFill>
            <a:blip r:embed="rId10"/>
            <a:stretch>
              <a:fillRect/>
            </a:stretch>
          </a:blipFill>
        </p:spPr>
        <p:txBody>
          <a:bodyPr/>
          <a:lstStyle/>
          <a:p>
            <a:endParaRPr lang="en-US"/>
          </a:p>
        </p:txBody>
      </p:sp>
      <p:sp>
        <p:nvSpPr>
          <p:cNvPr id="11" name="TextBox 11"/>
          <p:cNvSpPr txBox="1"/>
          <p:nvPr/>
        </p:nvSpPr>
        <p:spPr>
          <a:xfrm>
            <a:off x="706376" y="7848631"/>
            <a:ext cx="1011760" cy="375852"/>
          </a:xfrm>
          <a:prstGeom prst="rect">
            <a:avLst/>
          </a:prstGeom>
        </p:spPr>
        <p:txBody>
          <a:bodyPr lIns="0" tIns="0" rIns="0" bIns="0" rtlCol="0" anchor="t">
            <a:spAutoFit/>
          </a:bodyPr>
          <a:lstStyle/>
          <a:p>
            <a:pPr algn="ctr">
              <a:lnSpc>
                <a:spcPts val="2935"/>
              </a:lnSpc>
              <a:spcBef>
                <a:spcPct val="0"/>
              </a:spcBef>
            </a:pPr>
            <a:r>
              <a:rPr lang="en-US" sz="2097">
                <a:solidFill>
                  <a:srgbClr val="FFFFFF"/>
                </a:solidFill>
                <a:latin typeface="Maragsa"/>
                <a:ea typeface="Maragsa"/>
                <a:cs typeface="Maragsa"/>
                <a:sym typeface="Maragsa"/>
              </a:rPr>
              <a:t>PC: </a:t>
            </a:r>
            <a:r>
              <a:rPr lang="en-US" sz="2097" u="sng">
                <a:solidFill>
                  <a:srgbClr val="FFFFFF"/>
                </a:solidFill>
                <a:latin typeface="Maragsa"/>
                <a:ea typeface="Maragsa"/>
                <a:cs typeface="Maragsa"/>
                <a:sym typeface="Maragsa"/>
                <a:hlinkClick r:id="rId11" tooltip="https://commons.wikimedia.org/wiki/File:Dusky_Gopher_Frog-a.jpg"/>
              </a:rPr>
              <a:t>USDA</a:t>
            </a:r>
          </a:p>
        </p:txBody>
      </p:sp>
      <p:sp>
        <p:nvSpPr>
          <p:cNvPr id="12" name="TextBox 12"/>
          <p:cNvSpPr txBox="1"/>
          <p:nvPr/>
        </p:nvSpPr>
        <p:spPr>
          <a:xfrm>
            <a:off x="14286817" y="7848631"/>
            <a:ext cx="2018258" cy="375358"/>
          </a:xfrm>
          <a:prstGeom prst="rect">
            <a:avLst/>
          </a:prstGeom>
        </p:spPr>
        <p:txBody>
          <a:bodyPr lIns="0" tIns="0" rIns="0" bIns="0" rtlCol="0" anchor="t">
            <a:spAutoFit/>
          </a:bodyPr>
          <a:lstStyle/>
          <a:p>
            <a:pPr algn="ctr">
              <a:lnSpc>
                <a:spcPts val="2935"/>
              </a:lnSpc>
              <a:spcBef>
                <a:spcPct val="0"/>
              </a:spcBef>
            </a:pPr>
            <a:r>
              <a:rPr lang="en-US" sz="2097">
                <a:solidFill>
                  <a:srgbClr val="FFFFFF"/>
                </a:solidFill>
                <a:latin typeface="Maragsa"/>
                <a:ea typeface="Maragsa"/>
                <a:cs typeface="Maragsa"/>
                <a:sym typeface="Maragsa"/>
              </a:rPr>
              <a:t>PC: </a:t>
            </a:r>
            <a:r>
              <a:rPr lang="en-US" sz="2097" u="sng">
                <a:solidFill>
                  <a:srgbClr val="FFFFFF"/>
                </a:solidFill>
                <a:latin typeface="Maragsa"/>
                <a:ea typeface="Maragsa"/>
                <a:cs typeface="Maragsa"/>
                <a:sym typeface="Maragsa"/>
                <a:hlinkClick r:id="rId12" tooltip="https://www.inaturalist.org/photos/33060516"/>
              </a:rPr>
              <a:t>Ashley Bosarge</a:t>
            </a:r>
          </a:p>
        </p:txBody>
      </p:sp>
      <p:sp>
        <p:nvSpPr>
          <p:cNvPr id="13" name="TextBox 13"/>
          <p:cNvSpPr txBox="1"/>
          <p:nvPr/>
        </p:nvSpPr>
        <p:spPr>
          <a:xfrm>
            <a:off x="6057371" y="9539788"/>
            <a:ext cx="1507182" cy="375358"/>
          </a:xfrm>
          <a:prstGeom prst="rect">
            <a:avLst/>
          </a:prstGeom>
        </p:spPr>
        <p:txBody>
          <a:bodyPr lIns="0" tIns="0" rIns="0" bIns="0" rtlCol="0" anchor="t">
            <a:spAutoFit/>
          </a:bodyPr>
          <a:lstStyle/>
          <a:p>
            <a:pPr algn="ctr">
              <a:lnSpc>
                <a:spcPts val="2935"/>
              </a:lnSpc>
              <a:spcBef>
                <a:spcPct val="0"/>
              </a:spcBef>
            </a:pPr>
            <a:r>
              <a:rPr lang="en-US" sz="2097">
                <a:solidFill>
                  <a:srgbClr val="FFFFFF"/>
                </a:solidFill>
                <a:latin typeface="Maragsa"/>
                <a:ea typeface="Maragsa"/>
                <a:cs typeface="Maragsa"/>
                <a:sym typeface="Maragsa"/>
              </a:rPr>
              <a:t>PC: </a:t>
            </a:r>
            <a:r>
              <a:rPr lang="en-US" sz="2097" u="sng">
                <a:solidFill>
                  <a:srgbClr val="FFFFFF"/>
                </a:solidFill>
                <a:latin typeface="Maragsa"/>
                <a:ea typeface="Maragsa"/>
                <a:cs typeface="Maragsa"/>
                <a:sym typeface="Maragsa"/>
                <a:hlinkClick r:id="rId13" tooltip="https://scparc.org/turtles-of-south-carolina/gopher-tortoise/"/>
              </a:rPr>
              <a:t>Jake Zadik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TextBox 6"/>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Terrestrial Laser Scanning</a:t>
            </a:r>
          </a:p>
        </p:txBody>
      </p:sp>
      <p:sp>
        <p:nvSpPr>
          <p:cNvPr id="7" name="TextBox 7"/>
          <p:cNvSpPr txBox="1"/>
          <p:nvPr/>
        </p:nvSpPr>
        <p:spPr>
          <a:xfrm>
            <a:off x="2735164" y="3160877"/>
            <a:ext cx="12817673" cy="5872309"/>
          </a:xfrm>
          <a:prstGeom prst="rect">
            <a:avLst/>
          </a:prstGeom>
        </p:spPr>
        <p:txBody>
          <a:bodyPr lIns="0" tIns="0" rIns="0" bIns="0" rtlCol="0" anchor="t">
            <a:spAutoFit/>
          </a:bodyPr>
          <a:lstStyle/>
          <a:p>
            <a:pPr algn="just">
              <a:lnSpc>
                <a:spcPts val="6029"/>
              </a:lnSpc>
            </a:pPr>
            <a:r>
              <a:rPr lang="en-US" sz="4306">
                <a:solidFill>
                  <a:srgbClr val="FCFCE4"/>
                </a:solidFill>
                <a:latin typeface="Harmattan"/>
                <a:ea typeface="Harmattan"/>
                <a:cs typeface="Harmattan"/>
                <a:sym typeface="Harmattan"/>
              </a:rPr>
              <a:t>Characteristics:</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Ground-Based Remote Sensing Technique using Light (LiDAR)</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Generates Dense </a:t>
            </a:r>
            <a:r>
              <a:rPr lang="en-US" sz="4306">
                <a:solidFill>
                  <a:srgbClr val="DBC486"/>
                </a:solidFill>
                <a:latin typeface="Harmattan"/>
                <a:ea typeface="Harmattan"/>
                <a:cs typeface="Harmattan"/>
                <a:sym typeface="Harmattan"/>
              </a:rPr>
              <a:t>Point Cloud</a:t>
            </a:r>
            <a:r>
              <a:rPr lang="en-US" sz="4306">
                <a:solidFill>
                  <a:srgbClr val="FCFCE4"/>
                </a:solidFill>
                <a:latin typeface="Harmattan"/>
                <a:ea typeface="Harmattan"/>
                <a:cs typeface="Harmattan"/>
                <a:sym typeface="Harmattan"/>
              </a:rPr>
              <a:t> Datasets </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Results are Replicable, Comparable over Time, and Easy to Manipulate</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Useful in the Field of Ecology, Among Others</a:t>
            </a:r>
          </a:p>
          <a:p>
            <a:pPr marL="1384679" lvl="2" indent="-461560" algn="just">
              <a:lnSpc>
                <a:spcPts val="4489"/>
              </a:lnSpc>
              <a:buFont typeface="Arial"/>
              <a:buChar char="⚬"/>
            </a:pPr>
            <a:r>
              <a:rPr lang="en-US" sz="3206">
                <a:solidFill>
                  <a:srgbClr val="FCFCE4"/>
                </a:solidFill>
                <a:latin typeface="Harmattan"/>
                <a:ea typeface="Harmattan"/>
                <a:cs typeface="Harmattan"/>
                <a:sym typeface="Harmattan"/>
              </a:rPr>
              <a:t>Geology, Geography, Archaeology, Architecture, Glaciology, Forensic Sciences</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Relatively </a:t>
            </a:r>
            <a:r>
              <a:rPr lang="en-US" sz="4306">
                <a:solidFill>
                  <a:srgbClr val="DBC486"/>
                </a:solidFill>
                <a:latin typeface="Harmattan"/>
                <a:ea typeface="Harmattan"/>
                <a:cs typeface="Harmattan"/>
                <a:sym typeface="Harmattan"/>
              </a:rPr>
              <a:t>Inexpensive</a:t>
            </a:r>
            <a:r>
              <a:rPr lang="en-US" sz="4306">
                <a:solidFill>
                  <a:srgbClr val="FCFCE4"/>
                </a:solidFill>
                <a:latin typeface="Harmattan"/>
                <a:ea typeface="Harmattan"/>
                <a:cs typeface="Harmattan"/>
                <a:sym typeface="Harmattan"/>
              </a:rPr>
              <a:t> to Generate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grpSp>
        <p:nvGrpSpPr>
          <p:cNvPr id="6" name="Group 6"/>
          <p:cNvGrpSpPr/>
          <p:nvPr/>
        </p:nvGrpSpPr>
        <p:grpSpPr>
          <a:xfrm>
            <a:off x="12104229" y="3487457"/>
            <a:ext cx="5452657" cy="3461120"/>
            <a:chOff x="0" y="0"/>
            <a:chExt cx="1436091" cy="911571"/>
          </a:xfrm>
        </p:grpSpPr>
        <p:sp>
          <p:nvSpPr>
            <p:cNvPr id="7" name="Freeform 7"/>
            <p:cNvSpPr/>
            <p:nvPr/>
          </p:nvSpPr>
          <p:spPr>
            <a:xfrm>
              <a:off x="0" y="0"/>
              <a:ext cx="1436091" cy="911571"/>
            </a:xfrm>
            <a:custGeom>
              <a:avLst/>
              <a:gdLst/>
              <a:ahLst/>
              <a:cxnLst/>
              <a:rect l="l" t="t" r="r" b="b"/>
              <a:pathLst>
                <a:path w="1436091" h="911571">
                  <a:moveTo>
                    <a:pt x="72412" y="0"/>
                  </a:moveTo>
                  <a:lnTo>
                    <a:pt x="1363679" y="0"/>
                  </a:lnTo>
                  <a:cubicBezTo>
                    <a:pt x="1382884" y="0"/>
                    <a:pt x="1401302" y="7629"/>
                    <a:pt x="1414882" y="21209"/>
                  </a:cubicBezTo>
                  <a:cubicBezTo>
                    <a:pt x="1428462" y="34789"/>
                    <a:pt x="1436091" y="53207"/>
                    <a:pt x="1436091" y="72412"/>
                  </a:cubicBezTo>
                  <a:lnTo>
                    <a:pt x="1436091" y="839159"/>
                  </a:lnTo>
                  <a:cubicBezTo>
                    <a:pt x="1436091" y="858364"/>
                    <a:pt x="1428462" y="876782"/>
                    <a:pt x="1414882" y="890362"/>
                  </a:cubicBezTo>
                  <a:cubicBezTo>
                    <a:pt x="1401302" y="903942"/>
                    <a:pt x="1382884" y="911571"/>
                    <a:pt x="1363679" y="911571"/>
                  </a:cubicBezTo>
                  <a:lnTo>
                    <a:pt x="72412" y="911571"/>
                  </a:lnTo>
                  <a:cubicBezTo>
                    <a:pt x="53207" y="911571"/>
                    <a:pt x="34789" y="903942"/>
                    <a:pt x="21209" y="890362"/>
                  </a:cubicBezTo>
                  <a:cubicBezTo>
                    <a:pt x="7629" y="876782"/>
                    <a:pt x="0" y="858364"/>
                    <a:pt x="0" y="839159"/>
                  </a:cubicBezTo>
                  <a:lnTo>
                    <a:pt x="0" y="72412"/>
                  </a:lnTo>
                  <a:cubicBezTo>
                    <a:pt x="0" y="53207"/>
                    <a:pt x="7629" y="34789"/>
                    <a:pt x="21209" y="21209"/>
                  </a:cubicBezTo>
                  <a:cubicBezTo>
                    <a:pt x="34789" y="7629"/>
                    <a:pt x="53207" y="0"/>
                    <a:pt x="72412" y="0"/>
                  </a:cubicBezTo>
                  <a:close/>
                </a:path>
              </a:pathLst>
            </a:custGeom>
            <a:solidFill>
              <a:srgbClr val="A9B489"/>
            </a:solidFill>
          </p:spPr>
          <p:txBody>
            <a:bodyPr/>
            <a:lstStyle/>
            <a:p>
              <a:endParaRPr lang="en-US"/>
            </a:p>
          </p:txBody>
        </p:sp>
        <p:sp>
          <p:nvSpPr>
            <p:cNvPr id="8" name="TextBox 8"/>
            <p:cNvSpPr txBox="1"/>
            <p:nvPr/>
          </p:nvSpPr>
          <p:spPr>
            <a:xfrm>
              <a:off x="0" y="-28575"/>
              <a:ext cx="1436091" cy="940146"/>
            </a:xfrm>
            <a:prstGeom prst="rect">
              <a:avLst/>
            </a:prstGeom>
          </p:spPr>
          <p:txBody>
            <a:bodyPr lIns="50800" tIns="50800" rIns="50800" bIns="50800" rtlCol="0" anchor="ctr"/>
            <a:lstStyle/>
            <a:p>
              <a:pPr algn="ctr">
                <a:lnSpc>
                  <a:spcPts val="2520"/>
                </a:lnSpc>
              </a:pPr>
              <a:endParaRPr/>
            </a:p>
          </p:txBody>
        </p:sp>
      </p:grpSp>
      <p:sp>
        <p:nvSpPr>
          <p:cNvPr id="9" name="Freeform 9"/>
          <p:cNvSpPr/>
          <p:nvPr/>
        </p:nvSpPr>
        <p:spPr>
          <a:xfrm>
            <a:off x="12104229" y="5539921"/>
            <a:ext cx="5426725" cy="1126045"/>
          </a:xfrm>
          <a:custGeom>
            <a:avLst/>
            <a:gdLst/>
            <a:ahLst/>
            <a:cxnLst/>
            <a:rect l="l" t="t" r="r" b="b"/>
            <a:pathLst>
              <a:path w="5426725" h="1126045">
                <a:moveTo>
                  <a:pt x="0" y="0"/>
                </a:moveTo>
                <a:lnTo>
                  <a:pt x="5426724" y="0"/>
                </a:lnTo>
                <a:lnTo>
                  <a:pt x="5426724" y="1126046"/>
                </a:lnTo>
                <a:lnTo>
                  <a:pt x="0" y="1126046"/>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313598" y="2361927"/>
            <a:ext cx="11603069" cy="7396309"/>
          </a:xfrm>
          <a:prstGeom prst="rect">
            <a:avLst/>
          </a:prstGeom>
        </p:spPr>
        <p:txBody>
          <a:bodyPr lIns="0" tIns="0" rIns="0" bIns="0" rtlCol="0" anchor="t">
            <a:spAutoFit/>
          </a:bodyPr>
          <a:lstStyle/>
          <a:p>
            <a:pPr algn="just">
              <a:lnSpc>
                <a:spcPts val="6029"/>
              </a:lnSpc>
            </a:pPr>
            <a:r>
              <a:rPr lang="en-US" sz="4306">
                <a:solidFill>
                  <a:srgbClr val="FCFCE4"/>
                </a:solidFill>
                <a:latin typeface="Harmattan"/>
                <a:ea typeface="Harmattan"/>
                <a:cs typeface="Harmattan"/>
                <a:sym typeface="Harmattan"/>
              </a:rPr>
              <a:t>Characteristics:</a:t>
            </a:r>
          </a:p>
          <a:p>
            <a:pPr marL="929824" lvl="1" indent="-464912" algn="just">
              <a:lnSpc>
                <a:spcPts val="6029"/>
              </a:lnSpc>
              <a:buFont typeface="Arial"/>
              <a:buChar char="•"/>
            </a:pPr>
            <a:r>
              <a:rPr lang="en-US" sz="4306">
                <a:solidFill>
                  <a:srgbClr val="DBC486"/>
                </a:solidFill>
                <a:latin typeface="Harmattan"/>
                <a:ea typeface="Harmattan"/>
                <a:cs typeface="Harmattan"/>
                <a:sym typeface="Harmattan"/>
              </a:rPr>
              <a:t>Structural Complexity</a:t>
            </a:r>
            <a:r>
              <a:rPr lang="en-US" sz="4306">
                <a:solidFill>
                  <a:srgbClr val="FCFCE4"/>
                </a:solidFill>
                <a:latin typeface="Harmattan"/>
                <a:ea typeface="Harmattan"/>
                <a:cs typeface="Harmattan"/>
                <a:sym typeface="Harmattan"/>
              </a:rPr>
              <a:t> is an Indicator of </a:t>
            </a:r>
            <a:r>
              <a:rPr lang="en-US" sz="4306">
                <a:solidFill>
                  <a:srgbClr val="DBC486"/>
                </a:solidFill>
                <a:latin typeface="Harmattan"/>
                <a:ea typeface="Harmattan"/>
                <a:cs typeface="Harmattan"/>
                <a:sym typeface="Harmattan"/>
              </a:rPr>
              <a:t>Vital Ecosystem Functions</a:t>
            </a:r>
          </a:p>
          <a:p>
            <a:pPr marL="1384679" lvl="2" indent="-461560" algn="just">
              <a:lnSpc>
                <a:spcPts val="4489"/>
              </a:lnSpc>
              <a:buFont typeface="Arial"/>
              <a:buChar char="⚬"/>
            </a:pPr>
            <a:r>
              <a:rPr lang="en-US" sz="3206">
                <a:solidFill>
                  <a:srgbClr val="FCFCE4"/>
                </a:solidFill>
                <a:latin typeface="Harmattan"/>
                <a:ea typeface="Harmattan"/>
                <a:cs typeface="Harmattan"/>
                <a:sym typeface="Harmattan"/>
              </a:rPr>
              <a:t>Separate from Biodiversity, However</a:t>
            </a:r>
          </a:p>
          <a:p>
            <a:pPr marL="929824" lvl="1" indent="-464912" algn="just">
              <a:lnSpc>
                <a:spcPts val="6029"/>
              </a:lnSpc>
              <a:buFont typeface="Arial"/>
              <a:buChar char="•"/>
            </a:pPr>
            <a:r>
              <a:rPr lang="en-US" sz="4306">
                <a:solidFill>
                  <a:srgbClr val="DBC486"/>
                </a:solidFill>
                <a:latin typeface="Harmattan"/>
                <a:ea typeface="Harmattan"/>
                <a:cs typeface="Harmattan"/>
                <a:sym typeface="Harmattan"/>
              </a:rPr>
              <a:t>Willim et al.</a:t>
            </a:r>
            <a:r>
              <a:rPr lang="en-US" sz="4306">
                <a:solidFill>
                  <a:srgbClr val="FCFCE4"/>
                </a:solidFill>
                <a:latin typeface="Harmattan"/>
                <a:ea typeface="Harmattan"/>
                <a:cs typeface="Harmattan"/>
                <a:sym typeface="Harmattan"/>
              </a:rPr>
              <a:t> (2019) Found that Ground-Based Point Clouds of a Forest Understory can be Used to Evaluate its Complexity</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The  </a:t>
            </a:r>
            <a:r>
              <a:rPr lang="en-US" sz="4306">
                <a:solidFill>
                  <a:srgbClr val="DBC486"/>
                </a:solidFill>
                <a:latin typeface="Harmattan"/>
                <a:ea typeface="Harmattan"/>
                <a:cs typeface="Harmattan"/>
                <a:sym typeface="Harmattan"/>
              </a:rPr>
              <a:t>Understory Complexity Index</a:t>
            </a:r>
            <a:r>
              <a:rPr lang="en-US" sz="4306">
                <a:solidFill>
                  <a:srgbClr val="FCFCE4"/>
                </a:solidFill>
                <a:latin typeface="Harmattan"/>
                <a:ea typeface="Harmattan"/>
                <a:cs typeface="Harmattan"/>
                <a:sym typeface="Harmattan"/>
              </a:rPr>
              <a:t> Processing Chain Produces a </a:t>
            </a:r>
            <a:r>
              <a:rPr lang="en-US" sz="4306">
                <a:solidFill>
                  <a:srgbClr val="DBC486"/>
                </a:solidFill>
                <a:latin typeface="Harmattan"/>
                <a:ea typeface="Harmattan"/>
                <a:cs typeface="Harmattan"/>
                <a:sym typeface="Harmattan"/>
              </a:rPr>
              <a:t>Comparable</a:t>
            </a:r>
            <a:r>
              <a:rPr lang="en-US" sz="4306">
                <a:solidFill>
                  <a:srgbClr val="FCFCE4"/>
                </a:solidFill>
                <a:latin typeface="Harmattan"/>
                <a:ea typeface="Harmattan"/>
                <a:cs typeface="Harmattan"/>
                <a:sym typeface="Harmattan"/>
              </a:rPr>
              <a:t> Value, the Fractal Dimension Index (</a:t>
            </a:r>
            <a:r>
              <a:rPr lang="en-US" sz="4306">
                <a:solidFill>
                  <a:srgbClr val="DBC486"/>
                </a:solidFill>
                <a:latin typeface="Harmattan"/>
                <a:ea typeface="Harmattan"/>
                <a:cs typeface="Harmattan"/>
                <a:sym typeface="Harmattan"/>
              </a:rPr>
              <a:t>FRAC</a:t>
            </a:r>
            <a:r>
              <a:rPr lang="en-US" sz="4306">
                <a:solidFill>
                  <a:srgbClr val="FCFCE4"/>
                </a:solidFill>
                <a:latin typeface="Harmattan"/>
                <a:ea typeface="Harmattan"/>
                <a:cs typeface="Harmattan"/>
                <a:sym typeface="Harmattan"/>
              </a:rPr>
              <a:t>) for that </a:t>
            </a:r>
            <a:r>
              <a:rPr lang="en-US" sz="4306">
                <a:solidFill>
                  <a:srgbClr val="DBC486"/>
                </a:solidFill>
                <a:latin typeface="Harmattan"/>
                <a:ea typeface="Harmattan"/>
                <a:cs typeface="Harmattan"/>
                <a:sym typeface="Harmattan"/>
              </a:rPr>
              <a:t>Ecosystem’s Complexity</a:t>
            </a:r>
          </a:p>
        </p:txBody>
      </p:sp>
      <p:sp>
        <p:nvSpPr>
          <p:cNvPr id="11" name="TextBox 11"/>
          <p:cNvSpPr txBox="1"/>
          <p:nvPr/>
        </p:nvSpPr>
        <p:spPr>
          <a:xfrm>
            <a:off x="2661434" y="1226188"/>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Understory Complexity Index</a:t>
            </a:r>
          </a:p>
        </p:txBody>
      </p:sp>
      <p:sp>
        <p:nvSpPr>
          <p:cNvPr id="12" name="TextBox 12"/>
          <p:cNvSpPr txBox="1"/>
          <p:nvPr/>
        </p:nvSpPr>
        <p:spPr>
          <a:xfrm>
            <a:off x="12545323" y="3651386"/>
            <a:ext cx="4544536" cy="1753669"/>
          </a:xfrm>
          <a:prstGeom prst="rect">
            <a:avLst/>
          </a:prstGeom>
        </p:spPr>
        <p:txBody>
          <a:bodyPr lIns="0" tIns="0" rIns="0" bIns="0" rtlCol="0" anchor="t">
            <a:spAutoFit/>
          </a:bodyPr>
          <a:lstStyle/>
          <a:p>
            <a:pPr algn="just">
              <a:lnSpc>
                <a:spcPts val="4666"/>
              </a:lnSpc>
            </a:pPr>
            <a:r>
              <a:rPr lang="en-US" sz="3332">
                <a:solidFill>
                  <a:srgbClr val="006620"/>
                </a:solidFill>
                <a:latin typeface="Harmattan"/>
                <a:ea typeface="Harmattan"/>
                <a:cs typeface="Harmattan"/>
                <a:sym typeface="Harmattan"/>
              </a:rPr>
              <a:t>The Formula for the Fractal Dimension Index, as defined by McGarigal and Marks, 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Freeform 5"/>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2519329" y="470072"/>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Literature Gap</a:t>
            </a:r>
          </a:p>
        </p:txBody>
      </p:sp>
      <p:sp>
        <p:nvSpPr>
          <p:cNvPr id="7" name="TextBox 7"/>
          <p:cNvSpPr txBox="1"/>
          <p:nvPr/>
        </p:nvSpPr>
        <p:spPr>
          <a:xfrm>
            <a:off x="445460" y="3679277"/>
            <a:ext cx="12439716" cy="6072334"/>
          </a:xfrm>
          <a:prstGeom prst="rect">
            <a:avLst/>
          </a:prstGeom>
        </p:spPr>
        <p:txBody>
          <a:bodyPr lIns="0" tIns="0" rIns="0" bIns="0" rtlCol="0" anchor="t">
            <a:spAutoFit/>
          </a:bodyPr>
          <a:lstStyle/>
          <a:p>
            <a:pPr algn="just">
              <a:lnSpc>
                <a:spcPts val="6029"/>
              </a:lnSpc>
            </a:pPr>
            <a:r>
              <a:rPr lang="en-US" sz="4306">
                <a:solidFill>
                  <a:srgbClr val="FCFCE4"/>
                </a:solidFill>
                <a:latin typeface="Harmattan"/>
                <a:ea typeface="Harmattan"/>
                <a:cs typeface="Harmattan"/>
                <a:sym typeface="Harmattan"/>
              </a:rPr>
              <a:t>Why?</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Relatively Novel Technique</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Longleaf Pine Savannas are Endemic to the Southeast US</a:t>
            </a:r>
          </a:p>
          <a:p>
            <a:pPr algn="just">
              <a:lnSpc>
                <a:spcPts val="6029"/>
              </a:lnSpc>
            </a:pPr>
            <a:r>
              <a:rPr lang="en-US" sz="4306">
                <a:solidFill>
                  <a:srgbClr val="FCFCE4"/>
                </a:solidFill>
                <a:latin typeface="Harmattan"/>
                <a:ea typeface="Harmattan"/>
                <a:cs typeface="Harmattan"/>
                <a:sym typeface="Harmattan"/>
              </a:rPr>
              <a:t>Benefits?</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Quantitative Metric</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Interdisciplinary</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Useful Across Different Ecosystems</a:t>
            </a:r>
          </a:p>
          <a:p>
            <a:pPr marL="929824" lvl="1" indent="-464912" algn="just">
              <a:lnSpc>
                <a:spcPts val="6029"/>
              </a:lnSpc>
              <a:buFont typeface="Arial"/>
              <a:buChar char="•"/>
            </a:pPr>
            <a:r>
              <a:rPr lang="en-US" sz="4306">
                <a:solidFill>
                  <a:srgbClr val="FCFCE4"/>
                </a:solidFill>
                <a:latin typeface="Harmattan"/>
                <a:ea typeface="Harmattan"/>
                <a:cs typeface="Harmattan"/>
                <a:sym typeface="Harmattan"/>
              </a:rPr>
              <a:t>Relatively Affordable and Accessible</a:t>
            </a:r>
          </a:p>
        </p:txBody>
      </p:sp>
      <p:sp>
        <p:nvSpPr>
          <p:cNvPr id="8" name="TextBox 8"/>
          <p:cNvSpPr txBox="1"/>
          <p:nvPr/>
        </p:nvSpPr>
        <p:spPr>
          <a:xfrm>
            <a:off x="4895557" y="1762296"/>
            <a:ext cx="8212676" cy="2262334"/>
          </a:xfrm>
          <a:prstGeom prst="rect">
            <a:avLst/>
          </a:prstGeom>
        </p:spPr>
        <p:txBody>
          <a:bodyPr lIns="0" tIns="0" rIns="0" bIns="0" rtlCol="0" anchor="t">
            <a:spAutoFit/>
          </a:bodyPr>
          <a:lstStyle/>
          <a:p>
            <a:pPr algn="ctr">
              <a:lnSpc>
                <a:spcPts val="6029"/>
              </a:lnSpc>
            </a:pPr>
            <a:r>
              <a:rPr lang="en-US" sz="4306">
                <a:solidFill>
                  <a:srgbClr val="DBC486"/>
                </a:solidFill>
                <a:latin typeface="Harmattan"/>
                <a:ea typeface="Harmattan"/>
                <a:cs typeface="Harmattan"/>
                <a:sym typeface="Harmattan"/>
              </a:rPr>
              <a:t>Only ~40 Results on Google Scholar</a:t>
            </a:r>
          </a:p>
          <a:p>
            <a:pPr algn="ctr">
              <a:lnSpc>
                <a:spcPts val="6029"/>
              </a:lnSpc>
            </a:pPr>
            <a:r>
              <a:rPr lang="en-US" sz="4306">
                <a:solidFill>
                  <a:srgbClr val="DBC486"/>
                </a:solidFill>
                <a:latin typeface="Harmattan"/>
                <a:ea typeface="Harmattan"/>
                <a:cs typeface="Harmattan"/>
                <a:sym typeface="Harmattan"/>
              </a:rPr>
              <a:t>Not applied to Longleaf Pine Savannas</a:t>
            </a:r>
          </a:p>
          <a:p>
            <a:pPr algn="ctr">
              <a:lnSpc>
                <a:spcPts val="6029"/>
              </a:lnSpc>
            </a:pPr>
            <a:r>
              <a:rPr lang="en-US" sz="4306">
                <a:solidFill>
                  <a:srgbClr val="DBC486"/>
                </a:solidFill>
                <a:latin typeface="Harmattan"/>
                <a:ea typeface="Harmattan"/>
                <a:cs typeface="Harmattan"/>
                <a:sym typeface="Harmattan"/>
              </a:rPr>
              <a:t>Typically Expensive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4" name="Freeform 4"/>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4">
              <a:extLst>
                <a:ext uri="{96DAC541-7B7A-43D3-8B79-37D633B846F1}">
                  <asvg:svgBlip xmlns:asvg="http://schemas.microsoft.com/office/drawing/2016/SVG/main" r:embed="rId5"/>
                </a:ext>
              </a:extLst>
            </a:blip>
            <a:stretch>
              <a:fillRect r="-26607" b="-11520"/>
            </a:stretch>
          </a:blipFill>
        </p:spPr>
        <p:txBody>
          <a:bodyPr/>
          <a:lstStyle/>
          <a:p>
            <a:endParaRPr lang="en-US"/>
          </a:p>
        </p:txBody>
      </p:sp>
      <p:sp>
        <p:nvSpPr>
          <p:cNvPr id="5" name="TextBox 5"/>
          <p:cNvSpPr txBox="1"/>
          <p:nvPr/>
        </p:nvSpPr>
        <p:spPr>
          <a:xfrm>
            <a:off x="2661434" y="1767613"/>
            <a:ext cx="12965133" cy="1377949"/>
          </a:xfrm>
          <a:prstGeom prst="rect">
            <a:avLst/>
          </a:prstGeom>
        </p:spPr>
        <p:txBody>
          <a:bodyPr lIns="0" tIns="0" rIns="0" bIns="0" rtlCol="0" anchor="t">
            <a:spAutoFit/>
          </a:bodyPr>
          <a:lstStyle/>
          <a:p>
            <a:pPr algn="ctr">
              <a:lnSpc>
                <a:spcPts val="11200"/>
              </a:lnSpc>
            </a:pPr>
            <a:r>
              <a:rPr lang="en-US" sz="8000">
                <a:solidFill>
                  <a:srgbClr val="FCFCE4"/>
                </a:solidFill>
                <a:latin typeface="Maragsa"/>
                <a:ea typeface="Maragsa"/>
                <a:cs typeface="Maragsa"/>
                <a:sym typeface="Maragsa"/>
              </a:rPr>
              <a:t>Objectives</a:t>
            </a:r>
          </a:p>
        </p:txBody>
      </p:sp>
      <p:sp>
        <p:nvSpPr>
          <p:cNvPr id="6" name="TextBox 6"/>
          <p:cNvSpPr txBox="1"/>
          <p:nvPr/>
        </p:nvSpPr>
        <p:spPr>
          <a:xfrm>
            <a:off x="1068369" y="2934811"/>
            <a:ext cx="15867053" cy="7087576"/>
          </a:xfrm>
          <a:prstGeom prst="rect">
            <a:avLst/>
          </a:prstGeom>
        </p:spPr>
        <p:txBody>
          <a:bodyPr lIns="0" tIns="0" rIns="0" bIns="0" rtlCol="0" anchor="t">
            <a:spAutoFit/>
          </a:bodyPr>
          <a:lstStyle/>
          <a:p>
            <a:pPr marL="963258" lvl="1" indent="-481629" algn="just">
              <a:lnSpc>
                <a:spcPts val="6246"/>
              </a:lnSpc>
              <a:buFont typeface="Arial"/>
              <a:buChar char="•"/>
            </a:pPr>
            <a:r>
              <a:rPr lang="en-US" sz="4461">
                <a:solidFill>
                  <a:srgbClr val="FCFCE4"/>
                </a:solidFill>
                <a:latin typeface="Harmattan"/>
                <a:ea typeface="Harmattan"/>
                <a:cs typeface="Harmattan"/>
                <a:sym typeface="Harmattan"/>
              </a:rPr>
              <a:t>Generate </a:t>
            </a:r>
            <a:r>
              <a:rPr lang="en-US" sz="4461">
                <a:solidFill>
                  <a:srgbClr val="DBC486"/>
                </a:solidFill>
                <a:latin typeface="Harmattan"/>
                <a:ea typeface="Harmattan"/>
                <a:cs typeface="Harmattan"/>
                <a:sym typeface="Harmattan"/>
              </a:rPr>
              <a:t>quantitative</a:t>
            </a:r>
            <a:r>
              <a:rPr lang="en-US" sz="4461">
                <a:solidFill>
                  <a:srgbClr val="FCFCE4"/>
                </a:solidFill>
                <a:latin typeface="Harmattan"/>
                <a:ea typeface="Harmattan"/>
                <a:cs typeface="Harmattan"/>
                <a:sym typeface="Harmattan"/>
              </a:rPr>
              <a:t> and </a:t>
            </a:r>
            <a:r>
              <a:rPr lang="en-US" sz="4461">
                <a:solidFill>
                  <a:srgbClr val="DBC486"/>
                </a:solidFill>
                <a:latin typeface="Harmattan"/>
                <a:ea typeface="Harmattan"/>
                <a:cs typeface="Harmattan"/>
                <a:sym typeface="Harmattan"/>
              </a:rPr>
              <a:t>comparable</a:t>
            </a:r>
            <a:r>
              <a:rPr lang="en-US" sz="4461">
                <a:solidFill>
                  <a:srgbClr val="FCFCE4"/>
                </a:solidFill>
                <a:latin typeface="Harmattan"/>
                <a:ea typeface="Harmattan"/>
                <a:cs typeface="Harmattan"/>
                <a:sym typeface="Harmattan"/>
              </a:rPr>
              <a:t> Understory Complexity Index values for Longleaf Pine Savannas under </a:t>
            </a:r>
            <a:r>
              <a:rPr lang="en-US" sz="4461">
                <a:solidFill>
                  <a:srgbClr val="DBC486"/>
                </a:solidFill>
                <a:latin typeface="Harmattan"/>
                <a:ea typeface="Harmattan"/>
                <a:cs typeface="Harmattan"/>
                <a:sym typeface="Harmattan"/>
              </a:rPr>
              <a:t>various management strategies</a:t>
            </a:r>
            <a:r>
              <a:rPr lang="en-US" sz="4461">
                <a:solidFill>
                  <a:srgbClr val="FCFCE4"/>
                </a:solidFill>
                <a:latin typeface="Harmattan"/>
                <a:ea typeface="Harmattan"/>
                <a:cs typeface="Harmattan"/>
                <a:sym typeface="Harmattan"/>
              </a:rPr>
              <a:t> using </a:t>
            </a:r>
            <a:r>
              <a:rPr lang="en-US" sz="4461">
                <a:solidFill>
                  <a:srgbClr val="DBC486"/>
                </a:solidFill>
                <a:latin typeface="Harmattan"/>
                <a:ea typeface="Harmattan"/>
                <a:cs typeface="Harmattan"/>
                <a:sym typeface="Harmattan"/>
              </a:rPr>
              <a:t>Terrestrial Laser Scanning</a:t>
            </a:r>
            <a:r>
              <a:rPr lang="en-US" sz="4461">
                <a:solidFill>
                  <a:srgbClr val="FCFCE4"/>
                </a:solidFill>
                <a:latin typeface="Harmattan"/>
                <a:ea typeface="Harmattan"/>
                <a:cs typeface="Harmattan"/>
                <a:sym typeface="Harmattan"/>
              </a:rPr>
              <a:t> technology.​</a:t>
            </a:r>
          </a:p>
          <a:p>
            <a:pPr marL="1926516" lvl="2" indent="-642172" algn="just">
              <a:lnSpc>
                <a:spcPts val="6246"/>
              </a:lnSpc>
              <a:buFont typeface="Arial"/>
              <a:buChar char="⚬"/>
            </a:pPr>
            <a:r>
              <a:rPr lang="en-US" sz="4461">
                <a:solidFill>
                  <a:srgbClr val="FCFCE4"/>
                </a:solidFill>
                <a:latin typeface="Harmattan"/>
                <a:ea typeface="Harmattan"/>
                <a:cs typeface="Harmattan"/>
                <a:sym typeface="Harmattan"/>
              </a:rPr>
              <a:t>Management Strategies: Fire Supression, Prescribed Burning, Herbivore Grazing, and Forestry Mulching</a:t>
            </a:r>
          </a:p>
          <a:p>
            <a:pPr marL="963258" lvl="1" indent="-481629" algn="just">
              <a:lnSpc>
                <a:spcPts val="6246"/>
              </a:lnSpc>
              <a:buFont typeface="Arial"/>
              <a:buChar char="•"/>
            </a:pPr>
            <a:r>
              <a:rPr lang="en-US" sz="4461">
                <a:solidFill>
                  <a:srgbClr val="DBC486"/>
                </a:solidFill>
                <a:latin typeface="Harmattan"/>
                <a:ea typeface="Harmattan"/>
                <a:cs typeface="Harmattan"/>
                <a:sym typeface="Harmattan"/>
              </a:rPr>
              <a:t>Refine</a:t>
            </a:r>
            <a:r>
              <a:rPr lang="en-US" sz="4461">
                <a:solidFill>
                  <a:srgbClr val="FCFCE4"/>
                </a:solidFill>
                <a:latin typeface="Harmattan"/>
                <a:ea typeface="Harmattan"/>
                <a:cs typeface="Harmattan"/>
                <a:sym typeface="Harmattan"/>
              </a:rPr>
              <a:t> and </a:t>
            </a:r>
            <a:r>
              <a:rPr lang="en-US" sz="4461">
                <a:solidFill>
                  <a:srgbClr val="DBC486"/>
                </a:solidFill>
                <a:latin typeface="Harmattan"/>
                <a:ea typeface="Harmattan"/>
                <a:cs typeface="Harmattan"/>
                <a:sym typeface="Harmattan"/>
              </a:rPr>
              <a:t>promote</a:t>
            </a:r>
            <a:r>
              <a:rPr lang="en-US" sz="4461">
                <a:solidFill>
                  <a:srgbClr val="FCFCE4"/>
                </a:solidFill>
                <a:latin typeface="Harmattan"/>
                <a:ea typeface="Harmattan"/>
                <a:cs typeface="Harmattan"/>
                <a:sym typeface="Harmattan"/>
              </a:rPr>
              <a:t> a </a:t>
            </a:r>
            <a:r>
              <a:rPr lang="en-US" sz="4461">
                <a:solidFill>
                  <a:srgbClr val="DBC486"/>
                </a:solidFill>
                <a:latin typeface="Harmattan"/>
                <a:ea typeface="Harmattan"/>
                <a:cs typeface="Harmattan"/>
                <a:sym typeface="Harmattan"/>
              </a:rPr>
              <a:t>low-cost</a:t>
            </a:r>
            <a:r>
              <a:rPr lang="en-US" sz="4461">
                <a:solidFill>
                  <a:srgbClr val="FCFCE4"/>
                </a:solidFill>
                <a:latin typeface="Harmattan"/>
                <a:ea typeface="Harmattan"/>
                <a:cs typeface="Harmattan"/>
                <a:sym typeface="Harmattan"/>
              </a:rPr>
              <a:t> method for </a:t>
            </a:r>
            <a:r>
              <a:rPr lang="en-US" sz="4461">
                <a:solidFill>
                  <a:srgbClr val="DBC486"/>
                </a:solidFill>
                <a:latin typeface="Harmattan"/>
                <a:ea typeface="Harmattan"/>
                <a:cs typeface="Harmattan"/>
                <a:sym typeface="Harmattan"/>
              </a:rPr>
              <a:t>forestry analysis</a:t>
            </a:r>
            <a:r>
              <a:rPr lang="en-US" sz="4461">
                <a:solidFill>
                  <a:srgbClr val="FCFCE4"/>
                </a:solidFill>
                <a:latin typeface="Harmattan"/>
                <a:ea typeface="Harmattan"/>
                <a:cs typeface="Harmattan"/>
                <a:sym typeface="Harmattan"/>
              </a:rPr>
              <a:t> via TLS devices that can be applied and compared </a:t>
            </a:r>
            <a:r>
              <a:rPr lang="en-US" sz="4461">
                <a:solidFill>
                  <a:srgbClr val="DBC486"/>
                </a:solidFill>
                <a:latin typeface="Harmattan"/>
                <a:ea typeface="Harmattan"/>
                <a:cs typeface="Harmattan"/>
                <a:sym typeface="Harmattan"/>
              </a:rPr>
              <a:t>between</a:t>
            </a:r>
            <a:r>
              <a:rPr lang="en-US" sz="4461">
                <a:solidFill>
                  <a:srgbClr val="FCFCE4"/>
                </a:solidFill>
                <a:latin typeface="Harmattan"/>
                <a:ea typeface="Harmattan"/>
                <a:cs typeface="Harmattan"/>
                <a:sym typeface="Harmattan"/>
              </a:rPr>
              <a:t> </a:t>
            </a:r>
            <a:r>
              <a:rPr lang="en-US" sz="4461">
                <a:solidFill>
                  <a:srgbClr val="DBC486"/>
                </a:solidFill>
                <a:latin typeface="Harmattan"/>
                <a:ea typeface="Harmattan"/>
                <a:cs typeface="Harmattan"/>
                <a:sym typeface="Harmattan"/>
              </a:rPr>
              <a:t>different</a:t>
            </a:r>
            <a:r>
              <a:rPr lang="en-US" sz="4461">
                <a:solidFill>
                  <a:srgbClr val="FCFCE4"/>
                </a:solidFill>
                <a:latin typeface="Harmattan"/>
                <a:ea typeface="Harmattan"/>
                <a:cs typeface="Harmattan"/>
                <a:sym typeface="Harmattan"/>
              </a:rPr>
              <a:t> </a:t>
            </a:r>
            <a:r>
              <a:rPr lang="en-US" sz="4461">
                <a:solidFill>
                  <a:srgbClr val="DBC486"/>
                </a:solidFill>
                <a:latin typeface="Harmattan"/>
                <a:ea typeface="Harmattan"/>
                <a:cs typeface="Harmattan"/>
                <a:sym typeface="Harmattan"/>
              </a:rPr>
              <a:t>ecosystems</a:t>
            </a:r>
            <a:r>
              <a:rPr lang="en-US" sz="4461">
                <a:solidFill>
                  <a:srgbClr val="FCFCE4"/>
                </a:solidFill>
                <a:latin typeface="Harmattan"/>
                <a:ea typeface="Harmattan"/>
                <a:cs typeface="Harmattan"/>
                <a:sym typeface="Harmattan"/>
              </a:rPr>
              <a:t>.​</a:t>
            </a:r>
          </a:p>
          <a:p>
            <a:pPr marL="963258" lvl="1" indent="-481629" algn="just">
              <a:lnSpc>
                <a:spcPts val="6246"/>
              </a:lnSpc>
              <a:buFont typeface="Arial"/>
              <a:buChar char="•"/>
            </a:pPr>
            <a:r>
              <a:rPr lang="en-US" sz="4461">
                <a:solidFill>
                  <a:srgbClr val="FCFCE4"/>
                </a:solidFill>
                <a:latin typeface="Harmattan"/>
                <a:ea typeface="Harmattan"/>
                <a:cs typeface="Harmattan"/>
                <a:sym typeface="Harmattan"/>
              </a:rPr>
              <a:t>Add to the knowledge base surrounding the </a:t>
            </a:r>
            <a:r>
              <a:rPr lang="en-US" sz="4461">
                <a:solidFill>
                  <a:srgbClr val="DBC486"/>
                </a:solidFill>
                <a:latin typeface="Harmattan"/>
                <a:ea typeface="Harmattan"/>
                <a:cs typeface="Harmattan"/>
                <a:sym typeface="Harmattan"/>
              </a:rPr>
              <a:t>Longleaf Pine Savanna</a:t>
            </a:r>
            <a:r>
              <a:rPr lang="en-US" sz="4461">
                <a:solidFill>
                  <a:srgbClr val="FCFCE4"/>
                </a:solidFill>
                <a:latin typeface="Harmattan"/>
                <a:ea typeface="Harmattan"/>
                <a:cs typeface="Harmattan"/>
                <a:sym typeface="Harmattan"/>
              </a:rPr>
              <a:t> ecosystem to assist in </a:t>
            </a:r>
            <a:r>
              <a:rPr lang="en-US" sz="4461">
                <a:solidFill>
                  <a:srgbClr val="DBC486"/>
                </a:solidFill>
                <a:latin typeface="Harmattan"/>
                <a:ea typeface="Harmattan"/>
                <a:cs typeface="Harmattan"/>
                <a:sym typeface="Harmattan"/>
              </a:rPr>
              <a:t>future conservation efforts</a:t>
            </a:r>
            <a:r>
              <a:rPr lang="en-US" sz="4461">
                <a:solidFill>
                  <a:srgbClr val="FCFCE4"/>
                </a:solidFill>
                <a:latin typeface="Harmattan"/>
                <a:ea typeface="Harmattan"/>
                <a:cs typeface="Harmattan"/>
                <a:sym typeface="Harmattan"/>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E7153"/>
        </a:solidFill>
        <a:effectLst/>
      </p:bgPr>
    </p:bg>
    <p:spTree>
      <p:nvGrpSpPr>
        <p:cNvPr id="1" name=""/>
        <p:cNvGrpSpPr/>
        <p:nvPr/>
      </p:nvGrpSpPr>
      <p:grpSpPr>
        <a:xfrm>
          <a:off x="0" y="0"/>
          <a:ext cx="0" cy="0"/>
          <a:chOff x="0" y="0"/>
          <a:chExt cx="0" cy="0"/>
        </a:xfrm>
      </p:grpSpPr>
      <p:sp>
        <p:nvSpPr>
          <p:cNvPr id="2" name="Freeform 2"/>
          <p:cNvSpPr/>
          <p:nvPr/>
        </p:nvSpPr>
        <p:spPr>
          <a:xfrm flipH="1" flipV="1">
            <a:off x="-466776" y="-349798"/>
            <a:ext cx="5700605" cy="4114800"/>
          </a:xfrm>
          <a:custGeom>
            <a:avLst/>
            <a:gdLst/>
            <a:ahLst/>
            <a:cxnLst/>
            <a:rect l="l" t="t" r="r" b="b"/>
            <a:pathLst>
              <a:path w="5700605" h="4114800">
                <a:moveTo>
                  <a:pt x="5700605" y="4114800"/>
                </a:moveTo>
                <a:lnTo>
                  <a:pt x="0" y="4114800"/>
                </a:lnTo>
                <a:lnTo>
                  <a:pt x="0" y="0"/>
                </a:lnTo>
                <a:lnTo>
                  <a:pt x="5700605" y="0"/>
                </a:lnTo>
                <a:lnTo>
                  <a:pt x="5700605"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02868" y="6514309"/>
            <a:ext cx="9629446" cy="4622134"/>
          </a:xfrm>
          <a:custGeom>
            <a:avLst/>
            <a:gdLst/>
            <a:ahLst/>
            <a:cxnLst/>
            <a:rect l="l" t="t" r="r" b="b"/>
            <a:pathLst>
              <a:path w="9629446" h="4622134">
                <a:moveTo>
                  <a:pt x="9629446" y="0"/>
                </a:moveTo>
                <a:lnTo>
                  <a:pt x="0" y="0"/>
                </a:lnTo>
                <a:lnTo>
                  <a:pt x="0" y="4622134"/>
                </a:lnTo>
                <a:lnTo>
                  <a:pt x="9629446" y="4622134"/>
                </a:lnTo>
                <a:lnTo>
                  <a:pt x="96294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1944402" y="2929475"/>
            <a:ext cx="5426689" cy="8688298"/>
          </a:xfrm>
          <a:custGeom>
            <a:avLst/>
            <a:gdLst/>
            <a:ahLst/>
            <a:cxnLst/>
            <a:rect l="l" t="t" r="r" b="b"/>
            <a:pathLst>
              <a:path w="5426689" h="8688298">
                <a:moveTo>
                  <a:pt x="0" y="0"/>
                </a:moveTo>
                <a:lnTo>
                  <a:pt x="5426689" y="0"/>
                </a:lnTo>
                <a:lnTo>
                  <a:pt x="5426689" y="8688297"/>
                </a:lnTo>
                <a:lnTo>
                  <a:pt x="0" y="8688297"/>
                </a:lnTo>
                <a:lnTo>
                  <a:pt x="0" y="0"/>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5" name="Freeform 5"/>
          <p:cNvSpPr/>
          <p:nvPr/>
        </p:nvSpPr>
        <p:spPr>
          <a:xfrm rot="-5400000" flipH="1" flipV="1">
            <a:off x="10774804" y="-1198587"/>
            <a:ext cx="5426689" cy="8688298"/>
          </a:xfrm>
          <a:custGeom>
            <a:avLst/>
            <a:gdLst/>
            <a:ahLst/>
            <a:cxnLst/>
            <a:rect l="l" t="t" r="r" b="b"/>
            <a:pathLst>
              <a:path w="5426689" h="8688298">
                <a:moveTo>
                  <a:pt x="5426689" y="8688298"/>
                </a:moveTo>
                <a:lnTo>
                  <a:pt x="0" y="8688298"/>
                </a:lnTo>
                <a:lnTo>
                  <a:pt x="0" y="0"/>
                </a:lnTo>
                <a:lnTo>
                  <a:pt x="5426689" y="0"/>
                </a:lnTo>
                <a:lnTo>
                  <a:pt x="5426689" y="8688298"/>
                </a:lnTo>
                <a:close/>
              </a:path>
            </a:pathLst>
          </a:custGeom>
          <a:blipFill>
            <a:blip r:embed="rId6">
              <a:extLst>
                <a:ext uri="{96DAC541-7B7A-43D3-8B79-37D633B846F1}">
                  <asvg:svgBlip xmlns:asvg="http://schemas.microsoft.com/office/drawing/2016/SVG/main" r:embed="rId7"/>
                </a:ext>
              </a:extLst>
            </a:blip>
            <a:stretch>
              <a:fillRect r="-26607" b="-11520"/>
            </a:stretch>
          </a:blipFill>
        </p:spPr>
        <p:txBody>
          <a:bodyPr/>
          <a:lstStyle/>
          <a:p>
            <a:endParaRPr lang="en-US"/>
          </a:p>
        </p:txBody>
      </p:sp>
      <p:sp>
        <p:nvSpPr>
          <p:cNvPr id="6" name="TextBox 6"/>
          <p:cNvSpPr txBox="1"/>
          <p:nvPr/>
        </p:nvSpPr>
        <p:spPr>
          <a:xfrm>
            <a:off x="2519329" y="4184650"/>
            <a:ext cx="12965133" cy="1717676"/>
          </a:xfrm>
          <a:prstGeom prst="rect">
            <a:avLst/>
          </a:prstGeom>
        </p:spPr>
        <p:txBody>
          <a:bodyPr lIns="0" tIns="0" rIns="0" bIns="0" rtlCol="0" anchor="t">
            <a:spAutoFit/>
          </a:bodyPr>
          <a:lstStyle/>
          <a:p>
            <a:pPr algn="ctr">
              <a:lnSpc>
                <a:spcPts val="13999"/>
              </a:lnSpc>
            </a:pPr>
            <a:r>
              <a:rPr lang="en-US" sz="9999">
                <a:solidFill>
                  <a:srgbClr val="FCFCE4"/>
                </a:solidFill>
                <a:latin typeface="Maragsa"/>
                <a:ea typeface="Maragsa"/>
                <a:cs typeface="Maragsa"/>
                <a:sym typeface="Maragsa"/>
              </a:rPr>
              <a:t>Materials / Methods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1242</Words>
  <Application>Microsoft Office PowerPoint</Application>
  <PresentationFormat>Custom</PresentationFormat>
  <Paragraphs>177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Canva Sans Bold</vt:lpstr>
      <vt:lpstr>Arial</vt:lpstr>
      <vt:lpstr>Canva Sans Italics</vt:lpstr>
      <vt:lpstr>Harmattan</vt:lpstr>
      <vt:lpstr>Calibri</vt:lpstr>
      <vt:lpstr>Canva Sans</vt:lpstr>
      <vt:lpstr>Maragsa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ASPRS Presentation Slide Deck</dc:title>
  <cp:lastModifiedBy>Noah Williamson</cp:lastModifiedBy>
  <cp:revision>2</cp:revision>
  <dcterms:created xsi:type="dcterms:W3CDTF">2006-08-16T00:00:00Z</dcterms:created>
  <dcterms:modified xsi:type="dcterms:W3CDTF">2025-04-20T23:29:13Z</dcterms:modified>
  <dc:identifier>DAGVzUN0aTA</dc:identifier>
</cp:coreProperties>
</file>