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302"/>
    <a:srgbClr val="133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90C59-7B57-4A19-B363-F4995BF77481}" v="892" dt="2025-04-25T01:53:40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82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92793-922C-456F-A688-A2A511C8C57B}" type="doc">
      <dgm:prSet loTypeId="urn:microsoft.com/office/officeart/2005/8/layout/arrow2" loCatId="process" qsTypeId="urn:microsoft.com/office/officeart/2005/8/quickstyle/3d2" qsCatId="3D" csTypeId="urn:microsoft.com/office/officeart/2005/8/colors/accent3_2" csCatId="accent3" phldr="1"/>
      <dgm:spPr/>
    </dgm:pt>
    <dgm:pt modelId="{83AB1A9A-1BA7-4119-9A69-49BF3DADFEBA}">
      <dgm:prSet phldrT="[Text]" phldr="0" custT="1"/>
      <dgm:spPr/>
      <dgm:t>
        <a:bodyPr/>
        <a:lstStyle/>
        <a:p>
          <a:pPr algn="ctr" rtl="0"/>
          <a:br>
            <a:rPr lang="en-US" sz="2600" dirty="0"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In-situ </a:t>
          </a:r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data</a:t>
          </a:r>
          <a:endParaRPr lang="en-US" sz="2600" dirty="0">
            <a:solidFill>
              <a:schemeClr val="bg1"/>
            </a:solidFill>
          </a:endParaRPr>
        </a:p>
      </dgm:t>
    </dgm:pt>
    <dgm:pt modelId="{DFE43EC9-AD84-4960-95FE-EC0C911E9361}" type="parTrans" cxnId="{86C7D32F-3445-467C-9199-7CB64FD6877C}">
      <dgm:prSet/>
      <dgm:spPr/>
      <dgm:t>
        <a:bodyPr/>
        <a:lstStyle/>
        <a:p>
          <a:endParaRPr lang="en-US"/>
        </a:p>
      </dgm:t>
    </dgm:pt>
    <dgm:pt modelId="{C21AFDFD-8BF9-4170-9D3D-4983D76C5CB1}" type="sibTrans" cxnId="{86C7D32F-3445-467C-9199-7CB64FD6877C}">
      <dgm:prSet/>
      <dgm:spPr/>
      <dgm:t>
        <a:bodyPr/>
        <a:lstStyle/>
        <a:p>
          <a:endParaRPr lang="en-US"/>
        </a:p>
      </dgm:t>
    </dgm:pt>
    <dgm:pt modelId="{6D6B8CD0-6071-4432-9E6C-0F04EFCA29F3}">
      <dgm:prSet phldrT="[Text]" phldr="0" custT="1"/>
      <dgm:spPr/>
      <dgm:t>
        <a:bodyPr/>
        <a:lstStyle/>
        <a:p>
          <a:pPr algn="ctr" rtl="0"/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Satellite Data</a:t>
          </a:r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(PACE, Sentinel-2/3, Landsat-8/9)</a:t>
          </a:r>
          <a:endParaRPr lang="en-US" sz="2600" dirty="0">
            <a:solidFill>
              <a:schemeClr val="bg1"/>
            </a:solidFill>
          </a:endParaRPr>
        </a:p>
      </dgm:t>
    </dgm:pt>
    <dgm:pt modelId="{4924F48A-6E4A-47B0-9204-1BB9FF539547}" type="parTrans" cxnId="{6BD74287-990E-4FD0-B82E-A09D19ED8C4F}">
      <dgm:prSet/>
      <dgm:spPr/>
      <dgm:t>
        <a:bodyPr/>
        <a:lstStyle/>
        <a:p>
          <a:endParaRPr lang="en-US"/>
        </a:p>
      </dgm:t>
    </dgm:pt>
    <dgm:pt modelId="{54F1E763-DD0C-47B3-874F-BBFFDCC829C4}" type="sibTrans" cxnId="{6BD74287-990E-4FD0-B82E-A09D19ED8C4F}">
      <dgm:prSet/>
      <dgm:spPr/>
      <dgm:t>
        <a:bodyPr/>
        <a:lstStyle/>
        <a:p>
          <a:endParaRPr lang="en-US"/>
        </a:p>
      </dgm:t>
    </dgm:pt>
    <dgm:pt modelId="{D0760609-BB5A-4335-A03D-02751EF6994B}">
      <dgm:prSet phldrT="[Text]" phldr="0" custT="1"/>
      <dgm:spPr/>
      <dgm:t>
        <a:bodyPr/>
        <a:lstStyle/>
        <a:p>
          <a:pPr algn="ctr" rtl="0"/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Early Warning Model: </a:t>
          </a:r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Geo-AI, </a:t>
          </a:r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QR-NN,</a:t>
          </a:r>
          <a:br>
            <a:rPr lang="en-US" sz="26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dirty="0">
              <a:solidFill>
                <a:schemeClr val="bg1"/>
              </a:solidFill>
              <a:latin typeface="Aptos Display" panose="020F0302020204030204"/>
            </a:rPr>
            <a:t>Mixture of Experts</a:t>
          </a:r>
          <a:endParaRPr lang="en-US" sz="2600" dirty="0">
            <a:solidFill>
              <a:schemeClr val="bg1"/>
            </a:solidFill>
          </a:endParaRPr>
        </a:p>
      </dgm:t>
    </dgm:pt>
    <dgm:pt modelId="{463F4C43-ECAB-428E-B231-CE8EA7968A43}" type="parTrans" cxnId="{2FFD7010-8342-42AF-BCD9-7D20B60B5EE1}">
      <dgm:prSet/>
      <dgm:spPr/>
      <dgm:t>
        <a:bodyPr/>
        <a:lstStyle/>
        <a:p>
          <a:endParaRPr lang="en-US"/>
        </a:p>
      </dgm:t>
    </dgm:pt>
    <dgm:pt modelId="{D7E1EEDC-3563-460F-A29C-2AF28544EF1C}" type="sibTrans" cxnId="{2FFD7010-8342-42AF-BCD9-7D20B60B5EE1}">
      <dgm:prSet/>
      <dgm:spPr/>
      <dgm:t>
        <a:bodyPr/>
        <a:lstStyle/>
        <a:p>
          <a:endParaRPr lang="en-US"/>
        </a:p>
      </dgm:t>
    </dgm:pt>
    <dgm:pt modelId="{CBFF2A35-1539-4946-9126-5B572EA287E6}" type="pres">
      <dgm:prSet presAssocID="{2EE92793-922C-456F-A688-A2A511C8C57B}" presName="arrowDiagram" presStyleCnt="0">
        <dgm:presLayoutVars>
          <dgm:chMax val="5"/>
          <dgm:dir/>
          <dgm:resizeHandles val="exact"/>
        </dgm:presLayoutVars>
      </dgm:prSet>
      <dgm:spPr/>
    </dgm:pt>
    <dgm:pt modelId="{A0319334-B1E7-4B79-9FEB-43DD2EAFAB86}" type="pres">
      <dgm:prSet presAssocID="{2EE92793-922C-456F-A688-A2A511C8C57B}" presName="arrow" presStyleLbl="bgShp" presStyleIdx="0" presStyleCnt="1"/>
      <dgm:spPr/>
    </dgm:pt>
    <dgm:pt modelId="{BB268967-9DC2-44F1-90A9-E0943196F8AD}" type="pres">
      <dgm:prSet presAssocID="{2EE92793-922C-456F-A688-A2A511C8C57B}" presName="arrowDiagram3" presStyleCnt="0"/>
      <dgm:spPr/>
    </dgm:pt>
    <dgm:pt modelId="{B4204025-FD63-46C7-9F56-8888ECB2FD33}" type="pres">
      <dgm:prSet presAssocID="{83AB1A9A-1BA7-4119-9A69-49BF3DADFEBA}" presName="bullet3a" presStyleLbl="node1" presStyleIdx="0" presStyleCnt="3"/>
      <dgm:spPr/>
    </dgm:pt>
    <dgm:pt modelId="{BD613243-1006-409B-8D20-31980B978F6A}" type="pres">
      <dgm:prSet presAssocID="{83AB1A9A-1BA7-4119-9A69-49BF3DADFEBA}" presName="textBox3a" presStyleLbl="revTx" presStyleIdx="0" presStyleCnt="3" custLinFactNeighborX="-31277" custLinFactNeighborY="-182">
        <dgm:presLayoutVars>
          <dgm:bulletEnabled val="1"/>
        </dgm:presLayoutVars>
      </dgm:prSet>
      <dgm:spPr/>
    </dgm:pt>
    <dgm:pt modelId="{C62270CC-7981-4469-BADC-4167B254540E}" type="pres">
      <dgm:prSet presAssocID="{6D6B8CD0-6071-4432-9E6C-0F04EFCA29F3}" presName="bullet3b" presStyleLbl="node1" presStyleIdx="1" presStyleCnt="3"/>
      <dgm:spPr/>
    </dgm:pt>
    <dgm:pt modelId="{FB965587-374D-4F18-8AEF-8F0CB3111BA5}" type="pres">
      <dgm:prSet presAssocID="{6D6B8CD0-6071-4432-9E6C-0F04EFCA29F3}" presName="textBox3b" presStyleLbl="revTx" presStyleIdx="1" presStyleCnt="3" custScaleX="137392" custLinFactNeighborX="-32140" custLinFactNeighborY="7578">
        <dgm:presLayoutVars>
          <dgm:bulletEnabled val="1"/>
        </dgm:presLayoutVars>
      </dgm:prSet>
      <dgm:spPr/>
    </dgm:pt>
    <dgm:pt modelId="{B5DC9AD5-D818-4C7F-AD38-F4DF8533518A}" type="pres">
      <dgm:prSet presAssocID="{D0760609-BB5A-4335-A03D-02751EF6994B}" presName="bullet3c" presStyleLbl="node1" presStyleIdx="2" presStyleCnt="3"/>
      <dgm:spPr/>
    </dgm:pt>
    <dgm:pt modelId="{E6CC2F75-FC55-4D6D-93F4-F34D818D696E}" type="pres">
      <dgm:prSet presAssocID="{D0760609-BB5A-4335-A03D-02751EF6994B}" presName="textBox3c" presStyleLbl="revTx" presStyleIdx="2" presStyleCnt="3" custScaleX="144346" custLinFactNeighborX="-33959" custLinFactNeighborY="6421">
        <dgm:presLayoutVars>
          <dgm:bulletEnabled val="1"/>
        </dgm:presLayoutVars>
      </dgm:prSet>
      <dgm:spPr/>
    </dgm:pt>
  </dgm:ptLst>
  <dgm:cxnLst>
    <dgm:cxn modelId="{2FFD7010-8342-42AF-BCD9-7D20B60B5EE1}" srcId="{2EE92793-922C-456F-A688-A2A511C8C57B}" destId="{D0760609-BB5A-4335-A03D-02751EF6994B}" srcOrd="2" destOrd="0" parTransId="{463F4C43-ECAB-428E-B231-CE8EA7968A43}" sibTransId="{D7E1EEDC-3563-460F-A29C-2AF28544EF1C}"/>
    <dgm:cxn modelId="{FE1BD724-3A02-4268-A82B-EABD2BABADC7}" type="presOf" srcId="{83AB1A9A-1BA7-4119-9A69-49BF3DADFEBA}" destId="{BD613243-1006-409B-8D20-31980B978F6A}" srcOrd="0" destOrd="0" presId="urn:microsoft.com/office/officeart/2005/8/layout/arrow2"/>
    <dgm:cxn modelId="{86C7D32F-3445-467C-9199-7CB64FD6877C}" srcId="{2EE92793-922C-456F-A688-A2A511C8C57B}" destId="{83AB1A9A-1BA7-4119-9A69-49BF3DADFEBA}" srcOrd="0" destOrd="0" parTransId="{DFE43EC9-AD84-4960-95FE-EC0C911E9361}" sibTransId="{C21AFDFD-8BF9-4170-9D3D-4983D76C5CB1}"/>
    <dgm:cxn modelId="{5CCD3D32-7EAB-40FA-9591-C31A57AB2F92}" type="presOf" srcId="{D0760609-BB5A-4335-A03D-02751EF6994B}" destId="{E6CC2F75-FC55-4D6D-93F4-F34D818D696E}" srcOrd="0" destOrd="0" presId="urn:microsoft.com/office/officeart/2005/8/layout/arrow2"/>
    <dgm:cxn modelId="{AA869034-478E-4391-876B-40868965F40B}" type="presOf" srcId="{2EE92793-922C-456F-A688-A2A511C8C57B}" destId="{CBFF2A35-1539-4946-9126-5B572EA287E6}" srcOrd="0" destOrd="0" presId="urn:microsoft.com/office/officeart/2005/8/layout/arrow2"/>
    <dgm:cxn modelId="{6BD74287-990E-4FD0-B82E-A09D19ED8C4F}" srcId="{2EE92793-922C-456F-A688-A2A511C8C57B}" destId="{6D6B8CD0-6071-4432-9E6C-0F04EFCA29F3}" srcOrd="1" destOrd="0" parTransId="{4924F48A-6E4A-47B0-9204-1BB9FF539547}" sibTransId="{54F1E763-DD0C-47B3-874F-BBFFDCC829C4}"/>
    <dgm:cxn modelId="{F13C819E-D3FC-4DD1-9415-4E1E7A84003E}" type="presOf" srcId="{6D6B8CD0-6071-4432-9E6C-0F04EFCA29F3}" destId="{FB965587-374D-4F18-8AEF-8F0CB3111BA5}" srcOrd="0" destOrd="0" presId="urn:microsoft.com/office/officeart/2005/8/layout/arrow2"/>
    <dgm:cxn modelId="{CAADA2DE-C741-475C-B0BE-7809A0572BF8}" type="presParOf" srcId="{CBFF2A35-1539-4946-9126-5B572EA287E6}" destId="{A0319334-B1E7-4B79-9FEB-43DD2EAFAB86}" srcOrd="0" destOrd="0" presId="urn:microsoft.com/office/officeart/2005/8/layout/arrow2"/>
    <dgm:cxn modelId="{7A495492-69C0-4CD3-AB53-D8A678EAF176}" type="presParOf" srcId="{CBFF2A35-1539-4946-9126-5B572EA287E6}" destId="{BB268967-9DC2-44F1-90A9-E0943196F8AD}" srcOrd="1" destOrd="0" presId="urn:microsoft.com/office/officeart/2005/8/layout/arrow2"/>
    <dgm:cxn modelId="{034F61AD-D573-4723-9DE6-FAFD5D735DD5}" type="presParOf" srcId="{BB268967-9DC2-44F1-90A9-E0943196F8AD}" destId="{B4204025-FD63-46C7-9F56-8888ECB2FD33}" srcOrd="0" destOrd="0" presId="urn:microsoft.com/office/officeart/2005/8/layout/arrow2"/>
    <dgm:cxn modelId="{B7EF2F32-46D3-42D6-9C17-814253036C56}" type="presParOf" srcId="{BB268967-9DC2-44F1-90A9-E0943196F8AD}" destId="{BD613243-1006-409B-8D20-31980B978F6A}" srcOrd="1" destOrd="0" presId="urn:microsoft.com/office/officeart/2005/8/layout/arrow2"/>
    <dgm:cxn modelId="{36103242-E002-4F12-BC30-9D694F202058}" type="presParOf" srcId="{BB268967-9DC2-44F1-90A9-E0943196F8AD}" destId="{C62270CC-7981-4469-BADC-4167B254540E}" srcOrd="2" destOrd="0" presId="urn:microsoft.com/office/officeart/2005/8/layout/arrow2"/>
    <dgm:cxn modelId="{9A763CF5-AE54-494D-A51A-CBDEB8BA2CE6}" type="presParOf" srcId="{BB268967-9DC2-44F1-90A9-E0943196F8AD}" destId="{FB965587-374D-4F18-8AEF-8F0CB3111BA5}" srcOrd="3" destOrd="0" presId="urn:microsoft.com/office/officeart/2005/8/layout/arrow2"/>
    <dgm:cxn modelId="{26D2B0DD-1A93-4CD7-B7C6-085EB4C4A179}" type="presParOf" srcId="{BB268967-9DC2-44F1-90A9-E0943196F8AD}" destId="{B5DC9AD5-D818-4C7F-AD38-F4DF8533518A}" srcOrd="4" destOrd="0" presId="urn:microsoft.com/office/officeart/2005/8/layout/arrow2"/>
    <dgm:cxn modelId="{B143969F-D4D7-4231-B5FC-EE7D735700BD}" type="presParOf" srcId="{BB268967-9DC2-44F1-90A9-E0943196F8AD}" destId="{E6CC2F75-FC55-4D6D-93F4-F34D818D696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19334-B1E7-4B79-9FEB-43DD2EAFAB86}">
      <dsp:nvSpPr>
        <dsp:cNvPr id="0" name=""/>
        <dsp:cNvSpPr/>
      </dsp:nvSpPr>
      <dsp:spPr>
        <a:xfrm>
          <a:off x="0" y="834147"/>
          <a:ext cx="7154778" cy="4471736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4204025-FD63-46C7-9F56-8888ECB2FD33}">
      <dsp:nvSpPr>
        <dsp:cNvPr id="0" name=""/>
        <dsp:cNvSpPr/>
      </dsp:nvSpPr>
      <dsp:spPr>
        <a:xfrm>
          <a:off x="908656" y="3920539"/>
          <a:ext cx="186024" cy="18602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613243-1006-409B-8D20-31980B978F6A}">
      <dsp:nvSpPr>
        <dsp:cNvPr id="0" name=""/>
        <dsp:cNvSpPr/>
      </dsp:nvSpPr>
      <dsp:spPr>
        <a:xfrm>
          <a:off x="480261" y="4011199"/>
          <a:ext cx="1667063" cy="129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70" tIns="0" rIns="0" bIns="0" numCol="1" spcCol="1270" anchor="t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kern="1200" dirty="0"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In-situ </a:t>
          </a: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data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480261" y="4011199"/>
        <a:ext cx="1667063" cy="1292331"/>
      </dsp:txXfrm>
    </dsp:sp>
    <dsp:sp modelId="{C62270CC-7981-4469-BADC-4167B254540E}">
      <dsp:nvSpPr>
        <dsp:cNvPr id="0" name=""/>
        <dsp:cNvSpPr/>
      </dsp:nvSpPr>
      <dsp:spPr>
        <a:xfrm>
          <a:off x="2550678" y="2705121"/>
          <a:ext cx="336274" cy="336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65587-374D-4F18-8AEF-8F0CB3111BA5}">
      <dsp:nvSpPr>
        <dsp:cNvPr id="0" name=""/>
        <dsp:cNvSpPr/>
      </dsp:nvSpPr>
      <dsp:spPr>
        <a:xfrm>
          <a:off x="1845886" y="3057603"/>
          <a:ext cx="2359222" cy="2432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185" tIns="0" rIns="0" bIns="0" numCol="1" spcCol="1270" anchor="t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Satellite Data</a:t>
          </a: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(PACE, Sentinel-2/3, Landsat-8/9)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1845886" y="3057603"/>
        <a:ext cx="2359222" cy="2432624"/>
      </dsp:txXfrm>
    </dsp:sp>
    <dsp:sp modelId="{B5DC9AD5-D818-4C7F-AD38-F4DF8533518A}">
      <dsp:nvSpPr>
        <dsp:cNvPr id="0" name=""/>
        <dsp:cNvSpPr/>
      </dsp:nvSpPr>
      <dsp:spPr>
        <a:xfrm>
          <a:off x="4525397" y="1965496"/>
          <a:ext cx="465060" cy="4650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CC2F75-FC55-4D6D-93F4-F34D818D696E}">
      <dsp:nvSpPr>
        <dsp:cNvPr id="0" name=""/>
        <dsp:cNvSpPr/>
      </dsp:nvSpPr>
      <dsp:spPr>
        <a:xfrm>
          <a:off x="3794058" y="2397582"/>
          <a:ext cx="2478632" cy="310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426" tIns="0" rIns="0" bIns="0" numCol="1" spcCol="1270" anchor="t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Early Warning Model: </a:t>
          </a: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Geo-AI, </a:t>
          </a: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QR-NN,</a:t>
          </a:r>
          <a:br>
            <a:rPr lang="en-US" sz="2600" kern="1200" dirty="0">
              <a:solidFill>
                <a:schemeClr val="bg1"/>
              </a:solidFill>
              <a:latin typeface="Aptos Display" panose="020F0302020204030204"/>
            </a:rPr>
          </a:br>
          <a:r>
            <a:rPr lang="en-US" sz="2600" kern="1200" dirty="0">
              <a:solidFill>
                <a:schemeClr val="bg1"/>
              </a:solidFill>
              <a:latin typeface="Aptos Display" panose="020F0302020204030204"/>
            </a:rPr>
            <a:t>Mixture of Experts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3794058" y="2397582"/>
        <a:ext cx="2478632" cy="3107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pbox/12108111176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oaa_glerl/8741970440/in/photolist-ejuTfh-7T4Lya-9RdbyD-9Rdbsn-XFsRs3-8f2dCE-aPk6oT-YLCHj5-YNcvbS-pB42nz-8eXVQr-9RdbdR-YNcv8A-XkvfMy-YscCo5-XPCjsk-XPCjRM-YscCiq-YBok15-XPCjM8-XPCjVV-BLLTGd-YNDe8w-YQNyWV-XPCknX-XPCk8i-YQ9k7N-XFsRWQ-YNDehQ-XN73aY-YNDdp7-YscCmS-YsAn8c-YNcv1b-okrueA-XN756w-YNcvTy-BM9h9L-2PZmXc-XRCQDa-81o4gc-XPCjnR-rDoVdP-9RcDQe-81o5RZ-6HZddp-mRaSqw-imctr-7Q7pUU-edPmiv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education.psu.edu/geog30/book/export/html/358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nded_iron_formation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oaa_glerl/36638586123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pxhere.com/ko/photo/963127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2445" y="183974"/>
            <a:ext cx="10054166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Bierstadt Display"/>
                <a:ea typeface="+mj-lt"/>
                <a:cs typeface="+mj-lt"/>
              </a:rPr>
              <a:t>Low-cost Sensor to Strengthen </a:t>
            </a:r>
            <a:r>
              <a:rPr lang="en-US" sz="3600" b="1" dirty="0" err="1">
                <a:latin typeface="Bierstadt Display"/>
                <a:ea typeface="+mj-lt"/>
                <a:cs typeface="+mj-lt"/>
              </a:rPr>
              <a:t>CyanoHAB</a:t>
            </a:r>
            <a:r>
              <a:rPr lang="en-US" sz="3600" b="1" dirty="0">
                <a:latin typeface="Bierstadt Display"/>
                <a:ea typeface="+mj-lt"/>
                <a:cs typeface="+mj-lt"/>
              </a:rPr>
              <a:t> Monitoring with New Gen Ocean Color Satellites for Underrepresented Regions </a:t>
            </a:r>
            <a:endParaRPr lang="en-US" sz="3600" b="1" dirty="0">
              <a:latin typeface="Bierstadt Displa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2445" y="3312760"/>
            <a:ext cx="10061222" cy="2657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800" dirty="0">
                <a:latin typeface="Aptos SemiBold" panose="020B0004020202020204" pitchFamily="34" charset="0"/>
              </a:rPr>
              <a:t>Chintan B. Maniyar</a:t>
            </a:r>
            <a:r>
              <a:rPr lang="en-US" sz="2800" baseline="30000" dirty="0">
                <a:latin typeface="Aptos SemiBold" panose="020B0004020202020204" pitchFamily="34" charset="0"/>
              </a:rPr>
              <a:t>1</a:t>
            </a:r>
            <a:r>
              <a:rPr lang="en-US" sz="2800" dirty="0">
                <a:latin typeface="Aptos SemiBold" panose="020B0004020202020204" pitchFamily="34" charset="0"/>
              </a:rPr>
              <a:t>, Abhishek Kumar</a:t>
            </a:r>
            <a:r>
              <a:rPr lang="en-US" sz="2800" baseline="30000" dirty="0">
                <a:latin typeface="Aptos SemiBold" panose="020B0004020202020204" pitchFamily="34" charset="0"/>
              </a:rPr>
              <a:t>1</a:t>
            </a:r>
            <a:r>
              <a:rPr lang="en-US" sz="2800" dirty="0">
                <a:latin typeface="Aptos SemiBold" panose="020B0004020202020204" pitchFamily="34" charset="0"/>
              </a:rPr>
              <a:t>, Keshav Raviprakash</a:t>
            </a:r>
            <a:r>
              <a:rPr lang="en-US" sz="2800" baseline="30000" dirty="0">
                <a:latin typeface="Aptos SemiBold" panose="020B0004020202020204" pitchFamily="34" charset="0"/>
              </a:rPr>
              <a:t>1,2</a:t>
            </a:r>
            <a:r>
              <a:rPr lang="en-US" sz="2800" dirty="0">
                <a:latin typeface="Aptos SemiBold" panose="020B0004020202020204" pitchFamily="34" charset="0"/>
              </a:rPr>
              <a:t>, </a:t>
            </a:r>
            <a:br>
              <a:rPr lang="en-US" sz="2800" dirty="0">
                <a:latin typeface="Aptos SemiBold" panose="020B0004020202020204" pitchFamily="34" charset="0"/>
              </a:rPr>
            </a:br>
            <a:r>
              <a:rPr lang="en-US" sz="2800" dirty="0">
                <a:latin typeface="Aptos SemiBold" panose="020B0004020202020204" pitchFamily="34" charset="0"/>
              </a:rPr>
              <a:t>Mark A. Seferian</a:t>
            </a:r>
            <a:r>
              <a:rPr lang="en-US" sz="2800" baseline="30000" dirty="0">
                <a:latin typeface="Aptos SemiBold" panose="020B0004020202020204" pitchFamily="34" charset="0"/>
              </a:rPr>
              <a:t>2,3</a:t>
            </a:r>
            <a:r>
              <a:rPr lang="en-US" sz="2800" dirty="0">
                <a:latin typeface="Aptos SemiBold" panose="020B0004020202020204" pitchFamily="34" charset="0"/>
              </a:rPr>
              <a:t>, Isabella R. Fiorentino</a:t>
            </a:r>
            <a:r>
              <a:rPr lang="en-US" sz="2800" baseline="30000" dirty="0">
                <a:latin typeface="Aptos SemiBold" panose="020B0004020202020204" pitchFamily="34" charset="0"/>
              </a:rPr>
              <a:t>1</a:t>
            </a:r>
            <a:r>
              <a:rPr lang="en-US" sz="2800" dirty="0">
                <a:latin typeface="Aptos SemiBold" panose="020B0004020202020204" pitchFamily="34" charset="0"/>
              </a:rPr>
              <a:t>, Deepak R. Mishra</a:t>
            </a:r>
            <a:r>
              <a:rPr lang="en-US" sz="2800" baseline="30000" dirty="0">
                <a:latin typeface="Aptos SemiBold" panose="020B0004020202020204" pitchFamily="34" charset="0"/>
              </a:rPr>
              <a:t>1</a:t>
            </a:r>
            <a:endParaRPr lang="en-US" sz="2800" dirty="0">
              <a:latin typeface="Aptos SemiBold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i="1" baseline="30000" dirty="0"/>
              <a:t>1</a:t>
            </a:r>
            <a:r>
              <a:rPr lang="en-US" sz="2000" i="1" dirty="0"/>
              <a:t>Center for Geospatial Research, Department of Geography, University of Georgia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i="1" baseline="30000" dirty="0"/>
              <a:t>2</a:t>
            </a:r>
            <a:r>
              <a:rPr lang="en-US" sz="2000" i="1" dirty="0"/>
              <a:t>College of Engineering, University of Georgia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i="1" baseline="30000" dirty="0"/>
              <a:t>3</a:t>
            </a:r>
            <a:r>
              <a:rPr lang="en-US" sz="2000" i="1" dirty="0"/>
              <a:t>AI institute for Advanced Optimization, Georgia Institute of Technology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green and blue text&#10;&#10;AI-generated content may be incorrect.">
            <a:extLst>
              <a:ext uri="{FF2B5EF4-FFF2-40B4-BE49-F238E27FC236}">
                <a16:creationId xmlns:a16="http://schemas.microsoft.com/office/drawing/2014/main" id="{357C1F12-6D10-FAF7-EDDC-53F8E64A4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216" y="5875514"/>
            <a:ext cx="2706511" cy="807861"/>
          </a:xfrm>
          <a:prstGeom prst="rect">
            <a:avLst/>
          </a:prstGeom>
        </p:spPr>
      </p:pic>
      <p:pic>
        <p:nvPicPr>
          <p:cNvPr id="6" name="Picture 5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E82C34D4-00F2-B17C-A7CB-50016A8C4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1" y="5875689"/>
            <a:ext cx="3457223" cy="807509"/>
          </a:xfrm>
          <a:prstGeom prst="rect">
            <a:avLst/>
          </a:prstGeom>
        </p:spPr>
      </p:pic>
      <p:pic>
        <p:nvPicPr>
          <p:cNvPr id="7" name="Picture 6" descr="A logo with a red and white circle&#10;&#10;AI-generated content may be incorrect.">
            <a:extLst>
              <a:ext uri="{FF2B5EF4-FFF2-40B4-BE49-F238E27FC236}">
                <a16:creationId xmlns:a16="http://schemas.microsoft.com/office/drawing/2014/main" id="{CF5B00F8-DD48-9834-1DCD-D51932ED7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19" y="5813777"/>
            <a:ext cx="1114561" cy="924279"/>
          </a:xfrm>
          <a:prstGeom prst="rect">
            <a:avLst/>
          </a:prstGeom>
        </p:spPr>
      </p:pic>
      <p:pic>
        <p:nvPicPr>
          <p:cNvPr id="8" name="Picture 7" descr="A logo of a blue eye&#10;&#10;AI-generated content may be incorrect.">
            <a:extLst>
              <a:ext uri="{FF2B5EF4-FFF2-40B4-BE49-F238E27FC236}">
                <a16:creationId xmlns:a16="http://schemas.microsoft.com/office/drawing/2014/main" id="{FBA07018-04AF-3C09-A0F3-FE82F98AD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2337" y="5722583"/>
            <a:ext cx="1111604" cy="11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5502D-3507-2A38-2054-CEFADCA5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B285-E67F-51DD-A683-25D9C3CE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Radiometric Evaluation (in-situ)</a:t>
            </a:r>
          </a:p>
        </p:txBody>
      </p:sp>
      <p:pic>
        <p:nvPicPr>
          <p:cNvPr id="7" name="Content Placeholder 6" descr="A group of graphs showing different types of light&#10;&#10;AI-generated content may be incorrect.">
            <a:extLst>
              <a:ext uri="{FF2B5EF4-FFF2-40B4-BE49-F238E27FC236}">
                <a16:creationId xmlns:a16="http://schemas.microsoft.com/office/drawing/2014/main" id="{2AB864ED-AE1C-B5B1-2B67-FFCADA168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2597" y="2169163"/>
            <a:ext cx="6137155" cy="3868873"/>
          </a:xfrm>
        </p:spPr>
      </p:pic>
      <p:pic>
        <p:nvPicPr>
          <p:cNvPr id="8" name="Picture 7" descr="A graph of a graph showing a number of different types of activity&#10;&#10;AI-generated content may be incorrect.">
            <a:extLst>
              <a:ext uri="{FF2B5EF4-FFF2-40B4-BE49-F238E27FC236}">
                <a16:creationId xmlns:a16="http://schemas.microsoft.com/office/drawing/2014/main" id="{3D3A7B09-FA3F-D131-2827-8AF41DA2FE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7" r="6281"/>
          <a:stretch/>
        </p:blipFill>
        <p:spPr>
          <a:xfrm>
            <a:off x="99482" y="2169163"/>
            <a:ext cx="5333999" cy="2959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92EA33-592E-8A9C-0C1F-CABDAF236E97}"/>
              </a:ext>
            </a:extLst>
          </p:cNvPr>
          <p:cNvSpPr txBox="1"/>
          <p:nvPr/>
        </p:nvSpPr>
        <p:spPr>
          <a:xfrm>
            <a:off x="0" y="5145484"/>
            <a:ext cx="567831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Radiometric sensitivity in the </a:t>
            </a:r>
            <a:r>
              <a:rPr lang="en-US" sz="2600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CyanoHAB</a:t>
            </a: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active region: 550 nm – 750 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3989F-50D7-B9D9-4D17-5DEB320C33EC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</p:spTree>
    <p:extLst>
      <p:ext uri="{BB962C8B-B14F-4D97-AF65-F5344CB8AC3E}">
        <p14:creationId xmlns:p14="http://schemas.microsoft.com/office/powerpoint/2010/main" val="16681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F13A6-A1D6-E5E2-3C95-06CBBD7C9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SA PACE - Events (Detail)">
            <a:extLst>
              <a:ext uri="{FF2B5EF4-FFF2-40B4-BE49-F238E27FC236}">
                <a16:creationId xmlns:a16="http://schemas.microsoft.com/office/drawing/2014/main" id="{876090B8-73C3-8071-F94B-515683BF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98" y="2704733"/>
            <a:ext cx="24193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A - Sentinel-3">
            <a:extLst>
              <a:ext uri="{FF2B5EF4-FFF2-40B4-BE49-F238E27FC236}">
                <a16:creationId xmlns:a16="http://schemas.microsoft.com/office/drawing/2014/main" id="{73346D99-0C35-EDAC-304C-65E923BB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98" y="2704733"/>
            <a:ext cx="24193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7995E-757D-777E-A84E-E83C60C0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FFFF"/>
                </a:solidFill>
              </a:rPr>
              <a:t>Cyanosense</a:t>
            </a:r>
            <a:r>
              <a:rPr lang="en-US" b="1" dirty="0">
                <a:solidFill>
                  <a:srgbClr val="FFFFFF"/>
                </a:solidFill>
              </a:rPr>
              <a:t> 2.0: Satellite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73158-9F97-7424-8319-7DBB3C59173B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  <p:pic>
        <p:nvPicPr>
          <p:cNvPr id="8" name="Content Placeholder 7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E8E0DF17-EF0F-57D4-3874-906745CC8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051040"/>
            <a:ext cx="10515600" cy="384970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74AFB2-0D97-96C5-CB62-C84518969651}"/>
              </a:ext>
            </a:extLst>
          </p:cNvPr>
          <p:cNvSpPr txBox="1"/>
          <p:nvPr/>
        </p:nvSpPr>
        <p:spPr>
          <a:xfrm rot="16200000">
            <a:off x="-1122581" y="3806616"/>
            <a:ext cx="384970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b="1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   Sentinel-3 (OLCI)                 PACE (OCI)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08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AA8AC-D695-8E32-C586-6A78445C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58EE-5DEA-67E2-5BF8-F390A95F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22" y="279020"/>
            <a:ext cx="11976100" cy="1325563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Supporting Satellite-based </a:t>
            </a:r>
            <a:r>
              <a:rPr lang="en-US" b="1" dirty="0" err="1">
                <a:solidFill>
                  <a:srgbClr val="FFFFFF"/>
                </a:solidFill>
              </a:rPr>
              <a:t>CyanoHAB</a:t>
            </a:r>
            <a:r>
              <a:rPr lang="en-US" b="1" dirty="0">
                <a:solidFill>
                  <a:srgbClr val="FFFFFF"/>
                </a:solidFill>
              </a:rPr>
              <a:t> Monitoring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969EFC-7015-BA21-0D7D-E4026605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223" y="1989338"/>
            <a:ext cx="10350499" cy="44613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EAC700-0B70-EC7F-A4C1-FD89D3B19411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7F8B9-167D-579D-C723-EFE9FA21BEB8}"/>
              </a:ext>
            </a:extLst>
          </p:cNvPr>
          <p:cNvSpPr txBox="1"/>
          <p:nvPr/>
        </p:nvSpPr>
        <p:spPr>
          <a:xfrm rot="16200000">
            <a:off x="-1470321" y="3972507"/>
            <a:ext cx="44365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b="1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Sentinel-3 (OLCI)                              PACE (OCI)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0C37D-D45D-F9D8-FCCB-C06E90B443EC}"/>
              </a:ext>
            </a:extLst>
          </p:cNvPr>
          <p:cNvSpPr txBox="1"/>
          <p:nvPr/>
        </p:nvSpPr>
        <p:spPr>
          <a:xfrm>
            <a:off x="1918408" y="1649831"/>
            <a:ext cx="959131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b="1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NDCI                                              PC3                                                    CI                                                   PCI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C8257-FF9C-D1BB-E4C5-F61FE32BD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EFC1-74A1-F5AB-5747-E69FFD54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does </a:t>
            </a:r>
            <a:r>
              <a:rPr lang="en-US" b="1" dirty="0" err="1"/>
              <a:t>Cyanosense</a:t>
            </a:r>
            <a:r>
              <a:rPr lang="en-US" b="1" dirty="0"/>
              <a:t> 2.0 benefit us?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E37C-01C1-5064-4B23-563D42F33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Fits easily into existing monitoring frameworks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EPA </a:t>
            </a:r>
            <a:r>
              <a:rPr lang="en-US" dirty="0" err="1"/>
              <a:t>CyAN</a:t>
            </a:r>
            <a:r>
              <a:rPr lang="en-US" dirty="0"/>
              <a:t>, USGS, GEOHAB, NLA etc.</a:t>
            </a:r>
          </a:p>
          <a:p>
            <a:r>
              <a:rPr lang="en-US" dirty="0"/>
              <a:t>Promotes citizen science</a:t>
            </a:r>
          </a:p>
          <a:p>
            <a:r>
              <a:rPr lang="en-US" dirty="0"/>
              <a:t>Easily affordable by developing and underrepresented regions</a:t>
            </a:r>
          </a:p>
          <a:p>
            <a:pPr lvl="1"/>
            <a:r>
              <a:rPr lang="en-US" dirty="0"/>
              <a:t>Bridges monitoring gaps at a global level</a:t>
            </a:r>
          </a:p>
          <a:p>
            <a:pPr lvl="1"/>
            <a:r>
              <a:rPr lang="en-US" dirty="0"/>
              <a:t>Long-term ground data collection</a:t>
            </a:r>
          </a:p>
          <a:p>
            <a:pPr lvl="1"/>
            <a:r>
              <a:rPr lang="en-US" dirty="0"/>
              <a:t>Satellite validation</a:t>
            </a:r>
          </a:p>
          <a:p>
            <a:r>
              <a:rPr lang="en-US" dirty="0"/>
              <a:t>Suitable for other water quality parameters as well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Radiometric sensitivity in NIR region</a:t>
            </a:r>
          </a:p>
        </p:txBody>
      </p:sp>
    </p:spTree>
    <p:extLst>
      <p:ext uri="{BB962C8B-B14F-4D97-AF65-F5344CB8AC3E}">
        <p14:creationId xmlns:p14="http://schemas.microsoft.com/office/powerpoint/2010/main" val="27212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FB89D-4101-ED12-B8D3-BFB57A8CE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2018-51F4-407E-4E86-3306A146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95" y="108451"/>
            <a:ext cx="7226968" cy="1325563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Overarching </a:t>
            </a:r>
            <a:r>
              <a:rPr lang="en-US" b="1" dirty="0" err="1">
                <a:solidFill>
                  <a:srgbClr val="FFFFFF"/>
                </a:solidFill>
              </a:rPr>
              <a:t>Borader</a:t>
            </a:r>
            <a:r>
              <a:rPr lang="en-US" b="1" dirty="0">
                <a:solidFill>
                  <a:srgbClr val="FFFFFF"/>
                </a:solidFill>
              </a:rPr>
              <a:t> Impact/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Bigger Picture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9102B3-4CAC-C4C4-539F-B3C2EB9B8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140702"/>
              </p:ext>
            </p:extLst>
          </p:nvPr>
        </p:nvGraphicFramePr>
        <p:xfrm>
          <a:off x="1263316" y="1296237"/>
          <a:ext cx="7154778" cy="614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" name="Content Placeholder 3" descr="A person on a boat&#10;&#10;AI-generated content may be incorrect.">
            <a:extLst>
              <a:ext uri="{FF2B5EF4-FFF2-40B4-BE49-F238E27FC236}">
                <a16:creationId xmlns:a16="http://schemas.microsoft.com/office/drawing/2014/main" id="{737E99AF-C201-399E-9FC8-63791F3985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576" t="42655" r="1385" b="6868"/>
          <a:stretch/>
        </p:blipFill>
        <p:spPr>
          <a:xfrm>
            <a:off x="72858" y="4288118"/>
            <a:ext cx="2016042" cy="1317838"/>
          </a:xfrm>
          <a:prstGeom prst="rect">
            <a:avLst/>
          </a:prstGeom>
        </p:spPr>
      </p:pic>
      <p:pic>
        <p:nvPicPr>
          <p:cNvPr id="684" name="Picture 683" descr="A map of a city&#10;&#10;AI-generated content may be incorrect.">
            <a:extLst>
              <a:ext uri="{FF2B5EF4-FFF2-40B4-BE49-F238E27FC236}">
                <a16:creationId xmlns:a16="http://schemas.microsoft.com/office/drawing/2014/main" id="{0981C114-932E-8306-F766-2265DDBECE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070" t="14511" r="14673" b="6609"/>
          <a:stretch/>
        </p:blipFill>
        <p:spPr>
          <a:xfrm>
            <a:off x="2088981" y="3092617"/>
            <a:ext cx="1669105" cy="1202380"/>
          </a:xfrm>
          <a:prstGeom prst="rect">
            <a:avLst/>
          </a:prstGeom>
        </p:spPr>
      </p:pic>
      <p:pic>
        <p:nvPicPr>
          <p:cNvPr id="685" name="Picture 684" descr="A diagram of a graph&#10;&#10;AI-generated content may be incorrect.">
            <a:extLst>
              <a:ext uri="{FF2B5EF4-FFF2-40B4-BE49-F238E27FC236}">
                <a16:creationId xmlns:a16="http://schemas.microsoft.com/office/drawing/2014/main" id="{BBA7799C-5E6F-4061-6A6F-1F7EC06824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2687" b="382"/>
          <a:stretch/>
        </p:blipFill>
        <p:spPr>
          <a:xfrm>
            <a:off x="3785481" y="1184090"/>
            <a:ext cx="3293680" cy="1908527"/>
          </a:xfrm>
          <a:prstGeom prst="rect">
            <a:avLst/>
          </a:prstGeom>
        </p:spPr>
      </p:pic>
      <p:pic>
        <p:nvPicPr>
          <p:cNvPr id="686" name="Picture 68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F04CEB6-D991-94F0-362B-0B5900749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6520" y="112295"/>
            <a:ext cx="3672728" cy="4243137"/>
          </a:xfrm>
          <a:prstGeom prst="rect">
            <a:avLst/>
          </a:prstGeom>
        </p:spPr>
      </p:pic>
      <p:sp>
        <p:nvSpPr>
          <p:cNvPr id="689" name="TextBox 688">
            <a:extLst>
              <a:ext uri="{FF2B5EF4-FFF2-40B4-BE49-F238E27FC236}">
                <a16:creationId xmlns:a16="http://schemas.microsoft.com/office/drawing/2014/main" id="{9A57A69C-E1FE-3F8A-E57F-6A8AD983DEB4}"/>
              </a:ext>
            </a:extLst>
          </p:cNvPr>
          <p:cNvSpPr txBox="1"/>
          <p:nvPr/>
        </p:nvSpPr>
        <p:spPr>
          <a:xfrm>
            <a:off x="8293549" y="4366869"/>
            <a:ext cx="3797001" cy="20082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28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Global </a:t>
            </a:r>
            <a:r>
              <a:rPr lang="en-US" sz="2800" i="1" dirty="0" err="1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CyanoHAB</a:t>
            </a:r>
            <a:r>
              <a:rPr lang="en-US" sz="28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 Dashboard (opensource)</a:t>
            </a:r>
          </a:p>
          <a:p>
            <a:pPr>
              <a:spcAft>
                <a:spcPts val="1500"/>
              </a:spcAft>
            </a:pPr>
            <a:br>
              <a:rPr lang="en-US" sz="28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</a:br>
            <a:r>
              <a:rPr lang="en-US" sz="28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Access it here:</a:t>
            </a:r>
          </a:p>
        </p:txBody>
      </p:sp>
      <p:pic>
        <p:nvPicPr>
          <p:cNvPr id="738" name="Picture 73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8A7BC2FF-2BD3-074D-DD66-41362BB78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6310" y="5416215"/>
            <a:ext cx="1407695" cy="14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6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830B3-1843-A1DE-1898-D36EEC35D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48B9-4845-0063-1480-0A252E3E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CyanoTRACKER</a:t>
            </a:r>
            <a:r>
              <a:rPr lang="en-US" b="1" dirty="0">
                <a:solidFill>
                  <a:srgbClr val="FFFFFF"/>
                </a:solidFill>
              </a:rPr>
              <a:t> Project Website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(app coming soon!)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1525CB-349E-2BF8-ECC1-F39B82F58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36" r="57895" b="244"/>
          <a:stretch/>
        </p:blipFill>
        <p:spPr>
          <a:xfrm>
            <a:off x="927402" y="2263280"/>
            <a:ext cx="3264571" cy="3662097"/>
          </a:xfr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9C009B-3BB5-E3A6-0315-C74DCDA0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40" r="53553"/>
          <a:stretch/>
        </p:blipFill>
        <p:spPr>
          <a:xfrm>
            <a:off x="4829971" y="2263280"/>
            <a:ext cx="3505205" cy="3657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21FDFF-C9B8-DC88-B214-A28D4AB4F182}"/>
              </a:ext>
            </a:extLst>
          </p:cNvPr>
          <p:cNvSpPr txBox="1"/>
          <p:nvPr/>
        </p:nvSpPr>
        <p:spPr>
          <a:xfrm>
            <a:off x="927402" y="5925377"/>
            <a:ext cx="32676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See an algal bloom anywhere near you? Report it on our website and we will relay it on to the authorities!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8850A-DB5F-A109-DD04-EDDE7CE02294}"/>
              </a:ext>
            </a:extLst>
          </p:cNvPr>
          <p:cNvSpPr txBox="1"/>
          <p:nvPr/>
        </p:nvSpPr>
        <p:spPr>
          <a:xfrm>
            <a:off x="4948767" y="5920881"/>
            <a:ext cx="32676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You can also request a satellite-based </a:t>
            </a:r>
            <a:r>
              <a:rPr lang="en-US" sz="1600" dirty="0" err="1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CyanoHAB</a:t>
            </a:r>
            <a:r>
              <a:rPr lang="en-US" sz="1600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 map of any location if you flag an ongoing bloom!</a:t>
            </a:r>
          </a:p>
        </p:txBody>
      </p:sp>
      <p:pic>
        <p:nvPicPr>
          <p:cNvPr id="14" name="Picture 1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BC57A26-2DC6-FA53-DB8B-46556E201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868" y="2336132"/>
            <a:ext cx="2193758" cy="21857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51A4BE-EAB3-BDBF-BA71-56B81B8ACE66}"/>
              </a:ext>
            </a:extLst>
          </p:cNvPr>
          <p:cNvSpPr txBox="1"/>
          <p:nvPr/>
        </p:nvSpPr>
        <p:spPr>
          <a:xfrm>
            <a:off x="8995192" y="4597972"/>
            <a:ext cx="24680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b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Access our website here!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EDAD-CE56-28C3-C135-053F8B50CD51}"/>
              </a:ext>
            </a:extLst>
          </p:cNvPr>
          <p:cNvSpPr txBox="1"/>
          <p:nvPr/>
        </p:nvSpPr>
        <p:spPr>
          <a:xfrm>
            <a:off x="1199992" y="1863170"/>
            <a:ext cx="27193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000" b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Report a bloom/HAB!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9FE1B-4D16-9350-D714-547505D58E20}"/>
              </a:ext>
            </a:extLst>
          </p:cNvPr>
          <p:cNvSpPr txBox="1"/>
          <p:nvPr/>
        </p:nvSpPr>
        <p:spPr>
          <a:xfrm>
            <a:off x="5222878" y="1863170"/>
            <a:ext cx="27193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000" b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Request a HAB-Map!</a:t>
            </a:r>
            <a:endParaRPr lang="en-US" sz="2400" b="1" dirty="0"/>
          </a:p>
        </p:txBody>
      </p:sp>
      <p:pic>
        <p:nvPicPr>
          <p:cNvPr id="6" name="Picture 5" descr="A green and blue text&#10;&#10;AI-generated content may be incorrect.">
            <a:extLst>
              <a:ext uri="{FF2B5EF4-FFF2-40B4-BE49-F238E27FC236}">
                <a16:creationId xmlns:a16="http://schemas.microsoft.com/office/drawing/2014/main" id="{74B470EE-5521-DF02-6A76-8840D7C2F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974" y="5113020"/>
            <a:ext cx="2706511" cy="8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9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21580-B13E-A428-7A3B-9A06CE7D0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A15C-DDFA-19BD-C9EF-4E470D84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Acknowledgements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58473-E4A7-5EF7-0145-65C274D75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69833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ASPRS and ORNL</a:t>
            </a:r>
          </a:p>
          <a:p>
            <a:r>
              <a:rPr lang="en-US" dirty="0">
                <a:solidFill>
                  <a:srgbClr val="FFFFFF"/>
                </a:solidFill>
              </a:rPr>
              <a:t>Field campaign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Cleveland State University, University of Wisconsin-Milwaukee,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Florida Atlantic University, Utah State University,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Department of Environmental Quality</a:t>
            </a:r>
          </a:p>
          <a:p>
            <a:r>
              <a:rPr lang="en-US" dirty="0">
                <a:solidFill>
                  <a:srgbClr val="FFFFFF"/>
                </a:solidFill>
              </a:rPr>
              <a:t>Funding Agencies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NASA FINESST: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#80NSSC24K0068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NASA ESROGSS: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#80NSSC23K125</a:t>
            </a:r>
          </a:p>
          <a:p>
            <a:r>
              <a:rPr lang="en-US" dirty="0">
                <a:solidFill>
                  <a:srgbClr val="FFFFFF"/>
                </a:solidFill>
              </a:rPr>
              <a:t>Logistical Support and Contribution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Jonathan Crowell, Aladdin Al-Khatib, Maggie Kurdle, </a:t>
            </a:r>
            <a:r>
              <a:rPr lang="en-US" dirty="0" err="1">
                <a:solidFill>
                  <a:srgbClr val="FFFFFF"/>
                </a:solidFill>
              </a:rPr>
              <a:t>Ranganadh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Srivillibhutturu</a:t>
            </a:r>
            <a:r>
              <a:rPr lang="en-US" dirty="0">
                <a:solidFill>
                  <a:srgbClr val="FFFFFF"/>
                </a:solidFill>
              </a:rPr>
              <a:t>, Nancee Uniyal, Rajneesh Sharma</a:t>
            </a:r>
          </a:p>
        </p:txBody>
      </p:sp>
      <p:pic>
        <p:nvPicPr>
          <p:cNvPr id="4" name="Picture 3" descr="A collage of people on a boat&#10;&#10;AI-generated content may be incorrect.">
            <a:extLst>
              <a:ext uri="{FF2B5EF4-FFF2-40B4-BE49-F238E27FC236}">
                <a16:creationId xmlns:a16="http://schemas.microsoft.com/office/drawing/2014/main" id="{F6BE20BB-FF88-3D7B-EB5A-7F837438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317" y="810736"/>
            <a:ext cx="4543124" cy="4333939"/>
          </a:xfrm>
          <a:prstGeom prst="rect">
            <a:avLst/>
          </a:prstGeom>
        </p:spPr>
      </p:pic>
      <p:pic>
        <p:nvPicPr>
          <p:cNvPr id="6" name="Picture 5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30E55B7D-E986-BB0D-BD0B-B55AC934A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741" y="5471759"/>
            <a:ext cx="3457223" cy="807509"/>
          </a:xfrm>
          <a:prstGeom prst="rect">
            <a:avLst/>
          </a:prstGeom>
        </p:spPr>
      </p:pic>
      <p:pic>
        <p:nvPicPr>
          <p:cNvPr id="7" name="Picture 6" descr="A logo with a red and white circle&#10;&#10;AI-generated content may be incorrect.">
            <a:extLst>
              <a:ext uri="{FF2B5EF4-FFF2-40B4-BE49-F238E27FC236}">
                <a16:creationId xmlns:a16="http://schemas.microsoft.com/office/drawing/2014/main" id="{3F66BAFF-2FAD-905C-E691-D95372270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787" y="5367547"/>
            <a:ext cx="1114561" cy="9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8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3B91C-C04C-F89B-7D39-C12D6A38B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1BB7B-FCEA-7184-8069-BABC6265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731" y="2224946"/>
            <a:ext cx="7279403" cy="1325563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Thank you for your attention!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19D38-5757-2825-5E1B-6105A9140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731" y="3334330"/>
            <a:ext cx="585174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ptos SemiBold" panose="020B0004020202020204" pitchFamily="34" charset="0"/>
              </a:rPr>
              <a:t>Any comments/ questions/ suggestions are welcome!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C3A56-C582-B454-9EC4-6E926B3D9F54}"/>
              </a:ext>
            </a:extLst>
          </p:cNvPr>
          <p:cNvSpPr txBox="1"/>
          <p:nvPr/>
        </p:nvSpPr>
        <p:spPr>
          <a:xfrm>
            <a:off x="4497731" y="43675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chintanmaniyar@uga.edu</a:t>
            </a:r>
            <a:endParaRPr lang="en-US" sz="32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26D8EE-5D7A-7D16-E00C-BBFF9F4C5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3" y="3334330"/>
            <a:ext cx="1225037" cy="12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3B57A7D-8506-31C5-9A81-7CC142A3C00D}"/>
              </a:ext>
            </a:extLst>
          </p:cNvPr>
          <p:cNvSpPr txBox="1">
            <a:spLocks/>
          </p:cNvSpPr>
          <p:nvPr/>
        </p:nvSpPr>
        <p:spPr>
          <a:xfrm>
            <a:off x="9272869" y="4509522"/>
            <a:ext cx="2017164" cy="4926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Aptos SemiBold" panose="020B0004020202020204" pitchFamily="34" charset="0"/>
              </a:rPr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257112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ACA6A-470D-14F6-F341-4B25E000E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537D3-2784-E2A0-3BDC-7130B120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" y="308681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What are </a:t>
            </a:r>
            <a:r>
              <a:rPr lang="en-US" b="1" err="1">
                <a:solidFill>
                  <a:srgbClr val="FFFFFF"/>
                </a:solidFill>
              </a:rPr>
              <a:t>CyanoHABs</a:t>
            </a:r>
            <a:r>
              <a:rPr lang="en-US" b="1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11" name="Content Placeholder 10" descr="A close up of a green object in the snow&#10;&#10;AI-generated content may be incorrect.">
            <a:extLst>
              <a:ext uri="{FF2B5EF4-FFF2-40B4-BE49-F238E27FC236}">
                <a16:creationId xmlns:a16="http://schemas.microsoft.com/office/drawing/2014/main" id="{D66DC37A-2118-B52F-B9EB-8BED7CEF5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227" y="-1764"/>
            <a:ext cx="7010325" cy="3285949"/>
          </a:xfrm>
        </p:spPr>
      </p:pic>
      <p:pic>
        <p:nvPicPr>
          <p:cNvPr id="12" name="Picture 11" descr="A close-up of a microscope&#10;&#10;AI-generated content may be incorrect.">
            <a:extLst>
              <a:ext uri="{FF2B5EF4-FFF2-40B4-BE49-F238E27FC236}">
                <a16:creationId xmlns:a16="http://schemas.microsoft.com/office/drawing/2014/main" id="{35FE9CA6-3192-45BE-A468-D9AD99A6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540" y="3579990"/>
            <a:ext cx="7010753" cy="3275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2C05B-AA18-920B-B98E-CAE184A70E07}"/>
              </a:ext>
            </a:extLst>
          </p:cNvPr>
          <p:cNvSpPr txBox="1"/>
          <p:nvPr/>
        </p:nvSpPr>
        <p:spPr>
          <a:xfrm>
            <a:off x="6403622" y="3038122"/>
            <a:ext cx="57911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Calibri"/>
              </a:rPr>
              <a:t>https://www.smithsonianmag.com/smart-news/algae-are-turning-antarcticas-ice-green-180974960/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7C45AA-C853-8565-CDEB-DB4595315427}"/>
              </a:ext>
            </a:extLst>
          </p:cNvPr>
          <p:cNvSpPr txBox="1"/>
          <p:nvPr/>
        </p:nvSpPr>
        <p:spPr>
          <a:xfrm>
            <a:off x="5549900" y="6580011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</a:rPr>
              <a:t>Credit: Dr. Susan Wilde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8747A-1E51-3C3C-3F3B-C829A589BFA6}"/>
              </a:ext>
            </a:extLst>
          </p:cNvPr>
          <p:cNvSpPr txBox="1"/>
          <p:nvPr/>
        </p:nvSpPr>
        <p:spPr>
          <a:xfrm>
            <a:off x="272346" y="1711678"/>
            <a:ext cx="5283201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spcAft>
                <a:spcPts val="1500"/>
              </a:spcAft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Cyanobacterial Harmful Algal Blooms</a:t>
            </a:r>
            <a:endParaRPr lang="en-US" sz="2600" dirty="0">
              <a:solidFill>
                <a:srgbClr val="FFFFFF"/>
              </a:solidFill>
              <a:latin typeface="Calibri"/>
            </a:endParaRPr>
          </a:p>
          <a:p>
            <a:pPr marL="228600" indent="-228600">
              <a:spcAft>
                <a:spcPts val="1500"/>
              </a:spcAft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  <a:latin typeface="Calibri"/>
              </a:rPr>
              <a:t>A distinct group of phytoplankton – over 3 billion years old</a:t>
            </a:r>
            <a:endParaRPr lang="en-US" dirty="0"/>
          </a:p>
          <a:p>
            <a:pPr marL="228600" indent="-228600">
              <a:spcAft>
                <a:spcPts val="1500"/>
              </a:spcAft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  <a:latin typeface="Calibri"/>
              </a:rPr>
              <a:t>Adaptable to a </a:t>
            </a:r>
            <a:r>
              <a:rPr lang="en-US" sz="2600" i="1" dirty="0">
                <a:solidFill>
                  <a:srgbClr val="FFFFFF"/>
                </a:solidFill>
                <a:latin typeface="Calibri"/>
              </a:rPr>
              <a:t>variety </a:t>
            </a:r>
            <a:r>
              <a:rPr lang="en-US" sz="2600" dirty="0">
                <a:solidFill>
                  <a:srgbClr val="FFFFFF"/>
                </a:solidFill>
                <a:latin typeface="Calibri"/>
              </a:rPr>
              <a:t>of aquatic environments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228600" indent="-228600">
              <a:spcAft>
                <a:spcPts val="1500"/>
              </a:spcAft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  <a:latin typeface="Calibri"/>
              </a:rPr>
              <a:t>Need nutrient rich waters and warm temperature to bloom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228600" indent="-228600">
              <a:spcAft>
                <a:spcPts val="1500"/>
              </a:spcAft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Toxic – neurotoxins and hepatotoxins</a:t>
            </a:r>
          </a:p>
        </p:txBody>
      </p:sp>
    </p:spTree>
    <p:extLst>
      <p:ext uri="{BB962C8B-B14F-4D97-AF65-F5344CB8AC3E}">
        <p14:creationId xmlns:p14="http://schemas.microsoft.com/office/powerpoint/2010/main" val="18089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D50D55-7E35-6E6A-434C-8CFEDA13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9AEA0-29F1-FF0A-9912-59CB1DA8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2523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should we study </a:t>
            </a:r>
            <a:r>
              <a:rPr lang="en-US" b="1" dirty="0" err="1">
                <a:solidFill>
                  <a:schemeClr val="bg1"/>
                </a:solidFill>
              </a:rPr>
              <a:t>CyanoHABs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Content Placeholder 3" descr="A map of the united states with orange dots&#10;&#10;AI-generated content may be incorrect.">
            <a:extLst>
              <a:ext uri="{FF2B5EF4-FFF2-40B4-BE49-F238E27FC236}">
                <a16:creationId xmlns:a16="http://schemas.microsoft.com/office/drawing/2014/main" id="{B4A458D1-9230-2EC7-99F2-15EEE39E6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2374" y="3716513"/>
            <a:ext cx="3921142" cy="2777950"/>
          </a:xfrm>
        </p:spPr>
      </p:pic>
      <p:pic>
        <p:nvPicPr>
          <p:cNvPr id="5" name="Picture 4" descr="A collage of images of people and fish&#10;&#10;AI-generated content may be incorrect.">
            <a:extLst>
              <a:ext uri="{FF2B5EF4-FFF2-40B4-BE49-F238E27FC236}">
                <a16:creationId xmlns:a16="http://schemas.microsoft.com/office/drawing/2014/main" id="{6BB03919-F325-7ED1-2B56-EA407BE2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78" y="1454326"/>
            <a:ext cx="4176890" cy="2778126"/>
          </a:xfrm>
          <a:prstGeom prst="rect">
            <a:avLst/>
          </a:prstGeom>
        </p:spPr>
      </p:pic>
      <p:pic>
        <p:nvPicPr>
          <p:cNvPr id="6" name="Picture 5" descr="A collage of elephants lying on the ground&#10;&#10;AI-generated content may be incorrect.">
            <a:extLst>
              <a:ext uri="{FF2B5EF4-FFF2-40B4-BE49-F238E27FC236}">
                <a16:creationId xmlns:a16="http://schemas.microsoft.com/office/drawing/2014/main" id="{644DED4D-7D52-4ADA-2BE6-946E60152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42" y="4305300"/>
            <a:ext cx="4173362" cy="2184400"/>
          </a:xfrm>
          <a:prstGeom prst="rect">
            <a:avLst/>
          </a:prstGeom>
        </p:spPr>
      </p:pic>
      <p:pic>
        <p:nvPicPr>
          <p:cNvPr id="7" name="Picture 6" descr="A close-up of a sign&#10;&#10;AI-generated content may be incorrect.">
            <a:extLst>
              <a:ext uri="{FF2B5EF4-FFF2-40B4-BE49-F238E27FC236}">
                <a16:creationId xmlns:a16="http://schemas.microsoft.com/office/drawing/2014/main" id="{A625CF28-601E-1A5E-7433-C84DB1269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392" y="1457148"/>
            <a:ext cx="3575051" cy="2786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FF644-5DC8-61AD-9FB8-7C67090D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863" y="4304594"/>
            <a:ext cx="3674886" cy="2185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0D84A-5074-4422-28A7-38D4ECF5954E}"/>
              </a:ext>
            </a:extLst>
          </p:cNvPr>
          <p:cNvSpPr txBox="1"/>
          <p:nvPr/>
        </p:nvSpPr>
        <p:spPr>
          <a:xfrm>
            <a:off x="8276167" y="1450799"/>
            <a:ext cx="3723923" cy="2118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7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Economic loss</a:t>
            </a:r>
            <a:b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Over $5B/year </a:t>
            </a:r>
            <a:r>
              <a:rPr lang="en-US" sz="9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(LG Sonic, 2023)</a:t>
            </a:r>
          </a:p>
          <a:p>
            <a:pPr marL="457200" indent="-457200">
              <a:spcAft>
                <a:spcPts val="7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Public Health Hazards</a:t>
            </a:r>
            <a:b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Over $10B/year </a:t>
            </a:r>
            <a:r>
              <a:rPr lang="en-US" sz="9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(Anderson et al,)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spcAft>
                <a:spcPts val="7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Biodiversity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38782-FBA6-0311-C8A6-7A89EF2EDE2D}"/>
              </a:ext>
            </a:extLst>
          </p:cNvPr>
          <p:cNvSpPr txBox="1"/>
          <p:nvPr/>
        </p:nvSpPr>
        <p:spPr>
          <a:xfrm>
            <a:off x="8195733" y="6234289"/>
            <a:ext cx="392853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https://www.ewg.org/interactive-maps/2019_microcystin/map/</a:t>
            </a:r>
          </a:p>
        </p:txBody>
      </p:sp>
    </p:spTree>
    <p:extLst>
      <p:ext uri="{BB962C8B-B14F-4D97-AF65-F5344CB8AC3E}">
        <p14:creationId xmlns:p14="http://schemas.microsoft.com/office/powerpoint/2010/main" val="9079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232B2-0B8D-0B1D-F06A-131D387FC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6638-573B-3D9F-B499-C7D6B242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Remote Sensing of </a:t>
            </a:r>
            <a:r>
              <a:rPr lang="en-US" b="1" dirty="0" err="1"/>
              <a:t>CyanoHABs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20406-C330-A42B-0118-71C880C97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89" y="1825625"/>
            <a:ext cx="5435601" cy="39491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/>
              <a:t>Visual detection is difficult -</a:t>
            </a:r>
            <a:r>
              <a:rPr lang="en-US" sz="2400" b="1" dirty="0"/>
              <a:t> </a:t>
            </a:r>
            <a:r>
              <a:rPr lang="en-US" sz="2400" b="1" i="1" dirty="0"/>
              <a:t>highly synonymous </a:t>
            </a:r>
            <a:r>
              <a:rPr lang="en-US" sz="2400" b="1" dirty="0"/>
              <a:t>with green (non-toxic) algae</a:t>
            </a:r>
            <a:endParaRPr lang="en-US" sz="3600" dirty="0"/>
          </a:p>
          <a:p>
            <a:r>
              <a:rPr lang="en-US" sz="2400" dirty="0"/>
              <a:t>Remote sensing of </a:t>
            </a:r>
            <a:r>
              <a:rPr lang="en-US" sz="2400" dirty="0" err="1"/>
              <a:t>CyanoHABs</a:t>
            </a:r>
            <a:r>
              <a:rPr lang="en-US" sz="2400" dirty="0"/>
              <a:t> either with Phycocyanin (</a:t>
            </a:r>
            <a:r>
              <a:rPr lang="en-US" sz="2400" b="1" dirty="0"/>
              <a:t>PC</a:t>
            </a:r>
            <a:r>
              <a:rPr lang="en-US" sz="2400" dirty="0"/>
              <a:t>) or Chlorophyll-a (</a:t>
            </a:r>
            <a:r>
              <a:rPr lang="en-US" sz="2400" b="1" dirty="0" err="1"/>
              <a:t>Chl</a:t>
            </a:r>
            <a:r>
              <a:rPr lang="en-US" sz="2400" b="1" dirty="0"/>
              <a:t>-a</a:t>
            </a:r>
            <a:r>
              <a:rPr lang="en-US" sz="2400" dirty="0"/>
              <a:t>) pigments</a:t>
            </a:r>
            <a:endParaRPr lang="en-US" sz="3600" dirty="0"/>
          </a:p>
          <a:p>
            <a:r>
              <a:rPr lang="en-US" sz="2400" dirty="0"/>
              <a:t>PC is unique to </a:t>
            </a:r>
            <a:r>
              <a:rPr lang="en-US" sz="2400" dirty="0" err="1"/>
              <a:t>CyanoHABs</a:t>
            </a:r>
            <a:r>
              <a:rPr lang="en-US" sz="2400" dirty="0"/>
              <a:t> and absorbs light strongly at 620 nm </a:t>
            </a:r>
            <a:r>
              <a:rPr lang="en-US" sz="2400" b="1" dirty="0">
                <a:latin typeface="Wingdings"/>
                <a:sym typeface="Wingdings"/>
              </a:rPr>
              <a:t>à</a:t>
            </a:r>
            <a:r>
              <a:rPr lang="en-US" sz="2400" b="1" dirty="0"/>
              <a:t> </a:t>
            </a:r>
            <a:r>
              <a:rPr lang="en-US" sz="2400" b="1" u="sng" dirty="0"/>
              <a:t>PC concentration</a:t>
            </a:r>
            <a:endParaRPr lang="en-US" sz="3600" dirty="0"/>
          </a:p>
          <a:p>
            <a:r>
              <a:rPr lang="en-US" sz="2400" dirty="0" err="1"/>
              <a:t>Chl</a:t>
            </a:r>
            <a:r>
              <a:rPr lang="en-US" sz="2400" dirty="0"/>
              <a:t>-a present in all phytoplankton bloom and used frequently as a proxy </a:t>
            </a:r>
            <a:r>
              <a:rPr lang="en-US" sz="2400" dirty="0">
                <a:latin typeface="Wingdings"/>
                <a:sym typeface="Wingdings"/>
              </a:rPr>
              <a:t>à</a:t>
            </a:r>
            <a:r>
              <a:rPr lang="en-US" sz="2400" dirty="0"/>
              <a:t> </a:t>
            </a:r>
            <a:r>
              <a:rPr lang="en-US" sz="2400" b="1" u="sng" dirty="0"/>
              <a:t>Cyanobacteria Cell Density (CCD)</a:t>
            </a:r>
            <a:endParaRPr lang="en-US" sz="3600" dirty="0"/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B2E31EB2-882D-C69B-6D9C-94068CCCC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57" y="1693334"/>
            <a:ext cx="5771329" cy="39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9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2D9F8-F203-8F51-0A0E-096641D4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F934B-1241-C24A-438A-13CDE1A1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Gaps in Global </a:t>
            </a:r>
            <a:r>
              <a:rPr lang="en-US" b="1" dirty="0" err="1"/>
              <a:t>CyanoHAB</a:t>
            </a:r>
            <a:r>
              <a:rPr lang="en-US" b="1" dirty="0"/>
              <a:t> Monitoring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FDD9E-FDA8-0635-A1F0-213CD7167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7156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Monitoring efforts and accessibility skewed towards Global North</a:t>
            </a:r>
          </a:p>
          <a:p>
            <a:r>
              <a:rPr lang="en-US" dirty="0"/>
              <a:t>Under sampled or developing regions – significant blind spots</a:t>
            </a:r>
          </a:p>
          <a:p>
            <a:r>
              <a:rPr lang="en-US" dirty="0"/>
              <a:t>Severe events go unreported</a:t>
            </a:r>
          </a:p>
          <a:p>
            <a:r>
              <a:rPr lang="en-US" dirty="0"/>
              <a:t>Why? </a:t>
            </a:r>
            <a:br>
              <a:rPr lang="en-US" dirty="0"/>
            </a:br>
            <a:r>
              <a:rPr lang="en-US" dirty="0"/>
              <a:t>Lack of </a:t>
            </a:r>
            <a:r>
              <a:rPr lang="en-US" i="1" dirty="0"/>
              <a:t>affordable </a:t>
            </a:r>
            <a:r>
              <a:rPr lang="en-US" dirty="0"/>
              <a:t>resources</a:t>
            </a:r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22F7FE93-FF25-6979-AC23-A37BF953D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800" y="1628343"/>
            <a:ext cx="6655089" cy="2817091"/>
          </a:xfrm>
          <a:prstGeom prst="rect">
            <a:avLst/>
          </a:prstGeom>
        </p:spPr>
      </p:pic>
      <p:pic>
        <p:nvPicPr>
          <p:cNvPr id="6" name="Picture 5" descr="Cyanobacteria Assessment Network (CyAN) | US EPA">
            <a:extLst>
              <a:ext uri="{FF2B5EF4-FFF2-40B4-BE49-F238E27FC236}">
                <a16:creationId xmlns:a16="http://schemas.microsoft.com/office/drawing/2014/main" id="{A1E37EEA-6059-AB36-6B4C-B75838005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690" y="4873560"/>
            <a:ext cx="2764645" cy="1289756"/>
          </a:xfrm>
          <a:prstGeom prst="rect">
            <a:avLst/>
          </a:prstGeom>
        </p:spPr>
      </p:pic>
      <p:pic>
        <p:nvPicPr>
          <p:cNvPr id="7" name="Picture 6" descr="United States Environmental Protection Agency - Wikipedia">
            <a:extLst>
              <a:ext uri="{FF2B5EF4-FFF2-40B4-BE49-F238E27FC236}">
                <a16:creationId xmlns:a16="http://schemas.microsoft.com/office/drawing/2014/main" id="{3B207953-5221-7130-BCCF-9E8EF40F3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667" y="4873560"/>
            <a:ext cx="1296810" cy="1289756"/>
          </a:xfrm>
          <a:prstGeom prst="rect">
            <a:avLst/>
          </a:prstGeom>
        </p:spPr>
      </p:pic>
      <p:pic>
        <p:nvPicPr>
          <p:cNvPr id="8" name="Picture 7" descr="National Oceanic and Atmospheric Administration - Simple English Wikipedia,  the free encyclopedia">
            <a:extLst>
              <a:ext uri="{FF2B5EF4-FFF2-40B4-BE49-F238E27FC236}">
                <a16:creationId xmlns:a16="http://schemas.microsoft.com/office/drawing/2014/main" id="{01D14BC6-F458-2555-E523-4E1F1B383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800" y="4873560"/>
            <a:ext cx="1315931" cy="1289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148A11-8093-9CC3-27D8-B5B23911C012}"/>
              </a:ext>
            </a:extLst>
          </p:cNvPr>
          <p:cNvSpPr txBox="1"/>
          <p:nvPr/>
        </p:nvSpPr>
        <p:spPr>
          <a:xfrm>
            <a:off x="8757501" y="4168435"/>
            <a:ext cx="34344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Jones et al, 2024: 10.1088/1748-9326/ad6919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56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3B2404-F382-13B8-B83F-971AD278F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1DD9-0FAA-FD50-1D07-4471F908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Solution: A Low-cost Hyperspectral </a:t>
            </a:r>
            <a:r>
              <a:rPr lang="en-US" b="1" dirty="0" err="1"/>
              <a:t>CyanoHAB</a:t>
            </a:r>
            <a:r>
              <a:rPr lang="en-US" b="1" dirty="0"/>
              <a:t> Sensor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2C6C8-94F6-DA85-3606-C09919A4D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3" y="1825625"/>
            <a:ext cx="608471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Although satellite data is free, in-situ radiometry data is </a:t>
            </a:r>
            <a:r>
              <a:rPr lang="en-US" i="1" dirty="0"/>
              <a:t>always </a:t>
            </a:r>
            <a:r>
              <a:rPr lang="en-US" dirty="0"/>
              <a:t>needed to validate satellite observations and model development</a:t>
            </a:r>
          </a:p>
          <a:p>
            <a:r>
              <a:rPr lang="en-US" dirty="0"/>
              <a:t>In-situ sampling is costly 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Logistics – boat, buoys etc. 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Sensors – sophisticated/industry-grade in-situ sensors are prohibitively costly (</a:t>
            </a:r>
            <a:r>
              <a:rPr lang="en-US" dirty="0" err="1"/>
              <a:t>upto</a:t>
            </a:r>
            <a:r>
              <a:rPr lang="en-US" dirty="0"/>
              <a:t> $100,000 (SVC inc., 2025))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Training – special skills to operate sensors</a:t>
            </a:r>
          </a:p>
          <a:p>
            <a:r>
              <a:rPr lang="en-US" dirty="0"/>
              <a:t>Limits in-situ data collection in resource limited and developing regions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F6639-FD5E-80CF-0EA5-A07D30A3D1AA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  <p:pic>
        <p:nvPicPr>
          <p:cNvPr id="7" name="Graphic 6" descr="Satellite with solid fill">
            <a:extLst>
              <a:ext uri="{FF2B5EF4-FFF2-40B4-BE49-F238E27FC236}">
                <a16:creationId xmlns:a16="http://schemas.microsoft.com/office/drawing/2014/main" id="{5EBE2431-915E-A063-880F-6BC78041D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6952" y="640149"/>
            <a:ext cx="649877" cy="649877"/>
          </a:xfrm>
          <a:prstGeom prst="rect">
            <a:avLst/>
          </a:prstGeom>
        </p:spPr>
      </p:pic>
      <p:pic>
        <p:nvPicPr>
          <p:cNvPr id="5" name="Picture 4" descr="A green water with hills in the background&#10;&#10;AI-generated content may be incorrect.">
            <a:extLst>
              <a:ext uri="{FF2B5EF4-FFF2-40B4-BE49-F238E27FC236}">
                <a16:creationId xmlns:a16="http://schemas.microsoft.com/office/drawing/2014/main" id="{4AEBAFB9-613A-207C-BF7D-4519E7033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7110" r="9357" b="52859"/>
          <a:stretch/>
        </p:blipFill>
        <p:spPr>
          <a:xfrm>
            <a:off x="6811926" y="1245460"/>
            <a:ext cx="4845615" cy="3190460"/>
          </a:xfrm>
          <a:prstGeom prst="rect">
            <a:avLst/>
          </a:prstGeom>
        </p:spPr>
      </p:pic>
      <p:pic>
        <p:nvPicPr>
          <p:cNvPr id="8" name="Picture 7" descr="A device on a dock&#10;&#10;AI-generated content may be incorrect.">
            <a:extLst>
              <a:ext uri="{FF2B5EF4-FFF2-40B4-BE49-F238E27FC236}">
                <a16:creationId xmlns:a16="http://schemas.microsoft.com/office/drawing/2014/main" id="{5AA06F0E-C9DC-8965-DF2B-CF6ADBAAD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b="20748"/>
          <a:stretch/>
        </p:blipFill>
        <p:spPr>
          <a:xfrm>
            <a:off x="6811926" y="1878313"/>
            <a:ext cx="3990142" cy="2580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EC1D06-C2A3-5169-E57A-4DE94CC925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50680" r="49808" b="2248"/>
          <a:stretch/>
        </p:blipFill>
        <p:spPr>
          <a:xfrm>
            <a:off x="8978710" y="4534310"/>
            <a:ext cx="2727867" cy="16426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6C4BC8-1151-43DE-BD00-8F7896A1CC30}"/>
              </a:ext>
            </a:extLst>
          </p:cNvPr>
          <p:cNvCxnSpPr>
            <a:cxnSpLocks/>
          </p:cNvCxnSpPr>
          <p:nvPr/>
        </p:nvCxnSpPr>
        <p:spPr>
          <a:xfrm flipH="1">
            <a:off x="9029700" y="3273389"/>
            <a:ext cx="1316654" cy="122311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9DC65C-4CFE-8A82-3F6A-88067FC06EA8}"/>
              </a:ext>
            </a:extLst>
          </p:cNvPr>
          <p:cNvCxnSpPr>
            <a:cxnSpLocks/>
          </p:cNvCxnSpPr>
          <p:nvPr/>
        </p:nvCxnSpPr>
        <p:spPr>
          <a:xfrm>
            <a:off x="10346354" y="3284724"/>
            <a:ext cx="1311187" cy="118546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C416F32-AFE8-22E5-D04C-062AF8BCB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511" y="4564536"/>
            <a:ext cx="1356191" cy="1259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4DC7AE-15E1-44E5-C036-BA4D4B04A3C6}"/>
              </a:ext>
            </a:extLst>
          </p:cNvPr>
          <p:cNvSpPr txBox="1"/>
          <p:nvPr/>
        </p:nvSpPr>
        <p:spPr>
          <a:xfrm>
            <a:off x="6631618" y="5888420"/>
            <a:ext cx="18159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CyanoHAB</a:t>
            </a:r>
            <a:r>
              <a:rPr lang="en-US" sz="1050" b="1" dirty="0"/>
              <a:t> Satellite Maps:</a:t>
            </a:r>
            <a:br>
              <a:rPr lang="en-US" sz="1050" b="1" dirty="0"/>
            </a:br>
            <a:r>
              <a:rPr lang="en-US" sz="1050" b="1" dirty="0"/>
              <a:t>Sentinel-2/3; PACE; Landsat-8/9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6D581-FC82-45E4-82AE-F21E8FC3F1AA}"/>
              </a:ext>
            </a:extLst>
          </p:cNvPr>
          <p:cNvSpPr txBox="1"/>
          <p:nvPr/>
        </p:nvSpPr>
        <p:spPr>
          <a:xfrm>
            <a:off x="9448802" y="4572227"/>
            <a:ext cx="7842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Low-cost</a:t>
            </a:r>
            <a:br>
              <a:rPr lang="en-US" sz="900" b="1" dirty="0"/>
            </a:br>
            <a:r>
              <a:rPr lang="en-US" sz="900" b="1" dirty="0"/>
              <a:t>In-situ data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5E5319-EF30-DD42-977F-41388AD9934B}"/>
              </a:ext>
            </a:extLst>
          </p:cNvPr>
          <p:cNvCxnSpPr>
            <a:cxnSpLocks/>
          </p:cNvCxnSpPr>
          <p:nvPr/>
        </p:nvCxnSpPr>
        <p:spPr>
          <a:xfrm flipH="1">
            <a:off x="8290560" y="5285779"/>
            <a:ext cx="5717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9827AC-2884-3F45-C445-D71B173773D1}"/>
              </a:ext>
            </a:extLst>
          </p:cNvPr>
          <p:cNvCxnSpPr>
            <a:cxnSpLocks/>
          </p:cNvCxnSpPr>
          <p:nvPr/>
        </p:nvCxnSpPr>
        <p:spPr>
          <a:xfrm flipH="1">
            <a:off x="6811926" y="1184196"/>
            <a:ext cx="3068133" cy="1108364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0FE67E-25B5-9B79-4DB1-E86171467FC5}"/>
              </a:ext>
            </a:extLst>
          </p:cNvPr>
          <p:cNvCxnSpPr>
            <a:cxnSpLocks/>
          </p:cNvCxnSpPr>
          <p:nvPr/>
        </p:nvCxnSpPr>
        <p:spPr>
          <a:xfrm>
            <a:off x="9949593" y="1233864"/>
            <a:ext cx="1669248" cy="148697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7214C-9615-7F9C-F1B5-AD26201D5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B5B7-4542-9E81-8A2A-416DE20A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rgbClr val="FFFFFF"/>
                </a:solidFill>
              </a:rPr>
              <a:t>Cyanosense</a:t>
            </a:r>
            <a:r>
              <a:rPr lang="en-US" b="1">
                <a:solidFill>
                  <a:srgbClr val="FFFFFF"/>
                </a:solidFill>
              </a:rPr>
              <a:t> 2.0: Design &amp; Development</a:t>
            </a:r>
          </a:p>
        </p:txBody>
      </p:sp>
      <p:pic>
        <p:nvPicPr>
          <p:cNvPr id="4" name="Content Placeholder 3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060BAB7D-E58C-6678-A0CA-7C7521DA1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222" y="1614484"/>
            <a:ext cx="10357554" cy="47595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F6EB8-57C7-D936-B63A-AC8F285053FE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</p:spTree>
    <p:extLst>
      <p:ext uri="{BB962C8B-B14F-4D97-AF65-F5344CB8AC3E}">
        <p14:creationId xmlns:p14="http://schemas.microsoft.com/office/powerpoint/2010/main" val="263299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267D2-DF0E-8696-EFE5-896873CD9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7353-597F-4A86-793E-FB8B1771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rgbClr val="FFFFFF"/>
                </a:solidFill>
              </a:rPr>
              <a:t>Cyanosense</a:t>
            </a:r>
            <a:r>
              <a:rPr lang="en-US" b="1">
                <a:solidFill>
                  <a:srgbClr val="FFFFFF"/>
                </a:solidFill>
              </a:rPr>
              <a:t> 2.0: Operation</a:t>
            </a:r>
          </a:p>
        </p:txBody>
      </p:sp>
      <p:pic>
        <p:nvPicPr>
          <p:cNvPr id="4" name="Content Placeholder 3" descr="A person on a boat&#10;&#10;AI-generated content may be incorrect.">
            <a:extLst>
              <a:ext uri="{FF2B5EF4-FFF2-40B4-BE49-F238E27FC236}">
                <a16:creationId xmlns:a16="http://schemas.microsoft.com/office/drawing/2014/main" id="{DC7735A9-3BCF-83D7-05B0-78B08F8E0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500" y="1692087"/>
            <a:ext cx="9271000" cy="47877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67BC9E-5F39-6224-02E2-D889281F84A0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</p:spTree>
    <p:extLst>
      <p:ext uri="{BB962C8B-B14F-4D97-AF65-F5344CB8AC3E}">
        <p14:creationId xmlns:p14="http://schemas.microsoft.com/office/powerpoint/2010/main" val="258138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91B13-9C24-983A-A09E-61680543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F732-BAF0-4BE1-3B05-2539B38D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Does it really work? US-wide Testing</a:t>
            </a:r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5F81AE8-582A-FD9F-4A64-22D2D7013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222" y="1612781"/>
            <a:ext cx="5453944" cy="3521137"/>
          </a:xfrm>
        </p:spPr>
      </p:pic>
      <p:pic>
        <p:nvPicPr>
          <p:cNvPr id="8" name="Picture 7" descr="A person on a boat&#10;&#10;AI-generated content may be incorrect.">
            <a:extLst>
              <a:ext uri="{FF2B5EF4-FFF2-40B4-BE49-F238E27FC236}">
                <a16:creationId xmlns:a16="http://schemas.microsoft.com/office/drawing/2014/main" id="{E4A83377-4F4B-24EF-F887-126DDCAB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673" y="1615722"/>
            <a:ext cx="3543749" cy="2688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2D180A-C8FB-AD11-01D4-FD2446706949}"/>
              </a:ext>
            </a:extLst>
          </p:cNvPr>
          <p:cNvSpPr txBox="1"/>
          <p:nvPr/>
        </p:nvSpPr>
        <p:spPr>
          <a:xfrm>
            <a:off x="701841" y="5293894"/>
            <a:ext cx="2827421" cy="13034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4B2C4-5B79-D378-0066-5B87E29463D7}"/>
              </a:ext>
            </a:extLst>
          </p:cNvPr>
          <p:cNvSpPr txBox="1"/>
          <p:nvPr/>
        </p:nvSpPr>
        <p:spPr>
          <a:xfrm>
            <a:off x="406401" y="5140679"/>
            <a:ext cx="546664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2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We visited 6 </a:t>
            </a:r>
            <a:r>
              <a:rPr lang="en-US" sz="260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CyanoHAB</a:t>
            </a:r>
            <a:r>
              <a:rPr lang="en-US" sz="2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prone lakes across the US in Summer 2024 to test </a:t>
            </a:r>
            <a:r>
              <a:rPr lang="en-US" sz="260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Cyanosense</a:t>
            </a:r>
            <a:r>
              <a:rPr lang="en-US" sz="2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2.0!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5E825-19B0-5AFC-6672-85CAD92B4FC5}"/>
              </a:ext>
            </a:extLst>
          </p:cNvPr>
          <p:cNvSpPr txBox="1"/>
          <p:nvPr/>
        </p:nvSpPr>
        <p:spPr>
          <a:xfrm>
            <a:off x="6158606" y="4303888"/>
            <a:ext cx="3519312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Cyanosense2.0 </a:t>
            </a:r>
            <a:b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$1,300</a:t>
            </a:r>
            <a:b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(to evaluate)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9C421-9A4B-BC71-2A86-D3C423229B6A}"/>
              </a:ext>
            </a:extLst>
          </p:cNvPr>
          <p:cNvSpPr txBox="1"/>
          <p:nvPr/>
        </p:nvSpPr>
        <p:spPr>
          <a:xfrm>
            <a:off x="7539569" y="6516512"/>
            <a:ext cx="46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i="1" dirty="0">
                <a:solidFill>
                  <a:srgbClr val="FFFFFF"/>
                </a:solidFill>
                <a:latin typeface="Bierstadt Display"/>
                <a:ea typeface="Calibri"/>
                <a:cs typeface="Calibri"/>
              </a:rPr>
              <a:t>Maniyar et al., 2025 (under review in ACS ES&amp;T Water)</a:t>
            </a:r>
          </a:p>
        </p:txBody>
      </p:sp>
      <p:pic>
        <p:nvPicPr>
          <p:cNvPr id="3" name="Picture 2" descr="A person sitting on a boat holding a device&#10;&#10;AI-generated content may be incorrect.">
            <a:extLst>
              <a:ext uri="{FF2B5EF4-FFF2-40B4-BE49-F238E27FC236}">
                <a16:creationId xmlns:a16="http://schemas.microsoft.com/office/drawing/2014/main" id="{CFF8AD97-861B-3EB1-6AA0-31AD242F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740" y="1615721"/>
            <a:ext cx="2006649" cy="2688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D3C3BA-CBB9-16A9-0F7E-5942753C2D71}"/>
              </a:ext>
            </a:extLst>
          </p:cNvPr>
          <p:cNvSpPr txBox="1"/>
          <p:nvPr/>
        </p:nvSpPr>
        <p:spPr>
          <a:xfrm>
            <a:off x="9847435" y="4261822"/>
            <a:ext cx="2115257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500"/>
              </a:spcAft>
            </a:pP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SVC 1024-HRi</a:t>
            </a:r>
            <a:b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$70,000</a:t>
            </a:r>
            <a:b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2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(as reference)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839</Words>
  <Application>Microsoft Office PowerPoint</Application>
  <PresentationFormat>Widescreen</PresentationFormat>
  <Paragraphs>94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Low-cost Sensor to Strengthen CyanoHAB Monitoring with New Gen Ocean Color Satellites for Underrepresented Regions </vt:lpstr>
      <vt:lpstr>What are CyanoHABs?</vt:lpstr>
      <vt:lpstr>Why should we study CyanoHABs?</vt:lpstr>
      <vt:lpstr>Remote Sensing of CyanoHABs</vt:lpstr>
      <vt:lpstr>Gaps in Global CyanoHAB Monitoring</vt:lpstr>
      <vt:lpstr>Solution: A Low-cost Hyperspectral CyanoHAB Sensor</vt:lpstr>
      <vt:lpstr>Cyanosense 2.0: Design &amp; Development</vt:lpstr>
      <vt:lpstr>Cyanosense 2.0: Operation</vt:lpstr>
      <vt:lpstr>Does it really work? US-wide Testing</vt:lpstr>
      <vt:lpstr>Radiometric Evaluation (in-situ)</vt:lpstr>
      <vt:lpstr>Cyanosense 2.0: Satellite Validation</vt:lpstr>
      <vt:lpstr>Supporting Satellite-based CyanoHAB Monitoring</vt:lpstr>
      <vt:lpstr>How does Cyanosense 2.0 benefit us?</vt:lpstr>
      <vt:lpstr>Overarching Borader Impact/ Bigger Picture</vt:lpstr>
      <vt:lpstr>CyanoTRACKER Project Website  (app coming soon!)</vt:lpstr>
      <vt:lpstr>Acknowledgements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Chintan Maniyar</cp:lastModifiedBy>
  <cp:revision>301</cp:revision>
  <dcterms:created xsi:type="dcterms:W3CDTF">2025-04-23T10:53:37Z</dcterms:created>
  <dcterms:modified xsi:type="dcterms:W3CDTF">2025-04-25T11:24:47Z</dcterms:modified>
</cp:coreProperties>
</file>