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375" r:id="rId5"/>
    <p:sldId id="368" r:id="rId6"/>
    <p:sldId id="389" r:id="rId7"/>
    <p:sldId id="390" r:id="rId8"/>
    <p:sldId id="391" r:id="rId9"/>
    <p:sldId id="401" r:id="rId10"/>
    <p:sldId id="392" r:id="rId11"/>
    <p:sldId id="393" r:id="rId12"/>
    <p:sldId id="394" r:id="rId13"/>
    <p:sldId id="395" r:id="rId14"/>
    <p:sldId id="396" r:id="rId15"/>
    <p:sldId id="397" r:id="rId16"/>
    <p:sldId id="399" r:id="rId17"/>
    <p:sldId id="400" r:id="rId18"/>
    <p:sldId id="354" r:id="rId19"/>
    <p:sldId id="3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DDDDDD"/>
    <a:srgbClr val="B18A2C"/>
    <a:srgbClr val="616A78"/>
    <a:srgbClr val="D87C1B"/>
    <a:srgbClr val="000000"/>
    <a:srgbClr val="1D7CB8"/>
    <a:srgbClr val="1D7CB9"/>
    <a:srgbClr val="626A78"/>
    <a:srgbClr val="B18B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A36E7-BF6D-F51B-E408-A57494CC576F}" v="162" dt="2025-04-22T14:14:24.007"/>
    <p1510:client id="{8C205122-B77D-461C-D071-CD53AC1E87FC}" v="8" dt="2025-04-21T21:09:28.535"/>
    <p1510:client id="{95681473-817B-13CE-6CFF-56D67CDF7E8D}" v="4" dt="2025-04-21T21:02:53.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23EFC-526B-4EF2-8A0A-F01C60CA2A67}"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72F06-F6ED-43C1-A86D-15B5F2AFDECD}" type="slidenum">
              <a:rPr lang="en-US" smtClean="0"/>
              <a:t>‹#›</a:t>
            </a:fld>
            <a:endParaRPr lang="en-US"/>
          </a:p>
        </p:txBody>
      </p:sp>
    </p:spTree>
    <p:extLst>
      <p:ext uri="{BB962C8B-B14F-4D97-AF65-F5344CB8AC3E}">
        <p14:creationId xmlns:p14="http://schemas.microsoft.com/office/powerpoint/2010/main" val="123148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2</a:t>
            </a:fld>
            <a:endParaRPr lang="en-US"/>
          </a:p>
        </p:txBody>
      </p:sp>
    </p:spTree>
    <p:extLst>
      <p:ext uri="{BB962C8B-B14F-4D97-AF65-F5344CB8AC3E}">
        <p14:creationId xmlns:p14="http://schemas.microsoft.com/office/powerpoint/2010/main" val="172815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11</a:t>
            </a:fld>
            <a:endParaRPr lang="en-US"/>
          </a:p>
        </p:txBody>
      </p:sp>
    </p:spTree>
    <p:extLst>
      <p:ext uri="{BB962C8B-B14F-4D97-AF65-F5344CB8AC3E}">
        <p14:creationId xmlns:p14="http://schemas.microsoft.com/office/powerpoint/2010/main" val="65922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12</a:t>
            </a:fld>
            <a:endParaRPr lang="en-US"/>
          </a:p>
        </p:txBody>
      </p:sp>
    </p:spTree>
    <p:extLst>
      <p:ext uri="{BB962C8B-B14F-4D97-AF65-F5344CB8AC3E}">
        <p14:creationId xmlns:p14="http://schemas.microsoft.com/office/powerpoint/2010/main" val="67185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13</a:t>
            </a:fld>
            <a:endParaRPr lang="en-US"/>
          </a:p>
        </p:txBody>
      </p:sp>
    </p:spTree>
    <p:extLst>
      <p:ext uri="{BB962C8B-B14F-4D97-AF65-F5344CB8AC3E}">
        <p14:creationId xmlns:p14="http://schemas.microsoft.com/office/powerpoint/2010/main" val="224766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14</a:t>
            </a:fld>
            <a:endParaRPr lang="en-US"/>
          </a:p>
        </p:txBody>
      </p:sp>
    </p:spTree>
    <p:extLst>
      <p:ext uri="{BB962C8B-B14F-4D97-AF65-F5344CB8AC3E}">
        <p14:creationId xmlns:p14="http://schemas.microsoft.com/office/powerpoint/2010/main" val="152417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3</a:t>
            </a:fld>
            <a:endParaRPr lang="en-US"/>
          </a:p>
        </p:txBody>
      </p:sp>
    </p:spTree>
    <p:extLst>
      <p:ext uri="{BB962C8B-B14F-4D97-AF65-F5344CB8AC3E}">
        <p14:creationId xmlns:p14="http://schemas.microsoft.com/office/powerpoint/2010/main" val="346722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4</a:t>
            </a:fld>
            <a:endParaRPr lang="en-US"/>
          </a:p>
        </p:txBody>
      </p:sp>
    </p:spTree>
    <p:extLst>
      <p:ext uri="{BB962C8B-B14F-4D97-AF65-F5344CB8AC3E}">
        <p14:creationId xmlns:p14="http://schemas.microsoft.com/office/powerpoint/2010/main" val="116676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5</a:t>
            </a:fld>
            <a:endParaRPr lang="en-US"/>
          </a:p>
        </p:txBody>
      </p:sp>
    </p:spTree>
    <p:extLst>
      <p:ext uri="{BB962C8B-B14F-4D97-AF65-F5344CB8AC3E}">
        <p14:creationId xmlns:p14="http://schemas.microsoft.com/office/powerpoint/2010/main" val="297332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2AE56-CC90-0F5A-0C0E-9F231F98E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03D0D-0606-0BBC-98CD-237D06BAF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C3198-53FE-2DCD-B1FF-4DAD69155D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E95001-D423-8F89-2F13-05E9DD777B11}"/>
              </a:ext>
            </a:extLst>
          </p:cNvPr>
          <p:cNvSpPr>
            <a:spLocks noGrp="1"/>
          </p:cNvSpPr>
          <p:nvPr>
            <p:ph type="sldNum" sz="quarter" idx="5"/>
          </p:nvPr>
        </p:nvSpPr>
        <p:spPr/>
        <p:txBody>
          <a:bodyPr/>
          <a:lstStyle/>
          <a:p>
            <a:fld id="{DAF72F06-F6ED-43C1-A86D-15B5F2AFDECD}" type="slidenum">
              <a:rPr lang="en-US" smtClean="0"/>
              <a:t>6</a:t>
            </a:fld>
            <a:endParaRPr lang="en-US"/>
          </a:p>
        </p:txBody>
      </p:sp>
    </p:spTree>
    <p:extLst>
      <p:ext uri="{BB962C8B-B14F-4D97-AF65-F5344CB8AC3E}">
        <p14:creationId xmlns:p14="http://schemas.microsoft.com/office/powerpoint/2010/main" val="369564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7</a:t>
            </a:fld>
            <a:endParaRPr lang="en-US"/>
          </a:p>
        </p:txBody>
      </p:sp>
    </p:spTree>
    <p:extLst>
      <p:ext uri="{BB962C8B-B14F-4D97-AF65-F5344CB8AC3E}">
        <p14:creationId xmlns:p14="http://schemas.microsoft.com/office/powerpoint/2010/main" val="74042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8</a:t>
            </a:fld>
            <a:endParaRPr lang="en-US"/>
          </a:p>
        </p:txBody>
      </p:sp>
    </p:spTree>
    <p:extLst>
      <p:ext uri="{BB962C8B-B14F-4D97-AF65-F5344CB8AC3E}">
        <p14:creationId xmlns:p14="http://schemas.microsoft.com/office/powerpoint/2010/main" val="174417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9</a:t>
            </a:fld>
            <a:endParaRPr lang="en-US"/>
          </a:p>
        </p:txBody>
      </p:sp>
    </p:spTree>
    <p:extLst>
      <p:ext uri="{BB962C8B-B14F-4D97-AF65-F5344CB8AC3E}">
        <p14:creationId xmlns:p14="http://schemas.microsoft.com/office/powerpoint/2010/main" val="383717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72F06-F6ED-43C1-A86D-15B5F2AFDECD}" type="slidenum">
              <a:rPr lang="en-US" smtClean="0"/>
              <a:t>10</a:t>
            </a:fld>
            <a:endParaRPr lang="en-US"/>
          </a:p>
        </p:txBody>
      </p:sp>
    </p:spTree>
    <p:extLst>
      <p:ext uri="{BB962C8B-B14F-4D97-AF65-F5344CB8AC3E}">
        <p14:creationId xmlns:p14="http://schemas.microsoft.com/office/powerpoint/2010/main" val="330097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1192D4-3DEB-49BB-8F09-91031D57C7DB}"/>
              </a:ext>
            </a:extLst>
          </p:cNvPr>
          <p:cNvSpPr>
            <a:spLocks noGrp="1"/>
          </p:cNvSpPr>
          <p:nvPr>
            <p:ph type="pic" sz="quarter" idx="14" hasCustomPrompt="1"/>
          </p:nvPr>
        </p:nvSpPr>
        <p:spPr>
          <a:xfrm>
            <a:off x="0" y="0"/>
            <a:ext cx="12196224" cy="6858000"/>
          </a:xfrm>
          <a:solidFill>
            <a:schemeClr val="accent1"/>
          </a:solidFill>
        </p:spPr>
        <p:txBody>
          <a:bodyPr tIns="1280160" anchor="ctr">
            <a:noAutofit/>
          </a:bodyPr>
          <a:lstStyle>
            <a:lvl1pPr algn="ctr">
              <a:defRPr sz="2000"/>
            </a:lvl1pPr>
          </a:lstStyle>
          <a:p>
            <a:r>
              <a:rPr lang="en-US"/>
              <a:t>Click to insert image here</a:t>
            </a:r>
          </a:p>
          <a:p>
            <a:endParaRPr lang="en-US"/>
          </a:p>
        </p:txBody>
      </p:sp>
      <p:sp>
        <p:nvSpPr>
          <p:cNvPr id="3" name="Title 2">
            <a:extLst>
              <a:ext uri="{FF2B5EF4-FFF2-40B4-BE49-F238E27FC236}">
                <a16:creationId xmlns:a16="http://schemas.microsoft.com/office/drawing/2014/main" id="{9194C4FA-8597-7449-A0F1-38E8A1C6B852}"/>
              </a:ext>
            </a:extLst>
          </p:cNvPr>
          <p:cNvSpPr>
            <a:spLocks noGrp="1"/>
          </p:cNvSpPr>
          <p:nvPr>
            <p:ph type="title" hasCustomPrompt="1"/>
          </p:nvPr>
        </p:nvSpPr>
        <p:spPr>
          <a:xfrm>
            <a:off x="-11018" y="1526016"/>
            <a:ext cx="12188952" cy="2031324"/>
          </a:xfrm>
          <a:solidFill>
            <a:schemeClr val="tx1">
              <a:lumMod val="85000"/>
              <a:lumOff val="15000"/>
              <a:alpha val="60000"/>
            </a:schemeClr>
          </a:solidFill>
        </p:spPr>
        <p:txBody>
          <a:bodyPr lIns="868680" tIns="91440">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35574772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ull-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022E6D3-9558-45D3-9914-1F3B0A5BDCAB}"/>
              </a:ext>
            </a:extLst>
          </p:cNvPr>
          <p:cNvSpPr>
            <a:spLocks noGrp="1"/>
          </p:cNvSpPr>
          <p:nvPr>
            <p:ph type="pic" sz="quarter" idx="14" hasCustomPrompt="1"/>
          </p:nvPr>
        </p:nvSpPr>
        <p:spPr>
          <a:xfrm>
            <a:off x="1" y="0"/>
            <a:ext cx="12188952" cy="6858000"/>
          </a:xfrm>
          <a:solidFill>
            <a:schemeClr val="accent1"/>
          </a:solidFill>
        </p:spPr>
        <p:txBody>
          <a:bodyPr>
            <a:normAutofit/>
          </a:bodyPr>
          <a:lstStyle>
            <a:lvl1pPr algn="ctr">
              <a:defRPr sz="1800"/>
            </a:lvl1pPr>
          </a:lstStyle>
          <a:p>
            <a:r>
              <a:rPr lang="en-US"/>
              <a:t>Click to insert image or graphic here</a:t>
            </a:r>
          </a:p>
          <a:p>
            <a:endParaRPr lang="en-US"/>
          </a:p>
        </p:txBody>
      </p:sp>
      <p:sp>
        <p:nvSpPr>
          <p:cNvPr id="9" name="Title 8">
            <a:extLst>
              <a:ext uri="{FF2B5EF4-FFF2-40B4-BE49-F238E27FC236}">
                <a16:creationId xmlns:a16="http://schemas.microsoft.com/office/drawing/2014/main" id="{5DF58130-BFA9-C64B-9400-27CEC7444FBE}"/>
              </a:ext>
            </a:extLst>
          </p:cNvPr>
          <p:cNvSpPr>
            <a:spLocks noGrp="1"/>
          </p:cNvSpPr>
          <p:nvPr>
            <p:ph type="title" hasCustomPrompt="1"/>
          </p:nvPr>
        </p:nvSpPr>
        <p:spPr>
          <a:xfrm>
            <a:off x="836966" y="2338086"/>
            <a:ext cx="10541219" cy="2164466"/>
          </a:xfrm>
        </p:spPr>
        <p:txBody>
          <a:bodyPr lIns="0">
            <a:noAutofit/>
          </a:bodyPr>
          <a:lstStyle>
            <a:lvl1pPr>
              <a:defRPr sz="2000" b="0">
                <a:solidFill>
                  <a:schemeClr val="bg1"/>
                </a:solidFill>
              </a:defRPr>
            </a:lvl1pPr>
          </a:lstStyle>
          <a:p>
            <a:r>
              <a:rPr lang="en-US">
                <a:solidFill>
                  <a:schemeClr val="bg1"/>
                </a:solidFill>
              </a:rPr>
              <a:t>Click to edit master text style</a:t>
            </a:r>
            <a:endParaRPr lang="en-US"/>
          </a:p>
        </p:txBody>
      </p:sp>
    </p:spTree>
    <p:extLst>
      <p:ext uri="{BB962C8B-B14F-4D97-AF65-F5344CB8AC3E}">
        <p14:creationId xmlns:p14="http://schemas.microsoft.com/office/powerpoint/2010/main" val="404079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Image, and Content">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63C9361F-F5AC-124A-A751-F276961C97BC}"/>
              </a:ext>
            </a:extLst>
          </p:cNvPr>
          <p:cNvSpPr>
            <a:spLocks noGrp="1"/>
          </p:cNvSpPr>
          <p:nvPr>
            <p:ph type="title" hasCustomPrompt="1"/>
          </p:nvPr>
        </p:nvSpPr>
        <p:spPr>
          <a:xfrm>
            <a:off x="833175" y="528629"/>
            <a:ext cx="10542707" cy="479900"/>
          </a:xfrm>
        </p:spPr>
        <p:txBody>
          <a:bodyPr lIns="0" tIns="0" rIns="0" bIns="0" anchor="t">
            <a:noAutofit/>
          </a:bodyPr>
          <a:lstStyle>
            <a:lvl1pPr>
              <a:defRPr sz="3600" b="1">
                <a:solidFill>
                  <a:schemeClr val="accent5"/>
                </a:solidFill>
              </a:defRPr>
            </a:lvl1pPr>
          </a:lstStyle>
          <a:p>
            <a:r>
              <a:rPr lang="en-US"/>
              <a:t>Click to edit master title text</a:t>
            </a:r>
            <a:br>
              <a:rPr lang="en-US"/>
            </a:br>
            <a:endParaRPr lang="en-US"/>
          </a:p>
        </p:txBody>
      </p:sp>
      <p:sp>
        <p:nvSpPr>
          <p:cNvPr id="23" name="Text Placeholder 11">
            <a:extLst>
              <a:ext uri="{FF2B5EF4-FFF2-40B4-BE49-F238E27FC236}">
                <a16:creationId xmlns:a16="http://schemas.microsoft.com/office/drawing/2014/main" id="{E110C240-E84A-BB4D-911E-3069CAF91AAB}"/>
              </a:ext>
            </a:extLst>
          </p:cNvPr>
          <p:cNvSpPr>
            <a:spLocks noGrp="1"/>
          </p:cNvSpPr>
          <p:nvPr>
            <p:ph type="body" sz="quarter" idx="19" hasCustomPrompt="1"/>
          </p:nvPr>
        </p:nvSpPr>
        <p:spPr>
          <a:xfrm>
            <a:off x="833176" y="1018950"/>
            <a:ext cx="10542706" cy="479900"/>
          </a:xfrm>
        </p:spPr>
        <p:txBody>
          <a:bodyPr lIns="0" tIns="0" rIns="0" bIns="0">
            <a:noAutofit/>
          </a:bodyPr>
          <a:lstStyle>
            <a:lvl1pPr marL="0" indent="0">
              <a:buNone/>
              <a:defRPr sz="2800" b="1">
                <a:solidFill>
                  <a:schemeClr val="accent6"/>
                </a:solidFill>
              </a:defRPr>
            </a:lvl1pPr>
          </a:lstStyle>
          <a:p>
            <a:pPr lvl="0"/>
            <a:r>
              <a:rPr lang="en-US"/>
              <a:t>Click to edit master title text</a:t>
            </a:r>
          </a:p>
        </p:txBody>
      </p:sp>
      <p:sp>
        <p:nvSpPr>
          <p:cNvPr id="3" name="Picture Placeholder 2">
            <a:extLst>
              <a:ext uri="{FF2B5EF4-FFF2-40B4-BE49-F238E27FC236}">
                <a16:creationId xmlns:a16="http://schemas.microsoft.com/office/drawing/2014/main" id="{611B2370-69F6-454B-ACB1-3BCDAE4D8D56}"/>
              </a:ext>
            </a:extLst>
          </p:cNvPr>
          <p:cNvSpPr>
            <a:spLocks noGrp="1"/>
          </p:cNvSpPr>
          <p:nvPr>
            <p:ph type="pic" sz="quarter" idx="20" hasCustomPrompt="1"/>
          </p:nvPr>
        </p:nvSpPr>
        <p:spPr>
          <a:xfrm>
            <a:off x="833175" y="1963738"/>
            <a:ext cx="7320225" cy="4217987"/>
          </a:xfrm>
          <a:solidFill>
            <a:schemeClr val="accent1"/>
          </a:solidFill>
        </p:spPr>
        <p:txBody>
          <a:bodyPr anchor="ctr">
            <a:normAutofit/>
          </a:bodyPr>
          <a:lstStyle>
            <a:lvl1pPr algn="ctr">
              <a:defRPr sz="1600"/>
            </a:lvl1pPr>
          </a:lstStyle>
          <a:p>
            <a:r>
              <a:rPr lang="en-US"/>
              <a:t>Click to insert image here</a:t>
            </a:r>
          </a:p>
        </p:txBody>
      </p:sp>
      <p:sp>
        <p:nvSpPr>
          <p:cNvPr id="12" name="Text Placeholder 11">
            <a:extLst>
              <a:ext uri="{FF2B5EF4-FFF2-40B4-BE49-F238E27FC236}">
                <a16:creationId xmlns:a16="http://schemas.microsoft.com/office/drawing/2014/main" id="{5485AAEB-729B-0E45-AA2A-8821D226E74F}"/>
              </a:ext>
            </a:extLst>
          </p:cNvPr>
          <p:cNvSpPr>
            <a:spLocks noGrp="1"/>
          </p:cNvSpPr>
          <p:nvPr>
            <p:ph type="body" sz="quarter" idx="14" hasCustomPrompt="1"/>
          </p:nvPr>
        </p:nvSpPr>
        <p:spPr>
          <a:xfrm>
            <a:off x="8960220" y="3888618"/>
            <a:ext cx="2389094" cy="479900"/>
          </a:xfrm>
        </p:spPr>
        <p:txBody>
          <a:bodyPr lIns="0" tIns="0" rIns="0" bIns="0">
            <a:noAutofit/>
          </a:bodyPr>
          <a:lstStyle>
            <a:lvl1pPr marL="0" indent="0">
              <a:buNone/>
              <a:defRPr sz="1600" b="1">
                <a:solidFill>
                  <a:schemeClr val="accent5"/>
                </a:solidFill>
              </a:defRPr>
            </a:lvl1pPr>
          </a:lstStyle>
          <a:p>
            <a:pPr lvl="0"/>
            <a:r>
              <a:rPr lang="en-US"/>
              <a:t>Click to edit master text style</a:t>
            </a:r>
          </a:p>
        </p:txBody>
      </p:sp>
      <p:sp>
        <p:nvSpPr>
          <p:cNvPr id="18" name="Text Placeholder 11">
            <a:extLst>
              <a:ext uri="{FF2B5EF4-FFF2-40B4-BE49-F238E27FC236}">
                <a16:creationId xmlns:a16="http://schemas.microsoft.com/office/drawing/2014/main" id="{3BA4E48D-7640-4648-AD2A-35EB9295CCF5}"/>
              </a:ext>
            </a:extLst>
          </p:cNvPr>
          <p:cNvSpPr>
            <a:spLocks noGrp="1"/>
          </p:cNvSpPr>
          <p:nvPr>
            <p:ph type="body" sz="quarter" idx="18" hasCustomPrompt="1"/>
          </p:nvPr>
        </p:nvSpPr>
        <p:spPr>
          <a:xfrm>
            <a:off x="8960220" y="5322378"/>
            <a:ext cx="2389094" cy="859760"/>
          </a:xfrm>
        </p:spPr>
        <p:txBody>
          <a:bodyPr lIns="0" tIns="0" rIns="0" bIns="0">
            <a:noAutofit/>
          </a:bodyPr>
          <a:lstStyle>
            <a:lvl1pPr marL="0" indent="0">
              <a:buNone/>
              <a:defRPr sz="1600">
                <a:solidFill>
                  <a:schemeClr val="accent5"/>
                </a:solidFill>
              </a:defRPr>
            </a:lvl1pPr>
          </a:lstStyle>
          <a:p>
            <a:pPr lvl="0"/>
            <a:r>
              <a:rPr lang="en-US"/>
              <a:t>Click to edit master text style</a:t>
            </a:r>
          </a:p>
        </p:txBody>
      </p:sp>
    </p:spTree>
    <p:extLst>
      <p:ext uri="{BB962C8B-B14F-4D97-AF65-F5344CB8AC3E}">
        <p14:creationId xmlns:p14="http://schemas.microsoft.com/office/powerpoint/2010/main" val="2269461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full-bleed Image, and Content">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3265DD9D-6018-7248-B068-226B5087E31A}"/>
              </a:ext>
            </a:extLst>
          </p:cNvPr>
          <p:cNvSpPr>
            <a:spLocks noGrp="1"/>
          </p:cNvSpPr>
          <p:nvPr>
            <p:ph type="title" hasCustomPrompt="1"/>
          </p:nvPr>
        </p:nvSpPr>
        <p:spPr>
          <a:xfrm>
            <a:off x="833175" y="528629"/>
            <a:ext cx="10540405" cy="479900"/>
          </a:xfrm>
        </p:spPr>
        <p:txBody>
          <a:bodyPr lIns="0" tIns="0" rIns="0" bIns="0" anchor="t">
            <a:noAutofit/>
          </a:bodyPr>
          <a:lstStyle>
            <a:lvl1pPr>
              <a:defRPr sz="3600" b="1">
                <a:solidFill>
                  <a:schemeClr val="accent5"/>
                </a:solidFill>
              </a:defRPr>
            </a:lvl1pPr>
          </a:lstStyle>
          <a:p>
            <a:r>
              <a:rPr lang="en-US"/>
              <a:t>Click to edit master title text</a:t>
            </a:r>
            <a:br>
              <a:rPr lang="en-US"/>
            </a:br>
            <a:endParaRPr lang="en-US"/>
          </a:p>
        </p:txBody>
      </p:sp>
      <p:sp>
        <p:nvSpPr>
          <p:cNvPr id="27" name="Text Placeholder 11">
            <a:extLst>
              <a:ext uri="{FF2B5EF4-FFF2-40B4-BE49-F238E27FC236}">
                <a16:creationId xmlns:a16="http://schemas.microsoft.com/office/drawing/2014/main" id="{2BB5A709-E25A-CC47-AE58-EC9F42EF1219}"/>
              </a:ext>
            </a:extLst>
          </p:cNvPr>
          <p:cNvSpPr>
            <a:spLocks noGrp="1"/>
          </p:cNvSpPr>
          <p:nvPr>
            <p:ph type="body" sz="quarter" idx="21" hasCustomPrompt="1"/>
          </p:nvPr>
        </p:nvSpPr>
        <p:spPr>
          <a:xfrm>
            <a:off x="833176" y="1018950"/>
            <a:ext cx="10540404" cy="479900"/>
          </a:xfrm>
        </p:spPr>
        <p:txBody>
          <a:bodyPr lIns="0" tIns="0" rIns="0" bIns="0">
            <a:noAutofit/>
          </a:bodyPr>
          <a:lstStyle>
            <a:lvl1pPr marL="0" indent="0">
              <a:buNone/>
              <a:defRPr sz="2800" b="1">
                <a:solidFill>
                  <a:schemeClr val="accent6"/>
                </a:solidFill>
              </a:defRPr>
            </a:lvl1pPr>
          </a:lstStyle>
          <a:p>
            <a:pPr lvl="0"/>
            <a:r>
              <a:rPr lang="en-US"/>
              <a:t>Click to edit master title text</a:t>
            </a:r>
          </a:p>
        </p:txBody>
      </p:sp>
      <p:sp>
        <p:nvSpPr>
          <p:cNvPr id="3" name="Picture Placeholder 2">
            <a:extLst>
              <a:ext uri="{FF2B5EF4-FFF2-40B4-BE49-F238E27FC236}">
                <a16:creationId xmlns:a16="http://schemas.microsoft.com/office/drawing/2014/main" id="{37BB3087-49AA-480C-A462-1133A6E7C6C7}"/>
              </a:ext>
            </a:extLst>
          </p:cNvPr>
          <p:cNvSpPr>
            <a:spLocks noGrp="1"/>
          </p:cNvSpPr>
          <p:nvPr>
            <p:ph type="pic" sz="quarter" idx="22" hasCustomPrompt="1"/>
          </p:nvPr>
        </p:nvSpPr>
        <p:spPr>
          <a:xfrm>
            <a:off x="-1" y="2066536"/>
            <a:ext cx="12188951" cy="4800602"/>
          </a:xfrm>
          <a:solidFill>
            <a:schemeClr val="accent1"/>
          </a:solidFill>
        </p:spPr>
        <p:txBody>
          <a:bodyPr anchor="ctr">
            <a:normAutofit/>
          </a:bodyPr>
          <a:lstStyle>
            <a:lvl1pPr algn="ctr">
              <a:defRPr sz="1600"/>
            </a:lvl1pPr>
          </a:lstStyle>
          <a:p>
            <a:r>
              <a:rPr lang="en-US"/>
              <a:t>Click to insert image here</a:t>
            </a:r>
          </a:p>
        </p:txBody>
      </p:sp>
      <p:sp>
        <p:nvSpPr>
          <p:cNvPr id="12" name="Text Placeholder 9">
            <a:extLst>
              <a:ext uri="{FF2B5EF4-FFF2-40B4-BE49-F238E27FC236}">
                <a16:creationId xmlns:a16="http://schemas.microsoft.com/office/drawing/2014/main" id="{60AF7B98-3554-234B-A9A0-828B8E3E8697}"/>
              </a:ext>
            </a:extLst>
          </p:cNvPr>
          <p:cNvSpPr>
            <a:spLocks noGrp="1"/>
          </p:cNvSpPr>
          <p:nvPr>
            <p:ph type="body" sz="quarter" idx="10" hasCustomPrompt="1"/>
          </p:nvPr>
        </p:nvSpPr>
        <p:spPr>
          <a:xfrm>
            <a:off x="0" y="2066537"/>
            <a:ext cx="6096000" cy="4800604"/>
          </a:xfrm>
          <a:solidFill>
            <a:srgbClr val="262626">
              <a:alpha val="61961"/>
            </a:srgbClr>
          </a:solidFill>
        </p:spPr>
        <p:txBody>
          <a:bodyPr lIns="1920240" tIns="274320" anchor="ctr" anchorCtr="0">
            <a:normAutofit/>
          </a:bodyPr>
          <a:lstStyle>
            <a:lvl1pPr marL="0" indent="0" algn="l">
              <a:lnSpc>
                <a:spcPct val="60000"/>
              </a:lnSpc>
              <a:buNone/>
              <a:defRPr sz="1600" b="0" i="0">
                <a:solidFill>
                  <a:schemeClr val="bg1"/>
                </a:solidFill>
                <a:latin typeface="+mn-lt"/>
                <a:cs typeface="Arial" panose="020B0604020202020204" pitchFamily="34" charset="0"/>
              </a:defRPr>
            </a:lvl1pPr>
          </a:lstStyle>
          <a:p>
            <a:pPr lvl="0"/>
            <a:r>
              <a:rPr lang="en-US"/>
              <a:t>Click to edit master</a:t>
            </a:r>
          </a:p>
          <a:p>
            <a:pPr lvl="0"/>
            <a:r>
              <a:rPr lang="en-US"/>
              <a:t>text style</a:t>
            </a:r>
          </a:p>
          <a:p>
            <a:pPr lvl="0"/>
            <a:endParaRPr lang="en-US"/>
          </a:p>
        </p:txBody>
      </p:sp>
    </p:spTree>
    <p:extLst>
      <p:ext uri="{BB962C8B-B14F-4D97-AF65-F5344CB8AC3E}">
        <p14:creationId xmlns:p14="http://schemas.microsoft.com/office/powerpoint/2010/main" val="634308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3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667F-4D1E-EA4A-9BD5-F58C1A590CE7}"/>
              </a:ext>
            </a:extLst>
          </p:cNvPr>
          <p:cNvSpPr>
            <a:spLocks noGrp="1"/>
          </p:cNvSpPr>
          <p:nvPr>
            <p:ph type="title" hasCustomPrompt="1"/>
          </p:nvPr>
        </p:nvSpPr>
        <p:spPr>
          <a:xfrm>
            <a:off x="838199" y="566928"/>
            <a:ext cx="10537683" cy="862621"/>
          </a:xfrm>
        </p:spPr>
        <p:txBody>
          <a:bodyPr lIns="0" tIns="0" anchor="t">
            <a:normAutofit/>
          </a:bodyPr>
          <a:lstStyle>
            <a:lvl1pPr>
              <a:defRPr sz="2800" b="1">
                <a:solidFill>
                  <a:schemeClr val="accent5"/>
                </a:solidFill>
              </a:defRPr>
            </a:lvl1pPr>
          </a:lstStyle>
          <a:p>
            <a:r>
              <a:rPr lang="en-US"/>
              <a:t>Click to edit master title style</a:t>
            </a:r>
          </a:p>
        </p:txBody>
      </p:sp>
      <p:sp>
        <p:nvSpPr>
          <p:cNvPr id="4" name="Picture Placeholder 3">
            <a:extLst>
              <a:ext uri="{FF2B5EF4-FFF2-40B4-BE49-F238E27FC236}">
                <a16:creationId xmlns:a16="http://schemas.microsoft.com/office/drawing/2014/main" id="{FDA66A47-2551-47FC-AF11-56C9D8900AD8}"/>
              </a:ext>
            </a:extLst>
          </p:cNvPr>
          <p:cNvSpPr>
            <a:spLocks noGrp="1"/>
          </p:cNvSpPr>
          <p:nvPr>
            <p:ph type="pic" sz="quarter" idx="32" hasCustomPrompt="1"/>
          </p:nvPr>
        </p:nvSpPr>
        <p:spPr>
          <a:xfrm>
            <a:off x="2895600" y="2022680"/>
            <a:ext cx="3200400" cy="1225296"/>
          </a:xfrm>
          <a:solidFill>
            <a:schemeClr val="accent1"/>
          </a:solidFill>
          <a:ln w="12700">
            <a:solidFill>
              <a:schemeClr val="accent5"/>
            </a:solidFill>
          </a:ln>
        </p:spPr>
        <p:txBody>
          <a:bodyPr anchor="ctr">
            <a:normAutofit/>
          </a:bodyPr>
          <a:lstStyle>
            <a:lvl1pPr algn="ctr">
              <a:defRPr sz="1600"/>
            </a:lvl1pPr>
          </a:lstStyle>
          <a:p>
            <a:r>
              <a:rPr lang="en-US"/>
              <a:t>Click to insert image</a:t>
            </a:r>
          </a:p>
        </p:txBody>
      </p:sp>
      <p:sp>
        <p:nvSpPr>
          <p:cNvPr id="13" name="Text Placeholder 5">
            <a:extLst>
              <a:ext uri="{FF2B5EF4-FFF2-40B4-BE49-F238E27FC236}">
                <a16:creationId xmlns:a16="http://schemas.microsoft.com/office/drawing/2014/main" id="{46A8B312-3B12-4FB7-8207-99056B6249D0}"/>
              </a:ext>
            </a:extLst>
          </p:cNvPr>
          <p:cNvSpPr>
            <a:spLocks noGrp="1"/>
          </p:cNvSpPr>
          <p:nvPr>
            <p:ph type="body" sz="quarter" idx="35" hasCustomPrompt="1"/>
          </p:nvPr>
        </p:nvSpPr>
        <p:spPr>
          <a:xfrm>
            <a:off x="6107040" y="2022680"/>
            <a:ext cx="3200400" cy="1225296"/>
          </a:xfrm>
          <a:solidFill>
            <a:schemeClr val="accent5"/>
          </a:solidFill>
          <a:ln w="25400">
            <a:solidFill>
              <a:schemeClr val="accent5"/>
            </a:solidFill>
          </a:ln>
        </p:spPr>
        <p:txBody>
          <a:bodyPr lIns="438912" rIns="438912" anchor="ctr">
            <a:normAutofit/>
          </a:bodyPr>
          <a:lstStyle>
            <a:lvl1pPr marL="0" indent="0">
              <a:buFontTx/>
              <a:buNone/>
              <a:defRPr sz="1600">
                <a:solidFill>
                  <a:schemeClr val="bg1"/>
                </a:solidFill>
              </a:defRPr>
            </a:lvl1pPr>
          </a:lstStyle>
          <a:p>
            <a:r>
              <a:rPr lang="en-US">
                <a:solidFill>
                  <a:schemeClr val="bg1"/>
                </a:solidFill>
              </a:rPr>
              <a:t>Click to edit master text style</a:t>
            </a:r>
          </a:p>
        </p:txBody>
      </p:sp>
      <p:sp>
        <p:nvSpPr>
          <p:cNvPr id="15" name="Picture Placeholder 3">
            <a:extLst>
              <a:ext uri="{FF2B5EF4-FFF2-40B4-BE49-F238E27FC236}">
                <a16:creationId xmlns:a16="http://schemas.microsoft.com/office/drawing/2014/main" id="{1889AF3F-A262-4DE7-9C9F-D0730B47D914}"/>
              </a:ext>
            </a:extLst>
          </p:cNvPr>
          <p:cNvSpPr>
            <a:spLocks noGrp="1"/>
          </p:cNvSpPr>
          <p:nvPr>
            <p:ph type="pic" sz="quarter" idx="33" hasCustomPrompt="1"/>
          </p:nvPr>
        </p:nvSpPr>
        <p:spPr>
          <a:xfrm>
            <a:off x="2895600" y="3470340"/>
            <a:ext cx="3200400" cy="1225296"/>
          </a:xfrm>
          <a:solidFill>
            <a:schemeClr val="accent1"/>
          </a:solidFill>
          <a:ln w="12700">
            <a:solidFill>
              <a:schemeClr val="accent5"/>
            </a:solidFill>
          </a:ln>
        </p:spPr>
        <p:txBody>
          <a:bodyPr anchor="ctr">
            <a:normAutofit/>
          </a:bodyPr>
          <a:lstStyle>
            <a:lvl1pPr algn="ctr">
              <a:defRPr sz="1600"/>
            </a:lvl1pPr>
          </a:lstStyle>
          <a:p>
            <a:r>
              <a:rPr lang="en-US"/>
              <a:t>Click to insert image</a:t>
            </a:r>
          </a:p>
        </p:txBody>
      </p:sp>
      <p:sp>
        <p:nvSpPr>
          <p:cNvPr id="30" name="Text Placeholder 5">
            <a:extLst>
              <a:ext uri="{FF2B5EF4-FFF2-40B4-BE49-F238E27FC236}">
                <a16:creationId xmlns:a16="http://schemas.microsoft.com/office/drawing/2014/main" id="{43E97BC8-22E4-3141-9608-84A945A42A89}"/>
              </a:ext>
            </a:extLst>
          </p:cNvPr>
          <p:cNvSpPr>
            <a:spLocks noGrp="1"/>
          </p:cNvSpPr>
          <p:nvPr>
            <p:ph type="body" sz="quarter" idx="22" hasCustomPrompt="1"/>
          </p:nvPr>
        </p:nvSpPr>
        <p:spPr>
          <a:xfrm>
            <a:off x="6096000" y="3470340"/>
            <a:ext cx="3200400" cy="1225296"/>
          </a:xfrm>
          <a:solidFill>
            <a:schemeClr val="accent5"/>
          </a:solidFill>
          <a:ln w="25400">
            <a:solidFill>
              <a:schemeClr val="accent5"/>
            </a:solidFill>
          </a:ln>
        </p:spPr>
        <p:txBody>
          <a:bodyPr lIns="438912" rIns="438912" anchor="ctr">
            <a:normAutofit/>
          </a:bodyPr>
          <a:lstStyle>
            <a:lvl1pPr marL="0" indent="0">
              <a:buFontTx/>
              <a:buNone/>
              <a:defRPr sz="1600">
                <a:solidFill>
                  <a:schemeClr val="bg1"/>
                </a:solidFill>
              </a:defRPr>
            </a:lvl1pPr>
          </a:lstStyle>
          <a:p>
            <a:r>
              <a:rPr lang="en-US">
                <a:solidFill>
                  <a:schemeClr val="bg1"/>
                </a:solidFill>
              </a:rPr>
              <a:t>Click to edit master text style</a:t>
            </a:r>
          </a:p>
        </p:txBody>
      </p:sp>
      <p:sp>
        <p:nvSpPr>
          <p:cNvPr id="16" name="Picture Placeholder 3">
            <a:extLst>
              <a:ext uri="{FF2B5EF4-FFF2-40B4-BE49-F238E27FC236}">
                <a16:creationId xmlns:a16="http://schemas.microsoft.com/office/drawing/2014/main" id="{F4D375CF-42E3-43DD-814F-AC643A2908FE}"/>
              </a:ext>
            </a:extLst>
          </p:cNvPr>
          <p:cNvSpPr>
            <a:spLocks noGrp="1"/>
          </p:cNvSpPr>
          <p:nvPr>
            <p:ph type="pic" sz="quarter" idx="34" hasCustomPrompt="1"/>
          </p:nvPr>
        </p:nvSpPr>
        <p:spPr>
          <a:xfrm>
            <a:off x="2895600" y="4922214"/>
            <a:ext cx="3200400" cy="1225296"/>
          </a:xfrm>
          <a:solidFill>
            <a:schemeClr val="accent1"/>
          </a:solidFill>
          <a:ln w="12700">
            <a:solidFill>
              <a:schemeClr val="accent5"/>
            </a:solidFill>
          </a:ln>
        </p:spPr>
        <p:txBody>
          <a:bodyPr anchor="ctr">
            <a:normAutofit/>
          </a:bodyPr>
          <a:lstStyle>
            <a:lvl1pPr algn="ctr">
              <a:defRPr sz="1600"/>
            </a:lvl1pPr>
          </a:lstStyle>
          <a:p>
            <a:r>
              <a:rPr lang="en-US"/>
              <a:t>Click to insert image</a:t>
            </a:r>
          </a:p>
        </p:txBody>
      </p:sp>
      <p:sp>
        <p:nvSpPr>
          <p:cNvPr id="14" name="Text Placeholder 5">
            <a:extLst>
              <a:ext uri="{FF2B5EF4-FFF2-40B4-BE49-F238E27FC236}">
                <a16:creationId xmlns:a16="http://schemas.microsoft.com/office/drawing/2014/main" id="{1B752F2A-0251-4959-80B1-17743D2F9FE4}"/>
              </a:ext>
            </a:extLst>
          </p:cNvPr>
          <p:cNvSpPr>
            <a:spLocks noGrp="1"/>
          </p:cNvSpPr>
          <p:nvPr>
            <p:ph type="body" sz="quarter" idx="36" hasCustomPrompt="1"/>
          </p:nvPr>
        </p:nvSpPr>
        <p:spPr>
          <a:xfrm>
            <a:off x="6096000" y="4922214"/>
            <a:ext cx="3200400" cy="1225296"/>
          </a:xfrm>
          <a:solidFill>
            <a:schemeClr val="accent5"/>
          </a:solidFill>
          <a:ln w="25400">
            <a:solidFill>
              <a:schemeClr val="accent5"/>
            </a:solidFill>
          </a:ln>
        </p:spPr>
        <p:txBody>
          <a:bodyPr lIns="438912" rIns="438912" anchor="ctr">
            <a:normAutofit/>
          </a:bodyPr>
          <a:lstStyle>
            <a:lvl1pPr marL="0" indent="0">
              <a:buFontTx/>
              <a:buNone/>
              <a:defRPr sz="1600">
                <a:solidFill>
                  <a:schemeClr val="bg1"/>
                </a:solidFill>
              </a:defRPr>
            </a:lvl1pPr>
          </a:lstStyle>
          <a:p>
            <a:r>
              <a:rPr lang="en-US">
                <a:solidFill>
                  <a:schemeClr val="bg1"/>
                </a:solidFill>
              </a:rPr>
              <a:t>Click to edit master text style</a:t>
            </a:r>
          </a:p>
        </p:txBody>
      </p:sp>
      <p:sp>
        <p:nvSpPr>
          <p:cNvPr id="17" name="Slide Number Placeholder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a:lstStyle>
            <a:lvl1pPr>
              <a:defRPr sz="1200"/>
            </a:lvl1pPr>
          </a:lstStyle>
          <a:p>
            <a:fld id="{A52BEA90-E6BE-45F4-8D5D-C2E01FE3DBCB}" type="slidenum">
              <a:rPr lang="en-US" smtClean="0"/>
              <a:pPr/>
              <a:t>‹#›</a:t>
            </a:fld>
            <a:endParaRPr lang="en-US"/>
          </a:p>
        </p:txBody>
      </p:sp>
    </p:spTree>
    <p:extLst>
      <p:ext uri="{BB962C8B-B14F-4D97-AF65-F5344CB8AC3E}">
        <p14:creationId xmlns:p14="http://schemas.microsoft.com/office/powerpoint/2010/main" val="4398230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36" name="Title 13">
            <a:extLst>
              <a:ext uri="{FF2B5EF4-FFF2-40B4-BE49-F238E27FC236}">
                <a16:creationId xmlns:a16="http://schemas.microsoft.com/office/drawing/2014/main" id="{40DEA294-B1C6-9E48-A990-C4FC916393BE}"/>
              </a:ext>
            </a:extLst>
          </p:cNvPr>
          <p:cNvSpPr>
            <a:spLocks noGrp="1"/>
          </p:cNvSpPr>
          <p:nvPr>
            <p:ph type="title" hasCustomPrompt="1"/>
          </p:nvPr>
        </p:nvSpPr>
        <p:spPr>
          <a:xfrm>
            <a:off x="838199" y="566928"/>
            <a:ext cx="10537683" cy="873436"/>
          </a:xfrm>
        </p:spPr>
        <p:txBody>
          <a:bodyPr lIns="0" tIns="0" rIns="0" bIns="0" anchor="t">
            <a:noAutofit/>
          </a:bodyPr>
          <a:lstStyle>
            <a:lvl1pPr>
              <a:defRPr sz="2800" b="1">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92A9031-5DBD-4AD9-9381-7F3F67DD857C}"/>
              </a:ext>
            </a:extLst>
          </p:cNvPr>
          <p:cNvSpPr>
            <a:spLocks noGrp="1"/>
          </p:cNvSpPr>
          <p:nvPr>
            <p:ph type="pic" sz="quarter" idx="31" hasCustomPrompt="1"/>
          </p:nvPr>
        </p:nvSpPr>
        <p:spPr>
          <a:xfrm>
            <a:off x="838200" y="2540000"/>
            <a:ext cx="3043238" cy="2711450"/>
          </a:xfrm>
          <a:solidFill>
            <a:schemeClr val="accent1"/>
          </a:solidFill>
        </p:spPr>
        <p:txBody>
          <a:bodyPr anchor="ctr">
            <a:normAutofit/>
          </a:bodyPr>
          <a:lstStyle>
            <a:lvl1pPr algn="ctr">
              <a:defRPr sz="1800"/>
            </a:lvl1pPr>
          </a:lstStyle>
          <a:p>
            <a:r>
              <a:rPr lang="en-US"/>
              <a:t>Click to insert image</a:t>
            </a:r>
          </a:p>
        </p:txBody>
      </p:sp>
      <p:sp>
        <p:nvSpPr>
          <p:cNvPr id="19" name="Text Placeholder 9">
            <a:extLst>
              <a:ext uri="{FF2B5EF4-FFF2-40B4-BE49-F238E27FC236}">
                <a16:creationId xmlns:a16="http://schemas.microsoft.com/office/drawing/2014/main" id="{89751D94-3DF3-A241-B368-55DC9BEF389C}"/>
              </a:ext>
            </a:extLst>
          </p:cNvPr>
          <p:cNvSpPr>
            <a:spLocks noGrp="1"/>
          </p:cNvSpPr>
          <p:nvPr>
            <p:ph type="body" sz="quarter" idx="30" hasCustomPrompt="1"/>
          </p:nvPr>
        </p:nvSpPr>
        <p:spPr>
          <a:xfrm>
            <a:off x="838197" y="4634096"/>
            <a:ext cx="3042684" cy="617685"/>
          </a:xfrm>
          <a:solidFill>
            <a:schemeClr val="accent4">
              <a:alpha val="90000"/>
            </a:schemeClr>
          </a:solidFill>
        </p:spPr>
        <p:txBody>
          <a:bodyPr lIns="91440" tIns="91440" anchor="ctr" anchorCtr="0">
            <a:normAutofit/>
          </a:bodyPr>
          <a:lstStyle>
            <a:lvl1pPr marL="0" indent="0" algn="ctr">
              <a:lnSpc>
                <a:spcPct val="60000"/>
              </a:lnSpc>
              <a:buNone/>
              <a:defRPr sz="1600" b="0" i="0">
                <a:solidFill>
                  <a:schemeClr val="bg1"/>
                </a:solidFill>
                <a:latin typeface="+mn-lt"/>
                <a:cs typeface="Arial" panose="020B0604020202020204" pitchFamily="34" charset="0"/>
              </a:defRPr>
            </a:lvl1pPr>
          </a:lstStyle>
          <a:p>
            <a:pPr lvl="0"/>
            <a:r>
              <a:rPr lang="en-US"/>
              <a:t>Click to edit master text style</a:t>
            </a:r>
          </a:p>
        </p:txBody>
      </p:sp>
      <p:sp>
        <p:nvSpPr>
          <p:cNvPr id="12" name="Picture Placeholder 2">
            <a:extLst>
              <a:ext uri="{FF2B5EF4-FFF2-40B4-BE49-F238E27FC236}">
                <a16:creationId xmlns:a16="http://schemas.microsoft.com/office/drawing/2014/main" id="{3B5A1782-324D-4E6F-B70F-B4AAAF5BE282}"/>
              </a:ext>
            </a:extLst>
          </p:cNvPr>
          <p:cNvSpPr>
            <a:spLocks noGrp="1"/>
          </p:cNvSpPr>
          <p:nvPr>
            <p:ph type="pic" sz="quarter" idx="32" hasCustomPrompt="1"/>
          </p:nvPr>
        </p:nvSpPr>
        <p:spPr>
          <a:xfrm>
            <a:off x="4600994" y="2540000"/>
            <a:ext cx="3043238" cy="2711450"/>
          </a:xfrm>
          <a:solidFill>
            <a:schemeClr val="accent1"/>
          </a:solidFill>
        </p:spPr>
        <p:txBody>
          <a:bodyPr anchor="ctr">
            <a:normAutofit/>
          </a:bodyPr>
          <a:lstStyle>
            <a:lvl1pPr algn="ctr">
              <a:defRPr sz="1800"/>
            </a:lvl1pPr>
          </a:lstStyle>
          <a:p>
            <a:r>
              <a:rPr lang="en-US"/>
              <a:t>Click to insert image</a:t>
            </a:r>
          </a:p>
        </p:txBody>
      </p:sp>
      <p:sp>
        <p:nvSpPr>
          <p:cNvPr id="16" name="Text Placeholder 9">
            <a:extLst>
              <a:ext uri="{FF2B5EF4-FFF2-40B4-BE49-F238E27FC236}">
                <a16:creationId xmlns:a16="http://schemas.microsoft.com/office/drawing/2014/main" id="{D02C2A04-A4DF-194D-9BF0-98BDCA834A87}"/>
              </a:ext>
            </a:extLst>
          </p:cNvPr>
          <p:cNvSpPr>
            <a:spLocks noGrp="1"/>
          </p:cNvSpPr>
          <p:nvPr>
            <p:ph type="body" sz="quarter" idx="29" hasCustomPrompt="1"/>
          </p:nvPr>
        </p:nvSpPr>
        <p:spPr>
          <a:xfrm>
            <a:off x="4601548" y="4634097"/>
            <a:ext cx="3042684" cy="617685"/>
          </a:xfrm>
          <a:solidFill>
            <a:schemeClr val="accent2">
              <a:alpha val="90000"/>
            </a:schemeClr>
          </a:solidFill>
        </p:spPr>
        <p:txBody>
          <a:bodyPr lIns="91440" tIns="91440" anchor="ctr" anchorCtr="0">
            <a:normAutofit/>
          </a:bodyPr>
          <a:lstStyle>
            <a:lvl1pPr marL="0" indent="0" algn="ctr">
              <a:lnSpc>
                <a:spcPct val="60000"/>
              </a:lnSpc>
              <a:buNone/>
              <a:defRPr sz="1600" b="0" i="0">
                <a:solidFill>
                  <a:schemeClr val="bg1"/>
                </a:solidFill>
                <a:latin typeface="+mn-lt"/>
                <a:cs typeface="Arial" panose="020B0604020202020204" pitchFamily="34" charset="0"/>
              </a:defRPr>
            </a:lvl1pPr>
          </a:lstStyle>
          <a:p>
            <a:pPr lvl="0"/>
            <a:r>
              <a:rPr lang="en-US"/>
              <a:t>Click to edit master text style</a:t>
            </a:r>
          </a:p>
        </p:txBody>
      </p:sp>
      <p:sp>
        <p:nvSpPr>
          <p:cNvPr id="13" name="Picture Placeholder 2">
            <a:extLst>
              <a:ext uri="{FF2B5EF4-FFF2-40B4-BE49-F238E27FC236}">
                <a16:creationId xmlns:a16="http://schemas.microsoft.com/office/drawing/2014/main" id="{D948B0B4-59DD-4F57-BC4D-AD690F1F9A8F}"/>
              </a:ext>
            </a:extLst>
          </p:cNvPr>
          <p:cNvSpPr>
            <a:spLocks noGrp="1"/>
          </p:cNvSpPr>
          <p:nvPr>
            <p:ph type="pic" sz="quarter" idx="33" hasCustomPrompt="1"/>
          </p:nvPr>
        </p:nvSpPr>
        <p:spPr>
          <a:xfrm>
            <a:off x="8310557" y="2540000"/>
            <a:ext cx="3043238" cy="2711450"/>
          </a:xfrm>
          <a:solidFill>
            <a:schemeClr val="accent1"/>
          </a:solidFill>
        </p:spPr>
        <p:txBody>
          <a:bodyPr anchor="ctr">
            <a:normAutofit/>
          </a:bodyPr>
          <a:lstStyle>
            <a:lvl1pPr algn="ctr">
              <a:defRPr sz="1800"/>
            </a:lvl1pPr>
          </a:lstStyle>
          <a:p>
            <a:r>
              <a:rPr lang="en-US"/>
              <a:t>Click to insert image</a:t>
            </a:r>
          </a:p>
        </p:txBody>
      </p:sp>
      <p:sp>
        <p:nvSpPr>
          <p:cNvPr id="15" name="Text Placeholder 9">
            <a:extLst>
              <a:ext uri="{FF2B5EF4-FFF2-40B4-BE49-F238E27FC236}">
                <a16:creationId xmlns:a16="http://schemas.microsoft.com/office/drawing/2014/main" id="{910F1566-2F10-C94E-A440-3BE6863E4147}"/>
              </a:ext>
            </a:extLst>
          </p:cNvPr>
          <p:cNvSpPr>
            <a:spLocks noGrp="1"/>
          </p:cNvSpPr>
          <p:nvPr>
            <p:ph type="body" sz="quarter" idx="10" hasCustomPrompt="1"/>
          </p:nvPr>
        </p:nvSpPr>
        <p:spPr>
          <a:xfrm>
            <a:off x="8311111" y="4636714"/>
            <a:ext cx="3042684" cy="617685"/>
          </a:xfrm>
          <a:solidFill>
            <a:schemeClr val="accent3">
              <a:alpha val="90000"/>
            </a:schemeClr>
          </a:solidFill>
        </p:spPr>
        <p:txBody>
          <a:bodyPr lIns="91440" tIns="91440" anchor="ctr" anchorCtr="0">
            <a:normAutofit/>
          </a:bodyPr>
          <a:lstStyle>
            <a:lvl1pPr marL="0" indent="0" algn="ctr">
              <a:lnSpc>
                <a:spcPct val="60000"/>
              </a:lnSpc>
              <a:buNone/>
              <a:defRPr sz="1600" b="0" i="0">
                <a:solidFill>
                  <a:schemeClr val="bg1"/>
                </a:solidFill>
                <a:latin typeface="+mn-lt"/>
                <a:cs typeface="Arial" panose="020B0604020202020204" pitchFamily="34" charset="0"/>
              </a:defRPr>
            </a:lvl1pPr>
          </a:lstStyle>
          <a:p>
            <a:pPr lvl="0"/>
            <a:r>
              <a:rPr lang="en-US"/>
              <a:t>Click to edit master text style</a:t>
            </a:r>
          </a:p>
        </p:txBody>
      </p:sp>
      <p:sp>
        <p:nvSpPr>
          <p:cNvPr id="17" name="Slide Number Placeholder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a:lstStyle>
            <a:lvl1pPr>
              <a:defRPr sz="1200"/>
            </a:lvl1pPr>
          </a:lstStyle>
          <a:p>
            <a:fld id="{A52BEA90-E6BE-45F4-8D5D-C2E01FE3DBCB}" type="slidenum">
              <a:rPr lang="en-US" smtClean="0"/>
              <a:pPr/>
              <a:t>‹#›</a:t>
            </a:fld>
            <a:endParaRPr lang="en-US"/>
          </a:p>
        </p:txBody>
      </p:sp>
    </p:spTree>
    <p:extLst>
      <p:ext uri="{BB962C8B-B14F-4D97-AF65-F5344CB8AC3E}">
        <p14:creationId xmlns:p14="http://schemas.microsoft.com/office/powerpoint/2010/main" val="4087078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61830361-A194-9F4E-999F-05BDD53E56D9}"/>
              </a:ext>
            </a:extLst>
          </p:cNvPr>
          <p:cNvSpPr>
            <a:spLocks noGrp="1"/>
          </p:cNvSpPr>
          <p:nvPr>
            <p:ph type="title" hasCustomPrompt="1"/>
          </p:nvPr>
        </p:nvSpPr>
        <p:spPr>
          <a:xfrm>
            <a:off x="838199" y="566928"/>
            <a:ext cx="10537683" cy="873436"/>
          </a:xfrm>
        </p:spPr>
        <p:txBody>
          <a:bodyPr lIns="0" tIns="0" rIns="0" bIns="0" anchor="t">
            <a:noAutofit/>
          </a:bodyPr>
          <a:lstStyle>
            <a:lvl1pPr>
              <a:defRPr sz="2800" b="1">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F09F5E-ECB4-4608-BAD6-3C0B906FBC10}"/>
              </a:ext>
            </a:extLst>
          </p:cNvPr>
          <p:cNvSpPr>
            <a:spLocks noGrp="1"/>
          </p:cNvSpPr>
          <p:nvPr>
            <p:ph sz="quarter" idx="25" hasCustomPrompt="1"/>
          </p:nvPr>
        </p:nvSpPr>
        <p:spPr>
          <a:xfrm>
            <a:off x="1968500" y="1780031"/>
            <a:ext cx="3225800" cy="3930207"/>
          </a:xfrm>
          <a:solidFill>
            <a:schemeClr val="accent1"/>
          </a:solidFill>
        </p:spPr>
        <p:txBody>
          <a:bodyPr anchor="ctr">
            <a:normAutofit/>
          </a:bodyPr>
          <a:lstStyle>
            <a:lvl1pPr algn="ctr">
              <a:defRPr sz="1600"/>
            </a:lvl1pPr>
          </a:lstStyle>
          <a:p>
            <a:pPr lvl="0"/>
            <a:r>
              <a:rPr lang="en-US"/>
              <a:t>Click to insert image or graphic here</a:t>
            </a:r>
          </a:p>
        </p:txBody>
      </p:sp>
      <p:sp>
        <p:nvSpPr>
          <p:cNvPr id="10" name="Content Placeholder 2">
            <a:extLst>
              <a:ext uri="{FF2B5EF4-FFF2-40B4-BE49-F238E27FC236}">
                <a16:creationId xmlns:a16="http://schemas.microsoft.com/office/drawing/2014/main" id="{D31456E2-715C-4D0E-AEC1-EDCEF7EFE170}"/>
              </a:ext>
            </a:extLst>
          </p:cNvPr>
          <p:cNvSpPr>
            <a:spLocks noGrp="1"/>
          </p:cNvSpPr>
          <p:nvPr>
            <p:ph sz="quarter" idx="26" hasCustomPrompt="1"/>
          </p:nvPr>
        </p:nvSpPr>
        <p:spPr>
          <a:xfrm>
            <a:off x="6997700" y="1779475"/>
            <a:ext cx="3225800" cy="3930207"/>
          </a:xfrm>
          <a:solidFill>
            <a:schemeClr val="accent1"/>
          </a:solidFill>
        </p:spPr>
        <p:txBody>
          <a:bodyPr anchor="ctr">
            <a:normAutofit/>
          </a:bodyPr>
          <a:lstStyle>
            <a:lvl1pPr algn="ctr">
              <a:defRPr sz="1600"/>
            </a:lvl1pPr>
          </a:lstStyle>
          <a:p>
            <a:pPr lvl="0"/>
            <a:r>
              <a:rPr lang="en-US"/>
              <a:t>Click to insert image or graphic here</a:t>
            </a:r>
          </a:p>
        </p:txBody>
      </p:sp>
      <p:sp>
        <p:nvSpPr>
          <p:cNvPr id="17" name="Slide Number Placeholder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a:lstStyle>
            <a:lvl1pPr>
              <a:defRPr sz="1200"/>
            </a:lvl1pPr>
          </a:lstStyle>
          <a:p>
            <a:fld id="{A52BEA90-E6BE-45F4-8D5D-C2E01FE3DBCB}" type="slidenum">
              <a:rPr lang="en-US" smtClean="0"/>
              <a:pPr/>
              <a:t>‹#›</a:t>
            </a:fld>
            <a:endParaRPr lang="en-US"/>
          </a:p>
        </p:txBody>
      </p:sp>
    </p:spTree>
    <p:extLst>
      <p:ext uri="{BB962C8B-B14F-4D97-AF65-F5344CB8AC3E}">
        <p14:creationId xmlns:p14="http://schemas.microsoft.com/office/powerpoint/2010/main" val="584744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6BEBC398-0B32-5D4C-8F8E-8DA17BC07AAF}"/>
              </a:ext>
            </a:extLst>
          </p:cNvPr>
          <p:cNvSpPr>
            <a:spLocks noGrp="1"/>
          </p:cNvSpPr>
          <p:nvPr>
            <p:ph type="title" hasCustomPrompt="1"/>
          </p:nvPr>
        </p:nvSpPr>
        <p:spPr>
          <a:xfrm>
            <a:off x="838199" y="566928"/>
            <a:ext cx="10537683" cy="873436"/>
          </a:xfrm>
        </p:spPr>
        <p:txBody>
          <a:bodyPr lIns="0" tIns="0" rIns="0" bIns="0" anchor="t">
            <a:noAutofit/>
          </a:bodyPr>
          <a:lstStyle>
            <a:lvl1pPr>
              <a:defRPr sz="2800" b="1">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7252D11-D0BD-46AC-942A-A7F84C34C1CC}"/>
              </a:ext>
            </a:extLst>
          </p:cNvPr>
          <p:cNvSpPr>
            <a:spLocks noGrp="1"/>
          </p:cNvSpPr>
          <p:nvPr>
            <p:ph sz="quarter" idx="24" hasCustomPrompt="1"/>
          </p:nvPr>
        </p:nvSpPr>
        <p:spPr>
          <a:xfrm>
            <a:off x="838199" y="1780031"/>
            <a:ext cx="10537683" cy="4576318"/>
          </a:xfrm>
          <a:solidFill>
            <a:schemeClr val="accent1"/>
          </a:solidFill>
        </p:spPr>
        <p:txBody>
          <a:bodyPr anchor="ctr">
            <a:normAutofit/>
          </a:bodyPr>
          <a:lstStyle>
            <a:lvl1pPr algn="ctr">
              <a:defRPr sz="1800"/>
            </a:lvl1pPr>
          </a:lstStyle>
          <a:p>
            <a:pPr lvl="0"/>
            <a:r>
              <a:rPr lang="en-US"/>
              <a:t>Click to insert image or graphic here</a:t>
            </a:r>
          </a:p>
        </p:txBody>
      </p:sp>
      <p:sp>
        <p:nvSpPr>
          <p:cNvPr id="17" name="Slide Number Placeholder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a:lstStyle>
            <a:lvl1pPr>
              <a:defRPr sz="1200">
                <a:latin typeface="+mn-lt"/>
              </a:defRPr>
            </a:lvl1pPr>
          </a:lstStyle>
          <a:p>
            <a:fld id="{A52BEA90-E6BE-45F4-8D5D-C2E01FE3DBCB}" type="slidenum">
              <a:rPr lang="en-US" smtClean="0"/>
              <a:pPr/>
              <a:t>‹#›</a:t>
            </a:fld>
            <a:endParaRPr lang="en-US"/>
          </a:p>
        </p:txBody>
      </p:sp>
    </p:spTree>
    <p:extLst>
      <p:ext uri="{BB962C8B-B14F-4D97-AF65-F5344CB8AC3E}">
        <p14:creationId xmlns:p14="http://schemas.microsoft.com/office/powerpoint/2010/main" val="4054317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269070-4807-43E2-A9DF-90767C93C775}"/>
              </a:ext>
            </a:extLst>
          </p:cNvPr>
          <p:cNvSpPr>
            <a:spLocks noGrp="1"/>
          </p:cNvSpPr>
          <p:nvPr>
            <p:ph type="pic" sz="quarter" idx="15" hasCustomPrompt="1"/>
          </p:nvPr>
        </p:nvSpPr>
        <p:spPr>
          <a:xfrm>
            <a:off x="0" y="0"/>
            <a:ext cx="12207239" cy="6858000"/>
          </a:xfrm>
          <a:solidFill>
            <a:schemeClr val="accent1"/>
          </a:solidFill>
        </p:spPr>
        <p:txBody>
          <a:bodyPr tIns="2560320" anchor="ctr">
            <a:noAutofit/>
          </a:bodyPr>
          <a:lstStyle>
            <a:lvl1pPr algn="ctr">
              <a:defRPr sz="1800"/>
            </a:lvl1pPr>
          </a:lstStyle>
          <a:p>
            <a:r>
              <a:rPr lang="en-US"/>
              <a:t>Click to insert image here</a:t>
            </a:r>
          </a:p>
          <a:p>
            <a:endParaRPr lang="en-US"/>
          </a:p>
        </p:txBody>
      </p:sp>
      <p:sp>
        <p:nvSpPr>
          <p:cNvPr id="6" name="Text Placeholder 9">
            <a:extLst>
              <a:ext uri="{FF2B5EF4-FFF2-40B4-BE49-F238E27FC236}">
                <a16:creationId xmlns:a16="http://schemas.microsoft.com/office/drawing/2014/main" id="{B95A5A22-1295-5A4C-BEED-CDAAB6B38DA8}"/>
              </a:ext>
            </a:extLst>
          </p:cNvPr>
          <p:cNvSpPr>
            <a:spLocks noGrp="1"/>
          </p:cNvSpPr>
          <p:nvPr>
            <p:ph type="body" sz="quarter" idx="14" hasCustomPrompt="1"/>
          </p:nvPr>
        </p:nvSpPr>
        <p:spPr>
          <a:xfrm>
            <a:off x="-11574" y="-11151"/>
            <a:ext cx="12207240" cy="3429000"/>
          </a:xfrm>
          <a:solidFill>
            <a:srgbClr val="262626">
              <a:alpha val="61961"/>
            </a:srgbClr>
          </a:solidFill>
          <a:ln>
            <a:noFill/>
          </a:ln>
        </p:spPr>
        <p:txBody>
          <a:bodyPr lIns="868680" tIns="2057400" bIns="91440" anchor="t" anchorCtr="0">
            <a:normAutofit/>
          </a:bodyPr>
          <a:lstStyle>
            <a:lvl1pPr marL="0" marR="0" indent="0" algn="l" defTabSz="914400" rtl="0" eaLnBrk="1" fontAlgn="auto" latinLnBrk="0" hangingPunct="1">
              <a:lnSpc>
                <a:spcPct val="60000"/>
              </a:lnSpc>
              <a:spcBef>
                <a:spcPts val="1000"/>
              </a:spcBef>
              <a:spcAft>
                <a:spcPts val="0"/>
              </a:spcAft>
              <a:buClrTx/>
              <a:buSzTx/>
              <a:buFontTx/>
              <a:buNone/>
              <a:tabLst/>
              <a:defRPr sz="1600" b="0" i="0">
                <a:solidFill>
                  <a:schemeClr val="bg1"/>
                </a:solidFill>
                <a:latin typeface="+mn-lt"/>
                <a:cs typeface="Arial" panose="020B0604020202020204" pitchFamily="34" charset="0"/>
              </a:defRPr>
            </a:lvl1pPr>
          </a:lstStyle>
          <a:p>
            <a:pPr lvl="0"/>
            <a:r>
              <a:rPr lang="en-US"/>
              <a:t>Click to exit master text style</a:t>
            </a:r>
          </a:p>
        </p:txBody>
      </p:sp>
      <p:sp>
        <p:nvSpPr>
          <p:cNvPr id="2" name="Title 1">
            <a:extLst>
              <a:ext uri="{FF2B5EF4-FFF2-40B4-BE49-F238E27FC236}">
                <a16:creationId xmlns:a16="http://schemas.microsoft.com/office/drawing/2014/main" id="{AEDEBD28-F38A-B644-853D-75CBD6A9F711}"/>
              </a:ext>
            </a:extLst>
          </p:cNvPr>
          <p:cNvSpPr>
            <a:spLocks noGrp="1"/>
          </p:cNvSpPr>
          <p:nvPr>
            <p:ph type="title" hasCustomPrompt="1"/>
          </p:nvPr>
        </p:nvSpPr>
        <p:spPr>
          <a:xfrm>
            <a:off x="838200" y="565847"/>
            <a:ext cx="10515600" cy="1062232"/>
          </a:xfrm>
        </p:spPr>
        <p:txBody>
          <a:bodyPr lIns="0" tIns="0" rIns="0" bIns="0" anchor="t">
            <a:normAutofit/>
          </a:bodyPr>
          <a:lstStyle>
            <a:lvl1pPr>
              <a:defRPr sz="28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C3B6C998-067D-F24C-8880-399DE7EC60CF}"/>
              </a:ext>
            </a:extLst>
          </p:cNvPr>
          <p:cNvSpPr txBox="1"/>
          <p:nvPr userDrawn="1"/>
        </p:nvSpPr>
        <p:spPr>
          <a:xfrm>
            <a:off x="3340444" y="5935091"/>
            <a:ext cx="5511112" cy="523220"/>
          </a:xfrm>
          <a:prstGeom prst="rect">
            <a:avLst/>
          </a:prstGeom>
          <a:solidFill>
            <a:schemeClr val="bg1">
              <a:alpha val="0"/>
            </a:schemeClr>
          </a:solidFill>
        </p:spPr>
        <p:txBody>
          <a:bodyPr wrap="square" rtlCol="0">
            <a:spAutoFit/>
          </a:bodyPr>
          <a:lstStyle/>
          <a:p>
            <a:pPr algn="ctr"/>
            <a:r>
              <a:rPr lang="en-US" sz="2800" b="1">
                <a:solidFill>
                  <a:schemeClr val="accent5"/>
                </a:solidFill>
                <a:latin typeface="+mn-lt"/>
                <a:cs typeface="Arial" panose="020B0604020202020204" pitchFamily="34" charset="0"/>
              </a:rPr>
              <a:t>Click to edit master text style</a:t>
            </a:r>
          </a:p>
        </p:txBody>
      </p:sp>
    </p:spTree>
    <p:extLst>
      <p:ext uri="{BB962C8B-B14F-4D97-AF65-F5344CB8AC3E}">
        <p14:creationId xmlns:p14="http://schemas.microsoft.com/office/powerpoint/2010/main" val="65470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FD44-3E18-544B-BBAC-DCBF5F125EA3}"/>
              </a:ext>
            </a:extLst>
          </p:cNvPr>
          <p:cNvSpPr>
            <a:spLocks noGrp="1"/>
          </p:cNvSpPr>
          <p:nvPr>
            <p:ph type="title" hasCustomPrompt="1"/>
          </p:nvPr>
        </p:nvSpPr>
        <p:spPr>
          <a:xfrm>
            <a:off x="838200" y="569494"/>
            <a:ext cx="10515600" cy="911595"/>
          </a:xfrm>
        </p:spPr>
        <p:txBody>
          <a:bodyPr lIns="0" tIns="0" rIns="0" bIns="0" anchor="t">
            <a:normAutofit/>
          </a:bodyPr>
          <a:lstStyle>
            <a:lvl1pPr>
              <a:defRPr sz="2800">
                <a:solidFill>
                  <a:schemeClr val="accent6"/>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E69AB53E-6566-42B1-A87A-589EE239D5AA}"/>
              </a:ext>
            </a:extLst>
          </p:cNvPr>
          <p:cNvSpPr>
            <a:spLocks noGrp="1"/>
          </p:cNvSpPr>
          <p:nvPr>
            <p:ph type="pic" sz="quarter" idx="20" hasCustomPrompt="1"/>
          </p:nvPr>
        </p:nvSpPr>
        <p:spPr>
          <a:xfrm>
            <a:off x="833175" y="1963738"/>
            <a:ext cx="6759223" cy="4217987"/>
          </a:xfrm>
          <a:solidFill>
            <a:schemeClr val="accent1"/>
          </a:solidFill>
        </p:spPr>
        <p:txBody>
          <a:bodyPr anchor="ctr">
            <a:normAutofit/>
          </a:bodyPr>
          <a:lstStyle>
            <a:lvl1pPr algn="ctr">
              <a:defRPr sz="1600"/>
            </a:lvl1pPr>
          </a:lstStyle>
          <a:p>
            <a:r>
              <a:rPr lang="en-US"/>
              <a:t>Click to insert image here</a:t>
            </a:r>
          </a:p>
        </p:txBody>
      </p:sp>
      <p:sp>
        <p:nvSpPr>
          <p:cNvPr id="20" name="Text Placeholder 11">
            <a:extLst>
              <a:ext uri="{FF2B5EF4-FFF2-40B4-BE49-F238E27FC236}">
                <a16:creationId xmlns:a16="http://schemas.microsoft.com/office/drawing/2014/main" id="{FD3509C8-7877-6946-8CE5-00F7B9552E07}"/>
              </a:ext>
            </a:extLst>
          </p:cNvPr>
          <p:cNvSpPr>
            <a:spLocks noGrp="1"/>
          </p:cNvSpPr>
          <p:nvPr>
            <p:ph type="body" sz="quarter" idx="24" hasCustomPrompt="1"/>
          </p:nvPr>
        </p:nvSpPr>
        <p:spPr>
          <a:xfrm>
            <a:off x="8432800" y="3725227"/>
            <a:ext cx="2919113" cy="1835313"/>
          </a:xfrm>
        </p:spPr>
        <p:txBody>
          <a:bodyPr lIns="0" tIns="0" rIns="0" bIns="0">
            <a:noAutofit/>
          </a:bodyPr>
          <a:lstStyle>
            <a:lvl1pPr marL="0" indent="0">
              <a:lnSpc>
                <a:spcPct val="90000"/>
              </a:lnSpc>
              <a:buNone/>
              <a:defRPr sz="1600" b="0">
                <a:solidFill>
                  <a:schemeClr val="accent5"/>
                </a:solidFill>
              </a:defRPr>
            </a:lvl1pPr>
          </a:lstStyle>
          <a:p>
            <a:pPr lvl="0"/>
            <a:r>
              <a:rPr lang="en-US"/>
              <a:t>Click to edit master text style</a:t>
            </a:r>
          </a:p>
        </p:txBody>
      </p:sp>
      <p:sp>
        <p:nvSpPr>
          <p:cNvPr id="19" name="Text Placeholder 11">
            <a:extLst>
              <a:ext uri="{FF2B5EF4-FFF2-40B4-BE49-F238E27FC236}">
                <a16:creationId xmlns:a16="http://schemas.microsoft.com/office/drawing/2014/main" id="{46EC1DFF-6B7A-4C4C-9BDC-76D1FE8DD60B}"/>
              </a:ext>
            </a:extLst>
          </p:cNvPr>
          <p:cNvSpPr>
            <a:spLocks noGrp="1"/>
          </p:cNvSpPr>
          <p:nvPr>
            <p:ph type="body" sz="quarter" idx="23" hasCustomPrompt="1"/>
          </p:nvPr>
        </p:nvSpPr>
        <p:spPr>
          <a:xfrm>
            <a:off x="8432800" y="5692068"/>
            <a:ext cx="2919113" cy="532753"/>
          </a:xfrm>
        </p:spPr>
        <p:txBody>
          <a:bodyPr lIns="0" tIns="0" rIns="0" bIns="0" anchor="b">
            <a:noAutofit/>
          </a:bodyPr>
          <a:lstStyle>
            <a:lvl1pPr marL="0" indent="0">
              <a:lnSpc>
                <a:spcPct val="90000"/>
              </a:lnSpc>
              <a:buNone/>
              <a:defRPr sz="2000" b="1">
                <a:solidFill>
                  <a:schemeClr val="accent5"/>
                </a:solidFill>
              </a:defRPr>
            </a:lvl1pPr>
          </a:lstStyle>
          <a:p>
            <a:pPr lvl="0"/>
            <a:r>
              <a:rPr lang="en-US"/>
              <a:t>Click to edit master text style</a:t>
            </a:r>
          </a:p>
        </p:txBody>
      </p:sp>
      <p:sp>
        <p:nvSpPr>
          <p:cNvPr id="17" name="Slide Number Placeholder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a:lstStyle>
            <a:lvl1pPr>
              <a:defRPr sz="1200">
                <a:latin typeface="+mn-lt"/>
                <a:cs typeface="Arial" panose="020B0604020202020204" pitchFamily="34" charset="0"/>
              </a:defRPr>
            </a:lvl1pPr>
          </a:lstStyle>
          <a:p>
            <a:fld id="{A52BEA90-E6BE-45F4-8D5D-C2E01FE3DBCB}" type="slidenum">
              <a:rPr lang="en-US" smtClean="0"/>
              <a:pPr/>
              <a:t>‹#›</a:t>
            </a:fld>
            <a:endParaRPr lang="en-US"/>
          </a:p>
        </p:txBody>
      </p:sp>
    </p:spTree>
    <p:extLst>
      <p:ext uri="{BB962C8B-B14F-4D97-AF65-F5344CB8AC3E}">
        <p14:creationId xmlns:p14="http://schemas.microsoft.com/office/powerpoint/2010/main" val="21050539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4DDE9C-955A-40E0-AEDB-57EE5B377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8092AA-470A-438D-B06A-389D4965D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F0C0FCC-269D-49E4-B1A8-2F5D9EEA5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A52BEA90-E6BE-45F4-8D5D-C2E01FE3DBCB}" type="slidenum">
              <a:rPr lang="en-US" smtClean="0"/>
              <a:pPr/>
              <a:t>‹#›</a:t>
            </a:fld>
            <a:endParaRPr lang="en-US"/>
          </a:p>
        </p:txBody>
      </p:sp>
    </p:spTree>
    <p:extLst>
      <p:ext uri="{BB962C8B-B14F-4D97-AF65-F5344CB8AC3E}">
        <p14:creationId xmlns:p14="http://schemas.microsoft.com/office/powerpoint/2010/main" val="14417243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8" r:id="rId4"/>
    <p:sldLayoutId id="2147483679" r:id="rId5"/>
    <p:sldLayoutId id="2147483680" r:id="rId6"/>
    <p:sldLayoutId id="2147483682" r:id="rId7"/>
    <p:sldLayoutId id="2147483687" r:id="rId8"/>
    <p:sldLayoutId id="2147483686" r:id="rId9"/>
    <p:sldLayoutId id="2147483681"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PowerPoint_Presentation_4EE0A451.pptx"/><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913F9A8-5859-8441-9D34-EA6DF53BAFAB}"/>
              </a:ext>
            </a:extLst>
          </p:cNvPr>
          <p:cNvPicPr>
            <a:picLocks noGrp="1" noChangeAspect="1"/>
          </p:cNvPicPr>
          <p:nvPr>
            <p:ph type="pic" sz="quarter" idx="14"/>
          </p:nvPr>
        </p:nvPicPr>
        <p:blipFill>
          <a:blip r:embed="rId2">
            <a:extLst>
              <a:ext uri="{BEBA8EAE-BF5A-486C-A8C5-ECC9F3942E4B}">
                <a14:imgProps xmlns:a14="http://schemas.microsoft.com/office/drawing/2010/main">
                  <a14:imgLayer r:embed="rId3">
                    <a14:imgEffect>
                      <a14:artisticBlur/>
                    </a14:imgEffect>
                    <a14:imgEffect>
                      <a14:saturation sat="66000"/>
                    </a14:imgEffect>
                  </a14:imgLayer>
                </a14:imgProps>
              </a:ext>
              <a:ext uri="{28A0092B-C50C-407E-A947-70E740481C1C}">
                <a14:useLocalDpi xmlns:a14="http://schemas.microsoft.com/office/drawing/2010/main" val="0"/>
              </a:ext>
            </a:extLst>
          </a:blip>
          <a:srcRect/>
          <a:stretch/>
        </p:blipFill>
        <p:spPr/>
      </p:pic>
      <p:sp>
        <p:nvSpPr>
          <p:cNvPr id="6" name="Title 2">
            <a:extLst>
              <a:ext uri="{FF2B5EF4-FFF2-40B4-BE49-F238E27FC236}">
                <a16:creationId xmlns:a16="http://schemas.microsoft.com/office/drawing/2014/main" id="{C60E6CE8-7AB6-B54A-8434-8F730542E2DD}"/>
              </a:ext>
            </a:extLst>
          </p:cNvPr>
          <p:cNvSpPr>
            <a:spLocks noGrp="1"/>
          </p:cNvSpPr>
          <p:nvPr>
            <p:ph type="title"/>
          </p:nvPr>
        </p:nvSpPr>
        <p:spPr>
          <a:xfrm>
            <a:off x="0" y="491036"/>
            <a:ext cx="12188952" cy="2031324"/>
          </a:xfrm>
          <a:solidFill>
            <a:srgbClr val="262626">
              <a:alpha val="69804"/>
            </a:srgbClr>
          </a:solidFill>
        </p:spPr>
        <p:txBody>
          <a:bodyPr>
            <a:normAutofit/>
          </a:bodyPr>
          <a:lstStyle/>
          <a:p>
            <a:r>
              <a:rPr lang="en-US">
                <a:latin typeface="Times New Roman" panose="02020603050405020304" pitchFamily="18" charset="0"/>
                <a:cs typeface="Times New Roman" panose="02020603050405020304" pitchFamily="18" charset="0"/>
              </a:rPr>
              <a:t>Remote Sensing of Chlorophyll-a in Rivers: A Comprehensive Literature Review</a:t>
            </a:r>
            <a:br>
              <a:rPr lang="en-US">
                <a:latin typeface="Times New Roman" panose="02020603050405020304" pitchFamily="18" charset="0"/>
                <a:cs typeface="Times New Roman" panose="02020603050405020304" pitchFamily="18" charset="0"/>
              </a:rPr>
            </a:br>
            <a:endParaRPr lang="en-US" sz="140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67409BD-686C-D6C4-2BFA-A35E45D3B9D2}"/>
              </a:ext>
            </a:extLst>
          </p:cNvPr>
          <p:cNvSpPr txBox="1"/>
          <p:nvPr/>
        </p:nvSpPr>
        <p:spPr>
          <a:xfrm>
            <a:off x="1020058" y="3429000"/>
            <a:ext cx="10148836" cy="1661993"/>
          </a:xfrm>
          <a:prstGeom prst="rect">
            <a:avLst/>
          </a:prstGeom>
          <a:solidFill>
            <a:srgbClr val="262626">
              <a:alpha val="69804"/>
            </a:srgbClr>
          </a:solidFill>
        </p:spPr>
        <p:txBody>
          <a:bodyPr wrap="square" lIns="91440" tIns="45720" rIns="91440" bIns="45720" anchor="t">
            <a:spAutoFit/>
          </a:bodyPr>
          <a:lstStyle/>
          <a:p>
            <a:pPr algn="ctr"/>
            <a:r>
              <a:rPr lang="en-US" sz="2400" b="1" dirty="0">
                <a:solidFill>
                  <a:schemeClr val="bg1"/>
                </a:solidFill>
                <a:latin typeface="Times New Roman"/>
                <a:cs typeface="Times New Roman"/>
              </a:rPr>
              <a:t>Anna Sherrill, Nicklaus Kuntzman, Maia Shields, Connor Firat, and Azad Hossain</a:t>
            </a:r>
            <a:br>
              <a:rPr lang="en-US" sz="2000" dirty="0">
                <a:latin typeface="Times New Roman" panose="02020603050405020304" pitchFamily="18" charset="0"/>
                <a:cs typeface="Times New Roman" panose="02020603050405020304" pitchFamily="18" charset="0"/>
              </a:rPr>
            </a:br>
            <a:r>
              <a:rPr lang="en-US" sz="1800" dirty="0">
                <a:solidFill>
                  <a:schemeClr val="bg1"/>
                </a:solidFill>
                <a:latin typeface="Times New Roman"/>
                <a:cs typeface="Times New Roman"/>
              </a:rPr>
              <a:t>Department of Biology, Geology, and Environmental Science</a:t>
            </a:r>
            <a:r>
              <a:rPr lang="en-US" dirty="0">
                <a:solidFill>
                  <a:schemeClr val="bg1"/>
                </a:solidFill>
                <a:latin typeface="Times New Roman"/>
                <a:cs typeface="Times New Roman"/>
              </a:rPr>
              <a:t> | UTC Geological and Environmental Remote Sensing Laboratory</a:t>
            </a:r>
            <a:br>
              <a:rPr lang="en-US" sz="1800" dirty="0">
                <a:latin typeface="Times New Roman" panose="02020603050405020304" pitchFamily="18" charset="0"/>
                <a:cs typeface="Times New Roman" panose="02020603050405020304" pitchFamily="18" charset="0"/>
              </a:rPr>
            </a:br>
            <a:r>
              <a:rPr lang="en-US" sz="1800" dirty="0">
                <a:solidFill>
                  <a:schemeClr val="bg1"/>
                </a:solidFill>
                <a:latin typeface="Times New Roman"/>
                <a:cs typeface="Times New Roman"/>
              </a:rPr>
              <a:t>University of Tennessee at Chattanooga</a:t>
            </a:r>
            <a:endParaRPr lang="en-US" dirty="0">
              <a:solidFill>
                <a:schemeClr val="bg1"/>
              </a:solidFill>
              <a:latin typeface="Times New Roman"/>
              <a:cs typeface="Times New Roman"/>
            </a:endParaRPr>
          </a:p>
        </p:txBody>
      </p:sp>
      <p:sp>
        <p:nvSpPr>
          <p:cNvPr id="4" name="TextBox 3">
            <a:extLst>
              <a:ext uri="{FF2B5EF4-FFF2-40B4-BE49-F238E27FC236}">
                <a16:creationId xmlns:a16="http://schemas.microsoft.com/office/drawing/2014/main" id="{A66AF4A4-468C-D910-BFF1-6ED7FF76E80F}"/>
              </a:ext>
            </a:extLst>
          </p:cNvPr>
          <p:cNvSpPr txBox="1"/>
          <p:nvPr/>
        </p:nvSpPr>
        <p:spPr>
          <a:xfrm>
            <a:off x="4173055" y="5905299"/>
            <a:ext cx="3842842" cy="923330"/>
          </a:xfrm>
          <a:prstGeom prst="rect">
            <a:avLst/>
          </a:prstGeom>
          <a:solidFill>
            <a:srgbClr val="262626">
              <a:alpha val="69804"/>
            </a:srgbClr>
          </a:solidFill>
        </p:spPr>
        <p:txBody>
          <a:bodyPr wrap="square" rtlCol="0">
            <a:spAutoFit/>
          </a:bodyPr>
          <a:lstStyle/>
          <a:p>
            <a:pPr algn="ctr"/>
            <a:r>
              <a:rPr lang="en-US" b="1">
                <a:solidFill>
                  <a:schemeClr val="bg1"/>
                </a:solidFill>
                <a:effectLst/>
                <a:latin typeface="Times New Roman" panose="02020603050405020304" pitchFamily="18" charset="0"/>
                <a:cs typeface="Times New Roman" panose="02020603050405020304" pitchFamily="18" charset="0"/>
              </a:rPr>
              <a:t>2025 ASPRS Mid-South Conference</a:t>
            </a:r>
          </a:p>
          <a:p>
            <a:pPr algn="ctr"/>
            <a:r>
              <a:rPr lang="en-US" b="1">
                <a:solidFill>
                  <a:schemeClr val="bg1"/>
                </a:solidFill>
                <a:effectLst/>
                <a:latin typeface="Times New Roman" panose="02020603050405020304" pitchFamily="18" charset="0"/>
                <a:cs typeface="Times New Roman" panose="02020603050405020304" pitchFamily="18" charset="0"/>
              </a:rPr>
              <a:t>April 24</a:t>
            </a:r>
            <a:r>
              <a:rPr lang="en-US" b="1" baseline="30000">
                <a:solidFill>
                  <a:schemeClr val="bg1"/>
                </a:solidFill>
                <a:effectLst/>
                <a:latin typeface="Times New Roman" panose="02020603050405020304" pitchFamily="18" charset="0"/>
                <a:cs typeface="Times New Roman" panose="02020603050405020304" pitchFamily="18" charset="0"/>
              </a:rPr>
              <a:t>th</a:t>
            </a:r>
            <a:r>
              <a:rPr lang="en-US" b="1">
                <a:solidFill>
                  <a:schemeClr val="bg1"/>
                </a:solidFill>
                <a:effectLst/>
                <a:latin typeface="Times New Roman" panose="02020603050405020304" pitchFamily="18" charset="0"/>
                <a:cs typeface="Times New Roman" panose="02020603050405020304" pitchFamily="18" charset="0"/>
              </a:rPr>
              <a:t> 2025</a:t>
            </a:r>
            <a:br>
              <a:rPr lang="en-US" b="1">
                <a:solidFill>
                  <a:schemeClr val="bg1"/>
                </a:solidFill>
                <a:effectLst/>
                <a:latin typeface="Times New Roman" panose="02020603050405020304" pitchFamily="18" charset="0"/>
                <a:cs typeface="Times New Roman" panose="02020603050405020304" pitchFamily="18" charset="0"/>
              </a:rPr>
            </a:br>
            <a:r>
              <a:rPr lang="en-US" b="1">
                <a:solidFill>
                  <a:schemeClr val="bg1"/>
                </a:solidFill>
                <a:latin typeface="Times New Roman" panose="02020603050405020304" pitchFamily="18" charset="0"/>
                <a:cs typeface="Times New Roman" panose="02020603050405020304" pitchFamily="18" charset="0"/>
              </a:rPr>
              <a:t>In-Person at ORNL</a:t>
            </a:r>
            <a:endParaRPr lang="en-US" b="1">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715759"/>
      </p:ext>
    </p:extLst>
  </p:cSld>
  <p:clrMapOvr>
    <a:masterClrMapping/>
  </p:clrMapOvr>
  <mc:AlternateContent xmlns:mc="http://schemas.openxmlformats.org/markup-compatibility/2006" xmlns:p14="http://schemas.microsoft.com/office/powerpoint/2010/main">
    <mc:Choice Requires="p14">
      <p:transition p14:dur="10" advTm="24577"/>
    </mc:Choice>
    <mc:Fallback xmlns="">
      <p:transition advTm="245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a:solidFill>
                  <a:schemeClr val="accent6"/>
                </a:solidFill>
                <a:latin typeface="Times New Roman" panose="02020603050405020304" pitchFamily="18" charset="0"/>
                <a:cs typeface="Times New Roman" panose="02020603050405020304" pitchFamily="18" charset="0"/>
              </a:rPr>
              <a:t>Remote Sensing of Chlorophyll - Inland Waters</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Remote Sensing of Chlorophyll-a in Rivers: A Comprehensive Literature Review</a:t>
            </a:r>
          </a:p>
        </p:txBody>
      </p:sp>
      <p:sp>
        <p:nvSpPr>
          <p:cNvPr id="10" name="TextBox 9">
            <a:extLst>
              <a:ext uri="{FF2B5EF4-FFF2-40B4-BE49-F238E27FC236}">
                <a16:creationId xmlns:a16="http://schemas.microsoft.com/office/drawing/2014/main" id="{9C95E193-4C61-B212-554D-2357934F45E9}"/>
              </a:ext>
            </a:extLst>
          </p:cNvPr>
          <p:cNvSpPr txBox="1"/>
          <p:nvPr/>
        </p:nvSpPr>
        <p:spPr>
          <a:xfrm>
            <a:off x="833175" y="1525685"/>
            <a:ext cx="10542707" cy="3993401"/>
          </a:xfrm>
          <a:prstGeom prst="rect">
            <a:avLst/>
          </a:prstGeom>
          <a:noFill/>
        </p:spPr>
        <p:txBody>
          <a:bodyPr wrap="square" lIns="91440" tIns="45720" rIns="91440" bIns="45720" rtlCol="0" anchor="t">
            <a:spAutoFit/>
          </a:bodyPr>
          <a:lstStyle/>
          <a:p>
            <a:r>
              <a:rPr lang="en-US" sz="1950" dirty="0">
                <a:solidFill>
                  <a:schemeClr val="accent5"/>
                </a:solidFill>
                <a:latin typeface="Times New Roman"/>
                <a:cs typeface="Times New Roman"/>
              </a:rPr>
              <a:t>Due to the optical properties of chlorophyll-a, and rivers, reflectance ratios must be narrowed down to ensure that the most accurate values are acquired for the prediction model. A review of the selected literature revealed the following:</a:t>
            </a:r>
          </a:p>
          <a:p>
            <a:endParaRPr lang="en-US" sz="1950" dirty="0">
              <a:solidFill>
                <a:schemeClr val="accent5"/>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50" dirty="0">
                <a:solidFill>
                  <a:schemeClr val="accent5"/>
                </a:solidFill>
                <a:latin typeface="Times New Roman"/>
                <a:cs typeface="Times New Roman"/>
              </a:rPr>
              <a:t>Reflectance ratios gathered from the 380-800nm range produced the most accurate derivation of major water properties such as phytoplankton biomass, CDOM, suspended sediments, and bottom properties [8].</a:t>
            </a:r>
          </a:p>
          <a:p>
            <a:pPr marL="342900" indent="-342900">
              <a:buFont typeface="Arial" panose="020B0604020202020204" pitchFamily="34" charset="0"/>
              <a:buChar char="•"/>
            </a:pPr>
            <a:r>
              <a:rPr lang="en-US" sz="1950" dirty="0">
                <a:solidFill>
                  <a:schemeClr val="accent5"/>
                </a:solidFill>
                <a:latin typeface="Times New Roman"/>
                <a:cs typeface="Times New Roman"/>
              </a:rPr>
              <a:t>Reflectance ratios ranging from 704nm to 672nm establish strong relationships to chlorophyll-a in shallow and eutrophic freshwater, as well as deep water lakes [29].</a:t>
            </a:r>
          </a:p>
          <a:p>
            <a:pPr marL="342900" indent="-342900">
              <a:buFont typeface="Arial" panose="020B0604020202020204" pitchFamily="34" charset="0"/>
              <a:buChar char="•"/>
            </a:pPr>
            <a:r>
              <a:rPr lang="en-US" sz="1950" dirty="0">
                <a:solidFill>
                  <a:schemeClr val="accent5"/>
                </a:solidFill>
                <a:latin typeface="Times New Roman"/>
                <a:cs typeface="Times New Roman"/>
              </a:rPr>
              <a:t>Reflectance ratios at 700nm-670nm were found to be a strong predictor of chlorophyll-a in a wide range of water bodies including those that are high in turbidity and CDOM [14].</a:t>
            </a:r>
          </a:p>
          <a:p>
            <a:pPr marL="342900" indent="-342900">
              <a:buFont typeface="Arial" panose="020B0604020202020204" pitchFamily="34" charset="0"/>
              <a:buChar char="•"/>
            </a:pPr>
            <a:r>
              <a:rPr lang="en-US" sz="1950" dirty="0">
                <a:solidFill>
                  <a:schemeClr val="accent5"/>
                </a:solidFill>
                <a:latin typeface="Times New Roman"/>
                <a:cs typeface="Times New Roman"/>
              </a:rPr>
              <a:t>Models developed utilizing the band ratios discussed above have proven to be successful across various satellites and data sources such as MERIS, MODIS, Landsat, and Sentinel [7,30]. </a:t>
            </a:r>
          </a:p>
        </p:txBody>
      </p:sp>
      <p:sp>
        <p:nvSpPr>
          <p:cNvPr id="3" name="TextBox 2">
            <a:extLst>
              <a:ext uri="{FF2B5EF4-FFF2-40B4-BE49-F238E27FC236}">
                <a16:creationId xmlns:a16="http://schemas.microsoft.com/office/drawing/2014/main" id="{363056B0-4259-AAEA-A748-69616794EA89}"/>
              </a:ext>
            </a:extLst>
          </p:cNvPr>
          <p:cNvSpPr txBox="1"/>
          <p:nvPr/>
        </p:nvSpPr>
        <p:spPr>
          <a:xfrm>
            <a:off x="259882" y="5950059"/>
            <a:ext cx="12021954" cy="907941"/>
          </a:xfrm>
          <a:prstGeom prst="rect">
            <a:avLst/>
          </a:prstGeom>
          <a:noFill/>
        </p:spPr>
        <p:txBody>
          <a:bodyPr wrap="square" rtlCol="0">
            <a:spAutoFit/>
          </a:bodyPr>
          <a:lstStyle/>
          <a:p>
            <a:r>
              <a:rPr lang="fi-FI" sz="700">
                <a:solidFill>
                  <a:schemeClr val="accent5"/>
                </a:solidFill>
                <a:latin typeface="Times New Roman" panose="02020603050405020304" pitchFamily="18" charset="0"/>
                <a:cs typeface="Times New Roman" panose="02020603050405020304" pitchFamily="18" charset="0"/>
              </a:rPr>
              <a:t>7. Härmä, P., et al., </a:t>
            </a:r>
            <a:r>
              <a:rPr lang="en-US" sz="700" i="1">
                <a:solidFill>
                  <a:schemeClr val="accent5"/>
                </a:solidFill>
                <a:latin typeface="Times New Roman" panose="02020603050405020304" pitchFamily="18" charset="0"/>
                <a:cs typeface="Times New Roman" panose="02020603050405020304" pitchFamily="18" charset="0"/>
              </a:rPr>
              <a:t>Detection of water quality using simulated satellite data and semi-empirical algorithms in Finland.</a:t>
            </a:r>
            <a:r>
              <a:rPr lang="en-US" sz="700">
                <a:solidFill>
                  <a:schemeClr val="accent5"/>
                </a:solidFill>
                <a:latin typeface="Times New Roman" panose="02020603050405020304" pitchFamily="18" charset="0"/>
                <a:cs typeface="Times New Roman" panose="02020603050405020304" pitchFamily="18" charset="0"/>
              </a:rPr>
              <a:t> The Science of the total environment, 2001. </a:t>
            </a:r>
            <a:r>
              <a:rPr lang="en-US" sz="700" b="1">
                <a:solidFill>
                  <a:schemeClr val="accent5"/>
                </a:solidFill>
                <a:latin typeface="Times New Roman" panose="02020603050405020304" pitchFamily="18" charset="0"/>
                <a:cs typeface="Times New Roman" panose="02020603050405020304" pitchFamily="18" charset="0"/>
              </a:rPr>
              <a:t>268</a:t>
            </a:r>
            <a:r>
              <a:rPr lang="en-US" sz="700">
                <a:solidFill>
                  <a:schemeClr val="accent5"/>
                </a:solidFill>
                <a:latin typeface="Times New Roman" panose="02020603050405020304" pitchFamily="18" charset="0"/>
                <a:cs typeface="Times New Roman" panose="02020603050405020304" pitchFamily="18" charset="0"/>
              </a:rPr>
              <a:t>(1): p. 107-121.</a:t>
            </a:r>
            <a:endParaRPr lang="da-DK" sz="700">
              <a:solidFill>
                <a:schemeClr val="accent5"/>
              </a:solidFill>
              <a:latin typeface="Times New Roman" panose="02020603050405020304" pitchFamily="18" charset="0"/>
              <a:cs typeface="Times New Roman" panose="02020603050405020304" pitchFamily="18" charset="0"/>
            </a:endParaRPr>
          </a:p>
          <a:p>
            <a:r>
              <a:rPr lang="da-DK" sz="700">
                <a:solidFill>
                  <a:schemeClr val="accent5"/>
                </a:solidFill>
                <a:latin typeface="Times New Roman" panose="02020603050405020304" pitchFamily="18" charset="0"/>
                <a:cs typeface="Times New Roman" panose="02020603050405020304" pitchFamily="18" charset="0"/>
              </a:rPr>
              <a:t>8. Lee, Z., et al., </a:t>
            </a:r>
            <a:r>
              <a:rPr lang="en-US" sz="700" i="1">
                <a:solidFill>
                  <a:schemeClr val="accent5"/>
                </a:solidFill>
                <a:latin typeface="Times New Roman" panose="02020603050405020304" pitchFamily="18" charset="0"/>
                <a:cs typeface="Times New Roman" panose="02020603050405020304" pitchFamily="18" charset="0"/>
              </a:rPr>
              <a:t>Determination of primary spectral bands for remote sensing of aquatic environments.</a:t>
            </a:r>
            <a:r>
              <a:rPr lang="en-US" sz="700">
                <a:solidFill>
                  <a:schemeClr val="accent5"/>
                </a:solidFill>
                <a:latin typeface="Times New Roman" panose="02020603050405020304" pitchFamily="18" charset="0"/>
                <a:cs typeface="Times New Roman" panose="02020603050405020304" pitchFamily="18" charset="0"/>
              </a:rPr>
              <a:t> Sensors (Basel, Switzerland), 2007. </a:t>
            </a:r>
            <a:r>
              <a:rPr lang="en-US" sz="700" b="1">
                <a:solidFill>
                  <a:schemeClr val="accent5"/>
                </a:solidFill>
                <a:latin typeface="Times New Roman" panose="02020603050405020304" pitchFamily="18" charset="0"/>
                <a:cs typeface="Times New Roman" panose="02020603050405020304" pitchFamily="18" charset="0"/>
              </a:rPr>
              <a:t>7</a:t>
            </a:r>
            <a:r>
              <a:rPr lang="en-US" sz="700">
                <a:solidFill>
                  <a:schemeClr val="accent5"/>
                </a:solidFill>
                <a:latin typeface="Times New Roman" panose="02020603050405020304" pitchFamily="18" charset="0"/>
                <a:cs typeface="Times New Roman" panose="02020603050405020304" pitchFamily="18" charset="0"/>
              </a:rPr>
              <a:t>(12): p. 3428-3441.</a:t>
            </a:r>
          </a:p>
          <a:p>
            <a:r>
              <a:rPr lang="en-US" sz="700">
                <a:solidFill>
                  <a:schemeClr val="accent5"/>
                </a:solidFill>
                <a:latin typeface="Times New Roman" panose="02020603050405020304" pitchFamily="18" charset="0"/>
                <a:cs typeface="Times New Roman" panose="02020603050405020304" pitchFamily="18" charset="0"/>
              </a:rPr>
              <a:t>14. Menken, K.D., P.L. </a:t>
            </a:r>
            <a:r>
              <a:rPr lang="en-US" sz="700" err="1">
                <a:solidFill>
                  <a:schemeClr val="accent5"/>
                </a:solidFill>
                <a:latin typeface="Times New Roman" panose="02020603050405020304" pitchFamily="18" charset="0"/>
                <a:cs typeface="Times New Roman" panose="02020603050405020304" pitchFamily="18" charset="0"/>
              </a:rPr>
              <a:t>Brezonik</a:t>
            </a:r>
            <a:r>
              <a:rPr lang="en-US" sz="700">
                <a:solidFill>
                  <a:schemeClr val="accent5"/>
                </a:solidFill>
                <a:latin typeface="Times New Roman" panose="02020603050405020304" pitchFamily="18" charset="0"/>
                <a:cs typeface="Times New Roman" panose="02020603050405020304" pitchFamily="18" charset="0"/>
              </a:rPr>
              <a:t>, and M.E. Bauer, </a:t>
            </a:r>
            <a:r>
              <a:rPr lang="en-US" sz="700" i="1">
                <a:solidFill>
                  <a:schemeClr val="accent5"/>
                </a:solidFill>
                <a:latin typeface="Times New Roman" panose="02020603050405020304" pitchFamily="18" charset="0"/>
                <a:cs typeface="Times New Roman" panose="02020603050405020304" pitchFamily="18" charset="0"/>
              </a:rPr>
              <a:t>Influence of Chlorophyll and Colored Dissolved Organic Matter (CDOM) on Lake Reflectance Spectra: Implications for Measuring Lake Properties by Remote Sensing.</a:t>
            </a:r>
            <a:r>
              <a:rPr lang="en-US" sz="700">
                <a:solidFill>
                  <a:schemeClr val="accent5"/>
                </a:solidFill>
                <a:latin typeface="Times New Roman" panose="02020603050405020304" pitchFamily="18" charset="0"/>
                <a:cs typeface="Times New Roman" panose="02020603050405020304" pitchFamily="18" charset="0"/>
              </a:rPr>
              <a:t> Lake and Reservoir Management, 2006. </a:t>
            </a:r>
            <a:r>
              <a:rPr lang="en-US" sz="700" b="1">
                <a:solidFill>
                  <a:schemeClr val="accent5"/>
                </a:solidFill>
                <a:latin typeface="Times New Roman" panose="02020603050405020304" pitchFamily="18" charset="0"/>
                <a:cs typeface="Times New Roman" panose="02020603050405020304" pitchFamily="18" charset="0"/>
              </a:rPr>
              <a:t>22</a:t>
            </a:r>
            <a:r>
              <a:rPr lang="en-US" sz="700">
                <a:solidFill>
                  <a:schemeClr val="accent5"/>
                </a:solidFill>
                <a:latin typeface="Times New Roman" panose="02020603050405020304" pitchFamily="18" charset="0"/>
                <a:cs typeface="Times New Roman" panose="02020603050405020304" pitchFamily="18" charset="0"/>
              </a:rPr>
              <a:t>(3): p. 179-190.</a:t>
            </a:r>
            <a:endParaRPr lang="en-US" sz="700" b="1">
              <a:solidFill>
                <a:schemeClr val="accent5"/>
              </a:solidFill>
              <a:latin typeface="Times New Roman" panose="02020603050405020304" pitchFamily="18" charset="0"/>
              <a:cs typeface="Times New Roman" panose="02020603050405020304" pitchFamily="18" charset="0"/>
            </a:endParaRPr>
          </a:p>
          <a:p>
            <a:r>
              <a:rPr lang="en-US" sz="700">
                <a:solidFill>
                  <a:schemeClr val="accent5"/>
                </a:solidFill>
                <a:latin typeface="Times New Roman" panose="02020603050405020304" pitchFamily="18" charset="0"/>
                <a:cs typeface="Times New Roman" panose="02020603050405020304" pitchFamily="18" charset="0"/>
              </a:rPr>
              <a:t>29. </a:t>
            </a:r>
            <a:r>
              <a:rPr lang="en-US" sz="700" err="1">
                <a:solidFill>
                  <a:schemeClr val="accent5"/>
                </a:solidFill>
                <a:latin typeface="Times New Roman" panose="02020603050405020304" pitchFamily="18" charset="0"/>
                <a:cs typeface="Times New Roman" panose="02020603050405020304" pitchFamily="18" charset="0"/>
              </a:rPr>
              <a:t>Gons</a:t>
            </a:r>
            <a:r>
              <a:rPr lang="en-US" sz="700">
                <a:solidFill>
                  <a:schemeClr val="accent5"/>
                </a:solidFill>
                <a:latin typeface="Times New Roman" panose="02020603050405020304" pitchFamily="18" charset="0"/>
                <a:cs typeface="Times New Roman" panose="02020603050405020304" pitchFamily="18" charset="0"/>
              </a:rPr>
              <a:t>, H.J., </a:t>
            </a:r>
            <a:r>
              <a:rPr lang="en-US" sz="700" i="1">
                <a:solidFill>
                  <a:schemeClr val="accent5"/>
                </a:solidFill>
                <a:latin typeface="Times New Roman" panose="02020603050405020304" pitchFamily="18" charset="0"/>
                <a:cs typeface="Times New Roman" panose="02020603050405020304" pitchFamily="18" charset="0"/>
              </a:rPr>
              <a:t>Optical </a:t>
            </a:r>
            <a:r>
              <a:rPr lang="en-US" sz="700" i="1" err="1">
                <a:solidFill>
                  <a:schemeClr val="accent5"/>
                </a:solidFill>
                <a:latin typeface="Times New Roman" panose="02020603050405020304" pitchFamily="18" charset="0"/>
                <a:cs typeface="Times New Roman" panose="02020603050405020304" pitchFamily="18" charset="0"/>
              </a:rPr>
              <a:t>Teledetection</a:t>
            </a:r>
            <a:r>
              <a:rPr lang="en-US" sz="700" i="1">
                <a:solidFill>
                  <a:schemeClr val="accent5"/>
                </a:solidFill>
                <a:latin typeface="Times New Roman" panose="02020603050405020304" pitchFamily="18" charset="0"/>
                <a:cs typeface="Times New Roman" panose="02020603050405020304" pitchFamily="18" charset="0"/>
              </a:rPr>
              <a:t> of Chlorophyll a in Turbid Inland Waters.</a:t>
            </a:r>
            <a:r>
              <a:rPr lang="en-US" sz="700">
                <a:solidFill>
                  <a:schemeClr val="accent5"/>
                </a:solidFill>
                <a:latin typeface="Times New Roman" panose="02020603050405020304" pitchFamily="18" charset="0"/>
                <a:cs typeface="Times New Roman" panose="02020603050405020304" pitchFamily="18" charset="0"/>
              </a:rPr>
              <a:t> Environmental science &amp; technology, 1999. </a:t>
            </a:r>
            <a:r>
              <a:rPr lang="en-US" sz="700" b="1">
                <a:solidFill>
                  <a:schemeClr val="accent5"/>
                </a:solidFill>
                <a:latin typeface="Times New Roman" panose="02020603050405020304" pitchFamily="18" charset="0"/>
                <a:cs typeface="Times New Roman" panose="02020603050405020304" pitchFamily="18" charset="0"/>
              </a:rPr>
              <a:t>33</a:t>
            </a:r>
            <a:r>
              <a:rPr lang="en-US" sz="700">
                <a:solidFill>
                  <a:schemeClr val="accent5"/>
                </a:solidFill>
                <a:latin typeface="Times New Roman" panose="02020603050405020304" pitchFamily="18" charset="0"/>
                <a:cs typeface="Times New Roman" panose="02020603050405020304" pitchFamily="18" charset="0"/>
              </a:rPr>
              <a:t>(7): p. 1127-1132</a:t>
            </a:r>
            <a:r>
              <a:rPr lang="en-US" sz="800">
                <a:solidFill>
                  <a:schemeClr val="accent5"/>
                </a:solidFill>
                <a:latin typeface="Times New Roman" panose="02020603050405020304" pitchFamily="18" charset="0"/>
                <a:cs typeface="Times New Roman" panose="02020603050405020304" pitchFamily="18" charset="0"/>
              </a:rPr>
              <a:t>.</a:t>
            </a:r>
            <a:endParaRPr lang="en-US" sz="700">
              <a:solidFill>
                <a:schemeClr val="accent5"/>
              </a:solidFill>
              <a:latin typeface="Times New Roman" panose="02020603050405020304" pitchFamily="18" charset="0"/>
              <a:cs typeface="Times New Roman" panose="02020603050405020304" pitchFamily="18" charset="0"/>
            </a:endParaRPr>
          </a:p>
          <a:p>
            <a:r>
              <a:rPr lang="da-DK" sz="700">
                <a:solidFill>
                  <a:schemeClr val="accent5"/>
                </a:solidFill>
                <a:latin typeface="Times New Roman" panose="02020603050405020304" pitchFamily="18" charset="0"/>
                <a:cs typeface="Times New Roman" panose="02020603050405020304" pitchFamily="18" charset="0"/>
              </a:rPr>
              <a:t>30. Gower, J., et al., </a:t>
            </a:r>
            <a:r>
              <a:rPr lang="en-US" sz="700" i="1">
                <a:solidFill>
                  <a:schemeClr val="accent5"/>
                </a:solidFill>
                <a:latin typeface="Times New Roman" panose="02020603050405020304" pitchFamily="18" charset="0"/>
                <a:cs typeface="Times New Roman" panose="02020603050405020304" pitchFamily="18" charset="0"/>
              </a:rPr>
              <a:t>Detection of intense plankton blooms using the 709 nm band of the MERIS imaging spectrometer.</a:t>
            </a:r>
            <a:r>
              <a:rPr lang="en-US" sz="700">
                <a:solidFill>
                  <a:schemeClr val="accent5"/>
                </a:solidFill>
                <a:latin typeface="Times New Roman" panose="02020603050405020304" pitchFamily="18" charset="0"/>
                <a:cs typeface="Times New Roman" panose="02020603050405020304" pitchFamily="18" charset="0"/>
              </a:rPr>
              <a:t> International Journal of Remote Sensing, 2005. </a:t>
            </a:r>
            <a:r>
              <a:rPr lang="en-US" sz="700" b="1">
                <a:solidFill>
                  <a:schemeClr val="accent5"/>
                </a:solidFill>
                <a:latin typeface="Times New Roman" panose="02020603050405020304" pitchFamily="18" charset="0"/>
                <a:cs typeface="Times New Roman" panose="02020603050405020304" pitchFamily="18" charset="0"/>
              </a:rPr>
              <a:t>26</a:t>
            </a:r>
            <a:r>
              <a:rPr lang="en-US" sz="700">
                <a:solidFill>
                  <a:schemeClr val="accent5"/>
                </a:solidFill>
                <a:latin typeface="Times New Roman" panose="02020603050405020304" pitchFamily="18" charset="0"/>
                <a:cs typeface="Times New Roman" panose="02020603050405020304" pitchFamily="18" charset="0"/>
              </a:rPr>
              <a:t>(9): p. 2005-2012.</a:t>
            </a:r>
          </a:p>
          <a:p>
            <a:endParaRPr lang="en-US" sz="700" b="1">
              <a:solidFill>
                <a:schemeClr val="accent5"/>
              </a:solidFill>
              <a:latin typeface="Times New Roman" panose="02020603050405020304" pitchFamily="18" charset="0"/>
              <a:cs typeface="Times New Roman" panose="02020603050405020304" pitchFamily="18" charset="0"/>
            </a:endParaRPr>
          </a:p>
          <a:p>
            <a:endParaRPr lang="en-US" sz="800" b="1">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685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4977">
        <p159:morph option="byObject"/>
      </p:transition>
    </mc:Choice>
    <mc:Fallback xmlns="">
      <p:transition spd="slow" advTm="74977">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sz="3200">
                <a:solidFill>
                  <a:schemeClr val="accent6"/>
                </a:solidFill>
                <a:latin typeface="Times New Roman" panose="02020603050405020304" pitchFamily="18" charset="0"/>
                <a:cs typeface="Times New Roman" panose="02020603050405020304" pitchFamily="18" charset="0"/>
              </a:rPr>
              <a:t>Existing </a:t>
            </a:r>
            <a:r>
              <a:rPr lang="en-US" sz="3200" err="1">
                <a:solidFill>
                  <a:schemeClr val="accent6"/>
                </a:solidFill>
                <a:latin typeface="Times New Roman" panose="02020603050405020304" pitchFamily="18" charset="0"/>
                <a:cs typeface="Times New Roman" panose="02020603050405020304" pitchFamily="18" charset="0"/>
              </a:rPr>
              <a:t>Chl</a:t>
            </a:r>
            <a:r>
              <a:rPr lang="en-US" sz="3200">
                <a:solidFill>
                  <a:schemeClr val="accent6"/>
                </a:solidFill>
                <a:latin typeface="Times New Roman" panose="02020603050405020304" pitchFamily="18" charset="0"/>
                <a:cs typeface="Times New Roman" panose="02020603050405020304" pitchFamily="18" charset="0"/>
              </a:rPr>
              <a:t>-a Estimation Models – Inland Waters</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Remote Sensing of Chlorophyll-a in Rivers: A Comprehensive Literature Review</a:t>
            </a:r>
          </a:p>
        </p:txBody>
      </p:sp>
      <p:sp>
        <p:nvSpPr>
          <p:cNvPr id="10" name="TextBox 9">
            <a:extLst>
              <a:ext uri="{FF2B5EF4-FFF2-40B4-BE49-F238E27FC236}">
                <a16:creationId xmlns:a16="http://schemas.microsoft.com/office/drawing/2014/main" id="{9C95E193-4C61-B212-554D-2357934F45E9}"/>
              </a:ext>
            </a:extLst>
          </p:cNvPr>
          <p:cNvSpPr txBox="1"/>
          <p:nvPr/>
        </p:nvSpPr>
        <p:spPr>
          <a:xfrm>
            <a:off x="833175" y="1525685"/>
            <a:ext cx="10542707" cy="4253472"/>
          </a:xfrm>
          <a:prstGeom prst="rect">
            <a:avLst/>
          </a:prstGeom>
          <a:noFill/>
        </p:spPr>
        <p:txBody>
          <a:bodyPr wrap="square" lIns="91440" tIns="45720" rIns="91440" bIns="45720" rtlCol="0" anchor="t">
            <a:spAutoFit/>
          </a:bodyPr>
          <a:lstStyle/>
          <a:p>
            <a:r>
              <a:rPr lang="en-US" dirty="0">
                <a:solidFill>
                  <a:schemeClr val="accent5"/>
                </a:solidFill>
                <a:latin typeface="Times New Roman"/>
                <a:cs typeface="Times New Roman"/>
              </a:rPr>
              <a:t>Although inland bodies of water are highly variable, existing chlorophyll-a estimation models can be looked at and analyzed to strengthen the model that is being developed. In the reviewed literature, there were several different existing models that resulted in the successful estimation/quantification of chlorophyll-a in freshwater, inland waters such as rivers, lakes, and reservoirs. Some of the models that were highlighted include:</a:t>
            </a:r>
          </a:p>
          <a:p>
            <a:pPr marL="342900" indent="-342900">
              <a:buFont typeface="Arial" panose="020B0604020202020204" pitchFamily="34" charset="0"/>
              <a:buChar char="•"/>
            </a:pPr>
            <a:endParaRPr lang="en-US" sz="1840">
              <a:solidFill>
                <a:schemeClr val="accent5"/>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solidFill>
                  <a:schemeClr val="accent5"/>
                </a:solidFill>
                <a:latin typeface="Times New Roman"/>
                <a:cs typeface="Times New Roman"/>
              </a:rPr>
              <a:t>Two-band models utilizing the NIR-Red ratio as well as ratios of 753:665, 708:665, and 720:670. Each of these models yielded successful results with relatively low RMSE values across different satellites [31-35]</a:t>
            </a:r>
            <a:endParaRPr lang="en-US" dirty="0">
              <a:solidFill>
                <a:schemeClr val="accent5"/>
              </a:solidFill>
              <a:latin typeface="Times New Roman"/>
              <a:cs typeface="Times New Roman"/>
            </a:endParaRPr>
          </a:p>
          <a:p>
            <a:pPr marL="342900" indent="-342900">
              <a:buFont typeface="Arial" panose="020B0604020202020204" pitchFamily="34" charset="0"/>
              <a:buChar char="•"/>
            </a:pPr>
            <a:endParaRPr lang="en-US" dirty="0">
              <a:solidFill>
                <a:schemeClr val="accent5"/>
              </a:solidFill>
              <a:latin typeface="Times New Roman"/>
              <a:cs typeface="Times New Roman"/>
            </a:endParaRPr>
          </a:p>
          <a:p>
            <a:pPr marL="342900" indent="-342900">
              <a:buFont typeface="Arial" panose="020B0604020202020204" pitchFamily="34" charset="0"/>
              <a:buChar char="•"/>
            </a:pPr>
            <a:r>
              <a:rPr lang="en-US" dirty="0">
                <a:solidFill>
                  <a:schemeClr val="accent5"/>
                </a:solidFill>
                <a:latin typeface="Times New Roman"/>
                <a:cs typeface="Times New Roman"/>
              </a:rPr>
              <a:t>Three-band models using Landsat’s bands 1,3, and 5 showed strong correlations, as well as three-band models utilizing the ratios of 665:708:753 and 675:695:730 [31,34,37]. </a:t>
            </a:r>
          </a:p>
          <a:p>
            <a:pPr marL="342900" indent="-342900">
              <a:buFont typeface="Arial" panose="020B0604020202020204" pitchFamily="34" charset="0"/>
              <a:buChar char="•"/>
            </a:pPr>
            <a:endParaRPr lang="en-US" dirty="0">
              <a:solidFill>
                <a:schemeClr val="accent5"/>
              </a:solidFill>
              <a:latin typeface="Times New Roman"/>
              <a:cs typeface="Times New Roman"/>
            </a:endParaRPr>
          </a:p>
          <a:p>
            <a:pPr marL="342900" indent="-342900">
              <a:buFont typeface="Arial" panose="020B0604020202020204" pitchFamily="34" charset="0"/>
              <a:buChar char="•"/>
            </a:pPr>
            <a:r>
              <a:rPr lang="en-US" dirty="0">
                <a:solidFill>
                  <a:schemeClr val="accent5"/>
                </a:solidFill>
                <a:latin typeface="Times New Roman"/>
                <a:cs typeface="Times New Roman"/>
              </a:rPr>
              <a:t>Existing three-band models such as OC3M for MODIS have been shown to underestimate concentrations of chlorophyll-a, but correction for specific study sties can make these models more accurate [26].</a:t>
            </a:r>
          </a:p>
          <a:p>
            <a:pPr marL="342900" indent="-342900">
              <a:buFont typeface="Arial" panose="020B0604020202020204" pitchFamily="34" charset="0"/>
              <a:buChar char="•"/>
            </a:pPr>
            <a:endParaRPr lang="en-US" dirty="0">
              <a:solidFill>
                <a:schemeClr val="accent5"/>
              </a:solidFill>
              <a:latin typeface="Times New Roman"/>
              <a:cs typeface="Times New Roman"/>
            </a:endParaRPr>
          </a:p>
          <a:p>
            <a:pPr marL="342900" indent="-342900">
              <a:buFont typeface="Arial" panose="020B0604020202020204" pitchFamily="34" charset="0"/>
              <a:buChar char="•"/>
            </a:pPr>
            <a:r>
              <a:rPr lang="en-US" dirty="0">
                <a:solidFill>
                  <a:schemeClr val="accent5"/>
                </a:solidFill>
                <a:latin typeface="Times New Roman"/>
                <a:cs typeface="Times New Roman"/>
              </a:rPr>
              <a:t>Single band models such as those using Landsat’s TM band 3 have shown to have some accurate results [38].</a:t>
            </a:r>
          </a:p>
        </p:txBody>
      </p:sp>
      <p:sp>
        <p:nvSpPr>
          <p:cNvPr id="3" name="TextBox 2">
            <a:extLst>
              <a:ext uri="{FF2B5EF4-FFF2-40B4-BE49-F238E27FC236}">
                <a16:creationId xmlns:a16="http://schemas.microsoft.com/office/drawing/2014/main" id="{EDCC1705-08F2-F97E-6CC1-F593F2C9663F}"/>
              </a:ext>
            </a:extLst>
          </p:cNvPr>
          <p:cNvSpPr txBox="1"/>
          <p:nvPr/>
        </p:nvSpPr>
        <p:spPr>
          <a:xfrm>
            <a:off x="137962" y="5708764"/>
            <a:ext cx="11916076" cy="1200329"/>
          </a:xfrm>
          <a:prstGeom prst="rect">
            <a:avLst/>
          </a:prstGeom>
          <a:noFill/>
        </p:spPr>
        <p:txBody>
          <a:bodyPr wrap="square" rtlCol="0">
            <a:spAutoFit/>
          </a:bodyPr>
          <a:lstStyle/>
          <a:p>
            <a:r>
              <a:rPr lang="da-DK" sz="700">
                <a:solidFill>
                  <a:schemeClr val="accent5"/>
                </a:solidFill>
                <a:latin typeface="Times New Roman" panose="02020603050405020304" pitchFamily="18" charset="0"/>
                <a:cs typeface="Times New Roman" panose="02020603050405020304" pitchFamily="18" charset="0"/>
              </a:rPr>
              <a:t>26. Tsukamoto, H., et al., </a:t>
            </a:r>
            <a:r>
              <a:rPr lang="en-US" sz="700" i="1">
                <a:solidFill>
                  <a:schemeClr val="accent5"/>
                </a:solidFill>
                <a:latin typeface="Times New Roman" panose="02020603050405020304" pitchFamily="18" charset="0"/>
                <a:cs typeface="Times New Roman" panose="02020603050405020304" pitchFamily="18" charset="0"/>
              </a:rPr>
              <a:t>An Assessment of Chlorophyll a Concentration using Satellite Remote Sensing in Lake Biwa.</a:t>
            </a:r>
            <a:r>
              <a:rPr lang="en-US" sz="700">
                <a:solidFill>
                  <a:schemeClr val="accent5"/>
                </a:solidFill>
                <a:latin typeface="Times New Roman" panose="02020603050405020304" pitchFamily="18" charset="0"/>
                <a:cs typeface="Times New Roman" panose="02020603050405020304" pitchFamily="18" charset="0"/>
              </a:rPr>
              <a:t> Journal of The Remote Sensing Society of Japan, 2019. </a:t>
            </a:r>
            <a:r>
              <a:rPr lang="en-US" sz="700" b="1">
                <a:solidFill>
                  <a:schemeClr val="accent5"/>
                </a:solidFill>
                <a:latin typeface="Times New Roman" panose="02020603050405020304" pitchFamily="18" charset="0"/>
                <a:cs typeface="Times New Roman" panose="02020603050405020304" pitchFamily="18" charset="0"/>
              </a:rPr>
              <a:t>39</a:t>
            </a:r>
            <a:r>
              <a:rPr lang="en-US" sz="700">
                <a:solidFill>
                  <a:schemeClr val="accent5"/>
                </a:solidFill>
                <a:latin typeface="Times New Roman" panose="02020603050405020304" pitchFamily="18" charset="0"/>
                <a:cs typeface="Times New Roman" panose="02020603050405020304" pitchFamily="18" charset="0"/>
              </a:rPr>
              <a:t>(2): p. 103-111.</a:t>
            </a:r>
            <a:endParaRPr lang="en-US" sz="700" b="1">
              <a:solidFill>
                <a:schemeClr val="accent5"/>
              </a:solidFill>
              <a:latin typeface="Times New Roman" panose="02020603050405020304" pitchFamily="18" charset="0"/>
              <a:cs typeface="Times New Roman" panose="02020603050405020304" pitchFamily="18" charset="0"/>
            </a:endParaRPr>
          </a:p>
          <a:p>
            <a:r>
              <a:rPr lang="en-US" sz="700">
                <a:solidFill>
                  <a:schemeClr val="accent5"/>
                </a:solidFill>
                <a:latin typeface="Times New Roman" panose="02020603050405020304" pitchFamily="18" charset="0"/>
                <a:cs typeface="Times New Roman" panose="02020603050405020304" pitchFamily="18" charset="0"/>
              </a:rPr>
              <a:t>31. </a:t>
            </a:r>
            <a:r>
              <a:rPr lang="en-US" sz="700" err="1">
                <a:solidFill>
                  <a:schemeClr val="accent5"/>
                </a:solidFill>
                <a:latin typeface="Times New Roman" panose="02020603050405020304" pitchFamily="18" charset="0"/>
                <a:cs typeface="Times New Roman" panose="02020603050405020304" pitchFamily="18" charset="0"/>
              </a:rPr>
              <a:t>Gilerson</a:t>
            </a:r>
            <a:r>
              <a:rPr lang="en-US" sz="700">
                <a:solidFill>
                  <a:schemeClr val="accent5"/>
                </a:solidFill>
                <a:latin typeface="Times New Roman" panose="02020603050405020304" pitchFamily="18" charset="0"/>
                <a:cs typeface="Times New Roman" panose="02020603050405020304" pitchFamily="18" charset="0"/>
              </a:rPr>
              <a:t>, A.A., et al., </a:t>
            </a:r>
            <a:r>
              <a:rPr lang="en-US" sz="700" i="1">
                <a:solidFill>
                  <a:schemeClr val="accent5"/>
                </a:solidFill>
                <a:latin typeface="Times New Roman" panose="02020603050405020304" pitchFamily="18" charset="0"/>
                <a:cs typeface="Times New Roman" panose="02020603050405020304" pitchFamily="18" charset="0"/>
              </a:rPr>
              <a:t>Algorithms for remote estimation of chlorophyll-a in coastal and inland waters using red and near infrared bands.</a:t>
            </a:r>
            <a:r>
              <a:rPr lang="en-US" sz="700">
                <a:solidFill>
                  <a:schemeClr val="accent5"/>
                </a:solidFill>
                <a:latin typeface="Times New Roman" panose="02020603050405020304" pitchFamily="18" charset="0"/>
                <a:cs typeface="Times New Roman" panose="02020603050405020304" pitchFamily="18" charset="0"/>
              </a:rPr>
              <a:t> Optics express, 2010. </a:t>
            </a:r>
            <a:r>
              <a:rPr lang="en-US" sz="700" b="1">
                <a:solidFill>
                  <a:schemeClr val="accent5"/>
                </a:solidFill>
                <a:latin typeface="Times New Roman" panose="02020603050405020304" pitchFamily="18" charset="0"/>
                <a:cs typeface="Times New Roman" panose="02020603050405020304" pitchFamily="18" charset="0"/>
              </a:rPr>
              <a:t>18</a:t>
            </a:r>
            <a:r>
              <a:rPr lang="en-US" sz="700">
                <a:solidFill>
                  <a:schemeClr val="accent5"/>
                </a:solidFill>
                <a:latin typeface="Times New Roman" panose="02020603050405020304" pitchFamily="18" charset="0"/>
                <a:cs typeface="Times New Roman" panose="02020603050405020304" pitchFamily="18" charset="0"/>
              </a:rPr>
              <a:t>(23): p. 24109-24125.</a:t>
            </a:r>
          </a:p>
          <a:p>
            <a:r>
              <a:rPr lang="da-DK" sz="700">
                <a:solidFill>
                  <a:schemeClr val="accent5"/>
                </a:solidFill>
                <a:latin typeface="Times New Roman" panose="02020603050405020304" pitchFamily="18" charset="0"/>
                <a:cs typeface="Times New Roman" panose="02020603050405020304" pitchFamily="18" charset="0"/>
              </a:rPr>
              <a:t>32. Rundquist, D.C., et al., </a:t>
            </a:r>
            <a:r>
              <a:rPr lang="en-US" sz="700" i="1">
                <a:solidFill>
                  <a:schemeClr val="accent5"/>
                </a:solidFill>
                <a:latin typeface="Times New Roman" panose="02020603050405020304" pitchFamily="18" charset="0"/>
                <a:cs typeface="Times New Roman" panose="02020603050405020304" pitchFamily="18" charset="0"/>
              </a:rPr>
              <a:t>Remote measurement of algal chlorophyll in surface waters: the case for the first derivative of reflectance near 690 nm.</a:t>
            </a:r>
            <a:r>
              <a:rPr lang="en-US" sz="700">
                <a:solidFill>
                  <a:schemeClr val="accent5"/>
                </a:solidFill>
                <a:latin typeface="Times New Roman" panose="02020603050405020304" pitchFamily="18" charset="0"/>
                <a:cs typeface="Times New Roman" panose="02020603050405020304" pitchFamily="18" charset="0"/>
              </a:rPr>
              <a:t> Photogrammetric Engineering and Remote Sensing, 1996. </a:t>
            </a:r>
            <a:r>
              <a:rPr lang="en-US" sz="700" b="1">
                <a:solidFill>
                  <a:schemeClr val="accent5"/>
                </a:solidFill>
                <a:latin typeface="Times New Roman" panose="02020603050405020304" pitchFamily="18" charset="0"/>
                <a:cs typeface="Times New Roman" panose="02020603050405020304" pitchFamily="18" charset="0"/>
              </a:rPr>
              <a:t>62</a:t>
            </a:r>
            <a:r>
              <a:rPr lang="en-US" sz="700">
                <a:solidFill>
                  <a:schemeClr val="accent5"/>
                </a:solidFill>
                <a:latin typeface="Times New Roman" panose="02020603050405020304" pitchFamily="18" charset="0"/>
                <a:cs typeface="Times New Roman" panose="02020603050405020304" pitchFamily="18" charset="0"/>
              </a:rPr>
              <a:t>(2): p. 195-200.</a:t>
            </a:r>
          </a:p>
          <a:p>
            <a:r>
              <a:rPr lang="en-US" sz="700">
                <a:solidFill>
                  <a:schemeClr val="accent5"/>
                </a:solidFill>
                <a:latin typeface="Times New Roman" panose="02020603050405020304" pitchFamily="18" charset="0"/>
                <a:cs typeface="Times New Roman" panose="02020603050405020304" pitchFamily="18" charset="0"/>
              </a:rPr>
              <a:t>33. Chu, H.-J. and Y.-C. He, </a:t>
            </a:r>
            <a:r>
              <a:rPr lang="en-US" sz="700" i="1">
                <a:solidFill>
                  <a:schemeClr val="accent5"/>
                </a:solidFill>
                <a:latin typeface="Times New Roman" panose="02020603050405020304" pitchFamily="18" charset="0"/>
                <a:cs typeface="Times New Roman" panose="02020603050405020304" pitchFamily="18" charset="0"/>
              </a:rPr>
              <a:t>Remote sensing water quality inversion using sparse representation: Chlorophyll-a retrieval from Sentinel-2 MSI data.</a:t>
            </a:r>
            <a:r>
              <a:rPr lang="en-US" sz="700">
                <a:solidFill>
                  <a:schemeClr val="accent5"/>
                </a:solidFill>
                <a:latin typeface="Times New Roman" panose="02020603050405020304" pitchFamily="18" charset="0"/>
                <a:cs typeface="Times New Roman" panose="02020603050405020304" pitchFamily="18" charset="0"/>
              </a:rPr>
              <a:t> Remote sensing applications, 2023. </a:t>
            </a:r>
            <a:r>
              <a:rPr lang="en-US" sz="700" b="1">
                <a:solidFill>
                  <a:schemeClr val="accent5"/>
                </a:solidFill>
                <a:latin typeface="Times New Roman" panose="02020603050405020304" pitchFamily="18" charset="0"/>
                <a:cs typeface="Times New Roman" panose="02020603050405020304" pitchFamily="18" charset="0"/>
              </a:rPr>
              <a:t>31</a:t>
            </a:r>
            <a:r>
              <a:rPr lang="en-US" sz="700">
                <a:solidFill>
                  <a:schemeClr val="accent5"/>
                </a:solidFill>
                <a:latin typeface="Times New Roman" panose="02020603050405020304" pitchFamily="18" charset="0"/>
                <a:cs typeface="Times New Roman" panose="02020603050405020304" pitchFamily="18" charset="0"/>
              </a:rPr>
              <a:t>: p. 101006.</a:t>
            </a:r>
          </a:p>
          <a:p>
            <a:r>
              <a:rPr lang="en-US" sz="700">
                <a:solidFill>
                  <a:schemeClr val="accent5"/>
                </a:solidFill>
                <a:latin typeface="Times New Roman" panose="02020603050405020304" pitchFamily="18" charset="0"/>
                <a:cs typeface="Times New Roman" panose="02020603050405020304" pitchFamily="18" charset="0"/>
              </a:rPr>
              <a:t>34. Gitelson, A.A., J.F. </a:t>
            </a:r>
            <a:r>
              <a:rPr lang="en-US" sz="700" err="1">
                <a:solidFill>
                  <a:schemeClr val="accent5"/>
                </a:solidFill>
                <a:latin typeface="Times New Roman" panose="02020603050405020304" pitchFamily="18" charset="0"/>
                <a:cs typeface="Times New Roman" panose="02020603050405020304" pitchFamily="18" charset="0"/>
              </a:rPr>
              <a:t>Schalles</a:t>
            </a:r>
            <a:r>
              <a:rPr lang="en-US" sz="700">
                <a:solidFill>
                  <a:schemeClr val="accent5"/>
                </a:solidFill>
                <a:latin typeface="Times New Roman" panose="02020603050405020304" pitchFamily="18" charset="0"/>
                <a:cs typeface="Times New Roman" panose="02020603050405020304" pitchFamily="18" charset="0"/>
              </a:rPr>
              <a:t>, and C.M. </a:t>
            </a:r>
            <a:r>
              <a:rPr lang="en-US" sz="700" err="1">
                <a:solidFill>
                  <a:schemeClr val="accent5"/>
                </a:solidFill>
                <a:latin typeface="Times New Roman" panose="02020603050405020304" pitchFamily="18" charset="0"/>
                <a:cs typeface="Times New Roman" panose="02020603050405020304" pitchFamily="18" charset="0"/>
              </a:rPr>
              <a:t>Hladik</a:t>
            </a:r>
            <a:r>
              <a:rPr lang="en-US" sz="700">
                <a:solidFill>
                  <a:schemeClr val="accent5"/>
                </a:solidFill>
                <a:latin typeface="Times New Roman" panose="02020603050405020304" pitchFamily="18" charset="0"/>
                <a:cs typeface="Times New Roman" panose="02020603050405020304" pitchFamily="18" charset="0"/>
              </a:rPr>
              <a:t>, </a:t>
            </a:r>
            <a:r>
              <a:rPr lang="en-US" sz="700" i="1">
                <a:solidFill>
                  <a:schemeClr val="accent5"/>
                </a:solidFill>
                <a:latin typeface="Times New Roman" panose="02020603050405020304" pitchFamily="18" charset="0"/>
                <a:cs typeface="Times New Roman" panose="02020603050405020304" pitchFamily="18" charset="0"/>
              </a:rPr>
              <a:t>Remote chlorophyll- a retrieval in turbid, productive estuaries: Chesapeake Bay case study.</a:t>
            </a:r>
            <a:r>
              <a:rPr lang="en-US" sz="700">
                <a:solidFill>
                  <a:schemeClr val="accent5"/>
                </a:solidFill>
                <a:latin typeface="Times New Roman" panose="02020603050405020304" pitchFamily="18" charset="0"/>
                <a:cs typeface="Times New Roman" panose="02020603050405020304" pitchFamily="18" charset="0"/>
              </a:rPr>
              <a:t> Remote sensing of environment, 2007. </a:t>
            </a:r>
            <a:r>
              <a:rPr lang="en-US" sz="700" b="1">
                <a:solidFill>
                  <a:schemeClr val="accent5"/>
                </a:solidFill>
                <a:latin typeface="Times New Roman" panose="02020603050405020304" pitchFamily="18" charset="0"/>
                <a:cs typeface="Times New Roman" panose="02020603050405020304" pitchFamily="18" charset="0"/>
              </a:rPr>
              <a:t>109</a:t>
            </a:r>
            <a:r>
              <a:rPr lang="en-US" sz="700">
                <a:solidFill>
                  <a:schemeClr val="accent5"/>
                </a:solidFill>
                <a:latin typeface="Times New Roman" panose="02020603050405020304" pitchFamily="18" charset="0"/>
                <a:cs typeface="Times New Roman" panose="02020603050405020304" pitchFamily="18" charset="0"/>
              </a:rPr>
              <a:t>(4): p. 464-472.</a:t>
            </a:r>
          </a:p>
          <a:p>
            <a:r>
              <a:rPr lang="en-US" sz="700">
                <a:solidFill>
                  <a:schemeClr val="accent5"/>
                </a:solidFill>
                <a:latin typeface="Times New Roman" panose="02020603050405020304" pitchFamily="18" charset="0"/>
                <a:cs typeface="Times New Roman" panose="02020603050405020304" pitchFamily="18" charset="0"/>
              </a:rPr>
              <a:t>35. Tebbs, E.J., J.J. Remedios, and D.M. Harper, </a:t>
            </a:r>
            <a:r>
              <a:rPr lang="en-US" sz="700" i="1">
                <a:solidFill>
                  <a:schemeClr val="accent5"/>
                </a:solidFill>
                <a:latin typeface="Times New Roman" panose="02020603050405020304" pitchFamily="18" charset="0"/>
                <a:cs typeface="Times New Roman" panose="02020603050405020304" pitchFamily="18" charset="0"/>
              </a:rPr>
              <a:t>Remote sensing of chlorophyll-a as a measure of cyanobacterial biomass in Lake </a:t>
            </a:r>
            <a:r>
              <a:rPr lang="en-US" sz="700" i="1" err="1">
                <a:solidFill>
                  <a:schemeClr val="accent5"/>
                </a:solidFill>
                <a:latin typeface="Times New Roman" panose="02020603050405020304" pitchFamily="18" charset="0"/>
                <a:cs typeface="Times New Roman" panose="02020603050405020304" pitchFamily="18" charset="0"/>
              </a:rPr>
              <a:t>Bogoria</a:t>
            </a:r>
            <a:r>
              <a:rPr lang="en-US" sz="700" i="1">
                <a:solidFill>
                  <a:schemeClr val="accent5"/>
                </a:solidFill>
                <a:latin typeface="Times New Roman" panose="02020603050405020304" pitchFamily="18" charset="0"/>
                <a:cs typeface="Times New Roman" panose="02020603050405020304" pitchFamily="18" charset="0"/>
              </a:rPr>
              <a:t>, a hypertrophic, saline–alkaline, flamingo lake, using Landsat ETM.</a:t>
            </a:r>
            <a:r>
              <a:rPr lang="en-US" sz="700">
                <a:solidFill>
                  <a:schemeClr val="accent5"/>
                </a:solidFill>
                <a:latin typeface="Times New Roman" panose="02020603050405020304" pitchFamily="18" charset="0"/>
                <a:cs typeface="Times New Roman" panose="02020603050405020304" pitchFamily="18" charset="0"/>
              </a:rPr>
              <a:t> Remote sensing of environment, 2013. </a:t>
            </a:r>
            <a:r>
              <a:rPr lang="en-US" sz="700" b="1">
                <a:solidFill>
                  <a:schemeClr val="accent5"/>
                </a:solidFill>
                <a:latin typeface="Times New Roman" panose="02020603050405020304" pitchFamily="18" charset="0"/>
                <a:cs typeface="Times New Roman" panose="02020603050405020304" pitchFamily="18" charset="0"/>
              </a:rPr>
              <a:t>135</a:t>
            </a:r>
            <a:r>
              <a:rPr lang="en-US" sz="700">
                <a:solidFill>
                  <a:schemeClr val="accent5"/>
                </a:solidFill>
                <a:latin typeface="Times New Roman" panose="02020603050405020304" pitchFamily="18" charset="0"/>
                <a:cs typeface="Times New Roman" panose="02020603050405020304" pitchFamily="18" charset="0"/>
              </a:rPr>
              <a:t>: p. 92-106.</a:t>
            </a:r>
          </a:p>
          <a:p>
            <a:r>
              <a:rPr lang="it-IT" sz="700">
                <a:solidFill>
                  <a:schemeClr val="accent5"/>
                </a:solidFill>
                <a:latin typeface="Times New Roman" panose="02020603050405020304" pitchFamily="18" charset="0"/>
                <a:cs typeface="Times New Roman" panose="02020603050405020304" pitchFamily="18" charset="0"/>
              </a:rPr>
              <a:t>36. Giardino, C., et al., </a:t>
            </a:r>
            <a:r>
              <a:rPr lang="en-US" sz="700" i="1">
                <a:solidFill>
                  <a:schemeClr val="accent5"/>
                </a:solidFill>
                <a:latin typeface="Times New Roman" panose="02020603050405020304" pitchFamily="18" charset="0"/>
                <a:cs typeface="Times New Roman" panose="02020603050405020304" pitchFamily="18" charset="0"/>
              </a:rPr>
              <a:t>Detecting chlorophyll, Secchi disk depth and surface temperature in a sub-alpine lake using Landsat imagery.</a:t>
            </a:r>
            <a:r>
              <a:rPr lang="en-US" sz="700">
                <a:solidFill>
                  <a:schemeClr val="accent5"/>
                </a:solidFill>
                <a:latin typeface="Times New Roman" panose="02020603050405020304" pitchFamily="18" charset="0"/>
                <a:cs typeface="Times New Roman" panose="02020603050405020304" pitchFamily="18" charset="0"/>
              </a:rPr>
              <a:t> The Science of the total environment, 2001. </a:t>
            </a:r>
            <a:r>
              <a:rPr lang="en-US" sz="700" b="1">
                <a:solidFill>
                  <a:schemeClr val="accent5"/>
                </a:solidFill>
                <a:latin typeface="Times New Roman" panose="02020603050405020304" pitchFamily="18" charset="0"/>
                <a:cs typeface="Times New Roman" panose="02020603050405020304" pitchFamily="18" charset="0"/>
              </a:rPr>
              <a:t>268</a:t>
            </a:r>
            <a:r>
              <a:rPr lang="en-US" sz="700">
                <a:solidFill>
                  <a:schemeClr val="accent5"/>
                </a:solidFill>
                <a:latin typeface="Times New Roman" panose="02020603050405020304" pitchFamily="18" charset="0"/>
                <a:cs typeface="Times New Roman" panose="02020603050405020304" pitchFamily="18" charset="0"/>
              </a:rPr>
              <a:t>(1): p. 19-29.</a:t>
            </a:r>
          </a:p>
          <a:p>
            <a:r>
              <a:rPr lang="en-US" sz="700">
                <a:solidFill>
                  <a:schemeClr val="accent5"/>
                </a:solidFill>
                <a:latin typeface="Times New Roman" panose="02020603050405020304" pitchFamily="18" charset="0"/>
                <a:cs typeface="Times New Roman" panose="02020603050405020304" pitchFamily="18" charset="0"/>
              </a:rPr>
              <a:t>37. Tyler, A.N., et al., </a:t>
            </a:r>
            <a:r>
              <a:rPr lang="en-US" sz="700" i="1">
                <a:solidFill>
                  <a:schemeClr val="accent5"/>
                </a:solidFill>
                <a:latin typeface="Times New Roman" panose="02020603050405020304" pitchFamily="18" charset="0"/>
                <a:cs typeface="Times New Roman" panose="02020603050405020304" pitchFamily="18" charset="0"/>
              </a:rPr>
              <a:t>Remote sensing of the water quality of shallow lakes: A mixture modelling approach to quantifying phytoplankton in water characterized by high‐suspended sediment.</a:t>
            </a:r>
            <a:r>
              <a:rPr lang="en-US" sz="700">
                <a:solidFill>
                  <a:schemeClr val="accent5"/>
                </a:solidFill>
                <a:latin typeface="Times New Roman" panose="02020603050405020304" pitchFamily="18" charset="0"/>
                <a:cs typeface="Times New Roman" panose="02020603050405020304" pitchFamily="18" charset="0"/>
              </a:rPr>
              <a:t> International Journal of Remote Sensing, 2006. </a:t>
            </a:r>
            <a:r>
              <a:rPr lang="en-US" sz="700" b="1">
                <a:solidFill>
                  <a:schemeClr val="accent5"/>
                </a:solidFill>
                <a:latin typeface="Times New Roman" panose="02020603050405020304" pitchFamily="18" charset="0"/>
                <a:cs typeface="Times New Roman" panose="02020603050405020304" pitchFamily="18" charset="0"/>
              </a:rPr>
              <a:t>27</a:t>
            </a:r>
            <a:r>
              <a:rPr lang="en-US" sz="700">
                <a:solidFill>
                  <a:schemeClr val="accent5"/>
                </a:solidFill>
                <a:latin typeface="Times New Roman" panose="02020603050405020304" pitchFamily="18" charset="0"/>
                <a:cs typeface="Times New Roman" panose="02020603050405020304" pitchFamily="18" charset="0"/>
              </a:rPr>
              <a:t>(8): p. 1521-1537.</a:t>
            </a:r>
          </a:p>
          <a:p>
            <a:r>
              <a:rPr lang="da-DK" sz="800">
                <a:solidFill>
                  <a:schemeClr val="accent5"/>
                </a:solidFill>
                <a:latin typeface="Times New Roman" panose="02020603050405020304" pitchFamily="18" charset="0"/>
                <a:cs typeface="Times New Roman" panose="02020603050405020304" pitchFamily="18" charset="0"/>
              </a:rPr>
              <a:t>38. Keith, D., et al., </a:t>
            </a:r>
            <a:r>
              <a:rPr lang="en-US" sz="800" i="1">
                <a:solidFill>
                  <a:schemeClr val="accent5"/>
                </a:solidFill>
                <a:latin typeface="Times New Roman" panose="02020603050405020304" pitchFamily="18" charset="0"/>
                <a:cs typeface="Times New Roman" panose="02020603050405020304" pitchFamily="18" charset="0"/>
              </a:rPr>
              <a:t>Monitoring algal blooms in drinking water reservoirs using the Landsat-8 Operational Land Imager.</a:t>
            </a:r>
            <a:r>
              <a:rPr lang="en-US" sz="800">
                <a:solidFill>
                  <a:schemeClr val="accent5"/>
                </a:solidFill>
                <a:latin typeface="Times New Roman" panose="02020603050405020304" pitchFamily="18" charset="0"/>
                <a:cs typeface="Times New Roman" panose="02020603050405020304" pitchFamily="18" charset="0"/>
              </a:rPr>
              <a:t> International Journal of Remote Sensing, 2018. </a:t>
            </a:r>
            <a:r>
              <a:rPr lang="en-US" sz="800" b="1">
                <a:solidFill>
                  <a:schemeClr val="accent5"/>
                </a:solidFill>
                <a:latin typeface="Times New Roman" panose="02020603050405020304" pitchFamily="18" charset="0"/>
                <a:cs typeface="Times New Roman" panose="02020603050405020304" pitchFamily="18" charset="0"/>
              </a:rPr>
              <a:t>39</a:t>
            </a:r>
            <a:r>
              <a:rPr lang="en-US" sz="800">
                <a:solidFill>
                  <a:schemeClr val="accent5"/>
                </a:solidFill>
                <a:latin typeface="Times New Roman" panose="02020603050405020304" pitchFamily="18" charset="0"/>
                <a:cs typeface="Times New Roman" panose="02020603050405020304" pitchFamily="18" charset="0"/>
              </a:rPr>
              <a:t>(9): p. 2818-2846.</a:t>
            </a:r>
          </a:p>
          <a:p>
            <a:endParaRPr lang="en-US" sz="800" b="1">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742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3590">
        <p159:morph option="byObject"/>
      </p:transition>
    </mc:Choice>
    <mc:Fallback xmlns="">
      <p:transition spd="slow" advTm="10359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sz="3200">
                <a:solidFill>
                  <a:schemeClr val="accent6"/>
                </a:solidFill>
                <a:latin typeface="Times New Roman" panose="02020603050405020304" pitchFamily="18" charset="0"/>
                <a:cs typeface="Times New Roman" panose="02020603050405020304" pitchFamily="18" charset="0"/>
              </a:rPr>
              <a:t>Future Applications and Conclusions</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Remote Sensing of Chlorophyll-a in Rivers: A Comprehensive Literature Review</a:t>
            </a:r>
          </a:p>
        </p:txBody>
      </p:sp>
      <p:sp>
        <p:nvSpPr>
          <p:cNvPr id="10" name="TextBox 9">
            <a:extLst>
              <a:ext uri="{FF2B5EF4-FFF2-40B4-BE49-F238E27FC236}">
                <a16:creationId xmlns:a16="http://schemas.microsoft.com/office/drawing/2014/main" id="{9C95E193-4C61-B212-554D-2357934F45E9}"/>
              </a:ext>
            </a:extLst>
          </p:cNvPr>
          <p:cNvSpPr txBox="1"/>
          <p:nvPr/>
        </p:nvSpPr>
        <p:spPr>
          <a:xfrm>
            <a:off x="833175" y="1525685"/>
            <a:ext cx="10542707" cy="4807535"/>
          </a:xfrm>
          <a:prstGeom prst="rect">
            <a:avLst/>
          </a:prstGeom>
          <a:noFill/>
        </p:spPr>
        <p:txBody>
          <a:bodyPr wrap="square" rtlCol="0">
            <a:spAutoFit/>
          </a:bodyPr>
          <a:lstStyle/>
          <a:p>
            <a:r>
              <a:rPr lang="en-US" sz="2000">
                <a:solidFill>
                  <a:schemeClr val="accent5"/>
                </a:solidFill>
                <a:latin typeface="Times New Roman" panose="02020603050405020304" pitchFamily="18" charset="0"/>
                <a:cs typeface="Times New Roman" panose="02020603050405020304" pitchFamily="18" charset="0"/>
              </a:rPr>
              <a:t>The comprehensive review of literature revolving around the remote sensing of chlorophyll-a in freshwater inland bodies of water can help guide the creation of new estimation models in these complex waters. The review helps establish a background on remote sensing, the remote sensing of WQP’s, and the remote sensing of Chlorophyll-a. </a:t>
            </a:r>
          </a:p>
          <a:p>
            <a:endParaRPr lang="en-US" sz="2000">
              <a:solidFill>
                <a:schemeClr val="accent5"/>
              </a:solidFill>
              <a:latin typeface="Times New Roman" panose="02020603050405020304" pitchFamily="18" charset="0"/>
              <a:cs typeface="Times New Roman" panose="02020603050405020304" pitchFamily="18" charset="0"/>
            </a:endParaRPr>
          </a:p>
          <a:p>
            <a:r>
              <a:rPr lang="en-US" sz="2000">
                <a:solidFill>
                  <a:schemeClr val="accent5"/>
                </a:solidFill>
                <a:latin typeface="Times New Roman" panose="02020603050405020304" pitchFamily="18" charset="0"/>
                <a:cs typeface="Times New Roman" panose="02020603050405020304" pitchFamily="18" charset="0"/>
              </a:rPr>
              <a:t>The application of remote sensing to quantify chlorophyll-a in freshwater rivers can help provide important functions such as:</a:t>
            </a:r>
          </a:p>
          <a:p>
            <a:endParaRPr lang="en-US" sz="2000">
              <a:solidFill>
                <a:schemeClr val="accent5"/>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Early detection of eutrophication and harmful algal blooms</a:t>
            </a:r>
          </a:p>
          <a:p>
            <a:pPr marL="342900" indent="-342900">
              <a:lnSpc>
                <a:spcPct val="150000"/>
              </a:lnSpc>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Help assess the overall health of the aquatic ecosystem</a:t>
            </a:r>
          </a:p>
          <a:p>
            <a:pPr marL="342900" indent="-342900">
              <a:lnSpc>
                <a:spcPct val="150000"/>
              </a:lnSpc>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Help classify the trophic condition of the river</a:t>
            </a:r>
          </a:p>
          <a:p>
            <a:pPr marL="342900" indent="-342900">
              <a:lnSpc>
                <a:spcPct val="150000"/>
              </a:lnSpc>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Track algal growth and productivity</a:t>
            </a:r>
          </a:p>
          <a:p>
            <a:pPr marL="342900" indent="-342900">
              <a:lnSpc>
                <a:spcPct val="150000"/>
              </a:lnSpc>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Aid in the monitoring of overall water quality</a:t>
            </a:r>
          </a:p>
        </p:txBody>
      </p:sp>
    </p:spTree>
    <p:extLst>
      <p:ext uri="{BB962C8B-B14F-4D97-AF65-F5344CB8AC3E}">
        <p14:creationId xmlns:p14="http://schemas.microsoft.com/office/powerpoint/2010/main" val="3387150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1375">
        <p159:morph option="byObject"/>
      </p:transition>
    </mc:Choice>
    <mc:Fallback xmlns="">
      <p:transition spd="slow" advTm="51375">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sz="3200">
                <a:solidFill>
                  <a:schemeClr val="accent6"/>
                </a:solidFill>
                <a:latin typeface="Times New Roman"/>
                <a:cs typeface="Times New Roman"/>
              </a:rPr>
              <a:t>Sources Cited in this Presentation</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a:cs typeface="Times New Roman"/>
              </a:rPr>
              <a:t>Remote Sensing of Chlorophyll-a in Rivers: A Comprehensive Literature Review</a:t>
            </a:r>
          </a:p>
        </p:txBody>
      </p:sp>
      <p:sp>
        <p:nvSpPr>
          <p:cNvPr id="3" name="TextBox 2">
            <a:extLst>
              <a:ext uri="{FF2B5EF4-FFF2-40B4-BE49-F238E27FC236}">
                <a16:creationId xmlns:a16="http://schemas.microsoft.com/office/drawing/2014/main" id="{5D1CBB9E-B52A-16B0-5CDC-DE3581E527D6}"/>
              </a:ext>
            </a:extLst>
          </p:cNvPr>
          <p:cNvSpPr txBox="1"/>
          <p:nvPr/>
        </p:nvSpPr>
        <p:spPr>
          <a:xfrm>
            <a:off x="272715" y="1498850"/>
            <a:ext cx="11646569" cy="4770537"/>
          </a:xfrm>
          <a:prstGeom prst="rect">
            <a:avLst/>
          </a:prstGeom>
          <a:noFill/>
        </p:spPr>
        <p:txBody>
          <a:bodyPr wrap="square" rtlCol="0">
            <a:spAutoFit/>
          </a:bodyPr>
          <a:lstStyle/>
          <a:p>
            <a:pPr marL="228600" indent="-228600">
              <a:buAutoNum type="arabicPeriod"/>
            </a:pPr>
            <a:r>
              <a:rPr lang="en-US" sz="800">
                <a:latin typeface="Times New Roman" panose="02020603050405020304" pitchFamily="18" charset="0"/>
                <a:cs typeface="Times New Roman" panose="02020603050405020304" pitchFamily="18" charset="0"/>
              </a:rPr>
              <a:t>Wrigley, R.C. and A.J. Horne, </a:t>
            </a:r>
            <a:r>
              <a:rPr lang="en-US" sz="800" i="1">
                <a:latin typeface="Times New Roman" panose="02020603050405020304" pitchFamily="18" charset="0"/>
                <a:cs typeface="Times New Roman" panose="02020603050405020304" pitchFamily="18" charset="0"/>
              </a:rPr>
              <a:t>Remote sensing and lake eutrophication.</a:t>
            </a:r>
            <a:r>
              <a:rPr lang="en-US" sz="800">
                <a:latin typeface="Times New Roman" panose="02020603050405020304" pitchFamily="18" charset="0"/>
                <a:cs typeface="Times New Roman" panose="02020603050405020304" pitchFamily="18" charset="0"/>
              </a:rPr>
              <a:t> Nature (London), 1974. </a:t>
            </a:r>
            <a:r>
              <a:rPr lang="en-US" sz="800" b="1">
                <a:latin typeface="Times New Roman" panose="02020603050405020304" pitchFamily="18" charset="0"/>
                <a:cs typeface="Times New Roman" panose="02020603050405020304" pitchFamily="18" charset="0"/>
              </a:rPr>
              <a:t>250</a:t>
            </a:r>
            <a:r>
              <a:rPr lang="en-US" sz="800">
                <a:latin typeface="Times New Roman" panose="02020603050405020304" pitchFamily="18" charset="0"/>
                <a:cs typeface="Times New Roman" panose="02020603050405020304" pitchFamily="18" charset="0"/>
              </a:rPr>
              <a:t>(5463): p. 213-214.</a:t>
            </a:r>
          </a:p>
          <a:p>
            <a:pPr marL="228600" indent="-228600">
              <a:buAutoNum type="arabicPeriod"/>
            </a:pPr>
            <a:endParaRPr lang="en-US" sz="800">
              <a:latin typeface="Times New Roman" panose="02020603050405020304" pitchFamily="18" charset="0"/>
              <a:cs typeface="Times New Roman" panose="02020603050405020304" pitchFamily="18" charset="0"/>
            </a:endParaRPr>
          </a:p>
          <a:p>
            <a:pPr marL="228600" indent="-228600">
              <a:buAutoNum type="arabicPeriod" startAt="2"/>
            </a:pPr>
            <a:r>
              <a:rPr lang="da-DK" sz="800">
                <a:latin typeface="Times New Roman" panose="02020603050405020304" pitchFamily="18" charset="0"/>
                <a:cs typeface="Times New Roman" panose="02020603050405020304" pitchFamily="18" charset="0"/>
              </a:rPr>
              <a:t>Hellweger, F.L., et al., </a:t>
            </a:r>
            <a:r>
              <a:rPr lang="en-US" sz="800" i="1">
                <a:latin typeface="Times New Roman" panose="02020603050405020304" pitchFamily="18" charset="0"/>
                <a:cs typeface="Times New Roman" panose="02020603050405020304" pitchFamily="18" charset="0"/>
              </a:rPr>
              <a:t>Use of satellite imagery for water quality studies in New York Harbor.</a:t>
            </a:r>
            <a:r>
              <a:rPr lang="en-US" sz="800">
                <a:latin typeface="Times New Roman" panose="02020603050405020304" pitchFamily="18" charset="0"/>
                <a:cs typeface="Times New Roman" panose="02020603050405020304" pitchFamily="18" charset="0"/>
              </a:rPr>
              <a:t> Estuarine, coastal and shelf science, 2004. </a:t>
            </a:r>
            <a:r>
              <a:rPr lang="en-US" sz="800" b="1">
                <a:latin typeface="Times New Roman" panose="02020603050405020304" pitchFamily="18" charset="0"/>
                <a:cs typeface="Times New Roman" panose="02020603050405020304" pitchFamily="18" charset="0"/>
              </a:rPr>
              <a:t>61</a:t>
            </a:r>
            <a:r>
              <a:rPr lang="en-US" sz="800">
                <a:latin typeface="Times New Roman" panose="02020603050405020304" pitchFamily="18" charset="0"/>
                <a:cs typeface="Times New Roman" panose="02020603050405020304" pitchFamily="18" charset="0"/>
              </a:rPr>
              <a:t>(3): p. 437-448.</a:t>
            </a:r>
          </a:p>
          <a:p>
            <a:pPr marL="228600" indent="-228600">
              <a:buAutoNum type="arabicPeriod" startAt="2"/>
            </a:pPr>
            <a:endParaRPr lang="en-US" sz="800">
              <a:latin typeface="Times New Roman" panose="02020603050405020304" pitchFamily="18" charset="0"/>
              <a:cs typeface="Times New Roman" panose="02020603050405020304" pitchFamily="18" charset="0"/>
            </a:endParaRPr>
          </a:p>
          <a:p>
            <a:pPr marL="228600" indent="-228600">
              <a:buAutoNum type="arabicPeriod" startAt="3"/>
            </a:pPr>
            <a:r>
              <a:rPr lang="en-US" sz="800">
                <a:latin typeface="Times New Roman" panose="02020603050405020304" pitchFamily="18" charset="0"/>
                <a:cs typeface="Times New Roman" panose="02020603050405020304" pitchFamily="18" charset="0"/>
              </a:rPr>
              <a:t>Mishra, S., R.P. Stumpf, and A. Meredith, </a:t>
            </a:r>
            <a:r>
              <a:rPr lang="en-US" sz="800" i="1">
                <a:latin typeface="Times New Roman" panose="02020603050405020304" pitchFamily="18" charset="0"/>
                <a:cs typeface="Times New Roman" panose="02020603050405020304" pitchFamily="18" charset="0"/>
              </a:rPr>
              <a:t>Evaluation of </a:t>
            </a:r>
            <a:r>
              <a:rPr lang="en-US" sz="800" i="1" err="1">
                <a:latin typeface="Times New Roman" panose="02020603050405020304" pitchFamily="18" charset="0"/>
                <a:cs typeface="Times New Roman" panose="02020603050405020304" pitchFamily="18" charset="0"/>
              </a:rPr>
              <a:t>RapidEye</a:t>
            </a:r>
            <a:r>
              <a:rPr lang="en-US" sz="800" i="1">
                <a:latin typeface="Times New Roman" panose="02020603050405020304" pitchFamily="18" charset="0"/>
                <a:cs typeface="Times New Roman" panose="02020603050405020304" pitchFamily="18" charset="0"/>
              </a:rPr>
              <a:t> data for mapping algal blooms in inland waters.</a:t>
            </a:r>
            <a:r>
              <a:rPr lang="en-US" sz="800">
                <a:latin typeface="Times New Roman" panose="02020603050405020304" pitchFamily="18" charset="0"/>
                <a:cs typeface="Times New Roman" panose="02020603050405020304" pitchFamily="18" charset="0"/>
              </a:rPr>
              <a:t> International Journal of Remote Sensing, 2019. </a:t>
            </a:r>
            <a:r>
              <a:rPr lang="en-US" sz="800" b="1">
                <a:latin typeface="Times New Roman" panose="02020603050405020304" pitchFamily="18" charset="0"/>
                <a:cs typeface="Times New Roman" panose="02020603050405020304" pitchFamily="18" charset="0"/>
              </a:rPr>
              <a:t>40</a:t>
            </a:r>
            <a:r>
              <a:rPr lang="en-US" sz="800">
                <a:latin typeface="Times New Roman" panose="02020603050405020304" pitchFamily="18" charset="0"/>
                <a:cs typeface="Times New Roman" panose="02020603050405020304" pitchFamily="18" charset="0"/>
              </a:rPr>
              <a:t>(7): p. 2811-2829.</a:t>
            </a:r>
          </a:p>
          <a:p>
            <a:pPr marL="228600" indent="-228600">
              <a:buAutoNum type="arabicPeriod" startAt="3"/>
            </a:pPr>
            <a:endParaRPr lang="en-US" sz="800">
              <a:latin typeface="Times New Roman" panose="02020603050405020304" pitchFamily="18" charset="0"/>
              <a:cs typeface="Times New Roman" panose="02020603050405020304" pitchFamily="18" charset="0"/>
            </a:endParaRPr>
          </a:p>
          <a:p>
            <a:pPr marL="228600" indent="-228600">
              <a:buAutoNum type="arabicPeriod" startAt="4"/>
            </a:pPr>
            <a:r>
              <a:rPr lang="da-DK" sz="800">
                <a:latin typeface="Times New Roman" panose="02020603050405020304" pitchFamily="18" charset="0"/>
                <a:cs typeface="Times New Roman" panose="02020603050405020304" pitchFamily="18" charset="0"/>
              </a:rPr>
              <a:t>Wang, F., et al., </a:t>
            </a:r>
            <a:r>
              <a:rPr lang="en-US" sz="800" i="1">
                <a:latin typeface="Times New Roman" panose="02020603050405020304" pitchFamily="18" charset="0"/>
                <a:cs typeface="Times New Roman" panose="02020603050405020304" pitchFamily="18" charset="0"/>
              </a:rPr>
              <a:t>Applications of Landsat‐5 TM imagery in assessing and mapping water quality in </a:t>
            </a:r>
            <a:r>
              <a:rPr lang="en-US" sz="800" i="1" err="1">
                <a:latin typeface="Times New Roman" panose="02020603050405020304" pitchFamily="18" charset="0"/>
                <a:cs typeface="Times New Roman" panose="02020603050405020304" pitchFamily="18" charset="0"/>
              </a:rPr>
              <a:t>Reelfoot</a:t>
            </a:r>
            <a:r>
              <a:rPr lang="en-US" sz="800" i="1">
                <a:latin typeface="Times New Roman" panose="02020603050405020304" pitchFamily="18" charset="0"/>
                <a:cs typeface="Times New Roman" panose="02020603050405020304" pitchFamily="18" charset="0"/>
              </a:rPr>
              <a:t> Lake, Tennessee.</a:t>
            </a:r>
            <a:r>
              <a:rPr lang="en-US" sz="800">
                <a:latin typeface="Times New Roman" panose="02020603050405020304" pitchFamily="18" charset="0"/>
                <a:cs typeface="Times New Roman" panose="02020603050405020304" pitchFamily="18" charset="0"/>
              </a:rPr>
              <a:t> International Journal of Remote Sensing, 2006. </a:t>
            </a:r>
            <a:r>
              <a:rPr lang="en-US" sz="800" b="1">
                <a:latin typeface="Times New Roman" panose="02020603050405020304" pitchFamily="18" charset="0"/>
                <a:cs typeface="Times New Roman" panose="02020603050405020304" pitchFamily="18" charset="0"/>
              </a:rPr>
              <a:t>27</a:t>
            </a:r>
            <a:r>
              <a:rPr lang="en-US" sz="800">
                <a:latin typeface="Times New Roman" panose="02020603050405020304" pitchFamily="18" charset="0"/>
                <a:cs typeface="Times New Roman" panose="02020603050405020304" pitchFamily="18" charset="0"/>
              </a:rPr>
              <a:t>(23): p. 5269-5283.</a:t>
            </a:r>
          </a:p>
          <a:p>
            <a:pPr marL="228600" indent="-228600">
              <a:buAutoNum type="arabicPeriod" startAt="4"/>
            </a:pPr>
            <a:endParaRPr lang="en-US" sz="800">
              <a:latin typeface="Times New Roman" panose="02020603050405020304" pitchFamily="18" charset="0"/>
              <a:cs typeface="Times New Roman" panose="02020603050405020304" pitchFamily="18" charset="0"/>
            </a:endParaRPr>
          </a:p>
          <a:p>
            <a:pPr marL="228600" indent="-228600">
              <a:buAutoNum type="arabicPeriod" startAt="5"/>
            </a:pPr>
            <a:r>
              <a:rPr lang="en-US" sz="800" err="1">
                <a:latin typeface="Times New Roman" panose="02020603050405020304" pitchFamily="18" charset="0"/>
                <a:cs typeface="Times New Roman" panose="02020603050405020304" pitchFamily="18" charset="0"/>
              </a:rPr>
              <a:t>Ouma</a:t>
            </a:r>
            <a:r>
              <a:rPr lang="en-US" sz="800">
                <a:latin typeface="Times New Roman" panose="02020603050405020304" pitchFamily="18" charset="0"/>
                <a:cs typeface="Times New Roman" panose="02020603050405020304" pitchFamily="18" charset="0"/>
              </a:rPr>
              <a:t>, Y.O., K. Noor, and K. Herbert, </a:t>
            </a:r>
            <a:r>
              <a:rPr lang="en-US" sz="800" i="1">
                <a:latin typeface="Times New Roman" panose="02020603050405020304" pitchFamily="18" charset="0"/>
                <a:cs typeface="Times New Roman" panose="02020603050405020304" pitchFamily="18" charset="0"/>
              </a:rPr>
              <a:t>Modelling Reservoir Chlorophyll-a, TSS, and Turbidity Using Sentinel-2A MSI and Landsat-8 OLI Satellite Sensors with Empirical Multivariate Regression.</a:t>
            </a:r>
            <a:r>
              <a:rPr lang="en-US" sz="800">
                <a:latin typeface="Times New Roman" panose="02020603050405020304" pitchFamily="18" charset="0"/>
                <a:cs typeface="Times New Roman" panose="02020603050405020304" pitchFamily="18" charset="0"/>
              </a:rPr>
              <a:t> Journal of Sensors, 2020. </a:t>
            </a:r>
            <a:r>
              <a:rPr lang="en-US" sz="800" b="1">
                <a:latin typeface="Times New Roman" panose="02020603050405020304" pitchFamily="18" charset="0"/>
                <a:cs typeface="Times New Roman" panose="02020603050405020304" pitchFamily="18" charset="0"/>
              </a:rPr>
              <a:t>2020</a:t>
            </a:r>
            <a:r>
              <a:rPr lang="en-US" sz="800">
                <a:latin typeface="Times New Roman" panose="02020603050405020304" pitchFamily="18" charset="0"/>
                <a:cs typeface="Times New Roman" panose="02020603050405020304" pitchFamily="18" charset="0"/>
              </a:rPr>
              <a:t>: p. 1-21</a:t>
            </a:r>
          </a:p>
          <a:p>
            <a:pPr marL="228600" indent="-228600">
              <a:buAutoNum type="arabicPeriod" startAt="5"/>
            </a:pPr>
            <a:endParaRPr lang="en-US" sz="800">
              <a:latin typeface="Times New Roman" panose="02020603050405020304" pitchFamily="18" charset="0"/>
              <a:cs typeface="Times New Roman" panose="02020603050405020304" pitchFamily="18" charset="0"/>
            </a:endParaRPr>
          </a:p>
          <a:p>
            <a:pPr marL="228600" indent="-228600">
              <a:buAutoNum type="arabicPeriod" startAt="6"/>
            </a:pPr>
            <a:r>
              <a:rPr lang="it-IT" sz="800">
                <a:latin typeface="Times New Roman" panose="02020603050405020304" pitchFamily="18" charset="0"/>
                <a:cs typeface="Times New Roman" panose="02020603050405020304" pitchFamily="18" charset="0"/>
              </a:rPr>
              <a:t>Del Castillo, C.E. and R.L. Miller, </a:t>
            </a:r>
            <a:r>
              <a:rPr lang="en-US" sz="800" i="1">
                <a:latin typeface="Times New Roman" panose="02020603050405020304" pitchFamily="18" charset="0"/>
                <a:cs typeface="Times New Roman" panose="02020603050405020304" pitchFamily="18" charset="0"/>
              </a:rPr>
              <a:t>On the use of ocean color remote sensing to measure the transport of dissolved organic carbon by the Mississippi River Plume.</a:t>
            </a:r>
            <a:r>
              <a:rPr lang="en-US" sz="800">
                <a:latin typeface="Times New Roman" panose="02020603050405020304" pitchFamily="18" charset="0"/>
                <a:cs typeface="Times New Roman" panose="02020603050405020304" pitchFamily="18" charset="0"/>
              </a:rPr>
              <a:t> Remote Sensing of Environment, 2008. </a:t>
            </a:r>
            <a:r>
              <a:rPr lang="en-US" sz="800" b="1">
                <a:latin typeface="Times New Roman" panose="02020603050405020304" pitchFamily="18" charset="0"/>
                <a:cs typeface="Times New Roman" panose="02020603050405020304" pitchFamily="18" charset="0"/>
              </a:rPr>
              <a:t>112</a:t>
            </a:r>
            <a:r>
              <a:rPr lang="en-US" sz="800">
                <a:latin typeface="Times New Roman" panose="02020603050405020304" pitchFamily="18" charset="0"/>
                <a:cs typeface="Times New Roman" panose="02020603050405020304" pitchFamily="18" charset="0"/>
              </a:rPr>
              <a:t>(3): p. 836-844.</a:t>
            </a:r>
          </a:p>
          <a:p>
            <a:pPr marL="228600" indent="-228600">
              <a:buAutoNum type="arabicPeriod" startAt="6"/>
            </a:pPr>
            <a:endParaRPr lang="en-US" sz="800">
              <a:latin typeface="Times New Roman" panose="02020603050405020304" pitchFamily="18" charset="0"/>
              <a:cs typeface="Times New Roman" panose="02020603050405020304" pitchFamily="18" charset="0"/>
            </a:endParaRPr>
          </a:p>
          <a:p>
            <a:pPr marL="228600" indent="-228600">
              <a:buAutoNum type="arabicPeriod" startAt="7"/>
            </a:pPr>
            <a:r>
              <a:rPr lang="fi-FI" sz="800">
                <a:latin typeface="Times New Roman" panose="02020603050405020304" pitchFamily="18" charset="0"/>
                <a:cs typeface="Times New Roman" panose="02020603050405020304" pitchFamily="18" charset="0"/>
              </a:rPr>
              <a:t>Härmä, P., et al., </a:t>
            </a:r>
            <a:r>
              <a:rPr lang="en-US" sz="800" i="1">
                <a:latin typeface="Times New Roman" panose="02020603050405020304" pitchFamily="18" charset="0"/>
                <a:cs typeface="Times New Roman" panose="02020603050405020304" pitchFamily="18" charset="0"/>
              </a:rPr>
              <a:t>Detection of water quality using simulated satellite data and semi-empirical algorithms in Finland.</a:t>
            </a:r>
            <a:r>
              <a:rPr lang="en-US" sz="800">
                <a:latin typeface="Times New Roman" panose="02020603050405020304" pitchFamily="18" charset="0"/>
                <a:cs typeface="Times New Roman" panose="02020603050405020304" pitchFamily="18" charset="0"/>
              </a:rPr>
              <a:t> The Science of the total environment, 2001. </a:t>
            </a:r>
            <a:r>
              <a:rPr lang="en-US" sz="800" b="1">
                <a:latin typeface="Times New Roman" panose="02020603050405020304" pitchFamily="18" charset="0"/>
                <a:cs typeface="Times New Roman" panose="02020603050405020304" pitchFamily="18" charset="0"/>
              </a:rPr>
              <a:t>268</a:t>
            </a:r>
            <a:r>
              <a:rPr lang="en-US" sz="800">
                <a:latin typeface="Times New Roman" panose="02020603050405020304" pitchFamily="18" charset="0"/>
                <a:cs typeface="Times New Roman" panose="02020603050405020304" pitchFamily="18" charset="0"/>
              </a:rPr>
              <a:t>(1): p. 107-121.</a:t>
            </a:r>
          </a:p>
          <a:p>
            <a:pPr marL="228600" indent="-228600">
              <a:buAutoNum type="arabicPeriod" startAt="7"/>
            </a:pPr>
            <a:endParaRPr lang="en-US" sz="800">
              <a:latin typeface="Times New Roman" panose="02020603050405020304" pitchFamily="18" charset="0"/>
              <a:cs typeface="Times New Roman" panose="02020603050405020304" pitchFamily="18" charset="0"/>
            </a:endParaRPr>
          </a:p>
          <a:p>
            <a:pPr marL="228600" indent="-228600">
              <a:buAutoNum type="arabicPeriod" startAt="8"/>
            </a:pPr>
            <a:r>
              <a:rPr lang="da-DK" sz="800">
                <a:latin typeface="Times New Roman" panose="02020603050405020304" pitchFamily="18" charset="0"/>
                <a:cs typeface="Times New Roman" panose="02020603050405020304" pitchFamily="18" charset="0"/>
              </a:rPr>
              <a:t>Lee, Z., et al., </a:t>
            </a:r>
            <a:r>
              <a:rPr lang="en-US" sz="800" i="1">
                <a:latin typeface="Times New Roman" panose="02020603050405020304" pitchFamily="18" charset="0"/>
                <a:cs typeface="Times New Roman" panose="02020603050405020304" pitchFamily="18" charset="0"/>
              </a:rPr>
              <a:t>Determination of primary spectral bands for remote sensing of aquatic environments.</a:t>
            </a:r>
            <a:r>
              <a:rPr lang="en-US" sz="800">
                <a:latin typeface="Times New Roman" panose="02020603050405020304" pitchFamily="18" charset="0"/>
                <a:cs typeface="Times New Roman" panose="02020603050405020304" pitchFamily="18" charset="0"/>
              </a:rPr>
              <a:t> Sensors (Basel, Switzerland), 2007. </a:t>
            </a:r>
            <a:r>
              <a:rPr lang="en-US" sz="800" b="1">
                <a:latin typeface="Times New Roman" panose="02020603050405020304" pitchFamily="18" charset="0"/>
                <a:cs typeface="Times New Roman" panose="02020603050405020304" pitchFamily="18" charset="0"/>
              </a:rPr>
              <a:t>7</a:t>
            </a:r>
            <a:r>
              <a:rPr lang="en-US" sz="800">
                <a:latin typeface="Times New Roman" panose="02020603050405020304" pitchFamily="18" charset="0"/>
                <a:cs typeface="Times New Roman" panose="02020603050405020304" pitchFamily="18" charset="0"/>
              </a:rPr>
              <a:t>(12): p. 3428-3441.</a:t>
            </a:r>
          </a:p>
          <a:p>
            <a:pPr marL="228600" indent="-228600">
              <a:buAutoNum type="arabicPeriod" startAt="8"/>
            </a:pPr>
            <a:endParaRPr lang="en-US" sz="800">
              <a:latin typeface="Times New Roman" panose="02020603050405020304" pitchFamily="18" charset="0"/>
              <a:cs typeface="Times New Roman" panose="02020603050405020304" pitchFamily="18" charset="0"/>
            </a:endParaRPr>
          </a:p>
          <a:p>
            <a:pPr marL="228600" indent="-228600">
              <a:buAutoNum type="arabicPeriod" startAt="9"/>
            </a:pPr>
            <a:r>
              <a:rPr lang="en-US" sz="800" err="1">
                <a:latin typeface="Times New Roman" panose="02020603050405020304" pitchFamily="18" charset="0"/>
                <a:cs typeface="Times New Roman" panose="02020603050405020304" pitchFamily="18" charset="0"/>
              </a:rPr>
              <a:t>Ogashawara</a:t>
            </a:r>
            <a:r>
              <a:rPr lang="en-US" sz="800">
                <a:latin typeface="Times New Roman" panose="02020603050405020304" pitchFamily="18" charset="0"/>
                <a:cs typeface="Times New Roman" panose="02020603050405020304" pitchFamily="18" charset="0"/>
              </a:rPr>
              <a:t>, I. and M.J. Moreno-</a:t>
            </a:r>
            <a:r>
              <a:rPr lang="en-US" sz="800" err="1">
                <a:latin typeface="Times New Roman" panose="02020603050405020304" pitchFamily="18" charset="0"/>
                <a:cs typeface="Times New Roman" panose="02020603050405020304" pitchFamily="18" charset="0"/>
              </a:rPr>
              <a:t>Madrinan</a:t>
            </a:r>
            <a:r>
              <a:rPr lang="en-US" sz="800">
                <a:latin typeface="Times New Roman" panose="02020603050405020304" pitchFamily="18" charset="0"/>
                <a:cs typeface="Times New Roman" panose="02020603050405020304" pitchFamily="18" charset="0"/>
              </a:rPr>
              <a:t>, </a:t>
            </a:r>
            <a:r>
              <a:rPr lang="en-US" sz="800" i="1">
                <a:latin typeface="Times New Roman" panose="02020603050405020304" pitchFamily="18" charset="0"/>
                <a:cs typeface="Times New Roman" panose="02020603050405020304" pitchFamily="18" charset="0"/>
              </a:rPr>
              <a:t>Improving Inland Water Quality Monitoring through Remote Sensing Techniques.</a:t>
            </a:r>
            <a:r>
              <a:rPr lang="en-US" sz="800">
                <a:latin typeface="Times New Roman" panose="02020603050405020304" pitchFamily="18" charset="0"/>
                <a:cs typeface="Times New Roman" panose="02020603050405020304" pitchFamily="18" charset="0"/>
              </a:rPr>
              <a:t> ISPRS international journal of geo-information, 2014. </a:t>
            </a:r>
            <a:r>
              <a:rPr lang="en-US" sz="800" b="1">
                <a:latin typeface="Times New Roman" panose="02020603050405020304" pitchFamily="18" charset="0"/>
                <a:cs typeface="Times New Roman" panose="02020603050405020304" pitchFamily="18" charset="0"/>
              </a:rPr>
              <a:t>3</a:t>
            </a:r>
            <a:r>
              <a:rPr lang="en-US" sz="800">
                <a:latin typeface="Times New Roman" panose="02020603050405020304" pitchFamily="18" charset="0"/>
                <a:cs typeface="Times New Roman" panose="02020603050405020304" pitchFamily="18" charset="0"/>
              </a:rPr>
              <a:t>(4): p. 1234-1255.</a:t>
            </a:r>
          </a:p>
          <a:p>
            <a:pPr marL="228600" indent="-228600">
              <a:buAutoNum type="arabicPeriod" startAt="9"/>
            </a:pPr>
            <a:endParaRPr lang="en-US" sz="800">
              <a:latin typeface="Times New Roman" panose="02020603050405020304" pitchFamily="18" charset="0"/>
              <a:cs typeface="Times New Roman" panose="02020603050405020304" pitchFamily="18" charset="0"/>
            </a:endParaRPr>
          </a:p>
          <a:p>
            <a:pPr marL="228600" indent="-228600">
              <a:buAutoNum type="arabicPeriod" startAt="10"/>
            </a:pPr>
            <a:r>
              <a:rPr lang="en-US" sz="800">
                <a:latin typeface="Times New Roman" panose="02020603050405020304" pitchFamily="18" charset="0"/>
                <a:cs typeface="Times New Roman" panose="02020603050405020304" pitchFamily="18" charset="0"/>
              </a:rPr>
              <a:t>Sagan, V., et al., </a:t>
            </a:r>
            <a:r>
              <a:rPr lang="en-US" sz="800" i="1">
                <a:latin typeface="Times New Roman" panose="02020603050405020304" pitchFamily="18" charset="0"/>
                <a:cs typeface="Times New Roman" panose="02020603050405020304" pitchFamily="18" charset="0"/>
              </a:rPr>
              <a:t>Monitoring inland water quality using remote sensing; potential and limitations of spectral indices, bio-optical simulations, machine learning, and cloud computing.</a:t>
            </a:r>
            <a:r>
              <a:rPr lang="en-US" sz="800">
                <a:latin typeface="Times New Roman" panose="02020603050405020304" pitchFamily="18" charset="0"/>
                <a:cs typeface="Times New Roman" panose="02020603050405020304" pitchFamily="18" charset="0"/>
              </a:rPr>
              <a:t> Earth-science reviews, 2020. </a:t>
            </a:r>
            <a:r>
              <a:rPr lang="en-US" sz="800" b="1">
                <a:latin typeface="Times New Roman" panose="02020603050405020304" pitchFamily="18" charset="0"/>
                <a:cs typeface="Times New Roman" panose="02020603050405020304" pitchFamily="18" charset="0"/>
              </a:rPr>
              <a:t>205</a:t>
            </a:r>
            <a:r>
              <a:rPr lang="en-US" sz="800">
                <a:latin typeface="Times New Roman" panose="02020603050405020304" pitchFamily="18" charset="0"/>
                <a:cs typeface="Times New Roman" panose="02020603050405020304" pitchFamily="18" charset="0"/>
              </a:rPr>
              <a:t>: p. 103187.</a:t>
            </a:r>
          </a:p>
          <a:p>
            <a:pPr marL="228600" indent="-228600">
              <a:buAutoNum type="arabicPeriod" startAt="10"/>
            </a:pPr>
            <a:endParaRPr lang="en-US" sz="800">
              <a:latin typeface="Times New Roman" panose="02020603050405020304" pitchFamily="18" charset="0"/>
              <a:cs typeface="Times New Roman" panose="02020603050405020304" pitchFamily="18" charset="0"/>
            </a:endParaRPr>
          </a:p>
          <a:p>
            <a:pPr marL="228600" indent="-228600">
              <a:buAutoNum type="arabicPeriod" startAt="11"/>
            </a:pPr>
            <a:r>
              <a:rPr lang="da-DK" sz="800">
                <a:latin typeface="Times New Roman" panose="02020603050405020304" pitchFamily="18" charset="0"/>
                <a:cs typeface="Times New Roman" panose="02020603050405020304" pitchFamily="18" charset="0"/>
              </a:rPr>
              <a:t>Ambarwulan, W., et al., </a:t>
            </a:r>
            <a:r>
              <a:rPr lang="en-US" sz="800" i="1">
                <a:latin typeface="Times New Roman" panose="02020603050405020304" pitchFamily="18" charset="0"/>
                <a:cs typeface="Times New Roman" panose="02020603050405020304" pitchFamily="18" charset="0"/>
              </a:rPr>
              <a:t>Estimating specific inherent optical properties of tropical coastal waters using bio-optical model inversion and in situ measurements: case of the </a:t>
            </a:r>
            <a:r>
              <a:rPr lang="en-US" sz="800" i="1" err="1">
                <a:latin typeface="Times New Roman" panose="02020603050405020304" pitchFamily="18" charset="0"/>
                <a:cs typeface="Times New Roman" panose="02020603050405020304" pitchFamily="18" charset="0"/>
              </a:rPr>
              <a:t>Berau</a:t>
            </a:r>
            <a:r>
              <a:rPr lang="en-US" sz="800" i="1">
                <a:latin typeface="Times New Roman" panose="02020603050405020304" pitchFamily="18" charset="0"/>
                <a:cs typeface="Times New Roman" panose="02020603050405020304" pitchFamily="18" charset="0"/>
              </a:rPr>
              <a:t> estuary, East Kalimantan, Indonesia.</a:t>
            </a:r>
            <a:r>
              <a:rPr lang="en-US" sz="800">
                <a:latin typeface="Times New Roman" panose="02020603050405020304" pitchFamily="18" charset="0"/>
                <a:cs typeface="Times New Roman" panose="02020603050405020304" pitchFamily="18" charset="0"/>
              </a:rPr>
              <a:t> </a:t>
            </a:r>
            <a:r>
              <a:rPr lang="en-US" sz="800" err="1">
                <a:latin typeface="Times New Roman" panose="02020603050405020304" pitchFamily="18" charset="0"/>
                <a:cs typeface="Times New Roman" panose="02020603050405020304" pitchFamily="18" charset="0"/>
              </a:rPr>
              <a:t>Hydrobiologia</a:t>
            </a:r>
            <a:r>
              <a:rPr lang="en-US" sz="800">
                <a:latin typeface="Times New Roman" panose="02020603050405020304" pitchFamily="18" charset="0"/>
                <a:cs typeface="Times New Roman" panose="02020603050405020304" pitchFamily="18" charset="0"/>
              </a:rPr>
              <a:t>, 2011. </a:t>
            </a:r>
            <a:r>
              <a:rPr lang="en-US" sz="800" b="1">
                <a:latin typeface="Times New Roman" panose="02020603050405020304" pitchFamily="18" charset="0"/>
                <a:cs typeface="Times New Roman" panose="02020603050405020304" pitchFamily="18" charset="0"/>
              </a:rPr>
              <a:t>658</a:t>
            </a:r>
            <a:r>
              <a:rPr lang="en-US" sz="800">
                <a:latin typeface="Times New Roman" panose="02020603050405020304" pitchFamily="18" charset="0"/>
                <a:cs typeface="Times New Roman" panose="02020603050405020304" pitchFamily="18" charset="0"/>
              </a:rPr>
              <a:t>(1): p. 197-211.</a:t>
            </a:r>
          </a:p>
          <a:p>
            <a:pPr marL="228600" indent="-228600">
              <a:buAutoNum type="arabicPeriod" startAt="11"/>
            </a:pPr>
            <a:endParaRPr lang="en-US" sz="800">
              <a:latin typeface="Times New Roman" panose="02020603050405020304" pitchFamily="18" charset="0"/>
              <a:cs typeface="Times New Roman" panose="02020603050405020304" pitchFamily="18" charset="0"/>
            </a:endParaRPr>
          </a:p>
          <a:p>
            <a:pPr marL="228600" indent="-228600">
              <a:buAutoNum type="arabicPeriod" startAt="12"/>
            </a:pPr>
            <a:r>
              <a:rPr lang="en-US" sz="800">
                <a:latin typeface="Times New Roman" panose="02020603050405020304" pitchFamily="18" charset="0"/>
                <a:cs typeface="Times New Roman" panose="02020603050405020304" pitchFamily="18" charset="0"/>
              </a:rPr>
              <a:t>Chu, H.-J., S.-J. Kong, and C.-H. Chang, </a:t>
            </a:r>
            <a:r>
              <a:rPr lang="en-US" sz="800" i="1" err="1">
                <a:latin typeface="Times New Roman" panose="02020603050405020304" pitchFamily="18" charset="0"/>
                <a:cs typeface="Times New Roman" panose="02020603050405020304" pitchFamily="18" charset="0"/>
              </a:rPr>
              <a:t>Spatio</a:t>
            </a:r>
            <a:r>
              <a:rPr lang="en-US" sz="800" i="1">
                <a:latin typeface="Times New Roman" panose="02020603050405020304" pitchFamily="18" charset="0"/>
                <a:cs typeface="Times New Roman" panose="02020603050405020304" pitchFamily="18" charset="0"/>
              </a:rPr>
              <a:t>-temporal water quality mapping from satellite images using geographically and temporally weighted regression.</a:t>
            </a:r>
            <a:r>
              <a:rPr lang="en-US" sz="800">
                <a:latin typeface="Times New Roman" panose="02020603050405020304" pitchFamily="18" charset="0"/>
                <a:cs typeface="Times New Roman" panose="02020603050405020304" pitchFamily="18" charset="0"/>
              </a:rPr>
              <a:t> ITC journal, 2018. </a:t>
            </a:r>
            <a:r>
              <a:rPr lang="en-US" sz="800" b="1">
                <a:latin typeface="Times New Roman" panose="02020603050405020304" pitchFamily="18" charset="0"/>
                <a:cs typeface="Times New Roman" panose="02020603050405020304" pitchFamily="18" charset="0"/>
              </a:rPr>
              <a:t>65</a:t>
            </a:r>
            <a:r>
              <a:rPr lang="en-US" sz="800">
                <a:latin typeface="Times New Roman" panose="02020603050405020304" pitchFamily="18" charset="0"/>
                <a:cs typeface="Times New Roman" panose="02020603050405020304" pitchFamily="18" charset="0"/>
              </a:rPr>
              <a:t>: p. 1-11.</a:t>
            </a:r>
          </a:p>
          <a:p>
            <a:pPr marL="228600" indent="-228600">
              <a:buAutoNum type="arabicPeriod" startAt="12"/>
            </a:pPr>
            <a:endParaRPr lang="en-US" sz="800">
              <a:latin typeface="Times New Roman" panose="02020603050405020304" pitchFamily="18" charset="0"/>
              <a:cs typeface="Times New Roman" panose="02020603050405020304" pitchFamily="18" charset="0"/>
            </a:endParaRPr>
          </a:p>
          <a:p>
            <a:pPr marL="228600" indent="-228600">
              <a:buAutoNum type="arabicPeriod" startAt="13"/>
            </a:pPr>
            <a:r>
              <a:rPr lang="da-DK" sz="800">
                <a:latin typeface="Times New Roman" panose="02020603050405020304" pitchFamily="18" charset="0"/>
                <a:cs typeface="Times New Roman" panose="02020603050405020304" pitchFamily="18" charset="0"/>
              </a:rPr>
              <a:t>Hansen, C.H., et al., </a:t>
            </a:r>
            <a:r>
              <a:rPr lang="en-US" sz="800" i="1">
                <a:latin typeface="Times New Roman" panose="02020603050405020304" pitchFamily="18" charset="0"/>
                <a:cs typeface="Times New Roman" panose="02020603050405020304" pitchFamily="18" charset="0"/>
              </a:rPr>
              <a:t>Reservoir water quality monitoring using remote sensing with seasonal models: case study of five central-Utah reservoirs.</a:t>
            </a:r>
            <a:r>
              <a:rPr lang="en-US" sz="800">
                <a:latin typeface="Times New Roman" panose="02020603050405020304" pitchFamily="18" charset="0"/>
                <a:cs typeface="Times New Roman" panose="02020603050405020304" pitchFamily="18" charset="0"/>
              </a:rPr>
              <a:t> Lake and Reservoir Management, 2015. </a:t>
            </a:r>
            <a:r>
              <a:rPr lang="en-US" sz="800" b="1">
                <a:latin typeface="Times New Roman" panose="02020603050405020304" pitchFamily="18" charset="0"/>
                <a:cs typeface="Times New Roman" panose="02020603050405020304" pitchFamily="18" charset="0"/>
              </a:rPr>
              <a:t>31</a:t>
            </a:r>
            <a:r>
              <a:rPr lang="en-US" sz="800">
                <a:latin typeface="Times New Roman" panose="02020603050405020304" pitchFamily="18" charset="0"/>
                <a:cs typeface="Times New Roman" panose="02020603050405020304" pitchFamily="18" charset="0"/>
              </a:rPr>
              <a:t>(3): p. 225-240.</a:t>
            </a:r>
          </a:p>
          <a:p>
            <a:pPr marL="228600" indent="-228600">
              <a:buAutoNum type="arabicPeriod" startAt="13"/>
            </a:pPr>
            <a:endParaRPr lang="en-US" sz="800">
              <a:latin typeface="Times New Roman" panose="02020603050405020304" pitchFamily="18" charset="0"/>
              <a:cs typeface="Times New Roman" panose="02020603050405020304" pitchFamily="18" charset="0"/>
            </a:endParaRPr>
          </a:p>
          <a:p>
            <a:pPr marL="228600" indent="-228600">
              <a:buAutoNum type="arabicPeriod" startAt="14"/>
            </a:pPr>
            <a:r>
              <a:rPr lang="en-US" sz="800">
                <a:latin typeface="Times New Roman" panose="02020603050405020304" pitchFamily="18" charset="0"/>
                <a:cs typeface="Times New Roman" panose="02020603050405020304" pitchFamily="18" charset="0"/>
              </a:rPr>
              <a:t>Menken, K.D., P.L. </a:t>
            </a:r>
            <a:r>
              <a:rPr lang="en-US" sz="800" err="1">
                <a:latin typeface="Times New Roman" panose="02020603050405020304" pitchFamily="18" charset="0"/>
                <a:cs typeface="Times New Roman" panose="02020603050405020304" pitchFamily="18" charset="0"/>
              </a:rPr>
              <a:t>Brezonik</a:t>
            </a:r>
            <a:r>
              <a:rPr lang="en-US" sz="800">
                <a:latin typeface="Times New Roman" panose="02020603050405020304" pitchFamily="18" charset="0"/>
                <a:cs typeface="Times New Roman" panose="02020603050405020304" pitchFamily="18" charset="0"/>
              </a:rPr>
              <a:t>, and M.E. Bauer, </a:t>
            </a:r>
            <a:r>
              <a:rPr lang="en-US" sz="800" i="1">
                <a:latin typeface="Times New Roman" panose="02020603050405020304" pitchFamily="18" charset="0"/>
                <a:cs typeface="Times New Roman" panose="02020603050405020304" pitchFamily="18" charset="0"/>
              </a:rPr>
              <a:t>Influence of Chlorophyll and Colored Dissolved Organic Matter (CDOM) on Lake Reflectance Spectra: Implications for Measuring Lake Properties by Remote Sensing.</a:t>
            </a:r>
            <a:r>
              <a:rPr lang="en-US" sz="800">
                <a:latin typeface="Times New Roman" panose="02020603050405020304" pitchFamily="18" charset="0"/>
                <a:cs typeface="Times New Roman" panose="02020603050405020304" pitchFamily="18" charset="0"/>
              </a:rPr>
              <a:t> Lake and Reservoir Management, 2006. </a:t>
            </a:r>
            <a:r>
              <a:rPr lang="en-US" sz="800" b="1">
                <a:latin typeface="Times New Roman" panose="02020603050405020304" pitchFamily="18" charset="0"/>
                <a:cs typeface="Times New Roman" panose="02020603050405020304" pitchFamily="18" charset="0"/>
              </a:rPr>
              <a:t>22</a:t>
            </a:r>
            <a:r>
              <a:rPr lang="en-US" sz="800">
                <a:latin typeface="Times New Roman" panose="02020603050405020304" pitchFamily="18" charset="0"/>
                <a:cs typeface="Times New Roman" panose="02020603050405020304" pitchFamily="18" charset="0"/>
              </a:rPr>
              <a:t>(3): p. 179-190.</a:t>
            </a:r>
          </a:p>
          <a:p>
            <a:pPr marL="228600" indent="-228600">
              <a:buAutoNum type="arabicPeriod" startAt="14"/>
            </a:pPr>
            <a:endParaRPr lang="en-US" sz="800">
              <a:latin typeface="Times New Roman" panose="02020603050405020304" pitchFamily="18" charset="0"/>
              <a:cs typeface="Times New Roman" panose="02020603050405020304" pitchFamily="18" charset="0"/>
            </a:endParaRPr>
          </a:p>
          <a:p>
            <a:pPr marL="228600" indent="-228600">
              <a:buAutoNum type="arabicPeriod" startAt="15"/>
            </a:pPr>
            <a:r>
              <a:rPr lang="en-US" sz="800">
                <a:latin typeface="Times New Roman" panose="02020603050405020304" pitchFamily="18" charset="0"/>
                <a:cs typeface="Times New Roman" panose="02020603050405020304" pitchFamily="18" charset="0"/>
              </a:rPr>
              <a:t>Hu, C., K.L. Carder, and F.E. Muller-Karger, </a:t>
            </a:r>
            <a:r>
              <a:rPr lang="en-US" sz="800" i="1">
                <a:latin typeface="Times New Roman" panose="02020603050405020304" pitchFamily="18" charset="0"/>
                <a:cs typeface="Times New Roman" panose="02020603050405020304" pitchFamily="18" charset="0"/>
              </a:rPr>
              <a:t>Atmospheric Correction of </a:t>
            </a:r>
            <a:r>
              <a:rPr lang="en-US" sz="800" i="1" err="1">
                <a:latin typeface="Times New Roman" panose="02020603050405020304" pitchFamily="18" charset="0"/>
                <a:cs typeface="Times New Roman" panose="02020603050405020304" pitchFamily="18" charset="0"/>
              </a:rPr>
              <a:t>SeaWiFS</a:t>
            </a:r>
            <a:r>
              <a:rPr lang="en-US" sz="800" i="1">
                <a:latin typeface="Times New Roman" panose="02020603050405020304" pitchFamily="18" charset="0"/>
                <a:cs typeface="Times New Roman" panose="02020603050405020304" pitchFamily="18" charset="0"/>
              </a:rPr>
              <a:t> Imagery over Turbid Coastal Waters: A Practical Method.</a:t>
            </a:r>
            <a:r>
              <a:rPr lang="en-US" sz="800">
                <a:latin typeface="Times New Roman" panose="02020603050405020304" pitchFamily="18" charset="0"/>
                <a:cs typeface="Times New Roman" panose="02020603050405020304" pitchFamily="18" charset="0"/>
              </a:rPr>
              <a:t> Remote sensing of environment, 2000. </a:t>
            </a:r>
            <a:r>
              <a:rPr lang="en-US" sz="800" b="1">
                <a:latin typeface="Times New Roman" panose="02020603050405020304" pitchFamily="18" charset="0"/>
                <a:cs typeface="Times New Roman" panose="02020603050405020304" pitchFamily="18" charset="0"/>
              </a:rPr>
              <a:t>74</a:t>
            </a:r>
            <a:r>
              <a:rPr lang="en-US" sz="800">
                <a:latin typeface="Times New Roman" panose="02020603050405020304" pitchFamily="18" charset="0"/>
                <a:cs typeface="Times New Roman" panose="02020603050405020304" pitchFamily="18" charset="0"/>
              </a:rPr>
              <a:t>(2): p. 195-206.</a:t>
            </a:r>
          </a:p>
          <a:p>
            <a:pPr marL="228600" indent="-228600">
              <a:buAutoNum type="arabicPeriod" startAt="15"/>
            </a:pPr>
            <a:endParaRPr lang="en-US" sz="800">
              <a:latin typeface="Times New Roman" panose="02020603050405020304" pitchFamily="18" charset="0"/>
              <a:cs typeface="Times New Roman" panose="02020603050405020304" pitchFamily="18" charset="0"/>
            </a:endParaRPr>
          </a:p>
          <a:p>
            <a:pPr marL="228600" indent="-228600">
              <a:buAutoNum type="arabicPeriod" startAt="16"/>
            </a:pPr>
            <a:r>
              <a:rPr lang="en-US" sz="800" err="1">
                <a:latin typeface="Times New Roman" panose="02020603050405020304" pitchFamily="18" charset="0"/>
                <a:cs typeface="Times New Roman" panose="02020603050405020304" pitchFamily="18" charset="0"/>
              </a:rPr>
              <a:t>Mouw</a:t>
            </a:r>
            <a:r>
              <a:rPr lang="en-US" sz="800">
                <a:latin typeface="Times New Roman" panose="02020603050405020304" pitchFamily="18" charset="0"/>
                <a:cs typeface="Times New Roman" panose="02020603050405020304" pitchFamily="18" charset="0"/>
              </a:rPr>
              <a:t>, C.B., et al., </a:t>
            </a:r>
            <a:r>
              <a:rPr lang="en-US" sz="800" i="1">
                <a:latin typeface="Times New Roman" panose="02020603050405020304" pitchFamily="18" charset="0"/>
                <a:cs typeface="Times New Roman" panose="02020603050405020304" pitchFamily="18" charset="0"/>
              </a:rPr>
              <a:t>Aquatic color radiometry remote sensing of coastal and inland waters: Challenges and recommendations for future satellite missions.</a:t>
            </a:r>
            <a:r>
              <a:rPr lang="en-US" sz="800">
                <a:latin typeface="Times New Roman" panose="02020603050405020304" pitchFamily="18" charset="0"/>
                <a:cs typeface="Times New Roman" panose="02020603050405020304" pitchFamily="18" charset="0"/>
              </a:rPr>
              <a:t> Remote sensing of environment, 2015. </a:t>
            </a:r>
            <a:r>
              <a:rPr lang="en-US" sz="800" b="1">
                <a:latin typeface="Times New Roman" panose="02020603050405020304" pitchFamily="18" charset="0"/>
                <a:cs typeface="Times New Roman" panose="02020603050405020304" pitchFamily="18" charset="0"/>
              </a:rPr>
              <a:t>160</a:t>
            </a:r>
            <a:r>
              <a:rPr lang="en-US" sz="800">
                <a:latin typeface="Times New Roman" panose="02020603050405020304" pitchFamily="18" charset="0"/>
                <a:cs typeface="Times New Roman" panose="02020603050405020304" pitchFamily="18" charset="0"/>
              </a:rPr>
              <a:t>: p. 15-30.</a:t>
            </a:r>
          </a:p>
          <a:p>
            <a:pPr marL="228600" indent="-228600">
              <a:buAutoNum type="arabicPeriod" startAt="16"/>
            </a:pPr>
            <a:endParaRPr lang="en-US" sz="800">
              <a:latin typeface="Times New Roman" panose="02020603050405020304" pitchFamily="18" charset="0"/>
              <a:cs typeface="Times New Roman" panose="02020603050405020304" pitchFamily="18" charset="0"/>
            </a:endParaRPr>
          </a:p>
          <a:p>
            <a:pPr marL="228600" indent="-228600">
              <a:buAutoNum type="arabicPeriod" startAt="17"/>
            </a:pPr>
            <a:r>
              <a:rPr lang="fi-FI" sz="800">
                <a:latin typeface="Times New Roman" panose="02020603050405020304" pitchFamily="18" charset="0"/>
                <a:cs typeface="Times New Roman" panose="02020603050405020304" pitchFamily="18" charset="0"/>
              </a:rPr>
              <a:t>Pahlevan, N., et al., </a:t>
            </a:r>
            <a:r>
              <a:rPr lang="en-US" sz="800" i="1">
                <a:latin typeface="Times New Roman" panose="02020603050405020304" pitchFamily="18" charset="0"/>
                <a:cs typeface="Times New Roman" panose="02020603050405020304" pitchFamily="18" charset="0"/>
              </a:rPr>
              <a:t>Sentinel-2/Landsat-8 product consistency and implications for monitoring aquatic systems.</a:t>
            </a:r>
            <a:r>
              <a:rPr lang="en-US" sz="800">
                <a:latin typeface="Times New Roman" panose="02020603050405020304" pitchFamily="18" charset="0"/>
                <a:cs typeface="Times New Roman" panose="02020603050405020304" pitchFamily="18" charset="0"/>
              </a:rPr>
              <a:t> Remote sensing of environment, 2019. </a:t>
            </a:r>
            <a:r>
              <a:rPr lang="en-US" sz="800" b="1">
                <a:latin typeface="Times New Roman" panose="02020603050405020304" pitchFamily="18" charset="0"/>
                <a:cs typeface="Times New Roman" panose="02020603050405020304" pitchFamily="18" charset="0"/>
              </a:rPr>
              <a:t>220</a:t>
            </a:r>
            <a:r>
              <a:rPr lang="en-US" sz="800">
                <a:latin typeface="Times New Roman" panose="02020603050405020304" pitchFamily="18" charset="0"/>
                <a:cs typeface="Times New Roman" panose="02020603050405020304" pitchFamily="18" charset="0"/>
              </a:rPr>
              <a:t>: p. 19-29.</a:t>
            </a:r>
          </a:p>
          <a:p>
            <a:pPr marL="228600" indent="-228600">
              <a:buAutoNum type="arabicPeriod" startAt="17"/>
            </a:pPr>
            <a:endParaRPr lang="en-US" sz="800">
              <a:latin typeface="Times New Roman" panose="02020603050405020304" pitchFamily="18" charset="0"/>
              <a:cs typeface="Times New Roman" panose="02020603050405020304" pitchFamily="18" charset="0"/>
            </a:endParaRPr>
          </a:p>
          <a:p>
            <a:pPr marL="228600" indent="-228600">
              <a:buAutoNum type="arabicPeriod" startAt="18"/>
            </a:pPr>
            <a:r>
              <a:rPr lang="en-US" sz="800">
                <a:latin typeface="Times New Roman" panose="02020603050405020304" pitchFamily="18" charset="0"/>
                <a:cs typeface="Times New Roman" panose="02020603050405020304" pitchFamily="18" charset="0"/>
              </a:rPr>
              <a:t>Agrawal, A. and K. Gopal, </a:t>
            </a:r>
            <a:r>
              <a:rPr lang="en-US" sz="800" i="1">
                <a:latin typeface="Times New Roman" panose="02020603050405020304" pitchFamily="18" charset="0"/>
                <a:cs typeface="Times New Roman" panose="02020603050405020304" pitchFamily="18" charset="0"/>
              </a:rPr>
              <a:t>Toxic Cyanobacteria in Water and Their Public Health Consequences</a:t>
            </a:r>
            <a:r>
              <a:rPr lang="en-US" sz="800">
                <a:latin typeface="Times New Roman" panose="02020603050405020304" pitchFamily="18" charset="0"/>
                <a:cs typeface="Times New Roman" panose="02020603050405020304" pitchFamily="18" charset="0"/>
              </a:rPr>
              <a:t>. 2012, Springer India: India. p. 135-147.</a:t>
            </a:r>
          </a:p>
          <a:p>
            <a:pPr marL="228600" indent="-228600">
              <a:buAutoNum type="arabicPeriod" startAt="18"/>
            </a:pPr>
            <a:endParaRPr lang="en-US" sz="800">
              <a:latin typeface="Times New Roman" panose="02020603050405020304" pitchFamily="18" charset="0"/>
              <a:cs typeface="Times New Roman" panose="02020603050405020304" pitchFamily="18" charset="0"/>
            </a:endParaRPr>
          </a:p>
          <a:p>
            <a:r>
              <a:rPr lang="en-US" sz="800">
                <a:latin typeface="Times New Roman" panose="02020603050405020304" pitchFamily="18" charset="0"/>
                <a:cs typeface="Times New Roman" panose="02020603050405020304" pitchFamily="18" charset="0"/>
              </a:rPr>
              <a:t>19. Dodds, W.K., et al., </a:t>
            </a:r>
            <a:r>
              <a:rPr lang="en-US" sz="800" i="1">
                <a:latin typeface="Times New Roman" panose="02020603050405020304" pitchFamily="18" charset="0"/>
                <a:cs typeface="Times New Roman" panose="02020603050405020304" pitchFamily="18" charset="0"/>
              </a:rPr>
              <a:t>Eutrophication of U.S. Freshwaters: Analysis of Potential Economic Damages.</a:t>
            </a:r>
            <a:r>
              <a:rPr lang="en-US" sz="800">
                <a:latin typeface="Times New Roman" panose="02020603050405020304" pitchFamily="18" charset="0"/>
                <a:cs typeface="Times New Roman" panose="02020603050405020304" pitchFamily="18" charset="0"/>
              </a:rPr>
              <a:t> Environmental science &amp; technology, 2009. </a:t>
            </a:r>
            <a:r>
              <a:rPr lang="en-US" sz="800" b="1">
                <a:latin typeface="Times New Roman" panose="02020603050405020304" pitchFamily="18" charset="0"/>
                <a:cs typeface="Times New Roman" panose="02020603050405020304" pitchFamily="18" charset="0"/>
              </a:rPr>
              <a:t>43</a:t>
            </a:r>
            <a:r>
              <a:rPr lang="en-US" sz="800">
                <a:latin typeface="Times New Roman" panose="02020603050405020304" pitchFamily="18" charset="0"/>
                <a:cs typeface="Times New Roman" panose="02020603050405020304" pitchFamily="18" charset="0"/>
              </a:rPr>
              <a:t>(1): p. 12-19.</a:t>
            </a:r>
          </a:p>
          <a:p>
            <a:endParaRPr lang="en-US" sz="800" b="1">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199193"/>
      </p:ext>
    </p:extLst>
  </p:cSld>
  <p:clrMapOvr>
    <a:masterClrMapping/>
  </p:clrMapOvr>
  <p:transition spd="slow" advTm="4121">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sz="3200">
                <a:solidFill>
                  <a:schemeClr val="accent6"/>
                </a:solidFill>
                <a:latin typeface="Times New Roman"/>
                <a:cs typeface="Times New Roman"/>
              </a:rPr>
              <a:t>Sources Cited in this Presentation</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a:cs typeface="Times New Roman"/>
              </a:rPr>
              <a:t>Remote Sensing of Chlorophyll-a in Rivers: A Comprehensive Literature Review</a:t>
            </a:r>
          </a:p>
        </p:txBody>
      </p:sp>
      <p:sp>
        <p:nvSpPr>
          <p:cNvPr id="3" name="TextBox 2">
            <a:extLst>
              <a:ext uri="{FF2B5EF4-FFF2-40B4-BE49-F238E27FC236}">
                <a16:creationId xmlns:a16="http://schemas.microsoft.com/office/drawing/2014/main" id="{5D1CBB9E-B52A-16B0-5CDC-DE3581E527D6}"/>
              </a:ext>
            </a:extLst>
          </p:cNvPr>
          <p:cNvSpPr txBox="1"/>
          <p:nvPr/>
        </p:nvSpPr>
        <p:spPr>
          <a:xfrm>
            <a:off x="281243" y="1509271"/>
            <a:ext cx="11646569" cy="5001369"/>
          </a:xfrm>
          <a:prstGeom prst="rect">
            <a:avLst/>
          </a:prstGeom>
          <a:noFill/>
        </p:spPr>
        <p:txBody>
          <a:bodyPr wrap="square" rtlCol="0">
            <a:spAutoFit/>
          </a:bodyPr>
          <a:lstStyle/>
          <a:p>
            <a:r>
              <a:rPr lang="en-US" sz="800">
                <a:latin typeface="Times New Roman" panose="02020603050405020304" pitchFamily="18" charset="0"/>
                <a:cs typeface="Times New Roman" panose="02020603050405020304" pitchFamily="18" charset="0"/>
              </a:rPr>
              <a:t>20. Smith, V.H., </a:t>
            </a:r>
            <a:r>
              <a:rPr lang="en-US" sz="800" i="1">
                <a:latin typeface="Times New Roman" panose="02020603050405020304" pitchFamily="18" charset="0"/>
                <a:cs typeface="Times New Roman" panose="02020603050405020304" pitchFamily="18" charset="0"/>
              </a:rPr>
              <a:t>Eutrophication of freshwater and coastal marine ecosystems - A global problem.</a:t>
            </a:r>
            <a:r>
              <a:rPr lang="en-US" sz="800">
                <a:latin typeface="Times New Roman" panose="02020603050405020304" pitchFamily="18" charset="0"/>
                <a:cs typeface="Times New Roman" panose="02020603050405020304" pitchFamily="18" charset="0"/>
              </a:rPr>
              <a:t> Environmental science and pollution research international, 2003. </a:t>
            </a:r>
            <a:r>
              <a:rPr lang="en-US" sz="800" b="1">
                <a:latin typeface="Times New Roman" panose="02020603050405020304" pitchFamily="18" charset="0"/>
                <a:cs typeface="Times New Roman" panose="02020603050405020304" pitchFamily="18" charset="0"/>
              </a:rPr>
              <a:t>10</a:t>
            </a:r>
            <a:r>
              <a:rPr lang="en-US" sz="800">
                <a:latin typeface="Times New Roman" panose="02020603050405020304" pitchFamily="18" charset="0"/>
                <a:cs typeface="Times New Roman" panose="02020603050405020304" pitchFamily="18" charset="0"/>
              </a:rPr>
              <a:t>(2): p. 126-139.</a:t>
            </a:r>
          </a:p>
          <a:p>
            <a:pPr marL="228600" indent="-228600">
              <a:buAutoNum type="arabicPeriod" startAt="20"/>
            </a:pPr>
            <a:endParaRPr lang="en-US" sz="800">
              <a:latin typeface="Times New Roman" panose="02020603050405020304" pitchFamily="18" charset="0"/>
              <a:cs typeface="Times New Roman" panose="02020603050405020304" pitchFamily="18" charset="0"/>
            </a:endParaRPr>
          </a:p>
          <a:p>
            <a:r>
              <a:rPr lang="en-US" sz="800">
                <a:latin typeface="Times New Roman" panose="02020603050405020304" pitchFamily="18" charset="0"/>
                <a:cs typeface="Times New Roman" panose="02020603050405020304" pitchFamily="18" charset="0"/>
              </a:rPr>
              <a:t>21. Ingrid Chorus, I.R.F.H., </a:t>
            </a:r>
            <a:r>
              <a:rPr lang="en-US" sz="800" i="1">
                <a:latin typeface="Times New Roman" panose="02020603050405020304" pitchFamily="18" charset="0"/>
                <a:cs typeface="Times New Roman" panose="02020603050405020304" pitchFamily="18" charset="0"/>
              </a:rPr>
              <a:t>HEALTH RISKS CAUSED BY FRESHWATER CYANOBACTERIA IN RECREATIONAL WATERS.</a:t>
            </a:r>
            <a:r>
              <a:rPr lang="en-US" sz="800">
                <a:latin typeface="Times New Roman" panose="02020603050405020304" pitchFamily="18" charset="0"/>
                <a:cs typeface="Times New Roman" panose="02020603050405020304" pitchFamily="18" charset="0"/>
              </a:rPr>
              <a:t> Journal of Toxicology and Environmental Health, Part B, 2000. </a:t>
            </a:r>
            <a:r>
              <a:rPr lang="en-US" sz="800" b="1">
                <a:latin typeface="Times New Roman" panose="02020603050405020304" pitchFamily="18" charset="0"/>
                <a:cs typeface="Times New Roman" panose="02020603050405020304" pitchFamily="18" charset="0"/>
              </a:rPr>
              <a:t>3</a:t>
            </a:r>
            <a:r>
              <a:rPr lang="en-US" sz="800">
                <a:latin typeface="Times New Roman" panose="02020603050405020304" pitchFamily="18" charset="0"/>
                <a:cs typeface="Times New Roman" panose="02020603050405020304" pitchFamily="18" charset="0"/>
              </a:rPr>
              <a:t>(4): p. 323-347.</a:t>
            </a:r>
          </a:p>
          <a:p>
            <a:pPr marL="228600" marR="0" lvl="0" indent="-228600" algn="l" defTabSz="914400" rtl="0" eaLnBrk="1" fontAlgn="auto" latinLnBrk="0" hangingPunct="1">
              <a:lnSpc>
                <a:spcPct val="100000"/>
              </a:lnSpc>
              <a:spcBef>
                <a:spcPts val="0"/>
              </a:spcBef>
              <a:spcAft>
                <a:spcPts val="0"/>
              </a:spcAft>
              <a:buClrTx/>
              <a:buSzTx/>
              <a:buFontTx/>
              <a:buAutoNum type="arabicPeriod" startAt="22"/>
              <a:tabLst/>
              <a:defRPr/>
            </a:pPr>
            <a:endParaRPr kumimoji="0" lang="da-DK"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2"/>
              <a:tabLst/>
              <a:defRPr/>
            </a:pPr>
            <a:r>
              <a:rPr kumimoji="0" lang="da-DK"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Hestir, E.L., et al., </a:t>
            </a:r>
            <a:r>
              <a:rPr kumimoji="0" lang="en-US" sz="800" b="0" i="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Measuring freshwater aquatic ecosystems: The need for a hyperspectral global mapping satellite mission.</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Remote sensing of environment, 2015. </a:t>
            </a:r>
            <a:r>
              <a:rPr kumimoji="0" lang="en-US" sz="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167</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p. 181-195.</a:t>
            </a:r>
          </a:p>
          <a:p>
            <a:pPr marL="228600" marR="0" lvl="0" indent="-228600" algn="l" defTabSz="914400" rtl="0" eaLnBrk="1" fontAlgn="auto" latinLnBrk="0" hangingPunct="1">
              <a:lnSpc>
                <a:spcPct val="100000"/>
              </a:lnSpc>
              <a:spcBef>
                <a:spcPts val="0"/>
              </a:spcBef>
              <a:spcAft>
                <a:spcPts val="0"/>
              </a:spcAft>
              <a:buClrTx/>
              <a:buSzTx/>
              <a:buFontTx/>
              <a:buAutoNum type="arabicPeriod" startAt="22"/>
              <a:tabLst/>
              <a:defRPr/>
            </a:pPr>
            <a:endPar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2"/>
              <a:tabLst/>
              <a:defRPr/>
            </a:pPr>
            <a:endPar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3"/>
              <a:tabLst/>
              <a:defRPr/>
            </a:pPr>
            <a:r>
              <a:rPr kumimoji="0" lang="da-DK"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Kuhn, C., et al., </a:t>
            </a:r>
            <a:r>
              <a:rPr kumimoji="0" lang="en-US" sz="800" b="0" i="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Performance of Landsat-8 and Sentinel-2 surface reflectance products for river remote sensing retrievals of chlorophyll-a and turbidity.</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Remote Sensing of Environment, 2019. </a:t>
            </a:r>
            <a:r>
              <a:rPr kumimoji="0" lang="en-US" sz="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224</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(224): p. 104-118.</a:t>
            </a:r>
          </a:p>
          <a:p>
            <a:pPr marL="228600" marR="0" lvl="0" indent="-228600" algn="l" defTabSz="914400" rtl="0" eaLnBrk="1" fontAlgn="auto" latinLnBrk="0" hangingPunct="1">
              <a:lnSpc>
                <a:spcPct val="100000"/>
              </a:lnSpc>
              <a:spcBef>
                <a:spcPts val="0"/>
              </a:spcBef>
              <a:spcAft>
                <a:spcPts val="0"/>
              </a:spcAft>
              <a:buClrTx/>
              <a:buSzTx/>
              <a:buFontTx/>
              <a:buAutoNum type="arabicPeriod" startAt="23"/>
              <a:tabLst/>
              <a:defRPr/>
            </a:pPr>
            <a:endPar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4"/>
              <a:tabLst/>
              <a:defRPr/>
            </a:pPr>
            <a:r>
              <a:rPr kumimoji="0" lang="da-DK"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Mpakairi, K.S., et al., </a:t>
            </a:r>
            <a:r>
              <a:rPr kumimoji="0" lang="en-US" sz="800" b="0" i="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Chlorophyll-a unveiled: unlocking reservoir insights through remote sensing in a subtropical reservoir.</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Environmental Monitoring and Assessment, 2024. </a:t>
            </a:r>
            <a:r>
              <a:rPr kumimoji="0" lang="en-US" sz="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196</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(4).</a:t>
            </a:r>
          </a:p>
          <a:p>
            <a:pPr marL="228600" marR="0" lvl="0" indent="-228600" algn="l" defTabSz="914400" rtl="0" eaLnBrk="1" fontAlgn="auto" latinLnBrk="0" hangingPunct="1">
              <a:lnSpc>
                <a:spcPct val="100000"/>
              </a:lnSpc>
              <a:spcBef>
                <a:spcPts val="0"/>
              </a:spcBef>
              <a:spcAft>
                <a:spcPts val="0"/>
              </a:spcAft>
              <a:buClrTx/>
              <a:buSzTx/>
              <a:buFontTx/>
              <a:buAutoNum type="arabicPeriod" startAt="24"/>
              <a:tabLst/>
              <a:defRPr/>
            </a:pPr>
            <a:endPar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5"/>
              <a:tabLst/>
              <a:defRPr/>
            </a:pP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Choe, E., J.-W. Lee, and S.-U. </a:t>
            </a:r>
            <a:r>
              <a:rPr kumimoji="0" lang="en-US" sz="800" b="0" i="0" u="none" strike="noStrike" kern="1200" cap="none" spc="0" normalizeH="0" baseline="0" noProof="0" err="1">
                <a:ln>
                  <a:noFill/>
                </a:ln>
                <a:solidFill>
                  <a:srgbClr val="000000"/>
                </a:solidFill>
                <a:effectLst/>
                <a:uLnTx/>
                <a:uFillTx/>
                <a:latin typeface="Times New Roman" panose="02020603050405020304" pitchFamily="18" charset="0"/>
                <a:cs typeface="Times New Roman" panose="02020603050405020304" pitchFamily="18" charset="0"/>
              </a:rPr>
              <a:t>Cheon</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800" b="0" i="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Monitoring and modelling of chlorophyll-a concentrations in rivers using a high-resolution satellite image: a case study in the </a:t>
            </a:r>
            <a:r>
              <a:rPr kumimoji="0" lang="en-US" sz="800" b="0" i="1" u="none" strike="noStrike" kern="1200" cap="none" spc="0" normalizeH="0" baseline="0" noProof="0" err="1">
                <a:ln>
                  <a:noFill/>
                </a:ln>
                <a:solidFill>
                  <a:srgbClr val="000000"/>
                </a:solidFill>
                <a:effectLst/>
                <a:uLnTx/>
                <a:uFillTx/>
                <a:latin typeface="Times New Roman" panose="02020603050405020304" pitchFamily="18" charset="0"/>
                <a:cs typeface="Times New Roman" panose="02020603050405020304" pitchFamily="18" charset="0"/>
              </a:rPr>
              <a:t>Nakdong</a:t>
            </a:r>
            <a:r>
              <a:rPr kumimoji="0" lang="en-US" sz="800" b="0" i="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river, Korea.</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International Journal of Remote Sensing, 2015. </a:t>
            </a:r>
            <a:r>
              <a:rPr kumimoji="0" lang="en-US" sz="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36</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(6): p. 1645-1660.</a:t>
            </a:r>
          </a:p>
          <a:p>
            <a:pPr marL="228600" marR="0" lvl="0" indent="-228600" algn="l" defTabSz="914400" rtl="0" eaLnBrk="1" fontAlgn="auto" latinLnBrk="0" hangingPunct="1">
              <a:lnSpc>
                <a:spcPct val="100000"/>
              </a:lnSpc>
              <a:spcBef>
                <a:spcPts val="0"/>
              </a:spcBef>
              <a:spcAft>
                <a:spcPts val="0"/>
              </a:spcAft>
              <a:buClrTx/>
              <a:buSzTx/>
              <a:buFontTx/>
              <a:buAutoNum type="arabicPeriod" startAt="25"/>
              <a:tabLst/>
              <a:defRPr/>
            </a:pPr>
            <a:endPar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6"/>
              <a:tabLst/>
              <a:defRPr/>
            </a:pPr>
            <a:r>
              <a:rPr kumimoji="0" lang="da-DK"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Tsukamoto, H., et al., </a:t>
            </a:r>
            <a:r>
              <a:rPr kumimoji="0" lang="en-US" sz="800" b="0" i="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An Assessment of Chlorophyll a Concentration using Satellite Remote Sensing in Lake Biwa.</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Journal of The Remote Sensing Society of Japan, 2019. </a:t>
            </a:r>
            <a:r>
              <a:rPr kumimoji="0" lang="en-US" sz="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39</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(2): p. 103-111.</a:t>
            </a:r>
          </a:p>
          <a:p>
            <a:pPr marL="228600" marR="0" lvl="0" indent="-228600" algn="l" defTabSz="914400" rtl="0" eaLnBrk="1" fontAlgn="auto" latinLnBrk="0" hangingPunct="1">
              <a:lnSpc>
                <a:spcPct val="100000"/>
              </a:lnSpc>
              <a:spcBef>
                <a:spcPts val="0"/>
              </a:spcBef>
              <a:spcAft>
                <a:spcPts val="0"/>
              </a:spcAft>
              <a:buClrTx/>
              <a:buSzTx/>
              <a:buFontTx/>
              <a:buAutoNum type="arabicPeriod" startAt="26"/>
              <a:tabLst/>
              <a:defRPr/>
            </a:pPr>
            <a:endPar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7"/>
              <a:tabLst/>
              <a:defRPr/>
            </a:pPr>
            <a:r>
              <a:rPr kumimoji="0" lang="de-DE"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Brezonik, P., K.D. Menken, and M. Bauer, </a:t>
            </a:r>
            <a:r>
              <a:rPr kumimoji="0" lang="en-US" sz="800" b="0" i="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Landsat-based Remote Sensing of Lake Water Quality Characteristics, Including Chlorophyll and Colored Dissolved Organic Matter (CDOM).</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Lake and Reservoir Management, 2005. </a:t>
            </a:r>
            <a:r>
              <a:rPr kumimoji="0" lang="en-US" sz="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21</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(4): p. 373-382.</a:t>
            </a:r>
          </a:p>
          <a:p>
            <a:pPr marL="228600" marR="0" lvl="0" indent="-228600" algn="l" defTabSz="914400" rtl="0" eaLnBrk="1" fontAlgn="auto" latinLnBrk="0" hangingPunct="1">
              <a:lnSpc>
                <a:spcPct val="100000"/>
              </a:lnSpc>
              <a:spcBef>
                <a:spcPts val="0"/>
              </a:spcBef>
              <a:spcAft>
                <a:spcPts val="0"/>
              </a:spcAft>
              <a:buClrTx/>
              <a:buSzTx/>
              <a:buFontTx/>
              <a:buAutoNum type="arabicPeriod" startAt="27"/>
              <a:tabLst/>
              <a:defRPr/>
            </a:pPr>
            <a:endPar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28"/>
              <a:tabLst/>
              <a:defRPr/>
            </a:pPr>
            <a:r>
              <a:rPr kumimoji="0" lang="fr-FR"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Lins, R.C., et al., </a:t>
            </a:r>
            <a:r>
              <a:rPr kumimoji="0" lang="en-US" sz="800" b="0" i="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Assessment of Chlorophyll-a Remote Sensing Algorithms in a Productive Tropical Estuarine-Lagoon System.</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Remote sensing (Basel, Switzerland), 2017. </a:t>
            </a:r>
            <a:r>
              <a:rPr kumimoji="0" lang="en-US" sz="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9</a:t>
            </a:r>
            <a:r>
              <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(6): p. 516.</a:t>
            </a:r>
          </a:p>
          <a:p>
            <a:pPr marL="228600" marR="0" lvl="0" indent="-228600" algn="l" defTabSz="914400" rtl="0" eaLnBrk="1" fontAlgn="auto" latinLnBrk="0" hangingPunct="1">
              <a:lnSpc>
                <a:spcPct val="100000"/>
              </a:lnSpc>
              <a:spcBef>
                <a:spcPts val="0"/>
              </a:spcBef>
              <a:spcAft>
                <a:spcPts val="0"/>
              </a:spcAft>
              <a:buClrTx/>
              <a:buSzTx/>
              <a:buFontTx/>
              <a:buAutoNum type="arabicPeriod" startAt="28"/>
              <a:tabLst/>
              <a:defRPr/>
            </a:pPr>
            <a:endParaRPr kumimoji="0" lang="en-US" sz="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228600" indent="-228600">
              <a:buAutoNum type="arabicPeriod" startAt="29"/>
            </a:pPr>
            <a:r>
              <a:rPr lang="en-US" sz="800" err="1">
                <a:latin typeface="Times New Roman" panose="02020603050405020304" pitchFamily="18" charset="0"/>
                <a:cs typeface="Times New Roman" panose="02020603050405020304" pitchFamily="18" charset="0"/>
              </a:rPr>
              <a:t>Gons</a:t>
            </a:r>
            <a:r>
              <a:rPr lang="en-US" sz="800">
                <a:latin typeface="Times New Roman" panose="02020603050405020304" pitchFamily="18" charset="0"/>
                <a:cs typeface="Times New Roman" panose="02020603050405020304" pitchFamily="18" charset="0"/>
              </a:rPr>
              <a:t>, H.J., </a:t>
            </a:r>
            <a:r>
              <a:rPr lang="en-US" sz="800" i="1">
                <a:latin typeface="Times New Roman" panose="02020603050405020304" pitchFamily="18" charset="0"/>
                <a:cs typeface="Times New Roman" panose="02020603050405020304" pitchFamily="18" charset="0"/>
              </a:rPr>
              <a:t>Optical </a:t>
            </a:r>
            <a:r>
              <a:rPr lang="en-US" sz="800" i="1" err="1">
                <a:latin typeface="Times New Roman" panose="02020603050405020304" pitchFamily="18" charset="0"/>
                <a:cs typeface="Times New Roman" panose="02020603050405020304" pitchFamily="18" charset="0"/>
              </a:rPr>
              <a:t>Teledetection</a:t>
            </a:r>
            <a:r>
              <a:rPr lang="en-US" sz="800" i="1">
                <a:latin typeface="Times New Roman" panose="02020603050405020304" pitchFamily="18" charset="0"/>
                <a:cs typeface="Times New Roman" panose="02020603050405020304" pitchFamily="18" charset="0"/>
              </a:rPr>
              <a:t> of Chlorophyll a in Turbid Inland Waters.</a:t>
            </a:r>
            <a:r>
              <a:rPr lang="en-US" sz="800">
                <a:latin typeface="Times New Roman" panose="02020603050405020304" pitchFamily="18" charset="0"/>
                <a:cs typeface="Times New Roman" panose="02020603050405020304" pitchFamily="18" charset="0"/>
              </a:rPr>
              <a:t> Environmental science &amp; technology, 1999. </a:t>
            </a:r>
            <a:r>
              <a:rPr lang="en-US" sz="800" b="1">
                <a:latin typeface="Times New Roman" panose="02020603050405020304" pitchFamily="18" charset="0"/>
                <a:cs typeface="Times New Roman" panose="02020603050405020304" pitchFamily="18" charset="0"/>
              </a:rPr>
              <a:t>33</a:t>
            </a:r>
            <a:r>
              <a:rPr lang="en-US" sz="800">
                <a:latin typeface="Times New Roman" panose="02020603050405020304" pitchFamily="18" charset="0"/>
                <a:cs typeface="Times New Roman" panose="02020603050405020304" pitchFamily="18" charset="0"/>
              </a:rPr>
              <a:t>(7): p. 1127-1132.</a:t>
            </a:r>
          </a:p>
          <a:p>
            <a:pPr marL="228600" indent="-228600">
              <a:buAutoNum type="arabicPeriod" startAt="29"/>
            </a:pPr>
            <a:endParaRPr lang="en-US" sz="800">
              <a:latin typeface="Times New Roman" panose="02020603050405020304" pitchFamily="18" charset="0"/>
              <a:cs typeface="Times New Roman" panose="02020603050405020304" pitchFamily="18" charset="0"/>
            </a:endParaRPr>
          </a:p>
          <a:p>
            <a:pPr marL="228600" indent="-228600">
              <a:buAutoNum type="arabicPeriod" startAt="30"/>
            </a:pPr>
            <a:r>
              <a:rPr lang="da-DK" sz="800">
                <a:latin typeface="Times New Roman" panose="02020603050405020304" pitchFamily="18" charset="0"/>
                <a:cs typeface="Times New Roman" panose="02020603050405020304" pitchFamily="18" charset="0"/>
              </a:rPr>
              <a:t>Gower, J., et al., </a:t>
            </a:r>
            <a:r>
              <a:rPr lang="en-US" sz="800" i="1">
                <a:latin typeface="Times New Roman" panose="02020603050405020304" pitchFamily="18" charset="0"/>
                <a:cs typeface="Times New Roman" panose="02020603050405020304" pitchFamily="18" charset="0"/>
              </a:rPr>
              <a:t>Detection of intense plankton blooms using the 709 nm band of the MERIS imaging spectrometer.</a:t>
            </a:r>
            <a:r>
              <a:rPr lang="en-US" sz="800">
                <a:latin typeface="Times New Roman" panose="02020603050405020304" pitchFamily="18" charset="0"/>
                <a:cs typeface="Times New Roman" panose="02020603050405020304" pitchFamily="18" charset="0"/>
              </a:rPr>
              <a:t> International Journal of Remote Sensing, 2005. </a:t>
            </a:r>
            <a:r>
              <a:rPr lang="en-US" sz="800" b="1">
                <a:latin typeface="Times New Roman" panose="02020603050405020304" pitchFamily="18" charset="0"/>
                <a:cs typeface="Times New Roman" panose="02020603050405020304" pitchFamily="18" charset="0"/>
              </a:rPr>
              <a:t>26</a:t>
            </a:r>
            <a:r>
              <a:rPr lang="en-US" sz="800">
                <a:latin typeface="Times New Roman" panose="02020603050405020304" pitchFamily="18" charset="0"/>
                <a:cs typeface="Times New Roman" panose="02020603050405020304" pitchFamily="18" charset="0"/>
              </a:rPr>
              <a:t>(9): p. 2005-2012.</a:t>
            </a:r>
          </a:p>
          <a:p>
            <a:pPr marL="228600" indent="-228600">
              <a:buAutoNum type="arabicPeriod" startAt="30"/>
            </a:pPr>
            <a:endParaRPr lang="en-US" sz="800">
              <a:latin typeface="Times New Roman" panose="02020603050405020304" pitchFamily="18" charset="0"/>
              <a:cs typeface="Times New Roman" panose="02020603050405020304" pitchFamily="18" charset="0"/>
            </a:endParaRPr>
          </a:p>
          <a:p>
            <a:pPr marL="228600" indent="-228600">
              <a:buAutoNum type="arabicPeriod" startAt="31"/>
            </a:pPr>
            <a:r>
              <a:rPr lang="en-US" sz="800" err="1">
                <a:latin typeface="Times New Roman" panose="02020603050405020304" pitchFamily="18" charset="0"/>
                <a:cs typeface="Times New Roman" panose="02020603050405020304" pitchFamily="18" charset="0"/>
              </a:rPr>
              <a:t>Gilerson</a:t>
            </a:r>
            <a:r>
              <a:rPr lang="en-US" sz="800">
                <a:latin typeface="Times New Roman" panose="02020603050405020304" pitchFamily="18" charset="0"/>
                <a:cs typeface="Times New Roman" panose="02020603050405020304" pitchFamily="18" charset="0"/>
              </a:rPr>
              <a:t>, A.A., et al., </a:t>
            </a:r>
            <a:r>
              <a:rPr lang="en-US" sz="800" i="1">
                <a:latin typeface="Times New Roman" panose="02020603050405020304" pitchFamily="18" charset="0"/>
                <a:cs typeface="Times New Roman" panose="02020603050405020304" pitchFamily="18" charset="0"/>
              </a:rPr>
              <a:t>Algorithms for remote estimation of chlorophyll-a in coastal and inland waters using red and near infrared bands.</a:t>
            </a:r>
            <a:r>
              <a:rPr lang="en-US" sz="800">
                <a:latin typeface="Times New Roman" panose="02020603050405020304" pitchFamily="18" charset="0"/>
                <a:cs typeface="Times New Roman" panose="02020603050405020304" pitchFamily="18" charset="0"/>
              </a:rPr>
              <a:t> Optics express, 2010. </a:t>
            </a:r>
            <a:r>
              <a:rPr lang="en-US" sz="800" b="1">
                <a:latin typeface="Times New Roman" panose="02020603050405020304" pitchFamily="18" charset="0"/>
                <a:cs typeface="Times New Roman" panose="02020603050405020304" pitchFamily="18" charset="0"/>
              </a:rPr>
              <a:t>18</a:t>
            </a:r>
            <a:r>
              <a:rPr lang="en-US" sz="800">
                <a:latin typeface="Times New Roman" panose="02020603050405020304" pitchFamily="18" charset="0"/>
                <a:cs typeface="Times New Roman" panose="02020603050405020304" pitchFamily="18" charset="0"/>
              </a:rPr>
              <a:t>(23): p. 24109-24125.</a:t>
            </a:r>
          </a:p>
          <a:p>
            <a:pPr marL="228600" indent="-228600">
              <a:buAutoNum type="arabicPeriod" startAt="31"/>
            </a:pPr>
            <a:endParaRPr lang="en-US" sz="800">
              <a:latin typeface="Times New Roman" panose="02020603050405020304" pitchFamily="18" charset="0"/>
              <a:cs typeface="Times New Roman" panose="02020603050405020304" pitchFamily="18" charset="0"/>
            </a:endParaRPr>
          </a:p>
          <a:p>
            <a:pPr marL="228600" indent="-228600">
              <a:buAutoNum type="arabicPeriod" startAt="32"/>
            </a:pPr>
            <a:r>
              <a:rPr lang="da-DK" sz="800">
                <a:latin typeface="Times New Roman" panose="02020603050405020304" pitchFamily="18" charset="0"/>
                <a:cs typeface="Times New Roman" panose="02020603050405020304" pitchFamily="18" charset="0"/>
              </a:rPr>
              <a:t>Rundquist, D.C., et al., </a:t>
            </a:r>
            <a:r>
              <a:rPr lang="en-US" sz="800" i="1">
                <a:latin typeface="Times New Roman" panose="02020603050405020304" pitchFamily="18" charset="0"/>
                <a:cs typeface="Times New Roman" panose="02020603050405020304" pitchFamily="18" charset="0"/>
              </a:rPr>
              <a:t>Remote measurement of algal chlorophyll in surface waters: the case for the first derivative of reflectance near 690 nm.</a:t>
            </a:r>
            <a:r>
              <a:rPr lang="en-US" sz="800">
                <a:latin typeface="Times New Roman" panose="02020603050405020304" pitchFamily="18" charset="0"/>
                <a:cs typeface="Times New Roman" panose="02020603050405020304" pitchFamily="18" charset="0"/>
              </a:rPr>
              <a:t> Photogrammetric Engineering and Remote Sensing, 1996. </a:t>
            </a:r>
            <a:r>
              <a:rPr lang="en-US" sz="800" b="1">
                <a:latin typeface="Times New Roman" panose="02020603050405020304" pitchFamily="18" charset="0"/>
                <a:cs typeface="Times New Roman" panose="02020603050405020304" pitchFamily="18" charset="0"/>
              </a:rPr>
              <a:t>62</a:t>
            </a:r>
            <a:r>
              <a:rPr lang="en-US" sz="800">
                <a:latin typeface="Times New Roman" panose="02020603050405020304" pitchFamily="18" charset="0"/>
                <a:cs typeface="Times New Roman" panose="02020603050405020304" pitchFamily="18" charset="0"/>
              </a:rPr>
              <a:t>(2): p. 195-200.</a:t>
            </a:r>
          </a:p>
          <a:p>
            <a:pPr marL="228600" indent="-228600">
              <a:buAutoNum type="arabicPeriod" startAt="32"/>
            </a:pPr>
            <a:endParaRPr lang="en-US" sz="800">
              <a:latin typeface="Times New Roman" panose="02020603050405020304" pitchFamily="18" charset="0"/>
              <a:cs typeface="Times New Roman" panose="02020603050405020304" pitchFamily="18" charset="0"/>
            </a:endParaRPr>
          </a:p>
          <a:p>
            <a:pPr marL="228600" indent="-228600">
              <a:buAutoNum type="arabicPeriod" startAt="33"/>
            </a:pPr>
            <a:r>
              <a:rPr lang="en-US" sz="800">
                <a:latin typeface="Times New Roman" panose="02020603050405020304" pitchFamily="18" charset="0"/>
                <a:cs typeface="Times New Roman" panose="02020603050405020304" pitchFamily="18" charset="0"/>
              </a:rPr>
              <a:t>Chu, H.-J. and Y.-C. He, </a:t>
            </a:r>
            <a:r>
              <a:rPr lang="en-US" sz="800" i="1">
                <a:latin typeface="Times New Roman" panose="02020603050405020304" pitchFamily="18" charset="0"/>
                <a:cs typeface="Times New Roman" panose="02020603050405020304" pitchFamily="18" charset="0"/>
              </a:rPr>
              <a:t>Remote sensing water quality inversion using sparse representation: Chlorophyll-a retrieval from Sentinel-2 MSI data.</a:t>
            </a:r>
            <a:r>
              <a:rPr lang="en-US" sz="800">
                <a:latin typeface="Times New Roman" panose="02020603050405020304" pitchFamily="18" charset="0"/>
                <a:cs typeface="Times New Roman" panose="02020603050405020304" pitchFamily="18" charset="0"/>
              </a:rPr>
              <a:t> Remote sensing applications, 2023. </a:t>
            </a:r>
            <a:r>
              <a:rPr lang="en-US" sz="800" b="1">
                <a:latin typeface="Times New Roman" panose="02020603050405020304" pitchFamily="18" charset="0"/>
                <a:cs typeface="Times New Roman" panose="02020603050405020304" pitchFamily="18" charset="0"/>
              </a:rPr>
              <a:t>31</a:t>
            </a:r>
            <a:r>
              <a:rPr lang="en-US" sz="800">
                <a:latin typeface="Times New Roman" panose="02020603050405020304" pitchFamily="18" charset="0"/>
                <a:cs typeface="Times New Roman" panose="02020603050405020304" pitchFamily="18" charset="0"/>
              </a:rPr>
              <a:t>: p. 101006.</a:t>
            </a:r>
          </a:p>
          <a:p>
            <a:pPr marL="228600" indent="-228600">
              <a:buAutoNum type="arabicPeriod" startAt="33"/>
            </a:pPr>
            <a:endParaRPr lang="en-US" sz="800">
              <a:latin typeface="Times New Roman" panose="02020603050405020304" pitchFamily="18" charset="0"/>
              <a:cs typeface="Times New Roman" panose="02020603050405020304" pitchFamily="18" charset="0"/>
            </a:endParaRPr>
          </a:p>
          <a:p>
            <a:pPr marL="228600" indent="-228600">
              <a:buAutoNum type="arabicPeriod" startAt="34"/>
            </a:pPr>
            <a:r>
              <a:rPr lang="en-US" sz="800" err="1">
                <a:latin typeface="Times New Roman" panose="02020603050405020304" pitchFamily="18" charset="0"/>
                <a:cs typeface="Times New Roman" panose="02020603050405020304" pitchFamily="18" charset="0"/>
              </a:rPr>
              <a:t>Gitelson</a:t>
            </a:r>
            <a:r>
              <a:rPr lang="en-US" sz="800">
                <a:latin typeface="Times New Roman" panose="02020603050405020304" pitchFamily="18" charset="0"/>
                <a:cs typeface="Times New Roman" panose="02020603050405020304" pitchFamily="18" charset="0"/>
              </a:rPr>
              <a:t>, A.A., J.F. </a:t>
            </a:r>
            <a:r>
              <a:rPr lang="en-US" sz="800" err="1">
                <a:latin typeface="Times New Roman" panose="02020603050405020304" pitchFamily="18" charset="0"/>
                <a:cs typeface="Times New Roman" panose="02020603050405020304" pitchFamily="18" charset="0"/>
              </a:rPr>
              <a:t>Schalles</a:t>
            </a:r>
            <a:r>
              <a:rPr lang="en-US" sz="800">
                <a:latin typeface="Times New Roman" panose="02020603050405020304" pitchFamily="18" charset="0"/>
                <a:cs typeface="Times New Roman" panose="02020603050405020304" pitchFamily="18" charset="0"/>
              </a:rPr>
              <a:t>, and C.M. </a:t>
            </a:r>
            <a:r>
              <a:rPr lang="en-US" sz="800" err="1">
                <a:latin typeface="Times New Roman" panose="02020603050405020304" pitchFamily="18" charset="0"/>
                <a:cs typeface="Times New Roman" panose="02020603050405020304" pitchFamily="18" charset="0"/>
              </a:rPr>
              <a:t>Hladik</a:t>
            </a:r>
            <a:r>
              <a:rPr lang="en-US" sz="800">
                <a:latin typeface="Times New Roman" panose="02020603050405020304" pitchFamily="18" charset="0"/>
                <a:cs typeface="Times New Roman" panose="02020603050405020304" pitchFamily="18" charset="0"/>
              </a:rPr>
              <a:t>, </a:t>
            </a:r>
            <a:r>
              <a:rPr lang="en-US" sz="800" i="1">
                <a:latin typeface="Times New Roman" panose="02020603050405020304" pitchFamily="18" charset="0"/>
                <a:cs typeface="Times New Roman" panose="02020603050405020304" pitchFamily="18" charset="0"/>
              </a:rPr>
              <a:t>Remote chlorophyll- a retrieval in turbid, productive estuaries: Chesapeake Bay case study.</a:t>
            </a:r>
            <a:r>
              <a:rPr lang="en-US" sz="800">
                <a:latin typeface="Times New Roman" panose="02020603050405020304" pitchFamily="18" charset="0"/>
                <a:cs typeface="Times New Roman" panose="02020603050405020304" pitchFamily="18" charset="0"/>
              </a:rPr>
              <a:t> Remote sensing of environment, 2007. </a:t>
            </a:r>
            <a:r>
              <a:rPr lang="en-US" sz="800" b="1">
                <a:latin typeface="Times New Roman" panose="02020603050405020304" pitchFamily="18" charset="0"/>
                <a:cs typeface="Times New Roman" panose="02020603050405020304" pitchFamily="18" charset="0"/>
              </a:rPr>
              <a:t>109</a:t>
            </a:r>
            <a:r>
              <a:rPr lang="en-US" sz="800">
                <a:latin typeface="Times New Roman" panose="02020603050405020304" pitchFamily="18" charset="0"/>
                <a:cs typeface="Times New Roman" panose="02020603050405020304" pitchFamily="18" charset="0"/>
              </a:rPr>
              <a:t>(4): p. 464-472.</a:t>
            </a:r>
          </a:p>
          <a:p>
            <a:pPr marL="228600" indent="-228600">
              <a:buAutoNum type="arabicPeriod" startAt="34"/>
            </a:pPr>
            <a:endParaRPr lang="en-US" sz="800">
              <a:latin typeface="Times New Roman" panose="02020603050405020304" pitchFamily="18" charset="0"/>
              <a:cs typeface="Times New Roman" panose="02020603050405020304" pitchFamily="18" charset="0"/>
            </a:endParaRPr>
          </a:p>
          <a:p>
            <a:pPr marL="228600" indent="-228600">
              <a:buAutoNum type="arabicPeriod" startAt="35"/>
            </a:pPr>
            <a:r>
              <a:rPr lang="en-US" sz="800" err="1">
                <a:latin typeface="Times New Roman" panose="02020603050405020304" pitchFamily="18" charset="0"/>
                <a:cs typeface="Times New Roman" panose="02020603050405020304" pitchFamily="18" charset="0"/>
              </a:rPr>
              <a:t>Tebbs</a:t>
            </a:r>
            <a:r>
              <a:rPr lang="en-US" sz="800">
                <a:latin typeface="Times New Roman" panose="02020603050405020304" pitchFamily="18" charset="0"/>
                <a:cs typeface="Times New Roman" panose="02020603050405020304" pitchFamily="18" charset="0"/>
              </a:rPr>
              <a:t>, E.J., J.J. Remedios, and D.M. Harper, </a:t>
            </a:r>
            <a:r>
              <a:rPr lang="en-US" sz="800" i="1">
                <a:latin typeface="Times New Roman" panose="02020603050405020304" pitchFamily="18" charset="0"/>
                <a:cs typeface="Times New Roman" panose="02020603050405020304" pitchFamily="18" charset="0"/>
              </a:rPr>
              <a:t>Remote sensing of chlorophyll-a as a measure of cyanobacterial biomass in Lake </a:t>
            </a:r>
            <a:r>
              <a:rPr lang="en-US" sz="800" i="1" err="1">
                <a:latin typeface="Times New Roman" panose="02020603050405020304" pitchFamily="18" charset="0"/>
                <a:cs typeface="Times New Roman" panose="02020603050405020304" pitchFamily="18" charset="0"/>
              </a:rPr>
              <a:t>Bogoria</a:t>
            </a:r>
            <a:r>
              <a:rPr lang="en-US" sz="800" i="1">
                <a:latin typeface="Times New Roman" panose="02020603050405020304" pitchFamily="18" charset="0"/>
                <a:cs typeface="Times New Roman" panose="02020603050405020304" pitchFamily="18" charset="0"/>
              </a:rPr>
              <a:t>, a hypertrophic, saline–alkaline, flamingo lake, using Landsat ETM.</a:t>
            </a:r>
            <a:r>
              <a:rPr lang="en-US" sz="800">
                <a:latin typeface="Times New Roman" panose="02020603050405020304" pitchFamily="18" charset="0"/>
                <a:cs typeface="Times New Roman" panose="02020603050405020304" pitchFamily="18" charset="0"/>
              </a:rPr>
              <a:t> Remote sensing of environment, 2013. </a:t>
            </a:r>
            <a:r>
              <a:rPr lang="en-US" sz="800" b="1">
                <a:latin typeface="Times New Roman" panose="02020603050405020304" pitchFamily="18" charset="0"/>
                <a:cs typeface="Times New Roman" panose="02020603050405020304" pitchFamily="18" charset="0"/>
              </a:rPr>
              <a:t>135</a:t>
            </a:r>
            <a:r>
              <a:rPr lang="en-US" sz="800">
                <a:latin typeface="Times New Roman" panose="02020603050405020304" pitchFamily="18" charset="0"/>
                <a:cs typeface="Times New Roman" panose="02020603050405020304" pitchFamily="18" charset="0"/>
              </a:rPr>
              <a:t>: p. 92-106.</a:t>
            </a:r>
          </a:p>
          <a:p>
            <a:pPr marL="228600" indent="-228600">
              <a:buAutoNum type="arabicPeriod" startAt="35"/>
            </a:pPr>
            <a:endParaRPr lang="en-US" sz="800">
              <a:latin typeface="Times New Roman" panose="02020603050405020304" pitchFamily="18" charset="0"/>
              <a:cs typeface="Times New Roman" panose="02020603050405020304" pitchFamily="18" charset="0"/>
            </a:endParaRPr>
          </a:p>
          <a:p>
            <a:pPr marL="228600" indent="-228600">
              <a:buAutoNum type="arabicPeriod" startAt="36"/>
            </a:pPr>
            <a:r>
              <a:rPr lang="it-IT" sz="800">
                <a:latin typeface="Times New Roman" panose="02020603050405020304" pitchFamily="18" charset="0"/>
                <a:cs typeface="Times New Roman" panose="02020603050405020304" pitchFamily="18" charset="0"/>
              </a:rPr>
              <a:t>Giardino, C., et al., </a:t>
            </a:r>
            <a:r>
              <a:rPr lang="en-US" sz="800" i="1">
                <a:latin typeface="Times New Roman" panose="02020603050405020304" pitchFamily="18" charset="0"/>
                <a:cs typeface="Times New Roman" panose="02020603050405020304" pitchFamily="18" charset="0"/>
              </a:rPr>
              <a:t>Detecting chlorophyll, Secchi disk depth and surface temperature in a sub-alpine lake using Landsat imagery.</a:t>
            </a:r>
            <a:r>
              <a:rPr lang="en-US" sz="800">
                <a:latin typeface="Times New Roman" panose="02020603050405020304" pitchFamily="18" charset="0"/>
                <a:cs typeface="Times New Roman" panose="02020603050405020304" pitchFamily="18" charset="0"/>
              </a:rPr>
              <a:t> The Science of the total environment, 2001. </a:t>
            </a:r>
            <a:r>
              <a:rPr lang="en-US" sz="800" b="1">
                <a:latin typeface="Times New Roman" panose="02020603050405020304" pitchFamily="18" charset="0"/>
                <a:cs typeface="Times New Roman" panose="02020603050405020304" pitchFamily="18" charset="0"/>
              </a:rPr>
              <a:t>268</a:t>
            </a:r>
            <a:r>
              <a:rPr lang="en-US" sz="800">
                <a:latin typeface="Times New Roman" panose="02020603050405020304" pitchFamily="18" charset="0"/>
                <a:cs typeface="Times New Roman" panose="02020603050405020304" pitchFamily="18" charset="0"/>
              </a:rPr>
              <a:t>(1): p. 19-29.</a:t>
            </a:r>
          </a:p>
          <a:p>
            <a:pPr marL="228600" indent="-228600">
              <a:buAutoNum type="arabicPeriod" startAt="36"/>
            </a:pPr>
            <a:endParaRPr lang="en-US" sz="800">
              <a:latin typeface="Times New Roman" panose="02020603050405020304" pitchFamily="18" charset="0"/>
              <a:cs typeface="Times New Roman" panose="02020603050405020304" pitchFamily="18" charset="0"/>
            </a:endParaRPr>
          </a:p>
          <a:p>
            <a:pPr marL="228600" indent="-228600">
              <a:buAutoNum type="arabicPeriod" startAt="37"/>
            </a:pPr>
            <a:r>
              <a:rPr lang="en-US" sz="800">
                <a:latin typeface="Times New Roman" panose="02020603050405020304" pitchFamily="18" charset="0"/>
                <a:cs typeface="Times New Roman" panose="02020603050405020304" pitchFamily="18" charset="0"/>
              </a:rPr>
              <a:t>Tyler, A.N., et al., </a:t>
            </a:r>
            <a:r>
              <a:rPr lang="en-US" sz="800" i="1">
                <a:latin typeface="Times New Roman" panose="02020603050405020304" pitchFamily="18" charset="0"/>
                <a:cs typeface="Times New Roman" panose="02020603050405020304" pitchFamily="18" charset="0"/>
              </a:rPr>
              <a:t>Remote sensing of the water quality of shallow lakes: A mixture modelling approach to quantifying phytoplankton in water characterized by high‐suspended sediment.</a:t>
            </a:r>
            <a:r>
              <a:rPr lang="en-US" sz="800">
                <a:latin typeface="Times New Roman" panose="02020603050405020304" pitchFamily="18" charset="0"/>
                <a:cs typeface="Times New Roman" panose="02020603050405020304" pitchFamily="18" charset="0"/>
              </a:rPr>
              <a:t> International Journal of Remote Sensing, 2006. </a:t>
            </a:r>
            <a:r>
              <a:rPr lang="en-US" sz="800" b="1">
                <a:latin typeface="Times New Roman" panose="02020603050405020304" pitchFamily="18" charset="0"/>
                <a:cs typeface="Times New Roman" panose="02020603050405020304" pitchFamily="18" charset="0"/>
              </a:rPr>
              <a:t>27</a:t>
            </a:r>
            <a:r>
              <a:rPr lang="en-US" sz="800">
                <a:latin typeface="Times New Roman" panose="02020603050405020304" pitchFamily="18" charset="0"/>
                <a:cs typeface="Times New Roman" panose="02020603050405020304" pitchFamily="18" charset="0"/>
              </a:rPr>
              <a:t>(8): p. 1521-1537.</a:t>
            </a:r>
          </a:p>
          <a:p>
            <a:pPr marL="228600" indent="-228600">
              <a:buAutoNum type="arabicPeriod" startAt="37"/>
            </a:pPr>
            <a:endParaRPr lang="en-US" sz="800">
              <a:latin typeface="Times New Roman" panose="02020603050405020304" pitchFamily="18" charset="0"/>
              <a:cs typeface="Times New Roman" panose="02020603050405020304" pitchFamily="18" charset="0"/>
            </a:endParaRPr>
          </a:p>
          <a:p>
            <a:pPr marL="228600" indent="-228600">
              <a:buAutoNum type="arabicPeriod" startAt="38"/>
            </a:pPr>
            <a:r>
              <a:rPr lang="da-DK" sz="800">
                <a:latin typeface="Times New Roman" panose="02020603050405020304" pitchFamily="18" charset="0"/>
                <a:cs typeface="Times New Roman" panose="02020603050405020304" pitchFamily="18" charset="0"/>
              </a:rPr>
              <a:t>Keith, D., et al., </a:t>
            </a:r>
            <a:r>
              <a:rPr lang="en-US" sz="800" i="1">
                <a:latin typeface="Times New Roman" panose="02020603050405020304" pitchFamily="18" charset="0"/>
                <a:cs typeface="Times New Roman" panose="02020603050405020304" pitchFamily="18" charset="0"/>
              </a:rPr>
              <a:t>Monitoring algal blooms in drinking water reservoirs using the Landsat-8 Operational Land Imager.</a:t>
            </a:r>
            <a:r>
              <a:rPr lang="en-US" sz="800">
                <a:latin typeface="Times New Roman" panose="02020603050405020304" pitchFamily="18" charset="0"/>
                <a:cs typeface="Times New Roman" panose="02020603050405020304" pitchFamily="18" charset="0"/>
              </a:rPr>
              <a:t> International Journal of Remote Sensing, 2018. </a:t>
            </a:r>
            <a:r>
              <a:rPr lang="en-US" sz="800" b="1">
                <a:latin typeface="Times New Roman" panose="02020603050405020304" pitchFamily="18" charset="0"/>
                <a:cs typeface="Times New Roman" panose="02020603050405020304" pitchFamily="18" charset="0"/>
              </a:rPr>
              <a:t>39</a:t>
            </a:r>
            <a:r>
              <a:rPr lang="en-US" sz="800">
                <a:latin typeface="Times New Roman" panose="02020603050405020304" pitchFamily="18" charset="0"/>
                <a:cs typeface="Times New Roman" panose="02020603050405020304" pitchFamily="18" charset="0"/>
              </a:rPr>
              <a:t>(9): p. 2818-2846.</a:t>
            </a:r>
          </a:p>
          <a:p>
            <a:pPr marL="228600" indent="-228600">
              <a:buAutoNum type="arabicPeriod" startAt="38"/>
            </a:pPr>
            <a:endParaRPr lang="en-US" sz="800">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sz="7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100708"/>
      </p:ext>
    </p:extLst>
  </p:cSld>
  <p:clrMapOvr>
    <a:masterClrMapping/>
  </p:clrMapOvr>
  <p:transition spd="slow" advTm="12224">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6A25C47-2B04-5343-B7CC-81DD928F0105}"/>
              </a:ext>
            </a:extLst>
          </p:cNvPr>
          <p:cNvPicPr>
            <a:picLocks noGrp="1" noChangeAspect="1"/>
          </p:cNvPicPr>
          <p:nvPr>
            <p:ph type="pic" sz="quarter" idx="4294967295"/>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0" y="0"/>
            <a:ext cx="12192000" cy="6858000"/>
          </a:xfrm>
        </p:spPr>
      </p:pic>
      <p:sp>
        <p:nvSpPr>
          <p:cNvPr id="10" name="Rectangle 9">
            <a:extLst>
              <a:ext uri="{FF2B5EF4-FFF2-40B4-BE49-F238E27FC236}">
                <a16:creationId xmlns:a16="http://schemas.microsoft.com/office/drawing/2014/main" id="{2327BD5E-DEF4-E624-8B6F-6FEF2BB6D09B}"/>
              </a:ext>
            </a:extLst>
          </p:cNvPr>
          <p:cNvSpPr/>
          <p:nvPr/>
        </p:nvSpPr>
        <p:spPr>
          <a:xfrm>
            <a:off x="0" y="1927412"/>
            <a:ext cx="12192000" cy="3148429"/>
          </a:xfrm>
          <a:prstGeom prst="rect">
            <a:avLst/>
          </a:prstGeom>
          <a:solidFill>
            <a:srgbClr val="DDDDDD">
              <a:alpha val="5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F36EEF6-BB09-2642-A1B4-CF98A1906F59}"/>
              </a:ext>
            </a:extLst>
          </p:cNvPr>
          <p:cNvSpPr>
            <a:spLocks noGrp="1"/>
          </p:cNvSpPr>
          <p:nvPr>
            <p:ph type="title"/>
          </p:nvPr>
        </p:nvSpPr>
        <p:spPr>
          <a:xfrm>
            <a:off x="190919" y="1927413"/>
            <a:ext cx="11756571" cy="3148428"/>
          </a:xfrm>
        </p:spPr>
        <p:txBody>
          <a:bodyPr/>
          <a:lstStyle/>
          <a:p>
            <a:r>
              <a:rPr lang="en-US" sz="2250">
                <a:solidFill>
                  <a:schemeClr val="accent5"/>
                </a:solidFill>
                <a:latin typeface="Times New Roman" panose="02020603050405020304" pitchFamily="18" charset="0"/>
                <a:cs typeface="Times New Roman" panose="02020603050405020304" pitchFamily="18" charset="0"/>
              </a:rPr>
              <a:t>This research is based upon work supported by NASA ROSES RIA grant under the award No.80NSSC24K0784.</a:t>
            </a:r>
            <a:br>
              <a:rPr lang="en-US" sz="2250">
                <a:solidFill>
                  <a:schemeClr val="accent5"/>
                </a:solidFill>
                <a:latin typeface="Times New Roman" panose="02020603050405020304" pitchFamily="18" charset="0"/>
                <a:cs typeface="Times New Roman" panose="02020603050405020304" pitchFamily="18" charset="0"/>
              </a:rPr>
            </a:br>
            <a:br>
              <a:rPr lang="en-US" sz="2250">
                <a:solidFill>
                  <a:schemeClr val="accent5"/>
                </a:solidFill>
                <a:latin typeface="Times New Roman" panose="02020603050405020304" pitchFamily="18" charset="0"/>
                <a:cs typeface="Times New Roman" panose="02020603050405020304" pitchFamily="18" charset="0"/>
              </a:rPr>
            </a:br>
            <a:r>
              <a:rPr lang="en-US" sz="2250">
                <a:solidFill>
                  <a:schemeClr val="accent5"/>
                </a:solidFill>
                <a:latin typeface="Times New Roman" panose="02020603050405020304" pitchFamily="18" charset="0"/>
                <a:cs typeface="Times New Roman" panose="02020603050405020304" pitchFamily="18" charset="0"/>
              </a:rPr>
              <a:t>I would like to thank the University of Tennessee at Chattanooga GERS Lab, Dr. Azad Hossain for being the advisor for this project, and my fellow research team. </a:t>
            </a:r>
            <a:br>
              <a:rPr lang="en-US" sz="2250">
                <a:solidFill>
                  <a:schemeClr val="accent5"/>
                </a:solidFill>
                <a:latin typeface="Times New Roman" panose="02020603050405020304" pitchFamily="18" charset="0"/>
                <a:cs typeface="Times New Roman" panose="02020603050405020304" pitchFamily="18" charset="0"/>
              </a:rPr>
            </a:br>
            <a:br>
              <a:rPr lang="en-US" sz="2250">
                <a:solidFill>
                  <a:schemeClr val="accent5"/>
                </a:solidFill>
                <a:latin typeface="Times New Roman" panose="02020603050405020304" pitchFamily="18" charset="0"/>
                <a:cs typeface="Times New Roman" panose="02020603050405020304" pitchFamily="18" charset="0"/>
              </a:rPr>
            </a:br>
            <a:r>
              <a:rPr lang="en-US" sz="2250">
                <a:solidFill>
                  <a:schemeClr val="accent5"/>
                </a:solidFill>
                <a:latin typeface="Times New Roman" panose="02020603050405020304" pitchFamily="18" charset="0"/>
                <a:cs typeface="Times New Roman" panose="02020603050405020304" pitchFamily="18" charset="0"/>
              </a:rPr>
              <a:t>Thank you to the ASPRS Mid-South Region and ORNL for hosting the Mid-South Region Conference.</a:t>
            </a:r>
            <a:br>
              <a:rPr lang="en-US" sz="2250">
                <a:solidFill>
                  <a:schemeClr val="accent5"/>
                </a:solidFill>
                <a:latin typeface="Times New Roman" panose="02020603050405020304" pitchFamily="18" charset="0"/>
                <a:cs typeface="Times New Roman" panose="02020603050405020304" pitchFamily="18" charset="0"/>
              </a:rPr>
            </a:br>
            <a:br>
              <a:rPr lang="en-US" sz="2250">
                <a:solidFill>
                  <a:schemeClr val="accent5"/>
                </a:solidFill>
                <a:latin typeface="Times New Roman" panose="02020603050405020304" pitchFamily="18" charset="0"/>
                <a:cs typeface="Times New Roman" panose="02020603050405020304" pitchFamily="18" charset="0"/>
              </a:rPr>
            </a:br>
            <a:r>
              <a:rPr lang="en-US" sz="2250">
                <a:solidFill>
                  <a:schemeClr val="accent5"/>
                </a:solidFill>
                <a:latin typeface="Times New Roman" panose="02020603050405020304" pitchFamily="18" charset="0"/>
                <a:cs typeface="Times New Roman" panose="02020603050405020304" pitchFamily="18" charset="0"/>
              </a:rPr>
              <a:t>Thank you! </a:t>
            </a:r>
          </a:p>
        </p:txBody>
      </p:sp>
      <p:sp>
        <p:nvSpPr>
          <p:cNvPr id="9" name="TextBox 8">
            <a:extLst>
              <a:ext uri="{FF2B5EF4-FFF2-40B4-BE49-F238E27FC236}">
                <a16:creationId xmlns:a16="http://schemas.microsoft.com/office/drawing/2014/main" id="{1654ED4F-2A7C-894C-0118-BC231F2AD143}"/>
              </a:ext>
            </a:extLst>
          </p:cNvPr>
          <p:cNvSpPr txBox="1"/>
          <p:nvPr/>
        </p:nvSpPr>
        <p:spPr>
          <a:xfrm>
            <a:off x="509029" y="255820"/>
            <a:ext cx="9908499" cy="707886"/>
          </a:xfrm>
          <a:prstGeom prst="rect">
            <a:avLst/>
          </a:prstGeom>
          <a:noFill/>
        </p:spPr>
        <p:txBody>
          <a:bodyPr wrap="square" rtlCol="0">
            <a:spAutoFit/>
          </a:bodyPr>
          <a:lstStyle/>
          <a:p>
            <a:r>
              <a:rPr lang="en-US" sz="4000" b="1">
                <a:solidFill>
                  <a:schemeClr val="bg1">
                    <a:lumMod val="95000"/>
                  </a:schemeClr>
                </a:solidFill>
                <a:latin typeface="Times New Roman" panose="02020603050405020304" pitchFamily="18" charset="0"/>
                <a:cs typeface="Times New Roman" panose="02020603050405020304" pitchFamily="18" charset="0"/>
              </a:rPr>
              <a:t>Acknowledgements</a:t>
            </a:r>
          </a:p>
        </p:txBody>
      </p:sp>
    </p:spTree>
    <p:extLst>
      <p:ext uri="{BB962C8B-B14F-4D97-AF65-F5344CB8AC3E}">
        <p14:creationId xmlns:p14="http://schemas.microsoft.com/office/powerpoint/2010/main" val="1772465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2603">
        <p159:morph option="byObject"/>
      </p:transition>
    </mc:Choice>
    <mc:Fallback xmlns="">
      <p:transition spd="slow" advTm="22603">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7E7F089-6059-EE18-2F61-9201D7A1D357}"/>
              </a:ext>
            </a:extLst>
          </p:cNvPr>
          <p:cNvSpPr>
            <a:spLocks noGrp="1"/>
          </p:cNvSpPr>
          <p:nvPr>
            <p:ph type="pic" sz="quarter" idx="14"/>
          </p:nvPr>
        </p:nvSpPr>
        <p:spPr/>
        <p:txBody>
          <a:bodyPr/>
          <a:lstStyle/>
          <a:p>
            <a:endParaRPr lang="en-US"/>
          </a:p>
        </p:txBody>
      </p:sp>
      <p:graphicFrame>
        <p:nvGraphicFramePr>
          <p:cNvPr id="4" name="Object 3">
            <a:hlinkClick r:id="" action="ppaction://ole?verb=0"/>
            <a:extLst>
              <a:ext uri="{FF2B5EF4-FFF2-40B4-BE49-F238E27FC236}">
                <a16:creationId xmlns:a16="http://schemas.microsoft.com/office/drawing/2014/main" id="{74DF50C8-7873-79C4-488E-FC5FBDA68BF7}"/>
              </a:ext>
            </a:extLst>
          </p:cNvPr>
          <p:cNvGraphicFramePr>
            <a:graphicFrameLocks noChangeAspect="1"/>
          </p:cNvGraphicFramePr>
          <p:nvPr>
            <p:extLst>
              <p:ext uri="{D42A27DB-BD31-4B8C-83A1-F6EECF244321}">
                <p14:modId xmlns:p14="http://schemas.microsoft.com/office/powerpoint/2010/main" val="1061703537"/>
              </p:ext>
            </p:extLst>
          </p:nvPr>
        </p:nvGraphicFramePr>
        <p:xfrm>
          <a:off x="-1523" y="0"/>
          <a:ext cx="12192000" cy="6858000"/>
        </p:xfrm>
        <a:graphic>
          <a:graphicData uri="http://schemas.openxmlformats.org/presentationml/2006/ole">
            <mc:AlternateContent xmlns:mc="http://schemas.openxmlformats.org/markup-compatibility/2006">
              <mc:Choice xmlns:v="urn:schemas-microsoft-com:vml" Requires="v">
                <p:oleObj name="Presentation" r:id="rId2" imgW="5393542" imgH="3034464" progId="PowerPoint.Show.12">
                  <p:embed/>
                </p:oleObj>
              </mc:Choice>
              <mc:Fallback>
                <p:oleObj name="Presentation" r:id="rId2" imgW="5393542" imgH="3034464" progId="PowerPoint.Show.12">
                  <p:embed/>
                  <p:pic>
                    <p:nvPicPr>
                      <p:cNvPr id="4" name="Object 3">
                        <a:hlinkClick r:id="" action="ppaction://ole?verb=0"/>
                        <a:extLst>
                          <a:ext uri="{FF2B5EF4-FFF2-40B4-BE49-F238E27FC236}">
                            <a16:creationId xmlns:a16="http://schemas.microsoft.com/office/drawing/2014/main" id="{74DF50C8-7873-79C4-488E-FC5FBDA68BF7}"/>
                          </a:ext>
                        </a:extLst>
                      </p:cNvPr>
                      <p:cNvPicPr/>
                      <p:nvPr/>
                    </p:nvPicPr>
                    <p:blipFill>
                      <a:blip r:embed="rId3"/>
                      <a:stretch>
                        <a:fillRect/>
                      </a:stretch>
                    </p:blipFill>
                    <p:spPr>
                      <a:xfrm>
                        <a:off x="-1523"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1174067271"/>
      </p:ext>
    </p:extLst>
  </p:cSld>
  <p:clrMapOvr>
    <a:masterClrMapping/>
  </p:clrMapOvr>
  <mc:AlternateContent xmlns:mc="http://schemas.openxmlformats.org/markup-compatibility/2006" xmlns:p14="http://schemas.microsoft.com/office/powerpoint/2010/main">
    <mc:Choice Requires="p14">
      <p:transition spd="slow" p14:dur="2000" advTm="12207"/>
    </mc:Choice>
    <mc:Fallback xmlns="">
      <p:transition spd="slow" advTm="122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a:solidFill>
                  <a:schemeClr val="accent6"/>
                </a:solidFill>
                <a:latin typeface="Times New Roman" panose="02020603050405020304" pitchFamily="18" charset="0"/>
                <a:cs typeface="Times New Roman" panose="02020603050405020304" pitchFamily="18" charset="0"/>
              </a:rPr>
              <a:t>About the Project</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Developing Models to Study Water Quality in the Tennessee River Using Remote Sensing</a:t>
            </a:r>
          </a:p>
        </p:txBody>
      </p:sp>
      <p:sp>
        <p:nvSpPr>
          <p:cNvPr id="10" name="TextBox 9">
            <a:extLst>
              <a:ext uri="{FF2B5EF4-FFF2-40B4-BE49-F238E27FC236}">
                <a16:creationId xmlns:a16="http://schemas.microsoft.com/office/drawing/2014/main" id="{9C95E193-4C61-B212-554D-2357934F45E9}"/>
              </a:ext>
            </a:extLst>
          </p:cNvPr>
          <p:cNvSpPr txBox="1"/>
          <p:nvPr/>
        </p:nvSpPr>
        <p:spPr>
          <a:xfrm>
            <a:off x="833176" y="1843950"/>
            <a:ext cx="10542706" cy="3170099"/>
          </a:xfrm>
          <a:prstGeom prst="rect">
            <a:avLst/>
          </a:prstGeom>
          <a:noFill/>
        </p:spPr>
        <p:txBody>
          <a:bodyPr wrap="square" rtlCol="0">
            <a:spAutoFit/>
          </a:bodyPr>
          <a:lstStyle/>
          <a:p>
            <a:r>
              <a:rPr lang="en-US" sz="2000">
                <a:solidFill>
                  <a:schemeClr val="accent5"/>
                </a:solidFill>
                <a:latin typeface="Times New Roman" panose="02020603050405020304" pitchFamily="18" charset="0"/>
                <a:cs typeface="Times New Roman" panose="02020603050405020304" pitchFamily="18" charset="0"/>
              </a:rPr>
              <a:t>The comprehensive literature review that is the focus of this presentation is a part of a currently on-going project. The project is being carried out by a team of researchers at the University of Tennessee at Chattanooga Geological and Environmental Remote Sensing Laboratory (GERS Lab) as part of the NASA ROSES Research Initiation Award Program. </a:t>
            </a:r>
          </a:p>
          <a:p>
            <a:endParaRPr lang="en-US" sz="2000">
              <a:solidFill>
                <a:schemeClr val="accent5"/>
              </a:solidFill>
              <a:latin typeface="Times New Roman" panose="02020603050405020304" pitchFamily="18" charset="0"/>
              <a:cs typeface="Times New Roman" panose="02020603050405020304" pitchFamily="18" charset="0"/>
            </a:endParaRPr>
          </a:p>
          <a:p>
            <a:r>
              <a:rPr lang="en-US" sz="2000">
                <a:solidFill>
                  <a:schemeClr val="accent5"/>
                </a:solidFill>
                <a:latin typeface="Times New Roman" panose="02020603050405020304" pitchFamily="18" charset="0"/>
                <a:cs typeface="Times New Roman" panose="02020603050405020304" pitchFamily="18" charset="0"/>
              </a:rPr>
              <a:t>The goal of the research is to develop models to estimate and quantify water quality parameters such as turbidity and chlorophyll in the Tennessee River, along the city of Chattanooga. Since there are currently no existing models for chlorophyll estimation for the Tennessee River, a comprehensive literature review was carried out. This creates a basis for modelling and ensures that an understanding of remotely sensing chlorophyll in complex waters such as rivers is gained. </a:t>
            </a:r>
          </a:p>
        </p:txBody>
      </p:sp>
    </p:spTree>
    <p:extLst>
      <p:ext uri="{BB962C8B-B14F-4D97-AF65-F5344CB8AC3E}">
        <p14:creationId xmlns:p14="http://schemas.microsoft.com/office/powerpoint/2010/main" val="2691753805"/>
      </p:ext>
    </p:extLst>
  </p:cSld>
  <p:clrMapOvr>
    <a:masterClrMapping/>
  </p:clrMapOvr>
  <mc:AlternateContent xmlns:mc="http://schemas.openxmlformats.org/markup-compatibility/2006" xmlns:p14="http://schemas.microsoft.com/office/powerpoint/2010/main">
    <mc:Choice Requires="p14">
      <p:transition spd="slow" p14:dur="1400" advTm="54804">
        <p14:ripple/>
      </p:transition>
    </mc:Choice>
    <mc:Fallback xmlns="">
      <p:transition spd="slow" advTm="54804">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a:solidFill>
                  <a:schemeClr val="accent6"/>
                </a:solidFill>
                <a:latin typeface="Times New Roman" panose="02020603050405020304" pitchFamily="18" charset="0"/>
                <a:cs typeface="Times New Roman" panose="02020603050405020304" pitchFamily="18" charset="0"/>
              </a:rPr>
              <a:t>Contents</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Remote Sensing of Chlorophyll-a in Rivers: A Comprehensive Literature Review</a:t>
            </a:r>
          </a:p>
        </p:txBody>
      </p:sp>
      <p:sp>
        <p:nvSpPr>
          <p:cNvPr id="10" name="TextBox 9">
            <a:extLst>
              <a:ext uri="{FF2B5EF4-FFF2-40B4-BE49-F238E27FC236}">
                <a16:creationId xmlns:a16="http://schemas.microsoft.com/office/drawing/2014/main" id="{9C95E193-4C61-B212-554D-2357934F45E9}"/>
              </a:ext>
            </a:extLst>
          </p:cNvPr>
          <p:cNvSpPr txBox="1"/>
          <p:nvPr/>
        </p:nvSpPr>
        <p:spPr>
          <a:xfrm>
            <a:off x="824647" y="1604139"/>
            <a:ext cx="10542706" cy="4038093"/>
          </a:xfrm>
          <a:prstGeom prst="rect">
            <a:avLst/>
          </a:prstGeom>
          <a:noFill/>
        </p:spPr>
        <p:txBody>
          <a:bodyPr wrap="square" lIns="91440" tIns="45720" rIns="91440" bIns="45720" rtlCol="0" anchor="t">
            <a:spAutoFit/>
          </a:bodyPr>
          <a:lstStyle/>
          <a:p>
            <a:r>
              <a:rPr lang="en-US" sz="2000" dirty="0">
                <a:solidFill>
                  <a:schemeClr val="accent5"/>
                </a:solidFill>
                <a:latin typeface="Times New Roman"/>
                <a:cs typeface="Times New Roman"/>
              </a:rPr>
              <a:t>The literature review consists of a collection of 90+ sources relating to the remote sensing of water quality, remote sensing of chlorophyll, history of remotely sensing WQP’s, and future applications. The presentation is organized as follows:</a:t>
            </a:r>
          </a:p>
          <a:p>
            <a:endParaRPr lang="en-US" sz="2000">
              <a:solidFill>
                <a:schemeClr val="accent5"/>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solidFill>
                  <a:schemeClr val="accent5"/>
                </a:solidFill>
                <a:latin typeface="Times New Roman"/>
                <a:cs typeface="Times New Roman"/>
              </a:rPr>
              <a:t>Review of the Remote Sensing of Water Quality Parameters (WQP’s)</a:t>
            </a:r>
          </a:p>
          <a:p>
            <a:pPr marL="342900" indent="-342900">
              <a:lnSpc>
                <a:spcPct val="150000"/>
              </a:lnSpc>
              <a:buFont typeface="Arial" panose="020B0604020202020204" pitchFamily="34" charset="0"/>
              <a:buChar char="•"/>
            </a:pPr>
            <a:r>
              <a:rPr lang="en-US" sz="2000" dirty="0">
                <a:solidFill>
                  <a:schemeClr val="accent5"/>
                </a:solidFill>
                <a:latin typeface="Times New Roman"/>
                <a:cs typeface="Times New Roman"/>
              </a:rPr>
              <a:t>Review of Chlorophyll-a and its implications</a:t>
            </a:r>
          </a:p>
          <a:p>
            <a:pPr marL="342900" indent="-342900">
              <a:lnSpc>
                <a:spcPct val="150000"/>
              </a:lnSpc>
              <a:buFont typeface="Arial" panose="020B0604020202020204" pitchFamily="34" charset="0"/>
              <a:buChar char="•"/>
            </a:pPr>
            <a:r>
              <a:rPr lang="en-US" sz="2000" dirty="0">
                <a:solidFill>
                  <a:schemeClr val="accent5"/>
                </a:solidFill>
                <a:latin typeface="Times New Roman"/>
                <a:cs typeface="Times New Roman"/>
              </a:rPr>
              <a:t>Review of the complexities of remotely sensing chlorophyll-a in inland waters</a:t>
            </a:r>
          </a:p>
          <a:p>
            <a:pPr marL="342900" indent="-342900">
              <a:lnSpc>
                <a:spcPct val="150000"/>
              </a:lnSpc>
              <a:buFont typeface="Arial" panose="020B0604020202020204" pitchFamily="34" charset="0"/>
              <a:buChar char="•"/>
            </a:pPr>
            <a:r>
              <a:rPr lang="en-US" sz="2000" dirty="0">
                <a:solidFill>
                  <a:schemeClr val="accent5"/>
                </a:solidFill>
                <a:latin typeface="Times New Roman"/>
                <a:cs typeface="Times New Roman"/>
              </a:rPr>
              <a:t>Discussion of existing chlorophyll-a estimation models for inland waters</a:t>
            </a:r>
          </a:p>
          <a:p>
            <a:pPr marL="342900" indent="-342900">
              <a:lnSpc>
                <a:spcPct val="150000"/>
              </a:lnSpc>
              <a:buFont typeface="Arial" panose="020B0604020202020204" pitchFamily="34" charset="0"/>
              <a:buChar char="•"/>
            </a:pPr>
            <a:r>
              <a:rPr lang="en-US" sz="2000" dirty="0">
                <a:solidFill>
                  <a:schemeClr val="accent5"/>
                </a:solidFill>
                <a:latin typeface="Times New Roman"/>
                <a:cs typeface="Times New Roman"/>
              </a:rPr>
              <a:t>Future applications and conclusion</a:t>
            </a:r>
          </a:p>
          <a:p>
            <a:pPr marL="342900" indent="-342900">
              <a:lnSpc>
                <a:spcPct val="150000"/>
              </a:lnSpc>
              <a:buFont typeface="Arial" panose="020B0604020202020204" pitchFamily="34" charset="0"/>
              <a:buChar char="•"/>
            </a:pPr>
            <a:r>
              <a:rPr lang="en-US" sz="2000" dirty="0">
                <a:solidFill>
                  <a:schemeClr val="accent5"/>
                </a:solidFill>
                <a:latin typeface="Times New Roman"/>
                <a:cs typeface="Times New Roman"/>
              </a:rPr>
              <a:t>Acknowledgements</a:t>
            </a:r>
          </a:p>
        </p:txBody>
      </p:sp>
    </p:spTree>
    <p:extLst>
      <p:ext uri="{BB962C8B-B14F-4D97-AF65-F5344CB8AC3E}">
        <p14:creationId xmlns:p14="http://schemas.microsoft.com/office/powerpoint/2010/main" val="1714816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4030">
        <p159:morph option="byObject"/>
      </p:transition>
    </mc:Choice>
    <mc:Fallback xmlns="">
      <p:transition spd="slow" advTm="4403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a:solidFill>
                  <a:schemeClr val="accent6"/>
                </a:solidFill>
                <a:latin typeface="Times New Roman" panose="02020603050405020304" pitchFamily="18" charset="0"/>
                <a:cs typeface="Times New Roman" panose="02020603050405020304" pitchFamily="18" charset="0"/>
              </a:rPr>
              <a:t>Remote Sensing of Water Quality Parameters</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Remote Sensing of Chlorophyll-a in Rivers: A Comprehensive Literature Review</a:t>
            </a:r>
          </a:p>
        </p:txBody>
      </p:sp>
      <p:sp>
        <p:nvSpPr>
          <p:cNvPr id="10" name="TextBox 9">
            <a:extLst>
              <a:ext uri="{FF2B5EF4-FFF2-40B4-BE49-F238E27FC236}">
                <a16:creationId xmlns:a16="http://schemas.microsoft.com/office/drawing/2014/main" id="{9C95E193-4C61-B212-554D-2357934F45E9}"/>
              </a:ext>
            </a:extLst>
          </p:cNvPr>
          <p:cNvSpPr txBox="1"/>
          <p:nvPr/>
        </p:nvSpPr>
        <p:spPr>
          <a:xfrm>
            <a:off x="824646" y="1536174"/>
            <a:ext cx="10551235" cy="3947234"/>
          </a:xfrm>
          <a:prstGeom prst="rect">
            <a:avLst/>
          </a:prstGeom>
          <a:noFill/>
        </p:spPr>
        <p:txBody>
          <a:bodyPr wrap="square" rtlCol="0">
            <a:spAutoFit/>
          </a:bodyPr>
          <a:lstStyle/>
          <a:p>
            <a:r>
              <a:rPr lang="en-US" sz="2000">
                <a:solidFill>
                  <a:schemeClr val="accent5"/>
                </a:solidFill>
                <a:latin typeface="Times New Roman" panose="02020603050405020304" pitchFamily="18" charset="0"/>
                <a:cs typeface="Times New Roman" panose="02020603050405020304" pitchFamily="18" charset="0"/>
              </a:rPr>
              <a:t>The remote sensing of water quality parameters has become increasingly important as anthropogenic activities such as pollution, overexploitation, and destruction have severely threatened the existence of clean and safe water systems.</a:t>
            </a:r>
          </a:p>
          <a:p>
            <a:endParaRPr lang="en-US" sz="2000">
              <a:solidFill>
                <a:schemeClr val="accent5"/>
              </a:solidFill>
              <a:latin typeface="Times New Roman" panose="02020603050405020304" pitchFamily="18" charset="0"/>
              <a:cs typeface="Times New Roman" panose="02020603050405020304" pitchFamily="18" charset="0"/>
            </a:endParaRPr>
          </a:p>
          <a:p>
            <a:r>
              <a:rPr lang="en-US" sz="2000">
                <a:solidFill>
                  <a:schemeClr val="accent5"/>
                </a:solidFill>
                <a:latin typeface="Times New Roman" panose="02020603050405020304" pitchFamily="18" charset="0"/>
                <a:cs typeface="Times New Roman" panose="02020603050405020304" pitchFamily="18" charset="0"/>
              </a:rPr>
              <a:t>The use of remote sensing as a means for water quality research can be dated back to 1974, when Robert C. Wrigley and Alexander J. Horne [1] utilized multispectral photography to highlight infrared activity and algal concentrations. Utilizing remote sensing techniques, the researchers were able to create an “aerial photographic technique” for surface blooms. </a:t>
            </a:r>
          </a:p>
          <a:p>
            <a:endParaRPr lang="en-US" sz="2000">
              <a:solidFill>
                <a:schemeClr val="accent5"/>
              </a:solidFill>
              <a:latin typeface="Times New Roman" panose="02020603050405020304" pitchFamily="18" charset="0"/>
              <a:cs typeface="Times New Roman" panose="02020603050405020304" pitchFamily="18" charset="0"/>
            </a:endParaRPr>
          </a:p>
          <a:p>
            <a:r>
              <a:rPr lang="en-US" sz="2000">
                <a:solidFill>
                  <a:schemeClr val="accent5"/>
                </a:solidFill>
                <a:latin typeface="Times New Roman" panose="02020603050405020304" pitchFamily="18" charset="0"/>
                <a:cs typeface="Times New Roman" panose="02020603050405020304" pitchFamily="18" charset="0"/>
              </a:rPr>
              <a:t>The use of remote sensing techniques to quantify WQP’s has only increased overtime as it offers an accessible, accurate, and affordable solution to the ever-growing concerns of water quality. </a:t>
            </a:r>
          </a:p>
          <a:p>
            <a:endParaRPr lang="en-US" sz="2000">
              <a:solidFill>
                <a:schemeClr val="accent5"/>
              </a:solidFill>
              <a:latin typeface="Times New Roman" panose="02020603050405020304" pitchFamily="18" charset="0"/>
              <a:cs typeface="Times New Roman" panose="02020603050405020304" pitchFamily="18" charset="0"/>
            </a:endParaRPr>
          </a:p>
          <a:p>
            <a:r>
              <a:rPr lang="en-US" sz="1050">
                <a:solidFill>
                  <a:schemeClr val="accent5"/>
                </a:solidFill>
                <a:latin typeface="Times New Roman" panose="02020603050405020304" pitchFamily="18" charset="0"/>
                <a:cs typeface="Times New Roman" panose="02020603050405020304" pitchFamily="18" charset="0"/>
              </a:rPr>
              <a:t>1. Wrigley, R.C. and A.J. Horne, </a:t>
            </a:r>
            <a:r>
              <a:rPr lang="en-US" sz="1050" i="1">
                <a:solidFill>
                  <a:schemeClr val="accent5"/>
                </a:solidFill>
                <a:latin typeface="Times New Roman" panose="02020603050405020304" pitchFamily="18" charset="0"/>
                <a:cs typeface="Times New Roman" panose="02020603050405020304" pitchFamily="18" charset="0"/>
              </a:rPr>
              <a:t>Remote sensing and lake eutrophication.</a:t>
            </a:r>
            <a:r>
              <a:rPr lang="en-US" sz="1050">
                <a:solidFill>
                  <a:schemeClr val="accent5"/>
                </a:solidFill>
                <a:latin typeface="Times New Roman" panose="02020603050405020304" pitchFamily="18" charset="0"/>
                <a:cs typeface="Times New Roman" panose="02020603050405020304" pitchFamily="18" charset="0"/>
              </a:rPr>
              <a:t> Nature (London), 1974. </a:t>
            </a:r>
            <a:r>
              <a:rPr lang="en-US" sz="1050" b="1">
                <a:solidFill>
                  <a:schemeClr val="accent5"/>
                </a:solidFill>
                <a:latin typeface="Times New Roman" panose="02020603050405020304" pitchFamily="18" charset="0"/>
                <a:cs typeface="Times New Roman" panose="02020603050405020304" pitchFamily="18" charset="0"/>
              </a:rPr>
              <a:t>250</a:t>
            </a:r>
            <a:r>
              <a:rPr lang="en-US" sz="1050">
                <a:solidFill>
                  <a:schemeClr val="accent5"/>
                </a:solidFill>
                <a:latin typeface="Times New Roman" panose="02020603050405020304" pitchFamily="18" charset="0"/>
                <a:cs typeface="Times New Roman" panose="02020603050405020304" pitchFamily="18" charset="0"/>
              </a:rPr>
              <a:t>(5463): p. 213-214.</a:t>
            </a:r>
            <a:endParaRPr lang="en-US" sz="1050" b="1">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639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8375">
        <p159:morph option="byObject"/>
      </p:transition>
    </mc:Choice>
    <mc:Fallback xmlns="">
      <p:transition spd="slow" advTm="4837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a:solidFill>
                  <a:schemeClr val="accent6"/>
                </a:solidFill>
                <a:latin typeface="Times New Roman" panose="02020603050405020304" pitchFamily="18" charset="0"/>
                <a:cs typeface="Times New Roman" panose="02020603050405020304" pitchFamily="18" charset="0"/>
              </a:rPr>
              <a:t>Remote Sensing of Water Quality Parameters</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Remote Sensing of Chlorophyll-a in Rivers: A Comprehensive Literature Review</a:t>
            </a:r>
          </a:p>
        </p:txBody>
      </p:sp>
      <p:sp>
        <p:nvSpPr>
          <p:cNvPr id="10" name="TextBox 9">
            <a:extLst>
              <a:ext uri="{FF2B5EF4-FFF2-40B4-BE49-F238E27FC236}">
                <a16:creationId xmlns:a16="http://schemas.microsoft.com/office/drawing/2014/main" id="{9C95E193-4C61-B212-554D-2357934F45E9}"/>
              </a:ext>
            </a:extLst>
          </p:cNvPr>
          <p:cNvSpPr txBox="1"/>
          <p:nvPr/>
        </p:nvSpPr>
        <p:spPr>
          <a:xfrm>
            <a:off x="467033" y="1509271"/>
            <a:ext cx="11274989" cy="1785104"/>
          </a:xfrm>
          <a:prstGeom prst="rect">
            <a:avLst/>
          </a:prstGeom>
          <a:noFill/>
        </p:spPr>
        <p:txBody>
          <a:bodyPr wrap="square" rtlCol="0">
            <a:spAutoFit/>
          </a:bodyPr>
          <a:lstStyle/>
          <a:p>
            <a:r>
              <a:rPr lang="en-US">
                <a:solidFill>
                  <a:schemeClr val="accent5"/>
                </a:solidFill>
                <a:latin typeface="Times New Roman" panose="02020603050405020304" pitchFamily="18" charset="0"/>
                <a:cs typeface="Times New Roman" panose="02020603050405020304" pitchFamily="18" charset="0"/>
              </a:rPr>
              <a:t>Water quality studies utilizing remote sensing have been done using a wide range of satellites and data points. The project that this literature review is a part of is focusing on NASA’s Landsat 8/9 satellites, however, the literature review included a range of different satellites to ensure that there was a variety of models being studied. Satellites/data sources that were in the reviewed literatures included Landsat, MERIS, MODIS, Sentinel-2, </a:t>
            </a:r>
            <a:r>
              <a:rPr lang="en-US" err="1">
                <a:solidFill>
                  <a:schemeClr val="accent5"/>
                </a:solidFill>
                <a:latin typeface="Times New Roman" panose="02020603050405020304" pitchFamily="18" charset="0"/>
                <a:cs typeface="Times New Roman" panose="02020603050405020304" pitchFamily="18" charset="0"/>
              </a:rPr>
              <a:t>SeaWiFS</a:t>
            </a:r>
            <a:r>
              <a:rPr lang="en-US">
                <a:solidFill>
                  <a:schemeClr val="accent5"/>
                </a:solidFill>
                <a:latin typeface="Times New Roman" panose="02020603050405020304" pitchFamily="18" charset="0"/>
                <a:cs typeface="Times New Roman" panose="02020603050405020304" pitchFamily="18" charset="0"/>
              </a:rPr>
              <a:t>, </a:t>
            </a:r>
            <a:r>
              <a:rPr lang="en-US" err="1">
                <a:solidFill>
                  <a:schemeClr val="accent5"/>
                </a:solidFill>
                <a:latin typeface="Times New Roman" panose="02020603050405020304" pitchFamily="18" charset="0"/>
                <a:cs typeface="Times New Roman" panose="02020603050405020304" pitchFamily="18" charset="0"/>
              </a:rPr>
              <a:t>RapidEye</a:t>
            </a:r>
            <a:r>
              <a:rPr lang="en-US">
                <a:solidFill>
                  <a:schemeClr val="accent5"/>
                </a:solidFill>
                <a:latin typeface="Times New Roman" panose="02020603050405020304" pitchFamily="18" charset="0"/>
                <a:cs typeface="Times New Roman" panose="02020603050405020304" pitchFamily="18" charset="0"/>
              </a:rPr>
              <a:t>, and more [2-8]</a:t>
            </a:r>
          </a:p>
          <a:p>
            <a:endParaRPr lang="en-US" sz="2000">
              <a:solidFill>
                <a:schemeClr val="accent5"/>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C876AD0-CEF2-4AEF-A308-A2B718ACF190}"/>
              </a:ext>
            </a:extLst>
          </p:cNvPr>
          <p:cNvSpPr txBox="1"/>
          <p:nvPr/>
        </p:nvSpPr>
        <p:spPr>
          <a:xfrm>
            <a:off x="203769" y="5832601"/>
            <a:ext cx="11644131" cy="1231106"/>
          </a:xfrm>
          <a:prstGeom prst="rect">
            <a:avLst/>
          </a:prstGeom>
          <a:noFill/>
        </p:spPr>
        <p:txBody>
          <a:bodyPr wrap="square" rtlCol="0">
            <a:spAutoFit/>
          </a:bodyPr>
          <a:lstStyle/>
          <a:p>
            <a:r>
              <a:rPr lang="da-DK" sz="800">
                <a:solidFill>
                  <a:schemeClr val="accent5"/>
                </a:solidFill>
                <a:latin typeface="Times New Roman" panose="02020603050405020304" pitchFamily="18" charset="0"/>
                <a:cs typeface="Times New Roman" panose="02020603050405020304" pitchFamily="18" charset="0"/>
              </a:rPr>
              <a:t>2. Hellweger, F.L., et al., </a:t>
            </a:r>
            <a:r>
              <a:rPr lang="en-US" sz="800" i="1">
                <a:solidFill>
                  <a:schemeClr val="accent5"/>
                </a:solidFill>
                <a:latin typeface="Times New Roman" panose="02020603050405020304" pitchFamily="18" charset="0"/>
                <a:cs typeface="Times New Roman" panose="02020603050405020304" pitchFamily="18" charset="0"/>
              </a:rPr>
              <a:t>Use of satellite imagery for water quality studies in New York Harbor.</a:t>
            </a:r>
            <a:r>
              <a:rPr lang="en-US" sz="800">
                <a:solidFill>
                  <a:schemeClr val="accent5"/>
                </a:solidFill>
                <a:latin typeface="Times New Roman" panose="02020603050405020304" pitchFamily="18" charset="0"/>
                <a:cs typeface="Times New Roman" panose="02020603050405020304" pitchFamily="18" charset="0"/>
              </a:rPr>
              <a:t> Estuarine, coastal and shelf science, 2004. </a:t>
            </a:r>
            <a:r>
              <a:rPr lang="en-US" sz="800" b="1">
                <a:solidFill>
                  <a:schemeClr val="accent5"/>
                </a:solidFill>
                <a:latin typeface="Times New Roman" panose="02020603050405020304" pitchFamily="18" charset="0"/>
                <a:cs typeface="Times New Roman" panose="02020603050405020304" pitchFamily="18" charset="0"/>
              </a:rPr>
              <a:t>61</a:t>
            </a:r>
            <a:r>
              <a:rPr lang="en-US" sz="800">
                <a:solidFill>
                  <a:schemeClr val="accent5"/>
                </a:solidFill>
                <a:latin typeface="Times New Roman" panose="02020603050405020304" pitchFamily="18" charset="0"/>
                <a:cs typeface="Times New Roman" panose="02020603050405020304" pitchFamily="18" charset="0"/>
              </a:rPr>
              <a:t>(3): p. 437-448.</a:t>
            </a:r>
          </a:p>
          <a:p>
            <a:r>
              <a:rPr lang="en-US" sz="800">
                <a:solidFill>
                  <a:schemeClr val="accent5"/>
                </a:solidFill>
                <a:latin typeface="Times New Roman" panose="02020603050405020304" pitchFamily="18" charset="0"/>
                <a:cs typeface="Times New Roman" panose="02020603050405020304" pitchFamily="18" charset="0"/>
              </a:rPr>
              <a:t>3. Mishra, S., R.P. Stumpf, and A. Meredith, </a:t>
            </a:r>
            <a:r>
              <a:rPr lang="en-US" sz="800" i="1">
                <a:solidFill>
                  <a:schemeClr val="accent5"/>
                </a:solidFill>
                <a:latin typeface="Times New Roman" panose="02020603050405020304" pitchFamily="18" charset="0"/>
                <a:cs typeface="Times New Roman" panose="02020603050405020304" pitchFamily="18" charset="0"/>
              </a:rPr>
              <a:t>Evaluation of </a:t>
            </a:r>
            <a:r>
              <a:rPr lang="en-US" sz="800" i="1" err="1">
                <a:solidFill>
                  <a:schemeClr val="accent5"/>
                </a:solidFill>
                <a:latin typeface="Times New Roman" panose="02020603050405020304" pitchFamily="18" charset="0"/>
                <a:cs typeface="Times New Roman" panose="02020603050405020304" pitchFamily="18" charset="0"/>
              </a:rPr>
              <a:t>RapidEye</a:t>
            </a:r>
            <a:r>
              <a:rPr lang="en-US" sz="800" i="1">
                <a:solidFill>
                  <a:schemeClr val="accent5"/>
                </a:solidFill>
                <a:latin typeface="Times New Roman" panose="02020603050405020304" pitchFamily="18" charset="0"/>
                <a:cs typeface="Times New Roman" panose="02020603050405020304" pitchFamily="18" charset="0"/>
              </a:rPr>
              <a:t> data for mapping algal blooms in inland waters.</a:t>
            </a:r>
            <a:r>
              <a:rPr lang="en-US" sz="800">
                <a:solidFill>
                  <a:schemeClr val="accent5"/>
                </a:solidFill>
                <a:latin typeface="Times New Roman" panose="02020603050405020304" pitchFamily="18" charset="0"/>
                <a:cs typeface="Times New Roman" panose="02020603050405020304" pitchFamily="18" charset="0"/>
              </a:rPr>
              <a:t> International Journal of Remote Sensing, 2019. </a:t>
            </a:r>
            <a:r>
              <a:rPr lang="en-US" sz="800" b="1">
                <a:solidFill>
                  <a:schemeClr val="accent5"/>
                </a:solidFill>
                <a:latin typeface="Times New Roman" panose="02020603050405020304" pitchFamily="18" charset="0"/>
                <a:cs typeface="Times New Roman" panose="02020603050405020304" pitchFamily="18" charset="0"/>
              </a:rPr>
              <a:t>40</a:t>
            </a:r>
            <a:r>
              <a:rPr lang="en-US" sz="800">
                <a:solidFill>
                  <a:schemeClr val="accent5"/>
                </a:solidFill>
                <a:latin typeface="Times New Roman" panose="02020603050405020304" pitchFamily="18" charset="0"/>
                <a:cs typeface="Times New Roman" panose="02020603050405020304" pitchFamily="18" charset="0"/>
              </a:rPr>
              <a:t>(7): p. 2811-2829.</a:t>
            </a:r>
          </a:p>
          <a:p>
            <a:r>
              <a:rPr lang="da-DK" sz="800">
                <a:solidFill>
                  <a:schemeClr val="accent5"/>
                </a:solidFill>
                <a:latin typeface="Times New Roman" panose="02020603050405020304" pitchFamily="18" charset="0"/>
                <a:cs typeface="Times New Roman" panose="02020603050405020304" pitchFamily="18" charset="0"/>
              </a:rPr>
              <a:t>4. Wang, F., et al., </a:t>
            </a:r>
            <a:r>
              <a:rPr lang="en-US" sz="800" i="1">
                <a:solidFill>
                  <a:schemeClr val="accent5"/>
                </a:solidFill>
                <a:latin typeface="Times New Roman" panose="02020603050405020304" pitchFamily="18" charset="0"/>
                <a:cs typeface="Times New Roman" panose="02020603050405020304" pitchFamily="18" charset="0"/>
              </a:rPr>
              <a:t>Applications of Landsat‐5 TM imagery in assessing and mapping water quality in </a:t>
            </a:r>
            <a:r>
              <a:rPr lang="en-US" sz="800" i="1" err="1">
                <a:solidFill>
                  <a:schemeClr val="accent5"/>
                </a:solidFill>
                <a:latin typeface="Times New Roman" panose="02020603050405020304" pitchFamily="18" charset="0"/>
                <a:cs typeface="Times New Roman" panose="02020603050405020304" pitchFamily="18" charset="0"/>
              </a:rPr>
              <a:t>Reelfoot</a:t>
            </a:r>
            <a:r>
              <a:rPr lang="en-US" sz="800" i="1">
                <a:solidFill>
                  <a:schemeClr val="accent5"/>
                </a:solidFill>
                <a:latin typeface="Times New Roman" panose="02020603050405020304" pitchFamily="18" charset="0"/>
                <a:cs typeface="Times New Roman" panose="02020603050405020304" pitchFamily="18" charset="0"/>
              </a:rPr>
              <a:t> Lake, Tennessee.</a:t>
            </a:r>
            <a:r>
              <a:rPr lang="en-US" sz="800">
                <a:solidFill>
                  <a:schemeClr val="accent5"/>
                </a:solidFill>
                <a:latin typeface="Times New Roman" panose="02020603050405020304" pitchFamily="18" charset="0"/>
                <a:cs typeface="Times New Roman" panose="02020603050405020304" pitchFamily="18" charset="0"/>
              </a:rPr>
              <a:t> International Journal of Remote Sensing, 2006. </a:t>
            </a:r>
            <a:r>
              <a:rPr lang="en-US" sz="800" b="1">
                <a:solidFill>
                  <a:schemeClr val="accent5"/>
                </a:solidFill>
                <a:latin typeface="Times New Roman" panose="02020603050405020304" pitchFamily="18" charset="0"/>
                <a:cs typeface="Times New Roman" panose="02020603050405020304" pitchFamily="18" charset="0"/>
              </a:rPr>
              <a:t>27</a:t>
            </a:r>
            <a:r>
              <a:rPr lang="en-US" sz="800">
                <a:solidFill>
                  <a:schemeClr val="accent5"/>
                </a:solidFill>
                <a:latin typeface="Times New Roman" panose="02020603050405020304" pitchFamily="18" charset="0"/>
                <a:cs typeface="Times New Roman" panose="02020603050405020304" pitchFamily="18" charset="0"/>
              </a:rPr>
              <a:t>(23): p. 5269-5283.</a:t>
            </a:r>
          </a:p>
          <a:p>
            <a:r>
              <a:rPr lang="en-US" sz="800">
                <a:solidFill>
                  <a:schemeClr val="accent5"/>
                </a:solidFill>
                <a:latin typeface="Times New Roman" panose="02020603050405020304" pitchFamily="18" charset="0"/>
                <a:cs typeface="Times New Roman" panose="02020603050405020304" pitchFamily="18" charset="0"/>
              </a:rPr>
              <a:t>5. Ouma, Y.O., K. Noor, and K. Herbert, </a:t>
            </a:r>
            <a:r>
              <a:rPr lang="en-US" sz="800" i="1">
                <a:solidFill>
                  <a:schemeClr val="accent5"/>
                </a:solidFill>
                <a:latin typeface="Times New Roman" panose="02020603050405020304" pitchFamily="18" charset="0"/>
                <a:cs typeface="Times New Roman" panose="02020603050405020304" pitchFamily="18" charset="0"/>
              </a:rPr>
              <a:t>Modelling Reservoir Chlorophyll-a, TSS, and Turbidity Using Sentinel-2A MSI and Landsat-8 OLI Satellite Sensors with Empirical Multivariate Regression.</a:t>
            </a:r>
            <a:r>
              <a:rPr lang="en-US" sz="800">
                <a:solidFill>
                  <a:schemeClr val="accent5"/>
                </a:solidFill>
                <a:latin typeface="Times New Roman" panose="02020603050405020304" pitchFamily="18" charset="0"/>
                <a:cs typeface="Times New Roman" panose="02020603050405020304" pitchFamily="18" charset="0"/>
              </a:rPr>
              <a:t> Journal of Sensors, 2020. </a:t>
            </a:r>
            <a:r>
              <a:rPr lang="en-US" sz="800" b="1">
                <a:solidFill>
                  <a:schemeClr val="accent5"/>
                </a:solidFill>
                <a:latin typeface="Times New Roman" panose="02020603050405020304" pitchFamily="18" charset="0"/>
                <a:cs typeface="Times New Roman" panose="02020603050405020304" pitchFamily="18" charset="0"/>
              </a:rPr>
              <a:t>2020</a:t>
            </a:r>
            <a:r>
              <a:rPr lang="en-US" sz="800">
                <a:solidFill>
                  <a:schemeClr val="accent5"/>
                </a:solidFill>
                <a:latin typeface="Times New Roman" panose="02020603050405020304" pitchFamily="18" charset="0"/>
                <a:cs typeface="Times New Roman" panose="02020603050405020304" pitchFamily="18" charset="0"/>
              </a:rPr>
              <a:t>: p. 1-21.</a:t>
            </a:r>
          </a:p>
          <a:p>
            <a:r>
              <a:rPr lang="it-IT" sz="800">
                <a:solidFill>
                  <a:schemeClr val="accent5"/>
                </a:solidFill>
                <a:latin typeface="Times New Roman" panose="02020603050405020304" pitchFamily="18" charset="0"/>
                <a:cs typeface="Times New Roman" panose="02020603050405020304" pitchFamily="18" charset="0"/>
              </a:rPr>
              <a:t>6. Del Castillo, C.E. and R.L. Miller, </a:t>
            </a:r>
            <a:r>
              <a:rPr lang="en-US" sz="800" i="1">
                <a:solidFill>
                  <a:schemeClr val="accent5"/>
                </a:solidFill>
                <a:latin typeface="Times New Roman" panose="02020603050405020304" pitchFamily="18" charset="0"/>
                <a:cs typeface="Times New Roman" panose="02020603050405020304" pitchFamily="18" charset="0"/>
              </a:rPr>
              <a:t>On the use of ocean color remote sensing to measure the transport of dissolved organic carbon by the Mississippi River Plume.</a:t>
            </a:r>
            <a:r>
              <a:rPr lang="en-US" sz="800">
                <a:solidFill>
                  <a:schemeClr val="accent5"/>
                </a:solidFill>
                <a:latin typeface="Times New Roman" panose="02020603050405020304" pitchFamily="18" charset="0"/>
                <a:cs typeface="Times New Roman" panose="02020603050405020304" pitchFamily="18" charset="0"/>
              </a:rPr>
              <a:t> Remote Sensing of Environment, 2008. </a:t>
            </a:r>
            <a:r>
              <a:rPr lang="en-US" sz="800" b="1">
                <a:solidFill>
                  <a:schemeClr val="accent5"/>
                </a:solidFill>
                <a:latin typeface="Times New Roman" panose="02020603050405020304" pitchFamily="18" charset="0"/>
                <a:cs typeface="Times New Roman" panose="02020603050405020304" pitchFamily="18" charset="0"/>
              </a:rPr>
              <a:t>112</a:t>
            </a:r>
            <a:r>
              <a:rPr lang="en-US" sz="800">
                <a:solidFill>
                  <a:schemeClr val="accent5"/>
                </a:solidFill>
                <a:latin typeface="Times New Roman" panose="02020603050405020304" pitchFamily="18" charset="0"/>
                <a:cs typeface="Times New Roman" panose="02020603050405020304" pitchFamily="18" charset="0"/>
              </a:rPr>
              <a:t>(3): p. 836-844.</a:t>
            </a:r>
          </a:p>
          <a:p>
            <a:r>
              <a:rPr lang="fi-FI" sz="800">
                <a:solidFill>
                  <a:schemeClr val="accent5"/>
                </a:solidFill>
                <a:latin typeface="Times New Roman" panose="02020603050405020304" pitchFamily="18" charset="0"/>
                <a:cs typeface="Times New Roman" panose="02020603050405020304" pitchFamily="18" charset="0"/>
              </a:rPr>
              <a:t>7. Härmä, P., et al., </a:t>
            </a:r>
            <a:r>
              <a:rPr lang="en-US" sz="800" i="1">
                <a:solidFill>
                  <a:schemeClr val="accent5"/>
                </a:solidFill>
                <a:latin typeface="Times New Roman" panose="02020603050405020304" pitchFamily="18" charset="0"/>
                <a:cs typeface="Times New Roman" panose="02020603050405020304" pitchFamily="18" charset="0"/>
              </a:rPr>
              <a:t>Detection of water quality using simulated satellite data and semi-empirical algorithms in Finland.</a:t>
            </a:r>
            <a:r>
              <a:rPr lang="en-US" sz="800">
                <a:solidFill>
                  <a:schemeClr val="accent5"/>
                </a:solidFill>
                <a:latin typeface="Times New Roman" panose="02020603050405020304" pitchFamily="18" charset="0"/>
                <a:cs typeface="Times New Roman" panose="02020603050405020304" pitchFamily="18" charset="0"/>
              </a:rPr>
              <a:t> The Science of the total environment, 2001. </a:t>
            </a:r>
            <a:r>
              <a:rPr lang="en-US" sz="800" b="1">
                <a:solidFill>
                  <a:schemeClr val="accent5"/>
                </a:solidFill>
                <a:latin typeface="Times New Roman" panose="02020603050405020304" pitchFamily="18" charset="0"/>
                <a:cs typeface="Times New Roman" panose="02020603050405020304" pitchFamily="18" charset="0"/>
              </a:rPr>
              <a:t>268</a:t>
            </a:r>
            <a:r>
              <a:rPr lang="en-US" sz="800">
                <a:solidFill>
                  <a:schemeClr val="accent5"/>
                </a:solidFill>
                <a:latin typeface="Times New Roman" panose="02020603050405020304" pitchFamily="18" charset="0"/>
                <a:cs typeface="Times New Roman" panose="02020603050405020304" pitchFamily="18" charset="0"/>
              </a:rPr>
              <a:t>(1): p. 107-121.</a:t>
            </a:r>
          </a:p>
          <a:p>
            <a:r>
              <a:rPr lang="da-DK" sz="800">
                <a:solidFill>
                  <a:schemeClr val="accent5"/>
                </a:solidFill>
                <a:latin typeface="Times New Roman" panose="02020603050405020304" pitchFamily="18" charset="0"/>
                <a:cs typeface="Times New Roman" panose="02020603050405020304" pitchFamily="18" charset="0"/>
              </a:rPr>
              <a:t>8. Lee, Z., et al., </a:t>
            </a:r>
            <a:r>
              <a:rPr lang="en-US" sz="800" i="1">
                <a:solidFill>
                  <a:schemeClr val="accent5"/>
                </a:solidFill>
                <a:latin typeface="Times New Roman" panose="02020603050405020304" pitchFamily="18" charset="0"/>
                <a:cs typeface="Times New Roman" panose="02020603050405020304" pitchFamily="18" charset="0"/>
              </a:rPr>
              <a:t>Determination of primary spectral bands for remote sensing of aquatic environments.</a:t>
            </a:r>
            <a:r>
              <a:rPr lang="en-US" sz="800">
                <a:solidFill>
                  <a:schemeClr val="accent5"/>
                </a:solidFill>
                <a:latin typeface="Times New Roman" panose="02020603050405020304" pitchFamily="18" charset="0"/>
                <a:cs typeface="Times New Roman" panose="02020603050405020304" pitchFamily="18" charset="0"/>
              </a:rPr>
              <a:t> Sensors (Basel, Switzerland), 2007. </a:t>
            </a:r>
            <a:r>
              <a:rPr lang="en-US" sz="800" b="1">
                <a:solidFill>
                  <a:schemeClr val="accent5"/>
                </a:solidFill>
                <a:latin typeface="Times New Roman" panose="02020603050405020304" pitchFamily="18" charset="0"/>
                <a:cs typeface="Times New Roman" panose="02020603050405020304" pitchFamily="18" charset="0"/>
              </a:rPr>
              <a:t>7</a:t>
            </a:r>
            <a:r>
              <a:rPr lang="en-US" sz="800">
                <a:solidFill>
                  <a:schemeClr val="accent5"/>
                </a:solidFill>
                <a:latin typeface="Times New Roman" panose="02020603050405020304" pitchFamily="18" charset="0"/>
                <a:cs typeface="Times New Roman" panose="02020603050405020304" pitchFamily="18" charset="0"/>
              </a:rPr>
              <a:t>(12): p. 3428-3441.</a:t>
            </a:r>
          </a:p>
          <a:p>
            <a:endParaRPr lang="en-US" b="1">
              <a:solidFill>
                <a:schemeClr val="accent5"/>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3FF5AF94-5209-414B-82E5-ECEB71B18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665" y="2717716"/>
            <a:ext cx="5403723" cy="311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807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1701">
        <p159:morph option="byObject"/>
      </p:transition>
    </mc:Choice>
    <mc:Fallback xmlns="">
      <p:transition spd="slow" advTm="4170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EA573-3121-E000-3219-D5CCC0A3E6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D702A-5974-0D11-20F6-9995740B3DEA}"/>
              </a:ext>
            </a:extLst>
          </p:cNvPr>
          <p:cNvSpPr>
            <a:spLocks noGrp="1"/>
          </p:cNvSpPr>
          <p:nvPr>
            <p:ph type="title"/>
          </p:nvPr>
        </p:nvSpPr>
        <p:spPr/>
        <p:txBody>
          <a:bodyPr/>
          <a:lstStyle/>
          <a:p>
            <a:r>
              <a:rPr lang="en-US">
                <a:solidFill>
                  <a:schemeClr val="accent6"/>
                </a:solidFill>
                <a:latin typeface="Times New Roman" panose="02020603050405020304" pitchFamily="18" charset="0"/>
                <a:cs typeface="Times New Roman" panose="02020603050405020304" pitchFamily="18" charset="0"/>
              </a:rPr>
              <a:t>Remote Sensing of Water Quality Parameters</a:t>
            </a:r>
          </a:p>
        </p:txBody>
      </p:sp>
      <p:sp>
        <p:nvSpPr>
          <p:cNvPr id="6" name="Text Placeholder 5">
            <a:extLst>
              <a:ext uri="{FF2B5EF4-FFF2-40B4-BE49-F238E27FC236}">
                <a16:creationId xmlns:a16="http://schemas.microsoft.com/office/drawing/2014/main" id="{163D4D4F-4811-62FF-5D8B-F1B5C7162AD3}"/>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Remote Sensing of Chlorophyll-a in Rivers: A Comprehensive Literature Review</a:t>
            </a:r>
          </a:p>
        </p:txBody>
      </p:sp>
      <p:pic>
        <p:nvPicPr>
          <p:cNvPr id="2050" name="Picture 2">
            <a:extLst>
              <a:ext uri="{FF2B5EF4-FFF2-40B4-BE49-F238E27FC236}">
                <a16:creationId xmlns:a16="http://schemas.microsoft.com/office/drawing/2014/main" id="{FB90BC05-737C-96D8-ECA5-C3FF5E5088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0" r="647" b="710"/>
          <a:stretch/>
        </p:blipFill>
        <p:spPr bwMode="auto">
          <a:xfrm>
            <a:off x="1633112" y="1359484"/>
            <a:ext cx="8883871" cy="5225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E66BD6-A5CA-1B61-9289-F1FE8A3FE0EA}"/>
              </a:ext>
            </a:extLst>
          </p:cNvPr>
          <p:cNvSpPr txBox="1"/>
          <p:nvPr/>
        </p:nvSpPr>
        <p:spPr>
          <a:xfrm>
            <a:off x="704777" y="1509271"/>
            <a:ext cx="1444063" cy="1508105"/>
          </a:xfrm>
          <a:prstGeom prst="rect">
            <a:avLst/>
          </a:prstGeom>
          <a:noFill/>
        </p:spPr>
        <p:txBody>
          <a:bodyPr wrap="square" rtlCol="0">
            <a:spAutoFit/>
          </a:bodyPr>
          <a:lstStyle/>
          <a:p>
            <a:r>
              <a:rPr lang="en-US">
                <a:solidFill>
                  <a:schemeClr val="accent5"/>
                </a:solidFill>
                <a:latin typeface="Times New Roman" panose="02020603050405020304" pitchFamily="18" charset="0"/>
                <a:cs typeface="Times New Roman" panose="02020603050405020304" pitchFamily="18" charset="0"/>
              </a:rPr>
              <a:t>Global Distribution of Reviewed Literature:</a:t>
            </a:r>
          </a:p>
          <a:p>
            <a:endParaRPr lang="en-US" sz="200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784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1701">
        <p159:morph option="byObject"/>
      </p:transition>
    </mc:Choice>
    <mc:Fallback xmlns="">
      <p:transition spd="slow" advTm="4170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a:solidFill>
                  <a:schemeClr val="accent6"/>
                </a:solidFill>
                <a:latin typeface="Times New Roman" panose="02020603050405020304" pitchFamily="18" charset="0"/>
                <a:cs typeface="Times New Roman" panose="02020603050405020304" pitchFamily="18" charset="0"/>
              </a:rPr>
              <a:t>Remote Sensing of Water Quality Parameters</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Remote Sensing of Chlorophyll-a in Rivers: A Comprehensive Literature Review</a:t>
            </a:r>
          </a:p>
        </p:txBody>
      </p:sp>
      <p:sp>
        <p:nvSpPr>
          <p:cNvPr id="10" name="TextBox 9">
            <a:extLst>
              <a:ext uri="{FF2B5EF4-FFF2-40B4-BE49-F238E27FC236}">
                <a16:creationId xmlns:a16="http://schemas.microsoft.com/office/drawing/2014/main" id="{9C95E193-4C61-B212-554D-2357934F45E9}"/>
              </a:ext>
            </a:extLst>
          </p:cNvPr>
          <p:cNvSpPr txBox="1"/>
          <p:nvPr/>
        </p:nvSpPr>
        <p:spPr>
          <a:xfrm>
            <a:off x="824647" y="1536174"/>
            <a:ext cx="10551236" cy="3893374"/>
          </a:xfrm>
          <a:prstGeom prst="rect">
            <a:avLst/>
          </a:prstGeom>
          <a:noFill/>
        </p:spPr>
        <p:txBody>
          <a:bodyPr wrap="square" rtlCol="0">
            <a:spAutoFit/>
          </a:bodyPr>
          <a:lstStyle/>
          <a:p>
            <a:r>
              <a:rPr lang="en-US" sz="1900">
                <a:solidFill>
                  <a:schemeClr val="accent5"/>
                </a:solidFill>
                <a:latin typeface="Times New Roman" panose="02020603050405020304" pitchFamily="18" charset="0"/>
                <a:cs typeface="Times New Roman" panose="02020603050405020304" pitchFamily="18" charset="0"/>
              </a:rPr>
              <a:t>Each data source has strengths and weaknesses, which is why it is important to understand the capabilities of each respective source. Satellites are popularly used due to their various spatial capabilities, sensors, and resolutions that can be catered to researchers needs. Satellite imagery can allow for monitoring in a variety of study sites such as remote areas and can offer historical data as well [9] . </a:t>
            </a:r>
          </a:p>
          <a:p>
            <a:endParaRPr lang="en-US" sz="1900">
              <a:solidFill>
                <a:schemeClr val="accent5"/>
              </a:solidFill>
              <a:latin typeface="Times New Roman" panose="02020603050405020304" pitchFamily="18" charset="0"/>
              <a:cs typeface="Times New Roman" panose="02020603050405020304" pitchFamily="18" charset="0"/>
            </a:endParaRPr>
          </a:p>
          <a:p>
            <a:r>
              <a:rPr lang="en-US" sz="1900">
                <a:solidFill>
                  <a:schemeClr val="accent5"/>
                </a:solidFill>
                <a:latin typeface="Times New Roman" panose="02020603050405020304" pitchFamily="18" charset="0"/>
                <a:cs typeface="Times New Roman" panose="02020603050405020304" pitchFamily="18" charset="0"/>
              </a:rPr>
              <a:t>In order to ensure accurate water quality estimation models, researchers emphasize the importance of season specific models, real-time in-situ measurements, and statistical analysis such as regressions. These are important due to the optically complex nature of bodies of water such as rivers. It is also important that variables such as atmospheric correction, band width, sensor capabilities, site characteristics, and characteristics of the variable being measured/estimated are considered to prevent inaccuracies [8][10-17]. </a:t>
            </a:r>
          </a:p>
          <a:p>
            <a:endParaRPr lang="en-US" sz="1900">
              <a:solidFill>
                <a:schemeClr val="accent5"/>
              </a:solidFill>
              <a:latin typeface="Times New Roman" panose="02020603050405020304" pitchFamily="18" charset="0"/>
              <a:cs typeface="Times New Roman" panose="02020603050405020304" pitchFamily="18" charset="0"/>
            </a:endParaRPr>
          </a:p>
          <a:p>
            <a:r>
              <a:rPr lang="en-US" sz="1900">
                <a:solidFill>
                  <a:schemeClr val="accent5"/>
                </a:solidFill>
                <a:latin typeface="Times New Roman" panose="02020603050405020304" pitchFamily="18" charset="0"/>
                <a:cs typeface="Times New Roman" panose="02020603050405020304" pitchFamily="18" charset="0"/>
              </a:rPr>
              <a:t>WQP’s that are commonly measured using remote sensing include: CDOM, TSS, SDT, Turbidity, and Chlorophyll-a.</a:t>
            </a:r>
          </a:p>
        </p:txBody>
      </p:sp>
      <p:sp>
        <p:nvSpPr>
          <p:cNvPr id="3" name="TextBox 2">
            <a:extLst>
              <a:ext uri="{FF2B5EF4-FFF2-40B4-BE49-F238E27FC236}">
                <a16:creationId xmlns:a16="http://schemas.microsoft.com/office/drawing/2014/main" id="{B345D9CA-CFDD-1F11-1732-374B481C32B1}"/>
              </a:ext>
            </a:extLst>
          </p:cNvPr>
          <p:cNvSpPr txBox="1"/>
          <p:nvPr/>
        </p:nvSpPr>
        <p:spPr>
          <a:xfrm>
            <a:off x="167148" y="5606096"/>
            <a:ext cx="11857703" cy="1446550"/>
          </a:xfrm>
          <a:prstGeom prst="rect">
            <a:avLst/>
          </a:prstGeom>
          <a:noFill/>
        </p:spPr>
        <p:txBody>
          <a:bodyPr wrap="square" rtlCol="0">
            <a:spAutoFit/>
          </a:bodyPr>
          <a:lstStyle/>
          <a:p>
            <a:r>
              <a:rPr lang="da-DK" sz="700">
                <a:solidFill>
                  <a:schemeClr val="accent5"/>
                </a:solidFill>
                <a:latin typeface="Times New Roman" panose="02020603050405020304" pitchFamily="18" charset="0"/>
                <a:cs typeface="Times New Roman" panose="02020603050405020304" pitchFamily="18" charset="0"/>
              </a:rPr>
              <a:t>8. Lee, Z., et al., </a:t>
            </a:r>
            <a:r>
              <a:rPr lang="en-US" sz="700" i="1">
                <a:solidFill>
                  <a:schemeClr val="accent5"/>
                </a:solidFill>
                <a:latin typeface="Times New Roman" panose="02020603050405020304" pitchFamily="18" charset="0"/>
                <a:cs typeface="Times New Roman" panose="02020603050405020304" pitchFamily="18" charset="0"/>
              </a:rPr>
              <a:t>Determination of primary spectral bands for remote sensing of aquatic environments.</a:t>
            </a:r>
            <a:r>
              <a:rPr lang="en-US" sz="700">
                <a:solidFill>
                  <a:schemeClr val="accent5"/>
                </a:solidFill>
                <a:latin typeface="Times New Roman" panose="02020603050405020304" pitchFamily="18" charset="0"/>
                <a:cs typeface="Times New Roman" panose="02020603050405020304" pitchFamily="18" charset="0"/>
              </a:rPr>
              <a:t> Sensors (Basel, Switzerland), 2007. </a:t>
            </a:r>
            <a:r>
              <a:rPr lang="en-US" sz="700" b="1">
                <a:solidFill>
                  <a:schemeClr val="accent5"/>
                </a:solidFill>
                <a:latin typeface="Times New Roman" panose="02020603050405020304" pitchFamily="18" charset="0"/>
                <a:cs typeface="Times New Roman" panose="02020603050405020304" pitchFamily="18" charset="0"/>
              </a:rPr>
              <a:t>7</a:t>
            </a:r>
            <a:r>
              <a:rPr lang="en-US" sz="700">
                <a:solidFill>
                  <a:schemeClr val="accent5"/>
                </a:solidFill>
                <a:latin typeface="Times New Roman" panose="02020603050405020304" pitchFamily="18" charset="0"/>
                <a:cs typeface="Times New Roman" panose="02020603050405020304" pitchFamily="18" charset="0"/>
              </a:rPr>
              <a:t>(12): p. 3428-3441.</a:t>
            </a:r>
            <a:endParaRPr lang="en-US" sz="700" b="1">
              <a:solidFill>
                <a:schemeClr val="accent5"/>
              </a:solidFill>
              <a:latin typeface="Times New Roman" panose="02020603050405020304" pitchFamily="18" charset="0"/>
              <a:cs typeface="Times New Roman" panose="02020603050405020304" pitchFamily="18" charset="0"/>
            </a:endParaRPr>
          </a:p>
          <a:p>
            <a:r>
              <a:rPr lang="en-US" sz="700">
                <a:solidFill>
                  <a:schemeClr val="accent5"/>
                </a:solidFill>
                <a:latin typeface="Times New Roman" panose="02020603050405020304" pitchFamily="18" charset="0"/>
                <a:cs typeface="Times New Roman" panose="02020603050405020304" pitchFamily="18" charset="0"/>
              </a:rPr>
              <a:t>9. </a:t>
            </a:r>
            <a:r>
              <a:rPr lang="en-US" sz="700" err="1">
                <a:solidFill>
                  <a:schemeClr val="accent5"/>
                </a:solidFill>
                <a:latin typeface="Times New Roman" panose="02020603050405020304" pitchFamily="18" charset="0"/>
                <a:cs typeface="Times New Roman" panose="02020603050405020304" pitchFamily="18" charset="0"/>
              </a:rPr>
              <a:t>Ogashawara</a:t>
            </a:r>
            <a:r>
              <a:rPr lang="en-US" sz="700">
                <a:solidFill>
                  <a:schemeClr val="accent5"/>
                </a:solidFill>
                <a:latin typeface="Times New Roman" panose="02020603050405020304" pitchFamily="18" charset="0"/>
                <a:cs typeface="Times New Roman" panose="02020603050405020304" pitchFamily="18" charset="0"/>
              </a:rPr>
              <a:t>, I. and M.J. Moreno-</a:t>
            </a:r>
            <a:r>
              <a:rPr lang="en-US" sz="700" err="1">
                <a:solidFill>
                  <a:schemeClr val="accent5"/>
                </a:solidFill>
                <a:latin typeface="Times New Roman" panose="02020603050405020304" pitchFamily="18" charset="0"/>
                <a:cs typeface="Times New Roman" panose="02020603050405020304" pitchFamily="18" charset="0"/>
              </a:rPr>
              <a:t>Madrinan</a:t>
            </a:r>
            <a:r>
              <a:rPr lang="en-US" sz="700">
                <a:solidFill>
                  <a:schemeClr val="accent5"/>
                </a:solidFill>
                <a:latin typeface="Times New Roman" panose="02020603050405020304" pitchFamily="18" charset="0"/>
                <a:cs typeface="Times New Roman" panose="02020603050405020304" pitchFamily="18" charset="0"/>
              </a:rPr>
              <a:t>, </a:t>
            </a:r>
            <a:r>
              <a:rPr lang="en-US" sz="700" i="1">
                <a:solidFill>
                  <a:schemeClr val="accent5"/>
                </a:solidFill>
                <a:latin typeface="Times New Roman" panose="02020603050405020304" pitchFamily="18" charset="0"/>
                <a:cs typeface="Times New Roman" panose="02020603050405020304" pitchFamily="18" charset="0"/>
              </a:rPr>
              <a:t>Improving Inland Water Quality Monitoring through Remote Sensing Techniques.</a:t>
            </a:r>
            <a:r>
              <a:rPr lang="en-US" sz="700">
                <a:solidFill>
                  <a:schemeClr val="accent5"/>
                </a:solidFill>
                <a:latin typeface="Times New Roman" panose="02020603050405020304" pitchFamily="18" charset="0"/>
                <a:cs typeface="Times New Roman" panose="02020603050405020304" pitchFamily="18" charset="0"/>
              </a:rPr>
              <a:t> ISPRS international journal of geo-information, 2014. </a:t>
            </a:r>
            <a:r>
              <a:rPr lang="en-US" sz="700" b="1">
                <a:solidFill>
                  <a:schemeClr val="accent5"/>
                </a:solidFill>
                <a:latin typeface="Times New Roman" panose="02020603050405020304" pitchFamily="18" charset="0"/>
                <a:cs typeface="Times New Roman" panose="02020603050405020304" pitchFamily="18" charset="0"/>
              </a:rPr>
              <a:t>3</a:t>
            </a:r>
            <a:r>
              <a:rPr lang="en-US" sz="700">
                <a:solidFill>
                  <a:schemeClr val="accent5"/>
                </a:solidFill>
                <a:latin typeface="Times New Roman" panose="02020603050405020304" pitchFamily="18" charset="0"/>
                <a:cs typeface="Times New Roman" panose="02020603050405020304" pitchFamily="18" charset="0"/>
              </a:rPr>
              <a:t>(4): p. 1234-1255.</a:t>
            </a:r>
          </a:p>
          <a:p>
            <a:r>
              <a:rPr lang="en-US" sz="700">
                <a:solidFill>
                  <a:schemeClr val="accent5"/>
                </a:solidFill>
                <a:latin typeface="Times New Roman" panose="02020603050405020304" pitchFamily="18" charset="0"/>
                <a:cs typeface="Times New Roman" panose="02020603050405020304" pitchFamily="18" charset="0"/>
              </a:rPr>
              <a:t>10. Sagan, V., et al., </a:t>
            </a:r>
            <a:r>
              <a:rPr lang="en-US" sz="700" i="1">
                <a:solidFill>
                  <a:schemeClr val="accent5"/>
                </a:solidFill>
                <a:latin typeface="Times New Roman" panose="02020603050405020304" pitchFamily="18" charset="0"/>
                <a:cs typeface="Times New Roman" panose="02020603050405020304" pitchFamily="18" charset="0"/>
              </a:rPr>
              <a:t>Monitoring inland water quality using remote sensing; potential and limitations of spectral indices, bio-optical simulations, machine learning, and cloud computing.</a:t>
            </a:r>
            <a:r>
              <a:rPr lang="en-US" sz="700">
                <a:solidFill>
                  <a:schemeClr val="accent5"/>
                </a:solidFill>
                <a:latin typeface="Times New Roman" panose="02020603050405020304" pitchFamily="18" charset="0"/>
                <a:cs typeface="Times New Roman" panose="02020603050405020304" pitchFamily="18" charset="0"/>
              </a:rPr>
              <a:t> Earth-science reviews, 2020. </a:t>
            </a:r>
            <a:r>
              <a:rPr lang="en-US" sz="700" b="1">
                <a:solidFill>
                  <a:schemeClr val="accent5"/>
                </a:solidFill>
                <a:latin typeface="Times New Roman" panose="02020603050405020304" pitchFamily="18" charset="0"/>
                <a:cs typeface="Times New Roman" panose="02020603050405020304" pitchFamily="18" charset="0"/>
              </a:rPr>
              <a:t>205</a:t>
            </a:r>
            <a:r>
              <a:rPr lang="en-US" sz="700">
                <a:solidFill>
                  <a:schemeClr val="accent5"/>
                </a:solidFill>
                <a:latin typeface="Times New Roman" panose="02020603050405020304" pitchFamily="18" charset="0"/>
                <a:cs typeface="Times New Roman" panose="02020603050405020304" pitchFamily="18" charset="0"/>
              </a:rPr>
              <a:t>: p. 103187.</a:t>
            </a:r>
          </a:p>
          <a:p>
            <a:r>
              <a:rPr lang="da-DK" sz="700">
                <a:solidFill>
                  <a:schemeClr val="accent5"/>
                </a:solidFill>
                <a:latin typeface="Times New Roman" panose="02020603050405020304" pitchFamily="18" charset="0"/>
                <a:cs typeface="Times New Roman" panose="02020603050405020304" pitchFamily="18" charset="0"/>
              </a:rPr>
              <a:t>11. Ambarwulan, W., et al., </a:t>
            </a:r>
            <a:r>
              <a:rPr lang="en-US" sz="700" i="1">
                <a:solidFill>
                  <a:schemeClr val="accent5"/>
                </a:solidFill>
                <a:latin typeface="Times New Roman" panose="02020603050405020304" pitchFamily="18" charset="0"/>
                <a:cs typeface="Times New Roman" panose="02020603050405020304" pitchFamily="18" charset="0"/>
              </a:rPr>
              <a:t>Estimating specific inherent optical properties of tropical coastal waters using bio-optical model inversion and in situ measurements: case of the </a:t>
            </a:r>
            <a:r>
              <a:rPr lang="en-US" sz="700" i="1" err="1">
                <a:solidFill>
                  <a:schemeClr val="accent5"/>
                </a:solidFill>
                <a:latin typeface="Times New Roman" panose="02020603050405020304" pitchFamily="18" charset="0"/>
                <a:cs typeface="Times New Roman" panose="02020603050405020304" pitchFamily="18" charset="0"/>
              </a:rPr>
              <a:t>Berau</a:t>
            </a:r>
            <a:r>
              <a:rPr lang="en-US" sz="700" i="1">
                <a:solidFill>
                  <a:schemeClr val="accent5"/>
                </a:solidFill>
                <a:latin typeface="Times New Roman" panose="02020603050405020304" pitchFamily="18" charset="0"/>
                <a:cs typeface="Times New Roman" panose="02020603050405020304" pitchFamily="18" charset="0"/>
              </a:rPr>
              <a:t> estuary, East Kalimantan, Indonesia.</a:t>
            </a:r>
            <a:r>
              <a:rPr lang="en-US" sz="700">
                <a:solidFill>
                  <a:schemeClr val="accent5"/>
                </a:solidFill>
                <a:latin typeface="Times New Roman" panose="02020603050405020304" pitchFamily="18" charset="0"/>
                <a:cs typeface="Times New Roman" panose="02020603050405020304" pitchFamily="18" charset="0"/>
              </a:rPr>
              <a:t> </a:t>
            </a:r>
            <a:r>
              <a:rPr lang="en-US" sz="700" err="1">
                <a:solidFill>
                  <a:schemeClr val="accent5"/>
                </a:solidFill>
                <a:latin typeface="Times New Roman" panose="02020603050405020304" pitchFamily="18" charset="0"/>
                <a:cs typeface="Times New Roman" panose="02020603050405020304" pitchFamily="18" charset="0"/>
              </a:rPr>
              <a:t>Hydrobiologia</a:t>
            </a:r>
            <a:r>
              <a:rPr lang="en-US" sz="700">
                <a:solidFill>
                  <a:schemeClr val="accent5"/>
                </a:solidFill>
                <a:latin typeface="Times New Roman" panose="02020603050405020304" pitchFamily="18" charset="0"/>
                <a:cs typeface="Times New Roman" panose="02020603050405020304" pitchFamily="18" charset="0"/>
              </a:rPr>
              <a:t>, 2011. </a:t>
            </a:r>
            <a:r>
              <a:rPr lang="en-US" sz="700" b="1">
                <a:solidFill>
                  <a:schemeClr val="accent5"/>
                </a:solidFill>
                <a:latin typeface="Times New Roman" panose="02020603050405020304" pitchFamily="18" charset="0"/>
                <a:cs typeface="Times New Roman" panose="02020603050405020304" pitchFamily="18" charset="0"/>
              </a:rPr>
              <a:t>658</a:t>
            </a:r>
            <a:r>
              <a:rPr lang="en-US" sz="700">
                <a:solidFill>
                  <a:schemeClr val="accent5"/>
                </a:solidFill>
                <a:latin typeface="Times New Roman" panose="02020603050405020304" pitchFamily="18" charset="0"/>
                <a:cs typeface="Times New Roman" panose="02020603050405020304" pitchFamily="18" charset="0"/>
              </a:rPr>
              <a:t>(1): p. 197-211.</a:t>
            </a:r>
          </a:p>
          <a:p>
            <a:r>
              <a:rPr lang="en-US" sz="700">
                <a:solidFill>
                  <a:schemeClr val="accent5"/>
                </a:solidFill>
                <a:latin typeface="Times New Roman" panose="02020603050405020304" pitchFamily="18" charset="0"/>
                <a:cs typeface="Times New Roman" panose="02020603050405020304" pitchFamily="18" charset="0"/>
              </a:rPr>
              <a:t>12. Chu, H.-J., S.-J. Kong, and C.-H. Chang, </a:t>
            </a:r>
            <a:r>
              <a:rPr lang="en-US" sz="700" i="1" err="1">
                <a:solidFill>
                  <a:schemeClr val="accent5"/>
                </a:solidFill>
                <a:latin typeface="Times New Roman" panose="02020603050405020304" pitchFamily="18" charset="0"/>
                <a:cs typeface="Times New Roman" panose="02020603050405020304" pitchFamily="18" charset="0"/>
              </a:rPr>
              <a:t>Spatio</a:t>
            </a:r>
            <a:r>
              <a:rPr lang="en-US" sz="700" i="1">
                <a:solidFill>
                  <a:schemeClr val="accent5"/>
                </a:solidFill>
                <a:latin typeface="Times New Roman" panose="02020603050405020304" pitchFamily="18" charset="0"/>
                <a:cs typeface="Times New Roman" panose="02020603050405020304" pitchFamily="18" charset="0"/>
              </a:rPr>
              <a:t>-temporal water quality mapping from satellite images using geographically and temporally weighted regression.</a:t>
            </a:r>
            <a:r>
              <a:rPr lang="en-US" sz="700">
                <a:solidFill>
                  <a:schemeClr val="accent5"/>
                </a:solidFill>
                <a:latin typeface="Times New Roman" panose="02020603050405020304" pitchFamily="18" charset="0"/>
                <a:cs typeface="Times New Roman" panose="02020603050405020304" pitchFamily="18" charset="0"/>
              </a:rPr>
              <a:t> ITC journal, 2018. </a:t>
            </a:r>
            <a:r>
              <a:rPr lang="en-US" sz="700" b="1">
                <a:solidFill>
                  <a:schemeClr val="accent5"/>
                </a:solidFill>
                <a:latin typeface="Times New Roman" panose="02020603050405020304" pitchFamily="18" charset="0"/>
                <a:cs typeface="Times New Roman" panose="02020603050405020304" pitchFamily="18" charset="0"/>
              </a:rPr>
              <a:t>65</a:t>
            </a:r>
            <a:r>
              <a:rPr lang="en-US" sz="700">
                <a:solidFill>
                  <a:schemeClr val="accent5"/>
                </a:solidFill>
                <a:latin typeface="Times New Roman" panose="02020603050405020304" pitchFamily="18" charset="0"/>
                <a:cs typeface="Times New Roman" panose="02020603050405020304" pitchFamily="18" charset="0"/>
              </a:rPr>
              <a:t>: p. 1-11.</a:t>
            </a:r>
          </a:p>
          <a:p>
            <a:r>
              <a:rPr lang="da-DK" sz="700">
                <a:solidFill>
                  <a:schemeClr val="accent5"/>
                </a:solidFill>
                <a:latin typeface="Times New Roman" panose="02020603050405020304" pitchFamily="18" charset="0"/>
                <a:cs typeface="Times New Roman" panose="02020603050405020304" pitchFamily="18" charset="0"/>
              </a:rPr>
              <a:t>13. Hansen, C.H., et al., </a:t>
            </a:r>
            <a:r>
              <a:rPr lang="en-US" sz="700" i="1">
                <a:solidFill>
                  <a:schemeClr val="accent5"/>
                </a:solidFill>
                <a:latin typeface="Times New Roman" panose="02020603050405020304" pitchFamily="18" charset="0"/>
                <a:cs typeface="Times New Roman" panose="02020603050405020304" pitchFamily="18" charset="0"/>
              </a:rPr>
              <a:t>Reservoir water quality monitoring using remote sensing with seasonal models: case study of five central-Utah reservoirs.</a:t>
            </a:r>
            <a:r>
              <a:rPr lang="en-US" sz="700">
                <a:solidFill>
                  <a:schemeClr val="accent5"/>
                </a:solidFill>
                <a:latin typeface="Times New Roman" panose="02020603050405020304" pitchFamily="18" charset="0"/>
                <a:cs typeface="Times New Roman" panose="02020603050405020304" pitchFamily="18" charset="0"/>
              </a:rPr>
              <a:t> Lake and Reservoir Management, 2015. </a:t>
            </a:r>
            <a:r>
              <a:rPr lang="en-US" sz="700" b="1">
                <a:solidFill>
                  <a:schemeClr val="accent5"/>
                </a:solidFill>
                <a:latin typeface="Times New Roman" panose="02020603050405020304" pitchFamily="18" charset="0"/>
                <a:cs typeface="Times New Roman" panose="02020603050405020304" pitchFamily="18" charset="0"/>
              </a:rPr>
              <a:t>31</a:t>
            </a:r>
            <a:r>
              <a:rPr lang="en-US" sz="700">
                <a:solidFill>
                  <a:schemeClr val="accent5"/>
                </a:solidFill>
                <a:latin typeface="Times New Roman" panose="02020603050405020304" pitchFamily="18" charset="0"/>
                <a:cs typeface="Times New Roman" panose="02020603050405020304" pitchFamily="18" charset="0"/>
              </a:rPr>
              <a:t>(3): p. 225-240.</a:t>
            </a:r>
          </a:p>
          <a:p>
            <a:r>
              <a:rPr lang="en-US" sz="700">
                <a:solidFill>
                  <a:schemeClr val="accent5"/>
                </a:solidFill>
                <a:latin typeface="Times New Roman" panose="02020603050405020304" pitchFamily="18" charset="0"/>
                <a:cs typeface="Times New Roman" panose="02020603050405020304" pitchFamily="18" charset="0"/>
              </a:rPr>
              <a:t>14. Menken, K.D., P.L. </a:t>
            </a:r>
            <a:r>
              <a:rPr lang="en-US" sz="700" err="1">
                <a:solidFill>
                  <a:schemeClr val="accent5"/>
                </a:solidFill>
                <a:latin typeface="Times New Roman" panose="02020603050405020304" pitchFamily="18" charset="0"/>
                <a:cs typeface="Times New Roman" panose="02020603050405020304" pitchFamily="18" charset="0"/>
              </a:rPr>
              <a:t>Brezonik</a:t>
            </a:r>
            <a:r>
              <a:rPr lang="en-US" sz="700">
                <a:solidFill>
                  <a:schemeClr val="accent5"/>
                </a:solidFill>
                <a:latin typeface="Times New Roman" panose="02020603050405020304" pitchFamily="18" charset="0"/>
                <a:cs typeface="Times New Roman" panose="02020603050405020304" pitchFamily="18" charset="0"/>
              </a:rPr>
              <a:t>, and M.E. Bauer, </a:t>
            </a:r>
            <a:r>
              <a:rPr lang="en-US" sz="700" i="1">
                <a:solidFill>
                  <a:schemeClr val="accent5"/>
                </a:solidFill>
                <a:latin typeface="Times New Roman" panose="02020603050405020304" pitchFamily="18" charset="0"/>
                <a:cs typeface="Times New Roman" panose="02020603050405020304" pitchFamily="18" charset="0"/>
              </a:rPr>
              <a:t>Influence of Chlorophyll and Colored Dissolved Organic Matter (CDOM) on Lake Reflectance Spectra: Implications for Measuring Lake Properties by Remote Sensing.</a:t>
            </a:r>
            <a:r>
              <a:rPr lang="en-US" sz="700">
                <a:solidFill>
                  <a:schemeClr val="accent5"/>
                </a:solidFill>
                <a:latin typeface="Times New Roman" panose="02020603050405020304" pitchFamily="18" charset="0"/>
                <a:cs typeface="Times New Roman" panose="02020603050405020304" pitchFamily="18" charset="0"/>
              </a:rPr>
              <a:t> Lake and Reservoir Management, 2006. </a:t>
            </a:r>
            <a:r>
              <a:rPr lang="en-US" sz="700" b="1">
                <a:solidFill>
                  <a:schemeClr val="accent5"/>
                </a:solidFill>
                <a:latin typeface="Times New Roman" panose="02020603050405020304" pitchFamily="18" charset="0"/>
                <a:cs typeface="Times New Roman" panose="02020603050405020304" pitchFamily="18" charset="0"/>
              </a:rPr>
              <a:t>22</a:t>
            </a:r>
            <a:r>
              <a:rPr lang="en-US" sz="700">
                <a:solidFill>
                  <a:schemeClr val="accent5"/>
                </a:solidFill>
                <a:latin typeface="Times New Roman" panose="02020603050405020304" pitchFamily="18" charset="0"/>
                <a:cs typeface="Times New Roman" panose="02020603050405020304" pitchFamily="18" charset="0"/>
              </a:rPr>
              <a:t>(3): p. 179-190.</a:t>
            </a:r>
          </a:p>
          <a:p>
            <a:r>
              <a:rPr lang="en-US" sz="700">
                <a:solidFill>
                  <a:schemeClr val="accent5"/>
                </a:solidFill>
                <a:latin typeface="Times New Roman" panose="02020603050405020304" pitchFamily="18" charset="0"/>
                <a:cs typeface="Times New Roman" panose="02020603050405020304" pitchFamily="18" charset="0"/>
              </a:rPr>
              <a:t>15. Hu, C., K.L. Carder, and F.E. Muller-Karger, </a:t>
            </a:r>
            <a:r>
              <a:rPr lang="en-US" sz="700" i="1">
                <a:solidFill>
                  <a:schemeClr val="accent5"/>
                </a:solidFill>
                <a:latin typeface="Times New Roman" panose="02020603050405020304" pitchFamily="18" charset="0"/>
                <a:cs typeface="Times New Roman" panose="02020603050405020304" pitchFamily="18" charset="0"/>
              </a:rPr>
              <a:t>Atmospheric Correction of </a:t>
            </a:r>
            <a:r>
              <a:rPr lang="en-US" sz="700" i="1" err="1">
                <a:solidFill>
                  <a:schemeClr val="accent5"/>
                </a:solidFill>
                <a:latin typeface="Times New Roman" panose="02020603050405020304" pitchFamily="18" charset="0"/>
                <a:cs typeface="Times New Roman" panose="02020603050405020304" pitchFamily="18" charset="0"/>
              </a:rPr>
              <a:t>SeaWiFS</a:t>
            </a:r>
            <a:r>
              <a:rPr lang="en-US" sz="700" i="1">
                <a:solidFill>
                  <a:schemeClr val="accent5"/>
                </a:solidFill>
                <a:latin typeface="Times New Roman" panose="02020603050405020304" pitchFamily="18" charset="0"/>
                <a:cs typeface="Times New Roman" panose="02020603050405020304" pitchFamily="18" charset="0"/>
              </a:rPr>
              <a:t> Imagery over Turbid Coastal Waters: A Practical Method.</a:t>
            </a:r>
            <a:r>
              <a:rPr lang="en-US" sz="700">
                <a:solidFill>
                  <a:schemeClr val="accent5"/>
                </a:solidFill>
                <a:latin typeface="Times New Roman" panose="02020603050405020304" pitchFamily="18" charset="0"/>
                <a:cs typeface="Times New Roman" panose="02020603050405020304" pitchFamily="18" charset="0"/>
              </a:rPr>
              <a:t> Remote sensing of environment, 2000. </a:t>
            </a:r>
            <a:r>
              <a:rPr lang="en-US" sz="700" b="1">
                <a:solidFill>
                  <a:schemeClr val="accent5"/>
                </a:solidFill>
                <a:latin typeface="Times New Roman" panose="02020603050405020304" pitchFamily="18" charset="0"/>
                <a:cs typeface="Times New Roman" panose="02020603050405020304" pitchFamily="18" charset="0"/>
              </a:rPr>
              <a:t>74</a:t>
            </a:r>
            <a:r>
              <a:rPr lang="en-US" sz="700">
                <a:solidFill>
                  <a:schemeClr val="accent5"/>
                </a:solidFill>
                <a:latin typeface="Times New Roman" panose="02020603050405020304" pitchFamily="18" charset="0"/>
                <a:cs typeface="Times New Roman" panose="02020603050405020304" pitchFamily="18" charset="0"/>
              </a:rPr>
              <a:t>(2): p. 195-206.</a:t>
            </a:r>
          </a:p>
          <a:p>
            <a:r>
              <a:rPr lang="en-US" sz="700">
                <a:solidFill>
                  <a:schemeClr val="accent5"/>
                </a:solidFill>
                <a:latin typeface="Times New Roman" panose="02020603050405020304" pitchFamily="18" charset="0"/>
                <a:cs typeface="Times New Roman" panose="02020603050405020304" pitchFamily="18" charset="0"/>
              </a:rPr>
              <a:t>16. Mouw, C.B., et al., </a:t>
            </a:r>
            <a:r>
              <a:rPr lang="en-US" sz="700" i="1">
                <a:solidFill>
                  <a:schemeClr val="accent5"/>
                </a:solidFill>
                <a:latin typeface="Times New Roman" panose="02020603050405020304" pitchFamily="18" charset="0"/>
                <a:cs typeface="Times New Roman" panose="02020603050405020304" pitchFamily="18" charset="0"/>
              </a:rPr>
              <a:t>Aquatic color radiometry remote sensing of coastal and inland waters: Challenges and recommendations for future satellite missions.</a:t>
            </a:r>
            <a:r>
              <a:rPr lang="en-US" sz="700">
                <a:solidFill>
                  <a:schemeClr val="accent5"/>
                </a:solidFill>
                <a:latin typeface="Times New Roman" panose="02020603050405020304" pitchFamily="18" charset="0"/>
                <a:cs typeface="Times New Roman" panose="02020603050405020304" pitchFamily="18" charset="0"/>
              </a:rPr>
              <a:t> Remote sensing of environment, 2015. </a:t>
            </a:r>
            <a:r>
              <a:rPr lang="en-US" sz="700" b="1">
                <a:solidFill>
                  <a:schemeClr val="accent5"/>
                </a:solidFill>
                <a:latin typeface="Times New Roman" panose="02020603050405020304" pitchFamily="18" charset="0"/>
                <a:cs typeface="Times New Roman" panose="02020603050405020304" pitchFamily="18" charset="0"/>
              </a:rPr>
              <a:t>160</a:t>
            </a:r>
            <a:r>
              <a:rPr lang="en-US" sz="700">
                <a:solidFill>
                  <a:schemeClr val="accent5"/>
                </a:solidFill>
                <a:latin typeface="Times New Roman" panose="02020603050405020304" pitchFamily="18" charset="0"/>
                <a:cs typeface="Times New Roman" panose="02020603050405020304" pitchFamily="18" charset="0"/>
              </a:rPr>
              <a:t>: p. 15-30.</a:t>
            </a:r>
          </a:p>
          <a:p>
            <a:r>
              <a:rPr lang="fi-FI" sz="700">
                <a:solidFill>
                  <a:schemeClr val="accent5"/>
                </a:solidFill>
                <a:latin typeface="Times New Roman" panose="02020603050405020304" pitchFamily="18" charset="0"/>
                <a:cs typeface="Times New Roman" panose="02020603050405020304" pitchFamily="18" charset="0"/>
              </a:rPr>
              <a:t>17. Pahlevan, N., et al., </a:t>
            </a:r>
            <a:r>
              <a:rPr lang="en-US" sz="700" i="1">
                <a:solidFill>
                  <a:schemeClr val="accent5"/>
                </a:solidFill>
                <a:latin typeface="Times New Roman" panose="02020603050405020304" pitchFamily="18" charset="0"/>
                <a:cs typeface="Times New Roman" panose="02020603050405020304" pitchFamily="18" charset="0"/>
              </a:rPr>
              <a:t>Sentinel-2/Landsat-8 product consistency and implications for monitoring aquatic systems.</a:t>
            </a:r>
            <a:r>
              <a:rPr lang="en-US" sz="700">
                <a:solidFill>
                  <a:schemeClr val="accent5"/>
                </a:solidFill>
                <a:latin typeface="Times New Roman" panose="02020603050405020304" pitchFamily="18" charset="0"/>
                <a:cs typeface="Times New Roman" panose="02020603050405020304" pitchFamily="18" charset="0"/>
              </a:rPr>
              <a:t> Remote sensing of environment, 2019. </a:t>
            </a:r>
            <a:r>
              <a:rPr lang="en-US" sz="700" b="1">
                <a:solidFill>
                  <a:schemeClr val="accent5"/>
                </a:solidFill>
                <a:latin typeface="Times New Roman" panose="02020603050405020304" pitchFamily="18" charset="0"/>
                <a:cs typeface="Times New Roman" panose="02020603050405020304" pitchFamily="18" charset="0"/>
              </a:rPr>
              <a:t>220</a:t>
            </a:r>
            <a:r>
              <a:rPr lang="en-US" sz="700">
                <a:solidFill>
                  <a:schemeClr val="accent5"/>
                </a:solidFill>
                <a:latin typeface="Times New Roman" panose="02020603050405020304" pitchFamily="18" charset="0"/>
                <a:cs typeface="Times New Roman" panose="02020603050405020304" pitchFamily="18" charset="0"/>
              </a:rPr>
              <a:t>: p. 19-29.</a:t>
            </a:r>
          </a:p>
          <a:p>
            <a:endParaRPr lang="en-US" b="1">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903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3804">
        <p159:morph option="byObject"/>
      </p:transition>
    </mc:Choice>
    <mc:Fallback xmlns="">
      <p:transition spd="slow" advTm="7380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a:solidFill>
                  <a:schemeClr val="accent6"/>
                </a:solidFill>
                <a:latin typeface="Times New Roman" panose="02020603050405020304" pitchFamily="18" charset="0"/>
                <a:cs typeface="Times New Roman" panose="02020603050405020304" pitchFamily="18" charset="0"/>
              </a:rPr>
              <a:t>Review of Chlorophyll-a</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Remote Sensing of Chlorophyll-a in Rivers: A Comprehensive Literature Review</a:t>
            </a:r>
          </a:p>
        </p:txBody>
      </p:sp>
      <p:sp>
        <p:nvSpPr>
          <p:cNvPr id="10" name="TextBox 9">
            <a:extLst>
              <a:ext uri="{FF2B5EF4-FFF2-40B4-BE49-F238E27FC236}">
                <a16:creationId xmlns:a16="http://schemas.microsoft.com/office/drawing/2014/main" id="{9C95E193-4C61-B212-554D-2357934F45E9}"/>
              </a:ext>
            </a:extLst>
          </p:cNvPr>
          <p:cNvSpPr txBox="1"/>
          <p:nvPr/>
        </p:nvSpPr>
        <p:spPr>
          <a:xfrm>
            <a:off x="833176" y="1344679"/>
            <a:ext cx="10542706" cy="4708981"/>
          </a:xfrm>
          <a:prstGeom prst="rect">
            <a:avLst/>
          </a:prstGeom>
          <a:noFill/>
        </p:spPr>
        <p:txBody>
          <a:bodyPr wrap="square" rtlCol="0">
            <a:spAutoFit/>
          </a:bodyPr>
          <a:lstStyle/>
          <a:p>
            <a:r>
              <a:rPr lang="en-US" sz="2000">
                <a:solidFill>
                  <a:schemeClr val="accent5"/>
                </a:solidFill>
                <a:latin typeface="Times New Roman" panose="02020603050405020304" pitchFamily="18" charset="0"/>
                <a:cs typeface="Times New Roman" panose="02020603050405020304" pitchFamily="18" charset="0"/>
              </a:rPr>
              <a:t>It is important to understand why the remote sensing of chlorophyll-a is important, as well as the implications that chlorophyll-a has on our aquatic ecosystems [18-21].</a:t>
            </a:r>
          </a:p>
          <a:p>
            <a:endParaRPr lang="en-US" sz="2000">
              <a:solidFill>
                <a:schemeClr val="accent5"/>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Chlorophyll-a is a necessary compound in the productivity of plants and algae</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Chlorophyll-a is unique in its blue-green appearance.</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Large concentrations of toxic cyanobacteria (blue-green algae) can pose human health hazards such as liver damage, liver cancer, or even neurotoxicity.</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Most species of algae are not harmful and are vital to aquatic ecosystems, however, algal blooms can wreak havoc on ecosystems by depleting organisms of sunlight.</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Anthropogenically induced eutrophication of freshwaters can have harmful effects on ecosystems, human health, and our economy. </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Eutrophication can negatively impact recreational water usage, real estate, increased spending on t + e species recovery, and drinking water.</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Increased concentrations of Chlorophyll-a can be an early indicator of potentially harmful algal blooms and eutrophication.</a:t>
            </a:r>
          </a:p>
        </p:txBody>
      </p:sp>
      <p:sp>
        <p:nvSpPr>
          <p:cNvPr id="3" name="TextBox 2">
            <a:extLst>
              <a:ext uri="{FF2B5EF4-FFF2-40B4-BE49-F238E27FC236}">
                <a16:creationId xmlns:a16="http://schemas.microsoft.com/office/drawing/2014/main" id="{E4C1C025-C6F9-4A16-9B66-CDDF8C9F808A}"/>
              </a:ext>
            </a:extLst>
          </p:cNvPr>
          <p:cNvSpPr txBox="1"/>
          <p:nvPr/>
        </p:nvSpPr>
        <p:spPr>
          <a:xfrm>
            <a:off x="202131" y="6150114"/>
            <a:ext cx="10472286" cy="707886"/>
          </a:xfrm>
          <a:prstGeom prst="rect">
            <a:avLst/>
          </a:prstGeom>
          <a:noFill/>
        </p:spPr>
        <p:txBody>
          <a:bodyPr wrap="square" rtlCol="0">
            <a:spAutoFit/>
          </a:bodyPr>
          <a:lstStyle/>
          <a:p>
            <a:r>
              <a:rPr lang="en-US" sz="800">
                <a:solidFill>
                  <a:schemeClr val="accent5"/>
                </a:solidFill>
                <a:latin typeface="Times New Roman" panose="02020603050405020304" pitchFamily="18" charset="0"/>
                <a:cs typeface="Times New Roman" panose="02020603050405020304" pitchFamily="18" charset="0"/>
              </a:rPr>
              <a:t>18. Agrawal, A. and K. Gopal, </a:t>
            </a:r>
            <a:r>
              <a:rPr lang="en-US" sz="800" i="1">
                <a:solidFill>
                  <a:schemeClr val="accent5"/>
                </a:solidFill>
                <a:latin typeface="Times New Roman" panose="02020603050405020304" pitchFamily="18" charset="0"/>
                <a:cs typeface="Times New Roman" panose="02020603050405020304" pitchFamily="18" charset="0"/>
              </a:rPr>
              <a:t>Toxic Cyanobacteria in Water and Their Public Health Consequences</a:t>
            </a:r>
            <a:r>
              <a:rPr lang="en-US" sz="800">
                <a:solidFill>
                  <a:schemeClr val="accent5"/>
                </a:solidFill>
                <a:latin typeface="Times New Roman" panose="02020603050405020304" pitchFamily="18" charset="0"/>
                <a:cs typeface="Times New Roman" panose="02020603050405020304" pitchFamily="18" charset="0"/>
              </a:rPr>
              <a:t>. 2012, Springer India: India. p. 135-147.</a:t>
            </a:r>
          </a:p>
          <a:p>
            <a:r>
              <a:rPr lang="en-US" sz="800">
                <a:solidFill>
                  <a:schemeClr val="accent5"/>
                </a:solidFill>
                <a:latin typeface="Times New Roman" panose="02020603050405020304" pitchFamily="18" charset="0"/>
                <a:cs typeface="Times New Roman" panose="02020603050405020304" pitchFamily="18" charset="0"/>
              </a:rPr>
              <a:t>19. Dodds, W.K., et al., </a:t>
            </a:r>
            <a:r>
              <a:rPr lang="en-US" sz="800" i="1">
                <a:solidFill>
                  <a:schemeClr val="accent5"/>
                </a:solidFill>
                <a:latin typeface="Times New Roman" panose="02020603050405020304" pitchFamily="18" charset="0"/>
                <a:cs typeface="Times New Roman" panose="02020603050405020304" pitchFamily="18" charset="0"/>
              </a:rPr>
              <a:t>Eutrophication of U.S. Freshwaters: Analysis of Potential Economic Damages.</a:t>
            </a:r>
            <a:r>
              <a:rPr lang="en-US" sz="800">
                <a:solidFill>
                  <a:schemeClr val="accent5"/>
                </a:solidFill>
                <a:latin typeface="Times New Roman" panose="02020603050405020304" pitchFamily="18" charset="0"/>
                <a:cs typeface="Times New Roman" panose="02020603050405020304" pitchFamily="18" charset="0"/>
              </a:rPr>
              <a:t> Environmental science &amp; technology, 2009. </a:t>
            </a:r>
            <a:r>
              <a:rPr lang="en-US" sz="800" b="1">
                <a:solidFill>
                  <a:schemeClr val="accent5"/>
                </a:solidFill>
                <a:latin typeface="Times New Roman" panose="02020603050405020304" pitchFamily="18" charset="0"/>
                <a:cs typeface="Times New Roman" panose="02020603050405020304" pitchFamily="18" charset="0"/>
              </a:rPr>
              <a:t>43</a:t>
            </a:r>
            <a:r>
              <a:rPr lang="en-US" sz="800">
                <a:solidFill>
                  <a:schemeClr val="accent5"/>
                </a:solidFill>
                <a:latin typeface="Times New Roman" panose="02020603050405020304" pitchFamily="18" charset="0"/>
                <a:cs typeface="Times New Roman" panose="02020603050405020304" pitchFamily="18" charset="0"/>
              </a:rPr>
              <a:t>(1): p. 12-19.</a:t>
            </a:r>
          </a:p>
          <a:p>
            <a:r>
              <a:rPr lang="en-US" sz="800">
                <a:solidFill>
                  <a:schemeClr val="accent5"/>
                </a:solidFill>
                <a:latin typeface="Times New Roman" panose="02020603050405020304" pitchFamily="18" charset="0"/>
                <a:cs typeface="Times New Roman" panose="02020603050405020304" pitchFamily="18" charset="0"/>
              </a:rPr>
              <a:t>20. Smith, V.H., </a:t>
            </a:r>
            <a:r>
              <a:rPr lang="en-US" sz="800" i="1">
                <a:solidFill>
                  <a:schemeClr val="accent5"/>
                </a:solidFill>
                <a:latin typeface="Times New Roman" panose="02020603050405020304" pitchFamily="18" charset="0"/>
                <a:cs typeface="Times New Roman" panose="02020603050405020304" pitchFamily="18" charset="0"/>
              </a:rPr>
              <a:t>Eutrophication of freshwater and coastal marine ecosystems - A global problem.</a:t>
            </a:r>
            <a:r>
              <a:rPr lang="en-US" sz="800">
                <a:solidFill>
                  <a:schemeClr val="accent5"/>
                </a:solidFill>
                <a:latin typeface="Times New Roman" panose="02020603050405020304" pitchFamily="18" charset="0"/>
                <a:cs typeface="Times New Roman" panose="02020603050405020304" pitchFamily="18" charset="0"/>
              </a:rPr>
              <a:t> Environmental science and pollution research international, 2003. </a:t>
            </a:r>
            <a:r>
              <a:rPr lang="en-US" sz="800" b="1">
                <a:solidFill>
                  <a:schemeClr val="accent5"/>
                </a:solidFill>
                <a:latin typeface="Times New Roman" panose="02020603050405020304" pitchFamily="18" charset="0"/>
                <a:cs typeface="Times New Roman" panose="02020603050405020304" pitchFamily="18" charset="0"/>
              </a:rPr>
              <a:t>10</a:t>
            </a:r>
            <a:r>
              <a:rPr lang="en-US" sz="800">
                <a:solidFill>
                  <a:schemeClr val="accent5"/>
                </a:solidFill>
                <a:latin typeface="Times New Roman" panose="02020603050405020304" pitchFamily="18" charset="0"/>
                <a:cs typeface="Times New Roman" panose="02020603050405020304" pitchFamily="18" charset="0"/>
              </a:rPr>
              <a:t>(2): p. 126-139.</a:t>
            </a:r>
          </a:p>
          <a:p>
            <a:r>
              <a:rPr lang="en-US" sz="800">
                <a:solidFill>
                  <a:schemeClr val="accent5"/>
                </a:solidFill>
                <a:latin typeface="Times New Roman" panose="02020603050405020304" pitchFamily="18" charset="0"/>
                <a:cs typeface="Times New Roman" panose="02020603050405020304" pitchFamily="18" charset="0"/>
              </a:rPr>
              <a:t>21. Ingrid Chorus, I.R.F.H., </a:t>
            </a:r>
            <a:r>
              <a:rPr lang="en-US" sz="800" i="1">
                <a:solidFill>
                  <a:schemeClr val="accent5"/>
                </a:solidFill>
                <a:latin typeface="Times New Roman" panose="02020603050405020304" pitchFamily="18" charset="0"/>
                <a:cs typeface="Times New Roman" panose="02020603050405020304" pitchFamily="18" charset="0"/>
              </a:rPr>
              <a:t>HEALTH RISKS CAUSED BY FRESHWATER CYANOBACTERIA IN RECREATIONAL WATERS.</a:t>
            </a:r>
            <a:r>
              <a:rPr lang="en-US" sz="800">
                <a:solidFill>
                  <a:schemeClr val="accent5"/>
                </a:solidFill>
                <a:latin typeface="Times New Roman" panose="02020603050405020304" pitchFamily="18" charset="0"/>
                <a:cs typeface="Times New Roman" panose="02020603050405020304" pitchFamily="18" charset="0"/>
              </a:rPr>
              <a:t> Journal of Toxicology and Environmental Health, Part B, 2000. </a:t>
            </a:r>
            <a:r>
              <a:rPr lang="en-US" sz="800" b="1">
                <a:solidFill>
                  <a:schemeClr val="accent5"/>
                </a:solidFill>
                <a:latin typeface="Times New Roman" panose="02020603050405020304" pitchFamily="18" charset="0"/>
                <a:cs typeface="Times New Roman" panose="02020603050405020304" pitchFamily="18" charset="0"/>
              </a:rPr>
              <a:t>3</a:t>
            </a:r>
            <a:r>
              <a:rPr lang="en-US" sz="800">
                <a:solidFill>
                  <a:schemeClr val="accent5"/>
                </a:solidFill>
                <a:latin typeface="Times New Roman" panose="02020603050405020304" pitchFamily="18" charset="0"/>
                <a:cs typeface="Times New Roman" panose="02020603050405020304" pitchFamily="18" charset="0"/>
              </a:rPr>
              <a:t>(4): p. 323-347.</a:t>
            </a:r>
          </a:p>
          <a:p>
            <a:endParaRPr lang="en-US" sz="800" b="1">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461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1175">
        <p159:morph option="byObject"/>
      </p:transition>
    </mc:Choice>
    <mc:Fallback xmlns="">
      <p:transition spd="slow" advTm="71175">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D92-C4A8-C04F-AA2D-B10B39733560}"/>
              </a:ext>
            </a:extLst>
          </p:cNvPr>
          <p:cNvSpPr>
            <a:spLocks noGrp="1"/>
          </p:cNvSpPr>
          <p:nvPr>
            <p:ph type="title"/>
          </p:nvPr>
        </p:nvSpPr>
        <p:spPr/>
        <p:txBody>
          <a:bodyPr/>
          <a:lstStyle/>
          <a:p>
            <a:r>
              <a:rPr lang="en-US">
                <a:solidFill>
                  <a:schemeClr val="accent6"/>
                </a:solidFill>
                <a:latin typeface="Times New Roman" panose="02020603050405020304" pitchFamily="18" charset="0"/>
                <a:cs typeface="Times New Roman" panose="02020603050405020304" pitchFamily="18" charset="0"/>
              </a:rPr>
              <a:t>Remote Sensing of Chlorophyll - Inland Waters</a:t>
            </a:r>
          </a:p>
        </p:txBody>
      </p:sp>
      <p:sp>
        <p:nvSpPr>
          <p:cNvPr id="6" name="Text Placeholder 5">
            <a:extLst>
              <a:ext uri="{FF2B5EF4-FFF2-40B4-BE49-F238E27FC236}">
                <a16:creationId xmlns:a16="http://schemas.microsoft.com/office/drawing/2014/main" id="{0E7152F7-008A-CA47-A370-88F63720261B}"/>
              </a:ext>
            </a:extLst>
          </p:cNvPr>
          <p:cNvSpPr>
            <a:spLocks noGrp="1"/>
          </p:cNvSpPr>
          <p:nvPr>
            <p:ph type="body" sz="quarter" idx="19"/>
          </p:nvPr>
        </p:nvSpPr>
        <p:spPr/>
        <p:txBody>
          <a:bodyPr/>
          <a:lstStyle/>
          <a:p>
            <a:r>
              <a:rPr lang="en-US" sz="2000">
                <a:solidFill>
                  <a:schemeClr val="tx2">
                    <a:lumMod val="60000"/>
                    <a:lumOff val="40000"/>
                  </a:schemeClr>
                </a:solidFill>
                <a:latin typeface="Times New Roman" panose="02020603050405020304" pitchFamily="18" charset="0"/>
                <a:cs typeface="Times New Roman" panose="02020603050405020304" pitchFamily="18" charset="0"/>
              </a:rPr>
              <a:t>Remote Sensing of Chlorophyll-a in Rivers: A Comprehensive Literature Review</a:t>
            </a:r>
          </a:p>
        </p:txBody>
      </p:sp>
      <p:sp>
        <p:nvSpPr>
          <p:cNvPr id="10" name="TextBox 9">
            <a:extLst>
              <a:ext uri="{FF2B5EF4-FFF2-40B4-BE49-F238E27FC236}">
                <a16:creationId xmlns:a16="http://schemas.microsoft.com/office/drawing/2014/main" id="{9C95E193-4C61-B212-554D-2357934F45E9}"/>
              </a:ext>
            </a:extLst>
          </p:cNvPr>
          <p:cNvSpPr txBox="1"/>
          <p:nvPr/>
        </p:nvSpPr>
        <p:spPr>
          <a:xfrm>
            <a:off x="833175" y="1525685"/>
            <a:ext cx="10542707" cy="4401205"/>
          </a:xfrm>
          <a:prstGeom prst="rect">
            <a:avLst/>
          </a:prstGeom>
          <a:noFill/>
        </p:spPr>
        <p:txBody>
          <a:bodyPr wrap="square" rtlCol="0">
            <a:spAutoFit/>
          </a:bodyPr>
          <a:lstStyle/>
          <a:p>
            <a:r>
              <a:rPr lang="en-US" sz="2000">
                <a:solidFill>
                  <a:schemeClr val="accent5"/>
                </a:solidFill>
                <a:latin typeface="Times New Roman" panose="02020603050405020304" pitchFamily="18" charset="0"/>
                <a:cs typeface="Times New Roman" panose="02020603050405020304" pitchFamily="18" charset="0"/>
              </a:rPr>
              <a:t>The estimation and quantification of chlorophyll-a for inland waters using remote sensing is increasingly more complex than that of oceans [22, 23]. There are many studies utilizing existing models for chlorophyll estimation in oceans. Remote sensing of chlorophyll-a in inland waters such as rivers can be difficult due to several factors such as:</a:t>
            </a:r>
          </a:p>
          <a:p>
            <a:endParaRPr lang="en-US" sz="2000">
              <a:solidFill>
                <a:schemeClr val="accent5"/>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Smaller spatial scales (Often less than 100km)</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High levels of biodiversity</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Increased sensitivity to anthropogenic activity</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High production levels</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Elevated turbidity</a:t>
            </a:r>
          </a:p>
          <a:p>
            <a:pPr marL="342900" indent="-342900">
              <a:buFont typeface="Arial" panose="020B0604020202020204" pitchFamily="34" charset="0"/>
              <a:buChar char="•"/>
            </a:pPr>
            <a:r>
              <a:rPr lang="en-US" sz="2000">
                <a:solidFill>
                  <a:schemeClr val="accent5"/>
                </a:solidFill>
                <a:latin typeface="Times New Roman" panose="02020603050405020304" pitchFamily="18" charset="0"/>
                <a:cs typeface="Times New Roman" panose="02020603050405020304" pitchFamily="18" charset="0"/>
              </a:rPr>
              <a:t>Ever-changing chemical processes</a:t>
            </a:r>
          </a:p>
          <a:p>
            <a:endParaRPr lang="en-US" sz="2000">
              <a:solidFill>
                <a:schemeClr val="accent5"/>
              </a:solidFill>
              <a:latin typeface="Times New Roman" panose="02020603050405020304" pitchFamily="18" charset="0"/>
              <a:cs typeface="Times New Roman" panose="02020603050405020304" pitchFamily="18" charset="0"/>
            </a:endParaRPr>
          </a:p>
          <a:p>
            <a:r>
              <a:rPr lang="en-US" sz="2000">
                <a:solidFill>
                  <a:schemeClr val="accent5"/>
                </a:solidFill>
                <a:latin typeface="Times New Roman" panose="02020603050405020304" pitchFamily="18" charset="0"/>
                <a:cs typeface="Times New Roman" panose="02020603050405020304" pitchFamily="18" charset="0"/>
              </a:rPr>
              <a:t>As inland bodies of waters such as rivers become threatened, researchers have begun to contribute more towards the remote sensing of chlorophyll-a and other WQP’s in rivers [24-28]. </a:t>
            </a:r>
          </a:p>
        </p:txBody>
      </p:sp>
      <p:sp>
        <p:nvSpPr>
          <p:cNvPr id="3" name="TextBox 2">
            <a:extLst>
              <a:ext uri="{FF2B5EF4-FFF2-40B4-BE49-F238E27FC236}">
                <a16:creationId xmlns:a16="http://schemas.microsoft.com/office/drawing/2014/main" id="{360DADD4-689B-6B96-2933-9340F52ECBE8}"/>
              </a:ext>
            </a:extLst>
          </p:cNvPr>
          <p:cNvSpPr txBox="1"/>
          <p:nvPr/>
        </p:nvSpPr>
        <p:spPr>
          <a:xfrm>
            <a:off x="425706" y="5926890"/>
            <a:ext cx="11766294" cy="969496"/>
          </a:xfrm>
          <a:prstGeom prst="rect">
            <a:avLst/>
          </a:prstGeom>
          <a:noFill/>
        </p:spPr>
        <p:txBody>
          <a:bodyPr wrap="square" rtlCol="0">
            <a:spAutoFit/>
          </a:bodyPr>
          <a:lstStyle/>
          <a:p>
            <a:r>
              <a:rPr lang="da-DK" sz="700">
                <a:solidFill>
                  <a:schemeClr val="accent5"/>
                </a:solidFill>
                <a:latin typeface="Times New Roman" panose="02020603050405020304" pitchFamily="18" charset="0"/>
                <a:cs typeface="Times New Roman" panose="02020603050405020304" pitchFamily="18" charset="0"/>
              </a:rPr>
              <a:t>22. Hestir, E.L., et al., </a:t>
            </a:r>
            <a:r>
              <a:rPr lang="en-US" sz="700" i="1">
                <a:solidFill>
                  <a:schemeClr val="accent5"/>
                </a:solidFill>
                <a:latin typeface="Times New Roman" panose="02020603050405020304" pitchFamily="18" charset="0"/>
                <a:cs typeface="Times New Roman" panose="02020603050405020304" pitchFamily="18" charset="0"/>
              </a:rPr>
              <a:t>Measuring freshwater aquatic ecosystems: The need for a hyperspectral global mapping satellite mission.</a:t>
            </a:r>
            <a:r>
              <a:rPr lang="en-US" sz="700">
                <a:solidFill>
                  <a:schemeClr val="accent5"/>
                </a:solidFill>
                <a:latin typeface="Times New Roman" panose="02020603050405020304" pitchFamily="18" charset="0"/>
                <a:cs typeface="Times New Roman" panose="02020603050405020304" pitchFamily="18" charset="0"/>
              </a:rPr>
              <a:t> Remote sensing of environment, 2015. </a:t>
            </a:r>
            <a:r>
              <a:rPr lang="en-US" sz="700" b="1">
                <a:solidFill>
                  <a:schemeClr val="accent5"/>
                </a:solidFill>
                <a:latin typeface="Times New Roman" panose="02020603050405020304" pitchFamily="18" charset="0"/>
                <a:cs typeface="Times New Roman" panose="02020603050405020304" pitchFamily="18" charset="0"/>
              </a:rPr>
              <a:t>167</a:t>
            </a:r>
            <a:r>
              <a:rPr lang="en-US" sz="700">
                <a:solidFill>
                  <a:schemeClr val="accent5"/>
                </a:solidFill>
                <a:latin typeface="Times New Roman" panose="02020603050405020304" pitchFamily="18" charset="0"/>
                <a:cs typeface="Times New Roman" panose="02020603050405020304" pitchFamily="18" charset="0"/>
              </a:rPr>
              <a:t>: p. 181-195.</a:t>
            </a:r>
          </a:p>
          <a:p>
            <a:r>
              <a:rPr lang="da-DK" sz="700">
                <a:solidFill>
                  <a:schemeClr val="accent5"/>
                </a:solidFill>
                <a:latin typeface="Times New Roman" panose="02020603050405020304" pitchFamily="18" charset="0"/>
                <a:cs typeface="Times New Roman" panose="02020603050405020304" pitchFamily="18" charset="0"/>
              </a:rPr>
              <a:t>23. Kuhn, C., et al., </a:t>
            </a:r>
            <a:r>
              <a:rPr lang="en-US" sz="700" i="1">
                <a:solidFill>
                  <a:schemeClr val="accent5"/>
                </a:solidFill>
                <a:latin typeface="Times New Roman" panose="02020603050405020304" pitchFamily="18" charset="0"/>
                <a:cs typeface="Times New Roman" panose="02020603050405020304" pitchFamily="18" charset="0"/>
              </a:rPr>
              <a:t>Performance of Landsat-8 and Sentinel-2 surface reflectance products for river remote sensing retrievals of chlorophyll-a and turbidity.</a:t>
            </a:r>
            <a:r>
              <a:rPr lang="en-US" sz="700">
                <a:solidFill>
                  <a:schemeClr val="accent5"/>
                </a:solidFill>
                <a:latin typeface="Times New Roman" panose="02020603050405020304" pitchFamily="18" charset="0"/>
                <a:cs typeface="Times New Roman" panose="02020603050405020304" pitchFamily="18" charset="0"/>
              </a:rPr>
              <a:t> Remote Sensing of Environment, 2019. </a:t>
            </a:r>
            <a:r>
              <a:rPr lang="en-US" sz="700" b="1">
                <a:solidFill>
                  <a:schemeClr val="accent5"/>
                </a:solidFill>
                <a:latin typeface="Times New Roman" panose="02020603050405020304" pitchFamily="18" charset="0"/>
                <a:cs typeface="Times New Roman" panose="02020603050405020304" pitchFamily="18" charset="0"/>
              </a:rPr>
              <a:t>224</a:t>
            </a:r>
            <a:r>
              <a:rPr lang="en-US" sz="700">
                <a:solidFill>
                  <a:schemeClr val="accent5"/>
                </a:solidFill>
                <a:latin typeface="Times New Roman" panose="02020603050405020304" pitchFamily="18" charset="0"/>
                <a:cs typeface="Times New Roman" panose="02020603050405020304" pitchFamily="18" charset="0"/>
              </a:rPr>
              <a:t>(224): p. 104-118.</a:t>
            </a:r>
          </a:p>
          <a:p>
            <a:r>
              <a:rPr lang="da-DK" sz="700">
                <a:solidFill>
                  <a:schemeClr val="accent5"/>
                </a:solidFill>
                <a:latin typeface="Times New Roman" panose="02020603050405020304" pitchFamily="18" charset="0"/>
                <a:cs typeface="Times New Roman" panose="02020603050405020304" pitchFamily="18" charset="0"/>
              </a:rPr>
              <a:t>24. Mpakairi, K.S., et al., </a:t>
            </a:r>
            <a:r>
              <a:rPr lang="en-US" sz="700" i="1">
                <a:solidFill>
                  <a:schemeClr val="accent5"/>
                </a:solidFill>
                <a:latin typeface="Times New Roman" panose="02020603050405020304" pitchFamily="18" charset="0"/>
                <a:cs typeface="Times New Roman" panose="02020603050405020304" pitchFamily="18" charset="0"/>
              </a:rPr>
              <a:t>Chlorophyll-a unveiled: unlocking reservoir insights through remote sensing in a subtropical reservoir.</a:t>
            </a:r>
            <a:r>
              <a:rPr lang="en-US" sz="700">
                <a:solidFill>
                  <a:schemeClr val="accent5"/>
                </a:solidFill>
                <a:latin typeface="Times New Roman" panose="02020603050405020304" pitchFamily="18" charset="0"/>
                <a:cs typeface="Times New Roman" panose="02020603050405020304" pitchFamily="18" charset="0"/>
              </a:rPr>
              <a:t> Environmental Monitoring and Assessment, 2024. </a:t>
            </a:r>
            <a:r>
              <a:rPr lang="en-US" sz="700" b="1">
                <a:solidFill>
                  <a:schemeClr val="accent5"/>
                </a:solidFill>
                <a:latin typeface="Times New Roman" panose="02020603050405020304" pitchFamily="18" charset="0"/>
                <a:cs typeface="Times New Roman" panose="02020603050405020304" pitchFamily="18" charset="0"/>
              </a:rPr>
              <a:t>196</a:t>
            </a:r>
            <a:r>
              <a:rPr lang="en-US" sz="700">
                <a:solidFill>
                  <a:schemeClr val="accent5"/>
                </a:solidFill>
                <a:latin typeface="Times New Roman" panose="02020603050405020304" pitchFamily="18" charset="0"/>
                <a:cs typeface="Times New Roman" panose="02020603050405020304" pitchFamily="18" charset="0"/>
              </a:rPr>
              <a:t>(4).</a:t>
            </a:r>
          </a:p>
          <a:p>
            <a:r>
              <a:rPr lang="en-US" sz="700">
                <a:solidFill>
                  <a:schemeClr val="accent5"/>
                </a:solidFill>
                <a:latin typeface="Times New Roman" panose="02020603050405020304" pitchFamily="18" charset="0"/>
                <a:cs typeface="Times New Roman" panose="02020603050405020304" pitchFamily="18" charset="0"/>
              </a:rPr>
              <a:t>25. Choe, E., J.-W. Lee, and S.-U. </a:t>
            </a:r>
            <a:r>
              <a:rPr lang="en-US" sz="700" err="1">
                <a:solidFill>
                  <a:schemeClr val="accent5"/>
                </a:solidFill>
                <a:latin typeface="Times New Roman" panose="02020603050405020304" pitchFamily="18" charset="0"/>
                <a:cs typeface="Times New Roman" panose="02020603050405020304" pitchFamily="18" charset="0"/>
              </a:rPr>
              <a:t>Cheon</a:t>
            </a:r>
            <a:r>
              <a:rPr lang="en-US" sz="700">
                <a:solidFill>
                  <a:schemeClr val="accent5"/>
                </a:solidFill>
                <a:latin typeface="Times New Roman" panose="02020603050405020304" pitchFamily="18" charset="0"/>
                <a:cs typeface="Times New Roman" panose="02020603050405020304" pitchFamily="18" charset="0"/>
              </a:rPr>
              <a:t>, </a:t>
            </a:r>
            <a:r>
              <a:rPr lang="en-US" sz="700" i="1">
                <a:solidFill>
                  <a:schemeClr val="accent5"/>
                </a:solidFill>
                <a:latin typeface="Times New Roman" panose="02020603050405020304" pitchFamily="18" charset="0"/>
                <a:cs typeface="Times New Roman" panose="02020603050405020304" pitchFamily="18" charset="0"/>
              </a:rPr>
              <a:t>Monitoring and modelling of chlorophyll-a concentrations in rivers using a high-resolution satellite image: a case study in the </a:t>
            </a:r>
            <a:r>
              <a:rPr lang="en-US" sz="700" i="1" err="1">
                <a:solidFill>
                  <a:schemeClr val="accent5"/>
                </a:solidFill>
                <a:latin typeface="Times New Roman" panose="02020603050405020304" pitchFamily="18" charset="0"/>
                <a:cs typeface="Times New Roman" panose="02020603050405020304" pitchFamily="18" charset="0"/>
              </a:rPr>
              <a:t>Nakdong</a:t>
            </a:r>
            <a:r>
              <a:rPr lang="en-US" sz="700" i="1">
                <a:solidFill>
                  <a:schemeClr val="accent5"/>
                </a:solidFill>
                <a:latin typeface="Times New Roman" panose="02020603050405020304" pitchFamily="18" charset="0"/>
                <a:cs typeface="Times New Roman" panose="02020603050405020304" pitchFamily="18" charset="0"/>
              </a:rPr>
              <a:t> river, Korea.</a:t>
            </a:r>
            <a:r>
              <a:rPr lang="en-US" sz="700">
                <a:solidFill>
                  <a:schemeClr val="accent5"/>
                </a:solidFill>
                <a:latin typeface="Times New Roman" panose="02020603050405020304" pitchFamily="18" charset="0"/>
                <a:cs typeface="Times New Roman" panose="02020603050405020304" pitchFamily="18" charset="0"/>
              </a:rPr>
              <a:t> International Journal of Remote Sensing, 2015. </a:t>
            </a:r>
            <a:r>
              <a:rPr lang="en-US" sz="700" b="1">
                <a:solidFill>
                  <a:schemeClr val="accent5"/>
                </a:solidFill>
                <a:latin typeface="Times New Roman" panose="02020603050405020304" pitchFamily="18" charset="0"/>
                <a:cs typeface="Times New Roman" panose="02020603050405020304" pitchFamily="18" charset="0"/>
              </a:rPr>
              <a:t>36</a:t>
            </a:r>
            <a:r>
              <a:rPr lang="en-US" sz="700">
                <a:solidFill>
                  <a:schemeClr val="accent5"/>
                </a:solidFill>
                <a:latin typeface="Times New Roman" panose="02020603050405020304" pitchFamily="18" charset="0"/>
                <a:cs typeface="Times New Roman" panose="02020603050405020304" pitchFamily="18" charset="0"/>
              </a:rPr>
              <a:t>(6): p. 1645-1660.</a:t>
            </a:r>
          </a:p>
          <a:p>
            <a:r>
              <a:rPr lang="da-DK" sz="700">
                <a:solidFill>
                  <a:schemeClr val="accent5"/>
                </a:solidFill>
                <a:latin typeface="Times New Roman" panose="02020603050405020304" pitchFamily="18" charset="0"/>
                <a:cs typeface="Times New Roman" panose="02020603050405020304" pitchFamily="18" charset="0"/>
              </a:rPr>
              <a:t>26. Tsukamoto, H., et al., </a:t>
            </a:r>
            <a:r>
              <a:rPr lang="en-US" sz="700" i="1">
                <a:solidFill>
                  <a:schemeClr val="accent5"/>
                </a:solidFill>
                <a:latin typeface="Times New Roman" panose="02020603050405020304" pitchFamily="18" charset="0"/>
                <a:cs typeface="Times New Roman" panose="02020603050405020304" pitchFamily="18" charset="0"/>
              </a:rPr>
              <a:t>An Assessment of Chlorophyll a Concentration using Satellite Remote Sensing in Lake Biwa.</a:t>
            </a:r>
            <a:r>
              <a:rPr lang="en-US" sz="700">
                <a:solidFill>
                  <a:schemeClr val="accent5"/>
                </a:solidFill>
                <a:latin typeface="Times New Roman" panose="02020603050405020304" pitchFamily="18" charset="0"/>
                <a:cs typeface="Times New Roman" panose="02020603050405020304" pitchFamily="18" charset="0"/>
              </a:rPr>
              <a:t> Journal of The Remote Sensing Society of Japan, 2019. </a:t>
            </a:r>
            <a:r>
              <a:rPr lang="en-US" sz="700" b="1">
                <a:solidFill>
                  <a:schemeClr val="accent5"/>
                </a:solidFill>
                <a:latin typeface="Times New Roman" panose="02020603050405020304" pitchFamily="18" charset="0"/>
                <a:cs typeface="Times New Roman" panose="02020603050405020304" pitchFamily="18" charset="0"/>
              </a:rPr>
              <a:t>39</a:t>
            </a:r>
            <a:r>
              <a:rPr lang="en-US" sz="700">
                <a:solidFill>
                  <a:schemeClr val="accent5"/>
                </a:solidFill>
                <a:latin typeface="Times New Roman" panose="02020603050405020304" pitchFamily="18" charset="0"/>
                <a:cs typeface="Times New Roman" panose="02020603050405020304" pitchFamily="18" charset="0"/>
              </a:rPr>
              <a:t>(2): p. 103-111.</a:t>
            </a:r>
          </a:p>
          <a:p>
            <a:r>
              <a:rPr lang="de-DE" sz="700">
                <a:solidFill>
                  <a:schemeClr val="accent5"/>
                </a:solidFill>
                <a:latin typeface="Times New Roman" panose="02020603050405020304" pitchFamily="18" charset="0"/>
                <a:cs typeface="Times New Roman" panose="02020603050405020304" pitchFamily="18" charset="0"/>
              </a:rPr>
              <a:t>27. Brezonik, P., K.D. Menken, and M. Bauer, </a:t>
            </a:r>
            <a:r>
              <a:rPr lang="en-US" sz="700" i="1">
                <a:solidFill>
                  <a:schemeClr val="accent5"/>
                </a:solidFill>
                <a:latin typeface="Times New Roman" panose="02020603050405020304" pitchFamily="18" charset="0"/>
                <a:cs typeface="Times New Roman" panose="02020603050405020304" pitchFamily="18" charset="0"/>
              </a:rPr>
              <a:t>Landsat-based Remote Sensing of Lake Water Quality Characteristics, Including Chlorophyll and Colored Dissolved Organic Matter (CDOM).</a:t>
            </a:r>
            <a:r>
              <a:rPr lang="en-US" sz="700">
                <a:solidFill>
                  <a:schemeClr val="accent5"/>
                </a:solidFill>
                <a:latin typeface="Times New Roman" panose="02020603050405020304" pitchFamily="18" charset="0"/>
                <a:cs typeface="Times New Roman" panose="02020603050405020304" pitchFamily="18" charset="0"/>
              </a:rPr>
              <a:t> Lake and Reservoir Management, 2005. </a:t>
            </a:r>
            <a:r>
              <a:rPr lang="en-US" sz="700" b="1">
                <a:solidFill>
                  <a:schemeClr val="accent5"/>
                </a:solidFill>
                <a:latin typeface="Times New Roman" panose="02020603050405020304" pitchFamily="18" charset="0"/>
                <a:cs typeface="Times New Roman" panose="02020603050405020304" pitchFamily="18" charset="0"/>
              </a:rPr>
              <a:t>21</a:t>
            </a:r>
            <a:r>
              <a:rPr lang="en-US" sz="700">
                <a:solidFill>
                  <a:schemeClr val="accent5"/>
                </a:solidFill>
                <a:latin typeface="Times New Roman" panose="02020603050405020304" pitchFamily="18" charset="0"/>
                <a:cs typeface="Times New Roman" panose="02020603050405020304" pitchFamily="18" charset="0"/>
              </a:rPr>
              <a:t>(4): p. 373-382.</a:t>
            </a:r>
          </a:p>
          <a:p>
            <a:r>
              <a:rPr lang="fr-FR" sz="700">
                <a:solidFill>
                  <a:schemeClr val="accent5"/>
                </a:solidFill>
                <a:latin typeface="Times New Roman" panose="02020603050405020304" pitchFamily="18" charset="0"/>
                <a:cs typeface="Times New Roman" panose="02020603050405020304" pitchFamily="18" charset="0"/>
              </a:rPr>
              <a:t>28. Lins, R.C., et al., </a:t>
            </a:r>
            <a:r>
              <a:rPr lang="en-US" sz="700" i="1">
                <a:solidFill>
                  <a:schemeClr val="accent5"/>
                </a:solidFill>
                <a:latin typeface="Times New Roman" panose="02020603050405020304" pitchFamily="18" charset="0"/>
                <a:cs typeface="Times New Roman" panose="02020603050405020304" pitchFamily="18" charset="0"/>
              </a:rPr>
              <a:t>Assessment of Chlorophyll-a Remote Sensing Algorithms in a Productive Tropical Estuarine-Lagoon System.</a:t>
            </a:r>
            <a:r>
              <a:rPr lang="en-US" sz="700">
                <a:solidFill>
                  <a:schemeClr val="accent5"/>
                </a:solidFill>
                <a:latin typeface="Times New Roman" panose="02020603050405020304" pitchFamily="18" charset="0"/>
                <a:cs typeface="Times New Roman" panose="02020603050405020304" pitchFamily="18" charset="0"/>
              </a:rPr>
              <a:t> Remote sensing (Basel, Switzerland), 2017. </a:t>
            </a:r>
            <a:r>
              <a:rPr lang="en-US" sz="700" b="1">
                <a:solidFill>
                  <a:schemeClr val="accent5"/>
                </a:solidFill>
                <a:latin typeface="Times New Roman" panose="02020603050405020304" pitchFamily="18" charset="0"/>
                <a:cs typeface="Times New Roman" panose="02020603050405020304" pitchFamily="18" charset="0"/>
              </a:rPr>
              <a:t>9</a:t>
            </a:r>
            <a:r>
              <a:rPr lang="en-US" sz="700">
                <a:solidFill>
                  <a:schemeClr val="accent5"/>
                </a:solidFill>
                <a:latin typeface="Times New Roman" panose="02020603050405020304" pitchFamily="18" charset="0"/>
                <a:cs typeface="Times New Roman" panose="02020603050405020304" pitchFamily="18" charset="0"/>
              </a:rPr>
              <a:t>(6): p. 516.</a:t>
            </a:r>
          </a:p>
          <a:p>
            <a:endParaRPr lang="en-US" sz="800" b="1">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048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9743">
        <p159:morph option="byObject"/>
      </p:transition>
    </mc:Choice>
    <mc:Fallback xmlns="">
      <p:transition spd="slow" advTm="79743">
        <p:fade/>
      </p:transition>
    </mc:Fallback>
  </mc:AlternateContent>
</p:sld>
</file>

<file path=ppt/theme/theme1.xml><?xml version="1.0" encoding="utf-8"?>
<a:theme xmlns:a="http://schemas.openxmlformats.org/drawingml/2006/main" name="Office Theme">
  <a:themeElements>
    <a:clrScheme name="Custom 16">
      <a:dk1>
        <a:srgbClr val="000000"/>
      </a:dk1>
      <a:lt1>
        <a:srgbClr val="FFFFFF"/>
      </a:lt1>
      <a:dk2>
        <a:srgbClr val="574512"/>
      </a:dk2>
      <a:lt2>
        <a:srgbClr val="6C3C0D"/>
      </a:lt2>
      <a:accent1>
        <a:srgbClr val="DDDDDD"/>
      </a:accent1>
      <a:accent2>
        <a:srgbClr val="616A78"/>
      </a:accent2>
      <a:accent3>
        <a:srgbClr val="B18A2C"/>
      </a:accent3>
      <a:accent4>
        <a:srgbClr val="D87C1B"/>
      </a:accent4>
      <a:accent5>
        <a:srgbClr val="2E515E"/>
      </a:accent5>
      <a:accent6>
        <a:srgbClr val="1D7CB8"/>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ertion-Evidence-Template_Win32_CP_v19.potx" id="{F7F7AC7C-B7AB-44FD-AC83-76356AEA967F}" vid="{C271DA4D-3F28-4C4F-A66E-BDB8F32B9A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f0948a7-fbe3-4820-9173-633de0ec63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BDF6D2FA8C3D4793B333CD8AA9D1B7" ma:contentTypeVersion="9" ma:contentTypeDescription="Create a new document." ma:contentTypeScope="" ma:versionID="d60b0754108ff86fd4cdbc29c613041a">
  <xsd:schema xmlns:xsd="http://www.w3.org/2001/XMLSchema" xmlns:xs="http://www.w3.org/2001/XMLSchema" xmlns:p="http://schemas.microsoft.com/office/2006/metadata/properties" xmlns:ns3="ef0948a7-fbe3-4820-9173-633de0ec6374" xmlns:ns4="adf919a9-e445-4766-bc5e-0a63ee2feab0" targetNamespace="http://schemas.microsoft.com/office/2006/metadata/properties" ma:root="true" ma:fieldsID="477fab00bc2b5183b5acfb16e367fe11" ns3:_="" ns4:_="">
    <xsd:import namespace="ef0948a7-fbe3-4820-9173-633de0ec6374"/>
    <xsd:import namespace="adf919a9-e445-4766-bc5e-0a63ee2feab0"/>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948a7-fbe3-4820-9173-633de0ec6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f919a9-e445-4766-bc5e-0a63ee2fea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EA33EC-901B-4EC8-A780-97552E19D5C0}">
  <ds:schemaRefs>
    <ds:schemaRef ds:uri="adf919a9-e445-4766-bc5e-0a63ee2feab0"/>
    <ds:schemaRef ds:uri="ef0948a7-fbe3-4820-9173-633de0ec63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DD80CF-9E36-411F-A221-F7D1F72CA7F8}">
  <ds:schemaRefs>
    <ds:schemaRef ds:uri="http://schemas.microsoft.com/sharepoint/v3/contenttype/forms"/>
  </ds:schemaRefs>
</ds:datastoreItem>
</file>

<file path=customXml/itemProps3.xml><?xml version="1.0" encoding="utf-8"?>
<ds:datastoreItem xmlns:ds="http://schemas.openxmlformats.org/officeDocument/2006/customXml" ds:itemID="{8E03D000-7E9F-4908-AD41-D7A9C7ADD31C}">
  <ds:schemaRefs>
    <ds:schemaRef ds:uri="adf919a9-e445-4766-bc5e-0a63ee2feab0"/>
    <ds:schemaRef ds:uri="ef0948a7-fbe3-4820-9173-633de0ec63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Assertion evidence presentation</Template>
  <Application>Microsoft Office PowerPoint</Application>
  <PresentationFormat>Widescreen</PresentationFormat>
  <Slides>16</Slides>
  <Notes>13</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Remote Sensing of Chlorophyll-a in Rivers: A Comprehensive Literature Review </vt:lpstr>
      <vt:lpstr>About the Project</vt:lpstr>
      <vt:lpstr>Contents</vt:lpstr>
      <vt:lpstr>Remote Sensing of Water Quality Parameters</vt:lpstr>
      <vt:lpstr>Remote Sensing of Water Quality Parameters</vt:lpstr>
      <vt:lpstr>Remote Sensing of Water Quality Parameters</vt:lpstr>
      <vt:lpstr>Remote Sensing of Water Quality Parameters</vt:lpstr>
      <vt:lpstr>Review of Chlorophyll-a</vt:lpstr>
      <vt:lpstr>Remote Sensing of Chlorophyll - Inland Waters</vt:lpstr>
      <vt:lpstr>Remote Sensing of Chlorophyll - Inland Waters</vt:lpstr>
      <vt:lpstr>Existing Chl-a Estimation Models – Inland Waters</vt:lpstr>
      <vt:lpstr>Future Applications and Conclusions</vt:lpstr>
      <vt:lpstr>Sources Cited in this Presentation</vt:lpstr>
      <vt:lpstr>Sources Cited in this Presentation</vt:lpstr>
      <vt:lpstr>This research is based upon work supported by NASA ROSES RIA grant under the award No.80NSSC24K0784.  I would like to thank the University of Tennessee at Chattanooga GERS Lab, Dr. Azad Hossain for being the advisor for this project, and my fellow research team.   Thank you to the ASPRS Mid-South Region and ORNL for hosting the Mid-South Region Conference.  Thank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Sherrill, Anna M</dc:creator>
  <cp:revision>35</cp:revision>
  <dcterms:created xsi:type="dcterms:W3CDTF">2024-10-13T01:40:13Z</dcterms:created>
  <dcterms:modified xsi:type="dcterms:W3CDTF">2025-04-22T14:21:14Z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0x01010085BDF6D2FA8C3D4793B333CD8AA9D1B7</vt:lpwstr>
  </property>
</Properties>
</file>