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43" r:id="rId2"/>
    <p:sldId id="269" r:id="rId3"/>
    <p:sldId id="326" r:id="rId4"/>
    <p:sldId id="258" r:id="rId5"/>
    <p:sldId id="292" r:id="rId6"/>
    <p:sldId id="282" r:id="rId7"/>
    <p:sldId id="327" r:id="rId8"/>
    <p:sldId id="260" r:id="rId9"/>
    <p:sldId id="333" r:id="rId10"/>
    <p:sldId id="352" r:id="rId11"/>
    <p:sldId id="334" r:id="rId12"/>
    <p:sldId id="336" r:id="rId13"/>
    <p:sldId id="344" r:id="rId14"/>
    <p:sldId id="346" r:id="rId15"/>
    <p:sldId id="347" r:id="rId16"/>
    <p:sldId id="348" r:id="rId17"/>
    <p:sldId id="351" r:id="rId18"/>
    <p:sldId id="345" r:id="rId19"/>
    <p:sldId id="350" r:id="rId20"/>
    <p:sldId id="270" r:id="rId21"/>
    <p:sldId id="33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2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ler Lynn" userId="556a4fdadf1ff4ae" providerId="LiveId" clId="{81F26EF8-DEBB-47F6-B44F-80715D63D886}"/>
    <pc:docChg chg="undo custSel addSld delSld modSld sldOrd">
      <pc:chgData name="Tyler Lynn" userId="556a4fdadf1ff4ae" providerId="LiveId" clId="{81F26EF8-DEBB-47F6-B44F-80715D63D886}" dt="2024-11-25T14:38:02.487" v="4142" actId="729"/>
      <pc:docMkLst>
        <pc:docMk/>
      </pc:docMkLst>
      <pc:sldChg chg="del">
        <pc:chgData name="Tyler Lynn" userId="556a4fdadf1ff4ae" providerId="LiveId" clId="{81F26EF8-DEBB-47F6-B44F-80715D63D886}" dt="2024-11-22T18:36:44.305" v="894" actId="47"/>
        <pc:sldMkLst>
          <pc:docMk/>
          <pc:sldMk cId="2560004307" sldId="256"/>
        </pc:sldMkLst>
      </pc:sldChg>
      <pc:sldChg chg="del">
        <pc:chgData name="Tyler Lynn" userId="556a4fdadf1ff4ae" providerId="LiveId" clId="{81F26EF8-DEBB-47F6-B44F-80715D63D886}" dt="2024-11-22T18:36:44.305" v="894" actId="47"/>
        <pc:sldMkLst>
          <pc:docMk/>
          <pc:sldMk cId="3581380185" sldId="257"/>
        </pc:sldMkLst>
      </pc:sldChg>
      <pc:sldChg chg="del">
        <pc:chgData name="Tyler Lynn" userId="556a4fdadf1ff4ae" providerId="LiveId" clId="{81F26EF8-DEBB-47F6-B44F-80715D63D886}" dt="2024-11-22T18:36:44.305" v="894" actId="47"/>
        <pc:sldMkLst>
          <pc:docMk/>
          <pc:sldMk cId="1866274430" sldId="262"/>
        </pc:sldMkLst>
      </pc:sldChg>
      <pc:sldChg chg="ord">
        <pc:chgData name="Tyler Lynn" userId="556a4fdadf1ff4ae" providerId="LiveId" clId="{81F26EF8-DEBB-47F6-B44F-80715D63D886}" dt="2024-11-23T00:45:25.389" v="1575"/>
        <pc:sldMkLst>
          <pc:docMk/>
          <pc:sldMk cId="2862486143" sldId="269"/>
        </pc:sldMkLst>
      </pc:sldChg>
      <pc:sldChg chg="addSp delSp modSp add mod setBg">
        <pc:chgData name="Tyler Lynn" userId="556a4fdadf1ff4ae" providerId="LiveId" clId="{81F26EF8-DEBB-47F6-B44F-80715D63D886}" dt="2024-11-24T02:16:26.800" v="3955"/>
        <pc:sldMkLst>
          <pc:docMk/>
          <pc:sldMk cId="1171711165" sldId="270"/>
        </pc:sldMkLst>
      </pc:sldChg>
      <pc:sldChg chg="addSp modSp mod">
        <pc:chgData name="Tyler Lynn" userId="556a4fdadf1ff4ae" providerId="LiveId" clId="{81F26EF8-DEBB-47F6-B44F-80715D63D886}" dt="2024-11-22T18:26:24.266" v="785" actId="1076"/>
        <pc:sldMkLst>
          <pc:docMk/>
          <pc:sldMk cId="3433845454" sldId="282"/>
        </pc:sldMkLst>
      </pc:sldChg>
      <pc:sldChg chg="modSp add mod">
        <pc:chgData name="Tyler Lynn" userId="556a4fdadf1ff4ae" providerId="LiveId" clId="{81F26EF8-DEBB-47F6-B44F-80715D63D886}" dt="2024-11-25T14:37:29.071" v="4140" actId="20577"/>
        <pc:sldMkLst>
          <pc:docMk/>
          <pc:sldMk cId="512657818" sldId="292"/>
        </pc:sldMkLst>
      </pc:sldChg>
      <pc:sldChg chg="del">
        <pc:chgData name="Tyler Lynn" userId="556a4fdadf1ff4ae" providerId="LiveId" clId="{81F26EF8-DEBB-47F6-B44F-80715D63D886}" dt="2024-11-22T18:19:06.376" v="33" actId="47"/>
        <pc:sldMkLst>
          <pc:docMk/>
          <pc:sldMk cId="1091570062" sldId="301"/>
        </pc:sldMkLst>
      </pc:sldChg>
      <pc:sldChg chg="del mod modShow">
        <pc:chgData name="Tyler Lynn" userId="556a4fdadf1ff4ae" providerId="LiveId" clId="{81F26EF8-DEBB-47F6-B44F-80715D63D886}" dt="2024-11-24T02:08:26.186" v="3287" actId="47"/>
        <pc:sldMkLst>
          <pc:docMk/>
          <pc:sldMk cId="1498215217" sldId="302"/>
        </pc:sldMkLst>
      </pc:sldChg>
      <pc:sldChg chg="del mod modShow">
        <pc:chgData name="Tyler Lynn" userId="556a4fdadf1ff4ae" providerId="LiveId" clId="{81F26EF8-DEBB-47F6-B44F-80715D63D886}" dt="2024-11-24T02:08:28.558" v="3288" actId="47"/>
        <pc:sldMkLst>
          <pc:docMk/>
          <pc:sldMk cId="4208992466" sldId="303"/>
        </pc:sldMkLst>
      </pc:sldChg>
      <pc:sldChg chg="addSp modSp mod">
        <pc:chgData name="Tyler Lynn" userId="556a4fdadf1ff4ae" providerId="LiveId" clId="{81F26EF8-DEBB-47F6-B44F-80715D63D886}" dt="2024-11-22T18:26:19.129" v="783" actId="1076"/>
        <pc:sldMkLst>
          <pc:docMk/>
          <pc:sldMk cId="1729278141" sldId="327"/>
        </pc:sldMkLst>
      </pc:sldChg>
      <pc:sldChg chg="delSp modSp mod">
        <pc:chgData name="Tyler Lynn" userId="556a4fdadf1ff4ae" providerId="LiveId" clId="{81F26EF8-DEBB-47F6-B44F-80715D63D886}" dt="2024-11-23T00:45:15.530" v="1573" actId="1076"/>
        <pc:sldMkLst>
          <pc:docMk/>
          <pc:sldMk cId="2909499601" sldId="334"/>
        </pc:sldMkLst>
      </pc:sldChg>
      <pc:sldChg chg="modSp mod">
        <pc:chgData name="Tyler Lynn" userId="556a4fdadf1ff4ae" providerId="LiveId" clId="{81F26EF8-DEBB-47F6-B44F-80715D63D886}" dt="2024-11-25T03:00:40.468" v="4100" actId="20577"/>
        <pc:sldMkLst>
          <pc:docMk/>
          <pc:sldMk cId="1173486526" sldId="336"/>
        </pc:sldMkLst>
      </pc:sldChg>
      <pc:sldChg chg="add mod modShow">
        <pc:chgData name="Tyler Lynn" userId="556a4fdadf1ff4ae" providerId="LiveId" clId="{81F26EF8-DEBB-47F6-B44F-80715D63D886}" dt="2024-11-25T14:38:02.487" v="4142" actId="729"/>
        <pc:sldMkLst>
          <pc:docMk/>
          <pc:sldMk cId="4186945184" sldId="339"/>
        </pc:sldMkLst>
      </pc:sldChg>
      <pc:sldChg chg="del">
        <pc:chgData name="Tyler Lynn" userId="556a4fdadf1ff4ae" providerId="LiveId" clId="{81F26EF8-DEBB-47F6-B44F-80715D63D886}" dt="2024-11-22T18:36:44.305" v="894" actId="47"/>
        <pc:sldMkLst>
          <pc:docMk/>
          <pc:sldMk cId="1533830094" sldId="342"/>
        </pc:sldMkLst>
      </pc:sldChg>
      <pc:sldChg chg="modSp add del mod setBg">
        <pc:chgData name="Tyler Lynn" userId="556a4fdadf1ff4ae" providerId="LiveId" clId="{81F26EF8-DEBB-47F6-B44F-80715D63D886}" dt="2024-11-22T18:47:16.601" v="1559"/>
        <pc:sldMkLst>
          <pc:docMk/>
          <pc:sldMk cId="1277216568" sldId="343"/>
        </pc:sldMkLst>
      </pc:sldChg>
      <pc:sldChg chg="addSp modSp new mod">
        <pc:chgData name="Tyler Lynn" userId="556a4fdadf1ff4ae" providerId="LiveId" clId="{81F26EF8-DEBB-47F6-B44F-80715D63D886}" dt="2024-11-24T00:34:12.859" v="2420" actId="20577"/>
        <pc:sldMkLst>
          <pc:docMk/>
          <pc:sldMk cId="1059762558" sldId="344"/>
        </pc:sldMkLst>
      </pc:sldChg>
      <pc:sldChg chg="addSp delSp modSp new mod ord">
        <pc:chgData name="Tyler Lynn" userId="556a4fdadf1ff4ae" providerId="LiveId" clId="{81F26EF8-DEBB-47F6-B44F-80715D63D886}" dt="2024-11-25T02:57:12.206" v="4099" actId="20577"/>
        <pc:sldMkLst>
          <pc:docMk/>
          <pc:sldMk cId="73083905" sldId="345"/>
        </pc:sldMkLst>
      </pc:sldChg>
      <pc:sldChg chg="addSp modSp new mod">
        <pc:chgData name="Tyler Lynn" userId="556a4fdadf1ff4ae" providerId="LiveId" clId="{81F26EF8-DEBB-47F6-B44F-80715D63D886}" dt="2024-11-25T03:01:42.303" v="4124" actId="1035"/>
        <pc:sldMkLst>
          <pc:docMk/>
          <pc:sldMk cId="3600943276" sldId="346"/>
        </pc:sldMkLst>
      </pc:sldChg>
      <pc:sldChg chg="addSp delSp modSp new mod">
        <pc:chgData name="Tyler Lynn" userId="556a4fdadf1ff4ae" providerId="LiveId" clId="{81F26EF8-DEBB-47F6-B44F-80715D63D886}" dt="2024-11-24T00:35:12.314" v="2474" actId="20577"/>
        <pc:sldMkLst>
          <pc:docMk/>
          <pc:sldMk cId="978385641" sldId="347"/>
        </pc:sldMkLst>
      </pc:sldChg>
      <pc:sldChg chg="addSp delSp modSp new mod">
        <pc:chgData name="Tyler Lynn" userId="556a4fdadf1ff4ae" providerId="LiveId" clId="{81F26EF8-DEBB-47F6-B44F-80715D63D886}" dt="2024-11-25T02:55:11.358" v="4068" actId="20577"/>
        <pc:sldMkLst>
          <pc:docMk/>
          <pc:sldMk cId="2284168287" sldId="348"/>
        </pc:sldMkLst>
      </pc:sldChg>
      <pc:sldChg chg="addSp modSp new del mod">
        <pc:chgData name="Tyler Lynn" userId="556a4fdadf1ff4ae" providerId="LiveId" clId="{81F26EF8-DEBB-47F6-B44F-80715D63D886}" dt="2024-11-24T00:18:32.800" v="1747" actId="47"/>
        <pc:sldMkLst>
          <pc:docMk/>
          <pc:sldMk cId="4014257870" sldId="349"/>
        </pc:sldMkLst>
      </pc:sldChg>
      <pc:sldChg chg="addSp modSp new mod">
        <pc:chgData name="Tyler Lynn" userId="556a4fdadf1ff4ae" providerId="LiveId" clId="{81F26EF8-DEBB-47F6-B44F-80715D63D886}" dt="2024-11-24T02:20:18.124" v="4064" actId="1076"/>
        <pc:sldMkLst>
          <pc:docMk/>
          <pc:sldMk cId="1160387628" sldId="350"/>
        </pc:sldMkLst>
      </pc:sldChg>
      <pc:sldChg chg="addSp delSp modSp add mod">
        <pc:chgData name="Tyler Lynn" userId="556a4fdadf1ff4ae" providerId="LiveId" clId="{81F26EF8-DEBB-47F6-B44F-80715D63D886}" dt="2024-11-24T00:32:21.949" v="2327" actId="20577"/>
        <pc:sldMkLst>
          <pc:docMk/>
          <pc:sldMk cId="4077709011" sldId="351"/>
        </pc:sldMkLst>
      </pc:sldChg>
    </pc:docChg>
  </pc:docChgLst>
  <pc:docChgLst>
    <pc:chgData name="Tyler Lynn" userId="556a4fdadf1ff4ae" providerId="LiveId" clId="{E5639FCF-F9D9-44AD-9F2A-805E6F8423AB}"/>
    <pc:docChg chg="custSel addSld modSld">
      <pc:chgData name="Tyler Lynn" userId="556a4fdadf1ff4ae" providerId="LiveId" clId="{E5639FCF-F9D9-44AD-9F2A-805E6F8423AB}" dt="2025-04-22T14:53:00.441" v="23" actId="20577"/>
      <pc:docMkLst>
        <pc:docMk/>
      </pc:docMkLst>
      <pc:sldChg chg="mod modShow">
        <pc:chgData name="Tyler Lynn" userId="556a4fdadf1ff4ae" providerId="LiveId" clId="{E5639FCF-F9D9-44AD-9F2A-805E6F8423AB}" dt="2025-04-22T09:09:11.304" v="2" actId="729"/>
        <pc:sldMkLst>
          <pc:docMk/>
          <pc:sldMk cId="1353120721" sldId="260"/>
        </pc:sldMkLst>
      </pc:sldChg>
      <pc:sldChg chg="mod modShow">
        <pc:chgData name="Tyler Lynn" userId="556a4fdadf1ff4ae" providerId="LiveId" clId="{E5639FCF-F9D9-44AD-9F2A-805E6F8423AB}" dt="2025-04-22T09:09:06.224" v="0" actId="729"/>
        <pc:sldMkLst>
          <pc:docMk/>
          <pc:sldMk cId="3433845454" sldId="282"/>
        </pc:sldMkLst>
      </pc:sldChg>
      <pc:sldChg chg="mod modShow">
        <pc:chgData name="Tyler Lynn" userId="556a4fdadf1ff4ae" providerId="LiveId" clId="{E5639FCF-F9D9-44AD-9F2A-805E6F8423AB}" dt="2025-04-22T09:09:08.768" v="1" actId="729"/>
        <pc:sldMkLst>
          <pc:docMk/>
          <pc:sldMk cId="1729278141" sldId="327"/>
        </pc:sldMkLst>
      </pc:sldChg>
      <pc:sldChg chg="modSp mod modShow">
        <pc:chgData name="Tyler Lynn" userId="556a4fdadf1ff4ae" providerId="LiveId" clId="{E5639FCF-F9D9-44AD-9F2A-805E6F8423AB}" dt="2025-04-22T14:53:00.441" v="23" actId="20577"/>
        <pc:sldMkLst>
          <pc:docMk/>
          <pc:sldMk cId="112679297" sldId="333"/>
        </pc:sldMkLst>
        <pc:spChg chg="mod">
          <ac:chgData name="Tyler Lynn" userId="556a4fdadf1ff4ae" providerId="LiveId" clId="{E5639FCF-F9D9-44AD-9F2A-805E6F8423AB}" dt="2025-04-22T14:53:00.441" v="23" actId="20577"/>
          <ac:spMkLst>
            <pc:docMk/>
            <pc:sldMk cId="112679297" sldId="333"/>
            <ac:spMk id="5" creationId="{E8875CA9-A838-49CC-A390-F907D4E92A43}"/>
          </ac:spMkLst>
        </pc:spChg>
      </pc:sldChg>
      <pc:sldChg chg="mod modShow">
        <pc:chgData name="Tyler Lynn" userId="556a4fdadf1ff4ae" providerId="LiveId" clId="{E5639FCF-F9D9-44AD-9F2A-805E6F8423AB}" dt="2025-04-22T09:13:27.238" v="21" actId="729"/>
        <pc:sldMkLst>
          <pc:docMk/>
          <pc:sldMk cId="4186945184" sldId="339"/>
        </pc:sldMkLst>
      </pc:sldChg>
      <pc:sldChg chg="addSp delSp modSp mod">
        <pc:chgData name="Tyler Lynn" userId="556a4fdadf1ff4ae" providerId="LiveId" clId="{E5639FCF-F9D9-44AD-9F2A-805E6F8423AB}" dt="2025-04-22T09:11:43.157" v="9" actId="1076"/>
        <pc:sldMkLst>
          <pc:docMk/>
          <pc:sldMk cId="978385641" sldId="347"/>
        </pc:sldMkLst>
        <pc:picChg chg="add mod">
          <ac:chgData name="Tyler Lynn" userId="556a4fdadf1ff4ae" providerId="LiveId" clId="{E5639FCF-F9D9-44AD-9F2A-805E6F8423AB}" dt="2025-04-22T09:11:43.157" v="9" actId="1076"/>
          <ac:picMkLst>
            <pc:docMk/>
            <pc:sldMk cId="978385641" sldId="347"/>
            <ac:picMk id="5" creationId="{F60724CE-373B-A60D-0EAC-19FCE162FF73}"/>
          </ac:picMkLst>
        </pc:picChg>
        <pc:picChg chg="del">
          <ac:chgData name="Tyler Lynn" userId="556a4fdadf1ff4ae" providerId="LiveId" clId="{E5639FCF-F9D9-44AD-9F2A-805E6F8423AB}" dt="2025-04-22T09:11:20.891" v="5" actId="478"/>
          <ac:picMkLst>
            <pc:docMk/>
            <pc:sldMk cId="978385641" sldId="347"/>
            <ac:picMk id="6" creationId="{96957DCB-D676-169C-6491-350073467E68}"/>
          </ac:picMkLst>
        </pc:picChg>
      </pc:sldChg>
      <pc:sldChg chg="addSp delSp modSp mod">
        <pc:chgData name="Tyler Lynn" userId="556a4fdadf1ff4ae" providerId="LiveId" clId="{E5639FCF-F9D9-44AD-9F2A-805E6F8423AB}" dt="2025-04-22T09:12:44.149" v="15" actId="1076"/>
        <pc:sldMkLst>
          <pc:docMk/>
          <pc:sldMk cId="2284168287" sldId="348"/>
        </pc:sldMkLst>
        <pc:picChg chg="del">
          <ac:chgData name="Tyler Lynn" userId="556a4fdadf1ff4ae" providerId="LiveId" clId="{E5639FCF-F9D9-44AD-9F2A-805E6F8423AB}" dt="2025-04-22T09:12:05.901" v="10" actId="478"/>
          <ac:picMkLst>
            <pc:docMk/>
            <pc:sldMk cId="2284168287" sldId="348"/>
            <ac:picMk id="5" creationId="{B6A862F3-E053-3A88-7A5A-6E72606B6A2E}"/>
          </ac:picMkLst>
        </pc:picChg>
        <pc:picChg chg="add mod">
          <ac:chgData name="Tyler Lynn" userId="556a4fdadf1ff4ae" providerId="LiveId" clId="{E5639FCF-F9D9-44AD-9F2A-805E6F8423AB}" dt="2025-04-22T09:12:44.149" v="15" actId="1076"/>
          <ac:picMkLst>
            <pc:docMk/>
            <pc:sldMk cId="2284168287" sldId="348"/>
            <ac:picMk id="6" creationId="{BB6052F7-8AF2-83D3-FC44-7E443E24D4E1}"/>
          </ac:picMkLst>
        </pc:picChg>
      </pc:sldChg>
      <pc:sldChg chg="addSp delSp modSp mod">
        <pc:chgData name="Tyler Lynn" userId="556a4fdadf1ff4ae" providerId="LiveId" clId="{E5639FCF-F9D9-44AD-9F2A-805E6F8423AB}" dt="2025-04-22T09:13:14.908" v="20" actId="1076"/>
        <pc:sldMkLst>
          <pc:docMk/>
          <pc:sldMk cId="4077709011" sldId="351"/>
        </pc:sldMkLst>
        <pc:picChg chg="del">
          <ac:chgData name="Tyler Lynn" userId="556a4fdadf1ff4ae" providerId="LiveId" clId="{E5639FCF-F9D9-44AD-9F2A-805E6F8423AB}" dt="2025-04-22T09:12:51.940" v="16" actId="478"/>
          <ac:picMkLst>
            <pc:docMk/>
            <pc:sldMk cId="4077709011" sldId="351"/>
            <ac:picMk id="5" creationId="{CB56597A-ADD2-3D8E-025E-330D116BD246}"/>
          </ac:picMkLst>
        </pc:picChg>
        <pc:picChg chg="add mod">
          <ac:chgData name="Tyler Lynn" userId="556a4fdadf1ff4ae" providerId="LiveId" clId="{E5639FCF-F9D9-44AD-9F2A-805E6F8423AB}" dt="2025-04-22T09:13:14.908" v="20" actId="1076"/>
          <ac:picMkLst>
            <pc:docMk/>
            <pc:sldMk cId="4077709011" sldId="351"/>
            <ac:picMk id="6" creationId="{37CF9B87-6DBF-3799-A201-E359D212605E}"/>
          </ac:picMkLst>
        </pc:picChg>
      </pc:sldChg>
      <pc:sldChg chg="add">
        <pc:chgData name="Tyler Lynn" userId="556a4fdadf1ff4ae" providerId="LiveId" clId="{E5639FCF-F9D9-44AD-9F2A-805E6F8423AB}" dt="2025-04-22T09:09:56.084" v="4"/>
        <pc:sldMkLst>
          <pc:docMk/>
          <pc:sldMk cId="89065942" sldId="352"/>
        </pc:sldMkLst>
      </pc:sldChg>
    </pc:docChg>
  </pc:docChgLst>
  <pc:docChgLst>
    <pc:chgData name="Tyler Lynn" userId="556a4fdadf1ff4ae" providerId="LiveId" clId="{EF11DEFB-255D-4A65-AE8A-51BAAAD4E355}"/>
    <pc:docChg chg="undo custSel modSld">
      <pc:chgData name="Tyler Lynn" userId="556a4fdadf1ff4ae" providerId="LiveId" clId="{EF11DEFB-255D-4A65-AE8A-51BAAAD4E355}" dt="2024-12-16T03:35:07.566" v="163" actId="20577"/>
      <pc:docMkLst>
        <pc:docMk/>
      </pc:docMkLst>
      <pc:sldChg chg="mod modShow">
        <pc:chgData name="Tyler Lynn" userId="556a4fdadf1ff4ae" providerId="LiveId" clId="{EF11DEFB-255D-4A65-AE8A-51BAAAD4E355}" dt="2024-12-16T03:29:47.096" v="0" actId="729"/>
        <pc:sldMkLst>
          <pc:docMk/>
          <pc:sldMk cId="1353120721" sldId="260"/>
        </pc:sldMkLst>
      </pc:sldChg>
      <pc:sldChg chg="mod modShow">
        <pc:chgData name="Tyler Lynn" userId="556a4fdadf1ff4ae" providerId="LiveId" clId="{EF11DEFB-255D-4A65-AE8A-51BAAAD4E355}" dt="2024-12-16T03:29:47.096" v="0" actId="729"/>
        <pc:sldMkLst>
          <pc:docMk/>
          <pc:sldMk cId="3433845454" sldId="282"/>
        </pc:sldMkLst>
      </pc:sldChg>
      <pc:sldChg chg="mod modShow">
        <pc:chgData name="Tyler Lynn" userId="556a4fdadf1ff4ae" providerId="LiveId" clId="{EF11DEFB-255D-4A65-AE8A-51BAAAD4E355}" dt="2024-12-16T03:29:47.096" v="0" actId="729"/>
        <pc:sldMkLst>
          <pc:docMk/>
          <pc:sldMk cId="1729278141" sldId="327"/>
        </pc:sldMkLst>
      </pc:sldChg>
      <pc:sldChg chg="mod modShow">
        <pc:chgData name="Tyler Lynn" userId="556a4fdadf1ff4ae" providerId="LiveId" clId="{EF11DEFB-255D-4A65-AE8A-51BAAAD4E355}" dt="2024-12-16T03:29:47.096" v="0" actId="729"/>
        <pc:sldMkLst>
          <pc:docMk/>
          <pc:sldMk cId="112679297" sldId="333"/>
        </pc:sldMkLst>
      </pc:sldChg>
      <pc:sldChg chg="mod modShow">
        <pc:chgData name="Tyler Lynn" userId="556a4fdadf1ff4ae" providerId="LiveId" clId="{EF11DEFB-255D-4A65-AE8A-51BAAAD4E355}" dt="2024-12-16T03:29:58.040" v="1" actId="729"/>
        <pc:sldMkLst>
          <pc:docMk/>
          <pc:sldMk cId="4186945184" sldId="339"/>
        </pc:sldMkLst>
      </pc:sldChg>
      <pc:sldChg chg="addSp delSp modSp mod">
        <pc:chgData name="Tyler Lynn" userId="556a4fdadf1ff4ae" providerId="LiveId" clId="{EF11DEFB-255D-4A65-AE8A-51BAAAD4E355}" dt="2024-12-16T03:34:50.795" v="161" actId="1076"/>
        <pc:sldMkLst>
          <pc:docMk/>
          <pc:sldMk cId="73083905" sldId="345"/>
        </pc:sldMkLst>
      </pc:sldChg>
      <pc:sldChg chg="modSp mod">
        <pc:chgData name="Tyler Lynn" userId="556a4fdadf1ff4ae" providerId="LiveId" clId="{EF11DEFB-255D-4A65-AE8A-51BAAAD4E355}" dt="2024-12-16T03:31:59.236" v="137" actId="20577"/>
        <pc:sldMkLst>
          <pc:docMk/>
          <pc:sldMk cId="978385641" sldId="347"/>
        </pc:sldMkLst>
      </pc:sldChg>
      <pc:sldChg chg="addSp delSp modSp mod">
        <pc:chgData name="Tyler Lynn" userId="556a4fdadf1ff4ae" providerId="LiveId" clId="{EF11DEFB-255D-4A65-AE8A-51BAAAD4E355}" dt="2024-12-16T03:33:49.191" v="149" actId="20577"/>
        <pc:sldMkLst>
          <pc:docMk/>
          <pc:sldMk cId="2284168287" sldId="348"/>
        </pc:sldMkLst>
      </pc:sldChg>
      <pc:sldChg chg="modSp mod">
        <pc:chgData name="Tyler Lynn" userId="556a4fdadf1ff4ae" providerId="LiveId" clId="{EF11DEFB-255D-4A65-AE8A-51BAAAD4E355}" dt="2024-12-16T03:35:07.566" v="163" actId="20577"/>
        <pc:sldMkLst>
          <pc:docMk/>
          <pc:sldMk cId="1160387628" sldId="350"/>
        </pc:sldMkLst>
      </pc:sldChg>
      <pc:sldChg chg="addSp delSp modSp mod">
        <pc:chgData name="Tyler Lynn" userId="556a4fdadf1ff4ae" providerId="LiveId" clId="{EF11DEFB-255D-4A65-AE8A-51BAAAD4E355}" dt="2024-12-16T03:34:25.750" v="156" actId="1076"/>
        <pc:sldMkLst>
          <pc:docMk/>
          <pc:sldMk cId="4077709011" sldId="3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92D08-736E-40B0-A451-A5AF36A2E80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92725-4BC6-416A-8CE6-AB5EC2FBD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31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Positive: transportation of biomass;</a:t>
            </a:r>
          </a:p>
          <a:p>
            <a:r>
              <a:rPr lang="en-US" dirty="0"/>
              <a:t>Negative: smothers underlying vegetation;</a:t>
            </a:r>
          </a:p>
          <a:p>
            <a:r>
              <a:rPr lang="en-US" dirty="0"/>
              <a:t>Can change community composition and longer residence times may elicit significant response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5181F-078D-42EA-9F49-99934CA415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87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Exclude wrack patches less than 1 m2;</a:t>
            </a:r>
          </a:p>
          <a:p>
            <a:r>
              <a:rPr lang="en-US" dirty="0"/>
              <a:t>Look at month to month patterns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5181F-078D-42EA-9F49-99934CA415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997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899EA-6BB1-5922-9E06-2143B93CA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AD931-B81A-E0EF-D227-F0CE905BB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88024-B24C-2403-25D4-ADCCEFAC8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56824-D66C-8D25-CB9D-A95DEA4D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761DE-AEA7-A993-8385-181C0007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0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749C-5AE5-9CD0-8900-433CA862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E39EF-C728-3C2F-CA9F-3FC78EF71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09126-0E78-42C0-1B44-33077BFE4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17397-7A33-3946-E363-C9E12D0B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7A428-7A28-291F-7D0B-F6AA2ECA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0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A8190E-310A-F827-6FF4-C7744D3D3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C652B-8336-2059-12BD-33813516D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899A5-AD7F-EC29-732A-B14FBC0D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6FA2C-F895-AE3B-F1A2-3162564AE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0E3ED-896D-2872-8D5F-79C509EB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2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4888-4CA3-E136-72FD-1E4D7952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A99F4-0FB5-7EF6-BFDC-B4180CEBA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7EDDD-49F4-196F-CDF9-CFADC66E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0464C-1DA0-DF85-03DB-2BDD2A00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F00C9-7AE1-4F34-512B-19925E14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8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508A-2432-2A35-DAA1-0D75578BA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0D54B-4A3C-6E6B-4422-34D94F43D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BFCA4-5C65-C42F-8779-3F4CF8F3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EDF06-D2D1-C54A-3E06-BCD6A5803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7F2C4-24D5-EA7F-8548-0091E994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3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38C2-97D6-5F7A-104D-8F4604B6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411EA-D988-4041-D47C-809A596AF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A7EC8-1FA3-8F49-CB67-5FC120FD2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FA1AC-6C00-AA66-E094-A04C3AFE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8B5F1-71DA-7840-C515-9D3252A4D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7E9A3-25B2-8A6B-EFDC-F20EECA5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5BC41-305A-EDA1-FACC-CE293874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24352-30DD-FA8D-FF01-11A5839E6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A270B-D785-B02D-13F2-83C4BDEDC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5F624-C4B9-B31C-F342-73CD2721B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692D1-4999-0F75-B716-98E731AB5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BE55E4-DB2B-7E1F-C123-A4AAC790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E09F81-D898-6F90-639E-B42F1283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4B4A20-E6FD-76FE-B033-339867B1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2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9460-596D-F46D-7B1A-BA646006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CDE1A-0517-63BC-D4DA-AF9406FE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33045E-9300-C1D1-7962-1A17BFD2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F6FAC-200F-6CDF-F86F-3A4F0FD8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7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D3064-47F4-E229-698D-65105F8D8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5CFCFF-58BF-4B90-5C98-6E8E191E8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04B8A-7DFE-B0BA-8B4F-16E449FE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8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BC666-0CDA-47D5-9902-AC110539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464A1-A380-335D-8D07-D1C7EC2C4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45ED7-3B3F-9EBB-9771-4D685CF03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3276F-80F6-7B67-BACB-13BA5D3AB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CFA80-AADC-7B52-4641-EC1B4B2EF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B1E4A-5813-AA61-8D9D-D4D3DD6D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1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A1E8-E8DE-86AC-2460-9589A92E7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9BDC95-D748-8B7A-61C7-0BBFEF2B0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BACF8-B938-73DF-42E8-AB3FF831D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6332D-2E32-EF16-7754-4E51DCCA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F8B16-84A3-9670-DA4C-2231B5BD3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77C40-3036-4986-7C48-31CF4DE3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3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08447A-317D-E82B-EC56-ED9D9D87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FE3AF-17A6-210A-0214-4A5755B31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FB6CE-BC4A-95AF-C433-818156204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9BEFD8-4884-452B-91FD-45663128C0A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C7FF5-68CE-16BB-C07E-E17E946D7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2545-7564-F484-5C4A-C7522FB4A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023595-EDCC-43A8-AC17-65BF41D0B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12F99-8EFE-4928-9FC2-D42389E2F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943961"/>
            <a:ext cx="11258550" cy="20482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Franklin Gothic Book" panose="020B0503020102020204" pitchFamily="34" charset="0"/>
              </a:rPr>
              <a:t>Using UAVs to Evaluate the Impact of Wrack Disturbance on Plant Recovery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AFFBE-DC77-4885-9740-98F4B72A2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012" y="3526439"/>
            <a:ext cx="9705975" cy="1882560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Tyler Lynn</a:t>
            </a:r>
            <a:r>
              <a:rPr lang="en-US" baseline="30000" dirty="0">
                <a:latin typeface="Franklin Gothic Book" panose="020B0503020102020204" pitchFamily="34" charset="0"/>
              </a:rPr>
              <a:t>1,4</a:t>
            </a:r>
            <a:r>
              <a:rPr lang="en-US" dirty="0">
                <a:latin typeface="Franklin Gothic Book" panose="020B0503020102020204" pitchFamily="34" charset="0"/>
              </a:rPr>
              <a:t>, John Schalles</a:t>
            </a:r>
            <a:r>
              <a:rPr lang="en-US" baseline="30000" dirty="0">
                <a:latin typeface="Franklin Gothic Book" panose="020B0503020102020204" pitchFamily="34" charset="0"/>
              </a:rPr>
              <a:t>2,4</a:t>
            </a:r>
            <a:r>
              <a:rPr lang="en-US" dirty="0">
                <a:latin typeface="Franklin Gothic Book" panose="020B0503020102020204" pitchFamily="34" charset="0"/>
              </a:rPr>
              <a:t>, Merryl Alber</a:t>
            </a:r>
            <a:r>
              <a:rPr lang="en-US" baseline="30000" dirty="0">
                <a:latin typeface="Franklin Gothic Book" panose="020B0503020102020204" pitchFamily="34" charset="0"/>
              </a:rPr>
              <a:t>3,4</a:t>
            </a:r>
            <a:r>
              <a:rPr lang="en-US" dirty="0">
                <a:latin typeface="Franklin Gothic Book" panose="020B0503020102020204" pitchFamily="34" charset="0"/>
              </a:rPr>
              <a:t>, Deepak Mishra</a:t>
            </a:r>
            <a:r>
              <a:rPr lang="en-US" baseline="30000" dirty="0">
                <a:latin typeface="Franklin Gothic Book" panose="020B0503020102020204" pitchFamily="34" charset="0"/>
              </a:rPr>
              <a:t>1,4</a:t>
            </a:r>
          </a:p>
          <a:p>
            <a:r>
              <a:rPr lang="en-US" sz="1700" baseline="30000" dirty="0">
                <a:latin typeface="Franklin Gothic Book" panose="020B0503020102020204" pitchFamily="34" charset="0"/>
              </a:rPr>
              <a:t>1</a:t>
            </a:r>
            <a:r>
              <a:rPr lang="en-US" sz="1700" dirty="0">
                <a:latin typeface="Franklin Gothic Book" panose="020B0503020102020204" pitchFamily="34" charset="0"/>
              </a:rPr>
              <a:t>Department of Geography, University of Georgia</a:t>
            </a:r>
          </a:p>
          <a:p>
            <a:r>
              <a:rPr lang="en-US" sz="1700" baseline="30000" dirty="0">
                <a:latin typeface="Franklin Gothic Book" panose="020B0503020102020204" pitchFamily="34" charset="0"/>
              </a:rPr>
              <a:t>2</a:t>
            </a:r>
            <a:r>
              <a:rPr lang="en-US" sz="1700" dirty="0">
                <a:latin typeface="Franklin Gothic Book" panose="020B0503020102020204" pitchFamily="34" charset="0"/>
              </a:rPr>
              <a:t>Department of Biology, Creighton University</a:t>
            </a:r>
          </a:p>
          <a:p>
            <a:r>
              <a:rPr lang="en-US" sz="1700" baseline="30000" dirty="0">
                <a:latin typeface="Franklin Gothic Book" panose="020B0503020102020204" pitchFamily="34" charset="0"/>
              </a:rPr>
              <a:t>3</a:t>
            </a:r>
            <a:r>
              <a:rPr lang="en-US" sz="1700" dirty="0">
                <a:latin typeface="Franklin Gothic Book" panose="020B0503020102020204" pitchFamily="34" charset="0"/>
              </a:rPr>
              <a:t>Department of Marine Sciences, University of Georgia</a:t>
            </a:r>
          </a:p>
          <a:p>
            <a:r>
              <a:rPr lang="en-US" sz="1700" baseline="30000" dirty="0">
                <a:latin typeface="Franklin Gothic Book" panose="020B0503020102020204" pitchFamily="34" charset="0"/>
              </a:rPr>
              <a:t>4</a:t>
            </a:r>
            <a:r>
              <a:rPr lang="en-US" sz="1700" dirty="0">
                <a:latin typeface="Franklin Gothic Book" panose="020B0503020102020204" pitchFamily="34" charset="0"/>
              </a:rPr>
              <a:t>Georgia Coastal Ecosystems 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F1727-5FA6-4431-BBD1-C17BC5992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98" y="5408999"/>
            <a:ext cx="1342186" cy="1311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A420A-5941-4D46-88A3-DBBA0934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1" y="5943212"/>
            <a:ext cx="2377539" cy="778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30A08B-5895-4561-B43A-D6AFB531B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331" y="5287926"/>
            <a:ext cx="1570074" cy="15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16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E5102-1E74-F0C2-ECA0-397150E0B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E9BC3-50DC-2BA1-E740-431126B0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Evaluating Wrack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CD0143-3A45-019E-AD9B-7817B1005E34}"/>
              </a:ext>
            </a:extLst>
          </p:cNvPr>
          <p:cNvGrpSpPr/>
          <p:nvPr/>
        </p:nvGrpSpPr>
        <p:grpSpPr>
          <a:xfrm>
            <a:off x="3715961" y="3884641"/>
            <a:ext cx="4978356" cy="1982027"/>
            <a:chOff x="5813997" y="2931706"/>
            <a:chExt cx="4978356" cy="1982027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6F3A5B38-66AA-1495-1BA1-30EEFEA091EA}"/>
                </a:ext>
              </a:extLst>
            </p:cNvPr>
            <p:cNvSpPr/>
            <p:nvPr/>
          </p:nvSpPr>
          <p:spPr>
            <a:xfrm>
              <a:off x="5967615" y="4332452"/>
              <a:ext cx="4768617" cy="581281"/>
            </a:xfrm>
            <a:prstGeom prst="roundRect">
              <a:avLst/>
            </a:prstGeom>
            <a:solidFill>
              <a:srgbClr val="FFCC66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122">
              <a:extLst>
                <a:ext uri="{FF2B5EF4-FFF2-40B4-BE49-F238E27FC236}">
                  <a16:creationId xmlns:a16="http://schemas.microsoft.com/office/drawing/2014/main" id="{624E28B5-6792-ADC7-869F-0D6FAC699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3997" y="4329302"/>
              <a:ext cx="497835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Cumulative Disturbance-scape</a:t>
              </a:r>
            </a:p>
          </p:txBody>
        </p:sp>
        <p:sp>
          <p:nvSpPr>
            <p:cNvPr id="8" name="Down Arrow 26">
              <a:extLst>
                <a:ext uri="{FF2B5EF4-FFF2-40B4-BE49-F238E27FC236}">
                  <a16:creationId xmlns:a16="http://schemas.microsoft.com/office/drawing/2014/main" id="{5886237B-0906-99E3-6929-31A6FBDD825F}"/>
                </a:ext>
              </a:extLst>
            </p:cNvPr>
            <p:cNvSpPr/>
            <p:nvPr/>
          </p:nvSpPr>
          <p:spPr>
            <a:xfrm rot="18651384">
              <a:off x="6262753" y="2716181"/>
              <a:ext cx="1206649" cy="1637700"/>
            </a:xfrm>
            <a:prstGeom prst="downArrow">
              <a:avLst/>
            </a:prstGeom>
            <a:solidFill>
              <a:srgbClr val="FFCC66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239145-177F-12F9-243B-06748E413C10}"/>
                </a:ext>
              </a:extLst>
            </p:cNvPr>
            <p:cNvSpPr txBox="1"/>
            <p:nvPr/>
          </p:nvSpPr>
          <p:spPr>
            <a:xfrm rot="2365890">
              <a:off x="5878592" y="3051620"/>
              <a:ext cx="1647551" cy="71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Frequency</a:t>
              </a:r>
            </a:p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Intensity, Size</a:t>
              </a:r>
            </a:p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Duration</a:t>
              </a:r>
            </a:p>
          </p:txBody>
        </p:sp>
        <p:sp>
          <p:nvSpPr>
            <p:cNvPr id="10" name="Down Arrow 24">
              <a:extLst>
                <a:ext uri="{FF2B5EF4-FFF2-40B4-BE49-F238E27FC236}">
                  <a16:creationId xmlns:a16="http://schemas.microsoft.com/office/drawing/2014/main" id="{93C87FE4-326D-6E59-3476-349FE3046707}"/>
                </a:ext>
              </a:extLst>
            </p:cNvPr>
            <p:cNvSpPr/>
            <p:nvPr/>
          </p:nvSpPr>
          <p:spPr>
            <a:xfrm rot="3139364">
              <a:off x="8981033" y="2763617"/>
              <a:ext cx="1282303" cy="1664739"/>
            </a:xfrm>
            <a:prstGeom prst="downArrow">
              <a:avLst/>
            </a:prstGeom>
            <a:solidFill>
              <a:srgbClr val="FFCC66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048AB7-D2BA-5E04-C167-02E2C3D332C2}"/>
                </a:ext>
              </a:extLst>
            </p:cNvPr>
            <p:cNvSpPr txBox="1"/>
            <p:nvPr/>
          </p:nvSpPr>
          <p:spPr>
            <a:xfrm rot="19418544">
              <a:off x="8783672" y="3150367"/>
              <a:ext cx="1864349" cy="71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Persistence</a:t>
              </a:r>
            </a:p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Recovery</a:t>
              </a:r>
            </a:p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State change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B85D963-6C61-A6AD-67A6-A8F29ED95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6" y="3532716"/>
            <a:ext cx="3173562" cy="2380172"/>
          </a:xfrm>
          <a:prstGeom prst="rect">
            <a:avLst/>
          </a:prstGeom>
        </p:spPr>
      </p:pic>
      <p:pic>
        <p:nvPicPr>
          <p:cNvPr id="13" name="Picture 12" descr="A picture containing purple&#10;&#10;Description automatically generated">
            <a:extLst>
              <a:ext uri="{FF2B5EF4-FFF2-40B4-BE49-F238E27FC236}">
                <a16:creationId xmlns:a16="http://schemas.microsoft.com/office/drawing/2014/main" id="{CF0E16B7-33D7-07F6-F5F7-86E815462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4" r="32686" b="4430"/>
          <a:stretch/>
        </p:blipFill>
        <p:spPr>
          <a:xfrm rot="5400000">
            <a:off x="9069703" y="3416259"/>
            <a:ext cx="2499956" cy="252543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0D4AAB-C106-05AF-0E12-830D88C91605}"/>
              </a:ext>
            </a:extLst>
          </p:cNvPr>
          <p:cNvSpPr txBox="1">
            <a:spLocks/>
          </p:cNvSpPr>
          <p:nvPr/>
        </p:nvSpPr>
        <p:spPr>
          <a:xfrm>
            <a:off x="609600" y="1994038"/>
            <a:ext cx="10972800" cy="20674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What are the spatial and temporal patterns of wrack distribution?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How do wrack characteristics affect plant recovery?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65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45449-01FD-49EC-8AA4-E65FE2B5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Analyzing the Impact of Wrack Disturbances on Plant Recovery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90A6E9-803D-4713-BAD2-1F86B3B58F5B}"/>
              </a:ext>
            </a:extLst>
          </p:cNvPr>
          <p:cNvGrpSpPr/>
          <p:nvPr/>
        </p:nvGrpSpPr>
        <p:grpSpPr>
          <a:xfrm>
            <a:off x="1002891" y="2342043"/>
            <a:ext cx="10002043" cy="3734953"/>
            <a:chOff x="1877291" y="3942272"/>
            <a:chExt cx="8437418" cy="2743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40E573-25E9-4EC0-BFF5-F4FFDDFED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291" y="3942272"/>
              <a:ext cx="2119745" cy="2743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9A5FAA-9A61-4E77-B2A8-4D78E3A23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127" y="3942272"/>
              <a:ext cx="2119745" cy="27432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E02BE8-834D-4D73-8483-25885BB59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4963" y="3942272"/>
              <a:ext cx="2119746" cy="2743200"/>
            </a:xfrm>
            <a:prstGeom prst="rect">
              <a:avLst/>
            </a:prstGeom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DD95C12F-851F-4A09-907B-131B6843435C}"/>
                </a:ext>
              </a:extLst>
            </p:cNvPr>
            <p:cNvSpPr/>
            <p:nvPr/>
          </p:nvSpPr>
          <p:spPr>
            <a:xfrm rot="3922184">
              <a:off x="2441274" y="4750965"/>
              <a:ext cx="362310" cy="327804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A3F5B0E9-4ECB-42B5-BE33-550CCC83BA17}"/>
                </a:ext>
              </a:extLst>
            </p:cNvPr>
            <p:cNvSpPr/>
            <p:nvPr/>
          </p:nvSpPr>
          <p:spPr>
            <a:xfrm rot="3109111">
              <a:off x="2943605" y="4517983"/>
              <a:ext cx="362310" cy="327804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E60541DA-3997-4E91-B654-D7C997C18AC4}"/>
                </a:ext>
              </a:extLst>
            </p:cNvPr>
            <p:cNvSpPr/>
            <p:nvPr/>
          </p:nvSpPr>
          <p:spPr>
            <a:xfrm rot="3922184">
              <a:off x="5653332" y="4750965"/>
              <a:ext cx="362310" cy="327804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01012B25-DA53-4580-93DA-1B3639B23EC1}"/>
                </a:ext>
              </a:extLst>
            </p:cNvPr>
            <p:cNvSpPr/>
            <p:nvPr/>
          </p:nvSpPr>
          <p:spPr>
            <a:xfrm rot="3109111">
              <a:off x="6155663" y="4517983"/>
              <a:ext cx="362310" cy="327804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AF2B503F-B136-4F4E-AAA3-050DD7475C1C}"/>
                </a:ext>
              </a:extLst>
            </p:cNvPr>
            <p:cNvSpPr/>
            <p:nvPr/>
          </p:nvSpPr>
          <p:spPr>
            <a:xfrm rot="3922184">
              <a:off x="8853779" y="4750965"/>
              <a:ext cx="362310" cy="327804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68CF2F2E-3EF1-4DB0-B38A-610C666A6D4D}"/>
                </a:ext>
              </a:extLst>
            </p:cNvPr>
            <p:cNvSpPr/>
            <p:nvPr/>
          </p:nvSpPr>
          <p:spPr>
            <a:xfrm rot="3109111">
              <a:off x="9356110" y="4517983"/>
              <a:ext cx="362310" cy="327804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E72ED54-F6FB-4C5C-BCBB-88FB573EBE2D}"/>
              </a:ext>
            </a:extLst>
          </p:cNvPr>
          <p:cNvSpPr txBox="1"/>
          <p:nvPr/>
        </p:nvSpPr>
        <p:spPr>
          <a:xfrm>
            <a:off x="4888818" y="2409936"/>
            <a:ext cx="223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 month after wrack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70CD9F-C3E0-4051-B27F-39FF223DE652}"/>
              </a:ext>
            </a:extLst>
          </p:cNvPr>
          <p:cNvSpPr txBox="1"/>
          <p:nvPr/>
        </p:nvSpPr>
        <p:spPr>
          <a:xfrm>
            <a:off x="8581447" y="2409936"/>
            <a:ext cx="237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3 months after wrack</a:t>
            </a:r>
          </a:p>
        </p:txBody>
      </p:sp>
    </p:spTree>
    <p:extLst>
      <p:ext uri="{BB962C8B-B14F-4D97-AF65-F5344CB8AC3E}">
        <p14:creationId xmlns:p14="http://schemas.microsoft.com/office/powerpoint/2010/main" val="2909499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C1B2E-56CE-403B-A9E6-C18C4ADE4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140" y="288001"/>
            <a:ext cx="10353669" cy="33295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/>
              <a:t>How can we evaluate plant recovery?</a:t>
            </a:r>
          </a:p>
          <a:p>
            <a:r>
              <a:rPr lang="en-US" dirty="0"/>
              <a:t>Estimate expected plant productivity using Normalized Difference Vegetation Index (NDVI)</a:t>
            </a:r>
          </a:p>
          <a:p>
            <a:pPr lvl="1"/>
            <a:r>
              <a:rPr lang="en-US" dirty="0"/>
              <a:t>NDVI = (NIR – Red)/(NIR + Red)</a:t>
            </a:r>
          </a:p>
          <a:p>
            <a:pPr lvl="1"/>
            <a:r>
              <a:rPr lang="en-US" dirty="0"/>
              <a:t>Compare those estimates to the observed values in disturbed areas</a:t>
            </a:r>
          </a:p>
          <a:p>
            <a:r>
              <a:rPr lang="en-US" dirty="0"/>
              <a:t>Controls for wrack patches can be challenging to select</a:t>
            </a:r>
          </a:p>
          <a:p>
            <a:pPr lvl="1"/>
            <a:r>
              <a:rPr lang="en-US" dirty="0"/>
              <a:t>Areas of similar elevation, orientation, etc. as wrack disturbed areas can be difficult to identify</a:t>
            </a:r>
          </a:p>
          <a:p>
            <a:r>
              <a:rPr lang="en-US" dirty="0"/>
              <a:t>We used a 1 m control buffer around wrack patches to model expected NDVI using kriging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7D644-8CFE-9507-5066-F8B673A19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6" t="7889" r="27823" b="16445"/>
          <a:stretch/>
        </p:blipFill>
        <p:spPr>
          <a:xfrm>
            <a:off x="6616629" y="3251107"/>
            <a:ext cx="2611472" cy="3217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31D2E6-85DC-39DB-A06E-80BB1AE5C69D}"/>
              </a:ext>
            </a:extLst>
          </p:cNvPr>
          <p:cNvSpPr txBox="1"/>
          <p:nvPr/>
        </p:nvSpPr>
        <p:spPr>
          <a:xfrm>
            <a:off x="2680584" y="4174880"/>
            <a:ext cx="294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Black </a:t>
            </a:r>
            <a:r>
              <a:rPr lang="en-US" dirty="0"/>
              <a:t>polygon</a:t>
            </a:r>
            <a:r>
              <a:rPr lang="en-US" dirty="0">
                <a:latin typeface="Franklin Gothic Book" panose="020B0503020102020204" pitchFamily="34" charset="0"/>
              </a:rPr>
              <a:t> = wrack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7F83D-97D2-5A0E-02BD-08C3D59EF86D}"/>
              </a:ext>
            </a:extLst>
          </p:cNvPr>
          <p:cNvSpPr txBox="1"/>
          <p:nvPr/>
        </p:nvSpPr>
        <p:spPr>
          <a:xfrm>
            <a:off x="2680583" y="5101541"/>
            <a:ext cx="289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Pink polygon = kriging data</a:t>
            </a:r>
          </a:p>
        </p:txBody>
      </p:sp>
    </p:spTree>
    <p:extLst>
      <p:ext uri="{BB962C8B-B14F-4D97-AF65-F5344CB8AC3E}">
        <p14:creationId xmlns:p14="http://schemas.microsoft.com/office/powerpoint/2010/main" val="117348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E1FB-7E22-CC26-991B-9524C86D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Kriging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8A1D4-E45D-4A73-2703-A649BBCC9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4249" cy="4351338"/>
          </a:xfrm>
        </p:spPr>
        <p:txBody>
          <a:bodyPr/>
          <a:lstStyle/>
          <a:p>
            <a:r>
              <a:rPr lang="en-US" dirty="0"/>
              <a:t>25 pseudo-wrack patches and controls</a:t>
            </a:r>
          </a:p>
          <a:p>
            <a:r>
              <a:rPr lang="en-US" dirty="0"/>
              <a:t>Used controls to predict NDVI of pseudo-wrack patches using kriging</a:t>
            </a:r>
          </a:p>
          <a:p>
            <a:r>
              <a:rPr lang="en-US" dirty="0"/>
              <a:t>No differences in prediction accuracy by season</a:t>
            </a:r>
          </a:p>
        </p:txBody>
      </p:sp>
      <p:pic>
        <p:nvPicPr>
          <p:cNvPr id="4" name="Picture 3" descr="A graph with colorful dots&#10;&#10;Description automatically generated">
            <a:extLst>
              <a:ext uri="{FF2B5EF4-FFF2-40B4-BE49-F238E27FC236}">
                <a16:creationId xmlns:a16="http://schemas.microsoft.com/office/drawing/2014/main" id="{6246FFF4-DAD9-E2AD-6652-DCFF56DF9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115" y="1027906"/>
            <a:ext cx="5486411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2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2B8F-129E-C40F-F794-631C9807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A58BA-5A4C-79FE-7413-C3D96784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449"/>
            <a:ext cx="10515600" cy="2722778"/>
          </a:xfrm>
        </p:spPr>
        <p:txBody>
          <a:bodyPr>
            <a:normAutofit/>
          </a:bodyPr>
          <a:lstStyle/>
          <a:p>
            <a:r>
              <a:rPr lang="en-US" dirty="0"/>
              <a:t>Compared kriged NDVI values to observed NDVI values in areas previously disturbed by wrack</a:t>
            </a:r>
          </a:p>
          <a:p>
            <a:r>
              <a:rPr lang="en-US" dirty="0"/>
              <a:t>Considered disturbed areas recovered when observed NDVI was +/- 5% of kriged NDVI</a:t>
            </a:r>
          </a:p>
          <a:p>
            <a:r>
              <a:rPr lang="en-US" dirty="0"/>
              <a:t>Selected all patches that arrived in 2021 and evaluated wrack characteristics to see how they impacted plant recovery</a:t>
            </a:r>
          </a:p>
        </p:txBody>
      </p:sp>
      <p:pic>
        <p:nvPicPr>
          <p:cNvPr id="5" name="Picture 4" descr="A group of people walking in a grassy field&#10;&#10;Description automatically generated">
            <a:extLst>
              <a:ext uri="{FF2B5EF4-FFF2-40B4-BE49-F238E27FC236}">
                <a16:creationId xmlns:a16="http://schemas.microsoft.com/office/drawing/2014/main" id="{8F72FB9F-0DFE-DDDE-33E6-317523678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8" b="20945"/>
          <a:stretch/>
        </p:blipFill>
        <p:spPr>
          <a:xfrm>
            <a:off x="0" y="4456963"/>
            <a:ext cx="12192000" cy="24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43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CCE53-5B96-75B8-C4B3-3E2B06531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US" dirty="0"/>
              <a:t>Survivability Model for Recovery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DA63-DF5D-75BA-9D28-FF75B110E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75% of all wrack patches were considered recovered 6 months after wrack disturbance</a:t>
            </a:r>
          </a:p>
          <a:p>
            <a:r>
              <a:rPr lang="en-US" dirty="0"/>
              <a:t>&gt;90% of wrack patches recovered by 1 year</a:t>
            </a:r>
          </a:p>
        </p:txBody>
      </p:sp>
      <p:pic>
        <p:nvPicPr>
          <p:cNvPr id="5" name="Picture 4" descr="A graph of a recovery curve&#10;&#10;AI-generated content may be incorrect.">
            <a:extLst>
              <a:ext uri="{FF2B5EF4-FFF2-40B4-BE49-F238E27FC236}">
                <a16:creationId xmlns:a16="http://schemas.microsoft.com/office/drawing/2014/main" id="{F60724CE-373B-A60D-0EAC-19FCE162F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68" y="690552"/>
            <a:ext cx="5486411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85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D02C-5E70-2428-5DE3-A5FB4F23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7827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Survivability Model for Recovery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D58B6-6249-802A-66D6-649E5305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10548" cy="4351338"/>
          </a:xfrm>
        </p:spPr>
        <p:txBody>
          <a:bodyPr/>
          <a:lstStyle/>
          <a:p>
            <a:r>
              <a:rPr lang="en-US" dirty="0"/>
              <a:t>~75% of wrack patches with 1 month duration recovered by ~3 months</a:t>
            </a:r>
          </a:p>
          <a:p>
            <a:r>
              <a:rPr lang="en-US" dirty="0"/>
              <a:t>Wrack patches with 1 month duration recovered ~2-3 months faster than patches there for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n-US" dirty="0"/>
              <a:t>2 months</a:t>
            </a:r>
          </a:p>
        </p:txBody>
      </p:sp>
      <p:pic>
        <p:nvPicPr>
          <p:cNvPr id="6" name="Picture 5" descr="A graph of a recovery curve&#10;&#10;AI-generated content may be incorrect.">
            <a:extLst>
              <a:ext uri="{FF2B5EF4-FFF2-40B4-BE49-F238E27FC236}">
                <a16:creationId xmlns:a16="http://schemas.microsoft.com/office/drawing/2014/main" id="{BB6052F7-8AF2-83D3-FC44-7E443E24D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21" y="690552"/>
            <a:ext cx="5486411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68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22F30-0994-31DB-ADC4-703AEBF01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CCC0B-D162-7883-1F89-190DA88AD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5041" cy="1325563"/>
          </a:xfrm>
        </p:spPr>
        <p:txBody>
          <a:bodyPr/>
          <a:lstStyle/>
          <a:p>
            <a:r>
              <a:rPr lang="en-US" dirty="0"/>
              <a:t>Survivability Model for Recovery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4686-8DB1-2B96-5275-690A9D49F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77697" cy="4351338"/>
          </a:xfrm>
        </p:spPr>
        <p:txBody>
          <a:bodyPr/>
          <a:lstStyle/>
          <a:p>
            <a:r>
              <a:rPr lang="en-US" dirty="0"/>
              <a:t>Wrack patches arriving in the fall recover fastest</a:t>
            </a:r>
          </a:p>
          <a:p>
            <a:r>
              <a:rPr lang="en-US" dirty="0"/>
              <a:t>Wrack patches arriving in the summer recover slightly faster than spring</a:t>
            </a:r>
          </a:p>
          <a:p>
            <a:endParaRPr lang="en-US" dirty="0"/>
          </a:p>
        </p:txBody>
      </p:sp>
      <p:pic>
        <p:nvPicPr>
          <p:cNvPr id="6" name="Picture 5" descr="A graph of a number of patches&#10;&#10;AI-generated content may be incorrect.">
            <a:extLst>
              <a:ext uri="{FF2B5EF4-FFF2-40B4-BE49-F238E27FC236}">
                <a16:creationId xmlns:a16="http://schemas.microsoft.com/office/drawing/2014/main" id="{37CF9B87-6DBF-3799-A201-E359D2126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74" y="685794"/>
            <a:ext cx="5486411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09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8A10D-323E-8008-9A2D-EF287104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19725" cy="1325563"/>
          </a:xfrm>
        </p:spPr>
        <p:txBody>
          <a:bodyPr/>
          <a:lstStyle/>
          <a:p>
            <a:r>
              <a:rPr lang="en-US" dirty="0"/>
              <a:t>Random Forest Analysis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CA0B4F9-F819-72A5-5A28-7784C37D3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29346" cy="4351338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= 40 %</a:t>
            </a:r>
            <a:endParaRPr lang="en-US" baseline="30000" dirty="0"/>
          </a:p>
          <a:p>
            <a:r>
              <a:rPr lang="en-US" dirty="0"/>
              <a:t>Vegetation phenology prior to wrack arrival and the month of wrack arrival were most important variables</a:t>
            </a:r>
          </a:p>
          <a:p>
            <a:r>
              <a:rPr lang="en-US" dirty="0"/>
              <a:t>Elevation and duration of wrack patch also important for determining recovery</a:t>
            </a:r>
          </a:p>
          <a:p>
            <a:endParaRPr lang="en-US" dirty="0"/>
          </a:p>
        </p:txBody>
      </p:sp>
      <p:pic>
        <p:nvPicPr>
          <p:cNvPr id="4" name="Picture 3" descr="A graph with blue dots and white text&#10;&#10;Description automatically generated">
            <a:extLst>
              <a:ext uri="{FF2B5EF4-FFF2-40B4-BE49-F238E27FC236}">
                <a16:creationId xmlns:a16="http://schemas.microsoft.com/office/drawing/2014/main" id="{2C6359E2-2C4B-A283-A65F-106703604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04" y="685794"/>
            <a:ext cx="4572009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8F6AE-7761-296A-0AF6-4C581D313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9D8AC-33B1-67A7-6EF7-5B16EE0F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987"/>
            <a:ext cx="10515600" cy="3879043"/>
          </a:xfrm>
        </p:spPr>
        <p:txBody>
          <a:bodyPr>
            <a:normAutofit fontScale="92500"/>
          </a:bodyPr>
          <a:lstStyle/>
          <a:p>
            <a:r>
              <a:rPr lang="en-US" dirty="0"/>
              <a:t>Kriging estimates of NDVI can be used to evaluate recovery of disturbed wrack patches and had 90% accuracy in predicting NDVI in test data</a:t>
            </a:r>
          </a:p>
          <a:p>
            <a:r>
              <a:rPr lang="en-US" dirty="0"/>
              <a:t>75% of wrack patches were recovered within 6 months and &gt; 90% recovered by 1 year</a:t>
            </a:r>
          </a:p>
          <a:p>
            <a:r>
              <a:rPr lang="en-US" dirty="0"/>
              <a:t>Patches in place for 1 month recovered ~3 months faster than patches in place for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n-US" dirty="0"/>
              <a:t>2 months</a:t>
            </a:r>
          </a:p>
          <a:p>
            <a:r>
              <a:rPr lang="en-US" dirty="0"/>
              <a:t>Patches that arrived in the fall recovered fastest</a:t>
            </a:r>
          </a:p>
          <a:p>
            <a:r>
              <a:rPr lang="en-US" dirty="0"/>
              <a:t>Vegetation phenology and wrack arrival month were most important variables in determining recovery length of disturbed areas</a:t>
            </a:r>
          </a:p>
        </p:txBody>
      </p:sp>
      <p:pic>
        <p:nvPicPr>
          <p:cNvPr id="5" name="Picture 4" descr="A field of grass and clouds&#10;&#10;Description automatically generated">
            <a:extLst>
              <a:ext uri="{FF2B5EF4-FFF2-40B4-BE49-F238E27FC236}">
                <a16:creationId xmlns:a16="http://schemas.microsoft.com/office/drawing/2014/main" id="{835CE983-1806-6AD0-4221-C79624393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 b="27710"/>
          <a:stretch/>
        </p:blipFill>
        <p:spPr>
          <a:xfrm>
            <a:off x="0" y="5215030"/>
            <a:ext cx="12192000" cy="16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8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388A-2190-478C-ADC7-48E25CFBA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27572-F704-4BE9-B927-1D7F04A95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1995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Wrack: dead, floating plant material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Environmental factors influence where wrack is distributed and how long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Wrack historically observed via field observations or aerial photography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UAVs provide opportunity to track wrack distribution</a:t>
            </a:r>
          </a:p>
          <a:p>
            <a:pPr marL="0" indent="0">
              <a:buNone/>
            </a:pP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CB5BF6-D05F-43CC-9823-C89701154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3"/>
          <a:stretch/>
        </p:blipFill>
        <p:spPr>
          <a:xfrm>
            <a:off x="8267700" y="0"/>
            <a:ext cx="392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86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5E98-C74E-4B88-A3F7-62C4477C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9A65-4736-475B-910A-163A2B820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Schalles</a:t>
            </a: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 Lab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Harrison </a:t>
            </a:r>
            <a:r>
              <a:rPr lang="en-US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Curin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Tommy </a:t>
            </a:r>
            <a:r>
              <a:rPr lang="en-US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Pudil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Mitch </a:t>
            </a:r>
            <a:r>
              <a:rPr lang="en-US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Torkelson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GCE-LTER Disturbance Committee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GCE-LTER Remote Sensing Committee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GCE-LTER Field techs</a:t>
            </a:r>
          </a:p>
          <a:p>
            <a:r>
              <a:rPr lang="en-US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Labmates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6DFAA-E054-4992-B6FF-76182E886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46" y="5462162"/>
            <a:ext cx="1342186" cy="1311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B9A5C-2470-4398-8D42-781171CC5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16" y="5923280"/>
            <a:ext cx="2374999" cy="777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DA1C4-362E-4651-8950-E8E3960DB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695" y="5341089"/>
            <a:ext cx="1570074" cy="1570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669A9E-B77A-4EEB-BD5C-49EA3EC7B6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/>
          <a:stretch/>
        </p:blipFill>
        <p:spPr>
          <a:xfrm>
            <a:off x="8115301" y="-16329"/>
            <a:ext cx="4054930" cy="3330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3ED41C-547B-45EF-8EF5-4E936CB47F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4" r="15361"/>
          <a:stretch/>
        </p:blipFill>
        <p:spPr>
          <a:xfrm rot="5400000">
            <a:off x="8349343" y="3018489"/>
            <a:ext cx="3597729" cy="406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11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82A5E-A01E-4AA8-8C7F-2D63C06D3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58F98-91DB-4E66-A843-0640788C4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Book" panose="020B0503020102020204" pitchFamily="34" charset="0"/>
              </a:rPr>
              <a:t>Tyler Lynn</a:t>
            </a:r>
          </a:p>
          <a:p>
            <a:pPr marL="0" indent="0">
              <a:buNone/>
            </a:pPr>
            <a:r>
              <a:rPr lang="en-US" dirty="0">
                <a:latin typeface="Franklin Gothic Book" panose="020B0503020102020204" pitchFamily="34" charset="0"/>
              </a:rPr>
              <a:t>University of Georgia</a:t>
            </a:r>
          </a:p>
          <a:p>
            <a:pPr marL="0" indent="0">
              <a:buNone/>
            </a:pPr>
            <a:r>
              <a:rPr lang="en-US" dirty="0">
                <a:latin typeface="Franklin Gothic Book" panose="020B0503020102020204" pitchFamily="34" charset="0"/>
              </a:rPr>
              <a:t>Department of Geography</a:t>
            </a:r>
          </a:p>
          <a:p>
            <a:pPr marL="0" indent="0">
              <a:buNone/>
            </a:pPr>
            <a:r>
              <a:rPr lang="en-US" dirty="0">
                <a:latin typeface="Franklin Gothic Book" panose="020B0503020102020204" pitchFamily="34" charset="0"/>
              </a:rPr>
              <a:t>tyler.lynn@uga.edu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8BB3F-544F-45D4-B4E9-99F9826F0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7" b="42701"/>
          <a:stretch/>
        </p:blipFill>
        <p:spPr>
          <a:xfrm>
            <a:off x="0" y="4453866"/>
            <a:ext cx="12192000" cy="2404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48887-1D04-46C5-A6DE-301956BC7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05" y="184726"/>
            <a:ext cx="3003550" cy="4004733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86945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14C4C-8D95-4647-94F7-69A45A9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Evaluating Wrack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FAB687-19AD-4736-AA61-63B83DDCC64C}"/>
              </a:ext>
            </a:extLst>
          </p:cNvPr>
          <p:cNvGrpSpPr/>
          <p:nvPr/>
        </p:nvGrpSpPr>
        <p:grpSpPr>
          <a:xfrm>
            <a:off x="3715961" y="3884641"/>
            <a:ext cx="4978356" cy="1982027"/>
            <a:chOff x="5813997" y="2931706"/>
            <a:chExt cx="4978356" cy="1982027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09E742FE-39D1-43AE-9A8C-F4DEE84A4FF1}"/>
                </a:ext>
              </a:extLst>
            </p:cNvPr>
            <p:cNvSpPr/>
            <p:nvPr/>
          </p:nvSpPr>
          <p:spPr>
            <a:xfrm>
              <a:off x="5967615" y="4332452"/>
              <a:ext cx="4768617" cy="581281"/>
            </a:xfrm>
            <a:prstGeom prst="roundRect">
              <a:avLst/>
            </a:prstGeom>
            <a:solidFill>
              <a:srgbClr val="FFCC66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122">
              <a:extLst>
                <a:ext uri="{FF2B5EF4-FFF2-40B4-BE49-F238E27FC236}">
                  <a16:creationId xmlns:a16="http://schemas.microsoft.com/office/drawing/2014/main" id="{70BEDB13-8A46-4F34-B324-839F8BE12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3997" y="4329302"/>
              <a:ext cx="497835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Cumulative Disturbance-scape</a:t>
              </a:r>
            </a:p>
          </p:txBody>
        </p:sp>
        <p:sp>
          <p:nvSpPr>
            <p:cNvPr id="8" name="Down Arrow 26">
              <a:extLst>
                <a:ext uri="{FF2B5EF4-FFF2-40B4-BE49-F238E27FC236}">
                  <a16:creationId xmlns:a16="http://schemas.microsoft.com/office/drawing/2014/main" id="{2F6E1E85-4265-43A6-8EEC-1FCFC7670FD5}"/>
                </a:ext>
              </a:extLst>
            </p:cNvPr>
            <p:cNvSpPr/>
            <p:nvPr/>
          </p:nvSpPr>
          <p:spPr>
            <a:xfrm rot="18651384">
              <a:off x="6262753" y="2716181"/>
              <a:ext cx="1206649" cy="1637700"/>
            </a:xfrm>
            <a:prstGeom prst="downArrow">
              <a:avLst/>
            </a:prstGeom>
            <a:solidFill>
              <a:srgbClr val="FFCC66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05A2BF-9BC0-4C2B-81A2-2B4DECAC07F2}"/>
                </a:ext>
              </a:extLst>
            </p:cNvPr>
            <p:cNvSpPr txBox="1"/>
            <p:nvPr/>
          </p:nvSpPr>
          <p:spPr>
            <a:xfrm rot="2365890">
              <a:off x="5878592" y="3051620"/>
              <a:ext cx="1647551" cy="71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Frequency</a:t>
              </a:r>
            </a:p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Intensity, Size</a:t>
              </a:r>
            </a:p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Duration</a:t>
              </a:r>
            </a:p>
          </p:txBody>
        </p:sp>
        <p:sp>
          <p:nvSpPr>
            <p:cNvPr id="10" name="Down Arrow 24">
              <a:extLst>
                <a:ext uri="{FF2B5EF4-FFF2-40B4-BE49-F238E27FC236}">
                  <a16:creationId xmlns:a16="http://schemas.microsoft.com/office/drawing/2014/main" id="{902250E1-F3EA-489E-A878-4F651436C23E}"/>
                </a:ext>
              </a:extLst>
            </p:cNvPr>
            <p:cNvSpPr/>
            <p:nvPr/>
          </p:nvSpPr>
          <p:spPr>
            <a:xfrm rot="3139364">
              <a:off x="8981033" y="2763617"/>
              <a:ext cx="1282303" cy="1664739"/>
            </a:xfrm>
            <a:prstGeom prst="downArrow">
              <a:avLst/>
            </a:prstGeom>
            <a:solidFill>
              <a:srgbClr val="FFCC66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F5300A-5003-4EA0-B45F-98A6DB13F86C}"/>
                </a:ext>
              </a:extLst>
            </p:cNvPr>
            <p:cNvSpPr txBox="1"/>
            <p:nvPr/>
          </p:nvSpPr>
          <p:spPr>
            <a:xfrm rot="19418544">
              <a:off x="8783672" y="3150367"/>
              <a:ext cx="1864349" cy="71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Persistence</a:t>
              </a:r>
            </a:p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Recovery</a:t>
              </a:r>
            </a:p>
            <a:p>
              <a:pPr marL="0" marR="0" lvl="0" indent="0" algn="ctr" defTabSz="121917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State change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5165938-A20C-492E-AE88-9F97AF2602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6" y="3532716"/>
            <a:ext cx="3173562" cy="2380172"/>
          </a:xfrm>
          <a:prstGeom prst="rect">
            <a:avLst/>
          </a:prstGeom>
        </p:spPr>
      </p:pic>
      <p:pic>
        <p:nvPicPr>
          <p:cNvPr id="13" name="Picture 12" descr="A picture containing purple&#10;&#10;Description automatically generated">
            <a:extLst>
              <a:ext uri="{FF2B5EF4-FFF2-40B4-BE49-F238E27FC236}">
                <a16:creationId xmlns:a16="http://schemas.microsoft.com/office/drawing/2014/main" id="{4FA219DD-712B-4EEE-BED3-8789496F9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4" r="32686" b="4430"/>
          <a:stretch/>
        </p:blipFill>
        <p:spPr>
          <a:xfrm rot="5400000">
            <a:off x="9069703" y="3416259"/>
            <a:ext cx="2499956" cy="252543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1CBC310-183F-49FD-90A1-0B6019D93240}"/>
              </a:ext>
            </a:extLst>
          </p:cNvPr>
          <p:cNvSpPr txBox="1">
            <a:spLocks/>
          </p:cNvSpPr>
          <p:nvPr/>
        </p:nvSpPr>
        <p:spPr>
          <a:xfrm>
            <a:off x="609600" y="1994038"/>
            <a:ext cx="10972800" cy="20674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What are the spatial and temporal patterns of wrack distribution?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How do wrack characteristics affect plant recovery?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7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5E98-C74E-4B88-A3F7-62C4477C8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72" y="365125"/>
            <a:ext cx="3071003" cy="1325563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Study Site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F9CFB6-966E-44F6-B5F3-1C75F7428F84}"/>
              </a:ext>
            </a:extLst>
          </p:cNvPr>
          <p:cNvGrpSpPr/>
          <p:nvPr/>
        </p:nvGrpSpPr>
        <p:grpSpPr>
          <a:xfrm>
            <a:off x="760228" y="1237876"/>
            <a:ext cx="3361525" cy="3642468"/>
            <a:chOff x="1911500" y="3763108"/>
            <a:chExt cx="2906686" cy="30948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074F65-DD65-4AA1-8A61-F284C1863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72" r="66341"/>
            <a:stretch/>
          </p:blipFill>
          <p:spPr>
            <a:xfrm>
              <a:off x="1911500" y="3763108"/>
              <a:ext cx="2906686" cy="3094892"/>
            </a:xfrm>
            <a:prstGeom prst="rect">
              <a:avLst/>
            </a:prstGeom>
          </p:spPr>
        </p:pic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DEECBA8F-6730-4329-93CC-8E52C8E00DD2}"/>
                </a:ext>
              </a:extLst>
            </p:cNvPr>
            <p:cNvSpPr/>
            <p:nvPr/>
          </p:nvSpPr>
          <p:spPr>
            <a:xfrm>
              <a:off x="3876675" y="6022975"/>
              <a:ext cx="276225" cy="27305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7C8295F-AA7F-4827-939A-8344CC49E59F}"/>
              </a:ext>
            </a:extLst>
          </p:cNvPr>
          <p:cNvSpPr txBox="1"/>
          <p:nvPr/>
        </p:nvSpPr>
        <p:spPr>
          <a:xfrm>
            <a:off x="851269" y="4938935"/>
            <a:ext cx="41148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Sapelo Island, 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Dean Creek Marsh: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Area of ~18 ha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Dominated by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Spartina alterniflora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Elevation ranges from 0 – 2 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4B427-6BD6-4FC4-82D7-8E9E3E242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5"/>
          <a:stretch/>
        </p:blipFill>
        <p:spPr>
          <a:xfrm>
            <a:off x="5481084" y="0"/>
            <a:ext cx="6406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75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42B5-1996-4F91-945D-67743A34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Data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400AF-98E5-49FF-A146-CE362DB0D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404" y="1825625"/>
            <a:ext cx="5607867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DJI </a:t>
            </a:r>
            <a:r>
              <a:rPr lang="en-US" dirty="0" err="1">
                <a:latin typeface="Franklin Gothic Book" panose="020B0503020102020204" pitchFamily="34" charset="0"/>
              </a:rPr>
              <a:t>Matrice</a:t>
            </a:r>
            <a:r>
              <a:rPr lang="en-US" dirty="0">
                <a:latin typeface="Franklin Gothic Book" panose="020B0503020102020204" pitchFamily="34" charset="0"/>
              </a:rPr>
              <a:t> with </a:t>
            </a:r>
            <a:r>
              <a:rPr lang="en-US" dirty="0" err="1">
                <a:latin typeface="Franklin Gothic Book" panose="020B0503020102020204" pitchFamily="34" charset="0"/>
              </a:rPr>
              <a:t>Micasense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Altum</a:t>
            </a:r>
            <a:endParaRPr lang="en-US" dirty="0">
              <a:latin typeface="Franklin Gothic Book" panose="020B0503020102020204" pitchFamily="34" charset="0"/>
            </a:endParaRP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6 Bands: Blue, Green, Red, Red-Edge, NIR, &amp; Thermal-Infrared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5 cm x 5 cm pixels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Images acquired monthly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54 images (ongoing)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8 in 2020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12 in 2021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12 in 2022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12 in 2023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10 in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DE193-B019-4CC6-B27A-1A89B2975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9" t="29389" r="47077" b="23611"/>
          <a:stretch/>
        </p:blipFill>
        <p:spPr>
          <a:xfrm>
            <a:off x="6247553" y="1806694"/>
            <a:ext cx="3106515" cy="4774442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BE442511-8696-49F8-8C79-EA045EEC6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4963" y="1198559"/>
            <a:ext cx="1325563" cy="1325563"/>
          </a:xfrm>
          <a:prstGeom prst="rect">
            <a:avLst/>
          </a:prstGeom>
        </p:spPr>
      </p:pic>
      <p:pic>
        <p:nvPicPr>
          <p:cNvPr id="10" name="Graphic 9" descr="Wireless router">
            <a:extLst>
              <a:ext uri="{FF2B5EF4-FFF2-40B4-BE49-F238E27FC236}">
                <a16:creationId xmlns:a16="http://schemas.microsoft.com/office/drawing/2014/main" id="{6C97FCBC-AB35-494D-BD4F-0A4555F23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8631" y="3295653"/>
            <a:ext cx="1038226" cy="1038226"/>
          </a:xfrm>
          <a:prstGeom prst="rect">
            <a:avLst/>
          </a:prstGeom>
        </p:spPr>
      </p:pic>
      <p:pic>
        <p:nvPicPr>
          <p:cNvPr id="12" name="Graphic 11" descr="Cloud Computing">
            <a:extLst>
              <a:ext uri="{FF2B5EF4-FFF2-40B4-BE49-F238E27FC236}">
                <a16:creationId xmlns:a16="http://schemas.microsoft.com/office/drawing/2014/main" id="{E85FB645-9668-4F63-9D75-CE36D5127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25482" y="5102223"/>
            <a:ext cx="1390652" cy="1390652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A175799B-F56F-4E5B-B8F7-85C8F8A05C36}"/>
              </a:ext>
            </a:extLst>
          </p:cNvPr>
          <p:cNvSpPr/>
          <p:nvPr/>
        </p:nvSpPr>
        <p:spPr>
          <a:xfrm>
            <a:off x="10579144" y="2627305"/>
            <a:ext cx="457200" cy="542928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C3768DF3-CE5B-4DD9-9F20-BDFEEF4AED84}"/>
              </a:ext>
            </a:extLst>
          </p:cNvPr>
          <p:cNvSpPr/>
          <p:nvPr/>
        </p:nvSpPr>
        <p:spPr>
          <a:xfrm>
            <a:off x="10584302" y="4446587"/>
            <a:ext cx="457200" cy="542928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40DB445-E693-4E35-A8B8-89372C785B8A}"/>
              </a:ext>
            </a:extLst>
          </p:cNvPr>
          <p:cNvSpPr/>
          <p:nvPr/>
        </p:nvSpPr>
        <p:spPr>
          <a:xfrm rot="13551491">
            <a:off x="9507104" y="1915305"/>
            <a:ext cx="457200" cy="542928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657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F5FCE32-E551-48CC-AFCF-ECD9B77C6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88" y="2057400"/>
            <a:ext cx="3550023" cy="2743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2F105917-5B43-4536-A84A-5EEB84FFC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4" y="316470"/>
            <a:ext cx="3550023" cy="2743200"/>
          </a:xfr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ADAB03-F2E1-4AFF-AB82-347D5C3D483F}"/>
              </a:ext>
            </a:extLst>
          </p:cNvPr>
          <p:cNvSpPr txBox="1"/>
          <p:nvPr/>
        </p:nvSpPr>
        <p:spPr>
          <a:xfrm>
            <a:off x="1049496" y="3059670"/>
            <a:ext cx="198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PCA Component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919B3-4EDB-4C89-AAE6-CA5F17FAF11C}"/>
              </a:ext>
            </a:extLst>
          </p:cNvPr>
          <p:cNvSpPr txBox="1"/>
          <p:nvPr/>
        </p:nvSpPr>
        <p:spPr>
          <a:xfrm>
            <a:off x="1034335" y="6356864"/>
            <a:ext cx="201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PCA Component 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D8EAE8-49C7-46A3-892B-B960C4FD622A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809997" y="1688070"/>
            <a:ext cx="366715" cy="451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F6DDD7-52C5-470F-9F3A-44D845162D9A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817844" y="4438650"/>
            <a:ext cx="435768" cy="4762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35B4EA0-3A4A-49DC-8110-9FAC3DC0C5B4}"/>
              </a:ext>
            </a:extLst>
          </p:cNvPr>
          <p:cNvSpPr txBox="1"/>
          <p:nvPr/>
        </p:nvSpPr>
        <p:spPr>
          <a:xfrm>
            <a:off x="5058786" y="5089136"/>
            <a:ext cx="207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Binary Wrack Map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0788BB-90D4-4681-B4DA-73DB825D818B}"/>
              </a:ext>
            </a:extLst>
          </p:cNvPr>
          <p:cNvSpPr txBox="1"/>
          <p:nvPr/>
        </p:nvSpPr>
        <p:spPr>
          <a:xfrm>
            <a:off x="8905593" y="5089136"/>
            <a:ext cx="269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Identified Wrack Polygons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D6790A-F767-4923-9863-7BE908EB9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21" y="3543300"/>
            <a:ext cx="3550023" cy="2743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BCAD9A4-7562-4139-B195-25B6B41FE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370" y="2057400"/>
            <a:ext cx="3550023" cy="2743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AE432CC-851E-4A1D-96A7-CFB2EA028D9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7871011" y="3429000"/>
            <a:ext cx="50314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BA9A85E-B735-4B1A-BBF5-BB0FE6B3916E}"/>
              </a:ext>
            </a:extLst>
          </p:cNvPr>
          <p:cNvSpPr txBox="1"/>
          <p:nvPr/>
        </p:nvSpPr>
        <p:spPr>
          <a:xfrm>
            <a:off x="6238875" y="533400"/>
            <a:ext cx="413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Wrack Identification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B5EABE-DABD-BD33-4275-F08D52836C71}"/>
              </a:ext>
            </a:extLst>
          </p:cNvPr>
          <p:cNvSpPr txBox="1"/>
          <p:nvPr/>
        </p:nvSpPr>
        <p:spPr>
          <a:xfrm>
            <a:off x="9906736" y="6488668"/>
            <a:ext cx="228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Lynn et al. 2023</a:t>
            </a:r>
          </a:p>
        </p:txBody>
      </p:sp>
    </p:spTree>
    <p:extLst>
      <p:ext uri="{BB962C8B-B14F-4D97-AF65-F5344CB8AC3E}">
        <p14:creationId xmlns:p14="http://schemas.microsoft.com/office/powerpoint/2010/main" val="343384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5E98-C74E-4B88-A3F7-62C4477C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Using the Classified Imagery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8686C-DE25-4B10-BD76-0B0117105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134"/>
            <a:ext cx="4572009" cy="4572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476201-F5F8-47D2-9601-6EB874A74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04" y="4425843"/>
            <a:ext cx="3871265" cy="2419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F98CE9-3188-4D11-80A5-07607B6E2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92" y="2043048"/>
            <a:ext cx="3877057" cy="2423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B6CF5F-EF8E-4EB8-96F8-001409973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69" y="4459089"/>
            <a:ext cx="3820966" cy="2388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AAFBF5-1A47-4962-93E3-C1DB57A96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69" y="2044857"/>
            <a:ext cx="3871266" cy="24195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34D5F0-2DBD-4002-9A93-E0B7B5D8D4F0}"/>
              </a:ext>
            </a:extLst>
          </p:cNvPr>
          <p:cNvSpPr txBox="1"/>
          <p:nvPr/>
        </p:nvSpPr>
        <p:spPr>
          <a:xfrm>
            <a:off x="5459271" y="1635983"/>
            <a:ext cx="200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August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2CD316-22AA-44F6-B71A-9C51A7733D0C}"/>
              </a:ext>
            </a:extLst>
          </p:cNvPr>
          <p:cNvSpPr txBox="1"/>
          <p:nvPr/>
        </p:nvSpPr>
        <p:spPr>
          <a:xfrm>
            <a:off x="9457698" y="1690688"/>
            <a:ext cx="200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2020 - 2021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D9335-BFD6-7490-DD4E-7B33D2D26593}"/>
              </a:ext>
            </a:extLst>
          </p:cNvPr>
          <p:cNvSpPr txBox="1"/>
          <p:nvPr/>
        </p:nvSpPr>
        <p:spPr>
          <a:xfrm>
            <a:off x="740" y="6428597"/>
            <a:ext cx="228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Lynn et al. 2023</a:t>
            </a:r>
          </a:p>
        </p:txBody>
      </p:sp>
    </p:spTree>
    <p:extLst>
      <p:ext uri="{BB962C8B-B14F-4D97-AF65-F5344CB8AC3E}">
        <p14:creationId xmlns:p14="http://schemas.microsoft.com/office/powerpoint/2010/main" val="17292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5E98-C74E-4B88-A3F7-62C4477C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Size-Frequency Distributions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4916D-55C9-4103-88C3-02A97EF94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26" y="2119517"/>
            <a:ext cx="5852161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59E6AA-A449-4E01-9CF9-F952D06CB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" y="2119517"/>
            <a:ext cx="5852160" cy="365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B5A87A-87CC-4E4E-816A-57E7FD08C246}"/>
              </a:ext>
            </a:extLst>
          </p:cNvPr>
          <p:cNvSpPr txBox="1"/>
          <p:nvPr/>
        </p:nvSpPr>
        <p:spPr>
          <a:xfrm>
            <a:off x="9739423" y="6310423"/>
            <a:ext cx="228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Lynn et al. 2023</a:t>
            </a:r>
          </a:p>
        </p:txBody>
      </p:sp>
    </p:spTree>
    <p:extLst>
      <p:ext uri="{BB962C8B-B14F-4D97-AF65-F5344CB8AC3E}">
        <p14:creationId xmlns:p14="http://schemas.microsoft.com/office/powerpoint/2010/main" val="1353120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B197AD-513A-48DC-8964-6D19F23CC211}"/>
              </a:ext>
            </a:extLst>
          </p:cNvPr>
          <p:cNvGraphicFramePr>
            <a:graphicFrameLocks noGrp="1"/>
          </p:cNvGraphicFramePr>
          <p:nvPr/>
        </p:nvGraphicFramePr>
        <p:xfrm>
          <a:off x="9135371" y="89938"/>
          <a:ext cx="290710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552">
                  <a:extLst>
                    <a:ext uri="{9D8B030D-6E8A-4147-A177-3AD203B41FA5}">
                      <a16:colId xmlns:a16="http://schemas.microsoft.com/office/drawing/2014/main" val="1090467443"/>
                    </a:ext>
                  </a:extLst>
                </a:gridCol>
                <a:gridCol w="1453552">
                  <a:extLst>
                    <a:ext uri="{9D8B030D-6E8A-4147-A177-3AD203B41FA5}">
                      <a16:colId xmlns:a16="http://schemas.microsoft.com/office/drawing/2014/main" val="1207010389"/>
                    </a:ext>
                  </a:extLst>
                </a:gridCol>
              </a:tblGrid>
              <a:tr h="279409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# of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# of Pixels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873615"/>
                  </a:ext>
                </a:extLst>
              </a:tr>
              <a:tr h="275798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1190000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079710"/>
                  </a:ext>
                </a:extLst>
              </a:tr>
              <a:tr h="275798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513100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278472"/>
                  </a:ext>
                </a:extLst>
              </a:tr>
              <a:tr h="275798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151700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680880"/>
                  </a:ext>
                </a:extLst>
              </a:tr>
              <a:tr h="275798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93000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784700"/>
                  </a:ext>
                </a:extLst>
              </a:tr>
              <a:tr h="275798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44500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580448"/>
                  </a:ext>
                </a:extLst>
              </a:tr>
              <a:tr h="275798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20000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387633"/>
                  </a:ext>
                </a:extLst>
              </a:tr>
              <a:tr h="275798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6100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051380"/>
                  </a:ext>
                </a:extLst>
              </a:tr>
              <a:tr h="275798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1800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34586"/>
                  </a:ext>
                </a:extLst>
              </a:tr>
              <a:tr h="275798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1800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435825"/>
                  </a:ext>
                </a:extLst>
              </a:tr>
              <a:tr h="275798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66505"/>
                  </a:ext>
                </a:extLst>
              </a:tr>
              <a:tr h="275798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28965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C01310C-C18A-466C-BB90-F82AE04C9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875CA9-A838-49CC-A390-F907D4E92A43}"/>
              </a:ext>
            </a:extLst>
          </p:cNvPr>
          <p:cNvSpPr txBox="1"/>
          <p:nvPr/>
        </p:nvSpPr>
        <p:spPr>
          <a:xfrm>
            <a:off x="9739423" y="6310423"/>
            <a:ext cx="228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Lynn et al. 2024</a:t>
            </a:r>
          </a:p>
        </p:txBody>
      </p:sp>
    </p:spTree>
    <p:extLst>
      <p:ext uri="{BB962C8B-B14F-4D97-AF65-F5344CB8AC3E}">
        <p14:creationId xmlns:p14="http://schemas.microsoft.com/office/powerpoint/2010/main" val="112679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768</Words>
  <Application>Microsoft Office PowerPoint</Application>
  <PresentationFormat>Widescreen</PresentationFormat>
  <Paragraphs>145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Franklin Gothic Book</vt:lpstr>
      <vt:lpstr>Times New Roman</vt:lpstr>
      <vt:lpstr>Office Theme</vt:lpstr>
      <vt:lpstr>Using UAVs to Evaluate the Impact of Wrack Disturbance on Plant Recovery</vt:lpstr>
      <vt:lpstr>Background</vt:lpstr>
      <vt:lpstr>Evaluating Wrack</vt:lpstr>
      <vt:lpstr>Study Site</vt:lpstr>
      <vt:lpstr>Data Acquisition</vt:lpstr>
      <vt:lpstr>PowerPoint Presentation</vt:lpstr>
      <vt:lpstr>Using the Classified Imagery</vt:lpstr>
      <vt:lpstr>Size-Frequency Distributions</vt:lpstr>
      <vt:lpstr>PowerPoint Presentation</vt:lpstr>
      <vt:lpstr>Evaluating Wrack</vt:lpstr>
      <vt:lpstr>Analyzing the Impact of Wrack Disturbances on Plant Recovery</vt:lpstr>
      <vt:lpstr>PowerPoint Presentation</vt:lpstr>
      <vt:lpstr>Kriging Results</vt:lpstr>
      <vt:lpstr>Methods</vt:lpstr>
      <vt:lpstr>Survivability Model for Recovery Analysis</vt:lpstr>
      <vt:lpstr>Survivability Model for Recovery Analysis</vt:lpstr>
      <vt:lpstr>Survivability Model for Recovery Analysis</vt:lpstr>
      <vt:lpstr>Random Forest Analysis</vt:lpstr>
      <vt:lpstr>Conclusions</vt:lpstr>
      <vt:lpstr>Acknowledgements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Tyler Lynn</dc:creator>
  <cp:lastModifiedBy>Tyler Lynn</cp:lastModifiedBy>
  <cp:revision>2</cp:revision>
  <dcterms:created xsi:type="dcterms:W3CDTF">2024-09-16T15:52:06Z</dcterms:created>
  <dcterms:modified xsi:type="dcterms:W3CDTF">2025-04-22T14:55:43Z</dcterms:modified>
</cp:coreProperties>
</file>