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</p:sldIdLst>
  <p:sldSz cx="18288000" cy="10287000"/>
  <p:notesSz cx="6858000" cy="9144000"/>
  <p:embeddedFontLst>
    <p:embeddedFont>
      <p:font typeface="Aileron Bold" panose="020B0604020202020204" charset="0"/>
      <p:regular r:id="rId16"/>
    </p:embeddedFont>
    <p:embeddedFont>
      <p:font typeface="Aileron Heavy" panose="020B0604020202020204" charset="0"/>
      <p:regular r:id="rId17"/>
    </p:embeddedFont>
    <p:embeddedFont>
      <p:font typeface="Montserrat Bold" panose="020B0604020202020204" charset="0"/>
      <p:regular r:id="rId18"/>
    </p:embeddedFont>
    <p:embeddedFont>
      <p:font typeface="Montserrat Heavy" panose="020B0604020202020204" charset="0"/>
      <p:regular r:id="rId19"/>
    </p:embeddedFont>
    <p:embeddedFont>
      <p:font typeface="Montserrat Ultra-Bold" panose="020B0604020202020204" charset="0"/>
      <p:regular r:id="rId20"/>
    </p:embeddedFont>
    <p:embeddedFont>
      <p:font typeface="Prompt Heavy" panose="020B0604020202020204" charset="-34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500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23.png"/><Relationship Id="rId4" Type="http://schemas.openxmlformats.org/officeDocument/2006/relationships/image" Target="../media/image16.svg"/><Relationship Id="rId9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18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33.jpeg"/><Relationship Id="rId4" Type="http://schemas.openxmlformats.org/officeDocument/2006/relationships/image" Target="../media/image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016/j.ecolind.2019.106020" TargetMode="External"/><Relationship Id="rId13" Type="http://schemas.openxmlformats.org/officeDocument/2006/relationships/hyperlink" Target="https://doi.org/10.1016/j.pecon.2021.07.002" TargetMode="External"/><Relationship Id="rId3" Type="http://schemas.openxmlformats.org/officeDocument/2006/relationships/hyperlink" Target="https://doi.org/10.1007/s10661-020-8198-1" TargetMode="External"/><Relationship Id="rId7" Type="http://schemas.openxmlformats.org/officeDocument/2006/relationships/hyperlink" Target="https://doi.org/10.1007/s10708-013-9503-0" TargetMode="External"/><Relationship Id="rId12" Type="http://schemas.openxmlformats.org/officeDocument/2006/relationships/hyperlink" Target="https://doi.org/10.1016/j.landusepol.2007.09.006" TargetMode="External"/><Relationship Id="rId2" Type="http://schemas.openxmlformats.org/officeDocument/2006/relationships/hyperlink" Target="https://doi.org/10.1016/j.ecoinf.2017.12.004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tn.gov/protecttnforests/invasive-plants/kudzu.html" TargetMode="External"/><Relationship Id="rId11" Type="http://schemas.openxmlformats.org/officeDocument/2006/relationships/hyperlink" Target="https://doi.org/10.3390/rs13224551" TargetMode="External"/><Relationship Id="rId5" Type="http://schemas.openxmlformats.org/officeDocument/2006/relationships/hyperlink" Target="https://doi.org/10.3390/plants12010216" TargetMode="External"/><Relationship Id="rId10" Type="http://schemas.openxmlformats.org/officeDocument/2006/relationships/hyperlink" Target="https://doi.org/10.1016/j.jag.2024.103872" TargetMode="External"/><Relationship Id="rId4" Type="http://schemas.openxmlformats.org/officeDocument/2006/relationships/hyperlink" Target="https://doi.org/10.1016/j.apgeog.2014.10.005" TargetMode="External"/><Relationship Id="rId9" Type="http://schemas.openxmlformats.org/officeDocument/2006/relationships/hyperlink" Target="https://doi.org/10.1016/j.pedobi.2023.150897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2.png"/><Relationship Id="rId7" Type="http://schemas.openxmlformats.org/officeDocument/2006/relationships/image" Target="../media/image16.sv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8.svg"/><Relationship Id="rId5" Type="http://schemas.openxmlformats.org/officeDocument/2006/relationships/image" Target="../media/image14.jpeg"/><Relationship Id="rId10" Type="http://schemas.openxmlformats.org/officeDocument/2006/relationships/image" Target="../media/image17.png"/><Relationship Id="rId4" Type="http://schemas.openxmlformats.org/officeDocument/2006/relationships/image" Target="../media/image13.svg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2.png"/><Relationship Id="rId7" Type="http://schemas.openxmlformats.org/officeDocument/2006/relationships/image" Target="../media/image16.sv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8.svg"/><Relationship Id="rId5" Type="http://schemas.openxmlformats.org/officeDocument/2006/relationships/image" Target="../media/image19.jpeg"/><Relationship Id="rId10" Type="http://schemas.openxmlformats.org/officeDocument/2006/relationships/image" Target="../media/image17.png"/><Relationship Id="rId4" Type="http://schemas.openxmlformats.org/officeDocument/2006/relationships/image" Target="../media/image13.svg"/><Relationship Id="rId9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12.png"/><Relationship Id="rId7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11" Type="http://schemas.openxmlformats.org/officeDocument/2006/relationships/image" Target="../media/image20.jpeg"/><Relationship Id="rId5" Type="http://schemas.openxmlformats.org/officeDocument/2006/relationships/image" Target="../media/image15.png"/><Relationship Id="rId10" Type="http://schemas.openxmlformats.org/officeDocument/2006/relationships/image" Target="../media/image18.svg"/><Relationship Id="rId4" Type="http://schemas.openxmlformats.org/officeDocument/2006/relationships/image" Target="../media/image13.sv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16.svg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2.png"/><Relationship Id="rId7" Type="http://schemas.openxmlformats.org/officeDocument/2006/relationships/image" Target="../media/image16.svg"/><Relationship Id="rId12" Type="http://schemas.openxmlformats.org/officeDocument/2006/relationships/image" Target="../media/image2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8.svg"/><Relationship Id="rId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3.svg"/><Relationship Id="rId9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28.png"/><Relationship Id="rId4" Type="http://schemas.openxmlformats.org/officeDocument/2006/relationships/image" Target="../media/image16.sv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2312062" y="1028700"/>
            <a:ext cx="4947238" cy="691029"/>
            <a:chOff x="0" y="0"/>
            <a:chExt cx="1302976" cy="18199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02976" cy="181999"/>
            </a:xfrm>
            <a:custGeom>
              <a:avLst/>
              <a:gdLst/>
              <a:ahLst/>
              <a:cxnLst/>
              <a:rect l="l" t="t" r="r" b="b"/>
              <a:pathLst>
                <a:path w="1302976" h="181999">
                  <a:moveTo>
                    <a:pt x="79810" y="0"/>
                  </a:moveTo>
                  <a:lnTo>
                    <a:pt x="1223166" y="0"/>
                  </a:lnTo>
                  <a:cubicBezTo>
                    <a:pt x="1267244" y="0"/>
                    <a:pt x="1302976" y="35732"/>
                    <a:pt x="1302976" y="79810"/>
                  </a:cubicBezTo>
                  <a:lnTo>
                    <a:pt x="1302976" y="102190"/>
                  </a:lnTo>
                  <a:cubicBezTo>
                    <a:pt x="1302976" y="146267"/>
                    <a:pt x="1267244" y="181999"/>
                    <a:pt x="1223166" y="181999"/>
                  </a:cubicBezTo>
                  <a:lnTo>
                    <a:pt x="79810" y="181999"/>
                  </a:lnTo>
                  <a:cubicBezTo>
                    <a:pt x="35732" y="181999"/>
                    <a:pt x="0" y="146267"/>
                    <a:pt x="0" y="102190"/>
                  </a:cubicBezTo>
                  <a:lnTo>
                    <a:pt x="0" y="79810"/>
                  </a:lnTo>
                  <a:cubicBezTo>
                    <a:pt x="0" y="35732"/>
                    <a:pt x="35732" y="0"/>
                    <a:pt x="79810" y="0"/>
                  </a:cubicBezTo>
                  <a:close/>
                </a:path>
              </a:pathLst>
            </a:custGeom>
            <a:solidFill>
              <a:srgbClr val="38674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1302976" cy="2296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997776" y="1028700"/>
            <a:ext cx="13530987" cy="8229600"/>
            <a:chOff x="0" y="0"/>
            <a:chExt cx="356371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563717" cy="2167467"/>
            </a:xfrm>
            <a:custGeom>
              <a:avLst/>
              <a:gdLst/>
              <a:ahLst/>
              <a:cxnLst/>
              <a:rect l="l" t="t" r="r" b="b"/>
              <a:pathLst>
                <a:path w="3563717" h="2167467">
                  <a:moveTo>
                    <a:pt x="57216" y="0"/>
                  </a:moveTo>
                  <a:lnTo>
                    <a:pt x="3506501" y="0"/>
                  </a:lnTo>
                  <a:cubicBezTo>
                    <a:pt x="3521675" y="0"/>
                    <a:pt x="3536229" y="6028"/>
                    <a:pt x="3546959" y="16758"/>
                  </a:cubicBezTo>
                  <a:cubicBezTo>
                    <a:pt x="3557689" y="27488"/>
                    <a:pt x="3563717" y="42042"/>
                    <a:pt x="3563717" y="57216"/>
                  </a:cubicBezTo>
                  <a:lnTo>
                    <a:pt x="3563717" y="2110250"/>
                  </a:lnTo>
                  <a:cubicBezTo>
                    <a:pt x="3563717" y="2141850"/>
                    <a:pt x="3538100" y="2167467"/>
                    <a:pt x="3506501" y="2167467"/>
                  </a:cubicBezTo>
                  <a:lnTo>
                    <a:pt x="57216" y="2167467"/>
                  </a:lnTo>
                  <a:cubicBezTo>
                    <a:pt x="42042" y="2167467"/>
                    <a:pt x="27488" y="2161439"/>
                    <a:pt x="16758" y="2150708"/>
                  </a:cubicBezTo>
                  <a:cubicBezTo>
                    <a:pt x="6028" y="2139978"/>
                    <a:pt x="0" y="2125425"/>
                    <a:pt x="0" y="2110250"/>
                  </a:cubicBezTo>
                  <a:lnTo>
                    <a:pt x="0" y="57216"/>
                  </a:lnTo>
                  <a:cubicBezTo>
                    <a:pt x="0" y="42042"/>
                    <a:pt x="6028" y="27488"/>
                    <a:pt x="16758" y="16758"/>
                  </a:cubicBezTo>
                  <a:cubicBezTo>
                    <a:pt x="27488" y="6028"/>
                    <a:pt x="42042" y="0"/>
                    <a:pt x="57216" y="0"/>
                  </a:cubicBezTo>
                  <a:close/>
                </a:path>
              </a:pathLst>
            </a:custGeom>
            <a:solidFill>
              <a:srgbClr val="19322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3563717" cy="22150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3823634" y="2352127"/>
            <a:ext cx="3435666" cy="3435666"/>
          </a:xfrm>
          <a:custGeom>
            <a:avLst/>
            <a:gdLst/>
            <a:ahLst/>
            <a:cxnLst/>
            <a:rect l="l" t="t" r="r" b="b"/>
            <a:pathLst>
              <a:path w="3435666" h="3435666">
                <a:moveTo>
                  <a:pt x="0" y="0"/>
                </a:moveTo>
                <a:lnTo>
                  <a:pt x="3435666" y="0"/>
                </a:lnTo>
                <a:lnTo>
                  <a:pt x="3435666" y="3435665"/>
                </a:lnTo>
                <a:lnTo>
                  <a:pt x="0" y="34356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10"/>
          <p:cNvGrpSpPr/>
          <p:nvPr/>
        </p:nvGrpSpPr>
        <p:grpSpPr>
          <a:xfrm>
            <a:off x="8649663" y="1028700"/>
            <a:ext cx="8229600" cy="8229600"/>
            <a:chOff x="0" y="0"/>
            <a:chExt cx="406400" cy="406400"/>
          </a:xfrm>
        </p:grpSpPr>
        <p:sp>
          <p:nvSpPr>
            <p:cNvPr id="11" name="Freeform 11"/>
            <p:cNvSpPr/>
            <p:nvPr/>
          </p:nvSpPr>
          <p:spPr>
            <a:xfrm>
              <a:off x="31225" y="0"/>
              <a:ext cx="351795" cy="406400"/>
            </a:xfrm>
            <a:custGeom>
              <a:avLst/>
              <a:gdLst/>
              <a:ahLst/>
              <a:cxnLst/>
              <a:rect l="l" t="t" r="r" b="b"/>
              <a:pathLst>
                <a:path w="351795" h="406400">
                  <a:moveTo>
                    <a:pt x="25219" y="0"/>
                  </a:moveTo>
                  <a:lnTo>
                    <a:pt x="115531" y="0"/>
                  </a:lnTo>
                  <a:cubicBezTo>
                    <a:pt x="151671" y="0"/>
                    <a:pt x="186332" y="14357"/>
                    <a:pt x="211887" y="39912"/>
                  </a:cubicBezTo>
                  <a:lnTo>
                    <a:pt x="335263" y="163288"/>
                  </a:lnTo>
                  <a:cubicBezTo>
                    <a:pt x="345848" y="173873"/>
                    <a:pt x="351795" y="188230"/>
                    <a:pt x="351795" y="203200"/>
                  </a:cubicBezTo>
                  <a:cubicBezTo>
                    <a:pt x="351795" y="218170"/>
                    <a:pt x="345848" y="232527"/>
                    <a:pt x="335263" y="243112"/>
                  </a:cubicBezTo>
                  <a:lnTo>
                    <a:pt x="211887" y="366488"/>
                  </a:lnTo>
                  <a:cubicBezTo>
                    <a:pt x="186332" y="392043"/>
                    <a:pt x="151671" y="406400"/>
                    <a:pt x="115531" y="406400"/>
                  </a:cubicBezTo>
                  <a:lnTo>
                    <a:pt x="25219" y="406400"/>
                  </a:lnTo>
                  <a:cubicBezTo>
                    <a:pt x="15763" y="406400"/>
                    <a:pt x="7238" y="400704"/>
                    <a:pt x="3619" y="391967"/>
                  </a:cubicBezTo>
                  <a:cubicBezTo>
                    <a:pt x="0" y="383231"/>
                    <a:pt x="2001" y="373174"/>
                    <a:pt x="8687" y="366488"/>
                  </a:cubicBezTo>
                  <a:lnTo>
                    <a:pt x="132063" y="243112"/>
                  </a:lnTo>
                  <a:cubicBezTo>
                    <a:pt x="142648" y="232527"/>
                    <a:pt x="148595" y="218170"/>
                    <a:pt x="148595" y="203200"/>
                  </a:cubicBezTo>
                  <a:cubicBezTo>
                    <a:pt x="148595" y="188230"/>
                    <a:pt x="142648" y="173873"/>
                    <a:pt x="132063" y="163288"/>
                  </a:cubicBezTo>
                  <a:lnTo>
                    <a:pt x="8687" y="39912"/>
                  </a:lnTo>
                  <a:cubicBezTo>
                    <a:pt x="2001" y="33226"/>
                    <a:pt x="0" y="23169"/>
                    <a:pt x="3619" y="14433"/>
                  </a:cubicBezTo>
                  <a:cubicBezTo>
                    <a:pt x="7238" y="5696"/>
                    <a:pt x="15763" y="0"/>
                    <a:pt x="25219" y="0"/>
                  </a:cubicBezTo>
                  <a:close/>
                </a:path>
              </a:pathLst>
            </a:custGeom>
            <a:blipFill>
              <a:blip r:embed="rId5"/>
              <a:stretch>
                <a:fillRect l="-28204" r="-2682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3127110" y="5143500"/>
            <a:ext cx="4132190" cy="4114800"/>
            <a:chOff x="0" y="0"/>
            <a:chExt cx="6376837" cy="6350000"/>
          </a:xfrm>
        </p:grpSpPr>
        <p:sp>
          <p:nvSpPr>
            <p:cNvPr id="13" name="Freeform 13"/>
            <p:cNvSpPr/>
            <p:nvPr/>
          </p:nvSpPr>
          <p:spPr>
            <a:xfrm>
              <a:off x="350969" y="348987"/>
              <a:ext cx="6121245" cy="6096390"/>
            </a:xfrm>
            <a:custGeom>
              <a:avLst/>
              <a:gdLst/>
              <a:ahLst/>
              <a:cxnLst/>
              <a:rect l="l" t="t" r="r" b="b"/>
              <a:pathLst>
                <a:path w="6121245" h="6096390">
                  <a:moveTo>
                    <a:pt x="5550827" y="123723"/>
                  </a:moveTo>
                  <a:lnTo>
                    <a:pt x="124072" y="5528303"/>
                  </a:lnTo>
                  <a:cubicBezTo>
                    <a:pt x="28697" y="5623288"/>
                    <a:pt x="0" y="5766408"/>
                    <a:pt x="51384" y="5890820"/>
                  </a:cubicBezTo>
                  <a:cubicBezTo>
                    <a:pt x="102768" y="6015233"/>
                    <a:pt x="224095" y="6096390"/>
                    <a:pt x="358701" y="6096390"/>
                  </a:cubicBezTo>
                  <a:lnTo>
                    <a:pt x="5316198" y="6096390"/>
                  </a:lnTo>
                  <a:cubicBezTo>
                    <a:pt x="5529710" y="6096390"/>
                    <a:pt x="5734477" y="6011573"/>
                    <a:pt x="5885452" y="5860598"/>
                  </a:cubicBezTo>
                  <a:cubicBezTo>
                    <a:pt x="6036428" y="5709622"/>
                    <a:pt x="6121245" y="5504855"/>
                    <a:pt x="6121245" y="5291344"/>
                  </a:cubicBezTo>
                  <a:lnTo>
                    <a:pt x="6121245" y="360683"/>
                  </a:lnTo>
                  <a:cubicBezTo>
                    <a:pt x="6121245" y="225544"/>
                    <a:pt x="6039912" y="103687"/>
                    <a:pt x="5915114" y="51843"/>
                  </a:cubicBezTo>
                  <a:cubicBezTo>
                    <a:pt x="5790315" y="0"/>
                    <a:pt x="5646579" y="28362"/>
                    <a:pt x="5550827" y="123723"/>
                  </a:cubicBezTo>
                  <a:close/>
                </a:path>
              </a:pathLst>
            </a:custGeom>
            <a:blipFill>
              <a:blip r:embed="rId6"/>
              <a:stretch>
                <a:fillRect l="-23441" t="32" r="-23474"/>
              </a:stretch>
            </a:blip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1473759" y="4724349"/>
            <a:ext cx="838303" cy="838303"/>
            <a:chOff x="0" y="0"/>
            <a:chExt cx="1117737" cy="1117737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1117737" cy="1117737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15E41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60"/>
                  </a:lnSpc>
                </a:pPr>
                <a:endParaRPr/>
              </a:p>
            </p:txBody>
          </p:sp>
        </p:grpSp>
        <p:sp>
          <p:nvSpPr>
            <p:cNvPr id="18" name="Freeform 18"/>
            <p:cNvSpPr/>
            <p:nvPr/>
          </p:nvSpPr>
          <p:spPr>
            <a:xfrm>
              <a:off x="300290" y="386183"/>
              <a:ext cx="517156" cy="345370"/>
            </a:xfrm>
            <a:custGeom>
              <a:avLst/>
              <a:gdLst/>
              <a:ahLst/>
              <a:cxnLst/>
              <a:rect l="l" t="t" r="r" b="b"/>
              <a:pathLst>
                <a:path w="517156" h="345370">
                  <a:moveTo>
                    <a:pt x="0" y="0"/>
                  </a:moveTo>
                  <a:lnTo>
                    <a:pt x="517156" y="0"/>
                  </a:lnTo>
                  <a:lnTo>
                    <a:pt x="517156" y="345371"/>
                  </a:lnTo>
                  <a:lnTo>
                    <a:pt x="0" y="345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Freeform 19"/>
          <p:cNvSpPr/>
          <p:nvPr/>
        </p:nvSpPr>
        <p:spPr>
          <a:xfrm>
            <a:off x="1856658" y="2368937"/>
            <a:ext cx="1201826" cy="179181"/>
          </a:xfrm>
          <a:custGeom>
            <a:avLst/>
            <a:gdLst/>
            <a:ahLst/>
            <a:cxnLst/>
            <a:rect l="l" t="t" r="r" b="b"/>
            <a:pathLst>
              <a:path w="1201826" h="179181">
                <a:moveTo>
                  <a:pt x="0" y="0"/>
                </a:moveTo>
                <a:lnTo>
                  <a:pt x="1201826" y="0"/>
                </a:lnTo>
                <a:lnTo>
                  <a:pt x="1201826" y="179181"/>
                </a:lnTo>
                <a:lnTo>
                  <a:pt x="0" y="17918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12930444" y="224317"/>
            <a:ext cx="4879284" cy="597607"/>
          </a:xfrm>
          <a:custGeom>
            <a:avLst/>
            <a:gdLst/>
            <a:ahLst/>
            <a:cxnLst/>
            <a:rect l="l" t="t" r="r" b="b"/>
            <a:pathLst>
              <a:path w="4879284" h="597607">
                <a:moveTo>
                  <a:pt x="0" y="0"/>
                </a:moveTo>
                <a:lnTo>
                  <a:pt x="4879284" y="0"/>
                </a:lnTo>
                <a:lnTo>
                  <a:pt x="4879284" y="597607"/>
                </a:lnTo>
                <a:lnTo>
                  <a:pt x="0" y="59760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21"/>
          <p:cNvSpPr txBox="1"/>
          <p:nvPr/>
        </p:nvSpPr>
        <p:spPr>
          <a:xfrm>
            <a:off x="184512" y="3098547"/>
            <a:ext cx="11166411" cy="36376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25"/>
              </a:lnSpc>
            </a:pPr>
            <a:r>
              <a:rPr lang="en-US" sz="5452" b="1">
                <a:solidFill>
                  <a:srgbClr val="FCFFFB"/>
                </a:solidFill>
                <a:latin typeface="Prompt Heavy"/>
                <a:ea typeface="Prompt Heavy"/>
                <a:cs typeface="Prompt Heavy"/>
                <a:sym typeface="Prompt Heavy"/>
              </a:rPr>
              <a:t>MODELING HABITAT SUITABILITY FOR KUDZU IN HAMILTON COUNTY, TN - A NOVEL CITIZEN SCIENCE STUDY USING GIS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04082" y="7359805"/>
            <a:ext cx="8119429" cy="10486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48"/>
              </a:lnSpc>
            </a:pPr>
            <a:r>
              <a:rPr lang="en-US" sz="3400" b="1">
                <a:solidFill>
                  <a:srgbClr val="B4CA96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Sydney Fuhrig, AKM Azad Hossain</a:t>
            </a:r>
          </a:p>
          <a:p>
            <a:pPr algn="ctr">
              <a:lnSpc>
                <a:spcPts val="4148"/>
              </a:lnSpc>
            </a:pPr>
            <a:r>
              <a:rPr lang="en-US" sz="3400" b="1">
                <a:solidFill>
                  <a:srgbClr val="B4CA96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April 24, 2025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4033365" y="8922091"/>
            <a:ext cx="3016205" cy="234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0"/>
              </a:lnSpc>
            </a:pPr>
            <a:r>
              <a:rPr lang="en-US" sz="1500" b="1">
                <a:solidFill>
                  <a:srgbClr val="EFFFDA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Source: Google Images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0341292" y="0"/>
            <a:ext cx="7946707" cy="10287000"/>
          </a:xfrm>
          <a:custGeom>
            <a:avLst/>
            <a:gdLst/>
            <a:ahLst/>
            <a:cxnLst/>
            <a:rect l="l" t="t" r="r" b="b"/>
            <a:pathLst>
              <a:path w="7946707" h="10287000">
                <a:moveTo>
                  <a:pt x="0" y="0"/>
                </a:moveTo>
                <a:lnTo>
                  <a:pt x="7946708" y="0"/>
                </a:lnTo>
                <a:lnTo>
                  <a:pt x="794670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65732" y="3414322"/>
            <a:ext cx="10045418" cy="4296713"/>
          </a:xfrm>
          <a:custGeom>
            <a:avLst/>
            <a:gdLst/>
            <a:ahLst/>
            <a:cxnLst/>
            <a:rect l="l" t="t" r="r" b="b"/>
            <a:pathLst>
              <a:path w="10045418" h="4296713">
                <a:moveTo>
                  <a:pt x="0" y="0"/>
                </a:moveTo>
                <a:lnTo>
                  <a:pt x="10045418" y="0"/>
                </a:lnTo>
                <a:lnTo>
                  <a:pt x="10045418" y="4296713"/>
                </a:lnTo>
                <a:lnTo>
                  <a:pt x="0" y="42967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421235" y="535768"/>
            <a:ext cx="9534412" cy="13773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979"/>
              </a:lnSpc>
              <a:spcBef>
                <a:spcPct val="0"/>
              </a:spcBef>
            </a:pPr>
            <a:r>
              <a:rPr lang="en-US" sz="8999" b="1">
                <a:solidFill>
                  <a:srgbClr val="FCFFFB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Model Results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6076192" y="-124036"/>
            <a:ext cx="3528154" cy="1764077"/>
          </a:xfrm>
          <a:custGeom>
            <a:avLst/>
            <a:gdLst/>
            <a:ahLst/>
            <a:cxnLst/>
            <a:rect l="l" t="t" r="r" b="b"/>
            <a:pathLst>
              <a:path w="3528154" h="1764077">
                <a:moveTo>
                  <a:pt x="0" y="0"/>
                </a:moveTo>
                <a:lnTo>
                  <a:pt x="3528154" y="0"/>
                </a:lnTo>
                <a:lnTo>
                  <a:pt x="3528154" y="1764077"/>
                </a:lnTo>
                <a:lnTo>
                  <a:pt x="0" y="176407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028700" y="-861006"/>
            <a:ext cx="6198513" cy="8526380"/>
            <a:chOff x="0" y="0"/>
            <a:chExt cx="1632530" cy="224563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632530" cy="2245631"/>
            </a:xfrm>
            <a:custGeom>
              <a:avLst/>
              <a:gdLst/>
              <a:ahLst/>
              <a:cxnLst/>
              <a:rect l="l" t="t" r="r" b="b"/>
              <a:pathLst>
                <a:path w="1632530" h="2245631">
                  <a:moveTo>
                    <a:pt x="71193" y="0"/>
                  </a:moveTo>
                  <a:lnTo>
                    <a:pt x="1561337" y="0"/>
                  </a:lnTo>
                  <a:cubicBezTo>
                    <a:pt x="1580219" y="0"/>
                    <a:pt x="1598327" y="7501"/>
                    <a:pt x="1611678" y="20852"/>
                  </a:cubicBezTo>
                  <a:cubicBezTo>
                    <a:pt x="1625029" y="34203"/>
                    <a:pt x="1632530" y="52311"/>
                    <a:pt x="1632530" y="71193"/>
                  </a:cubicBezTo>
                  <a:lnTo>
                    <a:pt x="1632530" y="2174438"/>
                  </a:lnTo>
                  <a:cubicBezTo>
                    <a:pt x="1632530" y="2213757"/>
                    <a:pt x="1600656" y="2245631"/>
                    <a:pt x="1561337" y="2245631"/>
                  </a:cubicBezTo>
                  <a:lnTo>
                    <a:pt x="71193" y="2245631"/>
                  </a:lnTo>
                  <a:cubicBezTo>
                    <a:pt x="31874" y="2245631"/>
                    <a:pt x="0" y="2213757"/>
                    <a:pt x="0" y="2174438"/>
                  </a:cubicBezTo>
                  <a:lnTo>
                    <a:pt x="0" y="71193"/>
                  </a:lnTo>
                  <a:cubicBezTo>
                    <a:pt x="0" y="31874"/>
                    <a:pt x="31874" y="0"/>
                    <a:pt x="71193" y="0"/>
                  </a:cubicBezTo>
                  <a:close/>
                </a:path>
              </a:pathLst>
            </a:custGeom>
            <a:solidFill>
              <a:srgbClr val="315E4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1632530" cy="22932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8519689" y="2895984"/>
            <a:ext cx="1779192" cy="265261"/>
          </a:xfrm>
          <a:custGeom>
            <a:avLst/>
            <a:gdLst/>
            <a:ahLst/>
            <a:cxnLst/>
            <a:rect l="l" t="t" r="r" b="b"/>
            <a:pathLst>
              <a:path w="1779192" h="265261">
                <a:moveTo>
                  <a:pt x="0" y="0"/>
                </a:moveTo>
                <a:lnTo>
                  <a:pt x="1779192" y="0"/>
                </a:lnTo>
                <a:lnTo>
                  <a:pt x="1779192" y="265262"/>
                </a:lnTo>
                <a:lnTo>
                  <a:pt x="0" y="2652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3038431" y="2514180"/>
            <a:ext cx="2179052" cy="647066"/>
          </a:xfrm>
          <a:custGeom>
            <a:avLst/>
            <a:gdLst/>
            <a:ahLst/>
            <a:cxnLst/>
            <a:rect l="l" t="t" r="r" b="b"/>
            <a:pathLst>
              <a:path w="2179052" h="647066">
                <a:moveTo>
                  <a:pt x="0" y="0"/>
                </a:moveTo>
                <a:lnTo>
                  <a:pt x="2179051" y="0"/>
                </a:lnTo>
                <a:lnTo>
                  <a:pt x="2179051" y="647066"/>
                </a:lnTo>
                <a:lnTo>
                  <a:pt x="0" y="64706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8062197" y="4706136"/>
            <a:ext cx="9586817" cy="4813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64" lvl="1" indent="-269882" algn="just">
              <a:lnSpc>
                <a:spcPts val="3500"/>
              </a:lnSpc>
              <a:buFont typeface="Arial"/>
              <a:buChar char="•"/>
            </a:pPr>
            <a:r>
              <a:rPr lang="en-US" sz="2500" b="1">
                <a:solidFill>
                  <a:srgbClr val="C3D3AE"/>
                </a:solidFill>
                <a:latin typeface="Aileron Bold"/>
                <a:ea typeface="Aileron Bold"/>
                <a:cs typeface="Aileron Bold"/>
                <a:sym typeface="Aileron Bold"/>
              </a:rPr>
              <a:t>Mapping invasive species habitat is crucial</a:t>
            </a:r>
          </a:p>
          <a:p>
            <a:pPr marL="539764" lvl="1" indent="-269882" algn="just">
              <a:lnSpc>
                <a:spcPts val="3500"/>
              </a:lnSpc>
              <a:buFont typeface="Arial"/>
              <a:buChar char="•"/>
            </a:pPr>
            <a:r>
              <a:rPr lang="en-US" sz="2500" b="1">
                <a:solidFill>
                  <a:srgbClr val="C3D3AE"/>
                </a:solidFill>
                <a:latin typeface="Aileron Bold"/>
                <a:ea typeface="Aileron Bold"/>
                <a:cs typeface="Aileron Bold"/>
                <a:sym typeface="Aileron Bold"/>
              </a:rPr>
              <a:t>This model proves that citizen science data has utility in habitat suitability models</a:t>
            </a:r>
          </a:p>
          <a:p>
            <a:pPr algn="just">
              <a:lnSpc>
                <a:spcPts val="3500"/>
              </a:lnSpc>
            </a:pPr>
            <a:endParaRPr lang="en-US" sz="2500" b="1">
              <a:solidFill>
                <a:srgbClr val="C3D3AE"/>
              </a:solidFill>
              <a:latin typeface="Aileron Bold"/>
              <a:ea typeface="Aileron Bold"/>
              <a:cs typeface="Aileron Bold"/>
              <a:sym typeface="Aileron Bold"/>
            </a:endParaRPr>
          </a:p>
          <a:p>
            <a:pPr marL="539764" lvl="1" indent="-269882" algn="just">
              <a:lnSpc>
                <a:spcPts val="3500"/>
              </a:lnSpc>
              <a:buFont typeface="Arial"/>
              <a:buChar char="•"/>
            </a:pPr>
            <a:r>
              <a:rPr lang="en-US" sz="2500" b="1">
                <a:solidFill>
                  <a:srgbClr val="C3D3AE"/>
                </a:solidFill>
                <a:latin typeface="Aileron Bold"/>
                <a:ea typeface="Aileron Bold"/>
                <a:cs typeface="Aileron Bold"/>
                <a:sym typeface="Aileron Bold"/>
              </a:rPr>
              <a:t>NEXT STEPS:</a:t>
            </a:r>
          </a:p>
          <a:p>
            <a:pPr marL="1079528" lvl="2" indent="-359843" algn="just">
              <a:lnSpc>
                <a:spcPts val="3500"/>
              </a:lnSpc>
              <a:buFont typeface="Arial"/>
              <a:buChar char="⚬"/>
            </a:pPr>
            <a:r>
              <a:rPr lang="en-US" sz="2500" b="1" u="none" strike="noStrike">
                <a:solidFill>
                  <a:srgbClr val="C3D3AE"/>
                </a:solidFill>
                <a:latin typeface="Aileron Bold"/>
                <a:ea typeface="Aileron Bold"/>
                <a:cs typeface="Aileron Bold"/>
                <a:sym typeface="Aileron Bold"/>
              </a:rPr>
              <a:t>Collect primary kudzu observation data</a:t>
            </a:r>
          </a:p>
          <a:p>
            <a:pPr marL="1079528" lvl="2" indent="-359843" algn="just">
              <a:lnSpc>
                <a:spcPts val="3500"/>
              </a:lnSpc>
              <a:buFont typeface="Arial"/>
              <a:buChar char="⚬"/>
            </a:pPr>
            <a:r>
              <a:rPr lang="en-US" sz="2500" b="1" u="none" strike="noStrike">
                <a:solidFill>
                  <a:srgbClr val="C3D3AE"/>
                </a:solidFill>
                <a:latin typeface="Aileron Bold"/>
                <a:ea typeface="Aileron Bold"/>
                <a:cs typeface="Aileron Bold"/>
                <a:sym typeface="Aileron Bold"/>
              </a:rPr>
              <a:t>Evaluate accuracy of iNaturalist data </a:t>
            </a:r>
          </a:p>
          <a:p>
            <a:pPr marL="1079528" lvl="2" indent="-359843" algn="just">
              <a:lnSpc>
                <a:spcPts val="3500"/>
              </a:lnSpc>
              <a:buFont typeface="Arial"/>
              <a:buChar char="⚬"/>
            </a:pPr>
            <a:r>
              <a:rPr lang="en-US" sz="2500" b="1" u="none" strike="noStrike">
                <a:solidFill>
                  <a:srgbClr val="C3D3AE"/>
                </a:solidFill>
                <a:latin typeface="Aileron Bold"/>
                <a:ea typeface="Aileron Bold"/>
                <a:cs typeface="Aileron Bold"/>
                <a:sym typeface="Aileron Bold"/>
              </a:rPr>
              <a:t>Evaluate conditions over time</a:t>
            </a:r>
          </a:p>
          <a:p>
            <a:pPr marL="1079528" lvl="2" indent="-359843" algn="just">
              <a:lnSpc>
                <a:spcPts val="3500"/>
              </a:lnSpc>
              <a:buFont typeface="Arial"/>
              <a:buChar char="⚬"/>
            </a:pPr>
            <a:r>
              <a:rPr lang="en-US" sz="2500" b="1" u="none" strike="noStrike">
                <a:solidFill>
                  <a:srgbClr val="C3D3AE"/>
                </a:solidFill>
                <a:latin typeface="Aileron Bold"/>
                <a:ea typeface="Aileron Bold"/>
                <a:cs typeface="Aileron Bold"/>
                <a:sym typeface="Aileron Bold"/>
              </a:rPr>
              <a:t>Add temperature and precipitation data to model</a:t>
            </a:r>
          </a:p>
          <a:p>
            <a:pPr marL="1079528" lvl="2" indent="-359843" algn="just">
              <a:lnSpc>
                <a:spcPts val="3500"/>
              </a:lnSpc>
              <a:buFont typeface="Arial"/>
              <a:buChar char="⚬"/>
            </a:pPr>
            <a:r>
              <a:rPr lang="en-US" sz="2500" b="1" u="none" strike="noStrike">
                <a:solidFill>
                  <a:srgbClr val="C3D3AE"/>
                </a:solidFill>
                <a:latin typeface="Aileron Bold"/>
                <a:ea typeface="Aileron Bold"/>
                <a:cs typeface="Aileron Bold"/>
                <a:sym typeface="Aileron Bold"/>
              </a:rPr>
              <a:t>Conduct formal accuracy assessment with field data</a:t>
            </a:r>
          </a:p>
          <a:p>
            <a:pPr algn="just">
              <a:lnSpc>
                <a:spcPts val="3500"/>
              </a:lnSpc>
            </a:pPr>
            <a:endParaRPr lang="en-US" sz="2500" b="1" u="none" strike="noStrike">
              <a:solidFill>
                <a:srgbClr val="C3D3AE"/>
              </a:solidFill>
              <a:latin typeface="Aileron Bold"/>
              <a:ea typeface="Aileron Bold"/>
              <a:cs typeface="Aileron Bold"/>
              <a:sym typeface="Aileron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519689" y="3495181"/>
            <a:ext cx="6019164" cy="918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319"/>
              </a:lnSpc>
              <a:spcBef>
                <a:spcPct val="0"/>
              </a:spcBef>
            </a:pPr>
            <a:r>
              <a:rPr lang="en-US" sz="5999" b="1" u="none" strike="noStrike">
                <a:solidFill>
                  <a:srgbClr val="FCFFFB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Conclusion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504771" y="4518175"/>
            <a:ext cx="5246370" cy="5246370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9"/>
              <a:stretch>
                <a:fillRect l="-47549" r="-2544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Freeform 13"/>
          <p:cNvSpPr/>
          <p:nvPr/>
        </p:nvSpPr>
        <p:spPr>
          <a:xfrm>
            <a:off x="15601884" y="352340"/>
            <a:ext cx="2248400" cy="2248400"/>
          </a:xfrm>
          <a:custGeom>
            <a:avLst/>
            <a:gdLst/>
            <a:ahLst/>
            <a:cxnLst/>
            <a:rect l="l" t="t" r="r" b="b"/>
            <a:pathLst>
              <a:path w="2248400" h="2248400">
                <a:moveTo>
                  <a:pt x="0" y="0"/>
                </a:moveTo>
                <a:lnTo>
                  <a:pt x="2248400" y="0"/>
                </a:lnTo>
                <a:lnTo>
                  <a:pt x="2248400" y="2248400"/>
                </a:lnTo>
                <a:lnTo>
                  <a:pt x="0" y="224840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2619854" y="9248775"/>
            <a:ext cx="3016205" cy="234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0"/>
              </a:lnSpc>
            </a:pPr>
            <a:r>
              <a:rPr lang="en-US" sz="1500" b="1">
                <a:solidFill>
                  <a:srgbClr val="FFFFF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Source: Google Images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8575171" y="3355320"/>
            <a:ext cx="3435666" cy="3435666"/>
          </a:xfrm>
          <a:custGeom>
            <a:avLst/>
            <a:gdLst/>
            <a:ahLst/>
            <a:cxnLst/>
            <a:rect l="l" t="t" r="r" b="b"/>
            <a:pathLst>
              <a:path w="3435666" h="3435666">
                <a:moveTo>
                  <a:pt x="0" y="0"/>
                </a:moveTo>
                <a:lnTo>
                  <a:pt x="3435666" y="0"/>
                </a:lnTo>
                <a:lnTo>
                  <a:pt x="3435666" y="3435666"/>
                </a:lnTo>
                <a:lnTo>
                  <a:pt x="0" y="34356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 rot="5400000">
            <a:off x="1029790" y="-701396"/>
            <a:ext cx="7327658" cy="10787850"/>
            <a:chOff x="0" y="0"/>
            <a:chExt cx="660400" cy="97224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60400" cy="972247"/>
            </a:xfrm>
            <a:custGeom>
              <a:avLst/>
              <a:gdLst/>
              <a:ahLst/>
              <a:cxnLst/>
              <a:rect l="l" t="t" r="r" b="b"/>
              <a:pathLst>
                <a:path w="660400" h="972247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32044"/>
                  </a:cubicBezTo>
                  <a:lnTo>
                    <a:pt x="660400" y="972247"/>
                  </a:lnTo>
                  <a:lnTo>
                    <a:pt x="0" y="972247"/>
                  </a:lnTo>
                  <a:lnTo>
                    <a:pt x="0" y="332519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193229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79375"/>
              <a:ext cx="660400" cy="8928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3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49877" y="2152264"/>
            <a:ext cx="7163344" cy="36604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163"/>
              </a:lnSpc>
            </a:pPr>
            <a:r>
              <a:rPr lang="en-US" sz="13886" b="1">
                <a:solidFill>
                  <a:srgbClr val="FCFFFB"/>
                </a:solidFill>
                <a:latin typeface="Prompt Heavy"/>
                <a:ea typeface="Prompt Heavy"/>
                <a:cs typeface="Prompt Heavy"/>
                <a:sym typeface="Prompt Heavy"/>
              </a:rPr>
              <a:t>THANK  YOU!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8192044" y="8567271"/>
            <a:ext cx="5629114" cy="691029"/>
            <a:chOff x="0" y="0"/>
            <a:chExt cx="1482565" cy="18199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82565" cy="181999"/>
            </a:xfrm>
            <a:custGeom>
              <a:avLst/>
              <a:gdLst/>
              <a:ahLst/>
              <a:cxnLst/>
              <a:rect l="l" t="t" r="r" b="b"/>
              <a:pathLst>
                <a:path w="1482565" h="181999">
                  <a:moveTo>
                    <a:pt x="70142" y="0"/>
                  </a:moveTo>
                  <a:lnTo>
                    <a:pt x="1412423" y="0"/>
                  </a:lnTo>
                  <a:cubicBezTo>
                    <a:pt x="1451161" y="0"/>
                    <a:pt x="1482565" y="31404"/>
                    <a:pt x="1482565" y="70142"/>
                  </a:cubicBezTo>
                  <a:lnTo>
                    <a:pt x="1482565" y="111857"/>
                  </a:lnTo>
                  <a:cubicBezTo>
                    <a:pt x="1482565" y="150596"/>
                    <a:pt x="1451161" y="181999"/>
                    <a:pt x="1412423" y="181999"/>
                  </a:cubicBezTo>
                  <a:lnTo>
                    <a:pt x="70142" y="181999"/>
                  </a:lnTo>
                  <a:cubicBezTo>
                    <a:pt x="31404" y="181999"/>
                    <a:pt x="0" y="150596"/>
                    <a:pt x="0" y="111857"/>
                  </a:cubicBezTo>
                  <a:lnTo>
                    <a:pt x="0" y="70142"/>
                  </a:lnTo>
                  <a:cubicBezTo>
                    <a:pt x="0" y="31404"/>
                    <a:pt x="31404" y="0"/>
                    <a:pt x="70142" y="0"/>
                  </a:cubicBezTo>
                  <a:close/>
                </a:path>
              </a:pathLst>
            </a:custGeom>
            <a:solidFill>
              <a:srgbClr val="38674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1482565" cy="2296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986173" y="4846559"/>
            <a:ext cx="4411741" cy="4411741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l="-18478" r="-1847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Freeform 13"/>
          <p:cNvSpPr/>
          <p:nvPr/>
        </p:nvSpPr>
        <p:spPr>
          <a:xfrm>
            <a:off x="9916922" y="1914139"/>
            <a:ext cx="837163" cy="837163"/>
          </a:xfrm>
          <a:custGeom>
            <a:avLst/>
            <a:gdLst/>
            <a:ahLst/>
            <a:cxnLst/>
            <a:rect l="l" t="t" r="r" b="b"/>
            <a:pathLst>
              <a:path w="837163" h="837163">
                <a:moveTo>
                  <a:pt x="0" y="0"/>
                </a:moveTo>
                <a:lnTo>
                  <a:pt x="837163" y="0"/>
                </a:lnTo>
                <a:lnTo>
                  <a:pt x="837163" y="837163"/>
                </a:lnTo>
                <a:lnTo>
                  <a:pt x="0" y="8371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4229859" y="6143920"/>
            <a:ext cx="2179052" cy="647066"/>
          </a:xfrm>
          <a:custGeom>
            <a:avLst/>
            <a:gdLst/>
            <a:ahLst/>
            <a:cxnLst/>
            <a:rect l="l" t="t" r="r" b="b"/>
            <a:pathLst>
              <a:path w="2179052" h="647066">
                <a:moveTo>
                  <a:pt x="0" y="0"/>
                </a:moveTo>
                <a:lnTo>
                  <a:pt x="2179052" y="0"/>
                </a:lnTo>
                <a:lnTo>
                  <a:pt x="2179052" y="647066"/>
                </a:lnTo>
                <a:lnTo>
                  <a:pt x="0" y="6470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1049877" y="5803186"/>
            <a:ext cx="4371605" cy="5247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48"/>
              </a:lnSpc>
            </a:pPr>
            <a:r>
              <a:rPr lang="en-US" sz="3400" b="1">
                <a:solidFill>
                  <a:srgbClr val="B4CA9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Questions?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67532" y="7347626"/>
            <a:ext cx="4936296" cy="738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2"/>
              </a:lnSpc>
            </a:pPr>
            <a:r>
              <a:rPr lang="en-US" sz="1600" b="1">
                <a:solidFill>
                  <a:srgbClr val="B4CA96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Sydney Fuhrig, AKM Azad Hossain</a:t>
            </a:r>
          </a:p>
          <a:p>
            <a:pPr algn="ctr">
              <a:lnSpc>
                <a:spcPts val="1952"/>
              </a:lnSpc>
            </a:pPr>
            <a:r>
              <a:rPr lang="en-US" sz="1600" b="1">
                <a:solidFill>
                  <a:srgbClr val="B4CA96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University of Tennessee at Chattanooga</a:t>
            </a:r>
          </a:p>
          <a:p>
            <a:pPr algn="ctr">
              <a:lnSpc>
                <a:spcPts val="1952"/>
              </a:lnSpc>
            </a:pPr>
            <a:r>
              <a:rPr lang="en-US" sz="1600" b="1">
                <a:solidFill>
                  <a:srgbClr val="B4CA96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gkf432@mocs.utc.edu</a:t>
            </a:r>
          </a:p>
        </p:txBody>
      </p:sp>
      <p:sp>
        <p:nvSpPr>
          <p:cNvPr id="17" name="Freeform 17"/>
          <p:cNvSpPr/>
          <p:nvPr/>
        </p:nvSpPr>
        <p:spPr>
          <a:xfrm>
            <a:off x="2146154" y="6602351"/>
            <a:ext cx="2179052" cy="288075"/>
          </a:xfrm>
          <a:custGeom>
            <a:avLst/>
            <a:gdLst/>
            <a:ahLst/>
            <a:cxnLst/>
            <a:rect l="l" t="t" r="r" b="b"/>
            <a:pathLst>
              <a:path w="2179052" h="288075">
                <a:moveTo>
                  <a:pt x="0" y="0"/>
                </a:moveTo>
                <a:lnTo>
                  <a:pt x="2179052" y="0"/>
                </a:lnTo>
                <a:lnTo>
                  <a:pt x="2179052" y="288075"/>
                </a:lnTo>
                <a:lnTo>
                  <a:pt x="0" y="2880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b="-124617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2416144" y="491590"/>
            <a:ext cx="5429920" cy="665048"/>
          </a:xfrm>
          <a:custGeom>
            <a:avLst/>
            <a:gdLst/>
            <a:ahLst/>
            <a:cxnLst/>
            <a:rect l="l" t="t" r="r" b="b"/>
            <a:pathLst>
              <a:path w="5429920" h="665048">
                <a:moveTo>
                  <a:pt x="0" y="0"/>
                </a:moveTo>
                <a:lnTo>
                  <a:pt x="5429920" y="0"/>
                </a:lnTo>
                <a:lnTo>
                  <a:pt x="5429920" y="665048"/>
                </a:lnTo>
                <a:lnTo>
                  <a:pt x="0" y="66504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0341292" y="0"/>
            <a:ext cx="7946708" cy="10287000"/>
          </a:xfrm>
          <a:custGeom>
            <a:avLst/>
            <a:gdLst/>
            <a:ahLst/>
            <a:cxnLst/>
            <a:rect l="l" t="t" r="r" b="b"/>
            <a:pathLst>
              <a:path w="7946708" h="10287000">
                <a:moveTo>
                  <a:pt x="0" y="0"/>
                </a:moveTo>
                <a:lnTo>
                  <a:pt x="7946708" y="0"/>
                </a:lnTo>
                <a:lnTo>
                  <a:pt x="794670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02585" y="3549513"/>
            <a:ext cx="10171713" cy="4195831"/>
          </a:xfrm>
          <a:custGeom>
            <a:avLst/>
            <a:gdLst/>
            <a:ahLst/>
            <a:cxnLst/>
            <a:rect l="l" t="t" r="r" b="b"/>
            <a:pathLst>
              <a:path w="10171713" h="4195831">
                <a:moveTo>
                  <a:pt x="0" y="0"/>
                </a:moveTo>
                <a:lnTo>
                  <a:pt x="10171712" y="0"/>
                </a:lnTo>
                <a:lnTo>
                  <a:pt x="10171712" y="4195831"/>
                </a:lnTo>
                <a:lnTo>
                  <a:pt x="0" y="419583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421235" y="555434"/>
            <a:ext cx="9534412" cy="13773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979"/>
              </a:lnSpc>
              <a:spcBef>
                <a:spcPct val="0"/>
              </a:spcBef>
            </a:pPr>
            <a:r>
              <a:rPr lang="en-US" sz="8999" b="1">
                <a:solidFill>
                  <a:srgbClr val="FCFFFB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Model Results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32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67989" y="564832"/>
            <a:ext cx="4761153" cy="918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7319"/>
              </a:lnSpc>
              <a:spcBef>
                <a:spcPct val="0"/>
              </a:spcBef>
            </a:pPr>
            <a:r>
              <a:rPr lang="en-US" sz="5999" b="1">
                <a:solidFill>
                  <a:srgbClr val="FCFFFB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References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829200" y="1695030"/>
            <a:ext cx="16629601" cy="8441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959"/>
              </a:lnSpc>
            </a:pPr>
            <a:r>
              <a:rPr lang="en-US" sz="1399" b="1" dirty="0" err="1">
                <a:solidFill>
                  <a:srgbClr val="C3D3AE"/>
                </a:solidFill>
                <a:latin typeface="Aileron Bold"/>
                <a:ea typeface="Aileron Bold"/>
                <a:cs typeface="Aileron Bold"/>
                <a:sym typeface="Aileron Bold"/>
              </a:rPr>
              <a:t>Aurambout</a:t>
            </a:r>
            <a:r>
              <a:rPr lang="en-US" sz="1399" b="1" dirty="0">
                <a:solidFill>
                  <a:srgbClr val="C3D3AE"/>
                </a:solidFill>
                <a:latin typeface="Aileron Bold"/>
                <a:ea typeface="Aileron Bold"/>
                <a:cs typeface="Aileron Bold"/>
                <a:sym typeface="Aileron Bold"/>
              </a:rPr>
              <a:t>, J.-P. ., &amp; Endress, A. G. (2018). A model to simulate the spread and management cost of kudzu (Pueraria </a:t>
            </a:r>
            <a:r>
              <a:rPr lang="en-US" sz="1399" b="1" dirty="0" err="1">
                <a:solidFill>
                  <a:srgbClr val="C3D3AE"/>
                </a:solidFill>
                <a:latin typeface="Aileron Bold"/>
                <a:ea typeface="Aileron Bold"/>
                <a:cs typeface="Aileron Bold"/>
                <a:sym typeface="Aileron Bold"/>
              </a:rPr>
              <a:t>montana</a:t>
            </a:r>
            <a:r>
              <a:rPr lang="en-US" sz="1399" b="1" dirty="0">
                <a:solidFill>
                  <a:srgbClr val="C3D3AE"/>
                </a:solidFill>
                <a:latin typeface="Aileron Bold"/>
                <a:ea typeface="Aileron Bold"/>
                <a:cs typeface="Aileron Bold"/>
                <a:sym typeface="Aileron Bold"/>
              </a:rPr>
              <a:t> var. lobata) at landscape scale. Ecological Informatics, 43, 146–156. </a:t>
            </a:r>
            <a:r>
              <a:rPr lang="en-US" sz="1399" b="1" dirty="0">
                <a:solidFill>
                  <a:srgbClr val="C3D3AE"/>
                </a:solidFill>
                <a:latin typeface="Aileron Bold"/>
                <a:ea typeface="Aileron Bold"/>
                <a:cs typeface="Aileron Bold"/>
                <a:sym typeface="Aileron Bold"/>
                <a:hlinkClick r:id="rId2" tooltip="https://doi.org/10.1016/j.ecoinf.2017.12.004"/>
              </a:rPr>
              <a:t>https://doi.org/10.1016/j.ecoinf.2017.12.004</a:t>
            </a:r>
          </a:p>
          <a:p>
            <a:pPr algn="just">
              <a:lnSpc>
                <a:spcPts val="1959"/>
              </a:lnSpc>
            </a:pPr>
            <a:endParaRPr lang="en-US" sz="1399" b="1" dirty="0">
              <a:solidFill>
                <a:srgbClr val="C3D3AE"/>
              </a:solidFill>
              <a:latin typeface="Aileron Bold"/>
              <a:ea typeface="Aileron Bold"/>
              <a:cs typeface="Aileron Bold"/>
              <a:sym typeface="Aileron Bold"/>
              <a:hlinkClick r:id="rId2" tooltip="https://doi.org/10.1016/j.ecoinf.2017.12.004"/>
            </a:endParaRPr>
          </a:p>
          <a:p>
            <a:pPr algn="just">
              <a:lnSpc>
                <a:spcPts val="1959"/>
              </a:lnSpc>
            </a:pPr>
            <a:r>
              <a:rPr lang="en-US" sz="1399" b="1" dirty="0" err="1">
                <a:solidFill>
                  <a:srgbClr val="C3D3AE"/>
                </a:solidFill>
                <a:latin typeface="Aileron Bold"/>
                <a:ea typeface="Aileron Bold"/>
                <a:cs typeface="Aileron Bold"/>
                <a:sym typeface="Aileron Bold"/>
              </a:rPr>
              <a:t>Bakirman</a:t>
            </a:r>
            <a:r>
              <a:rPr lang="en-US" sz="1399" b="1" dirty="0">
                <a:solidFill>
                  <a:srgbClr val="C3D3AE"/>
                </a:solidFill>
                <a:latin typeface="Aileron Bold"/>
                <a:ea typeface="Aileron Bold"/>
                <a:cs typeface="Aileron Bold"/>
                <a:sym typeface="Aileron Bold"/>
              </a:rPr>
              <a:t>, T., &amp; </a:t>
            </a:r>
            <a:r>
              <a:rPr lang="en-US" sz="1399" b="1" dirty="0" err="1">
                <a:solidFill>
                  <a:srgbClr val="C3D3AE"/>
                </a:solidFill>
                <a:latin typeface="Aileron Bold"/>
                <a:ea typeface="Aileron Bold"/>
                <a:cs typeface="Aileron Bold"/>
                <a:sym typeface="Aileron Bold"/>
              </a:rPr>
              <a:t>Gumusay</a:t>
            </a:r>
            <a:r>
              <a:rPr lang="en-US" sz="1399" b="1" dirty="0">
                <a:solidFill>
                  <a:srgbClr val="C3D3AE"/>
                </a:solidFill>
                <a:latin typeface="Aileron Bold"/>
                <a:ea typeface="Aileron Bold"/>
                <a:cs typeface="Aileron Bold"/>
                <a:sym typeface="Aileron Bold"/>
              </a:rPr>
              <a:t>, M. U. (2020). A novel GIS-MCDA-based spatial habitat suitability model for Posidonia </a:t>
            </a:r>
            <a:r>
              <a:rPr lang="en-US" sz="1399" b="1" dirty="0" err="1">
                <a:solidFill>
                  <a:srgbClr val="C3D3AE"/>
                </a:solidFill>
                <a:latin typeface="Aileron Bold"/>
                <a:ea typeface="Aileron Bold"/>
                <a:cs typeface="Aileron Bold"/>
                <a:sym typeface="Aileron Bold"/>
              </a:rPr>
              <a:t>oceanica</a:t>
            </a:r>
            <a:r>
              <a:rPr lang="en-US" sz="1399" b="1" dirty="0">
                <a:solidFill>
                  <a:srgbClr val="C3D3AE"/>
                </a:solidFill>
                <a:latin typeface="Aileron Bold"/>
                <a:ea typeface="Aileron Bold"/>
                <a:cs typeface="Aileron Bold"/>
                <a:sym typeface="Aileron Bold"/>
              </a:rPr>
              <a:t> in the Mediterranean. Environmental Monitoring and Assessment, 192(4). </a:t>
            </a:r>
            <a:r>
              <a:rPr lang="en-US" sz="1399" b="1" dirty="0">
                <a:solidFill>
                  <a:srgbClr val="C3D3AE"/>
                </a:solidFill>
                <a:latin typeface="Aileron Bold"/>
                <a:ea typeface="Aileron Bold"/>
                <a:cs typeface="Aileron Bold"/>
                <a:sym typeface="Aileron Bold"/>
                <a:hlinkClick r:id="rId3"/>
              </a:rPr>
              <a:t>https://doi.org/10.1007/s10661-020-8198-1</a:t>
            </a:r>
            <a:r>
              <a:rPr lang="en-US" sz="1399" b="1" dirty="0">
                <a:solidFill>
                  <a:srgbClr val="C3D3AE"/>
                </a:solidFill>
                <a:latin typeface="Aileron Bold"/>
                <a:ea typeface="Aileron Bold"/>
                <a:cs typeface="Aileron Bold"/>
                <a:sym typeface="Aileron Bold"/>
              </a:rPr>
              <a:t> </a:t>
            </a:r>
          </a:p>
          <a:p>
            <a:pPr algn="just">
              <a:lnSpc>
                <a:spcPts val="1959"/>
              </a:lnSpc>
            </a:pPr>
            <a:endParaRPr lang="en-US" sz="1399" b="1" dirty="0">
              <a:solidFill>
                <a:srgbClr val="C3D3AE"/>
              </a:solidFill>
              <a:latin typeface="Aileron Bold"/>
              <a:ea typeface="Aileron Bold"/>
              <a:cs typeface="Aileron Bold"/>
              <a:sym typeface="Aileron Bold"/>
            </a:endParaRPr>
          </a:p>
          <a:p>
            <a:pPr algn="just">
              <a:lnSpc>
                <a:spcPts val="1959"/>
              </a:lnSpc>
            </a:pPr>
            <a:r>
              <a:rPr lang="en-US" sz="1399" b="1" dirty="0">
                <a:solidFill>
                  <a:srgbClr val="C3D3AE"/>
                </a:solidFill>
                <a:latin typeface="Aileron Bold"/>
                <a:ea typeface="Aileron Bold"/>
                <a:cs typeface="Aileron Bold"/>
                <a:sym typeface="Aileron Bold"/>
              </a:rPr>
              <a:t>Hawthorne, T. L., Elmore, V., Strong, A., Bennett-Martin, P., Finnie, J., Parkman, J., Harris, T., Singh, J., Edwards, L., &amp; Reed, J. (2015). Mapping non-native invasive species and accessibility in an urban forest: A case study of participatory mapping and citizen science in Atlanta, Georgia. Applied Geography, 56, 187–198. </a:t>
            </a:r>
            <a:r>
              <a:rPr lang="en-US" sz="1399" b="1" dirty="0">
                <a:solidFill>
                  <a:srgbClr val="C3D3AE"/>
                </a:solidFill>
                <a:latin typeface="Aileron Bold"/>
                <a:ea typeface="Aileron Bold"/>
                <a:cs typeface="Aileron Bold"/>
                <a:sym typeface="Aileron Bold"/>
                <a:hlinkClick r:id="rId4"/>
              </a:rPr>
              <a:t>https://doi.org/10.1016/j.apgeog.2014.10.005</a:t>
            </a:r>
            <a:r>
              <a:rPr lang="en-US" sz="1399" b="1" dirty="0">
                <a:solidFill>
                  <a:srgbClr val="C3D3AE"/>
                </a:solidFill>
                <a:latin typeface="Aileron Bold"/>
                <a:ea typeface="Aileron Bold"/>
                <a:cs typeface="Aileron Bold"/>
                <a:sym typeface="Aileron Bold"/>
              </a:rPr>
              <a:t> </a:t>
            </a:r>
          </a:p>
          <a:p>
            <a:pPr algn="just">
              <a:lnSpc>
                <a:spcPts val="1959"/>
              </a:lnSpc>
            </a:pPr>
            <a:endParaRPr lang="en-US" sz="1399" b="1" dirty="0">
              <a:solidFill>
                <a:srgbClr val="C3D3AE"/>
              </a:solidFill>
              <a:latin typeface="Aileron Bold"/>
              <a:ea typeface="Aileron Bold"/>
              <a:cs typeface="Aileron Bold"/>
              <a:sym typeface="Aileron Bold"/>
            </a:endParaRPr>
          </a:p>
          <a:p>
            <a:pPr algn="just">
              <a:lnSpc>
                <a:spcPts val="1959"/>
              </a:lnSpc>
            </a:pPr>
            <a:r>
              <a:rPr lang="en-US" sz="1399" b="1" dirty="0">
                <a:solidFill>
                  <a:srgbClr val="C3D3AE"/>
                </a:solidFill>
                <a:latin typeface="Aileron Bold"/>
                <a:ea typeface="Aileron Bold"/>
                <a:cs typeface="Aileron Bold"/>
                <a:sym typeface="Aileron Bold"/>
              </a:rPr>
              <a:t>Kovach-Hammons, A. M., &amp; Marshall, J. M. (2023). Predictive Modeling of Kudzu (Pueraria </a:t>
            </a:r>
            <a:r>
              <a:rPr lang="en-US" sz="1399" b="1" dirty="0" err="1">
                <a:solidFill>
                  <a:srgbClr val="C3D3AE"/>
                </a:solidFill>
                <a:latin typeface="Aileron Bold"/>
                <a:ea typeface="Aileron Bold"/>
                <a:cs typeface="Aileron Bold"/>
                <a:sym typeface="Aileron Bold"/>
              </a:rPr>
              <a:t>montana</a:t>
            </a:r>
            <a:r>
              <a:rPr lang="en-US" sz="1399" b="1" dirty="0">
                <a:solidFill>
                  <a:srgbClr val="C3D3AE"/>
                </a:solidFill>
                <a:latin typeface="Aileron Bold"/>
                <a:ea typeface="Aileron Bold"/>
                <a:cs typeface="Aileron Bold"/>
                <a:sym typeface="Aileron Bold"/>
              </a:rPr>
              <a:t>) Habitat in the Great Lakes Basin of the United States. Plants, 12(1), 216. </a:t>
            </a:r>
            <a:r>
              <a:rPr lang="en-US" sz="1399" b="1" dirty="0">
                <a:solidFill>
                  <a:srgbClr val="C3D3AE"/>
                </a:solidFill>
                <a:latin typeface="Aileron Bold"/>
                <a:ea typeface="Aileron Bold"/>
                <a:cs typeface="Aileron Bold"/>
                <a:sym typeface="Aileron Bold"/>
                <a:hlinkClick r:id="rId5" tooltip="https://doi.org/10.3390/plants12010216"/>
              </a:rPr>
              <a:t>https://doi.org/10.3390/plants12010216</a:t>
            </a:r>
          </a:p>
          <a:p>
            <a:pPr algn="just">
              <a:lnSpc>
                <a:spcPts val="1959"/>
              </a:lnSpc>
            </a:pPr>
            <a:endParaRPr lang="en-US" sz="1399" b="1" dirty="0">
              <a:solidFill>
                <a:srgbClr val="C3D3AE"/>
              </a:solidFill>
              <a:latin typeface="Aileron Bold"/>
              <a:ea typeface="Aileron Bold"/>
              <a:cs typeface="Aileron Bold"/>
              <a:sym typeface="Aileron Bold"/>
              <a:hlinkClick r:id="rId5" tooltip="https://doi.org/10.3390/plants12010216"/>
            </a:endParaRPr>
          </a:p>
          <a:p>
            <a:pPr algn="just">
              <a:lnSpc>
                <a:spcPts val="1959"/>
              </a:lnSpc>
            </a:pPr>
            <a:r>
              <a:rPr lang="en-US" sz="1399" b="1" dirty="0">
                <a:solidFill>
                  <a:srgbClr val="C3D3AE"/>
                </a:solidFill>
                <a:latin typeface="Aileron Bold"/>
                <a:ea typeface="Aileron Bold"/>
                <a:cs typeface="Aileron Bold"/>
                <a:sym typeface="Aileron Bold"/>
              </a:rPr>
              <a:t>‌Kudzu. (n.d.). Www.tn.gov. </a:t>
            </a:r>
            <a:r>
              <a:rPr lang="en-US" sz="1399" b="1" dirty="0">
                <a:solidFill>
                  <a:srgbClr val="C3D3AE"/>
                </a:solidFill>
                <a:latin typeface="Aileron Bold"/>
                <a:ea typeface="Aileron Bold"/>
                <a:cs typeface="Aileron Bold"/>
                <a:sym typeface="Aileron Bold"/>
                <a:hlinkClick r:id="rId6" tooltip="https://www.tn.gov/protecttnforests/invasive-plants/kudzu.html"/>
              </a:rPr>
              <a:t>https://www.tn.gov/protecttnforests/invasive-plants/kudzu.html</a:t>
            </a:r>
          </a:p>
          <a:p>
            <a:pPr algn="just">
              <a:lnSpc>
                <a:spcPts val="1959"/>
              </a:lnSpc>
            </a:pPr>
            <a:endParaRPr lang="en-US" sz="1399" b="1" dirty="0">
              <a:solidFill>
                <a:srgbClr val="C3D3AE"/>
              </a:solidFill>
              <a:latin typeface="Aileron Bold"/>
              <a:ea typeface="Aileron Bold"/>
              <a:cs typeface="Aileron Bold"/>
              <a:sym typeface="Aileron Bold"/>
              <a:hlinkClick r:id="rId6" tooltip="https://www.tn.gov/protecttnforests/invasive-plants/kudzu.html"/>
            </a:endParaRPr>
          </a:p>
          <a:p>
            <a:pPr algn="just">
              <a:lnSpc>
                <a:spcPts val="1959"/>
              </a:lnSpc>
            </a:pPr>
            <a:r>
              <a:rPr lang="en-US" sz="1399" b="1" dirty="0">
                <a:solidFill>
                  <a:srgbClr val="C3D3AE"/>
                </a:solidFill>
                <a:latin typeface="Aileron Bold"/>
                <a:ea typeface="Aileron Bold"/>
                <a:cs typeface="Aileron Bold"/>
                <a:sym typeface="Aileron Bold"/>
              </a:rPr>
              <a:t>Qiu, F., Chastain, B., Zhou, Y., Zhang, C., &amp; Sridharan, H. (2013). Modeling land suitability/capability using fuzzy evaluation. </a:t>
            </a:r>
            <a:r>
              <a:rPr lang="en-US" sz="1399" b="1" dirty="0" err="1">
                <a:solidFill>
                  <a:srgbClr val="C3D3AE"/>
                </a:solidFill>
                <a:latin typeface="Aileron Bold"/>
                <a:ea typeface="Aileron Bold"/>
                <a:cs typeface="Aileron Bold"/>
                <a:sym typeface="Aileron Bold"/>
              </a:rPr>
              <a:t>GeoJournal</a:t>
            </a:r>
            <a:r>
              <a:rPr lang="en-US" sz="1399" b="1" dirty="0">
                <a:solidFill>
                  <a:srgbClr val="C3D3AE"/>
                </a:solidFill>
                <a:latin typeface="Aileron Bold"/>
                <a:ea typeface="Aileron Bold"/>
                <a:cs typeface="Aileron Bold"/>
                <a:sym typeface="Aileron Bold"/>
              </a:rPr>
              <a:t>, 79(2), 167–182. </a:t>
            </a:r>
            <a:r>
              <a:rPr lang="en-US" sz="1399" b="1" dirty="0">
                <a:solidFill>
                  <a:srgbClr val="C3D3AE"/>
                </a:solidFill>
                <a:latin typeface="Aileron Bold"/>
                <a:ea typeface="Aileron Bold"/>
                <a:cs typeface="Aileron Bold"/>
                <a:sym typeface="Aileron Bold"/>
                <a:hlinkClick r:id="rId7" tooltip="https://doi.org/10.1007/s10708-013-9503-0"/>
              </a:rPr>
              <a:t>https://doi.org/10.1007/s10708-013-9503-0</a:t>
            </a:r>
          </a:p>
          <a:p>
            <a:pPr algn="just">
              <a:lnSpc>
                <a:spcPts val="1959"/>
              </a:lnSpc>
            </a:pPr>
            <a:endParaRPr lang="en-US" sz="1399" b="1" dirty="0">
              <a:solidFill>
                <a:srgbClr val="C3D3AE"/>
              </a:solidFill>
              <a:latin typeface="Aileron Bold"/>
              <a:ea typeface="Aileron Bold"/>
              <a:cs typeface="Aileron Bold"/>
              <a:sym typeface="Aileron Bold"/>
              <a:hlinkClick r:id="rId7" tooltip="https://doi.org/10.1007/s10708-013-9503-0"/>
            </a:endParaRPr>
          </a:p>
          <a:p>
            <a:pPr algn="just">
              <a:lnSpc>
                <a:spcPts val="1959"/>
              </a:lnSpc>
            </a:pPr>
            <a:r>
              <a:rPr lang="en-US" sz="1399" b="1" dirty="0">
                <a:solidFill>
                  <a:srgbClr val="C3D3AE"/>
                </a:solidFill>
                <a:latin typeface="Aileron Bold"/>
                <a:ea typeface="Aileron Bold"/>
                <a:cs typeface="Aileron Bold"/>
                <a:sym typeface="Aileron Bold"/>
              </a:rPr>
              <a:t>Rai, P. K., &amp; Singh, J. S. (2020). Invasive alien plant species: Their impact on environment, ecosystem services and human health. Ecological Indicators, 111(0), 106020. </a:t>
            </a:r>
            <a:r>
              <a:rPr lang="en-US" sz="1399" b="1" dirty="0">
                <a:solidFill>
                  <a:srgbClr val="C3D3AE"/>
                </a:solidFill>
                <a:latin typeface="Aileron Bold"/>
                <a:ea typeface="Aileron Bold"/>
                <a:cs typeface="Aileron Bold"/>
                <a:sym typeface="Aileron Bold"/>
                <a:hlinkClick r:id="rId8"/>
              </a:rPr>
              <a:t>https://doi.org/10.1016/j.ecolind.2019.106020</a:t>
            </a:r>
            <a:r>
              <a:rPr lang="en-US" sz="1399" b="1" dirty="0">
                <a:solidFill>
                  <a:srgbClr val="C3D3AE"/>
                </a:solidFill>
                <a:latin typeface="Aileron Bold"/>
                <a:ea typeface="Aileron Bold"/>
                <a:cs typeface="Aileron Bold"/>
                <a:sym typeface="Aileron Bold"/>
              </a:rPr>
              <a:t> </a:t>
            </a:r>
          </a:p>
          <a:p>
            <a:pPr algn="just">
              <a:lnSpc>
                <a:spcPts val="1959"/>
              </a:lnSpc>
            </a:pPr>
            <a:endParaRPr lang="en-US" sz="1399" b="1" dirty="0">
              <a:solidFill>
                <a:srgbClr val="C3D3AE"/>
              </a:solidFill>
              <a:latin typeface="Aileron Bold"/>
              <a:ea typeface="Aileron Bold"/>
              <a:cs typeface="Aileron Bold"/>
              <a:sym typeface="Aileron Bold"/>
            </a:endParaRPr>
          </a:p>
          <a:p>
            <a:pPr algn="just">
              <a:lnSpc>
                <a:spcPts val="1959"/>
              </a:lnSpc>
            </a:pPr>
            <a:r>
              <a:rPr lang="en-US" sz="1399" b="1" dirty="0" err="1">
                <a:solidFill>
                  <a:srgbClr val="C3D3AE"/>
                </a:solidFill>
                <a:latin typeface="Aileron Bold"/>
                <a:ea typeface="Aileron Bold"/>
                <a:cs typeface="Aileron Bold"/>
                <a:sym typeface="Aileron Bold"/>
              </a:rPr>
              <a:t>Shahrtash</a:t>
            </a:r>
            <a:r>
              <a:rPr lang="en-US" sz="1399" b="1" dirty="0">
                <a:solidFill>
                  <a:srgbClr val="C3D3AE"/>
                </a:solidFill>
                <a:latin typeface="Aileron Bold"/>
                <a:ea typeface="Aileron Bold"/>
                <a:cs typeface="Aileron Bold"/>
                <a:sym typeface="Aileron Bold"/>
              </a:rPr>
              <a:t>, M., Tucker, A. E., Weaver, M. A., &amp; Brown, S. P. (2023). Control strategies for the invasive plant kudzu (Pueraria </a:t>
            </a:r>
            <a:r>
              <a:rPr lang="en-US" sz="1399" b="1" dirty="0" err="1">
                <a:solidFill>
                  <a:srgbClr val="C3D3AE"/>
                </a:solidFill>
                <a:latin typeface="Aileron Bold"/>
                <a:ea typeface="Aileron Bold"/>
                <a:cs typeface="Aileron Bold"/>
                <a:sym typeface="Aileron Bold"/>
              </a:rPr>
              <a:t>montana</a:t>
            </a:r>
            <a:r>
              <a:rPr lang="en-US" sz="1399" b="1" dirty="0">
                <a:solidFill>
                  <a:srgbClr val="C3D3AE"/>
                </a:solidFill>
                <a:latin typeface="Aileron Bold"/>
                <a:ea typeface="Aileron Bold"/>
                <a:cs typeface="Aileron Bold"/>
                <a:sym typeface="Aileron Bold"/>
              </a:rPr>
              <a:t>) only minimally impacts soil activity, chemistry, and bacterial and fungal communities. </a:t>
            </a:r>
            <a:r>
              <a:rPr lang="en-US" sz="1399" b="1" dirty="0" err="1">
                <a:solidFill>
                  <a:srgbClr val="C3D3AE"/>
                </a:solidFill>
                <a:latin typeface="Aileron Bold"/>
                <a:ea typeface="Aileron Bold"/>
                <a:cs typeface="Aileron Bold"/>
                <a:sym typeface="Aileron Bold"/>
              </a:rPr>
              <a:t>Pedobiologia</a:t>
            </a:r>
            <a:r>
              <a:rPr lang="en-US" sz="1399" b="1" dirty="0">
                <a:solidFill>
                  <a:srgbClr val="C3D3AE"/>
                </a:solidFill>
                <a:latin typeface="Aileron Bold"/>
                <a:ea typeface="Aileron Bold"/>
                <a:cs typeface="Aileron Bold"/>
                <a:sym typeface="Aileron Bold"/>
              </a:rPr>
              <a:t>, 101, 150897. </a:t>
            </a:r>
            <a:r>
              <a:rPr lang="en-US" sz="1399" b="1" dirty="0">
                <a:solidFill>
                  <a:srgbClr val="C3D3AE"/>
                </a:solidFill>
                <a:latin typeface="Aileron Bold"/>
                <a:ea typeface="Aileron Bold"/>
                <a:cs typeface="Aileron Bold"/>
                <a:sym typeface="Aileron Bold"/>
                <a:hlinkClick r:id="rId9" tooltip="https://doi.org/10.1016/j.pedobi.2023.150897"/>
              </a:rPr>
              <a:t>https://doi.org/10.1016/j.pedobi.2023.150897</a:t>
            </a:r>
          </a:p>
          <a:p>
            <a:pPr algn="just">
              <a:lnSpc>
                <a:spcPts val="1959"/>
              </a:lnSpc>
            </a:pPr>
            <a:endParaRPr lang="en-US" sz="1399" b="1" dirty="0">
              <a:solidFill>
                <a:srgbClr val="C3D3AE"/>
              </a:solidFill>
              <a:latin typeface="Aileron Bold"/>
              <a:ea typeface="Aileron Bold"/>
              <a:cs typeface="Aileron Bold"/>
              <a:sym typeface="Aileron Bold"/>
              <a:hlinkClick r:id="rId9" tooltip="https://doi.org/10.1016/j.pedobi.2023.150897"/>
            </a:endParaRPr>
          </a:p>
          <a:p>
            <a:pPr algn="just">
              <a:lnSpc>
                <a:spcPts val="1959"/>
              </a:lnSpc>
            </a:pPr>
            <a:r>
              <a:rPr lang="en-US" sz="1399" b="1" dirty="0">
                <a:solidFill>
                  <a:srgbClr val="C3D3AE"/>
                </a:solidFill>
                <a:latin typeface="Aileron Bold"/>
                <a:ea typeface="Aileron Bold"/>
                <a:cs typeface="Aileron Bold"/>
                <a:sym typeface="Aileron Bold"/>
              </a:rPr>
              <a:t>‌Shen, M., Tang, M., Jiao, W., &amp; Li, Y. (2024). Kudzu invasion and its influential factors in the southeastern United States. International Journal of Applied Earth Observation and Geoinformation, 130(103872), 103872–103872. </a:t>
            </a:r>
            <a:r>
              <a:rPr lang="en-US" sz="1399" b="1" dirty="0">
                <a:solidFill>
                  <a:srgbClr val="C3D3AE"/>
                </a:solidFill>
                <a:latin typeface="Aileron Bold"/>
                <a:ea typeface="Aileron Bold"/>
                <a:cs typeface="Aileron Bold"/>
                <a:sym typeface="Aileron Bold"/>
                <a:hlinkClick r:id="rId10"/>
              </a:rPr>
              <a:t>https://doi.org/10.1016/j.jag.2024.103872</a:t>
            </a:r>
            <a:r>
              <a:rPr lang="en-US" sz="1399" b="1" dirty="0">
                <a:solidFill>
                  <a:srgbClr val="C3D3AE"/>
                </a:solidFill>
                <a:latin typeface="Aileron Bold"/>
                <a:ea typeface="Aileron Bold"/>
                <a:cs typeface="Aileron Bold"/>
                <a:sym typeface="Aileron Bold"/>
              </a:rPr>
              <a:t> </a:t>
            </a:r>
          </a:p>
          <a:p>
            <a:pPr algn="just">
              <a:lnSpc>
                <a:spcPts val="1959"/>
              </a:lnSpc>
            </a:pPr>
            <a:endParaRPr lang="en-US" sz="1399" b="1" dirty="0">
              <a:solidFill>
                <a:srgbClr val="C3D3AE"/>
              </a:solidFill>
              <a:latin typeface="Aileron Bold"/>
              <a:ea typeface="Aileron Bold"/>
              <a:cs typeface="Aileron Bold"/>
              <a:sym typeface="Aileron Bold"/>
            </a:endParaRPr>
          </a:p>
          <a:p>
            <a:pPr algn="just">
              <a:lnSpc>
                <a:spcPts val="1959"/>
              </a:lnSpc>
            </a:pPr>
            <a:r>
              <a:rPr lang="en-US" sz="1399" b="1" dirty="0">
                <a:solidFill>
                  <a:srgbClr val="C3D3AE"/>
                </a:solidFill>
                <a:latin typeface="Aileron Bold"/>
                <a:ea typeface="Aileron Bold"/>
                <a:cs typeface="Aileron Bold"/>
                <a:sym typeface="Aileron Bold"/>
              </a:rPr>
              <a:t>‌Shen, M., Tang, M., &amp; Li, Y. (2021). Phenology and Spectral Unmixing-Based Invasive Kudzu Mapping: A Case Study in Knox County, Tennessee. Remote Sensing, 13(22), 4551. </a:t>
            </a:r>
            <a:r>
              <a:rPr lang="en-US" sz="1399" b="1" dirty="0">
                <a:solidFill>
                  <a:srgbClr val="C3D3AE"/>
                </a:solidFill>
                <a:latin typeface="Aileron Bold"/>
                <a:ea typeface="Aileron Bold"/>
                <a:cs typeface="Aileron Bold"/>
                <a:sym typeface="Aileron Bold"/>
                <a:hlinkClick r:id="rId11" tooltip="https://doi.org/10.3390/rs13224551"/>
              </a:rPr>
              <a:t>https://doi.org/10.3390/rs13224551</a:t>
            </a:r>
          </a:p>
          <a:p>
            <a:pPr algn="just">
              <a:lnSpc>
                <a:spcPts val="1959"/>
              </a:lnSpc>
            </a:pPr>
            <a:endParaRPr lang="en-US" sz="1399" b="1" dirty="0">
              <a:solidFill>
                <a:srgbClr val="C3D3AE"/>
              </a:solidFill>
              <a:latin typeface="Aileron Bold"/>
              <a:ea typeface="Aileron Bold"/>
              <a:cs typeface="Aileron Bold"/>
              <a:sym typeface="Aileron Bold"/>
              <a:hlinkClick r:id="rId11" tooltip="https://doi.org/10.3390/rs13224551"/>
            </a:endParaRPr>
          </a:p>
          <a:p>
            <a:pPr algn="just">
              <a:lnSpc>
                <a:spcPts val="1959"/>
              </a:lnSpc>
            </a:pPr>
            <a:r>
              <a:rPr lang="en-US" sz="1399" b="1" dirty="0">
                <a:solidFill>
                  <a:srgbClr val="C3D3AE"/>
                </a:solidFill>
                <a:latin typeface="Aileron Bold"/>
                <a:ea typeface="Aileron Bold"/>
                <a:cs typeface="Aileron Bold"/>
                <a:sym typeface="Aileron Bold"/>
              </a:rPr>
              <a:t>Waldner, L. S. (2008). The kudzu connection: Exploring the link between land use and invasive species. Land Use Policy, 25(3), 399–409. </a:t>
            </a:r>
            <a:r>
              <a:rPr lang="en-US" sz="1399" b="1" dirty="0">
                <a:solidFill>
                  <a:srgbClr val="C3D3AE"/>
                </a:solidFill>
                <a:latin typeface="Aileron Bold"/>
                <a:ea typeface="Aileron Bold"/>
                <a:cs typeface="Aileron Bold"/>
                <a:sym typeface="Aileron Bold"/>
                <a:hlinkClick r:id="rId12"/>
              </a:rPr>
              <a:t>https://doi.org/10.1016/j.landusepol.2007.09.006</a:t>
            </a:r>
            <a:r>
              <a:rPr lang="en-US" sz="1399" b="1" dirty="0">
                <a:solidFill>
                  <a:srgbClr val="C3D3AE"/>
                </a:solidFill>
                <a:latin typeface="Aileron Bold"/>
                <a:ea typeface="Aileron Bold"/>
                <a:cs typeface="Aileron Bold"/>
                <a:sym typeface="Aileron Bold"/>
              </a:rPr>
              <a:t> </a:t>
            </a:r>
          </a:p>
          <a:p>
            <a:pPr algn="just">
              <a:lnSpc>
                <a:spcPts val="1959"/>
              </a:lnSpc>
            </a:pPr>
            <a:r>
              <a:rPr lang="en-US" sz="1399" b="1" dirty="0">
                <a:solidFill>
                  <a:srgbClr val="C3D3AE"/>
                </a:solidFill>
                <a:latin typeface="Aileron Bold"/>
                <a:ea typeface="Aileron Bold"/>
                <a:cs typeface="Aileron Bold"/>
                <a:sym typeface="Aileron Bold"/>
              </a:rPr>
              <a:t>‌</a:t>
            </a:r>
          </a:p>
          <a:p>
            <a:pPr algn="just">
              <a:lnSpc>
                <a:spcPts val="1959"/>
              </a:lnSpc>
            </a:pPr>
            <a:r>
              <a:rPr lang="en-US" sz="1399" b="1" dirty="0">
                <a:solidFill>
                  <a:srgbClr val="C3D3AE"/>
                </a:solidFill>
                <a:latin typeface="Aileron Bold"/>
                <a:ea typeface="Aileron Bold"/>
                <a:cs typeface="Aileron Bold"/>
                <a:sym typeface="Aileron Bold"/>
              </a:rPr>
              <a:t>Wang, C.-J., &amp; Wan, J.-Z. (2021). Functional trait perspective on suitable habitat distribution of invasive plant species at a global scale. Perspectives in Ecology and Conservation. </a:t>
            </a:r>
            <a:r>
              <a:rPr lang="en-US" sz="1399" b="1" dirty="0">
                <a:solidFill>
                  <a:srgbClr val="C3D3AE"/>
                </a:solidFill>
                <a:latin typeface="Aileron Bold"/>
                <a:ea typeface="Aileron Bold"/>
                <a:cs typeface="Aileron Bold"/>
                <a:sym typeface="Aileron Bold"/>
                <a:hlinkClick r:id="rId13"/>
              </a:rPr>
              <a:t>https://doi.org/10.1016/j.pecon.2021.07.002</a:t>
            </a:r>
            <a:r>
              <a:rPr lang="en-US" sz="1399" b="1" dirty="0">
                <a:solidFill>
                  <a:srgbClr val="C3D3AE"/>
                </a:solidFill>
                <a:latin typeface="Aileron Bold"/>
                <a:ea typeface="Aileron Bold"/>
                <a:cs typeface="Aileron Bold"/>
                <a:sym typeface="Aileron Bold"/>
              </a:rPr>
              <a:t> </a:t>
            </a:r>
          </a:p>
          <a:p>
            <a:pPr algn="just">
              <a:lnSpc>
                <a:spcPts val="1959"/>
              </a:lnSpc>
            </a:pPr>
            <a:endParaRPr lang="en-US" sz="1399" b="1" dirty="0">
              <a:solidFill>
                <a:srgbClr val="C3D3AE"/>
              </a:solidFill>
              <a:latin typeface="Aileron Bold"/>
              <a:ea typeface="Aileron Bold"/>
              <a:cs typeface="Aileron Bold"/>
              <a:sym typeface="Aileron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flipV="1">
            <a:off x="11131438" y="3130438"/>
            <a:ext cx="7156562" cy="7156562"/>
          </a:xfrm>
          <a:custGeom>
            <a:avLst/>
            <a:gdLst/>
            <a:ahLst/>
            <a:cxnLst/>
            <a:rect l="l" t="t" r="r" b="b"/>
            <a:pathLst>
              <a:path w="7156562" h="7156562">
                <a:moveTo>
                  <a:pt x="0" y="7156562"/>
                </a:moveTo>
                <a:lnTo>
                  <a:pt x="7156562" y="7156562"/>
                </a:lnTo>
                <a:lnTo>
                  <a:pt x="7156562" y="0"/>
                </a:lnTo>
                <a:lnTo>
                  <a:pt x="0" y="0"/>
                </a:lnTo>
                <a:lnTo>
                  <a:pt x="0" y="715656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2012930" y="4006647"/>
            <a:ext cx="5246370" cy="5246370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l="-16749" r="-1674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reeform 6"/>
          <p:cNvSpPr/>
          <p:nvPr/>
        </p:nvSpPr>
        <p:spPr>
          <a:xfrm>
            <a:off x="6402948" y="0"/>
            <a:ext cx="3528154" cy="1764077"/>
          </a:xfrm>
          <a:custGeom>
            <a:avLst/>
            <a:gdLst/>
            <a:ahLst/>
            <a:cxnLst/>
            <a:rect l="l" t="t" r="r" b="b"/>
            <a:pathLst>
              <a:path w="3528154" h="1764077">
                <a:moveTo>
                  <a:pt x="0" y="0"/>
                </a:moveTo>
                <a:lnTo>
                  <a:pt x="3528155" y="0"/>
                </a:lnTo>
                <a:lnTo>
                  <a:pt x="3528155" y="1764077"/>
                </a:lnTo>
                <a:lnTo>
                  <a:pt x="0" y="176407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181100" y="1615623"/>
            <a:ext cx="1763393" cy="262906"/>
          </a:xfrm>
          <a:custGeom>
            <a:avLst/>
            <a:gdLst/>
            <a:ahLst/>
            <a:cxnLst/>
            <a:rect l="l" t="t" r="r" b="b"/>
            <a:pathLst>
              <a:path w="1763393" h="262906">
                <a:moveTo>
                  <a:pt x="0" y="0"/>
                </a:moveTo>
                <a:lnTo>
                  <a:pt x="1763393" y="0"/>
                </a:lnTo>
                <a:lnTo>
                  <a:pt x="1763393" y="262906"/>
                </a:lnTo>
                <a:lnTo>
                  <a:pt x="0" y="2629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028700" y="9253017"/>
            <a:ext cx="2179052" cy="647066"/>
          </a:xfrm>
          <a:custGeom>
            <a:avLst/>
            <a:gdLst/>
            <a:ahLst/>
            <a:cxnLst/>
            <a:rect l="l" t="t" r="r" b="b"/>
            <a:pathLst>
              <a:path w="2179052" h="647066">
                <a:moveTo>
                  <a:pt x="0" y="0"/>
                </a:moveTo>
                <a:lnTo>
                  <a:pt x="2179052" y="0"/>
                </a:lnTo>
                <a:lnTo>
                  <a:pt x="2179052" y="647066"/>
                </a:lnTo>
                <a:lnTo>
                  <a:pt x="0" y="64706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028700" y="2078995"/>
            <a:ext cx="8902403" cy="1002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929"/>
              </a:lnSpc>
            </a:pPr>
            <a:r>
              <a:rPr lang="en-US" sz="6499" b="1">
                <a:solidFill>
                  <a:srgbClr val="FCFFFB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Problem Statement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3408911"/>
            <a:ext cx="9255866" cy="4813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64" lvl="1" indent="-269882" algn="just">
              <a:lnSpc>
                <a:spcPts val="3500"/>
              </a:lnSpc>
              <a:buFont typeface="Arial"/>
              <a:buChar char="•"/>
            </a:pPr>
            <a:r>
              <a:rPr lang="en-US" sz="2500" b="1">
                <a:solidFill>
                  <a:srgbClr val="C3D3AE"/>
                </a:solidFill>
                <a:latin typeface="Aileron Bold"/>
                <a:ea typeface="Aileron Bold"/>
                <a:cs typeface="Aileron Bold"/>
                <a:sym typeface="Aileron Bold"/>
              </a:rPr>
              <a:t>Kudzu exists in many locations throughout Hamilton County and the Southeastern US. </a:t>
            </a:r>
          </a:p>
          <a:p>
            <a:pPr algn="just">
              <a:lnSpc>
                <a:spcPts val="3500"/>
              </a:lnSpc>
            </a:pPr>
            <a:endParaRPr lang="en-US" sz="2500" b="1">
              <a:solidFill>
                <a:srgbClr val="C3D3AE"/>
              </a:solidFill>
              <a:latin typeface="Aileron Bold"/>
              <a:ea typeface="Aileron Bold"/>
              <a:cs typeface="Aileron Bold"/>
              <a:sym typeface="Aileron Bold"/>
            </a:endParaRPr>
          </a:p>
          <a:p>
            <a:pPr marL="539764" lvl="1" indent="-269882" algn="just">
              <a:lnSpc>
                <a:spcPts val="3500"/>
              </a:lnSpc>
              <a:buFont typeface="Arial"/>
              <a:buChar char="•"/>
            </a:pPr>
            <a:r>
              <a:rPr lang="en-US" sz="2500" b="1">
                <a:solidFill>
                  <a:srgbClr val="C3D3AE"/>
                </a:solidFill>
                <a:latin typeface="Aileron Bold"/>
                <a:ea typeface="Aileron Bold"/>
                <a:cs typeface="Aileron Bold"/>
                <a:sym typeface="Aileron Bold"/>
              </a:rPr>
              <a:t>It’s been termed “the vine that ate the South.” </a:t>
            </a:r>
          </a:p>
          <a:p>
            <a:pPr algn="just">
              <a:lnSpc>
                <a:spcPts val="3500"/>
              </a:lnSpc>
            </a:pPr>
            <a:endParaRPr lang="en-US" sz="2500" b="1">
              <a:solidFill>
                <a:srgbClr val="C3D3AE"/>
              </a:solidFill>
              <a:latin typeface="Aileron Bold"/>
              <a:ea typeface="Aileron Bold"/>
              <a:cs typeface="Aileron Bold"/>
              <a:sym typeface="Aileron Bold"/>
            </a:endParaRPr>
          </a:p>
          <a:p>
            <a:pPr marL="539764" lvl="1" indent="-269882" algn="just">
              <a:lnSpc>
                <a:spcPts val="3500"/>
              </a:lnSpc>
              <a:buFont typeface="Arial"/>
              <a:buChar char="•"/>
            </a:pPr>
            <a:r>
              <a:rPr lang="en-US" sz="2500" b="1">
                <a:solidFill>
                  <a:srgbClr val="C3D3AE"/>
                </a:solidFill>
                <a:latin typeface="Aileron Bold"/>
                <a:ea typeface="Aileron Bold"/>
                <a:cs typeface="Aileron Bold"/>
                <a:sym typeface="Aileron Bold"/>
              </a:rPr>
              <a:t>Knowing the location of kudzu plants and prime habitat for the vine is crucial to management efforts. </a:t>
            </a:r>
          </a:p>
          <a:p>
            <a:pPr algn="just">
              <a:lnSpc>
                <a:spcPts val="3500"/>
              </a:lnSpc>
            </a:pPr>
            <a:endParaRPr lang="en-US" sz="2500" b="1">
              <a:solidFill>
                <a:srgbClr val="C3D3AE"/>
              </a:solidFill>
              <a:latin typeface="Aileron Bold"/>
              <a:ea typeface="Aileron Bold"/>
              <a:cs typeface="Aileron Bold"/>
              <a:sym typeface="Aileron Bold"/>
            </a:endParaRPr>
          </a:p>
          <a:p>
            <a:pPr marL="539764" lvl="1" indent="-269882" algn="just">
              <a:lnSpc>
                <a:spcPts val="3500"/>
              </a:lnSpc>
              <a:buFont typeface="Arial"/>
              <a:buChar char="•"/>
            </a:pPr>
            <a:r>
              <a:rPr lang="en-US" sz="2500" b="1">
                <a:solidFill>
                  <a:srgbClr val="C3D3AE"/>
                </a:solidFill>
                <a:latin typeface="Aileron Bold"/>
                <a:ea typeface="Aileron Bold"/>
                <a:cs typeface="Aileron Bold"/>
                <a:sym typeface="Aileron Bold"/>
              </a:rPr>
              <a:t>Using GIS to predict kudzu locations with existing publicly available data would be a cost-effective tool to help direct resources toward managing kudzu populations.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037244" y="8695169"/>
            <a:ext cx="3016205" cy="234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0"/>
              </a:lnSpc>
            </a:pPr>
            <a:r>
              <a:rPr lang="en-US" sz="1500" b="1">
                <a:solidFill>
                  <a:srgbClr val="B4CA96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Source: Google Images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742000">
            <a:off x="-923475" y="-4993093"/>
            <a:ext cx="20134950" cy="20273187"/>
          </a:xfrm>
          <a:custGeom>
            <a:avLst/>
            <a:gdLst/>
            <a:ahLst/>
            <a:cxnLst/>
            <a:rect l="l" t="t" r="r" b="b"/>
            <a:pathLst>
              <a:path w="20134950" h="20273187">
                <a:moveTo>
                  <a:pt x="0" y="13088588"/>
                </a:moveTo>
                <a:lnTo>
                  <a:pt x="12772619" y="0"/>
                </a:lnTo>
                <a:lnTo>
                  <a:pt x="20134950" y="7184598"/>
                </a:lnTo>
                <a:lnTo>
                  <a:pt x="7362331" y="20273186"/>
                </a:lnTo>
                <a:lnTo>
                  <a:pt x="0" y="13088588"/>
                </a:lnTo>
                <a:close/>
              </a:path>
            </a:pathLst>
          </a:custGeom>
          <a:blipFill>
            <a:blip r:embed="rId2"/>
            <a:stretch>
              <a:fillRect l="-25562" r="-2556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flipV="1">
            <a:off x="11619171" y="3130438"/>
            <a:ext cx="7156562" cy="7156562"/>
          </a:xfrm>
          <a:custGeom>
            <a:avLst/>
            <a:gdLst/>
            <a:ahLst/>
            <a:cxnLst/>
            <a:rect l="l" t="t" r="r" b="b"/>
            <a:pathLst>
              <a:path w="7156562" h="7156562">
                <a:moveTo>
                  <a:pt x="0" y="7156562"/>
                </a:moveTo>
                <a:lnTo>
                  <a:pt x="7156562" y="7156562"/>
                </a:lnTo>
                <a:lnTo>
                  <a:pt x="7156562" y="0"/>
                </a:lnTo>
                <a:lnTo>
                  <a:pt x="0" y="0"/>
                </a:lnTo>
                <a:lnTo>
                  <a:pt x="0" y="715656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2500663" y="4006647"/>
            <a:ext cx="5246370" cy="5246370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l="-25000" r="-2500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reeform 6"/>
          <p:cNvSpPr/>
          <p:nvPr/>
        </p:nvSpPr>
        <p:spPr>
          <a:xfrm>
            <a:off x="6402948" y="-735377"/>
            <a:ext cx="3528154" cy="1764077"/>
          </a:xfrm>
          <a:custGeom>
            <a:avLst/>
            <a:gdLst/>
            <a:ahLst/>
            <a:cxnLst/>
            <a:rect l="l" t="t" r="r" b="b"/>
            <a:pathLst>
              <a:path w="3528154" h="1764077">
                <a:moveTo>
                  <a:pt x="0" y="0"/>
                </a:moveTo>
                <a:lnTo>
                  <a:pt x="3528155" y="0"/>
                </a:lnTo>
                <a:lnTo>
                  <a:pt x="3528155" y="1764077"/>
                </a:lnTo>
                <a:lnTo>
                  <a:pt x="0" y="176407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236529" y="543274"/>
            <a:ext cx="1763393" cy="262906"/>
          </a:xfrm>
          <a:custGeom>
            <a:avLst/>
            <a:gdLst/>
            <a:ahLst/>
            <a:cxnLst/>
            <a:rect l="l" t="t" r="r" b="b"/>
            <a:pathLst>
              <a:path w="1763393" h="262906">
                <a:moveTo>
                  <a:pt x="0" y="0"/>
                </a:moveTo>
                <a:lnTo>
                  <a:pt x="1763393" y="0"/>
                </a:lnTo>
                <a:lnTo>
                  <a:pt x="1763393" y="262906"/>
                </a:lnTo>
                <a:lnTo>
                  <a:pt x="0" y="2629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028700" y="9485744"/>
            <a:ext cx="1971222" cy="585351"/>
          </a:xfrm>
          <a:custGeom>
            <a:avLst/>
            <a:gdLst/>
            <a:ahLst/>
            <a:cxnLst/>
            <a:rect l="l" t="t" r="r" b="b"/>
            <a:pathLst>
              <a:path w="1971222" h="585351">
                <a:moveTo>
                  <a:pt x="0" y="0"/>
                </a:moveTo>
                <a:lnTo>
                  <a:pt x="1971222" y="0"/>
                </a:lnTo>
                <a:lnTo>
                  <a:pt x="1971222" y="585351"/>
                </a:lnTo>
                <a:lnTo>
                  <a:pt x="0" y="58535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028700" y="1130030"/>
            <a:ext cx="8902403" cy="1002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929"/>
              </a:lnSpc>
            </a:pPr>
            <a:r>
              <a:rPr lang="en-US" sz="6499" b="1">
                <a:solidFill>
                  <a:srgbClr val="FCFFFB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Literature Review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2138796"/>
            <a:ext cx="9718500" cy="7004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00"/>
              </a:lnSpc>
            </a:pPr>
            <a:endParaRPr/>
          </a:p>
          <a:p>
            <a:pPr marL="539764" lvl="1" indent="-269882" algn="just">
              <a:lnSpc>
                <a:spcPts val="3500"/>
              </a:lnSpc>
              <a:buFont typeface="Arial"/>
              <a:buChar char="•"/>
            </a:pPr>
            <a:r>
              <a:rPr lang="en-US" sz="2500" b="1">
                <a:solidFill>
                  <a:srgbClr val="C3D3AE"/>
                </a:solidFill>
                <a:latin typeface="Aileron Bold"/>
                <a:ea typeface="Aileron Bold"/>
                <a:cs typeface="Aileron Bold"/>
                <a:sym typeface="Aileron Bold"/>
              </a:rPr>
              <a:t>Kudzu can grow on any soil type and is only strongly affected by insufficient moisture and harsh winters (Qiu et al., 2013)</a:t>
            </a:r>
          </a:p>
          <a:p>
            <a:pPr algn="just">
              <a:lnSpc>
                <a:spcPts val="3500"/>
              </a:lnSpc>
            </a:pPr>
            <a:endParaRPr lang="en-US" sz="2500" b="1">
              <a:solidFill>
                <a:srgbClr val="C3D3AE"/>
              </a:solidFill>
              <a:latin typeface="Aileron Bold"/>
              <a:ea typeface="Aileron Bold"/>
              <a:cs typeface="Aileron Bold"/>
              <a:sym typeface="Aileron Bold"/>
            </a:endParaRPr>
          </a:p>
          <a:p>
            <a:pPr marL="539764" lvl="1" indent="-269882" algn="just">
              <a:lnSpc>
                <a:spcPts val="3500"/>
              </a:lnSpc>
              <a:buFont typeface="Arial"/>
              <a:buChar char="•"/>
            </a:pPr>
            <a:r>
              <a:rPr lang="en-US" sz="2500" b="1">
                <a:solidFill>
                  <a:srgbClr val="C3D3AE"/>
                </a:solidFill>
                <a:latin typeface="Aileron Bold"/>
                <a:ea typeface="Aileron Bold"/>
                <a:cs typeface="Aileron Bold"/>
                <a:sym typeface="Aileron Bold"/>
              </a:rPr>
              <a:t>Most studies modeling kudzu habitat only use rainfall and temperature data (Qiu et al., 2013)</a:t>
            </a:r>
          </a:p>
          <a:p>
            <a:pPr algn="just">
              <a:lnSpc>
                <a:spcPts val="3500"/>
              </a:lnSpc>
            </a:pPr>
            <a:endParaRPr lang="en-US" sz="2500" b="1">
              <a:solidFill>
                <a:srgbClr val="C3D3AE"/>
              </a:solidFill>
              <a:latin typeface="Aileron Bold"/>
              <a:ea typeface="Aileron Bold"/>
              <a:cs typeface="Aileron Bold"/>
              <a:sym typeface="Aileron Bold"/>
            </a:endParaRPr>
          </a:p>
          <a:p>
            <a:pPr marL="539764" lvl="1" indent="-269882" algn="just">
              <a:lnSpc>
                <a:spcPts val="3500"/>
              </a:lnSpc>
              <a:buFont typeface="Arial"/>
              <a:buChar char="•"/>
            </a:pPr>
            <a:r>
              <a:rPr lang="en-US" sz="2500" b="1">
                <a:solidFill>
                  <a:srgbClr val="C3D3AE"/>
                </a:solidFill>
                <a:latin typeface="Aileron Bold"/>
                <a:ea typeface="Aileron Bold"/>
                <a:cs typeface="Aileron Bold"/>
                <a:sym typeface="Aileron Bold"/>
              </a:rPr>
              <a:t>There is existing work using GIS for suitability models of native plant species, less for invasives (Bakirman &amp; Gumusay, 2020)</a:t>
            </a:r>
          </a:p>
          <a:p>
            <a:pPr algn="just">
              <a:lnSpc>
                <a:spcPts val="3500"/>
              </a:lnSpc>
            </a:pPr>
            <a:endParaRPr lang="en-US" sz="2500" b="1">
              <a:solidFill>
                <a:srgbClr val="C3D3AE"/>
              </a:solidFill>
              <a:latin typeface="Aileron Bold"/>
              <a:ea typeface="Aileron Bold"/>
              <a:cs typeface="Aileron Bold"/>
              <a:sym typeface="Aileron Bold"/>
            </a:endParaRPr>
          </a:p>
          <a:p>
            <a:pPr marL="539764" lvl="1" indent="-269882" algn="just">
              <a:lnSpc>
                <a:spcPts val="3500"/>
              </a:lnSpc>
              <a:buFont typeface="Arial"/>
              <a:buChar char="•"/>
            </a:pPr>
            <a:r>
              <a:rPr lang="en-US" sz="2500" b="1">
                <a:solidFill>
                  <a:srgbClr val="C3D3AE"/>
                </a:solidFill>
                <a:latin typeface="Aileron Bold"/>
                <a:ea typeface="Aileron Bold"/>
                <a:cs typeface="Aileron Bold"/>
                <a:sym typeface="Aileron Bold"/>
              </a:rPr>
              <a:t>A few habitat suitability and predictive models for kudzu exist (Shen et al., 2021; Kovach-Hammons &amp; Marshall 2023)</a:t>
            </a:r>
          </a:p>
          <a:p>
            <a:pPr algn="just">
              <a:lnSpc>
                <a:spcPts val="3500"/>
              </a:lnSpc>
            </a:pPr>
            <a:endParaRPr lang="en-US" sz="2500" b="1">
              <a:solidFill>
                <a:srgbClr val="C3D3AE"/>
              </a:solidFill>
              <a:latin typeface="Aileron Bold"/>
              <a:ea typeface="Aileron Bold"/>
              <a:cs typeface="Aileron Bold"/>
              <a:sym typeface="Aileron Bold"/>
            </a:endParaRPr>
          </a:p>
          <a:p>
            <a:pPr marL="539764" lvl="1" indent="-269882" algn="just">
              <a:lnSpc>
                <a:spcPts val="3500"/>
              </a:lnSpc>
              <a:buFont typeface="Arial"/>
              <a:buChar char="•"/>
            </a:pPr>
            <a:r>
              <a:rPr lang="en-US" sz="2500" b="1">
                <a:solidFill>
                  <a:srgbClr val="C3D3AE"/>
                </a:solidFill>
                <a:latin typeface="Aileron Bold"/>
                <a:ea typeface="Aileron Bold"/>
                <a:cs typeface="Aileron Bold"/>
                <a:sym typeface="Aileron Bold"/>
              </a:rPr>
              <a:t>Citizen science has been used to map kudzu with positive results (Hawthorne et al., 2015)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524977" y="8695169"/>
            <a:ext cx="3016205" cy="234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0"/>
              </a:lnSpc>
            </a:pPr>
            <a:r>
              <a:rPr lang="en-US" sz="1500" b="1">
                <a:solidFill>
                  <a:srgbClr val="B4CA96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Source: Google Images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flipV="1">
            <a:off x="11131438" y="3130438"/>
            <a:ext cx="7156562" cy="7156562"/>
          </a:xfrm>
          <a:custGeom>
            <a:avLst/>
            <a:gdLst/>
            <a:ahLst/>
            <a:cxnLst/>
            <a:rect l="l" t="t" r="r" b="b"/>
            <a:pathLst>
              <a:path w="7156562" h="7156562">
                <a:moveTo>
                  <a:pt x="0" y="7156562"/>
                </a:moveTo>
                <a:lnTo>
                  <a:pt x="7156562" y="7156562"/>
                </a:lnTo>
                <a:lnTo>
                  <a:pt x="7156562" y="0"/>
                </a:lnTo>
                <a:lnTo>
                  <a:pt x="0" y="0"/>
                </a:lnTo>
                <a:lnTo>
                  <a:pt x="0" y="715656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6402948" y="0"/>
            <a:ext cx="3528154" cy="1764077"/>
          </a:xfrm>
          <a:custGeom>
            <a:avLst/>
            <a:gdLst/>
            <a:ahLst/>
            <a:cxnLst/>
            <a:rect l="l" t="t" r="r" b="b"/>
            <a:pathLst>
              <a:path w="3528154" h="1764077">
                <a:moveTo>
                  <a:pt x="0" y="0"/>
                </a:moveTo>
                <a:lnTo>
                  <a:pt x="3528155" y="0"/>
                </a:lnTo>
                <a:lnTo>
                  <a:pt x="3528155" y="1764077"/>
                </a:lnTo>
                <a:lnTo>
                  <a:pt x="0" y="176407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181100" y="2156209"/>
            <a:ext cx="1763393" cy="262906"/>
          </a:xfrm>
          <a:custGeom>
            <a:avLst/>
            <a:gdLst/>
            <a:ahLst/>
            <a:cxnLst/>
            <a:rect l="l" t="t" r="r" b="b"/>
            <a:pathLst>
              <a:path w="1763393" h="262906">
                <a:moveTo>
                  <a:pt x="0" y="0"/>
                </a:moveTo>
                <a:lnTo>
                  <a:pt x="1763393" y="0"/>
                </a:lnTo>
                <a:lnTo>
                  <a:pt x="1763393" y="262906"/>
                </a:lnTo>
                <a:lnTo>
                  <a:pt x="0" y="26290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028700" y="8605951"/>
            <a:ext cx="2179052" cy="647066"/>
          </a:xfrm>
          <a:custGeom>
            <a:avLst/>
            <a:gdLst/>
            <a:ahLst/>
            <a:cxnLst/>
            <a:rect l="l" t="t" r="r" b="b"/>
            <a:pathLst>
              <a:path w="2179052" h="647066">
                <a:moveTo>
                  <a:pt x="0" y="0"/>
                </a:moveTo>
                <a:lnTo>
                  <a:pt x="2179052" y="0"/>
                </a:lnTo>
                <a:lnTo>
                  <a:pt x="2179052" y="647066"/>
                </a:lnTo>
                <a:lnTo>
                  <a:pt x="0" y="64706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028700" y="3078945"/>
            <a:ext cx="8902403" cy="1002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929"/>
              </a:lnSpc>
            </a:pPr>
            <a:r>
              <a:rPr lang="en-US" sz="6499" b="1">
                <a:solidFill>
                  <a:srgbClr val="FCFFFB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Goal &amp; Objectives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81100" y="4329546"/>
            <a:ext cx="8902403" cy="4375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64" lvl="1" indent="-269882" algn="just">
              <a:lnSpc>
                <a:spcPts val="3500"/>
              </a:lnSpc>
              <a:buFont typeface="Arial"/>
              <a:buChar char="•"/>
            </a:pPr>
            <a:r>
              <a:rPr lang="en-US" sz="2500" b="1">
                <a:solidFill>
                  <a:srgbClr val="C3D3AE"/>
                </a:solidFill>
                <a:latin typeface="Aileron Bold"/>
                <a:ea typeface="Aileron Bold"/>
                <a:cs typeface="Aileron Bold"/>
                <a:sym typeface="Aileron Bold"/>
              </a:rPr>
              <a:t>Understanding Kudzu’s range and growth is crucial to land use planning and invasive species management efforts</a:t>
            </a:r>
          </a:p>
          <a:p>
            <a:pPr algn="just">
              <a:lnSpc>
                <a:spcPts val="3500"/>
              </a:lnSpc>
            </a:pPr>
            <a:endParaRPr lang="en-US" sz="2500" b="1">
              <a:solidFill>
                <a:srgbClr val="C3D3AE"/>
              </a:solidFill>
              <a:latin typeface="Aileron Bold"/>
              <a:ea typeface="Aileron Bold"/>
              <a:cs typeface="Aileron Bold"/>
              <a:sym typeface="Aileron Bold"/>
            </a:endParaRPr>
          </a:p>
          <a:p>
            <a:pPr marL="539764" lvl="1" indent="-269882" algn="just">
              <a:lnSpc>
                <a:spcPts val="3500"/>
              </a:lnSpc>
              <a:buFont typeface="Arial"/>
              <a:buChar char="•"/>
            </a:pPr>
            <a:r>
              <a:rPr lang="en-US" sz="2500" b="1">
                <a:solidFill>
                  <a:srgbClr val="C3D3AE"/>
                </a:solidFill>
                <a:latin typeface="Aileron Bold"/>
                <a:ea typeface="Aileron Bold"/>
                <a:cs typeface="Aileron Bold"/>
                <a:sym typeface="Aileron Bold"/>
              </a:rPr>
              <a:t>No habitat suitability models using citizen science location data exist</a:t>
            </a:r>
          </a:p>
          <a:p>
            <a:pPr algn="just">
              <a:lnSpc>
                <a:spcPts val="3500"/>
              </a:lnSpc>
            </a:pPr>
            <a:endParaRPr lang="en-US" sz="2500" b="1">
              <a:solidFill>
                <a:srgbClr val="C3D3AE"/>
              </a:solidFill>
              <a:latin typeface="Aileron Bold"/>
              <a:ea typeface="Aileron Bold"/>
              <a:cs typeface="Aileron Bold"/>
              <a:sym typeface="Aileron Bold"/>
            </a:endParaRPr>
          </a:p>
          <a:p>
            <a:pPr algn="just">
              <a:lnSpc>
                <a:spcPts val="3500"/>
              </a:lnSpc>
            </a:pPr>
            <a:r>
              <a:rPr lang="en-US" sz="2500" b="1">
                <a:solidFill>
                  <a:srgbClr val="C3D3AE"/>
                </a:solidFill>
                <a:latin typeface="Aileron Bold"/>
                <a:ea typeface="Aileron Bold"/>
                <a:cs typeface="Aileron Bold"/>
                <a:sym typeface="Aileron Bold"/>
              </a:rPr>
              <a:t>GOAL: Determine suitability kudzu habitat in Hamilton County to predict areas where it’s likely to thrive</a:t>
            </a:r>
          </a:p>
          <a:p>
            <a:pPr algn="just">
              <a:lnSpc>
                <a:spcPts val="3500"/>
              </a:lnSpc>
            </a:pPr>
            <a:endParaRPr lang="en-US" sz="2500" b="1">
              <a:solidFill>
                <a:srgbClr val="C3D3AE"/>
              </a:solidFill>
              <a:latin typeface="Aileron Bold"/>
              <a:ea typeface="Aileron Bold"/>
              <a:cs typeface="Aileron Bold"/>
              <a:sym typeface="Aileron Bold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12086534" y="4085534"/>
            <a:ext cx="5246370" cy="5246370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1"/>
              <a:stretch>
                <a:fillRect l="-27821" r="-2782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3037244" y="8695169"/>
            <a:ext cx="3016205" cy="234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0"/>
              </a:lnSpc>
            </a:pPr>
            <a:r>
              <a:rPr lang="en-US" sz="1500" b="1">
                <a:solidFill>
                  <a:srgbClr val="000000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Source: Google Images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6402948" y="0"/>
            <a:ext cx="3528154" cy="1764077"/>
          </a:xfrm>
          <a:custGeom>
            <a:avLst/>
            <a:gdLst/>
            <a:ahLst/>
            <a:cxnLst/>
            <a:rect l="l" t="t" r="r" b="b"/>
            <a:pathLst>
              <a:path w="3528154" h="1764077">
                <a:moveTo>
                  <a:pt x="0" y="0"/>
                </a:moveTo>
                <a:lnTo>
                  <a:pt x="3528155" y="0"/>
                </a:lnTo>
                <a:lnTo>
                  <a:pt x="3528155" y="1764077"/>
                </a:lnTo>
                <a:lnTo>
                  <a:pt x="0" y="176407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181100" y="2156209"/>
            <a:ext cx="1763393" cy="262906"/>
          </a:xfrm>
          <a:custGeom>
            <a:avLst/>
            <a:gdLst/>
            <a:ahLst/>
            <a:cxnLst/>
            <a:rect l="l" t="t" r="r" b="b"/>
            <a:pathLst>
              <a:path w="1763393" h="262906">
                <a:moveTo>
                  <a:pt x="0" y="0"/>
                </a:moveTo>
                <a:lnTo>
                  <a:pt x="1763393" y="0"/>
                </a:lnTo>
                <a:lnTo>
                  <a:pt x="1763393" y="262906"/>
                </a:lnTo>
                <a:lnTo>
                  <a:pt x="0" y="26290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028700" y="8605951"/>
            <a:ext cx="2179052" cy="647066"/>
          </a:xfrm>
          <a:custGeom>
            <a:avLst/>
            <a:gdLst/>
            <a:ahLst/>
            <a:cxnLst/>
            <a:rect l="l" t="t" r="r" b="b"/>
            <a:pathLst>
              <a:path w="2179052" h="647066">
                <a:moveTo>
                  <a:pt x="0" y="0"/>
                </a:moveTo>
                <a:lnTo>
                  <a:pt x="2179052" y="0"/>
                </a:lnTo>
                <a:lnTo>
                  <a:pt x="2179052" y="647066"/>
                </a:lnTo>
                <a:lnTo>
                  <a:pt x="0" y="64706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9729970" y="0"/>
            <a:ext cx="8558030" cy="10465008"/>
          </a:xfrm>
          <a:custGeom>
            <a:avLst/>
            <a:gdLst/>
            <a:ahLst/>
            <a:cxnLst/>
            <a:rect l="l" t="t" r="r" b="b"/>
            <a:pathLst>
              <a:path w="8558030" h="10465008">
                <a:moveTo>
                  <a:pt x="0" y="0"/>
                </a:moveTo>
                <a:lnTo>
                  <a:pt x="8558030" y="0"/>
                </a:lnTo>
                <a:lnTo>
                  <a:pt x="8558030" y="10465008"/>
                </a:lnTo>
                <a:lnTo>
                  <a:pt x="0" y="1046500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586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827568" y="2790590"/>
            <a:ext cx="8902403" cy="1002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929"/>
              </a:lnSpc>
            </a:pPr>
            <a:r>
              <a:rPr lang="en-US" sz="6499" b="1">
                <a:solidFill>
                  <a:srgbClr val="FCFFFB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Main Tasks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27568" y="4136155"/>
            <a:ext cx="7907325" cy="3492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75"/>
              </a:lnSpc>
            </a:pPr>
            <a:r>
              <a:rPr lang="en-US" sz="2500" b="1">
                <a:solidFill>
                  <a:srgbClr val="C3D3AE"/>
                </a:solidFill>
                <a:latin typeface="Aileron Bold"/>
                <a:ea typeface="Aileron Bold"/>
                <a:cs typeface="Aileron Bold"/>
                <a:sym typeface="Aileron Bold"/>
              </a:rPr>
              <a:t>1. Determine habitat criteria for kudzu</a:t>
            </a:r>
          </a:p>
          <a:p>
            <a:pPr algn="just">
              <a:lnSpc>
                <a:spcPts val="3475"/>
              </a:lnSpc>
            </a:pPr>
            <a:endParaRPr lang="en-US" sz="2500" b="1">
              <a:solidFill>
                <a:srgbClr val="C3D3AE"/>
              </a:solidFill>
              <a:latin typeface="Aileron Bold"/>
              <a:ea typeface="Aileron Bold"/>
              <a:cs typeface="Aileron Bold"/>
              <a:sym typeface="Aileron Bold"/>
            </a:endParaRPr>
          </a:p>
          <a:p>
            <a:pPr algn="just">
              <a:lnSpc>
                <a:spcPts val="3475"/>
              </a:lnSpc>
            </a:pPr>
            <a:r>
              <a:rPr lang="en-US" sz="2500" b="1">
                <a:solidFill>
                  <a:srgbClr val="C3D3AE"/>
                </a:solidFill>
                <a:latin typeface="Aileron Bold"/>
                <a:ea typeface="Aileron Bold"/>
                <a:cs typeface="Aileron Bold"/>
                <a:sym typeface="Aileron Bold"/>
              </a:rPr>
              <a:t>2. Apply this to Hamilton County to create the desired predicted areas model</a:t>
            </a:r>
          </a:p>
          <a:p>
            <a:pPr algn="just">
              <a:lnSpc>
                <a:spcPts val="3475"/>
              </a:lnSpc>
            </a:pPr>
            <a:endParaRPr lang="en-US" sz="2500" b="1">
              <a:solidFill>
                <a:srgbClr val="C3D3AE"/>
              </a:solidFill>
              <a:latin typeface="Aileron Bold"/>
              <a:ea typeface="Aileron Bold"/>
              <a:cs typeface="Aileron Bold"/>
              <a:sym typeface="Aileron Bold"/>
            </a:endParaRPr>
          </a:p>
          <a:p>
            <a:pPr algn="just">
              <a:lnSpc>
                <a:spcPts val="3475"/>
              </a:lnSpc>
            </a:pPr>
            <a:r>
              <a:rPr lang="en-US" sz="2500" b="1">
                <a:solidFill>
                  <a:srgbClr val="C3D3AE"/>
                </a:solidFill>
                <a:latin typeface="Aileron Bold"/>
                <a:ea typeface="Aileron Bold"/>
                <a:cs typeface="Aileron Bold"/>
                <a:sym typeface="Aileron Bold"/>
              </a:rPr>
              <a:t>3. Determine if the model predictions of suitable habitat align with known kudzu locations in Hamilton County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flipV="1">
            <a:off x="11131438" y="3130438"/>
            <a:ext cx="7156562" cy="7156562"/>
          </a:xfrm>
          <a:custGeom>
            <a:avLst/>
            <a:gdLst/>
            <a:ahLst/>
            <a:cxnLst/>
            <a:rect l="l" t="t" r="r" b="b"/>
            <a:pathLst>
              <a:path w="7156562" h="7156562">
                <a:moveTo>
                  <a:pt x="0" y="7156562"/>
                </a:moveTo>
                <a:lnTo>
                  <a:pt x="7156562" y="7156562"/>
                </a:lnTo>
                <a:lnTo>
                  <a:pt x="7156562" y="0"/>
                </a:lnTo>
                <a:lnTo>
                  <a:pt x="0" y="0"/>
                </a:lnTo>
                <a:lnTo>
                  <a:pt x="0" y="715656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2012930" y="4006647"/>
            <a:ext cx="5246370" cy="5246370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l="-5197" r="-1159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reeform 6"/>
          <p:cNvSpPr/>
          <p:nvPr/>
        </p:nvSpPr>
        <p:spPr>
          <a:xfrm>
            <a:off x="6402948" y="0"/>
            <a:ext cx="3528154" cy="1764077"/>
          </a:xfrm>
          <a:custGeom>
            <a:avLst/>
            <a:gdLst/>
            <a:ahLst/>
            <a:cxnLst/>
            <a:rect l="l" t="t" r="r" b="b"/>
            <a:pathLst>
              <a:path w="3528154" h="1764077">
                <a:moveTo>
                  <a:pt x="0" y="0"/>
                </a:moveTo>
                <a:lnTo>
                  <a:pt x="3528155" y="0"/>
                </a:lnTo>
                <a:lnTo>
                  <a:pt x="3528155" y="1764077"/>
                </a:lnTo>
                <a:lnTo>
                  <a:pt x="0" y="176407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181100" y="1493392"/>
            <a:ext cx="1763393" cy="262906"/>
          </a:xfrm>
          <a:custGeom>
            <a:avLst/>
            <a:gdLst/>
            <a:ahLst/>
            <a:cxnLst/>
            <a:rect l="l" t="t" r="r" b="b"/>
            <a:pathLst>
              <a:path w="1763393" h="262906">
                <a:moveTo>
                  <a:pt x="0" y="0"/>
                </a:moveTo>
                <a:lnTo>
                  <a:pt x="1763393" y="0"/>
                </a:lnTo>
                <a:lnTo>
                  <a:pt x="1763393" y="262906"/>
                </a:lnTo>
                <a:lnTo>
                  <a:pt x="0" y="2629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028700" y="9258300"/>
            <a:ext cx="2179052" cy="647066"/>
          </a:xfrm>
          <a:custGeom>
            <a:avLst/>
            <a:gdLst/>
            <a:ahLst/>
            <a:cxnLst/>
            <a:rect l="l" t="t" r="r" b="b"/>
            <a:pathLst>
              <a:path w="2179052" h="647066">
                <a:moveTo>
                  <a:pt x="0" y="0"/>
                </a:moveTo>
                <a:lnTo>
                  <a:pt x="2179052" y="0"/>
                </a:lnTo>
                <a:lnTo>
                  <a:pt x="2179052" y="647066"/>
                </a:lnTo>
                <a:lnTo>
                  <a:pt x="0" y="64706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028700" y="1965032"/>
            <a:ext cx="8902403" cy="1002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929"/>
              </a:lnSpc>
            </a:pPr>
            <a:r>
              <a:rPr lang="en-US" sz="6499" b="1">
                <a:solidFill>
                  <a:srgbClr val="FCFFFB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Data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3159622"/>
            <a:ext cx="13607415" cy="56940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80"/>
              </a:lnSpc>
            </a:pPr>
            <a:r>
              <a:rPr lang="en-US" sz="2700" b="1">
                <a:solidFill>
                  <a:srgbClr val="C3D3AE"/>
                </a:solidFill>
                <a:latin typeface="Aileron Bold"/>
                <a:ea typeface="Aileron Bold"/>
                <a:cs typeface="Aileron Bold"/>
                <a:sym typeface="Aileron Bold"/>
              </a:rPr>
              <a:t>DOWNLOADED:</a:t>
            </a:r>
          </a:p>
          <a:p>
            <a:pPr marL="582943" lvl="1" indent="-291471" algn="just">
              <a:lnSpc>
                <a:spcPts val="3780"/>
              </a:lnSpc>
              <a:buFont typeface="Arial"/>
              <a:buChar char="•"/>
            </a:pPr>
            <a:r>
              <a:rPr lang="en-US" sz="2700" b="1">
                <a:solidFill>
                  <a:srgbClr val="C3D3AE"/>
                </a:solidFill>
                <a:latin typeface="Aileron Bold"/>
                <a:ea typeface="Aileron Bold"/>
                <a:cs typeface="Aileron Bold"/>
                <a:sym typeface="Aileron Bold"/>
              </a:rPr>
              <a:t>Kudzu Observations (200 points) - iNaturalist</a:t>
            </a:r>
          </a:p>
          <a:p>
            <a:pPr marL="582943" lvl="1" indent="-291471" algn="just">
              <a:lnSpc>
                <a:spcPts val="3780"/>
              </a:lnSpc>
              <a:buFont typeface="Arial"/>
              <a:buChar char="•"/>
            </a:pPr>
            <a:r>
              <a:rPr lang="en-US" sz="2700" b="1">
                <a:solidFill>
                  <a:srgbClr val="C3D3AE"/>
                </a:solidFill>
                <a:latin typeface="Aileron Bold"/>
                <a:ea typeface="Aileron Bold"/>
                <a:cs typeface="Aileron Bold"/>
                <a:sym typeface="Aileron Bold"/>
              </a:rPr>
              <a:t>Hamilton County Boundary - UTC IGT Lab</a:t>
            </a:r>
          </a:p>
          <a:p>
            <a:pPr marL="582943" lvl="1" indent="-291471" algn="just">
              <a:lnSpc>
                <a:spcPts val="3780"/>
              </a:lnSpc>
              <a:buFont typeface="Arial"/>
              <a:buChar char="•"/>
            </a:pPr>
            <a:r>
              <a:rPr lang="en-US" sz="2700" b="1">
                <a:solidFill>
                  <a:srgbClr val="C3D3AE"/>
                </a:solidFill>
                <a:latin typeface="Aileron Bold"/>
                <a:ea typeface="Aileron Bold"/>
                <a:cs typeface="Aileron Bold"/>
                <a:sym typeface="Aileron Bold"/>
              </a:rPr>
              <a:t>Landsat 9 - USGS (April 2025)</a:t>
            </a:r>
          </a:p>
          <a:p>
            <a:pPr marL="582943" lvl="1" indent="-291471" algn="just">
              <a:lnSpc>
                <a:spcPts val="3780"/>
              </a:lnSpc>
              <a:buFont typeface="Arial"/>
              <a:buChar char="•"/>
            </a:pPr>
            <a:r>
              <a:rPr lang="en-US" sz="2700" b="1">
                <a:solidFill>
                  <a:srgbClr val="C3D3AE"/>
                </a:solidFill>
                <a:latin typeface="Aileron Bold"/>
                <a:ea typeface="Aileron Bold"/>
                <a:cs typeface="Aileron Bold"/>
                <a:sym typeface="Aileron Bold"/>
              </a:rPr>
              <a:t>NLCD - USGS (2023)</a:t>
            </a:r>
          </a:p>
          <a:p>
            <a:pPr marL="582943" lvl="1" indent="-291471" algn="just">
              <a:lnSpc>
                <a:spcPts val="3780"/>
              </a:lnSpc>
              <a:buFont typeface="Arial"/>
              <a:buChar char="•"/>
            </a:pPr>
            <a:r>
              <a:rPr lang="en-US" sz="2700" b="1">
                <a:solidFill>
                  <a:srgbClr val="C3D3AE"/>
                </a:solidFill>
                <a:latin typeface="Aileron Bold"/>
                <a:ea typeface="Aileron Bold"/>
                <a:cs typeface="Aileron Bold"/>
                <a:sym typeface="Aileron Bold"/>
              </a:rPr>
              <a:t>Slope - USGS (Course Lab 4)</a:t>
            </a:r>
          </a:p>
          <a:p>
            <a:pPr marL="582943" lvl="1" indent="-291471" algn="just">
              <a:lnSpc>
                <a:spcPts val="3780"/>
              </a:lnSpc>
              <a:buFont typeface="Arial"/>
              <a:buChar char="•"/>
            </a:pPr>
            <a:r>
              <a:rPr lang="en-US" sz="2700" b="1">
                <a:solidFill>
                  <a:srgbClr val="C3D3AE"/>
                </a:solidFill>
                <a:latin typeface="Aileron Bold"/>
                <a:ea typeface="Aileron Bold"/>
                <a:cs typeface="Aileron Bold"/>
                <a:sym typeface="Aileron Bold"/>
              </a:rPr>
              <a:t>Soil Type - USGS Soil Survey</a:t>
            </a:r>
          </a:p>
          <a:p>
            <a:pPr algn="just">
              <a:lnSpc>
                <a:spcPts val="3780"/>
              </a:lnSpc>
            </a:pPr>
            <a:endParaRPr lang="en-US" sz="2700" b="1">
              <a:solidFill>
                <a:srgbClr val="C3D3AE"/>
              </a:solidFill>
              <a:latin typeface="Aileron Bold"/>
              <a:ea typeface="Aileron Bold"/>
              <a:cs typeface="Aileron Bold"/>
              <a:sym typeface="Aileron Bold"/>
            </a:endParaRPr>
          </a:p>
          <a:p>
            <a:pPr algn="just">
              <a:lnSpc>
                <a:spcPts val="3780"/>
              </a:lnSpc>
            </a:pPr>
            <a:r>
              <a:rPr lang="en-US" sz="2700" b="1">
                <a:solidFill>
                  <a:srgbClr val="C3D3AE"/>
                </a:solidFill>
                <a:latin typeface="Aileron Bold"/>
                <a:ea typeface="Aileron Bold"/>
                <a:cs typeface="Aileron Bold"/>
                <a:sym typeface="Aileron Bold"/>
              </a:rPr>
              <a:t>DERIVED:</a:t>
            </a:r>
          </a:p>
          <a:p>
            <a:pPr marL="582943" lvl="1" indent="-291471" algn="just">
              <a:lnSpc>
                <a:spcPts val="3780"/>
              </a:lnSpc>
              <a:buFont typeface="Arial"/>
              <a:buChar char="•"/>
            </a:pPr>
            <a:r>
              <a:rPr lang="en-US" sz="2700" b="1">
                <a:solidFill>
                  <a:srgbClr val="C3D3AE"/>
                </a:solidFill>
                <a:latin typeface="Aileron Bold"/>
                <a:ea typeface="Aileron Bold"/>
                <a:cs typeface="Aileron Bold"/>
                <a:sym typeface="Aileron Bold"/>
              </a:rPr>
              <a:t>NDVI</a:t>
            </a:r>
          </a:p>
          <a:p>
            <a:pPr marL="582943" lvl="1" indent="-291471" algn="just">
              <a:lnSpc>
                <a:spcPts val="3780"/>
              </a:lnSpc>
              <a:buFont typeface="Arial"/>
              <a:buChar char="•"/>
            </a:pPr>
            <a:r>
              <a:rPr lang="en-US" sz="2700" b="1">
                <a:solidFill>
                  <a:srgbClr val="C3D3AE"/>
                </a:solidFill>
                <a:latin typeface="Aileron Bold"/>
                <a:ea typeface="Aileron Bold"/>
                <a:cs typeface="Aileron Bold"/>
                <a:sym typeface="Aileron Bold"/>
              </a:rPr>
              <a:t>Water Body Surfaces</a:t>
            </a:r>
          </a:p>
          <a:p>
            <a:pPr marL="582943" lvl="1" indent="-291471" algn="just">
              <a:lnSpc>
                <a:spcPts val="3780"/>
              </a:lnSpc>
              <a:buFont typeface="Arial"/>
              <a:buChar char="•"/>
            </a:pPr>
            <a:r>
              <a:rPr lang="en-US" sz="2700" b="1">
                <a:solidFill>
                  <a:srgbClr val="C3D3AE"/>
                </a:solidFill>
                <a:latin typeface="Aileron Bold"/>
                <a:ea typeface="Aileron Bold"/>
                <a:cs typeface="Aileron Bold"/>
                <a:sym typeface="Aileron Bold"/>
              </a:rPr>
              <a:t>Ranked Model Input Layers</a:t>
            </a:r>
          </a:p>
        </p:txBody>
      </p:sp>
      <p:sp>
        <p:nvSpPr>
          <p:cNvPr id="11" name="Freeform 11"/>
          <p:cNvSpPr/>
          <p:nvPr/>
        </p:nvSpPr>
        <p:spPr>
          <a:xfrm>
            <a:off x="15601884" y="352340"/>
            <a:ext cx="2248400" cy="2248400"/>
          </a:xfrm>
          <a:custGeom>
            <a:avLst/>
            <a:gdLst/>
            <a:ahLst/>
            <a:cxnLst/>
            <a:rect l="l" t="t" r="r" b="b"/>
            <a:pathLst>
              <a:path w="2248400" h="2248400">
                <a:moveTo>
                  <a:pt x="0" y="0"/>
                </a:moveTo>
                <a:lnTo>
                  <a:pt x="2248400" y="0"/>
                </a:lnTo>
                <a:lnTo>
                  <a:pt x="2248400" y="2248400"/>
                </a:lnTo>
                <a:lnTo>
                  <a:pt x="0" y="224840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3201617" y="8631571"/>
            <a:ext cx="3016205" cy="234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0"/>
              </a:lnSpc>
            </a:pPr>
            <a:r>
              <a:rPr lang="en-US" sz="1500" b="1">
                <a:solidFill>
                  <a:srgbClr val="000000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iNaturalist Observations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6752308"/>
            <a:ext cx="18288000" cy="3305841"/>
            <a:chOff x="0" y="0"/>
            <a:chExt cx="4816593" cy="87067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870674"/>
            </a:xfrm>
            <a:custGeom>
              <a:avLst/>
              <a:gdLst/>
              <a:ahLst/>
              <a:cxnLst/>
              <a:rect l="l" t="t" r="r" b="b"/>
              <a:pathLst>
                <a:path w="4816592" h="870674">
                  <a:moveTo>
                    <a:pt x="0" y="0"/>
                  </a:moveTo>
                  <a:lnTo>
                    <a:pt x="4816592" y="0"/>
                  </a:lnTo>
                  <a:lnTo>
                    <a:pt x="4816592" y="870674"/>
                  </a:lnTo>
                  <a:lnTo>
                    <a:pt x="0" y="870674"/>
                  </a:lnTo>
                  <a:close/>
                </a:path>
              </a:pathLst>
            </a:custGeom>
            <a:solidFill>
              <a:srgbClr val="315E4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816593" cy="9182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867266" y="2216989"/>
            <a:ext cx="16553469" cy="2926511"/>
            <a:chOff x="0" y="0"/>
            <a:chExt cx="22071291" cy="3902015"/>
          </a:xfrm>
        </p:grpSpPr>
        <p:grpSp>
          <p:nvGrpSpPr>
            <p:cNvPr id="7" name="Group 7"/>
            <p:cNvGrpSpPr/>
            <p:nvPr/>
          </p:nvGrpSpPr>
          <p:grpSpPr>
            <a:xfrm>
              <a:off x="28074" y="0"/>
              <a:ext cx="6892880" cy="3902015"/>
              <a:chOff x="0" y="0"/>
              <a:chExt cx="1144144" cy="647693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144144" cy="647693"/>
              </a:xfrm>
              <a:custGeom>
                <a:avLst/>
                <a:gdLst/>
                <a:ahLst/>
                <a:cxnLst/>
                <a:rect l="l" t="t" r="r" b="b"/>
                <a:pathLst>
                  <a:path w="1144144" h="647693">
                    <a:moveTo>
                      <a:pt x="64395" y="0"/>
                    </a:moveTo>
                    <a:lnTo>
                      <a:pt x="1079749" y="0"/>
                    </a:lnTo>
                    <a:cubicBezTo>
                      <a:pt x="1096827" y="0"/>
                      <a:pt x="1113207" y="6785"/>
                      <a:pt x="1125283" y="18861"/>
                    </a:cubicBezTo>
                    <a:cubicBezTo>
                      <a:pt x="1137360" y="30937"/>
                      <a:pt x="1144144" y="47317"/>
                      <a:pt x="1144144" y="64395"/>
                    </a:cubicBezTo>
                    <a:lnTo>
                      <a:pt x="1144144" y="583297"/>
                    </a:lnTo>
                    <a:cubicBezTo>
                      <a:pt x="1144144" y="600376"/>
                      <a:pt x="1137360" y="616755"/>
                      <a:pt x="1125283" y="628832"/>
                    </a:cubicBezTo>
                    <a:cubicBezTo>
                      <a:pt x="1113207" y="640908"/>
                      <a:pt x="1096827" y="647693"/>
                      <a:pt x="1079749" y="647693"/>
                    </a:cubicBezTo>
                    <a:lnTo>
                      <a:pt x="64395" y="647693"/>
                    </a:lnTo>
                    <a:cubicBezTo>
                      <a:pt x="47317" y="647693"/>
                      <a:pt x="30937" y="640908"/>
                      <a:pt x="18861" y="628832"/>
                    </a:cubicBezTo>
                    <a:cubicBezTo>
                      <a:pt x="6785" y="616755"/>
                      <a:pt x="0" y="600376"/>
                      <a:pt x="0" y="583297"/>
                    </a:cubicBezTo>
                    <a:lnTo>
                      <a:pt x="0" y="64395"/>
                    </a:lnTo>
                    <a:cubicBezTo>
                      <a:pt x="0" y="47317"/>
                      <a:pt x="6785" y="30937"/>
                      <a:pt x="18861" y="18861"/>
                    </a:cubicBezTo>
                    <a:cubicBezTo>
                      <a:pt x="30937" y="6785"/>
                      <a:pt x="47317" y="0"/>
                      <a:pt x="64395" y="0"/>
                    </a:cubicBezTo>
                    <a:close/>
                  </a:path>
                </a:pathLst>
              </a:custGeom>
              <a:solidFill>
                <a:srgbClr val="1E443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47625"/>
                <a:ext cx="1144144" cy="695318"/>
              </a:xfrm>
              <a:prstGeom prst="rect">
                <a:avLst/>
              </a:prstGeom>
            </p:spPr>
            <p:txBody>
              <a:bodyPr lIns="60453" tIns="60453" rIns="60453" bIns="60453" rtlCol="0" anchor="ctr"/>
              <a:lstStyle/>
              <a:p>
                <a:pPr algn="ctr">
                  <a:lnSpc>
                    <a:spcPts val="3360"/>
                  </a:lnSpc>
                </a:pPr>
                <a:endParaRPr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319320" y="1605383"/>
              <a:ext cx="6310387" cy="13846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832"/>
                </a:lnSpc>
              </a:pPr>
              <a:r>
                <a:rPr lang="en-US" sz="2023" b="1">
                  <a:solidFill>
                    <a:srgbClr val="B4CA96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1 = Soils without Kudzu Observations</a:t>
              </a:r>
            </a:p>
            <a:p>
              <a:pPr algn="just">
                <a:lnSpc>
                  <a:spcPts val="2832"/>
                </a:lnSpc>
              </a:pPr>
              <a:r>
                <a:rPr lang="en-US" sz="2023" b="1">
                  <a:solidFill>
                    <a:srgbClr val="B4CA96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2 = 30 Soils with Kudzu Present </a:t>
              </a:r>
            </a:p>
            <a:p>
              <a:pPr algn="just">
                <a:lnSpc>
                  <a:spcPts val="2832"/>
                </a:lnSpc>
              </a:pPr>
              <a:r>
                <a:rPr lang="en-US" sz="2023" b="1">
                  <a:solidFill>
                    <a:srgbClr val="B4CA96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3 = BuF, FwD, FuE</a:t>
              </a:r>
            </a:p>
          </p:txBody>
        </p:sp>
        <p:grpSp>
          <p:nvGrpSpPr>
            <p:cNvPr id="11" name="Group 11"/>
            <p:cNvGrpSpPr/>
            <p:nvPr/>
          </p:nvGrpSpPr>
          <p:grpSpPr>
            <a:xfrm>
              <a:off x="7603243" y="0"/>
              <a:ext cx="6892880" cy="3902015"/>
              <a:chOff x="0" y="0"/>
              <a:chExt cx="1144144" cy="647693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144144" cy="647693"/>
              </a:xfrm>
              <a:custGeom>
                <a:avLst/>
                <a:gdLst/>
                <a:ahLst/>
                <a:cxnLst/>
                <a:rect l="l" t="t" r="r" b="b"/>
                <a:pathLst>
                  <a:path w="1144144" h="647693">
                    <a:moveTo>
                      <a:pt x="64395" y="0"/>
                    </a:moveTo>
                    <a:lnTo>
                      <a:pt x="1079749" y="0"/>
                    </a:lnTo>
                    <a:cubicBezTo>
                      <a:pt x="1096827" y="0"/>
                      <a:pt x="1113207" y="6785"/>
                      <a:pt x="1125283" y="18861"/>
                    </a:cubicBezTo>
                    <a:cubicBezTo>
                      <a:pt x="1137360" y="30937"/>
                      <a:pt x="1144144" y="47317"/>
                      <a:pt x="1144144" y="64395"/>
                    </a:cubicBezTo>
                    <a:lnTo>
                      <a:pt x="1144144" y="583297"/>
                    </a:lnTo>
                    <a:cubicBezTo>
                      <a:pt x="1144144" y="600376"/>
                      <a:pt x="1137360" y="616755"/>
                      <a:pt x="1125283" y="628832"/>
                    </a:cubicBezTo>
                    <a:cubicBezTo>
                      <a:pt x="1113207" y="640908"/>
                      <a:pt x="1096827" y="647693"/>
                      <a:pt x="1079749" y="647693"/>
                    </a:cubicBezTo>
                    <a:lnTo>
                      <a:pt x="64395" y="647693"/>
                    </a:lnTo>
                    <a:cubicBezTo>
                      <a:pt x="47317" y="647693"/>
                      <a:pt x="30937" y="640908"/>
                      <a:pt x="18861" y="628832"/>
                    </a:cubicBezTo>
                    <a:cubicBezTo>
                      <a:pt x="6785" y="616755"/>
                      <a:pt x="0" y="600376"/>
                      <a:pt x="0" y="583297"/>
                    </a:cubicBezTo>
                    <a:lnTo>
                      <a:pt x="0" y="64395"/>
                    </a:lnTo>
                    <a:cubicBezTo>
                      <a:pt x="0" y="47317"/>
                      <a:pt x="6785" y="30937"/>
                      <a:pt x="18861" y="18861"/>
                    </a:cubicBezTo>
                    <a:cubicBezTo>
                      <a:pt x="30937" y="6785"/>
                      <a:pt x="47317" y="0"/>
                      <a:pt x="64395" y="0"/>
                    </a:cubicBezTo>
                    <a:close/>
                  </a:path>
                </a:pathLst>
              </a:custGeom>
              <a:solidFill>
                <a:srgbClr val="1E443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47625"/>
                <a:ext cx="1144144" cy="695318"/>
              </a:xfrm>
              <a:prstGeom prst="rect">
                <a:avLst/>
              </a:prstGeom>
            </p:spPr>
            <p:txBody>
              <a:bodyPr lIns="60453" tIns="60453" rIns="60453" bIns="60453" rtlCol="0" anchor="ctr"/>
              <a:lstStyle/>
              <a:p>
                <a:pPr algn="ctr">
                  <a:lnSpc>
                    <a:spcPts val="3360"/>
                  </a:lnSpc>
                </a:pPr>
                <a:endParaRPr/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8056383" y="1608999"/>
              <a:ext cx="5986600" cy="14712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998"/>
                </a:lnSpc>
              </a:pPr>
              <a:r>
                <a:rPr lang="en-US" sz="2142" b="1">
                  <a:solidFill>
                    <a:srgbClr val="B4CA96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1 = Slope &gt; 28.36</a:t>
              </a:r>
            </a:p>
            <a:p>
              <a:pPr algn="just">
                <a:lnSpc>
                  <a:spcPts val="2998"/>
                </a:lnSpc>
              </a:pPr>
              <a:r>
                <a:rPr lang="en-US" sz="2142" b="1">
                  <a:solidFill>
                    <a:srgbClr val="B4CA96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2 = Slope 0 - 1.63 OR 19.45 - 28.36</a:t>
              </a:r>
            </a:p>
            <a:p>
              <a:pPr algn="just">
                <a:lnSpc>
                  <a:spcPts val="2998"/>
                </a:lnSpc>
              </a:pPr>
              <a:r>
                <a:rPr lang="en-US" sz="2142" b="1">
                  <a:solidFill>
                    <a:srgbClr val="B4CA96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3 = Slope 1.63 - 19.45</a:t>
              </a:r>
            </a:p>
          </p:txBody>
        </p:sp>
        <p:grpSp>
          <p:nvGrpSpPr>
            <p:cNvPr id="15" name="Group 15"/>
            <p:cNvGrpSpPr/>
            <p:nvPr/>
          </p:nvGrpSpPr>
          <p:grpSpPr>
            <a:xfrm>
              <a:off x="15178412" y="0"/>
              <a:ext cx="6892880" cy="3902015"/>
              <a:chOff x="0" y="0"/>
              <a:chExt cx="1144144" cy="647693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144144" cy="647693"/>
              </a:xfrm>
              <a:custGeom>
                <a:avLst/>
                <a:gdLst/>
                <a:ahLst/>
                <a:cxnLst/>
                <a:rect l="l" t="t" r="r" b="b"/>
                <a:pathLst>
                  <a:path w="1144144" h="647693">
                    <a:moveTo>
                      <a:pt x="64395" y="0"/>
                    </a:moveTo>
                    <a:lnTo>
                      <a:pt x="1079749" y="0"/>
                    </a:lnTo>
                    <a:cubicBezTo>
                      <a:pt x="1096827" y="0"/>
                      <a:pt x="1113207" y="6785"/>
                      <a:pt x="1125283" y="18861"/>
                    </a:cubicBezTo>
                    <a:cubicBezTo>
                      <a:pt x="1137360" y="30937"/>
                      <a:pt x="1144144" y="47317"/>
                      <a:pt x="1144144" y="64395"/>
                    </a:cubicBezTo>
                    <a:lnTo>
                      <a:pt x="1144144" y="583297"/>
                    </a:lnTo>
                    <a:cubicBezTo>
                      <a:pt x="1144144" y="600376"/>
                      <a:pt x="1137360" y="616755"/>
                      <a:pt x="1125283" y="628832"/>
                    </a:cubicBezTo>
                    <a:cubicBezTo>
                      <a:pt x="1113207" y="640908"/>
                      <a:pt x="1096827" y="647693"/>
                      <a:pt x="1079749" y="647693"/>
                    </a:cubicBezTo>
                    <a:lnTo>
                      <a:pt x="64395" y="647693"/>
                    </a:lnTo>
                    <a:cubicBezTo>
                      <a:pt x="47317" y="647693"/>
                      <a:pt x="30937" y="640908"/>
                      <a:pt x="18861" y="628832"/>
                    </a:cubicBezTo>
                    <a:cubicBezTo>
                      <a:pt x="6785" y="616755"/>
                      <a:pt x="0" y="600376"/>
                      <a:pt x="0" y="583297"/>
                    </a:cubicBezTo>
                    <a:lnTo>
                      <a:pt x="0" y="64395"/>
                    </a:lnTo>
                    <a:cubicBezTo>
                      <a:pt x="0" y="47317"/>
                      <a:pt x="6785" y="30937"/>
                      <a:pt x="18861" y="18861"/>
                    </a:cubicBezTo>
                    <a:cubicBezTo>
                      <a:pt x="30937" y="6785"/>
                      <a:pt x="47317" y="0"/>
                      <a:pt x="64395" y="0"/>
                    </a:cubicBezTo>
                    <a:close/>
                  </a:path>
                </a:pathLst>
              </a:custGeom>
              <a:solidFill>
                <a:srgbClr val="1E443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1144144" cy="695318"/>
              </a:xfrm>
              <a:prstGeom prst="rect">
                <a:avLst/>
              </a:prstGeom>
            </p:spPr>
            <p:txBody>
              <a:bodyPr lIns="60453" tIns="60453" rIns="60453" bIns="60453" rtlCol="0" anchor="ctr"/>
              <a:lstStyle/>
              <a:p>
                <a:pPr algn="ctr">
                  <a:lnSpc>
                    <a:spcPts val="3360"/>
                  </a:lnSpc>
                </a:pPr>
                <a:endParaRPr/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15877704" y="1608999"/>
              <a:ext cx="5494295" cy="14712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998"/>
                </a:lnSpc>
              </a:pPr>
              <a:r>
                <a:rPr lang="en-US" sz="2142" b="1">
                  <a:solidFill>
                    <a:srgbClr val="B4CA96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1 = NDVI ≤ 0 OR &gt; 0.5</a:t>
              </a:r>
            </a:p>
            <a:p>
              <a:pPr algn="just">
                <a:lnSpc>
                  <a:spcPts val="2998"/>
                </a:lnSpc>
              </a:pPr>
              <a:r>
                <a:rPr lang="en-US" sz="2142" b="1">
                  <a:solidFill>
                    <a:srgbClr val="B4CA96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2 = NDVI 0 - 0.15 OR 0.27 - 0.5</a:t>
              </a:r>
            </a:p>
            <a:p>
              <a:pPr algn="just">
                <a:lnSpc>
                  <a:spcPts val="2998"/>
                </a:lnSpc>
              </a:pPr>
              <a:r>
                <a:rPr lang="en-US" sz="2142" b="1">
                  <a:solidFill>
                    <a:srgbClr val="B4CA96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3 = NDVI 0.15 - 0.25</a:t>
              </a:r>
            </a:p>
          </p:txBody>
        </p:sp>
        <p:grpSp>
          <p:nvGrpSpPr>
            <p:cNvPr id="19" name="Group 19"/>
            <p:cNvGrpSpPr/>
            <p:nvPr/>
          </p:nvGrpSpPr>
          <p:grpSpPr>
            <a:xfrm>
              <a:off x="0" y="0"/>
              <a:ext cx="6892880" cy="1157886"/>
              <a:chOff x="0" y="0"/>
              <a:chExt cx="1144144" cy="192197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1144144" cy="192197"/>
              </a:xfrm>
              <a:custGeom>
                <a:avLst/>
                <a:gdLst/>
                <a:ahLst/>
                <a:cxnLst/>
                <a:rect l="l" t="t" r="r" b="b"/>
                <a:pathLst>
                  <a:path w="1144144" h="192197">
                    <a:moveTo>
                      <a:pt x="96098" y="0"/>
                    </a:moveTo>
                    <a:lnTo>
                      <a:pt x="1048046" y="0"/>
                    </a:lnTo>
                    <a:cubicBezTo>
                      <a:pt x="1101119" y="0"/>
                      <a:pt x="1144144" y="43025"/>
                      <a:pt x="1144144" y="96098"/>
                    </a:cubicBezTo>
                    <a:lnTo>
                      <a:pt x="1144144" y="96098"/>
                    </a:lnTo>
                    <a:cubicBezTo>
                      <a:pt x="1144144" y="121585"/>
                      <a:pt x="1134020" y="146028"/>
                      <a:pt x="1115998" y="164050"/>
                    </a:cubicBezTo>
                    <a:cubicBezTo>
                      <a:pt x="1097976" y="182072"/>
                      <a:pt x="1073533" y="192197"/>
                      <a:pt x="1048046" y="192197"/>
                    </a:cubicBezTo>
                    <a:lnTo>
                      <a:pt x="96098" y="192197"/>
                    </a:lnTo>
                    <a:cubicBezTo>
                      <a:pt x="70611" y="192197"/>
                      <a:pt x="46168" y="182072"/>
                      <a:pt x="28147" y="164050"/>
                    </a:cubicBezTo>
                    <a:cubicBezTo>
                      <a:pt x="10125" y="146028"/>
                      <a:pt x="0" y="121585"/>
                      <a:pt x="0" y="96098"/>
                    </a:cubicBezTo>
                    <a:lnTo>
                      <a:pt x="0" y="96098"/>
                    </a:lnTo>
                    <a:cubicBezTo>
                      <a:pt x="0" y="70611"/>
                      <a:pt x="10125" y="46168"/>
                      <a:pt x="28147" y="28147"/>
                    </a:cubicBezTo>
                    <a:cubicBezTo>
                      <a:pt x="46168" y="10125"/>
                      <a:pt x="70611" y="0"/>
                      <a:pt x="96098" y="0"/>
                    </a:cubicBezTo>
                    <a:close/>
                  </a:path>
                </a:pathLst>
              </a:custGeom>
              <a:solidFill>
                <a:srgbClr val="427755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1144144" cy="239822"/>
              </a:xfrm>
              <a:prstGeom prst="rect">
                <a:avLst/>
              </a:prstGeom>
            </p:spPr>
            <p:txBody>
              <a:bodyPr lIns="60453" tIns="60453" rIns="60453" bIns="60453" rtlCol="0" anchor="ctr"/>
              <a:lstStyle/>
              <a:p>
                <a:pPr algn="ctr">
                  <a:lnSpc>
                    <a:spcPts val="3360"/>
                  </a:lnSpc>
                </a:pPr>
                <a:endParaRPr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7575169" y="0"/>
              <a:ext cx="6892880" cy="1157886"/>
              <a:chOff x="0" y="0"/>
              <a:chExt cx="1144144" cy="192197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1144144" cy="192197"/>
              </a:xfrm>
              <a:custGeom>
                <a:avLst/>
                <a:gdLst/>
                <a:ahLst/>
                <a:cxnLst/>
                <a:rect l="l" t="t" r="r" b="b"/>
                <a:pathLst>
                  <a:path w="1144144" h="192197">
                    <a:moveTo>
                      <a:pt x="96098" y="0"/>
                    </a:moveTo>
                    <a:lnTo>
                      <a:pt x="1048046" y="0"/>
                    </a:lnTo>
                    <a:cubicBezTo>
                      <a:pt x="1101119" y="0"/>
                      <a:pt x="1144144" y="43025"/>
                      <a:pt x="1144144" y="96098"/>
                    </a:cubicBezTo>
                    <a:lnTo>
                      <a:pt x="1144144" y="96098"/>
                    </a:lnTo>
                    <a:cubicBezTo>
                      <a:pt x="1144144" y="121585"/>
                      <a:pt x="1134020" y="146028"/>
                      <a:pt x="1115998" y="164050"/>
                    </a:cubicBezTo>
                    <a:cubicBezTo>
                      <a:pt x="1097976" y="182072"/>
                      <a:pt x="1073533" y="192197"/>
                      <a:pt x="1048046" y="192197"/>
                    </a:cubicBezTo>
                    <a:lnTo>
                      <a:pt x="96098" y="192197"/>
                    </a:lnTo>
                    <a:cubicBezTo>
                      <a:pt x="70611" y="192197"/>
                      <a:pt x="46168" y="182072"/>
                      <a:pt x="28147" y="164050"/>
                    </a:cubicBezTo>
                    <a:cubicBezTo>
                      <a:pt x="10125" y="146028"/>
                      <a:pt x="0" y="121585"/>
                      <a:pt x="0" y="96098"/>
                    </a:cubicBezTo>
                    <a:lnTo>
                      <a:pt x="0" y="96098"/>
                    </a:lnTo>
                    <a:cubicBezTo>
                      <a:pt x="0" y="70611"/>
                      <a:pt x="10125" y="46168"/>
                      <a:pt x="28147" y="28147"/>
                    </a:cubicBezTo>
                    <a:cubicBezTo>
                      <a:pt x="46168" y="10125"/>
                      <a:pt x="70611" y="0"/>
                      <a:pt x="96098" y="0"/>
                    </a:cubicBezTo>
                    <a:close/>
                  </a:path>
                </a:pathLst>
              </a:custGeom>
              <a:solidFill>
                <a:srgbClr val="427755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1144144" cy="239822"/>
              </a:xfrm>
              <a:prstGeom prst="rect">
                <a:avLst/>
              </a:prstGeom>
            </p:spPr>
            <p:txBody>
              <a:bodyPr lIns="60453" tIns="60453" rIns="60453" bIns="60453" rtlCol="0" anchor="ctr"/>
              <a:lstStyle/>
              <a:p>
                <a:pPr algn="ctr">
                  <a:lnSpc>
                    <a:spcPts val="3360"/>
                  </a:lnSpc>
                </a:pPr>
                <a:endParaRPr/>
              </a:p>
            </p:txBody>
          </p:sp>
        </p:grpSp>
        <p:sp>
          <p:nvSpPr>
            <p:cNvPr id="25" name="TextBox 25"/>
            <p:cNvSpPr txBox="1"/>
            <p:nvPr/>
          </p:nvSpPr>
          <p:spPr>
            <a:xfrm>
              <a:off x="319320" y="247242"/>
              <a:ext cx="6310387" cy="552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98"/>
                </a:lnSpc>
              </a:pPr>
              <a:r>
                <a:rPr lang="en-US" sz="2499" b="1">
                  <a:solidFill>
                    <a:srgbClr val="EFFFDA"/>
                  </a:solidFill>
                  <a:latin typeface="Aileron Heavy"/>
                  <a:ea typeface="Aileron Heavy"/>
                  <a:cs typeface="Aileron Heavy"/>
                  <a:sym typeface="Aileron Heavy"/>
                </a:rPr>
                <a:t>Soil Type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8859454" y="247242"/>
              <a:ext cx="4380457" cy="552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98"/>
                </a:lnSpc>
              </a:pPr>
              <a:r>
                <a:rPr lang="en-US" sz="2499" b="1">
                  <a:solidFill>
                    <a:srgbClr val="EFFFDA"/>
                  </a:solidFill>
                  <a:latin typeface="Aileron Heavy"/>
                  <a:ea typeface="Aileron Heavy"/>
                  <a:cs typeface="Aileron Heavy"/>
                  <a:sym typeface="Aileron Heavy"/>
                </a:rPr>
                <a:t>Slope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2230019" y="2216989"/>
            <a:ext cx="5169660" cy="868415"/>
            <a:chOff x="0" y="0"/>
            <a:chExt cx="1144144" cy="192197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144144" cy="192197"/>
            </a:xfrm>
            <a:custGeom>
              <a:avLst/>
              <a:gdLst/>
              <a:ahLst/>
              <a:cxnLst/>
              <a:rect l="l" t="t" r="r" b="b"/>
              <a:pathLst>
                <a:path w="1144144" h="192197">
                  <a:moveTo>
                    <a:pt x="96098" y="0"/>
                  </a:moveTo>
                  <a:lnTo>
                    <a:pt x="1048046" y="0"/>
                  </a:lnTo>
                  <a:cubicBezTo>
                    <a:pt x="1101119" y="0"/>
                    <a:pt x="1144144" y="43025"/>
                    <a:pt x="1144144" y="96098"/>
                  </a:cubicBezTo>
                  <a:lnTo>
                    <a:pt x="1144144" y="96098"/>
                  </a:lnTo>
                  <a:cubicBezTo>
                    <a:pt x="1144144" y="121585"/>
                    <a:pt x="1134020" y="146028"/>
                    <a:pt x="1115998" y="164050"/>
                  </a:cubicBezTo>
                  <a:cubicBezTo>
                    <a:pt x="1097976" y="182072"/>
                    <a:pt x="1073533" y="192197"/>
                    <a:pt x="1048046" y="192197"/>
                  </a:cubicBezTo>
                  <a:lnTo>
                    <a:pt x="96098" y="192197"/>
                  </a:lnTo>
                  <a:cubicBezTo>
                    <a:pt x="70611" y="192197"/>
                    <a:pt x="46168" y="182072"/>
                    <a:pt x="28147" y="164050"/>
                  </a:cubicBezTo>
                  <a:cubicBezTo>
                    <a:pt x="10125" y="146028"/>
                    <a:pt x="0" y="121585"/>
                    <a:pt x="0" y="96098"/>
                  </a:cubicBezTo>
                  <a:lnTo>
                    <a:pt x="0" y="96098"/>
                  </a:lnTo>
                  <a:cubicBezTo>
                    <a:pt x="0" y="70611"/>
                    <a:pt x="10125" y="46168"/>
                    <a:pt x="28147" y="28147"/>
                  </a:cubicBezTo>
                  <a:cubicBezTo>
                    <a:pt x="46168" y="10125"/>
                    <a:pt x="70611" y="0"/>
                    <a:pt x="96098" y="0"/>
                  </a:cubicBezTo>
                  <a:close/>
                </a:path>
              </a:pathLst>
            </a:custGeom>
            <a:solidFill>
              <a:srgbClr val="42775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47625"/>
              <a:ext cx="1144144" cy="239822"/>
            </a:xfrm>
            <a:prstGeom prst="rect">
              <a:avLst/>
            </a:prstGeom>
          </p:spPr>
          <p:txBody>
            <a:bodyPr lIns="60453" tIns="60453" rIns="60453" bIns="60453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267281" y="4989656"/>
            <a:ext cx="15753439" cy="4411741"/>
            <a:chOff x="0" y="0"/>
            <a:chExt cx="21004585" cy="5882321"/>
          </a:xfrm>
        </p:grpSpPr>
        <p:grpSp>
          <p:nvGrpSpPr>
            <p:cNvPr id="31" name="Group 31"/>
            <p:cNvGrpSpPr/>
            <p:nvPr/>
          </p:nvGrpSpPr>
          <p:grpSpPr>
            <a:xfrm>
              <a:off x="0" y="0"/>
              <a:ext cx="5882321" cy="5882321"/>
              <a:chOff x="0" y="0"/>
              <a:chExt cx="812800" cy="8128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 l="-29238" t="-27454" r="-39344" b="-18693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>
              <a:off x="7561132" y="0"/>
              <a:ext cx="5882321" cy="5882321"/>
              <a:chOff x="0" y="0"/>
              <a:chExt cx="812800" cy="81280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 l="-22773" t="-29280" r="-41515" b="-21389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" name="Group 35"/>
            <p:cNvGrpSpPr/>
            <p:nvPr/>
          </p:nvGrpSpPr>
          <p:grpSpPr>
            <a:xfrm>
              <a:off x="15122264" y="0"/>
              <a:ext cx="5882321" cy="5882321"/>
              <a:chOff x="0" y="0"/>
              <a:chExt cx="812800" cy="81280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 l="-34357" t="-30376" r="-45492" b="-19798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7" name="TextBox 37"/>
          <p:cNvSpPr txBox="1"/>
          <p:nvPr/>
        </p:nvSpPr>
        <p:spPr>
          <a:xfrm>
            <a:off x="13193233" y="2390514"/>
            <a:ext cx="3285343" cy="426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8"/>
              </a:lnSpc>
            </a:pPr>
            <a:r>
              <a:rPr lang="en-US" sz="2499" b="1">
                <a:solidFill>
                  <a:srgbClr val="EFFFDA"/>
                </a:solidFill>
                <a:latin typeface="Aileron Heavy"/>
                <a:ea typeface="Aileron Heavy"/>
                <a:cs typeface="Aileron Heavy"/>
                <a:sym typeface="Aileron Heavy"/>
              </a:rPr>
              <a:t>NDVI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2196374" y="236585"/>
            <a:ext cx="13895253" cy="1096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661"/>
              </a:lnSpc>
              <a:spcBef>
                <a:spcPct val="0"/>
              </a:spcBef>
            </a:pPr>
            <a:r>
              <a:rPr lang="en-US" sz="7099" b="1">
                <a:solidFill>
                  <a:srgbClr val="FCFFFB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Ranked Model Components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2512790" y="1412512"/>
            <a:ext cx="13262419" cy="389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 b="1">
                <a:solidFill>
                  <a:srgbClr val="EFFFDA"/>
                </a:solidFill>
                <a:latin typeface="Aileron Heavy"/>
                <a:ea typeface="Aileron Heavy"/>
                <a:cs typeface="Aileron Heavy"/>
                <a:sym typeface="Aileron Heavy"/>
              </a:rPr>
              <a:t>1 = LOW SUITABILITY   |   2 = MEDIUM SUITABILITY   |   3 = HIGH SUITABILITY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1166038" y="0"/>
            <a:ext cx="3528154" cy="1764077"/>
          </a:xfrm>
          <a:custGeom>
            <a:avLst/>
            <a:gdLst/>
            <a:ahLst/>
            <a:cxnLst/>
            <a:rect l="l" t="t" r="r" b="b"/>
            <a:pathLst>
              <a:path w="3528154" h="1764077">
                <a:moveTo>
                  <a:pt x="0" y="0"/>
                </a:moveTo>
                <a:lnTo>
                  <a:pt x="3528154" y="0"/>
                </a:lnTo>
                <a:lnTo>
                  <a:pt x="3528154" y="1764077"/>
                </a:lnTo>
                <a:lnTo>
                  <a:pt x="0" y="176407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5834190" y="619133"/>
            <a:ext cx="1763393" cy="262906"/>
          </a:xfrm>
          <a:custGeom>
            <a:avLst/>
            <a:gdLst/>
            <a:ahLst/>
            <a:cxnLst/>
            <a:rect l="l" t="t" r="r" b="b"/>
            <a:pathLst>
              <a:path w="1763393" h="262906">
                <a:moveTo>
                  <a:pt x="0" y="0"/>
                </a:moveTo>
                <a:lnTo>
                  <a:pt x="1763393" y="0"/>
                </a:lnTo>
                <a:lnTo>
                  <a:pt x="1763393" y="262906"/>
                </a:lnTo>
                <a:lnTo>
                  <a:pt x="0" y="26290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5626361" y="9258300"/>
            <a:ext cx="2179052" cy="647066"/>
          </a:xfrm>
          <a:custGeom>
            <a:avLst/>
            <a:gdLst/>
            <a:ahLst/>
            <a:cxnLst/>
            <a:rect l="l" t="t" r="r" b="b"/>
            <a:pathLst>
              <a:path w="2179052" h="647066">
                <a:moveTo>
                  <a:pt x="0" y="0"/>
                </a:moveTo>
                <a:lnTo>
                  <a:pt x="2179052" y="0"/>
                </a:lnTo>
                <a:lnTo>
                  <a:pt x="2179052" y="647066"/>
                </a:lnTo>
                <a:lnTo>
                  <a:pt x="0" y="64706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028700" y="792481"/>
            <a:ext cx="8902403" cy="1077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539"/>
              </a:lnSpc>
            </a:pPr>
            <a:r>
              <a:rPr lang="en-US" sz="6999" b="1">
                <a:solidFill>
                  <a:srgbClr val="FCFFFB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Model Iterations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32084" y="2139635"/>
            <a:ext cx="13513092" cy="74421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00"/>
              </a:lnSpc>
            </a:pPr>
            <a:r>
              <a:rPr lang="en-US" sz="2500" b="1">
                <a:solidFill>
                  <a:srgbClr val="C3D3AE"/>
                </a:solidFill>
                <a:latin typeface="Aileron Bold"/>
                <a:ea typeface="Aileron Bold"/>
                <a:cs typeface="Aileron Bold"/>
                <a:sym typeface="Aileron Bold"/>
              </a:rPr>
              <a:t>Model 1: Unweighted with ranked slope, soil, NDVI, rainfall (pervious surfaces condition)</a:t>
            </a:r>
          </a:p>
          <a:p>
            <a:pPr algn="just">
              <a:lnSpc>
                <a:spcPts val="3500"/>
              </a:lnSpc>
            </a:pPr>
            <a:endParaRPr lang="en-US" sz="2500" b="1">
              <a:solidFill>
                <a:srgbClr val="C3D3AE"/>
              </a:solidFill>
              <a:latin typeface="Aileron Bold"/>
              <a:ea typeface="Aileron Bold"/>
              <a:cs typeface="Aileron Bold"/>
              <a:sym typeface="Aileron Bold"/>
            </a:endParaRPr>
          </a:p>
          <a:p>
            <a:pPr algn="just">
              <a:lnSpc>
                <a:spcPts val="3500"/>
              </a:lnSpc>
            </a:pPr>
            <a:r>
              <a:rPr lang="en-US" sz="2500" b="1">
                <a:solidFill>
                  <a:srgbClr val="C3D3AE"/>
                </a:solidFill>
                <a:latin typeface="Aileron Bold"/>
                <a:ea typeface="Aileron Bold"/>
                <a:cs typeface="Aileron Bold"/>
                <a:sym typeface="Aileron Bold"/>
              </a:rPr>
              <a:t>Model 2: Removed pervious surfaces condition</a:t>
            </a:r>
          </a:p>
          <a:p>
            <a:pPr algn="just">
              <a:lnSpc>
                <a:spcPts val="3500"/>
              </a:lnSpc>
            </a:pPr>
            <a:endParaRPr lang="en-US" sz="2500" b="1">
              <a:solidFill>
                <a:srgbClr val="C3D3AE"/>
              </a:solidFill>
              <a:latin typeface="Aileron Bold"/>
              <a:ea typeface="Aileron Bold"/>
              <a:cs typeface="Aileron Bold"/>
              <a:sym typeface="Aileron Bold"/>
            </a:endParaRPr>
          </a:p>
          <a:p>
            <a:pPr algn="just">
              <a:lnSpc>
                <a:spcPts val="3500"/>
              </a:lnSpc>
            </a:pPr>
            <a:r>
              <a:rPr lang="en-US" sz="2500" b="1">
                <a:solidFill>
                  <a:srgbClr val="C3D3AE"/>
                </a:solidFill>
                <a:latin typeface="Aileron Bold"/>
                <a:ea typeface="Aileron Bold"/>
                <a:cs typeface="Aileron Bold"/>
                <a:sym typeface="Aileron Bold"/>
              </a:rPr>
              <a:t>Model 3: Ranked rainfall weight of 2 (with pervious surfaces condition)</a:t>
            </a:r>
          </a:p>
          <a:p>
            <a:pPr algn="just">
              <a:lnSpc>
                <a:spcPts val="3500"/>
              </a:lnSpc>
            </a:pPr>
            <a:endParaRPr lang="en-US" sz="2500" b="1">
              <a:solidFill>
                <a:srgbClr val="C3D3AE"/>
              </a:solidFill>
              <a:latin typeface="Aileron Bold"/>
              <a:ea typeface="Aileron Bold"/>
              <a:cs typeface="Aileron Bold"/>
              <a:sym typeface="Aileron Bold"/>
            </a:endParaRPr>
          </a:p>
          <a:p>
            <a:pPr algn="just">
              <a:lnSpc>
                <a:spcPts val="3500"/>
              </a:lnSpc>
            </a:pPr>
            <a:r>
              <a:rPr lang="en-US" sz="2500" b="1">
                <a:solidFill>
                  <a:srgbClr val="C3D3AE"/>
                </a:solidFill>
                <a:latin typeface="Aileron Bold"/>
                <a:ea typeface="Aileron Bold"/>
                <a:cs typeface="Aileron Bold"/>
                <a:sym typeface="Aileron Bold"/>
              </a:rPr>
              <a:t>Model 4: Ranked Soil weight of 2 (with pervious surfaces condition)</a:t>
            </a:r>
          </a:p>
          <a:p>
            <a:pPr algn="just">
              <a:lnSpc>
                <a:spcPts val="3500"/>
              </a:lnSpc>
            </a:pPr>
            <a:endParaRPr lang="en-US" sz="2500" b="1">
              <a:solidFill>
                <a:srgbClr val="C3D3AE"/>
              </a:solidFill>
              <a:latin typeface="Aileron Bold"/>
              <a:ea typeface="Aileron Bold"/>
              <a:cs typeface="Aileron Bold"/>
              <a:sym typeface="Aileron Bold"/>
            </a:endParaRPr>
          </a:p>
          <a:p>
            <a:pPr algn="just">
              <a:lnSpc>
                <a:spcPts val="3500"/>
              </a:lnSpc>
            </a:pPr>
            <a:r>
              <a:rPr lang="en-US" sz="2500" b="1">
                <a:solidFill>
                  <a:srgbClr val="C3D3AE"/>
                </a:solidFill>
                <a:latin typeface="Aileron Bold"/>
                <a:ea typeface="Aileron Bold"/>
                <a:cs typeface="Aileron Bold"/>
                <a:sym typeface="Aileron Bold"/>
              </a:rPr>
              <a:t>Model 5: Ranked NDVI weight of 2 (with pervious surfaces condition)</a:t>
            </a:r>
          </a:p>
          <a:p>
            <a:pPr algn="just">
              <a:lnSpc>
                <a:spcPts val="3500"/>
              </a:lnSpc>
            </a:pPr>
            <a:endParaRPr lang="en-US" sz="2500" b="1">
              <a:solidFill>
                <a:srgbClr val="C3D3AE"/>
              </a:solidFill>
              <a:latin typeface="Aileron Bold"/>
              <a:ea typeface="Aileron Bold"/>
              <a:cs typeface="Aileron Bold"/>
              <a:sym typeface="Aileron Bold"/>
            </a:endParaRPr>
          </a:p>
          <a:p>
            <a:pPr algn="just">
              <a:lnSpc>
                <a:spcPts val="3500"/>
              </a:lnSpc>
            </a:pPr>
            <a:r>
              <a:rPr lang="en-US" sz="2500" b="1">
                <a:solidFill>
                  <a:srgbClr val="C3D3AE"/>
                </a:solidFill>
                <a:latin typeface="Aileron Bold"/>
                <a:ea typeface="Aileron Bold"/>
                <a:cs typeface="Aileron Bold"/>
                <a:sym typeface="Aileron Bold"/>
              </a:rPr>
              <a:t>Model 6: Unweighted, removed rainfall (with pervious surfaces condition)</a:t>
            </a:r>
          </a:p>
          <a:p>
            <a:pPr algn="just">
              <a:lnSpc>
                <a:spcPts val="3500"/>
              </a:lnSpc>
            </a:pPr>
            <a:endParaRPr lang="en-US" sz="2500" b="1">
              <a:solidFill>
                <a:srgbClr val="C3D3AE"/>
              </a:solidFill>
              <a:latin typeface="Aileron Bold"/>
              <a:ea typeface="Aileron Bold"/>
              <a:cs typeface="Aileron Bold"/>
              <a:sym typeface="Aileron Bold"/>
            </a:endParaRPr>
          </a:p>
          <a:p>
            <a:pPr algn="just">
              <a:lnSpc>
                <a:spcPts val="3500"/>
              </a:lnSpc>
            </a:pPr>
            <a:r>
              <a:rPr lang="en-US" sz="2500" b="1">
                <a:solidFill>
                  <a:srgbClr val="C3D3AE"/>
                </a:solidFill>
                <a:latin typeface="Aileron Bold"/>
                <a:ea typeface="Aileron Bold"/>
                <a:cs typeface="Aileron Bold"/>
                <a:sym typeface="Aileron Bold"/>
              </a:rPr>
              <a:t>Model 7: Unweighted, removed rainfall and pervious condition</a:t>
            </a:r>
          </a:p>
          <a:p>
            <a:pPr algn="just">
              <a:lnSpc>
                <a:spcPts val="3500"/>
              </a:lnSpc>
            </a:pPr>
            <a:endParaRPr lang="en-US" sz="2500" b="1">
              <a:solidFill>
                <a:srgbClr val="C3D3AE"/>
              </a:solidFill>
              <a:latin typeface="Aileron Bold"/>
              <a:ea typeface="Aileron Bold"/>
              <a:cs typeface="Aileron Bold"/>
              <a:sym typeface="Aileron Bold"/>
            </a:endParaRPr>
          </a:p>
          <a:p>
            <a:pPr algn="just">
              <a:lnSpc>
                <a:spcPts val="3500"/>
              </a:lnSpc>
            </a:pPr>
            <a:r>
              <a:rPr lang="en-US" sz="2500" b="1">
                <a:solidFill>
                  <a:srgbClr val="C3D3AE"/>
                </a:solidFill>
                <a:latin typeface="Aileron Bold"/>
                <a:ea typeface="Aileron Bold"/>
                <a:cs typeface="Aileron Bold"/>
                <a:sym typeface="Aileron Bold"/>
              </a:rPr>
              <a:t>Model 8: Unweighted, reranked NDVI (1-3 instead of previous 0-3)</a:t>
            </a:r>
          </a:p>
          <a:p>
            <a:pPr algn="just">
              <a:lnSpc>
                <a:spcPts val="3500"/>
              </a:lnSpc>
            </a:pPr>
            <a:endParaRPr lang="en-US" sz="2500" b="1">
              <a:solidFill>
                <a:srgbClr val="C3D3AE"/>
              </a:solidFill>
              <a:latin typeface="Aileron Bold"/>
              <a:ea typeface="Aileron Bold"/>
              <a:cs typeface="Aileron Bold"/>
              <a:sym typeface="Aileron Bold"/>
            </a:endParaRPr>
          </a:p>
          <a:p>
            <a:pPr algn="just">
              <a:lnSpc>
                <a:spcPts val="3500"/>
              </a:lnSpc>
            </a:pPr>
            <a:r>
              <a:rPr lang="en-US" sz="2500" b="1">
                <a:solidFill>
                  <a:srgbClr val="C3D3AE"/>
                </a:solidFill>
                <a:latin typeface="Aileron Bold"/>
                <a:ea typeface="Aileron Bold"/>
                <a:cs typeface="Aileron Bold"/>
                <a:sym typeface="Aileron Bold"/>
              </a:rPr>
              <a:t>Model 9: Unweighted, added step to remove water bodies</a:t>
            </a:r>
          </a:p>
        </p:txBody>
      </p:sp>
      <p:sp>
        <p:nvSpPr>
          <p:cNvPr id="8" name="Freeform 8"/>
          <p:cNvSpPr/>
          <p:nvPr/>
        </p:nvSpPr>
        <p:spPr>
          <a:xfrm>
            <a:off x="10924619" y="2750385"/>
            <a:ext cx="7131203" cy="2613473"/>
          </a:xfrm>
          <a:custGeom>
            <a:avLst/>
            <a:gdLst/>
            <a:ahLst/>
            <a:cxnLst/>
            <a:rect l="l" t="t" r="r" b="b"/>
            <a:pathLst>
              <a:path w="7131203" h="2613473">
                <a:moveTo>
                  <a:pt x="0" y="0"/>
                </a:moveTo>
                <a:lnTo>
                  <a:pt x="7131203" y="0"/>
                </a:lnTo>
                <a:lnTo>
                  <a:pt x="7131203" y="2613473"/>
                </a:lnTo>
                <a:lnTo>
                  <a:pt x="0" y="261347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12160" t="-39749" r="-4547" b="-2106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2883354" y="5595393"/>
            <a:ext cx="5172467" cy="2803049"/>
          </a:xfrm>
          <a:custGeom>
            <a:avLst/>
            <a:gdLst/>
            <a:ahLst/>
            <a:cxnLst/>
            <a:rect l="l" t="t" r="r" b="b"/>
            <a:pathLst>
              <a:path w="5172467" h="2803049">
                <a:moveTo>
                  <a:pt x="0" y="0"/>
                </a:moveTo>
                <a:lnTo>
                  <a:pt x="5172468" y="0"/>
                </a:lnTo>
                <a:lnTo>
                  <a:pt x="5172468" y="2803049"/>
                </a:lnTo>
                <a:lnTo>
                  <a:pt x="0" y="280304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10282" t="-24569" r="-7697" b="-21791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38813" y="619066"/>
            <a:ext cx="18010373" cy="1236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882"/>
              </a:lnSpc>
              <a:spcBef>
                <a:spcPct val="0"/>
              </a:spcBef>
            </a:pPr>
            <a:r>
              <a:rPr lang="en-US" sz="8100" b="1">
                <a:solidFill>
                  <a:srgbClr val="FCFFFB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The Final Model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1230658" y="4385701"/>
            <a:ext cx="2932216" cy="1669258"/>
            <a:chOff x="0" y="0"/>
            <a:chExt cx="735954" cy="41896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35954" cy="418965"/>
            </a:xfrm>
            <a:custGeom>
              <a:avLst/>
              <a:gdLst/>
              <a:ahLst/>
              <a:cxnLst/>
              <a:rect l="l" t="t" r="r" b="b"/>
              <a:pathLst>
                <a:path w="735954" h="418965">
                  <a:moveTo>
                    <a:pt x="113533" y="0"/>
                  </a:moveTo>
                  <a:lnTo>
                    <a:pt x="622421" y="0"/>
                  </a:lnTo>
                  <a:cubicBezTo>
                    <a:pt x="685124" y="0"/>
                    <a:pt x="735954" y="50830"/>
                    <a:pt x="735954" y="113533"/>
                  </a:cubicBezTo>
                  <a:lnTo>
                    <a:pt x="735954" y="305433"/>
                  </a:lnTo>
                  <a:cubicBezTo>
                    <a:pt x="735954" y="368135"/>
                    <a:pt x="685124" y="418965"/>
                    <a:pt x="622421" y="418965"/>
                  </a:cubicBezTo>
                  <a:lnTo>
                    <a:pt x="113533" y="418965"/>
                  </a:lnTo>
                  <a:cubicBezTo>
                    <a:pt x="50830" y="418965"/>
                    <a:pt x="0" y="368135"/>
                    <a:pt x="0" y="305433"/>
                  </a:cubicBezTo>
                  <a:lnTo>
                    <a:pt x="0" y="113533"/>
                  </a:lnTo>
                  <a:cubicBezTo>
                    <a:pt x="0" y="50830"/>
                    <a:pt x="50830" y="0"/>
                    <a:pt x="113533" y="0"/>
                  </a:cubicBezTo>
                  <a:close/>
                </a:path>
              </a:pathLst>
            </a:custGeom>
            <a:solidFill>
              <a:srgbClr val="75A18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735954" cy="466590"/>
            </a:xfrm>
            <a:prstGeom prst="rect">
              <a:avLst/>
            </a:prstGeom>
          </p:spPr>
          <p:txBody>
            <a:bodyPr lIns="53307" tIns="53307" rIns="53307" bIns="53307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1230658" y="4837452"/>
            <a:ext cx="2932216" cy="765757"/>
            <a:chOff x="0" y="0"/>
            <a:chExt cx="735954" cy="19219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735954" cy="192197"/>
            </a:xfrm>
            <a:custGeom>
              <a:avLst/>
              <a:gdLst/>
              <a:ahLst/>
              <a:cxnLst/>
              <a:rect l="l" t="t" r="r" b="b"/>
              <a:pathLst>
                <a:path w="735954" h="192197">
                  <a:moveTo>
                    <a:pt x="96098" y="0"/>
                  </a:moveTo>
                  <a:lnTo>
                    <a:pt x="639856" y="0"/>
                  </a:lnTo>
                  <a:cubicBezTo>
                    <a:pt x="665342" y="0"/>
                    <a:pt x="689785" y="10125"/>
                    <a:pt x="707807" y="28147"/>
                  </a:cubicBezTo>
                  <a:cubicBezTo>
                    <a:pt x="725829" y="46168"/>
                    <a:pt x="735954" y="70611"/>
                    <a:pt x="735954" y="96098"/>
                  </a:cubicBezTo>
                  <a:lnTo>
                    <a:pt x="735954" y="96098"/>
                  </a:lnTo>
                  <a:cubicBezTo>
                    <a:pt x="735954" y="149172"/>
                    <a:pt x="692929" y="192197"/>
                    <a:pt x="639856" y="192197"/>
                  </a:cubicBezTo>
                  <a:lnTo>
                    <a:pt x="96098" y="192197"/>
                  </a:lnTo>
                  <a:cubicBezTo>
                    <a:pt x="70611" y="192197"/>
                    <a:pt x="46168" y="182072"/>
                    <a:pt x="28147" y="164050"/>
                  </a:cubicBezTo>
                  <a:cubicBezTo>
                    <a:pt x="10125" y="146028"/>
                    <a:pt x="0" y="121585"/>
                    <a:pt x="0" y="96098"/>
                  </a:cubicBezTo>
                  <a:lnTo>
                    <a:pt x="0" y="96098"/>
                  </a:lnTo>
                  <a:cubicBezTo>
                    <a:pt x="0" y="70611"/>
                    <a:pt x="10125" y="46168"/>
                    <a:pt x="28147" y="28147"/>
                  </a:cubicBezTo>
                  <a:cubicBezTo>
                    <a:pt x="46168" y="10125"/>
                    <a:pt x="70611" y="0"/>
                    <a:pt x="96098" y="0"/>
                  </a:cubicBezTo>
                  <a:close/>
                </a:path>
              </a:pathLst>
            </a:custGeom>
            <a:solidFill>
              <a:srgbClr val="1E443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735954" cy="239822"/>
            </a:xfrm>
            <a:prstGeom prst="rect">
              <a:avLst/>
            </a:prstGeom>
          </p:spPr>
          <p:txBody>
            <a:bodyPr lIns="53307" tIns="53307" rIns="53307" bIns="53307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1354554" y="5015314"/>
            <a:ext cx="2684425" cy="3719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5"/>
              </a:lnSpc>
            </a:pPr>
            <a:r>
              <a:rPr lang="en-US" sz="2203" b="1">
                <a:solidFill>
                  <a:srgbClr val="EFFFDA"/>
                </a:solidFill>
                <a:latin typeface="Aileron Heavy"/>
                <a:ea typeface="Aileron Heavy"/>
                <a:cs typeface="Aileron Heavy"/>
                <a:sym typeface="Aileron Heavy"/>
              </a:rPr>
              <a:t>Raster Calculator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7496971" y="6702807"/>
            <a:ext cx="3027676" cy="1779789"/>
            <a:chOff x="0" y="0"/>
            <a:chExt cx="812800" cy="47779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477796"/>
            </a:xfrm>
            <a:custGeom>
              <a:avLst/>
              <a:gdLst/>
              <a:ahLst/>
              <a:cxnLst/>
              <a:rect l="l" t="t" r="r" b="b"/>
              <a:pathLst>
                <a:path w="812800" h="477796">
                  <a:moveTo>
                    <a:pt x="406400" y="0"/>
                  </a:moveTo>
                  <a:cubicBezTo>
                    <a:pt x="181951" y="0"/>
                    <a:pt x="0" y="106958"/>
                    <a:pt x="0" y="238898"/>
                  </a:cubicBezTo>
                  <a:cubicBezTo>
                    <a:pt x="0" y="370838"/>
                    <a:pt x="181951" y="477796"/>
                    <a:pt x="406400" y="477796"/>
                  </a:cubicBezTo>
                  <a:cubicBezTo>
                    <a:pt x="630849" y="477796"/>
                    <a:pt x="812800" y="370838"/>
                    <a:pt x="812800" y="238898"/>
                  </a:cubicBezTo>
                  <a:cubicBezTo>
                    <a:pt x="812800" y="106958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15E4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-2832"/>
              <a:ext cx="660400" cy="435835"/>
            </a:xfrm>
            <a:prstGeom prst="rect">
              <a:avLst/>
            </a:prstGeom>
          </p:spPr>
          <p:txBody>
            <a:bodyPr lIns="44795" tIns="44795" rIns="44795" bIns="44795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496971" y="7209823"/>
            <a:ext cx="3027676" cy="765757"/>
            <a:chOff x="0" y="0"/>
            <a:chExt cx="759913" cy="19219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759913" cy="192197"/>
            </a:xfrm>
            <a:custGeom>
              <a:avLst/>
              <a:gdLst/>
              <a:ahLst/>
              <a:cxnLst/>
              <a:rect l="l" t="t" r="r" b="b"/>
              <a:pathLst>
                <a:path w="759913" h="192197">
                  <a:moveTo>
                    <a:pt x="96098" y="0"/>
                  </a:moveTo>
                  <a:lnTo>
                    <a:pt x="663815" y="0"/>
                  </a:lnTo>
                  <a:cubicBezTo>
                    <a:pt x="689302" y="0"/>
                    <a:pt x="713745" y="10125"/>
                    <a:pt x="731767" y="28147"/>
                  </a:cubicBezTo>
                  <a:cubicBezTo>
                    <a:pt x="749789" y="46168"/>
                    <a:pt x="759913" y="70611"/>
                    <a:pt x="759913" y="96098"/>
                  </a:cubicBezTo>
                  <a:lnTo>
                    <a:pt x="759913" y="96098"/>
                  </a:lnTo>
                  <a:cubicBezTo>
                    <a:pt x="759913" y="149172"/>
                    <a:pt x="716889" y="192197"/>
                    <a:pt x="663815" y="192197"/>
                  </a:cubicBezTo>
                  <a:lnTo>
                    <a:pt x="96098" y="192197"/>
                  </a:lnTo>
                  <a:cubicBezTo>
                    <a:pt x="70611" y="192197"/>
                    <a:pt x="46168" y="182072"/>
                    <a:pt x="28147" y="164050"/>
                  </a:cubicBezTo>
                  <a:cubicBezTo>
                    <a:pt x="10125" y="146028"/>
                    <a:pt x="0" y="121585"/>
                    <a:pt x="0" y="96098"/>
                  </a:cubicBezTo>
                  <a:lnTo>
                    <a:pt x="0" y="96098"/>
                  </a:lnTo>
                  <a:cubicBezTo>
                    <a:pt x="0" y="70611"/>
                    <a:pt x="10125" y="46168"/>
                    <a:pt x="28147" y="28147"/>
                  </a:cubicBezTo>
                  <a:cubicBezTo>
                    <a:pt x="46168" y="10125"/>
                    <a:pt x="70611" y="0"/>
                    <a:pt x="96098" y="0"/>
                  </a:cubicBezTo>
                  <a:close/>
                </a:path>
              </a:pathLst>
            </a:custGeom>
            <a:solidFill>
              <a:srgbClr val="1E443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759913" cy="239822"/>
            </a:xfrm>
            <a:prstGeom prst="rect">
              <a:avLst/>
            </a:prstGeom>
          </p:spPr>
          <p:txBody>
            <a:bodyPr lIns="53307" tIns="53307" rIns="53307" bIns="53307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6924151" y="7387686"/>
            <a:ext cx="4173317" cy="3719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5"/>
              </a:lnSpc>
            </a:pPr>
            <a:r>
              <a:rPr lang="en-US" sz="2203" b="1">
                <a:solidFill>
                  <a:srgbClr val="EFFFDA"/>
                </a:solidFill>
                <a:latin typeface="Aileron Heavy"/>
                <a:ea typeface="Aileron Heavy"/>
                <a:cs typeface="Aileron Heavy"/>
                <a:sym typeface="Aileron Heavy"/>
              </a:rPr>
              <a:t>Water Bodies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14772258" y="4330436"/>
            <a:ext cx="3220932" cy="1779789"/>
            <a:chOff x="0" y="0"/>
            <a:chExt cx="864681" cy="477796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64681" cy="477796"/>
            </a:xfrm>
            <a:custGeom>
              <a:avLst/>
              <a:gdLst/>
              <a:ahLst/>
              <a:cxnLst/>
              <a:rect l="l" t="t" r="r" b="b"/>
              <a:pathLst>
                <a:path w="864681" h="477796">
                  <a:moveTo>
                    <a:pt x="432340" y="0"/>
                  </a:moveTo>
                  <a:cubicBezTo>
                    <a:pt x="193565" y="0"/>
                    <a:pt x="0" y="106958"/>
                    <a:pt x="0" y="238898"/>
                  </a:cubicBezTo>
                  <a:cubicBezTo>
                    <a:pt x="0" y="370838"/>
                    <a:pt x="193565" y="477796"/>
                    <a:pt x="432340" y="477796"/>
                  </a:cubicBezTo>
                  <a:cubicBezTo>
                    <a:pt x="671115" y="477796"/>
                    <a:pt x="864681" y="370838"/>
                    <a:pt x="864681" y="238898"/>
                  </a:cubicBezTo>
                  <a:cubicBezTo>
                    <a:pt x="864681" y="106958"/>
                    <a:pt x="671115" y="0"/>
                    <a:pt x="432340" y="0"/>
                  </a:cubicBezTo>
                  <a:close/>
                </a:path>
              </a:pathLst>
            </a:custGeom>
            <a:solidFill>
              <a:srgbClr val="C3D3A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81064" y="-2832"/>
              <a:ext cx="702553" cy="435835"/>
            </a:xfrm>
            <a:prstGeom prst="rect">
              <a:avLst/>
            </a:prstGeom>
          </p:spPr>
          <p:txBody>
            <a:bodyPr lIns="44795" tIns="44795" rIns="44795" bIns="44795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4772258" y="4837452"/>
            <a:ext cx="3220932" cy="765757"/>
            <a:chOff x="0" y="0"/>
            <a:chExt cx="808418" cy="192197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08418" cy="192197"/>
            </a:xfrm>
            <a:custGeom>
              <a:avLst/>
              <a:gdLst/>
              <a:ahLst/>
              <a:cxnLst/>
              <a:rect l="l" t="t" r="r" b="b"/>
              <a:pathLst>
                <a:path w="808418" h="192197">
                  <a:moveTo>
                    <a:pt x="96098" y="0"/>
                  </a:moveTo>
                  <a:lnTo>
                    <a:pt x="712320" y="0"/>
                  </a:lnTo>
                  <a:cubicBezTo>
                    <a:pt x="737807" y="0"/>
                    <a:pt x="762250" y="10125"/>
                    <a:pt x="780272" y="28147"/>
                  </a:cubicBezTo>
                  <a:cubicBezTo>
                    <a:pt x="798294" y="46168"/>
                    <a:pt x="808418" y="70611"/>
                    <a:pt x="808418" y="96098"/>
                  </a:cubicBezTo>
                  <a:lnTo>
                    <a:pt x="808418" y="96098"/>
                  </a:lnTo>
                  <a:cubicBezTo>
                    <a:pt x="808418" y="149172"/>
                    <a:pt x="765394" y="192197"/>
                    <a:pt x="712320" y="192197"/>
                  </a:cubicBezTo>
                  <a:lnTo>
                    <a:pt x="96098" y="192197"/>
                  </a:lnTo>
                  <a:cubicBezTo>
                    <a:pt x="70611" y="192197"/>
                    <a:pt x="46168" y="182072"/>
                    <a:pt x="28147" y="164050"/>
                  </a:cubicBezTo>
                  <a:cubicBezTo>
                    <a:pt x="10125" y="146028"/>
                    <a:pt x="0" y="121585"/>
                    <a:pt x="0" y="96098"/>
                  </a:cubicBezTo>
                  <a:lnTo>
                    <a:pt x="0" y="96098"/>
                  </a:lnTo>
                  <a:cubicBezTo>
                    <a:pt x="0" y="70611"/>
                    <a:pt x="10125" y="46168"/>
                    <a:pt x="28147" y="28147"/>
                  </a:cubicBezTo>
                  <a:cubicBezTo>
                    <a:pt x="46168" y="10125"/>
                    <a:pt x="70611" y="0"/>
                    <a:pt x="96098" y="0"/>
                  </a:cubicBezTo>
                  <a:close/>
                </a:path>
              </a:pathLst>
            </a:custGeom>
            <a:solidFill>
              <a:srgbClr val="1E443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47625"/>
              <a:ext cx="808418" cy="239822"/>
            </a:xfrm>
            <a:prstGeom prst="rect">
              <a:avLst/>
            </a:prstGeom>
          </p:spPr>
          <p:txBody>
            <a:bodyPr lIns="53307" tIns="53307" rIns="53307" bIns="53307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14162875" y="5015314"/>
            <a:ext cx="4439698" cy="3719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5"/>
              </a:lnSpc>
            </a:pPr>
            <a:r>
              <a:rPr lang="en-US" sz="2203" b="1">
                <a:solidFill>
                  <a:srgbClr val="EFFFDA"/>
                </a:solidFill>
                <a:latin typeface="Aileron Heavy"/>
                <a:ea typeface="Aileron Heavy"/>
                <a:cs typeface="Aileron Heavy"/>
                <a:sym typeface="Aileron Heavy"/>
              </a:rPr>
              <a:t>Final Suitability Layer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3858744" y="4385701"/>
            <a:ext cx="2932216" cy="1669258"/>
            <a:chOff x="0" y="0"/>
            <a:chExt cx="735954" cy="418965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735954" cy="418965"/>
            </a:xfrm>
            <a:custGeom>
              <a:avLst/>
              <a:gdLst/>
              <a:ahLst/>
              <a:cxnLst/>
              <a:rect l="l" t="t" r="r" b="b"/>
              <a:pathLst>
                <a:path w="735954" h="418965">
                  <a:moveTo>
                    <a:pt x="113533" y="0"/>
                  </a:moveTo>
                  <a:lnTo>
                    <a:pt x="622421" y="0"/>
                  </a:lnTo>
                  <a:cubicBezTo>
                    <a:pt x="685124" y="0"/>
                    <a:pt x="735954" y="50830"/>
                    <a:pt x="735954" y="113533"/>
                  </a:cubicBezTo>
                  <a:lnTo>
                    <a:pt x="735954" y="305433"/>
                  </a:lnTo>
                  <a:cubicBezTo>
                    <a:pt x="735954" y="368135"/>
                    <a:pt x="685124" y="418965"/>
                    <a:pt x="622421" y="418965"/>
                  </a:cubicBezTo>
                  <a:lnTo>
                    <a:pt x="113533" y="418965"/>
                  </a:lnTo>
                  <a:cubicBezTo>
                    <a:pt x="50830" y="418965"/>
                    <a:pt x="0" y="368135"/>
                    <a:pt x="0" y="305433"/>
                  </a:cubicBezTo>
                  <a:lnTo>
                    <a:pt x="0" y="113533"/>
                  </a:lnTo>
                  <a:cubicBezTo>
                    <a:pt x="0" y="50830"/>
                    <a:pt x="50830" y="0"/>
                    <a:pt x="113533" y="0"/>
                  </a:cubicBezTo>
                  <a:close/>
                </a:path>
              </a:pathLst>
            </a:custGeom>
            <a:solidFill>
              <a:srgbClr val="75A18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47625"/>
              <a:ext cx="735954" cy="466590"/>
            </a:xfrm>
            <a:prstGeom prst="rect">
              <a:avLst/>
            </a:prstGeom>
          </p:spPr>
          <p:txBody>
            <a:bodyPr lIns="53307" tIns="53307" rIns="53307" bIns="53307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3858744" y="4837452"/>
            <a:ext cx="2932216" cy="765757"/>
            <a:chOff x="0" y="0"/>
            <a:chExt cx="735954" cy="192197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735954" cy="192197"/>
            </a:xfrm>
            <a:custGeom>
              <a:avLst/>
              <a:gdLst/>
              <a:ahLst/>
              <a:cxnLst/>
              <a:rect l="l" t="t" r="r" b="b"/>
              <a:pathLst>
                <a:path w="735954" h="192197">
                  <a:moveTo>
                    <a:pt x="96098" y="0"/>
                  </a:moveTo>
                  <a:lnTo>
                    <a:pt x="639856" y="0"/>
                  </a:lnTo>
                  <a:cubicBezTo>
                    <a:pt x="665342" y="0"/>
                    <a:pt x="689785" y="10125"/>
                    <a:pt x="707807" y="28147"/>
                  </a:cubicBezTo>
                  <a:cubicBezTo>
                    <a:pt x="725829" y="46168"/>
                    <a:pt x="735954" y="70611"/>
                    <a:pt x="735954" y="96098"/>
                  </a:cubicBezTo>
                  <a:lnTo>
                    <a:pt x="735954" y="96098"/>
                  </a:lnTo>
                  <a:cubicBezTo>
                    <a:pt x="735954" y="149172"/>
                    <a:pt x="692929" y="192197"/>
                    <a:pt x="639856" y="192197"/>
                  </a:cubicBezTo>
                  <a:lnTo>
                    <a:pt x="96098" y="192197"/>
                  </a:lnTo>
                  <a:cubicBezTo>
                    <a:pt x="70611" y="192197"/>
                    <a:pt x="46168" y="182072"/>
                    <a:pt x="28147" y="164050"/>
                  </a:cubicBezTo>
                  <a:cubicBezTo>
                    <a:pt x="10125" y="146028"/>
                    <a:pt x="0" y="121585"/>
                    <a:pt x="0" y="96098"/>
                  </a:cubicBezTo>
                  <a:lnTo>
                    <a:pt x="0" y="96098"/>
                  </a:lnTo>
                  <a:cubicBezTo>
                    <a:pt x="0" y="70611"/>
                    <a:pt x="10125" y="46168"/>
                    <a:pt x="28147" y="28147"/>
                  </a:cubicBezTo>
                  <a:cubicBezTo>
                    <a:pt x="46168" y="10125"/>
                    <a:pt x="70611" y="0"/>
                    <a:pt x="96098" y="0"/>
                  </a:cubicBezTo>
                  <a:close/>
                </a:path>
              </a:pathLst>
            </a:custGeom>
            <a:solidFill>
              <a:srgbClr val="1E443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47625"/>
              <a:ext cx="735954" cy="239822"/>
            </a:xfrm>
            <a:prstGeom prst="rect">
              <a:avLst/>
            </a:prstGeom>
          </p:spPr>
          <p:txBody>
            <a:bodyPr lIns="53307" tIns="53307" rIns="53307" bIns="53307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3982640" y="5015314"/>
            <a:ext cx="2684425" cy="3719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5"/>
              </a:lnSpc>
            </a:pPr>
            <a:r>
              <a:rPr lang="en-US" sz="2203" b="1">
                <a:solidFill>
                  <a:srgbClr val="EFFFDA"/>
                </a:solidFill>
                <a:latin typeface="Aileron Heavy"/>
                <a:ea typeface="Aileron Heavy"/>
                <a:cs typeface="Aileron Heavy"/>
                <a:sym typeface="Aileron Heavy"/>
              </a:rPr>
              <a:t>Weighted Sum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258248" y="2360617"/>
            <a:ext cx="3027676" cy="1779789"/>
            <a:chOff x="0" y="0"/>
            <a:chExt cx="812800" cy="477796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477796"/>
            </a:xfrm>
            <a:custGeom>
              <a:avLst/>
              <a:gdLst/>
              <a:ahLst/>
              <a:cxnLst/>
              <a:rect l="l" t="t" r="r" b="b"/>
              <a:pathLst>
                <a:path w="812800" h="477796">
                  <a:moveTo>
                    <a:pt x="406400" y="0"/>
                  </a:moveTo>
                  <a:cubicBezTo>
                    <a:pt x="181951" y="0"/>
                    <a:pt x="0" y="106958"/>
                    <a:pt x="0" y="238898"/>
                  </a:cubicBezTo>
                  <a:cubicBezTo>
                    <a:pt x="0" y="370838"/>
                    <a:pt x="181951" y="477796"/>
                    <a:pt x="406400" y="477796"/>
                  </a:cubicBezTo>
                  <a:cubicBezTo>
                    <a:pt x="630849" y="477796"/>
                    <a:pt x="812800" y="370838"/>
                    <a:pt x="812800" y="238898"/>
                  </a:cubicBezTo>
                  <a:cubicBezTo>
                    <a:pt x="812800" y="106958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15E4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76200" y="-2832"/>
              <a:ext cx="660400" cy="435835"/>
            </a:xfrm>
            <a:prstGeom prst="rect">
              <a:avLst/>
            </a:prstGeom>
          </p:spPr>
          <p:txBody>
            <a:bodyPr lIns="44795" tIns="44795" rIns="44795" bIns="44795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258248" y="2867633"/>
            <a:ext cx="3027676" cy="765757"/>
            <a:chOff x="0" y="0"/>
            <a:chExt cx="759913" cy="192197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759913" cy="192197"/>
            </a:xfrm>
            <a:custGeom>
              <a:avLst/>
              <a:gdLst/>
              <a:ahLst/>
              <a:cxnLst/>
              <a:rect l="l" t="t" r="r" b="b"/>
              <a:pathLst>
                <a:path w="759913" h="192197">
                  <a:moveTo>
                    <a:pt x="96098" y="0"/>
                  </a:moveTo>
                  <a:lnTo>
                    <a:pt x="663815" y="0"/>
                  </a:lnTo>
                  <a:cubicBezTo>
                    <a:pt x="689302" y="0"/>
                    <a:pt x="713745" y="10125"/>
                    <a:pt x="731767" y="28147"/>
                  </a:cubicBezTo>
                  <a:cubicBezTo>
                    <a:pt x="749789" y="46168"/>
                    <a:pt x="759913" y="70611"/>
                    <a:pt x="759913" y="96098"/>
                  </a:cubicBezTo>
                  <a:lnTo>
                    <a:pt x="759913" y="96098"/>
                  </a:lnTo>
                  <a:cubicBezTo>
                    <a:pt x="759913" y="149172"/>
                    <a:pt x="716889" y="192197"/>
                    <a:pt x="663815" y="192197"/>
                  </a:cubicBezTo>
                  <a:lnTo>
                    <a:pt x="96098" y="192197"/>
                  </a:lnTo>
                  <a:cubicBezTo>
                    <a:pt x="70611" y="192197"/>
                    <a:pt x="46168" y="182072"/>
                    <a:pt x="28147" y="164050"/>
                  </a:cubicBezTo>
                  <a:cubicBezTo>
                    <a:pt x="10125" y="146028"/>
                    <a:pt x="0" y="121585"/>
                    <a:pt x="0" y="96098"/>
                  </a:cubicBezTo>
                  <a:lnTo>
                    <a:pt x="0" y="96098"/>
                  </a:lnTo>
                  <a:cubicBezTo>
                    <a:pt x="0" y="70611"/>
                    <a:pt x="10125" y="46168"/>
                    <a:pt x="28147" y="28147"/>
                  </a:cubicBezTo>
                  <a:cubicBezTo>
                    <a:pt x="46168" y="10125"/>
                    <a:pt x="70611" y="0"/>
                    <a:pt x="96098" y="0"/>
                  </a:cubicBezTo>
                  <a:close/>
                </a:path>
              </a:pathLst>
            </a:custGeom>
            <a:solidFill>
              <a:srgbClr val="1E443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-47625"/>
              <a:ext cx="759913" cy="239822"/>
            </a:xfrm>
            <a:prstGeom prst="rect">
              <a:avLst/>
            </a:prstGeom>
          </p:spPr>
          <p:txBody>
            <a:bodyPr lIns="53307" tIns="53307" rIns="53307" bIns="53307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-314573" y="3045496"/>
            <a:ext cx="4173317" cy="3719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5"/>
              </a:lnSpc>
            </a:pPr>
            <a:r>
              <a:rPr lang="en-US" sz="2203" b="1">
                <a:solidFill>
                  <a:srgbClr val="EFFFDA"/>
                </a:solidFill>
                <a:latin typeface="Aileron Heavy"/>
                <a:ea typeface="Aileron Heavy"/>
                <a:cs typeface="Aileron Heavy"/>
                <a:sym typeface="Aileron Heavy"/>
              </a:rPr>
              <a:t>Ranked Slope</a:t>
            </a:r>
          </a:p>
        </p:txBody>
      </p:sp>
      <p:grpSp>
        <p:nvGrpSpPr>
          <p:cNvPr id="39" name="Group 39"/>
          <p:cNvGrpSpPr/>
          <p:nvPr/>
        </p:nvGrpSpPr>
        <p:grpSpPr>
          <a:xfrm>
            <a:off x="258248" y="4330436"/>
            <a:ext cx="3027676" cy="1779789"/>
            <a:chOff x="0" y="0"/>
            <a:chExt cx="812800" cy="477796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12800" cy="477796"/>
            </a:xfrm>
            <a:custGeom>
              <a:avLst/>
              <a:gdLst/>
              <a:ahLst/>
              <a:cxnLst/>
              <a:rect l="l" t="t" r="r" b="b"/>
              <a:pathLst>
                <a:path w="812800" h="477796">
                  <a:moveTo>
                    <a:pt x="406400" y="0"/>
                  </a:moveTo>
                  <a:cubicBezTo>
                    <a:pt x="181951" y="0"/>
                    <a:pt x="0" y="106958"/>
                    <a:pt x="0" y="238898"/>
                  </a:cubicBezTo>
                  <a:cubicBezTo>
                    <a:pt x="0" y="370838"/>
                    <a:pt x="181951" y="477796"/>
                    <a:pt x="406400" y="477796"/>
                  </a:cubicBezTo>
                  <a:cubicBezTo>
                    <a:pt x="630849" y="477796"/>
                    <a:pt x="812800" y="370838"/>
                    <a:pt x="812800" y="238898"/>
                  </a:cubicBezTo>
                  <a:cubicBezTo>
                    <a:pt x="812800" y="106958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15E4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76200" y="-2832"/>
              <a:ext cx="660400" cy="435835"/>
            </a:xfrm>
            <a:prstGeom prst="rect">
              <a:avLst/>
            </a:prstGeom>
          </p:spPr>
          <p:txBody>
            <a:bodyPr lIns="44795" tIns="44795" rIns="44795" bIns="44795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258248" y="4837452"/>
            <a:ext cx="3027676" cy="765757"/>
            <a:chOff x="0" y="0"/>
            <a:chExt cx="759913" cy="192197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759913" cy="192197"/>
            </a:xfrm>
            <a:custGeom>
              <a:avLst/>
              <a:gdLst/>
              <a:ahLst/>
              <a:cxnLst/>
              <a:rect l="l" t="t" r="r" b="b"/>
              <a:pathLst>
                <a:path w="759913" h="192197">
                  <a:moveTo>
                    <a:pt x="96098" y="0"/>
                  </a:moveTo>
                  <a:lnTo>
                    <a:pt x="663815" y="0"/>
                  </a:lnTo>
                  <a:cubicBezTo>
                    <a:pt x="689302" y="0"/>
                    <a:pt x="713745" y="10125"/>
                    <a:pt x="731767" y="28147"/>
                  </a:cubicBezTo>
                  <a:cubicBezTo>
                    <a:pt x="749789" y="46168"/>
                    <a:pt x="759913" y="70611"/>
                    <a:pt x="759913" y="96098"/>
                  </a:cubicBezTo>
                  <a:lnTo>
                    <a:pt x="759913" y="96098"/>
                  </a:lnTo>
                  <a:cubicBezTo>
                    <a:pt x="759913" y="149172"/>
                    <a:pt x="716889" y="192197"/>
                    <a:pt x="663815" y="192197"/>
                  </a:cubicBezTo>
                  <a:lnTo>
                    <a:pt x="96098" y="192197"/>
                  </a:lnTo>
                  <a:cubicBezTo>
                    <a:pt x="70611" y="192197"/>
                    <a:pt x="46168" y="182072"/>
                    <a:pt x="28147" y="164050"/>
                  </a:cubicBezTo>
                  <a:cubicBezTo>
                    <a:pt x="10125" y="146028"/>
                    <a:pt x="0" y="121585"/>
                    <a:pt x="0" y="96098"/>
                  </a:cubicBezTo>
                  <a:lnTo>
                    <a:pt x="0" y="96098"/>
                  </a:lnTo>
                  <a:cubicBezTo>
                    <a:pt x="0" y="70611"/>
                    <a:pt x="10125" y="46168"/>
                    <a:pt x="28147" y="28147"/>
                  </a:cubicBezTo>
                  <a:cubicBezTo>
                    <a:pt x="46168" y="10125"/>
                    <a:pt x="70611" y="0"/>
                    <a:pt x="96098" y="0"/>
                  </a:cubicBezTo>
                  <a:close/>
                </a:path>
              </a:pathLst>
            </a:custGeom>
            <a:solidFill>
              <a:srgbClr val="1E443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0" y="-47625"/>
              <a:ext cx="759913" cy="239822"/>
            </a:xfrm>
            <a:prstGeom prst="rect">
              <a:avLst/>
            </a:prstGeom>
          </p:spPr>
          <p:txBody>
            <a:bodyPr lIns="53307" tIns="53307" rIns="53307" bIns="53307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sp>
        <p:nvSpPr>
          <p:cNvPr id="45" name="TextBox 45"/>
          <p:cNvSpPr txBox="1"/>
          <p:nvPr/>
        </p:nvSpPr>
        <p:spPr>
          <a:xfrm>
            <a:off x="-314573" y="5015314"/>
            <a:ext cx="4173317" cy="3719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5"/>
              </a:lnSpc>
            </a:pPr>
            <a:r>
              <a:rPr lang="en-US" sz="2203" b="1">
                <a:solidFill>
                  <a:srgbClr val="EFFFDA"/>
                </a:solidFill>
                <a:latin typeface="Aileron Heavy"/>
                <a:ea typeface="Aileron Heavy"/>
                <a:cs typeface="Aileron Heavy"/>
                <a:sym typeface="Aileron Heavy"/>
              </a:rPr>
              <a:t>Ranked Soil</a:t>
            </a:r>
          </a:p>
        </p:txBody>
      </p:sp>
      <p:grpSp>
        <p:nvGrpSpPr>
          <p:cNvPr id="46" name="Group 46"/>
          <p:cNvGrpSpPr/>
          <p:nvPr/>
        </p:nvGrpSpPr>
        <p:grpSpPr>
          <a:xfrm>
            <a:off x="258248" y="6300254"/>
            <a:ext cx="3027676" cy="1779789"/>
            <a:chOff x="0" y="0"/>
            <a:chExt cx="812800" cy="477796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812800" cy="477796"/>
            </a:xfrm>
            <a:custGeom>
              <a:avLst/>
              <a:gdLst/>
              <a:ahLst/>
              <a:cxnLst/>
              <a:rect l="l" t="t" r="r" b="b"/>
              <a:pathLst>
                <a:path w="812800" h="477796">
                  <a:moveTo>
                    <a:pt x="406400" y="0"/>
                  </a:moveTo>
                  <a:cubicBezTo>
                    <a:pt x="181951" y="0"/>
                    <a:pt x="0" y="106958"/>
                    <a:pt x="0" y="238898"/>
                  </a:cubicBezTo>
                  <a:cubicBezTo>
                    <a:pt x="0" y="370838"/>
                    <a:pt x="181951" y="477796"/>
                    <a:pt x="406400" y="477796"/>
                  </a:cubicBezTo>
                  <a:cubicBezTo>
                    <a:pt x="630849" y="477796"/>
                    <a:pt x="812800" y="370838"/>
                    <a:pt x="812800" y="238898"/>
                  </a:cubicBezTo>
                  <a:cubicBezTo>
                    <a:pt x="812800" y="106958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15E4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76200" y="-2832"/>
              <a:ext cx="660400" cy="435835"/>
            </a:xfrm>
            <a:prstGeom prst="rect">
              <a:avLst/>
            </a:prstGeom>
          </p:spPr>
          <p:txBody>
            <a:bodyPr lIns="44795" tIns="44795" rIns="44795" bIns="44795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258248" y="6807270"/>
            <a:ext cx="3027676" cy="765757"/>
            <a:chOff x="0" y="0"/>
            <a:chExt cx="759913" cy="192197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759913" cy="192197"/>
            </a:xfrm>
            <a:custGeom>
              <a:avLst/>
              <a:gdLst/>
              <a:ahLst/>
              <a:cxnLst/>
              <a:rect l="l" t="t" r="r" b="b"/>
              <a:pathLst>
                <a:path w="759913" h="192197">
                  <a:moveTo>
                    <a:pt x="96098" y="0"/>
                  </a:moveTo>
                  <a:lnTo>
                    <a:pt x="663815" y="0"/>
                  </a:lnTo>
                  <a:cubicBezTo>
                    <a:pt x="689302" y="0"/>
                    <a:pt x="713745" y="10125"/>
                    <a:pt x="731767" y="28147"/>
                  </a:cubicBezTo>
                  <a:cubicBezTo>
                    <a:pt x="749789" y="46168"/>
                    <a:pt x="759913" y="70611"/>
                    <a:pt x="759913" y="96098"/>
                  </a:cubicBezTo>
                  <a:lnTo>
                    <a:pt x="759913" y="96098"/>
                  </a:lnTo>
                  <a:cubicBezTo>
                    <a:pt x="759913" y="149172"/>
                    <a:pt x="716889" y="192197"/>
                    <a:pt x="663815" y="192197"/>
                  </a:cubicBezTo>
                  <a:lnTo>
                    <a:pt x="96098" y="192197"/>
                  </a:lnTo>
                  <a:cubicBezTo>
                    <a:pt x="70611" y="192197"/>
                    <a:pt x="46168" y="182072"/>
                    <a:pt x="28147" y="164050"/>
                  </a:cubicBezTo>
                  <a:cubicBezTo>
                    <a:pt x="10125" y="146028"/>
                    <a:pt x="0" y="121585"/>
                    <a:pt x="0" y="96098"/>
                  </a:cubicBezTo>
                  <a:lnTo>
                    <a:pt x="0" y="96098"/>
                  </a:lnTo>
                  <a:cubicBezTo>
                    <a:pt x="0" y="70611"/>
                    <a:pt x="10125" y="46168"/>
                    <a:pt x="28147" y="28147"/>
                  </a:cubicBezTo>
                  <a:cubicBezTo>
                    <a:pt x="46168" y="10125"/>
                    <a:pt x="70611" y="0"/>
                    <a:pt x="96098" y="0"/>
                  </a:cubicBezTo>
                  <a:close/>
                </a:path>
              </a:pathLst>
            </a:custGeom>
            <a:solidFill>
              <a:srgbClr val="1E443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0" y="-47625"/>
              <a:ext cx="759913" cy="239822"/>
            </a:xfrm>
            <a:prstGeom prst="rect">
              <a:avLst/>
            </a:prstGeom>
          </p:spPr>
          <p:txBody>
            <a:bodyPr lIns="53307" tIns="53307" rIns="53307" bIns="53307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sp>
        <p:nvSpPr>
          <p:cNvPr id="52" name="TextBox 52"/>
          <p:cNvSpPr txBox="1"/>
          <p:nvPr/>
        </p:nvSpPr>
        <p:spPr>
          <a:xfrm>
            <a:off x="-314573" y="6985133"/>
            <a:ext cx="4173317" cy="3719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5"/>
              </a:lnSpc>
            </a:pPr>
            <a:r>
              <a:rPr lang="en-US" sz="2203" b="1">
                <a:solidFill>
                  <a:srgbClr val="EFFFDA"/>
                </a:solidFill>
                <a:latin typeface="Aileron Heavy"/>
                <a:ea typeface="Aileron Heavy"/>
                <a:cs typeface="Aileron Heavy"/>
                <a:sym typeface="Aileron Heavy"/>
              </a:rPr>
              <a:t>Ranked NDVI</a:t>
            </a:r>
          </a:p>
        </p:txBody>
      </p:sp>
      <p:grpSp>
        <p:nvGrpSpPr>
          <p:cNvPr id="53" name="Group 53"/>
          <p:cNvGrpSpPr/>
          <p:nvPr/>
        </p:nvGrpSpPr>
        <p:grpSpPr>
          <a:xfrm>
            <a:off x="7400344" y="4330436"/>
            <a:ext cx="3220932" cy="1779789"/>
            <a:chOff x="0" y="0"/>
            <a:chExt cx="864681" cy="477796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864681" cy="477796"/>
            </a:xfrm>
            <a:custGeom>
              <a:avLst/>
              <a:gdLst/>
              <a:ahLst/>
              <a:cxnLst/>
              <a:rect l="l" t="t" r="r" b="b"/>
              <a:pathLst>
                <a:path w="864681" h="477796">
                  <a:moveTo>
                    <a:pt x="432340" y="0"/>
                  </a:moveTo>
                  <a:cubicBezTo>
                    <a:pt x="193565" y="0"/>
                    <a:pt x="0" y="106958"/>
                    <a:pt x="0" y="238898"/>
                  </a:cubicBezTo>
                  <a:cubicBezTo>
                    <a:pt x="0" y="370838"/>
                    <a:pt x="193565" y="477796"/>
                    <a:pt x="432340" y="477796"/>
                  </a:cubicBezTo>
                  <a:cubicBezTo>
                    <a:pt x="671115" y="477796"/>
                    <a:pt x="864681" y="370838"/>
                    <a:pt x="864681" y="238898"/>
                  </a:cubicBezTo>
                  <a:cubicBezTo>
                    <a:pt x="864681" y="106958"/>
                    <a:pt x="671115" y="0"/>
                    <a:pt x="432340" y="0"/>
                  </a:cubicBezTo>
                  <a:close/>
                </a:path>
              </a:pathLst>
            </a:custGeom>
            <a:solidFill>
              <a:srgbClr val="C3D3A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81064" y="-2832"/>
              <a:ext cx="702553" cy="435835"/>
            </a:xfrm>
            <a:prstGeom prst="rect">
              <a:avLst/>
            </a:prstGeom>
          </p:spPr>
          <p:txBody>
            <a:bodyPr lIns="44795" tIns="44795" rIns="44795" bIns="44795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7400344" y="4837452"/>
            <a:ext cx="3220932" cy="765757"/>
            <a:chOff x="0" y="0"/>
            <a:chExt cx="808418" cy="192197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808418" cy="192197"/>
            </a:xfrm>
            <a:custGeom>
              <a:avLst/>
              <a:gdLst/>
              <a:ahLst/>
              <a:cxnLst/>
              <a:rect l="l" t="t" r="r" b="b"/>
              <a:pathLst>
                <a:path w="808418" h="192197">
                  <a:moveTo>
                    <a:pt x="96098" y="0"/>
                  </a:moveTo>
                  <a:lnTo>
                    <a:pt x="712320" y="0"/>
                  </a:lnTo>
                  <a:cubicBezTo>
                    <a:pt x="737807" y="0"/>
                    <a:pt x="762250" y="10125"/>
                    <a:pt x="780272" y="28147"/>
                  </a:cubicBezTo>
                  <a:cubicBezTo>
                    <a:pt x="798294" y="46168"/>
                    <a:pt x="808418" y="70611"/>
                    <a:pt x="808418" y="96098"/>
                  </a:cubicBezTo>
                  <a:lnTo>
                    <a:pt x="808418" y="96098"/>
                  </a:lnTo>
                  <a:cubicBezTo>
                    <a:pt x="808418" y="149172"/>
                    <a:pt x="765394" y="192197"/>
                    <a:pt x="712320" y="192197"/>
                  </a:cubicBezTo>
                  <a:lnTo>
                    <a:pt x="96098" y="192197"/>
                  </a:lnTo>
                  <a:cubicBezTo>
                    <a:pt x="70611" y="192197"/>
                    <a:pt x="46168" y="182072"/>
                    <a:pt x="28147" y="164050"/>
                  </a:cubicBezTo>
                  <a:cubicBezTo>
                    <a:pt x="10125" y="146028"/>
                    <a:pt x="0" y="121585"/>
                    <a:pt x="0" y="96098"/>
                  </a:cubicBezTo>
                  <a:lnTo>
                    <a:pt x="0" y="96098"/>
                  </a:lnTo>
                  <a:cubicBezTo>
                    <a:pt x="0" y="70611"/>
                    <a:pt x="10125" y="46168"/>
                    <a:pt x="28147" y="28147"/>
                  </a:cubicBezTo>
                  <a:cubicBezTo>
                    <a:pt x="46168" y="10125"/>
                    <a:pt x="70611" y="0"/>
                    <a:pt x="96098" y="0"/>
                  </a:cubicBezTo>
                  <a:close/>
                </a:path>
              </a:pathLst>
            </a:custGeom>
            <a:solidFill>
              <a:srgbClr val="1E443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0" y="-47625"/>
              <a:ext cx="808418" cy="239822"/>
            </a:xfrm>
            <a:prstGeom prst="rect">
              <a:avLst/>
            </a:prstGeom>
          </p:spPr>
          <p:txBody>
            <a:bodyPr lIns="53307" tIns="53307" rIns="53307" bIns="53307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sp>
        <p:nvSpPr>
          <p:cNvPr id="59" name="TextBox 59"/>
          <p:cNvSpPr txBox="1"/>
          <p:nvPr/>
        </p:nvSpPr>
        <p:spPr>
          <a:xfrm>
            <a:off x="6790960" y="5015314"/>
            <a:ext cx="4439698" cy="3719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5"/>
              </a:lnSpc>
            </a:pPr>
            <a:r>
              <a:rPr lang="en-US" sz="2203" b="1">
                <a:solidFill>
                  <a:srgbClr val="EFFFDA"/>
                </a:solidFill>
                <a:latin typeface="Aileron Heavy"/>
                <a:ea typeface="Aileron Heavy"/>
                <a:cs typeface="Aileron Heavy"/>
                <a:sym typeface="Aileron Heavy"/>
              </a:rPr>
              <a:t>Raw Suitability Layer</a:t>
            </a:r>
          </a:p>
        </p:txBody>
      </p:sp>
      <p:sp>
        <p:nvSpPr>
          <p:cNvPr id="60" name="AutoShape 60"/>
          <p:cNvSpPr/>
          <p:nvPr/>
        </p:nvSpPr>
        <p:spPr>
          <a:xfrm>
            <a:off x="3300963" y="3309534"/>
            <a:ext cx="661590" cy="1222003"/>
          </a:xfrm>
          <a:prstGeom prst="line">
            <a:avLst/>
          </a:prstGeom>
          <a:ln w="66675" cap="flat">
            <a:solidFill>
              <a:srgbClr val="EFFFDA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" name="AutoShape 61"/>
          <p:cNvSpPr/>
          <p:nvPr/>
        </p:nvSpPr>
        <p:spPr>
          <a:xfrm>
            <a:off x="3300963" y="5254815"/>
            <a:ext cx="601972" cy="0"/>
          </a:xfrm>
          <a:prstGeom prst="line">
            <a:avLst/>
          </a:prstGeom>
          <a:ln w="66675" cap="flat">
            <a:solidFill>
              <a:srgbClr val="EFFFDA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" name="AutoShape 62"/>
          <p:cNvSpPr/>
          <p:nvPr/>
        </p:nvSpPr>
        <p:spPr>
          <a:xfrm>
            <a:off x="6798371" y="5254815"/>
            <a:ext cx="601972" cy="0"/>
          </a:xfrm>
          <a:prstGeom prst="line">
            <a:avLst/>
          </a:prstGeom>
          <a:ln w="66675" cap="flat">
            <a:solidFill>
              <a:srgbClr val="EFFFDA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63" name="AutoShape 63"/>
          <p:cNvSpPr/>
          <p:nvPr/>
        </p:nvSpPr>
        <p:spPr>
          <a:xfrm>
            <a:off x="10640981" y="5254815"/>
            <a:ext cx="601972" cy="0"/>
          </a:xfrm>
          <a:prstGeom prst="line">
            <a:avLst/>
          </a:prstGeom>
          <a:ln w="66675" cap="flat">
            <a:solidFill>
              <a:srgbClr val="EFFFDA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64" name="AutoShape 64"/>
          <p:cNvSpPr/>
          <p:nvPr/>
        </p:nvSpPr>
        <p:spPr>
          <a:xfrm>
            <a:off x="14182580" y="5254815"/>
            <a:ext cx="601972" cy="0"/>
          </a:xfrm>
          <a:prstGeom prst="line">
            <a:avLst/>
          </a:prstGeom>
          <a:ln w="66675" cap="flat">
            <a:solidFill>
              <a:srgbClr val="EFFFDA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65" name="AutoShape 65"/>
          <p:cNvSpPr/>
          <p:nvPr/>
        </p:nvSpPr>
        <p:spPr>
          <a:xfrm flipV="1">
            <a:off x="3300963" y="5966014"/>
            <a:ext cx="726664" cy="1258619"/>
          </a:xfrm>
          <a:prstGeom prst="line">
            <a:avLst/>
          </a:prstGeom>
          <a:ln w="66675" cap="flat">
            <a:solidFill>
              <a:srgbClr val="EFFFDA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66" name="AutoShape 66"/>
          <p:cNvSpPr/>
          <p:nvPr/>
        </p:nvSpPr>
        <p:spPr>
          <a:xfrm flipV="1">
            <a:off x="10524648" y="6008383"/>
            <a:ext cx="936359" cy="1633252"/>
          </a:xfrm>
          <a:prstGeom prst="line">
            <a:avLst/>
          </a:prstGeom>
          <a:ln w="66675" cap="flat">
            <a:solidFill>
              <a:srgbClr val="EFFFDA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67" name="Freeform 6">
            <a:extLst>
              <a:ext uri="{FF2B5EF4-FFF2-40B4-BE49-F238E27FC236}">
                <a16:creationId xmlns:a16="http://schemas.microsoft.com/office/drawing/2014/main" id="{90F7CDF5-B072-2B45-10AE-3DD52C5C93EA}"/>
              </a:ext>
            </a:extLst>
          </p:cNvPr>
          <p:cNvSpPr/>
          <p:nvPr/>
        </p:nvSpPr>
        <p:spPr>
          <a:xfrm>
            <a:off x="12137851" y="7725282"/>
            <a:ext cx="5872739" cy="2331760"/>
          </a:xfrm>
          <a:custGeom>
            <a:avLst/>
            <a:gdLst/>
            <a:ahLst/>
            <a:cxnLst/>
            <a:rect l="l" t="t" r="r" b="b"/>
            <a:pathLst>
              <a:path w="15668682" h="6718771">
                <a:moveTo>
                  <a:pt x="0" y="0"/>
                </a:moveTo>
                <a:lnTo>
                  <a:pt x="15668682" y="0"/>
                </a:lnTo>
                <a:lnTo>
                  <a:pt x="15668682" y="6718772"/>
                </a:lnTo>
                <a:lnTo>
                  <a:pt x="0" y="67187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8" name="TextBox 7">
            <a:extLst>
              <a:ext uri="{FF2B5EF4-FFF2-40B4-BE49-F238E27FC236}">
                <a16:creationId xmlns:a16="http://schemas.microsoft.com/office/drawing/2014/main" id="{8E2FED78-7524-E67B-13F9-83E291213DBE}"/>
              </a:ext>
            </a:extLst>
          </p:cNvPr>
          <p:cNvSpPr txBox="1"/>
          <p:nvPr/>
        </p:nvSpPr>
        <p:spPr>
          <a:xfrm>
            <a:off x="15528986" y="7278580"/>
            <a:ext cx="2525787" cy="2941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39"/>
              </a:lnSpc>
            </a:pPr>
            <a:r>
              <a:rPr lang="en-US" sz="1999" b="1" dirty="0">
                <a:solidFill>
                  <a:srgbClr val="FFFFF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ArcGIS Pro 3.3.0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1322</Words>
  <Application>Microsoft Office PowerPoint</Application>
  <PresentationFormat>Custom</PresentationFormat>
  <Paragraphs>136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Montserrat Ultra-Bold</vt:lpstr>
      <vt:lpstr>Arial</vt:lpstr>
      <vt:lpstr>Montserrat Heavy</vt:lpstr>
      <vt:lpstr>Aileron Heavy</vt:lpstr>
      <vt:lpstr>Calibri</vt:lpstr>
      <vt:lpstr>Montserrat Bold</vt:lpstr>
      <vt:lpstr>Prompt Heavy</vt:lpstr>
      <vt:lpstr>Aileron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KUDZU</dc:title>
  <cp:lastModifiedBy>Fuhrig, Sydney</cp:lastModifiedBy>
  <cp:revision>3</cp:revision>
  <dcterms:created xsi:type="dcterms:W3CDTF">2006-08-16T00:00:00Z</dcterms:created>
  <dcterms:modified xsi:type="dcterms:W3CDTF">2025-04-22T13:38:58Z</dcterms:modified>
  <dc:identifier>DAGkDS_tdrE</dc:identifier>
</cp:coreProperties>
</file>