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4" r:id="rId2"/>
    <p:sldId id="398" r:id="rId3"/>
    <p:sldId id="382" r:id="rId4"/>
    <p:sldId id="399" r:id="rId5"/>
    <p:sldId id="257" r:id="rId6"/>
    <p:sldId id="402" r:id="rId7"/>
    <p:sldId id="429" r:id="rId8"/>
    <p:sldId id="463" r:id="rId9"/>
    <p:sldId id="401" r:id="rId10"/>
    <p:sldId id="403" r:id="rId11"/>
    <p:sldId id="440" r:id="rId12"/>
    <p:sldId id="279" r:id="rId13"/>
    <p:sldId id="282" r:id="rId14"/>
    <p:sldId id="273" r:id="rId15"/>
    <p:sldId id="274" r:id="rId16"/>
    <p:sldId id="283" r:id="rId17"/>
    <p:sldId id="291" r:id="rId18"/>
    <p:sldId id="292" r:id="rId19"/>
    <p:sldId id="275" r:id="rId20"/>
    <p:sldId id="293" r:id="rId21"/>
    <p:sldId id="294" r:id="rId22"/>
    <p:sldId id="267" r:id="rId23"/>
    <p:sldId id="306" r:id="rId24"/>
    <p:sldId id="288" r:id="rId25"/>
    <p:sldId id="308" r:id="rId26"/>
    <p:sldId id="289" r:id="rId27"/>
    <p:sldId id="307" r:id="rId28"/>
    <p:sldId id="290" r:id="rId29"/>
    <p:sldId id="309" r:id="rId30"/>
    <p:sldId id="296" r:id="rId31"/>
    <p:sldId id="312" r:id="rId32"/>
    <p:sldId id="310" r:id="rId33"/>
    <p:sldId id="297" r:id="rId34"/>
    <p:sldId id="299" r:id="rId35"/>
    <p:sldId id="298" r:id="rId36"/>
    <p:sldId id="300" r:id="rId37"/>
    <p:sldId id="301" r:id="rId38"/>
    <p:sldId id="304" r:id="rId39"/>
    <p:sldId id="305" r:id="rId40"/>
    <p:sldId id="302" r:id="rId41"/>
    <p:sldId id="287" r:id="rId42"/>
    <p:sldId id="31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F1B65-CC17-E749-8FE5-9AE529A57B06}" v="80" dt="2025-04-23T08:39:31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C8BF7B-1DFA-4976-B128-DCFDD27E2736}" type="doc">
      <dgm:prSet loTypeId="urn:microsoft.com/office/officeart/2005/8/layout/hProcess7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8493727-92BD-4830-B400-2F637FD285D8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Step 1</a:t>
          </a:r>
          <a:endParaRPr lang="en-US"/>
        </a:p>
      </dgm:t>
    </dgm:pt>
    <dgm:pt modelId="{31210E52-869E-4845-8F94-7C9B0A9E4388}" type="parTrans" cxnId="{A8E965D3-2B1C-4DCF-985C-2CE7A4F1879B}">
      <dgm:prSet/>
      <dgm:spPr/>
      <dgm:t>
        <a:bodyPr/>
        <a:lstStyle/>
        <a:p>
          <a:endParaRPr lang="en-US"/>
        </a:p>
      </dgm:t>
    </dgm:pt>
    <dgm:pt modelId="{4757C35E-5183-43A2-ACDA-BE3188BDC1A2}" type="sibTrans" cxnId="{A8E965D3-2B1C-4DCF-985C-2CE7A4F1879B}">
      <dgm:prSet/>
      <dgm:spPr/>
      <dgm:t>
        <a:bodyPr/>
        <a:lstStyle/>
        <a:p>
          <a:endParaRPr lang="en-US"/>
        </a:p>
      </dgm:t>
    </dgm:pt>
    <dgm:pt modelId="{1966EFB5-D1EE-4FCF-9904-C6BAFF6D33A4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 Soil Milled to 250-840 Microns</a:t>
          </a:r>
          <a:endParaRPr lang="en-US"/>
        </a:p>
      </dgm:t>
    </dgm:pt>
    <dgm:pt modelId="{0AB92552-3E92-4E4E-A927-49C851540D91}" type="parTrans" cxnId="{723BC6B4-8F90-44EE-84C1-2F93B0C6F7AF}">
      <dgm:prSet/>
      <dgm:spPr/>
      <dgm:t>
        <a:bodyPr/>
        <a:lstStyle/>
        <a:p>
          <a:endParaRPr lang="en-US"/>
        </a:p>
      </dgm:t>
    </dgm:pt>
    <dgm:pt modelId="{A1EA3D94-E930-4A25-9640-83C6C23A5A55}" type="sibTrans" cxnId="{723BC6B4-8F90-44EE-84C1-2F93B0C6F7AF}">
      <dgm:prSet/>
      <dgm:spPr/>
      <dgm:t>
        <a:bodyPr/>
        <a:lstStyle/>
        <a:p>
          <a:endParaRPr lang="en-US"/>
        </a:p>
      </dgm:t>
    </dgm:pt>
    <dgm:pt modelId="{7983D234-F97E-47FF-8A1C-6933C748B2CE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Step 2</a:t>
          </a:r>
          <a:endParaRPr lang="en-US"/>
        </a:p>
      </dgm:t>
    </dgm:pt>
    <dgm:pt modelId="{9F43D37D-926A-457E-AF79-1F8B4E3750D3}" type="parTrans" cxnId="{D240C398-443D-4F54-927E-28C060AFC04D}">
      <dgm:prSet/>
      <dgm:spPr/>
      <dgm:t>
        <a:bodyPr/>
        <a:lstStyle/>
        <a:p>
          <a:endParaRPr lang="en-US"/>
        </a:p>
      </dgm:t>
    </dgm:pt>
    <dgm:pt modelId="{EB6A39E0-B9A4-434F-9FE8-E48CAE313305}" type="sibTrans" cxnId="{D240C398-443D-4F54-927E-28C060AFC04D}">
      <dgm:prSet/>
      <dgm:spPr/>
      <dgm:t>
        <a:bodyPr/>
        <a:lstStyle/>
        <a:p>
          <a:endParaRPr lang="en-US"/>
        </a:p>
      </dgm:t>
    </dgm:pt>
    <dgm:pt modelId="{241C80D2-3107-4D83-A60A-D7F178930CE1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Plastic Polymer Milled to 250-840 Microns</a:t>
          </a:r>
          <a:endParaRPr lang="en-US"/>
        </a:p>
      </dgm:t>
    </dgm:pt>
    <dgm:pt modelId="{D990AA6E-625A-4717-BFE7-99D5B95CA94C}" type="parTrans" cxnId="{628402FE-26BB-407B-80A8-FDF5F5416C78}">
      <dgm:prSet/>
      <dgm:spPr/>
      <dgm:t>
        <a:bodyPr/>
        <a:lstStyle/>
        <a:p>
          <a:endParaRPr lang="en-US"/>
        </a:p>
      </dgm:t>
    </dgm:pt>
    <dgm:pt modelId="{35A68741-09F8-4D06-9AF9-6640FE223A13}" type="sibTrans" cxnId="{628402FE-26BB-407B-80A8-FDF5F5416C78}">
      <dgm:prSet/>
      <dgm:spPr/>
      <dgm:t>
        <a:bodyPr/>
        <a:lstStyle/>
        <a:p>
          <a:endParaRPr lang="en-US"/>
        </a:p>
      </dgm:t>
    </dgm:pt>
    <dgm:pt modelId="{630AA9A5-AA7C-44E9-8669-6816402C36BA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 Step 3</a:t>
          </a:r>
          <a:endParaRPr lang="en-US"/>
        </a:p>
      </dgm:t>
    </dgm:pt>
    <dgm:pt modelId="{C30509F6-2A99-4991-AEFA-4C403A42FF2B}" type="parTrans" cxnId="{47DDF257-F8FD-49A4-B4B3-72927AB1CE9D}">
      <dgm:prSet/>
      <dgm:spPr/>
      <dgm:t>
        <a:bodyPr/>
        <a:lstStyle/>
        <a:p>
          <a:endParaRPr lang="en-US"/>
        </a:p>
      </dgm:t>
    </dgm:pt>
    <dgm:pt modelId="{2A6401F9-E126-4F68-9F60-42EDF683C8C1}" type="sibTrans" cxnId="{47DDF257-F8FD-49A4-B4B3-72927AB1CE9D}">
      <dgm:prSet/>
      <dgm:spPr/>
      <dgm:t>
        <a:bodyPr/>
        <a:lstStyle/>
        <a:p>
          <a:endParaRPr lang="en-US"/>
        </a:p>
      </dgm:t>
    </dgm:pt>
    <dgm:pt modelId="{A95F189C-681B-49CB-BF4F-E7F90800F7F3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Soil and Plastics Mixed together</a:t>
          </a:r>
          <a:endParaRPr lang="en-US"/>
        </a:p>
      </dgm:t>
    </dgm:pt>
    <dgm:pt modelId="{88E41933-E997-4A08-BD9C-A42CC6A1F03B}" type="parTrans" cxnId="{0E45CC8A-B34B-458E-B7FD-89606AB410E6}">
      <dgm:prSet/>
      <dgm:spPr/>
      <dgm:t>
        <a:bodyPr/>
        <a:lstStyle/>
        <a:p>
          <a:endParaRPr lang="en-US"/>
        </a:p>
      </dgm:t>
    </dgm:pt>
    <dgm:pt modelId="{B1BBCDC1-1389-431B-AF5A-454B61CCC661}" type="sibTrans" cxnId="{0E45CC8A-B34B-458E-B7FD-89606AB410E6}">
      <dgm:prSet/>
      <dgm:spPr/>
      <dgm:t>
        <a:bodyPr/>
        <a:lstStyle/>
        <a:p>
          <a:endParaRPr lang="en-US"/>
        </a:p>
      </dgm:t>
    </dgm:pt>
    <dgm:pt modelId="{12E3EC72-98F0-4B5F-8B5E-EBEC4FA6CE45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 Step 4</a:t>
          </a:r>
        </a:p>
      </dgm:t>
    </dgm:pt>
    <dgm:pt modelId="{2D4DE2F3-346C-4457-A5DE-378D360AF5DD}" type="parTrans" cxnId="{5F96915D-F5E6-4840-9BF3-0A9DEBAD2C96}">
      <dgm:prSet/>
      <dgm:spPr/>
    </dgm:pt>
    <dgm:pt modelId="{C41D6E83-BF99-43BB-9E8E-1B1BF8A1491D}" type="sibTrans" cxnId="{5F96915D-F5E6-4840-9BF3-0A9DEBAD2C96}">
      <dgm:prSet/>
      <dgm:spPr/>
    </dgm:pt>
    <dgm:pt modelId="{9A93B440-66E0-4A9F-906F-31442B21C1CC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Mixture Grounded with Mortar and Pestle </a:t>
          </a:r>
        </a:p>
      </dgm:t>
    </dgm:pt>
    <dgm:pt modelId="{A92BAC93-1AEE-4F59-B87E-6B82351C497B}" type="parTrans" cxnId="{26AF5A67-C563-4720-8902-627E1CE8922C}">
      <dgm:prSet/>
      <dgm:spPr/>
    </dgm:pt>
    <dgm:pt modelId="{4C07B237-EC47-40EA-8018-209EF696E80F}" type="sibTrans" cxnId="{26AF5A67-C563-4720-8902-627E1CE8922C}">
      <dgm:prSet/>
      <dgm:spPr/>
    </dgm:pt>
    <dgm:pt modelId="{E0CEF2B3-A8B5-4355-A2F1-D8A2B76FCCAE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 Step 5</a:t>
          </a:r>
        </a:p>
      </dgm:t>
    </dgm:pt>
    <dgm:pt modelId="{8A758E83-453A-4279-A8F7-38CE98B63BDA}" type="parTrans" cxnId="{40B2863D-2690-4D26-9159-61C83B3A203A}">
      <dgm:prSet/>
      <dgm:spPr/>
    </dgm:pt>
    <dgm:pt modelId="{BDC6516C-8778-4AE5-BCDB-8FA4D43B9CE9}" type="sibTrans" cxnId="{40B2863D-2690-4D26-9159-61C83B3A203A}">
      <dgm:prSet/>
      <dgm:spPr/>
    </dgm:pt>
    <dgm:pt modelId="{A5D7E0D0-77C8-49ED-8B61-EA6749AD77D7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Mixture analyzed with contact probe</a:t>
          </a:r>
        </a:p>
      </dgm:t>
    </dgm:pt>
    <dgm:pt modelId="{126E0CBC-043E-448B-BE8C-F0591884348E}" type="parTrans" cxnId="{A7E4B9E6-D391-4F09-9668-60A985381441}">
      <dgm:prSet/>
      <dgm:spPr/>
    </dgm:pt>
    <dgm:pt modelId="{6CDC66C3-F908-4AEB-903B-6E9808E982C0}" type="sibTrans" cxnId="{A7E4B9E6-D391-4F09-9668-60A985381441}">
      <dgm:prSet/>
      <dgm:spPr/>
    </dgm:pt>
    <dgm:pt modelId="{6879D0DE-EFA7-4D52-8B61-95A00B5B2F99}" type="pres">
      <dgm:prSet presAssocID="{4FC8BF7B-1DFA-4976-B128-DCFDD27E2736}" presName="Name0" presStyleCnt="0">
        <dgm:presLayoutVars>
          <dgm:dir/>
          <dgm:animLvl val="lvl"/>
          <dgm:resizeHandles val="exact"/>
        </dgm:presLayoutVars>
      </dgm:prSet>
      <dgm:spPr/>
    </dgm:pt>
    <dgm:pt modelId="{EE7CCDD3-665D-4EDD-BE26-416E01D204BC}" type="pres">
      <dgm:prSet presAssocID="{E8493727-92BD-4830-B400-2F637FD285D8}" presName="compositeNode" presStyleCnt="0">
        <dgm:presLayoutVars>
          <dgm:bulletEnabled val="1"/>
        </dgm:presLayoutVars>
      </dgm:prSet>
      <dgm:spPr/>
    </dgm:pt>
    <dgm:pt modelId="{F9727D23-0BD9-4E7A-9788-1089FB32C7C6}" type="pres">
      <dgm:prSet presAssocID="{E8493727-92BD-4830-B400-2F637FD285D8}" presName="bgRect" presStyleLbl="node1" presStyleIdx="0" presStyleCnt="5"/>
      <dgm:spPr/>
    </dgm:pt>
    <dgm:pt modelId="{32F81E76-3494-402C-9130-61060B568ADE}" type="pres">
      <dgm:prSet presAssocID="{E8493727-92BD-4830-B400-2F637FD285D8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0C3D14E8-AC84-48B3-9F4F-54D128DB1963}" type="pres">
      <dgm:prSet presAssocID="{E8493727-92BD-4830-B400-2F637FD285D8}" presName="childNode" presStyleLbl="node1" presStyleIdx="0" presStyleCnt="5">
        <dgm:presLayoutVars>
          <dgm:bulletEnabled val="1"/>
        </dgm:presLayoutVars>
      </dgm:prSet>
      <dgm:spPr/>
    </dgm:pt>
    <dgm:pt modelId="{660F4601-3708-4533-9C32-60FD581368C3}" type="pres">
      <dgm:prSet presAssocID="{4757C35E-5183-43A2-ACDA-BE3188BDC1A2}" presName="hSp" presStyleCnt="0"/>
      <dgm:spPr/>
    </dgm:pt>
    <dgm:pt modelId="{9A8363A9-1DA9-438C-8F88-DE97C45BC6A9}" type="pres">
      <dgm:prSet presAssocID="{4757C35E-5183-43A2-ACDA-BE3188BDC1A2}" presName="vProcSp" presStyleCnt="0"/>
      <dgm:spPr/>
    </dgm:pt>
    <dgm:pt modelId="{B2C19414-15D2-4167-8558-39790E0B86A2}" type="pres">
      <dgm:prSet presAssocID="{4757C35E-5183-43A2-ACDA-BE3188BDC1A2}" presName="vSp1" presStyleCnt="0"/>
      <dgm:spPr/>
    </dgm:pt>
    <dgm:pt modelId="{B7605607-F86D-4F27-93F9-B752B2840053}" type="pres">
      <dgm:prSet presAssocID="{4757C35E-5183-43A2-ACDA-BE3188BDC1A2}" presName="simulatedConn" presStyleLbl="solidFgAcc1" presStyleIdx="0" presStyleCnt="4"/>
      <dgm:spPr/>
    </dgm:pt>
    <dgm:pt modelId="{69484DC7-71FC-4D7D-A316-EB4BF42C897D}" type="pres">
      <dgm:prSet presAssocID="{4757C35E-5183-43A2-ACDA-BE3188BDC1A2}" presName="vSp2" presStyleCnt="0"/>
      <dgm:spPr/>
    </dgm:pt>
    <dgm:pt modelId="{509F49F2-9C70-4485-9C08-45E10C26951A}" type="pres">
      <dgm:prSet presAssocID="{4757C35E-5183-43A2-ACDA-BE3188BDC1A2}" presName="sibTrans" presStyleCnt="0"/>
      <dgm:spPr/>
    </dgm:pt>
    <dgm:pt modelId="{900FF237-9570-4317-B3E4-BEDBA6B1CA06}" type="pres">
      <dgm:prSet presAssocID="{7983D234-F97E-47FF-8A1C-6933C748B2CE}" presName="compositeNode" presStyleCnt="0">
        <dgm:presLayoutVars>
          <dgm:bulletEnabled val="1"/>
        </dgm:presLayoutVars>
      </dgm:prSet>
      <dgm:spPr/>
    </dgm:pt>
    <dgm:pt modelId="{010504DC-56F3-498F-8AF6-2686F86F840D}" type="pres">
      <dgm:prSet presAssocID="{7983D234-F97E-47FF-8A1C-6933C748B2CE}" presName="bgRect" presStyleLbl="node1" presStyleIdx="1" presStyleCnt="5"/>
      <dgm:spPr/>
    </dgm:pt>
    <dgm:pt modelId="{570A0192-5DA2-469A-B5DF-EA824FFC9CCD}" type="pres">
      <dgm:prSet presAssocID="{7983D234-F97E-47FF-8A1C-6933C748B2CE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ACCD9A2C-6E4B-4786-BB9D-5F32A8E11C2E}" type="pres">
      <dgm:prSet presAssocID="{7983D234-F97E-47FF-8A1C-6933C748B2CE}" presName="childNode" presStyleLbl="node1" presStyleIdx="1" presStyleCnt="5">
        <dgm:presLayoutVars>
          <dgm:bulletEnabled val="1"/>
        </dgm:presLayoutVars>
      </dgm:prSet>
      <dgm:spPr/>
    </dgm:pt>
    <dgm:pt modelId="{B2A367F5-FF55-47FA-A426-9D630D8781CA}" type="pres">
      <dgm:prSet presAssocID="{EB6A39E0-B9A4-434F-9FE8-E48CAE313305}" presName="hSp" presStyleCnt="0"/>
      <dgm:spPr/>
    </dgm:pt>
    <dgm:pt modelId="{52B73F3B-FA55-46FB-B04D-A34F4543D0E1}" type="pres">
      <dgm:prSet presAssocID="{EB6A39E0-B9A4-434F-9FE8-E48CAE313305}" presName="vProcSp" presStyleCnt="0"/>
      <dgm:spPr/>
    </dgm:pt>
    <dgm:pt modelId="{D941FF2E-489D-47AB-B9FB-85DCE3827BC3}" type="pres">
      <dgm:prSet presAssocID="{EB6A39E0-B9A4-434F-9FE8-E48CAE313305}" presName="vSp1" presStyleCnt="0"/>
      <dgm:spPr/>
    </dgm:pt>
    <dgm:pt modelId="{BD1B5BE2-8F27-4518-8D6B-07CE5DD37F2A}" type="pres">
      <dgm:prSet presAssocID="{EB6A39E0-B9A4-434F-9FE8-E48CAE313305}" presName="simulatedConn" presStyleLbl="solidFgAcc1" presStyleIdx="1" presStyleCnt="4"/>
      <dgm:spPr/>
    </dgm:pt>
    <dgm:pt modelId="{99CA6C07-0E32-41C9-A6F1-CE851A013ED2}" type="pres">
      <dgm:prSet presAssocID="{EB6A39E0-B9A4-434F-9FE8-E48CAE313305}" presName="vSp2" presStyleCnt="0"/>
      <dgm:spPr/>
    </dgm:pt>
    <dgm:pt modelId="{E35D9309-1CAD-4119-90CA-E75EB09E942E}" type="pres">
      <dgm:prSet presAssocID="{EB6A39E0-B9A4-434F-9FE8-E48CAE313305}" presName="sibTrans" presStyleCnt="0"/>
      <dgm:spPr/>
    </dgm:pt>
    <dgm:pt modelId="{34015F28-0B5A-44E9-83CC-C6AB55CA0E42}" type="pres">
      <dgm:prSet presAssocID="{630AA9A5-AA7C-44E9-8669-6816402C36BA}" presName="compositeNode" presStyleCnt="0">
        <dgm:presLayoutVars>
          <dgm:bulletEnabled val="1"/>
        </dgm:presLayoutVars>
      </dgm:prSet>
      <dgm:spPr/>
    </dgm:pt>
    <dgm:pt modelId="{4A3EFD6A-E3C5-4763-935E-627F79A3CB8E}" type="pres">
      <dgm:prSet presAssocID="{630AA9A5-AA7C-44E9-8669-6816402C36BA}" presName="bgRect" presStyleLbl="node1" presStyleIdx="2" presStyleCnt="5"/>
      <dgm:spPr/>
    </dgm:pt>
    <dgm:pt modelId="{7BE94CA7-0E59-41E8-825E-597F2396E064}" type="pres">
      <dgm:prSet presAssocID="{630AA9A5-AA7C-44E9-8669-6816402C36BA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D88670F1-7E68-45B4-A7A4-F1AF19D3DEC9}" type="pres">
      <dgm:prSet presAssocID="{630AA9A5-AA7C-44E9-8669-6816402C36BA}" presName="childNode" presStyleLbl="node1" presStyleIdx="2" presStyleCnt="5">
        <dgm:presLayoutVars>
          <dgm:bulletEnabled val="1"/>
        </dgm:presLayoutVars>
      </dgm:prSet>
      <dgm:spPr/>
    </dgm:pt>
    <dgm:pt modelId="{9B6A1364-F25A-4B70-9E12-B175A6F74633}" type="pres">
      <dgm:prSet presAssocID="{2A6401F9-E126-4F68-9F60-42EDF683C8C1}" presName="hSp" presStyleCnt="0"/>
      <dgm:spPr/>
    </dgm:pt>
    <dgm:pt modelId="{EEA43110-1B64-4A73-AE7E-E3B3A747214E}" type="pres">
      <dgm:prSet presAssocID="{2A6401F9-E126-4F68-9F60-42EDF683C8C1}" presName="vProcSp" presStyleCnt="0"/>
      <dgm:spPr/>
    </dgm:pt>
    <dgm:pt modelId="{1F540041-3C8D-4231-A100-1C7BF779E4B8}" type="pres">
      <dgm:prSet presAssocID="{2A6401F9-E126-4F68-9F60-42EDF683C8C1}" presName="vSp1" presStyleCnt="0"/>
      <dgm:spPr/>
    </dgm:pt>
    <dgm:pt modelId="{B6BCDA47-8714-4E81-8E60-8497792C4E9F}" type="pres">
      <dgm:prSet presAssocID="{2A6401F9-E126-4F68-9F60-42EDF683C8C1}" presName="simulatedConn" presStyleLbl="solidFgAcc1" presStyleIdx="2" presStyleCnt="4"/>
      <dgm:spPr/>
    </dgm:pt>
    <dgm:pt modelId="{05850169-1E4F-4E17-AECC-5A91F17DB394}" type="pres">
      <dgm:prSet presAssocID="{2A6401F9-E126-4F68-9F60-42EDF683C8C1}" presName="vSp2" presStyleCnt="0"/>
      <dgm:spPr/>
    </dgm:pt>
    <dgm:pt modelId="{D76B288B-2A37-4899-A986-40616B6D9999}" type="pres">
      <dgm:prSet presAssocID="{2A6401F9-E126-4F68-9F60-42EDF683C8C1}" presName="sibTrans" presStyleCnt="0"/>
      <dgm:spPr/>
    </dgm:pt>
    <dgm:pt modelId="{1BC11547-BFE0-4444-A129-DBA98EC67C04}" type="pres">
      <dgm:prSet presAssocID="{12E3EC72-98F0-4B5F-8B5E-EBEC4FA6CE45}" presName="compositeNode" presStyleCnt="0">
        <dgm:presLayoutVars>
          <dgm:bulletEnabled val="1"/>
        </dgm:presLayoutVars>
      </dgm:prSet>
      <dgm:spPr/>
    </dgm:pt>
    <dgm:pt modelId="{D5963E43-78F8-49D1-8E83-7F13ECD3DFB4}" type="pres">
      <dgm:prSet presAssocID="{12E3EC72-98F0-4B5F-8B5E-EBEC4FA6CE45}" presName="bgRect" presStyleLbl="node1" presStyleIdx="3" presStyleCnt="5"/>
      <dgm:spPr/>
    </dgm:pt>
    <dgm:pt modelId="{DFA3ED26-B641-4039-A186-EA84C8D3C3C1}" type="pres">
      <dgm:prSet presAssocID="{12E3EC72-98F0-4B5F-8B5E-EBEC4FA6CE45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CD1833B5-EC37-4F96-916E-C3D894A2FF3B}" type="pres">
      <dgm:prSet presAssocID="{12E3EC72-98F0-4B5F-8B5E-EBEC4FA6CE45}" presName="childNode" presStyleLbl="node1" presStyleIdx="3" presStyleCnt="5">
        <dgm:presLayoutVars>
          <dgm:bulletEnabled val="1"/>
        </dgm:presLayoutVars>
      </dgm:prSet>
      <dgm:spPr/>
    </dgm:pt>
    <dgm:pt modelId="{698A608A-90C9-4009-9EEA-5BF6ACE0B7CC}" type="pres">
      <dgm:prSet presAssocID="{C41D6E83-BF99-43BB-9E8E-1B1BF8A1491D}" presName="hSp" presStyleCnt="0"/>
      <dgm:spPr/>
    </dgm:pt>
    <dgm:pt modelId="{9C7D0A2C-B1B0-4229-8F50-0EFF4ED52AA8}" type="pres">
      <dgm:prSet presAssocID="{C41D6E83-BF99-43BB-9E8E-1B1BF8A1491D}" presName="vProcSp" presStyleCnt="0"/>
      <dgm:spPr/>
    </dgm:pt>
    <dgm:pt modelId="{A836EA2B-F11B-40B4-8C9A-4A0969FC13A5}" type="pres">
      <dgm:prSet presAssocID="{C41D6E83-BF99-43BB-9E8E-1B1BF8A1491D}" presName="vSp1" presStyleCnt="0"/>
      <dgm:spPr/>
    </dgm:pt>
    <dgm:pt modelId="{7C381EF9-CCC2-432C-AA74-CCDDA4058D1D}" type="pres">
      <dgm:prSet presAssocID="{C41D6E83-BF99-43BB-9E8E-1B1BF8A1491D}" presName="simulatedConn" presStyleLbl="solidFgAcc1" presStyleIdx="3" presStyleCnt="4"/>
      <dgm:spPr/>
    </dgm:pt>
    <dgm:pt modelId="{B6934D64-A894-4282-BA51-0B3B1333F4B3}" type="pres">
      <dgm:prSet presAssocID="{C41D6E83-BF99-43BB-9E8E-1B1BF8A1491D}" presName="vSp2" presStyleCnt="0"/>
      <dgm:spPr/>
    </dgm:pt>
    <dgm:pt modelId="{4EB54774-3FA2-4226-86BC-2DAD607A2AD1}" type="pres">
      <dgm:prSet presAssocID="{C41D6E83-BF99-43BB-9E8E-1B1BF8A1491D}" presName="sibTrans" presStyleCnt="0"/>
      <dgm:spPr/>
    </dgm:pt>
    <dgm:pt modelId="{F7F15591-CE7E-42C4-BEF2-A322A92D385C}" type="pres">
      <dgm:prSet presAssocID="{E0CEF2B3-A8B5-4355-A2F1-D8A2B76FCCAE}" presName="compositeNode" presStyleCnt="0">
        <dgm:presLayoutVars>
          <dgm:bulletEnabled val="1"/>
        </dgm:presLayoutVars>
      </dgm:prSet>
      <dgm:spPr/>
    </dgm:pt>
    <dgm:pt modelId="{9A17C571-4680-4B6F-86DA-72EF738AFF2C}" type="pres">
      <dgm:prSet presAssocID="{E0CEF2B3-A8B5-4355-A2F1-D8A2B76FCCAE}" presName="bgRect" presStyleLbl="node1" presStyleIdx="4" presStyleCnt="5"/>
      <dgm:spPr/>
    </dgm:pt>
    <dgm:pt modelId="{4E7E9924-C89C-48FA-8ABB-67391B5F77AF}" type="pres">
      <dgm:prSet presAssocID="{E0CEF2B3-A8B5-4355-A2F1-D8A2B76FCCAE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CF84167F-FC76-46F8-B2D1-99C474F1D492}" type="pres">
      <dgm:prSet presAssocID="{E0CEF2B3-A8B5-4355-A2F1-D8A2B76FCCAE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29DE7A06-5AC4-45F2-BC50-DFE170062F9C}" type="presOf" srcId="{7983D234-F97E-47FF-8A1C-6933C748B2CE}" destId="{570A0192-5DA2-469A-B5DF-EA824FFC9CCD}" srcOrd="1" destOrd="0" presId="urn:microsoft.com/office/officeart/2005/8/layout/hProcess7"/>
    <dgm:cxn modelId="{9EAFFD17-7ECA-4BA4-866C-28E9998E54E4}" type="presOf" srcId="{7983D234-F97E-47FF-8A1C-6933C748B2CE}" destId="{010504DC-56F3-498F-8AF6-2686F86F840D}" srcOrd="0" destOrd="0" presId="urn:microsoft.com/office/officeart/2005/8/layout/hProcess7"/>
    <dgm:cxn modelId="{D600D121-B1C3-40C1-9A02-26E8E11106EA}" type="presOf" srcId="{1966EFB5-D1EE-4FCF-9904-C6BAFF6D33A4}" destId="{0C3D14E8-AC84-48B3-9F4F-54D128DB1963}" srcOrd="0" destOrd="0" presId="urn:microsoft.com/office/officeart/2005/8/layout/hProcess7"/>
    <dgm:cxn modelId="{7EAB0C25-A836-4AB4-BC46-FE2CF6B21F19}" type="presOf" srcId="{9A93B440-66E0-4A9F-906F-31442B21C1CC}" destId="{CD1833B5-EC37-4F96-916E-C3D894A2FF3B}" srcOrd="0" destOrd="0" presId="urn:microsoft.com/office/officeart/2005/8/layout/hProcess7"/>
    <dgm:cxn modelId="{7EF21627-8054-47DA-8298-77593F3968D0}" type="presOf" srcId="{A5D7E0D0-77C8-49ED-8B61-EA6749AD77D7}" destId="{CF84167F-FC76-46F8-B2D1-99C474F1D492}" srcOrd="0" destOrd="0" presId="urn:microsoft.com/office/officeart/2005/8/layout/hProcess7"/>
    <dgm:cxn modelId="{956DEC38-8FF7-48BB-86F4-20513FFBA821}" type="presOf" srcId="{4FC8BF7B-1DFA-4976-B128-DCFDD27E2736}" destId="{6879D0DE-EFA7-4D52-8B61-95A00B5B2F99}" srcOrd="0" destOrd="0" presId="urn:microsoft.com/office/officeart/2005/8/layout/hProcess7"/>
    <dgm:cxn modelId="{40B2863D-2690-4D26-9159-61C83B3A203A}" srcId="{4FC8BF7B-1DFA-4976-B128-DCFDD27E2736}" destId="{E0CEF2B3-A8B5-4355-A2F1-D8A2B76FCCAE}" srcOrd="4" destOrd="0" parTransId="{8A758E83-453A-4279-A8F7-38CE98B63BDA}" sibTransId="{BDC6516C-8778-4AE5-BCDB-8FA4D43B9CE9}"/>
    <dgm:cxn modelId="{5F96915D-F5E6-4840-9BF3-0A9DEBAD2C96}" srcId="{4FC8BF7B-1DFA-4976-B128-DCFDD27E2736}" destId="{12E3EC72-98F0-4B5F-8B5E-EBEC4FA6CE45}" srcOrd="3" destOrd="0" parTransId="{2D4DE2F3-346C-4457-A5DE-378D360AF5DD}" sibTransId="{C41D6E83-BF99-43BB-9E8E-1B1BF8A1491D}"/>
    <dgm:cxn modelId="{26AF5A67-C563-4720-8902-627E1CE8922C}" srcId="{12E3EC72-98F0-4B5F-8B5E-EBEC4FA6CE45}" destId="{9A93B440-66E0-4A9F-906F-31442B21C1CC}" srcOrd="0" destOrd="0" parTransId="{A92BAC93-1AEE-4F59-B87E-6B82351C497B}" sibTransId="{4C07B237-EC47-40EA-8018-209EF696E80F}"/>
    <dgm:cxn modelId="{E92A8A49-A6CB-403D-8479-6379C6ED53E5}" type="presOf" srcId="{E0CEF2B3-A8B5-4355-A2F1-D8A2B76FCCAE}" destId="{9A17C571-4680-4B6F-86DA-72EF738AFF2C}" srcOrd="0" destOrd="0" presId="urn:microsoft.com/office/officeart/2005/8/layout/hProcess7"/>
    <dgm:cxn modelId="{6442E174-E3F0-4260-8644-8BB229FCA51F}" type="presOf" srcId="{630AA9A5-AA7C-44E9-8669-6816402C36BA}" destId="{4A3EFD6A-E3C5-4763-935E-627F79A3CB8E}" srcOrd="0" destOrd="0" presId="urn:microsoft.com/office/officeart/2005/8/layout/hProcess7"/>
    <dgm:cxn modelId="{47DDF257-F8FD-49A4-B4B3-72927AB1CE9D}" srcId="{4FC8BF7B-1DFA-4976-B128-DCFDD27E2736}" destId="{630AA9A5-AA7C-44E9-8669-6816402C36BA}" srcOrd="2" destOrd="0" parTransId="{C30509F6-2A99-4991-AEFA-4C403A42FF2B}" sibTransId="{2A6401F9-E126-4F68-9F60-42EDF683C8C1}"/>
    <dgm:cxn modelId="{C3FA3379-BCFC-4D45-BEA5-256015F3C1F4}" type="presOf" srcId="{630AA9A5-AA7C-44E9-8669-6816402C36BA}" destId="{7BE94CA7-0E59-41E8-825E-597F2396E064}" srcOrd="1" destOrd="0" presId="urn:microsoft.com/office/officeart/2005/8/layout/hProcess7"/>
    <dgm:cxn modelId="{691B427B-C843-4CDC-9A2B-E3B991940130}" type="presOf" srcId="{A95F189C-681B-49CB-BF4F-E7F90800F7F3}" destId="{D88670F1-7E68-45B4-A7A4-F1AF19D3DEC9}" srcOrd="0" destOrd="0" presId="urn:microsoft.com/office/officeart/2005/8/layout/hProcess7"/>
    <dgm:cxn modelId="{25982B7C-C48D-492A-AF02-AECA3D0F6CC3}" type="presOf" srcId="{241C80D2-3107-4D83-A60A-D7F178930CE1}" destId="{ACCD9A2C-6E4B-4786-BB9D-5F32A8E11C2E}" srcOrd="0" destOrd="0" presId="urn:microsoft.com/office/officeart/2005/8/layout/hProcess7"/>
    <dgm:cxn modelId="{0E45CC8A-B34B-458E-B7FD-89606AB410E6}" srcId="{630AA9A5-AA7C-44E9-8669-6816402C36BA}" destId="{A95F189C-681B-49CB-BF4F-E7F90800F7F3}" srcOrd="0" destOrd="0" parTransId="{88E41933-E997-4A08-BD9C-A42CC6A1F03B}" sibTransId="{B1BBCDC1-1389-431B-AF5A-454B61CCC661}"/>
    <dgm:cxn modelId="{857D4798-0890-46A4-8C94-0D374FD168FE}" type="presOf" srcId="{E0CEF2B3-A8B5-4355-A2F1-D8A2B76FCCAE}" destId="{4E7E9924-C89C-48FA-8ABB-67391B5F77AF}" srcOrd="1" destOrd="0" presId="urn:microsoft.com/office/officeart/2005/8/layout/hProcess7"/>
    <dgm:cxn modelId="{D240C398-443D-4F54-927E-28C060AFC04D}" srcId="{4FC8BF7B-1DFA-4976-B128-DCFDD27E2736}" destId="{7983D234-F97E-47FF-8A1C-6933C748B2CE}" srcOrd="1" destOrd="0" parTransId="{9F43D37D-926A-457E-AF79-1F8B4E3750D3}" sibTransId="{EB6A39E0-B9A4-434F-9FE8-E48CAE313305}"/>
    <dgm:cxn modelId="{723BC6B4-8F90-44EE-84C1-2F93B0C6F7AF}" srcId="{E8493727-92BD-4830-B400-2F637FD285D8}" destId="{1966EFB5-D1EE-4FCF-9904-C6BAFF6D33A4}" srcOrd="0" destOrd="0" parTransId="{0AB92552-3E92-4E4E-A927-49C851540D91}" sibTransId="{A1EA3D94-E930-4A25-9640-83C6C23A5A55}"/>
    <dgm:cxn modelId="{247A0EB6-9856-4796-BEB9-C2F311CE87E8}" type="presOf" srcId="{12E3EC72-98F0-4B5F-8B5E-EBEC4FA6CE45}" destId="{D5963E43-78F8-49D1-8E83-7F13ECD3DFB4}" srcOrd="0" destOrd="0" presId="urn:microsoft.com/office/officeart/2005/8/layout/hProcess7"/>
    <dgm:cxn modelId="{A8E965D3-2B1C-4DCF-985C-2CE7A4F1879B}" srcId="{4FC8BF7B-1DFA-4976-B128-DCFDD27E2736}" destId="{E8493727-92BD-4830-B400-2F637FD285D8}" srcOrd="0" destOrd="0" parTransId="{31210E52-869E-4845-8F94-7C9B0A9E4388}" sibTransId="{4757C35E-5183-43A2-ACDA-BE3188BDC1A2}"/>
    <dgm:cxn modelId="{AA0E11D6-F27E-4B99-8505-0D0DD0D5AE48}" type="presOf" srcId="{E8493727-92BD-4830-B400-2F637FD285D8}" destId="{32F81E76-3494-402C-9130-61060B568ADE}" srcOrd="1" destOrd="0" presId="urn:microsoft.com/office/officeart/2005/8/layout/hProcess7"/>
    <dgm:cxn modelId="{A7E4B9E6-D391-4F09-9668-60A985381441}" srcId="{E0CEF2B3-A8B5-4355-A2F1-D8A2B76FCCAE}" destId="{A5D7E0D0-77C8-49ED-8B61-EA6749AD77D7}" srcOrd="0" destOrd="0" parTransId="{126E0CBC-043E-448B-BE8C-F0591884348E}" sibTransId="{6CDC66C3-F908-4AEB-903B-6E9808E982C0}"/>
    <dgm:cxn modelId="{3BBDA1ED-478A-4FD4-9666-F6F35BFC0035}" type="presOf" srcId="{E8493727-92BD-4830-B400-2F637FD285D8}" destId="{F9727D23-0BD9-4E7A-9788-1089FB32C7C6}" srcOrd="0" destOrd="0" presId="urn:microsoft.com/office/officeart/2005/8/layout/hProcess7"/>
    <dgm:cxn modelId="{49ADD2F5-4793-4F2B-944E-8770982B0034}" type="presOf" srcId="{12E3EC72-98F0-4B5F-8B5E-EBEC4FA6CE45}" destId="{DFA3ED26-B641-4039-A186-EA84C8D3C3C1}" srcOrd="1" destOrd="0" presId="urn:microsoft.com/office/officeart/2005/8/layout/hProcess7"/>
    <dgm:cxn modelId="{628402FE-26BB-407B-80A8-FDF5F5416C78}" srcId="{7983D234-F97E-47FF-8A1C-6933C748B2CE}" destId="{241C80D2-3107-4D83-A60A-D7F178930CE1}" srcOrd="0" destOrd="0" parTransId="{D990AA6E-625A-4717-BFE7-99D5B95CA94C}" sibTransId="{35A68741-09F8-4D06-9AF9-6640FE223A13}"/>
    <dgm:cxn modelId="{EAD7708D-9F10-4ABC-B521-D7EEEA99955C}" type="presParOf" srcId="{6879D0DE-EFA7-4D52-8B61-95A00B5B2F99}" destId="{EE7CCDD3-665D-4EDD-BE26-416E01D204BC}" srcOrd="0" destOrd="0" presId="urn:microsoft.com/office/officeart/2005/8/layout/hProcess7"/>
    <dgm:cxn modelId="{E388916A-5F1D-4575-BC25-88A512227692}" type="presParOf" srcId="{EE7CCDD3-665D-4EDD-BE26-416E01D204BC}" destId="{F9727D23-0BD9-4E7A-9788-1089FB32C7C6}" srcOrd="0" destOrd="0" presId="urn:microsoft.com/office/officeart/2005/8/layout/hProcess7"/>
    <dgm:cxn modelId="{3DC30F03-2BA2-4756-BE7B-E259A721765C}" type="presParOf" srcId="{EE7CCDD3-665D-4EDD-BE26-416E01D204BC}" destId="{32F81E76-3494-402C-9130-61060B568ADE}" srcOrd="1" destOrd="0" presId="urn:microsoft.com/office/officeart/2005/8/layout/hProcess7"/>
    <dgm:cxn modelId="{4FD03818-70C1-43C6-9D18-04FC27292BD8}" type="presParOf" srcId="{EE7CCDD3-665D-4EDD-BE26-416E01D204BC}" destId="{0C3D14E8-AC84-48B3-9F4F-54D128DB1963}" srcOrd="2" destOrd="0" presId="urn:microsoft.com/office/officeart/2005/8/layout/hProcess7"/>
    <dgm:cxn modelId="{4013CD2B-F8F5-484A-A688-5FDB1FD0D627}" type="presParOf" srcId="{6879D0DE-EFA7-4D52-8B61-95A00B5B2F99}" destId="{660F4601-3708-4533-9C32-60FD581368C3}" srcOrd="1" destOrd="0" presId="urn:microsoft.com/office/officeart/2005/8/layout/hProcess7"/>
    <dgm:cxn modelId="{467E1444-65B7-4702-A710-356DCAFD933B}" type="presParOf" srcId="{6879D0DE-EFA7-4D52-8B61-95A00B5B2F99}" destId="{9A8363A9-1DA9-438C-8F88-DE97C45BC6A9}" srcOrd="2" destOrd="0" presId="urn:microsoft.com/office/officeart/2005/8/layout/hProcess7"/>
    <dgm:cxn modelId="{804716B7-ADB1-46B1-AC90-8BFA90D9ECF9}" type="presParOf" srcId="{9A8363A9-1DA9-438C-8F88-DE97C45BC6A9}" destId="{B2C19414-15D2-4167-8558-39790E0B86A2}" srcOrd="0" destOrd="0" presId="urn:microsoft.com/office/officeart/2005/8/layout/hProcess7"/>
    <dgm:cxn modelId="{49356AEE-659C-472C-9791-B5032877A881}" type="presParOf" srcId="{9A8363A9-1DA9-438C-8F88-DE97C45BC6A9}" destId="{B7605607-F86D-4F27-93F9-B752B2840053}" srcOrd="1" destOrd="0" presId="urn:microsoft.com/office/officeart/2005/8/layout/hProcess7"/>
    <dgm:cxn modelId="{6EBB1374-C017-4B3B-8DE5-D601F984F854}" type="presParOf" srcId="{9A8363A9-1DA9-438C-8F88-DE97C45BC6A9}" destId="{69484DC7-71FC-4D7D-A316-EB4BF42C897D}" srcOrd="2" destOrd="0" presId="urn:microsoft.com/office/officeart/2005/8/layout/hProcess7"/>
    <dgm:cxn modelId="{20600C0C-8DD4-4E8A-B428-265797414608}" type="presParOf" srcId="{6879D0DE-EFA7-4D52-8B61-95A00B5B2F99}" destId="{509F49F2-9C70-4485-9C08-45E10C26951A}" srcOrd="3" destOrd="0" presId="urn:microsoft.com/office/officeart/2005/8/layout/hProcess7"/>
    <dgm:cxn modelId="{8F9AB352-44D0-4FD8-BC98-0FDF4CBF7DD9}" type="presParOf" srcId="{6879D0DE-EFA7-4D52-8B61-95A00B5B2F99}" destId="{900FF237-9570-4317-B3E4-BEDBA6B1CA06}" srcOrd="4" destOrd="0" presId="urn:microsoft.com/office/officeart/2005/8/layout/hProcess7"/>
    <dgm:cxn modelId="{F3042A01-05D3-41CD-ABCA-C416829AE324}" type="presParOf" srcId="{900FF237-9570-4317-B3E4-BEDBA6B1CA06}" destId="{010504DC-56F3-498F-8AF6-2686F86F840D}" srcOrd="0" destOrd="0" presId="urn:microsoft.com/office/officeart/2005/8/layout/hProcess7"/>
    <dgm:cxn modelId="{7BB2F97F-692D-4A52-872E-EF4DEE8F14C7}" type="presParOf" srcId="{900FF237-9570-4317-B3E4-BEDBA6B1CA06}" destId="{570A0192-5DA2-469A-B5DF-EA824FFC9CCD}" srcOrd="1" destOrd="0" presId="urn:microsoft.com/office/officeart/2005/8/layout/hProcess7"/>
    <dgm:cxn modelId="{1715D086-2F33-49C9-B6E3-02386AA3B7FF}" type="presParOf" srcId="{900FF237-9570-4317-B3E4-BEDBA6B1CA06}" destId="{ACCD9A2C-6E4B-4786-BB9D-5F32A8E11C2E}" srcOrd="2" destOrd="0" presId="urn:microsoft.com/office/officeart/2005/8/layout/hProcess7"/>
    <dgm:cxn modelId="{FB19C485-D138-4D69-A9CB-D92916D4571E}" type="presParOf" srcId="{6879D0DE-EFA7-4D52-8B61-95A00B5B2F99}" destId="{B2A367F5-FF55-47FA-A426-9D630D8781CA}" srcOrd="5" destOrd="0" presId="urn:microsoft.com/office/officeart/2005/8/layout/hProcess7"/>
    <dgm:cxn modelId="{83C8F937-D2E2-42C7-A9F1-1CD88D1B61E5}" type="presParOf" srcId="{6879D0DE-EFA7-4D52-8B61-95A00B5B2F99}" destId="{52B73F3B-FA55-46FB-B04D-A34F4543D0E1}" srcOrd="6" destOrd="0" presId="urn:microsoft.com/office/officeart/2005/8/layout/hProcess7"/>
    <dgm:cxn modelId="{023241C2-125D-40CB-9B7E-C805E4C5E7BF}" type="presParOf" srcId="{52B73F3B-FA55-46FB-B04D-A34F4543D0E1}" destId="{D941FF2E-489D-47AB-B9FB-85DCE3827BC3}" srcOrd="0" destOrd="0" presId="urn:microsoft.com/office/officeart/2005/8/layout/hProcess7"/>
    <dgm:cxn modelId="{FFDD1433-7DEB-4165-A0CC-B18CF363CF36}" type="presParOf" srcId="{52B73F3B-FA55-46FB-B04D-A34F4543D0E1}" destId="{BD1B5BE2-8F27-4518-8D6B-07CE5DD37F2A}" srcOrd="1" destOrd="0" presId="urn:microsoft.com/office/officeart/2005/8/layout/hProcess7"/>
    <dgm:cxn modelId="{572DE750-7D88-40D5-A841-B4EB8A54324D}" type="presParOf" srcId="{52B73F3B-FA55-46FB-B04D-A34F4543D0E1}" destId="{99CA6C07-0E32-41C9-A6F1-CE851A013ED2}" srcOrd="2" destOrd="0" presId="urn:microsoft.com/office/officeart/2005/8/layout/hProcess7"/>
    <dgm:cxn modelId="{2AE65F7B-893D-4B95-A3AE-383F91C6D1BD}" type="presParOf" srcId="{6879D0DE-EFA7-4D52-8B61-95A00B5B2F99}" destId="{E35D9309-1CAD-4119-90CA-E75EB09E942E}" srcOrd="7" destOrd="0" presId="urn:microsoft.com/office/officeart/2005/8/layout/hProcess7"/>
    <dgm:cxn modelId="{55DF69FC-4116-4A07-9910-90CD37954653}" type="presParOf" srcId="{6879D0DE-EFA7-4D52-8B61-95A00B5B2F99}" destId="{34015F28-0B5A-44E9-83CC-C6AB55CA0E42}" srcOrd="8" destOrd="0" presId="urn:microsoft.com/office/officeart/2005/8/layout/hProcess7"/>
    <dgm:cxn modelId="{89DF4925-7A12-4A3C-9E2E-86A40263C5A2}" type="presParOf" srcId="{34015F28-0B5A-44E9-83CC-C6AB55CA0E42}" destId="{4A3EFD6A-E3C5-4763-935E-627F79A3CB8E}" srcOrd="0" destOrd="0" presId="urn:microsoft.com/office/officeart/2005/8/layout/hProcess7"/>
    <dgm:cxn modelId="{64867795-556D-4224-A850-8CD66366E878}" type="presParOf" srcId="{34015F28-0B5A-44E9-83CC-C6AB55CA0E42}" destId="{7BE94CA7-0E59-41E8-825E-597F2396E064}" srcOrd="1" destOrd="0" presId="urn:microsoft.com/office/officeart/2005/8/layout/hProcess7"/>
    <dgm:cxn modelId="{900497E5-CF6E-4955-8CA3-18CCA1616020}" type="presParOf" srcId="{34015F28-0B5A-44E9-83CC-C6AB55CA0E42}" destId="{D88670F1-7E68-45B4-A7A4-F1AF19D3DEC9}" srcOrd="2" destOrd="0" presId="urn:microsoft.com/office/officeart/2005/8/layout/hProcess7"/>
    <dgm:cxn modelId="{D11B7E59-B17D-4C1C-BC7E-16D6999F86F5}" type="presParOf" srcId="{6879D0DE-EFA7-4D52-8B61-95A00B5B2F99}" destId="{9B6A1364-F25A-4B70-9E12-B175A6F74633}" srcOrd="9" destOrd="0" presId="urn:microsoft.com/office/officeart/2005/8/layout/hProcess7"/>
    <dgm:cxn modelId="{B0B5F663-6405-4E31-964B-A5F82D9D55E6}" type="presParOf" srcId="{6879D0DE-EFA7-4D52-8B61-95A00B5B2F99}" destId="{EEA43110-1B64-4A73-AE7E-E3B3A747214E}" srcOrd="10" destOrd="0" presId="urn:microsoft.com/office/officeart/2005/8/layout/hProcess7"/>
    <dgm:cxn modelId="{BA99F4D1-0859-4623-A42E-F5809AA1AD0F}" type="presParOf" srcId="{EEA43110-1B64-4A73-AE7E-E3B3A747214E}" destId="{1F540041-3C8D-4231-A100-1C7BF779E4B8}" srcOrd="0" destOrd="0" presId="urn:microsoft.com/office/officeart/2005/8/layout/hProcess7"/>
    <dgm:cxn modelId="{2A21D7C6-5557-4B9D-8A14-378CFBFAF730}" type="presParOf" srcId="{EEA43110-1B64-4A73-AE7E-E3B3A747214E}" destId="{B6BCDA47-8714-4E81-8E60-8497792C4E9F}" srcOrd="1" destOrd="0" presId="urn:microsoft.com/office/officeart/2005/8/layout/hProcess7"/>
    <dgm:cxn modelId="{D6D8F579-C74A-4730-9CBD-33B066239FDC}" type="presParOf" srcId="{EEA43110-1B64-4A73-AE7E-E3B3A747214E}" destId="{05850169-1E4F-4E17-AECC-5A91F17DB394}" srcOrd="2" destOrd="0" presId="urn:microsoft.com/office/officeart/2005/8/layout/hProcess7"/>
    <dgm:cxn modelId="{A0322B5E-B704-434E-BFF7-4666F0EC7CDB}" type="presParOf" srcId="{6879D0DE-EFA7-4D52-8B61-95A00B5B2F99}" destId="{D76B288B-2A37-4899-A986-40616B6D9999}" srcOrd="11" destOrd="0" presId="urn:microsoft.com/office/officeart/2005/8/layout/hProcess7"/>
    <dgm:cxn modelId="{6BC3E814-0A8B-4C20-9DBB-598A92519C24}" type="presParOf" srcId="{6879D0DE-EFA7-4D52-8B61-95A00B5B2F99}" destId="{1BC11547-BFE0-4444-A129-DBA98EC67C04}" srcOrd="12" destOrd="0" presId="urn:microsoft.com/office/officeart/2005/8/layout/hProcess7"/>
    <dgm:cxn modelId="{E7E31A7F-F6B1-4C58-95A3-3723CCB09465}" type="presParOf" srcId="{1BC11547-BFE0-4444-A129-DBA98EC67C04}" destId="{D5963E43-78F8-49D1-8E83-7F13ECD3DFB4}" srcOrd="0" destOrd="0" presId="urn:microsoft.com/office/officeart/2005/8/layout/hProcess7"/>
    <dgm:cxn modelId="{E729FB01-7DF5-4B0A-9C33-0FBC5509EBED}" type="presParOf" srcId="{1BC11547-BFE0-4444-A129-DBA98EC67C04}" destId="{DFA3ED26-B641-4039-A186-EA84C8D3C3C1}" srcOrd="1" destOrd="0" presId="urn:microsoft.com/office/officeart/2005/8/layout/hProcess7"/>
    <dgm:cxn modelId="{790FB1A8-A0E4-4EBB-96E2-CABF7CFF7D60}" type="presParOf" srcId="{1BC11547-BFE0-4444-A129-DBA98EC67C04}" destId="{CD1833B5-EC37-4F96-916E-C3D894A2FF3B}" srcOrd="2" destOrd="0" presId="urn:microsoft.com/office/officeart/2005/8/layout/hProcess7"/>
    <dgm:cxn modelId="{59327114-F301-40D9-9D5A-79FB62C2DC91}" type="presParOf" srcId="{6879D0DE-EFA7-4D52-8B61-95A00B5B2F99}" destId="{698A608A-90C9-4009-9EEA-5BF6ACE0B7CC}" srcOrd="13" destOrd="0" presId="urn:microsoft.com/office/officeart/2005/8/layout/hProcess7"/>
    <dgm:cxn modelId="{80D5EB91-9474-4988-AE0B-00D261EAAB17}" type="presParOf" srcId="{6879D0DE-EFA7-4D52-8B61-95A00B5B2F99}" destId="{9C7D0A2C-B1B0-4229-8F50-0EFF4ED52AA8}" srcOrd="14" destOrd="0" presId="urn:microsoft.com/office/officeart/2005/8/layout/hProcess7"/>
    <dgm:cxn modelId="{80E65439-5EC2-4261-B635-E6E0D6D00F52}" type="presParOf" srcId="{9C7D0A2C-B1B0-4229-8F50-0EFF4ED52AA8}" destId="{A836EA2B-F11B-40B4-8C9A-4A0969FC13A5}" srcOrd="0" destOrd="0" presId="urn:microsoft.com/office/officeart/2005/8/layout/hProcess7"/>
    <dgm:cxn modelId="{E28A31A8-9828-4A19-8EAC-D917F9F782C3}" type="presParOf" srcId="{9C7D0A2C-B1B0-4229-8F50-0EFF4ED52AA8}" destId="{7C381EF9-CCC2-432C-AA74-CCDDA4058D1D}" srcOrd="1" destOrd="0" presId="urn:microsoft.com/office/officeart/2005/8/layout/hProcess7"/>
    <dgm:cxn modelId="{427ECAD6-4A50-4AB0-84F6-E640F70F1A1C}" type="presParOf" srcId="{9C7D0A2C-B1B0-4229-8F50-0EFF4ED52AA8}" destId="{B6934D64-A894-4282-BA51-0B3B1333F4B3}" srcOrd="2" destOrd="0" presId="urn:microsoft.com/office/officeart/2005/8/layout/hProcess7"/>
    <dgm:cxn modelId="{76C3BCEA-2B17-4932-8ABC-E1652E05FBA7}" type="presParOf" srcId="{6879D0DE-EFA7-4D52-8B61-95A00B5B2F99}" destId="{4EB54774-3FA2-4226-86BC-2DAD607A2AD1}" srcOrd="15" destOrd="0" presId="urn:microsoft.com/office/officeart/2005/8/layout/hProcess7"/>
    <dgm:cxn modelId="{78DED73C-C0DD-4079-801B-E2D75D6A7E55}" type="presParOf" srcId="{6879D0DE-EFA7-4D52-8B61-95A00B5B2F99}" destId="{F7F15591-CE7E-42C4-BEF2-A322A92D385C}" srcOrd="16" destOrd="0" presId="urn:microsoft.com/office/officeart/2005/8/layout/hProcess7"/>
    <dgm:cxn modelId="{D43013A0-DB2F-45C9-A9F0-4E9FF32F06BE}" type="presParOf" srcId="{F7F15591-CE7E-42C4-BEF2-A322A92D385C}" destId="{9A17C571-4680-4B6F-86DA-72EF738AFF2C}" srcOrd="0" destOrd="0" presId="urn:microsoft.com/office/officeart/2005/8/layout/hProcess7"/>
    <dgm:cxn modelId="{2A5FED26-60DF-41E2-BAEE-6E9C1336E6A5}" type="presParOf" srcId="{F7F15591-CE7E-42C4-BEF2-A322A92D385C}" destId="{4E7E9924-C89C-48FA-8ABB-67391B5F77AF}" srcOrd="1" destOrd="0" presId="urn:microsoft.com/office/officeart/2005/8/layout/hProcess7"/>
    <dgm:cxn modelId="{4229D45F-F799-4999-878B-2B1F96E2DF2E}" type="presParOf" srcId="{F7F15591-CE7E-42C4-BEF2-A322A92D385C}" destId="{CF84167F-FC76-46F8-B2D1-99C474F1D49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8BF7B-1DFA-4976-B128-DCFDD27E2736}" type="doc">
      <dgm:prSet loTypeId="urn:microsoft.com/office/officeart/2005/8/layout/hProcess7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8493727-92BD-4830-B400-2F637FD285D8}">
      <dgm:prSet phldrT="[Text]"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Freshwater</a:t>
          </a:r>
          <a:endParaRPr lang="en-US" dirty="0"/>
        </a:p>
      </dgm:t>
    </dgm:pt>
    <dgm:pt modelId="{31210E52-869E-4845-8F94-7C9B0A9E4388}" type="parTrans" cxnId="{A8E965D3-2B1C-4DCF-985C-2CE7A4F1879B}">
      <dgm:prSet/>
      <dgm:spPr/>
      <dgm:t>
        <a:bodyPr/>
        <a:lstStyle/>
        <a:p>
          <a:endParaRPr lang="en-US"/>
        </a:p>
      </dgm:t>
    </dgm:pt>
    <dgm:pt modelId="{4757C35E-5183-43A2-ACDA-BE3188BDC1A2}" type="sibTrans" cxnId="{A8E965D3-2B1C-4DCF-985C-2CE7A4F1879B}">
      <dgm:prSet/>
      <dgm:spPr/>
      <dgm:t>
        <a:bodyPr/>
        <a:lstStyle/>
        <a:p>
          <a:endParaRPr lang="en-US"/>
        </a:p>
      </dgm:t>
    </dgm:pt>
    <dgm:pt modelId="{1966EFB5-D1EE-4FCF-9904-C6BAFF6D33A4}">
      <dgm:prSet phldrT="[Text]"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 9 liters of water collected from 3 different Ponds</a:t>
          </a:r>
          <a:endParaRPr lang="en-US" dirty="0"/>
        </a:p>
      </dgm:t>
    </dgm:pt>
    <dgm:pt modelId="{0AB92552-3E92-4E4E-A927-49C851540D91}" type="parTrans" cxnId="{723BC6B4-8F90-44EE-84C1-2F93B0C6F7AF}">
      <dgm:prSet/>
      <dgm:spPr/>
      <dgm:t>
        <a:bodyPr/>
        <a:lstStyle/>
        <a:p>
          <a:endParaRPr lang="en-US"/>
        </a:p>
      </dgm:t>
    </dgm:pt>
    <dgm:pt modelId="{A1EA3D94-E930-4A25-9640-83C6C23A5A55}" type="sibTrans" cxnId="{723BC6B4-8F90-44EE-84C1-2F93B0C6F7AF}">
      <dgm:prSet/>
      <dgm:spPr/>
      <dgm:t>
        <a:bodyPr/>
        <a:lstStyle/>
        <a:p>
          <a:endParaRPr lang="en-US"/>
        </a:p>
      </dgm:t>
    </dgm:pt>
    <dgm:pt modelId="{7983D234-F97E-47FF-8A1C-6933C748B2CE}">
      <dgm:prSet phldrT="[Text]"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Groundwater</a:t>
          </a:r>
          <a:endParaRPr lang="en-US" dirty="0"/>
        </a:p>
      </dgm:t>
    </dgm:pt>
    <dgm:pt modelId="{9F43D37D-926A-457E-AF79-1F8B4E3750D3}" type="parTrans" cxnId="{D240C398-443D-4F54-927E-28C060AFC04D}">
      <dgm:prSet/>
      <dgm:spPr/>
      <dgm:t>
        <a:bodyPr/>
        <a:lstStyle/>
        <a:p>
          <a:endParaRPr lang="en-US"/>
        </a:p>
      </dgm:t>
    </dgm:pt>
    <dgm:pt modelId="{EB6A39E0-B9A4-434F-9FE8-E48CAE313305}" type="sibTrans" cxnId="{D240C398-443D-4F54-927E-28C060AFC04D}">
      <dgm:prSet/>
      <dgm:spPr/>
      <dgm:t>
        <a:bodyPr/>
        <a:lstStyle/>
        <a:p>
          <a:endParaRPr lang="en-US"/>
        </a:p>
      </dgm:t>
    </dgm:pt>
    <dgm:pt modelId="{241C80D2-3107-4D83-A60A-D7F178930CE1}">
      <dgm:prSet phldrT="[Text]"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13 liters of water sampled from one aquifer at 300 ft depth</a:t>
          </a:r>
          <a:endParaRPr lang="en-US" dirty="0"/>
        </a:p>
      </dgm:t>
    </dgm:pt>
    <dgm:pt modelId="{D990AA6E-625A-4717-BFE7-99D5B95CA94C}" type="parTrans" cxnId="{628402FE-26BB-407B-80A8-FDF5F5416C78}">
      <dgm:prSet/>
      <dgm:spPr/>
      <dgm:t>
        <a:bodyPr/>
        <a:lstStyle/>
        <a:p>
          <a:endParaRPr lang="en-US"/>
        </a:p>
      </dgm:t>
    </dgm:pt>
    <dgm:pt modelId="{35A68741-09F8-4D06-9AF9-6640FE223A13}" type="sibTrans" cxnId="{628402FE-26BB-407B-80A8-FDF5F5416C78}">
      <dgm:prSet/>
      <dgm:spPr/>
      <dgm:t>
        <a:bodyPr/>
        <a:lstStyle/>
        <a:p>
          <a:endParaRPr lang="en-US"/>
        </a:p>
      </dgm:t>
    </dgm:pt>
    <dgm:pt modelId="{630AA9A5-AA7C-44E9-8669-6816402C36BA}">
      <dgm:prSet phldrT="[Text]"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 Dry Atmospheric Deposition</a:t>
          </a:r>
          <a:endParaRPr lang="en-US" dirty="0"/>
        </a:p>
      </dgm:t>
    </dgm:pt>
    <dgm:pt modelId="{C30509F6-2A99-4991-AEFA-4C403A42FF2B}" type="parTrans" cxnId="{47DDF257-F8FD-49A4-B4B3-72927AB1CE9D}">
      <dgm:prSet/>
      <dgm:spPr/>
      <dgm:t>
        <a:bodyPr/>
        <a:lstStyle/>
        <a:p>
          <a:endParaRPr lang="en-US"/>
        </a:p>
      </dgm:t>
    </dgm:pt>
    <dgm:pt modelId="{2A6401F9-E126-4F68-9F60-42EDF683C8C1}" type="sibTrans" cxnId="{47DDF257-F8FD-49A4-B4B3-72927AB1CE9D}">
      <dgm:prSet/>
      <dgm:spPr/>
      <dgm:t>
        <a:bodyPr/>
        <a:lstStyle/>
        <a:p>
          <a:endParaRPr lang="en-US"/>
        </a:p>
      </dgm:t>
    </dgm:pt>
    <dgm:pt modelId="{A95F189C-681B-49CB-BF4F-E7F90800F7F3}">
      <dgm:prSet phldrT="[Text]"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3 liters collected from rinsing galvanized steel buckets</a:t>
          </a:r>
          <a:endParaRPr lang="en-US" dirty="0"/>
        </a:p>
      </dgm:t>
    </dgm:pt>
    <dgm:pt modelId="{88E41933-E997-4A08-BD9C-A42CC6A1F03B}" type="parTrans" cxnId="{0E45CC8A-B34B-458E-B7FD-89606AB410E6}">
      <dgm:prSet/>
      <dgm:spPr/>
      <dgm:t>
        <a:bodyPr/>
        <a:lstStyle/>
        <a:p>
          <a:endParaRPr lang="en-US"/>
        </a:p>
      </dgm:t>
    </dgm:pt>
    <dgm:pt modelId="{B1BBCDC1-1389-431B-AF5A-454B61CCC661}" type="sibTrans" cxnId="{0E45CC8A-B34B-458E-B7FD-89606AB410E6}">
      <dgm:prSet/>
      <dgm:spPr/>
      <dgm:t>
        <a:bodyPr/>
        <a:lstStyle/>
        <a:p>
          <a:endParaRPr lang="en-US"/>
        </a:p>
      </dgm:t>
    </dgm:pt>
    <dgm:pt modelId="{12E3EC72-98F0-4B5F-8B5E-EBEC4FA6CE45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 Precipitation</a:t>
          </a:r>
        </a:p>
      </dgm:t>
    </dgm:pt>
    <dgm:pt modelId="{2D4DE2F3-346C-4457-A5DE-378D360AF5DD}" type="parTrans" cxnId="{5F96915D-F5E6-4840-9BF3-0A9DEBAD2C96}">
      <dgm:prSet/>
      <dgm:spPr/>
    </dgm:pt>
    <dgm:pt modelId="{C41D6E83-BF99-43BB-9E8E-1B1BF8A1491D}" type="sibTrans" cxnId="{5F96915D-F5E6-4840-9BF3-0A9DEBAD2C96}">
      <dgm:prSet/>
      <dgm:spPr/>
    </dgm:pt>
    <dgm:pt modelId="{9A93B440-66E0-4A9F-906F-31442B21C1CC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Roughly three liters of water collected from Hurricane Helene </a:t>
          </a:r>
        </a:p>
      </dgm:t>
    </dgm:pt>
    <dgm:pt modelId="{A92BAC93-1AEE-4F59-B87E-6B82351C497B}" type="parTrans" cxnId="{26AF5A67-C563-4720-8902-627E1CE8922C}">
      <dgm:prSet/>
      <dgm:spPr/>
    </dgm:pt>
    <dgm:pt modelId="{4C07B237-EC47-40EA-8018-209EF696E80F}" type="sibTrans" cxnId="{26AF5A67-C563-4720-8902-627E1CE8922C}">
      <dgm:prSet/>
      <dgm:spPr/>
    </dgm:pt>
    <dgm:pt modelId="{A62A7B4C-56E7-4044-AB6D-911E1D61028B}">
      <dgm:prSet phldr="0"/>
      <dgm:spPr/>
      <dgm:t>
        <a:bodyPr/>
        <a:lstStyle/>
        <a:p>
          <a:r>
            <a:rPr lang="en-US" dirty="0">
              <a:latin typeface="Aptos Display" panose="020F0302020204030204"/>
            </a:rPr>
            <a:t>Soil</a:t>
          </a:r>
        </a:p>
      </dgm:t>
    </dgm:pt>
    <dgm:pt modelId="{E28E592F-E1BA-4797-942D-577C6998C2B9}" type="parTrans" cxnId="{5A6437F2-289E-42ED-9C65-7856667CAA29}">
      <dgm:prSet/>
      <dgm:spPr/>
    </dgm:pt>
    <dgm:pt modelId="{425B8532-37C1-4417-BE56-D66C9A17FE3E}" type="sibTrans" cxnId="{5A6437F2-289E-42ED-9C65-7856667CAA29}">
      <dgm:prSet/>
      <dgm:spPr/>
    </dgm:pt>
    <dgm:pt modelId="{AB8E9BDB-7142-4CCE-958D-168BF1ECE7E1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A density separation was conducted resulting in the formation of 3 liters of sample</a:t>
          </a:r>
        </a:p>
      </dgm:t>
    </dgm:pt>
    <dgm:pt modelId="{55C66A2C-EE04-4374-9727-54CB6F4B73F5}" type="parTrans" cxnId="{91C3F895-E6C1-482D-A184-3BA3970DC620}">
      <dgm:prSet/>
      <dgm:spPr/>
    </dgm:pt>
    <dgm:pt modelId="{1FADDF43-9D79-474B-AB96-2DDA0359133B}" type="sibTrans" cxnId="{91C3F895-E6C1-482D-A184-3BA3970DC620}">
      <dgm:prSet/>
      <dgm:spPr/>
    </dgm:pt>
    <dgm:pt modelId="{6879D0DE-EFA7-4D52-8B61-95A00B5B2F99}" type="pres">
      <dgm:prSet presAssocID="{4FC8BF7B-1DFA-4976-B128-DCFDD27E2736}" presName="Name0" presStyleCnt="0">
        <dgm:presLayoutVars>
          <dgm:dir/>
          <dgm:animLvl val="lvl"/>
          <dgm:resizeHandles val="exact"/>
        </dgm:presLayoutVars>
      </dgm:prSet>
      <dgm:spPr/>
    </dgm:pt>
    <dgm:pt modelId="{EE7CCDD3-665D-4EDD-BE26-416E01D204BC}" type="pres">
      <dgm:prSet presAssocID="{E8493727-92BD-4830-B400-2F637FD285D8}" presName="compositeNode" presStyleCnt="0">
        <dgm:presLayoutVars>
          <dgm:bulletEnabled val="1"/>
        </dgm:presLayoutVars>
      </dgm:prSet>
      <dgm:spPr/>
    </dgm:pt>
    <dgm:pt modelId="{F9727D23-0BD9-4E7A-9788-1089FB32C7C6}" type="pres">
      <dgm:prSet presAssocID="{E8493727-92BD-4830-B400-2F637FD285D8}" presName="bgRect" presStyleLbl="node1" presStyleIdx="0" presStyleCnt="5"/>
      <dgm:spPr/>
    </dgm:pt>
    <dgm:pt modelId="{32F81E76-3494-402C-9130-61060B568ADE}" type="pres">
      <dgm:prSet presAssocID="{E8493727-92BD-4830-B400-2F637FD285D8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0C3D14E8-AC84-48B3-9F4F-54D128DB1963}" type="pres">
      <dgm:prSet presAssocID="{E8493727-92BD-4830-B400-2F637FD285D8}" presName="childNode" presStyleLbl="node1" presStyleIdx="0" presStyleCnt="5">
        <dgm:presLayoutVars>
          <dgm:bulletEnabled val="1"/>
        </dgm:presLayoutVars>
      </dgm:prSet>
      <dgm:spPr/>
    </dgm:pt>
    <dgm:pt modelId="{660F4601-3708-4533-9C32-60FD581368C3}" type="pres">
      <dgm:prSet presAssocID="{4757C35E-5183-43A2-ACDA-BE3188BDC1A2}" presName="hSp" presStyleCnt="0"/>
      <dgm:spPr/>
    </dgm:pt>
    <dgm:pt modelId="{9A8363A9-1DA9-438C-8F88-DE97C45BC6A9}" type="pres">
      <dgm:prSet presAssocID="{4757C35E-5183-43A2-ACDA-BE3188BDC1A2}" presName="vProcSp" presStyleCnt="0"/>
      <dgm:spPr/>
    </dgm:pt>
    <dgm:pt modelId="{B2C19414-15D2-4167-8558-39790E0B86A2}" type="pres">
      <dgm:prSet presAssocID="{4757C35E-5183-43A2-ACDA-BE3188BDC1A2}" presName="vSp1" presStyleCnt="0"/>
      <dgm:spPr/>
    </dgm:pt>
    <dgm:pt modelId="{B7605607-F86D-4F27-93F9-B752B2840053}" type="pres">
      <dgm:prSet presAssocID="{4757C35E-5183-43A2-ACDA-BE3188BDC1A2}" presName="simulatedConn" presStyleLbl="solidFgAcc1" presStyleIdx="0" presStyleCnt="4"/>
      <dgm:spPr/>
    </dgm:pt>
    <dgm:pt modelId="{69484DC7-71FC-4D7D-A316-EB4BF42C897D}" type="pres">
      <dgm:prSet presAssocID="{4757C35E-5183-43A2-ACDA-BE3188BDC1A2}" presName="vSp2" presStyleCnt="0"/>
      <dgm:spPr/>
    </dgm:pt>
    <dgm:pt modelId="{509F49F2-9C70-4485-9C08-45E10C26951A}" type="pres">
      <dgm:prSet presAssocID="{4757C35E-5183-43A2-ACDA-BE3188BDC1A2}" presName="sibTrans" presStyleCnt="0"/>
      <dgm:spPr/>
    </dgm:pt>
    <dgm:pt modelId="{900FF237-9570-4317-B3E4-BEDBA6B1CA06}" type="pres">
      <dgm:prSet presAssocID="{7983D234-F97E-47FF-8A1C-6933C748B2CE}" presName="compositeNode" presStyleCnt="0">
        <dgm:presLayoutVars>
          <dgm:bulletEnabled val="1"/>
        </dgm:presLayoutVars>
      </dgm:prSet>
      <dgm:spPr/>
    </dgm:pt>
    <dgm:pt modelId="{010504DC-56F3-498F-8AF6-2686F86F840D}" type="pres">
      <dgm:prSet presAssocID="{7983D234-F97E-47FF-8A1C-6933C748B2CE}" presName="bgRect" presStyleLbl="node1" presStyleIdx="1" presStyleCnt="5"/>
      <dgm:spPr/>
    </dgm:pt>
    <dgm:pt modelId="{570A0192-5DA2-469A-B5DF-EA824FFC9CCD}" type="pres">
      <dgm:prSet presAssocID="{7983D234-F97E-47FF-8A1C-6933C748B2CE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ACCD9A2C-6E4B-4786-BB9D-5F32A8E11C2E}" type="pres">
      <dgm:prSet presAssocID="{7983D234-F97E-47FF-8A1C-6933C748B2CE}" presName="childNode" presStyleLbl="node1" presStyleIdx="1" presStyleCnt="5">
        <dgm:presLayoutVars>
          <dgm:bulletEnabled val="1"/>
        </dgm:presLayoutVars>
      </dgm:prSet>
      <dgm:spPr/>
    </dgm:pt>
    <dgm:pt modelId="{B2A367F5-FF55-47FA-A426-9D630D8781CA}" type="pres">
      <dgm:prSet presAssocID="{EB6A39E0-B9A4-434F-9FE8-E48CAE313305}" presName="hSp" presStyleCnt="0"/>
      <dgm:spPr/>
    </dgm:pt>
    <dgm:pt modelId="{52B73F3B-FA55-46FB-B04D-A34F4543D0E1}" type="pres">
      <dgm:prSet presAssocID="{EB6A39E0-B9A4-434F-9FE8-E48CAE313305}" presName="vProcSp" presStyleCnt="0"/>
      <dgm:spPr/>
    </dgm:pt>
    <dgm:pt modelId="{D941FF2E-489D-47AB-B9FB-85DCE3827BC3}" type="pres">
      <dgm:prSet presAssocID="{EB6A39E0-B9A4-434F-9FE8-E48CAE313305}" presName="vSp1" presStyleCnt="0"/>
      <dgm:spPr/>
    </dgm:pt>
    <dgm:pt modelId="{BD1B5BE2-8F27-4518-8D6B-07CE5DD37F2A}" type="pres">
      <dgm:prSet presAssocID="{EB6A39E0-B9A4-434F-9FE8-E48CAE313305}" presName="simulatedConn" presStyleLbl="solidFgAcc1" presStyleIdx="1" presStyleCnt="4"/>
      <dgm:spPr/>
    </dgm:pt>
    <dgm:pt modelId="{99CA6C07-0E32-41C9-A6F1-CE851A013ED2}" type="pres">
      <dgm:prSet presAssocID="{EB6A39E0-B9A4-434F-9FE8-E48CAE313305}" presName="vSp2" presStyleCnt="0"/>
      <dgm:spPr/>
    </dgm:pt>
    <dgm:pt modelId="{E35D9309-1CAD-4119-90CA-E75EB09E942E}" type="pres">
      <dgm:prSet presAssocID="{EB6A39E0-B9A4-434F-9FE8-E48CAE313305}" presName="sibTrans" presStyleCnt="0"/>
      <dgm:spPr/>
    </dgm:pt>
    <dgm:pt modelId="{34015F28-0B5A-44E9-83CC-C6AB55CA0E42}" type="pres">
      <dgm:prSet presAssocID="{630AA9A5-AA7C-44E9-8669-6816402C36BA}" presName="compositeNode" presStyleCnt="0">
        <dgm:presLayoutVars>
          <dgm:bulletEnabled val="1"/>
        </dgm:presLayoutVars>
      </dgm:prSet>
      <dgm:spPr/>
    </dgm:pt>
    <dgm:pt modelId="{4A3EFD6A-E3C5-4763-935E-627F79A3CB8E}" type="pres">
      <dgm:prSet presAssocID="{630AA9A5-AA7C-44E9-8669-6816402C36BA}" presName="bgRect" presStyleLbl="node1" presStyleIdx="2" presStyleCnt="5"/>
      <dgm:spPr/>
    </dgm:pt>
    <dgm:pt modelId="{7BE94CA7-0E59-41E8-825E-597F2396E064}" type="pres">
      <dgm:prSet presAssocID="{630AA9A5-AA7C-44E9-8669-6816402C36BA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D88670F1-7E68-45B4-A7A4-F1AF19D3DEC9}" type="pres">
      <dgm:prSet presAssocID="{630AA9A5-AA7C-44E9-8669-6816402C36BA}" presName="childNode" presStyleLbl="node1" presStyleIdx="2" presStyleCnt="5">
        <dgm:presLayoutVars>
          <dgm:bulletEnabled val="1"/>
        </dgm:presLayoutVars>
      </dgm:prSet>
      <dgm:spPr/>
    </dgm:pt>
    <dgm:pt modelId="{9B6A1364-F25A-4B70-9E12-B175A6F74633}" type="pres">
      <dgm:prSet presAssocID="{2A6401F9-E126-4F68-9F60-42EDF683C8C1}" presName="hSp" presStyleCnt="0"/>
      <dgm:spPr/>
    </dgm:pt>
    <dgm:pt modelId="{EEA43110-1B64-4A73-AE7E-E3B3A747214E}" type="pres">
      <dgm:prSet presAssocID="{2A6401F9-E126-4F68-9F60-42EDF683C8C1}" presName="vProcSp" presStyleCnt="0"/>
      <dgm:spPr/>
    </dgm:pt>
    <dgm:pt modelId="{1F540041-3C8D-4231-A100-1C7BF779E4B8}" type="pres">
      <dgm:prSet presAssocID="{2A6401F9-E126-4F68-9F60-42EDF683C8C1}" presName="vSp1" presStyleCnt="0"/>
      <dgm:spPr/>
    </dgm:pt>
    <dgm:pt modelId="{B6BCDA47-8714-4E81-8E60-8497792C4E9F}" type="pres">
      <dgm:prSet presAssocID="{2A6401F9-E126-4F68-9F60-42EDF683C8C1}" presName="simulatedConn" presStyleLbl="solidFgAcc1" presStyleIdx="2" presStyleCnt="4"/>
      <dgm:spPr/>
    </dgm:pt>
    <dgm:pt modelId="{05850169-1E4F-4E17-AECC-5A91F17DB394}" type="pres">
      <dgm:prSet presAssocID="{2A6401F9-E126-4F68-9F60-42EDF683C8C1}" presName="vSp2" presStyleCnt="0"/>
      <dgm:spPr/>
    </dgm:pt>
    <dgm:pt modelId="{D76B288B-2A37-4899-A986-40616B6D9999}" type="pres">
      <dgm:prSet presAssocID="{2A6401F9-E126-4F68-9F60-42EDF683C8C1}" presName="sibTrans" presStyleCnt="0"/>
      <dgm:spPr/>
    </dgm:pt>
    <dgm:pt modelId="{1BC11547-BFE0-4444-A129-DBA98EC67C04}" type="pres">
      <dgm:prSet presAssocID="{12E3EC72-98F0-4B5F-8B5E-EBEC4FA6CE45}" presName="compositeNode" presStyleCnt="0">
        <dgm:presLayoutVars>
          <dgm:bulletEnabled val="1"/>
        </dgm:presLayoutVars>
      </dgm:prSet>
      <dgm:spPr/>
    </dgm:pt>
    <dgm:pt modelId="{D5963E43-78F8-49D1-8E83-7F13ECD3DFB4}" type="pres">
      <dgm:prSet presAssocID="{12E3EC72-98F0-4B5F-8B5E-EBEC4FA6CE45}" presName="bgRect" presStyleLbl="node1" presStyleIdx="3" presStyleCnt="5"/>
      <dgm:spPr/>
    </dgm:pt>
    <dgm:pt modelId="{DFA3ED26-B641-4039-A186-EA84C8D3C3C1}" type="pres">
      <dgm:prSet presAssocID="{12E3EC72-98F0-4B5F-8B5E-EBEC4FA6CE45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CD1833B5-EC37-4F96-916E-C3D894A2FF3B}" type="pres">
      <dgm:prSet presAssocID="{12E3EC72-98F0-4B5F-8B5E-EBEC4FA6CE45}" presName="childNode" presStyleLbl="node1" presStyleIdx="3" presStyleCnt="5">
        <dgm:presLayoutVars>
          <dgm:bulletEnabled val="1"/>
        </dgm:presLayoutVars>
      </dgm:prSet>
      <dgm:spPr/>
    </dgm:pt>
    <dgm:pt modelId="{FD8CE2BF-A1A2-475B-94EF-4E7ABDF98839}" type="pres">
      <dgm:prSet presAssocID="{C41D6E83-BF99-43BB-9E8E-1B1BF8A1491D}" presName="hSp" presStyleCnt="0"/>
      <dgm:spPr/>
    </dgm:pt>
    <dgm:pt modelId="{8FB4CC78-44AC-4735-86CC-A5F2046F0B5A}" type="pres">
      <dgm:prSet presAssocID="{C41D6E83-BF99-43BB-9E8E-1B1BF8A1491D}" presName="vProcSp" presStyleCnt="0"/>
      <dgm:spPr/>
    </dgm:pt>
    <dgm:pt modelId="{9C04A8C6-4AAB-4E19-A0BA-49251F656B3D}" type="pres">
      <dgm:prSet presAssocID="{C41D6E83-BF99-43BB-9E8E-1B1BF8A1491D}" presName="vSp1" presStyleCnt="0"/>
      <dgm:spPr/>
    </dgm:pt>
    <dgm:pt modelId="{B6F0A86F-8369-499E-96C5-281FB4EE382A}" type="pres">
      <dgm:prSet presAssocID="{C41D6E83-BF99-43BB-9E8E-1B1BF8A1491D}" presName="simulatedConn" presStyleLbl="solidFgAcc1" presStyleIdx="3" presStyleCnt="4"/>
      <dgm:spPr/>
    </dgm:pt>
    <dgm:pt modelId="{C19BA130-3E88-4478-906D-ADF696C1489E}" type="pres">
      <dgm:prSet presAssocID="{C41D6E83-BF99-43BB-9E8E-1B1BF8A1491D}" presName="vSp2" presStyleCnt="0"/>
      <dgm:spPr/>
    </dgm:pt>
    <dgm:pt modelId="{6DA7DB82-16B6-4442-BF1E-0A065BB20D36}" type="pres">
      <dgm:prSet presAssocID="{C41D6E83-BF99-43BB-9E8E-1B1BF8A1491D}" presName="sibTrans" presStyleCnt="0"/>
      <dgm:spPr/>
    </dgm:pt>
    <dgm:pt modelId="{9CAB36DD-CE47-4059-97BF-FB58EC2FEE18}" type="pres">
      <dgm:prSet presAssocID="{A62A7B4C-56E7-4044-AB6D-911E1D61028B}" presName="compositeNode" presStyleCnt="0">
        <dgm:presLayoutVars>
          <dgm:bulletEnabled val="1"/>
        </dgm:presLayoutVars>
      </dgm:prSet>
      <dgm:spPr/>
    </dgm:pt>
    <dgm:pt modelId="{1EE55ADA-E8BD-49FD-BC20-696A49612247}" type="pres">
      <dgm:prSet presAssocID="{A62A7B4C-56E7-4044-AB6D-911E1D61028B}" presName="bgRect" presStyleLbl="node1" presStyleIdx="4" presStyleCnt="5"/>
      <dgm:spPr/>
    </dgm:pt>
    <dgm:pt modelId="{4E0AFA30-53AB-48C6-A3D7-48083F45CE1E}" type="pres">
      <dgm:prSet presAssocID="{A62A7B4C-56E7-4044-AB6D-911E1D6102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18B596A1-DAD4-41D7-894A-FA0978DCE17F}" type="pres">
      <dgm:prSet presAssocID="{A62A7B4C-56E7-4044-AB6D-911E1D6102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E0E92B03-E645-43C9-A008-35930FA24BC4}" type="presOf" srcId="{12E3EC72-98F0-4B5F-8B5E-EBEC4FA6CE45}" destId="{DFA3ED26-B641-4039-A186-EA84C8D3C3C1}" srcOrd="1" destOrd="0" presId="urn:microsoft.com/office/officeart/2005/8/layout/hProcess7"/>
    <dgm:cxn modelId="{E05D5310-5993-4D52-916E-C2A8CF976DF5}" type="presOf" srcId="{AB8E9BDB-7142-4CCE-958D-168BF1ECE7E1}" destId="{18B596A1-DAD4-41D7-894A-FA0978DCE17F}" srcOrd="0" destOrd="0" presId="urn:microsoft.com/office/officeart/2005/8/layout/hProcess7"/>
    <dgm:cxn modelId="{B4319B19-8E55-417F-A1E2-055DF31DB8A5}" type="presOf" srcId="{1966EFB5-D1EE-4FCF-9904-C6BAFF6D33A4}" destId="{0C3D14E8-AC84-48B3-9F4F-54D128DB1963}" srcOrd="0" destOrd="0" presId="urn:microsoft.com/office/officeart/2005/8/layout/hProcess7"/>
    <dgm:cxn modelId="{074BD71F-8037-472C-B209-B066E5F66C52}" type="presOf" srcId="{E8493727-92BD-4830-B400-2F637FD285D8}" destId="{F9727D23-0BD9-4E7A-9788-1089FB32C7C6}" srcOrd="0" destOrd="0" presId="urn:microsoft.com/office/officeart/2005/8/layout/hProcess7"/>
    <dgm:cxn modelId="{86303627-808E-44F6-B454-208460ECEB2B}" type="presOf" srcId="{12E3EC72-98F0-4B5F-8B5E-EBEC4FA6CE45}" destId="{D5963E43-78F8-49D1-8E83-7F13ECD3DFB4}" srcOrd="0" destOrd="0" presId="urn:microsoft.com/office/officeart/2005/8/layout/hProcess7"/>
    <dgm:cxn modelId="{956DEC38-8FF7-48BB-86F4-20513FFBA821}" type="presOf" srcId="{4FC8BF7B-1DFA-4976-B128-DCFDD27E2736}" destId="{6879D0DE-EFA7-4D52-8B61-95A00B5B2F99}" srcOrd="0" destOrd="0" presId="urn:microsoft.com/office/officeart/2005/8/layout/hProcess7"/>
    <dgm:cxn modelId="{1A4CC63F-9FF2-4F14-B18F-86CBF5E7F719}" type="presOf" srcId="{7983D234-F97E-47FF-8A1C-6933C748B2CE}" destId="{570A0192-5DA2-469A-B5DF-EA824FFC9CCD}" srcOrd="1" destOrd="0" presId="urn:microsoft.com/office/officeart/2005/8/layout/hProcess7"/>
    <dgm:cxn modelId="{5F96915D-F5E6-4840-9BF3-0A9DEBAD2C96}" srcId="{4FC8BF7B-1DFA-4976-B128-DCFDD27E2736}" destId="{12E3EC72-98F0-4B5F-8B5E-EBEC4FA6CE45}" srcOrd="3" destOrd="0" parTransId="{2D4DE2F3-346C-4457-A5DE-378D360AF5DD}" sibTransId="{C41D6E83-BF99-43BB-9E8E-1B1BF8A1491D}"/>
    <dgm:cxn modelId="{26AF5A67-C563-4720-8902-627E1CE8922C}" srcId="{12E3EC72-98F0-4B5F-8B5E-EBEC4FA6CE45}" destId="{9A93B440-66E0-4A9F-906F-31442B21C1CC}" srcOrd="0" destOrd="0" parTransId="{A92BAC93-1AEE-4F59-B87E-6B82351C497B}" sibTransId="{4C07B237-EC47-40EA-8018-209EF696E80F}"/>
    <dgm:cxn modelId="{904C114C-7B3B-4879-8783-1C0436958E90}" type="presOf" srcId="{630AA9A5-AA7C-44E9-8669-6816402C36BA}" destId="{7BE94CA7-0E59-41E8-825E-597F2396E064}" srcOrd="1" destOrd="0" presId="urn:microsoft.com/office/officeart/2005/8/layout/hProcess7"/>
    <dgm:cxn modelId="{8A3AEE74-FA6F-4282-951A-FC6065C9934F}" type="presOf" srcId="{A62A7B4C-56E7-4044-AB6D-911E1D61028B}" destId="{1EE55ADA-E8BD-49FD-BC20-696A49612247}" srcOrd="0" destOrd="0" presId="urn:microsoft.com/office/officeart/2005/8/layout/hProcess7"/>
    <dgm:cxn modelId="{9317AC77-8A9F-4B87-89E3-3FF268BD8C7C}" type="presOf" srcId="{9A93B440-66E0-4A9F-906F-31442B21C1CC}" destId="{CD1833B5-EC37-4F96-916E-C3D894A2FF3B}" srcOrd="0" destOrd="0" presId="urn:microsoft.com/office/officeart/2005/8/layout/hProcess7"/>
    <dgm:cxn modelId="{47DDF257-F8FD-49A4-B4B3-72927AB1CE9D}" srcId="{4FC8BF7B-1DFA-4976-B128-DCFDD27E2736}" destId="{630AA9A5-AA7C-44E9-8669-6816402C36BA}" srcOrd="2" destOrd="0" parTransId="{C30509F6-2A99-4991-AEFA-4C403A42FF2B}" sibTransId="{2A6401F9-E126-4F68-9F60-42EDF683C8C1}"/>
    <dgm:cxn modelId="{0E45CC8A-B34B-458E-B7FD-89606AB410E6}" srcId="{630AA9A5-AA7C-44E9-8669-6816402C36BA}" destId="{A95F189C-681B-49CB-BF4F-E7F90800F7F3}" srcOrd="0" destOrd="0" parTransId="{88E41933-E997-4A08-BD9C-A42CC6A1F03B}" sibTransId="{B1BBCDC1-1389-431B-AF5A-454B61CCC661}"/>
    <dgm:cxn modelId="{91C3F895-E6C1-482D-A184-3BA3970DC620}" srcId="{A62A7B4C-56E7-4044-AB6D-911E1D61028B}" destId="{AB8E9BDB-7142-4CCE-958D-168BF1ECE7E1}" srcOrd="0" destOrd="0" parTransId="{55C66A2C-EE04-4374-9727-54CB6F4B73F5}" sibTransId="{1FADDF43-9D79-474B-AB96-2DDA0359133B}"/>
    <dgm:cxn modelId="{D240C398-443D-4F54-927E-28C060AFC04D}" srcId="{4FC8BF7B-1DFA-4976-B128-DCFDD27E2736}" destId="{7983D234-F97E-47FF-8A1C-6933C748B2CE}" srcOrd="1" destOrd="0" parTransId="{9F43D37D-926A-457E-AF79-1F8B4E3750D3}" sibTransId="{EB6A39E0-B9A4-434F-9FE8-E48CAE313305}"/>
    <dgm:cxn modelId="{96558F9C-9E15-4E20-8E0B-DE515AF1E76F}" type="presOf" srcId="{A95F189C-681B-49CB-BF4F-E7F90800F7F3}" destId="{D88670F1-7E68-45B4-A7A4-F1AF19D3DEC9}" srcOrd="0" destOrd="0" presId="urn:microsoft.com/office/officeart/2005/8/layout/hProcess7"/>
    <dgm:cxn modelId="{B2E2449F-2500-4958-9C56-E1D98B081F73}" type="presOf" srcId="{A62A7B4C-56E7-4044-AB6D-911E1D61028B}" destId="{4E0AFA30-53AB-48C6-A3D7-48083F45CE1E}" srcOrd="1" destOrd="0" presId="urn:microsoft.com/office/officeart/2005/8/layout/hProcess7"/>
    <dgm:cxn modelId="{723BC6B4-8F90-44EE-84C1-2F93B0C6F7AF}" srcId="{E8493727-92BD-4830-B400-2F637FD285D8}" destId="{1966EFB5-D1EE-4FCF-9904-C6BAFF6D33A4}" srcOrd="0" destOrd="0" parTransId="{0AB92552-3E92-4E4E-A927-49C851540D91}" sibTransId="{A1EA3D94-E930-4A25-9640-83C6C23A5A55}"/>
    <dgm:cxn modelId="{AED21ABD-9AE1-40C2-B2C5-01D3BA99AEA4}" type="presOf" srcId="{7983D234-F97E-47FF-8A1C-6933C748B2CE}" destId="{010504DC-56F3-498F-8AF6-2686F86F840D}" srcOrd="0" destOrd="0" presId="urn:microsoft.com/office/officeart/2005/8/layout/hProcess7"/>
    <dgm:cxn modelId="{FBE10BC0-B067-4C57-B4E9-EC33D871CBB2}" type="presOf" srcId="{E8493727-92BD-4830-B400-2F637FD285D8}" destId="{32F81E76-3494-402C-9130-61060B568ADE}" srcOrd="1" destOrd="0" presId="urn:microsoft.com/office/officeart/2005/8/layout/hProcess7"/>
    <dgm:cxn modelId="{DA5C2ECB-1E20-4E1A-AC49-DFF2C1282786}" type="presOf" srcId="{630AA9A5-AA7C-44E9-8669-6816402C36BA}" destId="{4A3EFD6A-E3C5-4763-935E-627F79A3CB8E}" srcOrd="0" destOrd="0" presId="urn:microsoft.com/office/officeart/2005/8/layout/hProcess7"/>
    <dgm:cxn modelId="{A8E965D3-2B1C-4DCF-985C-2CE7A4F1879B}" srcId="{4FC8BF7B-1DFA-4976-B128-DCFDD27E2736}" destId="{E8493727-92BD-4830-B400-2F637FD285D8}" srcOrd="0" destOrd="0" parTransId="{31210E52-869E-4845-8F94-7C9B0A9E4388}" sibTransId="{4757C35E-5183-43A2-ACDA-BE3188BDC1A2}"/>
    <dgm:cxn modelId="{5A6437F2-289E-42ED-9C65-7856667CAA29}" srcId="{4FC8BF7B-1DFA-4976-B128-DCFDD27E2736}" destId="{A62A7B4C-56E7-4044-AB6D-911E1D61028B}" srcOrd="4" destOrd="0" parTransId="{E28E592F-E1BA-4797-942D-577C6998C2B9}" sibTransId="{425B8532-37C1-4417-BE56-D66C9A17FE3E}"/>
    <dgm:cxn modelId="{8E934AF4-1EE5-4476-A672-5AF42248B3CC}" type="presOf" srcId="{241C80D2-3107-4D83-A60A-D7F178930CE1}" destId="{ACCD9A2C-6E4B-4786-BB9D-5F32A8E11C2E}" srcOrd="0" destOrd="0" presId="urn:microsoft.com/office/officeart/2005/8/layout/hProcess7"/>
    <dgm:cxn modelId="{628402FE-26BB-407B-80A8-FDF5F5416C78}" srcId="{7983D234-F97E-47FF-8A1C-6933C748B2CE}" destId="{241C80D2-3107-4D83-A60A-D7F178930CE1}" srcOrd="0" destOrd="0" parTransId="{D990AA6E-625A-4717-BFE7-99D5B95CA94C}" sibTransId="{35A68741-09F8-4D06-9AF9-6640FE223A13}"/>
    <dgm:cxn modelId="{B61EB059-FE03-4B4A-8B83-C4ACA630D8BF}" type="presParOf" srcId="{6879D0DE-EFA7-4D52-8B61-95A00B5B2F99}" destId="{EE7CCDD3-665D-4EDD-BE26-416E01D204BC}" srcOrd="0" destOrd="0" presId="urn:microsoft.com/office/officeart/2005/8/layout/hProcess7"/>
    <dgm:cxn modelId="{2618B3F5-D79D-4EE8-8B6B-EE16938C5E9C}" type="presParOf" srcId="{EE7CCDD3-665D-4EDD-BE26-416E01D204BC}" destId="{F9727D23-0BD9-4E7A-9788-1089FB32C7C6}" srcOrd="0" destOrd="0" presId="urn:microsoft.com/office/officeart/2005/8/layout/hProcess7"/>
    <dgm:cxn modelId="{3F4ACF48-9616-4BBD-8429-15F6DEE7FED2}" type="presParOf" srcId="{EE7CCDD3-665D-4EDD-BE26-416E01D204BC}" destId="{32F81E76-3494-402C-9130-61060B568ADE}" srcOrd="1" destOrd="0" presId="urn:microsoft.com/office/officeart/2005/8/layout/hProcess7"/>
    <dgm:cxn modelId="{061638AE-6251-4DB7-9900-E1C51382F58E}" type="presParOf" srcId="{EE7CCDD3-665D-4EDD-BE26-416E01D204BC}" destId="{0C3D14E8-AC84-48B3-9F4F-54D128DB1963}" srcOrd="2" destOrd="0" presId="urn:microsoft.com/office/officeart/2005/8/layout/hProcess7"/>
    <dgm:cxn modelId="{1461E2D6-922A-4E89-AD59-7A2628388C3D}" type="presParOf" srcId="{6879D0DE-EFA7-4D52-8B61-95A00B5B2F99}" destId="{660F4601-3708-4533-9C32-60FD581368C3}" srcOrd="1" destOrd="0" presId="urn:microsoft.com/office/officeart/2005/8/layout/hProcess7"/>
    <dgm:cxn modelId="{5D81A6B1-C2D3-4111-81F4-A426B388AE8A}" type="presParOf" srcId="{6879D0DE-EFA7-4D52-8B61-95A00B5B2F99}" destId="{9A8363A9-1DA9-438C-8F88-DE97C45BC6A9}" srcOrd="2" destOrd="0" presId="urn:microsoft.com/office/officeart/2005/8/layout/hProcess7"/>
    <dgm:cxn modelId="{0FB01B5B-BA18-4D59-B736-85BDB572F31F}" type="presParOf" srcId="{9A8363A9-1DA9-438C-8F88-DE97C45BC6A9}" destId="{B2C19414-15D2-4167-8558-39790E0B86A2}" srcOrd="0" destOrd="0" presId="urn:microsoft.com/office/officeart/2005/8/layout/hProcess7"/>
    <dgm:cxn modelId="{53159F42-64D5-4A5C-A2BD-0126A0926D9F}" type="presParOf" srcId="{9A8363A9-1DA9-438C-8F88-DE97C45BC6A9}" destId="{B7605607-F86D-4F27-93F9-B752B2840053}" srcOrd="1" destOrd="0" presId="urn:microsoft.com/office/officeart/2005/8/layout/hProcess7"/>
    <dgm:cxn modelId="{46EC7F34-5C90-4E52-868F-09EA0428C41E}" type="presParOf" srcId="{9A8363A9-1DA9-438C-8F88-DE97C45BC6A9}" destId="{69484DC7-71FC-4D7D-A316-EB4BF42C897D}" srcOrd="2" destOrd="0" presId="urn:microsoft.com/office/officeart/2005/8/layout/hProcess7"/>
    <dgm:cxn modelId="{BDB8878C-BA62-4771-8FD6-B638E050969A}" type="presParOf" srcId="{6879D0DE-EFA7-4D52-8B61-95A00B5B2F99}" destId="{509F49F2-9C70-4485-9C08-45E10C26951A}" srcOrd="3" destOrd="0" presId="urn:microsoft.com/office/officeart/2005/8/layout/hProcess7"/>
    <dgm:cxn modelId="{787AC9E0-FDB9-47E2-8C18-06CE496D8BA1}" type="presParOf" srcId="{6879D0DE-EFA7-4D52-8B61-95A00B5B2F99}" destId="{900FF237-9570-4317-B3E4-BEDBA6B1CA06}" srcOrd="4" destOrd="0" presId="urn:microsoft.com/office/officeart/2005/8/layout/hProcess7"/>
    <dgm:cxn modelId="{85ED227B-E6CE-41EE-84B2-9CD827F2D502}" type="presParOf" srcId="{900FF237-9570-4317-B3E4-BEDBA6B1CA06}" destId="{010504DC-56F3-498F-8AF6-2686F86F840D}" srcOrd="0" destOrd="0" presId="urn:microsoft.com/office/officeart/2005/8/layout/hProcess7"/>
    <dgm:cxn modelId="{2FF25C44-F9CB-460C-B151-77BD99C2DD17}" type="presParOf" srcId="{900FF237-9570-4317-B3E4-BEDBA6B1CA06}" destId="{570A0192-5DA2-469A-B5DF-EA824FFC9CCD}" srcOrd="1" destOrd="0" presId="urn:microsoft.com/office/officeart/2005/8/layout/hProcess7"/>
    <dgm:cxn modelId="{8F66C592-4114-442B-A0F5-0778AEA4F6E5}" type="presParOf" srcId="{900FF237-9570-4317-B3E4-BEDBA6B1CA06}" destId="{ACCD9A2C-6E4B-4786-BB9D-5F32A8E11C2E}" srcOrd="2" destOrd="0" presId="urn:microsoft.com/office/officeart/2005/8/layout/hProcess7"/>
    <dgm:cxn modelId="{B5FA0A37-D305-45B3-B03F-F86E5C6EC9F7}" type="presParOf" srcId="{6879D0DE-EFA7-4D52-8B61-95A00B5B2F99}" destId="{B2A367F5-FF55-47FA-A426-9D630D8781CA}" srcOrd="5" destOrd="0" presId="urn:microsoft.com/office/officeart/2005/8/layout/hProcess7"/>
    <dgm:cxn modelId="{DD23885A-CA3A-481C-8E79-FCDF080CD0FF}" type="presParOf" srcId="{6879D0DE-EFA7-4D52-8B61-95A00B5B2F99}" destId="{52B73F3B-FA55-46FB-B04D-A34F4543D0E1}" srcOrd="6" destOrd="0" presId="urn:microsoft.com/office/officeart/2005/8/layout/hProcess7"/>
    <dgm:cxn modelId="{2B470444-9E5D-43AC-BC43-BD78853F9072}" type="presParOf" srcId="{52B73F3B-FA55-46FB-B04D-A34F4543D0E1}" destId="{D941FF2E-489D-47AB-B9FB-85DCE3827BC3}" srcOrd="0" destOrd="0" presId="urn:microsoft.com/office/officeart/2005/8/layout/hProcess7"/>
    <dgm:cxn modelId="{FF57CC45-67BC-4886-8948-080A8C935340}" type="presParOf" srcId="{52B73F3B-FA55-46FB-B04D-A34F4543D0E1}" destId="{BD1B5BE2-8F27-4518-8D6B-07CE5DD37F2A}" srcOrd="1" destOrd="0" presId="urn:microsoft.com/office/officeart/2005/8/layout/hProcess7"/>
    <dgm:cxn modelId="{D4B3CCC2-6A7E-4573-90E5-4004FCD2B02A}" type="presParOf" srcId="{52B73F3B-FA55-46FB-B04D-A34F4543D0E1}" destId="{99CA6C07-0E32-41C9-A6F1-CE851A013ED2}" srcOrd="2" destOrd="0" presId="urn:microsoft.com/office/officeart/2005/8/layout/hProcess7"/>
    <dgm:cxn modelId="{72E9AC5B-51D8-4321-B200-ABDD5C6AF6D8}" type="presParOf" srcId="{6879D0DE-EFA7-4D52-8B61-95A00B5B2F99}" destId="{E35D9309-1CAD-4119-90CA-E75EB09E942E}" srcOrd="7" destOrd="0" presId="urn:microsoft.com/office/officeart/2005/8/layout/hProcess7"/>
    <dgm:cxn modelId="{3F12E90A-6B1A-4932-99A6-1E9FA781013D}" type="presParOf" srcId="{6879D0DE-EFA7-4D52-8B61-95A00B5B2F99}" destId="{34015F28-0B5A-44E9-83CC-C6AB55CA0E42}" srcOrd="8" destOrd="0" presId="urn:microsoft.com/office/officeart/2005/8/layout/hProcess7"/>
    <dgm:cxn modelId="{28B8B8C4-2D55-4866-9DEC-BEF0C313E7D1}" type="presParOf" srcId="{34015F28-0B5A-44E9-83CC-C6AB55CA0E42}" destId="{4A3EFD6A-E3C5-4763-935E-627F79A3CB8E}" srcOrd="0" destOrd="0" presId="urn:microsoft.com/office/officeart/2005/8/layout/hProcess7"/>
    <dgm:cxn modelId="{621B5C53-91BD-4F19-BF19-75B6A04E7F2D}" type="presParOf" srcId="{34015F28-0B5A-44E9-83CC-C6AB55CA0E42}" destId="{7BE94CA7-0E59-41E8-825E-597F2396E064}" srcOrd="1" destOrd="0" presId="urn:microsoft.com/office/officeart/2005/8/layout/hProcess7"/>
    <dgm:cxn modelId="{72039401-BACA-4A60-A3F5-91B3D9DB6D29}" type="presParOf" srcId="{34015F28-0B5A-44E9-83CC-C6AB55CA0E42}" destId="{D88670F1-7E68-45B4-A7A4-F1AF19D3DEC9}" srcOrd="2" destOrd="0" presId="urn:microsoft.com/office/officeart/2005/8/layout/hProcess7"/>
    <dgm:cxn modelId="{384D16E1-AB90-4DA7-A657-06BD85C4D210}" type="presParOf" srcId="{6879D0DE-EFA7-4D52-8B61-95A00B5B2F99}" destId="{9B6A1364-F25A-4B70-9E12-B175A6F74633}" srcOrd="9" destOrd="0" presId="urn:microsoft.com/office/officeart/2005/8/layout/hProcess7"/>
    <dgm:cxn modelId="{5606C0A6-9ED1-4593-B945-B308F1DE0193}" type="presParOf" srcId="{6879D0DE-EFA7-4D52-8B61-95A00B5B2F99}" destId="{EEA43110-1B64-4A73-AE7E-E3B3A747214E}" srcOrd="10" destOrd="0" presId="urn:microsoft.com/office/officeart/2005/8/layout/hProcess7"/>
    <dgm:cxn modelId="{673EC215-AEA3-4FDB-9511-73F7F225E95D}" type="presParOf" srcId="{EEA43110-1B64-4A73-AE7E-E3B3A747214E}" destId="{1F540041-3C8D-4231-A100-1C7BF779E4B8}" srcOrd="0" destOrd="0" presId="urn:microsoft.com/office/officeart/2005/8/layout/hProcess7"/>
    <dgm:cxn modelId="{16B9DF99-E845-4E0D-9456-6DA21CCA6EEA}" type="presParOf" srcId="{EEA43110-1B64-4A73-AE7E-E3B3A747214E}" destId="{B6BCDA47-8714-4E81-8E60-8497792C4E9F}" srcOrd="1" destOrd="0" presId="urn:microsoft.com/office/officeart/2005/8/layout/hProcess7"/>
    <dgm:cxn modelId="{C1889A49-3949-455A-9B21-4E6B485E75D4}" type="presParOf" srcId="{EEA43110-1B64-4A73-AE7E-E3B3A747214E}" destId="{05850169-1E4F-4E17-AECC-5A91F17DB394}" srcOrd="2" destOrd="0" presId="urn:microsoft.com/office/officeart/2005/8/layout/hProcess7"/>
    <dgm:cxn modelId="{E8FDD499-01F5-420B-97FC-C7CD222896D2}" type="presParOf" srcId="{6879D0DE-EFA7-4D52-8B61-95A00B5B2F99}" destId="{D76B288B-2A37-4899-A986-40616B6D9999}" srcOrd="11" destOrd="0" presId="urn:microsoft.com/office/officeart/2005/8/layout/hProcess7"/>
    <dgm:cxn modelId="{DDCFF38D-0705-42EA-9CB4-960407B13FF0}" type="presParOf" srcId="{6879D0DE-EFA7-4D52-8B61-95A00B5B2F99}" destId="{1BC11547-BFE0-4444-A129-DBA98EC67C04}" srcOrd="12" destOrd="0" presId="urn:microsoft.com/office/officeart/2005/8/layout/hProcess7"/>
    <dgm:cxn modelId="{23F6F364-5407-4F11-B621-4074B1E70882}" type="presParOf" srcId="{1BC11547-BFE0-4444-A129-DBA98EC67C04}" destId="{D5963E43-78F8-49D1-8E83-7F13ECD3DFB4}" srcOrd="0" destOrd="0" presId="urn:microsoft.com/office/officeart/2005/8/layout/hProcess7"/>
    <dgm:cxn modelId="{0BF52C49-9D71-4277-A8F5-E18F0EB3048A}" type="presParOf" srcId="{1BC11547-BFE0-4444-A129-DBA98EC67C04}" destId="{DFA3ED26-B641-4039-A186-EA84C8D3C3C1}" srcOrd="1" destOrd="0" presId="urn:microsoft.com/office/officeart/2005/8/layout/hProcess7"/>
    <dgm:cxn modelId="{40C4E6BD-DCCB-4F1F-8194-31AAF7BFB4DE}" type="presParOf" srcId="{1BC11547-BFE0-4444-A129-DBA98EC67C04}" destId="{CD1833B5-EC37-4F96-916E-C3D894A2FF3B}" srcOrd="2" destOrd="0" presId="urn:microsoft.com/office/officeart/2005/8/layout/hProcess7"/>
    <dgm:cxn modelId="{F23FB1B3-BD6E-4CEE-9444-9560EA128FF5}" type="presParOf" srcId="{6879D0DE-EFA7-4D52-8B61-95A00B5B2F99}" destId="{FD8CE2BF-A1A2-475B-94EF-4E7ABDF98839}" srcOrd="13" destOrd="0" presId="urn:microsoft.com/office/officeart/2005/8/layout/hProcess7"/>
    <dgm:cxn modelId="{EA28B447-9579-4134-9275-5B2EED9DC553}" type="presParOf" srcId="{6879D0DE-EFA7-4D52-8B61-95A00B5B2F99}" destId="{8FB4CC78-44AC-4735-86CC-A5F2046F0B5A}" srcOrd="14" destOrd="0" presId="urn:microsoft.com/office/officeart/2005/8/layout/hProcess7"/>
    <dgm:cxn modelId="{9105ABFD-11A0-4F8D-960F-658A804B2D0C}" type="presParOf" srcId="{8FB4CC78-44AC-4735-86CC-A5F2046F0B5A}" destId="{9C04A8C6-4AAB-4E19-A0BA-49251F656B3D}" srcOrd="0" destOrd="0" presId="urn:microsoft.com/office/officeart/2005/8/layout/hProcess7"/>
    <dgm:cxn modelId="{6C3B3C11-9954-49EE-BF3B-6C06F6E8D479}" type="presParOf" srcId="{8FB4CC78-44AC-4735-86CC-A5F2046F0B5A}" destId="{B6F0A86F-8369-499E-96C5-281FB4EE382A}" srcOrd="1" destOrd="0" presId="urn:microsoft.com/office/officeart/2005/8/layout/hProcess7"/>
    <dgm:cxn modelId="{21191D38-9301-4E28-8BD1-B2AA708E30BB}" type="presParOf" srcId="{8FB4CC78-44AC-4735-86CC-A5F2046F0B5A}" destId="{C19BA130-3E88-4478-906D-ADF696C1489E}" srcOrd="2" destOrd="0" presId="urn:microsoft.com/office/officeart/2005/8/layout/hProcess7"/>
    <dgm:cxn modelId="{6B05EC6A-7BD6-4E46-B594-2E7C4A7000FA}" type="presParOf" srcId="{6879D0DE-EFA7-4D52-8B61-95A00B5B2F99}" destId="{6DA7DB82-16B6-4442-BF1E-0A065BB20D36}" srcOrd="15" destOrd="0" presId="urn:microsoft.com/office/officeart/2005/8/layout/hProcess7"/>
    <dgm:cxn modelId="{103A969B-BB98-4701-958D-407C9925345F}" type="presParOf" srcId="{6879D0DE-EFA7-4D52-8B61-95A00B5B2F99}" destId="{9CAB36DD-CE47-4059-97BF-FB58EC2FEE18}" srcOrd="16" destOrd="0" presId="urn:microsoft.com/office/officeart/2005/8/layout/hProcess7"/>
    <dgm:cxn modelId="{88BE2C58-614F-4A50-BC5B-DCD867A50CA2}" type="presParOf" srcId="{9CAB36DD-CE47-4059-97BF-FB58EC2FEE18}" destId="{1EE55ADA-E8BD-49FD-BC20-696A49612247}" srcOrd="0" destOrd="0" presId="urn:microsoft.com/office/officeart/2005/8/layout/hProcess7"/>
    <dgm:cxn modelId="{318F98D6-42EA-4732-831C-AEBA1E0BBD27}" type="presParOf" srcId="{9CAB36DD-CE47-4059-97BF-FB58EC2FEE18}" destId="{4E0AFA30-53AB-48C6-A3D7-48083F45CE1E}" srcOrd="1" destOrd="0" presId="urn:microsoft.com/office/officeart/2005/8/layout/hProcess7"/>
    <dgm:cxn modelId="{838936DD-B7AA-4B8D-AE23-5A00CAE6C373}" type="presParOf" srcId="{9CAB36DD-CE47-4059-97BF-FB58EC2FEE18}" destId="{18B596A1-DAD4-41D7-894A-FA0978DCE17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27D23-0BD9-4E7A-9788-1089FB32C7C6}">
      <dsp:nvSpPr>
        <dsp:cNvPr id="0" name=""/>
        <dsp:cNvSpPr/>
      </dsp:nvSpPr>
      <dsp:spPr>
        <a:xfrm>
          <a:off x="3869" y="1018143"/>
          <a:ext cx="1351093" cy="162131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66675" bIns="0" numCol="1" spcCol="1270" anchor="t" anchorCtr="0">
          <a:noAutofit/>
        </a:bodyPr>
        <a:lstStyle/>
        <a:p>
          <a:pPr marL="0" lvl="0" indent="0" algn="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Step 1</a:t>
          </a:r>
          <a:endParaRPr lang="en-US" sz="1500" kern="1200"/>
        </a:p>
      </dsp:txBody>
      <dsp:txXfrm rot="16200000">
        <a:off x="-525758" y="1547772"/>
        <a:ext cx="1329476" cy="270218"/>
      </dsp:txXfrm>
    </dsp:sp>
    <dsp:sp modelId="{0C3D14E8-AC84-48B3-9F4F-54D128DB1963}">
      <dsp:nvSpPr>
        <dsp:cNvPr id="0" name=""/>
        <dsp:cNvSpPr/>
      </dsp:nvSpPr>
      <dsp:spPr>
        <a:xfrm>
          <a:off x="274088" y="1018143"/>
          <a:ext cx="1006564" cy="162131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0F0302020204030204"/>
            </a:rPr>
            <a:t> Soil Milled to 250-840 Microns</a:t>
          </a:r>
          <a:endParaRPr lang="en-US" sz="1800" kern="1200"/>
        </a:p>
      </dsp:txBody>
      <dsp:txXfrm>
        <a:off x="274088" y="1018143"/>
        <a:ext cx="1006564" cy="1621312"/>
      </dsp:txXfrm>
    </dsp:sp>
    <dsp:sp modelId="{010504DC-56F3-498F-8AF6-2686F86F840D}">
      <dsp:nvSpPr>
        <dsp:cNvPr id="0" name=""/>
        <dsp:cNvSpPr/>
      </dsp:nvSpPr>
      <dsp:spPr>
        <a:xfrm>
          <a:off x="1402252" y="1018143"/>
          <a:ext cx="1351093" cy="162131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66675" bIns="0" numCol="1" spcCol="1270" anchor="t" anchorCtr="0">
          <a:noAutofit/>
        </a:bodyPr>
        <a:lstStyle/>
        <a:p>
          <a:pPr marL="0" lvl="0" indent="0" algn="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Step 2</a:t>
          </a:r>
          <a:endParaRPr lang="en-US" sz="1500" kern="1200"/>
        </a:p>
      </dsp:txBody>
      <dsp:txXfrm rot="16200000">
        <a:off x="872623" y="1547772"/>
        <a:ext cx="1329476" cy="270218"/>
      </dsp:txXfrm>
    </dsp:sp>
    <dsp:sp modelId="{B7605607-F86D-4F27-93F9-B752B2840053}">
      <dsp:nvSpPr>
        <dsp:cNvPr id="0" name=""/>
        <dsp:cNvSpPr/>
      </dsp:nvSpPr>
      <dsp:spPr>
        <a:xfrm rot="5400000">
          <a:off x="1289805" y="2307501"/>
          <a:ext cx="238403" cy="2026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D9A2C-6E4B-4786-BB9D-5F32A8E11C2E}">
      <dsp:nvSpPr>
        <dsp:cNvPr id="0" name=""/>
        <dsp:cNvSpPr/>
      </dsp:nvSpPr>
      <dsp:spPr>
        <a:xfrm>
          <a:off x="1672470" y="1018143"/>
          <a:ext cx="1006564" cy="162131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0F0302020204030204"/>
            </a:rPr>
            <a:t>Plastic Polymer Milled to 250-840 Microns</a:t>
          </a:r>
          <a:endParaRPr lang="en-US" sz="1800" kern="1200"/>
        </a:p>
      </dsp:txBody>
      <dsp:txXfrm>
        <a:off x="1672470" y="1018143"/>
        <a:ext cx="1006564" cy="1621312"/>
      </dsp:txXfrm>
    </dsp:sp>
    <dsp:sp modelId="{4A3EFD6A-E3C5-4763-935E-627F79A3CB8E}">
      <dsp:nvSpPr>
        <dsp:cNvPr id="0" name=""/>
        <dsp:cNvSpPr/>
      </dsp:nvSpPr>
      <dsp:spPr>
        <a:xfrm>
          <a:off x="2800634" y="1018143"/>
          <a:ext cx="1351093" cy="162131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66675" bIns="0" numCol="1" spcCol="1270" anchor="t" anchorCtr="0">
          <a:noAutofit/>
        </a:bodyPr>
        <a:lstStyle/>
        <a:p>
          <a:pPr marL="0" lvl="0" indent="0" algn="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 Step 3</a:t>
          </a:r>
          <a:endParaRPr lang="en-US" sz="1500" kern="1200"/>
        </a:p>
      </dsp:txBody>
      <dsp:txXfrm rot="16200000">
        <a:off x="2271005" y="1547772"/>
        <a:ext cx="1329476" cy="270218"/>
      </dsp:txXfrm>
    </dsp:sp>
    <dsp:sp modelId="{BD1B5BE2-8F27-4518-8D6B-07CE5DD37F2A}">
      <dsp:nvSpPr>
        <dsp:cNvPr id="0" name=""/>
        <dsp:cNvSpPr/>
      </dsp:nvSpPr>
      <dsp:spPr>
        <a:xfrm rot="5400000">
          <a:off x="2688187" y="2307501"/>
          <a:ext cx="238403" cy="2026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670F1-7E68-45B4-A7A4-F1AF19D3DEC9}">
      <dsp:nvSpPr>
        <dsp:cNvPr id="0" name=""/>
        <dsp:cNvSpPr/>
      </dsp:nvSpPr>
      <dsp:spPr>
        <a:xfrm>
          <a:off x="3070852" y="1018143"/>
          <a:ext cx="1006564" cy="162131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0F0302020204030204"/>
            </a:rPr>
            <a:t>Soil and Plastics Mixed together</a:t>
          </a:r>
          <a:endParaRPr lang="en-US" sz="1800" kern="1200"/>
        </a:p>
      </dsp:txBody>
      <dsp:txXfrm>
        <a:off x="3070852" y="1018143"/>
        <a:ext cx="1006564" cy="1621312"/>
      </dsp:txXfrm>
    </dsp:sp>
    <dsp:sp modelId="{D5963E43-78F8-49D1-8E83-7F13ECD3DFB4}">
      <dsp:nvSpPr>
        <dsp:cNvPr id="0" name=""/>
        <dsp:cNvSpPr/>
      </dsp:nvSpPr>
      <dsp:spPr>
        <a:xfrm>
          <a:off x="4199016" y="1018143"/>
          <a:ext cx="1351093" cy="162131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66675" bIns="0" numCol="1" spcCol="1270" anchor="t" anchorCtr="0">
          <a:noAutofit/>
        </a:bodyPr>
        <a:lstStyle/>
        <a:p>
          <a:pPr marL="0" lvl="0" indent="0" algn="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 Step 4</a:t>
          </a:r>
        </a:p>
      </dsp:txBody>
      <dsp:txXfrm rot="16200000">
        <a:off x="3669387" y="1547772"/>
        <a:ext cx="1329476" cy="270218"/>
      </dsp:txXfrm>
    </dsp:sp>
    <dsp:sp modelId="{B6BCDA47-8714-4E81-8E60-8497792C4E9F}">
      <dsp:nvSpPr>
        <dsp:cNvPr id="0" name=""/>
        <dsp:cNvSpPr/>
      </dsp:nvSpPr>
      <dsp:spPr>
        <a:xfrm rot="5400000">
          <a:off x="4086569" y="2307501"/>
          <a:ext cx="238403" cy="2026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833B5-EC37-4F96-916E-C3D894A2FF3B}">
      <dsp:nvSpPr>
        <dsp:cNvPr id="0" name=""/>
        <dsp:cNvSpPr/>
      </dsp:nvSpPr>
      <dsp:spPr>
        <a:xfrm>
          <a:off x="4469234" y="1018143"/>
          <a:ext cx="1006564" cy="162131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0F0302020204030204"/>
            </a:rPr>
            <a:t>Mixture Grounded with Mortar and Pestle </a:t>
          </a:r>
        </a:p>
      </dsp:txBody>
      <dsp:txXfrm>
        <a:off x="4469234" y="1018143"/>
        <a:ext cx="1006564" cy="1621312"/>
      </dsp:txXfrm>
    </dsp:sp>
    <dsp:sp modelId="{9A17C571-4680-4B6F-86DA-72EF738AFF2C}">
      <dsp:nvSpPr>
        <dsp:cNvPr id="0" name=""/>
        <dsp:cNvSpPr/>
      </dsp:nvSpPr>
      <dsp:spPr>
        <a:xfrm>
          <a:off x="5597398" y="1018143"/>
          <a:ext cx="1351093" cy="162131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66675" bIns="0" numCol="1" spcCol="1270" anchor="t" anchorCtr="0">
          <a:noAutofit/>
        </a:bodyPr>
        <a:lstStyle/>
        <a:p>
          <a:pPr marL="0" lvl="0" indent="0" algn="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 Step 5</a:t>
          </a:r>
        </a:p>
      </dsp:txBody>
      <dsp:txXfrm rot="16200000">
        <a:off x="5067769" y="1547772"/>
        <a:ext cx="1329476" cy="270218"/>
      </dsp:txXfrm>
    </dsp:sp>
    <dsp:sp modelId="{7C381EF9-CCC2-432C-AA74-CCDDA4058D1D}">
      <dsp:nvSpPr>
        <dsp:cNvPr id="0" name=""/>
        <dsp:cNvSpPr/>
      </dsp:nvSpPr>
      <dsp:spPr>
        <a:xfrm rot="5400000">
          <a:off x="5484951" y="2307501"/>
          <a:ext cx="238403" cy="2026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4167F-FC76-46F8-B2D1-99C474F1D492}">
      <dsp:nvSpPr>
        <dsp:cNvPr id="0" name=""/>
        <dsp:cNvSpPr/>
      </dsp:nvSpPr>
      <dsp:spPr>
        <a:xfrm>
          <a:off x="5867617" y="1018143"/>
          <a:ext cx="1006564" cy="162131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ptos Display" panose="020F0302020204030204"/>
            </a:rPr>
            <a:t>Mixture analyzed with contact probe</a:t>
          </a:r>
        </a:p>
      </dsp:txBody>
      <dsp:txXfrm>
        <a:off x="5867617" y="1018143"/>
        <a:ext cx="1006564" cy="1621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27D23-0BD9-4E7A-9788-1089FB32C7C6}">
      <dsp:nvSpPr>
        <dsp:cNvPr id="0" name=""/>
        <dsp:cNvSpPr/>
      </dsp:nvSpPr>
      <dsp:spPr>
        <a:xfrm>
          <a:off x="4046" y="1915790"/>
          <a:ext cx="1412562" cy="1695074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ptos Display" panose="020F0302020204030204"/>
            </a:rPr>
            <a:t>Freshwater</a:t>
          </a:r>
          <a:endParaRPr lang="en-US" sz="900" kern="1200" dirty="0"/>
        </a:p>
      </dsp:txBody>
      <dsp:txXfrm rot="16200000">
        <a:off x="-549678" y="2469514"/>
        <a:ext cx="1389961" cy="282512"/>
      </dsp:txXfrm>
    </dsp:sp>
    <dsp:sp modelId="{0C3D14E8-AC84-48B3-9F4F-54D128DB1963}">
      <dsp:nvSpPr>
        <dsp:cNvPr id="0" name=""/>
        <dsp:cNvSpPr/>
      </dsp:nvSpPr>
      <dsp:spPr>
        <a:xfrm>
          <a:off x="286558" y="1915790"/>
          <a:ext cx="1052359" cy="16950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F0302020204030204"/>
            </a:rPr>
            <a:t> 9 liters of water collected from 3 different Ponds</a:t>
          </a:r>
          <a:endParaRPr lang="en-US" sz="1400" kern="1200" dirty="0"/>
        </a:p>
      </dsp:txBody>
      <dsp:txXfrm>
        <a:off x="286558" y="1915790"/>
        <a:ext cx="1052359" cy="1695074"/>
      </dsp:txXfrm>
    </dsp:sp>
    <dsp:sp modelId="{010504DC-56F3-498F-8AF6-2686F86F840D}">
      <dsp:nvSpPr>
        <dsp:cNvPr id="0" name=""/>
        <dsp:cNvSpPr/>
      </dsp:nvSpPr>
      <dsp:spPr>
        <a:xfrm>
          <a:off x="1466048" y="1915790"/>
          <a:ext cx="1412562" cy="1695074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ptos Display" panose="020F0302020204030204"/>
            </a:rPr>
            <a:t>Groundwater</a:t>
          </a:r>
          <a:endParaRPr lang="en-US" sz="900" kern="1200" dirty="0"/>
        </a:p>
      </dsp:txBody>
      <dsp:txXfrm rot="16200000">
        <a:off x="912323" y="2469514"/>
        <a:ext cx="1389961" cy="282512"/>
      </dsp:txXfrm>
    </dsp:sp>
    <dsp:sp modelId="{B7605607-F86D-4F27-93F9-B752B2840053}">
      <dsp:nvSpPr>
        <dsp:cNvPr id="0" name=""/>
        <dsp:cNvSpPr/>
      </dsp:nvSpPr>
      <dsp:spPr>
        <a:xfrm rot="5400000">
          <a:off x="1348553" y="3263019"/>
          <a:ext cx="249115" cy="2118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D9A2C-6E4B-4786-BB9D-5F32A8E11C2E}">
      <dsp:nvSpPr>
        <dsp:cNvPr id="0" name=""/>
        <dsp:cNvSpPr/>
      </dsp:nvSpPr>
      <dsp:spPr>
        <a:xfrm>
          <a:off x="1748560" y="1915790"/>
          <a:ext cx="1052359" cy="16950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F0302020204030204"/>
            </a:rPr>
            <a:t>13 liters of water sampled from one aquifer at 300 ft depth</a:t>
          </a:r>
          <a:endParaRPr lang="en-US" sz="1400" kern="1200" dirty="0"/>
        </a:p>
      </dsp:txBody>
      <dsp:txXfrm>
        <a:off x="1748560" y="1915790"/>
        <a:ext cx="1052359" cy="1695074"/>
      </dsp:txXfrm>
    </dsp:sp>
    <dsp:sp modelId="{4A3EFD6A-E3C5-4763-935E-627F79A3CB8E}">
      <dsp:nvSpPr>
        <dsp:cNvPr id="0" name=""/>
        <dsp:cNvSpPr/>
      </dsp:nvSpPr>
      <dsp:spPr>
        <a:xfrm>
          <a:off x="2928050" y="1915790"/>
          <a:ext cx="1412562" cy="1695074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ptos Display" panose="020F0302020204030204"/>
            </a:rPr>
            <a:t> Dry Atmospheric Deposition</a:t>
          </a:r>
          <a:endParaRPr lang="en-US" sz="900" kern="1200" dirty="0"/>
        </a:p>
      </dsp:txBody>
      <dsp:txXfrm rot="16200000">
        <a:off x="2374325" y="2469514"/>
        <a:ext cx="1389961" cy="282512"/>
      </dsp:txXfrm>
    </dsp:sp>
    <dsp:sp modelId="{BD1B5BE2-8F27-4518-8D6B-07CE5DD37F2A}">
      <dsp:nvSpPr>
        <dsp:cNvPr id="0" name=""/>
        <dsp:cNvSpPr/>
      </dsp:nvSpPr>
      <dsp:spPr>
        <a:xfrm rot="5400000">
          <a:off x="2810555" y="3263019"/>
          <a:ext cx="249115" cy="2118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670F1-7E68-45B4-A7A4-F1AF19D3DEC9}">
      <dsp:nvSpPr>
        <dsp:cNvPr id="0" name=""/>
        <dsp:cNvSpPr/>
      </dsp:nvSpPr>
      <dsp:spPr>
        <a:xfrm>
          <a:off x="3210562" y="1915790"/>
          <a:ext cx="1052359" cy="16950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F0302020204030204"/>
            </a:rPr>
            <a:t>3 liters collected from rinsing galvanized steel buckets</a:t>
          </a:r>
          <a:endParaRPr lang="en-US" sz="1400" kern="1200" dirty="0"/>
        </a:p>
      </dsp:txBody>
      <dsp:txXfrm>
        <a:off x="3210562" y="1915790"/>
        <a:ext cx="1052359" cy="1695074"/>
      </dsp:txXfrm>
    </dsp:sp>
    <dsp:sp modelId="{D5963E43-78F8-49D1-8E83-7F13ECD3DFB4}">
      <dsp:nvSpPr>
        <dsp:cNvPr id="0" name=""/>
        <dsp:cNvSpPr/>
      </dsp:nvSpPr>
      <dsp:spPr>
        <a:xfrm>
          <a:off x="4390052" y="1915790"/>
          <a:ext cx="1412562" cy="1695074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ptos Display" panose="020F0302020204030204"/>
            </a:rPr>
            <a:t> Precipitation</a:t>
          </a:r>
        </a:p>
      </dsp:txBody>
      <dsp:txXfrm rot="16200000">
        <a:off x="3836327" y="2469514"/>
        <a:ext cx="1389961" cy="282512"/>
      </dsp:txXfrm>
    </dsp:sp>
    <dsp:sp modelId="{B6BCDA47-8714-4E81-8E60-8497792C4E9F}">
      <dsp:nvSpPr>
        <dsp:cNvPr id="0" name=""/>
        <dsp:cNvSpPr/>
      </dsp:nvSpPr>
      <dsp:spPr>
        <a:xfrm rot="5400000">
          <a:off x="4272557" y="3263019"/>
          <a:ext cx="249115" cy="2118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833B5-EC37-4F96-916E-C3D894A2FF3B}">
      <dsp:nvSpPr>
        <dsp:cNvPr id="0" name=""/>
        <dsp:cNvSpPr/>
      </dsp:nvSpPr>
      <dsp:spPr>
        <a:xfrm>
          <a:off x="4672564" y="1915790"/>
          <a:ext cx="1052359" cy="16950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F0302020204030204"/>
            </a:rPr>
            <a:t>Roughly three liters of water collected from Hurricane Helene </a:t>
          </a:r>
        </a:p>
      </dsp:txBody>
      <dsp:txXfrm>
        <a:off x="4672564" y="1915790"/>
        <a:ext cx="1052359" cy="1695074"/>
      </dsp:txXfrm>
    </dsp:sp>
    <dsp:sp modelId="{1EE55ADA-E8BD-49FD-BC20-696A49612247}">
      <dsp:nvSpPr>
        <dsp:cNvPr id="0" name=""/>
        <dsp:cNvSpPr/>
      </dsp:nvSpPr>
      <dsp:spPr>
        <a:xfrm>
          <a:off x="5852054" y="1915790"/>
          <a:ext cx="1412562" cy="1695074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861" rIns="40005" bIns="0" numCol="1" spcCol="1270" anchor="t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Aptos Display" panose="020F0302020204030204"/>
            </a:rPr>
            <a:t>Soil</a:t>
          </a:r>
        </a:p>
      </dsp:txBody>
      <dsp:txXfrm rot="16200000">
        <a:off x="5298330" y="2469514"/>
        <a:ext cx="1389961" cy="282512"/>
      </dsp:txXfrm>
    </dsp:sp>
    <dsp:sp modelId="{B6F0A86F-8369-499E-96C5-281FB4EE382A}">
      <dsp:nvSpPr>
        <dsp:cNvPr id="0" name=""/>
        <dsp:cNvSpPr/>
      </dsp:nvSpPr>
      <dsp:spPr>
        <a:xfrm rot="5400000">
          <a:off x="5734559" y="3263019"/>
          <a:ext cx="249115" cy="21188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596A1-DAD4-41D7-894A-FA0978DCE17F}">
      <dsp:nvSpPr>
        <dsp:cNvPr id="0" name=""/>
        <dsp:cNvSpPr/>
      </dsp:nvSpPr>
      <dsp:spPr>
        <a:xfrm>
          <a:off x="6134567" y="1915790"/>
          <a:ext cx="1052359" cy="16950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 Display" panose="020F0302020204030204"/>
            </a:rPr>
            <a:t>A density separation was conducted resulting in the formation of 3 liters of sample</a:t>
          </a:r>
        </a:p>
      </dsp:txBody>
      <dsp:txXfrm>
        <a:off x="6134567" y="1915790"/>
        <a:ext cx="1052359" cy="1695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9801C-BB69-4A2E-BE73-39E688533DF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76F6B-3A12-45BD-B216-0968FAF1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3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892175"/>
            <a:ext cx="4511675" cy="2538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Recycling has failed. For plastics, it’s not 10% recovery. It’s more</a:t>
            </a:r>
            <a:r>
              <a:rPr lang="en-US" baseline="0" dirty="0"/>
              <a:t> like 1% recovery. We’ve incinerated 8 times more than we’ve recycled.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It’s not a circular economy. It’s more like a loop-the-loop.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6B989-EFF0-41F5-BE6E-29AE077079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7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2F84D-6EB0-4FA3-8B1A-4F532008F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studies suggest that the presence of </a:t>
            </a:r>
            <a:r>
              <a:rPr lang="en-GB" dirty="0" err="1"/>
              <a:t>microplastics</a:t>
            </a:r>
            <a:r>
              <a:rPr lang="en-GB" dirty="0"/>
              <a:t> in sand can alter the permeability (how easily water passes through</a:t>
            </a:r>
            <a:r>
              <a:rPr lang="en-GB" baseline="0" dirty="0"/>
              <a:t>) and temperature of the sand, which could have impacts on sea turtles which have temperature-dependent sex-determination e.g. Carson </a:t>
            </a:r>
            <a:r>
              <a:rPr lang="en-GB" i="1" baseline="0" dirty="0"/>
              <a:t>et al.</a:t>
            </a:r>
            <a:r>
              <a:rPr lang="en-GB" i="0" baseline="0" dirty="0"/>
              <a:t>(2011)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 err="1"/>
              <a:t>Microplastics</a:t>
            </a:r>
            <a:r>
              <a:rPr lang="en-GB" baseline="0" dirty="0"/>
              <a:t> can also act as vectors for harmful pathogens and invasive species which latch on and use the plastic as a floating raft. The smaller the plastic item, the larger the surface-area-to-volume ratio, allowing more microorganisms to attach to one piece of plastic. These floating rafts can then transport pathogens and invasive species to new geographic areas.</a:t>
            </a:r>
          </a:p>
          <a:p>
            <a:endParaRPr lang="en-GB" baseline="0" dirty="0"/>
          </a:p>
          <a:p>
            <a:r>
              <a:rPr lang="en-GB" baseline="0" dirty="0"/>
              <a:t>The properties of plastic make them so they act as magnets for toxins present in the marine environment, notably Persistent Organic Pollutants (POPs). These are pollutants present in run-off from agricultural fields, for example, which have difficultly breaking down in the marine environment. Studies have found that these pollutants can be present on and in </a:t>
            </a:r>
            <a:r>
              <a:rPr lang="en-GB" baseline="0" dirty="0" err="1"/>
              <a:t>microplastics</a:t>
            </a:r>
            <a:r>
              <a:rPr lang="en-GB" baseline="0" dirty="0"/>
              <a:t> at a concentration of 1 million times the background concentration in surrounding seawater. </a:t>
            </a:r>
          </a:p>
          <a:p>
            <a:endParaRPr lang="en-GB" baseline="0" dirty="0"/>
          </a:p>
          <a:p>
            <a:r>
              <a:rPr lang="en-GB" baseline="0" dirty="0"/>
              <a:t>This is also a problem when </a:t>
            </a:r>
            <a:r>
              <a:rPr lang="en-GB" baseline="0" dirty="0" err="1"/>
              <a:t>microplastics</a:t>
            </a:r>
            <a:r>
              <a:rPr lang="en-GB" baseline="0" dirty="0"/>
              <a:t> are ingested, as these toxins are carried into the bodies…. (see next slide)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E5252-745D-472E-AC1A-3F96CA2AAF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1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5381-0150-1E9A-182F-05623C02F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175AB-3B5F-0562-E5FC-8E89DFABE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E320A-17ED-DFDE-50AC-55E306FD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123-3656-534F-BCA1-71A5AE68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D842F-1BB9-72BF-5D85-62B143DC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8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7A165-481D-DCE2-D296-BBB96336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26418-C696-9689-E7D9-FA3ABC64F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0A0A-B147-067A-7C70-4EC95F5A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A489E-A459-7812-586F-59CA81A1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977A8-F4B4-3FE6-B448-6A585064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92F1B9-1E10-6713-2E8A-DF353E5A7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F9523-6DA0-698A-CC0D-729F27751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B8554-D3DB-F1D4-C1C8-A4C84366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B29B6-0E02-59CD-F440-774CEC19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12F5-33B4-AA43-E4D8-7B808ED5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3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9728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5226-B1F3-4C66-B683-E8E90C57FF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08000" y="1524000"/>
            <a:ext cx="5181600" cy="464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524000"/>
            <a:ext cx="5994400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CECF-6DEE-0C20-DF79-B0ED162C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3BCB6-C5BA-64D2-FDC5-FBF01094D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B476-7417-3DA9-1058-FEDD5CE2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48D43-EDA3-DAD8-2664-4C5AD579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C212B-38DF-9B63-49E7-877472DB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8F45-EA12-9E54-DD14-C2D5ED1E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62EFF-E0F4-B435-C1CC-B424B8AD9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7D417-50A6-45CB-66E6-0704A3A3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C3B52-AB2D-8229-D162-8DC404F7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64174-58A5-BFAE-F144-F6B42878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4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9242-72E8-7BAD-6216-1CA2A04F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F6537-9DE9-D3C8-DD07-8FE488899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3A8DB-D83F-6686-FE5C-C55787C81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A5E31-D295-C9BB-0B6D-47ED459D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63A39-42B6-1642-4BE4-CD5AB063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EC595-31E1-A46F-6B4F-4AA7BD99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2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A43F-ADD9-2BBB-9A6A-85C2E663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1D873-ACF6-C09E-57E6-539DF8933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0F6B6-DDE8-C725-045D-04FA0D849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A0AC4-05DC-8DC8-4DFA-5D70966D8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C6D6A-72AD-8C32-6424-E0CCF635C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02C73-6110-294C-95FE-89B62212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EE8886-0A67-542E-D2FB-6AF11358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4C904-596A-2407-EDA0-0FF70E27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6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5252-1FAC-0CC4-8F99-55A3CEE2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83C9F-B80F-90A0-05C9-D026E368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A6E2F-5A5C-FD91-CBC1-E7BE0570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AFF4C-5B44-30D1-1A8D-832E4BF0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E2B9C-AE63-5FF2-E193-177AE67E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54CEC-0759-9A1D-E8A5-2273F12E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53F97-51F7-94EE-6CC4-0484368C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7A56-EC95-45A9-E28E-AE9D21A5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5F15D-FD5B-5886-461A-1B69D7B8C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EACBB-EE35-957F-4846-B42AAA337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312B6-DB2B-A6D1-96ED-78C5B1BD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09DD1-509D-9BEB-92D0-49974DD1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C003-13A1-06F9-8220-DA7C76E4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671A5-A33B-C06D-480F-82E0AF25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5B4D55-DB5D-C767-C02A-C581412F1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A1DC0-A869-E9DE-CC7E-E3709E3CA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592B8-746B-1599-1C3E-A9430971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AF08B-2EEB-154A-C42C-462809BD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7AB87-B745-DE88-36A0-E18E052F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2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07FAD-CF3B-D004-5E90-081E75E6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0B2C6-8F64-A10D-36D7-8D187E3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3A79-7C4B-2E18-79AF-92B16B6AA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BA6742-8F93-4FE7-A061-C66B2844F24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DCAF1-B6E2-8F8B-DDF0-C0C0BC230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268D-3921-0414-0173-E83E9DD40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D78FF9-2881-4ACC-A1CD-D4060606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ep towards solving the plastic pollution crisis - DIVE Magazine">
            <a:extLst>
              <a:ext uri="{FF2B5EF4-FFF2-40B4-BE49-F238E27FC236}">
                <a16:creationId xmlns:a16="http://schemas.microsoft.com/office/drawing/2014/main" id="{9C3FDDA6-3AE9-8913-895F-7E0AC01E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10046" y="3008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E13B6A-A4AE-E545-1FC6-993F9267D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038" y="1122362"/>
            <a:ext cx="11961962" cy="2900518"/>
          </a:xfrm>
        </p:spPr>
        <p:txBody>
          <a:bodyPr>
            <a:normAutofit/>
          </a:bodyPr>
          <a:lstStyle/>
          <a:p>
            <a:r>
              <a:rPr lang="en-US" sz="5100" b="1" dirty="0">
                <a:solidFill>
                  <a:srgbClr val="FFFFFF"/>
                </a:solidFill>
                <a:latin typeface="Calibri"/>
                <a:cs typeface="Calibri"/>
              </a:rPr>
              <a:t>Microplastic Analysis in TN Environments Using Standard Reflectance Spectroscopy</a:t>
            </a:r>
            <a:endParaRPr lang="en-US" sz="5100" dirty="0">
              <a:solidFill>
                <a:srgbClr val="FFFFFF"/>
              </a:solidFill>
              <a:latin typeface="Aptos Display" panose="020F0302020204030204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BB885-D6E7-0C8D-A7C6-2E82B19F3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Presented by: Jake Carr and </a:t>
            </a:r>
            <a:r>
              <a:rPr lang="en-US" dirty="0">
                <a:solidFill>
                  <a:srgbClr val="FFFFFF"/>
                </a:solidFill>
                <a:ea typeface="+mn-lt"/>
                <a:cs typeface="Calibri"/>
              </a:rPr>
              <a:t>M</a:t>
            </a:r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ichael Mckinney</a:t>
            </a:r>
            <a:endParaRPr lang="en-US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7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BC8122B-961C-F362-3867-064B428F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Fibers – </a:t>
            </a:r>
            <a:br>
              <a:rPr lang="en-US" dirty="0"/>
            </a:br>
            <a:r>
              <a:rPr lang="en-US" dirty="0"/>
              <a:t>GI TRACTS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C66C1-D1E4-8EF7-F24B-1C7FEB5F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Content Placeholder 5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5B337EBB-D637-76E9-51E6-26CACA4A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2" y="2814572"/>
            <a:ext cx="5181600" cy="3901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EBFB9-3E63-4CC6-AAAD-AACFC1E43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" b="-2"/>
          <a:stretch/>
        </p:blipFill>
        <p:spPr>
          <a:xfrm>
            <a:off x="9218135" y="141983"/>
            <a:ext cx="2807208" cy="321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16531-7CA9-E418-E80B-4F4301A6B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21" r="1" b="26327"/>
          <a:stretch/>
        </p:blipFill>
        <p:spPr>
          <a:xfrm>
            <a:off x="6262659" y="141988"/>
            <a:ext cx="2806701" cy="321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34D89-6EBC-2F8F-9F16-102D2FF8DF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2" r="-3" b="15433"/>
          <a:stretch/>
        </p:blipFill>
        <p:spPr>
          <a:xfrm>
            <a:off x="6262659" y="3498684"/>
            <a:ext cx="2806701" cy="3217333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5BD53E6-1190-3EF5-2E24-BDD5AC95B3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74" r="3" b="3"/>
          <a:stretch/>
        </p:blipFill>
        <p:spPr>
          <a:xfrm>
            <a:off x="9218135" y="3497324"/>
            <a:ext cx="2807208" cy="3218688"/>
          </a:xfrm>
          <a:prstGeom prst="rect">
            <a:avLst/>
          </a:prstGeom>
        </p:spPr>
      </p:pic>
      <p:pic>
        <p:nvPicPr>
          <p:cNvPr id="10" name="Graphic 9" descr="Bats with solid fill">
            <a:extLst>
              <a:ext uri="{FF2B5EF4-FFF2-40B4-BE49-F238E27FC236}">
                <a16:creationId xmlns:a16="http://schemas.microsoft.com/office/drawing/2014/main" id="{C3CE300C-B4CC-8BA8-2D4E-70C0C4792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57" y="137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6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41110"/>
            <a:ext cx="11641667" cy="641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21" y="1295400"/>
            <a:ext cx="426720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5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5369-859E-1887-B5BE-2588DE12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8" y="-358439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2800" b="1">
                <a:latin typeface="Calibri"/>
                <a:cs typeface="Calibri Light"/>
              </a:rPr>
              <a:t>The Current Method For </a:t>
            </a:r>
            <a:r>
              <a:rPr lang="en-US" sz="2800" b="1">
                <a:latin typeface="Calibri"/>
                <a:cs typeface="Calibri"/>
              </a:rPr>
              <a:t>Processing environmental microplastic</a:t>
            </a:r>
            <a:endParaRPr lang="en-US" sz="280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24675F9-F7EE-E49E-62DB-3A586E94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2" y="927563"/>
            <a:ext cx="11490784" cy="5450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35D60-03E3-361A-3593-959A6C4DA48F}"/>
              </a:ext>
            </a:extLst>
          </p:cNvPr>
          <p:cNvSpPr txBox="1"/>
          <p:nvPr/>
        </p:nvSpPr>
        <p:spPr>
          <a:xfrm>
            <a:off x="81395" y="6459681"/>
            <a:ext cx="51954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Junhao et al. </a:t>
            </a:r>
            <a:r>
              <a:rPr lang="en-US" sz="1200" i="1">
                <a:cs typeface="Calibri"/>
              </a:rPr>
              <a:t>J. enviro mgmt</a:t>
            </a:r>
            <a:r>
              <a:rPr lang="en-US" sz="1200">
                <a:cs typeface="Calibri"/>
              </a:rPr>
              <a:t>.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0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5369-859E-1887-B5BE-2588DE12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89" y="-358439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2800" b="1">
                <a:latin typeface="Calibri"/>
                <a:cs typeface="Calibri Light"/>
              </a:rPr>
              <a:t>The Modified Method For </a:t>
            </a:r>
            <a:r>
              <a:rPr lang="en-US" sz="2800" b="1">
                <a:latin typeface="Calibri"/>
                <a:cs typeface="Calibri"/>
              </a:rPr>
              <a:t>Processing environmental microplastic</a:t>
            </a:r>
            <a:endParaRPr lang="en-US" sz="280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24675F9-F7EE-E49E-62DB-3A586E94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2" y="789979"/>
            <a:ext cx="11490784" cy="5450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35D60-03E3-361A-3593-959A6C4DA48F}"/>
              </a:ext>
            </a:extLst>
          </p:cNvPr>
          <p:cNvSpPr txBox="1"/>
          <p:nvPr/>
        </p:nvSpPr>
        <p:spPr>
          <a:xfrm>
            <a:off x="81395" y="6459681"/>
            <a:ext cx="51954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Junhao et al. </a:t>
            </a:r>
            <a:r>
              <a:rPr lang="en-US" sz="1200" i="1">
                <a:cs typeface="Calibri"/>
              </a:rPr>
              <a:t>J. enviro mgmt</a:t>
            </a:r>
            <a:r>
              <a:rPr lang="en-US" sz="1200">
                <a:cs typeface="Calibri"/>
              </a:rPr>
              <a:t>. 2021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519D4-FA3F-8863-FCF0-0840CB4F91DF}"/>
              </a:ext>
            </a:extLst>
          </p:cNvPr>
          <p:cNvSpPr txBox="1"/>
          <p:nvPr/>
        </p:nvSpPr>
        <p:spPr>
          <a:xfrm>
            <a:off x="8228541" y="35718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7" name="Graphic 6" descr="Add outline">
            <a:extLst>
              <a:ext uri="{FF2B5EF4-FFF2-40B4-BE49-F238E27FC236}">
                <a16:creationId xmlns:a16="http://schemas.microsoft.com/office/drawing/2014/main" id="{C3049735-332F-8F6B-E4F5-5966FB99A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80000">
            <a:off x="5146994" y="927728"/>
            <a:ext cx="2755900" cy="2755900"/>
          </a:xfrm>
          <a:prstGeom prst="rect">
            <a:avLst/>
          </a:prstGeom>
        </p:spPr>
      </p:pic>
      <p:pic>
        <p:nvPicPr>
          <p:cNvPr id="10" name="Graphic 9" descr="Add outline">
            <a:extLst>
              <a:ext uri="{FF2B5EF4-FFF2-40B4-BE49-F238E27FC236}">
                <a16:creationId xmlns:a16="http://schemas.microsoft.com/office/drawing/2014/main" id="{4B7D6880-AC80-875E-5FD3-2D5C36AF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80000">
            <a:off x="2530987" y="3333992"/>
            <a:ext cx="2755900" cy="2755900"/>
          </a:xfrm>
          <a:prstGeom prst="rect">
            <a:avLst/>
          </a:prstGeom>
        </p:spPr>
      </p:pic>
      <p:pic>
        <p:nvPicPr>
          <p:cNvPr id="11" name="Graphic 10" descr="Add outline">
            <a:extLst>
              <a:ext uri="{FF2B5EF4-FFF2-40B4-BE49-F238E27FC236}">
                <a16:creationId xmlns:a16="http://schemas.microsoft.com/office/drawing/2014/main" id="{F5D3612E-CAAD-481B-0755-D8BB78759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80000">
            <a:off x="5532013" y="3869451"/>
            <a:ext cx="1824567" cy="18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35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D748-EA33-CD5B-59F5-6A35B090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63" y="-1628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>
                <a:cs typeface="Calibri Light"/>
              </a:rPr>
              <a:t>Quantifications</a:t>
            </a:r>
            <a:endParaRPr lang="en-US" sz="4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F550-8C57-5147-84F7-6D082757A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78002"/>
            <a:ext cx="4275826" cy="49839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TN Red Clay Soil +</a:t>
            </a:r>
            <a:endParaRPr lang="en-US" sz="3600">
              <a:cs typeface="Calibri" panose="020F0502020204030204"/>
            </a:endParaRPr>
          </a:p>
          <a:p>
            <a:pPr lvl="1"/>
            <a:r>
              <a:rPr lang="en-US">
                <a:cs typeface="Calibri" panose="020F0502020204030204"/>
              </a:rPr>
              <a:t>PP (Polypropylene)</a:t>
            </a:r>
            <a:endParaRPr lang="en-US" sz="3200">
              <a:cs typeface="Calibri"/>
            </a:endParaRPr>
          </a:p>
          <a:p>
            <a:pPr lvl="1"/>
            <a:r>
              <a:rPr lang="en-US">
                <a:cs typeface="Calibri"/>
              </a:rPr>
              <a:t>PVC (Polyvinyl Chloride)</a:t>
            </a:r>
            <a:endParaRPr lang="en-US" sz="3200">
              <a:cs typeface="Calibri"/>
            </a:endParaRPr>
          </a:p>
          <a:p>
            <a:pPr lvl="1"/>
            <a:r>
              <a:rPr lang="en-US">
                <a:cs typeface="Calibri"/>
              </a:rPr>
              <a:t>LDPE (Low Density Polyethylene )</a:t>
            </a:r>
            <a:endParaRPr lang="en-US" sz="3200">
              <a:cs typeface="Calibri"/>
            </a:endParaRPr>
          </a:p>
          <a:p>
            <a:pPr lvl="1"/>
            <a:r>
              <a:rPr lang="en-US">
                <a:cs typeface="Calibri"/>
              </a:rPr>
              <a:t>PS (Polystyrene)</a:t>
            </a:r>
          </a:p>
          <a:p>
            <a:r>
              <a:rPr lang="en-US">
                <a:cs typeface="Calibri"/>
              </a:rPr>
              <a:t>10 known concentrations per plastic polymer: from 1% to 10%, with 1% increment. </a:t>
            </a:r>
          </a:p>
          <a:p>
            <a:r>
              <a:rPr lang="en-US">
                <a:cs typeface="Calibri"/>
              </a:rPr>
              <a:t>Each sample has a total mass of 15 grams.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0E728-B453-D443-45CE-B6D83D4409C2}"/>
              </a:ext>
            </a:extLst>
          </p:cNvPr>
          <p:cNvSpPr txBox="1"/>
          <p:nvPr/>
        </p:nvSpPr>
        <p:spPr>
          <a:xfrm>
            <a:off x="5069456" y="-21623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diagram of a spectrum&#10;&#10;Description automatically generated">
            <a:extLst>
              <a:ext uri="{FF2B5EF4-FFF2-40B4-BE49-F238E27FC236}">
                <a16:creationId xmlns:a16="http://schemas.microsoft.com/office/drawing/2014/main" id="{041E96CE-169D-6E2B-16B4-549AD82C6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204" y="3939184"/>
            <a:ext cx="7529602" cy="28945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F6C43-9D7A-18FC-3630-262F80324B7A}"/>
              </a:ext>
            </a:extLst>
          </p:cNvPr>
          <p:cNvSpPr/>
          <p:nvPr/>
        </p:nvSpPr>
        <p:spPr>
          <a:xfrm>
            <a:off x="5619636" y="5735078"/>
            <a:ext cx="3366612" cy="1020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SR+ - Spectral Evolution">
            <a:extLst>
              <a:ext uri="{FF2B5EF4-FFF2-40B4-BE49-F238E27FC236}">
                <a16:creationId xmlns:a16="http://schemas.microsoft.com/office/drawing/2014/main" id="{EE8D7441-FA67-1E47-A387-DEEC473B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168" y="1044"/>
            <a:ext cx="3411254" cy="3421693"/>
          </a:xfrm>
          <a:prstGeom prst="rect">
            <a:avLst/>
          </a:prstGeom>
        </p:spPr>
      </p:pic>
      <p:pic>
        <p:nvPicPr>
          <p:cNvPr id="9" name="Picture 8" descr="Contact-Probe - Contact Probes for Spectral Evolution Spectroradiometers -  Maranata-Madrid SL - NIF B-85746204">
            <a:extLst>
              <a:ext uri="{FF2B5EF4-FFF2-40B4-BE49-F238E27FC236}">
                <a16:creationId xmlns:a16="http://schemas.microsoft.com/office/drawing/2014/main" id="{ABEC1EDE-7436-9F07-7EAC-24B33DF86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317" y="21922"/>
            <a:ext cx="2743200" cy="34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EB08F-C61B-20B2-183A-01BAB5AA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6" y="-259155"/>
            <a:ext cx="10515600" cy="1325563"/>
          </a:xfrm>
        </p:spPr>
        <p:txBody>
          <a:bodyPr/>
          <a:lstStyle/>
          <a:p>
            <a:r>
              <a:rPr lang="en-US" b="1">
                <a:latin typeface="Calibri"/>
                <a:cs typeface="Calibri"/>
              </a:rPr>
              <a:t>UV-Vis-NIR Spectroscopy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94753-AD50-D5C4-6086-968BF4949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" y="991738"/>
            <a:ext cx="5440393" cy="58609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7E9FE-5B71-5B05-741C-380A62AF84D4}"/>
              </a:ext>
            </a:extLst>
          </p:cNvPr>
          <p:cNvSpPr txBox="1"/>
          <p:nvPr/>
        </p:nvSpPr>
        <p:spPr>
          <a:xfrm>
            <a:off x="74501" y="912394"/>
            <a:ext cx="3770312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Spectroscopy allows for the identification of a material or compound through their unique reflectance.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In this case spectroscopy allows for us to look at the individual structure of the polymers. </a:t>
            </a:r>
          </a:p>
          <a:p>
            <a:endParaRPr lang="en-US" sz="20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A graph of multiple measurements&#10;&#10;Description automatically generated">
            <a:extLst>
              <a:ext uri="{FF2B5EF4-FFF2-40B4-BE49-F238E27FC236}">
                <a16:creationId xmlns:a16="http://schemas.microsoft.com/office/drawing/2014/main" id="{4FEE7989-23D1-59AD-9921-4B127B0A1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315" y="911179"/>
            <a:ext cx="8350685" cy="5933339"/>
          </a:xfrm>
          <a:prstGeom prst="rect">
            <a:avLst/>
          </a:prstGeom>
        </p:spPr>
      </p:pic>
      <p:pic>
        <p:nvPicPr>
          <p:cNvPr id="6" name="Picture 5" descr="A close-up of a computer code&#10;&#10;Description automatically generated">
            <a:extLst>
              <a:ext uri="{FF2B5EF4-FFF2-40B4-BE49-F238E27FC236}">
                <a16:creationId xmlns:a16="http://schemas.microsoft.com/office/drawing/2014/main" id="{F6B28719-90AD-977F-D335-81AC5DFD1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2" y="5131430"/>
            <a:ext cx="3590403" cy="16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EB08F-C61B-20B2-183A-01BAB5AA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62" y="-239103"/>
            <a:ext cx="10515600" cy="1325563"/>
          </a:xfrm>
        </p:spPr>
        <p:txBody>
          <a:bodyPr/>
          <a:lstStyle/>
          <a:p>
            <a:r>
              <a:rPr lang="en-US" b="1">
                <a:latin typeface="Calibri"/>
                <a:cs typeface="Calibri"/>
              </a:rPr>
              <a:t>UV-Vis-NIR Spectroscopy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94753-AD50-D5C4-6086-968BF4949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" y="991738"/>
            <a:ext cx="5440393" cy="58609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7E9FE-5B71-5B05-741C-380A62AF84D4}"/>
              </a:ext>
            </a:extLst>
          </p:cNvPr>
          <p:cNvSpPr txBox="1"/>
          <p:nvPr/>
        </p:nvSpPr>
        <p:spPr>
          <a:xfrm>
            <a:off x="224896" y="952499"/>
            <a:ext cx="3770312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>
                <a:ea typeface="Calibri"/>
                <a:cs typeface="Calibri"/>
              </a:rPr>
              <a:t>Polymer Structures are categorized in two ways:</a:t>
            </a:r>
            <a:endParaRPr lang="en-US" sz="2300"/>
          </a:p>
          <a:p>
            <a:pPr marL="342900" indent="-342900">
              <a:buFont typeface="Arial"/>
              <a:buChar char="•"/>
            </a:pPr>
            <a:endParaRPr lang="en-US" sz="23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300">
                <a:ea typeface="Calibri"/>
                <a:cs typeface="Calibri"/>
              </a:rPr>
              <a:t>Semi Crystaline- More reflectance Amorphous- Less reflectance </a:t>
            </a:r>
            <a:endParaRPr lang="en-US" sz="2300"/>
          </a:p>
          <a:p>
            <a:pPr marL="342900" indent="-342900">
              <a:buFont typeface="Arial"/>
              <a:buChar char="•"/>
            </a:pPr>
            <a:endParaRPr lang="en-US" sz="23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300">
                <a:ea typeface="Calibri"/>
                <a:cs typeface="Calibri"/>
              </a:rPr>
              <a:t>The different structures plays a role in the polymer's unique reflectance.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A graph of multiple measurements&#10;&#10;Description automatically generated">
            <a:extLst>
              <a:ext uri="{FF2B5EF4-FFF2-40B4-BE49-F238E27FC236}">
                <a16:creationId xmlns:a16="http://schemas.microsoft.com/office/drawing/2014/main" id="{85320F9A-D2F2-8F91-4C37-C1B20865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315" y="921617"/>
            <a:ext cx="8350685" cy="5933339"/>
          </a:xfrm>
          <a:prstGeom prst="rect">
            <a:avLst/>
          </a:prstGeom>
        </p:spPr>
      </p:pic>
      <p:pic>
        <p:nvPicPr>
          <p:cNvPr id="10" name="Picture 9" descr="A close-up of a computer code&#10;&#10;Description automatically generated">
            <a:extLst>
              <a:ext uri="{FF2B5EF4-FFF2-40B4-BE49-F238E27FC236}">
                <a16:creationId xmlns:a16="http://schemas.microsoft.com/office/drawing/2014/main" id="{CA047A89-C5F4-062F-02BD-30463B2E8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2" y="5131430"/>
            <a:ext cx="3590403" cy="16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2011-382A-6B9E-A6A1-293BBDF21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Tn Red Clay Soil Measurements</a:t>
            </a:r>
          </a:p>
        </p:txBody>
      </p:sp>
      <p:pic>
        <p:nvPicPr>
          <p:cNvPr id="5" name="Picture 4" descr="A graph showing multiple measurements&#10;&#10;Description automatically generated">
            <a:extLst>
              <a:ext uri="{FF2B5EF4-FFF2-40B4-BE49-F238E27FC236}">
                <a16:creationId xmlns:a16="http://schemas.microsoft.com/office/drawing/2014/main" id="{887923AA-B392-CCEB-1C4E-C4B87C50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228"/>
            <a:ext cx="12192000" cy="50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8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2011-382A-6B9E-A6A1-293BBDF21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07" y="-3529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TN Soil and PVC Mixture</a:t>
            </a:r>
            <a:endParaRPr lang="en-US" sz="6600" kern="1200">
              <a:latin typeface="+mj-lt"/>
            </a:endParaRPr>
          </a:p>
        </p:txBody>
      </p:sp>
      <p:pic>
        <p:nvPicPr>
          <p:cNvPr id="3" name="Picture 2" descr="A graph showing multiple measurements&#10;&#10;Description automatically generated">
            <a:extLst>
              <a:ext uri="{FF2B5EF4-FFF2-40B4-BE49-F238E27FC236}">
                <a16:creationId xmlns:a16="http://schemas.microsoft.com/office/drawing/2014/main" id="{6731C2FD-C985-EBC8-775C-C4E3D41FD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348"/>
            <a:ext cx="12192000" cy="5726251"/>
          </a:xfrm>
          <a:prstGeom prst="rect">
            <a:avLst/>
          </a:prstGeom>
        </p:spPr>
      </p:pic>
      <p:pic>
        <p:nvPicPr>
          <p:cNvPr id="6" name="Picture 5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5BFED9EB-FF46-266D-29A4-3582B2695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42" y="1496679"/>
            <a:ext cx="2200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35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6522B-CF3B-5890-5B6B-2262DE2C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-166837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Sample Prep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AA691-2E3E-220C-8E7B-74C2437DB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819" y="977361"/>
            <a:ext cx="462088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cs typeface="Calibri"/>
              </a:rPr>
              <a:t>Identify</a:t>
            </a:r>
            <a:r>
              <a:rPr lang="en-US" sz="2400">
                <a:cs typeface="Calibri"/>
              </a:rPr>
              <a:t> + </a:t>
            </a:r>
            <a:r>
              <a:rPr lang="en-US" sz="2400" b="1">
                <a:cs typeface="Calibri"/>
              </a:rPr>
              <a:t>quantify</a:t>
            </a:r>
            <a:r>
              <a:rPr lang="en-US" sz="2400">
                <a:cs typeface="Calibri" panose="020F0502020204030204"/>
              </a:rPr>
              <a:t> 4 types of MPs within soil </a:t>
            </a:r>
            <a:endParaRPr lang="en-US" sz="2400">
              <a:ea typeface="Calibri"/>
              <a:cs typeface="Calibri" panose="020F0502020204030204"/>
            </a:endParaRPr>
          </a:p>
          <a:p>
            <a:pPr lvl="1"/>
            <a:r>
              <a:rPr lang="en-US" sz="2800">
                <a:cs typeface="Calibri" panose="020F0502020204030204"/>
              </a:rPr>
              <a:t>PP (Polypropylene)</a:t>
            </a:r>
          </a:p>
          <a:p>
            <a:pPr lvl="1"/>
            <a:r>
              <a:rPr lang="en-US">
                <a:cs typeface="Calibri" panose="020F0502020204030204"/>
              </a:rPr>
              <a:t>PVC (Polyvinyl Chloride)</a:t>
            </a:r>
          </a:p>
          <a:p>
            <a:pPr lvl="1"/>
            <a:r>
              <a:rPr lang="en-US">
                <a:cs typeface="Calibri" panose="020F0502020204030204"/>
              </a:rPr>
              <a:t>LDPE (Low Density Polyethylene )</a:t>
            </a:r>
          </a:p>
          <a:p>
            <a:pPr lvl="1"/>
            <a:r>
              <a:rPr lang="en-US">
                <a:cs typeface="Calibri" panose="020F0502020204030204"/>
              </a:rPr>
              <a:t>PS (Polystyrene)</a:t>
            </a:r>
            <a:endParaRPr lang="en-US"/>
          </a:p>
          <a:p>
            <a:r>
              <a:rPr lang="en-US" sz="2400">
                <a:cs typeface="Calibri" panose="020F0502020204030204"/>
              </a:rPr>
              <a:t>The PSR+ allows us to quickly  identify the microplastic polymer within soil in a 1%-10% concentration range.</a:t>
            </a:r>
            <a:endParaRPr lang="en-US" sz="2400">
              <a:ea typeface="Calibri"/>
              <a:cs typeface="Calibri" panose="020F0502020204030204"/>
            </a:endParaRPr>
          </a:p>
          <a:p>
            <a:r>
              <a:rPr lang="en-US" sz="2400">
                <a:cs typeface="Calibri" panose="020F0502020204030204"/>
              </a:rPr>
              <a:t>Particle size: 250-840 microns</a:t>
            </a:r>
            <a:endParaRPr lang="en-US" sz="2400"/>
          </a:p>
          <a:p>
            <a:endParaRPr lang="en-US">
              <a:cs typeface="Calibri"/>
            </a:endParaRPr>
          </a:p>
        </p:txBody>
      </p:sp>
      <p:pic>
        <p:nvPicPr>
          <p:cNvPr id="6" name="Picture 5" descr="Microplastic Analysis and the Future Detection Landscape | Technology  Networks">
            <a:extLst>
              <a:ext uri="{FF2B5EF4-FFF2-40B4-BE49-F238E27FC236}">
                <a16:creationId xmlns:a16="http://schemas.microsoft.com/office/drawing/2014/main" id="{1BEF93C2-D539-FD00-F68B-17E7F5427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879" y="198784"/>
            <a:ext cx="6955766" cy="3915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5" name="Diagram 94">
            <a:extLst>
              <a:ext uri="{FF2B5EF4-FFF2-40B4-BE49-F238E27FC236}">
                <a16:creationId xmlns:a16="http://schemas.microsoft.com/office/drawing/2014/main" id="{B92AF9EE-33D5-E6A4-5925-63CE9ABB97EB}"/>
              </a:ext>
            </a:extLst>
          </p:cNvPr>
          <p:cNvGraphicFramePr/>
          <p:nvPr/>
        </p:nvGraphicFramePr>
        <p:xfrm>
          <a:off x="5093918" y="3426912"/>
          <a:ext cx="6952362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450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694C-F529-4947-A93B-337BE365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3"/>
            <a:ext cx="49596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Plastic Production per year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740EA2-3B19-4AAA-BBA8-F9040C0D6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2444" y="1447272"/>
            <a:ext cx="5201023" cy="3549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DDBB4-4CF2-441A-8CDA-3BD8DEA8E519}"/>
              </a:ext>
            </a:extLst>
          </p:cNvPr>
          <p:cNvSpPr txBox="1"/>
          <p:nvPr/>
        </p:nvSpPr>
        <p:spPr>
          <a:xfrm>
            <a:off x="1136398" y="2418410"/>
            <a:ext cx="4959603" cy="3549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 million tons dumped in oceans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50% made are single use products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9 percent average recycling rate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More plastic in oceans than fish by 2050</a:t>
            </a:r>
          </a:p>
        </p:txBody>
      </p:sp>
      <p:sp>
        <p:nvSpPr>
          <p:cNvPr id="8" name="AutoShape 2" descr="The Plasticene: Age of Plastics — The Science and Environmental Health  Network"/>
          <p:cNvSpPr>
            <a:spLocks noChangeAspect="1" noChangeArrowheads="1"/>
          </p:cNvSpPr>
          <p:nvPr/>
        </p:nvSpPr>
        <p:spPr bwMode="auto">
          <a:xfrm>
            <a:off x="-649029" y="46917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4" descr="The Plasticene: Age of Plastics — The Science and Environmental Health 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1" y="4310759"/>
            <a:ext cx="4762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12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D76B-C4AB-36C7-2E47-5FBF8E3C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4178"/>
            <a:ext cx="10515600" cy="1325563"/>
          </a:xfrm>
        </p:spPr>
        <p:txBody>
          <a:bodyPr/>
          <a:lstStyle/>
          <a:p>
            <a:r>
              <a:rPr lang="en-US"/>
              <a:t>Milling Plastics </a:t>
            </a:r>
          </a:p>
        </p:txBody>
      </p:sp>
      <p:pic>
        <p:nvPicPr>
          <p:cNvPr id="4" name="Content Placeholder 3" descr="A machine with a cylinder and a cylinder with a cylinder and a cylinder with a cylinder with a cylinder with a cylinder with a cylinder with a cylinder with a cylinder with a cylinder with a cylinder with&#10;&#10;Description automatically generated">
            <a:extLst>
              <a:ext uri="{FF2B5EF4-FFF2-40B4-BE49-F238E27FC236}">
                <a16:creationId xmlns:a16="http://schemas.microsoft.com/office/drawing/2014/main" id="{1CF342A4-1E83-A9A2-AB38-ADA1B3ED2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9116" y="1342316"/>
            <a:ext cx="6428873" cy="544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08392-EA0C-BB8F-35B2-E177CAA689AF}"/>
              </a:ext>
            </a:extLst>
          </p:cNvPr>
          <p:cNvSpPr txBox="1"/>
          <p:nvPr/>
        </p:nvSpPr>
        <p:spPr>
          <a:xfrm>
            <a:off x="20052" y="1223210"/>
            <a:ext cx="513347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Mill allows for the destruction of plastic standards to generate microplastics.</a:t>
            </a:r>
          </a:p>
          <a:p>
            <a:endParaRPr lang="en-US" sz="2400"/>
          </a:p>
          <a:p>
            <a:r>
              <a:rPr lang="en-US" sz="2400" dirty="0"/>
              <a:t>The image to the right shows a funnel in which plastic beads are slowly dropped into the mill, in which the beads are crushed.</a:t>
            </a:r>
          </a:p>
          <a:p>
            <a:endParaRPr lang="en-US" sz="2400"/>
          </a:p>
          <a:p>
            <a:r>
              <a:rPr lang="en-US" sz="2400" dirty="0"/>
              <a:t>The sieve at the exit of the mill stops larger microplastic particles from entering the glass </a:t>
            </a:r>
            <a:r>
              <a:rPr lang="en-US" sz="2400" dirty="0" err="1"/>
              <a:t>conatiner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11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CB36-43C3-B3DA-DEC2-C0B199CA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9" y="4178"/>
            <a:ext cx="10515600" cy="1325563"/>
          </a:xfrm>
        </p:spPr>
        <p:txBody>
          <a:bodyPr/>
          <a:lstStyle/>
          <a:p>
            <a:pPr algn="ctr"/>
            <a:r>
              <a:rPr lang="en-US"/>
              <a:t>Mortar and Pestle </a:t>
            </a:r>
          </a:p>
        </p:txBody>
      </p:sp>
      <p:pic>
        <p:nvPicPr>
          <p:cNvPr id="4" name="Content Placeholder 3" descr="A bowl of brown powder&#10;&#10;Description automatically generated">
            <a:extLst>
              <a:ext uri="{FF2B5EF4-FFF2-40B4-BE49-F238E27FC236}">
                <a16:creationId xmlns:a16="http://schemas.microsoft.com/office/drawing/2014/main" id="{F17A5176-B62E-05C2-B747-3EB51FDBC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509795" y="2018632"/>
            <a:ext cx="4349750" cy="3262312"/>
          </a:xfrm>
        </p:spPr>
      </p:pic>
      <p:pic>
        <p:nvPicPr>
          <p:cNvPr id="5" name="Picture 4" descr="A bowl of brown powder&#10;&#10;Description automatically generated">
            <a:extLst>
              <a:ext uri="{FF2B5EF4-FFF2-40B4-BE49-F238E27FC236}">
                <a16:creationId xmlns:a16="http://schemas.microsoft.com/office/drawing/2014/main" id="{D6D8BF34-3D53-E766-03E2-6CD595E6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41082" y="2094288"/>
            <a:ext cx="4335377" cy="3126204"/>
          </a:xfrm>
          <a:prstGeom prst="rect">
            <a:avLst/>
          </a:prstGeom>
        </p:spPr>
      </p:pic>
      <p:pic>
        <p:nvPicPr>
          <p:cNvPr id="6" name="Picture 5" descr="A white bowl with brown powder in it&#10;&#10;Description automatically generated">
            <a:extLst>
              <a:ext uri="{FF2B5EF4-FFF2-40B4-BE49-F238E27FC236}">
                <a16:creationId xmlns:a16="http://schemas.microsoft.com/office/drawing/2014/main" id="{3F954746-959D-26B2-0050-6AA9B6C4E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1449" y="2094289"/>
            <a:ext cx="4335378" cy="3126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52F81-1067-20DC-050E-86CADD06ACEC}"/>
              </a:ext>
            </a:extLst>
          </p:cNvPr>
          <p:cNvSpPr txBox="1"/>
          <p:nvPr/>
        </p:nvSpPr>
        <p:spPr>
          <a:xfrm>
            <a:off x="772027" y="5825289"/>
            <a:ext cx="31081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Step 1: Mix soil and microplastics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A4CB1-3142-6A27-CD38-1CFF7D3D92B3}"/>
              </a:ext>
            </a:extLst>
          </p:cNvPr>
          <p:cNvSpPr txBox="1"/>
          <p:nvPr/>
        </p:nvSpPr>
        <p:spPr>
          <a:xfrm>
            <a:off x="4443663" y="582729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Step 2: Grind the mixture for 5 minutes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5938F-6538-A767-2817-A3395436266F}"/>
              </a:ext>
            </a:extLst>
          </p:cNvPr>
          <p:cNvSpPr txBox="1"/>
          <p:nvPr/>
        </p:nvSpPr>
        <p:spPr>
          <a:xfrm>
            <a:off x="8053137" y="5827295"/>
            <a:ext cx="32645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Step 3: Transfer to Aluminum pan for measurement. </a:t>
            </a:r>
          </a:p>
        </p:txBody>
      </p:sp>
    </p:spTree>
    <p:extLst>
      <p:ext uri="{BB962C8B-B14F-4D97-AF65-F5344CB8AC3E}">
        <p14:creationId xmlns:p14="http://schemas.microsoft.com/office/powerpoint/2010/main" val="3581513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897C-8CAA-5A9D-17FB-A4F334CA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37" y="-166837"/>
            <a:ext cx="10515600" cy="1325563"/>
          </a:xfrm>
        </p:spPr>
        <p:txBody>
          <a:bodyPr/>
          <a:lstStyle/>
          <a:p>
            <a:r>
              <a:rPr lang="en-US" b="1">
                <a:latin typeface="Calibri"/>
                <a:cs typeface="Calibri"/>
              </a:rPr>
              <a:t>PS (Polystyrene)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0FA7A-B516-74B2-B03D-FDD63ED4D61C}"/>
              </a:ext>
            </a:extLst>
          </p:cNvPr>
          <p:cNvSpPr txBox="1"/>
          <p:nvPr/>
        </p:nvSpPr>
        <p:spPr>
          <a:xfrm>
            <a:off x="351692" y="1094153"/>
            <a:ext cx="508000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Polystyrene can be either amorphous or semi-crystalline. </a:t>
            </a:r>
          </a:p>
          <a:p>
            <a:endParaRPr lang="en-US" sz="2400"/>
          </a:p>
          <a:p>
            <a:r>
              <a:rPr lang="en-US" sz="2400"/>
              <a:t>R^2=.946</a:t>
            </a:r>
          </a:p>
          <a:p>
            <a:endParaRPr lang="en-US" sz="2400"/>
          </a:p>
          <a:p>
            <a:r>
              <a:rPr lang="en-US" sz="2400"/>
              <a:t>In this study the polystyrene is amorphous. Which could be indicative of our high R squared value.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5" descr="Rigid Plastic #6 (Polystyrene) - Stockton Recycles">
            <a:extLst>
              <a:ext uri="{FF2B5EF4-FFF2-40B4-BE49-F238E27FC236}">
                <a16:creationId xmlns:a16="http://schemas.microsoft.com/office/drawing/2014/main" id="{24F910C0-76F1-303A-785C-70F8AB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30" y="4153218"/>
            <a:ext cx="2511707" cy="2463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2BA7A-7191-3AD5-0770-72BE893F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13" y="136315"/>
            <a:ext cx="5943600" cy="67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9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12469-2F83-80DE-3ED4-643ED644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Polystyrene</a:t>
            </a:r>
            <a:endParaRPr lang="en-US" sz="3600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Content Placeholder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B675BE90-6F83-DC88-94A2-6BE273209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6944" y="192282"/>
            <a:ext cx="6491733" cy="65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897C-8CAA-5A9D-17FB-A4F334CA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37" y="-16683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Calibri"/>
                <a:ea typeface="Calibri"/>
                <a:cs typeface="Calibri"/>
              </a:rPr>
              <a:t>LDPE (Low Density Polyethylene)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3BBF8-6D88-CCED-8D9B-A333AC2B272C}"/>
              </a:ext>
            </a:extLst>
          </p:cNvPr>
          <p:cNvSpPr txBox="1"/>
          <p:nvPr/>
        </p:nvSpPr>
        <p:spPr>
          <a:xfrm>
            <a:off x="293076" y="1113692"/>
            <a:ext cx="5548923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LDPE is a semi-crystalline polymer. </a:t>
            </a:r>
          </a:p>
          <a:p>
            <a:endParaRPr lang="en-US" sz="2400"/>
          </a:p>
          <a:p>
            <a:r>
              <a:rPr lang="en-US" sz="2400"/>
              <a:t>R^2=.83</a:t>
            </a:r>
          </a:p>
          <a:p>
            <a:endParaRPr lang="en-US" sz="2400"/>
          </a:p>
          <a:p>
            <a:r>
              <a:rPr lang="en-US" sz="2400"/>
              <a:t>The results of this model was below expectations with the new methodology but the R^2 value is very similar to ones found in the literature.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5" descr="LDPE Dispensing Bottles | Wholesale Dropper Bottles | Plastic Boston Round  Bottles">
            <a:extLst>
              <a:ext uri="{FF2B5EF4-FFF2-40B4-BE49-F238E27FC236}">
                <a16:creationId xmlns:a16="http://schemas.microsoft.com/office/drawing/2014/main" id="{C6B013E2-8042-C482-7349-0BFB78B3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2" y="4180602"/>
            <a:ext cx="3158954" cy="2290599"/>
          </a:xfrm>
          <a:prstGeom prst="rect">
            <a:avLst/>
          </a:prstGeom>
        </p:spPr>
      </p:pic>
      <p:pic>
        <p:nvPicPr>
          <p:cNvPr id="3" name="Picture 2" descr="A green and red line graph&#10;&#10;AI-generated content may be incorrect.">
            <a:extLst>
              <a:ext uri="{FF2B5EF4-FFF2-40B4-BE49-F238E27FC236}">
                <a16:creationId xmlns:a16="http://schemas.microsoft.com/office/drawing/2014/main" id="{630D266A-853B-B522-9F6B-3C598205E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13" y="208202"/>
            <a:ext cx="5943600" cy="66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79768-CEEC-8917-6B47-B4401F3A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Low Density Polyethylene </a:t>
            </a:r>
          </a:p>
        </p:txBody>
      </p:sp>
      <p:pic>
        <p:nvPicPr>
          <p:cNvPr id="7" name="Content Placeholder 6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5CDB1091-342C-5F91-D532-FB82A6AAD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852" y="142151"/>
            <a:ext cx="6395365" cy="64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3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897C-8CAA-5A9D-17FB-A4F334CA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37" y="-16683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Calibri"/>
                <a:ea typeface="Calibri"/>
                <a:cs typeface="Calibri"/>
              </a:rPr>
              <a:t>Polypropylene (PP)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3BD4B-09CF-FE79-4EAB-487868BD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552" y="0"/>
            <a:ext cx="568709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5C079-DB13-1775-2344-AAE813955116}"/>
              </a:ext>
            </a:extLst>
          </p:cNvPr>
          <p:cNvSpPr txBox="1"/>
          <p:nvPr/>
        </p:nvSpPr>
        <p:spPr>
          <a:xfrm>
            <a:off x="390769" y="1211384"/>
            <a:ext cx="6115538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Polypropylene is a semi-crystalline polymer.</a:t>
            </a:r>
            <a:endParaRPr lang="en-US"/>
          </a:p>
          <a:p>
            <a:endParaRPr lang="en-US"/>
          </a:p>
          <a:p>
            <a:r>
              <a:rPr lang="en-US" sz="2400"/>
              <a:t>R^2= .98</a:t>
            </a:r>
          </a:p>
          <a:p>
            <a:endParaRPr lang="en-US" sz="2400"/>
          </a:p>
          <a:p>
            <a:r>
              <a:rPr lang="en-US" sz="2400"/>
              <a:t>The results of this model exceeded expectations and exceeded majority of the R^2 values that were observed in the literature.</a:t>
            </a:r>
          </a:p>
          <a:p>
            <a:endParaRPr lang="en-US"/>
          </a:p>
        </p:txBody>
      </p:sp>
      <p:pic>
        <p:nvPicPr>
          <p:cNvPr id="6" name="Picture 5" descr="Polypropylene Plastic Uses &amp; Applications | Adreco Plastics">
            <a:extLst>
              <a:ext uri="{FF2B5EF4-FFF2-40B4-BE49-F238E27FC236}">
                <a16:creationId xmlns:a16="http://schemas.microsoft.com/office/drawing/2014/main" id="{40AD838C-ADB0-AA0D-74F5-B08BF8E5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22" y="4229791"/>
            <a:ext cx="3611300" cy="24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6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37AD6-E591-CB68-BE78-98082262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Polypropylene </a:t>
            </a:r>
          </a:p>
        </p:txBody>
      </p:sp>
      <p:pic>
        <p:nvPicPr>
          <p:cNvPr id="4" name="Content Placeholder 3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D1A0FD30-64FE-2A96-5213-0CF1DE2D3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6917" y="182256"/>
            <a:ext cx="6281181" cy="63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0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897C-8CAA-5A9D-17FB-A4F334CA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37" y="-16683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Calibri"/>
                <a:ea typeface="Calibri"/>
                <a:cs typeface="Calibri"/>
              </a:rPr>
              <a:t>PVC (Polyvinyl Chloride)</a:t>
            </a:r>
          </a:p>
        </p:txBody>
      </p:sp>
      <p:pic>
        <p:nvPicPr>
          <p:cNvPr id="4" name="Picture 3" descr="A green line with red dots&#10;&#10;Description automatically generated">
            <a:extLst>
              <a:ext uri="{FF2B5EF4-FFF2-40B4-BE49-F238E27FC236}">
                <a16:creationId xmlns:a16="http://schemas.microsoft.com/office/drawing/2014/main" id="{E9BBEB9F-0085-EA2F-6D86-F52ADFC2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155" y="0"/>
            <a:ext cx="5772534" cy="6858000"/>
          </a:xfrm>
          <a:prstGeom prst="rect">
            <a:avLst/>
          </a:prstGeom>
        </p:spPr>
      </p:pic>
      <p:pic>
        <p:nvPicPr>
          <p:cNvPr id="5" name="Picture 4" descr="What is PVC Plastic? All Information About PVC Plastic">
            <a:extLst>
              <a:ext uri="{FF2B5EF4-FFF2-40B4-BE49-F238E27FC236}">
                <a16:creationId xmlns:a16="http://schemas.microsoft.com/office/drawing/2014/main" id="{0EF6DC69-62AA-44F0-7A01-3C86E89AC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31" y="3857501"/>
            <a:ext cx="4209689" cy="2553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60263-0732-70ED-7755-988194D64A1C}"/>
              </a:ext>
            </a:extLst>
          </p:cNvPr>
          <p:cNvSpPr txBox="1"/>
          <p:nvPr/>
        </p:nvSpPr>
        <p:spPr>
          <a:xfrm>
            <a:off x="332153" y="1250461"/>
            <a:ext cx="640861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PVC is an amorphous thermoplastic.</a:t>
            </a:r>
          </a:p>
          <a:p>
            <a:endParaRPr lang="en-US" sz="2400"/>
          </a:p>
          <a:p>
            <a:r>
              <a:rPr lang="en-US" sz="2400"/>
              <a:t>R^2= 0.91</a:t>
            </a:r>
          </a:p>
          <a:p>
            <a:endParaRPr lang="en-US" sz="2400"/>
          </a:p>
          <a:p>
            <a:r>
              <a:rPr lang="en-US" sz="2400"/>
              <a:t>The results of the model is on par with the models found in literature. </a:t>
            </a:r>
          </a:p>
        </p:txBody>
      </p:sp>
    </p:spTree>
    <p:extLst>
      <p:ext uri="{BB962C8B-B14F-4D97-AF65-F5344CB8AC3E}">
        <p14:creationId xmlns:p14="http://schemas.microsoft.com/office/powerpoint/2010/main" val="3148444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BC2B2-5A65-B540-6347-750035B7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Polyvinyl Chlorine</a:t>
            </a:r>
          </a:p>
        </p:txBody>
      </p:sp>
      <p:pic>
        <p:nvPicPr>
          <p:cNvPr id="4" name="Content Placeholder 3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5ADEA72C-6F78-BA75-01DA-563DDD4F9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9536" y="1782"/>
            <a:ext cx="6595891" cy="66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40" y="0"/>
            <a:ext cx="895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20549" y="1629696"/>
            <a:ext cx="18739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55% into the environment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20549" y="2882250"/>
            <a:ext cx="20771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8% incinerated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9926254" y="3563085"/>
            <a:ext cx="2265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4% recycled then discarded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2065" y="4683198"/>
            <a:ext cx="3486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1% recycled still in use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2065" y="5433979"/>
            <a:ext cx="3352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30% primary still in 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0222" y="6344356"/>
            <a:ext cx="254730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500" dirty="0"/>
              <a:t>Geyer et al., 2017</a:t>
            </a:r>
          </a:p>
        </p:txBody>
      </p:sp>
    </p:spTree>
    <p:extLst>
      <p:ext uri="{BB962C8B-B14F-4D97-AF65-F5344CB8AC3E}">
        <p14:creationId xmlns:p14="http://schemas.microsoft.com/office/powerpoint/2010/main" val="3051859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2A2AB-4CB4-E50D-F43C-660C70BA2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2E23A-BC34-2B2A-DA04-3815044B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07" y="-1584"/>
            <a:ext cx="5245866" cy="1325563"/>
          </a:xfrm>
        </p:spPr>
        <p:txBody>
          <a:bodyPr/>
          <a:lstStyle/>
          <a:p>
            <a:r>
              <a:rPr lang="en-US" sz="4000" b="1" dirty="0">
                <a:cs typeface="Calibri Light"/>
              </a:rPr>
              <a:t>Enviromental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E7624-DD10-1A79-4FB4-2D28A8C11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065" y="977361"/>
            <a:ext cx="4592130" cy="5875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cs typeface="Calibri"/>
              </a:rPr>
              <a:t>Identify</a:t>
            </a:r>
            <a:r>
              <a:rPr lang="en-US" sz="2400" dirty="0">
                <a:cs typeface="Calibri"/>
              </a:rPr>
              <a:t> + </a:t>
            </a:r>
            <a:r>
              <a:rPr lang="en-US" sz="2400" b="1" dirty="0">
                <a:cs typeface="Calibri"/>
              </a:rPr>
              <a:t>quantify</a:t>
            </a:r>
            <a:r>
              <a:rPr lang="en-US" sz="2400" dirty="0">
                <a:cs typeface="Calibri" panose="020F0502020204030204"/>
              </a:rPr>
              <a:t> 5 types of MPs within environmental mediums</a:t>
            </a:r>
            <a:endParaRPr lang="en-US" sz="2400" dirty="0">
              <a:ea typeface="Calibri"/>
              <a:cs typeface="Calibri" panose="020F0502020204030204"/>
            </a:endParaRPr>
          </a:p>
          <a:p>
            <a:pPr lvl="1"/>
            <a:r>
              <a:rPr lang="en-US" sz="2800" dirty="0">
                <a:cs typeface="Calibri" panose="020F0502020204030204"/>
              </a:rPr>
              <a:t>PP (Polypropylene)</a:t>
            </a:r>
          </a:p>
          <a:p>
            <a:pPr lvl="1"/>
            <a:r>
              <a:rPr lang="en-US" dirty="0">
                <a:cs typeface="Calibri" panose="020F0502020204030204"/>
              </a:rPr>
              <a:t>PVC (Polyvinyl Chloride)</a:t>
            </a:r>
          </a:p>
          <a:p>
            <a:pPr lvl="1"/>
            <a:r>
              <a:rPr lang="en-US" dirty="0">
                <a:cs typeface="Calibri" panose="020F0502020204030204"/>
              </a:rPr>
              <a:t>LDPE (Low Density Polyethylene )</a:t>
            </a:r>
          </a:p>
          <a:p>
            <a:pPr lvl="1"/>
            <a:r>
              <a:rPr lang="en-US" dirty="0">
                <a:cs typeface="Calibri" panose="020F0502020204030204"/>
              </a:rPr>
              <a:t>PS (Polystyrene)</a:t>
            </a:r>
            <a:endParaRPr lang="en-US" dirty="0"/>
          </a:p>
          <a:p>
            <a:pPr lvl="1"/>
            <a:r>
              <a:rPr lang="en-US" dirty="0">
                <a:cs typeface="Calibri" panose="020F0502020204030204"/>
              </a:rPr>
              <a:t>Nylon 12</a:t>
            </a:r>
          </a:p>
          <a:p>
            <a:r>
              <a:rPr lang="en-US" sz="2400" dirty="0">
                <a:cs typeface="Calibri" panose="020F0502020204030204"/>
              </a:rPr>
              <a:t>The PSR+ allows us to quickly  identify the microplastic polymers in environmental samples by conducting scans of the filter paper.</a:t>
            </a:r>
          </a:p>
          <a:p>
            <a:endParaRPr lang="en-US">
              <a:cs typeface="Calibri"/>
            </a:endParaRPr>
          </a:p>
        </p:txBody>
      </p:sp>
      <p:graphicFrame>
        <p:nvGraphicFramePr>
          <p:cNvPr id="95" name="Diagram 94">
            <a:extLst>
              <a:ext uri="{FF2B5EF4-FFF2-40B4-BE49-F238E27FC236}">
                <a16:creationId xmlns:a16="http://schemas.microsoft.com/office/drawing/2014/main" id="{CFDE7326-DD66-FD44-801E-6E7FD7721330}"/>
              </a:ext>
            </a:extLst>
          </p:cNvPr>
          <p:cNvGraphicFramePr/>
          <p:nvPr/>
        </p:nvGraphicFramePr>
        <p:xfrm>
          <a:off x="4777617" y="2549894"/>
          <a:ext cx="7268663" cy="5526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68" name="Picture 4767" descr="Vacuum Filtration Setup for Maximum Efficiency – Filtr8 Labs">
            <a:extLst>
              <a:ext uri="{FF2B5EF4-FFF2-40B4-BE49-F238E27FC236}">
                <a16:creationId xmlns:a16="http://schemas.microsoft.com/office/drawing/2014/main" id="{5BD972D8-69DA-BE08-96A9-93E207DA9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382" y="143056"/>
            <a:ext cx="5273614" cy="4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0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E3A2B-F22C-F1F7-4139-40E0D214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Sample Site</a:t>
            </a:r>
          </a:p>
        </p:txBody>
      </p:sp>
      <p:pic>
        <p:nvPicPr>
          <p:cNvPr id="4" name="Content Placeholder 3" descr="A map of a pond&#10;&#10;AI-generated content may be incorrect.">
            <a:extLst>
              <a:ext uri="{FF2B5EF4-FFF2-40B4-BE49-F238E27FC236}">
                <a16:creationId xmlns:a16="http://schemas.microsoft.com/office/drawing/2014/main" id="{DC252BC5-2A0D-E329-1DE8-55C0AF24F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978308"/>
            <a:ext cx="6780700" cy="489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32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201C-1239-CD3C-2A74-D9565856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4" y="330143"/>
            <a:ext cx="5940298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Enviromental Sample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26374-2431-3218-72D2-06AF532F1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All samples were measured through a contact prop measurement on a Glass fiber filter paper: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Water was vacuum filtered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Soil a density separation via sodium Iodine was done to isolate plastic material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Atmospheric samples were collected by rinsing the collection device and vacuum filtered afterward.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/>
          </a:p>
        </p:txBody>
      </p:sp>
      <p:pic>
        <p:nvPicPr>
          <p:cNvPr id="4" name="Picture 3" descr="A hand holding a device&#10;&#10;AI-generated content may be incorrect.">
            <a:extLst>
              <a:ext uri="{FF2B5EF4-FFF2-40B4-BE49-F238E27FC236}">
                <a16:creationId xmlns:a16="http://schemas.microsoft.com/office/drawing/2014/main" id="{DDF6F937-E3EF-BBC7-4B87-23715063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6" r="3063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9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571E-01C3-5CA1-14C5-593E6003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181215"/>
            <a:ext cx="10515600" cy="1325563"/>
          </a:xfrm>
        </p:spPr>
        <p:txBody>
          <a:bodyPr/>
          <a:lstStyle/>
          <a:p>
            <a:r>
              <a:rPr lang="en-US" dirty="0"/>
              <a:t>Enviromental Microplastic Types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639B88C-7190-C60D-B702-0A9CDC4C84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4415" y="1365849"/>
          <a:ext cx="11844392" cy="54384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80549">
                  <a:extLst>
                    <a:ext uri="{9D8B030D-6E8A-4147-A177-3AD203B41FA5}">
                      <a16:colId xmlns:a16="http://schemas.microsoft.com/office/drawing/2014/main" val="2536747587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26873412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2772413668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3766482650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4130507068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1360097764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2499350544"/>
                    </a:ext>
                  </a:extLst>
                </a:gridCol>
                <a:gridCol w="1480549">
                  <a:extLst>
                    <a:ext uri="{9D8B030D-6E8A-4147-A177-3AD203B41FA5}">
                      <a16:colId xmlns:a16="http://schemas.microsoft.com/office/drawing/2014/main" val="1091589629"/>
                    </a:ext>
                  </a:extLst>
                </a:gridCol>
              </a:tblGrid>
              <a:tr h="849041">
                <a:tc>
                  <a:txBody>
                    <a:bodyPr/>
                    <a:lstStyle/>
                    <a:p>
                      <a:pPr algn="l" fontAlgn="b"/>
                      <a:r>
                        <a:rPr lang="en-US" dirty="0">
                          <a:effectLst/>
                        </a:rPr>
                        <a:t>Environment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Fibers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Fragments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Films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Foams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Microbeads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Pellets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Total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01052"/>
                  </a:ext>
                </a:extLst>
              </a:tr>
              <a:tr h="156040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Dry Atmospheric Deposition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328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347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518660"/>
                  </a:ext>
                </a:extLst>
              </a:tr>
              <a:tr h="849041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Hurricane Helene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309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339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2041"/>
                  </a:ext>
                </a:extLst>
              </a:tr>
              <a:tr h="849041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Groundwater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302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379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511874"/>
                  </a:ext>
                </a:extLst>
              </a:tr>
              <a:tr h="849041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Surface 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407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546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48996"/>
                  </a:ext>
                </a:extLst>
              </a:tr>
              <a:tr h="481888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Soil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122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188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450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60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types of microplastic&#10;&#10;AI-generated content may be incorrect.">
            <a:extLst>
              <a:ext uri="{FF2B5EF4-FFF2-40B4-BE49-F238E27FC236}">
                <a16:creationId xmlns:a16="http://schemas.microsoft.com/office/drawing/2014/main" id="{13CD3D65-BE20-68E3-52BD-A3D55D675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499" y="643467"/>
            <a:ext cx="5146950" cy="57314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668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1C830-31D1-EE95-F108-075016FA6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C488E-94B5-E6C4-B99C-134EFCE2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1325563"/>
          </a:xfrm>
        </p:spPr>
        <p:txBody>
          <a:bodyPr/>
          <a:lstStyle/>
          <a:p>
            <a:r>
              <a:rPr lang="en-US" dirty="0"/>
              <a:t>Enviromental Microplastic Colors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758DF611-EC19-ACAE-9752-E33CC2A1A7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886" y="1178943"/>
          <a:ext cx="11922471" cy="56063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3861">
                  <a:extLst>
                    <a:ext uri="{9D8B030D-6E8A-4147-A177-3AD203B41FA5}">
                      <a16:colId xmlns:a16="http://schemas.microsoft.com/office/drawing/2014/main" val="1331351093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1128867435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3477812833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611156209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2481435532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2270356078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3891296733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4022250301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2121025111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354046457"/>
                    </a:ext>
                  </a:extLst>
                </a:gridCol>
                <a:gridCol w="1083861">
                  <a:extLst>
                    <a:ext uri="{9D8B030D-6E8A-4147-A177-3AD203B41FA5}">
                      <a16:colId xmlns:a16="http://schemas.microsoft.com/office/drawing/2014/main" val="297092967"/>
                    </a:ext>
                  </a:extLst>
                </a:gridCol>
              </a:tblGrid>
              <a:tr h="765438">
                <a:tc>
                  <a:txBody>
                    <a:bodyPr/>
                    <a:lstStyle/>
                    <a:p>
                      <a:pPr algn="l" fontAlgn="b"/>
                      <a:r>
                        <a:rPr lang="en-US" dirty="0">
                          <a:effectLst/>
                        </a:rPr>
                        <a:t>Env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Purple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Black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Blue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Brown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Gray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Green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Orange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Pink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Red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Yellow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911358"/>
                  </a:ext>
                </a:extLst>
              </a:tr>
              <a:tr h="175844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Dry Atmospheric Deposition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172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80413"/>
                  </a:ext>
                </a:extLst>
              </a:tr>
              <a:tr h="1096437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Hurricane Helene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170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287255"/>
                  </a:ext>
                </a:extLst>
              </a:tr>
              <a:tr h="765438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Groundwater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127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158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002434"/>
                  </a:ext>
                </a:extLst>
              </a:tr>
              <a:tr h="765438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Surface 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164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19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200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101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095312"/>
                  </a:ext>
                </a:extLst>
              </a:tr>
              <a:tr h="455125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Soil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164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429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F5429-F1B4-9FBB-EF6C-7C09F5A10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2D08-63ED-851F-A0E3-642B9ABF1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3579F786-B289-8230-6433-CC908D387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703" y="229739"/>
            <a:ext cx="9238064" cy="6622959"/>
          </a:xfrm>
        </p:spPr>
      </p:pic>
    </p:spTree>
    <p:extLst>
      <p:ext uri="{BB962C8B-B14F-4D97-AF65-F5344CB8AC3E}">
        <p14:creationId xmlns:p14="http://schemas.microsoft.com/office/powerpoint/2010/main" val="3510598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B403D-E80D-ED27-1896-5FA8A89B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523C-D185-C977-2123-A96328BA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Spectrographic  Enviromental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ECC7690-DFEF-CC69-672A-DBA3DE44DC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73752" cy="42471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4342902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97023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8276296"/>
                    </a:ext>
                  </a:extLst>
                </a:gridCol>
                <a:gridCol w="2687052">
                  <a:extLst>
                    <a:ext uri="{9D8B030D-6E8A-4147-A177-3AD203B41FA5}">
                      <a16:colId xmlns:a16="http://schemas.microsoft.com/office/drawing/2014/main" val="1970572340"/>
                    </a:ext>
                  </a:extLst>
                </a:gridCol>
              </a:tblGrid>
              <a:tr h="569369">
                <a:tc>
                  <a:txBody>
                    <a:bodyPr/>
                    <a:lstStyle/>
                    <a:p>
                      <a:pPr algn="l" fontAlgn="b"/>
                      <a:r>
                        <a:rPr lang="en-US" dirty="0">
                          <a:effectLst/>
                        </a:rPr>
                        <a:t>Environment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Samples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Scans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>
                          <a:effectLst/>
                        </a:rPr>
                        <a:t>Plastic Signatures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139501"/>
                  </a:ext>
                </a:extLst>
              </a:tr>
              <a:tr h="569369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Freshwater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270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1350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88576"/>
                  </a:ext>
                </a:extLst>
              </a:tr>
              <a:tr h="569369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Groundwater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137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685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765997"/>
                  </a:ext>
                </a:extLst>
              </a:tr>
              <a:tr h="984855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Dry Atmospheric Deposition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300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868039"/>
                  </a:ext>
                </a:extLst>
              </a:tr>
              <a:tr h="984855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Hurricane Helene Precipitation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37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185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637290"/>
                  </a:ext>
                </a:extLst>
              </a:tr>
              <a:tr h="569369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Soil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150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81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881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F6E2-B6B7-430F-5A57-097A252C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Enviromental Plastic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D4D6E-DEE3-54AA-88FA-7F8FAE87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400" dirty="0">
                <a:ea typeface="+mn-lt"/>
                <a:cs typeface="+mn-lt"/>
              </a:rPr>
              <a:t>Surface Water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PVC-2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Nylon- 14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LDPE-2</a:t>
            </a:r>
          </a:p>
          <a:p>
            <a:r>
              <a:rPr lang="en-US" sz="2400" dirty="0"/>
              <a:t>Groundwater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1 PVC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1LDPE</a:t>
            </a:r>
          </a:p>
          <a:p>
            <a:r>
              <a:rPr lang="en-US" sz="2400" dirty="0"/>
              <a:t>Soil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PVC-6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PP-4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PS-4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LDPE-6</a:t>
            </a:r>
          </a:p>
          <a:p>
            <a:r>
              <a:rPr lang="en-US" sz="2400" dirty="0"/>
              <a:t>Dry Atmospheric Deposition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Nylon-4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LDPE-1</a:t>
            </a:r>
          </a:p>
          <a:p>
            <a:r>
              <a:rPr lang="en-US" sz="2400" dirty="0"/>
              <a:t>Precipitation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Nylon/LDPE-3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LDPE-5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7EC243-F508-3942-F49B-A5D92B39E99D}"/>
              </a:ext>
            </a:extLst>
          </p:cNvPr>
          <p:cNvGraphicFramePr>
            <a:graphicFrameLocks noGrp="1"/>
          </p:cNvGraphicFramePr>
          <p:nvPr/>
        </p:nvGraphicFramePr>
        <p:xfrm>
          <a:off x="3880184" y="2045368"/>
          <a:ext cx="8261470" cy="46835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0210">
                  <a:extLst>
                    <a:ext uri="{9D8B030D-6E8A-4147-A177-3AD203B41FA5}">
                      <a16:colId xmlns:a16="http://schemas.microsoft.com/office/drawing/2014/main" val="1459241618"/>
                    </a:ext>
                  </a:extLst>
                </a:gridCol>
                <a:gridCol w="1180210">
                  <a:extLst>
                    <a:ext uri="{9D8B030D-6E8A-4147-A177-3AD203B41FA5}">
                      <a16:colId xmlns:a16="http://schemas.microsoft.com/office/drawing/2014/main" val="314101693"/>
                    </a:ext>
                  </a:extLst>
                </a:gridCol>
                <a:gridCol w="1180210">
                  <a:extLst>
                    <a:ext uri="{9D8B030D-6E8A-4147-A177-3AD203B41FA5}">
                      <a16:colId xmlns:a16="http://schemas.microsoft.com/office/drawing/2014/main" val="3773168518"/>
                    </a:ext>
                  </a:extLst>
                </a:gridCol>
                <a:gridCol w="1180210">
                  <a:extLst>
                    <a:ext uri="{9D8B030D-6E8A-4147-A177-3AD203B41FA5}">
                      <a16:colId xmlns:a16="http://schemas.microsoft.com/office/drawing/2014/main" val="2658264055"/>
                    </a:ext>
                  </a:extLst>
                </a:gridCol>
                <a:gridCol w="1180210">
                  <a:extLst>
                    <a:ext uri="{9D8B030D-6E8A-4147-A177-3AD203B41FA5}">
                      <a16:colId xmlns:a16="http://schemas.microsoft.com/office/drawing/2014/main" val="2237382584"/>
                    </a:ext>
                  </a:extLst>
                </a:gridCol>
                <a:gridCol w="1180210">
                  <a:extLst>
                    <a:ext uri="{9D8B030D-6E8A-4147-A177-3AD203B41FA5}">
                      <a16:colId xmlns:a16="http://schemas.microsoft.com/office/drawing/2014/main" val="255575851"/>
                    </a:ext>
                  </a:extLst>
                </a:gridCol>
                <a:gridCol w="1180210">
                  <a:extLst>
                    <a:ext uri="{9D8B030D-6E8A-4147-A177-3AD203B41FA5}">
                      <a16:colId xmlns:a16="http://schemas.microsoft.com/office/drawing/2014/main" val="2411948775"/>
                    </a:ext>
                  </a:extLst>
                </a:gridCol>
              </a:tblGrid>
              <a:tr h="679698">
                <a:tc>
                  <a:txBody>
                    <a:bodyPr/>
                    <a:lstStyle/>
                    <a:p>
                      <a:pPr algn="l" fontAlgn="b"/>
                      <a:r>
                        <a:rPr lang="en-US" dirty="0">
                          <a:effectLst/>
                        </a:rPr>
                        <a:t>ENV.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PVC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Nylon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LDPE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PP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PS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dirty="0">
                          <a:effectLst/>
                        </a:rPr>
                        <a:t>Ny/LDPE</a:t>
                      </a: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063238"/>
                  </a:ext>
                </a:extLst>
              </a:tr>
              <a:tr h="679698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Surface 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28052"/>
                  </a:ext>
                </a:extLst>
              </a:tr>
              <a:tr h="679698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Groundwater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535417"/>
                  </a:ext>
                </a:extLst>
              </a:tr>
              <a:tr h="424811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Soil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61344"/>
                  </a:ext>
                </a:extLst>
              </a:tr>
              <a:tr h="1539941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Dry Atmospheric Deposition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204620"/>
                  </a:ext>
                </a:extLst>
              </a:tr>
              <a:tr h="679698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</a:rPr>
                        <a:t>Precipitation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804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595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FA60-60BE-A3C8-8762-8B91B7B6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8" y="2506422"/>
            <a:ext cx="3442301" cy="33325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Enviromental Plastic Identification</a:t>
            </a:r>
            <a:endParaRPr lang="en-US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4" name="Content Placeholder 3" descr="A graph of different colored rectangular shapes&#10;&#10;AI-generated content may be incorrect.">
            <a:extLst>
              <a:ext uri="{FF2B5EF4-FFF2-40B4-BE49-F238E27FC236}">
                <a16:creationId xmlns:a16="http://schemas.microsoft.com/office/drawing/2014/main" id="{67C2E047-3C1B-221C-183C-C461EDEF1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7937" y="467208"/>
            <a:ext cx="583473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6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lastic island: How our trash is destroying paradise - CN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0"/>
            <a:ext cx="5284162" cy="33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tudy calculates the size of plastic waste marine animals can stomach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2" y="50264"/>
            <a:ext cx="5005857" cy="33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or Animals, Plastic Is Turning the Ocean Into a Mine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86667"/>
            <a:ext cx="5059891" cy="335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hese Items in Your Home Are Harming America's Sea Animals - The New York  Time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2" y="3386667"/>
            <a:ext cx="3709099" cy="370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446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4E9DF0-0CEC-0AC2-EF0B-FEC338AC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233E-4A12-6E51-8627-4EE7D1BF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Plastic Detection Rate</a:t>
            </a:r>
          </a:p>
        </p:txBody>
      </p:sp>
      <p:pic>
        <p:nvPicPr>
          <p:cNvPr id="4" name="Content Placeholder 3" descr="A graph of a bar graph&#10;&#10;AI-generated content may be incorrect.">
            <a:extLst>
              <a:ext uri="{FF2B5EF4-FFF2-40B4-BE49-F238E27FC236}">
                <a16:creationId xmlns:a16="http://schemas.microsoft.com/office/drawing/2014/main" id="{6A32C1EA-6102-D153-66BB-D8D8577F7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9443" y="332651"/>
            <a:ext cx="6226578" cy="62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9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EC834-855F-DA7D-5E6A-267598E7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E32C0-ED0B-CF55-FF86-E35D0BD22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200" dirty="0">
                <a:latin typeface="Calibri"/>
                <a:ea typeface="Calibri"/>
                <a:cs typeface="Calibri"/>
              </a:rPr>
              <a:t>Using standard reflectance 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Spectroscopy </a:t>
            </a:r>
            <a:r>
              <a:rPr lang="en-US" sz="3200" dirty="0">
                <a:latin typeface="Calibri"/>
                <a:ea typeface="Calibri"/>
                <a:cs typeface="Calibri"/>
              </a:rPr>
              <a:t>UV-VIS-NIR measurements of plastic polymers were able to be identified in artificially polluted soils. </a:t>
            </a:r>
          </a:p>
          <a:p>
            <a:r>
              <a:rPr lang="en-US" sz="3200" dirty="0">
                <a:latin typeface="Calibri"/>
                <a:ea typeface="Calibri"/>
                <a:cs typeface="Calibri"/>
              </a:rPr>
              <a:t>A PSLR model was generated and was able to identify all polymers in the case study.</a:t>
            </a:r>
          </a:p>
          <a:p>
            <a:r>
              <a:rPr lang="en-US" sz="3200" dirty="0">
                <a:latin typeface="Calibri"/>
                <a:ea typeface="Calibri"/>
                <a:cs typeface="Calibri"/>
              </a:rPr>
              <a:t>Using this model polymer pollution can be identified and quantified in a laboratory setting or in the field. </a:t>
            </a:r>
          </a:p>
          <a:p>
            <a:r>
              <a:rPr lang="en-US" sz="3200" dirty="0">
                <a:latin typeface="Calibri"/>
                <a:ea typeface="Calibri"/>
                <a:cs typeface="Calibri"/>
              </a:rPr>
              <a:t>The results from the environmental samplings indicates a potential of contact probe analysis for microplastic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3150210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reative Problem Solving and Inquisitive Leadership | MIT">
            <a:extLst>
              <a:ext uri="{FF2B5EF4-FFF2-40B4-BE49-F238E27FC236}">
                <a16:creationId xmlns:a16="http://schemas.microsoft.com/office/drawing/2014/main" id="{B9D8988A-7C2F-003C-3077-DDAEE0E24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153" b="18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DCD06-18F5-51D9-6513-4A859279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9119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B49C-39DF-4293-8B14-13C6AB6B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What are they?</a:t>
            </a:r>
            <a:br>
              <a:rPr lang="en-US" sz="2800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96AE5-6C2E-4B8A-BAEB-F2FB8A476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03" y="2246265"/>
            <a:ext cx="3410712" cy="3425043"/>
          </a:xfrm>
        </p:spPr>
        <p:txBody>
          <a:bodyPr>
            <a:normAutofit/>
          </a:bodyPr>
          <a:lstStyle/>
          <a:p>
            <a:r>
              <a:rPr lang="en-US" sz="1700" dirty="0"/>
              <a:t>Solid polymer state</a:t>
            </a:r>
          </a:p>
          <a:p>
            <a:r>
              <a:rPr lang="en-US" sz="1700" dirty="0"/>
              <a:t>&lt;5mm </a:t>
            </a:r>
          </a:p>
          <a:p>
            <a:r>
              <a:rPr lang="en-US" sz="1700" dirty="0"/>
              <a:t>Insolubility in water</a:t>
            </a:r>
          </a:p>
          <a:p>
            <a:r>
              <a:rPr lang="en-US" sz="1700" dirty="0"/>
              <a:t>High Resistance to biodegradation</a:t>
            </a:r>
          </a:p>
          <a:p>
            <a:r>
              <a:rPr lang="en-US" sz="1700" dirty="0"/>
              <a:t>Natural vs non natural</a:t>
            </a:r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9BF69-703E-4AC5-BD39-934AA0F1B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" r="7586" b="1"/>
          <a:stretch/>
        </p:blipFill>
        <p:spPr>
          <a:xfrm>
            <a:off x="5125214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6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81BC-EEB5-4B68-8ACF-B900E1C5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Food chain transportation</a:t>
            </a:r>
          </a:p>
        </p:txBody>
      </p:sp>
      <p:pic>
        <p:nvPicPr>
          <p:cNvPr id="14338" name="Picture 2" descr="Microplastics in soils: A review of methods, occurrence, fate, transport,  ecological and environmental risks - ScienceDirect">
            <a:extLst>
              <a:ext uri="{FF2B5EF4-FFF2-40B4-BE49-F238E27FC236}">
                <a16:creationId xmlns:a16="http://schemas.microsoft.com/office/drawing/2014/main" id="{88429E54-6AF4-4E74-B125-F3DA045E84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3346" y="1917695"/>
            <a:ext cx="9155539" cy="309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22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48" y="986551"/>
            <a:ext cx="5542140" cy="365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" y="986551"/>
            <a:ext cx="6395155" cy="359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910" y="4761301"/>
            <a:ext cx="1064542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Martin </a:t>
            </a:r>
            <a:r>
              <a:rPr lang="en-US" sz="2400" dirty="0" err="1"/>
              <a:t>Pletz</a:t>
            </a:r>
            <a:r>
              <a:rPr lang="en-US" sz="2400" dirty="0"/>
              <a:t>, </a:t>
            </a:r>
            <a:r>
              <a:rPr lang="en-US" sz="2400" b="1" dirty="0"/>
              <a:t>Ingested </a:t>
            </a:r>
            <a:r>
              <a:rPr lang="en-US" sz="2400" b="1" dirty="0" err="1"/>
              <a:t>microplastics</a:t>
            </a:r>
            <a:r>
              <a:rPr lang="en-US" sz="2400" b="1" dirty="0"/>
              <a:t>: Do humans eat one credit card per week?</a:t>
            </a:r>
            <a:r>
              <a:rPr lang="en-US" sz="2400" dirty="0"/>
              <a:t> </a:t>
            </a:r>
            <a:r>
              <a:rPr lang="en-US" sz="2400" i="1" dirty="0"/>
              <a:t>Journal of Hazardous Materials Letters,</a:t>
            </a:r>
            <a:r>
              <a:rPr lang="en-US" sz="2400" dirty="0"/>
              <a:t> Volume 3, 2022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9910" y="0"/>
            <a:ext cx="10419645" cy="76135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Impacts of </a:t>
            </a:r>
            <a:r>
              <a:rPr lang="en-US" sz="3200" dirty="0" err="1"/>
              <a:t>microplastics</a:t>
            </a:r>
            <a:r>
              <a:rPr lang="en-US" sz="3200" dirty="0"/>
              <a:t> on humans and ecosystems</a:t>
            </a:r>
          </a:p>
        </p:txBody>
      </p:sp>
    </p:spTree>
    <p:extLst>
      <p:ext uri="{BB962C8B-B14F-4D97-AF65-F5344CB8AC3E}">
        <p14:creationId xmlns:p14="http://schemas.microsoft.com/office/powerpoint/2010/main" val="386499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b="7402"/>
          <a:stretch>
            <a:fillRect/>
          </a:stretch>
        </p:blipFill>
        <p:spPr>
          <a:xfrm>
            <a:off x="508000" y="0"/>
            <a:ext cx="8745928" cy="6781800"/>
          </a:xfrm>
        </p:spPr>
      </p:pic>
      <p:sp>
        <p:nvSpPr>
          <p:cNvPr id="6" name="TextBox 5"/>
          <p:cNvSpPr txBox="1"/>
          <p:nvPr/>
        </p:nvSpPr>
        <p:spPr>
          <a:xfrm>
            <a:off x="9460090" y="5802868"/>
            <a:ext cx="246097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Source: United Nations Environment </a:t>
            </a:r>
            <a:r>
              <a:rPr lang="en-US" sz="1400" dirty="0" err="1"/>
              <a:t>Programme</a:t>
            </a:r>
            <a:r>
              <a:rPr lang="en-US" sz="1400" dirty="0"/>
              <a:t>, 2021 </a:t>
            </a:r>
          </a:p>
        </p:txBody>
      </p:sp>
    </p:spTree>
    <p:extLst>
      <p:ext uri="{BB962C8B-B14F-4D97-AF65-F5344CB8AC3E}">
        <p14:creationId xmlns:p14="http://schemas.microsoft.com/office/powerpoint/2010/main" val="36780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7837771" y="1402563"/>
            <a:ext cx="3412902" cy="2009105"/>
          </a:xfrm>
          <a:prstGeom prst="ellipse">
            <a:avLst/>
          </a:prstGeom>
          <a:solidFill>
            <a:srgbClr val="0097C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zzoBook" panose="02000506020000020004" pitchFamily="50" charset="0"/>
              </a:rPr>
              <a:t>Ingestion by animals</a:t>
            </a:r>
          </a:p>
        </p:txBody>
      </p:sp>
      <p:sp>
        <p:nvSpPr>
          <p:cNvPr id="12" name="Oval 11"/>
          <p:cNvSpPr/>
          <p:nvPr/>
        </p:nvSpPr>
        <p:spPr>
          <a:xfrm>
            <a:off x="329582" y="1441201"/>
            <a:ext cx="4481849" cy="1970467"/>
          </a:xfrm>
          <a:prstGeom prst="ellipse">
            <a:avLst/>
          </a:prstGeom>
          <a:solidFill>
            <a:srgbClr val="0097C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zzoBook" panose="02000506020000020004" pitchFamily="50" charset="0"/>
              </a:rPr>
              <a:t>Changing properties of beaches</a:t>
            </a:r>
          </a:p>
        </p:txBody>
      </p:sp>
      <p:sp>
        <p:nvSpPr>
          <p:cNvPr id="13" name="Oval 12"/>
          <p:cNvSpPr/>
          <p:nvPr/>
        </p:nvSpPr>
        <p:spPr>
          <a:xfrm>
            <a:off x="647009" y="4348375"/>
            <a:ext cx="3567448" cy="1970467"/>
          </a:xfrm>
          <a:prstGeom prst="ellipse">
            <a:avLst/>
          </a:prstGeom>
          <a:solidFill>
            <a:srgbClr val="0097C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zzoBook" panose="02000506020000020004" pitchFamily="50" charset="0"/>
              </a:rPr>
              <a:t>Vectors for harmful pathogens</a:t>
            </a:r>
          </a:p>
        </p:txBody>
      </p:sp>
      <p:sp>
        <p:nvSpPr>
          <p:cNvPr id="14" name="Oval 13"/>
          <p:cNvSpPr/>
          <p:nvPr/>
        </p:nvSpPr>
        <p:spPr>
          <a:xfrm>
            <a:off x="8137382" y="4348375"/>
            <a:ext cx="3567448" cy="1970467"/>
          </a:xfrm>
          <a:prstGeom prst="ellipse">
            <a:avLst/>
          </a:prstGeom>
          <a:solidFill>
            <a:srgbClr val="0097C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zzoBook" panose="02000506020000020004" pitchFamily="50" charset="0"/>
              </a:rPr>
              <a:t>Magnet for toxins</a:t>
            </a:r>
          </a:p>
        </p:txBody>
      </p:sp>
      <p:pic>
        <p:nvPicPr>
          <p:cNvPr id="1026" name="Picture 2" descr="See original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83" y="3116687"/>
            <a:ext cx="3128235" cy="17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cintosh HD:Users:cum:Google Drive:TOOLBOX/ Working folder:Graphics:Web:Article_Elements:Header_Righ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10" y="0"/>
            <a:ext cx="2383790" cy="237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cum:Google Drive:TOOLBOX/ Working folder:Graphics:Web:Article_Elements:Footer_Lef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" y="5995116"/>
            <a:ext cx="1687195" cy="72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acintosh HD:Users:cum:Google Drive:TOOLBOX/ Working folder:Graphics:Web:Article_Elements:Footer_Righ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329" y="5864356"/>
            <a:ext cx="2299970" cy="87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493839" y="674648"/>
            <a:ext cx="9276559" cy="0"/>
          </a:xfrm>
          <a:prstGeom prst="line">
            <a:avLst/>
          </a:prstGeom>
          <a:ln w="9525">
            <a:solidFill>
              <a:srgbClr val="0097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5713" y="43851"/>
            <a:ext cx="7561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97CE"/>
                </a:solidFill>
                <a:latin typeface="EzzoBook" panose="02000506020000020004" pitchFamily="50" charset="0"/>
              </a:rPr>
              <a:t>IMPACTS OF MICROPLASTICS | Overview</a:t>
            </a:r>
          </a:p>
        </p:txBody>
      </p:sp>
    </p:spTree>
    <p:extLst>
      <p:ext uri="{BB962C8B-B14F-4D97-AF65-F5344CB8AC3E}">
        <p14:creationId xmlns:p14="http://schemas.microsoft.com/office/powerpoint/2010/main" val="3000796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404</Words>
  <Application>Microsoft Office PowerPoint</Application>
  <PresentationFormat>Widescreen</PresentationFormat>
  <Paragraphs>40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Microplastic Analysis in TN Environments Using Standard Reflectance Spectroscopy</vt:lpstr>
      <vt:lpstr>Plastic Production per year</vt:lpstr>
      <vt:lpstr>PowerPoint Presentation</vt:lpstr>
      <vt:lpstr>PowerPoint Presentation</vt:lpstr>
      <vt:lpstr>What are they? </vt:lpstr>
      <vt:lpstr>Food chain transportation</vt:lpstr>
      <vt:lpstr>Impacts of microplastics on humans and ecosystems</vt:lpstr>
      <vt:lpstr>PowerPoint Presentation</vt:lpstr>
      <vt:lpstr>PowerPoint Presentation</vt:lpstr>
      <vt:lpstr>Fibers –  GI TRACTS</vt:lpstr>
      <vt:lpstr>PowerPoint Presentation</vt:lpstr>
      <vt:lpstr>The Current Method For Processing environmental microplastic</vt:lpstr>
      <vt:lpstr>The Modified Method For Processing environmental microplastic</vt:lpstr>
      <vt:lpstr>Quantifications</vt:lpstr>
      <vt:lpstr>UV-Vis-NIR Spectroscopy</vt:lpstr>
      <vt:lpstr>UV-Vis-NIR Spectroscopy</vt:lpstr>
      <vt:lpstr>Tn Red Clay Soil Measurements</vt:lpstr>
      <vt:lpstr>TN Soil and PVC Mixture</vt:lpstr>
      <vt:lpstr>Sample Prep</vt:lpstr>
      <vt:lpstr>Milling Plastics </vt:lpstr>
      <vt:lpstr>Mortar and Pestle </vt:lpstr>
      <vt:lpstr>PS (Polystyrene)</vt:lpstr>
      <vt:lpstr>Polystyrene</vt:lpstr>
      <vt:lpstr>LDPE (Low Density Polyethylene)</vt:lpstr>
      <vt:lpstr>Low Density Polyethylene </vt:lpstr>
      <vt:lpstr>Polypropylene (PP)</vt:lpstr>
      <vt:lpstr>Polypropylene </vt:lpstr>
      <vt:lpstr>PVC (Polyvinyl Chloride)</vt:lpstr>
      <vt:lpstr>Polyvinyl Chlorine</vt:lpstr>
      <vt:lpstr>Enviromental Samples</vt:lpstr>
      <vt:lpstr>Sample Site</vt:lpstr>
      <vt:lpstr>Enviromental Sample Prep</vt:lpstr>
      <vt:lpstr>Enviromental Microplastic Types</vt:lpstr>
      <vt:lpstr>PowerPoint Presentation</vt:lpstr>
      <vt:lpstr>Enviromental Microplastic Colors</vt:lpstr>
      <vt:lpstr>PowerPoint Presentation</vt:lpstr>
      <vt:lpstr>Spectrographic  Enviromental Results</vt:lpstr>
      <vt:lpstr>Enviromental Plastic Identification</vt:lpstr>
      <vt:lpstr>Enviromental Plastic Identification</vt:lpstr>
      <vt:lpstr>Plastic Detection Rate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mckinney</dc:creator>
  <cp:lastModifiedBy>michael mckinney</cp:lastModifiedBy>
  <cp:revision>46</cp:revision>
  <dcterms:created xsi:type="dcterms:W3CDTF">2025-04-22T10:35:33Z</dcterms:created>
  <dcterms:modified xsi:type="dcterms:W3CDTF">2025-04-23T08:39:43Z</dcterms:modified>
</cp:coreProperties>
</file>