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6">
  <p:sldMasterIdLst>
    <p:sldMasterId id="2147483660" r:id="rId5"/>
    <p:sldMasterId id="2147483648" r:id="rId6"/>
  </p:sldMasterIdLst>
  <p:notesMasterIdLst>
    <p:notesMasterId r:id="rId20"/>
  </p:notesMasterIdLst>
  <p:sldIdLst>
    <p:sldId id="256" r:id="rId7"/>
    <p:sldId id="266" r:id="rId8"/>
    <p:sldId id="269" r:id="rId9"/>
    <p:sldId id="280" r:id="rId10"/>
    <p:sldId id="281" r:id="rId11"/>
    <p:sldId id="282" r:id="rId12"/>
    <p:sldId id="272" r:id="rId13"/>
    <p:sldId id="283" r:id="rId14"/>
    <p:sldId id="284" r:id="rId15"/>
    <p:sldId id="285" r:id="rId16"/>
    <p:sldId id="287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100"/>
    <a:srgbClr val="DD550C"/>
    <a:srgbClr val="D9A739"/>
    <a:srgbClr val="EE7624"/>
    <a:srgbClr val="0B233F"/>
    <a:srgbClr val="CED3D9"/>
    <a:srgbClr val="F7D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B1B9B-9343-4582-9990-8C859A059488}" v="2" dt="2024-04-11T23:18:13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CA14D-E180-8241-82F9-8B337BF8585B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30565-0537-874A-A82E-49C6DB3B8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9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1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7E891-0712-4C0C-6632-F93546135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76565-6D4B-1B27-0B8A-24B751E38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EA072-D331-D4C0-34A8-F50A90717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E9927-B0B1-AFEC-B796-8EA1EEF44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07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CF85E-B058-0E4A-AEE6-562CDA9C8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BB62D-1785-95A4-59CC-65D3CCF9C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1ECCC3-4049-A967-20C9-0D61A6475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89BDD-F080-64CD-4383-32E81A860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26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80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1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15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95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325A-0B0F-466C-19AB-E9155F91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ACDFE-7EF9-73EF-1143-AA2C7A578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63D7C-A87A-A524-5A9A-CD8A1F514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B8C66-05FD-5062-9309-5B2CE3F66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5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F74E1-64FE-4D59-6E43-6F1F3072E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34599-3A6C-C8D9-A947-84DD5DE4D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3D634-9F15-B4EF-A817-55514C239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E687E-14F7-F9A8-396D-C2599800D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43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4007C-5B84-53E4-441D-DDE892E93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F6E5C-91BD-D570-92CC-4C5F875AE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43702-6608-C17E-BFD1-02921A1CE2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1459E-FB25-8A39-6AF8-0E4EFEF6F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19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37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AEB4C-BE20-3B2A-29FD-4BB2850A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63B68F-1585-46AC-F519-1D6BB738E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77866E-43E5-510A-2BD7-CFDD75BEF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957C0-23E0-E3BD-648C-E1EDCD33A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6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46F26-8DDC-54C6-991A-491D4DC51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03922-51B2-F55A-A6E0-72EB7CA11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EE340-7135-5380-8989-53CCD47EC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0033F-301E-004D-D3C0-4BEC32966F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30565-0537-874A-A82E-49C6DB3B8D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4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6AACF-7BC4-3F6B-8C13-B9BC545FA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F2DA6-702A-5C07-8A86-250EDB127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3E5D6-5231-0761-E75F-CA05149B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74009-311B-4882-8976-59C91556F57C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EA2C8-B3D1-A7F1-CDED-4F11FBA9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ECE03-D22D-044E-F8BE-875E526C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51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F44F-F1B2-123A-1161-96A13877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629FD-C10D-AF8B-D135-36626FEC4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63CD-58BC-6335-5B6C-8D2A907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BF6EC-92B2-4654-9478-CEF0E44039C8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3DDFB-43CC-9F54-1A7C-069C3FD23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6E99C-8C20-BDD9-9CC3-23D3AA7E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11338-C3EC-EE20-5A1B-907018FD0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5AC70D-3621-8DC1-66C5-A4820F75D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EA871-267E-6463-F346-51FCE78F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6E3F8-F285-421A-9A88-93BEB796F2DF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CADC1-8094-5777-3169-14FB400B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9578B-D285-7CE3-F685-94F2DBAD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49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6166D-7026-4B5C-A465-D3FED52B6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6AC5A-5583-4FB6-87DD-1FB7F03CD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41E11-1E6C-469A-A502-BCAA2787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5857-CE55-4F9A-884D-2043D0E6A51F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984EB-A17D-4352-90BD-1B8E75AB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3933C-FE17-4C44-B9FB-AF0DB735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3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CE3B-2480-4114-9A23-B0451C27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C83C3-E128-4D3C-A606-E8710BA09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F052F-69DD-4367-ABC9-98F95E14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C49B2-AAF8-4A18-B8A5-DCAB2F25A872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3679D-8294-4294-A38F-E6A4905E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EC6E7-F741-46F5-9674-6496B48B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F1D7-CF07-4C19-890C-F8956AD97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B5871-E0B4-4BFF-B80A-2F3F4F456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C559-8EFC-47B1-89ED-9D57D7B88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CA9B5-7E13-4C43-8437-FB8EBCE0E56A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6F67-A346-46BE-AEB3-0018039B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6ABF-05AD-40AC-97E7-E233E76E4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4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DF091-C0B4-4BC9-8D95-16BA846A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1596D-556E-479B-84F8-A42BBC17D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36AFF-5462-45B3-B821-2CFBA38E5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58C92-EE03-4DD1-A6F3-F516BAFF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78D1-D76F-4AC0-BC96-CAB231719C89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82866-ED43-4C59-9D41-DF6A08BC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4A0C4-6747-4B5A-91C9-D95847F5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21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1A51-E816-4AEB-B9E4-46E0E98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CF142-B90D-4B43-843E-2619805F1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610C6-A907-4592-A5AC-689A4C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8BA84A-886B-4771-A845-4D66F68F1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90FDDA-DA50-4300-A165-4352BEFCE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E30AA6-766A-45B3-832D-AA7AEB2C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F9634-DEF2-4399-85B9-8BD1D104AE9B}" type="datetime1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958FA8-69D1-4C60-AC7C-69321381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1EFBE4-8A1E-4463-846D-3C5FB5B4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7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7FFE-4889-4FAD-9896-F1A6CB60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EC0FF-4777-457B-AF78-BC8643A7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F4E4-8F5A-4AD7-9C5A-40B52FC71520}" type="datetime1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A7BE0-5E0B-4335-840E-71FE516F5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58B58-4FCA-437D-BB09-237AF55A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36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3CD19B-090E-43EC-85BD-EB4170AD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F885-E699-4C2E-BE8E-62B2F4675423}" type="datetime1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5D2D1-B1E6-486A-A41B-D38188EC2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DBA2A-215A-4A15-B86C-426271C7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27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5603-4300-4EB9-9390-436B4DE58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6B6C3-4042-4465-B341-59E058606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E4AC9-69A1-4650-8A02-CF2372682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3C8D3-D3DD-4D48-8C2C-ABCC2E05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1F75-4E38-4DF9-A470-4A49FCB9C027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6974-AFA0-40AB-8570-3A5E0AD7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82218-85CD-4CD3-8DA2-B1C6CBB6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9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55B97-0280-AB14-F124-2162365A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E435F-D1B1-744F-4F58-B3E6CF7B1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911E7-E537-F5B4-4D24-761F03559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0C69-4065-4F8C-BA95-DBAB8EAA5458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459B-0F4C-3EA5-BD74-E25B6A6C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3BC20-B78A-BB2C-152A-BBD1B0C5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2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D8BD-3E9C-4EB8-AAA1-CFCCC3BB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83192-23E4-49EF-85E4-CEABC789ED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CACB7-4689-4C4A-9543-E88434EC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0F299-E0AC-4EFF-B9FC-701B51A5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EA2D3-ACA5-41D6-943F-0CFB11E24DBF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C760C-DCC1-4A6E-9AC1-7E178FA7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E334C-CBB2-4EB1-8F85-ED3B928D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50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4BF4-21D0-401B-A5BE-AF7C37B8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5B495-75B1-489D-BF34-FA46B05D0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89F85-D008-43B1-9146-1D45908D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B828-91AE-4F17-B8E8-A29C4D806CF4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3A3C2-0C07-488D-A201-C495C092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CE160-B05F-47D3-9435-475B53D2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33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E391-15A1-4B0D-A606-CDDB55804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CC821-7570-4EFA-9D5B-8D59ABEF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B8CBB-9DCF-4530-B28C-3F5DF3729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2738D-27BC-444C-AE92-CC8081001C6F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A9316-6E79-4122-8804-F722AA3D0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36018-6FBC-46D7-9B76-7F8443FD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ECBC-6B74-AD38-CAB5-38A7300B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B08D0-1B83-BFAE-F800-977A4C5C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32F77-FFC1-A0A5-1961-FFB037D04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949C-CC0C-402F-8C6F-E9C1426FBFC5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3AB80-906B-1EDF-25DB-3A8F5488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6CA63-6F90-665D-7C9D-CC198D11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5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FA254-E6E0-FBAA-66C5-1BC644D9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E4536-56B4-EB61-84DC-7066AE93D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79771-C252-8184-081E-0ECF07ECE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B9561-4756-C16A-8587-C4F479A0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B11E-719A-4EED-8DF4-99EC56222C96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3F027-A40E-3DCC-B582-303BFFDD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4C607-B3E8-FBA3-0027-3E3E9A33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2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2CE2-7252-E49A-65B6-8A2CE69C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DB9AF-7653-9B35-D53E-72B949F7B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88308-0A67-A36C-1008-69498B204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18E49-407A-E8DD-F182-BBD8CF8F2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BBA40-4B34-205A-82EE-256460F69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2D495C-9AB5-8C63-8542-FB3C40130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EEDC7-BFAD-4300-A769-6B8E303B2FC8}" type="datetime1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87645-6701-4C93-F2D6-61E2688F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71394-EE6E-1962-BF9F-BF98B6B7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1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232D4-9E59-67D9-A699-4B8AE492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95529-D940-EB91-D8B1-CEAF6E17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80F-B55A-4FA7-BC68-9E09EED6FE95}" type="datetime1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59334-5C49-F802-F4BC-5C3633E6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63F89-A456-A0CE-9CBD-8EF3FE170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4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2C214-2A52-6244-FA0C-916D1B54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AAB1-D46D-4518-8EEA-CB1F1120184F}" type="datetime1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C667E3-E8F9-42D7-C146-D654E5312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F2A8A-EA47-8FB4-8648-06CABB7E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3027-A93D-F41C-5649-60726B448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7EA2-8140-F64C-81FA-D2F553C5A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00E8E-CD17-E195-AE51-C81C8933E7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657E-2498-087A-5E66-7A4DEBFD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5CE3C-4845-4590-89AE-DDB950D1C2A0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83863-07C1-2C18-9C54-3F8C9D235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5C27B-B4B1-275A-6315-EBF5F469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4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A74CA-0CFA-B192-5B1F-DCAA07A4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343812-2921-62B8-40C1-D3DF9568B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06AC2-1732-56D1-3416-078637FD9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65F24-FD23-78E5-8837-DE720980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5F91-EBCD-4583-A05D-52618CAAB234}" type="datetime1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8A3A9-1C06-4884-614B-C0E444D1A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C618B-8D11-07EC-B5B9-B3B36814F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1F19D-5BBA-F613-0EFA-0A1E5CBB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FADE0-ABF2-89F8-AB41-E464C29DC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63FA3-0571-7B78-0F54-9E05ED9FF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F3074-B72A-492F-AF6B-0E181BFC591E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B4E7F-1B32-B9F1-034B-58831A8E4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3AD35-A5EC-37CA-B7FC-46A701E35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64978-FE8F-4D42-A262-762777101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4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AC66CF-5C57-4DBA-8A13-427CBA336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217E7-0340-41BB-A47B-070F18C2B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D01CD-2231-4B77-87AE-E084D2039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0A23C-4FEC-4FDD-BC8B-293411EB83F1}" type="datetime1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86E75-0F1D-4DEC-A572-A69C651EB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9E880-DD51-4321-AE51-F4230CC31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EAA2A-05B7-4E34-98C8-DA620FD8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4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AB1263-D85F-F68B-9F78-9AC7049A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75A9222-1760-9337-65A4-A6873ADB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FCFD165-4652-8C52-3887-951D8F6D0F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302577-1A49-A761-4E3D-CB2D087DD7D8}"/>
              </a:ext>
            </a:extLst>
          </p:cNvPr>
          <p:cNvSpPr/>
          <p:nvPr/>
        </p:nvSpPr>
        <p:spPr>
          <a:xfrm>
            <a:off x="343267" y="898734"/>
            <a:ext cx="11505466" cy="406624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evaluation of machine learning and Bayesian-based frameworks for forest aboveground biomass mapping and uncertainty quantification using airborne lidar and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PlanetScope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imagery</a:t>
            </a:r>
          </a:p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Presenter: Nisham Thapa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student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College of Forestry, Wildlife, and Environment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Auburn University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820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30740-44FC-3708-D111-4A7F2C38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BAF6A67-80F7-AEAB-4D12-616E8553D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DE7E21-9D0B-C688-0F5E-0E485D999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40CA455-6860-8918-57C5-34936BBF65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2AF4E-C56E-278A-1050-6588151B563E}"/>
              </a:ext>
            </a:extLst>
          </p:cNvPr>
          <p:cNvSpPr txBox="1"/>
          <p:nvPr/>
        </p:nvSpPr>
        <p:spPr>
          <a:xfrm>
            <a:off x="300173" y="107616"/>
            <a:ext cx="785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D59C6-350E-B345-49DF-C79BB97D2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79" y="712996"/>
            <a:ext cx="10815241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53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E5858-9909-981D-3515-EEF698AF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A443F18-B038-61C7-8C9E-C33A2FCBE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8427DFA-1F19-3185-974F-92215E378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CDB328B-3371-6C43-20E2-BB5C4FB25B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678364-420D-A687-B4DA-5C21D926DD65}"/>
              </a:ext>
            </a:extLst>
          </p:cNvPr>
          <p:cNvSpPr txBox="1"/>
          <p:nvPr/>
        </p:nvSpPr>
        <p:spPr>
          <a:xfrm>
            <a:off x="882979" y="418674"/>
            <a:ext cx="489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45A7B-EFC9-D9AC-EFE8-C811549D6EEC}"/>
              </a:ext>
            </a:extLst>
          </p:cNvPr>
          <p:cNvSpPr txBox="1"/>
          <p:nvPr/>
        </p:nvSpPr>
        <p:spPr>
          <a:xfrm>
            <a:off x="216773" y="1279024"/>
            <a:ext cx="117195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is demonstrated to have a strong predictive capability for ecological data. D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espite the challenges posed by large spatial extent and mixed forest conditions, the Bayesian approach outperformed RF in Bankhead and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Oakmulgee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study sites.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Regardless of the modeling algorithms used, optimal results were achieved when variable selection methods were applied rather than using all variables in a model.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Overall, 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RF-based variable selection method outperformed lasso and RFE.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highest model performance in the Mountain Longleaf site (R</a:t>
            </a:r>
            <a:r>
              <a:rPr lang="en-US" sz="24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0.70), presented with uncertainty estimates, reflects strong agreement with ground data supporting that model accuracy is better in forest conditions with less AGBD variability (33.24 Mg/ha – 137.07 Mg/ha).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7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AB1263-D85F-F68B-9F78-9AC7049A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75A9222-1760-9337-65A4-A6873ADB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FCFD165-4652-8C52-3887-951D8F6D0F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7C379D-C5FD-8E7A-0F36-B66F8FA75BF3}"/>
              </a:ext>
            </a:extLst>
          </p:cNvPr>
          <p:cNvSpPr txBox="1"/>
          <p:nvPr/>
        </p:nvSpPr>
        <p:spPr>
          <a:xfrm>
            <a:off x="616851" y="429893"/>
            <a:ext cx="242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4CC10-3996-CC8B-A5F7-3253712DB822}"/>
              </a:ext>
            </a:extLst>
          </p:cNvPr>
          <p:cNvSpPr txBox="1"/>
          <p:nvPr/>
        </p:nvSpPr>
        <p:spPr>
          <a:xfrm>
            <a:off x="588118" y="1519913"/>
            <a:ext cx="11015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5" indent="-380985">
              <a:buFont typeface="Wingdings" panose="05000000000000000000" pitchFamily="2" charset="2"/>
              <a:buChar char="v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conclude that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Bayesian method is better suited for study sites with smaller sample sizes and larger areas under mixed forest conditions.</a:t>
            </a:r>
          </a:p>
          <a:p>
            <a:pPr marL="380985" indent="-380985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 recommend developing ecoregion-specific AGBD models with regionally selected predictors instead of a generalized model for optimal accuracy.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0985" indent="-380985">
              <a:buFont typeface="Wingdings" panose="05000000000000000000" pitchFamily="2" charset="2"/>
              <a:buChar char="v"/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mapped outputs are anticipated to serve as a valuable source of information for validating spaceborne products, facilitating AGBD monitoring, and understanding AGBD dynamics over time and space.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3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AB1263-D85F-F68B-9F78-9AC7049A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75A9222-1760-9337-65A4-A6873ADB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FCFD165-4652-8C52-3887-951D8F6D0F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7C379D-C5FD-8E7A-0F36-B66F8FA75BF3}"/>
              </a:ext>
            </a:extLst>
          </p:cNvPr>
          <p:cNvSpPr txBox="1"/>
          <p:nvPr/>
        </p:nvSpPr>
        <p:spPr>
          <a:xfrm>
            <a:off x="4421482" y="3136612"/>
            <a:ext cx="4116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 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A3443-EB26-16DE-07B6-461DFCFEE080}"/>
              </a:ext>
            </a:extLst>
          </p:cNvPr>
          <p:cNvSpPr txBox="1"/>
          <p:nvPr/>
        </p:nvSpPr>
        <p:spPr>
          <a:xfrm>
            <a:off x="3148824" y="2192774"/>
            <a:ext cx="6661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360065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AB1263-D85F-F68B-9F78-9AC7049A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75A9222-1760-9337-65A4-A6873ADB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FCFD165-4652-8C52-3887-951D8F6D0F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7C379D-C5FD-8E7A-0F36-B66F8FA75BF3}"/>
              </a:ext>
            </a:extLst>
          </p:cNvPr>
          <p:cNvSpPr txBox="1"/>
          <p:nvPr/>
        </p:nvSpPr>
        <p:spPr>
          <a:xfrm>
            <a:off x="1089456" y="869715"/>
            <a:ext cx="242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97B77-1B51-027B-7FA4-36F77D44F7CA}"/>
              </a:ext>
            </a:extLst>
          </p:cNvPr>
          <p:cNvSpPr txBox="1"/>
          <p:nvPr/>
        </p:nvSpPr>
        <p:spPr>
          <a:xfrm>
            <a:off x="1613115" y="1658906"/>
            <a:ext cx="47720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should we care?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and Objectives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01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AB1263-D85F-F68B-9F78-9AC7049A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75A9222-1760-9337-65A4-A6873ADB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FCFD165-4652-8C52-3887-951D8F6D0F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576965" y="1408418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7C379D-C5FD-8E7A-0F36-B66F8FA75BF3}"/>
              </a:ext>
            </a:extLst>
          </p:cNvPr>
          <p:cNvSpPr txBox="1"/>
          <p:nvPr/>
        </p:nvSpPr>
        <p:spPr>
          <a:xfrm>
            <a:off x="220587" y="146044"/>
            <a:ext cx="242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97B77-1B51-027B-7FA4-36F77D44F7CA}"/>
              </a:ext>
            </a:extLst>
          </p:cNvPr>
          <p:cNvSpPr txBox="1"/>
          <p:nvPr/>
        </p:nvSpPr>
        <p:spPr>
          <a:xfrm>
            <a:off x="215032" y="974092"/>
            <a:ext cx="86825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68% of the southern United States (US) is forested,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making it one of the largest carbon sinks in the US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contributing up to $76 billion annually.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 Above Ground Biomass Density (AGBD):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of dry weight of living trees above ground.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Predictor of forest carbon. Crucial for understanding carbon dynamics and carbon monitoring.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Sensing data: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Airborne lidar: Laser scanning system that measures the vertical structure of forest.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Planetscope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imagery: High-resolution (3m), multispectral (8 bands)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satellite imagery.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le of logs in a forest&#10;&#10;Description automatically generated">
            <a:extLst>
              <a:ext uri="{FF2B5EF4-FFF2-40B4-BE49-F238E27FC236}">
                <a16:creationId xmlns:a16="http://schemas.microsoft.com/office/drawing/2014/main" id="{A8D67FF9-B83E-A23E-96FA-A510B12E36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982"/>
          <a:stretch/>
        </p:blipFill>
        <p:spPr>
          <a:xfrm>
            <a:off x="9068827" y="192786"/>
            <a:ext cx="2896258" cy="2665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B144BF-2A84-B4B1-763A-B5B0ECA7E2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127" r="25019" b="12274"/>
          <a:stretch/>
        </p:blipFill>
        <p:spPr>
          <a:xfrm>
            <a:off x="9068827" y="3196084"/>
            <a:ext cx="2899422" cy="261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4BAF7B-31BB-2097-D36F-ACAC36D7A257}"/>
              </a:ext>
            </a:extLst>
          </p:cNvPr>
          <p:cNvSpPr txBox="1"/>
          <p:nvPr/>
        </p:nvSpPr>
        <p:spPr>
          <a:xfrm>
            <a:off x="8918149" y="5930467"/>
            <a:ext cx="2505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Adobe Stock</a:t>
            </a:r>
          </a:p>
        </p:txBody>
      </p:sp>
    </p:spTree>
    <p:extLst>
      <p:ext uri="{BB962C8B-B14F-4D97-AF65-F5344CB8AC3E}">
        <p14:creationId xmlns:p14="http://schemas.microsoft.com/office/powerpoint/2010/main" val="427348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31ADE-0203-7B94-DA1A-6DAD63A91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51D606C-D74A-645D-39A8-58D112014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F1E4902-EA2D-E771-9031-DD5D15E76F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4C408CD-2C02-BE2A-0000-9B3FD8880C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1E9658-1A4D-EAD3-81A1-781790B50735}"/>
              </a:ext>
            </a:extLst>
          </p:cNvPr>
          <p:cNvSpPr txBox="1"/>
          <p:nvPr/>
        </p:nvSpPr>
        <p:spPr>
          <a:xfrm>
            <a:off x="1089456" y="869715"/>
            <a:ext cx="489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should we care?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6E8FD-D829-E5C0-1F33-E22E21595033}"/>
              </a:ext>
            </a:extLst>
          </p:cNvPr>
          <p:cNvSpPr txBox="1"/>
          <p:nvPr/>
        </p:nvSpPr>
        <p:spPr>
          <a:xfrm>
            <a:off x="616262" y="1847488"/>
            <a:ext cx="11211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Estimating AGBD in the diverse mixed forests of the southern US using remote sensing is challenging due to variations in spectral and structural attributes driven by high species diversity.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overcome these challenges and obtain comprehensive AGBD estimates, developing accurate site-specific frameworks using airborne lidar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PlanetScope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imagery is essential for mixed temperate forests in the southern US.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4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F8A0D-5882-06F7-81FE-BF7F5A8F2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9FF3534-2368-2494-6008-22996342A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6930207-B15E-FC5A-3133-319D90EE4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2584ACF-B5D1-18A9-9E74-61E5598141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A189A-E043-DFAF-349E-29C123FBB5A0}"/>
              </a:ext>
            </a:extLst>
          </p:cNvPr>
          <p:cNvSpPr txBox="1"/>
          <p:nvPr/>
        </p:nvSpPr>
        <p:spPr>
          <a:xfrm>
            <a:off x="1058495" y="290785"/>
            <a:ext cx="489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and Objectives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937D2-3548-FDA8-514C-C6A0AAB0725C}"/>
              </a:ext>
            </a:extLst>
          </p:cNvPr>
          <p:cNvSpPr txBox="1"/>
          <p:nvPr/>
        </p:nvSpPr>
        <p:spPr>
          <a:xfrm>
            <a:off x="490028" y="1078509"/>
            <a:ext cx="1121194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 of the study is to develop a robust methodological framework for improving AGBD estimation in mixed temperate forests of the southern US.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four specific objectives are to:</a:t>
            </a:r>
          </a:p>
          <a:p>
            <a:pPr marL="457200" indent="-457200">
              <a:buAutoNum type="arabicParenBoth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and compare Random Forest (RF) with Bayesian-based Gaussian Process Regression (GPR) for estimating AGBD.</a:t>
            </a:r>
          </a:p>
          <a:p>
            <a:pPr marL="457200" indent="-457200">
              <a:buAutoNum type="arabicParenBoth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5 variable selection methods for estimating AGBD in study sites from five ecoregions in the southern US.</a:t>
            </a:r>
          </a:p>
          <a:p>
            <a:pPr marL="457200" indent="-457200">
              <a:buAutoNum type="arabicParenBoth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whether ecoregion-specific modeling approaches can enhance AGBD estimation accuracy compared to generalized models.</a:t>
            </a:r>
          </a:p>
          <a:p>
            <a:pPr marL="457200" indent="-457200">
              <a:buAutoNum type="arabicParenBoth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site-specific maps of AGBD and AGBD uncertainties based on the optimal framework for five ecoregions in the southern US.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2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8C89-8D00-DF80-0E92-902EA1C2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8671A92-9844-1ED3-52F5-F805AF985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3F5D9DC-1AF5-1C49-B203-E3F190D96A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1D99917-F59B-251A-2AAC-01693F3D22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AD8DE9-E950-E553-FA10-83410EF9C3E2}"/>
              </a:ext>
            </a:extLst>
          </p:cNvPr>
          <p:cNvSpPr txBox="1"/>
          <p:nvPr/>
        </p:nvSpPr>
        <p:spPr>
          <a:xfrm>
            <a:off x="350759" y="228042"/>
            <a:ext cx="785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A752C-FCF7-F8BF-71EA-5C5DFBD46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605" y="171144"/>
            <a:ext cx="5157598" cy="6686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287E4E-9B40-5BB9-696E-20CC97F39C4C}"/>
              </a:ext>
            </a:extLst>
          </p:cNvPr>
          <p:cNvSpPr txBox="1"/>
          <p:nvPr/>
        </p:nvSpPr>
        <p:spPr>
          <a:xfrm>
            <a:off x="0" y="962047"/>
            <a:ext cx="703989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study sites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Area ranges from 13.5 to 733 km².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data sources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PlanetScope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imagery, airborne lidar, ancillary, and field data.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modeling methods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RF and Bayesian-based GPR.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variable selection methods: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all predictors, (2) top 5 most important variables obtained from RF, (3) top 10 important variables obtained from RF, (4) Least Absolute Shrinkage and Selection Operator (lasso), and (5) Recursive Feature Elimination (RFE).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modeling approaches: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Generalized and ecoregion level.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Ecoregion-specific AGBD maps (20 m) with uncertainty estimates: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optimal framework. </a:t>
            </a:r>
          </a:p>
        </p:txBody>
      </p:sp>
    </p:spTree>
    <p:extLst>
      <p:ext uri="{BB962C8B-B14F-4D97-AF65-F5344CB8AC3E}">
        <p14:creationId xmlns:p14="http://schemas.microsoft.com/office/powerpoint/2010/main" val="3549191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AB1263-D85F-F68B-9F78-9AC7049A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75A9222-1760-9337-65A4-A6873ADB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FCFD165-4652-8C52-3887-951D8F6D0F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7C379D-C5FD-8E7A-0F36-B66F8FA75BF3}"/>
              </a:ext>
            </a:extLst>
          </p:cNvPr>
          <p:cNvSpPr txBox="1"/>
          <p:nvPr/>
        </p:nvSpPr>
        <p:spPr>
          <a:xfrm>
            <a:off x="167415" y="357691"/>
            <a:ext cx="785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76B8C-173B-7CD1-B7AE-F93CA74988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2815" y="135779"/>
            <a:ext cx="9711770" cy="60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1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70252-D9E3-6C6E-A8EE-7694965A4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3BA3D65-E9B0-6128-A390-656026895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5779205-B353-9C07-84B6-FA28E3697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F22BE54-380D-ACF4-9A89-7489542636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B55C3-4BD0-0785-FA91-8D350DA63C39}"/>
              </a:ext>
            </a:extLst>
          </p:cNvPr>
          <p:cNvSpPr txBox="1"/>
          <p:nvPr/>
        </p:nvSpPr>
        <p:spPr>
          <a:xfrm>
            <a:off x="398496" y="234972"/>
            <a:ext cx="785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0429B-F4BD-A74E-867F-AEF0240AB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717" y="980758"/>
            <a:ext cx="10380001" cy="58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9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CE7CA-CBB9-9F3B-9BC0-AB29B2BF5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5586808-732F-2369-DA7A-B41EB866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342" y="6323060"/>
            <a:ext cx="1638784" cy="5349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157B8FB-45C5-A496-50CF-A30123EEE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4354"/>
          <a:stretch/>
        </p:blipFill>
        <p:spPr>
          <a:xfrm>
            <a:off x="11428718" y="6310306"/>
            <a:ext cx="682485" cy="54769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DDD56E5-68E3-594D-1121-903C66C648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-643726" y="1454490"/>
            <a:ext cx="13201220" cy="8541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5C048-46A1-5C7C-802F-9F81A596728A}"/>
              </a:ext>
            </a:extLst>
          </p:cNvPr>
          <p:cNvSpPr txBox="1"/>
          <p:nvPr/>
        </p:nvSpPr>
        <p:spPr>
          <a:xfrm>
            <a:off x="300173" y="107616"/>
            <a:ext cx="785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5741AA-AAEE-6DE9-5530-6F504E2FE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2008" y="172491"/>
            <a:ext cx="8520017" cy="65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9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FWE.Reprot.temp" id="{19ED1EB2-DFC2-6F43-9B1B-3CF327E2A6F8}" vid="{6CBCD9D6-1C09-DE43-937D-A744363086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621D1AD20C56439C75EC24A851A708" ma:contentTypeVersion="20" ma:contentTypeDescription="Create a new document." ma:contentTypeScope="" ma:versionID="9c642460ba4d00eb0cf0bf9949097a53">
  <xsd:schema xmlns:xsd="http://www.w3.org/2001/XMLSchema" xmlns:xs="http://www.w3.org/2001/XMLSchema" xmlns:p="http://schemas.microsoft.com/office/2006/metadata/properties" xmlns:ns2="35cc1a8f-d9eb-4e0d-bb66-23e652f19799" xmlns:ns3="6284d82d-0f4b-429c-9027-7b6ceb86e14a" targetNamespace="http://schemas.microsoft.com/office/2006/metadata/properties" ma:root="true" ma:fieldsID="700d9542788351c0b220491e4ba1edfa" ns2:_="" ns3:_="">
    <xsd:import namespace="35cc1a8f-d9eb-4e0d-bb66-23e652f19799"/>
    <xsd:import namespace="6284d82d-0f4b-429c-9027-7b6ceb86e14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cc1a8f-d9eb-4e0d-bb66-23e652f19799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84d82d-0f4b-429c-9027-7b6ceb86e1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5cc1a8f-d9eb-4e0d-bb66-23e652f19799">QDF4SXZZAUMV-24614999-62</_dlc_DocId>
    <_dlc_DocIdUrl xmlns="35cc1a8f-d9eb-4e0d-bb66-23e652f19799">
      <Url>https://tigermailauburn.sharepoint.com/sites/SFWSComm/_layouts/15/DocIdRedir.aspx?ID=QDF4SXZZAUMV-24614999-62</Url>
      <Description>QDF4SXZZAUMV-24614999-62</Description>
    </_dlc_DocIdUrl>
  </documentManagement>
</p:properties>
</file>

<file path=customXml/itemProps1.xml><?xml version="1.0" encoding="utf-8"?>
<ds:datastoreItem xmlns:ds="http://schemas.openxmlformats.org/officeDocument/2006/customXml" ds:itemID="{0BC9DC6E-F8D1-4DC3-AE6C-2142236FB1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14A43-C92F-4A15-ADF2-E233ACE1854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58CFD09-FCCC-4F3C-BA66-CCEAEDD43842}">
  <ds:schemaRefs>
    <ds:schemaRef ds:uri="35cc1a8f-d9eb-4e0d-bb66-23e652f19799"/>
    <ds:schemaRef ds:uri="6284d82d-0f4b-429c-9027-7b6ceb86e1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91DFE848-1B50-47DA-AF30-151EE262C80F}">
  <ds:schemaRefs>
    <ds:schemaRef ds:uri="35cc1a8f-d9eb-4e0d-bb66-23e652f1979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CFWE.Report.temp</Template>
  <TotalTime>656</TotalTime>
  <Words>676</Words>
  <Application>Microsoft Office PowerPoint</Application>
  <PresentationFormat>Widescreen</PresentationFormat>
  <Paragraphs>68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Anderson</dc:creator>
  <cp:lastModifiedBy>Nisham Thapa</cp:lastModifiedBy>
  <cp:revision>25</cp:revision>
  <dcterms:created xsi:type="dcterms:W3CDTF">2023-02-03T20:00:48Z</dcterms:created>
  <dcterms:modified xsi:type="dcterms:W3CDTF">2025-04-15T17:50:49Z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0x01010028621D1AD20C56439C75EC24A851A708</vt:lpwstr>
  </property>
  <property fmtid="{D5CDD505-2E9C-101B-9397-08002B2CF9AE}" pid="3" name="_dlc_DocIdItemGuid">
    <vt:lpwstr>ed7b2a0b-cefd-4af2-908c-182567c7198d</vt:lpwstr>
  </property>
</Properties>
</file>