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67" r:id="rId8"/>
    <p:sldId id="268" r:id="rId9"/>
    <p:sldId id="377" r:id="rId10"/>
    <p:sldId id="278" r:id="rId11"/>
    <p:sldId id="279" r:id="rId12"/>
    <p:sldId id="380" r:id="rId13"/>
    <p:sldId id="269" r:id="rId14"/>
    <p:sldId id="270" r:id="rId15"/>
    <p:sldId id="260" r:id="rId16"/>
    <p:sldId id="280" r:id="rId17"/>
    <p:sldId id="378" r:id="rId18"/>
    <p:sldId id="273" r:id="rId19"/>
    <p:sldId id="281" r:id="rId20"/>
    <p:sldId id="28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47ABEC-AC81-5D84-5614-BE093B12DE0B}" name="Lana Narine" initials="LN" userId="S::lln0005@auburn.edu::9b38b6c4-e4fd-44af-bf75-58b88742c6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EB"/>
    <a:srgbClr val="F8EFE6"/>
    <a:srgbClr val="E6E1CB"/>
    <a:srgbClr val="F7F0E6"/>
    <a:srgbClr val="D6DAC1"/>
    <a:srgbClr val="4B6C5A"/>
    <a:srgbClr val="7E9076"/>
    <a:srgbClr val="FCF9F4"/>
    <a:srgbClr val="196B24"/>
    <a:srgbClr val="C0C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00" autoAdjust="0"/>
  </p:normalViewPr>
  <p:slideViewPr>
    <p:cSldViewPr snapToGrid="0">
      <p:cViewPr varScale="1">
        <p:scale>
          <a:sx n="107" d="100"/>
          <a:sy n="107" d="100"/>
        </p:scale>
        <p:origin x="63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CD830-1397-4085-8B67-672EEED31743}" type="doc">
      <dgm:prSet loTypeId="urn:microsoft.com/office/officeart/2011/layout/Tab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090A9DD1-C938-4F61-A87A-CB614FC99CF0}">
      <dgm:prSet custT="1"/>
      <dgm:spPr/>
      <dgm:t>
        <a:bodyPr/>
        <a:lstStyle/>
        <a:p>
          <a:r>
            <a:rPr lang="en-US" sz="2400" dirty="0"/>
            <a:t>Superior Model Performance</a:t>
          </a:r>
        </a:p>
      </dgm:t>
    </dgm:pt>
    <dgm:pt modelId="{F729F84E-F804-41C2-96E5-0DC63741B230}" type="parTrans" cxnId="{2413EAF2-F67D-47D8-B151-0576539BA3A5}">
      <dgm:prSet/>
      <dgm:spPr/>
      <dgm:t>
        <a:bodyPr/>
        <a:lstStyle/>
        <a:p>
          <a:endParaRPr lang="en-US" sz="1600"/>
        </a:p>
      </dgm:t>
    </dgm:pt>
    <dgm:pt modelId="{D6110BC0-6D32-46C7-9C7D-D71EA7C5A938}" type="sibTrans" cxnId="{2413EAF2-F67D-47D8-B151-0576539BA3A5}">
      <dgm:prSet/>
      <dgm:spPr/>
      <dgm:t>
        <a:bodyPr/>
        <a:lstStyle/>
        <a:p>
          <a:endParaRPr lang="en-US" sz="1600"/>
        </a:p>
      </dgm:t>
    </dgm:pt>
    <dgm:pt modelId="{4CC7BBBA-76B6-4220-9712-C567D7B9DA9D}">
      <dgm:prSet custT="1"/>
      <dgm:spPr/>
      <dgm:t>
        <a:bodyPr/>
        <a:lstStyle/>
        <a:p>
          <a:r>
            <a:rPr lang="en-US" sz="2400" dirty="0"/>
            <a:t>Integrated Remote Sensing Approach </a:t>
          </a:r>
        </a:p>
      </dgm:t>
    </dgm:pt>
    <dgm:pt modelId="{7EB1334E-DFFB-4ABE-9AC1-92B48BB94F03}" type="parTrans" cxnId="{96F37D27-A70F-4A82-A82E-FEDEF0A49EA6}">
      <dgm:prSet/>
      <dgm:spPr/>
      <dgm:t>
        <a:bodyPr/>
        <a:lstStyle/>
        <a:p>
          <a:endParaRPr lang="en-US" sz="1600"/>
        </a:p>
      </dgm:t>
    </dgm:pt>
    <dgm:pt modelId="{EF6B208B-6FBF-40FE-BA75-BEFEA4B12972}" type="sibTrans" cxnId="{96F37D27-A70F-4A82-A82E-FEDEF0A49EA6}">
      <dgm:prSet/>
      <dgm:spPr/>
      <dgm:t>
        <a:bodyPr/>
        <a:lstStyle/>
        <a:p>
          <a:endParaRPr lang="en-US" sz="1600"/>
        </a:p>
      </dgm:t>
    </dgm:pt>
    <dgm:pt modelId="{D3D632C4-AE90-4E05-9C25-3D3280537B5C}">
      <dgm:prSet custT="1"/>
      <dgm:spPr/>
      <dgm:t>
        <a:bodyPr/>
        <a:lstStyle/>
        <a:p>
          <a:r>
            <a:rPr lang="en-US" sz="2400" dirty="0"/>
            <a:t>HPC</a:t>
          </a:r>
        </a:p>
      </dgm:t>
    </dgm:pt>
    <dgm:pt modelId="{F490BFD9-CDA0-439C-9AF3-611F45CDDE88}" type="parTrans" cxnId="{EEC94174-3113-44E3-8E7F-EDBB96112970}">
      <dgm:prSet/>
      <dgm:spPr/>
      <dgm:t>
        <a:bodyPr/>
        <a:lstStyle/>
        <a:p>
          <a:endParaRPr lang="en-US" sz="1600"/>
        </a:p>
      </dgm:t>
    </dgm:pt>
    <dgm:pt modelId="{14B21B6E-54A2-48B3-B191-030A1F23A351}" type="sibTrans" cxnId="{EEC94174-3113-44E3-8E7F-EDBB96112970}">
      <dgm:prSet/>
      <dgm:spPr/>
      <dgm:t>
        <a:bodyPr/>
        <a:lstStyle/>
        <a:p>
          <a:endParaRPr lang="en-US" sz="1600"/>
        </a:p>
      </dgm:t>
    </dgm:pt>
    <dgm:pt modelId="{F89A0F6C-C478-4377-ACC8-B49FBCB615FD}">
      <dgm:prSet custT="1"/>
      <dgm:spPr/>
      <dgm:t>
        <a:bodyPr/>
        <a:lstStyle/>
        <a:p>
          <a:r>
            <a:rPr lang="en-US" sz="2400" dirty="0"/>
            <a:t>Future Potential of Spaceborne lidar Fusion</a:t>
          </a:r>
        </a:p>
      </dgm:t>
    </dgm:pt>
    <dgm:pt modelId="{B5FCAE24-71C3-4617-8D5A-0A8FB5792181}" type="parTrans" cxnId="{630440B3-FEE5-4C27-B790-4439ABED415D}">
      <dgm:prSet/>
      <dgm:spPr/>
      <dgm:t>
        <a:bodyPr/>
        <a:lstStyle/>
        <a:p>
          <a:endParaRPr lang="en-US" sz="1600"/>
        </a:p>
      </dgm:t>
    </dgm:pt>
    <dgm:pt modelId="{FE9C3DC2-DA6A-4944-B5C5-E76C5B30757B}" type="sibTrans" cxnId="{630440B3-FEE5-4C27-B790-4439ABED415D}">
      <dgm:prSet/>
      <dgm:spPr/>
      <dgm:t>
        <a:bodyPr/>
        <a:lstStyle/>
        <a:p>
          <a:endParaRPr lang="en-US" sz="1600"/>
        </a:p>
      </dgm:t>
    </dgm:pt>
    <dgm:pt modelId="{03381778-F855-4097-819A-A6DDF8A387FD}">
      <dgm:prSet custT="1"/>
      <dgm:spPr/>
      <dgm:t>
        <a:bodyPr/>
        <a:lstStyle/>
        <a:p>
          <a:r>
            <a:rPr lang="en-US" sz="2000" dirty="0"/>
            <a:t>XGBoost demonstrated the highest predictive accuracy for AGB, outperforming both RF and CNN. </a:t>
          </a:r>
        </a:p>
      </dgm:t>
    </dgm:pt>
    <dgm:pt modelId="{ABEEABA8-7F42-4921-905D-405FDA514767}" type="parTrans" cxnId="{DBA09566-CDDF-4943-B14E-5B6D315ED012}">
      <dgm:prSet/>
      <dgm:spPr/>
      <dgm:t>
        <a:bodyPr/>
        <a:lstStyle/>
        <a:p>
          <a:endParaRPr lang="en-US" sz="1600"/>
        </a:p>
      </dgm:t>
    </dgm:pt>
    <dgm:pt modelId="{0081250C-7896-4AEF-8C8F-ABA7D04B0436}" type="sibTrans" cxnId="{DBA09566-CDDF-4943-B14E-5B6D315ED012}">
      <dgm:prSet/>
      <dgm:spPr/>
      <dgm:t>
        <a:bodyPr/>
        <a:lstStyle/>
        <a:p>
          <a:endParaRPr lang="en-US" sz="1600"/>
        </a:p>
      </dgm:t>
    </dgm:pt>
    <dgm:pt modelId="{91CC3FF6-5EB8-4F50-AB07-0DE65068377E}">
      <dgm:prSet custT="1"/>
      <dgm:spPr/>
      <dgm:t>
        <a:bodyPr/>
        <a:lstStyle/>
        <a:p>
          <a:r>
            <a:rPr lang="en-US" sz="2000" dirty="0"/>
            <a:t>The proposed methodological framework showcases the effectiveness of integrating multiple open-access remote sensing datasets, including optical, radar, and lidar, for accurate AGB estimation across large geographic extents.</a:t>
          </a:r>
        </a:p>
      </dgm:t>
    </dgm:pt>
    <dgm:pt modelId="{AAB6AD37-DF1F-4E11-B564-E64E252FA2D2}" type="parTrans" cxnId="{FC44FFF3-563F-47C9-B877-8D50D5251C05}">
      <dgm:prSet/>
      <dgm:spPr/>
      <dgm:t>
        <a:bodyPr/>
        <a:lstStyle/>
        <a:p>
          <a:endParaRPr lang="en-US" sz="1600"/>
        </a:p>
      </dgm:t>
    </dgm:pt>
    <dgm:pt modelId="{854C00ED-A9D7-46F1-8AF9-BE7A3589AECB}" type="sibTrans" cxnId="{FC44FFF3-563F-47C9-B877-8D50D5251C05}">
      <dgm:prSet/>
      <dgm:spPr/>
      <dgm:t>
        <a:bodyPr/>
        <a:lstStyle/>
        <a:p>
          <a:endParaRPr lang="en-US" sz="1600"/>
        </a:p>
      </dgm:t>
    </dgm:pt>
    <dgm:pt modelId="{A1E7AA09-9D3F-4EBE-8F0E-C503C8678BB2}">
      <dgm:prSet custT="1"/>
      <dgm:spPr/>
      <dgm:t>
        <a:bodyPr/>
        <a:lstStyle/>
        <a:p>
          <a:r>
            <a:rPr lang="en-US" sz="2000" dirty="0"/>
            <a:t>The HPC-based processing framework enabled efficient handling of large-volume spatial data.</a:t>
          </a:r>
        </a:p>
      </dgm:t>
    </dgm:pt>
    <dgm:pt modelId="{07E84ACD-232A-4D15-A6D4-3D3561F60398}" type="parTrans" cxnId="{09F70EB1-1CE6-4354-A2E9-858E5638BBA2}">
      <dgm:prSet/>
      <dgm:spPr/>
      <dgm:t>
        <a:bodyPr/>
        <a:lstStyle/>
        <a:p>
          <a:endParaRPr lang="en-US" sz="1600"/>
        </a:p>
      </dgm:t>
    </dgm:pt>
    <dgm:pt modelId="{BB3A25CB-8DC2-4728-8D9A-936ED4462197}" type="sibTrans" cxnId="{09F70EB1-1CE6-4354-A2E9-858E5638BBA2}">
      <dgm:prSet/>
      <dgm:spPr/>
      <dgm:t>
        <a:bodyPr/>
        <a:lstStyle/>
        <a:p>
          <a:endParaRPr lang="en-US" sz="1600"/>
        </a:p>
      </dgm:t>
    </dgm:pt>
    <dgm:pt modelId="{78CAEC25-376A-4AC9-9850-A87E5E513DE8}">
      <dgm:prSet custT="1"/>
      <dgm:spPr/>
      <dgm:t>
        <a:bodyPr/>
        <a:lstStyle/>
        <a:p>
          <a:r>
            <a:rPr lang="en-US" sz="2000" dirty="0"/>
            <a:t>The study underscores the synergistic use of GEDI and ICESat-2 data for forest structure and biomass mapping efforts.</a:t>
          </a:r>
        </a:p>
      </dgm:t>
    </dgm:pt>
    <dgm:pt modelId="{EAB0C707-4C59-4B13-885D-A954D016BA03}" type="parTrans" cxnId="{EDF0FD21-0851-4798-B0D5-4CE43BE73EDA}">
      <dgm:prSet/>
      <dgm:spPr/>
      <dgm:t>
        <a:bodyPr/>
        <a:lstStyle/>
        <a:p>
          <a:endParaRPr lang="en-US" sz="1600"/>
        </a:p>
      </dgm:t>
    </dgm:pt>
    <dgm:pt modelId="{0FC6EB90-85E4-4215-A751-3C38D46A5778}" type="sibTrans" cxnId="{EDF0FD21-0851-4798-B0D5-4CE43BE73EDA}">
      <dgm:prSet/>
      <dgm:spPr/>
      <dgm:t>
        <a:bodyPr/>
        <a:lstStyle/>
        <a:p>
          <a:endParaRPr lang="en-US" sz="1600"/>
        </a:p>
      </dgm:t>
    </dgm:pt>
    <dgm:pt modelId="{A68E6D96-5118-4727-AC67-A749B3ED0629}" type="pres">
      <dgm:prSet presAssocID="{1CBCD830-1397-4085-8B67-672EEED3174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DC62770-B79B-42CE-A2E6-864C3ACEE1CA}" type="pres">
      <dgm:prSet presAssocID="{090A9DD1-C938-4F61-A87A-CB614FC99CF0}" presName="composite" presStyleCnt="0"/>
      <dgm:spPr/>
    </dgm:pt>
    <dgm:pt modelId="{F117F2BD-2647-4793-95A1-5E75134E4F30}" type="pres">
      <dgm:prSet presAssocID="{090A9DD1-C938-4F61-A87A-CB614FC99CF0}" presName="FirstChild" presStyleLbl="revTx" presStyleIdx="0" presStyleCnt="4" custScaleX="95387">
        <dgm:presLayoutVars>
          <dgm:chMax val="0"/>
          <dgm:chPref val="0"/>
          <dgm:bulletEnabled val="1"/>
        </dgm:presLayoutVars>
      </dgm:prSet>
      <dgm:spPr/>
    </dgm:pt>
    <dgm:pt modelId="{6D726071-C6E5-4805-937A-EBA952F6147A}" type="pres">
      <dgm:prSet presAssocID="{090A9DD1-C938-4F61-A87A-CB614FC99CF0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91114FCB-C6AB-4527-9032-FED350054BE8}" type="pres">
      <dgm:prSet presAssocID="{090A9DD1-C938-4F61-A87A-CB614FC99CF0}" presName="Accent" presStyleLbl="parChTrans1D1" presStyleIdx="0" presStyleCnt="4"/>
      <dgm:spPr/>
    </dgm:pt>
    <dgm:pt modelId="{1B9CE9D4-1C46-4612-8AB7-2DB2729D8A98}" type="pres">
      <dgm:prSet presAssocID="{D6110BC0-6D32-46C7-9C7D-D71EA7C5A938}" presName="sibTrans" presStyleCnt="0"/>
      <dgm:spPr/>
    </dgm:pt>
    <dgm:pt modelId="{C4155F5F-0B87-4A75-BBFC-35F8B1D9CED3}" type="pres">
      <dgm:prSet presAssocID="{4CC7BBBA-76B6-4220-9712-C567D7B9DA9D}" presName="composite" presStyleCnt="0"/>
      <dgm:spPr/>
    </dgm:pt>
    <dgm:pt modelId="{D248EF9B-6B17-4494-AAF1-9468E506074F}" type="pres">
      <dgm:prSet presAssocID="{4CC7BBBA-76B6-4220-9712-C567D7B9DA9D}" presName="FirstChild" presStyleLbl="revTx" presStyleIdx="1" presStyleCnt="4" custScaleX="97000">
        <dgm:presLayoutVars>
          <dgm:chMax val="0"/>
          <dgm:chPref val="0"/>
          <dgm:bulletEnabled val="1"/>
        </dgm:presLayoutVars>
      </dgm:prSet>
      <dgm:spPr/>
    </dgm:pt>
    <dgm:pt modelId="{E3397E13-9532-49B5-AA41-D1E741C0C4E4}" type="pres">
      <dgm:prSet presAssocID="{4CC7BBBA-76B6-4220-9712-C567D7B9DA9D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0A6B7A3D-548F-4A8C-93E0-DB0D7FD66EF1}" type="pres">
      <dgm:prSet presAssocID="{4CC7BBBA-76B6-4220-9712-C567D7B9DA9D}" presName="Accent" presStyleLbl="parChTrans1D1" presStyleIdx="1" presStyleCnt="4"/>
      <dgm:spPr/>
    </dgm:pt>
    <dgm:pt modelId="{AC2C3D62-3E2E-46E8-9B54-00CFF25D5304}" type="pres">
      <dgm:prSet presAssocID="{EF6B208B-6FBF-40FE-BA75-BEFEA4B12972}" presName="sibTrans" presStyleCnt="0"/>
      <dgm:spPr/>
    </dgm:pt>
    <dgm:pt modelId="{98C3D1B4-F418-4952-A89F-CB1D0521B65A}" type="pres">
      <dgm:prSet presAssocID="{D3D632C4-AE90-4E05-9C25-3D3280537B5C}" presName="composite" presStyleCnt="0"/>
      <dgm:spPr/>
    </dgm:pt>
    <dgm:pt modelId="{F47A6874-EE44-4431-86B2-58C0AE67420B}" type="pres">
      <dgm:prSet presAssocID="{D3D632C4-AE90-4E05-9C25-3D3280537B5C}" presName="FirstChild" presStyleLbl="revTx" presStyleIdx="2" presStyleCnt="4" custScaleX="97000">
        <dgm:presLayoutVars>
          <dgm:chMax val="0"/>
          <dgm:chPref val="0"/>
          <dgm:bulletEnabled val="1"/>
        </dgm:presLayoutVars>
      </dgm:prSet>
      <dgm:spPr/>
    </dgm:pt>
    <dgm:pt modelId="{DFDC3D35-362E-4344-BB15-534C90AD405B}" type="pres">
      <dgm:prSet presAssocID="{D3D632C4-AE90-4E05-9C25-3D3280537B5C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9760631C-0EED-417F-B862-A236D5F0EE5E}" type="pres">
      <dgm:prSet presAssocID="{D3D632C4-AE90-4E05-9C25-3D3280537B5C}" presName="Accent" presStyleLbl="parChTrans1D1" presStyleIdx="2" presStyleCnt="4"/>
      <dgm:spPr/>
    </dgm:pt>
    <dgm:pt modelId="{BE650BC7-CEAE-4AA2-8C4E-9BE8B1FC52D3}" type="pres">
      <dgm:prSet presAssocID="{14B21B6E-54A2-48B3-B191-030A1F23A351}" presName="sibTrans" presStyleCnt="0"/>
      <dgm:spPr/>
    </dgm:pt>
    <dgm:pt modelId="{7FE2541D-48EE-446C-8D81-D9513CFEA3EB}" type="pres">
      <dgm:prSet presAssocID="{F89A0F6C-C478-4377-ACC8-B49FBCB615FD}" presName="composite" presStyleCnt="0"/>
      <dgm:spPr/>
    </dgm:pt>
    <dgm:pt modelId="{4AD317A6-5F1B-48ED-AFDB-6A0206022032}" type="pres">
      <dgm:prSet presAssocID="{F89A0F6C-C478-4377-ACC8-B49FBCB615FD}" presName="FirstChild" presStyleLbl="revTx" presStyleIdx="3" presStyleCnt="4" custScaleX="96078">
        <dgm:presLayoutVars>
          <dgm:chMax val="0"/>
          <dgm:chPref val="0"/>
          <dgm:bulletEnabled val="1"/>
        </dgm:presLayoutVars>
      </dgm:prSet>
      <dgm:spPr/>
    </dgm:pt>
    <dgm:pt modelId="{8B3EF236-6D9E-4E9F-8FCE-3498C882C5C9}" type="pres">
      <dgm:prSet presAssocID="{F89A0F6C-C478-4377-ACC8-B49FBCB615FD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5CD45B18-97A7-4E88-92E0-0FE30CEAA815}" type="pres">
      <dgm:prSet presAssocID="{F89A0F6C-C478-4377-ACC8-B49FBCB615FD}" presName="Accent" presStyleLbl="parChTrans1D1" presStyleIdx="3" presStyleCnt="4"/>
      <dgm:spPr/>
    </dgm:pt>
  </dgm:ptLst>
  <dgm:cxnLst>
    <dgm:cxn modelId="{E70C4205-0A4D-463D-9134-D68F7D00AE09}" type="presOf" srcId="{78CAEC25-376A-4AC9-9850-A87E5E513DE8}" destId="{4AD317A6-5F1B-48ED-AFDB-6A0206022032}" srcOrd="0" destOrd="0" presId="urn:microsoft.com/office/officeart/2011/layout/TabList"/>
    <dgm:cxn modelId="{BD3D250F-A6C2-4967-B0E7-5BB496875C4D}" type="presOf" srcId="{D3D632C4-AE90-4E05-9C25-3D3280537B5C}" destId="{DFDC3D35-362E-4344-BB15-534C90AD405B}" srcOrd="0" destOrd="0" presId="urn:microsoft.com/office/officeart/2011/layout/TabList"/>
    <dgm:cxn modelId="{EDF0FD21-0851-4798-B0D5-4CE43BE73EDA}" srcId="{F89A0F6C-C478-4377-ACC8-B49FBCB615FD}" destId="{78CAEC25-376A-4AC9-9850-A87E5E513DE8}" srcOrd="0" destOrd="0" parTransId="{EAB0C707-4C59-4B13-885D-A954D016BA03}" sibTransId="{0FC6EB90-85E4-4215-A751-3C38D46A5778}"/>
    <dgm:cxn modelId="{11A86822-1B44-4B84-BA6D-1287E3DD803C}" type="presOf" srcId="{A1E7AA09-9D3F-4EBE-8F0E-C503C8678BB2}" destId="{F47A6874-EE44-4431-86B2-58C0AE67420B}" srcOrd="0" destOrd="0" presId="urn:microsoft.com/office/officeart/2011/layout/TabList"/>
    <dgm:cxn modelId="{96F37D27-A70F-4A82-A82E-FEDEF0A49EA6}" srcId="{1CBCD830-1397-4085-8B67-672EEED31743}" destId="{4CC7BBBA-76B6-4220-9712-C567D7B9DA9D}" srcOrd="1" destOrd="0" parTransId="{7EB1334E-DFFB-4ABE-9AC1-92B48BB94F03}" sibTransId="{EF6B208B-6FBF-40FE-BA75-BEFEA4B12972}"/>
    <dgm:cxn modelId="{079DDA5C-94C7-462C-ADF5-06F3B095F484}" type="presOf" srcId="{91CC3FF6-5EB8-4F50-AB07-0DE65068377E}" destId="{D248EF9B-6B17-4494-AAF1-9468E506074F}" srcOrd="0" destOrd="0" presId="urn:microsoft.com/office/officeart/2011/layout/TabList"/>
    <dgm:cxn modelId="{DBA09566-CDDF-4943-B14E-5B6D315ED012}" srcId="{090A9DD1-C938-4F61-A87A-CB614FC99CF0}" destId="{03381778-F855-4097-819A-A6DDF8A387FD}" srcOrd="0" destOrd="0" parTransId="{ABEEABA8-7F42-4921-905D-405FDA514767}" sibTransId="{0081250C-7896-4AEF-8C8F-ABA7D04B0436}"/>
    <dgm:cxn modelId="{EEC94174-3113-44E3-8E7F-EDBB96112970}" srcId="{1CBCD830-1397-4085-8B67-672EEED31743}" destId="{D3D632C4-AE90-4E05-9C25-3D3280537B5C}" srcOrd="2" destOrd="0" parTransId="{F490BFD9-CDA0-439C-9AF3-611F45CDDE88}" sibTransId="{14B21B6E-54A2-48B3-B191-030A1F23A351}"/>
    <dgm:cxn modelId="{09F70EB1-1CE6-4354-A2E9-858E5638BBA2}" srcId="{D3D632C4-AE90-4E05-9C25-3D3280537B5C}" destId="{A1E7AA09-9D3F-4EBE-8F0E-C503C8678BB2}" srcOrd="0" destOrd="0" parTransId="{07E84ACD-232A-4D15-A6D4-3D3561F60398}" sibTransId="{BB3A25CB-8DC2-4728-8D9A-936ED4462197}"/>
    <dgm:cxn modelId="{7B6F1CB2-E154-4D42-80E4-68806BFBA66D}" type="presOf" srcId="{090A9DD1-C938-4F61-A87A-CB614FC99CF0}" destId="{6D726071-C6E5-4805-937A-EBA952F6147A}" srcOrd="0" destOrd="0" presId="urn:microsoft.com/office/officeart/2011/layout/TabList"/>
    <dgm:cxn modelId="{630440B3-FEE5-4C27-B790-4439ABED415D}" srcId="{1CBCD830-1397-4085-8B67-672EEED31743}" destId="{F89A0F6C-C478-4377-ACC8-B49FBCB615FD}" srcOrd="3" destOrd="0" parTransId="{B5FCAE24-71C3-4617-8D5A-0A8FB5792181}" sibTransId="{FE9C3DC2-DA6A-4944-B5C5-E76C5B30757B}"/>
    <dgm:cxn modelId="{DE1AA4BC-7476-48AC-B588-FBAEBD2A73D8}" type="presOf" srcId="{4CC7BBBA-76B6-4220-9712-C567D7B9DA9D}" destId="{E3397E13-9532-49B5-AA41-D1E741C0C4E4}" srcOrd="0" destOrd="0" presId="urn:microsoft.com/office/officeart/2011/layout/TabList"/>
    <dgm:cxn modelId="{0BB6CBBC-3C55-499B-86BB-27C858638DDD}" type="presOf" srcId="{03381778-F855-4097-819A-A6DDF8A387FD}" destId="{F117F2BD-2647-4793-95A1-5E75134E4F30}" srcOrd="0" destOrd="0" presId="urn:microsoft.com/office/officeart/2011/layout/TabList"/>
    <dgm:cxn modelId="{BC9A49D4-60B7-488B-86C0-FA61F932FD31}" type="presOf" srcId="{1CBCD830-1397-4085-8B67-672EEED31743}" destId="{A68E6D96-5118-4727-AC67-A749B3ED0629}" srcOrd="0" destOrd="0" presId="urn:microsoft.com/office/officeart/2011/layout/TabList"/>
    <dgm:cxn modelId="{63A00DD5-6A13-4B90-81EA-FCC8D72E86FB}" type="presOf" srcId="{F89A0F6C-C478-4377-ACC8-B49FBCB615FD}" destId="{8B3EF236-6D9E-4E9F-8FCE-3498C882C5C9}" srcOrd="0" destOrd="0" presId="urn:microsoft.com/office/officeart/2011/layout/TabList"/>
    <dgm:cxn modelId="{2413EAF2-F67D-47D8-B151-0576539BA3A5}" srcId="{1CBCD830-1397-4085-8B67-672EEED31743}" destId="{090A9DD1-C938-4F61-A87A-CB614FC99CF0}" srcOrd="0" destOrd="0" parTransId="{F729F84E-F804-41C2-96E5-0DC63741B230}" sibTransId="{D6110BC0-6D32-46C7-9C7D-D71EA7C5A938}"/>
    <dgm:cxn modelId="{FC44FFF3-563F-47C9-B877-8D50D5251C05}" srcId="{4CC7BBBA-76B6-4220-9712-C567D7B9DA9D}" destId="{91CC3FF6-5EB8-4F50-AB07-0DE65068377E}" srcOrd="0" destOrd="0" parTransId="{AAB6AD37-DF1F-4E11-B564-E64E252FA2D2}" sibTransId="{854C00ED-A9D7-46F1-8AF9-BE7A3589AECB}"/>
    <dgm:cxn modelId="{FD147B03-882C-4DCD-B52C-10514FAAABD4}" type="presParOf" srcId="{A68E6D96-5118-4727-AC67-A749B3ED0629}" destId="{6DC62770-B79B-42CE-A2E6-864C3ACEE1CA}" srcOrd="0" destOrd="0" presId="urn:microsoft.com/office/officeart/2011/layout/TabList"/>
    <dgm:cxn modelId="{33771694-4E00-4A47-9F3C-97811C213FAC}" type="presParOf" srcId="{6DC62770-B79B-42CE-A2E6-864C3ACEE1CA}" destId="{F117F2BD-2647-4793-95A1-5E75134E4F30}" srcOrd="0" destOrd="0" presId="urn:microsoft.com/office/officeart/2011/layout/TabList"/>
    <dgm:cxn modelId="{95BAC894-14A9-4241-9081-26AEF78C2873}" type="presParOf" srcId="{6DC62770-B79B-42CE-A2E6-864C3ACEE1CA}" destId="{6D726071-C6E5-4805-937A-EBA952F6147A}" srcOrd="1" destOrd="0" presId="urn:microsoft.com/office/officeart/2011/layout/TabList"/>
    <dgm:cxn modelId="{3F992EF8-4BE1-4ECE-A12B-2B52D1CDFE27}" type="presParOf" srcId="{6DC62770-B79B-42CE-A2E6-864C3ACEE1CA}" destId="{91114FCB-C6AB-4527-9032-FED350054BE8}" srcOrd="2" destOrd="0" presId="urn:microsoft.com/office/officeart/2011/layout/TabList"/>
    <dgm:cxn modelId="{A101C21D-D2B2-451E-805F-C9084A5D21A4}" type="presParOf" srcId="{A68E6D96-5118-4727-AC67-A749B3ED0629}" destId="{1B9CE9D4-1C46-4612-8AB7-2DB2729D8A98}" srcOrd="1" destOrd="0" presId="urn:microsoft.com/office/officeart/2011/layout/TabList"/>
    <dgm:cxn modelId="{8FCF9CA0-E5D8-4BB4-AA2E-E930C67ECF74}" type="presParOf" srcId="{A68E6D96-5118-4727-AC67-A749B3ED0629}" destId="{C4155F5F-0B87-4A75-BBFC-35F8B1D9CED3}" srcOrd="2" destOrd="0" presId="urn:microsoft.com/office/officeart/2011/layout/TabList"/>
    <dgm:cxn modelId="{73789B03-82C0-4DD4-A594-23D74D7EAB29}" type="presParOf" srcId="{C4155F5F-0B87-4A75-BBFC-35F8B1D9CED3}" destId="{D248EF9B-6B17-4494-AAF1-9468E506074F}" srcOrd="0" destOrd="0" presId="urn:microsoft.com/office/officeart/2011/layout/TabList"/>
    <dgm:cxn modelId="{D6058BAA-B100-45F7-9B19-97679AAEA20E}" type="presParOf" srcId="{C4155F5F-0B87-4A75-BBFC-35F8B1D9CED3}" destId="{E3397E13-9532-49B5-AA41-D1E741C0C4E4}" srcOrd="1" destOrd="0" presId="urn:microsoft.com/office/officeart/2011/layout/TabList"/>
    <dgm:cxn modelId="{9CD82039-97A8-4F46-B473-347D26E76E9A}" type="presParOf" srcId="{C4155F5F-0B87-4A75-BBFC-35F8B1D9CED3}" destId="{0A6B7A3D-548F-4A8C-93E0-DB0D7FD66EF1}" srcOrd="2" destOrd="0" presId="urn:microsoft.com/office/officeart/2011/layout/TabList"/>
    <dgm:cxn modelId="{5E720A8C-5BC7-4C7D-87B9-516BD56B094D}" type="presParOf" srcId="{A68E6D96-5118-4727-AC67-A749B3ED0629}" destId="{AC2C3D62-3E2E-46E8-9B54-00CFF25D5304}" srcOrd="3" destOrd="0" presId="urn:microsoft.com/office/officeart/2011/layout/TabList"/>
    <dgm:cxn modelId="{AC0CF10B-7951-44DC-8C94-E792F6BC4149}" type="presParOf" srcId="{A68E6D96-5118-4727-AC67-A749B3ED0629}" destId="{98C3D1B4-F418-4952-A89F-CB1D0521B65A}" srcOrd="4" destOrd="0" presId="urn:microsoft.com/office/officeart/2011/layout/TabList"/>
    <dgm:cxn modelId="{07AF2C10-A0EA-49CE-8F1E-E27F31D582A8}" type="presParOf" srcId="{98C3D1B4-F418-4952-A89F-CB1D0521B65A}" destId="{F47A6874-EE44-4431-86B2-58C0AE67420B}" srcOrd="0" destOrd="0" presId="urn:microsoft.com/office/officeart/2011/layout/TabList"/>
    <dgm:cxn modelId="{F37C30E4-A93B-4BAC-963E-F02B72FEF6BF}" type="presParOf" srcId="{98C3D1B4-F418-4952-A89F-CB1D0521B65A}" destId="{DFDC3D35-362E-4344-BB15-534C90AD405B}" srcOrd="1" destOrd="0" presId="urn:microsoft.com/office/officeart/2011/layout/TabList"/>
    <dgm:cxn modelId="{099F5FA4-8B68-47AC-8BB8-1F35C7F4EA3B}" type="presParOf" srcId="{98C3D1B4-F418-4952-A89F-CB1D0521B65A}" destId="{9760631C-0EED-417F-B862-A236D5F0EE5E}" srcOrd="2" destOrd="0" presId="urn:microsoft.com/office/officeart/2011/layout/TabList"/>
    <dgm:cxn modelId="{7D6833F0-F6C4-4413-B33C-407CBFF01C88}" type="presParOf" srcId="{A68E6D96-5118-4727-AC67-A749B3ED0629}" destId="{BE650BC7-CEAE-4AA2-8C4E-9BE8B1FC52D3}" srcOrd="5" destOrd="0" presId="urn:microsoft.com/office/officeart/2011/layout/TabList"/>
    <dgm:cxn modelId="{F558D7C5-BA4B-469D-8809-784B29C02E25}" type="presParOf" srcId="{A68E6D96-5118-4727-AC67-A749B3ED0629}" destId="{7FE2541D-48EE-446C-8D81-D9513CFEA3EB}" srcOrd="6" destOrd="0" presId="urn:microsoft.com/office/officeart/2011/layout/TabList"/>
    <dgm:cxn modelId="{6B809830-3498-4DBD-A716-146BDF7BC82C}" type="presParOf" srcId="{7FE2541D-48EE-446C-8D81-D9513CFEA3EB}" destId="{4AD317A6-5F1B-48ED-AFDB-6A0206022032}" srcOrd="0" destOrd="0" presId="urn:microsoft.com/office/officeart/2011/layout/TabList"/>
    <dgm:cxn modelId="{0870C40D-A222-4BE6-88F4-6D63BA222335}" type="presParOf" srcId="{7FE2541D-48EE-446C-8D81-D9513CFEA3EB}" destId="{8B3EF236-6D9E-4E9F-8FCE-3498C882C5C9}" srcOrd="1" destOrd="0" presId="urn:microsoft.com/office/officeart/2011/layout/TabList"/>
    <dgm:cxn modelId="{E726B89E-AB51-4715-BE97-603A648355DB}" type="presParOf" srcId="{7FE2541D-48EE-446C-8D81-D9513CFEA3EB}" destId="{5CD45B18-97A7-4E88-92E0-0FE30CEAA815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45B18-97A7-4E88-92E0-0FE30CEAA815}">
      <dsp:nvSpPr>
        <dsp:cNvPr id="0" name=""/>
        <dsp:cNvSpPr/>
      </dsp:nvSpPr>
      <dsp:spPr>
        <a:xfrm>
          <a:off x="0" y="5199660"/>
          <a:ext cx="11172826" cy="0"/>
        </a:xfrm>
        <a:prstGeom prst="line">
          <a:avLst/>
        </a:pr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0631C-0EED-417F-B862-A236D5F0EE5E}">
      <dsp:nvSpPr>
        <dsp:cNvPr id="0" name=""/>
        <dsp:cNvSpPr/>
      </dsp:nvSpPr>
      <dsp:spPr>
        <a:xfrm>
          <a:off x="0" y="3884363"/>
          <a:ext cx="11172826" cy="0"/>
        </a:xfrm>
        <a:prstGeom prst="line">
          <a:avLst/>
        </a:pr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B7A3D-548F-4A8C-93E0-DB0D7FD66EF1}">
      <dsp:nvSpPr>
        <dsp:cNvPr id="0" name=""/>
        <dsp:cNvSpPr/>
      </dsp:nvSpPr>
      <dsp:spPr>
        <a:xfrm>
          <a:off x="0" y="2569066"/>
          <a:ext cx="11172826" cy="0"/>
        </a:xfrm>
        <a:prstGeom prst="line">
          <a:avLst/>
        </a:pr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14FCB-C6AB-4527-9032-FED350054BE8}">
      <dsp:nvSpPr>
        <dsp:cNvPr id="0" name=""/>
        <dsp:cNvSpPr/>
      </dsp:nvSpPr>
      <dsp:spPr>
        <a:xfrm>
          <a:off x="0" y="1253770"/>
          <a:ext cx="11172826" cy="0"/>
        </a:xfrm>
        <a:prstGeom prst="line">
          <a:avLst/>
        </a:prstGeom>
        <a:noFill/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7F2BD-2647-4793-95A1-5E75134E4F30}">
      <dsp:nvSpPr>
        <dsp:cNvPr id="0" name=""/>
        <dsp:cNvSpPr/>
      </dsp:nvSpPr>
      <dsp:spPr>
        <a:xfrm>
          <a:off x="3095633" y="1106"/>
          <a:ext cx="7886493" cy="1252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XGBoost demonstrated the highest predictive accuracy for AGB, outperforming both RF and CNN. </a:t>
          </a:r>
        </a:p>
      </dsp:txBody>
      <dsp:txXfrm>
        <a:off x="3095633" y="1106"/>
        <a:ext cx="7886493" cy="1252663"/>
      </dsp:txXfrm>
    </dsp:sp>
    <dsp:sp modelId="{6D726071-C6E5-4805-937A-EBA952F6147A}">
      <dsp:nvSpPr>
        <dsp:cNvPr id="0" name=""/>
        <dsp:cNvSpPr/>
      </dsp:nvSpPr>
      <dsp:spPr>
        <a:xfrm>
          <a:off x="0" y="1106"/>
          <a:ext cx="2904934" cy="1252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Superior Model Performance</a:t>
          </a:r>
        </a:p>
      </dsp:txBody>
      <dsp:txXfrm>
        <a:off x="61161" y="62267"/>
        <a:ext cx="2782612" cy="1191502"/>
      </dsp:txXfrm>
    </dsp:sp>
    <dsp:sp modelId="{D248EF9B-6B17-4494-AAF1-9468E506074F}">
      <dsp:nvSpPr>
        <dsp:cNvPr id="0" name=""/>
        <dsp:cNvSpPr/>
      </dsp:nvSpPr>
      <dsp:spPr>
        <a:xfrm>
          <a:off x="3028953" y="1316403"/>
          <a:ext cx="8019854" cy="1252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proposed methodological framework showcases the effectiveness of integrating multiple open-access remote sensing datasets, including optical, radar, and lidar, for accurate AGB estimation across large geographic extents.</a:t>
          </a:r>
        </a:p>
      </dsp:txBody>
      <dsp:txXfrm>
        <a:off x="3028953" y="1316403"/>
        <a:ext cx="8019854" cy="1252663"/>
      </dsp:txXfrm>
    </dsp:sp>
    <dsp:sp modelId="{E3397E13-9532-49B5-AA41-D1E741C0C4E4}">
      <dsp:nvSpPr>
        <dsp:cNvPr id="0" name=""/>
        <dsp:cNvSpPr/>
      </dsp:nvSpPr>
      <dsp:spPr>
        <a:xfrm>
          <a:off x="0" y="1316403"/>
          <a:ext cx="2904934" cy="1252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shade val="80000"/>
            <a:hueOff val="127422"/>
            <a:satOff val="-9522"/>
            <a:lumOff val="10485"/>
            <a:alphaOff val="0"/>
          </a:schemeClr>
        </a:solidFill>
        <a:ln w="19050" cap="flat" cmpd="sng" algn="ctr">
          <a:solidFill>
            <a:schemeClr val="accent6">
              <a:shade val="80000"/>
              <a:hueOff val="127422"/>
              <a:satOff val="-9522"/>
              <a:lumOff val="104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Integrated Remote Sensing Approach </a:t>
          </a:r>
        </a:p>
      </dsp:txBody>
      <dsp:txXfrm>
        <a:off x="61161" y="1377564"/>
        <a:ext cx="2782612" cy="1191502"/>
      </dsp:txXfrm>
    </dsp:sp>
    <dsp:sp modelId="{F47A6874-EE44-4431-86B2-58C0AE67420B}">
      <dsp:nvSpPr>
        <dsp:cNvPr id="0" name=""/>
        <dsp:cNvSpPr/>
      </dsp:nvSpPr>
      <dsp:spPr>
        <a:xfrm>
          <a:off x="3028953" y="2631700"/>
          <a:ext cx="8019854" cy="1252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HPC-based processing framework enabled efficient handling of large-volume spatial data.</a:t>
          </a:r>
        </a:p>
      </dsp:txBody>
      <dsp:txXfrm>
        <a:off x="3028953" y="2631700"/>
        <a:ext cx="8019854" cy="1252663"/>
      </dsp:txXfrm>
    </dsp:sp>
    <dsp:sp modelId="{DFDC3D35-362E-4344-BB15-534C90AD405B}">
      <dsp:nvSpPr>
        <dsp:cNvPr id="0" name=""/>
        <dsp:cNvSpPr/>
      </dsp:nvSpPr>
      <dsp:spPr>
        <a:xfrm>
          <a:off x="0" y="2631700"/>
          <a:ext cx="2904934" cy="1252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shade val="80000"/>
            <a:hueOff val="254844"/>
            <a:satOff val="-19043"/>
            <a:lumOff val="20971"/>
            <a:alphaOff val="0"/>
          </a:schemeClr>
        </a:solidFill>
        <a:ln w="19050" cap="flat" cmpd="sng" algn="ctr">
          <a:solidFill>
            <a:schemeClr val="accent6">
              <a:shade val="80000"/>
              <a:hueOff val="254844"/>
              <a:satOff val="-19043"/>
              <a:lumOff val="209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HPC</a:t>
          </a:r>
        </a:p>
      </dsp:txBody>
      <dsp:txXfrm>
        <a:off x="61161" y="2692861"/>
        <a:ext cx="2782612" cy="1191502"/>
      </dsp:txXfrm>
    </dsp:sp>
    <dsp:sp modelId="{4AD317A6-5F1B-48ED-AFDB-6A0206022032}">
      <dsp:nvSpPr>
        <dsp:cNvPr id="0" name=""/>
        <dsp:cNvSpPr/>
      </dsp:nvSpPr>
      <dsp:spPr>
        <a:xfrm>
          <a:off x="3067068" y="3946996"/>
          <a:ext cx="7943624" cy="1252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study underscores the synergistic use of GEDI and ICESat-2 data for forest structure and biomass mapping efforts.</a:t>
          </a:r>
        </a:p>
      </dsp:txBody>
      <dsp:txXfrm>
        <a:off x="3067068" y="3946996"/>
        <a:ext cx="7943624" cy="1252663"/>
      </dsp:txXfrm>
    </dsp:sp>
    <dsp:sp modelId="{8B3EF236-6D9E-4E9F-8FCE-3498C882C5C9}">
      <dsp:nvSpPr>
        <dsp:cNvPr id="0" name=""/>
        <dsp:cNvSpPr/>
      </dsp:nvSpPr>
      <dsp:spPr>
        <a:xfrm>
          <a:off x="0" y="3946996"/>
          <a:ext cx="2904934" cy="1252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shade val="80000"/>
            <a:hueOff val="382266"/>
            <a:satOff val="-28565"/>
            <a:lumOff val="31456"/>
            <a:alphaOff val="0"/>
          </a:schemeClr>
        </a:solidFill>
        <a:ln w="19050" cap="flat" cmpd="sng" algn="ctr">
          <a:solidFill>
            <a:schemeClr val="accent6">
              <a:shade val="80000"/>
              <a:hueOff val="382266"/>
              <a:satOff val="-28565"/>
              <a:lumOff val="314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Future Potential of Spaceborne lidar Fusion</a:t>
          </a:r>
        </a:p>
      </dsp:txBody>
      <dsp:txXfrm>
        <a:off x="61161" y="4008157"/>
        <a:ext cx="2782612" cy="1191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72D8A-B8CF-45A0-8A63-9F5639264E1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99F95-AEEA-4257-BF87-E9AE7454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9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9F95-AEEA-4257-BF87-E9AE7454B5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7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General Sherman tree in Sequoia National Park, California, is the largest living tree on Earth by volume.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9F95-AEEA-4257-BF87-E9AE7454B5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/>
              <a:t>Spaceborne light detection and ranging (lidar) missions provide three-dimensional forest structural information with global or near-global coverage.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/>
              <a:t>These systems enable efficient, repeatable, and cost-effective biomass monitoring, offering a transformative opportunity to enhance the accuracy and scalability of AGB estimation.</a:t>
            </a: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Studies have utilized Machine learning and deep learning techniques for AGB estimation with spaceborne lidar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Random Forest (RF)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Extreme Gradient Boosting (XGBoost)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Convolution Neural Network (CNN)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9F95-AEEA-4257-BF87-E9AE7454B5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ptos" panose="020B0004020202020204" pitchFamily="34" charset="0"/>
              </a:rPr>
              <a:t>Forests of the Southern United States (US) account for 29% of the nation’s aboveground carbon stocks, with Alabama’s 23 million acres of timberlands playing a critical ecological and economic role.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422DD-C2C9-4CB5-8E24-C6246C44E1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02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 (Body CS)"/>
              </a:rPr>
              <a:t>The Global Ecosystem Dynamics Investigation (GEDI) and the Ice, Cloud, and land Elevation Satellite-2 (ICESat-2) light detection and ranging (lidar) missions each provide discrete, along-track measurements of vegetation structure, including 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9F95-AEEA-4257-BF87-E9AE7454B5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4B952-69B0-5C58-A332-714D5A31C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DE5F94-41F8-2FAC-2F00-5E68F4ABB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762DB-E233-1FE3-1721-9681A54A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DFB0-4EEC-4901-AEB5-1113CC72CEC8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BC900-2994-CC44-84E2-63567137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3697F-325A-9E24-DF8F-F2C6C346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4F640-3F80-2240-F221-10053BCFC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C9472-8C4B-B05F-DF76-362B21854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38AF8-C615-DC2C-7153-A4BB3747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B936-CD1E-4949-A07A-C6A9D4F328D0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10614-D0C8-591C-A0D2-6E136C08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D44F8-C0E6-4EE6-34D0-554B76E2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B64D0-83DC-3246-1837-2D8F265D4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21546-CA3B-BA96-9975-CC8A7D7CC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7238D-2A75-C521-174C-540B1F056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9B34-7CBF-4CBC-9B60-E5899AF91FD1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ABA9-6DAE-3079-9891-CA239091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E1A47-B805-968A-CEE5-84939CE7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CBE0-AEF4-585A-38DF-E3CA79DBC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B338-16AA-67B0-51BF-6D9A0EE60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F3E1D-9177-16DA-65AF-C8A68D7B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AEE85-846F-4042-8FBD-73D361F8FA13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D884-F7D1-AECD-BAC9-9CC70698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2A0D8-9AB9-E482-E8D0-27FE215E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57CB5-8EFA-B744-A366-2F6E3F2E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34BB1-ACB6-A548-994C-4375C30FC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FA647-10FB-AE58-55EC-047A9058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D35E-09AA-41F9-BD50-3DCDBB6F8527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A0D55-6614-F5B1-93FF-58AFDE92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A354E-4E94-509B-F69E-7AEE8EC6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2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9B97-C29D-32D0-BE4A-81193A01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D5405-A5A2-95A7-04BA-189C3F3B3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0E19C-6430-EFA0-0CD0-110B49177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81591-F726-AD04-932B-8B77297D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3E62F-ABC2-48EF-9D87-7D5FCD553C94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CD2B0-E3C4-9E6F-ACBA-41979B78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4674-DF6E-8E77-4D22-4C1043B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5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99456-5614-0FE4-465B-6C5A3D53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F5700-D45C-F179-DFD6-9C23FFC8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D8DAE-387E-A846-CDED-863C48F15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B80BD-B2ED-A015-A570-DC94C8B40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E242C-DEF7-336E-C861-9CB6A7394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D1870-29EC-9B99-2B36-345AC296D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49E0-7601-410A-9A73-1F426CE8D6AE}" type="datetime1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BF5835-BC9D-E299-1758-2167DC93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60891B-0421-814B-7309-78F923E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8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E73D-0E8E-154E-8654-AD4A2A10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69AA2D-772E-09E3-22A2-03A7A94D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B33C-B44E-40E1-853E-DD768B065CCE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A11FC-9CAF-DFB4-EBA9-EE881C2D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5C3F9-DB29-D963-07E6-D250D6E6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1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7B7A0-A2F4-E8FE-5115-D3C86A9E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B10CB-E790-49D5-927E-4E1C1FF96B93}" type="datetime1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D00F-3591-ED19-4F21-46E62C7B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C4571-0C53-CBDA-D5B0-967F3997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2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85D6F-F8BF-1157-6C4D-92781844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13964-0A28-D9C4-135B-C89A1EF1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BC6E4-575D-E8D4-A974-5C7A1EA90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9E5DB-4F4E-6CBF-5827-F89D72FF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DE45D-E650-4E6B-A4B5-F1A63C77F941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3D89C-E9C7-BFF3-7EAE-2B21E0CB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BEA43-B836-383D-FCD2-64FC862D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9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62D7-225A-3B91-23C1-F724A5EA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D043D-F1D8-491C-F0E9-85D0EEB2FF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8DCFF-46B4-E516-AA04-81612030D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A5EF9-DBE9-6C7D-419C-EF5251DB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EB58A-F48D-44B6-855D-AD1316441C89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A3620-1F76-4496-9526-C399A34B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65176-C5D5-C046-4237-6F8758D8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2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486FB-C922-A9A0-6F50-C1128AC9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EB023-2566-5D8B-2EE7-78951A1B7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B6B90-0C22-E362-F963-A7EE63A3D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04B0A-CFAA-4325-9369-9EBF7485354F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919F3-9C17-95BF-736D-8AAC82C67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097BF-7D21-3723-A9F5-7FA3A874F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FDE6C5-ECDC-4572-827E-9C3B346B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3.png"/><Relationship Id="rId1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17" Type="http://schemas.openxmlformats.org/officeDocument/2006/relationships/image" Target="../media/image30.png"/><Relationship Id="rId2" Type="http://schemas.openxmlformats.org/officeDocument/2006/relationships/image" Target="../media/image40.jpeg"/><Relationship Id="rId16" Type="http://schemas.openxmlformats.org/officeDocument/2006/relationships/image" Target="../media/image29.pn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5" Type="http://schemas.openxmlformats.org/officeDocument/2006/relationships/image" Target="../media/image28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uenen.de/en/thuenen-topics/forests/the-german-national-forest-inventory/carbon-inventory-2017-an-interim-review-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C7F7B11-ACB7-0DA8-9092-5562F0FF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2755" b="31012"/>
          <a:stretch/>
        </p:blipFill>
        <p:spPr>
          <a:xfrm>
            <a:off x="-374589" y="2730727"/>
            <a:ext cx="13032754" cy="4376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A49EA-46FF-9819-BD27-A0F9A7AE1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910" y="1676974"/>
            <a:ext cx="10835129" cy="21907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Assessing the Synergistic Potential of GEDI and ICESat-2 for Forest Aboveground Biomass Estimation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CD33F-194A-1909-3856-B1D05B639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4085651"/>
            <a:ext cx="9795637" cy="94204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Presenter: Janaki Sandamali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Co-authors: Lana L. Narine, Nisham Thapa and Adam Maggard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28DC9-3DA6-DBA6-BADE-C67C775AE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78" y="6081444"/>
            <a:ext cx="2316172" cy="714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5100D-C470-B01E-1C76-7BBE947DE03F}"/>
              </a:ext>
            </a:extLst>
          </p:cNvPr>
          <p:cNvSpPr txBox="1"/>
          <p:nvPr/>
        </p:nvSpPr>
        <p:spPr>
          <a:xfrm>
            <a:off x="2560671" y="5007092"/>
            <a:ext cx="6638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Geospatial Analytics Lab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College of Forestry Wildlife and Environment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Auburn University</a:t>
            </a:r>
          </a:p>
        </p:txBody>
      </p:sp>
      <p:pic>
        <p:nvPicPr>
          <p:cNvPr id="8" name="Picture 7" descr="A satellite with blue panels&#10;&#10;Description automatically generated">
            <a:extLst>
              <a:ext uri="{FF2B5EF4-FFF2-40B4-BE49-F238E27FC236}">
                <a16:creationId xmlns:a16="http://schemas.microsoft.com/office/drawing/2014/main" id="{ACC8240B-33BC-9A23-3F0A-ABDB73F9C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2567" y="318389"/>
            <a:ext cx="3336736" cy="1343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F623A-A62F-2089-4F66-066F46F9B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81760">
            <a:off x="-88757" y="49879"/>
            <a:ext cx="4714400" cy="16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94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551E8E-C94E-4B6F-94D2-38EABDBB8F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EA737E-3434-5E1F-174D-B6FC188C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Goal and Objectives</a:t>
            </a:r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AC7A921D-4619-FE80-3E58-63C0F857FC57}"/>
              </a:ext>
            </a:extLst>
          </p:cNvPr>
          <p:cNvGrpSpPr/>
          <p:nvPr/>
        </p:nvGrpSpPr>
        <p:grpSpPr>
          <a:xfrm>
            <a:off x="458694" y="1552947"/>
            <a:ext cx="11301765" cy="4985965"/>
            <a:chOff x="458694" y="1634422"/>
            <a:chExt cx="11301765" cy="4985965"/>
          </a:xfrm>
        </p:grpSpPr>
        <p:sp>
          <p:nvSpPr>
            <p:cNvPr id="375" name="Rectangle: Rounded Corners 374">
              <a:extLst>
                <a:ext uri="{FF2B5EF4-FFF2-40B4-BE49-F238E27FC236}">
                  <a16:creationId xmlns:a16="http://schemas.microsoft.com/office/drawing/2014/main" id="{0FAD9F52-E5EF-BF2E-6853-B53D95FD75A3}"/>
                </a:ext>
              </a:extLst>
            </p:cNvPr>
            <p:cNvSpPr/>
            <p:nvPr/>
          </p:nvSpPr>
          <p:spPr>
            <a:xfrm>
              <a:off x="458694" y="1634422"/>
              <a:ext cx="11274612" cy="169349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000" dirty="0">
                <a:latin typeface="Aptos" panose="020B00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7BB72504-0E3F-3355-766A-2DCF2F1689A9}"/>
                </a:ext>
              </a:extLst>
            </p:cNvPr>
            <p:cNvSpPr/>
            <p:nvPr/>
          </p:nvSpPr>
          <p:spPr>
            <a:xfrm>
              <a:off x="752991" y="1864548"/>
              <a:ext cx="690949" cy="690949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1FD30A5E-4F50-154F-B968-4BF8D6D7B928}"/>
                </a:ext>
              </a:extLst>
            </p:cNvPr>
            <p:cNvSpPr/>
            <p:nvPr/>
          </p:nvSpPr>
          <p:spPr>
            <a:xfrm>
              <a:off x="1443938" y="2089088"/>
              <a:ext cx="10316521" cy="870897"/>
            </a:xfrm>
            <a:custGeom>
              <a:avLst/>
              <a:gdLst>
                <a:gd name="connsiteX0" fmla="*/ 0 w 9822199"/>
                <a:gd name="connsiteY0" fmla="*/ 0 h 1256271"/>
                <a:gd name="connsiteX1" fmla="*/ 9822199 w 9822199"/>
                <a:gd name="connsiteY1" fmla="*/ 0 h 1256271"/>
                <a:gd name="connsiteX2" fmla="*/ 9822199 w 9822199"/>
                <a:gd name="connsiteY2" fmla="*/ 1256271 h 1256271"/>
                <a:gd name="connsiteX3" fmla="*/ 0 w 9822199"/>
                <a:gd name="connsiteY3" fmla="*/ 1256271 h 1256271"/>
                <a:gd name="connsiteX4" fmla="*/ 0 w 9822199"/>
                <a:gd name="connsiteY4" fmla="*/ 0 h 125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2199" h="1256271">
                  <a:moveTo>
                    <a:pt x="0" y="0"/>
                  </a:moveTo>
                  <a:lnTo>
                    <a:pt x="9822199" y="0"/>
                  </a:lnTo>
                  <a:lnTo>
                    <a:pt x="9822199" y="1256271"/>
                  </a:lnTo>
                  <a:lnTo>
                    <a:pt x="0" y="12562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2955" tIns="132955" rIns="132955" bIns="132955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Aptos" panose="020B0004020202020204" pitchFamily="34" charset="0"/>
                </a:rPr>
                <a:t>Goal: </a:t>
              </a:r>
            </a:p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>
                  <a:latin typeface="Aptos" panose="020B0004020202020204" pitchFamily="34" charset="0"/>
                </a:rPr>
                <a:t>A</a:t>
              </a:r>
              <a:r>
                <a:rPr lang="en-US" sz="2400" kern="1200" dirty="0">
                  <a:latin typeface="Aptos" panose="020B0004020202020204" pitchFamily="34" charset="0"/>
                </a:rPr>
                <a:t>ssess </a:t>
              </a:r>
              <a:r>
                <a:rPr lang="en-US" sz="2400" kern="1200" dirty="0">
                  <a:solidFill>
                    <a:schemeClr val="tx1"/>
                  </a:solidFill>
                  <a:latin typeface="Aptos" panose="020B0004020202020204" pitchFamily="34" charset="0"/>
                </a:rPr>
                <a:t>the synergistic use of </a:t>
              </a:r>
              <a:r>
                <a:rPr lang="en-US" sz="2400" dirty="0">
                  <a:solidFill>
                    <a:schemeClr val="tx1"/>
                  </a:solidFill>
                  <a:latin typeface="Aptos" panose="020B0004020202020204" pitchFamily="34" charset="0"/>
                </a:rPr>
                <a:t>GEDI and the ICESat-2 </a:t>
              </a:r>
              <a:r>
                <a:rPr lang="en-US" sz="2400" kern="1200" dirty="0">
                  <a:solidFill>
                    <a:schemeClr val="tx1"/>
                  </a:solidFill>
                  <a:latin typeface="Aptos" panose="020B0004020202020204" pitchFamily="34" charset="0"/>
                </a:rPr>
                <a:t>to estimate forest AGB density (AGBD).</a:t>
              </a:r>
            </a:p>
          </p:txBody>
        </p:sp>
        <p:sp>
          <p:nvSpPr>
            <p:cNvPr id="378" name="Rectangle: Rounded Corners 377">
              <a:extLst>
                <a:ext uri="{FF2B5EF4-FFF2-40B4-BE49-F238E27FC236}">
                  <a16:creationId xmlns:a16="http://schemas.microsoft.com/office/drawing/2014/main" id="{65447DDD-63A9-E7D3-B397-7D0988DBD31C}"/>
                </a:ext>
              </a:extLst>
            </p:cNvPr>
            <p:cNvSpPr/>
            <p:nvPr/>
          </p:nvSpPr>
          <p:spPr>
            <a:xfrm>
              <a:off x="458694" y="3605725"/>
              <a:ext cx="11274612" cy="2892425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379" name="Rectangle 378" descr="Forest scene">
              <a:extLst>
                <a:ext uri="{FF2B5EF4-FFF2-40B4-BE49-F238E27FC236}">
                  <a16:creationId xmlns:a16="http://schemas.microsoft.com/office/drawing/2014/main" id="{9DAA0E8C-A9F0-3534-40C6-7913812005E9}"/>
                </a:ext>
              </a:extLst>
            </p:cNvPr>
            <p:cNvSpPr/>
            <p:nvPr/>
          </p:nvSpPr>
          <p:spPr>
            <a:xfrm>
              <a:off x="708456" y="3752691"/>
              <a:ext cx="690949" cy="690949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E9ED0EFA-B69D-13A9-61BF-4174C60417C9}"/>
                </a:ext>
              </a:extLst>
            </p:cNvPr>
            <p:cNvSpPr/>
            <p:nvPr/>
          </p:nvSpPr>
          <p:spPr>
            <a:xfrm>
              <a:off x="1528623" y="3510475"/>
              <a:ext cx="5073575" cy="1256271"/>
            </a:xfrm>
            <a:custGeom>
              <a:avLst/>
              <a:gdLst>
                <a:gd name="connsiteX0" fmla="*/ 0 w 5073575"/>
                <a:gd name="connsiteY0" fmla="*/ 0 h 1256271"/>
                <a:gd name="connsiteX1" fmla="*/ 5073575 w 5073575"/>
                <a:gd name="connsiteY1" fmla="*/ 0 h 1256271"/>
                <a:gd name="connsiteX2" fmla="*/ 5073575 w 5073575"/>
                <a:gd name="connsiteY2" fmla="*/ 1256271 h 1256271"/>
                <a:gd name="connsiteX3" fmla="*/ 0 w 5073575"/>
                <a:gd name="connsiteY3" fmla="*/ 1256271 h 1256271"/>
                <a:gd name="connsiteX4" fmla="*/ 0 w 5073575"/>
                <a:gd name="connsiteY4" fmla="*/ 0 h 125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575" h="1256271">
                  <a:moveTo>
                    <a:pt x="0" y="0"/>
                  </a:moveTo>
                  <a:lnTo>
                    <a:pt x="5073575" y="0"/>
                  </a:lnTo>
                  <a:lnTo>
                    <a:pt x="5073575" y="1256271"/>
                  </a:lnTo>
                  <a:lnTo>
                    <a:pt x="0" y="12562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2955" tIns="132955" rIns="132955" bIns="132955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Aptos" panose="020B0004020202020204" pitchFamily="34" charset="0"/>
                </a:rPr>
                <a:t>Objectives:</a:t>
              </a:r>
              <a:r>
                <a:rPr lang="en-US" sz="2400" b="1" kern="1200" dirty="0">
                  <a:latin typeface="Aptos" panose="020B0004020202020204" pitchFamily="34" charset="0"/>
                </a:rPr>
                <a:t> </a:t>
              </a: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21C2AFE1-16BD-5649-1088-E406638328FD}"/>
                </a:ext>
              </a:extLst>
            </p:cNvPr>
            <p:cNvSpPr/>
            <p:nvPr/>
          </p:nvSpPr>
          <p:spPr>
            <a:xfrm>
              <a:off x="1443938" y="4260140"/>
              <a:ext cx="10023646" cy="2360247"/>
            </a:xfrm>
            <a:custGeom>
              <a:avLst/>
              <a:gdLst>
                <a:gd name="connsiteX0" fmla="*/ 0 w 4748624"/>
                <a:gd name="connsiteY0" fmla="*/ 0 h 1256271"/>
                <a:gd name="connsiteX1" fmla="*/ 4748624 w 4748624"/>
                <a:gd name="connsiteY1" fmla="*/ 0 h 1256271"/>
                <a:gd name="connsiteX2" fmla="*/ 4748624 w 4748624"/>
                <a:gd name="connsiteY2" fmla="*/ 1256271 h 1256271"/>
                <a:gd name="connsiteX3" fmla="*/ 0 w 4748624"/>
                <a:gd name="connsiteY3" fmla="*/ 1256271 h 1256271"/>
                <a:gd name="connsiteX4" fmla="*/ 0 w 4748624"/>
                <a:gd name="connsiteY4" fmla="*/ 0 h 125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8624" h="1256271">
                  <a:moveTo>
                    <a:pt x="0" y="0"/>
                  </a:moveTo>
                  <a:lnTo>
                    <a:pt x="4748624" y="0"/>
                  </a:lnTo>
                  <a:lnTo>
                    <a:pt x="4748624" y="1256271"/>
                  </a:lnTo>
                  <a:lnTo>
                    <a:pt x="0" y="12562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2955" tIns="132955" rIns="132955" bIns="132955" numCol="1" spcCol="1270" anchor="ctr" anchorCtr="0">
              <a:noAutofit/>
            </a:bodyPr>
            <a:lstStyle/>
            <a:p>
              <a:pPr marL="457200" lvl="0" indent="-45720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sz="2400" kern="1200" dirty="0">
                  <a:latin typeface="Aptos" panose="020B0004020202020204" pitchFamily="34" charset="0"/>
                </a:rPr>
                <a:t>Evaluate machine learning and deep learning approaches for AGBD estimation using GEDI and ICESat-2 data.</a:t>
              </a:r>
            </a:p>
            <a:p>
              <a:pPr marL="457200" lvl="0" indent="-45720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sz="2400" dirty="0">
                  <a:latin typeface="Aptos" panose="020B0004020202020204" pitchFamily="34" charset="0"/>
                </a:rPr>
                <a:t>D</a:t>
              </a:r>
              <a:r>
                <a:rPr lang="en-US" sz="2400" kern="1200" dirty="0">
                  <a:latin typeface="Aptos" panose="020B0004020202020204" pitchFamily="34" charset="0"/>
                </a:rPr>
                <a:t>evelop a statewide AGBD map using a </a:t>
              </a:r>
              <a:r>
                <a:rPr lang="en-US" sz="2400" dirty="0">
                  <a:latin typeface="Aptos" panose="020B0004020202020204" pitchFamily="34" charset="0"/>
                </a:rPr>
                <a:t>combined </a:t>
              </a:r>
              <a:r>
                <a:rPr lang="en-US" sz="2400" kern="1200" dirty="0">
                  <a:latin typeface="Aptos" panose="020B0004020202020204" pitchFamily="34" charset="0"/>
                </a:rPr>
                <a:t>canopy height (CH) map along with other earth observation data in  high-performance computing (HPC).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3C062-DA57-5953-5B68-76DE1C67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9D070-2223-9555-CC39-45F207DF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 descr="A collage of maps of different states&#10;&#10;AI-generated content may be incorrect.">
            <a:extLst>
              <a:ext uri="{FF2B5EF4-FFF2-40B4-BE49-F238E27FC236}">
                <a16:creationId xmlns:a16="http://schemas.microsoft.com/office/drawing/2014/main" id="{1A0823E3-95C4-AE01-D4E9-175862F8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3" y="920104"/>
            <a:ext cx="12001133" cy="5413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6B508B-A7B6-0805-9AB2-4E292EB998C3}"/>
              </a:ext>
            </a:extLst>
          </p:cNvPr>
          <p:cNvSpPr/>
          <p:nvPr/>
        </p:nvSpPr>
        <p:spPr>
          <a:xfrm>
            <a:off x="0" y="0"/>
            <a:ext cx="12192000" cy="12756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667BF3-6186-538B-1567-9B34D1CD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8" y="364262"/>
            <a:ext cx="5891212" cy="4404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   Study area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76255-4F88-3E06-015E-E2D37A69A143}"/>
              </a:ext>
            </a:extLst>
          </p:cNvPr>
          <p:cNvSpPr txBox="1"/>
          <p:nvPr/>
        </p:nvSpPr>
        <p:spPr>
          <a:xfrm>
            <a:off x="160161" y="6356350"/>
            <a:ext cx="11922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ptos" panose="020B0004020202020204" pitchFamily="34" charset="0"/>
              </a:rPr>
              <a:t>Figure 3. (a) The study area -State of Alabama, (b)</a:t>
            </a:r>
            <a:r>
              <a:rPr lang="en-US" dirty="0">
                <a:latin typeface="Aptos" panose="020B0004020202020204" pitchFamily="34" charset="0"/>
              </a:rPr>
              <a:t>&amp;</a:t>
            </a:r>
            <a:r>
              <a:rPr lang="en-US" sz="1800" dirty="0">
                <a:latin typeface="Aptos" panose="020B0004020202020204" pitchFamily="34" charset="0"/>
              </a:rPr>
              <a:t>(c) Distribution of GEDI level 2A (L2A) and  ICESat-2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ATL08 products.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92345-9DF8-298D-D6CF-B996C8B7A806}"/>
              </a:ext>
            </a:extLst>
          </p:cNvPr>
          <p:cNvSpPr txBox="1"/>
          <p:nvPr/>
        </p:nvSpPr>
        <p:spPr>
          <a:xfrm>
            <a:off x="2105025" y="5937896"/>
            <a:ext cx="811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                                                                               (b)                                                                        (c)</a:t>
            </a:r>
          </a:p>
        </p:txBody>
      </p:sp>
    </p:spTree>
    <p:extLst>
      <p:ext uri="{BB962C8B-B14F-4D97-AF65-F5344CB8AC3E}">
        <p14:creationId xmlns:p14="http://schemas.microsoft.com/office/powerpoint/2010/main" val="4119364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C04E3D-BAFE-0E63-EA93-39E6F1D8FE16}"/>
              </a:ext>
            </a:extLst>
          </p:cNvPr>
          <p:cNvSpPr/>
          <p:nvPr/>
        </p:nvSpPr>
        <p:spPr>
          <a:xfrm>
            <a:off x="0" y="0"/>
            <a:ext cx="12192000" cy="12756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4D98A-3F6C-10A2-81BF-CA88ADEE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767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D3FDAE-4A3A-5061-7CBD-8BC4797EF931}"/>
              </a:ext>
            </a:extLst>
          </p:cNvPr>
          <p:cNvGrpSpPr/>
          <p:nvPr/>
        </p:nvGrpSpPr>
        <p:grpSpPr>
          <a:xfrm>
            <a:off x="1001558" y="1740174"/>
            <a:ext cx="3987460" cy="3344836"/>
            <a:chOff x="7479935" y="1766414"/>
            <a:chExt cx="5902579" cy="4776202"/>
          </a:xfrm>
        </p:grpSpPr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8C3F0B7E-79F8-336B-D4EA-A7ADFFD2068E}"/>
                </a:ext>
              </a:extLst>
            </p:cNvPr>
            <p:cNvSpPr/>
            <p:nvPr/>
          </p:nvSpPr>
          <p:spPr>
            <a:xfrm rot="1963039">
              <a:off x="9977107" y="4004915"/>
              <a:ext cx="955893" cy="2329443"/>
            </a:xfrm>
            <a:prstGeom prst="triangle">
              <a:avLst>
                <a:gd name="adj" fmla="val 63987"/>
              </a:avLst>
            </a:prstGeom>
            <a:solidFill>
              <a:srgbClr val="F8CBA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64" descr="A satellite with solar panels&#10;&#10;Description automatically generated">
              <a:extLst>
                <a:ext uri="{FF2B5EF4-FFF2-40B4-BE49-F238E27FC236}">
                  <a16:creationId xmlns:a16="http://schemas.microsoft.com/office/drawing/2014/main" id="{33739247-C809-A17A-76F7-4362B5A4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769" y="1766414"/>
              <a:ext cx="1439672" cy="1199612"/>
            </a:xfrm>
            <a:prstGeom prst="rect">
              <a:avLst/>
            </a:prstGeom>
          </p:spPr>
        </p:pic>
        <p:pic>
          <p:nvPicPr>
            <p:cNvPr id="66" name="Picture 65" descr="A cartoon of a satellite&#10;&#10;Description automatically generated">
              <a:extLst>
                <a:ext uri="{FF2B5EF4-FFF2-40B4-BE49-F238E27FC236}">
                  <a16:creationId xmlns:a16="http://schemas.microsoft.com/office/drawing/2014/main" id="{58CD2932-E6C2-D215-856B-34741287A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5227" y="3034517"/>
              <a:ext cx="1439672" cy="499585"/>
            </a:xfrm>
            <a:prstGeom prst="rect">
              <a:avLst/>
            </a:prstGeom>
          </p:spPr>
        </p:pic>
        <p:pic>
          <p:nvPicPr>
            <p:cNvPr id="67" name="Picture 66" descr="A satellite in space&#10;&#10;Description automatically generated">
              <a:extLst>
                <a:ext uri="{FF2B5EF4-FFF2-40B4-BE49-F238E27FC236}">
                  <a16:creationId xmlns:a16="http://schemas.microsoft.com/office/drawing/2014/main" id="{20F854CD-9A18-FE87-7B35-1D9C5086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9935" y="2379439"/>
              <a:ext cx="1628588" cy="1017770"/>
            </a:xfrm>
            <a:prstGeom prst="rect">
              <a:avLst/>
            </a:prstGeom>
          </p:spPr>
        </p:pic>
        <p:pic>
          <p:nvPicPr>
            <p:cNvPr id="68" name="Picture 67" descr="A close-up of a solar panel&#10;&#10;Description automatically generated">
              <a:extLst>
                <a:ext uri="{FF2B5EF4-FFF2-40B4-BE49-F238E27FC236}">
                  <a16:creationId xmlns:a16="http://schemas.microsoft.com/office/drawing/2014/main" id="{616F6C87-B622-81E1-4463-0579C5178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4385" y="3710599"/>
              <a:ext cx="1033722" cy="797706"/>
            </a:xfrm>
            <a:prstGeom prst="rect">
              <a:avLst/>
            </a:prstGeom>
          </p:spPr>
        </p:pic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18C703E6-971F-98B9-0C64-B9EAA35B2649}"/>
                </a:ext>
              </a:extLst>
            </p:cNvPr>
            <p:cNvSpPr/>
            <p:nvPr/>
          </p:nvSpPr>
          <p:spPr>
            <a:xfrm rot="795460">
              <a:off x="9486668" y="3481519"/>
              <a:ext cx="968170" cy="2774401"/>
            </a:xfrm>
            <a:prstGeom prst="triangle">
              <a:avLst>
                <a:gd name="adj" fmla="val 63987"/>
              </a:avLst>
            </a:prstGeom>
            <a:solidFill>
              <a:schemeClr val="accent6">
                <a:lumMod val="60000"/>
                <a:lumOff val="4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0DB25B-0AA1-74BA-F779-B4DE32952B19}"/>
                </a:ext>
              </a:extLst>
            </p:cNvPr>
            <p:cNvSpPr/>
            <p:nvPr/>
          </p:nvSpPr>
          <p:spPr>
            <a:xfrm rot="157571">
              <a:off x="9107092" y="2860770"/>
              <a:ext cx="486655" cy="329947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4560348-F6B4-2956-6BF2-1056323F3344}"/>
                </a:ext>
              </a:extLst>
            </p:cNvPr>
            <p:cNvSpPr/>
            <p:nvPr/>
          </p:nvSpPr>
          <p:spPr>
            <a:xfrm rot="21083588">
              <a:off x="8345892" y="3294761"/>
              <a:ext cx="605475" cy="2978023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6242F47-1601-FF80-C688-EBC42498BE73}"/>
                </a:ext>
              </a:extLst>
            </p:cNvPr>
            <p:cNvSpPr txBox="1"/>
            <p:nvPr/>
          </p:nvSpPr>
          <p:spPr>
            <a:xfrm>
              <a:off x="10811669" y="4643650"/>
              <a:ext cx="2216513" cy="46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TanDEM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-X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5E978-7A10-059B-31B0-CD08E40823FD}"/>
                </a:ext>
              </a:extLst>
            </p:cNvPr>
            <p:cNvSpPr txBox="1"/>
            <p:nvPr/>
          </p:nvSpPr>
          <p:spPr>
            <a:xfrm>
              <a:off x="11034218" y="3185517"/>
              <a:ext cx="2348296" cy="46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Sentinel-1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7DBCCF4-DB6B-CEDD-9A0D-94FEBD240EEA}"/>
                </a:ext>
              </a:extLst>
            </p:cNvPr>
            <p:cNvSpPr txBox="1"/>
            <p:nvPr/>
          </p:nvSpPr>
          <p:spPr>
            <a:xfrm>
              <a:off x="9945707" y="2251367"/>
              <a:ext cx="2322852" cy="46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Sentinel-2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C90951-828B-90AE-AAA0-5BCB132C7B64}"/>
                </a:ext>
              </a:extLst>
            </p:cNvPr>
            <p:cNvSpPr txBox="1"/>
            <p:nvPr/>
          </p:nvSpPr>
          <p:spPr>
            <a:xfrm>
              <a:off x="7535467" y="1776207"/>
              <a:ext cx="2198467" cy="46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Landsat 9</a:t>
              </a:r>
            </a:p>
          </p:txBody>
        </p:sp>
        <p:pic>
          <p:nvPicPr>
            <p:cNvPr id="74" name="Picture 73" descr="A tall tree with many needles&#10;&#10;Description automatically generated">
              <a:extLst>
                <a:ext uri="{FF2B5EF4-FFF2-40B4-BE49-F238E27FC236}">
                  <a16:creationId xmlns:a16="http://schemas.microsoft.com/office/drawing/2014/main" id="{6F2C7CB9-9A50-BED4-A3D0-3C62EBCCB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0949" y="4683748"/>
              <a:ext cx="903451" cy="1858868"/>
            </a:xfrm>
            <a:prstGeom prst="rect">
              <a:avLst/>
            </a:prstGeom>
          </p:spPr>
        </p:pic>
        <p:pic>
          <p:nvPicPr>
            <p:cNvPr id="75" name="Picture 74" descr="A tree with green leaves&#10;&#10;Description automatically generated">
              <a:extLst>
                <a:ext uri="{FF2B5EF4-FFF2-40B4-BE49-F238E27FC236}">
                  <a16:creationId xmlns:a16="http://schemas.microsoft.com/office/drawing/2014/main" id="{6EBCDED4-1D1D-968F-9604-739FE7966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005" y="4784287"/>
              <a:ext cx="746189" cy="1735638"/>
            </a:xfrm>
            <a:prstGeom prst="rect">
              <a:avLst/>
            </a:prstGeom>
          </p:spPr>
        </p:pic>
        <p:pic>
          <p:nvPicPr>
            <p:cNvPr id="76" name="Picture 75" descr="A tree with green leaves&#10;&#10;Description automatically generated">
              <a:extLst>
                <a:ext uri="{FF2B5EF4-FFF2-40B4-BE49-F238E27FC236}">
                  <a16:creationId xmlns:a16="http://schemas.microsoft.com/office/drawing/2014/main" id="{DF29A909-F408-D994-7B43-B6DADD82A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4951" y="5229859"/>
              <a:ext cx="930731" cy="1308671"/>
            </a:xfrm>
            <a:prstGeom prst="rect">
              <a:avLst/>
            </a:prstGeom>
          </p:spPr>
        </p:pic>
        <p:pic>
          <p:nvPicPr>
            <p:cNvPr id="77" name="Picture 76" descr="A tree with green leaves&#10;&#10;Description automatically generated">
              <a:extLst>
                <a:ext uri="{FF2B5EF4-FFF2-40B4-BE49-F238E27FC236}">
                  <a16:creationId xmlns:a16="http://schemas.microsoft.com/office/drawing/2014/main" id="{CFA53964-A2BB-D138-12B0-5687BC29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0890" y="5093748"/>
              <a:ext cx="733094" cy="139842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F049410-53A9-8089-ABBF-94472B9888D3}"/>
              </a:ext>
            </a:extLst>
          </p:cNvPr>
          <p:cNvSpPr txBox="1"/>
          <p:nvPr/>
        </p:nvSpPr>
        <p:spPr>
          <a:xfrm>
            <a:off x="6061512" y="5447233"/>
            <a:ext cx="3083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Airborne lidar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5C35B-926A-24DB-73E3-B1CB8FE1AFED}"/>
              </a:ext>
            </a:extLst>
          </p:cNvPr>
          <p:cNvSpPr txBox="1"/>
          <p:nvPr/>
        </p:nvSpPr>
        <p:spPr>
          <a:xfrm>
            <a:off x="1031340" y="5155588"/>
            <a:ext cx="2660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Observation Satellite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4971B8-F510-62DF-91C6-7139DCEC8A97}"/>
              </a:ext>
            </a:extLst>
          </p:cNvPr>
          <p:cNvGrpSpPr/>
          <p:nvPr/>
        </p:nvGrpSpPr>
        <p:grpSpPr>
          <a:xfrm>
            <a:off x="6628478" y="2615112"/>
            <a:ext cx="1738904" cy="2635850"/>
            <a:chOff x="8309764" y="1914566"/>
            <a:chExt cx="3121162" cy="3926357"/>
          </a:xfrm>
        </p:grpSpPr>
        <p:pic>
          <p:nvPicPr>
            <p:cNvPr id="15" name="Picture 4" descr="Airplane PNG Clipart - Best WEB Clipart">
              <a:extLst>
                <a:ext uri="{FF2B5EF4-FFF2-40B4-BE49-F238E27FC236}">
                  <a16:creationId xmlns:a16="http://schemas.microsoft.com/office/drawing/2014/main" id="{BC32112C-84B9-29A0-CAEE-C5802F657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9764" y="1914566"/>
              <a:ext cx="3121162" cy="168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C2F8F5E-60FE-80E0-FA1A-4FA2F3AA4B3D}"/>
                </a:ext>
              </a:extLst>
            </p:cNvPr>
            <p:cNvSpPr/>
            <p:nvPr/>
          </p:nvSpPr>
          <p:spPr>
            <a:xfrm rot="21417669">
              <a:off x="9684314" y="2863858"/>
              <a:ext cx="749780" cy="2673125"/>
            </a:xfrm>
            <a:prstGeom prst="triangle">
              <a:avLst>
                <a:gd name="adj" fmla="val 63987"/>
              </a:avLst>
            </a:prstGeom>
            <a:solidFill>
              <a:schemeClr val="accent4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8" descr="Tree PNGs for Free Download">
              <a:extLst>
                <a:ext uri="{FF2B5EF4-FFF2-40B4-BE49-F238E27FC236}">
                  <a16:creationId xmlns:a16="http://schemas.microsoft.com/office/drawing/2014/main" id="{B43ACED1-64B3-0DD1-877D-431C9C0AF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4606" y="4298339"/>
              <a:ext cx="2931972" cy="154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D00090-7F40-16CE-09C7-71D31909426A}"/>
              </a:ext>
            </a:extLst>
          </p:cNvPr>
          <p:cNvSpPr txBox="1"/>
          <p:nvPr/>
        </p:nvSpPr>
        <p:spPr>
          <a:xfrm>
            <a:off x="4058372" y="5177052"/>
            <a:ext cx="2411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and ancillary data</a:t>
            </a:r>
          </a:p>
        </p:txBody>
      </p:sp>
      <p:pic>
        <p:nvPicPr>
          <p:cNvPr id="5" name="Picture 4" descr="What is GIS? Geographic Information Systems - GIS Geography">
            <a:extLst>
              <a:ext uri="{FF2B5EF4-FFF2-40B4-BE49-F238E27FC236}">
                <a16:creationId xmlns:a16="http://schemas.microsoft.com/office/drawing/2014/main" id="{E75C1DC5-B5F9-EFD8-385E-6D911A7F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74" y="3199482"/>
            <a:ext cx="1435705" cy="16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71D34-2EF7-83CE-1B9C-92019A86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A5FA71-DBE7-88E0-B0E7-EE89FF9DBD8E}"/>
              </a:ext>
            </a:extLst>
          </p:cNvPr>
          <p:cNvGrpSpPr/>
          <p:nvPr/>
        </p:nvGrpSpPr>
        <p:grpSpPr>
          <a:xfrm>
            <a:off x="9044787" y="2977601"/>
            <a:ext cx="2660362" cy="2360734"/>
            <a:chOff x="10310736" y="1942346"/>
            <a:chExt cx="1506831" cy="1286552"/>
          </a:xfrm>
        </p:grpSpPr>
        <p:pic>
          <p:nvPicPr>
            <p:cNvPr id="7" name="Picture 6" descr="A person holding a pole&#10;&#10;Description automatically generated">
              <a:extLst>
                <a:ext uri="{FF2B5EF4-FFF2-40B4-BE49-F238E27FC236}">
                  <a16:creationId xmlns:a16="http://schemas.microsoft.com/office/drawing/2014/main" id="{6AB3A9B6-FF35-E1D6-FD38-A0C4574C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20711" y="2400904"/>
              <a:ext cx="896856" cy="827994"/>
            </a:xfrm>
            <a:prstGeom prst="rect">
              <a:avLst/>
            </a:prstGeom>
          </p:spPr>
        </p:pic>
        <p:pic>
          <p:nvPicPr>
            <p:cNvPr id="8" name="Picture 7" descr="A tree with green leaves&#10;&#10;Description automatically generated">
              <a:extLst>
                <a:ext uri="{FF2B5EF4-FFF2-40B4-BE49-F238E27FC236}">
                  <a16:creationId xmlns:a16="http://schemas.microsoft.com/office/drawing/2014/main" id="{B31A5D58-25E0-B422-5547-3283E7A9B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0736" y="1942346"/>
              <a:ext cx="908757" cy="120255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3FD8DC-4720-CCB2-7B06-698DC2B01E72}"/>
              </a:ext>
            </a:extLst>
          </p:cNvPr>
          <p:cNvSpPr txBox="1"/>
          <p:nvPr/>
        </p:nvSpPr>
        <p:spPr>
          <a:xfrm>
            <a:off x="9245198" y="5491741"/>
            <a:ext cx="197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 Data</a:t>
            </a:r>
          </a:p>
        </p:txBody>
      </p:sp>
    </p:spTree>
    <p:extLst>
      <p:ext uri="{BB962C8B-B14F-4D97-AF65-F5344CB8AC3E}">
        <p14:creationId xmlns:p14="http://schemas.microsoft.com/office/powerpoint/2010/main" val="294172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0D78-6EB1-76C2-AFAF-BFDD35141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D8E43E-1527-5DFD-DDB9-75F9ED4B7833}"/>
              </a:ext>
            </a:extLst>
          </p:cNvPr>
          <p:cNvSpPr/>
          <p:nvPr/>
        </p:nvSpPr>
        <p:spPr>
          <a:xfrm>
            <a:off x="4353797" y="3291418"/>
            <a:ext cx="4117573" cy="2884614"/>
          </a:xfrm>
          <a:prstGeom prst="rect">
            <a:avLst/>
          </a:prstGeom>
          <a:solidFill>
            <a:srgbClr val="EFF9EB"/>
          </a:solidFill>
          <a:ln w="31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64B82169-4872-2743-7772-B9A2DB0F5FAE}"/>
              </a:ext>
            </a:extLst>
          </p:cNvPr>
          <p:cNvSpPr/>
          <p:nvPr/>
        </p:nvSpPr>
        <p:spPr>
          <a:xfrm>
            <a:off x="0" y="0"/>
            <a:ext cx="12192000" cy="1274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Title 1">
            <a:extLst>
              <a:ext uri="{FF2B5EF4-FFF2-40B4-BE49-F238E27FC236}">
                <a16:creationId xmlns:a16="http://schemas.microsoft.com/office/drawing/2014/main" id="{EB0E096D-1791-92A4-877B-0059D79B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40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Methodological workflow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EC726215-84B4-496F-8089-E9D5917F22C6}"/>
              </a:ext>
            </a:extLst>
          </p:cNvPr>
          <p:cNvSpPr txBox="1"/>
          <p:nvPr/>
        </p:nvSpPr>
        <p:spPr>
          <a:xfrm>
            <a:off x="2567258" y="64344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ptos" panose="020B0004020202020204" pitchFamily="34" charset="0"/>
              </a:rPr>
              <a:t>Figure 4. The workflow adopted in experimental analysis.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F9EF54-72E0-5DB5-30A3-AD120957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13</a:t>
            </a:fld>
            <a:endParaRPr lang="en-US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706FA47-28EA-04BD-CBED-C1061B6B2DCC}"/>
              </a:ext>
            </a:extLst>
          </p:cNvPr>
          <p:cNvCxnSpPr>
            <a:cxnSpLocks/>
          </p:cNvCxnSpPr>
          <p:nvPr/>
        </p:nvCxnSpPr>
        <p:spPr>
          <a:xfrm flipV="1">
            <a:off x="4077525" y="3935129"/>
            <a:ext cx="266748" cy="6739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342C4-D991-0C31-2E9A-BA81CD2E6A80}"/>
              </a:ext>
            </a:extLst>
          </p:cNvPr>
          <p:cNvGrpSpPr/>
          <p:nvPr/>
        </p:nvGrpSpPr>
        <p:grpSpPr>
          <a:xfrm>
            <a:off x="190500" y="1346425"/>
            <a:ext cx="11801475" cy="5375050"/>
            <a:chOff x="847875" y="1346425"/>
            <a:chExt cx="10915500" cy="5324282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46EFE624-6AB5-1DF7-93D6-B5C5D465A10E}"/>
                </a:ext>
              </a:extLst>
            </p:cNvPr>
            <p:cNvGrpSpPr/>
            <p:nvPr/>
          </p:nvGrpSpPr>
          <p:grpSpPr>
            <a:xfrm>
              <a:off x="847875" y="1346425"/>
              <a:ext cx="10915500" cy="5324282"/>
              <a:chOff x="847875" y="1394050"/>
              <a:chExt cx="10915500" cy="5324282"/>
            </a:xfrm>
          </p:grpSpPr>
          <p:pic>
            <p:nvPicPr>
              <p:cNvPr id="232" name="Picture 231" descr="Performance evaluation of GEDI and ICESat-2 laser altimeter data for  terrain and canopy height retrievals - ScienceDirect">
                <a:extLst>
                  <a:ext uri="{FF2B5EF4-FFF2-40B4-BE49-F238E27FC236}">
                    <a16:creationId xmlns:a16="http://schemas.microsoft.com/office/drawing/2014/main" id="{05A0F512-1C4C-8068-5E92-4145128AA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484" y="4025226"/>
                <a:ext cx="2676090" cy="14578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BA1D421B-56B3-85B6-5AF8-0801AB0722D1}"/>
                  </a:ext>
                </a:extLst>
              </p:cNvPr>
              <p:cNvSpPr txBox="1"/>
              <p:nvPr/>
            </p:nvSpPr>
            <p:spPr>
              <a:xfrm>
                <a:off x="9752485" y="6495642"/>
                <a:ext cx="644696" cy="2226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47" dirty="0">
                    <a:solidFill>
                      <a:schemeClr val="bg1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Contacts</a:t>
                </a:r>
                <a:endParaRPr lang="en-US" sz="847" dirty="0"/>
              </a:p>
            </p:txBody>
          </p:sp>
          <p:pic>
            <p:nvPicPr>
              <p:cNvPr id="1095" name="Picture 1094" descr="A satellite with blue panels&#10;&#10;Description automatically generated">
                <a:extLst>
                  <a:ext uri="{FF2B5EF4-FFF2-40B4-BE49-F238E27FC236}">
                    <a16:creationId xmlns:a16="http://schemas.microsoft.com/office/drawing/2014/main" id="{D5F5C675-28CC-75C1-300E-B89A722D7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2063" y="1539770"/>
                <a:ext cx="900596" cy="484310"/>
              </a:xfrm>
              <a:prstGeom prst="rect">
                <a:avLst/>
              </a:prstGeom>
            </p:spPr>
          </p:pic>
          <p:sp>
            <p:nvSpPr>
              <p:cNvPr id="1096" name="Isosceles Triangle 1095">
                <a:extLst>
                  <a:ext uri="{FF2B5EF4-FFF2-40B4-BE49-F238E27FC236}">
                    <a16:creationId xmlns:a16="http://schemas.microsoft.com/office/drawing/2014/main" id="{4E03958F-6A90-3EC6-B8E1-9BC6DCD524C5}"/>
                  </a:ext>
                </a:extLst>
              </p:cNvPr>
              <p:cNvSpPr/>
              <p:nvPr/>
            </p:nvSpPr>
            <p:spPr>
              <a:xfrm>
                <a:off x="2941193" y="1781924"/>
                <a:ext cx="749182" cy="939893"/>
              </a:xfrm>
              <a:prstGeom prst="triangle">
                <a:avLst/>
              </a:prstGeom>
              <a:solidFill>
                <a:srgbClr val="F8CBAD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2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097" name="Flowchart: Magnetic Disk 1096">
                <a:extLst>
                  <a:ext uri="{FF2B5EF4-FFF2-40B4-BE49-F238E27FC236}">
                    <a16:creationId xmlns:a16="http://schemas.microsoft.com/office/drawing/2014/main" id="{A56E67C8-3528-B2B0-36CC-107385024EB2}"/>
                  </a:ext>
                </a:extLst>
              </p:cNvPr>
              <p:cNvSpPr/>
              <p:nvPr/>
            </p:nvSpPr>
            <p:spPr>
              <a:xfrm>
                <a:off x="2938002" y="2602440"/>
                <a:ext cx="752368" cy="942080"/>
              </a:xfrm>
              <a:prstGeom prst="flowChartMagneticDisk">
                <a:avLst/>
              </a:prstGeom>
              <a:solidFill>
                <a:srgbClr val="FCE8DB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2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117" name="TextBox 1116">
                <a:extLst>
                  <a:ext uri="{FF2B5EF4-FFF2-40B4-BE49-F238E27FC236}">
                    <a16:creationId xmlns:a16="http://schemas.microsoft.com/office/drawing/2014/main" id="{82782BB3-8D41-2525-3257-B475AD6E4761}"/>
                  </a:ext>
                </a:extLst>
              </p:cNvPr>
              <p:cNvSpPr txBox="1"/>
              <p:nvPr/>
            </p:nvSpPr>
            <p:spPr>
              <a:xfrm>
                <a:off x="5019063" y="5774467"/>
                <a:ext cx="3189950" cy="27699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Selection of best model</a:t>
                </a:r>
              </a:p>
            </p:txBody>
          </p:sp>
          <p:cxnSp>
            <p:nvCxnSpPr>
              <p:cNvPr id="1196" name="Straight Arrow Connector 1195">
                <a:extLst>
                  <a:ext uri="{FF2B5EF4-FFF2-40B4-BE49-F238E27FC236}">
                    <a16:creationId xmlns:a16="http://schemas.microsoft.com/office/drawing/2014/main" id="{DF3D1FAA-2DE1-E6C4-7CB9-570941E89F3E}"/>
                  </a:ext>
                </a:extLst>
              </p:cNvPr>
              <p:cNvCxnSpPr>
                <a:cxnSpLocks/>
                <a:stCxn id="47" idx="2"/>
              </p:cNvCxnSpPr>
              <p:nvPr/>
            </p:nvCxnSpPr>
            <p:spPr>
              <a:xfrm>
                <a:off x="6586850" y="4579685"/>
                <a:ext cx="0" cy="118607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1" name="TextBox 1250">
                <a:extLst>
                  <a:ext uri="{FF2B5EF4-FFF2-40B4-BE49-F238E27FC236}">
                    <a16:creationId xmlns:a16="http://schemas.microsoft.com/office/drawing/2014/main" id="{AAC76CA9-A83C-CCAC-EEDF-AD3D9F97E70A}"/>
                  </a:ext>
                </a:extLst>
              </p:cNvPr>
              <p:cNvSpPr txBox="1"/>
              <p:nvPr/>
            </p:nvSpPr>
            <p:spPr>
              <a:xfrm>
                <a:off x="908317" y="5615305"/>
                <a:ext cx="2820032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000000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Schematic of the ground tracks of (a) ICESat-2 ATL08 and (b) GEDI L2A products</a:t>
                </a:r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63" name="Straight Arrow Connector 1262">
                <a:extLst>
                  <a:ext uri="{FF2B5EF4-FFF2-40B4-BE49-F238E27FC236}">
                    <a16:creationId xmlns:a16="http://schemas.microsoft.com/office/drawing/2014/main" id="{8F7E657C-9C2B-448F-2CE0-C21F4BF24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3945" y="3820717"/>
                <a:ext cx="0" cy="2050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2" name="Group 1281">
                <a:extLst>
                  <a:ext uri="{FF2B5EF4-FFF2-40B4-BE49-F238E27FC236}">
                    <a16:creationId xmlns:a16="http://schemas.microsoft.com/office/drawing/2014/main" id="{FD8D1858-A79B-D2FA-DBC2-F71AB91B3E45}"/>
                  </a:ext>
                </a:extLst>
              </p:cNvPr>
              <p:cNvGrpSpPr/>
              <p:nvPr/>
            </p:nvGrpSpPr>
            <p:grpSpPr>
              <a:xfrm>
                <a:off x="847875" y="1394050"/>
                <a:ext cx="10915500" cy="4962605"/>
                <a:chOff x="-5173220" y="5332346"/>
                <a:chExt cx="55631953" cy="28383963"/>
              </a:xfrm>
            </p:grpSpPr>
            <p:grpSp>
              <p:nvGrpSpPr>
                <p:cNvPr id="1267" name="Group 1266">
                  <a:extLst>
                    <a:ext uri="{FF2B5EF4-FFF2-40B4-BE49-F238E27FC236}">
                      <a16:creationId xmlns:a16="http://schemas.microsoft.com/office/drawing/2014/main" id="{3538C829-E40B-632B-8CCA-06F94FE7E76D}"/>
                    </a:ext>
                  </a:extLst>
                </p:cNvPr>
                <p:cNvGrpSpPr/>
                <p:nvPr/>
              </p:nvGrpSpPr>
              <p:grpSpPr>
                <a:xfrm>
                  <a:off x="-5173220" y="5332346"/>
                  <a:ext cx="55631953" cy="28383963"/>
                  <a:chOff x="-5173220" y="5332346"/>
                  <a:chExt cx="55631953" cy="28383963"/>
                </a:xfrm>
              </p:grpSpPr>
              <p:grpSp>
                <p:nvGrpSpPr>
                  <p:cNvPr id="1239" name="Group 1238">
                    <a:extLst>
                      <a:ext uri="{FF2B5EF4-FFF2-40B4-BE49-F238E27FC236}">
                        <a16:creationId xmlns:a16="http://schemas.microsoft.com/office/drawing/2014/main" id="{1E540124-5C10-3BB2-70CC-359D5DCDBEA6}"/>
                      </a:ext>
                    </a:extLst>
                  </p:cNvPr>
                  <p:cNvGrpSpPr/>
                  <p:nvPr/>
                </p:nvGrpSpPr>
                <p:grpSpPr>
                  <a:xfrm>
                    <a:off x="-5173220" y="5332346"/>
                    <a:ext cx="55631953" cy="28383963"/>
                    <a:chOff x="-5173220" y="5332346"/>
                    <a:chExt cx="55631953" cy="28383963"/>
                  </a:xfrm>
                </p:grpSpPr>
                <p:sp>
                  <p:nvSpPr>
                    <p:cNvPr id="1217" name="TextBox 1216">
                      <a:extLst>
                        <a:ext uri="{FF2B5EF4-FFF2-40B4-BE49-F238E27FC236}">
                          <a16:creationId xmlns:a16="http://schemas.microsoft.com/office/drawing/2014/main" id="{43229CBD-31E7-0747-7963-CB17E2A654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20207" y="25910074"/>
                      <a:ext cx="10446639" cy="1584314"/>
                    </a:xfrm>
                    <a:prstGeom prst="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Five-Fold Cross Validation</a:t>
                      </a:r>
                    </a:p>
                  </p:txBody>
                </p:sp>
                <p:grpSp>
                  <p:nvGrpSpPr>
                    <p:cNvPr id="1099" name="Group 1098">
                      <a:extLst>
                        <a:ext uri="{FF2B5EF4-FFF2-40B4-BE49-F238E27FC236}">
                          <a16:creationId xmlns:a16="http://schemas.microsoft.com/office/drawing/2014/main" id="{781AEDDD-5E6C-AEDA-77C3-05DA2CCCCE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173220" y="5332346"/>
                      <a:ext cx="55631953" cy="28383963"/>
                      <a:chOff x="-5173220" y="5332346"/>
                      <a:chExt cx="55631953" cy="28383963"/>
                    </a:xfrm>
                  </p:grpSpPr>
                  <p:grpSp>
                    <p:nvGrpSpPr>
                      <p:cNvPr id="1029" name="Group 1028">
                        <a:extLst>
                          <a:ext uri="{FF2B5EF4-FFF2-40B4-BE49-F238E27FC236}">
                            <a16:creationId xmlns:a16="http://schemas.microsoft.com/office/drawing/2014/main" id="{594BCD4E-3115-56F0-43F6-1DE7CFA9A7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5173220" y="5332346"/>
                        <a:ext cx="55631953" cy="28383963"/>
                        <a:chOff x="-5173220" y="5637146"/>
                        <a:chExt cx="55631953" cy="28383963"/>
                      </a:xfrm>
                    </p:grpSpPr>
                    <p:grpSp>
                      <p:nvGrpSpPr>
                        <p:cNvPr id="170" name="Group 169">
                          <a:extLst>
                            <a:ext uri="{FF2B5EF4-FFF2-40B4-BE49-F238E27FC236}">
                              <a16:creationId xmlns:a16="http://schemas.microsoft.com/office/drawing/2014/main" id="{3702B135-92F4-68E5-AF1A-5CB9CE5B289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4779146" y="6230679"/>
                          <a:ext cx="46820762" cy="19332764"/>
                          <a:chOff x="-4888531" y="6447606"/>
                          <a:chExt cx="46820761" cy="19332764"/>
                        </a:xfrm>
                      </p:grpSpPr>
                      <p:sp>
                        <p:nvSpPr>
                          <p:cNvPr id="21" name="TextBox 20">
                            <a:extLst>
                              <a:ext uri="{FF2B5EF4-FFF2-40B4-BE49-F238E27FC236}">
                                <a16:creationId xmlns:a16="http://schemas.microsoft.com/office/drawing/2014/main" id="{E6DE522C-2A8F-0BF1-A649-F2145D81DAD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5231228" y="19179180"/>
                            <a:ext cx="5003733" cy="1584314"/>
                          </a:xfrm>
                          <a:prstGeom prst="rect">
                            <a:avLst/>
                          </a:prstGeom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200" dirty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Validation</a:t>
                            </a:r>
                          </a:p>
                        </p:txBody>
                      </p:sp>
                      <p:grpSp>
                        <p:nvGrpSpPr>
                          <p:cNvPr id="216" name="Group 215">
                            <a:extLst>
                              <a:ext uri="{FF2B5EF4-FFF2-40B4-BE49-F238E27FC236}">
                                <a16:creationId xmlns:a16="http://schemas.microsoft.com/office/drawing/2014/main" id="{200672AE-456D-3B03-F285-460F2091ADC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4888531" y="6447606"/>
                            <a:ext cx="46820761" cy="19332764"/>
                            <a:chOff x="-4888531" y="6447605"/>
                            <a:chExt cx="46820763" cy="19332765"/>
                          </a:xfrm>
                        </p:grpSpPr>
                        <p:cxnSp>
                          <p:nvCxnSpPr>
                            <p:cNvPr id="118" name="Straight Arrow Connector 117">
                              <a:extLst>
                                <a:ext uri="{FF2B5EF4-FFF2-40B4-BE49-F238E27FC236}">
                                  <a16:creationId xmlns:a16="http://schemas.microsoft.com/office/drawing/2014/main" id="{156337A1-4ADB-F862-8813-9557B4D4EC6B}"/>
                                </a:ext>
                              </a:extLst>
                            </p:cNvPr>
                            <p:cNvCxnSpPr>
                              <a:cxnSpLocks/>
                              <a:stCxn id="44" idx="2"/>
                            </p:cNvCxnSpPr>
                            <p:nvPr/>
                          </p:nvCxnSpPr>
                          <p:spPr>
                            <a:xfrm flipH="1" flipV="1">
                              <a:off x="10200565" y="24214381"/>
                              <a:ext cx="1340039" cy="1565989"/>
                            </a:xfrm>
                            <a:prstGeom prst="straightConnector1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215" name="Group 214">
                              <a:extLst>
                                <a:ext uri="{FF2B5EF4-FFF2-40B4-BE49-F238E27FC236}">
                                  <a16:creationId xmlns:a16="http://schemas.microsoft.com/office/drawing/2014/main" id="{D4B743DD-F43E-2C06-8909-6325D2BB900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4888531" y="6447605"/>
                              <a:ext cx="46820763" cy="19332762"/>
                              <a:chOff x="-4888531" y="6447605"/>
                              <a:chExt cx="46820763" cy="19332762"/>
                            </a:xfrm>
                          </p:grpSpPr>
                          <p:sp>
                            <p:nvSpPr>
                              <p:cNvPr id="40" name="TextBox 39">
                                <a:extLst>
                                  <a:ext uri="{FF2B5EF4-FFF2-40B4-BE49-F238E27FC236}">
                                    <a16:creationId xmlns:a16="http://schemas.microsoft.com/office/drawing/2014/main" id="{BACD427D-3ACE-A225-1951-D291E468A0D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139099" y="18393742"/>
                                <a:ext cx="4776770" cy="1496296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100" dirty="0">
                                    <a:latin typeface="Arial" panose="020B0604020202020204" pitchFamily="34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a:t>GEDI</a:t>
                                </a:r>
                              </a:p>
                            </p:txBody>
                          </p:sp>
                          <p:sp>
                            <p:nvSpPr>
                              <p:cNvPr id="41" name="TextBox 40">
                                <a:extLst>
                                  <a:ext uri="{FF2B5EF4-FFF2-40B4-BE49-F238E27FC236}">
                                    <a16:creationId xmlns:a16="http://schemas.microsoft.com/office/drawing/2014/main" id="{AEDDA369-6AAE-86F8-EE14-9151EC0F3EE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-3559674" y="18311346"/>
                                <a:ext cx="4121219" cy="1496296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100" dirty="0">
                                    <a:latin typeface="Arial" panose="020B0604020202020204" pitchFamily="34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a:t>ICESat-2</a:t>
                                </a:r>
                              </a:p>
                            </p:txBody>
                          </p:sp>
                          <p:grpSp>
                            <p:nvGrpSpPr>
                              <p:cNvPr id="214" name="Group 213">
                                <a:extLst>
                                  <a:ext uri="{FF2B5EF4-FFF2-40B4-BE49-F238E27FC236}">
                                    <a16:creationId xmlns:a16="http://schemas.microsoft.com/office/drawing/2014/main" id="{5128B3AC-34DD-1C82-6B96-4AF627EFC6F0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-4888531" y="6447605"/>
                                <a:ext cx="46820763" cy="19332762"/>
                                <a:chOff x="-4888531" y="6447605"/>
                                <a:chExt cx="46820763" cy="19332762"/>
                              </a:xfrm>
                            </p:grpSpPr>
                            <p:sp>
                              <p:nvSpPr>
                                <p:cNvPr id="22" name="TextBox 21">
                                  <a:extLst>
                                    <a:ext uri="{FF2B5EF4-FFF2-40B4-BE49-F238E27FC236}">
                                      <a16:creationId xmlns:a16="http://schemas.microsoft.com/office/drawing/2014/main" id="{F08A6AE2-E5B6-DE7E-674D-C744AEE8DB96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4657834" y="22674607"/>
                                  <a:ext cx="5971358" cy="2615585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</a:ln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Canopy height Mapping</a:t>
                                  </a:r>
                                </a:p>
                              </p:txBody>
                            </p:sp>
                            <p:grpSp>
                              <p:nvGrpSpPr>
                                <p:cNvPr id="88" name="Group 87">
                                  <a:extLst>
                                    <a:ext uri="{FF2B5EF4-FFF2-40B4-BE49-F238E27FC236}">
                                      <a16:creationId xmlns:a16="http://schemas.microsoft.com/office/drawing/2014/main" id="{7CC97AE5-EA46-3A65-5629-EE219435F0F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404915" y="12852940"/>
                                  <a:ext cx="5466665" cy="4433345"/>
                                  <a:chOff x="-40829865" y="26955354"/>
                                  <a:chExt cx="24507805" cy="18523106"/>
                                </a:xfrm>
                              </p:grpSpPr>
                              <p:pic>
                                <p:nvPicPr>
                                  <p:cNvPr id="90" name="Picture 89" descr="A tall tree with many needles&#10;&#10;Description automatically generated">
                                    <a:extLst>
                                      <a:ext uri="{FF2B5EF4-FFF2-40B4-BE49-F238E27FC236}">
                                        <a16:creationId xmlns:a16="http://schemas.microsoft.com/office/drawing/2014/main" id="{2004F5D0-F2DF-B2CC-FC64-B01525816636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-32353140" y="26955354"/>
                                    <a:ext cx="13800950" cy="18523106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pic>
                                <p:nvPicPr>
                                  <p:cNvPr id="91" name="Picture 90" descr="A tree with green leaves&#10;&#10;Description automatically generated">
                                    <a:extLst>
                                      <a:ext uri="{FF2B5EF4-FFF2-40B4-BE49-F238E27FC236}">
                                        <a16:creationId xmlns:a16="http://schemas.microsoft.com/office/drawing/2014/main" id="{81BB9DCF-198C-8BA9-7CFD-E4C75C7DCA25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5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-35518420" y="28360337"/>
                                    <a:ext cx="11398628" cy="17067246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pic>
                                <p:nvPicPr>
                                  <p:cNvPr id="92" name="Picture 91" descr="A tree with green leaves&#10;&#10;Description automatically generated">
                                    <a:extLst>
                                      <a:ext uri="{FF2B5EF4-FFF2-40B4-BE49-F238E27FC236}">
                                        <a16:creationId xmlns:a16="http://schemas.microsoft.com/office/drawing/2014/main" id="{0456A610-9B60-4355-E905-6B8401D9AFF6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6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-40829865" y="31523861"/>
                                    <a:ext cx="14217639" cy="1322600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pic>
                                <p:nvPicPr>
                                  <p:cNvPr id="93" name="Picture 92" descr="A tree with green leaves&#10;&#10;Description automatically generated">
                                    <a:extLst>
                                      <a:ext uri="{FF2B5EF4-FFF2-40B4-BE49-F238E27FC236}">
                                        <a16:creationId xmlns:a16="http://schemas.microsoft.com/office/drawing/2014/main" id="{BEFFF539-A710-459F-8A5F-38D28C02AE9A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7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-27520624" y="31178428"/>
                                    <a:ext cx="11198564" cy="14148548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grpSp>
                            <p:pic>
                              <p:nvPicPr>
                                <p:cNvPr id="24" name="Picture 2" descr="ICESat-2">
                                  <a:extLst>
                                    <a:ext uri="{FF2B5EF4-FFF2-40B4-BE49-F238E27FC236}">
                                      <a16:creationId xmlns:a16="http://schemas.microsoft.com/office/drawing/2014/main" id="{2C4ACD37-10D6-5CFA-F8A6-BA038283F783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-4888531" y="6965952"/>
                                  <a:ext cx="8202379" cy="11180104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25" name="TextBox 24">
                                  <a:extLst>
                                    <a:ext uri="{FF2B5EF4-FFF2-40B4-BE49-F238E27FC236}">
                                      <a16:creationId xmlns:a16="http://schemas.microsoft.com/office/drawing/2014/main" id="{376E5924-9D08-270D-9EAE-C1CA3A682A27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25121045" y="12912506"/>
                                  <a:ext cx="5769444" cy="2640525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latin typeface="Arial" panose="020B0604020202020204" pitchFamily="34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a:t>Climate and ancillary data</a:t>
                                  </a:r>
                                </a:p>
                              </p:txBody>
                            </p:sp>
                            <p:grpSp>
                              <p:nvGrpSpPr>
                                <p:cNvPr id="95" name="Group 94">
                                  <a:extLst>
                                    <a:ext uri="{FF2B5EF4-FFF2-40B4-BE49-F238E27FC236}">
                                      <a16:creationId xmlns:a16="http://schemas.microsoft.com/office/drawing/2014/main" id="{E7CE3F8C-C211-47D7-B0E1-13B3384260F9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3128118" y="6447605"/>
                                  <a:ext cx="8804114" cy="10229262"/>
                                  <a:chOff x="46090896" y="389993"/>
                                  <a:chExt cx="8804114" cy="10229262"/>
                                </a:xfrm>
                              </p:grpSpPr>
                              <p:pic>
                                <p:nvPicPr>
                                  <p:cNvPr id="29" name="Picture 4" descr="Airplane PNG Clipart - Best WEB Clipart">
                                    <a:extLst>
                                      <a:ext uri="{FF2B5EF4-FFF2-40B4-BE49-F238E27FC236}">
                                        <a16:creationId xmlns:a16="http://schemas.microsoft.com/office/drawing/2014/main" id="{CB3B1CC0-7FEF-CD15-7FB3-EC25AF1A7ED3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9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46090896" y="389993"/>
                                    <a:ext cx="7154533" cy="393604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  <p:pic>
                                <p:nvPicPr>
                                  <p:cNvPr id="30" name="Picture 8" descr="Tree PNGs for Free Download">
                                    <a:extLst>
                                      <a:ext uri="{FF2B5EF4-FFF2-40B4-BE49-F238E27FC236}">
                                        <a16:creationId xmlns:a16="http://schemas.microsoft.com/office/drawing/2014/main" id="{3F620C03-7041-6536-84A7-D698ACAEB2FD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0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46487355" y="6113967"/>
                                    <a:ext cx="8407655" cy="450528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  <p:sp>
                                <p:nvSpPr>
                                  <p:cNvPr id="31" name="Isosceles Triangle 30">
                                    <a:extLst>
                                      <a:ext uri="{FF2B5EF4-FFF2-40B4-BE49-F238E27FC236}">
                                        <a16:creationId xmlns:a16="http://schemas.microsoft.com/office/drawing/2014/main" id="{73FE3453-6DCA-5F63-9D56-C80345263136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21417669">
                                    <a:off x="49342318" y="2923128"/>
                                    <a:ext cx="2015436" cy="4840215"/>
                                  </a:xfrm>
                                  <a:prstGeom prst="triangle">
                                    <a:avLst>
                                      <a:gd name="adj" fmla="val 63987"/>
                                    </a:avLst>
                                  </a:prstGeom>
                                  <a:solidFill>
                                    <a:schemeClr val="bg2">
                                      <a:lumMod val="90000"/>
                                      <a:alpha val="50196"/>
                                    </a:schemeClr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15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sz="762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endParaRPr>
                                  </a:p>
                                </p:txBody>
                              </p:sp>
                            </p:grpSp>
                            <p:cxnSp>
                              <p:nvCxnSpPr>
                                <p:cNvPr id="55" name="Straight Arrow Connector 54">
                                  <a:extLst>
                                    <a:ext uri="{FF2B5EF4-FFF2-40B4-BE49-F238E27FC236}">
                                      <a16:creationId xmlns:a16="http://schemas.microsoft.com/office/drawing/2014/main" id="{CD811A47-EE26-EFB3-73FC-4428C79C814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-1452652" y="19733561"/>
                                  <a:ext cx="0" cy="1092158"/>
                                </a:xfrm>
                                <a:prstGeom prst="straightConnector1">
                                  <a:avLst/>
                                </a:prstGeom>
                                <a:ln w="19050"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97" name="Group 96">
                                  <a:extLst>
                                    <a:ext uri="{FF2B5EF4-FFF2-40B4-BE49-F238E27FC236}">
                                      <a16:creationId xmlns:a16="http://schemas.microsoft.com/office/drawing/2014/main" id="{E99873CA-AEDF-6F29-ABF7-F013B006FB8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9713302" y="16219338"/>
                                  <a:ext cx="30700320" cy="9561029"/>
                                  <a:chOff x="24791504" y="15745098"/>
                                  <a:chExt cx="30700320" cy="9561029"/>
                                </a:xfrm>
                              </p:grpSpPr>
                              <p:sp>
                                <p:nvSpPr>
                                  <p:cNvPr id="43" name="TextBox 42">
                                    <a:extLst>
                                      <a:ext uri="{FF2B5EF4-FFF2-40B4-BE49-F238E27FC236}">
                                        <a16:creationId xmlns:a16="http://schemas.microsoft.com/office/drawing/2014/main" id="{6216A1D6-7E98-E6DA-A1DB-DD6A52AAD7D5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9243763" y="15745098"/>
                                    <a:ext cx="6248061" cy="158431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US" sz="1200" dirty="0">
                                        <a:latin typeface="Arial" panose="020B0604020202020204" pitchFamily="34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a:t>Airborne lidar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44" name="TextBox 43">
                                    <a:extLst>
                                      <a:ext uri="{FF2B5EF4-FFF2-40B4-BE49-F238E27FC236}">
                                        <a16:creationId xmlns:a16="http://schemas.microsoft.com/office/drawing/2014/main" id="{B1144B88-CBF5-4590-58A1-B61CEC8289A5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4791504" y="22665603"/>
                                    <a:ext cx="3654595" cy="2640524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accent6">
                                      <a:lumMod val="20000"/>
                                      <a:lumOff val="80000"/>
                                    </a:schemeClr>
                                  </a:solidFill>
                                  <a:ln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US" sz="1200" dirty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a:t>Canopy height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7" name="TextBox 46">
                                  <a:extLst>
                                    <a:ext uri="{FF2B5EF4-FFF2-40B4-BE49-F238E27FC236}">
                                      <a16:creationId xmlns:a16="http://schemas.microsoft.com/office/drawing/2014/main" id="{3820020D-AC97-901C-E9A9-8BFB76765846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4727407" y="17209173"/>
                                  <a:ext cx="18478509" cy="686536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</a:ln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endParaRPr lang="en-US" sz="12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pPr algn="ctr"/>
                                  <a:endParaRPr lang="en-US" sz="12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pPr algn="ctr"/>
                                  <a:endParaRPr lang="en-US" sz="12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pPr algn="ctr"/>
                                  <a:endParaRPr lang="en-US" sz="12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pPr algn="ctr"/>
                                  <a:endParaRPr lang="en-US" sz="12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pPr algn="ctr"/>
                                  <a:endParaRPr lang="en-US" sz="12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</p:grpSp>
                        </p:grpSp>
                      </p:grpSp>
                    </p:grpSp>
                    <p:sp>
                      <p:nvSpPr>
                        <p:cNvPr id="183" name="Rectangle: Rounded Corners 182">
                          <a:extLst>
                            <a:ext uri="{FF2B5EF4-FFF2-40B4-BE49-F238E27FC236}">
                              <a16:creationId xmlns:a16="http://schemas.microsoft.com/office/drawing/2014/main" id="{546CADBD-AB17-D2A8-D925-DD8F5DA6E1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173220" y="5637146"/>
                          <a:ext cx="55631953" cy="28383963"/>
                        </a:xfrm>
                        <a:prstGeom prst="roundRect">
                          <a:avLst>
                            <a:gd name="adj" fmla="val 1622"/>
                          </a:avLst>
                        </a:prstGeom>
                        <a:noFill/>
                        <a:ln w="28575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dash"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635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98" name="Picture 4" descr="What is GIS? Geographic Information Systems - GIS Geography">
                        <a:extLst>
                          <a:ext uri="{FF2B5EF4-FFF2-40B4-BE49-F238E27FC236}">
                            <a16:creationId xmlns:a16="http://schemas.microsoft.com/office/drawing/2014/main" id="{4FE77569-3D92-CAB7-5398-B8628BC709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1352" y="6206982"/>
                        <a:ext cx="5091639" cy="60895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1223" name="TextBox 1222">
                      <a:extLst>
                        <a:ext uri="{FF2B5EF4-FFF2-40B4-BE49-F238E27FC236}">
                          <a16:creationId xmlns:a16="http://schemas.microsoft.com/office/drawing/2014/main" id="{67FBEBCC-AA26-9875-86D4-D6CC4895B0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118848" y="20832624"/>
                      <a:ext cx="4366697" cy="26405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Forest</a:t>
                      </a:r>
                    </a:p>
                  </p:txBody>
                </p:sp>
                <p:sp>
                  <p:nvSpPr>
                    <p:cNvPr id="1227" name="TextBox 1226">
                      <a:extLst>
                        <a:ext uri="{FF2B5EF4-FFF2-40B4-BE49-F238E27FC236}">
                          <a16:creationId xmlns:a16="http://schemas.microsoft.com/office/drawing/2014/main" id="{C39AF82A-9354-1822-6788-1F73917CAA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485544" y="20696218"/>
                      <a:ext cx="7505418" cy="26405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Convolutional Neural Network</a:t>
                      </a:r>
                    </a:p>
                  </p:txBody>
                </p:sp>
                <p:sp>
                  <p:nvSpPr>
                    <p:cNvPr id="1228" name="TextBox 1227">
                      <a:extLst>
                        <a:ext uri="{FF2B5EF4-FFF2-40B4-BE49-F238E27FC236}">
                          <a16:creationId xmlns:a16="http://schemas.microsoft.com/office/drawing/2014/main" id="{2CE2486F-6C4E-2920-9E35-E4A178267B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06356" y="20640435"/>
                      <a:ext cx="7720882" cy="26405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Extreme Gradient Boosting</a:t>
                      </a:r>
                    </a:p>
                  </p:txBody>
                </p:sp>
              </p:grpSp>
              <p:cxnSp>
                <p:nvCxnSpPr>
                  <p:cNvPr id="1259" name="Straight Arrow Connector 1258">
                    <a:extLst>
                      <a:ext uri="{FF2B5EF4-FFF2-40B4-BE49-F238E27FC236}">
                        <a16:creationId xmlns:a16="http://schemas.microsoft.com/office/drawing/2014/main" id="{AFB51D2F-289E-B698-5AC6-30565317ED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170771" y="15040262"/>
                    <a:ext cx="0" cy="11397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5" name="Straight Arrow Connector 1264">
                    <a:extLst>
                      <a:ext uri="{FF2B5EF4-FFF2-40B4-BE49-F238E27FC236}">
                        <a16:creationId xmlns:a16="http://schemas.microsoft.com/office/drawing/2014/main" id="{5DACC398-5864-85E9-E600-2B0828B8F5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270581" y="15299002"/>
                    <a:ext cx="0" cy="101805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279" name="Picture 1278" descr="A black background with a black squar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2860E6C-8FD7-456F-CEBA-B5D47BA5CD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59592" y="18400566"/>
                  <a:ext cx="2234146" cy="25908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0" name="Picture 12" descr="Convolutional Neural Networks - Buff ML">
                  <a:extLst>
                    <a:ext uri="{FF2B5EF4-FFF2-40B4-BE49-F238E27FC236}">
                      <a16:creationId xmlns:a16="http://schemas.microsoft.com/office/drawing/2014/main" id="{8C8D6E88-1FCF-9813-9005-B591836EC5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71310" y="18139902"/>
                  <a:ext cx="4366692" cy="28126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0817D3F-14AE-6BB4-7F88-191747B3F847}"/>
                  </a:ext>
                </a:extLst>
              </p:cNvPr>
              <p:cNvSpPr txBox="1"/>
              <p:nvPr/>
            </p:nvSpPr>
            <p:spPr>
              <a:xfrm>
                <a:off x="9200686" y="6225523"/>
                <a:ext cx="2410245" cy="26161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High-Performance Computing </a:t>
                </a:r>
              </a:p>
            </p:txBody>
          </p:sp>
          <p:pic>
            <p:nvPicPr>
              <p:cNvPr id="181" name="Picture 180">
                <a:extLst>
                  <a:ext uri="{FF2B5EF4-FFF2-40B4-BE49-F238E27FC236}">
                    <a16:creationId xmlns:a16="http://schemas.microsoft.com/office/drawing/2014/main" id="{6CF00455-2401-79E4-A350-217EA12B1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88247" y="6030803"/>
                <a:ext cx="798782" cy="600200"/>
              </a:xfrm>
              <a:prstGeom prst="rect">
                <a:avLst/>
              </a:prstGeom>
            </p:spPr>
          </p:pic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FA16662C-D1CC-0532-37C4-639C9AAD1055}"/>
                  </a:ext>
                </a:extLst>
              </p:cNvPr>
              <p:cNvGrpSpPr/>
              <p:nvPr/>
            </p:nvGrpSpPr>
            <p:grpSpPr>
              <a:xfrm>
                <a:off x="4239569" y="1395065"/>
                <a:ext cx="2570165" cy="1741538"/>
                <a:chOff x="6959196" y="497100"/>
                <a:chExt cx="6472453" cy="4682722"/>
              </a:xfrm>
            </p:grpSpPr>
            <p:sp>
              <p:nvSpPr>
                <p:cNvPr id="124" name="Isosceles Triangle 123">
                  <a:extLst>
                    <a:ext uri="{FF2B5EF4-FFF2-40B4-BE49-F238E27FC236}">
                      <a16:creationId xmlns:a16="http://schemas.microsoft.com/office/drawing/2014/main" id="{A0CF6197-4803-4485-FDFC-B6C3A4362B69}"/>
                    </a:ext>
                  </a:extLst>
                </p:cNvPr>
                <p:cNvSpPr/>
                <p:nvPr/>
              </p:nvSpPr>
              <p:spPr>
                <a:xfrm rot="1963039">
                  <a:off x="10026244" y="2751301"/>
                  <a:ext cx="955892" cy="2329440"/>
                </a:xfrm>
                <a:prstGeom prst="triangle">
                  <a:avLst>
                    <a:gd name="adj" fmla="val 63987"/>
                  </a:avLst>
                </a:prstGeom>
                <a:solidFill>
                  <a:srgbClr val="F8CBAD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26" name="Picture 125" descr="A satellite with solar panels&#10;&#10;Description automatically generated">
                  <a:extLst>
                    <a:ext uri="{FF2B5EF4-FFF2-40B4-BE49-F238E27FC236}">
                      <a16:creationId xmlns:a16="http://schemas.microsoft.com/office/drawing/2014/main" id="{302437AE-A540-29B1-1437-A44DCC5155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11905" y="512804"/>
                  <a:ext cx="1439672" cy="1199611"/>
                </a:xfrm>
                <a:prstGeom prst="rect">
                  <a:avLst/>
                </a:prstGeom>
              </p:spPr>
            </p:pic>
            <p:pic>
              <p:nvPicPr>
                <p:cNvPr id="131" name="Picture 130" descr="A cartoon of a satellite&#10;&#10;Description automatically generated">
                  <a:extLst>
                    <a:ext uri="{FF2B5EF4-FFF2-40B4-BE49-F238E27FC236}">
                      <a16:creationId xmlns:a16="http://schemas.microsoft.com/office/drawing/2014/main" id="{BA4C59C5-BBA3-B308-F311-32386749BE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14365" y="1780905"/>
                  <a:ext cx="1439672" cy="499585"/>
                </a:xfrm>
                <a:prstGeom prst="rect">
                  <a:avLst/>
                </a:prstGeom>
              </p:spPr>
            </p:pic>
            <p:pic>
              <p:nvPicPr>
                <p:cNvPr id="132" name="Picture 131" descr="A satellite in space&#10;&#10;Description automatically generated">
                  <a:extLst>
                    <a:ext uri="{FF2B5EF4-FFF2-40B4-BE49-F238E27FC236}">
                      <a16:creationId xmlns:a16="http://schemas.microsoft.com/office/drawing/2014/main" id="{56FFBAD4-B524-81FE-D06A-25819E43B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529074" y="1125828"/>
                  <a:ext cx="1628590" cy="1017767"/>
                </a:xfrm>
                <a:prstGeom prst="rect">
                  <a:avLst/>
                </a:prstGeom>
              </p:spPr>
            </p:pic>
            <p:pic>
              <p:nvPicPr>
                <p:cNvPr id="135" name="Picture 134" descr="A close-up of a solar panel&#10;&#10;Description automatically generated">
                  <a:extLst>
                    <a:ext uri="{FF2B5EF4-FFF2-40B4-BE49-F238E27FC236}">
                      <a16:creationId xmlns:a16="http://schemas.microsoft.com/office/drawing/2014/main" id="{6898CE0D-C139-F0CE-8FE0-F17C71275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33520" y="2456984"/>
                  <a:ext cx="1033724" cy="797705"/>
                </a:xfrm>
                <a:prstGeom prst="rect">
                  <a:avLst/>
                </a:prstGeom>
              </p:spPr>
            </p:pic>
            <p:sp>
              <p:nvSpPr>
                <p:cNvPr id="136" name="Isosceles Triangle 135">
                  <a:extLst>
                    <a:ext uri="{FF2B5EF4-FFF2-40B4-BE49-F238E27FC236}">
                      <a16:creationId xmlns:a16="http://schemas.microsoft.com/office/drawing/2014/main" id="{380D18A6-5A71-37BF-6AB7-18813A9E9805}"/>
                    </a:ext>
                  </a:extLst>
                </p:cNvPr>
                <p:cNvSpPr/>
                <p:nvPr/>
              </p:nvSpPr>
              <p:spPr>
                <a:xfrm rot="795460">
                  <a:off x="9535805" y="2227907"/>
                  <a:ext cx="968170" cy="2774398"/>
                </a:xfrm>
                <a:prstGeom prst="triangle">
                  <a:avLst>
                    <a:gd name="adj" fmla="val 63987"/>
                  </a:avLst>
                </a:prstGeom>
                <a:solidFill>
                  <a:schemeClr val="accent6">
                    <a:lumMod val="60000"/>
                    <a:lumOff val="4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4D484F44-61A0-475F-D00F-0AE2652AFFDE}"/>
                    </a:ext>
                  </a:extLst>
                </p:cNvPr>
                <p:cNvSpPr/>
                <p:nvPr/>
              </p:nvSpPr>
              <p:spPr>
                <a:xfrm rot="157571">
                  <a:off x="9156229" y="1607159"/>
                  <a:ext cx="486654" cy="329946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3A2C3-429C-34BD-E1DC-87DE4102BFFA}"/>
                    </a:ext>
                  </a:extLst>
                </p:cNvPr>
                <p:cNvSpPr/>
                <p:nvPr/>
              </p:nvSpPr>
              <p:spPr>
                <a:xfrm rot="21083588">
                  <a:off x="8395029" y="2041149"/>
                  <a:ext cx="605476" cy="2978019"/>
                </a:xfrm>
                <a:prstGeom prst="rect">
                  <a:avLst/>
                </a:prstGeom>
                <a:solidFill>
                  <a:srgbClr val="FFC00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A905E6B6-CE61-E04F-5F6E-7E3B572CE442}"/>
                    </a:ext>
                  </a:extLst>
                </p:cNvPr>
                <p:cNvSpPr txBox="1"/>
                <p:nvPr/>
              </p:nvSpPr>
              <p:spPr>
                <a:xfrm>
                  <a:off x="10860805" y="3390035"/>
                  <a:ext cx="2216512" cy="703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TanDEM</a:t>
                  </a:r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-X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0EC32085-29F6-667C-F1EE-CD0C48A8577B}"/>
                    </a:ext>
                  </a:extLst>
                </p:cNvPr>
                <p:cNvSpPr txBox="1"/>
                <p:nvPr/>
              </p:nvSpPr>
              <p:spPr>
                <a:xfrm>
                  <a:off x="11083353" y="1931904"/>
                  <a:ext cx="2348296" cy="703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Sentinel-1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421E0BDB-2B55-6BC0-7AF7-B4CDFE3FE9CA}"/>
                    </a:ext>
                  </a:extLst>
                </p:cNvPr>
                <p:cNvSpPr txBox="1"/>
                <p:nvPr/>
              </p:nvSpPr>
              <p:spPr>
                <a:xfrm>
                  <a:off x="9994841" y="997756"/>
                  <a:ext cx="2322852" cy="703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Sentinel-2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4761D825-029B-675D-F4DB-5B98A9A6A686}"/>
                    </a:ext>
                  </a:extLst>
                </p:cNvPr>
                <p:cNvSpPr txBox="1"/>
                <p:nvPr/>
              </p:nvSpPr>
              <p:spPr>
                <a:xfrm>
                  <a:off x="6959196" y="497100"/>
                  <a:ext cx="2198465" cy="703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Landsat 9</a:t>
                  </a:r>
                </a:p>
              </p:txBody>
            </p:sp>
            <p:pic>
              <p:nvPicPr>
                <p:cNvPr id="146" name="Picture 145" descr="A tall tree with many needles&#10;&#10;Description automatically generated">
                  <a:extLst>
                    <a:ext uri="{FF2B5EF4-FFF2-40B4-BE49-F238E27FC236}">
                      <a16:creationId xmlns:a16="http://schemas.microsoft.com/office/drawing/2014/main" id="{21A8A066-E035-8FEF-0C79-BA00DE865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1281" y="3609071"/>
                  <a:ext cx="903451" cy="1547332"/>
                </a:xfrm>
                <a:prstGeom prst="rect">
                  <a:avLst/>
                </a:prstGeom>
              </p:spPr>
            </p:pic>
            <p:pic>
              <p:nvPicPr>
                <p:cNvPr id="147" name="Picture 146" descr="A tree with green leaves&#10;&#10;Description automatically generated">
                  <a:extLst>
                    <a:ext uri="{FF2B5EF4-FFF2-40B4-BE49-F238E27FC236}">
                      <a16:creationId xmlns:a16="http://schemas.microsoft.com/office/drawing/2014/main" id="{4D89B47F-110B-B360-5561-1B7FE393A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4954" y="3612453"/>
                  <a:ext cx="746188" cy="1567369"/>
                </a:xfrm>
                <a:prstGeom prst="rect">
                  <a:avLst/>
                </a:prstGeom>
              </p:spPr>
            </p:pic>
            <p:pic>
              <p:nvPicPr>
                <p:cNvPr id="148" name="Picture 147" descr="A tree with green leaves&#10;&#10;Description automatically generated">
                  <a:extLst>
                    <a:ext uri="{FF2B5EF4-FFF2-40B4-BE49-F238E27FC236}">
                      <a16:creationId xmlns:a16="http://schemas.microsoft.com/office/drawing/2014/main" id="{C66197ED-FEFE-1162-FE98-4CC9B2441C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5234" y="3828509"/>
                  <a:ext cx="930731" cy="1308671"/>
                </a:xfrm>
                <a:prstGeom prst="rect">
                  <a:avLst/>
                </a:prstGeom>
              </p:spPr>
            </p:pic>
            <p:pic>
              <p:nvPicPr>
                <p:cNvPr id="150" name="Picture 149" descr="A tree with green leaves&#10;&#10;Description automatically generated">
                  <a:extLst>
                    <a:ext uri="{FF2B5EF4-FFF2-40B4-BE49-F238E27FC236}">
                      <a16:creationId xmlns:a16="http://schemas.microsoft.com/office/drawing/2014/main" id="{2137E184-6FD7-4F96-2BB4-F6AB9E3A4F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4589" y="3696882"/>
                  <a:ext cx="733093" cy="1398427"/>
                </a:xfrm>
                <a:prstGeom prst="rect">
                  <a:avLst/>
                </a:prstGeom>
              </p:spPr>
            </p:pic>
          </p:grp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884BD1C5-8F67-98C1-B514-7AF085B687DB}"/>
                  </a:ext>
                </a:extLst>
              </p:cNvPr>
              <p:cNvSpPr txBox="1"/>
              <p:nvPr/>
            </p:nvSpPr>
            <p:spPr>
              <a:xfrm>
                <a:off x="5349952" y="3365891"/>
                <a:ext cx="273460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CH and AGB Modeling</a:t>
                </a:r>
              </a:p>
            </p:txBody>
          </p:sp>
          <p:pic>
            <p:nvPicPr>
              <p:cNvPr id="1200" name="Picture 1199" descr="A blue circles and lines on a black background&#10;&#10;Description automatically generated">
                <a:extLst>
                  <a:ext uri="{FF2B5EF4-FFF2-40B4-BE49-F238E27FC236}">
                    <a16:creationId xmlns:a16="http://schemas.microsoft.com/office/drawing/2014/main" id="{53B5E487-63CF-B410-1D2E-CEAB14E99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1844" y="3621803"/>
                <a:ext cx="476410" cy="460879"/>
              </a:xfrm>
              <a:prstGeom prst="rect">
                <a:avLst/>
              </a:prstGeom>
            </p:spPr>
          </p:pic>
          <p:sp>
            <p:nvSpPr>
              <p:cNvPr id="176" name="Right Brace 175">
                <a:extLst>
                  <a:ext uri="{FF2B5EF4-FFF2-40B4-BE49-F238E27FC236}">
                    <a16:creationId xmlns:a16="http://schemas.microsoft.com/office/drawing/2014/main" id="{02C3187A-69D3-EE6A-293F-32D19C5BCC1B}"/>
                  </a:ext>
                </a:extLst>
              </p:cNvPr>
              <p:cNvSpPr/>
              <p:nvPr/>
            </p:nvSpPr>
            <p:spPr>
              <a:xfrm>
                <a:off x="3542113" y="4053704"/>
                <a:ext cx="227977" cy="1373849"/>
              </a:xfrm>
              <a:prstGeom prst="rightBrace">
                <a:avLst>
                  <a:gd name="adj1" fmla="val 8333"/>
                  <a:gd name="adj2" fmla="val 38907"/>
                </a:avLst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007FCEF2-762E-15CF-CC1F-B80A70B85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87029" y="3448360"/>
                <a:ext cx="1" cy="2629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6" name="Straight Arrow Connector 1025">
                <a:extLst>
                  <a:ext uri="{FF2B5EF4-FFF2-40B4-BE49-F238E27FC236}">
                    <a16:creationId xmlns:a16="http://schemas.microsoft.com/office/drawing/2014/main" id="{68A22E4E-1305-8E69-97D8-461D9EBDB9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91980" y="3483295"/>
                <a:ext cx="0" cy="8670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5295544-F439-42D2-A381-6F3F74813DE9}"/>
                </a:ext>
              </a:extLst>
            </p:cNvPr>
            <p:cNvGrpSpPr/>
            <p:nvPr/>
          </p:nvGrpSpPr>
          <p:grpSpPr>
            <a:xfrm>
              <a:off x="10208352" y="1936717"/>
              <a:ext cx="1393708" cy="1274400"/>
              <a:chOff x="9905165" y="1441534"/>
              <a:chExt cx="2065896" cy="2042234"/>
            </a:xfrm>
          </p:grpSpPr>
          <p:pic>
            <p:nvPicPr>
              <p:cNvPr id="3" name="Picture 2" descr="A person holding a pole&#10;&#10;Description automatically generated">
                <a:extLst>
                  <a:ext uri="{FF2B5EF4-FFF2-40B4-BE49-F238E27FC236}">
                    <a16:creationId xmlns:a16="http://schemas.microsoft.com/office/drawing/2014/main" id="{91B94920-2C4C-83F2-058D-77284B5D3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41453" y="2169435"/>
                <a:ext cx="1229608" cy="1314333"/>
              </a:xfrm>
              <a:prstGeom prst="rect">
                <a:avLst/>
              </a:prstGeom>
            </p:spPr>
          </p:pic>
          <p:pic>
            <p:nvPicPr>
              <p:cNvPr id="8" name="Picture 7" descr="A tree with green leaves&#10;&#10;Description automatically generated">
                <a:extLst>
                  <a:ext uri="{FF2B5EF4-FFF2-40B4-BE49-F238E27FC236}">
                    <a16:creationId xmlns:a16="http://schemas.microsoft.com/office/drawing/2014/main" id="{89C7BF37-C262-232D-7CCE-90EA99047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5165" y="1441534"/>
                <a:ext cx="1245924" cy="190890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1B1D64-254F-B640-50C1-C0F37EA8345D}"/>
                </a:ext>
              </a:extLst>
            </p:cNvPr>
            <p:cNvSpPr txBox="1"/>
            <p:nvPr/>
          </p:nvSpPr>
          <p:spPr>
            <a:xfrm>
              <a:off x="10359966" y="3158671"/>
              <a:ext cx="122592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Field Data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6E5B9B3-1DE1-7572-16CD-5049575C0E64}"/>
              </a:ext>
            </a:extLst>
          </p:cNvPr>
          <p:cNvSpPr txBox="1"/>
          <p:nvPr/>
        </p:nvSpPr>
        <p:spPr>
          <a:xfrm>
            <a:off x="5301554" y="4625958"/>
            <a:ext cx="221164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Hyperparameter tuning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2F35B-DB5E-6AA6-FFC9-280B239F444B}"/>
              </a:ext>
            </a:extLst>
          </p:cNvPr>
          <p:cNvSpPr txBox="1"/>
          <p:nvPr/>
        </p:nvSpPr>
        <p:spPr>
          <a:xfrm>
            <a:off x="4475259" y="5314300"/>
            <a:ext cx="379124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Variable selection (</a:t>
            </a:r>
            <a:r>
              <a:rPr lang="en-US" sz="1200" i="0" dirty="0">
                <a:solidFill>
                  <a:srgbClr val="242424"/>
                </a:solidFill>
                <a:effectLst/>
                <a:latin typeface="source-serif-pro"/>
              </a:rPr>
              <a:t>SHAP (</a:t>
            </a:r>
            <a:r>
              <a:rPr lang="en-US" sz="1200" i="0" dirty="0" err="1">
                <a:solidFill>
                  <a:srgbClr val="242424"/>
                </a:solidFill>
                <a:effectLst/>
                <a:latin typeface="source-serif-pro"/>
              </a:rPr>
              <a:t>SHapley</a:t>
            </a:r>
            <a:r>
              <a:rPr lang="en-US" sz="1200" i="0" dirty="0">
                <a:solidFill>
                  <a:srgbClr val="242424"/>
                </a:solidFill>
                <a:effectLst/>
                <a:latin typeface="source-serif-pro"/>
              </a:rPr>
              <a:t> Additive </a:t>
            </a:r>
            <a:r>
              <a:rPr lang="en-US" sz="1200" i="0" dirty="0" err="1">
                <a:solidFill>
                  <a:srgbClr val="242424"/>
                </a:solidFill>
                <a:effectLst/>
                <a:latin typeface="source-serif-pro"/>
              </a:rPr>
              <a:t>exPlanations</a:t>
            </a:r>
            <a:r>
              <a:rPr lang="en-US" sz="1200" i="0" dirty="0">
                <a:solidFill>
                  <a:srgbClr val="242424"/>
                </a:solidFill>
                <a:effectLst/>
                <a:latin typeface="source-serif-pro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88209-5C23-E4A0-FCCE-5B8244B469F1}"/>
              </a:ext>
            </a:extLst>
          </p:cNvPr>
          <p:cNvSpPr txBox="1"/>
          <p:nvPr/>
        </p:nvSpPr>
        <p:spPr>
          <a:xfrm>
            <a:off x="10613417" y="4330958"/>
            <a:ext cx="106146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AGB Mapping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F1298A9-F1A3-3835-EFAB-6138A1C88F62}"/>
              </a:ext>
            </a:extLst>
          </p:cNvPr>
          <p:cNvCxnSpPr>
            <a:cxnSpLocks/>
          </p:cNvCxnSpPr>
          <p:nvPr/>
        </p:nvCxnSpPr>
        <p:spPr>
          <a:xfrm>
            <a:off x="9296624" y="4002690"/>
            <a:ext cx="0" cy="332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93425A0A-9FD8-36D0-A8ED-69D62A020109}"/>
              </a:ext>
            </a:extLst>
          </p:cNvPr>
          <p:cNvCxnSpPr>
            <a:cxnSpLocks/>
            <a:endCxn id="22" idx="2"/>
          </p:cNvCxnSpPr>
          <p:nvPr/>
        </p:nvCxnSpPr>
        <p:spPr>
          <a:xfrm rot="5400000" flipH="1" flipV="1">
            <a:off x="8473298" y="4784604"/>
            <a:ext cx="830924" cy="815729"/>
          </a:xfrm>
          <a:prstGeom prst="bentConnector3">
            <a:avLst>
              <a:gd name="adj1" fmla="val 708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2CA515-B7B8-4A75-D6FD-8E0E48C506C3}"/>
              </a:ext>
            </a:extLst>
          </p:cNvPr>
          <p:cNvCxnSpPr>
            <a:cxnSpLocks/>
            <a:stCxn id="22" idx="3"/>
            <a:endCxn id="12" idx="1"/>
          </p:cNvCxnSpPr>
          <p:nvPr/>
        </p:nvCxnSpPr>
        <p:spPr>
          <a:xfrm>
            <a:off x="9929991" y="4546174"/>
            <a:ext cx="683426" cy="15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741EBF8-268B-55D4-AB30-A5152E5CC3CE}"/>
              </a:ext>
            </a:extLst>
          </p:cNvPr>
          <p:cNvSpPr txBox="1"/>
          <p:nvPr/>
        </p:nvSpPr>
        <p:spPr>
          <a:xfrm>
            <a:off x="10613416" y="3627230"/>
            <a:ext cx="106146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Training and testing</a:t>
            </a:r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CA923FD6-E60D-7E78-2CFE-85A1A69F716B}"/>
              </a:ext>
            </a:extLst>
          </p:cNvPr>
          <p:cNvCxnSpPr>
            <a:cxnSpLocks/>
          </p:cNvCxnSpPr>
          <p:nvPr/>
        </p:nvCxnSpPr>
        <p:spPr>
          <a:xfrm flipV="1">
            <a:off x="8436782" y="4744365"/>
            <a:ext cx="2176634" cy="1201171"/>
          </a:xfrm>
          <a:prstGeom prst="bentConnector3">
            <a:avLst>
              <a:gd name="adj1" fmla="val 8282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68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2A138-0256-12EE-2441-00A86DE67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9DF56A-7423-F59E-1E60-1EF6506C8B00}"/>
              </a:ext>
            </a:extLst>
          </p:cNvPr>
          <p:cNvSpPr/>
          <p:nvPr/>
        </p:nvSpPr>
        <p:spPr>
          <a:xfrm>
            <a:off x="0" y="2343"/>
            <a:ext cx="2790825" cy="68556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0674C7-528E-A6A3-FB66-5695C4145EA5}"/>
              </a:ext>
            </a:extLst>
          </p:cNvPr>
          <p:cNvSpPr txBox="1">
            <a:spLocks/>
          </p:cNvSpPr>
          <p:nvPr/>
        </p:nvSpPr>
        <p:spPr>
          <a:xfrm>
            <a:off x="304800" y="2814287"/>
            <a:ext cx="20383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4E2859-50E2-890E-1CB2-FC547F029861}"/>
              </a:ext>
            </a:extLst>
          </p:cNvPr>
          <p:cNvGrpSpPr/>
          <p:nvPr/>
        </p:nvGrpSpPr>
        <p:grpSpPr>
          <a:xfrm>
            <a:off x="3000374" y="2459905"/>
            <a:ext cx="4542328" cy="3359890"/>
            <a:chOff x="31382444" y="11439293"/>
            <a:chExt cx="4966450" cy="3804420"/>
          </a:xfrm>
        </p:grpSpPr>
        <p:pic>
          <p:nvPicPr>
            <p:cNvPr id="12" name="Picture 11" descr="A graph with a red line&#10;&#10;Description automatically generated">
              <a:extLst>
                <a:ext uri="{FF2B5EF4-FFF2-40B4-BE49-F238E27FC236}">
                  <a16:creationId xmlns:a16="http://schemas.microsoft.com/office/drawing/2014/main" id="{139E3F3D-CB00-F37B-1B04-1D4730212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2444" y="11439293"/>
              <a:ext cx="4966450" cy="380442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55D4C0-5C99-2033-3E4A-2292E777E4C2}"/>
                </a:ext>
              </a:extLst>
            </p:cNvPr>
            <p:cNvSpPr txBox="1"/>
            <p:nvPr/>
          </p:nvSpPr>
          <p:spPr>
            <a:xfrm>
              <a:off x="34260516" y="14259021"/>
              <a:ext cx="1533213" cy="487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100" kern="1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100" kern="100" baseline="300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: 0.64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RMSE: 4.12 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5BE26B-5604-C258-3B16-28342A3B7F5A}"/>
                </a:ext>
              </a:extLst>
            </p:cNvPr>
            <p:cNvSpPr txBox="1"/>
            <p:nvPr/>
          </p:nvSpPr>
          <p:spPr>
            <a:xfrm>
              <a:off x="33375854" y="14963053"/>
              <a:ext cx="1010809" cy="230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Training CH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AD949B8-F736-EBBD-DF2F-4018BE92A369}"/>
              </a:ext>
            </a:extLst>
          </p:cNvPr>
          <p:cNvSpPr txBox="1"/>
          <p:nvPr/>
        </p:nvSpPr>
        <p:spPr>
          <a:xfrm>
            <a:off x="2572724" y="5963187"/>
            <a:ext cx="53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Figure 5: </a:t>
            </a:r>
            <a:r>
              <a:rPr lang="en-US" i="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Comparison between actual versus predicted CH with test data.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70EC9EA-706B-18E2-DBDF-ADEC00FE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009B8-6013-B741-91A2-9396D90DB066}"/>
              </a:ext>
            </a:extLst>
          </p:cNvPr>
          <p:cNvSpPr txBox="1"/>
          <p:nvPr/>
        </p:nvSpPr>
        <p:spPr>
          <a:xfrm>
            <a:off x="7705724" y="5995102"/>
            <a:ext cx="429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Figure 6. </a:t>
            </a:r>
            <a:r>
              <a:rPr lang="en-US" i="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Comparison between actual versus predicted AGBD with test data.</a:t>
            </a:r>
            <a:endParaRPr lang="en-US" dirty="0"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DBD57-65FC-0306-6D4D-72EE9C680920}"/>
              </a:ext>
            </a:extLst>
          </p:cNvPr>
          <p:cNvGrpSpPr/>
          <p:nvPr/>
        </p:nvGrpSpPr>
        <p:grpSpPr>
          <a:xfrm>
            <a:off x="7642664" y="2475592"/>
            <a:ext cx="4363003" cy="3344204"/>
            <a:chOff x="37519436" y="11325446"/>
            <a:chExt cx="4933517" cy="393043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8074847-75DC-32BC-036C-DC430896C94A}"/>
                </a:ext>
              </a:extLst>
            </p:cNvPr>
            <p:cNvGrpSpPr/>
            <p:nvPr/>
          </p:nvGrpSpPr>
          <p:grpSpPr>
            <a:xfrm>
              <a:off x="37519436" y="11325446"/>
              <a:ext cx="4933517" cy="3930431"/>
              <a:chOff x="37519436" y="11325446"/>
              <a:chExt cx="4933517" cy="3930431"/>
            </a:xfrm>
          </p:grpSpPr>
          <p:pic>
            <p:nvPicPr>
              <p:cNvPr id="25" name="Picture 24" descr="A graph with a red line&#10;&#10;Description automatically generated">
                <a:extLst>
                  <a:ext uri="{FF2B5EF4-FFF2-40B4-BE49-F238E27FC236}">
                    <a16:creationId xmlns:a16="http://schemas.microsoft.com/office/drawing/2014/main" id="{D4F80345-C491-669B-5D29-A8CDBF136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436" y="11325446"/>
                <a:ext cx="4933517" cy="3930431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1CBEEE-2B8B-4EFA-7BE4-4B365C881B9F}"/>
                  </a:ext>
                </a:extLst>
              </p:cNvPr>
              <p:cNvSpPr txBox="1"/>
              <p:nvPr/>
            </p:nvSpPr>
            <p:spPr>
              <a:xfrm>
                <a:off x="40118683" y="14229645"/>
                <a:ext cx="1735827" cy="5064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1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100" kern="100" baseline="30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1100" dirty="0"/>
                  <a:t>: 0.53</a:t>
                </a:r>
              </a:p>
              <a:p>
                <a:r>
                  <a:rPr lang="en-US" sz="1100" dirty="0"/>
                  <a:t>RMSE: 41.12 Mg/ha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9338F4-2D0B-5FD5-1A5B-9C5CE84F366C}"/>
                  </a:ext>
                </a:extLst>
              </p:cNvPr>
              <p:cNvSpPr txBox="1"/>
              <p:nvPr/>
            </p:nvSpPr>
            <p:spPr>
              <a:xfrm>
                <a:off x="39613279" y="15012928"/>
                <a:ext cx="1010809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Training AGB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494264-EAC3-4A49-69C8-27AC3ADB15F4}"/>
                </a:ext>
              </a:extLst>
            </p:cNvPr>
            <p:cNvSpPr txBox="1"/>
            <p:nvPr/>
          </p:nvSpPr>
          <p:spPr>
            <a:xfrm>
              <a:off x="38686467" y="11378341"/>
              <a:ext cx="2670758" cy="3979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Forest AGB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9BE76D4-F31E-FAEC-317E-D9D92B16D306}"/>
              </a:ext>
            </a:extLst>
          </p:cNvPr>
          <p:cNvSpPr txBox="1"/>
          <p:nvPr/>
        </p:nvSpPr>
        <p:spPr>
          <a:xfrm>
            <a:off x="3881069" y="2492684"/>
            <a:ext cx="27925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Forest 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A35C44-F0B0-0E82-159A-A8EC69600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736699"/>
              </p:ext>
            </p:extLst>
          </p:nvPr>
        </p:nvGraphicFramePr>
        <p:xfrm>
          <a:off x="3000374" y="664526"/>
          <a:ext cx="9005293" cy="165328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025440">
                  <a:extLst>
                    <a:ext uri="{9D8B030D-6E8A-4147-A177-3AD203B41FA5}">
                      <a16:colId xmlns:a16="http://schemas.microsoft.com/office/drawing/2014/main" val="3691288883"/>
                    </a:ext>
                  </a:extLst>
                </a:gridCol>
                <a:gridCol w="896125">
                  <a:extLst>
                    <a:ext uri="{9D8B030D-6E8A-4147-A177-3AD203B41FA5}">
                      <a16:colId xmlns:a16="http://schemas.microsoft.com/office/drawing/2014/main" val="2688741361"/>
                    </a:ext>
                  </a:extLst>
                </a:gridCol>
                <a:gridCol w="1884497">
                  <a:extLst>
                    <a:ext uri="{9D8B030D-6E8A-4147-A177-3AD203B41FA5}">
                      <a16:colId xmlns:a16="http://schemas.microsoft.com/office/drawing/2014/main" val="1865112979"/>
                    </a:ext>
                  </a:extLst>
                </a:gridCol>
                <a:gridCol w="896125">
                  <a:extLst>
                    <a:ext uri="{9D8B030D-6E8A-4147-A177-3AD203B41FA5}">
                      <a16:colId xmlns:a16="http://schemas.microsoft.com/office/drawing/2014/main" val="45053431"/>
                    </a:ext>
                  </a:extLst>
                </a:gridCol>
                <a:gridCol w="1884497">
                  <a:extLst>
                    <a:ext uri="{9D8B030D-6E8A-4147-A177-3AD203B41FA5}">
                      <a16:colId xmlns:a16="http://schemas.microsoft.com/office/drawing/2014/main" val="764248951"/>
                    </a:ext>
                  </a:extLst>
                </a:gridCol>
                <a:gridCol w="896125">
                  <a:extLst>
                    <a:ext uri="{9D8B030D-6E8A-4147-A177-3AD203B41FA5}">
                      <a16:colId xmlns:a16="http://schemas.microsoft.com/office/drawing/2014/main" val="234034550"/>
                    </a:ext>
                  </a:extLst>
                </a:gridCol>
                <a:gridCol w="1522484">
                  <a:extLst>
                    <a:ext uri="{9D8B030D-6E8A-4147-A177-3AD203B41FA5}">
                      <a16:colId xmlns:a16="http://schemas.microsoft.com/office/drawing/2014/main" val="1177698959"/>
                    </a:ext>
                  </a:extLst>
                </a:gridCol>
              </a:tblGrid>
              <a:tr h="358617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Forest Metrics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319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RF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319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CNN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319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XGBoost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736873"/>
                  </a:ext>
                </a:extLst>
              </a:tr>
              <a:tr h="3586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R</a:t>
                      </a:r>
                      <a:r>
                        <a:rPr lang="en-US" sz="1800" kern="100" baseline="30000" dirty="0">
                          <a:effectLst/>
                        </a:rPr>
                        <a:t>2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RMSE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R</a:t>
                      </a:r>
                      <a:r>
                        <a:rPr lang="en-US" sz="1800" kern="100" baseline="30000" dirty="0">
                          <a:effectLst/>
                        </a:rPr>
                        <a:t>2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RMSE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R</a:t>
                      </a:r>
                      <a:r>
                        <a:rPr lang="en-US" sz="1800" kern="100" baseline="30000" dirty="0">
                          <a:effectLst/>
                        </a:rPr>
                        <a:t>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RMSE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0948457"/>
                  </a:ext>
                </a:extLst>
              </a:tr>
              <a:tr h="445455">
                <a:tc>
                  <a:txBody>
                    <a:bodyPr/>
                    <a:lstStyle/>
                    <a:p>
                      <a:r>
                        <a:rPr lang="en-US" sz="1800" b="1" dirty="0"/>
                        <a:t> CH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0.58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4.82 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0.52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5.03 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0.64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4.12 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5505655"/>
                  </a:ext>
                </a:extLst>
              </a:tr>
              <a:tr h="445455">
                <a:tc>
                  <a:txBody>
                    <a:bodyPr/>
                    <a:lstStyle/>
                    <a:p>
                      <a:r>
                        <a:rPr lang="en-US" sz="1800" b="1" dirty="0"/>
                        <a:t>AGBD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0.49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43.67Mg/ha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0.48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44.21Mg/ha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0.53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41.12 Mg/ha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85204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22B81B2-926D-E5D3-6879-E836919B4089}"/>
              </a:ext>
            </a:extLst>
          </p:cNvPr>
          <p:cNvSpPr txBox="1"/>
          <p:nvPr/>
        </p:nvSpPr>
        <p:spPr>
          <a:xfrm>
            <a:off x="2873036" y="231378"/>
            <a:ext cx="9318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Table 1. Preliminary m</a:t>
            </a:r>
            <a:r>
              <a:rPr lang="en-US" i="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odel results for different modeling algorithms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F5DC6-68A2-912C-2A7E-CB129FEE89FD}"/>
              </a:ext>
            </a:extLst>
          </p:cNvPr>
          <p:cNvSpPr txBox="1"/>
          <p:nvPr/>
        </p:nvSpPr>
        <p:spPr>
          <a:xfrm>
            <a:off x="8687439" y="5584283"/>
            <a:ext cx="23619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Actual AGBD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6ABF7-6881-0FC5-3E64-FBF96DF0981A}"/>
              </a:ext>
            </a:extLst>
          </p:cNvPr>
          <p:cNvSpPr txBox="1"/>
          <p:nvPr/>
        </p:nvSpPr>
        <p:spPr>
          <a:xfrm>
            <a:off x="3968935" y="5584760"/>
            <a:ext cx="23619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Actual 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2B165-B767-1D65-980D-3BD7E13E1BB0}"/>
              </a:ext>
            </a:extLst>
          </p:cNvPr>
          <p:cNvSpPr txBox="1"/>
          <p:nvPr/>
        </p:nvSpPr>
        <p:spPr>
          <a:xfrm rot="16200000">
            <a:off x="2088256" y="4304192"/>
            <a:ext cx="23619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Predicted 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67BA35-5CD6-509C-C880-A995247461B4}"/>
              </a:ext>
            </a:extLst>
          </p:cNvPr>
          <p:cNvSpPr txBox="1"/>
          <p:nvPr/>
        </p:nvSpPr>
        <p:spPr>
          <a:xfrm rot="16200000">
            <a:off x="6679018" y="4088837"/>
            <a:ext cx="23619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Predicted AGBD</a:t>
            </a:r>
          </a:p>
        </p:txBody>
      </p:sp>
    </p:spTree>
    <p:extLst>
      <p:ext uri="{BB962C8B-B14F-4D97-AF65-F5344CB8AC3E}">
        <p14:creationId xmlns:p14="http://schemas.microsoft.com/office/powerpoint/2010/main" val="76856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53FC4E-FA99-E26A-0CF0-8F73D088FB08}"/>
              </a:ext>
            </a:extLst>
          </p:cNvPr>
          <p:cNvSpPr/>
          <p:nvPr/>
        </p:nvSpPr>
        <p:spPr>
          <a:xfrm>
            <a:off x="0" y="0"/>
            <a:ext cx="2867025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3F19D-F67F-8B67-7B34-26CB25E1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47" y="2893268"/>
            <a:ext cx="2619375" cy="909275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map of the state of alabama&#10;&#10;Description automatically generated">
            <a:extLst>
              <a:ext uri="{FF2B5EF4-FFF2-40B4-BE49-F238E27FC236}">
                <a16:creationId xmlns:a16="http://schemas.microsoft.com/office/drawing/2014/main" id="{0FD6CB9D-B019-6319-8BB6-E01A198FC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13" y="140432"/>
            <a:ext cx="4149881" cy="58681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0B2834-1D78-E7D4-DA84-91EDC4305F0A}"/>
              </a:ext>
            </a:extLst>
          </p:cNvPr>
          <p:cNvSpPr txBox="1"/>
          <p:nvPr/>
        </p:nvSpPr>
        <p:spPr>
          <a:xfrm>
            <a:off x="2976218" y="6120097"/>
            <a:ext cx="4263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Figure 7: Forest CH map </a:t>
            </a: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for the state of Alabama</a:t>
            </a:r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DD90FF4-D888-D460-31ED-5EBACDE6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 descr="A map of the state of alabama&#10;&#10;Description automatically generated">
            <a:extLst>
              <a:ext uri="{FF2B5EF4-FFF2-40B4-BE49-F238E27FC236}">
                <a16:creationId xmlns:a16="http://schemas.microsoft.com/office/drawing/2014/main" id="{EBB6A7F7-57EA-712F-02E1-0C2F2EA9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85" y="135066"/>
            <a:ext cx="4115896" cy="587350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7E039E-0D34-4035-E510-059C99D1DBDB}"/>
              </a:ext>
            </a:extLst>
          </p:cNvPr>
          <p:cNvSpPr txBox="1"/>
          <p:nvPr/>
        </p:nvSpPr>
        <p:spPr>
          <a:xfrm>
            <a:off x="7353605" y="6089319"/>
            <a:ext cx="421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Figure 8. Forest 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AGBD estimate map 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for the state of Alabama</a:t>
            </a:r>
            <a:r>
              <a:rPr lang="en-US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4334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3F170-C7F3-2206-6759-1DBF2F8A9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F0FEF-C27E-328E-412C-FD6980C2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16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90AAED-D0D4-5FCE-CA0F-F0C7933CD506}"/>
              </a:ext>
            </a:extLst>
          </p:cNvPr>
          <p:cNvSpPr/>
          <p:nvPr/>
        </p:nvSpPr>
        <p:spPr>
          <a:xfrm>
            <a:off x="0" y="0"/>
            <a:ext cx="12192000" cy="12756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6AC0FE-DCE9-FF29-0280-50DEA2E41BF5}"/>
              </a:ext>
            </a:extLst>
          </p:cNvPr>
          <p:cNvSpPr txBox="1">
            <a:spLocks/>
          </p:cNvSpPr>
          <p:nvPr/>
        </p:nvSpPr>
        <p:spPr>
          <a:xfrm>
            <a:off x="704850" y="767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Discussion and Conclusions</a:t>
            </a:r>
          </a:p>
        </p:txBody>
      </p:sp>
      <p:graphicFrame>
        <p:nvGraphicFramePr>
          <p:cNvPr id="16" name="TextBox 9">
            <a:extLst>
              <a:ext uri="{FF2B5EF4-FFF2-40B4-BE49-F238E27FC236}">
                <a16:creationId xmlns:a16="http://schemas.microsoft.com/office/drawing/2014/main" id="{70E3AC1D-1BA1-CF86-C91E-59074D953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640222"/>
              </p:ext>
            </p:extLst>
          </p:nvPr>
        </p:nvGraphicFramePr>
        <p:xfrm>
          <a:off x="514349" y="1352433"/>
          <a:ext cx="11172826" cy="5200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9262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D1585-A506-6E13-724B-80575344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3C7F62-95EA-2889-32D9-ECC10395B3CE}"/>
              </a:ext>
            </a:extLst>
          </p:cNvPr>
          <p:cNvSpPr/>
          <p:nvPr/>
        </p:nvSpPr>
        <p:spPr>
          <a:xfrm>
            <a:off x="0" y="0"/>
            <a:ext cx="12192000" cy="1274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0BC06-7AAC-7876-FAC9-FF3B1F3C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275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References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6C676-37BF-14CF-5D22-64041B153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525"/>
            <a:ext cx="10515600" cy="4537438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err="1"/>
              <a:t>Dubayah</a:t>
            </a:r>
            <a:r>
              <a:rPr lang="en-US" sz="1600" dirty="0"/>
              <a:t>, R., </a:t>
            </a:r>
            <a:r>
              <a:rPr lang="en-US" sz="1600" dirty="0" err="1"/>
              <a:t>Armston</a:t>
            </a:r>
            <a:r>
              <a:rPr lang="en-US" sz="1600" dirty="0"/>
              <a:t>, J., Healey, S. P., Bruening, J. M., Patterson, P. L., Kellner, J. R., Duncanson, L., Saarela, S., Ståhl, G., Yang, Z. Q., Tang, H., Blair, J. B., </a:t>
            </a:r>
            <a:r>
              <a:rPr lang="en-US" sz="1600" dirty="0" err="1"/>
              <a:t>Fatoyinbo</a:t>
            </a:r>
            <a:r>
              <a:rPr lang="en-US" sz="1600" dirty="0"/>
              <a:t>, L., Goetz, S., Hancock, S., Hansen, M., </a:t>
            </a:r>
            <a:r>
              <a:rPr lang="en-US" sz="1600" dirty="0" err="1"/>
              <a:t>Hofton</a:t>
            </a:r>
            <a:r>
              <a:rPr lang="en-US" sz="1600" dirty="0"/>
              <a:t>, M., Hurtt, G. &amp; </a:t>
            </a:r>
            <a:r>
              <a:rPr lang="en-US" sz="1600" dirty="0" err="1"/>
              <a:t>Luthcke</a:t>
            </a:r>
            <a:r>
              <a:rPr lang="en-US" sz="1600" dirty="0"/>
              <a:t>, S. (2022) GEDI launches a new era of biomass inference from space. ENVIRONMENTAL RESEARCH LETTERS, 17(9).</a:t>
            </a:r>
          </a:p>
          <a:p>
            <a:r>
              <a:rPr lang="en-US" sz="1600" dirty="0"/>
              <a:t>Ellwood, M. D. &amp; Foster, W. A. (2004) Doubling the estimate of invertebrate biomass in a rainforest canopy(1476-4687 (Electronic)).</a:t>
            </a:r>
          </a:p>
          <a:p>
            <a:r>
              <a:rPr lang="en-US" sz="1600" dirty="0"/>
              <a:t>Lowman, M. (2021) Life in the treetops—An overview of forest canopy science and its future directions. PLANTS, PEOPLE, PLANET, 3(1), 16-21.</a:t>
            </a:r>
          </a:p>
          <a:p>
            <a:r>
              <a:rPr lang="en-US" sz="1600" dirty="0"/>
              <a:t>Malambo, L. &amp; Popescu, S. (2024) Mapping vegetation canopy height across the contiguous United States using ICESat-2 and ancillary datasets. Remote Sensing of Environment, 309, 114226.</a:t>
            </a:r>
          </a:p>
          <a:p>
            <a:r>
              <a:rPr lang="en-US" sz="1600" dirty="0"/>
              <a:t>Milenković, M., Reiche, J., </a:t>
            </a:r>
            <a:r>
              <a:rPr lang="en-US" sz="1600" dirty="0" err="1"/>
              <a:t>Armston</a:t>
            </a:r>
            <a:r>
              <a:rPr lang="en-US" sz="1600" dirty="0"/>
              <a:t>, J., Neuenschwander, A., De </a:t>
            </a:r>
            <a:r>
              <a:rPr lang="en-US" sz="1600" dirty="0" err="1"/>
              <a:t>Keersmaecker</a:t>
            </a:r>
            <a:r>
              <a:rPr lang="en-US" sz="1600" dirty="0"/>
              <a:t>, W., Herold, M. &amp; </a:t>
            </a:r>
            <a:r>
              <a:rPr lang="en-US" sz="1600" dirty="0" err="1"/>
              <a:t>Verbesselt</a:t>
            </a:r>
            <a:r>
              <a:rPr lang="en-US" sz="1600" dirty="0"/>
              <a:t>, J. (2022) Assessing Amazon rainforest regrowth with GEDI and ICESat-2 data. Science of Remote Sensing, 5, 100051.</a:t>
            </a:r>
          </a:p>
          <a:p>
            <a:r>
              <a:rPr lang="en-US" sz="1600" dirty="0"/>
              <a:t>Narine, L. L., Popescu, S. C. &amp; Malambo, L. (2020) Using ICESat-2 to estimate and map forest aboveground biomass: A first example. Remote Sensing, 12(11).</a:t>
            </a:r>
          </a:p>
          <a:p>
            <a:r>
              <a:rPr lang="en-US" sz="1600" dirty="0"/>
              <a:t>Sandamali, J. &amp; and Narine, L. L. (2025) A data-driven, cloud-based approach for forest aboveground biomass mapping using GEDI and other earth observation data: an ecoregion-specific Investigation across the state of Alabama, USA. </a:t>
            </a:r>
            <a:r>
              <a:rPr lang="en-US" sz="1600" dirty="0" err="1"/>
              <a:t>Geocarto</a:t>
            </a:r>
            <a:r>
              <a:rPr lang="en-US" sz="1600" dirty="0"/>
              <a:t> International, 40(1), 2465446.</a:t>
            </a:r>
          </a:p>
          <a:p>
            <a:r>
              <a:rPr lang="en-US" sz="1600" dirty="0"/>
              <a:t>Zhu, X., Nie, S., Zhu, Y., Chen, Y., Yang, B. &amp; Li, W. (2023) Evaluation and Comparison of ICESat-2 and GEDI Data for Terrain and Canopy Height Retrievals in Short-Stature Vegetation. Remote Sensing, 15(20), 4969.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96868-1E20-2062-FBE1-A80655CE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6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5FA119-DB7A-8E10-9CAA-78B72556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01" y="472560"/>
            <a:ext cx="8632825" cy="2172216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54B90-6E8D-C646-4ACD-59EBAD26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7B7E-24D5-4506-AFA5-3A3F52EE40B5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B3A22A-907C-C4BC-4D76-5D7DF5624697}"/>
              </a:ext>
            </a:extLst>
          </p:cNvPr>
          <p:cNvGrpSpPr/>
          <p:nvPr/>
        </p:nvGrpSpPr>
        <p:grpSpPr>
          <a:xfrm flipV="1">
            <a:off x="590301" y="2817514"/>
            <a:ext cx="7811025" cy="65559"/>
            <a:chOff x="3659857" y="2489310"/>
            <a:chExt cx="4803276" cy="481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5389E7-A789-80A7-55D0-1A10A781ABBA}"/>
                </a:ext>
              </a:extLst>
            </p:cNvPr>
            <p:cNvSpPr/>
            <p:nvPr/>
          </p:nvSpPr>
          <p:spPr>
            <a:xfrm flipV="1">
              <a:off x="3659857" y="2491770"/>
              <a:ext cx="1538796" cy="45719"/>
            </a:xfrm>
            <a:prstGeom prst="rect">
              <a:avLst/>
            </a:prstGeom>
            <a:solidFill>
              <a:srgbClr val="0B2341"/>
            </a:solidFill>
            <a:ln>
              <a:solidFill>
                <a:srgbClr val="032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E93C2B-A751-176D-D0C3-E051A708820E}"/>
                </a:ext>
              </a:extLst>
            </p:cNvPr>
            <p:cNvSpPr/>
            <p:nvPr/>
          </p:nvSpPr>
          <p:spPr>
            <a:xfrm flipV="1">
              <a:off x="6924337" y="2489310"/>
              <a:ext cx="1538796" cy="45719"/>
            </a:xfrm>
            <a:prstGeom prst="rect">
              <a:avLst/>
            </a:prstGeom>
            <a:solidFill>
              <a:srgbClr val="0B2341"/>
            </a:solidFill>
            <a:ln>
              <a:solidFill>
                <a:srgbClr val="032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2F245D-CE5A-7E6C-6173-46DBAF28390F}"/>
                </a:ext>
              </a:extLst>
            </p:cNvPr>
            <p:cNvSpPr/>
            <p:nvPr/>
          </p:nvSpPr>
          <p:spPr>
            <a:xfrm flipV="1">
              <a:off x="5248857" y="2490733"/>
              <a:ext cx="1625276" cy="45719"/>
            </a:xfrm>
            <a:prstGeom prst="rect">
              <a:avLst/>
            </a:prstGeom>
            <a:solidFill>
              <a:srgbClr val="E86100"/>
            </a:solidFill>
            <a:ln>
              <a:solidFill>
                <a:srgbClr val="DD55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96A88B-5A01-2B07-E36C-EFDA118EF0C9}"/>
              </a:ext>
            </a:extLst>
          </p:cNvPr>
          <p:cNvGrpSpPr/>
          <p:nvPr/>
        </p:nvGrpSpPr>
        <p:grpSpPr>
          <a:xfrm>
            <a:off x="2581099" y="3105141"/>
            <a:ext cx="8923587" cy="865042"/>
            <a:chOff x="2581099" y="3105141"/>
            <a:chExt cx="8923587" cy="8650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20CA44-08CD-F756-0277-AF7BFC0EB6DF}"/>
                </a:ext>
              </a:extLst>
            </p:cNvPr>
            <p:cNvSpPr txBox="1"/>
            <p:nvPr/>
          </p:nvSpPr>
          <p:spPr>
            <a:xfrm>
              <a:off x="2581099" y="3233233"/>
              <a:ext cx="2743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Acknowledgement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U.S. Forest Service (USFS) | Adaptation Clearinghouse">
              <a:extLst>
                <a:ext uri="{FF2B5EF4-FFF2-40B4-BE49-F238E27FC236}">
                  <a16:creationId xmlns:a16="http://schemas.microsoft.com/office/drawing/2014/main" id="{DDD62BE5-E275-CD20-E03A-72EBC30E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9" b="13396"/>
            <a:stretch/>
          </p:blipFill>
          <p:spPr bwMode="auto">
            <a:xfrm>
              <a:off x="5545127" y="3119434"/>
              <a:ext cx="882133" cy="850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1E3FBA-4737-7A3D-6E70-F9F909EAFFBF}"/>
                </a:ext>
              </a:extLst>
            </p:cNvPr>
            <p:cNvSpPr txBox="1"/>
            <p:nvPr/>
          </p:nvSpPr>
          <p:spPr>
            <a:xfrm>
              <a:off x="6460895" y="3282808"/>
              <a:ext cx="504379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GB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This Research is supported by the USDA Forest Service (Grant # 22-JV-11330180-064). </a:t>
              </a:r>
              <a:endParaRPr lang="en-US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FD3E6C-54AF-464A-3BC8-F9982E31A750}"/>
                </a:ext>
              </a:extLst>
            </p:cNvPr>
            <p:cNvCxnSpPr>
              <a:cxnSpLocks/>
            </p:cNvCxnSpPr>
            <p:nvPr/>
          </p:nvCxnSpPr>
          <p:spPr>
            <a:xfrm>
              <a:off x="5424848" y="3105141"/>
              <a:ext cx="0" cy="865042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683A09A-8D29-83D5-E4EB-F181D65F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2755" b="31012"/>
          <a:stretch/>
        </p:blipFill>
        <p:spPr>
          <a:xfrm>
            <a:off x="-447675" y="2428824"/>
            <a:ext cx="13144500" cy="4715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CBB6FB-64A1-5C35-A368-DCA353DFA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924" y="5804378"/>
            <a:ext cx="3054379" cy="942039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8824E890-5DBF-1877-B800-3F6865B07F98}"/>
              </a:ext>
            </a:extLst>
          </p:cNvPr>
          <p:cNvSpPr txBox="1">
            <a:spLocks/>
          </p:cNvSpPr>
          <p:nvPr/>
        </p:nvSpPr>
        <p:spPr>
          <a:xfrm>
            <a:off x="1550610" y="4434794"/>
            <a:ext cx="9954076" cy="730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Janaki Sandamali</a:t>
            </a:r>
          </a:p>
          <a:p>
            <a:pPr algn="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jsk0043@auburn.edu </a:t>
            </a:r>
          </a:p>
        </p:txBody>
      </p:sp>
    </p:spTree>
    <p:extLst>
      <p:ext uri="{BB962C8B-B14F-4D97-AF65-F5344CB8AC3E}">
        <p14:creationId xmlns:p14="http://schemas.microsoft.com/office/powerpoint/2010/main" val="18576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32000">
              <a:schemeClr val="accent3">
                <a:lumMod val="89000"/>
              </a:schemeClr>
            </a:gs>
            <a:gs pos="51000">
              <a:schemeClr val="accent3">
                <a:lumMod val="75000"/>
              </a:schemeClr>
            </a:gs>
            <a:gs pos="78000">
              <a:srgbClr val="2C332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CB19A-EB54-7FF4-76F2-EF37EE497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2008469"/>
            <a:ext cx="7689333" cy="40696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Forest Aboveground Biomass (AGB) plays a crucial role in understanding the global carbon cycle and mitigating climate change. </a:t>
            </a:r>
          </a:p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AGB encompasses all wood and plant live biomass above the ground, including tree trunks, branches, bark, seeds, and leaves. </a:t>
            </a:r>
          </a:p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Accurate estimation of forest AGB is essential for understanding the carbon cycle and mitigating climate change.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FreeDeeLab / TrzyDeLab: FOREST - section render">
            <a:extLst>
              <a:ext uri="{FF2B5EF4-FFF2-40B4-BE49-F238E27FC236}">
                <a16:creationId xmlns:a16="http://schemas.microsoft.com/office/drawing/2014/main" id="{DDD9762C-2EAB-6E64-1D77-4B76E58EB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-1" r="58000" b="-1"/>
          <a:stretch/>
        </p:blipFill>
        <p:spPr bwMode="auto">
          <a:xfrm>
            <a:off x="7886557" y="0"/>
            <a:ext cx="430239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9CD0F-1C39-AB3A-724D-B8FAAC66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5D1F-F3C0-A59C-C6CB-7532902B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365126"/>
            <a:ext cx="7962900" cy="10541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Forest Aboveground Biomass</a:t>
            </a:r>
          </a:p>
        </p:txBody>
      </p:sp>
    </p:spTree>
    <p:extLst>
      <p:ext uri="{BB962C8B-B14F-4D97-AF65-F5344CB8AC3E}">
        <p14:creationId xmlns:p14="http://schemas.microsoft.com/office/powerpoint/2010/main" val="4077866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A2FD41-A982-02F2-A282-82B423046960}"/>
              </a:ext>
            </a:extLst>
          </p:cNvPr>
          <p:cNvSpPr/>
          <p:nvPr/>
        </p:nvSpPr>
        <p:spPr>
          <a:xfrm>
            <a:off x="0" y="0"/>
            <a:ext cx="3819645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E04FD-EE19-152E-E117-137E3599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5" y="193939"/>
            <a:ext cx="3181510" cy="5898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Measuring Forest Aboveground Biomass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A4189-5151-C8CE-C436-F2ADAEB6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2A1F8-3A9B-E6F9-7D24-CB078AEAF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766" y="19585"/>
            <a:ext cx="4552592" cy="68288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97433B-521E-2BB6-FFF8-4AD3DAE9F26E}"/>
              </a:ext>
            </a:extLst>
          </p:cNvPr>
          <p:cNvSpPr txBox="1"/>
          <p:nvPr/>
        </p:nvSpPr>
        <p:spPr>
          <a:xfrm>
            <a:off x="3947031" y="119370"/>
            <a:ext cx="34147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If I asked you to measure the weight of the General Sherman tree in Sequoia National Park, California?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AF1B7-BFDD-37A9-1E34-147254813592}"/>
              </a:ext>
            </a:extLst>
          </p:cNvPr>
          <p:cNvSpPr txBox="1"/>
          <p:nvPr/>
        </p:nvSpPr>
        <p:spPr>
          <a:xfrm>
            <a:off x="3819645" y="6169333"/>
            <a:ext cx="4295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 1. The General Sherman tree in Sequoia National Park, California.</a:t>
            </a:r>
          </a:p>
        </p:txBody>
      </p:sp>
    </p:spTree>
    <p:extLst>
      <p:ext uri="{BB962C8B-B14F-4D97-AF65-F5344CB8AC3E}">
        <p14:creationId xmlns:p14="http://schemas.microsoft.com/office/powerpoint/2010/main" val="34624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30AD72-D2A3-9937-7730-4D71AB68B491}"/>
              </a:ext>
            </a:extLst>
          </p:cNvPr>
          <p:cNvSpPr/>
          <p:nvPr/>
        </p:nvSpPr>
        <p:spPr>
          <a:xfrm>
            <a:off x="0" y="990599"/>
            <a:ext cx="12011023" cy="571294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1CCEB-3498-2C62-1508-CE48A7E8DD92}"/>
              </a:ext>
            </a:extLst>
          </p:cNvPr>
          <p:cNvGrpSpPr/>
          <p:nvPr/>
        </p:nvGrpSpPr>
        <p:grpSpPr>
          <a:xfrm>
            <a:off x="475538" y="2139010"/>
            <a:ext cx="11440237" cy="3356914"/>
            <a:chOff x="-1697141" y="3245294"/>
            <a:chExt cx="8738224" cy="2763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4A8361-CC98-5072-CCDA-394334B72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97141" y="3245294"/>
              <a:ext cx="4456018" cy="27631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FC09ED-82F4-2DA4-FD86-5B7A0058A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329" r="2941"/>
            <a:stretch/>
          </p:blipFill>
          <p:spPr>
            <a:xfrm>
              <a:off x="2879344" y="3245294"/>
              <a:ext cx="4161739" cy="276316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784AEB9-8379-6EF2-BEC0-57F15307BA73}"/>
              </a:ext>
            </a:extLst>
          </p:cNvPr>
          <p:cNvSpPr/>
          <p:nvPr/>
        </p:nvSpPr>
        <p:spPr>
          <a:xfrm>
            <a:off x="0" y="0"/>
            <a:ext cx="12192000" cy="12756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236121-3BF8-B297-A915-4F206C92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5" y="193939"/>
            <a:ext cx="11620660" cy="10817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Measuring Forest Aboveground Biomass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A06AA-0A59-3B82-5EC2-688A1EC26B23}"/>
              </a:ext>
            </a:extLst>
          </p:cNvPr>
          <p:cNvSpPr txBox="1"/>
          <p:nvPr/>
        </p:nvSpPr>
        <p:spPr>
          <a:xfrm>
            <a:off x="180977" y="6450074"/>
            <a:ext cx="92960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4"/>
              </a:rPr>
              <a:t>https://www.thuenen.de/en/thuenen-topics/forests/the-german-national-forest-inventory/carbon-inventory-2017-an-interim-review-1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59FD3-8068-9013-53C0-8D20CA42FE3F}"/>
              </a:ext>
            </a:extLst>
          </p:cNvPr>
          <p:cNvSpPr txBox="1"/>
          <p:nvPr/>
        </p:nvSpPr>
        <p:spPr>
          <a:xfrm>
            <a:off x="4591049" y="5788333"/>
            <a:ext cx="5207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ptos" panose="020B0004020202020204" pitchFamily="34" charset="0"/>
              </a:rPr>
              <a:t>Figure 2. Methods of Field Data Collection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F6154-6E52-B6E2-AA90-328BC2CB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0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green forest with a hill in the background&#10;&#10;AI-generated content may be incorrect.">
            <a:extLst>
              <a:ext uri="{FF2B5EF4-FFF2-40B4-BE49-F238E27FC236}">
                <a16:creationId xmlns:a16="http://schemas.microsoft.com/office/drawing/2014/main" id="{328951A7-4528-9EED-A87F-BA1A6251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3" b="1"/>
          <a:stretch/>
        </p:blipFill>
        <p:spPr>
          <a:xfrm>
            <a:off x="-3051" y="0"/>
            <a:ext cx="12191977" cy="685802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3F2DE-DCF7-BF28-F020-6B7B9F53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3598925" cy="356924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But if I asked you to measure the weight of all trees in Alabama?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E26544-4A6E-9A59-3143-B748BB7F9A62}"/>
              </a:ext>
            </a:extLst>
          </p:cNvPr>
          <p:cNvGrpSpPr/>
          <p:nvPr/>
        </p:nvGrpSpPr>
        <p:grpSpPr>
          <a:xfrm>
            <a:off x="4990432" y="544928"/>
            <a:ext cx="6092956" cy="1569660"/>
            <a:chOff x="6662166" y="719928"/>
            <a:chExt cx="3965311" cy="15696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3F54B1-F2EF-F458-2D3E-49992865E4E9}"/>
                </a:ext>
              </a:extLst>
            </p:cNvPr>
            <p:cNvSpPr txBox="1"/>
            <p:nvPr/>
          </p:nvSpPr>
          <p:spPr>
            <a:xfrm>
              <a:off x="7637491" y="719928"/>
              <a:ext cx="298998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Number of people?</a:t>
              </a:r>
            </a:p>
          </p:txBody>
        </p:sp>
        <p:pic>
          <p:nvPicPr>
            <p:cNvPr id="9" name="Graphic 8" descr="Group of men with solid fill">
              <a:extLst>
                <a:ext uri="{FF2B5EF4-FFF2-40B4-BE49-F238E27FC236}">
                  <a16:creationId xmlns:a16="http://schemas.microsoft.com/office/drawing/2014/main" id="{3110A3BD-E1C8-ECEF-8C5F-D6DA19C81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62166" y="800094"/>
              <a:ext cx="914400" cy="11620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24B407-962A-4E13-BA6C-7F2C3CC0F1F1}"/>
              </a:ext>
            </a:extLst>
          </p:cNvPr>
          <p:cNvGrpSpPr/>
          <p:nvPr/>
        </p:nvGrpSpPr>
        <p:grpSpPr>
          <a:xfrm>
            <a:off x="5220590" y="2175671"/>
            <a:ext cx="4234732" cy="1056634"/>
            <a:chOff x="6959902" y="2552700"/>
            <a:chExt cx="4234732" cy="10566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DDA14-6418-1F82-A7BE-83F6EBFEB5E6}"/>
                </a:ext>
              </a:extLst>
            </p:cNvPr>
            <p:cNvSpPr txBox="1"/>
            <p:nvPr/>
          </p:nvSpPr>
          <p:spPr>
            <a:xfrm>
              <a:off x="8213309" y="2690469"/>
              <a:ext cx="29813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Cost?</a:t>
              </a:r>
            </a:p>
          </p:txBody>
        </p:sp>
        <p:pic>
          <p:nvPicPr>
            <p:cNvPr id="12" name="Graphic 11" descr="Dollar with solid fill">
              <a:extLst>
                <a:ext uri="{FF2B5EF4-FFF2-40B4-BE49-F238E27FC236}">
                  <a16:creationId xmlns:a16="http://schemas.microsoft.com/office/drawing/2014/main" id="{59924A07-7BFD-54C8-FA41-8B66998D2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59902" y="2552700"/>
              <a:ext cx="1056634" cy="105663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8FB8B4-DB84-E048-124B-01587A163D3E}"/>
              </a:ext>
            </a:extLst>
          </p:cNvPr>
          <p:cNvGrpSpPr/>
          <p:nvPr/>
        </p:nvGrpSpPr>
        <p:grpSpPr>
          <a:xfrm>
            <a:off x="5124906" y="3462653"/>
            <a:ext cx="3942026" cy="1162056"/>
            <a:chOff x="6959902" y="3829047"/>
            <a:chExt cx="3942026" cy="11620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3A6B76-143E-CAA0-9AC1-6B05E678E6A5}"/>
                </a:ext>
              </a:extLst>
            </p:cNvPr>
            <p:cNvSpPr txBox="1"/>
            <p:nvPr/>
          </p:nvSpPr>
          <p:spPr>
            <a:xfrm>
              <a:off x="8327877" y="3990952"/>
              <a:ext cx="257405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Time?</a:t>
              </a:r>
            </a:p>
          </p:txBody>
        </p:sp>
        <p:pic>
          <p:nvPicPr>
            <p:cNvPr id="15" name="Graphic 14" descr="Alarm clock with solid fill">
              <a:extLst>
                <a:ext uri="{FF2B5EF4-FFF2-40B4-BE49-F238E27FC236}">
                  <a16:creationId xmlns:a16="http://schemas.microsoft.com/office/drawing/2014/main" id="{BAB74E7D-3D48-7730-18AD-B42B6167C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59902" y="3829047"/>
              <a:ext cx="1162056" cy="116205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CB0797-C8B4-99BF-56CE-D5728F35C363}"/>
              </a:ext>
            </a:extLst>
          </p:cNvPr>
          <p:cNvGrpSpPr/>
          <p:nvPr/>
        </p:nvGrpSpPr>
        <p:grpSpPr>
          <a:xfrm>
            <a:off x="4990432" y="4743412"/>
            <a:ext cx="6992461" cy="1569660"/>
            <a:chOff x="4990432" y="4743412"/>
            <a:chExt cx="6992461" cy="15696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836123-73D7-FBD8-D45C-675B14536FBE}"/>
                </a:ext>
              </a:extLst>
            </p:cNvPr>
            <p:cNvSpPr txBox="1"/>
            <p:nvPr/>
          </p:nvSpPr>
          <p:spPr>
            <a:xfrm>
              <a:off x="6331274" y="4743412"/>
              <a:ext cx="565161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Accessibility to every tree?</a:t>
              </a:r>
            </a:p>
          </p:txBody>
        </p:sp>
        <p:pic>
          <p:nvPicPr>
            <p:cNvPr id="8" name="Graphic 7" descr="Forest scene with solid fill">
              <a:extLst>
                <a:ext uri="{FF2B5EF4-FFF2-40B4-BE49-F238E27FC236}">
                  <a16:creationId xmlns:a16="http://schemas.microsoft.com/office/drawing/2014/main" id="{1D46A8B4-7664-2CC9-F486-B64628C95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90432" y="4855057"/>
              <a:ext cx="1147585" cy="1147585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C0770-F7FD-DE6B-DA10-96F3D02F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4E9D96A-0A17-4074-8DA2-9221E75C3802}"/>
              </a:ext>
            </a:extLst>
          </p:cNvPr>
          <p:cNvGrpSpPr/>
          <p:nvPr/>
        </p:nvGrpSpPr>
        <p:grpSpPr>
          <a:xfrm>
            <a:off x="270767" y="1886633"/>
            <a:ext cx="5993071" cy="4352242"/>
            <a:chOff x="2017914" y="2626250"/>
            <a:chExt cx="9305411" cy="363912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0EC3E0F-B34F-934F-F9AF-B69913264925}"/>
                </a:ext>
              </a:extLst>
            </p:cNvPr>
            <p:cNvSpPr/>
            <p:nvPr/>
          </p:nvSpPr>
          <p:spPr>
            <a:xfrm>
              <a:off x="2017914" y="2626250"/>
              <a:ext cx="8905320" cy="3639123"/>
            </a:xfrm>
            <a:custGeom>
              <a:avLst/>
              <a:gdLst>
                <a:gd name="connsiteX0" fmla="*/ 0 w 5941491"/>
                <a:gd name="connsiteY0" fmla="*/ 0 h 1699688"/>
                <a:gd name="connsiteX1" fmla="*/ 5941491 w 5941491"/>
                <a:gd name="connsiteY1" fmla="*/ 0 h 1699688"/>
                <a:gd name="connsiteX2" fmla="*/ 5941491 w 5941491"/>
                <a:gd name="connsiteY2" fmla="*/ 1699688 h 1699688"/>
                <a:gd name="connsiteX3" fmla="*/ 0 w 5941491"/>
                <a:gd name="connsiteY3" fmla="*/ 1699688 h 1699688"/>
                <a:gd name="connsiteX4" fmla="*/ 0 w 5941491"/>
                <a:gd name="connsiteY4" fmla="*/ 0 h 16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491" h="1699688">
                  <a:moveTo>
                    <a:pt x="0" y="0"/>
                  </a:moveTo>
                  <a:lnTo>
                    <a:pt x="5941491" y="0"/>
                  </a:lnTo>
                  <a:lnTo>
                    <a:pt x="5941491" y="1699688"/>
                  </a:lnTo>
                  <a:lnTo>
                    <a:pt x="0" y="16996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9884" tIns="179884" rIns="179884" bIns="179884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D8D33E-0B1B-7B54-8593-B47EBA77361C}"/>
                </a:ext>
              </a:extLst>
            </p:cNvPr>
            <p:cNvSpPr txBox="1"/>
            <p:nvPr/>
          </p:nvSpPr>
          <p:spPr>
            <a:xfrm>
              <a:off x="2149038" y="5257007"/>
              <a:ext cx="9174287" cy="334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4627391-784E-CA1B-B92F-34FEEBA3CD1E}"/>
              </a:ext>
            </a:extLst>
          </p:cNvPr>
          <p:cNvSpPr/>
          <p:nvPr/>
        </p:nvSpPr>
        <p:spPr>
          <a:xfrm>
            <a:off x="0" y="0"/>
            <a:ext cx="12192000" cy="128701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A satellite with green and yellow spots&#10;&#10;AI-generated content may be incorrect.">
            <a:extLst>
              <a:ext uri="{FF2B5EF4-FFF2-40B4-BE49-F238E27FC236}">
                <a16:creationId xmlns:a16="http://schemas.microsoft.com/office/drawing/2014/main" id="{EAD9D96D-11BD-E95B-E357-8B4146697F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644"/>
          <a:stretch/>
        </p:blipFill>
        <p:spPr>
          <a:xfrm>
            <a:off x="7468440" y="1056485"/>
            <a:ext cx="7964609" cy="6282133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149C2A9-65E0-0527-0CAB-BE300FCA599D}"/>
              </a:ext>
            </a:extLst>
          </p:cNvPr>
          <p:cNvSpPr txBox="1">
            <a:spLocks/>
          </p:cNvSpPr>
          <p:nvPr/>
        </p:nvSpPr>
        <p:spPr>
          <a:xfrm>
            <a:off x="274320" y="173621"/>
            <a:ext cx="11659179" cy="88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Remote Sensing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D3E78-21CC-950B-49BA-92E21FAA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6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94852F-EFDC-1A5C-5F75-91473AD16B37}"/>
              </a:ext>
            </a:extLst>
          </p:cNvPr>
          <p:cNvGrpSpPr/>
          <p:nvPr/>
        </p:nvGrpSpPr>
        <p:grpSpPr>
          <a:xfrm>
            <a:off x="270768" y="1438286"/>
            <a:ext cx="7454008" cy="4653675"/>
            <a:chOff x="270768" y="1438286"/>
            <a:chExt cx="7454008" cy="465367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C944AE0-7F4F-EAE8-F442-88BE11D639E3}"/>
                </a:ext>
              </a:extLst>
            </p:cNvPr>
            <p:cNvSpPr/>
            <p:nvPr/>
          </p:nvSpPr>
          <p:spPr>
            <a:xfrm>
              <a:off x="270768" y="1438286"/>
              <a:ext cx="7454008" cy="1141920"/>
            </a:xfrm>
            <a:custGeom>
              <a:avLst/>
              <a:gdLst>
                <a:gd name="connsiteX0" fmla="*/ 0 w 7454008"/>
                <a:gd name="connsiteY0" fmla="*/ 190324 h 1141920"/>
                <a:gd name="connsiteX1" fmla="*/ 190324 w 7454008"/>
                <a:gd name="connsiteY1" fmla="*/ 0 h 1141920"/>
                <a:gd name="connsiteX2" fmla="*/ 7263684 w 7454008"/>
                <a:gd name="connsiteY2" fmla="*/ 0 h 1141920"/>
                <a:gd name="connsiteX3" fmla="*/ 7454008 w 7454008"/>
                <a:gd name="connsiteY3" fmla="*/ 190324 h 1141920"/>
                <a:gd name="connsiteX4" fmla="*/ 7454008 w 7454008"/>
                <a:gd name="connsiteY4" fmla="*/ 951596 h 1141920"/>
                <a:gd name="connsiteX5" fmla="*/ 7263684 w 7454008"/>
                <a:gd name="connsiteY5" fmla="*/ 1141920 h 1141920"/>
                <a:gd name="connsiteX6" fmla="*/ 190324 w 7454008"/>
                <a:gd name="connsiteY6" fmla="*/ 1141920 h 1141920"/>
                <a:gd name="connsiteX7" fmla="*/ 0 w 7454008"/>
                <a:gd name="connsiteY7" fmla="*/ 951596 h 1141920"/>
                <a:gd name="connsiteX8" fmla="*/ 0 w 7454008"/>
                <a:gd name="connsiteY8" fmla="*/ 190324 h 11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54008" h="1141920">
                  <a:moveTo>
                    <a:pt x="0" y="190324"/>
                  </a:moveTo>
                  <a:cubicBezTo>
                    <a:pt x="0" y="85211"/>
                    <a:pt x="85211" y="0"/>
                    <a:pt x="190324" y="0"/>
                  </a:cubicBezTo>
                  <a:lnTo>
                    <a:pt x="7263684" y="0"/>
                  </a:lnTo>
                  <a:cubicBezTo>
                    <a:pt x="7368797" y="0"/>
                    <a:pt x="7454008" y="85211"/>
                    <a:pt x="7454008" y="190324"/>
                  </a:cubicBezTo>
                  <a:lnTo>
                    <a:pt x="7454008" y="951596"/>
                  </a:lnTo>
                  <a:cubicBezTo>
                    <a:pt x="7454008" y="1056709"/>
                    <a:pt x="7368797" y="1141920"/>
                    <a:pt x="7263684" y="1141920"/>
                  </a:cubicBezTo>
                  <a:lnTo>
                    <a:pt x="190324" y="1141920"/>
                  </a:lnTo>
                  <a:cubicBezTo>
                    <a:pt x="85211" y="1141920"/>
                    <a:pt x="0" y="1056709"/>
                    <a:pt x="0" y="951596"/>
                  </a:cubicBezTo>
                  <a:lnTo>
                    <a:pt x="0" y="19032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944" tIns="131944" rIns="131944" bIns="131944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Spaceborne light detection and ranging (lidar) missions provide three-dimensional forest structural information with global or near-global coverage. 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B36F2D-9892-DE6A-0544-0F74A6D2EA5F}"/>
                </a:ext>
              </a:extLst>
            </p:cNvPr>
            <p:cNvSpPr/>
            <p:nvPr/>
          </p:nvSpPr>
          <p:spPr>
            <a:xfrm>
              <a:off x="270768" y="2755886"/>
              <a:ext cx="7454008" cy="1141920"/>
            </a:xfrm>
            <a:custGeom>
              <a:avLst/>
              <a:gdLst>
                <a:gd name="connsiteX0" fmla="*/ 0 w 7454008"/>
                <a:gd name="connsiteY0" fmla="*/ 190324 h 1141920"/>
                <a:gd name="connsiteX1" fmla="*/ 190324 w 7454008"/>
                <a:gd name="connsiteY1" fmla="*/ 0 h 1141920"/>
                <a:gd name="connsiteX2" fmla="*/ 7263684 w 7454008"/>
                <a:gd name="connsiteY2" fmla="*/ 0 h 1141920"/>
                <a:gd name="connsiteX3" fmla="*/ 7454008 w 7454008"/>
                <a:gd name="connsiteY3" fmla="*/ 190324 h 1141920"/>
                <a:gd name="connsiteX4" fmla="*/ 7454008 w 7454008"/>
                <a:gd name="connsiteY4" fmla="*/ 951596 h 1141920"/>
                <a:gd name="connsiteX5" fmla="*/ 7263684 w 7454008"/>
                <a:gd name="connsiteY5" fmla="*/ 1141920 h 1141920"/>
                <a:gd name="connsiteX6" fmla="*/ 190324 w 7454008"/>
                <a:gd name="connsiteY6" fmla="*/ 1141920 h 1141920"/>
                <a:gd name="connsiteX7" fmla="*/ 0 w 7454008"/>
                <a:gd name="connsiteY7" fmla="*/ 951596 h 1141920"/>
                <a:gd name="connsiteX8" fmla="*/ 0 w 7454008"/>
                <a:gd name="connsiteY8" fmla="*/ 190324 h 11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54008" h="1141920">
                  <a:moveTo>
                    <a:pt x="0" y="190324"/>
                  </a:moveTo>
                  <a:cubicBezTo>
                    <a:pt x="0" y="85211"/>
                    <a:pt x="85211" y="0"/>
                    <a:pt x="190324" y="0"/>
                  </a:cubicBezTo>
                  <a:lnTo>
                    <a:pt x="7263684" y="0"/>
                  </a:lnTo>
                  <a:cubicBezTo>
                    <a:pt x="7368797" y="0"/>
                    <a:pt x="7454008" y="85211"/>
                    <a:pt x="7454008" y="190324"/>
                  </a:cubicBezTo>
                  <a:lnTo>
                    <a:pt x="7454008" y="951596"/>
                  </a:lnTo>
                  <a:cubicBezTo>
                    <a:pt x="7454008" y="1056709"/>
                    <a:pt x="7368797" y="1141920"/>
                    <a:pt x="7263684" y="1141920"/>
                  </a:cubicBezTo>
                  <a:lnTo>
                    <a:pt x="190324" y="1141920"/>
                  </a:lnTo>
                  <a:cubicBezTo>
                    <a:pt x="85211" y="1141920"/>
                    <a:pt x="0" y="1056709"/>
                    <a:pt x="0" y="951596"/>
                  </a:cubicBezTo>
                  <a:lnTo>
                    <a:pt x="0" y="19032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944" tIns="131944" rIns="131944" bIns="131944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These systems enable efficient, repeatable, and cost-effective AGB estimation.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322A6FC-21A6-A5C7-FA00-02A8CB84CD1C}"/>
                </a:ext>
              </a:extLst>
            </p:cNvPr>
            <p:cNvSpPr/>
            <p:nvPr/>
          </p:nvSpPr>
          <p:spPr>
            <a:xfrm>
              <a:off x="270768" y="4073486"/>
              <a:ext cx="7454008" cy="1141920"/>
            </a:xfrm>
            <a:custGeom>
              <a:avLst/>
              <a:gdLst>
                <a:gd name="connsiteX0" fmla="*/ 0 w 7454008"/>
                <a:gd name="connsiteY0" fmla="*/ 190324 h 1141920"/>
                <a:gd name="connsiteX1" fmla="*/ 190324 w 7454008"/>
                <a:gd name="connsiteY1" fmla="*/ 0 h 1141920"/>
                <a:gd name="connsiteX2" fmla="*/ 7263684 w 7454008"/>
                <a:gd name="connsiteY2" fmla="*/ 0 h 1141920"/>
                <a:gd name="connsiteX3" fmla="*/ 7454008 w 7454008"/>
                <a:gd name="connsiteY3" fmla="*/ 190324 h 1141920"/>
                <a:gd name="connsiteX4" fmla="*/ 7454008 w 7454008"/>
                <a:gd name="connsiteY4" fmla="*/ 951596 h 1141920"/>
                <a:gd name="connsiteX5" fmla="*/ 7263684 w 7454008"/>
                <a:gd name="connsiteY5" fmla="*/ 1141920 h 1141920"/>
                <a:gd name="connsiteX6" fmla="*/ 190324 w 7454008"/>
                <a:gd name="connsiteY6" fmla="*/ 1141920 h 1141920"/>
                <a:gd name="connsiteX7" fmla="*/ 0 w 7454008"/>
                <a:gd name="connsiteY7" fmla="*/ 951596 h 1141920"/>
                <a:gd name="connsiteX8" fmla="*/ 0 w 7454008"/>
                <a:gd name="connsiteY8" fmla="*/ 190324 h 11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54008" h="1141920">
                  <a:moveTo>
                    <a:pt x="0" y="190324"/>
                  </a:moveTo>
                  <a:cubicBezTo>
                    <a:pt x="0" y="85211"/>
                    <a:pt x="85211" y="0"/>
                    <a:pt x="190324" y="0"/>
                  </a:cubicBezTo>
                  <a:lnTo>
                    <a:pt x="7263684" y="0"/>
                  </a:lnTo>
                  <a:cubicBezTo>
                    <a:pt x="7368797" y="0"/>
                    <a:pt x="7454008" y="85211"/>
                    <a:pt x="7454008" y="190324"/>
                  </a:cubicBezTo>
                  <a:lnTo>
                    <a:pt x="7454008" y="951596"/>
                  </a:lnTo>
                  <a:cubicBezTo>
                    <a:pt x="7454008" y="1056709"/>
                    <a:pt x="7368797" y="1141920"/>
                    <a:pt x="7263684" y="1141920"/>
                  </a:cubicBezTo>
                  <a:lnTo>
                    <a:pt x="190324" y="1141920"/>
                  </a:lnTo>
                  <a:cubicBezTo>
                    <a:pt x="85211" y="1141920"/>
                    <a:pt x="0" y="1056709"/>
                    <a:pt x="0" y="951596"/>
                  </a:cubicBezTo>
                  <a:lnTo>
                    <a:pt x="0" y="19032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944" tIns="131944" rIns="131944" bIns="131944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Studies have utilized Machine learning and deep learning techniques for AGB estimation with spaceborne lidar.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CC7FC23-6013-51FA-B0D1-A3CD2F158A60}"/>
                </a:ext>
              </a:extLst>
            </p:cNvPr>
            <p:cNvSpPr/>
            <p:nvPr/>
          </p:nvSpPr>
          <p:spPr>
            <a:xfrm>
              <a:off x="1626994" y="5081801"/>
              <a:ext cx="6097782" cy="10101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6665" tIns="17780" rIns="99568" bIns="17780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400" kern="1200" dirty="0"/>
                <a:t>Random Forest (RF)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400" kern="1200" dirty="0"/>
                <a:t>Extreme Gradient Boosting (XGBoost)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400" kern="1200" dirty="0"/>
                <a:t>Convolution Neural Network (CNN)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844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satellite in space above the earth&#10;&#10;AI-generated content may be incorrect.">
            <a:extLst>
              <a:ext uri="{FF2B5EF4-FFF2-40B4-BE49-F238E27FC236}">
                <a16:creationId xmlns:a16="http://schemas.microsoft.com/office/drawing/2014/main" id="{F391DBB7-0456-9A30-BEB7-1C17AD43B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13" y="1371600"/>
            <a:ext cx="9256887" cy="5207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1CF9781-88F2-6B07-DBD6-C36A81F83572}"/>
              </a:ext>
            </a:extLst>
          </p:cNvPr>
          <p:cNvSpPr txBox="1">
            <a:spLocks/>
          </p:cNvSpPr>
          <p:nvPr/>
        </p:nvSpPr>
        <p:spPr>
          <a:xfrm>
            <a:off x="838200" y="46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 (Body CS)"/>
              </a:rPr>
              <a:t>Global Ecosystem Dynamics Investigation (GEDI) 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191BC-97E7-1220-A464-E9EBA896F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976" y="5472145"/>
            <a:ext cx="2375074" cy="11064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9D3F2C-56B8-475A-985A-071F867B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843D19-CA77-D430-C2FB-BECEAD854406}"/>
              </a:ext>
            </a:extLst>
          </p:cNvPr>
          <p:cNvSpPr txBox="1">
            <a:spLocks/>
          </p:cNvSpPr>
          <p:nvPr/>
        </p:nvSpPr>
        <p:spPr>
          <a:xfrm>
            <a:off x="838200" y="46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 (Body CS)"/>
              </a:rPr>
              <a:t>Ice, Cloud, and land Elevation Satellite-2 (ICESat-2)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5" name="Picture 4" descr="A satellite in space&#10;&#10;AI-generated content may be incorrect.">
            <a:extLst>
              <a:ext uri="{FF2B5EF4-FFF2-40B4-BE49-F238E27FC236}">
                <a16:creationId xmlns:a16="http://schemas.microsoft.com/office/drawing/2014/main" id="{2C8032C6-A811-5A06-53F2-B4495113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1" y="1371600"/>
            <a:ext cx="9320216" cy="5241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5DA4F3-7A0A-8045-B50A-A3034E41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816" y="5712549"/>
            <a:ext cx="2382879" cy="9009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2D003-A640-56E4-E815-437F3D5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47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27BFA-3700-F495-6FF6-F67E10D0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67FCE-38AF-FF2E-89C1-FFD41034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1676401"/>
            <a:ext cx="67818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06EBE0-2974-E628-88A2-BEB6357637FE}"/>
              </a:ext>
            </a:extLst>
          </p:cNvPr>
          <p:cNvSpPr/>
          <p:nvPr/>
        </p:nvSpPr>
        <p:spPr>
          <a:xfrm>
            <a:off x="133350" y="142875"/>
            <a:ext cx="11877673" cy="65627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6F52F0-53FB-D4F8-DB95-ACDAE64C5756}"/>
              </a:ext>
            </a:extLst>
          </p:cNvPr>
          <p:cNvGrpSpPr/>
          <p:nvPr/>
        </p:nvGrpSpPr>
        <p:grpSpPr>
          <a:xfrm>
            <a:off x="270766" y="860391"/>
            <a:ext cx="4769604" cy="5768026"/>
            <a:chOff x="3622262" y="1802885"/>
            <a:chExt cx="9308653" cy="448831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454ECFF-C72B-E3C5-0C8F-AF4440D40C0E}"/>
                </a:ext>
              </a:extLst>
            </p:cNvPr>
            <p:cNvSpPr/>
            <p:nvPr/>
          </p:nvSpPr>
          <p:spPr>
            <a:xfrm>
              <a:off x="3622262" y="2246031"/>
              <a:ext cx="9308653" cy="4045166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C08C76-5E72-D1D7-3A69-1F66D11D4999}"/>
                </a:ext>
              </a:extLst>
            </p:cNvPr>
            <p:cNvSpPr/>
            <p:nvPr/>
          </p:nvSpPr>
          <p:spPr>
            <a:xfrm>
              <a:off x="3622262" y="1802885"/>
              <a:ext cx="8560251" cy="4350883"/>
            </a:xfrm>
            <a:custGeom>
              <a:avLst/>
              <a:gdLst>
                <a:gd name="connsiteX0" fmla="*/ 0 w 5941491"/>
                <a:gd name="connsiteY0" fmla="*/ 0 h 1699688"/>
                <a:gd name="connsiteX1" fmla="*/ 5941491 w 5941491"/>
                <a:gd name="connsiteY1" fmla="*/ 0 h 1699688"/>
                <a:gd name="connsiteX2" fmla="*/ 5941491 w 5941491"/>
                <a:gd name="connsiteY2" fmla="*/ 1699688 h 1699688"/>
                <a:gd name="connsiteX3" fmla="*/ 0 w 5941491"/>
                <a:gd name="connsiteY3" fmla="*/ 1699688 h 1699688"/>
                <a:gd name="connsiteX4" fmla="*/ 0 w 5941491"/>
                <a:gd name="connsiteY4" fmla="*/ 0 h 16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491" h="1699688">
                  <a:moveTo>
                    <a:pt x="0" y="0"/>
                  </a:moveTo>
                  <a:lnTo>
                    <a:pt x="5941491" y="0"/>
                  </a:lnTo>
                  <a:lnTo>
                    <a:pt x="5941491" y="1699688"/>
                  </a:lnTo>
                  <a:lnTo>
                    <a:pt x="0" y="16996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9884" tIns="179884" rIns="179884" bIns="179884" numCol="1" spcCol="1270" anchor="ctr" anchorCtr="0">
              <a:noAutofit/>
            </a:bodyPr>
            <a:lstStyle/>
            <a:p>
              <a:pPr marL="342900" indent="-34290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Aptos" panose="020B0004020202020204" pitchFamily="34" charset="0"/>
                </a:rPr>
                <a:t>GEDI and the ICESat-2 spaceborne lidar missions provide valuable data for deriving AGB information.</a:t>
              </a:r>
            </a:p>
            <a:p>
              <a:pPr marL="342900" indent="-34290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Aptos" panose="020B0004020202020204" pitchFamily="34" charset="0"/>
                </a:rPr>
                <a:t>Despite the potential of each, the synergistic use of both datasets remains underexplored.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9643E96-6ED6-B77F-FAD0-89F3EF9A4695}"/>
              </a:ext>
            </a:extLst>
          </p:cNvPr>
          <p:cNvSpPr/>
          <p:nvPr/>
        </p:nvSpPr>
        <p:spPr>
          <a:xfrm>
            <a:off x="0" y="0"/>
            <a:ext cx="12192000" cy="128701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accent3">
                  <a:lumMod val="89000"/>
                </a:schemeClr>
              </a:gs>
              <a:gs pos="70000">
                <a:schemeClr val="accent3">
                  <a:lumMod val="75000"/>
                </a:schemeClr>
              </a:gs>
              <a:gs pos="92000">
                <a:srgbClr val="2C332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9D62DBE-A6FF-74A8-749A-2C8F0A14B81A}"/>
              </a:ext>
            </a:extLst>
          </p:cNvPr>
          <p:cNvSpPr txBox="1">
            <a:spLocks/>
          </p:cNvSpPr>
          <p:nvPr/>
        </p:nvSpPr>
        <p:spPr>
          <a:xfrm>
            <a:off x="274320" y="173621"/>
            <a:ext cx="11659179" cy="88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Research Limitations and Opportunities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AE7138-B981-AADF-B609-67EC1B456CDA}"/>
              </a:ext>
            </a:extLst>
          </p:cNvPr>
          <p:cNvGrpSpPr/>
          <p:nvPr/>
        </p:nvGrpSpPr>
        <p:grpSpPr>
          <a:xfrm>
            <a:off x="5437951" y="1220581"/>
            <a:ext cx="6992993" cy="5515765"/>
            <a:chOff x="4237805" y="1287011"/>
            <a:chExt cx="6992993" cy="551576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403A54-D1D4-186B-A147-9AD822502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0644"/>
            <a:stretch/>
          </p:blipFill>
          <p:spPr>
            <a:xfrm>
              <a:off x="4237805" y="1287011"/>
              <a:ext cx="6992993" cy="5515765"/>
            </a:xfrm>
            <a:prstGeom prst="rect">
              <a:avLst/>
            </a:prstGeom>
          </p:spPr>
        </p:pic>
        <p:pic>
          <p:nvPicPr>
            <p:cNvPr id="3" name="Picture 2" descr="A satellite with blue panels&#10;&#10;Description automatically generated">
              <a:extLst>
                <a:ext uri="{FF2B5EF4-FFF2-40B4-BE49-F238E27FC236}">
                  <a16:creationId xmlns:a16="http://schemas.microsoft.com/office/drawing/2014/main" id="{C26E811F-0E80-FD6F-6FC9-18CEAB8A7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11347" y="1562234"/>
              <a:ext cx="2990852" cy="120378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35FDB3-922F-C8FF-31E9-2616C23DE6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8875" y="2164127"/>
              <a:ext cx="2768534" cy="3760423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96A349C-C2FE-0FB7-EC56-99B82D0655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1275" y="2164127"/>
              <a:ext cx="2616134" cy="3912823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5F71857-7F07-D3AC-D8A9-ABA9EE7F42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3827" y="2164127"/>
              <a:ext cx="2283582" cy="4065223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280043D-3C1B-7238-5D92-F4D87AA2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E6C5-ECDC-4572-827E-9C3B346B31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63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658cec7-d54c-45ca-89e3-d7312955a72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384A87697F134CB2C91204C05268F7" ma:contentTypeVersion="18" ma:contentTypeDescription="Create a new document." ma:contentTypeScope="" ma:versionID="dec6bfe64c00ab7f8ff7598060cd2a35">
  <xsd:schema xmlns:xsd="http://www.w3.org/2001/XMLSchema" xmlns:xs="http://www.w3.org/2001/XMLSchema" xmlns:p="http://schemas.microsoft.com/office/2006/metadata/properties" xmlns:ns3="0658cec7-d54c-45ca-89e3-d7312955a728" xmlns:ns4="62cd6c3a-696c-47f1-88a3-d580beba6e08" targetNamespace="http://schemas.microsoft.com/office/2006/metadata/properties" ma:root="true" ma:fieldsID="3b68c2686be98b7dd40e212713708070" ns3:_="" ns4:_="">
    <xsd:import namespace="0658cec7-d54c-45ca-89e3-d7312955a728"/>
    <xsd:import namespace="62cd6c3a-696c-47f1-88a3-d580beba6e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8cec7-d54c-45ca-89e3-d7312955a7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d6c3a-696c-47f1-88a3-d580beba6e0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6648C5-01CE-4DC0-9B6D-9D92DEC758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2EEE03-CF16-4DA2-94C0-5F22CD67E9AE}">
  <ds:schemaRefs>
    <ds:schemaRef ds:uri="62cd6c3a-696c-47f1-88a3-d580beba6e08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0658cec7-d54c-45ca-89e3-d7312955a728"/>
  </ds:schemaRefs>
</ds:datastoreItem>
</file>

<file path=customXml/itemProps3.xml><?xml version="1.0" encoding="utf-8"?>
<ds:datastoreItem xmlns:ds="http://schemas.openxmlformats.org/officeDocument/2006/customXml" ds:itemID="{6149009C-17F7-4A17-9F47-3B14983705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58cec7-d54c-45ca-89e3-d7312955a728"/>
    <ds:schemaRef ds:uri="62cd6c3a-696c-47f1-88a3-d580beba6e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1393</Words>
  <Application>Microsoft Office PowerPoint</Application>
  <PresentationFormat>Widescreen</PresentationFormat>
  <Paragraphs>179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source-serif-pro</vt:lpstr>
      <vt:lpstr>Office Theme</vt:lpstr>
      <vt:lpstr>Assessing the Synergistic Potential of GEDI and ICESat-2 for Forest Aboveground Biomass Estimation </vt:lpstr>
      <vt:lpstr>Forest Aboveground Biomass</vt:lpstr>
      <vt:lpstr>Measuring Forest Aboveground Biomass</vt:lpstr>
      <vt:lpstr>Measuring Forest Aboveground Biomass</vt:lpstr>
      <vt:lpstr>But if I asked you to measure the weight of all trees in Alabama?</vt:lpstr>
      <vt:lpstr>PowerPoint Presentation</vt:lpstr>
      <vt:lpstr>PowerPoint Presentation</vt:lpstr>
      <vt:lpstr>PowerPoint Presentation</vt:lpstr>
      <vt:lpstr>PowerPoint Presentation</vt:lpstr>
      <vt:lpstr> Goal and Objectives</vt:lpstr>
      <vt:lpstr>   Study area</vt:lpstr>
      <vt:lpstr>Data</vt:lpstr>
      <vt:lpstr>Methodological workflow</vt:lpstr>
      <vt:lpstr>PowerPoint Presentation</vt:lpstr>
      <vt:lpstr>Results</vt:lpstr>
      <vt:lpstr>PowerPoint Presentation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Janaki Sandamali Kuda Udage</dc:creator>
  <cp:lastModifiedBy>Janaki Sandamali Kuda Udage</cp:lastModifiedBy>
  <cp:revision>40</cp:revision>
  <dcterms:created xsi:type="dcterms:W3CDTF">2025-03-17T17:40:42Z</dcterms:created>
  <dcterms:modified xsi:type="dcterms:W3CDTF">2025-04-22T19:00:32Z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0x01010074384A87697F134CB2C91204C05268F7</vt:lpwstr>
  </property>
</Properties>
</file>