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1564" r:id="rId2"/>
    <p:sldId id="313" r:id="rId3"/>
    <p:sldId id="1565" r:id="rId4"/>
    <p:sldId id="1566" r:id="rId5"/>
    <p:sldId id="1567" r:id="rId6"/>
    <p:sldId id="1568" r:id="rId7"/>
    <p:sldId id="310" r:id="rId8"/>
    <p:sldId id="312" r:id="rId9"/>
    <p:sldId id="262" r:id="rId10"/>
    <p:sldId id="317" r:id="rId11"/>
    <p:sldId id="316" r:id="rId12"/>
    <p:sldId id="1570" r:id="rId13"/>
    <p:sldId id="321" r:id="rId14"/>
    <p:sldId id="318" r:id="rId15"/>
    <p:sldId id="319" r:id="rId16"/>
    <p:sldId id="315" r:id="rId17"/>
    <p:sldId id="322" r:id="rId18"/>
    <p:sldId id="1569" r:id="rId19"/>
    <p:sldId id="1571" r:id="rId20"/>
    <p:sldId id="1573" r:id="rId21"/>
    <p:sldId id="1577" r:id="rId22"/>
    <p:sldId id="286" r:id="rId23"/>
    <p:sldId id="314" r:id="rId24"/>
    <p:sldId id="1575" r:id="rId25"/>
    <p:sldId id="1576" r:id="rId26"/>
    <p:sldId id="1580" r:id="rId27"/>
    <p:sldId id="1578" r:id="rId28"/>
    <p:sldId id="1579" r:id="rId29"/>
    <p:sldId id="1563" r:id="rId3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64"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A24"/>
    <a:srgbClr val="003060"/>
    <a:srgbClr val="AABC38"/>
    <a:srgbClr val="CCD2D8"/>
    <a:srgbClr val="00458B"/>
    <a:srgbClr val="E7EAED"/>
    <a:srgbClr val="003870"/>
    <a:srgbClr val="A2B969"/>
    <a:srgbClr val="B9DCFF"/>
    <a:srgbClr val="97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94660"/>
  </p:normalViewPr>
  <p:slideViewPr>
    <p:cSldViewPr snapToGrid="0">
      <p:cViewPr varScale="1">
        <p:scale>
          <a:sx n="151" d="100"/>
          <a:sy n="151" d="100"/>
        </p:scale>
        <p:origin x="2832" y="150"/>
      </p:cViewPr>
      <p:guideLst>
        <p:guide pos="3864"/>
        <p:guide orient="horz" pos="2160"/>
      </p:guideLst>
    </p:cSldViewPr>
  </p:slideViewPr>
  <p:notesTextViewPr>
    <p:cViewPr>
      <p:scale>
        <a:sx n="1" d="1"/>
        <a:sy n="1" d="1"/>
      </p:scale>
      <p:origin x="0" y="0"/>
    </p:cViewPr>
  </p:notesTextViewPr>
  <p:sorterViewPr>
    <p:cViewPr>
      <p:scale>
        <a:sx n="100" d="100"/>
        <a:sy n="100" d="100"/>
      </p:scale>
      <p:origin x="0" y="-6366"/>
    </p:cViewPr>
  </p:sorterViewPr>
  <p:notesViewPr>
    <p:cSldViewPr snapToGrid="0">
      <p:cViewPr varScale="1">
        <p:scale>
          <a:sx n="108" d="100"/>
          <a:sy n="108" d="100"/>
        </p:scale>
        <p:origin x="1428" y="78"/>
      </p:cViewPr>
      <p:guideLst/>
    </p:cSldViewPr>
  </p:notesViewPr>
  <p:gridSpacing cx="57150" cy="5715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406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8FD4A1A9-F4B0-484F-8DB7-DCDFC4BF0003}" type="datetimeFigureOut">
              <a:rPr lang="en-US" smtClean="0"/>
              <a:t>4/17/2025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44CAEBB-5D7D-4726-A49F-86B51182DD2A}" type="slidenum">
              <a:rPr lang="en-US" smtClean="0"/>
              <a:t>‹#›</a:t>
            </a:fld>
            <a:endParaRPr lang="en-US"/>
          </a:p>
        </p:txBody>
      </p:sp>
    </p:spTree>
    <p:extLst>
      <p:ext uri="{BB962C8B-B14F-4D97-AF65-F5344CB8AC3E}">
        <p14:creationId xmlns:p14="http://schemas.microsoft.com/office/powerpoint/2010/main" val="90693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2EA4C-25E6-FD8B-8039-380C43B76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04028-44C0-C65A-47B8-2AE6F487B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41C41-9D4D-6710-5A34-E2EE7E4F5E7C}"/>
              </a:ext>
            </a:extLst>
          </p:cNvPr>
          <p:cNvSpPr>
            <a:spLocks noGrp="1"/>
          </p:cNvSpPr>
          <p:nvPr>
            <p:ph type="body" idx="1"/>
          </p:nvPr>
        </p:nvSpPr>
        <p:spPr/>
        <p:txBody>
          <a:bodyPr/>
          <a:lstStyle/>
          <a:p>
            <a:pPr indent="0"/>
            <a:endParaRPr lang="en-US" dirty="0"/>
          </a:p>
        </p:txBody>
      </p:sp>
      <p:sp>
        <p:nvSpPr>
          <p:cNvPr id="4" name="Slide Number Placeholder 3">
            <a:extLst>
              <a:ext uri="{FF2B5EF4-FFF2-40B4-BE49-F238E27FC236}">
                <a16:creationId xmlns:a16="http://schemas.microsoft.com/office/drawing/2014/main" id="{6452CF5A-63DD-8DBE-BA3E-254586F7A00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7</a:t>
            </a:fld>
            <a:endParaRPr lang="en-US" sz="1200" b="0" i="0" u="none" strike="noStrike" cap="none">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Tree>
    <p:extLst>
      <p:ext uri="{BB962C8B-B14F-4D97-AF65-F5344CB8AC3E}">
        <p14:creationId xmlns:p14="http://schemas.microsoft.com/office/powerpoint/2010/main" val="209544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B3C5-CC97-4A34-CB7D-77EB626AC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CDE98-DDB6-FC8B-CC03-7AE2F540A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95826-430E-A8A0-89A3-E654A3AE712B}"/>
              </a:ext>
            </a:extLst>
          </p:cNvPr>
          <p:cNvSpPr>
            <a:spLocks noGrp="1"/>
          </p:cNvSpPr>
          <p:nvPr>
            <p:ph type="body" idx="1"/>
          </p:nvPr>
        </p:nvSpPr>
        <p:spPr/>
        <p:txBody>
          <a:bodyPr/>
          <a:lstStyle/>
          <a:p>
            <a:pPr indent="0"/>
            <a:endParaRPr lang="en-US" dirty="0"/>
          </a:p>
        </p:txBody>
      </p:sp>
      <p:sp>
        <p:nvSpPr>
          <p:cNvPr id="4" name="Slide Number Placeholder 3">
            <a:extLst>
              <a:ext uri="{FF2B5EF4-FFF2-40B4-BE49-F238E27FC236}">
                <a16:creationId xmlns:a16="http://schemas.microsoft.com/office/drawing/2014/main" id="{63AF7F3B-A763-A86A-95BA-7B2C921E958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9</a:t>
            </a:fld>
            <a:endParaRPr lang="en-US" sz="1200" b="0" i="0" u="none" strike="noStrike" cap="none">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Tree>
    <p:extLst>
      <p:ext uri="{BB962C8B-B14F-4D97-AF65-F5344CB8AC3E}">
        <p14:creationId xmlns:p14="http://schemas.microsoft.com/office/powerpoint/2010/main" val="162563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487C-25FD-05D1-6142-D1485A32B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5DFA2-A3DF-1C58-6ACE-3920EBD25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EC87F-E63E-6C5A-AE6C-F9BFD636197B}"/>
              </a:ext>
            </a:extLst>
          </p:cNvPr>
          <p:cNvSpPr>
            <a:spLocks noGrp="1"/>
          </p:cNvSpPr>
          <p:nvPr>
            <p:ph type="body" idx="1"/>
          </p:nvPr>
        </p:nvSpPr>
        <p:spPr/>
        <p:txBody>
          <a:bodyPr/>
          <a:lstStyle/>
          <a:p>
            <a:pPr indent="0" algn="l"/>
            <a:endParaRPr lang="en-US" dirty="0"/>
          </a:p>
        </p:txBody>
      </p:sp>
      <p:sp>
        <p:nvSpPr>
          <p:cNvPr id="4" name="Slide Number Placeholder 3">
            <a:extLst>
              <a:ext uri="{FF2B5EF4-FFF2-40B4-BE49-F238E27FC236}">
                <a16:creationId xmlns:a16="http://schemas.microsoft.com/office/drawing/2014/main" id="{DA9CA2F5-CA67-A9A4-B6F2-5DD0786B66B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22</a:t>
            </a:fld>
            <a:endParaRPr lang="en-US" sz="1200" b="0" i="0" u="none" strike="noStrike" cap="none">
              <a:solidFill>
                <a:schemeClr val="dk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Tree>
    <p:extLst>
      <p:ext uri="{BB962C8B-B14F-4D97-AF65-F5344CB8AC3E}">
        <p14:creationId xmlns:p14="http://schemas.microsoft.com/office/powerpoint/2010/main" val="375160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4CAEBB-5D7D-4726-A49F-86B51182DD2A}" type="slidenum">
              <a:rPr lang="en-US" smtClean="0"/>
              <a:t>29</a:t>
            </a:fld>
            <a:endParaRPr lang="en-US"/>
          </a:p>
        </p:txBody>
      </p:sp>
    </p:spTree>
    <p:extLst>
      <p:ext uri="{BB962C8B-B14F-4D97-AF65-F5344CB8AC3E}">
        <p14:creationId xmlns:p14="http://schemas.microsoft.com/office/powerpoint/2010/main" val="2016829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1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002D-6F49-30EF-3345-66BBB427B98A}"/>
              </a:ext>
            </a:extLst>
          </p:cNvPr>
          <p:cNvSpPr>
            <a:spLocks noGrp="1"/>
          </p:cNvSpPr>
          <p:nvPr>
            <p:ph type="ctrTitle"/>
          </p:nvPr>
        </p:nvSpPr>
        <p:spPr>
          <a:xfrm>
            <a:off x="1524000" y="1122363"/>
            <a:ext cx="9144000" cy="2387600"/>
          </a:xfrm>
        </p:spPr>
        <p:txBody>
          <a:bodyPr anchor="b"/>
          <a:lstStyle>
            <a:lvl1pPr algn="ctr">
              <a:defRPr sz="6000">
                <a:solidFill>
                  <a:srgbClr val="003060"/>
                </a:solidFill>
              </a:defRPr>
            </a:lvl1pPr>
          </a:lstStyle>
          <a:p>
            <a:r>
              <a:rPr lang="en-US" dirty="0"/>
              <a:t>Click to edit Master title style</a:t>
            </a:r>
          </a:p>
        </p:txBody>
      </p:sp>
      <p:sp>
        <p:nvSpPr>
          <p:cNvPr id="3" name="Subtitle 2">
            <a:extLst>
              <a:ext uri="{FF2B5EF4-FFF2-40B4-BE49-F238E27FC236}">
                <a16:creationId xmlns:a16="http://schemas.microsoft.com/office/drawing/2014/main" id="{D0D75AF6-F56E-D01A-9D02-882D592024FC}"/>
              </a:ext>
            </a:extLst>
          </p:cNvPr>
          <p:cNvSpPr>
            <a:spLocks noGrp="1"/>
          </p:cNvSpPr>
          <p:nvPr>
            <p:ph type="subTitle" idx="1"/>
          </p:nvPr>
        </p:nvSpPr>
        <p:spPr>
          <a:xfrm>
            <a:off x="1524000" y="3602038"/>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9255B41-1FDC-243A-C288-BA2771FB8F83}"/>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24 April 2025</a:t>
            </a:r>
            <a:endParaRPr lang="en-US" dirty="0"/>
          </a:p>
        </p:txBody>
      </p:sp>
      <p:sp>
        <p:nvSpPr>
          <p:cNvPr id="5" name="Footer Placeholder 4">
            <a:extLst>
              <a:ext uri="{FF2B5EF4-FFF2-40B4-BE49-F238E27FC236}">
                <a16:creationId xmlns:a16="http://schemas.microsoft.com/office/drawing/2014/main" id="{62704630-1270-DC58-65D2-EFACA3E6F28E}"/>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6" name="Slide Number Placeholder 5">
            <a:extLst>
              <a:ext uri="{FF2B5EF4-FFF2-40B4-BE49-F238E27FC236}">
                <a16:creationId xmlns:a16="http://schemas.microsoft.com/office/drawing/2014/main" id="{550BD964-5516-619A-D54E-4BA42080C173}"/>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2457018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1B78-B920-5572-E79D-208A2B85A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37F90-EA36-FD83-12BD-14C3D5AFEECB}"/>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F745D2-26F8-1C2A-B758-7162515DAA1F}"/>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5" name="Footer Placeholder 4">
            <a:extLst>
              <a:ext uri="{FF2B5EF4-FFF2-40B4-BE49-F238E27FC236}">
                <a16:creationId xmlns:a16="http://schemas.microsoft.com/office/drawing/2014/main" id="{008920E7-9ECC-7203-9C52-E67A28E31E47}"/>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27630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1B78-B920-5572-E79D-208A2B85A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37F90-EA36-FD83-12BD-14C3D5AFEECB}"/>
              </a:ext>
            </a:extLst>
          </p:cNvPr>
          <p:cNvSpPr>
            <a:spLocks noGrp="1"/>
          </p:cNvSpPr>
          <p:nvPr>
            <p:ph idx="1"/>
          </p:nvPr>
        </p:nvSpPr>
        <p:spPr/>
        <p:txBody>
          <a:bodyPr/>
          <a:lstStyle>
            <a:lvl1pPr>
              <a:lnSpc>
                <a:spcPct val="100000"/>
              </a:lnSpc>
              <a:defRPr/>
            </a:lvl1pPr>
            <a:lvl2pPr>
              <a:lnSpc>
                <a:spcPct val="100000"/>
              </a:lnSpc>
              <a:defRPr>
                <a:solidFill>
                  <a:srgbClr val="6E7A24"/>
                </a:solidFill>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F745D2-26F8-1C2A-B758-7162515DAA1F}"/>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5" name="Footer Placeholder 4">
            <a:extLst>
              <a:ext uri="{FF2B5EF4-FFF2-40B4-BE49-F238E27FC236}">
                <a16:creationId xmlns:a16="http://schemas.microsoft.com/office/drawing/2014/main" id="{008920E7-9ECC-7203-9C52-E67A28E31E47}"/>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121843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66C8-8FB7-D6C7-BDE4-A6D9BCD58A97}"/>
              </a:ext>
            </a:extLst>
          </p:cNvPr>
          <p:cNvSpPr>
            <a:spLocks noGrp="1"/>
          </p:cNvSpPr>
          <p:nvPr>
            <p:ph type="title"/>
          </p:nvPr>
        </p:nvSpPr>
        <p:spPr>
          <a:xfrm>
            <a:off x="831850" y="2802195"/>
            <a:ext cx="10515600" cy="99107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8A11366-79E1-55B9-C230-0BA10E435486}"/>
              </a:ext>
            </a:extLst>
          </p:cNvPr>
          <p:cNvSpPr>
            <a:spLocks noGrp="1"/>
          </p:cNvSpPr>
          <p:nvPr>
            <p:ph type="body" idx="1"/>
          </p:nvPr>
        </p:nvSpPr>
        <p:spPr>
          <a:xfrm>
            <a:off x="831850" y="3880815"/>
            <a:ext cx="10515600" cy="2132686"/>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87B86AE-BA41-87D6-EF13-872A01EFDC5F}"/>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5" name="Footer Placeholder 4">
            <a:extLst>
              <a:ext uri="{FF2B5EF4-FFF2-40B4-BE49-F238E27FC236}">
                <a16:creationId xmlns:a16="http://schemas.microsoft.com/office/drawing/2014/main" id="{C3AF5428-E536-7CCE-2330-CAE682035F1E}"/>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6" name="Slide Number Placeholder 5">
            <a:extLst>
              <a:ext uri="{FF2B5EF4-FFF2-40B4-BE49-F238E27FC236}">
                <a16:creationId xmlns:a16="http://schemas.microsoft.com/office/drawing/2014/main" id="{0131034E-B142-77BB-A3AA-B67E611FADFE}"/>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22769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03B7-6B1F-9FF5-6995-945095B72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295BE-2C30-EE2C-FF56-79D3B08E05C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8BC9246-A337-FFD3-B66B-D2A1CA0D2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FC9A87-D814-FB95-B539-D8F904466CEB}"/>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6" name="Footer Placeholder 5">
            <a:extLst>
              <a:ext uri="{FF2B5EF4-FFF2-40B4-BE49-F238E27FC236}">
                <a16:creationId xmlns:a16="http://schemas.microsoft.com/office/drawing/2014/main" id="{BCD0BCFB-0E5C-CDCA-64FF-5D40BF699FDC}"/>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7" name="Slide Number Placeholder 6">
            <a:extLst>
              <a:ext uri="{FF2B5EF4-FFF2-40B4-BE49-F238E27FC236}">
                <a16:creationId xmlns:a16="http://schemas.microsoft.com/office/drawing/2014/main" id="{620CDC0D-A072-BCCA-F2C1-61C17DF80FA8}"/>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265581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2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03B7-6B1F-9FF5-6995-945095B72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295BE-2C30-EE2C-FF56-79D3B08E05C0}"/>
              </a:ext>
            </a:extLst>
          </p:cNvPr>
          <p:cNvSpPr>
            <a:spLocks noGrp="1"/>
          </p:cNvSpPr>
          <p:nvPr>
            <p:ph sz="half" idx="1"/>
          </p:nvPr>
        </p:nvSpPr>
        <p:spPr>
          <a:xfrm>
            <a:off x="838200" y="1825625"/>
            <a:ext cx="5181600" cy="4351338"/>
          </a:xfrm>
        </p:spPr>
        <p:txBody>
          <a:bodyPr/>
          <a:lstStyle>
            <a:lvl2pPr>
              <a:defRPr>
                <a:solidFill>
                  <a:srgbClr val="6E7A24"/>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8BC9246-A337-FFD3-B66B-D2A1CA0D2D57}"/>
              </a:ext>
            </a:extLst>
          </p:cNvPr>
          <p:cNvSpPr>
            <a:spLocks noGrp="1"/>
          </p:cNvSpPr>
          <p:nvPr>
            <p:ph sz="half" idx="2"/>
          </p:nvPr>
        </p:nvSpPr>
        <p:spPr>
          <a:xfrm>
            <a:off x="6172200" y="1825625"/>
            <a:ext cx="5181600" cy="4351338"/>
          </a:xfrm>
        </p:spPr>
        <p:txBody>
          <a:bodyPr/>
          <a:lstStyle>
            <a:lvl2pPr>
              <a:defRPr>
                <a:solidFill>
                  <a:srgbClr val="6E7A24"/>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5FC9A87-D814-FB95-B539-D8F904466CEB}"/>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6" name="Footer Placeholder 5">
            <a:extLst>
              <a:ext uri="{FF2B5EF4-FFF2-40B4-BE49-F238E27FC236}">
                <a16:creationId xmlns:a16="http://schemas.microsoft.com/office/drawing/2014/main" id="{BCD0BCFB-0E5C-CDCA-64FF-5D40BF699FDC}"/>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7" name="Slide Number Placeholder 6">
            <a:extLst>
              <a:ext uri="{FF2B5EF4-FFF2-40B4-BE49-F238E27FC236}">
                <a16:creationId xmlns:a16="http://schemas.microsoft.com/office/drawing/2014/main" id="{620CDC0D-A072-BCCA-F2C1-61C17DF80FA8}"/>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44906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11E4-E64C-C069-DCC0-4F951DB07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77ADA8-5CC4-FD2C-1D3A-D061A4939B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E2ADF-E718-CEBD-A045-81E65875725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F9FDE4-5977-BCB0-89E1-AD3512B31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EE8D16-5C56-26E2-0395-B98AE8F4A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91955E-C763-7005-940C-7A81E83846A1}"/>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8" name="Footer Placeholder 7">
            <a:extLst>
              <a:ext uri="{FF2B5EF4-FFF2-40B4-BE49-F238E27FC236}">
                <a16:creationId xmlns:a16="http://schemas.microsoft.com/office/drawing/2014/main" id="{F1397681-A5CD-2B12-0111-3E715E5283FD}"/>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9" name="Slide Number Placeholder 8">
            <a:extLst>
              <a:ext uri="{FF2B5EF4-FFF2-40B4-BE49-F238E27FC236}">
                <a16:creationId xmlns:a16="http://schemas.microsoft.com/office/drawing/2014/main" id="{B9F65ED2-F680-3766-9532-578B59D82F14}"/>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206150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CD50-F363-A3BD-5F2E-0A2A65D43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157634-17FB-5922-F6EC-52FBCEA178FB}"/>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4" name="Footer Placeholder 3">
            <a:extLst>
              <a:ext uri="{FF2B5EF4-FFF2-40B4-BE49-F238E27FC236}">
                <a16:creationId xmlns:a16="http://schemas.microsoft.com/office/drawing/2014/main" id="{2ADAAF5B-B029-90C2-6551-288AD58BF2B4}"/>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5" name="Slide Number Placeholder 4">
            <a:extLst>
              <a:ext uri="{FF2B5EF4-FFF2-40B4-BE49-F238E27FC236}">
                <a16:creationId xmlns:a16="http://schemas.microsoft.com/office/drawing/2014/main" id="{30C9EA59-E3B8-C728-81CE-8DA76ABDB810}"/>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81280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D64F3-E3AE-F25B-AC53-4E0E88DC416B}"/>
              </a:ext>
            </a:extLst>
          </p:cNvPr>
          <p:cNvSpPr>
            <a:spLocks noGrp="1"/>
          </p:cNvSpPr>
          <p:nvPr>
            <p:ph type="dt" sz="half" idx="10"/>
          </p:nvPr>
        </p:nvSpPr>
        <p:spPr>
          <a:xfrm>
            <a:off x="838200" y="6356350"/>
            <a:ext cx="2743200" cy="365125"/>
          </a:xfrm>
          <a:prstGeom prst="rect">
            <a:avLst/>
          </a:prstGeom>
        </p:spPr>
        <p:txBody>
          <a:bodyPr/>
          <a:lstStyle/>
          <a:p>
            <a:r>
              <a:rPr lang="en-US"/>
              <a:t>24 April 2025</a:t>
            </a:r>
          </a:p>
        </p:txBody>
      </p:sp>
      <p:sp>
        <p:nvSpPr>
          <p:cNvPr id="3" name="Footer Placeholder 2">
            <a:extLst>
              <a:ext uri="{FF2B5EF4-FFF2-40B4-BE49-F238E27FC236}">
                <a16:creationId xmlns:a16="http://schemas.microsoft.com/office/drawing/2014/main" id="{F3CFE77C-822A-0E98-C133-74E3D5F0EC1A}"/>
              </a:ext>
            </a:extLst>
          </p:cNvPr>
          <p:cNvSpPr>
            <a:spLocks noGrp="1"/>
          </p:cNvSpPr>
          <p:nvPr>
            <p:ph type="ftr" sz="quarter" idx="11"/>
          </p:nvPr>
        </p:nvSpPr>
        <p:spPr>
          <a:xfrm>
            <a:off x="4038600" y="6356350"/>
            <a:ext cx="4114800" cy="365125"/>
          </a:xfrm>
          <a:prstGeom prst="rect">
            <a:avLst/>
          </a:prstGeo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4" name="Slide Number Placeholder 3">
            <a:extLst>
              <a:ext uri="{FF2B5EF4-FFF2-40B4-BE49-F238E27FC236}">
                <a16:creationId xmlns:a16="http://schemas.microsoft.com/office/drawing/2014/main" id="{DE00DE1B-4E14-9C9F-A4B6-4A061F5A648D}"/>
              </a:ext>
            </a:extLst>
          </p:cNvPr>
          <p:cNvSpPr>
            <a:spLocks noGrp="1"/>
          </p:cNvSpPr>
          <p:nvPr>
            <p:ph type="sldNum" sz="quarter" idx="12"/>
          </p:nvPr>
        </p:nvSpPr>
        <p:spPr>
          <a:xfrm>
            <a:off x="8610600" y="6356350"/>
            <a:ext cx="2743200" cy="365125"/>
          </a:xfrm>
          <a:prstGeom prst="rect">
            <a:avLst/>
          </a:prstGeom>
        </p:spPr>
        <p:txBody>
          <a:bodyPr/>
          <a:lstStyle/>
          <a:p>
            <a:fld id="{A0F92FB5-BD56-4673-AD39-FA5F661A88DB}" type="slidenum">
              <a:rPr lang="en-US" smtClean="0"/>
              <a:t>‹#›</a:t>
            </a:fld>
            <a:endParaRPr lang="en-US"/>
          </a:p>
        </p:txBody>
      </p:sp>
    </p:spTree>
    <p:extLst>
      <p:ext uri="{BB962C8B-B14F-4D97-AF65-F5344CB8AC3E}">
        <p14:creationId xmlns:p14="http://schemas.microsoft.com/office/powerpoint/2010/main" val="295836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09C4A2-C54A-ABFC-0382-BFB6D8738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06E360-EB87-B34E-B617-01AC1BD80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4CFE88-2135-9A1A-200F-DF8851169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24 April 2025</a:t>
            </a:r>
            <a:endParaRPr lang="en-US" dirty="0"/>
          </a:p>
        </p:txBody>
      </p:sp>
      <p:sp>
        <p:nvSpPr>
          <p:cNvPr id="5" name="Footer Placeholder 4">
            <a:extLst>
              <a:ext uri="{FF2B5EF4-FFF2-40B4-BE49-F238E27FC236}">
                <a16:creationId xmlns:a16="http://schemas.microsoft.com/office/drawing/2014/main" id="{B2374560-9668-1CD4-D45A-09DC577EE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r>
              <a:rPr lang="en-US" dirty="0"/>
              <a:t>All materials contained within this document are the property of ASPRS and may not be reproduced, distributed, transmitted, displayed, published, or broadcast without the prior written permission of ASPRS </a:t>
            </a:r>
          </a:p>
        </p:txBody>
      </p:sp>
      <p:sp>
        <p:nvSpPr>
          <p:cNvPr id="6" name="Slide Number Placeholder 5">
            <a:extLst>
              <a:ext uri="{FF2B5EF4-FFF2-40B4-BE49-F238E27FC236}">
                <a16:creationId xmlns:a16="http://schemas.microsoft.com/office/drawing/2014/main" id="{F2F4FFA8-8DCB-A307-5A94-A67659348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92FB5-BD56-4673-AD39-FA5F661A88DB}" type="slidenum">
              <a:rPr lang="en-US" smtClean="0"/>
              <a:t>‹#›</a:t>
            </a:fld>
            <a:endParaRPr lang="en-US"/>
          </a:p>
        </p:txBody>
      </p:sp>
      <p:pic>
        <p:nvPicPr>
          <p:cNvPr id="11" name="Picture 10">
            <a:extLst>
              <a:ext uri="{FF2B5EF4-FFF2-40B4-BE49-F238E27FC236}">
                <a16:creationId xmlns:a16="http://schemas.microsoft.com/office/drawing/2014/main" id="{DB7F63B4-4D78-367F-8282-952EBB13A131}"/>
              </a:ext>
            </a:extLst>
          </p:cNvPr>
          <p:cNvPicPr>
            <a:picLocks noChangeAspect="1"/>
          </p:cNvPicPr>
          <p:nvPr userDrawn="1"/>
        </p:nvPicPr>
        <p:blipFill>
          <a:blip r:embed="rId11"/>
          <a:stretch>
            <a:fillRect/>
          </a:stretch>
        </p:blipFill>
        <p:spPr>
          <a:xfrm>
            <a:off x="0" y="-28695"/>
            <a:ext cx="12192000" cy="365125"/>
          </a:xfrm>
          <a:prstGeom prst="rect">
            <a:avLst/>
          </a:prstGeom>
        </p:spPr>
      </p:pic>
      <p:pic>
        <p:nvPicPr>
          <p:cNvPr id="14" name="Picture 13">
            <a:extLst>
              <a:ext uri="{FF2B5EF4-FFF2-40B4-BE49-F238E27FC236}">
                <a16:creationId xmlns:a16="http://schemas.microsoft.com/office/drawing/2014/main" id="{FEF0E301-5AC3-40AF-2F8C-F28384708D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44584" y="6144768"/>
            <a:ext cx="2760049" cy="713232"/>
          </a:xfrm>
          <a:prstGeom prst="rect">
            <a:avLst/>
          </a:prstGeom>
        </p:spPr>
      </p:pic>
    </p:spTree>
    <p:extLst>
      <p:ext uri="{BB962C8B-B14F-4D97-AF65-F5344CB8AC3E}">
        <p14:creationId xmlns:p14="http://schemas.microsoft.com/office/powerpoint/2010/main" val="3709622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51" r:id="rId4"/>
    <p:sldLayoutId id="2147483652" r:id="rId5"/>
    <p:sldLayoutId id="2147483669" r:id="rId6"/>
    <p:sldLayoutId id="2147483653" r:id="rId7"/>
    <p:sldLayoutId id="2147483654" r:id="rId8"/>
    <p:sldLayoutId id="2147483655" r:id="rId9"/>
  </p:sldLayoutIdLst>
  <p:hf sldNum="0" hdr="0"/>
  <p:txStyles>
    <p:titleStyle>
      <a:lvl1pPr algn="l" defTabSz="914400" rtl="0" eaLnBrk="1" latinLnBrk="0" hangingPunct="1">
        <a:lnSpc>
          <a:spcPct val="90000"/>
        </a:lnSpc>
        <a:spcBef>
          <a:spcPct val="0"/>
        </a:spcBef>
        <a:buNone/>
        <a:defRPr sz="4400" kern="1200">
          <a:solidFill>
            <a:srgbClr val="00306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ptos" panose="020B0004020202020204" pitchFamily="34" charset="0"/>
        <a:buChar char="•"/>
        <a:defRPr sz="2800" kern="1200" baseline="0">
          <a:solidFill>
            <a:srgbClr val="003060"/>
          </a:solidFill>
          <a:latin typeface="+mn-lt"/>
          <a:ea typeface="+mn-ea"/>
          <a:cs typeface="+mn-cs"/>
        </a:defRPr>
      </a:lvl1pPr>
      <a:lvl2pPr marL="685800" indent="-228600" algn="l" defTabSz="914400" rtl="0" eaLnBrk="1" latinLnBrk="0" hangingPunct="1">
        <a:lnSpc>
          <a:spcPct val="100000"/>
        </a:lnSpc>
        <a:spcBef>
          <a:spcPts val="500"/>
        </a:spcBef>
        <a:buFont typeface="Aptos" panose="020B0004020202020204" pitchFamily="34" charset="0"/>
        <a:buChar char="•"/>
        <a:defRPr sz="2400" kern="1200" baseline="0">
          <a:solidFill>
            <a:srgbClr val="003060"/>
          </a:solidFill>
          <a:latin typeface="+mn-lt"/>
          <a:ea typeface="+mn-ea"/>
          <a:cs typeface="+mn-cs"/>
        </a:defRPr>
      </a:lvl2pPr>
      <a:lvl3pPr marL="1143000" indent="-228600" algn="l" defTabSz="914400" rtl="0" eaLnBrk="1" latinLnBrk="0" hangingPunct="1">
        <a:lnSpc>
          <a:spcPct val="100000"/>
        </a:lnSpc>
        <a:spcBef>
          <a:spcPts val="500"/>
        </a:spcBef>
        <a:buFont typeface="Aptos" panose="020B0004020202020204" pitchFamily="34" charset="0"/>
        <a:buChar char="•"/>
        <a:defRPr sz="2000" kern="1200" baseline="0">
          <a:solidFill>
            <a:srgbClr val="003060"/>
          </a:solidFill>
          <a:latin typeface="+mn-lt"/>
          <a:ea typeface="+mn-ea"/>
          <a:cs typeface="+mn-cs"/>
        </a:defRPr>
      </a:lvl3pPr>
      <a:lvl4pPr marL="1600200" indent="-228600" algn="l" defTabSz="914400" rtl="0" eaLnBrk="1" latinLnBrk="0" hangingPunct="1">
        <a:lnSpc>
          <a:spcPct val="100000"/>
        </a:lnSpc>
        <a:spcBef>
          <a:spcPts val="500"/>
        </a:spcBef>
        <a:buFont typeface="Aptos" panose="020B0004020202020204" pitchFamily="34" charset="0"/>
        <a:buChar char="•"/>
        <a:defRPr sz="1800" kern="1200" baseline="0">
          <a:solidFill>
            <a:srgbClr val="003060"/>
          </a:solidFill>
          <a:latin typeface="+mn-lt"/>
          <a:ea typeface="+mn-ea"/>
          <a:cs typeface="+mn-cs"/>
        </a:defRPr>
      </a:lvl4pPr>
      <a:lvl5pPr marL="2057400" indent="-228600" algn="l" defTabSz="914400" rtl="0" eaLnBrk="1" latinLnBrk="0" hangingPunct="1">
        <a:lnSpc>
          <a:spcPct val="100000"/>
        </a:lnSpc>
        <a:spcBef>
          <a:spcPts val="500"/>
        </a:spcBef>
        <a:buFont typeface="Aptos" panose="020B0004020202020204" pitchFamily="34" charset="0"/>
        <a:buChar char="•"/>
        <a:defRPr sz="1800" kern="1200" baseline="0">
          <a:solidFill>
            <a:srgbClr val="003060"/>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open.spotify.com/show/2FUHHEM1yQYSoLjrE4Yx1r?si=be7d848a1ae64642&amp;nd=1&amp;dlsi=e46c28963b4c45b5#logi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2D63-6F8E-CA75-94F1-0DFCDA15F025}"/>
              </a:ext>
            </a:extLst>
          </p:cNvPr>
          <p:cNvSpPr>
            <a:spLocks noGrp="1"/>
          </p:cNvSpPr>
          <p:nvPr>
            <p:ph type="ctrTitle"/>
          </p:nvPr>
        </p:nvSpPr>
        <p:spPr/>
        <p:txBody>
          <a:bodyPr/>
          <a:lstStyle/>
          <a:p>
            <a:r>
              <a:rPr lang="en-GB" dirty="0"/>
              <a:t>ASPRS</a:t>
            </a:r>
            <a:br>
              <a:rPr lang="en-GB" dirty="0"/>
            </a:br>
            <a:r>
              <a:rPr lang="en-GB" dirty="0"/>
              <a:t>Yesterday, Today &amp; Tomorrow</a:t>
            </a:r>
            <a:endParaRPr lang="en-US" dirty="0"/>
          </a:p>
        </p:txBody>
      </p:sp>
      <p:sp>
        <p:nvSpPr>
          <p:cNvPr id="3" name="Subtitle 2">
            <a:extLst>
              <a:ext uri="{FF2B5EF4-FFF2-40B4-BE49-F238E27FC236}">
                <a16:creationId xmlns:a16="http://schemas.microsoft.com/office/drawing/2014/main" id="{E2A255E3-CFEA-A8C2-28BF-7EA6D8A671A7}"/>
              </a:ext>
            </a:extLst>
          </p:cNvPr>
          <p:cNvSpPr>
            <a:spLocks noGrp="1"/>
          </p:cNvSpPr>
          <p:nvPr>
            <p:ph type="subTitle" idx="1"/>
          </p:nvPr>
        </p:nvSpPr>
        <p:spPr/>
        <p:txBody>
          <a:bodyPr/>
          <a:lstStyle/>
          <a:p>
            <a:r>
              <a:rPr lang="en-GB" dirty="0"/>
              <a:t>Dr. Alvan “Al” Karlin, GISP, CMS</a:t>
            </a:r>
          </a:p>
          <a:p>
            <a:r>
              <a:rPr lang="en-US" dirty="0"/>
              <a:t>ASPRS Mid-South Regional Conference</a:t>
            </a:r>
          </a:p>
          <a:p>
            <a:r>
              <a:rPr lang="en-US" dirty="0"/>
              <a:t>Oak Ridge National Laboratory, Oak Ridge, Tennessee</a:t>
            </a:r>
          </a:p>
          <a:p>
            <a:endParaRPr lang="en-US" dirty="0"/>
          </a:p>
        </p:txBody>
      </p:sp>
      <p:sp>
        <p:nvSpPr>
          <p:cNvPr id="4" name="Date Placeholder 3">
            <a:extLst>
              <a:ext uri="{FF2B5EF4-FFF2-40B4-BE49-F238E27FC236}">
                <a16:creationId xmlns:a16="http://schemas.microsoft.com/office/drawing/2014/main" id="{A6EB5C08-160F-6479-8053-1678FAEB193B}"/>
              </a:ext>
            </a:extLst>
          </p:cNvPr>
          <p:cNvSpPr>
            <a:spLocks noGrp="1"/>
          </p:cNvSpPr>
          <p:nvPr>
            <p:ph type="dt" sz="half" idx="10"/>
          </p:nvPr>
        </p:nvSpPr>
        <p:spPr/>
        <p:txBody>
          <a:bodyPr/>
          <a:lstStyle/>
          <a:p>
            <a:r>
              <a:rPr lang="en-US"/>
              <a:t>24 April 2025</a:t>
            </a:r>
            <a:endParaRPr lang="en-US" dirty="0"/>
          </a:p>
        </p:txBody>
      </p:sp>
      <p:sp>
        <p:nvSpPr>
          <p:cNvPr id="5" name="Footer Placeholder 4">
            <a:extLst>
              <a:ext uri="{FF2B5EF4-FFF2-40B4-BE49-F238E27FC236}">
                <a16:creationId xmlns:a16="http://schemas.microsoft.com/office/drawing/2014/main" id="{1FA4E193-0BA2-DE4A-F70F-D8A99B9BD632}"/>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325248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929059-1A3E-AF28-20F7-A007979780C3}"/>
              </a:ext>
            </a:extLst>
          </p:cNvPr>
          <p:cNvSpPr>
            <a:spLocks noGrp="1"/>
          </p:cNvSpPr>
          <p:nvPr>
            <p:ph type="title"/>
          </p:nvPr>
        </p:nvSpPr>
        <p:spPr>
          <a:xfrm>
            <a:off x="838200" y="365125"/>
            <a:ext cx="10515600" cy="1325563"/>
          </a:xfrm>
        </p:spPr>
        <p:txBody>
          <a:bodyPr/>
          <a:lstStyle/>
          <a:p>
            <a:r>
              <a:rPr lang="en-GB" dirty="0"/>
              <a:t>ASPRS Members Worldwide</a:t>
            </a:r>
            <a:endParaRPr lang="en-US" dirty="0"/>
          </a:p>
        </p:txBody>
      </p:sp>
      <p:sp>
        <p:nvSpPr>
          <p:cNvPr id="4" name="Date Placeholder 3">
            <a:extLst>
              <a:ext uri="{FF2B5EF4-FFF2-40B4-BE49-F238E27FC236}">
                <a16:creationId xmlns:a16="http://schemas.microsoft.com/office/drawing/2014/main" id="{2EBCDA79-DC10-EDFF-EE94-E5D2D0506F4C}"/>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3882DE20-7218-2227-3B45-127FA9364215}"/>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pic>
        <p:nvPicPr>
          <p:cNvPr id="10" name="Picture 9">
            <a:extLst>
              <a:ext uri="{FF2B5EF4-FFF2-40B4-BE49-F238E27FC236}">
                <a16:creationId xmlns:a16="http://schemas.microsoft.com/office/drawing/2014/main" id="{BABBFD57-7E3B-D034-6C23-171805F7DB4E}"/>
              </a:ext>
            </a:extLst>
          </p:cNvPr>
          <p:cNvPicPr>
            <a:picLocks noChangeAspect="1"/>
          </p:cNvPicPr>
          <p:nvPr/>
        </p:nvPicPr>
        <p:blipFill>
          <a:blip r:embed="rId2"/>
          <a:stretch>
            <a:fillRect/>
          </a:stretch>
        </p:blipFill>
        <p:spPr>
          <a:xfrm>
            <a:off x="1752600" y="1523999"/>
            <a:ext cx="8686800" cy="4365226"/>
          </a:xfrm>
          <a:prstGeom prst="rect">
            <a:avLst/>
          </a:prstGeom>
        </p:spPr>
      </p:pic>
      <p:pic>
        <p:nvPicPr>
          <p:cNvPr id="11" name="Picture 10">
            <a:extLst>
              <a:ext uri="{FF2B5EF4-FFF2-40B4-BE49-F238E27FC236}">
                <a16:creationId xmlns:a16="http://schemas.microsoft.com/office/drawing/2014/main" id="{B9ABD5AB-A7F5-0ADA-CC35-3234178F9644}"/>
              </a:ext>
            </a:extLst>
          </p:cNvPr>
          <p:cNvPicPr>
            <a:picLocks noChangeAspect="1"/>
          </p:cNvPicPr>
          <p:nvPr/>
        </p:nvPicPr>
        <p:blipFill>
          <a:blip r:embed="rId3"/>
          <a:stretch>
            <a:fillRect/>
          </a:stretch>
        </p:blipFill>
        <p:spPr>
          <a:xfrm>
            <a:off x="1959030" y="4474361"/>
            <a:ext cx="1542422" cy="1207113"/>
          </a:xfrm>
          <a:prstGeom prst="rect">
            <a:avLst/>
          </a:prstGeom>
        </p:spPr>
      </p:pic>
      <p:grpSp>
        <p:nvGrpSpPr>
          <p:cNvPr id="14" name="Group 13">
            <a:extLst>
              <a:ext uri="{FF2B5EF4-FFF2-40B4-BE49-F238E27FC236}">
                <a16:creationId xmlns:a16="http://schemas.microsoft.com/office/drawing/2014/main" id="{5529E1EF-72D4-67FD-51B9-E62EA9DD90BE}"/>
              </a:ext>
            </a:extLst>
          </p:cNvPr>
          <p:cNvGrpSpPr/>
          <p:nvPr/>
        </p:nvGrpSpPr>
        <p:grpSpPr>
          <a:xfrm>
            <a:off x="1546860" y="1457793"/>
            <a:ext cx="9098280" cy="4572000"/>
            <a:chOff x="1546860" y="1457793"/>
            <a:chExt cx="9098280" cy="4572000"/>
          </a:xfrm>
        </p:grpSpPr>
        <p:pic>
          <p:nvPicPr>
            <p:cNvPr id="12" name="Picture 11">
              <a:extLst>
                <a:ext uri="{FF2B5EF4-FFF2-40B4-BE49-F238E27FC236}">
                  <a16:creationId xmlns:a16="http://schemas.microsoft.com/office/drawing/2014/main" id="{3780DD25-4BAD-9986-C621-CD204A493EF4}"/>
                </a:ext>
              </a:extLst>
            </p:cNvPr>
            <p:cNvPicPr>
              <a:picLocks noChangeAspect="1"/>
            </p:cNvPicPr>
            <p:nvPr/>
          </p:nvPicPr>
          <p:blipFill>
            <a:blip r:embed="rId2"/>
            <a:stretch>
              <a:fillRect/>
            </a:stretch>
          </p:blipFill>
          <p:spPr>
            <a:xfrm>
              <a:off x="1546860" y="1457793"/>
              <a:ext cx="9098280" cy="4572000"/>
            </a:xfrm>
            <a:prstGeom prst="rect">
              <a:avLst/>
            </a:prstGeom>
          </p:spPr>
        </p:pic>
        <p:pic>
          <p:nvPicPr>
            <p:cNvPr id="13" name="Picture 12">
              <a:extLst>
                <a:ext uri="{FF2B5EF4-FFF2-40B4-BE49-F238E27FC236}">
                  <a16:creationId xmlns:a16="http://schemas.microsoft.com/office/drawing/2014/main" id="{0E49CEB9-26DB-1D7C-BBAD-E05AEE9BD5EE}"/>
                </a:ext>
              </a:extLst>
            </p:cNvPr>
            <p:cNvPicPr>
              <a:picLocks noChangeAspect="1"/>
            </p:cNvPicPr>
            <p:nvPr/>
          </p:nvPicPr>
          <p:blipFill>
            <a:blip r:embed="rId3"/>
            <a:stretch>
              <a:fillRect/>
            </a:stretch>
          </p:blipFill>
          <p:spPr>
            <a:xfrm>
              <a:off x="1959030" y="4489351"/>
              <a:ext cx="1542422" cy="1207113"/>
            </a:xfrm>
            <a:prstGeom prst="rect">
              <a:avLst/>
            </a:prstGeom>
          </p:spPr>
        </p:pic>
      </p:grpSp>
    </p:spTree>
    <p:extLst>
      <p:ext uri="{BB962C8B-B14F-4D97-AF65-F5344CB8AC3E}">
        <p14:creationId xmlns:p14="http://schemas.microsoft.com/office/powerpoint/2010/main" val="193381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D80F9B-E5A6-6C8A-B4E6-72F11E5385DB}"/>
              </a:ext>
            </a:extLst>
          </p:cNvPr>
          <p:cNvSpPr>
            <a:spLocks noGrp="1"/>
          </p:cNvSpPr>
          <p:nvPr>
            <p:ph type="title"/>
          </p:nvPr>
        </p:nvSpPr>
        <p:spPr>
          <a:xfrm>
            <a:off x="838200" y="365125"/>
            <a:ext cx="10515600" cy="1325563"/>
          </a:xfrm>
        </p:spPr>
        <p:txBody>
          <a:bodyPr/>
          <a:lstStyle/>
          <a:p>
            <a:r>
              <a:rPr lang="en-GB" dirty="0"/>
              <a:t>13 Regions</a:t>
            </a:r>
            <a:endParaRPr lang="en-US" dirty="0"/>
          </a:p>
        </p:txBody>
      </p:sp>
      <p:sp>
        <p:nvSpPr>
          <p:cNvPr id="8" name="Content Placeholder 7">
            <a:extLst>
              <a:ext uri="{FF2B5EF4-FFF2-40B4-BE49-F238E27FC236}">
                <a16:creationId xmlns:a16="http://schemas.microsoft.com/office/drawing/2014/main" id="{9FBABED6-2D1D-5D5A-AEEE-A25222275198}"/>
              </a:ext>
            </a:extLst>
          </p:cNvPr>
          <p:cNvSpPr>
            <a:spLocks noGrp="1"/>
          </p:cNvSpPr>
          <p:nvPr>
            <p:ph sz="half" idx="1"/>
          </p:nvPr>
        </p:nvSpPr>
        <p:spPr>
          <a:xfrm>
            <a:off x="838200" y="1690689"/>
            <a:ext cx="4273446" cy="4171706"/>
          </a:xfrm>
        </p:spPr>
        <p:txBody>
          <a:bodyPr>
            <a:normAutofit fontScale="77500" lnSpcReduction="20000"/>
          </a:bodyPr>
          <a:lstStyle/>
          <a:p>
            <a:r>
              <a:rPr lang="en-US" dirty="0"/>
              <a:t>13 Regions cover the United States and adjoining members in Canada</a:t>
            </a:r>
          </a:p>
          <a:p>
            <a:r>
              <a:rPr lang="en-US" dirty="0"/>
              <a:t>1 At-Large Region represents members outside the US and Canada</a:t>
            </a:r>
          </a:p>
          <a:p>
            <a:r>
              <a:rPr lang="en-US" dirty="0"/>
              <a:t>Regions offer local programs and networking opportunities for ASPRS members</a:t>
            </a:r>
          </a:p>
          <a:p>
            <a:r>
              <a:rPr lang="en-US" dirty="0"/>
              <a:t>Regions supervise Geographic and Student Chapters within their respective boundaries</a:t>
            </a:r>
          </a:p>
        </p:txBody>
      </p:sp>
      <p:pic>
        <p:nvPicPr>
          <p:cNvPr id="11" name="Content Placeholder 10" descr="A map of the united states&#10;&#10;AI-generated content may be incorrect.">
            <a:extLst>
              <a:ext uri="{FF2B5EF4-FFF2-40B4-BE49-F238E27FC236}">
                <a16:creationId xmlns:a16="http://schemas.microsoft.com/office/drawing/2014/main" id="{C17FF585-BFDD-EC44-F722-2C9663FDD5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0971" y="1690688"/>
            <a:ext cx="6571200" cy="4171706"/>
          </a:xfrm>
        </p:spPr>
      </p:pic>
      <p:sp>
        <p:nvSpPr>
          <p:cNvPr id="4" name="Date Placeholder 3">
            <a:extLst>
              <a:ext uri="{FF2B5EF4-FFF2-40B4-BE49-F238E27FC236}">
                <a16:creationId xmlns:a16="http://schemas.microsoft.com/office/drawing/2014/main" id="{DFA76B9C-113E-0BD9-4785-9DF22912C734}"/>
              </a:ext>
            </a:extLst>
          </p:cNvPr>
          <p:cNvSpPr>
            <a:spLocks noGrp="1"/>
          </p:cNvSpPr>
          <p:nvPr>
            <p:ph type="dt" sz="half" idx="10"/>
          </p:nvPr>
        </p:nvSpPr>
        <p:spPr>
          <a:xfrm>
            <a:off x="838200" y="6356350"/>
            <a:ext cx="2743200" cy="365125"/>
          </a:xfrm>
        </p:spPr>
        <p:txBody>
          <a:bodyPr/>
          <a:lstStyle/>
          <a:p>
            <a:r>
              <a:rPr lang="en-US"/>
              <a:t>24 April 2025</a:t>
            </a:r>
            <a:endParaRPr lang="en-US" dirty="0"/>
          </a:p>
        </p:txBody>
      </p:sp>
      <p:sp>
        <p:nvSpPr>
          <p:cNvPr id="5" name="Footer Placeholder 4">
            <a:extLst>
              <a:ext uri="{FF2B5EF4-FFF2-40B4-BE49-F238E27FC236}">
                <a16:creationId xmlns:a16="http://schemas.microsoft.com/office/drawing/2014/main" id="{7E75E853-ABE6-3950-5E13-A2C1A3CEDA3D}"/>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11116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248CF33-FEBD-B60F-9FE0-D2E4036926C4}"/>
              </a:ext>
            </a:extLst>
          </p:cNvPr>
          <p:cNvSpPr>
            <a:spLocks noGrp="1"/>
          </p:cNvSpPr>
          <p:nvPr>
            <p:ph type="title"/>
          </p:nvPr>
        </p:nvSpPr>
        <p:spPr/>
        <p:txBody>
          <a:bodyPr/>
          <a:lstStyle/>
          <a:p>
            <a:r>
              <a:rPr lang="en-GB" dirty="0"/>
              <a:t>27 Student Chapters</a:t>
            </a:r>
            <a:endParaRPr lang="en-US" dirty="0"/>
          </a:p>
        </p:txBody>
      </p:sp>
      <p:sp>
        <p:nvSpPr>
          <p:cNvPr id="21" name="Content Placeholder 20">
            <a:extLst>
              <a:ext uri="{FF2B5EF4-FFF2-40B4-BE49-F238E27FC236}">
                <a16:creationId xmlns:a16="http://schemas.microsoft.com/office/drawing/2014/main" id="{32BD39DD-FBD8-CB09-6D1B-6F6DAFD674BE}"/>
              </a:ext>
            </a:extLst>
          </p:cNvPr>
          <p:cNvSpPr>
            <a:spLocks noGrp="1"/>
          </p:cNvSpPr>
          <p:nvPr>
            <p:ph sz="half" idx="1"/>
          </p:nvPr>
        </p:nvSpPr>
        <p:spPr>
          <a:xfrm>
            <a:off x="838200" y="1825625"/>
            <a:ext cx="5181600" cy="4185431"/>
          </a:xfrm>
        </p:spPr>
        <p:txBody>
          <a:bodyPr numCol="2">
            <a:normAutofit fontScale="47500" lnSpcReduction="20000"/>
          </a:bodyPr>
          <a:lstStyle/>
          <a:p>
            <a:r>
              <a:rPr lang="en-US" dirty="0"/>
              <a:t>Auburn</a:t>
            </a:r>
          </a:p>
          <a:p>
            <a:r>
              <a:rPr lang="en-US" dirty="0"/>
              <a:t>CSU Fresno</a:t>
            </a:r>
          </a:p>
          <a:p>
            <a:r>
              <a:rPr lang="en-US" dirty="0"/>
              <a:t>Dallas College</a:t>
            </a:r>
          </a:p>
          <a:p>
            <a:r>
              <a:rPr lang="en-US" dirty="0"/>
              <a:t>Florida Atlantic</a:t>
            </a:r>
          </a:p>
          <a:p>
            <a:r>
              <a:rPr lang="en-US" dirty="0"/>
              <a:t>Florida International </a:t>
            </a:r>
          </a:p>
          <a:p>
            <a:r>
              <a:rPr lang="en-US" dirty="0"/>
              <a:t>Kansas State </a:t>
            </a:r>
          </a:p>
          <a:p>
            <a:r>
              <a:rPr lang="en-US" dirty="0"/>
              <a:t>Miami Dade College</a:t>
            </a:r>
          </a:p>
          <a:p>
            <a:r>
              <a:rPr lang="en-US" dirty="0"/>
              <a:t>Mississippi State </a:t>
            </a:r>
          </a:p>
          <a:p>
            <a:r>
              <a:rPr lang="en-US" dirty="0"/>
              <a:t>Murray State </a:t>
            </a:r>
          </a:p>
          <a:p>
            <a:r>
              <a:rPr lang="en-US" dirty="0"/>
              <a:t>Nicholls State </a:t>
            </a:r>
          </a:p>
          <a:p>
            <a:r>
              <a:rPr lang="en-US" dirty="0"/>
              <a:t>North Carolina A&amp;T </a:t>
            </a:r>
          </a:p>
          <a:p>
            <a:r>
              <a:rPr lang="en-US" dirty="0"/>
              <a:t>Nova Southeastern </a:t>
            </a:r>
          </a:p>
          <a:p>
            <a:r>
              <a:rPr lang="en-US" dirty="0"/>
              <a:t>Oregon State </a:t>
            </a:r>
          </a:p>
          <a:p>
            <a:r>
              <a:rPr lang="en-US" dirty="0"/>
              <a:t>Portland Community College</a:t>
            </a:r>
          </a:p>
          <a:p>
            <a:r>
              <a:rPr lang="en-US" dirty="0"/>
              <a:t>Purdue </a:t>
            </a:r>
          </a:p>
          <a:p>
            <a:r>
              <a:rPr lang="en-US" dirty="0"/>
              <a:t>San Diego State </a:t>
            </a:r>
          </a:p>
          <a:p>
            <a:r>
              <a:rPr lang="en-US" dirty="0"/>
              <a:t>Texas A&amp;M</a:t>
            </a:r>
          </a:p>
          <a:p>
            <a:r>
              <a:rPr lang="en-US" dirty="0"/>
              <a:t>U of Arkansas</a:t>
            </a:r>
          </a:p>
          <a:p>
            <a:r>
              <a:rPr lang="en-US" dirty="0"/>
              <a:t>UC Davis</a:t>
            </a:r>
          </a:p>
          <a:p>
            <a:r>
              <a:rPr lang="en-US" dirty="0"/>
              <a:t>U of Florida</a:t>
            </a:r>
          </a:p>
          <a:p>
            <a:r>
              <a:rPr lang="en-US" dirty="0"/>
              <a:t>U of Georgia</a:t>
            </a:r>
          </a:p>
          <a:p>
            <a:r>
              <a:rPr lang="en-US" dirty="0"/>
              <a:t>U of Maryland</a:t>
            </a:r>
          </a:p>
          <a:p>
            <a:r>
              <a:rPr lang="en-US" dirty="0"/>
              <a:t>U of New Mexico</a:t>
            </a:r>
          </a:p>
          <a:p>
            <a:r>
              <a:rPr lang="en-US" dirty="0"/>
              <a:t>UNC Charlotte</a:t>
            </a:r>
          </a:p>
          <a:p>
            <a:r>
              <a:rPr lang="en-US" dirty="0"/>
              <a:t>U of Oregon</a:t>
            </a:r>
          </a:p>
          <a:p>
            <a:r>
              <a:rPr lang="en-US" dirty="0"/>
              <a:t>U of South Florida</a:t>
            </a:r>
          </a:p>
          <a:p>
            <a:r>
              <a:rPr lang="en-US" dirty="0"/>
              <a:t>U of Tennessee </a:t>
            </a:r>
          </a:p>
          <a:p>
            <a:r>
              <a:rPr lang="en-US" dirty="0"/>
              <a:t>U of Wyoming</a:t>
            </a:r>
          </a:p>
        </p:txBody>
      </p:sp>
      <p:pic>
        <p:nvPicPr>
          <p:cNvPr id="10" name="Content Placeholder 9">
            <a:extLst>
              <a:ext uri="{FF2B5EF4-FFF2-40B4-BE49-F238E27FC236}">
                <a16:creationId xmlns:a16="http://schemas.microsoft.com/office/drawing/2014/main" id="{BB5636CF-3DF8-DB99-2148-3D06975027ED}"/>
              </a:ext>
            </a:extLst>
          </p:cNvPr>
          <p:cNvPicPr>
            <a:picLocks noGrp="1" noChangeAspect="1"/>
          </p:cNvPicPr>
          <p:nvPr>
            <p:ph sz="half" idx="2"/>
          </p:nvPr>
        </p:nvPicPr>
        <p:blipFill>
          <a:blip r:embed="rId2"/>
          <a:stretch>
            <a:fillRect/>
          </a:stretch>
        </p:blipFill>
        <p:spPr>
          <a:xfrm>
            <a:off x="6172200" y="2764950"/>
            <a:ext cx="5181600" cy="3432047"/>
          </a:xfrm>
        </p:spPr>
      </p:pic>
      <p:sp>
        <p:nvSpPr>
          <p:cNvPr id="5" name="Date Placeholder 4">
            <a:extLst>
              <a:ext uri="{FF2B5EF4-FFF2-40B4-BE49-F238E27FC236}">
                <a16:creationId xmlns:a16="http://schemas.microsoft.com/office/drawing/2014/main" id="{14C63104-3B23-9E26-BA94-7492142CD987}"/>
              </a:ext>
            </a:extLst>
          </p:cNvPr>
          <p:cNvSpPr>
            <a:spLocks noGrp="1"/>
          </p:cNvSpPr>
          <p:nvPr>
            <p:ph type="dt" sz="half" idx="10"/>
          </p:nvPr>
        </p:nvSpPr>
        <p:spPr>
          <a:xfrm>
            <a:off x="838200" y="6356350"/>
            <a:ext cx="2743200" cy="365125"/>
          </a:xfrm>
        </p:spPr>
        <p:txBody>
          <a:bodyPr/>
          <a:lstStyle/>
          <a:p>
            <a:r>
              <a:rPr lang="en-US"/>
              <a:t>24 April 2025</a:t>
            </a:r>
          </a:p>
        </p:txBody>
      </p:sp>
      <p:sp>
        <p:nvSpPr>
          <p:cNvPr id="6" name="Footer Placeholder 5">
            <a:extLst>
              <a:ext uri="{FF2B5EF4-FFF2-40B4-BE49-F238E27FC236}">
                <a16:creationId xmlns:a16="http://schemas.microsoft.com/office/drawing/2014/main" id="{35FDEB01-DCA5-64A9-418A-75AB90DEF6C4}"/>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p>
        </p:txBody>
      </p:sp>
      <p:pic>
        <p:nvPicPr>
          <p:cNvPr id="16" name="Picture 15">
            <a:extLst>
              <a:ext uri="{FF2B5EF4-FFF2-40B4-BE49-F238E27FC236}">
                <a16:creationId xmlns:a16="http://schemas.microsoft.com/office/drawing/2014/main" id="{9F7BC688-A82F-603B-2726-E58F004632FD}"/>
              </a:ext>
            </a:extLst>
          </p:cNvPr>
          <p:cNvPicPr>
            <a:picLocks noChangeAspect="1"/>
          </p:cNvPicPr>
          <p:nvPr/>
        </p:nvPicPr>
        <p:blipFill>
          <a:blip r:embed="rId3"/>
          <a:stretch>
            <a:fillRect/>
          </a:stretch>
        </p:blipFill>
        <p:spPr>
          <a:xfrm>
            <a:off x="8343579" y="1005099"/>
            <a:ext cx="3538103" cy="2239950"/>
          </a:xfrm>
          <a:prstGeom prst="rect">
            <a:avLst/>
          </a:prstGeom>
        </p:spPr>
      </p:pic>
    </p:spTree>
    <p:extLst>
      <p:ext uri="{BB962C8B-B14F-4D97-AF65-F5344CB8AC3E}">
        <p14:creationId xmlns:p14="http://schemas.microsoft.com/office/powerpoint/2010/main" val="49452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AC3D-2F45-72EF-A10E-EAEA2AC0F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EEA87-1846-F628-E4E3-E64E6F7B49F9}"/>
              </a:ext>
            </a:extLst>
          </p:cNvPr>
          <p:cNvSpPr>
            <a:spLocks noGrp="1"/>
          </p:cNvSpPr>
          <p:nvPr>
            <p:ph type="title"/>
          </p:nvPr>
        </p:nvSpPr>
        <p:spPr/>
        <p:txBody>
          <a:bodyPr/>
          <a:lstStyle/>
          <a:p>
            <a:r>
              <a:rPr lang="en-GB" dirty="0"/>
              <a:t>7 Technical Divisions</a:t>
            </a:r>
            <a:endParaRPr lang="en-US" dirty="0"/>
          </a:p>
        </p:txBody>
      </p:sp>
      <p:sp>
        <p:nvSpPr>
          <p:cNvPr id="3" name="Content Placeholder 2">
            <a:extLst>
              <a:ext uri="{FF2B5EF4-FFF2-40B4-BE49-F238E27FC236}">
                <a16:creationId xmlns:a16="http://schemas.microsoft.com/office/drawing/2014/main" id="{4DE70B1A-CE90-9EE6-2198-AADAEA3C1509}"/>
              </a:ext>
            </a:extLst>
          </p:cNvPr>
          <p:cNvSpPr>
            <a:spLocks noGrp="1"/>
          </p:cNvSpPr>
          <p:nvPr>
            <p:ph sz="half" idx="1"/>
          </p:nvPr>
        </p:nvSpPr>
        <p:spPr/>
        <p:txBody>
          <a:bodyPr>
            <a:normAutofit lnSpcReduction="10000"/>
          </a:bodyPr>
          <a:lstStyle/>
          <a:p>
            <a:r>
              <a:rPr lang="en-GB" dirty="0"/>
              <a:t>Contribute to ASPRS standards and guidelines development</a:t>
            </a:r>
          </a:p>
          <a:p>
            <a:r>
              <a:rPr lang="en-GB" dirty="0"/>
              <a:t>Organize workshops and sessions for conferences</a:t>
            </a:r>
          </a:p>
          <a:p>
            <a:r>
              <a:rPr lang="en-GB" dirty="0"/>
              <a:t>Establishing working groups to study specific research questions or application challenges involving photogrammetry and remote sensing technologies</a:t>
            </a:r>
          </a:p>
          <a:p>
            <a:endParaRPr lang="en-GB" dirty="0"/>
          </a:p>
        </p:txBody>
      </p:sp>
      <p:pic>
        <p:nvPicPr>
          <p:cNvPr id="8" name="Content Placeholder 7" descr="A collage of a drone flying over a beach&#10;&#10;AI-generated content may be incorrect.">
            <a:extLst>
              <a:ext uri="{FF2B5EF4-FFF2-40B4-BE49-F238E27FC236}">
                <a16:creationId xmlns:a16="http://schemas.microsoft.com/office/drawing/2014/main" id="{B39D493E-451E-37C8-17FA-5643D6FC7F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61059" y="1825625"/>
            <a:ext cx="3803881" cy="4351338"/>
          </a:xfrm>
        </p:spPr>
      </p:pic>
      <p:sp>
        <p:nvSpPr>
          <p:cNvPr id="5" name="Date Placeholder 4">
            <a:extLst>
              <a:ext uri="{FF2B5EF4-FFF2-40B4-BE49-F238E27FC236}">
                <a16:creationId xmlns:a16="http://schemas.microsoft.com/office/drawing/2014/main" id="{F430AE73-C1DA-0D53-0212-0263FDC1A498}"/>
              </a:ext>
            </a:extLst>
          </p:cNvPr>
          <p:cNvSpPr>
            <a:spLocks noGrp="1"/>
          </p:cNvSpPr>
          <p:nvPr>
            <p:ph type="dt" sz="half" idx="10"/>
          </p:nvPr>
        </p:nvSpPr>
        <p:spPr/>
        <p:txBody>
          <a:bodyPr/>
          <a:lstStyle/>
          <a:p>
            <a:r>
              <a:rPr lang="en-US"/>
              <a:t>24 April 2025</a:t>
            </a:r>
          </a:p>
        </p:txBody>
      </p:sp>
      <p:sp>
        <p:nvSpPr>
          <p:cNvPr id="6" name="Footer Placeholder 5">
            <a:extLst>
              <a:ext uri="{FF2B5EF4-FFF2-40B4-BE49-F238E27FC236}">
                <a16:creationId xmlns:a16="http://schemas.microsoft.com/office/drawing/2014/main" id="{F2374B0E-9B1C-9FBE-2830-ED4B3B8151B2}"/>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6836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41D5-2864-CFB7-E562-C42F6CC0ADC4}"/>
              </a:ext>
            </a:extLst>
          </p:cNvPr>
          <p:cNvSpPr>
            <a:spLocks noGrp="1"/>
          </p:cNvSpPr>
          <p:nvPr>
            <p:ph type="title"/>
          </p:nvPr>
        </p:nvSpPr>
        <p:spPr>
          <a:xfrm>
            <a:off x="838200" y="365125"/>
            <a:ext cx="10515600" cy="1325563"/>
          </a:xfrm>
        </p:spPr>
        <p:txBody>
          <a:bodyPr/>
          <a:lstStyle/>
          <a:p>
            <a:r>
              <a:rPr lang="en-GB" dirty="0"/>
              <a:t>7 Technical Divisions</a:t>
            </a:r>
            <a:endParaRPr lang="en-US" dirty="0"/>
          </a:p>
        </p:txBody>
      </p:sp>
      <p:sp>
        <p:nvSpPr>
          <p:cNvPr id="3" name="Content Placeholder 2">
            <a:extLst>
              <a:ext uri="{FF2B5EF4-FFF2-40B4-BE49-F238E27FC236}">
                <a16:creationId xmlns:a16="http://schemas.microsoft.com/office/drawing/2014/main" id="{5C5E3AA2-08AC-BB04-15AE-84740526A5E7}"/>
              </a:ext>
            </a:extLst>
          </p:cNvPr>
          <p:cNvSpPr>
            <a:spLocks noGrp="1"/>
          </p:cNvSpPr>
          <p:nvPr>
            <p:ph idx="1"/>
          </p:nvPr>
        </p:nvSpPr>
        <p:spPr>
          <a:xfrm>
            <a:off x="838200" y="1825625"/>
            <a:ext cx="10515600" cy="4351338"/>
          </a:xfrm>
        </p:spPr>
        <p:txBody>
          <a:bodyPr>
            <a:normAutofit/>
          </a:bodyPr>
          <a:lstStyle/>
          <a:p>
            <a:r>
              <a:rPr lang="en-GB" dirty="0"/>
              <a:t>GIS Division (GIS)</a:t>
            </a:r>
          </a:p>
          <a:p>
            <a:r>
              <a:rPr lang="en-GB" dirty="0"/>
              <a:t>Lidar Division (LIDAR)</a:t>
            </a:r>
          </a:p>
          <a:p>
            <a:r>
              <a:rPr lang="en-GB" dirty="0"/>
              <a:t>Photogrammetric Applications Division (PAD)</a:t>
            </a:r>
          </a:p>
          <a:p>
            <a:r>
              <a:rPr lang="en-US" dirty="0"/>
              <a:t>Primary Data Acquisition Division (PDAD)</a:t>
            </a:r>
          </a:p>
          <a:p>
            <a:r>
              <a:rPr lang="en-US" dirty="0"/>
              <a:t>Professional Practice Division (PPD)</a:t>
            </a:r>
          </a:p>
          <a:p>
            <a:r>
              <a:rPr lang="en-US" dirty="0"/>
              <a:t>Remote Sensing Applications Division (RSAD)</a:t>
            </a:r>
          </a:p>
          <a:p>
            <a:r>
              <a:rPr lang="en-US" dirty="0"/>
              <a:t>Unmanned Autonomous Systems Division (UAS)</a:t>
            </a:r>
          </a:p>
        </p:txBody>
      </p:sp>
      <p:sp>
        <p:nvSpPr>
          <p:cNvPr id="5" name="Date Placeholder 4">
            <a:extLst>
              <a:ext uri="{FF2B5EF4-FFF2-40B4-BE49-F238E27FC236}">
                <a16:creationId xmlns:a16="http://schemas.microsoft.com/office/drawing/2014/main" id="{70DAB559-C848-F311-A916-0348513856E3}"/>
              </a:ext>
            </a:extLst>
          </p:cNvPr>
          <p:cNvSpPr>
            <a:spLocks noGrp="1"/>
          </p:cNvSpPr>
          <p:nvPr>
            <p:ph type="dt" sz="half" idx="10"/>
          </p:nvPr>
        </p:nvSpPr>
        <p:spPr>
          <a:xfrm>
            <a:off x="838200" y="6356350"/>
            <a:ext cx="2743200" cy="365125"/>
          </a:xfrm>
        </p:spPr>
        <p:txBody>
          <a:bodyPr/>
          <a:lstStyle/>
          <a:p>
            <a:r>
              <a:rPr lang="en-US"/>
              <a:t>24 April 2025</a:t>
            </a:r>
          </a:p>
        </p:txBody>
      </p:sp>
      <p:sp>
        <p:nvSpPr>
          <p:cNvPr id="6" name="Footer Placeholder 5">
            <a:extLst>
              <a:ext uri="{FF2B5EF4-FFF2-40B4-BE49-F238E27FC236}">
                <a16:creationId xmlns:a16="http://schemas.microsoft.com/office/drawing/2014/main" id="{8235245B-10C3-010C-12CC-BE6A170F6660}"/>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395043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B32D-FFE5-524D-4849-787284AA3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92420-F480-A79C-65D6-C08C9E2A4821}"/>
              </a:ext>
            </a:extLst>
          </p:cNvPr>
          <p:cNvSpPr>
            <a:spLocks noGrp="1"/>
          </p:cNvSpPr>
          <p:nvPr>
            <p:ph type="title"/>
          </p:nvPr>
        </p:nvSpPr>
        <p:spPr>
          <a:xfrm>
            <a:off x="838200" y="365125"/>
            <a:ext cx="10515600" cy="1325563"/>
          </a:xfrm>
        </p:spPr>
        <p:txBody>
          <a:bodyPr/>
          <a:lstStyle/>
          <a:p>
            <a:r>
              <a:rPr lang="en-GB" dirty="0"/>
              <a:t>8 Standing Committees</a:t>
            </a:r>
            <a:endParaRPr lang="en-US" dirty="0"/>
          </a:p>
        </p:txBody>
      </p:sp>
      <p:sp>
        <p:nvSpPr>
          <p:cNvPr id="3" name="Content Placeholder 2">
            <a:extLst>
              <a:ext uri="{FF2B5EF4-FFF2-40B4-BE49-F238E27FC236}">
                <a16:creationId xmlns:a16="http://schemas.microsoft.com/office/drawing/2014/main" id="{18E9AA75-374A-E2EC-25E3-C9BE4E3BEFC7}"/>
              </a:ext>
            </a:extLst>
          </p:cNvPr>
          <p:cNvSpPr>
            <a:spLocks noGrp="1"/>
          </p:cNvSpPr>
          <p:nvPr>
            <p:ph sz="half" idx="1"/>
          </p:nvPr>
        </p:nvSpPr>
        <p:spPr>
          <a:xfrm>
            <a:off x="838200" y="1825625"/>
            <a:ext cx="5181600" cy="4351338"/>
          </a:xfrm>
        </p:spPr>
        <p:txBody>
          <a:bodyPr>
            <a:normAutofit fontScale="92500" lnSpcReduction="10000"/>
          </a:bodyPr>
          <a:lstStyle/>
          <a:p>
            <a:r>
              <a:rPr lang="en-US" dirty="0"/>
              <a:t>Awards and Scholarships</a:t>
            </a:r>
          </a:p>
          <a:p>
            <a:r>
              <a:rPr lang="en-US" dirty="0"/>
              <a:t>Data Preservation and Archiving</a:t>
            </a:r>
          </a:p>
          <a:p>
            <a:r>
              <a:rPr lang="en-US" dirty="0"/>
              <a:t>Diversity, Equity and Inclusion</a:t>
            </a:r>
          </a:p>
          <a:p>
            <a:r>
              <a:rPr lang="en-US" dirty="0"/>
              <a:t>Education and Professional Development</a:t>
            </a:r>
          </a:p>
          <a:p>
            <a:r>
              <a:rPr lang="en-US" dirty="0"/>
              <a:t>Evaluation for Certification</a:t>
            </a:r>
          </a:p>
          <a:p>
            <a:r>
              <a:rPr lang="en-US" dirty="0"/>
              <a:t>Events</a:t>
            </a:r>
          </a:p>
          <a:p>
            <a:r>
              <a:rPr lang="en-US" dirty="0"/>
              <a:t>Publications</a:t>
            </a:r>
          </a:p>
          <a:p>
            <a:r>
              <a:rPr lang="en-US" dirty="0"/>
              <a:t>Standards</a:t>
            </a:r>
          </a:p>
        </p:txBody>
      </p:sp>
      <p:pic>
        <p:nvPicPr>
          <p:cNvPr id="15" name="Content Placeholder 14" descr="A group of people sitting around a table&#10;&#10;AI-generated content may be incorrect.">
            <a:extLst>
              <a:ext uri="{FF2B5EF4-FFF2-40B4-BE49-F238E27FC236}">
                <a16:creationId xmlns:a16="http://schemas.microsoft.com/office/drawing/2014/main" id="{71B7B09A-95A0-38C9-040E-CD5FD908C3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5540943" cy="4163360"/>
          </a:xfrm>
        </p:spPr>
      </p:pic>
      <p:sp>
        <p:nvSpPr>
          <p:cNvPr id="5" name="Date Placeholder 4">
            <a:extLst>
              <a:ext uri="{FF2B5EF4-FFF2-40B4-BE49-F238E27FC236}">
                <a16:creationId xmlns:a16="http://schemas.microsoft.com/office/drawing/2014/main" id="{611CC51C-A3B8-AF50-A67B-E9DA70B293A0}"/>
              </a:ext>
            </a:extLst>
          </p:cNvPr>
          <p:cNvSpPr>
            <a:spLocks noGrp="1"/>
          </p:cNvSpPr>
          <p:nvPr>
            <p:ph type="dt" sz="half" idx="10"/>
          </p:nvPr>
        </p:nvSpPr>
        <p:spPr>
          <a:xfrm>
            <a:off x="838200" y="6356350"/>
            <a:ext cx="2743200" cy="365125"/>
          </a:xfrm>
        </p:spPr>
        <p:txBody>
          <a:bodyPr/>
          <a:lstStyle/>
          <a:p>
            <a:r>
              <a:rPr lang="en-US"/>
              <a:t>24 April 2025</a:t>
            </a:r>
          </a:p>
        </p:txBody>
      </p:sp>
      <p:sp>
        <p:nvSpPr>
          <p:cNvPr id="6" name="Footer Placeholder 5">
            <a:extLst>
              <a:ext uri="{FF2B5EF4-FFF2-40B4-BE49-F238E27FC236}">
                <a16:creationId xmlns:a16="http://schemas.microsoft.com/office/drawing/2014/main" id="{8B813D1C-B467-5486-C409-A8F31195A084}"/>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945759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AC81-A79F-1CE8-87BA-42C87FB2EF2E}"/>
              </a:ext>
            </a:extLst>
          </p:cNvPr>
          <p:cNvSpPr>
            <a:spLocks noGrp="1"/>
          </p:cNvSpPr>
          <p:nvPr>
            <p:ph type="title"/>
          </p:nvPr>
        </p:nvSpPr>
        <p:spPr>
          <a:xfrm>
            <a:off x="838200" y="365125"/>
            <a:ext cx="10515600" cy="1325563"/>
          </a:xfrm>
        </p:spPr>
        <p:txBody>
          <a:bodyPr/>
          <a:lstStyle/>
          <a:p>
            <a:r>
              <a:rPr lang="en-GB" dirty="0"/>
              <a:t>Who are the ASPRS Leaders?</a:t>
            </a:r>
            <a:endParaRPr lang="en-US" dirty="0"/>
          </a:p>
        </p:txBody>
      </p:sp>
      <p:sp>
        <p:nvSpPr>
          <p:cNvPr id="3" name="Content Placeholder 2">
            <a:extLst>
              <a:ext uri="{FF2B5EF4-FFF2-40B4-BE49-F238E27FC236}">
                <a16:creationId xmlns:a16="http://schemas.microsoft.com/office/drawing/2014/main" id="{35AE7C05-A40F-A7C1-B137-CEA1495AE859}"/>
              </a:ext>
            </a:extLst>
          </p:cNvPr>
          <p:cNvSpPr>
            <a:spLocks noGrp="1"/>
          </p:cNvSpPr>
          <p:nvPr>
            <p:ph idx="1"/>
          </p:nvPr>
        </p:nvSpPr>
        <p:spPr>
          <a:xfrm>
            <a:off x="838200" y="1825625"/>
            <a:ext cx="10515600" cy="4351338"/>
          </a:xfrm>
        </p:spPr>
        <p:txBody>
          <a:bodyPr/>
          <a:lstStyle/>
          <a:p>
            <a:r>
              <a:rPr lang="en-US" dirty="0"/>
              <a:t>ASPRS day-to-day operations are handled by </a:t>
            </a:r>
            <a:r>
              <a:rPr lang="en-US" dirty="0" err="1"/>
              <a:t>EisnerAmper</a:t>
            </a:r>
            <a:r>
              <a:rPr lang="en-US" dirty="0"/>
              <a:t> Association Management (EAM) in Baton Rouge, LA</a:t>
            </a:r>
          </a:p>
          <a:p>
            <a:r>
              <a:rPr lang="en-US" dirty="0"/>
              <a:t>3 paid staff produce PE&amp;RS and provide guidance to EAM</a:t>
            </a:r>
          </a:p>
          <a:p>
            <a:r>
              <a:rPr lang="en-US" dirty="0"/>
              <a:t>&gt; 150 volunteers occupy ASPRS leadership positions, including</a:t>
            </a:r>
          </a:p>
          <a:p>
            <a:pPr lvl="1"/>
            <a:r>
              <a:rPr lang="en-US" dirty="0"/>
              <a:t>National Board of Directors</a:t>
            </a:r>
          </a:p>
          <a:p>
            <a:pPr lvl="1"/>
            <a:r>
              <a:rPr lang="en-US" dirty="0"/>
              <a:t>Region and Chapter Board Members</a:t>
            </a:r>
          </a:p>
          <a:p>
            <a:pPr lvl="1"/>
            <a:r>
              <a:rPr lang="en-US" dirty="0"/>
              <a:t>Council, Technical Division, Committee, and Working Group Chairs</a:t>
            </a:r>
          </a:p>
        </p:txBody>
      </p:sp>
      <p:sp>
        <p:nvSpPr>
          <p:cNvPr id="4" name="Date Placeholder 3">
            <a:extLst>
              <a:ext uri="{FF2B5EF4-FFF2-40B4-BE49-F238E27FC236}">
                <a16:creationId xmlns:a16="http://schemas.microsoft.com/office/drawing/2014/main" id="{8AE8E123-4A21-8D5A-3A25-A1846BBCB2E3}"/>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7A1C1505-6C2E-AC7E-2BE7-C4B6D76748FA}"/>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53233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59972-AF93-8521-E213-3F2AF2865FB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58D7E23-0200-1DE8-8BD0-F9F4BA100EBA}"/>
              </a:ext>
            </a:extLst>
          </p:cNvPr>
          <p:cNvSpPr>
            <a:spLocks noGrp="1"/>
          </p:cNvSpPr>
          <p:nvPr>
            <p:ph type="title"/>
          </p:nvPr>
        </p:nvSpPr>
        <p:spPr/>
        <p:txBody>
          <a:bodyPr/>
          <a:lstStyle/>
          <a:p>
            <a:r>
              <a:rPr lang="en-GB" dirty="0"/>
              <a:t>ASPRS Board of Directors</a:t>
            </a:r>
            <a:endParaRPr lang="en-US" dirty="0"/>
          </a:p>
        </p:txBody>
      </p:sp>
      <p:sp>
        <p:nvSpPr>
          <p:cNvPr id="12" name="Text Placeholder 11">
            <a:extLst>
              <a:ext uri="{FF2B5EF4-FFF2-40B4-BE49-F238E27FC236}">
                <a16:creationId xmlns:a16="http://schemas.microsoft.com/office/drawing/2014/main" id="{0F245030-47B0-4D03-2B79-C84D7A29FBFC}"/>
              </a:ext>
            </a:extLst>
          </p:cNvPr>
          <p:cNvSpPr>
            <a:spLocks noGrp="1"/>
          </p:cNvSpPr>
          <p:nvPr>
            <p:ph sz="half" idx="1"/>
          </p:nvPr>
        </p:nvSpPr>
        <p:spPr/>
        <p:txBody>
          <a:bodyPr>
            <a:normAutofit/>
          </a:bodyPr>
          <a:lstStyle/>
          <a:p>
            <a:r>
              <a:rPr lang="en-US" dirty="0"/>
              <a:t>4 Elected Officers</a:t>
            </a:r>
          </a:p>
          <a:p>
            <a:pPr lvl="1"/>
            <a:r>
              <a:rPr lang="en-US" dirty="0">
                <a:solidFill>
                  <a:srgbClr val="6E7A24"/>
                </a:solidFill>
              </a:rPr>
              <a:t>President</a:t>
            </a:r>
          </a:p>
          <a:p>
            <a:pPr lvl="1"/>
            <a:r>
              <a:rPr lang="en-US" dirty="0">
                <a:solidFill>
                  <a:srgbClr val="6E7A24"/>
                </a:solidFill>
              </a:rPr>
              <a:t>President-Elect</a:t>
            </a:r>
          </a:p>
          <a:p>
            <a:pPr lvl="1"/>
            <a:r>
              <a:rPr lang="en-US" dirty="0">
                <a:solidFill>
                  <a:srgbClr val="6E7A24"/>
                </a:solidFill>
              </a:rPr>
              <a:t>Vice-President</a:t>
            </a:r>
          </a:p>
          <a:p>
            <a:pPr lvl="1"/>
            <a:r>
              <a:rPr lang="en-US" dirty="0">
                <a:solidFill>
                  <a:srgbClr val="6E7A24"/>
                </a:solidFill>
              </a:rPr>
              <a:t>Immediate Past President</a:t>
            </a:r>
          </a:p>
          <a:p>
            <a:r>
              <a:rPr lang="en-US" dirty="0"/>
              <a:t>3 Ex-Officio Officers</a:t>
            </a:r>
          </a:p>
          <a:p>
            <a:pPr lvl="1"/>
            <a:r>
              <a:rPr lang="en-US" dirty="0">
                <a:solidFill>
                  <a:srgbClr val="6E7A24"/>
                </a:solidFill>
              </a:rPr>
              <a:t>Executive Director</a:t>
            </a:r>
          </a:p>
          <a:p>
            <a:pPr lvl="1"/>
            <a:r>
              <a:rPr lang="en-US" dirty="0">
                <a:solidFill>
                  <a:srgbClr val="6E7A24"/>
                </a:solidFill>
              </a:rPr>
              <a:t>Secretary</a:t>
            </a:r>
          </a:p>
          <a:p>
            <a:pPr lvl="1"/>
            <a:r>
              <a:rPr lang="en-US" dirty="0">
                <a:solidFill>
                  <a:srgbClr val="6E7A24"/>
                </a:solidFill>
              </a:rPr>
              <a:t>Treasurer</a:t>
            </a:r>
          </a:p>
          <a:p>
            <a:endParaRPr lang="en-US" dirty="0"/>
          </a:p>
        </p:txBody>
      </p:sp>
      <p:sp>
        <p:nvSpPr>
          <p:cNvPr id="18" name="Content Placeholder 17">
            <a:extLst>
              <a:ext uri="{FF2B5EF4-FFF2-40B4-BE49-F238E27FC236}">
                <a16:creationId xmlns:a16="http://schemas.microsoft.com/office/drawing/2014/main" id="{DACDC69C-7087-B99C-27F5-55AA75E2DA87}"/>
              </a:ext>
            </a:extLst>
          </p:cNvPr>
          <p:cNvSpPr>
            <a:spLocks noGrp="1"/>
          </p:cNvSpPr>
          <p:nvPr>
            <p:ph sz="half" idx="2"/>
          </p:nvPr>
        </p:nvSpPr>
        <p:spPr>
          <a:xfrm>
            <a:off x="5712431" y="1825625"/>
            <a:ext cx="5641369" cy="4351338"/>
          </a:xfrm>
        </p:spPr>
        <p:txBody>
          <a:bodyPr>
            <a:normAutofit/>
          </a:bodyPr>
          <a:lstStyle/>
          <a:p>
            <a:r>
              <a:rPr lang="en-US" dirty="0"/>
              <a:t>6 Council Chairs</a:t>
            </a:r>
          </a:p>
          <a:p>
            <a:pPr lvl="1"/>
            <a:r>
              <a:rPr lang="en-US" dirty="0">
                <a:solidFill>
                  <a:srgbClr val="6E7A24"/>
                </a:solidFill>
              </a:rPr>
              <a:t>Technical Division Directors </a:t>
            </a:r>
          </a:p>
          <a:p>
            <a:pPr lvl="1"/>
            <a:r>
              <a:rPr lang="en-US" dirty="0">
                <a:solidFill>
                  <a:srgbClr val="6E7A24"/>
                </a:solidFill>
              </a:rPr>
              <a:t>Region Officers Council</a:t>
            </a:r>
          </a:p>
          <a:p>
            <a:pPr lvl="1"/>
            <a:r>
              <a:rPr lang="en-US" dirty="0">
                <a:solidFill>
                  <a:srgbClr val="6E7A24"/>
                </a:solidFill>
              </a:rPr>
              <a:t>Committee Chairs Council</a:t>
            </a:r>
          </a:p>
          <a:p>
            <a:pPr lvl="1"/>
            <a:r>
              <a:rPr lang="en-US" dirty="0">
                <a:solidFill>
                  <a:srgbClr val="6E7A24"/>
                </a:solidFill>
              </a:rPr>
              <a:t>Student Advisory Council</a:t>
            </a:r>
          </a:p>
          <a:p>
            <a:pPr lvl="1"/>
            <a:r>
              <a:rPr lang="en-US" dirty="0">
                <a:solidFill>
                  <a:srgbClr val="6E7A24"/>
                </a:solidFill>
              </a:rPr>
              <a:t>Early Career Professionals Council</a:t>
            </a:r>
          </a:p>
          <a:p>
            <a:pPr lvl="1"/>
            <a:r>
              <a:rPr lang="en-US" dirty="0">
                <a:solidFill>
                  <a:srgbClr val="6E7A24"/>
                </a:solidFill>
              </a:rPr>
              <a:t>Sustaining Members Council</a:t>
            </a:r>
          </a:p>
        </p:txBody>
      </p:sp>
      <p:sp>
        <p:nvSpPr>
          <p:cNvPr id="5" name="Date Placeholder 4">
            <a:extLst>
              <a:ext uri="{FF2B5EF4-FFF2-40B4-BE49-F238E27FC236}">
                <a16:creationId xmlns:a16="http://schemas.microsoft.com/office/drawing/2014/main" id="{4A216F8C-038E-B4A6-CA45-4EC5F4960BC6}"/>
              </a:ext>
            </a:extLst>
          </p:cNvPr>
          <p:cNvSpPr>
            <a:spLocks noGrp="1"/>
          </p:cNvSpPr>
          <p:nvPr>
            <p:ph type="dt" sz="half" idx="10"/>
          </p:nvPr>
        </p:nvSpPr>
        <p:spPr/>
        <p:txBody>
          <a:bodyPr/>
          <a:lstStyle/>
          <a:p>
            <a:r>
              <a:rPr lang="en-US"/>
              <a:t>24 April 2025</a:t>
            </a:r>
          </a:p>
        </p:txBody>
      </p:sp>
      <p:sp>
        <p:nvSpPr>
          <p:cNvPr id="6" name="Footer Placeholder 5">
            <a:extLst>
              <a:ext uri="{FF2B5EF4-FFF2-40B4-BE49-F238E27FC236}">
                <a16:creationId xmlns:a16="http://schemas.microsoft.com/office/drawing/2014/main" id="{353B7BA4-4EB5-BADE-DCB2-3993515BEA70}"/>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206074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3F543B-53EE-6B7E-D725-645E43C4A729}"/>
              </a:ext>
            </a:extLst>
          </p:cNvPr>
          <p:cNvSpPr>
            <a:spLocks noGrp="1"/>
          </p:cNvSpPr>
          <p:nvPr>
            <p:ph type="title"/>
          </p:nvPr>
        </p:nvSpPr>
        <p:spPr/>
        <p:txBody>
          <a:bodyPr/>
          <a:lstStyle/>
          <a:p>
            <a:r>
              <a:rPr lang="en-GB" dirty="0"/>
              <a:t>Elected Officers 2024 - 2025</a:t>
            </a:r>
            <a:endParaRPr lang="en-US" dirty="0"/>
          </a:p>
        </p:txBody>
      </p:sp>
      <p:sp>
        <p:nvSpPr>
          <p:cNvPr id="5" name="Date Placeholder 4">
            <a:extLst>
              <a:ext uri="{FF2B5EF4-FFF2-40B4-BE49-F238E27FC236}">
                <a16:creationId xmlns:a16="http://schemas.microsoft.com/office/drawing/2014/main" id="{04A40D4C-CE50-9111-57B0-77217BD993E8}"/>
              </a:ext>
            </a:extLst>
          </p:cNvPr>
          <p:cNvSpPr>
            <a:spLocks noGrp="1"/>
          </p:cNvSpPr>
          <p:nvPr>
            <p:ph type="dt" sz="half" idx="10"/>
          </p:nvPr>
        </p:nvSpPr>
        <p:spPr/>
        <p:txBody>
          <a:bodyPr/>
          <a:lstStyle/>
          <a:p>
            <a:r>
              <a:rPr lang="en-US"/>
              <a:t>24 April 2025</a:t>
            </a:r>
          </a:p>
        </p:txBody>
      </p:sp>
      <p:sp>
        <p:nvSpPr>
          <p:cNvPr id="6" name="Footer Placeholder 5">
            <a:extLst>
              <a:ext uri="{FF2B5EF4-FFF2-40B4-BE49-F238E27FC236}">
                <a16:creationId xmlns:a16="http://schemas.microsoft.com/office/drawing/2014/main" id="{B3B09C68-47E1-8783-3694-323A338F14AD}"/>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grpSp>
        <p:nvGrpSpPr>
          <p:cNvPr id="35" name="Group 34">
            <a:extLst>
              <a:ext uri="{FF2B5EF4-FFF2-40B4-BE49-F238E27FC236}">
                <a16:creationId xmlns:a16="http://schemas.microsoft.com/office/drawing/2014/main" id="{7ABA54BC-A2CD-260C-2309-24F611709D68}"/>
              </a:ext>
            </a:extLst>
          </p:cNvPr>
          <p:cNvGrpSpPr/>
          <p:nvPr/>
        </p:nvGrpSpPr>
        <p:grpSpPr>
          <a:xfrm>
            <a:off x="689610" y="2205984"/>
            <a:ext cx="2360351" cy="3119669"/>
            <a:chOff x="1042415" y="2205984"/>
            <a:chExt cx="2360351" cy="3119669"/>
          </a:xfrm>
        </p:grpSpPr>
        <p:pic>
          <p:nvPicPr>
            <p:cNvPr id="27" name="Picture 4" descr="Bandana Kar, Ph.D.">
              <a:extLst>
                <a:ext uri="{FF2B5EF4-FFF2-40B4-BE49-F238E27FC236}">
                  <a16:creationId xmlns:a16="http://schemas.microsoft.com/office/drawing/2014/main" id="{4F318360-1A42-29FF-65BB-073DF8A6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90" y="2205984"/>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D2410BC-4AE2-A039-FF3E-782DDD5D7715}"/>
                </a:ext>
              </a:extLst>
            </p:cNvPr>
            <p:cNvSpPr txBox="1"/>
            <p:nvPr/>
          </p:nvSpPr>
          <p:spPr>
            <a:xfrm>
              <a:off x="1042415" y="4586989"/>
              <a:ext cx="2360351" cy="738664"/>
            </a:xfrm>
            <a:prstGeom prst="rect">
              <a:avLst/>
            </a:prstGeom>
            <a:noFill/>
          </p:spPr>
          <p:txBody>
            <a:bodyPr wrap="square" rtlCol="0">
              <a:spAutoFit/>
            </a:bodyPr>
            <a:lstStyle/>
            <a:p>
              <a:pPr algn="ctr"/>
              <a:r>
                <a:rPr lang="en-GB" sz="1400" b="1" dirty="0"/>
                <a:t>Immediate Past President</a:t>
              </a:r>
            </a:p>
            <a:p>
              <a:pPr algn="ctr"/>
              <a:r>
                <a:rPr lang="en-GB" sz="1400" dirty="0"/>
                <a:t>Bandana Kar</a:t>
              </a:r>
            </a:p>
            <a:p>
              <a:pPr algn="ctr"/>
              <a:r>
                <a:rPr lang="en-GB" sz="1400" dirty="0"/>
                <a:t>(US DoE)</a:t>
              </a:r>
              <a:endParaRPr lang="en-US" sz="1400" dirty="0"/>
            </a:p>
          </p:txBody>
        </p:sp>
      </p:grpSp>
      <p:grpSp>
        <p:nvGrpSpPr>
          <p:cNvPr id="36" name="Group 35">
            <a:extLst>
              <a:ext uri="{FF2B5EF4-FFF2-40B4-BE49-F238E27FC236}">
                <a16:creationId xmlns:a16="http://schemas.microsoft.com/office/drawing/2014/main" id="{3FCCBDC6-4D87-9417-6940-6EE91EAD0ECA}"/>
              </a:ext>
            </a:extLst>
          </p:cNvPr>
          <p:cNvGrpSpPr/>
          <p:nvPr/>
        </p:nvGrpSpPr>
        <p:grpSpPr>
          <a:xfrm>
            <a:off x="3538265" y="2205984"/>
            <a:ext cx="2359152" cy="3119669"/>
            <a:chOff x="3806952" y="2205984"/>
            <a:chExt cx="2359152" cy="3119669"/>
          </a:xfrm>
        </p:grpSpPr>
        <p:pic>
          <p:nvPicPr>
            <p:cNvPr id="28" name="Picture 6" descr="Amr Abd-Elrahman">
              <a:extLst>
                <a:ext uri="{FF2B5EF4-FFF2-40B4-BE49-F238E27FC236}">
                  <a16:creationId xmlns:a16="http://schemas.microsoft.com/office/drawing/2014/main" id="{04048D00-4894-1553-BEFA-97E102AE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828" y="2205984"/>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30996D3-F222-8CC2-3DB7-8285DC60840C}"/>
                </a:ext>
              </a:extLst>
            </p:cNvPr>
            <p:cNvSpPr txBox="1"/>
            <p:nvPr/>
          </p:nvSpPr>
          <p:spPr>
            <a:xfrm>
              <a:off x="3806952" y="4586989"/>
              <a:ext cx="2359152" cy="738664"/>
            </a:xfrm>
            <a:prstGeom prst="rect">
              <a:avLst/>
            </a:prstGeom>
            <a:noFill/>
          </p:spPr>
          <p:txBody>
            <a:bodyPr wrap="square" rtlCol="0">
              <a:spAutoFit/>
            </a:bodyPr>
            <a:lstStyle/>
            <a:p>
              <a:pPr algn="ctr"/>
              <a:r>
                <a:rPr lang="en-GB" sz="1400" b="1" dirty="0"/>
                <a:t>President</a:t>
              </a:r>
            </a:p>
            <a:p>
              <a:pPr algn="ctr"/>
              <a:r>
                <a:rPr lang="en-GB" sz="1400" dirty="0"/>
                <a:t>Amr Abd-Elrahman</a:t>
              </a:r>
            </a:p>
            <a:p>
              <a:pPr algn="ctr"/>
              <a:r>
                <a:rPr lang="en-GB" sz="1400" dirty="0"/>
                <a:t>(University of Florida)</a:t>
              </a:r>
              <a:endParaRPr lang="en-US" sz="1400" dirty="0"/>
            </a:p>
          </p:txBody>
        </p:sp>
      </p:grpSp>
      <p:grpSp>
        <p:nvGrpSpPr>
          <p:cNvPr id="37" name="Group 36">
            <a:extLst>
              <a:ext uri="{FF2B5EF4-FFF2-40B4-BE49-F238E27FC236}">
                <a16:creationId xmlns:a16="http://schemas.microsoft.com/office/drawing/2014/main" id="{D5642E91-5307-CF7F-9EA3-F24547F94392}"/>
              </a:ext>
            </a:extLst>
          </p:cNvPr>
          <p:cNvGrpSpPr/>
          <p:nvPr/>
        </p:nvGrpSpPr>
        <p:grpSpPr>
          <a:xfrm>
            <a:off x="6385721" y="2205984"/>
            <a:ext cx="2359152" cy="3119669"/>
            <a:chOff x="6571488" y="2205984"/>
            <a:chExt cx="2359152" cy="3119669"/>
          </a:xfrm>
        </p:grpSpPr>
        <p:pic>
          <p:nvPicPr>
            <p:cNvPr id="24" name="Picture 23" descr="A person wearing a hat and glasses&#10;&#10;AI-generated content may be incorrect.">
              <a:extLst>
                <a:ext uri="{FF2B5EF4-FFF2-40B4-BE49-F238E27FC236}">
                  <a16:creationId xmlns:a16="http://schemas.microsoft.com/office/drawing/2014/main" id="{6EEC397C-C81C-38A9-8779-7D3970250574}"/>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6722364" y="2205984"/>
              <a:ext cx="2057400" cy="2057400"/>
            </a:xfrm>
            <a:prstGeom prst="rect">
              <a:avLst/>
            </a:prstGeom>
          </p:spPr>
        </p:pic>
        <p:sp>
          <p:nvSpPr>
            <p:cNvPr id="33" name="TextBox 32">
              <a:extLst>
                <a:ext uri="{FF2B5EF4-FFF2-40B4-BE49-F238E27FC236}">
                  <a16:creationId xmlns:a16="http://schemas.microsoft.com/office/drawing/2014/main" id="{A46BB2A4-2B43-7C1F-E970-7DCAAB6027A8}"/>
                </a:ext>
              </a:extLst>
            </p:cNvPr>
            <p:cNvSpPr txBox="1"/>
            <p:nvPr/>
          </p:nvSpPr>
          <p:spPr>
            <a:xfrm>
              <a:off x="6571488" y="4586989"/>
              <a:ext cx="2359152" cy="738664"/>
            </a:xfrm>
            <a:prstGeom prst="rect">
              <a:avLst/>
            </a:prstGeom>
            <a:noFill/>
          </p:spPr>
          <p:txBody>
            <a:bodyPr wrap="square" rtlCol="0">
              <a:spAutoFit/>
            </a:bodyPr>
            <a:lstStyle/>
            <a:p>
              <a:pPr algn="ctr"/>
              <a:r>
                <a:rPr lang="en-GB" sz="1400" b="1" dirty="0"/>
                <a:t>President-Elect</a:t>
              </a:r>
            </a:p>
            <a:p>
              <a:pPr algn="ctr"/>
              <a:r>
                <a:rPr lang="en-GB" sz="1400" dirty="0"/>
                <a:t>Al Karlin</a:t>
              </a:r>
            </a:p>
            <a:p>
              <a:pPr algn="ctr"/>
              <a:r>
                <a:rPr lang="en-GB" sz="1400" dirty="0"/>
                <a:t>(Dewberry)</a:t>
              </a:r>
              <a:endParaRPr lang="en-US" sz="1400" dirty="0"/>
            </a:p>
          </p:txBody>
        </p:sp>
      </p:grpSp>
      <p:grpSp>
        <p:nvGrpSpPr>
          <p:cNvPr id="38" name="Group 37">
            <a:extLst>
              <a:ext uri="{FF2B5EF4-FFF2-40B4-BE49-F238E27FC236}">
                <a16:creationId xmlns:a16="http://schemas.microsoft.com/office/drawing/2014/main" id="{A3EEC0B4-A80B-7A11-A01E-5733CBF27FE0}"/>
              </a:ext>
            </a:extLst>
          </p:cNvPr>
          <p:cNvGrpSpPr/>
          <p:nvPr/>
        </p:nvGrpSpPr>
        <p:grpSpPr>
          <a:xfrm>
            <a:off x="9233178" y="2205984"/>
            <a:ext cx="2359152" cy="3119669"/>
            <a:chOff x="9336024" y="2205984"/>
            <a:chExt cx="2359152" cy="3119669"/>
          </a:xfrm>
        </p:grpSpPr>
        <p:pic>
          <p:nvPicPr>
            <p:cNvPr id="29" name="Picture 2" descr="Steven Steinberg (MS '94): GIS strategy in the public and private sectors">
              <a:extLst>
                <a:ext uri="{FF2B5EF4-FFF2-40B4-BE49-F238E27FC236}">
                  <a16:creationId xmlns:a16="http://schemas.microsoft.com/office/drawing/2014/main" id="{2A0905FD-5A2B-7E01-6EBE-A568F2255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8810" y="2205984"/>
              <a:ext cx="1973580" cy="20574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A1394E7-9BCF-EAE1-AB04-80F6268E47DD}"/>
                </a:ext>
              </a:extLst>
            </p:cNvPr>
            <p:cNvSpPr txBox="1"/>
            <p:nvPr/>
          </p:nvSpPr>
          <p:spPr>
            <a:xfrm>
              <a:off x="9336024" y="4586989"/>
              <a:ext cx="2359152" cy="738664"/>
            </a:xfrm>
            <a:prstGeom prst="rect">
              <a:avLst/>
            </a:prstGeom>
            <a:noFill/>
          </p:spPr>
          <p:txBody>
            <a:bodyPr wrap="square" rtlCol="0">
              <a:spAutoFit/>
            </a:bodyPr>
            <a:lstStyle/>
            <a:p>
              <a:pPr algn="ctr"/>
              <a:r>
                <a:rPr lang="en-GB" sz="1400" b="1" dirty="0"/>
                <a:t>Vice President</a:t>
              </a:r>
            </a:p>
            <a:p>
              <a:pPr algn="ctr"/>
              <a:r>
                <a:rPr lang="en-GB" sz="1400" dirty="0"/>
                <a:t>Steve Steinberg</a:t>
              </a:r>
            </a:p>
            <a:p>
              <a:pPr algn="ctr"/>
              <a:r>
                <a:rPr lang="en-GB" sz="1400" dirty="0"/>
                <a:t>(Los Angeles County)</a:t>
              </a:r>
              <a:endParaRPr lang="en-US" sz="1400" dirty="0"/>
            </a:p>
          </p:txBody>
        </p:sp>
      </p:grpSp>
    </p:spTree>
    <p:extLst>
      <p:ext uri="{BB962C8B-B14F-4D97-AF65-F5344CB8AC3E}">
        <p14:creationId xmlns:p14="http://schemas.microsoft.com/office/powerpoint/2010/main" val="414860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FC4BC8-9D69-26A4-ED9D-D64991FCCA97}"/>
              </a:ext>
            </a:extLst>
          </p:cNvPr>
          <p:cNvSpPr>
            <a:spLocks noGrp="1"/>
          </p:cNvSpPr>
          <p:nvPr>
            <p:ph type="title"/>
          </p:nvPr>
        </p:nvSpPr>
        <p:spPr>
          <a:xfrm>
            <a:off x="838200" y="365125"/>
            <a:ext cx="10515600" cy="1325563"/>
          </a:xfrm>
        </p:spPr>
        <p:txBody>
          <a:bodyPr anchor="ctr">
            <a:normAutofit/>
          </a:bodyPr>
          <a:lstStyle/>
          <a:p>
            <a:r>
              <a:rPr lang="en-GB" dirty="0"/>
              <a:t>ASPRS Events</a:t>
            </a:r>
            <a:endParaRPr lang="en-US" dirty="0"/>
          </a:p>
        </p:txBody>
      </p:sp>
      <p:sp>
        <p:nvSpPr>
          <p:cNvPr id="7" name="Content Placeholder 6">
            <a:extLst>
              <a:ext uri="{FF2B5EF4-FFF2-40B4-BE49-F238E27FC236}">
                <a16:creationId xmlns:a16="http://schemas.microsoft.com/office/drawing/2014/main" id="{01BAB9E5-7F54-1B18-C968-03297AE49021}"/>
              </a:ext>
            </a:extLst>
          </p:cNvPr>
          <p:cNvSpPr>
            <a:spLocks noGrp="1"/>
          </p:cNvSpPr>
          <p:nvPr>
            <p:ph sz="half" idx="1"/>
          </p:nvPr>
        </p:nvSpPr>
        <p:spPr>
          <a:xfrm>
            <a:off x="838199" y="1825625"/>
            <a:ext cx="5601929" cy="4351338"/>
          </a:xfrm>
        </p:spPr>
        <p:txBody>
          <a:bodyPr>
            <a:normAutofit fontScale="77500" lnSpcReduction="20000"/>
          </a:bodyPr>
          <a:lstStyle/>
          <a:p>
            <a:r>
              <a:rPr lang="en-GB" dirty="0"/>
              <a:t>ASPRS Annual Conference at Geo Week</a:t>
            </a:r>
          </a:p>
          <a:p>
            <a:pPr lvl="1"/>
            <a:r>
              <a:rPr lang="en-US" dirty="0"/>
              <a:t>The premier US-based event highlighting integration between the built environment, advanced airborne/terrestrial geospatial technologies, and commercial 3D technologies.</a:t>
            </a:r>
          </a:p>
          <a:p>
            <a:r>
              <a:rPr lang="en-US" dirty="0"/>
              <a:t>ASPRS International Technical Symposium </a:t>
            </a:r>
          </a:p>
          <a:p>
            <a:pPr lvl="1"/>
            <a:r>
              <a:rPr lang="en-US" dirty="0"/>
              <a:t>A multi-day virtual conference held once a year. This conference is a great opportunity for students to present their research.</a:t>
            </a:r>
          </a:p>
          <a:p>
            <a:r>
              <a:rPr lang="en-US" dirty="0"/>
              <a:t>GeoBytes Webinars</a:t>
            </a:r>
          </a:p>
          <a:p>
            <a:pPr lvl="1"/>
            <a:r>
              <a:rPr lang="en-US" dirty="0"/>
              <a:t>Online presenters on state-of-the-art geospatial topics</a:t>
            </a:r>
          </a:p>
        </p:txBody>
      </p:sp>
      <p:pic>
        <p:nvPicPr>
          <p:cNvPr id="14" name="Content Placeholder 13" descr="A group of people standing in a room&#10;&#10;AI-generated content may be incorrect.">
            <a:extLst>
              <a:ext uri="{FF2B5EF4-FFF2-40B4-BE49-F238E27FC236}">
                <a16:creationId xmlns:a16="http://schemas.microsoft.com/office/drawing/2014/main" id="{028FB70C-A995-0CE5-2193-06B65B61BA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6649714" y="1827379"/>
            <a:ext cx="4804865" cy="3203243"/>
          </a:xfrm>
          <a:noFill/>
        </p:spPr>
      </p:pic>
      <p:sp>
        <p:nvSpPr>
          <p:cNvPr id="4" name="Date Placeholder 3">
            <a:extLst>
              <a:ext uri="{FF2B5EF4-FFF2-40B4-BE49-F238E27FC236}">
                <a16:creationId xmlns:a16="http://schemas.microsoft.com/office/drawing/2014/main" id="{02860A67-2CCF-7782-1318-C1B5040DCA19}"/>
              </a:ext>
            </a:extLst>
          </p:cNvPr>
          <p:cNvSpPr>
            <a:spLocks noGrp="1"/>
          </p:cNvSpPr>
          <p:nvPr>
            <p:ph type="dt" sz="half" idx="10"/>
          </p:nvPr>
        </p:nvSpPr>
        <p:spPr>
          <a:xfrm>
            <a:off x="838200" y="6356350"/>
            <a:ext cx="2743200" cy="365125"/>
          </a:xfrm>
        </p:spPr>
        <p:txBody>
          <a:bodyPr anchor="ctr">
            <a:normAutofit/>
          </a:bodyPr>
          <a:lstStyle/>
          <a:p>
            <a:r>
              <a:rPr lang="en-US"/>
              <a:t>11 April 2025</a:t>
            </a:r>
          </a:p>
        </p:txBody>
      </p:sp>
      <p:sp>
        <p:nvSpPr>
          <p:cNvPr id="5" name="Footer Placeholder 4">
            <a:extLst>
              <a:ext uri="{FF2B5EF4-FFF2-40B4-BE49-F238E27FC236}">
                <a16:creationId xmlns:a16="http://schemas.microsoft.com/office/drawing/2014/main" id="{47125EED-9F14-03A4-D178-484511665C5B}"/>
              </a:ext>
            </a:extLst>
          </p:cNvPr>
          <p:cNvSpPr>
            <a:spLocks noGrp="1"/>
          </p:cNvSpPr>
          <p:nvPr>
            <p:ph type="ftr" sz="quarter" idx="11"/>
          </p:nvPr>
        </p:nvSpPr>
        <p:spPr>
          <a:xfrm>
            <a:off x="4038600" y="6356350"/>
            <a:ext cx="4114800" cy="365125"/>
          </a:xfrm>
        </p:spPr>
        <p:txBody>
          <a:bodyPr anchor="ctr">
            <a:normAutofit fontScale="70000" lnSpcReduction="20000"/>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156787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154E95-5C2F-84DC-E66D-07AEDD0FFE12}"/>
              </a:ext>
            </a:extLst>
          </p:cNvPr>
          <p:cNvSpPr>
            <a:spLocks noGrp="1"/>
          </p:cNvSpPr>
          <p:nvPr>
            <p:ph type="title"/>
          </p:nvPr>
        </p:nvSpPr>
        <p:spPr>
          <a:xfrm>
            <a:off x="831850" y="2802195"/>
            <a:ext cx="10515600" cy="991072"/>
          </a:xfrm>
        </p:spPr>
        <p:txBody>
          <a:bodyPr/>
          <a:lstStyle/>
          <a:p>
            <a:r>
              <a:rPr lang="en-GB" dirty="0"/>
              <a:t>The Early Years</a:t>
            </a:r>
            <a:endParaRPr lang="en-US" dirty="0"/>
          </a:p>
        </p:txBody>
      </p:sp>
      <p:sp>
        <p:nvSpPr>
          <p:cNvPr id="4" name="Date Placeholder 3">
            <a:extLst>
              <a:ext uri="{FF2B5EF4-FFF2-40B4-BE49-F238E27FC236}">
                <a16:creationId xmlns:a16="http://schemas.microsoft.com/office/drawing/2014/main" id="{5763980C-8101-B86E-E835-306FEE774EA1}"/>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B6107B4A-209A-E23B-134D-C0AFF7E740FD}"/>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600522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1AED-B2DC-C0AC-3ED5-09ADB28FF242}"/>
              </a:ext>
            </a:extLst>
          </p:cNvPr>
          <p:cNvSpPr>
            <a:spLocks noGrp="1"/>
          </p:cNvSpPr>
          <p:nvPr>
            <p:ph type="title"/>
          </p:nvPr>
        </p:nvSpPr>
        <p:spPr>
          <a:xfrm>
            <a:off x="838200" y="365125"/>
            <a:ext cx="10515600" cy="1325563"/>
          </a:xfrm>
        </p:spPr>
        <p:txBody>
          <a:bodyPr anchor="ctr">
            <a:normAutofit/>
          </a:bodyPr>
          <a:lstStyle/>
          <a:p>
            <a:r>
              <a:rPr lang="en-GB" dirty="0"/>
              <a:t>ASPRS at Industry Events</a:t>
            </a:r>
            <a:endParaRPr lang="en-US" dirty="0"/>
          </a:p>
        </p:txBody>
      </p:sp>
      <p:sp>
        <p:nvSpPr>
          <p:cNvPr id="3" name="Content Placeholder 2">
            <a:extLst>
              <a:ext uri="{FF2B5EF4-FFF2-40B4-BE49-F238E27FC236}">
                <a16:creationId xmlns:a16="http://schemas.microsoft.com/office/drawing/2014/main" id="{E0EA87A3-A3F1-E812-C1E2-9B12B61FB642}"/>
              </a:ext>
            </a:extLst>
          </p:cNvPr>
          <p:cNvSpPr>
            <a:spLocks noGrp="1"/>
          </p:cNvSpPr>
          <p:nvPr>
            <p:ph sz="half" idx="1"/>
          </p:nvPr>
        </p:nvSpPr>
        <p:spPr>
          <a:xfrm>
            <a:off x="838200" y="1825625"/>
            <a:ext cx="5181600" cy="4351338"/>
          </a:xfrm>
        </p:spPr>
        <p:txBody>
          <a:bodyPr>
            <a:normAutofit/>
          </a:bodyPr>
          <a:lstStyle/>
          <a:p>
            <a:r>
              <a:rPr lang="en-GB" dirty="0"/>
              <a:t>ESRI UC</a:t>
            </a:r>
          </a:p>
          <a:p>
            <a:r>
              <a:rPr lang="en-GB" dirty="0"/>
              <a:t>Commercial UAV Expo</a:t>
            </a:r>
          </a:p>
          <a:p>
            <a:r>
              <a:rPr lang="en-GB" dirty="0"/>
              <a:t>ISPRS Congress</a:t>
            </a:r>
          </a:p>
          <a:p>
            <a:r>
              <a:rPr lang="en-GB" dirty="0"/>
              <a:t>ISPRS Geospatial Week</a:t>
            </a:r>
          </a:p>
          <a:p>
            <a:r>
              <a:rPr lang="en-GB" dirty="0"/>
              <a:t>ISPRS Technical Symposia</a:t>
            </a:r>
          </a:p>
          <a:p>
            <a:r>
              <a:rPr lang="en-GB" dirty="0"/>
              <a:t>MAPPS</a:t>
            </a:r>
          </a:p>
          <a:p>
            <a:r>
              <a:rPr lang="en-GB" dirty="0"/>
              <a:t>Pecora Symposium</a:t>
            </a:r>
            <a:endParaRPr lang="en-US" dirty="0"/>
          </a:p>
        </p:txBody>
      </p:sp>
      <p:sp>
        <p:nvSpPr>
          <p:cNvPr id="5" name="Date Placeholder 4">
            <a:extLst>
              <a:ext uri="{FF2B5EF4-FFF2-40B4-BE49-F238E27FC236}">
                <a16:creationId xmlns:a16="http://schemas.microsoft.com/office/drawing/2014/main" id="{DA503C0C-586E-DE65-8EB2-7F545ECF3187}"/>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11 April 2025</a:t>
            </a:r>
          </a:p>
        </p:txBody>
      </p:sp>
      <p:sp>
        <p:nvSpPr>
          <p:cNvPr id="6" name="Footer Placeholder 5">
            <a:extLst>
              <a:ext uri="{FF2B5EF4-FFF2-40B4-BE49-F238E27FC236}">
                <a16:creationId xmlns:a16="http://schemas.microsoft.com/office/drawing/2014/main" id="{08EA7FAE-262C-B78E-EEA2-60C2D0966E25}"/>
              </a:ext>
            </a:extLst>
          </p:cNvPr>
          <p:cNvSpPr>
            <a:spLocks noGrp="1"/>
          </p:cNvSpPr>
          <p:nvPr>
            <p:ph type="ftr" sz="quarter" idx="11"/>
          </p:nvPr>
        </p:nvSpPr>
        <p:spPr>
          <a:xfrm>
            <a:off x="4038600" y="6356350"/>
            <a:ext cx="4114800" cy="365125"/>
          </a:xfrm>
        </p:spPr>
        <p:txBody>
          <a:bodyPr anchor="ctr">
            <a:normAutofit/>
          </a:bodyPr>
          <a:lstStyle/>
          <a:p>
            <a:pPr>
              <a:lnSpc>
                <a:spcPct val="90000"/>
              </a:lnSpc>
              <a:spcAft>
                <a:spcPts val="600"/>
              </a:spcAft>
            </a:pPr>
            <a:r>
              <a:rPr lang="en-US" sz="600"/>
              <a:t>All materials contained within this document are the property of ASPRS and may not be reproduced, distributed, transmitted, displayed, published, or broadcast without the prior written permission of ASPRS </a:t>
            </a:r>
          </a:p>
        </p:txBody>
      </p:sp>
      <p:pic>
        <p:nvPicPr>
          <p:cNvPr id="14" name="Picture 13">
            <a:extLst>
              <a:ext uri="{FF2B5EF4-FFF2-40B4-BE49-F238E27FC236}">
                <a16:creationId xmlns:a16="http://schemas.microsoft.com/office/drawing/2014/main" id="{0AFED159-A603-E786-4FDE-8F44D3A609CB}"/>
              </a:ext>
            </a:extLst>
          </p:cNvPr>
          <p:cNvPicPr>
            <a:picLocks noChangeAspect="1"/>
          </p:cNvPicPr>
          <p:nvPr/>
        </p:nvPicPr>
        <p:blipFill>
          <a:blip r:embed="rId2"/>
          <a:stretch>
            <a:fillRect/>
          </a:stretch>
        </p:blipFill>
        <p:spPr>
          <a:xfrm>
            <a:off x="6134100" y="1870075"/>
            <a:ext cx="5257293" cy="3508031"/>
          </a:xfrm>
          <a:prstGeom prst="rect">
            <a:avLst/>
          </a:prstGeom>
        </p:spPr>
      </p:pic>
    </p:spTree>
    <p:extLst>
      <p:ext uri="{BB962C8B-B14F-4D97-AF65-F5344CB8AC3E}">
        <p14:creationId xmlns:p14="http://schemas.microsoft.com/office/powerpoint/2010/main" val="147503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2D63-E4C0-C764-A7F5-C475EB882A24}"/>
            </a:ext>
          </a:extLst>
        </p:cNvPr>
        <p:cNvGrpSpPr/>
        <p:nvPr/>
      </p:nvGrpSpPr>
      <p:grpSpPr>
        <a:xfrm>
          <a:off x="0" y="0"/>
          <a:ext cx="0" cy="0"/>
          <a:chOff x="0" y="0"/>
          <a:chExt cx="0" cy="0"/>
        </a:xfrm>
      </p:grpSpPr>
      <p:pic>
        <p:nvPicPr>
          <p:cNvPr id="7" name="Picture 6" descr="A cover of a magazine&#10;&#10;AI-generated content may be incorrect.">
            <a:extLst>
              <a:ext uri="{FF2B5EF4-FFF2-40B4-BE49-F238E27FC236}">
                <a16:creationId xmlns:a16="http://schemas.microsoft.com/office/drawing/2014/main" id="{9EBF8514-0292-B194-6CAC-4208AF4B9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09" y="2087968"/>
            <a:ext cx="3195176" cy="4148959"/>
          </a:xfrm>
          <a:prstGeom prst="rect">
            <a:avLst/>
          </a:prstGeom>
        </p:spPr>
      </p:pic>
      <p:pic>
        <p:nvPicPr>
          <p:cNvPr id="10" name="Picture 9" descr="A magazine cover with a land and water&#10;&#10;AI-generated content may be incorrect.">
            <a:extLst>
              <a:ext uri="{FF2B5EF4-FFF2-40B4-BE49-F238E27FC236}">
                <a16:creationId xmlns:a16="http://schemas.microsoft.com/office/drawing/2014/main" id="{FAC9F72E-8736-0BD6-9F89-E881D05BD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238">
            <a:off x="2053041" y="2077042"/>
            <a:ext cx="2969119" cy="3855424"/>
          </a:xfrm>
          <a:prstGeom prst="rect">
            <a:avLst/>
          </a:prstGeom>
        </p:spPr>
      </p:pic>
      <p:pic>
        <p:nvPicPr>
          <p:cNvPr id="12" name="Picture 11" descr="A cover of a magazine&#10;&#10;AI-generated content may be incorrect.">
            <a:extLst>
              <a:ext uri="{FF2B5EF4-FFF2-40B4-BE49-F238E27FC236}">
                <a16:creationId xmlns:a16="http://schemas.microsoft.com/office/drawing/2014/main" id="{1BE2768E-7EBE-8695-BF31-70B0BDF97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2236">
            <a:off x="3452169" y="2318956"/>
            <a:ext cx="2839401" cy="3686984"/>
          </a:xfrm>
          <a:prstGeom prst="rect">
            <a:avLst/>
          </a:prstGeom>
        </p:spPr>
      </p:pic>
      <p:sp>
        <p:nvSpPr>
          <p:cNvPr id="8" name="Title 7">
            <a:extLst>
              <a:ext uri="{FF2B5EF4-FFF2-40B4-BE49-F238E27FC236}">
                <a16:creationId xmlns:a16="http://schemas.microsoft.com/office/drawing/2014/main" id="{65367D6E-E135-C000-6A4F-C99A33304802}"/>
              </a:ext>
            </a:extLst>
          </p:cNvPr>
          <p:cNvSpPr>
            <a:spLocks noGrp="1"/>
          </p:cNvSpPr>
          <p:nvPr>
            <p:ph type="title"/>
          </p:nvPr>
        </p:nvSpPr>
        <p:spPr/>
        <p:txBody>
          <a:bodyPr/>
          <a:lstStyle/>
          <a:p>
            <a:r>
              <a:rPr lang="en-GB" dirty="0"/>
              <a:t>PE&amp;RS Monthly Journal</a:t>
            </a:r>
            <a:endParaRPr lang="en-US" dirty="0"/>
          </a:p>
        </p:txBody>
      </p:sp>
      <p:sp>
        <p:nvSpPr>
          <p:cNvPr id="17" name="Content Placeholder 16">
            <a:extLst>
              <a:ext uri="{FF2B5EF4-FFF2-40B4-BE49-F238E27FC236}">
                <a16:creationId xmlns:a16="http://schemas.microsoft.com/office/drawing/2014/main" id="{3CC567AA-4AC1-E411-E3F3-2BD120338CDD}"/>
              </a:ext>
            </a:extLst>
          </p:cNvPr>
          <p:cNvSpPr>
            <a:spLocks noGrp="1"/>
          </p:cNvSpPr>
          <p:nvPr>
            <p:ph sz="half" idx="2"/>
          </p:nvPr>
        </p:nvSpPr>
        <p:spPr>
          <a:xfrm>
            <a:off x="6853186" y="1825625"/>
            <a:ext cx="4500613" cy="4351338"/>
          </a:xfrm>
        </p:spPr>
        <p:txBody>
          <a:bodyPr>
            <a:normAutofit/>
          </a:bodyPr>
          <a:lstStyle/>
          <a:p>
            <a:r>
              <a:rPr lang="en-US" dirty="0"/>
              <a:t>Industry News</a:t>
            </a:r>
          </a:p>
          <a:p>
            <a:r>
              <a:rPr lang="en-US" dirty="0"/>
              <a:t>Topical Columns</a:t>
            </a:r>
          </a:p>
          <a:p>
            <a:r>
              <a:rPr lang="en-US" dirty="0"/>
              <a:t>Book Reviews</a:t>
            </a:r>
          </a:p>
          <a:p>
            <a:r>
              <a:rPr lang="en-US" dirty="0"/>
              <a:t>Peer-Reviewed Articles</a:t>
            </a:r>
          </a:p>
          <a:p>
            <a:pPr marL="0" indent="0">
              <a:buNone/>
            </a:pPr>
            <a:r>
              <a:rPr lang="en-US" sz="2200" dirty="0">
                <a:solidFill>
                  <a:srgbClr val="6E7A24"/>
                </a:solidFill>
              </a:rPr>
              <a:t>ASPRS members can publish one complimentary open-access peer-reviewed article in </a:t>
            </a:r>
            <a:r>
              <a:rPr lang="en-US" sz="2200" i="1" dirty="0">
                <a:solidFill>
                  <a:srgbClr val="6E7A24"/>
                </a:solidFill>
              </a:rPr>
              <a:t>PE&amp;RS </a:t>
            </a:r>
            <a:r>
              <a:rPr lang="en-US" sz="2200" dirty="0">
                <a:solidFill>
                  <a:srgbClr val="6E7A24"/>
                </a:solidFill>
              </a:rPr>
              <a:t>each membership year. This is a saving over $1,500!</a:t>
            </a:r>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47B8E41E-6E8E-8CDC-7D7D-0A9E36521E62}"/>
              </a:ext>
            </a:extLst>
          </p:cNvPr>
          <p:cNvSpPr>
            <a:spLocks noGrp="1"/>
          </p:cNvSpPr>
          <p:nvPr>
            <p:ph type="dt" sz="half" idx="10"/>
          </p:nvPr>
        </p:nvSpPr>
        <p:spPr/>
        <p:txBody>
          <a:bodyPr/>
          <a:lstStyle/>
          <a:p>
            <a:r>
              <a:rPr lang="en-US"/>
              <a:t>11 April 2025</a:t>
            </a:r>
            <a:endParaRPr lang="en-US" dirty="0"/>
          </a:p>
        </p:txBody>
      </p:sp>
      <p:sp>
        <p:nvSpPr>
          <p:cNvPr id="4" name="Footer Placeholder 3">
            <a:extLst>
              <a:ext uri="{FF2B5EF4-FFF2-40B4-BE49-F238E27FC236}">
                <a16:creationId xmlns:a16="http://schemas.microsoft.com/office/drawing/2014/main" id="{D8F4479E-0A1C-DB2B-D6EF-D87A04599D6F}"/>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27598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 calcmode="lin" valueType="num">
                                      <p:cBhvr>
                                        <p:cTn id="9" dur="1500" fill="hold"/>
                                        <p:tgtEl>
                                          <p:spTgt spid="7"/>
                                        </p:tgtEl>
                                        <p:attrNameLst>
                                          <p:attrName>style.rotation</p:attrName>
                                        </p:attrNameLst>
                                      </p:cBhvr>
                                      <p:tavLst>
                                        <p:tav tm="0">
                                          <p:val>
                                            <p:fltVal val="90"/>
                                          </p:val>
                                        </p:tav>
                                        <p:tav tm="100000">
                                          <p:val>
                                            <p:fltVal val="0"/>
                                          </p:val>
                                        </p:tav>
                                      </p:tavLst>
                                    </p:anim>
                                    <p:animEffect transition="in" filter="fade">
                                      <p:cBhvr>
                                        <p:cTn id="10" dur="1500"/>
                                        <p:tgtEl>
                                          <p:spTgt spid="7"/>
                                        </p:tgtEl>
                                      </p:cBhvr>
                                    </p:animEffect>
                                  </p:childTnLst>
                                </p:cTn>
                              </p:par>
                            </p:childTnLst>
                          </p:cTn>
                        </p:par>
                        <p:par>
                          <p:cTn id="11" fill="hold">
                            <p:stCondLst>
                              <p:cond delay="1500"/>
                            </p:stCondLst>
                            <p:childTnLst>
                              <p:par>
                                <p:cTn id="12" presetID="31"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500" fill="hold"/>
                                        <p:tgtEl>
                                          <p:spTgt spid="10"/>
                                        </p:tgtEl>
                                        <p:attrNameLst>
                                          <p:attrName>ppt_w</p:attrName>
                                        </p:attrNameLst>
                                      </p:cBhvr>
                                      <p:tavLst>
                                        <p:tav tm="0">
                                          <p:val>
                                            <p:fltVal val="0"/>
                                          </p:val>
                                        </p:tav>
                                        <p:tav tm="100000">
                                          <p:val>
                                            <p:strVal val="#ppt_w"/>
                                          </p:val>
                                        </p:tav>
                                      </p:tavLst>
                                    </p:anim>
                                    <p:anim calcmode="lin" valueType="num">
                                      <p:cBhvr>
                                        <p:cTn id="15" dur="1500" fill="hold"/>
                                        <p:tgtEl>
                                          <p:spTgt spid="10"/>
                                        </p:tgtEl>
                                        <p:attrNameLst>
                                          <p:attrName>ppt_h</p:attrName>
                                        </p:attrNameLst>
                                      </p:cBhvr>
                                      <p:tavLst>
                                        <p:tav tm="0">
                                          <p:val>
                                            <p:fltVal val="0"/>
                                          </p:val>
                                        </p:tav>
                                        <p:tav tm="100000">
                                          <p:val>
                                            <p:strVal val="#ppt_h"/>
                                          </p:val>
                                        </p:tav>
                                      </p:tavLst>
                                    </p:anim>
                                    <p:anim calcmode="lin" valueType="num">
                                      <p:cBhvr>
                                        <p:cTn id="16" dur="1500" fill="hold"/>
                                        <p:tgtEl>
                                          <p:spTgt spid="10"/>
                                        </p:tgtEl>
                                        <p:attrNameLst>
                                          <p:attrName>style.rotation</p:attrName>
                                        </p:attrNameLst>
                                      </p:cBhvr>
                                      <p:tavLst>
                                        <p:tav tm="0">
                                          <p:val>
                                            <p:fltVal val="90"/>
                                          </p:val>
                                        </p:tav>
                                        <p:tav tm="100000">
                                          <p:val>
                                            <p:fltVal val="0"/>
                                          </p:val>
                                        </p:tav>
                                      </p:tavLst>
                                    </p:anim>
                                    <p:animEffect transition="in" filter="fade">
                                      <p:cBhvr>
                                        <p:cTn id="17" dur="1500"/>
                                        <p:tgtEl>
                                          <p:spTgt spid="10"/>
                                        </p:tgtEl>
                                      </p:cBhvr>
                                    </p:animEffect>
                                  </p:childTnLst>
                                </p:cTn>
                              </p:par>
                            </p:childTnLst>
                          </p:cTn>
                        </p:par>
                        <p:par>
                          <p:cTn id="18" fill="hold">
                            <p:stCondLst>
                              <p:cond delay="3500"/>
                            </p:stCondLst>
                            <p:childTnLst>
                              <p:par>
                                <p:cTn id="19" presetID="31" presetClass="entr" presetSubtype="0"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500" fill="hold"/>
                                        <p:tgtEl>
                                          <p:spTgt spid="12"/>
                                        </p:tgtEl>
                                        <p:attrNameLst>
                                          <p:attrName>ppt_w</p:attrName>
                                        </p:attrNameLst>
                                      </p:cBhvr>
                                      <p:tavLst>
                                        <p:tav tm="0">
                                          <p:val>
                                            <p:fltVal val="0"/>
                                          </p:val>
                                        </p:tav>
                                        <p:tav tm="100000">
                                          <p:val>
                                            <p:strVal val="#ppt_w"/>
                                          </p:val>
                                        </p:tav>
                                      </p:tavLst>
                                    </p:anim>
                                    <p:anim calcmode="lin" valueType="num">
                                      <p:cBhvr>
                                        <p:cTn id="22" dur="1500" fill="hold"/>
                                        <p:tgtEl>
                                          <p:spTgt spid="12"/>
                                        </p:tgtEl>
                                        <p:attrNameLst>
                                          <p:attrName>ppt_h</p:attrName>
                                        </p:attrNameLst>
                                      </p:cBhvr>
                                      <p:tavLst>
                                        <p:tav tm="0">
                                          <p:val>
                                            <p:fltVal val="0"/>
                                          </p:val>
                                        </p:tav>
                                        <p:tav tm="100000">
                                          <p:val>
                                            <p:strVal val="#ppt_h"/>
                                          </p:val>
                                        </p:tav>
                                      </p:tavLst>
                                    </p:anim>
                                    <p:anim calcmode="lin" valueType="num">
                                      <p:cBhvr>
                                        <p:cTn id="23" dur="1500" fill="hold"/>
                                        <p:tgtEl>
                                          <p:spTgt spid="12"/>
                                        </p:tgtEl>
                                        <p:attrNameLst>
                                          <p:attrName>style.rotation</p:attrName>
                                        </p:attrNameLst>
                                      </p:cBhvr>
                                      <p:tavLst>
                                        <p:tav tm="0">
                                          <p:val>
                                            <p:fltVal val="90"/>
                                          </p:val>
                                        </p:tav>
                                        <p:tav tm="100000">
                                          <p:val>
                                            <p:fltVal val="0"/>
                                          </p:val>
                                        </p:tav>
                                      </p:tavLst>
                                    </p:anim>
                                    <p:animEffect transition="in" filter="fade">
                                      <p:cBhvr>
                                        <p:cTn id="2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D099-6A24-C318-8EC2-17EE4EAD7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54519-4EF3-FAC3-EDE8-DDF8ED49D7AE}"/>
              </a:ext>
            </a:extLst>
          </p:cNvPr>
          <p:cNvSpPr>
            <a:spLocks noGrp="1"/>
          </p:cNvSpPr>
          <p:nvPr>
            <p:ph type="title"/>
          </p:nvPr>
        </p:nvSpPr>
        <p:spPr>
          <a:xfrm>
            <a:off x="831850" y="2802195"/>
            <a:ext cx="10515600" cy="991072"/>
          </a:xfrm>
        </p:spPr>
        <p:txBody>
          <a:bodyPr/>
          <a:lstStyle/>
          <a:p>
            <a:r>
              <a:rPr lang="en-GB" dirty="0"/>
              <a:t>ASPRS Tomorrow</a:t>
            </a:r>
            <a:endParaRPr lang="en-US" dirty="0"/>
          </a:p>
        </p:txBody>
      </p:sp>
      <p:sp>
        <p:nvSpPr>
          <p:cNvPr id="5" name="Text Placeholder 4">
            <a:extLst>
              <a:ext uri="{FF2B5EF4-FFF2-40B4-BE49-F238E27FC236}">
                <a16:creationId xmlns:a16="http://schemas.microsoft.com/office/drawing/2014/main" id="{BFB5ACD6-8DB0-920D-2787-80CD24B8D127}"/>
              </a:ext>
            </a:extLst>
          </p:cNvPr>
          <p:cNvSpPr>
            <a:spLocks noGrp="1"/>
          </p:cNvSpPr>
          <p:nvPr>
            <p:ph type="body" idx="1"/>
          </p:nvPr>
        </p:nvSpPr>
        <p:spPr/>
        <p:txBody>
          <a:bodyPr/>
          <a:lstStyle/>
          <a:p>
            <a:r>
              <a:rPr lang="en-GB" dirty="0"/>
              <a:t>Help make a difference!</a:t>
            </a:r>
          </a:p>
          <a:p>
            <a:r>
              <a:rPr lang="en-GB" dirty="0"/>
              <a:t>Enhance your own knowledge!</a:t>
            </a:r>
          </a:p>
          <a:p>
            <a:r>
              <a:rPr lang="en-GB" dirty="0"/>
              <a:t>Build a strong career profile!</a:t>
            </a:r>
            <a:endParaRPr lang="en-US" dirty="0"/>
          </a:p>
        </p:txBody>
      </p:sp>
      <p:sp>
        <p:nvSpPr>
          <p:cNvPr id="3" name="Date Placeholder 2">
            <a:extLst>
              <a:ext uri="{FF2B5EF4-FFF2-40B4-BE49-F238E27FC236}">
                <a16:creationId xmlns:a16="http://schemas.microsoft.com/office/drawing/2014/main" id="{E9C62460-CC69-B991-91A4-89A4BE4968B9}"/>
              </a:ext>
            </a:extLst>
          </p:cNvPr>
          <p:cNvSpPr>
            <a:spLocks noGrp="1"/>
          </p:cNvSpPr>
          <p:nvPr>
            <p:ph type="dt" sz="half" idx="10"/>
          </p:nvPr>
        </p:nvSpPr>
        <p:spPr/>
        <p:txBody>
          <a:bodyPr/>
          <a:lstStyle/>
          <a:p>
            <a:r>
              <a:rPr lang="en-US"/>
              <a:t>24 April 2025</a:t>
            </a:r>
          </a:p>
        </p:txBody>
      </p:sp>
      <p:sp>
        <p:nvSpPr>
          <p:cNvPr id="4" name="Footer Placeholder 3">
            <a:extLst>
              <a:ext uri="{FF2B5EF4-FFF2-40B4-BE49-F238E27FC236}">
                <a16:creationId xmlns:a16="http://schemas.microsoft.com/office/drawing/2014/main" id="{B896FCD2-111E-75C9-21E8-03E30A558CEF}"/>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51960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CE45829-AD25-B410-2E30-0E088BD6BF5B}"/>
              </a:ext>
            </a:extLst>
          </p:cNvPr>
          <p:cNvSpPr>
            <a:spLocks noGrp="1"/>
          </p:cNvSpPr>
          <p:nvPr>
            <p:ph type="title"/>
          </p:nvPr>
        </p:nvSpPr>
        <p:spPr/>
        <p:txBody>
          <a:bodyPr/>
          <a:lstStyle/>
          <a:p>
            <a:r>
              <a:rPr lang="en-GB" dirty="0"/>
              <a:t>Why become an ASPRS Member?</a:t>
            </a:r>
            <a:endParaRPr lang="en-US" dirty="0"/>
          </a:p>
        </p:txBody>
      </p:sp>
      <p:sp>
        <p:nvSpPr>
          <p:cNvPr id="10" name="Content Placeholder 9">
            <a:extLst>
              <a:ext uri="{FF2B5EF4-FFF2-40B4-BE49-F238E27FC236}">
                <a16:creationId xmlns:a16="http://schemas.microsoft.com/office/drawing/2014/main" id="{82C25C14-8D75-B64E-D39A-3620213C9672}"/>
              </a:ext>
            </a:extLst>
          </p:cNvPr>
          <p:cNvSpPr>
            <a:spLocks noGrp="1"/>
          </p:cNvSpPr>
          <p:nvPr>
            <p:ph sz="half" idx="1"/>
          </p:nvPr>
        </p:nvSpPr>
        <p:spPr>
          <a:xfrm>
            <a:off x="838199" y="1825625"/>
            <a:ext cx="4913671" cy="4351338"/>
          </a:xfrm>
        </p:spPr>
        <p:txBody>
          <a:bodyPr>
            <a:normAutofit/>
          </a:bodyPr>
          <a:lstStyle/>
          <a:p>
            <a:pPr marL="0" indent="0">
              <a:buNone/>
            </a:pPr>
            <a:r>
              <a:rPr lang="en-US" sz="1800" dirty="0"/>
              <a:t>Engagement</a:t>
            </a:r>
          </a:p>
          <a:p>
            <a:pPr marL="0" indent="0">
              <a:buNone/>
            </a:pPr>
            <a:r>
              <a:rPr lang="en-US" sz="1400" dirty="0">
                <a:solidFill>
                  <a:srgbClr val="6E7A24"/>
                </a:solidFill>
              </a:rPr>
              <a:t>Participate in technical working groups</a:t>
            </a:r>
          </a:p>
          <a:p>
            <a:pPr marL="0" indent="0">
              <a:buNone/>
            </a:pPr>
            <a:r>
              <a:rPr lang="en-US" sz="1800" dirty="0"/>
              <a:t>Resources</a:t>
            </a:r>
          </a:p>
          <a:p>
            <a:pPr marL="0" indent="0">
              <a:buNone/>
            </a:pPr>
            <a:r>
              <a:rPr lang="en-US" sz="1400" dirty="0">
                <a:solidFill>
                  <a:srgbClr val="6E7A24"/>
                </a:solidFill>
              </a:rPr>
              <a:t>Stay informed about industry trends</a:t>
            </a:r>
          </a:p>
          <a:p>
            <a:pPr marL="0" indent="0">
              <a:buNone/>
            </a:pPr>
            <a:r>
              <a:rPr lang="en-GB" sz="1800" dirty="0"/>
              <a:t>Career Growth</a:t>
            </a:r>
            <a:endParaRPr lang="en-US" sz="1800" dirty="0"/>
          </a:p>
          <a:p>
            <a:pPr marL="0" indent="0">
              <a:buNone/>
            </a:pPr>
            <a:r>
              <a:rPr lang="en-US" sz="1400" dirty="0">
                <a:solidFill>
                  <a:srgbClr val="6E7A24"/>
                </a:solidFill>
              </a:rPr>
              <a:t>Develop leadership skills</a:t>
            </a:r>
          </a:p>
          <a:p>
            <a:pPr marL="0" indent="0">
              <a:buNone/>
            </a:pPr>
            <a:r>
              <a:rPr lang="en-US" sz="1800" dirty="0"/>
              <a:t>Community</a:t>
            </a:r>
          </a:p>
          <a:p>
            <a:pPr marL="0" indent="0">
              <a:buNone/>
            </a:pPr>
            <a:r>
              <a:rPr lang="en-US" sz="1400" dirty="0">
                <a:solidFill>
                  <a:srgbClr val="6E7A24"/>
                </a:solidFill>
              </a:rPr>
              <a:t>Make connections that last a lifetime</a:t>
            </a:r>
          </a:p>
        </p:txBody>
      </p:sp>
      <p:sp>
        <p:nvSpPr>
          <p:cNvPr id="11" name="Content Placeholder 10">
            <a:extLst>
              <a:ext uri="{FF2B5EF4-FFF2-40B4-BE49-F238E27FC236}">
                <a16:creationId xmlns:a16="http://schemas.microsoft.com/office/drawing/2014/main" id="{183AA2A2-18E7-F709-664B-6E1909E4310C}"/>
              </a:ext>
            </a:extLst>
          </p:cNvPr>
          <p:cNvSpPr>
            <a:spLocks noGrp="1"/>
          </p:cNvSpPr>
          <p:nvPr>
            <p:ph sz="half" idx="2"/>
          </p:nvPr>
        </p:nvSpPr>
        <p:spPr>
          <a:xfrm>
            <a:off x="7620000" y="1825625"/>
            <a:ext cx="4114800" cy="4351338"/>
          </a:xfrm>
        </p:spPr>
        <p:txBody>
          <a:bodyPr/>
          <a:lstStyle/>
          <a:p>
            <a:pPr marL="0" indent="0">
              <a:buNone/>
            </a:pPr>
            <a:r>
              <a:rPr lang="en-US" sz="1800" dirty="0"/>
              <a:t>Professional Development</a:t>
            </a:r>
          </a:p>
          <a:p>
            <a:pPr marL="0" indent="0">
              <a:buNone/>
            </a:pPr>
            <a:r>
              <a:rPr lang="en-US" sz="1400" dirty="0">
                <a:solidFill>
                  <a:srgbClr val="6E7A24"/>
                </a:solidFill>
              </a:rPr>
              <a:t>Present your work at conferences and symposia</a:t>
            </a:r>
          </a:p>
          <a:p>
            <a:pPr marL="0" indent="0">
              <a:buNone/>
            </a:pPr>
            <a:r>
              <a:rPr lang="en-US" sz="1800" dirty="0"/>
              <a:t>Education</a:t>
            </a:r>
          </a:p>
          <a:p>
            <a:pPr marL="0" indent="0">
              <a:buNone/>
            </a:pPr>
            <a:r>
              <a:rPr lang="en-US" sz="1400" dirty="0">
                <a:solidFill>
                  <a:srgbClr val="6E7A24"/>
                </a:solidFill>
              </a:rPr>
              <a:t>Access peer-review articles in PE&amp;RS</a:t>
            </a:r>
          </a:p>
          <a:p>
            <a:pPr marL="0" indent="0">
              <a:buNone/>
            </a:pPr>
            <a:r>
              <a:rPr lang="en-GB" sz="1800" dirty="0"/>
              <a:t>Networking</a:t>
            </a:r>
            <a:endParaRPr lang="en-US" sz="1800" dirty="0"/>
          </a:p>
          <a:p>
            <a:pPr marL="0" indent="0">
              <a:buNone/>
            </a:pPr>
            <a:r>
              <a:rPr lang="en-US" sz="1400" dirty="0">
                <a:solidFill>
                  <a:srgbClr val="6E7A24"/>
                </a:solidFill>
              </a:rPr>
              <a:t>Get involved in Region activities</a:t>
            </a:r>
          </a:p>
          <a:p>
            <a:pPr marL="0" indent="0">
              <a:buNone/>
            </a:pPr>
            <a:r>
              <a:rPr lang="en-US" sz="1800" dirty="0"/>
              <a:t>Savings</a:t>
            </a:r>
          </a:p>
          <a:p>
            <a:pPr marL="0" indent="0">
              <a:buNone/>
            </a:pPr>
            <a:r>
              <a:rPr lang="en-US" sz="1400" dirty="0">
                <a:solidFill>
                  <a:srgbClr val="6E7A24"/>
                </a:solidFill>
              </a:rPr>
              <a:t>Receive discounts on certification and event fees</a:t>
            </a:r>
          </a:p>
          <a:p>
            <a:pPr marL="457200" lvl="1" indent="0" algn="r">
              <a:buNone/>
            </a:pPr>
            <a:endParaRPr lang="en-US" dirty="0"/>
          </a:p>
        </p:txBody>
      </p:sp>
      <p:sp>
        <p:nvSpPr>
          <p:cNvPr id="7" name="Date Placeholder 6">
            <a:extLst>
              <a:ext uri="{FF2B5EF4-FFF2-40B4-BE49-F238E27FC236}">
                <a16:creationId xmlns:a16="http://schemas.microsoft.com/office/drawing/2014/main" id="{E5C50F52-EEE3-8AAA-CD30-23230A9A1741}"/>
              </a:ext>
            </a:extLst>
          </p:cNvPr>
          <p:cNvSpPr>
            <a:spLocks noGrp="1"/>
          </p:cNvSpPr>
          <p:nvPr>
            <p:ph type="dt" sz="half" idx="10"/>
          </p:nvPr>
        </p:nvSpPr>
        <p:spPr/>
        <p:txBody>
          <a:bodyPr/>
          <a:lstStyle/>
          <a:p>
            <a:r>
              <a:rPr lang="en-US"/>
              <a:t>11 April 2025</a:t>
            </a:r>
          </a:p>
        </p:txBody>
      </p:sp>
      <p:sp>
        <p:nvSpPr>
          <p:cNvPr id="8" name="Footer Placeholder 7">
            <a:extLst>
              <a:ext uri="{FF2B5EF4-FFF2-40B4-BE49-F238E27FC236}">
                <a16:creationId xmlns:a16="http://schemas.microsoft.com/office/drawing/2014/main" id="{55076806-37D2-00E5-984C-833B1FD2D05A}"/>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pic>
        <p:nvPicPr>
          <p:cNvPr id="12" name="Picture 11" descr="A group of people posing for a photo&#10;&#10;AI-generated content may be incorrect.">
            <a:extLst>
              <a:ext uri="{FF2B5EF4-FFF2-40B4-BE49-F238E27FC236}">
                <a16:creationId xmlns:a16="http://schemas.microsoft.com/office/drawing/2014/main" id="{475E3CBF-88DE-21EF-1582-9614AB7FD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171" y="2131994"/>
            <a:ext cx="3825749" cy="2869312"/>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830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2001-28B4-08F1-67D1-BE05B5CE192A}"/>
              </a:ext>
            </a:extLst>
          </p:cNvPr>
          <p:cNvSpPr>
            <a:spLocks noGrp="1"/>
          </p:cNvSpPr>
          <p:nvPr>
            <p:ph type="title"/>
          </p:nvPr>
        </p:nvSpPr>
        <p:spPr/>
        <p:txBody>
          <a:bodyPr/>
          <a:lstStyle/>
          <a:p>
            <a:r>
              <a:rPr lang="en-GB" dirty="0"/>
              <a:t>Early Career Professionals Council</a:t>
            </a:r>
            <a:endParaRPr lang="en-US" dirty="0"/>
          </a:p>
        </p:txBody>
      </p:sp>
      <p:sp>
        <p:nvSpPr>
          <p:cNvPr id="6" name="Content Placeholder 5">
            <a:extLst>
              <a:ext uri="{FF2B5EF4-FFF2-40B4-BE49-F238E27FC236}">
                <a16:creationId xmlns:a16="http://schemas.microsoft.com/office/drawing/2014/main" id="{C9BCDA1C-8AC9-240B-847C-DAC8F654D9F5}"/>
              </a:ext>
            </a:extLst>
          </p:cNvPr>
          <p:cNvSpPr>
            <a:spLocks noGrp="1"/>
          </p:cNvSpPr>
          <p:nvPr>
            <p:ph sz="half" idx="2"/>
          </p:nvPr>
        </p:nvSpPr>
        <p:spPr>
          <a:xfrm>
            <a:off x="836612" y="2093119"/>
            <a:ext cx="5157787" cy="3684588"/>
          </a:xfrm>
        </p:spPr>
        <p:txBody>
          <a:bodyPr>
            <a:normAutofit lnSpcReduction="10000"/>
          </a:bodyPr>
          <a:lstStyle/>
          <a:p>
            <a:r>
              <a:rPr lang="en-US" sz="2800" dirty="0">
                <a:latin typeface="+mj-lt"/>
                <a:cs typeface="Aptos" panose="020B0004020202020204" pitchFamily="34" charset="0"/>
              </a:rPr>
              <a:t>Supports mentoring and networking for ASPRS members who are either recent graduates or new to the field</a:t>
            </a:r>
            <a:br>
              <a:rPr lang="en-US" sz="2800" dirty="0">
                <a:latin typeface="+mj-lt"/>
                <a:cs typeface="Aptos" panose="020B0004020202020204" pitchFamily="34" charset="0"/>
              </a:rPr>
            </a:br>
            <a:endParaRPr lang="en-US" sz="2800" dirty="0">
              <a:latin typeface="+mj-lt"/>
              <a:cs typeface="Aptos" panose="020B0004020202020204" pitchFamily="34" charset="0"/>
            </a:endParaRPr>
          </a:p>
          <a:p>
            <a:pPr marL="457200" lvl="1" indent="0">
              <a:buNone/>
            </a:pPr>
            <a:r>
              <a:rPr lang="en-US" sz="1700" dirty="0">
                <a:solidFill>
                  <a:srgbClr val="6E7A24"/>
                </a:solidFill>
                <a:latin typeface="Aptos" panose="020B0004020202020204" pitchFamily="34" charset="0"/>
                <a:cs typeface="Aptos" panose="020B0004020202020204" pitchFamily="34" charset="0"/>
              </a:rPr>
              <a:t>“We</a:t>
            </a:r>
            <a:r>
              <a:rPr lang="en-US" sz="1700" spc="-10"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bring</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you</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important</a:t>
            </a:r>
            <a:r>
              <a:rPr lang="en-US" sz="1700" spc="-10" dirty="0">
                <a:solidFill>
                  <a:srgbClr val="6E7A24"/>
                </a:solidFill>
                <a:latin typeface="Aptos" panose="020B0004020202020204" pitchFamily="34" charset="0"/>
                <a:cs typeface="Aptos" panose="020B0004020202020204" pitchFamily="34" charset="0"/>
              </a:rPr>
              <a:t> information </a:t>
            </a:r>
            <a:r>
              <a:rPr lang="en-US" sz="1700" dirty="0">
                <a:solidFill>
                  <a:srgbClr val="6E7A24"/>
                </a:solidFill>
                <a:latin typeface="Aptos" panose="020B0004020202020204" pitchFamily="34" charset="0"/>
                <a:cs typeface="Aptos" panose="020B0004020202020204" pitchFamily="34" charset="0"/>
              </a:rPr>
              <a:t>to help</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you along</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with</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your </a:t>
            </a:r>
            <a:r>
              <a:rPr lang="en-US" sz="1700" spc="-10" dirty="0">
                <a:solidFill>
                  <a:srgbClr val="6E7A24"/>
                </a:solidFill>
                <a:latin typeface="Aptos" panose="020B0004020202020204" pitchFamily="34" charset="0"/>
                <a:cs typeface="Aptos" panose="020B0004020202020204" pitchFamily="34" charset="0"/>
              </a:rPr>
              <a:t>career, </a:t>
            </a:r>
            <a:r>
              <a:rPr lang="en-US" sz="1700" dirty="0">
                <a:solidFill>
                  <a:srgbClr val="6E7A24"/>
                </a:solidFill>
                <a:latin typeface="Aptos" panose="020B0004020202020204" pitchFamily="34" charset="0"/>
                <a:cs typeface="Aptos" panose="020B0004020202020204" pitchFamily="34" charset="0"/>
              </a:rPr>
              <a:t>from important </a:t>
            </a:r>
            <a:r>
              <a:rPr lang="en-US" sz="1700" spc="-10" dirty="0">
                <a:solidFill>
                  <a:srgbClr val="6E7A24"/>
                </a:solidFill>
                <a:latin typeface="Aptos" panose="020B0004020202020204" pitchFamily="34" charset="0"/>
                <a:cs typeface="Aptos" panose="020B0004020202020204" pitchFamily="34" charset="0"/>
              </a:rPr>
              <a:t>scholarship </a:t>
            </a:r>
            <a:r>
              <a:rPr lang="en-US" sz="1700" dirty="0">
                <a:solidFill>
                  <a:srgbClr val="6E7A24"/>
                </a:solidFill>
                <a:latin typeface="Aptos" panose="020B0004020202020204" pitchFamily="34" charset="0"/>
                <a:cs typeface="Aptos" panose="020B0004020202020204" pitchFamily="34" charset="0"/>
              </a:rPr>
              <a:t>information,</a:t>
            </a:r>
            <a:r>
              <a:rPr lang="en-US" sz="1700" spc="-20"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to</a:t>
            </a:r>
            <a:r>
              <a:rPr lang="en-US" sz="1700" spc="-20"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highlighting</a:t>
            </a:r>
            <a:r>
              <a:rPr lang="en-US" sz="1700" spc="-20" dirty="0">
                <a:solidFill>
                  <a:srgbClr val="6E7A24"/>
                </a:solidFill>
                <a:latin typeface="Aptos" panose="020B0004020202020204" pitchFamily="34" charset="0"/>
                <a:cs typeface="Aptos" panose="020B0004020202020204" pitchFamily="34" charset="0"/>
              </a:rPr>
              <a:t> </a:t>
            </a:r>
            <a:r>
              <a:rPr lang="en-US" sz="1700" spc="-25" dirty="0">
                <a:solidFill>
                  <a:srgbClr val="6E7A24"/>
                </a:solidFill>
                <a:latin typeface="Aptos" panose="020B0004020202020204" pitchFamily="34" charset="0"/>
                <a:cs typeface="Aptos" panose="020B0004020202020204" pitchFamily="34" charset="0"/>
              </a:rPr>
              <a:t>web </a:t>
            </a:r>
            <a:r>
              <a:rPr lang="en-US" sz="1700" dirty="0">
                <a:solidFill>
                  <a:srgbClr val="6E7A24"/>
                </a:solidFill>
                <a:latin typeface="Aptos" panose="020B0004020202020204" pitchFamily="34" charset="0"/>
                <a:cs typeface="Aptos" panose="020B0004020202020204" pitchFamily="34" charset="0"/>
              </a:rPr>
              <a:t>tutorials,</a:t>
            </a:r>
            <a:r>
              <a:rPr lang="en-US" sz="1700" spc="-1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mentorship</a:t>
            </a:r>
            <a:r>
              <a:rPr lang="en-US" sz="1700" spc="-10" dirty="0">
                <a:solidFill>
                  <a:srgbClr val="6E7A24"/>
                </a:solidFill>
                <a:latin typeface="Aptos" panose="020B0004020202020204" pitchFamily="34" charset="0"/>
                <a:cs typeface="Aptos" panose="020B0004020202020204" pitchFamily="34" charset="0"/>
              </a:rPr>
              <a:t> opportunities, </a:t>
            </a:r>
            <a:r>
              <a:rPr lang="en-US" sz="1700" dirty="0">
                <a:solidFill>
                  <a:srgbClr val="6E7A24"/>
                </a:solidFill>
                <a:latin typeface="Aptos" panose="020B0004020202020204" pitchFamily="34" charset="0"/>
                <a:cs typeface="Aptos" panose="020B0004020202020204" pitchFamily="34" charset="0"/>
              </a:rPr>
              <a:t>and</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information on useful </a:t>
            </a:r>
            <a:r>
              <a:rPr lang="en-US" sz="1700" spc="-10" dirty="0">
                <a:solidFill>
                  <a:srgbClr val="6E7A24"/>
                </a:solidFill>
                <a:latin typeface="Aptos" panose="020B0004020202020204" pitchFamily="34" charset="0"/>
                <a:cs typeface="Aptos" panose="020B0004020202020204" pitchFamily="34" charset="0"/>
              </a:rPr>
              <a:t>geospatial </a:t>
            </a:r>
            <a:r>
              <a:rPr lang="en-US" sz="1700" dirty="0">
                <a:solidFill>
                  <a:srgbClr val="6E7A24"/>
                </a:solidFill>
                <a:latin typeface="Aptos" panose="020B0004020202020204" pitchFamily="34" charset="0"/>
                <a:cs typeface="Aptos" panose="020B0004020202020204" pitchFamily="34" charset="0"/>
              </a:rPr>
              <a:t>events</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in</a:t>
            </a:r>
            <a:r>
              <a:rPr lang="en-US" sz="1700" spc="-5" dirty="0">
                <a:solidFill>
                  <a:srgbClr val="6E7A24"/>
                </a:solidFill>
                <a:latin typeface="Aptos" panose="020B0004020202020204" pitchFamily="34" charset="0"/>
                <a:cs typeface="Aptos" panose="020B0004020202020204" pitchFamily="34" charset="0"/>
              </a:rPr>
              <a:t> </a:t>
            </a:r>
            <a:r>
              <a:rPr lang="en-US" sz="1700" dirty="0">
                <a:solidFill>
                  <a:srgbClr val="6E7A24"/>
                </a:solidFill>
                <a:latin typeface="Aptos" panose="020B0004020202020204" pitchFamily="34" charset="0"/>
                <a:cs typeface="Aptos" panose="020B0004020202020204" pitchFamily="34" charset="0"/>
              </a:rPr>
              <a:t>your</a:t>
            </a:r>
            <a:r>
              <a:rPr lang="en-US" sz="1700" spc="-5" dirty="0">
                <a:solidFill>
                  <a:srgbClr val="6E7A24"/>
                </a:solidFill>
                <a:latin typeface="Aptos" panose="020B0004020202020204" pitchFamily="34" charset="0"/>
                <a:cs typeface="Aptos" panose="020B0004020202020204" pitchFamily="34" charset="0"/>
              </a:rPr>
              <a:t> </a:t>
            </a:r>
            <a:r>
              <a:rPr lang="en-US" sz="1700" spc="-20" dirty="0">
                <a:solidFill>
                  <a:srgbClr val="6E7A24"/>
                </a:solidFill>
                <a:latin typeface="Aptos" panose="020B0004020202020204" pitchFamily="34" charset="0"/>
                <a:cs typeface="Aptos" panose="020B0004020202020204" pitchFamily="34" charset="0"/>
              </a:rPr>
              <a:t>area!”</a:t>
            </a:r>
            <a:endParaRPr lang="en-US" sz="1700" dirty="0">
              <a:solidFill>
                <a:srgbClr val="6E7A24"/>
              </a:solidFill>
              <a:latin typeface="Aptos" panose="020B0004020202020204" pitchFamily="34" charset="0"/>
              <a:cs typeface="Aptos" panose="020B0004020202020204" pitchFamily="34" charset="0"/>
            </a:endParaRPr>
          </a:p>
          <a:p>
            <a:pPr lvl="1"/>
            <a:endParaRPr lang="en-US" dirty="0"/>
          </a:p>
        </p:txBody>
      </p:sp>
      <p:sp>
        <p:nvSpPr>
          <p:cNvPr id="11" name="Text Placeholder 10">
            <a:extLst>
              <a:ext uri="{FF2B5EF4-FFF2-40B4-BE49-F238E27FC236}">
                <a16:creationId xmlns:a16="http://schemas.microsoft.com/office/drawing/2014/main" id="{DC7CF12A-4976-F152-F7CD-1D2E68C0A065}"/>
              </a:ext>
            </a:extLst>
          </p:cNvPr>
          <p:cNvSpPr>
            <a:spLocks noGrp="1"/>
          </p:cNvSpPr>
          <p:nvPr>
            <p:ph type="body" sz="quarter" idx="3"/>
          </p:nvPr>
        </p:nvSpPr>
        <p:spPr/>
        <p:txBody>
          <a:bodyPr/>
          <a:lstStyle/>
          <a:p>
            <a:r>
              <a:rPr lang="en-US" sz="2400" dirty="0">
                <a:latin typeface="+mj-lt"/>
                <a:cs typeface="Aptos" panose="020B0004020202020204" pitchFamily="34" charset="0"/>
                <a:hlinkClick r:id="rId2"/>
              </a:rPr>
              <a:t>ASPRS Mentors Podcast Series</a:t>
            </a:r>
            <a:endParaRPr lang="en-US" dirty="0"/>
          </a:p>
        </p:txBody>
      </p:sp>
      <p:pic>
        <p:nvPicPr>
          <p:cNvPr id="9" name="Content Placeholder 8" descr="A screenshot of a web page&#10;&#10;AI-generated content may be incorrect.">
            <a:extLst>
              <a:ext uri="{FF2B5EF4-FFF2-40B4-BE49-F238E27FC236}">
                <a16:creationId xmlns:a16="http://schemas.microsoft.com/office/drawing/2014/main" id="{23B68ECD-8901-1463-E1E6-8827264BFF4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98449" y="2526731"/>
            <a:ext cx="3198392" cy="3517901"/>
          </a:xfrm>
        </p:spPr>
      </p:pic>
      <p:sp>
        <p:nvSpPr>
          <p:cNvPr id="4" name="Date Placeholder 3">
            <a:extLst>
              <a:ext uri="{FF2B5EF4-FFF2-40B4-BE49-F238E27FC236}">
                <a16:creationId xmlns:a16="http://schemas.microsoft.com/office/drawing/2014/main" id="{300FC3BC-BFA0-3C92-F1D2-A2BCABB116F6}"/>
              </a:ext>
            </a:extLst>
          </p:cNvPr>
          <p:cNvSpPr>
            <a:spLocks noGrp="1"/>
          </p:cNvSpPr>
          <p:nvPr>
            <p:ph type="dt" sz="half" idx="10"/>
          </p:nvPr>
        </p:nvSpPr>
        <p:spPr/>
        <p:txBody>
          <a:bodyPr/>
          <a:lstStyle/>
          <a:p>
            <a:r>
              <a:rPr lang="en-US"/>
              <a:t>11 April 2025</a:t>
            </a:r>
          </a:p>
        </p:txBody>
      </p:sp>
      <p:sp>
        <p:nvSpPr>
          <p:cNvPr id="5" name="Footer Placeholder 4">
            <a:extLst>
              <a:ext uri="{FF2B5EF4-FFF2-40B4-BE49-F238E27FC236}">
                <a16:creationId xmlns:a16="http://schemas.microsoft.com/office/drawing/2014/main" id="{D2320E64-2EC8-BCAD-9436-DF0F6625F74A}"/>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83610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5C8CA-2FE8-7F47-336A-61EA74D54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D4EB3-064A-6B48-448C-FB07B8CD8C1E}"/>
              </a:ext>
            </a:extLst>
          </p:cNvPr>
          <p:cNvSpPr>
            <a:spLocks noGrp="1"/>
          </p:cNvSpPr>
          <p:nvPr>
            <p:ph type="title"/>
          </p:nvPr>
        </p:nvSpPr>
        <p:spPr>
          <a:xfrm>
            <a:off x="838200" y="365125"/>
            <a:ext cx="10515600" cy="1325563"/>
          </a:xfrm>
        </p:spPr>
        <p:txBody>
          <a:bodyPr/>
          <a:lstStyle/>
          <a:p>
            <a:r>
              <a:rPr lang="en-GB" dirty="0"/>
              <a:t>Student Advisory Council</a:t>
            </a:r>
            <a:endParaRPr lang="en-US" dirty="0"/>
          </a:p>
        </p:txBody>
      </p:sp>
      <p:sp>
        <p:nvSpPr>
          <p:cNvPr id="10" name="Content Placeholder 9">
            <a:extLst>
              <a:ext uri="{FF2B5EF4-FFF2-40B4-BE49-F238E27FC236}">
                <a16:creationId xmlns:a16="http://schemas.microsoft.com/office/drawing/2014/main" id="{392E4483-74AE-4BDA-5B9D-FCD6A9E289AD}"/>
              </a:ext>
            </a:extLst>
          </p:cNvPr>
          <p:cNvSpPr>
            <a:spLocks noGrp="1"/>
          </p:cNvSpPr>
          <p:nvPr>
            <p:ph idx="1"/>
          </p:nvPr>
        </p:nvSpPr>
        <p:spPr>
          <a:xfrm>
            <a:off x="838200" y="1825625"/>
            <a:ext cx="10515600" cy="4351338"/>
          </a:xfrm>
        </p:spPr>
        <p:txBody>
          <a:bodyPr>
            <a:normAutofit fontScale="92500" lnSpcReduction="10000"/>
          </a:bodyPr>
          <a:lstStyle/>
          <a:p>
            <a:r>
              <a:rPr lang="en-US" dirty="0"/>
              <a:t>SAC weaves students into the fabric of ASPRS and our greater geospatial community, providing access to crucial resources and opportunities, such as:</a:t>
            </a:r>
          </a:p>
          <a:p>
            <a:pPr lvl="1"/>
            <a:r>
              <a:rPr lang="en-US" dirty="0"/>
              <a:t>Highlighting students worldwide in ASPRS Virtual ITS</a:t>
            </a:r>
          </a:p>
          <a:p>
            <a:pPr lvl="1"/>
            <a:r>
              <a:rPr lang="en-US" dirty="0"/>
              <a:t>Developing technical session tracks for ASPRS program at Geo Week</a:t>
            </a:r>
          </a:p>
          <a:p>
            <a:pPr lvl="1"/>
            <a:r>
              <a:rPr lang="en-US" dirty="0"/>
              <a:t>Providing volunteer opportunities at ASPRS national and regional events</a:t>
            </a:r>
          </a:p>
          <a:p>
            <a:pPr lvl="1"/>
            <a:r>
              <a:rPr lang="en-US" dirty="0"/>
              <a:t>Networking through ASPRS hosted social media</a:t>
            </a:r>
          </a:p>
          <a:p>
            <a:pPr lvl="1"/>
            <a:r>
              <a:rPr lang="en-US" dirty="0"/>
              <a:t>Mentoring student for leadership positions in ASPRS Divisions and Committees</a:t>
            </a:r>
          </a:p>
          <a:p>
            <a:pPr lvl="1"/>
            <a:r>
              <a:rPr lang="en-US" dirty="0"/>
              <a:t>Eligibility for $40,000 in annual scholarship awards</a:t>
            </a:r>
          </a:p>
          <a:p>
            <a:pPr lvl="1"/>
            <a:r>
              <a:rPr lang="en-US" dirty="0"/>
              <a:t>Student pricing on ASPRS publications</a:t>
            </a:r>
          </a:p>
          <a:p>
            <a:pPr lvl="1"/>
            <a:r>
              <a:rPr lang="en-US" dirty="0"/>
              <a:t>Student pricing on Geo Week conference registration</a:t>
            </a:r>
          </a:p>
        </p:txBody>
      </p:sp>
      <p:sp>
        <p:nvSpPr>
          <p:cNvPr id="4" name="Date Placeholder 3">
            <a:extLst>
              <a:ext uri="{FF2B5EF4-FFF2-40B4-BE49-F238E27FC236}">
                <a16:creationId xmlns:a16="http://schemas.microsoft.com/office/drawing/2014/main" id="{048C47F9-D4D3-3EC9-44C9-2D26BA546D21}"/>
              </a:ext>
            </a:extLst>
          </p:cNvPr>
          <p:cNvSpPr>
            <a:spLocks noGrp="1"/>
          </p:cNvSpPr>
          <p:nvPr>
            <p:ph type="dt" sz="half" idx="10"/>
          </p:nvPr>
        </p:nvSpPr>
        <p:spPr>
          <a:xfrm>
            <a:off x="838200" y="6356350"/>
            <a:ext cx="2743200" cy="365125"/>
          </a:xfrm>
        </p:spPr>
        <p:txBody>
          <a:bodyPr/>
          <a:lstStyle/>
          <a:p>
            <a:r>
              <a:rPr lang="en-US"/>
              <a:t>11 April 2025</a:t>
            </a:r>
          </a:p>
        </p:txBody>
      </p:sp>
      <p:sp>
        <p:nvSpPr>
          <p:cNvPr id="5" name="Footer Placeholder 4">
            <a:extLst>
              <a:ext uri="{FF2B5EF4-FFF2-40B4-BE49-F238E27FC236}">
                <a16:creationId xmlns:a16="http://schemas.microsoft.com/office/drawing/2014/main" id="{3049058B-3DF1-85F7-75FD-146530E538D9}"/>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183756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9B1C-A5C7-8D28-D70E-D37662635744}"/>
              </a:ext>
            </a:extLst>
          </p:cNvPr>
          <p:cNvSpPr>
            <a:spLocks noGrp="1"/>
          </p:cNvSpPr>
          <p:nvPr>
            <p:ph type="title"/>
          </p:nvPr>
        </p:nvSpPr>
        <p:spPr>
          <a:xfrm>
            <a:off x="838200" y="365125"/>
            <a:ext cx="10515600" cy="1325563"/>
          </a:xfrm>
        </p:spPr>
        <p:txBody>
          <a:bodyPr/>
          <a:lstStyle/>
          <a:p>
            <a:r>
              <a:rPr lang="en-GB" dirty="0"/>
              <a:t>Support the ASPRS Foundation</a:t>
            </a:r>
            <a:endParaRPr lang="en-US" dirty="0"/>
          </a:p>
        </p:txBody>
      </p:sp>
      <p:sp>
        <p:nvSpPr>
          <p:cNvPr id="6" name="Content Placeholder 5">
            <a:extLst>
              <a:ext uri="{FF2B5EF4-FFF2-40B4-BE49-F238E27FC236}">
                <a16:creationId xmlns:a16="http://schemas.microsoft.com/office/drawing/2014/main" id="{29754D33-209E-2BDD-FF41-6D1B45D18589}"/>
              </a:ext>
            </a:extLst>
          </p:cNvPr>
          <p:cNvSpPr>
            <a:spLocks noGrp="1"/>
          </p:cNvSpPr>
          <p:nvPr>
            <p:ph idx="1"/>
          </p:nvPr>
        </p:nvSpPr>
        <p:spPr>
          <a:xfrm>
            <a:off x="838200" y="3264309"/>
            <a:ext cx="10515600" cy="2912653"/>
          </a:xfrm>
        </p:spPr>
        <p:txBody>
          <a:bodyPr>
            <a:normAutofit lnSpcReduction="10000"/>
          </a:bodyPr>
          <a:lstStyle/>
          <a:p>
            <a:pPr marL="0" indent="0" algn="just">
              <a:buNone/>
            </a:pPr>
            <a:r>
              <a:rPr lang="en-US" sz="2000" dirty="0"/>
              <a:t>The ASPRS Foundation is a 501(c)3 tax exempt organization with the primary purpose to advance the understanding and use of spatial data for the betterment of humankind and the effective operation of public and private organizations.</a:t>
            </a:r>
          </a:p>
          <a:p>
            <a:pPr marL="0" indent="0" algn="just">
              <a:buNone/>
            </a:pPr>
            <a:r>
              <a:rPr lang="en-US" sz="2000" dirty="0"/>
              <a:t>The ASPRS Foundation will establish an extensive and broadly-based program that provides grants, scholarships, loans and other forms of aid to individuals or organizations pursuing knowledge of imaging and geospatial information science and technology, and their applications across the scientific, governmental, and commercial sectors. A key goal of the Foundation is to fully endow all existing ASPRS awards and scholarships in a manner that, at a minimum, keeps up with inflation.</a:t>
            </a:r>
          </a:p>
        </p:txBody>
      </p:sp>
      <p:sp>
        <p:nvSpPr>
          <p:cNvPr id="4" name="Date Placeholder 3">
            <a:extLst>
              <a:ext uri="{FF2B5EF4-FFF2-40B4-BE49-F238E27FC236}">
                <a16:creationId xmlns:a16="http://schemas.microsoft.com/office/drawing/2014/main" id="{AFF3003F-6C47-6309-6925-70B25615530F}"/>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E2162C59-AD5E-D9F5-F58F-74C60836E041}"/>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pic>
        <p:nvPicPr>
          <p:cNvPr id="20" name="Picture 19">
            <a:extLst>
              <a:ext uri="{FF2B5EF4-FFF2-40B4-BE49-F238E27FC236}">
                <a16:creationId xmlns:a16="http://schemas.microsoft.com/office/drawing/2014/main" id="{E01ADFBB-1347-4039-FD66-A400ACB9DF1E}"/>
              </a:ext>
            </a:extLst>
          </p:cNvPr>
          <p:cNvPicPr>
            <a:picLocks noChangeAspect="1"/>
          </p:cNvPicPr>
          <p:nvPr/>
        </p:nvPicPr>
        <p:blipFill>
          <a:blip r:embed="rId2"/>
          <a:stretch>
            <a:fillRect/>
          </a:stretch>
        </p:blipFill>
        <p:spPr>
          <a:xfrm>
            <a:off x="0" y="1517269"/>
            <a:ext cx="12192000" cy="1517904"/>
          </a:xfrm>
          <a:prstGeom prst="rect">
            <a:avLst/>
          </a:prstGeom>
        </p:spPr>
      </p:pic>
    </p:spTree>
    <p:extLst>
      <p:ext uri="{BB962C8B-B14F-4D97-AF65-F5344CB8AC3E}">
        <p14:creationId xmlns:p14="http://schemas.microsoft.com/office/powerpoint/2010/main" val="1132503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4D39CC86-224C-E30B-E35F-99419B152CBC}"/>
              </a:ext>
            </a:extLst>
          </p:cNvPr>
          <p:cNvSpPr>
            <a:spLocks noGrp="1"/>
          </p:cNvSpPr>
          <p:nvPr>
            <p:ph type="title"/>
          </p:nvPr>
        </p:nvSpPr>
        <p:spPr/>
        <p:txBody>
          <a:bodyPr/>
          <a:lstStyle/>
          <a:p>
            <a:r>
              <a:rPr lang="en-GB" dirty="0"/>
              <a:t>Become ASPRS Certified!</a:t>
            </a:r>
            <a:endParaRPr lang="en-US" dirty="0"/>
          </a:p>
        </p:txBody>
      </p:sp>
      <p:sp>
        <p:nvSpPr>
          <p:cNvPr id="2" name="Date Placeholder 1">
            <a:extLst>
              <a:ext uri="{FF2B5EF4-FFF2-40B4-BE49-F238E27FC236}">
                <a16:creationId xmlns:a16="http://schemas.microsoft.com/office/drawing/2014/main" id="{D47F682E-8E20-859C-5E32-50A50E7FC352}"/>
              </a:ext>
            </a:extLst>
          </p:cNvPr>
          <p:cNvSpPr>
            <a:spLocks noGrp="1"/>
          </p:cNvSpPr>
          <p:nvPr>
            <p:ph type="dt" sz="half" idx="10"/>
          </p:nvPr>
        </p:nvSpPr>
        <p:spPr/>
        <p:txBody>
          <a:bodyPr/>
          <a:lstStyle/>
          <a:p>
            <a:r>
              <a:rPr lang="en-US"/>
              <a:t>Version 1.0</a:t>
            </a:r>
          </a:p>
        </p:txBody>
      </p:sp>
      <p:sp>
        <p:nvSpPr>
          <p:cNvPr id="3" name="Footer Placeholder 2">
            <a:extLst>
              <a:ext uri="{FF2B5EF4-FFF2-40B4-BE49-F238E27FC236}">
                <a16:creationId xmlns:a16="http://schemas.microsoft.com/office/drawing/2014/main" id="{CF639CD6-0EBD-A596-172B-20B3C1EFC02C}"/>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pic>
        <p:nvPicPr>
          <p:cNvPr id="25" name="Google Shape;194;p5">
            <a:extLst>
              <a:ext uri="{FF2B5EF4-FFF2-40B4-BE49-F238E27FC236}">
                <a16:creationId xmlns:a16="http://schemas.microsoft.com/office/drawing/2014/main" id="{E089A05D-6909-9EA6-0E21-189F4ECD1BB3}"/>
              </a:ext>
            </a:extLst>
          </p:cNvPr>
          <p:cNvPicPr preferRelativeResize="0"/>
          <p:nvPr/>
        </p:nvPicPr>
        <p:blipFill rotWithShape="1">
          <a:blip r:embed="rId2">
            <a:alphaModFix/>
          </a:blip>
          <a:srcRect/>
          <a:stretch/>
        </p:blipFill>
        <p:spPr>
          <a:xfrm>
            <a:off x="10247875" y="895942"/>
            <a:ext cx="1626123" cy="1201821"/>
          </a:xfrm>
          <a:prstGeom prst="rect">
            <a:avLst/>
          </a:prstGeom>
          <a:noFill/>
          <a:ln>
            <a:noFill/>
          </a:ln>
        </p:spPr>
      </p:pic>
      <p:pic>
        <p:nvPicPr>
          <p:cNvPr id="36" name="Google Shape;205;p5">
            <a:extLst>
              <a:ext uri="{FF2B5EF4-FFF2-40B4-BE49-F238E27FC236}">
                <a16:creationId xmlns:a16="http://schemas.microsoft.com/office/drawing/2014/main" id="{C93DB567-F145-4DB8-2092-665CBF2ED6C8}"/>
              </a:ext>
            </a:extLst>
          </p:cNvPr>
          <p:cNvPicPr preferRelativeResize="0"/>
          <p:nvPr/>
        </p:nvPicPr>
        <p:blipFill rotWithShape="1">
          <a:blip r:embed="rId3">
            <a:alphaModFix/>
          </a:blip>
          <a:srcRect/>
          <a:stretch/>
        </p:blipFill>
        <p:spPr>
          <a:xfrm>
            <a:off x="8825484" y="912441"/>
            <a:ext cx="1235081" cy="1103117"/>
          </a:xfrm>
          <a:prstGeom prst="rect">
            <a:avLst/>
          </a:prstGeom>
          <a:noFill/>
          <a:ln>
            <a:noFill/>
          </a:ln>
        </p:spPr>
      </p:pic>
      <p:grpSp>
        <p:nvGrpSpPr>
          <p:cNvPr id="44" name="Group 43">
            <a:extLst>
              <a:ext uri="{FF2B5EF4-FFF2-40B4-BE49-F238E27FC236}">
                <a16:creationId xmlns:a16="http://schemas.microsoft.com/office/drawing/2014/main" id="{EB80BC16-8451-A56E-5765-6227A9655E59}"/>
              </a:ext>
            </a:extLst>
          </p:cNvPr>
          <p:cNvGrpSpPr/>
          <p:nvPr/>
        </p:nvGrpSpPr>
        <p:grpSpPr>
          <a:xfrm>
            <a:off x="573760" y="2238004"/>
            <a:ext cx="11044480" cy="3982230"/>
            <a:chOff x="1862051" y="2223698"/>
            <a:chExt cx="11576858" cy="4269177"/>
          </a:xfrm>
        </p:grpSpPr>
        <p:sp>
          <p:nvSpPr>
            <p:cNvPr id="7" name="Google Shape;176;p5">
              <a:extLst>
                <a:ext uri="{FF2B5EF4-FFF2-40B4-BE49-F238E27FC236}">
                  <a16:creationId xmlns:a16="http://schemas.microsoft.com/office/drawing/2014/main" id="{126A3DF0-F316-42FD-141D-E2C5D39235E6}"/>
                </a:ext>
              </a:extLst>
            </p:cNvPr>
            <p:cNvSpPr/>
            <p:nvPr/>
          </p:nvSpPr>
          <p:spPr>
            <a:xfrm>
              <a:off x="3717930" y="5615590"/>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8" name="Google Shape;177;p5">
              <a:extLst>
                <a:ext uri="{FF2B5EF4-FFF2-40B4-BE49-F238E27FC236}">
                  <a16:creationId xmlns:a16="http://schemas.microsoft.com/office/drawing/2014/main" id="{88B7F7C7-F900-9F26-00AC-2DEED1C2BA4C}"/>
                </a:ext>
              </a:extLst>
            </p:cNvPr>
            <p:cNvSpPr/>
            <p:nvPr/>
          </p:nvSpPr>
          <p:spPr>
            <a:xfrm>
              <a:off x="4474029" y="4925249"/>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9" name="Google Shape;178;p5">
              <a:extLst>
                <a:ext uri="{FF2B5EF4-FFF2-40B4-BE49-F238E27FC236}">
                  <a16:creationId xmlns:a16="http://schemas.microsoft.com/office/drawing/2014/main" id="{95A4557F-32AC-A35D-C12E-DE92C001ECC2}"/>
                </a:ext>
              </a:extLst>
            </p:cNvPr>
            <p:cNvSpPr/>
            <p:nvPr/>
          </p:nvSpPr>
          <p:spPr>
            <a:xfrm>
              <a:off x="5230128" y="4251014"/>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0" name="Google Shape;179;p5">
              <a:extLst>
                <a:ext uri="{FF2B5EF4-FFF2-40B4-BE49-F238E27FC236}">
                  <a16:creationId xmlns:a16="http://schemas.microsoft.com/office/drawing/2014/main" id="{B1021ACF-8806-CC86-1BC3-4003A54966B8}"/>
                </a:ext>
              </a:extLst>
            </p:cNvPr>
            <p:cNvSpPr/>
            <p:nvPr/>
          </p:nvSpPr>
          <p:spPr>
            <a:xfrm>
              <a:off x="5986227" y="3592884"/>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1" name="Google Shape;180;p5">
              <a:extLst>
                <a:ext uri="{FF2B5EF4-FFF2-40B4-BE49-F238E27FC236}">
                  <a16:creationId xmlns:a16="http://schemas.microsoft.com/office/drawing/2014/main" id="{0CF4E828-7B9F-724B-9754-7F7E564BDC47}"/>
                </a:ext>
              </a:extLst>
            </p:cNvPr>
            <p:cNvSpPr/>
            <p:nvPr/>
          </p:nvSpPr>
          <p:spPr>
            <a:xfrm>
              <a:off x="6742326" y="2919548"/>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2" name="Google Shape;181;p5">
              <a:extLst>
                <a:ext uri="{FF2B5EF4-FFF2-40B4-BE49-F238E27FC236}">
                  <a16:creationId xmlns:a16="http://schemas.microsoft.com/office/drawing/2014/main" id="{75409EBC-6B76-F6DC-B42A-E94466A62271}"/>
                </a:ext>
              </a:extLst>
            </p:cNvPr>
            <p:cNvSpPr/>
            <p:nvPr/>
          </p:nvSpPr>
          <p:spPr>
            <a:xfrm>
              <a:off x="7498424" y="2246211"/>
              <a:ext cx="756099"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3" name="Google Shape;182;p5">
              <a:extLst>
                <a:ext uri="{FF2B5EF4-FFF2-40B4-BE49-F238E27FC236}">
                  <a16:creationId xmlns:a16="http://schemas.microsoft.com/office/drawing/2014/main" id="{C57D73A2-5815-4D7B-53BD-D96A5AD99D8F}"/>
                </a:ext>
              </a:extLst>
            </p:cNvPr>
            <p:cNvSpPr/>
            <p:nvPr/>
          </p:nvSpPr>
          <p:spPr>
            <a:xfrm>
              <a:off x="1999524" y="5615591"/>
              <a:ext cx="1718407"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4" name="Google Shape;183;p5">
              <a:extLst>
                <a:ext uri="{FF2B5EF4-FFF2-40B4-BE49-F238E27FC236}">
                  <a16:creationId xmlns:a16="http://schemas.microsoft.com/office/drawing/2014/main" id="{216C7983-A91E-846B-E33F-8E5118172D7B}"/>
                </a:ext>
              </a:extLst>
            </p:cNvPr>
            <p:cNvSpPr/>
            <p:nvPr/>
          </p:nvSpPr>
          <p:spPr>
            <a:xfrm>
              <a:off x="1862051" y="5345896"/>
              <a:ext cx="1787143" cy="88310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5" name="Google Shape;184;p5">
              <a:extLst>
                <a:ext uri="{FF2B5EF4-FFF2-40B4-BE49-F238E27FC236}">
                  <a16:creationId xmlns:a16="http://schemas.microsoft.com/office/drawing/2014/main" id="{0AD916AC-0692-CD64-48EB-6713E22AF83E}"/>
                </a:ext>
              </a:extLst>
            </p:cNvPr>
            <p:cNvSpPr/>
            <p:nvPr/>
          </p:nvSpPr>
          <p:spPr>
            <a:xfrm>
              <a:off x="8095467" y="3458037"/>
              <a:ext cx="1787143" cy="876506"/>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6" name="Google Shape;185;p5">
              <a:extLst>
                <a:ext uri="{FF2B5EF4-FFF2-40B4-BE49-F238E27FC236}">
                  <a16:creationId xmlns:a16="http://schemas.microsoft.com/office/drawing/2014/main" id="{74000F1D-2F6C-E663-D9F3-A22D02A1FB47}"/>
                </a:ext>
              </a:extLst>
            </p:cNvPr>
            <p:cNvSpPr/>
            <p:nvPr/>
          </p:nvSpPr>
          <p:spPr>
            <a:xfrm>
              <a:off x="3786665" y="5683015"/>
              <a:ext cx="1000192" cy="80986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7" name="Google Shape;186;p5">
              <a:extLst>
                <a:ext uri="{FF2B5EF4-FFF2-40B4-BE49-F238E27FC236}">
                  <a16:creationId xmlns:a16="http://schemas.microsoft.com/office/drawing/2014/main" id="{4B522DD3-48BF-2AC1-CE18-453AF439D6B4}"/>
                </a:ext>
              </a:extLst>
            </p:cNvPr>
            <p:cNvSpPr/>
            <p:nvPr/>
          </p:nvSpPr>
          <p:spPr>
            <a:xfrm>
              <a:off x="4542765" y="4991774"/>
              <a:ext cx="824834" cy="809860"/>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8" name="Google Shape;187;p5">
              <a:extLst>
                <a:ext uri="{FF2B5EF4-FFF2-40B4-BE49-F238E27FC236}">
                  <a16:creationId xmlns:a16="http://schemas.microsoft.com/office/drawing/2014/main" id="{5D50C6AB-071A-BECB-1B10-1C6EF875B313}"/>
                </a:ext>
              </a:extLst>
            </p:cNvPr>
            <p:cNvSpPr/>
            <p:nvPr/>
          </p:nvSpPr>
          <p:spPr>
            <a:xfrm>
              <a:off x="5298864" y="4316639"/>
              <a:ext cx="824835" cy="692139"/>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19" name="Google Shape;188;p5">
              <a:extLst>
                <a:ext uri="{FF2B5EF4-FFF2-40B4-BE49-F238E27FC236}">
                  <a16:creationId xmlns:a16="http://schemas.microsoft.com/office/drawing/2014/main" id="{54E9E0A6-D357-7A0B-A5E4-B345CFFD42F2}"/>
                </a:ext>
              </a:extLst>
            </p:cNvPr>
            <p:cNvSpPr/>
            <p:nvPr/>
          </p:nvSpPr>
          <p:spPr>
            <a:xfrm>
              <a:off x="6046715" y="3658509"/>
              <a:ext cx="824835" cy="692139"/>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0" name="Google Shape;189;p5">
              <a:extLst>
                <a:ext uri="{FF2B5EF4-FFF2-40B4-BE49-F238E27FC236}">
                  <a16:creationId xmlns:a16="http://schemas.microsoft.com/office/drawing/2014/main" id="{4AE62733-E397-218B-FCCD-9E1A927D182B}"/>
                </a:ext>
              </a:extLst>
            </p:cNvPr>
            <p:cNvSpPr/>
            <p:nvPr/>
          </p:nvSpPr>
          <p:spPr>
            <a:xfrm>
              <a:off x="6184187" y="3793357"/>
              <a:ext cx="824835" cy="692139"/>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1" name="Google Shape;190;p5">
              <a:extLst>
                <a:ext uri="{FF2B5EF4-FFF2-40B4-BE49-F238E27FC236}">
                  <a16:creationId xmlns:a16="http://schemas.microsoft.com/office/drawing/2014/main" id="{92C5F55F-2CF6-2CA0-97B9-0456F9AF8EC0}"/>
                </a:ext>
              </a:extLst>
            </p:cNvPr>
            <p:cNvSpPr/>
            <p:nvPr/>
          </p:nvSpPr>
          <p:spPr>
            <a:xfrm>
              <a:off x="6802813" y="2983375"/>
              <a:ext cx="5575886" cy="692139"/>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2" name="Google Shape;191;p5">
              <a:extLst>
                <a:ext uri="{FF2B5EF4-FFF2-40B4-BE49-F238E27FC236}">
                  <a16:creationId xmlns:a16="http://schemas.microsoft.com/office/drawing/2014/main" id="{A133D29A-8FDB-0698-6E4D-042498371CC7}"/>
                </a:ext>
              </a:extLst>
            </p:cNvPr>
            <p:cNvSpPr/>
            <p:nvPr/>
          </p:nvSpPr>
          <p:spPr>
            <a:xfrm>
              <a:off x="7568077" y="2291236"/>
              <a:ext cx="824835" cy="6921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3" name="Google Shape;192;p5">
              <a:extLst>
                <a:ext uri="{FF2B5EF4-FFF2-40B4-BE49-F238E27FC236}">
                  <a16:creationId xmlns:a16="http://schemas.microsoft.com/office/drawing/2014/main" id="{72C26C2B-20A0-EFF6-470A-97F081D783BC}"/>
                </a:ext>
              </a:extLst>
            </p:cNvPr>
            <p:cNvSpPr/>
            <p:nvPr/>
          </p:nvSpPr>
          <p:spPr>
            <a:xfrm>
              <a:off x="7498424" y="2223698"/>
              <a:ext cx="4811538" cy="673336"/>
            </a:xfrm>
            <a:prstGeom prst="rect">
              <a:avLst/>
            </a:prstGeom>
            <a:noFill/>
            <a:ln w="142875" cap="flat" cmpd="sng">
              <a:solidFill>
                <a:srgbClr val="AABB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4" name="Google Shape;193;p5">
              <a:extLst>
                <a:ext uri="{FF2B5EF4-FFF2-40B4-BE49-F238E27FC236}">
                  <a16:creationId xmlns:a16="http://schemas.microsoft.com/office/drawing/2014/main" id="{597F64C2-1831-DC52-E8B7-824CE7486391}"/>
                </a:ext>
              </a:extLst>
            </p:cNvPr>
            <p:cNvSpPr/>
            <p:nvPr/>
          </p:nvSpPr>
          <p:spPr>
            <a:xfrm>
              <a:off x="7563715" y="2291236"/>
              <a:ext cx="5021193" cy="829683"/>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6" name="Google Shape;195;p5">
              <a:extLst>
                <a:ext uri="{FF2B5EF4-FFF2-40B4-BE49-F238E27FC236}">
                  <a16:creationId xmlns:a16="http://schemas.microsoft.com/office/drawing/2014/main" id="{7531682E-E1D9-2441-23C7-935E1686D033}"/>
                </a:ext>
              </a:extLst>
            </p:cNvPr>
            <p:cNvSpPr/>
            <p:nvPr/>
          </p:nvSpPr>
          <p:spPr>
            <a:xfrm>
              <a:off x="2943966" y="3634083"/>
              <a:ext cx="412418" cy="404541"/>
            </a:xfrm>
            <a:prstGeom prst="flowChartConnector">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7" name="Google Shape;196;p5">
              <a:extLst>
                <a:ext uri="{FF2B5EF4-FFF2-40B4-BE49-F238E27FC236}">
                  <a16:creationId xmlns:a16="http://schemas.microsoft.com/office/drawing/2014/main" id="{DDA24167-174A-A65B-9DF9-657F9F58B234}"/>
                </a:ext>
              </a:extLst>
            </p:cNvPr>
            <p:cNvSpPr/>
            <p:nvPr/>
          </p:nvSpPr>
          <p:spPr>
            <a:xfrm>
              <a:off x="3205164" y="4654536"/>
              <a:ext cx="549890" cy="202271"/>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8" name="Google Shape;197;p5">
              <a:extLst>
                <a:ext uri="{FF2B5EF4-FFF2-40B4-BE49-F238E27FC236}">
                  <a16:creationId xmlns:a16="http://schemas.microsoft.com/office/drawing/2014/main" id="{6505FDB3-2AFB-4B48-3E3C-79B0BB970585}"/>
                </a:ext>
              </a:extLst>
            </p:cNvPr>
            <p:cNvSpPr/>
            <p:nvPr/>
          </p:nvSpPr>
          <p:spPr>
            <a:xfrm rot="5108719">
              <a:off x="3319557" y="5006004"/>
              <a:ext cx="744766" cy="172044"/>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29" name="Google Shape;198;p5">
              <a:extLst>
                <a:ext uri="{FF2B5EF4-FFF2-40B4-BE49-F238E27FC236}">
                  <a16:creationId xmlns:a16="http://schemas.microsoft.com/office/drawing/2014/main" id="{303B290F-FA38-0852-9A3F-1F6B6244725D}"/>
                </a:ext>
              </a:extLst>
            </p:cNvPr>
            <p:cNvSpPr/>
            <p:nvPr/>
          </p:nvSpPr>
          <p:spPr>
            <a:xfrm rot="4923546">
              <a:off x="2865475" y="4991099"/>
              <a:ext cx="627829" cy="217742"/>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0" name="Google Shape;199;p5">
              <a:extLst>
                <a:ext uri="{FF2B5EF4-FFF2-40B4-BE49-F238E27FC236}">
                  <a16:creationId xmlns:a16="http://schemas.microsoft.com/office/drawing/2014/main" id="{2534900E-DB57-ABC7-06B3-33EE68FF9DD3}"/>
                </a:ext>
              </a:extLst>
            </p:cNvPr>
            <p:cNvSpPr/>
            <p:nvPr/>
          </p:nvSpPr>
          <p:spPr>
            <a:xfrm rot="5400000">
              <a:off x="2726663" y="4227086"/>
              <a:ext cx="847023" cy="412418"/>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1" name="Google Shape;200;p5">
              <a:extLst>
                <a:ext uri="{FF2B5EF4-FFF2-40B4-BE49-F238E27FC236}">
                  <a16:creationId xmlns:a16="http://schemas.microsoft.com/office/drawing/2014/main" id="{3AEC6DCD-64C6-86E2-E7E1-D50C5BB8F30D}"/>
                </a:ext>
              </a:extLst>
            </p:cNvPr>
            <p:cNvSpPr/>
            <p:nvPr/>
          </p:nvSpPr>
          <p:spPr>
            <a:xfrm rot="3095907">
              <a:off x="3120572" y="4187087"/>
              <a:ext cx="512862" cy="165447"/>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2" name="Google Shape;201;p5">
              <a:extLst>
                <a:ext uri="{FF2B5EF4-FFF2-40B4-BE49-F238E27FC236}">
                  <a16:creationId xmlns:a16="http://schemas.microsoft.com/office/drawing/2014/main" id="{01C38B40-899F-EE51-141B-5A680847B8B9}"/>
                </a:ext>
              </a:extLst>
            </p:cNvPr>
            <p:cNvSpPr/>
            <p:nvPr/>
          </p:nvSpPr>
          <p:spPr>
            <a:xfrm rot="18899850">
              <a:off x="3370791" y="4201725"/>
              <a:ext cx="512862" cy="165447"/>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3" name="Google Shape;202;p5">
              <a:extLst>
                <a:ext uri="{FF2B5EF4-FFF2-40B4-BE49-F238E27FC236}">
                  <a16:creationId xmlns:a16="http://schemas.microsoft.com/office/drawing/2014/main" id="{77B964A9-CAA7-DCE0-005B-E6EB5443F58F}"/>
                </a:ext>
              </a:extLst>
            </p:cNvPr>
            <p:cNvSpPr/>
            <p:nvPr/>
          </p:nvSpPr>
          <p:spPr>
            <a:xfrm rot="17434642">
              <a:off x="2621198" y="4217581"/>
              <a:ext cx="512862" cy="165447"/>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4" name="Google Shape;203;p5">
              <a:extLst>
                <a:ext uri="{FF2B5EF4-FFF2-40B4-BE49-F238E27FC236}">
                  <a16:creationId xmlns:a16="http://schemas.microsoft.com/office/drawing/2014/main" id="{1E5DFD87-0EF9-C945-1A98-542298013673}"/>
                </a:ext>
              </a:extLst>
            </p:cNvPr>
            <p:cNvSpPr/>
            <p:nvPr/>
          </p:nvSpPr>
          <p:spPr>
            <a:xfrm rot="15566958">
              <a:off x="2585265" y="4639236"/>
              <a:ext cx="512862" cy="165447"/>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5" name="Google Shape;204;p5">
              <a:extLst>
                <a:ext uri="{FF2B5EF4-FFF2-40B4-BE49-F238E27FC236}">
                  <a16:creationId xmlns:a16="http://schemas.microsoft.com/office/drawing/2014/main" id="{CB07187E-A8E3-7DE4-CB36-4F868A7C8C20}"/>
                </a:ext>
              </a:extLst>
            </p:cNvPr>
            <p:cNvSpPr/>
            <p:nvPr/>
          </p:nvSpPr>
          <p:spPr>
            <a:xfrm rot="5400000">
              <a:off x="2850827" y="5509552"/>
              <a:ext cx="744766" cy="172044"/>
            </a:xfrm>
            <a:prstGeom prst="roundRect">
              <a:avLst>
                <a:gd name="adj" fmla="val 16667"/>
              </a:avLst>
            </a:prstGeom>
            <a:solidFill>
              <a:srgbClr val="104B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endParaRPr>
            </a:p>
          </p:txBody>
        </p:sp>
        <p:sp>
          <p:nvSpPr>
            <p:cNvPr id="37" name="Google Shape;206;p5">
              <a:extLst>
                <a:ext uri="{FF2B5EF4-FFF2-40B4-BE49-F238E27FC236}">
                  <a16:creationId xmlns:a16="http://schemas.microsoft.com/office/drawing/2014/main" id="{E030A065-6AEB-1F29-AEB2-A4D187241C94}"/>
                </a:ext>
              </a:extLst>
            </p:cNvPr>
            <p:cNvSpPr txBox="1"/>
            <p:nvPr/>
          </p:nvSpPr>
          <p:spPr>
            <a:xfrm>
              <a:off x="3855403" y="5768768"/>
              <a:ext cx="5719030"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Protects health and safety of the public</a:t>
              </a:r>
              <a:endParaRPr dirty="0"/>
            </a:p>
          </p:txBody>
        </p:sp>
        <p:sp>
          <p:nvSpPr>
            <p:cNvPr id="38" name="Google Shape;207;p5">
              <a:extLst>
                <a:ext uri="{FF2B5EF4-FFF2-40B4-BE49-F238E27FC236}">
                  <a16:creationId xmlns:a16="http://schemas.microsoft.com/office/drawing/2014/main" id="{747D0985-6C9A-8510-B267-99F1AF61E9F6}"/>
                </a:ext>
              </a:extLst>
            </p:cNvPr>
            <p:cNvSpPr txBox="1"/>
            <p:nvPr/>
          </p:nvSpPr>
          <p:spPr>
            <a:xfrm>
              <a:off x="4611501" y="5074991"/>
              <a:ext cx="7630653"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Provides a measure of minimum competence or qualifications</a:t>
              </a:r>
              <a:endParaRPr dirty="0"/>
            </a:p>
          </p:txBody>
        </p:sp>
        <p:sp>
          <p:nvSpPr>
            <p:cNvPr id="39" name="Google Shape;208;p5">
              <a:extLst>
                <a:ext uri="{FF2B5EF4-FFF2-40B4-BE49-F238E27FC236}">
                  <a16:creationId xmlns:a16="http://schemas.microsoft.com/office/drawing/2014/main" id="{0F1274B5-172C-C66E-383D-A58CD327F91F}"/>
                </a:ext>
              </a:extLst>
            </p:cNvPr>
            <p:cNvSpPr txBox="1"/>
            <p:nvPr/>
          </p:nvSpPr>
          <p:spPr>
            <a:xfrm>
              <a:off x="6865878" y="3053495"/>
              <a:ext cx="5719030"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Advances knowledge</a:t>
              </a:r>
              <a:endParaRPr dirty="0"/>
            </a:p>
          </p:txBody>
        </p:sp>
        <p:sp>
          <p:nvSpPr>
            <p:cNvPr id="40" name="Google Shape;209;p5">
              <a:extLst>
                <a:ext uri="{FF2B5EF4-FFF2-40B4-BE49-F238E27FC236}">
                  <a16:creationId xmlns:a16="http://schemas.microsoft.com/office/drawing/2014/main" id="{6C10F7A6-4831-95B3-4E6E-C38B164BEA5F}"/>
                </a:ext>
              </a:extLst>
            </p:cNvPr>
            <p:cNvSpPr txBox="1"/>
            <p:nvPr/>
          </p:nvSpPr>
          <p:spPr>
            <a:xfrm>
              <a:off x="5390749" y="4404112"/>
              <a:ext cx="8048160"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Upholds a Code of Ethics to guide conduct of certified professionals</a:t>
              </a:r>
              <a:endParaRPr dirty="0"/>
            </a:p>
          </p:txBody>
        </p:sp>
        <p:sp>
          <p:nvSpPr>
            <p:cNvPr id="41" name="Google Shape;210;p5">
              <a:extLst>
                <a:ext uri="{FF2B5EF4-FFF2-40B4-BE49-F238E27FC236}">
                  <a16:creationId xmlns:a16="http://schemas.microsoft.com/office/drawing/2014/main" id="{1EEC6BE1-3F22-F548-CCA2-ED59460D75E2}"/>
                </a:ext>
              </a:extLst>
            </p:cNvPr>
            <p:cNvSpPr txBox="1"/>
            <p:nvPr/>
          </p:nvSpPr>
          <p:spPr>
            <a:xfrm>
              <a:off x="6184186" y="3737607"/>
              <a:ext cx="7225043"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Recognizes experienced practitioners</a:t>
              </a:r>
              <a:endParaRPr dirty="0"/>
            </a:p>
          </p:txBody>
        </p:sp>
        <p:sp>
          <p:nvSpPr>
            <p:cNvPr id="42" name="Google Shape;211;p5">
              <a:extLst>
                <a:ext uri="{FF2B5EF4-FFF2-40B4-BE49-F238E27FC236}">
                  <a16:creationId xmlns:a16="http://schemas.microsoft.com/office/drawing/2014/main" id="{F858A6BD-5056-1207-E596-10A2F1B60D72}"/>
                </a:ext>
              </a:extLst>
            </p:cNvPr>
            <p:cNvSpPr txBox="1"/>
            <p:nvPr/>
          </p:nvSpPr>
          <p:spPr>
            <a:xfrm>
              <a:off x="7635896" y="2379260"/>
              <a:ext cx="5719029" cy="441127"/>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A</a:t>
              </a:r>
              <a:r>
                <a:rPr lang="en-US" sz="2000" b="1" dirty="0" err="1">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nd</a:t>
              </a:r>
              <a:r>
                <a:rPr lang="en-US" sz="2000" b="1" dirty="0">
                  <a:solidFill>
                    <a:srgbClr val="104B8E"/>
                  </a:solidFill>
                  <a:latin typeface="Aptos" panose="020B0004020202020204" pitchFamily="34" charset="0"/>
                  <a:ea typeface="Aptos" panose="020B0004020202020204" pitchFamily="34" charset="0"/>
                  <a:cs typeface="Aptos" panose="020B0004020202020204" pitchFamily="34" charset="0"/>
                  <a:sym typeface="Aptos" panose="020B0004020202020204" pitchFamily="34" charset="0"/>
                </a:rPr>
                <a:t> more!</a:t>
              </a:r>
              <a:endParaRPr dirty="0"/>
            </a:p>
          </p:txBody>
        </p:sp>
      </p:grpSp>
    </p:spTree>
    <p:extLst>
      <p:ext uri="{BB962C8B-B14F-4D97-AF65-F5344CB8AC3E}">
        <p14:creationId xmlns:p14="http://schemas.microsoft.com/office/powerpoint/2010/main" val="1689360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4CF3-9490-4BA1-2777-B53F96F9FC75}"/>
              </a:ext>
            </a:extLst>
          </p:cNvPr>
          <p:cNvSpPr>
            <a:spLocks noGrp="1"/>
          </p:cNvSpPr>
          <p:nvPr>
            <p:ph type="title"/>
          </p:nvPr>
        </p:nvSpPr>
        <p:spPr/>
        <p:txBody>
          <a:bodyPr/>
          <a:lstStyle/>
          <a:p>
            <a:r>
              <a:rPr lang="en-GB" dirty="0"/>
              <a:t>ASPRS Certification Categories</a:t>
            </a:r>
            <a:endParaRPr lang="en-US" dirty="0"/>
          </a:p>
        </p:txBody>
      </p:sp>
      <p:sp>
        <p:nvSpPr>
          <p:cNvPr id="5" name="Content Placeholder 4">
            <a:extLst>
              <a:ext uri="{FF2B5EF4-FFF2-40B4-BE49-F238E27FC236}">
                <a16:creationId xmlns:a16="http://schemas.microsoft.com/office/drawing/2014/main" id="{3F61835C-7B82-3023-77B4-145C80233886}"/>
              </a:ext>
            </a:extLst>
          </p:cNvPr>
          <p:cNvSpPr>
            <a:spLocks noGrp="1"/>
          </p:cNvSpPr>
          <p:nvPr>
            <p:ph idx="1"/>
          </p:nvPr>
        </p:nvSpPr>
        <p:spPr/>
        <p:txBody>
          <a:bodyPr>
            <a:normAutofit lnSpcReduction="10000"/>
          </a:bodyPr>
          <a:lstStyle/>
          <a:p>
            <a:r>
              <a:rPr lang="en-GB" dirty="0"/>
              <a:t>Certified Photogrammetrist</a:t>
            </a:r>
          </a:p>
          <a:p>
            <a:r>
              <a:rPr lang="en-GB" dirty="0"/>
              <a:t>Certified Mapping Scientist</a:t>
            </a:r>
          </a:p>
          <a:p>
            <a:pPr lvl="1"/>
            <a:r>
              <a:rPr lang="en-GB" dirty="0"/>
              <a:t>Lidar</a:t>
            </a:r>
          </a:p>
          <a:p>
            <a:pPr lvl="1"/>
            <a:r>
              <a:rPr lang="en-GB" dirty="0"/>
              <a:t>Remote Sensing</a:t>
            </a:r>
          </a:p>
          <a:p>
            <a:pPr lvl="1"/>
            <a:r>
              <a:rPr lang="en-GB" dirty="0"/>
              <a:t>UAS</a:t>
            </a:r>
          </a:p>
          <a:p>
            <a:r>
              <a:rPr lang="en-GB" dirty="0"/>
              <a:t>Certified Mapping Technologist</a:t>
            </a:r>
          </a:p>
          <a:p>
            <a:pPr lvl="1"/>
            <a:r>
              <a:rPr lang="en-GB" dirty="0"/>
              <a:t>Photogrammetry</a:t>
            </a:r>
          </a:p>
          <a:p>
            <a:pPr lvl="1"/>
            <a:r>
              <a:rPr lang="en-GB" dirty="0"/>
              <a:t>Lidar</a:t>
            </a:r>
          </a:p>
          <a:p>
            <a:pPr lvl="1"/>
            <a:r>
              <a:rPr lang="en-GB" dirty="0"/>
              <a:t>Remote Sensing</a:t>
            </a:r>
          </a:p>
          <a:p>
            <a:pPr lvl="1"/>
            <a:r>
              <a:rPr lang="en-GB" dirty="0"/>
              <a:t>UAS</a:t>
            </a:r>
            <a:endParaRPr lang="en-US" dirty="0"/>
          </a:p>
        </p:txBody>
      </p:sp>
      <p:sp>
        <p:nvSpPr>
          <p:cNvPr id="3" name="Date Placeholder 2">
            <a:extLst>
              <a:ext uri="{FF2B5EF4-FFF2-40B4-BE49-F238E27FC236}">
                <a16:creationId xmlns:a16="http://schemas.microsoft.com/office/drawing/2014/main" id="{5D4623AF-3385-CB23-CB7E-51404108007A}"/>
              </a:ext>
            </a:extLst>
          </p:cNvPr>
          <p:cNvSpPr>
            <a:spLocks noGrp="1"/>
          </p:cNvSpPr>
          <p:nvPr>
            <p:ph type="dt" sz="half" idx="10"/>
          </p:nvPr>
        </p:nvSpPr>
        <p:spPr/>
        <p:txBody>
          <a:bodyPr/>
          <a:lstStyle/>
          <a:p>
            <a:r>
              <a:rPr lang="en-US"/>
              <a:t>11 April 2025</a:t>
            </a:r>
          </a:p>
        </p:txBody>
      </p:sp>
      <p:sp>
        <p:nvSpPr>
          <p:cNvPr id="4" name="Footer Placeholder 3">
            <a:extLst>
              <a:ext uri="{FF2B5EF4-FFF2-40B4-BE49-F238E27FC236}">
                <a16:creationId xmlns:a16="http://schemas.microsoft.com/office/drawing/2014/main" id="{81B80C6F-2F17-E065-0B45-EA50B4B9E8CE}"/>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181003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FAB7F2-9509-9D4E-1FAD-0ED69955961E}"/>
              </a:ext>
            </a:extLst>
          </p:cNvPr>
          <p:cNvSpPr>
            <a:spLocks noGrp="1"/>
          </p:cNvSpPr>
          <p:nvPr>
            <p:ph type="title"/>
          </p:nvPr>
        </p:nvSpPr>
        <p:spPr/>
        <p:txBody>
          <a:bodyPr/>
          <a:lstStyle/>
          <a:p>
            <a:pPr algn="ctr"/>
            <a:r>
              <a:rPr lang="en-GB" dirty="0"/>
              <a:t>!!Thank You!!</a:t>
            </a:r>
            <a:endParaRPr lang="en-US" dirty="0"/>
          </a:p>
        </p:txBody>
      </p:sp>
      <p:sp>
        <p:nvSpPr>
          <p:cNvPr id="6" name="Text Placeholder 5">
            <a:extLst>
              <a:ext uri="{FF2B5EF4-FFF2-40B4-BE49-F238E27FC236}">
                <a16:creationId xmlns:a16="http://schemas.microsoft.com/office/drawing/2014/main" id="{875B4BE3-4C71-D621-59A6-6C5B418C99A0}"/>
              </a:ext>
            </a:extLst>
          </p:cNvPr>
          <p:cNvSpPr>
            <a:spLocks noGrp="1"/>
          </p:cNvSpPr>
          <p:nvPr>
            <p:ph type="body" idx="1"/>
          </p:nvPr>
        </p:nvSpPr>
        <p:spPr/>
        <p:txBody>
          <a:bodyPr/>
          <a:lstStyle/>
          <a:p>
            <a:r>
              <a:rPr lang="en-GB" dirty="0"/>
              <a:t>Join ASPRS</a:t>
            </a:r>
            <a:endParaRPr lang="en-US" dirty="0"/>
          </a:p>
        </p:txBody>
      </p:sp>
      <p:pic>
        <p:nvPicPr>
          <p:cNvPr id="11" name="Content Placeholder 10" descr="A qr code with a globe&#10;&#10;AI-generated content may be incorrect.">
            <a:extLst>
              <a:ext uri="{FF2B5EF4-FFF2-40B4-BE49-F238E27FC236}">
                <a16:creationId xmlns:a16="http://schemas.microsoft.com/office/drawing/2014/main" id="{A4B737D7-3663-1997-BEDE-9EE4FA57467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76387" y="2505075"/>
            <a:ext cx="3684588" cy="3684588"/>
          </a:xfrm>
        </p:spPr>
      </p:pic>
      <p:sp>
        <p:nvSpPr>
          <p:cNvPr id="8" name="Text Placeholder 7">
            <a:extLst>
              <a:ext uri="{FF2B5EF4-FFF2-40B4-BE49-F238E27FC236}">
                <a16:creationId xmlns:a16="http://schemas.microsoft.com/office/drawing/2014/main" id="{E86F4ECC-1E16-DABE-FDFA-AB75EEEAE43A}"/>
              </a:ext>
            </a:extLst>
          </p:cNvPr>
          <p:cNvSpPr>
            <a:spLocks noGrp="1"/>
          </p:cNvSpPr>
          <p:nvPr>
            <p:ph type="body" sz="quarter" idx="3"/>
          </p:nvPr>
        </p:nvSpPr>
        <p:spPr/>
        <p:txBody>
          <a:bodyPr/>
          <a:lstStyle/>
          <a:p>
            <a:r>
              <a:rPr lang="en-GB" dirty="0"/>
              <a:t>Follow ASPRS on</a:t>
            </a:r>
            <a:endParaRPr lang="en-US" dirty="0"/>
          </a:p>
        </p:txBody>
      </p:sp>
      <p:pic>
        <p:nvPicPr>
          <p:cNvPr id="13" name="Content Placeholder 12" descr="A qr code with a globe&#10;&#10;AI-generated content may be incorrect.">
            <a:extLst>
              <a:ext uri="{FF2B5EF4-FFF2-40B4-BE49-F238E27FC236}">
                <a16:creationId xmlns:a16="http://schemas.microsoft.com/office/drawing/2014/main" id="{38A49C09-0C06-1D3D-BDC9-9146C961815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9134868" y="3501816"/>
            <a:ext cx="2110813" cy="2117803"/>
          </a:xfrm>
        </p:spPr>
      </p:pic>
      <p:sp>
        <p:nvSpPr>
          <p:cNvPr id="3" name="Date Placeholder 2">
            <a:extLst>
              <a:ext uri="{FF2B5EF4-FFF2-40B4-BE49-F238E27FC236}">
                <a16:creationId xmlns:a16="http://schemas.microsoft.com/office/drawing/2014/main" id="{02303CCE-401E-57EB-661F-520449128764}"/>
              </a:ext>
            </a:extLst>
          </p:cNvPr>
          <p:cNvSpPr>
            <a:spLocks noGrp="1"/>
          </p:cNvSpPr>
          <p:nvPr>
            <p:ph type="dt" sz="half" idx="10"/>
          </p:nvPr>
        </p:nvSpPr>
        <p:spPr/>
        <p:txBody>
          <a:bodyPr/>
          <a:lstStyle/>
          <a:p>
            <a:r>
              <a:rPr lang="en-US"/>
              <a:t>24 April 2025</a:t>
            </a:r>
          </a:p>
        </p:txBody>
      </p:sp>
      <p:sp>
        <p:nvSpPr>
          <p:cNvPr id="4" name="Footer Placeholder 3">
            <a:extLst>
              <a:ext uri="{FF2B5EF4-FFF2-40B4-BE49-F238E27FC236}">
                <a16:creationId xmlns:a16="http://schemas.microsoft.com/office/drawing/2014/main" id="{0C89EC46-F281-751E-4CC4-7B817554F4DF}"/>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pic>
        <p:nvPicPr>
          <p:cNvPr id="15" name="Picture 14" descr="A qr code with a globe&#10;&#10;AI-generated content may be incorrect.">
            <a:extLst>
              <a:ext uri="{FF2B5EF4-FFF2-40B4-BE49-F238E27FC236}">
                <a16:creationId xmlns:a16="http://schemas.microsoft.com/office/drawing/2014/main" id="{64D50F59-DE98-4E75-F21E-64E44C1AF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808" y="3501816"/>
            <a:ext cx="2117803" cy="2117803"/>
          </a:xfrm>
          <a:prstGeom prst="rect">
            <a:avLst/>
          </a:prstGeom>
        </p:spPr>
      </p:pic>
      <p:sp>
        <p:nvSpPr>
          <p:cNvPr id="17" name="TextBox 16">
            <a:extLst>
              <a:ext uri="{FF2B5EF4-FFF2-40B4-BE49-F238E27FC236}">
                <a16:creationId xmlns:a16="http://schemas.microsoft.com/office/drawing/2014/main" id="{5608781F-A759-44C7-4607-2CD6A484B62E}"/>
              </a:ext>
            </a:extLst>
          </p:cNvPr>
          <p:cNvSpPr txBox="1"/>
          <p:nvPr/>
        </p:nvSpPr>
        <p:spPr>
          <a:xfrm>
            <a:off x="6419806" y="2948785"/>
            <a:ext cx="2117803" cy="369332"/>
          </a:xfrm>
          <a:prstGeom prst="rect">
            <a:avLst/>
          </a:prstGeom>
          <a:noFill/>
        </p:spPr>
        <p:txBody>
          <a:bodyPr wrap="square" rtlCol="0">
            <a:spAutoFit/>
          </a:bodyPr>
          <a:lstStyle/>
          <a:p>
            <a:pPr algn="ctr"/>
            <a:r>
              <a:rPr lang="en-GB" dirty="0"/>
              <a:t>LinkedIn</a:t>
            </a:r>
            <a:endParaRPr lang="en-US" dirty="0"/>
          </a:p>
        </p:txBody>
      </p:sp>
      <p:sp>
        <p:nvSpPr>
          <p:cNvPr id="18" name="TextBox 17">
            <a:extLst>
              <a:ext uri="{FF2B5EF4-FFF2-40B4-BE49-F238E27FC236}">
                <a16:creationId xmlns:a16="http://schemas.microsoft.com/office/drawing/2014/main" id="{3E3E0005-BA3C-A492-C644-5F43F91CECA6}"/>
              </a:ext>
            </a:extLst>
          </p:cNvPr>
          <p:cNvSpPr txBox="1"/>
          <p:nvPr/>
        </p:nvSpPr>
        <p:spPr>
          <a:xfrm>
            <a:off x="9134868" y="2948785"/>
            <a:ext cx="2117803" cy="369332"/>
          </a:xfrm>
          <a:prstGeom prst="rect">
            <a:avLst/>
          </a:prstGeom>
          <a:noFill/>
        </p:spPr>
        <p:txBody>
          <a:bodyPr wrap="square" rtlCol="0">
            <a:spAutoFit/>
          </a:bodyPr>
          <a:lstStyle/>
          <a:p>
            <a:pPr algn="ctr"/>
            <a:r>
              <a:rPr lang="en-GB" dirty="0"/>
              <a:t>Facebook</a:t>
            </a:r>
            <a:endParaRPr lang="en-US" dirty="0"/>
          </a:p>
        </p:txBody>
      </p:sp>
    </p:spTree>
    <p:extLst>
      <p:ext uri="{BB962C8B-B14F-4D97-AF65-F5344CB8AC3E}">
        <p14:creationId xmlns:p14="http://schemas.microsoft.com/office/powerpoint/2010/main" val="312212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DE3CDD-C6B2-AA2A-5105-6FAB1C650414}"/>
              </a:ext>
            </a:extLst>
          </p:cNvPr>
          <p:cNvSpPr>
            <a:spLocks noGrp="1"/>
          </p:cNvSpPr>
          <p:nvPr>
            <p:ph type="title"/>
          </p:nvPr>
        </p:nvSpPr>
        <p:spPr>
          <a:xfrm>
            <a:off x="838200" y="365125"/>
            <a:ext cx="10515600" cy="1325563"/>
          </a:xfrm>
        </p:spPr>
        <p:txBody>
          <a:bodyPr/>
          <a:lstStyle/>
          <a:p>
            <a:r>
              <a:rPr lang="en-GB" dirty="0"/>
              <a:t>American Society for Photogrammetry: 1934</a:t>
            </a:r>
            <a:endParaRPr lang="en-US" dirty="0"/>
          </a:p>
        </p:txBody>
      </p:sp>
      <p:pic>
        <p:nvPicPr>
          <p:cNvPr id="10" name="Content Placeholder 9" descr="A person sitting at a desk&#10;&#10;AI-generated content may be incorrect.">
            <a:extLst>
              <a:ext uri="{FF2B5EF4-FFF2-40B4-BE49-F238E27FC236}">
                <a16:creationId xmlns:a16="http://schemas.microsoft.com/office/drawing/2014/main" id="{C3018357-FAA8-C29A-F04F-73EA21DFDFC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8717" y="1690688"/>
            <a:ext cx="3328145" cy="4568586"/>
          </a:xfrm>
        </p:spPr>
      </p:pic>
      <p:sp>
        <p:nvSpPr>
          <p:cNvPr id="8" name="Content Placeholder 7">
            <a:extLst>
              <a:ext uri="{FF2B5EF4-FFF2-40B4-BE49-F238E27FC236}">
                <a16:creationId xmlns:a16="http://schemas.microsoft.com/office/drawing/2014/main" id="{3A0F441C-E31B-C368-9996-8F880E8E6B53}"/>
              </a:ext>
            </a:extLst>
          </p:cNvPr>
          <p:cNvSpPr>
            <a:spLocks noGrp="1"/>
          </p:cNvSpPr>
          <p:nvPr>
            <p:ph sz="half" idx="2"/>
          </p:nvPr>
        </p:nvSpPr>
        <p:spPr>
          <a:xfrm>
            <a:off x="4384431" y="1690688"/>
            <a:ext cx="6969369" cy="4486275"/>
          </a:xfrm>
        </p:spPr>
        <p:txBody>
          <a:bodyPr>
            <a:normAutofit fontScale="62500" lnSpcReduction="20000"/>
          </a:bodyPr>
          <a:lstStyle/>
          <a:p>
            <a:pPr marL="0" indent="0">
              <a:lnSpc>
                <a:spcPct val="120000"/>
              </a:lnSpc>
              <a:buNone/>
            </a:pPr>
            <a:r>
              <a:rPr lang="en-US" dirty="0"/>
              <a:t>During the evening of July 29, 1934, a dozen men sat around the author's dining room table in Washington and enthusiastically agreed that there would be an American Society of Photogrammetry. Each individual present had supervision of several to a score or more of men engaged in taking air photographs or mapping from them. It was quickly agreed that there would be at least fifty to a hundred men in the United States who would be glad to pay $3.00 or so a year to be kept informed of the latest technical details of photogrammetric work, both in the United States and abroad, and to have personal contact and discussion at meetings with others 'engaged on similar work. Colonel Birdseye had brought along some copies of the Archives of the International Society of Photogrammetry and he and Mr. Eliel described the extensive activity in photogrammetry abroad. It was agreed that as soon as the American Society was organized, it should join the International Society that had been founded in 1910.</a:t>
            </a:r>
          </a:p>
        </p:txBody>
      </p:sp>
      <p:sp>
        <p:nvSpPr>
          <p:cNvPr id="4" name="Date Placeholder 3">
            <a:extLst>
              <a:ext uri="{FF2B5EF4-FFF2-40B4-BE49-F238E27FC236}">
                <a16:creationId xmlns:a16="http://schemas.microsoft.com/office/drawing/2014/main" id="{169B64AF-1B55-84C4-01F9-E9AB232D6CE3}"/>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A8AB7186-C41E-F629-9F9C-2F060C77FE1C}"/>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p>
        </p:txBody>
      </p:sp>
      <p:sp>
        <p:nvSpPr>
          <p:cNvPr id="16" name="TextBox 15">
            <a:extLst>
              <a:ext uri="{FF2B5EF4-FFF2-40B4-BE49-F238E27FC236}">
                <a16:creationId xmlns:a16="http://schemas.microsoft.com/office/drawing/2014/main" id="{09F99DA6-3137-B3D4-5668-75946BF8CE1D}"/>
              </a:ext>
            </a:extLst>
          </p:cNvPr>
          <p:cNvSpPr txBox="1"/>
          <p:nvPr/>
        </p:nvSpPr>
        <p:spPr>
          <a:xfrm>
            <a:off x="1138818" y="2098431"/>
            <a:ext cx="2787943" cy="369332"/>
          </a:xfrm>
          <a:prstGeom prst="rect">
            <a:avLst/>
          </a:prstGeom>
          <a:noFill/>
        </p:spPr>
        <p:txBody>
          <a:bodyPr wrap="none" rtlCol="0">
            <a:spAutoFit/>
          </a:bodyPr>
          <a:lstStyle/>
          <a:p>
            <a:r>
              <a:rPr lang="en-US" sz="1800" b="1" dirty="0"/>
              <a:t>Col. Claude H. Birdseye</a:t>
            </a:r>
          </a:p>
        </p:txBody>
      </p:sp>
    </p:spTree>
    <p:extLst>
      <p:ext uri="{BB962C8B-B14F-4D97-AF65-F5344CB8AC3E}">
        <p14:creationId xmlns:p14="http://schemas.microsoft.com/office/powerpoint/2010/main" val="4043824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A2303E-EE83-C959-50EB-BE5A151CA789}"/>
              </a:ext>
            </a:extLst>
          </p:cNvPr>
          <p:cNvSpPr>
            <a:spLocks noGrp="1"/>
          </p:cNvSpPr>
          <p:nvPr>
            <p:ph type="title"/>
          </p:nvPr>
        </p:nvSpPr>
        <p:spPr/>
        <p:txBody>
          <a:bodyPr/>
          <a:lstStyle/>
          <a:p>
            <a:r>
              <a:rPr lang="en-GB" dirty="0"/>
              <a:t>ASP becomes ASPRS: 1985</a:t>
            </a:r>
            <a:endParaRPr lang="en-US" dirty="0"/>
          </a:p>
        </p:txBody>
      </p:sp>
      <p:sp>
        <p:nvSpPr>
          <p:cNvPr id="18" name="Content Placeholder 17">
            <a:extLst>
              <a:ext uri="{FF2B5EF4-FFF2-40B4-BE49-F238E27FC236}">
                <a16:creationId xmlns:a16="http://schemas.microsoft.com/office/drawing/2014/main" id="{C06F4F61-A950-6874-1783-F6D9B96C5E7B}"/>
              </a:ext>
            </a:extLst>
          </p:cNvPr>
          <p:cNvSpPr>
            <a:spLocks noGrp="1"/>
          </p:cNvSpPr>
          <p:nvPr>
            <p:ph idx="1"/>
          </p:nvPr>
        </p:nvSpPr>
        <p:spPr/>
        <p:txBody>
          <a:bodyPr>
            <a:normAutofit fontScale="92500"/>
          </a:bodyPr>
          <a:lstStyle/>
          <a:p>
            <a:pPr marL="0" indent="0" algn="ctr">
              <a:buNone/>
            </a:pPr>
            <a:r>
              <a:rPr lang="en-US" dirty="0"/>
              <a:t>In 1985, ASP was renamed to the </a:t>
            </a:r>
            <a:br>
              <a:rPr lang="en-US" dirty="0"/>
            </a:br>
            <a:r>
              <a:rPr lang="en-US" dirty="0"/>
              <a:t>American Society for Photogrammetry and Remote Sensing (ASPRS)</a:t>
            </a:r>
          </a:p>
          <a:p>
            <a:pPr marL="0" indent="0" algn="ctr">
              <a:buNone/>
            </a:pPr>
            <a:r>
              <a:rPr lang="en-US" b="1" dirty="0"/>
              <a:t>ASPRS MISSION STATEMENT</a:t>
            </a:r>
          </a:p>
          <a:p>
            <a:pPr marL="0" indent="0" algn="just">
              <a:buNone/>
            </a:pPr>
            <a:r>
              <a:rPr lang="en-US" sz="2800" dirty="0">
                <a:solidFill>
                  <a:srgbClr val="6E7A24"/>
                </a:solidFill>
                <a:latin typeface="Calibri" panose="020F0502020204030204" pitchFamily="34" charset="0"/>
                <a:ea typeface="Calibri" panose="020F0502020204030204" pitchFamily="34" charset="0"/>
                <a:cs typeface="Calibri" panose="020F0502020204030204" pitchFamily="34" charset="0"/>
              </a:rPr>
              <a:t>The mission of the American Society for Photogrammetry and Remote Sensing is to promote the ethical application of active and passive sensors, the disciplines of photogrammetry, remote sensing, geographic information systems, and other supporting geospatial technologies; to advance the understanding of the geospatial and related sciences; to expand public awareness of the profession; </a:t>
            </a:r>
            <a:r>
              <a:rPr lang="en-US" sz="2800" i="1" dirty="0">
                <a:solidFill>
                  <a:srgbClr val="6E7A24"/>
                </a:solidFill>
                <a:latin typeface="Calibri" panose="020F0502020204030204" pitchFamily="34" charset="0"/>
                <a:ea typeface="Calibri" panose="020F0502020204030204" pitchFamily="34" charset="0"/>
                <a:cs typeface="Calibri" panose="020F0502020204030204" pitchFamily="34" charset="0"/>
              </a:rPr>
              <a:t>and to promote a balanced representation of the interests of government, academia, and private enterprise.</a:t>
            </a:r>
            <a:endParaRPr lang="en-US" sz="2800" i="1" dirty="0">
              <a:solidFill>
                <a:srgbClr val="6E7A24"/>
              </a:solidFill>
              <a:latin typeface="Calibri" panose="020F0502020204030204" pitchFamily="34" charset="0"/>
              <a:ea typeface="Calibri" panose="020F0502020204030204" pitchFamily="34" charset="0"/>
              <a:cs typeface="Calibri" panose="020F0502020204030204" pitchFamily="34" charset="0"/>
              <a:sym typeface="Calibri"/>
            </a:endParaRPr>
          </a:p>
          <a:p>
            <a:pPr marL="0" indent="0">
              <a:buNone/>
            </a:pPr>
            <a:endParaRPr lang="en-US" dirty="0"/>
          </a:p>
          <a:p>
            <a:endParaRPr lang="en-US" dirty="0"/>
          </a:p>
        </p:txBody>
      </p:sp>
      <p:sp>
        <p:nvSpPr>
          <p:cNvPr id="5" name="Date Placeholder 4">
            <a:extLst>
              <a:ext uri="{FF2B5EF4-FFF2-40B4-BE49-F238E27FC236}">
                <a16:creationId xmlns:a16="http://schemas.microsoft.com/office/drawing/2014/main" id="{4F33967A-5719-ED3C-C68A-5E54B1EABE7E}"/>
              </a:ext>
            </a:extLst>
          </p:cNvPr>
          <p:cNvSpPr>
            <a:spLocks noGrp="1"/>
          </p:cNvSpPr>
          <p:nvPr>
            <p:ph type="dt" sz="half" idx="10"/>
          </p:nvPr>
        </p:nvSpPr>
        <p:spPr/>
        <p:txBody>
          <a:bodyPr/>
          <a:lstStyle/>
          <a:p>
            <a:r>
              <a:rPr lang="en-US"/>
              <a:t>24 April 2025</a:t>
            </a:r>
          </a:p>
        </p:txBody>
      </p:sp>
      <p:sp>
        <p:nvSpPr>
          <p:cNvPr id="6" name="Footer Placeholder 5">
            <a:extLst>
              <a:ext uri="{FF2B5EF4-FFF2-40B4-BE49-F238E27FC236}">
                <a16:creationId xmlns:a16="http://schemas.microsoft.com/office/drawing/2014/main" id="{1BDB8908-0DDD-7961-7AB0-9A328C5DFDD6}"/>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3038013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86BC-5316-4A0F-3724-C2ACE16F0433}"/>
              </a:ext>
            </a:extLst>
          </p:cNvPr>
          <p:cNvSpPr>
            <a:spLocks noGrp="1"/>
          </p:cNvSpPr>
          <p:nvPr>
            <p:ph type="title"/>
          </p:nvPr>
        </p:nvSpPr>
        <p:spPr/>
        <p:txBody>
          <a:bodyPr/>
          <a:lstStyle/>
          <a:p>
            <a:r>
              <a:rPr lang="en-GB" dirty="0"/>
              <a:t>Association Management Transition</a:t>
            </a:r>
            <a:endParaRPr lang="en-US" dirty="0"/>
          </a:p>
        </p:txBody>
      </p:sp>
      <p:sp>
        <p:nvSpPr>
          <p:cNvPr id="3" name="Content Placeholder 2">
            <a:extLst>
              <a:ext uri="{FF2B5EF4-FFF2-40B4-BE49-F238E27FC236}">
                <a16:creationId xmlns:a16="http://schemas.microsoft.com/office/drawing/2014/main" id="{5FC1D077-FDA9-F7E1-CB99-47A272305168}"/>
              </a:ext>
            </a:extLst>
          </p:cNvPr>
          <p:cNvSpPr>
            <a:spLocks noGrp="1"/>
          </p:cNvSpPr>
          <p:nvPr>
            <p:ph idx="1"/>
          </p:nvPr>
        </p:nvSpPr>
        <p:spPr/>
        <p:txBody>
          <a:bodyPr/>
          <a:lstStyle/>
          <a:p>
            <a:r>
              <a:rPr lang="en-GB" dirty="0"/>
              <a:t>2019: ASPRS engaged Postlethwaite &amp; Netterville Association Management (P&amp;N) to assume administrative functions.</a:t>
            </a:r>
          </a:p>
          <a:p>
            <a:r>
              <a:rPr lang="en-GB" dirty="0"/>
              <a:t>2022: ASPRS headquarters relocated from Bethesda, MD to P&amp;N offices in Baton Rouge, LA</a:t>
            </a:r>
          </a:p>
          <a:p>
            <a:r>
              <a:rPr lang="en-GB" dirty="0"/>
              <a:t>2023: P&amp;N acquired by </a:t>
            </a:r>
            <a:r>
              <a:rPr lang="en-GB" dirty="0" err="1"/>
              <a:t>EisnerAmper</a:t>
            </a:r>
            <a:r>
              <a:rPr lang="en-GB" dirty="0"/>
              <a:t> global business advisors</a:t>
            </a:r>
            <a:endParaRPr lang="en-US" dirty="0"/>
          </a:p>
        </p:txBody>
      </p:sp>
      <p:sp>
        <p:nvSpPr>
          <p:cNvPr id="4" name="Date Placeholder 3">
            <a:extLst>
              <a:ext uri="{FF2B5EF4-FFF2-40B4-BE49-F238E27FC236}">
                <a16:creationId xmlns:a16="http://schemas.microsoft.com/office/drawing/2014/main" id="{DE0681E5-D3C1-213F-4AC0-ED28DDFA81DC}"/>
              </a:ext>
            </a:extLst>
          </p:cNvPr>
          <p:cNvSpPr>
            <a:spLocks noGrp="1"/>
          </p:cNvSpPr>
          <p:nvPr>
            <p:ph type="dt" sz="half" idx="10"/>
          </p:nvPr>
        </p:nvSpPr>
        <p:spPr/>
        <p:txBody>
          <a:bodyPr/>
          <a:lstStyle/>
          <a:p>
            <a:r>
              <a:rPr lang="en-US"/>
              <a:t>24 April 2025</a:t>
            </a:r>
          </a:p>
        </p:txBody>
      </p:sp>
      <p:sp>
        <p:nvSpPr>
          <p:cNvPr id="5" name="Footer Placeholder 4">
            <a:extLst>
              <a:ext uri="{FF2B5EF4-FFF2-40B4-BE49-F238E27FC236}">
                <a16:creationId xmlns:a16="http://schemas.microsoft.com/office/drawing/2014/main" id="{B786AD1A-C7D7-E938-53F9-7933DA2485B5}"/>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3307752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604E-EE31-6F10-A37A-EA82B86CEA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574B449-9B76-02EB-1381-3CBAB3CE1002}"/>
              </a:ext>
            </a:extLst>
          </p:cNvPr>
          <p:cNvSpPr>
            <a:spLocks noGrp="1"/>
          </p:cNvSpPr>
          <p:nvPr>
            <p:ph type="title"/>
          </p:nvPr>
        </p:nvSpPr>
        <p:spPr>
          <a:xfrm>
            <a:off x="831850" y="2802195"/>
            <a:ext cx="10515600" cy="991072"/>
          </a:xfrm>
        </p:spPr>
        <p:txBody>
          <a:bodyPr/>
          <a:lstStyle/>
          <a:p>
            <a:r>
              <a:rPr lang="en-GB" dirty="0"/>
              <a:t>ASPRS Today</a:t>
            </a:r>
            <a:endParaRPr lang="en-US" dirty="0"/>
          </a:p>
        </p:txBody>
      </p:sp>
      <p:sp>
        <p:nvSpPr>
          <p:cNvPr id="4" name="Date Placeholder 3">
            <a:extLst>
              <a:ext uri="{FF2B5EF4-FFF2-40B4-BE49-F238E27FC236}">
                <a16:creationId xmlns:a16="http://schemas.microsoft.com/office/drawing/2014/main" id="{08666E32-973A-F260-138B-BD8452D15A51}"/>
              </a:ext>
            </a:extLst>
          </p:cNvPr>
          <p:cNvSpPr>
            <a:spLocks noGrp="1"/>
          </p:cNvSpPr>
          <p:nvPr>
            <p:ph type="dt" sz="half" idx="10"/>
          </p:nvPr>
        </p:nvSpPr>
        <p:spPr>
          <a:xfrm>
            <a:off x="838200" y="6356350"/>
            <a:ext cx="2743200" cy="365125"/>
          </a:xfrm>
        </p:spPr>
        <p:txBody>
          <a:bodyPr/>
          <a:lstStyle/>
          <a:p>
            <a:r>
              <a:rPr lang="en-US"/>
              <a:t>24 April 2025</a:t>
            </a:r>
          </a:p>
        </p:txBody>
      </p:sp>
      <p:sp>
        <p:nvSpPr>
          <p:cNvPr id="5" name="Footer Placeholder 4">
            <a:extLst>
              <a:ext uri="{FF2B5EF4-FFF2-40B4-BE49-F238E27FC236}">
                <a16:creationId xmlns:a16="http://schemas.microsoft.com/office/drawing/2014/main" id="{ECC56DD8-6F4A-C89B-92EB-D1A4674EBE71}"/>
              </a:ext>
            </a:extLst>
          </p:cNvPr>
          <p:cNvSpPr>
            <a:spLocks noGrp="1"/>
          </p:cNvSpPr>
          <p:nvPr>
            <p:ph type="ftr" sz="quarter" idx="11"/>
          </p:nvPr>
        </p:nvSpPr>
        <p:spPr>
          <a:xfrm>
            <a:off x="4038600" y="6356350"/>
            <a:ext cx="4114800" cy="365125"/>
          </a:xfrm>
        </p:spPr>
        <p:txBody>
          <a:bodyPr/>
          <a:lstStyle/>
          <a:p>
            <a:r>
              <a:rPr lang="en-US"/>
              <a:t>All materials contained within this document are the property of ASPRS and may not be reproduced, distributed, transmitted, displayed, published, or broadcast without the prior written permission of ASPRS </a:t>
            </a:r>
            <a:endParaRPr lang="en-US" dirty="0"/>
          </a:p>
        </p:txBody>
      </p:sp>
    </p:spTree>
    <p:extLst>
      <p:ext uri="{BB962C8B-B14F-4D97-AF65-F5344CB8AC3E}">
        <p14:creationId xmlns:p14="http://schemas.microsoft.com/office/powerpoint/2010/main" val="255007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442A-050E-EC33-737A-7349DEF4C4A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B8CB94-0881-6197-2DA9-254A2F5D33EC}"/>
              </a:ext>
            </a:extLst>
          </p:cNvPr>
          <p:cNvSpPr>
            <a:spLocks noGrp="1"/>
          </p:cNvSpPr>
          <p:nvPr>
            <p:ph type="title"/>
          </p:nvPr>
        </p:nvSpPr>
        <p:spPr>
          <a:xfrm>
            <a:off x="838200" y="365125"/>
            <a:ext cx="10515600" cy="1325563"/>
          </a:xfrm>
        </p:spPr>
        <p:txBody>
          <a:bodyPr anchor="ctr">
            <a:normAutofit/>
          </a:bodyPr>
          <a:lstStyle/>
          <a:p>
            <a:r>
              <a:rPr lang="en-GB" dirty="0"/>
              <a:t>ASPRS Today</a:t>
            </a:r>
            <a:endParaRPr lang="en-US" dirty="0"/>
          </a:p>
        </p:txBody>
      </p:sp>
      <p:sp>
        <p:nvSpPr>
          <p:cNvPr id="4" name="Text Placeholder 3">
            <a:extLst>
              <a:ext uri="{FF2B5EF4-FFF2-40B4-BE49-F238E27FC236}">
                <a16:creationId xmlns:a16="http://schemas.microsoft.com/office/drawing/2014/main" id="{05E5CB38-3891-01E9-A477-2F5EC3383C7F}"/>
              </a:ext>
            </a:extLst>
          </p:cNvPr>
          <p:cNvSpPr>
            <a:spLocks noGrp="1"/>
          </p:cNvSpPr>
          <p:nvPr>
            <p:ph sz="half" idx="1"/>
          </p:nvPr>
        </p:nvSpPr>
        <p:spPr>
          <a:xfrm>
            <a:off x="838200" y="1825625"/>
            <a:ext cx="5181600" cy="4351338"/>
          </a:xfrm>
        </p:spPr>
        <p:txBody>
          <a:bodyPr>
            <a:normAutofit/>
          </a:bodyPr>
          <a:lstStyle/>
          <a:p>
            <a:r>
              <a:rPr lang="en-US" dirty="0"/>
              <a:t>ASPRS is a recognized leader in developing standards, best practices, and guidelines for the responsible use of remotely sensed data</a:t>
            </a:r>
          </a:p>
          <a:p>
            <a:r>
              <a:rPr lang="en-US" dirty="0"/>
              <a:t>Our mission is to ensure accuracy, reliability, and ethical use in every application of remote sensing technology</a:t>
            </a:r>
          </a:p>
          <a:p>
            <a:endParaRPr lang="en-US" dirty="0"/>
          </a:p>
        </p:txBody>
      </p:sp>
      <p:pic>
        <p:nvPicPr>
          <p:cNvPr id="6" name="Content Placeholder 5">
            <a:extLst>
              <a:ext uri="{FF2B5EF4-FFF2-40B4-BE49-F238E27FC236}">
                <a16:creationId xmlns:a16="http://schemas.microsoft.com/office/drawing/2014/main" id="{C881F38A-D9BD-8808-73BC-3761248DB8D9}"/>
              </a:ext>
            </a:extLst>
          </p:cNvPr>
          <p:cNvPicPr>
            <a:picLocks noGrp="1" noChangeAspect="1"/>
          </p:cNvPicPr>
          <p:nvPr>
            <p:ph sz="half" idx="2"/>
          </p:nvPr>
        </p:nvPicPr>
        <p:blipFill>
          <a:blip r:embed="rId3"/>
          <a:srcRect t="27382" r="2" b="13835"/>
          <a:stretch/>
        </p:blipFill>
        <p:spPr>
          <a:xfrm>
            <a:off x="6172200" y="1825625"/>
            <a:ext cx="5181600" cy="4351338"/>
          </a:xfrm>
          <a:prstGeom prst="rect">
            <a:avLst/>
          </a:prstGeom>
          <a:noFill/>
        </p:spPr>
      </p:pic>
      <p:sp>
        <p:nvSpPr>
          <p:cNvPr id="12" name="Date Placeholder 4">
            <a:extLst>
              <a:ext uri="{FF2B5EF4-FFF2-40B4-BE49-F238E27FC236}">
                <a16:creationId xmlns:a16="http://schemas.microsoft.com/office/drawing/2014/main" id="{E0DB2EB6-2CA1-CBB5-B745-2AE970C1C5D8}"/>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24 April 2025</a:t>
            </a:r>
          </a:p>
        </p:txBody>
      </p:sp>
      <p:sp>
        <p:nvSpPr>
          <p:cNvPr id="14" name="Footer Placeholder 5">
            <a:extLst>
              <a:ext uri="{FF2B5EF4-FFF2-40B4-BE49-F238E27FC236}">
                <a16:creationId xmlns:a16="http://schemas.microsoft.com/office/drawing/2014/main" id="{177353E1-802A-D936-99FF-F3BB6015AD23}"/>
              </a:ext>
            </a:extLst>
          </p:cNvPr>
          <p:cNvSpPr>
            <a:spLocks noGrp="1"/>
          </p:cNvSpPr>
          <p:nvPr>
            <p:ph type="ftr" sz="quarter" idx="11"/>
          </p:nvPr>
        </p:nvSpPr>
        <p:spPr>
          <a:xfrm>
            <a:off x="4038600" y="6356350"/>
            <a:ext cx="4114800" cy="365125"/>
          </a:xfrm>
        </p:spPr>
        <p:txBody>
          <a:bodyPr anchor="ctr">
            <a:normAutofit/>
          </a:bodyPr>
          <a:lstStyle/>
          <a:p>
            <a:pPr>
              <a:lnSpc>
                <a:spcPct val="90000"/>
              </a:lnSpc>
              <a:spcAft>
                <a:spcPts val="600"/>
              </a:spcAft>
            </a:pPr>
            <a:r>
              <a:rPr lang="en-US" sz="600"/>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255449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664E4-A882-31A9-8419-C4F1071BE74F}"/>
              </a:ext>
            </a:extLst>
          </p:cNvPr>
          <p:cNvSpPr>
            <a:spLocks noGrp="1"/>
          </p:cNvSpPr>
          <p:nvPr>
            <p:ph type="title"/>
          </p:nvPr>
        </p:nvSpPr>
        <p:spPr/>
        <p:txBody>
          <a:bodyPr/>
          <a:lstStyle/>
          <a:p>
            <a:r>
              <a:rPr lang="en-GB"/>
              <a:t>Who are ASPRS Members?</a:t>
            </a:r>
            <a:endParaRPr lang="en-US" dirty="0"/>
          </a:p>
        </p:txBody>
      </p:sp>
      <p:sp>
        <p:nvSpPr>
          <p:cNvPr id="12" name="Text Placeholder 11">
            <a:extLst>
              <a:ext uri="{FF2B5EF4-FFF2-40B4-BE49-F238E27FC236}">
                <a16:creationId xmlns:a16="http://schemas.microsoft.com/office/drawing/2014/main" id="{74DE2994-B587-F15E-AAF1-A8F29F316FCE}"/>
              </a:ext>
            </a:extLst>
          </p:cNvPr>
          <p:cNvSpPr>
            <a:spLocks noGrp="1"/>
          </p:cNvSpPr>
          <p:nvPr>
            <p:ph type="body" idx="1"/>
          </p:nvPr>
        </p:nvSpPr>
        <p:spPr>
          <a:xfrm>
            <a:off x="839788" y="1681163"/>
            <a:ext cx="10512424" cy="823912"/>
          </a:xfrm>
        </p:spPr>
        <p:txBody>
          <a:bodyPr>
            <a:normAutofit fontScale="92500" lnSpcReduction="10000"/>
          </a:bodyPr>
          <a:lstStyle/>
          <a:p>
            <a:r>
              <a:rPr lang="en-GB" sz="2800" b="0" dirty="0">
                <a:solidFill>
                  <a:prstClr val="black"/>
                </a:solidFill>
                <a:latin typeface="Aptos" panose="02110004020202020204"/>
              </a:rPr>
              <a:t>ASPRS members are individuals who work in private industry, government agencies, and academic institutions.</a:t>
            </a:r>
            <a:endParaRPr lang="en-US" sz="2800" b="0" dirty="0">
              <a:solidFill>
                <a:prstClr val="black"/>
              </a:solidFill>
              <a:latin typeface="Aptos" panose="02110004020202020204"/>
            </a:endParaRPr>
          </a:p>
        </p:txBody>
      </p:sp>
      <p:sp>
        <p:nvSpPr>
          <p:cNvPr id="8" name="Content Placeholder 7">
            <a:extLst>
              <a:ext uri="{FF2B5EF4-FFF2-40B4-BE49-F238E27FC236}">
                <a16:creationId xmlns:a16="http://schemas.microsoft.com/office/drawing/2014/main" id="{11ADA043-B2F4-931B-4047-2ECFFC0E7E6E}"/>
              </a:ext>
            </a:extLst>
          </p:cNvPr>
          <p:cNvSpPr>
            <a:spLocks noGrp="1"/>
          </p:cNvSpPr>
          <p:nvPr>
            <p:ph sz="half" idx="2"/>
          </p:nvPr>
        </p:nvSpPr>
        <p:spPr>
          <a:xfrm>
            <a:off x="839788" y="2803461"/>
            <a:ext cx="5157787" cy="3684588"/>
          </a:xfrm>
        </p:spPr>
        <p:txBody>
          <a:bodyPr>
            <a:normAutofit/>
          </a:bodyPr>
          <a:lstStyle/>
          <a:p>
            <a:pPr marL="0" indent="0">
              <a:buNone/>
            </a:pPr>
            <a:r>
              <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rPr>
              <a:t>Analysts</a:t>
            </a:r>
          </a:p>
          <a:p>
            <a:pPr marL="0" indent="0">
              <a:buNone/>
            </a:pPr>
            <a:r>
              <a:rPr lang="en-US" sz="2400" dirty="0">
                <a:solidFill>
                  <a:srgbClr val="0070C0"/>
                </a:solidFill>
                <a:latin typeface="Aptos" panose="02110004020202020204"/>
              </a:rPr>
              <a:t>Specialists</a:t>
            </a:r>
          </a:p>
          <a:p>
            <a:pPr marL="0" indent="0">
              <a:buNone/>
            </a:pPr>
            <a:r>
              <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rPr>
              <a:t>Educators</a:t>
            </a:r>
            <a:endParaRPr lang="en-US" sz="2400" dirty="0">
              <a:solidFill>
                <a:srgbClr val="0070C0"/>
              </a:solidFill>
              <a:latin typeface="Aptos" panose="02110004020202020204"/>
            </a:endParaRPr>
          </a:p>
          <a:p>
            <a:pPr marL="0" indent="0">
              <a:buNone/>
            </a:pPr>
            <a:r>
              <a:rPr lang="en-US" sz="2400" dirty="0">
                <a:solidFill>
                  <a:srgbClr val="0070C0"/>
                </a:solidFill>
                <a:latin typeface="Aptos" panose="02110004020202020204"/>
              </a:rPr>
              <a:t>Managers</a:t>
            </a:r>
            <a:endPar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endParaRPr>
          </a:p>
          <a:p>
            <a:pPr marL="0" indent="0">
              <a:buNone/>
            </a:pPr>
            <a:r>
              <a:rPr lang="en-US" sz="2400" dirty="0">
                <a:solidFill>
                  <a:srgbClr val="0070C0"/>
                </a:solidFill>
                <a:latin typeface="Aptos" panose="02110004020202020204"/>
              </a:rPr>
              <a:t>Marketers</a:t>
            </a:r>
          </a:p>
          <a:p>
            <a:pPr marL="0" indent="0">
              <a:buNone/>
            </a:pPr>
            <a:r>
              <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rPr>
              <a:t>Administrators</a:t>
            </a:r>
          </a:p>
        </p:txBody>
      </p:sp>
      <p:sp>
        <p:nvSpPr>
          <p:cNvPr id="14" name="Content Placeholder 13">
            <a:extLst>
              <a:ext uri="{FF2B5EF4-FFF2-40B4-BE49-F238E27FC236}">
                <a16:creationId xmlns:a16="http://schemas.microsoft.com/office/drawing/2014/main" id="{B072B345-10F4-53A1-7A47-27D130C95A9D}"/>
              </a:ext>
            </a:extLst>
          </p:cNvPr>
          <p:cNvSpPr>
            <a:spLocks noGrp="1"/>
          </p:cNvSpPr>
          <p:nvPr>
            <p:ph sz="quarter" idx="4"/>
          </p:nvPr>
        </p:nvSpPr>
        <p:spPr>
          <a:xfrm>
            <a:off x="6172200" y="2803461"/>
            <a:ext cx="5183188" cy="3684588"/>
          </a:xfrm>
        </p:spPr>
        <p:txBody>
          <a:bodyPr>
            <a:normAutofit/>
          </a:bodyPr>
          <a:lstStyle/>
          <a:p>
            <a:pPr marL="0" indent="0" algn="r">
              <a:buNone/>
            </a:pPr>
            <a:r>
              <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rPr>
              <a:t>Researchers</a:t>
            </a:r>
          </a:p>
          <a:p>
            <a:pPr marL="0" indent="0" algn="r">
              <a:buNone/>
            </a:pPr>
            <a:r>
              <a:rPr lang="en-US" sz="2400" dirty="0">
                <a:solidFill>
                  <a:srgbClr val="0070C0"/>
                </a:solidFill>
                <a:latin typeface="Aptos" panose="02110004020202020204"/>
              </a:rPr>
              <a:t>Scientists</a:t>
            </a:r>
          </a:p>
          <a:p>
            <a:pPr marL="0" indent="0" algn="r">
              <a:buNone/>
            </a:pPr>
            <a:r>
              <a:rPr lang="en-US" sz="2400" dirty="0">
                <a:solidFill>
                  <a:srgbClr val="0070C0"/>
                </a:solidFill>
                <a:latin typeface="Aptos" panose="02110004020202020204"/>
              </a:rPr>
              <a:t>Engineers</a:t>
            </a:r>
          </a:p>
          <a:p>
            <a:pPr marL="0" indent="0" algn="r">
              <a:buNone/>
            </a:pPr>
            <a:r>
              <a:rPr kumimoji="0" lang="en-US" sz="2400" b="0" i="0" u="none" strike="noStrike" kern="1200" cap="none" spc="0" normalizeH="0" baseline="0" noProof="0" dirty="0">
                <a:ln>
                  <a:noFill/>
                </a:ln>
                <a:solidFill>
                  <a:srgbClr val="0070C0"/>
                </a:solidFill>
                <a:effectLst/>
                <a:uLnTx/>
                <a:uFillTx/>
                <a:latin typeface="Aptos" panose="02110004020202020204"/>
                <a:ea typeface="+mn-ea"/>
                <a:cs typeface="+mn-cs"/>
              </a:rPr>
              <a:t>Technicians</a:t>
            </a:r>
          </a:p>
          <a:p>
            <a:pPr marL="0" indent="0" algn="r">
              <a:buNone/>
            </a:pPr>
            <a:r>
              <a:rPr lang="en-US" sz="2400" dirty="0">
                <a:solidFill>
                  <a:srgbClr val="0070C0"/>
                </a:solidFill>
                <a:latin typeface="Aptos" panose="02110004020202020204"/>
              </a:rPr>
              <a:t>Developers</a:t>
            </a:r>
          </a:p>
          <a:p>
            <a:pPr marL="0" indent="0" algn="r">
              <a:buNone/>
            </a:pPr>
            <a:r>
              <a:rPr lang="en-US" sz="2400" dirty="0">
                <a:solidFill>
                  <a:srgbClr val="0070C0"/>
                </a:solidFill>
                <a:latin typeface="Aptos" panose="02110004020202020204"/>
              </a:rPr>
              <a:t>Manufacturers</a:t>
            </a:r>
            <a:endParaRPr lang="en-US" sz="2400" dirty="0"/>
          </a:p>
        </p:txBody>
      </p:sp>
      <p:sp>
        <p:nvSpPr>
          <p:cNvPr id="5" name="Date Placeholder 4">
            <a:extLst>
              <a:ext uri="{FF2B5EF4-FFF2-40B4-BE49-F238E27FC236}">
                <a16:creationId xmlns:a16="http://schemas.microsoft.com/office/drawing/2014/main" id="{9CA4039B-7403-0C6C-0EA0-18D6A1909120}"/>
              </a:ext>
            </a:extLst>
          </p:cNvPr>
          <p:cNvSpPr>
            <a:spLocks noGrp="1"/>
          </p:cNvSpPr>
          <p:nvPr>
            <p:ph type="dt" sz="half" idx="10"/>
          </p:nvPr>
        </p:nvSpPr>
        <p:spPr/>
        <p:txBody>
          <a:bodyPr/>
          <a:lstStyle/>
          <a:p>
            <a:r>
              <a:rPr lang="en-US"/>
              <a:t>24 April 2025</a:t>
            </a:r>
          </a:p>
        </p:txBody>
      </p:sp>
      <p:sp>
        <p:nvSpPr>
          <p:cNvPr id="6" name="Footer Placeholder 5">
            <a:extLst>
              <a:ext uri="{FF2B5EF4-FFF2-40B4-BE49-F238E27FC236}">
                <a16:creationId xmlns:a16="http://schemas.microsoft.com/office/drawing/2014/main" id="{4EED7AD9-1346-4E11-D1D1-E97C404ECEE3}"/>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pic>
        <p:nvPicPr>
          <p:cNvPr id="10" name="Picture 9">
            <a:extLst>
              <a:ext uri="{FF2B5EF4-FFF2-40B4-BE49-F238E27FC236}">
                <a16:creationId xmlns:a16="http://schemas.microsoft.com/office/drawing/2014/main" id="{E3B8652F-8829-AA2F-613F-8A8B716756C1}"/>
              </a:ext>
            </a:extLst>
          </p:cNvPr>
          <p:cNvPicPr>
            <a:picLocks noChangeAspect="1"/>
          </p:cNvPicPr>
          <p:nvPr/>
        </p:nvPicPr>
        <p:blipFill>
          <a:blip r:embed="rId2"/>
          <a:stretch>
            <a:fillRect/>
          </a:stretch>
        </p:blipFill>
        <p:spPr>
          <a:xfrm>
            <a:off x="3035543" y="2799944"/>
            <a:ext cx="6120914" cy="2042337"/>
          </a:xfrm>
          <a:prstGeom prst="rect">
            <a:avLst/>
          </a:prstGeom>
        </p:spPr>
      </p:pic>
    </p:spTree>
    <p:extLst>
      <p:ext uri="{BB962C8B-B14F-4D97-AF65-F5344CB8AC3E}">
        <p14:creationId xmlns:p14="http://schemas.microsoft.com/office/powerpoint/2010/main" val="26740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fade">
                                      <p:cBhvr>
                                        <p:cTn id="56" dur="1000"/>
                                        <p:tgtEl>
                                          <p:spTgt spid="14">
                                            <p:txEl>
                                              <p:pRg st="1" end="1"/>
                                            </p:txEl>
                                          </p:spTgt>
                                        </p:tgtEl>
                                      </p:cBhvr>
                                    </p:animEffect>
                                    <p:anim calcmode="lin" valueType="num">
                                      <p:cBhvr>
                                        <p:cTn id="5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xEl>
                                              <p:pRg st="2" end="2"/>
                                            </p:txEl>
                                          </p:spTgt>
                                        </p:tgtEl>
                                        <p:attrNameLst>
                                          <p:attrName>style.visibility</p:attrName>
                                        </p:attrNameLst>
                                      </p:cBhvr>
                                      <p:to>
                                        <p:strVal val="visible"/>
                                      </p:to>
                                    </p:set>
                                    <p:animEffect transition="in" filter="fade">
                                      <p:cBhvr>
                                        <p:cTn id="63" dur="1000"/>
                                        <p:tgtEl>
                                          <p:spTgt spid="14">
                                            <p:txEl>
                                              <p:pRg st="2" end="2"/>
                                            </p:txEl>
                                          </p:spTgt>
                                        </p:tgtEl>
                                      </p:cBhvr>
                                    </p:animEffect>
                                    <p:anim calcmode="lin" valueType="num">
                                      <p:cBhvr>
                                        <p:cTn id="6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xEl>
                                              <p:pRg st="3" end="3"/>
                                            </p:txEl>
                                          </p:spTgt>
                                        </p:tgtEl>
                                        <p:attrNameLst>
                                          <p:attrName>style.visibility</p:attrName>
                                        </p:attrNameLst>
                                      </p:cBhvr>
                                      <p:to>
                                        <p:strVal val="visible"/>
                                      </p:to>
                                    </p:set>
                                    <p:animEffect transition="in" filter="fade">
                                      <p:cBhvr>
                                        <p:cTn id="70" dur="1000"/>
                                        <p:tgtEl>
                                          <p:spTgt spid="14">
                                            <p:txEl>
                                              <p:pRg st="3" end="3"/>
                                            </p:txEl>
                                          </p:spTgt>
                                        </p:tgtEl>
                                      </p:cBhvr>
                                    </p:animEffect>
                                    <p:anim calcmode="lin" valueType="num">
                                      <p:cBhvr>
                                        <p:cTn id="7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xEl>
                                              <p:pRg st="4" end="4"/>
                                            </p:txEl>
                                          </p:spTgt>
                                        </p:tgtEl>
                                        <p:attrNameLst>
                                          <p:attrName>style.visibility</p:attrName>
                                        </p:attrNameLst>
                                      </p:cBhvr>
                                      <p:to>
                                        <p:strVal val="visible"/>
                                      </p:to>
                                    </p:set>
                                    <p:animEffect transition="in" filter="fade">
                                      <p:cBhvr>
                                        <p:cTn id="77" dur="1000"/>
                                        <p:tgtEl>
                                          <p:spTgt spid="14">
                                            <p:txEl>
                                              <p:pRg st="4" end="4"/>
                                            </p:txEl>
                                          </p:spTgt>
                                        </p:tgtEl>
                                      </p:cBhvr>
                                    </p:animEffect>
                                    <p:anim calcmode="lin" valueType="num">
                                      <p:cBhvr>
                                        <p:cTn id="7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4">
                                            <p:txEl>
                                              <p:pRg st="5" end="5"/>
                                            </p:txEl>
                                          </p:spTgt>
                                        </p:tgtEl>
                                        <p:attrNameLst>
                                          <p:attrName>style.visibility</p:attrName>
                                        </p:attrNameLst>
                                      </p:cBhvr>
                                      <p:to>
                                        <p:strVal val="visible"/>
                                      </p:to>
                                    </p:set>
                                    <p:animEffect transition="in" filter="fade">
                                      <p:cBhvr>
                                        <p:cTn id="84" dur="1000"/>
                                        <p:tgtEl>
                                          <p:spTgt spid="14">
                                            <p:txEl>
                                              <p:pRg st="5" end="5"/>
                                            </p:txEl>
                                          </p:spTgt>
                                        </p:tgtEl>
                                      </p:cBhvr>
                                    </p:animEffect>
                                    <p:anim calcmode="lin" valueType="num">
                                      <p:cBhvr>
                                        <p:cTn id="85"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1000" fill="hold"/>
                                        <p:tgtEl>
                                          <p:spTgt spid="10"/>
                                        </p:tgtEl>
                                        <p:attrNameLst>
                                          <p:attrName>ppt_w</p:attrName>
                                        </p:attrNameLst>
                                      </p:cBhvr>
                                      <p:tavLst>
                                        <p:tav tm="0">
                                          <p:val>
                                            <p:fltVal val="0"/>
                                          </p:val>
                                        </p:tav>
                                        <p:tav tm="100000">
                                          <p:val>
                                            <p:strVal val="#ppt_w"/>
                                          </p:val>
                                        </p:tav>
                                      </p:tavLst>
                                    </p:anim>
                                    <p:anim calcmode="lin" valueType="num">
                                      <p:cBhvr>
                                        <p:cTn id="92" dur="1000" fill="hold"/>
                                        <p:tgtEl>
                                          <p:spTgt spid="10"/>
                                        </p:tgtEl>
                                        <p:attrNameLst>
                                          <p:attrName>ppt_h</p:attrName>
                                        </p:attrNameLst>
                                      </p:cBhvr>
                                      <p:tavLst>
                                        <p:tav tm="0">
                                          <p:val>
                                            <p:fltVal val="0"/>
                                          </p:val>
                                        </p:tav>
                                        <p:tav tm="100000">
                                          <p:val>
                                            <p:strVal val="#ppt_h"/>
                                          </p:val>
                                        </p:tav>
                                      </p:tavLst>
                                    </p:anim>
                                    <p:anim calcmode="lin" valueType="num">
                                      <p:cBhvr>
                                        <p:cTn id="93" dur="1000" fill="hold"/>
                                        <p:tgtEl>
                                          <p:spTgt spid="10"/>
                                        </p:tgtEl>
                                        <p:attrNameLst>
                                          <p:attrName>style.rotation</p:attrName>
                                        </p:attrNameLst>
                                      </p:cBhvr>
                                      <p:tavLst>
                                        <p:tav tm="0">
                                          <p:val>
                                            <p:fltVal val="90"/>
                                          </p:val>
                                        </p:tav>
                                        <p:tav tm="100000">
                                          <p:val>
                                            <p:fltVal val="0"/>
                                          </p:val>
                                        </p:tav>
                                      </p:tavLst>
                                    </p:anim>
                                    <p:animEffect transition="in" filter="fade">
                                      <p:cBhvr>
                                        <p:cTn id="9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15B0-5C6B-682C-A790-B1A0CE22D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BCE1A-A334-481D-2395-6ADED40A0448}"/>
              </a:ext>
            </a:extLst>
          </p:cNvPr>
          <p:cNvSpPr>
            <a:spLocks noGrp="1"/>
          </p:cNvSpPr>
          <p:nvPr>
            <p:ph type="title"/>
          </p:nvPr>
        </p:nvSpPr>
        <p:spPr/>
        <p:txBody>
          <a:bodyPr/>
          <a:lstStyle/>
          <a:p>
            <a:r>
              <a:rPr lang="en-GB" dirty="0"/>
              <a:t>ASPRS Member Types</a:t>
            </a:r>
            <a:endParaRPr lang="en-US" dirty="0"/>
          </a:p>
        </p:txBody>
      </p:sp>
      <p:sp>
        <p:nvSpPr>
          <p:cNvPr id="11" name="Text Placeholder 10">
            <a:extLst>
              <a:ext uri="{FF2B5EF4-FFF2-40B4-BE49-F238E27FC236}">
                <a16:creationId xmlns:a16="http://schemas.microsoft.com/office/drawing/2014/main" id="{16D2E073-DDAE-7451-E2A7-66DB490D2FD9}"/>
              </a:ext>
            </a:extLst>
          </p:cNvPr>
          <p:cNvSpPr>
            <a:spLocks noGrp="1"/>
          </p:cNvSpPr>
          <p:nvPr>
            <p:ph idx="1"/>
          </p:nvPr>
        </p:nvSpPr>
        <p:spPr/>
        <p:txBody>
          <a:bodyPr>
            <a:normAutofit lnSpcReduction="10000"/>
          </a:bodyPr>
          <a:lstStyle/>
          <a:p>
            <a:r>
              <a:rPr lang="en-US" dirty="0"/>
              <a:t>Student Membership</a:t>
            </a:r>
          </a:p>
          <a:p>
            <a:pPr lvl="1"/>
            <a:r>
              <a:rPr lang="en-US" dirty="0"/>
              <a:t>For associate, bachelor's, or graduate students in any geospatial discipline.</a:t>
            </a:r>
          </a:p>
          <a:p>
            <a:r>
              <a:rPr lang="en-US" dirty="0"/>
              <a:t>Individual Membership</a:t>
            </a:r>
          </a:p>
          <a:p>
            <a:pPr lvl="1"/>
            <a:r>
              <a:rPr lang="en-US" dirty="0"/>
              <a:t>For anyone wishing to expand their knowledge of mapping sciences, photogrammetry, remote sensing, and geographic information systems. ASPRS welcomes individuals from around the world to join.</a:t>
            </a:r>
          </a:p>
          <a:p>
            <a:r>
              <a:rPr lang="en-US" dirty="0"/>
              <a:t>Sustaining Membership</a:t>
            </a:r>
          </a:p>
          <a:p>
            <a:pPr lvl="1"/>
            <a:r>
              <a:rPr lang="en-US" dirty="0"/>
              <a:t>For companies of any size in the geospatial industry, local, regional, or global. Each SM has a vote on the Sustaining Members Council, which in turn has a seat on the ASPRS Board of Directors.</a:t>
            </a:r>
          </a:p>
        </p:txBody>
      </p:sp>
      <p:sp>
        <p:nvSpPr>
          <p:cNvPr id="6" name="Date Placeholder 5">
            <a:extLst>
              <a:ext uri="{FF2B5EF4-FFF2-40B4-BE49-F238E27FC236}">
                <a16:creationId xmlns:a16="http://schemas.microsoft.com/office/drawing/2014/main" id="{E150CFCD-6756-2F82-7722-9E4F5A6BCBC7}"/>
              </a:ext>
            </a:extLst>
          </p:cNvPr>
          <p:cNvSpPr>
            <a:spLocks noGrp="1"/>
          </p:cNvSpPr>
          <p:nvPr>
            <p:ph type="dt" sz="half" idx="10"/>
          </p:nvPr>
        </p:nvSpPr>
        <p:spPr/>
        <p:txBody>
          <a:bodyPr/>
          <a:lstStyle/>
          <a:p>
            <a:r>
              <a:rPr lang="en-US"/>
              <a:t>24 April 2025</a:t>
            </a:r>
          </a:p>
        </p:txBody>
      </p:sp>
      <p:sp>
        <p:nvSpPr>
          <p:cNvPr id="7" name="Footer Placeholder 6">
            <a:extLst>
              <a:ext uri="{FF2B5EF4-FFF2-40B4-BE49-F238E27FC236}">
                <a16:creationId xmlns:a16="http://schemas.microsoft.com/office/drawing/2014/main" id="{58EADF71-3D64-1922-E6ED-DAE1505E27C7}"/>
              </a:ext>
            </a:extLst>
          </p:cNvPr>
          <p:cNvSpPr>
            <a:spLocks noGrp="1"/>
          </p:cNvSpPr>
          <p:nvPr>
            <p:ph type="ftr" sz="quarter" idx="11"/>
          </p:nvPr>
        </p:nvSpPr>
        <p:spPr/>
        <p:txBody>
          <a:bodyPr/>
          <a:lstStyle/>
          <a:p>
            <a:r>
              <a:rPr lang="en-US"/>
              <a:t>All materials contained within this document are the property of ASPRS and may not be reproduced, distributed, transmitted, displayed, published, or broadcast without the prior written permission of ASPRS </a:t>
            </a:r>
          </a:p>
        </p:txBody>
      </p:sp>
    </p:spTree>
    <p:extLst>
      <p:ext uri="{BB962C8B-B14F-4D97-AF65-F5344CB8AC3E}">
        <p14:creationId xmlns:p14="http://schemas.microsoft.com/office/powerpoint/2010/main" val="2216677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3534</TotalTime>
  <Words>2553</Words>
  <Application>Microsoft Office PowerPoint</Application>
  <PresentationFormat>Widescreen</PresentationFormat>
  <Paragraphs>279</Paragraphs>
  <Slides>29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Aptos Display</vt:lpstr>
      <vt:lpstr>Calibri</vt:lpstr>
      <vt:lpstr>Office Theme</vt:lpstr>
      <vt:lpstr>ASPRS Yesterday, Today &amp; Tomorrow</vt:lpstr>
      <vt:lpstr>The Early Years</vt:lpstr>
      <vt:lpstr>American Society for Photogrammetry: 1934</vt:lpstr>
      <vt:lpstr>ASP becomes ASPRS: 1985</vt:lpstr>
      <vt:lpstr>Association Management Transition</vt:lpstr>
      <vt:lpstr>ASPRS Today</vt:lpstr>
      <vt:lpstr>ASPRS Today</vt:lpstr>
      <vt:lpstr>Who are ASPRS Members?</vt:lpstr>
      <vt:lpstr>ASPRS Member Types</vt:lpstr>
      <vt:lpstr>ASPRS Members Worldwide</vt:lpstr>
      <vt:lpstr>13 Regions</vt:lpstr>
      <vt:lpstr>27 Student Chapters</vt:lpstr>
      <vt:lpstr>7 Technical Divisions</vt:lpstr>
      <vt:lpstr>7 Technical Divisions</vt:lpstr>
      <vt:lpstr>8 Standing Committees</vt:lpstr>
      <vt:lpstr>Who are the ASPRS Leaders?</vt:lpstr>
      <vt:lpstr>ASPRS Board of Directors</vt:lpstr>
      <vt:lpstr>Elected Officers 2024 - 2025</vt:lpstr>
      <vt:lpstr>ASPRS Events</vt:lpstr>
      <vt:lpstr>ASPRS at Industry Events</vt:lpstr>
      <vt:lpstr>PE&amp;RS Monthly Journal</vt:lpstr>
      <vt:lpstr>ASPRS Tomorrow</vt:lpstr>
      <vt:lpstr>Why become an ASPRS Member?</vt:lpstr>
      <vt:lpstr>Early Career Professionals Council</vt:lpstr>
      <vt:lpstr>Student Advisory Council</vt:lpstr>
      <vt:lpstr>Support the ASPRS Foundation</vt:lpstr>
      <vt:lpstr>Become ASPRS Certified!</vt:lpstr>
      <vt:lpstr>ASPRS Certification Categories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ASPRS Overview_Region</dc:title>
  <dc:creator>Schuckman, Karen Lee</dc:creator>
  <cp:lastModifiedBy>Hughes, David</cp:lastModifiedBy>
  <cp:revision>67</cp:revision>
  <cp:lastPrinted>2025-03-11T13:25:09Z</cp:lastPrinted>
  <dcterms:created xsi:type="dcterms:W3CDTF">2025-03-10T15:27:25Z</dcterms:created>
  <dcterms:modified xsi:type="dcterms:W3CDTF">2025-04-17T14:46:46Z</dcterms:modified>
</cp:coreProperties>
</file>