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340" r:id="rId5"/>
    <p:sldId id="259" r:id="rId6"/>
    <p:sldId id="296" r:id="rId7"/>
    <p:sldId id="333" r:id="rId8"/>
    <p:sldId id="338" r:id="rId9"/>
    <p:sldId id="264" r:id="rId10"/>
    <p:sldId id="334" r:id="rId11"/>
    <p:sldId id="335" r:id="rId12"/>
    <p:sldId id="336" r:id="rId13"/>
    <p:sldId id="337" r:id="rId14"/>
    <p:sldId id="263" r:id="rId15"/>
    <p:sldId id="339" r:id="rId16"/>
  </p:sldIdLst>
  <p:sldSz cx="14630400" cy="8229600"/>
  <p:notesSz cx="8229600" cy="14630400"/>
  <p:embeddedFontLst>
    <p:embeddedFont>
      <p:font typeface="Avenir Next LT Pro" panose="020B0504020202020204" pitchFamily="34" charset="77"/>
      <p:regular r:id="rId18"/>
      <p:bold r:id="rId19"/>
      <p:italic r:id="rId20"/>
      <p:boldItalic r:id="rId21"/>
    </p:embeddedFont>
    <p:embeddedFont>
      <p:font typeface="Grandview Display" panose="020B0502040204020203" pitchFamily="34" charset="0"/>
      <p:regular r:id="rId22"/>
      <p:italic r:id="rId23"/>
    </p:embeddedFont>
    <p:embeddedFont>
      <p:font typeface="Poppins Light" panose="020B0604020202020204" pitchFamily="34" charset="0"/>
      <p:regular r:id="rId24"/>
      <p:italic r:id="rId25"/>
    </p:embeddedFont>
    <p:embeddedFont>
      <p:font typeface="Roboto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1B0"/>
    <a:srgbClr val="F4A582"/>
    <a:srgbClr val="CA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3BF09-E0C8-E954-1FBE-9887C4BCD519}" v="386" dt="2025-04-22T17:57:41.955"/>
    <p1510:client id="{1E792EDF-9E14-95F3-48C0-BBA7A8AEA414}" v="571" dt="2025-04-22T16:40:08.703"/>
    <p1510:client id="{5963DEF1-340A-DF9F-CCB3-D837115471A0}" v="16" dt="2025-04-22T17:59:51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20"/>
  </p:normalViewPr>
  <p:slideViewPr>
    <p:cSldViewPr snapToGrid="0">
      <p:cViewPr varScale="1">
        <p:scale>
          <a:sx n="85" d="100"/>
          <a:sy n="85" d="100"/>
        </p:scale>
        <p:origin x="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DD2A6-AEF0-451B-B39C-757745CB71DE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7F7A225F-BE96-45F4-A19E-62F2CDF073FE}">
      <dgm:prSet phldrT="[Text]" phldr="0"/>
      <dgm:spPr/>
      <dgm:t>
        <a:bodyPr/>
        <a:lstStyle/>
        <a:p>
          <a:pPr algn="ctr" rtl="0">
            <a:lnSpc>
              <a:spcPts val="2650"/>
            </a:lnSpc>
          </a:pPr>
          <a:r>
            <a:rPr lang="en-US" dirty="0">
              <a:solidFill>
                <a:srgbClr val="F2F2F3"/>
              </a:solidFill>
              <a:latin typeface="Poppins Light"/>
              <a:cs typeface="Poppins Light"/>
            </a:rPr>
            <a:t>Studying SOC vs Site Characteristic</a:t>
          </a:r>
          <a:endParaRPr lang="en-US" dirty="0"/>
        </a:p>
      </dgm:t>
    </dgm:pt>
    <dgm:pt modelId="{654A0FB3-C082-4281-A172-929CA31A52F8}" type="parTrans" cxnId="{BEAD2BD6-3F94-472F-936A-AB90EC00C9EA}">
      <dgm:prSet/>
      <dgm:spPr/>
      <dgm:t>
        <a:bodyPr/>
        <a:lstStyle/>
        <a:p>
          <a:endParaRPr lang="en-US"/>
        </a:p>
      </dgm:t>
    </dgm:pt>
    <dgm:pt modelId="{086C7A7B-3351-4B9D-9DE0-EF81A42B6436}" type="sibTrans" cxnId="{BEAD2BD6-3F94-472F-936A-AB90EC00C9EA}">
      <dgm:prSet/>
      <dgm:spPr/>
      <dgm:t>
        <a:bodyPr/>
        <a:lstStyle/>
        <a:p>
          <a:endParaRPr lang="en-US"/>
        </a:p>
      </dgm:t>
    </dgm:pt>
    <dgm:pt modelId="{DC32CCF4-0CD8-402F-A3CC-4D34771E4AEA}">
      <dgm:prSet phldrT="[Text]" phldr="0"/>
      <dgm:spPr/>
      <dgm:t>
        <a:bodyPr/>
        <a:lstStyle/>
        <a:p>
          <a:pPr rtl="0"/>
          <a:r>
            <a:rPr lang="en-US" dirty="0">
              <a:solidFill>
                <a:srgbClr val="F2F2F3"/>
              </a:solidFill>
              <a:latin typeface="Poppins Light"/>
              <a:cs typeface="Poppins Light"/>
            </a:rPr>
            <a:t>Comparing SOC with other variables</a:t>
          </a:r>
          <a:endParaRPr lang="en-US" dirty="0"/>
        </a:p>
      </dgm:t>
    </dgm:pt>
    <dgm:pt modelId="{B4ACBBB6-5C34-4B68-BBEF-93183287A20C}" type="parTrans" cxnId="{D7378DE7-8612-4DC8-973E-0247F7C0F7A6}">
      <dgm:prSet/>
      <dgm:spPr/>
      <dgm:t>
        <a:bodyPr/>
        <a:lstStyle/>
        <a:p>
          <a:endParaRPr lang="en-US"/>
        </a:p>
      </dgm:t>
    </dgm:pt>
    <dgm:pt modelId="{01FAF911-27AF-4AB1-9CEC-5FCC64DBA974}" type="sibTrans" cxnId="{D7378DE7-8612-4DC8-973E-0247F7C0F7A6}">
      <dgm:prSet/>
      <dgm:spPr/>
      <dgm:t>
        <a:bodyPr/>
        <a:lstStyle/>
        <a:p>
          <a:endParaRPr lang="en-US"/>
        </a:p>
      </dgm:t>
    </dgm:pt>
    <dgm:pt modelId="{A374A5A5-B4F9-41E1-9859-7340E1E7721D}">
      <dgm:prSet phldr="0"/>
      <dgm:spPr/>
      <dgm:t>
        <a:bodyPr/>
        <a:lstStyle/>
        <a:p>
          <a:pPr algn="ctr" rtl="0">
            <a:lnSpc>
              <a:spcPts val="2650"/>
            </a:lnSpc>
          </a:pPr>
          <a:r>
            <a:rPr lang="en-US" dirty="0">
              <a:solidFill>
                <a:srgbClr val="F2F2F3"/>
              </a:solidFill>
              <a:latin typeface="Poppins Light"/>
              <a:cs typeface="Poppins Light"/>
            </a:rPr>
            <a:t>Feature Engineering: Selecting SOC Predictors</a:t>
          </a:r>
          <a:endParaRPr lang="en-US" dirty="0">
            <a:latin typeface="Poppins Light"/>
            <a:cs typeface="Poppins Light"/>
          </a:endParaRPr>
        </a:p>
      </dgm:t>
    </dgm:pt>
    <dgm:pt modelId="{42F2E3A9-D53C-4424-ABF8-E79AF9EBCA3A}" type="parTrans" cxnId="{28453105-B8DE-434E-AB6B-04EBFE2EA497}">
      <dgm:prSet/>
      <dgm:spPr/>
      <dgm:t>
        <a:bodyPr/>
        <a:lstStyle/>
        <a:p>
          <a:endParaRPr lang="en-US"/>
        </a:p>
      </dgm:t>
    </dgm:pt>
    <dgm:pt modelId="{FE84958F-7532-4F2A-B522-E4C0D8509E46}" type="sibTrans" cxnId="{28453105-B8DE-434E-AB6B-04EBFE2EA497}">
      <dgm:prSet/>
      <dgm:spPr/>
      <dgm:t>
        <a:bodyPr/>
        <a:lstStyle/>
        <a:p>
          <a:endParaRPr lang="en-US"/>
        </a:p>
      </dgm:t>
    </dgm:pt>
    <dgm:pt modelId="{A2DED1B1-63B1-4A04-9EAB-6E0A24C9E260}">
      <dgm:prSet phldr="0"/>
      <dgm:spPr/>
      <dgm:t>
        <a:bodyPr/>
        <a:lstStyle/>
        <a:p>
          <a:pPr algn="ctr" rtl="0">
            <a:lnSpc>
              <a:spcPts val="2650"/>
            </a:lnSpc>
          </a:pPr>
          <a:r>
            <a:rPr lang="en-US" dirty="0">
              <a:solidFill>
                <a:srgbClr val="F2F2F3"/>
              </a:solidFill>
              <a:latin typeface="Poppins Light"/>
              <a:cs typeface="Poppins Light"/>
            </a:rPr>
            <a:t>Comparing Accuracy for Soil vs Spectra vs Env Models</a:t>
          </a:r>
        </a:p>
      </dgm:t>
    </dgm:pt>
    <dgm:pt modelId="{48008DC4-87A0-4EBB-89F3-D4D8D1BB6518}" type="parTrans" cxnId="{591C4A4E-0553-4036-87FB-64C0EFC93370}">
      <dgm:prSet/>
      <dgm:spPr/>
      <dgm:t>
        <a:bodyPr/>
        <a:lstStyle/>
        <a:p>
          <a:endParaRPr lang="en-US"/>
        </a:p>
      </dgm:t>
    </dgm:pt>
    <dgm:pt modelId="{534497C5-0946-4356-B2CF-CCFC4312A9C8}" type="sibTrans" cxnId="{591C4A4E-0553-4036-87FB-64C0EFC93370}">
      <dgm:prSet/>
      <dgm:spPr/>
      <dgm:t>
        <a:bodyPr/>
        <a:lstStyle/>
        <a:p>
          <a:endParaRPr lang="en-US"/>
        </a:p>
      </dgm:t>
    </dgm:pt>
    <dgm:pt modelId="{1C9C4FAE-D856-4301-B6F7-60E433509F38}" type="pres">
      <dgm:prSet presAssocID="{76CDD2A6-AEF0-451B-B39C-757745CB71DE}" presName="CompostProcess" presStyleCnt="0">
        <dgm:presLayoutVars>
          <dgm:dir/>
          <dgm:resizeHandles val="exact"/>
        </dgm:presLayoutVars>
      </dgm:prSet>
      <dgm:spPr/>
    </dgm:pt>
    <dgm:pt modelId="{ABA25325-1851-437E-9D07-37196F7B4322}" type="pres">
      <dgm:prSet presAssocID="{76CDD2A6-AEF0-451B-B39C-757745CB71DE}" presName="arrow" presStyleLbl="bgShp" presStyleIdx="0" presStyleCnt="1"/>
      <dgm:spPr/>
    </dgm:pt>
    <dgm:pt modelId="{CDA8F7F7-6191-4EEC-AEE9-F97EBB7CAA37}" type="pres">
      <dgm:prSet presAssocID="{76CDD2A6-AEF0-451B-B39C-757745CB71DE}" presName="linearProcess" presStyleCnt="0"/>
      <dgm:spPr/>
    </dgm:pt>
    <dgm:pt modelId="{E4415795-BE29-453D-AA4F-E2D8BFACDDB5}" type="pres">
      <dgm:prSet presAssocID="{7F7A225F-BE96-45F4-A19E-62F2CDF073FE}" presName="textNode" presStyleLbl="node1" presStyleIdx="0" presStyleCnt="4">
        <dgm:presLayoutVars>
          <dgm:bulletEnabled val="1"/>
        </dgm:presLayoutVars>
      </dgm:prSet>
      <dgm:spPr/>
    </dgm:pt>
    <dgm:pt modelId="{42AEF4C6-0699-4EC6-B15F-F1BFED03C2D0}" type="pres">
      <dgm:prSet presAssocID="{086C7A7B-3351-4B9D-9DE0-EF81A42B6436}" presName="sibTrans" presStyleCnt="0"/>
      <dgm:spPr/>
    </dgm:pt>
    <dgm:pt modelId="{6E455AD6-6974-4AD5-BFAE-AA2F7DDB12BA}" type="pres">
      <dgm:prSet presAssocID="{A374A5A5-B4F9-41E1-9859-7340E1E7721D}" presName="textNode" presStyleLbl="node1" presStyleIdx="1" presStyleCnt="4">
        <dgm:presLayoutVars>
          <dgm:bulletEnabled val="1"/>
        </dgm:presLayoutVars>
      </dgm:prSet>
      <dgm:spPr/>
    </dgm:pt>
    <dgm:pt modelId="{09B065DD-DDCE-48E6-BADC-1D2653FD99FA}" type="pres">
      <dgm:prSet presAssocID="{FE84958F-7532-4F2A-B522-E4C0D8509E46}" presName="sibTrans" presStyleCnt="0"/>
      <dgm:spPr/>
    </dgm:pt>
    <dgm:pt modelId="{9D69E33E-EC81-4FDA-8FC5-6A0860FFB4B9}" type="pres">
      <dgm:prSet presAssocID="{A2DED1B1-63B1-4A04-9EAB-6E0A24C9E260}" presName="textNode" presStyleLbl="node1" presStyleIdx="2" presStyleCnt="4">
        <dgm:presLayoutVars>
          <dgm:bulletEnabled val="1"/>
        </dgm:presLayoutVars>
      </dgm:prSet>
      <dgm:spPr/>
    </dgm:pt>
    <dgm:pt modelId="{B1EB3381-CA73-4117-9FDB-716DA46F5ABB}" type="pres">
      <dgm:prSet presAssocID="{534497C5-0946-4356-B2CF-CCFC4312A9C8}" presName="sibTrans" presStyleCnt="0"/>
      <dgm:spPr/>
    </dgm:pt>
    <dgm:pt modelId="{F3D951A2-0640-49DE-9F38-9BBCC4CCC256}" type="pres">
      <dgm:prSet presAssocID="{DC32CCF4-0CD8-402F-A3CC-4D34771E4AEA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28453105-B8DE-434E-AB6B-04EBFE2EA497}" srcId="{76CDD2A6-AEF0-451B-B39C-757745CB71DE}" destId="{A374A5A5-B4F9-41E1-9859-7340E1E7721D}" srcOrd="1" destOrd="0" parTransId="{42F2E3A9-D53C-4424-ABF8-E79AF9EBCA3A}" sibTransId="{FE84958F-7532-4F2A-B522-E4C0D8509E46}"/>
    <dgm:cxn modelId="{5BD21B35-9F1D-4137-9617-89DE40225B3C}" type="presOf" srcId="{76CDD2A6-AEF0-451B-B39C-757745CB71DE}" destId="{1C9C4FAE-D856-4301-B6F7-60E433509F38}" srcOrd="0" destOrd="0" presId="urn:microsoft.com/office/officeart/2005/8/layout/hProcess9"/>
    <dgm:cxn modelId="{591C4A4E-0553-4036-87FB-64C0EFC93370}" srcId="{76CDD2A6-AEF0-451B-B39C-757745CB71DE}" destId="{A2DED1B1-63B1-4A04-9EAB-6E0A24C9E260}" srcOrd="2" destOrd="0" parTransId="{48008DC4-87A0-4EBB-89F3-D4D8D1BB6518}" sibTransId="{534497C5-0946-4356-B2CF-CCFC4312A9C8}"/>
    <dgm:cxn modelId="{35758F59-F4F0-4129-82F3-6F9AFD1BFADC}" type="presOf" srcId="{A2DED1B1-63B1-4A04-9EAB-6E0A24C9E260}" destId="{9D69E33E-EC81-4FDA-8FC5-6A0860FFB4B9}" srcOrd="0" destOrd="0" presId="urn:microsoft.com/office/officeart/2005/8/layout/hProcess9"/>
    <dgm:cxn modelId="{B3C42EAD-FD0C-4167-B4CE-72EDBA68DDDB}" type="presOf" srcId="{7F7A225F-BE96-45F4-A19E-62F2CDF073FE}" destId="{E4415795-BE29-453D-AA4F-E2D8BFACDDB5}" srcOrd="0" destOrd="0" presId="urn:microsoft.com/office/officeart/2005/8/layout/hProcess9"/>
    <dgm:cxn modelId="{BEAD2BD6-3F94-472F-936A-AB90EC00C9EA}" srcId="{76CDD2A6-AEF0-451B-B39C-757745CB71DE}" destId="{7F7A225F-BE96-45F4-A19E-62F2CDF073FE}" srcOrd="0" destOrd="0" parTransId="{654A0FB3-C082-4281-A172-929CA31A52F8}" sibTransId="{086C7A7B-3351-4B9D-9DE0-EF81A42B6436}"/>
    <dgm:cxn modelId="{A073E5E4-235F-4160-BE31-8AB386F887A1}" type="presOf" srcId="{A374A5A5-B4F9-41E1-9859-7340E1E7721D}" destId="{6E455AD6-6974-4AD5-BFAE-AA2F7DDB12BA}" srcOrd="0" destOrd="0" presId="urn:microsoft.com/office/officeart/2005/8/layout/hProcess9"/>
    <dgm:cxn modelId="{D7378DE7-8612-4DC8-973E-0247F7C0F7A6}" srcId="{76CDD2A6-AEF0-451B-B39C-757745CB71DE}" destId="{DC32CCF4-0CD8-402F-A3CC-4D34771E4AEA}" srcOrd="3" destOrd="0" parTransId="{B4ACBBB6-5C34-4B68-BBEF-93183287A20C}" sibTransId="{01FAF911-27AF-4AB1-9CEC-5FCC64DBA974}"/>
    <dgm:cxn modelId="{4B903BFC-450C-41CC-BB22-BDBF3B108FDE}" type="presOf" srcId="{DC32CCF4-0CD8-402F-A3CC-4D34771E4AEA}" destId="{F3D951A2-0640-49DE-9F38-9BBCC4CCC256}" srcOrd="0" destOrd="0" presId="urn:microsoft.com/office/officeart/2005/8/layout/hProcess9"/>
    <dgm:cxn modelId="{4A2B8EEF-831E-449A-977D-E8898CCB5321}" type="presParOf" srcId="{1C9C4FAE-D856-4301-B6F7-60E433509F38}" destId="{ABA25325-1851-437E-9D07-37196F7B4322}" srcOrd="0" destOrd="0" presId="urn:microsoft.com/office/officeart/2005/8/layout/hProcess9"/>
    <dgm:cxn modelId="{27C4A428-92C1-45EC-8C7D-F68C0EE3072A}" type="presParOf" srcId="{1C9C4FAE-D856-4301-B6F7-60E433509F38}" destId="{CDA8F7F7-6191-4EEC-AEE9-F97EBB7CAA37}" srcOrd="1" destOrd="0" presId="urn:microsoft.com/office/officeart/2005/8/layout/hProcess9"/>
    <dgm:cxn modelId="{B1A86A9B-6179-4B3F-AC82-23FC76DD33E1}" type="presParOf" srcId="{CDA8F7F7-6191-4EEC-AEE9-F97EBB7CAA37}" destId="{E4415795-BE29-453D-AA4F-E2D8BFACDDB5}" srcOrd="0" destOrd="0" presId="urn:microsoft.com/office/officeart/2005/8/layout/hProcess9"/>
    <dgm:cxn modelId="{3CE4225F-FEF7-4152-B3CA-21E429B5BCB7}" type="presParOf" srcId="{CDA8F7F7-6191-4EEC-AEE9-F97EBB7CAA37}" destId="{42AEF4C6-0699-4EC6-B15F-F1BFED03C2D0}" srcOrd="1" destOrd="0" presId="urn:microsoft.com/office/officeart/2005/8/layout/hProcess9"/>
    <dgm:cxn modelId="{6838A8FF-59F9-4147-974E-121EC9134A7A}" type="presParOf" srcId="{CDA8F7F7-6191-4EEC-AEE9-F97EBB7CAA37}" destId="{6E455AD6-6974-4AD5-BFAE-AA2F7DDB12BA}" srcOrd="2" destOrd="0" presId="urn:microsoft.com/office/officeart/2005/8/layout/hProcess9"/>
    <dgm:cxn modelId="{ED0FD481-6C42-4CF8-9E32-BC398E9E9472}" type="presParOf" srcId="{CDA8F7F7-6191-4EEC-AEE9-F97EBB7CAA37}" destId="{09B065DD-DDCE-48E6-BADC-1D2653FD99FA}" srcOrd="3" destOrd="0" presId="urn:microsoft.com/office/officeart/2005/8/layout/hProcess9"/>
    <dgm:cxn modelId="{FC1D156E-06D2-4878-B469-17EE4C99B49C}" type="presParOf" srcId="{CDA8F7F7-6191-4EEC-AEE9-F97EBB7CAA37}" destId="{9D69E33E-EC81-4FDA-8FC5-6A0860FFB4B9}" srcOrd="4" destOrd="0" presId="urn:microsoft.com/office/officeart/2005/8/layout/hProcess9"/>
    <dgm:cxn modelId="{AF325E08-1A82-44E3-889B-35A8A4034DFE}" type="presParOf" srcId="{CDA8F7F7-6191-4EEC-AEE9-F97EBB7CAA37}" destId="{B1EB3381-CA73-4117-9FDB-716DA46F5ABB}" srcOrd="5" destOrd="0" presId="urn:microsoft.com/office/officeart/2005/8/layout/hProcess9"/>
    <dgm:cxn modelId="{47B8DEEF-3EB2-4178-BDA1-79885B84E6A0}" type="presParOf" srcId="{CDA8F7F7-6191-4EEC-AEE9-F97EBB7CAA37}" destId="{F3D951A2-0640-49DE-9F38-9BBCC4CCC25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25325-1851-437E-9D07-37196F7B4322}">
      <dsp:nvSpPr>
        <dsp:cNvPr id="0" name=""/>
        <dsp:cNvSpPr/>
      </dsp:nvSpPr>
      <dsp:spPr>
        <a:xfrm>
          <a:off x="1013074" y="0"/>
          <a:ext cx="11481506" cy="3657600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15795-BE29-453D-AA4F-E2D8BFACDDB5}">
      <dsp:nvSpPr>
        <dsp:cNvPr id="0" name=""/>
        <dsp:cNvSpPr/>
      </dsp:nvSpPr>
      <dsp:spPr>
        <a:xfrm>
          <a:off x="6760" y="1097279"/>
          <a:ext cx="3251598" cy="14630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ts val="265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2F2F3"/>
              </a:solidFill>
              <a:latin typeface="Poppins Light"/>
              <a:cs typeface="Poppins Light"/>
            </a:rPr>
            <a:t>Studying SOC vs Site Characteristic</a:t>
          </a:r>
          <a:endParaRPr lang="en-US" sz="2100" kern="1200" dirty="0"/>
        </a:p>
      </dsp:txBody>
      <dsp:txXfrm>
        <a:off x="78180" y="1168699"/>
        <a:ext cx="3108758" cy="1320200"/>
      </dsp:txXfrm>
    </dsp:sp>
    <dsp:sp modelId="{6E455AD6-6974-4AD5-BFAE-AA2F7DDB12BA}">
      <dsp:nvSpPr>
        <dsp:cNvPr id="0" name=""/>
        <dsp:cNvSpPr/>
      </dsp:nvSpPr>
      <dsp:spPr>
        <a:xfrm>
          <a:off x="3420938" y="1097279"/>
          <a:ext cx="3251598" cy="14630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ts val="265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2F2F3"/>
              </a:solidFill>
              <a:latin typeface="Poppins Light"/>
              <a:cs typeface="Poppins Light"/>
            </a:rPr>
            <a:t>Feature Engineering: Selecting SOC Predictors</a:t>
          </a:r>
          <a:endParaRPr lang="en-US" sz="2100" kern="1200" dirty="0">
            <a:latin typeface="Poppins Light"/>
            <a:cs typeface="Poppins Light"/>
          </a:endParaRPr>
        </a:p>
      </dsp:txBody>
      <dsp:txXfrm>
        <a:off x="3492358" y="1168699"/>
        <a:ext cx="3108758" cy="1320200"/>
      </dsp:txXfrm>
    </dsp:sp>
    <dsp:sp modelId="{9D69E33E-EC81-4FDA-8FC5-6A0860FFB4B9}">
      <dsp:nvSpPr>
        <dsp:cNvPr id="0" name=""/>
        <dsp:cNvSpPr/>
      </dsp:nvSpPr>
      <dsp:spPr>
        <a:xfrm>
          <a:off x="6835117" y="1097279"/>
          <a:ext cx="3251598" cy="14630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ts val="265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2F2F3"/>
              </a:solidFill>
              <a:latin typeface="Poppins Light"/>
              <a:cs typeface="Poppins Light"/>
            </a:rPr>
            <a:t>Comparing Accuracy for Soil vs Spectra vs Env Models</a:t>
          </a:r>
        </a:p>
      </dsp:txBody>
      <dsp:txXfrm>
        <a:off x="6906537" y="1168699"/>
        <a:ext cx="3108758" cy="1320200"/>
      </dsp:txXfrm>
    </dsp:sp>
    <dsp:sp modelId="{F3D951A2-0640-49DE-9F38-9BBCC4CCC256}">
      <dsp:nvSpPr>
        <dsp:cNvPr id="0" name=""/>
        <dsp:cNvSpPr/>
      </dsp:nvSpPr>
      <dsp:spPr>
        <a:xfrm>
          <a:off x="10249295" y="1097279"/>
          <a:ext cx="3251598" cy="14630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F2F2F3"/>
              </a:solidFill>
              <a:latin typeface="Poppins Light"/>
              <a:cs typeface="Poppins Light"/>
            </a:rPr>
            <a:t>Comparing SOC with other variables</a:t>
          </a:r>
          <a:endParaRPr lang="en-US" sz="2100" kern="1200" dirty="0"/>
        </a:p>
      </dsp:txBody>
      <dsp:txXfrm>
        <a:off x="10320715" y="1168699"/>
        <a:ext cx="3108758" cy="1320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5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EC0A2-329C-19F2-4E8F-C8F6EB01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D095E-6746-C6E4-67EB-8B00DDE02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12F58-A191-3F76-E9DB-393AD4F0F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0E838-9884-5C3D-CCDB-B307C669D5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8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Data description: We </a:t>
            </a:r>
            <a:r>
              <a:rPr lang="en-US" err="1">
                <a:ea typeface="Calibri"/>
                <a:cs typeface="Calibri"/>
              </a:rPr>
              <a:t>colleted</a:t>
            </a:r>
            <a:r>
              <a:rPr lang="en-US">
                <a:ea typeface="Calibri"/>
                <a:cs typeface="Calibri"/>
              </a:rPr>
              <a:t> almost 250 point data during March 2022 to Mau 2023.​ These field campaigns were to test </a:t>
            </a:r>
            <a:r>
              <a:rPr lang="en-US" err="1">
                <a:ea typeface="Calibri"/>
                <a:cs typeface="Calibri"/>
              </a:rPr>
              <a:t>performace</a:t>
            </a:r>
            <a:r>
              <a:rPr lang="en-US">
                <a:ea typeface="Calibri"/>
                <a:cs typeface="Calibri"/>
              </a:rPr>
              <a:t> of soil sensors and their SOC predictive potential, before their long term (3-4 months) field deployment.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52C73-5796-4EB1-97BA-BA655AD273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4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D7BA-4EE4-C0C6-B18B-70534A003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EE131F-006C-2C73-F0F6-3E1960F86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B556C6-1DF1-1799-032F-460D61E4D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64AE9-D163-BAD9-474D-7E66B5ECD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4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2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hyperlink" Target="https://doi.org/10.1016/j.geoderma.2019.01.00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hyperlink" Target="https://www.paititi.info/research-technology/geographic-information-systems/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8940" y="478619"/>
            <a:ext cx="673359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chemeClr val="bg1"/>
                </a:solidFill>
                <a:cs typeface="Poppins Light"/>
              </a:rPr>
              <a:t>Low-Cost Soil Sensing System for Estimating SOC Stocks in Coastal Wetlands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58940" y="2810516"/>
            <a:ext cx="599266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chemeClr val="bg1"/>
                </a:solidFill>
                <a:ea typeface="Roboto Light"/>
                <a:cs typeface="Roboto Light"/>
              </a:rPr>
              <a:t>Towards Accurate, Scalable, Frequent Coastal Wetland Monitoring Systems</a:t>
            </a:r>
          </a:p>
        </p:txBody>
      </p:sp>
      <p:sp>
        <p:nvSpPr>
          <p:cNvPr id="5" name="Shape 2"/>
          <p:cNvSpPr/>
          <p:nvPr/>
        </p:nvSpPr>
        <p:spPr>
          <a:xfrm>
            <a:off x="520695" y="3896602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4D4D51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129467" y="3906199"/>
            <a:ext cx="4127183" cy="343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chemeClr val="bg1"/>
                </a:solidFill>
                <a:ea typeface="Roboto Bold"/>
                <a:cs typeface="Roboto Bold"/>
              </a:rPr>
              <a:t>Presenter: Rajneesh Sharma</a:t>
            </a:r>
            <a:endParaRPr lang="en-US" sz="2200" dirty="0">
              <a:solidFill>
                <a:schemeClr val="bg1"/>
              </a:solidFill>
              <a:ea typeface="Roboto Bold"/>
              <a:cs typeface="Roboto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0C3FCD-B96C-2EC4-ADE6-A147905E4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0" t="-141" r="23946" b="-11"/>
          <a:stretch/>
        </p:blipFill>
        <p:spPr>
          <a:xfrm>
            <a:off x="7538224" y="621"/>
            <a:ext cx="7092310" cy="8240913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999F63CF-2EF1-4FC2-99C1-18130E64D12D}"/>
              </a:ext>
            </a:extLst>
          </p:cNvPr>
          <p:cNvSpPr/>
          <p:nvPr/>
        </p:nvSpPr>
        <p:spPr>
          <a:xfrm>
            <a:off x="1129467" y="4330377"/>
            <a:ext cx="5992665" cy="1035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00" dirty="0">
                <a:solidFill>
                  <a:schemeClr val="bg1"/>
                </a:solidFill>
                <a:ea typeface="Roboto Light"/>
                <a:cs typeface="Roboto Light"/>
              </a:rPr>
              <a:t>PhD Candidate</a:t>
            </a:r>
            <a:br>
              <a:rPr lang="en-US" sz="1200" dirty="0">
                <a:ea typeface="Roboto Light"/>
                <a:cs typeface="Roboto Light"/>
              </a:rPr>
            </a:br>
            <a:r>
              <a:rPr lang="en-US" sz="1200" dirty="0">
                <a:solidFill>
                  <a:schemeClr val="bg1"/>
                </a:solidFill>
                <a:ea typeface="Roboto Light"/>
                <a:cs typeface="Roboto Light"/>
              </a:rPr>
              <a:t>Department of Geography</a:t>
            </a:r>
            <a:br>
              <a:rPr lang="en-US" sz="1200" dirty="0">
                <a:ea typeface="Roboto Light"/>
                <a:cs typeface="Roboto Light"/>
              </a:rPr>
            </a:br>
            <a:r>
              <a:rPr lang="en-US" sz="1200" dirty="0">
                <a:solidFill>
                  <a:schemeClr val="bg1"/>
                </a:solidFill>
                <a:ea typeface="Roboto Light"/>
                <a:cs typeface="Roboto Light"/>
              </a:rPr>
              <a:t>University of Georgia, Athens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Image 1" descr="A person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44746C86-06DB-9AB1-FDD8-7D183019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40" y="3957232"/>
            <a:ext cx="552678" cy="58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C6FF9-5F35-CB8F-6EE2-CE502F4B6976}"/>
              </a:ext>
            </a:extLst>
          </p:cNvPr>
          <p:cNvSpPr txBox="1"/>
          <p:nvPr/>
        </p:nvSpPr>
        <p:spPr>
          <a:xfrm>
            <a:off x="170455" y="5842843"/>
            <a:ext cx="6824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Author List:</a:t>
            </a:r>
          </a:p>
          <a:p>
            <a:pPr algn="l" rtl="0" fontAlgn="base"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R. Sharma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1,2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J. Hao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3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M.B. Fleming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4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Kyle Reunion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5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Asa Julien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I.K. Kim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6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S. Kim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7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L. Ramaswamy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6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and L.A. Sutter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4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Matthew R. Levi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8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, D.R. Mishra</a:t>
            </a:r>
            <a:r>
              <a:rPr lang="en-US" sz="1600" b="0" i="0" baseline="30000" dirty="0">
                <a:solidFill>
                  <a:schemeClr val="bg1"/>
                </a:solidFill>
                <a:effectLst/>
                <a:latin typeface="+mj-lt"/>
              </a:rPr>
              <a:t>1,2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+mj-lt"/>
              </a:rPr>
              <a:t>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1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Center of Geospatial Research, Department of Geography, University of Georgia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2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Institute for Artificial Intelligence, University of Georgia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3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Governors State University, University Park, Illinois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4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Biology and Marine Biology, University of North Carolina Wilmington 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5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Department of Marine Science, University of Texas at Austin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6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School of Computing, University of Georgia </a:t>
            </a:r>
          </a:p>
          <a:p>
            <a:pPr algn="l" rtl="0" fontAlgn="base">
              <a:buNone/>
            </a:pPr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7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College of Engineering, University of Georgia </a:t>
            </a:r>
          </a:p>
          <a:p>
            <a:pPr algn="l" rtl="0" fontAlgn="base"/>
            <a:r>
              <a:rPr lang="en-US" sz="1200" b="0" i="0" baseline="30000" dirty="0">
                <a:solidFill>
                  <a:schemeClr val="bg1"/>
                </a:solidFill>
                <a:effectLst/>
                <a:latin typeface="+mj-lt"/>
              </a:rPr>
              <a:t>8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Crop and Soil Sciences, University of Georgia 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D262D-565D-C5DD-AFD9-FFF4C12AA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9F7B4F6-2739-0859-1CC1-B8DB4CBBE754}"/>
              </a:ext>
            </a:extLst>
          </p:cNvPr>
          <p:cNvSpPr/>
          <p:nvPr/>
        </p:nvSpPr>
        <p:spPr>
          <a:xfrm>
            <a:off x="260390" y="202208"/>
            <a:ext cx="11048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Results and Discussions</a:t>
            </a:r>
            <a:endParaRPr lang="en-US" sz="445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E13097-F3C1-6624-01C3-F992CDE1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30" y="1348309"/>
            <a:ext cx="10838622" cy="65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8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7BEED-2363-865F-DAA1-ECAA6BFEF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1B99602-F059-6127-A0F0-C1D77C96F190}"/>
              </a:ext>
            </a:extLst>
          </p:cNvPr>
          <p:cNvSpPr/>
          <p:nvPr/>
        </p:nvSpPr>
        <p:spPr>
          <a:xfrm>
            <a:off x="260390" y="202208"/>
            <a:ext cx="11048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Results and Discussions</a:t>
            </a:r>
            <a:endParaRPr lang="en-US" sz="4450" dirty="0"/>
          </a:p>
        </p:txBody>
      </p:sp>
      <p:pic>
        <p:nvPicPr>
          <p:cNvPr id="5122" name="Picture 2" descr="A diagram of a project&#10;&#10;AI-generated content may be incorrect.">
            <a:extLst>
              <a:ext uri="{FF2B5EF4-FFF2-40B4-BE49-F238E27FC236}">
                <a16:creationId xmlns:a16="http://schemas.microsoft.com/office/drawing/2014/main" id="{E0587881-C616-85B6-C948-EDD541DF0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91" y="1299817"/>
            <a:ext cx="10773833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42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4DA6E-A618-F0A3-6B49-34BA42A5F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416875C-3D31-0A41-146F-50302B916FFC}"/>
              </a:ext>
            </a:extLst>
          </p:cNvPr>
          <p:cNvSpPr/>
          <p:nvPr/>
        </p:nvSpPr>
        <p:spPr>
          <a:xfrm>
            <a:off x="260390" y="202208"/>
            <a:ext cx="11048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Results and Discussions</a:t>
            </a:r>
            <a:endParaRPr lang="en-US" sz="4450" dirty="0"/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41EC5FCE-590B-1E6D-2DED-4D9271A1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05" r="-121"/>
          <a:stretch/>
        </p:blipFill>
        <p:spPr>
          <a:xfrm>
            <a:off x="1192696" y="825060"/>
            <a:ext cx="10482495" cy="7311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692D7F-CCBD-36F6-DE61-0FB2767ECA8D}"/>
              </a:ext>
            </a:extLst>
          </p:cNvPr>
          <p:cNvSpPr/>
          <p:nvPr/>
        </p:nvSpPr>
        <p:spPr>
          <a:xfrm>
            <a:off x="12125739" y="4465982"/>
            <a:ext cx="622852" cy="291547"/>
          </a:xfrm>
          <a:prstGeom prst="rect">
            <a:avLst/>
          </a:prstGeom>
          <a:solidFill>
            <a:srgbClr val="057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DE5157-6889-3B4D-72B7-78EB5F6CC9C9}"/>
              </a:ext>
            </a:extLst>
          </p:cNvPr>
          <p:cNvSpPr/>
          <p:nvPr/>
        </p:nvSpPr>
        <p:spPr>
          <a:xfrm>
            <a:off x="12125738" y="4002155"/>
            <a:ext cx="622852" cy="291547"/>
          </a:xfrm>
          <a:prstGeom prst="rect">
            <a:avLst/>
          </a:prstGeom>
          <a:solidFill>
            <a:srgbClr val="F4A5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96F4A-D84F-3DCA-1731-DED8B2B4D1C7}"/>
              </a:ext>
            </a:extLst>
          </p:cNvPr>
          <p:cNvSpPr/>
          <p:nvPr/>
        </p:nvSpPr>
        <p:spPr>
          <a:xfrm>
            <a:off x="12125737" y="3525076"/>
            <a:ext cx="622852" cy="291547"/>
          </a:xfrm>
          <a:prstGeom prst="rect">
            <a:avLst/>
          </a:prstGeom>
          <a:solidFill>
            <a:srgbClr val="CA00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B97FB3-3C56-00CA-BD88-36BEE29FF90B}"/>
              </a:ext>
            </a:extLst>
          </p:cNvPr>
          <p:cNvSpPr txBox="1"/>
          <p:nvPr/>
        </p:nvSpPr>
        <p:spPr>
          <a:xfrm>
            <a:off x="12748591" y="3525077"/>
            <a:ext cx="201433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a typeface="Calibri"/>
                <a:cs typeface="Calibri"/>
              </a:rPr>
              <a:t>Low SOC (&lt;33%)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A0563B-2661-0AB9-9D46-99D449589C05}"/>
              </a:ext>
            </a:extLst>
          </p:cNvPr>
          <p:cNvSpPr txBox="1"/>
          <p:nvPr/>
        </p:nvSpPr>
        <p:spPr>
          <a:xfrm>
            <a:off x="12748590" y="4002155"/>
            <a:ext cx="226612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a typeface="Calibri"/>
                <a:cs typeface="Calibri"/>
              </a:rPr>
              <a:t>Mid SOC (33-66%)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7EDA3C-9A42-5256-0C85-0791347D3DC7}"/>
              </a:ext>
            </a:extLst>
          </p:cNvPr>
          <p:cNvSpPr txBox="1"/>
          <p:nvPr/>
        </p:nvSpPr>
        <p:spPr>
          <a:xfrm>
            <a:off x="12748589" y="4412971"/>
            <a:ext cx="201433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a typeface="Calibri"/>
                <a:cs typeface="Calibri"/>
              </a:rPr>
              <a:t>High SOC (&gt;66%)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B247C-DEBF-F929-C38D-8AFA99A3C99A}"/>
              </a:ext>
            </a:extLst>
          </p:cNvPr>
          <p:cNvSpPr txBox="1"/>
          <p:nvPr/>
        </p:nvSpPr>
        <p:spPr>
          <a:xfrm>
            <a:off x="11996948" y="202208"/>
            <a:ext cx="2633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Belowground Ecosystem Resiliency Model</a:t>
            </a:r>
          </a:p>
          <a:p>
            <a:endParaRPr lang="en-US" dirty="0">
              <a:solidFill>
                <a:schemeClr val="bg1"/>
              </a:solidFill>
              <a:latin typeface="+mj-lt"/>
              <a:cs typeface="Traditional Arabic" panose="02020603050405020304" pitchFamily="18" charset="-78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cs typeface="Traditional Arabic" panose="02020603050405020304" pitchFamily="18" charset="-78"/>
              </a:rPr>
              <a:t>(O’Connell et al., 2021; Runion et al., 2024)​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344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FEB718-643B-92BF-9567-9FFA851F6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3B682A2-8FB3-FC92-4241-1EF7D4D0E4D8}"/>
              </a:ext>
            </a:extLst>
          </p:cNvPr>
          <p:cNvSpPr/>
          <p:nvPr/>
        </p:nvSpPr>
        <p:spPr>
          <a:xfrm>
            <a:off x="260390" y="202208"/>
            <a:ext cx="11048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+mj-lt"/>
                <a:ea typeface="Poppins Light" pitchFamily="34" charset="-122"/>
                <a:cs typeface="Poppins Light" pitchFamily="34" charset="-120"/>
              </a:rPr>
              <a:t>Results and Discussions</a:t>
            </a:r>
            <a:endParaRPr lang="en-US" sz="4450" dirty="0">
              <a:latin typeface="+mj-lt"/>
            </a:endParaRP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7215EF2A-0118-F6FD-9829-63094017E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21026"/>
            <a:ext cx="14630399" cy="73019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E2856C-1796-5C3A-8729-05EA96598D26}"/>
              </a:ext>
            </a:extLst>
          </p:cNvPr>
          <p:cNvSpPr txBox="1"/>
          <p:nvPr/>
        </p:nvSpPr>
        <p:spPr>
          <a:xfrm>
            <a:off x="1457739" y="1656521"/>
            <a:ext cx="20143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Low SOC (&lt;33%)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56795-D2B1-FA80-76E8-EFC2C562FEAC}"/>
              </a:ext>
            </a:extLst>
          </p:cNvPr>
          <p:cNvSpPr txBox="1"/>
          <p:nvPr/>
        </p:nvSpPr>
        <p:spPr>
          <a:xfrm>
            <a:off x="5446642" y="1656520"/>
            <a:ext cx="22661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Mid SOC (33-66%)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66253-E51F-5FFD-1898-DACEE727FCEE}"/>
              </a:ext>
            </a:extLst>
          </p:cNvPr>
          <p:cNvSpPr txBox="1"/>
          <p:nvPr/>
        </p:nvSpPr>
        <p:spPr>
          <a:xfrm>
            <a:off x="9766850" y="1656519"/>
            <a:ext cx="20143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High SOC (&gt;66%)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24080-C1E8-084E-E3B7-D9951C0D536F}"/>
              </a:ext>
            </a:extLst>
          </p:cNvPr>
          <p:cNvSpPr txBox="1"/>
          <p:nvPr/>
        </p:nvSpPr>
        <p:spPr>
          <a:xfrm>
            <a:off x="2014330" y="2557668"/>
            <a:ext cx="20143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9.15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465AF-D70B-C0B8-091A-B942F0E355C4}"/>
              </a:ext>
            </a:extLst>
          </p:cNvPr>
          <p:cNvSpPr txBox="1"/>
          <p:nvPr/>
        </p:nvSpPr>
        <p:spPr>
          <a:xfrm>
            <a:off x="5897216" y="2557667"/>
            <a:ext cx="20143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10.5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17368-283C-AF4A-B54B-FC83906F6B7D}"/>
              </a:ext>
            </a:extLst>
          </p:cNvPr>
          <p:cNvSpPr txBox="1"/>
          <p:nvPr/>
        </p:nvSpPr>
        <p:spPr>
          <a:xfrm>
            <a:off x="10296938" y="2160102"/>
            <a:ext cx="201433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23.5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31ACC-D61A-0AEF-63AE-0C5313BA292F}"/>
              </a:ext>
            </a:extLst>
          </p:cNvPr>
          <p:cNvSpPr txBox="1"/>
          <p:nvPr/>
        </p:nvSpPr>
        <p:spPr>
          <a:xfrm>
            <a:off x="11951593" y="202208"/>
            <a:ext cx="2678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Flooding in Landsat Across Tidal Systems (FLATS) model 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  <a:p>
            <a:r>
              <a:rPr lang="en-US" sz="1800" dirty="0">
                <a:solidFill>
                  <a:schemeClr val="bg1"/>
                </a:solidFill>
                <a:effectLst/>
                <a:latin typeface="+mj-lt"/>
                <a:cs typeface="Traditional Arabic" panose="02020603050405020304" pitchFamily="18" charset="-78"/>
              </a:rPr>
              <a:t>​(Julien et al., 2025; Narron et al., 2022)​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10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83950"/>
            <a:ext cx="92638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ea typeface="Poppins Light" pitchFamily="34" charset="-122"/>
                <a:cs typeface="Poppins Light" pitchFamily="34" charset="-120"/>
              </a:rPr>
              <a:t>Major Takeaways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5267325"/>
            <a:ext cx="3833507" cy="77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5E0DF"/>
                </a:solidFill>
                <a:cs typeface="Poppins Light"/>
              </a:rPr>
              <a:t>Low-Cost Soil Sensors can be used for SOC Monitoring</a:t>
            </a:r>
          </a:p>
        </p:txBody>
      </p:sp>
      <p:sp>
        <p:nvSpPr>
          <p:cNvPr id="6" name="Text 3"/>
          <p:cNvSpPr/>
          <p:nvPr/>
        </p:nvSpPr>
        <p:spPr>
          <a:xfrm>
            <a:off x="1028224" y="6112073"/>
            <a:ext cx="39278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Soil Sensors such as pH, Temp, Moisture, ORP, and Redox can explain SOC Stocks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6962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24892" y="5267325"/>
            <a:ext cx="3753994" cy="77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5E0DF"/>
                </a:solidFill>
                <a:cs typeface="Poppins Light"/>
              </a:rPr>
              <a:t>Spectral and Env Data  improves accuracy</a:t>
            </a:r>
          </a:p>
        </p:txBody>
      </p:sp>
      <p:sp>
        <p:nvSpPr>
          <p:cNvPr id="10" name="Shape 7"/>
          <p:cNvSpPr/>
          <p:nvPr/>
        </p:nvSpPr>
        <p:spPr>
          <a:xfrm>
            <a:off x="9640133" y="5032891"/>
            <a:ext cx="4196358" cy="2047994"/>
          </a:xfrm>
          <a:prstGeom prst="roundRect">
            <a:avLst>
              <a:gd name="adj" fmla="val 4652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74568" y="5267324"/>
            <a:ext cx="3484591" cy="702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5E0DF"/>
                </a:solidFill>
                <a:cs typeface="Poppins Light"/>
              </a:rPr>
              <a:t>SOC indicates Marsh Health</a:t>
            </a:r>
          </a:p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E5E0DF"/>
                </a:solidFill>
                <a:cs typeface="Poppins Light"/>
              </a:rPr>
              <a:t>and Resilience</a:t>
            </a:r>
            <a:endParaRPr lang="en-US" sz="22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6C38B2BF-466F-4F9D-BE10-DB382031A693}"/>
              </a:ext>
            </a:extLst>
          </p:cNvPr>
          <p:cNvSpPr/>
          <p:nvPr/>
        </p:nvSpPr>
        <p:spPr>
          <a:xfrm>
            <a:off x="5424892" y="6114253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Soil + Spectra + Env model with around 70% accuracy and 15% error </a:t>
            </a:r>
          </a:p>
        </p:txBody>
      </p:sp>
      <p:sp>
        <p:nvSpPr>
          <p:cNvPr id="14" name="Text 3">
            <a:extLst>
              <a:ext uri="{FF2B5EF4-FFF2-40B4-BE49-F238E27FC236}">
                <a16:creationId xmlns:a16="http://schemas.microsoft.com/office/drawing/2014/main" id="{71A945F2-D0CB-4FDD-9CF3-6D435D5F8771}"/>
              </a:ext>
            </a:extLst>
          </p:cNvPr>
          <p:cNvSpPr/>
          <p:nvPr/>
        </p:nvSpPr>
        <p:spPr>
          <a:xfrm>
            <a:off x="9874567" y="605688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Trends between SOC, belowground biomass, and flooding frequency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301F9-DCE1-BC9E-0049-63138356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12797AB-132E-308A-A510-FF98112FEB6D}"/>
              </a:ext>
            </a:extLst>
          </p:cNvPr>
          <p:cNvSpPr/>
          <p:nvPr/>
        </p:nvSpPr>
        <p:spPr>
          <a:xfrm>
            <a:off x="4256714" y="322617"/>
            <a:ext cx="6480940" cy="987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F2F2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Thanks, and Questions</a:t>
            </a:r>
          </a:p>
        </p:txBody>
      </p:sp>
      <p:pic>
        <p:nvPicPr>
          <p:cNvPr id="6" name="Image 1" descr="A person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956F348B-FFF2-AAED-2857-082DF0EE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305" y="1151085"/>
            <a:ext cx="1202035" cy="1288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48F91174-B99B-AC6C-109E-D0C4D377916C}"/>
              </a:ext>
            </a:extLst>
          </p:cNvPr>
          <p:cNvSpPr/>
          <p:nvPr/>
        </p:nvSpPr>
        <p:spPr>
          <a:xfrm>
            <a:off x="6309972" y="1285584"/>
            <a:ext cx="4127183" cy="343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chemeClr val="bg1"/>
                </a:solidFill>
                <a:ea typeface="Roboto Bold"/>
                <a:cs typeface="Roboto Bold"/>
              </a:rPr>
              <a:t>Rajneesh Sharma</a:t>
            </a:r>
          </a:p>
          <a:p>
            <a:pPr>
              <a:lnSpc>
                <a:spcPts val="3100"/>
              </a:lnSpc>
            </a:pPr>
            <a:r>
              <a:rPr lang="en-US" sz="2200" i="1" dirty="0">
                <a:solidFill>
                  <a:schemeClr val="bg1"/>
                </a:solidFill>
                <a:ea typeface="+mn-lt"/>
                <a:cs typeface="+mn-lt"/>
              </a:rPr>
              <a:t>X</a:t>
            </a:r>
            <a:r>
              <a:rPr lang="en-US" sz="2200" dirty="0">
                <a:solidFill>
                  <a:schemeClr val="bg1"/>
                </a:solidFill>
                <a:ea typeface="+mn-lt"/>
                <a:cs typeface="+mn-lt"/>
              </a:rPr>
              <a:t>: @rajneesh1597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ts val="3100"/>
              </a:lnSpc>
            </a:pPr>
            <a:r>
              <a:rPr lang="en-US" sz="2200" b="1" dirty="0">
                <a:solidFill>
                  <a:schemeClr val="bg1"/>
                </a:solidFill>
                <a:ea typeface="Roboto Bold"/>
                <a:cs typeface="Roboto Bold"/>
              </a:rPr>
              <a:t>rajneesh.sharma@uga.edu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7A7CA4A0-B049-D89B-5B37-CA2424691120}"/>
              </a:ext>
            </a:extLst>
          </p:cNvPr>
          <p:cNvSpPr/>
          <p:nvPr/>
        </p:nvSpPr>
        <p:spPr>
          <a:xfrm>
            <a:off x="2421381" y="1831933"/>
            <a:ext cx="5992665" cy="1035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200" dirty="0">
              <a:solidFill>
                <a:schemeClr val="bg1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0CA534-1328-A48D-1552-D3076B97F394}"/>
              </a:ext>
            </a:extLst>
          </p:cNvPr>
          <p:cNvSpPr txBox="1"/>
          <p:nvPr/>
        </p:nvSpPr>
        <p:spPr>
          <a:xfrm>
            <a:off x="206063" y="3834790"/>
            <a:ext cx="138319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</a:p>
          <a:p>
            <a:pPr marL="342900" indent="-342900">
              <a:buAutoNum type="arabicPeriod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​Yu, J., Wang, Y., Li, Y., Dong, H., Zhou, D., Han, G., Wu, H., Wang, G., Mao, P., Gao, Y., 2012. Soil organic carbon storage changes in coastal wetlands of the modern Yellow River Delta from 2000 to 2009.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Biogeosciences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Discussions 9, 1759–1779. https://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/10.5194/bgd-9-1759-2012 </a:t>
            </a:r>
          </a:p>
          <a:p>
            <a:pPr marL="342900" indent="-342900">
              <a:buFontTx/>
              <a:buAutoNum type="arabicPeriod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​Mao, L., Mishra, D.R., Hawman, P.A., Narron, C.R., O’Connell, J.L., Cotten, D.L., 2023. Photosynthetic Performance of Tidally Flooded Spartina Alterniflora Salt Marshes. J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Geophys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Biogeosci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128. https://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/10.1029/2022JG007161 </a:t>
            </a:r>
          </a:p>
          <a:p>
            <a:pPr marL="342900" indent="-342900">
              <a:buFontTx/>
              <a:buAutoNum type="arabicPeriod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​McLeod, E., Chmura, G.L., Bouillon, S., Salm, R., Björk, M., Duarte, C.M., Lovelock, C.E., Schlesinger, W.H., Silliman, B.R., 2011. A blueprint for blue carbon: Toward an improved understanding of the role of vegetated coastal habitats in sequestering CO2. Front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Ecol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Environ 9, 552–560. https://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/10.1890/110004 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Shrestha, G.; Cavallaro, N.; Lorenzoni, L.; Seadler, A.; Zhu, Z.;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Gurwick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N.P.; Larson, E.; Birdsey, R.; Mayes, M.A.; Najjar, R.G.; et al. Highlights. In Second State of the Carbon Cycle Report (SOCCR2): A Sustained Assessment Report; Cavallaro, N., Shrestha, G., Birdsey, R., Mayes, M.A., Najjar, R.G., Reed, S.C., Romero-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Lankao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Zhu, Z., Eds.; U.S. Global Change Research Program: Washington, DC, USA, 2018; pp. 1–4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Kolka, R.; Trettin, C.; Tang, W.; Krauss, K.; Bansal, S.; Drexler, J.; Wickland, K.;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Chimner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R.; Hogan, D.;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Pindilli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E.J.; et al. Chapter 13: Terrestrial wetlands. In Second State of the Carbon Cycle Report (SOCCR2): A Sustained Assessment Report; Cavallaro, N., Shrestha, G., Birdsey, R., Mayes, M.A., Najjar, R.G., Reed, S.C., Romero-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Lankao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P., Zhu, Z., Eds.; U.S. Global Change Research Program: Washington, DC, USA, 2018; pp. 507–567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Lucas Carvalho Gomes, Raiza Moniz Faria, Eliana de Souza, Gustavo Vieira Veloso, Carlos Ernesto G.R. Schaefer, Elpídio Inácio Fernandes Filho, Modelling and mapping soil organic carbon stocks in Brazil,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Geoderma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Volume 340, 2019, Pages 337-350, ISSN 0016-7061,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https://doi.org/10.1016/j.geoderma.2019.01.007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Runion, K.D., Mishra, D.R., Alber, M., Lever, M.A., O’Connell, J.L., 2024. Capturing spatiotemporal variation in salt marsh belowground biomass, a key resilience metric, through geoinformatics. Ecosphere 15. https://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/10.1002/ECS2.70110 </a:t>
            </a:r>
          </a:p>
          <a:p>
            <a:pPr marL="342900" indent="-342900">
              <a:buFontTx/>
              <a:buAutoNum type="arabicPeriod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​Julien, A.R., Narron, C.R., Mishra, D.R., 2025. Expanding the flooding in Landsat across tidal systems model to Landsat 5–9 imagery for long-term marsh inundation analysis. Science of The Total Environment 965, 178602. https://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/10.1016/J.SCITOTENV.2025.178602 </a:t>
            </a:r>
          </a:p>
          <a:p>
            <a:pPr marL="342900" indent="-342900">
              <a:buAutoNum type="arabicPeriod"/>
            </a:pPr>
            <a:endParaRPr lang="en-US" b="0" i="0" dirty="0">
              <a:solidFill>
                <a:schemeClr val="bg1"/>
              </a:solidFill>
              <a:effectLst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96CBFE28-78EB-2000-817A-6DA046493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84" y="1380293"/>
            <a:ext cx="1055042" cy="1055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DF3A66-29FA-DD4F-B3D0-4E88BC076429}"/>
              </a:ext>
            </a:extLst>
          </p:cNvPr>
          <p:cNvSpPr txBox="1"/>
          <p:nvPr/>
        </p:nvSpPr>
        <p:spPr>
          <a:xfrm>
            <a:off x="10133831" y="2407712"/>
            <a:ext cx="1662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4465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3182" y="308328"/>
            <a:ext cx="115666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chemeClr val="bg1"/>
                </a:solidFill>
                <a:latin typeface="Poppins Light"/>
                <a:ea typeface="Poppins Light" pitchFamily="34" charset="-122"/>
                <a:cs typeface="Poppins Light"/>
              </a:rPr>
              <a:t>Why Soil Organic Carbon in Wetlands Matters</a:t>
            </a:r>
            <a:endParaRPr lang="en-US" sz="4450" dirty="0">
              <a:solidFill>
                <a:schemeClr val="bg1"/>
              </a:solidFill>
              <a:latin typeface="Poppins Light"/>
              <a:cs typeface="Poppins Light"/>
            </a:endParaRPr>
          </a:p>
        </p:txBody>
      </p:sp>
      <p:sp>
        <p:nvSpPr>
          <p:cNvPr id="3" name="Text 1"/>
          <p:cNvSpPr/>
          <p:nvPr/>
        </p:nvSpPr>
        <p:spPr>
          <a:xfrm>
            <a:off x="634764" y="2387239"/>
            <a:ext cx="3094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chemeClr val="bg1"/>
                </a:solidFill>
                <a:latin typeface="Poppins Light"/>
                <a:cs typeface="Poppins Light"/>
              </a:rPr>
              <a:t>Coastal Wetlands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34764" y="2928627"/>
            <a:ext cx="5582101" cy="1502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Transient zones between terrestrial and marine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     ecosystems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Spartina alterniflora is a keystone species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venir Next LT Pro"/>
              <a:ea typeface="Roboto Light"/>
              <a:cs typeface="Roboto Light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venir Next LT Pro"/>
              <a:ea typeface="Roboto Light"/>
              <a:cs typeface="Roboto Ligh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dirty="0">
              <a:solidFill>
                <a:schemeClr val="bg1"/>
              </a:solidFill>
              <a:latin typeface="Avenir Next LT Pro"/>
              <a:ea typeface="Roboto Light"/>
              <a:cs typeface="Roboto Light"/>
            </a:endParaRPr>
          </a:p>
          <a:p>
            <a:pPr>
              <a:lnSpc>
                <a:spcPts val="2850"/>
              </a:lnSpc>
            </a:pPr>
            <a:endParaRPr lang="en-US" sz="1750" dirty="0">
              <a:solidFill>
                <a:schemeClr val="bg1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5" name="Text 3"/>
          <p:cNvSpPr/>
          <p:nvPr/>
        </p:nvSpPr>
        <p:spPr>
          <a:xfrm>
            <a:off x="701025" y="5453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chemeClr val="bg1"/>
                </a:solidFill>
                <a:latin typeface="Poppins Light"/>
                <a:ea typeface="Poppins Light" pitchFamily="34" charset="-122"/>
                <a:cs typeface="Poppins Light"/>
              </a:rPr>
              <a:t>Soil Organic Carbon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634764" y="6013496"/>
            <a:ext cx="5733229" cy="1035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Largest share of carbon stock, greater than vegetation </a:t>
            </a:r>
          </a:p>
          <a:p>
            <a:pPr>
              <a:lnSpc>
                <a:spcPts val="285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     and atmosphere combined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Soil's potential to store carbon and support vegetation </a:t>
            </a:r>
          </a:p>
          <a:p>
            <a:pPr>
              <a:lnSpc>
                <a:spcPts val="285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     communities in salt marshes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1750" dirty="0">
              <a:solidFill>
                <a:schemeClr val="bg1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9" name="Text 7"/>
          <p:cNvSpPr/>
          <p:nvPr/>
        </p:nvSpPr>
        <p:spPr>
          <a:xfrm>
            <a:off x="7374234" y="54531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chemeClr val="bg1"/>
                </a:solidFill>
                <a:latin typeface="Poppins Light"/>
                <a:cs typeface="Poppins Light"/>
              </a:rPr>
              <a:t>Threats &amp; Protection</a:t>
            </a:r>
          </a:p>
        </p:txBody>
      </p:sp>
      <p:sp>
        <p:nvSpPr>
          <p:cNvPr id="10" name="Text 8"/>
          <p:cNvSpPr/>
          <p:nvPr/>
        </p:nvSpPr>
        <p:spPr>
          <a:xfrm>
            <a:off x="7334478" y="6034304"/>
            <a:ext cx="6244709" cy="1476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Loss estimated to be 53% in the contiguous US, 16% in </a:t>
            </a:r>
          </a:p>
          <a:p>
            <a:pPr>
              <a:lnSpc>
                <a:spcPts val="285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     Canada, and 62% in Mexico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chemeClr val="bg1"/>
                </a:solidFill>
              </a:rPr>
              <a:t>Shrestha et al., 2018; Kolka et al., 2018)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  <a:p>
            <a:pPr marL="285750" indent="-285750">
              <a:lnSpc>
                <a:spcPts val="2850"/>
              </a:lnSpc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Coastal Development &amp; Invasive Species</a:t>
            </a:r>
          </a:p>
          <a:p>
            <a:pPr marL="285750" indent="-285750">
              <a:lnSpc>
                <a:spcPts val="2850"/>
              </a:lnSpc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venir Next LT Pro"/>
              <a:ea typeface="Roboto Light"/>
              <a:cs typeface="Roboto Light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3746968F-C3BF-681D-77A5-704F8EE25A78}"/>
              </a:ext>
            </a:extLst>
          </p:cNvPr>
          <p:cNvSpPr/>
          <p:nvPr/>
        </p:nvSpPr>
        <p:spPr>
          <a:xfrm>
            <a:off x="7260850" y="2281221"/>
            <a:ext cx="3094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Carbon Sequestration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2529AB3C-5B84-F648-AC57-44AD45A1EB07}"/>
              </a:ext>
            </a:extLst>
          </p:cNvPr>
          <p:cNvSpPr/>
          <p:nvPr/>
        </p:nvSpPr>
        <p:spPr>
          <a:xfrm>
            <a:off x="7340362" y="2743096"/>
            <a:ext cx="7135492" cy="1582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Store 20-25% of Soil Organic Carbon with 4-6% of land area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      (</a:t>
            </a:r>
            <a:r>
              <a:rPr lang="en-US" sz="1400" dirty="0">
                <a:solidFill>
                  <a:schemeClr val="bg1"/>
                </a:solidFill>
              </a:rPr>
              <a:t>Yu et al., 2012)​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Carbon sequestration rates are around 35 times higher than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     those of terrestrial ecosystems </a:t>
            </a:r>
            <a:r>
              <a:rPr lang="en-US" sz="1400" dirty="0">
                <a:solidFill>
                  <a:schemeClr val="bg1"/>
                </a:solidFill>
              </a:rPr>
              <a:t>(Mao et al., 2023; McLeod et al., 2011)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venir Next LT Pro"/>
              <a:ea typeface="Roboto Light"/>
              <a:cs typeface="Roboto Ligh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dirty="0">
              <a:solidFill>
                <a:schemeClr val="bg1"/>
              </a:solidFill>
              <a:latin typeface="Avenir Next LT Pro"/>
              <a:ea typeface="Roboto Light"/>
              <a:cs typeface="Roboto Light"/>
            </a:endParaRPr>
          </a:p>
          <a:p>
            <a:pPr>
              <a:lnSpc>
                <a:spcPts val="2850"/>
              </a:lnSpc>
            </a:pPr>
            <a:endParaRPr lang="en-US" sz="1750" dirty="0">
              <a:solidFill>
                <a:schemeClr val="bg1"/>
              </a:solidFill>
              <a:latin typeface="Roboto Light"/>
              <a:ea typeface="Roboto Light"/>
              <a:cs typeface="Robo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16712" y="17120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F2F2F3"/>
                </a:solidFill>
                <a:cs typeface="Poppins Light"/>
              </a:rPr>
              <a:t>Challenges in Mapping SOC Stock</a:t>
            </a:r>
          </a:p>
        </p:txBody>
      </p:sp>
      <p:pic>
        <p:nvPicPr>
          <p:cNvPr id="2" name="Picture 1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C5150845-D944-C461-53D1-91DD3455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83" y="1678329"/>
            <a:ext cx="5393803" cy="4109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8E0A43-28B9-387B-C019-164F859316CF}"/>
              </a:ext>
            </a:extLst>
          </p:cNvPr>
          <p:cNvSpPr txBox="1"/>
          <p:nvPr/>
        </p:nvSpPr>
        <p:spPr>
          <a:xfrm>
            <a:off x="311426" y="2057400"/>
            <a:ext cx="755373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soil sampling methods are costly, labor-intensive, and time-consuming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Require pre-processing of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soil samples (air-drying, sieving, and pulverizing, which takes even longer for wetland soils)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Lack of space and time scalability for soil properties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Remote sensing offers a more convenient and cost-efficient alternative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But 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weak signal, non-exposed soil, and surface water</a:t>
            </a:r>
            <a:endParaRPr lang="en-US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666062F-5375-8B14-8D59-5F1183E357FC}"/>
              </a:ext>
            </a:extLst>
          </p:cNvPr>
          <p:cNvSpPr/>
          <p:nvPr/>
        </p:nvSpPr>
        <p:spPr>
          <a:xfrm>
            <a:off x="4093581" y="66780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F2F2F3"/>
                </a:solidFill>
                <a:cs typeface="Poppins Light"/>
              </a:rPr>
              <a:t>IoT–Based Soil Sensors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F9813-D2FE-F37B-9037-9DD984D60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B4D737C0-AE1B-EBB3-FBE5-FB62EBCF0AF2}"/>
              </a:ext>
            </a:extLst>
          </p:cNvPr>
          <p:cNvSpPr/>
          <p:nvPr/>
        </p:nvSpPr>
        <p:spPr>
          <a:xfrm>
            <a:off x="316712" y="171202"/>
            <a:ext cx="145326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F2F2F3"/>
                </a:solidFill>
                <a:cs typeface="Poppins Light"/>
              </a:rPr>
              <a:t>AweSOMSense</a:t>
            </a:r>
            <a:r>
              <a:rPr lang="en-US" sz="4450" dirty="0">
                <a:solidFill>
                  <a:srgbClr val="F2F2F3"/>
                </a:solidFill>
                <a:cs typeface="Poppins Light"/>
              </a:rPr>
              <a:t>- A Wetland Soil Organic Matter Sensor</a:t>
            </a:r>
          </a:p>
        </p:txBody>
      </p:sp>
      <p:pic>
        <p:nvPicPr>
          <p:cNvPr id="7" name="Picture 6" descr="A solar panel in a field&#10;&#10;AI-generated content may be incorrect.">
            <a:extLst>
              <a:ext uri="{FF2B5EF4-FFF2-40B4-BE49-F238E27FC236}">
                <a16:creationId xmlns:a16="http://schemas.microsoft.com/office/drawing/2014/main" id="{54A1F45E-7A50-A2CD-898D-0D45EA99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579" r="113"/>
          <a:stretch/>
        </p:blipFill>
        <p:spPr>
          <a:xfrm>
            <a:off x="2487867" y="1126901"/>
            <a:ext cx="9654665" cy="69314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CD7354-1120-387A-1266-933F34064739}"/>
              </a:ext>
            </a:extLst>
          </p:cNvPr>
          <p:cNvSpPr/>
          <p:nvPr/>
        </p:nvSpPr>
        <p:spPr>
          <a:xfrm>
            <a:off x="6340369" y="5850971"/>
            <a:ext cx="3618964" cy="1674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0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9073" y="197338"/>
            <a:ext cx="9092803" cy="684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>
                <a:solidFill>
                  <a:srgbClr val="F2F2F3"/>
                </a:solidFill>
                <a:latin typeface="Poppins Light"/>
                <a:ea typeface="Poppins Light" pitchFamily="34" charset="-122"/>
                <a:cs typeface="Poppins Light"/>
              </a:rPr>
              <a:t>Objectives and Aims</a:t>
            </a:r>
            <a:endParaRPr lang="en-US" sz="4300">
              <a:latin typeface="Poppins Light"/>
              <a:cs typeface="Poppins Light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89831" y="7544991"/>
            <a:ext cx="3027759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endParaRPr lang="en-US" sz="2150" dirty="0">
              <a:solidFill>
                <a:srgbClr val="F2F2F3"/>
              </a:solidFill>
              <a:latin typeface="Poppins Light"/>
              <a:cs typeface="Poppins Light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1284839" y="6145483"/>
            <a:ext cx="3027759" cy="684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endParaRPr lang="en-US" sz="2150" dirty="0">
              <a:solidFill>
                <a:srgbClr val="F2F2F3"/>
              </a:solidFill>
              <a:latin typeface="Poppins Light"/>
              <a:cs typeface="Poppins Ligh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2CEADFE-4EC1-E03E-BCAB-6072C4150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948800"/>
              </p:ext>
            </p:extLst>
          </p:nvPr>
        </p:nvGraphicFramePr>
        <p:xfrm>
          <a:off x="798082" y="3397112"/>
          <a:ext cx="13507655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couple of men sitting in a field&#10;&#10;AI-generated content may be incorrect.">
            <a:extLst>
              <a:ext uri="{FF2B5EF4-FFF2-40B4-BE49-F238E27FC236}">
                <a16:creationId xmlns:a16="http://schemas.microsoft.com/office/drawing/2014/main" id="{71C96236-FF1E-2E3C-149C-63CCD7204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675" y="539702"/>
            <a:ext cx="4423237" cy="3317428"/>
          </a:xfrm>
          <a:prstGeom prst="rect">
            <a:avLst/>
          </a:prstGeom>
        </p:spPr>
      </p:pic>
      <p:pic>
        <p:nvPicPr>
          <p:cNvPr id="7" name="Picture 6" descr="A group of wires in a bucket&#10;&#10;AI-generated content may be incorrect.">
            <a:extLst>
              <a:ext uri="{FF2B5EF4-FFF2-40B4-BE49-F238E27FC236}">
                <a16:creationId xmlns:a16="http://schemas.microsoft.com/office/drawing/2014/main" id="{A70DD93D-42CF-D9EA-D279-FAE835B57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54834" y="620754"/>
            <a:ext cx="2366493" cy="31553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F3236F-58BD-A204-EE30-97CDE109DAD1}"/>
              </a:ext>
            </a:extLst>
          </p:cNvPr>
          <p:cNvSpPr txBox="1"/>
          <p:nvPr/>
        </p:nvSpPr>
        <p:spPr>
          <a:xfrm>
            <a:off x="341194" y="368489"/>
            <a:ext cx="7984137" cy="806374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Calibri"/>
                <a:cs typeface="Calibri"/>
              </a:rPr>
              <a:t>Field Data Collection</a:t>
            </a:r>
            <a:endParaRPr lang="en-US" sz="4000" dirty="0" err="1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4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Data Collected from 7 wetland sites</a:t>
            </a:r>
          </a:p>
          <a:p>
            <a:pPr marL="571500" indent="-571500">
              <a:buFont typeface="Arial"/>
              <a:buChar char="•"/>
            </a:pP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Five field expeditions</a:t>
            </a:r>
          </a:p>
          <a:p>
            <a:pPr marL="1028700" lvl="1" indent="-571500"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March 2022</a:t>
            </a:r>
          </a:p>
          <a:p>
            <a:pPr marL="1028700" lvl="1" indent="-571500"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Oct 2022</a:t>
            </a:r>
          </a:p>
          <a:p>
            <a:pPr marL="1028700" lvl="1" indent="-571500"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Nov 2022</a:t>
            </a:r>
          </a:p>
          <a:p>
            <a:pPr marL="1028700" lvl="1" indent="-571500"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Dec 2022</a:t>
            </a:r>
          </a:p>
          <a:p>
            <a:pPr marL="1028700" lvl="1" indent="-571500"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</a:rPr>
              <a:t>May 2023</a:t>
            </a:r>
          </a:p>
          <a:p>
            <a:pPr marL="1028700" lvl="1" indent="-571500">
              <a:buFont typeface="Courier New"/>
              <a:buChar char="o"/>
            </a:pPr>
            <a:endParaRPr lang="en-US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,Sans-Serif"/>
              <a:buChar char="•"/>
            </a:pP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A total of around ~250 Surface (0-5cm) SOC points</a:t>
            </a:r>
          </a:p>
          <a:p>
            <a:pPr marL="571500" indent="-571500">
              <a:buFont typeface="Arial,Sans-Serif"/>
              <a:buChar char="•"/>
            </a:pP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,Sans-Serif"/>
              <a:buChar char="•"/>
            </a:pP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Tested 2 pH sensors, 3 EC Sensors, 2 Redox Sensors, 1 Soil Moisture </a:t>
            </a:r>
          </a:p>
          <a:p>
            <a:pPr marL="571500" indent="-571500">
              <a:buFont typeface="Arial,Sans-Serif"/>
              <a:buChar char="•"/>
            </a:pP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,Sans-Serif"/>
              <a:buChar char="•"/>
            </a:pPr>
            <a:r>
              <a:rPr lang="en-US" sz="2800" dirty="0">
                <a:solidFill>
                  <a:schemeClr val="bg1"/>
                </a:solidFill>
                <a:ea typeface="Calibri"/>
                <a:cs typeface="Calibri"/>
              </a:rPr>
              <a:t>Hanna Multi-meter Sensor for comparison </a:t>
            </a:r>
          </a:p>
          <a:p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pPr lvl="1"/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12" name="Picture 11" descr="A collage of different electronic components&#10;&#10;Description automatically generated">
            <a:extLst>
              <a:ext uri="{FF2B5EF4-FFF2-40B4-BE49-F238E27FC236}">
                <a16:creationId xmlns:a16="http://schemas.microsoft.com/office/drawing/2014/main" id="{1C80DE67-133E-32B6-60C4-CE6A11BC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45" y="818736"/>
            <a:ext cx="3105150" cy="2476500"/>
          </a:xfrm>
          <a:prstGeom prst="rect">
            <a:avLst/>
          </a:prstGeom>
        </p:spPr>
      </p:pic>
      <p:pic>
        <p:nvPicPr>
          <p:cNvPr id="13" name="Picture 12" descr="A map of the state of georgia&#10;&#10;Description automatically generated">
            <a:extLst>
              <a:ext uri="{FF2B5EF4-FFF2-40B4-BE49-F238E27FC236}">
                <a16:creationId xmlns:a16="http://schemas.microsoft.com/office/drawing/2014/main" id="{5B2C7651-257C-09E0-3194-D150818F3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211" y="3612045"/>
            <a:ext cx="3590925" cy="3343275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BADDC655-EFB0-A088-5338-A095E07F4AB3}"/>
              </a:ext>
            </a:extLst>
          </p:cNvPr>
          <p:cNvSpPr txBox="1"/>
          <p:nvPr/>
        </p:nvSpPr>
        <p:spPr>
          <a:xfrm>
            <a:off x="9190908" y="7011425"/>
            <a:ext cx="5005247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i="0">
                <a:solidFill>
                  <a:schemeClr val="bg1"/>
                </a:solidFill>
                <a:effectLst/>
                <a:latin typeface="HelveticaNeue Regular"/>
              </a:rPr>
              <a:t>From Hao and Sharma et al., 2023</a:t>
            </a:r>
          </a:p>
          <a:p>
            <a:endParaRPr lang="en-US" sz="1100">
              <a:solidFill>
                <a:schemeClr val="bg1"/>
              </a:solidFill>
              <a:latin typeface="HelveticaNeue Regular"/>
            </a:endParaRPr>
          </a:p>
          <a:p>
            <a:r>
              <a:rPr lang="en-US" sz="1050" b="0" i="0">
                <a:solidFill>
                  <a:schemeClr val="bg1"/>
                </a:solidFill>
                <a:effectLst/>
                <a:latin typeface="HelveticaNeue Regular"/>
              </a:rPr>
              <a:t>(J. Hao </a:t>
            </a:r>
            <a:r>
              <a:rPr lang="en-US" sz="1050" b="0" i="1">
                <a:solidFill>
                  <a:schemeClr val="bg1"/>
                </a:solidFill>
                <a:effectLst/>
                <a:latin typeface="HelveticaNeue Regular"/>
              </a:rPr>
              <a:t>et al</a:t>
            </a:r>
            <a:r>
              <a:rPr lang="en-US" sz="1050" b="0" i="0">
                <a:solidFill>
                  <a:schemeClr val="bg1"/>
                </a:solidFill>
                <a:effectLst/>
                <a:latin typeface="HelveticaNeue Regular"/>
              </a:rPr>
              <a:t>., "Toward Low-Cost and Sustainable IoT Systems for Soil Monitoring in Coastal Wetlands," </a:t>
            </a:r>
            <a:r>
              <a:rPr lang="en-US" sz="1050" b="0" i="1">
                <a:solidFill>
                  <a:schemeClr val="bg1"/>
                </a:solidFill>
                <a:effectLst/>
                <a:latin typeface="HelveticaNeue Regular"/>
              </a:rPr>
              <a:t>2023 IEEE 9th International Conference on Collaboration and Internet Computing (CIC)</a:t>
            </a:r>
            <a:r>
              <a:rPr lang="en-US" sz="1050" b="0" i="0">
                <a:solidFill>
                  <a:schemeClr val="bg1"/>
                </a:solidFill>
                <a:effectLst/>
                <a:latin typeface="HelveticaNeue Regular"/>
              </a:rPr>
              <a:t>, Atlanta, GA, USA, 2023, pp. 52-61, </a:t>
            </a:r>
            <a:r>
              <a:rPr lang="en-US" sz="1050" b="0" i="0" err="1">
                <a:solidFill>
                  <a:schemeClr val="bg1"/>
                </a:solidFill>
                <a:effectLst/>
                <a:latin typeface="HelveticaNeue Regular"/>
              </a:rPr>
              <a:t>doi</a:t>
            </a:r>
            <a:r>
              <a:rPr lang="en-US" sz="1050" b="0" i="0">
                <a:solidFill>
                  <a:schemeClr val="bg1"/>
                </a:solidFill>
                <a:effectLst/>
                <a:latin typeface="HelveticaNeue Regular"/>
              </a:rPr>
              <a:t>: 10.1109/CIC58953.2023.00017)</a:t>
            </a:r>
            <a:endParaRPr lang="en-US" sz="105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group of wires in a bucket&#10;&#10;Description automatically generated">
            <a:extLst>
              <a:ext uri="{FF2B5EF4-FFF2-40B4-BE49-F238E27FC236}">
                <a16:creationId xmlns:a16="http://schemas.microsoft.com/office/drawing/2014/main" id="{ECBF865A-1F91-CBB8-D864-E8DED4BEC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191" y="815292"/>
            <a:ext cx="2291305" cy="24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5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0B02AC-9B75-0406-945C-78AABAA6EE08}"/>
              </a:ext>
            </a:extLst>
          </p:cNvPr>
          <p:cNvSpPr/>
          <p:nvPr/>
        </p:nvSpPr>
        <p:spPr>
          <a:xfrm>
            <a:off x="1274479" y="327962"/>
            <a:ext cx="8670815" cy="2733515"/>
          </a:xfrm>
          <a:prstGeom prst="roundRect">
            <a:avLst/>
          </a:prstGeom>
          <a:noFill/>
          <a:ln w="28575">
            <a:solidFill>
              <a:srgbClr val="A6611A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pic>
        <p:nvPicPr>
          <p:cNvPr id="4" name="Picture 3" descr="A plastic container with beads in the middle of a muddy area&#10;&#10;AI-generated content may be incorrect.">
            <a:extLst>
              <a:ext uri="{FF2B5EF4-FFF2-40B4-BE49-F238E27FC236}">
                <a16:creationId xmlns:a16="http://schemas.microsoft.com/office/drawing/2014/main" id="{917380F4-30C2-4D85-9372-A8A4287F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13" t="12721" r="10107" b="48309"/>
          <a:stretch/>
        </p:blipFill>
        <p:spPr>
          <a:xfrm>
            <a:off x="1616356" y="1283467"/>
            <a:ext cx="2398036" cy="1590257"/>
          </a:xfrm>
          <a:prstGeom prst="rect">
            <a:avLst/>
          </a:prstGeom>
        </p:spPr>
      </p:pic>
      <p:pic>
        <p:nvPicPr>
          <p:cNvPr id="5" name="Picture 4" descr="A person in a field&#10;&#10;AI-generated content may be incorrect.">
            <a:extLst>
              <a:ext uri="{FF2B5EF4-FFF2-40B4-BE49-F238E27FC236}">
                <a16:creationId xmlns:a16="http://schemas.microsoft.com/office/drawing/2014/main" id="{4749AAF0-E1AF-6E06-B574-DB3F33D9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495" t="42419" r="16559" b="25323"/>
          <a:stretch/>
        </p:blipFill>
        <p:spPr>
          <a:xfrm>
            <a:off x="4367507" y="1283468"/>
            <a:ext cx="2405153" cy="159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5019C-7B07-0639-5A19-19D3C51FB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55" r="44831" b="54"/>
          <a:stretch/>
        </p:blipFill>
        <p:spPr>
          <a:xfrm>
            <a:off x="6990446" y="1376893"/>
            <a:ext cx="2564291" cy="1399438"/>
          </a:xfrm>
          <a:prstGeom prst="rect">
            <a:avLst/>
          </a:prstGeom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2A5F4-EB0C-4EEC-8535-44497381C389}"/>
              </a:ext>
            </a:extLst>
          </p:cNvPr>
          <p:cNvSpPr/>
          <p:nvPr/>
        </p:nvSpPr>
        <p:spPr>
          <a:xfrm>
            <a:off x="10601989" y="1127204"/>
            <a:ext cx="2477387" cy="813023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F31B6-CDFB-CC95-021F-D72D55842555}"/>
              </a:ext>
            </a:extLst>
          </p:cNvPr>
          <p:cNvSpPr txBox="1"/>
          <p:nvPr/>
        </p:nvSpPr>
        <p:spPr>
          <a:xfrm>
            <a:off x="10638658" y="1170824"/>
            <a:ext cx="2483456" cy="7755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Lab Measured Percent SOC and Soil Bulk Density (0-5 cm)</a:t>
            </a:r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F0DED3-C2D5-5117-E479-45FC5444A408}"/>
              </a:ext>
            </a:extLst>
          </p:cNvPr>
          <p:cNvSpPr/>
          <p:nvPr/>
        </p:nvSpPr>
        <p:spPr>
          <a:xfrm>
            <a:off x="1623310" y="854093"/>
            <a:ext cx="2313830" cy="36576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076E80-7E16-DEB7-F7B7-0866A5E4587A}"/>
              </a:ext>
            </a:extLst>
          </p:cNvPr>
          <p:cNvSpPr txBox="1"/>
          <p:nvPr/>
        </p:nvSpPr>
        <p:spPr>
          <a:xfrm>
            <a:off x="1774387" y="869997"/>
            <a:ext cx="2488758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40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Low-Cost Soil Sensors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8D2785-416B-6C24-46AB-AB8742D692C4}"/>
              </a:ext>
            </a:extLst>
          </p:cNvPr>
          <p:cNvSpPr/>
          <p:nvPr/>
        </p:nvSpPr>
        <p:spPr>
          <a:xfrm>
            <a:off x="4382411" y="854092"/>
            <a:ext cx="2313830" cy="36576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B93D9-4400-CB28-F5B8-3C65526F2F44}"/>
              </a:ext>
            </a:extLst>
          </p:cNvPr>
          <p:cNvSpPr txBox="1"/>
          <p:nvPr/>
        </p:nvSpPr>
        <p:spPr>
          <a:xfrm>
            <a:off x="4326454" y="887250"/>
            <a:ext cx="2557769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Handheld Spectroradiometer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788955-6D45-C05C-3076-B85E3D750FAD}"/>
              </a:ext>
            </a:extLst>
          </p:cNvPr>
          <p:cNvSpPr/>
          <p:nvPr/>
        </p:nvSpPr>
        <p:spPr>
          <a:xfrm>
            <a:off x="7117659" y="854091"/>
            <a:ext cx="2313830" cy="36576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90DAB-C25F-9F14-C793-B3E7564F4100}"/>
              </a:ext>
            </a:extLst>
          </p:cNvPr>
          <p:cNvSpPr txBox="1"/>
          <p:nvPr/>
        </p:nvSpPr>
        <p:spPr>
          <a:xfrm>
            <a:off x="7268735" y="869994"/>
            <a:ext cx="2488758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DEM &amp; </a:t>
            </a:r>
            <a:r>
              <a:rPr lang="en-US" sz="1440" err="1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Daymet</a:t>
            </a:r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 Data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045549-3D5E-A4F1-7D82-7F318BACFA51}"/>
              </a:ext>
            </a:extLst>
          </p:cNvPr>
          <p:cNvSpPr/>
          <p:nvPr/>
        </p:nvSpPr>
        <p:spPr>
          <a:xfrm>
            <a:off x="1715521" y="440625"/>
            <a:ext cx="1695066" cy="297403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F2D9C5-B8E3-F1D9-68DB-6B5B41FD64F3}"/>
              </a:ext>
            </a:extLst>
          </p:cNvPr>
          <p:cNvSpPr txBox="1"/>
          <p:nvPr/>
        </p:nvSpPr>
        <p:spPr>
          <a:xfrm>
            <a:off x="1700822" y="427906"/>
            <a:ext cx="2196880" cy="3262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1: Predictors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182A5B-8431-62FF-9F5E-1F0EFA2CF646}"/>
              </a:ext>
            </a:extLst>
          </p:cNvPr>
          <p:cNvSpPr/>
          <p:nvPr/>
        </p:nvSpPr>
        <p:spPr>
          <a:xfrm>
            <a:off x="1270882" y="3312019"/>
            <a:ext cx="8674411" cy="2586128"/>
          </a:xfrm>
          <a:prstGeom prst="roundRect">
            <a:avLst/>
          </a:prstGeom>
          <a:noFill/>
          <a:ln w="28575">
            <a:solidFill>
              <a:srgbClr val="6EF5E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4EF3E2-5F32-0A6D-8824-E92D9BE0E929}"/>
              </a:ext>
            </a:extLst>
          </p:cNvPr>
          <p:cNvSpPr txBox="1"/>
          <p:nvPr/>
        </p:nvSpPr>
        <p:spPr>
          <a:xfrm>
            <a:off x="4713243" y="4507589"/>
            <a:ext cx="7124368" cy="3046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6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Z-Score Normalization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4737A3-8154-8C56-C217-694ED09AFB9A}"/>
              </a:ext>
            </a:extLst>
          </p:cNvPr>
          <p:cNvSpPr/>
          <p:nvPr/>
        </p:nvSpPr>
        <p:spPr>
          <a:xfrm>
            <a:off x="1617744" y="3854052"/>
            <a:ext cx="2498321" cy="55659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5687C3-BB66-9997-C02D-A7C04B184CD4}"/>
              </a:ext>
            </a:extLst>
          </p:cNvPr>
          <p:cNvSpPr txBox="1"/>
          <p:nvPr/>
        </p:nvSpPr>
        <p:spPr>
          <a:xfrm>
            <a:off x="1549102" y="3854053"/>
            <a:ext cx="265080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Low-cost sensor comparison with Hanna Sensor</a:t>
            </a:r>
            <a:endParaRPr lang="en-US" sz="2160" dirty="0">
              <a:solidFill>
                <a:schemeClr val="bg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938853E-07BD-2940-4FA5-FA49C081D72D}"/>
              </a:ext>
            </a:extLst>
          </p:cNvPr>
          <p:cNvSpPr/>
          <p:nvPr/>
        </p:nvSpPr>
        <p:spPr>
          <a:xfrm>
            <a:off x="4580861" y="3854051"/>
            <a:ext cx="2305879" cy="540691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6B60FA-BC66-99C7-7E67-C63B0C12AD36}"/>
              </a:ext>
            </a:extLst>
          </p:cNvPr>
          <p:cNvSpPr txBox="1"/>
          <p:nvPr/>
        </p:nvSpPr>
        <p:spPr>
          <a:xfrm>
            <a:off x="4647786" y="3850850"/>
            <a:ext cx="216275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Sentinel Response Function</a:t>
            </a:r>
            <a:endParaRPr lang="en-US" sz="216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367C7F-A03E-4FF2-1321-A42B7EE54F3D}"/>
              </a:ext>
            </a:extLst>
          </p:cNvPr>
          <p:cNvSpPr/>
          <p:nvPr/>
        </p:nvSpPr>
        <p:spPr>
          <a:xfrm>
            <a:off x="7333556" y="3841351"/>
            <a:ext cx="2263032" cy="553391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F389A8-AA46-7067-186F-2FA87ED89364}"/>
              </a:ext>
            </a:extLst>
          </p:cNvPr>
          <p:cNvSpPr txBox="1"/>
          <p:nvPr/>
        </p:nvSpPr>
        <p:spPr>
          <a:xfrm>
            <a:off x="7254412" y="3856869"/>
            <a:ext cx="248875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Topography and Climate Covariables 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B9B2C65-2FBF-AEA0-38F8-D5915534E202}"/>
              </a:ext>
            </a:extLst>
          </p:cNvPr>
          <p:cNvSpPr/>
          <p:nvPr/>
        </p:nvSpPr>
        <p:spPr>
          <a:xfrm>
            <a:off x="1885368" y="3424682"/>
            <a:ext cx="1526652" cy="310103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3DF00C-A17C-DB51-37B5-764C3AAF4E1F}"/>
              </a:ext>
            </a:extLst>
          </p:cNvPr>
          <p:cNvSpPr txBox="1"/>
          <p:nvPr/>
        </p:nvSpPr>
        <p:spPr>
          <a:xfrm>
            <a:off x="1834717" y="3424681"/>
            <a:ext cx="2313829" cy="3262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2: Pre-processing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2520D3-612A-0618-759D-14EA8835DAC1}"/>
              </a:ext>
            </a:extLst>
          </p:cNvPr>
          <p:cNvSpPr txBox="1"/>
          <p:nvPr/>
        </p:nvSpPr>
        <p:spPr>
          <a:xfrm>
            <a:off x="4078199" y="4840504"/>
            <a:ext cx="3416578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SHAP Feature Importance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E1A27A-2565-0EB0-DA05-5BE3E0D0736E}"/>
              </a:ext>
            </a:extLst>
          </p:cNvPr>
          <p:cNvSpPr/>
          <p:nvPr/>
        </p:nvSpPr>
        <p:spPr>
          <a:xfrm>
            <a:off x="1276784" y="6082684"/>
            <a:ext cx="8836876" cy="1825087"/>
          </a:xfrm>
          <a:prstGeom prst="roundRect">
            <a:avLst/>
          </a:prstGeom>
          <a:noFill/>
          <a:ln w="28575">
            <a:solidFill>
              <a:srgbClr val="01857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AE84B89-A482-2345-6861-7EA4818AF3F3}"/>
              </a:ext>
            </a:extLst>
          </p:cNvPr>
          <p:cNvSpPr/>
          <p:nvPr/>
        </p:nvSpPr>
        <p:spPr>
          <a:xfrm>
            <a:off x="1801807" y="7407687"/>
            <a:ext cx="7744571" cy="365762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CAA765-2DC7-A4D3-8B4D-FABA94C9C64F}"/>
              </a:ext>
            </a:extLst>
          </p:cNvPr>
          <p:cNvSpPr txBox="1"/>
          <p:nvPr/>
        </p:nvSpPr>
        <p:spPr>
          <a:xfrm>
            <a:off x="2575335" y="7407686"/>
            <a:ext cx="71243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80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Model Testing and Evaluation (</a:t>
            </a:r>
            <a:r>
              <a:rPr lang="en-US" sz="1680" dirty="0" err="1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Rsq</a:t>
            </a:r>
            <a:r>
              <a:rPr lang="en-US" sz="1680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, Adj. </a:t>
            </a:r>
            <a:r>
              <a:rPr lang="en-US" sz="1680" dirty="0" err="1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Rsq</a:t>
            </a:r>
            <a:r>
              <a:rPr lang="en-US" sz="1680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, RMSE, NRMSE, MAPE)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3C5963B-2296-F1A7-FD75-E49D76B3E592}"/>
              </a:ext>
            </a:extLst>
          </p:cNvPr>
          <p:cNvSpPr/>
          <p:nvPr/>
        </p:nvSpPr>
        <p:spPr>
          <a:xfrm>
            <a:off x="1821758" y="6700917"/>
            <a:ext cx="2289977" cy="55659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6FC7AC-7DBC-D0C3-DC22-41A986235FE5}"/>
              </a:ext>
            </a:extLst>
          </p:cNvPr>
          <p:cNvSpPr txBox="1"/>
          <p:nvPr/>
        </p:nvSpPr>
        <p:spPr>
          <a:xfrm>
            <a:off x="1718393" y="6700919"/>
            <a:ext cx="2488758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Soil Model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A5C23F-DD6E-8AAB-F928-FE1D97A01186}"/>
              </a:ext>
            </a:extLst>
          </p:cNvPr>
          <p:cNvSpPr/>
          <p:nvPr/>
        </p:nvSpPr>
        <p:spPr>
          <a:xfrm>
            <a:off x="4564957" y="6700917"/>
            <a:ext cx="2305879" cy="540691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530CB8-467F-0CD0-CCA9-7C24D915A66C}"/>
              </a:ext>
            </a:extLst>
          </p:cNvPr>
          <p:cNvSpPr txBox="1"/>
          <p:nvPr/>
        </p:nvSpPr>
        <p:spPr>
          <a:xfrm>
            <a:off x="4708083" y="6685015"/>
            <a:ext cx="216275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Soil + Spectra model</a:t>
            </a:r>
          </a:p>
          <a:p>
            <a:pPr algn="ctr"/>
            <a:endParaRPr lang="en-US" sz="1440">
              <a:solidFill>
                <a:schemeClr val="bg1"/>
              </a:solidFill>
              <a:latin typeface="Grandview Display"/>
              <a:ea typeface="Calibri"/>
              <a:cs typeface="Sabon Next LT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DC2C48B-43CA-2561-BBD0-823C638E0D61}"/>
              </a:ext>
            </a:extLst>
          </p:cNvPr>
          <p:cNvSpPr/>
          <p:nvPr/>
        </p:nvSpPr>
        <p:spPr>
          <a:xfrm>
            <a:off x="7292254" y="6700915"/>
            <a:ext cx="2313830" cy="540691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96AE8F-E1EA-F040-69BA-9A802594250B}"/>
              </a:ext>
            </a:extLst>
          </p:cNvPr>
          <p:cNvSpPr txBox="1"/>
          <p:nvPr/>
        </p:nvSpPr>
        <p:spPr>
          <a:xfrm>
            <a:off x="7200291" y="6692816"/>
            <a:ext cx="2488758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Soil + Spectra + Env model 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6B8FA53-0D6B-477C-2DE1-CB72468580E8}"/>
              </a:ext>
            </a:extLst>
          </p:cNvPr>
          <p:cNvSpPr/>
          <p:nvPr/>
        </p:nvSpPr>
        <p:spPr>
          <a:xfrm>
            <a:off x="1869464" y="6271547"/>
            <a:ext cx="1526652" cy="310103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8EDFDE-A25A-A5E5-064E-EE4405ED911A}"/>
              </a:ext>
            </a:extLst>
          </p:cNvPr>
          <p:cNvSpPr txBox="1"/>
          <p:nvPr/>
        </p:nvSpPr>
        <p:spPr>
          <a:xfrm>
            <a:off x="1869468" y="6271548"/>
            <a:ext cx="2313829" cy="3262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3: ML Models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8067A4-986B-5D36-2043-EE846B7CD4CB}"/>
              </a:ext>
            </a:extLst>
          </p:cNvPr>
          <p:cNvSpPr/>
          <p:nvPr/>
        </p:nvSpPr>
        <p:spPr>
          <a:xfrm>
            <a:off x="1857318" y="5289556"/>
            <a:ext cx="2231668" cy="44527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B58A4-1FF5-C0C4-B779-B2118A93A320}"/>
              </a:ext>
            </a:extLst>
          </p:cNvPr>
          <p:cNvSpPr txBox="1"/>
          <p:nvPr/>
        </p:nvSpPr>
        <p:spPr>
          <a:xfrm>
            <a:off x="2126266" y="5289556"/>
            <a:ext cx="1730732" cy="4985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6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Soil Properties based Predictors</a:t>
            </a:r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3D21BB7-41E7-A351-ED7C-59F6040652E1}"/>
              </a:ext>
            </a:extLst>
          </p:cNvPr>
          <p:cNvSpPr/>
          <p:nvPr/>
        </p:nvSpPr>
        <p:spPr>
          <a:xfrm>
            <a:off x="5331037" y="2955403"/>
            <a:ext cx="539442" cy="64099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EB6EE34-529B-FC53-E045-EFC7C797334F}"/>
              </a:ext>
            </a:extLst>
          </p:cNvPr>
          <p:cNvSpPr/>
          <p:nvPr/>
        </p:nvSpPr>
        <p:spPr>
          <a:xfrm rot="5400000">
            <a:off x="8054626" y="2632697"/>
            <a:ext cx="7578460" cy="2972086"/>
          </a:xfrm>
          <a:prstGeom prst="roundRect">
            <a:avLst/>
          </a:prstGeom>
          <a:noFill/>
          <a:ln w="28575">
            <a:solidFill>
              <a:srgbClr val="DFC27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6579B91-7BF2-D1B6-97A5-0CEB5B932BB9}"/>
              </a:ext>
            </a:extLst>
          </p:cNvPr>
          <p:cNvSpPr/>
          <p:nvPr/>
        </p:nvSpPr>
        <p:spPr>
          <a:xfrm>
            <a:off x="4587266" y="5302807"/>
            <a:ext cx="2231668" cy="44527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304DE1-F57C-61D3-F8E6-73D887A93F10}"/>
              </a:ext>
            </a:extLst>
          </p:cNvPr>
          <p:cNvSpPr txBox="1"/>
          <p:nvPr/>
        </p:nvSpPr>
        <p:spPr>
          <a:xfrm>
            <a:off x="4856214" y="5302808"/>
            <a:ext cx="1730732" cy="4985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6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Spectra based Predictors</a:t>
            </a:r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DE0089B-63E6-2EE1-8A53-CC40BAC5FCE0}"/>
              </a:ext>
            </a:extLst>
          </p:cNvPr>
          <p:cNvSpPr/>
          <p:nvPr/>
        </p:nvSpPr>
        <p:spPr>
          <a:xfrm>
            <a:off x="7303961" y="5276303"/>
            <a:ext cx="2231668" cy="44527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271CFF-9F2F-2673-7F5D-B3E2B4D6FE1E}"/>
              </a:ext>
            </a:extLst>
          </p:cNvPr>
          <p:cNvSpPr txBox="1"/>
          <p:nvPr/>
        </p:nvSpPr>
        <p:spPr>
          <a:xfrm>
            <a:off x="7572909" y="5276304"/>
            <a:ext cx="1730732" cy="4985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6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Environment based predictors</a:t>
            </a:r>
            <a:endParaRPr lang="en-US" sz="2160">
              <a:solidFill>
                <a:schemeClr val="bg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A57E3AA-54FD-6159-0E06-5E3BB17BA574}"/>
              </a:ext>
            </a:extLst>
          </p:cNvPr>
          <p:cNvCxnSpPr/>
          <p:nvPr/>
        </p:nvCxnSpPr>
        <p:spPr>
          <a:xfrm>
            <a:off x="6456338" y="4665862"/>
            <a:ext cx="2204280" cy="12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1DEFB10-342E-DAFF-46D5-0639A4EC3536}"/>
              </a:ext>
            </a:extLst>
          </p:cNvPr>
          <p:cNvCxnSpPr>
            <a:cxnSpLocks/>
          </p:cNvCxnSpPr>
          <p:nvPr/>
        </p:nvCxnSpPr>
        <p:spPr>
          <a:xfrm flipH="1">
            <a:off x="3021817" y="4659510"/>
            <a:ext cx="1751770" cy="171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0957F8E-ED3C-3D43-3A73-D65F8512EB23}"/>
              </a:ext>
            </a:extLst>
          </p:cNvPr>
          <p:cNvCxnSpPr>
            <a:cxnSpLocks/>
          </p:cNvCxnSpPr>
          <p:nvPr/>
        </p:nvCxnSpPr>
        <p:spPr>
          <a:xfrm flipV="1">
            <a:off x="6894626" y="5006244"/>
            <a:ext cx="1840517" cy="171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19A5166-DAB3-1047-40C9-8639838C5C39}"/>
              </a:ext>
            </a:extLst>
          </p:cNvPr>
          <p:cNvCxnSpPr>
            <a:cxnSpLocks/>
          </p:cNvCxnSpPr>
          <p:nvPr/>
        </p:nvCxnSpPr>
        <p:spPr>
          <a:xfrm flipH="1">
            <a:off x="3013971" y="4986284"/>
            <a:ext cx="1673600" cy="243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5F8D489-8C48-B48B-683D-C91CAC934E67}"/>
              </a:ext>
            </a:extLst>
          </p:cNvPr>
          <p:cNvCxnSpPr/>
          <p:nvPr/>
        </p:nvCxnSpPr>
        <p:spPr>
          <a:xfrm flipH="1">
            <a:off x="3693886" y="5876472"/>
            <a:ext cx="16328" cy="7021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1A6DEDB-CD30-F162-1823-F75CB3E9D924}"/>
              </a:ext>
            </a:extLst>
          </p:cNvPr>
          <p:cNvCxnSpPr>
            <a:cxnSpLocks/>
          </p:cNvCxnSpPr>
          <p:nvPr/>
        </p:nvCxnSpPr>
        <p:spPr>
          <a:xfrm>
            <a:off x="3717472" y="5938157"/>
            <a:ext cx="1870528" cy="6005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B2A8639-2E3B-0F03-1FE5-5990F7F7FF5E}"/>
              </a:ext>
            </a:extLst>
          </p:cNvPr>
          <p:cNvCxnSpPr>
            <a:cxnSpLocks/>
          </p:cNvCxnSpPr>
          <p:nvPr/>
        </p:nvCxnSpPr>
        <p:spPr>
          <a:xfrm>
            <a:off x="3808185" y="5941785"/>
            <a:ext cx="4212770" cy="6857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9F7ECAB-CED8-5512-10BD-7C6DF9EDEC0E}"/>
              </a:ext>
            </a:extLst>
          </p:cNvPr>
          <p:cNvCxnSpPr>
            <a:cxnSpLocks/>
          </p:cNvCxnSpPr>
          <p:nvPr/>
        </p:nvCxnSpPr>
        <p:spPr>
          <a:xfrm flipH="1">
            <a:off x="5751286" y="5892800"/>
            <a:ext cx="16328" cy="7021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C015A0A-8EEB-B77D-E8BE-11681EB423E0}"/>
              </a:ext>
            </a:extLst>
          </p:cNvPr>
          <p:cNvCxnSpPr>
            <a:cxnSpLocks/>
          </p:cNvCxnSpPr>
          <p:nvPr/>
        </p:nvCxnSpPr>
        <p:spPr>
          <a:xfrm flipH="1">
            <a:off x="8608785" y="5892799"/>
            <a:ext cx="16328" cy="7021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C6F5617-E006-C7DF-1FC5-717BF0584BC1}"/>
              </a:ext>
            </a:extLst>
          </p:cNvPr>
          <p:cNvCxnSpPr>
            <a:cxnSpLocks/>
          </p:cNvCxnSpPr>
          <p:nvPr/>
        </p:nvCxnSpPr>
        <p:spPr>
          <a:xfrm>
            <a:off x="5816598" y="5892798"/>
            <a:ext cx="2628900" cy="7347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188A162-133A-F5F9-4DD1-0D993002A3D1}"/>
              </a:ext>
            </a:extLst>
          </p:cNvPr>
          <p:cNvSpPr/>
          <p:nvPr/>
        </p:nvSpPr>
        <p:spPr>
          <a:xfrm>
            <a:off x="10745219" y="580324"/>
            <a:ext cx="2164966" cy="310103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BF97F23-4869-3F12-7A3F-55C4517262C3}"/>
              </a:ext>
            </a:extLst>
          </p:cNvPr>
          <p:cNvSpPr txBox="1"/>
          <p:nvPr/>
        </p:nvSpPr>
        <p:spPr>
          <a:xfrm>
            <a:off x="10859521" y="580325"/>
            <a:ext cx="2361980" cy="3139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2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Training and Testing Data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1F823A-7837-9921-C910-E1453C67E77F}"/>
              </a:ext>
            </a:extLst>
          </p:cNvPr>
          <p:cNvSpPr/>
          <p:nvPr/>
        </p:nvSpPr>
        <p:spPr>
          <a:xfrm>
            <a:off x="10614688" y="4683202"/>
            <a:ext cx="2477387" cy="55902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297226-ED12-8B47-7738-AD81FE44079D}"/>
              </a:ext>
            </a:extLst>
          </p:cNvPr>
          <p:cNvSpPr txBox="1"/>
          <p:nvPr/>
        </p:nvSpPr>
        <p:spPr>
          <a:xfrm>
            <a:off x="10651358" y="4688724"/>
            <a:ext cx="248345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SOC Stock Calculations </a:t>
            </a:r>
            <a:endParaRPr lang="en-US" sz="2160">
              <a:solidFill>
                <a:schemeClr val="bg1"/>
              </a:solidFill>
            </a:endParaRPr>
          </a:p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(0-5 cm) </a:t>
            </a:r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EEE17F-B245-945F-3ED6-5CB2FBC2D0B0}"/>
              </a:ext>
            </a:extLst>
          </p:cNvPr>
          <p:cNvSpPr txBox="1"/>
          <p:nvPr/>
        </p:nvSpPr>
        <p:spPr>
          <a:xfrm>
            <a:off x="10956427" y="5500897"/>
            <a:ext cx="172747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80: 20 Training, Testing data Split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FC98CEB-5A09-FB73-EBD7-4DC5C4279FFF}"/>
              </a:ext>
            </a:extLst>
          </p:cNvPr>
          <p:cNvSpPr/>
          <p:nvPr/>
        </p:nvSpPr>
        <p:spPr>
          <a:xfrm>
            <a:off x="10614687" y="6804101"/>
            <a:ext cx="2477387" cy="368524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2FE7D70-069A-9B48-F4F7-ADF8BE085964}"/>
              </a:ext>
            </a:extLst>
          </p:cNvPr>
          <p:cNvSpPr txBox="1"/>
          <p:nvPr/>
        </p:nvSpPr>
        <p:spPr>
          <a:xfrm>
            <a:off x="10638657" y="6809623"/>
            <a:ext cx="2483456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Training SOC Stock Data</a:t>
            </a:r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7DB2E4C1-0557-04A6-F8E0-D799689B36CB}"/>
              </a:ext>
            </a:extLst>
          </p:cNvPr>
          <p:cNvSpPr/>
          <p:nvPr/>
        </p:nvSpPr>
        <p:spPr>
          <a:xfrm>
            <a:off x="10640085" y="7337502"/>
            <a:ext cx="2477387" cy="317725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098883B-21A1-84DC-D19E-47D458B5C530}"/>
              </a:ext>
            </a:extLst>
          </p:cNvPr>
          <p:cNvSpPr txBox="1"/>
          <p:nvPr/>
        </p:nvSpPr>
        <p:spPr>
          <a:xfrm>
            <a:off x="10638656" y="7343022"/>
            <a:ext cx="2483456" cy="332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Testing SOC Stock Data</a:t>
            </a:r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92" name="Arrow: Down 91">
            <a:extLst>
              <a:ext uri="{FF2B5EF4-FFF2-40B4-BE49-F238E27FC236}">
                <a16:creationId xmlns:a16="http://schemas.microsoft.com/office/drawing/2014/main" id="{504BAB6B-B61A-AFB9-1E90-698A82E314E6}"/>
              </a:ext>
            </a:extLst>
          </p:cNvPr>
          <p:cNvSpPr/>
          <p:nvPr/>
        </p:nvSpPr>
        <p:spPr>
          <a:xfrm rot="5400000">
            <a:off x="9883985" y="6670153"/>
            <a:ext cx="437843" cy="70449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sp>
        <p:nvSpPr>
          <p:cNvPr id="93" name="Arrow: Down 92">
            <a:extLst>
              <a:ext uri="{FF2B5EF4-FFF2-40B4-BE49-F238E27FC236}">
                <a16:creationId xmlns:a16="http://schemas.microsoft.com/office/drawing/2014/main" id="{D490D582-2926-EAEC-0A7A-924EF5CBA092}"/>
              </a:ext>
            </a:extLst>
          </p:cNvPr>
          <p:cNvSpPr/>
          <p:nvPr/>
        </p:nvSpPr>
        <p:spPr>
          <a:xfrm rot="5400000">
            <a:off x="9883984" y="7241652"/>
            <a:ext cx="437843" cy="70449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pic>
        <p:nvPicPr>
          <p:cNvPr id="94" name="Picture 93" descr="A tray of dirt in plastic bags&#10;&#10;AI-generated content may be incorrect.">
            <a:extLst>
              <a:ext uri="{FF2B5EF4-FFF2-40B4-BE49-F238E27FC236}">
                <a16:creationId xmlns:a16="http://schemas.microsoft.com/office/drawing/2014/main" id="{AC3D6FAF-77FD-1D66-F4A4-44CE1C21C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9421" y="2237740"/>
            <a:ext cx="2524760" cy="1874520"/>
          </a:xfrm>
          <a:prstGeom prst="rect">
            <a:avLst/>
          </a:prstGeom>
        </p:spPr>
      </p:pic>
      <p:sp>
        <p:nvSpPr>
          <p:cNvPr id="95" name="Arrow: Down 94">
            <a:extLst>
              <a:ext uri="{FF2B5EF4-FFF2-40B4-BE49-F238E27FC236}">
                <a16:creationId xmlns:a16="http://schemas.microsoft.com/office/drawing/2014/main" id="{18E81F17-002D-A133-AAB8-6617E71BF2DA}"/>
              </a:ext>
            </a:extLst>
          </p:cNvPr>
          <p:cNvSpPr/>
          <p:nvPr/>
        </p:nvSpPr>
        <p:spPr>
          <a:xfrm>
            <a:off x="11566736" y="3971402"/>
            <a:ext cx="539442" cy="64099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726C66C-9289-CFAB-6459-CE63F4254A9E}"/>
              </a:ext>
            </a:extLst>
          </p:cNvPr>
          <p:cNvCxnSpPr>
            <a:cxnSpLocks/>
          </p:cNvCxnSpPr>
          <p:nvPr/>
        </p:nvCxnSpPr>
        <p:spPr>
          <a:xfrm>
            <a:off x="12453212" y="5746821"/>
            <a:ext cx="465176" cy="12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A5FC490E-6E8A-D331-EF33-FFDA79F86638}"/>
              </a:ext>
            </a:extLst>
          </p:cNvPr>
          <p:cNvCxnSpPr>
            <a:cxnSpLocks/>
          </p:cNvCxnSpPr>
          <p:nvPr/>
        </p:nvCxnSpPr>
        <p:spPr>
          <a:xfrm flipH="1">
            <a:off x="10676839" y="5734120"/>
            <a:ext cx="474623" cy="75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27E1B9-242F-2F14-5565-E04E3B9A9B7B}"/>
              </a:ext>
            </a:extLst>
          </p:cNvPr>
          <p:cNvSpPr txBox="1"/>
          <p:nvPr/>
        </p:nvSpPr>
        <p:spPr>
          <a:xfrm>
            <a:off x="10611872" y="6083993"/>
            <a:ext cx="246959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09728" tIns="54864" rIns="109728" bIns="5486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40">
                <a:solidFill>
                  <a:schemeClr val="bg1"/>
                </a:solidFill>
                <a:latin typeface="Grandview Display"/>
                <a:ea typeface="Calibri"/>
                <a:cs typeface="Sabon Next LT"/>
              </a:rPr>
              <a:t>100 repetitions due to training-testing data bias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7179DA0-23B4-6891-C139-B3718457C1F8}"/>
              </a:ext>
            </a:extLst>
          </p:cNvPr>
          <p:cNvCxnSpPr>
            <a:cxnSpLocks/>
          </p:cNvCxnSpPr>
          <p:nvPr/>
        </p:nvCxnSpPr>
        <p:spPr>
          <a:xfrm>
            <a:off x="12665247" y="6290159"/>
            <a:ext cx="465176" cy="12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1096B9-670E-7FCD-36F2-FFCF7C6666C7}"/>
              </a:ext>
            </a:extLst>
          </p:cNvPr>
          <p:cNvCxnSpPr>
            <a:cxnSpLocks/>
          </p:cNvCxnSpPr>
          <p:nvPr/>
        </p:nvCxnSpPr>
        <p:spPr>
          <a:xfrm flipH="1">
            <a:off x="10517812" y="6290711"/>
            <a:ext cx="474623" cy="75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A6353-9B36-81B0-7AF1-54204523E1EB}"/>
              </a:ext>
            </a:extLst>
          </p:cNvPr>
          <p:cNvSpPr/>
          <p:nvPr/>
        </p:nvSpPr>
        <p:spPr>
          <a:xfrm>
            <a:off x="9529803" y="5838795"/>
            <a:ext cx="4580725" cy="9506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1E8586-B544-C9B7-FFE3-1A256C20DBC7}"/>
              </a:ext>
            </a:extLst>
          </p:cNvPr>
          <p:cNvSpPr txBox="1"/>
          <p:nvPr/>
        </p:nvSpPr>
        <p:spPr>
          <a:xfrm>
            <a:off x="7351921" y="4171604"/>
            <a:ext cx="7315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Lucas Carvalho Gomes, Raiza Moniz Faria, Eliana de Souza, Gustavo Vieira Veloso, Carlos Ernesto G.R. Schaefer, Elpídio Inácio Fernandes Filho, Modelling and mapping soil organic carbon stocks in Brazil, </a:t>
            </a:r>
            <a:r>
              <a:rPr lang="en-US" dirty="0" err="1">
                <a:highlight>
                  <a:srgbClr val="FFFF00"/>
                </a:highlight>
              </a:rPr>
              <a:t>Geoderma</a:t>
            </a:r>
            <a:r>
              <a:rPr lang="en-US" dirty="0">
                <a:highlight>
                  <a:srgbClr val="FFFF00"/>
                </a:highlight>
              </a:rPr>
              <a:t>, Volume 340, 2019, Pages 337-350, ISSN 0016-7061, https://</a:t>
            </a:r>
            <a:r>
              <a:rPr lang="en-US" dirty="0" err="1">
                <a:highlight>
                  <a:srgbClr val="FFFF00"/>
                </a:highlight>
              </a:rPr>
              <a:t>doi.org</a:t>
            </a:r>
            <a:r>
              <a:rPr lang="en-US" dirty="0">
                <a:highlight>
                  <a:srgbClr val="FFFF00"/>
                </a:highlight>
              </a:rPr>
              <a:t>/10.1016/j.geoderma.2019.01.007.</a:t>
            </a:r>
          </a:p>
        </p:txBody>
      </p:sp>
    </p:spTree>
    <p:extLst>
      <p:ext uri="{BB962C8B-B14F-4D97-AF65-F5344CB8AC3E}">
        <p14:creationId xmlns:p14="http://schemas.microsoft.com/office/powerpoint/2010/main" val="11536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58488C-1F68-C2A7-F18B-CC03B6D167A5}"/>
              </a:ext>
            </a:extLst>
          </p:cNvPr>
          <p:cNvSpPr txBox="1"/>
          <p:nvPr/>
        </p:nvSpPr>
        <p:spPr>
          <a:xfrm>
            <a:off x="341194" y="368489"/>
            <a:ext cx="4731651" cy="58785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a typeface="Calibri"/>
                <a:cs typeface="Calibri"/>
              </a:rPr>
              <a:t>Sensor Selection</a:t>
            </a:r>
            <a:endParaRPr lang="en-US" sz="4000" dirty="0" err="1">
              <a:solidFill>
                <a:schemeClr val="bg1"/>
              </a:solidFill>
              <a:ea typeface="Calibri"/>
              <a:cs typeface="Calibri"/>
            </a:endParaRPr>
          </a:p>
          <a:p>
            <a:endParaRPr lang="en-US" sz="32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Highest Correlation with Hanna Sensor</a:t>
            </a:r>
          </a:p>
          <a:p>
            <a:pPr marL="571500" indent="-5715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If same sensors is collected from both replicas (Take Average)</a:t>
            </a:r>
          </a:p>
          <a:p>
            <a:pPr marL="571500" indent="-571500">
              <a:buFont typeface="Arial"/>
              <a:buChar char="•"/>
            </a:pPr>
            <a:endParaRPr lang="en-US" sz="32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ea typeface="Calibri"/>
                <a:cs typeface="Calibri"/>
              </a:rPr>
              <a:t>If not choose highest correlation sensor</a:t>
            </a:r>
          </a:p>
          <a:p>
            <a:pPr lvl="1"/>
            <a:endParaRPr lang="en-US" sz="16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A07FD4F-7470-D43C-A88F-221EDEB630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7" r="7536"/>
          <a:stretch/>
        </p:blipFill>
        <p:spPr>
          <a:xfrm>
            <a:off x="4883426" y="1417984"/>
            <a:ext cx="9740363" cy="6255026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BCE8096-CB79-2D87-8526-62FF6D00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657" t="43296" b="43296"/>
          <a:stretch/>
        </p:blipFill>
        <p:spPr>
          <a:xfrm>
            <a:off x="13404573" y="145773"/>
            <a:ext cx="1007166" cy="110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CDF47-06D2-2EA1-10F1-811E79623E9A}"/>
              </a:ext>
            </a:extLst>
          </p:cNvPr>
          <p:cNvSpPr txBox="1"/>
          <p:nvPr/>
        </p:nvSpPr>
        <p:spPr>
          <a:xfrm>
            <a:off x="6069496" y="1245704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pH_1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1D868-58F4-C3EE-3563-7301DB89D421}"/>
              </a:ext>
            </a:extLst>
          </p:cNvPr>
          <p:cNvSpPr txBox="1"/>
          <p:nvPr/>
        </p:nvSpPr>
        <p:spPr>
          <a:xfrm>
            <a:off x="8401878" y="1245702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ORP_1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89E0C-61C6-9171-21FD-1D6EE3566990}"/>
              </a:ext>
            </a:extLst>
          </p:cNvPr>
          <p:cNvSpPr txBox="1"/>
          <p:nvPr/>
        </p:nvSpPr>
        <p:spPr>
          <a:xfrm>
            <a:off x="10880033" y="1245701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ORP_2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9936D-458C-4558-8B3E-0D50B88B5325}"/>
              </a:ext>
            </a:extLst>
          </p:cNvPr>
          <p:cNvSpPr txBox="1"/>
          <p:nvPr/>
        </p:nvSpPr>
        <p:spPr>
          <a:xfrm>
            <a:off x="13318434" y="1232449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Temp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716C2-16C6-F485-CF4D-65BA7CDFB08A}"/>
              </a:ext>
            </a:extLst>
          </p:cNvPr>
          <p:cNvSpPr txBox="1"/>
          <p:nvPr/>
        </p:nvSpPr>
        <p:spPr>
          <a:xfrm>
            <a:off x="6215269" y="4571999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EC_1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1070E-5CB7-4F2B-E738-3C2ADB996EB5}"/>
              </a:ext>
            </a:extLst>
          </p:cNvPr>
          <p:cNvSpPr txBox="1"/>
          <p:nvPr/>
        </p:nvSpPr>
        <p:spPr>
          <a:xfrm>
            <a:off x="8547651" y="4571997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EC_2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D493A-7058-2F35-C289-3B760567CA03}"/>
              </a:ext>
            </a:extLst>
          </p:cNvPr>
          <p:cNvSpPr txBox="1"/>
          <p:nvPr/>
        </p:nvSpPr>
        <p:spPr>
          <a:xfrm>
            <a:off x="11025806" y="4571996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EC_3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B1C919-27EF-5DCD-8B01-166DBE7AF216}"/>
              </a:ext>
            </a:extLst>
          </p:cNvPr>
          <p:cNvSpPr txBox="1"/>
          <p:nvPr/>
        </p:nvSpPr>
        <p:spPr>
          <a:xfrm>
            <a:off x="13464207" y="4558744"/>
            <a:ext cx="219986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Moisture</a:t>
            </a:r>
          </a:p>
        </p:txBody>
      </p:sp>
    </p:spTree>
    <p:extLst>
      <p:ext uri="{BB962C8B-B14F-4D97-AF65-F5344CB8AC3E}">
        <p14:creationId xmlns:p14="http://schemas.microsoft.com/office/powerpoint/2010/main" val="354919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52159ED-C1BF-12EF-B706-2ECFFC31AA6C}"/>
              </a:ext>
            </a:extLst>
          </p:cNvPr>
          <p:cNvSpPr/>
          <p:nvPr/>
        </p:nvSpPr>
        <p:spPr>
          <a:xfrm>
            <a:off x="260390" y="202208"/>
            <a:ext cx="11048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Results and Discussions</a:t>
            </a:r>
            <a:endParaRPr lang="en-US" sz="44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EE50A-8C00-F437-34B5-EB462AA7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848" b="2587"/>
          <a:stretch/>
        </p:blipFill>
        <p:spPr>
          <a:xfrm>
            <a:off x="483079" y="1670648"/>
            <a:ext cx="5334382" cy="1131635"/>
          </a:xfrm>
          <a:prstGeom prst="rect">
            <a:avLst/>
          </a:prstGeom>
        </p:spPr>
      </p:pic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76755CF-59F6-D1A0-E191-19FE64CB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" y="2950234"/>
            <a:ext cx="6323163" cy="4192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E993A-3F1C-F718-05AE-82163F96FB2C}"/>
              </a:ext>
            </a:extLst>
          </p:cNvPr>
          <p:cNvSpPr txBox="1"/>
          <p:nvPr/>
        </p:nvSpPr>
        <p:spPr>
          <a:xfrm>
            <a:off x="251791" y="1961321"/>
            <a:ext cx="10866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All Sites</a:t>
            </a:r>
          </a:p>
        </p:txBody>
      </p:sp>
      <p:pic>
        <p:nvPicPr>
          <p:cNvPr id="6" name="Picture 5" descr="A screen shot of a graph&#10;&#10;AI-generated content may be incorrect.">
            <a:extLst>
              <a:ext uri="{FF2B5EF4-FFF2-40B4-BE49-F238E27FC236}">
                <a16:creationId xmlns:a16="http://schemas.microsoft.com/office/drawing/2014/main" id="{6DBA7680-1061-EC69-F93C-62E5F91A0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28" y="103516"/>
            <a:ext cx="5926349" cy="3899141"/>
          </a:xfrm>
          <a:prstGeom prst="rect">
            <a:avLst/>
          </a:prstGeom>
        </p:spPr>
      </p:pic>
      <p:pic>
        <p:nvPicPr>
          <p:cNvPr id="7" name="Picture 6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C4DF0F90-9E3E-C4CF-4E9C-7168F20DE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429" y="4295955"/>
            <a:ext cx="5926349" cy="3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8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1649</Words>
  <Application>Microsoft Macintosh PowerPoint</Application>
  <PresentationFormat>Custom</PresentationFormat>
  <Paragraphs>167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</vt:lpstr>
      <vt:lpstr>HelveticaNeue Regular</vt:lpstr>
      <vt:lpstr>Poppins Light</vt:lpstr>
      <vt:lpstr>Roboto Bold</vt:lpstr>
      <vt:lpstr>Arial,Sans-Serif</vt:lpstr>
      <vt:lpstr>Courier New</vt:lpstr>
      <vt:lpstr>Avenir Next LT Pro</vt:lpstr>
      <vt:lpstr>Arial</vt:lpstr>
      <vt:lpstr>Grandview Display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Rajneesh Sharma</cp:lastModifiedBy>
  <cp:revision>355</cp:revision>
  <dcterms:created xsi:type="dcterms:W3CDTF">2025-04-17T15:31:36Z</dcterms:created>
  <dcterms:modified xsi:type="dcterms:W3CDTF">2025-04-25T01:38:54Z</dcterms:modified>
</cp:coreProperties>
</file>