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0"/>
  </p:notesMasterIdLst>
  <p:sldIdLst>
    <p:sldId id="282" r:id="rId6"/>
    <p:sldId id="289" r:id="rId7"/>
    <p:sldId id="365" r:id="rId8"/>
    <p:sldId id="375" r:id="rId9"/>
    <p:sldId id="2141412221" r:id="rId10"/>
    <p:sldId id="374" r:id="rId11"/>
    <p:sldId id="2141412220" r:id="rId12"/>
    <p:sldId id="364" r:id="rId13"/>
    <p:sldId id="2141412222" r:id="rId14"/>
    <p:sldId id="368" r:id="rId15"/>
    <p:sldId id="2141412223" r:id="rId16"/>
    <p:sldId id="2141412224" r:id="rId17"/>
    <p:sldId id="2141412225" r:id="rId18"/>
    <p:sldId id="21414122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70" autoAdjust="0"/>
  </p:normalViewPr>
  <p:slideViewPr>
    <p:cSldViewPr snapToGrid="0">
      <p:cViewPr varScale="1">
        <p:scale>
          <a:sx n="86" d="100"/>
          <a:sy n="86" d="100"/>
        </p:scale>
        <p:origin x="1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0BBC7-9ECC-4B19-9282-59D87A9D97D8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F2438-8EFF-49E4-8C46-4D45CE5781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7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9EB54-FBB3-4EFF-B6D7-0FFD897A12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4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450"/>
              </a:spcBef>
              <a:spcAft>
                <a:spcPts val="750"/>
              </a:spcAft>
              <a:buNone/>
            </a:pPr>
            <a:r>
              <a:rPr lang="en-GB" b="0" i="0" dirty="0">
                <a:solidFill>
                  <a:srgbClr val="424242"/>
                </a:solidFill>
                <a:effectLst/>
                <a:latin typeface="Segoe Sans"/>
              </a:rPr>
              <a:t>Radiometric calibration in Synthetic Aperture Radar (SAR) is a process that converts the raw backscatter intensity received by the sensor into a standardized measure known as the normalized radar cross section (Sigma0) </a:t>
            </a:r>
          </a:p>
          <a:p>
            <a:pPr>
              <a:buNone/>
            </a:pPr>
            <a:r>
              <a:rPr lang="en-GB" b="1" u="none" strike="noStrike" dirty="0">
                <a:solidFill>
                  <a:srgbClr val="424242"/>
                </a:solidFill>
                <a:effectLst/>
                <a:latin typeface="-apple-system"/>
              </a:rPr>
              <a:t>1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dirty="0"/>
              <a:t> </a:t>
            </a:r>
            <a:r>
              <a:rPr lang="en-GB" b="1" u="none" strike="noStrike" dirty="0">
                <a:solidFill>
                  <a:srgbClr val="424242"/>
                </a:solidFill>
                <a:effectLst/>
                <a:latin typeface="-apple-system"/>
              </a:rPr>
              <a:t>2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dirty="0"/>
              <a:t>. This calibration accounts for factors such as the incidence angle of the radar signal and specific characteristics of the sensor </a:t>
            </a:r>
            <a:r>
              <a:rPr lang="en-GB" b="1" u="none" strike="noStrike" dirty="0">
                <a:solidFill>
                  <a:srgbClr val="424242"/>
                </a:solidFill>
                <a:effectLst/>
                <a:latin typeface="-apple-system"/>
              </a:rPr>
              <a:t>1</a:t>
            </a:r>
            <a:endParaRPr lang="en-GB" dirty="0">
              <a:effectLst/>
            </a:endParaRPr>
          </a:p>
          <a:p>
            <a:pPr algn="l">
              <a:spcBef>
                <a:spcPts val="450"/>
              </a:spcBef>
              <a:spcAft>
                <a:spcPts val="750"/>
              </a:spcAft>
              <a:buNone/>
            </a:pPr>
            <a:r>
              <a:rPr lang="en-GB" dirty="0"/>
              <a:t>.</a:t>
            </a:r>
            <a:r>
              <a:rPr lang="en-GB" b="0" i="0" dirty="0">
                <a:solidFill>
                  <a:srgbClr val="424242"/>
                </a:solidFill>
                <a:effectLst/>
                <a:latin typeface="Segoe Sans"/>
              </a:rPr>
              <a:t>The main goal is to ensure that SAR images from different dates, sensors, or imaging geometries are comparable </a:t>
            </a:r>
          </a:p>
          <a:p>
            <a:pPr>
              <a:buNone/>
            </a:pPr>
            <a:r>
              <a:rPr lang="en-GB" b="1" u="none" strike="noStrike" dirty="0">
                <a:solidFill>
                  <a:srgbClr val="424242"/>
                </a:solidFill>
                <a:effectLst/>
                <a:latin typeface="-apple-system"/>
              </a:rPr>
              <a:t>1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dirty="0"/>
              <a:t>. This is crucial for applications like environmental monitoring, where consistent and accurate data over time is necessary </a:t>
            </a:r>
            <a:r>
              <a:rPr lang="en-GB" b="1" u="none" strike="noStrike" dirty="0">
                <a:solidFill>
                  <a:srgbClr val="424242"/>
                </a:solidFill>
                <a:effectLst/>
                <a:latin typeface="-apple-system"/>
              </a:rPr>
              <a:t>2</a:t>
            </a:r>
            <a:endParaRPr lang="en-GB" dirty="0">
              <a:effectLst/>
            </a:endParaRPr>
          </a:p>
          <a:p>
            <a:pPr>
              <a:buNone/>
            </a:pP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F2438-8EFF-49E4-8C46-4D45CE5781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9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0EC4-43E7-D9E0-2DC9-701F117F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B8657-BA9C-2794-3DC4-23D557FA6D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800" y="1066800"/>
            <a:ext cx="11582400" cy="54864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C8C6A-7F2B-E62A-9D26-1978BE18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6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078A1E-76D0-9C42-6779-433071FB00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7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0" name="Footnotes">
            <a:extLst>
              <a:ext uri="{FF2B5EF4-FFF2-40B4-BE49-F238E27FC236}">
                <a16:creationId xmlns:a16="http://schemas.microsoft.com/office/drawing/2014/main" id="{BABA872A-AD0E-4145-8407-D52542A431B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1" y="6217920"/>
            <a:ext cx="11277600" cy="228638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700">
                <a:solidFill>
                  <a:schemeClr val="bg1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/>
              <a:t>[Footnotes/references if needed]</a:t>
            </a:r>
          </a:p>
        </p:txBody>
      </p:sp>
    </p:spTree>
    <p:extLst>
      <p:ext uri="{BB962C8B-B14F-4D97-AF65-F5344CB8AC3E}">
        <p14:creationId xmlns:p14="http://schemas.microsoft.com/office/powerpoint/2010/main" val="3327178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78">
          <p15:clr>
            <a:srgbClr val="FBAE40"/>
          </p15:clr>
        </p15:guide>
        <p15:guide id="3" orient="horz" pos="3859">
          <p15:clr>
            <a:srgbClr val="FBAE40"/>
          </p15:clr>
        </p15:guide>
        <p15:guide id="4" pos="288">
          <p15:clr>
            <a:srgbClr val="FBAE40"/>
          </p15:clr>
        </p15:guide>
        <p15:guide id="5" pos="7392">
          <p15:clr>
            <a:srgbClr val="FBAE40"/>
          </p15:clr>
        </p15:guide>
        <p15:guide id="6" orient="horz" pos="202">
          <p15:clr>
            <a:srgbClr val="FBAE40"/>
          </p15:clr>
        </p15:guide>
        <p15:guide id="7" orient="horz" pos="41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4779-6CE3-3F15-F26A-AB2C8174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6E72F-3DF5-714D-F520-2C52FBB6E8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5295901"/>
            <a:ext cx="9759950" cy="495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Subhead text</a:t>
            </a:r>
          </a:p>
        </p:txBody>
      </p:sp>
    </p:spTree>
    <p:extLst>
      <p:ext uri="{BB962C8B-B14F-4D97-AF65-F5344CB8AC3E}">
        <p14:creationId xmlns:p14="http://schemas.microsoft.com/office/powerpoint/2010/main" val="409960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0EC4-43E7-D9E0-2DC9-701F117F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B8657-BA9C-2794-3DC4-23D557FA6D8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800" y="1066800"/>
            <a:ext cx="5533292" cy="5486400"/>
          </a:xfrm>
        </p:spPr>
        <p:txBody>
          <a:bodyPr>
            <a:noAutofit/>
          </a:bodyPr>
          <a:lstStyle/>
          <a:p>
            <a:pPr lvl="0"/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806CB15-A074-96F3-DC42-944F78CBA9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3908" y="1066800"/>
            <a:ext cx="5533292" cy="5486400"/>
          </a:xfrm>
        </p:spPr>
        <p:txBody>
          <a:bodyPr>
            <a:noAutofit/>
          </a:bodyPr>
          <a:lstStyle/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6A405-E03F-D76D-ADA2-5D936153C3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8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4C14-6372-BF99-4DD6-D881EFA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05B30-8AD2-5DF9-0841-16707CA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066800"/>
            <a:ext cx="11582400" cy="44840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E0A0A-F0CE-D986-ED9A-6F11ECDE9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560751"/>
            <a:ext cx="11582400" cy="44840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6EF56-EA65-20D3-6F1B-EC3B3A8C6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054703"/>
            <a:ext cx="11582400" cy="4498497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2D3FF-D755-58FA-F380-2ABEAFEF3D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1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ulti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4C14-6372-BF99-4DD6-D881EFA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05B30-8AD2-5DF9-0841-16707CA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066800"/>
            <a:ext cx="5596597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E0A0A-F0CE-D986-ED9A-6F11ECDE9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560751"/>
            <a:ext cx="5596597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6EF56-EA65-20D3-6F1B-EC3B3A8C6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054703"/>
            <a:ext cx="5596597" cy="449849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875F9A1-1340-C448-E16C-C16112C7E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0603" y="1066800"/>
            <a:ext cx="5596597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7BD43D-828A-81E9-9879-00BB38BC0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603" y="1560751"/>
            <a:ext cx="5596597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96B469-5D2E-8DDC-F2DB-CE89D2A4F4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0603" y="2054703"/>
            <a:ext cx="5596597" cy="449849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84A97-7897-A3DF-30C5-684BB22CC6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ult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4C14-6372-BF99-4DD6-D881EFA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05B30-8AD2-5DF9-0841-16707CA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066800"/>
            <a:ext cx="3733800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E0A0A-F0CE-D986-ED9A-6F11ECDE9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560751"/>
            <a:ext cx="3733800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6EF56-EA65-20D3-6F1B-EC3B3A8C6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054703"/>
            <a:ext cx="3733800" cy="4498496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875F9A1-1340-C448-E16C-C16112C7E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3400" y="1066801"/>
            <a:ext cx="3733800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C7BD43D-828A-81E9-9879-00BB38BC0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3400" y="1560752"/>
            <a:ext cx="3733800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96B469-5D2E-8DDC-F2DB-CE89D2A4F4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3400" y="2054704"/>
            <a:ext cx="3733800" cy="4498496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6B0032F-0D71-83B0-4369-F57BC49E8C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9100" y="1066801"/>
            <a:ext cx="3733800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1F236BF-95E9-3544-B96A-5598F4A9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9100" y="1560752"/>
            <a:ext cx="3733800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6952164-25DC-288B-588C-AEAC4A4B85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9100" y="2054704"/>
            <a:ext cx="3733800" cy="4498496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D209A1F-B84A-5A18-2220-A42A299A320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8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5136">
          <p15:clr>
            <a:srgbClr val="FBAE40"/>
          </p15:clr>
        </p15:guide>
        <p15:guide id="4" pos="2664">
          <p15:clr>
            <a:srgbClr val="FBAE40"/>
          </p15:clr>
        </p15:guide>
        <p15:guide id="5" pos="50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4C14-6372-BF99-4DD6-D881EFA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05B30-8AD2-5DF9-0841-16707CA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066800"/>
            <a:ext cx="5681003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E0A0A-F0CE-D986-ED9A-6F11ECDE9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560751"/>
            <a:ext cx="5681003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6EF56-EA65-20D3-6F1B-EC3B3A8C6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054703"/>
            <a:ext cx="5681003" cy="4498496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1E451D-8F94-8CF2-8CE4-09390DF356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66800"/>
            <a:ext cx="5791200" cy="54863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D7E17-2409-E4F0-2865-AD8B4D6005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4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header Box +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4C14-6372-BF99-4DD6-D881EFA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05B30-8AD2-5DF9-0841-16707CA34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1066800"/>
            <a:ext cx="3167604" cy="44840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E0A0A-F0CE-D986-ED9A-6F11ECDE9D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2" y="1560751"/>
            <a:ext cx="3167604" cy="44840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96EF56-EA65-20D3-6F1B-EC3B3A8C6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2" y="2054703"/>
            <a:ext cx="3167604" cy="4498496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1E451D-8F94-8CF2-8CE4-09390DF356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6025" y="1066800"/>
            <a:ext cx="8241175" cy="54863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73B19-DCCD-9275-CE86-9C61E48E4C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7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C475-CD3F-5C85-8971-A63714B4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CADE7-85CD-5A0C-A150-79DAE6E48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066801"/>
            <a:ext cx="5681663" cy="606425"/>
          </a:xfrm>
          <a:solidFill>
            <a:schemeClr val="bg1"/>
          </a:solidFill>
          <a:ln>
            <a:solidFill>
              <a:srgbClr val="00629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rgbClr val="005B9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85B18B-A357-5432-B92A-CD13CB4732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673226"/>
            <a:ext cx="5681663" cy="2047748"/>
          </a:xfrm>
          <a:ln w="3175"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1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ECC377A-76C0-6231-5613-A6D9AAB46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5537" y="1066801"/>
            <a:ext cx="5681663" cy="606425"/>
          </a:xfrm>
          <a:solidFill>
            <a:schemeClr val="bg1"/>
          </a:solidFill>
          <a:ln>
            <a:solidFill>
              <a:srgbClr val="00629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rgbClr val="005B9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18C7B00-D0B3-E59C-C32B-12AC66A6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537" y="1673226"/>
            <a:ext cx="5681663" cy="2047748"/>
          </a:xfrm>
          <a:ln w="3175"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1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A93A1F9-3927-C3F9-84BE-1AFAD41D05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3861161"/>
            <a:ext cx="5681663" cy="606425"/>
          </a:xfrm>
          <a:solidFill>
            <a:schemeClr val="bg1"/>
          </a:solidFill>
          <a:ln>
            <a:solidFill>
              <a:srgbClr val="00629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rgbClr val="005B9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E2AC9BA-7497-BDB4-9FDB-1F6E3F840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4467586"/>
            <a:ext cx="5681663" cy="2085614"/>
          </a:xfrm>
          <a:ln w="3175"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1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B714A48-7638-FE40-6E40-7C8C2DEB07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5537" y="3861161"/>
            <a:ext cx="5681663" cy="606425"/>
          </a:xfrm>
          <a:solidFill>
            <a:schemeClr val="bg1"/>
          </a:solidFill>
          <a:ln>
            <a:solidFill>
              <a:srgbClr val="006298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rgbClr val="005B9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451578D-D6D5-CDD1-21AC-38FB6B44E1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5537" y="4467586"/>
            <a:ext cx="5681663" cy="2085614"/>
          </a:xfrm>
          <a:ln w="3175"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1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7FBB5-E612-4466-C572-49B2C298F6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2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D07D-8B6D-3501-5B2B-4D9D481E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090AE-0F11-F5EC-87B4-EA690FF54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9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42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E14E869C-8D9E-0299-DBD2-E6601CF83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t="1666" b="1072"/>
          <a:stretch/>
        </p:blipFill>
        <p:spPr>
          <a:xfrm rot="10800000">
            <a:off x="7232274" y="0"/>
            <a:ext cx="4959725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115824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4FD7E557-A546-2EA9-FA7E-303DCE19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10876230" cy="533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8F5FEA-79AB-3AB5-D569-80466592C6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628" y="344228"/>
            <a:ext cx="568572" cy="378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F32F6-BA23-5C99-57A7-1B80C849F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312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347D329-B678-4B21-A506-DC6EC62BE9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0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bg1"/>
          </a:solidFill>
          <a:latin typeface="Roboto Black" panose="02000000000000000000" pitchFamily="2" charset="0"/>
          <a:ea typeface="Roboto Black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88">
          <p15:clr>
            <a:srgbClr val="F26B43"/>
          </p15:clr>
        </p15:guide>
        <p15:guide id="2" pos="192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68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orient="horz" pos="840">
          <p15:clr>
            <a:srgbClr val="F26B43"/>
          </p15:clr>
        </p15:guide>
        <p15:guide id="9" orient="horz" pos="4248">
          <p15:clr>
            <a:srgbClr val="F26B43"/>
          </p15:clr>
        </p15:guide>
        <p15:guide id="10" orient="horz" pos="672">
          <p15:clr>
            <a:srgbClr val="F26B43"/>
          </p15:clr>
        </p15:guide>
        <p15:guide id="11" orient="horz" pos="264">
          <p15:clr>
            <a:srgbClr val="F26B43"/>
          </p15:clr>
        </p15:guide>
        <p15:guide id="12" orient="horz" pos="4128">
          <p15:clr>
            <a:srgbClr val="F26B43"/>
          </p15:clr>
        </p15:guide>
        <p15:guide id="13" orient="horz" pos="360">
          <p15:clr>
            <a:srgbClr val="F26B43"/>
          </p15:clr>
        </p15:guide>
        <p15:guide id="14" orient="horz" pos="5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7DB4C1-AB95-84E0-26A5-411BDA464DF2}"/>
              </a:ext>
            </a:extLst>
          </p:cNvPr>
          <p:cNvSpPr/>
          <p:nvPr userDrawn="1"/>
        </p:nvSpPr>
        <p:spPr>
          <a:xfrm>
            <a:off x="0" y="4312278"/>
            <a:ext cx="12192000" cy="1814844"/>
          </a:xfrm>
          <a:prstGeom prst="rect">
            <a:avLst/>
          </a:prstGeom>
          <a:solidFill>
            <a:srgbClr val="006298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7AFF4-044E-3011-F129-AF7B44EB8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4" r="2963"/>
          <a:stretch/>
        </p:blipFill>
        <p:spPr>
          <a:xfrm>
            <a:off x="10126415" y="4742406"/>
            <a:ext cx="1712575" cy="1219924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80EF0D08-71F3-710E-6358-2A8CEB54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33900"/>
            <a:ext cx="10515600" cy="74073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325BCB-3A89-5A92-BD33-289AB0319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5295901"/>
            <a:ext cx="10515600" cy="4953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98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en-US" sz="4000" kern="1200" dirty="0" smtClean="0">
          <a:solidFill>
            <a:schemeClr val="bg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i="1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88">
          <p15:clr>
            <a:srgbClr val="F26B43"/>
          </p15:clr>
        </p15:guide>
        <p15:guide id="2" pos="192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240">
          <p15:clr>
            <a:srgbClr val="F26B43"/>
          </p15:clr>
        </p15:guide>
        <p15:guide id="5" orient="horz" pos="3576">
          <p15:clr>
            <a:srgbClr val="F26B43"/>
          </p15:clr>
        </p15:guide>
        <p15:guide id="6" orient="horz" pos="2952">
          <p15:clr>
            <a:srgbClr val="F26B43"/>
          </p15:clr>
        </p15:guide>
        <p15:guide id="7" orient="horz" pos="2856">
          <p15:clr>
            <a:srgbClr val="F26B43"/>
          </p15:clr>
        </p15:guide>
        <p15:guide id="8" orient="horz" pos="3288">
          <p15:clr>
            <a:srgbClr val="F26B43"/>
          </p15:clr>
        </p15:guide>
        <p15:guide id="9" orient="horz" pos="3336">
          <p15:clr>
            <a:srgbClr val="F26B43"/>
          </p15:clr>
        </p15:guide>
        <p15:guide id="10" orient="horz" pos="3408">
          <p15:clr>
            <a:srgbClr val="F26B43"/>
          </p15:clr>
        </p15:guide>
        <p15:guide id="11" orient="horz" pos="3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B0EAE-1C98-0E66-6400-6E0D5A4ECE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337" y="4981269"/>
            <a:ext cx="9759950" cy="495300"/>
          </a:xfrm>
        </p:spPr>
        <p:txBody>
          <a:bodyPr/>
          <a:lstStyle/>
          <a:p>
            <a:r>
              <a:rPr lang="en-GB" dirty="0"/>
              <a:t>Amanda O’Connor</a:t>
            </a:r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3E5AA06-E38B-596E-CC4B-D33186D2476B}"/>
              </a:ext>
            </a:extLst>
          </p:cNvPr>
          <p:cNvSpPr txBox="1">
            <a:spLocks/>
          </p:cNvSpPr>
          <p:nvPr/>
        </p:nvSpPr>
        <p:spPr>
          <a:xfrm>
            <a:off x="163216" y="3163124"/>
            <a:ext cx="11582400" cy="15662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SAR Approaches for Flood Extent and Depth Mapping</a:t>
            </a:r>
          </a:p>
        </p:txBody>
      </p:sp>
    </p:spTree>
    <p:extLst>
      <p:ext uri="{BB962C8B-B14F-4D97-AF65-F5344CB8AC3E}">
        <p14:creationId xmlns:p14="http://schemas.microsoft.com/office/powerpoint/2010/main" val="378189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9FE6-C8C5-F9CF-034F-58F5C8A8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SAR Products Showing Extent and Flood Depth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7791-A317-CCF1-1F77-302BDCD32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97051" y="2000269"/>
            <a:ext cx="4788569" cy="2523605"/>
          </a:xfrm>
        </p:spPr>
        <p:txBody>
          <a:bodyPr/>
          <a:lstStyle/>
          <a:p>
            <a:r>
              <a:rPr lang="en-GB" sz="2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SAR multi-temporal processing</a:t>
            </a:r>
          </a:p>
          <a:p>
            <a:r>
              <a:rPr lang="en-GB" sz="2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Magenta is flooded area, red is original lake area</a:t>
            </a:r>
          </a:p>
          <a:p>
            <a:r>
              <a:rPr lang="en-GB" sz="2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Note Magenta area beyond lake</a:t>
            </a:r>
          </a:p>
          <a:p>
            <a:r>
              <a:rPr lang="en-GB" sz="2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Useful visualization</a:t>
            </a:r>
            <a:endParaRPr lang="en-US" sz="20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" name="Picture 4" descr="Temporal features">
            <a:extLst>
              <a:ext uri="{FF2B5EF4-FFF2-40B4-BE49-F238E27FC236}">
                <a16:creationId xmlns:a16="http://schemas.microsoft.com/office/drawing/2014/main" id="{331B0153-D53E-CD01-8E2E-34353D3DF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FF2B5EF4-FFF2-40B4-BE49-F238E27FC236}">
                <a16:creationI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svg="http://schemas.microsoft.com/office/drawing/2016/SVG/main" xmlns:a16="http://schemas.microsoft.com/office/drawing/2014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oel="http://schemas.microsoft.com/office/2019/extlst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id="{64B8CB58-C827-58A0-DB74-E28FAED33B84}"/>
              </a:ext>
            </a:extLst>
          </a:blip>
          <a:srcRect l="3841" r="1" b="1"/>
          <a:stretch>
            <a:fillRect/>
          </a:stretch>
        </p:blipFill>
        <p:spPr>
          <a:xfrm>
            <a:off x="304800" y="1429994"/>
            <a:ext cx="5612789" cy="49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0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C59072-483F-A4CF-4532-8B31041F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Flood Mask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F0D925-A1BE-E72A-512C-2BCF4EA2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06694"/>
            <a:ext cx="6004216" cy="5149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846B12-EBA2-C22D-A2ED-9F2427F57AFC}"/>
              </a:ext>
            </a:extLst>
          </p:cNvPr>
          <p:cNvSpPr txBox="1"/>
          <p:nvPr/>
        </p:nvSpPr>
        <p:spPr>
          <a:xfrm>
            <a:off x="6845968" y="1082842"/>
            <a:ext cx="4499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Comparison of two images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Show Flood extent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But not areas that were already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Use to create flood vector</a:t>
            </a:r>
            <a:endParaRPr lang="en-US" sz="2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059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3072-A7BB-02F1-C59A-98E70B1D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Flood Extent and Depth Product</a:t>
            </a:r>
            <a:endParaRPr lang="en-US" dirty="0"/>
          </a:p>
        </p:txBody>
      </p:sp>
      <p:pic>
        <p:nvPicPr>
          <p:cNvPr id="3" name="Picture 2" descr="A map of the ocean&#10;&#10;AI-generated content may be incorrect.">
            <a:extLst>
              <a:ext uri="{FF2B5EF4-FFF2-40B4-BE49-F238E27FC236}">
                <a16:creationId xmlns:a16="http://schemas.microsoft.com/office/drawing/2014/main" id="{31CC539D-F181-7805-016F-47B9E343F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4166"/>
            <a:ext cx="6028614" cy="5194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8FF5F-E120-CCB0-0EC0-807235D10F4B}"/>
              </a:ext>
            </a:extLst>
          </p:cNvPr>
          <p:cNvSpPr txBox="1"/>
          <p:nvPr/>
        </p:nvSpPr>
        <p:spPr>
          <a:xfrm>
            <a:off x="6485020" y="1120305"/>
            <a:ext cx="594859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Flood Depth, subtract all flood extent pixels from 3DEP DEM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Grid the 3DEP 0.87 M data to Sentinel-1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Processing time 18 minutes,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Includes data discovery, preprocessing, grid clipping of DEM product creation,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Develop software once, use over and 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Works in Fluvial, Pluvial, and coastal and under dense vegetation and under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SAR height of 2.9m at the stream gage, approximate, depends on exact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9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2FA0-48C4-B4D0-4662-1C4CF09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real world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1AFEC-6202-4985-F6BB-D875AE26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59" t="13749" r="19474" b="-605"/>
          <a:stretch/>
        </p:blipFill>
        <p:spPr>
          <a:xfrm>
            <a:off x="5895474" y="1491916"/>
            <a:ext cx="6083110" cy="4535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A7908-2568-0F00-C20C-B6D641625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41" t="37855" r="28454" b="1634"/>
          <a:stretch/>
        </p:blipFill>
        <p:spPr>
          <a:xfrm>
            <a:off x="649705" y="1684422"/>
            <a:ext cx="4523874" cy="39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5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88BE2-EEEB-C018-B68C-B1CA2E2C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9429D-244A-1705-C52E-3411E51FC14E}"/>
              </a:ext>
            </a:extLst>
          </p:cNvPr>
          <p:cNvSpPr txBox="1"/>
          <p:nvPr/>
        </p:nvSpPr>
        <p:spPr>
          <a:xfrm>
            <a:off x="878304" y="1431758"/>
            <a:ext cx="10214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SAR Data effective for flood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Combining with high resolution DEMs produces height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All steps can be automated</a:t>
            </a:r>
            <a:endParaRPr lang="en-US" sz="2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5C524-9A83-2476-8E6A-741ED62E8C25}"/>
              </a:ext>
            </a:extLst>
          </p:cNvPr>
          <p:cNvSpPr txBox="1"/>
          <p:nvPr/>
        </p:nvSpPr>
        <p:spPr>
          <a:xfrm>
            <a:off x="1780674" y="3810415"/>
            <a:ext cx="766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Questions?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Amanda.Oconnor@nv5.com</a:t>
            </a:r>
            <a:endParaRPr lang="en-US" sz="2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1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9BA096-6575-8A65-35C5-FBD35B9B0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66700"/>
            <a:ext cx="14805821" cy="533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Outline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C4E60B-8230-BC9F-DBE2-AC14813E27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3955" y="1046463"/>
            <a:ext cx="9415504" cy="51084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Intros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SAR Overview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Case Study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Alternative Products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Recommendations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Roboto Black" panose="02000000000000000000" pitchFamily="2" charset="0"/>
                <a:ea typeface="Roboto Black" panose="02000000000000000000" pitchFamily="2" charset="0"/>
              </a:rPr>
              <a:t>Discussion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en-US" sz="320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6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C956-5211-7DA3-AB5A-AFAAB9CE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SAR in 60 Seconds</a:t>
            </a:r>
            <a:endParaRPr lang="en-US" dirty="0"/>
          </a:p>
        </p:txBody>
      </p:sp>
      <p:pic>
        <p:nvPicPr>
          <p:cNvPr id="1026" name="Picture 2" descr="Sensitivity of SAR measurements to forest structure and penetration into the canopy at different wavelengths used for airborne or spaceborne remote sensing observations of the land surface.">
            <a:extLst>
              <a:ext uri="{FF2B5EF4-FFF2-40B4-BE49-F238E27FC236}">
                <a16:creationId xmlns:a16="http://schemas.microsoft.com/office/drawing/2014/main" id="{8A8A3949-CC12-A296-4715-692AFA67B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r="25393"/>
          <a:stretch/>
        </p:blipFill>
        <p:spPr bwMode="auto">
          <a:xfrm>
            <a:off x="6096000" y="2307607"/>
            <a:ext cx="6096000" cy="175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Novel Water Index Fusing SAR and Optical Imagery (SOWI)">
            <a:extLst>
              <a:ext uri="{FF2B5EF4-FFF2-40B4-BE49-F238E27FC236}">
                <a16:creationId xmlns:a16="http://schemas.microsoft.com/office/drawing/2014/main" id="{B475447D-7E45-7789-5DB2-A08265A8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57299"/>
            <a:ext cx="5516937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8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D5DB-BFE8-72CC-3555-CC481E7F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Advantage to SAR----Sees through clouds</a:t>
            </a: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D13DD8F-316D-4AA5-5372-58AB8A93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263" y="1370316"/>
            <a:ext cx="6425827" cy="52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67B354-5D05-8477-28FB-D741DD4D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SAR so good for water?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8A325-F110-D1D0-D59B-1A465064598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GB" b="1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Backscatter Characteristics</a:t>
            </a:r>
            <a:r>
              <a:rPr lang="en-GB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 Water surfaces generally have a very low backscatter return compared to land surfaces </a:t>
            </a:r>
          </a:p>
          <a:p>
            <a:pPr algn="l">
              <a:buFont typeface="+mj-lt"/>
              <a:buAutoNum type="arabicPeriod"/>
            </a:pPr>
            <a:r>
              <a:rPr lang="en-GB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T</a:t>
            </a:r>
            <a:r>
              <a:rPr lang="en-GB" b="0" i="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his distinct difference allows SAR to easily differentiate between water and non-water areas.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4489E-42BA-EC1A-1E87-2ED4C020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173" y="2660085"/>
            <a:ext cx="8861654" cy="3534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FF2C64-2268-F912-8A2B-DE0C0266F332}"/>
              </a:ext>
            </a:extLst>
          </p:cNvPr>
          <p:cNvSpPr txBox="1"/>
          <p:nvPr/>
        </p:nvSpPr>
        <p:spPr>
          <a:xfrm>
            <a:off x="2536723" y="628006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Wohlfart, Christian &amp; Winkler, Karina &amp; Wendleder, Anna &amp; Roth, Achim. (2018). TerraSAR-X and wetlands: A review. Remote Sensing. 10. 10.3390/rs10060916</a:t>
            </a:r>
            <a:r>
              <a:rPr lang="en-GB" sz="1100" dirty="0"/>
              <a:t>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159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B5CC8-B574-9018-C364-6B191FD9440A}"/>
              </a:ext>
            </a:extLst>
          </p:cNvPr>
          <p:cNvSpPr/>
          <p:nvPr/>
        </p:nvSpPr>
        <p:spPr>
          <a:xfrm>
            <a:off x="1007921" y="865375"/>
            <a:ext cx="9115793" cy="5255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DDB57-E6DA-039A-7279-CF79CE46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SAR Sensors</a:t>
            </a:r>
            <a:endParaRPr lang="en-US" dirty="0"/>
          </a:p>
        </p:txBody>
      </p:sp>
      <p:pic>
        <p:nvPicPr>
          <p:cNvPr id="3074" name="Picture 2" descr="ICGS-SAR – International Coordination Group for Spaceborne Synthetic  Aperture Radar (SAR) Missions">
            <a:extLst>
              <a:ext uri="{FF2B5EF4-FFF2-40B4-BE49-F238E27FC236}">
                <a16:creationId xmlns:a16="http://schemas.microsoft.com/office/drawing/2014/main" id="{B61DF6E0-BA52-967E-593E-E3215B36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89" y="1330773"/>
            <a:ext cx="7717683" cy="288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pella Space - Wikipedia">
            <a:extLst>
              <a:ext uri="{FF2B5EF4-FFF2-40B4-BE49-F238E27FC236}">
                <a16:creationId xmlns:a16="http://schemas.microsoft.com/office/drawing/2014/main" id="{378DA2A9-997B-E1DF-3F89-894C73E0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6" y="4133646"/>
            <a:ext cx="3130695" cy="11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elivering Global Omniscience • Umbra">
            <a:extLst>
              <a:ext uri="{FF2B5EF4-FFF2-40B4-BE49-F238E27FC236}">
                <a16:creationId xmlns:a16="http://schemas.microsoft.com/office/drawing/2014/main" id="{169BEAF8-AA8B-6A0C-59D2-92D9BEF7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65" y="4083407"/>
            <a:ext cx="2038062" cy="19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igh-resolution inputs reduce NYC parametric flood trigger ...">
            <a:extLst>
              <a:ext uri="{FF2B5EF4-FFF2-40B4-BE49-F238E27FC236}">
                <a16:creationId xmlns:a16="http://schemas.microsoft.com/office/drawing/2014/main" id="{67E82B92-AECB-D8BC-BE0B-09A2AC96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62" y="1995565"/>
            <a:ext cx="140158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40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641719-1E17-B750-46A1-97548663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SAR Bands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2743F1-2D02-3C7A-B360-489FAA1D8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282830"/>
              </p:ext>
            </p:extLst>
          </p:nvPr>
        </p:nvGraphicFramePr>
        <p:xfrm>
          <a:off x="2269958" y="941927"/>
          <a:ext cx="7652084" cy="5649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082">
                  <a:extLst>
                    <a:ext uri="{9D8B030D-6E8A-4147-A177-3AD203B41FA5}">
                      <a16:colId xmlns:a16="http://schemas.microsoft.com/office/drawing/2014/main" val="1826239049"/>
                    </a:ext>
                  </a:extLst>
                </a:gridCol>
                <a:gridCol w="1268740">
                  <a:extLst>
                    <a:ext uri="{9D8B030D-6E8A-4147-A177-3AD203B41FA5}">
                      <a16:colId xmlns:a16="http://schemas.microsoft.com/office/drawing/2014/main" val="774446985"/>
                    </a:ext>
                  </a:extLst>
                </a:gridCol>
                <a:gridCol w="1248916">
                  <a:extLst>
                    <a:ext uri="{9D8B030D-6E8A-4147-A177-3AD203B41FA5}">
                      <a16:colId xmlns:a16="http://schemas.microsoft.com/office/drawing/2014/main" val="334109906"/>
                    </a:ext>
                  </a:extLst>
                </a:gridCol>
                <a:gridCol w="1328211">
                  <a:extLst>
                    <a:ext uri="{9D8B030D-6E8A-4147-A177-3AD203B41FA5}">
                      <a16:colId xmlns:a16="http://schemas.microsoft.com/office/drawing/2014/main" val="1923278772"/>
                    </a:ext>
                  </a:extLst>
                </a:gridCol>
                <a:gridCol w="2914135">
                  <a:extLst>
                    <a:ext uri="{9D8B030D-6E8A-4147-A177-3AD203B41FA5}">
                      <a16:colId xmlns:a16="http://schemas.microsoft.com/office/drawing/2014/main" val="127406642"/>
                    </a:ext>
                  </a:extLst>
                </a:gridCol>
              </a:tblGrid>
              <a:tr h="594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Band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Wavelength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Frequency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Penetration Depth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Benefits for Flood Analysis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3168559"/>
                  </a:ext>
                </a:extLst>
              </a:tr>
              <a:tr h="903742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X-band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2.4 - 3.8 cm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8 - 12 GHz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Shallow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High resolution, effective for detailed urban flood mapping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8002061"/>
                  </a:ext>
                </a:extLst>
              </a:tr>
              <a:tr h="152197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C-band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3.8 - 7.5 cm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4 - 8 GHz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Moderate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Good balance between resolution and penetration, effective for detecting water surfaces and changes in water extent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3521201"/>
                  </a:ext>
                </a:extLst>
              </a:tr>
              <a:tr h="110705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S-band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7.5 - 15 cm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2 - 4 GHz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Moderate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Penetration through vegetation, sensitive to surface wetness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7713889"/>
                  </a:ext>
                </a:extLst>
              </a:tr>
              <a:tr h="1521979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L-band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15 - 30 cm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1 - 2 GHz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Deep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lang="en-US" sz="1600" dirty="0">
                          <a:effectLst/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rPr>
                        <a:t>Deep penetration through vegetation and soil, effective for detecting flooded areas under dense forest canopies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703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26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053F0-1E75-4942-3A7A-224AC191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SAR Case Study Hurricane Milton</a:t>
            </a:r>
            <a:endParaRPr lang="en-US" dirty="0"/>
          </a:p>
        </p:txBody>
      </p:sp>
      <p:pic>
        <p:nvPicPr>
          <p:cNvPr id="7" name="Picture 6" descr="A black hole in the ground&#10;&#10;AI-generated content may be incorrect.">
            <a:extLst>
              <a:ext uri="{FF2B5EF4-FFF2-40B4-BE49-F238E27FC236}">
                <a16:creationId xmlns:a16="http://schemas.microsoft.com/office/drawing/2014/main" id="{58C2448B-2921-FDF3-ECA3-A0FFBD13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39" y="1756753"/>
            <a:ext cx="5299877" cy="449164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8A925-A8FD-C7A6-CC90-3D2A3358C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9" y="1777385"/>
            <a:ext cx="5268772" cy="44710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89793D9-E531-39FE-ADA0-2FBA28A22189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10515600" cy="6065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 dirty="0"/>
              <a:t>Sentinel-1 data: Before and After Hurricane Milton, Lake Harney, FL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A4FAD-1D98-44B5-4C3B-02C2827AF38C}"/>
              </a:ext>
            </a:extLst>
          </p:cNvPr>
          <p:cNvSpPr txBox="1"/>
          <p:nvPr/>
        </p:nvSpPr>
        <p:spPr>
          <a:xfrm>
            <a:off x="6707633" y="1846203"/>
            <a:ext cx="494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2024/10/15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DF891-26E2-0C6E-0F75-2F7F01148FF5}"/>
              </a:ext>
            </a:extLst>
          </p:cNvPr>
          <p:cNvSpPr txBox="1"/>
          <p:nvPr/>
        </p:nvSpPr>
        <p:spPr>
          <a:xfrm>
            <a:off x="420186" y="1790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2024/10/03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ECE32-FD8B-6F45-47A5-13185A0BCAD8}"/>
              </a:ext>
            </a:extLst>
          </p:cNvPr>
          <p:cNvSpPr txBox="1"/>
          <p:nvPr/>
        </p:nvSpPr>
        <p:spPr>
          <a:xfrm>
            <a:off x="420185" y="1266825"/>
            <a:ext cx="628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C-Band, 5m obtained freely from Alaska Satellite Facility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1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82A5DD-2C57-6C06-D47D-5925B480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the Sentinel-1 Data Ready to Compare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475FFD-18A8-839A-BCCF-1AE4E491766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marR="91440" lvl="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2000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SAR Processing – Get the data into a state where it can be used for analysis. The ENVI SARScape tools to do this, in order, are:</a:t>
            </a:r>
          </a:p>
          <a:p>
            <a:pPr marL="0" marR="91440" lvl="0" indent="0">
              <a:spcBef>
                <a:spcPts val="400"/>
              </a:spcBef>
              <a:buNone/>
            </a:pPr>
            <a:endParaRPr lang="en-US" sz="2000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742950" marR="91440" lvl="1" indent="-285750">
              <a:buFont typeface="+mj-lt"/>
              <a:buAutoNum type="alphaLcPeriod"/>
            </a:pPr>
            <a:r>
              <a:rPr lang="en-US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Import Sentinel-1 – Imports the data from the file into the SARScape data format</a:t>
            </a:r>
          </a:p>
          <a:p>
            <a:pPr marL="742950" marR="91440" lvl="1" indent="-285750">
              <a:buFont typeface="+mj-lt"/>
              <a:buAutoNum type="alphaLcPeriod"/>
            </a:pPr>
            <a:endParaRPr lang="en-US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742950" marR="91440" lvl="1" indent="-285750">
              <a:buFont typeface="+mj-lt"/>
              <a:buAutoNum type="alphaLcPeriod"/>
            </a:pPr>
            <a:r>
              <a:rPr lang="en-US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Multilooking – Reduces speckling and adjusts the pixel sizes to be roughly square</a:t>
            </a:r>
          </a:p>
          <a:p>
            <a:pPr marL="742950" marR="91440" lvl="1" indent="-285750">
              <a:buFont typeface="+mj-lt"/>
              <a:buAutoNum type="alphaLcPeriod"/>
            </a:pPr>
            <a:endParaRPr lang="en-US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742950" marR="91440" lvl="1" indent="-285750">
              <a:buFont typeface="+mj-lt"/>
              <a:buAutoNum type="alphaLcPeriod"/>
            </a:pPr>
            <a:r>
              <a:rPr lang="en-US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Coregistration – Spatially registers the two images with one another</a:t>
            </a:r>
          </a:p>
          <a:p>
            <a:pPr marL="742950" marR="91440" lvl="1" indent="-285750">
              <a:buFont typeface="+mj-lt"/>
              <a:buAutoNum type="alphaLcPeriod"/>
            </a:pPr>
            <a:endParaRPr lang="en-US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742950" marR="91440" lvl="1" indent="-285750">
              <a:buFont typeface="+mj-lt"/>
              <a:buAutoNum type="alphaLcPeriod"/>
            </a:pPr>
            <a:r>
              <a:rPr lang="en-US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 Grandi Spatio-Temporal Filter – Performs multi-temporal speckle filtering on the two images enabling change to be detection</a:t>
            </a:r>
          </a:p>
          <a:p>
            <a:pPr marL="742950" marR="91440" lvl="1" indent="-285750">
              <a:buFont typeface="+mj-lt"/>
              <a:buAutoNum type="alphaLcPeriod"/>
            </a:pPr>
            <a:endParaRPr lang="en-US" dirty="0">
              <a:effectLst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742950" marR="91440" lvl="1" indent="-285750">
              <a:spcAft>
                <a:spcPts val="400"/>
              </a:spcAft>
              <a:buFont typeface="+mj-lt"/>
              <a:buAutoNum type="alphaLcPeriod"/>
            </a:pPr>
            <a:r>
              <a:rPr lang="en-US" dirty="0"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Geocoding and Radiometric Calibration –Geometrically and radiometrically calibrates the backscatter values of the two images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39606"/>
      </p:ext>
    </p:extLst>
  </p:cSld>
  <p:clrMapOvr>
    <a:masterClrMapping/>
  </p:clrMapOvr>
</p:sld>
</file>

<file path=ppt/theme/theme1.xml><?xml version="1.0" encoding="utf-8"?>
<a:theme xmlns:a="http://schemas.openxmlformats.org/drawingml/2006/main" name="Dark Theme B">
  <a:themeElements>
    <a:clrScheme name="NV5 Custom">
      <a:dk1>
        <a:sysClr val="windowText" lastClr="000000"/>
      </a:dk1>
      <a:lt1>
        <a:sysClr val="window" lastClr="FFFFFF"/>
      </a:lt1>
      <a:dk2>
        <a:srgbClr val="01426A"/>
      </a:dk2>
      <a:lt2>
        <a:srgbClr val="E7E6E6"/>
      </a:lt2>
      <a:accent1>
        <a:srgbClr val="006298"/>
      </a:accent1>
      <a:accent2>
        <a:srgbClr val="71B2C9"/>
      </a:accent2>
      <a:accent3>
        <a:srgbClr val="A5A5A5"/>
      </a:accent3>
      <a:accent4>
        <a:srgbClr val="74AA50"/>
      </a:accent4>
      <a:accent5>
        <a:srgbClr val="B7A99A"/>
      </a:accent5>
      <a:accent6>
        <a:srgbClr val="ED7D31"/>
      </a:accent6>
      <a:hlink>
        <a:srgbClr val="74AA50"/>
      </a:hlink>
      <a:folHlink>
        <a:srgbClr val="ED7D3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V5G_Blank_Template (1) (1).potx  -  Schreibgeschützt" id="{D5F12116-A491-4A32-BD85-E6D44418234B}" vid="{EDC1B886-DC33-4802-9FAA-FC8D2B9A81B7}"/>
    </a:ext>
  </a:extLst>
</a:theme>
</file>

<file path=ppt/theme/theme2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V5 Geospatial Template.potx" id="{2AC0B03A-E7B7-4181-A154-657C8339DC20}" vid="{61DEB73F-0CE7-47E6-B1E9-01091DF5C1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EDAF8EA8BE264B90B678140D112DF4" ma:contentTypeVersion="19" ma:contentTypeDescription="Create a new document." ma:contentTypeScope="" ma:versionID="09ca6ab9dbb913329125392dcf15a237">
  <xsd:schema xmlns:xsd="http://www.w3.org/2001/XMLSchema" xmlns:xs="http://www.w3.org/2001/XMLSchema" xmlns:p="http://schemas.microsoft.com/office/2006/metadata/properties" xmlns:ns2="f14e91e6-a7a0-4ae9-bed7-0f34608dbbea" xmlns:ns3="1d9e3eea-39ba-4e4e-8beb-2cec19768a0b" targetNamespace="http://schemas.microsoft.com/office/2006/metadata/properties" ma:root="true" ma:fieldsID="48057de77c87bdc53f535b1417b289a1" ns2:_="" ns3:_="">
    <xsd:import namespace="f14e91e6-a7a0-4ae9-bed7-0f34608dbbea"/>
    <xsd:import namespace="1d9e3eea-39ba-4e4e-8beb-2cec19768a0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4e91e6-a7a0-4ae9-bed7-0f34608dbbea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e3eea-39ba-4e4e-8beb-2cec19768a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1FDFC4-EC72-48EC-AD86-EDCBCFECDDAE}">
  <ds:schemaRefs>
    <ds:schemaRef ds:uri="1d9e3eea-39ba-4e4e-8beb-2cec19768a0b"/>
    <ds:schemaRef ds:uri="f14e91e6-a7a0-4ae9-bed7-0f34608dbb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BFE64D-4411-4556-A085-07675B8D8868}">
  <ds:schemaRefs>
    <ds:schemaRef ds:uri="http://purl.org/dc/elements/1.1/"/>
    <ds:schemaRef ds:uri="f14e91e6-a7a0-4ae9-bed7-0f34608dbbea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d9e3eea-39ba-4e4e-8beb-2cec19768a0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82A5B34-48C9-46D0-98BD-533F272D56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2068</TotalTime>
  <Words>615</Words>
  <Application>Microsoft Office PowerPoint</Application>
  <PresentationFormat>Widescreen</PresentationFormat>
  <Paragraphs>99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-apple-system</vt:lpstr>
      <vt:lpstr>Aptos</vt:lpstr>
      <vt:lpstr>Arial</vt:lpstr>
      <vt:lpstr>Franklin Gothic Book</vt:lpstr>
      <vt:lpstr>Roboto</vt:lpstr>
      <vt:lpstr>Roboto Black</vt:lpstr>
      <vt:lpstr>Roboto Medium</vt:lpstr>
      <vt:lpstr>Roboto Thin</vt:lpstr>
      <vt:lpstr>Segoe Sans</vt:lpstr>
      <vt:lpstr>Dark Theme B</vt:lpstr>
      <vt:lpstr>Title Slides</vt:lpstr>
      <vt:lpstr>PowerPoint Presentation</vt:lpstr>
      <vt:lpstr>Outline </vt:lpstr>
      <vt:lpstr>SAR in 60 Seconds</vt:lpstr>
      <vt:lpstr>Big Advantage to SAR----Sees through clouds</vt:lpstr>
      <vt:lpstr>Why is SAR so good for water?</vt:lpstr>
      <vt:lpstr>SAR Sensors</vt:lpstr>
      <vt:lpstr>SAR Bands</vt:lpstr>
      <vt:lpstr>SAR Case Study Hurricane Milton</vt:lpstr>
      <vt:lpstr>Getting the Sentinel-1 Data Ready to Compare</vt:lpstr>
      <vt:lpstr>SAR Products Showing Extent and Flood Depth</vt:lpstr>
      <vt:lpstr>Flood Mask</vt:lpstr>
      <vt:lpstr>Flood Extent and Depth Product</vt:lpstr>
      <vt:lpstr>Comparison to real world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Gruidel</dc:creator>
  <cp:lastModifiedBy>Amanda Oconnor</cp:lastModifiedBy>
  <cp:revision>5</cp:revision>
  <dcterms:created xsi:type="dcterms:W3CDTF">2025-02-20T19:40:01Z</dcterms:created>
  <dcterms:modified xsi:type="dcterms:W3CDTF">2025-04-23T00:03:30Z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0x01010025EDAF8EA8BE264B90B678140D112DF4</vt:lpwstr>
  </property>
</Properties>
</file>