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2" r:id="rId1"/>
  </p:sldMasterIdLst>
  <p:notesMasterIdLst>
    <p:notesMasterId r:id="rId36"/>
  </p:notesMasterIdLst>
  <p:handoutMasterIdLst>
    <p:handoutMasterId r:id="rId37"/>
  </p:handoutMasterIdLst>
  <p:sldIdLst>
    <p:sldId id="256" r:id="rId2"/>
    <p:sldId id="261" r:id="rId3"/>
    <p:sldId id="282" r:id="rId4"/>
    <p:sldId id="286" r:id="rId5"/>
    <p:sldId id="285" r:id="rId6"/>
    <p:sldId id="284" r:id="rId7"/>
    <p:sldId id="291" r:id="rId8"/>
    <p:sldId id="318" r:id="rId9"/>
    <p:sldId id="290" r:id="rId10"/>
    <p:sldId id="262" r:id="rId11"/>
    <p:sldId id="259" r:id="rId12"/>
    <p:sldId id="288" r:id="rId13"/>
    <p:sldId id="281" r:id="rId14"/>
    <p:sldId id="270" r:id="rId15"/>
    <p:sldId id="296" r:id="rId16"/>
    <p:sldId id="271" r:id="rId17"/>
    <p:sldId id="272" r:id="rId18"/>
    <p:sldId id="297" r:id="rId19"/>
    <p:sldId id="298" r:id="rId20"/>
    <p:sldId id="311" r:id="rId21"/>
    <p:sldId id="299" r:id="rId22"/>
    <p:sldId id="312" r:id="rId23"/>
    <p:sldId id="300" r:id="rId24"/>
    <p:sldId id="313" r:id="rId25"/>
    <p:sldId id="314" r:id="rId26"/>
    <p:sldId id="303" r:id="rId27"/>
    <p:sldId id="315" r:id="rId28"/>
    <p:sldId id="316" r:id="rId29"/>
    <p:sldId id="317" r:id="rId30"/>
    <p:sldId id="304" r:id="rId31"/>
    <p:sldId id="305" r:id="rId32"/>
    <p:sldId id="292" r:id="rId33"/>
    <p:sldId id="293" r:id="rId34"/>
    <p:sldId id="294" r:id="rId35"/>
  </p:sldIdLst>
  <p:sldSz cx="12192000" cy="6858000"/>
  <p:notesSz cx="6858000" cy="9144000"/>
  <p:embeddedFontLst>
    <p:embeddedFont>
      <p:font typeface="Calibri" panose="020F0502020204030204" pitchFamily="34" charset="0"/>
      <p:regular r:id="rId38"/>
      <p:bold r:id="rId39"/>
      <p:italic r:id="rId40"/>
      <p:boldItalic r:id="rId41"/>
    </p:embeddedFont>
    <p:embeddedFont>
      <p:font typeface="Open Sans" panose="020B0606030504020204" pitchFamily="34" charset="0"/>
      <p:regular r:id="rId42"/>
      <p:bold r:id="rId43"/>
      <p:italic r:id="rId44"/>
      <p:boldItalic r:id="rId45"/>
    </p:embeddedFont>
    <p:embeddedFont>
      <p:font typeface="Open Sans bold" panose="020B0706030804020204" pitchFamily="34" charset="0"/>
      <p:regular r:id="rId46"/>
      <p:bold r:id="rId47"/>
      <p:italic r:id="rId48"/>
      <p:boldItalic r:id="rId49"/>
    </p:embeddedFont>
    <p:embeddedFont>
      <p:font typeface="Open Sans Light" panose="020B0306030504020204" pitchFamily="34" charset="0"/>
      <p:regular r:id="rId50"/>
      <p:italic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278F097-0A73-434B-97FE-ED3B8A0EF645}">
          <p14:sldIdLst>
            <p14:sldId id="256"/>
            <p14:sldId id="261"/>
            <p14:sldId id="282"/>
            <p14:sldId id="286"/>
            <p14:sldId id="285"/>
            <p14:sldId id="284"/>
            <p14:sldId id="291"/>
            <p14:sldId id="318"/>
            <p14:sldId id="290"/>
            <p14:sldId id="262"/>
            <p14:sldId id="259"/>
            <p14:sldId id="288"/>
            <p14:sldId id="281"/>
          </p14:sldIdLst>
        </p14:section>
        <p14:section name="Town Hall" id="{51FF46E6-07F3-FB49-82A5-24ABD8AAC70F}">
          <p14:sldIdLst>
            <p14:sldId id="270"/>
            <p14:sldId id="296"/>
            <p14:sldId id="271"/>
            <p14:sldId id="272"/>
            <p14:sldId id="297"/>
            <p14:sldId id="298"/>
            <p14:sldId id="311"/>
            <p14:sldId id="299"/>
            <p14:sldId id="312"/>
            <p14:sldId id="300"/>
            <p14:sldId id="313"/>
            <p14:sldId id="314"/>
            <p14:sldId id="303"/>
            <p14:sldId id="315"/>
            <p14:sldId id="316"/>
            <p14:sldId id="317"/>
            <p14:sldId id="304"/>
            <p14:sldId id="305"/>
          </p14:sldIdLst>
        </p14:section>
        <p14:section name="Supplemental" id="{C70AF2A0-8A73-FE44-81FF-C7513A75E297}">
          <p14:sldIdLst>
            <p14:sldId id="292"/>
            <p14:sldId id="293"/>
            <p14:sldId id="294"/>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4C67"/>
    <a:srgbClr val="1D465F"/>
    <a:srgbClr val="1E4760"/>
    <a:srgbClr val="00AFDD"/>
    <a:srgbClr val="1A315D"/>
    <a:srgbClr val="339A2E"/>
    <a:srgbClr val="00ACD5"/>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53" autoAdjust="0"/>
    <p:restoredTop sz="97176" autoAdjust="0"/>
  </p:normalViewPr>
  <p:slideViewPr>
    <p:cSldViewPr snapToGrid="0" showGuides="1">
      <p:cViewPr varScale="1">
        <p:scale>
          <a:sx n="124" d="100"/>
          <a:sy n="124" d="100"/>
        </p:scale>
        <p:origin x="1088" y="168"/>
      </p:cViewPr>
      <p:guideLst/>
    </p:cSldViewPr>
  </p:slideViewPr>
  <p:notesTextViewPr>
    <p:cViewPr>
      <p:scale>
        <a:sx n="85" d="100"/>
        <a:sy n="85" d="100"/>
      </p:scale>
      <p:origin x="0" y="0"/>
    </p:cViewPr>
  </p:notesTextViewPr>
  <p:notesViewPr>
    <p:cSldViewPr snapToGrid="0" showGuides="1">
      <p:cViewPr varScale="1">
        <p:scale>
          <a:sx n="84" d="100"/>
          <a:sy n="84" d="100"/>
        </p:scale>
        <p:origin x="2752" y="1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2.fntdata"/></Relationships>
</file>

<file path=ppt/charts/_rels/chart1.xml.rels><?xml version="1.0" encoding="UTF-8" standalone="yes"?>
<Relationships xmlns="http://schemas.openxmlformats.org/package/2006/relationships"><Relationship Id="rId3" Type="http://schemas.openxmlformats.org/officeDocument/2006/relationships/oleObject" Target="file:////Users/jlane/20_working/SCCM/2021%20BM%20plo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GSCCM Funds</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565056917603208"/>
          <c:y val="9.6626221012947919E-2"/>
          <c:w val="0.80307436870479931"/>
          <c:h val="0.7542997063995539"/>
        </c:manualLayout>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Sheet1!$C$21:$C$30</c:f>
              <c:numCache>
                <c:formatCode>General</c:formatCode>
                <c:ptCount val="10"/>
                <c:pt idx="0">
                  <c:v>2021</c:v>
                </c:pt>
                <c:pt idx="1">
                  <c:v>2020</c:v>
                </c:pt>
                <c:pt idx="2">
                  <c:v>2019</c:v>
                </c:pt>
                <c:pt idx="3">
                  <c:v>2018</c:v>
                </c:pt>
                <c:pt idx="4">
                  <c:v>2017</c:v>
                </c:pt>
                <c:pt idx="5">
                  <c:v>2016</c:v>
                </c:pt>
                <c:pt idx="6">
                  <c:v>2015</c:v>
                </c:pt>
                <c:pt idx="7">
                  <c:v>2014</c:v>
                </c:pt>
                <c:pt idx="8">
                  <c:v>2013</c:v>
                </c:pt>
                <c:pt idx="9">
                  <c:v>2012</c:v>
                </c:pt>
              </c:numCache>
            </c:numRef>
          </c:xVal>
          <c:yVal>
            <c:numRef>
              <c:f>Sheet1!$D$21:$D$30</c:f>
              <c:numCache>
                <c:formatCode>"$"#,##0.00_);[Red]\("$"#,##0.00\)</c:formatCode>
                <c:ptCount val="10"/>
                <c:pt idx="0" formatCode="General">
                  <c:v>466.2</c:v>
                </c:pt>
                <c:pt idx="1">
                  <c:v>453.8</c:v>
                </c:pt>
                <c:pt idx="2">
                  <c:v>448.1</c:v>
                </c:pt>
                <c:pt idx="3">
                  <c:v>448.5</c:v>
                </c:pt>
                <c:pt idx="4">
                  <c:v>347.3</c:v>
                </c:pt>
                <c:pt idx="5">
                  <c:v>338.4</c:v>
                </c:pt>
                <c:pt idx="6">
                  <c:v>223.3</c:v>
                </c:pt>
                <c:pt idx="7">
                  <c:v>245.5</c:v>
                </c:pt>
                <c:pt idx="8">
                  <c:v>180.1</c:v>
                </c:pt>
                <c:pt idx="9">
                  <c:v>238.6</c:v>
                </c:pt>
              </c:numCache>
            </c:numRef>
          </c:yVal>
          <c:smooth val="0"/>
          <c:extLst>
            <c:ext xmlns:c16="http://schemas.microsoft.com/office/drawing/2014/chart" uri="{C3380CC4-5D6E-409C-BE32-E72D297353CC}">
              <c16:uniqueId val="{00000000-EA7D-1D43-968F-3BB9FAAEA069}"/>
            </c:ext>
          </c:extLst>
        </c:ser>
        <c:dLbls>
          <c:showLegendKey val="0"/>
          <c:showVal val="0"/>
          <c:showCatName val="0"/>
          <c:showSerName val="0"/>
          <c:showPercent val="0"/>
          <c:showBubbleSize val="0"/>
        </c:dLbls>
        <c:axId val="2121116672"/>
        <c:axId val="2129203376"/>
      </c:scatterChart>
      <c:valAx>
        <c:axId val="2121116672"/>
        <c:scaling>
          <c:orientation val="minMax"/>
          <c:max val="2021"/>
          <c:min val="2012"/>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540000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29203376"/>
        <c:crosses val="autoZero"/>
        <c:crossBetween val="midCat"/>
        <c:majorUnit val="1"/>
      </c:valAx>
      <c:valAx>
        <c:axId val="21292033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2111667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4148386871995"/>
          <c:y val="5.5137844611528798E-2"/>
          <c:w val="0.38384955752212402"/>
          <c:h val="0.86967418546365904"/>
        </c:manualLayout>
      </c:layout>
      <c:pieChart>
        <c:varyColors val="1"/>
        <c:ser>
          <c:idx val="0"/>
          <c:order val="0"/>
          <c:cat>
            <c:strRef>
              <c:f>Sheet1!$A$7:$A$10</c:f>
              <c:strCache>
                <c:ptCount val="4"/>
                <c:pt idx="0">
                  <c:v>Undgraduate Students</c:v>
                </c:pt>
                <c:pt idx="1">
                  <c:v>Graduate Students</c:v>
                </c:pt>
                <c:pt idx="2">
                  <c:v>PostDoc</c:v>
                </c:pt>
                <c:pt idx="3">
                  <c:v>Other (Staff/Organizers)</c:v>
                </c:pt>
              </c:strCache>
            </c:strRef>
          </c:cat>
          <c:val>
            <c:numRef>
              <c:f>Sheet1!$B$7:$B$10</c:f>
              <c:numCache>
                <c:formatCode>General</c:formatCode>
                <c:ptCount val="4"/>
                <c:pt idx="0">
                  <c:v>3</c:v>
                </c:pt>
                <c:pt idx="1">
                  <c:v>24</c:v>
                </c:pt>
                <c:pt idx="2">
                  <c:v>13</c:v>
                </c:pt>
                <c:pt idx="3">
                  <c:v>26</c:v>
                </c:pt>
              </c:numCache>
            </c:numRef>
          </c:val>
          <c:extLst>
            <c:ext xmlns:c16="http://schemas.microsoft.com/office/drawing/2014/chart" uri="{C3380CC4-5D6E-409C-BE32-E72D297353CC}">
              <c16:uniqueId val="{00000000-0753-BF4A-8BF7-6BFC77451589}"/>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5619782593547495"/>
          <c:y val="6.00749906261717E-2"/>
          <c:w val="0.44158978468399401"/>
          <c:h val="0.86982495609101496"/>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pieChart>
        <c:varyColors val="1"/>
        <c:ser>
          <c:idx val="0"/>
          <c:order val="0"/>
          <c:cat>
            <c:strRef>
              <c:f>Sheet1!$A$1:$A$5</c:f>
              <c:strCache>
                <c:ptCount val="5"/>
                <c:pt idx="0">
                  <c:v>Universities</c:v>
                </c:pt>
                <c:pt idx="1">
                  <c:v>Sandia</c:v>
                </c:pt>
                <c:pt idx="2">
                  <c:v>LANL</c:v>
                </c:pt>
                <c:pt idx="3">
                  <c:v>LLNL</c:v>
                </c:pt>
                <c:pt idx="4">
                  <c:v>ARL</c:v>
                </c:pt>
              </c:strCache>
            </c:strRef>
          </c:cat>
          <c:val>
            <c:numRef>
              <c:f>Sheet1!$B$1:$B$5</c:f>
              <c:numCache>
                <c:formatCode>General</c:formatCode>
                <c:ptCount val="5"/>
                <c:pt idx="0">
                  <c:v>36</c:v>
                </c:pt>
                <c:pt idx="1">
                  <c:v>6</c:v>
                </c:pt>
                <c:pt idx="2">
                  <c:v>8</c:v>
                </c:pt>
                <c:pt idx="3">
                  <c:v>3</c:v>
                </c:pt>
                <c:pt idx="4">
                  <c:v>2</c:v>
                </c:pt>
              </c:numCache>
            </c:numRef>
          </c:val>
          <c:extLst>
            <c:ext xmlns:c16="http://schemas.microsoft.com/office/drawing/2014/chart" uri="{C3380CC4-5D6E-409C-BE32-E72D297353CC}">
              <c16:uniqueId val="{00000000-5239-BA47-9696-859C2F5753C0}"/>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4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BBFD69-9DEA-4824-BBDA-FC6A81913C12}"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80BEF55B-B57A-44A6-9129-33A3E589632B}">
      <dgm:prSet/>
      <dgm:spPr/>
      <dgm:t>
        <a:bodyPr/>
        <a:lstStyle/>
        <a:p>
          <a:pPr marL="0" indent="0">
            <a:tabLst>
              <a:tab pos="2046288" algn="l"/>
            </a:tabLst>
          </a:pPr>
          <a:r>
            <a:rPr lang="en-US" dirty="0"/>
            <a:t>March 2022	Task force formation</a:t>
          </a:r>
        </a:p>
      </dgm:t>
    </dgm:pt>
    <dgm:pt modelId="{79FC7A2E-2B64-4F85-8EAB-B97CEB3C1D33}" type="parTrans" cxnId="{61E0D7D6-C78B-4EFB-8280-D4610304CC12}">
      <dgm:prSet/>
      <dgm:spPr/>
      <dgm:t>
        <a:bodyPr/>
        <a:lstStyle/>
        <a:p>
          <a:endParaRPr lang="en-US"/>
        </a:p>
      </dgm:t>
    </dgm:pt>
    <dgm:pt modelId="{4A59BB74-E4EA-4A05-A218-20AAC714355A}" type="sibTrans" cxnId="{61E0D7D6-C78B-4EFB-8280-D4610304CC12}">
      <dgm:prSet/>
      <dgm:spPr/>
      <dgm:t>
        <a:bodyPr/>
        <a:lstStyle/>
        <a:p>
          <a:endParaRPr lang="en-US"/>
        </a:p>
      </dgm:t>
    </dgm:pt>
    <dgm:pt modelId="{2E2B100F-70CE-4CE1-AB0E-552CEA3E962B}">
      <dgm:prSet/>
      <dgm:spPr/>
      <dgm:t>
        <a:bodyPr/>
        <a:lstStyle/>
        <a:p>
          <a:pPr marL="0" indent="0">
            <a:tabLst>
              <a:tab pos="2046288" algn="l"/>
            </a:tabLst>
          </a:pPr>
          <a:r>
            <a:rPr lang="en-US" dirty="0"/>
            <a:t>March-May 2022	Executive Committee discussions and formation of </a:t>
          </a:r>
          <a:r>
            <a:rPr lang="en-US" b="1" i="1" dirty="0"/>
            <a:t>Call for Comment</a:t>
          </a:r>
        </a:p>
      </dgm:t>
    </dgm:pt>
    <dgm:pt modelId="{9DD3F90B-959C-480D-B2A2-E3B5E0CE1522}" type="parTrans" cxnId="{4B945D49-B500-4859-B8A1-91BC812806A2}">
      <dgm:prSet/>
      <dgm:spPr/>
      <dgm:t>
        <a:bodyPr/>
        <a:lstStyle/>
        <a:p>
          <a:endParaRPr lang="en-US"/>
        </a:p>
      </dgm:t>
    </dgm:pt>
    <dgm:pt modelId="{216C9FA4-3726-431D-8003-EABD0F93116A}" type="sibTrans" cxnId="{4B945D49-B500-4859-B8A1-91BC812806A2}">
      <dgm:prSet/>
      <dgm:spPr/>
      <dgm:t>
        <a:bodyPr/>
        <a:lstStyle/>
        <a:p>
          <a:endParaRPr lang="en-US"/>
        </a:p>
      </dgm:t>
    </dgm:pt>
    <dgm:pt modelId="{6CFC98D7-A599-49D1-8989-173F41393E5A}">
      <dgm:prSet/>
      <dgm:spPr/>
      <dgm:t>
        <a:bodyPr/>
        <a:lstStyle/>
        <a:p>
          <a:pPr marL="0" indent="0">
            <a:tabLst>
              <a:tab pos="2046288" algn="l"/>
            </a:tabLst>
          </a:pPr>
          <a:r>
            <a:rPr lang="en-US" dirty="0"/>
            <a:t>June 2022	Focus Group Meetings</a:t>
          </a:r>
        </a:p>
      </dgm:t>
    </dgm:pt>
    <dgm:pt modelId="{BD0A66EA-6C7F-419D-995A-020301C02836}" type="parTrans" cxnId="{F2747208-4FF4-4CE2-862D-A20418C969F8}">
      <dgm:prSet/>
      <dgm:spPr/>
      <dgm:t>
        <a:bodyPr/>
        <a:lstStyle/>
        <a:p>
          <a:endParaRPr lang="en-US"/>
        </a:p>
      </dgm:t>
    </dgm:pt>
    <dgm:pt modelId="{5D28D543-A179-4151-BFED-B7B5C32648E4}" type="sibTrans" cxnId="{F2747208-4FF4-4CE2-862D-A20418C969F8}">
      <dgm:prSet/>
      <dgm:spPr/>
      <dgm:t>
        <a:bodyPr/>
        <a:lstStyle/>
        <a:p>
          <a:endParaRPr lang="en-US"/>
        </a:p>
      </dgm:t>
    </dgm:pt>
    <dgm:pt modelId="{DCABBD35-B38E-4470-8813-147A6405948C}">
      <dgm:prSet custT="1"/>
      <dgm:spPr/>
      <dgm:t>
        <a:bodyPr/>
        <a:lstStyle/>
        <a:p>
          <a:pPr marL="0" indent="0">
            <a:tabLst>
              <a:tab pos="2046288" algn="l"/>
            </a:tabLst>
          </a:pPr>
          <a:r>
            <a:rPr lang="en-US" sz="2400" b="1" dirty="0">
              <a:latin typeface="Calibri" panose="020F0502020204030204" pitchFamily="34" charset="0"/>
              <a:cs typeface="Calibri" panose="020F0502020204030204" pitchFamily="34" charset="0"/>
            </a:rPr>
            <a:t>July 2022	GSCCM membership townhall discussion</a:t>
          </a:r>
        </a:p>
        <a:p>
          <a:pPr marL="0" indent="0">
            <a:tabLst>
              <a:tab pos="2046288" algn="l"/>
            </a:tabLst>
          </a:pPr>
          <a:endParaRPr lang="en-US" sz="2400" b="1" dirty="0">
            <a:latin typeface="Calibri" panose="020F0502020204030204" pitchFamily="34" charset="0"/>
            <a:cs typeface="Calibri" panose="020F0502020204030204" pitchFamily="34" charset="0"/>
          </a:endParaRPr>
        </a:p>
      </dgm:t>
    </dgm:pt>
    <dgm:pt modelId="{FE0686C5-9C3C-49BA-AC4B-ACC80BD6C8AD}" type="parTrans" cxnId="{14E01B46-4231-4B7E-B1FF-19FF058E8A8E}">
      <dgm:prSet/>
      <dgm:spPr/>
      <dgm:t>
        <a:bodyPr/>
        <a:lstStyle/>
        <a:p>
          <a:endParaRPr lang="en-US"/>
        </a:p>
      </dgm:t>
    </dgm:pt>
    <dgm:pt modelId="{A18F4140-19ED-463D-AB6E-1C102DBB764E}" type="sibTrans" cxnId="{14E01B46-4231-4B7E-B1FF-19FF058E8A8E}">
      <dgm:prSet/>
      <dgm:spPr/>
      <dgm:t>
        <a:bodyPr/>
        <a:lstStyle/>
        <a:p>
          <a:endParaRPr lang="en-US"/>
        </a:p>
      </dgm:t>
    </dgm:pt>
    <dgm:pt modelId="{97494CBF-3FDE-4FFE-9C8C-047BC422C07B}">
      <dgm:prSet/>
      <dgm:spPr/>
      <dgm:t>
        <a:bodyPr/>
        <a:lstStyle/>
        <a:p>
          <a:pPr marL="0" indent="0">
            <a:tabLst>
              <a:tab pos="2046288" algn="l"/>
            </a:tabLst>
          </a:pPr>
          <a:r>
            <a:rPr lang="en-US" dirty="0"/>
            <a:t>Nov 2022</a:t>
          </a:r>
          <a:r>
            <a:rPr lang="en-US" baseline="30000" dirty="0"/>
            <a:t>*</a:t>
          </a:r>
          <a:r>
            <a:rPr lang="en-US" dirty="0"/>
            <a:t>	APS Council proposal approval (required to bring before the membership)</a:t>
          </a:r>
          <a:r>
            <a:rPr lang="en-US" baseline="30000" dirty="0"/>
            <a:t>**</a:t>
          </a:r>
        </a:p>
      </dgm:t>
    </dgm:pt>
    <dgm:pt modelId="{6C6A1BE6-ECAC-491D-9461-2C5082024959}" type="parTrans" cxnId="{716F95C2-F462-46F4-B717-D82D9040D600}">
      <dgm:prSet/>
      <dgm:spPr/>
      <dgm:t>
        <a:bodyPr/>
        <a:lstStyle/>
        <a:p>
          <a:endParaRPr lang="en-US"/>
        </a:p>
      </dgm:t>
    </dgm:pt>
    <dgm:pt modelId="{27FE1F9F-8A18-4DE0-A605-94B781BEDD0D}" type="sibTrans" cxnId="{716F95C2-F462-46F4-B717-D82D9040D600}">
      <dgm:prSet/>
      <dgm:spPr/>
      <dgm:t>
        <a:bodyPr/>
        <a:lstStyle/>
        <a:p>
          <a:endParaRPr lang="en-US"/>
        </a:p>
      </dgm:t>
    </dgm:pt>
    <dgm:pt modelId="{86577B6F-F28E-4165-B7FB-E3E4D60A6D4D}">
      <dgm:prSet/>
      <dgm:spPr/>
      <dgm:t>
        <a:bodyPr/>
        <a:lstStyle/>
        <a:p>
          <a:pPr marL="0" indent="0">
            <a:tabLst>
              <a:tab pos="2046288" algn="l"/>
            </a:tabLst>
          </a:pPr>
          <a:r>
            <a:rPr lang="en-US" dirty="0"/>
            <a:t>Mar 2023</a:t>
          </a:r>
          <a:r>
            <a:rPr lang="en-US" baseline="30000" dirty="0"/>
            <a:t>*</a:t>
          </a:r>
          <a:r>
            <a:rPr lang="en-US" dirty="0"/>
            <a:t>	GSCCM Townhall to vote and plan implementation</a:t>
          </a:r>
        </a:p>
      </dgm:t>
    </dgm:pt>
    <dgm:pt modelId="{3786A74A-20F7-4F4C-B990-62F9D488AB79}" type="parTrans" cxnId="{FFE73532-0402-42C7-B0F4-6D0F7900ED0E}">
      <dgm:prSet/>
      <dgm:spPr/>
      <dgm:t>
        <a:bodyPr/>
        <a:lstStyle/>
        <a:p>
          <a:endParaRPr lang="en-US"/>
        </a:p>
      </dgm:t>
    </dgm:pt>
    <dgm:pt modelId="{B6AEA3B5-9427-4350-B7F3-467A0B5CC24E}" type="sibTrans" cxnId="{FFE73532-0402-42C7-B0F4-6D0F7900ED0E}">
      <dgm:prSet/>
      <dgm:spPr/>
      <dgm:t>
        <a:bodyPr/>
        <a:lstStyle/>
        <a:p>
          <a:endParaRPr lang="en-US"/>
        </a:p>
      </dgm:t>
    </dgm:pt>
    <dgm:pt modelId="{3BBABC34-B36C-4A72-A95D-628C752661E8}">
      <dgm:prSet/>
      <dgm:spPr/>
      <dgm:t>
        <a:bodyPr/>
        <a:lstStyle/>
        <a:p>
          <a:pPr marL="0" indent="0">
            <a:tabLst>
              <a:tab pos="2046288" algn="l"/>
            </a:tabLst>
          </a:pPr>
          <a:r>
            <a:rPr lang="en-US" dirty="0"/>
            <a:t>2022-2025</a:t>
          </a:r>
          <a:r>
            <a:rPr lang="en-US" baseline="30000" dirty="0"/>
            <a:t>*</a:t>
          </a:r>
          <a:r>
            <a:rPr lang="en-US" dirty="0"/>
            <a:t>	Focused recruiting and outreach</a:t>
          </a:r>
        </a:p>
      </dgm:t>
    </dgm:pt>
    <dgm:pt modelId="{FCC5063D-94AC-486B-AC6A-363D141833DA}" type="parTrans" cxnId="{7839E506-E6F8-42A1-9AE4-931FDF121F91}">
      <dgm:prSet/>
      <dgm:spPr/>
      <dgm:t>
        <a:bodyPr/>
        <a:lstStyle/>
        <a:p>
          <a:endParaRPr lang="en-US"/>
        </a:p>
      </dgm:t>
    </dgm:pt>
    <dgm:pt modelId="{FE711CCA-4A02-4467-BA23-5051EB33C3BE}" type="sibTrans" cxnId="{7839E506-E6F8-42A1-9AE4-931FDF121F91}">
      <dgm:prSet/>
      <dgm:spPr/>
      <dgm:t>
        <a:bodyPr/>
        <a:lstStyle/>
        <a:p>
          <a:endParaRPr lang="en-US"/>
        </a:p>
      </dgm:t>
    </dgm:pt>
    <dgm:pt modelId="{50F2F0ED-5458-EA4A-AD46-4FD4369248D3}">
      <dgm:prSet/>
      <dgm:spPr/>
      <dgm:t>
        <a:bodyPr/>
        <a:lstStyle/>
        <a:p>
          <a:r>
            <a:rPr lang="en-US" dirty="0"/>
            <a:t>Sept. 2022 	</a:t>
          </a:r>
          <a:r>
            <a:rPr lang="en-US"/>
            <a:t>      Write &amp; post </a:t>
          </a:r>
          <a:r>
            <a:rPr lang="en-US" dirty="0"/>
            <a:t>proposal for community review, comment and modification</a:t>
          </a:r>
        </a:p>
      </dgm:t>
    </dgm:pt>
    <dgm:pt modelId="{385EB41F-C934-7B44-AC3E-39BA370206B0}" type="parTrans" cxnId="{F1837775-0A49-CE43-B64E-B1F4BBC7FF29}">
      <dgm:prSet/>
      <dgm:spPr/>
      <dgm:t>
        <a:bodyPr/>
        <a:lstStyle/>
        <a:p>
          <a:endParaRPr lang="en-US"/>
        </a:p>
      </dgm:t>
    </dgm:pt>
    <dgm:pt modelId="{CA38ABF4-4B93-9F4C-95F3-261B6F8E00D3}" type="sibTrans" cxnId="{F1837775-0A49-CE43-B64E-B1F4BBC7FF29}">
      <dgm:prSet/>
      <dgm:spPr/>
      <dgm:t>
        <a:bodyPr/>
        <a:lstStyle/>
        <a:p>
          <a:endParaRPr lang="en-US"/>
        </a:p>
      </dgm:t>
    </dgm:pt>
    <dgm:pt modelId="{B0B2BBED-0900-B44E-8E28-15BD39C1787E}" type="pres">
      <dgm:prSet presAssocID="{B5BBFD69-9DEA-4824-BBDA-FC6A81913C12}" presName="vert0" presStyleCnt="0">
        <dgm:presLayoutVars>
          <dgm:dir/>
          <dgm:animOne val="branch"/>
          <dgm:animLvl val="lvl"/>
        </dgm:presLayoutVars>
      </dgm:prSet>
      <dgm:spPr/>
    </dgm:pt>
    <dgm:pt modelId="{3DFC3157-059B-C64E-8520-F398296E7994}" type="pres">
      <dgm:prSet presAssocID="{80BEF55B-B57A-44A6-9129-33A3E589632B}" presName="thickLine" presStyleLbl="alignNode1" presStyleIdx="0" presStyleCnt="8"/>
      <dgm:spPr/>
    </dgm:pt>
    <dgm:pt modelId="{838CE3BF-ED3C-B546-8233-FFEC45FE8A90}" type="pres">
      <dgm:prSet presAssocID="{80BEF55B-B57A-44A6-9129-33A3E589632B}" presName="horz1" presStyleCnt="0"/>
      <dgm:spPr/>
    </dgm:pt>
    <dgm:pt modelId="{C9DBAC07-C422-5445-BCFF-CF760A79F0FA}" type="pres">
      <dgm:prSet presAssocID="{80BEF55B-B57A-44A6-9129-33A3E589632B}" presName="tx1" presStyleLbl="revTx" presStyleIdx="0" presStyleCnt="8"/>
      <dgm:spPr/>
    </dgm:pt>
    <dgm:pt modelId="{8C429C8F-38BE-6842-B00F-648F0EA8891A}" type="pres">
      <dgm:prSet presAssocID="{80BEF55B-B57A-44A6-9129-33A3E589632B}" presName="vert1" presStyleCnt="0"/>
      <dgm:spPr/>
    </dgm:pt>
    <dgm:pt modelId="{4DF1BA68-466F-8D42-94A5-B841F522E07C}" type="pres">
      <dgm:prSet presAssocID="{2E2B100F-70CE-4CE1-AB0E-552CEA3E962B}" presName="thickLine" presStyleLbl="alignNode1" presStyleIdx="1" presStyleCnt="8"/>
      <dgm:spPr/>
    </dgm:pt>
    <dgm:pt modelId="{2C39BEDE-FD9C-CC4B-BC9E-C35631362FC5}" type="pres">
      <dgm:prSet presAssocID="{2E2B100F-70CE-4CE1-AB0E-552CEA3E962B}" presName="horz1" presStyleCnt="0"/>
      <dgm:spPr/>
    </dgm:pt>
    <dgm:pt modelId="{15BD33A6-647E-1C41-87CF-0906A0128F04}" type="pres">
      <dgm:prSet presAssocID="{2E2B100F-70CE-4CE1-AB0E-552CEA3E962B}" presName="tx1" presStyleLbl="revTx" presStyleIdx="1" presStyleCnt="8"/>
      <dgm:spPr/>
    </dgm:pt>
    <dgm:pt modelId="{703B04BF-4F4A-9347-8B7A-C387FEEDEC10}" type="pres">
      <dgm:prSet presAssocID="{2E2B100F-70CE-4CE1-AB0E-552CEA3E962B}" presName="vert1" presStyleCnt="0"/>
      <dgm:spPr/>
    </dgm:pt>
    <dgm:pt modelId="{3C99B4EC-436B-1540-80BB-426DA6046B9F}" type="pres">
      <dgm:prSet presAssocID="{6CFC98D7-A599-49D1-8989-173F41393E5A}" presName="thickLine" presStyleLbl="alignNode1" presStyleIdx="2" presStyleCnt="8"/>
      <dgm:spPr/>
    </dgm:pt>
    <dgm:pt modelId="{1AB22AD1-20CD-8C41-9FBA-2429EF37A021}" type="pres">
      <dgm:prSet presAssocID="{6CFC98D7-A599-49D1-8989-173F41393E5A}" presName="horz1" presStyleCnt="0"/>
      <dgm:spPr/>
    </dgm:pt>
    <dgm:pt modelId="{3F002864-4537-0D41-B7F4-30A3C235344D}" type="pres">
      <dgm:prSet presAssocID="{6CFC98D7-A599-49D1-8989-173F41393E5A}" presName="tx1" presStyleLbl="revTx" presStyleIdx="2" presStyleCnt="8"/>
      <dgm:spPr/>
    </dgm:pt>
    <dgm:pt modelId="{B0668BB9-EC2B-F241-A129-120C54EC8FB3}" type="pres">
      <dgm:prSet presAssocID="{6CFC98D7-A599-49D1-8989-173F41393E5A}" presName="vert1" presStyleCnt="0"/>
      <dgm:spPr/>
    </dgm:pt>
    <dgm:pt modelId="{C676A6C6-FCEA-A94C-A53F-60796F9D818A}" type="pres">
      <dgm:prSet presAssocID="{DCABBD35-B38E-4470-8813-147A6405948C}" presName="thickLine" presStyleLbl="alignNode1" presStyleIdx="3" presStyleCnt="8"/>
      <dgm:spPr/>
    </dgm:pt>
    <dgm:pt modelId="{DBD519E6-42B5-1940-8226-FFE520EAF47F}" type="pres">
      <dgm:prSet presAssocID="{DCABBD35-B38E-4470-8813-147A6405948C}" presName="horz1" presStyleCnt="0"/>
      <dgm:spPr/>
    </dgm:pt>
    <dgm:pt modelId="{8CB9223A-83F0-5145-A4D7-7F5B158A5A20}" type="pres">
      <dgm:prSet presAssocID="{DCABBD35-B38E-4470-8813-147A6405948C}" presName="tx1" presStyleLbl="revTx" presStyleIdx="3" presStyleCnt="8"/>
      <dgm:spPr/>
    </dgm:pt>
    <dgm:pt modelId="{3AA35F2A-57E7-8B49-939E-A3E5108CAC89}" type="pres">
      <dgm:prSet presAssocID="{DCABBD35-B38E-4470-8813-147A6405948C}" presName="vert1" presStyleCnt="0"/>
      <dgm:spPr/>
    </dgm:pt>
    <dgm:pt modelId="{11F8999C-AA65-5642-A1F2-38D5A1B134A4}" type="pres">
      <dgm:prSet presAssocID="{50F2F0ED-5458-EA4A-AD46-4FD4369248D3}" presName="thickLine" presStyleLbl="alignNode1" presStyleIdx="4" presStyleCnt="8"/>
      <dgm:spPr/>
    </dgm:pt>
    <dgm:pt modelId="{F6D5D686-37A0-EC4D-B6BA-B25275C28EE8}" type="pres">
      <dgm:prSet presAssocID="{50F2F0ED-5458-EA4A-AD46-4FD4369248D3}" presName="horz1" presStyleCnt="0"/>
      <dgm:spPr/>
    </dgm:pt>
    <dgm:pt modelId="{7624D7F8-5B6E-914E-B9E7-B0BB51F5B5E6}" type="pres">
      <dgm:prSet presAssocID="{50F2F0ED-5458-EA4A-AD46-4FD4369248D3}" presName="tx1" presStyleLbl="revTx" presStyleIdx="4" presStyleCnt="8"/>
      <dgm:spPr/>
    </dgm:pt>
    <dgm:pt modelId="{8B316E9A-567E-D44C-84F7-6383805FD82C}" type="pres">
      <dgm:prSet presAssocID="{50F2F0ED-5458-EA4A-AD46-4FD4369248D3}" presName="vert1" presStyleCnt="0"/>
      <dgm:spPr/>
    </dgm:pt>
    <dgm:pt modelId="{E927D6B6-A048-DB47-A233-4AFCD3A6D271}" type="pres">
      <dgm:prSet presAssocID="{97494CBF-3FDE-4FFE-9C8C-047BC422C07B}" presName="thickLine" presStyleLbl="alignNode1" presStyleIdx="5" presStyleCnt="8"/>
      <dgm:spPr/>
    </dgm:pt>
    <dgm:pt modelId="{EEAA9819-C7F0-F445-A0B2-EEBF6089EFC0}" type="pres">
      <dgm:prSet presAssocID="{97494CBF-3FDE-4FFE-9C8C-047BC422C07B}" presName="horz1" presStyleCnt="0"/>
      <dgm:spPr/>
    </dgm:pt>
    <dgm:pt modelId="{2914A801-38C4-224B-96CA-85011A4A6AB7}" type="pres">
      <dgm:prSet presAssocID="{97494CBF-3FDE-4FFE-9C8C-047BC422C07B}" presName="tx1" presStyleLbl="revTx" presStyleIdx="5" presStyleCnt="8"/>
      <dgm:spPr/>
    </dgm:pt>
    <dgm:pt modelId="{6846C200-550A-2144-A5B0-9287F8ED91B7}" type="pres">
      <dgm:prSet presAssocID="{97494CBF-3FDE-4FFE-9C8C-047BC422C07B}" presName="vert1" presStyleCnt="0"/>
      <dgm:spPr/>
    </dgm:pt>
    <dgm:pt modelId="{B5DB9317-C926-504A-AF95-F37942F883D0}" type="pres">
      <dgm:prSet presAssocID="{86577B6F-F28E-4165-B7FB-E3E4D60A6D4D}" presName="thickLine" presStyleLbl="alignNode1" presStyleIdx="6" presStyleCnt="8"/>
      <dgm:spPr/>
    </dgm:pt>
    <dgm:pt modelId="{860C44B8-E847-494D-9309-0970C48F101F}" type="pres">
      <dgm:prSet presAssocID="{86577B6F-F28E-4165-B7FB-E3E4D60A6D4D}" presName="horz1" presStyleCnt="0"/>
      <dgm:spPr/>
    </dgm:pt>
    <dgm:pt modelId="{8B41BE0C-E06F-024E-B86E-20B7F3066742}" type="pres">
      <dgm:prSet presAssocID="{86577B6F-F28E-4165-B7FB-E3E4D60A6D4D}" presName="tx1" presStyleLbl="revTx" presStyleIdx="6" presStyleCnt="8"/>
      <dgm:spPr/>
    </dgm:pt>
    <dgm:pt modelId="{DEDBC1B1-9B71-F446-8F83-85734319E384}" type="pres">
      <dgm:prSet presAssocID="{86577B6F-F28E-4165-B7FB-E3E4D60A6D4D}" presName="vert1" presStyleCnt="0"/>
      <dgm:spPr/>
    </dgm:pt>
    <dgm:pt modelId="{9BA4AAF5-6F91-0049-8E6A-FF1EEEF2139E}" type="pres">
      <dgm:prSet presAssocID="{3BBABC34-B36C-4A72-A95D-628C752661E8}" presName="thickLine" presStyleLbl="alignNode1" presStyleIdx="7" presStyleCnt="8"/>
      <dgm:spPr/>
    </dgm:pt>
    <dgm:pt modelId="{C3D027D7-537A-B64D-B40B-E083A8CA6B29}" type="pres">
      <dgm:prSet presAssocID="{3BBABC34-B36C-4A72-A95D-628C752661E8}" presName="horz1" presStyleCnt="0"/>
      <dgm:spPr/>
    </dgm:pt>
    <dgm:pt modelId="{642B902F-15A9-F44A-BE73-5F27993AAA37}" type="pres">
      <dgm:prSet presAssocID="{3BBABC34-B36C-4A72-A95D-628C752661E8}" presName="tx1" presStyleLbl="revTx" presStyleIdx="7" presStyleCnt="8"/>
      <dgm:spPr/>
    </dgm:pt>
    <dgm:pt modelId="{F85E30EA-53F5-E540-BE89-E11EFBF851D3}" type="pres">
      <dgm:prSet presAssocID="{3BBABC34-B36C-4A72-A95D-628C752661E8}" presName="vert1" presStyleCnt="0"/>
      <dgm:spPr/>
    </dgm:pt>
  </dgm:ptLst>
  <dgm:cxnLst>
    <dgm:cxn modelId="{7839E506-E6F8-42A1-9AE4-931FDF121F91}" srcId="{B5BBFD69-9DEA-4824-BBDA-FC6A81913C12}" destId="{3BBABC34-B36C-4A72-A95D-628C752661E8}" srcOrd="7" destOrd="0" parTransId="{FCC5063D-94AC-486B-AC6A-363D141833DA}" sibTransId="{FE711CCA-4A02-4467-BA23-5051EB33C3BE}"/>
    <dgm:cxn modelId="{F2747208-4FF4-4CE2-862D-A20418C969F8}" srcId="{B5BBFD69-9DEA-4824-BBDA-FC6A81913C12}" destId="{6CFC98D7-A599-49D1-8989-173F41393E5A}" srcOrd="2" destOrd="0" parTransId="{BD0A66EA-6C7F-419D-995A-020301C02836}" sibTransId="{5D28D543-A179-4151-BFED-B7B5C32648E4}"/>
    <dgm:cxn modelId="{15A9110A-B088-3541-8339-221B7451F3FF}" type="presOf" srcId="{6CFC98D7-A599-49D1-8989-173F41393E5A}" destId="{3F002864-4537-0D41-B7F4-30A3C235344D}" srcOrd="0" destOrd="0" presId="urn:microsoft.com/office/officeart/2008/layout/LinedList"/>
    <dgm:cxn modelId="{5787422E-29EE-F14C-9735-022DBC59998B}" type="presOf" srcId="{80BEF55B-B57A-44A6-9129-33A3E589632B}" destId="{C9DBAC07-C422-5445-BCFF-CF760A79F0FA}" srcOrd="0" destOrd="0" presId="urn:microsoft.com/office/officeart/2008/layout/LinedList"/>
    <dgm:cxn modelId="{FFE73532-0402-42C7-B0F4-6D0F7900ED0E}" srcId="{B5BBFD69-9DEA-4824-BBDA-FC6A81913C12}" destId="{86577B6F-F28E-4165-B7FB-E3E4D60A6D4D}" srcOrd="6" destOrd="0" parTransId="{3786A74A-20F7-4F4C-B990-62F9D488AB79}" sibTransId="{B6AEA3B5-9427-4350-B7F3-467A0B5CC24E}"/>
    <dgm:cxn modelId="{0A7A323E-4747-4D48-9FF0-15B546F18F7E}" type="presOf" srcId="{50F2F0ED-5458-EA4A-AD46-4FD4369248D3}" destId="{7624D7F8-5B6E-914E-B9E7-B0BB51F5B5E6}" srcOrd="0" destOrd="0" presId="urn:microsoft.com/office/officeart/2008/layout/LinedList"/>
    <dgm:cxn modelId="{14E01B46-4231-4B7E-B1FF-19FF058E8A8E}" srcId="{B5BBFD69-9DEA-4824-BBDA-FC6A81913C12}" destId="{DCABBD35-B38E-4470-8813-147A6405948C}" srcOrd="3" destOrd="0" parTransId="{FE0686C5-9C3C-49BA-AC4B-ACC80BD6C8AD}" sibTransId="{A18F4140-19ED-463D-AB6E-1C102DBB764E}"/>
    <dgm:cxn modelId="{4B945D49-B500-4859-B8A1-91BC812806A2}" srcId="{B5BBFD69-9DEA-4824-BBDA-FC6A81913C12}" destId="{2E2B100F-70CE-4CE1-AB0E-552CEA3E962B}" srcOrd="1" destOrd="0" parTransId="{9DD3F90B-959C-480D-B2A2-E3B5E0CE1522}" sibTransId="{216C9FA4-3726-431D-8003-EABD0F93116A}"/>
    <dgm:cxn modelId="{3F5AC673-51F3-3440-A7D7-78C66822715E}" type="presOf" srcId="{97494CBF-3FDE-4FFE-9C8C-047BC422C07B}" destId="{2914A801-38C4-224B-96CA-85011A4A6AB7}" srcOrd="0" destOrd="0" presId="urn:microsoft.com/office/officeart/2008/layout/LinedList"/>
    <dgm:cxn modelId="{F1837775-0A49-CE43-B64E-B1F4BBC7FF29}" srcId="{B5BBFD69-9DEA-4824-BBDA-FC6A81913C12}" destId="{50F2F0ED-5458-EA4A-AD46-4FD4369248D3}" srcOrd="4" destOrd="0" parTransId="{385EB41F-C934-7B44-AC3E-39BA370206B0}" sibTransId="{CA38ABF4-4B93-9F4C-95F3-261B6F8E00D3}"/>
    <dgm:cxn modelId="{3F5E3B80-879D-7642-9DA3-5A7322B944D7}" type="presOf" srcId="{3BBABC34-B36C-4A72-A95D-628C752661E8}" destId="{642B902F-15A9-F44A-BE73-5F27993AAA37}" srcOrd="0" destOrd="0" presId="urn:microsoft.com/office/officeart/2008/layout/LinedList"/>
    <dgm:cxn modelId="{F67FB581-5729-D947-AC02-C814717968B4}" type="presOf" srcId="{86577B6F-F28E-4165-B7FB-E3E4D60A6D4D}" destId="{8B41BE0C-E06F-024E-B86E-20B7F3066742}" srcOrd="0" destOrd="0" presId="urn:microsoft.com/office/officeart/2008/layout/LinedList"/>
    <dgm:cxn modelId="{F0D0398B-6D80-844A-8421-8C41E46EC80B}" type="presOf" srcId="{2E2B100F-70CE-4CE1-AB0E-552CEA3E962B}" destId="{15BD33A6-647E-1C41-87CF-0906A0128F04}" srcOrd="0" destOrd="0" presId="urn:microsoft.com/office/officeart/2008/layout/LinedList"/>
    <dgm:cxn modelId="{5B835D94-1778-D644-8055-CE6CD85C1200}" type="presOf" srcId="{B5BBFD69-9DEA-4824-BBDA-FC6A81913C12}" destId="{B0B2BBED-0900-B44E-8E28-15BD39C1787E}" srcOrd="0" destOrd="0" presId="urn:microsoft.com/office/officeart/2008/layout/LinedList"/>
    <dgm:cxn modelId="{716F95C2-F462-46F4-B717-D82D9040D600}" srcId="{B5BBFD69-9DEA-4824-BBDA-FC6A81913C12}" destId="{97494CBF-3FDE-4FFE-9C8C-047BC422C07B}" srcOrd="5" destOrd="0" parTransId="{6C6A1BE6-ECAC-491D-9461-2C5082024959}" sibTransId="{27FE1F9F-8A18-4DE0-A605-94B781BEDD0D}"/>
    <dgm:cxn modelId="{C9D7BECD-4FEB-F748-B6DF-D3B138E97042}" type="presOf" srcId="{DCABBD35-B38E-4470-8813-147A6405948C}" destId="{8CB9223A-83F0-5145-A4D7-7F5B158A5A20}" srcOrd="0" destOrd="0" presId="urn:microsoft.com/office/officeart/2008/layout/LinedList"/>
    <dgm:cxn modelId="{61E0D7D6-C78B-4EFB-8280-D4610304CC12}" srcId="{B5BBFD69-9DEA-4824-BBDA-FC6A81913C12}" destId="{80BEF55B-B57A-44A6-9129-33A3E589632B}" srcOrd="0" destOrd="0" parTransId="{79FC7A2E-2B64-4F85-8EAB-B97CEB3C1D33}" sibTransId="{4A59BB74-E4EA-4A05-A218-20AAC714355A}"/>
    <dgm:cxn modelId="{063A5A31-1853-5E48-8CCC-B48D0A135F21}" type="presParOf" srcId="{B0B2BBED-0900-B44E-8E28-15BD39C1787E}" destId="{3DFC3157-059B-C64E-8520-F398296E7994}" srcOrd="0" destOrd="0" presId="urn:microsoft.com/office/officeart/2008/layout/LinedList"/>
    <dgm:cxn modelId="{2A65D880-5DBA-4C4E-B4BE-9D072461CAED}" type="presParOf" srcId="{B0B2BBED-0900-B44E-8E28-15BD39C1787E}" destId="{838CE3BF-ED3C-B546-8233-FFEC45FE8A90}" srcOrd="1" destOrd="0" presId="urn:microsoft.com/office/officeart/2008/layout/LinedList"/>
    <dgm:cxn modelId="{034B1C90-7AB1-8F4B-A254-BD6098D2BCDD}" type="presParOf" srcId="{838CE3BF-ED3C-B546-8233-FFEC45FE8A90}" destId="{C9DBAC07-C422-5445-BCFF-CF760A79F0FA}" srcOrd="0" destOrd="0" presId="urn:microsoft.com/office/officeart/2008/layout/LinedList"/>
    <dgm:cxn modelId="{CAB55392-AB40-154E-B3E1-28649A62027D}" type="presParOf" srcId="{838CE3BF-ED3C-B546-8233-FFEC45FE8A90}" destId="{8C429C8F-38BE-6842-B00F-648F0EA8891A}" srcOrd="1" destOrd="0" presId="urn:microsoft.com/office/officeart/2008/layout/LinedList"/>
    <dgm:cxn modelId="{6C1FB0DD-3ABA-0C44-A3EB-3C986413A2B3}" type="presParOf" srcId="{B0B2BBED-0900-B44E-8E28-15BD39C1787E}" destId="{4DF1BA68-466F-8D42-94A5-B841F522E07C}" srcOrd="2" destOrd="0" presId="urn:microsoft.com/office/officeart/2008/layout/LinedList"/>
    <dgm:cxn modelId="{4B805FA9-EDF8-2F4E-AFDA-F39A60FD21C2}" type="presParOf" srcId="{B0B2BBED-0900-B44E-8E28-15BD39C1787E}" destId="{2C39BEDE-FD9C-CC4B-BC9E-C35631362FC5}" srcOrd="3" destOrd="0" presId="urn:microsoft.com/office/officeart/2008/layout/LinedList"/>
    <dgm:cxn modelId="{1B67288A-A1D9-6949-8019-68FB9486CF13}" type="presParOf" srcId="{2C39BEDE-FD9C-CC4B-BC9E-C35631362FC5}" destId="{15BD33A6-647E-1C41-87CF-0906A0128F04}" srcOrd="0" destOrd="0" presId="urn:microsoft.com/office/officeart/2008/layout/LinedList"/>
    <dgm:cxn modelId="{8A2ADB57-3F22-914A-B1A6-D79F9317E7F1}" type="presParOf" srcId="{2C39BEDE-FD9C-CC4B-BC9E-C35631362FC5}" destId="{703B04BF-4F4A-9347-8B7A-C387FEEDEC10}" srcOrd="1" destOrd="0" presId="urn:microsoft.com/office/officeart/2008/layout/LinedList"/>
    <dgm:cxn modelId="{A0C0DE10-9D9B-8B42-B410-9F5764B6D4F0}" type="presParOf" srcId="{B0B2BBED-0900-B44E-8E28-15BD39C1787E}" destId="{3C99B4EC-436B-1540-80BB-426DA6046B9F}" srcOrd="4" destOrd="0" presId="urn:microsoft.com/office/officeart/2008/layout/LinedList"/>
    <dgm:cxn modelId="{DFE56824-CF5F-1645-8981-5B3282FF6C34}" type="presParOf" srcId="{B0B2BBED-0900-B44E-8E28-15BD39C1787E}" destId="{1AB22AD1-20CD-8C41-9FBA-2429EF37A021}" srcOrd="5" destOrd="0" presId="urn:microsoft.com/office/officeart/2008/layout/LinedList"/>
    <dgm:cxn modelId="{14069235-8484-4E48-BA42-ED0ADCB52BF2}" type="presParOf" srcId="{1AB22AD1-20CD-8C41-9FBA-2429EF37A021}" destId="{3F002864-4537-0D41-B7F4-30A3C235344D}" srcOrd="0" destOrd="0" presId="urn:microsoft.com/office/officeart/2008/layout/LinedList"/>
    <dgm:cxn modelId="{054F6419-A379-F644-BDC0-1458C0341DC0}" type="presParOf" srcId="{1AB22AD1-20CD-8C41-9FBA-2429EF37A021}" destId="{B0668BB9-EC2B-F241-A129-120C54EC8FB3}" srcOrd="1" destOrd="0" presId="urn:microsoft.com/office/officeart/2008/layout/LinedList"/>
    <dgm:cxn modelId="{61D2A114-D8D0-9440-972D-0A369D0CB8DB}" type="presParOf" srcId="{B0B2BBED-0900-B44E-8E28-15BD39C1787E}" destId="{C676A6C6-FCEA-A94C-A53F-60796F9D818A}" srcOrd="6" destOrd="0" presId="urn:microsoft.com/office/officeart/2008/layout/LinedList"/>
    <dgm:cxn modelId="{BDFBC477-80AE-2D4B-95AA-3EB6F904A2CD}" type="presParOf" srcId="{B0B2BBED-0900-B44E-8E28-15BD39C1787E}" destId="{DBD519E6-42B5-1940-8226-FFE520EAF47F}" srcOrd="7" destOrd="0" presId="urn:microsoft.com/office/officeart/2008/layout/LinedList"/>
    <dgm:cxn modelId="{89BD7A44-1127-D846-BEC7-E27E1F931F5D}" type="presParOf" srcId="{DBD519E6-42B5-1940-8226-FFE520EAF47F}" destId="{8CB9223A-83F0-5145-A4D7-7F5B158A5A20}" srcOrd="0" destOrd="0" presId="urn:microsoft.com/office/officeart/2008/layout/LinedList"/>
    <dgm:cxn modelId="{0590DBCD-EFFB-D945-BEF3-5D7B8A443296}" type="presParOf" srcId="{DBD519E6-42B5-1940-8226-FFE520EAF47F}" destId="{3AA35F2A-57E7-8B49-939E-A3E5108CAC89}" srcOrd="1" destOrd="0" presId="urn:microsoft.com/office/officeart/2008/layout/LinedList"/>
    <dgm:cxn modelId="{67AFC237-5E21-EE49-87C7-CA6F2F84B8E5}" type="presParOf" srcId="{B0B2BBED-0900-B44E-8E28-15BD39C1787E}" destId="{11F8999C-AA65-5642-A1F2-38D5A1B134A4}" srcOrd="8" destOrd="0" presId="urn:microsoft.com/office/officeart/2008/layout/LinedList"/>
    <dgm:cxn modelId="{4B0E3AAB-6E14-5643-A635-74ECB812FAF9}" type="presParOf" srcId="{B0B2BBED-0900-B44E-8E28-15BD39C1787E}" destId="{F6D5D686-37A0-EC4D-B6BA-B25275C28EE8}" srcOrd="9" destOrd="0" presId="urn:microsoft.com/office/officeart/2008/layout/LinedList"/>
    <dgm:cxn modelId="{33896953-068A-CE44-A9BA-E5CA299C7B8C}" type="presParOf" srcId="{F6D5D686-37A0-EC4D-B6BA-B25275C28EE8}" destId="{7624D7F8-5B6E-914E-B9E7-B0BB51F5B5E6}" srcOrd="0" destOrd="0" presId="urn:microsoft.com/office/officeart/2008/layout/LinedList"/>
    <dgm:cxn modelId="{3E5B7B23-24B9-534F-A8AA-9165C20F65E9}" type="presParOf" srcId="{F6D5D686-37A0-EC4D-B6BA-B25275C28EE8}" destId="{8B316E9A-567E-D44C-84F7-6383805FD82C}" srcOrd="1" destOrd="0" presId="urn:microsoft.com/office/officeart/2008/layout/LinedList"/>
    <dgm:cxn modelId="{3BA67322-79C5-6744-B12E-E8D58EDA2F39}" type="presParOf" srcId="{B0B2BBED-0900-B44E-8E28-15BD39C1787E}" destId="{E927D6B6-A048-DB47-A233-4AFCD3A6D271}" srcOrd="10" destOrd="0" presId="urn:microsoft.com/office/officeart/2008/layout/LinedList"/>
    <dgm:cxn modelId="{7FC13573-9F4E-9948-9B77-6EDE6AA42BBC}" type="presParOf" srcId="{B0B2BBED-0900-B44E-8E28-15BD39C1787E}" destId="{EEAA9819-C7F0-F445-A0B2-EEBF6089EFC0}" srcOrd="11" destOrd="0" presId="urn:microsoft.com/office/officeart/2008/layout/LinedList"/>
    <dgm:cxn modelId="{977C04E5-B1D9-1F4A-830B-2B25CFB20396}" type="presParOf" srcId="{EEAA9819-C7F0-F445-A0B2-EEBF6089EFC0}" destId="{2914A801-38C4-224B-96CA-85011A4A6AB7}" srcOrd="0" destOrd="0" presId="urn:microsoft.com/office/officeart/2008/layout/LinedList"/>
    <dgm:cxn modelId="{F4353882-13CA-9546-A52C-EDBCE9088783}" type="presParOf" srcId="{EEAA9819-C7F0-F445-A0B2-EEBF6089EFC0}" destId="{6846C200-550A-2144-A5B0-9287F8ED91B7}" srcOrd="1" destOrd="0" presId="urn:microsoft.com/office/officeart/2008/layout/LinedList"/>
    <dgm:cxn modelId="{4C04565D-73B6-8641-9005-080D3061CD64}" type="presParOf" srcId="{B0B2BBED-0900-B44E-8E28-15BD39C1787E}" destId="{B5DB9317-C926-504A-AF95-F37942F883D0}" srcOrd="12" destOrd="0" presId="urn:microsoft.com/office/officeart/2008/layout/LinedList"/>
    <dgm:cxn modelId="{2339B86C-07BA-D645-A704-5A3D99AFF243}" type="presParOf" srcId="{B0B2BBED-0900-B44E-8E28-15BD39C1787E}" destId="{860C44B8-E847-494D-9309-0970C48F101F}" srcOrd="13" destOrd="0" presId="urn:microsoft.com/office/officeart/2008/layout/LinedList"/>
    <dgm:cxn modelId="{05BC38CA-1A7D-414D-892D-D30703EC6366}" type="presParOf" srcId="{860C44B8-E847-494D-9309-0970C48F101F}" destId="{8B41BE0C-E06F-024E-B86E-20B7F3066742}" srcOrd="0" destOrd="0" presId="urn:microsoft.com/office/officeart/2008/layout/LinedList"/>
    <dgm:cxn modelId="{8A8C5149-EA92-FF46-BBE7-7CBF77EBE9C4}" type="presParOf" srcId="{860C44B8-E847-494D-9309-0970C48F101F}" destId="{DEDBC1B1-9B71-F446-8F83-85734319E384}" srcOrd="1" destOrd="0" presId="urn:microsoft.com/office/officeart/2008/layout/LinedList"/>
    <dgm:cxn modelId="{B9529AAD-6B31-2341-A976-7EF91695E73E}" type="presParOf" srcId="{B0B2BBED-0900-B44E-8E28-15BD39C1787E}" destId="{9BA4AAF5-6F91-0049-8E6A-FF1EEEF2139E}" srcOrd="14" destOrd="0" presId="urn:microsoft.com/office/officeart/2008/layout/LinedList"/>
    <dgm:cxn modelId="{146A23B8-BB75-9E46-8BFE-9C2860FCC8C8}" type="presParOf" srcId="{B0B2BBED-0900-B44E-8E28-15BD39C1787E}" destId="{C3D027D7-537A-B64D-B40B-E083A8CA6B29}" srcOrd="15" destOrd="0" presId="urn:microsoft.com/office/officeart/2008/layout/LinedList"/>
    <dgm:cxn modelId="{F8D4148B-FC21-654C-974F-72789A001999}" type="presParOf" srcId="{C3D027D7-537A-B64D-B40B-E083A8CA6B29}" destId="{642B902F-15A9-F44A-BE73-5F27993AAA37}" srcOrd="0" destOrd="0" presId="urn:microsoft.com/office/officeart/2008/layout/LinedList"/>
    <dgm:cxn modelId="{26E45E97-70BC-214B-AD0B-A1F22594D87C}" type="presParOf" srcId="{C3D027D7-537A-B64D-B40B-E083A8CA6B29}" destId="{F85E30EA-53F5-E540-BE89-E11EFBF851D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C3157-059B-C64E-8520-F398296E7994}">
      <dsp:nvSpPr>
        <dsp:cNvPr id="0" name=""/>
        <dsp:cNvSpPr/>
      </dsp:nvSpPr>
      <dsp:spPr>
        <a:xfrm>
          <a:off x="0" y="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DBAC07-C422-5445-BCFF-CF760A79F0FA}">
      <dsp:nvSpPr>
        <dsp:cNvPr id="0" name=""/>
        <dsp:cNvSpPr/>
      </dsp:nvSpPr>
      <dsp:spPr>
        <a:xfrm>
          <a:off x="0" y="0"/>
          <a:ext cx="10515600" cy="533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tabLst>
              <a:tab pos="2046288" algn="l"/>
            </a:tabLst>
          </a:pPr>
          <a:r>
            <a:rPr lang="en-US" sz="1900" kern="1200" dirty="0"/>
            <a:t>March 2022	Task force formation</a:t>
          </a:r>
        </a:p>
      </dsp:txBody>
      <dsp:txXfrm>
        <a:off x="0" y="0"/>
        <a:ext cx="10515600" cy="533800"/>
      </dsp:txXfrm>
    </dsp:sp>
    <dsp:sp modelId="{4DF1BA68-466F-8D42-94A5-B841F522E07C}">
      <dsp:nvSpPr>
        <dsp:cNvPr id="0" name=""/>
        <dsp:cNvSpPr/>
      </dsp:nvSpPr>
      <dsp:spPr>
        <a:xfrm>
          <a:off x="0" y="53380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BD33A6-647E-1C41-87CF-0906A0128F04}">
      <dsp:nvSpPr>
        <dsp:cNvPr id="0" name=""/>
        <dsp:cNvSpPr/>
      </dsp:nvSpPr>
      <dsp:spPr>
        <a:xfrm>
          <a:off x="0" y="533800"/>
          <a:ext cx="10515600" cy="533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tabLst>
              <a:tab pos="2046288" algn="l"/>
            </a:tabLst>
          </a:pPr>
          <a:r>
            <a:rPr lang="en-US" sz="1900" kern="1200" dirty="0"/>
            <a:t>March-May 2022	Executive Committee discussions and formation of </a:t>
          </a:r>
          <a:r>
            <a:rPr lang="en-US" sz="1900" b="1" i="1" kern="1200" dirty="0"/>
            <a:t>Call for Comment</a:t>
          </a:r>
        </a:p>
      </dsp:txBody>
      <dsp:txXfrm>
        <a:off x="0" y="533800"/>
        <a:ext cx="10515600" cy="533800"/>
      </dsp:txXfrm>
    </dsp:sp>
    <dsp:sp modelId="{3C99B4EC-436B-1540-80BB-426DA6046B9F}">
      <dsp:nvSpPr>
        <dsp:cNvPr id="0" name=""/>
        <dsp:cNvSpPr/>
      </dsp:nvSpPr>
      <dsp:spPr>
        <a:xfrm>
          <a:off x="0" y="106760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002864-4537-0D41-B7F4-30A3C235344D}">
      <dsp:nvSpPr>
        <dsp:cNvPr id="0" name=""/>
        <dsp:cNvSpPr/>
      </dsp:nvSpPr>
      <dsp:spPr>
        <a:xfrm>
          <a:off x="0" y="1067600"/>
          <a:ext cx="10515600" cy="533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tabLst>
              <a:tab pos="2046288" algn="l"/>
            </a:tabLst>
          </a:pPr>
          <a:r>
            <a:rPr lang="en-US" sz="1900" kern="1200" dirty="0"/>
            <a:t>June 2022	Focus Group Meetings</a:t>
          </a:r>
        </a:p>
      </dsp:txBody>
      <dsp:txXfrm>
        <a:off x="0" y="1067600"/>
        <a:ext cx="10515600" cy="533800"/>
      </dsp:txXfrm>
    </dsp:sp>
    <dsp:sp modelId="{C676A6C6-FCEA-A94C-A53F-60796F9D818A}">
      <dsp:nvSpPr>
        <dsp:cNvPr id="0" name=""/>
        <dsp:cNvSpPr/>
      </dsp:nvSpPr>
      <dsp:spPr>
        <a:xfrm>
          <a:off x="0" y="160140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B9223A-83F0-5145-A4D7-7F5B158A5A20}">
      <dsp:nvSpPr>
        <dsp:cNvPr id="0" name=""/>
        <dsp:cNvSpPr/>
      </dsp:nvSpPr>
      <dsp:spPr>
        <a:xfrm>
          <a:off x="0" y="1601400"/>
          <a:ext cx="10515600" cy="533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tabLst>
              <a:tab pos="2046288" algn="l"/>
            </a:tabLst>
          </a:pPr>
          <a:r>
            <a:rPr lang="en-US" sz="2400" b="1" kern="1200" dirty="0">
              <a:latin typeface="Calibri" panose="020F0502020204030204" pitchFamily="34" charset="0"/>
              <a:cs typeface="Calibri" panose="020F0502020204030204" pitchFamily="34" charset="0"/>
            </a:rPr>
            <a:t>July 2022	GSCCM membership townhall discussion</a:t>
          </a:r>
        </a:p>
        <a:p>
          <a:pPr marL="0" lvl="0" indent="0" algn="l" defTabSz="1066800">
            <a:lnSpc>
              <a:spcPct val="90000"/>
            </a:lnSpc>
            <a:spcBef>
              <a:spcPct val="0"/>
            </a:spcBef>
            <a:spcAft>
              <a:spcPct val="35000"/>
            </a:spcAft>
            <a:buNone/>
            <a:tabLst>
              <a:tab pos="2046288" algn="l"/>
            </a:tabLst>
          </a:pPr>
          <a:endParaRPr lang="en-US" sz="2400" b="1" kern="1200" dirty="0">
            <a:latin typeface="Calibri" panose="020F0502020204030204" pitchFamily="34" charset="0"/>
            <a:cs typeface="Calibri" panose="020F0502020204030204" pitchFamily="34" charset="0"/>
          </a:endParaRPr>
        </a:p>
      </dsp:txBody>
      <dsp:txXfrm>
        <a:off x="0" y="1601400"/>
        <a:ext cx="10515600" cy="533800"/>
      </dsp:txXfrm>
    </dsp:sp>
    <dsp:sp modelId="{11F8999C-AA65-5642-A1F2-38D5A1B134A4}">
      <dsp:nvSpPr>
        <dsp:cNvPr id="0" name=""/>
        <dsp:cNvSpPr/>
      </dsp:nvSpPr>
      <dsp:spPr>
        <a:xfrm>
          <a:off x="0" y="213520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24D7F8-5B6E-914E-B9E7-B0BB51F5B5E6}">
      <dsp:nvSpPr>
        <dsp:cNvPr id="0" name=""/>
        <dsp:cNvSpPr/>
      </dsp:nvSpPr>
      <dsp:spPr>
        <a:xfrm>
          <a:off x="0" y="2135201"/>
          <a:ext cx="10515600" cy="533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Sept. 2022 	</a:t>
          </a:r>
          <a:r>
            <a:rPr lang="en-US" sz="1900" kern="1200"/>
            <a:t>      Write &amp; post </a:t>
          </a:r>
          <a:r>
            <a:rPr lang="en-US" sz="1900" kern="1200" dirty="0"/>
            <a:t>proposal for community review, comment and modification</a:t>
          </a:r>
        </a:p>
      </dsp:txBody>
      <dsp:txXfrm>
        <a:off x="0" y="2135201"/>
        <a:ext cx="10515600" cy="533800"/>
      </dsp:txXfrm>
    </dsp:sp>
    <dsp:sp modelId="{E927D6B6-A048-DB47-A233-4AFCD3A6D271}">
      <dsp:nvSpPr>
        <dsp:cNvPr id="0" name=""/>
        <dsp:cNvSpPr/>
      </dsp:nvSpPr>
      <dsp:spPr>
        <a:xfrm>
          <a:off x="0" y="2669001"/>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14A801-38C4-224B-96CA-85011A4A6AB7}">
      <dsp:nvSpPr>
        <dsp:cNvPr id="0" name=""/>
        <dsp:cNvSpPr/>
      </dsp:nvSpPr>
      <dsp:spPr>
        <a:xfrm>
          <a:off x="0" y="2669001"/>
          <a:ext cx="10515600" cy="533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tabLst>
              <a:tab pos="2046288" algn="l"/>
            </a:tabLst>
          </a:pPr>
          <a:r>
            <a:rPr lang="en-US" sz="1900" kern="1200" dirty="0"/>
            <a:t>Nov 2022</a:t>
          </a:r>
          <a:r>
            <a:rPr lang="en-US" sz="1900" kern="1200" baseline="30000" dirty="0"/>
            <a:t>*</a:t>
          </a:r>
          <a:r>
            <a:rPr lang="en-US" sz="1900" kern="1200" dirty="0"/>
            <a:t>	APS Council proposal approval (required to bring before the membership)</a:t>
          </a:r>
          <a:r>
            <a:rPr lang="en-US" sz="1900" kern="1200" baseline="30000" dirty="0"/>
            <a:t>**</a:t>
          </a:r>
        </a:p>
      </dsp:txBody>
      <dsp:txXfrm>
        <a:off x="0" y="2669001"/>
        <a:ext cx="10515600" cy="533800"/>
      </dsp:txXfrm>
    </dsp:sp>
    <dsp:sp modelId="{B5DB9317-C926-504A-AF95-F37942F883D0}">
      <dsp:nvSpPr>
        <dsp:cNvPr id="0" name=""/>
        <dsp:cNvSpPr/>
      </dsp:nvSpPr>
      <dsp:spPr>
        <a:xfrm>
          <a:off x="0" y="3202801"/>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41BE0C-E06F-024E-B86E-20B7F3066742}">
      <dsp:nvSpPr>
        <dsp:cNvPr id="0" name=""/>
        <dsp:cNvSpPr/>
      </dsp:nvSpPr>
      <dsp:spPr>
        <a:xfrm>
          <a:off x="0" y="3202801"/>
          <a:ext cx="10515600" cy="533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tabLst>
              <a:tab pos="2046288" algn="l"/>
            </a:tabLst>
          </a:pPr>
          <a:r>
            <a:rPr lang="en-US" sz="1900" kern="1200" dirty="0"/>
            <a:t>Mar 2023</a:t>
          </a:r>
          <a:r>
            <a:rPr lang="en-US" sz="1900" kern="1200" baseline="30000" dirty="0"/>
            <a:t>*</a:t>
          </a:r>
          <a:r>
            <a:rPr lang="en-US" sz="1900" kern="1200" dirty="0"/>
            <a:t>	GSCCM Townhall to vote and plan implementation</a:t>
          </a:r>
        </a:p>
      </dsp:txBody>
      <dsp:txXfrm>
        <a:off x="0" y="3202801"/>
        <a:ext cx="10515600" cy="533800"/>
      </dsp:txXfrm>
    </dsp:sp>
    <dsp:sp modelId="{9BA4AAF5-6F91-0049-8E6A-FF1EEEF2139E}">
      <dsp:nvSpPr>
        <dsp:cNvPr id="0" name=""/>
        <dsp:cNvSpPr/>
      </dsp:nvSpPr>
      <dsp:spPr>
        <a:xfrm>
          <a:off x="0" y="3736601"/>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2B902F-15A9-F44A-BE73-5F27993AAA37}">
      <dsp:nvSpPr>
        <dsp:cNvPr id="0" name=""/>
        <dsp:cNvSpPr/>
      </dsp:nvSpPr>
      <dsp:spPr>
        <a:xfrm>
          <a:off x="0" y="3736601"/>
          <a:ext cx="10515600" cy="533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tabLst>
              <a:tab pos="2046288" algn="l"/>
            </a:tabLst>
          </a:pPr>
          <a:r>
            <a:rPr lang="en-US" sz="1900" kern="1200" dirty="0"/>
            <a:t>2022-2025</a:t>
          </a:r>
          <a:r>
            <a:rPr lang="en-US" sz="1900" kern="1200" baseline="30000" dirty="0"/>
            <a:t>*</a:t>
          </a:r>
          <a:r>
            <a:rPr lang="en-US" sz="1900" kern="1200" dirty="0"/>
            <a:t>	Focused recruiting and outreach</a:t>
          </a:r>
        </a:p>
      </dsp:txBody>
      <dsp:txXfrm>
        <a:off x="0" y="3736601"/>
        <a:ext cx="10515600" cy="5338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Open Sans" panose="020B0606030504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4712B77-F7E2-4D68-A9CB-41B8CCDC9B29}" type="datetimeFigureOut">
              <a:rPr lang="en-US" smtClean="0">
                <a:latin typeface="Open Sans" panose="020B0606030504020204" pitchFamily="34" charset="0"/>
              </a:rPr>
              <a:t>7/13/22</a:t>
            </a:fld>
            <a:endParaRPr lang="en-US" dirty="0">
              <a:latin typeface="Open Sans" panose="020B0606030504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Open Sans" panose="020B0606030504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C23351-3FB3-4478-AE7D-BEC670948232}" type="slidenum">
              <a:rPr lang="en-US" smtClean="0">
                <a:latin typeface="Open Sans" panose="020B0606030504020204" pitchFamily="34" charset="0"/>
              </a:rPr>
              <a:t>‹#›</a:t>
            </a:fld>
            <a:endParaRPr lang="en-US" dirty="0">
              <a:latin typeface="Open Sans" panose="020B0606030504020204" pitchFamily="34" charset="0"/>
            </a:endParaRPr>
          </a:p>
        </p:txBody>
      </p:sp>
    </p:spTree>
    <p:extLst>
      <p:ext uri="{BB962C8B-B14F-4D97-AF65-F5344CB8AC3E}">
        <p14:creationId xmlns:p14="http://schemas.microsoft.com/office/powerpoint/2010/main" val="3910645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Open Sans" panose="020B0606030504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Open Sans" panose="020B0606030504020204" pitchFamily="34" charset="0"/>
              </a:defRPr>
            </a:lvl1pPr>
          </a:lstStyle>
          <a:p>
            <a:fld id="{896A8DF4-6A87-4F69-8212-F0A65870B2F2}" type="datetimeFigureOut">
              <a:rPr lang="en-US" smtClean="0"/>
              <a:pPr/>
              <a:t>7/13/22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Open Sans" panose="020B0606030504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Open Sans" panose="020B0606030504020204" pitchFamily="34" charset="0"/>
              </a:defRPr>
            </a:lvl1pPr>
          </a:lstStyle>
          <a:p>
            <a:fld id="{E21A7267-269F-4D26-9F96-B6358A06B982}" type="slidenum">
              <a:rPr lang="en-US" smtClean="0"/>
              <a:pPr/>
              <a:t>‹#›</a:t>
            </a:fld>
            <a:endParaRPr lang="en-US" dirty="0"/>
          </a:p>
        </p:txBody>
      </p:sp>
    </p:spTree>
    <p:extLst>
      <p:ext uri="{BB962C8B-B14F-4D97-AF65-F5344CB8AC3E}">
        <p14:creationId xmlns:p14="http://schemas.microsoft.com/office/powerpoint/2010/main" val="3410717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Open Sans" panose="020B0606030504020204" pitchFamily="34" charset="0"/>
        <a:ea typeface="+mn-ea"/>
        <a:cs typeface="+mn-cs"/>
      </a:defRPr>
    </a:lvl1pPr>
    <a:lvl2pPr marL="457200" algn="l" defTabSz="914400" rtl="0" eaLnBrk="1" latinLnBrk="0" hangingPunct="1">
      <a:defRPr sz="1200" b="0" i="0" kern="1200">
        <a:solidFill>
          <a:schemeClr val="tx1"/>
        </a:solidFill>
        <a:latin typeface="Open Sans" panose="020B0606030504020204" pitchFamily="34" charset="0"/>
        <a:ea typeface="+mn-ea"/>
        <a:cs typeface="+mn-cs"/>
      </a:defRPr>
    </a:lvl2pPr>
    <a:lvl3pPr marL="914400" algn="l" defTabSz="914400" rtl="0" eaLnBrk="1" latinLnBrk="0" hangingPunct="1">
      <a:defRPr sz="1200" b="0" i="0" kern="1200">
        <a:solidFill>
          <a:schemeClr val="tx1"/>
        </a:solidFill>
        <a:latin typeface="Open Sans" panose="020B0606030504020204" pitchFamily="34" charset="0"/>
        <a:ea typeface="+mn-ea"/>
        <a:cs typeface="+mn-cs"/>
      </a:defRPr>
    </a:lvl3pPr>
    <a:lvl4pPr marL="1371600" algn="l" defTabSz="914400" rtl="0" eaLnBrk="1" latinLnBrk="0" hangingPunct="1">
      <a:defRPr sz="1200" b="0" i="0" kern="1200">
        <a:solidFill>
          <a:schemeClr val="tx1"/>
        </a:solidFill>
        <a:latin typeface="Open Sans" panose="020B0606030504020204" pitchFamily="34" charset="0"/>
        <a:ea typeface="+mn-ea"/>
        <a:cs typeface="+mn-cs"/>
      </a:defRPr>
    </a:lvl4pPr>
    <a:lvl5pPr marL="1828800" algn="l" defTabSz="914400" rtl="0" eaLnBrk="1" latinLnBrk="0" hangingPunct="1">
      <a:defRPr sz="1200" b="0" i="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A7267-269F-4D26-9F96-B6358A06B982}" type="slidenum">
              <a:rPr lang="en-US" smtClean="0"/>
              <a:t>1</a:t>
            </a:fld>
            <a:endParaRPr lang="en-US"/>
          </a:p>
        </p:txBody>
      </p:sp>
    </p:spTree>
    <p:extLst>
      <p:ext uri="{BB962C8B-B14F-4D97-AF65-F5344CB8AC3E}">
        <p14:creationId xmlns:p14="http://schemas.microsoft.com/office/powerpoint/2010/main" val="3850189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A8547D-D3BD-EA4B-886F-677919DF8580}" type="slidenum">
              <a:rPr lang="en-US" smtClean="0"/>
              <a:t>26</a:t>
            </a:fld>
            <a:endParaRPr lang="en-US"/>
          </a:p>
        </p:txBody>
      </p:sp>
    </p:spTree>
    <p:extLst>
      <p:ext uri="{BB962C8B-B14F-4D97-AF65-F5344CB8AC3E}">
        <p14:creationId xmlns:p14="http://schemas.microsoft.com/office/powerpoint/2010/main" val="2350928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A8547D-D3BD-EA4B-886F-677919DF8580}" type="slidenum">
              <a:rPr lang="en-US" smtClean="0"/>
              <a:t>30</a:t>
            </a:fld>
            <a:endParaRPr lang="en-US"/>
          </a:p>
        </p:txBody>
      </p:sp>
    </p:spTree>
    <p:extLst>
      <p:ext uri="{BB962C8B-B14F-4D97-AF65-F5344CB8AC3E}">
        <p14:creationId xmlns:p14="http://schemas.microsoft.com/office/powerpoint/2010/main" val="3967375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not modify the notes in this section to avoid tampering with the Poll Everywhere activity.
More info at polleverywhere.com/support
We currently have a Duvall Shock Compression Award. We also have an Ashcroft Early Career Award for High-Pressure Research. Should these awards be broadened, or should new awards be added?</a:t>
            </a:r>
          </a:p>
          <a:p>
            <a:r>
              <a:rPr lang="en-US"/>
              <a:t>https://www.polleverywhere.com/multiple_choice_polls/pKIzHpkxmpeeV2OQEcdAz</a:t>
            </a:r>
          </a:p>
        </p:txBody>
      </p:sp>
      <p:sp>
        <p:nvSpPr>
          <p:cNvPr id="4" name="Slide Number Placeholder 3"/>
          <p:cNvSpPr>
            <a:spLocks noGrp="1"/>
          </p:cNvSpPr>
          <p:nvPr>
            <p:ph type="sldNum" sz="quarter" idx="5"/>
          </p:nvPr>
        </p:nvSpPr>
        <p:spPr/>
        <p:txBody>
          <a:bodyPr/>
          <a:lstStyle/>
          <a:p>
            <a:fld id="{9FA8547D-D3BD-EA4B-886F-677919DF8580}" type="slidenum">
              <a:rPr lang="en-US" smtClean="0"/>
              <a:t>31</a:t>
            </a:fld>
            <a:endParaRPr lang="en-US"/>
          </a:p>
        </p:txBody>
      </p:sp>
    </p:spTree>
    <p:extLst>
      <p:ext uri="{BB962C8B-B14F-4D97-AF65-F5344CB8AC3E}">
        <p14:creationId xmlns:p14="http://schemas.microsoft.com/office/powerpoint/2010/main" val="1368890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A8547D-D3BD-EA4B-886F-677919DF8580}" type="slidenum">
              <a:rPr lang="en-US" smtClean="0"/>
              <a:t>14</a:t>
            </a:fld>
            <a:endParaRPr lang="en-US"/>
          </a:p>
        </p:txBody>
      </p:sp>
    </p:spTree>
    <p:extLst>
      <p:ext uri="{BB962C8B-B14F-4D97-AF65-F5344CB8AC3E}">
        <p14:creationId xmlns:p14="http://schemas.microsoft.com/office/powerpoint/2010/main" val="1570614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A8547D-D3BD-EA4B-886F-677919DF8580}" type="slidenum">
              <a:rPr lang="en-US" smtClean="0"/>
              <a:t>15</a:t>
            </a:fld>
            <a:endParaRPr lang="en-US"/>
          </a:p>
        </p:txBody>
      </p:sp>
    </p:spTree>
    <p:extLst>
      <p:ext uri="{BB962C8B-B14F-4D97-AF65-F5344CB8AC3E}">
        <p14:creationId xmlns:p14="http://schemas.microsoft.com/office/powerpoint/2010/main" val="215877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A8547D-D3BD-EA4B-886F-677919DF8580}" type="slidenum">
              <a:rPr lang="en-US" smtClean="0"/>
              <a:t>16</a:t>
            </a:fld>
            <a:endParaRPr lang="en-US"/>
          </a:p>
        </p:txBody>
      </p:sp>
    </p:spTree>
    <p:extLst>
      <p:ext uri="{BB962C8B-B14F-4D97-AF65-F5344CB8AC3E}">
        <p14:creationId xmlns:p14="http://schemas.microsoft.com/office/powerpoint/2010/main" val="2775985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A8547D-D3BD-EA4B-886F-677919DF8580}" type="slidenum">
              <a:rPr lang="en-US" smtClean="0"/>
              <a:t>17</a:t>
            </a:fld>
            <a:endParaRPr lang="en-US"/>
          </a:p>
        </p:txBody>
      </p:sp>
    </p:spTree>
    <p:extLst>
      <p:ext uri="{BB962C8B-B14F-4D97-AF65-F5344CB8AC3E}">
        <p14:creationId xmlns:p14="http://schemas.microsoft.com/office/powerpoint/2010/main" val="162399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A8547D-D3BD-EA4B-886F-677919DF8580}" type="slidenum">
              <a:rPr lang="en-US" smtClean="0"/>
              <a:t>18</a:t>
            </a:fld>
            <a:endParaRPr lang="en-US"/>
          </a:p>
        </p:txBody>
      </p:sp>
    </p:spTree>
    <p:extLst>
      <p:ext uri="{BB962C8B-B14F-4D97-AF65-F5344CB8AC3E}">
        <p14:creationId xmlns:p14="http://schemas.microsoft.com/office/powerpoint/2010/main" val="2882861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not modify the notes in this section to avoid tampering with the Poll Everywhere activity.
More info at polleverywhere.com/support
Do you agree with the following statement: The boundaries between traditionally distinct focus areas, such as shock/gun, laser-driver, ramp compression, static (e.g. DAC) compression, etc., are less distinct than in the past.</a:t>
            </a:r>
          </a:p>
          <a:p>
            <a:r>
              <a:rPr lang="en-US"/>
              <a:t>https://www.polleverywhere.com/multiple_choice_polls/22n6IQoHLMy0bMTzXAbJd</a:t>
            </a:r>
          </a:p>
        </p:txBody>
      </p:sp>
      <p:sp>
        <p:nvSpPr>
          <p:cNvPr id="4" name="Slide Number Placeholder 3"/>
          <p:cNvSpPr>
            <a:spLocks noGrp="1"/>
          </p:cNvSpPr>
          <p:nvPr>
            <p:ph type="sldNum" sz="quarter" idx="5"/>
          </p:nvPr>
        </p:nvSpPr>
        <p:spPr/>
        <p:txBody>
          <a:bodyPr/>
          <a:lstStyle/>
          <a:p>
            <a:fld id="{9FA8547D-D3BD-EA4B-886F-677919DF8580}" type="slidenum">
              <a:rPr lang="en-US" smtClean="0"/>
              <a:t>19</a:t>
            </a:fld>
            <a:endParaRPr lang="en-US"/>
          </a:p>
        </p:txBody>
      </p:sp>
    </p:spTree>
    <p:extLst>
      <p:ext uri="{BB962C8B-B14F-4D97-AF65-F5344CB8AC3E}">
        <p14:creationId xmlns:p14="http://schemas.microsoft.com/office/powerpoint/2010/main" val="1847853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not modify the notes in this section to avoid tampering with the Poll Everywhere activity.
More info at polleverywhere.com/support
Ranking from 1 (low) to 5 (high) how important do you feel tradition and tie to the past should influence our path forward?</a:t>
            </a:r>
          </a:p>
          <a:p>
            <a:r>
              <a:rPr lang="en-US"/>
              <a:t>https://www.polleverywhere.com/multiple_choice_polls/6erICaMPtAdVEezeyM9jC</a:t>
            </a:r>
          </a:p>
        </p:txBody>
      </p:sp>
      <p:sp>
        <p:nvSpPr>
          <p:cNvPr id="4" name="Slide Number Placeholder 3"/>
          <p:cNvSpPr>
            <a:spLocks noGrp="1"/>
          </p:cNvSpPr>
          <p:nvPr>
            <p:ph type="sldNum" sz="quarter" idx="5"/>
          </p:nvPr>
        </p:nvSpPr>
        <p:spPr/>
        <p:txBody>
          <a:bodyPr/>
          <a:lstStyle/>
          <a:p>
            <a:fld id="{9FA8547D-D3BD-EA4B-886F-677919DF8580}" type="slidenum">
              <a:rPr lang="en-US" smtClean="0"/>
              <a:t>21</a:t>
            </a:fld>
            <a:endParaRPr lang="en-US"/>
          </a:p>
        </p:txBody>
      </p:sp>
    </p:spTree>
    <p:extLst>
      <p:ext uri="{BB962C8B-B14F-4D97-AF65-F5344CB8AC3E}">
        <p14:creationId xmlns:p14="http://schemas.microsoft.com/office/powerpoint/2010/main" val="373696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not modify the notes in this section to avoid tampering with the Poll Everywhere activity.
More info at polleverywhere.com/support
What do you think about expansion of the APS Shock Compression of Condensed Matter (SCCM) topical group? [Choose one]</a:t>
            </a:r>
          </a:p>
          <a:p>
            <a:r>
              <a:rPr lang="en-US"/>
              <a:t>https://www.polleverywhere.com/multiple_choice_polls/DZ6Sti8iPpV7FNKPZmgUb?display_state=instructions&amp;activity_state=opened&amp;state=opened&amp;flow=Engagement&amp;onscreen=persist</a:t>
            </a:r>
          </a:p>
        </p:txBody>
      </p:sp>
      <p:sp>
        <p:nvSpPr>
          <p:cNvPr id="4" name="Slide Number Placeholder 3"/>
          <p:cNvSpPr>
            <a:spLocks noGrp="1"/>
          </p:cNvSpPr>
          <p:nvPr>
            <p:ph type="sldNum" sz="quarter" idx="5"/>
          </p:nvPr>
        </p:nvSpPr>
        <p:spPr/>
        <p:txBody>
          <a:bodyPr/>
          <a:lstStyle/>
          <a:p>
            <a:fld id="{9FA8547D-D3BD-EA4B-886F-677919DF8580}" type="slidenum">
              <a:rPr lang="en-US" smtClean="0"/>
              <a:t>23</a:t>
            </a:fld>
            <a:endParaRPr lang="en-US"/>
          </a:p>
        </p:txBody>
      </p:sp>
    </p:spTree>
    <p:extLst>
      <p:ext uri="{BB962C8B-B14F-4D97-AF65-F5344CB8AC3E}">
        <p14:creationId xmlns:p14="http://schemas.microsoft.com/office/powerpoint/2010/main" val="11839174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0600" y="1575115"/>
            <a:ext cx="6165850" cy="1317382"/>
          </a:xfrm>
        </p:spPr>
        <p:txBody>
          <a:bodyPr anchor="b">
            <a:normAutofit/>
          </a:bodyPr>
          <a:lstStyle>
            <a:lvl1pPr algn="l">
              <a:defRPr sz="360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990599" y="3719997"/>
            <a:ext cx="5243147" cy="667120"/>
          </a:xfrm>
          <a:prstGeom prst="rect">
            <a:avLst/>
          </a:prstGeom>
        </p:spPr>
        <p:txBody>
          <a:bodyPr anchor="ctr">
            <a:noAutofit/>
          </a:bodyPr>
          <a:lstStyle>
            <a:lvl1pPr marL="0" indent="0" algn="l">
              <a:buNone/>
              <a:defRPr sz="1600" b="0" spc="0">
                <a:solidFill>
                  <a:schemeClr val="tx2">
                    <a:lumMod val="40000"/>
                    <a:lumOff val="6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OR AUTHOR NAMES</a:t>
            </a:r>
          </a:p>
        </p:txBody>
      </p:sp>
      <p:sp>
        <p:nvSpPr>
          <p:cNvPr id="27" name="Text Placeholder 26">
            <a:extLst>
              <a:ext uri="{FF2B5EF4-FFF2-40B4-BE49-F238E27FC236}">
                <a16:creationId xmlns:a16="http://schemas.microsoft.com/office/drawing/2014/main" id="{62ED528D-5375-6147-9677-05F4F59A3A33}"/>
              </a:ext>
            </a:extLst>
          </p:cNvPr>
          <p:cNvSpPr>
            <a:spLocks noGrp="1"/>
          </p:cNvSpPr>
          <p:nvPr>
            <p:ph type="body" sz="quarter" idx="10" hasCustomPrompt="1"/>
          </p:nvPr>
        </p:nvSpPr>
        <p:spPr>
          <a:xfrm>
            <a:off x="990600" y="3015777"/>
            <a:ext cx="6165850" cy="378587"/>
          </a:xfrm>
          <a:prstGeom prst="rect">
            <a:avLst/>
          </a:prstGeom>
        </p:spPr>
        <p:txBody>
          <a:bodyPr>
            <a:normAutofit/>
          </a:bodyPr>
          <a:lstStyle>
            <a:lvl1pPr marL="0" indent="0">
              <a:buNone/>
              <a:defRPr sz="2000">
                <a:solidFill>
                  <a:schemeClr val="bg2"/>
                </a:solidFill>
              </a:defRPr>
            </a:lvl1pPr>
          </a:lstStyle>
          <a:p>
            <a:pPr lvl="0"/>
            <a:r>
              <a:rPr lang="en-US" dirty="0"/>
              <a:t>Click to add subtitle</a:t>
            </a:r>
          </a:p>
        </p:txBody>
      </p:sp>
      <p:sp>
        <p:nvSpPr>
          <p:cNvPr id="22" name="Text Placeholder 4">
            <a:extLst>
              <a:ext uri="{FF2B5EF4-FFF2-40B4-BE49-F238E27FC236}">
                <a16:creationId xmlns:a16="http://schemas.microsoft.com/office/drawing/2014/main" id="{28DA6BE7-D5D1-5C4B-8879-A66353A8517F}"/>
              </a:ext>
            </a:extLst>
          </p:cNvPr>
          <p:cNvSpPr>
            <a:spLocks noGrp="1"/>
          </p:cNvSpPr>
          <p:nvPr>
            <p:ph type="body" sz="quarter" idx="22" hasCustomPrompt="1"/>
          </p:nvPr>
        </p:nvSpPr>
        <p:spPr>
          <a:xfrm>
            <a:off x="990600" y="4509920"/>
            <a:ext cx="4297393" cy="667120"/>
          </a:xfrm>
          <a:prstGeom prst="rect">
            <a:avLst/>
          </a:prstGeom>
        </p:spPr>
        <p:txBody>
          <a:bodyPr lIns="0" tIns="0" rIns="0" bIns="0"/>
          <a:lstStyle>
            <a:lvl1pPr>
              <a:buFontTx/>
              <a:buNone/>
              <a:defRPr sz="14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DATE, LOCATION, OR ADDITIONAL CONTENT</a:t>
            </a:r>
          </a:p>
        </p:txBody>
      </p:sp>
    </p:spTree>
    <p:extLst>
      <p:ext uri="{BB962C8B-B14F-4D97-AF65-F5344CB8AC3E}">
        <p14:creationId xmlns:p14="http://schemas.microsoft.com/office/powerpoint/2010/main" val="18093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93CEA-2FDE-2B24-A114-382D486B93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79A8C4-9106-E503-438B-8902FE48CC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F6840F-B5E3-D9FC-591E-5B6E4E293047}"/>
              </a:ext>
            </a:extLst>
          </p:cNvPr>
          <p:cNvSpPr>
            <a:spLocks noGrp="1"/>
          </p:cNvSpPr>
          <p:nvPr>
            <p:ph type="dt" sz="half" idx="10"/>
          </p:nvPr>
        </p:nvSpPr>
        <p:spPr/>
        <p:txBody>
          <a:bodyPr/>
          <a:lstStyle/>
          <a:p>
            <a:fld id="{FE7BFFC6-E02D-F749-913B-621D41C7C7EC}" type="datetimeFigureOut">
              <a:rPr lang="en-US" smtClean="0"/>
              <a:t>7/13/22</a:t>
            </a:fld>
            <a:endParaRPr lang="en-US"/>
          </a:p>
        </p:txBody>
      </p:sp>
      <p:sp>
        <p:nvSpPr>
          <p:cNvPr id="5" name="Footer Placeholder 4">
            <a:extLst>
              <a:ext uri="{FF2B5EF4-FFF2-40B4-BE49-F238E27FC236}">
                <a16:creationId xmlns:a16="http://schemas.microsoft.com/office/drawing/2014/main" id="{5B16EF0F-41B3-C9BD-23AD-5156E2F2E1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8E42C8-F902-7C0F-18E3-D328E55B8A99}"/>
              </a:ext>
            </a:extLst>
          </p:cNvPr>
          <p:cNvSpPr>
            <a:spLocks noGrp="1"/>
          </p:cNvSpPr>
          <p:nvPr>
            <p:ph type="sldNum" sz="quarter" idx="12"/>
          </p:nvPr>
        </p:nvSpPr>
        <p:spPr/>
        <p:txBody>
          <a:bodyPr/>
          <a:lstStyle/>
          <a:p>
            <a:fld id="{B0253F78-A03F-6643-8BF5-1271812C0CDB}" type="slidenum">
              <a:rPr lang="en-US" smtClean="0"/>
              <a:t>‹#›</a:t>
            </a:fld>
            <a:endParaRPr lang="en-US"/>
          </a:p>
        </p:txBody>
      </p:sp>
    </p:spTree>
    <p:extLst>
      <p:ext uri="{BB962C8B-B14F-4D97-AF65-F5344CB8AC3E}">
        <p14:creationId xmlns:p14="http://schemas.microsoft.com/office/powerpoint/2010/main" val="1752892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088423" y="2066192"/>
            <a:ext cx="3868616" cy="2795954"/>
          </a:xfrm>
        </p:spPr>
        <p:txBody>
          <a:bodyPr anchor="ctr">
            <a:normAutofit/>
          </a:bodyPr>
          <a:lstStyle>
            <a:lvl1pPr algn="ctr">
              <a:defRPr sz="4000">
                <a:solidFill>
                  <a:schemeClr val="bg1"/>
                </a:solidFill>
              </a:defRPr>
            </a:lvl1pPr>
          </a:lstStyle>
          <a:p>
            <a:r>
              <a:rPr lang="en-US" dirty="0"/>
              <a:t>CLICK TO ADD TITLE</a:t>
            </a:r>
          </a:p>
        </p:txBody>
      </p:sp>
    </p:spTree>
    <p:extLst>
      <p:ext uri="{BB962C8B-B14F-4D97-AF65-F5344CB8AC3E}">
        <p14:creationId xmlns:p14="http://schemas.microsoft.com/office/powerpoint/2010/main" val="415352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31985" y="2919047"/>
            <a:ext cx="4598377" cy="1767254"/>
          </a:xfrm>
        </p:spPr>
        <p:txBody>
          <a:bodyPr anchor="ctr">
            <a:normAutofit/>
          </a:bodyPr>
          <a:lstStyle>
            <a:lvl1pPr algn="l">
              <a:defRPr sz="3600">
                <a:solidFill>
                  <a:schemeClr val="bg1"/>
                </a:solidFill>
              </a:defRPr>
            </a:lvl1pPr>
          </a:lstStyle>
          <a:p>
            <a:r>
              <a:rPr lang="en-US" dirty="0"/>
              <a:t>CLICK TO ADD TITLE</a:t>
            </a:r>
          </a:p>
        </p:txBody>
      </p:sp>
    </p:spTree>
    <p:extLst>
      <p:ext uri="{BB962C8B-B14F-4D97-AF65-F5344CB8AC3E}">
        <p14:creationId xmlns:p14="http://schemas.microsoft.com/office/powerpoint/2010/main" val="387136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627ED-C799-AA4A-BA7C-2FFFBEA251A4}"/>
              </a:ext>
            </a:extLst>
          </p:cNvPr>
          <p:cNvSpPr>
            <a:spLocks noGrp="1"/>
          </p:cNvSpPr>
          <p:nvPr>
            <p:ph type="title" hasCustomPrompt="1"/>
          </p:nvPr>
        </p:nvSpPr>
        <p:spPr/>
        <p:txBody>
          <a:bodyPr/>
          <a:lstStyle/>
          <a:p>
            <a:r>
              <a:rPr lang="en-US" dirty="0"/>
              <a:t>TITLE AND CONTENT - Click to add title</a:t>
            </a:r>
          </a:p>
        </p:txBody>
      </p:sp>
      <p:sp>
        <p:nvSpPr>
          <p:cNvPr id="3" name="Slide Number Placeholder 2">
            <a:extLst>
              <a:ext uri="{FF2B5EF4-FFF2-40B4-BE49-F238E27FC236}">
                <a16:creationId xmlns:a16="http://schemas.microsoft.com/office/drawing/2014/main" id="{87D4B9F0-F682-C847-A4A4-C8832F0065E1}"/>
              </a:ext>
            </a:extLst>
          </p:cNvPr>
          <p:cNvSpPr>
            <a:spLocks noGrp="1"/>
          </p:cNvSpPr>
          <p:nvPr>
            <p:ph type="sldNum" sz="quarter" idx="10"/>
          </p:nvPr>
        </p:nvSpPr>
        <p:spPr/>
        <p:txBody>
          <a:bodyPr/>
          <a:lstStyle/>
          <a:p>
            <a:fld id="{4FAB73BC-B049-4115-A692-8D63A059BFB8}" type="slidenum">
              <a:rPr lang="en-US" smtClean="0"/>
              <a:pPr/>
              <a:t>‹#›</a:t>
            </a:fld>
            <a:endParaRPr lang="en-US" dirty="0"/>
          </a:p>
        </p:txBody>
      </p:sp>
      <p:sp>
        <p:nvSpPr>
          <p:cNvPr id="5" name="Content Placeholder 4">
            <a:extLst>
              <a:ext uri="{FF2B5EF4-FFF2-40B4-BE49-F238E27FC236}">
                <a16:creationId xmlns:a16="http://schemas.microsoft.com/office/drawing/2014/main" id="{BAC6C40D-F7AE-5D42-B2A9-60C9F62ADE8A}"/>
              </a:ext>
            </a:extLst>
          </p:cNvPr>
          <p:cNvSpPr>
            <a:spLocks noGrp="1"/>
          </p:cNvSpPr>
          <p:nvPr>
            <p:ph sz="quarter" idx="11" hasCustomPrompt="1"/>
          </p:nvPr>
        </p:nvSpPr>
        <p:spPr>
          <a:xfrm>
            <a:off x="647700" y="1409700"/>
            <a:ext cx="11049000" cy="4610100"/>
          </a:xfrm>
        </p:spPr>
        <p:txBody>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812AE8D4-AB81-F8FA-5F2D-2A00D049403A}"/>
              </a:ext>
            </a:extLst>
          </p:cNvPr>
          <p:cNvSpPr/>
          <p:nvPr userDrawn="1"/>
        </p:nvSpPr>
        <p:spPr>
          <a:xfrm>
            <a:off x="81280" y="81280"/>
            <a:ext cx="538480" cy="497840"/>
          </a:xfrm>
          <a:prstGeom prst="rect">
            <a:avLst/>
          </a:prstGeom>
          <a:solidFill>
            <a:srgbClr val="214C67"/>
          </a:solidFill>
          <a:ln>
            <a:solidFill>
              <a:srgbClr val="214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879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and_Double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marL="0">
              <a:defRPr/>
            </a:lvl1pPr>
          </a:lstStyle>
          <a:p>
            <a:r>
              <a:rPr lang="en-US" dirty="0"/>
              <a:t>TITLE AND DOUBLE CONTENT - CLICK TO ADD TITLE</a:t>
            </a:r>
          </a:p>
        </p:txBody>
      </p:sp>
      <p:sp>
        <p:nvSpPr>
          <p:cNvPr id="3" name="Content Placeholder 2"/>
          <p:cNvSpPr>
            <a:spLocks noGrp="1"/>
          </p:cNvSpPr>
          <p:nvPr>
            <p:ph idx="1" hasCustomPrompt="1"/>
          </p:nvPr>
        </p:nvSpPr>
        <p:spPr>
          <a:xfrm>
            <a:off x="647700" y="1409701"/>
            <a:ext cx="5212412" cy="4610100"/>
          </a:xfrm>
          <a:prstGeom prst="rect">
            <a:avLst/>
          </a:prstGeom>
        </p:spPr>
        <p:txBody>
          <a:bodyPr/>
          <a:lstStyle>
            <a:lvl1pPr>
              <a:lnSpc>
                <a:spcPct val="100000"/>
              </a:lnSpc>
              <a:buFontTx/>
              <a:buNone/>
              <a:defRPr b="0" i="0">
                <a:latin typeface="Open Sans" panose="020B0606030504020204" pitchFamily="34" charset="0"/>
                <a:ea typeface="Open Sans" panose="020B0606030504020204" pitchFamily="34" charset="0"/>
                <a:cs typeface="Open Sans" panose="020B0606030504020204" pitchFamily="34" charset="0"/>
              </a:defRPr>
            </a:lvl1pPr>
            <a:lvl2pPr>
              <a:lnSpc>
                <a:spcPct val="100000"/>
              </a:lnSpc>
              <a:buFont typeface="Courier New" panose="02070309020205020404" pitchFamily="49" charset="0"/>
              <a:buChar char="o"/>
              <a:defRPr>
                <a:latin typeface="Open Sans" panose="020B0606030504020204" pitchFamily="34" charset="0"/>
              </a:defRPr>
            </a:lvl2pPr>
            <a:lvl3pPr>
              <a:lnSpc>
                <a:spcPct val="100000"/>
              </a:lnSpc>
              <a:buFont typeface="Courier New" panose="02070309020205020404" pitchFamily="49" charset="0"/>
              <a:buChar char="o"/>
              <a:defRPr>
                <a:latin typeface="Open Sans" panose="020B0606030504020204" pitchFamily="34" charset="0"/>
              </a:defRPr>
            </a:lvl3pPr>
            <a:lvl4pPr>
              <a:lnSpc>
                <a:spcPct val="100000"/>
              </a:lnSpc>
              <a:buFont typeface="Courier New" panose="02070309020205020404" pitchFamily="49" charset="0"/>
              <a:buChar char="o"/>
              <a:defRPr>
                <a:latin typeface="Open Sans" panose="020B0606030504020204" pitchFamily="34" charset="0"/>
              </a:defRPr>
            </a:lvl4pPr>
            <a:lvl5pPr>
              <a:lnSpc>
                <a:spcPct val="100000"/>
              </a:lnSpc>
              <a:buFont typeface="Courier New" panose="02070309020205020404" pitchFamily="49" charset="0"/>
              <a:buChar char="o"/>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p:txBody>
      </p:sp>
      <p:sp>
        <p:nvSpPr>
          <p:cNvPr id="6" name="Content Placeholder 2">
            <a:extLst>
              <a:ext uri="{FF2B5EF4-FFF2-40B4-BE49-F238E27FC236}">
                <a16:creationId xmlns:a16="http://schemas.microsoft.com/office/drawing/2014/main" id="{5D970262-8623-2B46-A712-FEE93CC93EDE}"/>
              </a:ext>
            </a:extLst>
          </p:cNvPr>
          <p:cNvSpPr>
            <a:spLocks noGrp="1"/>
          </p:cNvSpPr>
          <p:nvPr>
            <p:ph idx="10" hasCustomPrompt="1"/>
          </p:nvPr>
        </p:nvSpPr>
        <p:spPr>
          <a:xfrm>
            <a:off x="6331888" y="1409700"/>
            <a:ext cx="5364812" cy="4610101"/>
          </a:xfrm>
          <a:prstGeom prst="rect">
            <a:avLst/>
          </a:prstGeom>
        </p:spPr>
        <p:txBody>
          <a:bodyPr/>
          <a:lstStyle>
            <a:lvl1pPr>
              <a:lnSpc>
                <a:spcPct val="100000"/>
              </a:lnSpc>
              <a:buFontTx/>
              <a:buNone/>
              <a:defRPr b="0" i="0">
                <a:latin typeface="Open Sans" panose="020B0606030504020204" pitchFamily="34" charset="0"/>
                <a:ea typeface="Open Sans" panose="020B0606030504020204" pitchFamily="34" charset="0"/>
                <a:cs typeface="Open Sans" panose="020B0606030504020204" pitchFamily="34" charset="0"/>
              </a:defRPr>
            </a:lvl1pPr>
            <a:lvl2pPr>
              <a:lnSpc>
                <a:spcPct val="100000"/>
              </a:lnSpc>
              <a:buFont typeface="Wingdings" pitchFamily="2" charset="2"/>
              <a:buChar char="§"/>
              <a:defRPr>
                <a:latin typeface="Open Sans" panose="020B0606030504020204" pitchFamily="34" charset="0"/>
              </a:defRPr>
            </a:lvl2pPr>
            <a:lvl3pPr>
              <a:lnSpc>
                <a:spcPct val="100000"/>
              </a:lnSpc>
              <a:buFont typeface="Wingdings" pitchFamily="2" charset="2"/>
              <a:buChar char="§"/>
              <a:defRPr>
                <a:latin typeface="Open Sans" panose="020B0606030504020204" pitchFamily="34" charset="0"/>
              </a:defRPr>
            </a:lvl3pPr>
            <a:lvl4pPr>
              <a:lnSpc>
                <a:spcPct val="100000"/>
              </a:lnSpc>
              <a:buFont typeface="Wingdings" pitchFamily="2" charset="2"/>
              <a:buChar char="§"/>
              <a:defRPr>
                <a:latin typeface="Open Sans" panose="020B0606030504020204" pitchFamily="34" charset="0"/>
              </a:defRPr>
            </a:lvl4pPr>
            <a:lvl5pPr>
              <a:lnSpc>
                <a:spcPct val="100000"/>
              </a:lnSpc>
              <a:buFont typeface="Wingdings" pitchFamily="2" charset="2"/>
              <a:buChar cha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p:txBody>
      </p:sp>
      <p:sp>
        <p:nvSpPr>
          <p:cNvPr id="8" name="Slide Number Placeholder 5">
            <a:extLst>
              <a:ext uri="{FF2B5EF4-FFF2-40B4-BE49-F238E27FC236}">
                <a16:creationId xmlns:a16="http://schemas.microsoft.com/office/drawing/2014/main" id="{1CF5FC13-FF8A-8C4E-BA9B-B1FED8AA82E4}"/>
              </a:ext>
            </a:extLst>
          </p:cNvPr>
          <p:cNvSpPr>
            <a:spLocks noGrp="1"/>
          </p:cNvSpPr>
          <p:nvPr>
            <p:ph type="sldNum" sz="quarter" idx="4"/>
          </p:nvPr>
        </p:nvSpPr>
        <p:spPr>
          <a:xfrm>
            <a:off x="11702562" y="6471387"/>
            <a:ext cx="489438" cy="365125"/>
          </a:xfrm>
          <a:prstGeom prst="rect">
            <a:avLst/>
          </a:prstGeom>
        </p:spPr>
        <p:txBody>
          <a:bodyPr vert="horz" lIns="0" tIns="0" rIns="0" bIns="0" rtlCol="0" anchor="ctr"/>
          <a:lstStyle>
            <a:lvl1pPr algn="ctr">
              <a:defRPr sz="1400">
                <a:solidFill>
                  <a:srgbClr val="FFFFFF"/>
                </a:solidFill>
              </a:defRPr>
            </a:lvl1pPr>
          </a:lstStyle>
          <a:p>
            <a:fld id="{4FAB73BC-B049-4115-A692-8D63A059BFB8}" type="slidenum">
              <a:rPr lang="en-US" smtClean="0"/>
              <a:pPr/>
              <a:t>‹#›</a:t>
            </a:fld>
            <a:endParaRPr lang="en-US" dirty="0"/>
          </a:p>
        </p:txBody>
      </p:sp>
      <p:sp>
        <p:nvSpPr>
          <p:cNvPr id="7" name="Rectangle 6">
            <a:extLst>
              <a:ext uri="{FF2B5EF4-FFF2-40B4-BE49-F238E27FC236}">
                <a16:creationId xmlns:a16="http://schemas.microsoft.com/office/drawing/2014/main" id="{E7758BF6-9CFE-7AE0-FFFF-4FA131B06875}"/>
              </a:ext>
            </a:extLst>
          </p:cNvPr>
          <p:cNvSpPr/>
          <p:nvPr userDrawn="1"/>
        </p:nvSpPr>
        <p:spPr>
          <a:xfrm>
            <a:off x="81280" y="81280"/>
            <a:ext cx="538480" cy="497840"/>
          </a:xfrm>
          <a:prstGeom prst="rect">
            <a:avLst/>
          </a:prstGeom>
          <a:solidFill>
            <a:srgbClr val="214C67"/>
          </a:solidFill>
          <a:ln>
            <a:solidFill>
              <a:srgbClr val="214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244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marL="0">
              <a:defRPr/>
            </a:lvl1pPr>
          </a:lstStyle>
          <a:p>
            <a:r>
              <a:rPr lang="en-US" dirty="0"/>
              <a:t>TITLE ONLY - CLICK TO ADD TITLE</a:t>
            </a:r>
          </a:p>
        </p:txBody>
      </p:sp>
      <p:sp>
        <p:nvSpPr>
          <p:cNvPr id="5" name="Slide Number Placeholder 5">
            <a:extLst>
              <a:ext uri="{FF2B5EF4-FFF2-40B4-BE49-F238E27FC236}">
                <a16:creationId xmlns:a16="http://schemas.microsoft.com/office/drawing/2014/main" id="{6E97028B-705D-5846-9BF6-441624A3FB9D}"/>
              </a:ext>
            </a:extLst>
          </p:cNvPr>
          <p:cNvSpPr>
            <a:spLocks noGrp="1"/>
          </p:cNvSpPr>
          <p:nvPr>
            <p:ph type="sldNum" sz="quarter" idx="4"/>
          </p:nvPr>
        </p:nvSpPr>
        <p:spPr>
          <a:xfrm>
            <a:off x="11702562" y="6471387"/>
            <a:ext cx="489438" cy="365125"/>
          </a:xfrm>
          <a:prstGeom prst="rect">
            <a:avLst/>
          </a:prstGeom>
        </p:spPr>
        <p:txBody>
          <a:bodyPr vert="horz" lIns="0" tIns="0" rIns="0" bIns="0" rtlCol="0" anchor="ctr"/>
          <a:lstStyle>
            <a:lvl1pPr algn="ctr">
              <a:defRPr sz="1400">
                <a:solidFill>
                  <a:srgbClr val="FFFFFF"/>
                </a:solidFill>
              </a:defRPr>
            </a:lvl1pPr>
          </a:lstStyle>
          <a:p>
            <a:fld id="{4FAB73BC-B049-4115-A692-8D63A059BFB8}" type="slidenum">
              <a:rPr lang="en-US" smtClean="0"/>
              <a:pPr/>
              <a:t>‹#›</a:t>
            </a:fld>
            <a:endParaRPr lang="en-US" dirty="0"/>
          </a:p>
        </p:txBody>
      </p:sp>
      <p:sp>
        <p:nvSpPr>
          <p:cNvPr id="4" name="Rectangle 3">
            <a:extLst>
              <a:ext uri="{FF2B5EF4-FFF2-40B4-BE49-F238E27FC236}">
                <a16:creationId xmlns:a16="http://schemas.microsoft.com/office/drawing/2014/main" id="{950553C8-E9AA-61A6-3158-0F8D6ED824EB}"/>
              </a:ext>
            </a:extLst>
          </p:cNvPr>
          <p:cNvSpPr/>
          <p:nvPr userDrawn="1"/>
        </p:nvSpPr>
        <p:spPr>
          <a:xfrm>
            <a:off x="81280" y="81280"/>
            <a:ext cx="538480" cy="497840"/>
          </a:xfrm>
          <a:prstGeom prst="rect">
            <a:avLst/>
          </a:prstGeom>
          <a:solidFill>
            <a:srgbClr val="214C67"/>
          </a:solidFill>
          <a:ln>
            <a:solidFill>
              <a:srgbClr val="214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0032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B71B262-AC2E-494D-B366-04431A29FCBF}"/>
              </a:ext>
            </a:extLst>
          </p:cNvPr>
          <p:cNvSpPr>
            <a:spLocks noGrp="1"/>
          </p:cNvSpPr>
          <p:nvPr>
            <p:ph type="sldNum" sz="quarter" idx="4"/>
          </p:nvPr>
        </p:nvSpPr>
        <p:spPr>
          <a:xfrm>
            <a:off x="11702562" y="6471387"/>
            <a:ext cx="489438" cy="365125"/>
          </a:xfrm>
          <a:prstGeom prst="rect">
            <a:avLst/>
          </a:prstGeom>
        </p:spPr>
        <p:txBody>
          <a:bodyPr vert="horz" lIns="0" tIns="0" rIns="0" bIns="0" rtlCol="0" anchor="ctr"/>
          <a:lstStyle>
            <a:lvl1pPr algn="ctr">
              <a:defRPr sz="1400">
                <a:solidFill>
                  <a:srgbClr val="FFFFFF"/>
                </a:solidFill>
              </a:defRPr>
            </a:lvl1pPr>
          </a:lstStyle>
          <a:p>
            <a:fld id="{4FAB73BC-B049-4115-A692-8D63A059BFB8}" type="slidenum">
              <a:rPr lang="en-US" smtClean="0"/>
              <a:pPr/>
              <a:t>‹#›</a:t>
            </a:fld>
            <a:endParaRPr lang="en-US" dirty="0"/>
          </a:p>
        </p:txBody>
      </p:sp>
      <p:sp>
        <p:nvSpPr>
          <p:cNvPr id="3" name="Rectangle 2">
            <a:extLst>
              <a:ext uri="{FF2B5EF4-FFF2-40B4-BE49-F238E27FC236}">
                <a16:creationId xmlns:a16="http://schemas.microsoft.com/office/drawing/2014/main" id="{3C364919-6D32-A246-5CE9-46FDBE352F2B}"/>
              </a:ext>
            </a:extLst>
          </p:cNvPr>
          <p:cNvSpPr/>
          <p:nvPr userDrawn="1"/>
        </p:nvSpPr>
        <p:spPr>
          <a:xfrm>
            <a:off x="81280" y="81280"/>
            <a:ext cx="538480" cy="497840"/>
          </a:xfrm>
          <a:prstGeom prst="rect">
            <a:avLst/>
          </a:prstGeom>
          <a:solidFill>
            <a:srgbClr val="214C67"/>
          </a:solidFill>
          <a:ln>
            <a:solidFill>
              <a:srgbClr val="214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807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A261B-3157-3228-10E5-D50B51A37F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947243-3D94-5B51-A23A-C2E3F7FE98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BF5433-AF24-72D3-2A51-B911EA3482C4}"/>
              </a:ext>
            </a:extLst>
          </p:cNvPr>
          <p:cNvSpPr>
            <a:spLocks noGrp="1"/>
          </p:cNvSpPr>
          <p:nvPr>
            <p:ph type="dt" sz="half" idx="10"/>
          </p:nvPr>
        </p:nvSpPr>
        <p:spPr/>
        <p:txBody>
          <a:bodyPr/>
          <a:lstStyle/>
          <a:p>
            <a:fld id="{D8BEFDD4-CD0A-4015-81B5-12FEFAADC8BE}" type="datetimeFigureOut">
              <a:rPr lang="en-US" smtClean="0"/>
              <a:t>7/13/22</a:t>
            </a:fld>
            <a:endParaRPr lang="en-US"/>
          </a:p>
        </p:txBody>
      </p:sp>
      <p:sp>
        <p:nvSpPr>
          <p:cNvPr id="5" name="Footer Placeholder 4">
            <a:extLst>
              <a:ext uri="{FF2B5EF4-FFF2-40B4-BE49-F238E27FC236}">
                <a16:creationId xmlns:a16="http://schemas.microsoft.com/office/drawing/2014/main" id="{349D58A1-8FE5-0E08-0B7A-D2784D182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C9913B-8287-003B-027E-D2B15CF61C0C}"/>
              </a:ext>
            </a:extLst>
          </p:cNvPr>
          <p:cNvSpPr>
            <a:spLocks noGrp="1"/>
          </p:cNvSpPr>
          <p:nvPr>
            <p:ph type="sldNum" sz="quarter" idx="12"/>
          </p:nvPr>
        </p:nvSpPr>
        <p:spPr/>
        <p:txBody>
          <a:bodyPr/>
          <a:lstStyle/>
          <a:p>
            <a:fld id="{AC5F5142-21B0-4BED-97E3-FEDD9F949635}" type="slidenum">
              <a:rPr lang="en-US" smtClean="0"/>
              <a:t>‹#›</a:t>
            </a:fld>
            <a:endParaRPr lang="en-US"/>
          </a:p>
        </p:txBody>
      </p:sp>
    </p:spTree>
    <p:extLst>
      <p:ext uri="{BB962C8B-B14F-4D97-AF65-F5344CB8AC3E}">
        <p14:creationId xmlns:p14="http://schemas.microsoft.com/office/powerpoint/2010/main" val="296572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7/13/22</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87295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0200" y="261257"/>
            <a:ext cx="10096500" cy="774779"/>
          </a:xfrm>
          <a:prstGeom prst="rect">
            <a:avLst/>
          </a:prstGeom>
        </p:spPr>
        <p:txBody>
          <a:bodyPr vert="horz" lIns="0" tIns="0" rIns="0" bIns="0" rtlCol="0" anchor="ctr">
            <a:normAutofit/>
          </a:bodyPr>
          <a:lstStyle/>
          <a:p>
            <a:r>
              <a:rPr lang="en-US" dirty="0"/>
              <a:t>CLICK TO EDIT MASTER TITLE STYLE</a:t>
            </a:r>
          </a:p>
        </p:txBody>
      </p:sp>
      <p:sp>
        <p:nvSpPr>
          <p:cNvPr id="9" name="Text Placeholder 2">
            <a:extLst>
              <a:ext uri="{FF2B5EF4-FFF2-40B4-BE49-F238E27FC236}">
                <a16:creationId xmlns:a16="http://schemas.microsoft.com/office/drawing/2014/main" id="{CAC4959A-AD2F-9049-854D-6985DFCF4E46}"/>
              </a:ext>
            </a:extLst>
          </p:cNvPr>
          <p:cNvSpPr>
            <a:spLocks noGrp="1"/>
          </p:cNvSpPr>
          <p:nvPr>
            <p:ph type="body" idx="1"/>
          </p:nvPr>
        </p:nvSpPr>
        <p:spPr>
          <a:xfrm>
            <a:off x="654222" y="1429233"/>
            <a:ext cx="11042478" cy="4590567"/>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17C06173-326E-C842-95A0-26D69A4B9AFD}"/>
              </a:ext>
            </a:extLst>
          </p:cNvPr>
          <p:cNvSpPr>
            <a:spLocks noGrp="1"/>
          </p:cNvSpPr>
          <p:nvPr>
            <p:ph type="sldNum" sz="quarter" idx="4"/>
          </p:nvPr>
        </p:nvSpPr>
        <p:spPr>
          <a:xfrm>
            <a:off x="11702562" y="6471387"/>
            <a:ext cx="489438" cy="365125"/>
          </a:xfrm>
          <a:prstGeom prst="rect">
            <a:avLst/>
          </a:prstGeom>
        </p:spPr>
        <p:txBody>
          <a:bodyPr vert="horz" lIns="0" tIns="0" rIns="0" bIns="0" rtlCol="0" anchor="ctr"/>
          <a:lstStyle>
            <a:lvl1pPr algn="ctr">
              <a:defRPr sz="1400" b="0" i="0">
                <a:solidFill>
                  <a:srgbClr val="FFFFFF"/>
                </a:solidFill>
                <a:latin typeface="Open Sans" panose="020B0606030504020204" pitchFamily="34" charset="0"/>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90262625"/>
      </p:ext>
    </p:extLst>
  </p:cSld>
  <p:clrMap bg1="lt1" tx1="dk1" bg2="lt2" tx2="dk2" accent1="accent1" accent2="accent2" accent3="accent3" accent4="accent4" accent5="accent5" accent6="accent6" hlink="hlink" folHlink="folHlink"/>
  <p:sldLayoutIdLst>
    <p:sldLayoutId id="2147483752" r:id="rId1"/>
    <p:sldLayoutId id="2147483733" r:id="rId2"/>
    <p:sldLayoutId id="2147483758" r:id="rId3"/>
    <p:sldLayoutId id="2147483763" r:id="rId4"/>
    <p:sldLayoutId id="2147483760" r:id="rId5"/>
    <p:sldLayoutId id="2147483761" r:id="rId6"/>
    <p:sldLayoutId id="2147483762" r:id="rId7"/>
    <p:sldLayoutId id="2147483764" r:id="rId8"/>
    <p:sldLayoutId id="2147483765" r:id="rId9"/>
    <p:sldLayoutId id="2147483766"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6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2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hyperlink" Target="mailto:fratanduono1@llnl.gov"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mailto:john.borg@mu.edu"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hyperlink" Target="mailto:jlane@sandia.gov" TargetMode="Externa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nam02.safelinks.protection.outlook.com/?url=http%3A%2F%2Fwww.minsocam.org%2Fmsa%2FAwards%2FDana.html&amp;data=05%7C01%7Cjohn.borg%40marquette.edu%7C2510bdc38ce647d670ef08da472c2a16%7Cabe32f68c72d420db5bd750c63a268e4%7C0%7C0%7C637900552296537912%7CUnknown%7CTWFpbGZsb3d8eyJWIjoiMC4wLjAwMDAiLCJQIjoiV2luMzIiLCJBTiI6Ik1haWwiLCJXVCI6Mn0%3D%7C3000%7C%7C%7C&amp;sdata=5dcewzOYMzNRIKH6G2p7zf8FU1ZKo3NYg5hgk68h908%3D&amp;reserved=0"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www.aps.org/memb-sec/profile/ListMembers.cfm?cust_id=74A4C5D44C0B5F46"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E5454-E631-0C49-B851-199442D65EBC}"/>
              </a:ext>
            </a:extLst>
          </p:cNvPr>
          <p:cNvSpPr>
            <a:spLocks noGrp="1"/>
          </p:cNvSpPr>
          <p:nvPr>
            <p:ph type="ctrTitle"/>
          </p:nvPr>
        </p:nvSpPr>
        <p:spPr>
          <a:xfrm>
            <a:off x="449209" y="1397314"/>
            <a:ext cx="7183491" cy="1866585"/>
          </a:xfrm>
        </p:spPr>
        <p:txBody>
          <a:bodyPr>
            <a:normAutofit fontScale="90000"/>
          </a:bodyPr>
          <a:lstStyle/>
          <a:p>
            <a:r>
              <a:rPr lang="en-US" dirty="0"/>
              <a:t>American Physical Society</a:t>
            </a:r>
            <a:br>
              <a:rPr lang="en-US" dirty="0"/>
            </a:br>
            <a:r>
              <a:rPr lang="en-US" dirty="0"/>
              <a:t>Shock Compression of Condensed Matter Topical Group (GSCCM)</a:t>
            </a:r>
            <a:br>
              <a:rPr lang="en-US" dirty="0"/>
            </a:br>
            <a:r>
              <a:rPr lang="en-US" dirty="0">
                <a:solidFill>
                  <a:srgbClr val="FFFF00"/>
                </a:solidFill>
              </a:rPr>
              <a:t>2022 Annual Business Meeting</a:t>
            </a:r>
          </a:p>
        </p:txBody>
      </p:sp>
      <p:sp>
        <p:nvSpPr>
          <p:cNvPr id="6" name="Text Placeholder 5">
            <a:extLst>
              <a:ext uri="{FF2B5EF4-FFF2-40B4-BE49-F238E27FC236}">
                <a16:creationId xmlns:a16="http://schemas.microsoft.com/office/drawing/2014/main" id="{603075C1-36FC-1C41-91E6-BC59A3F2AF39}"/>
              </a:ext>
            </a:extLst>
          </p:cNvPr>
          <p:cNvSpPr>
            <a:spLocks noGrp="1"/>
          </p:cNvSpPr>
          <p:nvPr>
            <p:ph type="body" sz="quarter" idx="22"/>
          </p:nvPr>
        </p:nvSpPr>
        <p:spPr>
          <a:xfrm>
            <a:off x="1909594" y="5619529"/>
            <a:ext cx="6011780" cy="524417"/>
          </a:xfrm>
        </p:spPr>
        <p:txBody>
          <a:bodyPr>
            <a:normAutofit/>
          </a:bodyPr>
          <a:lstStyle/>
          <a:p>
            <a:r>
              <a:rPr lang="en-US" sz="3200" dirty="0"/>
              <a:t>Wednesday, 13 July 2022</a:t>
            </a:r>
          </a:p>
        </p:txBody>
      </p:sp>
      <p:sp>
        <p:nvSpPr>
          <p:cNvPr id="10" name="TextBox 9">
            <a:extLst>
              <a:ext uri="{FF2B5EF4-FFF2-40B4-BE49-F238E27FC236}">
                <a16:creationId xmlns:a16="http://schemas.microsoft.com/office/drawing/2014/main" id="{29669077-E2ED-4E12-EEAE-9DF1DAF300FD}"/>
              </a:ext>
            </a:extLst>
          </p:cNvPr>
          <p:cNvSpPr txBox="1"/>
          <p:nvPr/>
        </p:nvSpPr>
        <p:spPr>
          <a:xfrm>
            <a:off x="7387119" y="6544638"/>
            <a:ext cx="0" cy="0"/>
          </a:xfrm>
          <a:prstGeom prst="rect">
            <a:avLst/>
          </a:prstGeom>
        </p:spPr>
        <p:txBody>
          <a:bodyPr vert="horz" wrap="none" lIns="91440" tIns="45720" rIns="91440" bIns="45720" rtlCol="0">
            <a:noAutofit/>
          </a:bodyPr>
          <a:lstStyle/>
          <a:p>
            <a:pPr algn="l"/>
            <a:endParaRPr lang="en-US" dirty="0"/>
          </a:p>
        </p:txBody>
      </p:sp>
      <p:sp>
        <p:nvSpPr>
          <p:cNvPr id="11" name="Oval 10">
            <a:extLst>
              <a:ext uri="{FF2B5EF4-FFF2-40B4-BE49-F238E27FC236}">
                <a16:creationId xmlns:a16="http://schemas.microsoft.com/office/drawing/2014/main" id="{6FF68FB0-7507-F038-B3AE-8F60BD882B11}"/>
              </a:ext>
            </a:extLst>
          </p:cNvPr>
          <p:cNvSpPr/>
          <p:nvPr/>
        </p:nvSpPr>
        <p:spPr>
          <a:xfrm>
            <a:off x="9154274" y="1304383"/>
            <a:ext cx="4048018" cy="412037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8172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122D5A-E7C8-3F82-20A8-99B4DA694DCC}"/>
              </a:ext>
            </a:extLst>
          </p:cNvPr>
          <p:cNvSpPr txBox="1"/>
          <p:nvPr/>
        </p:nvSpPr>
        <p:spPr>
          <a:xfrm>
            <a:off x="117696" y="0"/>
            <a:ext cx="11953921" cy="584775"/>
          </a:xfrm>
          <a:prstGeom prst="rect">
            <a:avLst/>
          </a:prstGeom>
          <a:noFill/>
        </p:spPr>
        <p:txBody>
          <a:bodyPr wrap="square">
            <a:spAutoFit/>
          </a:bodyPr>
          <a:lstStyle/>
          <a:p>
            <a:pPr algn="ctr"/>
            <a:r>
              <a:rPr lang="en-US" sz="3200" b="1" dirty="0">
                <a:solidFill>
                  <a:srgbClr val="1D465F"/>
                </a:solidFill>
              </a:rPr>
              <a:t>Shock Compression of Condensed Matter 2023</a:t>
            </a:r>
          </a:p>
        </p:txBody>
      </p:sp>
      <p:graphicFrame>
        <p:nvGraphicFramePr>
          <p:cNvPr id="3" name="Table 2">
            <a:extLst>
              <a:ext uri="{FF2B5EF4-FFF2-40B4-BE49-F238E27FC236}">
                <a16:creationId xmlns:a16="http://schemas.microsoft.com/office/drawing/2014/main" id="{54D84A21-641E-08B6-0543-D17E5D63CF99}"/>
              </a:ext>
            </a:extLst>
          </p:cNvPr>
          <p:cNvGraphicFramePr>
            <a:graphicFrameLocks noGrp="1"/>
          </p:cNvGraphicFramePr>
          <p:nvPr/>
        </p:nvGraphicFramePr>
        <p:xfrm>
          <a:off x="5988106" y="700945"/>
          <a:ext cx="6083510" cy="4724400"/>
        </p:xfrm>
        <a:graphic>
          <a:graphicData uri="http://schemas.openxmlformats.org/drawingml/2006/table">
            <a:tbl>
              <a:tblPr>
                <a:tableStyleId>{5C22544A-7EE6-4342-B048-85BDC9FD1C3A}</a:tableStyleId>
              </a:tblPr>
              <a:tblGrid>
                <a:gridCol w="2694648">
                  <a:extLst>
                    <a:ext uri="{9D8B030D-6E8A-4147-A177-3AD203B41FA5}">
                      <a16:colId xmlns:a16="http://schemas.microsoft.com/office/drawing/2014/main" val="1158412480"/>
                    </a:ext>
                  </a:extLst>
                </a:gridCol>
                <a:gridCol w="1327527">
                  <a:extLst>
                    <a:ext uri="{9D8B030D-6E8A-4147-A177-3AD203B41FA5}">
                      <a16:colId xmlns:a16="http://schemas.microsoft.com/office/drawing/2014/main" val="2769370853"/>
                    </a:ext>
                  </a:extLst>
                </a:gridCol>
                <a:gridCol w="2061335">
                  <a:extLst>
                    <a:ext uri="{9D8B030D-6E8A-4147-A177-3AD203B41FA5}">
                      <a16:colId xmlns:a16="http://schemas.microsoft.com/office/drawing/2014/main" val="3838668609"/>
                    </a:ext>
                  </a:extLst>
                </a:gridCol>
              </a:tblGrid>
              <a:tr h="266700">
                <a:tc>
                  <a:txBody>
                    <a:bodyPr/>
                    <a:lstStyle/>
                    <a:p>
                      <a:pPr algn="l" fontAlgn="b"/>
                      <a:r>
                        <a:rPr lang="en-US" sz="2000" b="1" u="none" strike="noStrike" dirty="0">
                          <a:effectLst/>
                        </a:rPr>
                        <a:t>Expense</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b="1" u="none" strike="noStrike" dirty="0">
                          <a:effectLst/>
                        </a:rPr>
                        <a:t>2019 Costs</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b="1" u="none" strike="noStrike" dirty="0">
                          <a:effectLst/>
                        </a:rPr>
                        <a:t>Costs inflated to 2023</a:t>
                      </a:r>
                      <a:endParaRPr lang="en-US"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95846564"/>
                  </a:ext>
                </a:extLst>
              </a:tr>
              <a:tr h="203200">
                <a:tc>
                  <a:txBody>
                    <a:bodyPr/>
                    <a:lstStyle/>
                    <a:p>
                      <a:pPr algn="l" fontAlgn="b"/>
                      <a:r>
                        <a:rPr lang="en-US" sz="1600" u="none" strike="noStrike" dirty="0">
                          <a:effectLst/>
                        </a:rPr>
                        <a:t>Audio-Visual</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$53,150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$58,997</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68715242"/>
                  </a:ext>
                </a:extLst>
              </a:tr>
              <a:tr h="203200">
                <a:tc>
                  <a:txBody>
                    <a:bodyPr/>
                    <a:lstStyle/>
                    <a:p>
                      <a:pPr algn="l" fontAlgn="b"/>
                      <a:r>
                        <a:rPr lang="en-US" sz="1600" b="0" i="0" u="none" strike="noStrike" dirty="0">
                          <a:solidFill>
                            <a:srgbClr val="000000"/>
                          </a:solidFill>
                          <a:effectLst/>
                          <a:latin typeface="Calibri" panose="020F0502020204030204" pitchFamily="34" charset="0"/>
                        </a:rPr>
                        <a:t>Meeting Online Access (?)</a:t>
                      </a:r>
                    </a:p>
                  </a:txBody>
                  <a:tcPr marL="9525" marR="9525" marT="9525"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1" i="1" u="none" strike="noStrike" dirty="0">
                          <a:solidFill>
                            <a:srgbClr val="000000"/>
                          </a:solidFill>
                          <a:effectLst/>
                          <a:latin typeface="Calibri" panose="020F0502020204030204" pitchFamily="34" charset="0"/>
                        </a:rPr>
                        <a:t>$40,000</a:t>
                      </a:r>
                    </a:p>
                  </a:txBody>
                  <a:tcPr marL="9525" marR="9525" marT="9525" marB="0" anchor="b"/>
                </a:tc>
                <a:extLst>
                  <a:ext uri="{0D108BD9-81ED-4DB2-BD59-A6C34878D82A}">
                    <a16:rowId xmlns:a16="http://schemas.microsoft.com/office/drawing/2014/main" val="2081111321"/>
                  </a:ext>
                </a:extLst>
              </a:tr>
              <a:tr h="203200">
                <a:tc>
                  <a:txBody>
                    <a:bodyPr/>
                    <a:lstStyle/>
                    <a:p>
                      <a:pPr algn="l" fontAlgn="b"/>
                      <a:r>
                        <a:rPr lang="en-US" sz="1600" u="none" strike="noStrike" dirty="0">
                          <a:effectLst/>
                        </a:rPr>
                        <a:t>Companion Program</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$2,050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$2,276</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79824955"/>
                  </a:ext>
                </a:extLst>
              </a:tr>
              <a:tr h="203200">
                <a:tc>
                  <a:txBody>
                    <a:bodyPr/>
                    <a:lstStyle/>
                    <a:p>
                      <a:pPr algn="l" fontAlgn="b"/>
                      <a:r>
                        <a:rPr lang="en-US" sz="1600" b="0" i="0" u="none" strike="noStrike" dirty="0">
                          <a:solidFill>
                            <a:srgbClr val="000000"/>
                          </a:solidFill>
                          <a:effectLst/>
                          <a:latin typeface="+mn-lt"/>
                        </a:rPr>
                        <a:t>Poster Boards, Signage</a:t>
                      </a:r>
                    </a:p>
                  </a:txBody>
                  <a:tcPr marL="9525" marR="9525" marT="9525" marB="0" anchor="b"/>
                </a:tc>
                <a:tc>
                  <a:txBody>
                    <a:bodyPr/>
                    <a:lstStyle/>
                    <a:p>
                      <a:pPr algn="r" fontAlgn="b"/>
                      <a:r>
                        <a:rPr lang="en-US" sz="1600" u="none" strike="noStrike">
                          <a:effectLst/>
                        </a:rPr>
                        <a:t>$34,000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$37,740</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8088280"/>
                  </a:ext>
                </a:extLst>
              </a:tr>
              <a:tr h="203200">
                <a:tc>
                  <a:txBody>
                    <a:bodyPr/>
                    <a:lstStyle/>
                    <a:p>
                      <a:pPr algn="l" fontAlgn="b"/>
                      <a:r>
                        <a:rPr lang="en-US" sz="1600" u="none" strike="noStrike" dirty="0">
                          <a:effectLst/>
                        </a:rPr>
                        <a:t>Facility Wireless</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$15,000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$16,650</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18047244"/>
                  </a:ext>
                </a:extLst>
              </a:tr>
              <a:tr h="203200">
                <a:tc>
                  <a:txBody>
                    <a:bodyPr/>
                    <a:lstStyle/>
                    <a:p>
                      <a:pPr algn="l" fontAlgn="b"/>
                      <a:r>
                        <a:rPr lang="en-US" sz="1600" u="none" strike="noStrike" dirty="0">
                          <a:effectLst/>
                        </a:rPr>
                        <a:t>APS Meeting Org Fee ($30/attendee)</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$12,000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$15,000</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98604231"/>
                  </a:ext>
                </a:extLst>
              </a:tr>
              <a:tr h="203200">
                <a:tc>
                  <a:txBody>
                    <a:bodyPr/>
                    <a:lstStyle/>
                    <a:p>
                      <a:pPr algn="l" fontAlgn="b"/>
                      <a:r>
                        <a:rPr lang="en-US" sz="1600" u="none" strike="noStrike">
                          <a:effectLst/>
                        </a:rPr>
                        <a:t>Mobile App</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$1,200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$1,332</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55551021"/>
                  </a:ext>
                </a:extLst>
              </a:tr>
              <a:tr h="203200">
                <a:tc>
                  <a:txBody>
                    <a:bodyPr/>
                    <a:lstStyle/>
                    <a:p>
                      <a:pPr algn="l" fontAlgn="b"/>
                      <a:r>
                        <a:rPr lang="en-US" sz="1600" b="0" i="0" u="none" strike="noStrike" dirty="0">
                          <a:solidFill>
                            <a:srgbClr val="7030A0"/>
                          </a:solidFill>
                          <a:effectLst/>
                          <a:latin typeface="+mn-lt"/>
                        </a:rPr>
                        <a:t>Breakfast, Breaks, Events</a:t>
                      </a:r>
                    </a:p>
                  </a:txBody>
                  <a:tcPr marL="9525" marR="9525" marT="9525" marB="0" anchor="b"/>
                </a:tc>
                <a:tc>
                  <a:txBody>
                    <a:bodyPr/>
                    <a:lstStyle/>
                    <a:p>
                      <a:pPr algn="r" fontAlgn="b"/>
                      <a:r>
                        <a:rPr lang="en-US" sz="1600" u="none" strike="noStrike" dirty="0">
                          <a:effectLst/>
                        </a:rPr>
                        <a:t>$128,500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$142,635</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3076043"/>
                  </a:ext>
                </a:extLst>
              </a:tr>
              <a:tr h="203200">
                <a:tc>
                  <a:txBody>
                    <a:bodyPr/>
                    <a:lstStyle/>
                    <a:p>
                      <a:pPr algn="l" fontAlgn="b"/>
                      <a:r>
                        <a:rPr lang="en-US" sz="1600" u="none" strike="noStrike" dirty="0">
                          <a:solidFill>
                            <a:srgbClr val="7030A0"/>
                          </a:solidFill>
                          <a:effectLst/>
                        </a:rPr>
                        <a:t>Welcome Reception</a:t>
                      </a:r>
                      <a:endParaRPr lang="en-US" sz="1600" b="0" i="0" u="none" strike="noStrike" dirty="0">
                        <a:solidFill>
                          <a:srgbClr val="7030A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$80,000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$88,800</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77897424"/>
                  </a:ext>
                </a:extLst>
              </a:tr>
              <a:tr h="203200">
                <a:tc>
                  <a:txBody>
                    <a:bodyPr/>
                    <a:lstStyle/>
                    <a:p>
                      <a:pPr algn="l" fontAlgn="b"/>
                      <a:r>
                        <a:rPr lang="en-US" sz="1600" u="none" strike="noStrike" dirty="0">
                          <a:solidFill>
                            <a:srgbClr val="7030A0"/>
                          </a:solidFill>
                          <a:effectLst/>
                        </a:rPr>
                        <a:t>Banquet</a:t>
                      </a:r>
                      <a:endParaRPr lang="en-US" sz="1600" b="0" i="0" u="none" strike="noStrike" dirty="0">
                        <a:solidFill>
                          <a:srgbClr val="7030A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$104,836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$116,368</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87900711"/>
                  </a:ext>
                </a:extLst>
              </a:tr>
              <a:tr h="203200">
                <a:tc>
                  <a:txBody>
                    <a:bodyPr/>
                    <a:lstStyle/>
                    <a:p>
                      <a:pPr algn="l" fontAlgn="b"/>
                      <a:r>
                        <a:rPr lang="en-US" sz="1600" u="none" strike="noStrike">
                          <a:effectLst/>
                        </a:rPr>
                        <a:t>Printing</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$22,560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$25,042</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21972707"/>
                  </a:ext>
                </a:extLst>
              </a:tr>
              <a:tr h="203200">
                <a:tc>
                  <a:txBody>
                    <a:bodyPr/>
                    <a:lstStyle/>
                    <a:p>
                      <a:pPr algn="l" fontAlgn="b"/>
                      <a:r>
                        <a:rPr lang="en-US" sz="1600" u="none" strike="noStrike" dirty="0">
                          <a:effectLst/>
                        </a:rPr>
                        <a:t>Registration</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$5,000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$5,550</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29975487"/>
                  </a:ext>
                </a:extLst>
              </a:tr>
              <a:tr h="203200">
                <a:tc>
                  <a:txBody>
                    <a:bodyPr/>
                    <a:lstStyle/>
                    <a:p>
                      <a:pPr algn="l" fontAlgn="b"/>
                      <a:r>
                        <a:rPr lang="en-US" sz="1600" u="none" strike="noStrike">
                          <a:effectLst/>
                        </a:rPr>
                        <a:t>Shipping</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$3,500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$3,850</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82349279"/>
                  </a:ext>
                </a:extLst>
              </a:tr>
              <a:tr h="203200">
                <a:tc>
                  <a:txBody>
                    <a:bodyPr/>
                    <a:lstStyle/>
                    <a:p>
                      <a:pPr algn="l" fontAlgn="b"/>
                      <a:r>
                        <a:rPr lang="en-US" sz="1600" u="none" strike="noStrike" dirty="0">
                          <a:effectLst/>
                        </a:rPr>
                        <a:t>Staff Travel</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$8,500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$9,435</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62020810"/>
                  </a:ext>
                </a:extLst>
              </a:tr>
              <a:tr h="266700">
                <a:tc>
                  <a:txBody>
                    <a:bodyPr/>
                    <a:lstStyle/>
                    <a:p>
                      <a:pPr algn="l" fontAlgn="b"/>
                      <a:r>
                        <a:rPr lang="en-US" sz="2000" b="1" u="none" strike="noStrike" dirty="0">
                          <a:effectLst/>
                        </a:rPr>
                        <a:t>Total</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b="1" u="none" strike="noStrike" dirty="0">
                          <a:effectLst/>
                        </a:rPr>
                        <a:t>$501,796</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b="1" u="none" strike="noStrike" dirty="0">
                          <a:effectLst/>
                        </a:rPr>
                        <a:t>$563,675</a:t>
                      </a:r>
                    </a:p>
                  </a:txBody>
                  <a:tcPr marL="9525" marR="9525" marT="9525" marB="0" anchor="b"/>
                </a:tc>
                <a:extLst>
                  <a:ext uri="{0D108BD9-81ED-4DB2-BD59-A6C34878D82A}">
                    <a16:rowId xmlns:a16="http://schemas.microsoft.com/office/drawing/2014/main" val="3928209335"/>
                  </a:ext>
                </a:extLst>
              </a:tr>
            </a:tbl>
          </a:graphicData>
        </a:graphic>
      </p:graphicFrame>
      <p:graphicFrame>
        <p:nvGraphicFramePr>
          <p:cNvPr id="5" name="Table 4">
            <a:extLst>
              <a:ext uri="{FF2B5EF4-FFF2-40B4-BE49-F238E27FC236}">
                <a16:creationId xmlns:a16="http://schemas.microsoft.com/office/drawing/2014/main" id="{F7C36408-A82F-BF3F-EDDB-3B6057C05272}"/>
              </a:ext>
            </a:extLst>
          </p:cNvPr>
          <p:cNvGraphicFramePr>
            <a:graphicFrameLocks noGrp="1"/>
          </p:cNvGraphicFramePr>
          <p:nvPr/>
        </p:nvGraphicFramePr>
        <p:xfrm>
          <a:off x="330531" y="5547927"/>
          <a:ext cx="5201980" cy="1074420"/>
        </p:xfrm>
        <a:graphic>
          <a:graphicData uri="http://schemas.openxmlformats.org/drawingml/2006/table">
            <a:tbl>
              <a:tblPr>
                <a:tableStyleId>{5C22544A-7EE6-4342-B048-85BDC9FD1C3A}</a:tableStyleId>
              </a:tblPr>
              <a:tblGrid>
                <a:gridCol w="2609301">
                  <a:extLst>
                    <a:ext uri="{9D8B030D-6E8A-4147-A177-3AD203B41FA5}">
                      <a16:colId xmlns:a16="http://schemas.microsoft.com/office/drawing/2014/main" val="4140097353"/>
                    </a:ext>
                  </a:extLst>
                </a:gridCol>
                <a:gridCol w="2592679">
                  <a:extLst>
                    <a:ext uri="{9D8B030D-6E8A-4147-A177-3AD203B41FA5}">
                      <a16:colId xmlns:a16="http://schemas.microsoft.com/office/drawing/2014/main" val="142223178"/>
                    </a:ext>
                  </a:extLst>
                </a:gridCol>
              </a:tblGrid>
              <a:tr h="266700">
                <a:tc>
                  <a:txBody>
                    <a:bodyPr/>
                    <a:lstStyle/>
                    <a:p>
                      <a:pPr algn="ctr" fontAlgn="b"/>
                      <a:r>
                        <a:rPr lang="en-US" sz="2000" b="1" u="none" strike="noStrike" dirty="0">
                          <a:effectLst/>
                        </a:rPr>
                        <a:t>Number of Attendees</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dirty="0">
                          <a:effectLst/>
                        </a:rPr>
                        <a:t>Registration Fee</a:t>
                      </a:r>
                      <a:endParaRPr lang="en-US"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87191239"/>
                  </a:ext>
                </a:extLst>
              </a:tr>
              <a:tr h="203200">
                <a:tc>
                  <a:txBody>
                    <a:bodyPr/>
                    <a:lstStyle/>
                    <a:p>
                      <a:pPr algn="ctr" fontAlgn="b"/>
                      <a:r>
                        <a:rPr lang="en-US" sz="1600" u="none" strike="noStrike">
                          <a:effectLst/>
                        </a:rPr>
                        <a:t>500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$1,130</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00784374"/>
                  </a:ext>
                </a:extLst>
              </a:tr>
              <a:tr h="203200">
                <a:tc>
                  <a:txBody>
                    <a:bodyPr/>
                    <a:lstStyle/>
                    <a:p>
                      <a:pPr algn="ctr" fontAlgn="b"/>
                      <a:r>
                        <a:rPr lang="en-US" sz="1600" u="none" strike="noStrike">
                          <a:effectLst/>
                        </a:rPr>
                        <a:t>600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$940</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8513961"/>
                  </a:ext>
                </a:extLst>
              </a:tr>
              <a:tr h="203200">
                <a:tc>
                  <a:txBody>
                    <a:bodyPr/>
                    <a:lstStyle/>
                    <a:p>
                      <a:pPr algn="ctr" fontAlgn="b"/>
                      <a:r>
                        <a:rPr lang="en-US" sz="1600" u="none" strike="noStrike">
                          <a:effectLst/>
                        </a:rPr>
                        <a:t>700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$810</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21353068"/>
                  </a:ext>
                </a:extLst>
              </a:tr>
            </a:tbl>
          </a:graphicData>
        </a:graphic>
      </p:graphicFrame>
      <p:sp>
        <p:nvSpPr>
          <p:cNvPr id="6" name="TextBox 5">
            <a:extLst>
              <a:ext uri="{FF2B5EF4-FFF2-40B4-BE49-F238E27FC236}">
                <a16:creationId xmlns:a16="http://schemas.microsoft.com/office/drawing/2014/main" id="{2EDEA727-7363-BA0A-22A8-B22586DCC212}"/>
              </a:ext>
            </a:extLst>
          </p:cNvPr>
          <p:cNvSpPr txBox="1"/>
          <p:nvPr/>
        </p:nvSpPr>
        <p:spPr>
          <a:xfrm>
            <a:off x="117696" y="1317254"/>
            <a:ext cx="5481992" cy="3077766"/>
          </a:xfrm>
          <a:prstGeom prst="rect">
            <a:avLst/>
          </a:prstGeom>
          <a:noFill/>
        </p:spPr>
        <p:txBody>
          <a:bodyPr wrap="square" rtlCol="0">
            <a:spAutoFit/>
          </a:bodyPr>
          <a:lstStyle/>
          <a:p>
            <a:r>
              <a:rPr lang="en-US" sz="2400" b="1" dirty="0"/>
              <a:t>Budget Estimate</a:t>
            </a:r>
            <a:endParaRPr lang="en-US" sz="2400" dirty="0"/>
          </a:p>
          <a:p>
            <a:pPr>
              <a:spcBef>
                <a:spcPts val="600"/>
              </a:spcBef>
            </a:pPr>
            <a:r>
              <a:rPr lang="en-US" sz="2000" dirty="0"/>
              <a:t>Due to 2021 conference cancellation at this hotel, the contract renegotiations require:</a:t>
            </a:r>
          </a:p>
          <a:p>
            <a:pPr marL="285750" indent="-285750">
              <a:buFont typeface="Arial" panose="020B0604020202020204" pitchFamily="34" charset="0"/>
              <a:buChar char="•"/>
            </a:pPr>
            <a:r>
              <a:rPr lang="en-US" sz="2000" dirty="0"/>
              <a:t>Minimum of 380 Hotel Rooms each day of the week or pay Attrition Fee</a:t>
            </a:r>
          </a:p>
          <a:p>
            <a:pPr marL="285750" indent="-285750">
              <a:buFont typeface="Arial" panose="020B0604020202020204" pitchFamily="34" charset="0"/>
              <a:buChar char="•"/>
            </a:pPr>
            <a:r>
              <a:rPr lang="en-US" sz="2000" dirty="0"/>
              <a:t>And </a:t>
            </a:r>
            <a:r>
              <a:rPr lang="en-US" sz="2000" dirty="0">
                <a:solidFill>
                  <a:srgbClr val="7030A0"/>
                </a:solidFill>
              </a:rPr>
              <a:t>$250K in food expenses </a:t>
            </a:r>
            <a:r>
              <a:rPr lang="en-US" sz="2000" dirty="0"/>
              <a:t>+ tax and fee ~$350k or pay Attrition Fee</a:t>
            </a:r>
          </a:p>
          <a:p>
            <a:pPr>
              <a:spcBef>
                <a:spcPts val="600"/>
              </a:spcBef>
            </a:pPr>
            <a:r>
              <a:rPr lang="en-US" sz="2000" dirty="0"/>
              <a:t>Therefore, registrations fees in 2023, even for ‘early registration’ could be over $1,000</a:t>
            </a:r>
          </a:p>
        </p:txBody>
      </p:sp>
      <p:sp>
        <p:nvSpPr>
          <p:cNvPr id="2" name="Arrow: Left-Right 1">
            <a:extLst>
              <a:ext uri="{FF2B5EF4-FFF2-40B4-BE49-F238E27FC236}">
                <a16:creationId xmlns:a16="http://schemas.microsoft.com/office/drawing/2014/main" id="{EC224B82-2A15-32F1-4DEA-F5F9405C76FF}"/>
              </a:ext>
            </a:extLst>
          </p:cNvPr>
          <p:cNvSpPr/>
          <p:nvPr/>
        </p:nvSpPr>
        <p:spPr>
          <a:xfrm rot="21211171">
            <a:off x="5671854" y="5778849"/>
            <a:ext cx="5087151" cy="132876"/>
          </a:xfrm>
          <a:prstGeom prst="leftRightArrow">
            <a:avLst>
              <a:gd name="adj1" fmla="val 50000"/>
              <a:gd name="adj2" fmla="val 158629"/>
            </a:avLst>
          </a:prstGeom>
          <a:solidFill>
            <a:srgbClr val="1E476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214C67"/>
              </a:highlight>
            </a:endParaRPr>
          </a:p>
        </p:txBody>
      </p:sp>
    </p:spTree>
    <p:extLst>
      <p:ext uri="{BB962C8B-B14F-4D97-AF65-F5344CB8AC3E}">
        <p14:creationId xmlns:p14="http://schemas.microsoft.com/office/powerpoint/2010/main" val="2180098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122D5A-E7C8-3F82-20A8-99B4DA694DCC}"/>
              </a:ext>
            </a:extLst>
          </p:cNvPr>
          <p:cNvSpPr txBox="1"/>
          <p:nvPr/>
        </p:nvSpPr>
        <p:spPr>
          <a:xfrm>
            <a:off x="493614" y="1035794"/>
            <a:ext cx="7379760" cy="4154984"/>
          </a:xfrm>
          <a:prstGeom prst="rect">
            <a:avLst/>
          </a:prstGeom>
          <a:noFill/>
        </p:spPr>
        <p:txBody>
          <a:bodyPr wrap="square">
            <a:spAutoFit/>
          </a:bodyPr>
          <a:lstStyle/>
          <a:p>
            <a:r>
              <a:rPr lang="en-US" sz="2400" b="1" dirty="0"/>
              <a:t>Technical Areas (traditional)</a:t>
            </a:r>
            <a:r>
              <a:rPr lang="en-US" sz="2400" dirty="0"/>
              <a:t>:</a:t>
            </a:r>
          </a:p>
          <a:p>
            <a:pPr marL="342900" indent="-342900">
              <a:buFont typeface="Arial" panose="020B0604020202020204" pitchFamily="34" charset="0"/>
              <a:buChar char="•"/>
            </a:pPr>
            <a:r>
              <a:rPr lang="en-US" sz="2000" dirty="0"/>
              <a:t>Advances in Experimental Techniques and Diagnostics</a:t>
            </a:r>
          </a:p>
          <a:p>
            <a:pPr marL="342900" indent="-342900">
              <a:buFont typeface="Arial" panose="020B0604020202020204" pitchFamily="34" charset="0"/>
              <a:buChar char="•"/>
            </a:pPr>
            <a:r>
              <a:rPr lang="en-US" sz="2000" dirty="0"/>
              <a:t>Detonation and Shock Induced Chemistry</a:t>
            </a:r>
          </a:p>
          <a:p>
            <a:pPr marL="342900" indent="-342900">
              <a:buFont typeface="Arial" panose="020B0604020202020204" pitchFamily="34" charset="0"/>
              <a:buChar char="•"/>
            </a:pPr>
            <a:r>
              <a:rPr lang="en-US" sz="2000" dirty="0"/>
              <a:t>Energetic and Reactive Materials</a:t>
            </a:r>
          </a:p>
          <a:p>
            <a:pPr marL="342900" indent="-342900">
              <a:buFont typeface="Arial" panose="020B0604020202020204" pitchFamily="34" charset="0"/>
              <a:buChar char="•"/>
            </a:pPr>
            <a:r>
              <a:rPr lang="en-US" sz="2000" dirty="0"/>
              <a:t>Equations of State</a:t>
            </a:r>
          </a:p>
          <a:p>
            <a:pPr marL="342900" indent="-342900">
              <a:buFont typeface="Arial" panose="020B0604020202020204" pitchFamily="34" charset="0"/>
              <a:buChar char="•"/>
            </a:pPr>
            <a:r>
              <a:rPr lang="en-US" sz="2000" dirty="0"/>
              <a:t>First-Principles and Molecular Dynamics</a:t>
            </a:r>
          </a:p>
          <a:p>
            <a:pPr marL="342900" indent="-342900">
              <a:buFont typeface="Arial" panose="020B0604020202020204" pitchFamily="34" charset="0"/>
              <a:buChar char="•"/>
            </a:pPr>
            <a:r>
              <a:rPr lang="en-US" sz="2000" dirty="0"/>
              <a:t>Geophysics and Planetary Science</a:t>
            </a:r>
          </a:p>
          <a:p>
            <a:pPr marL="342900" indent="-342900">
              <a:buFont typeface="Arial" panose="020B0604020202020204" pitchFamily="34" charset="0"/>
              <a:buChar char="•"/>
            </a:pPr>
            <a:r>
              <a:rPr lang="en-US" sz="2000" dirty="0"/>
              <a:t>High Energy Density Physics/Warm Dense Matter</a:t>
            </a:r>
          </a:p>
          <a:p>
            <a:pPr marL="342900" indent="-342900">
              <a:buFont typeface="Arial" panose="020B0604020202020204" pitchFamily="34" charset="0"/>
              <a:buChar char="•"/>
            </a:pPr>
            <a:r>
              <a:rPr lang="en-US" sz="2000" dirty="0"/>
              <a:t>Multi-Scale Modeling and Simulations</a:t>
            </a:r>
          </a:p>
          <a:p>
            <a:pPr marL="342900" indent="-342900">
              <a:buFont typeface="Arial" panose="020B0604020202020204" pitchFamily="34" charset="0"/>
              <a:buChar char="•"/>
            </a:pPr>
            <a:r>
              <a:rPr lang="en-US" sz="2000" dirty="0"/>
              <a:t>Particulates, Composites, and Manufactured Materials</a:t>
            </a:r>
          </a:p>
          <a:p>
            <a:pPr marL="342900" indent="-342900">
              <a:buFont typeface="Arial" panose="020B0604020202020204" pitchFamily="34" charset="0"/>
              <a:buChar char="•"/>
            </a:pPr>
            <a:r>
              <a:rPr lang="en-US" sz="2000" dirty="0"/>
              <a:t>Phase Transitions and Kinetics</a:t>
            </a:r>
          </a:p>
          <a:p>
            <a:pPr marL="342900" indent="-342900">
              <a:buFont typeface="Arial" panose="020B0604020202020204" pitchFamily="34" charset="0"/>
              <a:buChar char="•"/>
            </a:pPr>
            <a:r>
              <a:rPr lang="en-US" sz="2000" dirty="0"/>
              <a:t>Soft Matter</a:t>
            </a:r>
          </a:p>
          <a:p>
            <a:pPr marL="342900" indent="-342900">
              <a:buFont typeface="Arial" panose="020B0604020202020204" pitchFamily="34" charset="0"/>
              <a:buChar char="•"/>
            </a:pPr>
            <a:r>
              <a:rPr lang="en-US" sz="2000" dirty="0"/>
              <a:t>Spall Eject and Ballistics</a:t>
            </a:r>
          </a:p>
        </p:txBody>
      </p:sp>
      <p:sp>
        <p:nvSpPr>
          <p:cNvPr id="5" name="TextBox 4">
            <a:extLst>
              <a:ext uri="{FF2B5EF4-FFF2-40B4-BE49-F238E27FC236}">
                <a16:creationId xmlns:a16="http://schemas.microsoft.com/office/drawing/2014/main" id="{C37449B4-0915-7926-D5D2-24F9FA082BDB}"/>
              </a:ext>
            </a:extLst>
          </p:cNvPr>
          <p:cNvSpPr txBox="1"/>
          <p:nvPr/>
        </p:nvSpPr>
        <p:spPr>
          <a:xfrm>
            <a:off x="7306932" y="1294785"/>
            <a:ext cx="4812240" cy="2616101"/>
          </a:xfrm>
          <a:prstGeom prst="rect">
            <a:avLst/>
          </a:prstGeom>
          <a:noFill/>
          <a:ln w="28575">
            <a:solidFill>
              <a:srgbClr val="336699"/>
            </a:solidFill>
          </a:ln>
        </p:spPr>
        <p:txBody>
          <a:bodyPr wrap="square">
            <a:spAutoFit/>
          </a:bodyPr>
          <a:lstStyle/>
          <a:p>
            <a:r>
              <a:rPr lang="en-US" sz="2400" b="1" dirty="0"/>
              <a:t>Technical Areas (</a:t>
            </a:r>
            <a:r>
              <a:rPr lang="en-US" sz="2400" b="1" u="sng" dirty="0"/>
              <a:t>growth</a:t>
            </a:r>
            <a:r>
              <a:rPr lang="en-US" sz="2400" b="1" dirty="0"/>
              <a:t>):</a:t>
            </a:r>
            <a:endParaRPr lang="en-US" sz="2000" b="1" dirty="0"/>
          </a:p>
          <a:p>
            <a:pPr marL="342900" indent="-342900">
              <a:buFont typeface="Arial" panose="020B0604020202020204" pitchFamily="34" charset="0"/>
              <a:buChar char="•"/>
            </a:pPr>
            <a:r>
              <a:rPr lang="en-US" sz="2000" dirty="0"/>
              <a:t>Emerging high-pressure user  facilities and experimental techniques</a:t>
            </a:r>
          </a:p>
          <a:p>
            <a:pPr marL="342900" indent="-342900">
              <a:buFont typeface="Arial" panose="020B0604020202020204" pitchFamily="34" charset="0"/>
              <a:buChar char="•"/>
            </a:pPr>
            <a:r>
              <a:rPr lang="en-US" sz="2000" dirty="0"/>
              <a:t>Static Compression Research</a:t>
            </a:r>
          </a:p>
          <a:p>
            <a:pPr marL="342900" indent="-342900">
              <a:buFont typeface="Arial" panose="020B0604020202020204" pitchFamily="34" charset="0"/>
              <a:buChar char="•"/>
            </a:pPr>
            <a:r>
              <a:rPr lang="en-US" sz="2000" dirty="0"/>
              <a:t>Data-Driven Modeling and Machine Learning</a:t>
            </a:r>
          </a:p>
          <a:p>
            <a:pPr marL="342900" indent="-342900">
              <a:buFont typeface="Arial" panose="020B0604020202020204" pitchFamily="34" charset="0"/>
              <a:buChar char="•"/>
            </a:pPr>
            <a:r>
              <a:rPr lang="en-US" sz="2000" i="1" dirty="0"/>
              <a:t>TBD</a:t>
            </a:r>
          </a:p>
        </p:txBody>
      </p:sp>
      <p:sp>
        <p:nvSpPr>
          <p:cNvPr id="2" name="TextBox 1">
            <a:extLst>
              <a:ext uri="{FF2B5EF4-FFF2-40B4-BE49-F238E27FC236}">
                <a16:creationId xmlns:a16="http://schemas.microsoft.com/office/drawing/2014/main" id="{2AE1DFA5-9446-9786-4BF7-F8016D58E468}"/>
              </a:ext>
            </a:extLst>
          </p:cNvPr>
          <p:cNvSpPr txBox="1"/>
          <p:nvPr/>
        </p:nvSpPr>
        <p:spPr>
          <a:xfrm>
            <a:off x="0" y="5641797"/>
            <a:ext cx="7993626" cy="677108"/>
          </a:xfrm>
          <a:prstGeom prst="rect">
            <a:avLst/>
          </a:prstGeom>
          <a:noFill/>
        </p:spPr>
        <p:txBody>
          <a:bodyPr wrap="square" rtlCol="0">
            <a:spAutoFit/>
          </a:bodyPr>
          <a:lstStyle/>
          <a:p>
            <a:r>
              <a:rPr lang="en-US" sz="2000" b="1" dirty="0"/>
              <a:t>Please nominate suggestions for the Technical Committee.</a:t>
            </a:r>
          </a:p>
          <a:p>
            <a:r>
              <a:rPr lang="en-US" b="1" dirty="0"/>
              <a:t>Send nominations to </a:t>
            </a:r>
            <a:r>
              <a:rPr lang="en-US" b="1" dirty="0">
                <a:hlinkClick r:id="rId2"/>
              </a:rPr>
              <a:t>fratanduono1@llnl.gov</a:t>
            </a:r>
            <a:r>
              <a:rPr lang="en-US" b="1" dirty="0"/>
              <a:t> by Friday, 07/22/23</a:t>
            </a:r>
          </a:p>
        </p:txBody>
      </p:sp>
      <p:pic>
        <p:nvPicPr>
          <p:cNvPr id="8" name="Picture 7">
            <a:extLst>
              <a:ext uri="{FF2B5EF4-FFF2-40B4-BE49-F238E27FC236}">
                <a16:creationId xmlns:a16="http://schemas.microsoft.com/office/drawing/2014/main" id="{3F3C013A-5CB9-3337-1E6C-3817C860A54B}"/>
              </a:ext>
            </a:extLst>
          </p:cNvPr>
          <p:cNvPicPr>
            <a:picLocks noChangeAspect="1"/>
          </p:cNvPicPr>
          <p:nvPr/>
        </p:nvPicPr>
        <p:blipFill>
          <a:blip r:embed="rId3"/>
          <a:stretch>
            <a:fillRect/>
          </a:stretch>
        </p:blipFill>
        <p:spPr>
          <a:xfrm>
            <a:off x="7344856" y="5190778"/>
            <a:ext cx="4847144" cy="1667222"/>
          </a:xfrm>
          <a:prstGeom prst="rect">
            <a:avLst/>
          </a:prstGeom>
        </p:spPr>
      </p:pic>
      <p:sp>
        <p:nvSpPr>
          <p:cNvPr id="3" name="TextBox 2">
            <a:extLst>
              <a:ext uri="{FF2B5EF4-FFF2-40B4-BE49-F238E27FC236}">
                <a16:creationId xmlns:a16="http://schemas.microsoft.com/office/drawing/2014/main" id="{DA2C3AAE-BA63-F154-F970-F723F5924CBE}"/>
              </a:ext>
            </a:extLst>
          </p:cNvPr>
          <p:cNvSpPr txBox="1"/>
          <p:nvPr/>
        </p:nvSpPr>
        <p:spPr>
          <a:xfrm>
            <a:off x="7306932" y="4131065"/>
            <a:ext cx="4812240" cy="839534"/>
          </a:xfrm>
          <a:prstGeom prst="rect">
            <a:avLst/>
          </a:prstGeom>
          <a:noFill/>
          <a:ln w="15875">
            <a:noFill/>
          </a:ln>
        </p:spPr>
        <p:txBody>
          <a:bodyPr wrap="square" rtlCol="0">
            <a:spAutoFit/>
          </a:bodyPr>
          <a:lstStyle/>
          <a:p>
            <a:r>
              <a:rPr lang="en-US" sz="1600" i="1" dirty="0">
                <a:solidFill>
                  <a:srgbClr val="214C67"/>
                </a:solidFill>
              </a:rPr>
              <a:t>Our focus is to increase attendance next year to reduce registration costs. Expansion of scientific areas would be beneficial!</a:t>
            </a:r>
          </a:p>
        </p:txBody>
      </p:sp>
      <p:sp>
        <p:nvSpPr>
          <p:cNvPr id="7" name="TextBox 6">
            <a:extLst>
              <a:ext uri="{FF2B5EF4-FFF2-40B4-BE49-F238E27FC236}">
                <a16:creationId xmlns:a16="http://schemas.microsoft.com/office/drawing/2014/main" id="{49089CFF-69B7-424D-8A1B-466EFB075646}"/>
              </a:ext>
            </a:extLst>
          </p:cNvPr>
          <p:cNvSpPr txBox="1"/>
          <p:nvPr/>
        </p:nvSpPr>
        <p:spPr>
          <a:xfrm>
            <a:off x="45928" y="0"/>
            <a:ext cx="12146072" cy="584775"/>
          </a:xfrm>
          <a:prstGeom prst="rect">
            <a:avLst/>
          </a:prstGeom>
          <a:noFill/>
        </p:spPr>
        <p:txBody>
          <a:bodyPr wrap="square">
            <a:spAutoFit/>
          </a:bodyPr>
          <a:lstStyle/>
          <a:p>
            <a:pPr algn="ctr"/>
            <a:r>
              <a:rPr lang="en-US" sz="3200" b="1" dirty="0">
                <a:solidFill>
                  <a:srgbClr val="1D465F"/>
                </a:solidFill>
              </a:rPr>
              <a:t>Shock Compression of Condensed Matter 2023</a:t>
            </a:r>
          </a:p>
        </p:txBody>
      </p:sp>
    </p:spTree>
    <p:extLst>
      <p:ext uri="{BB962C8B-B14F-4D97-AF65-F5344CB8AC3E}">
        <p14:creationId xmlns:p14="http://schemas.microsoft.com/office/powerpoint/2010/main" val="1735317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0DAE2CF-D822-6572-4B61-D82ED233D601}"/>
              </a:ext>
            </a:extLst>
          </p:cNvPr>
          <p:cNvSpPr>
            <a:spLocks noGrp="1"/>
          </p:cNvSpPr>
          <p:nvPr>
            <p:ph type="sldNum" sz="quarter" idx="10"/>
          </p:nvPr>
        </p:nvSpPr>
        <p:spPr/>
        <p:txBody>
          <a:bodyPr/>
          <a:lstStyle/>
          <a:p>
            <a:fld id="{4FAB73BC-B049-4115-A692-8D63A059BFB8}" type="slidenum">
              <a:rPr lang="en-US" smtClean="0"/>
              <a:pPr/>
              <a:t>12</a:t>
            </a:fld>
            <a:endParaRPr lang="en-US" dirty="0"/>
          </a:p>
        </p:txBody>
      </p:sp>
      <p:sp>
        <p:nvSpPr>
          <p:cNvPr id="5" name="Content Placeholder 2">
            <a:extLst>
              <a:ext uri="{FF2B5EF4-FFF2-40B4-BE49-F238E27FC236}">
                <a16:creationId xmlns:a16="http://schemas.microsoft.com/office/drawing/2014/main" id="{81F62E13-B55C-0E74-5592-2230F8F90942}"/>
              </a:ext>
            </a:extLst>
          </p:cNvPr>
          <p:cNvSpPr txBox="1">
            <a:spLocks/>
          </p:cNvSpPr>
          <p:nvPr/>
        </p:nvSpPr>
        <p:spPr>
          <a:xfrm>
            <a:off x="2362200" y="80163"/>
            <a:ext cx="8064500" cy="1202537"/>
          </a:xfrm>
          <a:prstGeom prst="rect">
            <a:avLst/>
          </a:prstGeom>
        </p:spPr>
        <p:txBody>
          <a:bodyPr wrap="square">
            <a:no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6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2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pPr>
            <a:r>
              <a:rPr lang="en-US" sz="3600" b="1">
                <a:solidFill>
                  <a:schemeClr val="tx2"/>
                </a:solidFill>
              </a:rPr>
              <a:t>Neil Ashcroft Early Career Award</a:t>
            </a:r>
            <a:br>
              <a:rPr lang="en-US" b="1"/>
            </a:br>
            <a:r>
              <a:rPr lang="en-US" b="1"/>
              <a:t>for Studies of Matter at Extreme High Pressure Conditions</a:t>
            </a:r>
            <a:endParaRPr lang="en-US" b="1" dirty="0"/>
          </a:p>
        </p:txBody>
      </p:sp>
      <p:sp>
        <p:nvSpPr>
          <p:cNvPr id="6" name="Slide Number Placeholder 5">
            <a:extLst>
              <a:ext uri="{FF2B5EF4-FFF2-40B4-BE49-F238E27FC236}">
                <a16:creationId xmlns:a16="http://schemas.microsoft.com/office/drawing/2014/main" id="{6A09971D-F9D5-AA03-52D8-2944C43F7EA5}"/>
              </a:ext>
            </a:extLst>
          </p:cNvPr>
          <p:cNvSpPr txBox="1">
            <a:spLocks/>
          </p:cNvSpPr>
          <p:nvPr/>
        </p:nvSpPr>
        <p:spPr>
          <a:xfrm>
            <a:off x="11702562" y="6471387"/>
            <a:ext cx="48943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A5DB9B-08B7-1943-B3C6-89D4C3665E82}" type="slidenum">
              <a:rPr lang="en-US" smtClean="0"/>
              <a:pPr/>
              <a:t>12</a:t>
            </a:fld>
            <a:endParaRPr lang="en-US"/>
          </a:p>
        </p:txBody>
      </p:sp>
      <p:pic>
        <p:nvPicPr>
          <p:cNvPr id="7" name="Content Placeholder 7">
            <a:extLst>
              <a:ext uri="{FF2B5EF4-FFF2-40B4-BE49-F238E27FC236}">
                <a16:creationId xmlns:a16="http://schemas.microsoft.com/office/drawing/2014/main" id="{FFFFDEE4-4F7B-2297-D6D4-C445B79B06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1429233"/>
            <a:ext cx="3124200" cy="4394200"/>
          </a:xfrm>
          <a:prstGeom prst="rect">
            <a:avLst/>
          </a:prstGeom>
        </p:spPr>
      </p:pic>
      <p:sp>
        <p:nvSpPr>
          <p:cNvPr id="8" name="Content Placeholder 2">
            <a:extLst>
              <a:ext uri="{FF2B5EF4-FFF2-40B4-BE49-F238E27FC236}">
                <a16:creationId xmlns:a16="http://schemas.microsoft.com/office/drawing/2014/main" id="{7396642C-F71D-B911-6762-8400EF01ADAD}"/>
              </a:ext>
            </a:extLst>
          </p:cNvPr>
          <p:cNvSpPr txBox="1">
            <a:spLocks/>
          </p:cNvSpPr>
          <p:nvPr/>
        </p:nvSpPr>
        <p:spPr>
          <a:xfrm>
            <a:off x="3987800" y="1429232"/>
            <a:ext cx="8064500" cy="5348605"/>
          </a:xfrm>
          <a:prstGeom prst="rect">
            <a:avLst/>
          </a:prstGeom>
        </p:spPr>
        <p:txBody>
          <a:bodyPr vert="horz" wrap="square" lIns="0" tIns="45720" rIns="0" bIns="45720" rtlCol="0">
            <a:noAutofit/>
          </a:bodyPr>
          <a:lstStyle>
            <a:lvl1pPr marL="0" indent="0" algn="l" defTabSz="914400" rtl="0" eaLnBrk="1" latinLnBrk="0" hangingPunct="1">
              <a:lnSpc>
                <a:spcPct val="90000"/>
              </a:lnSpc>
              <a:spcBef>
                <a:spcPts val="1000"/>
              </a:spcBef>
              <a:spcAft>
                <a:spcPts val="600"/>
              </a:spcAft>
              <a:buClr>
                <a:schemeClr val="accent1"/>
              </a:buClr>
              <a:buFont typeface="Arial" panose="020B0604020202020204" pitchFamily="34" charset="0"/>
              <a:buNone/>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6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2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spcAft>
                <a:spcPts val="0"/>
              </a:spcAft>
            </a:pPr>
            <a:r>
              <a:rPr lang="en-US" sz="1800" b="1" dirty="0">
                <a:solidFill>
                  <a:schemeClr val="tx2"/>
                </a:solidFill>
              </a:rPr>
              <a:t>The award recognizes outstanding theoretical or experimental contributions by an early-career scientist (10 years from PhD) to studies of matter at extreme high pressure conditions</a:t>
            </a:r>
            <a:r>
              <a:rPr lang="en-US" sz="1800" b="1" dirty="0"/>
              <a:t>. </a:t>
            </a:r>
            <a:r>
              <a:rPr lang="en-US" sz="1800" dirty="0"/>
              <a:t>This includes static and/or dynamic compressions within the disciplines of Physics, Chemistry, Materials Science, Earth and Planetary Science, Soft Matter and Biology.</a:t>
            </a:r>
          </a:p>
          <a:p>
            <a:pPr>
              <a:lnSpc>
                <a:spcPct val="120000"/>
              </a:lnSpc>
              <a:spcBef>
                <a:spcPts val="0"/>
              </a:spcBef>
              <a:spcAft>
                <a:spcPts val="0"/>
              </a:spcAft>
            </a:pPr>
            <a:endParaRPr lang="en-US" sz="1800" b="1" dirty="0">
              <a:solidFill>
                <a:schemeClr val="tx2"/>
              </a:solidFill>
            </a:endParaRPr>
          </a:p>
          <a:p>
            <a:pPr>
              <a:lnSpc>
                <a:spcPct val="120000"/>
              </a:lnSpc>
              <a:spcBef>
                <a:spcPts val="0"/>
              </a:spcBef>
              <a:spcAft>
                <a:spcPts val="1600"/>
              </a:spcAft>
            </a:pPr>
            <a:r>
              <a:rPr lang="en-US" sz="1600" b="1" dirty="0">
                <a:solidFill>
                  <a:schemeClr val="tx2"/>
                </a:solidFill>
              </a:rPr>
              <a:t>The honor is conferred annually and includes of a $5000 stipend</a:t>
            </a:r>
            <a:endParaRPr lang="en-US" sz="1600" dirty="0"/>
          </a:p>
          <a:p>
            <a:pPr>
              <a:lnSpc>
                <a:spcPct val="120000"/>
              </a:lnSpc>
              <a:spcBef>
                <a:spcPts val="0"/>
              </a:spcBef>
              <a:spcAft>
                <a:spcPts val="1600"/>
              </a:spcAft>
            </a:pPr>
            <a:r>
              <a:rPr lang="en-US" sz="1600" b="1" dirty="0">
                <a:solidFill>
                  <a:schemeClr val="tx2"/>
                </a:solidFill>
              </a:rPr>
              <a:t>The first Ashcroft Award will be conferred in 2023.</a:t>
            </a:r>
          </a:p>
          <a:p>
            <a:pPr>
              <a:lnSpc>
                <a:spcPct val="120000"/>
              </a:lnSpc>
              <a:spcBef>
                <a:spcPts val="0"/>
              </a:spcBef>
              <a:spcAft>
                <a:spcPts val="1600"/>
              </a:spcAft>
            </a:pPr>
            <a:r>
              <a:rPr lang="en-US" sz="1600" dirty="0"/>
              <a:t>This award was </a:t>
            </a:r>
            <a:r>
              <a:rPr lang="en-US" sz="1600" b="1" dirty="0">
                <a:solidFill>
                  <a:schemeClr val="tx2"/>
                </a:solidFill>
              </a:rPr>
              <a:t>made possible by a generous contribution from Judith Ashcroft and the Ashcroft Family.</a:t>
            </a:r>
            <a:endParaRPr lang="en-US" sz="1600" dirty="0"/>
          </a:p>
          <a:p>
            <a:pPr>
              <a:lnSpc>
                <a:spcPct val="120000"/>
              </a:lnSpc>
              <a:spcBef>
                <a:spcPts val="0"/>
              </a:spcBef>
              <a:spcAft>
                <a:spcPts val="1600"/>
              </a:spcAft>
            </a:pPr>
            <a:r>
              <a:rPr lang="en-US" sz="1600" b="1" dirty="0">
                <a:solidFill>
                  <a:schemeClr val="tx2"/>
                </a:solidFill>
              </a:rPr>
              <a:t>Award Creation:  </a:t>
            </a:r>
            <a:r>
              <a:rPr lang="en-US" sz="1600" dirty="0">
                <a:solidFill>
                  <a:schemeClr val="tx1"/>
                </a:solidFill>
              </a:rPr>
              <a:t>Eva Zurek and Shanti </a:t>
            </a:r>
            <a:r>
              <a:rPr lang="en-US" sz="1600" dirty="0" err="1">
                <a:solidFill>
                  <a:schemeClr val="tx1"/>
                </a:solidFill>
              </a:rPr>
              <a:t>Deemyad</a:t>
            </a:r>
            <a:r>
              <a:rPr lang="en-US" sz="1600" dirty="0">
                <a:solidFill>
                  <a:schemeClr val="tx1"/>
                </a:solidFill>
              </a:rPr>
              <a:t>, Ivan </a:t>
            </a:r>
            <a:r>
              <a:rPr lang="en-US" sz="1600" dirty="0" err="1">
                <a:solidFill>
                  <a:schemeClr val="tx1"/>
                </a:solidFill>
              </a:rPr>
              <a:t>Oleynik</a:t>
            </a:r>
            <a:r>
              <a:rPr lang="en-US" sz="1600" dirty="0">
                <a:solidFill>
                  <a:schemeClr val="tx1"/>
                </a:solidFill>
              </a:rPr>
              <a:t>, Matt Lane</a:t>
            </a:r>
          </a:p>
          <a:p>
            <a:pPr>
              <a:lnSpc>
                <a:spcPct val="120000"/>
              </a:lnSpc>
              <a:spcBef>
                <a:spcPts val="0"/>
              </a:spcBef>
              <a:spcAft>
                <a:spcPts val="1600"/>
              </a:spcAft>
            </a:pPr>
            <a:r>
              <a:rPr lang="en-US" sz="1600" b="1" dirty="0">
                <a:solidFill>
                  <a:schemeClr val="tx2"/>
                </a:solidFill>
              </a:rPr>
              <a:t>Selection Committee: </a:t>
            </a:r>
            <a:r>
              <a:rPr lang="en-US" sz="1600" dirty="0" err="1">
                <a:solidFill>
                  <a:schemeClr val="tx1"/>
                </a:solidFill>
              </a:rPr>
              <a:t>Nenad</a:t>
            </a:r>
            <a:r>
              <a:rPr lang="en-US" sz="1600" dirty="0">
                <a:solidFill>
                  <a:schemeClr val="tx1"/>
                </a:solidFill>
              </a:rPr>
              <a:t> </a:t>
            </a:r>
            <a:r>
              <a:rPr lang="en-US" sz="1600" dirty="0" err="1">
                <a:solidFill>
                  <a:schemeClr val="tx1"/>
                </a:solidFill>
              </a:rPr>
              <a:t>Velisavljevic</a:t>
            </a:r>
            <a:r>
              <a:rPr lang="en-US" sz="1600" dirty="0">
                <a:solidFill>
                  <a:schemeClr val="tx1"/>
                </a:solidFill>
              </a:rPr>
              <a:t>, Prof. Roald Hoffmann, Shanti </a:t>
            </a:r>
            <a:r>
              <a:rPr lang="en-US" sz="1600" dirty="0" err="1">
                <a:solidFill>
                  <a:schemeClr val="tx1"/>
                </a:solidFill>
              </a:rPr>
              <a:t>Deemyad</a:t>
            </a:r>
            <a:r>
              <a:rPr lang="en-US" sz="1600" dirty="0">
                <a:solidFill>
                  <a:schemeClr val="tx1"/>
                </a:solidFill>
              </a:rPr>
              <a:t>, Eva Zurek, Cynthia </a:t>
            </a:r>
            <a:r>
              <a:rPr lang="en-US" sz="1600" dirty="0" err="1">
                <a:solidFill>
                  <a:schemeClr val="tx1"/>
                </a:solidFill>
              </a:rPr>
              <a:t>Bolme</a:t>
            </a:r>
            <a:r>
              <a:rPr lang="en-US" sz="1600" dirty="0">
                <a:solidFill>
                  <a:schemeClr val="tx1"/>
                </a:solidFill>
              </a:rPr>
              <a:t>, </a:t>
            </a:r>
            <a:r>
              <a:rPr lang="en-US" sz="1600" dirty="0"/>
              <a:t>Justin </a:t>
            </a:r>
            <a:r>
              <a:rPr lang="en-US" sz="1600" dirty="0" err="1"/>
              <a:t>Wark</a:t>
            </a:r>
            <a:r>
              <a:rPr lang="en-US" sz="1600" dirty="0"/>
              <a:t>, Norimasa Ozaki</a:t>
            </a:r>
            <a:endParaRPr lang="en-US" sz="1600" b="1" dirty="0">
              <a:solidFill>
                <a:schemeClr val="tx2"/>
              </a:solidFill>
            </a:endParaRPr>
          </a:p>
        </p:txBody>
      </p:sp>
    </p:spTree>
    <p:extLst>
      <p:ext uri="{BB962C8B-B14F-4D97-AF65-F5344CB8AC3E}">
        <p14:creationId xmlns:p14="http://schemas.microsoft.com/office/powerpoint/2010/main" val="1045922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A7929-3A34-9089-A585-AC71A2E1C158}"/>
              </a:ext>
            </a:extLst>
          </p:cNvPr>
          <p:cNvSpPr>
            <a:spLocks noGrp="1"/>
          </p:cNvSpPr>
          <p:nvPr>
            <p:ph type="title"/>
          </p:nvPr>
        </p:nvSpPr>
        <p:spPr/>
        <p:txBody>
          <a:bodyPr>
            <a:normAutofit/>
          </a:bodyPr>
          <a:lstStyle/>
          <a:p>
            <a:pPr algn="l"/>
            <a:r>
              <a:rPr lang="en-US" sz="3600" dirty="0"/>
              <a:t>Program Committee Proposal</a:t>
            </a:r>
          </a:p>
        </p:txBody>
      </p:sp>
      <p:sp>
        <p:nvSpPr>
          <p:cNvPr id="6" name="Slide Number Placeholder 5">
            <a:extLst>
              <a:ext uri="{FF2B5EF4-FFF2-40B4-BE49-F238E27FC236}">
                <a16:creationId xmlns:a16="http://schemas.microsoft.com/office/drawing/2014/main" id="{4421C257-B118-9616-7804-53249E326515}"/>
              </a:ext>
            </a:extLst>
          </p:cNvPr>
          <p:cNvSpPr>
            <a:spLocks noGrp="1"/>
          </p:cNvSpPr>
          <p:nvPr>
            <p:ph type="sldNum" sz="quarter" idx="10"/>
          </p:nvPr>
        </p:nvSpPr>
        <p:spPr/>
        <p:txBody>
          <a:bodyPr/>
          <a:lstStyle/>
          <a:p>
            <a:fld id="{A4A5DB9B-08B7-1943-B3C6-89D4C3665E82}" type="slidenum">
              <a:rPr lang="en-US" smtClean="0"/>
              <a:t>13</a:t>
            </a:fld>
            <a:endParaRPr lang="en-US"/>
          </a:p>
        </p:txBody>
      </p:sp>
      <p:sp>
        <p:nvSpPr>
          <p:cNvPr id="11" name="Content Placeholder 10">
            <a:extLst>
              <a:ext uri="{FF2B5EF4-FFF2-40B4-BE49-F238E27FC236}">
                <a16:creationId xmlns:a16="http://schemas.microsoft.com/office/drawing/2014/main" id="{CA121FD2-45E1-95E0-8328-A455E00C5ACA}"/>
              </a:ext>
            </a:extLst>
          </p:cNvPr>
          <p:cNvSpPr>
            <a:spLocks noGrp="1"/>
          </p:cNvSpPr>
          <p:nvPr>
            <p:ph sz="quarter" idx="11"/>
          </p:nvPr>
        </p:nvSpPr>
        <p:spPr>
          <a:xfrm>
            <a:off x="647700" y="1409699"/>
            <a:ext cx="11049000" cy="5187043"/>
          </a:xfrm>
        </p:spPr>
        <p:txBody>
          <a:bodyPr>
            <a:noAutofit/>
          </a:bodyPr>
          <a:lstStyle/>
          <a:p>
            <a:r>
              <a:rPr lang="en-US" sz="2400" dirty="0"/>
              <a:t>Why should GSCCM create a 6-8 member program committee? </a:t>
            </a:r>
          </a:p>
          <a:p>
            <a:pPr marL="457200" indent="-457200">
              <a:spcBef>
                <a:spcPts val="1600"/>
              </a:spcBef>
              <a:buFont typeface="Arial" panose="020B0604020202020204" pitchFamily="34" charset="0"/>
              <a:buChar char="•"/>
            </a:pPr>
            <a:r>
              <a:rPr lang="en-US" sz="2400" b="1" dirty="0">
                <a:solidFill>
                  <a:srgbClr val="0070C0"/>
                </a:solidFill>
              </a:rPr>
              <a:t>Establish leader recruitment/training process </a:t>
            </a:r>
            <a:r>
              <a:rPr lang="en-US" sz="2400" dirty="0"/>
              <a:t>so that March meeting and SCCM conference planning is on a schedule</a:t>
            </a:r>
          </a:p>
          <a:p>
            <a:pPr marL="457200" indent="-457200">
              <a:spcBef>
                <a:spcPts val="1600"/>
              </a:spcBef>
              <a:buFont typeface="Arial" panose="020B0604020202020204" pitchFamily="34" charset="0"/>
              <a:buChar char="•"/>
            </a:pPr>
            <a:r>
              <a:rPr lang="en-US" sz="2400" dirty="0"/>
              <a:t>Continuity of service on the committee will </a:t>
            </a:r>
            <a:r>
              <a:rPr lang="en-US" sz="2400" b="1" dirty="0">
                <a:solidFill>
                  <a:srgbClr val="0070C0"/>
                </a:solidFill>
              </a:rPr>
              <a:t>provide body of knowledge </a:t>
            </a:r>
            <a:r>
              <a:rPr lang="en-US" sz="2400" dirty="0"/>
              <a:t>for March meeting and SCCM conference planning</a:t>
            </a:r>
          </a:p>
          <a:p>
            <a:pPr marL="457200" indent="-457200">
              <a:spcBef>
                <a:spcPts val="1600"/>
              </a:spcBef>
              <a:buFont typeface="Arial" panose="020B0604020202020204" pitchFamily="34" charset="0"/>
              <a:buChar char="•"/>
            </a:pPr>
            <a:r>
              <a:rPr lang="en-US" sz="2400" dirty="0"/>
              <a:t>SCCM conference location planning will be accomplished in advance allowing for better pricing and availability</a:t>
            </a:r>
          </a:p>
          <a:p>
            <a:pPr marL="457200" indent="-457200">
              <a:buFont typeface="Arial" panose="020B0604020202020204" pitchFamily="34" charset="0"/>
              <a:buChar char="•"/>
            </a:pPr>
            <a:endParaRPr lang="en-US" sz="2400" dirty="0"/>
          </a:p>
          <a:p>
            <a:r>
              <a:rPr lang="en-US" sz="2400" dirty="0"/>
              <a:t>Proposed by 2022 co-chair Jen Jordan and supported by 2023 co-chairs</a:t>
            </a:r>
          </a:p>
          <a:p>
            <a:pPr marL="726948" lvl="1" indent="-342900">
              <a:buFont typeface="Arial" panose="020B0604020202020204" pitchFamily="34" charset="0"/>
              <a:buChar char="•"/>
            </a:pPr>
            <a:r>
              <a:rPr lang="en-US" sz="2400" dirty="0"/>
              <a:t>First committee would be “ad hoc” per bylaws </a:t>
            </a:r>
          </a:p>
          <a:p>
            <a:pPr marL="726948" lvl="1" indent="-342900">
              <a:buFont typeface="Arial" panose="020B0604020202020204" pitchFamily="34" charset="0"/>
              <a:buChar char="•"/>
            </a:pPr>
            <a:r>
              <a:rPr lang="en-US" sz="2400" dirty="0"/>
              <a:t>First committee would propose operating guidelines for the committee</a:t>
            </a:r>
          </a:p>
          <a:p>
            <a:pPr marL="726948" lvl="1" indent="-342900">
              <a:buFont typeface="Arial" panose="020B0604020202020204" pitchFamily="34" charset="0"/>
              <a:buChar char="•"/>
            </a:pPr>
            <a:r>
              <a:rPr lang="en-US" sz="2400" dirty="0"/>
              <a:t>Early career symposium organizers would be part of committee</a:t>
            </a:r>
          </a:p>
          <a:p>
            <a:pPr marL="726948" lvl="1" indent="-342900">
              <a:buFont typeface="Arial" panose="020B0604020202020204" pitchFamily="34" charset="0"/>
              <a:buChar char="•"/>
            </a:pPr>
            <a:endParaRPr lang="en-US" sz="2400" dirty="0"/>
          </a:p>
          <a:p>
            <a:endParaRPr lang="en-US" sz="2800" dirty="0"/>
          </a:p>
        </p:txBody>
      </p:sp>
    </p:spTree>
    <p:extLst>
      <p:ext uri="{BB962C8B-B14F-4D97-AF65-F5344CB8AC3E}">
        <p14:creationId xmlns:p14="http://schemas.microsoft.com/office/powerpoint/2010/main" val="277083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7A41A-FB74-E44C-AC6F-EF1BEBDAE340}"/>
              </a:ext>
            </a:extLst>
          </p:cNvPr>
          <p:cNvSpPr>
            <a:spLocks noGrp="1"/>
          </p:cNvSpPr>
          <p:nvPr>
            <p:ph type="title"/>
          </p:nvPr>
        </p:nvSpPr>
        <p:spPr>
          <a:xfrm>
            <a:off x="401521" y="1013903"/>
            <a:ext cx="10895106" cy="1325563"/>
          </a:xfrm>
        </p:spPr>
        <p:txBody>
          <a:bodyPr/>
          <a:lstStyle/>
          <a:p>
            <a:r>
              <a:rPr lang="en-US" dirty="0"/>
              <a:t>Todays meeting</a:t>
            </a:r>
          </a:p>
        </p:txBody>
      </p:sp>
      <p:sp>
        <p:nvSpPr>
          <p:cNvPr id="3" name="Content Placeholder 2">
            <a:extLst>
              <a:ext uri="{FF2B5EF4-FFF2-40B4-BE49-F238E27FC236}">
                <a16:creationId xmlns:a16="http://schemas.microsoft.com/office/drawing/2014/main" id="{896393AA-1C02-F846-B128-D86AB9908D83}"/>
              </a:ext>
            </a:extLst>
          </p:cNvPr>
          <p:cNvSpPr>
            <a:spLocks noGrp="1"/>
          </p:cNvSpPr>
          <p:nvPr>
            <p:ph idx="1"/>
          </p:nvPr>
        </p:nvSpPr>
        <p:spPr>
          <a:xfrm>
            <a:off x="68285" y="2541013"/>
            <a:ext cx="6027715" cy="2139224"/>
          </a:xfrm>
        </p:spPr>
        <p:txBody>
          <a:bodyPr>
            <a:noAutofit/>
          </a:bodyPr>
          <a:lstStyle/>
          <a:p>
            <a:r>
              <a:rPr lang="en-US" sz="2400" dirty="0"/>
              <a:t>In June 2022, we invited 5</a:t>
            </a:r>
            <a:r>
              <a:rPr lang="en-US" sz="2400" i="1" dirty="0"/>
              <a:t>5 GSCCM </a:t>
            </a:r>
            <a:r>
              <a:rPr lang="en-US" sz="2400" dirty="0"/>
              <a:t>members to join one of four small group conversations about the future of APS-GSCCM</a:t>
            </a:r>
          </a:p>
        </p:txBody>
      </p:sp>
      <p:sp>
        <p:nvSpPr>
          <p:cNvPr id="8" name="TextBox 7">
            <a:extLst>
              <a:ext uri="{FF2B5EF4-FFF2-40B4-BE49-F238E27FC236}">
                <a16:creationId xmlns:a16="http://schemas.microsoft.com/office/drawing/2014/main" id="{6D32DA67-4045-9547-BA56-09DAC5765999}"/>
              </a:ext>
            </a:extLst>
          </p:cNvPr>
          <p:cNvSpPr txBox="1"/>
          <p:nvPr/>
        </p:nvSpPr>
        <p:spPr>
          <a:xfrm>
            <a:off x="6568216" y="1158397"/>
            <a:ext cx="5623784" cy="3046988"/>
          </a:xfrm>
          <a:prstGeom prst="rect">
            <a:avLst/>
          </a:prstGeom>
          <a:noFill/>
        </p:spPr>
        <p:txBody>
          <a:bodyPr wrap="none" rtlCol="0">
            <a:spAutoFit/>
          </a:bodyPr>
          <a:lstStyle/>
          <a:p>
            <a:r>
              <a:rPr lang="en-US" sz="1600" b="1" dirty="0"/>
              <a:t>GSCCM Executive Committee</a:t>
            </a:r>
          </a:p>
          <a:p>
            <a:r>
              <a:rPr lang="en-US" sz="1600" dirty="0"/>
              <a:t>John Borg, Marquette Univ.  (Chair)</a:t>
            </a:r>
          </a:p>
          <a:p>
            <a:r>
              <a:rPr lang="en-US" sz="1600" dirty="0"/>
              <a:t>Peter </a:t>
            </a:r>
            <a:r>
              <a:rPr lang="en-US" sz="1600" dirty="0" err="1"/>
              <a:t>Celliers</a:t>
            </a:r>
            <a:r>
              <a:rPr lang="en-US" sz="1600" dirty="0"/>
              <a:t>, LLNL (Chair-Elect)</a:t>
            </a:r>
          </a:p>
          <a:p>
            <a:r>
              <a:rPr lang="en-US" sz="1600" dirty="0"/>
              <a:t>Minta C Akin, LLNL (Vice Chair)</a:t>
            </a:r>
          </a:p>
          <a:p>
            <a:r>
              <a:rPr lang="en-US" sz="1600" dirty="0"/>
              <a:t>Ivan </a:t>
            </a:r>
            <a:r>
              <a:rPr lang="en-US" sz="1600" dirty="0" err="1"/>
              <a:t>Oleynik</a:t>
            </a:r>
            <a:r>
              <a:rPr lang="en-US" sz="1600" dirty="0"/>
              <a:t>, Univ of South Florida (Past Chair)</a:t>
            </a:r>
          </a:p>
          <a:p>
            <a:r>
              <a:rPr lang="en-US" sz="1600" dirty="0"/>
              <a:t>J Matthew D Lane, SNL (Secretary/Treasurer)</a:t>
            </a:r>
          </a:p>
          <a:p>
            <a:r>
              <a:rPr lang="en-US" sz="1600" dirty="0"/>
              <a:t>William Halperin, Northwestern U. (Assigned Council Rep.)</a:t>
            </a:r>
          </a:p>
          <a:p>
            <a:r>
              <a:rPr lang="en-US" sz="1600" dirty="0"/>
              <a:t>Brittany Branch, SNL (Member-at-Large)</a:t>
            </a:r>
          </a:p>
          <a:p>
            <a:r>
              <a:rPr lang="en-US" sz="1600" dirty="0" err="1"/>
              <a:t>Nenad</a:t>
            </a:r>
            <a:r>
              <a:rPr lang="en-US" sz="1600" dirty="0"/>
              <a:t> </a:t>
            </a:r>
            <a:r>
              <a:rPr lang="en-US" sz="1600" dirty="0" err="1"/>
              <a:t>Velisavljevic</a:t>
            </a:r>
            <a:r>
              <a:rPr lang="en-US" sz="1600" dirty="0"/>
              <a:t>, LLNL (Member-at-Large)</a:t>
            </a:r>
          </a:p>
          <a:p>
            <a:r>
              <a:rPr lang="en-US" sz="1600" dirty="0"/>
              <a:t>Rebecca K Lindsey, LLNL (Member-at-Large)</a:t>
            </a:r>
          </a:p>
          <a:p>
            <a:r>
              <a:rPr lang="en-US" sz="1600" dirty="0"/>
              <a:t>Mitchell A Wood, SNL (Member-at-Large)</a:t>
            </a:r>
          </a:p>
          <a:p>
            <a:r>
              <a:rPr lang="en-US" sz="1600" dirty="0"/>
              <a:t>Belinda Pacheco, LANL (Early Career Member-at-Large)</a:t>
            </a:r>
          </a:p>
        </p:txBody>
      </p:sp>
      <p:cxnSp>
        <p:nvCxnSpPr>
          <p:cNvPr id="10" name="Straight Connector 9">
            <a:extLst>
              <a:ext uri="{FF2B5EF4-FFF2-40B4-BE49-F238E27FC236}">
                <a16:creationId xmlns:a16="http://schemas.microsoft.com/office/drawing/2014/main" id="{B7BED957-8790-0E42-8E4B-C44066EF076B}"/>
              </a:ext>
            </a:extLst>
          </p:cNvPr>
          <p:cNvCxnSpPr>
            <a:cxnSpLocks/>
          </p:cNvCxnSpPr>
          <p:nvPr/>
        </p:nvCxnSpPr>
        <p:spPr>
          <a:xfrm>
            <a:off x="6342927" y="1158397"/>
            <a:ext cx="0" cy="5439173"/>
          </a:xfrm>
          <a:prstGeom prst="line">
            <a:avLst/>
          </a:prstGeom>
          <a:ln w="41275">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5D32726A-91D1-DC99-ED14-DDEDF326E5BE}"/>
              </a:ext>
            </a:extLst>
          </p:cNvPr>
          <p:cNvSpPr txBox="1">
            <a:spLocks/>
          </p:cNvSpPr>
          <p:nvPr/>
        </p:nvSpPr>
        <p:spPr>
          <a:xfrm>
            <a:off x="1600200" y="261257"/>
            <a:ext cx="10096500" cy="774779"/>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3600"/>
              <a:t>Town Hall Discussion on Group Expansion</a:t>
            </a:r>
            <a:endParaRPr lang="en-US" sz="3600" dirty="0"/>
          </a:p>
        </p:txBody>
      </p:sp>
    </p:spTree>
    <p:extLst>
      <p:ext uri="{BB962C8B-B14F-4D97-AF65-F5344CB8AC3E}">
        <p14:creationId xmlns:p14="http://schemas.microsoft.com/office/powerpoint/2010/main" val="1861763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7A41A-FB74-E44C-AC6F-EF1BEBDAE340}"/>
              </a:ext>
            </a:extLst>
          </p:cNvPr>
          <p:cNvSpPr>
            <a:spLocks noGrp="1"/>
          </p:cNvSpPr>
          <p:nvPr>
            <p:ph type="title"/>
          </p:nvPr>
        </p:nvSpPr>
        <p:spPr>
          <a:xfrm>
            <a:off x="1102161" y="190750"/>
            <a:ext cx="10895106" cy="1325563"/>
          </a:xfrm>
        </p:spPr>
        <p:txBody>
          <a:bodyPr/>
          <a:lstStyle/>
          <a:p>
            <a:r>
              <a:rPr lang="en-US" dirty="0"/>
              <a:t>Call for Comments:</a:t>
            </a:r>
          </a:p>
        </p:txBody>
      </p:sp>
      <p:sp>
        <p:nvSpPr>
          <p:cNvPr id="3" name="Content Placeholder 2">
            <a:extLst>
              <a:ext uri="{FF2B5EF4-FFF2-40B4-BE49-F238E27FC236}">
                <a16:creationId xmlns:a16="http://schemas.microsoft.com/office/drawing/2014/main" id="{896393AA-1C02-F846-B128-D86AB9908D83}"/>
              </a:ext>
            </a:extLst>
          </p:cNvPr>
          <p:cNvSpPr>
            <a:spLocks noGrp="1"/>
          </p:cNvSpPr>
          <p:nvPr>
            <p:ph idx="1"/>
          </p:nvPr>
        </p:nvSpPr>
        <p:spPr>
          <a:xfrm>
            <a:off x="458694" y="1516313"/>
            <a:ext cx="11274612" cy="4195763"/>
          </a:xfrm>
        </p:spPr>
        <p:txBody>
          <a:bodyPr>
            <a:noAutofit/>
          </a:bodyPr>
          <a:lstStyle/>
          <a:p>
            <a:r>
              <a:rPr lang="en-US" sz="2400" dirty="0"/>
              <a:t>The APS SCCM Topical Group has served a critical need of advancing science within the physics community since its founding in 1984. </a:t>
            </a:r>
          </a:p>
          <a:p>
            <a:endParaRPr lang="en-US" sz="2400" dirty="0"/>
          </a:p>
          <a:p>
            <a:r>
              <a:rPr lang="en-US" sz="2400" dirty="0"/>
              <a:t>The field has evolved beyond the confines of shock compression and the historical distinctions between “dynamic” and “static” compression has blurred  - e.g., with the advent of shockless techniques, and powerful shared diagnostic facilities, and ability to reach extremely large compressions in dynamic experiments. </a:t>
            </a:r>
          </a:p>
          <a:p>
            <a:endParaRPr lang="en-US" sz="2400" dirty="0"/>
          </a:p>
          <a:p>
            <a:r>
              <a:rPr lang="en-US" sz="2400" dirty="0"/>
              <a:t>The latter has attracted a significant fraction of static compression community to our field. </a:t>
            </a:r>
          </a:p>
          <a:p>
            <a:endParaRPr lang="en-US" sz="2400" dirty="0"/>
          </a:p>
        </p:txBody>
      </p:sp>
    </p:spTree>
    <p:extLst>
      <p:ext uri="{BB962C8B-B14F-4D97-AF65-F5344CB8AC3E}">
        <p14:creationId xmlns:p14="http://schemas.microsoft.com/office/powerpoint/2010/main" val="3067444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7A41A-FB74-E44C-AC6F-EF1BEBDAE340}"/>
              </a:ext>
            </a:extLst>
          </p:cNvPr>
          <p:cNvSpPr>
            <a:spLocks noGrp="1"/>
          </p:cNvSpPr>
          <p:nvPr>
            <p:ph type="title"/>
          </p:nvPr>
        </p:nvSpPr>
        <p:spPr>
          <a:xfrm>
            <a:off x="1000560" y="382694"/>
            <a:ext cx="10895106" cy="1325563"/>
          </a:xfrm>
        </p:spPr>
        <p:txBody>
          <a:bodyPr/>
          <a:lstStyle/>
          <a:p>
            <a:r>
              <a:rPr lang="en-US" dirty="0"/>
              <a:t>Scope:</a:t>
            </a:r>
          </a:p>
        </p:txBody>
      </p:sp>
      <p:sp>
        <p:nvSpPr>
          <p:cNvPr id="3" name="Content Placeholder 2">
            <a:extLst>
              <a:ext uri="{FF2B5EF4-FFF2-40B4-BE49-F238E27FC236}">
                <a16:creationId xmlns:a16="http://schemas.microsoft.com/office/drawing/2014/main" id="{896393AA-1C02-F846-B128-D86AB9908D83}"/>
              </a:ext>
            </a:extLst>
          </p:cNvPr>
          <p:cNvSpPr>
            <a:spLocks noGrp="1"/>
          </p:cNvSpPr>
          <p:nvPr>
            <p:ph idx="1"/>
          </p:nvPr>
        </p:nvSpPr>
        <p:spPr>
          <a:xfrm>
            <a:off x="458694" y="1949450"/>
            <a:ext cx="11274612" cy="4756149"/>
          </a:xfrm>
        </p:spPr>
        <p:txBody>
          <a:bodyPr>
            <a:noAutofit/>
          </a:bodyPr>
          <a:lstStyle/>
          <a:p>
            <a:pPr marL="0" indent="0">
              <a:buNone/>
            </a:pPr>
            <a:r>
              <a:rPr lang="en-US" dirty="0"/>
              <a:t>How can GSCCM best serve the community moving forward</a:t>
            </a:r>
          </a:p>
          <a:p>
            <a:pPr marL="457200" lvl="1" indent="0">
              <a:buNone/>
            </a:pPr>
            <a:r>
              <a:rPr lang="en-US" sz="2000" dirty="0"/>
              <a:t>GSCCM Membership</a:t>
            </a:r>
          </a:p>
          <a:p>
            <a:pPr marL="457200" lvl="1" indent="0">
              <a:buNone/>
            </a:pPr>
            <a:r>
              <a:rPr lang="en-US" sz="2000" dirty="0"/>
              <a:t>   SCCM Conference</a:t>
            </a:r>
          </a:p>
          <a:p>
            <a:pPr marL="457200" lvl="1" indent="0">
              <a:buNone/>
            </a:pPr>
            <a:r>
              <a:rPr lang="en-US" sz="2000" dirty="0"/>
              <a:t>   SCCM Proceedings</a:t>
            </a:r>
          </a:p>
          <a:p>
            <a:pPr marL="0" indent="0">
              <a:buNone/>
            </a:pPr>
            <a:endParaRPr lang="en-US" dirty="0"/>
          </a:p>
          <a:p>
            <a:pPr marL="0" indent="0">
              <a:buNone/>
            </a:pPr>
            <a:r>
              <a:rPr lang="en-US" dirty="0"/>
              <a:t>Is the time right to expand our topical group to include research in broadly defined area of matter at extreme conditions </a:t>
            </a:r>
          </a:p>
          <a:p>
            <a:pPr marL="0" indent="0">
              <a:buNone/>
            </a:pPr>
            <a:endParaRPr lang="en-US" dirty="0"/>
          </a:p>
        </p:txBody>
      </p:sp>
    </p:spTree>
    <p:extLst>
      <p:ext uri="{BB962C8B-B14F-4D97-AF65-F5344CB8AC3E}">
        <p14:creationId xmlns:p14="http://schemas.microsoft.com/office/powerpoint/2010/main" val="3386384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8130E-15BE-4C4C-8A64-8B9CAE8691F3}"/>
              </a:ext>
            </a:extLst>
          </p:cNvPr>
          <p:cNvSpPr>
            <a:spLocks noGrp="1"/>
          </p:cNvSpPr>
          <p:nvPr>
            <p:ph type="title"/>
          </p:nvPr>
        </p:nvSpPr>
        <p:spPr>
          <a:xfrm>
            <a:off x="458694" y="822959"/>
            <a:ext cx="10895106" cy="1325563"/>
          </a:xfrm>
        </p:spPr>
        <p:txBody>
          <a:bodyPr/>
          <a:lstStyle/>
          <a:p>
            <a:r>
              <a:rPr lang="en-US" dirty="0"/>
              <a:t>Goals and Guidelines:</a:t>
            </a:r>
          </a:p>
        </p:txBody>
      </p:sp>
      <p:sp>
        <p:nvSpPr>
          <p:cNvPr id="6" name="Content Placeholder 5">
            <a:extLst>
              <a:ext uri="{FF2B5EF4-FFF2-40B4-BE49-F238E27FC236}">
                <a16:creationId xmlns:a16="http://schemas.microsoft.com/office/drawing/2014/main" id="{63522EBC-A9A3-8B43-B739-A464A084FA90}"/>
              </a:ext>
            </a:extLst>
          </p:cNvPr>
          <p:cNvSpPr>
            <a:spLocks noGrp="1"/>
          </p:cNvSpPr>
          <p:nvPr>
            <p:ph idx="1"/>
          </p:nvPr>
        </p:nvSpPr>
        <p:spPr>
          <a:xfrm>
            <a:off x="654222" y="1886432"/>
            <a:ext cx="11042478" cy="4590567"/>
          </a:xfrm>
        </p:spPr>
        <p:txBody>
          <a:bodyPr/>
          <a:lstStyle/>
          <a:p>
            <a:pPr marL="514350" lvl="0" indent="-514350">
              <a:buFont typeface="+mj-lt"/>
              <a:buAutoNum type="arabicPeriod"/>
            </a:pPr>
            <a:r>
              <a:rPr lang="en-US" dirty="0"/>
              <a:t>Our primary goal is to hear your views, not decide the issue</a:t>
            </a:r>
          </a:p>
          <a:p>
            <a:pPr marL="514350" lvl="0" indent="-514350">
              <a:buFont typeface="+mj-lt"/>
              <a:buAutoNum type="arabicPeriod"/>
            </a:pPr>
            <a:r>
              <a:rPr lang="en-US" dirty="0"/>
              <a:t>We want to hear from all of you in this open discussion</a:t>
            </a:r>
          </a:p>
          <a:p>
            <a:pPr marL="514350" lvl="0" indent="-514350">
              <a:buFont typeface="+mj-lt"/>
              <a:buAutoNum type="arabicPeriod"/>
            </a:pPr>
            <a:r>
              <a:rPr lang="en-US" dirty="0"/>
              <a:t>Comments from the virtual meetings were recorded as a transcript, which will only quote anonymously</a:t>
            </a:r>
          </a:p>
          <a:p>
            <a:pPr marL="514350" lvl="0" indent="-514350">
              <a:buFont typeface="+mj-lt"/>
              <a:buAutoNum type="arabicPeriod"/>
            </a:pPr>
            <a:r>
              <a:rPr lang="en-US" dirty="0"/>
              <a:t>Please be respectful, we want to hear opposing viewpoints</a:t>
            </a:r>
          </a:p>
          <a:p>
            <a:pPr marL="514350" lvl="0" indent="-514350">
              <a:buFont typeface="+mj-lt"/>
              <a:buAutoNum type="arabicPeriod"/>
            </a:pPr>
            <a:r>
              <a:rPr lang="en-US" dirty="0"/>
              <a:t>If there is anything you want to relate privately, reach out to any of us afterward  </a:t>
            </a:r>
          </a:p>
          <a:p>
            <a:pPr marL="0" lvl="0" indent="0" algn="ctr">
              <a:buNone/>
            </a:pPr>
            <a:r>
              <a:rPr lang="en-US" dirty="0"/>
              <a:t>(</a:t>
            </a:r>
            <a:r>
              <a:rPr lang="en-US" dirty="0">
                <a:hlinkClick r:id="rId3"/>
              </a:rPr>
              <a:t>john.borg@mu.edu</a:t>
            </a:r>
            <a:r>
              <a:rPr lang="en-US" dirty="0"/>
              <a:t>  or </a:t>
            </a:r>
            <a:r>
              <a:rPr lang="en-US" dirty="0">
                <a:hlinkClick r:id="rId4"/>
              </a:rPr>
              <a:t>jlane@sandia.gov</a:t>
            </a:r>
            <a:r>
              <a:rPr lang="en-US" dirty="0"/>
              <a:t> or any committee member)</a:t>
            </a:r>
          </a:p>
          <a:p>
            <a:pPr marL="514350" indent="-514350">
              <a:buFont typeface="+mj-lt"/>
              <a:buAutoNum type="arabicPeriod"/>
            </a:pPr>
            <a:endParaRPr lang="en-US" dirty="0"/>
          </a:p>
        </p:txBody>
      </p:sp>
    </p:spTree>
    <p:extLst>
      <p:ext uri="{BB962C8B-B14F-4D97-AF65-F5344CB8AC3E}">
        <p14:creationId xmlns:p14="http://schemas.microsoft.com/office/powerpoint/2010/main" val="3138578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FE206D-2F37-AF4A-9BBA-83F49B9DCADC}"/>
              </a:ext>
            </a:extLst>
          </p:cNvPr>
          <p:cNvSpPr>
            <a:spLocks noGrp="1"/>
          </p:cNvSpPr>
          <p:nvPr>
            <p:ph type="title"/>
          </p:nvPr>
        </p:nvSpPr>
        <p:spPr>
          <a:xfrm>
            <a:off x="1094391" y="418690"/>
            <a:ext cx="10003218" cy="684028"/>
          </a:xfrm>
        </p:spPr>
        <p:txBody>
          <a:bodyPr>
            <a:normAutofit/>
          </a:bodyPr>
          <a:lstStyle/>
          <a:p>
            <a:pPr algn="ctr"/>
            <a:r>
              <a:rPr lang="en-US" dirty="0"/>
              <a:t>Timeline: Proposed Path Forward</a:t>
            </a:r>
          </a:p>
        </p:txBody>
      </p:sp>
      <p:graphicFrame>
        <p:nvGraphicFramePr>
          <p:cNvPr id="4" name="TextBox 1">
            <a:extLst>
              <a:ext uri="{FF2B5EF4-FFF2-40B4-BE49-F238E27FC236}">
                <a16:creationId xmlns:a16="http://schemas.microsoft.com/office/drawing/2014/main" id="{2EF05B89-C631-09A0-3C4E-38A9D5499F4B}"/>
              </a:ext>
            </a:extLst>
          </p:cNvPr>
          <p:cNvGraphicFramePr/>
          <p:nvPr>
            <p:extLst>
              <p:ext uri="{D42A27DB-BD31-4B8C-83A1-F6EECF244321}">
                <p14:modId xmlns:p14="http://schemas.microsoft.com/office/powerpoint/2010/main" val="484274631"/>
              </p:ext>
            </p:extLst>
          </p:nvPr>
        </p:nvGraphicFramePr>
        <p:xfrm>
          <a:off x="838200" y="1382234"/>
          <a:ext cx="10515600" cy="4270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TextBox 18">
            <a:extLst>
              <a:ext uri="{FF2B5EF4-FFF2-40B4-BE49-F238E27FC236}">
                <a16:creationId xmlns:a16="http://schemas.microsoft.com/office/drawing/2014/main" id="{D8FC6D45-AED0-984E-BA17-983059CF39E4}"/>
              </a:ext>
            </a:extLst>
          </p:cNvPr>
          <p:cNvSpPr txBox="1"/>
          <p:nvPr/>
        </p:nvSpPr>
        <p:spPr>
          <a:xfrm>
            <a:off x="1420298" y="5932152"/>
            <a:ext cx="6773136" cy="646331"/>
          </a:xfrm>
          <a:prstGeom prst="rect">
            <a:avLst/>
          </a:prstGeom>
          <a:noFill/>
        </p:spPr>
        <p:txBody>
          <a:bodyPr wrap="none" rtlCol="0">
            <a:spAutoFit/>
          </a:bodyPr>
          <a:lstStyle/>
          <a:p>
            <a:r>
              <a:rPr lang="en-US" dirty="0"/>
              <a:t>*    Dates subject to change</a:t>
            </a:r>
          </a:p>
          <a:p>
            <a:r>
              <a:rPr lang="en-US" dirty="0"/>
              <a:t>**  Note: APS may not approve of plans that we might put forth</a:t>
            </a:r>
          </a:p>
        </p:txBody>
      </p:sp>
    </p:spTree>
    <p:extLst>
      <p:ext uri="{BB962C8B-B14F-4D97-AF65-F5344CB8AC3E}">
        <p14:creationId xmlns:p14="http://schemas.microsoft.com/office/powerpoint/2010/main" val="654518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2BD69-9FFE-0E48-8A29-CD5AF8D4B10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715D877-3845-894A-A630-1F73A3A7511A}"/>
              </a:ext>
            </a:extLst>
          </p:cNvPr>
          <p:cNvSpPr>
            <a:spLocks noGrp="1"/>
          </p:cNvSpPr>
          <p:nvPr>
            <p:ph type="subTitle" idx="1"/>
          </p:nvPr>
        </p:nvSpPr>
        <p:spPr/>
        <p:txBody>
          <a:bodyPr/>
          <a:lstStyle/>
          <a:p>
            <a:endParaRPr lang="en-US"/>
          </a:p>
        </p:txBody>
      </p:sp>
      <p:pic>
        <p:nvPicPr>
          <p:cNvPr id="5" name="slide.url=https://www.polleverywhere.com/multiple_choice_polls/22n6IQoHLMy0bMTzXAbJd">
            <a:extLst>
              <a:ext uri="{FF2B5EF4-FFF2-40B4-BE49-F238E27FC236}">
                <a16:creationId xmlns:a16="http://schemas.microsoft.com/office/drawing/2014/main" id="{D975D6A3-2ABD-584A-8E3D-D6256E8E51C7}"/>
              </a:ext>
            </a:extLst>
          </p:cNvPr>
          <p:cNvPicPr>
            <a:picLocks/>
          </p:cNvPicPr>
          <p:nvPr/>
        </p:nvPicPr>
        <p:blipFill>
          <a:blip r:embed="rId3"/>
          <a:stretch>
            <a:fillRect/>
          </a:stretch>
        </p:blipFill>
        <p:spPr>
          <a:xfrm>
            <a:off x="63500" y="63500"/>
            <a:ext cx="12065000" cy="6731000"/>
          </a:xfrm>
          <a:prstGeom prst="rect">
            <a:avLst/>
          </a:prstGeom>
        </p:spPr>
      </p:pic>
    </p:spTree>
    <p:extLst>
      <p:ext uri="{BB962C8B-B14F-4D97-AF65-F5344CB8AC3E}">
        <p14:creationId xmlns:p14="http://schemas.microsoft.com/office/powerpoint/2010/main" val="3427516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F4A53-2A4F-6626-5FEF-DA1916941623}"/>
              </a:ext>
            </a:extLst>
          </p:cNvPr>
          <p:cNvSpPr>
            <a:spLocks noGrp="1"/>
          </p:cNvSpPr>
          <p:nvPr>
            <p:ph type="title"/>
          </p:nvPr>
        </p:nvSpPr>
        <p:spPr/>
        <p:txBody>
          <a:bodyPr>
            <a:normAutofit/>
          </a:bodyPr>
          <a:lstStyle/>
          <a:p>
            <a:r>
              <a:rPr lang="en-US" sz="3600" dirty="0"/>
              <a:t>Agenda</a:t>
            </a:r>
          </a:p>
        </p:txBody>
      </p:sp>
      <p:sp>
        <p:nvSpPr>
          <p:cNvPr id="3" name="Slide Number Placeholder 2">
            <a:extLst>
              <a:ext uri="{FF2B5EF4-FFF2-40B4-BE49-F238E27FC236}">
                <a16:creationId xmlns:a16="http://schemas.microsoft.com/office/drawing/2014/main" id="{E22D8040-B059-C14A-9D72-F86ED45460EE}"/>
              </a:ext>
            </a:extLst>
          </p:cNvPr>
          <p:cNvSpPr>
            <a:spLocks noGrp="1"/>
          </p:cNvSpPr>
          <p:nvPr>
            <p:ph type="sldNum" sz="quarter" idx="10"/>
          </p:nvPr>
        </p:nvSpPr>
        <p:spPr/>
        <p:txBody>
          <a:bodyPr/>
          <a:lstStyle/>
          <a:p>
            <a:fld id="{4FAB73BC-B049-4115-A692-8D63A059BFB8}" type="slidenum">
              <a:rPr lang="en-US" smtClean="0"/>
              <a:pPr/>
              <a:t>2</a:t>
            </a:fld>
            <a:endParaRPr lang="en-US" dirty="0"/>
          </a:p>
        </p:txBody>
      </p:sp>
      <p:sp>
        <p:nvSpPr>
          <p:cNvPr id="4" name="Content Placeholder 3">
            <a:extLst>
              <a:ext uri="{FF2B5EF4-FFF2-40B4-BE49-F238E27FC236}">
                <a16:creationId xmlns:a16="http://schemas.microsoft.com/office/drawing/2014/main" id="{304D57D9-00A9-A8A3-8903-AAB17BC6958A}"/>
              </a:ext>
            </a:extLst>
          </p:cNvPr>
          <p:cNvSpPr>
            <a:spLocks noGrp="1"/>
          </p:cNvSpPr>
          <p:nvPr>
            <p:ph sz="quarter" idx="11"/>
          </p:nvPr>
        </p:nvSpPr>
        <p:spPr/>
        <p:txBody>
          <a:bodyPr/>
          <a:lstStyle/>
          <a:p>
            <a:r>
              <a:rPr lang="en-US" dirty="0"/>
              <a:t> </a:t>
            </a:r>
          </a:p>
          <a:p>
            <a:pPr marL="457200" indent="-457200">
              <a:buFont typeface="+mj-lt"/>
              <a:buAutoNum type="arabicPeriod"/>
            </a:pPr>
            <a:r>
              <a:rPr lang="en-US" dirty="0"/>
              <a:t>Welcome (Borg)</a:t>
            </a:r>
          </a:p>
          <a:p>
            <a:pPr marL="457200" indent="-457200">
              <a:buFont typeface="+mj-lt"/>
              <a:buAutoNum type="arabicPeriod"/>
            </a:pPr>
            <a:r>
              <a:rPr lang="en-US" dirty="0"/>
              <a:t>Election Report (Lane)</a:t>
            </a:r>
          </a:p>
          <a:p>
            <a:pPr marL="457200" indent="-457200">
              <a:buFont typeface="+mj-lt"/>
              <a:buAutoNum type="arabicPeriod"/>
            </a:pPr>
            <a:r>
              <a:rPr lang="en-US" dirty="0"/>
              <a:t>Financial Report (Lane)</a:t>
            </a:r>
          </a:p>
          <a:p>
            <a:pPr marL="457200" indent="-457200">
              <a:buFont typeface="+mj-lt"/>
              <a:buAutoNum type="arabicPeriod"/>
            </a:pPr>
            <a:r>
              <a:rPr lang="en-US" dirty="0"/>
              <a:t>Summary of SCCM-2022 conference (Jordan/Gleason) </a:t>
            </a:r>
          </a:p>
          <a:p>
            <a:pPr marL="457200" indent="-457200">
              <a:buFont typeface="+mj-lt"/>
              <a:buAutoNum type="arabicPeriod"/>
            </a:pPr>
            <a:r>
              <a:rPr lang="en-US" dirty="0"/>
              <a:t>Early Career and Student Symposium Summary (</a:t>
            </a:r>
            <a:r>
              <a:rPr lang="en-US" dirty="0" err="1"/>
              <a:t>Stekovic</a:t>
            </a:r>
            <a:r>
              <a:rPr lang="en-US" dirty="0"/>
              <a:t>/Pacheco)</a:t>
            </a:r>
          </a:p>
          <a:p>
            <a:pPr marL="457200" indent="-457200">
              <a:buFont typeface="+mj-lt"/>
              <a:buAutoNum type="arabicPeriod"/>
            </a:pPr>
            <a:r>
              <a:rPr lang="en-US" dirty="0"/>
              <a:t>Invitation to SCCM-2023 in Chicago (Peiris)</a:t>
            </a:r>
          </a:p>
          <a:p>
            <a:pPr marL="457200" indent="-457200">
              <a:buFont typeface="+mj-lt"/>
              <a:buAutoNum type="arabicPeriod"/>
            </a:pPr>
            <a:r>
              <a:rPr lang="en-US" dirty="0"/>
              <a:t>Ashcroft Award Review (Lane)</a:t>
            </a:r>
          </a:p>
          <a:p>
            <a:pPr marL="457200" indent="-457200">
              <a:buFont typeface="+mj-lt"/>
              <a:buAutoNum type="arabicPeriod"/>
            </a:pPr>
            <a:r>
              <a:rPr lang="en-US" dirty="0"/>
              <a:t>Program Committee Proposal (Jordan)</a:t>
            </a:r>
          </a:p>
          <a:p>
            <a:pPr marL="457200" indent="-457200">
              <a:buFont typeface="+mj-lt"/>
              <a:buAutoNum type="arabicPeriod"/>
            </a:pPr>
            <a:endParaRPr lang="en-US" dirty="0"/>
          </a:p>
          <a:p>
            <a:pPr marL="457200" indent="-457200">
              <a:buFont typeface="+mj-lt"/>
              <a:buAutoNum type="arabicPeriod"/>
            </a:pPr>
            <a:r>
              <a:rPr lang="en-US" dirty="0"/>
              <a:t>Topical Group Expansion Focus Groups and Discussion (Task Force)  45-60 minutes</a:t>
            </a:r>
          </a:p>
          <a:p>
            <a:endParaRPr lang="en-US" dirty="0"/>
          </a:p>
        </p:txBody>
      </p:sp>
    </p:spTree>
    <p:extLst>
      <p:ext uri="{BB962C8B-B14F-4D97-AF65-F5344CB8AC3E}">
        <p14:creationId xmlns:p14="http://schemas.microsoft.com/office/powerpoint/2010/main" val="313089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F68D9-8056-427B-E271-F89CE69535AC}"/>
              </a:ext>
            </a:extLst>
          </p:cNvPr>
          <p:cNvSpPr>
            <a:spLocks noGrp="1"/>
          </p:cNvSpPr>
          <p:nvPr>
            <p:ph type="title"/>
          </p:nvPr>
        </p:nvSpPr>
        <p:spPr/>
        <p:txBody>
          <a:bodyPr>
            <a:normAutofit/>
          </a:bodyPr>
          <a:lstStyle/>
          <a:p>
            <a:r>
              <a:rPr lang="en-US" sz="3600" dirty="0"/>
              <a:t>Focus Group Summary</a:t>
            </a:r>
          </a:p>
        </p:txBody>
      </p:sp>
      <p:sp>
        <p:nvSpPr>
          <p:cNvPr id="3" name="Slide Number Placeholder 2">
            <a:extLst>
              <a:ext uri="{FF2B5EF4-FFF2-40B4-BE49-F238E27FC236}">
                <a16:creationId xmlns:a16="http://schemas.microsoft.com/office/drawing/2014/main" id="{30C37D0C-45F3-FAD6-54A6-73E3047A33DD}"/>
              </a:ext>
            </a:extLst>
          </p:cNvPr>
          <p:cNvSpPr>
            <a:spLocks noGrp="1"/>
          </p:cNvSpPr>
          <p:nvPr>
            <p:ph type="sldNum" sz="quarter" idx="10"/>
          </p:nvPr>
        </p:nvSpPr>
        <p:spPr/>
        <p:txBody>
          <a:bodyPr/>
          <a:lstStyle/>
          <a:p>
            <a:fld id="{4FAB73BC-B049-4115-A692-8D63A059BFB8}" type="slidenum">
              <a:rPr lang="en-US" smtClean="0"/>
              <a:pPr/>
              <a:t>20</a:t>
            </a:fld>
            <a:endParaRPr lang="en-US" dirty="0"/>
          </a:p>
        </p:txBody>
      </p:sp>
      <p:sp>
        <p:nvSpPr>
          <p:cNvPr id="4" name="Content Placeholder 3">
            <a:extLst>
              <a:ext uri="{FF2B5EF4-FFF2-40B4-BE49-F238E27FC236}">
                <a16:creationId xmlns:a16="http://schemas.microsoft.com/office/drawing/2014/main" id="{7B26A1FF-8E2F-5B17-811C-82571D651173}"/>
              </a:ext>
            </a:extLst>
          </p:cNvPr>
          <p:cNvSpPr>
            <a:spLocks noGrp="1"/>
          </p:cNvSpPr>
          <p:nvPr>
            <p:ph sz="quarter" idx="11"/>
          </p:nvPr>
        </p:nvSpPr>
        <p:spPr>
          <a:xfrm>
            <a:off x="647700" y="1036036"/>
            <a:ext cx="11049000" cy="484420"/>
          </a:xfrm>
        </p:spPr>
        <p:txBody>
          <a:bodyPr>
            <a:noAutofit/>
          </a:bodyPr>
          <a:lstStyle/>
          <a:p>
            <a:pPr marL="342900" indent="-342900">
              <a:buFont typeface="Arial" panose="020B0604020202020204" pitchFamily="34" charset="0"/>
              <a:buChar char="•"/>
            </a:pPr>
            <a:r>
              <a:rPr lang="en-US" dirty="0"/>
              <a:t>True/False:    Do you agree with the following statement: The boundaries between traditionally distinct focus areas, such as shock/gun, laser-driver, ramp compression, static (e.g. DAC) compression, etc., are less distinct than in the past.  </a:t>
            </a:r>
          </a:p>
        </p:txBody>
      </p:sp>
      <p:sp>
        <p:nvSpPr>
          <p:cNvPr id="10" name="TextBox 9">
            <a:extLst>
              <a:ext uri="{FF2B5EF4-FFF2-40B4-BE49-F238E27FC236}">
                <a16:creationId xmlns:a16="http://schemas.microsoft.com/office/drawing/2014/main" id="{CF531109-DDB9-993E-436C-5CF77CB17136}"/>
              </a:ext>
            </a:extLst>
          </p:cNvPr>
          <p:cNvSpPr txBox="1"/>
          <p:nvPr/>
        </p:nvSpPr>
        <p:spPr>
          <a:xfrm>
            <a:off x="4953771" y="4902533"/>
            <a:ext cx="1562986" cy="425303"/>
          </a:xfrm>
          <a:prstGeom prst="rect">
            <a:avLst/>
          </a:prstGeom>
        </p:spPr>
        <p:txBody>
          <a:bodyPr vert="horz" wrap="square" lIns="91440" tIns="45720" rIns="91440" bIns="45720" rtlCol="0">
            <a:noAutofit/>
          </a:bodyPr>
          <a:lstStyle/>
          <a:p>
            <a:pPr algn="l"/>
            <a:r>
              <a:rPr lang="en-US" sz="2000" b="1" dirty="0"/>
              <a:t>True</a:t>
            </a:r>
          </a:p>
          <a:p>
            <a:pPr algn="l"/>
            <a:r>
              <a:rPr lang="en-US" sz="2000" b="1" dirty="0"/>
              <a:t>(21)</a:t>
            </a:r>
          </a:p>
        </p:txBody>
      </p:sp>
      <p:sp>
        <p:nvSpPr>
          <p:cNvPr id="12" name="Rectangle 11">
            <a:extLst>
              <a:ext uri="{FF2B5EF4-FFF2-40B4-BE49-F238E27FC236}">
                <a16:creationId xmlns:a16="http://schemas.microsoft.com/office/drawing/2014/main" id="{196F0B53-6B18-4720-3ABD-83D4C725B214}"/>
              </a:ext>
            </a:extLst>
          </p:cNvPr>
          <p:cNvSpPr/>
          <p:nvPr/>
        </p:nvSpPr>
        <p:spPr>
          <a:xfrm>
            <a:off x="5158641" y="2891582"/>
            <a:ext cx="233917" cy="1920240"/>
          </a:xfrm>
          <a:prstGeom prst="rect">
            <a:avLst/>
          </a:prstGeom>
          <a:solidFill>
            <a:srgbClr val="339A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13" name="Rectangle 12">
            <a:extLst>
              <a:ext uri="{FF2B5EF4-FFF2-40B4-BE49-F238E27FC236}">
                <a16:creationId xmlns:a16="http://schemas.microsoft.com/office/drawing/2014/main" id="{E4DE4515-6F34-295A-3845-31D50483E78B}"/>
              </a:ext>
            </a:extLst>
          </p:cNvPr>
          <p:cNvSpPr/>
          <p:nvPr/>
        </p:nvSpPr>
        <p:spPr>
          <a:xfrm>
            <a:off x="6343631" y="4581571"/>
            <a:ext cx="233917" cy="18288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14" name="TextBox 13">
            <a:extLst>
              <a:ext uri="{FF2B5EF4-FFF2-40B4-BE49-F238E27FC236}">
                <a16:creationId xmlns:a16="http://schemas.microsoft.com/office/drawing/2014/main" id="{5F647FF0-7C9D-3B04-3F25-799854510396}"/>
              </a:ext>
            </a:extLst>
          </p:cNvPr>
          <p:cNvSpPr txBox="1"/>
          <p:nvPr/>
        </p:nvSpPr>
        <p:spPr>
          <a:xfrm>
            <a:off x="5659064" y="4902533"/>
            <a:ext cx="1562986" cy="425303"/>
          </a:xfrm>
          <a:prstGeom prst="rect">
            <a:avLst/>
          </a:prstGeom>
        </p:spPr>
        <p:txBody>
          <a:bodyPr vert="horz" wrap="square" lIns="91440" tIns="45720" rIns="91440" bIns="45720" rtlCol="0">
            <a:noAutofit/>
          </a:bodyPr>
          <a:lstStyle/>
          <a:p>
            <a:pPr algn="ctr"/>
            <a:r>
              <a:rPr lang="en-US" sz="2000" b="1" dirty="0"/>
              <a:t>False</a:t>
            </a:r>
          </a:p>
          <a:p>
            <a:pPr algn="ctr"/>
            <a:r>
              <a:rPr lang="en-US" sz="2000" b="1" dirty="0"/>
              <a:t>(2)</a:t>
            </a:r>
          </a:p>
        </p:txBody>
      </p:sp>
    </p:spTree>
    <p:extLst>
      <p:ext uri="{BB962C8B-B14F-4D97-AF65-F5344CB8AC3E}">
        <p14:creationId xmlns:p14="http://schemas.microsoft.com/office/powerpoint/2010/main" val="124320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DCA35-4925-FF42-8373-E5F9D859571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3F6ACC9-9BFB-C744-A102-636B81DDD0B7}"/>
              </a:ext>
            </a:extLst>
          </p:cNvPr>
          <p:cNvSpPr>
            <a:spLocks noGrp="1"/>
          </p:cNvSpPr>
          <p:nvPr>
            <p:ph type="subTitle" idx="1"/>
          </p:nvPr>
        </p:nvSpPr>
        <p:spPr/>
        <p:txBody>
          <a:bodyPr/>
          <a:lstStyle/>
          <a:p>
            <a:endParaRPr lang="en-US"/>
          </a:p>
        </p:txBody>
      </p:sp>
      <p:pic>
        <p:nvPicPr>
          <p:cNvPr id="5" name="slide.url=https://www.polleverywhere.com/multiple_choice_polls/6erICaMPtAdVEezeyM9jC">
            <a:extLst>
              <a:ext uri="{FF2B5EF4-FFF2-40B4-BE49-F238E27FC236}">
                <a16:creationId xmlns:a16="http://schemas.microsoft.com/office/drawing/2014/main" id="{582C4AAA-5F81-4D42-8DC9-5937877A6758}"/>
              </a:ext>
            </a:extLst>
          </p:cNvPr>
          <p:cNvPicPr>
            <a:picLocks/>
          </p:cNvPicPr>
          <p:nvPr/>
        </p:nvPicPr>
        <p:blipFill>
          <a:blip r:embed="rId3"/>
          <a:stretch>
            <a:fillRect/>
          </a:stretch>
        </p:blipFill>
        <p:spPr>
          <a:xfrm>
            <a:off x="63500" y="63500"/>
            <a:ext cx="12065000" cy="6731000"/>
          </a:xfrm>
          <a:prstGeom prst="rect">
            <a:avLst/>
          </a:prstGeom>
        </p:spPr>
      </p:pic>
    </p:spTree>
    <p:extLst>
      <p:ext uri="{BB962C8B-B14F-4D97-AF65-F5344CB8AC3E}">
        <p14:creationId xmlns:p14="http://schemas.microsoft.com/office/powerpoint/2010/main" val="3044119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80E03-BB18-EFF2-2960-BD095E554752}"/>
              </a:ext>
            </a:extLst>
          </p:cNvPr>
          <p:cNvSpPr>
            <a:spLocks noGrp="1"/>
          </p:cNvSpPr>
          <p:nvPr>
            <p:ph type="title"/>
          </p:nvPr>
        </p:nvSpPr>
        <p:spPr>
          <a:xfrm>
            <a:off x="968829" y="768350"/>
            <a:ext cx="10515600" cy="1623446"/>
          </a:xfrm>
        </p:spPr>
        <p:txBody>
          <a:bodyPr>
            <a:noAutofit/>
          </a:bodyPr>
          <a:lstStyle/>
          <a:p>
            <a:r>
              <a:rPr lang="en-US" sz="3600" dirty="0"/>
              <a:t>Ranking from 1 (low) to 5 (high) how important do you feel tradition and tie to the past should influence our path forward?</a:t>
            </a:r>
            <a:r>
              <a:rPr lang="en-US" sz="4000" dirty="0"/>
              <a:t>			</a:t>
            </a:r>
          </a:p>
        </p:txBody>
      </p:sp>
      <p:sp>
        <p:nvSpPr>
          <p:cNvPr id="7" name="Text Placeholder 6">
            <a:extLst>
              <a:ext uri="{FF2B5EF4-FFF2-40B4-BE49-F238E27FC236}">
                <a16:creationId xmlns:a16="http://schemas.microsoft.com/office/drawing/2014/main" id="{52711150-1D95-05EA-BFCF-8B8A2266CC1C}"/>
              </a:ext>
            </a:extLst>
          </p:cNvPr>
          <p:cNvSpPr>
            <a:spLocks noGrp="1"/>
          </p:cNvSpPr>
          <p:nvPr>
            <p:ph type="body" idx="1"/>
          </p:nvPr>
        </p:nvSpPr>
        <p:spPr/>
        <p:txBody>
          <a:bodyPr/>
          <a:lstStyle/>
          <a:p>
            <a:r>
              <a:rPr lang="en-US" dirty="0">
                <a:solidFill>
                  <a:schemeClr val="tx1"/>
                </a:solidFill>
              </a:rPr>
              <a:t>Average: 2.82</a:t>
            </a:r>
          </a:p>
        </p:txBody>
      </p:sp>
      <p:sp>
        <p:nvSpPr>
          <p:cNvPr id="4" name="TextBox 3">
            <a:extLst>
              <a:ext uri="{FF2B5EF4-FFF2-40B4-BE49-F238E27FC236}">
                <a16:creationId xmlns:a16="http://schemas.microsoft.com/office/drawing/2014/main" id="{1F90B9B4-21F8-7DA5-9C42-D4E5DDDC32F7}"/>
              </a:ext>
            </a:extLst>
          </p:cNvPr>
          <p:cNvSpPr txBox="1"/>
          <p:nvPr/>
        </p:nvSpPr>
        <p:spPr>
          <a:xfrm>
            <a:off x="1355271" y="2628900"/>
            <a:ext cx="9029700" cy="1045028"/>
          </a:xfrm>
          <a:prstGeom prst="rect">
            <a:avLst/>
          </a:prstGeom>
        </p:spPr>
        <p:txBody>
          <a:bodyPr vert="horz" wrap="square" lIns="91440" tIns="45720" rIns="91440" bIns="45720" rtlCol="0">
            <a:noAutofit/>
          </a:bodyPr>
          <a:lstStyle/>
          <a:p>
            <a:r>
              <a:rPr lang="en-US" sz="2800" dirty="0">
                <a:latin typeface="Calibri" panose="020F0502020204030204" pitchFamily="34" charset="0"/>
                <a:cs typeface="Calibri" panose="020F0502020204030204" pitchFamily="34" charset="0"/>
              </a:rPr>
              <a:t>1- </a:t>
            </a:r>
            <a:r>
              <a:rPr lang="en-US" sz="2800" b="1" dirty="0">
                <a:latin typeface="Calibri" panose="020F0502020204030204" pitchFamily="34" charset="0"/>
                <a:cs typeface="Calibri" panose="020F0502020204030204" pitchFamily="34" charset="0"/>
              </a:rPr>
              <a:t>Not important </a:t>
            </a:r>
            <a:r>
              <a:rPr lang="en-US" sz="2800" dirty="0">
                <a:latin typeface="Calibri" panose="020F0502020204030204" pitchFamily="34" charset="0"/>
                <a:cs typeface="Calibri" panose="020F0502020204030204" pitchFamily="34" charset="0"/>
              </a:rPr>
              <a:t>to retain tradition and tie to the past</a:t>
            </a:r>
          </a:p>
          <a:p>
            <a:r>
              <a:rPr lang="en-US" sz="2800" dirty="0">
                <a:latin typeface="Calibri" panose="020F0502020204030204" pitchFamily="34" charset="0"/>
                <a:cs typeface="Calibri" panose="020F0502020204030204" pitchFamily="34" charset="0"/>
              </a:rPr>
              <a:t>5 – We </a:t>
            </a:r>
            <a:r>
              <a:rPr lang="en-US" sz="2800" b="1" dirty="0">
                <a:latin typeface="Calibri" panose="020F0502020204030204" pitchFamily="34" charset="0"/>
                <a:cs typeface="Calibri" panose="020F0502020204030204" pitchFamily="34" charset="0"/>
              </a:rPr>
              <a:t>must retain </a:t>
            </a:r>
            <a:r>
              <a:rPr lang="en-US" sz="2800" dirty="0">
                <a:latin typeface="Calibri" panose="020F0502020204030204" pitchFamily="34" charset="0"/>
                <a:cs typeface="Calibri" panose="020F0502020204030204" pitchFamily="34" charset="0"/>
              </a:rPr>
              <a:t>tradition and tie to the past</a:t>
            </a:r>
          </a:p>
          <a:p>
            <a:pPr algn="l"/>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7748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F97A5-7216-2149-886B-8C1A4611B95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726F34B-ECD0-BE41-9628-CB38F9626C1A}"/>
              </a:ext>
            </a:extLst>
          </p:cNvPr>
          <p:cNvSpPr>
            <a:spLocks noGrp="1"/>
          </p:cNvSpPr>
          <p:nvPr>
            <p:ph type="subTitle" idx="1"/>
          </p:nvPr>
        </p:nvSpPr>
        <p:spPr/>
        <p:txBody>
          <a:bodyPr/>
          <a:lstStyle/>
          <a:p>
            <a:endParaRPr lang="en-US"/>
          </a:p>
        </p:txBody>
      </p:sp>
      <p:pic>
        <p:nvPicPr>
          <p:cNvPr id="5" name="slide.url=https://www.polleverywhere.com/multiple_choice_polls/DZ6Sti8iPpV7FNKPZmgUb?display_state=instructions&amp;activity_state=opened&amp;state=opened&amp;flow=Engagement&amp;onscreen=persist">
            <a:extLst>
              <a:ext uri="{FF2B5EF4-FFF2-40B4-BE49-F238E27FC236}">
                <a16:creationId xmlns:a16="http://schemas.microsoft.com/office/drawing/2014/main" id="{9470C88E-3998-4A4A-9F1E-7265EFDDEF42}"/>
              </a:ext>
            </a:extLst>
          </p:cNvPr>
          <p:cNvPicPr>
            <a:picLocks/>
          </p:cNvPicPr>
          <p:nvPr/>
        </p:nvPicPr>
        <p:blipFill>
          <a:blip r:embed="rId3"/>
          <a:stretch>
            <a:fillRect/>
          </a:stretch>
        </p:blipFill>
        <p:spPr>
          <a:xfrm>
            <a:off x="63500" y="63500"/>
            <a:ext cx="12065000" cy="6731000"/>
          </a:xfrm>
          <a:prstGeom prst="rect">
            <a:avLst/>
          </a:prstGeom>
        </p:spPr>
      </p:pic>
    </p:spTree>
    <p:extLst>
      <p:ext uri="{BB962C8B-B14F-4D97-AF65-F5344CB8AC3E}">
        <p14:creationId xmlns:p14="http://schemas.microsoft.com/office/powerpoint/2010/main" val="1845822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80E03-BB18-EFF2-2960-BD095E554752}"/>
              </a:ext>
            </a:extLst>
          </p:cNvPr>
          <p:cNvSpPr>
            <a:spLocks noGrp="1"/>
          </p:cNvSpPr>
          <p:nvPr>
            <p:ph type="title"/>
          </p:nvPr>
        </p:nvSpPr>
        <p:spPr>
          <a:xfrm>
            <a:off x="968829" y="768350"/>
            <a:ext cx="10515600" cy="1623446"/>
          </a:xfrm>
        </p:spPr>
        <p:txBody>
          <a:bodyPr>
            <a:noAutofit/>
          </a:bodyPr>
          <a:lstStyle/>
          <a:p>
            <a:r>
              <a:rPr lang="en-US" sz="3600" dirty="0"/>
              <a:t>Ranking from 1 (low) to 5 (high) how important do you feel tradition and tie to the past should influence our path forward?</a:t>
            </a:r>
            <a:r>
              <a:rPr lang="en-US" sz="4000" dirty="0"/>
              <a:t>			</a:t>
            </a:r>
          </a:p>
        </p:txBody>
      </p:sp>
      <p:sp>
        <p:nvSpPr>
          <p:cNvPr id="7" name="Text Placeholder 6">
            <a:extLst>
              <a:ext uri="{FF2B5EF4-FFF2-40B4-BE49-F238E27FC236}">
                <a16:creationId xmlns:a16="http://schemas.microsoft.com/office/drawing/2014/main" id="{52711150-1D95-05EA-BFCF-8B8A2266CC1C}"/>
              </a:ext>
            </a:extLst>
          </p:cNvPr>
          <p:cNvSpPr>
            <a:spLocks noGrp="1"/>
          </p:cNvSpPr>
          <p:nvPr>
            <p:ph type="body" idx="1"/>
          </p:nvPr>
        </p:nvSpPr>
        <p:spPr>
          <a:xfrm>
            <a:off x="717550" y="6212909"/>
            <a:ext cx="10515600" cy="439737"/>
          </a:xfrm>
        </p:spPr>
        <p:txBody>
          <a:bodyPr/>
          <a:lstStyle/>
          <a:p>
            <a:r>
              <a:rPr lang="en-US" dirty="0">
                <a:solidFill>
                  <a:schemeClr val="tx1"/>
                </a:solidFill>
              </a:rPr>
              <a:t>Average: 3.35</a:t>
            </a:r>
          </a:p>
        </p:txBody>
      </p:sp>
      <p:sp>
        <p:nvSpPr>
          <p:cNvPr id="4" name="TextBox 3">
            <a:extLst>
              <a:ext uri="{FF2B5EF4-FFF2-40B4-BE49-F238E27FC236}">
                <a16:creationId xmlns:a16="http://schemas.microsoft.com/office/drawing/2014/main" id="{1F90B9B4-21F8-7DA5-9C42-D4E5DDDC32F7}"/>
              </a:ext>
            </a:extLst>
          </p:cNvPr>
          <p:cNvSpPr txBox="1"/>
          <p:nvPr/>
        </p:nvSpPr>
        <p:spPr>
          <a:xfrm>
            <a:off x="195943" y="2645228"/>
            <a:ext cx="11800114" cy="2775857"/>
          </a:xfrm>
          <a:prstGeom prst="rect">
            <a:avLst/>
          </a:prstGeom>
        </p:spPr>
        <p:txBody>
          <a:bodyPr vert="horz" wrap="square" lIns="91440" tIns="45720" rIns="91440" bIns="45720" rtlCol="0">
            <a:noAutofit/>
          </a:bodyPr>
          <a:lstStyle/>
          <a:p>
            <a:pPr marL="357188" indent="-341313">
              <a:spcAft>
                <a:spcPts val="600"/>
              </a:spcAft>
            </a:pPr>
            <a:r>
              <a:rPr lang="en-US" sz="2400" dirty="0">
                <a:latin typeface="Calibri" panose="020F0502020204030204" pitchFamily="34" charset="0"/>
                <a:cs typeface="Calibri" panose="020F0502020204030204" pitchFamily="34" charset="0"/>
              </a:rPr>
              <a:t>1) We should expand within the shock community, increasing the numbers and not the scope</a:t>
            </a:r>
          </a:p>
          <a:p>
            <a:pPr marL="357188" indent="-341313">
              <a:spcAft>
                <a:spcPts val="600"/>
              </a:spcAft>
            </a:pPr>
            <a:r>
              <a:rPr lang="en-US" sz="2400" dirty="0">
                <a:latin typeface="Calibri" panose="020F0502020204030204" pitchFamily="34" charset="0"/>
                <a:cs typeface="Calibri" panose="020F0502020204030204" pitchFamily="34" charset="0"/>
              </a:rPr>
              <a:t>2) We should expand our numbers, and clarify that we are not just shock but all dynamic compression.</a:t>
            </a:r>
          </a:p>
          <a:p>
            <a:pPr marL="357188" indent="-341313">
              <a:spcAft>
                <a:spcPts val="600"/>
              </a:spcAft>
            </a:pPr>
            <a:r>
              <a:rPr lang="en-US" sz="2400" dirty="0">
                <a:latin typeface="Calibri" panose="020F0502020204030204" pitchFamily="34" charset="0"/>
                <a:cs typeface="Calibri" panose="020F0502020204030204" pitchFamily="34" charset="0"/>
              </a:rPr>
              <a:t>3) We should expand our numbers and scope to include high pressure physics, both static and dynamic.</a:t>
            </a:r>
          </a:p>
          <a:p>
            <a:pPr marL="357188" indent="-341313">
              <a:spcAft>
                <a:spcPts val="600"/>
              </a:spcAft>
            </a:pPr>
            <a:r>
              <a:rPr lang="en-US" sz="2400" dirty="0">
                <a:latin typeface="Calibri" panose="020F0502020204030204" pitchFamily="34" charset="0"/>
                <a:cs typeface="Calibri" panose="020F0502020204030204" pitchFamily="34" charset="0"/>
              </a:rPr>
              <a:t>4) We should expand our numbers and scope to include high pressure broadly in physics, materials, chemistry, biology etc.</a:t>
            </a:r>
          </a:p>
        </p:txBody>
      </p:sp>
    </p:spTree>
    <p:extLst>
      <p:ext uri="{BB962C8B-B14F-4D97-AF65-F5344CB8AC3E}">
        <p14:creationId xmlns:p14="http://schemas.microsoft.com/office/powerpoint/2010/main" val="2140439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421C257-B118-9616-7804-53249E326515}"/>
              </a:ext>
            </a:extLst>
          </p:cNvPr>
          <p:cNvSpPr>
            <a:spLocks noGrp="1"/>
          </p:cNvSpPr>
          <p:nvPr>
            <p:ph type="sldNum" sz="quarter" idx="10"/>
          </p:nvPr>
        </p:nvSpPr>
        <p:spPr/>
        <p:txBody>
          <a:bodyPr/>
          <a:lstStyle/>
          <a:p>
            <a:fld id="{A4A5DB9B-08B7-1943-B3C6-89D4C3665E82}" type="slidenum">
              <a:rPr lang="en-US" smtClean="0"/>
              <a:t>25</a:t>
            </a:fld>
            <a:endParaRPr lang="en-US"/>
          </a:p>
        </p:txBody>
      </p:sp>
      <p:sp>
        <p:nvSpPr>
          <p:cNvPr id="8" name="TextBox 7">
            <a:extLst>
              <a:ext uri="{FF2B5EF4-FFF2-40B4-BE49-F238E27FC236}">
                <a16:creationId xmlns:a16="http://schemas.microsoft.com/office/drawing/2014/main" id="{33AEA64B-BA79-8E6C-8D26-156EB4B71349}"/>
              </a:ext>
            </a:extLst>
          </p:cNvPr>
          <p:cNvSpPr txBox="1"/>
          <p:nvPr/>
        </p:nvSpPr>
        <p:spPr>
          <a:xfrm>
            <a:off x="1066801" y="366558"/>
            <a:ext cx="10848033" cy="2481943"/>
          </a:xfrm>
          <a:prstGeom prst="rect">
            <a:avLst/>
          </a:prstGeom>
        </p:spPr>
        <p:txBody>
          <a:bodyPr vert="horz" wrap="square" lIns="91440" tIns="45720" rIns="91440" bIns="45720" rtlCol="0">
            <a:noAutofit/>
          </a:bodyPr>
          <a:lstStyle/>
          <a:p>
            <a:r>
              <a:rPr lang="en-US" sz="3600" b="1" dirty="0">
                <a:solidFill>
                  <a:schemeClr val="tx2"/>
                </a:solidFill>
              </a:rPr>
              <a:t>Assuming we alter our scope in such a way that a name change is required, what would you suggest?</a:t>
            </a:r>
          </a:p>
        </p:txBody>
      </p:sp>
      <p:sp>
        <p:nvSpPr>
          <p:cNvPr id="12" name="TextBox 11">
            <a:extLst>
              <a:ext uri="{FF2B5EF4-FFF2-40B4-BE49-F238E27FC236}">
                <a16:creationId xmlns:a16="http://schemas.microsoft.com/office/drawing/2014/main" id="{ADD75A86-99D0-9726-BF16-57720D4142D4}"/>
              </a:ext>
            </a:extLst>
          </p:cNvPr>
          <p:cNvSpPr txBox="1"/>
          <p:nvPr/>
        </p:nvSpPr>
        <p:spPr>
          <a:xfrm>
            <a:off x="854528" y="1629130"/>
            <a:ext cx="10254342" cy="2481943"/>
          </a:xfrm>
          <a:prstGeom prst="rect">
            <a:avLst/>
          </a:prstGeom>
        </p:spPr>
        <p:txBody>
          <a:bodyPr vert="horz" wrap="square" lIns="91440" tIns="45720" rIns="91440" bIns="45720" rtlCol="0">
            <a:noAutofit/>
          </a:bodyPr>
          <a:lstStyle/>
          <a:p>
            <a:pPr marL="669798" lvl="1" indent="-285750">
              <a:buFont typeface="Arial" panose="020B0604020202020204" pitchFamily="34" charset="0"/>
              <a:buChar char="•"/>
            </a:pPr>
            <a:r>
              <a:rPr lang="en-US" sz="2400" dirty="0"/>
              <a:t>“I think you need to lose the word "shock" and have something broader.”</a:t>
            </a:r>
          </a:p>
          <a:p>
            <a:pPr marL="669798" lvl="1" indent="-285750">
              <a:buFont typeface="Arial" panose="020B0604020202020204" pitchFamily="34" charset="0"/>
              <a:buChar char="•"/>
            </a:pPr>
            <a:r>
              <a:rPr lang="en-US" sz="2400" dirty="0"/>
              <a:t>“Exclude SHOCK and Include EXTREME </a:t>
            </a:r>
            <a:r>
              <a:rPr lang="en-US" sz="2400" dirty="0">
                <a:sym typeface="Wingdings" pitchFamily="2" charset="2"/>
              </a:rPr>
              <a:t> EXTREME? Need to define”</a:t>
            </a:r>
          </a:p>
          <a:p>
            <a:pPr marL="669798" lvl="1" indent="-285750">
              <a:buFont typeface="Arial" panose="020B0604020202020204" pitchFamily="34" charset="0"/>
              <a:buChar char="•"/>
            </a:pPr>
            <a:r>
              <a:rPr lang="en-US" sz="2400" dirty="0">
                <a:sym typeface="Wingdings" pitchFamily="2" charset="2"/>
              </a:rPr>
              <a:t>“Compression is more general than Shock”</a:t>
            </a:r>
            <a:endParaRPr lang="en-US" sz="2400" dirty="0"/>
          </a:p>
          <a:p>
            <a:pPr marL="669798" lvl="1" indent="-285750">
              <a:buFont typeface="Arial" panose="020B0604020202020204" pitchFamily="34" charset="0"/>
              <a:buChar char="•"/>
            </a:pPr>
            <a:r>
              <a:rPr lang="en-US" sz="2400" dirty="0"/>
              <a:t>“Low and High Pressure”</a:t>
            </a:r>
          </a:p>
          <a:p>
            <a:pPr marL="669798" lvl="1" indent="-285750">
              <a:buFont typeface="Arial" panose="020B0604020202020204" pitchFamily="34" charset="0"/>
              <a:buChar char="•"/>
            </a:pPr>
            <a:r>
              <a:rPr lang="en-US" sz="2400" dirty="0"/>
              <a:t>“Dynamic and Static”</a:t>
            </a:r>
          </a:p>
          <a:p>
            <a:endParaRPr lang="en-US" dirty="0"/>
          </a:p>
        </p:txBody>
      </p:sp>
      <p:sp>
        <p:nvSpPr>
          <p:cNvPr id="13" name="TextBox 12">
            <a:extLst>
              <a:ext uri="{FF2B5EF4-FFF2-40B4-BE49-F238E27FC236}">
                <a16:creationId xmlns:a16="http://schemas.microsoft.com/office/drawing/2014/main" id="{BE72B5EE-2E39-2EFC-7B52-3183986A18D5}"/>
              </a:ext>
            </a:extLst>
          </p:cNvPr>
          <p:cNvSpPr txBox="1"/>
          <p:nvPr/>
        </p:nvSpPr>
        <p:spPr>
          <a:xfrm>
            <a:off x="609600" y="4016829"/>
            <a:ext cx="10848033" cy="2819683"/>
          </a:xfrm>
          <a:prstGeom prst="rect">
            <a:avLst/>
          </a:prstGeom>
        </p:spPr>
        <p:txBody>
          <a:bodyPr vert="horz" wrap="square" lIns="91440" tIns="45720" rIns="91440" bIns="45720" rtlCol="0">
            <a:noAutofit/>
          </a:bodyPr>
          <a:lstStyle/>
          <a:p>
            <a:r>
              <a:rPr lang="en-US" sz="2800" dirty="0">
                <a:latin typeface="Calibri" panose="020F0502020204030204" pitchFamily="34" charset="0"/>
                <a:cs typeface="Calibri" panose="020F0502020204030204" pitchFamily="34" charset="0"/>
              </a:rPr>
              <a:t>Suggestions:</a:t>
            </a:r>
          </a:p>
          <a:p>
            <a:endParaRPr lang="en-US" sz="105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Compression of Condensed Matter (CCM)</a:t>
            </a:r>
          </a:p>
          <a:p>
            <a:r>
              <a:rPr lang="en-US" sz="2800" dirty="0">
                <a:latin typeface="Calibri" panose="020F0502020204030204" pitchFamily="34" charset="0"/>
                <a:cs typeface="Calibri" panose="020F0502020204030204" pitchFamily="34" charset="0"/>
              </a:rPr>
              <a:t>High Pressure Compression Science</a:t>
            </a:r>
          </a:p>
          <a:p>
            <a:r>
              <a:rPr lang="en-US" sz="2800" dirty="0">
                <a:latin typeface="Calibri" panose="020F0502020204030204" pitchFamily="34" charset="0"/>
                <a:cs typeface="Calibri" panose="020F0502020204030204" pitchFamily="34" charset="0"/>
              </a:rPr>
              <a:t>Science of Compression of Condensed Matter (SCCM)</a:t>
            </a:r>
          </a:p>
          <a:p>
            <a:r>
              <a:rPr lang="en-US" sz="2800" dirty="0">
                <a:latin typeface="Calibri" panose="020F0502020204030204" pitchFamily="34" charset="0"/>
                <a:cs typeface="Calibri" panose="020F0502020204030204" pitchFamily="34" charset="0"/>
              </a:rPr>
              <a:t>Shock and Extreme Conditions in Condensed Matter (SECCM)</a:t>
            </a:r>
          </a:p>
          <a:p>
            <a:r>
              <a:rPr lang="en-US" sz="2800" dirty="0">
                <a:latin typeface="Calibri" panose="020F0502020204030204" pitchFamily="34" charset="0"/>
                <a:cs typeface="Calibri" panose="020F0502020204030204" pitchFamily="34" charset="0"/>
              </a:rPr>
              <a:t>Dynamic compression and high pressure science.</a:t>
            </a:r>
          </a:p>
          <a:p>
            <a:endParaRPr lang="en-US" sz="2800"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260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E65BD-1BEC-4144-8DD1-11F570A657D6}"/>
              </a:ext>
            </a:extLst>
          </p:cNvPr>
          <p:cNvSpPr>
            <a:spLocks noGrp="1"/>
          </p:cNvSpPr>
          <p:nvPr>
            <p:ph type="title"/>
          </p:nvPr>
        </p:nvSpPr>
        <p:spPr>
          <a:xfrm>
            <a:off x="927691" y="382089"/>
            <a:ext cx="12064409" cy="1325563"/>
          </a:xfrm>
        </p:spPr>
        <p:txBody>
          <a:bodyPr/>
          <a:lstStyle/>
          <a:p>
            <a:r>
              <a:rPr lang="en-US" b="1" dirty="0"/>
              <a:t>List of High-P conferences (</a:t>
            </a:r>
            <a:r>
              <a:rPr lang="en-US" sz="2800" b="1" dirty="0"/>
              <a:t>dedicated conferences only</a:t>
            </a:r>
            <a:r>
              <a:rPr lang="en-US" b="1" dirty="0"/>
              <a:t>)</a:t>
            </a:r>
            <a:endParaRPr lang="en-US" dirty="0"/>
          </a:p>
        </p:txBody>
      </p:sp>
      <p:sp>
        <p:nvSpPr>
          <p:cNvPr id="3" name="Content Placeholder 2">
            <a:extLst>
              <a:ext uri="{FF2B5EF4-FFF2-40B4-BE49-F238E27FC236}">
                <a16:creationId xmlns:a16="http://schemas.microsoft.com/office/drawing/2014/main" id="{74727337-F97B-014F-89D1-8CB32906531C}"/>
              </a:ext>
            </a:extLst>
          </p:cNvPr>
          <p:cNvSpPr>
            <a:spLocks noGrp="1"/>
          </p:cNvSpPr>
          <p:nvPr>
            <p:ph idx="1"/>
          </p:nvPr>
        </p:nvSpPr>
        <p:spPr>
          <a:xfrm>
            <a:off x="458694" y="1508578"/>
            <a:ext cx="11733306" cy="4195763"/>
          </a:xfrm>
        </p:spPr>
        <p:txBody>
          <a:bodyPr>
            <a:noAutofit/>
          </a:bodyPr>
          <a:lstStyle/>
          <a:p>
            <a:r>
              <a:rPr lang="en-US" sz="2400" b="1" dirty="0"/>
              <a:t>SCCM (Shock Compression of Condensed Matter</a:t>
            </a:r>
            <a:r>
              <a:rPr lang="en-US" sz="2400" dirty="0"/>
              <a:t>) </a:t>
            </a:r>
          </a:p>
          <a:p>
            <a:r>
              <a:rPr lang="en-US" sz="2400" b="1" dirty="0"/>
              <a:t>AIRAPT (</a:t>
            </a:r>
            <a:r>
              <a:rPr lang="en-US" sz="1800" b="1" dirty="0"/>
              <a:t>International Association for the Advancement of High Pressure Science and Technology </a:t>
            </a:r>
            <a:r>
              <a:rPr lang="en-US" sz="2400" b="1" dirty="0"/>
              <a:t>)</a:t>
            </a:r>
            <a:endParaRPr lang="en-US" sz="2400" dirty="0"/>
          </a:p>
          <a:p>
            <a:r>
              <a:rPr lang="en-US" sz="2400" b="1" dirty="0"/>
              <a:t>COMPRES (Consortium for Materials Properties Research in Earth Sciences)</a:t>
            </a:r>
            <a:endParaRPr lang="en-US" sz="2400" dirty="0"/>
          </a:p>
          <a:p>
            <a:r>
              <a:rPr lang="en-US" sz="2400" b="1" dirty="0"/>
              <a:t>GRC Research at High Pressure (Exploring High Pressure Science at the Extremes Through Experiment and Computation)</a:t>
            </a:r>
            <a:endParaRPr lang="en-US" sz="2400" dirty="0"/>
          </a:p>
          <a:p>
            <a:r>
              <a:rPr lang="en-US" sz="2400" b="1" dirty="0"/>
              <a:t>EHPRG (European High Pressure Research Group)</a:t>
            </a:r>
            <a:endParaRPr lang="en-US" sz="2400" dirty="0"/>
          </a:p>
          <a:p>
            <a:r>
              <a:rPr lang="en-US" sz="2400" b="1" dirty="0"/>
              <a:t>ACHPR (Asian Conference on High Pressure Research)</a:t>
            </a:r>
          </a:p>
          <a:p>
            <a:r>
              <a:rPr lang="en-US" sz="2400" b="1" dirty="0"/>
              <a:t>DYMAT (European Dynamic </a:t>
            </a:r>
            <a:r>
              <a:rPr lang="en-US" sz="2400" b="1" dirty="0" err="1"/>
              <a:t>Behaviour</a:t>
            </a:r>
            <a:r>
              <a:rPr lang="en-US" sz="2400" b="1" dirty="0"/>
              <a:t> of Materials Applications)</a:t>
            </a:r>
          </a:p>
          <a:p>
            <a:r>
              <a:rPr lang="en-US" sz="2400" b="1" dirty="0"/>
              <a:t>ARA (</a:t>
            </a:r>
            <a:r>
              <a:rPr lang="en-US" sz="2400" b="1" dirty="0" err="1"/>
              <a:t>Aeroballistic</a:t>
            </a:r>
            <a:r>
              <a:rPr lang="en-US" sz="2400" b="1" dirty="0"/>
              <a:t> Range Association)</a:t>
            </a:r>
          </a:p>
          <a:p>
            <a:r>
              <a:rPr lang="en-US" sz="2400" b="1" dirty="0"/>
              <a:t>SEM/TMS/...</a:t>
            </a:r>
            <a:endParaRPr lang="en-US" sz="2400" dirty="0"/>
          </a:p>
          <a:p>
            <a:endParaRPr lang="en-US" sz="2400" dirty="0"/>
          </a:p>
        </p:txBody>
      </p:sp>
    </p:spTree>
    <p:extLst>
      <p:ext uri="{BB962C8B-B14F-4D97-AF65-F5344CB8AC3E}">
        <p14:creationId xmlns:p14="http://schemas.microsoft.com/office/powerpoint/2010/main" val="4225043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A7929-3A34-9089-A585-AC71A2E1C158}"/>
              </a:ext>
            </a:extLst>
          </p:cNvPr>
          <p:cNvSpPr>
            <a:spLocks noGrp="1"/>
          </p:cNvSpPr>
          <p:nvPr>
            <p:ph type="title"/>
          </p:nvPr>
        </p:nvSpPr>
        <p:spPr/>
        <p:txBody>
          <a:bodyPr>
            <a:normAutofit/>
          </a:bodyPr>
          <a:lstStyle/>
          <a:p>
            <a:pPr algn="l"/>
            <a:r>
              <a:rPr lang="en-US" sz="3600" dirty="0"/>
              <a:t>Town Hall Discussion on Group Expansion</a:t>
            </a:r>
          </a:p>
        </p:txBody>
      </p:sp>
      <p:sp>
        <p:nvSpPr>
          <p:cNvPr id="6" name="Slide Number Placeholder 5">
            <a:extLst>
              <a:ext uri="{FF2B5EF4-FFF2-40B4-BE49-F238E27FC236}">
                <a16:creationId xmlns:a16="http://schemas.microsoft.com/office/drawing/2014/main" id="{4421C257-B118-9616-7804-53249E326515}"/>
              </a:ext>
            </a:extLst>
          </p:cNvPr>
          <p:cNvSpPr>
            <a:spLocks noGrp="1"/>
          </p:cNvSpPr>
          <p:nvPr>
            <p:ph type="sldNum" sz="quarter" idx="10"/>
          </p:nvPr>
        </p:nvSpPr>
        <p:spPr/>
        <p:txBody>
          <a:bodyPr/>
          <a:lstStyle/>
          <a:p>
            <a:fld id="{A4A5DB9B-08B7-1943-B3C6-89D4C3665E82}" type="slidenum">
              <a:rPr lang="en-US" smtClean="0"/>
              <a:t>27</a:t>
            </a:fld>
            <a:endParaRPr lang="en-US"/>
          </a:p>
        </p:txBody>
      </p:sp>
      <p:sp>
        <p:nvSpPr>
          <p:cNvPr id="3" name="TextBox 2">
            <a:extLst>
              <a:ext uri="{FF2B5EF4-FFF2-40B4-BE49-F238E27FC236}">
                <a16:creationId xmlns:a16="http://schemas.microsoft.com/office/drawing/2014/main" id="{B24F3BAB-C9F8-6B92-6F6E-33C75AFD74D4}"/>
              </a:ext>
            </a:extLst>
          </p:cNvPr>
          <p:cNvSpPr txBox="1"/>
          <p:nvPr/>
        </p:nvSpPr>
        <p:spPr>
          <a:xfrm>
            <a:off x="890649" y="1484416"/>
            <a:ext cx="8585860" cy="4500748"/>
          </a:xfrm>
          <a:prstGeom prst="rect">
            <a:avLst/>
          </a:prstGeom>
        </p:spPr>
        <p:txBody>
          <a:bodyPr vert="horz" wrap="square" lIns="91440" tIns="45720" rIns="91440" bIns="45720" rtlCol="0">
            <a:noAutofit/>
          </a:bodyPr>
          <a:lstStyle/>
          <a:p>
            <a:pPr algn="l"/>
            <a:endParaRPr lang="en-US" dirty="0"/>
          </a:p>
        </p:txBody>
      </p:sp>
      <p:sp>
        <p:nvSpPr>
          <p:cNvPr id="7" name="TextBox 6">
            <a:extLst>
              <a:ext uri="{FF2B5EF4-FFF2-40B4-BE49-F238E27FC236}">
                <a16:creationId xmlns:a16="http://schemas.microsoft.com/office/drawing/2014/main" id="{40F8FCF1-9B1C-D947-2C46-CC6279FF5D3B}"/>
              </a:ext>
            </a:extLst>
          </p:cNvPr>
          <p:cNvSpPr txBox="1"/>
          <p:nvPr/>
        </p:nvSpPr>
        <p:spPr>
          <a:xfrm>
            <a:off x="1470561" y="1392099"/>
            <a:ext cx="9610106" cy="954107"/>
          </a:xfrm>
          <a:prstGeom prst="rect">
            <a:avLst/>
          </a:prstGeom>
          <a:noFill/>
          <a:ln>
            <a:solidFill>
              <a:schemeClr val="tx1"/>
            </a:solidFill>
          </a:ln>
        </p:spPr>
        <p:txBody>
          <a:bodyPr wrap="square">
            <a:spAutoFit/>
          </a:bodyPr>
          <a:lstStyle/>
          <a:p>
            <a:pPr algn="ctr"/>
            <a:r>
              <a:rPr lang="en-US" sz="28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Should </a:t>
            </a:r>
            <a:r>
              <a:rPr lang="en-US" sz="28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GSCCM </a:t>
            </a:r>
            <a:r>
              <a:rPr lang="en-US" sz="28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expand the topical group to include research and broadly defined areas of matters and extreme conditions?</a:t>
            </a:r>
            <a:r>
              <a:rPr lang="en-US" sz="2800" dirty="0">
                <a:solidFill>
                  <a:srgbClr val="C00000"/>
                </a:solidFill>
                <a:effectLst/>
              </a:rPr>
              <a:t> </a:t>
            </a:r>
            <a:endParaRPr lang="en-US" sz="2800" dirty="0">
              <a:solidFill>
                <a:srgbClr val="C00000"/>
              </a:solidFill>
            </a:endParaRPr>
          </a:p>
        </p:txBody>
      </p:sp>
      <p:sp>
        <p:nvSpPr>
          <p:cNvPr id="12" name="TextBox 11">
            <a:extLst>
              <a:ext uri="{FF2B5EF4-FFF2-40B4-BE49-F238E27FC236}">
                <a16:creationId xmlns:a16="http://schemas.microsoft.com/office/drawing/2014/main" id="{FF5D4ADB-159B-69F2-7644-84613091A6E2}"/>
              </a:ext>
            </a:extLst>
          </p:cNvPr>
          <p:cNvSpPr txBox="1"/>
          <p:nvPr/>
        </p:nvSpPr>
        <p:spPr>
          <a:xfrm>
            <a:off x="973015" y="2880594"/>
            <a:ext cx="10328336" cy="2492990"/>
          </a:xfrm>
          <a:prstGeom prst="rect">
            <a:avLst/>
          </a:prstGeom>
          <a:noFill/>
        </p:spPr>
        <p:txBody>
          <a:bodyPr wrap="square">
            <a:spAutoFit/>
          </a:bodyPr>
          <a:lstStyle/>
          <a:p>
            <a:pPr marL="342900" indent="-342900">
              <a:buFont typeface="Arial" panose="020B0604020202020204" pitchFamily="34" charset="0"/>
              <a:buChar char="•"/>
            </a:pPr>
            <a:r>
              <a:rPr lang="en-US" sz="2000" dirty="0"/>
              <a:t>Expansion is supported and has been a priority since origination!</a:t>
            </a:r>
          </a:p>
          <a:p>
            <a:endParaRPr lang="en-US" sz="800" dirty="0"/>
          </a:p>
          <a:p>
            <a:pPr marL="342900" indent="-342900">
              <a:buFont typeface="Arial" panose="020B0604020202020204" pitchFamily="34" charset="0"/>
              <a:buChar char="•"/>
            </a:pPr>
            <a:r>
              <a:rPr lang="en-US" sz="2000" dirty="0"/>
              <a:t>Expansion should focus on common scientific themes rather than diagnostics.</a:t>
            </a:r>
          </a:p>
          <a:p>
            <a:endParaRPr lang="en-US" sz="800" dirty="0"/>
          </a:p>
          <a:p>
            <a:pPr marL="342900" indent="-342900">
              <a:buFont typeface="Arial" panose="020B0604020202020204" pitchFamily="34" charset="0"/>
              <a:buChar char="•"/>
            </a:pPr>
            <a:r>
              <a:rPr lang="en-US" sz="2000" dirty="0"/>
              <a:t>Very important to have traditional ties to the past, but to develop the identity of the topical group through expansion to understand the problems we face, answer new scientific questions, develop interests, and inspire next generation physicists, scientists, engineers, mathematicians, and arts graduates, while being mindful not to significantly overlap with other topical groups.</a:t>
            </a:r>
          </a:p>
        </p:txBody>
      </p:sp>
    </p:spTree>
    <p:extLst>
      <p:ext uri="{BB962C8B-B14F-4D97-AF65-F5344CB8AC3E}">
        <p14:creationId xmlns:p14="http://schemas.microsoft.com/office/powerpoint/2010/main" val="9251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F68D9-8056-427B-E271-F89CE69535AC}"/>
              </a:ext>
            </a:extLst>
          </p:cNvPr>
          <p:cNvSpPr>
            <a:spLocks noGrp="1"/>
          </p:cNvSpPr>
          <p:nvPr>
            <p:ph type="title"/>
          </p:nvPr>
        </p:nvSpPr>
        <p:spPr/>
        <p:txBody>
          <a:bodyPr>
            <a:normAutofit/>
          </a:bodyPr>
          <a:lstStyle/>
          <a:p>
            <a:r>
              <a:rPr lang="en-US" sz="3600" dirty="0"/>
              <a:t>Focus Group Summary</a:t>
            </a:r>
          </a:p>
        </p:txBody>
      </p:sp>
      <p:sp>
        <p:nvSpPr>
          <p:cNvPr id="3" name="Slide Number Placeholder 2">
            <a:extLst>
              <a:ext uri="{FF2B5EF4-FFF2-40B4-BE49-F238E27FC236}">
                <a16:creationId xmlns:a16="http://schemas.microsoft.com/office/drawing/2014/main" id="{30C37D0C-45F3-FAD6-54A6-73E3047A33DD}"/>
              </a:ext>
            </a:extLst>
          </p:cNvPr>
          <p:cNvSpPr>
            <a:spLocks noGrp="1"/>
          </p:cNvSpPr>
          <p:nvPr>
            <p:ph type="sldNum" sz="quarter" idx="10"/>
          </p:nvPr>
        </p:nvSpPr>
        <p:spPr/>
        <p:txBody>
          <a:bodyPr/>
          <a:lstStyle/>
          <a:p>
            <a:fld id="{4FAB73BC-B049-4115-A692-8D63A059BFB8}" type="slidenum">
              <a:rPr lang="en-US" smtClean="0"/>
              <a:pPr/>
              <a:t>28</a:t>
            </a:fld>
            <a:endParaRPr lang="en-US" dirty="0"/>
          </a:p>
        </p:txBody>
      </p:sp>
      <p:sp>
        <p:nvSpPr>
          <p:cNvPr id="4" name="Content Placeholder 3">
            <a:extLst>
              <a:ext uri="{FF2B5EF4-FFF2-40B4-BE49-F238E27FC236}">
                <a16:creationId xmlns:a16="http://schemas.microsoft.com/office/drawing/2014/main" id="{7B26A1FF-8E2F-5B17-811C-82571D651173}"/>
              </a:ext>
            </a:extLst>
          </p:cNvPr>
          <p:cNvSpPr>
            <a:spLocks noGrp="1"/>
          </p:cNvSpPr>
          <p:nvPr>
            <p:ph sz="quarter" idx="11"/>
          </p:nvPr>
        </p:nvSpPr>
        <p:spPr>
          <a:xfrm>
            <a:off x="647700" y="1448661"/>
            <a:ext cx="11049000" cy="4610100"/>
          </a:xfrm>
        </p:spPr>
        <p:txBody>
          <a:bodyPr>
            <a:noAutofit/>
          </a:bodyPr>
          <a:lstStyle/>
          <a:p>
            <a:pPr marL="342900" indent="-342900">
              <a:buFont typeface="Arial" panose="020B0604020202020204" pitchFamily="34" charset="0"/>
              <a:buChar char="•"/>
            </a:pPr>
            <a:r>
              <a:rPr lang="en-US" dirty="0"/>
              <a:t>Outreach to other APS topical groups, societies, academia to increase interest.</a:t>
            </a:r>
          </a:p>
          <a:p>
            <a:pPr marL="342900" indent="-342900">
              <a:buFont typeface="Arial" panose="020B0604020202020204" pitchFamily="34" charset="0"/>
              <a:buChar char="•"/>
            </a:pPr>
            <a:r>
              <a:rPr lang="en-US" dirty="0"/>
              <a:t>Become annual conference to maintain interest and promote participation.</a:t>
            </a:r>
          </a:p>
          <a:p>
            <a:pPr marL="342900" indent="-342900">
              <a:buFont typeface="Arial" panose="020B0604020202020204" pitchFamily="34" charset="0"/>
              <a:buChar char="•"/>
            </a:pPr>
            <a:r>
              <a:rPr lang="en-US" dirty="0"/>
              <a:t>Join other professional societies (both domestic and international) in joint meetings to expand interest. </a:t>
            </a:r>
          </a:p>
          <a:p>
            <a:pPr marL="342900" indent="-342900">
              <a:buFont typeface="Arial" panose="020B0604020202020204" pitchFamily="34" charset="0"/>
              <a:buChar char="•"/>
            </a:pPr>
            <a:r>
              <a:rPr lang="en-US" dirty="0"/>
              <a:t>Target invited talks outside the typical topics (Biology, Materials Science etc.) in order to expand participation into other fields. </a:t>
            </a:r>
          </a:p>
          <a:p>
            <a:pPr marL="342900" indent="-342900">
              <a:buFont typeface="Arial" panose="020B0604020202020204" pitchFamily="34" charset="0"/>
              <a:buChar char="•"/>
            </a:pPr>
            <a:r>
              <a:rPr lang="en-US" dirty="0"/>
              <a:t>Increase visibility of SCCM through outreach and organize symposium for academic participants to recruit from outside national labs. </a:t>
            </a:r>
          </a:p>
          <a:p>
            <a:pPr marL="342900" indent="-342900">
              <a:buFont typeface="Arial" panose="020B0604020202020204" pitchFamily="34" charset="0"/>
              <a:buChar char="•"/>
            </a:pPr>
            <a:r>
              <a:rPr lang="en-US" dirty="0"/>
              <a:t>Change membership requirements to both promote and increase continuity in memberships. </a:t>
            </a:r>
          </a:p>
          <a:p>
            <a:pPr marL="726948" lvl="1" indent="-342900">
              <a:buFont typeface="Wingdings" pitchFamily="2" charset="2"/>
              <a:buChar char="Ø"/>
            </a:pPr>
            <a:r>
              <a:rPr lang="en-US" sz="2000" dirty="0"/>
              <a:t>Nominated Fellows required to have continuous membership, presenters and attendees required to be members.</a:t>
            </a:r>
          </a:p>
          <a:p>
            <a:pPr marL="726948" lvl="1" indent="-342900">
              <a:buFont typeface="Wingdings" pitchFamily="2" charset="2"/>
              <a:buChar char="Ø"/>
            </a:pPr>
            <a:r>
              <a:rPr lang="en-US" sz="2000" dirty="0"/>
              <a:t>Open up fellow nominations beyond shock compression</a:t>
            </a:r>
          </a:p>
        </p:txBody>
      </p:sp>
    </p:spTree>
    <p:extLst>
      <p:ext uri="{BB962C8B-B14F-4D97-AF65-F5344CB8AC3E}">
        <p14:creationId xmlns:p14="http://schemas.microsoft.com/office/powerpoint/2010/main" val="2569191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F68D9-8056-427B-E271-F89CE69535AC}"/>
              </a:ext>
            </a:extLst>
          </p:cNvPr>
          <p:cNvSpPr>
            <a:spLocks noGrp="1"/>
          </p:cNvSpPr>
          <p:nvPr>
            <p:ph type="title"/>
          </p:nvPr>
        </p:nvSpPr>
        <p:spPr/>
        <p:txBody>
          <a:bodyPr>
            <a:normAutofit/>
          </a:bodyPr>
          <a:lstStyle/>
          <a:p>
            <a:r>
              <a:rPr lang="en-US" sz="3600" dirty="0"/>
              <a:t>Focus Group Summary</a:t>
            </a:r>
          </a:p>
        </p:txBody>
      </p:sp>
      <p:sp>
        <p:nvSpPr>
          <p:cNvPr id="3" name="Slide Number Placeholder 2">
            <a:extLst>
              <a:ext uri="{FF2B5EF4-FFF2-40B4-BE49-F238E27FC236}">
                <a16:creationId xmlns:a16="http://schemas.microsoft.com/office/drawing/2014/main" id="{30C37D0C-45F3-FAD6-54A6-73E3047A33DD}"/>
              </a:ext>
            </a:extLst>
          </p:cNvPr>
          <p:cNvSpPr>
            <a:spLocks noGrp="1"/>
          </p:cNvSpPr>
          <p:nvPr>
            <p:ph type="sldNum" sz="quarter" idx="10"/>
          </p:nvPr>
        </p:nvSpPr>
        <p:spPr/>
        <p:txBody>
          <a:bodyPr/>
          <a:lstStyle/>
          <a:p>
            <a:fld id="{4FAB73BC-B049-4115-A692-8D63A059BFB8}" type="slidenum">
              <a:rPr lang="en-US" smtClean="0"/>
              <a:pPr/>
              <a:t>29</a:t>
            </a:fld>
            <a:endParaRPr lang="en-US" dirty="0"/>
          </a:p>
        </p:txBody>
      </p:sp>
      <p:sp>
        <p:nvSpPr>
          <p:cNvPr id="4" name="Content Placeholder 3">
            <a:extLst>
              <a:ext uri="{FF2B5EF4-FFF2-40B4-BE49-F238E27FC236}">
                <a16:creationId xmlns:a16="http://schemas.microsoft.com/office/drawing/2014/main" id="{7B26A1FF-8E2F-5B17-811C-82571D651173}"/>
              </a:ext>
            </a:extLst>
          </p:cNvPr>
          <p:cNvSpPr>
            <a:spLocks noGrp="1"/>
          </p:cNvSpPr>
          <p:nvPr>
            <p:ph sz="quarter" idx="11"/>
          </p:nvPr>
        </p:nvSpPr>
        <p:spPr>
          <a:xfrm>
            <a:off x="647700" y="1036036"/>
            <a:ext cx="11049000" cy="4610100"/>
          </a:xfrm>
        </p:spPr>
        <p:txBody>
          <a:bodyPr>
            <a:noAutofit/>
          </a:bodyPr>
          <a:lstStyle/>
          <a:p>
            <a:r>
              <a:rPr lang="en-US" dirty="0"/>
              <a:t>COMPRES is ending, we should reach out to members looking for continuation</a:t>
            </a:r>
          </a:p>
          <a:p>
            <a:r>
              <a:rPr lang="en-US" dirty="0"/>
              <a:t>We should have 2 year memberships available</a:t>
            </a:r>
          </a:p>
          <a:p>
            <a:r>
              <a:rPr lang="en-US" dirty="0"/>
              <a:t>Fellows and leadership should have an longer-term membership requirement</a:t>
            </a:r>
          </a:p>
          <a:p>
            <a:r>
              <a:rPr lang="en-US" dirty="0"/>
              <a:t>History of early days was presented</a:t>
            </a:r>
          </a:p>
          <a:p>
            <a:r>
              <a:rPr lang="en-US" dirty="0"/>
              <a:t>We do enough to include by never excluding anyone (debated)</a:t>
            </a:r>
          </a:p>
          <a:p>
            <a:r>
              <a:rPr lang="en-US" dirty="0"/>
              <a:t>Is this a marketing effort, or a science effort?</a:t>
            </a:r>
          </a:p>
          <a:p>
            <a:r>
              <a:rPr lang="en-US" dirty="0"/>
              <a:t>Academia often see the labs (and SCCM) and focused and uninviting</a:t>
            </a:r>
          </a:p>
          <a:p>
            <a:r>
              <a:rPr lang="en-US" dirty="0"/>
              <a:t>Sponsoring pro-risk research vs risk-averse research</a:t>
            </a:r>
          </a:p>
          <a:p>
            <a:r>
              <a:rPr lang="en-US" dirty="0"/>
              <a:t>Connect with Academia through the Stewardship Academic Alliance</a:t>
            </a:r>
          </a:p>
          <a:p>
            <a:r>
              <a:rPr lang="en-US" dirty="0"/>
              <a:t>Slight name changes better than big changes</a:t>
            </a:r>
          </a:p>
          <a:p>
            <a:r>
              <a:rPr lang="en-US" dirty="0"/>
              <a:t>Focus on growth from outside and inside the labs, balance</a:t>
            </a:r>
          </a:p>
          <a:p>
            <a:r>
              <a:rPr lang="en-US" dirty="0"/>
              <a:t>Build the community by focus on workshops and student development</a:t>
            </a:r>
          </a:p>
          <a:p>
            <a:r>
              <a:rPr lang="en-US" dirty="0"/>
              <a:t>We need to prevent “dilution” as we seek to </a:t>
            </a:r>
            <a:r>
              <a:rPr lang="en-US" dirty="0" err="1"/>
              <a:t>attreact</a:t>
            </a:r>
            <a:r>
              <a:rPr lang="en-US" dirty="0"/>
              <a:t> new people</a:t>
            </a:r>
          </a:p>
        </p:txBody>
      </p:sp>
    </p:spTree>
    <p:extLst>
      <p:ext uri="{BB962C8B-B14F-4D97-AF65-F5344CB8AC3E}">
        <p14:creationId xmlns:p14="http://schemas.microsoft.com/office/powerpoint/2010/main" val="1472389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1F42619-6052-F561-0F48-135B69F943D7}"/>
              </a:ext>
            </a:extLst>
          </p:cNvPr>
          <p:cNvSpPr>
            <a:spLocks noGrp="1"/>
          </p:cNvSpPr>
          <p:nvPr>
            <p:ph type="sldNum" sz="quarter" idx="10"/>
          </p:nvPr>
        </p:nvSpPr>
        <p:spPr/>
        <p:txBody>
          <a:bodyPr/>
          <a:lstStyle/>
          <a:p>
            <a:fld id="{4FAB73BC-B049-4115-A692-8D63A059BFB8}" type="slidenum">
              <a:rPr lang="en-US" smtClean="0"/>
              <a:pPr/>
              <a:t>3</a:t>
            </a:fld>
            <a:endParaRPr lang="en-US" dirty="0"/>
          </a:p>
        </p:txBody>
      </p:sp>
      <p:sp>
        <p:nvSpPr>
          <p:cNvPr id="5" name="Title 1">
            <a:extLst>
              <a:ext uri="{FF2B5EF4-FFF2-40B4-BE49-F238E27FC236}">
                <a16:creationId xmlns:a16="http://schemas.microsoft.com/office/drawing/2014/main" id="{CB682B6F-7086-DA18-7548-93E007E45DE1}"/>
              </a:ext>
            </a:extLst>
          </p:cNvPr>
          <p:cNvSpPr txBox="1">
            <a:spLocks/>
          </p:cNvSpPr>
          <p:nvPr/>
        </p:nvSpPr>
        <p:spPr>
          <a:xfrm>
            <a:off x="1600200" y="261257"/>
            <a:ext cx="10096500" cy="774779"/>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3600" dirty="0"/>
              <a:t>2021 Election Report</a:t>
            </a:r>
          </a:p>
        </p:txBody>
      </p:sp>
      <p:sp>
        <p:nvSpPr>
          <p:cNvPr id="6" name="Content Placeholder 2">
            <a:extLst>
              <a:ext uri="{FF2B5EF4-FFF2-40B4-BE49-F238E27FC236}">
                <a16:creationId xmlns:a16="http://schemas.microsoft.com/office/drawing/2014/main" id="{3E2C081B-4DBA-3838-4009-7DCACB11F354}"/>
              </a:ext>
            </a:extLst>
          </p:cNvPr>
          <p:cNvSpPr txBox="1">
            <a:spLocks/>
          </p:cNvSpPr>
          <p:nvPr/>
        </p:nvSpPr>
        <p:spPr>
          <a:xfrm>
            <a:off x="838200" y="1649351"/>
            <a:ext cx="9924738" cy="1021543"/>
          </a:xfrm>
          <a:prstGeom prst="rect">
            <a:avLst/>
          </a:prstGeom>
        </p:spPr>
        <p:txBody>
          <a:bodyPr>
            <a:norm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6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2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145 ballots cast of 489 eligible (29.7% of membership voted)</a:t>
            </a:r>
          </a:p>
          <a:p>
            <a:r>
              <a:rPr lang="en-US" sz="2400"/>
              <a:t>Election open Oct 25</a:t>
            </a:r>
            <a:r>
              <a:rPr lang="en-US" sz="2400" baseline="30000"/>
              <a:t>th</a:t>
            </a:r>
            <a:r>
              <a:rPr lang="en-US" sz="2400"/>
              <a:t> through Nov 17</a:t>
            </a:r>
            <a:r>
              <a:rPr lang="en-US" sz="2400" baseline="30000"/>
              <a:t>th</a:t>
            </a:r>
            <a:r>
              <a:rPr lang="en-US" sz="2400"/>
              <a:t>, 2021</a:t>
            </a:r>
            <a:endParaRPr lang="en-US" sz="2400" dirty="0"/>
          </a:p>
        </p:txBody>
      </p:sp>
      <p:sp>
        <p:nvSpPr>
          <p:cNvPr id="7" name="TextBox 6">
            <a:extLst>
              <a:ext uri="{FF2B5EF4-FFF2-40B4-BE49-F238E27FC236}">
                <a16:creationId xmlns:a16="http://schemas.microsoft.com/office/drawing/2014/main" id="{E64FD91C-04D3-1DED-2099-5A9730BF4233}"/>
              </a:ext>
            </a:extLst>
          </p:cNvPr>
          <p:cNvSpPr txBox="1"/>
          <p:nvPr/>
        </p:nvSpPr>
        <p:spPr>
          <a:xfrm>
            <a:off x="5606588" y="2867340"/>
            <a:ext cx="5935086" cy="1938992"/>
          </a:xfrm>
          <a:prstGeom prst="rect">
            <a:avLst/>
          </a:prstGeom>
          <a:noFill/>
        </p:spPr>
        <p:txBody>
          <a:bodyPr wrap="none" rtlCol="0">
            <a:spAutoFit/>
          </a:bodyPr>
          <a:lstStyle/>
          <a:p>
            <a:pPr marL="457200">
              <a:tabLst>
                <a:tab pos="786384" algn="l"/>
                <a:tab pos="5486400" algn="r"/>
              </a:tabLst>
            </a:pPr>
            <a:r>
              <a:rPr lang="en-US" sz="2400" u="sng" dirty="0"/>
              <a:t>Executive Committee,	Member-at-large</a:t>
            </a:r>
          </a:p>
          <a:p>
            <a:pPr lvl="1">
              <a:tabLst>
                <a:tab pos="786384" algn="l"/>
                <a:tab pos="5486400" algn="r"/>
              </a:tabLst>
            </a:pPr>
            <a:r>
              <a:rPr lang="en-US" sz="2400" dirty="0">
                <a:solidFill>
                  <a:schemeClr val="accent1"/>
                </a:solidFill>
                <a:latin typeface="+mj-lt"/>
              </a:rPr>
              <a:t>	Rebecca Lindsey</a:t>
            </a:r>
            <a:r>
              <a:rPr lang="en-US" sz="2400" dirty="0"/>
              <a:t>	 (2 positions)</a:t>
            </a:r>
          </a:p>
          <a:p>
            <a:pPr lvl="1">
              <a:tabLst>
                <a:tab pos="786384" algn="l"/>
                <a:tab pos="5486400" algn="r"/>
              </a:tabLst>
            </a:pPr>
            <a:r>
              <a:rPr lang="en-US" sz="2400" dirty="0">
                <a:solidFill>
                  <a:schemeClr val="accent1"/>
                </a:solidFill>
                <a:latin typeface="+mj-lt"/>
              </a:rPr>
              <a:t>	Mitch Wood</a:t>
            </a:r>
          </a:p>
          <a:p>
            <a:pPr lvl="1">
              <a:tabLst>
                <a:tab pos="786384" algn="l"/>
                <a:tab pos="5486400" algn="r"/>
              </a:tabLst>
            </a:pPr>
            <a:r>
              <a:rPr lang="en-US" sz="2400" dirty="0"/>
              <a:t>	Chris Braithwaite</a:t>
            </a:r>
          </a:p>
          <a:p>
            <a:pPr lvl="1">
              <a:tabLst>
                <a:tab pos="786384" algn="l"/>
                <a:tab pos="5486400" algn="r"/>
              </a:tabLst>
            </a:pPr>
            <a:r>
              <a:rPr lang="en-US" sz="2400" dirty="0"/>
              <a:t>	Matthew Beason</a:t>
            </a:r>
          </a:p>
        </p:txBody>
      </p:sp>
      <p:sp>
        <p:nvSpPr>
          <p:cNvPr id="8" name="TextBox 7">
            <a:extLst>
              <a:ext uri="{FF2B5EF4-FFF2-40B4-BE49-F238E27FC236}">
                <a16:creationId xmlns:a16="http://schemas.microsoft.com/office/drawing/2014/main" id="{08F57D64-28D5-A7C2-6756-68EE81E41BCD}"/>
              </a:ext>
            </a:extLst>
          </p:cNvPr>
          <p:cNvSpPr txBox="1"/>
          <p:nvPr/>
        </p:nvSpPr>
        <p:spPr>
          <a:xfrm>
            <a:off x="355003" y="2867340"/>
            <a:ext cx="5474576" cy="1569660"/>
          </a:xfrm>
          <a:prstGeom prst="rect">
            <a:avLst/>
          </a:prstGeom>
          <a:noFill/>
        </p:spPr>
        <p:txBody>
          <a:bodyPr wrap="none" rtlCol="0">
            <a:spAutoFit/>
          </a:bodyPr>
          <a:lstStyle/>
          <a:p>
            <a:pPr marL="457200">
              <a:tabLst>
                <a:tab pos="790575" algn="l"/>
                <a:tab pos="5238750" algn="r"/>
              </a:tabLst>
            </a:pPr>
            <a:r>
              <a:rPr lang="en-US" sz="2400" u="sng" dirty="0"/>
              <a:t>Vice-Chair,	 (1 position)</a:t>
            </a:r>
          </a:p>
          <a:p>
            <a:pPr lvl="1">
              <a:tabLst>
                <a:tab pos="790575" algn="l"/>
                <a:tab pos="5238750" algn="r"/>
              </a:tabLst>
            </a:pPr>
            <a:r>
              <a:rPr lang="en-US" sz="2400" dirty="0">
                <a:latin typeface="+mj-lt"/>
              </a:rPr>
              <a:t>	</a:t>
            </a:r>
            <a:r>
              <a:rPr lang="en-US" sz="2400" b="1" dirty="0">
                <a:solidFill>
                  <a:schemeClr val="accent1"/>
                </a:solidFill>
                <a:latin typeface="+mj-lt"/>
              </a:rPr>
              <a:t>Minta Akin</a:t>
            </a:r>
          </a:p>
          <a:p>
            <a:pPr lvl="1">
              <a:tabLst>
                <a:tab pos="790575" algn="l"/>
                <a:tab pos="5238750" algn="r"/>
              </a:tabLst>
            </a:pPr>
            <a:r>
              <a:rPr lang="en-US" sz="2400" dirty="0"/>
              <a:t>	Jerry Lee</a:t>
            </a:r>
          </a:p>
          <a:p>
            <a:pPr lvl="1">
              <a:tabLst>
                <a:tab pos="790575" algn="l"/>
                <a:tab pos="5238750" algn="r"/>
              </a:tabLst>
            </a:pPr>
            <a:endParaRPr lang="en-US" sz="2400" dirty="0"/>
          </a:p>
        </p:txBody>
      </p:sp>
      <p:sp>
        <p:nvSpPr>
          <p:cNvPr id="9" name="TextBox 8">
            <a:extLst>
              <a:ext uri="{FF2B5EF4-FFF2-40B4-BE49-F238E27FC236}">
                <a16:creationId xmlns:a16="http://schemas.microsoft.com/office/drawing/2014/main" id="{472F7A7D-8144-EA75-B95B-49907A00073E}"/>
              </a:ext>
            </a:extLst>
          </p:cNvPr>
          <p:cNvSpPr txBox="1"/>
          <p:nvPr/>
        </p:nvSpPr>
        <p:spPr>
          <a:xfrm>
            <a:off x="355002" y="5112067"/>
            <a:ext cx="10407935" cy="1569660"/>
          </a:xfrm>
          <a:prstGeom prst="rect">
            <a:avLst/>
          </a:prstGeom>
          <a:noFill/>
        </p:spPr>
        <p:txBody>
          <a:bodyPr wrap="square" rtlCol="0">
            <a:spAutoFit/>
          </a:bodyPr>
          <a:lstStyle/>
          <a:p>
            <a:pPr marL="457200">
              <a:tabLst>
                <a:tab pos="786384" algn="l"/>
                <a:tab pos="5486400" algn="r"/>
              </a:tabLst>
            </a:pPr>
            <a:r>
              <a:rPr lang="en-US" sz="2400" u="sng" dirty="0"/>
              <a:t>Secretary/Treasurer	 (1 positions)</a:t>
            </a:r>
          </a:p>
          <a:p>
            <a:pPr lvl="1">
              <a:tabLst>
                <a:tab pos="786384" algn="l"/>
                <a:tab pos="5486400" algn="r"/>
              </a:tabLst>
            </a:pPr>
            <a:r>
              <a:rPr lang="en-US" sz="2400" dirty="0">
                <a:latin typeface="+mj-lt"/>
              </a:rPr>
              <a:t>	</a:t>
            </a:r>
            <a:r>
              <a:rPr lang="en-US" sz="2400" dirty="0">
                <a:solidFill>
                  <a:schemeClr val="accent1"/>
                </a:solidFill>
                <a:latin typeface="+mj-lt"/>
              </a:rPr>
              <a:t>J Matthew Lane</a:t>
            </a:r>
          </a:p>
          <a:p>
            <a:pPr lvl="1">
              <a:tabLst>
                <a:tab pos="786384" algn="l"/>
                <a:tab pos="5486400" algn="r"/>
              </a:tabLst>
            </a:pPr>
            <a:r>
              <a:rPr lang="en-US" sz="2400" dirty="0"/>
              <a:t>	Sally Tracy</a:t>
            </a:r>
          </a:p>
          <a:p>
            <a:pPr lvl="1">
              <a:tabLst>
                <a:tab pos="786384" algn="l"/>
                <a:tab pos="5486400" algn="r"/>
              </a:tabLst>
            </a:pPr>
            <a:r>
              <a:rPr lang="en-US" sz="2400" dirty="0"/>
              <a:t>	Romain </a:t>
            </a:r>
            <a:r>
              <a:rPr lang="en-US" sz="2400" dirty="0" err="1"/>
              <a:t>Perriot</a:t>
            </a:r>
            <a:r>
              <a:rPr lang="en-US" sz="2400" dirty="0"/>
              <a:t>	</a:t>
            </a:r>
          </a:p>
        </p:txBody>
      </p:sp>
    </p:spTree>
    <p:extLst>
      <p:ext uri="{BB962C8B-B14F-4D97-AF65-F5344CB8AC3E}">
        <p14:creationId xmlns:p14="http://schemas.microsoft.com/office/powerpoint/2010/main" val="1010845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E65BD-1BEC-4144-8DD1-11F570A657D6}"/>
              </a:ext>
            </a:extLst>
          </p:cNvPr>
          <p:cNvSpPr>
            <a:spLocks noGrp="1"/>
          </p:cNvSpPr>
          <p:nvPr>
            <p:ph type="title"/>
          </p:nvPr>
        </p:nvSpPr>
        <p:spPr>
          <a:xfrm>
            <a:off x="877794" y="365760"/>
            <a:ext cx="10895106" cy="1325563"/>
          </a:xfrm>
        </p:spPr>
        <p:txBody>
          <a:bodyPr/>
          <a:lstStyle/>
          <a:p>
            <a:r>
              <a:rPr lang="en-US" b="1" dirty="0"/>
              <a:t>List of High-P Awards</a:t>
            </a:r>
            <a:endParaRPr lang="en-US" dirty="0"/>
          </a:p>
        </p:txBody>
      </p:sp>
      <p:sp>
        <p:nvSpPr>
          <p:cNvPr id="3" name="Content Placeholder 2">
            <a:extLst>
              <a:ext uri="{FF2B5EF4-FFF2-40B4-BE49-F238E27FC236}">
                <a16:creationId xmlns:a16="http://schemas.microsoft.com/office/drawing/2014/main" id="{74727337-F97B-014F-89D1-8CB32906531C}"/>
              </a:ext>
            </a:extLst>
          </p:cNvPr>
          <p:cNvSpPr>
            <a:spLocks noGrp="1"/>
          </p:cNvSpPr>
          <p:nvPr>
            <p:ph idx="1"/>
          </p:nvPr>
        </p:nvSpPr>
        <p:spPr>
          <a:xfrm>
            <a:off x="458694" y="1558901"/>
            <a:ext cx="11733306" cy="4615339"/>
          </a:xfrm>
        </p:spPr>
        <p:txBody>
          <a:bodyPr>
            <a:noAutofit/>
          </a:bodyPr>
          <a:lstStyle/>
          <a:p>
            <a:r>
              <a:rPr lang="en-US" sz="2000" b="1" dirty="0"/>
              <a:t>Bridgman (via AIRAPT)</a:t>
            </a:r>
            <a:endParaRPr lang="en-US" sz="2000" dirty="0"/>
          </a:p>
          <a:p>
            <a:pPr lvl="1"/>
            <a:r>
              <a:rPr lang="en-US" sz="1800" dirty="0"/>
              <a:t>For research in the physics, chemistry, or technology of high pressure science</a:t>
            </a:r>
            <a:r>
              <a:rPr lang="en-US" sz="1800" i="1" dirty="0"/>
              <a:t>.</a:t>
            </a:r>
            <a:endParaRPr lang="en-US" sz="1800" dirty="0"/>
          </a:p>
          <a:p>
            <a:r>
              <a:rPr lang="en-US" sz="2000" b="1" dirty="0"/>
              <a:t>Jamison Award (There is one via AIRAPT and via GRC)</a:t>
            </a:r>
            <a:endParaRPr lang="en-US" sz="2000" dirty="0"/>
          </a:p>
          <a:p>
            <a:pPr lvl="1"/>
            <a:r>
              <a:rPr lang="en-US" sz="1800" dirty="0"/>
              <a:t> </a:t>
            </a:r>
            <a:r>
              <a:rPr lang="en-US" sz="1800" i="1" dirty="0"/>
              <a:t>Outstanding achievement in high pressure by a graduate student or postdoctoral researcher.</a:t>
            </a:r>
            <a:endParaRPr lang="en-US" sz="1800" dirty="0"/>
          </a:p>
          <a:p>
            <a:r>
              <a:rPr lang="en-US" sz="2000" i="1" dirty="0"/>
              <a:t> </a:t>
            </a:r>
            <a:r>
              <a:rPr lang="en-US" sz="2000" b="1" dirty="0"/>
              <a:t>Van Valkenburg Award (via GRC)</a:t>
            </a:r>
            <a:endParaRPr lang="en-US" sz="2000" dirty="0"/>
          </a:p>
          <a:p>
            <a:pPr lvl="1"/>
            <a:r>
              <a:rPr lang="en-US" sz="1800" i="1" dirty="0"/>
              <a:t>Young scientist in high pressure, with some preference toward static technologies. </a:t>
            </a:r>
            <a:r>
              <a:rPr lang="en-US" sz="1800" dirty="0"/>
              <a:t> </a:t>
            </a:r>
          </a:p>
          <a:p>
            <a:r>
              <a:rPr lang="en-US" sz="2000" b="1" dirty="0"/>
              <a:t>George E. Duvall Shock Compression Science Award (via SCCM)</a:t>
            </a:r>
            <a:endParaRPr lang="en-US" sz="2000" dirty="0"/>
          </a:p>
          <a:p>
            <a:pPr lvl="1"/>
            <a:r>
              <a:rPr lang="en-US" sz="1800" dirty="0"/>
              <a:t>Recognize contributions in condensed matter and non-linear physics through shock compression</a:t>
            </a:r>
            <a:r>
              <a:rPr lang="en-US" sz="1800" i="1" dirty="0"/>
              <a:t>.</a:t>
            </a:r>
            <a:endParaRPr lang="en-US" sz="2000" dirty="0"/>
          </a:p>
          <a:p>
            <a:r>
              <a:rPr lang="en-US" sz="2000" b="1" dirty="0"/>
              <a:t>Ashcroft Early Career Award (via SCCM) – NEWEST addition starting 2022</a:t>
            </a:r>
          </a:p>
          <a:p>
            <a:pPr lvl="1"/>
            <a:r>
              <a:rPr lang="en-US" sz="1800" dirty="0"/>
              <a:t>Award for Studies of Matter at Extreme High-Pressure in first 10 yr. post-PhD</a:t>
            </a:r>
            <a:endParaRPr lang="en-US" sz="2000" dirty="0"/>
          </a:p>
          <a:p>
            <a:r>
              <a:rPr lang="en-US" sz="2000" b="1" dirty="0"/>
              <a:t>Others</a:t>
            </a:r>
            <a:endParaRPr lang="en-US" sz="2000" dirty="0"/>
          </a:p>
          <a:p>
            <a:pPr lvl="1"/>
            <a:r>
              <a:rPr lang="en-US" sz="1800" dirty="0"/>
              <a:t>See Dana Medal </a:t>
            </a:r>
            <a:r>
              <a:rPr lang="en-US" sz="1800" u="sng" dirty="0">
                <a:hlinkClick r:id="rId3"/>
              </a:rPr>
              <a:t>http://www.minsocam.org/msa/Awards/Dana.html</a:t>
            </a:r>
            <a:endParaRPr lang="en-US" sz="1800" dirty="0"/>
          </a:p>
        </p:txBody>
      </p:sp>
    </p:spTree>
    <p:extLst>
      <p:ext uri="{BB962C8B-B14F-4D97-AF65-F5344CB8AC3E}">
        <p14:creationId xmlns:p14="http://schemas.microsoft.com/office/powerpoint/2010/main" val="23053612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14B82-F7D9-BB46-AA37-5270AD2D3A0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249FEED-B000-3F4D-B879-FCB0E1FDF6F6}"/>
              </a:ext>
            </a:extLst>
          </p:cNvPr>
          <p:cNvSpPr>
            <a:spLocks noGrp="1"/>
          </p:cNvSpPr>
          <p:nvPr>
            <p:ph type="subTitle" idx="1"/>
          </p:nvPr>
        </p:nvSpPr>
        <p:spPr/>
        <p:txBody>
          <a:bodyPr/>
          <a:lstStyle/>
          <a:p>
            <a:endParaRPr lang="en-US"/>
          </a:p>
        </p:txBody>
      </p:sp>
      <p:pic>
        <p:nvPicPr>
          <p:cNvPr id="5" name="slide.url=https://www.polleverywhere.com/multiple_choice_polls/pKIzHpkxmpeeV2OQEcdAz">
            <a:extLst>
              <a:ext uri="{FF2B5EF4-FFF2-40B4-BE49-F238E27FC236}">
                <a16:creationId xmlns:a16="http://schemas.microsoft.com/office/drawing/2014/main" id="{1D6805D6-E24B-FF4C-A7EE-8DC24B67DECB}"/>
              </a:ext>
            </a:extLst>
          </p:cNvPr>
          <p:cNvPicPr>
            <a:picLocks/>
          </p:cNvPicPr>
          <p:nvPr/>
        </p:nvPicPr>
        <p:blipFill>
          <a:blip r:embed="rId3"/>
          <a:stretch>
            <a:fillRect/>
          </a:stretch>
        </p:blipFill>
        <p:spPr>
          <a:xfrm>
            <a:off x="63500" y="63500"/>
            <a:ext cx="12065000" cy="6731000"/>
          </a:xfrm>
          <a:prstGeom prst="rect">
            <a:avLst/>
          </a:prstGeom>
        </p:spPr>
      </p:pic>
    </p:spTree>
    <p:extLst>
      <p:ext uri="{BB962C8B-B14F-4D97-AF65-F5344CB8AC3E}">
        <p14:creationId xmlns:p14="http://schemas.microsoft.com/office/powerpoint/2010/main" val="2992108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4A0DB21-8B08-E849-9BA6-85354F1E087C}"/>
              </a:ext>
            </a:extLst>
          </p:cNvPr>
          <p:cNvSpPr>
            <a:spLocks noGrp="1"/>
          </p:cNvSpPr>
          <p:nvPr>
            <p:ph type="sldNum" sz="quarter" idx="10"/>
          </p:nvPr>
        </p:nvSpPr>
        <p:spPr/>
        <p:txBody>
          <a:bodyPr/>
          <a:lstStyle/>
          <a:p>
            <a:fld id="{4FAB73BC-B049-4115-A692-8D63A059BFB8}" type="slidenum">
              <a:rPr lang="en-US" smtClean="0"/>
              <a:pPr/>
              <a:t>32</a:t>
            </a:fld>
            <a:endParaRPr lang="en-US" dirty="0"/>
          </a:p>
        </p:txBody>
      </p:sp>
      <p:sp>
        <p:nvSpPr>
          <p:cNvPr id="4" name="Content Placeholder 3">
            <a:extLst>
              <a:ext uri="{FF2B5EF4-FFF2-40B4-BE49-F238E27FC236}">
                <a16:creationId xmlns:a16="http://schemas.microsoft.com/office/drawing/2014/main" id="{7D452E00-B36E-F752-9122-9720535EE266}"/>
              </a:ext>
            </a:extLst>
          </p:cNvPr>
          <p:cNvSpPr>
            <a:spLocks noGrp="1"/>
          </p:cNvSpPr>
          <p:nvPr>
            <p:ph sz="quarter" idx="11"/>
          </p:nvPr>
        </p:nvSpPr>
        <p:spPr/>
        <p:txBody>
          <a:bodyPr>
            <a:normAutofit fontScale="77500" lnSpcReduction="20000"/>
          </a:bodyPr>
          <a:lstStyle/>
          <a:p>
            <a:pPr marL="342900" indent="-342900">
              <a:buFont typeface="Arial" panose="020B0604020202020204" pitchFamily="34" charset="0"/>
              <a:buChar char="•"/>
            </a:pPr>
            <a:r>
              <a:rPr lang="en-US" dirty="0"/>
              <a:t>Partnering with APS Meetings</a:t>
            </a:r>
          </a:p>
          <a:p>
            <a:pPr marL="726948" lvl="1" indent="-342900">
              <a:buFont typeface="Arial" panose="020B0604020202020204" pitchFamily="34" charset="0"/>
              <a:buChar char="•"/>
            </a:pPr>
            <a:r>
              <a:rPr lang="en-US" dirty="0"/>
              <a:t>Relied on APS to handle hotel interactions and changes, COVID protocols</a:t>
            </a:r>
          </a:p>
          <a:p>
            <a:pPr marL="726948" lvl="1" indent="-342900">
              <a:buFont typeface="Arial" panose="020B0604020202020204" pitchFamily="34" charset="0"/>
              <a:buChar char="•"/>
            </a:pPr>
            <a:r>
              <a:rPr lang="en-US" dirty="0"/>
              <a:t>Developed detailed schedule for conference planning that can be used by future conferences</a:t>
            </a:r>
          </a:p>
          <a:p>
            <a:pPr marL="726948" lvl="1" indent="-342900">
              <a:buFont typeface="Arial" panose="020B0604020202020204" pitchFamily="34" charset="0"/>
              <a:buChar char="•"/>
            </a:pPr>
            <a:r>
              <a:rPr lang="en-US" dirty="0"/>
              <a:t>Partnered with AIP for exhibitors – much less work for conference organizers</a:t>
            </a:r>
          </a:p>
          <a:p>
            <a:pPr marL="342900" indent="-342900">
              <a:buFont typeface="Arial" panose="020B0604020202020204" pitchFamily="34" charset="0"/>
              <a:buChar char="•"/>
            </a:pPr>
            <a:r>
              <a:rPr lang="en-US" dirty="0"/>
              <a:t>Early Career and Student Symposium</a:t>
            </a:r>
          </a:p>
          <a:p>
            <a:pPr marL="726948" lvl="1" indent="-342900">
              <a:buFont typeface="Arial" panose="020B0604020202020204" pitchFamily="34" charset="0"/>
              <a:buChar char="•"/>
            </a:pPr>
            <a:r>
              <a:rPr lang="en-US" dirty="0"/>
              <a:t>Inclusion of networking workshop</a:t>
            </a:r>
          </a:p>
          <a:p>
            <a:pPr marL="726948" lvl="1" indent="-342900">
              <a:buFont typeface="Arial" panose="020B0604020202020204" pitchFamily="34" charset="0"/>
              <a:buChar char="•"/>
            </a:pPr>
            <a:r>
              <a:rPr lang="en-US" dirty="0"/>
              <a:t>Organized by early career for early career</a:t>
            </a:r>
          </a:p>
          <a:p>
            <a:pPr marL="342900" indent="-342900">
              <a:buFont typeface="Arial" panose="020B0604020202020204" pitchFamily="34" charset="0"/>
              <a:buChar char="•"/>
            </a:pPr>
            <a:r>
              <a:rPr lang="en-US" dirty="0"/>
              <a:t>Using virtual tools for planning</a:t>
            </a:r>
          </a:p>
          <a:p>
            <a:pPr marL="726948" lvl="1" indent="-342900">
              <a:buFont typeface="Arial" panose="020B0604020202020204" pitchFamily="34" charset="0"/>
              <a:buChar char="•"/>
            </a:pPr>
            <a:r>
              <a:rPr lang="en-US" dirty="0"/>
              <a:t>Virtual abstract sort and subsequent programming by APS</a:t>
            </a:r>
          </a:p>
          <a:p>
            <a:pPr marL="726948" lvl="1" indent="-342900">
              <a:buFont typeface="Arial" panose="020B0604020202020204" pitchFamily="34" charset="0"/>
              <a:buChar char="•"/>
            </a:pPr>
            <a:r>
              <a:rPr lang="en-US" dirty="0"/>
              <a:t>Biweekly WebEx/Zoom meetings and Google Drive (conference co-chairs and APS team)</a:t>
            </a:r>
          </a:p>
          <a:p>
            <a:pPr marL="342900" indent="-342900">
              <a:buFont typeface="Arial" panose="020B0604020202020204" pitchFamily="34" charset="0"/>
              <a:buChar char="•"/>
            </a:pPr>
            <a:r>
              <a:rPr lang="en-US" dirty="0"/>
              <a:t>Conference organizers</a:t>
            </a:r>
          </a:p>
          <a:p>
            <a:pPr marL="726948" lvl="1" indent="-342900">
              <a:buFont typeface="Arial" panose="020B0604020202020204" pitchFamily="34" charset="0"/>
              <a:buChar char="•"/>
            </a:pPr>
            <a:r>
              <a:rPr lang="en-US" dirty="0"/>
              <a:t>2 conference organizers worked well with APS Meetings support</a:t>
            </a:r>
          </a:p>
          <a:p>
            <a:pPr marL="726948" lvl="1" indent="-342900">
              <a:buFont typeface="Arial" panose="020B0604020202020204" pitchFamily="34" charset="0"/>
              <a:buChar char="•"/>
            </a:pPr>
            <a:r>
              <a:rPr lang="en-US" dirty="0"/>
              <a:t>More time to focus on technical program</a:t>
            </a:r>
          </a:p>
          <a:p>
            <a:pPr marL="342900" indent="-342900">
              <a:buFont typeface="Arial" panose="020B0604020202020204" pitchFamily="34" charset="0"/>
              <a:buChar char="•"/>
            </a:pPr>
            <a:r>
              <a:rPr lang="en-US" dirty="0"/>
              <a:t>Technical Committee</a:t>
            </a:r>
          </a:p>
          <a:p>
            <a:pPr marL="726948" lvl="1" indent="-342900">
              <a:buFont typeface="Arial" panose="020B0604020202020204" pitchFamily="34" charset="0"/>
              <a:buChar char="•"/>
            </a:pPr>
            <a:r>
              <a:rPr lang="en-US" dirty="0"/>
              <a:t>Increased focus on diversity and inclusion for technical committee members</a:t>
            </a:r>
          </a:p>
          <a:p>
            <a:pPr marL="726948" lvl="1" indent="-342900">
              <a:buFont typeface="Arial" panose="020B0604020202020204" pitchFamily="34" charset="0"/>
              <a:buChar char="•"/>
            </a:pPr>
            <a:r>
              <a:rPr lang="en-US" dirty="0"/>
              <a:t>Pre-meeting in December to brainstorm plenary speakers</a:t>
            </a:r>
          </a:p>
          <a:p>
            <a:pPr marL="726948" lvl="1" indent="-342900">
              <a:buFont typeface="Arial" panose="020B0604020202020204" pitchFamily="34" charset="0"/>
              <a:buChar char="•"/>
            </a:pPr>
            <a:r>
              <a:rPr lang="en-US" dirty="0"/>
              <a:t>Finalizing plenary speakers before abstract sort</a:t>
            </a:r>
          </a:p>
          <a:p>
            <a:pPr marL="726948" lvl="1" indent="-342900">
              <a:buFont typeface="Arial" panose="020B0604020202020204" pitchFamily="34" charset="0"/>
              <a:buChar char="•"/>
            </a:pPr>
            <a:r>
              <a:rPr lang="en-US" dirty="0"/>
              <a:t>V</a:t>
            </a:r>
            <a:r>
              <a:rPr lang="en-US"/>
              <a:t>irtual </a:t>
            </a:r>
            <a:r>
              <a:rPr lang="en-US" dirty="0"/>
              <a:t>abstract sort was easy and well coordinated with APS staff. This format could continue in the future to save on cost and travel time</a:t>
            </a:r>
          </a:p>
          <a:p>
            <a:pPr marL="342900" indent="-342900">
              <a:buFont typeface="Arial" panose="020B0604020202020204" pitchFamily="34" charset="0"/>
              <a:buChar char="•"/>
            </a:pPr>
            <a:endParaRPr lang="en-US" dirty="0"/>
          </a:p>
        </p:txBody>
      </p:sp>
      <p:sp>
        <p:nvSpPr>
          <p:cNvPr id="5" name="Title 1">
            <a:extLst>
              <a:ext uri="{FF2B5EF4-FFF2-40B4-BE49-F238E27FC236}">
                <a16:creationId xmlns:a16="http://schemas.microsoft.com/office/drawing/2014/main" id="{A3173534-584C-C835-4969-29CF6ED5F0CA}"/>
              </a:ext>
            </a:extLst>
          </p:cNvPr>
          <p:cNvSpPr>
            <a:spLocks noGrp="1"/>
          </p:cNvSpPr>
          <p:nvPr>
            <p:ph type="title"/>
          </p:nvPr>
        </p:nvSpPr>
        <p:spPr/>
        <p:txBody>
          <a:bodyPr>
            <a:normAutofit/>
          </a:bodyPr>
          <a:lstStyle/>
          <a:p>
            <a:pPr algn="l"/>
            <a:r>
              <a:rPr lang="en-US" sz="3600" dirty="0"/>
              <a:t>SCCM 2022 Conference - Worked Well</a:t>
            </a:r>
          </a:p>
        </p:txBody>
      </p:sp>
    </p:spTree>
    <p:extLst>
      <p:ext uri="{BB962C8B-B14F-4D97-AF65-F5344CB8AC3E}">
        <p14:creationId xmlns:p14="http://schemas.microsoft.com/office/powerpoint/2010/main" val="58604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4A0DB21-8B08-E849-9BA6-85354F1E087C}"/>
              </a:ext>
            </a:extLst>
          </p:cNvPr>
          <p:cNvSpPr>
            <a:spLocks noGrp="1"/>
          </p:cNvSpPr>
          <p:nvPr>
            <p:ph type="sldNum" sz="quarter" idx="10"/>
          </p:nvPr>
        </p:nvSpPr>
        <p:spPr/>
        <p:txBody>
          <a:bodyPr/>
          <a:lstStyle/>
          <a:p>
            <a:fld id="{4FAB73BC-B049-4115-A692-8D63A059BFB8}" type="slidenum">
              <a:rPr lang="en-US" smtClean="0"/>
              <a:pPr/>
              <a:t>33</a:t>
            </a:fld>
            <a:endParaRPr lang="en-US" dirty="0"/>
          </a:p>
        </p:txBody>
      </p:sp>
      <p:sp>
        <p:nvSpPr>
          <p:cNvPr id="4" name="Content Placeholder 3">
            <a:extLst>
              <a:ext uri="{FF2B5EF4-FFF2-40B4-BE49-F238E27FC236}">
                <a16:creationId xmlns:a16="http://schemas.microsoft.com/office/drawing/2014/main" id="{7D452E00-B36E-F752-9122-9720535EE266}"/>
              </a:ext>
            </a:extLst>
          </p:cNvPr>
          <p:cNvSpPr>
            <a:spLocks noGrp="1"/>
          </p:cNvSpPr>
          <p:nvPr>
            <p:ph sz="quarter" idx="11"/>
          </p:nvPr>
        </p:nvSpPr>
        <p:spPr>
          <a:xfrm>
            <a:off x="647700" y="1409700"/>
            <a:ext cx="11049000" cy="4980214"/>
          </a:xfrm>
        </p:spPr>
        <p:txBody>
          <a:bodyPr>
            <a:normAutofit lnSpcReduction="10000"/>
          </a:bodyPr>
          <a:lstStyle/>
          <a:p>
            <a:pPr marL="342900" indent="-342900">
              <a:buFont typeface="Arial" panose="020B0604020202020204" pitchFamily="34" charset="0"/>
              <a:buChar char="•"/>
            </a:pPr>
            <a:r>
              <a:rPr lang="en-US" dirty="0"/>
              <a:t>Budgeting now includes virtual platform and COVID protocols; budget will be good basis for 2023 conference</a:t>
            </a:r>
          </a:p>
          <a:p>
            <a:pPr marL="342900" indent="-342900">
              <a:buFont typeface="Arial" panose="020B0604020202020204" pitchFamily="34" charset="0"/>
              <a:buChar char="•"/>
            </a:pPr>
            <a:r>
              <a:rPr lang="en-US" dirty="0"/>
              <a:t>Virtual Component</a:t>
            </a:r>
          </a:p>
          <a:p>
            <a:pPr marL="726948" lvl="1" indent="-342900">
              <a:buFont typeface="Arial" panose="020B0604020202020204" pitchFamily="34" charset="0"/>
              <a:buChar char="•"/>
            </a:pPr>
            <a:r>
              <a:rPr lang="en-US" dirty="0"/>
              <a:t>Need more communication with attendees about virtual platform up front</a:t>
            </a:r>
          </a:p>
          <a:p>
            <a:pPr marL="726948" lvl="1" indent="-342900">
              <a:buFont typeface="Arial" panose="020B0604020202020204" pitchFamily="34" charset="0"/>
              <a:buChar char="•"/>
            </a:pPr>
            <a:r>
              <a:rPr lang="en-US" dirty="0"/>
              <a:t>Going forward: standardize expectations conference-to-conference and publicize them starting with abstract submission</a:t>
            </a:r>
          </a:p>
          <a:p>
            <a:pPr marL="726948" lvl="1" indent="-342900">
              <a:buFont typeface="Arial" panose="020B0604020202020204" pitchFamily="34" charset="0"/>
              <a:buChar char="•"/>
            </a:pPr>
            <a:r>
              <a:rPr lang="en-US" dirty="0"/>
              <a:t>Consider reducing cost for virtual attendance</a:t>
            </a:r>
          </a:p>
          <a:p>
            <a:pPr marL="342900" indent="-342900">
              <a:buFont typeface="Arial" panose="020B0604020202020204" pitchFamily="34" charset="0"/>
              <a:buChar char="•"/>
            </a:pPr>
            <a:r>
              <a:rPr lang="en-US" dirty="0"/>
              <a:t>Conference Communication</a:t>
            </a:r>
          </a:p>
          <a:p>
            <a:pPr marL="726948" lvl="1" indent="-342900">
              <a:buFont typeface="Arial" panose="020B0604020202020204" pitchFamily="34" charset="0"/>
              <a:buChar char="•"/>
            </a:pPr>
            <a:r>
              <a:rPr lang="en-US" dirty="0"/>
              <a:t>APS has several scheduled conference communications – should review these early with the APS team</a:t>
            </a:r>
          </a:p>
          <a:p>
            <a:pPr marL="726948" lvl="1" indent="-342900">
              <a:buFont typeface="Arial" panose="020B0604020202020204" pitchFamily="34" charset="0"/>
              <a:buChar char="•"/>
            </a:pPr>
            <a:r>
              <a:rPr lang="en-US" dirty="0"/>
              <a:t>Need to develop plan for conference organizer communications</a:t>
            </a:r>
          </a:p>
          <a:p>
            <a:pPr marL="726948" lvl="1" indent="-342900">
              <a:buFont typeface="Arial" panose="020B0604020202020204" pitchFamily="34" charset="0"/>
              <a:buChar char="•"/>
            </a:pPr>
            <a:r>
              <a:rPr lang="en-US" dirty="0"/>
              <a:t>Need to add future conferences to GSCCM website (2023 and 2027 are scheduled)</a:t>
            </a:r>
          </a:p>
          <a:p>
            <a:pPr marL="726948" lvl="1" indent="-342900">
              <a:buFont typeface="Arial" panose="020B0604020202020204" pitchFamily="34" charset="0"/>
              <a:buChar char="•"/>
            </a:pPr>
            <a:r>
              <a:rPr lang="en-US" dirty="0"/>
              <a:t>Invitation of invited speakers and session chairs was a bit messy </a:t>
            </a:r>
            <a:r>
              <a:rPr lang="en-US" dirty="0">
                <a:sym typeface="Wingdings" pitchFamily="2" charset="2"/>
              </a:rPr>
              <a:t> need better guidance for technical committee or have session chairs send all invites</a:t>
            </a:r>
          </a:p>
          <a:p>
            <a:pPr marL="726948" lvl="1" indent="-342900">
              <a:buFont typeface="Arial" panose="020B0604020202020204" pitchFamily="34" charset="0"/>
              <a:buChar char="•"/>
            </a:pPr>
            <a:r>
              <a:rPr lang="en-US" dirty="0">
                <a:sym typeface="Wingdings" pitchFamily="2" charset="2"/>
              </a:rPr>
              <a:t>Conference schedule on website early, including planned abstract submission, virtual platform submission, and hotel/ registration dates</a:t>
            </a:r>
          </a:p>
          <a:p>
            <a:pPr lvl="1" indent="0">
              <a:buNone/>
            </a:pPr>
            <a:endParaRPr lang="en-US" dirty="0"/>
          </a:p>
          <a:p>
            <a:pPr marL="726948" lvl="1" indent="-342900">
              <a:buFont typeface="Arial" panose="020B0604020202020204" pitchFamily="34" charset="0"/>
              <a:buChar char="•"/>
            </a:pPr>
            <a:endParaRPr lang="en-US" dirty="0"/>
          </a:p>
        </p:txBody>
      </p:sp>
      <p:sp>
        <p:nvSpPr>
          <p:cNvPr id="5" name="Title 1">
            <a:extLst>
              <a:ext uri="{FF2B5EF4-FFF2-40B4-BE49-F238E27FC236}">
                <a16:creationId xmlns:a16="http://schemas.microsoft.com/office/drawing/2014/main" id="{A3173534-584C-C835-4969-29CF6ED5F0CA}"/>
              </a:ext>
            </a:extLst>
          </p:cNvPr>
          <p:cNvSpPr>
            <a:spLocks noGrp="1"/>
          </p:cNvSpPr>
          <p:nvPr>
            <p:ph type="title"/>
          </p:nvPr>
        </p:nvSpPr>
        <p:spPr/>
        <p:txBody>
          <a:bodyPr>
            <a:normAutofit/>
          </a:bodyPr>
          <a:lstStyle/>
          <a:p>
            <a:pPr algn="l"/>
            <a:r>
              <a:rPr lang="en-US" sz="3600" dirty="0"/>
              <a:t>SCCM 2022 Conference – Getting Better</a:t>
            </a:r>
          </a:p>
        </p:txBody>
      </p:sp>
    </p:spTree>
    <p:extLst>
      <p:ext uri="{BB962C8B-B14F-4D97-AF65-F5344CB8AC3E}">
        <p14:creationId xmlns:p14="http://schemas.microsoft.com/office/powerpoint/2010/main" val="174324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4A0DB21-8B08-E849-9BA6-85354F1E087C}"/>
              </a:ext>
            </a:extLst>
          </p:cNvPr>
          <p:cNvSpPr>
            <a:spLocks noGrp="1"/>
          </p:cNvSpPr>
          <p:nvPr>
            <p:ph type="sldNum" sz="quarter" idx="10"/>
          </p:nvPr>
        </p:nvSpPr>
        <p:spPr/>
        <p:txBody>
          <a:bodyPr/>
          <a:lstStyle/>
          <a:p>
            <a:fld id="{4FAB73BC-B049-4115-A692-8D63A059BFB8}" type="slidenum">
              <a:rPr lang="en-US" smtClean="0"/>
              <a:pPr/>
              <a:t>34</a:t>
            </a:fld>
            <a:endParaRPr lang="en-US" dirty="0"/>
          </a:p>
        </p:txBody>
      </p:sp>
      <p:sp>
        <p:nvSpPr>
          <p:cNvPr id="4" name="Content Placeholder 3">
            <a:extLst>
              <a:ext uri="{FF2B5EF4-FFF2-40B4-BE49-F238E27FC236}">
                <a16:creationId xmlns:a16="http://schemas.microsoft.com/office/drawing/2014/main" id="{7D452E00-B36E-F752-9122-9720535EE266}"/>
              </a:ext>
            </a:extLst>
          </p:cNvPr>
          <p:cNvSpPr>
            <a:spLocks noGrp="1"/>
          </p:cNvSpPr>
          <p:nvPr>
            <p:ph sz="quarter" idx="11"/>
          </p:nvPr>
        </p:nvSpPr>
        <p:spPr>
          <a:xfrm>
            <a:off x="647700" y="1409699"/>
            <a:ext cx="11049000" cy="5061687"/>
          </a:xfrm>
        </p:spPr>
        <p:txBody>
          <a:bodyPr>
            <a:normAutofit fontScale="92500" lnSpcReduction="10000"/>
          </a:bodyPr>
          <a:lstStyle/>
          <a:p>
            <a:pPr marL="342900" indent="-342900">
              <a:buFont typeface="Arial" panose="020B0604020202020204" pitchFamily="34" charset="0"/>
              <a:buChar char="•"/>
            </a:pPr>
            <a:r>
              <a:rPr lang="en-US" dirty="0"/>
              <a:t>$60-80K over budget</a:t>
            </a:r>
          </a:p>
          <a:p>
            <a:pPr marL="726948" lvl="1" indent="-342900">
              <a:buFont typeface="Arial" panose="020B0604020202020204" pitchFamily="34" charset="0"/>
              <a:buChar char="•"/>
            </a:pPr>
            <a:r>
              <a:rPr lang="en-US" dirty="0"/>
              <a:t>Unplanned COVID/virtual platform costs</a:t>
            </a:r>
          </a:p>
          <a:p>
            <a:pPr marL="726948" lvl="1" indent="-342900">
              <a:buFont typeface="Arial" panose="020B0604020202020204" pitchFamily="34" charset="0"/>
              <a:buChar char="•"/>
            </a:pPr>
            <a:r>
              <a:rPr lang="en-US" dirty="0"/>
              <a:t>~2/3 expected number of abstracts submitted</a:t>
            </a:r>
          </a:p>
          <a:p>
            <a:pPr marL="342900" indent="-342900">
              <a:buFont typeface="Arial" panose="020B0604020202020204" pitchFamily="34" charset="0"/>
              <a:buChar char="•"/>
            </a:pPr>
            <a:r>
              <a:rPr lang="en-US" dirty="0"/>
              <a:t>Increased registration cost with decreased benefits</a:t>
            </a:r>
          </a:p>
          <a:p>
            <a:pPr marL="726948" lvl="1" indent="-342900">
              <a:buFont typeface="Arial" panose="020B0604020202020204" pitchFamily="34" charset="0"/>
              <a:buChar char="•"/>
            </a:pPr>
            <a:r>
              <a:rPr lang="en-US" dirty="0"/>
              <a:t>Decreased number of meals provided, e.g. no breakfast</a:t>
            </a:r>
          </a:p>
          <a:p>
            <a:pPr marL="726948" lvl="1" indent="-342900">
              <a:buFont typeface="Arial" panose="020B0604020202020204" pitchFamily="34" charset="0"/>
              <a:buChar char="•"/>
            </a:pPr>
            <a:r>
              <a:rPr lang="en-US" dirty="0"/>
              <a:t>No conference bag/mug/etc.</a:t>
            </a:r>
          </a:p>
          <a:p>
            <a:pPr marL="342900" indent="-342900">
              <a:buFont typeface="Arial" panose="020B0604020202020204" pitchFamily="34" charset="0"/>
              <a:buChar char="•"/>
            </a:pPr>
            <a:r>
              <a:rPr lang="en-US" dirty="0"/>
              <a:t>Early Career and Student Symposium</a:t>
            </a:r>
          </a:p>
          <a:p>
            <a:pPr marL="726948" lvl="1" indent="-342900">
              <a:buFont typeface="Arial" panose="020B0604020202020204" pitchFamily="34" charset="0"/>
              <a:buChar char="•"/>
            </a:pPr>
            <a:r>
              <a:rPr lang="en-US" dirty="0"/>
              <a:t>Involve early career symposium and diversity lunch chairs early in planning process</a:t>
            </a:r>
          </a:p>
          <a:p>
            <a:pPr marL="726948" lvl="1" indent="-342900">
              <a:buFont typeface="Arial" panose="020B0604020202020204" pitchFamily="34" charset="0"/>
              <a:buChar char="•"/>
            </a:pPr>
            <a:r>
              <a:rPr lang="en-US" dirty="0"/>
              <a:t>Incorporate early career registration into conference registration so there’s no need for a google doc</a:t>
            </a:r>
          </a:p>
          <a:p>
            <a:pPr marL="726948" lvl="1" indent="-342900">
              <a:buFont typeface="Arial" panose="020B0604020202020204" pitchFamily="34" charset="0"/>
              <a:buChar char="•"/>
            </a:pPr>
            <a:r>
              <a:rPr lang="en-US" dirty="0"/>
              <a:t>Incorporate early career abstract submission/programming/travel grant into March abstract sort/programming</a:t>
            </a:r>
          </a:p>
          <a:p>
            <a:pPr marL="726948" lvl="1" indent="-342900">
              <a:buFont typeface="Arial" panose="020B0604020202020204" pitchFamily="34" charset="0"/>
              <a:buChar char="•"/>
            </a:pPr>
            <a:r>
              <a:rPr lang="en-US" dirty="0"/>
              <a:t>Include early career symposium into conference announcements and call for abstracts</a:t>
            </a:r>
          </a:p>
          <a:p>
            <a:pPr marL="342900" indent="-342900">
              <a:buFont typeface="Arial" panose="020B0604020202020204" pitchFamily="34" charset="0"/>
              <a:buChar char="•"/>
            </a:pPr>
            <a:r>
              <a:rPr lang="en-US" dirty="0">
                <a:sym typeface="Wingdings" pitchFamily="2" charset="2"/>
              </a:rPr>
              <a:t>Author Expectation Communications</a:t>
            </a:r>
          </a:p>
          <a:p>
            <a:pPr marL="726948" lvl="1" indent="-342900">
              <a:buFont typeface="Arial" panose="020B0604020202020204" pitchFamily="34" charset="0"/>
              <a:buChar char="•"/>
            </a:pPr>
            <a:r>
              <a:rPr lang="en-US" dirty="0">
                <a:sym typeface="Wingdings" pitchFamily="2" charset="2"/>
              </a:rPr>
              <a:t>Include in call for abstracts and author acceptance letter that authors are expected to upload recorded presentation, including due date</a:t>
            </a:r>
          </a:p>
          <a:p>
            <a:pPr marL="726948" lvl="1" indent="-342900">
              <a:buFont typeface="Arial" panose="020B0604020202020204" pitchFamily="34" charset="0"/>
              <a:buChar char="•"/>
            </a:pPr>
            <a:r>
              <a:rPr lang="en-US" dirty="0">
                <a:sym typeface="Wingdings" pitchFamily="2" charset="2"/>
              </a:rPr>
              <a:t>Communicate COVID requirements explicitly in all communications, including definition of fully vaccinated and what to do if you get sick and miss the conference</a:t>
            </a:r>
          </a:p>
          <a:p>
            <a:endParaRPr lang="en-US" dirty="0"/>
          </a:p>
        </p:txBody>
      </p:sp>
      <p:sp>
        <p:nvSpPr>
          <p:cNvPr id="5" name="Title 1">
            <a:extLst>
              <a:ext uri="{FF2B5EF4-FFF2-40B4-BE49-F238E27FC236}">
                <a16:creationId xmlns:a16="http://schemas.microsoft.com/office/drawing/2014/main" id="{A3173534-584C-C835-4969-29CF6ED5F0CA}"/>
              </a:ext>
            </a:extLst>
          </p:cNvPr>
          <p:cNvSpPr>
            <a:spLocks noGrp="1"/>
          </p:cNvSpPr>
          <p:nvPr>
            <p:ph type="title"/>
          </p:nvPr>
        </p:nvSpPr>
        <p:spPr/>
        <p:txBody>
          <a:bodyPr>
            <a:normAutofit/>
          </a:bodyPr>
          <a:lstStyle/>
          <a:p>
            <a:pPr algn="l"/>
            <a:r>
              <a:rPr lang="en-US" sz="3600" dirty="0"/>
              <a:t>SCCM 2022 Conference – Needs Work</a:t>
            </a:r>
          </a:p>
        </p:txBody>
      </p:sp>
    </p:spTree>
    <p:extLst>
      <p:ext uri="{BB962C8B-B14F-4D97-AF65-F5344CB8AC3E}">
        <p14:creationId xmlns:p14="http://schemas.microsoft.com/office/powerpoint/2010/main" val="143997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38092D-DACC-556E-2E18-5B57D7F0AE98}"/>
              </a:ext>
            </a:extLst>
          </p:cNvPr>
          <p:cNvSpPr>
            <a:spLocks noGrp="1"/>
          </p:cNvSpPr>
          <p:nvPr>
            <p:ph type="sldNum" sz="quarter" idx="10"/>
          </p:nvPr>
        </p:nvSpPr>
        <p:spPr/>
        <p:txBody>
          <a:bodyPr/>
          <a:lstStyle/>
          <a:p>
            <a:fld id="{4FAB73BC-B049-4115-A692-8D63A059BFB8}" type="slidenum">
              <a:rPr lang="en-US" smtClean="0"/>
              <a:pPr/>
              <a:t>4</a:t>
            </a:fld>
            <a:endParaRPr lang="en-US" dirty="0"/>
          </a:p>
        </p:txBody>
      </p:sp>
      <p:sp>
        <p:nvSpPr>
          <p:cNvPr id="5" name="Title 1">
            <a:extLst>
              <a:ext uri="{FF2B5EF4-FFF2-40B4-BE49-F238E27FC236}">
                <a16:creationId xmlns:a16="http://schemas.microsoft.com/office/drawing/2014/main" id="{3B7834F4-492F-8507-ED8E-B3D31A294153}"/>
              </a:ext>
            </a:extLst>
          </p:cNvPr>
          <p:cNvSpPr>
            <a:spLocks noGrp="1"/>
          </p:cNvSpPr>
          <p:nvPr>
            <p:ph type="title"/>
          </p:nvPr>
        </p:nvSpPr>
        <p:spPr>
          <a:xfrm>
            <a:off x="1600200" y="261257"/>
            <a:ext cx="10096500" cy="774779"/>
          </a:xfrm>
        </p:spPr>
        <p:txBody>
          <a:bodyPr>
            <a:normAutofit/>
          </a:bodyPr>
          <a:lstStyle/>
          <a:p>
            <a:pPr algn="l"/>
            <a:r>
              <a:rPr lang="en-US" sz="3600" dirty="0"/>
              <a:t>Current GSCCM Executive Committee</a:t>
            </a:r>
          </a:p>
        </p:txBody>
      </p:sp>
      <p:sp>
        <p:nvSpPr>
          <p:cNvPr id="6" name="TextBox 5">
            <a:extLst>
              <a:ext uri="{FF2B5EF4-FFF2-40B4-BE49-F238E27FC236}">
                <a16:creationId xmlns:a16="http://schemas.microsoft.com/office/drawing/2014/main" id="{9C2EBA13-DFEF-5B7F-F29F-B72C3822FF84}"/>
              </a:ext>
            </a:extLst>
          </p:cNvPr>
          <p:cNvSpPr txBox="1"/>
          <p:nvPr/>
        </p:nvSpPr>
        <p:spPr>
          <a:xfrm>
            <a:off x="6380582" y="1549649"/>
            <a:ext cx="4262017" cy="3718967"/>
          </a:xfrm>
          <a:prstGeom prst="rect">
            <a:avLst/>
          </a:prstGeom>
          <a:noFill/>
        </p:spPr>
        <p:txBody>
          <a:bodyPr wrap="square" rtlCol="0">
            <a:spAutoFit/>
          </a:bodyPr>
          <a:lstStyle/>
          <a:p>
            <a:pPr>
              <a:spcAft>
                <a:spcPts val="600"/>
              </a:spcAft>
              <a:tabLst>
                <a:tab pos="5080000" algn="r"/>
              </a:tabLst>
            </a:pPr>
            <a:r>
              <a:rPr lang="en-US" sz="1600" b="1" dirty="0"/>
              <a:t>Members-at-Large:</a:t>
            </a:r>
          </a:p>
          <a:p>
            <a:pPr>
              <a:spcBef>
                <a:spcPts val="200"/>
              </a:spcBef>
              <a:tabLst>
                <a:tab pos="5080000" algn="r"/>
              </a:tabLst>
            </a:pPr>
            <a:r>
              <a:rPr lang="en-US" sz="1600" dirty="0"/>
              <a:t>	</a:t>
            </a:r>
            <a:r>
              <a:rPr lang="en-US" sz="1600" u="sng" dirty="0">
                <a:solidFill>
                  <a:schemeClr val="accent1"/>
                </a:solidFill>
                <a:latin typeface="+mj-lt"/>
              </a:rPr>
              <a:t>Brittany Branch</a:t>
            </a:r>
            <a:r>
              <a:rPr lang="en-US" sz="1600" dirty="0">
                <a:solidFill>
                  <a:srgbClr val="0070C0"/>
                </a:solidFill>
                <a:latin typeface="+mj-lt"/>
              </a:rPr>
              <a:t> </a:t>
            </a:r>
            <a:r>
              <a:rPr lang="en-US" sz="1600" dirty="0"/>
              <a:t>( 01/21 - 12/22)</a:t>
            </a:r>
          </a:p>
          <a:p>
            <a:pPr>
              <a:spcAft>
                <a:spcPts val="200"/>
              </a:spcAft>
              <a:tabLst>
                <a:tab pos="5080000" algn="r"/>
              </a:tabLst>
            </a:pPr>
            <a:r>
              <a:rPr lang="en-US" sz="1200" i="1" dirty="0"/>
              <a:t>	Sandia National Laboratories</a:t>
            </a:r>
          </a:p>
          <a:p>
            <a:pPr>
              <a:spcBef>
                <a:spcPts val="200"/>
              </a:spcBef>
              <a:tabLst>
                <a:tab pos="5080000" algn="r"/>
              </a:tabLst>
            </a:pPr>
            <a:r>
              <a:rPr lang="en-US" sz="1600" dirty="0"/>
              <a:t>	</a:t>
            </a:r>
            <a:r>
              <a:rPr lang="en-US" sz="1600" u="sng" dirty="0" err="1">
                <a:solidFill>
                  <a:schemeClr val="accent1"/>
                </a:solidFill>
                <a:latin typeface="+mj-lt"/>
              </a:rPr>
              <a:t>Nenad</a:t>
            </a:r>
            <a:r>
              <a:rPr lang="en-US" sz="1600" u="sng" dirty="0">
                <a:solidFill>
                  <a:schemeClr val="accent1"/>
                </a:solidFill>
                <a:latin typeface="+mj-lt"/>
              </a:rPr>
              <a:t> </a:t>
            </a:r>
            <a:r>
              <a:rPr lang="en-US" sz="1600" u="sng" dirty="0" err="1">
                <a:solidFill>
                  <a:schemeClr val="accent1"/>
                </a:solidFill>
                <a:latin typeface="+mj-lt"/>
              </a:rPr>
              <a:t>Velisavljevic</a:t>
            </a:r>
            <a:r>
              <a:rPr lang="en-US" sz="1600" dirty="0">
                <a:latin typeface="+mj-lt"/>
              </a:rPr>
              <a:t> </a:t>
            </a:r>
            <a:r>
              <a:rPr lang="en-US" sz="1600" dirty="0"/>
              <a:t>( 01/21 - 12/22)</a:t>
            </a:r>
          </a:p>
          <a:p>
            <a:pPr>
              <a:spcBef>
                <a:spcPts val="200"/>
              </a:spcBef>
              <a:tabLst>
                <a:tab pos="5080000" algn="r"/>
              </a:tabLst>
            </a:pPr>
            <a:r>
              <a:rPr lang="en-US" sz="1200" i="1" dirty="0"/>
              <a:t>	Lawrence Livermore National Laboratory</a:t>
            </a:r>
          </a:p>
          <a:p>
            <a:pPr algn="r">
              <a:spcBef>
                <a:spcPts val="200"/>
              </a:spcBef>
              <a:tabLst>
                <a:tab pos="5080000" algn="r"/>
              </a:tabLst>
            </a:pPr>
            <a:r>
              <a:rPr lang="en-US" sz="1600" u="sng" dirty="0">
                <a:solidFill>
                  <a:schemeClr val="accent1"/>
                </a:solidFill>
                <a:latin typeface="+mj-lt"/>
              </a:rPr>
              <a:t>Rebecca Lindsey</a:t>
            </a:r>
            <a:r>
              <a:rPr lang="en-US" sz="1600" dirty="0">
                <a:solidFill>
                  <a:srgbClr val="0070C0"/>
                </a:solidFill>
                <a:latin typeface="+mj-lt"/>
              </a:rPr>
              <a:t> </a:t>
            </a:r>
            <a:r>
              <a:rPr lang="en-US" sz="1600" dirty="0"/>
              <a:t>( 01/22 - 12/23)</a:t>
            </a:r>
          </a:p>
          <a:p>
            <a:pPr>
              <a:spcAft>
                <a:spcPts val="200"/>
              </a:spcAft>
              <a:tabLst>
                <a:tab pos="5080000" algn="r"/>
              </a:tabLst>
            </a:pPr>
            <a:r>
              <a:rPr lang="en-US" sz="1200" i="1" dirty="0"/>
              <a:t>	 Lawrence Livermore National Laboratory</a:t>
            </a:r>
          </a:p>
          <a:p>
            <a:pPr>
              <a:spcBef>
                <a:spcPts val="200"/>
              </a:spcBef>
              <a:tabLst>
                <a:tab pos="5080000" algn="r"/>
              </a:tabLst>
            </a:pPr>
            <a:r>
              <a:rPr lang="en-US" sz="1600" dirty="0"/>
              <a:t>	</a:t>
            </a:r>
            <a:r>
              <a:rPr lang="en-US" sz="1600" u="sng" dirty="0">
                <a:solidFill>
                  <a:schemeClr val="accent1"/>
                </a:solidFill>
                <a:latin typeface="+mj-lt"/>
              </a:rPr>
              <a:t>Mitch Wood</a:t>
            </a:r>
            <a:r>
              <a:rPr lang="en-US" sz="1600" dirty="0">
                <a:solidFill>
                  <a:srgbClr val="0070C0"/>
                </a:solidFill>
                <a:latin typeface="+mj-lt"/>
              </a:rPr>
              <a:t> </a:t>
            </a:r>
            <a:r>
              <a:rPr lang="en-US" sz="1600" dirty="0"/>
              <a:t>( 01/22 - 12/23)</a:t>
            </a:r>
          </a:p>
          <a:p>
            <a:pPr>
              <a:spcAft>
                <a:spcPts val="200"/>
              </a:spcAft>
              <a:tabLst>
                <a:tab pos="5080000" algn="r"/>
              </a:tabLst>
            </a:pPr>
            <a:r>
              <a:rPr lang="en-US" sz="1200" i="1" dirty="0"/>
              <a:t>	 Sandia National Laboratories</a:t>
            </a:r>
          </a:p>
          <a:p>
            <a:pPr>
              <a:spcBef>
                <a:spcPts val="200"/>
              </a:spcBef>
              <a:tabLst>
                <a:tab pos="5080000" algn="r"/>
              </a:tabLst>
            </a:pPr>
            <a:endParaRPr lang="en-US" sz="1600" b="1" dirty="0"/>
          </a:p>
          <a:p>
            <a:pPr>
              <a:spcBef>
                <a:spcPts val="200"/>
              </a:spcBef>
              <a:spcAft>
                <a:spcPts val="600"/>
              </a:spcAft>
              <a:tabLst>
                <a:tab pos="5080000" algn="r"/>
              </a:tabLst>
            </a:pPr>
            <a:r>
              <a:rPr lang="en-US" sz="1600" b="1" dirty="0"/>
              <a:t>Early Career/Student Member-at-Large:</a:t>
            </a:r>
          </a:p>
          <a:p>
            <a:pPr>
              <a:spcBef>
                <a:spcPts val="200"/>
              </a:spcBef>
              <a:tabLst>
                <a:tab pos="5080000" algn="r"/>
              </a:tabLst>
            </a:pPr>
            <a:r>
              <a:rPr lang="en-US" sz="1600" dirty="0"/>
              <a:t>	</a:t>
            </a:r>
            <a:r>
              <a:rPr lang="en-US" sz="1600" u="sng" dirty="0">
                <a:solidFill>
                  <a:schemeClr val="accent1"/>
                </a:solidFill>
                <a:latin typeface="+mj-lt"/>
              </a:rPr>
              <a:t>Belinda Pacheco Johnson</a:t>
            </a:r>
            <a:r>
              <a:rPr lang="en-US" sz="1600" dirty="0">
                <a:latin typeface="+mj-lt"/>
              </a:rPr>
              <a:t> </a:t>
            </a:r>
            <a:r>
              <a:rPr lang="en-US" sz="1600" dirty="0"/>
              <a:t>( 01/21 - 12/22)</a:t>
            </a:r>
          </a:p>
          <a:p>
            <a:pPr>
              <a:spcBef>
                <a:spcPts val="200"/>
              </a:spcBef>
              <a:tabLst>
                <a:tab pos="5080000" algn="r"/>
              </a:tabLst>
            </a:pPr>
            <a:r>
              <a:rPr lang="en-US" sz="1200" i="1" dirty="0"/>
              <a:t>	Los Alamos National Laboratory</a:t>
            </a:r>
          </a:p>
          <a:p>
            <a:pPr>
              <a:spcBef>
                <a:spcPts val="200"/>
              </a:spcBef>
              <a:tabLst>
                <a:tab pos="5080000" algn="r"/>
              </a:tabLst>
            </a:pPr>
            <a:endParaRPr lang="en-US" sz="1600" b="1" dirty="0"/>
          </a:p>
        </p:txBody>
      </p:sp>
      <p:sp>
        <p:nvSpPr>
          <p:cNvPr id="7" name="TextBox 6">
            <a:extLst>
              <a:ext uri="{FF2B5EF4-FFF2-40B4-BE49-F238E27FC236}">
                <a16:creationId xmlns:a16="http://schemas.microsoft.com/office/drawing/2014/main" id="{66B2EA2A-F095-CCB1-71E2-C43BB6F0FEA8}"/>
              </a:ext>
            </a:extLst>
          </p:cNvPr>
          <p:cNvSpPr txBox="1"/>
          <p:nvPr/>
        </p:nvSpPr>
        <p:spPr>
          <a:xfrm>
            <a:off x="1320801" y="1689101"/>
            <a:ext cx="4775200" cy="3354765"/>
          </a:xfrm>
          <a:prstGeom prst="rect">
            <a:avLst/>
          </a:prstGeom>
          <a:noFill/>
        </p:spPr>
        <p:txBody>
          <a:bodyPr wrap="square" rtlCol="0">
            <a:spAutoFit/>
          </a:bodyPr>
          <a:lstStyle/>
          <a:p>
            <a:pPr>
              <a:spcBef>
                <a:spcPts val="200"/>
              </a:spcBef>
              <a:tabLst>
                <a:tab pos="4959350" algn="r"/>
              </a:tabLst>
            </a:pPr>
            <a:r>
              <a:rPr lang="en-US" sz="1600" b="1" dirty="0"/>
              <a:t>Chair:</a:t>
            </a:r>
            <a:r>
              <a:rPr lang="en-US" sz="1600" dirty="0"/>
              <a:t>	</a:t>
            </a:r>
            <a:r>
              <a:rPr lang="en-US" sz="1600" u="sng" dirty="0">
                <a:solidFill>
                  <a:schemeClr val="accent1"/>
                </a:solidFill>
                <a:latin typeface="+mj-lt"/>
              </a:rPr>
              <a:t>John Borg</a:t>
            </a:r>
            <a:r>
              <a:rPr lang="en-US" sz="1600" dirty="0"/>
              <a:t>  ( 01/22 - 12/22)</a:t>
            </a:r>
          </a:p>
          <a:p>
            <a:pPr>
              <a:spcAft>
                <a:spcPts val="200"/>
              </a:spcAft>
              <a:tabLst>
                <a:tab pos="4959350" algn="r"/>
              </a:tabLst>
            </a:pPr>
            <a:r>
              <a:rPr lang="en-US" sz="1200" dirty="0"/>
              <a:t>	 </a:t>
            </a:r>
            <a:r>
              <a:rPr lang="en-US" sz="1200" i="1" dirty="0"/>
              <a:t>Marquette University</a:t>
            </a:r>
            <a:endParaRPr lang="en-US" sz="1200" dirty="0"/>
          </a:p>
          <a:p>
            <a:pPr>
              <a:spcBef>
                <a:spcPts val="200"/>
              </a:spcBef>
              <a:tabLst>
                <a:tab pos="4959350" algn="r"/>
              </a:tabLst>
            </a:pPr>
            <a:r>
              <a:rPr lang="en-US" sz="1600" b="1" dirty="0"/>
              <a:t>Chair-Elect:</a:t>
            </a:r>
            <a:r>
              <a:rPr lang="en-US" sz="1600" dirty="0"/>
              <a:t>	</a:t>
            </a:r>
            <a:r>
              <a:rPr lang="en-US" sz="1600" u="sng" dirty="0">
                <a:solidFill>
                  <a:schemeClr val="accent1"/>
                </a:solidFill>
                <a:latin typeface="+mj-lt"/>
              </a:rPr>
              <a:t>Peter </a:t>
            </a:r>
            <a:r>
              <a:rPr lang="en-US" sz="1600" u="sng" dirty="0" err="1">
                <a:solidFill>
                  <a:schemeClr val="accent1"/>
                </a:solidFill>
                <a:latin typeface="+mj-lt"/>
              </a:rPr>
              <a:t>Celliers</a:t>
            </a:r>
            <a:r>
              <a:rPr lang="en-US" sz="1600" dirty="0">
                <a:latin typeface="+mj-lt"/>
              </a:rPr>
              <a:t> </a:t>
            </a:r>
            <a:r>
              <a:rPr lang="en-US" sz="1600" dirty="0"/>
              <a:t>( 01/22 - 12/22)</a:t>
            </a:r>
          </a:p>
          <a:p>
            <a:pPr>
              <a:spcAft>
                <a:spcPts val="200"/>
              </a:spcAft>
              <a:tabLst>
                <a:tab pos="4959350" algn="r"/>
              </a:tabLst>
            </a:pPr>
            <a:r>
              <a:rPr lang="en-US" sz="1200" i="1" dirty="0"/>
              <a:t>	 Lawrence Livermore National Laboratory</a:t>
            </a:r>
          </a:p>
          <a:p>
            <a:pPr>
              <a:spcBef>
                <a:spcPts val="200"/>
              </a:spcBef>
              <a:tabLst>
                <a:tab pos="4959350" algn="r"/>
              </a:tabLst>
            </a:pPr>
            <a:r>
              <a:rPr lang="en-US" sz="1600" b="1" dirty="0"/>
              <a:t>Vice Chair:</a:t>
            </a:r>
            <a:r>
              <a:rPr lang="en-US" sz="1600" dirty="0"/>
              <a:t>	</a:t>
            </a:r>
            <a:r>
              <a:rPr lang="en-US" sz="1600" u="sng" dirty="0">
                <a:solidFill>
                  <a:schemeClr val="accent1"/>
                </a:solidFill>
                <a:latin typeface="+mj-lt"/>
              </a:rPr>
              <a:t>Minta Akin</a:t>
            </a:r>
            <a:r>
              <a:rPr lang="en-US" sz="1600" dirty="0">
                <a:latin typeface="+mj-lt"/>
              </a:rPr>
              <a:t> </a:t>
            </a:r>
            <a:r>
              <a:rPr lang="en-US" sz="1600" dirty="0"/>
              <a:t>( 01/22 - 12/22)</a:t>
            </a:r>
          </a:p>
          <a:p>
            <a:pPr>
              <a:spcAft>
                <a:spcPts val="200"/>
              </a:spcAft>
              <a:tabLst>
                <a:tab pos="4959350" algn="r"/>
              </a:tabLst>
            </a:pPr>
            <a:r>
              <a:rPr lang="en-US" sz="1200" i="1" dirty="0"/>
              <a:t>	 Lawrence Livermore National Laboratory</a:t>
            </a:r>
          </a:p>
          <a:p>
            <a:pPr>
              <a:spcBef>
                <a:spcPts val="200"/>
              </a:spcBef>
              <a:tabLst>
                <a:tab pos="4959350" algn="r"/>
              </a:tabLst>
            </a:pPr>
            <a:r>
              <a:rPr lang="en-US" sz="1600" b="1" dirty="0"/>
              <a:t>Sec./Treasurer:</a:t>
            </a:r>
            <a:r>
              <a:rPr lang="en-US" sz="1600" dirty="0"/>
              <a:t>	</a:t>
            </a:r>
            <a:r>
              <a:rPr lang="en-US" sz="1600" u="sng" dirty="0">
                <a:solidFill>
                  <a:schemeClr val="accent1"/>
                </a:solidFill>
                <a:latin typeface="+mj-lt"/>
              </a:rPr>
              <a:t>J Matthew Lane</a:t>
            </a:r>
            <a:r>
              <a:rPr lang="en-US" sz="1600" dirty="0">
                <a:latin typeface="+mj-lt"/>
              </a:rPr>
              <a:t> </a:t>
            </a:r>
            <a:r>
              <a:rPr lang="en-US" sz="1600" dirty="0"/>
              <a:t>( 01/22 - 12/24)</a:t>
            </a:r>
          </a:p>
          <a:p>
            <a:pPr>
              <a:spcAft>
                <a:spcPts val="200"/>
              </a:spcAft>
              <a:tabLst>
                <a:tab pos="4959350" algn="r"/>
              </a:tabLst>
            </a:pPr>
            <a:r>
              <a:rPr lang="en-US" sz="1200" i="1" dirty="0"/>
              <a:t>	Sandia National Laboratories</a:t>
            </a:r>
          </a:p>
          <a:p>
            <a:pPr>
              <a:spcAft>
                <a:spcPts val="200"/>
              </a:spcAft>
              <a:tabLst>
                <a:tab pos="4959350" algn="r"/>
              </a:tabLst>
            </a:pPr>
            <a:endParaRPr lang="en-US" sz="1200" i="1" dirty="0"/>
          </a:p>
          <a:p>
            <a:pPr>
              <a:spcBef>
                <a:spcPts val="200"/>
              </a:spcBef>
              <a:tabLst>
                <a:tab pos="4959350" algn="r"/>
              </a:tabLst>
            </a:pPr>
            <a:r>
              <a:rPr lang="en-US" sz="1600" b="1" dirty="0"/>
              <a:t>Past Chair:</a:t>
            </a:r>
            <a:r>
              <a:rPr lang="en-US" sz="1600" dirty="0"/>
              <a:t>	</a:t>
            </a:r>
            <a:r>
              <a:rPr lang="en-US" sz="1600" u="sng" dirty="0">
                <a:solidFill>
                  <a:schemeClr val="accent1"/>
                </a:solidFill>
              </a:rPr>
              <a:t> </a:t>
            </a:r>
            <a:r>
              <a:rPr lang="en-US" sz="1600" u="sng" dirty="0">
                <a:solidFill>
                  <a:schemeClr val="accent1"/>
                </a:solidFill>
                <a:latin typeface="+mj-lt"/>
              </a:rPr>
              <a:t>Ivan </a:t>
            </a:r>
            <a:r>
              <a:rPr lang="en-US" sz="1600" u="sng" dirty="0" err="1">
                <a:solidFill>
                  <a:schemeClr val="accent1"/>
                </a:solidFill>
                <a:latin typeface="+mj-lt"/>
              </a:rPr>
              <a:t>Oleynik</a:t>
            </a:r>
            <a:r>
              <a:rPr lang="en-US" sz="1600" dirty="0">
                <a:latin typeface="+mj-lt"/>
              </a:rPr>
              <a:t>  </a:t>
            </a:r>
            <a:r>
              <a:rPr lang="en-US" sz="1600" dirty="0"/>
              <a:t>( 01/22 - 12/22)</a:t>
            </a:r>
          </a:p>
          <a:p>
            <a:pPr>
              <a:spcAft>
                <a:spcPts val="200"/>
              </a:spcAft>
              <a:tabLst>
                <a:tab pos="4959350" algn="r"/>
              </a:tabLst>
            </a:pPr>
            <a:r>
              <a:rPr lang="en-US" sz="1200" i="1" dirty="0"/>
              <a:t>	</a:t>
            </a:r>
            <a:r>
              <a:rPr lang="en-US" sz="1200" dirty="0"/>
              <a:t> University of South Florida</a:t>
            </a:r>
            <a:endParaRPr lang="en-US" sz="1200" i="1" dirty="0"/>
          </a:p>
          <a:p>
            <a:pPr>
              <a:spcAft>
                <a:spcPts val="200"/>
              </a:spcAft>
              <a:tabLst>
                <a:tab pos="4959350" algn="r"/>
              </a:tabLst>
            </a:pPr>
            <a:endParaRPr lang="en-US" sz="1200" i="1" dirty="0"/>
          </a:p>
          <a:p>
            <a:pPr>
              <a:spcAft>
                <a:spcPts val="200"/>
              </a:spcAft>
              <a:tabLst>
                <a:tab pos="4959350" algn="r"/>
              </a:tabLst>
            </a:pPr>
            <a:r>
              <a:rPr lang="en-US" sz="1600" b="1" dirty="0"/>
              <a:t>Assigned Council Rep:	</a:t>
            </a:r>
            <a:r>
              <a:rPr lang="en-US" sz="1600" u="sng" dirty="0">
                <a:latin typeface="+mj-lt"/>
                <a:hlinkClick r:id="rId2"/>
              </a:rPr>
              <a:t>Bill Halperin</a:t>
            </a:r>
            <a:endParaRPr lang="en-US" sz="1600" u="sng" dirty="0">
              <a:latin typeface="+mj-lt"/>
            </a:endParaRPr>
          </a:p>
          <a:p>
            <a:pPr>
              <a:spcAft>
                <a:spcPts val="200"/>
              </a:spcAft>
              <a:tabLst>
                <a:tab pos="4959350" algn="r"/>
              </a:tabLst>
            </a:pPr>
            <a:r>
              <a:rPr lang="en-US" sz="1200" i="1" dirty="0"/>
              <a:t>	Div. Condensed Matter Physics</a:t>
            </a:r>
          </a:p>
        </p:txBody>
      </p:sp>
      <p:sp>
        <p:nvSpPr>
          <p:cNvPr id="8" name="TextBox 7">
            <a:extLst>
              <a:ext uri="{FF2B5EF4-FFF2-40B4-BE49-F238E27FC236}">
                <a16:creationId xmlns:a16="http://schemas.microsoft.com/office/drawing/2014/main" id="{3DF57D24-0DA3-B5C2-54C9-F7CB6C9AA2CE}"/>
              </a:ext>
            </a:extLst>
          </p:cNvPr>
          <p:cNvSpPr txBox="1"/>
          <p:nvPr/>
        </p:nvSpPr>
        <p:spPr>
          <a:xfrm>
            <a:off x="2146445" y="5931398"/>
            <a:ext cx="1688284" cy="738664"/>
          </a:xfrm>
          <a:prstGeom prst="rect">
            <a:avLst/>
          </a:prstGeom>
          <a:noFill/>
        </p:spPr>
        <p:txBody>
          <a:bodyPr wrap="none" rtlCol="0">
            <a:spAutoFit/>
          </a:bodyPr>
          <a:lstStyle/>
          <a:p>
            <a:pPr algn="ctr"/>
            <a:r>
              <a:rPr lang="en-US" sz="1400" b="1" dirty="0"/>
              <a:t>Jennifer Jordan</a:t>
            </a:r>
            <a:endParaRPr lang="en-US" sz="1400" b="1" i="1" dirty="0"/>
          </a:p>
          <a:p>
            <a:pPr algn="ctr"/>
            <a:r>
              <a:rPr lang="en-US" sz="1400" dirty="0"/>
              <a:t>Chair sequence</a:t>
            </a:r>
          </a:p>
          <a:p>
            <a:pPr algn="ctr"/>
            <a:r>
              <a:rPr lang="en-US" sz="1400" dirty="0"/>
              <a:t>01/2018 - 12/2021</a:t>
            </a:r>
          </a:p>
        </p:txBody>
      </p:sp>
      <p:sp>
        <p:nvSpPr>
          <p:cNvPr id="9" name="TextBox 8">
            <a:extLst>
              <a:ext uri="{FF2B5EF4-FFF2-40B4-BE49-F238E27FC236}">
                <a16:creationId xmlns:a16="http://schemas.microsoft.com/office/drawing/2014/main" id="{23B8DFBA-8B81-D3E4-5194-141936C3E1CA}"/>
              </a:ext>
            </a:extLst>
          </p:cNvPr>
          <p:cNvSpPr txBox="1"/>
          <p:nvPr/>
        </p:nvSpPr>
        <p:spPr>
          <a:xfrm>
            <a:off x="5355785" y="5931398"/>
            <a:ext cx="1706488" cy="738664"/>
          </a:xfrm>
          <a:prstGeom prst="rect">
            <a:avLst/>
          </a:prstGeom>
          <a:noFill/>
        </p:spPr>
        <p:txBody>
          <a:bodyPr wrap="square" rtlCol="0">
            <a:spAutoFit/>
          </a:bodyPr>
          <a:lstStyle/>
          <a:p>
            <a:pPr algn="ctr"/>
            <a:r>
              <a:rPr lang="en-US" sz="1400" b="1" dirty="0"/>
              <a:t>Arianna Gleason</a:t>
            </a:r>
          </a:p>
          <a:p>
            <a:pPr algn="ctr"/>
            <a:r>
              <a:rPr lang="en-US" sz="1400" dirty="0"/>
              <a:t>Member-at-Large</a:t>
            </a:r>
          </a:p>
          <a:p>
            <a:pPr algn="ctr"/>
            <a:r>
              <a:rPr lang="en-US" sz="1400" dirty="0"/>
              <a:t>01/2019 - 12/2021</a:t>
            </a:r>
          </a:p>
        </p:txBody>
      </p:sp>
      <p:sp>
        <p:nvSpPr>
          <p:cNvPr id="10" name="TextBox 9">
            <a:extLst>
              <a:ext uri="{FF2B5EF4-FFF2-40B4-BE49-F238E27FC236}">
                <a16:creationId xmlns:a16="http://schemas.microsoft.com/office/drawing/2014/main" id="{B357AE07-1678-25EE-5635-ECCCDE0CC0BF}"/>
              </a:ext>
            </a:extLst>
          </p:cNvPr>
          <p:cNvSpPr txBox="1"/>
          <p:nvPr/>
        </p:nvSpPr>
        <p:spPr>
          <a:xfrm>
            <a:off x="8484360" y="5931398"/>
            <a:ext cx="1693593" cy="738664"/>
          </a:xfrm>
          <a:prstGeom prst="rect">
            <a:avLst/>
          </a:prstGeom>
          <a:noFill/>
        </p:spPr>
        <p:txBody>
          <a:bodyPr wrap="square" rtlCol="0">
            <a:spAutoFit/>
          </a:bodyPr>
          <a:lstStyle/>
          <a:p>
            <a:pPr algn="ctr"/>
            <a:r>
              <a:rPr lang="en-US" sz="1400" b="1" dirty="0"/>
              <a:t>Marisol </a:t>
            </a:r>
            <a:r>
              <a:rPr lang="en-US" sz="1400" b="1" dirty="0" err="1"/>
              <a:t>Koslowski</a:t>
            </a:r>
            <a:endParaRPr lang="en-US" sz="1400" b="1" dirty="0"/>
          </a:p>
          <a:p>
            <a:pPr algn="ctr"/>
            <a:r>
              <a:rPr lang="en-US" sz="1400" dirty="0"/>
              <a:t>Member-at-Large</a:t>
            </a:r>
          </a:p>
          <a:p>
            <a:pPr algn="ctr"/>
            <a:r>
              <a:rPr lang="en-US" sz="1400" dirty="0"/>
              <a:t>01/2019 - 12/2021</a:t>
            </a:r>
          </a:p>
        </p:txBody>
      </p:sp>
      <p:sp>
        <p:nvSpPr>
          <p:cNvPr id="11" name="TextBox 10">
            <a:extLst>
              <a:ext uri="{FF2B5EF4-FFF2-40B4-BE49-F238E27FC236}">
                <a16:creationId xmlns:a16="http://schemas.microsoft.com/office/drawing/2014/main" id="{7FACA5B7-A120-A673-416D-0D38276B3833}"/>
              </a:ext>
            </a:extLst>
          </p:cNvPr>
          <p:cNvSpPr txBox="1"/>
          <p:nvPr/>
        </p:nvSpPr>
        <p:spPr>
          <a:xfrm>
            <a:off x="2015100" y="5547233"/>
            <a:ext cx="3536353" cy="369332"/>
          </a:xfrm>
          <a:prstGeom prst="rect">
            <a:avLst/>
          </a:prstGeom>
          <a:noFill/>
        </p:spPr>
        <p:txBody>
          <a:bodyPr wrap="none" rtlCol="0">
            <a:spAutoFit/>
          </a:bodyPr>
          <a:lstStyle/>
          <a:p>
            <a:r>
              <a:rPr lang="en-US" b="1" dirty="0"/>
              <a:t>Thank you to our outgoing officers:</a:t>
            </a:r>
            <a:endParaRPr lang="en-US" dirty="0"/>
          </a:p>
        </p:txBody>
      </p:sp>
    </p:spTree>
    <p:extLst>
      <p:ext uri="{BB962C8B-B14F-4D97-AF65-F5344CB8AC3E}">
        <p14:creationId xmlns:p14="http://schemas.microsoft.com/office/powerpoint/2010/main" val="191340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958531-B03A-C471-7B7A-F63A904B50F5}"/>
              </a:ext>
            </a:extLst>
          </p:cNvPr>
          <p:cNvSpPr>
            <a:spLocks noGrp="1"/>
          </p:cNvSpPr>
          <p:nvPr>
            <p:ph type="sldNum" sz="quarter" idx="10"/>
          </p:nvPr>
        </p:nvSpPr>
        <p:spPr/>
        <p:txBody>
          <a:bodyPr/>
          <a:lstStyle/>
          <a:p>
            <a:fld id="{4FAB73BC-B049-4115-A692-8D63A059BFB8}" type="slidenum">
              <a:rPr lang="en-US" smtClean="0"/>
              <a:pPr/>
              <a:t>5</a:t>
            </a:fld>
            <a:endParaRPr lang="en-US" dirty="0"/>
          </a:p>
        </p:txBody>
      </p:sp>
      <p:sp>
        <p:nvSpPr>
          <p:cNvPr id="5" name="Title 1">
            <a:extLst>
              <a:ext uri="{FF2B5EF4-FFF2-40B4-BE49-F238E27FC236}">
                <a16:creationId xmlns:a16="http://schemas.microsoft.com/office/drawing/2014/main" id="{D3D89759-EEF1-4308-2C21-90B2C208E8B5}"/>
              </a:ext>
            </a:extLst>
          </p:cNvPr>
          <p:cNvSpPr>
            <a:spLocks noGrp="1"/>
          </p:cNvSpPr>
          <p:nvPr>
            <p:ph type="title"/>
          </p:nvPr>
        </p:nvSpPr>
        <p:spPr>
          <a:xfrm>
            <a:off x="1600200" y="261257"/>
            <a:ext cx="10096500" cy="774779"/>
          </a:xfrm>
        </p:spPr>
        <p:txBody>
          <a:bodyPr>
            <a:normAutofit/>
          </a:bodyPr>
          <a:lstStyle/>
          <a:p>
            <a:pPr algn="l"/>
            <a:r>
              <a:rPr lang="en-US" sz="3600" dirty="0"/>
              <a:t>2021 Year-end Financial Report</a:t>
            </a:r>
          </a:p>
        </p:txBody>
      </p:sp>
      <p:sp>
        <p:nvSpPr>
          <p:cNvPr id="6" name="TextBox 5">
            <a:extLst>
              <a:ext uri="{FF2B5EF4-FFF2-40B4-BE49-F238E27FC236}">
                <a16:creationId xmlns:a16="http://schemas.microsoft.com/office/drawing/2014/main" id="{CFA39F1D-96DE-4C04-437E-942B72A4B2A6}"/>
              </a:ext>
            </a:extLst>
          </p:cNvPr>
          <p:cNvSpPr txBox="1"/>
          <p:nvPr/>
        </p:nvSpPr>
        <p:spPr>
          <a:xfrm>
            <a:off x="838200" y="1933731"/>
            <a:ext cx="3417987" cy="4093428"/>
          </a:xfrm>
          <a:prstGeom prst="rect">
            <a:avLst/>
          </a:prstGeom>
          <a:noFill/>
        </p:spPr>
        <p:txBody>
          <a:bodyPr wrap="none" rtlCol="0">
            <a:spAutoFit/>
          </a:bodyPr>
          <a:lstStyle/>
          <a:p>
            <a:r>
              <a:rPr lang="en-US" sz="2000" dirty="0"/>
              <a:t>End-of-Year Balance (</a:t>
            </a:r>
            <a:r>
              <a:rPr lang="en-US" sz="2000" dirty="0" err="1"/>
              <a:t>thous</a:t>
            </a:r>
            <a:r>
              <a:rPr lang="en-US" sz="2000" dirty="0"/>
              <a:t>.)</a:t>
            </a:r>
          </a:p>
          <a:p>
            <a:pPr lvl="1"/>
            <a:r>
              <a:rPr lang="en-US" sz="2000" dirty="0"/>
              <a:t>2021:	$469.5</a:t>
            </a:r>
          </a:p>
          <a:p>
            <a:pPr lvl="1"/>
            <a:r>
              <a:rPr lang="en-US" sz="2000" dirty="0"/>
              <a:t>2020:	$466.2</a:t>
            </a:r>
          </a:p>
          <a:p>
            <a:pPr lvl="1"/>
            <a:r>
              <a:rPr lang="en-US" sz="2000" dirty="0"/>
              <a:t>2019:	$453.8</a:t>
            </a:r>
          </a:p>
          <a:p>
            <a:pPr lvl="1"/>
            <a:r>
              <a:rPr lang="en-US" sz="2000" dirty="0"/>
              <a:t>2018:	$453.8</a:t>
            </a:r>
          </a:p>
          <a:p>
            <a:pPr lvl="1"/>
            <a:r>
              <a:rPr lang="en-US" sz="2000" dirty="0"/>
              <a:t>2017:	$448.1</a:t>
            </a:r>
          </a:p>
          <a:p>
            <a:pPr lvl="1"/>
            <a:r>
              <a:rPr lang="en-US" sz="2000" dirty="0"/>
              <a:t>2016:	$448.5</a:t>
            </a:r>
          </a:p>
          <a:p>
            <a:pPr lvl="1"/>
            <a:r>
              <a:rPr lang="en-US" sz="2000" dirty="0"/>
              <a:t>2015:	$347.3</a:t>
            </a:r>
          </a:p>
          <a:p>
            <a:pPr lvl="1"/>
            <a:r>
              <a:rPr lang="en-US" sz="2000" dirty="0"/>
              <a:t>2014:	$338.4</a:t>
            </a:r>
          </a:p>
          <a:p>
            <a:pPr lvl="1"/>
            <a:r>
              <a:rPr lang="en-US" sz="2000" dirty="0"/>
              <a:t>2013:	$223.3</a:t>
            </a:r>
          </a:p>
          <a:p>
            <a:pPr lvl="1"/>
            <a:r>
              <a:rPr lang="en-US" sz="2000" dirty="0"/>
              <a:t>2012:	$245.5</a:t>
            </a:r>
          </a:p>
          <a:p>
            <a:pPr lvl="1"/>
            <a:r>
              <a:rPr lang="en-US" sz="2000" dirty="0"/>
              <a:t>2011:	$180.1	</a:t>
            </a:r>
          </a:p>
          <a:p>
            <a:pPr lvl="1"/>
            <a:r>
              <a:rPr lang="en-US" sz="2000" dirty="0"/>
              <a:t>2010:	$238.6</a:t>
            </a:r>
          </a:p>
        </p:txBody>
      </p:sp>
      <p:sp>
        <p:nvSpPr>
          <p:cNvPr id="7" name="Rectangle 6">
            <a:extLst>
              <a:ext uri="{FF2B5EF4-FFF2-40B4-BE49-F238E27FC236}">
                <a16:creationId xmlns:a16="http://schemas.microsoft.com/office/drawing/2014/main" id="{ABCD199D-FDCA-FDA9-6359-DFEEB1B4C879}"/>
              </a:ext>
            </a:extLst>
          </p:cNvPr>
          <p:cNvSpPr/>
          <p:nvPr/>
        </p:nvSpPr>
        <p:spPr>
          <a:xfrm>
            <a:off x="8895720" y="1933731"/>
            <a:ext cx="3118480" cy="4524315"/>
          </a:xfrm>
          <a:prstGeom prst="rect">
            <a:avLst/>
          </a:prstGeom>
        </p:spPr>
        <p:txBody>
          <a:bodyPr wrap="square">
            <a:spAutoFit/>
          </a:bodyPr>
          <a:lstStyle/>
          <a:p>
            <a:pPr>
              <a:tabLst>
                <a:tab pos="227013" algn="l"/>
                <a:tab pos="2109788" algn="l"/>
              </a:tabLst>
            </a:pPr>
            <a:r>
              <a:rPr lang="en-US" u="sng" dirty="0"/>
              <a:t>2021 income:</a:t>
            </a:r>
          </a:p>
          <a:p>
            <a:pPr>
              <a:tabLst>
                <a:tab pos="227013" algn="l"/>
                <a:tab pos="2109788" algn="l"/>
              </a:tabLst>
            </a:pPr>
            <a:r>
              <a:rPr lang="en-US" dirty="0"/>
              <a:t>	Member dues:	$2.3k</a:t>
            </a:r>
          </a:p>
          <a:p>
            <a:pPr>
              <a:tabLst>
                <a:tab pos="227013" algn="l"/>
                <a:tab pos="2109788" algn="l"/>
              </a:tabLst>
            </a:pPr>
            <a:r>
              <a:rPr lang="en-US" dirty="0"/>
              <a:t>	Investment:	$1.0k</a:t>
            </a:r>
          </a:p>
          <a:p>
            <a:pPr>
              <a:tabLst>
                <a:tab pos="227013" algn="l"/>
                <a:tab pos="2109788" algn="l"/>
              </a:tabLst>
            </a:pPr>
            <a:r>
              <a:rPr lang="en-US" dirty="0"/>
              <a:t>	</a:t>
            </a:r>
          </a:p>
          <a:p>
            <a:pPr>
              <a:tabLst>
                <a:tab pos="227013" algn="l"/>
                <a:tab pos="2109788" algn="l"/>
              </a:tabLst>
            </a:pPr>
            <a:r>
              <a:rPr lang="en-US" u="sng" dirty="0"/>
              <a:t>2021 expenses:</a:t>
            </a:r>
          </a:p>
          <a:p>
            <a:pPr>
              <a:tabLst>
                <a:tab pos="227013" algn="l"/>
                <a:tab pos="2109788" algn="l"/>
              </a:tabLst>
            </a:pPr>
            <a:r>
              <a:rPr lang="en-US" dirty="0"/>
              <a:t>	Misc.	$0</a:t>
            </a:r>
          </a:p>
          <a:p>
            <a:pPr>
              <a:tabLst>
                <a:tab pos="227013" algn="l"/>
                <a:tab pos="2109788" algn="l"/>
              </a:tabLst>
            </a:pPr>
            <a:r>
              <a:rPr lang="en-US" dirty="0"/>
              <a:t>	Travel	$0</a:t>
            </a:r>
          </a:p>
          <a:p>
            <a:pPr>
              <a:tabLst>
                <a:tab pos="227013" algn="l"/>
                <a:tab pos="2109788" algn="l"/>
              </a:tabLst>
            </a:pPr>
            <a:r>
              <a:rPr lang="en-US" dirty="0"/>
              <a:t>	Conference	$0</a:t>
            </a:r>
          </a:p>
          <a:p>
            <a:pPr>
              <a:tabLst>
                <a:tab pos="227013" algn="l"/>
                <a:tab pos="2109788" algn="l"/>
              </a:tabLst>
            </a:pPr>
            <a:endParaRPr lang="en-US" dirty="0"/>
          </a:p>
          <a:p>
            <a:pPr>
              <a:tabLst>
                <a:tab pos="227013" algn="l"/>
                <a:tab pos="2109788" algn="l"/>
              </a:tabLst>
            </a:pPr>
            <a:r>
              <a:rPr lang="en-US" u="sng" dirty="0"/>
              <a:t>2021 Net:	$3.3k</a:t>
            </a:r>
          </a:p>
          <a:p>
            <a:pPr>
              <a:tabLst>
                <a:tab pos="227013" algn="l"/>
                <a:tab pos="2109788" algn="l"/>
              </a:tabLst>
            </a:pPr>
            <a:endParaRPr lang="en-US" dirty="0"/>
          </a:p>
          <a:p>
            <a:pPr>
              <a:tabLst>
                <a:tab pos="227013" algn="l"/>
                <a:tab pos="2109788" algn="l"/>
              </a:tabLst>
            </a:pPr>
            <a:endParaRPr lang="en-US" dirty="0"/>
          </a:p>
          <a:p>
            <a:pPr>
              <a:tabLst>
                <a:tab pos="227013" algn="l"/>
                <a:tab pos="2109788" algn="l"/>
              </a:tabLst>
            </a:pPr>
            <a:endParaRPr lang="en-US" dirty="0"/>
          </a:p>
          <a:p>
            <a:pPr>
              <a:tabLst>
                <a:tab pos="227013" algn="l"/>
                <a:tab pos="2109788" algn="l"/>
              </a:tabLst>
            </a:pPr>
            <a:endParaRPr lang="en-US" dirty="0"/>
          </a:p>
          <a:p>
            <a:pPr>
              <a:tabLst>
                <a:tab pos="227013" algn="l"/>
                <a:tab pos="2109788" algn="l"/>
              </a:tabLst>
            </a:pPr>
            <a:r>
              <a:rPr lang="en-US" dirty="0"/>
              <a:t>Duvall Endowment:	$92.5k</a:t>
            </a:r>
          </a:p>
          <a:p>
            <a:pPr>
              <a:tabLst>
                <a:tab pos="227013" algn="l"/>
                <a:tab pos="2109788" algn="l"/>
              </a:tabLst>
            </a:pPr>
            <a:r>
              <a:rPr lang="en-US" dirty="0"/>
              <a:t>Ashcroft Endowment: $150k</a:t>
            </a:r>
          </a:p>
        </p:txBody>
      </p:sp>
      <p:graphicFrame>
        <p:nvGraphicFramePr>
          <p:cNvPr id="8" name="Chart 7">
            <a:extLst>
              <a:ext uri="{FF2B5EF4-FFF2-40B4-BE49-F238E27FC236}">
                <a16:creationId xmlns:a16="http://schemas.microsoft.com/office/drawing/2014/main" id="{6B3C664C-6E3E-5BD2-7924-04372C7727E2}"/>
              </a:ext>
            </a:extLst>
          </p:cNvPr>
          <p:cNvGraphicFramePr>
            <a:graphicFrameLocks/>
          </p:cNvGraphicFramePr>
          <p:nvPr/>
        </p:nvGraphicFramePr>
        <p:xfrm>
          <a:off x="4601399" y="1646553"/>
          <a:ext cx="3654669" cy="43600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0393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FD4714-146D-D0FF-95C0-3A177F145EDA}"/>
              </a:ext>
            </a:extLst>
          </p:cNvPr>
          <p:cNvSpPr>
            <a:spLocks noGrp="1"/>
          </p:cNvSpPr>
          <p:nvPr>
            <p:ph type="sldNum" sz="quarter" idx="10"/>
          </p:nvPr>
        </p:nvSpPr>
        <p:spPr/>
        <p:txBody>
          <a:bodyPr/>
          <a:lstStyle/>
          <a:p>
            <a:fld id="{4FAB73BC-B049-4115-A692-8D63A059BFB8}" type="slidenum">
              <a:rPr lang="en-US" smtClean="0"/>
              <a:pPr/>
              <a:t>6</a:t>
            </a:fld>
            <a:endParaRPr lang="en-US" dirty="0"/>
          </a:p>
        </p:txBody>
      </p:sp>
      <p:pic>
        <p:nvPicPr>
          <p:cNvPr id="5" name="Picture 4">
            <a:extLst>
              <a:ext uri="{FF2B5EF4-FFF2-40B4-BE49-F238E27FC236}">
                <a16:creationId xmlns:a16="http://schemas.microsoft.com/office/drawing/2014/main" id="{06BFBAE8-59B4-AD7F-2667-33F2D07C0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2508" y="928700"/>
            <a:ext cx="5362244" cy="5203363"/>
          </a:xfrm>
          <a:prstGeom prst="rect">
            <a:avLst/>
          </a:prstGeom>
        </p:spPr>
      </p:pic>
      <p:sp>
        <p:nvSpPr>
          <p:cNvPr id="6" name="Title 1">
            <a:extLst>
              <a:ext uri="{FF2B5EF4-FFF2-40B4-BE49-F238E27FC236}">
                <a16:creationId xmlns:a16="http://schemas.microsoft.com/office/drawing/2014/main" id="{AA3880C4-7F43-DBBF-4A3B-E623CC16A4F5}"/>
              </a:ext>
            </a:extLst>
          </p:cNvPr>
          <p:cNvSpPr>
            <a:spLocks noGrp="1"/>
          </p:cNvSpPr>
          <p:nvPr>
            <p:ph type="title"/>
          </p:nvPr>
        </p:nvSpPr>
        <p:spPr>
          <a:xfrm>
            <a:off x="1600200" y="261257"/>
            <a:ext cx="10096500" cy="774779"/>
          </a:xfrm>
        </p:spPr>
        <p:txBody>
          <a:bodyPr>
            <a:normAutofit/>
          </a:bodyPr>
          <a:lstStyle/>
          <a:p>
            <a:pPr algn="l"/>
            <a:r>
              <a:rPr lang="en-US" sz="3600" dirty="0"/>
              <a:t>Membership &amp; Fellowship</a:t>
            </a:r>
          </a:p>
        </p:txBody>
      </p:sp>
      <p:sp>
        <p:nvSpPr>
          <p:cNvPr id="7" name="TextBox 6">
            <a:extLst>
              <a:ext uri="{FF2B5EF4-FFF2-40B4-BE49-F238E27FC236}">
                <a16:creationId xmlns:a16="http://schemas.microsoft.com/office/drawing/2014/main" id="{42C87850-3330-B248-02A3-0FC578210D15}"/>
              </a:ext>
            </a:extLst>
          </p:cNvPr>
          <p:cNvSpPr txBox="1"/>
          <p:nvPr/>
        </p:nvSpPr>
        <p:spPr>
          <a:xfrm>
            <a:off x="372549" y="3091069"/>
            <a:ext cx="2194382" cy="2862322"/>
          </a:xfrm>
          <a:prstGeom prst="rect">
            <a:avLst/>
          </a:prstGeom>
          <a:noFill/>
        </p:spPr>
        <p:txBody>
          <a:bodyPr wrap="square" rtlCol="0">
            <a:spAutoFit/>
          </a:bodyPr>
          <a:lstStyle/>
          <a:p>
            <a:pPr>
              <a:tabLst>
                <a:tab pos="1485900" algn="l"/>
              </a:tabLst>
            </a:pPr>
            <a:r>
              <a:rPr lang="en-US" sz="2000" dirty="0"/>
              <a:t>Dec. 2021:	469</a:t>
            </a:r>
          </a:p>
          <a:p>
            <a:pPr>
              <a:tabLst>
                <a:tab pos="1485900" algn="l"/>
              </a:tabLst>
            </a:pPr>
            <a:r>
              <a:rPr lang="en-US" sz="2000" dirty="0"/>
              <a:t>Dec. 2020:	430</a:t>
            </a:r>
          </a:p>
          <a:p>
            <a:pPr>
              <a:tabLst>
                <a:tab pos="1485900" algn="l"/>
              </a:tabLst>
            </a:pPr>
            <a:r>
              <a:rPr lang="en-US" sz="2000" dirty="0"/>
              <a:t>Dec. 2019:	483</a:t>
            </a:r>
          </a:p>
          <a:p>
            <a:pPr>
              <a:tabLst>
                <a:tab pos="1485900" algn="l"/>
              </a:tabLst>
            </a:pPr>
            <a:r>
              <a:rPr lang="en-US" sz="2000" dirty="0"/>
              <a:t>Dec. 2018:	354</a:t>
            </a:r>
          </a:p>
          <a:p>
            <a:pPr>
              <a:tabLst>
                <a:tab pos="1485900" algn="l"/>
              </a:tabLst>
            </a:pPr>
            <a:r>
              <a:rPr lang="en-US" sz="2000" dirty="0"/>
              <a:t>Dec. 2017:	472</a:t>
            </a:r>
          </a:p>
          <a:p>
            <a:pPr>
              <a:tabLst>
                <a:tab pos="1485900" algn="l"/>
              </a:tabLst>
            </a:pPr>
            <a:r>
              <a:rPr lang="en-US" sz="2000" dirty="0"/>
              <a:t>Dec. 2016:	376</a:t>
            </a:r>
          </a:p>
          <a:p>
            <a:pPr>
              <a:tabLst>
                <a:tab pos="1485900" algn="l"/>
              </a:tabLst>
            </a:pPr>
            <a:r>
              <a:rPr lang="en-US" sz="2000" dirty="0"/>
              <a:t>Dec. 2015:	425</a:t>
            </a:r>
          </a:p>
          <a:p>
            <a:pPr>
              <a:tabLst>
                <a:tab pos="1485900" algn="l"/>
              </a:tabLst>
            </a:pPr>
            <a:r>
              <a:rPr lang="en-US" sz="2000" dirty="0"/>
              <a:t>Dec. 2014:	331</a:t>
            </a:r>
          </a:p>
          <a:p>
            <a:pPr>
              <a:tabLst>
                <a:tab pos="1485900" algn="l"/>
              </a:tabLst>
            </a:pPr>
            <a:r>
              <a:rPr lang="en-US" sz="2000" dirty="0"/>
              <a:t>Dec. 2013:	378</a:t>
            </a:r>
          </a:p>
        </p:txBody>
      </p:sp>
      <p:sp>
        <p:nvSpPr>
          <p:cNvPr id="8" name="TextBox 7">
            <a:extLst>
              <a:ext uri="{FF2B5EF4-FFF2-40B4-BE49-F238E27FC236}">
                <a16:creationId xmlns:a16="http://schemas.microsoft.com/office/drawing/2014/main" id="{7A426E4A-6164-A911-BA5F-755B01A0A565}"/>
              </a:ext>
            </a:extLst>
          </p:cNvPr>
          <p:cNvSpPr txBox="1"/>
          <p:nvPr/>
        </p:nvSpPr>
        <p:spPr>
          <a:xfrm>
            <a:off x="925678" y="6310735"/>
            <a:ext cx="5410455" cy="369332"/>
          </a:xfrm>
          <a:prstGeom prst="rect">
            <a:avLst/>
          </a:prstGeom>
          <a:noFill/>
        </p:spPr>
        <p:txBody>
          <a:bodyPr wrap="none" rtlCol="0">
            <a:spAutoFit/>
          </a:bodyPr>
          <a:lstStyle/>
          <a:p>
            <a:r>
              <a:rPr lang="en-US" dirty="0"/>
              <a:t>1502+ unique members and attendees since 2015</a:t>
            </a:r>
          </a:p>
        </p:txBody>
      </p:sp>
      <p:sp>
        <p:nvSpPr>
          <p:cNvPr id="9" name="TextBox 8">
            <a:extLst>
              <a:ext uri="{FF2B5EF4-FFF2-40B4-BE49-F238E27FC236}">
                <a16:creationId xmlns:a16="http://schemas.microsoft.com/office/drawing/2014/main" id="{83D82A20-05BE-279D-9BD9-9E39764B93B6}"/>
              </a:ext>
            </a:extLst>
          </p:cNvPr>
          <p:cNvSpPr txBox="1"/>
          <p:nvPr/>
        </p:nvSpPr>
        <p:spPr>
          <a:xfrm rot="20627312">
            <a:off x="2829180" y="3345713"/>
            <a:ext cx="3844140" cy="369332"/>
          </a:xfrm>
          <a:prstGeom prst="rect">
            <a:avLst/>
          </a:prstGeom>
          <a:noFill/>
        </p:spPr>
        <p:txBody>
          <a:bodyPr wrap="square" rtlCol="0">
            <a:spAutoFit/>
          </a:bodyPr>
          <a:lstStyle/>
          <a:p>
            <a:r>
              <a:rPr lang="en-US" dirty="0"/>
              <a:t>Approx. 1-2 Fellow Threshold</a:t>
            </a:r>
          </a:p>
        </p:txBody>
      </p:sp>
      <p:pic>
        <p:nvPicPr>
          <p:cNvPr id="10" name="Picture 9">
            <a:extLst>
              <a:ext uri="{FF2B5EF4-FFF2-40B4-BE49-F238E27FC236}">
                <a16:creationId xmlns:a16="http://schemas.microsoft.com/office/drawing/2014/main" id="{C9E48B5E-5D6C-2F16-9181-DB22F0900A3F}"/>
              </a:ext>
            </a:extLst>
          </p:cNvPr>
          <p:cNvPicPr>
            <a:picLocks noChangeAspect="1"/>
          </p:cNvPicPr>
          <p:nvPr/>
        </p:nvPicPr>
        <p:blipFill rotWithShape="1">
          <a:blip r:embed="rId3">
            <a:extLst>
              <a:ext uri="{28A0092B-C50C-407E-A947-70E740481C1C}">
                <a14:useLocalDpi xmlns:a14="http://schemas.microsoft.com/office/drawing/2010/main" val="0"/>
              </a:ext>
            </a:extLst>
          </a:blip>
          <a:srcRect r="26520"/>
          <a:stretch/>
        </p:blipFill>
        <p:spPr>
          <a:xfrm>
            <a:off x="8114752" y="-6829"/>
            <a:ext cx="4077248" cy="6864829"/>
          </a:xfrm>
          <a:prstGeom prst="rect">
            <a:avLst/>
          </a:prstGeom>
        </p:spPr>
      </p:pic>
      <p:cxnSp>
        <p:nvCxnSpPr>
          <p:cNvPr id="11" name="Straight Connector 10">
            <a:extLst>
              <a:ext uri="{FF2B5EF4-FFF2-40B4-BE49-F238E27FC236}">
                <a16:creationId xmlns:a16="http://schemas.microsoft.com/office/drawing/2014/main" id="{A8E303C6-3056-A1CB-4310-0DC85A356132}"/>
              </a:ext>
            </a:extLst>
          </p:cNvPr>
          <p:cNvCxnSpPr>
            <a:cxnSpLocks/>
          </p:cNvCxnSpPr>
          <p:nvPr/>
        </p:nvCxnSpPr>
        <p:spPr>
          <a:xfrm flipV="1">
            <a:off x="3271788" y="2400300"/>
            <a:ext cx="4627612" cy="1302036"/>
          </a:xfrm>
          <a:prstGeom prst="line">
            <a:avLst/>
          </a:prstGeom>
          <a:ln w="101600" cmpd="tri">
            <a:solidFill>
              <a:srgbClr val="FF0000">
                <a:alpha val="50073"/>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013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4A0DB21-8B08-E849-9BA6-85354F1E087C}"/>
              </a:ext>
            </a:extLst>
          </p:cNvPr>
          <p:cNvSpPr>
            <a:spLocks noGrp="1"/>
          </p:cNvSpPr>
          <p:nvPr>
            <p:ph type="sldNum" sz="quarter" idx="10"/>
          </p:nvPr>
        </p:nvSpPr>
        <p:spPr/>
        <p:txBody>
          <a:bodyPr/>
          <a:lstStyle/>
          <a:p>
            <a:fld id="{4FAB73BC-B049-4115-A692-8D63A059BFB8}" type="slidenum">
              <a:rPr lang="en-US" smtClean="0"/>
              <a:pPr/>
              <a:t>7</a:t>
            </a:fld>
            <a:endParaRPr lang="en-US" dirty="0"/>
          </a:p>
        </p:txBody>
      </p:sp>
      <p:sp>
        <p:nvSpPr>
          <p:cNvPr id="4" name="Content Placeholder 3">
            <a:extLst>
              <a:ext uri="{FF2B5EF4-FFF2-40B4-BE49-F238E27FC236}">
                <a16:creationId xmlns:a16="http://schemas.microsoft.com/office/drawing/2014/main" id="{7D452E00-B36E-F752-9122-9720535EE266}"/>
              </a:ext>
            </a:extLst>
          </p:cNvPr>
          <p:cNvSpPr>
            <a:spLocks noGrp="1"/>
          </p:cNvSpPr>
          <p:nvPr>
            <p:ph sz="quarter" idx="11"/>
          </p:nvPr>
        </p:nvSpPr>
        <p:spPr>
          <a:xfrm>
            <a:off x="647700" y="1409700"/>
            <a:ext cx="6732814" cy="4610100"/>
          </a:xfrm>
        </p:spPr>
        <p:txBody>
          <a:bodyPr/>
          <a:lstStyle/>
          <a:p>
            <a:pPr marL="342900" indent="-342900">
              <a:buFont typeface="Arial" panose="020B0604020202020204" pitchFamily="34" charset="0"/>
              <a:buChar char="•"/>
            </a:pPr>
            <a:r>
              <a:rPr lang="en-US" dirty="0"/>
              <a:t>Conference navigated rescheduling due to COVID, requirements from APS to find a virtual platform, and first virtual abstract sort</a:t>
            </a:r>
          </a:p>
          <a:p>
            <a:pPr marL="342900" indent="-342900">
              <a:buFont typeface="Arial" panose="020B0604020202020204" pitchFamily="34" charset="0"/>
              <a:buChar char="•"/>
            </a:pPr>
            <a:r>
              <a:rPr lang="en-US" dirty="0"/>
              <a:t>Conference planning led by APS Meetings team and technical planning led by conference co-chairs</a:t>
            </a:r>
          </a:p>
          <a:p>
            <a:pPr marL="342900" indent="-342900">
              <a:buFont typeface="Arial" panose="020B0604020202020204" pitchFamily="34" charset="0"/>
              <a:buChar char="•"/>
            </a:pPr>
            <a:r>
              <a:rPr lang="en-US" dirty="0"/>
              <a:t>Conference expected to lose $60-80K: </a:t>
            </a:r>
          </a:p>
          <a:p>
            <a:pPr marL="726948" lvl="1" indent="-342900">
              <a:buFont typeface="Arial" panose="020B0604020202020204" pitchFamily="34" charset="0"/>
              <a:buChar char="•"/>
            </a:pPr>
            <a:r>
              <a:rPr lang="en-US" dirty="0"/>
              <a:t>Decreased abstract submission </a:t>
            </a:r>
            <a:r>
              <a:rPr lang="en-US" dirty="0">
                <a:sym typeface="Wingdings" pitchFamily="2" charset="2"/>
              </a:rPr>
              <a:t> decreased attendance  may not meet guaranteed hotel room minimums</a:t>
            </a:r>
          </a:p>
          <a:p>
            <a:pPr marL="726948" lvl="1" indent="-342900">
              <a:buFont typeface="Arial" panose="020B0604020202020204" pitchFamily="34" charset="0"/>
              <a:buChar char="•"/>
            </a:pPr>
            <a:r>
              <a:rPr lang="en-US" dirty="0">
                <a:sym typeface="Wingdings" pitchFamily="2" charset="2"/>
              </a:rPr>
              <a:t>New requirements: COVID safety protocols and virtual platform</a:t>
            </a:r>
          </a:p>
          <a:p>
            <a:pPr marL="726948" lvl="1" indent="-342900">
              <a:buFont typeface="Arial" panose="020B0604020202020204" pitchFamily="34" charset="0"/>
              <a:buChar char="•"/>
            </a:pPr>
            <a:r>
              <a:rPr lang="en-US" dirty="0">
                <a:sym typeface="Wingdings" pitchFamily="2" charset="2"/>
              </a:rPr>
              <a:t>Several fixed costs, e.g. food and beverage with the hotel, that we must meet regardless of actual attendance</a:t>
            </a:r>
            <a:endParaRPr lang="en-US" dirty="0"/>
          </a:p>
        </p:txBody>
      </p:sp>
      <p:sp>
        <p:nvSpPr>
          <p:cNvPr id="5" name="Title 1">
            <a:extLst>
              <a:ext uri="{FF2B5EF4-FFF2-40B4-BE49-F238E27FC236}">
                <a16:creationId xmlns:a16="http://schemas.microsoft.com/office/drawing/2014/main" id="{A3173534-584C-C835-4969-29CF6ED5F0CA}"/>
              </a:ext>
            </a:extLst>
          </p:cNvPr>
          <p:cNvSpPr>
            <a:spLocks noGrp="1"/>
          </p:cNvSpPr>
          <p:nvPr>
            <p:ph type="title"/>
          </p:nvPr>
        </p:nvSpPr>
        <p:spPr/>
        <p:txBody>
          <a:bodyPr>
            <a:normAutofit/>
          </a:bodyPr>
          <a:lstStyle/>
          <a:p>
            <a:pPr algn="l"/>
            <a:r>
              <a:rPr lang="en-US" sz="3600" dirty="0"/>
              <a:t>Summary of SCCM 2022 Conference</a:t>
            </a:r>
          </a:p>
        </p:txBody>
      </p:sp>
      <p:pic>
        <p:nvPicPr>
          <p:cNvPr id="1028" name="Picture 4">
            <a:extLst>
              <a:ext uri="{FF2B5EF4-FFF2-40B4-BE49-F238E27FC236}">
                <a16:creationId xmlns:a16="http://schemas.microsoft.com/office/drawing/2014/main" id="{4B1BC008-33E8-C8DD-6792-591736535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8618" y="1036036"/>
            <a:ext cx="4933382" cy="3050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711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4A0DB21-8B08-E849-9BA6-85354F1E087C}"/>
              </a:ext>
            </a:extLst>
          </p:cNvPr>
          <p:cNvSpPr>
            <a:spLocks noGrp="1"/>
          </p:cNvSpPr>
          <p:nvPr>
            <p:ph type="sldNum" sz="quarter" idx="10"/>
          </p:nvPr>
        </p:nvSpPr>
        <p:spPr/>
        <p:txBody>
          <a:bodyPr/>
          <a:lstStyle/>
          <a:p>
            <a:fld id="{4FAB73BC-B049-4115-A692-8D63A059BFB8}" type="slidenum">
              <a:rPr lang="en-US" smtClean="0"/>
              <a:pPr/>
              <a:t>8</a:t>
            </a:fld>
            <a:endParaRPr lang="en-US" dirty="0"/>
          </a:p>
        </p:txBody>
      </p:sp>
      <p:sp>
        <p:nvSpPr>
          <p:cNvPr id="5" name="Title 1">
            <a:extLst>
              <a:ext uri="{FF2B5EF4-FFF2-40B4-BE49-F238E27FC236}">
                <a16:creationId xmlns:a16="http://schemas.microsoft.com/office/drawing/2014/main" id="{A3173534-584C-C835-4969-29CF6ED5F0CA}"/>
              </a:ext>
            </a:extLst>
          </p:cNvPr>
          <p:cNvSpPr>
            <a:spLocks noGrp="1"/>
          </p:cNvSpPr>
          <p:nvPr>
            <p:ph type="title"/>
          </p:nvPr>
        </p:nvSpPr>
        <p:spPr/>
        <p:txBody>
          <a:bodyPr>
            <a:normAutofit/>
          </a:bodyPr>
          <a:lstStyle/>
          <a:p>
            <a:r>
              <a:rPr lang="en-US" sz="3600" dirty="0"/>
              <a:t>Early Career and Student Symposium</a:t>
            </a:r>
          </a:p>
        </p:txBody>
      </p:sp>
      <p:sp>
        <p:nvSpPr>
          <p:cNvPr id="2" name="TextBox 1"/>
          <p:cNvSpPr txBox="1"/>
          <p:nvPr/>
        </p:nvSpPr>
        <p:spPr>
          <a:xfrm>
            <a:off x="698500" y="1320800"/>
            <a:ext cx="10287000" cy="1371600"/>
          </a:xfrm>
          <a:prstGeom prst="rect">
            <a:avLst/>
          </a:prstGeom>
        </p:spPr>
        <p:txBody>
          <a:bodyPr vert="horz" wrap="square" lIns="91440" tIns="45720" rIns="91440" bIns="45720" rtlCol="0">
            <a:noAutofit/>
          </a:bodyPr>
          <a:lstStyle/>
          <a:p>
            <a:pPr algn="l"/>
            <a:r>
              <a:rPr lang="en-US" sz="1600" dirty="0"/>
              <a:t>Sunday (July 10, 2022) 7:30 am </a:t>
            </a:r>
            <a:r>
              <a:rPr lang="mr-IN" sz="1600" dirty="0"/>
              <a:t>–</a:t>
            </a:r>
            <a:r>
              <a:rPr lang="en-US" sz="1600" dirty="0"/>
              <a:t> 5:00 pm</a:t>
            </a:r>
          </a:p>
          <a:p>
            <a:pPr algn="l"/>
            <a:endParaRPr lang="en-US" sz="1600" dirty="0"/>
          </a:p>
          <a:p>
            <a:pPr algn="l"/>
            <a:r>
              <a:rPr lang="en-US" sz="1600" dirty="0"/>
              <a:t>Lana Stekovic (Northrop Grumman), Chair</a:t>
            </a:r>
          </a:p>
          <a:p>
            <a:pPr algn="l"/>
            <a:r>
              <a:rPr lang="en-US" sz="1600" dirty="0"/>
              <a:t>Belinda Pacheco Johnson (LANL), Co-Chair</a:t>
            </a:r>
          </a:p>
          <a:p>
            <a:pPr algn="l"/>
            <a:endParaRPr lang="en-US" sz="1600" dirty="0"/>
          </a:p>
          <a:p>
            <a:pPr algn="l"/>
            <a:r>
              <a:rPr lang="en-US" sz="1600" dirty="0"/>
              <a:t>Travel Award Budget: $18,000</a:t>
            </a:r>
          </a:p>
          <a:p>
            <a:pPr algn="l"/>
            <a:endParaRPr lang="en-US" sz="1600" dirty="0"/>
          </a:p>
          <a:p>
            <a:pPr algn="l"/>
            <a:r>
              <a:rPr lang="en-US" sz="1600" dirty="0"/>
              <a:t>Overall attendance: 56</a:t>
            </a:r>
          </a:p>
          <a:p>
            <a:pPr algn="l"/>
            <a:endParaRPr lang="en-US" sz="1600" dirty="0"/>
          </a:p>
          <a:p>
            <a:pPr algn="l"/>
            <a:r>
              <a:rPr lang="en-US" sz="1600" dirty="0"/>
              <a:t>Oral presentations </a:t>
            </a:r>
            <a:r>
              <a:rPr lang="mr-IN" sz="1600" dirty="0"/>
              <a:t>–</a:t>
            </a:r>
            <a:r>
              <a:rPr lang="en-US" sz="1600" dirty="0"/>
              <a:t> 15 presenters</a:t>
            </a:r>
          </a:p>
          <a:p>
            <a:pPr algn="l"/>
            <a:r>
              <a:rPr lang="en-US" sz="1600" dirty="0"/>
              <a:t>Rapid Fire Competition </a:t>
            </a:r>
            <a:r>
              <a:rPr lang="mr-IN" sz="1600" dirty="0"/>
              <a:t>–</a:t>
            </a:r>
            <a:r>
              <a:rPr lang="en-US" sz="1600" dirty="0"/>
              <a:t> 7 presenters</a:t>
            </a:r>
          </a:p>
          <a:p>
            <a:pPr algn="l"/>
            <a:r>
              <a:rPr lang="en-US" sz="1600" dirty="0"/>
              <a:t>Poster Presenters </a:t>
            </a:r>
            <a:r>
              <a:rPr lang="mr-IN" sz="1600" dirty="0"/>
              <a:t>–</a:t>
            </a:r>
            <a:r>
              <a:rPr lang="en-US" sz="1600" dirty="0"/>
              <a:t> 9 posters</a:t>
            </a:r>
          </a:p>
          <a:p>
            <a:pPr algn="l"/>
            <a:r>
              <a:rPr lang="en-US" sz="1600" dirty="0"/>
              <a:t>Awards to the best oral presentations, </a:t>
            </a:r>
          </a:p>
          <a:p>
            <a:pPr algn="l"/>
            <a:r>
              <a:rPr lang="en-US" sz="1600" dirty="0"/>
              <a:t>best rapid fire, best poster! ($150 each)</a:t>
            </a:r>
          </a:p>
          <a:p>
            <a:pPr algn="l"/>
            <a:endParaRPr lang="en-US" sz="1600" dirty="0"/>
          </a:p>
          <a:p>
            <a:pPr algn="l"/>
            <a:r>
              <a:rPr lang="en-US" sz="1600" dirty="0"/>
              <a:t>Keynote Address by Rick Kraus</a:t>
            </a:r>
          </a:p>
          <a:p>
            <a:pPr algn="l"/>
            <a:endParaRPr lang="en-US" sz="1600" dirty="0"/>
          </a:p>
          <a:p>
            <a:pPr algn="l"/>
            <a:r>
              <a:rPr lang="en-US" sz="1600" dirty="0"/>
              <a:t>Networking and Career Advancement </a:t>
            </a:r>
          </a:p>
          <a:p>
            <a:pPr algn="l"/>
            <a:r>
              <a:rPr lang="en-US" sz="1600" dirty="0"/>
              <a:t>Workshop by Lana Stekovic </a:t>
            </a:r>
          </a:p>
        </p:txBody>
      </p:sp>
      <p:graphicFrame>
        <p:nvGraphicFramePr>
          <p:cNvPr id="6" name="Chart 5"/>
          <p:cNvGraphicFramePr>
            <a:graphicFrameLocks/>
          </p:cNvGraphicFramePr>
          <p:nvPr/>
        </p:nvGraphicFramePr>
        <p:xfrm>
          <a:off x="5829300" y="1384300"/>
          <a:ext cx="5168900" cy="24066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nvGraphicFramePr>
        <p:xfrm>
          <a:off x="6172200" y="4305300"/>
          <a:ext cx="3886200" cy="2286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121400" y="1117600"/>
            <a:ext cx="4419600" cy="444500"/>
          </a:xfrm>
          <a:prstGeom prst="rect">
            <a:avLst/>
          </a:prstGeom>
        </p:spPr>
        <p:txBody>
          <a:bodyPr vert="horz" wrap="square" lIns="91440" tIns="45720" rIns="91440" bIns="45720" rtlCol="0">
            <a:noAutofit/>
          </a:bodyPr>
          <a:lstStyle/>
          <a:p>
            <a:pPr algn="l"/>
            <a:r>
              <a:rPr lang="en-US" b="1" dirty="0"/>
              <a:t>Attendance by Attendee Status</a:t>
            </a:r>
          </a:p>
        </p:txBody>
      </p:sp>
      <p:sp>
        <p:nvSpPr>
          <p:cNvPr id="9" name="TextBox 8"/>
          <p:cNvSpPr txBox="1"/>
          <p:nvPr/>
        </p:nvSpPr>
        <p:spPr>
          <a:xfrm>
            <a:off x="6235700" y="3810000"/>
            <a:ext cx="4419600" cy="444500"/>
          </a:xfrm>
          <a:prstGeom prst="rect">
            <a:avLst/>
          </a:prstGeom>
        </p:spPr>
        <p:txBody>
          <a:bodyPr vert="horz" wrap="square" lIns="91440" tIns="45720" rIns="91440" bIns="45720" rtlCol="0">
            <a:noAutofit/>
          </a:bodyPr>
          <a:lstStyle/>
          <a:p>
            <a:pPr algn="l"/>
            <a:r>
              <a:rPr lang="en-US" b="1" dirty="0"/>
              <a:t>Attendance by Affiliation</a:t>
            </a:r>
          </a:p>
        </p:txBody>
      </p:sp>
    </p:spTree>
    <p:extLst>
      <p:ext uri="{BB962C8B-B14F-4D97-AF65-F5344CB8AC3E}">
        <p14:creationId xmlns:p14="http://schemas.microsoft.com/office/powerpoint/2010/main" val="378385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4BBED-6113-A949-CA5E-E98262EA822B}"/>
              </a:ext>
            </a:extLst>
          </p:cNvPr>
          <p:cNvSpPr>
            <a:spLocks noGrp="1"/>
          </p:cNvSpPr>
          <p:nvPr>
            <p:ph type="title"/>
          </p:nvPr>
        </p:nvSpPr>
        <p:spPr>
          <a:xfrm>
            <a:off x="1606062" y="109108"/>
            <a:ext cx="10096500" cy="774779"/>
          </a:xfrm>
        </p:spPr>
        <p:txBody>
          <a:bodyPr>
            <a:normAutofit/>
          </a:bodyPr>
          <a:lstStyle/>
          <a:p>
            <a:pPr algn="l"/>
            <a:r>
              <a:rPr lang="en-US" sz="3600" dirty="0"/>
              <a:t>Invitation to SCCM 2023 in Chicago</a:t>
            </a:r>
          </a:p>
        </p:txBody>
      </p:sp>
      <p:sp>
        <p:nvSpPr>
          <p:cNvPr id="6" name="Slide Number Placeholder 5">
            <a:extLst>
              <a:ext uri="{FF2B5EF4-FFF2-40B4-BE49-F238E27FC236}">
                <a16:creationId xmlns:a16="http://schemas.microsoft.com/office/drawing/2014/main" id="{5C5C65C1-EF4D-0A64-A094-6A19C7C520F0}"/>
              </a:ext>
            </a:extLst>
          </p:cNvPr>
          <p:cNvSpPr>
            <a:spLocks noGrp="1"/>
          </p:cNvSpPr>
          <p:nvPr>
            <p:ph type="sldNum" sz="quarter" idx="10"/>
          </p:nvPr>
        </p:nvSpPr>
        <p:spPr/>
        <p:txBody>
          <a:bodyPr/>
          <a:lstStyle/>
          <a:p>
            <a:fld id="{A4A5DB9B-08B7-1943-B3C6-89D4C3665E82}" type="slidenum">
              <a:rPr lang="en-US" smtClean="0"/>
              <a:t>9</a:t>
            </a:fld>
            <a:endParaRPr lang="en-US"/>
          </a:p>
        </p:txBody>
      </p:sp>
      <p:pic>
        <p:nvPicPr>
          <p:cNvPr id="5" name="Picture 4">
            <a:extLst>
              <a:ext uri="{FF2B5EF4-FFF2-40B4-BE49-F238E27FC236}">
                <a16:creationId xmlns:a16="http://schemas.microsoft.com/office/drawing/2014/main" id="{8B21C5E1-ED45-9CCC-8C23-4510E0801316}"/>
              </a:ext>
            </a:extLst>
          </p:cNvPr>
          <p:cNvPicPr>
            <a:picLocks noChangeAspect="1"/>
          </p:cNvPicPr>
          <p:nvPr/>
        </p:nvPicPr>
        <p:blipFill>
          <a:blip r:embed="rId2"/>
          <a:stretch>
            <a:fillRect/>
          </a:stretch>
        </p:blipFill>
        <p:spPr>
          <a:xfrm>
            <a:off x="0" y="768998"/>
            <a:ext cx="12192000" cy="4193557"/>
          </a:xfrm>
          <a:prstGeom prst="rect">
            <a:avLst/>
          </a:prstGeom>
        </p:spPr>
      </p:pic>
      <p:sp>
        <p:nvSpPr>
          <p:cNvPr id="8" name="TextBox 7">
            <a:extLst>
              <a:ext uri="{FF2B5EF4-FFF2-40B4-BE49-F238E27FC236}">
                <a16:creationId xmlns:a16="http://schemas.microsoft.com/office/drawing/2014/main" id="{D57A3AC6-B3A7-3213-39D1-ACE990960215}"/>
              </a:ext>
            </a:extLst>
          </p:cNvPr>
          <p:cNvSpPr txBox="1"/>
          <p:nvPr/>
        </p:nvSpPr>
        <p:spPr>
          <a:xfrm>
            <a:off x="1" y="5084289"/>
            <a:ext cx="6514088" cy="1292662"/>
          </a:xfrm>
          <a:prstGeom prst="rect">
            <a:avLst/>
          </a:prstGeom>
          <a:noFill/>
        </p:spPr>
        <p:txBody>
          <a:bodyPr wrap="square">
            <a:spAutoFit/>
          </a:bodyPr>
          <a:lstStyle/>
          <a:p>
            <a:r>
              <a:rPr lang="en-US" sz="2400" b="1" dirty="0"/>
              <a:t>Chaired by</a:t>
            </a:r>
          </a:p>
          <a:p>
            <a:pPr marL="285750" indent="-285750">
              <a:buFont typeface="Arial" panose="020B0604020202020204" pitchFamily="34" charset="0"/>
              <a:buChar char="•"/>
            </a:pPr>
            <a:r>
              <a:rPr lang="en-US" sz="1800" dirty="0"/>
              <a:t>Dayne Fratanduono, Lawrence Livermore National Lab</a:t>
            </a:r>
          </a:p>
          <a:p>
            <a:pPr marL="285750" indent="-285750">
              <a:buFont typeface="Arial" panose="020B0604020202020204" pitchFamily="34" charset="0"/>
              <a:buChar char="•"/>
            </a:pPr>
            <a:r>
              <a:rPr lang="en-US" sz="1800" dirty="0"/>
              <a:t>Suhithi Peiris, Battelle Memorial Institute</a:t>
            </a:r>
          </a:p>
          <a:p>
            <a:pPr marL="285750" indent="-285750">
              <a:buFont typeface="Arial" panose="020B0604020202020204" pitchFamily="34" charset="0"/>
              <a:buChar char="•"/>
            </a:pPr>
            <a:r>
              <a:rPr lang="en-US" sz="1800" dirty="0"/>
              <a:t>Malcolm McMahon, University of Edinburgh, UK</a:t>
            </a:r>
          </a:p>
        </p:txBody>
      </p:sp>
      <p:sp>
        <p:nvSpPr>
          <p:cNvPr id="9" name="TextBox 8">
            <a:extLst>
              <a:ext uri="{FF2B5EF4-FFF2-40B4-BE49-F238E27FC236}">
                <a16:creationId xmlns:a16="http://schemas.microsoft.com/office/drawing/2014/main" id="{13701F35-404E-EB76-12AF-7D2C09EBC194}"/>
              </a:ext>
            </a:extLst>
          </p:cNvPr>
          <p:cNvSpPr txBox="1"/>
          <p:nvPr/>
        </p:nvSpPr>
        <p:spPr>
          <a:xfrm>
            <a:off x="6295332" y="5084289"/>
            <a:ext cx="5836380" cy="1569660"/>
          </a:xfrm>
          <a:prstGeom prst="rect">
            <a:avLst/>
          </a:prstGeom>
          <a:noFill/>
        </p:spPr>
        <p:txBody>
          <a:bodyPr wrap="square">
            <a:spAutoFit/>
          </a:bodyPr>
          <a:lstStyle/>
          <a:p>
            <a:r>
              <a:rPr lang="en-US" sz="2400" b="1" dirty="0"/>
              <a:t>Sheraton Grand Hotel</a:t>
            </a:r>
          </a:p>
          <a:p>
            <a:pPr marL="342900" indent="-342900">
              <a:buFont typeface="Arial" panose="020B0604020202020204" pitchFamily="34" charset="0"/>
              <a:buChar char="•"/>
            </a:pPr>
            <a:r>
              <a:rPr lang="en-US" sz="1800" dirty="0"/>
              <a:t>6 ballrooms for 6 parallel sessions with 140 in each</a:t>
            </a:r>
          </a:p>
          <a:p>
            <a:pPr marL="342900" indent="-342900">
              <a:buFont typeface="Arial" panose="020B0604020202020204" pitchFamily="34" charset="0"/>
              <a:buChar char="•"/>
            </a:pPr>
            <a:r>
              <a:rPr lang="en-US" sz="1800" dirty="0"/>
              <a:t>Separate poster session and lobby space for breaks</a:t>
            </a:r>
          </a:p>
          <a:p>
            <a:pPr marL="342900" indent="-342900">
              <a:buFont typeface="Arial" panose="020B0604020202020204" pitchFamily="34" charset="0"/>
              <a:buChar char="•"/>
            </a:pPr>
            <a:r>
              <a:rPr lang="en-US" sz="1800" dirty="0"/>
              <a:t>Banquet in the ballrooms</a:t>
            </a:r>
          </a:p>
          <a:p>
            <a:pPr marL="342900" indent="-342900">
              <a:buFont typeface="Arial" panose="020B0604020202020204" pitchFamily="34" charset="0"/>
              <a:buChar char="•"/>
            </a:pPr>
            <a:r>
              <a:rPr lang="en-US" sz="1800" dirty="0"/>
              <a:t>Childcare room</a:t>
            </a:r>
          </a:p>
        </p:txBody>
      </p:sp>
    </p:spTree>
    <p:extLst>
      <p:ext uri="{BB962C8B-B14F-4D97-AF65-F5344CB8AC3E}">
        <p14:creationId xmlns:p14="http://schemas.microsoft.com/office/powerpoint/2010/main" val="382328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andia Angles">
  <a:themeElements>
    <a:clrScheme name="Sandia">
      <a:dk1>
        <a:srgbClr val="373434"/>
      </a:dk1>
      <a:lt1>
        <a:srgbClr val="FFFFFF"/>
      </a:lt1>
      <a:dk2>
        <a:srgbClr val="005376"/>
      </a:dk2>
      <a:lt2>
        <a:srgbClr val="E7E6E6"/>
      </a:lt2>
      <a:accent1>
        <a:srgbClr val="27ADCF"/>
      </a:accent1>
      <a:accent2>
        <a:srgbClr val="269077"/>
      </a:accent2>
      <a:accent3>
        <a:srgbClr val="6AB344"/>
      </a:accent3>
      <a:accent4>
        <a:srgbClr val="F69B45"/>
      </a:accent4>
      <a:accent5>
        <a:srgbClr val="A93F36"/>
      </a:accent5>
      <a:accent6>
        <a:srgbClr val="7F3A7F"/>
      </a:accent6>
      <a:hlink>
        <a:srgbClr val="27ADCF"/>
      </a:hlink>
      <a:folHlink>
        <a:srgbClr val="285C7B"/>
      </a:folHlink>
    </a:clrScheme>
    <a:fontScheme name="Open Sans Bold &amp; light">
      <a:majorFont>
        <a:latin typeface="Open Sans bold"/>
        <a:ea typeface=""/>
        <a:cs typeface=""/>
      </a:majorFont>
      <a:minorFont>
        <a:latin typeface="Open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4269</TotalTime>
  <Words>3600</Words>
  <Application>Microsoft Macintosh PowerPoint</Application>
  <PresentationFormat>Widescreen</PresentationFormat>
  <Paragraphs>463</Paragraphs>
  <Slides>34</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Open Sans bold</vt:lpstr>
      <vt:lpstr>Courier New</vt:lpstr>
      <vt:lpstr>Open Sans</vt:lpstr>
      <vt:lpstr>Open Sans Light</vt:lpstr>
      <vt:lpstr>Calibri</vt:lpstr>
      <vt:lpstr>Arial</vt:lpstr>
      <vt:lpstr>Wingdings</vt:lpstr>
      <vt:lpstr>Sandia Angles</vt:lpstr>
      <vt:lpstr>American Physical Society Shock Compression of Condensed Matter Topical Group (GSCCM) 2022 Annual Business Meeting</vt:lpstr>
      <vt:lpstr>Agenda</vt:lpstr>
      <vt:lpstr>PowerPoint Presentation</vt:lpstr>
      <vt:lpstr>Current GSCCM Executive Committee</vt:lpstr>
      <vt:lpstr>2021 Year-end Financial Report</vt:lpstr>
      <vt:lpstr>Membership &amp; Fellowship</vt:lpstr>
      <vt:lpstr>Summary of SCCM 2022 Conference</vt:lpstr>
      <vt:lpstr>Early Career and Student Symposium</vt:lpstr>
      <vt:lpstr>Invitation to SCCM 2023 in Chicago</vt:lpstr>
      <vt:lpstr>PowerPoint Presentation</vt:lpstr>
      <vt:lpstr>PowerPoint Presentation</vt:lpstr>
      <vt:lpstr>PowerPoint Presentation</vt:lpstr>
      <vt:lpstr>Program Committee Proposal</vt:lpstr>
      <vt:lpstr>Todays meeting</vt:lpstr>
      <vt:lpstr>Call for Comments:</vt:lpstr>
      <vt:lpstr>Scope:</vt:lpstr>
      <vt:lpstr>Goals and Guidelines:</vt:lpstr>
      <vt:lpstr>Timeline: Proposed Path Forward</vt:lpstr>
      <vt:lpstr>PowerPoint Presentation</vt:lpstr>
      <vt:lpstr>Focus Group Summary</vt:lpstr>
      <vt:lpstr>PowerPoint Presentation</vt:lpstr>
      <vt:lpstr>Ranking from 1 (low) to 5 (high) how important do you feel tradition and tie to the past should influence our path forward?   </vt:lpstr>
      <vt:lpstr>PowerPoint Presentation</vt:lpstr>
      <vt:lpstr>Ranking from 1 (low) to 5 (high) how important do you feel tradition and tie to the past should influence our path forward?   </vt:lpstr>
      <vt:lpstr>PowerPoint Presentation</vt:lpstr>
      <vt:lpstr>List of High-P conferences (dedicated conferences only)</vt:lpstr>
      <vt:lpstr>Town Hall Discussion on Group Expansion</vt:lpstr>
      <vt:lpstr>Focus Group Summary</vt:lpstr>
      <vt:lpstr>Focus Group Summary</vt:lpstr>
      <vt:lpstr>List of High-P Awards</vt:lpstr>
      <vt:lpstr>PowerPoint Presentation</vt:lpstr>
      <vt:lpstr>SCCM 2022 Conference - Worked Well</vt:lpstr>
      <vt:lpstr>SCCM 2022 Conference – Getting Better</vt:lpstr>
      <vt:lpstr>SCCM 2022 Conference – Needs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Rejeki Lancar</dc:creator>
  <cp:lastModifiedBy>Lane, J. Matthew</cp:lastModifiedBy>
  <cp:revision>462</cp:revision>
  <dcterms:created xsi:type="dcterms:W3CDTF">2018-07-21T13:25:45Z</dcterms:created>
  <dcterms:modified xsi:type="dcterms:W3CDTF">2022-07-13T18:19:41Z</dcterms:modified>
</cp:coreProperties>
</file>