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 id="2147483661" r:id="rId5"/>
    <p:sldMasterId id="2147483671" r:id="rId6"/>
    <p:sldMasterId id="2147483673" r:id="rId7"/>
  </p:sldMasterIdLst>
  <p:notesMasterIdLst>
    <p:notesMasterId r:id="rId8"/>
  </p:notesMasterIdLst>
  <p:sldIdLst>
    <p:sldId id="256" r:id="rId9"/>
    <p:sldId id="257" r:id="rId10"/>
    <p:sldId id="258" r:id="rId11"/>
    <p:sldId id="259" r:id="rId12"/>
    <p:sldId id="260" r:id="rId13"/>
    <p:sldId id="261" r:id="rId14"/>
    <p:sldId id="262" r:id="rId15"/>
    <p:sldId id="263" r:id="rId16"/>
    <p:sldId id="264" r:id="rId17"/>
    <p:sldId id="265" r:id="rId18"/>
    <p:sldId id="266" r:id="rId19"/>
    <p:sldId id="267" r:id="rId20"/>
    <p:sldId id="268" r:id="rId21"/>
    <p:sldId id="269" r:id="rId22"/>
    <p:sldId id="270" r:id="rId23"/>
    <p:sldId id="271" r:id="rId24"/>
    <p:sldId id="272" r:id="rId25"/>
    <p:sldId id="273" r:id="rId26"/>
    <p:sldId id="274" r:id="rId27"/>
    <p:sldId id="275" r:id="rId28"/>
    <p:sldId id="276" r:id="rId29"/>
    <p:sldId id="277" r:id="rId30"/>
    <p:sldId id="278" r:id="rId31"/>
    <p:sldId id="279" r:id="rId32"/>
    <p:sldId id="280" r:id="rId33"/>
    <p:sldId id="281" r:id="rId34"/>
    <p:sldId id="282" r:id="rId35"/>
    <p:sldId id="283" r:id="rId36"/>
    <p:sldId id="284" r:id="rId37"/>
    <p:sldId id="285" r:id="rId38"/>
    <p:sldId id="286" r:id="rId39"/>
    <p:sldId id="287" r:id="rId40"/>
    <p:sldId id="288" r:id="rId41"/>
    <p:sldId id="289" r:id="rId42"/>
    <p:sldId id="290" r:id="rId43"/>
    <p:sldId id="291" r:id="rId44"/>
    <p:sldId id="292" r:id="rId45"/>
    <p:sldId id="293" r:id="rId46"/>
    <p:sldId id="294" r:id="rId47"/>
    <p:sldId id="295" r:id="rId48"/>
    <p:sldId id="296" r:id="rId49"/>
    <p:sldId id="297" r:id="rId50"/>
    <p:sldId id="298" r:id="rId51"/>
    <p:sldId id="299" r:id="rId52"/>
    <p:sldId id="300" r:id="rId53"/>
    <p:sldId id="301" r:id="rId54"/>
    <p:sldId id="302" r:id="rId55"/>
    <p:sldId id="303" r:id="rId56"/>
    <p:sldId id="304" r:id="rId57"/>
    <p:sldId id="305" r:id="rId58"/>
    <p:sldId id="306" r:id="rId59"/>
    <p:sldId id="307" r:id="rId60"/>
  </p:sldIdLst>
  <p:sldSz cy="6858000" cx="12192000"/>
  <p:notesSz cx="6858000" cy="9144000"/>
  <p:embeddedFontLst>
    <p:embeddedFont>
      <p:font typeface="Jost ExtraBold"/>
      <p:bold r:id="rId61"/>
      <p:boldItalic r:id="rId62"/>
    </p:embeddedFont>
    <p:embeddedFont>
      <p:font typeface="Jost"/>
      <p:regular r:id="rId63"/>
      <p:bold r:id="rId64"/>
      <p:italic r:id="rId65"/>
      <p:boldItalic r:id="rId66"/>
    </p:embeddedFont>
    <p:embeddedFont>
      <p:font typeface="Helvetica Neue"/>
      <p:regular r:id="rId67"/>
      <p:bold r:id="rId68"/>
      <p:italic r:id="rId69"/>
      <p:boldItalic r:id="rId70"/>
    </p:embeddedFont>
    <p:embeddedFont>
      <p:font typeface="Jost SemiBold"/>
      <p:regular r:id="rId71"/>
      <p:bold r:id="rId72"/>
      <p:italic r:id="rId73"/>
      <p:boldItalic r:id="rId74"/>
    </p:embeddedFont>
    <p:embeddedFont>
      <p:font typeface="Open Sans"/>
      <p:regular r:id="rId75"/>
      <p:bold r:id="rId76"/>
      <p:italic r:id="rId77"/>
      <p:boldItalic r:id="rId7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79" roundtripDataSignature="AMtx7mjCx5jDqOxiWL59yEaQxiMoiM/uyg=="/>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67CFC726-6F15-4BBB-9743-4EF0A96E6151}">
  <a:tblStyle styleId="{67CFC726-6F15-4BBB-9743-4EF0A96E6151}" styleName="Table_0">
    <a:wholeTbl>
      <a:tcTxStyle>
        <a:font>
          <a:latin typeface="Arial"/>
          <a:ea typeface="Arial"/>
          <a:cs typeface="Arial"/>
        </a:font>
        <a:srgbClr val="000000"/>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_rels/presentation.xml.rels><?xml version="1.0" encoding="UTF-8" standalone="yes"?><Relationships xmlns="http://schemas.openxmlformats.org/package/2006/relationships"><Relationship Id="rId40" Type="http://schemas.openxmlformats.org/officeDocument/2006/relationships/slide" Target="slides/slide32.xml"/><Relationship Id="rId42" Type="http://schemas.openxmlformats.org/officeDocument/2006/relationships/slide" Target="slides/slide34.xml"/><Relationship Id="rId41" Type="http://schemas.openxmlformats.org/officeDocument/2006/relationships/slide" Target="slides/slide33.xml"/><Relationship Id="rId44" Type="http://schemas.openxmlformats.org/officeDocument/2006/relationships/slide" Target="slides/slide36.xml"/><Relationship Id="rId43" Type="http://schemas.openxmlformats.org/officeDocument/2006/relationships/slide" Target="slides/slide35.xml"/><Relationship Id="rId46" Type="http://schemas.openxmlformats.org/officeDocument/2006/relationships/slide" Target="slides/slide38.xml"/><Relationship Id="rId45" Type="http://schemas.openxmlformats.org/officeDocument/2006/relationships/slide" Target="slides/slide37.xml"/><Relationship Id="rId1" Type="http://schemas.openxmlformats.org/officeDocument/2006/relationships/theme" Target="theme/theme4.xml"/><Relationship Id="rId2" Type="http://schemas.openxmlformats.org/officeDocument/2006/relationships/presProps" Target="presProps.xml"/><Relationship Id="rId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1.xml"/><Relationship Id="rId48" Type="http://schemas.openxmlformats.org/officeDocument/2006/relationships/slide" Target="slides/slide40.xml"/><Relationship Id="rId47" Type="http://schemas.openxmlformats.org/officeDocument/2006/relationships/slide" Target="slides/slide39.xml"/><Relationship Id="rId49" Type="http://schemas.openxmlformats.org/officeDocument/2006/relationships/slide" Target="slides/slide41.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notesMaster" Target="notesMasters/notesMaster1.xml"/><Relationship Id="rId73" Type="http://schemas.openxmlformats.org/officeDocument/2006/relationships/font" Target="fonts/JostSemiBold-italic.fntdata"/><Relationship Id="rId72" Type="http://schemas.openxmlformats.org/officeDocument/2006/relationships/font" Target="fonts/JostSemiBold-bold.fntdata"/><Relationship Id="rId31" Type="http://schemas.openxmlformats.org/officeDocument/2006/relationships/slide" Target="slides/slide23.xml"/><Relationship Id="rId75" Type="http://schemas.openxmlformats.org/officeDocument/2006/relationships/font" Target="fonts/OpenSans-regular.fntdata"/><Relationship Id="rId30" Type="http://schemas.openxmlformats.org/officeDocument/2006/relationships/slide" Target="slides/slide22.xml"/><Relationship Id="rId74" Type="http://schemas.openxmlformats.org/officeDocument/2006/relationships/font" Target="fonts/JostSemiBold-boldItalic.fntdata"/><Relationship Id="rId33" Type="http://schemas.openxmlformats.org/officeDocument/2006/relationships/slide" Target="slides/slide25.xml"/><Relationship Id="rId77" Type="http://schemas.openxmlformats.org/officeDocument/2006/relationships/font" Target="fonts/OpenSans-italic.fntdata"/><Relationship Id="rId32" Type="http://schemas.openxmlformats.org/officeDocument/2006/relationships/slide" Target="slides/slide24.xml"/><Relationship Id="rId76" Type="http://schemas.openxmlformats.org/officeDocument/2006/relationships/font" Target="fonts/OpenSans-bold.fntdata"/><Relationship Id="rId35" Type="http://schemas.openxmlformats.org/officeDocument/2006/relationships/slide" Target="slides/slide27.xml"/><Relationship Id="rId79" Type="http://customschemas.google.com/relationships/presentationmetadata" Target="metadata"/><Relationship Id="rId34" Type="http://schemas.openxmlformats.org/officeDocument/2006/relationships/slide" Target="slides/slide26.xml"/><Relationship Id="rId78" Type="http://schemas.openxmlformats.org/officeDocument/2006/relationships/font" Target="fonts/OpenSans-boldItalic.fntdata"/><Relationship Id="rId71" Type="http://schemas.openxmlformats.org/officeDocument/2006/relationships/font" Target="fonts/JostSemiBold-regular.fntdata"/><Relationship Id="rId70" Type="http://schemas.openxmlformats.org/officeDocument/2006/relationships/font" Target="fonts/HelveticaNeue-boldItalic.fntdata"/><Relationship Id="rId37" Type="http://schemas.openxmlformats.org/officeDocument/2006/relationships/slide" Target="slides/slide29.xml"/><Relationship Id="rId36" Type="http://schemas.openxmlformats.org/officeDocument/2006/relationships/slide" Target="slides/slide28.xml"/><Relationship Id="rId39" Type="http://schemas.openxmlformats.org/officeDocument/2006/relationships/slide" Target="slides/slide31.xml"/><Relationship Id="rId38" Type="http://schemas.openxmlformats.org/officeDocument/2006/relationships/slide" Target="slides/slide30.xml"/><Relationship Id="rId62" Type="http://schemas.openxmlformats.org/officeDocument/2006/relationships/font" Target="fonts/JostExtraBold-boldItalic.fntdata"/><Relationship Id="rId61" Type="http://schemas.openxmlformats.org/officeDocument/2006/relationships/font" Target="fonts/JostExtraBold-bold.fntdata"/><Relationship Id="rId20" Type="http://schemas.openxmlformats.org/officeDocument/2006/relationships/slide" Target="slides/slide12.xml"/><Relationship Id="rId64" Type="http://schemas.openxmlformats.org/officeDocument/2006/relationships/font" Target="fonts/Jost-bold.fntdata"/><Relationship Id="rId63" Type="http://schemas.openxmlformats.org/officeDocument/2006/relationships/font" Target="fonts/Jost-regular.fntdata"/><Relationship Id="rId22" Type="http://schemas.openxmlformats.org/officeDocument/2006/relationships/slide" Target="slides/slide14.xml"/><Relationship Id="rId66" Type="http://schemas.openxmlformats.org/officeDocument/2006/relationships/font" Target="fonts/Jost-boldItalic.fntdata"/><Relationship Id="rId21" Type="http://schemas.openxmlformats.org/officeDocument/2006/relationships/slide" Target="slides/slide13.xml"/><Relationship Id="rId65" Type="http://schemas.openxmlformats.org/officeDocument/2006/relationships/font" Target="fonts/Jost-italic.fntdata"/><Relationship Id="rId24" Type="http://schemas.openxmlformats.org/officeDocument/2006/relationships/slide" Target="slides/slide16.xml"/><Relationship Id="rId68" Type="http://schemas.openxmlformats.org/officeDocument/2006/relationships/font" Target="fonts/HelveticaNeue-bold.fntdata"/><Relationship Id="rId23" Type="http://schemas.openxmlformats.org/officeDocument/2006/relationships/slide" Target="slides/slide15.xml"/><Relationship Id="rId67" Type="http://schemas.openxmlformats.org/officeDocument/2006/relationships/font" Target="fonts/HelveticaNeue-regular.fntdata"/><Relationship Id="rId60" Type="http://schemas.openxmlformats.org/officeDocument/2006/relationships/slide" Target="slides/slide52.xml"/><Relationship Id="rId26" Type="http://schemas.openxmlformats.org/officeDocument/2006/relationships/slide" Target="slides/slide18.xml"/><Relationship Id="rId25" Type="http://schemas.openxmlformats.org/officeDocument/2006/relationships/slide" Target="slides/slide17.xml"/><Relationship Id="rId69" Type="http://schemas.openxmlformats.org/officeDocument/2006/relationships/font" Target="fonts/HelveticaNeue-italic.fntdata"/><Relationship Id="rId28" Type="http://schemas.openxmlformats.org/officeDocument/2006/relationships/slide" Target="slides/slide20.xml"/><Relationship Id="rId27" Type="http://schemas.openxmlformats.org/officeDocument/2006/relationships/slide" Target="slides/slide19.xml"/><Relationship Id="rId29" Type="http://schemas.openxmlformats.org/officeDocument/2006/relationships/slide" Target="slides/slide21.xml"/><Relationship Id="rId51" Type="http://schemas.openxmlformats.org/officeDocument/2006/relationships/slide" Target="slides/slide43.xml"/><Relationship Id="rId50" Type="http://schemas.openxmlformats.org/officeDocument/2006/relationships/slide" Target="slides/slide42.xml"/><Relationship Id="rId53" Type="http://schemas.openxmlformats.org/officeDocument/2006/relationships/slide" Target="slides/slide45.xml"/><Relationship Id="rId52" Type="http://schemas.openxmlformats.org/officeDocument/2006/relationships/slide" Target="slides/slide44.xml"/><Relationship Id="rId11" Type="http://schemas.openxmlformats.org/officeDocument/2006/relationships/slide" Target="slides/slide3.xml"/><Relationship Id="rId55" Type="http://schemas.openxmlformats.org/officeDocument/2006/relationships/slide" Target="slides/slide47.xml"/><Relationship Id="rId10" Type="http://schemas.openxmlformats.org/officeDocument/2006/relationships/slide" Target="slides/slide2.xml"/><Relationship Id="rId54" Type="http://schemas.openxmlformats.org/officeDocument/2006/relationships/slide" Target="slides/slide46.xml"/><Relationship Id="rId13" Type="http://schemas.openxmlformats.org/officeDocument/2006/relationships/slide" Target="slides/slide5.xml"/><Relationship Id="rId57" Type="http://schemas.openxmlformats.org/officeDocument/2006/relationships/slide" Target="slides/slide49.xml"/><Relationship Id="rId12" Type="http://schemas.openxmlformats.org/officeDocument/2006/relationships/slide" Target="slides/slide4.xml"/><Relationship Id="rId56" Type="http://schemas.openxmlformats.org/officeDocument/2006/relationships/slide" Target="slides/slide48.xml"/><Relationship Id="rId15" Type="http://schemas.openxmlformats.org/officeDocument/2006/relationships/slide" Target="slides/slide7.xml"/><Relationship Id="rId59" Type="http://schemas.openxmlformats.org/officeDocument/2006/relationships/slide" Target="slides/slide51.xml"/><Relationship Id="rId14" Type="http://schemas.openxmlformats.org/officeDocument/2006/relationships/slide" Target="slides/slide6.xml"/><Relationship Id="rId58" Type="http://schemas.openxmlformats.org/officeDocument/2006/relationships/slide" Target="slides/slide50.xml"/><Relationship Id="rId17" Type="http://schemas.openxmlformats.org/officeDocument/2006/relationships/slide" Target="slides/slide9.xml"/><Relationship Id="rId16" Type="http://schemas.openxmlformats.org/officeDocument/2006/relationships/slide" Target="slides/slide8.xml"/><Relationship Id="rId19" Type="http://schemas.openxmlformats.org/officeDocument/2006/relationships/slide" Target="slides/slide11.xml"/><Relationship Id="rId18" Type="http://schemas.openxmlformats.org/officeDocument/2006/relationships/slide" Target="slides/slide1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000000"/>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7"/>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4" name="Google Shape;4;n"/>
          <p:cNvSpPr txBox="1"/>
          <p:nvPr>
            <p:ph idx="10" type="dt"/>
          </p:nvPr>
        </p:nvSpPr>
        <p:spPr>
          <a:xfrm>
            <a:off x="3884612" y="0"/>
            <a:ext cx="2971800" cy="458787"/>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miter lim="800000"/>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8685212"/>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Calibri"/>
                <a:ea typeface="Calibri"/>
                <a:cs typeface="Calibri"/>
                <a:sym typeface="Calibri"/>
              </a:defRPr>
            </a:lvl9pPr>
          </a:lstStyle>
          <a:p/>
        </p:txBody>
      </p:sp>
      <p:sp>
        <p:nvSpPr>
          <p:cNvPr id="8" name="Google Shape;8;n"/>
          <p:cNvSpPr txBox="1"/>
          <p:nvPr>
            <p:ph idx="12" type="sldNum"/>
          </p:nvPr>
        </p:nvSpPr>
        <p:spPr>
          <a:xfrm>
            <a:off x="3884612" y="8685212"/>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Calibri"/>
              <a:buNone/>
            </a:pPr>
            <a:fld id="{00000000-1234-1234-1234-123412341234}" type="slidenum">
              <a:rPr b="0" i="0" lang="en-US" sz="1200" u="none" cap="none" strike="noStrike">
                <a:solidFill>
                  <a:srgbClr val="000000"/>
                </a:solidFill>
                <a:latin typeface="Calibri"/>
                <a:ea typeface="Calibri"/>
                <a:cs typeface="Calibri"/>
                <a:sym typeface="Calibri"/>
              </a:rPr>
              <a:t>‹#›</a:t>
            </a:fld>
            <a:endParaRPr b="0" i="0" sz="1400" u="none" cap="none" strike="noStrike">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s.org/learning-center/statistics/diversity" TargetMode="External"/><Relationship Id="rId3" Type="http://schemas.openxmlformats.org/officeDocument/2006/relationships/hyperlink" Target="https://www.aps.org/learning-center/statistics/education"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s.org/learning-center/statistics/diversity"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s.org/learning-center/statistics/diversity" TargetMode="Externa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s.org/learning-center/statistics/diversity" TargetMode="Externa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s.org/learning-center/statistics/diversity" TargetMode="Externa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s.org/learning-center/statistics/diversity" TargetMode="Externa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s.org/learning-center/statistics/diversity" TargetMode="Externa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5M2fWhfTay8qTB3ohGCA9MeQQR3hZUzaOBgFArRuhdk/edit#slide=id.g320d05f49b0_0_140"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cs.google.com/presentation/d/1NKyim3cCymeCMRV8kBZPbZsifartfIZpRjLUJLFBN74/edit#slide=id.g320d05b9ab3_0_55" TargetMode="Externa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zippia.com/physicist-jobs/demographics/"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s.org/images/MarginalizedRaceEthnicity-physics-av-2021_3.webp" TargetMode="Externa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w.aps.org/images/MarginalizedRaceEthnicity-physics-2021.webp" TargetMode="Externa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ww2.aip.org/statistics/attrition-and-persistence-in-undergraduate-physics-programs" TargetMode="Externa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39c3a47809c_0_21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7" name="Google Shape;207;g39c3a47809c_0_21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7" name="Shape 317"/>
        <p:cNvGrpSpPr/>
        <p:nvPr/>
      </p:nvGrpSpPr>
      <p:grpSpPr>
        <a:xfrm>
          <a:off x="0" y="0"/>
          <a:ext cx="0" cy="0"/>
          <a:chOff x="0" y="0"/>
          <a:chExt cx="0" cy="0"/>
        </a:xfrm>
      </p:grpSpPr>
      <p:sp>
        <p:nvSpPr>
          <p:cNvPr id="318" name="Google Shape;318;g320cf104df7_0_2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19" name="Google Shape;319;g320cf104df7_0_2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t>Slides #41-43 under the supplemental slide section</a:t>
            </a:r>
            <a:endParaRPr sz="1200"/>
          </a:p>
          <a:p>
            <a:pPr indent="0" lvl="0" marL="0" rtl="0" algn="l">
              <a:spcBef>
                <a:spcPts val="0"/>
              </a:spcBef>
              <a:spcAft>
                <a:spcPts val="0"/>
              </a:spcAft>
              <a:buNone/>
            </a:pPr>
            <a:r>
              <a:rPr lang="en-US" sz="1200"/>
              <a:t>The </a:t>
            </a:r>
            <a:r>
              <a:rPr lang="en-US" sz="1200"/>
              <a:t>interactive</a:t>
            </a:r>
            <a:r>
              <a:rPr lang="en-US" sz="1200"/>
              <a:t> pie chart can be sent directly to students. </a:t>
            </a:r>
            <a:endParaRPr sz="1200"/>
          </a:p>
        </p:txBody>
      </p:sp>
      <p:sp>
        <p:nvSpPr>
          <p:cNvPr id="320" name="Google Shape;320;g320cf104df7_0_298: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5" name="Shape 325"/>
        <p:cNvGrpSpPr/>
        <p:nvPr/>
      </p:nvGrpSpPr>
      <p:grpSpPr>
        <a:xfrm>
          <a:off x="0" y="0"/>
          <a:ext cx="0" cy="0"/>
          <a:chOff x="0" y="0"/>
          <a:chExt cx="0" cy="0"/>
        </a:xfrm>
      </p:grpSpPr>
      <p:sp>
        <p:nvSpPr>
          <p:cNvPr id="326" name="Google Shape;326;g320cf104df7_0_40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7" name="Google Shape;327;g320cf104df7_0_40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sz="1200"/>
          </a:p>
        </p:txBody>
      </p:sp>
      <p:sp>
        <p:nvSpPr>
          <p:cNvPr id="328" name="Google Shape;328;g320cf104df7_0_408: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320cf104df7_0_30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320cf104df7_0_304: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sz="1200"/>
              <a:t>Some of these trend line match the trends over the years for some majors but not all. </a:t>
            </a:r>
            <a:endParaRPr sz="1200"/>
          </a:p>
          <a:p>
            <a:pPr indent="0" lvl="0" marL="0" rtl="0" algn="l">
              <a:lnSpc>
                <a:spcPct val="100000"/>
              </a:lnSpc>
              <a:spcBef>
                <a:spcPts val="0"/>
              </a:spcBef>
              <a:spcAft>
                <a:spcPts val="0"/>
              </a:spcAft>
              <a:buSzPts val="1400"/>
              <a:buNone/>
            </a:pPr>
            <a:r>
              <a:t/>
            </a:r>
            <a:endParaRPr sz="1200"/>
          </a:p>
          <a:p>
            <a:pPr indent="0" lvl="0" marL="0" rtl="0" algn="l">
              <a:lnSpc>
                <a:spcPct val="100000"/>
              </a:lnSpc>
              <a:spcBef>
                <a:spcPts val="0"/>
              </a:spcBef>
              <a:spcAft>
                <a:spcPts val="0"/>
              </a:spcAft>
              <a:buSzPts val="1400"/>
              <a:buNone/>
            </a:pPr>
            <a:r>
              <a:rPr lang="en-US" sz="1200"/>
              <a:t>The red line is roughly the trend of physics, the brown line is </a:t>
            </a:r>
            <a:r>
              <a:rPr lang="en-US" sz="1200"/>
              <a:t>roughly</a:t>
            </a:r>
            <a:r>
              <a:rPr lang="en-US" sz="1200"/>
              <a:t> the trend of biology; the green line is close to that of math/statistics although a higher percentage</a:t>
            </a:r>
            <a:endParaRPr sz="1200"/>
          </a:p>
        </p:txBody>
      </p:sp>
      <p:sp>
        <p:nvSpPr>
          <p:cNvPr id="335" name="Google Shape;335;g320cf104df7_0_304: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7" name="Shape 347"/>
        <p:cNvGrpSpPr/>
        <p:nvPr/>
      </p:nvGrpSpPr>
      <p:grpSpPr>
        <a:xfrm>
          <a:off x="0" y="0"/>
          <a:ext cx="0" cy="0"/>
          <a:chOff x="0" y="0"/>
          <a:chExt cx="0" cy="0"/>
        </a:xfrm>
      </p:grpSpPr>
      <p:sp>
        <p:nvSpPr>
          <p:cNvPr id="348" name="Google Shape;348;g320cf104df7_0_3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49" name="Google Shape;349;g320cf104df7_0_3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200" u="sng">
                <a:solidFill>
                  <a:schemeClr val="hlink"/>
                </a:solidFill>
                <a:hlinkClick r:id="rId2"/>
              </a:rPr>
              <a:t>https://www.aps.org/learning-center/statistics/diversity</a:t>
            </a:r>
            <a:r>
              <a:rPr lang="en-US" sz="1200">
                <a:solidFill>
                  <a:schemeClr val="dk1"/>
                </a:solidFill>
              </a:rPr>
              <a:t> </a:t>
            </a:r>
            <a:endParaRPr sz="1200">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US" sz="1200" u="sng">
                <a:solidFill>
                  <a:schemeClr val="hlink"/>
                </a:solidFill>
                <a:hlinkClick r:id="rId3"/>
              </a:rPr>
              <a:t>https://www.aps.org/learning-center/statistics/education</a:t>
            </a:r>
            <a:r>
              <a:rPr lang="en-US" sz="1200"/>
              <a:t> </a:t>
            </a:r>
            <a:endParaRPr sz="1200"/>
          </a:p>
        </p:txBody>
      </p:sp>
      <p:sp>
        <p:nvSpPr>
          <p:cNvPr id="350" name="Google Shape;350;g320cf104df7_0_3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1cc776f792_0_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56" name="Google Shape;356;g31cc776f792_0_19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t>This is a “slow reveal” version of this graph. You can skip to slide 14 if you would like to show the graph all at once and I analyze it. </a:t>
            </a:r>
            <a:endParaRPr sz="1200"/>
          </a:p>
          <a:p>
            <a:pPr indent="0" lvl="0" marL="0" rtl="0" algn="l">
              <a:spcBef>
                <a:spcPts val="0"/>
              </a:spcBef>
              <a:spcAft>
                <a:spcPts val="0"/>
              </a:spcAft>
              <a:buNone/>
            </a:pPr>
            <a:r>
              <a:t/>
            </a:r>
            <a:endParaRPr sz="1200"/>
          </a:p>
          <a:p>
            <a:pPr indent="0" lvl="0" marL="0" rtl="0" algn="l">
              <a:spcBef>
                <a:spcPts val="0"/>
              </a:spcBef>
              <a:spcAft>
                <a:spcPts val="0"/>
              </a:spcAft>
              <a:buNone/>
            </a:pPr>
            <a:r>
              <a:rPr lang="en-US" sz="1200" u="sng">
                <a:solidFill>
                  <a:schemeClr val="hlink"/>
                </a:solidFill>
                <a:hlinkClick r:id="rId2"/>
              </a:rPr>
              <a:t>https://www.aps.org/learning-center/statistics/diversity</a:t>
            </a:r>
            <a:r>
              <a:rPr lang="en-US" sz="1200"/>
              <a:t> </a:t>
            </a:r>
            <a:endParaRPr sz="1200"/>
          </a:p>
        </p:txBody>
      </p:sp>
      <p:sp>
        <p:nvSpPr>
          <p:cNvPr id="357" name="Google Shape;357;g31cc776f792_0_19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6" name="Shape 366"/>
        <p:cNvGrpSpPr/>
        <p:nvPr/>
      </p:nvGrpSpPr>
      <p:grpSpPr>
        <a:xfrm>
          <a:off x="0" y="0"/>
          <a:ext cx="0" cy="0"/>
          <a:chOff x="0" y="0"/>
          <a:chExt cx="0" cy="0"/>
        </a:xfrm>
      </p:grpSpPr>
      <p:sp>
        <p:nvSpPr>
          <p:cNvPr id="367" name="Google Shape;367;g31cc776f792_0_29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68" name="Google Shape;368;g31cc776f792_0_29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200">
                <a:solidFill>
                  <a:schemeClr val="dk1"/>
                </a:solidFill>
              </a:rPr>
              <a:t>This is a “slow reveal” version of this graph. You can skip to slide 14 if you would like to show the graph all at once and I analyze it.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US" sz="1200" u="sng">
                <a:solidFill>
                  <a:schemeClr val="hlink"/>
                </a:solidFill>
                <a:hlinkClick r:id="rId2"/>
              </a:rPr>
              <a:t>https://www.aps.org/learning-center/statistics/diversity</a:t>
            </a:r>
            <a:r>
              <a:rPr lang="en-US" sz="1200">
                <a:solidFill>
                  <a:schemeClr val="dk1"/>
                </a:solidFill>
              </a:rPr>
              <a:t> </a:t>
            </a:r>
            <a:endParaRPr sz="1200">
              <a:solidFill>
                <a:schemeClr val="dk1"/>
              </a:solidFill>
            </a:endParaRPr>
          </a:p>
          <a:p>
            <a:pPr indent="0" lvl="0" marL="0" rtl="0" algn="l">
              <a:spcBef>
                <a:spcPts val="0"/>
              </a:spcBef>
              <a:spcAft>
                <a:spcPts val="0"/>
              </a:spcAft>
              <a:buNone/>
            </a:pPr>
            <a:r>
              <a:t/>
            </a:r>
            <a:endParaRPr/>
          </a:p>
        </p:txBody>
      </p:sp>
      <p:sp>
        <p:nvSpPr>
          <p:cNvPr id="369" name="Google Shape;369;g31cc776f792_0_29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7" name="Shape 377"/>
        <p:cNvGrpSpPr/>
        <p:nvPr/>
      </p:nvGrpSpPr>
      <p:grpSpPr>
        <a:xfrm>
          <a:off x="0" y="0"/>
          <a:ext cx="0" cy="0"/>
          <a:chOff x="0" y="0"/>
          <a:chExt cx="0" cy="0"/>
        </a:xfrm>
      </p:grpSpPr>
      <p:sp>
        <p:nvSpPr>
          <p:cNvPr id="378" name="Google Shape;378;g31cc776f792_0_3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79" name="Google Shape;379;g31cc776f792_0_30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200">
                <a:solidFill>
                  <a:schemeClr val="dk1"/>
                </a:solidFill>
              </a:rPr>
              <a:t>This is a “slow reveal” version of this graph. You can skip to slide 14 if you would like to show the graph all at once and I analyze it.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US" sz="1200" u="sng">
                <a:solidFill>
                  <a:schemeClr val="hlink"/>
                </a:solidFill>
                <a:hlinkClick r:id="rId2"/>
              </a:rPr>
              <a:t>https://www.aps.org/learning-center/statistics/diversity</a:t>
            </a:r>
            <a:r>
              <a:rPr lang="en-US" sz="1200">
                <a:solidFill>
                  <a:schemeClr val="dk1"/>
                </a:solidFill>
              </a:rPr>
              <a:t> </a:t>
            </a:r>
            <a:endParaRPr sz="1200">
              <a:solidFill>
                <a:schemeClr val="dk1"/>
              </a:solidFill>
            </a:endParaRPr>
          </a:p>
          <a:p>
            <a:pPr indent="0" lvl="0" marL="0" rtl="0" algn="l">
              <a:spcBef>
                <a:spcPts val="0"/>
              </a:spcBef>
              <a:spcAft>
                <a:spcPts val="0"/>
              </a:spcAft>
              <a:buNone/>
            </a:pPr>
            <a:r>
              <a:t/>
            </a:r>
            <a:endParaRPr/>
          </a:p>
        </p:txBody>
      </p:sp>
      <p:sp>
        <p:nvSpPr>
          <p:cNvPr id="380" name="Google Shape;380;g31cc776f792_0_30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1cc776f792_0_3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89" name="Google Shape;389;g31cc776f792_0_3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200">
                <a:solidFill>
                  <a:schemeClr val="dk1"/>
                </a:solidFill>
              </a:rPr>
              <a:t>This is a “slow reveal” version of this graph. You can skip to slide 14 if you would like to show the graph all at once and I analyze it.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US" sz="1200" u="sng">
                <a:solidFill>
                  <a:schemeClr val="hlink"/>
                </a:solidFill>
                <a:hlinkClick r:id="rId2"/>
              </a:rPr>
              <a:t>https://www.aps.org/learning-center/statistics/diversity</a:t>
            </a:r>
            <a:r>
              <a:rPr lang="en-US" sz="1200">
                <a:solidFill>
                  <a:schemeClr val="dk1"/>
                </a:solidFill>
              </a:rPr>
              <a:t> </a:t>
            </a:r>
            <a:endParaRPr sz="1200">
              <a:solidFill>
                <a:schemeClr val="dk1"/>
              </a:solidFill>
            </a:endParaRPr>
          </a:p>
          <a:p>
            <a:pPr indent="0" lvl="0" marL="0" rtl="0" algn="l">
              <a:spcBef>
                <a:spcPts val="0"/>
              </a:spcBef>
              <a:spcAft>
                <a:spcPts val="0"/>
              </a:spcAft>
              <a:buNone/>
            </a:pPr>
            <a:r>
              <a:t/>
            </a:r>
            <a:endParaRPr/>
          </a:p>
        </p:txBody>
      </p:sp>
      <p:sp>
        <p:nvSpPr>
          <p:cNvPr id="390" name="Google Shape;390;g31cc776f792_0_31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31cc776f792_0_3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98" name="Google Shape;398;g31cc776f792_0_3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200">
                <a:solidFill>
                  <a:schemeClr val="dk1"/>
                </a:solidFill>
              </a:rPr>
              <a:t>This is a “slow reveal” version of this graph. You can skip to slide 14 if you would like to show the graph all at once and I analyze it.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US" sz="1200" u="sng">
                <a:solidFill>
                  <a:schemeClr val="hlink"/>
                </a:solidFill>
                <a:hlinkClick r:id="rId2"/>
              </a:rPr>
              <a:t>https://www.aps.org/learning-center/statistics/diversity</a:t>
            </a:r>
            <a:r>
              <a:rPr lang="en-US" sz="1200">
                <a:solidFill>
                  <a:schemeClr val="dk1"/>
                </a:solidFill>
              </a:rPr>
              <a:t> </a:t>
            </a:r>
            <a:endParaRPr sz="1200">
              <a:solidFill>
                <a:schemeClr val="dk1"/>
              </a:solidFill>
            </a:endParaRPr>
          </a:p>
          <a:p>
            <a:pPr indent="0" lvl="0" marL="0" rtl="0" algn="l">
              <a:spcBef>
                <a:spcPts val="0"/>
              </a:spcBef>
              <a:spcAft>
                <a:spcPts val="0"/>
              </a:spcAft>
              <a:buNone/>
            </a:pPr>
            <a:r>
              <a:t/>
            </a:r>
            <a:endParaRPr/>
          </a:p>
        </p:txBody>
      </p:sp>
      <p:sp>
        <p:nvSpPr>
          <p:cNvPr id="399" name="Google Shape;399;g31cc776f792_0_32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31cc776f792_0_3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06" name="Google Shape;406;g31cc776f792_0_3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200" u="sng">
                <a:solidFill>
                  <a:schemeClr val="hlink"/>
                </a:solidFill>
                <a:hlinkClick r:id="rId2"/>
              </a:rPr>
              <a:t>https://www.aps.org/learning-center/statistics/diversity</a:t>
            </a:r>
            <a:r>
              <a:rPr lang="en-US" sz="1200">
                <a:solidFill>
                  <a:schemeClr val="dk1"/>
                </a:solidFill>
              </a:rPr>
              <a:t> </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sz="1200">
              <a:solidFill>
                <a:schemeClr val="dk1"/>
              </a:solidFill>
            </a:endParaRPr>
          </a:p>
          <a:p>
            <a:pPr indent="0" lvl="0" marL="0" rtl="0" algn="l">
              <a:spcBef>
                <a:spcPts val="0"/>
              </a:spcBef>
              <a:spcAft>
                <a:spcPts val="0"/>
              </a:spcAft>
              <a:buClr>
                <a:schemeClr val="dk1"/>
              </a:buClr>
              <a:buSzPts val="1100"/>
              <a:buFont typeface="Arial"/>
              <a:buNone/>
            </a:pPr>
            <a:r>
              <a:rPr lang="en-US" sz="1200">
                <a:solidFill>
                  <a:schemeClr val="dk1"/>
                </a:solidFill>
              </a:rPr>
              <a:t>Biology has the highest percentage of women and physics and engineering have the lowest. The overall trends are that there are more women in STEM now than in the past. However, in recent years, all STEM fields have seen decreases. </a:t>
            </a:r>
            <a:r>
              <a:rPr b="1" lang="en-US" sz="1200">
                <a:solidFill>
                  <a:schemeClr val="dk1"/>
                </a:solidFill>
              </a:rPr>
              <a:t>This data is only for the US.</a:t>
            </a:r>
            <a:endParaRPr sz="1200">
              <a:solidFill>
                <a:schemeClr val="dk1"/>
              </a:solidFill>
            </a:endParaRPr>
          </a:p>
          <a:p>
            <a:pPr indent="0" lvl="0" marL="0" rtl="0" algn="l">
              <a:spcBef>
                <a:spcPts val="0"/>
              </a:spcBef>
              <a:spcAft>
                <a:spcPts val="0"/>
              </a:spcAft>
              <a:buClr>
                <a:schemeClr val="dk1"/>
              </a:buClr>
              <a:buSzPts val="1100"/>
              <a:buFont typeface="Arial"/>
              <a:buNone/>
            </a:pPr>
            <a:r>
              <a:t/>
            </a:r>
            <a:endParaRPr b="1"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Note: Within engineering, there is great variation between types of engineering. For example, chemical engineering has a higher percentage of women than electrical engineering.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Encourage a few minutes of discussion on each slide, in particular regarding the role of the individual versus the role of culture and society (e.g. social norms).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In Slide 6, students are asked to suggest reasons why women are better represented in some fields than in others. Make sure to have students come up with ideas, and then the teacher can categorize these responses (for example, can have a “culture/socialization” category and a “biology/inherent traits” category).</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None/>
            </a:pPr>
            <a:r>
              <a:t/>
            </a:r>
            <a:endParaRPr/>
          </a:p>
        </p:txBody>
      </p:sp>
      <p:sp>
        <p:nvSpPr>
          <p:cNvPr id="407" name="Google Shape;407;g31cc776f792_0_3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1" name="Shape 211"/>
        <p:cNvGrpSpPr/>
        <p:nvPr/>
      </p:nvGrpSpPr>
      <p:grpSpPr>
        <a:xfrm>
          <a:off x="0" y="0"/>
          <a:ext cx="0" cy="0"/>
          <a:chOff x="0" y="0"/>
          <a:chExt cx="0" cy="0"/>
        </a:xfrm>
      </p:grpSpPr>
      <p:sp>
        <p:nvSpPr>
          <p:cNvPr id="212" name="Google Shape;212;g32de1a5847e_1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3" name="Google Shape;213;g32de1a5847e_1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4" name="Google Shape;214;g32de1a5847e_1_6: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31cc776f792_0_27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3" name="Google Shape;413;g31cc776f792_0_271: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Teacher asks students to suggest reasons why women are better represented in some fields than in others. Make sure to have students come up with ideas, and then the teacher can categorize these responses (for example, can have a “culture/socialization” category and a “biology/inherent traits” category).</a:t>
            </a:r>
            <a:endParaRPr sz="1200">
              <a:solidFill>
                <a:schemeClr val="dk1"/>
              </a:solidFill>
            </a:endParaRPr>
          </a:p>
          <a:p>
            <a:pPr indent="0" lvl="0" marL="0" rtl="0" algn="l">
              <a:lnSpc>
                <a:spcPct val="100000"/>
              </a:lnSpc>
              <a:spcBef>
                <a:spcPts val="0"/>
              </a:spcBef>
              <a:spcAft>
                <a:spcPts val="0"/>
              </a:spcAft>
              <a:buSzPts val="1400"/>
              <a:buNone/>
            </a:pPr>
            <a:r>
              <a:t/>
            </a:r>
            <a:endParaRPr/>
          </a:p>
        </p:txBody>
      </p:sp>
      <p:sp>
        <p:nvSpPr>
          <p:cNvPr id="414" name="Google Shape;414;g31cc776f792_0_271: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9" name="Shape 419"/>
        <p:cNvGrpSpPr/>
        <p:nvPr/>
      </p:nvGrpSpPr>
      <p:grpSpPr>
        <a:xfrm>
          <a:off x="0" y="0"/>
          <a:ext cx="0" cy="0"/>
          <a:chOff x="0" y="0"/>
          <a:chExt cx="0" cy="0"/>
        </a:xfrm>
      </p:grpSpPr>
      <p:sp>
        <p:nvSpPr>
          <p:cNvPr id="420" name="Google Shape;420;g31f54d7d39c_0_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1" name="Google Shape;421;g31f54d7d39c_0_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Teacher asks students to suggest reasons why women are better represented in some fields than in others. Make sure to have students come up with ideas, and then the teacher can categorize these responses (for example, can have a “culture/socialization” category and a “biology/inherent traits” category).</a:t>
            </a:r>
            <a:endParaRPr sz="1200">
              <a:solidFill>
                <a:schemeClr val="dk1"/>
              </a:solidFill>
            </a:endParaRPr>
          </a:p>
          <a:p>
            <a:pPr indent="0" lvl="0" marL="0" rtl="0" algn="l">
              <a:lnSpc>
                <a:spcPct val="100000"/>
              </a:lnSpc>
              <a:spcBef>
                <a:spcPts val="0"/>
              </a:spcBef>
              <a:spcAft>
                <a:spcPts val="0"/>
              </a:spcAft>
              <a:buSzPts val="1400"/>
              <a:buNone/>
            </a:pPr>
            <a:r>
              <a:t/>
            </a:r>
            <a:endParaRPr/>
          </a:p>
        </p:txBody>
      </p:sp>
      <p:sp>
        <p:nvSpPr>
          <p:cNvPr id="422" name="Google Shape;422;g31f54d7d39c_0_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31cc776f792_0_2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30" name="Google Shape;430;g31cc776f792_0_27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i="1" lang="en-US" sz="1200">
                <a:solidFill>
                  <a:schemeClr val="dk1"/>
                </a:solidFill>
              </a:rPr>
              <a:t>This activity can be sent to students in a </a:t>
            </a:r>
            <a:r>
              <a:rPr i="1" lang="en-US" sz="1200" u="sng">
                <a:solidFill>
                  <a:schemeClr val="hlink"/>
                </a:solidFill>
                <a:hlinkClick r:id="rId2"/>
              </a:rPr>
              <a:t>separate presentation</a:t>
            </a:r>
            <a:r>
              <a:rPr i="1" lang="en-US" sz="1200">
                <a:solidFill>
                  <a:schemeClr val="dk1"/>
                </a:solidFill>
              </a:rPr>
              <a:t> for them to complete before continuing to the next slide. </a:t>
            </a:r>
            <a:endParaRPr i="1" sz="1200">
              <a:solidFill>
                <a:schemeClr val="dk1"/>
              </a:solidFill>
            </a:endParaRPr>
          </a:p>
          <a:p>
            <a:pPr indent="0" lvl="0" marL="0" rtl="0" algn="l">
              <a:spcBef>
                <a:spcPts val="0"/>
              </a:spcBef>
              <a:spcAft>
                <a:spcPts val="0"/>
              </a:spcAft>
              <a:buNone/>
            </a:pPr>
            <a:r>
              <a:t/>
            </a:r>
            <a:endParaRPr/>
          </a:p>
        </p:txBody>
      </p:sp>
      <p:sp>
        <p:nvSpPr>
          <p:cNvPr id="431" name="Google Shape;431;g31cc776f792_0_27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3" name="Shape 443"/>
        <p:cNvGrpSpPr/>
        <p:nvPr/>
      </p:nvGrpSpPr>
      <p:grpSpPr>
        <a:xfrm>
          <a:off x="0" y="0"/>
          <a:ext cx="0" cy="0"/>
          <a:chOff x="0" y="0"/>
          <a:chExt cx="0" cy="0"/>
        </a:xfrm>
      </p:grpSpPr>
      <p:sp>
        <p:nvSpPr>
          <p:cNvPr id="444" name="Google Shape;444;g320cf104df7_0_3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45" name="Google Shape;445;g320cf104df7_0_3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rPr>
              <a:t>More information about this graph can be found in the document “Women in Physics International Facts” document.</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US" sz="1200">
                <a:solidFill>
                  <a:schemeClr val="dk1"/>
                </a:solidFill>
              </a:rPr>
              <a:t>Reports from different countries from different years vary in how they are presented, so numbers are pulled from Conference Proceedings over a range of years rather than only the most recent reports. Note that in Albania, students are assigned majors based on their performance rather than their preference.</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US" sz="1200">
                <a:solidFill>
                  <a:schemeClr val="dk1"/>
                </a:solidFill>
              </a:rPr>
              <a:t>Students might conclude that because the percentage of women in physics varies by country, the representation of women in physics is a cultural issue rather than a biological one.</a:t>
            </a:r>
            <a:endParaRPr sz="1200">
              <a:solidFill>
                <a:schemeClr val="dk1"/>
              </a:solidFill>
            </a:endParaRPr>
          </a:p>
          <a:p>
            <a:pPr indent="0" lvl="0" marL="0" rtl="0" algn="l">
              <a:spcBef>
                <a:spcPts val="0"/>
              </a:spcBef>
              <a:spcAft>
                <a:spcPts val="0"/>
              </a:spcAft>
              <a:buNone/>
            </a:pPr>
            <a:r>
              <a:t/>
            </a:r>
            <a:endParaRPr sz="1200">
              <a:solidFill>
                <a:schemeClr val="dk1"/>
              </a:solidFill>
            </a:endParaRPr>
          </a:p>
          <a:p>
            <a:pPr indent="0" lvl="0" marL="0" rtl="0" algn="l">
              <a:spcBef>
                <a:spcPts val="0"/>
              </a:spcBef>
              <a:spcAft>
                <a:spcPts val="0"/>
              </a:spcAft>
              <a:buNone/>
            </a:pPr>
            <a:r>
              <a:rPr lang="en-US" sz="1200">
                <a:solidFill>
                  <a:schemeClr val="dk1"/>
                </a:solidFill>
              </a:rPr>
              <a:t>This graph suggests the cause is sociocultural rather than biological. If the cause was biological, all countries would have similar percentages.</a:t>
            </a:r>
            <a:endParaRPr sz="1200">
              <a:solidFill>
                <a:schemeClr val="dk1"/>
              </a:solidFill>
            </a:endParaRPr>
          </a:p>
        </p:txBody>
      </p:sp>
      <p:sp>
        <p:nvSpPr>
          <p:cNvPr id="446" name="Google Shape;446;g320cf104df7_0_33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2" name="Shape 452"/>
        <p:cNvGrpSpPr/>
        <p:nvPr/>
      </p:nvGrpSpPr>
      <p:grpSpPr>
        <a:xfrm>
          <a:off x="0" y="0"/>
          <a:ext cx="0" cy="0"/>
          <a:chOff x="0" y="0"/>
          <a:chExt cx="0" cy="0"/>
        </a:xfrm>
      </p:grpSpPr>
      <p:sp>
        <p:nvSpPr>
          <p:cNvPr id="453" name="Google Shape;453;g320cf104df7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4" name="Google Shape;454;g320cf104df7_0_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455" name="Google Shape;455;g320cf104df7_0_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1" name="Shape 461"/>
        <p:cNvGrpSpPr/>
        <p:nvPr/>
      </p:nvGrpSpPr>
      <p:grpSpPr>
        <a:xfrm>
          <a:off x="0" y="0"/>
          <a:ext cx="0" cy="0"/>
          <a:chOff x="0" y="0"/>
          <a:chExt cx="0" cy="0"/>
        </a:xfrm>
      </p:grpSpPr>
      <p:sp>
        <p:nvSpPr>
          <p:cNvPr id="462" name="Google Shape;462;g320cf104df7_0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63" name="Google Shape;463;g320cf104df7_0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4" name="Google Shape;464;g320cf104df7_0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9" name="Shape 469"/>
        <p:cNvGrpSpPr/>
        <p:nvPr/>
      </p:nvGrpSpPr>
      <p:grpSpPr>
        <a:xfrm>
          <a:off x="0" y="0"/>
          <a:ext cx="0" cy="0"/>
          <a:chOff x="0" y="0"/>
          <a:chExt cx="0" cy="0"/>
        </a:xfrm>
      </p:grpSpPr>
      <p:sp>
        <p:nvSpPr>
          <p:cNvPr id="470" name="Google Shape;470;g323b8746880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71" name="Google Shape;471;g323b8746880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200">
                <a:solidFill>
                  <a:schemeClr val="dk1"/>
                </a:solidFill>
              </a:rPr>
              <a:t>Ask students to share what they notice about the graph, what other things they may wonder about. </a:t>
            </a:r>
            <a:endParaRPr sz="1200">
              <a:solidFill>
                <a:schemeClr val="dk1"/>
              </a:solidFill>
            </a:endParaRPr>
          </a:p>
        </p:txBody>
      </p:sp>
      <p:sp>
        <p:nvSpPr>
          <p:cNvPr id="472" name="Google Shape;472;g323b8746880_0_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320cf104df7_0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320cf104df7_0_1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Men and women perform similarly in math and science. This includes physics. The differences that do appear are often due to bias in the instruments (See next slide). However, confidence varies between genders. </a:t>
            </a:r>
            <a:endParaRPr sz="1200">
              <a:solidFill>
                <a:schemeClr val="dk1"/>
              </a:solidFill>
            </a:endParaRPr>
          </a:p>
          <a:p>
            <a:pPr indent="0" lvl="0" marL="0" rtl="0" algn="l">
              <a:lnSpc>
                <a:spcPct val="100000"/>
              </a:lnSpc>
              <a:spcBef>
                <a:spcPts val="0"/>
              </a:spcBef>
              <a:spcAft>
                <a:spcPts val="0"/>
              </a:spcAft>
              <a:buSzPts val="1400"/>
              <a:buNone/>
            </a:pPr>
            <a:r>
              <a:t/>
            </a:r>
            <a:endParaRPr/>
          </a:p>
        </p:txBody>
      </p:sp>
      <p:sp>
        <p:nvSpPr>
          <p:cNvPr id="482" name="Google Shape;482;g320cf104df7_0_1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9" name="Shape 489"/>
        <p:cNvGrpSpPr/>
        <p:nvPr/>
      </p:nvGrpSpPr>
      <p:grpSpPr>
        <a:xfrm>
          <a:off x="0" y="0"/>
          <a:ext cx="0" cy="0"/>
          <a:chOff x="0" y="0"/>
          <a:chExt cx="0" cy="0"/>
        </a:xfrm>
      </p:grpSpPr>
      <p:sp>
        <p:nvSpPr>
          <p:cNvPr id="490" name="Google Shape;490;g320cf104df7_0_2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491" name="Google Shape;491;g320cf104df7_0_2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Ref: Conover, 2016 </a:t>
            </a:r>
            <a:endParaRPr sz="1200">
              <a:solidFill>
                <a:schemeClr val="dk1"/>
              </a:solidFill>
            </a:endParaRPr>
          </a:p>
          <a:p>
            <a:pPr indent="0" lvl="0" marL="0" rtl="0" algn="l">
              <a:spcBef>
                <a:spcPts val="0"/>
              </a:spcBef>
              <a:spcAft>
                <a:spcPts val="0"/>
              </a:spcAft>
              <a:buNone/>
            </a:pPr>
            <a:r>
              <a:t/>
            </a:r>
            <a:endParaRPr/>
          </a:p>
        </p:txBody>
      </p:sp>
      <p:sp>
        <p:nvSpPr>
          <p:cNvPr id="492" name="Google Shape;492;g320cf104df7_0_2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8" name="Shape 498"/>
        <p:cNvGrpSpPr/>
        <p:nvPr/>
      </p:nvGrpSpPr>
      <p:grpSpPr>
        <a:xfrm>
          <a:off x="0" y="0"/>
          <a:ext cx="0" cy="0"/>
          <a:chOff x="0" y="0"/>
          <a:chExt cx="0" cy="0"/>
        </a:xfrm>
      </p:grpSpPr>
      <p:sp>
        <p:nvSpPr>
          <p:cNvPr id="499" name="Google Shape;499;g320cf104df7_0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0" name="Google Shape;500;g320cf104df7_0_2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Ref: Fiske, 2002; Moule, 2009</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This should help students see that bias can exist even if no one is overtly sexist, but that bias can be overcome with conscious effort and training.</a:t>
            </a:r>
            <a:endParaRPr sz="1200">
              <a:solidFill>
                <a:schemeClr val="dk1"/>
              </a:solidFill>
            </a:endParaRPr>
          </a:p>
          <a:p>
            <a:pPr indent="0" lvl="0" marL="0" rtl="0" algn="l">
              <a:lnSpc>
                <a:spcPct val="100000"/>
              </a:lnSpc>
              <a:spcBef>
                <a:spcPts val="0"/>
              </a:spcBef>
              <a:spcAft>
                <a:spcPts val="0"/>
              </a:spcAft>
              <a:buSzPts val="1400"/>
              <a:buNone/>
            </a:pPr>
            <a:r>
              <a:t/>
            </a:r>
            <a:endParaRPr/>
          </a:p>
        </p:txBody>
      </p:sp>
      <p:sp>
        <p:nvSpPr>
          <p:cNvPr id="501" name="Google Shape;501;g320cf104df7_0_2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g31cc776f792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1" name="Google Shape;221;g31cc776f792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u="sng">
                <a:solidFill>
                  <a:schemeClr val="dk1"/>
                </a:solidFill>
              </a:rPr>
              <a:t>Pre-lesson:</a:t>
            </a:r>
            <a:r>
              <a:rPr lang="en-US" sz="1200">
                <a:solidFill>
                  <a:schemeClr val="dk1"/>
                </a:solidFill>
              </a:rPr>
              <a:t> Assign students to complete the pre-class assignment prior to class. The assignment requires them to recall famous physicists and conduct a Google search, then answer a few questions about what they find (this primes gender issues given the lack of diversity that results from the search).</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It may be important to point out that men have been participating in physics for a long time and that even after Marie Curie, there is a lack of women on the list. (No need to discuss specific biographies; students can bring these examples up in the discussion later).</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u="sng">
                <a:solidFill>
                  <a:schemeClr val="dk1"/>
                </a:solidFill>
              </a:rPr>
              <a:t>Teacher says:</a:t>
            </a:r>
            <a:endParaRPr sz="1200" u="sng">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What trends do you notice?  Is this true of physicists today?</a:t>
            </a:r>
            <a:endParaRPr sz="1200">
              <a:solidFill>
                <a:schemeClr val="dk1"/>
              </a:solidFill>
            </a:endParaRPr>
          </a:p>
          <a:p>
            <a:pPr indent="0" lvl="0" marL="0" rtl="0" algn="l">
              <a:spcBef>
                <a:spcPts val="0"/>
              </a:spcBef>
              <a:spcAft>
                <a:spcPts val="0"/>
              </a:spcAft>
              <a:buClr>
                <a:schemeClr val="dk1"/>
              </a:buClr>
              <a:buSzPts val="1400"/>
              <a:buFont typeface="Arial"/>
              <a:buNone/>
            </a:pPr>
            <a:r>
              <a:rPr i="1" lang="en-US" sz="1200">
                <a:solidFill>
                  <a:schemeClr val="dk1"/>
                </a:solidFill>
              </a:rPr>
              <a:t>Google customizes its searches. Different people may get different results.</a:t>
            </a:r>
            <a:endParaRPr i="1" sz="1200">
              <a:solidFill>
                <a:schemeClr val="dk1"/>
              </a:solidFill>
            </a:endParaRPr>
          </a:p>
          <a:p>
            <a:pPr indent="0" lvl="0" marL="0" rtl="0" algn="l">
              <a:lnSpc>
                <a:spcPct val="100000"/>
              </a:lnSpc>
              <a:spcBef>
                <a:spcPts val="0"/>
              </a:spcBef>
              <a:spcAft>
                <a:spcPts val="0"/>
              </a:spcAft>
              <a:buSzPts val="1400"/>
              <a:buNone/>
            </a:pPr>
            <a:r>
              <a:t/>
            </a:r>
            <a:endParaRPr/>
          </a:p>
        </p:txBody>
      </p:sp>
      <p:sp>
        <p:nvSpPr>
          <p:cNvPr id="222" name="Google Shape;222;g31cc776f792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6" name="Shape 506"/>
        <p:cNvGrpSpPr/>
        <p:nvPr/>
      </p:nvGrpSpPr>
      <p:grpSpPr>
        <a:xfrm>
          <a:off x="0" y="0"/>
          <a:ext cx="0" cy="0"/>
          <a:chOff x="0" y="0"/>
          <a:chExt cx="0" cy="0"/>
        </a:xfrm>
      </p:grpSpPr>
      <p:sp>
        <p:nvSpPr>
          <p:cNvPr id="507" name="Google Shape;507;g320cf104df7_0_3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08" name="Google Shape;508;g320cf104df7_0_3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Ref: Bian et al., 2017 </a:t>
            </a:r>
            <a:endParaRPr sz="1200">
              <a:solidFill>
                <a:schemeClr val="dk1"/>
              </a:solidFill>
            </a:endParaRPr>
          </a:p>
          <a:p>
            <a:pPr indent="0" lvl="0" marL="0" rtl="0" algn="l">
              <a:spcBef>
                <a:spcPts val="0"/>
              </a:spcBef>
              <a:spcAft>
                <a:spcPts val="0"/>
              </a:spcAft>
              <a:buNone/>
            </a:pPr>
            <a:r>
              <a:t/>
            </a:r>
            <a:endParaRPr/>
          </a:p>
        </p:txBody>
      </p:sp>
      <p:sp>
        <p:nvSpPr>
          <p:cNvPr id="509" name="Google Shape;509;g320cf104df7_0_3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5" name="Shape 515"/>
        <p:cNvGrpSpPr/>
        <p:nvPr/>
      </p:nvGrpSpPr>
      <p:grpSpPr>
        <a:xfrm>
          <a:off x="0" y="0"/>
          <a:ext cx="0" cy="0"/>
          <a:chOff x="0" y="0"/>
          <a:chExt cx="0" cy="0"/>
        </a:xfrm>
      </p:grpSpPr>
      <p:sp>
        <p:nvSpPr>
          <p:cNvPr id="516" name="Google Shape;516;g320cf104df7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7" name="Google Shape;517;g320cf104df7_0_7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Ref: Grunspan et al., 2016</a:t>
            </a:r>
            <a:endParaRPr sz="1200">
              <a:solidFill>
                <a:schemeClr val="dk1"/>
              </a:solidFill>
            </a:endParaRPr>
          </a:p>
          <a:p>
            <a:pPr indent="0" lvl="0" marL="0" rtl="0" algn="l">
              <a:lnSpc>
                <a:spcPct val="100000"/>
              </a:lnSpc>
              <a:spcBef>
                <a:spcPts val="0"/>
              </a:spcBef>
              <a:spcAft>
                <a:spcPts val="0"/>
              </a:spcAft>
              <a:buSzPts val="1400"/>
              <a:buNone/>
            </a:pPr>
            <a:r>
              <a:t/>
            </a:r>
            <a:endParaRPr/>
          </a:p>
        </p:txBody>
      </p:sp>
      <p:sp>
        <p:nvSpPr>
          <p:cNvPr id="518" name="Google Shape;518;g320cf104df7_0_7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4" name="Shape 524"/>
        <p:cNvGrpSpPr/>
        <p:nvPr/>
      </p:nvGrpSpPr>
      <p:grpSpPr>
        <a:xfrm>
          <a:off x="0" y="0"/>
          <a:ext cx="0" cy="0"/>
          <a:chOff x="0" y="0"/>
          <a:chExt cx="0" cy="0"/>
        </a:xfrm>
      </p:grpSpPr>
      <p:sp>
        <p:nvSpPr>
          <p:cNvPr id="525" name="Google Shape;525;g320cf104df7_0_7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26" name="Google Shape;526;g320cf104df7_0_7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27" name="Google Shape;527;g320cf104df7_0_7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3" name="Shape 533"/>
        <p:cNvGrpSpPr/>
        <p:nvPr/>
      </p:nvGrpSpPr>
      <p:grpSpPr>
        <a:xfrm>
          <a:off x="0" y="0"/>
          <a:ext cx="0" cy="0"/>
          <a:chOff x="0" y="0"/>
          <a:chExt cx="0" cy="0"/>
        </a:xfrm>
      </p:grpSpPr>
      <p:sp>
        <p:nvSpPr>
          <p:cNvPr id="534" name="Google Shape;534;g320cf104df7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5" name="Google Shape;535;g320cf104df7_0_8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u="sng">
                <a:solidFill>
                  <a:schemeClr val="dk1"/>
                </a:solidFill>
              </a:rPr>
              <a:t>Possible responses to gendered professions: </a:t>
            </a:r>
            <a:endParaRPr sz="1200" u="sng">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A. Stereotypes - Students may notice that many female scientists portrayed in the media are in fields other than physics (e.g. on the Big Bang Theory, forensic shows, medical shows).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B. Students may notice that most engineers are men or that most nurses are women, for example. Terms indicating that a profession has a default gender may be shared, such as “male nurse” since the default gender of nurses is stereotyped to be female.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C. Nature versus Nurture arguments will likely emerge. Some students might say that women “naturally” gravitate to fields other than physics and engineering. Other students may believe this is due to stereotypes and other societal influences.</a:t>
            </a:r>
            <a:endParaRPr sz="1200">
              <a:solidFill>
                <a:schemeClr val="dk1"/>
              </a:solidFill>
            </a:endParaRPr>
          </a:p>
          <a:p>
            <a:pPr indent="0" lvl="0" marL="0" rtl="0" algn="l">
              <a:lnSpc>
                <a:spcPct val="100000"/>
              </a:lnSpc>
              <a:spcBef>
                <a:spcPts val="0"/>
              </a:spcBef>
              <a:spcAft>
                <a:spcPts val="0"/>
              </a:spcAft>
              <a:buSzPts val="1400"/>
              <a:buNone/>
            </a:pPr>
            <a:r>
              <a:t/>
            </a:r>
            <a:endParaRPr/>
          </a:p>
        </p:txBody>
      </p:sp>
      <p:sp>
        <p:nvSpPr>
          <p:cNvPr id="536" name="Google Shape;536;g320cf104df7_0_8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2" name="Shape 542"/>
        <p:cNvGrpSpPr/>
        <p:nvPr/>
      </p:nvGrpSpPr>
      <p:grpSpPr>
        <a:xfrm>
          <a:off x="0" y="0"/>
          <a:ext cx="0" cy="0"/>
          <a:chOff x="0" y="0"/>
          <a:chExt cx="0" cy="0"/>
        </a:xfrm>
      </p:grpSpPr>
      <p:sp>
        <p:nvSpPr>
          <p:cNvPr id="543" name="Google Shape;543;g320cf104df7_0_9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44" name="Google Shape;544;g320cf104df7_0_9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This slide reminds students of the four different points of the prior discussion. </a:t>
            </a:r>
            <a:endParaRPr sz="1200">
              <a:solidFill>
                <a:schemeClr val="dk1"/>
              </a:solidFill>
            </a:endParaRPr>
          </a:p>
          <a:p>
            <a:pPr indent="0" lvl="0" marL="0" rtl="0" algn="l">
              <a:spcBef>
                <a:spcPts val="0"/>
              </a:spcBef>
              <a:spcAft>
                <a:spcPts val="0"/>
              </a:spcAft>
              <a:buNone/>
            </a:pPr>
            <a:r>
              <a:t/>
            </a:r>
            <a:endParaRPr/>
          </a:p>
        </p:txBody>
      </p:sp>
      <p:sp>
        <p:nvSpPr>
          <p:cNvPr id="545" name="Google Shape;545;g320cf104df7_0_9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g320cf104df7_0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7" name="Google Shape;567;g320cf104df7_0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000">
                <a:solidFill>
                  <a:schemeClr val="dk1"/>
                </a:solidFill>
              </a:rPr>
              <a:t>Students write an example and share with a friend, then write a 2</a:t>
            </a:r>
            <a:r>
              <a:rPr baseline="30000" lang="en-US" sz="1000">
                <a:solidFill>
                  <a:schemeClr val="dk1"/>
                </a:solidFill>
              </a:rPr>
              <a:t>nd</a:t>
            </a:r>
            <a:r>
              <a:rPr lang="en-US" sz="1000">
                <a:solidFill>
                  <a:schemeClr val="dk1"/>
                </a:solidFill>
              </a:rPr>
              <a:t> answer and report out to the class (The 2</a:t>
            </a:r>
            <a:r>
              <a:rPr baseline="30000" lang="en-US" sz="1000">
                <a:solidFill>
                  <a:schemeClr val="dk1"/>
                </a:solidFill>
              </a:rPr>
              <a:t>nd</a:t>
            </a:r>
            <a:r>
              <a:rPr lang="en-US" sz="1000">
                <a:solidFill>
                  <a:schemeClr val="dk1"/>
                </a:solidFill>
              </a:rPr>
              <a:t> can be written or submitted anonymously and then collected/redistributed or read out by the teacher)</a:t>
            </a:r>
            <a:endParaRPr sz="1000">
              <a:solidFill>
                <a:schemeClr val="dk1"/>
              </a:solidFill>
            </a:endParaRPr>
          </a:p>
          <a:p>
            <a:pPr indent="0" lvl="0" marL="0" rtl="0" algn="l">
              <a:spcBef>
                <a:spcPts val="1000"/>
              </a:spcBef>
              <a:spcAft>
                <a:spcPts val="0"/>
              </a:spcAft>
              <a:buClr>
                <a:schemeClr val="dk1"/>
              </a:buClr>
              <a:buSzPts val="1400"/>
              <a:buFont typeface="Arial"/>
              <a:buNone/>
            </a:pPr>
            <a:r>
              <a:rPr lang="en-US" sz="1000" u="sng">
                <a:solidFill>
                  <a:schemeClr val="dk1"/>
                </a:solidFill>
              </a:rPr>
              <a:t>Examples:</a:t>
            </a:r>
            <a:r>
              <a:rPr lang="en-US" sz="1000">
                <a:solidFill>
                  <a:schemeClr val="dk1"/>
                </a:solidFill>
              </a:rPr>
              <a:t> </a:t>
            </a:r>
            <a:br>
              <a:rPr lang="en-US" sz="1000">
                <a:solidFill>
                  <a:schemeClr val="dk1"/>
                </a:solidFill>
                <a:latin typeface="Calibri"/>
                <a:ea typeface="Calibri"/>
                <a:cs typeface="Calibri"/>
                <a:sym typeface="Calibri"/>
              </a:rPr>
            </a:br>
            <a:r>
              <a:rPr lang="en-US" sz="1000">
                <a:solidFill>
                  <a:schemeClr val="dk1"/>
                </a:solidFill>
              </a:rPr>
              <a:t>Who do you feel comfortable working with in class? </a:t>
            </a:r>
            <a:br>
              <a:rPr lang="en-US" sz="1000">
                <a:solidFill>
                  <a:schemeClr val="dk1"/>
                </a:solidFill>
                <a:latin typeface="Calibri"/>
                <a:ea typeface="Calibri"/>
                <a:cs typeface="Calibri"/>
                <a:sym typeface="Calibri"/>
              </a:rPr>
            </a:br>
            <a:r>
              <a:rPr lang="en-US" sz="1000">
                <a:solidFill>
                  <a:schemeClr val="dk1"/>
                </a:solidFill>
              </a:rPr>
              <a:t>Do you feel more comfortable in any particular class? </a:t>
            </a:r>
            <a:br>
              <a:rPr lang="en-US" sz="1000">
                <a:solidFill>
                  <a:schemeClr val="dk1"/>
                </a:solidFill>
                <a:latin typeface="Calibri"/>
                <a:ea typeface="Calibri"/>
                <a:cs typeface="Calibri"/>
                <a:sym typeface="Calibri"/>
              </a:rPr>
            </a:br>
            <a:r>
              <a:rPr lang="en-US" sz="1000">
                <a:solidFill>
                  <a:schemeClr val="dk1"/>
                </a:solidFill>
              </a:rPr>
              <a:t>Have you felt your abilities being questioned?</a:t>
            </a:r>
            <a:endParaRPr sz="1000">
              <a:solidFill>
                <a:schemeClr val="dk1"/>
              </a:solidFill>
            </a:endParaRPr>
          </a:p>
          <a:p>
            <a:pPr indent="0" lvl="0" marL="0" rtl="0" algn="l">
              <a:spcBef>
                <a:spcPts val="0"/>
              </a:spcBef>
              <a:spcAft>
                <a:spcPts val="0"/>
              </a:spcAft>
              <a:buClr>
                <a:schemeClr val="dk1"/>
              </a:buClr>
              <a:buSzPts val="1400"/>
              <a:buFont typeface="Arial"/>
              <a:buNone/>
            </a:pPr>
            <a:r>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u="sng">
                <a:solidFill>
                  <a:schemeClr val="dk1"/>
                </a:solidFill>
              </a:rPr>
              <a:t>Possible responses include students mentioning occasions when:</a:t>
            </a:r>
            <a:r>
              <a:rPr lang="en-US" sz="1000">
                <a:solidFill>
                  <a:schemeClr val="dk1"/>
                </a:solidFill>
              </a:rPr>
              <a:t>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a:solidFill>
                  <a:schemeClr val="dk1"/>
                </a:solidFill>
              </a:rPr>
              <a:t>• someone has said something disparaging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a:solidFill>
                  <a:schemeClr val="dk1"/>
                </a:solidFill>
              </a:rPr>
              <a:t>• others have dominated a conversation/activity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a:solidFill>
                  <a:schemeClr val="dk1"/>
                </a:solidFill>
              </a:rPr>
              <a:t>• they have been made to feel stupid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a:solidFill>
                  <a:schemeClr val="dk1"/>
                </a:solidFill>
              </a:rPr>
              <a:t>• they prefer the environment in certain classes over others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a:solidFill>
                  <a:schemeClr val="dk1"/>
                </a:solidFill>
              </a:rPr>
              <a:t>• they prefer working with people of certain genders more than others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a:solidFill>
                  <a:schemeClr val="dk1"/>
                </a:solidFill>
              </a:rPr>
              <a:t>• they heard about experiences from friends or family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a:solidFill>
                  <a:schemeClr val="dk1"/>
                </a:solidFill>
              </a:rPr>
              <a:t>• “women just aren’t interested in science” </a:t>
            </a:r>
            <a:endParaRPr sz="1000">
              <a:solidFill>
                <a:schemeClr val="dk1"/>
              </a:solidFill>
            </a:endParaRPr>
          </a:p>
          <a:p>
            <a:pPr indent="0" lvl="0" marL="0" rtl="0" algn="l">
              <a:spcBef>
                <a:spcPts val="0"/>
              </a:spcBef>
              <a:spcAft>
                <a:spcPts val="0"/>
              </a:spcAft>
              <a:buClr>
                <a:schemeClr val="dk1"/>
              </a:buClr>
              <a:buSzPts val="1400"/>
              <a:buFont typeface="Arial"/>
              <a:buNone/>
            </a:pPr>
            <a:r>
              <a:rPr lang="en-US" sz="1000">
                <a:solidFill>
                  <a:schemeClr val="dk1"/>
                </a:solidFill>
              </a:rPr>
              <a:t>• no experience of gender issues at all</a:t>
            </a:r>
            <a:endParaRPr sz="1000">
              <a:solidFill>
                <a:schemeClr val="dk1"/>
              </a:solidFill>
            </a:endParaRPr>
          </a:p>
          <a:p>
            <a:pPr indent="0" lvl="0" marL="0" rtl="0" algn="l">
              <a:lnSpc>
                <a:spcPct val="100000"/>
              </a:lnSpc>
              <a:spcBef>
                <a:spcPts val="0"/>
              </a:spcBef>
              <a:spcAft>
                <a:spcPts val="0"/>
              </a:spcAft>
              <a:buSzPts val="1400"/>
              <a:buNone/>
            </a:pPr>
            <a:r>
              <a:t/>
            </a:r>
            <a:endParaRPr/>
          </a:p>
        </p:txBody>
      </p:sp>
      <p:sp>
        <p:nvSpPr>
          <p:cNvPr id="568" name="Google Shape;568;g320cf104df7_0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4" name="Shape 574"/>
        <p:cNvGrpSpPr/>
        <p:nvPr/>
      </p:nvGrpSpPr>
      <p:grpSpPr>
        <a:xfrm>
          <a:off x="0" y="0"/>
          <a:ext cx="0" cy="0"/>
          <a:chOff x="0" y="0"/>
          <a:chExt cx="0" cy="0"/>
        </a:xfrm>
      </p:grpSpPr>
      <p:sp>
        <p:nvSpPr>
          <p:cNvPr id="575" name="Google Shape;575;g320cf104df7_0_1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76" name="Google Shape;576;g320cf104df7_0_1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000">
                <a:solidFill>
                  <a:schemeClr val="dk1"/>
                </a:solidFill>
              </a:rPr>
              <a:t>General tips for class discussion</a:t>
            </a:r>
            <a:endParaRPr sz="1000">
              <a:solidFill>
                <a:schemeClr val="dk1"/>
              </a:solidFill>
            </a:endParaRPr>
          </a:p>
          <a:p>
            <a:pPr indent="0" lvl="0" marL="0" rtl="0" algn="l">
              <a:spcBef>
                <a:spcPts val="0"/>
              </a:spcBef>
              <a:spcAft>
                <a:spcPts val="0"/>
              </a:spcAft>
              <a:buClr>
                <a:schemeClr val="dk1"/>
              </a:buClr>
              <a:buSzPts val="1100"/>
              <a:buFont typeface="Arial"/>
              <a:buNone/>
            </a:pPr>
            <a:r>
              <a:rPr lang="en-US" sz="1000">
                <a:solidFill>
                  <a:schemeClr val="dk1"/>
                </a:solidFill>
              </a:rPr>
              <a:t>• Encourage students to disagree constructively (e.g. with evidence or argumentation).</a:t>
            </a:r>
            <a:endParaRPr sz="1000">
              <a:solidFill>
                <a:schemeClr val="dk1"/>
              </a:solidFill>
            </a:endParaRPr>
          </a:p>
          <a:p>
            <a:pPr indent="0" lvl="0" marL="0" rtl="0" algn="l">
              <a:spcBef>
                <a:spcPts val="0"/>
              </a:spcBef>
              <a:spcAft>
                <a:spcPts val="0"/>
              </a:spcAft>
              <a:buClr>
                <a:schemeClr val="dk1"/>
              </a:buClr>
              <a:buSzPts val="1100"/>
              <a:buFont typeface="Arial"/>
              <a:buNone/>
            </a:pPr>
            <a:r>
              <a:rPr lang="en-US" sz="1000">
                <a:solidFill>
                  <a:schemeClr val="dk1"/>
                </a:solidFill>
              </a:rPr>
              <a:t>• If the students aren’t challenging each other, encourage them to, or jump in yourself (e.g. if students mention women’s disinterest in physics being biological, ask why the same trends are not seen in all countries).</a:t>
            </a:r>
            <a:endParaRPr sz="1000">
              <a:solidFill>
                <a:schemeClr val="dk1"/>
              </a:solidFill>
            </a:endParaRPr>
          </a:p>
          <a:p>
            <a:pPr indent="0" lvl="0" marL="0" rtl="0" algn="l">
              <a:spcBef>
                <a:spcPts val="0"/>
              </a:spcBef>
              <a:spcAft>
                <a:spcPts val="0"/>
              </a:spcAft>
              <a:buClr>
                <a:schemeClr val="dk1"/>
              </a:buClr>
              <a:buSzPts val="1100"/>
              <a:buFont typeface="Arial"/>
              <a:buNone/>
            </a:pPr>
            <a:r>
              <a:rPr lang="en-US" sz="1000">
                <a:solidFill>
                  <a:schemeClr val="dk1"/>
                </a:solidFill>
              </a:rPr>
              <a:t>• Always encourage students to think about WHY gender disparities exist. At some point, a ‘nature vs. nurture’ discussion is likely to arise. Students need to become aware of the sociocultural pressures impacting their individual decisions.</a:t>
            </a:r>
            <a:endParaRPr sz="1000">
              <a:solidFill>
                <a:schemeClr val="dk1"/>
              </a:solidFill>
            </a:endParaRPr>
          </a:p>
          <a:p>
            <a:pPr indent="0" lvl="0" marL="0" rtl="0" algn="l">
              <a:spcBef>
                <a:spcPts val="0"/>
              </a:spcBef>
              <a:spcAft>
                <a:spcPts val="0"/>
              </a:spcAft>
              <a:buClr>
                <a:schemeClr val="dk1"/>
              </a:buClr>
              <a:buSzPts val="1400"/>
              <a:buFont typeface="Arial"/>
              <a:buNone/>
            </a:pPr>
            <a:r>
              <a:t/>
            </a:r>
            <a:endParaRPr sz="1000">
              <a:solidFill>
                <a:schemeClr val="dk1"/>
              </a:solidFill>
            </a:endParaRPr>
          </a:p>
          <a:p>
            <a:pPr indent="0" lvl="0" marL="0" rtl="0" algn="l">
              <a:spcBef>
                <a:spcPts val="0"/>
              </a:spcBef>
              <a:spcAft>
                <a:spcPts val="0"/>
              </a:spcAft>
              <a:buNone/>
            </a:pPr>
            <a:r>
              <a:t/>
            </a:r>
            <a:endParaRPr/>
          </a:p>
        </p:txBody>
      </p:sp>
      <p:sp>
        <p:nvSpPr>
          <p:cNvPr id="577" name="Google Shape;577;g320cf104df7_0_10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320cf104df7_0_1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320cf104df7_0_14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586" name="Google Shape;586;g320cf104df7_0_14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2" name="Shape 592"/>
        <p:cNvGrpSpPr/>
        <p:nvPr/>
      </p:nvGrpSpPr>
      <p:grpSpPr>
        <a:xfrm>
          <a:off x="0" y="0"/>
          <a:ext cx="0" cy="0"/>
          <a:chOff x="0" y="0"/>
          <a:chExt cx="0" cy="0"/>
        </a:xfrm>
      </p:grpSpPr>
      <p:sp>
        <p:nvSpPr>
          <p:cNvPr id="593" name="Google Shape;593;g320cf104df7_0_15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594" name="Google Shape;594;g320cf104df7_0_15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Ref: Fiske, 2002; Moule, 2009</a:t>
            </a:r>
            <a:endParaRPr sz="1200">
              <a:solidFill>
                <a:schemeClr val="dk1"/>
              </a:solidFill>
            </a:endParaRPr>
          </a:p>
          <a:p>
            <a:pPr indent="0" lvl="0" marL="0" rtl="0" algn="l">
              <a:spcBef>
                <a:spcPts val="0"/>
              </a:spcBef>
              <a:spcAft>
                <a:spcPts val="0"/>
              </a:spcAft>
              <a:buNone/>
            </a:pPr>
            <a:r>
              <a:t/>
            </a:r>
            <a:endParaRPr/>
          </a:p>
        </p:txBody>
      </p:sp>
      <p:sp>
        <p:nvSpPr>
          <p:cNvPr id="595" name="Google Shape;595;g320cf104df7_0_15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323b8746880_0_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2" name="Google Shape;602;g323b8746880_0_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03" name="Google Shape;603;g323b8746880_0_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1cc776f792_0_9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0" name="Google Shape;230;g31cc776f792_0_9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OPTIONAL SLIDE</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u="sng">
                <a:solidFill>
                  <a:schemeClr val="dk1"/>
                </a:solidFill>
              </a:rPr>
              <a:t>Pre-lesson:</a:t>
            </a:r>
            <a:r>
              <a:rPr lang="en-US" sz="1200">
                <a:solidFill>
                  <a:schemeClr val="dk1"/>
                </a:solidFill>
              </a:rPr>
              <a:t> Assign students to complete the pre-class assignment prior to class (Appendix 1). The assignment requires them to read two biographies. One of a historical physicist, choosing between Lise Meitner or Jocelyn Bell Burnell, and one of a modern female physicist from the list provided (this illustrates the difficulties that women have faced and the capability of women to contribute)</a:t>
            </a:r>
            <a:endParaRPr sz="1200">
              <a:solidFill>
                <a:schemeClr val="dk1"/>
              </a:solidFill>
            </a:endParaRPr>
          </a:p>
          <a:p>
            <a:pPr indent="0" lvl="0" marL="0" rtl="0" algn="l">
              <a:lnSpc>
                <a:spcPct val="100000"/>
              </a:lnSpc>
              <a:spcBef>
                <a:spcPts val="0"/>
              </a:spcBef>
              <a:spcAft>
                <a:spcPts val="0"/>
              </a:spcAft>
              <a:buSzPts val="1400"/>
              <a:buNone/>
            </a:pPr>
            <a:r>
              <a:t/>
            </a:r>
            <a:endParaRPr sz="1200"/>
          </a:p>
        </p:txBody>
      </p:sp>
      <p:sp>
        <p:nvSpPr>
          <p:cNvPr id="231" name="Google Shape;231;g31cc776f792_0_9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9" name="Shape 609"/>
        <p:cNvGrpSpPr/>
        <p:nvPr/>
      </p:nvGrpSpPr>
      <p:grpSpPr>
        <a:xfrm>
          <a:off x="0" y="0"/>
          <a:ext cx="0" cy="0"/>
          <a:chOff x="0" y="0"/>
          <a:chExt cx="0" cy="0"/>
        </a:xfrm>
      </p:grpSpPr>
      <p:sp>
        <p:nvSpPr>
          <p:cNvPr id="610" name="Google Shape;610;g320cf104df7_0_15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1" name="Google Shape;611;g320cf104df7_0_15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12" name="Google Shape;612;g320cf104df7_0_15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9" name="Shape 619"/>
        <p:cNvGrpSpPr/>
        <p:nvPr/>
      </p:nvGrpSpPr>
      <p:grpSpPr>
        <a:xfrm>
          <a:off x="0" y="0"/>
          <a:ext cx="0" cy="0"/>
          <a:chOff x="0" y="0"/>
          <a:chExt cx="0" cy="0"/>
        </a:xfrm>
      </p:grpSpPr>
      <p:sp>
        <p:nvSpPr>
          <p:cNvPr id="620" name="Google Shape;620;g320cf104df7_0_1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21" name="Google Shape;621;g320cf104df7_0_1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2" name="Google Shape;622;g320cf104df7_0_163: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320cf104df7_0_1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9" name="Google Shape;629;g320cf104df7_0_16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0" name="Google Shape;630;g320cf104df7_0_16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5" name="Shape 635"/>
        <p:cNvGrpSpPr/>
        <p:nvPr/>
      </p:nvGrpSpPr>
      <p:grpSpPr>
        <a:xfrm>
          <a:off x="0" y="0"/>
          <a:ext cx="0" cy="0"/>
          <a:chOff x="0" y="0"/>
          <a:chExt cx="0" cy="0"/>
        </a:xfrm>
      </p:grpSpPr>
      <p:sp>
        <p:nvSpPr>
          <p:cNvPr id="636" name="Google Shape;636;g320cf104df7_0_4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7" name="Google Shape;637;g320cf104df7_0_42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638" name="Google Shape;638;g320cf104df7_0_42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2" name="Shape 642"/>
        <p:cNvGrpSpPr/>
        <p:nvPr/>
      </p:nvGrpSpPr>
      <p:grpSpPr>
        <a:xfrm>
          <a:off x="0" y="0"/>
          <a:ext cx="0" cy="0"/>
          <a:chOff x="0" y="0"/>
          <a:chExt cx="0" cy="0"/>
        </a:xfrm>
      </p:grpSpPr>
      <p:sp>
        <p:nvSpPr>
          <p:cNvPr id="643" name="Google Shape;643;g320cf104df7_0_43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44" name="Google Shape;644;g320cf104df7_0_43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i="1" lang="en-US" sz="1200">
                <a:solidFill>
                  <a:schemeClr val="dk1"/>
                </a:solidFill>
              </a:rPr>
              <a:t>This activity can be sent to students in a </a:t>
            </a:r>
            <a:r>
              <a:rPr i="1" lang="en-US" sz="1200" u="sng">
                <a:solidFill>
                  <a:schemeClr val="hlink"/>
                </a:solidFill>
                <a:hlinkClick r:id="rId2"/>
              </a:rPr>
              <a:t>separate presentation</a:t>
            </a:r>
            <a:r>
              <a:rPr i="1" lang="en-US" sz="1200">
                <a:solidFill>
                  <a:schemeClr val="dk1"/>
                </a:solidFill>
              </a:rPr>
              <a:t> for them to complete before continuing to the next slide. </a:t>
            </a:r>
            <a:endParaRPr/>
          </a:p>
        </p:txBody>
      </p:sp>
      <p:sp>
        <p:nvSpPr>
          <p:cNvPr id="645" name="Google Shape;645;g320cf104df7_0_432:notes"/>
          <p:cNvSpPr txBox="1"/>
          <p:nvPr>
            <p:ph idx="12" type="sldNum"/>
          </p:nvPr>
        </p:nvSpPr>
        <p:spPr>
          <a:xfrm>
            <a:off x="3884612" y="8685212"/>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Calibri"/>
              <a:buNone/>
            </a:pPr>
            <a:fld id="{00000000-1234-1234-1234-123412341234}" type="slidenum">
              <a:rPr lang="en-US"/>
              <a:t>‹#›</a:t>
            </a:fld>
            <a:endParaRPr sz="1400">
              <a:latin typeface="Arial"/>
              <a:ea typeface="Arial"/>
              <a:cs typeface="Arial"/>
              <a:sym typeface="Arial"/>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1" name="Shape 661"/>
        <p:cNvGrpSpPr/>
        <p:nvPr/>
      </p:nvGrpSpPr>
      <p:grpSpPr>
        <a:xfrm>
          <a:off x="0" y="0"/>
          <a:ext cx="0" cy="0"/>
          <a:chOff x="0" y="0"/>
          <a:chExt cx="0" cy="0"/>
        </a:xfrm>
      </p:grpSpPr>
      <p:sp>
        <p:nvSpPr>
          <p:cNvPr id="662" name="Google Shape;662;g320cf104df7_0_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63" name="Google Shape;663;g320cf104df7_0_17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u="sng">
                <a:solidFill>
                  <a:schemeClr val="hlink"/>
                </a:solidFill>
                <a:hlinkClick r:id="rId2"/>
              </a:rPr>
              <a:t>https://www.zippia.com/physicist-jobs/demographics/</a:t>
            </a:r>
            <a:r>
              <a:rPr lang="en-US" sz="1100"/>
              <a:t> </a:t>
            </a:r>
            <a:endParaRPr sz="1100"/>
          </a:p>
        </p:txBody>
      </p:sp>
      <p:sp>
        <p:nvSpPr>
          <p:cNvPr id="664" name="Google Shape;664;g320cf104df7_0_17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320cf104df7_0_44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71" name="Google Shape;671;g320cf104df7_0_44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sz="1100" u="sng">
                <a:solidFill>
                  <a:schemeClr val="hlink"/>
                </a:solidFill>
                <a:hlinkClick r:id="rId2"/>
              </a:rPr>
              <a:t>https://www.aps.org/images/MarginalizedRaceEthnicity-physics-av-2021_3.webp</a:t>
            </a:r>
            <a:endParaRPr sz="1100">
              <a:solidFill>
                <a:schemeClr val="dk1"/>
              </a:solidFill>
            </a:endParaRPr>
          </a:p>
          <a:p>
            <a:pPr indent="0" lvl="0" marL="0" rtl="0" algn="l">
              <a:spcBef>
                <a:spcPts val="0"/>
              </a:spcBef>
              <a:spcAft>
                <a:spcPts val="0"/>
              </a:spcAft>
              <a:buNone/>
            </a:pPr>
            <a:r>
              <a:t/>
            </a:r>
            <a:endParaRPr sz="1100">
              <a:solidFill>
                <a:schemeClr val="dk1"/>
              </a:solidFill>
            </a:endParaRPr>
          </a:p>
          <a:p>
            <a:pPr indent="0" lvl="0" marL="0" rtl="0" algn="l">
              <a:spcBef>
                <a:spcPts val="0"/>
              </a:spcBef>
              <a:spcAft>
                <a:spcPts val="0"/>
              </a:spcAft>
              <a:buNone/>
            </a:pPr>
            <a:r>
              <a:rPr lang="en-US" sz="1100">
                <a:solidFill>
                  <a:schemeClr val="dk1"/>
                </a:solidFill>
              </a:rPr>
              <a:t>Looking at some specific marginalized groups, the black line represents their share of the overall US population in that age level compared to their share of physics degrees. For example, despite making up over 20% of the US population from 2017-2021, less than 12% of Physics bachelors degrees were awarded to students that identified as Hispanic. </a:t>
            </a:r>
            <a:endParaRPr sz="1100">
              <a:solidFill>
                <a:schemeClr val="dk1"/>
              </a:solidFill>
            </a:endParaRPr>
          </a:p>
          <a:p>
            <a:pPr indent="0" lvl="0" marL="0" rtl="0" algn="l">
              <a:spcBef>
                <a:spcPts val="0"/>
              </a:spcBef>
              <a:spcAft>
                <a:spcPts val="0"/>
              </a:spcAft>
              <a:buNone/>
            </a:pPr>
            <a:r>
              <a:rPr lang="en-US" sz="1100">
                <a:solidFill>
                  <a:schemeClr val="dk1"/>
                </a:solidFill>
              </a:rPr>
              <a:t>Note difference axis for the white group on the far right, a click will scale the other groups to the same scale.</a:t>
            </a:r>
            <a:endParaRPr sz="1100">
              <a:solidFill>
                <a:schemeClr val="dk1"/>
              </a:solidFill>
            </a:endParaRPr>
          </a:p>
          <a:p>
            <a:pPr indent="0" lvl="0" marL="0" rtl="0" algn="l">
              <a:spcBef>
                <a:spcPts val="0"/>
              </a:spcBef>
              <a:spcAft>
                <a:spcPts val="0"/>
              </a:spcAft>
              <a:buNone/>
            </a:pPr>
            <a:r>
              <a:t/>
            </a:r>
            <a:endParaRPr sz="1100"/>
          </a:p>
        </p:txBody>
      </p:sp>
      <p:sp>
        <p:nvSpPr>
          <p:cNvPr id="672" name="Google Shape;672;g320cf104df7_0_449: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5" name="Shape 675"/>
        <p:cNvGrpSpPr/>
        <p:nvPr/>
      </p:nvGrpSpPr>
      <p:grpSpPr>
        <a:xfrm>
          <a:off x="0" y="0"/>
          <a:ext cx="0" cy="0"/>
          <a:chOff x="0" y="0"/>
          <a:chExt cx="0" cy="0"/>
        </a:xfrm>
      </p:grpSpPr>
      <p:sp>
        <p:nvSpPr>
          <p:cNvPr id="676" name="Google Shape;676;g320cf104df7_0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7" name="Google Shape;677;g320cf104df7_0_2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100"/>
              <a:buFont typeface="Arial"/>
              <a:buNone/>
            </a:pPr>
            <a:r>
              <a:rPr lang="en-US" sz="1100" u="sng">
                <a:solidFill>
                  <a:schemeClr val="hlink"/>
                </a:solidFill>
                <a:hlinkClick r:id="rId2"/>
              </a:rPr>
              <a:t>https://www.aps.org/images/MarginalizedRaceEthnicity-physics-2021.webp</a:t>
            </a:r>
            <a:endParaRPr sz="1100">
              <a:solidFill>
                <a:schemeClr val="dk1"/>
              </a:solidFill>
            </a:endParaRPr>
          </a:p>
          <a:p>
            <a:pPr indent="0" lvl="0" marL="0" rtl="0" algn="l">
              <a:spcBef>
                <a:spcPts val="0"/>
              </a:spcBef>
              <a:spcAft>
                <a:spcPts val="0"/>
              </a:spcAft>
              <a:buClr>
                <a:schemeClr val="dk1"/>
              </a:buClr>
              <a:buSzPts val="1100"/>
              <a:buFont typeface="Arial"/>
              <a:buNone/>
            </a:pPr>
            <a:r>
              <a:t/>
            </a:r>
            <a:endParaRPr sz="1100">
              <a:solidFill>
                <a:schemeClr val="dk1"/>
              </a:solidFill>
            </a:endParaRPr>
          </a:p>
          <a:p>
            <a:pPr indent="0" lvl="0" marL="0" rtl="0" algn="l">
              <a:spcBef>
                <a:spcPts val="0"/>
              </a:spcBef>
              <a:spcAft>
                <a:spcPts val="0"/>
              </a:spcAft>
              <a:buClr>
                <a:schemeClr val="dk1"/>
              </a:buClr>
              <a:buSzPts val="1100"/>
              <a:buFont typeface="Arial"/>
              <a:buNone/>
            </a:pPr>
            <a:r>
              <a:rPr lang="en-US" sz="1100">
                <a:solidFill>
                  <a:schemeClr val="dk1"/>
                </a:solidFill>
              </a:rPr>
              <a:t>Looking at the trends of marginalized groups over time, there is an increase in physics degrees awarded but it is a shallower gain than the population gain</a:t>
            </a:r>
            <a:endParaRPr sz="1100">
              <a:solidFill>
                <a:schemeClr val="dk1"/>
              </a:solidFill>
            </a:endParaRPr>
          </a:p>
          <a:p>
            <a:pPr indent="0" lvl="0" marL="0" rtl="0" algn="l">
              <a:lnSpc>
                <a:spcPct val="100000"/>
              </a:lnSpc>
              <a:spcBef>
                <a:spcPts val="0"/>
              </a:spcBef>
              <a:spcAft>
                <a:spcPts val="0"/>
              </a:spcAft>
              <a:buSzPts val="1400"/>
              <a:buNone/>
            </a:pPr>
            <a:r>
              <a:t/>
            </a:r>
            <a:endParaRPr/>
          </a:p>
        </p:txBody>
      </p:sp>
      <p:sp>
        <p:nvSpPr>
          <p:cNvPr id="678" name="Google Shape;678;g320cf104df7_0_2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1" name="Shape 681"/>
        <p:cNvGrpSpPr/>
        <p:nvPr/>
      </p:nvGrpSpPr>
      <p:grpSpPr>
        <a:xfrm>
          <a:off x="0" y="0"/>
          <a:ext cx="0" cy="0"/>
          <a:chOff x="0" y="0"/>
          <a:chExt cx="0" cy="0"/>
        </a:xfrm>
      </p:grpSpPr>
      <p:sp>
        <p:nvSpPr>
          <p:cNvPr id="682" name="Google Shape;682;g320cf104df7_0_2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83" name="Google Shape;683;g320cf104df7_0_2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u="sng">
                <a:solidFill>
                  <a:schemeClr val="hlink"/>
                </a:solidFill>
                <a:hlinkClick r:id="rId2"/>
              </a:rPr>
              <a:t>https://ww2.aip.org/statistics/attrition-and-persistence-in-undergraduate-physics-programs</a:t>
            </a:r>
            <a:r>
              <a:rPr lang="en-US"/>
              <a:t> </a:t>
            </a:r>
            <a:endParaRPr/>
          </a:p>
        </p:txBody>
      </p:sp>
      <p:sp>
        <p:nvSpPr>
          <p:cNvPr id="684" name="Google Shape;684;g320cf104df7_0_21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7" name="Shape 687"/>
        <p:cNvGrpSpPr/>
        <p:nvPr/>
      </p:nvGrpSpPr>
      <p:grpSpPr>
        <a:xfrm>
          <a:off x="0" y="0"/>
          <a:ext cx="0" cy="0"/>
          <a:chOff x="0" y="0"/>
          <a:chExt cx="0" cy="0"/>
        </a:xfrm>
      </p:grpSpPr>
      <p:sp>
        <p:nvSpPr>
          <p:cNvPr id="688" name="Google Shape;688;g320cf104df7_0_21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89" name="Google Shape;689;g320cf104df7_0_21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Ref: Leslie et al., 2015</a:t>
            </a:r>
            <a:endParaRPr sz="1200">
              <a:solidFill>
                <a:schemeClr val="dk1"/>
              </a:solidFill>
            </a:endParaRPr>
          </a:p>
          <a:p>
            <a:pPr indent="0" lvl="0" marL="0" rtl="0" algn="l">
              <a:lnSpc>
                <a:spcPct val="100000"/>
              </a:lnSpc>
              <a:spcBef>
                <a:spcPts val="0"/>
              </a:spcBef>
              <a:spcAft>
                <a:spcPts val="0"/>
              </a:spcAft>
              <a:buSzPts val="1400"/>
              <a:buNone/>
            </a:pPr>
            <a:r>
              <a:t/>
            </a:r>
            <a:endParaRPr/>
          </a:p>
        </p:txBody>
      </p:sp>
      <p:sp>
        <p:nvSpPr>
          <p:cNvPr id="690" name="Google Shape;690;g320cf104df7_0_21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0" name="Shape 240"/>
        <p:cNvGrpSpPr/>
        <p:nvPr/>
      </p:nvGrpSpPr>
      <p:grpSpPr>
        <a:xfrm>
          <a:off x="0" y="0"/>
          <a:ext cx="0" cy="0"/>
          <a:chOff x="0" y="0"/>
          <a:chExt cx="0" cy="0"/>
        </a:xfrm>
      </p:grpSpPr>
      <p:sp>
        <p:nvSpPr>
          <p:cNvPr id="241" name="Google Shape;241;g31cc776f792_0_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2" name="Google Shape;242;g31cc776f792_0_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OPTIONAL SLIDE</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SzPts val="1400"/>
              <a:buNone/>
            </a:pPr>
            <a:r>
              <a:rPr lang="en-US" sz="1200" u="sng">
                <a:solidFill>
                  <a:schemeClr val="dk1"/>
                </a:solidFill>
              </a:rPr>
              <a:t>Pre-lesson:</a:t>
            </a:r>
            <a:r>
              <a:rPr lang="en-US" sz="1200">
                <a:solidFill>
                  <a:schemeClr val="dk1"/>
                </a:solidFill>
              </a:rPr>
              <a:t> Assign students to complete the pre-class assignment prior to class (Appendix 1). The assignment requires them to read two biographies. One of a historical physicist, choosing between Lise Meitner or Jocelyn Bell Burnell, and one of a modern female physicist from the list provided (this illustrates the difficulties that women have faced and the capability of women to contribute)</a:t>
            </a:r>
            <a:endParaRPr sz="1200">
              <a:solidFill>
                <a:schemeClr val="dk1"/>
              </a:solidFill>
            </a:endParaRPr>
          </a:p>
          <a:p>
            <a:pPr indent="0" lvl="0" marL="0" rtl="0" algn="l">
              <a:spcBef>
                <a:spcPts val="0"/>
              </a:spcBef>
              <a:spcAft>
                <a:spcPts val="0"/>
              </a:spcAft>
              <a:buSzPts val="1400"/>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lnSpc>
                <a:spcPct val="100000"/>
              </a:lnSpc>
              <a:spcBef>
                <a:spcPts val="0"/>
              </a:spcBef>
              <a:spcAft>
                <a:spcPts val="0"/>
              </a:spcAft>
              <a:buSzPts val="1400"/>
              <a:buNone/>
            </a:pPr>
            <a:r>
              <a:t/>
            </a:r>
            <a:endParaRPr/>
          </a:p>
        </p:txBody>
      </p:sp>
      <p:sp>
        <p:nvSpPr>
          <p:cNvPr id="243" name="Google Shape;243;g31cc776f792_0_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6" name="Shape 696"/>
        <p:cNvGrpSpPr/>
        <p:nvPr/>
      </p:nvGrpSpPr>
      <p:grpSpPr>
        <a:xfrm>
          <a:off x="0" y="0"/>
          <a:ext cx="0" cy="0"/>
          <a:chOff x="0" y="0"/>
          <a:chExt cx="0" cy="0"/>
        </a:xfrm>
      </p:grpSpPr>
      <p:sp>
        <p:nvSpPr>
          <p:cNvPr id="697" name="Google Shape;697;g320cf104df7_0_22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698" name="Google Shape;698;g320cf104df7_0_22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Ref: Boring et al., 2016; Potvin &amp; Hazari, 2016 </a:t>
            </a:r>
            <a:endParaRPr sz="1200">
              <a:solidFill>
                <a:schemeClr val="dk1"/>
              </a:solidFill>
            </a:endParaRPr>
          </a:p>
          <a:p>
            <a:pPr indent="0" lvl="0" marL="0" rtl="0" algn="l">
              <a:spcBef>
                <a:spcPts val="0"/>
              </a:spcBef>
              <a:spcAft>
                <a:spcPts val="0"/>
              </a:spcAft>
              <a:buNone/>
            </a:pPr>
            <a:r>
              <a:t/>
            </a:r>
            <a:endParaRPr/>
          </a:p>
        </p:txBody>
      </p:sp>
      <p:sp>
        <p:nvSpPr>
          <p:cNvPr id="699" name="Google Shape;699;g320cf104df7_0_22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4" name="Shape 704"/>
        <p:cNvGrpSpPr/>
        <p:nvPr/>
      </p:nvGrpSpPr>
      <p:grpSpPr>
        <a:xfrm>
          <a:off x="0" y="0"/>
          <a:ext cx="0" cy="0"/>
          <a:chOff x="0" y="0"/>
          <a:chExt cx="0" cy="0"/>
        </a:xfrm>
      </p:grpSpPr>
      <p:sp>
        <p:nvSpPr>
          <p:cNvPr id="705" name="Google Shape;705;g320cf104df7_0_2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6" name="Google Shape;706;g320cf104df7_0_235: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rPr>
              <a:t>Ref: Leslie et al., 2015</a:t>
            </a:r>
            <a:endParaRPr sz="1200">
              <a:solidFill>
                <a:schemeClr val="dk1"/>
              </a:solidFill>
            </a:endParaRPr>
          </a:p>
          <a:p>
            <a:pPr indent="0" lvl="0" marL="0" rtl="0" algn="l">
              <a:lnSpc>
                <a:spcPct val="100000"/>
              </a:lnSpc>
              <a:spcBef>
                <a:spcPts val="0"/>
              </a:spcBef>
              <a:spcAft>
                <a:spcPts val="0"/>
              </a:spcAft>
              <a:buSzPts val="1400"/>
              <a:buNone/>
            </a:pPr>
            <a:r>
              <a:t/>
            </a:r>
            <a:endParaRPr/>
          </a:p>
        </p:txBody>
      </p:sp>
      <p:sp>
        <p:nvSpPr>
          <p:cNvPr id="707" name="Google Shape;707;g320cf104df7_0_235: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3" name="Shape 713"/>
        <p:cNvGrpSpPr/>
        <p:nvPr/>
      </p:nvGrpSpPr>
      <p:grpSpPr>
        <a:xfrm>
          <a:off x="0" y="0"/>
          <a:ext cx="0" cy="0"/>
          <a:chOff x="0" y="0"/>
          <a:chExt cx="0" cy="0"/>
        </a:xfrm>
      </p:grpSpPr>
      <p:sp>
        <p:nvSpPr>
          <p:cNvPr id="714" name="Google Shape;714;g320cf104df7_0_28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Picture: </a:t>
            </a:r>
            <a:r>
              <a:rPr lang="en-US" sz="1200">
                <a:solidFill>
                  <a:srgbClr val="333333"/>
                </a:solidFill>
                <a:latin typeface="Helvetica Neue"/>
                <a:ea typeface="Helvetica Neue"/>
                <a:cs typeface="Helvetica Neue"/>
                <a:sym typeface="Helvetica Neue"/>
              </a:rPr>
              <a:t>STEP UP Ambassador Andres Torres and his STEP UP club at Ronald Reagan/Doral Senior High School in Florida.</a:t>
            </a:r>
            <a:endParaRPr/>
          </a:p>
          <a:p>
            <a:pPr indent="0" lvl="0" marL="0" rtl="0" algn="l">
              <a:spcBef>
                <a:spcPts val="0"/>
              </a:spcBef>
              <a:spcAft>
                <a:spcPts val="0"/>
              </a:spcAft>
              <a:buNone/>
            </a:pPr>
            <a:r>
              <a:t/>
            </a:r>
            <a:endParaRPr/>
          </a:p>
        </p:txBody>
      </p:sp>
      <p:sp>
        <p:nvSpPr>
          <p:cNvPr id="715" name="Google Shape;715;g320cf104df7_0_28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6" name="Shape 256"/>
        <p:cNvGrpSpPr/>
        <p:nvPr/>
      </p:nvGrpSpPr>
      <p:grpSpPr>
        <a:xfrm>
          <a:off x="0" y="0"/>
          <a:ext cx="0" cy="0"/>
          <a:chOff x="0" y="0"/>
          <a:chExt cx="0" cy="0"/>
        </a:xfrm>
      </p:grpSpPr>
      <p:sp>
        <p:nvSpPr>
          <p:cNvPr id="257" name="Google Shape;257;g31cc776f792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58" name="Google Shape;258;g31cc776f792_0_1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Download poster at STEPUPphysics.org</a:t>
            </a:r>
            <a:br>
              <a:rPr lang="en-US" sz="1200">
                <a:solidFill>
                  <a:schemeClr val="dk1"/>
                </a:solidFill>
              </a:rPr>
            </a:br>
            <a:br>
              <a:rPr lang="en-US" sz="1200">
                <a:solidFill>
                  <a:schemeClr val="dk1"/>
                </a:solidFill>
              </a:rPr>
            </a:br>
            <a:r>
              <a:rPr b="1" lang="en-US" sz="1200">
                <a:solidFill>
                  <a:schemeClr val="dk1"/>
                </a:solidFill>
              </a:rPr>
              <a:t>Introduce guidelines (Critical lesson component):</a:t>
            </a:r>
            <a:r>
              <a:rPr lang="en-US" sz="1200">
                <a:solidFill>
                  <a:schemeClr val="dk1"/>
                </a:solidFill>
              </a:rPr>
              <a:t> Introduce these guidelines to students (or refer to your class conduct rules if you have already established them):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Share air time equitably.</a:t>
            </a:r>
            <a:r>
              <a:rPr lang="en-US" sz="1200">
                <a:solidFill>
                  <a:schemeClr val="dk1"/>
                </a:solidFill>
              </a:rPr>
              <a:t> Know yourself, balance your listening and talking.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Value differences.</a:t>
            </a:r>
            <a:r>
              <a:rPr lang="en-US" sz="1200">
                <a:solidFill>
                  <a:schemeClr val="dk1"/>
                </a:solidFill>
              </a:rPr>
              <a:t> Remember that your perspective is not the only one.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Argue using evidence.</a:t>
            </a:r>
            <a:r>
              <a:rPr lang="en-US" sz="1200">
                <a:solidFill>
                  <a:schemeClr val="dk1"/>
                </a:solidFill>
              </a:rPr>
              <a:t> Back what you have to say with data.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Make sure everyone feels safe.</a:t>
            </a:r>
            <a:r>
              <a:rPr lang="en-US" sz="1200">
                <a:solidFill>
                  <a:schemeClr val="dk1"/>
                </a:solidFill>
              </a:rPr>
              <a:t> Safe is not the same as comfortable.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Discomfort is OK.</a:t>
            </a:r>
            <a:r>
              <a:rPr lang="en-US" sz="1200">
                <a:solidFill>
                  <a:schemeClr val="dk1"/>
                </a:solidFill>
              </a:rPr>
              <a:t> Identify your learning edge and push it.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Own your impact.</a:t>
            </a:r>
            <a:r>
              <a:rPr lang="en-US" sz="1200">
                <a:solidFill>
                  <a:schemeClr val="dk1"/>
                </a:solidFill>
              </a:rPr>
              <a:t> Your intentions may not be the same as your impact.</a:t>
            </a:r>
            <a:endParaRPr sz="1200">
              <a:solidFill>
                <a:schemeClr val="dk1"/>
              </a:solidFill>
            </a:endParaRPr>
          </a:p>
          <a:p>
            <a:pPr indent="0" lvl="0" marL="0" rtl="0" algn="l">
              <a:spcBef>
                <a:spcPts val="0"/>
              </a:spcBef>
              <a:spcAft>
                <a:spcPts val="0"/>
              </a:spcAft>
              <a:buNone/>
            </a:pPr>
            <a:r>
              <a:t/>
            </a:r>
            <a:endParaRPr/>
          </a:p>
        </p:txBody>
      </p:sp>
      <p:sp>
        <p:nvSpPr>
          <p:cNvPr id="259" name="Google Shape;259;g31cc776f792_0_10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g31cc776f792_0_18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8" name="Google Shape;278;g31cc776f792_0_180: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Download poster at STEPUPphysics.org</a:t>
            </a:r>
            <a:br>
              <a:rPr lang="en-US" sz="1200">
                <a:solidFill>
                  <a:schemeClr val="dk1"/>
                </a:solidFill>
              </a:rPr>
            </a:br>
            <a:br>
              <a:rPr lang="en-US" sz="1200">
                <a:solidFill>
                  <a:schemeClr val="dk1"/>
                </a:solidFill>
              </a:rPr>
            </a:br>
            <a:r>
              <a:rPr b="1" lang="en-US" sz="1200">
                <a:solidFill>
                  <a:schemeClr val="dk1"/>
                </a:solidFill>
              </a:rPr>
              <a:t>Introduce guidelines (Critical lesson component):</a:t>
            </a:r>
            <a:r>
              <a:rPr lang="en-US" sz="1200">
                <a:solidFill>
                  <a:schemeClr val="dk1"/>
                </a:solidFill>
              </a:rPr>
              <a:t> Introduce these guidelines to students (or refer to your class conduct rules if you have already established them):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Share air time equitably.</a:t>
            </a:r>
            <a:r>
              <a:rPr lang="en-US" sz="1200">
                <a:solidFill>
                  <a:schemeClr val="dk1"/>
                </a:solidFill>
              </a:rPr>
              <a:t> Know yourself, balance your listening and talking.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Value differences.</a:t>
            </a:r>
            <a:r>
              <a:rPr lang="en-US" sz="1200">
                <a:solidFill>
                  <a:schemeClr val="dk1"/>
                </a:solidFill>
              </a:rPr>
              <a:t> Remember that your perspective is not the only one.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Argue using evidence.</a:t>
            </a:r>
            <a:r>
              <a:rPr lang="en-US" sz="1200">
                <a:solidFill>
                  <a:schemeClr val="dk1"/>
                </a:solidFill>
              </a:rPr>
              <a:t> Back what you have to say with data.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Make sure everyone feels safe.</a:t>
            </a:r>
            <a:r>
              <a:rPr lang="en-US" sz="1200">
                <a:solidFill>
                  <a:schemeClr val="dk1"/>
                </a:solidFill>
              </a:rPr>
              <a:t> Safe is not the same as comfortable.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Discomfort is OK.</a:t>
            </a:r>
            <a:r>
              <a:rPr lang="en-US" sz="1200">
                <a:solidFill>
                  <a:schemeClr val="dk1"/>
                </a:solidFill>
              </a:rPr>
              <a:t> Identify your learning edge and push it.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 </a:t>
            </a:r>
            <a:r>
              <a:rPr i="1" lang="en-US" sz="1200">
                <a:solidFill>
                  <a:schemeClr val="dk1"/>
                </a:solidFill>
              </a:rPr>
              <a:t>Own your impact.</a:t>
            </a:r>
            <a:r>
              <a:rPr lang="en-US" sz="1200">
                <a:solidFill>
                  <a:schemeClr val="dk1"/>
                </a:solidFill>
              </a:rPr>
              <a:t> Your intentions may not be the same as your impact.</a:t>
            </a:r>
            <a:endParaRPr sz="1200">
              <a:solidFill>
                <a:schemeClr val="dk1"/>
              </a:solidFill>
            </a:endParaRPr>
          </a:p>
          <a:p>
            <a:pPr indent="0" lvl="0" marL="0" rtl="0" algn="l">
              <a:lnSpc>
                <a:spcPct val="100000"/>
              </a:lnSpc>
              <a:spcBef>
                <a:spcPts val="0"/>
              </a:spcBef>
              <a:spcAft>
                <a:spcPts val="0"/>
              </a:spcAft>
              <a:buSzPts val="1400"/>
              <a:buNone/>
            </a:pPr>
            <a:r>
              <a:t/>
            </a:r>
            <a:endParaRPr/>
          </a:p>
        </p:txBody>
      </p:sp>
      <p:sp>
        <p:nvSpPr>
          <p:cNvPr id="279" name="Google Shape;279;g31cc776f792_0_180: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4" name="Shape 284"/>
        <p:cNvGrpSpPr/>
        <p:nvPr/>
      </p:nvGrpSpPr>
      <p:grpSpPr>
        <a:xfrm>
          <a:off x="0" y="0"/>
          <a:ext cx="0" cy="0"/>
          <a:chOff x="0" y="0"/>
          <a:chExt cx="0" cy="0"/>
        </a:xfrm>
      </p:grpSpPr>
      <p:sp>
        <p:nvSpPr>
          <p:cNvPr id="285" name="Google Shape;285;g31cc776f792_0_18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86" name="Google Shape;286;g31cc776f792_0_18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200">
                <a:solidFill>
                  <a:schemeClr val="dk1"/>
                </a:solidFill>
              </a:rPr>
              <a:t>This slide outlines the four sections of the discussion that follows. </a:t>
            </a:r>
            <a:endParaRPr sz="1200">
              <a:solidFill>
                <a:schemeClr val="dk1"/>
              </a:solidFill>
            </a:endParaRPr>
          </a:p>
          <a:p>
            <a:pPr indent="0" lvl="0" marL="0" rtl="0" algn="l">
              <a:spcBef>
                <a:spcPts val="0"/>
              </a:spcBef>
              <a:spcAft>
                <a:spcPts val="0"/>
              </a:spcAft>
              <a:buClr>
                <a:schemeClr val="dk1"/>
              </a:buClr>
              <a:buSzPts val="1400"/>
              <a:buFont typeface="Arial"/>
              <a:buNone/>
            </a:pPr>
            <a:r>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The three people with two speech bubbles icon indicates a discussion question for the whole class. </a:t>
            </a:r>
            <a:endParaRPr sz="1200">
              <a:solidFill>
                <a:schemeClr val="dk1"/>
              </a:solidFill>
            </a:endParaRPr>
          </a:p>
          <a:p>
            <a:pPr indent="0" lvl="0" marL="0" rtl="0" algn="l">
              <a:spcBef>
                <a:spcPts val="0"/>
              </a:spcBef>
              <a:spcAft>
                <a:spcPts val="0"/>
              </a:spcAft>
              <a:buClr>
                <a:schemeClr val="dk1"/>
              </a:buClr>
              <a:buSzPts val="1400"/>
              <a:buFont typeface="Arial"/>
              <a:buNone/>
            </a:pPr>
            <a:r>
              <a:rPr lang="en-US" sz="1200">
                <a:solidFill>
                  <a:schemeClr val="dk1"/>
                </a:solidFill>
              </a:rPr>
              <a:t>The paper and pencil icon indicates a step the students will write about individually. </a:t>
            </a:r>
            <a:endParaRPr sz="1200">
              <a:solidFill>
                <a:schemeClr val="dk1"/>
              </a:solidFill>
            </a:endParaRPr>
          </a:p>
          <a:p>
            <a:pPr indent="0" lvl="0" marL="0" rtl="0" algn="l">
              <a:spcBef>
                <a:spcPts val="0"/>
              </a:spcBef>
              <a:spcAft>
                <a:spcPts val="0"/>
              </a:spcAft>
              <a:buNone/>
            </a:pPr>
            <a:r>
              <a:t/>
            </a:r>
            <a:endParaRPr/>
          </a:p>
        </p:txBody>
      </p:sp>
      <p:sp>
        <p:nvSpPr>
          <p:cNvPr id="287" name="Google Shape;287;g31cc776f792_0_18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31cc776f792_0_19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1" name="Google Shape;311;g31cc776f792_0_192: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sz="1200"/>
          </a:p>
        </p:txBody>
      </p:sp>
      <p:sp>
        <p:nvSpPr>
          <p:cNvPr id="312" name="Google Shape;312;g31cc776f792_0_192: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 Id="rId3" Type="http://schemas.openxmlformats.org/officeDocument/2006/relationships/image" Target="../media/image8.jpg"/><Relationship Id="rId4" Type="http://schemas.openxmlformats.org/officeDocument/2006/relationships/hyperlink" Target="http://www.nsf.gov/" TargetMode="External"/><Relationship Id="rId11" Type="http://schemas.openxmlformats.org/officeDocument/2006/relationships/image" Target="../media/image10.png"/><Relationship Id="rId10" Type="http://schemas.openxmlformats.org/officeDocument/2006/relationships/hyperlink" Target="http://www.tamuc.edu/" TargetMode="External"/><Relationship Id="rId12" Type="http://schemas.openxmlformats.org/officeDocument/2006/relationships/image" Target="../media/image14.png"/><Relationship Id="rId9" Type="http://schemas.openxmlformats.org/officeDocument/2006/relationships/image" Target="../media/image12.png"/><Relationship Id="rId5" Type="http://schemas.openxmlformats.org/officeDocument/2006/relationships/image" Target="../media/image6.png"/><Relationship Id="rId6" Type="http://schemas.openxmlformats.org/officeDocument/2006/relationships/hyperlink" Target="http://www.fiu.edu/" TargetMode="External"/><Relationship Id="rId7" Type="http://schemas.openxmlformats.org/officeDocument/2006/relationships/image" Target="../media/image16.png"/><Relationship Id="rId8" Type="http://schemas.openxmlformats.org/officeDocument/2006/relationships/hyperlink" Target="http://www.aapt.org/" TargetMode="Externa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 Id="rId3" Type="http://schemas.openxmlformats.org/officeDocument/2006/relationships/hyperlink" Target="http://www.nsf.gov/" TargetMode="External"/><Relationship Id="rId4" Type="http://schemas.openxmlformats.org/officeDocument/2006/relationships/image" Target="../media/image6.png"/><Relationship Id="rId11" Type="http://schemas.openxmlformats.org/officeDocument/2006/relationships/image" Target="../media/image14.png"/><Relationship Id="rId10" Type="http://schemas.openxmlformats.org/officeDocument/2006/relationships/image" Target="../media/image10.png"/><Relationship Id="rId9" Type="http://schemas.openxmlformats.org/officeDocument/2006/relationships/hyperlink" Target="http://www.tamuc.edu/" TargetMode="External"/><Relationship Id="rId5" Type="http://schemas.openxmlformats.org/officeDocument/2006/relationships/hyperlink" Target="http://www.fiu.edu/" TargetMode="External"/><Relationship Id="rId6" Type="http://schemas.openxmlformats.org/officeDocument/2006/relationships/image" Target="../media/image16.png"/><Relationship Id="rId7" Type="http://schemas.openxmlformats.org/officeDocument/2006/relationships/hyperlink" Target="http://www.aapt.org/" TargetMode="External"/><Relationship Id="rId8" Type="http://schemas.openxmlformats.org/officeDocument/2006/relationships/image" Target="../media/image1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3.pn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8.jpg"/><Relationship Id="rId3" Type="http://schemas.openxmlformats.org/officeDocument/2006/relationships/hyperlink" Target="http://www.nsf.gov/" TargetMode="External"/><Relationship Id="rId4" Type="http://schemas.openxmlformats.org/officeDocument/2006/relationships/image" Target="../media/image6.png"/><Relationship Id="rId11" Type="http://schemas.openxmlformats.org/officeDocument/2006/relationships/image" Target="../media/image14.png"/><Relationship Id="rId10" Type="http://schemas.openxmlformats.org/officeDocument/2006/relationships/image" Target="../media/image10.png"/><Relationship Id="rId9" Type="http://schemas.openxmlformats.org/officeDocument/2006/relationships/hyperlink" Target="http://www.tamuc.edu/" TargetMode="External"/><Relationship Id="rId5" Type="http://schemas.openxmlformats.org/officeDocument/2006/relationships/hyperlink" Target="http://www.fiu.edu/" TargetMode="External"/><Relationship Id="rId6" Type="http://schemas.openxmlformats.org/officeDocument/2006/relationships/image" Target="../media/image16.png"/><Relationship Id="rId7" Type="http://schemas.openxmlformats.org/officeDocument/2006/relationships/hyperlink" Target="http://www.aapt.org/" TargetMode="External"/><Relationship Id="rId8"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38"/>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38"/>
          <p:cNvSpPr txBox="1"/>
          <p:nvPr>
            <p:ph idx="1" type="subTitle"/>
          </p:nvPr>
        </p:nvSpPr>
        <p:spPr>
          <a:xfrm>
            <a:off x="1524000" y="3602038"/>
            <a:ext cx="9144000" cy="1655762"/>
          </a:xfrm>
          <a:prstGeom prst="rect">
            <a:avLst/>
          </a:prstGeom>
          <a:noFill/>
          <a:ln>
            <a:noFill/>
          </a:ln>
        </p:spPr>
        <p:txBody>
          <a:bodyPr anchorCtr="0" anchor="t" bIns="45700" lIns="91425" spcFirstLastPara="1" rIns="91425" wrap="square" tIns="45700">
            <a:no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3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64" name="Shape 64"/>
        <p:cNvGrpSpPr/>
        <p:nvPr/>
      </p:nvGrpSpPr>
      <p:grpSpPr>
        <a:xfrm>
          <a:off x="0" y="0"/>
          <a:ext cx="0" cy="0"/>
          <a:chOff x="0" y="0"/>
          <a:chExt cx="0" cy="0"/>
        </a:xfrm>
      </p:grpSpPr>
      <p:sp>
        <p:nvSpPr>
          <p:cNvPr id="65" name="Google Shape;65;p47"/>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6" name="Google Shape;66;p47"/>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7" name="Google Shape;67;p47"/>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8" name="Google Shape;68;p47"/>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69" name="Google Shape;69;p47"/>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0" name="Google Shape;70;p4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4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2" name="Google Shape;72;p4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73" name="Shape 73"/>
        <p:cNvGrpSpPr/>
        <p:nvPr/>
      </p:nvGrpSpPr>
      <p:grpSpPr>
        <a:xfrm>
          <a:off x="0" y="0"/>
          <a:ext cx="0" cy="0"/>
          <a:chOff x="0" y="0"/>
          <a:chExt cx="0" cy="0"/>
        </a:xfrm>
      </p:grpSpPr>
      <p:sp>
        <p:nvSpPr>
          <p:cNvPr id="74" name="Google Shape;74;p48"/>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p48"/>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6" name="Google Shape;76;p48"/>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7" name="Google Shape;77;p4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8" name="Google Shape;78;p4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9" name="Google Shape;79;p4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80" name="Shape 80"/>
        <p:cNvGrpSpPr/>
        <p:nvPr/>
      </p:nvGrpSpPr>
      <p:grpSpPr>
        <a:xfrm>
          <a:off x="0" y="0"/>
          <a:ext cx="0" cy="0"/>
          <a:chOff x="0" y="0"/>
          <a:chExt cx="0" cy="0"/>
        </a:xfrm>
      </p:grpSpPr>
      <p:sp>
        <p:nvSpPr>
          <p:cNvPr id="81" name="Google Shape;81;p49"/>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49"/>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83" name="Google Shape;83;p4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4" name="Google Shape;84;p4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4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1" name="Shape 91"/>
        <p:cNvGrpSpPr/>
        <p:nvPr/>
      </p:nvGrpSpPr>
      <p:grpSpPr>
        <a:xfrm>
          <a:off x="0" y="0"/>
          <a:ext cx="0" cy="0"/>
          <a:chOff x="0" y="0"/>
          <a:chExt cx="0" cy="0"/>
        </a:xfrm>
      </p:grpSpPr>
      <p:sp>
        <p:nvSpPr>
          <p:cNvPr id="92" name="Google Shape;92;g31cc776f792_0_118"/>
          <p:cNvSpPr txBox="1"/>
          <p:nvPr>
            <p:ph type="ctrTitle"/>
          </p:nvPr>
        </p:nvSpPr>
        <p:spPr>
          <a:xfrm>
            <a:off x="1332271" y="1755058"/>
            <a:ext cx="9832200" cy="228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6578"/>
              </a:buClr>
              <a:buSzPts val="6000"/>
              <a:buFont typeface="Jost ExtraBold"/>
              <a:buNone/>
              <a:defRPr sz="6000">
                <a:latin typeface="Jost ExtraBold"/>
                <a:ea typeface="Jost ExtraBold"/>
                <a:cs typeface="Jost ExtraBold"/>
                <a:sym typeface="Jost ExtraBold"/>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g31cc776f792_0_118"/>
          <p:cNvSpPr txBox="1"/>
          <p:nvPr>
            <p:ph idx="1" type="subTitle"/>
          </p:nvPr>
        </p:nvSpPr>
        <p:spPr>
          <a:xfrm>
            <a:off x="1332270" y="4135693"/>
            <a:ext cx="9832200" cy="1655700"/>
          </a:xfrm>
          <a:prstGeom prst="rect">
            <a:avLst/>
          </a:prstGeom>
          <a:noFill/>
          <a:ln>
            <a:noFill/>
          </a:ln>
        </p:spPr>
        <p:txBody>
          <a:bodyPr anchorCtr="0" anchor="t" bIns="45700" lIns="91425" spcFirstLastPara="1" rIns="91425" wrap="square" tIns="45700">
            <a:normAutofit/>
          </a:bodyPr>
          <a:lstStyle>
            <a:lvl1pPr lvl="0" algn="l">
              <a:lnSpc>
                <a:spcPct val="110000"/>
              </a:lnSpc>
              <a:spcBef>
                <a:spcPts val="800"/>
              </a:spcBef>
              <a:spcAft>
                <a:spcPts val="0"/>
              </a:spcAft>
              <a:buClr>
                <a:schemeClr val="dk1"/>
              </a:buClr>
              <a:buSzPts val="2400"/>
              <a:buFont typeface="Jost SemiBold"/>
              <a:buNone/>
              <a:defRPr sz="2400">
                <a:latin typeface="Jost SemiBold"/>
                <a:ea typeface="Jost SemiBold"/>
                <a:cs typeface="Jost SemiBold"/>
                <a:sym typeface="Jost SemiBold"/>
              </a:defRPr>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94" name="Google Shape;94;g31cc776f792_0_118"/>
          <p:cNvSpPr/>
          <p:nvPr/>
        </p:nvSpPr>
        <p:spPr>
          <a:xfrm>
            <a:off x="10323871" y="5914103"/>
            <a:ext cx="1868100" cy="94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background with text and a purple atom&#10;&#10;Description automatically generated" id="95" name="Google Shape;95;g31cc776f792_0_118"/>
          <p:cNvPicPr preferRelativeResize="0"/>
          <p:nvPr/>
        </p:nvPicPr>
        <p:blipFill rotWithShape="1">
          <a:blip r:embed="rId2">
            <a:alphaModFix/>
          </a:blip>
          <a:srcRect b="0" l="0" r="0" t="0"/>
          <a:stretch/>
        </p:blipFill>
        <p:spPr>
          <a:xfrm>
            <a:off x="1332270" y="324816"/>
            <a:ext cx="1462770" cy="121897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96" name="Shape 96"/>
        <p:cNvGrpSpPr/>
        <p:nvPr/>
      </p:nvGrpSpPr>
      <p:grpSpPr>
        <a:xfrm>
          <a:off x="0" y="0"/>
          <a:ext cx="0" cy="0"/>
          <a:chOff x="0" y="0"/>
          <a:chExt cx="0" cy="0"/>
        </a:xfrm>
      </p:grpSpPr>
      <p:sp>
        <p:nvSpPr>
          <p:cNvPr id="97" name="Google Shape;97;g31cc776f792_0_123"/>
          <p:cNvSpPr txBox="1"/>
          <p:nvPr>
            <p:ph type="title"/>
          </p:nvPr>
        </p:nvSpPr>
        <p:spPr>
          <a:xfrm>
            <a:off x="1305233" y="645344"/>
            <a:ext cx="10044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g31cc776f792_0_123"/>
          <p:cNvSpPr txBox="1"/>
          <p:nvPr>
            <p:ph idx="1" type="body"/>
          </p:nvPr>
        </p:nvSpPr>
        <p:spPr>
          <a:xfrm>
            <a:off x="1815131" y="2105844"/>
            <a:ext cx="9579000" cy="3705000"/>
          </a:xfrm>
          <a:prstGeom prst="rect">
            <a:avLst/>
          </a:prstGeom>
          <a:noFill/>
          <a:ln>
            <a:noFill/>
          </a:ln>
        </p:spPr>
        <p:txBody>
          <a:bodyPr anchorCtr="0" anchor="t" bIns="45700" lIns="91425" spcFirstLastPara="1" rIns="91425" wrap="square" tIns="45700">
            <a:normAutofit/>
          </a:bodyPr>
          <a:lstStyle>
            <a:lvl1pPr indent="-457200" lvl="0" marL="457200" algn="l">
              <a:lnSpc>
                <a:spcPct val="110000"/>
              </a:lnSpc>
              <a:spcBef>
                <a:spcPts val="1800"/>
              </a:spcBef>
              <a:spcAft>
                <a:spcPts val="0"/>
              </a:spcAft>
              <a:buClr>
                <a:schemeClr val="dk1"/>
              </a:buClr>
              <a:buSzPts val="36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99" name="Shape 99"/>
        <p:cNvGrpSpPr/>
        <p:nvPr/>
      </p:nvGrpSpPr>
      <p:grpSpPr>
        <a:xfrm>
          <a:off x="0" y="0"/>
          <a:ext cx="0" cy="0"/>
          <a:chOff x="0" y="0"/>
          <a:chExt cx="0" cy="0"/>
        </a:xfrm>
      </p:grpSpPr>
      <p:sp>
        <p:nvSpPr>
          <p:cNvPr id="100" name="Google Shape;100;g31cc776f792_0_126"/>
          <p:cNvSpPr txBox="1"/>
          <p:nvPr>
            <p:ph type="title"/>
          </p:nvPr>
        </p:nvSpPr>
        <p:spPr>
          <a:xfrm>
            <a:off x="1324897" y="660093"/>
            <a:ext cx="10090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g31cc776f792_0_126"/>
          <p:cNvSpPr txBox="1"/>
          <p:nvPr>
            <p:ph idx="1" type="body"/>
          </p:nvPr>
        </p:nvSpPr>
        <p:spPr>
          <a:xfrm>
            <a:off x="1324897" y="2120593"/>
            <a:ext cx="4756500" cy="39558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8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2" name="Google Shape;102;g31cc776f792_0_126"/>
          <p:cNvSpPr txBox="1"/>
          <p:nvPr>
            <p:ph idx="2" type="body"/>
          </p:nvPr>
        </p:nvSpPr>
        <p:spPr>
          <a:xfrm>
            <a:off x="6370074" y="2120593"/>
            <a:ext cx="4756500" cy="39558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8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03" name="Shape 103"/>
        <p:cNvGrpSpPr/>
        <p:nvPr/>
      </p:nvGrpSpPr>
      <p:grpSpPr>
        <a:xfrm>
          <a:off x="0" y="0"/>
          <a:ext cx="0" cy="0"/>
          <a:chOff x="0" y="0"/>
          <a:chExt cx="0" cy="0"/>
        </a:xfrm>
      </p:grpSpPr>
      <p:sp>
        <p:nvSpPr>
          <p:cNvPr id="104" name="Google Shape;104;g31cc776f792_0_130"/>
          <p:cNvSpPr txBox="1"/>
          <p:nvPr>
            <p:ph idx="1" type="body"/>
          </p:nvPr>
        </p:nvSpPr>
        <p:spPr>
          <a:xfrm>
            <a:off x="1324897" y="2080409"/>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800"/>
              </a:spcBef>
              <a:spcAft>
                <a:spcPts val="0"/>
              </a:spcAft>
              <a:buClr>
                <a:schemeClr val="dk1"/>
              </a:buClr>
              <a:buSzPts val="2400"/>
              <a:buNone/>
              <a:defRPr b="1" sz="2400"/>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5" name="Google Shape;105;g31cc776f792_0_130"/>
          <p:cNvSpPr txBox="1"/>
          <p:nvPr>
            <p:ph idx="2" type="body"/>
          </p:nvPr>
        </p:nvSpPr>
        <p:spPr>
          <a:xfrm>
            <a:off x="1324897" y="2904321"/>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8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6" name="Google Shape;106;g31cc776f792_0_130"/>
          <p:cNvSpPr txBox="1"/>
          <p:nvPr>
            <p:ph idx="3" type="body"/>
          </p:nvPr>
        </p:nvSpPr>
        <p:spPr>
          <a:xfrm>
            <a:off x="6657309" y="2080409"/>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800"/>
              </a:spcBef>
              <a:spcAft>
                <a:spcPts val="0"/>
              </a:spcAft>
              <a:buClr>
                <a:schemeClr val="dk1"/>
              </a:buClr>
              <a:buSzPts val="2400"/>
              <a:buNone/>
              <a:defRPr b="1" sz="2400"/>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07" name="Google Shape;107;g31cc776f792_0_130"/>
          <p:cNvSpPr txBox="1"/>
          <p:nvPr>
            <p:ph idx="4" type="body"/>
          </p:nvPr>
        </p:nvSpPr>
        <p:spPr>
          <a:xfrm>
            <a:off x="6657309" y="2904321"/>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8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8" name="Google Shape;108;g31cc776f792_0_130"/>
          <p:cNvSpPr txBox="1"/>
          <p:nvPr>
            <p:ph type="title"/>
          </p:nvPr>
        </p:nvSpPr>
        <p:spPr>
          <a:xfrm>
            <a:off x="1324897" y="660093"/>
            <a:ext cx="10090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09" name="Shape 109"/>
        <p:cNvGrpSpPr/>
        <p:nvPr/>
      </p:nvGrpSpPr>
      <p:grpSpPr>
        <a:xfrm>
          <a:off x="0" y="0"/>
          <a:ext cx="0" cy="0"/>
          <a:chOff x="0" y="0"/>
          <a:chExt cx="0" cy="0"/>
        </a:xfrm>
      </p:grpSpPr>
      <p:sp>
        <p:nvSpPr>
          <p:cNvPr id="110" name="Google Shape;110;g31cc776f792_0_136"/>
          <p:cNvSpPr txBox="1"/>
          <p:nvPr>
            <p:ph type="title"/>
          </p:nvPr>
        </p:nvSpPr>
        <p:spPr>
          <a:xfrm>
            <a:off x="1326486" y="648928"/>
            <a:ext cx="3932100" cy="1102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3F6578"/>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1" name="Google Shape;111;g31cc776f792_0_136"/>
          <p:cNvSpPr/>
          <p:nvPr>
            <p:ph idx="2" type="pic"/>
          </p:nvPr>
        </p:nvSpPr>
        <p:spPr>
          <a:xfrm>
            <a:off x="5560142" y="634181"/>
            <a:ext cx="5840400" cy="5073300"/>
          </a:xfrm>
          <a:prstGeom prst="rect">
            <a:avLst/>
          </a:prstGeom>
          <a:noFill/>
          <a:ln>
            <a:noFill/>
          </a:ln>
        </p:spPr>
      </p:sp>
      <p:sp>
        <p:nvSpPr>
          <p:cNvPr id="112" name="Google Shape;112;g31cc776f792_0_136"/>
          <p:cNvSpPr txBox="1"/>
          <p:nvPr>
            <p:ph idx="1" type="body"/>
          </p:nvPr>
        </p:nvSpPr>
        <p:spPr>
          <a:xfrm>
            <a:off x="1309946" y="1990579"/>
            <a:ext cx="3932100" cy="37170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800"/>
              </a:spcBef>
              <a:spcAft>
                <a:spcPts val="0"/>
              </a:spcAft>
              <a:buClr>
                <a:schemeClr val="dk1"/>
              </a:buClr>
              <a:buSzPts val="2400"/>
              <a:buNone/>
              <a:defRPr sz="24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113" name="Shape 113"/>
        <p:cNvGrpSpPr/>
        <p:nvPr/>
      </p:nvGrpSpPr>
      <p:grpSpPr>
        <a:xfrm>
          <a:off x="0" y="0"/>
          <a:ext cx="0" cy="0"/>
          <a:chOff x="0" y="0"/>
          <a:chExt cx="0" cy="0"/>
        </a:xfrm>
      </p:grpSpPr>
      <p:sp>
        <p:nvSpPr>
          <p:cNvPr id="114" name="Google Shape;114;g31cc776f792_0_140"/>
          <p:cNvSpPr txBox="1"/>
          <p:nvPr>
            <p:ph type="title"/>
          </p:nvPr>
        </p:nvSpPr>
        <p:spPr>
          <a:xfrm>
            <a:off x="1326486" y="648928"/>
            <a:ext cx="3932100" cy="1102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3F6578"/>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5" name="Google Shape;115;g31cc776f792_0_140"/>
          <p:cNvSpPr/>
          <p:nvPr>
            <p:ph idx="2" type="pic"/>
          </p:nvPr>
        </p:nvSpPr>
        <p:spPr>
          <a:xfrm>
            <a:off x="5560142" y="634181"/>
            <a:ext cx="5840400" cy="5073300"/>
          </a:xfrm>
          <a:prstGeom prst="rect">
            <a:avLst/>
          </a:prstGeom>
          <a:noFill/>
          <a:ln>
            <a:noFill/>
          </a:ln>
        </p:spPr>
      </p:sp>
      <p:sp>
        <p:nvSpPr>
          <p:cNvPr id="116" name="Google Shape;116;g31cc776f792_0_140"/>
          <p:cNvSpPr txBox="1"/>
          <p:nvPr>
            <p:ph idx="1" type="body"/>
          </p:nvPr>
        </p:nvSpPr>
        <p:spPr>
          <a:xfrm>
            <a:off x="1324897" y="1937713"/>
            <a:ext cx="3932100" cy="37698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8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117" name="Shape 117"/>
        <p:cNvGrpSpPr/>
        <p:nvPr/>
      </p:nvGrpSpPr>
      <p:grpSpPr>
        <a:xfrm>
          <a:off x="0" y="0"/>
          <a:ext cx="0" cy="0"/>
          <a:chOff x="0" y="0"/>
          <a:chExt cx="0" cy="0"/>
        </a:xfrm>
      </p:grpSpPr>
      <p:sp>
        <p:nvSpPr>
          <p:cNvPr id="118" name="Google Shape;118;g31cc776f792_0_144"/>
          <p:cNvSpPr/>
          <p:nvPr>
            <p:ph idx="2" type="pic"/>
          </p:nvPr>
        </p:nvSpPr>
        <p:spPr>
          <a:xfrm>
            <a:off x="926758" y="634180"/>
            <a:ext cx="10473600" cy="5284800"/>
          </a:xfrm>
          <a:prstGeom prst="rect">
            <a:avLst/>
          </a:prstGeom>
          <a:noFill/>
          <a:ln>
            <a:noFill/>
          </a:ln>
        </p:spPr>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9"/>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39"/>
          <p:cNvSpPr txBox="1"/>
          <p:nvPr>
            <p:ph idx="1" type="body"/>
          </p:nvPr>
        </p:nvSpPr>
        <p:spPr>
          <a:xfrm>
            <a:off x="838200" y="1825625"/>
            <a:ext cx="10515600" cy="4351337"/>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5" name="Google Shape;25;p3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6" name="Google Shape;26;p3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19" name="Shape 119"/>
        <p:cNvGrpSpPr/>
        <p:nvPr/>
      </p:nvGrpSpPr>
      <p:grpSpPr>
        <a:xfrm>
          <a:off x="0" y="0"/>
          <a:ext cx="0" cy="0"/>
          <a:chOff x="0" y="0"/>
          <a:chExt cx="0" cy="0"/>
        </a:xfrm>
      </p:grpSpPr>
      <p:sp>
        <p:nvSpPr>
          <p:cNvPr id="120" name="Google Shape;120;g31cc776f792_0_146"/>
          <p:cNvSpPr txBox="1"/>
          <p:nvPr>
            <p:ph idx="1" type="body"/>
          </p:nvPr>
        </p:nvSpPr>
        <p:spPr>
          <a:xfrm>
            <a:off x="5456902" y="2067951"/>
            <a:ext cx="5898600" cy="3992700"/>
          </a:xfrm>
          <a:prstGeom prst="rect">
            <a:avLst/>
          </a:prstGeom>
          <a:noFill/>
          <a:ln>
            <a:noFill/>
          </a:ln>
        </p:spPr>
        <p:txBody>
          <a:bodyPr anchorCtr="0" anchor="t" bIns="45700" lIns="91425" spcFirstLastPara="1" rIns="91425" wrap="square" tIns="45700">
            <a:normAutofit/>
          </a:bodyPr>
          <a:lstStyle>
            <a:lvl1pPr indent="-457200" lvl="0" marL="457200" algn="l">
              <a:lnSpc>
                <a:spcPct val="110000"/>
              </a:lnSpc>
              <a:spcBef>
                <a:spcPts val="1800"/>
              </a:spcBef>
              <a:spcAft>
                <a:spcPts val="0"/>
              </a:spcAft>
              <a:buClr>
                <a:schemeClr val="dk1"/>
              </a:buClr>
              <a:buSzPts val="3600"/>
              <a:buChar char="•"/>
              <a:defRPr sz="3600"/>
            </a:lvl1pPr>
            <a:lvl2pPr indent="-431800" lvl="1" marL="914400" algn="l">
              <a:lnSpc>
                <a:spcPct val="110000"/>
              </a:lnSpc>
              <a:spcBef>
                <a:spcPts val="500"/>
              </a:spcBef>
              <a:spcAft>
                <a:spcPts val="0"/>
              </a:spcAft>
              <a:buClr>
                <a:schemeClr val="dk1"/>
              </a:buClr>
              <a:buSzPts val="3200"/>
              <a:buChar char="•"/>
              <a:defRPr sz="3200"/>
            </a:lvl2pPr>
            <a:lvl3pPr indent="-406400" lvl="2" marL="1371600" algn="l">
              <a:lnSpc>
                <a:spcPct val="110000"/>
              </a:lnSpc>
              <a:spcBef>
                <a:spcPts val="500"/>
              </a:spcBef>
              <a:spcAft>
                <a:spcPts val="0"/>
              </a:spcAft>
              <a:buClr>
                <a:schemeClr val="dk1"/>
              </a:buClr>
              <a:buSzPts val="2800"/>
              <a:buChar char="•"/>
              <a:defRPr sz="2800"/>
            </a:lvl3pPr>
            <a:lvl4pPr indent="-381000" lvl="3" marL="1828800" algn="l">
              <a:lnSpc>
                <a:spcPct val="110000"/>
              </a:lnSpc>
              <a:spcBef>
                <a:spcPts val="500"/>
              </a:spcBef>
              <a:spcAft>
                <a:spcPts val="0"/>
              </a:spcAft>
              <a:buClr>
                <a:schemeClr val="dk1"/>
              </a:buClr>
              <a:buSzPts val="2400"/>
              <a:buChar char="•"/>
              <a:defRPr sz="2400"/>
            </a:lvl4pPr>
            <a:lvl5pPr indent="-381000" lvl="4" marL="2286000" algn="l">
              <a:lnSpc>
                <a:spcPct val="110000"/>
              </a:lnSpc>
              <a:spcBef>
                <a:spcPts val="500"/>
              </a:spcBef>
              <a:spcAft>
                <a:spcPts val="0"/>
              </a:spcAft>
              <a:buClr>
                <a:schemeClr val="dk1"/>
              </a:buClr>
              <a:buSzPts val="2400"/>
              <a:buChar char="•"/>
              <a:defRPr sz="24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21" name="Google Shape;121;g31cc776f792_0_146"/>
          <p:cNvSpPr txBox="1"/>
          <p:nvPr>
            <p:ph idx="2" type="body"/>
          </p:nvPr>
        </p:nvSpPr>
        <p:spPr>
          <a:xfrm>
            <a:off x="1309946" y="2067951"/>
            <a:ext cx="3932100" cy="39927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800"/>
              </a:spcBef>
              <a:spcAft>
                <a:spcPts val="0"/>
              </a:spcAft>
              <a:buClr>
                <a:schemeClr val="dk1"/>
              </a:buClr>
              <a:buSzPts val="2000"/>
              <a:buNone/>
              <a:defRPr sz="20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2" name="Google Shape;122;g31cc776f792_0_146"/>
          <p:cNvSpPr txBox="1"/>
          <p:nvPr>
            <p:ph type="title"/>
          </p:nvPr>
        </p:nvSpPr>
        <p:spPr>
          <a:xfrm>
            <a:off x="1326486" y="648928"/>
            <a:ext cx="3932100" cy="1102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3F6578"/>
              </a:buClr>
              <a:buSzPts val="3600"/>
              <a:buFont typeface="Arial"/>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2">
  <p:cSld name="TITLE_AND_BODY_1">
    <p:spTree>
      <p:nvGrpSpPr>
        <p:cNvPr id="123" name="Shape 123"/>
        <p:cNvGrpSpPr/>
        <p:nvPr/>
      </p:nvGrpSpPr>
      <p:grpSpPr>
        <a:xfrm>
          <a:off x="0" y="0"/>
          <a:ext cx="0" cy="0"/>
          <a:chOff x="0" y="0"/>
          <a:chExt cx="0" cy="0"/>
        </a:xfrm>
      </p:grpSpPr>
      <p:sp>
        <p:nvSpPr>
          <p:cNvPr id="124" name="Google Shape;124;g31cc776f792_0_150"/>
          <p:cNvSpPr txBox="1"/>
          <p:nvPr>
            <p:ph type="title"/>
          </p:nvPr>
        </p:nvSpPr>
        <p:spPr>
          <a:xfrm>
            <a:off x="609480" y="273600"/>
            <a:ext cx="10972500" cy="1144800"/>
          </a:xfrm>
          <a:prstGeom prst="rect">
            <a:avLst/>
          </a:prstGeom>
          <a:noFill/>
          <a:ln>
            <a:noFill/>
          </a:ln>
        </p:spPr>
        <p:txBody>
          <a:bodyPr anchorCtr="0" anchor="ctr" bIns="0" lIns="0" spcFirstLastPara="1" rIns="0" wrap="square" tIns="0">
            <a:noAutofit/>
          </a:bodyPr>
          <a:lstStyle>
            <a:lvl1pPr lvl="0" algn="l">
              <a:lnSpc>
                <a:spcPct val="90000"/>
              </a:lnSpc>
              <a:spcBef>
                <a:spcPts val="0"/>
              </a:spcBef>
              <a:spcAft>
                <a:spcPts val="0"/>
              </a:spcAft>
              <a:buClr>
                <a:schemeClr val="dk1"/>
              </a:buClr>
              <a:buSzPts val="1900"/>
              <a:buNone/>
              <a:defRPr/>
            </a:lvl1pPr>
            <a:lvl2pPr lvl="1" algn="l">
              <a:lnSpc>
                <a:spcPct val="100000"/>
              </a:lnSpc>
              <a:spcBef>
                <a:spcPts val="0"/>
              </a:spcBef>
              <a:spcAft>
                <a:spcPts val="0"/>
              </a:spcAft>
              <a:buSzPts val="1500"/>
              <a:buNone/>
              <a:defRPr/>
            </a:lvl2pPr>
            <a:lvl3pPr lvl="2" algn="l">
              <a:lnSpc>
                <a:spcPct val="100000"/>
              </a:lnSpc>
              <a:spcBef>
                <a:spcPts val="0"/>
              </a:spcBef>
              <a:spcAft>
                <a:spcPts val="0"/>
              </a:spcAft>
              <a:buSzPts val="1500"/>
              <a:buNone/>
              <a:defRPr/>
            </a:lvl3pPr>
            <a:lvl4pPr lvl="3" algn="l">
              <a:lnSpc>
                <a:spcPct val="100000"/>
              </a:lnSpc>
              <a:spcBef>
                <a:spcPts val="0"/>
              </a:spcBef>
              <a:spcAft>
                <a:spcPts val="0"/>
              </a:spcAft>
              <a:buSzPts val="1500"/>
              <a:buNone/>
              <a:defRPr/>
            </a:lvl4pPr>
            <a:lvl5pPr lvl="4" algn="l">
              <a:lnSpc>
                <a:spcPct val="100000"/>
              </a:lnSpc>
              <a:spcBef>
                <a:spcPts val="0"/>
              </a:spcBef>
              <a:spcAft>
                <a:spcPts val="0"/>
              </a:spcAft>
              <a:buSzPts val="1500"/>
              <a:buNone/>
              <a:defRPr/>
            </a:lvl5pPr>
            <a:lvl6pPr lvl="5" algn="l">
              <a:lnSpc>
                <a:spcPct val="100000"/>
              </a:lnSpc>
              <a:spcBef>
                <a:spcPts val="0"/>
              </a:spcBef>
              <a:spcAft>
                <a:spcPts val="0"/>
              </a:spcAft>
              <a:buSzPts val="1500"/>
              <a:buNone/>
              <a:defRPr/>
            </a:lvl6pPr>
            <a:lvl7pPr lvl="6" algn="l">
              <a:lnSpc>
                <a:spcPct val="100000"/>
              </a:lnSpc>
              <a:spcBef>
                <a:spcPts val="0"/>
              </a:spcBef>
              <a:spcAft>
                <a:spcPts val="0"/>
              </a:spcAft>
              <a:buSzPts val="1500"/>
              <a:buNone/>
              <a:defRPr/>
            </a:lvl7pPr>
            <a:lvl8pPr lvl="7" algn="l">
              <a:lnSpc>
                <a:spcPct val="100000"/>
              </a:lnSpc>
              <a:spcBef>
                <a:spcPts val="0"/>
              </a:spcBef>
              <a:spcAft>
                <a:spcPts val="0"/>
              </a:spcAft>
              <a:buSzPts val="1500"/>
              <a:buNone/>
              <a:defRPr/>
            </a:lvl8pPr>
            <a:lvl9pPr lvl="8" algn="l">
              <a:lnSpc>
                <a:spcPct val="100000"/>
              </a:lnSpc>
              <a:spcBef>
                <a:spcPts val="0"/>
              </a:spcBef>
              <a:spcAft>
                <a:spcPts val="0"/>
              </a:spcAft>
              <a:buSzPts val="1500"/>
              <a:buNone/>
              <a:defRPr/>
            </a:lvl9pPr>
          </a:lstStyle>
          <a:p/>
        </p:txBody>
      </p:sp>
      <p:sp>
        <p:nvSpPr>
          <p:cNvPr id="125" name="Google Shape;125;g31cc776f792_0_150"/>
          <p:cNvSpPr txBox="1"/>
          <p:nvPr>
            <p:ph idx="1" type="subTitle"/>
          </p:nvPr>
        </p:nvSpPr>
        <p:spPr>
          <a:xfrm>
            <a:off x="609480" y="1604520"/>
            <a:ext cx="10972500" cy="3977700"/>
          </a:xfrm>
          <a:prstGeom prst="rect">
            <a:avLst/>
          </a:prstGeom>
          <a:noFill/>
          <a:ln>
            <a:noFill/>
          </a:ln>
        </p:spPr>
        <p:txBody>
          <a:bodyPr anchorCtr="0" anchor="ctr" bIns="0" lIns="0" spcFirstLastPara="1" rIns="0" wrap="square" tIns="0">
            <a:normAutofit/>
          </a:bodyPr>
          <a:lstStyle>
            <a:lvl1pPr lvl="0" algn="l">
              <a:lnSpc>
                <a:spcPct val="90000"/>
              </a:lnSpc>
              <a:spcBef>
                <a:spcPts val="1100"/>
              </a:spcBef>
              <a:spcAft>
                <a:spcPts val="0"/>
              </a:spcAft>
              <a:buClr>
                <a:schemeClr val="dk1"/>
              </a:buClr>
              <a:buSzPts val="1900"/>
              <a:buChar char="•"/>
              <a:defRPr/>
            </a:lvl1pPr>
            <a:lvl2pPr lvl="1" algn="l">
              <a:lnSpc>
                <a:spcPct val="90000"/>
              </a:lnSpc>
              <a:spcBef>
                <a:spcPts val="500"/>
              </a:spcBef>
              <a:spcAft>
                <a:spcPts val="0"/>
              </a:spcAft>
              <a:buClr>
                <a:schemeClr val="dk1"/>
              </a:buClr>
              <a:buSzPts val="1900"/>
              <a:buChar char="•"/>
              <a:defRPr/>
            </a:lvl2pPr>
            <a:lvl3pPr lvl="2" algn="l">
              <a:lnSpc>
                <a:spcPct val="90000"/>
              </a:lnSpc>
              <a:spcBef>
                <a:spcPts val="500"/>
              </a:spcBef>
              <a:spcAft>
                <a:spcPts val="0"/>
              </a:spcAft>
              <a:buClr>
                <a:schemeClr val="dk1"/>
              </a:buClr>
              <a:buSzPts val="1900"/>
              <a:buChar char="•"/>
              <a:defRPr/>
            </a:lvl3pPr>
            <a:lvl4pPr lvl="3" algn="l">
              <a:lnSpc>
                <a:spcPct val="90000"/>
              </a:lnSpc>
              <a:spcBef>
                <a:spcPts val="500"/>
              </a:spcBef>
              <a:spcAft>
                <a:spcPts val="0"/>
              </a:spcAft>
              <a:buClr>
                <a:schemeClr val="dk1"/>
              </a:buClr>
              <a:buSzPts val="1900"/>
              <a:buChar char="•"/>
              <a:defRPr/>
            </a:lvl4pPr>
            <a:lvl5pPr lvl="4" algn="l">
              <a:lnSpc>
                <a:spcPct val="90000"/>
              </a:lnSpc>
              <a:spcBef>
                <a:spcPts val="500"/>
              </a:spcBef>
              <a:spcAft>
                <a:spcPts val="0"/>
              </a:spcAft>
              <a:buClr>
                <a:schemeClr val="dk1"/>
              </a:buClr>
              <a:buSzPts val="1900"/>
              <a:buChar char="•"/>
              <a:defRPr/>
            </a:lvl5pPr>
            <a:lvl6pPr lvl="5" algn="l">
              <a:lnSpc>
                <a:spcPct val="90000"/>
              </a:lnSpc>
              <a:spcBef>
                <a:spcPts val="500"/>
              </a:spcBef>
              <a:spcAft>
                <a:spcPts val="0"/>
              </a:spcAft>
              <a:buClr>
                <a:schemeClr val="dk1"/>
              </a:buClr>
              <a:buSzPts val="1900"/>
              <a:buChar char="•"/>
              <a:defRPr/>
            </a:lvl6pPr>
            <a:lvl7pPr lvl="6" algn="l">
              <a:lnSpc>
                <a:spcPct val="90000"/>
              </a:lnSpc>
              <a:spcBef>
                <a:spcPts val="500"/>
              </a:spcBef>
              <a:spcAft>
                <a:spcPts val="0"/>
              </a:spcAft>
              <a:buClr>
                <a:schemeClr val="dk1"/>
              </a:buClr>
              <a:buSzPts val="1900"/>
              <a:buChar char="•"/>
              <a:defRPr/>
            </a:lvl7pPr>
            <a:lvl8pPr lvl="7" algn="l">
              <a:lnSpc>
                <a:spcPct val="90000"/>
              </a:lnSpc>
              <a:spcBef>
                <a:spcPts val="500"/>
              </a:spcBef>
              <a:spcAft>
                <a:spcPts val="0"/>
              </a:spcAft>
              <a:buClr>
                <a:schemeClr val="dk1"/>
              </a:buClr>
              <a:buSzPts val="1900"/>
              <a:buChar char="•"/>
              <a:defRPr/>
            </a:lvl8pPr>
            <a:lvl9pPr lvl="8" algn="l">
              <a:lnSpc>
                <a:spcPct val="90000"/>
              </a:lnSpc>
              <a:spcBef>
                <a:spcPts val="500"/>
              </a:spcBef>
              <a:spcAft>
                <a:spcPts val="0"/>
              </a:spcAft>
              <a:buClr>
                <a:schemeClr val="dk1"/>
              </a:buClr>
              <a:buSzPts val="1900"/>
              <a:buChar char="•"/>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inal Slide">
  <p:cSld name="Final Slide">
    <p:spTree>
      <p:nvGrpSpPr>
        <p:cNvPr id="130" name="Shape 130"/>
        <p:cNvGrpSpPr/>
        <p:nvPr/>
      </p:nvGrpSpPr>
      <p:grpSpPr>
        <a:xfrm>
          <a:off x="0" y="0"/>
          <a:ext cx="0" cy="0"/>
          <a:chOff x="0" y="0"/>
          <a:chExt cx="0" cy="0"/>
        </a:xfrm>
      </p:grpSpPr>
      <p:sp>
        <p:nvSpPr>
          <p:cNvPr id="131" name="Google Shape;131;g320cf104df7_0_402"/>
          <p:cNvSpPr txBox="1"/>
          <p:nvPr>
            <p:ph idx="1" type="body"/>
          </p:nvPr>
        </p:nvSpPr>
        <p:spPr>
          <a:xfrm>
            <a:off x="693020" y="2281186"/>
            <a:ext cx="10804800" cy="2156100"/>
          </a:xfrm>
          <a:prstGeom prst="rect">
            <a:avLst/>
          </a:prstGeom>
          <a:noFill/>
          <a:ln>
            <a:noFill/>
          </a:ln>
        </p:spPr>
        <p:txBody>
          <a:bodyPr anchorCtr="0" anchor="t" bIns="45700" lIns="0" spcFirstLastPara="1" rIns="0" wrap="square" tIns="45700">
            <a:noAutofit/>
          </a:bodyPr>
          <a:lstStyle>
            <a:lvl1pPr indent="-349250" lvl="0" marL="457200" algn="l">
              <a:lnSpc>
                <a:spcPct val="90000"/>
              </a:lnSpc>
              <a:spcBef>
                <a:spcPts val="1100"/>
              </a:spcBef>
              <a:spcAft>
                <a:spcPts val="0"/>
              </a:spcAft>
              <a:buClr>
                <a:schemeClr val="dk1"/>
              </a:buClr>
              <a:buSzPts val="1900"/>
              <a:buChar char="•"/>
              <a:defRPr/>
            </a:lvl1pPr>
            <a:lvl2pPr indent="-349250" lvl="1" marL="914400" algn="l">
              <a:lnSpc>
                <a:spcPct val="90000"/>
              </a:lnSpc>
              <a:spcBef>
                <a:spcPts val="500"/>
              </a:spcBef>
              <a:spcAft>
                <a:spcPts val="0"/>
              </a:spcAft>
              <a:buClr>
                <a:schemeClr val="dk1"/>
              </a:buClr>
              <a:buSzPts val="1900"/>
              <a:buChar char="•"/>
              <a:defRPr/>
            </a:lvl2pPr>
            <a:lvl3pPr indent="-349250" lvl="2" marL="1371600" algn="l">
              <a:lnSpc>
                <a:spcPct val="90000"/>
              </a:lnSpc>
              <a:spcBef>
                <a:spcPts val="500"/>
              </a:spcBef>
              <a:spcAft>
                <a:spcPts val="0"/>
              </a:spcAft>
              <a:buClr>
                <a:schemeClr val="dk1"/>
              </a:buClr>
              <a:buSzPts val="1900"/>
              <a:buChar char="•"/>
              <a:defRPr/>
            </a:lvl3pPr>
            <a:lvl4pPr indent="-349250" lvl="3" marL="1828800" algn="l">
              <a:lnSpc>
                <a:spcPct val="90000"/>
              </a:lnSpc>
              <a:spcBef>
                <a:spcPts val="500"/>
              </a:spcBef>
              <a:spcAft>
                <a:spcPts val="0"/>
              </a:spcAft>
              <a:buClr>
                <a:schemeClr val="dk1"/>
              </a:buClr>
              <a:buSzPts val="1900"/>
              <a:buChar char="•"/>
              <a:defRPr/>
            </a:lvl4pPr>
            <a:lvl5pPr indent="-349250" lvl="4" marL="2286000" algn="l">
              <a:lnSpc>
                <a:spcPct val="90000"/>
              </a:lnSpc>
              <a:spcBef>
                <a:spcPts val="500"/>
              </a:spcBef>
              <a:spcAft>
                <a:spcPts val="0"/>
              </a:spcAft>
              <a:buClr>
                <a:schemeClr val="dk1"/>
              </a:buClr>
              <a:buSzPts val="1900"/>
              <a:buChar char="•"/>
              <a:defRPr/>
            </a:lvl5pPr>
            <a:lvl6pPr indent="-349250" lvl="5" marL="2743200" algn="l">
              <a:lnSpc>
                <a:spcPct val="90000"/>
              </a:lnSpc>
              <a:spcBef>
                <a:spcPts val="500"/>
              </a:spcBef>
              <a:spcAft>
                <a:spcPts val="0"/>
              </a:spcAft>
              <a:buClr>
                <a:schemeClr val="dk1"/>
              </a:buClr>
              <a:buSzPts val="1900"/>
              <a:buChar char="•"/>
              <a:defRPr/>
            </a:lvl6pPr>
            <a:lvl7pPr indent="-349250" lvl="6" marL="3200400" algn="l">
              <a:lnSpc>
                <a:spcPct val="90000"/>
              </a:lnSpc>
              <a:spcBef>
                <a:spcPts val="500"/>
              </a:spcBef>
              <a:spcAft>
                <a:spcPts val="0"/>
              </a:spcAft>
              <a:buClr>
                <a:schemeClr val="dk1"/>
              </a:buClr>
              <a:buSzPts val="1900"/>
              <a:buChar char="•"/>
              <a:defRPr/>
            </a:lvl7pPr>
            <a:lvl8pPr indent="-349250" lvl="7" marL="3657600" algn="l">
              <a:lnSpc>
                <a:spcPct val="90000"/>
              </a:lnSpc>
              <a:spcBef>
                <a:spcPts val="500"/>
              </a:spcBef>
              <a:spcAft>
                <a:spcPts val="0"/>
              </a:spcAft>
              <a:buClr>
                <a:schemeClr val="dk1"/>
              </a:buClr>
              <a:buSzPts val="1900"/>
              <a:buChar char="•"/>
              <a:defRPr/>
            </a:lvl8pPr>
            <a:lvl9pPr indent="-349250" lvl="8" marL="4114800" algn="l">
              <a:lnSpc>
                <a:spcPct val="90000"/>
              </a:lnSpc>
              <a:spcBef>
                <a:spcPts val="500"/>
              </a:spcBef>
              <a:spcAft>
                <a:spcPts val="0"/>
              </a:spcAft>
              <a:buClr>
                <a:schemeClr val="dk1"/>
              </a:buClr>
              <a:buSzPts val="1900"/>
              <a:buChar char="•"/>
              <a:defRPr/>
            </a:lvl9pPr>
          </a:lstStyle>
          <a:p/>
        </p:txBody>
      </p:sp>
      <p:sp>
        <p:nvSpPr>
          <p:cNvPr id="132" name="Google Shape;132;g320cf104df7_0_402"/>
          <p:cNvSpPr txBox="1"/>
          <p:nvPr>
            <p:ph idx="12" type="sldNum"/>
          </p:nvPr>
        </p:nvSpPr>
        <p:spPr>
          <a:xfrm>
            <a:off x="10993437" y="6234112"/>
            <a:ext cx="504900" cy="365100"/>
          </a:xfrm>
          <a:prstGeom prst="rect">
            <a:avLst/>
          </a:prstGeom>
          <a:noFill/>
          <a:ln>
            <a:noFill/>
          </a:ln>
        </p:spPr>
        <p:txBody>
          <a:bodyPr anchorCtr="0" anchor="t" bIns="45700" lIns="0" spcFirstLastPara="1" rIns="0" wrap="square" tIns="45700">
            <a:noAutofit/>
          </a:bodyPr>
          <a:lstStyle>
            <a:lvl1pPr indent="0" lvl="0"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1pPr>
            <a:lvl2pPr indent="0" lvl="1"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2pPr>
            <a:lvl3pPr indent="0" lvl="2"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3pPr>
            <a:lvl4pPr indent="0" lvl="3"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4pPr>
            <a:lvl5pPr indent="0" lvl="4"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5pPr>
            <a:lvl6pPr indent="0" lvl="5"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6pPr>
            <a:lvl7pPr indent="0" lvl="6"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7pPr>
            <a:lvl8pPr indent="0" lvl="7"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8pPr>
            <a:lvl9pPr indent="0" lvl="8"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40" name="Shape 140"/>
        <p:cNvGrpSpPr/>
        <p:nvPr/>
      </p:nvGrpSpPr>
      <p:grpSpPr>
        <a:xfrm>
          <a:off x="0" y="0"/>
          <a:ext cx="0" cy="0"/>
          <a:chOff x="0" y="0"/>
          <a:chExt cx="0" cy="0"/>
        </a:xfrm>
      </p:grpSpPr>
      <p:sp>
        <p:nvSpPr>
          <p:cNvPr id="141" name="Google Shape;141;g39c3a47809c_0_231"/>
          <p:cNvSpPr txBox="1"/>
          <p:nvPr>
            <p:ph type="ctrTitle"/>
          </p:nvPr>
        </p:nvSpPr>
        <p:spPr>
          <a:xfrm>
            <a:off x="1332271" y="1343467"/>
            <a:ext cx="9832200" cy="228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6578"/>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2" name="Google Shape;142;g39c3a47809c_0_231"/>
          <p:cNvSpPr txBox="1"/>
          <p:nvPr>
            <p:ph idx="1" type="subTitle"/>
          </p:nvPr>
        </p:nvSpPr>
        <p:spPr>
          <a:xfrm>
            <a:off x="1332270" y="3724102"/>
            <a:ext cx="9832200" cy="1655700"/>
          </a:xfrm>
          <a:prstGeom prst="rect">
            <a:avLst/>
          </a:prstGeom>
          <a:noFill/>
          <a:ln>
            <a:noFill/>
          </a:ln>
        </p:spPr>
        <p:txBody>
          <a:bodyPr anchorCtr="0" anchor="t" bIns="45700" lIns="91425" spcFirstLastPara="1" rIns="91425" wrap="square" tIns="45700">
            <a:normAutofit/>
          </a:bodyPr>
          <a:lstStyle>
            <a:lvl1pPr lvl="0" algn="l">
              <a:lnSpc>
                <a:spcPct val="110000"/>
              </a:lnSpc>
              <a:spcBef>
                <a:spcPts val="800"/>
              </a:spcBef>
              <a:spcAft>
                <a:spcPts val="0"/>
              </a:spcAft>
              <a:buClr>
                <a:schemeClr val="dk1"/>
              </a:buClr>
              <a:buSzPts val="2400"/>
              <a:buNone/>
              <a:defRPr sz="24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43" name="Google Shape;143;g39c3a47809c_0_231"/>
          <p:cNvSpPr/>
          <p:nvPr/>
        </p:nvSpPr>
        <p:spPr>
          <a:xfrm>
            <a:off x="10323871" y="5914103"/>
            <a:ext cx="1868100" cy="94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background with text and a purple atom&#10;&#10;Description automatically generated" id="144" name="Google Shape;144;g39c3a47809c_0_231"/>
          <p:cNvPicPr preferRelativeResize="0"/>
          <p:nvPr/>
        </p:nvPicPr>
        <p:blipFill rotWithShape="1">
          <a:blip r:embed="rId2">
            <a:alphaModFix/>
          </a:blip>
          <a:srcRect b="0" l="0" r="0" t="0"/>
          <a:stretch/>
        </p:blipFill>
        <p:spPr>
          <a:xfrm>
            <a:off x="1332270" y="324816"/>
            <a:ext cx="1462770" cy="1218975"/>
          </a:xfrm>
          <a:prstGeom prst="rect">
            <a:avLst/>
          </a:prstGeom>
          <a:noFill/>
          <a:ln>
            <a:noFill/>
          </a:ln>
        </p:spPr>
      </p:pic>
      <p:sp>
        <p:nvSpPr>
          <p:cNvPr id="145" name="Google Shape;145;g39c3a47809c_0_231"/>
          <p:cNvSpPr/>
          <p:nvPr/>
        </p:nvSpPr>
        <p:spPr>
          <a:xfrm>
            <a:off x="1452828" y="1317170"/>
            <a:ext cx="1073400" cy="155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46" name="Google Shape;146;g39c3a47809c_0_231"/>
          <p:cNvSpPr txBox="1"/>
          <p:nvPr/>
        </p:nvSpPr>
        <p:spPr>
          <a:xfrm>
            <a:off x="1397190" y="1312830"/>
            <a:ext cx="1124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3F6578"/>
                </a:solidFill>
                <a:latin typeface="Calibri"/>
                <a:ea typeface="Calibri"/>
                <a:cs typeface="Calibri"/>
                <a:sym typeface="Calibri"/>
              </a:rPr>
              <a:t>stepupphysics.org</a:t>
            </a:r>
            <a:endParaRPr b="0" i="0" sz="1000" u="none" cap="none" strike="noStrike">
              <a:solidFill>
                <a:srgbClr val="3F6578"/>
              </a:solidFill>
              <a:latin typeface="Calibri"/>
              <a:ea typeface="Calibri"/>
              <a:cs typeface="Calibri"/>
              <a:sym typeface="Calibri"/>
            </a:endParaRPr>
          </a:p>
        </p:txBody>
      </p:sp>
      <p:sp>
        <p:nvSpPr>
          <p:cNvPr id="147" name="Google Shape;147;g39c3a47809c_0_231"/>
          <p:cNvSpPr/>
          <p:nvPr/>
        </p:nvSpPr>
        <p:spPr>
          <a:xfrm>
            <a:off x="1332270" y="6307015"/>
            <a:ext cx="1462800" cy="246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id="148" name="Google Shape;148;g39c3a47809c_0_231"/>
          <p:cNvPicPr preferRelativeResize="0"/>
          <p:nvPr/>
        </p:nvPicPr>
        <p:blipFill rotWithShape="1">
          <a:blip r:embed="rId3">
            <a:alphaModFix/>
          </a:blip>
          <a:srcRect b="0" l="0" r="0" t="0"/>
          <a:stretch/>
        </p:blipFill>
        <p:spPr>
          <a:xfrm>
            <a:off x="1948090" y="6032455"/>
            <a:ext cx="1044928" cy="410231"/>
          </a:xfrm>
          <a:prstGeom prst="rect">
            <a:avLst/>
          </a:prstGeom>
          <a:noFill/>
          <a:ln>
            <a:noFill/>
          </a:ln>
        </p:spPr>
      </p:pic>
      <p:pic>
        <p:nvPicPr>
          <p:cNvPr id="149" name="Google Shape;149;g39c3a47809c_0_231">
            <a:hlinkClick r:id="rId4"/>
          </p:cNvPr>
          <p:cNvPicPr preferRelativeResize="0"/>
          <p:nvPr/>
        </p:nvPicPr>
        <p:blipFill rotWithShape="1">
          <a:blip r:embed="rId5">
            <a:alphaModFix/>
          </a:blip>
          <a:srcRect b="0" l="0" r="0" t="0"/>
          <a:stretch/>
        </p:blipFill>
        <p:spPr>
          <a:xfrm>
            <a:off x="3754261" y="5879580"/>
            <a:ext cx="705452" cy="715981"/>
          </a:xfrm>
          <a:prstGeom prst="rect">
            <a:avLst/>
          </a:prstGeom>
          <a:noFill/>
          <a:ln>
            <a:noFill/>
          </a:ln>
        </p:spPr>
      </p:pic>
      <p:pic>
        <p:nvPicPr>
          <p:cNvPr id="150" name="Google Shape;150;g39c3a47809c_0_231">
            <a:hlinkClick r:id="rId6"/>
          </p:cNvPr>
          <p:cNvPicPr preferRelativeResize="0"/>
          <p:nvPr/>
        </p:nvPicPr>
        <p:blipFill rotWithShape="1">
          <a:blip r:embed="rId7">
            <a:alphaModFix/>
          </a:blip>
          <a:srcRect b="0" l="0" r="0" t="0"/>
          <a:stretch/>
        </p:blipFill>
        <p:spPr>
          <a:xfrm>
            <a:off x="5220956" y="5895373"/>
            <a:ext cx="737040" cy="684394"/>
          </a:xfrm>
          <a:prstGeom prst="rect">
            <a:avLst/>
          </a:prstGeom>
          <a:noFill/>
          <a:ln>
            <a:noFill/>
          </a:ln>
        </p:spPr>
      </p:pic>
      <p:pic>
        <p:nvPicPr>
          <p:cNvPr id="151" name="Google Shape;151;g39c3a47809c_0_231">
            <a:hlinkClick r:id="rId8"/>
          </p:cNvPr>
          <p:cNvPicPr preferRelativeResize="0"/>
          <p:nvPr/>
        </p:nvPicPr>
        <p:blipFill rotWithShape="1">
          <a:blip r:embed="rId9">
            <a:alphaModFix/>
          </a:blip>
          <a:srcRect b="0" l="0" r="0" t="0"/>
          <a:stretch/>
        </p:blipFill>
        <p:spPr>
          <a:xfrm>
            <a:off x="8531100" y="5890109"/>
            <a:ext cx="758096" cy="694922"/>
          </a:xfrm>
          <a:prstGeom prst="rect">
            <a:avLst/>
          </a:prstGeom>
          <a:noFill/>
          <a:ln>
            <a:noFill/>
          </a:ln>
        </p:spPr>
      </p:pic>
      <p:pic>
        <p:nvPicPr>
          <p:cNvPr id="152" name="Google Shape;152;g39c3a47809c_0_231">
            <a:hlinkClick r:id="rId10"/>
          </p:cNvPr>
          <p:cNvPicPr preferRelativeResize="0"/>
          <p:nvPr/>
        </p:nvPicPr>
        <p:blipFill rotWithShape="1">
          <a:blip r:embed="rId11">
            <a:alphaModFix/>
          </a:blip>
          <a:srcRect b="0" l="0" r="0" t="0"/>
          <a:stretch/>
        </p:blipFill>
        <p:spPr>
          <a:xfrm>
            <a:off x="10050437" y="5895374"/>
            <a:ext cx="715981" cy="684393"/>
          </a:xfrm>
          <a:prstGeom prst="rect">
            <a:avLst/>
          </a:prstGeom>
          <a:noFill/>
          <a:ln>
            <a:noFill/>
          </a:ln>
        </p:spPr>
      </p:pic>
      <p:pic>
        <p:nvPicPr>
          <p:cNvPr descr="A blue and green logo&#10;&#10;Description automatically generated" id="153" name="Google Shape;153;g39c3a47809c_0_231"/>
          <p:cNvPicPr preferRelativeResize="0"/>
          <p:nvPr/>
        </p:nvPicPr>
        <p:blipFill rotWithShape="1">
          <a:blip r:embed="rId12">
            <a:alphaModFix/>
          </a:blip>
          <a:srcRect b="0" l="0" r="0" t="0"/>
          <a:stretch/>
        </p:blipFill>
        <p:spPr>
          <a:xfrm>
            <a:off x="6719239" y="5837629"/>
            <a:ext cx="1050621" cy="799883"/>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6_Picture with Caption">
  <p:cSld name="6_Picture with Caption">
    <p:spTree>
      <p:nvGrpSpPr>
        <p:cNvPr id="154" name="Shape 154"/>
        <p:cNvGrpSpPr/>
        <p:nvPr/>
      </p:nvGrpSpPr>
      <p:grpSpPr>
        <a:xfrm>
          <a:off x="0" y="0"/>
          <a:ext cx="0" cy="0"/>
          <a:chOff x="0" y="0"/>
          <a:chExt cx="0" cy="0"/>
        </a:xfrm>
      </p:grpSpPr>
      <p:pic>
        <p:nvPicPr>
          <p:cNvPr id="155" name="Google Shape;155;g39c3a47809c_0_245"/>
          <p:cNvPicPr preferRelativeResize="0"/>
          <p:nvPr/>
        </p:nvPicPr>
        <p:blipFill rotWithShape="1">
          <a:blip r:embed="rId2">
            <a:alphaModFix/>
          </a:blip>
          <a:srcRect b="0" l="0" r="0" t="0"/>
          <a:stretch/>
        </p:blipFill>
        <p:spPr>
          <a:xfrm>
            <a:off x="2380440" y="2535389"/>
            <a:ext cx="1780640" cy="699066"/>
          </a:xfrm>
          <a:prstGeom prst="rect">
            <a:avLst/>
          </a:prstGeom>
          <a:noFill/>
          <a:ln>
            <a:noFill/>
          </a:ln>
        </p:spPr>
      </p:pic>
      <p:pic>
        <p:nvPicPr>
          <p:cNvPr id="156" name="Google Shape;156;g39c3a47809c_0_245">
            <a:hlinkClick r:id="rId3"/>
          </p:cNvPr>
          <p:cNvPicPr preferRelativeResize="0"/>
          <p:nvPr/>
        </p:nvPicPr>
        <p:blipFill rotWithShape="1">
          <a:blip r:embed="rId4">
            <a:alphaModFix/>
          </a:blip>
          <a:srcRect b="0" l="0" r="0" t="0"/>
          <a:stretch/>
        </p:blipFill>
        <p:spPr>
          <a:xfrm>
            <a:off x="5418299" y="2291254"/>
            <a:ext cx="1202144" cy="1220087"/>
          </a:xfrm>
          <a:prstGeom prst="rect">
            <a:avLst/>
          </a:prstGeom>
          <a:noFill/>
          <a:ln>
            <a:noFill/>
          </a:ln>
        </p:spPr>
      </p:pic>
      <p:pic>
        <p:nvPicPr>
          <p:cNvPr id="157" name="Google Shape;157;g39c3a47809c_0_245">
            <a:hlinkClick r:id="rId5"/>
          </p:cNvPr>
          <p:cNvPicPr preferRelativeResize="0"/>
          <p:nvPr/>
        </p:nvPicPr>
        <p:blipFill rotWithShape="1">
          <a:blip r:embed="rId6">
            <a:alphaModFix/>
          </a:blip>
          <a:srcRect b="0" l="0" r="0" t="0"/>
          <a:stretch/>
        </p:blipFill>
        <p:spPr>
          <a:xfrm>
            <a:off x="8065232" y="2454189"/>
            <a:ext cx="1255972" cy="1166260"/>
          </a:xfrm>
          <a:prstGeom prst="rect">
            <a:avLst/>
          </a:prstGeom>
          <a:noFill/>
          <a:ln>
            <a:noFill/>
          </a:ln>
        </p:spPr>
      </p:pic>
      <p:pic>
        <p:nvPicPr>
          <p:cNvPr id="158" name="Google Shape;158;g39c3a47809c_0_245">
            <a:hlinkClick r:id="rId7"/>
          </p:cNvPr>
          <p:cNvPicPr preferRelativeResize="0"/>
          <p:nvPr/>
        </p:nvPicPr>
        <p:blipFill rotWithShape="1">
          <a:blip r:embed="rId8">
            <a:alphaModFix/>
          </a:blip>
          <a:srcRect b="0" l="0" r="0" t="0"/>
          <a:stretch/>
        </p:blipFill>
        <p:spPr>
          <a:xfrm>
            <a:off x="5373443" y="4192407"/>
            <a:ext cx="1291856" cy="1184202"/>
          </a:xfrm>
          <a:prstGeom prst="rect">
            <a:avLst/>
          </a:prstGeom>
          <a:noFill/>
          <a:ln>
            <a:noFill/>
          </a:ln>
        </p:spPr>
      </p:pic>
      <p:pic>
        <p:nvPicPr>
          <p:cNvPr id="159" name="Google Shape;159;g39c3a47809c_0_245">
            <a:hlinkClick r:id="rId9"/>
          </p:cNvPr>
          <p:cNvPicPr preferRelativeResize="0"/>
          <p:nvPr/>
        </p:nvPicPr>
        <p:blipFill rotWithShape="1">
          <a:blip r:embed="rId10">
            <a:alphaModFix/>
          </a:blip>
          <a:srcRect b="0" l="0" r="0" t="0"/>
          <a:stretch/>
        </p:blipFill>
        <p:spPr>
          <a:xfrm>
            <a:off x="8101117" y="4192407"/>
            <a:ext cx="1220087" cy="1166259"/>
          </a:xfrm>
          <a:prstGeom prst="rect">
            <a:avLst/>
          </a:prstGeom>
          <a:noFill/>
          <a:ln>
            <a:noFill/>
          </a:ln>
        </p:spPr>
      </p:pic>
      <p:pic>
        <p:nvPicPr>
          <p:cNvPr descr="A blue and green logo&#10;&#10;Description automatically generated" id="160" name="Google Shape;160;g39c3a47809c_0_245"/>
          <p:cNvPicPr preferRelativeResize="0"/>
          <p:nvPr/>
        </p:nvPicPr>
        <p:blipFill rotWithShape="1">
          <a:blip r:embed="rId11">
            <a:alphaModFix/>
          </a:blip>
          <a:srcRect b="0" l="0" r="0" t="0"/>
          <a:stretch/>
        </p:blipFill>
        <p:spPr>
          <a:xfrm>
            <a:off x="2284164" y="4182276"/>
            <a:ext cx="1790337" cy="1363060"/>
          </a:xfrm>
          <a:prstGeom prst="rect">
            <a:avLst/>
          </a:prstGeom>
          <a:noFill/>
          <a:ln>
            <a:noFill/>
          </a:ln>
        </p:spPr>
      </p:pic>
      <p:sp>
        <p:nvSpPr>
          <p:cNvPr id="161" name="Google Shape;161;g39c3a47809c_0_245"/>
          <p:cNvSpPr txBox="1"/>
          <p:nvPr>
            <p:ph type="title"/>
          </p:nvPr>
        </p:nvSpPr>
        <p:spPr>
          <a:xfrm>
            <a:off x="1324897" y="660093"/>
            <a:ext cx="10090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F6578"/>
              </a:buClr>
              <a:buSzPts val="2400"/>
              <a:buFont typeface="Calibri"/>
              <a:buNone/>
              <a:defRPr sz="24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62" name="Shape 162"/>
        <p:cNvGrpSpPr/>
        <p:nvPr/>
      </p:nvGrpSpPr>
      <p:grpSpPr>
        <a:xfrm>
          <a:off x="0" y="0"/>
          <a:ext cx="0" cy="0"/>
          <a:chOff x="0" y="0"/>
          <a:chExt cx="0" cy="0"/>
        </a:xfrm>
      </p:grpSpPr>
      <p:sp>
        <p:nvSpPr>
          <p:cNvPr id="163" name="Google Shape;163;g39c3a47809c_0_253"/>
          <p:cNvSpPr txBox="1"/>
          <p:nvPr>
            <p:ph type="ctrTitle"/>
          </p:nvPr>
        </p:nvSpPr>
        <p:spPr>
          <a:xfrm>
            <a:off x="1332271" y="1755058"/>
            <a:ext cx="9832200" cy="2288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3F6578"/>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4" name="Google Shape;164;g39c3a47809c_0_253"/>
          <p:cNvSpPr txBox="1"/>
          <p:nvPr>
            <p:ph idx="1" type="subTitle"/>
          </p:nvPr>
        </p:nvSpPr>
        <p:spPr>
          <a:xfrm>
            <a:off x="1332270" y="4135693"/>
            <a:ext cx="9832200" cy="1655700"/>
          </a:xfrm>
          <a:prstGeom prst="rect">
            <a:avLst/>
          </a:prstGeom>
          <a:noFill/>
          <a:ln>
            <a:noFill/>
          </a:ln>
        </p:spPr>
        <p:txBody>
          <a:bodyPr anchorCtr="0" anchor="t" bIns="45700" lIns="91425" spcFirstLastPara="1" rIns="91425" wrap="square" tIns="45700">
            <a:normAutofit/>
          </a:bodyPr>
          <a:lstStyle>
            <a:lvl1pPr lvl="0" algn="l">
              <a:lnSpc>
                <a:spcPct val="110000"/>
              </a:lnSpc>
              <a:spcBef>
                <a:spcPts val="800"/>
              </a:spcBef>
              <a:spcAft>
                <a:spcPts val="0"/>
              </a:spcAft>
              <a:buClr>
                <a:schemeClr val="dk1"/>
              </a:buClr>
              <a:buSzPts val="2400"/>
              <a:buNone/>
              <a:defRPr sz="2400"/>
            </a:lvl1pPr>
            <a:lvl2pPr lvl="1" algn="ctr">
              <a:lnSpc>
                <a:spcPct val="110000"/>
              </a:lnSpc>
              <a:spcBef>
                <a:spcPts val="500"/>
              </a:spcBef>
              <a:spcAft>
                <a:spcPts val="0"/>
              </a:spcAft>
              <a:buClr>
                <a:schemeClr val="dk1"/>
              </a:buClr>
              <a:buSzPts val="2000"/>
              <a:buNone/>
              <a:defRPr sz="2000"/>
            </a:lvl2pPr>
            <a:lvl3pPr lvl="2" algn="ctr">
              <a:lnSpc>
                <a:spcPct val="110000"/>
              </a:lnSpc>
              <a:spcBef>
                <a:spcPts val="500"/>
              </a:spcBef>
              <a:spcAft>
                <a:spcPts val="0"/>
              </a:spcAft>
              <a:buClr>
                <a:schemeClr val="dk1"/>
              </a:buClr>
              <a:buSzPts val="1800"/>
              <a:buNone/>
              <a:defRPr sz="1800"/>
            </a:lvl3pPr>
            <a:lvl4pPr lvl="3" algn="ctr">
              <a:lnSpc>
                <a:spcPct val="110000"/>
              </a:lnSpc>
              <a:spcBef>
                <a:spcPts val="500"/>
              </a:spcBef>
              <a:spcAft>
                <a:spcPts val="0"/>
              </a:spcAft>
              <a:buClr>
                <a:schemeClr val="dk1"/>
              </a:buClr>
              <a:buSzPts val="1600"/>
              <a:buNone/>
              <a:defRPr sz="1600"/>
            </a:lvl4pPr>
            <a:lvl5pPr lvl="4" algn="ctr">
              <a:lnSpc>
                <a:spcPct val="11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65" name="Google Shape;165;g39c3a47809c_0_253"/>
          <p:cNvSpPr/>
          <p:nvPr/>
        </p:nvSpPr>
        <p:spPr>
          <a:xfrm>
            <a:off x="10323871" y="5914103"/>
            <a:ext cx="1868100" cy="9438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pic>
        <p:nvPicPr>
          <p:cNvPr descr="A black background with text and a purple atom&#10;&#10;Description automatically generated" id="166" name="Google Shape;166;g39c3a47809c_0_253"/>
          <p:cNvPicPr preferRelativeResize="0"/>
          <p:nvPr/>
        </p:nvPicPr>
        <p:blipFill rotWithShape="1">
          <a:blip r:embed="rId2">
            <a:alphaModFix/>
          </a:blip>
          <a:srcRect b="0" l="0" r="0" t="0"/>
          <a:stretch/>
        </p:blipFill>
        <p:spPr>
          <a:xfrm>
            <a:off x="1332270" y="324816"/>
            <a:ext cx="1462770" cy="1218975"/>
          </a:xfrm>
          <a:prstGeom prst="rect">
            <a:avLst/>
          </a:prstGeom>
          <a:noFill/>
          <a:ln>
            <a:noFill/>
          </a:ln>
        </p:spPr>
      </p:pic>
      <p:sp>
        <p:nvSpPr>
          <p:cNvPr id="167" name="Google Shape;167;g39c3a47809c_0_253"/>
          <p:cNvSpPr/>
          <p:nvPr/>
        </p:nvSpPr>
        <p:spPr>
          <a:xfrm>
            <a:off x="1452828" y="1317170"/>
            <a:ext cx="1073400" cy="1551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68" name="Google Shape;168;g39c3a47809c_0_253"/>
          <p:cNvSpPr txBox="1"/>
          <p:nvPr/>
        </p:nvSpPr>
        <p:spPr>
          <a:xfrm>
            <a:off x="1397190" y="1312830"/>
            <a:ext cx="1124100" cy="246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000"/>
              <a:buFont typeface="Arial"/>
              <a:buNone/>
            </a:pPr>
            <a:r>
              <a:rPr b="0" i="0" lang="en-US" sz="1000" u="none" cap="none" strike="noStrike">
                <a:solidFill>
                  <a:srgbClr val="3F6578"/>
                </a:solidFill>
                <a:latin typeface="Calibri"/>
                <a:ea typeface="Calibri"/>
                <a:cs typeface="Calibri"/>
                <a:sym typeface="Calibri"/>
              </a:rPr>
              <a:t>stepupphysics.org</a:t>
            </a:r>
            <a:endParaRPr b="0" i="0" sz="1000" u="none" cap="none" strike="noStrike">
              <a:solidFill>
                <a:srgbClr val="3F6578"/>
              </a:solidFill>
              <a:latin typeface="Calibri"/>
              <a:ea typeface="Calibri"/>
              <a:cs typeface="Calibri"/>
              <a:sym typeface="Calibri"/>
            </a:endParaRPr>
          </a:p>
        </p:txBody>
      </p:sp>
      <p:sp>
        <p:nvSpPr>
          <p:cNvPr id="169" name="Google Shape;169;g39c3a47809c_0_253"/>
          <p:cNvSpPr/>
          <p:nvPr/>
        </p:nvSpPr>
        <p:spPr>
          <a:xfrm>
            <a:off x="1332270" y="6307015"/>
            <a:ext cx="1462800" cy="2463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170" name="Shape 170"/>
        <p:cNvGrpSpPr/>
        <p:nvPr/>
      </p:nvGrpSpPr>
      <p:grpSpPr>
        <a:xfrm>
          <a:off x="0" y="0"/>
          <a:ext cx="0" cy="0"/>
          <a:chOff x="0" y="0"/>
          <a:chExt cx="0" cy="0"/>
        </a:xfrm>
      </p:grpSpPr>
      <p:sp>
        <p:nvSpPr>
          <p:cNvPr id="171" name="Google Shape;171;g39c3a47809c_0_261"/>
          <p:cNvSpPr txBox="1"/>
          <p:nvPr>
            <p:ph type="title"/>
          </p:nvPr>
        </p:nvSpPr>
        <p:spPr>
          <a:xfrm>
            <a:off x="1305233" y="645344"/>
            <a:ext cx="10044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2" name="Google Shape;172;g39c3a47809c_0_261"/>
          <p:cNvSpPr txBox="1"/>
          <p:nvPr>
            <p:ph idx="1" type="body"/>
          </p:nvPr>
        </p:nvSpPr>
        <p:spPr>
          <a:xfrm>
            <a:off x="1815131" y="2105844"/>
            <a:ext cx="9579000" cy="3705000"/>
          </a:xfrm>
          <a:prstGeom prst="rect">
            <a:avLst/>
          </a:prstGeom>
          <a:noFill/>
          <a:ln>
            <a:noFill/>
          </a:ln>
        </p:spPr>
        <p:txBody>
          <a:bodyPr anchorCtr="0" anchor="t" bIns="45700" lIns="91425" spcFirstLastPara="1" rIns="91425" wrap="square" tIns="45700">
            <a:normAutofit/>
          </a:bodyPr>
          <a:lstStyle>
            <a:lvl1pPr indent="-457200" lvl="0" marL="457200" algn="l">
              <a:lnSpc>
                <a:spcPct val="110000"/>
              </a:lnSpc>
              <a:spcBef>
                <a:spcPts val="1800"/>
              </a:spcBef>
              <a:spcAft>
                <a:spcPts val="0"/>
              </a:spcAft>
              <a:buClr>
                <a:schemeClr val="dk1"/>
              </a:buClr>
              <a:buSzPts val="36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73" name="Shape 173"/>
        <p:cNvGrpSpPr/>
        <p:nvPr/>
      </p:nvGrpSpPr>
      <p:grpSpPr>
        <a:xfrm>
          <a:off x="0" y="0"/>
          <a:ext cx="0" cy="0"/>
          <a:chOff x="0" y="0"/>
          <a:chExt cx="0" cy="0"/>
        </a:xfrm>
      </p:grpSpPr>
      <p:sp>
        <p:nvSpPr>
          <p:cNvPr id="174" name="Google Shape;174;g39c3a47809c_0_264"/>
          <p:cNvSpPr txBox="1"/>
          <p:nvPr>
            <p:ph type="title"/>
          </p:nvPr>
        </p:nvSpPr>
        <p:spPr>
          <a:xfrm>
            <a:off x="1324897" y="660093"/>
            <a:ext cx="10090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5" name="Google Shape;175;g39c3a47809c_0_264"/>
          <p:cNvSpPr txBox="1"/>
          <p:nvPr>
            <p:ph idx="1" type="body"/>
          </p:nvPr>
        </p:nvSpPr>
        <p:spPr>
          <a:xfrm>
            <a:off x="1324897" y="2120593"/>
            <a:ext cx="4756500" cy="39558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8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76" name="Google Shape;176;g39c3a47809c_0_264"/>
          <p:cNvSpPr txBox="1"/>
          <p:nvPr>
            <p:ph idx="2" type="body"/>
          </p:nvPr>
        </p:nvSpPr>
        <p:spPr>
          <a:xfrm>
            <a:off x="6370074" y="2120593"/>
            <a:ext cx="4756500" cy="39558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8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p:cSld name="Comparison">
    <p:spTree>
      <p:nvGrpSpPr>
        <p:cNvPr id="177" name="Shape 177"/>
        <p:cNvGrpSpPr/>
        <p:nvPr/>
      </p:nvGrpSpPr>
      <p:grpSpPr>
        <a:xfrm>
          <a:off x="0" y="0"/>
          <a:ext cx="0" cy="0"/>
          <a:chOff x="0" y="0"/>
          <a:chExt cx="0" cy="0"/>
        </a:xfrm>
      </p:grpSpPr>
      <p:sp>
        <p:nvSpPr>
          <p:cNvPr id="178" name="Google Shape;178;g39c3a47809c_0_268"/>
          <p:cNvSpPr txBox="1"/>
          <p:nvPr>
            <p:ph idx="1" type="body"/>
          </p:nvPr>
        </p:nvSpPr>
        <p:spPr>
          <a:xfrm>
            <a:off x="1324897" y="2080409"/>
            <a:ext cx="51579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800"/>
              </a:spcBef>
              <a:spcAft>
                <a:spcPts val="0"/>
              </a:spcAft>
              <a:buClr>
                <a:schemeClr val="dk1"/>
              </a:buClr>
              <a:buSzPts val="2400"/>
              <a:buNone/>
              <a:defRPr b="1" sz="2400"/>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79" name="Google Shape;179;g39c3a47809c_0_268"/>
          <p:cNvSpPr txBox="1"/>
          <p:nvPr>
            <p:ph idx="2" type="body"/>
          </p:nvPr>
        </p:nvSpPr>
        <p:spPr>
          <a:xfrm>
            <a:off x="1324897" y="2904321"/>
            <a:ext cx="51579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8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0" name="Google Shape;180;g39c3a47809c_0_268"/>
          <p:cNvSpPr txBox="1"/>
          <p:nvPr>
            <p:ph idx="3" type="body"/>
          </p:nvPr>
        </p:nvSpPr>
        <p:spPr>
          <a:xfrm>
            <a:off x="6657309" y="2080409"/>
            <a:ext cx="5183100" cy="823800"/>
          </a:xfrm>
          <a:prstGeom prst="rect">
            <a:avLst/>
          </a:prstGeom>
          <a:noFill/>
          <a:ln>
            <a:noFill/>
          </a:ln>
        </p:spPr>
        <p:txBody>
          <a:bodyPr anchorCtr="0" anchor="b" bIns="45700" lIns="91425" spcFirstLastPara="1" rIns="91425" wrap="square" tIns="45700">
            <a:normAutofit/>
          </a:bodyPr>
          <a:lstStyle>
            <a:lvl1pPr indent="-228600" lvl="0" marL="457200" algn="l">
              <a:lnSpc>
                <a:spcPct val="110000"/>
              </a:lnSpc>
              <a:spcBef>
                <a:spcPts val="1800"/>
              </a:spcBef>
              <a:spcAft>
                <a:spcPts val="0"/>
              </a:spcAft>
              <a:buClr>
                <a:schemeClr val="dk1"/>
              </a:buClr>
              <a:buSzPts val="2400"/>
              <a:buNone/>
              <a:defRPr b="1" sz="2400"/>
            </a:lvl1pPr>
            <a:lvl2pPr indent="-228600" lvl="1" marL="914400" algn="l">
              <a:lnSpc>
                <a:spcPct val="110000"/>
              </a:lnSpc>
              <a:spcBef>
                <a:spcPts val="500"/>
              </a:spcBef>
              <a:spcAft>
                <a:spcPts val="0"/>
              </a:spcAft>
              <a:buClr>
                <a:schemeClr val="dk1"/>
              </a:buClr>
              <a:buSzPts val="2000"/>
              <a:buNone/>
              <a:defRPr b="1" sz="2000"/>
            </a:lvl2pPr>
            <a:lvl3pPr indent="-228600" lvl="2" marL="1371600" algn="l">
              <a:lnSpc>
                <a:spcPct val="110000"/>
              </a:lnSpc>
              <a:spcBef>
                <a:spcPts val="500"/>
              </a:spcBef>
              <a:spcAft>
                <a:spcPts val="0"/>
              </a:spcAft>
              <a:buClr>
                <a:schemeClr val="dk1"/>
              </a:buClr>
              <a:buSzPts val="1800"/>
              <a:buNone/>
              <a:defRPr b="1" sz="1800"/>
            </a:lvl3pPr>
            <a:lvl4pPr indent="-228600" lvl="3" marL="1828800" algn="l">
              <a:lnSpc>
                <a:spcPct val="110000"/>
              </a:lnSpc>
              <a:spcBef>
                <a:spcPts val="500"/>
              </a:spcBef>
              <a:spcAft>
                <a:spcPts val="0"/>
              </a:spcAft>
              <a:buClr>
                <a:schemeClr val="dk1"/>
              </a:buClr>
              <a:buSzPts val="1600"/>
              <a:buNone/>
              <a:defRPr b="1" sz="1600"/>
            </a:lvl4pPr>
            <a:lvl5pPr indent="-228600" lvl="4" marL="2286000" algn="l">
              <a:lnSpc>
                <a:spcPct val="11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181" name="Google Shape;181;g39c3a47809c_0_268"/>
          <p:cNvSpPr txBox="1"/>
          <p:nvPr>
            <p:ph idx="4" type="body"/>
          </p:nvPr>
        </p:nvSpPr>
        <p:spPr>
          <a:xfrm>
            <a:off x="6657309" y="2904321"/>
            <a:ext cx="5183100" cy="36846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8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82" name="Google Shape;182;g39c3a47809c_0_268"/>
          <p:cNvSpPr txBox="1"/>
          <p:nvPr>
            <p:ph type="title"/>
          </p:nvPr>
        </p:nvSpPr>
        <p:spPr>
          <a:xfrm>
            <a:off x="1324897" y="660093"/>
            <a:ext cx="10090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p:cSld name="Picture with Caption">
    <p:spTree>
      <p:nvGrpSpPr>
        <p:cNvPr id="183" name="Shape 183"/>
        <p:cNvGrpSpPr/>
        <p:nvPr/>
      </p:nvGrpSpPr>
      <p:grpSpPr>
        <a:xfrm>
          <a:off x="0" y="0"/>
          <a:ext cx="0" cy="0"/>
          <a:chOff x="0" y="0"/>
          <a:chExt cx="0" cy="0"/>
        </a:xfrm>
      </p:grpSpPr>
      <p:sp>
        <p:nvSpPr>
          <p:cNvPr id="184" name="Google Shape;184;g39c3a47809c_0_274"/>
          <p:cNvSpPr txBox="1"/>
          <p:nvPr>
            <p:ph type="title"/>
          </p:nvPr>
        </p:nvSpPr>
        <p:spPr>
          <a:xfrm>
            <a:off x="1326486" y="648928"/>
            <a:ext cx="3932100" cy="1102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3F6578"/>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5" name="Google Shape;185;g39c3a47809c_0_274"/>
          <p:cNvSpPr/>
          <p:nvPr>
            <p:ph idx="2" type="pic"/>
          </p:nvPr>
        </p:nvSpPr>
        <p:spPr>
          <a:xfrm>
            <a:off x="5560142" y="634181"/>
            <a:ext cx="5840400" cy="5073300"/>
          </a:xfrm>
          <a:prstGeom prst="rect">
            <a:avLst/>
          </a:prstGeom>
          <a:noFill/>
          <a:ln>
            <a:noFill/>
          </a:ln>
        </p:spPr>
      </p:sp>
      <p:sp>
        <p:nvSpPr>
          <p:cNvPr id="186" name="Google Shape;186;g39c3a47809c_0_274"/>
          <p:cNvSpPr txBox="1"/>
          <p:nvPr>
            <p:ph idx="1" type="body"/>
          </p:nvPr>
        </p:nvSpPr>
        <p:spPr>
          <a:xfrm>
            <a:off x="1309946" y="1990579"/>
            <a:ext cx="3932100" cy="37170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800"/>
              </a:spcBef>
              <a:spcAft>
                <a:spcPts val="0"/>
              </a:spcAft>
              <a:buClr>
                <a:schemeClr val="dk1"/>
              </a:buClr>
              <a:buSzPts val="2400"/>
              <a:buNone/>
              <a:defRPr sz="24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ustom Layout 1">
  <p:cSld name="CUSTOM">
    <p:spTree>
      <p:nvGrpSpPr>
        <p:cNvPr id="27" name="Shape 27"/>
        <p:cNvGrpSpPr/>
        <p:nvPr/>
      </p:nvGrpSpPr>
      <p:grpSpPr>
        <a:xfrm>
          <a:off x="0" y="0"/>
          <a:ext cx="0" cy="0"/>
          <a:chOff x="0" y="0"/>
          <a:chExt cx="0" cy="0"/>
        </a:xfrm>
      </p:grpSpPr>
      <p:sp>
        <p:nvSpPr>
          <p:cNvPr id="28" name="Google Shape;28;p40"/>
          <p:cNvSpPr txBox="1"/>
          <p:nvPr>
            <p:ph type="title"/>
          </p:nvPr>
        </p:nvSpPr>
        <p:spPr>
          <a:xfrm>
            <a:off x="838200" y="365125"/>
            <a:ext cx="10515600" cy="13257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SzPts val="4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Picture with Caption">
  <p:cSld name="2_Picture with Caption">
    <p:spTree>
      <p:nvGrpSpPr>
        <p:cNvPr id="187" name="Shape 187"/>
        <p:cNvGrpSpPr/>
        <p:nvPr/>
      </p:nvGrpSpPr>
      <p:grpSpPr>
        <a:xfrm>
          <a:off x="0" y="0"/>
          <a:ext cx="0" cy="0"/>
          <a:chOff x="0" y="0"/>
          <a:chExt cx="0" cy="0"/>
        </a:xfrm>
      </p:grpSpPr>
      <p:sp>
        <p:nvSpPr>
          <p:cNvPr id="188" name="Google Shape;188;g39c3a47809c_0_278"/>
          <p:cNvSpPr txBox="1"/>
          <p:nvPr>
            <p:ph type="title"/>
          </p:nvPr>
        </p:nvSpPr>
        <p:spPr>
          <a:xfrm>
            <a:off x="1326486" y="648928"/>
            <a:ext cx="3932100" cy="1102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3F6578"/>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9" name="Google Shape;189;g39c3a47809c_0_278"/>
          <p:cNvSpPr/>
          <p:nvPr>
            <p:ph idx="2" type="pic"/>
          </p:nvPr>
        </p:nvSpPr>
        <p:spPr>
          <a:xfrm>
            <a:off x="5560142" y="634181"/>
            <a:ext cx="5840400" cy="5073300"/>
          </a:xfrm>
          <a:prstGeom prst="rect">
            <a:avLst/>
          </a:prstGeom>
          <a:noFill/>
          <a:ln>
            <a:noFill/>
          </a:ln>
        </p:spPr>
      </p:sp>
      <p:sp>
        <p:nvSpPr>
          <p:cNvPr id="190" name="Google Shape;190;g39c3a47809c_0_278"/>
          <p:cNvSpPr txBox="1"/>
          <p:nvPr>
            <p:ph idx="1" type="body"/>
          </p:nvPr>
        </p:nvSpPr>
        <p:spPr>
          <a:xfrm>
            <a:off x="1324897" y="1937713"/>
            <a:ext cx="3932100" cy="3769800"/>
          </a:xfrm>
          <a:prstGeom prst="rect">
            <a:avLst/>
          </a:prstGeom>
          <a:noFill/>
          <a:ln>
            <a:noFill/>
          </a:ln>
        </p:spPr>
        <p:txBody>
          <a:bodyPr anchorCtr="0" anchor="t" bIns="45700" lIns="91425" spcFirstLastPara="1" rIns="91425" wrap="square" tIns="45700">
            <a:normAutofit/>
          </a:bodyPr>
          <a:lstStyle>
            <a:lvl1pPr indent="-342900" lvl="0" marL="457200" algn="l">
              <a:lnSpc>
                <a:spcPct val="110000"/>
              </a:lnSpc>
              <a:spcBef>
                <a:spcPts val="1800"/>
              </a:spcBef>
              <a:spcAft>
                <a:spcPts val="0"/>
              </a:spcAft>
              <a:buClr>
                <a:schemeClr val="dk1"/>
              </a:buClr>
              <a:buSzPts val="1800"/>
              <a:buChar char="•"/>
              <a:defRPr/>
            </a:lvl1pPr>
            <a:lvl2pPr indent="-342900" lvl="1" marL="914400" algn="l">
              <a:lnSpc>
                <a:spcPct val="110000"/>
              </a:lnSpc>
              <a:spcBef>
                <a:spcPts val="500"/>
              </a:spcBef>
              <a:spcAft>
                <a:spcPts val="0"/>
              </a:spcAft>
              <a:buClr>
                <a:schemeClr val="dk1"/>
              </a:buClr>
              <a:buSzPts val="1800"/>
              <a:buChar char="•"/>
              <a:defRPr/>
            </a:lvl2pPr>
            <a:lvl3pPr indent="-342900" lvl="2" marL="1371600" algn="l">
              <a:lnSpc>
                <a:spcPct val="110000"/>
              </a:lnSpc>
              <a:spcBef>
                <a:spcPts val="500"/>
              </a:spcBef>
              <a:spcAft>
                <a:spcPts val="0"/>
              </a:spcAft>
              <a:buClr>
                <a:schemeClr val="dk1"/>
              </a:buClr>
              <a:buSzPts val="1800"/>
              <a:buChar char="•"/>
              <a:defRPr/>
            </a:lvl3pPr>
            <a:lvl4pPr indent="-342900" lvl="3" marL="1828800" algn="l">
              <a:lnSpc>
                <a:spcPct val="110000"/>
              </a:lnSpc>
              <a:spcBef>
                <a:spcPts val="500"/>
              </a:spcBef>
              <a:spcAft>
                <a:spcPts val="0"/>
              </a:spcAft>
              <a:buClr>
                <a:schemeClr val="dk1"/>
              </a:buClr>
              <a:buSzPts val="1800"/>
              <a:buChar char="•"/>
              <a:defRPr/>
            </a:lvl4pPr>
            <a:lvl5pPr indent="-342900" lvl="4" marL="2286000" algn="l">
              <a:lnSpc>
                <a:spcPct val="11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Picture with Caption">
  <p:cSld name="1_Picture with Caption">
    <p:spTree>
      <p:nvGrpSpPr>
        <p:cNvPr id="191" name="Shape 191"/>
        <p:cNvGrpSpPr/>
        <p:nvPr/>
      </p:nvGrpSpPr>
      <p:grpSpPr>
        <a:xfrm>
          <a:off x="0" y="0"/>
          <a:ext cx="0" cy="0"/>
          <a:chOff x="0" y="0"/>
          <a:chExt cx="0" cy="0"/>
        </a:xfrm>
      </p:grpSpPr>
      <p:sp>
        <p:nvSpPr>
          <p:cNvPr id="192" name="Google Shape;192;g39c3a47809c_0_282"/>
          <p:cNvSpPr/>
          <p:nvPr>
            <p:ph idx="2" type="pic"/>
          </p:nvPr>
        </p:nvSpPr>
        <p:spPr>
          <a:xfrm>
            <a:off x="926758" y="634180"/>
            <a:ext cx="10473600" cy="5284800"/>
          </a:xfrm>
          <a:prstGeom prst="rect">
            <a:avLst/>
          </a:prstGeom>
          <a:noFill/>
          <a:ln>
            <a:noFill/>
          </a:ln>
        </p:spPr>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p:cSld name="Content with Caption">
    <p:spTree>
      <p:nvGrpSpPr>
        <p:cNvPr id="193" name="Shape 193"/>
        <p:cNvGrpSpPr/>
        <p:nvPr/>
      </p:nvGrpSpPr>
      <p:grpSpPr>
        <a:xfrm>
          <a:off x="0" y="0"/>
          <a:ext cx="0" cy="0"/>
          <a:chOff x="0" y="0"/>
          <a:chExt cx="0" cy="0"/>
        </a:xfrm>
      </p:grpSpPr>
      <p:sp>
        <p:nvSpPr>
          <p:cNvPr id="194" name="Google Shape;194;g39c3a47809c_0_284"/>
          <p:cNvSpPr txBox="1"/>
          <p:nvPr>
            <p:ph idx="1" type="body"/>
          </p:nvPr>
        </p:nvSpPr>
        <p:spPr>
          <a:xfrm>
            <a:off x="5456902" y="2067951"/>
            <a:ext cx="5898600" cy="3992700"/>
          </a:xfrm>
          <a:prstGeom prst="rect">
            <a:avLst/>
          </a:prstGeom>
          <a:noFill/>
          <a:ln>
            <a:noFill/>
          </a:ln>
        </p:spPr>
        <p:txBody>
          <a:bodyPr anchorCtr="0" anchor="t" bIns="45700" lIns="91425" spcFirstLastPara="1" rIns="91425" wrap="square" tIns="45700">
            <a:normAutofit/>
          </a:bodyPr>
          <a:lstStyle>
            <a:lvl1pPr indent="-457200" lvl="0" marL="457200" algn="l">
              <a:lnSpc>
                <a:spcPct val="110000"/>
              </a:lnSpc>
              <a:spcBef>
                <a:spcPts val="1800"/>
              </a:spcBef>
              <a:spcAft>
                <a:spcPts val="0"/>
              </a:spcAft>
              <a:buClr>
                <a:schemeClr val="dk1"/>
              </a:buClr>
              <a:buSzPts val="3600"/>
              <a:buChar char="•"/>
              <a:defRPr sz="3600"/>
            </a:lvl1pPr>
            <a:lvl2pPr indent="-431800" lvl="1" marL="914400" algn="l">
              <a:lnSpc>
                <a:spcPct val="110000"/>
              </a:lnSpc>
              <a:spcBef>
                <a:spcPts val="500"/>
              </a:spcBef>
              <a:spcAft>
                <a:spcPts val="0"/>
              </a:spcAft>
              <a:buClr>
                <a:schemeClr val="dk1"/>
              </a:buClr>
              <a:buSzPts val="3200"/>
              <a:buChar char="•"/>
              <a:defRPr sz="3200"/>
            </a:lvl2pPr>
            <a:lvl3pPr indent="-406400" lvl="2" marL="1371600" algn="l">
              <a:lnSpc>
                <a:spcPct val="110000"/>
              </a:lnSpc>
              <a:spcBef>
                <a:spcPts val="500"/>
              </a:spcBef>
              <a:spcAft>
                <a:spcPts val="0"/>
              </a:spcAft>
              <a:buClr>
                <a:schemeClr val="dk1"/>
              </a:buClr>
              <a:buSzPts val="2800"/>
              <a:buChar char="•"/>
              <a:defRPr sz="2800"/>
            </a:lvl3pPr>
            <a:lvl4pPr indent="-381000" lvl="3" marL="1828800" algn="l">
              <a:lnSpc>
                <a:spcPct val="110000"/>
              </a:lnSpc>
              <a:spcBef>
                <a:spcPts val="500"/>
              </a:spcBef>
              <a:spcAft>
                <a:spcPts val="0"/>
              </a:spcAft>
              <a:buClr>
                <a:schemeClr val="dk1"/>
              </a:buClr>
              <a:buSzPts val="2400"/>
              <a:buChar char="•"/>
              <a:defRPr sz="2400"/>
            </a:lvl4pPr>
            <a:lvl5pPr indent="-381000" lvl="4" marL="2286000" algn="l">
              <a:lnSpc>
                <a:spcPct val="110000"/>
              </a:lnSpc>
              <a:spcBef>
                <a:spcPts val="500"/>
              </a:spcBef>
              <a:spcAft>
                <a:spcPts val="0"/>
              </a:spcAft>
              <a:buClr>
                <a:schemeClr val="dk1"/>
              </a:buClr>
              <a:buSzPts val="2400"/>
              <a:buChar char="•"/>
              <a:defRPr sz="24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195" name="Google Shape;195;g39c3a47809c_0_284"/>
          <p:cNvSpPr txBox="1"/>
          <p:nvPr>
            <p:ph idx="2" type="body"/>
          </p:nvPr>
        </p:nvSpPr>
        <p:spPr>
          <a:xfrm>
            <a:off x="1309946" y="2067951"/>
            <a:ext cx="3932100" cy="3992700"/>
          </a:xfrm>
          <a:prstGeom prst="rect">
            <a:avLst/>
          </a:prstGeom>
          <a:noFill/>
          <a:ln>
            <a:noFill/>
          </a:ln>
        </p:spPr>
        <p:txBody>
          <a:bodyPr anchorCtr="0" anchor="t" bIns="45700" lIns="91425" spcFirstLastPara="1" rIns="91425" wrap="square" tIns="45700">
            <a:normAutofit/>
          </a:bodyPr>
          <a:lstStyle>
            <a:lvl1pPr indent="-228600" lvl="0" marL="457200" algn="l">
              <a:lnSpc>
                <a:spcPct val="110000"/>
              </a:lnSpc>
              <a:spcBef>
                <a:spcPts val="1800"/>
              </a:spcBef>
              <a:spcAft>
                <a:spcPts val="0"/>
              </a:spcAft>
              <a:buClr>
                <a:schemeClr val="dk1"/>
              </a:buClr>
              <a:buSzPts val="2000"/>
              <a:buNone/>
              <a:defRPr sz="2000"/>
            </a:lvl1pPr>
            <a:lvl2pPr indent="-228600" lvl="1" marL="914400" algn="l">
              <a:lnSpc>
                <a:spcPct val="110000"/>
              </a:lnSpc>
              <a:spcBef>
                <a:spcPts val="500"/>
              </a:spcBef>
              <a:spcAft>
                <a:spcPts val="0"/>
              </a:spcAft>
              <a:buClr>
                <a:schemeClr val="dk1"/>
              </a:buClr>
              <a:buSzPts val="1400"/>
              <a:buNone/>
              <a:defRPr sz="1400"/>
            </a:lvl2pPr>
            <a:lvl3pPr indent="-228600" lvl="2" marL="1371600" algn="l">
              <a:lnSpc>
                <a:spcPct val="110000"/>
              </a:lnSpc>
              <a:spcBef>
                <a:spcPts val="500"/>
              </a:spcBef>
              <a:spcAft>
                <a:spcPts val="0"/>
              </a:spcAft>
              <a:buClr>
                <a:schemeClr val="dk1"/>
              </a:buClr>
              <a:buSzPts val="1200"/>
              <a:buNone/>
              <a:defRPr sz="1200"/>
            </a:lvl3pPr>
            <a:lvl4pPr indent="-228600" lvl="3" marL="1828800" algn="l">
              <a:lnSpc>
                <a:spcPct val="110000"/>
              </a:lnSpc>
              <a:spcBef>
                <a:spcPts val="500"/>
              </a:spcBef>
              <a:spcAft>
                <a:spcPts val="0"/>
              </a:spcAft>
              <a:buClr>
                <a:schemeClr val="dk1"/>
              </a:buClr>
              <a:buSzPts val="1000"/>
              <a:buNone/>
              <a:defRPr sz="1000"/>
            </a:lvl4pPr>
            <a:lvl5pPr indent="-228600" lvl="4" marL="2286000" algn="l">
              <a:lnSpc>
                <a:spcPct val="11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96" name="Google Shape;196;g39c3a47809c_0_284"/>
          <p:cNvSpPr txBox="1"/>
          <p:nvPr>
            <p:ph type="title"/>
          </p:nvPr>
        </p:nvSpPr>
        <p:spPr>
          <a:xfrm>
            <a:off x="1326486" y="648928"/>
            <a:ext cx="3932100" cy="1102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3F6578"/>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Picture with Caption">
  <p:cSld name="3_Picture with Caption">
    <p:spTree>
      <p:nvGrpSpPr>
        <p:cNvPr id="197" name="Shape 197"/>
        <p:cNvGrpSpPr/>
        <p:nvPr/>
      </p:nvGrpSpPr>
      <p:grpSpPr>
        <a:xfrm>
          <a:off x="0" y="0"/>
          <a:ext cx="0" cy="0"/>
          <a:chOff x="0" y="0"/>
          <a:chExt cx="0" cy="0"/>
        </a:xfrm>
      </p:grpSpPr>
      <p:pic>
        <p:nvPicPr>
          <p:cNvPr id="198" name="Google Shape;198;g39c3a47809c_0_288"/>
          <p:cNvPicPr preferRelativeResize="0"/>
          <p:nvPr/>
        </p:nvPicPr>
        <p:blipFill rotWithShape="1">
          <a:blip r:embed="rId2">
            <a:alphaModFix/>
          </a:blip>
          <a:srcRect b="0" l="0" r="0" t="0"/>
          <a:stretch/>
        </p:blipFill>
        <p:spPr>
          <a:xfrm>
            <a:off x="2380440" y="2429881"/>
            <a:ext cx="1780640" cy="699066"/>
          </a:xfrm>
          <a:prstGeom prst="rect">
            <a:avLst/>
          </a:prstGeom>
          <a:noFill/>
          <a:ln>
            <a:noFill/>
          </a:ln>
        </p:spPr>
      </p:pic>
      <p:pic>
        <p:nvPicPr>
          <p:cNvPr id="199" name="Google Shape;199;g39c3a47809c_0_288">
            <a:hlinkClick r:id="rId3"/>
          </p:cNvPr>
          <p:cNvPicPr preferRelativeResize="0"/>
          <p:nvPr/>
        </p:nvPicPr>
        <p:blipFill rotWithShape="1">
          <a:blip r:embed="rId4">
            <a:alphaModFix/>
          </a:blip>
          <a:srcRect b="0" l="0" r="0" t="0"/>
          <a:stretch/>
        </p:blipFill>
        <p:spPr>
          <a:xfrm>
            <a:off x="5418299" y="2185746"/>
            <a:ext cx="1202144" cy="1220087"/>
          </a:xfrm>
          <a:prstGeom prst="rect">
            <a:avLst/>
          </a:prstGeom>
          <a:noFill/>
          <a:ln>
            <a:noFill/>
          </a:ln>
        </p:spPr>
      </p:pic>
      <p:pic>
        <p:nvPicPr>
          <p:cNvPr id="200" name="Google Shape;200;g39c3a47809c_0_288">
            <a:hlinkClick r:id="rId5"/>
          </p:cNvPr>
          <p:cNvPicPr preferRelativeResize="0"/>
          <p:nvPr/>
        </p:nvPicPr>
        <p:blipFill rotWithShape="1">
          <a:blip r:embed="rId6">
            <a:alphaModFix/>
          </a:blip>
          <a:srcRect b="0" l="0" r="0" t="0"/>
          <a:stretch/>
        </p:blipFill>
        <p:spPr>
          <a:xfrm>
            <a:off x="8065232" y="2348681"/>
            <a:ext cx="1255972" cy="1166260"/>
          </a:xfrm>
          <a:prstGeom prst="rect">
            <a:avLst/>
          </a:prstGeom>
          <a:noFill/>
          <a:ln>
            <a:noFill/>
          </a:ln>
        </p:spPr>
      </p:pic>
      <p:pic>
        <p:nvPicPr>
          <p:cNvPr id="201" name="Google Shape;201;g39c3a47809c_0_288">
            <a:hlinkClick r:id="rId7"/>
          </p:cNvPr>
          <p:cNvPicPr preferRelativeResize="0"/>
          <p:nvPr/>
        </p:nvPicPr>
        <p:blipFill rotWithShape="1">
          <a:blip r:embed="rId8">
            <a:alphaModFix/>
          </a:blip>
          <a:srcRect b="0" l="0" r="0" t="0"/>
          <a:stretch/>
        </p:blipFill>
        <p:spPr>
          <a:xfrm>
            <a:off x="5373443" y="4086899"/>
            <a:ext cx="1291856" cy="1184202"/>
          </a:xfrm>
          <a:prstGeom prst="rect">
            <a:avLst/>
          </a:prstGeom>
          <a:noFill/>
          <a:ln>
            <a:noFill/>
          </a:ln>
        </p:spPr>
      </p:pic>
      <p:pic>
        <p:nvPicPr>
          <p:cNvPr id="202" name="Google Shape;202;g39c3a47809c_0_288">
            <a:hlinkClick r:id="rId9"/>
          </p:cNvPr>
          <p:cNvPicPr preferRelativeResize="0"/>
          <p:nvPr/>
        </p:nvPicPr>
        <p:blipFill rotWithShape="1">
          <a:blip r:embed="rId10">
            <a:alphaModFix/>
          </a:blip>
          <a:srcRect b="0" l="0" r="0" t="0"/>
          <a:stretch/>
        </p:blipFill>
        <p:spPr>
          <a:xfrm>
            <a:off x="8101117" y="4086899"/>
            <a:ext cx="1220087" cy="1166259"/>
          </a:xfrm>
          <a:prstGeom prst="rect">
            <a:avLst/>
          </a:prstGeom>
          <a:noFill/>
          <a:ln>
            <a:noFill/>
          </a:ln>
        </p:spPr>
      </p:pic>
      <p:pic>
        <p:nvPicPr>
          <p:cNvPr descr="A blue and green logo&#10;&#10;Description automatically generated" id="203" name="Google Shape;203;g39c3a47809c_0_288"/>
          <p:cNvPicPr preferRelativeResize="0"/>
          <p:nvPr/>
        </p:nvPicPr>
        <p:blipFill rotWithShape="1">
          <a:blip r:embed="rId11">
            <a:alphaModFix/>
          </a:blip>
          <a:srcRect b="0" l="0" r="0" t="0"/>
          <a:stretch/>
        </p:blipFill>
        <p:spPr>
          <a:xfrm>
            <a:off x="2284164" y="4076768"/>
            <a:ext cx="1790337" cy="1363060"/>
          </a:xfrm>
          <a:prstGeom prst="rect">
            <a:avLst/>
          </a:prstGeom>
          <a:noFill/>
          <a:ln>
            <a:noFill/>
          </a:ln>
        </p:spPr>
      </p:pic>
      <p:sp>
        <p:nvSpPr>
          <p:cNvPr id="204" name="Google Shape;204;g39c3a47809c_0_288"/>
          <p:cNvSpPr txBox="1"/>
          <p:nvPr>
            <p:ph type="title"/>
          </p:nvPr>
        </p:nvSpPr>
        <p:spPr>
          <a:xfrm>
            <a:off x="1324897" y="660093"/>
            <a:ext cx="10090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3F6578"/>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29" name="Shape 29"/>
        <p:cNvGrpSpPr/>
        <p:nvPr/>
      </p:nvGrpSpPr>
      <p:grpSpPr>
        <a:xfrm>
          <a:off x="0" y="0"/>
          <a:ext cx="0" cy="0"/>
          <a:chOff x="0" y="0"/>
          <a:chExt cx="0" cy="0"/>
        </a:xfrm>
      </p:grpSpPr>
      <p:sp>
        <p:nvSpPr>
          <p:cNvPr id="30" name="Google Shape;30;p41"/>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1" name="Google Shape;31;p41"/>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2" name="Google Shape;32;p4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4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4" name="Google Shape;34;p4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35" name="Shape 35"/>
        <p:cNvGrpSpPr/>
        <p:nvPr/>
      </p:nvGrpSpPr>
      <p:grpSpPr>
        <a:xfrm>
          <a:off x="0" y="0"/>
          <a:ext cx="0" cy="0"/>
          <a:chOff x="0" y="0"/>
          <a:chExt cx="0" cy="0"/>
        </a:xfrm>
      </p:grpSpPr>
      <p:sp>
        <p:nvSpPr>
          <p:cNvPr id="36" name="Google Shape;36;p42"/>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7" name="Google Shape;37;p42"/>
          <p:cNvSpPr txBox="1"/>
          <p:nvPr>
            <p:ph idx="1" type="body"/>
          </p:nvPr>
        </p:nvSpPr>
        <p:spPr>
          <a:xfrm rot="5400000">
            <a:off x="3920332" y="-1256506"/>
            <a:ext cx="4351337" cy="10515600"/>
          </a:xfrm>
          <a:prstGeom prst="rect">
            <a:avLst/>
          </a:prstGeom>
          <a:noFill/>
          <a:ln>
            <a:noFill/>
          </a:ln>
        </p:spPr>
        <p:txBody>
          <a:bodyPr anchorCtr="0" anchor="t" bIns="45700" lIns="91425" spcFirstLastPara="1" rIns="91425" wrap="square" tIns="45700">
            <a:no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8" name="Google Shape;38;p4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4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0" name="Google Shape;40;p4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41" name="Shape 41"/>
        <p:cNvGrpSpPr/>
        <p:nvPr/>
      </p:nvGrpSpPr>
      <p:grpSpPr>
        <a:xfrm>
          <a:off x="0" y="0"/>
          <a:ext cx="0" cy="0"/>
          <a:chOff x="0" y="0"/>
          <a:chExt cx="0" cy="0"/>
        </a:xfrm>
      </p:grpSpPr>
      <p:sp>
        <p:nvSpPr>
          <p:cNvPr id="42" name="Google Shape;42;p43"/>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43"/>
          <p:cNvSpPr/>
          <p:nvPr>
            <p:ph idx="2" type="pic"/>
          </p:nvPr>
        </p:nvSpPr>
        <p:spPr>
          <a:xfrm>
            <a:off x="5183188" y="987425"/>
            <a:ext cx="6172200" cy="4873625"/>
          </a:xfrm>
          <a:prstGeom prst="rect">
            <a:avLst/>
          </a:prstGeom>
          <a:noFill/>
          <a:ln>
            <a:noFill/>
          </a:ln>
        </p:spPr>
      </p:sp>
      <p:sp>
        <p:nvSpPr>
          <p:cNvPr id="44" name="Google Shape;44;p43"/>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45" name="Google Shape;45;p4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4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7" name="Google Shape;47;p4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48" name="Shape 48"/>
        <p:cNvGrpSpPr/>
        <p:nvPr/>
      </p:nvGrpSpPr>
      <p:grpSpPr>
        <a:xfrm>
          <a:off x="0" y="0"/>
          <a:ext cx="0" cy="0"/>
          <a:chOff x="0" y="0"/>
          <a:chExt cx="0" cy="0"/>
        </a:xfrm>
      </p:grpSpPr>
      <p:sp>
        <p:nvSpPr>
          <p:cNvPr id="49" name="Google Shape;49;p44"/>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44"/>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51" name="Google Shape;51;p44"/>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52" name="Google Shape;52;p4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3" name="Google Shape;53;p4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4" name="Google Shape;54;p4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5" name="Shape 55"/>
        <p:cNvGrpSpPr/>
        <p:nvPr/>
      </p:nvGrpSpPr>
      <p:grpSpPr>
        <a:xfrm>
          <a:off x="0" y="0"/>
          <a:ext cx="0" cy="0"/>
          <a:chOff x="0" y="0"/>
          <a:chExt cx="0" cy="0"/>
        </a:xfrm>
      </p:grpSpPr>
      <p:sp>
        <p:nvSpPr>
          <p:cNvPr id="56" name="Google Shape;56;p4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4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8" name="Google Shape;58;p4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9" name="Shape 59"/>
        <p:cNvGrpSpPr/>
        <p:nvPr/>
      </p:nvGrpSpPr>
      <p:grpSpPr>
        <a:xfrm>
          <a:off x="0" y="0"/>
          <a:ext cx="0" cy="0"/>
          <a:chOff x="0" y="0"/>
          <a:chExt cx="0" cy="0"/>
        </a:xfrm>
      </p:grpSpPr>
      <p:sp>
        <p:nvSpPr>
          <p:cNvPr id="60" name="Google Shape;60;p46"/>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4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sz="1200">
                <a:solidFill>
                  <a:srgbClr val="898989"/>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2" name="Google Shape;62;p4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4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0" Type="http://schemas.openxmlformats.org/officeDocument/2006/relationships/slideLayout" Target="../slideLayouts/slideLayout10.xml"/><Relationship Id="rId13" Type="http://schemas.openxmlformats.org/officeDocument/2006/relationships/theme" Target="../theme/theme4.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1.xml"/><Relationship Id="rId10" Type="http://schemas.openxmlformats.org/officeDocument/2006/relationships/slideLayout" Target="../slideLayouts/slideLayout20.xml"/><Relationship Id="rId12" Type="http://schemas.openxmlformats.org/officeDocument/2006/relationships/theme" Target="../theme/theme5.xml"/><Relationship Id="rId1" Type="http://schemas.openxmlformats.org/officeDocument/2006/relationships/image" Target="../media/image3.png"/><Relationship Id="rId2" Type="http://schemas.openxmlformats.org/officeDocument/2006/relationships/image" Target="../media/image1.png"/><Relationship Id="rId3" Type="http://schemas.openxmlformats.org/officeDocument/2006/relationships/slideLayout" Target="../slideLayouts/slideLayout13.xml"/><Relationship Id="rId4" Type="http://schemas.openxmlformats.org/officeDocument/2006/relationships/slideLayout" Target="../slideLayouts/slideLayout14.xml"/><Relationship Id="rId9" Type="http://schemas.openxmlformats.org/officeDocument/2006/relationships/slideLayout" Target="../slideLayouts/slideLayout19.xml"/><Relationship Id="rId5" Type="http://schemas.openxmlformats.org/officeDocument/2006/relationships/slideLayout" Target="../slideLayouts/slideLayout15.xml"/><Relationship Id="rId6" Type="http://schemas.openxmlformats.org/officeDocument/2006/relationships/slideLayout" Target="../slideLayouts/slideLayout16.xml"/><Relationship Id="rId7" Type="http://schemas.openxmlformats.org/officeDocument/2006/relationships/slideLayout" Target="../slideLayouts/slideLayout17.xml"/><Relationship Id="rId8" Type="http://schemas.openxmlformats.org/officeDocument/2006/relationships/slideLayout" Target="../slideLayouts/slideLayout18.xml"/></Relationships>
</file>

<file path=ppt/slideMasters/_rels/slideMaster3.xml.rels><?xml version="1.0" encoding="UTF-8" standalone="yes"?><Relationships xmlns="http://schemas.openxmlformats.org/package/2006/relationships"><Relationship Id="rId1" Type="http://schemas.openxmlformats.org/officeDocument/2006/relationships/image" Target="../media/image54.png"/><Relationship Id="rId2" Type="http://schemas.openxmlformats.org/officeDocument/2006/relationships/slideLayout" Target="../slideLayouts/slideLayout22.xml"/><Relationship Id="rId3" Type="http://schemas.openxmlformats.org/officeDocument/2006/relationships/theme" Target="../theme/theme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31.xml"/><Relationship Id="rId10" Type="http://schemas.openxmlformats.org/officeDocument/2006/relationships/slideLayout" Target="../slideLayouts/slideLayout30.xml"/><Relationship Id="rId13" Type="http://schemas.openxmlformats.org/officeDocument/2006/relationships/slideLayout" Target="../slideLayouts/slideLayout33.xml"/><Relationship Id="rId12" Type="http://schemas.openxmlformats.org/officeDocument/2006/relationships/slideLayout" Target="../slideLayouts/slideLayout32.xml"/><Relationship Id="rId1" Type="http://schemas.openxmlformats.org/officeDocument/2006/relationships/image" Target="../media/image3.png"/><Relationship Id="rId2" Type="http://schemas.openxmlformats.org/officeDocument/2006/relationships/image" Target="../media/image1.png"/><Relationship Id="rId3" Type="http://schemas.openxmlformats.org/officeDocument/2006/relationships/slideLayout" Target="../slideLayouts/slideLayout23.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theme" Target="../theme/theme3.xml"/><Relationship Id="rId5" Type="http://schemas.openxmlformats.org/officeDocument/2006/relationships/slideLayout" Target="../slideLayouts/slideLayout25.xml"/><Relationship Id="rId6" Type="http://schemas.openxmlformats.org/officeDocument/2006/relationships/slideLayout" Target="../slideLayouts/slideLayout26.xml"/><Relationship Id="rId7" Type="http://schemas.openxmlformats.org/officeDocument/2006/relationships/slideLayout" Target="../slideLayouts/slideLayout27.xml"/><Relationship Id="rId8"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37"/>
          <p:cNvSpPr txBox="1"/>
          <p:nvPr>
            <p:ph type="title"/>
          </p:nvPr>
        </p:nvSpPr>
        <p:spPr>
          <a:xfrm>
            <a:off x="838200" y="365125"/>
            <a:ext cx="10515600" cy="1325562"/>
          </a:xfrm>
          <a:prstGeom prst="rect">
            <a:avLst/>
          </a:prstGeom>
          <a:noFill/>
          <a:ln>
            <a:noFill/>
          </a:ln>
        </p:spPr>
        <p:txBody>
          <a:bodyPr anchorCtr="0" anchor="ctr" bIns="45700" lIns="91425" spcFirstLastPara="1" rIns="91425" wrap="square" tIns="45700">
            <a:no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37"/>
          <p:cNvSpPr txBox="1"/>
          <p:nvPr>
            <p:ph idx="1" type="body"/>
          </p:nvPr>
        </p:nvSpPr>
        <p:spPr>
          <a:xfrm>
            <a:off x="838200" y="1825625"/>
            <a:ext cx="10515600" cy="4351337"/>
          </a:xfrm>
          <a:prstGeom prst="rect">
            <a:avLst/>
          </a:prstGeom>
          <a:noFill/>
          <a:ln>
            <a:noFill/>
          </a:ln>
        </p:spPr>
        <p:txBody>
          <a:bodyPr anchorCtr="0" anchor="t" bIns="45700" lIns="91425" spcFirstLastPara="1" rIns="91425" wrap="square" tIns="45700">
            <a:no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3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98989"/>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3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3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1pPr>
            <a:lvl2pPr indent="0" lvl="1"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2pPr>
            <a:lvl3pPr indent="0" lvl="2"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3pPr>
            <a:lvl4pPr indent="0" lvl="3"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4pPr>
            <a:lvl5pPr indent="0" lvl="4"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5pPr>
            <a:lvl6pPr indent="0" lvl="5"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6pPr>
            <a:lvl7pPr indent="0" lvl="6"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7pPr>
            <a:lvl8pPr indent="0" lvl="7"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8pPr>
            <a:lvl9pPr indent="0" lvl="8" marL="0" marR="0" rtl="0" algn="r">
              <a:lnSpc>
                <a:spcPct val="100000"/>
              </a:lnSpc>
              <a:spcBef>
                <a:spcPts val="0"/>
              </a:spcBef>
              <a:spcAft>
                <a:spcPts val="0"/>
              </a:spcAft>
              <a:buClr>
                <a:srgbClr val="898989"/>
              </a:buClr>
              <a:buSzPts val="1200"/>
              <a:buFont typeface="Calibri"/>
              <a:buNone/>
              <a:defRPr b="0" i="0" sz="1200" u="none" cap="none" strike="noStrike">
                <a:solidFill>
                  <a:srgbClr val="898989"/>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sz="1400">
              <a:solidFill>
                <a:srgbClr val="000000"/>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86" name="Shape 86"/>
        <p:cNvGrpSpPr/>
        <p:nvPr/>
      </p:nvGrpSpPr>
      <p:grpSpPr>
        <a:xfrm>
          <a:off x="0" y="0"/>
          <a:ext cx="0" cy="0"/>
          <a:chOff x="0" y="0"/>
          <a:chExt cx="0" cy="0"/>
        </a:xfrm>
      </p:grpSpPr>
      <p:sp>
        <p:nvSpPr>
          <p:cNvPr id="87" name="Google Shape;87;g31cc776f792_0_113"/>
          <p:cNvSpPr txBox="1"/>
          <p:nvPr>
            <p:ph idx="1" type="body"/>
          </p:nvPr>
        </p:nvSpPr>
        <p:spPr>
          <a:xfrm>
            <a:off x="1303854" y="2115650"/>
            <a:ext cx="10096500" cy="4105500"/>
          </a:xfrm>
          <a:prstGeom prst="rect">
            <a:avLst/>
          </a:prstGeom>
          <a:noFill/>
          <a:ln>
            <a:noFill/>
          </a:ln>
        </p:spPr>
        <p:txBody>
          <a:bodyPr anchorCtr="0" anchor="t" bIns="45700" lIns="91425" spcFirstLastPara="1" rIns="91425" wrap="square" tIns="45700">
            <a:normAutofit/>
          </a:bodyPr>
          <a:lstStyle>
            <a:lvl1pPr indent="-457200" lvl="0" marL="457200" marR="0" algn="l">
              <a:lnSpc>
                <a:spcPct val="110000"/>
              </a:lnSpc>
              <a:spcBef>
                <a:spcPts val="1800"/>
              </a:spcBef>
              <a:spcAft>
                <a:spcPts val="0"/>
              </a:spcAft>
              <a:buClr>
                <a:schemeClr val="dk1"/>
              </a:buClr>
              <a:buSzPts val="3600"/>
              <a:buFont typeface="Jost"/>
              <a:buChar char="•"/>
              <a:defRPr i="0" sz="3600" u="none" cap="none" strike="noStrike">
                <a:solidFill>
                  <a:schemeClr val="dk1"/>
                </a:solidFill>
                <a:latin typeface="Jost"/>
                <a:ea typeface="Jost"/>
                <a:cs typeface="Jost"/>
                <a:sym typeface="Jost"/>
              </a:defRPr>
            </a:lvl1pPr>
            <a:lvl2pPr indent="-431800" lvl="1" marL="914400" marR="0" algn="l">
              <a:lnSpc>
                <a:spcPct val="110000"/>
              </a:lnSpc>
              <a:spcBef>
                <a:spcPts val="500"/>
              </a:spcBef>
              <a:spcAft>
                <a:spcPts val="0"/>
              </a:spcAft>
              <a:buClr>
                <a:schemeClr val="dk1"/>
              </a:buClr>
              <a:buSzPts val="3200"/>
              <a:buFont typeface="Jost"/>
              <a:buChar char="•"/>
              <a:defRPr i="0" sz="3200" u="none" cap="none" strike="noStrike">
                <a:solidFill>
                  <a:schemeClr val="dk1"/>
                </a:solidFill>
                <a:latin typeface="Jost"/>
                <a:ea typeface="Jost"/>
                <a:cs typeface="Jost"/>
                <a:sym typeface="Jost"/>
              </a:defRPr>
            </a:lvl2pPr>
            <a:lvl3pPr indent="-406400" lvl="2" marL="1371600" marR="0" algn="l">
              <a:lnSpc>
                <a:spcPct val="110000"/>
              </a:lnSpc>
              <a:spcBef>
                <a:spcPts val="500"/>
              </a:spcBef>
              <a:spcAft>
                <a:spcPts val="0"/>
              </a:spcAft>
              <a:buClr>
                <a:schemeClr val="dk1"/>
              </a:buClr>
              <a:buSzPts val="2800"/>
              <a:buFont typeface="Jost"/>
              <a:buChar char="•"/>
              <a:defRPr i="0" sz="2800" u="none" cap="none" strike="noStrike">
                <a:solidFill>
                  <a:schemeClr val="dk1"/>
                </a:solidFill>
                <a:latin typeface="Jost"/>
                <a:ea typeface="Jost"/>
                <a:cs typeface="Jost"/>
                <a:sym typeface="Jost"/>
              </a:defRPr>
            </a:lvl3pPr>
            <a:lvl4pPr indent="-381000" lvl="3" marL="1828800" marR="0" algn="l">
              <a:lnSpc>
                <a:spcPct val="110000"/>
              </a:lnSpc>
              <a:spcBef>
                <a:spcPts val="500"/>
              </a:spcBef>
              <a:spcAft>
                <a:spcPts val="0"/>
              </a:spcAft>
              <a:buClr>
                <a:schemeClr val="dk1"/>
              </a:buClr>
              <a:buSzPts val="2400"/>
              <a:buFont typeface="Jost"/>
              <a:buChar char="•"/>
              <a:defRPr i="0" sz="2400" u="none" cap="none" strike="noStrike">
                <a:solidFill>
                  <a:schemeClr val="dk1"/>
                </a:solidFill>
                <a:latin typeface="Jost"/>
                <a:ea typeface="Jost"/>
                <a:cs typeface="Jost"/>
                <a:sym typeface="Jost"/>
              </a:defRPr>
            </a:lvl4pPr>
            <a:lvl5pPr indent="-381000" lvl="4" marL="2286000" marR="0" algn="l">
              <a:lnSpc>
                <a:spcPct val="110000"/>
              </a:lnSpc>
              <a:spcBef>
                <a:spcPts val="500"/>
              </a:spcBef>
              <a:spcAft>
                <a:spcPts val="0"/>
              </a:spcAft>
              <a:buClr>
                <a:schemeClr val="dk1"/>
              </a:buClr>
              <a:buSzPts val="2400"/>
              <a:buFont typeface="Jost"/>
              <a:buChar char="•"/>
              <a:defRPr i="0" sz="2400" u="none" cap="none" strike="noStrike">
                <a:solidFill>
                  <a:schemeClr val="dk1"/>
                </a:solidFill>
                <a:latin typeface="Jost"/>
                <a:ea typeface="Jost"/>
                <a:cs typeface="Jost"/>
                <a:sym typeface="Jost"/>
              </a:defRPr>
            </a:lvl5pPr>
            <a:lvl6pPr indent="-342900" lvl="5" marL="2743200" marR="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6pPr>
            <a:lvl7pPr indent="-342900" lvl="6" marL="3200400" marR="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7pPr>
            <a:lvl8pPr indent="-342900" lvl="7" marL="3657600" marR="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8pPr>
            <a:lvl9pPr indent="-342900" lvl="8" marL="4114800" marR="0" algn="l">
              <a:lnSpc>
                <a:spcPct val="90000"/>
              </a:lnSpc>
              <a:spcBef>
                <a:spcPts val="500"/>
              </a:spcBef>
              <a:spcAft>
                <a:spcPts val="0"/>
              </a:spcAft>
              <a:buClr>
                <a:schemeClr val="dk1"/>
              </a:buClr>
              <a:buSzPts val="1800"/>
              <a:buFont typeface="Jost"/>
              <a:buChar char="•"/>
              <a:defRPr i="0" sz="1800" u="none" cap="none" strike="noStrike">
                <a:solidFill>
                  <a:schemeClr val="dk1"/>
                </a:solidFill>
                <a:latin typeface="Jost"/>
                <a:ea typeface="Jost"/>
                <a:cs typeface="Jost"/>
                <a:sym typeface="Jost"/>
              </a:defRPr>
            </a:lvl9pPr>
          </a:lstStyle>
          <a:p/>
        </p:txBody>
      </p:sp>
      <p:sp>
        <p:nvSpPr>
          <p:cNvPr id="88" name="Google Shape;88;g31cc776f792_0_113"/>
          <p:cNvSpPr txBox="1"/>
          <p:nvPr>
            <p:ph type="title"/>
          </p:nvPr>
        </p:nvSpPr>
        <p:spPr>
          <a:xfrm>
            <a:off x="1303854" y="655150"/>
            <a:ext cx="100965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rgbClr val="3F6578"/>
              </a:buClr>
              <a:buSzPts val="4800"/>
              <a:buFont typeface="Jost SemiBold"/>
              <a:buNone/>
              <a:defRPr i="0" sz="4800" u="none" cap="none" strike="noStrike">
                <a:solidFill>
                  <a:srgbClr val="3F6578"/>
                </a:solidFill>
                <a:latin typeface="Jost SemiBold"/>
                <a:ea typeface="Jost SemiBold"/>
                <a:cs typeface="Jost SemiBold"/>
                <a:sym typeface="Jost SemiBold"/>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A black background with text and a purple atom&#10;&#10;Description automatically generated" id="89" name="Google Shape;89;g31cc776f792_0_113"/>
          <p:cNvPicPr preferRelativeResize="0"/>
          <p:nvPr/>
        </p:nvPicPr>
        <p:blipFill rotWithShape="1">
          <a:blip r:embed="rId1">
            <a:alphaModFix/>
          </a:blip>
          <a:srcRect b="0" l="0" r="0" t="0"/>
          <a:stretch/>
        </p:blipFill>
        <p:spPr>
          <a:xfrm>
            <a:off x="11287496" y="6097076"/>
            <a:ext cx="708075" cy="590063"/>
          </a:xfrm>
          <a:prstGeom prst="rect">
            <a:avLst/>
          </a:prstGeom>
          <a:noFill/>
          <a:ln>
            <a:noFill/>
          </a:ln>
        </p:spPr>
      </p:pic>
      <p:pic>
        <p:nvPicPr>
          <p:cNvPr descr="A colorful hexagons on a white background&#10;&#10;Description automatically generated" id="90" name="Google Shape;90;g31cc776f792_0_113"/>
          <p:cNvPicPr preferRelativeResize="0"/>
          <p:nvPr/>
        </p:nvPicPr>
        <p:blipFill rotWithShape="1">
          <a:blip r:embed="rId2">
            <a:alphaModFix/>
          </a:blip>
          <a:srcRect b="0" l="4716" r="0" t="783"/>
          <a:stretch/>
        </p:blipFill>
        <p:spPr>
          <a:xfrm>
            <a:off x="0" y="0"/>
            <a:ext cx="1239867" cy="2596938"/>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26" name="Shape 126"/>
        <p:cNvGrpSpPr/>
        <p:nvPr/>
      </p:nvGrpSpPr>
      <p:grpSpPr>
        <a:xfrm>
          <a:off x="0" y="0"/>
          <a:ext cx="0" cy="0"/>
          <a:chOff x="0" y="0"/>
          <a:chExt cx="0" cy="0"/>
        </a:xfrm>
      </p:grpSpPr>
      <p:sp>
        <p:nvSpPr>
          <p:cNvPr id="127" name="Google Shape;127;g320cf104df7_0_398"/>
          <p:cNvSpPr txBox="1"/>
          <p:nvPr>
            <p:ph type="title"/>
          </p:nvPr>
        </p:nvSpPr>
        <p:spPr>
          <a:xfrm>
            <a:off x="758825" y="596900"/>
            <a:ext cx="9540900" cy="654000"/>
          </a:xfrm>
          <a:prstGeom prst="rect">
            <a:avLst/>
          </a:prstGeom>
          <a:noFill/>
          <a:ln>
            <a:noFill/>
          </a:ln>
        </p:spPr>
        <p:txBody>
          <a:bodyPr anchorCtr="0" anchor="ctr" bIns="45700" lIns="0" spcFirstLastPara="1" rIns="0" wrap="square" tIns="45700">
            <a:noAutofit/>
          </a:bodyPr>
          <a:lstStyle>
            <a:lvl1pPr lvl="0" marR="0" algn="l">
              <a:lnSpc>
                <a:spcPct val="90000"/>
              </a:lnSpc>
              <a:spcBef>
                <a:spcPts val="0"/>
              </a:spcBef>
              <a:spcAft>
                <a:spcPts val="0"/>
              </a:spcAft>
              <a:buSzPts val="1500"/>
              <a:buNone/>
              <a:defRPr b="1" i="0" sz="2800" u="none" cap="none" strike="noStrike">
                <a:solidFill>
                  <a:schemeClr val="dk1"/>
                </a:solidFill>
                <a:latin typeface="Arial"/>
                <a:ea typeface="Arial"/>
                <a:cs typeface="Arial"/>
                <a:sym typeface="Arial"/>
              </a:defRPr>
            </a:lvl1pPr>
            <a:lvl2pPr lvl="1" marR="0" algn="l">
              <a:lnSpc>
                <a:spcPct val="90000"/>
              </a:lnSpc>
              <a:spcBef>
                <a:spcPts val="0"/>
              </a:spcBef>
              <a:spcAft>
                <a:spcPts val="0"/>
              </a:spcAft>
              <a:buSzPts val="1500"/>
              <a:buNone/>
              <a:defRPr b="1" i="0" sz="2800" u="none" cap="none" strike="noStrike">
                <a:solidFill>
                  <a:schemeClr val="dk1"/>
                </a:solidFill>
                <a:latin typeface="Arial"/>
                <a:ea typeface="Arial"/>
                <a:cs typeface="Arial"/>
                <a:sym typeface="Arial"/>
              </a:defRPr>
            </a:lvl2pPr>
            <a:lvl3pPr lvl="2" marR="0" algn="l">
              <a:lnSpc>
                <a:spcPct val="90000"/>
              </a:lnSpc>
              <a:spcBef>
                <a:spcPts val="0"/>
              </a:spcBef>
              <a:spcAft>
                <a:spcPts val="0"/>
              </a:spcAft>
              <a:buSzPts val="1500"/>
              <a:buNone/>
              <a:defRPr b="1" i="0" sz="2800" u="none" cap="none" strike="noStrike">
                <a:solidFill>
                  <a:schemeClr val="dk1"/>
                </a:solidFill>
                <a:latin typeface="Arial"/>
                <a:ea typeface="Arial"/>
                <a:cs typeface="Arial"/>
                <a:sym typeface="Arial"/>
              </a:defRPr>
            </a:lvl3pPr>
            <a:lvl4pPr lvl="3" marR="0" algn="l">
              <a:lnSpc>
                <a:spcPct val="90000"/>
              </a:lnSpc>
              <a:spcBef>
                <a:spcPts val="0"/>
              </a:spcBef>
              <a:spcAft>
                <a:spcPts val="0"/>
              </a:spcAft>
              <a:buSzPts val="1500"/>
              <a:buNone/>
              <a:defRPr b="1" i="0" sz="2800" u="none" cap="none" strike="noStrike">
                <a:solidFill>
                  <a:schemeClr val="dk1"/>
                </a:solidFill>
                <a:latin typeface="Arial"/>
                <a:ea typeface="Arial"/>
                <a:cs typeface="Arial"/>
                <a:sym typeface="Arial"/>
              </a:defRPr>
            </a:lvl4pPr>
            <a:lvl5pPr lvl="4" marR="0" algn="l">
              <a:lnSpc>
                <a:spcPct val="90000"/>
              </a:lnSpc>
              <a:spcBef>
                <a:spcPts val="0"/>
              </a:spcBef>
              <a:spcAft>
                <a:spcPts val="0"/>
              </a:spcAft>
              <a:buSzPts val="1500"/>
              <a:buNone/>
              <a:defRPr b="1" i="0" sz="2800" u="none" cap="none" strike="noStrike">
                <a:solidFill>
                  <a:schemeClr val="dk1"/>
                </a:solidFill>
                <a:latin typeface="Arial"/>
                <a:ea typeface="Arial"/>
                <a:cs typeface="Arial"/>
                <a:sym typeface="Arial"/>
              </a:defRPr>
            </a:lvl5pPr>
            <a:lvl6pPr lvl="5" marR="0" algn="l">
              <a:lnSpc>
                <a:spcPct val="90000"/>
              </a:lnSpc>
              <a:spcBef>
                <a:spcPts val="0"/>
              </a:spcBef>
              <a:spcAft>
                <a:spcPts val="0"/>
              </a:spcAft>
              <a:buSzPts val="1500"/>
              <a:buNone/>
              <a:defRPr b="0" i="0" sz="4400" u="none" cap="none" strike="noStrike">
                <a:solidFill>
                  <a:schemeClr val="dk1"/>
                </a:solidFill>
                <a:latin typeface="Calibri"/>
                <a:ea typeface="Calibri"/>
                <a:cs typeface="Calibri"/>
                <a:sym typeface="Calibri"/>
              </a:defRPr>
            </a:lvl6pPr>
            <a:lvl7pPr lvl="6" marR="0" algn="l">
              <a:lnSpc>
                <a:spcPct val="90000"/>
              </a:lnSpc>
              <a:spcBef>
                <a:spcPts val="0"/>
              </a:spcBef>
              <a:spcAft>
                <a:spcPts val="0"/>
              </a:spcAft>
              <a:buSzPts val="1500"/>
              <a:buNone/>
              <a:defRPr b="0" i="0" sz="4400" u="none" cap="none" strike="noStrike">
                <a:solidFill>
                  <a:schemeClr val="dk1"/>
                </a:solidFill>
                <a:latin typeface="Calibri"/>
                <a:ea typeface="Calibri"/>
                <a:cs typeface="Calibri"/>
                <a:sym typeface="Calibri"/>
              </a:defRPr>
            </a:lvl7pPr>
            <a:lvl8pPr lvl="7" marR="0" algn="l">
              <a:lnSpc>
                <a:spcPct val="90000"/>
              </a:lnSpc>
              <a:spcBef>
                <a:spcPts val="0"/>
              </a:spcBef>
              <a:spcAft>
                <a:spcPts val="0"/>
              </a:spcAft>
              <a:buSzPts val="1500"/>
              <a:buNone/>
              <a:defRPr b="0" i="0" sz="4400" u="none" cap="none" strike="noStrike">
                <a:solidFill>
                  <a:schemeClr val="dk1"/>
                </a:solidFill>
                <a:latin typeface="Calibri"/>
                <a:ea typeface="Calibri"/>
                <a:cs typeface="Calibri"/>
                <a:sym typeface="Calibri"/>
              </a:defRPr>
            </a:lvl8pPr>
            <a:lvl9pPr lvl="8" marR="0" algn="l">
              <a:lnSpc>
                <a:spcPct val="90000"/>
              </a:lnSpc>
              <a:spcBef>
                <a:spcPts val="0"/>
              </a:spcBef>
              <a:spcAft>
                <a:spcPts val="0"/>
              </a:spcAft>
              <a:buSzPts val="1500"/>
              <a:buNone/>
              <a:defRPr b="0" i="0" sz="4400" u="none" cap="none" strike="noStrike">
                <a:solidFill>
                  <a:schemeClr val="dk1"/>
                </a:solidFill>
                <a:latin typeface="Calibri"/>
                <a:ea typeface="Calibri"/>
                <a:cs typeface="Calibri"/>
                <a:sym typeface="Calibri"/>
              </a:defRPr>
            </a:lvl9pPr>
          </a:lstStyle>
          <a:p/>
        </p:txBody>
      </p:sp>
      <p:sp>
        <p:nvSpPr>
          <p:cNvPr id="128" name="Google Shape;128;g320cf104df7_0_398"/>
          <p:cNvSpPr txBox="1"/>
          <p:nvPr>
            <p:ph idx="1" type="body"/>
          </p:nvPr>
        </p:nvSpPr>
        <p:spPr>
          <a:xfrm>
            <a:off x="758825" y="1825625"/>
            <a:ext cx="10739700" cy="3921300"/>
          </a:xfrm>
          <a:prstGeom prst="rect">
            <a:avLst/>
          </a:prstGeom>
          <a:noFill/>
          <a:ln>
            <a:noFill/>
          </a:ln>
        </p:spPr>
        <p:txBody>
          <a:bodyPr anchorCtr="0" anchor="t" bIns="45700" lIns="0" spcFirstLastPara="1" rIns="0" wrap="square" tIns="45700">
            <a:noAutofit/>
          </a:bodyPr>
          <a:lstStyle>
            <a:lvl1pPr indent="-406400" lvl="0" marL="457200" marR="0" algn="l">
              <a:lnSpc>
                <a:spcPct val="90000"/>
              </a:lnSpc>
              <a:spcBef>
                <a:spcPts val="11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9250" lvl="3" marL="1828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4pPr>
            <a:lvl5pPr indent="-349250" lvl="4" marL="22860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5pPr>
            <a:lvl6pPr indent="-349250" lvl="5" marL="27432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6pPr>
            <a:lvl7pPr indent="-349250" lvl="6" marL="32004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7pPr>
            <a:lvl8pPr indent="-349250" lvl="7" marL="36576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8pPr>
            <a:lvl9pPr indent="-349250" lvl="8" marL="4114800" marR="0" algn="l">
              <a:lnSpc>
                <a:spcPct val="90000"/>
              </a:lnSpc>
              <a:spcBef>
                <a:spcPts val="500"/>
              </a:spcBef>
              <a:spcAft>
                <a:spcPts val="0"/>
              </a:spcAft>
              <a:buClr>
                <a:schemeClr val="dk1"/>
              </a:buClr>
              <a:buSzPts val="1900"/>
              <a:buFont typeface="Arial"/>
              <a:buChar char="•"/>
              <a:defRPr b="0" i="0" sz="1900" u="none" cap="none" strike="noStrike">
                <a:solidFill>
                  <a:schemeClr val="dk1"/>
                </a:solidFill>
                <a:latin typeface="Arial"/>
                <a:ea typeface="Arial"/>
                <a:cs typeface="Arial"/>
                <a:sym typeface="Arial"/>
              </a:defRPr>
            </a:lvl9pPr>
          </a:lstStyle>
          <a:p/>
        </p:txBody>
      </p:sp>
      <p:sp>
        <p:nvSpPr>
          <p:cNvPr id="129" name="Google Shape;129;g320cf104df7_0_398"/>
          <p:cNvSpPr txBox="1"/>
          <p:nvPr>
            <p:ph idx="12" type="sldNum"/>
          </p:nvPr>
        </p:nvSpPr>
        <p:spPr>
          <a:xfrm>
            <a:off x="10993437" y="6234112"/>
            <a:ext cx="504900" cy="365100"/>
          </a:xfrm>
          <a:prstGeom prst="rect">
            <a:avLst/>
          </a:prstGeom>
          <a:noFill/>
          <a:ln>
            <a:noFill/>
          </a:ln>
        </p:spPr>
        <p:txBody>
          <a:bodyPr anchorCtr="0" anchor="t" bIns="45700" lIns="0" spcFirstLastPara="1" rIns="0" wrap="square" tIns="45700">
            <a:noAutofit/>
          </a:bodyPr>
          <a:lstStyle>
            <a:lvl1pPr indent="0" lvl="0"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1pPr>
            <a:lvl2pPr indent="0" lvl="1"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2pPr>
            <a:lvl3pPr indent="0" lvl="2"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3pPr>
            <a:lvl4pPr indent="0" lvl="3"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4pPr>
            <a:lvl5pPr indent="0" lvl="4"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5pPr>
            <a:lvl6pPr indent="0" lvl="5"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6pPr>
            <a:lvl7pPr indent="0" lvl="6"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7pPr>
            <a:lvl8pPr indent="0" lvl="7"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8pPr>
            <a:lvl9pPr indent="0" lvl="8" marL="0" marR="0" algn="r">
              <a:lnSpc>
                <a:spcPct val="100000"/>
              </a:lnSpc>
              <a:spcBef>
                <a:spcPts val="0"/>
              </a:spcBef>
              <a:spcAft>
                <a:spcPts val="0"/>
              </a:spcAft>
              <a:buClr>
                <a:srgbClr val="18657A"/>
              </a:buClr>
              <a:buSzPts val="1500"/>
              <a:buFont typeface="Arial"/>
              <a:buNone/>
              <a:defRPr b="1" i="0" sz="1500" u="none">
                <a:solidFill>
                  <a:srgbClr val="18657A"/>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b="0">
              <a:solidFill>
                <a:srgbClr val="000000"/>
              </a:solidFill>
            </a:endParaRPr>
          </a:p>
        </p:txBody>
      </p:sp>
    </p:spTree>
  </p:cSld>
  <p:clrMap accent1="accent1" accent2="accent2" accent3="accent3" accent4="accent4" accent5="accent5" accent6="accent6" bg1="lt1" bg2="dk2" tx1="dk1" tx2="lt2" folHlink="folHlink" hlink="hlink"/>
  <p:sldLayoutIdLst>
    <p:sldLayoutId id="2147483672" r:id="rId2"/>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33" name="Shape 133"/>
        <p:cNvGrpSpPr/>
        <p:nvPr/>
      </p:nvGrpSpPr>
      <p:grpSpPr>
        <a:xfrm>
          <a:off x="0" y="0"/>
          <a:ext cx="0" cy="0"/>
          <a:chOff x="0" y="0"/>
          <a:chExt cx="0" cy="0"/>
        </a:xfrm>
      </p:grpSpPr>
      <p:sp>
        <p:nvSpPr>
          <p:cNvPr id="134" name="Google Shape;134;g39c3a47809c_0_224"/>
          <p:cNvSpPr txBox="1"/>
          <p:nvPr>
            <p:ph idx="1" type="body"/>
          </p:nvPr>
        </p:nvSpPr>
        <p:spPr>
          <a:xfrm>
            <a:off x="1303854" y="2115650"/>
            <a:ext cx="10096500" cy="4105500"/>
          </a:xfrm>
          <a:prstGeom prst="rect">
            <a:avLst/>
          </a:prstGeom>
          <a:noFill/>
          <a:ln>
            <a:noFill/>
          </a:ln>
        </p:spPr>
        <p:txBody>
          <a:bodyPr anchorCtr="0" anchor="t" bIns="45700" lIns="91425" spcFirstLastPara="1" rIns="91425" wrap="square" tIns="45700">
            <a:normAutofit/>
          </a:bodyPr>
          <a:lstStyle>
            <a:lvl1pPr indent="-457200" lvl="0" marL="457200" marR="0" algn="l">
              <a:lnSpc>
                <a:spcPct val="110000"/>
              </a:lnSpc>
              <a:spcBef>
                <a:spcPts val="1800"/>
              </a:spcBef>
              <a:spcAft>
                <a:spcPts val="0"/>
              </a:spcAft>
              <a:buClr>
                <a:schemeClr val="dk1"/>
              </a:buClr>
              <a:buSzPts val="3600"/>
              <a:buFont typeface="Arial"/>
              <a:buChar char="•"/>
              <a:defRPr b="0" i="0" sz="3600" u="none" cap="none" strike="noStrike">
                <a:solidFill>
                  <a:schemeClr val="dk1"/>
                </a:solidFill>
                <a:latin typeface="Calibri"/>
                <a:ea typeface="Calibri"/>
                <a:cs typeface="Calibri"/>
                <a:sym typeface="Calibri"/>
              </a:defRPr>
            </a:lvl1pPr>
            <a:lvl2pPr indent="-431800" lvl="1" marL="914400" marR="0" algn="l">
              <a:lnSpc>
                <a:spcPct val="110000"/>
              </a:lnSpc>
              <a:spcBef>
                <a:spcPts val="50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2pPr>
            <a:lvl3pPr indent="-406400" lvl="2" marL="1371600" marR="0" algn="l">
              <a:lnSpc>
                <a:spcPct val="110000"/>
              </a:lnSpc>
              <a:spcBef>
                <a:spcPts val="5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3pPr>
            <a:lvl4pPr indent="-381000" lvl="3" marL="1828800" marR="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4pPr>
            <a:lvl5pPr indent="-381000" lvl="4" marL="2286000" marR="0" algn="l">
              <a:lnSpc>
                <a:spcPct val="11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35" name="Google Shape;135;g39c3a47809c_0_224"/>
          <p:cNvSpPr txBox="1"/>
          <p:nvPr>
            <p:ph type="title"/>
          </p:nvPr>
        </p:nvSpPr>
        <p:spPr>
          <a:xfrm>
            <a:off x="1303854" y="655150"/>
            <a:ext cx="10096500" cy="1325700"/>
          </a:xfrm>
          <a:prstGeom prst="rect">
            <a:avLst/>
          </a:prstGeom>
          <a:noFill/>
          <a:ln>
            <a:noFill/>
          </a:ln>
        </p:spPr>
        <p:txBody>
          <a:bodyPr anchorCtr="0" anchor="ctr" bIns="45700" lIns="91425" spcFirstLastPara="1" rIns="91425" wrap="square" tIns="45700">
            <a:normAutofit/>
          </a:bodyPr>
          <a:lstStyle>
            <a:lvl1pPr lvl="0" marR="0" algn="l">
              <a:lnSpc>
                <a:spcPct val="90000"/>
              </a:lnSpc>
              <a:spcBef>
                <a:spcPts val="0"/>
              </a:spcBef>
              <a:spcAft>
                <a:spcPts val="0"/>
              </a:spcAft>
              <a:buClr>
                <a:srgbClr val="3F6578"/>
              </a:buClr>
              <a:buSzPts val="4800"/>
              <a:buFont typeface="Calibri"/>
              <a:buNone/>
              <a:defRPr b="0" i="0" sz="4800" u="none" cap="none" strike="noStrike">
                <a:solidFill>
                  <a:srgbClr val="3F6578"/>
                </a:solidFill>
                <a:latin typeface="Calibri"/>
                <a:ea typeface="Calibri"/>
                <a:cs typeface="Calibri"/>
                <a:sym typeface="Calibri"/>
              </a:defRPr>
            </a:lvl1pPr>
            <a:lvl2pPr lvl="1"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pic>
        <p:nvPicPr>
          <p:cNvPr descr="A black background with text and a purple atom&#10;&#10;Description automatically generated" id="136" name="Google Shape;136;g39c3a47809c_0_224"/>
          <p:cNvPicPr preferRelativeResize="0"/>
          <p:nvPr/>
        </p:nvPicPr>
        <p:blipFill rotWithShape="1">
          <a:blip r:embed="rId1">
            <a:alphaModFix/>
          </a:blip>
          <a:srcRect b="0" l="0" r="0" t="0"/>
          <a:stretch/>
        </p:blipFill>
        <p:spPr>
          <a:xfrm>
            <a:off x="11287496" y="6097076"/>
            <a:ext cx="708075" cy="590063"/>
          </a:xfrm>
          <a:prstGeom prst="rect">
            <a:avLst/>
          </a:prstGeom>
          <a:noFill/>
          <a:ln>
            <a:noFill/>
          </a:ln>
        </p:spPr>
      </p:pic>
      <p:pic>
        <p:nvPicPr>
          <p:cNvPr descr="A colorful hexagons on a white background&#10;&#10;Description automatically generated" id="137" name="Google Shape;137;g39c3a47809c_0_224"/>
          <p:cNvPicPr preferRelativeResize="0"/>
          <p:nvPr/>
        </p:nvPicPr>
        <p:blipFill rotWithShape="1">
          <a:blip r:embed="rId2">
            <a:alphaModFix/>
          </a:blip>
          <a:srcRect b="0" l="4716" r="0" t="783"/>
          <a:stretch/>
        </p:blipFill>
        <p:spPr>
          <a:xfrm>
            <a:off x="0" y="0"/>
            <a:ext cx="1239867" cy="2596938"/>
          </a:xfrm>
          <a:prstGeom prst="rect">
            <a:avLst/>
          </a:prstGeom>
          <a:noFill/>
          <a:ln>
            <a:noFill/>
          </a:ln>
        </p:spPr>
      </p:pic>
      <p:sp>
        <p:nvSpPr>
          <p:cNvPr id="138" name="Google Shape;138;g39c3a47809c_0_224"/>
          <p:cNvSpPr/>
          <p:nvPr/>
        </p:nvSpPr>
        <p:spPr>
          <a:xfrm>
            <a:off x="11340746" y="6586594"/>
            <a:ext cx="480900" cy="58200"/>
          </a:xfrm>
          <a:prstGeom prst="rect">
            <a:avLst/>
          </a:prstGeom>
          <a:solidFill>
            <a:schemeClr val="lt1"/>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39" name="Google Shape;139;g39c3a47809c_0_224"/>
          <p:cNvSpPr txBox="1"/>
          <p:nvPr/>
        </p:nvSpPr>
        <p:spPr>
          <a:xfrm>
            <a:off x="1303854" y="6294162"/>
            <a:ext cx="1332900" cy="276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200"/>
              <a:buFont typeface="Arial"/>
              <a:buNone/>
            </a:pPr>
            <a:r>
              <a:rPr b="1" i="0" lang="en-US" sz="1200" u="none" cap="none" strike="noStrike">
                <a:solidFill>
                  <a:srgbClr val="3F6578"/>
                </a:solidFill>
                <a:latin typeface="Calibri"/>
                <a:ea typeface="Calibri"/>
                <a:cs typeface="Calibri"/>
                <a:sym typeface="Calibri"/>
              </a:rPr>
              <a:t>stepupphysics.org</a:t>
            </a:r>
            <a:endParaRPr b="1" i="0" sz="1200" u="none" cap="none" strike="noStrike">
              <a:solidFill>
                <a:srgbClr val="3F6578"/>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sldLayoutIdLst>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 id="2147483683" r:id="rId12"/>
    <p:sldLayoutId id="2147483684"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2.xml"/><Relationship Id="rId3" Type="http://schemas.openxmlformats.org/officeDocument/2006/relationships/image" Target="../media/image27.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3.xml"/><Relationship Id="rId3" Type="http://schemas.openxmlformats.org/officeDocument/2006/relationships/image" Target="../media/image32.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5.xml"/><Relationship Id="rId3" Type="http://schemas.openxmlformats.org/officeDocument/2006/relationships/image" Target="../media/image32.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6.xml"/><Relationship Id="rId3" Type="http://schemas.openxmlformats.org/officeDocument/2006/relationships/image" Target="../media/image32.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7.xml"/><Relationship Id="rId3" Type="http://schemas.openxmlformats.org/officeDocument/2006/relationships/image" Target="../media/image3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8.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9.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4.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4.xml"/><Relationship Id="rId3" Type="http://schemas.openxmlformats.org/officeDocument/2006/relationships/image" Target="../media/image2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5.xml"/><Relationship Id="rId3" Type="http://schemas.openxmlformats.org/officeDocument/2006/relationships/image" Target="../media/image21.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6.xml"/><Relationship Id="rId3" Type="http://schemas.openxmlformats.org/officeDocument/2006/relationships/image" Target="../media/image34.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6.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8.xml"/><Relationship Id="rId3" Type="http://schemas.openxmlformats.org/officeDocument/2006/relationships/image" Target="../media/image5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29.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0.xml"/><Relationship Id="rId3" Type="http://schemas.openxmlformats.org/officeDocument/2006/relationships/image" Target="../media/image3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2.xml"/><Relationship Id="rId3" Type="http://schemas.openxmlformats.org/officeDocument/2006/relationships/image" Target="../media/image2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2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4.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1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1.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6.xml"/><Relationship Id="rId3" Type="http://schemas.openxmlformats.org/officeDocument/2006/relationships/image" Target="../media/image2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2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2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42.png"/><Relationship Id="rId4" Type="http://schemas.openxmlformats.org/officeDocument/2006/relationships/hyperlink" Target="https://www.aps.org/programs/women/workshops/cuwip.cfm" TargetMode="Externa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1.xml"/><Relationship Id="rId3" Type="http://schemas.openxmlformats.org/officeDocument/2006/relationships/hyperlink" Target="http://www.aps.org/programs/education/statistics/womenmajors.cfm" TargetMode="External"/><Relationship Id="rId4" Type="http://schemas.openxmlformats.org/officeDocument/2006/relationships/hyperlink" Target="http://www.iop.org/activity/groups/subject/wip/history/icwip/page_64677.html" TargetMode="External"/><Relationship Id="rId5" Type="http://schemas.openxmlformats.org/officeDocument/2006/relationships/hyperlink" Target="https://www.aps.org/publications/apsnews/201604/grading.cfm" TargetMode="External"/><Relationship Id="rId6" Type="http://schemas.openxmlformats.org/officeDocument/2006/relationships/hyperlink" Target="http://www.iop.org/activity/groups/subject/wip/history/icwip/page_64677.html" TargetMode="Externa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40.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43.png"/><Relationship Id="rId4" Type="http://schemas.openxmlformats.org/officeDocument/2006/relationships/image" Target="../media/image4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5.xml"/><Relationship Id="rId3" Type="http://schemas.openxmlformats.org/officeDocument/2006/relationships/image" Target="../media/image43.png"/><Relationship Id="rId4" Type="http://schemas.openxmlformats.org/officeDocument/2006/relationships/image" Target="../media/image5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6.xml"/><Relationship Id="rId3" Type="http://schemas.openxmlformats.org/officeDocument/2006/relationships/image" Target="../media/image47.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7.xml"/><Relationship Id="rId3" Type="http://schemas.openxmlformats.org/officeDocument/2006/relationships/image" Target="../media/image4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8.xml"/><Relationship Id="rId3" Type="http://schemas.openxmlformats.org/officeDocument/2006/relationships/image" Target="../media/image52.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9.xml"/><Relationship Id="rId3" Type="http://schemas.openxmlformats.org/officeDocument/2006/relationships/image" Target="../media/image50.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3.png"/><Relationship Id="rId4" Type="http://schemas.openxmlformats.org/officeDocument/2006/relationships/image" Target="../media/image26.png"/><Relationship Id="rId5" Type="http://schemas.openxmlformats.org/officeDocument/2006/relationships/image" Target="../media/image17.png"/><Relationship Id="rId6" Type="http://schemas.openxmlformats.org/officeDocument/2006/relationships/image" Target="../media/image25.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50.xml"/><Relationship Id="rId3" Type="http://schemas.openxmlformats.org/officeDocument/2006/relationships/image" Target="../media/image46.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1.xml"/><Relationship Id="rId3" Type="http://schemas.openxmlformats.org/officeDocument/2006/relationships/image" Target="../media/image49.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2.xml"/><Relationship Id="rId3" Type="http://schemas.openxmlformats.org/officeDocument/2006/relationships/image" Target="../media/image48.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7.xml"/><Relationship Id="rId3" Type="http://schemas.openxmlformats.org/officeDocument/2006/relationships/image" Target="../media/image3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20.png"/><Relationship Id="rId4" Type="http://schemas.openxmlformats.org/officeDocument/2006/relationships/image" Target="../media/image24.png"/><Relationship Id="rId5" Type="http://schemas.openxmlformats.org/officeDocument/2006/relationships/image" Target="../media/image22.png"/><Relationship Id="rId6" Type="http://schemas.openxmlformats.org/officeDocument/2006/relationships/image" Target="../media/image18.png"/><Relationship Id="rId7" Type="http://schemas.openxmlformats.org/officeDocument/2006/relationships/image" Target="../media/image21.png"/><Relationship Id="rId8" Type="http://schemas.openxmlformats.org/officeDocument/2006/relationships/image" Target="../media/image3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sp>
        <p:nvSpPr>
          <p:cNvPr id="209" name="Google Shape;209;g39c3a47809c_0_219"/>
          <p:cNvSpPr txBox="1"/>
          <p:nvPr>
            <p:ph type="ctrTitle"/>
          </p:nvPr>
        </p:nvSpPr>
        <p:spPr>
          <a:xfrm>
            <a:off x="1332271" y="1343467"/>
            <a:ext cx="9832200" cy="2288700"/>
          </a:xfrm>
          <a:prstGeom prst="rect">
            <a:avLst/>
          </a:prstGeom>
          <a:noFill/>
          <a:ln>
            <a:noFill/>
          </a:ln>
        </p:spPr>
        <p:txBody>
          <a:bodyPr anchorCtr="0" anchor="b" bIns="45700" lIns="91425" spcFirstLastPara="1" rIns="91425" wrap="square" tIns="45700">
            <a:normAutofit/>
          </a:bodyPr>
          <a:lstStyle/>
          <a:p>
            <a:pPr indent="0" lvl="0" marL="0" rtl="0" algn="l">
              <a:lnSpc>
                <a:spcPct val="90000"/>
              </a:lnSpc>
              <a:spcBef>
                <a:spcPts val="0"/>
              </a:spcBef>
              <a:spcAft>
                <a:spcPts val="0"/>
              </a:spcAft>
              <a:buClr>
                <a:srgbClr val="3F6578"/>
              </a:buClr>
              <a:buSzPts val="6000"/>
              <a:buFont typeface="Calibri"/>
              <a:buNone/>
            </a:pPr>
            <a:r>
              <a:rPr b="1" lang="en-US">
                <a:latin typeface="Jost"/>
                <a:ea typeface="Jost"/>
                <a:cs typeface="Jost"/>
                <a:sym typeface="Jost"/>
              </a:rPr>
              <a:t>Women in Physics</a:t>
            </a:r>
            <a:endParaRPr b="1">
              <a:latin typeface="Jost"/>
              <a:ea typeface="Jost"/>
              <a:cs typeface="Jost"/>
              <a:sym typeface="Jost"/>
            </a:endParaRPr>
          </a:p>
        </p:txBody>
      </p:sp>
      <p:sp>
        <p:nvSpPr>
          <p:cNvPr id="210" name="Google Shape;210;g39c3a47809c_0_219"/>
          <p:cNvSpPr txBox="1"/>
          <p:nvPr>
            <p:ph idx="1" type="subTitle"/>
          </p:nvPr>
        </p:nvSpPr>
        <p:spPr>
          <a:xfrm>
            <a:off x="1332270" y="3724102"/>
            <a:ext cx="9832200" cy="1655700"/>
          </a:xfrm>
          <a:prstGeom prst="rect">
            <a:avLst/>
          </a:prstGeom>
          <a:noFill/>
          <a:ln>
            <a:noFill/>
          </a:ln>
        </p:spPr>
        <p:txBody>
          <a:bodyPr anchorCtr="0" anchor="t" bIns="45700" lIns="91425" spcFirstLastPara="1" rIns="91425" wrap="square" tIns="45700">
            <a:normAutofit/>
          </a:bodyPr>
          <a:lstStyle/>
          <a:p>
            <a:pPr indent="0" lvl="0" marL="0" rtl="0" algn="l">
              <a:lnSpc>
                <a:spcPct val="110000"/>
              </a:lnSpc>
              <a:spcBef>
                <a:spcPts val="0"/>
              </a:spcBef>
              <a:spcAft>
                <a:spcPts val="0"/>
              </a:spcAft>
              <a:buClr>
                <a:schemeClr val="dk1"/>
              </a:buClr>
              <a:buSzPts val="2400"/>
              <a:buNone/>
            </a:pPr>
            <a:r>
              <a:rPr lang="en-US">
                <a:latin typeface="Jost"/>
                <a:ea typeface="Jost"/>
                <a:cs typeface="Jost"/>
                <a:sym typeface="Jost"/>
              </a:rPr>
              <a:t>in class presentation </a:t>
            </a:r>
            <a:endParaRPr>
              <a:latin typeface="Jost"/>
              <a:ea typeface="Jost"/>
              <a:cs typeface="Jost"/>
              <a:sym typeface="Jost"/>
            </a:endParaRPr>
          </a:p>
          <a:p>
            <a:pPr indent="0" lvl="0" marL="0" rtl="0" algn="l">
              <a:lnSpc>
                <a:spcPct val="110000"/>
              </a:lnSpc>
              <a:spcBef>
                <a:spcPts val="800"/>
              </a:spcBef>
              <a:spcAft>
                <a:spcPts val="0"/>
              </a:spcAft>
              <a:buClr>
                <a:schemeClr val="dk1"/>
              </a:buClr>
              <a:buSzPts val="1600"/>
              <a:buNone/>
            </a:pPr>
            <a:r>
              <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1" name="Shape 321"/>
        <p:cNvGrpSpPr/>
        <p:nvPr/>
      </p:nvGrpSpPr>
      <p:grpSpPr>
        <a:xfrm>
          <a:off x="0" y="0"/>
          <a:ext cx="0" cy="0"/>
          <a:chOff x="0" y="0"/>
          <a:chExt cx="0" cy="0"/>
        </a:xfrm>
      </p:grpSpPr>
      <p:sp>
        <p:nvSpPr>
          <p:cNvPr id="322" name="Google Shape;322;g320cf104df7_0_298"/>
          <p:cNvSpPr txBox="1"/>
          <p:nvPr>
            <p:ph type="ctrTitle"/>
          </p:nvPr>
        </p:nvSpPr>
        <p:spPr>
          <a:xfrm>
            <a:off x="1332275" y="3074600"/>
            <a:ext cx="10630800" cy="9690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Additional optional activity:</a:t>
            </a:r>
            <a:endParaRPr/>
          </a:p>
        </p:txBody>
      </p:sp>
      <p:sp>
        <p:nvSpPr>
          <p:cNvPr id="323" name="Google Shape;323;g320cf104df7_0_298"/>
          <p:cNvSpPr txBox="1"/>
          <p:nvPr>
            <p:ph idx="1" type="subTitle"/>
          </p:nvPr>
        </p:nvSpPr>
        <p:spPr>
          <a:xfrm>
            <a:off x="1332275" y="4135704"/>
            <a:ext cx="9832200" cy="2511600"/>
          </a:xfrm>
          <a:prstGeom prst="rect">
            <a:avLst/>
          </a:prstGeom>
        </p:spPr>
        <p:txBody>
          <a:bodyPr anchorCtr="0" anchor="t" bIns="45700" lIns="91425" spcFirstLastPara="1" rIns="91425" wrap="square" tIns="45700">
            <a:normAutofit/>
          </a:bodyPr>
          <a:lstStyle/>
          <a:p>
            <a:pPr indent="0" lvl="0" marL="0" rtl="0" algn="l">
              <a:spcBef>
                <a:spcPts val="800"/>
              </a:spcBef>
              <a:spcAft>
                <a:spcPts val="0"/>
              </a:spcAft>
              <a:buNone/>
            </a:pPr>
            <a:r>
              <a:rPr lang="en-US"/>
              <a:t>Within the supplemental slides, there is an additional optional activity about the demographics by race for the United States. This can be done prior to the following activity. </a:t>
            </a:r>
            <a:endParaRPr/>
          </a:p>
        </p:txBody>
      </p:sp>
      <p:sp>
        <p:nvSpPr>
          <p:cNvPr id="324" name="Google Shape;324;g320cf104df7_0_298"/>
          <p:cNvSpPr/>
          <p:nvPr/>
        </p:nvSpPr>
        <p:spPr>
          <a:xfrm>
            <a:off x="11715925" y="6383900"/>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9" name="Shape 329"/>
        <p:cNvGrpSpPr/>
        <p:nvPr/>
      </p:nvGrpSpPr>
      <p:grpSpPr>
        <a:xfrm>
          <a:off x="0" y="0"/>
          <a:ext cx="0" cy="0"/>
          <a:chOff x="0" y="0"/>
          <a:chExt cx="0" cy="0"/>
        </a:xfrm>
      </p:grpSpPr>
      <p:sp>
        <p:nvSpPr>
          <p:cNvPr id="330" name="Google Shape;330;g320cf104df7_0_408"/>
          <p:cNvSpPr txBox="1"/>
          <p:nvPr>
            <p:ph type="ctrTitle"/>
          </p:nvPr>
        </p:nvSpPr>
        <p:spPr>
          <a:xfrm>
            <a:off x="1332271" y="1755058"/>
            <a:ext cx="9832200" cy="2288700"/>
          </a:xfrm>
          <a:prstGeom prst="rect">
            <a:avLst/>
          </a:prstGeom>
        </p:spPr>
        <p:txBody>
          <a:bodyPr anchorCtr="0" anchor="b" bIns="45700" lIns="91425" spcFirstLastPara="1" rIns="91425" wrap="square" tIns="45700">
            <a:normAutofit/>
          </a:bodyPr>
          <a:lstStyle/>
          <a:p>
            <a:pPr indent="0" lvl="0" marL="0" rtl="0" algn="l">
              <a:spcBef>
                <a:spcPts val="0"/>
              </a:spcBef>
              <a:spcAft>
                <a:spcPts val="0"/>
              </a:spcAft>
              <a:buNone/>
            </a:pPr>
            <a:r>
              <a:rPr lang="en-US"/>
              <a:t>For the next activity, there are two activity options:</a:t>
            </a:r>
            <a:endParaRPr/>
          </a:p>
        </p:txBody>
      </p:sp>
      <p:sp>
        <p:nvSpPr>
          <p:cNvPr id="331" name="Google Shape;331;g320cf104df7_0_408"/>
          <p:cNvSpPr txBox="1"/>
          <p:nvPr>
            <p:ph idx="1" type="subTitle"/>
          </p:nvPr>
        </p:nvSpPr>
        <p:spPr>
          <a:xfrm>
            <a:off x="1332275" y="4135704"/>
            <a:ext cx="9832200" cy="2511600"/>
          </a:xfrm>
          <a:prstGeom prst="rect">
            <a:avLst/>
          </a:prstGeom>
        </p:spPr>
        <p:txBody>
          <a:bodyPr anchorCtr="0" anchor="t" bIns="45700" lIns="91425" spcFirstLastPara="1" rIns="91425" wrap="square" tIns="45700">
            <a:normAutofit/>
          </a:bodyPr>
          <a:lstStyle/>
          <a:p>
            <a:pPr indent="0" lvl="0" marL="0" rtl="0" algn="l">
              <a:spcBef>
                <a:spcPts val="800"/>
              </a:spcBef>
              <a:spcAft>
                <a:spcPts val="0"/>
              </a:spcAft>
              <a:buNone/>
            </a:pPr>
            <a:r>
              <a:rPr lang="en-US"/>
              <a:t>Slide #11 and 12: Ask students which lines match the trend of STEM majors vs Physics majors </a:t>
            </a:r>
            <a:endParaRPr/>
          </a:p>
          <a:p>
            <a:pPr indent="0" lvl="0" marL="0" rtl="0" algn="l">
              <a:spcBef>
                <a:spcPts val="800"/>
              </a:spcBef>
              <a:spcAft>
                <a:spcPts val="0"/>
              </a:spcAft>
              <a:buNone/>
            </a:pPr>
            <a:r>
              <a:rPr lang="en-US"/>
              <a:t>Slide #13-18: This is a slow reveal graph, each slide until #17 reveals one more piece of information. Ask students at each slide what they notice and wonder about the information presented.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id="337" name="Google Shape;337;g320cf104df7_0_304"/>
          <p:cNvPicPr preferRelativeResize="0"/>
          <p:nvPr/>
        </p:nvPicPr>
        <p:blipFill>
          <a:blip r:embed="rId3">
            <a:alphaModFix/>
          </a:blip>
          <a:stretch>
            <a:fillRect/>
          </a:stretch>
        </p:blipFill>
        <p:spPr>
          <a:xfrm>
            <a:off x="6379100" y="161250"/>
            <a:ext cx="5521884" cy="6438150"/>
          </a:xfrm>
          <a:prstGeom prst="rect">
            <a:avLst/>
          </a:prstGeom>
          <a:noFill/>
          <a:ln>
            <a:noFill/>
          </a:ln>
        </p:spPr>
      </p:pic>
      <p:sp>
        <p:nvSpPr>
          <p:cNvPr id="338" name="Google Shape;338;g320cf104df7_0_304"/>
          <p:cNvSpPr/>
          <p:nvPr/>
        </p:nvSpPr>
        <p:spPr>
          <a:xfrm>
            <a:off x="7116231" y="790987"/>
            <a:ext cx="4688116" cy="4933213"/>
          </a:xfrm>
          <a:custGeom>
            <a:rect b="b" l="l" r="r" t="t"/>
            <a:pathLst>
              <a:path extrusionOk="0" h="185686" w="118096">
                <a:moveTo>
                  <a:pt x="0" y="185686"/>
                </a:moveTo>
                <a:cubicBezTo>
                  <a:pt x="3974" y="183036"/>
                  <a:pt x="8584" y="181315"/>
                  <a:pt x="12255" y="178259"/>
                </a:cubicBezTo>
                <a:cubicBezTo>
                  <a:pt x="14445" y="176435"/>
                  <a:pt x="14712" y="172784"/>
                  <a:pt x="17083" y="171203"/>
                </a:cubicBezTo>
                <a:cubicBezTo>
                  <a:pt x="25544" y="165560"/>
                  <a:pt x="35888" y="162425"/>
                  <a:pt x="43079" y="155234"/>
                </a:cubicBezTo>
                <a:cubicBezTo>
                  <a:pt x="45712" y="152601"/>
                  <a:pt x="44134" y="147658"/>
                  <a:pt x="46050" y="144464"/>
                </a:cubicBezTo>
                <a:cubicBezTo>
                  <a:pt x="48129" y="140998"/>
                  <a:pt x="53217" y="140107"/>
                  <a:pt x="55335" y="136665"/>
                </a:cubicBezTo>
                <a:cubicBezTo>
                  <a:pt x="59542" y="129828"/>
                  <a:pt x="59606" y="121028"/>
                  <a:pt x="63505" y="114011"/>
                </a:cubicBezTo>
                <a:cubicBezTo>
                  <a:pt x="67555" y="106722"/>
                  <a:pt x="77823" y="103160"/>
                  <a:pt x="79845" y="95071"/>
                </a:cubicBezTo>
                <a:cubicBezTo>
                  <a:pt x="81047" y="90261"/>
                  <a:pt x="79887" y="85125"/>
                  <a:pt x="80588" y="80217"/>
                </a:cubicBezTo>
                <a:cubicBezTo>
                  <a:pt x="81408" y="74479"/>
                  <a:pt x="85393" y="69559"/>
                  <a:pt x="86530" y="63876"/>
                </a:cubicBezTo>
                <a:cubicBezTo>
                  <a:pt x="87265" y="60202"/>
                  <a:pt x="86340" y="56086"/>
                  <a:pt x="88015" y="52735"/>
                </a:cubicBezTo>
                <a:cubicBezTo>
                  <a:pt x="90481" y="47802"/>
                  <a:pt x="96839" y="45810"/>
                  <a:pt x="99899" y="41222"/>
                </a:cubicBezTo>
                <a:cubicBezTo>
                  <a:pt x="103751" y="35447"/>
                  <a:pt x="106819" y="29174"/>
                  <a:pt x="110669" y="23397"/>
                </a:cubicBezTo>
                <a:cubicBezTo>
                  <a:pt x="115207" y="16588"/>
                  <a:pt x="114441" y="7321"/>
                  <a:pt x="118096" y="0"/>
                </a:cubicBezTo>
              </a:path>
            </a:pathLst>
          </a:custGeom>
          <a:noFill/>
          <a:ln cap="flat" cmpd="sng" w="38100">
            <a:solidFill>
              <a:srgbClr val="0000FF"/>
            </a:solidFill>
            <a:prstDash val="solid"/>
            <a:round/>
            <a:headEnd len="med" w="med" type="none"/>
            <a:tailEnd len="med" w="med" type="none"/>
          </a:ln>
        </p:spPr>
      </p:sp>
      <p:sp>
        <p:nvSpPr>
          <p:cNvPr id="339" name="Google Shape;339;g320cf104df7_0_304"/>
          <p:cNvSpPr/>
          <p:nvPr/>
        </p:nvSpPr>
        <p:spPr>
          <a:xfrm>
            <a:off x="7116231" y="3186095"/>
            <a:ext cx="4959055" cy="384273"/>
          </a:xfrm>
          <a:custGeom>
            <a:rect b="b" l="l" r="r" t="t"/>
            <a:pathLst>
              <a:path extrusionOk="0" h="11802" w="137408">
                <a:moveTo>
                  <a:pt x="0" y="2941"/>
                </a:moveTo>
                <a:cubicBezTo>
                  <a:pt x="4599" y="1627"/>
                  <a:pt x="9394" y="4753"/>
                  <a:pt x="14112" y="5541"/>
                </a:cubicBezTo>
                <a:cubicBezTo>
                  <a:pt x="16699" y="5973"/>
                  <a:pt x="18917" y="2941"/>
                  <a:pt x="21540" y="2941"/>
                </a:cubicBezTo>
                <a:cubicBezTo>
                  <a:pt x="23866" y="2941"/>
                  <a:pt x="25527" y="5912"/>
                  <a:pt x="27853" y="5912"/>
                </a:cubicBezTo>
                <a:cubicBezTo>
                  <a:pt x="36180" y="5912"/>
                  <a:pt x="44121" y="2263"/>
                  <a:pt x="52364" y="1084"/>
                </a:cubicBezTo>
                <a:cubicBezTo>
                  <a:pt x="54479" y="781"/>
                  <a:pt x="56540" y="2198"/>
                  <a:pt x="58677" y="2198"/>
                </a:cubicBezTo>
                <a:cubicBezTo>
                  <a:pt x="62931" y="2198"/>
                  <a:pt x="67229" y="-880"/>
                  <a:pt x="71304" y="342"/>
                </a:cubicBezTo>
                <a:cubicBezTo>
                  <a:pt x="74981" y="1445"/>
                  <a:pt x="78234" y="4427"/>
                  <a:pt x="82073" y="4427"/>
                </a:cubicBezTo>
                <a:cubicBezTo>
                  <a:pt x="85861" y="4427"/>
                  <a:pt x="89451" y="1779"/>
                  <a:pt x="93215" y="2198"/>
                </a:cubicBezTo>
                <a:cubicBezTo>
                  <a:pt x="103138" y="3302"/>
                  <a:pt x="111987" y="9327"/>
                  <a:pt x="121810" y="11111"/>
                </a:cubicBezTo>
                <a:cubicBezTo>
                  <a:pt x="124353" y="11573"/>
                  <a:pt x="126653" y="8883"/>
                  <a:pt x="129238" y="8883"/>
                </a:cubicBezTo>
                <a:cubicBezTo>
                  <a:pt x="132096" y="8883"/>
                  <a:pt x="134851" y="12760"/>
                  <a:pt x="137408" y="11483"/>
                </a:cubicBezTo>
              </a:path>
            </a:pathLst>
          </a:custGeom>
          <a:noFill/>
          <a:ln cap="flat" cmpd="sng" w="38100">
            <a:solidFill>
              <a:srgbClr val="6AA84F"/>
            </a:solidFill>
            <a:prstDash val="solid"/>
            <a:round/>
            <a:headEnd len="med" w="med" type="none"/>
            <a:tailEnd len="med" w="med" type="none"/>
          </a:ln>
        </p:spPr>
      </p:sp>
      <p:sp>
        <p:nvSpPr>
          <p:cNvPr id="340" name="Google Shape;340;g320cf104df7_0_304"/>
          <p:cNvSpPr/>
          <p:nvPr/>
        </p:nvSpPr>
        <p:spPr>
          <a:xfrm>
            <a:off x="7169860" y="1875877"/>
            <a:ext cx="4597144" cy="756629"/>
          </a:xfrm>
          <a:custGeom>
            <a:rect b="b" l="l" r="r" t="t"/>
            <a:pathLst>
              <a:path extrusionOk="0" h="23238" w="127380">
                <a:moveTo>
                  <a:pt x="0" y="4560"/>
                </a:moveTo>
                <a:cubicBezTo>
                  <a:pt x="939" y="2680"/>
                  <a:pt x="2396" y="-309"/>
                  <a:pt x="4456" y="103"/>
                </a:cubicBezTo>
                <a:cubicBezTo>
                  <a:pt x="6775" y="566"/>
                  <a:pt x="7088" y="4424"/>
                  <a:pt x="9284" y="5302"/>
                </a:cubicBezTo>
                <a:cubicBezTo>
                  <a:pt x="11211" y="6072"/>
                  <a:pt x="13238" y="2849"/>
                  <a:pt x="15226" y="3445"/>
                </a:cubicBezTo>
                <a:cubicBezTo>
                  <a:pt x="24229" y="6145"/>
                  <a:pt x="33490" y="7918"/>
                  <a:pt x="42707" y="9759"/>
                </a:cubicBezTo>
                <a:cubicBezTo>
                  <a:pt x="46228" y="10462"/>
                  <a:pt x="47332" y="15315"/>
                  <a:pt x="50135" y="17558"/>
                </a:cubicBezTo>
                <a:cubicBezTo>
                  <a:pt x="53815" y="20503"/>
                  <a:pt x="58456" y="22544"/>
                  <a:pt x="63133" y="23128"/>
                </a:cubicBezTo>
                <a:cubicBezTo>
                  <a:pt x="66670" y="23570"/>
                  <a:pt x="69596" y="19414"/>
                  <a:pt x="73160" y="19414"/>
                </a:cubicBezTo>
                <a:cubicBezTo>
                  <a:pt x="74933" y="19414"/>
                  <a:pt x="76469" y="22556"/>
                  <a:pt x="77988" y="21643"/>
                </a:cubicBezTo>
                <a:cubicBezTo>
                  <a:pt x="83021" y="18619"/>
                  <a:pt x="86713" y="12767"/>
                  <a:pt x="92471" y="11616"/>
                </a:cubicBezTo>
                <a:cubicBezTo>
                  <a:pt x="97955" y="10520"/>
                  <a:pt x="101842" y="18318"/>
                  <a:pt x="107326" y="19414"/>
                </a:cubicBezTo>
                <a:cubicBezTo>
                  <a:pt x="108793" y="19707"/>
                  <a:pt x="109915" y="17558"/>
                  <a:pt x="111411" y="17558"/>
                </a:cubicBezTo>
                <a:cubicBezTo>
                  <a:pt x="117009" y="17558"/>
                  <a:pt x="122374" y="20251"/>
                  <a:pt x="127380" y="22757"/>
                </a:cubicBezTo>
              </a:path>
            </a:pathLst>
          </a:custGeom>
          <a:noFill/>
          <a:ln cap="flat" cmpd="sng" w="38100">
            <a:solidFill>
              <a:srgbClr val="FF00FF"/>
            </a:solidFill>
            <a:prstDash val="solid"/>
            <a:round/>
            <a:headEnd len="med" w="med" type="none"/>
            <a:tailEnd len="med" w="med" type="none"/>
          </a:ln>
        </p:spPr>
      </p:sp>
      <p:sp>
        <p:nvSpPr>
          <p:cNvPr id="341" name="Google Shape;341;g320cf104df7_0_304"/>
          <p:cNvSpPr/>
          <p:nvPr/>
        </p:nvSpPr>
        <p:spPr>
          <a:xfrm>
            <a:off x="7207285" y="2121048"/>
            <a:ext cx="4597144" cy="2357848"/>
          </a:xfrm>
          <a:custGeom>
            <a:rect b="b" l="l" r="r" t="t"/>
            <a:pathLst>
              <a:path extrusionOk="0" h="93214" w="127380">
                <a:moveTo>
                  <a:pt x="0" y="93214"/>
                </a:moveTo>
                <a:cubicBezTo>
                  <a:pt x="6158" y="90575"/>
                  <a:pt x="12594" y="88115"/>
                  <a:pt x="17826" y="83930"/>
                </a:cubicBezTo>
                <a:cubicBezTo>
                  <a:pt x="20846" y="81514"/>
                  <a:pt x="22282" y="77493"/>
                  <a:pt x="25253" y="75017"/>
                </a:cubicBezTo>
                <a:cubicBezTo>
                  <a:pt x="29039" y="71862"/>
                  <a:pt x="34880" y="71910"/>
                  <a:pt x="38622" y="68703"/>
                </a:cubicBezTo>
                <a:cubicBezTo>
                  <a:pt x="42293" y="65557"/>
                  <a:pt x="44761" y="61233"/>
                  <a:pt x="47907" y="57562"/>
                </a:cubicBezTo>
                <a:cubicBezTo>
                  <a:pt x="52554" y="52139"/>
                  <a:pt x="61582" y="51489"/>
                  <a:pt x="65733" y="45678"/>
                </a:cubicBezTo>
                <a:cubicBezTo>
                  <a:pt x="67443" y="43284"/>
                  <a:pt x="66994" y="39589"/>
                  <a:pt x="69075" y="37508"/>
                </a:cubicBezTo>
                <a:cubicBezTo>
                  <a:pt x="75075" y="31508"/>
                  <a:pt x="85952" y="32912"/>
                  <a:pt x="92471" y="27481"/>
                </a:cubicBezTo>
                <a:cubicBezTo>
                  <a:pt x="95717" y="24776"/>
                  <a:pt x="96516" y="20010"/>
                  <a:pt x="99156" y="16711"/>
                </a:cubicBezTo>
                <a:cubicBezTo>
                  <a:pt x="102485" y="12550"/>
                  <a:pt x="109129" y="12309"/>
                  <a:pt x="112897" y="8541"/>
                </a:cubicBezTo>
                <a:cubicBezTo>
                  <a:pt x="116860" y="4578"/>
                  <a:pt x="121775" y="0"/>
                  <a:pt x="127380" y="0"/>
                </a:cubicBezTo>
              </a:path>
            </a:pathLst>
          </a:custGeom>
          <a:noFill/>
          <a:ln cap="flat" cmpd="sng" w="38100">
            <a:solidFill>
              <a:srgbClr val="783F04"/>
            </a:solidFill>
            <a:prstDash val="solid"/>
            <a:round/>
            <a:headEnd len="med" w="med" type="none"/>
            <a:tailEnd len="med" w="med" type="none"/>
          </a:ln>
        </p:spPr>
      </p:sp>
      <p:sp>
        <p:nvSpPr>
          <p:cNvPr id="342" name="Google Shape;342;g320cf104df7_0_304"/>
          <p:cNvSpPr txBox="1"/>
          <p:nvPr/>
        </p:nvSpPr>
        <p:spPr>
          <a:xfrm>
            <a:off x="613000" y="1714500"/>
            <a:ext cx="5521800" cy="48849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600">
                <a:solidFill>
                  <a:srgbClr val="146578"/>
                </a:solidFill>
              </a:rPr>
              <a:t>Which trend do you think most closely matches the percentage of STEM-related Bachelor's degrees earned by women in this time period?</a:t>
            </a:r>
            <a:endParaRPr sz="3600">
              <a:solidFill>
                <a:srgbClr val="146578"/>
              </a:solidFill>
            </a:endParaRPr>
          </a:p>
          <a:p>
            <a:pPr indent="0" lvl="0" marL="0" rtl="0" algn="l">
              <a:spcBef>
                <a:spcPts val="0"/>
              </a:spcBef>
              <a:spcAft>
                <a:spcPts val="0"/>
              </a:spcAft>
              <a:buNone/>
            </a:pPr>
            <a:r>
              <a:rPr lang="en-US" sz="3600">
                <a:solidFill>
                  <a:srgbClr val="146578"/>
                </a:solidFill>
              </a:rPr>
              <a:t>Which matches physics only?</a:t>
            </a:r>
            <a:endParaRPr sz="3600">
              <a:solidFill>
                <a:srgbClr val="146578"/>
              </a:solidFill>
            </a:endParaRPr>
          </a:p>
        </p:txBody>
      </p:sp>
      <p:sp>
        <p:nvSpPr>
          <p:cNvPr id="343" name="Google Shape;343;g320cf104df7_0_304"/>
          <p:cNvSpPr/>
          <p:nvPr/>
        </p:nvSpPr>
        <p:spPr>
          <a:xfrm>
            <a:off x="7183249" y="2616834"/>
            <a:ext cx="4704404" cy="1426844"/>
          </a:xfrm>
          <a:custGeom>
            <a:rect b="b" l="l" r="r" t="t"/>
            <a:pathLst>
              <a:path extrusionOk="0" h="43822" w="130352">
                <a:moveTo>
                  <a:pt x="0" y="43822"/>
                </a:moveTo>
                <a:cubicBezTo>
                  <a:pt x="1635" y="35638"/>
                  <a:pt x="13192" y="32907"/>
                  <a:pt x="21168" y="30452"/>
                </a:cubicBezTo>
                <a:cubicBezTo>
                  <a:pt x="43120" y="23695"/>
                  <a:pt x="65314" y="17234"/>
                  <a:pt x="88015" y="13740"/>
                </a:cubicBezTo>
                <a:cubicBezTo>
                  <a:pt x="98696" y="12096"/>
                  <a:pt x="110686" y="13729"/>
                  <a:pt x="119953" y="8170"/>
                </a:cubicBezTo>
                <a:cubicBezTo>
                  <a:pt x="121905" y="6999"/>
                  <a:pt x="122829" y="4513"/>
                  <a:pt x="124781" y="3342"/>
                </a:cubicBezTo>
                <a:cubicBezTo>
                  <a:pt x="126638" y="2228"/>
                  <a:pt x="129381" y="1936"/>
                  <a:pt x="130352" y="0"/>
                </a:cubicBezTo>
              </a:path>
            </a:pathLst>
          </a:custGeom>
          <a:noFill/>
          <a:ln cap="flat" cmpd="sng" w="38100">
            <a:solidFill>
              <a:srgbClr val="FF9900"/>
            </a:solidFill>
            <a:prstDash val="solid"/>
            <a:round/>
            <a:headEnd len="med" w="med" type="none"/>
            <a:tailEnd len="med" w="med" type="none"/>
          </a:ln>
        </p:spPr>
      </p:sp>
      <p:sp>
        <p:nvSpPr>
          <p:cNvPr id="344" name="Google Shape;344;g320cf104df7_0_304"/>
          <p:cNvSpPr/>
          <p:nvPr/>
        </p:nvSpPr>
        <p:spPr>
          <a:xfrm>
            <a:off x="7143046" y="4813011"/>
            <a:ext cx="4757997" cy="1286250"/>
          </a:xfrm>
          <a:custGeom>
            <a:rect b="b" l="l" r="r" t="t"/>
            <a:pathLst>
              <a:path extrusionOk="0" h="39504" w="131837">
                <a:moveTo>
                  <a:pt x="0" y="39504"/>
                </a:moveTo>
                <a:cubicBezTo>
                  <a:pt x="5655" y="37888"/>
                  <a:pt x="9821" y="32908"/>
                  <a:pt x="15226" y="30591"/>
                </a:cubicBezTo>
                <a:cubicBezTo>
                  <a:pt x="30512" y="24039"/>
                  <a:pt x="47784" y="23663"/>
                  <a:pt x="64247" y="21307"/>
                </a:cubicBezTo>
                <a:cubicBezTo>
                  <a:pt x="67759" y="20804"/>
                  <a:pt x="70258" y="17472"/>
                  <a:pt x="73532" y="16107"/>
                </a:cubicBezTo>
                <a:cubicBezTo>
                  <a:pt x="79134" y="13772"/>
                  <a:pt x="85349" y="13254"/>
                  <a:pt x="91357" y="12394"/>
                </a:cubicBezTo>
                <a:cubicBezTo>
                  <a:pt x="96636" y="11639"/>
                  <a:pt x="100932" y="7206"/>
                  <a:pt x="106212" y="6452"/>
                </a:cubicBezTo>
                <a:cubicBezTo>
                  <a:pt x="110136" y="5892"/>
                  <a:pt x="114697" y="8119"/>
                  <a:pt x="118096" y="6080"/>
                </a:cubicBezTo>
                <a:cubicBezTo>
                  <a:pt x="119904" y="4996"/>
                  <a:pt x="120374" y="2338"/>
                  <a:pt x="122181" y="1253"/>
                </a:cubicBezTo>
                <a:cubicBezTo>
                  <a:pt x="124959" y="-414"/>
                  <a:pt x="128597" y="138"/>
                  <a:pt x="131837" y="138"/>
                </a:cubicBezTo>
              </a:path>
            </a:pathLst>
          </a:custGeom>
          <a:noFill/>
          <a:ln cap="flat" cmpd="sng" w="38100">
            <a:solidFill>
              <a:srgbClr val="FF0000"/>
            </a:solidFill>
            <a:prstDash val="solid"/>
            <a:round/>
            <a:headEnd len="med" w="med" type="none"/>
            <a:tailEnd len="med" w="med" type="none"/>
          </a:ln>
        </p:spPr>
      </p:sp>
      <p:sp>
        <p:nvSpPr>
          <p:cNvPr id="345" name="Google Shape;345;g320cf104df7_0_304"/>
          <p:cNvSpPr txBox="1"/>
          <p:nvPr/>
        </p:nvSpPr>
        <p:spPr>
          <a:xfrm rot="-5400000">
            <a:off x="3033850" y="2858250"/>
            <a:ext cx="6463800" cy="6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400">
                <a:solidFill>
                  <a:srgbClr val="205867"/>
                </a:solidFill>
                <a:latin typeface="Jost"/>
                <a:ea typeface="Jost"/>
                <a:cs typeface="Jost"/>
                <a:sym typeface="Jost"/>
              </a:rPr>
              <a:t>% of Bachelor’s degrees awarded to Women</a:t>
            </a:r>
            <a:endParaRPr sz="2400">
              <a:solidFill>
                <a:srgbClr val="205867"/>
              </a:solidFill>
              <a:latin typeface="Jost"/>
              <a:ea typeface="Jost"/>
              <a:cs typeface="Jost"/>
              <a:sym typeface="Jost"/>
            </a:endParaRPr>
          </a:p>
        </p:txBody>
      </p:sp>
      <p:sp>
        <p:nvSpPr>
          <p:cNvPr id="346" name="Google Shape;346;g320cf104df7_0_304"/>
          <p:cNvSpPr/>
          <p:nvPr/>
        </p:nvSpPr>
        <p:spPr>
          <a:xfrm>
            <a:off x="84300" y="263250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id="352" name="Google Shape;352;g320cf104df7_0_310"/>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353" name="Google Shape;353;g320cf104df7_0_310"/>
          <p:cNvSpPr/>
          <p:nvPr/>
        </p:nvSpPr>
        <p:spPr>
          <a:xfrm>
            <a:off x="11742900" y="5765375"/>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g31cc776f792_0_198"/>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360" name="Google Shape;360;g31cc776f792_0_198"/>
          <p:cNvSpPr/>
          <p:nvPr/>
        </p:nvSpPr>
        <p:spPr>
          <a:xfrm>
            <a:off x="2524693" y="447808"/>
            <a:ext cx="5488800" cy="41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1" name="Google Shape;361;g31cc776f792_0_198"/>
          <p:cNvSpPr/>
          <p:nvPr/>
        </p:nvSpPr>
        <p:spPr>
          <a:xfrm>
            <a:off x="8197324" y="941499"/>
            <a:ext cx="2316900" cy="48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2" name="Google Shape;362;g31cc776f792_0_198"/>
          <p:cNvSpPr/>
          <p:nvPr/>
        </p:nvSpPr>
        <p:spPr>
          <a:xfrm>
            <a:off x="1829000" y="864285"/>
            <a:ext cx="639000" cy="5419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3" name="Google Shape;363;g31cc776f792_0_198"/>
          <p:cNvSpPr/>
          <p:nvPr/>
        </p:nvSpPr>
        <p:spPr>
          <a:xfrm>
            <a:off x="2274489" y="6284047"/>
            <a:ext cx="6135000" cy="41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4" name="Google Shape;364;g31cc776f792_0_198"/>
          <p:cNvSpPr/>
          <p:nvPr/>
        </p:nvSpPr>
        <p:spPr>
          <a:xfrm>
            <a:off x="8197324" y="5816535"/>
            <a:ext cx="2017800" cy="41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5" name="Google Shape;365;g31cc776f792_0_198"/>
          <p:cNvSpPr/>
          <p:nvPr/>
        </p:nvSpPr>
        <p:spPr>
          <a:xfrm>
            <a:off x="11653575" y="5569325"/>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0" name="Shape 370"/>
        <p:cNvGrpSpPr/>
        <p:nvPr/>
      </p:nvGrpSpPr>
      <p:grpSpPr>
        <a:xfrm>
          <a:off x="0" y="0"/>
          <a:ext cx="0" cy="0"/>
          <a:chOff x="0" y="0"/>
          <a:chExt cx="0" cy="0"/>
        </a:xfrm>
      </p:grpSpPr>
      <p:pic>
        <p:nvPicPr>
          <p:cNvPr id="371" name="Google Shape;371;g31cc776f792_0_299"/>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372" name="Google Shape;372;g31cc776f792_0_299"/>
          <p:cNvSpPr/>
          <p:nvPr/>
        </p:nvSpPr>
        <p:spPr>
          <a:xfrm>
            <a:off x="2524693" y="447808"/>
            <a:ext cx="5488800" cy="41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3" name="Google Shape;373;g31cc776f792_0_299"/>
          <p:cNvSpPr/>
          <p:nvPr/>
        </p:nvSpPr>
        <p:spPr>
          <a:xfrm>
            <a:off x="8197324" y="941499"/>
            <a:ext cx="2316900" cy="48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4" name="Google Shape;374;g31cc776f792_0_299"/>
          <p:cNvSpPr/>
          <p:nvPr/>
        </p:nvSpPr>
        <p:spPr>
          <a:xfrm>
            <a:off x="1829000" y="864285"/>
            <a:ext cx="639000" cy="54198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5" name="Google Shape;375;g31cc776f792_0_299"/>
          <p:cNvSpPr/>
          <p:nvPr/>
        </p:nvSpPr>
        <p:spPr>
          <a:xfrm>
            <a:off x="8197324" y="5816535"/>
            <a:ext cx="2017800" cy="41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76" name="Google Shape;376;g31cc776f792_0_299"/>
          <p:cNvSpPr/>
          <p:nvPr/>
        </p:nvSpPr>
        <p:spPr>
          <a:xfrm>
            <a:off x="11653575" y="5569325"/>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1" name="Shape 381"/>
        <p:cNvGrpSpPr/>
        <p:nvPr/>
      </p:nvGrpSpPr>
      <p:grpSpPr>
        <a:xfrm>
          <a:off x="0" y="0"/>
          <a:ext cx="0" cy="0"/>
          <a:chOff x="0" y="0"/>
          <a:chExt cx="0" cy="0"/>
        </a:xfrm>
      </p:grpSpPr>
      <p:pic>
        <p:nvPicPr>
          <p:cNvPr id="382" name="Google Shape;382;g31cc776f792_0_309"/>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383" name="Google Shape;383;g31cc776f792_0_309"/>
          <p:cNvSpPr/>
          <p:nvPr/>
        </p:nvSpPr>
        <p:spPr>
          <a:xfrm>
            <a:off x="2524693" y="447808"/>
            <a:ext cx="5488800" cy="41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4" name="Google Shape;384;g31cc776f792_0_309"/>
          <p:cNvSpPr/>
          <p:nvPr/>
        </p:nvSpPr>
        <p:spPr>
          <a:xfrm>
            <a:off x="8197324" y="941499"/>
            <a:ext cx="2316900" cy="48240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5" name="Google Shape;385;g31cc776f792_0_309"/>
          <p:cNvSpPr/>
          <p:nvPr/>
        </p:nvSpPr>
        <p:spPr>
          <a:xfrm>
            <a:off x="8197324" y="5816535"/>
            <a:ext cx="2017800" cy="41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86" name="Google Shape;386;g31cc776f792_0_309"/>
          <p:cNvSpPr/>
          <p:nvPr/>
        </p:nvSpPr>
        <p:spPr>
          <a:xfrm>
            <a:off x="11653575" y="5569325"/>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1" name="Shape 391"/>
        <p:cNvGrpSpPr/>
        <p:nvPr/>
      </p:nvGrpSpPr>
      <p:grpSpPr>
        <a:xfrm>
          <a:off x="0" y="0"/>
          <a:ext cx="0" cy="0"/>
          <a:chOff x="0" y="0"/>
          <a:chExt cx="0" cy="0"/>
        </a:xfrm>
      </p:grpSpPr>
      <p:pic>
        <p:nvPicPr>
          <p:cNvPr id="392" name="Google Shape;392;g31cc776f792_0_318"/>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393" name="Google Shape;393;g31cc776f792_0_318"/>
          <p:cNvSpPr/>
          <p:nvPr/>
        </p:nvSpPr>
        <p:spPr>
          <a:xfrm>
            <a:off x="2524693" y="447808"/>
            <a:ext cx="5488800" cy="41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4" name="Google Shape;394;g31cc776f792_0_318"/>
          <p:cNvSpPr/>
          <p:nvPr/>
        </p:nvSpPr>
        <p:spPr>
          <a:xfrm>
            <a:off x="8197324" y="5816535"/>
            <a:ext cx="2017800" cy="41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95" name="Google Shape;395;g31cc776f792_0_318"/>
          <p:cNvSpPr/>
          <p:nvPr/>
        </p:nvSpPr>
        <p:spPr>
          <a:xfrm>
            <a:off x="11653575" y="5569325"/>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0" name="Shape 400"/>
        <p:cNvGrpSpPr/>
        <p:nvPr/>
      </p:nvGrpSpPr>
      <p:grpSpPr>
        <a:xfrm>
          <a:off x="0" y="0"/>
          <a:ext cx="0" cy="0"/>
          <a:chOff x="0" y="0"/>
          <a:chExt cx="0" cy="0"/>
        </a:xfrm>
      </p:grpSpPr>
      <p:pic>
        <p:nvPicPr>
          <p:cNvPr id="401" name="Google Shape;401;g31cc776f792_0_326"/>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402" name="Google Shape;402;g31cc776f792_0_326"/>
          <p:cNvSpPr/>
          <p:nvPr/>
        </p:nvSpPr>
        <p:spPr>
          <a:xfrm>
            <a:off x="8197324" y="5816535"/>
            <a:ext cx="2017800" cy="416400"/>
          </a:xfrm>
          <a:prstGeom prst="rect">
            <a:avLst/>
          </a:prstGeom>
          <a:solidFill>
            <a:srgbClr val="FFFFFF"/>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03" name="Google Shape;403;g31cc776f792_0_326"/>
          <p:cNvSpPr/>
          <p:nvPr/>
        </p:nvSpPr>
        <p:spPr>
          <a:xfrm>
            <a:off x="11653575" y="5569325"/>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8" name="Shape 408"/>
        <p:cNvGrpSpPr/>
        <p:nvPr/>
      </p:nvGrpSpPr>
      <p:grpSpPr>
        <a:xfrm>
          <a:off x="0" y="0"/>
          <a:ext cx="0" cy="0"/>
          <a:chOff x="0" y="0"/>
          <a:chExt cx="0" cy="0"/>
        </a:xfrm>
      </p:grpSpPr>
      <p:pic>
        <p:nvPicPr>
          <p:cNvPr id="409" name="Google Shape;409;g31cc776f792_0_333"/>
          <p:cNvPicPr preferRelativeResize="0"/>
          <p:nvPr/>
        </p:nvPicPr>
        <p:blipFill>
          <a:blip r:embed="rId3">
            <a:alphaModFix/>
          </a:blip>
          <a:stretch>
            <a:fillRect/>
          </a:stretch>
        </p:blipFill>
        <p:spPr>
          <a:xfrm>
            <a:off x="1829000" y="176800"/>
            <a:ext cx="8685147" cy="6447967"/>
          </a:xfrm>
          <a:prstGeom prst="rect">
            <a:avLst/>
          </a:prstGeom>
          <a:noFill/>
          <a:ln>
            <a:noFill/>
          </a:ln>
        </p:spPr>
      </p:pic>
      <p:sp>
        <p:nvSpPr>
          <p:cNvPr id="410" name="Google Shape;410;g31cc776f792_0_333"/>
          <p:cNvSpPr/>
          <p:nvPr/>
        </p:nvSpPr>
        <p:spPr>
          <a:xfrm>
            <a:off x="11653575" y="5569325"/>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5" name="Shape 215"/>
        <p:cNvGrpSpPr/>
        <p:nvPr/>
      </p:nvGrpSpPr>
      <p:grpSpPr>
        <a:xfrm>
          <a:off x="0" y="0"/>
          <a:ext cx="0" cy="0"/>
          <a:chOff x="0" y="0"/>
          <a:chExt cx="0" cy="0"/>
        </a:xfrm>
      </p:grpSpPr>
      <p:sp>
        <p:nvSpPr>
          <p:cNvPr id="216" name="Google Shape;216;g32de1a5847e_1_6"/>
          <p:cNvSpPr txBox="1"/>
          <p:nvPr>
            <p:ph type="title"/>
          </p:nvPr>
        </p:nvSpPr>
        <p:spPr>
          <a:xfrm>
            <a:off x="1305233" y="645344"/>
            <a:ext cx="10044600" cy="1325700"/>
          </a:xfrm>
          <a:prstGeom prst="rect">
            <a:avLst/>
          </a:prstGeom>
        </p:spPr>
        <p:txBody>
          <a:bodyPr anchorCtr="0" anchor="ctr" bIns="45700" lIns="91425" spcFirstLastPara="1" rIns="91425" wrap="square" tIns="45700">
            <a:normAutofit/>
          </a:bodyPr>
          <a:lstStyle/>
          <a:p>
            <a:pPr indent="0" lvl="0" marL="0" rtl="0" algn="l">
              <a:spcBef>
                <a:spcPts val="0"/>
              </a:spcBef>
              <a:spcAft>
                <a:spcPts val="0"/>
              </a:spcAft>
              <a:buNone/>
            </a:pPr>
            <a:r>
              <a:rPr lang="en-US"/>
              <a:t>Famous physicists</a:t>
            </a:r>
            <a:endParaRPr/>
          </a:p>
        </p:txBody>
      </p:sp>
      <p:sp>
        <p:nvSpPr>
          <p:cNvPr id="217" name="Google Shape;217;g32de1a5847e_1_6"/>
          <p:cNvSpPr txBox="1"/>
          <p:nvPr>
            <p:ph idx="1" type="body"/>
          </p:nvPr>
        </p:nvSpPr>
        <p:spPr>
          <a:xfrm>
            <a:off x="1815131" y="2105844"/>
            <a:ext cx="9579000" cy="3705000"/>
          </a:xfrm>
          <a:prstGeom prst="rect">
            <a:avLst/>
          </a:prstGeom>
        </p:spPr>
        <p:txBody>
          <a:bodyPr anchorCtr="0" anchor="t" bIns="45700" lIns="91425" spcFirstLastPara="1" rIns="91425" wrap="square" tIns="45700">
            <a:normAutofit/>
          </a:bodyPr>
          <a:lstStyle/>
          <a:p>
            <a:pPr indent="-457200" lvl="0" marL="457200" rtl="0" algn="l">
              <a:spcBef>
                <a:spcPts val="1800"/>
              </a:spcBef>
              <a:spcAft>
                <a:spcPts val="0"/>
              </a:spcAft>
              <a:buSzPts val="3600"/>
              <a:buAutoNum type="arabicPeriod"/>
            </a:pPr>
            <a:r>
              <a:rPr lang="en-US"/>
              <a:t>Write down some famous physicists you can think of.</a:t>
            </a:r>
            <a:endParaRPr/>
          </a:p>
          <a:p>
            <a:pPr indent="-457200" lvl="0" marL="457200" rtl="0" algn="l">
              <a:spcBef>
                <a:spcPts val="1000"/>
              </a:spcBef>
              <a:spcAft>
                <a:spcPts val="0"/>
              </a:spcAft>
              <a:buSzPts val="3600"/>
              <a:buAutoNum type="arabicPeriod"/>
            </a:pPr>
            <a:r>
              <a:rPr lang="en-US"/>
              <a:t>Do a Google search on your phone for famous physicists.</a:t>
            </a:r>
            <a:endParaRPr/>
          </a:p>
          <a:p>
            <a:pPr indent="-457200" lvl="0" marL="457200" rtl="0" algn="l">
              <a:spcBef>
                <a:spcPts val="1800"/>
              </a:spcBef>
              <a:spcAft>
                <a:spcPts val="1000"/>
              </a:spcAft>
              <a:buSzPts val="3600"/>
              <a:buAutoNum type="arabicPeriod"/>
            </a:pPr>
            <a:r>
              <a:rPr lang="en-US"/>
              <a:t>Repeat the search in incognito mode.</a:t>
            </a:r>
            <a:endParaRPr/>
          </a:p>
        </p:txBody>
      </p:sp>
      <p:sp>
        <p:nvSpPr>
          <p:cNvPr id="218" name="Google Shape;218;g32de1a5847e_1_6"/>
          <p:cNvSpPr/>
          <p:nvPr/>
        </p:nvSpPr>
        <p:spPr>
          <a:xfrm>
            <a:off x="10827500" y="6383900"/>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5" name="Shape 415"/>
        <p:cNvGrpSpPr/>
        <p:nvPr/>
      </p:nvGrpSpPr>
      <p:grpSpPr>
        <a:xfrm>
          <a:off x="0" y="0"/>
          <a:ext cx="0" cy="0"/>
          <a:chOff x="0" y="0"/>
          <a:chExt cx="0" cy="0"/>
        </a:xfrm>
      </p:grpSpPr>
      <p:sp>
        <p:nvSpPr>
          <p:cNvPr id="416" name="Google Shape;416;g31cc776f792_0_271"/>
          <p:cNvSpPr txBox="1"/>
          <p:nvPr>
            <p:ph idx="4294967295" type="title"/>
          </p:nvPr>
        </p:nvSpPr>
        <p:spPr>
          <a:xfrm>
            <a:off x="3148275" y="318150"/>
            <a:ext cx="8572500" cy="1899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Jost"/>
                <a:ea typeface="Jost"/>
                <a:cs typeface="Jost"/>
                <a:sym typeface="Jost"/>
              </a:rPr>
              <a:t>Why are women better represented in some fields over others?</a:t>
            </a:r>
            <a:endParaRPr b="1" sz="4000">
              <a:solidFill>
                <a:srgbClr val="18657A"/>
              </a:solidFill>
              <a:latin typeface="Jost"/>
              <a:ea typeface="Jost"/>
              <a:cs typeface="Jost"/>
              <a:sym typeface="Jost"/>
            </a:endParaRPr>
          </a:p>
        </p:txBody>
      </p:sp>
      <p:sp>
        <p:nvSpPr>
          <p:cNvPr id="417" name="Google Shape;417;g31cc776f792_0_271"/>
          <p:cNvSpPr txBox="1"/>
          <p:nvPr>
            <p:ph idx="4294967295" type="body"/>
          </p:nvPr>
        </p:nvSpPr>
        <p:spPr>
          <a:xfrm>
            <a:off x="715200" y="2511425"/>
            <a:ext cx="10761600" cy="1798500"/>
          </a:xfrm>
          <a:prstGeom prst="rect">
            <a:avLst/>
          </a:prstGeom>
          <a:noFill/>
          <a:ln>
            <a:noFill/>
          </a:ln>
        </p:spPr>
        <p:txBody>
          <a:bodyPr anchorCtr="0" anchor="t" bIns="45700" lIns="0" spcFirstLastPara="1" rIns="91425" wrap="square" tIns="45700">
            <a:noAutofit/>
          </a:bodyPr>
          <a:lstStyle/>
          <a:p>
            <a:pPr indent="-431800" lvl="0" marL="457200" rtl="0" algn="l">
              <a:lnSpc>
                <a:spcPct val="100000"/>
              </a:lnSpc>
              <a:spcBef>
                <a:spcPts val="0"/>
              </a:spcBef>
              <a:spcAft>
                <a:spcPts val="0"/>
              </a:spcAft>
              <a:buClr>
                <a:srgbClr val="18657A"/>
              </a:buClr>
              <a:buSzPts val="3200"/>
              <a:buChar char="●"/>
            </a:pPr>
            <a:r>
              <a:rPr lang="en-US" sz="3200">
                <a:solidFill>
                  <a:srgbClr val="18657A"/>
                </a:solidFill>
              </a:rPr>
              <a:t>For example, in the US, why does physics/engineering have a lower proportion of bachelor's degrees awarded to women than biology/chemistry?</a:t>
            </a:r>
            <a:endParaRPr sz="3200">
              <a:solidFill>
                <a:srgbClr val="18657A"/>
              </a:solidFill>
            </a:endParaRPr>
          </a:p>
        </p:txBody>
      </p:sp>
      <p:sp>
        <p:nvSpPr>
          <p:cNvPr id="418" name="Google Shape;418;g31cc776f792_0_271"/>
          <p:cNvSpPr/>
          <p:nvPr/>
        </p:nvSpPr>
        <p:spPr>
          <a:xfrm>
            <a:off x="11720775" y="6395425"/>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3" name="Shape 423"/>
        <p:cNvGrpSpPr/>
        <p:nvPr/>
      </p:nvGrpSpPr>
      <p:grpSpPr>
        <a:xfrm>
          <a:off x="0" y="0"/>
          <a:ext cx="0" cy="0"/>
          <a:chOff x="0" y="0"/>
          <a:chExt cx="0" cy="0"/>
        </a:xfrm>
      </p:grpSpPr>
      <p:sp>
        <p:nvSpPr>
          <p:cNvPr id="424" name="Google Shape;424;g31f54d7d39c_0_5"/>
          <p:cNvSpPr txBox="1"/>
          <p:nvPr>
            <p:ph idx="4294967295" type="title"/>
          </p:nvPr>
        </p:nvSpPr>
        <p:spPr>
          <a:xfrm>
            <a:off x="3148275" y="318150"/>
            <a:ext cx="8572500" cy="18993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Jost"/>
                <a:ea typeface="Jost"/>
                <a:cs typeface="Jost"/>
                <a:sym typeface="Jost"/>
              </a:rPr>
              <a:t>Why are women better represented in some fields over others?</a:t>
            </a:r>
            <a:endParaRPr b="1" sz="4000">
              <a:solidFill>
                <a:srgbClr val="18657A"/>
              </a:solidFill>
              <a:latin typeface="Jost"/>
              <a:ea typeface="Jost"/>
              <a:cs typeface="Jost"/>
              <a:sym typeface="Jost"/>
            </a:endParaRPr>
          </a:p>
        </p:txBody>
      </p:sp>
      <p:sp>
        <p:nvSpPr>
          <p:cNvPr id="425" name="Google Shape;425;g31f54d7d39c_0_5"/>
          <p:cNvSpPr txBox="1"/>
          <p:nvPr>
            <p:ph idx="4294967295" type="body"/>
          </p:nvPr>
        </p:nvSpPr>
        <p:spPr>
          <a:xfrm>
            <a:off x="715200" y="2149675"/>
            <a:ext cx="10761600" cy="4293900"/>
          </a:xfrm>
          <a:prstGeom prst="rect">
            <a:avLst/>
          </a:prstGeom>
          <a:noFill/>
          <a:ln>
            <a:noFill/>
          </a:ln>
        </p:spPr>
        <p:txBody>
          <a:bodyPr anchorCtr="0" anchor="t" bIns="45700" lIns="0" spcFirstLastPara="1" rIns="91425" wrap="square" tIns="45700">
            <a:noAutofit/>
          </a:bodyPr>
          <a:lstStyle/>
          <a:p>
            <a:pPr indent="0" lvl="0" marL="0" rtl="0" algn="l">
              <a:lnSpc>
                <a:spcPct val="100000"/>
              </a:lnSpc>
              <a:spcBef>
                <a:spcPts val="0"/>
              </a:spcBef>
              <a:spcAft>
                <a:spcPts val="0"/>
              </a:spcAft>
              <a:buNone/>
            </a:pPr>
            <a:r>
              <a:rPr lang="en-US" sz="3000">
                <a:solidFill>
                  <a:srgbClr val="18657A"/>
                </a:solidFill>
              </a:rPr>
              <a:t>Which of the following countries has the highest percentage of women in physics?  The lowest?</a:t>
            </a:r>
            <a:endParaRPr sz="3000">
              <a:solidFill>
                <a:srgbClr val="18657A"/>
              </a:solidFill>
            </a:endParaRPr>
          </a:p>
          <a:p>
            <a:pPr indent="0" lvl="0" marL="0" marR="0" rtl="0" algn="l">
              <a:lnSpc>
                <a:spcPct val="100000"/>
              </a:lnSpc>
              <a:spcBef>
                <a:spcPts val="1000"/>
              </a:spcBef>
              <a:spcAft>
                <a:spcPts val="0"/>
              </a:spcAft>
              <a:buClr>
                <a:schemeClr val="dk1"/>
              </a:buClr>
              <a:buSzPts val="2800"/>
              <a:buFont typeface="Arial"/>
              <a:buNone/>
            </a:pPr>
            <a:r>
              <a:rPr lang="en-US" sz="3000">
                <a:solidFill>
                  <a:srgbClr val="18657A"/>
                </a:solidFill>
              </a:rPr>
              <a:t>A. Taiwan	   </a:t>
            </a:r>
            <a:endParaRPr sz="3000">
              <a:solidFill>
                <a:srgbClr val="18657A"/>
              </a:solidFill>
            </a:endParaRPr>
          </a:p>
          <a:p>
            <a:pPr indent="0" lvl="0" marL="0" marR="0" rtl="0" algn="l">
              <a:lnSpc>
                <a:spcPct val="100000"/>
              </a:lnSpc>
              <a:spcBef>
                <a:spcPts val="1000"/>
              </a:spcBef>
              <a:spcAft>
                <a:spcPts val="0"/>
              </a:spcAft>
              <a:buClr>
                <a:schemeClr val="dk1"/>
              </a:buClr>
              <a:buSzPts val="2800"/>
              <a:buFont typeface="Arial"/>
              <a:buNone/>
            </a:pPr>
            <a:r>
              <a:rPr lang="en-US" sz="3000">
                <a:solidFill>
                  <a:srgbClr val="18657A"/>
                </a:solidFill>
              </a:rPr>
              <a:t>B. Argentina     </a:t>
            </a:r>
            <a:endParaRPr sz="3000">
              <a:solidFill>
                <a:srgbClr val="18657A"/>
              </a:solidFill>
            </a:endParaRPr>
          </a:p>
          <a:p>
            <a:pPr indent="0" lvl="0" marL="0" marR="0" rtl="0" algn="l">
              <a:lnSpc>
                <a:spcPct val="100000"/>
              </a:lnSpc>
              <a:spcBef>
                <a:spcPts val="1000"/>
              </a:spcBef>
              <a:spcAft>
                <a:spcPts val="0"/>
              </a:spcAft>
              <a:buClr>
                <a:schemeClr val="dk1"/>
              </a:buClr>
              <a:buSzPts val="2800"/>
              <a:buFont typeface="Arial"/>
              <a:buNone/>
            </a:pPr>
            <a:r>
              <a:rPr lang="en-US" sz="3000">
                <a:solidFill>
                  <a:srgbClr val="18657A"/>
                </a:solidFill>
              </a:rPr>
              <a:t>C. Egypt	</a:t>
            </a:r>
            <a:endParaRPr sz="3000">
              <a:solidFill>
                <a:srgbClr val="18657A"/>
              </a:solidFill>
            </a:endParaRPr>
          </a:p>
          <a:p>
            <a:pPr indent="0" lvl="0" marL="0" marR="0" rtl="0" algn="l">
              <a:lnSpc>
                <a:spcPct val="100000"/>
              </a:lnSpc>
              <a:spcBef>
                <a:spcPts val="1000"/>
              </a:spcBef>
              <a:spcAft>
                <a:spcPts val="0"/>
              </a:spcAft>
              <a:buClr>
                <a:schemeClr val="dk1"/>
              </a:buClr>
              <a:buSzPts val="2800"/>
              <a:buFont typeface="Arial"/>
              <a:buNone/>
            </a:pPr>
            <a:r>
              <a:rPr lang="en-US" sz="3000">
                <a:solidFill>
                  <a:srgbClr val="18657A"/>
                </a:solidFill>
              </a:rPr>
              <a:t>D. USA	</a:t>
            </a:r>
            <a:endParaRPr sz="3000">
              <a:solidFill>
                <a:srgbClr val="18657A"/>
              </a:solidFill>
            </a:endParaRPr>
          </a:p>
          <a:p>
            <a:pPr indent="0" lvl="0" marL="0" marR="0" rtl="0" algn="l">
              <a:lnSpc>
                <a:spcPct val="100000"/>
              </a:lnSpc>
              <a:spcBef>
                <a:spcPts val="1000"/>
              </a:spcBef>
              <a:spcAft>
                <a:spcPts val="0"/>
              </a:spcAft>
              <a:buClr>
                <a:schemeClr val="dk1"/>
              </a:buClr>
              <a:buSzPts val="2800"/>
              <a:buFont typeface="Arial"/>
              <a:buNone/>
            </a:pPr>
            <a:r>
              <a:rPr lang="en-US" sz="3000">
                <a:solidFill>
                  <a:srgbClr val="18657A"/>
                </a:solidFill>
              </a:rPr>
              <a:t>E. </a:t>
            </a:r>
            <a:r>
              <a:rPr lang="en-US" sz="3000">
                <a:solidFill>
                  <a:srgbClr val="18657A"/>
                </a:solidFill>
              </a:rPr>
              <a:t>Canada</a:t>
            </a:r>
            <a:r>
              <a:rPr lang="en-US" sz="3000">
                <a:solidFill>
                  <a:srgbClr val="18657A"/>
                </a:solidFill>
              </a:rPr>
              <a:t>	</a:t>
            </a:r>
            <a:endParaRPr sz="3000">
              <a:solidFill>
                <a:srgbClr val="18657A"/>
              </a:solidFill>
            </a:endParaRPr>
          </a:p>
        </p:txBody>
      </p:sp>
      <p:sp>
        <p:nvSpPr>
          <p:cNvPr id="426" name="Google Shape;426;g31f54d7d39c_0_5"/>
          <p:cNvSpPr txBox="1"/>
          <p:nvPr/>
        </p:nvSpPr>
        <p:spPr>
          <a:xfrm>
            <a:off x="5400425" y="3948400"/>
            <a:ext cx="5589300" cy="1416000"/>
          </a:xfrm>
          <a:prstGeom prst="rect">
            <a:avLst/>
          </a:prstGeom>
          <a:noFill/>
          <a:ln>
            <a:noFill/>
          </a:ln>
        </p:spPr>
        <p:txBody>
          <a:bodyPr anchorCtr="0" anchor="t" bIns="91425" lIns="91425" spcFirstLastPara="1" rIns="91425" wrap="square" tIns="91425">
            <a:spAutoFit/>
          </a:bodyPr>
          <a:lstStyle/>
          <a:p>
            <a:pPr indent="0" lvl="0" marL="0" rtl="0" algn="ctr">
              <a:spcBef>
                <a:spcPts val="1000"/>
              </a:spcBef>
              <a:spcAft>
                <a:spcPts val="0"/>
              </a:spcAft>
              <a:buNone/>
            </a:pPr>
            <a:r>
              <a:rPr lang="en-US" sz="4000">
                <a:solidFill>
                  <a:srgbClr val="A64D79"/>
                </a:solidFill>
                <a:latin typeface="Jost"/>
                <a:ea typeface="Jost"/>
                <a:cs typeface="Jost"/>
                <a:sym typeface="Jost"/>
              </a:rPr>
              <a:t>Or are they all about the same?</a:t>
            </a:r>
            <a:endParaRPr sz="4000">
              <a:solidFill>
                <a:srgbClr val="A64D79"/>
              </a:solidFill>
              <a:latin typeface="Jost"/>
              <a:ea typeface="Jost"/>
              <a:cs typeface="Jost"/>
              <a:sym typeface="Jost"/>
            </a:endParaRPr>
          </a:p>
        </p:txBody>
      </p:sp>
      <p:sp>
        <p:nvSpPr>
          <p:cNvPr id="427" name="Google Shape;427;g31f54d7d39c_0_5"/>
          <p:cNvSpPr/>
          <p:nvPr/>
        </p:nvSpPr>
        <p:spPr>
          <a:xfrm>
            <a:off x="11720775" y="6443575"/>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26"/>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graphicFrame>
        <p:nvGraphicFramePr>
          <p:cNvPr id="433" name="Google Shape;433;g31cc776f792_0_278"/>
          <p:cNvGraphicFramePr/>
          <p:nvPr/>
        </p:nvGraphicFramePr>
        <p:xfrm>
          <a:off x="1350213" y="1317150"/>
          <a:ext cx="3000000" cy="3000000"/>
        </p:xfrm>
        <a:graphic>
          <a:graphicData uri="http://schemas.openxmlformats.org/drawingml/2006/table">
            <a:tbl>
              <a:tblPr>
                <a:noFill/>
                <a:tableStyleId>{67CFC726-6F15-4BBB-9743-4EF0A96E6151}</a:tableStyleId>
              </a:tblPr>
              <a:tblGrid>
                <a:gridCol w="828000"/>
                <a:gridCol w="828000"/>
                <a:gridCol w="828000"/>
                <a:gridCol w="828000"/>
                <a:gridCol w="828000"/>
                <a:gridCol w="828000"/>
              </a:tblGrid>
              <a:tr h="480400">
                <a:tc>
                  <a:txBody>
                    <a:bodyPr/>
                    <a:lstStyle/>
                    <a:p>
                      <a:pPr indent="0" lvl="0" marL="0" rtl="0" algn="r">
                        <a:lnSpc>
                          <a:spcPct val="115000"/>
                        </a:lnSpc>
                        <a:spcBef>
                          <a:spcPts val="0"/>
                        </a:spcBef>
                        <a:spcAft>
                          <a:spcPts val="0"/>
                        </a:spcAft>
                        <a:buNone/>
                      </a:pPr>
                      <a:r>
                        <a:rPr lang="en-US">
                          <a:solidFill>
                            <a:srgbClr val="18657A"/>
                          </a:solidFill>
                        </a:rPr>
                        <a:t>100%</a:t>
                      </a:r>
                      <a:endParaRPr>
                        <a:solidFill>
                          <a:srgbClr val="18657A"/>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0:0"/>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0:1"/>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0:2"/>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0:3"/>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0:4"/>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0:5"/>
                      </a:ext>
                    </a:extLst>
                  </a:tcPr>
                </a:tc>
              </a:tr>
              <a:tr h="473875">
                <a:tc>
                  <a:txBody>
                    <a:bodyPr/>
                    <a:lstStyle/>
                    <a:p>
                      <a:pPr indent="0" lvl="0" marL="0" rtl="0" algn="r">
                        <a:lnSpc>
                          <a:spcPct val="115000"/>
                        </a:lnSpc>
                        <a:spcBef>
                          <a:spcPts val="0"/>
                        </a:spcBef>
                        <a:spcAft>
                          <a:spcPts val="0"/>
                        </a:spcAft>
                        <a:buNone/>
                      </a:pPr>
                      <a:r>
                        <a:rPr lang="en-US">
                          <a:solidFill>
                            <a:srgbClr val="18657A"/>
                          </a:solidFill>
                        </a:rPr>
                        <a:t>90%</a:t>
                      </a:r>
                      <a:endParaRPr>
                        <a:solidFill>
                          <a:srgbClr val="18657A"/>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1:0"/>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1:1"/>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1:2"/>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1:3"/>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1:4"/>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1:5"/>
                      </a:ext>
                    </a:extLst>
                  </a:tcPr>
                </a:tc>
              </a:tr>
              <a:tr h="480400">
                <a:tc>
                  <a:txBody>
                    <a:bodyPr/>
                    <a:lstStyle/>
                    <a:p>
                      <a:pPr indent="0" lvl="0" marL="0" rtl="0" algn="r">
                        <a:lnSpc>
                          <a:spcPct val="115000"/>
                        </a:lnSpc>
                        <a:spcBef>
                          <a:spcPts val="0"/>
                        </a:spcBef>
                        <a:spcAft>
                          <a:spcPts val="0"/>
                        </a:spcAft>
                        <a:buNone/>
                      </a:pPr>
                      <a:r>
                        <a:rPr lang="en-US">
                          <a:solidFill>
                            <a:srgbClr val="18657A"/>
                          </a:solidFill>
                        </a:rPr>
                        <a:t>80%</a:t>
                      </a:r>
                      <a:endParaRPr>
                        <a:solidFill>
                          <a:srgbClr val="18657A"/>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2:0"/>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2:1"/>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2:2"/>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2:3"/>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2:4"/>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2:5"/>
                      </a:ext>
                    </a:extLst>
                  </a:tcPr>
                </a:tc>
              </a:tr>
              <a:tr h="467400">
                <a:tc>
                  <a:txBody>
                    <a:bodyPr/>
                    <a:lstStyle/>
                    <a:p>
                      <a:pPr indent="0" lvl="0" marL="0" rtl="0" algn="r">
                        <a:lnSpc>
                          <a:spcPct val="115000"/>
                        </a:lnSpc>
                        <a:spcBef>
                          <a:spcPts val="0"/>
                        </a:spcBef>
                        <a:spcAft>
                          <a:spcPts val="0"/>
                        </a:spcAft>
                        <a:buNone/>
                      </a:pPr>
                      <a:r>
                        <a:rPr lang="en-US">
                          <a:solidFill>
                            <a:srgbClr val="18657A"/>
                          </a:solidFill>
                        </a:rPr>
                        <a:t>70%</a:t>
                      </a:r>
                      <a:endParaRPr>
                        <a:solidFill>
                          <a:srgbClr val="18657A"/>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3:0"/>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3:1"/>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3:2"/>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3:3"/>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3:4"/>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3:5"/>
                      </a:ext>
                    </a:extLst>
                  </a:tcPr>
                </a:tc>
              </a:tr>
              <a:tr h="421975">
                <a:tc>
                  <a:txBody>
                    <a:bodyPr/>
                    <a:lstStyle/>
                    <a:p>
                      <a:pPr indent="0" lvl="0" marL="0" rtl="0" algn="r">
                        <a:lnSpc>
                          <a:spcPct val="115000"/>
                        </a:lnSpc>
                        <a:spcBef>
                          <a:spcPts val="0"/>
                        </a:spcBef>
                        <a:spcAft>
                          <a:spcPts val="0"/>
                        </a:spcAft>
                        <a:buNone/>
                      </a:pPr>
                      <a:r>
                        <a:rPr lang="en-US">
                          <a:solidFill>
                            <a:srgbClr val="18657A"/>
                          </a:solidFill>
                        </a:rPr>
                        <a:t>60%</a:t>
                      </a:r>
                      <a:endParaRPr>
                        <a:solidFill>
                          <a:srgbClr val="18657A"/>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4:0"/>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4:1"/>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4:2"/>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4:3"/>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4:4"/>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4:5"/>
                      </a:ext>
                    </a:extLst>
                  </a:tcPr>
                </a:tc>
              </a:tr>
              <a:tr h="428450">
                <a:tc>
                  <a:txBody>
                    <a:bodyPr/>
                    <a:lstStyle/>
                    <a:p>
                      <a:pPr indent="0" lvl="0" marL="0" rtl="0" algn="r">
                        <a:lnSpc>
                          <a:spcPct val="115000"/>
                        </a:lnSpc>
                        <a:spcBef>
                          <a:spcPts val="0"/>
                        </a:spcBef>
                        <a:spcAft>
                          <a:spcPts val="0"/>
                        </a:spcAft>
                        <a:buNone/>
                      </a:pPr>
                      <a:r>
                        <a:rPr lang="en-US">
                          <a:solidFill>
                            <a:srgbClr val="18657A"/>
                          </a:solidFill>
                        </a:rPr>
                        <a:t>50%</a:t>
                      </a:r>
                      <a:endParaRPr>
                        <a:solidFill>
                          <a:srgbClr val="18657A"/>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5:0"/>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5:1"/>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5:2"/>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5:3"/>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5:4"/>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5:5"/>
                      </a:ext>
                    </a:extLst>
                  </a:tcPr>
                </a:tc>
              </a:tr>
              <a:tr h="473875">
                <a:tc>
                  <a:txBody>
                    <a:bodyPr/>
                    <a:lstStyle/>
                    <a:p>
                      <a:pPr indent="0" lvl="0" marL="0" rtl="0" algn="r">
                        <a:lnSpc>
                          <a:spcPct val="115000"/>
                        </a:lnSpc>
                        <a:spcBef>
                          <a:spcPts val="0"/>
                        </a:spcBef>
                        <a:spcAft>
                          <a:spcPts val="0"/>
                        </a:spcAft>
                        <a:buNone/>
                      </a:pPr>
                      <a:r>
                        <a:rPr lang="en-US">
                          <a:solidFill>
                            <a:srgbClr val="18657A"/>
                          </a:solidFill>
                        </a:rPr>
                        <a:t>40%</a:t>
                      </a:r>
                      <a:endParaRPr>
                        <a:solidFill>
                          <a:srgbClr val="18657A"/>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6:0"/>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6:1"/>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6:2"/>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6:3"/>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6:4"/>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6:5"/>
                      </a:ext>
                    </a:extLst>
                  </a:tcPr>
                </a:tc>
              </a:tr>
              <a:tr h="493350">
                <a:tc>
                  <a:txBody>
                    <a:bodyPr/>
                    <a:lstStyle/>
                    <a:p>
                      <a:pPr indent="0" lvl="0" marL="0" rtl="0" algn="r">
                        <a:lnSpc>
                          <a:spcPct val="115000"/>
                        </a:lnSpc>
                        <a:spcBef>
                          <a:spcPts val="0"/>
                        </a:spcBef>
                        <a:spcAft>
                          <a:spcPts val="0"/>
                        </a:spcAft>
                        <a:buNone/>
                      </a:pPr>
                      <a:r>
                        <a:rPr lang="en-US">
                          <a:solidFill>
                            <a:srgbClr val="18657A"/>
                          </a:solidFill>
                        </a:rPr>
                        <a:t>30%</a:t>
                      </a:r>
                      <a:endParaRPr>
                        <a:solidFill>
                          <a:srgbClr val="18657A"/>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7:0"/>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7:1"/>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7:2"/>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7:3"/>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7:4"/>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7:5"/>
                      </a:ext>
                    </a:extLst>
                  </a:tcPr>
                </a:tc>
              </a:tr>
              <a:tr h="447925">
                <a:tc>
                  <a:txBody>
                    <a:bodyPr/>
                    <a:lstStyle/>
                    <a:p>
                      <a:pPr indent="0" lvl="0" marL="0" rtl="0" algn="r">
                        <a:lnSpc>
                          <a:spcPct val="115000"/>
                        </a:lnSpc>
                        <a:spcBef>
                          <a:spcPts val="0"/>
                        </a:spcBef>
                        <a:spcAft>
                          <a:spcPts val="0"/>
                        </a:spcAft>
                        <a:buNone/>
                      </a:pPr>
                      <a:r>
                        <a:rPr lang="en-US">
                          <a:solidFill>
                            <a:srgbClr val="18657A"/>
                          </a:solidFill>
                        </a:rPr>
                        <a:t>20%</a:t>
                      </a:r>
                      <a:endParaRPr>
                        <a:solidFill>
                          <a:srgbClr val="18657A"/>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8:0"/>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8:1"/>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8:2"/>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8:3"/>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8:4"/>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8:5"/>
                      </a:ext>
                    </a:extLst>
                  </a:tcPr>
                </a:tc>
              </a:tr>
              <a:tr h="441425">
                <a:tc>
                  <a:txBody>
                    <a:bodyPr/>
                    <a:lstStyle/>
                    <a:p>
                      <a:pPr indent="0" lvl="0" marL="0" rtl="0" algn="r">
                        <a:lnSpc>
                          <a:spcPct val="115000"/>
                        </a:lnSpc>
                        <a:spcBef>
                          <a:spcPts val="0"/>
                        </a:spcBef>
                        <a:spcAft>
                          <a:spcPts val="0"/>
                        </a:spcAft>
                        <a:buNone/>
                      </a:pPr>
                      <a:r>
                        <a:rPr lang="en-US">
                          <a:solidFill>
                            <a:srgbClr val="18657A"/>
                          </a:solidFill>
                        </a:rPr>
                        <a:t>10%</a:t>
                      </a:r>
                      <a:endParaRPr>
                        <a:solidFill>
                          <a:srgbClr val="18657A"/>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9:0"/>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000000"/>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9:1"/>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9:2"/>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9:3"/>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9:4"/>
                      </a:ext>
                    </a:extLst>
                  </a:tcPr>
                </a:tc>
                <a:tc>
                  <a:txBody>
                    <a:bodyPr/>
                    <a:lstStyle/>
                    <a:p>
                      <a:pPr indent="0" lvl="0" marL="0" rtl="0" algn="l">
                        <a:spcBef>
                          <a:spcPts val="0"/>
                        </a:spcBef>
                        <a:spcAft>
                          <a:spcPts val="0"/>
                        </a:spcAft>
                        <a:buNone/>
                      </a:pPr>
                      <a:r>
                        <a:t/>
                      </a:r>
                      <a:endParaRPr>
                        <a:solidFill>
                          <a:srgbClr val="18657A"/>
                        </a:solidFill>
                      </a:endParaRPr>
                    </a:p>
                  </a:txBody>
                  <a:tcPr marT="19050" marB="19050" marR="28575" marL="28575" anchor="b">
                    <a:lnL cap="flat" cmpd="sng" w="9525">
                      <a:solidFill>
                        <a:srgbClr val="CCCCCC"/>
                      </a:solidFill>
                      <a:prstDash val="solid"/>
                      <a:round/>
                      <a:headEnd len="sm" w="sm" type="none"/>
                      <a:tailEnd len="sm" w="sm" type="none"/>
                    </a:lnL>
                    <a:lnR cap="flat" cmpd="sng" w="9525">
                      <a:solidFill>
                        <a:srgbClr val="CCCCCC"/>
                      </a:solidFill>
                      <a:prstDash val="solid"/>
                      <a:round/>
                      <a:headEnd len="sm" w="sm" type="none"/>
                      <a:tailEnd len="sm" w="sm" type="none"/>
                    </a:lnR>
                    <a:lnT cap="flat" cmpd="sng" w="9525">
                      <a:solidFill>
                        <a:srgbClr val="CCCCCC"/>
                      </a:solidFill>
                      <a:prstDash val="solid"/>
                      <a:round/>
                      <a:headEnd len="sm" w="sm" type="none"/>
                      <a:tailEnd len="sm" w="sm" type="none"/>
                    </a:lnT>
                    <a:lnB cap="flat" cmpd="sng" w="9525">
                      <a:solidFill>
                        <a:srgbClr val="000000"/>
                      </a:solidFill>
                      <a:prstDash val="solid"/>
                      <a:round/>
                      <a:headEnd len="sm" w="sm" type="none"/>
                      <a:tailEnd len="sm" w="sm" type="none"/>
                    </a:lnB>
                    <a:extLst>
                      <a:ext uri="http://customooxmlschemas.google.com/">
                        <go:slidesCustomData xmlns:go="http://customooxmlschemas.google.com/" cellId="433:9:5"/>
                      </a:ext>
                    </a:extLst>
                  </a:tcPr>
                </a:tc>
              </a:tr>
              <a:tr h="467275">
                <a:tc>
                  <a:txBody>
                    <a:bodyPr/>
                    <a:lstStyle/>
                    <a:p>
                      <a:pPr indent="0" lvl="0" marL="0" rtl="0" algn="r">
                        <a:lnSpc>
                          <a:spcPct val="115000"/>
                        </a:lnSpc>
                        <a:spcBef>
                          <a:spcPts val="0"/>
                        </a:spcBef>
                        <a:spcAft>
                          <a:spcPts val="0"/>
                        </a:spcAft>
                        <a:buNone/>
                      </a:pPr>
                      <a:r>
                        <a:rPr lang="en-US">
                          <a:solidFill>
                            <a:srgbClr val="18657A"/>
                          </a:solidFill>
                        </a:rPr>
                        <a:t>0%</a:t>
                      </a:r>
                      <a:endParaRPr>
                        <a:solidFill>
                          <a:srgbClr val="18657A"/>
                        </a:solidFill>
                      </a:endParaRPr>
                    </a:p>
                  </a:txBody>
                  <a:tcPr marT="19050" marB="19050" marR="28575" marL="28575">
                    <a:lnL cap="flat" cmpd="sng" w="9525">
                      <a:solidFill>
                        <a:srgbClr val="CCCCCC"/>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10:0"/>
                      </a:ext>
                    </a:extLst>
                  </a:tcPr>
                </a:tc>
                <a:tc>
                  <a:txBody>
                    <a:bodyPr/>
                    <a:lstStyle/>
                    <a:p>
                      <a:pPr indent="0" lvl="0" marL="0" rtl="0" algn="ctr">
                        <a:lnSpc>
                          <a:spcPct val="115000"/>
                        </a:lnSpc>
                        <a:spcBef>
                          <a:spcPts val="0"/>
                        </a:spcBef>
                        <a:spcAft>
                          <a:spcPts val="0"/>
                        </a:spcAft>
                        <a:buNone/>
                      </a:pPr>
                      <a:r>
                        <a:rPr lang="en-US">
                          <a:solidFill>
                            <a:srgbClr val="18657A"/>
                          </a:solidFill>
                        </a:rPr>
                        <a:t>Taiwan</a:t>
                      </a:r>
                      <a:endParaRPr>
                        <a:solidFill>
                          <a:srgbClr val="18657A"/>
                        </a:solidFill>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10:1"/>
                      </a:ext>
                    </a:extLst>
                  </a:tcPr>
                </a:tc>
                <a:tc>
                  <a:txBody>
                    <a:bodyPr/>
                    <a:lstStyle/>
                    <a:p>
                      <a:pPr indent="0" lvl="0" marL="0" rtl="0" algn="ctr">
                        <a:lnSpc>
                          <a:spcPct val="115000"/>
                        </a:lnSpc>
                        <a:spcBef>
                          <a:spcPts val="0"/>
                        </a:spcBef>
                        <a:spcAft>
                          <a:spcPts val="0"/>
                        </a:spcAft>
                        <a:buNone/>
                      </a:pPr>
                      <a:r>
                        <a:rPr lang="en-US">
                          <a:solidFill>
                            <a:srgbClr val="18657A"/>
                          </a:solidFill>
                        </a:rPr>
                        <a:t>USA</a:t>
                      </a:r>
                      <a:endParaRPr>
                        <a:solidFill>
                          <a:srgbClr val="18657A"/>
                        </a:solidFill>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10:2"/>
                      </a:ext>
                    </a:extLst>
                  </a:tcPr>
                </a:tc>
                <a:tc>
                  <a:txBody>
                    <a:bodyPr/>
                    <a:lstStyle/>
                    <a:p>
                      <a:pPr indent="0" lvl="0" marL="0" rtl="0" algn="ctr">
                        <a:lnSpc>
                          <a:spcPct val="115000"/>
                        </a:lnSpc>
                        <a:spcBef>
                          <a:spcPts val="0"/>
                        </a:spcBef>
                        <a:spcAft>
                          <a:spcPts val="0"/>
                        </a:spcAft>
                        <a:buNone/>
                      </a:pPr>
                      <a:r>
                        <a:rPr lang="en-US">
                          <a:solidFill>
                            <a:srgbClr val="18657A"/>
                          </a:solidFill>
                        </a:rPr>
                        <a:t>Argentina</a:t>
                      </a:r>
                      <a:endParaRPr>
                        <a:solidFill>
                          <a:srgbClr val="18657A"/>
                        </a:solidFill>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10:3"/>
                      </a:ext>
                    </a:extLst>
                  </a:tcPr>
                </a:tc>
                <a:tc>
                  <a:txBody>
                    <a:bodyPr/>
                    <a:lstStyle/>
                    <a:p>
                      <a:pPr indent="0" lvl="0" marL="0" rtl="0" algn="ctr">
                        <a:lnSpc>
                          <a:spcPct val="115000"/>
                        </a:lnSpc>
                        <a:spcBef>
                          <a:spcPts val="0"/>
                        </a:spcBef>
                        <a:spcAft>
                          <a:spcPts val="0"/>
                        </a:spcAft>
                        <a:buNone/>
                      </a:pPr>
                      <a:r>
                        <a:rPr lang="en-US">
                          <a:solidFill>
                            <a:srgbClr val="18657A"/>
                          </a:solidFill>
                        </a:rPr>
                        <a:t>Canda</a:t>
                      </a:r>
                      <a:endParaRPr>
                        <a:solidFill>
                          <a:srgbClr val="18657A"/>
                        </a:solidFill>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10:4"/>
                      </a:ext>
                    </a:extLst>
                  </a:tcPr>
                </a:tc>
                <a:tc>
                  <a:txBody>
                    <a:bodyPr/>
                    <a:lstStyle/>
                    <a:p>
                      <a:pPr indent="0" lvl="0" marL="0" rtl="0" algn="ctr">
                        <a:lnSpc>
                          <a:spcPct val="115000"/>
                        </a:lnSpc>
                        <a:spcBef>
                          <a:spcPts val="0"/>
                        </a:spcBef>
                        <a:spcAft>
                          <a:spcPts val="0"/>
                        </a:spcAft>
                        <a:buNone/>
                      </a:pPr>
                      <a:r>
                        <a:rPr lang="en-US">
                          <a:solidFill>
                            <a:srgbClr val="18657A"/>
                          </a:solidFill>
                        </a:rPr>
                        <a:t>Egypt</a:t>
                      </a:r>
                      <a:endParaRPr>
                        <a:solidFill>
                          <a:srgbClr val="18657A"/>
                        </a:solidFill>
                      </a:endParaRPr>
                    </a:p>
                  </a:txBody>
                  <a:tcPr marT="19050" marB="19050" marR="28575" marL="28575">
                    <a:lnL cap="flat" cmpd="sng" w="9525">
                      <a:solidFill>
                        <a:srgbClr val="000000"/>
                      </a:solidFill>
                      <a:prstDash val="solid"/>
                      <a:round/>
                      <a:headEnd len="sm" w="sm" type="none"/>
                      <a:tailEnd len="sm" w="sm" type="none"/>
                    </a:lnL>
                    <a:lnR cap="flat" cmpd="sng" w="9525">
                      <a:solidFill>
                        <a:srgbClr val="000000"/>
                      </a:solidFill>
                      <a:prstDash val="solid"/>
                      <a:round/>
                      <a:headEnd len="sm" w="sm" type="none"/>
                      <a:tailEnd len="sm" w="sm" type="none"/>
                    </a:lnR>
                    <a:lnT cap="flat" cmpd="sng" w="9525">
                      <a:solidFill>
                        <a:srgbClr val="000000"/>
                      </a:solidFill>
                      <a:prstDash val="solid"/>
                      <a:round/>
                      <a:headEnd len="sm" w="sm" type="none"/>
                      <a:tailEnd len="sm" w="sm" type="none"/>
                    </a:lnT>
                    <a:lnB cap="flat" cmpd="sng" w="9525">
                      <a:solidFill>
                        <a:srgbClr val="CCCCCC"/>
                      </a:solidFill>
                      <a:prstDash val="solid"/>
                      <a:round/>
                      <a:headEnd len="sm" w="sm" type="none"/>
                      <a:tailEnd len="sm" w="sm" type="none"/>
                    </a:lnB>
                    <a:extLst>
                      <a:ext uri="http://customooxmlschemas.google.com/">
                        <go:slidesCustomData xmlns:go="http://customooxmlschemas.google.com/" cellId="433:10:5"/>
                      </a:ext>
                    </a:extLst>
                  </a:tcPr>
                </a:tc>
              </a:tr>
            </a:tbl>
          </a:graphicData>
        </a:graphic>
      </p:graphicFrame>
      <p:sp>
        <p:nvSpPr>
          <p:cNvPr id="434" name="Google Shape;434;g31cc776f792_0_278"/>
          <p:cNvSpPr txBox="1"/>
          <p:nvPr>
            <p:ph type="title"/>
          </p:nvPr>
        </p:nvSpPr>
        <p:spPr>
          <a:xfrm>
            <a:off x="1390650" y="13350"/>
            <a:ext cx="10082700" cy="1303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Percentage of Undergraduate Physics Degrees Awarded to Women</a:t>
            </a:r>
            <a:endParaRPr b="1" sz="4000">
              <a:solidFill>
                <a:srgbClr val="18657A"/>
              </a:solidFill>
              <a:latin typeface="Arial"/>
              <a:ea typeface="Arial"/>
              <a:cs typeface="Arial"/>
              <a:sym typeface="Arial"/>
            </a:endParaRPr>
          </a:p>
        </p:txBody>
      </p:sp>
      <p:sp>
        <p:nvSpPr>
          <p:cNvPr id="435" name="Google Shape;435;g31cc776f792_0_278"/>
          <p:cNvSpPr/>
          <p:nvPr/>
        </p:nvSpPr>
        <p:spPr>
          <a:xfrm>
            <a:off x="2178225" y="5677575"/>
            <a:ext cx="828000" cy="247200"/>
          </a:xfrm>
          <a:prstGeom prst="rect">
            <a:avLst/>
          </a:prstGeom>
          <a:solidFill>
            <a:srgbClr val="6D9EEB"/>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6" name="Google Shape;436;g31cc776f792_0_278"/>
          <p:cNvSpPr/>
          <p:nvPr/>
        </p:nvSpPr>
        <p:spPr>
          <a:xfrm>
            <a:off x="3006225" y="5677325"/>
            <a:ext cx="828000" cy="247200"/>
          </a:xfrm>
          <a:prstGeom prst="rect">
            <a:avLst/>
          </a:prstGeom>
          <a:solidFill>
            <a:srgbClr val="F6B26B"/>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7" name="Google Shape;437;g31cc776f792_0_278"/>
          <p:cNvSpPr/>
          <p:nvPr/>
        </p:nvSpPr>
        <p:spPr>
          <a:xfrm>
            <a:off x="5490225" y="5677325"/>
            <a:ext cx="828000" cy="247200"/>
          </a:xfrm>
          <a:prstGeom prst="rect">
            <a:avLst/>
          </a:prstGeom>
          <a:solidFill>
            <a:srgbClr val="FFD966"/>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8" name="Google Shape;438;g31cc776f792_0_278"/>
          <p:cNvSpPr/>
          <p:nvPr/>
        </p:nvSpPr>
        <p:spPr>
          <a:xfrm>
            <a:off x="4662225" y="5677400"/>
            <a:ext cx="828000" cy="247200"/>
          </a:xfrm>
          <a:prstGeom prst="rect">
            <a:avLst/>
          </a:prstGeom>
          <a:solidFill>
            <a:srgbClr val="C27BA0"/>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39" name="Google Shape;439;g31cc776f792_0_278"/>
          <p:cNvSpPr/>
          <p:nvPr/>
        </p:nvSpPr>
        <p:spPr>
          <a:xfrm>
            <a:off x="3834225" y="5677350"/>
            <a:ext cx="828000" cy="247200"/>
          </a:xfrm>
          <a:prstGeom prst="rect">
            <a:avLst/>
          </a:prstGeom>
          <a:solidFill>
            <a:srgbClr val="6AA84F"/>
          </a:solidFill>
          <a:ln cap="flat" cmpd="sng" w="9525">
            <a:solidFill>
              <a:srgbClr val="59595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440" name="Google Shape;440;g31cc776f792_0_278"/>
          <p:cNvSpPr txBox="1"/>
          <p:nvPr/>
        </p:nvSpPr>
        <p:spPr>
          <a:xfrm>
            <a:off x="7059150" y="1404175"/>
            <a:ext cx="5047800" cy="2532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000">
                <a:solidFill>
                  <a:srgbClr val="18657A"/>
                </a:solidFill>
                <a:latin typeface="Jost"/>
                <a:ea typeface="Jost"/>
                <a:cs typeface="Jost"/>
                <a:sym typeface="Jost"/>
              </a:rPr>
              <a:t>Drag the top of each bar until it represents the percentage of female physics degree holders that you think are in that country. </a:t>
            </a:r>
            <a:endParaRPr sz="3000">
              <a:solidFill>
                <a:srgbClr val="18657A"/>
              </a:solidFill>
              <a:latin typeface="Jost"/>
              <a:ea typeface="Jost"/>
              <a:cs typeface="Jost"/>
              <a:sym typeface="Jost"/>
            </a:endParaRPr>
          </a:p>
        </p:txBody>
      </p:sp>
      <p:sp>
        <p:nvSpPr>
          <p:cNvPr id="441" name="Google Shape;441;g31cc776f792_0_278"/>
          <p:cNvSpPr txBox="1"/>
          <p:nvPr/>
        </p:nvSpPr>
        <p:spPr>
          <a:xfrm rot="-5400000">
            <a:off x="-1292125" y="3520825"/>
            <a:ext cx="5105400" cy="669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2000">
                <a:solidFill>
                  <a:srgbClr val="205867"/>
                </a:solidFill>
                <a:latin typeface="Jost"/>
                <a:ea typeface="Jost"/>
                <a:cs typeface="Jost"/>
                <a:sym typeface="Jost"/>
              </a:rPr>
              <a:t>% of Bachelor’s degrees awarded to Women</a:t>
            </a:r>
            <a:endParaRPr sz="2000">
              <a:solidFill>
                <a:srgbClr val="205867"/>
              </a:solidFill>
              <a:latin typeface="Jost"/>
              <a:ea typeface="Jost"/>
              <a:cs typeface="Jost"/>
              <a:sym typeface="Jost"/>
            </a:endParaRPr>
          </a:p>
        </p:txBody>
      </p:sp>
      <p:sp>
        <p:nvSpPr>
          <p:cNvPr id="442" name="Google Shape;442;g31cc776f792_0_278"/>
          <p:cNvSpPr/>
          <p:nvPr/>
        </p:nvSpPr>
        <p:spPr>
          <a:xfrm>
            <a:off x="11705175" y="5731775"/>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7" name="Shape 447"/>
        <p:cNvGrpSpPr/>
        <p:nvPr/>
      </p:nvGrpSpPr>
      <p:grpSpPr>
        <a:xfrm>
          <a:off x="0" y="0"/>
          <a:ext cx="0" cy="0"/>
          <a:chOff x="0" y="0"/>
          <a:chExt cx="0" cy="0"/>
        </a:xfrm>
      </p:grpSpPr>
      <p:pic>
        <p:nvPicPr>
          <p:cNvPr id="448" name="Google Shape;448;g320cf104df7_0_337" title="Chart"/>
          <p:cNvPicPr preferRelativeResize="0"/>
          <p:nvPr/>
        </p:nvPicPr>
        <p:blipFill>
          <a:blip r:embed="rId3">
            <a:alphaModFix/>
          </a:blip>
          <a:stretch>
            <a:fillRect/>
          </a:stretch>
        </p:blipFill>
        <p:spPr>
          <a:xfrm>
            <a:off x="2411825" y="356375"/>
            <a:ext cx="8694401" cy="6372650"/>
          </a:xfrm>
          <a:prstGeom prst="rect">
            <a:avLst/>
          </a:prstGeom>
          <a:noFill/>
          <a:ln>
            <a:noFill/>
          </a:ln>
        </p:spPr>
      </p:pic>
      <p:sp>
        <p:nvSpPr>
          <p:cNvPr id="449" name="Google Shape;449;g320cf104df7_0_337"/>
          <p:cNvSpPr txBox="1"/>
          <p:nvPr>
            <p:ph type="title"/>
          </p:nvPr>
        </p:nvSpPr>
        <p:spPr>
          <a:xfrm>
            <a:off x="1390650" y="13350"/>
            <a:ext cx="10082700" cy="1129500"/>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3000">
                <a:solidFill>
                  <a:srgbClr val="18657A"/>
                </a:solidFill>
                <a:latin typeface="Arial"/>
                <a:ea typeface="Arial"/>
                <a:cs typeface="Arial"/>
                <a:sym typeface="Arial"/>
              </a:rPr>
              <a:t>Percentage of Undergraduate Physics Degrees Awarded to Women</a:t>
            </a:r>
            <a:endParaRPr b="1" sz="3000">
              <a:solidFill>
                <a:srgbClr val="18657A"/>
              </a:solidFill>
              <a:latin typeface="Arial"/>
              <a:ea typeface="Arial"/>
              <a:cs typeface="Arial"/>
              <a:sym typeface="Arial"/>
            </a:endParaRPr>
          </a:p>
        </p:txBody>
      </p:sp>
      <p:sp>
        <p:nvSpPr>
          <p:cNvPr id="450" name="Google Shape;450;g320cf104df7_0_337"/>
          <p:cNvSpPr txBox="1"/>
          <p:nvPr/>
        </p:nvSpPr>
        <p:spPr>
          <a:xfrm>
            <a:off x="351000" y="5662577"/>
            <a:ext cx="3151500" cy="112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8657A"/>
                </a:solidFill>
                <a:latin typeface="Calibri"/>
                <a:ea typeface="Calibri"/>
                <a:cs typeface="Calibri"/>
                <a:sym typeface="Calibri"/>
              </a:rPr>
              <a:t>Source: IUPAP International Conference on Women in Physics Proceedings </a:t>
            </a:r>
            <a:r>
              <a:rPr b="0" i="0" lang="en-US" sz="1800" u="none" cap="none">
                <a:solidFill>
                  <a:srgbClr val="18657A"/>
                </a:solidFill>
                <a:latin typeface="Calibri"/>
                <a:ea typeface="Calibri"/>
                <a:cs typeface="Calibri"/>
                <a:sym typeface="Calibri"/>
              </a:rPr>
              <a:t>(2018-2023)</a:t>
            </a:r>
            <a:endParaRPr b="0" i="0" sz="1400" u="none" cap="none">
              <a:solidFill>
                <a:srgbClr val="18657A"/>
              </a:solidFill>
              <a:latin typeface="Arial"/>
              <a:ea typeface="Arial"/>
              <a:cs typeface="Arial"/>
              <a:sym typeface="Arial"/>
            </a:endParaRPr>
          </a:p>
        </p:txBody>
      </p:sp>
      <p:sp>
        <p:nvSpPr>
          <p:cNvPr id="451" name="Google Shape;451;g320cf104df7_0_337"/>
          <p:cNvSpPr/>
          <p:nvPr/>
        </p:nvSpPr>
        <p:spPr>
          <a:xfrm>
            <a:off x="11705175" y="5731775"/>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6" name="Shape 456"/>
        <p:cNvGrpSpPr/>
        <p:nvPr/>
      </p:nvGrpSpPr>
      <p:grpSpPr>
        <a:xfrm>
          <a:off x="0" y="0"/>
          <a:ext cx="0" cy="0"/>
          <a:chOff x="0" y="0"/>
          <a:chExt cx="0" cy="0"/>
        </a:xfrm>
      </p:grpSpPr>
      <p:sp>
        <p:nvSpPr>
          <p:cNvPr id="457" name="Google Shape;457;g320cf104df7_0_0"/>
          <p:cNvSpPr txBox="1"/>
          <p:nvPr>
            <p:ph idx="4294967295" type="title"/>
          </p:nvPr>
        </p:nvSpPr>
        <p:spPr>
          <a:xfrm>
            <a:off x="2993425" y="547925"/>
            <a:ext cx="87207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Women in Physics Internationally</a:t>
            </a:r>
            <a:endParaRPr b="1" sz="4000">
              <a:solidFill>
                <a:srgbClr val="18657A"/>
              </a:solidFill>
              <a:latin typeface="Arial"/>
              <a:ea typeface="Arial"/>
              <a:cs typeface="Arial"/>
              <a:sym typeface="Arial"/>
            </a:endParaRPr>
          </a:p>
        </p:txBody>
      </p:sp>
      <p:sp>
        <p:nvSpPr>
          <p:cNvPr id="458" name="Google Shape;458;g320cf104df7_0_0"/>
          <p:cNvSpPr txBox="1"/>
          <p:nvPr>
            <p:ph idx="4294967295" type="body"/>
          </p:nvPr>
        </p:nvSpPr>
        <p:spPr>
          <a:xfrm>
            <a:off x="704850" y="1825625"/>
            <a:ext cx="10761600" cy="3260400"/>
          </a:xfrm>
          <a:prstGeom prst="rect">
            <a:avLst/>
          </a:prstGeom>
          <a:noFill/>
          <a:ln>
            <a:noFill/>
          </a:ln>
        </p:spPr>
        <p:txBody>
          <a:bodyPr anchorCtr="0" anchor="t" bIns="45700" lIns="0" spcFirstLastPara="1" rIns="91425" wrap="square" tIns="45700">
            <a:noAutofit/>
          </a:bodyPr>
          <a:lstStyle/>
          <a:p>
            <a:pPr indent="0" lvl="0" marL="457200" marR="0" rtl="0" algn="l">
              <a:lnSpc>
                <a:spcPct val="100000"/>
              </a:lnSpc>
              <a:spcBef>
                <a:spcPts val="0"/>
              </a:spcBef>
              <a:spcAft>
                <a:spcPts val="0"/>
              </a:spcAft>
              <a:buNone/>
            </a:pPr>
            <a:r>
              <a:rPr i="1" lang="en-US" sz="3200">
                <a:solidFill>
                  <a:srgbClr val="18657A"/>
                </a:solidFill>
                <a:latin typeface="Arial"/>
                <a:ea typeface="Arial"/>
                <a:cs typeface="Arial"/>
                <a:sym typeface="Arial"/>
              </a:rPr>
              <a:t>None of these countries’ aggregate data can tell the story of individuals within the country. In addition, no country is meant to represent all countries in that region. </a:t>
            </a:r>
            <a:endParaRPr i="1" sz="3200">
              <a:solidFill>
                <a:srgbClr val="18657A"/>
              </a:solidFill>
              <a:latin typeface="Arial"/>
              <a:ea typeface="Arial"/>
              <a:cs typeface="Arial"/>
              <a:sym typeface="Arial"/>
            </a:endParaRPr>
          </a:p>
          <a:p>
            <a:pPr indent="0" lvl="0" marL="457200" marR="0" rtl="0" algn="l">
              <a:lnSpc>
                <a:spcPct val="100000"/>
              </a:lnSpc>
              <a:spcBef>
                <a:spcPts val="1000"/>
              </a:spcBef>
              <a:spcAft>
                <a:spcPts val="1000"/>
              </a:spcAft>
              <a:buNone/>
            </a:pPr>
            <a:r>
              <a:rPr i="1" lang="en-US" sz="3200">
                <a:solidFill>
                  <a:srgbClr val="18657A"/>
                </a:solidFill>
                <a:latin typeface="Arial"/>
                <a:ea typeface="Arial"/>
                <a:cs typeface="Arial"/>
                <a:sym typeface="Arial"/>
              </a:rPr>
              <a:t>Each country has their own culture, history and education systems that influence higher education in that country.</a:t>
            </a:r>
            <a:endParaRPr i="1" sz="3200">
              <a:solidFill>
                <a:srgbClr val="18657A"/>
              </a:solidFill>
              <a:latin typeface="Arial"/>
              <a:ea typeface="Arial"/>
              <a:cs typeface="Arial"/>
              <a:sym typeface="Arial"/>
            </a:endParaRPr>
          </a:p>
        </p:txBody>
      </p:sp>
      <p:pic>
        <p:nvPicPr>
          <p:cNvPr id="459" name="Google Shape;459;g320cf104df7_0_0"/>
          <p:cNvPicPr preferRelativeResize="0"/>
          <p:nvPr/>
        </p:nvPicPr>
        <p:blipFill rotWithShape="1">
          <a:blip r:embed="rId3">
            <a:alphaModFix/>
          </a:blip>
          <a:srcRect b="0" l="0" r="0" t="0"/>
          <a:stretch/>
        </p:blipFill>
        <p:spPr>
          <a:xfrm>
            <a:off x="8523275" y="4859870"/>
            <a:ext cx="2380500" cy="1701225"/>
          </a:xfrm>
          <a:prstGeom prst="rect">
            <a:avLst/>
          </a:prstGeom>
          <a:noFill/>
          <a:ln>
            <a:noFill/>
          </a:ln>
        </p:spPr>
      </p:pic>
      <p:sp>
        <p:nvSpPr>
          <p:cNvPr id="460" name="Google Shape;460;g320cf104df7_0_0"/>
          <p:cNvSpPr/>
          <p:nvPr/>
        </p:nvSpPr>
        <p:spPr>
          <a:xfrm>
            <a:off x="11714125" y="6433175"/>
            <a:ext cx="284400" cy="247200"/>
          </a:xfrm>
          <a:prstGeom prst="hexagon">
            <a:avLst>
              <a:gd fmla="val 28852" name="adj"/>
              <a:gd fmla="val 115470" name="vf"/>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5" name="Shape 465"/>
        <p:cNvGrpSpPr/>
        <p:nvPr/>
      </p:nvGrpSpPr>
      <p:grpSpPr>
        <a:xfrm>
          <a:off x="0" y="0"/>
          <a:ext cx="0" cy="0"/>
          <a:chOff x="0" y="0"/>
          <a:chExt cx="0" cy="0"/>
        </a:xfrm>
      </p:grpSpPr>
      <p:sp>
        <p:nvSpPr>
          <p:cNvPr id="466" name="Google Shape;466;g320cf104df7_0_7"/>
          <p:cNvSpPr txBox="1"/>
          <p:nvPr>
            <p:ph type="title"/>
          </p:nvPr>
        </p:nvSpPr>
        <p:spPr>
          <a:xfrm>
            <a:off x="1390125" y="547925"/>
            <a:ext cx="89034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Academic Achievement</a:t>
            </a:r>
            <a:endParaRPr b="1" sz="4000">
              <a:solidFill>
                <a:srgbClr val="18657A"/>
              </a:solidFill>
              <a:latin typeface="Arial"/>
              <a:ea typeface="Arial"/>
              <a:cs typeface="Arial"/>
              <a:sym typeface="Arial"/>
            </a:endParaRPr>
          </a:p>
        </p:txBody>
      </p:sp>
      <p:sp>
        <p:nvSpPr>
          <p:cNvPr id="467" name="Google Shape;467;g320cf104df7_0_7"/>
          <p:cNvSpPr txBox="1"/>
          <p:nvPr>
            <p:ph idx="4294967295" type="body"/>
          </p:nvPr>
        </p:nvSpPr>
        <p:spPr>
          <a:xfrm>
            <a:off x="704850" y="1825625"/>
            <a:ext cx="10761600" cy="3932100"/>
          </a:xfrm>
          <a:prstGeom prst="rect">
            <a:avLst/>
          </a:prstGeom>
          <a:noFill/>
          <a:ln>
            <a:noFill/>
          </a:ln>
        </p:spPr>
        <p:txBody>
          <a:bodyPr anchorCtr="0" anchor="t" bIns="45700" lIns="0" spcFirstLastPara="1" rIns="91425" wrap="square" tIns="45700">
            <a:noAutofit/>
          </a:bodyPr>
          <a:lstStyle/>
          <a:p>
            <a:pPr indent="-431800" lvl="0" marL="457200" marR="0" rtl="0" algn="l">
              <a:lnSpc>
                <a:spcPct val="100000"/>
              </a:lnSpc>
              <a:spcBef>
                <a:spcPts val="0"/>
              </a:spcBef>
              <a:spcAft>
                <a:spcPts val="0"/>
              </a:spcAft>
              <a:buClr>
                <a:srgbClr val="18657A"/>
              </a:buClr>
              <a:buSzPts val="3200"/>
              <a:buFont typeface="Arial"/>
              <a:buChar char="●"/>
            </a:pPr>
            <a:r>
              <a:rPr lang="en-US" sz="3200">
                <a:solidFill>
                  <a:srgbClr val="18657A"/>
                </a:solidFill>
                <a:latin typeface="Arial"/>
                <a:ea typeface="Arial"/>
                <a:cs typeface="Arial"/>
                <a:sym typeface="Arial"/>
              </a:rPr>
              <a:t>Do you think there are gender differences in physics grades in high school or college?</a:t>
            </a:r>
            <a:endParaRPr sz="3200">
              <a:solidFill>
                <a:srgbClr val="18657A"/>
              </a:solidFill>
              <a:latin typeface="Arial"/>
              <a:ea typeface="Arial"/>
              <a:cs typeface="Arial"/>
              <a:sym typeface="Arial"/>
            </a:endParaRPr>
          </a:p>
          <a:p>
            <a:pPr indent="-431800" lvl="0" marL="457200" marR="0" rtl="0" algn="l">
              <a:lnSpc>
                <a:spcPct val="100000"/>
              </a:lnSpc>
              <a:spcBef>
                <a:spcPts val="1000"/>
              </a:spcBef>
              <a:spcAft>
                <a:spcPts val="1000"/>
              </a:spcAft>
              <a:buClr>
                <a:srgbClr val="18657A"/>
              </a:buClr>
              <a:buSzPts val="3200"/>
              <a:buFont typeface="Arial"/>
              <a:buChar char="●"/>
            </a:pPr>
            <a:r>
              <a:rPr lang="en-US" sz="3200">
                <a:solidFill>
                  <a:srgbClr val="18657A"/>
                </a:solidFill>
                <a:latin typeface="Arial"/>
                <a:ea typeface="Arial"/>
                <a:cs typeface="Arial"/>
                <a:sym typeface="Arial"/>
              </a:rPr>
              <a:t>If you think there are differences, what are the causes? Exam bias, ability differences, or something else? Why?</a:t>
            </a:r>
            <a:endParaRPr sz="3200">
              <a:solidFill>
                <a:srgbClr val="18657A"/>
              </a:solidFill>
              <a:latin typeface="Arial"/>
              <a:ea typeface="Arial"/>
              <a:cs typeface="Arial"/>
              <a:sym typeface="Arial"/>
            </a:endParaRPr>
          </a:p>
        </p:txBody>
      </p:sp>
      <p:pic>
        <p:nvPicPr>
          <p:cNvPr id="468" name="Google Shape;468;g320cf104df7_0_7"/>
          <p:cNvPicPr preferRelativeResize="0"/>
          <p:nvPr/>
        </p:nvPicPr>
        <p:blipFill rotWithShape="1">
          <a:blip r:embed="rId3">
            <a:alphaModFix/>
          </a:blip>
          <a:srcRect b="0" l="0" r="0" t="0"/>
          <a:stretch/>
        </p:blipFill>
        <p:spPr>
          <a:xfrm>
            <a:off x="8523275" y="4859870"/>
            <a:ext cx="2380500" cy="17012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3" name="Shape 473"/>
        <p:cNvGrpSpPr/>
        <p:nvPr/>
      </p:nvGrpSpPr>
      <p:grpSpPr>
        <a:xfrm>
          <a:off x="0" y="0"/>
          <a:ext cx="0" cy="0"/>
          <a:chOff x="0" y="0"/>
          <a:chExt cx="0" cy="0"/>
        </a:xfrm>
      </p:grpSpPr>
      <p:pic>
        <p:nvPicPr>
          <p:cNvPr id="474" name="Google Shape;474;g323b8746880_0_10" title="Chart"/>
          <p:cNvPicPr preferRelativeResize="0"/>
          <p:nvPr/>
        </p:nvPicPr>
        <p:blipFill>
          <a:blip r:embed="rId3">
            <a:alphaModFix/>
          </a:blip>
          <a:stretch>
            <a:fillRect/>
          </a:stretch>
        </p:blipFill>
        <p:spPr>
          <a:xfrm>
            <a:off x="2411825" y="356375"/>
            <a:ext cx="8694401" cy="6372650"/>
          </a:xfrm>
          <a:prstGeom prst="rect">
            <a:avLst/>
          </a:prstGeom>
          <a:noFill/>
          <a:ln>
            <a:noFill/>
          </a:ln>
        </p:spPr>
      </p:pic>
      <p:sp>
        <p:nvSpPr>
          <p:cNvPr id="475" name="Google Shape;475;g323b8746880_0_10"/>
          <p:cNvSpPr txBox="1"/>
          <p:nvPr>
            <p:ph type="title"/>
          </p:nvPr>
        </p:nvSpPr>
        <p:spPr>
          <a:xfrm>
            <a:off x="1390650" y="13350"/>
            <a:ext cx="10082700" cy="1129500"/>
          </a:xfrm>
          <a:prstGeom prst="rect">
            <a:avLst/>
          </a:prstGeom>
          <a:solidFill>
            <a:schemeClr val="lt1"/>
          </a:solid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3000">
                <a:solidFill>
                  <a:srgbClr val="18657A"/>
                </a:solidFill>
                <a:latin typeface="Arial"/>
                <a:ea typeface="Arial"/>
                <a:cs typeface="Arial"/>
                <a:sym typeface="Arial"/>
              </a:rPr>
              <a:t>Percentage of Undergraduate Physics Degrees Awarded to Women</a:t>
            </a:r>
            <a:endParaRPr b="1" sz="3000">
              <a:solidFill>
                <a:srgbClr val="18657A"/>
              </a:solidFill>
              <a:latin typeface="Arial"/>
              <a:ea typeface="Arial"/>
              <a:cs typeface="Arial"/>
              <a:sym typeface="Arial"/>
            </a:endParaRPr>
          </a:p>
        </p:txBody>
      </p:sp>
      <p:sp>
        <p:nvSpPr>
          <p:cNvPr id="476" name="Google Shape;476;g323b8746880_0_10"/>
          <p:cNvSpPr txBox="1"/>
          <p:nvPr/>
        </p:nvSpPr>
        <p:spPr>
          <a:xfrm>
            <a:off x="351000" y="5662577"/>
            <a:ext cx="3151500" cy="1129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rgbClr val="18657A"/>
                </a:solidFill>
                <a:latin typeface="Calibri"/>
                <a:ea typeface="Calibri"/>
                <a:cs typeface="Calibri"/>
                <a:sym typeface="Calibri"/>
              </a:rPr>
              <a:t>Source: IUPAP International Conference on Women in Physics Proceedings </a:t>
            </a:r>
            <a:r>
              <a:rPr b="0" i="0" lang="en-US" sz="1800" u="none" cap="none">
                <a:solidFill>
                  <a:srgbClr val="18657A"/>
                </a:solidFill>
                <a:latin typeface="Calibri"/>
                <a:ea typeface="Calibri"/>
                <a:cs typeface="Calibri"/>
                <a:sym typeface="Calibri"/>
              </a:rPr>
              <a:t>(2018-2023)</a:t>
            </a:r>
            <a:endParaRPr b="0" i="0" sz="1400" u="none" cap="none">
              <a:solidFill>
                <a:srgbClr val="18657A"/>
              </a:solidFill>
              <a:latin typeface="Arial"/>
              <a:ea typeface="Arial"/>
              <a:cs typeface="Arial"/>
              <a:sym typeface="Arial"/>
            </a:endParaRPr>
          </a:p>
        </p:txBody>
      </p:sp>
      <p:sp>
        <p:nvSpPr>
          <p:cNvPr id="477" name="Google Shape;477;g323b8746880_0_10"/>
          <p:cNvSpPr/>
          <p:nvPr/>
        </p:nvSpPr>
        <p:spPr>
          <a:xfrm>
            <a:off x="11651775" y="5778550"/>
            <a:ext cx="284400" cy="247200"/>
          </a:xfrm>
          <a:prstGeom prst="hexagon">
            <a:avLst>
              <a:gd fmla="val 28852" name="adj"/>
              <a:gd fmla="val 115470" name="vf"/>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cxnSp>
        <p:nvCxnSpPr>
          <p:cNvPr id="478" name="Google Shape;478;g323b8746880_0_10"/>
          <p:cNvCxnSpPr/>
          <p:nvPr/>
        </p:nvCxnSpPr>
        <p:spPr>
          <a:xfrm>
            <a:off x="3304300" y="2805550"/>
            <a:ext cx="7933500" cy="31200"/>
          </a:xfrm>
          <a:prstGeom prst="straightConnector1">
            <a:avLst/>
          </a:prstGeom>
          <a:noFill/>
          <a:ln cap="flat" cmpd="sng" w="114300">
            <a:solidFill>
              <a:srgbClr val="B7B7B7"/>
            </a:solidFill>
            <a:prstDash val="solid"/>
            <a:round/>
            <a:headEnd len="med" w="med" type="none"/>
            <a:tailEnd len="med" w="med" type="none"/>
          </a:ln>
        </p:spPr>
      </p:cxn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78"/>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id="484" name="Google Shape;484;g320cf104df7_0_13"/>
          <p:cNvSpPr txBox="1"/>
          <p:nvPr>
            <p:ph idx="4294967295" type="title"/>
          </p:nvPr>
        </p:nvSpPr>
        <p:spPr>
          <a:xfrm>
            <a:off x="2882225" y="547925"/>
            <a:ext cx="4450800" cy="1630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Academic Achievement</a:t>
            </a:r>
            <a:endParaRPr b="1" sz="4000">
              <a:solidFill>
                <a:srgbClr val="18657A"/>
              </a:solidFill>
              <a:latin typeface="Arial"/>
              <a:ea typeface="Arial"/>
              <a:cs typeface="Arial"/>
              <a:sym typeface="Arial"/>
            </a:endParaRPr>
          </a:p>
        </p:txBody>
      </p:sp>
      <p:sp>
        <p:nvSpPr>
          <p:cNvPr id="485" name="Google Shape;485;g320cf104df7_0_13"/>
          <p:cNvSpPr txBox="1"/>
          <p:nvPr>
            <p:ph idx="4294967295" type="body"/>
          </p:nvPr>
        </p:nvSpPr>
        <p:spPr>
          <a:xfrm>
            <a:off x="704850" y="2437275"/>
            <a:ext cx="6924600" cy="3932100"/>
          </a:xfrm>
          <a:prstGeom prst="rect">
            <a:avLst/>
          </a:prstGeom>
          <a:noFill/>
          <a:ln>
            <a:noFill/>
          </a:ln>
        </p:spPr>
        <p:txBody>
          <a:bodyPr anchorCtr="0" anchor="t" bIns="45700" lIns="0" spcFirstLastPara="1" rIns="91425" wrap="square" tIns="45700">
            <a:noAutofit/>
          </a:bodyPr>
          <a:lstStyle/>
          <a:p>
            <a:pPr indent="-431800" lvl="0" marL="457200" marR="0" rtl="0" algn="l">
              <a:lnSpc>
                <a:spcPct val="100000"/>
              </a:lnSpc>
              <a:spcBef>
                <a:spcPts val="0"/>
              </a:spcBef>
              <a:spcAft>
                <a:spcPts val="0"/>
              </a:spcAft>
              <a:buClr>
                <a:srgbClr val="18657A"/>
              </a:buClr>
              <a:buSzPts val="3200"/>
              <a:buFont typeface="Arial"/>
              <a:buChar char="●"/>
            </a:pPr>
            <a:r>
              <a:rPr lang="en-US" sz="3200">
                <a:solidFill>
                  <a:srgbClr val="18657A"/>
                </a:solidFill>
                <a:latin typeface="Arial"/>
                <a:ea typeface="Arial"/>
                <a:cs typeface="Arial"/>
                <a:sym typeface="Arial"/>
              </a:rPr>
              <a:t>Men and women achieve similar grades in high school and university physics</a:t>
            </a:r>
            <a:endParaRPr sz="3200">
              <a:solidFill>
                <a:srgbClr val="18657A"/>
              </a:solidFill>
              <a:latin typeface="Arial"/>
              <a:ea typeface="Arial"/>
              <a:cs typeface="Arial"/>
              <a:sym typeface="Arial"/>
            </a:endParaRPr>
          </a:p>
          <a:p>
            <a:pPr indent="-431800" lvl="0" marL="457200" marR="0" rtl="0" algn="l">
              <a:lnSpc>
                <a:spcPct val="100000"/>
              </a:lnSpc>
              <a:spcBef>
                <a:spcPts val="1000"/>
              </a:spcBef>
              <a:spcAft>
                <a:spcPts val="1000"/>
              </a:spcAft>
              <a:buClr>
                <a:srgbClr val="18657A"/>
              </a:buClr>
              <a:buSzPts val="3200"/>
              <a:buFont typeface="Arial"/>
              <a:buChar char="●"/>
            </a:pPr>
            <a:r>
              <a:rPr lang="en-US" sz="3200">
                <a:solidFill>
                  <a:srgbClr val="18657A"/>
                </a:solidFill>
                <a:latin typeface="Arial"/>
                <a:ea typeface="Arial"/>
                <a:cs typeface="Arial"/>
                <a:sym typeface="Arial"/>
              </a:rPr>
              <a:t>The difference in science and math achievement between boys and girls is very small and varies more with country than between genders</a:t>
            </a:r>
            <a:endParaRPr sz="3200">
              <a:solidFill>
                <a:srgbClr val="18657A"/>
              </a:solidFill>
              <a:latin typeface="Arial"/>
              <a:ea typeface="Arial"/>
              <a:cs typeface="Arial"/>
              <a:sym typeface="Arial"/>
            </a:endParaRPr>
          </a:p>
        </p:txBody>
      </p:sp>
      <p:sp>
        <p:nvSpPr>
          <p:cNvPr id="486" name="Google Shape;486;g320cf104df7_0_13"/>
          <p:cNvSpPr txBox="1"/>
          <p:nvPr/>
        </p:nvSpPr>
        <p:spPr>
          <a:xfrm>
            <a:off x="523500" y="6317575"/>
            <a:ext cx="6042900" cy="3693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rgbClr val="000000"/>
              </a:buClr>
              <a:buSzPts val="1800"/>
              <a:buFont typeface="Arial"/>
              <a:buNone/>
            </a:pPr>
            <a:r>
              <a:rPr b="0" i="0" lang="en-US" sz="1800" u="none" cap="none" strike="noStrike">
                <a:solidFill>
                  <a:srgbClr val="18657A"/>
                </a:solidFill>
                <a:latin typeface="Calibri"/>
                <a:ea typeface="Calibri"/>
                <a:cs typeface="Calibri"/>
                <a:sym typeface="Calibri"/>
              </a:rPr>
              <a:t>Hazari et al., 2007; Hazari et al., 2008; Hyde and Linn, 2006 </a:t>
            </a:r>
            <a:endParaRPr b="0" i="0" sz="1800" u="none" cap="none" strike="noStrike">
              <a:solidFill>
                <a:srgbClr val="18657A"/>
              </a:solidFill>
              <a:latin typeface="Calibri"/>
              <a:ea typeface="Calibri"/>
              <a:cs typeface="Calibri"/>
              <a:sym typeface="Calibri"/>
            </a:endParaRPr>
          </a:p>
        </p:txBody>
      </p:sp>
      <p:pic>
        <p:nvPicPr>
          <p:cNvPr id="487" name="Google Shape;487;g320cf104df7_0_13"/>
          <p:cNvPicPr preferRelativeResize="0"/>
          <p:nvPr/>
        </p:nvPicPr>
        <p:blipFill rotWithShape="1">
          <a:blip r:embed="rId3">
            <a:alphaModFix/>
          </a:blip>
          <a:srcRect b="0" l="11791" r="7275" t="8298"/>
          <a:stretch/>
        </p:blipFill>
        <p:spPr>
          <a:xfrm>
            <a:off x="7946975" y="188625"/>
            <a:ext cx="3746400" cy="6289200"/>
          </a:xfrm>
          <a:prstGeom prst="round2DiagRect">
            <a:avLst>
              <a:gd fmla="val 16667" name="adj1"/>
              <a:gd fmla="val 0" name="adj2"/>
            </a:avLst>
          </a:prstGeom>
          <a:noFill/>
          <a:ln cap="flat" cmpd="sng" w="9525">
            <a:solidFill>
              <a:srgbClr val="18657A"/>
            </a:solidFill>
            <a:prstDash val="solid"/>
            <a:round/>
            <a:headEnd len="sm" w="sm" type="none"/>
            <a:tailEnd len="sm" w="sm" type="none"/>
          </a:ln>
        </p:spPr>
      </p:pic>
      <p:sp>
        <p:nvSpPr>
          <p:cNvPr id="488" name="Google Shape;488;g320cf104df7_0_13"/>
          <p:cNvSpPr/>
          <p:nvPr/>
        </p:nvSpPr>
        <p:spPr>
          <a:xfrm>
            <a:off x="11575350" y="6378625"/>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3" name="Shape 493"/>
        <p:cNvGrpSpPr/>
        <p:nvPr/>
      </p:nvGrpSpPr>
      <p:grpSpPr>
        <a:xfrm>
          <a:off x="0" y="0"/>
          <a:ext cx="0" cy="0"/>
          <a:chOff x="0" y="0"/>
          <a:chExt cx="0" cy="0"/>
        </a:xfrm>
      </p:grpSpPr>
      <p:sp>
        <p:nvSpPr>
          <p:cNvPr id="494" name="Google Shape;494;g320cf104df7_0_20"/>
          <p:cNvSpPr txBox="1"/>
          <p:nvPr>
            <p:ph type="title"/>
          </p:nvPr>
        </p:nvSpPr>
        <p:spPr>
          <a:xfrm>
            <a:off x="1380875" y="547925"/>
            <a:ext cx="89127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Unconscious Bias</a:t>
            </a:r>
            <a:endParaRPr b="1" sz="4000">
              <a:solidFill>
                <a:srgbClr val="18657A"/>
              </a:solidFill>
              <a:latin typeface="Arial"/>
              <a:ea typeface="Arial"/>
              <a:cs typeface="Arial"/>
              <a:sym typeface="Arial"/>
            </a:endParaRPr>
          </a:p>
        </p:txBody>
      </p:sp>
      <p:sp>
        <p:nvSpPr>
          <p:cNvPr id="495" name="Google Shape;495;g320cf104df7_0_20"/>
          <p:cNvSpPr txBox="1"/>
          <p:nvPr>
            <p:ph idx="4294967295" type="body"/>
          </p:nvPr>
        </p:nvSpPr>
        <p:spPr>
          <a:xfrm>
            <a:off x="704850" y="1825625"/>
            <a:ext cx="3890700" cy="3932100"/>
          </a:xfrm>
          <a:prstGeom prst="rect">
            <a:avLst/>
          </a:prstGeom>
          <a:noFill/>
          <a:ln>
            <a:noFill/>
          </a:ln>
        </p:spPr>
        <p:txBody>
          <a:bodyPr anchorCtr="0" anchor="t" bIns="45700" lIns="0" spcFirstLastPara="1" rIns="91425" wrap="square" tIns="45700">
            <a:noAutofit/>
          </a:bodyPr>
          <a:lstStyle/>
          <a:p>
            <a:pPr indent="-431800" lvl="0" marL="457200" marR="0" rtl="0" algn="l">
              <a:lnSpc>
                <a:spcPct val="100000"/>
              </a:lnSpc>
              <a:spcBef>
                <a:spcPts val="0"/>
              </a:spcBef>
              <a:spcAft>
                <a:spcPts val="1000"/>
              </a:spcAft>
              <a:buClr>
                <a:srgbClr val="18657A"/>
              </a:buClr>
              <a:buSzPts val="3200"/>
              <a:buFont typeface="Arial"/>
              <a:buChar char="●"/>
            </a:pPr>
            <a:r>
              <a:rPr lang="en-US" sz="3200">
                <a:solidFill>
                  <a:srgbClr val="18657A"/>
                </a:solidFill>
                <a:latin typeface="Arial"/>
                <a:ea typeface="Arial"/>
                <a:cs typeface="Arial"/>
                <a:sym typeface="Arial"/>
              </a:rPr>
              <a:t>Even small grade differences that do exist may be due to bias. How does this happen?</a:t>
            </a:r>
            <a:endParaRPr sz="3200">
              <a:solidFill>
                <a:srgbClr val="18657A"/>
              </a:solidFill>
              <a:latin typeface="Arial"/>
              <a:ea typeface="Arial"/>
              <a:cs typeface="Arial"/>
              <a:sym typeface="Arial"/>
            </a:endParaRPr>
          </a:p>
        </p:txBody>
      </p:sp>
      <p:pic>
        <p:nvPicPr>
          <p:cNvPr descr="C:\Users\lockrobynne\Pictures\APS physics grading.jpg" id="496" name="Google Shape;496;g320cf104df7_0_20"/>
          <p:cNvPicPr preferRelativeResize="0"/>
          <p:nvPr/>
        </p:nvPicPr>
        <p:blipFill rotWithShape="1">
          <a:blip r:embed="rId3">
            <a:alphaModFix/>
          </a:blip>
          <a:srcRect b="0" l="0" r="0" t="0"/>
          <a:stretch/>
        </p:blipFill>
        <p:spPr>
          <a:xfrm>
            <a:off x="4598051" y="1673226"/>
            <a:ext cx="6627774" cy="4244650"/>
          </a:xfrm>
          <a:prstGeom prst="rect">
            <a:avLst/>
          </a:prstGeom>
          <a:noFill/>
          <a:ln>
            <a:noFill/>
          </a:ln>
        </p:spPr>
      </p:pic>
      <p:sp>
        <p:nvSpPr>
          <p:cNvPr id="497" name="Google Shape;497;g320cf104df7_0_20"/>
          <p:cNvSpPr/>
          <p:nvPr/>
        </p:nvSpPr>
        <p:spPr>
          <a:xfrm>
            <a:off x="11651775" y="5778550"/>
            <a:ext cx="284400" cy="247200"/>
          </a:xfrm>
          <a:prstGeom prst="hexagon">
            <a:avLst>
              <a:gd fmla="val 28852" name="adj"/>
              <a:gd fmla="val 115470" name="vf"/>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2" name="Shape 502"/>
        <p:cNvGrpSpPr/>
        <p:nvPr/>
      </p:nvGrpSpPr>
      <p:grpSpPr>
        <a:xfrm>
          <a:off x="0" y="0"/>
          <a:ext cx="0" cy="0"/>
          <a:chOff x="0" y="0"/>
          <a:chExt cx="0" cy="0"/>
        </a:xfrm>
      </p:grpSpPr>
      <p:sp>
        <p:nvSpPr>
          <p:cNvPr id="503" name="Google Shape;503;g320cf104df7_0_26"/>
          <p:cNvSpPr txBox="1"/>
          <p:nvPr>
            <p:ph idx="4294967295" type="title"/>
          </p:nvPr>
        </p:nvSpPr>
        <p:spPr>
          <a:xfrm>
            <a:off x="3206575" y="547925"/>
            <a:ext cx="70869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What is unconscious bias?</a:t>
            </a:r>
            <a:endParaRPr b="1" sz="4000">
              <a:solidFill>
                <a:srgbClr val="18657A"/>
              </a:solidFill>
              <a:latin typeface="Arial"/>
              <a:ea typeface="Arial"/>
              <a:cs typeface="Arial"/>
              <a:sym typeface="Arial"/>
            </a:endParaRPr>
          </a:p>
        </p:txBody>
      </p:sp>
      <p:sp>
        <p:nvSpPr>
          <p:cNvPr id="504" name="Google Shape;504;g320cf104df7_0_26"/>
          <p:cNvSpPr txBox="1"/>
          <p:nvPr>
            <p:ph idx="4294967295" type="body"/>
          </p:nvPr>
        </p:nvSpPr>
        <p:spPr>
          <a:xfrm>
            <a:off x="704850" y="1520825"/>
            <a:ext cx="11250300" cy="3932100"/>
          </a:xfrm>
          <a:prstGeom prst="rect">
            <a:avLst/>
          </a:prstGeom>
          <a:noFill/>
          <a:ln>
            <a:noFill/>
          </a:ln>
        </p:spPr>
        <p:txBody>
          <a:bodyPr anchorCtr="0" anchor="t" bIns="45700" lIns="0" spcFirstLastPara="1" rIns="91425" wrap="square" tIns="45700">
            <a:noAutofit/>
          </a:bodyPr>
          <a:lstStyle/>
          <a:p>
            <a:pPr indent="-381000" lvl="0" marL="457200" marR="0" rtl="0" algn="l">
              <a:lnSpc>
                <a:spcPct val="100000"/>
              </a:lnSpc>
              <a:spcBef>
                <a:spcPts val="0"/>
              </a:spcBef>
              <a:spcAft>
                <a:spcPts val="0"/>
              </a:spcAft>
              <a:buClr>
                <a:srgbClr val="18657A"/>
              </a:buClr>
              <a:buSzPts val="2400"/>
              <a:buFont typeface="Arial"/>
              <a:buChar char="●"/>
            </a:pPr>
            <a:r>
              <a:rPr lang="en-US" sz="3200">
                <a:solidFill>
                  <a:srgbClr val="18657A"/>
                </a:solidFill>
                <a:latin typeface="Arial"/>
                <a:ea typeface="Arial"/>
                <a:cs typeface="Arial"/>
                <a:sym typeface="Arial"/>
              </a:rPr>
              <a:t>Unconscious bias refers to the unconscious sorting of people, often based on stereotypes and beliefs, bypassing rational and logical thinking</a:t>
            </a:r>
            <a:endParaRPr sz="3200">
              <a:solidFill>
                <a:srgbClr val="18657A"/>
              </a:solidFill>
              <a:latin typeface="Arial"/>
              <a:ea typeface="Arial"/>
              <a:cs typeface="Arial"/>
              <a:sym typeface="Arial"/>
            </a:endParaRPr>
          </a:p>
          <a:p>
            <a:pPr indent="-406400" lvl="1" marL="914400" marR="0" rtl="0" algn="l">
              <a:lnSpc>
                <a:spcPct val="100000"/>
              </a:lnSpc>
              <a:spcBef>
                <a:spcPts val="1000"/>
              </a:spcBef>
              <a:spcAft>
                <a:spcPts val="0"/>
              </a:spcAft>
              <a:buClr>
                <a:srgbClr val="18657A"/>
              </a:buClr>
              <a:buSzPts val="2800"/>
              <a:buFont typeface="Arial"/>
              <a:buChar char="○"/>
            </a:pPr>
            <a:r>
              <a:rPr lang="en-US" sz="2800">
                <a:solidFill>
                  <a:srgbClr val="18657A"/>
                </a:solidFill>
                <a:latin typeface="Arial"/>
                <a:ea typeface="Arial"/>
                <a:cs typeface="Arial"/>
                <a:sym typeface="Arial"/>
              </a:rPr>
              <a:t>Sexist behavior can arise even when people are not consciously sexist. </a:t>
            </a:r>
            <a:endParaRPr sz="2800">
              <a:solidFill>
                <a:srgbClr val="18657A"/>
              </a:solidFill>
              <a:latin typeface="Arial"/>
              <a:ea typeface="Arial"/>
              <a:cs typeface="Arial"/>
              <a:sym typeface="Arial"/>
            </a:endParaRPr>
          </a:p>
          <a:p>
            <a:pPr indent="-381000" lvl="0" marL="457200" marR="0" rtl="0" algn="l">
              <a:lnSpc>
                <a:spcPct val="100000"/>
              </a:lnSpc>
              <a:spcBef>
                <a:spcPts val="1000"/>
              </a:spcBef>
              <a:spcAft>
                <a:spcPts val="0"/>
              </a:spcAft>
              <a:buClr>
                <a:srgbClr val="18657A"/>
              </a:buClr>
              <a:buSzPts val="2400"/>
              <a:buFont typeface="Arial"/>
              <a:buChar char="●"/>
            </a:pPr>
            <a:r>
              <a:rPr lang="en-US" sz="3200">
                <a:solidFill>
                  <a:srgbClr val="18657A"/>
                </a:solidFill>
                <a:latin typeface="Arial"/>
                <a:ea typeface="Arial"/>
                <a:cs typeface="Arial"/>
                <a:sym typeface="Arial"/>
              </a:rPr>
              <a:t>All people have some degree of unconscious bias and many people even hold unconscious bias towards the groups that they belong</a:t>
            </a:r>
            <a:endParaRPr sz="3200">
              <a:solidFill>
                <a:srgbClr val="18657A"/>
              </a:solidFill>
              <a:latin typeface="Arial"/>
              <a:ea typeface="Arial"/>
              <a:cs typeface="Arial"/>
              <a:sym typeface="Arial"/>
            </a:endParaRPr>
          </a:p>
          <a:p>
            <a:pPr indent="-381000" lvl="0" marL="457200" marR="0" rtl="0" algn="l">
              <a:lnSpc>
                <a:spcPct val="100000"/>
              </a:lnSpc>
              <a:spcBef>
                <a:spcPts val="1000"/>
              </a:spcBef>
              <a:spcAft>
                <a:spcPts val="1000"/>
              </a:spcAft>
              <a:buClr>
                <a:srgbClr val="18657A"/>
              </a:buClr>
              <a:buSzPts val="2400"/>
              <a:buFont typeface="Arial"/>
              <a:buChar char="●"/>
            </a:pPr>
            <a:r>
              <a:rPr lang="en-US" sz="3200">
                <a:solidFill>
                  <a:srgbClr val="18657A"/>
                </a:solidFill>
                <a:latin typeface="Arial"/>
                <a:ea typeface="Arial"/>
                <a:cs typeface="Arial"/>
                <a:sym typeface="Arial"/>
              </a:rPr>
              <a:t>Becoming aware of your own unconscious biases is the first step to overcoming them</a:t>
            </a:r>
            <a:endParaRPr sz="3200">
              <a:solidFill>
                <a:srgbClr val="18657A"/>
              </a:solidFill>
              <a:latin typeface="Arial"/>
              <a:ea typeface="Arial"/>
              <a:cs typeface="Arial"/>
              <a:sym typeface="Arial"/>
            </a:endParaRPr>
          </a:p>
        </p:txBody>
      </p:sp>
      <p:sp>
        <p:nvSpPr>
          <p:cNvPr id="505" name="Google Shape;505;g320cf104df7_0_26"/>
          <p:cNvSpPr/>
          <p:nvPr/>
        </p:nvSpPr>
        <p:spPr>
          <a:xfrm>
            <a:off x="11670750" y="6332725"/>
            <a:ext cx="284400" cy="247200"/>
          </a:xfrm>
          <a:prstGeom prst="hexagon">
            <a:avLst>
              <a:gd fmla="val 28852" name="adj"/>
              <a:gd fmla="val 115470" name="vf"/>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g31cc776f792_0_83"/>
          <p:cNvSpPr txBox="1"/>
          <p:nvPr>
            <p:ph idx="4294967295" type="title"/>
          </p:nvPr>
        </p:nvSpPr>
        <p:spPr>
          <a:xfrm>
            <a:off x="2875925" y="593725"/>
            <a:ext cx="7417500" cy="679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Jost"/>
                <a:ea typeface="Jost"/>
                <a:cs typeface="Jost"/>
                <a:sym typeface="Jost"/>
              </a:rPr>
              <a:t>Pre-assignment</a:t>
            </a:r>
            <a:endParaRPr b="1" sz="4000">
              <a:solidFill>
                <a:srgbClr val="18657A"/>
              </a:solidFill>
              <a:latin typeface="Jost"/>
              <a:ea typeface="Jost"/>
              <a:cs typeface="Jost"/>
              <a:sym typeface="Jost"/>
            </a:endParaRPr>
          </a:p>
        </p:txBody>
      </p:sp>
      <p:sp>
        <p:nvSpPr>
          <p:cNvPr id="225" name="Google Shape;225;g31cc776f792_0_83"/>
          <p:cNvSpPr txBox="1"/>
          <p:nvPr>
            <p:ph idx="4294967295" type="body"/>
          </p:nvPr>
        </p:nvSpPr>
        <p:spPr>
          <a:xfrm>
            <a:off x="704850" y="1825625"/>
            <a:ext cx="10761600" cy="39321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lang="en-US" sz="3200">
                <a:solidFill>
                  <a:srgbClr val="18657A"/>
                </a:solidFill>
              </a:rPr>
              <a:t>What trends do you notice about the physicists you found in your google search?</a:t>
            </a:r>
            <a:endParaRPr sz="3200">
              <a:solidFill>
                <a:srgbClr val="18657A"/>
              </a:solidFill>
            </a:endParaRPr>
          </a:p>
        </p:txBody>
      </p:sp>
      <p:pic>
        <p:nvPicPr>
          <p:cNvPr id="226" name="Google Shape;226;g31cc776f792_0_83"/>
          <p:cNvPicPr preferRelativeResize="0"/>
          <p:nvPr/>
        </p:nvPicPr>
        <p:blipFill rotWithShape="1">
          <a:blip r:embed="rId3">
            <a:alphaModFix/>
          </a:blip>
          <a:srcRect b="0" l="0" r="0" t="0"/>
          <a:stretch/>
        </p:blipFill>
        <p:spPr>
          <a:xfrm>
            <a:off x="1455100" y="2922425"/>
            <a:ext cx="8608450" cy="3589716"/>
          </a:xfrm>
          <a:prstGeom prst="rect">
            <a:avLst/>
          </a:prstGeom>
          <a:noFill/>
          <a:ln>
            <a:noFill/>
          </a:ln>
          <a:effectLst>
            <a:outerShdw blurRad="185738" rotWithShape="0" algn="bl" dir="5400000" dist="19050">
              <a:srgbClr val="000000">
                <a:alpha val="49800"/>
              </a:srgbClr>
            </a:outerShdw>
          </a:effectLst>
        </p:spPr>
      </p:pic>
      <p:sp>
        <p:nvSpPr>
          <p:cNvPr id="227" name="Google Shape;227;g31cc776f792_0_83"/>
          <p:cNvSpPr/>
          <p:nvPr/>
        </p:nvSpPr>
        <p:spPr>
          <a:xfrm>
            <a:off x="11700325" y="6399475"/>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0" name="Shape 510"/>
        <p:cNvGrpSpPr/>
        <p:nvPr/>
      </p:nvGrpSpPr>
      <p:grpSpPr>
        <a:xfrm>
          <a:off x="0" y="0"/>
          <a:ext cx="0" cy="0"/>
          <a:chOff x="0" y="0"/>
          <a:chExt cx="0" cy="0"/>
        </a:xfrm>
      </p:grpSpPr>
      <p:sp>
        <p:nvSpPr>
          <p:cNvPr id="511" name="Google Shape;511;g320cf104df7_0_33"/>
          <p:cNvSpPr txBox="1"/>
          <p:nvPr>
            <p:ph type="title"/>
          </p:nvPr>
        </p:nvSpPr>
        <p:spPr>
          <a:xfrm>
            <a:off x="1380875" y="547925"/>
            <a:ext cx="105837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How early can unconscious bias emerge?</a:t>
            </a:r>
            <a:endParaRPr b="1" sz="4000">
              <a:solidFill>
                <a:srgbClr val="18657A"/>
              </a:solidFill>
              <a:latin typeface="Arial"/>
              <a:ea typeface="Arial"/>
              <a:cs typeface="Arial"/>
              <a:sym typeface="Arial"/>
            </a:endParaRPr>
          </a:p>
        </p:txBody>
      </p:sp>
      <p:sp>
        <p:nvSpPr>
          <p:cNvPr id="512" name="Google Shape;512;g320cf104df7_0_33"/>
          <p:cNvSpPr txBox="1"/>
          <p:nvPr>
            <p:ph idx="4294967295" type="body"/>
          </p:nvPr>
        </p:nvSpPr>
        <p:spPr>
          <a:xfrm>
            <a:off x="704850" y="4570975"/>
            <a:ext cx="10448400" cy="2547900"/>
          </a:xfrm>
          <a:prstGeom prst="rect">
            <a:avLst/>
          </a:prstGeom>
          <a:noFill/>
          <a:ln>
            <a:noFill/>
          </a:ln>
        </p:spPr>
        <p:txBody>
          <a:bodyPr anchorCtr="0" anchor="t" bIns="45700" lIns="0" spcFirstLastPara="1" rIns="91425" wrap="square" tIns="45700">
            <a:noAutofit/>
          </a:bodyPr>
          <a:lstStyle/>
          <a:p>
            <a:pPr indent="-393700" lvl="0" marL="457200" marR="0" rtl="0" algn="l">
              <a:lnSpc>
                <a:spcPct val="100000"/>
              </a:lnSpc>
              <a:spcBef>
                <a:spcPts val="1000"/>
              </a:spcBef>
              <a:spcAft>
                <a:spcPts val="1000"/>
              </a:spcAft>
              <a:buClr>
                <a:srgbClr val="18657A"/>
              </a:buClr>
              <a:buSzPts val="2600"/>
              <a:buFont typeface="Arial"/>
              <a:buChar char="●"/>
            </a:pPr>
            <a:r>
              <a:rPr lang="en-US" sz="3400">
                <a:solidFill>
                  <a:srgbClr val="18657A"/>
                </a:solidFill>
                <a:latin typeface="Arial"/>
                <a:ea typeface="Arial"/>
                <a:cs typeface="Arial"/>
                <a:sym typeface="Arial"/>
              </a:rPr>
              <a:t>In the US, girls age 6 are less likely than boys to believe that members of their gender are ‘really, really smart’,” and avoid activities associated with being “really, really smart”. Why?</a:t>
            </a:r>
            <a:endParaRPr sz="3400">
              <a:solidFill>
                <a:srgbClr val="18657A"/>
              </a:solidFill>
              <a:latin typeface="Arial"/>
              <a:ea typeface="Arial"/>
              <a:cs typeface="Arial"/>
              <a:sym typeface="Arial"/>
            </a:endParaRPr>
          </a:p>
        </p:txBody>
      </p:sp>
      <p:pic>
        <p:nvPicPr>
          <p:cNvPr descr="C:\Users\lockrobynne\Pictures\gender stereotypes.png" id="513" name="Google Shape;513;g320cf104df7_0_33"/>
          <p:cNvPicPr preferRelativeResize="0"/>
          <p:nvPr/>
        </p:nvPicPr>
        <p:blipFill rotWithShape="1">
          <a:blip r:embed="rId3">
            <a:alphaModFix/>
          </a:blip>
          <a:srcRect b="0" l="0" r="0" t="0"/>
          <a:stretch/>
        </p:blipFill>
        <p:spPr>
          <a:xfrm>
            <a:off x="3072628" y="1186801"/>
            <a:ext cx="5712826" cy="3581975"/>
          </a:xfrm>
          <a:prstGeom prst="rect">
            <a:avLst/>
          </a:prstGeom>
          <a:noFill/>
          <a:ln>
            <a:noFill/>
          </a:ln>
        </p:spPr>
      </p:pic>
      <p:sp>
        <p:nvSpPr>
          <p:cNvPr id="514" name="Google Shape;514;g320cf104df7_0_33"/>
          <p:cNvSpPr/>
          <p:nvPr/>
        </p:nvSpPr>
        <p:spPr>
          <a:xfrm>
            <a:off x="11651775" y="5778550"/>
            <a:ext cx="284400" cy="247200"/>
          </a:xfrm>
          <a:prstGeom prst="hexagon">
            <a:avLst>
              <a:gd fmla="val 28852" name="adj"/>
              <a:gd fmla="val 115470" name="vf"/>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sp>
        <p:nvSpPr>
          <p:cNvPr id="520" name="Google Shape;520;g320cf104df7_0_70"/>
          <p:cNvSpPr txBox="1"/>
          <p:nvPr>
            <p:ph idx="4294967295" type="title"/>
          </p:nvPr>
        </p:nvSpPr>
        <p:spPr>
          <a:xfrm>
            <a:off x="2752475" y="547925"/>
            <a:ext cx="94395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Another example of unconscious bias</a:t>
            </a:r>
            <a:endParaRPr b="1" sz="4000">
              <a:solidFill>
                <a:srgbClr val="18657A"/>
              </a:solidFill>
              <a:latin typeface="Arial"/>
              <a:ea typeface="Arial"/>
              <a:cs typeface="Arial"/>
              <a:sym typeface="Arial"/>
            </a:endParaRPr>
          </a:p>
        </p:txBody>
      </p:sp>
      <p:sp>
        <p:nvSpPr>
          <p:cNvPr id="521" name="Google Shape;521;g320cf104df7_0_70"/>
          <p:cNvSpPr txBox="1"/>
          <p:nvPr>
            <p:ph idx="4294967295" type="body"/>
          </p:nvPr>
        </p:nvSpPr>
        <p:spPr>
          <a:xfrm>
            <a:off x="704850" y="5023025"/>
            <a:ext cx="11176200" cy="1572900"/>
          </a:xfrm>
          <a:prstGeom prst="rect">
            <a:avLst/>
          </a:prstGeom>
          <a:noFill/>
          <a:ln>
            <a:noFill/>
          </a:ln>
        </p:spPr>
        <p:txBody>
          <a:bodyPr anchorCtr="0" anchor="t" bIns="45700" lIns="0" spcFirstLastPara="1" rIns="91425" wrap="square" tIns="45700">
            <a:noAutofit/>
          </a:bodyPr>
          <a:lstStyle/>
          <a:p>
            <a:pPr indent="-381000" lvl="0" marL="457200" marR="0" rtl="0" algn="l">
              <a:lnSpc>
                <a:spcPct val="100000"/>
              </a:lnSpc>
              <a:spcBef>
                <a:spcPts val="1000"/>
              </a:spcBef>
              <a:spcAft>
                <a:spcPts val="1000"/>
              </a:spcAft>
              <a:buClr>
                <a:srgbClr val="18657A"/>
              </a:buClr>
              <a:buSzPts val="2400"/>
              <a:buFont typeface="Arial"/>
              <a:buChar char="●"/>
            </a:pPr>
            <a:r>
              <a:rPr lang="en-US" sz="3200">
                <a:solidFill>
                  <a:srgbClr val="18657A"/>
                </a:solidFill>
                <a:latin typeface="Arial"/>
                <a:ea typeface="Arial"/>
                <a:cs typeface="Arial"/>
                <a:sym typeface="Arial"/>
              </a:rPr>
              <a:t>Even after accounting for actual class performance and outspokenness, men assumed other men knew the content better than women. Does this happen here?</a:t>
            </a:r>
            <a:endParaRPr sz="3200">
              <a:solidFill>
                <a:srgbClr val="18657A"/>
              </a:solidFill>
              <a:latin typeface="Arial"/>
              <a:ea typeface="Arial"/>
              <a:cs typeface="Arial"/>
              <a:sym typeface="Arial"/>
            </a:endParaRPr>
          </a:p>
        </p:txBody>
      </p:sp>
      <p:pic>
        <p:nvPicPr>
          <p:cNvPr descr="C:\Users\lockrobynne\Documents\Noyce Project\grunspan.jpg" id="522" name="Google Shape;522;g320cf104df7_0_70"/>
          <p:cNvPicPr preferRelativeResize="0"/>
          <p:nvPr/>
        </p:nvPicPr>
        <p:blipFill rotWithShape="1">
          <a:blip r:embed="rId3">
            <a:alphaModFix/>
          </a:blip>
          <a:srcRect b="0" l="-2145" r="0" t="7347"/>
          <a:stretch/>
        </p:blipFill>
        <p:spPr>
          <a:xfrm>
            <a:off x="2833670" y="1436050"/>
            <a:ext cx="7729200" cy="3312900"/>
          </a:xfrm>
          <a:prstGeom prst="round2DiagRect">
            <a:avLst>
              <a:gd fmla="val 16667" name="adj1"/>
              <a:gd fmla="val 0" name="adj2"/>
            </a:avLst>
          </a:prstGeom>
          <a:solidFill>
            <a:srgbClr val="FFFFFF"/>
          </a:solidFill>
          <a:ln cap="sq" cmpd="sng" w="88900">
            <a:solidFill>
              <a:srgbClr val="FFFFFF"/>
            </a:solidFill>
            <a:prstDash val="solid"/>
            <a:miter lim="800000"/>
            <a:headEnd len="sm" w="sm" type="none"/>
            <a:tailEnd len="sm" w="sm" type="none"/>
          </a:ln>
          <a:effectLst>
            <a:outerShdw blurRad="254000" rotWithShape="0" algn="tl">
              <a:srgbClr val="000000">
                <a:alpha val="42350"/>
              </a:srgbClr>
            </a:outerShdw>
          </a:effectLst>
        </p:spPr>
      </p:pic>
      <p:sp>
        <p:nvSpPr>
          <p:cNvPr id="523" name="Google Shape;523;g320cf104df7_0_70"/>
          <p:cNvSpPr/>
          <p:nvPr/>
        </p:nvSpPr>
        <p:spPr>
          <a:xfrm>
            <a:off x="11596650" y="6218075"/>
            <a:ext cx="284400" cy="247200"/>
          </a:xfrm>
          <a:prstGeom prst="hexagon">
            <a:avLst>
              <a:gd fmla="val 28852" name="adj"/>
              <a:gd fmla="val 115470" name="vf"/>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8" name="Shape 528"/>
        <p:cNvGrpSpPr/>
        <p:nvPr/>
      </p:nvGrpSpPr>
      <p:grpSpPr>
        <a:xfrm>
          <a:off x="0" y="0"/>
          <a:ext cx="0" cy="0"/>
          <a:chOff x="0" y="0"/>
          <a:chExt cx="0" cy="0"/>
        </a:xfrm>
      </p:grpSpPr>
      <p:sp>
        <p:nvSpPr>
          <p:cNvPr id="529" name="Google Shape;529;g320cf104df7_0_77"/>
          <p:cNvSpPr txBox="1"/>
          <p:nvPr>
            <p:ph type="title"/>
          </p:nvPr>
        </p:nvSpPr>
        <p:spPr>
          <a:xfrm>
            <a:off x="1390125" y="547925"/>
            <a:ext cx="89034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Gendered Professions</a:t>
            </a:r>
            <a:endParaRPr b="1" sz="4000">
              <a:solidFill>
                <a:srgbClr val="18657A"/>
              </a:solidFill>
              <a:latin typeface="Arial"/>
              <a:ea typeface="Arial"/>
              <a:cs typeface="Arial"/>
              <a:sym typeface="Arial"/>
            </a:endParaRPr>
          </a:p>
        </p:txBody>
      </p:sp>
      <p:sp>
        <p:nvSpPr>
          <p:cNvPr id="530" name="Google Shape;530;g320cf104df7_0_77"/>
          <p:cNvSpPr txBox="1"/>
          <p:nvPr>
            <p:ph idx="4294967295" type="body"/>
          </p:nvPr>
        </p:nvSpPr>
        <p:spPr>
          <a:xfrm>
            <a:off x="704850" y="1483750"/>
            <a:ext cx="10761600" cy="3932100"/>
          </a:xfrm>
          <a:prstGeom prst="rect">
            <a:avLst/>
          </a:prstGeom>
          <a:noFill/>
          <a:ln>
            <a:noFill/>
          </a:ln>
        </p:spPr>
        <p:txBody>
          <a:bodyPr anchorCtr="0" anchor="t" bIns="45700" lIns="0" spcFirstLastPara="1" rIns="91425" wrap="square" tIns="45700">
            <a:noAutofit/>
          </a:bodyPr>
          <a:lstStyle/>
          <a:p>
            <a:pPr indent="-406400" lvl="0" marL="457200" marR="0" rtl="0" algn="l">
              <a:lnSpc>
                <a:spcPct val="100000"/>
              </a:lnSpc>
              <a:spcBef>
                <a:spcPts val="0"/>
              </a:spcBef>
              <a:spcAft>
                <a:spcPts val="0"/>
              </a:spcAft>
              <a:buClr>
                <a:srgbClr val="18657A"/>
              </a:buClr>
              <a:buSzPts val="2800"/>
              <a:buFont typeface="Arial"/>
              <a:buChar char="●"/>
            </a:pPr>
            <a:r>
              <a:rPr lang="en-US">
                <a:solidFill>
                  <a:srgbClr val="18657A"/>
                </a:solidFill>
                <a:latin typeface="Arial"/>
                <a:ea typeface="Arial"/>
                <a:cs typeface="Arial"/>
                <a:sym typeface="Arial"/>
              </a:rPr>
              <a:t>Why do you think women appear in particular science fields more than others?</a:t>
            </a:r>
            <a:endParaRPr>
              <a:solidFill>
                <a:srgbClr val="18657A"/>
              </a:solidFill>
              <a:latin typeface="Arial"/>
              <a:ea typeface="Arial"/>
              <a:cs typeface="Arial"/>
              <a:sym typeface="Arial"/>
            </a:endParaRPr>
          </a:p>
          <a:p>
            <a:pPr indent="-406400" lvl="0" marL="457200" marR="0" rtl="0" algn="l">
              <a:lnSpc>
                <a:spcPct val="100000"/>
              </a:lnSpc>
              <a:spcBef>
                <a:spcPts val="1000"/>
              </a:spcBef>
              <a:spcAft>
                <a:spcPts val="0"/>
              </a:spcAft>
              <a:buClr>
                <a:srgbClr val="18657A"/>
              </a:buClr>
              <a:buSzPts val="2800"/>
              <a:buFont typeface="Arial"/>
              <a:buChar char="●"/>
            </a:pPr>
            <a:r>
              <a:rPr lang="en-US">
                <a:solidFill>
                  <a:srgbClr val="18657A"/>
                </a:solidFill>
                <a:latin typeface="Arial"/>
                <a:ea typeface="Arial"/>
                <a:cs typeface="Arial"/>
                <a:sym typeface="Arial"/>
              </a:rPr>
              <a:t>What gender are your doctors and nurses? </a:t>
            </a:r>
            <a:endParaRPr>
              <a:solidFill>
                <a:srgbClr val="18657A"/>
              </a:solidFill>
              <a:latin typeface="Arial"/>
              <a:ea typeface="Arial"/>
              <a:cs typeface="Arial"/>
              <a:sym typeface="Arial"/>
            </a:endParaRPr>
          </a:p>
          <a:p>
            <a:pPr indent="-406400" lvl="0" marL="457200" marR="0" rtl="0" algn="l">
              <a:lnSpc>
                <a:spcPct val="100000"/>
              </a:lnSpc>
              <a:spcBef>
                <a:spcPts val="1000"/>
              </a:spcBef>
              <a:spcAft>
                <a:spcPts val="1000"/>
              </a:spcAft>
              <a:buClr>
                <a:srgbClr val="18657A"/>
              </a:buClr>
              <a:buSzPts val="2800"/>
              <a:buFont typeface="Arial"/>
              <a:buChar char="●"/>
            </a:pPr>
            <a:r>
              <a:rPr lang="en-US">
                <a:solidFill>
                  <a:srgbClr val="18657A"/>
                </a:solidFill>
                <a:latin typeface="Arial"/>
                <a:ea typeface="Arial"/>
                <a:cs typeface="Arial"/>
                <a:sym typeface="Arial"/>
              </a:rPr>
              <a:t>What about people you know in other technical professions (e.g. engineering)?</a:t>
            </a:r>
            <a:endParaRPr>
              <a:solidFill>
                <a:srgbClr val="18657A"/>
              </a:solidFill>
              <a:latin typeface="Arial"/>
              <a:ea typeface="Arial"/>
              <a:cs typeface="Arial"/>
              <a:sym typeface="Arial"/>
            </a:endParaRPr>
          </a:p>
        </p:txBody>
      </p:sp>
      <p:pic>
        <p:nvPicPr>
          <p:cNvPr id="531" name="Google Shape;531;g320cf104df7_0_77"/>
          <p:cNvPicPr preferRelativeResize="0"/>
          <p:nvPr/>
        </p:nvPicPr>
        <p:blipFill rotWithShape="1">
          <a:blip r:embed="rId3">
            <a:alphaModFix/>
          </a:blip>
          <a:srcRect b="0" l="0" r="0" t="0"/>
          <a:stretch/>
        </p:blipFill>
        <p:spPr>
          <a:xfrm>
            <a:off x="8493025" y="4718920"/>
            <a:ext cx="2380500" cy="1701225"/>
          </a:xfrm>
          <a:prstGeom prst="rect">
            <a:avLst/>
          </a:prstGeom>
          <a:noFill/>
          <a:ln>
            <a:noFill/>
          </a:ln>
        </p:spPr>
      </p:pic>
      <p:sp>
        <p:nvSpPr>
          <p:cNvPr id="532" name="Google Shape;532;g320cf104df7_0_77"/>
          <p:cNvSpPr/>
          <p:nvPr/>
        </p:nvSpPr>
        <p:spPr>
          <a:xfrm>
            <a:off x="11651775" y="577855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7" name="Shape 537"/>
        <p:cNvGrpSpPr/>
        <p:nvPr/>
      </p:nvGrpSpPr>
      <p:grpSpPr>
        <a:xfrm>
          <a:off x="0" y="0"/>
          <a:ext cx="0" cy="0"/>
          <a:chOff x="0" y="0"/>
          <a:chExt cx="0" cy="0"/>
        </a:xfrm>
      </p:grpSpPr>
      <p:sp>
        <p:nvSpPr>
          <p:cNvPr id="538" name="Google Shape;538;g320cf104df7_0_83"/>
          <p:cNvSpPr txBox="1"/>
          <p:nvPr>
            <p:ph idx="4294967295" type="title"/>
          </p:nvPr>
        </p:nvSpPr>
        <p:spPr>
          <a:xfrm>
            <a:off x="2984150" y="547925"/>
            <a:ext cx="73092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Gendered Professions</a:t>
            </a:r>
            <a:endParaRPr b="1" sz="4000">
              <a:solidFill>
                <a:srgbClr val="18657A"/>
              </a:solidFill>
              <a:latin typeface="Arial"/>
              <a:ea typeface="Arial"/>
              <a:cs typeface="Arial"/>
              <a:sym typeface="Arial"/>
            </a:endParaRPr>
          </a:p>
        </p:txBody>
      </p:sp>
      <p:sp>
        <p:nvSpPr>
          <p:cNvPr id="539" name="Google Shape;539;g320cf104df7_0_83"/>
          <p:cNvSpPr txBox="1"/>
          <p:nvPr>
            <p:ph idx="4294967295" type="body"/>
          </p:nvPr>
        </p:nvSpPr>
        <p:spPr>
          <a:xfrm>
            <a:off x="704850" y="1520825"/>
            <a:ext cx="10761600" cy="3932100"/>
          </a:xfrm>
          <a:prstGeom prst="rect">
            <a:avLst/>
          </a:prstGeom>
          <a:noFill/>
          <a:ln>
            <a:noFill/>
          </a:ln>
        </p:spPr>
        <p:txBody>
          <a:bodyPr anchorCtr="0" anchor="t" bIns="45700" lIns="0" spcFirstLastPara="1" rIns="91425" wrap="square" tIns="45700">
            <a:noAutofit/>
          </a:bodyPr>
          <a:lstStyle/>
          <a:p>
            <a:pPr indent="-381000" lvl="0" marL="457200" marR="0" rtl="0" algn="l">
              <a:lnSpc>
                <a:spcPct val="100000"/>
              </a:lnSpc>
              <a:spcBef>
                <a:spcPts val="0"/>
              </a:spcBef>
              <a:spcAft>
                <a:spcPts val="0"/>
              </a:spcAft>
              <a:buClr>
                <a:srgbClr val="18657A"/>
              </a:buClr>
              <a:buSzPts val="2400"/>
              <a:buFont typeface="Arial"/>
              <a:buChar char="●"/>
            </a:pPr>
            <a:r>
              <a:rPr lang="en-US" sz="3200">
                <a:solidFill>
                  <a:srgbClr val="18657A"/>
                </a:solidFill>
                <a:latin typeface="Arial"/>
                <a:ea typeface="Arial"/>
                <a:cs typeface="Arial"/>
                <a:sym typeface="Arial"/>
              </a:rPr>
              <a:t>What gender are your teachers in various subjects?</a:t>
            </a:r>
            <a:endParaRPr sz="3200">
              <a:solidFill>
                <a:srgbClr val="18657A"/>
              </a:solidFill>
              <a:latin typeface="Arial"/>
              <a:ea typeface="Arial"/>
              <a:cs typeface="Arial"/>
              <a:sym typeface="Arial"/>
            </a:endParaRPr>
          </a:p>
          <a:p>
            <a:pPr indent="-381000" lvl="0" marL="457200" marR="0" rtl="0" algn="l">
              <a:lnSpc>
                <a:spcPct val="100000"/>
              </a:lnSpc>
              <a:spcBef>
                <a:spcPts val="1000"/>
              </a:spcBef>
              <a:spcAft>
                <a:spcPts val="0"/>
              </a:spcAft>
              <a:buClr>
                <a:srgbClr val="18657A"/>
              </a:buClr>
              <a:buSzPts val="2400"/>
              <a:buFont typeface="Arial"/>
              <a:buChar char="●"/>
            </a:pPr>
            <a:r>
              <a:rPr lang="en-US" sz="3200">
                <a:solidFill>
                  <a:srgbClr val="18657A"/>
                </a:solidFill>
                <a:latin typeface="Arial"/>
                <a:ea typeface="Arial"/>
                <a:cs typeface="Arial"/>
                <a:sym typeface="Arial"/>
              </a:rPr>
              <a:t>What patterns have you noticed in who pursues different careers? </a:t>
            </a:r>
            <a:endParaRPr sz="3200">
              <a:solidFill>
                <a:srgbClr val="18657A"/>
              </a:solidFill>
              <a:latin typeface="Arial"/>
              <a:ea typeface="Arial"/>
              <a:cs typeface="Arial"/>
              <a:sym typeface="Arial"/>
            </a:endParaRPr>
          </a:p>
          <a:p>
            <a:pPr indent="-381000" lvl="0" marL="457200" marR="0" rtl="0" algn="l">
              <a:lnSpc>
                <a:spcPct val="100000"/>
              </a:lnSpc>
              <a:spcBef>
                <a:spcPts val="1000"/>
              </a:spcBef>
              <a:spcAft>
                <a:spcPts val="0"/>
              </a:spcAft>
              <a:buClr>
                <a:srgbClr val="18657A"/>
              </a:buClr>
              <a:buSzPts val="2400"/>
              <a:buFont typeface="Arial"/>
              <a:buChar char="●"/>
            </a:pPr>
            <a:r>
              <a:rPr lang="en-US" sz="3200">
                <a:solidFill>
                  <a:srgbClr val="18657A"/>
                </a:solidFill>
                <a:latin typeface="Arial"/>
                <a:ea typeface="Arial"/>
                <a:cs typeface="Arial"/>
                <a:sym typeface="Arial"/>
              </a:rPr>
              <a:t>Why do you think we see these differences?</a:t>
            </a:r>
            <a:endParaRPr sz="3200">
              <a:solidFill>
                <a:srgbClr val="18657A"/>
              </a:solidFill>
              <a:latin typeface="Arial"/>
              <a:ea typeface="Arial"/>
              <a:cs typeface="Arial"/>
              <a:sym typeface="Arial"/>
            </a:endParaRPr>
          </a:p>
          <a:p>
            <a:pPr indent="-381000" lvl="0" marL="457200" marR="0" rtl="0" algn="l">
              <a:lnSpc>
                <a:spcPct val="100000"/>
              </a:lnSpc>
              <a:spcBef>
                <a:spcPts val="1000"/>
              </a:spcBef>
              <a:spcAft>
                <a:spcPts val="0"/>
              </a:spcAft>
              <a:buClr>
                <a:srgbClr val="18657A"/>
              </a:buClr>
              <a:buSzPts val="2400"/>
              <a:buFont typeface="Arial"/>
              <a:buChar char="●"/>
            </a:pPr>
            <a:r>
              <a:rPr lang="en-US" sz="3200">
                <a:solidFill>
                  <a:srgbClr val="18657A"/>
                </a:solidFill>
                <a:latin typeface="Arial"/>
                <a:ea typeface="Arial"/>
                <a:cs typeface="Arial"/>
                <a:sym typeface="Arial"/>
              </a:rPr>
              <a:t>Describe experiences you or a friend has had related to science and gender issues.</a:t>
            </a:r>
            <a:endParaRPr sz="3200">
              <a:solidFill>
                <a:srgbClr val="18657A"/>
              </a:solidFill>
              <a:latin typeface="Arial"/>
              <a:ea typeface="Arial"/>
              <a:cs typeface="Arial"/>
              <a:sym typeface="Arial"/>
            </a:endParaRPr>
          </a:p>
          <a:p>
            <a:pPr indent="-381000" lvl="0" marL="457200" marR="0" rtl="0" algn="l">
              <a:lnSpc>
                <a:spcPct val="100000"/>
              </a:lnSpc>
              <a:spcBef>
                <a:spcPts val="1000"/>
              </a:spcBef>
              <a:spcAft>
                <a:spcPts val="1000"/>
              </a:spcAft>
              <a:buClr>
                <a:srgbClr val="18657A"/>
              </a:buClr>
              <a:buSzPts val="2400"/>
              <a:buFont typeface="Arial"/>
              <a:buChar char="●"/>
            </a:pPr>
            <a:r>
              <a:rPr lang="en-US" sz="3200">
                <a:solidFill>
                  <a:srgbClr val="18657A"/>
                </a:solidFill>
                <a:latin typeface="Arial"/>
                <a:ea typeface="Arial"/>
                <a:cs typeface="Arial"/>
                <a:sym typeface="Arial"/>
              </a:rPr>
              <a:t>Examples: Who do you feel comfortable working with in class? Do you feel more comfortable in any particular class? Have you felt your abilities being questioned?</a:t>
            </a:r>
            <a:endParaRPr sz="3200">
              <a:solidFill>
                <a:srgbClr val="18657A"/>
              </a:solidFill>
              <a:latin typeface="Arial"/>
              <a:ea typeface="Arial"/>
              <a:cs typeface="Arial"/>
              <a:sym typeface="Arial"/>
            </a:endParaRPr>
          </a:p>
        </p:txBody>
      </p:sp>
      <p:pic>
        <p:nvPicPr>
          <p:cNvPr id="540" name="Google Shape;540;g320cf104df7_0_83"/>
          <p:cNvPicPr preferRelativeResize="0"/>
          <p:nvPr/>
        </p:nvPicPr>
        <p:blipFill rotWithShape="1">
          <a:blip r:embed="rId3">
            <a:alphaModFix/>
          </a:blip>
          <a:srcRect b="0" l="0" r="0" t="0"/>
          <a:stretch/>
        </p:blipFill>
        <p:spPr>
          <a:xfrm>
            <a:off x="10439050" y="234148"/>
            <a:ext cx="1454100" cy="1039175"/>
          </a:xfrm>
          <a:prstGeom prst="rect">
            <a:avLst/>
          </a:prstGeom>
          <a:noFill/>
          <a:ln>
            <a:noFill/>
          </a:ln>
        </p:spPr>
      </p:pic>
      <p:sp>
        <p:nvSpPr>
          <p:cNvPr id="541" name="Google Shape;541;g320cf104df7_0_83"/>
          <p:cNvSpPr/>
          <p:nvPr/>
        </p:nvSpPr>
        <p:spPr>
          <a:xfrm>
            <a:off x="11608750" y="6294500"/>
            <a:ext cx="284400" cy="247200"/>
          </a:xfrm>
          <a:prstGeom prst="hexagon">
            <a:avLst>
              <a:gd fmla="val 28852" name="adj"/>
              <a:gd fmla="val 115470" name="vf"/>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6" name="Shape 546"/>
        <p:cNvGrpSpPr/>
        <p:nvPr/>
      </p:nvGrpSpPr>
      <p:grpSpPr>
        <a:xfrm>
          <a:off x="0" y="0"/>
          <a:ext cx="0" cy="0"/>
          <a:chOff x="0" y="0"/>
          <a:chExt cx="0" cy="0"/>
        </a:xfrm>
      </p:grpSpPr>
      <p:sp>
        <p:nvSpPr>
          <p:cNvPr id="547" name="Google Shape;547;g320cf104df7_0_90"/>
          <p:cNvSpPr txBox="1"/>
          <p:nvPr>
            <p:ph type="title"/>
          </p:nvPr>
        </p:nvSpPr>
        <p:spPr>
          <a:xfrm>
            <a:off x="1433400" y="339725"/>
            <a:ext cx="9588600" cy="679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Discussion Women in Science</a:t>
            </a:r>
            <a:endParaRPr b="1" sz="4000">
              <a:solidFill>
                <a:srgbClr val="18657A"/>
              </a:solidFill>
              <a:latin typeface="Arial"/>
              <a:ea typeface="Arial"/>
              <a:cs typeface="Arial"/>
              <a:sym typeface="Arial"/>
            </a:endParaRPr>
          </a:p>
        </p:txBody>
      </p:sp>
      <p:sp>
        <p:nvSpPr>
          <p:cNvPr id="548" name="Google Shape;548;g320cf104df7_0_90"/>
          <p:cNvSpPr txBox="1"/>
          <p:nvPr>
            <p:ph idx="4294967295" type="body"/>
          </p:nvPr>
        </p:nvSpPr>
        <p:spPr>
          <a:xfrm>
            <a:off x="2075268" y="3038538"/>
            <a:ext cx="6625800" cy="8133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lang="en-US" sz="4000">
                <a:solidFill>
                  <a:srgbClr val="18657A"/>
                </a:solidFill>
                <a:latin typeface="Arial"/>
                <a:ea typeface="Arial"/>
                <a:cs typeface="Arial"/>
                <a:sym typeface="Arial"/>
              </a:rPr>
              <a:t>Academic Achievement</a:t>
            </a:r>
            <a:endParaRPr b="1" sz="4000">
              <a:solidFill>
                <a:srgbClr val="18657A"/>
              </a:solidFill>
              <a:latin typeface="Arial"/>
              <a:ea typeface="Arial"/>
              <a:cs typeface="Arial"/>
              <a:sym typeface="Arial"/>
            </a:endParaRPr>
          </a:p>
        </p:txBody>
      </p:sp>
      <p:sp>
        <p:nvSpPr>
          <p:cNvPr id="549" name="Google Shape;549;g320cf104df7_0_90"/>
          <p:cNvSpPr txBox="1"/>
          <p:nvPr>
            <p:ph idx="4294967295" type="body"/>
          </p:nvPr>
        </p:nvSpPr>
        <p:spPr>
          <a:xfrm>
            <a:off x="2129625" y="5496097"/>
            <a:ext cx="6625800" cy="8133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lang="en-US" sz="4000">
                <a:solidFill>
                  <a:srgbClr val="18657A"/>
                </a:solidFill>
                <a:latin typeface="Arial"/>
                <a:ea typeface="Arial"/>
                <a:cs typeface="Arial"/>
                <a:sym typeface="Arial"/>
              </a:rPr>
              <a:t>Gendered Professions</a:t>
            </a:r>
            <a:endParaRPr b="1" sz="4000">
              <a:solidFill>
                <a:srgbClr val="18657A"/>
              </a:solidFill>
              <a:latin typeface="Arial"/>
              <a:ea typeface="Arial"/>
              <a:cs typeface="Arial"/>
              <a:sym typeface="Arial"/>
            </a:endParaRPr>
          </a:p>
        </p:txBody>
      </p:sp>
      <p:sp>
        <p:nvSpPr>
          <p:cNvPr id="550" name="Google Shape;550;g320cf104df7_0_90"/>
          <p:cNvSpPr txBox="1"/>
          <p:nvPr>
            <p:ph idx="4294967295" type="body"/>
          </p:nvPr>
        </p:nvSpPr>
        <p:spPr>
          <a:xfrm>
            <a:off x="2634068" y="4267317"/>
            <a:ext cx="6625800" cy="8133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lang="en-US" sz="4000">
                <a:solidFill>
                  <a:srgbClr val="18657A"/>
                </a:solidFill>
                <a:latin typeface="Arial"/>
                <a:ea typeface="Arial"/>
                <a:cs typeface="Arial"/>
                <a:sym typeface="Arial"/>
              </a:rPr>
              <a:t>Unconscious Bias</a:t>
            </a:r>
            <a:endParaRPr b="1" sz="4000">
              <a:solidFill>
                <a:srgbClr val="18657A"/>
              </a:solidFill>
              <a:latin typeface="Arial"/>
              <a:ea typeface="Arial"/>
              <a:cs typeface="Arial"/>
              <a:sym typeface="Arial"/>
            </a:endParaRPr>
          </a:p>
        </p:txBody>
      </p:sp>
      <p:grpSp>
        <p:nvGrpSpPr>
          <p:cNvPr id="551" name="Google Shape;551;g320cf104df7_0_90"/>
          <p:cNvGrpSpPr/>
          <p:nvPr/>
        </p:nvGrpSpPr>
        <p:grpSpPr>
          <a:xfrm>
            <a:off x="1038565" y="1492362"/>
            <a:ext cx="1426401" cy="1130712"/>
            <a:chOff x="1048016" y="1492379"/>
            <a:chExt cx="1781665" cy="1448145"/>
          </a:xfrm>
        </p:grpSpPr>
        <p:pic>
          <p:nvPicPr>
            <p:cNvPr id="552" name="Google Shape;552;g320cf104df7_0_90"/>
            <p:cNvPicPr preferRelativeResize="0"/>
            <p:nvPr/>
          </p:nvPicPr>
          <p:blipFill rotWithShape="1">
            <a:blip r:embed="rId3">
              <a:alphaModFix/>
            </a:blip>
            <a:srcRect b="0" l="2581" r="0" t="0"/>
            <a:stretch/>
          </p:blipFill>
          <p:spPr>
            <a:xfrm>
              <a:off x="1048016" y="1492379"/>
              <a:ext cx="1781665" cy="1448145"/>
            </a:xfrm>
            <a:prstGeom prst="rect">
              <a:avLst/>
            </a:prstGeom>
            <a:noFill/>
            <a:ln>
              <a:noFill/>
            </a:ln>
          </p:spPr>
        </p:pic>
        <p:sp>
          <p:nvSpPr>
            <p:cNvPr id="553" name="Google Shape;553;g320cf104df7_0_90"/>
            <p:cNvSpPr/>
            <p:nvPr/>
          </p:nvSpPr>
          <p:spPr>
            <a:xfrm>
              <a:off x="1356150" y="2133250"/>
              <a:ext cx="663600" cy="205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4" name="Google Shape;554;g320cf104df7_0_90"/>
          <p:cNvGrpSpPr/>
          <p:nvPr/>
        </p:nvGrpSpPr>
        <p:grpSpPr>
          <a:xfrm>
            <a:off x="543594" y="2800457"/>
            <a:ext cx="1464137" cy="1130764"/>
            <a:chOff x="937300" y="3016725"/>
            <a:chExt cx="1828800" cy="1451559"/>
          </a:xfrm>
        </p:grpSpPr>
        <p:pic>
          <p:nvPicPr>
            <p:cNvPr id="555" name="Google Shape;555;g320cf104df7_0_90"/>
            <p:cNvPicPr preferRelativeResize="0"/>
            <p:nvPr/>
          </p:nvPicPr>
          <p:blipFill rotWithShape="1">
            <a:blip r:embed="rId4">
              <a:alphaModFix/>
            </a:blip>
            <a:srcRect b="0" l="0" r="0" t="0"/>
            <a:stretch/>
          </p:blipFill>
          <p:spPr>
            <a:xfrm>
              <a:off x="937300" y="3016725"/>
              <a:ext cx="1828800" cy="1451559"/>
            </a:xfrm>
            <a:prstGeom prst="rect">
              <a:avLst/>
            </a:prstGeom>
            <a:noFill/>
            <a:ln>
              <a:noFill/>
            </a:ln>
          </p:spPr>
        </p:pic>
        <p:sp>
          <p:nvSpPr>
            <p:cNvPr id="556" name="Google Shape;556;g320cf104df7_0_90"/>
            <p:cNvSpPr/>
            <p:nvPr/>
          </p:nvSpPr>
          <p:spPr>
            <a:xfrm>
              <a:off x="1279950" y="3657250"/>
              <a:ext cx="663600" cy="205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57" name="Google Shape;557;g320cf104df7_0_90"/>
          <p:cNvGrpSpPr/>
          <p:nvPr/>
        </p:nvGrpSpPr>
        <p:grpSpPr>
          <a:xfrm>
            <a:off x="1021082" y="4108605"/>
            <a:ext cx="1464137" cy="1130745"/>
            <a:chOff x="944880" y="4489704"/>
            <a:chExt cx="1828800" cy="1436231"/>
          </a:xfrm>
        </p:grpSpPr>
        <p:pic>
          <p:nvPicPr>
            <p:cNvPr id="558" name="Google Shape;558;g320cf104df7_0_90"/>
            <p:cNvPicPr preferRelativeResize="0"/>
            <p:nvPr/>
          </p:nvPicPr>
          <p:blipFill rotWithShape="1">
            <a:blip r:embed="rId5">
              <a:alphaModFix/>
            </a:blip>
            <a:srcRect b="0" l="0" r="0" t="0"/>
            <a:stretch/>
          </p:blipFill>
          <p:spPr>
            <a:xfrm>
              <a:off x="944880" y="4489704"/>
              <a:ext cx="1828800" cy="1436231"/>
            </a:xfrm>
            <a:prstGeom prst="rect">
              <a:avLst/>
            </a:prstGeom>
            <a:noFill/>
            <a:ln>
              <a:noFill/>
            </a:ln>
          </p:spPr>
        </p:pic>
        <p:sp>
          <p:nvSpPr>
            <p:cNvPr id="559" name="Google Shape;559;g320cf104df7_0_90"/>
            <p:cNvSpPr/>
            <p:nvPr/>
          </p:nvSpPr>
          <p:spPr>
            <a:xfrm>
              <a:off x="1279950" y="5105050"/>
              <a:ext cx="663600" cy="205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560" name="Google Shape;560;g320cf104df7_0_90"/>
          <p:cNvGrpSpPr/>
          <p:nvPr/>
        </p:nvGrpSpPr>
        <p:grpSpPr>
          <a:xfrm>
            <a:off x="640076" y="5311401"/>
            <a:ext cx="1411563" cy="1130725"/>
            <a:chOff x="640076" y="5311401"/>
            <a:chExt cx="1411563" cy="1130725"/>
          </a:xfrm>
        </p:grpSpPr>
        <p:pic>
          <p:nvPicPr>
            <p:cNvPr id="561" name="Google Shape;561;g320cf104df7_0_90"/>
            <p:cNvPicPr preferRelativeResize="0"/>
            <p:nvPr/>
          </p:nvPicPr>
          <p:blipFill rotWithShape="1">
            <a:blip r:embed="rId6">
              <a:alphaModFix/>
            </a:blip>
            <a:srcRect b="0" l="0" r="0" t="0"/>
            <a:stretch/>
          </p:blipFill>
          <p:spPr>
            <a:xfrm>
              <a:off x="640076" y="5311401"/>
              <a:ext cx="1411563" cy="1130725"/>
            </a:xfrm>
            <a:prstGeom prst="rect">
              <a:avLst/>
            </a:prstGeom>
            <a:noFill/>
            <a:ln>
              <a:noFill/>
            </a:ln>
          </p:spPr>
        </p:pic>
        <p:sp>
          <p:nvSpPr>
            <p:cNvPr id="562" name="Google Shape;562;g320cf104df7_0_90"/>
            <p:cNvSpPr/>
            <p:nvPr/>
          </p:nvSpPr>
          <p:spPr>
            <a:xfrm>
              <a:off x="879550" y="5813462"/>
              <a:ext cx="591000" cy="126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563" name="Google Shape;563;g320cf104df7_0_90"/>
          <p:cNvSpPr txBox="1"/>
          <p:nvPr>
            <p:ph idx="4294967295" type="body"/>
          </p:nvPr>
        </p:nvSpPr>
        <p:spPr>
          <a:xfrm>
            <a:off x="2634078" y="1651050"/>
            <a:ext cx="9588600" cy="8133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lang="en-US" sz="4000">
                <a:solidFill>
                  <a:srgbClr val="18657A"/>
                </a:solidFill>
                <a:latin typeface="Arial"/>
                <a:ea typeface="Arial"/>
                <a:cs typeface="Arial"/>
                <a:sym typeface="Arial"/>
              </a:rPr>
              <a:t>Physics Degrees Awarded to Women</a:t>
            </a:r>
            <a:endParaRPr b="1" sz="4000">
              <a:solidFill>
                <a:srgbClr val="18657A"/>
              </a:solidFill>
              <a:latin typeface="Arial"/>
              <a:ea typeface="Arial"/>
              <a:cs typeface="Arial"/>
              <a:sym typeface="Arial"/>
            </a:endParaRPr>
          </a:p>
        </p:txBody>
      </p:sp>
      <p:sp>
        <p:nvSpPr>
          <p:cNvPr id="564" name="Google Shape;564;g320cf104df7_0_90"/>
          <p:cNvSpPr/>
          <p:nvPr/>
        </p:nvSpPr>
        <p:spPr>
          <a:xfrm>
            <a:off x="11651775" y="577855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sp>
        <p:nvSpPr>
          <p:cNvPr id="570" name="Google Shape;570;g320cf104df7_0_96"/>
          <p:cNvSpPr txBox="1"/>
          <p:nvPr>
            <p:ph idx="4294967295" type="title"/>
          </p:nvPr>
        </p:nvSpPr>
        <p:spPr>
          <a:xfrm>
            <a:off x="2798800" y="547925"/>
            <a:ext cx="8850600" cy="13428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Stop and Reflect </a:t>
            </a:r>
            <a:endParaRPr b="1" sz="4000">
              <a:solidFill>
                <a:srgbClr val="18657A"/>
              </a:solidFill>
              <a:latin typeface="Arial"/>
              <a:ea typeface="Arial"/>
              <a:cs typeface="Arial"/>
              <a:sym typeface="Arial"/>
            </a:endParaRPr>
          </a:p>
          <a:p>
            <a:pPr indent="457200" lvl="0" marL="0" rtl="0" algn="l">
              <a:lnSpc>
                <a:spcPct val="90000"/>
              </a:lnSpc>
              <a:spcBef>
                <a:spcPts val="0"/>
              </a:spcBef>
              <a:spcAft>
                <a:spcPts val="0"/>
              </a:spcAft>
              <a:buClr>
                <a:schemeClr val="dk1"/>
              </a:buClr>
              <a:buSzPts val="4400"/>
              <a:buFont typeface="Calibri"/>
              <a:buNone/>
            </a:pPr>
            <a:r>
              <a:rPr b="1" i="1" lang="en-US" sz="4000">
                <a:solidFill>
                  <a:srgbClr val="18657A"/>
                </a:solidFill>
                <a:latin typeface="Arial"/>
                <a:ea typeface="Arial"/>
                <a:cs typeface="Arial"/>
                <a:sym typeface="Arial"/>
              </a:rPr>
              <a:t>W</a:t>
            </a:r>
            <a:r>
              <a:rPr b="1" i="1" lang="en-US" sz="4000">
                <a:solidFill>
                  <a:srgbClr val="18657A"/>
                </a:solidFill>
                <a:latin typeface="Arial"/>
                <a:ea typeface="Arial"/>
                <a:cs typeface="Arial"/>
                <a:sym typeface="Arial"/>
              </a:rPr>
              <a:t>rite your answers</a:t>
            </a:r>
            <a:endParaRPr b="1" i="1" sz="4000">
              <a:solidFill>
                <a:srgbClr val="18657A"/>
              </a:solidFill>
              <a:latin typeface="Arial"/>
              <a:ea typeface="Arial"/>
              <a:cs typeface="Arial"/>
              <a:sym typeface="Arial"/>
            </a:endParaRPr>
          </a:p>
        </p:txBody>
      </p:sp>
      <p:sp>
        <p:nvSpPr>
          <p:cNvPr id="571" name="Google Shape;571;g320cf104df7_0_96"/>
          <p:cNvSpPr txBox="1"/>
          <p:nvPr>
            <p:ph idx="4294967295" type="body"/>
          </p:nvPr>
        </p:nvSpPr>
        <p:spPr>
          <a:xfrm>
            <a:off x="765300" y="2187150"/>
            <a:ext cx="10761600" cy="1408800"/>
          </a:xfrm>
          <a:prstGeom prst="rect">
            <a:avLst/>
          </a:prstGeom>
          <a:noFill/>
          <a:ln>
            <a:noFill/>
          </a:ln>
        </p:spPr>
        <p:txBody>
          <a:bodyPr anchorCtr="0" anchor="t" bIns="45700" lIns="0" spcFirstLastPara="1" rIns="91425" wrap="square" tIns="45700">
            <a:noAutofit/>
          </a:bodyPr>
          <a:lstStyle/>
          <a:p>
            <a:pPr indent="-457200" lvl="0" marL="457200" marR="0" rtl="0" algn="l">
              <a:lnSpc>
                <a:spcPct val="100000"/>
              </a:lnSpc>
              <a:spcBef>
                <a:spcPts val="0"/>
              </a:spcBef>
              <a:spcAft>
                <a:spcPts val="0"/>
              </a:spcAft>
              <a:buClr>
                <a:srgbClr val="18657A"/>
              </a:buClr>
              <a:buSzPts val="3600"/>
              <a:buFont typeface="Arial"/>
              <a:buChar char="●"/>
            </a:pPr>
            <a:r>
              <a:rPr lang="en-US" sz="3600">
                <a:solidFill>
                  <a:srgbClr val="18657A"/>
                </a:solidFill>
                <a:latin typeface="Arial"/>
                <a:ea typeface="Arial"/>
                <a:cs typeface="Arial"/>
                <a:sym typeface="Arial"/>
              </a:rPr>
              <a:t>Describe experiences you or a friend has had related to science and gender issues.</a:t>
            </a:r>
            <a:endParaRPr sz="3600">
              <a:solidFill>
                <a:srgbClr val="18657A"/>
              </a:solidFill>
              <a:latin typeface="Arial"/>
              <a:ea typeface="Arial"/>
              <a:cs typeface="Arial"/>
              <a:sym typeface="Arial"/>
            </a:endParaRPr>
          </a:p>
        </p:txBody>
      </p:sp>
      <p:pic>
        <p:nvPicPr>
          <p:cNvPr id="572" name="Google Shape;572;g320cf104df7_0_96"/>
          <p:cNvPicPr preferRelativeResize="0"/>
          <p:nvPr/>
        </p:nvPicPr>
        <p:blipFill rotWithShape="1">
          <a:blip r:embed="rId3">
            <a:alphaModFix/>
          </a:blip>
          <a:srcRect b="0" l="0" r="0" t="0"/>
          <a:stretch/>
        </p:blipFill>
        <p:spPr>
          <a:xfrm>
            <a:off x="9416503" y="4697653"/>
            <a:ext cx="1759525" cy="1863450"/>
          </a:xfrm>
          <a:prstGeom prst="rect">
            <a:avLst/>
          </a:prstGeom>
          <a:noFill/>
          <a:ln>
            <a:noFill/>
          </a:ln>
        </p:spPr>
      </p:pic>
      <p:sp>
        <p:nvSpPr>
          <p:cNvPr id="573" name="Google Shape;573;g320cf104df7_0_96"/>
          <p:cNvSpPr/>
          <p:nvPr/>
        </p:nvSpPr>
        <p:spPr>
          <a:xfrm>
            <a:off x="11608750" y="6294500"/>
            <a:ext cx="284400" cy="247200"/>
          </a:xfrm>
          <a:prstGeom prst="hexagon">
            <a:avLst>
              <a:gd fmla="val 28852" name="adj"/>
              <a:gd fmla="val 115470" name="vf"/>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8" name="Shape 578"/>
        <p:cNvGrpSpPr/>
        <p:nvPr/>
      </p:nvGrpSpPr>
      <p:grpSpPr>
        <a:xfrm>
          <a:off x="0" y="0"/>
          <a:ext cx="0" cy="0"/>
          <a:chOff x="0" y="0"/>
          <a:chExt cx="0" cy="0"/>
        </a:xfrm>
      </p:grpSpPr>
      <p:sp>
        <p:nvSpPr>
          <p:cNvPr id="579" name="Google Shape;579;g320cf104df7_0_103"/>
          <p:cNvSpPr txBox="1"/>
          <p:nvPr>
            <p:ph type="title"/>
          </p:nvPr>
        </p:nvSpPr>
        <p:spPr>
          <a:xfrm>
            <a:off x="1390125" y="547925"/>
            <a:ext cx="89034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Career Influences</a:t>
            </a:r>
            <a:endParaRPr b="1" sz="4000">
              <a:solidFill>
                <a:srgbClr val="18657A"/>
              </a:solidFill>
              <a:latin typeface="Arial"/>
              <a:ea typeface="Arial"/>
              <a:cs typeface="Arial"/>
              <a:sym typeface="Arial"/>
            </a:endParaRPr>
          </a:p>
        </p:txBody>
      </p:sp>
      <p:sp>
        <p:nvSpPr>
          <p:cNvPr id="580" name="Google Shape;580;g320cf104df7_0_103"/>
          <p:cNvSpPr txBox="1"/>
          <p:nvPr>
            <p:ph idx="4294967295" type="body"/>
          </p:nvPr>
        </p:nvSpPr>
        <p:spPr>
          <a:xfrm>
            <a:off x="704325" y="2020325"/>
            <a:ext cx="10762200" cy="3377100"/>
          </a:xfrm>
          <a:prstGeom prst="rect">
            <a:avLst/>
          </a:prstGeom>
          <a:noFill/>
          <a:ln>
            <a:noFill/>
          </a:ln>
        </p:spPr>
        <p:txBody>
          <a:bodyPr anchorCtr="0" anchor="t" bIns="45700" lIns="0" spcFirstLastPara="1" rIns="91425" wrap="square" tIns="45700">
            <a:noAutofit/>
          </a:bodyPr>
          <a:lstStyle/>
          <a:p>
            <a:pPr indent="-457200" lvl="0" marL="457200" marR="0" rtl="0" algn="l">
              <a:lnSpc>
                <a:spcPct val="100000"/>
              </a:lnSpc>
              <a:spcBef>
                <a:spcPts val="0"/>
              </a:spcBef>
              <a:spcAft>
                <a:spcPts val="0"/>
              </a:spcAft>
              <a:buClr>
                <a:srgbClr val="18657A"/>
              </a:buClr>
              <a:buSzPts val="3600"/>
              <a:buChar char="●"/>
            </a:pPr>
            <a:r>
              <a:rPr lang="en-US" sz="3600">
                <a:solidFill>
                  <a:srgbClr val="18657A"/>
                </a:solidFill>
                <a:latin typeface="Arial"/>
                <a:ea typeface="Arial"/>
                <a:cs typeface="Arial"/>
                <a:sym typeface="Arial"/>
              </a:rPr>
              <a:t>Do you think societal beliefs related to gender have any influence on the career you want to pursue? Or on careers you would not consider?</a:t>
            </a:r>
            <a:endParaRPr sz="3600">
              <a:solidFill>
                <a:srgbClr val="18657A"/>
              </a:solidFill>
              <a:latin typeface="Arial"/>
              <a:ea typeface="Arial"/>
              <a:cs typeface="Arial"/>
              <a:sym typeface="Arial"/>
            </a:endParaRPr>
          </a:p>
          <a:p>
            <a:pPr indent="0" lvl="0" marL="0" marR="0" rtl="0" algn="l">
              <a:lnSpc>
                <a:spcPct val="100000"/>
              </a:lnSpc>
              <a:spcBef>
                <a:spcPts val="0"/>
              </a:spcBef>
              <a:spcAft>
                <a:spcPts val="0"/>
              </a:spcAft>
              <a:buSzPts val="1800"/>
              <a:buNone/>
            </a:pPr>
            <a:r>
              <a:t/>
            </a:r>
            <a:endParaRPr sz="3600">
              <a:solidFill>
                <a:srgbClr val="18657A"/>
              </a:solidFill>
              <a:latin typeface="Arial"/>
              <a:ea typeface="Arial"/>
              <a:cs typeface="Arial"/>
              <a:sym typeface="Arial"/>
            </a:endParaRPr>
          </a:p>
        </p:txBody>
      </p:sp>
      <p:pic>
        <p:nvPicPr>
          <p:cNvPr id="581" name="Google Shape;581;g320cf104df7_0_103"/>
          <p:cNvPicPr preferRelativeResize="0"/>
          <p:nvPr/>
        </p:nvPicPr>
        <p:blipFill rotWithShape="1">
          <a:blip r:embed="rId3">
            <a:alphaModFix/>
          </a:blip>
          <a:srcRect b="0" l="0" r="0" t="0"/>
          <a:stretch/>
        </p:blipFill>
        <p:spPr>
          <a:xfrm>
            <a:off x="8493025" y="4700395"/>
            <a:ext cx="2380500" cy="1701225"/>
          </a:xfrm>
          <a:prstGeom prst="rect">
            <a:avLst/>
          </a:prstGeom>
          <a:noFill/>
          <a:ln>
            <a:noFill/>
          </a:ln>
        </p:spPr>
      </p:pic>
      <p:sp>
        <p:nvSpPr>
          <p:cNvPr id="582" name="Google Shape;582;g320cf104df7_0_103"/>
          <p:cNvSpPr/>
          <p:nvPr/>
        </p:nvSpPr>
        <p:spPr>
          <a:xfrm>
            <a:off x="11651775" y="577855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320cf104df7_0_143"/>
          <p:cNvSpPr txBox="1"/>
          <p:nvPr>
            <p:ph idx="4294967295" type="title"/>
          </p:nvPr>
        </p:nvSpPr>
        <p:spPr>
          <a:xfrm>
            <a:off x="2984150" y="547925"/>
            <a:ext cx="73092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What can we do?</a:t>
            </a:r>
            <a:endParaRPr b="1" sz="4000">
              <a:solidFill>
                <a:srgbClr val="18657A"/>
              </a:solidFill>
              <a:latin typeface="Arial"/>
              <a:ea typeface="Arial"/>
              <a:cs typeface="Arial"/>
              <a:sym typeface="Arial"/>
            </a:endParaRPr>
          </a:p>
        </p:txBody>
      </p:sp>
      <p:sp>
        <p:nvSpPr>
          <p:cNvPr id="589" name="Google Shape;589;g320cf104df7_0_143"/>
          <p:cNvSpPr txBox="1"/>
          <p:nvPr>
            <p:ph idx="4294967295" type="body"/>
          </p:nvPr>
        </p:nvSpPr>
        <p:spPr>
          <a:xfrm>
            <a:off x="667775" y="2030550"/>
            <a:ext cx="10761600" cy="3135600"/>
          </a:xfrm>
          <a:prstGeom prst="rect">
            <a:avLst/>
          </a:prstGeom>
          <a:noFill/>
          <a:ln>
            <a:noFill/>
          </a:ln>
        </p:spPr>
        <p:txBody>
          <a:bodyPr anchorCtr="0" anchor="t" bIns="45700" lIns="0" spcFirstLastPara="1" rIns="91425" wrap="square" tIns="45700">
            <a:noAutofit/>
          </a:bodyPr>
          <a:lstStyle/>
          <a:p>
            <a:pPr indent="-457200" lvl="0" marL="457200" marR="0" rtl="0" algn="l">
              <a:lnSpc>
                <a:spcPct val="100000"/>
              </a:lnSpc>
              <a:spcBef>
                <a:spcPts val="0"/>
              </a:spcBef>
              <a:spcAft>
                <a:spcPts val="0"/>
              </a:spcAft>
              <a:buClr>
                <a:srgbClr val="18657A"/>
              </a:buClr>
              <a:buSzPts val="3600"/>
              <a:buFont typeface="Arial"/>
              <a:buChar char="•"/>
            </a:pPr>
            <a:r>
              <a:rPr lang="en-US" sz="3600">
                <a:solidFill>
                  <a:srgbClr val="18657A"/>
                </a:solidFill>
                <a:latin typeface="Arial"/>
                <a:ea typeface="Arial"/>
                <a:cs typeface="Arial"/>
                <a:sym typeface="Arial"/>
              </a:rPr>
              <a:t>What can be done at our school to support diversity in physics? </a:t>
            </a:r>
            <a:endParaRPr sz="36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Clr>
                <a:srgbClr val="18657A"/>
              </a:buClr>
              <a:buSzPts val="3600"/>
              <a:buFont typeface="Arial"/>
              <a:buChar char="•"/>
            </a:pPr>
            <a:r>
              <a:rPr lang="en-US" sz="3600">
                <a:solidFill>
                  <a:srgbClr val="18657A"/>
                </a:solidFill>
                <a:latin typeface="Arial"/>
                <a:ea typeface="Arial"/>
                <a:cs typeface="Arial"/>
                <a:sym typeface="Arial"/>
              </a:rPr>
              <a:t>What could you do as </a:t>
            </a:r>
            <a:r>
              <a:rPr lang="en-US">
                <a:solidFill>
                  <a:srgbClr val="18657A"/>
                </a:solidFill>
                <a:latin typeface="Arial"/>
                <a:ea typeface="Arial"/>
                <a:cs typeface="Arial"/>
                <a:sym typeface="Arial"/>
              </a:rPr>
              <a:t>a physics class community to support one another?</a:t>
            </a:r>
            <a:endParaRPr>
              <a:solidFill>
                <a:srgbClr val="18657A"/>
              </a:solidFill>
              <a:latin typeface="Arial"/>
              <a:ea typeface="Arial"/>
              <a:cs typeface="Arial"/>
              <a:sym typeface="Arial"/>
            </a:endParaRPr>
          </a:p>
        </p:txBody>
      </p:sp>
      <p:pic>
        <p:nvPicPr>
          <p:cNvPr id="590" name="Google Shape;590;g320cf104df7_0_143"/>
          <p:cNvPicPr preferRelativeResize="0"/>
          <p:nvPr/>
        </p:nvPicPr>
        <p:blipFill rotWithShape="1">
          <a:blip r:embed="rId3">
            <a:alphaModFix/>
          </a:blip>
          <a:srcRect b="0" l="0" r="0" t="0"/>
          <a:stretch/>
        </p:blipFill>
        <p:spPr>
          <a:xfrm>
            <a:off x="8493025" y="4728195"/>
            <a:ext cx="2380500" cy="1701225"/>
          </a:xfrm>
          <a:prstGeom prst="rect">
            <a:avLst/>
          </a:prstGeom>
          <a:noFill/>
          <a:ln>
            <a:noFill/>
          </a:ln>
        </p:spPr>
      </p:pic>
      <p:sp>
        <p:nvSpPr>
          <p:cNvPr id="591" name="Google Shape;591;g320cf104df7_0_143"/>
          <p:cNvSpPr/>
          <p:nvPr/>
        </p:nvSpPr>
        <p:spPr>
          <a:xfrm>
            <a:off x="11651775" y="577855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6" name="Shape 596"/>
        <p:cNvGrpSpPr/>
        <p:nvPr/>
      </p:nvGrpSpPr>
      <p:grpSpPr>
        <a:xfrm>
          <a:off x="0" y="0"/>
          <a:ext cx="0" cy="0"/>
          <a:chOff x="0" y="0"/>
          <a:chExt cx="0" cy="0"/>
        </a:xfrm>
      </p:grpSpPr>
      <p:sp>
        <p:nvSpPr>
          <p:cNvPr id="597" name="Google Shape;597;g320cf104df7_0_150"/>
          <p:cNvSpPr txBox="1"/>
          <p:nvPr>
            <p:ph type="title"/>
          </p:nvPr>
        </p:nvSpPr>
        <p:spPr>
          <a:xfrm>
            <a:off x="1380875" y="547925"/>
            <a:ext cx="89127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Women in Physics Today</a:t>
            </a:r>
            <a:endParaRPr b="1" sz="4000">
              <a:solidFill>
                <a:srgbClr val="18657A"/>
              </a:solidFill>
              <a:latin typeface="Arial"/>
              <a:ea typeface="Arial"/>
              <a:cs typeface="Arial"/>
              <a:sym typeface="Arial"/>
            </a:endParaRPr>
          </a:p>
        </p:txBody>
      </p:sp>
      <p:sp>
        <p:nvSpPr>
          <p:cNvPr id="598" name="Google Shape;598;g320cf104df7_0_150"/>
          <p:cNvSpPr txBox="1"/>
          <p:nvPr>
            <p:ph idx="4294967295" type="body"/>
          </p:nvPr>
        </p:nvSpPr>
        <p:spPr>
          <a:xfrm>
            <a:off x="704850" y="1520825"/>
            <a:ext cx="10761600" cy="5124000"/>
          </a:xfrm>
          <a:prstGeom prst="rect">
            <a:avLst/>
          </a:prstGeom>
          <a:noFill/>
          <a:ln>
            <a:noFill/>
          </a:ln>
        </p:spPr>
        <p:txBody>
          <a:bodyPr anchorCtr="0" anchor="t" bIns="45700" lIns="0" spcFirstLastPara="1" rIns="91425" wrap="square" tIns="45700">
            <a:noAutofit/>
          </a:bodyPr>
          <a:lstStyle/>
          <a:p>
            <a:pPr indent="-387350" lvl="0" marL="457200" marR="0" rtl="0" algn="l">
              <a:lnSpc>
                <a:spcPct val="100000"/>
              </a:lnSpc>
              <a:spcBef>
                <a:spcPts val="0"/>
              </a:spcBef>
              <a:spcAft>
                <a:spcPts val="0"/>
              </a:spcAft>
              <a:buClr>
                <a:srgbClr val="18657A"/>
              </a:buClr>
              <a:buSzPts val="2500"/>
              <a:buFont typeface="Arial"/>
              <a:buChar char="●"/>
            </a:pPr>
            <a:r>
              <a:rPr lang="en-US" sz="3300">
                <a:solidFill>
                  <a:srgbClr val="18657A"/>
                </a:solidFill>
                <a:latin typeface="Arial"/>
                <a:ea typeface="Arial"/>
                <a:cs typeface="Arial"/>
                <a:sym typeface="Arial"/>
              </a:rPr>
              <a:t>The challenges faced by women today are often not as obvious as the challenges faced by women in the past, but they are still very real.</a:t>
            </a:r>
            <a:endParaRPr sz="3300">
              <a:solidFill>
                <a:srgbClr val="18657A"/>
              </a:solidFill>
              <a:latin typeface="Arial"/>
              <a:ea typeface="Arial"/>
              <a:cs typeface="Arial"/>
              <a:sym typeface="Arial"/>
            </a:endParaRPr>
          </a:p>
          <a:p>
            <a:pPr indent="-387350" lvl="0" marL="457200" marR="0" rtl="0" algn="l">
              <a:lnSpc>
                <a:spcPct val="100000"/>
              </a:lnSpc>
              <a:spcBef>
                <a:spcPts val="1000"/>
              </a:spcBef>
              <a:spcAft>
                <a:spcPts val="0"/>
              </a:spcAft>
              <a:buClr>
                <a:srgbClr val="18657A"/>
              </a:buClr>
              <a:buSzPts val="2500"/>
              <a:buFont typeface="Arial"/>
              <a:buChar char="●"/>
            </a:pPr>
            <a:r>
              <a:rPr lang="en-US" sz="3300">
                <a:solidFill>
                  <a:srgbClr val="18657A"/>
                </a:solidFill>
                <a:latin typeface="Arial"/>
                <a:ea typeface="Arial"/>
                <a:cs typeface="Arial"/>
                <a:sym typeface="Arial"/>
              </a:rPr>
              <a:t>Sociocultural issues influence women’s career decisions.</a:t>
            </a:r>
            <a:endParaRPr sz="3300">
              <a:solidFill>
                <a:srgbClr val="18657A"/>
              </a:solidFill>
              <a:latin typeface="Arial"/>
              <a:ea typeface="Arial"/>
              <a:cs typeface="Arial"/>
              <a:sym typeface="Arial"/>
            </a:endParaRPr>
          </a:p>
          <a:p>
            <a:pPr indent="-387350" lvl="0" marL="457200" marR="0" rtl="0" algn="l">
              <a:lnSpc>
                <a:spcPct val="100000"/>
              </a:lnSpc>
              <a:spcBef>
                <a:spcPts val="1000"/>
              </a:spcBef>
              <a:spcAft>
                <a:spcPts val="1000"/>
              </a:spcAft>
              <a:buClr>
                <a:srgbClr val="18657A"/>
              </a:buClr>
              <a:buSzPts val="2500"/>
              <a:buFont typeface="Arial"/>
              <a:buChar char="●"/>
            </a:pPr>
            <a:r>
              <a:rPr lang="en-US" sz="3300">
                <a:solidFill>
                  <a:srgbClr val="18657A"/>
                </a:solidFill>
                <a:latin typeface="Arial"/>
                <a:ea typeface="Arial"/>
                <a:cs typeface="Arial"/>
                <a:sym typeface="Arial"/>
              </a:rPr>
              <a:t>Sexism today often occurs in the form of unconscious biases. Having these biases does not make anyone a bad person. Becoming aware of our own unconscious biases is necessary in order to overcome them.</a:t>
            </a:r>
            <a:endParaRPr sz="3300">
              <a:solidFill>
                <a:srgbClr val="18657A"/>
              </a:solidFill>
              <a:latin typeface="Arial"/>
              <a:ea typeface="Arial"/>
              <a:cs typeface="Arial"/>
              <a:sym typeface="Arial"/>
            </a:endParaRPr>
          </a:p>
        </p:txBody>
      </p:sp>
      <p:sp>
        <p:nvSpPr>
          <p:cNvPr id="599" name="Google Shape;599;g320cf104df7_0_150"/>
          <p:cNvSpPr/>
          <p:nvPr/>
        </p:nvSpPr>
        <p:spPr>
          <a:xfrm>
            <a:off x="11608750" y="5750475"/>
            <a:ext cx="284400" cy="247200"/>
          </a:xfrm>
          <a:prstGeom prst="hexagon">
            <a:avLst>
              <a:gd fmla="val 28852" name="adj"/>
              <a:gd fmla="val 115470" name="vf"/>
            </a:avLst>
          </a:prstGeom>
          <a:solidFill>
            <a:srgbClr val="D9D2E9"/>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4" name="Shape 604"/>
        <p:cNvGrpSpPr/>
        <p:nvPr/>
      </p:nvGrpSpPr>
      <p:grpSpPr>
        <a:xfrm>
          <a:off x="0" y="0"/>
          <a:ext cx="0" cy="0"/>
          <a:chOff x="0" y="0"/>
          <a:chExt cx="0" cy="0"/>
        </a:xfrm>
      </p:grpSpPr>
      <p:sp>
        <p:nvSpPr>
          <p:cNvPr id="605" name="Google Shape;605;g323b8746880_0_2"/>
          <p:cNvSpPr txBox="1"/>
          <p:nvPr>
            <p:ph idx="4294967295" type="title"/>
          </p:nvPr>
        </p:nvSpPr>
        <p:spPr>
          <a:xfrm>
            <a:off x="2984150" y="547925"/>
            <a:ext cx="73092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Collective Commitment</a:t>
            </a:r>
            <a:endParaRPr b="1" sz="4000">
              <a:solidFill>
                <a:srgbClr val="18657A"/>
              </a:solidFill>
              <a:latin typeface="Arial"/>
              <a:ea typeface="Arial"/>
              <a:cs typeface="Arial"/>
              <a:sym typeface="Arial"/>
            </a:endParaRPr>
          </a:p>
        </p:txBody>
      </p:sp>
      <p:sp>
        <p:nvSpPr>
          <p:cNvPr id="606" name="Google Shape;606;g323b8746880_0_2"/>
          <p:cNvSpPr txBox="1"/>
          <p:nvPr>
            <p:ph idx="4294967295" type="body"/>
          </p:nvPr>
        </p:nvSpPr>
        <p:spPr>
          <a:xfrm>
            <a:off x="667775" y="2030550"/>
            <a:ext cx="10761600" cy="31356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None/>
            </a:pPr>
            <a:r>
              <a:rPr lang="en-US">
                <a:solidFill>
                  <a:srgbClr val="18657A"/>
                </a:solidFill>
                <a:latin typeface="Arial"/>
                <a:ea typeface="Arial"/>
                <a:cs typeface="Arial"/>
                <a:sym typeface="Arial"/>
              </a:rPr>
              <a:t>Discuss with your group, what commitments can we make for the good of our class community?</a:t>
            </a:r>
            <a:endParaRPr>
              <a:solidFill>
                <a:srgbClr val="18657A"/>
              </a:solidFill>
              <a:latin typeface="Arial"/>
              <a:ea typeface="Arial"/>
              <a:cs typeface="Arial"/>
              <a:sym typeface="Arial"/>
            </a:endParaRPr>
          </a:p>
        </p:txBody>
      </p:sp>
      <p:pic>
        <p:nvPicPr>
          <p:cNvPr id="607" name="Google Shape;607;g323b8746880_0_2"/>
          <p:cNvPicPr preferRelativeResize="0"/>
          <p:nvPr/>
        </p:nvPicPr>
        <p:blipFill rotWithShape="1">
          <a:blip r:embed="rId3">
            <a:alphaModFix/>
          </a:blip>
          <a:srcRect b="0" l="0" r="0" t="0"/>
          <a:stretch/>
        </p:blipFill>
        <p:spPr>
          <a:xfrm>
            <a:off x="8493025" y="4728195"/>
            <a:ext cx="2380500" cy="1701225"/>
          </a:xfrm>
          <a:prstGeom prst="rect">
            <a:avLst/>
          </a:prstGeom>
          <a:noFill/>
          <a:ln>
            <a:noFill/>
          </a:ln>
        </p:spPr>
      </p:pic>
      <p:sp>
        <p:nvSpPr>
          <p:cNvPr id="608" name="Google Shape;608;g323b8746880_0_2"/>
          <p:cNvSpPr/>
          <p:nvPr/>
        </p:nvSpPr>
        <p:spPr>
          <a:xfrm>
            <a:off x="11651775" y="577855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pic>
        <p:nvPicPr>
          <p:cNvPr id="233" name="Google Shape;233;g31cc776f792_0_95"/>
          <p:cNvPicPr preferRelativeResize="0"/>
          <p:nvPr/>
        </p:nvPicPr>
        <p:blipFill rotWithShape="1">
          <a:blip r:embed="rId3">
            <a:alphaModFix/>
          </a:blip>
          <a:srcRect b="0" l="45861" r="0" t="0"/>
          <a:stretch/>
        </p:blipFill>
        <p:spPr>
          <a:xfrm>
            <a:off x="8012429" y="2007863"/>
            <a:ext cx="3893576" cy="3721600"/>
          </a:xfrm>
          <a:prstGeom prst="rect">
            <a:avLst/>
          </a:prstGeom>
          <a:noFill/>
          <a:ln cap="flat" cmpd="sng" w="9525">
            <a:solidFill>
              <a:srgbClr val="5488B2"/>
            </a:solidFill>
            <a:prstDash val="solid"/>
            <a:round/>
            <a:headEnd len="sm" w="sm" type="none"/>
            <a:tailEnd len="sm" w="sm" type="none"/>
          </a:ln>
        </p:spPr>
      </p:pic>
      <p:pic>
        <p:nvPicPr>
          <p:cNvPr id="234" name="Google Shape;234;g31cc776f792_0_95"/>
          <p:cNvPicPr preferRelativeResize="0"/>
          <p:nvPr/>
        </p:nvPicPr>
        <p:blipFill rotWithShape="1">
          <a:blip r:embed="rId4">
            <a:alphaModFix/>
          </a:blip>
          <a:srcRect b="30942" l="14077" r="17151" t="14388"/>
          <a:stretch/>
        </p:blipFill>
        <p:spPr>
          <a:xfrm>
            <a:off x="544825" y="2466100"/>
            <a:ext cx="3200399" cy="3719524"/>
          </a:xfrm>
          <a:prstGeom prst="rect">
            <a:avLst/>
          </a:prstGeom>
          <a:noFill/>
          <a:ln cap="flat" cmpd="sng" w="9525">
            <a:solidFill>
              <a:srgbClr val="5488B2"/>
            </a:solidFill>
            <a:prstDash val="solid"/>
            <a:round/>
            <a:headEnd len="sm" w="sm" type="none"/>
            <a:tailEnd len="sm" w="sm" type="none"/>
          </a:ln>
        </p:spPr>
      </p:pic>
      <p:sp>
        <p:nvSpPr>
          <p:cNvPr id="235" name="Google Shape;235;g31cc776f792_0_95"/>
          <p:cNvSpPr txBox="1"/>
          <p:nvPr>
            <p:ph type="title"/>
          </p:nvPr>
        </p:nvSpPr>
        <p:spPr>
          <a:xfrm>
            <a:off x="1567225" y="593725"/>
            <a:ext cx="8726100" cy="679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Pre-assignment</a:t>
            </a:r>
            <a:endParaRPr b="1" sz="4000">
              <a:solidFill>
                <a:srgbClr val="18657A"/>
              </a:solidFill>
              <a:latin typeface="Arial"/>
              <a:ea typeface="Arial"/>
              <a:cs typeface="Arial"/>
              <a:sym typeface="Arial"/>
            </a:endParaRPr>
          </a:p>
        </p:txBody>
      </p:sp>
      <p:sp>
        <p:nvSpPr>
          <p:cNvPr id="236" name="Google Shape;236;g31cc776f792_0_95"/>
          <p:cNvSpPr txBox="1"/>
          <p:nvPr/>
        </p:nvSpPr>
        <p:spPr>
          <a:xfrm>
            <a:off x="3178225" y="4772600"/>
            <a:ext cx="2618700" cy="1729800"/>
          </a:xfrm>
          <a:prstGeom prst="rect">
            <a:avLst/>
          </a:prstGeom>
          <a:solidFill>
            <a:schemeClr val="lt1"/>
          </a:solidFill>
          <a:ln cap="flat" cmpd="sng" w="9525">
            <a:solidFill>
              <a:srgbClr val="5488B2"/>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1" i="0" lang="en-US" sz="3000" u="none" cap="none" strike="noStrike">
                <a:solidFill>
                  <a:srgbClr val="5488B2"/>
                </a:solidFill>
                <a:latin typeface="Jost"/>
                <a:ea typeface="Jost"/>
                <a:cs typeface="Jost"/>
                <a:sym typeface="Jost"/>
              </a:rPr>
              <a:t>Lise Meitner</a:t>
            </a:r>
            <a:r>
              <a:rPr i="0" lang="en-US" sz="3000" u="none" cap="none" strike="noStrike">
                <a:solidFill>
                  <a:srgbClr val="5488B2"/>
                </a:solidFill>
                <a:latin typeface="Jost"/>
                <a:ea typeface="Jost"/>
                <a:cs typeface="Jost"/>
                <a:sym typeface="Jost"/>
              </a:rPr>
              <a:t> </a:t>
            </a:r>
            <a:r>
              <a:rPr i="0" lang="en-US" sz="3000" u="none" cap="none" strike="noStrike">
                <a:solidFill>
                  <a:srgbClr val="A13168"/>
                </a:solidFill>
                <a:latin typeface="Jost"/>
                <a:ea typeface="Jost"/>
                <a:cs typeface="Jost"/>
                <a:sym typeface="Jost"/>
              </a:rPr>
              <a:t>1878-1968</a:t>
            </a:r>
            <a:endParaRPr i="0" sz="3000" u="none" cap="none" strike="noStrike">
              <a:solidFill>
                <a:srgbClr val="A13168"/>
              </a:solidFill>
              <a:latin typeface="Jost"/>
              <a:ea typeface="Jost"/>
              <a:cs typeface="Jost"/>
              <a:sym typeface="Jost"/>
            </a:endParaRPr>
          </a:p>
          <a:p>
            <a:pPr indent="0" lvl="0" marL="0" marR="0" rtl="0" algn="ctr">
              <a:lnSpc>
                <a:spcPct val="100000"/>
              </a:lnSpc>
              <a:spcBef>
                <a:spcPts val="0"/>
              </a:spcBef>
              <a:spcAft>
                <a:spcPts val="0"/>
              </a:spcAft>
              <a:buClr>
                <a:srgbClr val="000000"/>
              </a:buClr>
              <a:buSzPts val="1900"/>
              <a:buFont typeface="Arial"/>
              <a:buNone/>
            </a:pPr>
            <a:r>
              <a:rPr i="0" lang="en-US" sz="3000" u="none" cap="none" strike="noStrike">
                <a:solidFill>
                  <a:srgbClr val="5488B2"/>
                </a:solidFill>
                <a:latin typeface="Jost"/>
                <a:ea typeface="Jost"/>
                <a:cs typeface="Jost"/>
                <a:sym typeface="Jost"/>
              </a:rPr>
              <a:t>nuclear fission</a:t>
            </a:r>
            <a:endParaRPr i="0" sz="3000" u="none" cap="none" strike="noStrike">
              <a:solidFill>
                <a:srgbClr val="5488B2"/>
              </a:solidFill>
              <a:latin typeface="Jost"/>
              <a:ea typeface="Jost"/>
              <a:cs typeface="Jost"/>
              <a:sym typeface="Jost"/>
            </a:endParaRPr>
          </a:p>
        </p:txBody>
      </p:sp>
      <p:sp>
        <p:nvSpPr>
          <p:cNvPr id="237" name="Google Shape;237;g31cc776f792_0_95"/>
          <p:cNvSpPr txBox="1"/>
          <p:nvPr/>
        </p:nvSpPr>
        <p:spPr>
          <a:xfrm>
            <a:off x="4773925" y="2147250"/>
            <a:ext cx="3557400" cy="2102100"/>
          </a:xfrm>
          <a:prstGeom prst="rect">
            <a:avLst/>
          </a:prstGeom>
          <a:solidFill>
            <a:schemeClr val="lt1"/>
          </a:solidFill>
          <a:ln cap="flat" cmpd="sng" w="9525">
            <a:solidFill>
              <a:srgbClr val="5488B2"/>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1" i="0" lang="en-US" sz="3000" u="none" cap="none" strike="noStrike">
                <a:solidFill>
                  <a:srgbClr val="5488B2"/>
                </a:solidFill>
                <a:latin typeface="Jost"/>
                <a:ea typeface="Jost"/>
                <a:cs typeface="Jost"/>
                <a:sym typeface="Jost"/>
              </a:rPr>
              <a:t>Jocelyn Bell Burnell</a:t>
            </a:r>
            <a:endParaRPr b="1" i="0" sz="3000" u="none" cap="none" strike="noStrike">
              <a:solidFill>
                <a:srgbClr val="5488B2"/>
              </a:solidFill>
              <a:latin typeface="Jost"/>
              <a:ea typeface="Jost"/>
              <a:cs typeface="Jost"/>
              <a:sym typeface="Jost"/>
            </a:endParaRPr>
          </a:p>
          <a:p>
            <a:pPr indent="0" lvl="0" marL="0" marR="0" rtl="0" algn="ctr">
              <a:lnSpc>
                <a:spcPct val="100000"/>
              </a:lnSpc>
              <a:spcBef>
                <a:spcPts val="0"/>
              </a:spcBef>
              <a:spcAft>
                <a:spcPts val="0"/>
              </a:spcAft>
              <a:buClr>
                <a:srgbClr val="000000"/>
              </a:buClr>
              <a:buSzPts val="1600"/>
              <a:buFont typeface="Arial"/>
              <a:buNone/>
            </a:pPr>
            <a:r>
              <a:rPr i="0" lang="en-US" sz="3000" u="none" cap="none" strike="noStrike">
                <a:solidFill>
                  <a:srgbClr val="A13168"/>
                </a:solidFill>
                <a:latin typeface="Jost"/>
                <a:ea typeface="Jost"/>
                <a:cs typeface="Jost"/>
                <a:sym typeface="Jost"/>
              </a:rPr>
              <a:t>1943-</a:t>
            </a:r>
            <a:endParaRPr i="0" sz="3000" u="none" cap="none" strike="noStrike">
              <a:solidFill>
                <a:srgbClr val="A13168"/>
              </a:solidFill>
              <a:latin typeface="Jost"/>
              <a:ea typeface="Jost"/>
              <a:cs typeface="Jost"/>
              <a:sym typeface="Jost"/>
            </a:endParaRPr>
          </a:p>
          <a:p>
            <a:pPr indent="0" lvl="0" marL="0" marR="0" rtl="0" algn="ctr">
              <a:lnSpc>
                <a:spcPct val="100000"/>
              </a:lnSpc>
              <a:spcBef>
                <a:spcPts val="0"/>
              </a:spcBef>
              <a:spcAft>
                <a:spcPts val="0"/>
              </a:spcAft>
              <a:buClr>
                <a:srgbClr val="000000"/>
              </a:buClr>
              <a:buSzPts val="1900"/>
              <a:buFont typeface="Arial"/>
              <a:buNone/>
            </a:pPr>
            <a:r>
              <a:rPr i="0" lang="en-US" sz="3000" u="none" cap="none" strike="noStrike">
                <a:solidFill>
                  <a:srgbClr val="5488B2"/>
                </a:solidFill>
                <a:latin typeface="Jost"/>
                <a:ea typeface="Jost"/>
                <a:cs typeface="Jost"/>
                <a:sym typeface="Jost"/>
              </a:rPr>
              <a:t>discovered pulsars</a:t>
            </a:r>
            <a:endParaRPr i="0" sz="3000" u="none" cap="none" strike="noStrike">
              <a:solidFill>
                <a:srgbClr val="5488B2"/>
              </a:solidFill>
              <a:latin typeface="Jost"/>
              <a:ea typeface="Jost"/>
              <a:cs typeface="Jost"/>
              <a:sym typeface="Jost"/>
            </a:endParaRPr>
          </a:p>
        </p:txBody>
      </p:sp>
      <p:sp>
        <p:nvSpPr>
          <p:cNvPr id="238" name="Google Shape;238;g31cc776f792_0_95"/>
          <p:cNvSpPr txBox="1"/>
          <p:nvPr/>
        </p:nvSpPr>
        <p:spPr>
          <a:xfrm>
            <a:off x="771850" y="1455100"/>
            <a:ext cx="9666900" cy="101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i="0" lang="en-US" sz="3000" u="none" cap="none" strike="noStrike">
                <a:solidFill>
                  <a:srgbClr val="000000"/>
                </a:solidFill>
                <a:latin typeface="Jost"/>
                <a:ea typeface="Jost"/>
                <a:cs typeface="Jost"/>
                <a:sym typeface="Jost"/>
              </a:rPr>
              <a:t>Read one of the two articles on these physicists:</a:t>
            </a:r>
            <a:endParaRPr i="0" sz="3000" u="none" cap="none" strike="noStrike">
              <a:solidFill>
                <a:srgbClr val="000000"/>
              </a:solidFill>
              <a:latin typeface="Jost"/>
              <a:ea typeface="Jost"/>
              <a:cs typeface="Jost"/>
              <a:sym typeface="Jost"/>
            </a:endParaRPr>
          </a:p>
        </p:txBody>
      </p:sp>
      <p:sp>
        <p:nvSpPr>
          <p:cNvPr id="239" name="Google Shape;239;g31cc776f792_0_95"/>
          <p:cNvSpPr/>
          <p:nvPr/>
        </p:nvSpPr>
        <p:spPr>
          <a:xfrm>
            <a:off x="10827500" y="638390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sp>
        <p:nvSpPr>
          <p:cNvPr id="614" name="Google Shape;614;g320cf104df7_0_156"/>
          <p:cNvSpPr txBox="1"/>
          <p:nvPr>
            <p:ph idx="4294967295" type="title"/>
          </p:nvPr>
        </p:nvSpPr>
        <p:spPr>
          <a:xfrm>
            <a:off x="2974900" y="547925"/>
            <a:ext cx="88692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Have you considered physics?</a:t>
            </a:r>
            <a:endParaRPr b="1" sz="4000">
              <a:solidFill>
                <a:srgbClr val="18657A"/>
              </a:solidFill>
              <a:latin typeface="Arial"/>
              <a:ea typeface="Arial"/>
              <a:cs typeface="Arial"/>
              <a:sym typeface="Arial"/>
            </a:endParaRPr>
          </a:p>
        </p:txBody>
      </p:sp>
      <p:sp>
        <p:nvSpPr>
          <p:cNvPr id="615" name="Google Shape;615;g320cf104df7_0_156"/>
          <p:cNvSpPr txBox="1"/>
          <p:nvPr>
            <p:ph idx="4294967295" type="body"/>
          </p:nvPr>
        </p:nvSpPr>
        <p:spPr>
          <a:xfrm>
            <a:off x="982350" y="1556950"/>
            <a:ext cx="10484100" cy="3896100"/>
          </a:xfrm>
          <a:prstGeom prst="rect">
            <a:avLst/>
          </a:prstGeom>
          <a:noFill/>
          <a:ln>
            <a:noFill/>
          </a:ln>
        </p:spPr>
        <p:txBody>
          <a:bodyPr anchorCtr="0" anchor="t" bIns="45700" lIns="0" spcFirstLastPara="1" rIns="91425" wrap="square" tIns="45700">
            <a:noAutofit/>
          </a:bodyPr>
          <a:lstStyle/>
          <a:p>
            <a:pPr indent="0" lvl="0" marL="0" rtl="0" algn="l">
              <a:lnSpc>
                <a:spcPct val="100000"/>
              </a:lnSpc>
              <a:spcBef>
                <a:spcPts val="0"/>
              </a:spcBef>
              <a:spcAft>
                <a:spcPts val="0"/>
              </a:spcAft>
              <a:buNone/>
            </a:pPr>
            <a:r>
              <a:rPr lang="en-US" sz="2700">
                <a:solidFill>
                  <a:srgbClr val="146578"/>
                </a:solidFill>
              </a:rPr>
              <a:t>In the US, UK, and Canada, thousands of women physics majors and their allies gather each year in support </a:t>
            </a:r>
            <a:endParaRPr sz="2700">
              <a:solidFill>
                <a:srgbClr val="146578"/>
              </a:solidFill>
            </a:endParaRPr>
          </a:p>
          <a:p>
            <a:pPr indent="0" lvl="0" marL="0" rtl="0" algn="l">
              <a:lnSpc>
                <a:spcPct val="100000"/>
              </a:lnSpc>
              <a:spcBef>
                <a:spcPts val="0"/>
              </a:spcBef>
              <a:spcAft>
                <a:spcPts val="0"/>
              </a:spcAft>
              <a:buNone/>
            </a:pPr>
            <a:r>
              <a:t/>
            </a:r>
            <a:endParaRPr sz="2700">
              <a:solidFill>
                <a:srgbClr val="146578"/>
              </a:solidFill>
            </a:endParaRPr>
          </a:p>
          <a:p>
            <a:pPr indent="0" lvl="0" marL="0" rtl="0" algn="l">
              <a:lnSpc>
                <a:spcPct val="100000"/>
              </a:lnSpc>
              <a:spcBef>
                <a:spcPts val="0"/>
              </a:spcBef>
              <a:spcAft>
                <a:spcPts val="0"/>
              </a:spcAft>
              <a:buNone/>
            </a:pPr>
            <a:r>
              <a:t/>
            </a:r>
            <a:endParaRPr sz="2700">
              <a:solidFill>
                <a:srgbClr val="146578"/>
              </a:solidFill>
            </a:endParaRPr>
          </a:p>
          <a:p>
            <a:pPr indent="0" lvl="0" marL="0" rtl="0" algn="l">
              <a:lnSpc>
                <a:spcPct val="100000"/>
              </a:lnSpc>
              <a:spcBef>
                <a:spcPts val="0"/>
              </a:spcBef>
              <a:spcAft>
                <a:spcPts val="0"/>
              </a:spcAft>
              <a:buNone/>
            </a:pPr>
            <a:r>
              <a:t/>
            </a:r>
            <a:endParaRPr sz="2700">
              <a:solidFill>
                <a:srgbClr val="146578"/>
              </a:solidFill>
            </a:endParaRPr>
          </a:p>
          <a:p>
            <a:pPr indent="0" lvl="0" marL="0" rtl="0" algn="l">
              <a:lnSpc>
                <a:spcPct val="100000"/>
              </a:lnSpc>
              <a:spcBef>
                <a:spcPts val="0"/>
              </a:spcBef>
              <a:spcAft>
                <a:spcPts val="0"/>
              </a:spcAft>
              <a:buNone/>
            </a:pPr>
            <a:r>
              <a:t/>
            </a:r>
            <a:endParaRPr sz="2700">
              <a:solidFill>
                <a:srgbClr val="146578"/>
              </a:solidFill>
            </a:endParaRPr>
          </a:p>
          <a:p>
            <a:pPr indent="0" lvl="0" marL="0" rtl="0" algn="l">
              <a:lnSpc>
                <a:spcPct val="100000"/>
              </a:lnSpc>
              <a:spcBef>
                <a:spcPts val="0"/>
              </a:spcBef>
              <a:spcAft>
                <a:spcPts val="0"/>
              </a:spcAft>
              <a:buNone/>
            </a:pPr>
            <a:r>
              <a:t/>
            </a:r>
            <a:endParaRPr sz="2700">
              <a:solidFill>
                <a:srgbClr val="146578"/>
              </a:solidFill>
            </a:endParaRPr>
          </a:p>
          <a:p>
            <a:pPr indent="0" lvl="0" marL="0" rtl="0" algn="l">
              <a:lnSpc>
                <a:spcPct val="100000"/>
              </a:lnSpc>
              <a:spcBef>
                <a:spcPts val="0"/>
              </a:spcBef>
              <a:spcAft>
                <a:spcPts val="0"/>
              </a:spcAft>
              <a:buNone/>
            </a:pPr>
            <a:r>
              <a:t/>
            </a:r>
            <a:endParaRPr sz="2700">
              <a:solidFill>
                <a:srgbClr val="146578"/>
              </a:solidFill>
            </a:endParaRPr>
          </a:p>
          <a:p>
            <a:pPr indent="0" lvl="0" marL="0" rtl="0" algn="l">
              <a:lnSpc>
                <a:spcPct val="100000"/>
              </a:lnSpc>
              <a:spcBef>
                <a:spcPts val="0"/>
              </a:spcBef>
              <a:spcAft>
                <a:spcPts val="0"/>
              </a:spcAft>
              <a:buNone/>
            </a:pPr>
            <a:r>
              <a:t/>
            </a:r>
            <a:endParaRPr sz="2700">
              <a:solidFill>
                <a:srgbClr val="146578"/>
              </a:solidFill>
            </a:endParaRPr>
          </a:p>
          <a:p>
            <a:pPr indent="0" lvl="0" marL="0" rtl="0" algn="l">
              <a:lnSpc>
                <a:spcPct val="100000"/>
              </a:lnSpc>
              <a:spcBef>
                <a:spcPts val="0"/>
              </a:spcBef>
              <a:spcAft>
                <a:spcPts val="0"/>
              </a:spcAft>
              <a:buNone/>
            </a:pPr>
            <a:r>
              <a:t/>
            </a:r>
            <a:endParaRPr sz="2700">
              <a:solidFill>
                <a:srgbClr val="146578"/>
              </a:solidFill>
            </a:endParaRPr>
          </a:p>
          <a:p>
            <a:pPr indent="0" lvl="0" marL="0" rtl="0" algn="l">
              <a:lnSpc>
                <a:spcPct val="100000"/>
              </a:lnSpc>
              <a:spcBef>
                <a:spcPts val="0"/>
              </a:spcBef>
              <a:spcAft>
                <a:spcPts val="0"/>
              </a:spcAft>
              <a:buNone/>
            </a:pPr>
            <a:r>
              <a:rPr lang="en-US" sz="2700">
                <a:solidFill>
                  <a:srgbClr val="146578"/>
                </a:solidFill>
              </a:rPr>
              <a:t>Don’t let unconscious bias keep you from considering a physics career!</a:t>
            </a:r>
            <a:endParaRPr>
              <a:solidFill>
                <a:srgbClr val="18657A"/>
              </a:solidFill>
              <a:latin typeface="Arial"/>
              <a:ea typeface="Arial"/>
              <a:cs typeface="Arial"/>
              <a:sym typeface="Arial"/>
            </a:endParaRPr>
          </a:p>
        </p:txBody>
      </p:sp>
      <p:pic>
        <p:nvPicPr>
          <p:cNvPr id="616" name="Google Shape;616;g320cf104df7_0_156"/>
          <p:cNvPicPr preferRelativeResize="0"/>
          <p:nvPr/>
        </p:nvPicPr>
        <p:blipFill rotWithShape="1">
          <a:blip r:embed="rId3">
            <a:alphaModFix/>
          </a:blip>
          <a:srcRect b="0" l="0" r="0" t="0"/>
          <a:stretch/>
        </p:blipFill>
        <p:spPr>
          <a:xfrm>
            <a:off x="1879404" y="2482975"/>
            <a:ext cx="8412480" cy="3154680"/>
          </a:xfrm>
          <a:prstGeom prst="rect">
            <a:avLst/>
          </a:prstGeom>
          <a:noFill/>
          <a:ln>
            <a:noFill/>
          </a:ln>
        </p:spPr>
      </p:pic>
      <p:sp>
        <p:nvSpPr>
          <p:cNvPr id="617" name="Google Shape;617;g320cf104df7_0_156"/>
          <p:cNvSpPr txBox="1"/>
          <p:nvPr/>
        </p:nvSpPr>
        <p:spPr>
          <a:xfrm>
            <a:off x="736600" y="6473525"/>
            <a:ext cx="11175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Calibri"/>
                <a:ea typeface="Calibri"/>
                <a:cs typeface="Calibri"/>
                <a:sym typeface="Calibri"/>
              </a:rPr>
              <a:t>Source: </a:t>
            </a:r>
            <a:r>
              <a:rPr b="0" i="0" lang="en-US" sz="1800" u="sng" cap="none" strike="noStrike">
                <a:solidFill>
                  <a:schemeClr val="hlink"/>
                </a:solidFill>
                <a:latin typeface="Calibri"/>
                <a:ea typeface="Calibri"/>
                <a:cs typeface="Calibri"/>
                <a:sym typeface="Calibri"/>
                <a:hlinkClick r:id="rId4"/>
              </a:rPr>
              <a:t>Conferences for Undergraduate Women in Physics (CUWiP)</a:t>
            </a:r>
            <a:endParaRPr b="0" i="0" sz="1400" u="none" cap="none" strike="noStrike">
              <a:solidFill>
                <a:srgbClr val="000000"/>
              </a:solidFill>
              <a:latin typeface="Arial"/>
              <a:ea typeface="Arial"/>
              <a:cs typeface="Arial"/>
              <a:sym typeface="Arial"/>
            </a:endParaRPr>
          </a:p>
        </p:txBody>
      </p:sp>
      <p:sp>
        <p:nvSpPr>
          <p:cNvPr id="618" name="Google Shape;618;g320cf104df7_0_156"/>
          <p:cNvSpPr/>
          <p:nvPr/>
        </p:nvSpPr>
        <p:spPr>
          <a:xfrm>
            <a:off x="11651775" y="577855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3" name="Shape 623"/>
        <p:cNvGrpSpPr/>
        <p:nvPr/>
      </p:nvGrpSpPr>
      <p:grpSpPr>
        <a:xfrm>
          <a:off x="0" y="0"/>
          <a:ext cx="0" cy="0"/>
          <a:chOff x="0" y="0"/>
          <a:chExt cx="0" cy="0"/>
        </a:xfrm>
      </p:grpSpPr>
      <p:sp>
        <p:nvSpPr>
          <p:cNvPr id="624" name="Google Shape;624;g320cf104df7_0_163"/>
          <p:cNvSpPr txBox="1"/>
          <p:nvPr>
            <p:ph type="title"/>
          </p:nvPr>
        </p:nvSpPr>
        <p:spPr>
          <a:xfrm>
            <a:off x="1390125" y="547925"/>
            <a:ext cx="89034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References</a:t>
            </a:r>
            <a:endParaRPr b="1" sz="4000">
              <a:solidFill>
                <a:srgbClr val="18657A"/>
              </a:solidFill>
              <a:latin typeface="Arial"/>
              <a:ea typeface="Arial"/>
              <a:cs typeface="Arial"/>
              <a:sym typeface="Arial"/>
            </a:endParaRPr>
          </a:p>
        </p:txBody>
      </p:sp>
      <p:sp>
        <p:nvSpPr>
          <p:cNvPr id="625" name="Google Shape;625;g320cf104df7_0_163"/>
          <p:cNvSpPr txBox="1"/>
          <p:nvPr>
            <p:ph idx="4294967295" type="body"/>
          </p:nvPr>
        </p:nvSpPr>
        <p:spPr>
          <a:xfrm>
            <a:off x="816075" y="1544525"/>
            <a:ext cx="10761600" cy="3932100"/>
          </a:xfrm>
          <a:prstGeom prst="rect">
            <a:avLst/>
          </a:prstGeom>
          <a:noFill/>
          <a:ln>
            <a:noFill/>
          </a:ln>
        </p:spPr>
        <p:txBody>
          <a:bodyPr anchorCtr="0" anchor="t" bIns="45700" lIns="0" spcFirstLastPara="1" rIns="91425" wrap="square" tIns="45700">
            <a:noAutofit/>
          </a:bodyPr>
          <a:lstStyle/>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APS and IPEDS Completion Survey, </a:t>
            </a:r>
            <a:r>
              <a:rPr lang="en-US" sz="1300" u="sng">
                <a:solidFill>
                  <a:schemeClr val="hlink"/>
                </a:solidFill>
                <a:latin typeface="Arial"/>
                <a:ea typeface="Arial"/>
                <a:cs typeface="Arial"/>
                <a:sym typeface="Arial"/>
                <a:hlinkClick r:id="rId3"/>
              </a:rPr>
              <a:t>www.aps.org/programs/education/statistics/womenmajors.cfm</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Bian, L., Leslie, S. J., &amp; Cimpian, A. (2017). Gender stereotypes about intellectual ability emerge early and influence children’s interests. Science, 355(6323), 389-391.</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Boring, A., Ottoboni, K., &amp; Stark, P. (2016). Student evaluations of teaching (mostly) do not measure teaching effectiveness. ScienceOpen Research.</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Caplar, N., Tacchella, S., &amp; Birrer, S. (2017). Quantitative evaluation of gender bias in astronomical publications from citation counts. Nature Astronomy, 1(6), 0141.</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Conferences for Undergraduate Women in Physics (CUWiP), </a:t>
            </a:r>
            <a:r>
              <a:rPr lang="en-US" sz="1300" u="sng">
                <a:solidFill>
                  <a:schemeClr val="hlink"/>
                </a:solidFill>
                <a:latin typeface="Arial"/>
                <a:ea typeface="Arial"/>
                <a:cs typeface="Arial"/>
                <a:sym typeface="Arial"/>
                <a:hlinkClick r:id="rId4"/>
              </a:rPr>
              <a:t>http://www.iop.org/activity/groups/subject/wip/history/icwip/page_64677.html</a:t>
            </a:r>
            <a:endParaRPr sz="1300">
              <a:solidFill>
                <a:srgbClr val="18657A"/>
              </a:solidFill>
              <a:latin typeface="Arial"/>
              <a:ea typeface="Arial"/>
              <a:cs typeface="Arial"/>
              <a:sym typeface="Arial"/>
            </a:endParaRPr>
          </a:p>
          <a:p>
            <a:pPr indent="0" lvl="0" marL="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Conover, E. (2016). Physics grading biased against women. APS News, 25(4), </a:t>
            </a:r>
            <a:r>
              <a:rPr lang="en-US" sz="1300" u="sng">
                <a:solidFill>
                  <a:schemeClr val="hlink"/>
                </a:solidFill>
                <a:latin typeface="Arial"/>
                <a:ea typeface="Arial"/>
                <a:cs typeface="Arial"/>
                <a:sym typeface="Arial"/>
                <a:hlinkClick r:id="rId5"/>
              </a:rPr>
              <a:t>https://www.aps.org/publications/apsnews/201604/grading.cfm</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Fiske, S. T. (2002). What we know now about bias and intergroup conflict, the problem of the century. Current Directions in Psychological Science, 11(4), 123-128.</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Grunspan, D. Z., Eddy, S. L., Brownell, S. E., Wiggins, B. L., Crowe, A. J., &amp; Goodreau, S. M. (2016). Males under-estimate academic performance of their female peers in undergraduate biology classrooms. PloS one, 11(2), e0148405.</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Hazari, Z., Sadler, P. M., &amp; Tai, R. H. (2008). Gender differences in the high school and affective experiences of introductory college physics students. The Physics Teacher, 46(7), 423-427.</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Hazari, Z., Tai, R. H., &amp; Sadler, P. M. (2007). Gender differences in introductory university physics performance: The influence of high school physics preparation and affective factors. Science Education, 91(6), 847-876.</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IUPAP International Conference on Women in Physics Proceedings (2005-2013), </a:t>
            </a:r>
            <a:r>
              <a:rPr lang="en-US" sz="1300" u="sng">
                <a:solidFill>
                  <a:schemeClr val="hlink"/>
                </a:solidFill>
                <a:latin typeface="Arial"/>
                <a:ea typeface="Arial"/>
                <a:cs typeface="Arial"/>
                <a:sym typeface="Arial"/>
                <a:hlinkClick r:id="rId6"/>
              </a:rPr>
              <a:t>www.iop.org/activity/groups/subject/wip/history/icwip/page_64677.html</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Leslie, S. J., Cimpian, A., Meyer, M., &amp; Freeland, E. (2015). Expectations of brilliance underlie gender distributions across academic disciplines. Science, 347(6219), 262-265.</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Moule, J. (2009). Understanding unconscious bias and unintentional racism. Phi Delta Kappan, 90(5), 320-326.</a:t>
            </a:r>
            <a:endParaRPr sz="1300">
              <a:solidFill>
                <a:srgbClr val="18657A"/>
              </a:solidFill>
              <a:latin typeface="Arial"/>
              <a:ea typeface="Arial"/>
              <a:cs typeface="Arial"/>
              <a:sym typeface="Arial"/>
            </a:endParaRPr>
          </a:p>
          <a:p>
            <a:pPr indent="-457200" lvl="0" marL="457200" marR="0" rtl="0" algn="l">
              <a:lnSpc>
                <a:spcPct val="100000"/>
              </a:lnSpc>
              <a:spcBef>
                <a:spcPts val="0"/>
              </a:spcBef>
              <a:spcAft>
                <a:spcPts val="0"/>
              </a:spcAft>
              <a:buSzPts val="1800"/>
              <a:buNone/>
            </a:pPr>
            <a:r>
              <a:rPr lang="en-US" sz="1300">
                <a:solidFill>
                  <a:srgbClr val="18657A"/>
                </a:solidFill>
                <a:latin typeface="Arial"/>
                <a:ea typeface="Arial"/>
                <a:cs typeface="Arial"/>
                <a:sym typeface="Arial"/>
              </a:rPr>
              <a:t>Potvin, G., &amp; Hazari, Z. (2016). Student evaluations of physics teachers: On the stability and persistence of gender bias. Physical Review Physics Education Research, 12(2), 020107.</a:t>
            </a:r>
            <a:endParaRPr sz="1300">
              <a:solidFill>
                <a:srgbClr val="18657A"/>
              </a:solidFill>
              <a:latin typeface="Arial"/>
              <a:ea typeface="Arial"/>
              <a:cs typeface="Arial"/>
              <a:sym typeface="Arial"/>
            </a:endParaRPr>
          </a:p>
        </p:txBody>
      </p:sp>
      <p:sp>
        <p:nvSpPr>
          <p:cNvPr id="626" name="Google Shape;626;g320cf104df7_0_163"/>
          <p:cNvSpPr/>
          <p:nvPr/>
        </p:nvSpPr>
        <p:spPr>
          <a:xfrm>
            <a:off x="11651775" y="577855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1" name="Shape 631"/>
        <p:cNvGrpSpPr/>
        <p:nvPr/>
      </p:nvGrpSpPr>
      <p:grpSpPr>
        <a:xfrm>
          <a:off x="0" y="0"/>
          <a:ext cx="0" cy="0"/>
          <a:chOff x="0" y="0"/>
          <a:chExt cx="0" cy="0"/>
        </a:xfrm>
      </p:grpSpPr>
      <p:sp>
        <p:nvSpPr>
          <p:cNvPr id="632" name="Google Shape;632;g320cf104df7_0_169"/>
          <p:cNvSpPr txBox="1"/>
          <p:nvPr/>
        </p:nvSpPr>
        <p:spPr>
          <a:xfrm>
            <a:off x="11022012" y="6196012"/>
            <a:ext cx="50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18657A"/>
              </a:buClr>
              <a:buSzPts val="1400"/>
              <a:buFont typeface="Arial"/>
              <a:buNone/>
            </a:pPr>
            <a:r>
              <a:rPr b="1" i="0" lang="en-US" sz="1400" u="none" cap="none" strike="noStrike">
                <a:solidFill>
                  <a:srgbClr val="18657A"/>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633" name="Google Shape;633;g320cf104df7_0_169"/>
          <p:cNvSpPr txBox="1"/>
          <p:nvPr>
            <p:ph idx="4294967295" type="body"/>
          </p:nvPr>
        </p:nvSpPr>
        <p:spPr>
          <a:xfrm>
            <a:off x="1815131" y="2105844"/>
            <a:ext cx="9579000" cy="3705000"/>
          </a:xfrm>
          <a:prstGeom prst="rect">
            <a:avLst/>
          </a:prstGeom>
        </p:spPr>
        <p:txBody>
          <a:bodyPr anchorCtr="0" anchor="t" bIns="45700" lIns="91425" spcFirstLastPara="1" rIns="91425" wrap="square" tIns="45700">
            <a:normAutofit/>
          </a:bodyPr>
          <a:lstStyle/>
          <a:p>
            <a:pPr indent="0" lvl="0" marL="0" rtl="0" algn="l">
              <a:spcBef>
                <a:spcPts val="1800"/>
              </a:spcBef>
              <a:spcAft>
                <a:spcPts val="0"/>
              </a:spcAft>
              <a:buNone/>
            </a:pPr>
            <a:r>
              <a:rPr i="1" lang="en-US"/>
              <a:t>The following are supplemental slides you can share with your </a:t>
            </a:r>
            <a:r>
              <a:rPr i="1" lang="en-US"/>
              <a:t>students</a:t>
            </a:r>
            <a:r>
              <a:rPr i="1" lang="en-US"/>
              <a:t> to expand the conversation. </a:t>
            </a:r>
            <a:endParaRPr i="1"/>
          </a:p>
        </p:txBody>
      </p:sp>
      <p:sp>
        <p:nvSpPr>
          <p:cNvPr id="634" name="Google Shape;634;g320cf104df7_0_169"/>
          <p:cNvSpPr txBox="1"/>
          <p:nvPr>
            <p:ph idx="4294967295" type="title"/>
          </p:nvPr>
        </p:nvSpPr>
        <p:spPr>
          <a:xfrm>
            <a:off x="3206575" y="547925"/>
            <a:ext cx="70869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Jost"/>
                <a:ea typeface="Jost"/>
                <a:cs typeface="Jost"/>
                <a:sym typeface="Jost"/>
              </a:rPr>
              <a:t>Supplemental Slides</a:t>
            </a:r>
            <a:endParaRPr b="1" sz="4000">
              <a:solidFill>
                <a:srgbClr val="18657A"/>
              </a:solidFill>
              <a:latin typeface="Jost"/>
              <a:ea typeface="Jost"/>
              <a:cs typeface="Jost"/>
              <a:sym typeface="Jost"/>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9" name="Shape 639"/>
        <p:cNvGrpSpPr/>
        <p:nvPr/>
      </p:nvGrpSpPr>
      <p:grpSpPr>
        <a:xfrm>
          <a:off x="0" y="0"/>
          <a:ext cx="0" cy="0"/>
          <a:chOff x="0" y="0"/>
          <a:chExt cx="0" cy="0"/>
        </a:xfrm>
      </p:grpSpPr>
      <p:pic>
        <p:nvPicPr>
          <p:cNvPr id="640" name="Google Shape;640;g320cf104df7_0_422" title="Chart"/>
          <p:cNvPicPr preferRelativeResize="0"/>
          <p:nvPr/>
        </p:nvPicPr>
        <p:blipFill>
          <a:blip r:embed="rId3">
            <a:alphaModFix/>
          </a:blip>
          <a:stretch>
            <a:fillRect/>
          </a:stretch>
        </p:blipFill>
        <p:spPr>
          <a:xfrm>
            <a:off x="3179974" y="1262350"/>
            <a:ext cx="8736599" cy="5404924"/>
          </a:xfrm>
          <a:prstGeom prst="rect">
            <a:avLst/>
          </a:prstGeom>
          <a:noFill/>
          <a:ln>
            <a:noFill/>
          </a:ln>
        </p:spPr>
      </p:pic>
      <p:sp>
        <p:nvSpPr>
          <p:cNvPr id="641" name="Google Shape;641;g320cf104df7_0_422"/>
          <p:cNvSpPr txBox="1"/>
          <p:nvPr>
            <p:ph idx="4294967295" type="title"/>
          </p:nvPr>
        </p:nvSpPr>
        <p:spPr>
          <a:xfrm>
            <a:off x="3206575" y="547925"/>
            <a:ext cx="87366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Jost"/>
                <a:ea typeface="Jost"/>
                <a:cs typeface="Jost"/>
                <a:sym typeface="Jost"/>
              </a:rPr>
              <a:t>Demographics of the US population</a:t>
            </a:r>
            <a:endParaRPr b="1" sz="4000">
              <a:solidFill>
                <a:srgbClr val="18657A"/>
              </a:solidFill>
              <a:latin typeface="Jost"/>
              <a:ea typeface="Jost"/>
              <a:cs typeface="Jost"/>
              <a:sym typeface="Jost"/>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6" name="Shape 646"/>
        <p:cNvGrpSpPr/>
        <p:nvPr/>
      </p:nvGrpSpPr>
      <p:grpSpPr>
        <a:xfrm>
          <a:off x="0" y="0"/>
          <a:ext cx="0" cy="0"/>
          <a:chOff x="0" y="0"/>
          <a:chExt cx="0" cy="0"/>
        </a:xfrm>
      </p:grpSpPr>
      <p:pic>
        <p:nvPicPr>
          <p:cNvPr id="647" name="Google Shape;647;g320cf104df7_0_432" title="Chart"/>
          <p:cNvPicPr preferRelativeResize="0"/>
          <p:nvPr/>
        </p:nvPicPr>
        <p:blipFill>
          <a:blip r:embed="rId3">
            <a:alphaModFix/>
          </a:blip>
          <a:stretch>
            <a:fillRect/>
          </a:stretch>
        </p:blipFill>
        <p:spPr>
          <a:xfrm>
            <a:off x="868625" y="1731350"/>
            <a:ext cx="6257828" cy="3920399"/>
          </a:xfrm>
          <a:prstGeom prst="rect">
            <a:avLst/>
          </a:prstGeom>
          <a:noFill/>
          <a:ln>
            <a:noFill/>
          </a:ln>
        </p:spPr>
      </p:pic>
      <p:pic>
        <p:nvPicPr>
          <p:cNvPr id="648" name="Google Shape;648;g320cf104df7_0_432"/>
          <p:cNvPicPr preferRelativeResize="0"/>
          <p:nvPr/>
        </p:nvPicPr>
        <p:blipFill rotWithShape="1">
          <a:blip r:embed="rId4">
            <a:alphaModFix/>
          </a:blip>
          <a:srcRect b="2842" l="4833" r="4815" t="3030"/>
          <a:stretch/>
        </p:blipFill>
        <p:spPr>
          <a:xfrm>
            <a:off x="8042106" y="2035094"/>
            <a:ext cx="3291300" cy="3319500"/>
          </a:xfrm>
          <a:prstGeom prst="ellipse">
            <a:avLst/>
          </a:prstGeom>
          <a:noFill/>
          <a:ln>
            <a:noFill/>
          </a:ln>
        </p:spPr>
      </p:pic>
      <p:sp>
        <p:nvSpPr>
          <p:cNvPr id="649" name="Google Shape;649;g320cf104df7_0_432"/>
          <p:cNvSpPr txBox="1"/>
          <p:nvPr/>
        </p:nvSpPr>
        <p:spPr>
          <a:xfrm>
            <a:off x="2900525" y="215200"/>
            <a:ext cx="9060600" cy="6021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4000">
                <a:solidFill>
                  <a:srgbClr val="18657A"/>
                </a:solidFill>
                <a:latin typeface="Jost"/>
                <a:ea typeface="Jost"/>
                <a:cs typeface="Jost"/>
                <a:sym typeface="Jost"/>
              </a:rPr>
              <a:t>Who does Physics in the US?</a:t>
            </a:r>
            <a:endParaRPr b="1" sz="4000">
              <a:solidFill>
                <a:srgbClr val="18657A"/>
              </a:solidFill>
              <a:latin typeface="Jost"/>
              <a:ea typeface="Jost"/>
              <a:cs typeface="Jost"/>
              <a:sym typeface="Jost"/>
            </a:endParaRPr>
          </a:p>
        </p:txBody>
      </p:sp>
      <p:sp>
        <p:nvSpPr>
          <p:cNvPr id="650" name="Google Shape;650;g320cf104df7_0_432"/>
          <p:cNvSpPr/>
          <p:nvPr/>
        </p:nvSpPr>
        <p:spPr>
          <a:xfrm rot="-7897812">
            <a:off x="7979145" y="2004641"/>
            <a:ext cx="3417629" cy="3393868"/>
          </a:xfrm>
          <a:prstGeom prst="pie">
            <a:avLst>
              <a:gd fmla="val 11491072" name="adj1"/>
              <a:gd fmla="val 14688355" name="adj2"/>
            </a:avLst>
          </a:prstGeom>
          <a:solidFill>
            <a:srgbClr val="34A85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1" name="Google Shape;651;g320cf104df7_0_432"/>
          <p:cNvSpPr/>
          <p:nvPr/>
        </p:nvSpPr>
        <p:spPr>
          <a:xfrm rot="10637037">
            <a:off x="7971823" y="2016483"/>
            <a:ext cx="3425048" cy="3385478"/>
          </a:xfrm>
          <a:prstGeom prst="pie">
            <a:avLst>
              <a:gd fmla="val 11739187" name="adj1"/>
              <a:gd fmla="val 14546989" name="adj2"/>
            </a:avLst>
          </a:prstGeom>
          <a:solidFill>
            <a:srgbClr val="FBBC04"/>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2" name="Google Shape;652;g320cf104df7_0_432"/>
          <p:cNvSpPr/>
          <p:nvPr/>
        </p:nvSpPr>
        <p:spPr>
          <a:xfrm rot="7387648">
            <a:off x="7996874" y="1997238"/>
            <a:ext cx="3414982" cy="3394674"/>
          </a:xfrm>
          <a:prstGeom prst="pie">
            <a:avLst>
              <a:gd fmla="val 21043650" name="adj1"/>
              <a:gd fmla="val 2537945" name="adj2"/>
            </a:avLst>
          </a:prstGeom>
          <a:solidFill>
            <a:srgbClr val="FF6D01"/>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3" name="Google Shape;653;g320cf104df7_0_432"/>
          <p:cNvSpPr/>
          <p:nvPr/>
        </p:nvSpPr>
        <p:spPr>
          <a:xfrm rot="1118612">
            <a:off x="7999047" y="2005223"/>
            <a:ext cx="3387771" cy="3404031"/>
          </a:xfrm>
          <a:prstGeom prst="pie">
            <a:avLst>
              <a:gd fmla="val 12024517" name="adj1"/>
              <a:gd fmla="val 15085425" name="adj2"/>
            </a:avLst>
          </a:prstGeom>
          <a:solidFill>
            <a:srgbClr val="999999"/>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4" name="Google Shape;654;g320cf104df7_0_432"/>
          <p:cNvSpPr/>
          <p:nvPr/>
        </p:nvSpPr>
        <p:spPr>
          <a:xfrm rot="4237906">
            <a:off x="7995058" y="2009461"/>
            <a:ext cx="3413056" cy="3398133"/>
          </a:xfrm>
          <a:prstGeom prst="pie">
            <a:avLst>
              <a:gd fmla="val 5653943" name="adj1"/>
              <a:gd fmla="val 8865829" name="adj2"/>
            </a:avLst>
          </a:prstGeom>
          <a:solidFill>
            <a:srgbClr val="8E7CC3"/>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5" name="Google Shape;655;g320cf104df7_0_432"/>
          <p:cNvSpPr/>
          <p:nvPr/>
        </p:nvSpPr>
        <p:spPr>
          <a:xfrm rot="6660559">
            <a:off x="7985098" y="2006341"/>
            <a:ext cx="3413202" cy="3397477"/>
          </a:xfrm>
          <a:prstGeom prst="pie">
            <a:avLst>
              <a:gd fmla="val 12675701" name="adj1"/>
              <a:gd fmla="val 15738115" name="adj2"/>
            </a:avLst>
          </a:prstGeom>
          <a:solidFill>
            <a:srgbClr val="EA4335"/>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6" name="Google Shape;656;g320cf104df7_0_432"/>
          <p:cNvSpPr/>
          <p:nvPr/>
        </p:nvSpPr>
        <p:spPr>
          <a:xfrm rot="-4781466">
            <a:off x="7986206" y="2012100"/>
            <a:ext cx="3411471" cy="3398781"/>
          </a:xfrm>
          <a:prstGeom prst="pie">
            <a:avLst>
              <a:gd fmla="val 20993646" name="adj1"/>
              <a:gd fmla="val 2538385" name="adj2"/>
            </a:avLst>
          </a:prstGeom>
          <a:solidFill>
            <a:srgbClr val="4A86E8"/>
          </a:solidFill>
          <a:ln cap="flat" cmpd="sng" w="9525">
            <a:solidFill>
              <a:srgbClr val="00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57" name="Google Shape;657;g320cf104df7_0_432"/>
          <p:cNvSpPr txBox="1"/>
          <p:nvPr/>
        </p:nvSpPr>
        <p:spPr>
          <a:xfrm>
            <a:off x="258600" y="5553650"/>
            <a:ext cx="11074800" cy="1092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3000">
                <a:solidFill>
                  <a:srgbClr val="205867"/>
                </a:solidFill>
                <a:latin typeface="Jost"/>
                <a:ea typeface="Jost"/>
                <a:cs typeface="Jost"/>
                <a:sym typeface="Jost"/>
              </a:rPr>
              <a:t>Drag the corner of a pie wedge to adjust the percentage you think each demographic represents of the total US population. </a:t>
            </a:r>
            <a:endParaRPr i="1" sz="3000">
              <a:solidFill>
                <a:srgbClr val="205867"/>
              </a:solidFill>
              <a:latin typeface="Jost"/>
              <a:ea typeface="Jost"/>
              <a:cs typeface="Jost"/>
              <a:sym typeface="Jost"/>
            </a:endParaRPr>
          </a:p>
        </p:txBody>
      </p:sp>
      <p:sp>
        <p:nvSpPr>
          <p:cNvPr id="658" name="Google Shape;658;g320cf104df7_0_432"/>
          <p:cNvSpPr txBox="1"/>
          <p:nvPr/>
        </p:nvSpPr>
        <p:spPr>
          <a:xfrm>
            <a:off x="4587575" y="3259350"/>
            <a:ext cx="947400" cy="3393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1000">
                <a:solidFill>
                  <a:srgbClr val="7C7C7F"/>
                </a:solidFill>
                <a:latin typeface="Jost"/>
                <a:ea typeface="Jost"/>
                <a:cs typeface="Jost"/>
                <a:sym typeface="Jost"/>
              </a:rPr>
              <a:t>⏺</a:t>
            </a:r>
            <a:r>
              <a:rPr lang="en-US" sz="1000">
                <a:latin typeface="Jost"/>
                <a:ea typeface="Jost"/>
                <a:cs typeface="Jost"/>
                <a:sym typeface="Jost"/>
              </a:rPr>
              <a:t>Hispanic</a:t>
            </a:r>
            <a:endParaRPr sz="1000">
              <a:latin typeface="Jost"/>
              <a:ea typeface="Jost"/>
              <a:cs typeface="Jost"/>
              <a:sym typeface="Jost"/>
            </a:endParaRPr>
          </a:p>
        </p:txBody>
      </p:sp>
      <p:sp>
        <p:nvSpPr>
          <p:cNvPr id="659" name="Google Shape;659;g320cf104df7_0_432"/>
          <p:cNvSpPr txBox="1"/>
          <p:nvPr/>
        </p:nvSpPr>
        <p:spPr>
          <a:xfrm>
            <a:off x="4587575" y="3673200"/>
            <a:ext cx="1584600" cy="12627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1600">
                <a:solidFill>
                  <a:srgbClr val="18657A"/>
                </a:solidFill>
                <a:latin typeface="Jost"/>
                <a:ea typeface="Jost"/>
                <a:cs typeface="Jost"/>
                <a:sym typeface="Jost"/>
              </a:rPr>
              <a:t>To match our available data, Hispanic has been added as a category</a:t>
            </a:r>
            <a:endParaRPr i="1" sz="1600">
              <a:solidFill>
                <a:srgbClr val="18657A"/>
              </a:solidFill>
              <a:latin typeface="Jost"/>
              <a:ea typeface="Jost"/>
              <a:cs typeface="Jost"/>
              <a:sym typeface="Jost"/>
            </a:endParaRPr>
          </a:p>
        </p:txBody>
      </p:sp>
      <p:sp>
        <p:nvSpPr>
          <p:cNvPr id="660" name="Google Shape;660;g320cf104df7_0_432"/>
          <p:cNvSpPr/>
          <p:nvPr/>
        </p:nvSpPr>
        <p:spPr>
          <a:xfrm>
            <a:off x="6691750" y="3809999"/>
            <a:ext cx="1251743" cy="1749407"/>
          </a:xfrm>
          <a:custGeom>
            <a:rect b="b" l="l" r="r" t="t"/>
            <a:pathLst>
              <a:path extrusionOk="0" h="15283" w="26097">
                <a:moveTo>
                  <a:pt x="4276" y="15283"/>
                </a:moveTo>
                <a:cubicBezTo>
                  <a:pt x="1626" y="13391"/>
                  <a:pt x="-881" y="9371"/>
                  <a:pt x="328" y="6347"/>
                </a:cubicBezTo>
                <a:cubicBezTo>
                  <a:pt x="1126" y="4352"/>
                  <a:pt x="5393" y="2139"/>
                  <a:pt x="6354" y="4061"/>
                </a:cubicBezTo>
                <a:cubicBezTo>
                  <a:pt x="7352" y="6056"/>
                  <a:pt x="2842" y="9191"/>
                  <a:pt x="951" y="8009"/>
                </a:cubicBezTo>
                <a:cubicBezTo>
                  <a:pt x="-986" y="6798"/>
                  <a:pt x="713" y="2627"/>
                  <a:pt x="2614" y="1359"/>
                </a:cubicBezTo>
                <a:cubicBezTo>
                  <a:pt x="9143" y="-2995"/>
                  <a:pt x="18485" y="4927"/>
                  <a:pt x="26097" y="3022"/>
                </a:cubicBezTo>
              </a:path>
            </a:pathLst>
          </a:custGeom>
          <a:noFill/>
          <a:ln cap="flat" cmpd="sng" w="28575">
            <a:solidFill>
              <a:srgbClr val="00538B"/>
            </a:solidFill>
            <a:prstDash val="solid"/>
            <a:round/>
            <a:headEnd len="med" w="med" type="none"/>
            <a:tailEnd len="med" w="med" type="triangle"/>
          </a:ln>
        </p:spPr>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5" name="Shape 665"/>
        <p:cNvGrpSpPr/>
        <p:nvPr/>
      </p:nvGrpSpPr>
      <p:grpSpPr>
        <a:xfrm>
          <a:off x="0" y="0"/>
          <a:ext cx="0" cy="0"/>
          <a:chOff x="0" y="0"/>
          <a:chExt cx="0" cy="0"/>
        </a:xfrm>
      </p:grpSpPr>
      <p:pic>
        <p:nvPicPr>
          <p:cNvPr id="666" name="Google Shape;666;g320cf104df7_0_176" title="Chart"/>
          <p:cNvPicPr preferRelativeResize="0"/>
          <p:nvPr/>
        </p:nvPicPr>
        <p:blipFill>
          <a:blip r:embed="rId3">
            <a:alphaModFix/>
          </a:blip>
          <a:stretch>
            <a:fillRect/>
          </a:stretch>
        </p:blipFill>
        <p:spPr>
          <a:xfrm>
            <a:off x="1431700" y="197575"/>
            <a:ext cx="6257828" cy="3920399"/>
          </a:xfrm>
          <a:prstGeom prst="rect">
            <a:avLst/>
          </a:prstGeom>
          <a:noFill/>
          <a:ln>
            <a:noFill/>
          </a:ln>
        </p:spPr>
      </p:pic>
      <p:pic>
        <p:nvPicPr>
          <p:cNvPr id="667" name="Google Shape;667;g320cf104df7_0_176" title="Chart"/>
          <p:cNvPicPr preferRelativeResize="0"/>
          <p:nvPr/>
        </p:nvPicPr>
        <p:blipFill>
          <a:blip r:embed="rId4">
            <a:alphaModFix/>
          </a:blip>
          <a:stretch>
            <a:fillRect/>
          </a:stretch>
        </p:blipFill>
        <p:spPr>
          <a:xfrm>
            <a:off x="4971100" y="2418123"/>
            <a:ext cx="6952926" cy="4299250"/>
          </a:xfrm>
          <a:prstGeom prst="rect">
            <a:avLst/>
          </a:prstGeom>
          <a:noFill/>
          <a:ln>
            <a:noFill/>
          </a:ln>
        </p:spPr>
      </p:pic>
      <p:sp>
        <p:nvSpPr>
          <p:cNvPr id="668" name="Google Shape;668;g320cf104df7_0_176"/>
          <p:cNvSpPr txBox="1"/>
          <p:nvPr/>
        </p:nvSpPr>
        <p:spPr>
          <a:xfrm>
            <a:off x="249025" y="4243150"/>
            <a:ext cx="4463400" cy="2413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i="1" lang="en-US" sz="2000">
                <a:solidFill>
                  <a:schemeClr val="dk1"/>
                </a:solidFill>
                <a:latin typeface="Jost"/>
                <a:ea typeface="Jost"/>
                <a:cs typeface="Jost"/>
                <a:sym typeface="Jost"/>
              </a:rPr>
              <a:t>The categories of race in the US Census don’t exactly match the categories of data for physicists in the US. </a:t>
            </a:r>
            <a:endParaRPr i="1" sz="2000">
              <a:solidFill>
                <a:schemeClr val="dk1"/>
              </a:solidFill>
              <a:latin typeface="Jost"/>
              <a:ea typeface="Jost"/>
              <a:cs typeface="Jost"/>
              <a:sym typeface="Jost"/>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3" name="Shape 673"/>
        <p:cNvGrpSpPr/>
        <p:nvPr/>
      </p:nvGrpSpPr>
      <p:grpSpPr>
        <a:xfrm>
          <a:off x="0" y="0"/>
          <a:ext cx="0" cy="0"/>
          <a:chOff x="0" y="0"/>
          <a:chExt cx="0" cy="0"/>
        </a:xfrm>
      </p:grpSpPr>
      <p:pic>
        <p:nvPicPr>
          <p:cNvPr id="674" name="Google Shape;674;g320cf104df7_0_449"/>
          <p:cNvPicPr preferRelativeResize="0"/>
          <p:nvPr/>
        </p:nvPicPr>
        <p:blipFill>
          <a:blip r:embed="rId3">
            <a:alphaModFix/>
          </a:blip>
          <a:stretch>
            <a:fillRect/>
          </a:stretch>
        </p:blipFill>
        <p:spPr>
          <a:xfrm>
            <a:off x="1584750" y="188863"/>
            <a:ext cx="9479726" cy="6480274"/>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9" name="Shape 679"/>
        <p:cNvGrpSpPr/>
        <p:nvPr/>
      </p:nvGrpSpPr>
      <p:grpSpPr>
        <a:xfrm>
          <a:off x="0" y="0"/>
          <a:ext cx="0" cy="0"/>
          <a:chOff x="0" y="0"/>
          <a:chExt cx="0" cy="0"/>
        </a:xfrm>
      </p:grpSpPr>
      <p:pic>
        <p:nvPicPr>
          <p:cNvPr id="680" name="Google Shape;680;g320cf104df7_0_203"/>
          <p:cNvPicPr preferRelativeResize="0"/>
          <p:nvPr/>
        </p:nvPicPr>
        <p:blipFill>
          <a:blip r:embed="rId3">
            <a:alphaModFix/>
          </a:blip>
          <a:stretch>
            <a:fillRect/>
          </a:stretch>
        </p:blipFill>
        <p:spPr>
          <a:xfrm>
            <a:off x="2919598" y="546775"/>
            <a:ext cx="8995174" cy="6116276"/>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5" name="Shape 685"/>
        <p:cNvGrpSpPr/>
        <p:nvPr/>
      </p:nvGrpSpPr>
      <p:grpSpPr>
        <a:xfrm>
          <a:off x="0" y="0"/>
          <a:ext cx="0" cy="0"/>
          <a:chOff x="0" y="0"/>
          <a:chExt cx="0" cy="0"/>
        </a:xfrm>
      </p:grpSpPr>
      <p:pic>
        <p:nvPicPr>
          <p:cNvPr id="686" name="Google Shape;686;g320cf104df7_0_210"/>
          <p:cNvPicPr preferRelativeResize="0"/>
          <p:nvPr/>
        </p:nvPicPr>
        <p:blipFill>
          <a:blip r:embed="rId3">
            <a:alphaModFix/>
          </a:blip>
          <a:stretch>
            <a:fillRect/>
          </a:stretch>
        </p:blipFill>
        <p:spPr>
          <a:xfrm>
            <a:off x="2413700" y="200025"/>
            <a:ext cx="7810500" cy="6457950"/>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1" name="Shape 691"/>
        <p:cNvGrpSpPr/>
        <p:nvPr/>
      </p:nvGrpSpPr>
      <p:grpSpPr>
        <a:xfrm>
          <a:off x="0" y="0"/>
          <a:ext cx="0" cy="0"/>
          <a:chOff x="0" y="0"/>
          <a:chExt cx="0" cy="0"/>
        </a:xfrm>
      </p:grpSpPr>
      <p:sp>
        <p:nvSpPr>
          <p:cNvPr id="692" name="Google Shape;692;g320cf104df7_0_216"/>
          <p:cNvSpPr txBox="1"/>
          <p:nvPr/>
        </p:nvSpPr>
        <p:spPr>
          <a:xfrm>
            <a:off x="11022012" y="6196012"/>
            <a:ext cx="50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18657A"/>
              </a:buClr>
              <a:buSzPts val="1400"/>
              <a:buFont typeface="Arial"/>
              <a:buNone/>
            </a:pPr>
            <a:r>
              <a:rPr b="1" i="0" lang="en-US" sz="1400" u="none" cap="none" strike="noStrike">
                <a:solidFill>
                  <a:srgbClr val="18657A"/>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693" name="Google Shape;693;g320cf104df7_0_216"/>
          <p:cNvSpPr txBox="1"/>
          <p:nvPr>
            <p:ph idx="4294967295" type="title"/>
          </p:nvPr>
        </p:nvSpPr>
        <p:spPr>
          <a:xfrm>
            <a:off x="2974900" y="547925"/>
            <a:ext cx="88320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An effect of unconscious bias</a:t>
            </a:r>
            <a:endParaRPr b="1" sz="4000">
              <a:solidFill>
                <a:srgbClr val="18657A"/>
              </a:solidFill>
              <a:latin typeface="Arial"/>
              <a:ea typeface="Arial"/>
              <a:cs typeface="Arial"/>
              <a:sym typeface="Arial"/>
            </a:endParaRPr>
          </a:p>
        </p:txBody>
      </p:sp>
      <p:sp>
        <p:nvSpPr>
          <p:cNvPr id="694" name="Google Shape;694;g320cf104df7_0_216"/>
          <p:cNvSpPr txBox="1"/>
          <p:nvPr>
            <p:ph idx="4294967295" type="body"/>
          </p:nvPr>
        </p:nvSpPr>
        <p:spPr>
          <a:xfrm>
            <a:off x="1075050" y="1547675"/>
            <a:ext cx="10391400" cy="1640400"/>
          </a:xfrm>
          <a:prstGeom prst="rect">
            <a:avLst/>
          </a:prstGeom>
          <a:noFill/>
          <a:ln>
            <a:noFill/>
          </a:ln>
        </p:spPr>
        <p:txBody>
          <a:bodyPr anchorCtr="0" anchor="t" bIns="45700" lIns="0" spcFirstLastPara="1" rIns="91425" wrap="square" tIns="45700">
            <a:noAutofit/>
          </a:bodyPr>
          <a:lstStyle/>
          <a:p>
            <a:pPr indent="-419100" lvl="0" marL="457200" marR="0" rtl="0" algn="l">
              <a:lnSpc>
                <a:spcPct val="100000"/>
              </a:lnSpc>
              <a:spcBef>
                <a:spcPts val="0"/>
              </a:spcBef>
              <a:spcAft>
                <a:spcPts val="0"/>
              </a:spcAft>
              <a:buClr>
                <a:srgbClr val="18657A"/>
              </a:buClr>
              <a:buSzPts val="3000"/>
              <a:buFont typeface="Arial"/>
              <a:buChar char="●"/>
            </a:pPr>
            <a:r>
              <a:rPr lang="en-US" sz="3000">
                <a:solidFill>
                  <a:srgbClr val="18657A"/>
                </a:solidFill>
                <a:latin typeface="Arial"/>
                <a:ea typeface="Arial"/>
                <a:cs typeface="Arial"/>
                <a:sym typeface="Arial"/>
              </a:rPr>
              <a:t>The more a field is associated with intellectual ability, the lower the percentage of PhDs in that field who are women.</a:t>
            </a:r>
            <a:endParaRPr sz="3000">
              <a:solidFill>
                <a:srgbClr val="18657A"/>
              </a:solidFill>
              <a:latin typeface="Arial"/>
              <a:ea typeface="Arial"/>
              <a:cs typeface="Arial"/>
              <a:sym typeface="Arial"/>
            </a:endParaRPr>
          </a:p>
        </p:txBody>
      </p:sp>
      <p:pic>
        <p:nvPicPr>
          <p:cNvPr id="695" name="Google Shape;695;g320cf104df7_0_216"/>
          <p:cNvPicPr preferRelativeResize="0"/>
          <p:nvPr/>
        </p:nvPicPr>
        <p:blipFill rotWithShape="1">
          <a:blip r:embed="rId3">
            <a:alphaModFix/>
          </a:blip>
          <a:srcRect b="2381" l="0" r="0" t="0"/>
          <a:stretch/>
        </p:blipFill>
        <p:spPr>
          <a:xfrm>
            <a:off x="3892950" y="2705200"/>
            <a:ext cx="4406100" cy="3703500"/>
          </a:xfrm>
          <a:prstGeom prst="round2DiagRect">
            <a:avLst>
              <a:gd fmla="val 16667" name="adj1"/>
              <a:gd fmla="val 0" name="adj2"/>
            </a:avLst>
          </a:prstGeom>
          <a:solidFill>
            <a:srgbClr val="FFFFFF"/>
          </a:solidFill>
          <a:ln cap="sq" cmpd="sng" w="88900">
            <a:solidFill>
              <a:srgbClr val="FFFFFF"/>
            </a:solidFill>
            <a:prstDash val="solid"/>
            <a:miter lim="800000"/>
            <a:headEnd len="sm" w="sm" type="none"/>
            <a:tailEnd len="sm" w="sm" type="none"/>
          </a:ln>
          <a:effectLst>
            <a:outerShdw blurRad="254000" rotWithShape="0" algn="tl">
              <a:srgbClr val="000000">
                <a:alpha val="42350"/>
              </a:srgbClr>
            </a:outerShdw>
          </a:effectLst>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4" name="Shape 244"/>
        <p:cNvGrpSpPr/>
        <p:nvPr/>
      </p:nvGrpSpPr>
      <p:grpSpPr>
        <a:xfrm>
          <a:off x="0" y="0"/>
          <a:ext cx="0" cy="0"/>
          <a:chOff x="0" y="0"/>
          <a:chExt cx="0" cy="0"/>
        </a:xfrm>
      </p:grpSpPr>
      <p:sp>
        <p:nvSpPr>
          <p:cNvPr id="245" name="Google Shape;245;g31cc776f792_0_89"/>
          <p:cNvSpPr txBox="1"/>
          <p:nvPr>
            <p:ph idx="4294967295" type="title"/>
          </p:nvPr>
        </p:nvSpPr>
        <p:spPr>
          <a:xfrm>
            <a:off x="3224525" y="293000"/>
            <a:ext cx="7068900" cy="679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Jost"/>
                <a:ea typeface="Jost"/>
                <a:cs typeface="Jost"/>
                <a:sym typeface="Jost"/>
              </a:rPr>
              <a:t>Pre-assignment</a:t>
            </a:r>
            <a:endParaRPr b="1" sz="4000">
              <a:solidFill>
                <a:srgbClr val="18657A"/>
              </a:solidFill>
              <a:latin typeface="Jost"/>
              <a:ea typeface="Jost"/>
              <a:cs typeface="Jost"/>
              <a:sym typeface="Jost"/>
            </a:endParaRPr>
          </a:p>
        </p:txBody>
      </p:sp>
      <p:sp>
        <p:nvSpPr>
          <p:cNvPr id="246" name="Google Shape;246;g31cc776f792_0_89"/>
          <p:cNvSpPr txBox="1"/>
          <p:nvPr/>
        </p:nvSpPr>
        <p:spPr>
          <a:xfrm>
            <a:off x="2981650" y="972500"/>
            <a:ext cx="9666900" cy="10110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3000"/>
              <a:buFont typeface="Arial"/>
              <a:buNone/>
            </a:pPr>
            <a:r>
              <a:rPr i="0" lang="en-US" sz="3000" u="none" cap="none" strike="noStrike">
                <a:solidFill>
                  <a:srgbClr val="000000"/>
                </a:solidFill>
                <a:latin typeface="Jost"/>
                <a:ea typeface="Jost"/>
                <a:cs typeface="Jost"/>
                <a:sym typeface="Jost"/>
              </a:rPr>
              <a:t>Read one of the articles on these physicists:</a:t>
            </a:r>
            <a:endParaRPr i="0" sz="3000" u="none" cap="none" strike="noStrike">
              <a:solidFill>
                <a:srgbClr val="000000"/>
              </a:solidFill>
              <a:latin typeface="Jost"/>
              <a:ea typeface="Jost"/>
              <a:cs typeface="Jost"/>
              <a:sym typeface="Jost"/>
            </a:endParaRPr>
          </a:p>
        </p:txBody>
      </p:sp>
      <p:pic>
        <p:nvPicPr>
          <p:cNvPr id="247" name="Google Shape;247;g31cc776f792_0_89"/>
          <p:cNvPicPr preferRelativeResize="0"/>
          <p:nvPr/>
        </p:nvPicPr>
        <p:blipFill rotWithShape="1">
          <a:blip r:embed="rId3">
            <a:alphaModFix/>
          </a:blip>
          <a:srcRect b="28941" l="12922" r="8565" t="0"/>
          <a:stretch/>
        </p:blipFill>
        <p:spPr>
          <a:xfrm>
            <a:off x="417825" y="2565400"/>
            <a:ext cx="2286000" cy="2891789"/>
          </a:xfrm>
          <a:prstGeom prst="rect">
            <a:avLst/>
          </a:prstGeom>
          <a:noFill/>
          <a:ln>
            <a:noFill/>
          </a:ln>
        </p:spPr>
      </p:pic>
      <p:sp>
        <p:nvSpPr>
          <p:cNvPr id="248" name="Google Shape;248;g31cc776f792_0_89"/>
          <p:cNvSpPr txBox="1"/>
          <p:nvPr/>
        </p:nvSpPr>
        <p:spPr>
          <a:xfrm>
            <a:off x="191625" y="5314475"/>
            <a:ext cx="2738400" cy="814500"/>
          </a:xfrm>
          <a:prstGeom prst="rect">
            <a:avLst/>
          </a:prstGeom>
          <a:solidFill>
            <a:schemeClr val="lt1"/>
          </a:solidFill>
          <a:ln cap="flat" cmpd="sng" w="9525">
            <a:solidFill>
              <a:srgbClr val="5488B2"/>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1" i="0" lang="en-US" sz="2000" u="none" cap="none" strike="noStrike">
                <a:solidFill>
                  <a:srgbClr val="5488B2"/>
                </a:solidFill>
                <a:latin typeface="Jost"/>
                <a:ea typeface="Jost"/>
                <a:cs typeface="Jost"/>
                <a:sym typeface="Jost"/>
              </a:rPr>
              <a:t>Claudia Alexander</a:t>
            </a:r>
            <a:endParaRPr b="1" i="0" sz="2000" u="none" cap="none" strike="noStrike">
              <a:solidFill>
                <a:srgbClr val="5488B2"/>
              </a:solidFill>
              <a:latin typeface="Jost"/>
              <a:ea typeface="Jost"/>
              <a:cs typeface="Jost"/>
              <a:sym typeface="Jost"/>
            </a:endParaRPr>
          </a:p>
          <a:p>
            <a:pPr indent="0" lvl="0" marL="0" marR="0" rtl="0" algn="ctr">
              <a:lnSpc>
                <a:spcPct val="100000"/>
              </a:lnSpc>
              <a:spcBef>
                <a:spcPts val="0"/>
              </a:spcBef>
              <a:spcAft>
                <a:spcPts val="0"/>
              </a:spcAft>
              <a:buClr>
                <a:srgbClr val="000000"/>
              </a:buClr>
              <a:buSzPts val="1900"/>
              <a:buFont typeface="Arial"/>
              <a:buNone/>
            </a:pPr>
            <a:r>
              <a:rPr i="0" lang="en-US" sz="2000" u="none" cap="none" strike="noStrike">
                <a:solidFill>
                  <a:srgbClr val="5488B2"/>
                </a:solidFill>
                <a:latin typeface="Jost"/>
                <a:ea typeface="Jost"/>
                <a:cs typeface="Jost"/>
                <a:sym typeface="Jost"/>
              </a:rPr>
              <a:t>NASA geophysicist </a:t>
            </a:r>
            <a:endParaRPr i="0" sz="2000" u="none" cap="none" strike="noStrike">
              <a:solidFill>
                <a:srgbClr val="5488B2"/>
              </a:solidFill>
              <a:latin typeface="Jost"/>
              <a:ea typeface="Jost"/>
              <a:cs typeface="Jost"/>
              <a:sym typeface="Jost"/>
            </a:endParaRPr>
          </a:p>
        </p:txBody>
      </p:sp>
      <p:pic>
        <p:nvPicPr>
          <p:cNvPr id="249" name="Google Shape;249;g31cc776f792_0_89"/>
          <p:cNvPicPr preferRelativeResize="0"/>
          <p:nvPr/>
        </p:nvPicPr>
        <p:blipFill rotWithShape="1">
          <a:blip r:embed="rId4">
            <a:alphaModFix/>
          </a:blip>
          <a:srcRect b="0" l="15076" r="9576" t="0"/>
          <a:stretch/>
        </p:blipFill>
        <p:spPr>
          <a:xfrm>
            <a:off x="3280650" y="2479825"/>
            <a:ext cx="2286000" cy="2834640"/>
          </a:xfrm>
          <a:prstGeom prst="rect">
            <a:avLst/>
          </a:prstGeom>
          <a:noFill/>
          <a:ln>
            <a:noFill/>
          </a:ln>
        </p:spPr>
      </p:pic>
      <p:sp>
        <p:nvSpPr>
          <p:cNvPr id="250" name="Google Shape;250;g31cc776f792_0_89"/>
          <p:cNvSpPr txBox="1"/>
          <p:nvPr/>
        </p:nvSpPr>
        <p:spPr>
          <a:xfrm>
            <a:off x="3054450" y="1796275"/>
            <a:ext cx="2738400" cy="756900"/>
          </a:xfrm>
          <a:prstGeom prst="rect">
            <a:avLst/>
          </a:prstGeom>
          <a:solidFill>
            <a:schemeClr val="lt1"/>
          </a:solidFill>
          <a:ln cap="flat" cmpd="sng" w="9525">
            <a:solidFill>
              <a:srgbClr val="5488B2"/>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1" i="0" lang="en-US" sz="2000" u="none" cap="none" strike="noStrike">
                <a:solidFill>
                  <a:srgbClr val="5488B2"/>
                </a:solidFill>
                <a:latin typeface="Jost"/>
                <a:ea typeface="Jost"/>
                <a:cs typeface="Jost"/>
                <a:sym typeface="Jost"/>
              </a:rPr>
              <a:t>Deborah Berebichez</a:t>
            </a:r>
            <a:endParaRPr b="1" i="0" sz="2000" u="none" cap="none" strike="noStrike">
              <a:solidFill>
                <a:srgbClr val="5488B2"/>
              </a:solidFill>
              <a:latin typeface="Jost"/>
              <a:ea typeface="Jost"/>
              <a:cs typeface="Jost"/>
              <a:sym typeface="Jost"/>
            </a:endParaRPr>
          </a:p>
          <a:p>
            <a:pPr indent="0" lvl="0" marL="0" marR="0" rtl="0" algn="ctr">
              <a:lnSpc>
                <a:spcPct val="100000"/>
              </a:lnSpc>
              <a:spcBef>
                <a:spcPts val="0"/>
              </a:spcBef>
              <a:spcAft>
                <a:spcPts val="0"/>
              </a:spcAft>
              <a:buClr>
                <a:srgbClr val="000000"/>
              </a:buClr>
              <a:buSzPts val="1900"/>
              <a:buFont typeface="Arial"/>
              <a:buNone/>
            </a:pPr>
            <a:r>
              <a:rPr i="0" lang="en-US" sz="2000" u="none" cap="none" strike="noStrike">
                <a:solidFill>
                  <a:srgbClr val="5488B2"/>
                </a:solidFill>
                <a:latin typeface="Jost"/>
                <a:ea typeface="Jost"/>
                <a:cs typeface="Jost"/>
                <a:sym typeface="Jost"/>
              </a:rPr>
              <a:t>Wall Street</a:t>
            </a:r>
            <a:endParaRPr i="0" sz="2000" u="none" cap="none" strike="noStrike">
              <a:solidFill>
                <a:srgbClr val="5488B2"/>
              </a:solidFill>
              <a:latin typeface="Jost"/>
              <a:ea typeface="Jost"/>
              <a:cs typeface="Jost"/>
              <a:sym typeface="Jost"/>
            </a:endParaRPr>
          </a:p>
        </p:txBody>
      </p:sp>
      <p:sp>
        <p:nvSpPr>
          <p:cNvPr id="251" name="Google Shape;251;g31cc776f792_0_89"/>
          <p:cNvSpPr txBox="1"/>
          <p:nvPr/>
        </p:nvSpPr>
        <p:spPr>
          <a:xfrm>
            <a:off x="9197200" y="1885875"/>
            <a:ext cx="2738400" cy="1011000"/>
          </a:xfrm>
          <a:prstGeom prst="rect">
            <a:avLst/>
          </a:prstGeom>
          <a:solidFill>
            <a:schemeClr val="lt1"/>
          </a:solidFill>
          <a:ln cap="flat" cmpd="sng" w="9525">
            <a:solidFill>
              <a:srgbClr val="5488B2"/>
            </a:solidFill>
            <a:prstDash val="solid"/>
            <a:round/>
            <a:headEnd len="sm" w="sm" type="none"/>
            <a:tailEnd len="sm" w="sm" type="none"/>
          </a:ln>
        </p:spPr>
        <p:txBody>
          <a:bodyPr anchorCtr="0" anchor="t" bIns="121900" lIns="121900" spcFirstLastPara="1" rIns="121900" wrap="square" tIns="121900">
            <a:noAutofit/>
          </a:bodyPr>
          <a:lstStyle/>
          <a:p>
            <a:pPr indent="0" lvl="0" marL="0" marR="0" rtl="0" algn="ctr">
              <a:lnSpc>
                <a:spcPct val="100000"/>
              </a:lnSpc>
              <a:spcBef>
                <a:spcPts val="0"/>
              </a:spcBef>
              <a:spcAft>
                <a:spcPts val="0"/>
              </a:spcAft>
              <a:buClr>
                <a:srgbClr val="000000"/>
              </a:buClr>
              <a:buSzPts val="1900"/>
              <a:buFont typeface="Arial"/>
              <a:buNone/>
            </a:pPr>
            <a:r>
              <a:rPr b="1" i="0" lang="en-US" sz="2000" u="none" cap="none" strike="noStrike">
                <a:solidFill>
                  <a:srgbClr val="5488B2"/>
                </a:solidFill>
                <a:latin typeface="Jost"/>
                <a:ea typeface="Jost"/>
                <a:cs typeface="Jost"/>
                <a:sym typeface="Jost"/>
              </a:rPr>
              <a:t>Ellen Ochoa</a:t>
            </a:r>
            <a:endParaRPr b="1" i="0" sz="2000" u="none" cap="none" strike="noStrike">
              <a:solidFill>
                <a:srgbClr val="5488B2"/>
              </a:solidFill>
              <a:latin typeface="Jost"/>
              <a:ea typeface="Jost"/>
              <a:cs typeface="Jost"/>
              <a:sym typeface="Jost"/>
            </a:endParaRPr>
          </a:p>
          <a:p>
            <a:pPr indent="0" lvl="0" marL="0" marR="0" rtl="0" algn="ctr">
              <a:lnSpc>
                <a:spcPct val="100000"/>
              </a:lnSpc>
              <a:spcBef>
                <a:spcPts val="0"/>
              </a:spcBef>
              <a:spcAft>
                <a:spcPts val="0"/>
              </a:spcAft>
              <a:buClr>
                <a:srgbClr val="000000"/>
              </a:buClr>
              <a:buSzPts val="1900"/>
              <a:buFont typeface="Arial"/>
              <a:buNone/>
            </a:pPr>
            <a:r>
              <a:rPr i="0" lang="en-US" sz="2000" u="none" cap="none" strike="noStrike">
                <a:solidFill>
                  <a:srgbClr val="5488B2"/>
                </a:solidFill>
                <a:latin typeface="Jost"/>
                <a:ea typeface="Jost"/>
                <a:cs typeface="Jost"/>
                <a:sym typeface="Jost"/>
              </a:rPr>
              <a:t>NASA Johnson Space Center </a:t>
            </a:r>
            <a:endParaRPr i="0" sz="2000" u="none" cap="none" strike="noStrike">
              <a:solidFill>
                <a:srgbClr val="5488B2"/>
              </a:solidFill>
              <a:latin typeface="Jost"/>
              <a:ea typeface="Jost"/>
              <a:cs typeface="Jost"/>
              <a:sym typeface="Jost"/>
            </a:endParaRPr>
          </a:p>
        </p:txBody>
      </p:sp>
      <p:pic>
        <p:nvPicPr>
          <p:cNvPr id="252" name="Google Shape;252;g31cc776f792_0_89"/>
          <p:cNvPicPr preferRelativeResize="0"/>
          <p:nvPr/>
        </p:nvPicPr>
        <p:blipFill rotWithShape="1">
          <a:blip r:embed="rId5">
            <a:alphaModFix/>
          </a:blip>
          <a:srcRect b="14980" l="12347" r="20511" t="0"/>
          <a:stretch/>
        </p:blipFill>
        <p:spPr>
          <a:xfrm>
            <a:off x="6406275" y="2565400"/>
            <a:ext cx="2286000" cy="2891790"/>
          </a:xfrm>
          <a:prstGeom prst="rect">
            <a:avLst/>
          </a:prstGeom>
          <a:noFill/>
          <a:ln>
            <a:noFill/>
          </a:ln>
        </p:spPr>
      </p:pic>
      <p:sp>
        <p:nvSpPr>
          <p:cNvPr id="253" name="Google Shape;253;g31cc776f792_0_89"/>
          <p:cNvSpPr txBox="1"/>
          <p:nvPr/>
        </p:nvSpPr>
        <p:spPr>
          <a:xfrm>
            <a:off x="6180075" y="5343275"/>
            <a:ext cx="2738400" cy="756900"/>
          </a:xfrm>
          <a:prstGeom prst="rect">
            <a:avLst/>
          </a:prstGeom>
          <a:solidFill>
            <a:srgbClr val="FFFFFF"/>
          </a:solidFill>
          <a:ln cap="flat" cmpd="sng" w="9525">
            <a:solidFill>
              <a:srgbClr val="5488B2"/>
            </a:solidFill>
            <a:prstDash val="solid"/>
            <a:round/>
            <a:headEnd len="sm" w="sm" type="none"/>
            <a:tailEnd len="sm" w="sm" type="none"/>
          </a:ln>
        </p:spPr>
        <p:txBody>
          <a:bodyPr anchorCtr="0" anchor="t"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800"/>
              <a:buFont typeface="Arial"/>
              <a:buNone/>
            </a:pPr>
            <a:r>
              <a:rPr b="1" i="0" lang="en-US" sz="2000" u="none" cap="none" strike="noStrike">
                <a:solidFill>
                  <a:srgbClr val="5488B2"/>
                </a:solidFill>
                <a:latin typeface="Jost"/>
                <a:ea typeface="Jost"/>
                <a:cs typeface="Jost"/>
                <a:sym typeface="Jost"/>
              </a:rPr>
              <a:t>Shirley Ann Jackson</a:t>
            </a:r>
            <a:endParaRPr b="1" i="0" sz="2000" u="none" cap="none" strike="noStrike">
              <a:solidFill>
                <a:srgbClr val="5488B2"/>
              </a:solidFill>
              <a:latin typeface="Jost"/>
              <a:ea typeface="Jost"/>
              <a:cs typeface="Jost"/>
              <a:sym typeface="Jost"/>
            </a:endParaRPr>
          </a:p>
          <a:p>
            <a:pPr indent="0" lvl="0" marL="0" marR="0" rtl="0" algn="ctr">
              <a:lnSpc>
                <a:spcPct val="100000"/>
              </a:lnSpc>
              <a:spcBef>
                <a:spcPts val="0"/>
              </a:spcBef>
              <a:spcAft>
                <a:spcPts val="0"/>
              </a:spcAft>
              <a:buClr>
                <a:srgbClr val="000000"/>
              </a:buClr>
              <a:buSzPts val="1800"/>
              <a:buFont typeface="Arial"/>
              <a:buNone/>
            </a:pPr>
            <a:r>
              <a:rPr i="0" lang="en-US" sz="2000" u="none" cap="none" strike="noStrike">
                <a:solidFill>
                  <a:srgbClr val="5488B2"/>
                </a:solidFill>
                <a:latin typeface="Jost"/>
                <a:ea typeface="Jost"/>
                <a:cs typeface="Jost"/>
                <a:sym typeface="Jost"/>
              </a:rPr>
              <a:t>Physicist</a:t>
            </a:r>
            <a:endParaRPr i="0" sz="2000" u="none" cap="none" strike="noStrike">
              <a:solidFill>
                <a:srgbClr val="5488B2"/>
              </a:solidFill>
              <a:latin typeface="Jost"/>
              <a:ea typeface="Jost"/>
              <a:cs typeface="Jost"/>
              <a:sym typeface="Jost"/>
            </a:endParaRPr>
          </a:p>
        </p:txBody>
      </p:sp>
      <p:pic>
        <p:nvPicPr>
          <p:cNvPr id="254" name="Google Shape;254;g31cc776f792_0_89"/>
          <p:cNvPicPr preferRelativeResize="0"/>
          <p:nvPr/>
        </p:nvPicPr>
        <p:blipFill rotWithShape="1">
          <a:blip r:embed="rId6">
            <a:alphaModFix/>
          </a:blip>
          <a:srcRect b="0" l="23740" r="18735" t="0"/>
          <a:stretch/>
        </p:blipFill>
        <p:spPr>
          <a:xfrm>
            <a:off x="9423400" y="2896875"/>
            <a:ext cx="2286000" cy="2228850"/>
          </a:xfrm>
          <a:prstGeom prst="rect">
            <a:avLst/>
          </a:prstGeom>
          <a:noFill/>
          <a:ln>
            <a:noFill/>
          </a:ln>
        </p:spPr>
      </p:pic>
      <p:sp>
        <p:nvSpPr>
          <p:cNvPr id="255" name="Google Shape;255;g31cc776f792_0_89"/>
          <p:cNvSpPr/>
          <p:nvPr/>
        </p:nvSpPr>
        <p:spPr>
          <a:xfrm>
            <a:off x="10827500" y="638390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sp>
        <p:nvSpPr>
          <p:cNvPr id="701" name="Google Shape;701;g320cf104df7_0_221"/>
          <p:cNvSpPr txBox="1"/>
          <p:nvPr>
            <p:ph type="title"/>
          </p:nvPr>
        </p:nvSpPr>
        <p:spPr>
          <a:xfrm>
            <a:off x="1466850" y="319325"/>
            <a:ext cx="91314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An effect of unconscious bias</a:t>
            </a:r>
            <a:endParaRPr b="1" sz="4000">
              <a:solidFill>
                <a:srgbClr val="18657A"/>
              </a:solidFill>
              <a:latin typeface="Arial"/>
              <a:ea typeface="Arial"/>
              <a:cs typeface="Arial"/>
              <a:sym typeface="Arial"/>
            </a:endParaRPr>
          </a:p>
        </p:txBody>
      </p:sp>
      <p:sp>
        <p:nvSpPr>
          <p:cNvPr id="702" name="Google Shape;702;g320cf104df7_0_221"/>
          <p:cNvSpPr txBox="1"/>
          <p:nvPr>
            <p:ph idx="4294967295" type="body"/>
          </p:nvPr>
        </p:nvSpPr>
        <p:spPr>
          <a:xfrm>
            <a:off x="1162050" y="1314975"/>
            <a:ext cx="10761600" cy="2232900"/>
          </a:xfrm>
          <a:prstGeom prst="rect">
            <a:avLst/>
          </a:prstGeom>
          <a:noFill/>
          <a:ln>
            <a:noFill/>
          </a:ln>
        </p:spPr>
        <p:txBody>
          <a:bodyPr anchorCtr="0" anchor="t" bIns="45700" lIns="0" spcFirstLastPara="1" rIns="91425" wrap="square" tIns="45700">
            <a:noAutofit/>
          </a:bodyPr>
          <a:lstStyle/>
          <a:p>
            <a:pPr indent="-419100" lvl="0" marL="457200" marR="0" rtl="0" algn="l">
              <a:lnSpc>
                <a:spcPct val="100000"/>
              </a:lnSpc>
              <a:spcBef>
                <a:spcPts val="0"/>
              </a:spcBef>
              <a:spcAft>
                <a:spcPts val="0"/>
              </a:spcAft>
              <a:buClr>
                <a:srgbClr val="18657A"/>
              </a:buClr>
              <a:buSzPts val="3000"/>
              <a:buFont typeface="Arial"/>
              <a:buChar char="●"/>
            </a:pPr>
            <a:r>
              <a:rPr lang="en-US" sz="3000">
                <a:solidFill>
                  <a:srgbClr val="18657A"/>
                </a:solidFill>
                <a:latin typeface="Arial"/>
                <a:ea typeface="Arial"/>
                <a:cs typeface="Arial"/>
                <a:sym typeface="Arial"/>
              </a:rPr>
              <a:t>In identical online classes, instructors received better evaluations using a man’s name than a woman’s name. Gender bias in evaluations also occurs for physics teachers. </a:t>
            </a:r>
            <a:endParaRPr sz="3000">
              <a:solidFill>
                <a:srgbClr val="18657A"/>
              </a:solidFill>
              <a:latin typeface="Arial"/>
              <a:ea typeface="Arial"/>
              <a:cs typeface="Arial"/>
              <a:sym typeface="Arial"/>
            </a:endParaRPr>
          </a:p>
        </p:txBody>
      </p:sp>
      <p:pic>
        <p:nvPicPr>
          <p:cNvPr descr="C:\Users\lockrobynne\Pictures\unconscious bias.png" id="703" name="Google Shape;703;g320cf104df7_0_221"/>
          <p:cNvPicPr preferRelativeResize="0"/>
          <p:nvPr/>
        </p:nvPicPr>
        <p:blipFill rotWithShape="1">
          <a:blip r:embed="rId3">
            <a:alphaModFix/>
          </a:blip>
          <a:srcRect b="0" l="0" r="0" t="0"/>
          <a:stretch/>
        </p:blipFill>
        <p:spPr>
          <a:xfrm>
            <a:off x="2495124" y="2619975"/>
            <a:ext cx="7407775" cy="4238025"/>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8" name="Shape 708"/>
        <p:cNvGrpSpPr/>
        <p:nvPr/>
      </p:nvGrpSpPr>
      <p:grpSpPr>
        <a:xfrm>
          <a:off x="0" y="0"/>
          <a:ext cx="0" cy="0"/>
          <a:chOff x="0" y="0"/>
          <a:chExt cx="0" cy="0"/>
        </a:xfrm>
      </p:grpSpPr>
      <p:sp>
        <p:nvSpPr>
          <p:cNvPr id="709" name="Google Shape;709;g320cf104df7_0_235"/>
          <p:cNvSpPr txBox="1"/>
          <p:nvPr/>
        </p:nvSpPr>
        <p:spPr>
          <a:xfrm>
            <a:off x="11022012" y="6196012"/>
            <a:ext cx="504900" cy="365100"/>
          </a:xfrm>
          <a:prstGeom prst="rect">
            <a:avLst/>
          </a:prstGeom>
          <a:noFill/>
          <a:ln>
            <a:noFill/>
          </a:ln>
        </p:spPr>
        <p:txBody>
          <a:bodyPr anchorCtr="0" anchor="ctr" bIns="45700" lIns="91425" spcFirstLastPara="1" rIns="91425" wrap="square" tIns="45700">
            <a:noAutofit/>
          </a:bodyPr>
          <a:lstStyle/>
          <a:p>
            <a:pPr indent="0" lvl="0" marL="0" marR="0" rtl="0" algn="r">
              <a:lnSpc>
                <a:spcPct val="100000"/>
              </a:lnSpc>
              <a:spcBef>
                <a:spcPts val="0"/>
              </a:spcBef>
              <a:spcAft>
                <a:spcPts val="0"/>
              </a:spcAft>
              <a:buClr>
                <a:srgbClr val="18657A"/>
              </a:buClr>
              <a:buSzPts val="1400"/>
              <a:buFont typeface="Arial"/>
              <a:buNone/>
            </a:pPr>
            <a:r>
              <a:rPr b="1" i="0" lang="en-US" sz="1400" u="none" cap="none" strike="noStrike">
                <a:solidFill>
                  <a:srgbClr val="18657A"/>
                </a:solidFill>
                <a:latin typeface="Arial"/>
                <a:ea typeface="Arial"/>
                <a:cs typeface="Arial"/>
                <a:sym typeface="Arial"/>
              </a:rPr>
              <a:t>6</a:t>
            </a:r>
            <a:endParaRPr b="0" i="0" sz="1400" u="none" cap="none" strike="noStrike">
              <a:solidFill>
                <a:srgbClr val="000000"/>
              </a:solidFill>
              <a:latin typeface="Arial"/>
              <a:ea typeface="Arial"/>
              <a:cs typeface="Arial"/>
              <a:sym typeface="Arial"/>
            </a:endParaRPr>
          </a:p>
        </p:txBody>
      </p:sp>
      <p:sp>
        <p:nvSpPr>
          <p:cNvPr id="710" name="Google Shape;710;g320cf104df7_0_235"/>
          <p:cNvSpPr txBox="1"/>
          <p:nvPr>
            <p:ph idx="4294967295" type="title"/>
          </p:nvPr>
        </p:nvSpPr>
        <p:spPr>
          <a:xfrm>
            <a:off x="2974900" y="547925"/>
            <a:ext cx="8552100" cy="7254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Arial"/>
                <a:ea typeface="Arial"/>
                <a:cs typeface="Arial"/>
                <a:sym typeface="Arial"/>
              </a:rPr>
              <a:t>An effect of unconscious bias</a:t>
            </a:r>
            <a:endParaRPr b="1" sz="4000">
              <a:solidFill>
                <a:srgbClr val="18657A"/>
              </a:solidFill>
              <a:latin typeface="Arial"/>
              <a:ea typeface="Arial"/>
              <a:cs typeface="Arial"/>
              <a:sym typeface="Arial"/>
            </a:endParaRPr>
          </a:p>
        </p:txBody>
      </p:sp>
      <p:sp>
        <p:nvSpPr>
          <p:cNvPr id="711" name="Google Shape;711;g320cf104df7_0_235"/>
          <p:cNvSpPr txBox="1"/>
          <p:nvPr>
            <p:ph idx="4294967295" type="body"/>
          </p:nvPr>
        </p:nvSpPr>
        <p:spPr>
          <a:xfrm>
            <a:off x="5453450" y="1368425"/>
            <a:ext cx="5568600" cy="3932100"/>
          </a:xfrm>
          <a:prstGeom prst="rect">
            <a:avLst/>
          </a:prstGeom>
          <a:noFill/>
          <a:ln>
            <a:noFill/>
          </a:ln>
        </p:spPr>
        <p:txBody>
          <a:bodyPr anchorCtr="0" anchor="t" bIns="45700" lIns="0" spcFirstLastPara="1" rIns="91425" wrap="square" tIns="45700">
            <a:noAutofit/>
          </a:bodyPr>
          <a:lstStyle/>
          <a:p>
            <a:pPr indent="-419100" lvl="0" marL="457200" rtl="0" algn="l">
              <a:lnSpc>
                <a:spcPct val="100000"/>
              </a:lnSpc>
              <a:spcBef>
                <a:spcPts val="0"/>
              </a:spcBef>
              <a:spcAft>
                <a:spcPts val="0"/>
              </a:spcAft>
              <a:buClr>
                <a:srgbClr val="146578"/>
              </a:buClr>
              <a:buSzPts val="3000"/>
              <a:buFont typeface="Calibri"/>
              <a:buChar char="●"/>
            </a:pPr>
            <a:r>
              <a:rPr lang="en-US" sz="3000">
                <a:solidFill>
                  <a:srgbClr val="146578"/>
                </a:solidFill>
                <a:latin typeface="Arial"/>
                <a:ea typeface="Arial"/>
                <a:cs typeface="Arial"/>
                <a:sym typeface="Arial"/>
              </a:rPr>
              <a:t>Women are treated unfairly in science even today though scientists may not be consciously aware of this.</a:t>
            </a:r>
            <a:endParaRPr sz="3000">
              <a:solidFill>
                <a:srgbClr val="146578"/>
              </a:solidFill>
              <a:latin typeface="Arial"/>
              <a:ea typeface="Arial"/>
              <a:cs typeface="Arial"/>
              <a:sym typeface="Arial"/>
            </a:endParaRPr>
          </a:p>
          <a:p>
            <a:pPr indent="-419100" lvl="0" marL="457200" rtl="0" algn="l">
              <a:lnSpc>
                <a:spcPct val="100000"/>
              </a:lnSpc>
              <a:spcBef>
                <a:spcPts val="1000"/>
              </a:spcBef>
              <a:spcAft>
                <a:spcPts val="1000"/>
              </a:spcAft>
              <a:buClr>
                <a:srgbClr val="146578"/>
              </a:buClr>
              <a:buSzPts val="3000"/>
              <a:buFont typeface="Calibri"/>
              <a:buChar char="●"/>
            </a:pPr>
            <a:r>
              <a:rPr lang="en-US" sz="3000">
                <a:solidFill>
                  <a:srgbClr val="146578"/>
                </a:solidFill>
                <a:latin typeface="Arial"/>
                <a:ea typeface="Arial"/>
                <a:cs typeface="Arial"/>
                <a:sym typeface="Arial"/>
              </a:rPr>
              <a:t>How can we counteract these effects?</a:t>
            </a:r>
            <a:endParaRPr sz="3000">
              <a:solidFill>
                <a:srgbClr val="18657A"/>
              </a:solidFill>
              <a:latin typeface="Arial"/>
              <a:ea typeface="Arial"/>
              <a:cs typeface="Arial"/>
              <a:sym typeface="Arial"/>
            </a:endParaRPr>
          </a:p>
        </p:txBody>
      </p:sp>
      <p:pic>
        <p:nvPicPr>
          <p:cNvPr descr="C:\Users\lockrobynne\Pictures\nature astro.png" id="712" name="Google Shape;712;g320cf104df7_0_235"/>
          <p:cNvPicPr preferRelativeResize="0"/>
          <p:nvPr/>
        </p:nvPicPr>
        <p:blipFill rotWithShape="1">
          <a:blip r:embed="rId3">
            <a:alphaModFix/>
          </a:blip>
          <a:srcRect b="0" l="0" r="0" t="0"/>
          <a:stretch/>
        </p:blipFill>
        <p:spPr>
          <a:xfrm>
            <a:off x="333113" y="1274390"/>
            <a:ext cx="5120338" cy="5659811"/>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6" name="Shape 716"/>
        <p:cNvGrpSpPr/>
        <p:nvPr/>
      </p:nvGrpSpPr>
      <p:grpSpPr>
        <a:xfrm>
          <a:off x="0" y="0"/>
          <a:ext cx="0" cy="0"/>
          <a:chOff x="0" y="0"/>
          <a:chExt cx="0" cy="0"/>
        </a:xfrm>
      </p:grpSpPr>
      <p:sp>
        <p:nvSpPr>
          <p:cNvPr id="717" name="Google Shape;717;g320cf104df7_0_285"/>
          <p:cNvSpPr txBox="1"/>
          <p:nvPr/>
        </p:nvSpPr>
        <p:spPr>
          <a:xfrm>
            <a:off x="10993437" y="6234112"/>
            <a:ext cx="504900" cy="365100"/>
          </a:xfrm>
          <a:prstGeom prst="rect">
            <a:avLst/>
          </a:prstGeom>
          <a:noFill/>
          <a:ln>
            <a:noFill/>
          </a:ln>
        </p:spPr>
        <p:txBody>
          <a:bodyPr anchorCtr="0" anchor="t" bIns="45700" lIns="0" spcFirstLastPara="1" rIns="0" wrap="square" tIns="45700">
            <a:noAutofit/>
          </a:bodyPr>
          <a:lstStyle/>
          <a:p>
            <a:pPr indent="0" lvl="0" marL="0" marR="0" rtl="0" algn="r">
              <a:lnSpc>
                <a:spcPct val="100000"/>
              </a:lnSpc>
              <a:spcBef>
                <a:spcPts val="0"/>
              </a:spcBef>
              <a:spcAft>
                <a:spcPts val="0"/>
              </a:spcAft>
              <a:buClr>
                <a:srgbClr val="18657A"/>
              </a:buClr>
              <a:buSzPts val="1500"/>
              <a:buFont typeface="Arial"/>
              <a:buNone/>
            </a:pPr>
            <a:fld id="{00000000-1234-1234-1234-123412341234}" type="slidenum">
              <a:rPr b="1" i="0" lang="en-US" sz="1500" u="none">
                <a:solidFill>
                  <a:srgbClr val="18657A"/>
                </a:solidFill>
                <a:latin typeface="Arial"/>
                <a:ea typeface="Arial"/>
                <a:cs typeface="Arial"/>
                <a:sym typeface="Arial"/>
              </a:rPr>
              <a:t>‹#›</a:t>
            </a:fld>
            <a:endParaRPr sz="1500"/>
          </a:p>
        </p:txBody>
      </p:sp>
      <p:sp>
        <p:nvSpPr>
          <p:cNvPr id="718" name="Google Shape;718;g320cf104df7_0_285"/>
          <p:cNvSpPr txBox="1"/>
          <p:nvPr/>
        </p:nvSpPr>
        <p:spPr>
          <a:xfrm>
            <a:off x="744767" y="4590733"/>
            <a:ext cx="10809900" cy="985200"/>
          </a:xfrm>
          <a:prstGeom prst="rect">
            <a:avLst/>
          </a:prstGeom>
          <a:noFill/>
          <a:ln>
            <a:noFill/>
          </a:ln>
        </p:spPr>
        <p:txBody>
          <a:bodyPr anchorCtr="0" anchor="t" bIns="121900" lIns="121900" spcFirstLastPara="1" rIns="121900" wrap="square" tIns="121900">
            <a:spAutoFit/>
          </a:bodyPr>
          <a:lstStyle/>
          <a:p>
            <a:pPr indent="0" lvl="0" marL="0" rtl="0" algn="just">
              <a:spcBef>
                <a:spcPts val="0"/>
              </a:spcBef>
              <a:spcAft>
                <a:spcPts val="0"/>
              </a:spcAft>
              <a:buNone/>
            </a:pPr>
            <a:r>
              <a:rPr lang="en-US" sz="1600">
                <a:latin typeface="Helvetica Neue"/>
                <a:ea typeface="Helvetica Neue"/>
                <a:cs typeface="Helvetica Neue"/>
                <a:sym typeface="Helvetica Neue"/>
              </a:rPr>
              <a:t>This project is funded by the National Science Foundation, grant # 1720810, 1720869, 1720917, and 1721021 and the Gordon &amp; Betty Moore Foundation. Any opinions, findings, and conclusions or recommendations expressed in these materials are those of the author(s) and do not necessarily reflect the views of the funders.</a:t>
            </a:r>
            <a:endParaRPr sz="1600">
              <a:latin typeface="Open Sans"/>
              <a:ea typeface="Open Sans"/>
              <a:cs typeface="Open Sans"/>
              <a:sym typeface="Open Sans"/>
            </a:endParaRPr>
          </a:p>
        </p:txBody>
      </p:sp>
      <p:pic>
        <p:nvPicPr>
          <p:cNvPr id="719" name="Google Shape;719;g320cf104df7_0_285"/>
          <p:cNvPicPr preferRelativeResize="0"/>
          <p:nvPr/>
        </p:nvPicPr>
        <p:blipFill>
          <a:blip r:embed="rId3">
            <a:alphaModFix/>
          </a:blip>
          <a:stretch>
            <a:fillRect/>
          </a:stretch>
        </p:blipFill>
        <p:spPr>
          <a:xfrm>
            <a:off x="1716467" y="497700"/>
            <a:ext cx="8077200" cy="41402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0" name="Shape 260"/>
        <p:cNvGrpSpPr/>
        <p:nvPr/>
      </p:nvGrpSpPr>
      <p:grpSpPr>
        <a:xfrm>
          <a:off x="0" y="0"/>
          <a:ext cx="0" cy="0"/>
          <a:chOff x="0" y="0"/>
          <a:chExt cx="0" cy="0"/>
        </a:xfrm>
      </p:grpSpPr>
      <p:sp>
        <p:nvSpPr>
          <p:cNvPr id="261" name="Google Shape;261;g31cc776f792_0_101"/>
          <p:cNvSpPr txBox="1"/>
          <p:nvPr>
            <p:ph type="title"/>
          </p:nvPr>
        </p:nvSpPr>
        <p:spPr>
          <a:xfrm>
            <a:off x="1289050" y="593725"/>
            <a:ext cx="10598100" cy="679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Jost"/>
                <a:ea typeface="Jost"/>
                <a:cs typeface="Jost"/>
                <a:sym typeface="Jost"/>
              </a:rPr>
              <a:t>Guidelines for Conduct During Discussion</a:t>
            </a:r>
            <a:endParaRPr b="1" sz="4000">
              <a:solidFill>
                <a:srgbClr val="18657A"/>
              </a:solidFill>
              <a:latin typeface="Jost"/>
              <a:ea typeface="Jost"/>
              <a:cs typeface="Jost"/>
              <a:sym typeface="Jost"/>
            </a:endParaRPr>
          </a:p>
        </p:txBody>
      </p:sp>
      <p:grpSp>
        <p:nvGrpSpPr>
          <p:cNvPr id="262" name="Google Shape;262;g31cc776f792_0_101"/>
          <p:cNvGrpSpPr/>
          <p:nvPr/>
        </p:nvGrpSpPr>
        <p:grpSpPr>
          <a:xfrm>
            <a:off x="609600" y="2191543"/>
            <a:ext cx="10972324" cy="3343126"/>
            <a:chOff x="0" y="591343"/>
            <a:chExt cx="8229449" cy="3343126"/>
          </a:xfrm>
        </p:grpSpPr>
        <p:sp>
          <p:nvSpPr>
            <p:cNvPr id="263" name="Google Shape;263;g31cc776f792_0_101"/>
            <p:cNvSpPr/>
            <p:nvPr/>
          </p:nvSpPr>
          <p:spPr>
            <a:xfrm>
              <a:off x="0" y="591343"/>
              <a:ext cx="2571600" cy="1542900"/>
            </a:xfrm>
            <a:prstGeom prst="rect">
              <a:avLst/>
            </a:prstGeom>
            <a:solidFill>
              <a:srgbClr val="205867"/>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Jost"/>
                <a:ea typeface="Jost"/>
                <a:cs typeface="Jost"/>
                <a:sym typeface="Jost"/>
              </a:endParaRPr>
            </a:p>
          </p:txBody>
        </p:sp>
        <p:sp>
          <p:nvSpPr>
            <p:cNvPr id="264" name="Google Shape;264;g31cc776f792_0_101"/>
            <p:cNvSpPr txBox="1"/>
            <p:nvPr/>
          </p:nvSpPr>
          <p:spPr>
            <a:xfrm>
              <a:off x="0" y="591343"/>
              <a:ext cx="2571600" cy="1542900"/>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rgbClr val="000000"/>
                </a:buClr>
                <a:buSzPts val="3100"/>
                <a:buFont typeface="Arial"/>
                <a:buNone/>
              </a:pPr>
              <a:r>
                <a:rPr i="0" lang="en-US" sz="3100" u="none" cap="none" strike="noStrike">
                  <a:solidFill>
                    <a:srgbClr val="FFFFFF"/>
                  </a:solidFill>
                  <a:latin typeface="Jost"/>
                  <a:ea typeface="Jost"/>
                  <a:cs typeface="Jost"/>
                  <a:sym typeface="Jost"/>
                </a:rPr>
                <a:t>Share air time equitably</a:t>
              </a:r>
              <a:endParaRPr i="0" sz="1400" u="none" cap="none" strike="noStrike">
                <a:solidFill>
                  <a:srgbClr val="000000"/>
                </a:solidFill>
                <a:latin typeface="Jost"/>
                <a:ea typeface="Jost"/>
                <a:cs typeface="Jost"/>
                <a:sym typeface="Jost"/>
              </a:endParaRPr>
            </a:p>
          </p:txBody>
        </p:sp>
        <p:sp>
          <p:nvSpPr>
            <p:cNvPr id="265" name="Google Shape;265;g31cc776f792_0_101"/>
            <p:cNvSpPr/>
            <p:nvPr/>
          </p:nvSpPr>
          <p:spPr>
            <a:xfrm>
              <a:off x="2828925" y="591343"/>
              <a:ext cx="2571600" cy="1542900"/>
            </a:xfrm>
            <a:prstGeom prst="rect">
              <a:avLst/>
            </a:prstGeom>
            <a:solidFill>
              <a:srgbClr val="31859B"/>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Jost"/>
                <a:ea typeface="Jost"/>
                <a:cs typeface="Jost"/>
                <a:sym typeface="Jost"/>
              </a:endParaRPr>
            </a:p>
          </p:txBody>
        </p:sp>
        <p:sp>
          <p:nvSpPr>
            <p:cNvPr id="266" name="Google Shape;266;g31cc776f792_0_101"/>
            <p:cNvSpPr txBox="1"/>
            <p:nvPr/>
          </p:nvSpPr>
          <p:spPr>
            <a:xfrm>
              <a:off x="2828925" y="591343"/>
              <a:ext cx="2571600" cy="1542900"/>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rgbClr val="000000"/>
                </a:buClr>
                <a:buSzPts val="3100"/>
                <a:buFont typeface="Arial"/>
                <a:buNone/>
              </a:pPr>
              <a:r>
                <a:rPr i="0" lang="en-US" sz="3100" u="none" cap="none" strike="noStrike">
                  <a:solidFill>
                    <a:srgbClr val="FFFFFF"/>
                  </a:solidFill>
                  <a:latin typeface="Jost"/>
                  <a:ea typeface="Jost"/>
                  <a:cs typeface="Jost"/>
                  <a:sym typeface="Jost"/>
                </a:rPr>
                <a:t>Value differences</a:t>
              </a:r>
              <a:endParaRPr i="0" sz="1400" u="none" cap="none" strike="noStrike">
                <a:solidFill>
                  <a:srgbClr val="000000"/>
                </a:solidFill>
                <a:latin typeface="Jost"/>
                <a:ea typeface="Jost"/>
                <a:cs typeface="Jost"/>
                <a:sym typeface="Jost"/>
              </a:endParaRPr>
            </a:p>
          </p:txBody>
        </p:sp>
        <p:sp>
          <p:nvSpPr>
            <p:cNvPr id="267" name="Google Shape;267;g31cc776f792_0_101"/>
            <p:cNvSpPr/>
            <p:nvPr/>
          </p:nvSpPr>
          <p:spPr>
            <a:xfrm>
              <a:off x="5657849" y="591343"/>
              <a:ext cx="2571600" cy="1542900"/>
            </a:xfrm>
            <a:prstGeom prst="rect">
              <a:avLst/>
            </a:prstGeom>
            <a:solidFill>
              <a:srgbClr val="92CCDC"/>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Jost"/>
                <a:ea typeface="Jost"/>
                <a:cs typeface="Jost"/>
                <a:sym typeface="Jost"/>
              </a:endParaRPr>
            </a:p>
          </p:txBody>
        </p:sp>
        <p:sp>
          <p:nvSpPr>
            <p:cNvPr id="268" name="Google Shape;268;g31cc776f792_0_101"/>
            <p:cNvSpPr txBox="1"/>
            <p:nvPr/>
          </p:nvSpPr>
          <p:spPr>
            <a:xfrm>
              <a:off x="5657849" y="591343"/>
              <a:ext cx="2571600" cy="1542900"/>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rgbClr val="000000"/>
                </a:buClr>
                <a:buSzPts val="3100"/>
                <a:buFont typeface="Arial"/>
                <a:buNone/>
              </a:pPr>
              <a:r>
                <a:rPr i="0" lang="en-US" sz="3100" u="none" cap="none" strike="noStrike">
                  <a:solidFill>
                    <a:srgbClr val="FFFFFF"/>
                  </a:solidFill>
                  <a:latin typeface="Jost"/>
                  <a:ea typeface="Jost"/>
                  <a:cs typeface="Jost"/>
                  <a:sym typeface="Jost"/>
                </a:rPr>
                <a:t>Own your impact</a:t>
              </a:r>
              <a:endParaRPr i="0" sz="1400" u="none" cap="none" strike="noStrike">
                <a:solidFill>
                  <a:srgbClr val="000000"/>
                </a:solidFill>
                <a:latin typeface="Jost"/>
                <a:ea typeface="Jost"/>
                <a:cs typeface="Jost"/>
                <a:sym typeface="Jost"/>
              </a:endParaRPr>
            </a:p>
          </p:txBody>
        </p:sp>
        <p:sp>
          <p:nvSpPr>
            <p:cNvPr id="269" name="Google Shape;269;g31cc776f792_0_101"/>
            <p:cNvSpPr/>
            <p:nvPr/>
          </p:nvSpPr>
          <p:spPr>
            <a:xfrm>
              <a:off x="0" y="2391569"/>
              <a:ext cx="2571600" cy="1542900"/>
            </a:xfrm>
            <a:prstGeom prst="rect">
              <a:avLst/>
            </a:prstGeom>
            <a:solidFill>
              <a:srgbClr val="5F497A"/>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Jost"/>
                <a:ea typeface="Jost"/>
                <a:cs typeface="Jost"/>
                <a:sym typeface="Jost"/>
              </a:endParaRPr>
            </a:p>
          </p:txBody>
        </p:sp>
        <p:sp>
          <p:nvSpPr>
            <p:cNvPr id="270" name="Google Shape;270;g31cc776f792_0_101"/>
            <p:cNvSpPr txBox="1"/>
            <p:nvPr/>
          </p:nvSpPr>
          <p:spPr>
            <a:xfrm>
              <a:off x="0" y="2391569"/>
              <a:ext cx="2571600" cy="1542900"/>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rgbClr val="000000"/>
                </a:buClr>
                <a:buSzPts val="3100"/>
                <a:buFont typeface="Arial"/>
                <a:buNone/>
              </a:pPr>
              <a:r>
                <a:rPr i="0" lang="en-US" sz="3100" u="none" cap="none" strike="noStrike">
                  <a:solidFill>
                    <a:srgbClr val="FFFFFF"/>
                  </a:solidFill>
                  <a:latin typeface="Jost"/>
                  <a:ea typeface="Jost"/>
                  <a:cs typeface="Jost"/>
                  <a:sym typeface="Jost"/>
                </a:rPr>
                <a:t>Make sure everyone feels safe</a:t>
              </a:r>
              <a:endParaRPr i="0" sz="1400" u="none" cap="none" strike="noStrike">
                <a:solidFill>
                  <a:srgbClr val="000000"/>
                </a:solidFill>
                <a:latin typeface="Jost"/>
                <a:ea typeface="Jost"/>
                <a:cs typeface="Jost"/>
                <a:sym typeface="Jost"/>
              </a:endParaRPr>
            </a:p>
          </p:txBody>
        </p:sp>
        <p:sp>
          <p:nvSpPr>
            <p:cNvPr id="271" name="Google Shape;271;g31cc776f792_0_101"/>
            <p:cNvSpPr/>
            <p:nvPr/>
          </p:nvSpPr>
          <p:spPr>
            <a:xfrm>
              <a:off x="2828925" y="2391569"/>
              <a:ext cx="2571600" cy="1542900"/>
            </a:xfrm>
            <a:prstGeom prst="rect">
              <a:avLst/>
            </a:prstGeom>
            <a:solidFill>
              <a:srgbClr val="A26495"/>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Jost"/>
                <a:ea typeface="Jost"/>
                <a:cs typeface="Jost"/>
                <a:sym typeface="Jost"/>
              </a:endParaRPr>
            </a:p>
          </p:txBody>
        </p:sp>
        <p:sp>
          <p:nvSpPr>
            <p:cNvPr id="272" name="Google Shape;272;g31cc776f792_0_101"/>
            <p:cNvSpPr txBox="1"/>
            <p:nvPr/>
          </p:nvSpPr>
          <p:spPr>
            <a:xfrm>
              <a:off x="2828925" y="2391569"/>
              <a:ext cx="2571600" cy="1542900"/>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rgbClr val="000000"/>
                </a:buClr>
                <a:buSzPts val="3100"/>
                <a:buFont typeface="Arial"/>
                <a:buNone/>
              </a:pPr>
              <a:r>
                <a:rPr i="0" lang="en-US" sz="3100" u="none" cap="none" strike="noStrike">
                  <a:solidFill>
                    <a:srgbClr val="FFFFFF"/>
                  </a:solidFill>
                  <a:latin typeface="Jost"/>
                  <a:ea typeface="Jost"/>
                  <a:cs typeface="Jost"/>
                  <a:sym typeface="Jost"/>
                </a:rPr>
                <a:t>Discomfort is okay</a:t>
              </a:r>
              <a:endParaRPr i="0" sz="1400" u="none" cap="none" strike="noStrike">
                <a:solidFill>
                  <a:srgbClr val="000000"/>
                </a:solidFill>
                <a:latin typeface="Jost"/>
                <a:ea typeface="Jost"/>
                <a:cs typeface="Jost"/>
                <a:sym typeface="Jost"/>
              </a:endParaRPr>
            </a:p>
          </p:txBody>
        </p:sp>
        <p:sp>
          <p:nvSpPr>
            <p:cNvPr id="273" name="Google Shape;273;g31cc776f792_0_101"/>
            <p:cNvSpPr/>
            <p:nvPr/>
          </p:nvSpPr>
          <p:spPr>
            <a:xfrm>
              <a:off x="5657849" y="2391569"/>
              <a:ext cx="2571600" cy="1542900"/>
            </a:xfrm>
            <a:prstGeom prst="rect">
              <a:avLst/>
            </a:prstGeom>
            <a:solidFill>
              <a:srgbClr val="C298B9"/>
            </a:solidFill>
            <a:ln cap="flat" cmpd="sng" w="25400">
              <a:solidFill>
                <a:srgbClr val="FFFFFF"/>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i="0" sz="1400" u="none" cap="none" strike="noStrike">
                <a:solidFill>
                  <a:srgbClr val="000000"/>
                </a:solidFill>
                <a:latin typeface="Jost"/>
                <a:ea typeface="Jost"/>
                <a:cs typeface="Jost"/>
                <a:sym typeface="Jost"/>
              </a:endParaRPr>
            </a:p>
          </p:txBody>
        </p:sp>
        <p:sp>
          <p:nvSpPr>
            <p:cNvPr id="274" name="Google Shape;274;g31cc776f792_0_101"/>
            <p:cNvSpPr txBox="1"/>
            <p:nvPr/>
          </p:nvSpPr>
          <p:spPr>
            <a:xfrm>
              <a:off x="5657849" y="2391569"/>
              <a:ext cx="2571600" cy="1542900"/>
            </a:xfrm>
            <a:prstGeom prst="rect">
              <a:avLst/>
            </a:prstGeom>
            <a:noFill/>
            <a:ln>
              <a:noFill/>
            </a:ln>
          </p:spPr>
          <p:txBody>
            <a:bodyPr anchorCtr="0" anchor="ctr" bIns="118100" lIns="118100" spcFirstLastPara="1" rIns="118100" wrap="square" tIns="118100">
              <a:noAutofit/>
            </a:bodyPr>
            <a:lstStyle/>
            <a:p>
              <a:pPr indent="0" lvl="0" marL="0" marR="0" rtl="0" algn="ctr">
                <a:lnSpc>
                  <a:spcPct val="90000"/>
                </a:lnSpc>
                <a:spcBef>
                  <a:spcPts val="0"/>
                </a:spcBef>
                <a:spcAft>
                  <a:spcPts val="0"/>
                </a:spcAft>
                <a:buClr>
                  <a:srgbClr val="000000"/>
                </a:buClr>
                <a:buSzPts val="3100"/>
                <a:buFont typeface="Arial"/>
                <a:buNone/>
              </a:pPr>
              <a:r>
                <a:rPr i="0" lang="en-US" sz="3100" u="none" cap="none" strike="noStrike">
                  <a:solidFill>
                    <a:srgbClr val="FFFFFF"/>
                  </a:solidFill>
                  <a:latin typeface="Jost"/>
                  <a:ea typeface="Jost"/>
                  <a:cs typeface="Jost"/>
                  <a:sym typeface="Jost"/>
                </a:rPr>
                <a:t>Argue using evidence</a:t>
              </a:r>
              <a:endParaRPr i="0" sz="1400" u="none" cap="none" strike="noStrike">
                <a:solidFill>
                  <a:srgbClr val="000000"/>
                </a:solidFill>
                <a:latin typeface="Jost"/>
                <a:ea typeface="Jost"/>
                <a:cs typeface="Jost"/>
                <a:sym typeface="Jost"/>
              </a:endParaRPr>
            </a:p>
          </p:txBody>
        </p:sp>
      </p:grpSp>
      <p:sp>
        <p:nvSpPr>
          <p:cNvPr id="275" name="Google Shape;275;g31cc776f792_0_101"/>
          <p:cNvSpPr/>
          <p:nvPr/>
        </p:nvSpPr>
        <p:spPr>
          <a:xfrm>
            <a:off x="10827500" y="6383900"/>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g31cc776f792_0_180"/>
          <p:cNvSpPr txBox="1"/>
          <p:nvPr>
            <p:ph idx="4294967295" type="title"/>
          </p:nvPr>
        </p:nvSpPr>
        <p:spPr>
          <a:xfrm>
            <a:off x="666750" y="2308225"/>
            <a:ext cx="2862300" cy="31689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Jost"/>
                <a:ea typeface="Jost"/>
                <a:cs typeface="Jost"/>
                <a:sym typeface="Jost"/>
              </a:rPr>
              <a:t>Guidelines for Conduct During Discussion</a:t>
            </a:r>
            <a:endParaRPr b="1" sz="4000">
              <a:solidFill>
                <a:srgbClr val="18657A"/>
              </a:solidFill>
              <a:latin typeface="Jost"/>
              <a:ea typeface="Jost"/>
              <a:cs typeface="Jost"/>
              <a:sym typeface="Jost"/>
            </a:endParaRPr>
          </a:p>
        </p:txBody>
      </p:sp>
      <p:pic>
        <p:nvPicPr>
          <p:cNvPr id="282" name="Google Shape;282;g31cc776f792_0_180"/>
          <p:cNvPicPr preferRelativeResize="0"/>
          <p:nvPr/>
        </p:nvPicPr>
        <p:blipFill rotWithShape="1">
          <a:blip r:embed="rId3">
            <a:alphaModFix/>
          </a:blip>
          <a:srcRect b="0" l="0" r="0" t="0"/>
          <a:stretch/>
        </p:blipFill>
        <p:spPr>
          <a:xfrm>
            <a:off x="3863250" y="412600"/>
            <a:ext cx="4566122" cy="6088200"/>
          </a:xfrm>
          <a:prstGeom prst="rect">
            <a:avLst/>
          </a:prstGeom>
          <a:noFill/>
          <a:ln cap="flat" cmpd="sng" w="19050">
            <a:solidFill>
              <a:srgbClr val="44546A"/>
            </a:solidFill>
            <a:prstDash val="solid"/>
            <a:round/>
            <a:headEnd len="sm" w="sm" type="none"/>
            <a:tailEnd len="sm" w="sm" type="none"/>
          </a:ln>
          <a:effectLst>
            <a:outerShdw blurRad="371475" rotWithShape="0" algn="bl" dir="5400000" dist="19050">
              <a:srgbClr val="000000">
                <a:alpha val="49800"/>
              </a:srgbClr>
            </a:outerShdw>
          </a:effectLst>
        </p:spPr>
      </p:pic>
      <p:sp>
        <p:nvSpPr>
          <p:cNvPr id="283" name="Google Shape;283;g31cc776f792_0_180"/>
          <p:cNvSpPr/>
          <p:nvPr/>
        </p:nvSpPr>
        <p:spPr>
          <a:xfrm>
            <a:off x="11715925" y="6383900"/>
            <a:ext cx="284400" cy="247200"/>
          </a:xfrm>
          <a:prstGeom prst="hexagon">
            <a:avLst>
              <a:gd fmla="val 28852" name="adj"/>
              <a:gd fmla="val 115470" name="vf"/>
            </a:avLst>
          </a:prstGeom>
          <a:solidFill>
            <a:srgbClr val="B4A7D6"/>
          </a:solidFill>
          <a:ln cap="flat" cmpd="sng" w="9525">
            <a:solidFill>
              <a:srgbClr val="D9D2E9"/>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8" name="Shape 288"/>
        <p:cNvGrpSpPr/>
        <p:nvPr/>
      </p:nvGrpSpPr>
      <p:grpSpPr>
        <a:xfrm>
          <a:off x="0" y="0"/>
          <a:ext cx="0" cy="0"/>
          <a:chOff x="0" y="0"/>
          <a:chExt cx="0" cy="0"/>
        </a:xfrm>
      </p:grpSpPr>
      <p:sp>
        <p:nvSpPr>
          <p:cNvPr id="289" name="Google Shape;289;g31cc776f792_0_186"/>
          <p:cNvSpPr txBox="1"/>
          <p:nvPr>
            <p:ph type="title"/>
          </p:nvPr>
        </p:nvSpPr>
        <p:spPr>
          <a:xfrm>
            <a:off x="1433400" y="339725"/>
            <a:ext cx="9588600" cy="679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5000">
                <a:solidFill>
                  <a:srgbClr val="18657A"/>
                </a:solidFill>
                <a:latin typeface="Arial"/>
                <a:ea typeface="Arial"/>
                <a:cs typeface="Arial"/>
                <a:sym typeface="Arial"/>
              </a:rPr>
              <a:t>Discussion Women in Science</a:t>
            </a:r>
            <a:endParaRPr b="1" sz="5000">
              <a:solidFill>
                <a:srgbClr val="18657A"/>
              </a:solidFill>
              <a:latin typeface="Arial"/>
              <a:ea typeface="Arial"/>
              <a:cs typeface="Arial"/>
              <a:sym typeface="Arial"/>
            </a:endParaRPr>
          </a:p>
        </p:txBody>
      </p:sp>
      <p:sp>
        <p:nvSpPr>
          <p:cNvPr id="290" name="Google Shape;290;g31cc776f792_0_186"/>
          <p:cNvSpPr txBox="1"/>
          <p:nvPr>
            <p:ph idx="1" type="body"/>
          </p:nvPr>
        </p:nvSpPr>
        <p:spPr>
          <a:xfrm>
            <a:off x="2075268" y="3038538"/>
            <a:ext cx="6625800" cy="8133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lang="en-US" sz="4000">
                <a:solidFill>
                  <a:srgbClr val="18657A"/>
                </a:solidFill>
                <a:latin typeface="Arial"/>
                <a:ea typeface="Arial"/>
                <a:cs typeface="Arial"/>
                <a:sym typeface="Arial"/>
              </a:rPr>
              <a:t>Academic Achievement</a:t>
            </a:r>
            <a:endParaRPr b="1" sz="4000">
              <a:solidFill>
                <a:srgbClr val="18657A"/>
              </a:solidFill>
              <a:latin typeface="Arial"/>
              <a:ea typeface="Arial"/>
              <a:cs typeface="Arial"/>
              <a:sym typeface="Arial"/>
            </a:endParaRPr>
          </a:p>
        </p:txBody>
      </p:sp>
      <p:sp>
        <p:nvSpPr>
          <p:cNvPr id="291" name="Google Shape;291;g31cc776f792_0_186"/>
          <p:cNvSpPr txBox="1"/>
          <p:nvPr>
            <p:ph idx="1" type="body"/>
          </p:nvPr>
        </p:nvSpPr>
        <p:spPr>
          <a:xfrm>
            <a:off x="2129625" y="5496097"/>
            <a:ext cx="6625800" cy="8133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lang="en-US" sz="4000">
                <a:solidFill>
                  <a:srgbClr val="18657A"/>
                </a:solidFill>
                <a:latin typeface="Arial"/>
                <a:ea typeface="Arial"/>
                <a:cs typeface="Arial"/>
                <a:sym typeface="Arial"/>
              </a:rPr>
              <a:t>Gendered Professions</a:t>
            </a:r>
            <a:endParaRPr b="1" sz="4000">
              <a:solidFill>
                <a:srgbClr val="18657A"/>
              </a:solidFill>
              <a:latin typeface="Arial"/>
              <a:ea typeface="Arial"/>
              <a:cs typeface="Arial"/>
              <a:sym typeface="Arial"/>
            </a:endParaRPr>
          </a:p>
        </p:txBody>
      </p:sp>
      <p:sp>
        <p:nvSpPr>
          <p:cNvPr id="292" name="Google Shape;292;g31cc776f792_0_186"/>
          <p:cNvSpPr txBox="1"/>
          <p:nvPr>
            <p:ph idx="1" type="body"/>
          </p:nvPr>
        </p:nvSpPr>
        <p:spPr>
          <a:xfrm>
            <a:off x="2634068" y="4267317"/>
            <a:ext cx="6625800" cy="8133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lang="en-US" sz="4000">
                <a:solidFill>
                  <a:srgbClr val="18657A"/>
                </a:solidFill>
                <a:latin typeface="Arial"/>
                <a:ea typeface="Arial"/>
                <a:cs typeface="Arial"/>
                <a:sym typeface="Arial"/>
              </a:rPr>
              <a:t>Unconscious Bias</a:t>
            </a:r>
            <a:endParaRPr b="1" sz="4000">
              <a:solidFill>
                <a:srgbClr val="18657A"/>
              </a:solidFill>
              <a:latin typeface="Arial"/>
              <a:ea typeface="Arial"/>
              <a:cs typeface="Arial"/>
              <a:sym typeface="Arial"/>
            </a:endParaRPr>
          </a:p>
        </p:txBody>
      </p:sp>
      <p:grpSp>
        <p:nvGrpSpPr>
          <p:cNvPr id="293" name="Google Shape;293;g31cc776f792_0_186"/>
          <p:cNvGrpSpPr/>
          <p:nvPr/>
        </p:nvGrpSpPr>
        <p:grpSpPr>
          <a:xfrm>
            <a:off x="1038565" y="1492362"/>
            <a:ext cx="1426401" cy="1130712"/>
            <a:chOff x="1048016" y="1492379"/>
            <a:chExt cx="1781665" cy="1448145"/>
          </a:xfrm>
        </p:grpSpPr>
        <p:pic>
          <p:nvPicPr>
            <p:cNvPr id="294" name="Google Shape;294;g31cc776f792_0_186"/>
            <p:cNvPicPr preferRelativeResize="0"/>
            <p:nvPr/>
          </p:nvPicPr>
          <p:blipFill rotWithShape="1">
            <a:blip r:embed="rId3">
              <a:alphaModFix/>
            </a:blip>
            <a:srcRect b="0" l="2581" r="0" t="0"/>
            <a:stretch/>
          </p:blipFill>
          <p:spPr>
            <a:xfrm>
              <a:off x="1048016" y="1492379"/>
              <a:ext cx="1781665" cy="1448145"/>
            </a:xfrm>
            <a:prstGeom prst="rect">
              <a:avLst/>
            </a:prstGeom>
            <a:noFill/>
            <a:ln>
              <a:noFill/>
            </a:ln>
          </p:spPr>
        </p:pic>
        <p:sp>
          <p:nvSpPr>
            <p:cNvPr id="295" name="Google Shape;295;g31cc776f792_0_186"/>
            <p:cNvSpPr/>
            <p:nvPr/>
          </p:nvSpPr>
          <p:spPr>
            <a:xfrm>
              <a:off x="1356150" y="2133250"/>
              <a:ext cx="663600" cy="205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6" name="Google Shape;296;g31cc776f792_0_186"/>
          <p:cNvGrpSpPr/>
          <p:nvPr/>
        </p:nvGrpSpPr>
        <p:grpSpPr>
          <a:xfrm>
            <a:off x="543594" y="2800457"/>
            <a:ext cx="1464137" cy="1130764"/>
            <a:chOff x="937300" y="3016725"/>
            <a:chExt cx="1828800" cy="1451559"/>
          </a:xfrm>
        </p:grpSpPr>
        <p:pic>
          <p:nvPicPr>
            <p:cNvPr id="297" name="Google Shape;297;g31cc776f792_0_186"/>
            <p:cNvPicPr preferRelativeResize="0"/>
            <p:nvPr/>
          </p:nvPicPr>
          <p:blipFill rotWithShape="1">
            <a:blip r:embed="rId4">
              <a:alphaModFix/>
            </a:blip>
            <a:srcRect b="0" l="0" r="0" t="0"/>
            <a:stretch/>
          </p:blipFill>
          <p:spPr>
            <a:xfrm>
              <a:off x="937300" y="3016725"/>
              <a:ext cx="1828800" cy="1451559"/>
            </a:xfrm>
            <a:prstGeom prst="rect">
              <a:avLst/>
            </a:prstGeom>
            <a:noFill/>
            <a:ln>
              <a:noFill/>
            </a:ln>
          </p:spPr>
        </p:pic>
        <p:sp>
          <p:nvSpPr>
            <p:cNvPr id="298" name="Google Shape;298;g31cc776f792_0_186"/>
            <p:cNvSpPr/>
            <p:nvPr/>
          </p:nvSpPr>
          <p:spPr>
            <a:xfrm>
              <a:off x="1279950" y="3657250"/>
              <a:ext cx="663600" cy="205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299" name="Google Shape;299;g31cc776f792_0_186"/>
          <p:cNvGrpSpPr/>
          <p:nvPr/>
        </p:nvGrpSpPr>
        <p:grpSpPr>
          <a:xfrm>
            <a:off x="1021082" y="4108605"/>
            <a:ext cx="1464137" cy="1130745"/>
            <a:chOff x="944880" y="4489704"/>
            <a:chExt cx="1828800" cy="1436231"/>
          </a:xfrm>
        </p:grpSpPr>
        <p:pic>
          <p:nvPicPr>
            <p:cNvPr id="300" name="Google Shape;300;g31cc776f792_0_186"/>
            <p:cNvPicPr preferRelativeResize="0"/>
            <p:nvPr/>
          </p:nvPicPr>
          <p:blipFill rotWithShape="1">
            <a:blip r:embed="rId5">
              <a:alphaModFix/>
            </a:blip>
            <a:srcRect b="0" l="0" r="0" t="0"/>
            <a:stretch/>
          </p:blipFill>
          <p:spPr>
            <a:xfrm>
              <a:off x="944880" y="4489704"/>
              <a:ext cx="1828800" cy="1436231"/>
            </a:xfrm>
            <a:prstGeom prst="rect">
              <a:avLst/>
            </a:prstGeom>
            <a:noFill/>
            <a:ln>
              <a:noFill/>
            </a:ln>
          </p:spPr>
        </p:pic>
        <p:sp>
          <p:nvSpPr>
            <p:cNvPr id="301" name="Google Shape;301;g31cc776f792_0_186"/>
            <p:cNvSpPr/>
            <p:nvPr/>
          </p:nvSpPr>
          <p:spPr>
            <a:xfrm>
              <a:off x="1279950" y="5105050"/>
              <a:ext cx="663600" cy="2055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grpSp>
        <p:nvGrpSpPr>
          <p:cNvPr id="302" name="Google Shape;302;g31cc776f792_0_186"/>
          <p:cNvGrpSpPr/>
          <p:nvPr/>
        </p:nvGrpSpPr>
        <p:grpSpPr>
          <a:xfrm>
            <a:off x="640076" y="5311401"/>
            <a:ext cx="1411563" cy="1130725"/>
            <a:chOff x="640076" y="5311401"/>
            <a:chExt cx="1411563" cy="1130725"/>
          </a:xfrm>
        </p:grpSpPr>
        <p:pic>
          <p:nvPicPr>
            <p:cNvPr id="303" name="Google Shape;303;g31cc776f792_0_186"/>
            <p:cNvPicPr preferRelativeResize="0"/>
            <p:nvPr/>
          </p:nvPicPr>
          <p:blipFill rotWithShape="1">
            <a:blip r:embed="rId6">
              <a:alphaModFix/>
            </a:blip>
            <a:srcRect b="0" l="0" r="0" t="0"/>
            <a:stretch/>
          </p:blipFill>
          <p:spPr>
            <a:xfrm>
              <a:off x="640076" y="5311401"/>
              <a:ext cx="1411563" cy="1130725"/>
            </a:xfrm>
            <a:prstGeom prst="rect">
              <a:avLst/>
            </a:prstGeom>
            <a:noFill/>
            <a:ln>
              <a:noFill/>
            </a:ln>
          </p:spPr>
        </p:pic>
        <p:sp>
          <p:nvSpPr>
            <p:cNvPr id="304" name="Google Shape;304;g31cc776f792_0_186"/>
            <p:cNvSpPr/>
            <p:nvPr/>
          </p:nvSpPr>
          <p:spPr>
            <a:xfrm>
              <a:off x="879550" y="5813462"/>
              <a:ext cx="591000" cy="1266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305" name="Google Shape;305;g31cc776f792_0_186"/>
          <p:cNvSpPr txBox="1"/>
          <p:nvPr>
            <p:ph idx="1" type="body"/>
          </p:nvPr>
        </p:nvSpPr>
        <p:spPr>
          <a:xfrm>
            <a:off x="2634078" y="1651050"/>
            <a:ext cx="9588600" cy="813300"/>
          </a:xfrm>
          <a:prstGeom prst="rect">
            <a:avLst/>
          </a:prstGeom>
          <a:noFill/>
          <a:ln>
            <a:noFill/>
          </a:ln>
        </p:spPr>
        <p:txBody>
          <a:bodyPr anchorCtr="0" anchor="t" bIns="45700" lIns="0" spcFirstLastPara="1" rIns="91425" wrap="square" tIns="45700">
            <a:noAutofit/>
          </a:bodyPr>
          <a:lstStyle/>
          <a:p>
            <a:pPr indent="0" lvl="0" marL="0" marR="0" rtl="0" algn="l">
              <a:lnSpc>
                <a:spcPct val="100000"/>
              </a:lnSpc>
              <a:spcBef>
                <a:spcPts val="0"/>
              </a:spcBef>
              <a:spcAft>
                <a:spcPts val="0"/>
              </a:spcAft>
              <a:buClr>
                <a:schemeClr val="dk1"/>
              </a:buClr>
              <a:buSzPts val="2800"/>
              <a:buFont typeface="Arial"/>
              <a:buNone/>
            </a:pPr>
            <a:r>
              <a:rPr b="1" lang="en-US" sz="4000">
                <a:solidFill>
                  <a:srgbClr val="18657A"/>
                </a:solidFill>
                <a:latin typeface="Arial"/>
                <a:ea typeface="Arial"/>
                <a:cs typeface="Arial"/>
                <a:sym typeface="Arial"/>
              </a:rPr>
              <a:t>Physics Degrees Awarded to Women</a:t>
            </a:r>
            <a:endParaRPr b="1" sz="4000">
              <a:solidFill>
                <a:srgbClr val="18657A"/>
              </a:solidFill>
              <a:latin typeface="Arial"/>
              <a:ea typeface="Arial"/>
              <a:cs typeface="Arial"/>
              <a:sym typeface="Arial"/>
            </a:endParaRPr>
          </a:p>
        </p:txBody>
      </p:sp>
      <p:pic>
        <p:nvPicPr>
          <p:cNvPr id="306" name="Google Shape;306;g31cc776f792_0_186"/>
          <p:cNvPicPr preferRelativeResize="0"/>
          <p:nvPr/>
        </p:nvPicPr>
        <p:blipFill rotWithShape="1">
          <a:blip r:embed="rId7">
            <a:alphaModFix/>
          </a:blip>
          <a:srcRect b="0" l="0" r="0" t="0"/>
          <a:stretch/>
        </p:blipFill>
        <p:spPr>
          <a:xfrm>
            <a:off x="9146400" y="2556908"/>
            <a:ext cx="2380500" cy="1701225"/>
          </a:xfrm>
          <a:prstGeom prst="rect">
            <a:avLst/>
          </a:prstGeom>
          <a:noFill/>
          <a:ln>
            <a:noFill/>
          </a:ln>
        </p:spPr>
      </p:pic>
      <p:pic>
        <p:nvPicPr>
          <p:cNvPr id="307" name="Google Shape;307;g31cc776f792_0_186"/>
          <p:cNvPicPr preferRelativeResize="0"/>
          <p:nvPr/>
        </p:nvPicPr>
        <p:blipFill rotWithShape="1">
          <a:blip r:embed="rId8">
            <a:alphaModFix/>
          </a:blip>
          <a:srcRect b="0" l="0" r="0" t="0"/>
          <a:stretch/>
        </p:blipFill>
        <p:spPr>
          <a:xfrm>
            <a:off x="9416503" y="4697653"/>
            <a:ext cx="1759525" cy="1863450"/>
          </a:xfrm>
          <a:prstGeom prst="rect">
            <a:avLst/>
          </a:prstGeom>
          <a:noFill/>
          <a:ln>
            <a:noFill/>
          </a:ln>
        </p:spPr>
      </p:pic>
      <p:sp>
        <p:nvSpPr>
          <p:cNvPr id="308" name="Google Shape;308;g31cc776f792_0_186"/>
          <p:cNvSpPr/>
          <p:nvPr/>
        </p:nvSpPr>
        <p:spPr>
          <a:xfrm>
            <a:off x="11526900" y="565135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3" name="Shape 313"/>
        <p:cNvGrpSpPr/>
        <p:nvPr/>
      </p:nvGrpSpPr>
      <p:grpSpPr>
        <a:xfrm>
          <a:off x="0" y="0"/>
          <a:ext cx="0" cy="0"/>
          <a:chOff x="0" y="0"/>
          <a:chExt cx="0" cy="0"/>
        </a:xfrm>
      </p:grpSpPr>
      <p:sp>
        <p:nvSpPr>
          <p:cNvPr id="314" name="Google Shape;314;g31cc776f792_0_192"/>
          <p:cNvSpPr txBox="1"/>
          <p:nvPr>
            <p:ph idx="4294967295" type="title"/>
          </p:nvPr>
        </p:nvSpPr>
        <p:spPr>
          <a:xfrm>
            <a:off x="2914650" y="568325"/>
            <a:ext cx="9588600" cy="679500"/>
          </a:xfrm>
          <a:prstGeom prst="rect">
            <a:avLst/>
          </a:prstGeom>
          <a:noFill/>
          <a:ln>
            <a:noFill/>
          </a:ln>
        </p:spPr>
        <p:txBody>
          <a:bodyPr anchorCtr="0" anchor="ctr" bIns="45700" lIns="91425" spcFirstLastPara="1" rIns="91425" wrap="square" tIns="45700">
            <a:noAutofit/>
          </a:bodyPr>
          <a:lstStyle/>
          <a:p>
            <a:pPr indent="0" lvl="0" marL="0" rtl="0" algn="l">
              <a:lnSpc>
                <a:spcPct val="90000"/>
              </a:lnSpc>
              <a:spcBef>
                <a:spcPts val="0"/>
              </a:spcBef>
              <a:spcAft>
                <a:spcPts val="0"/>
              </a:spcAft>
              <a:buClr>
                <a:schemeClr val="dk1"/>
              </a:buClr>
              <a:buSzPts val="4400"/>
              <a:buFont typeface="Calibri"/>
              <a:buNone/>
            </a:pPr>
            <a:r>
              <a:rPr b="1" lang="en-US" sz="4000">
                <a:solidFill>
                  <a:srgbClr val="18657A"/>
                </a:solidFill>
                <a:latin typeface="Jost"/>
                <a:ea typeface="Jost"/>
                <a:cs typeface="Jost"/>
                <a:sym typeface="Jost"/>
              </a:rPr>
              <a:t>Percentage of Women in Science</a:t>
            </a:r>
            <a:endParaRPr b="1" sz="4000">
              <a:solidFill>
                <a:srgbClr val="18657A"/>
              </a:solidFill>
              <a:latin typeface="Jost"/>
              <a:ea typeface="Jost"/>
              <a:cs typeface="Jost"/>
              <a:sym typeface="Jost"/>
            </a:endParaRPr>
          </a:p>
        </p:txBody>
      </p:sp>
      <p:sp>
        <p:nvSpPr>
          <p:cNvPr id="315" name="Google Shape;315;g31cc776f792_0_192"/>
          <p:cNvSpPr txBox="1"/>
          <p:nvPr>
            <p:ph idx="4294967295" type="body"/>
          </p:nvPr>
        </p:nvSpPr>
        <p:spPr>
          <a:xfrm>
            <a:off x="704850" y="1825625"/>
            <a:ext cx="10761600" cy="3932100"/>
          </a:xfrm>
          <a:prstGeom prst="rect">
            <a:avLst/>
          </a:prstGeom>
          <a:noFill/>
          <a:ln>
            <a:noFill/>
          </a:ln>
        </p:spPr>
        <p:txBody>
          <a:bodyPr anchorCtr="0" anchor="t" bIns="45700" lIns="0" spcFirstLastPara="1" rIns="91425" wrap="square" tIns="45700">
            <a:noAutofit/>
          </a:bodyPr>
          <a:lstStyle/>
          <a:p>
            <a:pPr indent="-431800" lvl="0" marL="457200" marR="0" rtl="0" algn="l">
              <a:lnSpc>
                <a:spcPct val="100000"/>
              </a:lnSpc>
              <a:spcBef>
                <a:spcPts val="0"/>
              </a:spcBef>
              <a:spcAft>
                <a:spcPts val="0"/>
              </a:spcAft>
              <a:buClr>
                <a:srgbClr val="18657A"/>
              </a:buClr>
              <a:buSzPts val="3200"/>
              <a:buChar char="●"/>
            </a:pPr>
            <a:r>
              <a:rPr lang="en-US" sz="3200">
                <a:solidFill>
                  <a:srgbClr val="18657A"/>
                </a:solidFill>
              </a:rPr>
              <a:t>Which science field do you think has the highest percentage of women in it?</a:t>
            </a:r>
            <a:endParaRPr sz="3200">
              <a:solidFill>
                <a:srgbClr val="18657A"/>
              </a:solidFill>
            </a:endParaRPr>
          </a:p>
          <a:p>
            <a:pPr indent="0" lvl="0" marL="0" marR="0" rtl="0" algn="l">
              <a:lnSpc>
                <a:spcPct val="100000"/>
              </a:lnSpc>
              <a:spcBef>
                <a:spcPts val="0"/>
              </a:spcBef>
              <a:spcAft>
                <a:spcPts val="0"/>
              </a:spcAft>
              <a:buClr>
                <a:schemeClr val="dk1"/>
              </a:buClr>
              <a:buSzPts val="2800"/>
              <a:buFont typeface="Arial"/>
              <a:buNone/>
            </a:pPr>
            <a:r>
              <a:rPr lang="en-US" sz="2400">
                <a:solidFill>
                  <a:srgbClr val="18657A"/>
                </a:solidFill>
              </a:rPr>
              <a:t>A. Math	B. Biology	C. Chemistry	    D. Physics	   E. All about the same</a:t>
            </a:r>
            <a:endParaRPr sz="2400">
              <a:solidFill>
                <a:srgbClr val="18657A"/>
              </a:solidFill>
            </a:endParaRPr>
          </a:p>
          <a:p>
            <a:pPr indent="0" lvl="0" marL="0" marR="0" rtl="0" algn="l">
              <a:lnSpc>
                <a:spcPct val="100000"/>
              </a:lnSpc>
              <a:spcBef>
                <a:spcPts val="0"/>
              </a:spcBef>
              <a:spcAft>
                <a:spcPts val="0"/>
              </a:spcAft>
              <a:buClr>
                <a:schemeClr val="dk1"/>
              </a:buClr>
              <a:buSzPts val="2800"/>
              <a:buFont typeface="Arial"/>
              <a:buNone/>
            </a:pPr>
            <a:r>
              <a:t/>
            </a:r>
            <a:endParaRPr sz="3200">
              <a:solidFill>
                <a:srgbClr val="18657A"/>
              </a:solidFill>
            </a:endParaRPr>
          </a:p>
          <a:p>
            <a:pPr indent="-431800" lvl="0" marL="457200" marR="0" rtl="0" algn="l">
              <a:lnSpc>
                <a:spcPct val="100000"/>
              </a:lnSpc>
              <a:spcBef>
                <a:spcPts val="0"/>
              </a:spcBef>
              <a:spcAft>
                <a:spcPts val="0"/>
              </a:spcAft>
              <a:buClr>
                <a:srgbClr val="18657A"/>
              </a:buClr>
              <a:buSzPts val="3200"/>
              <a:buChar char="●"/>
            </a:pPr>
            <a:r>
              <a:rPr lang="en-US" sz="3200">
                <a:solidFill>
                  <a:srgbClr val="18657A"/>
                </a:solidFill>
              </a:rPr>
              <a:t>Which field do you think has the lowest percentage of women?</a:t>
            </a:r>
            <a:endParaRPr sz="3200">
              <a:solidFill>
                <a:srgbClr val="18657A"/>
              </a:solidFill>
            </a:endParaRPr>
          </a:p>
          <a:p>
            <a:pPr indent="0" lvl="0" marL="0" marR="0" rtl="0" algn="l">
              <a:lnSpc>
                <a:spcPct val="100000"/>
              </a:lnSpc>
              <a:spcBef>
                <a:spcPts val="0"/>
              </a:spcBef>
              <a:spcAft>
                <a:spcPts val="0"/>
              </a:spcAft>
              <a:buClr>
                <a:schemeClr val="dk1"/>
              </a:buClr>
              <a:buSzPts val="2800"/>
              <a:buFont typeface="Arial"/>
              <a:buNone/>
            </a:pPr>
            <a:r>
              <a:rPr lang="en-US" sz="2400">
                <a:solidFill>
                  <a:srgbClr val="18657A"/>
                </a:solidFill>
              </a:rPr>
              <a:t>A. Math	B. Biology	C. Chemistry	    D. Physics	   E. All about the same</a:t>
            </a:r>
            <a:endParaRPr sz="2400">
              <a:solidFill>
                <a:srgbClr val="18657A"/>
              </a:solidFill>
            </a:endParaRPr>
          </a:p>
        </p:txBody>
      </p:sp>
      <p:sp>
        <p:nvSpPr>
          <p:cNvPr id="316" name="Google Shape;316;g31cc776f792_0_192"/>
          <p:cNvSpPr/>
          <p:nvPr/>
        </p:nvSpPr>
        <p:spPr>
          <a:xfrm>
            <a:off x="11731500" y="6399500"/>
            <a:ext cx="284400" cy="247200"/>
          </a:xfrm>
          <a:prstGeom prst="hexagon">
            <a:avLst>
              <a:gd fmla="val 28852" name="adj"/>
              <a:gd fmla="val 115470" name="vf"/>
            </a:avLst>
          </a:prstGeom>
          <a:solidFill>
            <a:srgbClr val="C9DAF8"/>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Jost"/>
              <a:ea typeface="Jost"/>
              <a:cs typeface="Jost"/>
              <a:sym typeface="Jost"/>
            </a:endParaRPr>
          </a:p>
        </p:txBody>
      </p:sp>
    </p:spTree>
  </p:cSld>
  <p:clrMapOvr>
    <a:masterClrMapping/>
  </p:clrMapOvr>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2_Office Theme">
  <a:themeElements>
    <a:clrScheme name="Custom 1">
      <a:dk1>
        <a:srgbClr val="186579"/>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APS">
      <a:dk1>
        <a:srgbClr val="494949"/>
      </a:dk1>
      <a:lt1>
        <a:srgbClr val="FFFFFF"/>
      </a:lt1>
      <a:dk2>
        <a:srgbClr val="00538B"/>
      </a:dk2>
      <a:lt2>
        <a:srgbClr val="E7E6E6"/>
      </a:lt2>
      <a:accent1>
        <a:srgbClr val="7C7C7F"/>
      </a:accent1>
      <a:accent2>
        <a:srgbClr val="00B38D"/>
      </a:accent2>
      <a:accent3>
        <a:srgbClr val="FFDF4F"/>
      </a:accent3>
      <a:accent4>
        <a:srgbClr val="00AFE9"/>
      </a:accent4>
      <a:accent5>
        <a:srgbClr val="1F1C6B"/>
      </a:accent5>
      <a:accent6>
        <a:srgbClr val="A20055"/>
      </a:accent6>
      <a:hlink>
        <a:srgbClr val="00538B"/>
      </a:hlink>
      <a:folHlink>
        <a:srgbClr val="0263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Office Theme">
  <a:themeElements>
    <a:clrScheme name="APS">
      <a:dk1>
        <a:srgbClr val="494949"/>
      </a:dk1>
      <a:lt1>
        <a:srgbClr val="FFFFFF"/>
      </a:lt1>
      <a:dk2>
        <a:srgbClr val="00538B"/>
      </a:dk2>
      <a:lt2>
        <a:srgbClr val="E7E6E6"/>
      </a:lt2>
      <a:accent1>
        <a:srgbClr val="7C7C7F"/>
      </a:accent1>
      <a:accent2>
        <a:srgbClr val="00B38D"/>
      </a:accent2>
      <a:accent3>
        <a:srgbClr val="FFDF4F"/>
      </a:accent3>
      <a:accent4>
        <a:srgbClr val="00AFE9"/>
      </a:accent4>
      <a:accent5>
        <a:srgbClr val="1F1C6B"/>
      </a:accent5>
      <a:accent6>
        <a:srgbClr val="A20055"/>
      </a:accent6>
      <a:hlink>
        <a:srgbClr val="00538B"/>
      </a:hlink>
      <a:folHlink>
        <a:srgbClr val="0263C1"/>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