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1" r:id="rId3"/>
    <p:sldMasterId id="2147483673" r:id="rId4"/>
  </p:sldMasterIdLst>
  <p:notesMasterIdLst>
    <p:notesMasterId r:id="rId5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Lst>
  <p:sldSz cx="12192000" cy="6858000"/>
  <p:notesSz cx="6858000" cy="9144000"/>
  <p:embeddedFontLst>
    <p:embeddedFont>
      <p:font typeface="Helvetica Neue" panose="02000503000000020004" pitchFamily="2" charset="0"/>
      <p:regular r:id="rId58"/>
      <p:bold r:id="rId59"/>
      <p:italic r:id="rId60"/>
      <p:boldItalic r:id="rId61"/>
    </p:embeddedFont>
    <p:embeddedFont>
      <p:font typeface="Jost" pitchFamily="2" charset="77"/>
      <p:regular r:id="rId62"/>
      <p:bold r:id="rId63"/>
      <p:italic r:id="rId64"/>
      <p:boldItalic r:id="rId65"/>
    </p:embeddedFont>
    <p:embeddedFont>
      <p:font typeface="Jost Black" pitchFamily="2" charset="77"/>
      <p:bold r:id="rId66"/>
    </p:embeddedFont>
    <p:embeddedFont>
      <p:font typeface="Jost ExtraBold" pitchFamily="2" charset="77"/>
      <p:bold r:id="rId67"/>
      <p:boldItalic r:id="rId68"/>
    </p:embeddedFont>
    <p:embeddedFont>
      <p:font typeface="Jost Medium" pitchFamily="2" charset="77"/>
      <p:regular r:id="rId69"/>
    </p:embeddedFont>
    <p:embeddedFont>
      <p:font typeface="Jost SemiBold" pitchFamily="2" charset="77"/>
      <p:regular r:id="rId70"/>
      <p:bold r:id="rId71"/>
      <p:italic r:id="rId72"/>
      <p:boldItalic r:id="rId73"/>
    </p:embeddedFont>
    <p:embeddedFont>
      <p:font typeface="Open Sans" panose="020B0606030504020204" pitchFamily="3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jCx5jDqOxiWL59yEaQxiMoiM/uy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CFC726-6F15-4BBB-9743-4EF0A96E6151}">
  <a:tblStyle styleId="{67CFC726-6F15-4BBB-9743-4EF0A96E615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85"/>
    <p:restoredTop sz="94694"/>
  </p:normalViewPr>
  <p:slideViewPr>
    <p:cSldViewPr snapToGrid="0">
      <p:cViewPr varScale="1">
        <p:scale>
          <a:sx n="87" d="100"/>
          <a:sy n="87" d="100"/>
        </p:scale>
        <p:origin x="200" y="9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6.fntdata"/><Relationship Id="rId68" Type="http://schemas.openxmlformats.org/officeDocument/2006/relationships/font" Target="fonts/font11.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font" Target="fonts/font1.fntdata"/><Relationship Id="rId74" Type="http://schemas.openxmlformats.org/officeDocument/2006/relationships/font" Target="fonts/font17.fntdata"/><Relationship Id="rId79" Type="http://customschemas.google.com/relationships/presentationmetadata" Target="metadata"/><Relationship Id="rId5" Type="http://schemas.openxmlformats.org/officeDocument/2006/relationships/slide" Target="slides/slide1.xml"/><Relationship Id="rId61" Type="http://schemas.openxmlformats.org/officeDocument/2006/relationships/font" Target="fonts/font4.fntdata"/><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5.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9.fntdata"/><Relationship Id="rId7" Type="http://schemas.openxmlformats.org/officeDocument/2006/relationships/slide" Target="slides/slide3.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800" cy="4587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2"/>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ps.org/learning-center/statistics/diversity"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aps.org/learning-center/statistics/education"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ps.org/learning-center/statistics/diversity"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ps.org/learning-center/statistics/diversit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ps.org/learning-center/statistics/diversit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ps.org/learning-center/statistics/diversit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ps.org/learning-center/statistics/diversit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ps.org/learning-center/statistics/diversity"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cs.google.com/presentation/d/15M2fWhfTay8qTB3ohGCA9MeQQR3hZUzaOBgFArRuhdk/edit#slide=id.g320d05f49b0_0_14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docs.google.com/presentation/d/1NKyim3cCymeCMRV8kBZPbZsifartfIZpRjLUJLFBN74/edit#slide=id.g320d05b9ab3_0_55"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zippia.com/physicist-jobs/demographic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aps.org/images/MarginalizedRaceEthnicity-physics-av-2021_3.webp"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aps.org/images/MarginalizedRaceEthnicity-physics-2021.webp"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2.aip.org/statistics/attrition-and-persistence-in-undergraduate-physics-programs"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9c3a47809c_0_2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39c3a47809c_0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20cf104df7_0_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20cf104df7_0_2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Slides #41-43 under the supplemental slide section</a:t>
            </a:r>
            <a:endParaRPr sz="1200"/>
          </a:p>
          <a:p>
            <a:pPr marL="0" lvl="0" indent="0" algn="l" rtl="0">
              <a:spcBef>
                <a:spcPts val="0"/>
              </a:spcBef>
              <a:spcAft>
                <a:spcPts val="0"/>
              </a:spcAft>
              <a:buNone/>
            </a:pPr>
            <a:r>
              <a:rPr lang="en-US" sz="1200"/>
              <a:t>The interactive pie chart can be sent directly to students. </a:t>
            </a:r>
            <a:endParaRPr sz="1200"/>
          </a:p>
        </p:txBody>
      </p:sp>
      <p:sp>
        <p:nvSpPr>
          <p:cNvPr id="320" name="Google Shape;320;g320cf104df7_0_298:notes"/>
          <p:cNvSpPr txBox="1">
            <a:spLocks noGrp="1"/>
          </p:cNvSpPr>
          <p:nvPr>
            <p:ph type="sldNum" idx="12"/>
          </p:nvPr>
        </p:nvSpPr>
        <p:spPr>
          <a:xfrm>
            <a:off x="3884612" y="8685212"/>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10</a:t>
            </a:fld>
            <a:endParaRPr sz="140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20cf104df7_0_4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20cf104df7_0_4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28" name="Google Shape;328;g320cf104df7_0_408:notes"/>
          <p:cNvSpPr txBox="1">
            <a:spLocks noGrp="1"/>
          </p:cNvSpPr>
          <p:nvPr>
            <p:ph type="sldNum" idx="12"/>
          </p:nvPr>
        </p:nvSpPr>
        <p:spPr>
          <a:xfrm>
            <a:off x="3884612" y="8685212"/>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sz="1400">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20cf104df7_0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320cf104df7_0_3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Some of these trend line match the trends over the years for some majors but not all. </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The red line is roughly the trend of physics, the brown line is roughly the trend of biology; the green line is close to that of math/statistics although a higher percentage</a:t>
            </a:r>
            <a:endParaRPr sz="1200"/>
          </a:p>
        </p:txBody>
      </p:sp>
      <p:sp>
        <p:nvSpPr>
          <p:cNvPr id="335" name="Google Shape;335;g320cf104df7_0_3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20cf104df7_0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320cf104df7_0_3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u="sng">
                <a:solidFill>
                  <a:schemeClr val="hlink"/>
                </a:solidFill>
                <a:hlinkClick r:id="rId3"/>
              </a:rPr>
              <a:t>https://www.aps.org/learning-center/statistics/diversity</a:t>
            </a:r>
            <a:r>
              <a:rPr lang="en-US" sz="1200">
                <a:solidFill>
                  <a:schemeClr val="dk1"/>
                </a:solidFill>
              </a:rPr>
              <a:t> </a:t>
            </a:r>
            <a:endParaRPr sz="12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US" sz="1200" u="sng">
                <a:solidFill>
                  <a:schemeClr val="hlink"/>
                </a:solidFill>
                <a:hlinkClick r:id="rId4"/>
              </a:rPr>
              <a:t>https://www.aps.org/learning-center/statistics/education</a:t>
            </a:r>
            <a:r>
              <a:rPr lang="en-US" sz="1200"/>
              <a:t> </a:t>
            </a:r>
            <a:endParaRPr sz="1200"/>
          </a:p>
        </p:txBody>
      </p:sp>
      <p:sp>
        <p:nvSpPr>
          <p:cNvPr id="350" name="Google Shape;350;g320cf104df7_0_3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1cc776f792_0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1cc776f792_0_1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This is a “slow reveal” version of this graph. You can skip to slide 14 if you would like to show the graph all at once and I analyze it.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u="sng">
                <a:solidFill>
                  <a:schemeClr val="hlink"/>
                </a:solidFill>
                <a:hlinkClick r:id="rId3"/>
              </a:rPr>
              <a:t>https://www.aps.org/learning-center/statistics/diversity</a:t>
            </a:r>
            <a:r>
              <a:rPr lang="en-US" sz="1200"/>
              <a:t> </a:t>
            </a:r>
            <a:endParaRPr sz="1200"/>
          </a:p>
        </p:txBody>
      </p:sp>
      <p:sp>
        <p:nvSpPr>
          <p:cNvPr id="357" name="Google Shape;357;g31cc776f792_0_1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1cc776f792_0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31cc776f792_0_2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rPr>
              <a:t>This is a “slow reveal” version of this graph. You can skip to slide 14 if you would like to show the graph all at once and I analyze it.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US" sz="1200" u="sng">
                <a:solidFill>
                  <a:schemeClr val="hlink"/>
                </a:solidFill>
                <a:hlinkClick r:id="rId3"/>
              </a:rPr>
              <a:t>https://www.aps.org/learning-center/statistics/diversity</a:t>
            </a:r>
            <a:r>
              <a:rPr lang="en-US" sz="1200">
                <a:solidFill>
                  <a:schemeClr val="dk1"/>
                </a:solidFill>
              </a:rPr>
              <a:t> </a:t>
            </a:r>
            <a:endParaRPr sz="1200">
              <a:solidFill>
                <a:schemeClr val="dk1"/>
              </a:solidFill>
            </a:endParaRPr>
          </a:p>
          <a:p>
            <a:pPr marL="0" lvl="0" indent="0" algn="l" rtl="0">
              <a:spcBef>
                <a:spcPts val="0"/>
              </a:spcBef>
              <a:spcAft>
                <a:spcPts val="0"/>
              </a:spcAft>
              <a:buNone/>
            </a:pPr>
            <a:endParaRPr/>
          </a:p>
        </p:txBody>
      </p:sp>
      <p:sp>
        <p:nvSpPr>
          <p:cNvPr id="369" name="Google Shape;369;g31cc776f792_0_2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1cc776f792_0_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31cc776f792_0_3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rPr>
              <a:t>This is a “slow reveal” version of this graph. You can skip to slide 14 if you would like to show the graph all at once and I analyze it.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US" sz="1200" u="sng">
                <a:solidFill>
                  <a:schemeClr val="hlink"/>
                </a:solidFill>
                <a:hlinkClick r:id="rId3"/>
              </a:rPr>
              <a:t>https://www.aps.org/learning-center/statistics/diversity</a:t>
            </a:r>
            <a:r>
              <a:rPr lang="en-US" sz="1200">
                <a:solidFill>
                  <a:schemeClr val="dk1"/>
                </a:solidFill>
              </a:rPr>
              <a:t> </a:t>
            </a:r>
            <a:endParaRPr sz="1200">
              <a:solidFill>
                <a:schemeClr val="dk1"/>
              </a:solidFill>
            </a:endParaRPr>
          </a:p>
          <a:p>
            <a:pPr marL="0" lvl="0" indent="0" algn="l" rtl="0">
              <a:spcBef>
                <a:spcPts val="0"/>
              </a:spcBef>
              <a:spcAft>
                <a:spcPts val="0"/>
              </a:spcAft>
              <a:buNone/>
            </a:pPr>
            <a:endParaRPr/>
          </a:p>
        </p:txBody>
      </p:sp>
      <p:sp>
        <p:nvSpPr>
          <p:cNvPr id="380" name="Google Shape;380;g31cc776f792_0_3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1cc776f792_0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1cc776f792_0_3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rPr>
              <a:t>This is a “slow reveal” version of this graph. You can skip to slide 14 if you would like to show the graph all at once and I analyze it.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US" sz="1200" u="sng">
                <a:solidFill>
                  <a:schemeClr val="hlink"/>
                </a:solidFill>
                <a:hlinkClick r:id="rId3"/>
              </a:rPr>
              <a:t>https://www.aps.org/learning-center/statistics/diversity</a:t>
            </a:r>
            <a:r>
              <a:rPr lang="en-US" sz="1200">
                <a:solidFill>
                  <a:schemeClr val="dk1"/>
                </a:solidFill>
              </a:rPr>
              <a:t> </a:t>
            </a:r>
            <a:endParaRPr sz="1200">
              <a:solidFill>
                <a:schemeClr val="dk1"/>
              </a:solidFill>
            </a:endParaRPr>
          </a:p>
          <a:p>
            <a:pPr marL="0" lvl="0" indent="0" algn="l" rtl="0">
              <a:spcBef>
                <a:spcPts val="0"/>
              </a:spcBef>
              <a:spcAft>
                <a:spcPts val="0"/>
              </a:spcAft>
              <a:buNone/>
            </a:pPr>
            <a:endParaRPr/>
          </a:p>
        </p:txBody>
      </p:sp>
      <p:sp>
        <p:nvSpPr>
          <p:cNvPr id="390" name="Google Shape;390;g31cc776f792_0_3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1cc776f792_0_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31cc776f792_0_3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rPr>
              <a:t>This is a “slow reveal” version of this graph. You can skip to slide 14 if you would like to show the graph all at once and I analyze it.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US" sz="1200" u="sng">
                <a:solidFill>
                  <a:schemeClr val="hlink"/>
                </a:solidFill>
                <a:hlinkClick r:id="rId3"/>
              </a:rPr>
              <a:t>https://www.aps.org/learning-center/statistics/diversity</a:t>
            </a:r>
            <a:r>
              <a:rPr lang="en-US" sz="1200">
                <a:solidFill>
                  <a:schemeClr val="dk1"/>
                </a:solidFill>
              </a:rPr>
              <a:t> </a:t>
            </a:r>
            <a:endParaRPr sz="1200">
              <a:solidFill>
                <a:schemeClr val="dk1"/>
              </a:solidFill>
            </a:endParaRPr>
          </a:p>
          <a:p>
            <a:pPr marL="0" lvl="0" indent="0" algn="l" rtl="0">
              <a:spcBef>
                <a:spcPts val="0"/>
              </a:spcBef>
              <a:spcAft>
                <a:spcPts val="0"/>
              </a:spcAft>
              <a:buNone/>
            </a:pPr>
            <a:endParaRPr/>
          </a:p>
        </p:txBody>
      </p:sp>
      <p:sp>
        <p:nvSpPr>
          <p:cNvPr id="399" name="Google Shape;399;g31cc776f792_0_3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1cc776f792_0_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1cc776f792_0_3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u="sng">
                <a:solidFill>
                  <a:schemeClr val="hlink"/>
                </a:solidFill>
                <a:hlinkClick r:id="rId3"/>
              </a:rPr>
              <a:t>https://www.aps.org/learning-center/statistics/diversity</a:t>
            </a:r>
            <a:r>
              <a:rPr lang="en-US" sz="1200">
                <a:solidFill>
                  <a:schemeClr val="dk1"/>
                </a:solidFill>
              </a:rPr>
              <a:t>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US" sz="1200">
                <a:solidFill>
                  <a:schemeClr val="dk1"/>
                </a:solidFill>
              </a:rPr>
              <a:t>Biology has the highest percentage of women and physics and engineering have the lowest. The overall trends are that there are more women in STEM now than in the past. However, in recent years, all STEM fields have seen decreases. </a:t>
            </a:r>
            <a:r>
              <a:rPr lang="en-US" sz="1200" b="1">
                <a:solidFill>
                  <a:schemeClr val="dk1"/>
                </a:solidFill>
              </a:rPr>
              <a:t>This data is only for the US.</a:t>
            </a:r>
            <a:endParaRPr sz="1200">
              <a:solidFill>
                <a:schemeClr val="dk1"/>
              </a:solidFill>
            </a:endParaRPr>
          </a:p>
          <a:p>
            <a:pPr marL="0" lvl="0" indent="0" algn="l" rtl="0">
              <a:spcBef>
                <a:spcPts val="0"/>
              </a:spcBef>
              <a:spcAft>
                <a:spcPts val="0"/>
              </a:spcAft>
              <a:buClr>
                <a:schemeClr val="dk1"/>
              </a:buClr>
              <a:buSzPts val="1100"/>
              <a:buFont typeface="Arial"/>
              <a:buNone/>
            </a:pPr>
            <a:endParaRPr sz="1200" b="1">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Note: Within engineering, there is great variation between types of engineering. For example, chemical engineering has a higher percentage of women than electrical engineering. </a:t>
            </a:r>
            <a:endParaRPr sz="1200">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Encourage a few minutes of discussion on each slide, in particular regarding the role of the individual versus the role of culture and society (e.g. social norms). </a:t>
            </a: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In Slide 6, students are asked to suggest reasons why women are better represented in some fields than in others. Make sure to have students come up with ideas, and then the teacher can categorize these responses (for example, can have a “culture/socialization” category and a “biology/inherent traits” category).</a:t>
            </a:r>
            <a:endParaRPr sz="1200">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spcBef>
                <a:spcPts val="0"/>
              </a:spcBef>
              <a:spcAft>
                <a:spcPts val="0"/>
              </a:spcAft>
              <a:buNone/>
            </a:pPr>
            <a:endParaRPr/>
          </a:p>
        </p:txBody>
      </p:sp>
      <p:sp>
        <p:nvSpPr>
          <p:cNvPr id="407" name="Google Shape;407;g31cc776f792_0_3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2de1a5847e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2de1a5847e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g32de1a5847e_1_6:notes"/>
          <p:cNvSpPr txBox="1">
            <a:spLocks noGrp="1"/>
          </p:cNvSpPr>
          <p:nvPr>
            <p:ph type="sldNum" idx="12"/>
          </p:nvPr>
        </p:nvSpPr>
        <p:spPr>
          <a:xfrm>
            <a:off x="3884612" y="8685212"/>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2</a:t>
            </a:fld>
            <a:endParaRPr sz="1400">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1cc776f792_0_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31cc776f792_0_2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rPr>
              <a:t>Teacher asks students to suggest reasons why women are better represented in some fields than in others. Make sure to have students come up with ideas, and then the teacher can categorize these responses (for example, can have a “culture/socialization” category and a “biology/inherent traits” category).</a:t>
            </a:r>
            <a:endParaRPr sz="1200">
              <a:solidFill>
                <a:schemeClr val="dk1"/>
              </a:solidFill>
            </a:endParaRPr>
          </a:p>
          <a:p>
            <a:pPr marL="0" lvl="0" indent="0" algn="l" rtl="0">
              <a:lnSpc>
                <a:spcPct val="100000"/>
              </a:lnSpc>
              <a:spcBef>
                <a:spcPts val="0"/>
              </a:spcBef>
              <a:spcAft>
                <a:spcPts val="0"/>
              </a:spcAft>
              <a:buSzPts val="1400"/>
              <a:buNone/>
            </a:pPr>
            <a:endParaRPr/>
          </a:p>
        </p:txBody>
      </p:sp>
      <p:sp>
        <p:nvSpPr>
          <p:cNvPr id="414" name="Google Shape;414;g31cc776f792_0_2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1f54d7d39c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31f54d7d39c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rPr>
              <a:t>Teacher asks students to suggest reasons why women are better represented in some fields than in others. Make sure to have students come up with ideas, and then the teacher can categorize these responses (for example, can have a “culture/socialization” category and a “biology/inherent traits” category).</a:t>
            </a:r>
            <a:endParaRPr sz="1200">
              <a:solidFill>
                <a:schemeClr val="dk1"/>
              </a:solidFill>
            </a:endParaRPr>
          </a:p>
          <a:p>
            <a:pPr marL="0" lvl="0" indent="0" algn="l" rtl="0">
              <a:lnSpc>
                <a:spcPct val="100000"/>
              </a:lnSpc>
              <a:spcBef>
                <a:spcPts val="0"/>
              </a:spcBef>
              <a:spcAft>
                <a:spcPts val="0"/>
              </a:spcAft>
              <a:buSzPts val="1400"/>
              <a:buNone/>
            </a:pPr>
            <a:endParaRPr/>
          </a:p>
        </p:txBody>
      </p:sp>
      <p:sp>
        <p:nvSpPr>
          <p:cNvPr id="422" name="Google Shape;422;g31f54d7d39c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1cc776f792_0_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31cc776f792_0_2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i="1">
                <a:solidFill>
                  <a:schemeClr val="dk1"/>
                </a:solidFill>
              </a:rPr>
              <a:t>This activity can be sent to students in a </a:t>
            </a:r>
            <a:r>
              <a:rPr lang="en-US" sz="1200" i="1" u="sng">
                <a:solidFill>
                  <a:schemeClr val="hlink"/>
                </a:solidFill>
                <a:hlinkClick r:id="rId3"/>
              </a:rPr>
              <a:t>separate presentation</a:t>
            </a:r>
            <a:r>
              <a:rPr lang="en-US" sz="1200" i="1">
                <a:solidFill>
                  <a:schemeClr val="dk1"/>
                </a:solidFill>
              </a:rPr>
              <a:t> for them to complete before continuing to the next slide. </a:t>
            </a:r>
            <a:endParaRPr sz="1200" i="1">
              <a:solidFill>
                <a:schemeClr val="dk1"/>
              </a:solidFill>
            </a:endParaRPr>
          </a:p>
          <a:p>
            <a:pPr marL="0" lvl="0" indent="0" algn="l" rtl="0">
              <a:spcBef>
                <a:spcPts val="0"/>
              </a:spcBef>
              <a:spcAft>
                <a:spcPts val="0"/>
              </a:spcAft>
              <a:buNone/>
            </a:pPr>
            <a:endParaRPr/>
          </a:p>
        </p:txBody>
      </p:sp>
      <p:sp>
        <p:nvSpPr>
          <p:cNvPr id="431" name="Google Shape;431;g31cc776f792_0_2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20cf104df7_0_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320cf104df7_0_3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rPr>
              <a:t>More information about this graph can be found in the document “Women in Physics International Facts” document.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US" sz="1200">
                <a:solidFill>
                  <a:schemeClr val="dk1"/>
                </a:solidFill>
              </a:rPr>
              <a:t>Reports from different countries from different years vary in how they are presented, so numbers are pulled from Conference Proceedings over a range of years rather than only the most recent reports. Note that in Albania, students are assigned majors based on their performance rather than their preference.</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US" sz="1200">
                <a:solidFill>
                  <a:schemeClr val="dk1"/>
                </a:solidFill>
              </a:rPr>
              <a:t>Students might conclude that because the percentage of women in physics varies by country, the representation of women in physics is a cultural issue rather than a biological one.</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US" sz="1200">
                <a:solidFill>
                  <a:schemeClr val="dk1"/>
                </a:solidFill>
              </a:rPr>
              <a:t>This graph suggests the cause is sociocultural rather than biological. If the cause was biological, all countries would have similar percentages.</a:t>
            </a:r>
            <a:endParaRPr sz="1200">
              <a:solidFill>
                <a:schemeClr val="dk1"/>
              </a:solidFill>
            </a:endParaRPr>
          </a:p>
        </p:txBody>
      </p:sp>
      <p:sp>
        <p:nvSpPr>
          <p:cNvPr id="446" name="Google Shape;446;g320cf104df7_0_3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20cf104df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320cf104df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g320cf104df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20cf104df7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320cf104df7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g320cf104df7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23b8746880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23b8746880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rPr>
              <a:t>Ask students to share what they notice about the graph, what other things they may wonder about. </a:t>
            </a:r>
            <a:endParaRPr sz="1200">
              <a:solidFill>
                <a:schemeClr val="dk1"/>
              </a:solidFill>
            </a:endParaRPr>
          </a:p>
        </p:txBody>
      </p:sp>
      <p:sp>
        <p:nvSpPr>
          <p:cNvPr id="472" name="Google Shape;472;g323b8746880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20cf104df7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320cf104df7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rPr>
              <a:t>Men and women perform similarly in math and science. This includes physics. The differences that do appear are often due to bias in the instruments (See next slide). However, confidence varies between genders. </a:t>
            </a:r>
            <a:endParaRPr sz="1200">
              <a:solidFill>
                <a:schemeClr val="dk1"/>
              </a:solidFill>
            </a:endParaRPr>
          </a:p>
          <a:p>
            <a:pPr marL="0" lvl="0" indent="0" algn="l" rtl="0">
              <a:lnSpc>
                <a:spcPct val="100000"/>
              </a:lnSpc>
              <a:spcBef>
                <a:spcPts val="0"/>
              </a:spcBef>
              <a:spcAft>
                <a:spcPts val="0"/>
              </a:spcAft>
              <a:buSzPts val="1400"/>
              <a:buNone/>
            </a:pPr>
            <a:endParaRPr/>
          </a:p>
        </p:txBody>
      </p:sp>
      <p:sp>
        <p:nvSpPr>
          <p:cNvPr id="482" name="Google Shape;482;g320cf104df7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20cf104df7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20cf104df7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rPr>
              <a:t>Ref: Conover, 2016 </a:t>
            </a:r>
            <a:endParaRPr sz="1200">
              <a:solidFill>
                <a:schemeClr val="dk1"/>
              </a:solidFill>
            </a:endParaRPr>
          </a:p>
          <a:p>
            <a:pPr marL="0" lvl="0" indent="0" algn="l" rtl="0">
              <a:spcBef>
                <a:spcPts val="0"/>
              </a:spcBef>
              <a:spcAft>
                <a:spcPts val="0"/>
              </a:spcAft>
              <a:buNone/>
            </a:pPr>
            <a:endParaRPr/>
          </a:p>
        </p:txBody>
      </p:sp>
      <p:sp>
        <p:nvSpPr>
          <p:cNvPr id="492" name="Google Shape;492;g320cf104df7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20cf104df7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g320cf104df7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rPr>
              <a:t>Ref: Fiske, 2002; Moule, 2009</a:t>
            </a:r>
            <a:endParaRPr sz="1200">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This should help students see that bias can exist even if no one is overtly sexist, but that bias can be overcome with conscious effort and training.</a:t>
            </a:r>
            <a:endParaRPr sz="1200">
              <a:solidFill>
                <a:schemeClr val="dk1"/>
              </a:solidFill>
            </a:endParaRPr>
          </a:p>
          <a:p>
            <a:pPr marL="0" lvl="0" indent="0" algn="l" rtl="0">
              <a:lnSpc>
                <a:spcPct val="100000"/>
              </a:lnSpc>
              <a:spcBef>
                <a:spcPts val="0"/>
              </a:spcBef>
              <a:spcAft>
                <a:spcPts val="0"/>
              </a:spcAft>
              <a:buSzPts val="1400"/>
              <a:buNone/>
            </a:pPr>
            <a:endParaRPr/>
          </a:p>
        </p:txBody>
      </p:sp>
      <p:sp>
        <p:nvSpPr>
          <p:cNvPr id="501" name="Google Shape;501;g320cf104df7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1cc776f792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31cc776f792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u="sng">
                <a:solidFill>
                  <a:schemeClr val="dk1"/>
                </a:solidFill>
              </a:rPr>
              <a:t>Pre-lesson:</a:t>
            </a:r>
            <a:r>
              <a:rPr lang="en-US" sz="1200">
                <a:solidFill>
                  <a:schemeClr val="dk1"/>
                </a:solidFill>
              </a:rPr>
              <a:t> Assign students to complete the pre-class assignment prior to class. The assignment requires them to recall famous physicists and conduct a Google search, then answer a few questions about what they find (this primes gender issues given the lack of diversity that results from the search).</a:t>
            </a:r>
            <a:endParaRPr sz="1200">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It may be important to point out that men have been participating in physics for a long time and that even after Marie Curie, there is a lack of women on the list. (No need to discuss specific biographies; students can bring these examples up in the discussion later).</a:t>
            </a:r>
            <a:endParaRPr sz="1200">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u="sng">
                <a:solidFill>
                  <a:schemeClr val="dk1"/>
                </a:solidFill>
              </a:rPr>
              <a:t>Teacher says:</a:t>
            </a:r>
            <a:endParaRPr sz="1200" u="sng">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What trends do you notice?  Is this true of physicists today?</a:t>
            </a: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i="1">
                <a:solidFill>
                  <a:schemeClr val="dk1"/>
                </a:solidFill>
              </a:rPr>
              <a:t>Google customizes its searches. Different people may get different results.</a:t>
            </a:r>
            <a:endParaRPr sz="1200" i="1">
              <a:solidFill>
                <a:schemeClr val="dk1"/>
              </a:solidFill>
            </a:endParaRPr>
          </a:p>
          <a:p>
            <a:pPr marL="0" lvl="0" indent="0" algn="l" rtl="0">
              <a:lnSpc>
                <a:spcPct val="100000"/>
              </a:lnSpc>
              <a:spcBef>
                <a:spcPts val="0"/>
              </a:spcBef>
              <a:spcAft>
                <a:spcPts val="0"/>
              </a:spcAft>
              <a:buSzPts val="1400"/>
              <a:buNone/>
            </a:pPr>
            <a:endParaRPr/>
          </a:p>
        </p:txBody>
      </p:sp>
      <p:sp>
        <p:nvSpPr>
          <p:cNvPr id="222" name="Google Shape;222;g31cc776f792_0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20cf104df7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320cf104df7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rPr>
              <a:t>Ref: Bian et al., 2017 </a:t>
            </a:r>
            <a:endParaRPr sz="1200">
              <a:solidFill>
                <a:schemeClr val="dk1"/>
              </a:solidFill>
            </a:endParaRPr>
          </a:p>
          <a:p>
            <a:pPr marL="0" lvl="0" indent="0" algn="l" rtl="0">
              <a:spcBef>
                <a:spcPts val="0"/>
              </a:spcBef>
              <a:spcAft>
                <a:spcPts val="0"/>
              </a:spcAft>
              <a:buNone/>
            </a:pPr>
            <a:endParaRPr/>
          </a:p>
        </p:txBody>
      </p:sp>
      <p:sp>
        <p:nvSpPr>
          <p:cNvPr id="509" name="Google Shape;509;g320cf104df7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20cf104df7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320cf104df7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rPr>
              <a:t>Ref: Grunspan et al., 2016</a:t>
            </a:r>
            <a:endParaRPr sz="1200">
              <a:solidFill>
                <a:schemeClr val="dk1"/>
              </a:solidFill>
            </a:endParaRPr>
          </a:p>
          <a:p>
            <a:pPr marL="0" lvl="0" indent="0" algn="l" rtl="0">
              <a:lnSpc>
                <a:spcPct val="100000"/>
              </a:lnSpc>
              <a:spcBef>
                <a:spcPts val="0"/>
              </a:spcBef>
              <a:spcAft>
                <a:spcPts val="0"/>
              </a:spcAft>
              <a:buSzPts val="1400"/>
              <a:buNone/>
            </a:pPr>
            <a:endParaRPr/>
          </a:p>
        </p:txBody>
      </p:sp>
      <p:sp>
        <p:nvSpPr>
          <p:cNvPr id="518" name="Google Shape;518;g320cf104df7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20cf104df7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320cf104df7_0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g320cf104df7_0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20cf104df7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320cf104df7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u="sng">
                <a:solidFill>
                  <a:schemeClr val="dk1"/>
                </a:solidFill>
              </a:rPr>
              <a:t>Possible responses to gendered professions: </a:t>
            </a:r>
            <a:endParaRPr sz="1200" u="sng">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A. Stereotypes - Students may notice that many female scientists portrayed in the media are in fields other than physics (e.g. on the Big Bang Theory, forensic shows, medical shows). </a:t>
            </a: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B. Students may notice that most engineers are men or that most nurses are women, for example. Terms indicating that a profession has a default gender may be shared, such as “male nurse” since the default gender of nurses is stereotyped to be female. </a:t>
            </a: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C. Nature versus Nurture arguments will likely emerge. Some students might say that women “naturally” gravitate to fields other than physics and engineering. Other students may believe this is due to stereotypes and other societal influences.</a:t>
            </a:r>
            <a:endParaRPr sz="1200">
              <a:solidFill>
                <a:schemeClr val="dk1"/>
              </a:solidFill>
            </a:endParaRPr>
          </a:p>
          <a:p>
            <a:pPr marL="0" lvl="0" indent="0" algn="l" rtl="0">
              <a:lnSpc>
                <a:spcPct val="100000"/>
              </a:lnSpc>
              <a:spcBef>
                <a:spcPts val="0"/>
              </a:spcBef>
              <a:spcAft>
                <a:spcPts val="0"/>
              </a:spcAft>
              <a:buSzPts val="1400"/>
              <a:buNone/>
            </a:pPr>
            <a:endParaRPr/>
          </a:p>
        </p:txBody>
      </p:sp>
      <p:sp>
        <p:nvSpPr>
          <p:cNvPr id="536" name="Google Shape;536;g320cf104df7_0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20cf104df7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20cf104df7_0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rPr>
              <a:t>This slide reminds students of the four different points of the prior discussion. </a:t>
            </a:r>
            <a:endParaRPr sz="1200">
              <a:solidFill>
                <a:schemeClr val="dk1"/>
              </a:solidFill>
            </a:endParaRPr>
          </a:p>
          <a:p>
            <a:pPr marL="0" lvl="0" indent="0" algn="l" rtl="0">
              <a:spcBef>
                <a:spcPts val="0"/>
              </a:spcBef>
              <a:spcAft>
                <a:spcPts val="0"/>
              </a:spcAft>
              <a:buNone/>
            </a:pPr>
            <a:endParaRPr/>
          </a:p>
        </p:txBody>
      </p:sp>
      <p:sp>
        <p:nvSpPr>
          <p:cNvPr id="545" name="Google Shape;545;g320cf104df7_0_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20cf104df7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320cf104df7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000">
                <a:solidFill>
                  <a:schemeClr val="dk1"/>
                </a:solidFill>
              </a:rPr>
              <a:t>Students write an example and share with a friend, then write a 2</a:t>
            </a:r>
            <a:r>
              <a:rPr lang="en-US" sz="1000" baseline="30000">
                <a:solidFill>
                  <a:schemeClr val="dk1"/>
                </a:solidFill>
              </a:rPr>
              <a:t>nd</a:t>
            </a:r>
            <a:r>
              <a:rPr lang="en-US" sz="1000">
                <a:solidFill>
                  <a:schemeClr val="dk1"/>
                </a:solidFill>
              </a:rPr>
              <a:t> answer and report out to the class (The 2</a:t>
            </a:r>
            <a:r>
              <a:rPr lang="en-US" sz="1000" baseline="30000">
                <a:solidFill>
                  <a:schemeClr val="dk1"/>
                </a:solidFill>
              </a:rPr>
              <a:t>nd</a:t>
            </a:r>
            <a:r>
              <a:rPr lang="en-US" sz="1000">
                <a:solidFill>
                  <a:schemeClr val="dk1"/>
                </a:solidFill>
              </a:rPr>
              <a:t> can be written or submitted anonymously and then collected/redistributed or read out by the teacher)</a:t>
            </a:r>
            <a:endParaRPr sz="1000">
              <a:solidFill>
                <a:schemeClr val="dk1"/>
              </a:solidFill>
            </a:endParaRPr>
          </a:p>
          <a:p>
            <a:pPr marL="0" lvl="0" indent="0" algn="l" rtl="0">
              <a:spcBef>
                <a:spcPts val="1000"/>
              </a:spcBef>
              <a:spcAft>
                <a:spcPts val="0"/>
              </a:spcAft>
              <a:buClr>
                <a:schemeClr val="dk1"/>
              </a:buClr>
              <a:buSzPts val="1400"/>
              <a:buFont typeface="Arial"/>
              <a:buNone/>
            </a:pPr>
            <a:r>
              <a:rPr lang="en-US" sz="1000" u="sng">
                <a:solidFill>
                  <a:schemeClr val="dk1"/>
                </a:solidFill>
              </a:rPr>
              <a:t>Examples:</a:t>
            </a:r>
            <a:r>
              <a:rPr lang="en-US" sz="1000">
                <a:solidFill>
                  <a:schemeClr val="dk1"/>
                </a:solidFill>
              </a:rPr>
              <a:t> </a:t>
            </a:r>
            <a:br>
              <a:rPr lang="en-US" sz="1000">
                <a:solidFill>
                  <a:schemeClr val="dk1"/>
                </a:solidFill>
                <a:latin typeface="Calibri"/>
                <a:ea typeface="Calibri"/>
                <a:cs typeface="Calibri"/>
                <a:sym typeface="Calibri"/>
              </a:rPr>
            </a:br>
            <a:r>
              <a:rPr lang="en-US" sz="1000">
                <a:solidFill>
                  <a:schemeClr val="dk1"/>
                </a:solidFill>
              </a:rPr>
              <a:t>Who do you feel comfortable working with in class? </a:t>
            </a:r>
            <a:br>
              <a:rPr lang="en-US" sz="1000">
                <a:solidFill>
                  <a:schemeClr val="dk1"/>
                </a:solidFill>
                <a:latin typeface="Calibri"/>
                <a:ea typeface="Calibri"/>
                <a:cs typeface="Calibri"/>
                <a:sym typeface="Calibri"/>
              </a:rPr>
            </a:br>
            <a:r>
              <a:rPr lang="en-US" sz="1000">
                <a:solidFill>
                  <a:schemeClr val="dk1"/>
                </a:solidFill>
              </a:rPr>
              <a:t>Do you feel more comfortable in any particular class? </a:t>
            </a:r>
            <a:br>
              <a:rPr lang="en-US" sz="1000">
                <a:solidFill>
                  <a:schemeClr val="dk1"/>
                </a:solidFill>
                <a:latin typeface="Calibri"/>
                <a:ea typeface="Calibri"/>
                <a:cs typeface="Calibri"/>
                <a:sym typeface="Calibri"/>
              </a:rPr>
            </a:br>
            <a:r>
              <a:rPr lang="en-US" sz="1000">
                <a:solidFill>
                  <a:schemeClr val="dk1"/>
                </a:solidFill>
              </a:rPr>
              <a:t>Have you felt your abilities being questioned?</a:t>
            </a:r>
            <a:endParaRPr sz="1000">
              <a:solidFill>
                <a:schemeClr val="dk1"/>
              </a:solidFill>
            </a:endParaRPr>
          </a:p>
          <a:p>
            <a:pPr marL="0" lvl="0" indent="0" algn="l" rtl="0">
              <a:spcBef>
                <a:spcPts val="0"/>
              </a:spcBef>
              <a:spcAft>
                <a:spcPts val="0"/>
              </a:spcAft>
              <a:buClr>
                <a:schemeClr val="dk1"/>
              </a:buClr>
              <a:buSzPts val="1400"/>
              <a:buFont typeface="Arial"/>
              <a:buNone/>
            </a:pPr>
            <a:endParaRPr sz="1000">
              <a:solidFill>
                <a:schemeClr val="dk1"/>
              </a:solidFill>
            </a:endParaRPr>
          </a:p>
          <a:p>
            <a:pPr marL="0" lvl="0" indent="0" algn="l" rtl="0">
              <a:spcBef>
                <a:spcPts val="0"/>
              </a:spcBef>
              <a:spcAft>
                <a:spcPts val="0"/>
              </a:spcAft>
              <a:buClr>
                <a:schemeClr val="dk1"/>
              </a:buClr>
              <a:buSzPts val="1400"/>
              <a:buFont typeface="Arial"/>
              <a:buNone/>
            </a:pPr>
            <a:r>
              <a:rPr lang="en-US" sz="1000" u="sng">
                <a:solidFill>
                  <a:schemeClr val="dk1"/>
                </a:solidFill>
              </a:rPr>
              <a:t>Possible responses include students mentioning occasions when:</a:t>
            </a:r>
            <a:r>
              <a:rPr lang="en-US" sz="1000">
                <a:solidFill>
                  <a:schemeClr val="dk1"/>
                </a:solidFill>
              </a:rPr>
              <a:t> </a:t>
            </a:r>
            <a:endParaRPr sz="1000">
              <a:solidFill>
                <a:schemeClr val="dk1"/>
              </a:solidFill>
            </a:endParaRPr>
          </a:p>
          <a:p>
            <a:pPr marL="0" lvl="0" indent="0" algn="l" rtl="0">
              <a:spcBef>
                <a:spcPts val="0"/>
              </a:spcBef>
              <a:spcAft>
                <a:spcPts val="0"/>
              </a:spcAft>
              <a:buClr>
                <a:schemeClr val="dk1"/>
              </a:buClr>
              <a:buSzPts val="1400"/>
              <a:buFont typeface="Arial"/>
              <a:buNone/>
            </a:pPr>
            <a:r>
              <a:rPr lang="en-US" sz="1000">
                <a:solidFill>
                  <a:schemeClr val="dk1"/>
                </a:solidFill>
              </a:rPr>
              <a:t>• someone has said something disparaging </a:t>
            </a:r>
            <a:endParaRPr sz="1000">
              <a:solidFill>
                <a:schemeClr val="dk1"/>
              </a:solidFill>
            </a:endParaRPr>
          </a:p>
          <a:p>
            <a:pPr marL="0" lvl="0" indent="0" algn="l" rtl="0">
              <a:spcBef>
                <a:spcPts val="0"/>
              </a:spcBef>
              <a:spcAft>
                <a:spcPts val="0"/>
              </a:spcAft>
              <a:buClr>
                <a:schemeClr val="dk1"/>
              </a:buClr>
              <a:buSzPts val="1400"/>
              <a:buFont typeface="Arial"/>
              <a:buNone/>
            </a:pPr>
            <a:r>
              <a:rPr lang="en-US" sz="1000">
                <a:solidFill>
                  <a:schemeClr val="dk1"/>
                </a:solidFill>
              </a:rPr>
              <a:t>• others have dominated a conversation/activity </a:t>
            </a:r>
            <a:endParaRPr sz="1000">
              <a:solidFill>
                <a:schemeClr val="dk1"/>
              </a:solidFill>
            </a:endParaRPr>
          </a:p>
          <a:p>
            <a:pPr marL="0" lvl="0" indent="0" algn="l" rtl="0">
              <a:spcBef>
                <a:spcPts val="0"/>
              </a:spcBef>
              <a:spcAft>
                <a:spcPts val="0"/>
              </a:spcAft>
              <a:buClr>
                <a:schemeClr val="dk1"/>
              </a:buClr>
              <a:buSzPts val="1400"/>
              <a:buFont typeface="Arial"/>
              <a:buNone/>
            </a:pPr>
            <a:r>
              <a:rPr lang="en-US" sz="1000">
                <a:solidFill>
                  <a:schemeClr val="dk1"/>
                </a:solidFill>
              </a:rPr>
              <a:t>• they have been made to feel stupid </a:t>
            </a:r>
            <a:endParaRPr sz="1000">
              <a:solidFill>
                <a:schemeClr val="dk1"/>
              </a:solidFill>
            </a:endParaRPr>
          </a:p>
          <a:p>
            <a:pPr marL="0" lvl="0" indent="0" algn="l" rtl="0">
              <a:spcBef>
                <a:spcPts val="0"/>
              </a:spcBef>
              <a:spcAft>
                <a:spcPts val="0"/>
              </a:spcAft>
              <a:buClr>
                <a:schemeClr val="dk1"/>
              </a:buClr>
              <a:buSzPts val="1400"/>
              <a:buFont typeface="Arial"/>
              <a:buNone/>
            </a:pPr>
            <a:r>
              <a:rPr lang="en-US" sz="1000">
                <a:solidFill>
                  <a:schemeClr val="dk1"/>
                </a:solidFill>
              </a:rPr>
              <a:t>• they prefer the environment in certain classes over others </a:t>
            </a:r>
            <a:endParaRPr sz="1000">
              <a:solidFill>
                <a:schemeClr val="dk1"/>
              </a:solidFill>
            </a:endParaRPr>
          </a:p>
          <a:p>
            <a:pPr marL="0" lvl="0" indent="0" algn="l" rtl="0">
              <a:spcBef>
                <a:spcPts val="0"/>
              </a:spcBef>
              <a:spcAft>
                <a:spcPts val="0"/>
              </a:spcAft>
              <a:buClr>
                <a:schemeClr val="dk1"/>
              </a:buClr>
              <a:buSzPts val="1400"/>
              <a:buFont typeface="Arial"/>
              <a:buNone/>
            </a:pPr>
            <a:r>
              <a:rPr lang="en-US" sz="1000">
                <a:solidFill>
                  <a:schemeClr val="dk1"/>
                </a:solidFill>
              </a:rPr>
              <a:t>• they prefer working with people of certain genders more than others </a:t>
            </a:r>
            <a:endParaRPr sz="1000">
              <a:solidFill>
                <a:schemeClr val="dk1"/>
              </a:solidFill>
            </a:endParaRPr>
          </a:p>
          <a:p>
            <a:pPr marL="0" lvl="0" indent="0" algn="l" rtl="0">
              <a:spcBef>
                <a:spcPts val="0"/>
              </a:spcBef>
              <a:spcAft>
                <a:spcPts val="0"/>
              </a:spcAft>
              <a:buClr>
                <a:schemeClr val="dk1"/>
              </a:buClr>
              <a:buSzPts val="1400"/>
              <a:buFont typeface="Arial"/>
              <a:buNone/>
            </a:pPr>
            <a:r>
              <a:rPr lang="en-US" sz="1000">
                <a:solidFill>
                  <a:schemeClr val="dk1"/>
                </a:solidFill>
              </a:rPr>
              <a:t>• they heard about experiences from friends or family </a:t>
            </a:r>
            <a:endParaRPr sz="1000">
              <a:solidFill>
                <a:schemeClr val="dk1"/>
              </a:solidFill>
            </a:endParaRPr>
          </a:p>
          <a:p>
            <a:pPr marL="0" lvl="0" indent="0" algn="l" rtl="0">
              <a:spcBef>
                <a:spcPts val="0"/>
              </a:spcBef>
              <a:spcAft>
                <a:spcPts val="0"/>
              </a:spcAft>
              <a:buClr>
                <a:schemeClr val="dk1"/>
              </a:buClr>
              <a:buSzPts val="1400"/>
              <a:buFont typeface="Arial"/>
              <a:buNone/>
            </a:pPr>
            <a:r>
              <a:rPr lang="en-US" sz="1000">
                <a:solidFill>
                  <a:schemeClr val="dk1"/>
                </a:solidFill>
              </a:rPr>
              <a:t>• “women just aren’t interested in science” </a:t>
            </a:r>
            <a:endParaRPr sz="1000">
              <a:solidFill>
                <a:schemeClr val="dk1"/>
              </a:solidFill>
            </a:endParaRPr>
          </a:p>
          <a:p>
            <a:pPr marL="0" lvl="0" indent="0" algn="l" rtl="0">
              <a:spcBef>
                <a:spcPts val="0"/>
              </a:spcBef>
              <a:spcAft>
                <a:spcPts val="0"/>
              </a:spcAft>
              <a:buClr>
                <a:schemeClr val="dk1"/>
              </a:buClr>
              <a:buSzPts val="1400"/>
              <a:buFont typeface="Arial"/>
              <a:buNone/>
            </a:pPr>
            <a:r>
              <a:rPr lang="en-US" sz="1000">
                <a:solidFill>
                  <a:schemeClr val="dk1"/>
                </a:solidFill>
              </a:rPr>
              <a:t>• no experience of gender issues at all</a:t>
            </a:r>
            <a:endParaRPr sz="1000">
              <a:solidFill>
                <a:schemeClr val="dk1"/>
              </a:solidFill>
            </a:endParaRPr>
          </a:p>
          <a:p>
            <a:pPr marL="0" lvl="0" indent="0" algn="l" rtl="0">
              <a:lnSpc>
                <a:spcPct val="100000"/>
              </a:lnSpc>
              <a:spcBef>
                <a:spcPts val="0"/>
              </a:spcBef>
              <a:spcAft>
                <a:spcPts val="0"/>
              </a:spcAft>
              <a:buSzPts val="1400"/>
              <a:buNone/>
            </a:pPr>
            <a:endParaRPr/>
          </a:p>
        </p:txBody>
      </p:sp>
      <p:sp>
        <p:nvSpPr>
          <p:cNvPr id="568" name="Google Shape;568;g320cf104df7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20cf104df7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20cf104df7_0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a:solidFill>
                  <a:schemeClr val="dk1"/>
                </a:solidFill>
              </a:rPr>
              <a:t>General tips for class discussion</a:t>
            </a:r>
            <a:endParaRPr sz="1000">
              <a:solidFill>
                <a:schemeClr val="dk1"/>
              </a:solidFill>
            </a:endParaRPr>
          </a:p>
          <a:p>
            <a:pPr marL="0" lvl="0" indent="0" algn="l" rtl="0">
              <a:spcBef>
                <a:spcPts val="0"/>
              </a:spcBef>
              <a:spcAft>
                <a:spcPts val="0"/>
              </a:spcAft>
              <a:buClr>
                <a:schemeClr val="dk1"/>
              </a:buClr>
              <a:buSzPts val="1100"/>
              <a:buFont typeface="Arial"/>
              <a:buNone/>
            </a:pPr>
            <a:r>
              <a:rPr lang="en-US" sz="1000">
                <a:solidFill>
                  <a:schemeClr val="dk1"/>
                </a:solidFill>
              </a:rPr>
              <a:t>• Encourage students to disagree constructively (e.g. with evidence or argumentation).</a:t>
            </a:r>
            <a:endParaRPr sz="1000">
              <a:solidFill>
                <a:schemeClr val="dk1"/>
              </a:solidFill>
            </a:endParaRPr>
          </a:p>
          <a:p>
            <a:pPr marL="0" lvl="0" indent="0" algn="l" rtl="0">
              <a:spcBef>
                <a:spcPts val="0"/>
              </a:spcBef>
              <a:spcAft>
                <a:spcPts val="0"/>
              </a:spcAft>
              <a:buClr>
                <a:schemeClr val="dk1"/>
              </a:buClr>
              <a:buSzPts val="1100"/>
              <a:buFont typeface="Arial"/>
              <a:buNone/>
            </a:pPr>
            <a:r>
              <a:rPr lang="en-US" sz="1000">
                <a:solidFill>
                  <a:schemeClr val="dk1"/>
                </a:solidFill>
              </a:rPr>
              <a:t>• If the students aren’t challenging each other, encourage them to, or jump in yourself (e.g. if students mention women’s disinterest in physics being biological, ask why the same trends are not seen in all countries).</a:t>
            </a:r>
            <a:endParaRPr sz="1000">
              <a:solidFill>
                <a:schemeClr val="dk1"/>
              </a:solidFill>
            </a:endParaRPr>
          </a:p>
          <a:p>
            <a:pPr marL="0" lvl="0" indent="0" algn="l" rtl="0">
              <a:spcBef>
                <a:spcPts val="0"/>
              </a:spcBef>
              <a:spcAft>
                <a:spcPts val="0"/>
              </a:spcAft>
              <a:buClr>
                <a:schemeClr val="dk1"/>
              </a:buClr>
              <a:buSzPts val="1100"/>
              <a:buFont typeface="Arial"/>
              <a:buNone/>
            </a:pPr>
            <a:r>
              <a:rPr lang="en-US" sz="1000">
                <a:solidFill>
                  <a:schemeClr val="dk1"/>
                </a:solidFill>
              </a:rPr>
              <a:t>• Always encourage students to think about WHY gender disparities exist. At some point, a ‘nature vs. nurture’ discussion is likely to arise. Students need to become aware of the sociocultural pressures impacting their individual decisions.</a:t>
            </a:r>
            <a:endParaRPr sz="1000">
              <a:solidFill>
                <a:schemeClr val="dk1"/>
              </a:solidFill>
            </a:endParaRPr>
          </a:p>
          <a:p>
            <a:pPr marL="0" lvl="0" indent="0" algn="l" rtl="0">
              <a:spcBef>
                <a:spcPts val="0"/>
              </a:spcBef>
              <a:spcAft>
                <a:spcPts val="0"/>
              </a:spcAft>
              <a:buClr>
                <a:schemeClr val="dk1"/>
              </a:buClr>
              <a:buSzPts val="1400"/>
              <a:buFont typeface="Arial"/>
              <a:buNone/>
            </a:pPr>
            <a:endParaRPr sz="1000">
              <a:solidFill>
                <a:schemeClr val="dk1"/>
              </a:solidFill>
            </a:endParaRPr>
          </a:p>
          <a:p>
            <a:pPr marL="0" lvl="0" indent="0" algn="l" rtl="0">
              <a:spcBef>
                <a:spcPts val="0"/>
              </a:spcBef>
              <a:spcAft>
                <a:spcPts val="0"/>
              </a:spcAft>
              <a:buNone/>
            </a:pPr>
            <a:endParaRPr/>
          </a:p>
        </p:txBody>
      </p:sp>
      <p:sp>
        <p:nvSpPr>
          <p:cNvPr id="577" name="Google Shape;577;g320cf104df7_0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320cf104df7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320cf104df7_0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6" name="Google Shape;586;g320cf104df7_0_1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20cf104df7_0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320cf104df7_0_1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rPr>
              <a:t>Ref: Fiske, 2002; Moule, 2009</a:t>
            </a:r>
            <a:endParaRPr sz="1200">
              <a:solidFill>
                <a:schemeClr val="dk1"/>
              </a:solidFill>
            </a:endParaRPr>
          </a:p>
          <a:p>
            <a:pPr marL="0" lvl="0" indent="0" algn="l" rtl="0">
              <a:spcBef>
                <a:spcPts val="0"/>
              </a:spcBef>
              <a:spcAft>
                <a:spcPts val="0"/>
              </a:spcAft>
              <a:buNone/>
            </a:pPr>
            <a:endParaRPr/>
          </a:p>
        </p:txBody>
      </p:sp>
      <p:sp>
        <p:nvSpPr>
          <p:cNvPr id="595" name="Google Shape;595;g320cf104df7_0_1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23b8746880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g323b8746880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3" name="Google Shape;603;g323b8746880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1cc776f792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31cc776f792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rPr>
              <a:t>OPTIONAL SLIDE</a:t>
            </a:r>
            <a:endParaRPr sz="1200">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u="sng">
                <a:solidFill>
                  <a:schemeClr val="dk1"/>
                </a:solidFill>
              </a:rPr>
              <a:t>Pre-lesson:</a:t>
            </a:r>
            <a:r>
              <a:rPr lang="en-US" sz="1200">
                <a:solidFill>
                  <a:schemeClr val="dk1"/>
                </a:solidFill>
              </a:rPr>
              <a:t> Assign students to complete the pre-class assignment prior to class (Appendix 1). The assignment requires them to read two biographies. One of a historical physicist, choosing between Lise Meitner or Jocelyn Bell Burnell, and one of a modern female physicist from the list provided (this illustrates the difficulties that women have faced and the capability of women to contribute)</a:t>
            </a:r>
            <a:endParaRPr sz="1200">
              <a:solidFill>
                <a:schemeClr val="dk1"/>
              </a:solidFill>
            </a:endParaRPr>
          </a:p>
          <a:p>
            <a:pPr marL="0" lvl="0" indent="0" algn="l" rtl="0">
              <a:lnSpc>
                <a:spcPct val="100000"/>
              </a:lnSpc>
              <a:spcBef>
                <a:spcPts val="0"/>
              </a:spcBef>
              <a:spcAft>
                <a:spcPts val="0"/>
              </a:spcAft>
              <a:buSzPts val="1400"/>
              <a:buNone/>
            </a:pPr>
            <a:endParaRPr sz="1200"/>
          </a:p>
        </p:txBody>
      </p:sp>
      <p:sp>
        <p:nvSpPr>
          <p:cNvPr id="231" name="Google Shape;231;g31cc776f792_0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20cf104df7_0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g320cf104df7_0_1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2" name="Google Shape;612;g320cf104df7_0_1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320cf104df7_0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320cf104df7_0_1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g320cf104df7_0_1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20cf104df7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g320cf104df7_0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0" name="Google Shape;630;g320cf104df7_0_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20cf104df7_0_4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g320cf104df7_0_4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8" name="Google Shape;638;g320cf104df7_0_4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320cf104df7_0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320cf104df7_0_4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i="1">
                <a:solidFill>
                  <a:schemeClr val="dk1"/>
                </a:solidFill>
              </a:rPr>
              <a:t>This activity can be sent to students in a </a:t>
            </a:r>
            <a:r>
              <a:rPr lang="en-US" sz="1200" i="1" u="sng">
                <a:solidFill>
                  <a:schemeClr val="hlink"/>
                </a:solidFill>
                <a:hlinkClick r:id="rId3"/>
              </a:rPr>
              <a:t>separate presentation</a:t>
            </a:r>
            <a:r>
              <a:rPr lang="en-US" sz="1200" i="1">
                <a:solidFill>
                  <a:schemeClr val="dk1"/>
                </a:solidFill>
              </a:rPr>
              <a:t> for them to complete before continuing to the next slide. </a:t>
            </a:r>
            <a:endParaRPr/>
          </a:p>
        </p:txBody>
      </p:sp>
      <p:sp>
        <p:nvSpPr>
          <p:cNvPr id="645" name="Google Shape;645;g320cf104df7_0_432:notes"/>
          <p:cNvSpPr txBox="1">
            <a:spLocks noGrp="1"/>
          </p:cNvSpPr>
          <p:nvPr>
            <p:ph type="sldNum" idx="12"/>
          </p:nvPr>
        </p:nvSpPr>
        <p:spPr>
          <a:xfrm>
            <a:off x="3884612" y="8685212"/>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44</a:t>
            </a:fld>
            <a:endParaRPr sz="1400">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20cf104df7_0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320cf104df7_0_1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u="sng">
                <a:solidFill>
                  <a:schemeClr val="hlink"/>
                </a:solidFill>
                <a:hlinkClick r:id="rId3"/>
              </a:rPr>
              <a:t>https://www.zippia.com/physicist-jobs/demographics/</a:t>
            </a:r>
            <a:r>
              <a:rPr lang="en-US" sz="1100"/>
              <a:t> </a:t>
            </a:r>
            <a:endParaRPr sz="1100"/>
          </a:p>
        </p:txBody>
      </p:sp>
      <p:sp>
        <p:nvSpPr>
          <p:cNvPr id="664" name="Google Shape;664;g320cf104df7_0_1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320cf104df7_0_4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320cf104df7_0_4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u="sng">
                <a:solidFill>
                  <a:schemeClr val="hlink"/>
                </a:solidFill>
                <a:hlinkClick r:id="rId3"/>
              </a:rPr>
              <a:t>https://www.aps.org/images/MarginalizedRaceEthnicity-physics-av-2021_3.webp</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en-US" sz="1100">
                <a:solidFill>
                  <a:schemeClr val="dk1"/>
                </a:solidFill>
              </a:rPr>
              <a:t>Looking at some specific marginalized groups, the black line represents their share of the overall US population in that age level compared to their share of physics degrees. For example, despite making up over 20% of the US population from 2017-2021, less than 12% of Physics bachelors degrees were awarded to students that identified as Hispanic. </a:t>
            </a:r>
            <a:endParaRPr sz="1100">
              <a:solidFill>
                <a:schemeClr val="dk1"/>
              </a:solidFill>
            </a:endParaRPr>
          </a:p>
          <a:p>
            <a:pPr marL="0" lvl="0" indent="0" algn="l" rtl="0">
              <a:spcBef>
                <a:spcPts val="0"/>
              </a:spcBef>
              <a:spcAft>
                <a:spcPts val="0"/>
              </a:spcAft>
              <a:buNone/>
            </a:pPr>
            <a:r>
              <a:rPr lang="en-US" sz="1100">
                <a:solidFill>
                  <a:schemeClr val="dk1"/>
                </a:solidFill>
              </a:rPr>
              <a:t>Note difference axis for the white group on the far right, a click will scale the other groups to the same scale.</a:t>
            </a:r>
            <a:endParaRPr sz="1100">
              <a:solidFill>
                <a:schemeClr val="dk1"/>
              </a:solidFill>
            </a:endParaRPr>
          </a:p>
          <a:p>
            <a:pPr marL="0" lvl="0" indent="0" algn="l" rtl="0">
              <a:spcBef>
                <a:spcPts val="0"/>
              </a:spcBef>
              <a:spcAft>
                <a:spcPts val="0"/>
              </a:spcAft>
              <a:buNone/>
            </a:pPr>
            <a:endParaRPr sz="1100"/>
          </a:p>
        </p:txBody>
      </p:sp>
      <p:sp>
        <p:nvSpPr>
          <p:cNvPr id="672" name="Google Shape;672;g320cf104df7_0_4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320cf104df7_0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320cf104df7_0_2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u="sng">
                <a:solidFill>
                  <a:schemeClr val="hlink"/>
                </a:solidFill>
                <a:hlinkClick r:id="rId3"/>
              </a:rPr>
              <a:t>https://www.aps.org/images/MarginalizedRaceEthnicity-physics-2021.webp</a:t>
            </a: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r>
              <a:rPr lang="en-US" sz="1100">
                <a:solidFill>
                  <a:schemeClr val="dk1"/>
                </a:solidFill>
              </a:rPr>
              <a:t>Looking at the trends of marginalized groups over time, there is an increase in physics degrees awarded but it is a shallower gain than the population gain</a:t>
            </a:r>
            <a:endParaRPr sz="1100">
              <a:solidFill>
                <a:schemeClr val="dk1"/>
              </a:solidFill>
            </a:endParaRPr>
          </a:p>
          <a:p>
            <a:pPr marL="0" lvl="0" indent="0" algn="l" rtl="0">
              <a:lnSpc>
                <a:spcPct val="100000"/>
              </a:lnSpc>
              <a:spcBef>
                <a:spcPts val="0"/>
              </a:spcBef>
              <a:spcAft>
                <a:spcPts val="0"/>
              </a:spcAft>
              <a:buSzPts val="1400"/>
              <a:buNone/>
            </a:pPr>
            <a:endParaRPr/>
          </a:p>
        </p:txBody>
      </p:sp>
      <p:sp>
        <p:nvSpPr>
          <p:cNvPr id="678" name="Google Shape;678;g320cf104df7_0_2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320cf104df7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320cf104df7_0_2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https://ww2.aip.org/statistics/attrition-and-persistence-in-undergraduate-physics-programs</a:t>
            </a:r>
            <a:r>
              <a:rPr lang="en-US"/>
              <a:t> </a:t>
            </a:r>
            <a:endParaRPr/>
          </a:p>
        </p:txBody>
      </p:sp>
      <p:sp>
        <p:nvSpPr>
          <p:cNvPr id="684" name="Google Shape;684;g320cf104df7_0_2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320cf104df7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g320cf104df7_0_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rPr>
              <a:t>Ref: Leslie et al., 2015</a:t>
            </a:r>
            <a:endParaRPr sz="1200">
              <a:solidFill>
                <a:schemeClr val="dk1"/>
              </a:solidFill>
            </a:endParaRPr>
          </a:p>
          <a:p>
            <a:pPr marL="0" lvl="0" indent="0" algn="l" rtl="0">
              <a:lnSpc>
                <a:spcPct val="100000"/>
              </a:lnSpc>
              <a:spcBef>
                <a:spcPts val="0"/>
              </a:spcBef>
              <a:spcAft>
                <a:spcPts val="0"/>
              </a:spcAft>
              <a:buSzPts val="1400"/>
              <a:buNone/>
            </a:pPr>
            <a:endParaRPr/>
          </a:p>
        </p:txBody>
      </p:sp>
      <p:sp>
        <p:nvSpPr>
          <p:cNvPr id="690" name="Google Shape;690;g320cf104df7_0_2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1cc776f792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31cc776f792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rPr>
              <a:t>OPTIONAL SLIDE</a:t>
            </a:r>
            <a:endParaRPr sz="1200">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spcBef>
                <a:spcPts val="0"/>
              </a:spcBef>
              <a:spcAft>
                <a:spcPts val="0"/>
              </a:spcAft>
              <a:buSzPts val="1400"/>
              <a:buNone/>
            </a:pPr>
            <a:r>
              <a:rPr lang="en-US" sz="1200" u="sng">
                <a:solidFill>
                  <a:schemeClr val="dk1"/>
                </a:solidFill>
              </a:rPr>
              <a:t>Pre-lesson:</a:t>
            </a:r>
            <a:r>
              <a:rPr lang="en-US" sz="1200">
                <a:solidFill>
                  <a:schemeClr val="dk1"/>
                </a:solidFill>
              </a:rPr>
              <a:t> Assign students to complete the pre-class assignment prior to class (Appendix 1). The assignment requires them to read two biographies. One of a historical physicist, choosing between Lise Meitner or Jocelyn Bell Burnell, and one of a modern female physicist from the list provided (this illustrates the difficulties that women have faced and the capability of women to contribute)</a:t>
            </a:r>
            <a:endParaRPr sz="1200">
              <a:solidFill>
                <a:schemeClr val="dk1"/>
              </a:solidFill>
            </a:endParaRPr>
          </a:p>
          <a:p>
            <a:pPr marL="0" lvl="0" indent="0" algn="l" rtl="0">
              <a:spcBef>
                <a:spcPts val="0"/>
              </a:spcBef>
              <a:spcAft>
                <a:spcPts val="0"/>
              </a:spcAft>
              <a:buSzPts val="1400"/>
              <a:buNone/>
            </a:pPr>
            <a:endParaRPr sz="1200">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lnSpc>
                <a:spcPct val="100000"/>
              </a:lnSpc>
              <a:spcBef>
                <a:spcPts val="0"/>
              </a:spcBef>
              <a:spcAft>
                <a:spcPts val="0"/>
              </a:spcAft>
              <a:buSzPts val="1400"/>
              <a:buNone/>
            </a:pPr>
            <a:endParaRPr/>
          </a:p>
        </p:txBody>
      </p:sp>
      <p:sp>
        <p:nvSpPr>
          <p:cNvPr id="243" name="Google Shape;243;g31cc776f792_0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20cf104df7_0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320cf104df7_0_2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rPr>
              <a:t>Ref: Boring et al., 2016; Potvin &amp; Hazari, 2016 </a:t>
            </a:r>
            <a:endParaRPr sz="1200">
              <a:solidFill>
                <a:schemeClr val="dk1"/>
              </a:solidFill>
            </a:endParaRPr>
          </a:p>
          <a:p>
            <a:pPr marL="0" lvl="0" indent="0" algn="l" rtl="0">
              <a:spcBef>
                <a:spcPts val="0"/>
              </a:spcBef>
              <a:spcAft>
                <a:spcPts val="0"/>
              </a:spcAft>
              <a:buNone/>
            </a:pPr>
            <a:endParaRPr/>
          </a:p>
        </p:txBody>
      </p:sp>
      <p:sp>
        <p:nvSpPr>
          <p:cNvPr id="699" name="Google Shape;699;g320cf104df7_0_2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320cf104df7_0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320cf104df7_0_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sz="1200">
                <a:solidFill>
                  <a:schemeClr val="dk1"/>
                </a:solidFill>
              </a:rPr>
              <a:t>Ref: Leslie et al., 2015</a:t>
            </a:r>
            <a:endParaRPr sz="1200">
              <a:solidFill>
                <a:schemeClr val="dk1"/>
              </a:solidFill>
            </a:endParaRPr>
          </a:p>
          <a:p>
            <a:pPr marL="0" lvl="0" indent="0" algn="l" rtl="0">
              <a:lnSpc>
                <a:spcPct val="100000"/>
              </a:lnSpc>
              <a:spcBef>
                <a:spcPts val="0"/>
              </a:spcBef>
              <a:spcAft>
                <a:spcPts val="0"/>
              </a:spcAft>
              <a:buSzPts val="1400"/>
              <a:buNone/>
            </a:pPr>
            <a:endParaRPr/>
          </a:p>
        </p:txBody>
      </p:sp>
      <p:sp>
        <p:nvSpPr>
          <p:cNvPr id="707" name="Google Shape;707;g320cf104df7_0_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320cf104df7_0_2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Picture: </a:t>
            </a:r>
            <a:r>
              <a:rPr lang="en-US" sz="1200">
                <a:solidFill>
                  <a:srgbClr val="333333"/>
                </a:solidFill>
                <a:latin typeface="Helvetica Neue"/>
                <a:ea typeface="Helvetica Neue"/>
                <a:cs typeface="Helvetica Neue"/>
                <a:sym typeface="Helvetica Neue"/>
              </a:rPr>
              <a:t>STEP UP Ambassador Andres Torres and his STEP UP club at Ronald Reagan/Doral Senior High School in Florida.</a:t>
            </a:r>
            <a:endParaRPr/>
          </a:p>
          <a:p>
            <a:pPr marL="0" lvl="0" indent="0" algn="l" rtl="0">
              <a:spcBef>
                <a:spcPts val="0"/>
              </a:spcBef>
              <a:spcAft>
                <a:spcPts val="0"/>
              </a:spcAft>
              <a:buNone/>
            </a:pPr>
            <a:endParaRPr/>
          </a:p>
        </p:txBody>
      </p:sp>
      <p:sp>
        <p:nvSpPr>
          <p:cNvPr id="715" name="Google Shape;715;g320cf104df7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1cc776f792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1cc776f792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rPr>
              <a:t>Download poster at STEPUPphysics.org</a:t>
            </a:r>
            <a:br>
              <a:rPr lang="en-US" sz="1200">
                <a:solidFill>
                  <a:schemeClr val="dk1"/>
                </a:solidFill>
              </a:rPr>
            </a:br>
            <a:br>
              <a:rPr lang="en-US" sz="1200">
                <a:solidFill>
                  <a:schemeClr val="dk1"/>
                </a:solidFill>
              </a:rPr>
            </a:br>
            <a:r>
              <a:rPr lang="en-US" sz="1200" b="1">
                <a:solidFill>
                  <a:schemeClr val="dk1"/>
                </a:solidFill>
              </a:rPr>
              <a:t>Introduce guidelines (Critical lesson component):</a:t>
            </a:r>
            <a:r>
              <a:rPr lang="en-US" sz="1200">
                <a:solidFill>
                  <a:schemeClr val="dk1"/>
                </a:solidFill>
              </a:rPr>
              <a:t> Introduce these guidelines to students (or refer to your class conduct rules if you have already established them): </a:t>
            </a: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 </a:t>
            </a:r>
            <a:r>
              <a:rPr lang="en-US" sz="1200" i="1">
                <a:solidFill>
                  <a:schemeClr val="dk1"/>
                </a:solidFill>
              </a:rPr>
              <a:t>Share air time equitably.</a:t>
            </a:r>
            <a:r>
              <a:rPr lang="en-US" sz="1200">
                <a:solidFill>
                  <a:schemeClr val="dk1"/>
                </a:solidFill>
              </a:rPr>
              <a:t> Know yourself, balance your listening and talking. </a:t>
            </a: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 </a:t>
            </a:r>
            <a:r>
              <a:rPr lang="en-US" sz="1200" i="1">
                <a:solidFill>
                  <a:schemeClr val="dk1"/>
                </a:solidFill>
              </a:rPr>
              <a:t>Value differences.</a:t>
            </a:r>
            <a:r>
              <a:rPr lang="en-US" sz="1200">
                <a:solidFill>
                  <a:schemeClr val="dk1"/>
                </a:solidFill>
              </a:rPr>
              <a:t> Remember that your perspective is not the only one. </a:t>
            </a: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 </a:t>
            </a:r>
            <a:r>
              <a:rPr lang="en-US" sz="1200" i="1">
                <a:solidFill>
                  <a:schemeClr val="dk1"/>
                </a:solidFill>
              </a:rPr>
              <a:t>Argue using evidence.</a:t>
            </a:r>
            <a:r>
              <a:rPr lang="en-US" sz="1200">
                <a:solidFill>
                  <a:schemeClr val="dk1"/>
                </a:solidFill>
              </a:rPr>
              <a:t> Back what you have to say with data. </a:t>
            </a: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 </a:t>
            </a:r>
            <a:r>
              <a:rPr lang="en-US" sz="1200" i="1">
                <a:solidFill>
                  <a:schemeClr val="dk1"/>
                </a:solidFill>
              </a:rPr>
              <a:t>Make sure everyone feels safe.</a:t>
            </a:r>
            <a:r>
              <a:rPr lang="en-US" sz="1200">
                <a:solidFill>
                  <a:schemeClr val="dk1"/>
                </a:solidFill>
              </a:rPr>
              <a:t> Safe is not the same as comfortable. </a:t>
            </a: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 </a:t>
            </a:r>
            <a:r>
              <a:rPr lang="en-US" sz="1200" i="1">
                <a:solidFill>
                  <a:schemeClr val="dk1"/>
                </a:solidFill>
              </a:rPr>
              <a:t>Discomfort is OK.</a:t>
            </a:r>
            <a:r>
              <a:rPr lang="en-US" sz="1200">
                <a:solidFill>
                  <a:schemeClr val="dk1"/>
                </a:solidFill>
              </a:rPr>
              <a:t> Identify your learning edge and push it. </a:t>
            </a: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 </a:t>
            </a:r>
            <a:r>
              <a:rPr lang="en-US" sz="1200" i="1">
                <a:solidFill>
                  <a:schemeClr val="dk1"/>
                </a:solidFill>
              </a:rPr>
              <a:t>Own your impact.</a:t>
            </a:r>
            <a:r>
              <a:rPr lang="en-US" sz="1200">
                <a:solidFill>
                  <a:schemeClr val="dk1"/>
                </a:solidFill>
              </a:rPr>
              <a:t> Your intentions may not be the same as your impact.</a:t>
            </a:r>
            <a:endParaRPr sz="1200">
              <a:solidFill>
                <a:schemeClr val="dk1"/>
              </a:solidFill>
            </a:endParaRPr>
          </a:p>
          <a:p>
            <a:pPr marL="0" lvl="0" indent="0" algn="l" rtl="0">
              <a:spcBef>
                <a:spcPts val="0"/>
              </a:spcBef>
              <a:spcAft>
                <a:spcPts val="0"/>
              </a:spcAft>
              <a:buNone/>
            </a:pPr>
            <a:endParaRPr/>
          </a:p>
        </p:txBody>
      </p:sp>
      <p:sp>
        <p:nvSpPr>
          <p:cNvPr id="259" name="Google Shape;259;g31cc776f792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1cc776f792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31cc776f792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rPr>
              <a:t>Download poster at STEPUPphysics.org</a:t>
            </a:r>
            <a:br>
              <a:rPr lang="en-US" sz="1200">
                <a:solidFill>
                  <a:schemeClr val="dk1"/>
                </a:solidFill>
              </a:rPr>
            </a:br>
            <a:br>
              <a:rPr lang="en-US" sz="1200">
                <a:solidFill>
                  <a:schemeClr val="dk1"/>
                </a:solidFill>
              </a:rPr>
            </a:br>
            <a:r>
              <a:rPr lang="en-US" sz="1200" b="1">
                <a:solidFill>
                  <a:schemeClr val="dk1"/>
                </a:solidFill>
              </a:rPr>
              <a:t>Introduce guidelines (Critical lesson component):</a:t>
            </a:r>
            <a:r>
              <a:rPr lang="en-US" sz="1200">
                <a:solidFill>
                  <a:schemeClr val="dk1"/>
                </a:solidFill>
              </a:rPr>
              <a:t> Introduce these guidelines to students (or refer to your class conduct rules if you have already established them): </a:t>
            </a: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 </a:t>
            </a:r>
            <a:r>
              <a:rPr lang="en-US" sz="1200" i="1">
                <a:solidFill>
                  <a:schemeClr val="dk1"/>
                </a:solidFill>
              </a:rPr>
              <a:t>Share air time equitably.</a:t>
            </a:r>
            <a:r>
              <a:rPr lang="en-US" sz="1200">
                <a:solidFill>
                  <a:schemeClr val="dk1"/>
                </a:solidFill>
              </a:rPr>
              <a:t> Know yourself, balance your listening and talking. </a:t>
            </a: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 </a:t>
            </a:r>
            <a:r>
              <a:rPr lang="en-US" sz="1200" i="1">
                <a:solidFill>
                  <a:schemeClr val="dk1"/>
                </a:solidFill>
              </a:rPr>
              <a:t>Value differences.</a:t>
            </a:r>
            <a:r>
              <a:rPr lang="en-US" sz="1200">
                <a:solidFill>
                  <a:schemeClr val="dk1"/>
                </a:solidFill>
              </a:rPr>
              <a:t> Remember that your perspective is not the only one. </a:t>
            </a: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 </a:t>
            </a:r>
            <a:r>
              <a:rPr lang="en-US" sz="1200" i="1">
                <a:solidFill>
                  <a:schemeClr val="dk1"/>
                </a:solidFill>
              </a:rPr>
              <a:t>Argue using evidence.</a:t>
            </a:r>
            <a:r>
              <a:rPr lang="en-US" sz="1200">
                <a:solidFill>
                  <a:schemeClr val="dk1"/>
                </a:solidFill>
              </a:rPr>
              <a:t> Back what you have to say with data. </a:t>
            </a: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 </a:t>
            </a:r>
            <a:r>
              <a:rPr lang="en-US" sz="1200" i="1">
                <a:solidFill>
                  <a:schemeClr val="dk1"/>
                </a:solidFill>
              </a:rPr>
              <a:t>Make sure everyone feels safe.</a:t>
            </a:r>
            <a:r>
              <a:rPr lang="en-US" sz="1200">
                <a:solidFill>
                  <a:schemeClr val="dk1"/>
                </a:solidFill>
              </a:rPr>
              <a:t> Safe is not the same as comfortable. </a:t>
            </a: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 </a:t>
            </a:r>
            <a:r>
              <a:rPr lang="en-US" sz="1200" i="1">
                <a:solidFill>
                  <a:schemeClr val="dk1"/>
                </a:solidFill>
              </a:rPr>
              <a:t>Discomfort is OK.</a:t>
            </a:r>
            <a:r>
              <a:rPr lang="en-US" sz="1200">
                <a:solidFill>
                  <a:schemeClr val="dk1"/>
                </a:solidFill>
              </a:rPr>
              <a:t> Identify your learning edge and push it. </a:t>
            </a: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 </a:t>
            </a:r>
            <a:r>
              <a:rPr lang="en-US" sz="1200" i="1">
                <a:solidFill>
                  <a:schemeClr val="dk1"/>
                </a:solidFill>
              </a:rPr>
              <a:t>Own your impact.</a:t>
            </a:r>
            <a:r>
              <a:rPr lang="en-US" sz="1200">
                <a:solidFill>
                  <a:schemeClr val="dk1"/>
                </a:solidFill>
              </a:rPr>
              <a:t> Your intentions may not be the same as your impact.</a:t>
            </a:r>
            <a:endParaRPr sz="1200">
              <a:solidFill>
                <a:schemeClr val="dk1"/>
              </a:solidFill>
            </a:endParaRPr>
          </a:p>
          <a:p>
            <a:pPr marL="0" lvl="0" indent="0" algn="l" rtl="0">
              <a:lnSpc>
                <a:spcPct val="100000"/>
              </a:lnSpc>
              <a:spcBef>
                <a:spcPts val="0"/>
              </a:spcBef>
              <a:spcAft>
                <a:spcPts val="0"/>
              </a:spcAft>
              <a:buSzPts val="1400"/>
              <a:buNone/>
            </a:pPr>
            <a:endParaRPr/>
          </a:p>
        </p:txBody>
      </p:sp>
      <p:sp>
        <p:nvSpPr>
          <p:cNvPr id="279" name="Google Shape;279;g31cc776f792_0_1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1cc776f792_0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1cc776f792_0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rPr>
              <a:t>This slide outlines the four sections of the discussion that follows. </a:t>
            </a:r>
            <a:endParaRPr sz="1200">
              <a:solidFill>
                <a:schemeClr val="dk1"/>
              </a:solidFill>
            </a:endParaRPr>
          </a:p>
          <a:p>
            <a:pPr marL="0" lvl="0" indent="0" algn="l" rtl="0">
              <a:spcBef>
                <a:spcPts val="0"/>
              </a:spcBef>
              <a:spcAft>
                <a:spcPts val="0"/>
              </a:spcAft>
              <a:buClr>
                <a:schemeClr val="dk1"/>
              </a:buClr>
              <a:buSzPts val="1400"/>
              <a:buFont typeface="Arial"/>
              <a:buNone/>
            </a:pP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The three people with two speech bubbles icon indicates a discussion question for the whole class. </a:t>
            </a:r>
            <a:endParaRPr sz="1200">
              <a:solidFill>
                <a:schemeClr val="dk1"/>
              </a:solidFill>
            </a:endParaRPr>
          </a:p>
          <a:p>
            <a:pPr marL="0" lvl="0" indent="0" algn="l" rtl="0">
              <a:spcBef>
                <a:spcPts val="0"/>
              </a:spcBef>
              <a:spcAft>
                <a:spcPts val="0"/>
              </a:spcAft>
              <a:buClr>
                <a:schemeClr val="dk1"/>
              </a:buClr>
              <a:buSzPts val="1400"/>
              <a:buFont typeface="Arial"/>
              <a:buNone/>
            </a:pPr>
            <a:r>
              <a:rPr lang="en-US" sz="1200">
                <a:solidFill>
                  <a:schemeClr val="dk1"/>
                </a:solidFill>
              </a:rPr>
              <a:t>The paper and pencil icon indicates a step the students will write about individually. </a:t>
            </a:r>
            <a:endParaRPr sz="1200">
              <a:solidFill>
                <a:schemeClr val="dk1"/>
              </a:solidFill>
            </a:endParaRPr>
          </a:p>
          <a:p>
            <a:pPr marL="0" lvl="0" indent="0" algn="l" rtl="0">
              <a:spcBef>
                <a:spcPts val="0"/>
              </a:spcBef>
              <a:spcAft>
                <a:spcPts val="0"/>
              </a:spcAft>
              <a:buNone/>
            </a:pPr>
            <a:endParaRPr/>
          </a:p>
        </p:txBody>
      </p:sp>
      <p:sp>
        <p:nvSpPr>
          <p:cNvPr id="287" name="Google Shape;287;g31cc776f792_0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1cc776f792_0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31cc776f792_0_1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p>
        </p:txBody>
      </p:sp>
      <p:sp>
        <p:nvSpPr>
          <p:cNvPr id="312" name="Google Shape;312;g31cc776f792_0_1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www.aapt.org/" TargetMode="External"/><Relationship Id="rId3" Type="http://schemas.openxmlformats.org/officeDocument/2006/relationships/image" Target="../media/image4.jp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hyperlink" Target="http://www.fiu.edu/" TargetMode="Externa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www.tamuc.edu/" TargetMode="External"/><Relationship Id="rId4" Type="http://schemas.openxmlformats.org/officeDocument/2006/relationships/hyperlink" Target="http://www.nsf.gov/" TargetMode="External"/><Relationship Id="rId9"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nsf.gov/" TargetMode="External"/><Relationship Id="rId7" Type="http://schemas.openxmlformats.org/officeDocument/2006/relationships/hyperlink" Target="http://www.aapt.org/" TargetMode="External"/><Relationship Id="rId2" Type="http://schemas.openxmlformats.org/officeDocument/2006/relationships/image" Target="../media/image4.jp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hyperlink" Target="http://www.fiu.edu/"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www.tamuc.edu/" TargetMode="Externa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nsf.gov/" TargetMode="External"/><Relationship Id="rId7" Type="http://schemas.openxmlformats.org/officeDocument/2006/relationships/hyperlink" Target="http://www.aapt.org/" TargetMode="External"/><Relationship Id="rId2" Type="http://schemas.openxmlformats.org/officeDocument/2006/relationships/image" Target="../media/image4.jp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hyperlink" Target="http://www.fiu.edu/"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www.tamuc.edu/"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4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4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4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4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
        <p:cNvGrpSpPr/>
        <p:nvPr/>
      </p:nvGrpSpPr>
      <p:grpSpPr>
        <a:xfrm>
          <a:off x="0" y="0"/>
          <a:ext cx="0" cy="0"/>
          <a:chOff x="0" y="0"/>
          <a:chExt cx="0" cy="0"/>
        </a:xfrm>
      </p:grpSpPr>
      <p:sp>
        <p:nvSpPr>
          <p:cNvPr id="74" name="Google Shape;74;p48"/>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
        <p:cNvGrpSpPr/>
        <p:nvPr/>
      </p:nvGrpSpPr>
      <p:grpSpPr>
        <a:xfrm>
          <a:off x="0" y="0"/>
          <a:ext cx="0" cy="0"/>
          <a:chOff x="0" y="0"/>
          <a:chExt cx="0" cy="0"/>
        </a:xfrm>
      </p:grpSpPr>
      <p:sp>
        <p:nvSpPr>
          <p:cNvPr id="81" name="Google Shape;81;p4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3" name="Google Shape;8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
        <p:cNvGrpSpPr/>
        <p:nvPr/>
      </p:nvGrpSpPr>
      <p:grpSpPr>
        <a:xfrm>
          <a:off x="0" y="0"/>
          <a:ext cx="0" cy="0"/>
          <a:chOff x="0" y="0"/>
          <a:chExt cx="0" cy="0"/>
        </a:xfrm>
      </p:grpSpPr>
      <p:sp>
        <p:nvSpPr>
          <p:cNvPr id="92" name="Google Shape;92;g31cc776f792_0_118"/>
          <p:cNvSpPr txBox="1">
            <a:spLocks noGrp="1"/>
          </p:cNvSpPr>
          <p:nvPr>
            <p:ph type="ctrTitle"/>
          </p:nvPr>
        </p:nvSpPr>
        <p:spPr>
          <a:xfrm>
            <a:off x="1332271" y="1755058"/>
            <a:ext cx="9832200" cy="2288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6578"/>
              </a:buClr>
              <a:buSzPts val="6000"/>
              <a:buFont typeface="Jost ExtraBold"/>
              <a:buNone/>
              <a:defRPr sz="6000">
                <a:latin typeface="Jost ExtraBold"/>
                <a:ea typeface="Jost ExtraBold"/>
                <a:cs typeface="Jost ExtraBold"/>
                <a:sym typeface="Jos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31cc776f792_0_118"/>
          <p:cNvSpPr txBox="1">
            <a:spLocks noGrp="1"/>
          </p:cNvSpPr>
          <p:nvPr>
            <p:ph type="subTitle" idx="1"/>
          </p:nvPr>
        </p:nvSpPr>
        <p:spPr>
          <a:xfrm>
            <a:off x="1332270" y="4135693"/>
            <a:ext cx="9832200" cy="165570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800"/>
              </a:spcBef>
              <a:spcAft>
                <a:spcPts val="0"/>
              </a:spcAft>
              <a:buClr>
                <a:schemeClr val="dk1"/>
              </a:buClr>
              <a:buSzPts val="2400"/>
              <a:buFont typeface="Jost SemiBold"/>
              <a:buNone/>
              <a:defRPr sz="2400">
                <a:latin typeface="Jost SemiBold"/>
                <a:ea typeface="Jost SemiBold"/>
                <a:cs typeface="Jost SemiBold"/>
                <a:sym typeface="Jost SemiBold"/>
              </a:defRPr>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4" name="Google Shape;94;g31cc776f792_0_118"/>
          <p:cNvSpPr/>
          <p:nvPr/>
        </p:nvSpPr>
        <p:spPr>
          <a:xfrm>
            <a:off x="10323871" y="5914103"/>
            <a:ext cx="1868100" cy="943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5" name="Google Shape;95;g31cc776f792_0_118" descr="A black background with text and a purple atom&#10;&#10;Description automatically generated"/>
          <p:cNvPicPr preferRelativeResize="0"/>
          <p:nvPr/>
        </p:nvPicPr>
        <p:blipFill rotWithShape="1">
          <a:blip r:embed="rId2">
            <a:alphaModFix/>
          </a:blip>
          <a:srcRect/>
          <a:stretch/>
        </p:blipFill>
        <p:spPr>
          <a:xfrm>
            <a:off x="1332270" y="324816"/>
            <a:ext cx="1462770" cy="12189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31cc776f792_0_123"/>
          <p:cNvSpPr txBox="1">
            <a:spLocks noGrp="1"/>
          </p:cNvSpPr>
          <p:nvPr>
            <p:ph type="title"/>
          </p:nvPr>
        </p:nvSpPr>
        <p:spPr>
          <a:xfrm>
            <a:off x="1305233" y="645344"/>
            <a:ext cx="10044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657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31cc776f792_0_123"/>
          <p:cNvSpPr txBox="1">
            <a:spLocks noGrp="1"/>
          </p:cNvSpPr>
          <p:nvPr>
            <p:ph type="body" idx="1"/>
          </p:nvPr>
        </p:nvSpPr>
        <p:spPr>
          <a:xfrm>
            <a:off x="1815131" y="2105844"/>
            <a:ext cx="9579000" cy="3705000"/>
          </a:xfrm>
          <a:prstGeom prst="rect">
            <a:avLst/>
          </a:prstGeom>
          <a:noFill/>
          <a:ln>
            <a:noFill/>
          </a:ln>
        </p:spPr>
        <p:txBody>
          <a:bodyPr spcFirstLastPara="1" wrap="square" lIns="91425" tIns="45700" rIns="91425" bIns="45700" anchor="t" anchorCtr="0">
            <a:normAutofit/>
          </a:bodyPr>
          <a:lstStyle>
            <a:lvl1pPr marL="457200" lvl="0" indent="-457200" algn="l">
              <a:lnSpc>
                <a:spcPct val="110000"/>
              </a:lnSpc>
              <a:spcBef>
                <a:spcPts val="1800"/>
              </a:spcBef>
              <a:spcAft>
                <a:spcPts val="0"/>
              </a:spcAft>
              <a:buClr>
                <a:schemeClr val="dk1"/>
              </a:buClr>
              <a:buSzPts val="36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9"/>
        <p:cNvGrpSpPr/>
        <p:nvPr/>
      </p:nvGrpSpPr>
      <p:grpSpPr>
        <a:xfrm>
          <a:off x="0" y="0"/>
          <a:ext cx="0" cy="0"/>
          <a:chOff x="0" y="0"/>
          <a:chExt cx="0" cy="0"/>
        </a:xfrm>
      </p:grpSpPr>
      <p:sp>
        <p:nvSpPr>
          <p:cNvPr id="100" name="Google Shape;100;g31cc776f792_0_126"/>
          <p:cNvSpPr txBox="1">
            <a:spLocks noGrp="1"/>
          </p:cNvSpPr>
          <p:nvPr>
            <p:ph type="title"/>
          </p:nvPr>
        </p:nvSpPr>
        <p:spPr>
          <a:xfrm>
            <a:off x="1324897" y="660093"/>
            <a:ext cx="100905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657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g31cc776f792_0_126"/>
          <p:cNvSpPr txBox="1">
            <a:spLocks noGrp="1"/>
          </p:cNvSpPr>
          <p:nvPr>
            <p:ph type="body" idx="1"/>
          </p:nvPr>
        </p:nvSpPr>
        <p:spPr>
          <a:xfrm>
            <a:off x="1324897" y="2120593"/>
            <a:ext cx="4756500" cy="39558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8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g31cc776f792_0_126"/>
          <p:cNvSpPr txBox="1">
            <a:spLocks noGrp="1"/>
          </p:cNvSpPr>
          <p:nvPr>
            <p:ph type="body" idx="2"/>
          </p:nvPr>
        </p:nvSpPr>
        <p:spPr>
          <a:xfrm>
            <a:off x="6370074" y="2120593"/>
            <a:ext cx="4756500" cy="39558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8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3"/>
        <p:cNvGrpSpPr/>
        <p:nvPr/>
      </p:nvGrpSpPr>
      <p:grpSpPr>
        <a:xfrm>
          <a:off x="0" y="0"/>
          <a:ext cx="0" cy="0"/>
          <a:chOff x="0" y="0"/>
          <a:chExt cx="0" cy="0"/>
        </a:xfrm>
      </p:grpSpPr>
      <p:sp>
        <p:nvSpPr>
          <p:cNvPr id="104" name="Google Shape;104;g31cc776f792_0_130"/>
          <p:cNvSpPr txBox="1">
            <a:spLocks noGrp="1"/>
          </p:cNvSpPr>
          <p:nvPr>
            <p:ph type="body" idx="1"/>
          </p:nvPr>
        </p:nvSpPr>
        <p:spPr>
          <a:xfrm>
            <a:off x="1324897" y="2080409"/>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800"/>
              </a:spcBef>
              <a:spcAft>
                <a:spcPts val="0"/>
              </a:spcAft>
              <a:buClr>
                <a:schemeClr val="dk1"/>
              </a:buClr>
              <a:buSzPts val="2400"/>
              <a:buNone/>
              <a:defRPr sz="2400" b="1"/>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 name="Google Shape;105;g31cc776f792_0_130"/>
          <p:cNvSpPr txBox="1">
            <a:spLocks noGrp="1"/>
          </p:cNvSpPr>
          <p:nvPr>
            <p:ph type="body" idx="2"/>
          </p:nvPr>
        </p:nvSpPr>
        <p:spPr>
          <a:xfrm>
            <a:off x="1324897" y="2904321"/>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8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g31cc776f792_0_130"/>
          <p:cNvSpPr txBox="1">
            <a:spLocks noGrp="1"/>
          </p:cNvSpPr>
          <p:nvPr>
            <p:ph type="body" idx="3"/>
          </p:nvPr>
        </p:nvSpPr>
        <p:spPr>
          <a:xfrm>
            <a:off x="6657309" y="2080409"/>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800"/>
              </a:spcBef>
              <a:spcAft>
                <a:spcPts val="0"/>
              </a:spcAft>
              <a:buClr>
                <a:schemeClr val="dk1"/>
              </a:buClr>
              <a:buSzPts val="2400"/>
              <a:buNone/>
              <a:defRPr sz="2400" b="1"/>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7" name="Google Shape;107;g31cc776f792_0_130"/>
          <p:cNvSpPr txBox="1">
            <a:spLocks noGrp="1"/>
          </p:cNvSpPr>
          <p:nvPr>
            <p:ph type="body" idx="4"/>
          </p:nvPr>
        </p:nvSpPr>
        <p:spPr>
          <a:xfrm>
            <a:off x="6657309" y="2904321"/>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8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g31cc776f792_0_130"/>
          <p:cNvSpPr txBox="1">
            <a:spLocks noGrp="1"/>
          </p:cNvSpPr>
          <p:nvPr>
            <p:ph type="title"/>
          </p:nvPr>
        </p:nvSpPr>
        <p:spPr>
          <a:xfrm>
            <a:off x="1324897" y="660093"/>
            <a:ext cx="100905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657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09"/>
        <p:cNvGrpSpPr/>
        <p:nvPr/>
      </p:nvGrpSpPr>
      <p:grpSpPr>
        <a:xfrm>
          <a:off x="0" y="0"/>
          <a:ext cx="0" cy="0"/>
          <a:chOff x="0" y="0"/>
          <a:chExt cx="0" cy="0"/>
        </a:xfrm>
      </p:grpSpPr>
      <p:sp>
        <p:nvSpPr>
          <p:cNvPr id="110" name="Google Shape;110;g31cc776f792_0_136"/>
          <p:cNvSpPr txBox="1">
            <a:spLocks noGrp="1"/>
          </p:cNvSpPr>
          <p:nvPr>
            <p:ph type="title"/>
          </p:nvPr>
        </p:nvSpPr>
        <p:spPr>
          <a:xfrm>
            <a:off x="1326486" y="648928"/>
            <a:ext cx="3932100" cy="1102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F6578"/>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31cc776f792_0_136"/>
          <p:cNvSpPr>
            <a:spLocks noGrp="1"/>
          </p:cNvSpPr>
          <p:nvPr>
            <p:ph type="pic" idx="2"/>
          </p:nvPr>
        </p:nvSpPr>
        <p:spPr>
          <a:xfrm>
            <a:off x="5560142" y="634181"/>
            <a:ext cx="5840400" cy="5073300"/>
          </a:xfrm>
          <a:prstGeom prst="rect">
            <a:avLst/>
          </a:prstGeom>
          <a:noFill/>
          <a:ln>
            <a:noFill/>
          </a:ln>
        </p:spPr>
      </p:sp>
      <p:sp>
        <p:nvSpPr>
          <p:cNvPr id="112" name="Google Shape;112;g31cc776f792_0_136"/>
          <p:cNvSpPr txBox="1">
            <a:spLocks noGrp="1"/>
          </p:cNvSpPr>
          <p:nvPr>
            <p:ph type="body" idx="1"/>
          </p:nvPr>
        </p:nvSpPr>
        <p:spPr>
          <a:xfrm>
            <a:off x="1309946" y="1990579"/>
            <a:ext cx="3932100" cy="37170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800"/>
              </a:spcBef>
              <a:spcAft>
                <a:spcPts val="0"/>
              </a:spcAft>
              <a:buClr>
                <a:schemeClr val="dk1"/>
              </a:buClr>
              <a:buSzPts val="2400"/>
              <a:buNone/>
              <a:defRPr sz="2400"/>
            </a:lvl1pPr>
            <a:lvl2pPr marL="914400" lvl="1" indent="-228600" algn="l">
              <a:lnSpc>
                <a:spcPct val="110000"/>
              </a:lnSpc>
              <a:spcBef>
                <a:spcPts val="500"/>
              </a:spcBef>
              <a:spcAft>
                <a:spcPts val="0"/>
              </a:spcAft>
              <a:buClr>
                <a:schemeClr val="dk1"/>
              </a:buClr>
              <a:buSzPts val="1400"/>
              <a:buNone/>
              <a:defRPr sz="1400"/>
            </a:lvl2pPr>
            <a:lvl3pPr marL="1371600" lvl="2" indent="-228600" algn="l">
              <a:lnSpc>
                <a:spcPct val="110000"/>
              </a:lnSpc>
              <a:spcBef>
                <a:spcPts val="500"/>
              </a:spcBef>
              <a:spcAft>
                <a:spcPts val="0"/>
              </a:spcAft>
              <a:buClr>
                <a:schemeClr val="dk1"/>
              </a:buClr>
              <a:buSzPts val="1200"/>
              <a:buNone/>
              <a:defRPr sz="1200"/>
            </a:lvl3pPr>
            <a:lvl4pPr marL="1828800" lvl="3" indent="-228600" algn="l">
              <a:lnSpc>
                <a:spcPct val="110000"/>
              </a:lnSpc>
              <a:spcBef>
                <a:spcPts val="500"/>
              </a:spcBef>
              <a:spcAft>
                <a:spcPts val="0"/>
              </a:spcAft>
              <a:buClr>
                <a:schemeClr val="dk1"/>
              </a:buClr>
              <a:buSzPts val="1000"/>
              <a:buNone/>
              <a:defRPr sz="1000"/>
            </a:lvl4pPr>
            <a:lvl5pPr marL="2286000" lvl="4" indent="-228600" algn="l">
              <a:lnSpc>
                <a:spcPct val="11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113"/>
        <p:cNvGrpSpPr/>
        <p:nvPr/>
      </p:nvGrpSpPr>
      <p:grpSpPr>
        <a:xfrm>
          <a:off x="0" y="0"/>
          <a:ext cx="0" cy="0"/>
          <a:chOff x="0" y="0"/>
          <a:chExt cx="0" cy="0"/>
        </a:xfrm>
      </p:grpSpPr>
      <p:sp>
        <p:nvSpPr>
          <p:cNvPr id="114" name="Google Shape;114;g31cc776f792_0_140"/>
          <p:cNvSpPr txBox="1">
            <a:spLocks noGrp="1"/>
          </p:cNvSpPr>
          <p:nvPr>
            <p:ph type="title"/>
          </p:nvPr>
        </p:nvSpPr>
        <p:spPr>
          <a:xfrm>
            <a:off x="1326486" y="648928"/>
            <a:ext cx="3932100" cy="1102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F6578"/>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g31cc776f792_0_140"/>
          <p:cNvSpPr>
            <a:spLocks noGrp="1"/>
          </p:cNvSpPr>
          <p:nvPr>
            <p:ph type="pic" idx="2"/>
          </p:nvPr>
        </p:nvSpPr>
        <p:spPr>
          <a:xfrm>
            <a:off x="5560142" y="634181"/>
            <a:ext cx="5840400" cy="5073300"/>
          </a:xfrm>
          <a:prstGeom prst="rect">
            <a:avLst/>
          </a:prstGeom>
          <a:noFill/>
          <a:ln>
            <a:noFill/>
          </a:ln>
        </p:spPr>
      </p:sp>
      <p:sp>
        <p:nvSpPr>
          <p:cNvPr id="116" name="Google Shape;116;g31cc776f792_0_140"/>
          <p:cNvSpPr txBox="1">
            <a:spLocks noGrp="1"/>
          </p:cNvSpPr>
          <p:nvPr>
            <p:ph type="body" idx="1"/>
          </p:nvPr>
        </p:nvSpPr>
        <p:spPr>
          <a:xfrm>
            <a:off x="1324897" y="1937713"/>
            <a:ext cx="3932100" cy="37698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8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17"/>
        <p:cNvGrpSpPr/>
        <p:nvPr/>
      </p:nvGrpSpPr>
      <p:grpSpPr>
        <a:xfrm>
          <a:off x="0" y="0"/>
          <a:ext cx="0" cy="0"/>
          <a:chOff x="0" y="0"/>
          <a:chExt cx="0" cy="0"/>
        </a:xfrm>
      </p:grpSpPr>
      <p:sp>
        <p:nvSpPr>
          <p:cNvPr id="118" name="Google Shape;118;g31cc776f792_0_144"/>
          <p:cNvSpPr>
            <a:spLocks noGrp="1"/>
          </p:cNvSpPr>
          <p:nvPr>
            <p:ph type="pic" idx="2"/>
          </p:nvPr>
        </p:nvSpPr>
        <p:spPr>
          <a:xfrm>
            <a:off x="926758" y="634180"/>
            <a:ext cx="10473600" cy="52848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9"/>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9"/>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19"/>
        <p:cNvGrpSpPr/>
        <p:nvPr/>
      </p:nvGrpSpPr>
      <p:grpSpPr>
        <a:xfrm>
          <a:off x="0" y="0"/>
          <a:ext cx="0" cy="0"/>
          <a:chOff x="0" y="0"/>
          <a:chExt cx="0" cy="0"/>
        </a:xfrm>
      </p:grpSpPr>
      <p:sp>
        <p:nvSpPr>
          <p:cNvPr id="120" name="Google Shape;120;g31cc776f792_0_146"/>
          <p:cNvSpPr txBox="1">
            <a:spLocks noGrp="1"/>
          </p:cNvSpPr>
          <p:nvPr>
            <p:ph type="body" idx="1"/>
          </p:nvPr>
        </p:nvSpPr>
        <p:spPr>
          <a:xfrm>
            <a:off x="5456902" y="2067951"/>
            <a:ext cx="5898600" cy="3992700"/>
          </a:xfrm>
          <a:prstGeom prst="rect">
            <a:avLst/>
          </a:prstGeom>
          <a:noFill/>
          <a:ln>
            <a:noFill/>
          </a:ln>
        </p:spPr>
        <p:txBody>
          <a:bodyPr spcFirstLastPara="1" wrap="square" lIns="91425" tIns="45700" rIns="91425" bIns="45700" anchor="t" anchorCtr="0">
            <a:normAutofit/>
          </a:bodyPr>
          <a:lstStyle>
            <a:lvl1pPr marL="457200" lvl="0" indent="-457200" algn="l">
              <a:lnSpc>
                <a:spcPct val="110000"/>
              </a:lnSpc>
              <a:spcBef>
                <a:spcPts val="1800"/>
              </a:spcBef>
              <a:spcAft>
                <a:spcPts val="0"/>
              </a:spcAft>
              <a:buClr>
                <a:schemeClr val="dk1"/>
              </a:buClr>
              <a:buSzPts val="3600"/>
              <a:buChar char="•"/>
              <a:defRPr sz="3600"/>
            </a:lvl1pPr>
            <a:lvl2pPr marL="914400" lvl="1" indent="-431800" algn="l">
              <a:lnSpc>
                <a:spcPct val="110000"/>
              </a:lnSpc>
              <a:spcBef>
                <a:spcPts val="500"/>
              </a:spcBef>
              <a:spcAft>
                <a:spcPts val="0"/>
              </a:spcAft>
              <a:buClr>
                <a:schemeClr val="dk1"/>
              </a:buClr>
              <a:buSzPts val="3200"/>
              <a:buChar char="•"/>
              <a:defRPr sz="3200"/>
            </a:lvl2pPr>
            <a:lvl3pPr marL="1371600" lvl="2" indent="-406400" algn="l">
              <a:lnSpc>
                <a:spcPct val="110000"/>
              </a:lnSpc>
              <a:spcBef>
                <a:spcPts val="500"/>
              </a:spcBef>
              <a:spcAft>
                <a:spcPts val="0"/>
              </a:spcAft>
              <a:buClr>
                <a:schemeClr val="dk1"/>
              </a:buClr>
              <a:buSzPts val="2800"/>
              <a:buChar char="•"/>
              <a:defRPr sz="2800"/>
            </a:lvl3pPr>
            <a:lvl4pPr marL="1828800" lvl="3" indent="-381000" algn="l">
              <a:lnSpc>
                <a:spcPct val="110000"/>
              </a:lnSpc>
              <a:spcBef>
                <a:spcPts val="500"/>
              </a:spcBef>
              <a:spcAft>
                <a:spcPts val="0"/>
              </a:spcAft>
              <a:buClr>
                <a:schemeClr val="dk1"/>
              </a:buClr>
              <a:buSzPts val="2400"/>
              <a:buChar char="•"/>
              <a:defRPr sz="2400"/>
            </a:lvl4pPr>
            <a:lvl5pPr marL="2286000" lvl="4" indent="-381000" algn="l">
              <a:lnSpc>
                <a:spcPct val="11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1" name="Google Shape;121;g31cc776f792_0_146"/>
          <p:cNvSpPr txBox="1">
            <a:spLocks noGrp="1"/>
          </p:cNvSpPr>
          <p:nvPr>
            <p:ph type="body" idx="2"/>
          </p:nvPr>
        </p:nvSpPr>
        <p:spPr>
          <a:xfrm>
            <a:off x="1309946" y="2067951"/>
            <a:ext cx="3932100" cy="39927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800"/>
              </a:spcBef>
              <a:spcAft>
                <a:spcPts val="0"/>
              </a:spcAft>
              <a:buClr>
                <a:schemeClr val="dk1"/>
              </a:buClr>
              <a:buSzPts val="2000"/>
              <a:buNone/>
              <a:defRPr sz="2000"/>
            </a:lvl1pPr>
            <a:lvl2pPr marL="914400" lvl="1" indent="-228600" algn="l">
              <a:lnSpc>
                <a:spcPct val="110000"/>
              </a:lnSpc>
              <a:spcBef>
                <a:spcPts val="500"/>
              </a:spcBef>
              <a:spcAft>
                <a:spcPts val="0"/>
              </a:spcAft>
              <a:buClr>
                <a:schemeClr val="dk1"/>
              </a:buClr>
              <a:buSzPts val="1400"/>
              <a:buNone/>
              <a:defRPr sz="1400"/>
            </a:lvl2pPr>
            <a:lvl3pPr marL="1371600" lvl="2" indent="-228600" algn="l">
              <a:lnSpc>
                <a:spcPct val="110000"/>
              </a:lnSpc>
              <a:spcBef>
                <a:spcPts val="500"/>
              </a:spcBef>
              <a:spcAft>
                <a:spcPts val="0"/>
              </a:spcAft>
              <a:buClr>
                <a:schemeClr val="dk1"/>
              </a:buClr>
              <a:buSzPts val="1200"/>
              <a:buNone/>
              <a:defRPr sz="1200"/>
            </a:lvl3pPr>
            <a:lvl4pPr marL="1828800" lvl="3" indent="-228600" algn="l">
              <a:lnSpc>
                <a:spcPct val="110000"/>
              </a:lnSpc>
              <a:spcBef>
                <a:spcPts val="500"/>
              </a:spcBef>
              <a:spcAft>
                <a:spcPts val="0"/>
              </a:spcAft>
              <a:buClr>
                <a:schemeClr val="dk1"/>
              </a:buClr>
              <a:buSzPts val="1000"/>
              <a:buNone/>
              <a:defRPr sz="1000"/>
            </a:lvl4pPr>
            <a:lvl5pPr marL="2286000" lvl="4" indent="-228600" algn="l">
              <a:lnSpc>
                <a:spcPct val="11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2" name="Google Shape;122;g31cc776f792_0_146"/>
          <p:cNvSpPr txBox="1">
            <a:spLocks noGrp="1"/>
          </p:cNvSpPr>
          <p:nvPr>
            <p:ph type="title"/>
          </p:nvPr>
        </p:nvSpPr>
        <p:spPr>
          <a:xfrm>
            <a:off x="1326486" y="648928"/>
            <a:ext cx="3932100" cy="1102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F6578"/>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2">
  <p:cSld name="TITLE_AND_BODY_1">
    <p:spTree>
      <p:nvGrpSpPr>
        <p:cNvPr id="1" name="Shape 123"/>
        <p:cNvGrpSpPr/>
        <p:nvPr/>
      </p:nvGrpSpPr>
      <p:grpSpPr>
        <a:xfrm>
          <a:off x="0" y="0"/>
          <a:ext cx="0" cy="0"/>
          <a:chOff x="0" y="0"/>
          <a:chExt cx="0" cy="0"/>
        </a:xfrm>
      </p:grpSpPr>
      <p:sp>
        <p:nvSpPr>
          <p:cNvPr id="124" name="Google Shape;124;g31cc776f792_0_150"/>
          <p:cNvSpPr txBox="1">
            <a:spLocks noGrp="1"/>
          </p:cNvSpPr>
          <p:nvPr>
            <p:ph type="title"/>
          </p:nvPr>
        </p:nvSpPr>
        <p:spPr>
          <a:xfrm>
            <a:off x="609480" y="273600"/>
            <a:ext cx="1097250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25" name="Google Shape;125;g31cc776f792_0_150"/>
          <p:cNvSpPr txBox="1">
            <a:spLocks noGrp="1"/>
          </p:cNvSpPr>
          <p:nvPr>
            <p:ph type="subTitle" idx="1"/>
          </p:nvPr>
        </p:nvSpPr>
        <p:spPr>
          <a:xfrm>
            <a:off x="609480" y="1604520"/>
            <a:ext cx="10972500" cy="3977700"/>
          </a:xfrm>
          <a:prstGeom prst="rect">
            <a:avLst/>
          </a:prstGeom>
          <a:noFill/>
          <a:ln>
            <a:noFill/>
          </a:ln>
        </p:spPr>
        <p:txBody>
          <a:bodyPr spcFirstLastPara="1" wrap="square" lIns="0" tIns="0" rIns="0" bIns="0" anchor="ctr" anchorCtr="0">
            <a:normAutofit/>
          </a:bodyPr>
          <a:lstStyle>
            <a:lvl1pPr lvl="0" algn="l">
              <a:lnSpc>
                <a:spcPct val="90000"/>
              </a:lnSpc>
              <a:spcBef>
                <a:spcPts val="1100"/>
              </a:spcBef>
              <a:spcAft>
                <a:spcPts val="0"/>
              </a:spcAft>
              <a:buClr>
                <a:schemeClr val="dk1"/>
              </a:buClr>
              <a:buSzPts val="1900"/>
              <a:buChar char="•"/>
              <a:defRPr/>
            </a:lvl1pPr>
            <a:lvl2pPr lvl="1" algn="l">
              <a:lnSpc>
                <a:spcPct val="90000"/>
              </a:lnSpc>
              <a:spcBef>
                <a:spcPts val="500"/>
              </a:spcBef>
              <a:spcAft>
                <a:spcPts val="0"/>
              </a:spcAft>
              <a:buClr>
                <a:schemeClr val="dk1"/>
              </a:buClr>
              <a:buSzPts val="1900"/>
              <a:buChar char="•"/>
              <a:defRPr/>
            </a:lvl2pPr>
            <a:lvl3pPr lvl="2" algn="l">
              <a:lnSpc>
                <a:spcPct val="90000"/>
              </a:lnSpc>
              <a:spcBef>
                <a:spcPts val="500"/>
              </a:spcBef>
              <a:spcAft>
                <a:spcPts val="0"/>
              </a:spcAft>
              <a:buClr>
                <a:schemeClr val="dk1"/>
              </a:buClr>
              <a:buSzPts val="1900"/>
              <a:buChar char="•"/>
              <a:defRPr/>
            </a:lvl3pPr>
            <a:lvl4pPr lvl="3" algn="l">
              <a:lnSpc>
                <a:spcPct val="90000"/>
              </a:lnSpc>
              <a:spcBef>
                <a:spcPts val="500"/>
              </a:spcBef>
              <a:spcAft>
                <a:spcPts val="0"/>
              </a:spcAft>
              <a:buClr>
                <a:schemeClr val="dk1"/>
              </a:buClr>
              <a:buSzPts val="1900"/>
              <a:buChar char="•"/>
              <a:defRPr/>
            </a:lvl4pPr>
            <a:lvl5pPr lvl="4" algn="l">
              <a:lnSpc>
                <a:spcPct val="90000"/>
              </a:lnSpc>
              <a:spcBef>
                <a:spcPts val="500"/>
              </a:spcBef>
              <a:spcAft>
                <a:spcPts val="0"/>
              </a:spcAft>
              <a:buClr>
                <a:schemeClr val="dk1"/>
              </a:buClr>
              <a:buSzPts val="1900"/>
              <a:buChar char="•"/>
              <a:defRPr/>
            </a:lvl5pPr>
            <a:lvl6pPr lvl="5" algn="l">
              <a:lnSpc>
                <a:spcPct val="90000"/>
              </a:lnSpc>
              <a:spcBef>
                <a:spcPts val="500"/>
              </a:spcBef>
              <a:spcAft>
                <a:spcPts val="0"/>
              </a:spcAft>
              <a:buClr>
                <a:schemeClr val="dk1"/>
              </a:buClr>
              <a:buSzPts val="1900"/>
              <a:buChar char="•"/>
              <a:defRPr/>
            </a:lvl6pPr>
            <a:lvl7pPr lvl="6" algn="l">
              <a:lnSpc>
                <a:spcPct val="90000"/>
              </a:lnSpc>
              <a:spcBef>
                <a:spcPts val="500"/>
              </a:spcBef>
              <a:spcAft>
                <a:spcPts val="0"/>
              </a:spcAft>
              <a:buClr>
                <a:schemeClr val="dk1"/>
              </a:buClr>
              <a:buSzPts val="1900"/>
              <a:buChar char="•"/>
              <a:defRPr/>
            </a:lvl7pPr>
            <a:lvl8pPr lvl="7" algn="l">
              <a:lnSpc>
                <a:spcPct val="90000"/>
              </a:lnSpc>
              <a:spcBef>
                <a:spcPts val="500"/>
              </a:spcBef>
              <a:spcAft>
                <a:spcPts val="0"/>
              </a:spcAft>
              <a:buClr>
                <a:schemeClr val="dk1"/>
              </a:buClr>
              <a:buSzPts val="1900"/>
              <a:buChar char="•"/>
              <a:defRPr/>
            </a:lvl8pPr>
            <a:lvl9pPr lvl="8" algn="l">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30"/>
        <p:cNvGrpSpPr/>
        <p:nvPr/>
      </p:nvGrpSpPr>
      <p:grpSpPr>
        <a:xfrm>
          <a:off x="0" y="0"/>
          <a:ext cx="0" cy="0"/>
          <a:chOff x="0" y="0"/>
          <a:chExt cx="0" cy="0"/>
        </a:xfrm>
      </p:grpSpPr>
      <p:sp>
        <p:nvSpPr>
          <p:cNvPr id="131" name="Google Shape;131;g320cf104df7_0_402"/>
          <p:cNvSpPr txBox="1">
            <a:spLocks noGrp="1"/>
          </p:cNvSpPr>
          <p:nvPr>
            <p:ph type="body" idx="1"/>
          </p:nvPr>
        </p:nvSpPr>
        <p:spPr>
          <a:xfrm>
            <a:off x="693020" y="2281186"/>
            <a:ext cx="10804800" cy="2156100"/>
          </a:xfrm>
          <a:prstGeom prst="rect">
            <a:avLst/>
          </a:prstGeom>
          <a:noFill/>
          <a:ln>
            <a:noFill/>
          </a:ln>
        </p:spPr>
        <p:txBody>
          <a:bodyPr spcFirstLastPara="1" wrap="square" lIns="0" tIns="45700" rIns="0"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32" name="Google Shape;132;g320cf104df7_0_402"/>
          <p:cNvSpPr txBox="1">
            <a:spLocks noGrp="1"/>
          </p:cNvSpPr>
          <p:nvPr>
            <p:ph type="sldNum" idx="12"/>
          </p:nvPr>
        </p:nvSpPr>
        <p:spPr>
          <a:xfrm>
            <a:off x="10993437" y="6234112"/>
            <a:ext cx="504900" cy="365100"/>
          </a:xfrm>
          <a:prstGeom prst="rect">
            <a:avLst/>
          </a:prstGeom>
          <a:noFill/>
          <a:ln>
            <a:noFill/>
          </a:ln>
        </p:spPr>
        <p:txBody>
          <a:bodyPr spcFirstLastPara="1" wrap="square" lIns="0" tIns="45700" rIns="0" bIns="45700" anchor="t" anchorCtr="0">
            <a:noAutofit/>
          </a:bodyPr>
          <a:lstStyle>
            <a:lvl1pPr marL="0" marR="0" lvl="0"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1pPr>
            <a:lvl2pPr marL="0" marR="0" lvl="1"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2pPr>
            <a:lvl3pPr marL="0" marR="0" lvl="2"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3pPr>
            <a:lvl4pPr marL="0" marR="0" lvl="3"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4pPr>
            <a:lvl5pPr marL="0" marR="0" lvl="4"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5pPr>
            <a:lvl6pPr marL="0" marR="0" lvl="5"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6pPr>
            <a:lvl7pPr marL="0" marR="0" lvl="6"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7pPr>
            <a:lvl8pPr marL="0" marR="0" lvl="7"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8pPr>
            <a:lvl9pPr marL="0" marR="0" lvl="8"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0"/>
        <p:cNvGrpSpPr/>
        <p:nvPr/>
      </p:nvGrpSpPr>
      <p:grpSpPr>
        <a:xfrm>
          <a:off x="0" y="0"/>
          <a:ext cx="0" cy="0"/>
          <a:chOff x="0" y="0"/>
          <a:chExt cx="0" cy="0"/>
        </a:xfrm>
      </p:grpSpPr>
      <p:sp>
        <p:nvSpPr>
          <p:cNvPr id="141" name="Google Shape;141;g39c3a47809c_0_231"/>
          <p:cNvSpPr txBox="1">
            <a:spLocks noGrp="1"/>
          </p:cNvSpPr>
          <p:nvPr>
            <p:ph type="ctrTitle"/>
          </p:nvPr>
        </p:nvSpPr>
        <p:spPr>
          <a:xfrm>
            <a:off x="1332271" y="1343467"/>
            <a:ext cx="9832200" cy="2288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6578"/>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39c3a47809c_0_231"/>
          <p:cNvSpPr txBox="1">
            <a:spLocks noGrp="1"/>
          </p:cNvSpPr>
          <p:nvPr>
            <p:ph type="subTitle" idx="1"/>
          </p:nvPr>
        </p:nvSpPr>
        <p:spPr>
          <a:xfrm>
            <a:off x="1332270" y="3724102"/>
            <a:ext cx="9832200" cy="165570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800"/>
              </a:spcBef>
              <a:spcAft>
                <a:spcPts val="0"/>
              </a:spcAft>
              <a:buClr>
                <a:schemeClr val="dk1"/>
              </a:buClr>
              <a:buSzPts val="2400"/>
              <a:buNone/>
              <a:defRPr sz="24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3" name="Google Shape;143;g39c3a47809c_0_231"/>
          <p:cNvSpPr/>
          <p:nvPr/>
        </p:nvSpPr>
        <p:spPr>
          <a:xfrm>
            <a:off x="10323871" y="5914103"/>
            <a:ext cx="1868100" cy="943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4" name="Google Shape;144;g39c3a47809c_0_231" descr="A black background with text and a purple atom&#10;&#10;Description automatically generated"/>
          <p:cNvPicPr preferRelativeResize="0"/>
          <p:nvPr/>
        </p:nvPicPr>
        <p:blipFill rotWithShape="1">
          <a:blip r:embed="rId2">
            <a:alphaModFix/>
          </a:blip>
          <a:srcRect/>
          <a:stretch/>
        </p:blipFill>
        <p:spPr>
          <a:xfrm>
            <a:off x="1332270" y="324816"/>
            <a:ext cx="1462770" cy="1218975"/>
          </a:xfrm>
          <a:prstGeom prst="rect">
            <a:avLst/>
          </a:prstGeom>
          <a:noFill/>
          <a:ln>
            <a:noFill/>
          </a:ln>
        </p:spPr>
      </p:pic>
      <p:sp>
        <p:nvSpPr>
          <p:cNvPr id="145" name="Google Shape;145;g39c3a47809c_0_231"/>
          <p:cNvSpPr/>
          <p:nvPr/>
        </p:nvSpPr>
        <p:spPr>
          <a:xfrm>
            <a:off x="1452828" y="1317170"/>
            <a:ext cx="1073400" cy="155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g39c3a47809c_0_231"/>
          <p:cNvSpPr txBox="1"/>
          <p:nvPr/>
        </p:nvSpPr>
        <p:spPr>
          <a:xfrm>
            <a:off x="1397190" y="1312830"/>
            <a:ext cx="11241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3F6578"/>
                </a:solidFill>
                <a:latin typeface="Calibri"/>
                <a:ea typeface="Calibri"/>
                <a:cs typeface="Calibri"/>
                <a:sym typeface="Calibri"/>
              </a:rPr>
              <a:t>stepupphysics.org</a:t>
            </a:r>
            <a:endParaRPr sz="1000" b="0" i="0" u="none" strike="noStrike" cap="none">
              <a:solidFill>
                <a:srgbClr val="3F6578"/>
              </a:solidFill>
              <a:latin typeface="Calibri"/>
              <a:ea typeface="Calibri"/>
              <a:cs typeface="Calibri"/>
              <a:sym typeface="Calibri"/>
            </a:endParaRPr>
          </a:p>
        </p:txBody>
      </p:sp>
      <p:sp>
        <p:nvSpPr>
          <p:cNvPr id="147" name="Google Shape;147;g39c3a47809c_0_231"/>
          <p:cNvSpPr/>
          <p:nvPr/>
        </p:nvSpPr>
        <p:spPr>
          <a:xfrm>
            <a:off x="1332270" y="6307015"/>
            <a:ext cx="1462800" cy="246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8" name="Google Shape;148;g39c3a47809c_0_231"/>
          <p:cNvPicPr preferRelativeResize="0"/>
          <p:nvPr/>
        </p:nvPicPr>
        <p:blipFill rotWithShape="1">
          <a:blip r:embed="rId3">
            <a:alphaModFix/>
          </a:blip>
          <a:srcRect/>
          <a:stretch/>
        </p:blipFill>
        <p:spPr>
          <a:xfrm>
            <a:off x="1948090" y="6032455"/>
            <a:ext cx="1044928" cy="410231"/>
          </a:xfrm>
          <a:prstGeom prst="rect">
            <a:avLst/>
          </a:prstGeom>
          <a:noFill/>
          <a:ln>
            <a:noFill/>
          </a:ln>
        </p:spPr>
      </p:pic>
      <p:pic>
        <p:nvPicPr>
          <p:cNvPr id="149" name="Google Shape;149;g39c3a47809c_0_231">
            <a:hlinkClick r:id="rId4"/>
          </p:cNvPr>
          <p:cNvPicPr preferRelativeResize="0"/>
          <p:nvPr/>
        </p:nvPicPr>
        <p:blipFill rotWithShape="1">
          <a:blip r:embed="rId5">
            <a:alphaModFix/>
          </a:blip>
          <a:srcRect/>
          <a:stretch/>
        </p:blipFill>
        <p:spPr>
          <a:xfrm>
            <a:off x="3754261" y="5879580"/>
            <a:ext cx="705452" cy="715981"/>
          </a:xfrm>
          <a:prstGeom prst="rect">
            <a:avLst/>
          </a:prstGeom>
          <a:noFill/>
          <a:ln>
            <a:noFill/>
          </a:ln>
        </p:spPr>
      </p:pic>
      <p:pic>
        <p:nvPicPr>
          <p:cNvPr id="150" name="Google Shape;150;g39c3a47809c_0_231">
            <a:hlinkClick r:id="rId6"/>
          </p:cNvPr>
          <p:cNvPicPr preferRelativeResize="0"/>
          <p:nvPr/>
        </p:nvPicPr>
        <p:blipFill rotWithShape="1">
          <a:blip r:embed="rId7">
            <a:alphaModFix/>
          </a:blip>
          <a:srcRect/>
          <a:stretch/>
        </p:blipFill>
        <p:spPr>
          <a:xfrm>
            <a:off x="5220956" y="5895373"/>
            <a:ext cx="737040" cy="684394"/>
          </a:xfrm>
          <a:prstGeom prst="rect">
            <a:avLst/>
          </a:prstGeom>
          <a:noFill/>
          <a:ln>
            <a:noFill/>
          </a:ln>
        </p:spPr>
      </p:pic>
      <p:pic>
        <p:nvPicPr>
          <p:cNvPr id="151" name="Google Shape;151;g39c3a47809c_0_231">
            <a:hlinkClick r:id="rId8"/>
          </p:cNvPr>
          <p:cNvPicPr preferRelativeResize="0"/>
          <p:nvPr/>
        </p:nvPicPr>
        <p:blipFill rotWithShape="1">
          <a:blip r:embed="rId9">
            <a:alphaModFix/>
          </a:blip>
          <a:srcRect/>
          <a:stretch/>
        </p:blipFill>
        <p:spPr>
          <a:xfrm>
            <a:off x="8531100" y="5890109"/>
            <a:ext cx="758096" cy="694922"/>
          </a:xfrm>
          <a:prstGeom prst="rect">
            <a:avLst/>
          </a:prstGeom>
          <a:noFill/>
          <a:ln>
            <a:noFill/>
          </a:ln>
        </p:spPr>
      </p:pic>
      <p:pic>
        <p:nvPicPr>
          <p:cNvPr id="152" name="Google Shape;152;g39c3a47809c_0_231">
            <a:hlinkClick r:id="rId10"/>
          </p:cNvPr>
          <p:cNvPicPr preferRelativeResize="0"/>
          <p:nvPr/>
        </p:nvPicPr>
        <p:blipFill rotWithShape="1">
          <a:blip r:embed="rId11">
            <a:alphaModFix/>
          </a:blip>
          <a:srcRect/>
          <a:stretch/>
        </p:blipFill>
        <p:spPr>
          <a:xfrm>
            <a:off x="10050437" y="5895374"/>
            <a:ext cx="715981" cy="684393"/>
          </a:xfrm>
          <a:prstGeom prst="rect">
            <a:avLst/>
          </a:prstGeom>
          <a:noFill/>
          <a:ln>
            <a:noFill/>
          </a:ln>
        </p:spPr>
      </p:pic>
      <p:pic>
        <p:nvPicPr>
          <p:cNvPr id="153" name="Google Shape;153;g39c3a47809c_0_231" descr="A blue and green logo&#10;&#10;Description automatically generated"/>
          <p:cNvPicPr preferRelativeResize="0"/>
          <p:nvPr/>
        </p:nvPicPr>
        <p:blipFill rotWithShape="1">
          <a:blip r:embed="rId12">
            <a:alphaModFix/>
          </a:blip>
          <a:srcRect/>
          <a:stretch/>
        </p:blipFill>
        <p:spPr>
          <a:xfrm>
            <a:off x="6719239" y="5837629"/>
            <a:ext cx="1050621" cy="79988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6_Picture with Caption">
  <p:cSld name="6_Picture with Caption">
    <p:spTree>
      <p:nvGrpSpPr>
        <p:cNvPr id="1" name="Shape 154"/>
        <p:cNvGrpSpPr/>
        <p:nvPr/>
      </p:nvGrpSpPr>
      <p:grpSpPr>
        <a:xfrm>
          <a:off x="0" y="0"/>
          <a:ext cx="0" cy="0"/>
          <a:chOff x="0" y="0"/>
          <a:chExt cx="0" cy="0"/>
        </a:xfrm>
      </p:grpSpPr>
      <p:pic>
        <p:nvPicPr>
          <p:cNvPr id="155" name="Google Shape;155;g39c3a47809c_0_245"/>
          <p:cNvPicPr preferRelativeResize="0"/>
          <p:nvPr/>
        </p:nvPicPr>
        <p:blipFill rotWithShape="1">
          <a:blip r:embed="rId2">
            <a:alphaModFix/>
          </a:blip>
          <a:srcRect/>
          <a:stretch/>
        </p:blipFill>
        <p:spPr>
          <a:xfrm>
            <a:off x="2380440" y="2535389"/>
            <a:ext cx="1780640" cy="699066"/>
          </a:xfrm>
          <a:prstGeom prst="rect">
            <a:avLst/>
          </a:prstGeom>
          <a:noFill/>
          <a:ln>
            <a:noFill/>
          </a:ln>
        </p:spPr>
      </p:pic>
      <p:pic>
        <p:nvPicPr>
          <p:cNvPr id="156" name="Google Shape;156;g39c3a47809c_0_245">
            <a:hlinkClick r:id="rId3"/>
          </p:cNvPr>
          <p:cNvPicPr preferRelativeResize="0"/>
          <p:nvPr/>
        </p:nvPicPr>
        <p:blipFill rotWithShape="1">
          <a:blip r:embed="rId4">
            <a:alphaModFix/>
          </a:blip>
          <a:srcRect/>
          <a:stretch/>
        </p:blipFill>
        <p:spPr>
          <a:xfrm>
            <a:off x="5418299" y="2291254"/>
            <a:ext cx="1202144" cy="1220087"/>
          </a:xfrm>
          <a:prstGeom prst="rect">
            <a:avLst/>
          </a:prstGeom>
          <a:noFill/>
          <a:ln>
            <a:noFill/>
          </a:ln>
        </p:spPr>
      </p:pic>
      <p:pic>
        <p:nvPicPr>
          <p:cNvPr id="157" name="Google Shape;157;g39c3a47809c_0_245">
            <a:hlinkClick r:id="rId5"/>
          </p:cNvPr>
          <p:cNvPicPr preferRelativeResize="0"/>
          <p:nvPr/>
        </p:nvPicPr>
        <p:blipFill rotWithShape="1">
          <a:blip r:embed="rId6">
            <a:alphaModFix/>
          </a:blip>
          <a:srcRect/>
          <a:stretch/>
        </p:blipFill>
        <p:spPr>
          <a:xfrm>
            <a:off x="8065232" y="2454189"/>
            <a:ext cx="1255972" cy="1166260"/>
          </a:xfrm>
          <a:prstGeom prst="rect">
            <a:avLst/>
          </a:prstGeom>
          <a:noFill/>
          <a:ln>
            <a:noFill/>
          </a:ln>
        </p:spPr>
      </p:pic>
      <p:pic>
        <p:nvPicPr>
          <p:cNvPr id="158" name="Google Shape;158;g39c3a47809c_0_245">
            <a:hlinkClick r:id="rId7"/>
          </p:cNvPr>
          <p:cNvPicPr preferRelativeResize="0"/>
          <p:nvPr/>
        </p:nvPicPr>
        <p:blipFill rotWithShape="1">
          <a:blip r:embed="rId8">
            <a:alphaModFix/>
          </a:blip>
          <a:srcRect/>
          <a:stretch/>
        </p:blipFill>
        <p:spPr>
          <a:xfrm>
            <a:off x="5373443" y="4192407"/>
            <a:ext cx="1291856" cy="1184202"/>
          </a:xfrm>
          <a:prstGeom prst="rect">
            <a:avLst/>
          </a:prstGeom>
          <a:noFill/>
          <a:ln>
            <a:noFill/>
          </a:ln>
        </p:spPr>
      </p:pic>
      <p:pic>
        <p:nvPicPr>
          <p:cNvPr id="159" name="Google Shape;159;g39c3a47809c_0_245">
            <a:hlinkClick r:id="rId9"/>
          </p:cNvPr>
          <p:cNvPicPr preferRelativeResize="0"/>
          <p:nvPr/>
        </p:nvPicPr>
        <p:blipFill rotWithShape="1">
          <a:blip r:embed="rId10">
            <a:alphaModFix/>
          </a:blip>
          <a:srcRect/>
          <a:stretch/>
        </p:blipFill>
        <p:spPr>
          <a:xfrm>
            <a:off x="8101117" y="4192407"/>
            <a:ext cx="1220087" cy="1166259"/>
          </a:xfrm>
          <a:prstGeom prst="rect">
            <a:avLst/>
          </a:prstGeom>
          <a:noFill/>
          <a:ln>
            <a:noFill/>
          </a:ln>
        </p:spPr>
      </p:pic>
      <p:pic>
        <p:nvPicPr>
          <p:cNvPr id="160" name="Google Shape;160;g39c3a47809c_0_245" descr="A blue and green logo&#10;&#10;Description automatically generated"/>
          <p:cNvPicPr preferRelativeResize="0"/>
          <p:nvPr/>
        </p:nvPicPr>
        <p:blipFill rotWithShape="1">
          <a:blip r:embed="rId11">
            <a:alphaModFix/>
          </a:blip>
          <a:srcRect/>
          <a:stretch/>
        </p:blipFill>
        <p:spPr>
          <a:xfrm>
            <a:off x="2284164" y="4182276"/>
            <a:ext cx="1790337" cy="1363060"/>
          </a:xfrm>
          <a:prstGeom prst="rect">
            <a:avLst/>
          </a:prstGeom>
          <a:noFill/>
          <a:ln>
            <a:noFill/>
          </a:ln>
        </p:spPr>
      </p:pic>
      <p:sp>
        <p:nvSpPr>
          <p:cNvPr id="161" name="Google Shape;161;g39c3a47809c_0_245"/>
          <p:cNvSpPr txBox="1">
            <a:spLocks noGrp="1"/>
          </p:cNvSpPr>
          <p:nvPr>
            <p:ph type="title"/>
          </p:nvPr>
        </p:nvSpPr>
        <p:spPr>
          <a:xfrm>
            <a:off x="1324897" y="660093"/>
            <a:ext cx="100905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6578"/>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2"/>
        <p:cNvGrpSpPr/>
        <p:nvPr/>
      </p:nvGrpSpPr>
      <p:grpSpPr>
        <a:xfrm>
          <a:off x="0" y="0"/>
          <a:ext cx="0" cy="0"/>
          <a:chOff x="0" y="0"/>
          <a:chExt cx="0" cy="0"/>
        </a:xfrm>
      </p:grpSpPr>
      <p:sp>
        <p:nvSpPr>
          <p:cNvPr id="163" name="Google Shape;163;g39c3a47809c_0_253"/>
          <p:cNvSpPr txBox="1">
            <a:spLocks noGrp="1"/>
          </p:cNvSpPr>
          <p:nvPr>
            <p:ph type="ctrTitle"/>
          </p:nvPr>
        </p:nvSpPr>
        <p:spPr>
          <a:xfrm>
            <a:off x="1332271" y="1755058"/>
            <a:ext cx="9832200" cy="2288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6578"/>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g39c3a47809c_0_253"/>
          <p:cNvSpPr txBox="1">
            <a:spLocks noGrp="1"/>
          </p:cNvSpPr>
          <p:nvPr>
            <p:ph type="subTitle" idx="1"/>
          </p:nvPr>
        </p:nvSpPr>
        <p:spPr>
          <a:xfrm>
            <a:off x="1332270" y="4135693"/>
            <a:ext cx="9832200" cy="165570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800"/>
              </a:spcBef>
              <a:spcAft>
                <a:spcPts val="0"/>
              </a:spcAft>
              <a:buClr>
                <a:schemeClr val="dk1"/>
              </a:buClr>
              <a:buSzPts val="2400"/>
              <a:buNone/>
              <a:defRPr sz="24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5" name="Google Shape;165;g39c3a47809c_0_253"/>
          <p:cNvSpPr/>
          <p:nvPr/>
        </p:nvSpPr>
        <p:spPr>
          <a:xfrm>
            <a:off x="10323871" y="5914103"/>
            <a:ext cx="1868100" cy="943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6" name="Google Shape;166;g39c3a47809c_0_253" descr="A black background with text and a purple atom&#10;&#10;Description automatically generated"/>
          <p:cNvPicPr preferRelativeResize="0"/>
          <p:nvPr/>
        </p:nvPicPr>
        <p:blipFill rotWithShape="1">
          <a:blip r:embed="rId2">
            <a:alphaModFix/>
          </a:blip>
          <a:srcRect/>
          <a:stretch/>
        </p:blipFill>
        <p:spPr>
          <a:xfrm>
            <a:off x="1332270" y="324816"/>
            <a:ext cx="1462770" cy="1218975"/>
          </a:xfrm>
          <a:prstGeom prst="rect">
            <a:avLst/>
          </a:prstGeom>
          <a:noFill/>
          <a:ln>
            <a:noFill/>
          </a:ln>
        </p:spPr>
      </p:pic>
      <p:sp>
        <p:nvSpPr>
          <p:cNvPr id="167" name="Google Shape;167;g39c3a47809c_0_253"/>
          <p:cNvSpPr/>
          <p:nvPr/>
        </p:nvSpPr>
        <p:spPr>
          <a:xfrm>
            <a:off x="1452828" y="1317170"/>
            <a:ext cx="1073400" cy="155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g39c3a47809c_0_253"/>
          <p:cNvSpPr txBox="1"/>
          <p:nvPr/>
        </p:nvSpPr>
        <p:spPr>
          <a:xfrm>
            <a:off x="1397190" y="1312830"/>
            <a:ext cx="11241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3F6578"/>
                </a:solidFill>
                <a:latin typeface="Calibri"/>
                <a:ea typeface="Calibri"/>
                <a:cs typeface="Calibri"/>
                <a:sym typeface="Calibri"/>
              </a:rPr>
              <a:t>stepupphysics.org</a:t>
            </a:r>
            <a:endParaRPr sz="1000" b="0" i="0" u="none" strike="noStrike" cap="none">
              <a:solidFill>
                <a:srgbClr val="3F6578"/>
              </a:solidFill>
              <a:latin typeface="Calibri"/>
              <a:ea typeface="Calibri"/>
              <a:cs typeface="Calibri"/>
              <a:sym typeface="Calibri"/>
            </a:endParaRPr>
          </a:p>
        </p:txBody>
      </p:sp>
      <p:sp>
        <p:nvSpPr>
          <p:cNvPr id="169" name="Google Shape;169;g39c3a47809c_0_253"/>
          <p:cNvSpPr/>
          <p:nvPr/>
        </p:nvSpPr>
        <p:spPr>
          <a:xfrm>
            <a:off x="1332270" y="6307015"/>
            <a:ext cx="1462800" cy="246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0"/>
        <p:cNvGrpSpPr/>
        <p:nvPr/>
      </p:nvGrpSpPr>
      <p:grpSpPr>
        <a:xfrm>
          <a:off x="0" y="0"/>
          <a:ext cx="0" cy="0"/>
          <a:chOff x="0" y="0"/>
          <a:chExt cx="0" cy="0"/>
        </a:xfrm>
      </p:grpSpPr>
      <p:sp>
        <p:nvSpPr>
          <p:cNvPr id="171" name="Google Shape;171;g39c3a47809c_0_261"/>
          <p:cNvSpPr txBox="1">
            <a:spLocks noGrp="1"/>
          </p:cNvSpPr>
          <p:nvPr>
            <p:ph type="title"/>
          </p:nvPr>
        </p:nvSpPr>
        <p:spPr>
          <a:xfrm>
            <a:off x="1305233" y="645344"/>
            <a:ext cx="10044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657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g39c3a47809c_0_261"/>
          <p:cNvSpPr txBox="1">
            <a:spLocks noGrp="1"/>
          </p:cNvSpPr>
          <p:nvPr>
            <p:ph type="body" idx="1"/>
          </p:nvPr>
        </p:nvSpPr>
        <p:spPr>
          <a:xfrm>
            <a:off x="1815131" y="2105844"/>
            <a:ext cx="9579000" cy="3705000"/>
          </a:xfrm>
          <a:prstGeom prst="rect">
            <a:avLst/>
          </a:prstGeom>
          <a:noFill/>
          <a:ln>
            <a:noFill/>
          </a:ln>
        </p:spPr>
        <p:txBody>
          <a:bodyPr spcFirstLastPara="1" wrap="square" lIns="91425" tIns="45700" rIns="91425" bIns="45700" anchor="t" anchorCtr="0">
            <a:normAutofit/>
          </a:bodyPr>
          <a:lstStyle>
            <a:lvl1pPr marL="457200" lvl="0" indent="-457200" algn="l">
              <a:lnSpc>
                <a:spcPct val="110000"/>
              </a:lnSpc>
              <a:spcBef>
                <a:spcPts val="1800"/>
              </a:spcBef>
              <a:spcAft>
                <a:spcPts val="0"/>
              </a:spcAft>
              <a:buClr>
                <a:schemeClr val="dk1"/>
              </a:buClr>
              <a:buSzPts val="36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3"/>
        <p:cNvGrpSpPr/>
        <p:nvPr/>
      </p:nvGrpSpPr>
      <p:grpSpPr>
        <a:xfrm>
          <a:off x="0" y="0"/>
          <a:ext cx="0" cy="0"/>
          <a:chOff x="0" y="0"/>
          <a:chExt cx="0" cy="0"/>
        </a:xfrm>
      </p:grpSpPr>
      <p:sp>
        <p:nvSpPr>
          <p:cNvPr id="174" name="Google Shape;174;g39c3a47809c_0_264"/>
          <p:cNvSpPr txBox="1">
            <a:spLocks noGrp="1"/>
          </p:cNvSpPr>
          <p:nvPr>
            <p:ph type="title"/>
          </p:nvPr>
        </p:nvSpPr>
        <p:spPr>
          <a:xfrm>
            <a:off x="1324897" y="660093"/>
            <a:ext cx="100905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657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g39c3a47809c_0_264"/>
          <p:cNvSpPr txBox="1">
            <a:spLocks noGrp="1"/>
          </p:cNvSpPr>
          <p:nvPr>
            <p:ph type="body" idx="1"/>
          </p:nvPr>
        </p:nvSpPr>
        <p:spPr>
          <a:xfrm>
            <a:off x="1324897" y="2120593"/>
            <a:ext cx="4756500" cy="39558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8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g39c3a47809c_0_264"/>
          <p:cNvSpPr txBox="1">
            <a:spLocks noGrp="1"/>
          </p:cNvSpPr>
          <p:nvPr>
            <p:ph type="body" idx="2"/>
          </p:nvPr>
        </p:nvSpPr>
        <p:spPr>
          <a:xfrm>
            <a:off x="6370074" y="2120593"/>
            <a:ext cx="4756500" cy="39558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8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77"/>
        <p:cNvGrpSpPr/>
        <p:nvPr/>
      </p:nvGrpSpPr>
      <p:grpSpPr>
        <a:xfrm>
          <a:off x="0" y="0"/>
          <a:ext cx="0" cy="0"/>
          <a:chOff x="0" y="0"/>
          <a:chExt cx="0" cy="0"/>
        </a:xfrm>
      </p:grpSpPr>
      <p:sp>
        <p:nvSpPr>
          <p:cNvPr id="178" name="Google Shape;178;g39c3a47809c_0_268"/>
          <p:cNvSpPr txBox="1">
            <a:spLocks noGrp="1"/>
          </p:cNvSpPr>
          <p:nvPr>
            <p:ph type="body" idx="1"/>
          </p:nvPr>
        </p:nvSpPr>
        <p:spPr>
          <a:xfrm>
            <a:off x="1324897" y="2080409"/>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800"/>
              </a:spcBef>
              <a:spcAft>
                <a:spcPts val="0"/>
              </a:spcAft>
              <a:buClr>
                <a:schemeClr val="dk1"/>
              </a:buClr>
              <a:buSzPts val="2400"/>
              <a:buNone/>
              <a:defRPr sz="2400" b="1"/>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9" name="Google Shape;179;g39c3a47809c_0_268"/>
          <p:cNvSpPr txBox="1">
            <a:spLocks noGrp="1"/>
          </p:cNvSpPr>
          <p:nvPr>
            <p:ph type="body" idx="2"/>
          </p:nvPr>
        </p:nvSpPr>
        <p:spPr>
          <a:xfrm>
            <a:off x="1324897" y="2904321"/>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8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g39c3a47809c_0_268"/>
          <p:cNvSpPr txBox="1">
            <a:spLocks noGrp="1"/>
          </p:cNvSpPr>
          <p:nvPr>
            <p:ph type="body" idx="3"/>
          </p:nvPr>
        </p:nvSpPr>
        <p:spPr>
          <a:xfrm>
            <a:off x="6657309" y="2080409"/>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800"/>
              </a:spcBef>
              <a:spcAft>
                <a:spcPts val="0"/>
              </a:spcAft>
              <a:buClr>
                <a:schemeClr val="dk1"/>
              </a:buClr>
              <a:buSzPts val="2400"/>
              <a:buNone/>
              <a:defRPr sz="2400" b="1"/>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1" name="Google Shape;181;g39c3a47809c_0_268"/>
          <p:cNvSpPr txBox="1">
            <a:spLocks noGrp="1"/>
          </p:cNvSpPr>
          <p:nvPr>
            <p:ph type="body" idx="4"/>
          </p:nvPr>
        </p:nvSpPr>
        <p:spPr>
          <a:xfrm>
            <a:off x="6657309" y="2904321"/>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8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g39c3a47809c_0_268"/>
          <p:cNvSpPr txBox="1">
            <a:spLocks noGrp="1"/>
          </p:cNvSpPr>
          <p:nvPr>
            <p:ph type="title"/>
          </p:nvPr>
        </p:nvSpPr>
        <p:spPr>
          <a:xfrm>
            <a:off x="1324897" y="660093"/>
            <a:ext cx="100905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657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83"/>
        <p:cNvGrpSpPr/>
        <p:nvPr/>
      </p:nvGrpSpPr>
      <p:grpSpPr>
        <a:xfrm>
          <a:off x="0" y="0"/>
          <a:ext cx="0" cy="0"/>
          <a:chOff x="0" y="0"/>
          <a:chExt cx="0" cy="0"/>
        </a:xfrm>
      </p:grpSpPr>
      <p:sp>
        <p:nvSpPr>
          <p:cNvPr id="184" name="Google Shape;184;g39c3a47809c_0_274"/>
          <p:cNvSpPr txBox="1">
            <a:spLocks noGrp="1"/>
          </p:cNvSpPr>
          <p:nvPr>
            <p:ph type="title"/>
          </p:nvPr>
        </p:nvSpPr>
        <p:spPr>
          <a:xfrm>
            <a:off x="1326486" y="648928"/>
            <a:ext cx="3932100" cy="1102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F6578"/>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g39c3a47809c_0_274"/>
          <p:cNvSpPr>
            <a:spLocks noGrp="1"/>
          </p:cNvSpPr>
          <p:nvPr>
            <p:ph type="pic" idx="2"/>
          </p:nvPr>
        </p:nvSpPr>
        <p:spPr>
          <a:xfrm>
            <a:off x="5560142" y="634181"/>
            <a:ext cx="5840400" cy="5073300"/>
          </a:xfrm>
          <a:prstGeom prst="rect">
            <a:avLst/>
          </a:prstGeom>
          <a:noFill/>
          <a:ln>
            <a:noFill/>
          </a:ln>
        </p:spPr>
      </p:sp>
      <p:sp>
        <p:nvSpPr>
          <p:cNvPr id="186" name="Google Shape;186;g39c3a47809c_0_274"/>
          <p:cNvSpPr txBox="1">
            <a:spLocks noGrp="1"/>
          </p:cNvSpPr>
          <p:nvPr>
            <p:ph type="body" idx="1"/>
          </p:nvPr>
        </p:nvSpPr>
        <p:spPr>
          <a:xfrm>
            <a:off x="1309946" y="1990579"/>
            <a:ext cx="3932100" cy="37170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800"/>
              </a:spcBef>
              <a:spcAft>
                <a:spcPts val="0"/>
              </a:spcAft>
              <a:buClr>
                <a:schemeClr val="dk1"/>
              </a:buClr>
              <a:buSzPts val="2400"/>
              <a:buNone/>
              <a:defRPr sz="2400"/>
            </a:lvl1pPr>
            <a:lvl2pPr marL="914400" lvl="1" indent="-228600" algn="l">
              <a:lnSpc>
                <a:spcPct val="110000"/>
              </a:lnSpc>
              <a:spcBef>
                <a:spcPts val="500"/>
              </a:spcBef>
              <a:spcAft>
                <a:spcPts val="0"/>
              </a:spcAft>
              <a:buClr>
                <a:schemeClr val="dk1"/>
              </a:buClr>
              <a:buSzPts val="1400"/>
              <a:buNone/>
              <a:defRPr sz="1400"/>
            </a:lvl2pPr>
            <a:lvl3pPr marL="1371600" lvl="2" indent="-228600" algn="l">
              <a:lnSpc>
                <a:spcPct val="110000"/>
              </a:lnSpc>
              <a:spcBef>
                <a:spcPts val="500"/>
              </a:spcBef>
              <a:spcAft>
                <a:spcPts val="0"/>
              </a:spcAft>
              <a:buClr>
                <a:schemeClr val="dk1"/>
              </a:buClr>
              <a:buSzPts val="1200"/>
              <a:buNone/>
              <a:defRPr sz="1200"/>
            </a:lvl3pPr>
            <a:lvl4pPr marL="1828800" lvl="3" indent="-228600" algn="l">
              <a:lnSpc>
                <a:spcPct val="110000"/>
              </a:lnSpc>
              <a:spcBef>
                <a:spcPts val="500"/>
              </a:spcBef>
              <a:spcAft>
                <a:spcPts val="0"/>
              </a:spcAft>
              <a:buClr>
                <a:schemeClr val="dk1"/>
              </a:buClr>
              <a:buSzPts val="1000"/>
              <a:buNone/>
              <a:defRPr sz="1000"/>
            </a:lvl4pPr>
            <a:lvl5pPr marL="2286000" lvl="4" indent="-228600" algn="l">
              <a:lnSpc>
                <a:spcPct val="11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7"/>
        <p:cNvGrpSpPr/>
        <p:nvPr/>
      </p:nvGrpSpPr>
      <p:grpSpPr>
        <a:xfrm>
          <a:off x="0" y="0"/>
          <a:ext cx="0" cy="0"/>
          <a:chOff x="0" y="0"/>
          <a:chExt cx="0" cy="0"/>
        </a:xfrm>
      </p:grpSpPr>
      <p:sp>
        <p:nvSpPr>
          <p:cNvPr id="28" name="Google Shape;28;p4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187"/>
        <p:cNvGrpSpPr/>
        <p:nvPr/>
      </p:nvGrpSpPr>
      <p:grpSpPr>
        <a:xfrm>
          <a:off x="0" y="0"/>
          <a:ext cx="0" cy="0"/>
          <a:chOff x="0" y="0"/>
          <a:chExt cx="0" cy="0"/>
        </a:xfrm>
      </p:grpSpPr>
      <p:sp>
        <p:nvSpPr>
          <p:cNvPr id="188" name="Google Shape;188;g39c3a47809c_0_278"/>
          <p:cNvSpPr txBox="1">
            <a:spLocks noGrp="1"/>
          </p:cNvSpPr>
          <p:nvPr>
            <p:ph type="title"/>
          </p:nvPr>
        </p:nvSpPr>
        <p:spPr>
          <a:xfrm>
            <a:off x="1326486" y="648928"/>
            <a:ext cx="3932100" cy="1102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F6578"/>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g39c3a47809c_0_278"/>
          <p:cNvSpPr>
            <a:spLocks noGrp="1"/>
          </p:cNvSpPr>
          <p:nvPr>
            <p:ph type="pic" idx="2"/>
          </p:nvPr>
        </p:nvSpPr>
        <p:spPr>
          <a:xfrm>
            <a:off x="5560142" y="634181"/>
            <a:ext cx="5840400" cy="5073300"/>
          </a:xfrm>
          <a:prstGeom prst="rect">
            <a:avLst/>
          </a:prstGeom>
          <a:noFill/>
          <a:ln>
            <a:noFill/>
          </a:ln>
        </p:spPr>
      </p:sp>
      <p:sp>
        <p:nvSpPr>
          <p:cNvPr id="190" name="Google Shape;190;g39c3a47809c_0_278"/>
          <p:cNvSpPr txBox="1">
            <a:spLocks noGrp="1"/>
          </p:cNvSpPr>
          <p:nvPr>
            <p:ph type="body" idx="1"/>
          </p:nvPr>
        </p:nvSpPr>
        <p:spPr>
          <a:xfrm>
            <a:off x="1324897" y="1937713"/>
            <a:ext cx="3932100" cy="37698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8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91"/>
        <p:cNvGrpSpPr/>
        <p:nvPr/>
      </p:nvGrpSpPr>
      <p:grpSpPr>
        <a:xfrm>
          <a:off x="0" y="0"/>
          <a:ext cx="0" cy="0"/>
          <a:chOff x="0" y="0"/>
          <a:chExt cx="0" cy="0"/>
        </a:xfrm>
      </p:grpSpPr>
      <p:sp>
        <p:nvSpPr>
          <p:cNvPr id="192" name="Google Shape;192;g39c3a47809c_0_282"/>
          <p:cNvSpPr>
            <a:spLocks noGrp="1"/>
          </p:cNvSpPr>
          <p:nvPr>
            <p:ph type="pic" idx="2"/>
          </p:nvPr>
        </p:nvSpPr>
        <p:spPr>
          <a:xfrm>
            <a:off x="926758" y="634180"/>
            <a:ext cx="10473600" cy="52848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93"/>
        <p:cNvGrpSpPr/>
        <p:nvPr/>
      </p:nvGrpSpPr>
      <p:grpSpPr>
        <a:xfrm>
          <a:off x="0" y="0"/>
          <a:ext cx="0" cy="0"/>
          <a:chOff x="0" y="0"/>
          <a:chExt cx="0" cy="0"/>
        </a:xfrm>
      </p:grpSpPr>
      <p:sp>
        <p:nvSpPr>
          <p:cNvPr id="194" name="Google Shape;194;g39c3a47809c_0_284"/>
          <p:cNvSpPr txBox="1">
            <a:spLocks noGrp="1"/>
          </p:cNvSpPr>
          <p:nvPr>
            <p:ph type="body" idx="1"/>
          </p:nvPr>
        </p:nvSpPr>
        <p:spPr>
          <a:xfrm>
            <a:off x="5456902" y="2067951"/>
            <a:ext cx="5898600" cy="3992700"/>
          </a:xfrm>
          <a:prstGeom prst="rect">
            <a:avLst/>
          </a:prstGeom>
          <a:noFill/>
          <a:ln>
            <a:noFill/>
          </a:ln>
        </p:spPr>
        <p:txBody>
          <a:bodyPr spcFirstLastPara="1" wrap="square" lIns="91425" tIns="45700" rIns="91425" bIns="45700" anchor="t" anchorCtr="0">
            <a:normAutofit/>
          </a:bodyPr>
          <a:lstStyle>
            <a:lvl1pPr marL="457200" lvl="0" indent="-457200" algn="l">
              <a:lnSpc>
                <a:spcPct val="110000"/>
              </a:lnSpc>
              <a:spcBef>
                <a:spcPts val="1800"/>
              </a:spcBef>
              <a:spcAft>
                <a:spcPts val="0"/>
              </a:spcAft>
              <a:buClr>
                <a:schemeClr val="dk1"/>
              </a:buClr>
              <a:buSzPts val="3600"/>
              <a:buChar char="•"/>
              <a:defRPr sz="3600"/>
            </a:lvl1pPr>
            <a:lvl2pPr marL="914400" lvl="1" indent="-431800" algn="l">
              <a:lnSpc>
                <a:spcPct val="110000"/>
              </a:lnSpc>
              <a:spcBef>
                <a:spcPts val="500"/>
              </a:spcBef>
              <a:spcAft>
                <a:spcPts val="0"/>
              </a:spcAft>
              <a:buClr>
                <a:schemeClr val="dk1"/>
              </a:buClr>
              <a:buSzPts val="3200"/>
              <a:buChar char="•"/>
              <a:defRPr sz="3200"/>
            </a:lvl2pPr>
            <a:lvl3pPr marL="1371600" lvl="2" indent="-406400" algn="l">
              <a:lnSpc>
                <a:spcPct val="110000"/>
              </a:lnSpc>
              <a:spcBef>
                <a:spcPts val="500"/>
              </a:spcBef>
              <a:spcAft>
                <a:spcPts val="0"/>
              </a:spcAft>
              <a:buClr>
                <a:schemeClr val="dk1"/>
              </a:buClr>
              <a:buSzPts val="2800"/>
              <a:buChar char="•"/>
              <a:defRPr sz="2800"/>
            </a:lvl3pPr>
            <a:lvl4pPr marL="1828800" lvl="3" indent="-381000" algn="l">
              <a:lnSpc>
                <a:spcPct val="110000"/>
              </a:lnSpc>
              <a:spcBef>
                <a:spcPts val="500"/>
              </a:spcBef>
              <a:spcAft>
                <a:spcPts val="0"/>
              </a:spcAft>
              <a:buClr>
                <a:schemeClr val="dk1"/>
              </a:buClr>
              <a:buSzPts val="2400"/>
              <a:buChar char="•"/>
              <a:defRPr sz="2400"/>
            </a:lvl4pPr>
            <a:lvl5pPr marL="2286000" lvl="4" indent="-381000" algn="l">
              <a:lnSpc>
                <a:spcPct val="11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5" name="Google Shape;195;g39c3a47809c_0_284"/>
          <p:cNvSpPr txBox="1">
            <a:spLocks noGrp="1"/>
          </p:cNvSpPr>
          <p:nvPr>
            <p:ph type="body" idx="2"/>
          </p:nvPr>
        </p:nvSpPr>
        <p:spPr>
          <a:xfrm>
            <a:off x="1309946" y="2067951"/>
            <a:ext cx="3932100" cy="39927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800"/>
              </a:spcBef>
              <a:spcAft>
                <a:spcPts val="0"/>
              </a:spcAft>
              <a:buClr>
                <a:schemeClr val="dk1"/>
              </a:buClr>
              <a:buSzPts val="2000"/>
              <a:buNone/>
              <a:defRPr sz="2000"/>
            </a:lvl1pPr>
            <a:lvl2pPr marL="914400" lvl="1" indent="-228600" algn="l">
              <a:lnSpc>
                <a:spcPct val="110000"/>
              </a:lnSpc>
              <a:spcBef>
                <a:spcPts val="500"/>
              </a:spcBef>
              <a:spcAft>
                <a:spcPts val="0"/>
              </a:spcAft>
              <a:buClr>
                <a:schemeClr val="dk1"/>
              </a:buClr>
              <a:buSzPts val="1400"/>
              <a:buNone/>
              <a:defRPr sz="1400"/>
            </a:lvl2pPr>
            <a:lvl3pPr marL="1371600" lvl="2" indent="-228600" algn="l">
              <a:lnSpc>
                <a:spcPct val="110000"/>
              </a:lnSpc>
              <a:spcBef>
                <a:spcPts val="500"/>
              </a:spcBef>
              <a:spcAft>
                <a:spcPts val="0"/>
              </a:spcAft>
              <a:buClr>
                <a:schemeClr val="dk1"/>
              </a:buClr>
              <a:buSzPts val="1200"/>
              <a:buNone/>
              <a:defRPr sz="1200"/>
            </a:lvl3pPr>
            <a:lvl4pPr marL="1828800" lvl="3" indent="-228600" algn="l">
              <a:lnSpc>
                <a:spcPct val="110000"/>
              </a:lnSpc>
              <a:spcBef>
                <a:spcPts val="500"/>
              </a:spcBef>
              <a:spcAft>
                <a:spcPts val="0"/>
              </a:spcAft>
              <a:buClr>
                <a:schemeClr val="dk1"/>
              </a:buClr>
              <a:buSzPts val="1000"/>
              <a:buNone/>
              <a:defRPr sz="1000"/>
            </a:lvl4pPr>
            <a:lvl5pPr marL="2286000" lvl="4" indent="-228600" algn="l">
              <a:lnSpc>
                <a:spcPct val="11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6" name="Google Shape;196;g39c3a47809c_0_284"/>
          <p:cNvSpPr txBox="1">
            <a:spLocks noGrp="1"/>
          </p:cNvSpPr>
          <p:nvPr>
            <p:ph type="title"/>
          </p:nvPr>
        </p:nvSpPr>
        <p:spPr>
          <a:xfrm>
            <a:off x="1326486" y="648928"/>
            <a:ext cx="3932100" cy="1102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F6578"/>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197"/>
        <p:cNvGrpSpPr/>
        <p:nvPr/>
      </p:nvGrpSpPr>
      <p:grpSpPr>
        <a:xfrm>
          <a:off x="0" y="0"/>
          <a:ext cx="0" cy="0"/>
          <a:chOff x="0" y="0"/>
          <a:chExt cx="0" cy="0"/>
        </a:xfrm>
      </p:grpSpPr>
      <p:pic>
        <p:nvPicPr>
          <p:cNvPr id="198" name="Google Shape;198;g39c3a47809c_0_288"/>
          <p:cNvPicPr preferRelativeResize="0"/>
          <p:nvPr/>
        </p:nvPicPr>
        <p:blipFill rotWithShape="1">
          <a:blip r:embed="rId2">
            <a:alphaModFix/>
          </a:blip>
          <a:srcRect/>
          <a:stretch/>
        </p:blipFill>
        <p:spPr>
          <a:xfrm>
            <a:off x="2380440" y="2429881"/>
            <a:ext cx="1780640" cy="699066"/>
          </a:xfrm>
          <a:prstGeom prst="rect">
            <a:avLst/>
          </a:prstGeom>
          <a:noFill/>
          <a:ln>
            <a:noFill/>
          </a:ln>
        </p:spPr>
      </p:pic>
      <p:pic>
        <p:nvPicPr>
          <p:cNvPr id="199" name="Google Shape;199;g39c3a47809c_0_288">
            <a:hlinkClick r:id="rId3"/>
          </p:cNvPr>
          <p:cNvPicPr preferRelativeResize="0"/>
          <p:nvPr/>
        </p:nvPicPr>
        <p:blipFill rotWithShape="1">
          <a:blip r:embed="rId4">
            <a:alphaModFix/>
          </a:blip>
          <a:srcRect/>
          <a:stretch/>
        </p:blipFill>
        <p:spPr>
          <a:xfrm>
            <a:off x="5418299" y="2185746"/>
            <a:ext cx="1202144" cy="1220087"/>
          </a:xfrm>
          <a:prstGeom prst="rect">
            <a:avLst/>
          </a:prstGeom>
          <a:noFill/>
          <a:ln>
            <a:noFill/>
          </a:ln>
        </p:spPr>
      </p:pic>
      <p:pic>
        <p:nvPicPr>
          <p:cNvPr id="200" name="Google Shape;200;g39c3a47809c_0_288">
            <a:hlinkClick r:id="rId5"/>
          </p:cNvPr>
          <p:cNvPicPr preferRelativeResize="0"/>
          <p:nvPr/>
        </p:nvPicPr>
        <p:blipFill rotWithShape="1">
          <a:blip r:embed="rId6">
            <a:alphaModFix/>
          </a:blip>
          <a:srcRect/>
          <a:stretch/>
        </p:blipFill>
        <p:spPr>
          <a:xfrm>
            <a:off x="8065232" y="2348681"/>
            <a:ext cx="1255972" cy="1166260"/>
          </a:xfrm>
          <a:prstGeom prst="rect">
            <a:avLst/>
          </a:prstGeom>
          <a:noFill/>
          <a:ln>
            <a:noFill/>
          </a:ln>
        </p:spPr>
      </p:pic>
      <p:pic>
        <p:nvPicPr>
          <p:cNvPr id="201" name="Google Shape;201;g39c3a47809c_0_288">
            <a:hlinkClick r:id="rId7"/>
          </p:cNvPr>
          <p:cNvPicPr preferRelativeResize="0"/>
          <p:nvPr/>
        </p:nvPicPr>
        <p:blipFill rotWithShape="1">
          <a:blip r:embed="rId8">
            <a:alphaModFix/>
          </a:blip>
          <a:srcRect/>
          <a:stretch/>
        </p:blipFill>
        <p:spPr>
          <a:xfrm>
            <a:off x="5373443" y="4086899"/>
            <a:ext cx="1291856" cy="1184202"/>
          </a:xfrm>
          <a:prstGeom prst="rect">
            <a:avLst/>
          </a:prstGeom>
          <a:noFill/>
          <a:ln>
            <a:noFill/>
          </a:ln>
        </p:spPr>
      </p:pic>
      <p:pic>
        <p:nvPicPr>
          <p:cNvPr id="202" name="Google Shape;202;g39c3a47809c_0_288">
            <a:hlinkClick r:id="rId9"/>
          </p:cNvPr>
          <p:cNvPicPr preferRelativeResize="0"/>
          <p:nvPr/>
        </p:nvPicPr>
        <p:blipFill rotWithShape="1">
          <a:blip r:embed="rId10">
            <a:alphaModFix/>
          </a:blip>
          <a:srcRect/>
          <a:stretch/>
        </p:blipFill>
        <p:spPr>
          <a:xfrm>
            <a:off x="8101117" y="4086899"/>
            <a:ext cx="1220087" cy="1166259"/>
          </a:xfrm>
          <a:prstGeom prst="rect">
            <a:avLst/>
          </a:prstGeom>
          <a:noFill/>
          <a:ln>
            <a:noFill/>
          </a:ln>
        </p:spPr>
      </p:pic>
      <p:pic>
        <p:nvPicPr>
          <p:cNvPr id="203" name="Google Shape;203;g39c3a47809c_0_288" descr="A blue and green logo&#10;&#10;Description automatically generated"/>
          <p:cNvPicPr preferRelativeResize="0"/>
          <p:nvPr/>
        </p:nvPicPr>
        <p:blipFill rotWithShape="1">
          <a:blip r:embed="rId11">
            <a:alphaModFix/>
          </a:blip>
          <a:srcRect/>
          <a:stretch/>
        </p:blipFill>
        <p:spPr>
          <a:xfrm>
            <a:off x="2284164" y="4076768"/>
            <a:ext cx="1790337" cy="1363060"/>
          </a:xfrm>
          <a:prstGeom prst="rect">
            <a:avLst/>
          </a:prstGeom>
          <a:noFill/>
          <a:ln>
            <a:noFill/>
          </a:ln>
        </p:spPr>
      </p:pic>
      <p:sp>
        <p:nvSpPr>
          <p:cNvPr id="204" name="Google Shape;204;g39c3a47809c_0_288"/>
          <p:cNvSpPr txBox="1">
            <a:spLocks noGrp="1"/>
          </p:cNvSpPr>
          <p:nvPr>
            <p:ph type="title"/>
          </p:nvPr>
        </p:nvSpPr>
        <p:spPr>
          <a:xfrm>
            <a:off x="1324897" y="660093"/>
            <a:ext cx="100905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657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
        <p:cNvGrpSpPr/>
        <p:nvPr/>
      </p:nvGrpSpPr>
      <p:grpSpPr>
        <a:xfrm>
          <a:off x="0" y="0"/>
          <a:ext cx="0" cy="0"/>
          <a:chOff x="0" y="0"/>
          <a:chExt cx="0" cy="0"/>
        </a:xfrm>
      </p:grpSpPr>
      <p:sp>
        <p:nvSpPr>
          <p:cNvPr id="30" name="Google Shape;30;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5"/>
        <p:cNvGrpSpPr/>
        <p:nvPr/>
      </p:nvGrpSpPr>
      <p:grpSpPr>
        <a:xfrm>
          <a:off x="0" y="0"/>
          <a:ext cx="0" cy="0"/>
          <a:chOff x="0" y="0"/>
          <a:chExt cx="0" cy="0"/>
        </a:xfrm>
      </p:grpSpPr>
      <p:sp>
        <p:nvSpPr>
          <p:cNvPr id="36" name="Google Shape;36;p42"/>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2"/>
          <p:cNvSpPr txBox="1">
            <a:spLocks noGrp="1"/>
          </p:cNvSpPr>
          <p:nvPr>
            <p:ph type="body" idx="1"/>
          </p:nvPr>
        </p:nvSpPr>
        <p:spPr>
          <a:xfrm rot="5400000">
            <a:off x="3920332" y="-1256506"/>
            <a:ext cx="4351337"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1"/>
        <p:cNvGrpSpPr/>
        <p:nvPr/>
      </p:nvGrpSpPr>
      <p:grpSpPr>
        <a:xfrm>
          <a:off x="0" y="0"/>
          <a:ext cx="0" cy="0"/>
          <a:chOff x="0" y="0"/>
          <a:chExt cx="0" cy="0"/>
        </a:xfrm>
      </p:grpSpPr>
      <p:sp>
        <p:nvSpPr>
          <p:cNvPr id="42" name="Google Shape;42;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3"/>
          <p:cNvSpPr>
            <a:spLocks noGrp="1"/>
          </p:cNvSpPr>
          <p:nvPr>
            <p:ph type="pic" idx="2"/>
          </p:nvPr>
        </p:nvSpPr>
        <p:spPr>
          <a:xfrm>
            <a:off x="5183188" y="987425"/>
            <a:ext cx="6172200" cy="4873625"/>
          </a:xfrm>
          <a:prstGeom prst="rect">
            <a:avLst/>
          </a:prstGeom>
          <a:noFill/>
          <a:ln>
            <a:noFill/>
          </a:ln>
        </p:spPr>
      </p:sp>
      <p:sp>
        <p:nvSpPr>
          <p:cNvPr id="44" name="Google Shape;44;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 name="Google Shape;4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
        <p:cNvGrpSpPr/>
        <p:nvPr/>
      </p:nvGrpSpPr>
      <p:grpSpPr>
        <a:xfrm>
          <a:off x="0" y="0"/>
          <a:ext cx="0" cy="0"/>
          <a:chOff x="0" y="0"/>
          <a:chExt cx="0" cy="0"/>
        </a:xfrm>
      </p:grpSpPr>
      <p:sp>
        <p:nvSpPr>
          <p:cNvPr id="49" name="Google Shape;49;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 name="Google Shape;51;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46"/>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7"/>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g31cc776f792_0_113"/>
          <p:cNvSpPr txBox="1">
            <a:spLocks noGrp="1"/>
          </p:cNvSpPr>
          <p:nvPr>
            <p:ph type="body" idx="1"/>
          </p:nvPr>
        </p:nvSpPr>
        <p:spPr>
          <a:xfrm>
            <a:off x="1303854" y="2115650"/>
            <a:ext cx="10096500" cy="4105500"/>
          </a:xfrm>
          <a:prstGeom prst="rect">
            <a:avLst/>
          </a:prstGeom>
          <a:noFill/>
          <a:ln>
            <a:noFill/>
          </a:ln>
        </p:spPr>
        <p:txBody>
          <a:bodyPr spcFirstLastPara="1" wrap="square" lIns="91425" tIns="45700" rIns="91425" bIns="45700" anchor="t" anchorCtr="0">
            <a:normAutofit/>
          </a:bodyPr>
          <a:lstStyle>
            <a:lvl1pPr marL="457200" marR="0" lvl="0" indent="-457200" algn="l">
              <a:lnSpc>
                <a:spcPct val="110000"/>
              </a:lnSpc>
              <a:spcBef>
                <a:spcPts val="1800"/>
              </a:spcBef>
              <a:spcAft>
                <a:spcPts val="0"/>
              </a:spcAft>
              <a:buClr>
                <a:schemeClr val="dk1"/>
              </a:buClr>
              <a:buSzPts val="3600"/>
              <a:buFont typeface="Jost"/>
              <a:buChar char="•"/>
              <a:defRPr sz="3600" i="0" u="none" strike="noStrike" cap="none">
                <a:solidFill>
                  <a:schemeClr val="dk1"/>
                </a:solidFill>
                <a:latin typeface="Jost Medium"/>
                <a:ea typeface="Jost Medium"/>
                <a:cs typeface="Jost Medium"/>
                <a:sym typeface="Jost"/>
              </a:defRPr>
            </a:lvl1pPr>
            <a:lvl2pPr marL="914400" marR="0" lvl="1" indent="-431800" algn="l">
              <a:lnSpc>
                <a:spcPct val="110000"/>
              </a:lnSpc>
              <a:spcBef>
                <a:spcPts val="500"/>
              </a:spcBef>
              <a:spcAft>
                <a:spcPts val="0"/>
              </a:spcAft>
              <a:buClr>
                <a:schemeClr val="dk1"/>
              </a:buClr>
              <a:buSzPts val="3200"/>
              <a:buFont typeface="Jost"/>
              <a:buChar char="•"/>
              <a:defRPr sz="3200" i="0" u="none" strike="noStrike" cap="none">
                <a:solidFill>
                  <a:schemeClr val="dk1"/>
                </a:solidFill>
                <a:latin typeface="Jost Medium"/>
                <a:ea typeface="Jost Medium"/>
                <a:cs typeface="Jost Medium"/>
                <a:sym typeface="Jost"/>
              </a:defRPr>
            </a:lvl2pPr>
            <a:lvl3pPr marL="1371600" marR="0" lvl="2" indent="-406400" algn="l">
              <a:lnSpc>
                <a:spcPct val="110000"/>
              </a:lnSpc>
              <a:spcBef>
                <a:spcPts val="500"/>
              </a:spcBef>
              <a:spcAft>
                <a:spcPts val="0"/>
              </a:spcAft>
              <a:buClr>
                <a:schemeClr val="dk1"/>
              </a:buClr>
              <a:buSzPts val="2800"/>
              <a:buFont typeface="Jost"/>
              <a:buChar char="•"/>
              <a:defRPr sz="2800" i="0" u="none" strike="noStrike" cap="none">
                <a:solidFill>
                  <a:schemeClr val="dk1"/>
                </a:solidFill>
                <a:latin typeface="Jost Medium"/>
                <a:ea typeface="Jost Medium"/>
                <a:cs typeface="Jost Medium"/>
                <a:sym typeface="Jost"/>
              </a:defRPr>
            </a:lvl3pPr>
            <a:lvl4pPr marL="1828800" marR="0" lvl="3" indent="-381000" algn="l">
              <a:lnSpc>
                <a:spcPct val="110000"/>
              </a:lnSpc>
              <a:spcBef>
                <a:spcPts val="500"/>
              </a:spcBef>
              <a:spcAft>
                <a:spcPts val="0"/>
              </a:spcAft>
              <a:buClr>
                <a:schemeClr val="dk1"/>
              </a:buClr>
              <a:buSzPts val="2400"/>
              <a:buFont typeface="Jost"/>
              <a:buChar char="•"/>
              <a:defRPr sz="2400" i="0" u="none" strike="noStrike" cap="none">
                <a:solidFill>
                  <a:schemeClr val="dk1"/>
                </a:solidFill>
                <a:latin typeface="Jost Medium"/>
                <a:ea typeface="Jost Medium"/>
                <a:cs typeface="Jost Medium"/>
                <a:sym typeface="Jost"/>
              </a:defRPr>
            </a:lvl4pPr>
            <a:lvl5pPr marL="2286000" marR="0" lvl="4" indent="-381000" algn="l">
              <a:lnSpc>
                <a:spcPct val="110000"/>
              </a:lnSpc>
              <a:spcBef>
                <a:spcPts val="500"/>
              </a:spcBef>
              <a:spcAft>
                <a:spcPts val="0"/>
              </a:spcAft>
              <a:buClr>
                <a:schemeClr val="dk1"/>
              </a:buClr>
              <a:buSzPts val="2400"/>
              <a:buFont typeface="Jost"/>
              <a:buChar char="•"/>
              <a:defRPr sz="2400" i="0" u="none" strike="noStrike" cap="none">
                <a:solidFill>
                  <a:schemeClr val="dk1"/>
                </a:solidFill>
                <a:latin typeface="Jost Medium"/>
                <a:ea typeface="Jost Medium"/>
                <a:cs typeface="Jost Medium"/>
                <a:sym typeface="Jost"/>
              </a:defRPr>
            </a:lvl5pPr>
            <a:lvl6pPr marL="2743200" marR="0" lvl="5" indent="-342900" algn="l">
              <a:lnSpc>
                <a:spcPct val="90000"/>
              </a:lnSpc>
              <a:spcBef>
                <a:spcPts val="500"/>
              </a:spcBef>
              <a:spcAft>
                <a:spcPts val="0"/>
              </a:spcAft>
              <a:buClr>
                <a:schemeClr val="dk1"/>
              </a:buClr>
              <a:buSzPts val="1800"/>
              <a:buFont typeface="Jost"/>
              <a:buChar char="•"/>
              <a:defRPr sz="1800" i="0" u="none" strike="noStrike" cap="none">
                <a:solidFill>
                  <a:schemeClr val="dk1"/>
                </a:solidFill>
                <a:latin typeface="Jost Medium"/>
                <a:ea typeface="Jost Medium"/>
                <a:cs typeface="Jost Medium"/>
                <a:sym typeface="Jost"/>
              </a:defRPr>
            </a:lvl6pPr>
            <a:lvl7pPr marL="3200400" marR="0" lvl="6" indent="-342900" algn="l">
              <a:lnSpc>
                <a:spcPct val="90000"/>
              </a:lnSpc>
              <a:spcBef>
                <a:spcPts val="500"/>
              </a:spcBef>
              <a:spcAft>
                <a:spcPts val="0"/>
              </a:spcAft>
              <a:buClr>
                <a:schemeClr val="dk1"/>
              </a:buClr>
              <a:buSzPts val="1800"/>
              <a:buFont typeface="Jost"/>
              <a:buChar char="•"/>
              <a:defRPr sz="1800" i="0" u="none" strike="noStrike" cap="none">
                <a:solidFill>
                  <a:schemeClr val="dk1"/>
                </a:solidFill>
                <a:latin typeface="Jost Medium"/>
                <a:ea typeface="Jost Medium"/>
                <a:cs typeface="Jost Medium"/>
                <a:sym typeface="Jost"/>
              </a:defRPr>
            </a:lvl7pPr>
            <a:lvl8pPr marL="3657600" marR="0" lvl="7" indent="-342900" algn="l">
              <a:lnSpc>
                <a:spcPct val="90000"/>
              </a:lnSpc>
              <a:spcBef>
                <a:spcPts val="500"/>
              </a:spcBef>
              <a:spcAft>
                <a:spcPts val="0"/>
              </a:spcAft>
              <a:buClr>
                <a:schemeClr val="dk1"/>
              </a:buClr>
              <a:buSzPts val="1800"/>
              <a:buFont typeface="Jost"/>
              <a:buChar char="•"/>
              <a:defRPr sz="1800" i="0" u="none" strike="noStrike" cap="none">
                <a:solidFill>
                  <a:schemeClr val="dk1"/>
                </a:solidFill>
                <a:latin typeface="Jost Medium"/>
                <a:ea typeface="Jost Medium"/>
                <a:cs typeface="Jost Medium"/>
                <a:sym typeface="Jost"/>
              </a:defRPr>
            </a:lvl8pPr>
            <a:lvl9pPr marL="4114800" marR="0" lvl="8" indent="-342900" algn="l">
              <a:lnSpc>
                <a:spcPct val="90000"/>
              </a:lnSpc>
              <a:spcBef>
                <a:spcPts val="500"/>
              </a:spcBef>
              <a:spcAft>
                <a:spcPts val="0"/>
              </a:spcAft>
              <a:buClr>
                <a:schemeClr val="dk1"/>
              </a:buClr>
              <a:buSzPts val="1800"/>
              <a:buFont typeface="Jost"/>
              <a:buChar char="•"/>
              <a:defRPr sz="1800" i="0" u="none" strike="noStrike" cap="none">
                <a:solidFill>
                  <a:schemeClr val="dk1"/>
                </a:solidFill>
                <a:latin typeface="Jost Medium"/>
                <a:ea typeface="Jost Medium"/>
                <a:cs typeface="Jost Medium"/>
                <a:sym typeface="Jost"/>
              </a:defRPr>
            </a:lvl9pPr>
          </a:lstStyle>
          <a:p>
            <a:endParaRPr/>
          </a:p>
        </p:txBody>
      </p:sp>
      <p:sp>
        <p:nvSpPr>
          <p:cNvPr id="88" name="Google Shape;88;g31cc776f792_0_113"/>
          <p:cNvSpPr txBox="1">
            <a:spLocks noGrp="1"/>
          </p:cNvSpPr>
          <p:nvPr>
            <p:ph type="title"/>
          </p:nvPr>
        </p:nvSpPr>
        <p:spPr>
          <a:xfrm>
            <a:off x="1303854" y="655150"/>
            <a:ext cx="100965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3F6578"/>
              </a:buClr>
              <a:buSzPts val="4800"/>
              <a:buFont typeface="Jost SemiBold"/>
              <a:buNone/>
              <a:defRPr sz="4800" i="0" u="none" strike="noStrike" cap="none">
                <a:solidFill>
                  <a:srgbClr val="3F6578"/>
                </a:solidFill>
                <a:latin typeface="Jost SemiBold"/>
                <a:ea typeface="Jost SemiBold"/>
                <a:cs typeface="Jost SemiBold"/>
                <a:sym typeface="Jost SemiBold"/>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9" name="Google Shape;89;g31cc776f792_0_113" descr="A black background with text and a purple atom&#10;&#10;Description automatically generated"/>
          <p:cNvPicPr preferRelativeResize="0"/>
          <p:nvPr/>
        </p:nvPicPr>
        <p:blipFill rotWithShape="1">
          <a:blip r:embed="rId11">
            <a:alphaModFix/>
          </a:blip>
          <a:srcRect/>
          <a:stretch/>
        </p:blipFill>
        <p:spPr>
          <a:xfrm>
            <a:off x="11287496" y="6097076"/>
            <a:ext cx="708075" cy="590063"/>
          </a:xfrm>
          <a:prstGeom prst="rect">
            <a:avLst/>
          </a:prstGeom>
          <a:noFill/>
          <a:ln>
            <a:noFill/>
          </a:ln>
        </p:spPr>
      </p:pic>
      <p:pic>
        <p:nvPicPr>
          <p:cNvPr id="90" name="Google Shape;90;g31cc776f792_0_113" descr="A colorful hexagons on a white background&#10;&#10;Description automatically generated"/>
          <p:cNvPicPr preferRelativeResize="0"/>
          <p:nvPr/>
        </p:nvPicPr>
        <p:blipFill rotWithShape="1">
          <a:blip r:embed="rId12">
            <a:alphaModFix/>
          </a:blip>
          <a:srcRect l="4716" t="783"/>
          <a:stretch/>
        </p:blipFill>
        <p:spPr>
          <a:xfrm>
            <a:off x="0" y="0"/>
            <a:ext cx="1239867" cy="259693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
        <p:nvSpPr>
          <p:cNvPr id="127" name="Google Shape;127;g320cf104df7_0_398"/>
          <p:cNvSpPr txBox="1">
            <a:spLocks noGrp="1"/>
          </p:cNvSpPr>
          <p:nvPr>
            <p:ph type="title"/>
          </p:nvPr>
        </p:nvSpPr>
        <p:spPr>
          <a:xfrm>
            <a:off x="758825" y="596900"/>
            <a:ext cx="9540900" cy="654000"/>
          </a:xfrm>
          <a:prstGeom prst="rect">
            <a:avLst/>
          </a:prstGeom>
          <a:noFill/>
          <a:ln>
            <a:noFill/>
          </a:ln>
        </p:spPr>
        <p:txBody>
          <a:bodyPr spcFirstLastPara="1" wrap="square" lIns="0" tIns="45700" rIns="0" bIns="45700" anchor="ctr" anchorCtr="0">
            <a:noAutofit/>
          </a:bodyPr>
          <a:lstStyle>
            <a:lvl1pPr marR="0" lvl="0" algn="l">
              <a:lnSpc>
                <a:spcPct val="90000"/>
              </a:lnSpc>
              <a:spcBef>
                <a:spcPts val="0"/>
              </a:spcBef>
              <a:spcAft>
                <a:spcPts val="0"/>
              </a:spcAft>
              <a:buSzPts val="1500"/>
              <a:buNone/>
              <a:defRPr sz="2800" b="1" i="0" u="none" strike="noStrike" cap="none">
                <a:solidFill>
                  <a:schemeClr val="dk1"/>
                </a:solidFill>
                <a:latin typeface="Arial"/>
                <a:ea typeface="Arial"/>
                <a:cs typeface="Arial"/>
                <a:sym typeface="Arial"/>
              </a:defRPr>
            </a:lvl1pPr>
            <a:lvl2pPr marR="0" lvl="1" algn="l">
              <a:lnSpc>
                <a:spcPct val="90000"/>
              </a:lnSpc>
              <a:spcBef>
                <a:spcPts val="0"/>
              </a:spcBef>
              <a:spcAft>
                <a:spcPts val="0"/>
              </a:spcAft>
              <a:buSzPts val="1500"/>
              <a:buNone/>
              <a:defRPr sz="2800" b="1" i="0" u="none" strike="noStrike" cap="none">
                <a:solidFill>
                  <a:schemeClr val="dk1"/>
                </a:solidFill>
                <a:latin typeface="Arial"/>
                <a:ea typeface="Arial"/>
                <a:cs typeface="Arial"/>
                <a:sym typeface="Arial"/>
              </a:defRPr>
            </a:lvl2pPr>
            <a:lvl3pPr marR="0" lvl="2" algn="l">
              <a:lnSpc>
                <a:spcPct val="90000"/>
              </a:lnSpc>
              <a:spcBef>
                <a:spcPts val="0"/>
              </a:spcBef>
              <a:spcAft>
                <a:spcPts val="0"/>
              </a:spcAft>
              <a:buSzPts val="1500"/>
              <a:buNone/>
              <a:defRPr sz="2800" b="1" i="0" u="none" strike="noStrike" cap="none">
                <a:solidFill>
                  <a:schemeClr val="dk1"/>
                </a:solidFill>
                <a:latin typeface="Arial"/>
                <a:ea typeface="Arial"/>
                <a:cs typeface="Arial"/>
                <a:sym typeface="Arial"/>
              </a:defRPr>
            </a:lvl3pPr>
            <a:lvl4pPr marR="0" lvl="3" algn="l">
              <a:lnSpc>
                <a:spcPct val="90000"/>
              </a:lnSpc>
              <a:spcBef>
                <a:spcPts val="0"/>
              </a:spcBef>
              <a:spcAft>
                <a:spcPts val="0"/>
              </a:spcAft>
              <a:buSzPts val="1500"/>
              <a:buNone/>
              <a:defRPr sz="2800" b="1" i="0" u="none" strike="noStrike" cap="none">
                <a:solidFill>
                  <a:schemeClr val="dk1"/>
                </a:solidFill>
                <a:latin typeface="Arial"/>
                <a:ea typeface="Arial"/>
                <a:cs typeface="Arial"/>
                <a:sym typeface="Arial"/>
              </a:defRPr>
            </a:lvl4pPr>
            <a:lvl5pPr marR="0" lvl="4" algn="l">
              <a:lnSpc>
                <a:spcPct val="90000"/>
              </a:lnSpc>
              <a:spcBef>
                <a:spcPts val="0"/>
              </a:spcBef>
              <a:spcAft>
                <a:spcPts val="0"/>
              </a:spcAft>
              <a:buSzPts val="1500"/>
              <a:buNone/>
              <a:defRPr sz="2800" b="1" i="0" u="none" strike="noStrike" cap="none">
                <a:solidFill>
                  <a:schemeClr val="dk1"/>
                </a:solidFill>
                <a:latin typeface="Arial"/>
                <a:ea typeface="Arial"/>
                <a:cs typeface="Arial"/>
                <a:sym typeface="Arial"/>
              </a:defRPr>
            </a:lvl5pPr>
            <a:lvl6pPr marR="0" lvl="5" algn="l">
              <a:lnSpc>
                <a:spcPct val="90000"/>
              </a:lnSpc>
              <a:spcBef>
                <a:spcPts val="0"/>
              </a:spcBef>
              <a:spcAft>
                <a:spcPts val="0"/>
              </a:spcAft>
              <a:buSzPts val="1500"/>
              <a:buNone/>
              <a:defRPr sz="4400" b="0" i="0" u="none" strike="noStrike" cap="none">
                <a:solidFill>
                  <a:schemeClr val="dk1"/>
                </a:solidFill>
                <a:latin typeface="Calibri"/>
                <a:ea typeface="Calibri"/>
                <a:cs typeface="Calibri"/>
                <a:sym typeface="Calibri"/>
              </a:defRPr>
            </a:lvl6pPr>
            <a:lvl7pPr marR="0" lvl="6" algn="l">
              <a:lnSpc>
                <a:spcPct val="90000"/>
              </a:lnSpc>
              <a:spcBef>
                <a:spcPts val="0"/>
              </a:spcBef>
              <a:spcAft>
                <a:spcPts val="0"/>
              </a:spcAft>
              <a:buSzPts val="1500"/>
              <a:buNone/>
              <a:defRPr sz="4400" b="0" i="0" u="none" strike="noStrike" cap="none">
                <a:solidFill>
                  <a:schemeClr val="dk1"/>
                </a:solidFill>
                <a:latin typeface="Calibri"/>
                <a:ea typeface="Calibri"/>
                <a:cs typeface="Calibri"/>
                <a:sym typeface="Calibri"/>
              </a:defRPr>
            </a:lvl7pPr>
            <a:lvl8pPr marR="0" lvl="7" algn="l">
              <a:lnSpc>
                <a:spcPct val="90000"/>
              </a:lnSpc>
              <a:spcBef>
                <a:spcPts val="0"/>
              </a:spcBef>
              <a:spcAft>
                <a:spcPts val="0"/>
              </a:spcAft>
              <a:buSzPts val="1500"/>
              <a:buNone/>
              <a:defRPr sz="4400" b="0" i="0" u="none" strike="noStrike" cap="none">
                <a:solidFill>
                  <a:schemeClr val="dk1"/>
                </a:solidFill>
                <a:latin typeface="Calibri"/>
                <a:ea typeface="Calibri"/>
                <a:cs typeface="Calibri"/>
                <a:sym typeface="Calibri"/>
              </a:defRPr>
            </a:lvl8pPr>
            <a:lvl9pPr marR="0" lvl="8" algn="l">
              <a:lnSpc>
                <a:spcPct val="90000"/>
              </a:lnSpc>
              <a:spcBef>
                <a:spcPts val="0"/>
              </a:spcBef>
              <a:spcAft>
                <a:spcPts val="0"/>
              </a:spcAft>
              <a:buSzPts val="1500"/>
              <a:buNone/>
              <a:defRPr sz="4400" b="0" i="0" u="none" strike="noStrike" cap="none">
                <a:solidFill>
                  <a:schemeClr val="dk1"/>
                </a:solidFill>
                <a:latin typeface="Calibri"/>
                <a:ea typeface="Calibri"/>
                <a:cs typeface="Calibri"/>
                <a:sym typeface="Calibri"/>
              </a:defRPr>
            </a:lvl9pPr>
          </a:lstStyle>
          <a:p>
            <a:endParaRPr/>
          </a:p>
        </p:txBody>
      </p:sp>
      <p:sp>
        <p:nvSpPr>
          <p:cNvPr id="128" name="Google Shape;128;g320cf104df7_0_398"/>
          <p:cNvSpPr txBox="1">
            <a:spLocks noGrp="1"/>
          </p:cNvSpPr>
          <p:nvPr>
            <p:ph type="body" idx="1"/>
          </p:nvPr>
        </p:nvSpPr>
        <p:spPr>
          <a:xfrm>
            <a:off x="758825" y="1825625"/>
            <a:ext cx="10739700" cy="3921300"/>
          </a:xfrm>
          <a:prstGeom prst="rect">
            <a:avLst/>
          </a:prstGeom>
          <a:noFill/>
          <a:ln>
            <a:noFill/>
          </a:ln>
        </p:spPr>
        <p:txBody>
          <a:bodyPr spcFirstLastPara="1" wrap="square" lIns="0" tIns="45700" rIns="0" bIns="45700" anchor="t" anchorCtr="0">
            <a:noAutofit/>
          </a:bodyPr>
          <a:lstStyle>
            <a:lvl1pPr marL="457200" marR="0" lvl="0" indent="-406400" algn="l">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129" name="Google Shape;129;g320cf104df7_0_398"/>
          <p:cNvSpPr txBox="1">
            <a:spLocks noGrp="1"/>
          </p:cNvSpPr>
          <p:nvPr>
            <p:ph type="sldNum" idx="12"/>
          </p:nvPr>
        </p:nvSpPr>
        <p:spPr>
          <a:xfrm>
            <a:off x="10993437" y="6234112"/>
            <a:ext cx="504900" cy="365100"/>
          </a:xfrm>
          <a:prstGeom prst="rect">
            <a:avLst/>
          </a:prstGeom>
          <a:noFill/>
          <a:ln>
            <a:noFill/>
          </a:ln>
        </p:spPr>
        <p:txBody>
          <a:bodyPr spcFirstLastPara="1" wrap="square" lIns="0" tIns="45700" rIns="0" bIns="45700" anchor="t" anchorCtr="0">
            <a:noAutofit/>
          </a:bodyPr>
          <a:lstStyle>
            <a:lvl1pPr marL="0" marR="0" lvl="0"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1pPr>
            <a:lvl2pPr marL="0" marR="0" lvl="1"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2pPr>
            <a:lvl3pPr marL="0" marR="0" lvl="2"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3pPr>
            <a:lvl4pPr marL="0" marR="0" lvl="3"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4pPr>
            <a:lvl5pPr marL="0" marR="0" lvl="4"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5pPr>
            <a:lvl6pPr marL="0" marR="0" lvl="5"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6pPr>
            <a:lvl7pPr marL="0" marR="0" lvl="6"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7pPr>
            <a:lvl8pPr marL="0" marR="0" lvl="7"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8pPr>
            <a:lvl9pPr marL="0" marR="0" lvl="8" indent="0" algn="r">
              <a:lnSpc>
                <a:spcPct val="100000"/>
              </a:lnSpc>
              <a:spcBef>
                <a:spcPts val="0"/>
              </a:spcBef>
              <a:spcAft>
                <a:spcPts val="0"/>
              </a:spcAft>
              <a:buClr>
                <a:srgbClr val="18657A"/>
              </a:buClr>
              <a:buSzPts val="1500"/>
              <a:buFont typeface="Arial"/>
              <a:buNone/>
              <a:defRPr sz="1500" b="1" i="0" u="none">
                <a:solidFill>
                  <a:srgbClr val="18657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b="0">
              <a:solidFill>
                <a:srgbClr val="000000"/>
              </a:solidFill>
            </a:endParaRPr>
          </a:p>
        </p:txBody>
      </p:sp>
    </p:spTree>
  </p:cSld>
  <p:clrMap bg1="lt1" tx1="dk1" bg2="dk2" tx2="lt2" accent1="accent1" accent2="accent2" accent3="accent3" accent4="accent4" accent5="accent5" accent6="accent6" hlink="hlink" folHlink="folHlink"/>
  <p:sldLayoutIdLst>
    <p:sldLayoutId id="214748367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g39c3a47809c_0_224"/>
          <p:cNvSpPr txBox="1">
            <a:spLocks noGrp="1"/>
          </p:cNvSpPr>
          <p:nvPr>
            <p:ph type="body" idx="1"/>
          </p:nvPr>
        </p:nvSpPr>
        <p:spPr>
          <a:xfrm>
            <a:off x="1303854" y="2115650"/>
            <a:ext cx="10096500" cy="4105500"/>
          </a:xfrm>
          <a:prstGeom prst="rect">
            <a:avLst/>
          </a:prstGeom>
          <a:noFill/>
          <a:ln>
            <a:noFill/>
          </a:ln>
        </p:spPr>
        <p:txBody>
          <a:bodyPr spcFirstLastPara="1" wrap="square" lIns="91425" tIns="45700" rIns="91425" bIns="45700" anchor="t" anchorCtr="0">
            <a:normAutofit/>
          </a:bodyPr>
          <a:lstStyle>
            <a:lvl1pPr marL="457200" marR="0" lvl="0" indent="-457200" algn="l">
              <a:lnSpc>
                <a:spcPct val="110000"/>
              </a:lnSpc>
              <a:spcBef>
                <a:spcPts val="18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a:lnSpc>
                <a:spcPct val="110000"/>
              </a:lnSpc>
              <a:spcBef>
                <a:spcPts val="5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6400" algn="l">
              <a:lnSpc>
                <a:spcPct val="11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381000" algn="l">
              <a:lnSpc>
                <a:spcPct val="11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11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g39c3a47809c_0_224"/>
          <p:cNvSpPr txBox="1">
            <a:spLocks noGrp="1"/>
          </p:cNvSpPr>
          <p:nvPr>
            <p:ph type="title"/>
          </p:nvPr>
        </p:nvSpPr>
        <p:spPr>
          <a:xfrm>
            <a:off x="1303854" y="655150"/>
            <a:ext cx="100965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3F6578"/>
              </a:buClr>
              <a:buSzPts val="4800"/>
              <a:buFont typeface="Calibri"/>
              <a:buNone/>
              <a:defRPr sz="4800" b="0" i="0" u="none" strike="noStrike" cap="none">
                <a:solidFill>
                  <a:srgbClr val="3F657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36" name="Google Shape;136;g39c3a47809c_0_224" descr="A black background with text and a purple atom&#10;&#10;Description automatically generated"/>
          <p:cNvPicPr preferRelativeResize="0"/>
          <p:nvPr/>
        </p:nvPicPr>
        <p:blipFill rotWithShape="1">
          <a:blip r:embed="rId13">
            <a:alphaModFix/>
          </a:blip>
          <a:srcRect/>
          <a:stretch/>
        </p:blipFill>
        <p:spPr>
          <a:xfrm>
            <a:off x="11287496" y="6097076"/>
            <a:ext cx="708075" cy="590063"/>
          </a:xfrm>
          <a:prstGeom prst="rect">
            <a:avLst/>
          </a:prstGeom>
          <a:noFill/>
          <a:ln>
            <a:noFill/>
          </a:ln>
        </p:spPr>
      </p:pic>
      <p:pic>
        <p:nvPicPr>
          <p:cNvPr id="137" name="Google Shape;137;g39c3a47809c_0_224" descr="A colorful hexagons on a white background&#10;&#10;Description automatically generated"/>
          <p:cNvPicPr preferRelativeResize="0"/>
          <p:nvPr/>
        </p:nvPicPr>
        <p:blipFill rotWithShape="1">
          <a:blip r:embed="rId14">
            <a:alphaModFix/>
          </a:blip>
          <a:srcRect l="4716" t="783"/>
          <a:stretch/>
        </p:blipFill>
        <p:spPr>
          <a:xfrm>
            <a:off x="0" y="0"/>
            <a:ext cx="1239867" cy="2596938"/>
          </a:xfrm>
          <a:prstGeom prst="rect">
            <a:avLst/>
          </a:prstGeom>
          <a:noFill/>
          <a:ln>
            <a:noFill/>
          </a:ln>
        </p:spPr>
      </p:pic>
      <p:sp>
        <p:nvSpPr>
          <p:cNvPr id="138" name="Google Shape;138;g39c3a47809c_0_224"/>
          <p:cNvSpPr/>
          <p:nvPr/>
        </p:nvSpPr>
        <p:spPr>
          <a:xfrm>
            <a:off x="11340746" y="6586594"/>
            <a:ext cx="480900" cy="58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g39c3a47809c_0_224"/>
          <p:cNvSpPr txBox="1"/>
          <p:nvPr/>
        </p:nvSpPr>
        <p:spPr>
          <a:xfrm>
            <a:off x="1303854" y="6294162"/>
            <a:ext cx="1332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F6578"/>
                </a:solidFill>
                <a:latin typeface="Calibri"/>
                <a:ea typeface="Calibri"/>
                <a:cs typeface="Calibri"/>
                <a:sym typeface="Calibri"/>
              </a:rPr>
              <a:t>stepupphysics.org</a:t>
            </a:r>
            <a:endParaRPr sz="1200" b="1" i="0" u="none" strike="noStrike" cap="none">
              <a:solidFill>
                <a:srgbClr val="3F657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hyperlink" Target="https://www.aps.org/programs/women/workshops/cuwip.cf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aps.org/programs/education/statistics/womenmajors.cfm" TargetMode="External"/><Relationship Id="rId2" Type="http://schemas.openxmlformats.org/officeDocument/2006/relationships/notesSlide" Target="../notesSlides/notesSlide41.xml"/><Relationship Id="rId1" Type="http://schemas.openxmlformats.org/officeDocument/2006/relationships/slideLayout" Target="../slideLayouts/slideLayout21.xml"/><Relationship Id="rId5" Type="http://schemas.openxmlformats.org/officeDocument/2006/relationships/hyperlink" Target="https://www.aps.org/publications/apsnews/201604/grading.cfm" TargetMode="External"/><Relationship Id="rId4" Type="http://schemas.openxmlformats.org/officeDocument/2006/relationships/hyperlink" Target="http://www.iop.org/activity/groups/subject/wip/history/icwip/page_64677.htm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1.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39c3a47809c_0_219"/>
          <p:cNvSpPr txBox="1">
            <a:spLocks noGrp="1"/>
          </p:cNvSpPr>
          <p:nvPr>
            <p:ph type="ctrTitle"/>
          </p:nvPr>
        </p:nvSpPr>
        <p:spPr>
          <a:xfrm>
            <a:off x="1332271" y="1343467"/>
            <a:ext cx="9832200" cy="2288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F6578"/>
              </a:buClr>
              <a:buSzPts val="6000"/>
              <a:buFont typeface="Calibri"/>
              <a:buNone/>
            </a:pPr>
            <a:r>
              <a:rPr lang="en-US" b="1">
                <a:latin typeface="Jost Black"/>
                <a:ea typeface="Jost Black"/>
                <a:cs typeface="Jost Black"/>
                <a:sym typeface="Jost"/>
              </a:rPr>
              <a:t>Women in Physics</a:t>
            </a:r>
            <a:endParaRPr b="1">
              <a:latin typeface="Jost Black"/>
              <a:ea typeface="Jost Black"/>
              <a:cs typeface="Jost Black"/>
              <a:sym typeface="Jost"/>
            </a:endParaRPr>
          </a:p>
        </p:txBody>
      </p:sp>
      <p:sp>
        <p:nvSpPr>
          <p:cNvPr id="210" name="Google Shape;210;g39c3a47809c_0_219"/>
          <p:cNvSpPr txBox="1">
            <a:spLocks noGrp="1"/>
          </p:cNvSpPr>
          <p:nvPr>
            <p:ph type="subTitle" idx="1"/>
          </p:nvPr>
        </p:nvSpPr>
        <p:spPr>
          <a:xfrm>
            <a:off x="1332270" y="3724102"/>
            <a:ext cx="9832200" cy="16557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400"/>
              <a:buNone/>
            </a:pPr>
            <a:r>
              <a:rPr lang="en-US">
                <a:latin typeface="Jost Medium"/>
                <a:ea typeface="Jost Medium"/>
                <a:cs typeface="Jost Medium"/>
                <a:sym typeface="Jost"/>
              </a:rPr>
              <a:t>in class presentation </a:t>
            </a:r>
            <a:endParaRPr>
              <a:latin typeface="Jost Medium"/>
              <a:ea typeface="Jost Medium"/>
              <a:cs typeface="Jost Medium"/>
              <a:sym typeface="Jost"/>
            </a:endParaRPr>
          </a:p>
          <a:p>
            <a:pPr marL="0" lvl="0" indent="0" algn="l" rtl="0">
              <a:lnSpc>
                <a:spcPct val="110000"/>
              </a:lnSpc>
              <a:spcBef>
                <a:spcPts val="800"/>
              </a:spcBef>
              <a:spcAft>
                <a:spcPts val="0"/>
              </a:spcAft>
              <a:buClr>
                <a:schemeClr val="dk1"/>
              </a:buClr>
              <a:buSzPts val="16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320cf104df7_0_298"/>
          <p:cNvSpPr txBox="1">
            <a:spLocks noGrp="1"/>
          </p:cNvSpPr>
          <p:nvPr>
            <p:ph type="ctrTitle"/>
          </p:nvPr>
        </p:nvSpPr>
        <p:spPr>
          <a:xfrm>
            <a:off x="1332275" y="3074600"/>
            <a:ext cx="10630800" cy="9690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Additional optional activity:</a:t>
            </a:r>
            <a:endParaRPr/>
          </a:p>
        </p:txBody>
      </p:sp>
      <p:sp>
        <p:nvSpPr>
          <p:cNvPr id="323" name="Google Shape;323;g320cf104df7_0_298"/>
          <p:cNvSpPr txBox="1">
            <a:spLocks noGrp="1"/>
          </p:cNvSpPr>
          <p:nvPr>
            <p:ph type="subTitle" idx="1"/>
          </p:nvPr>
        </p:nvSpPr>
        <p:spPr>
          <a:xfrm>
            <a:off x="1332275" y="4135704"/>
            <a:ext cx="9832200" cy="2511600"/>
          </a:xfrm>
          <a:prstGeom prst="rect">
            <a:avLst/>
          </a:prstGeom>
        </p:spPr>
        <p:txBody>
          <a:bodyPr spcFirstLastPara="1" wrap="square" lIns="91425" tIns="45700" rIns="91425" bIns="45700" anchor="t" anchorCtr="0">
            <a:normAutofit/>
          </a:bodyPr>
          <a:lstStyle/>
          <a:p>
            <a:pPr marL="0" lvl="0" indent="0" algn="l" rtl="0">
              <a:spcBef>
                <a:spcPts val="800"/>
              </a:spcBef>
              <a:spcAft>
                <a:spcPts val="0"/>
              </a:spcAft>
              <a:buNone/>
            </a:pPr>
            <a:r>
              <a:rPr lang="en-US"/>
              <a:t>Within the supplemental slides, there is an additional optional activity about the demographics by race for the United States. This can be done prior to the following activity. </a:t>
            </a:r>
            <a:endParaRPr/>
          </a:p>
        </p:txBody>
      </p:sp>
      <p:sp>
        <p:nvSpPr>
          <p:cNvPr id="324" name="Google Shape;324;g320cf104df7_0_298"/>
          <p:cNvSpPr/>
          <p:nvPr/>
        </p:nvSpPr>
        <p:spPr>
          <a:xfrm>
            <a:off x="11715925" y="6383900"/>
            <a:ext cx="284400" cy="247200"/>
          </a:xfrm>
          <a:prstGeom prst="hexagon">
            <a:avLst>
              <a:gd name="adj" fmla="val 28852"/>
              <a:gd name="vf" fmla="val 115470"/>
            </a:avLst>
          </a:prstGeom>
          <a:solidFill>
            <a:srgbClr val="B4A7D6"/>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320cf104df7_0_408"/>
          <p:cNvSpPr txBox="1">
            <a:spLocks noGrp="1"/>
          </p:cNvSpPr>
          <p:nvPr>
            <p:ph type="ctrTitle"/>
          </p:nvPr>
        </p:nvSpPr>
        <p:spPr>
          <a:xfrm>
            <a:off x="1332271" y="1755058"/>
            <a:ext cx="9832200" cy="2288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For the next activity, there are two activity options:</a:t>
            </a:r>
            <a:endParaRPr/>
          </a:p>
        </p:txBody>
      </p:sp>
      <p:sp>
        <p:nvSpPr>
          <p:cNvPr id="331" name="Google Shape;331;g320cf104df7_0_408"/>
          <p:cNvSpPr txBox="1">
            <a:spLocks noGrp="1"/>
          </p:cNvSpPr>
          <p:nvPr>
            <p:ph type="subTitle" idx="1"/>
          </p:nvPr>
        </p:nvSpPr>
        <p:spPr>
          <a:xfrm>
            <a:off x="1332275" y="4135704"/>
            <a:ext cx="9832200" cy="2511600"/>
          </a:xfrm>
          <a:prstGeom prst="rect">
            <a:avLst/>
          </a:prstGeom>
        </p:spPr>
        <p:txBody>
          <a:bodyPr spcFirstLastPara="1" wrap="square" lIns="91425" tIns="45700" rIns="91425" bIns="45700" anchor="t" anchorCtr="0">
            <a:normAutofit/>
          </a:bodyPr>
          <a:lstStyle/>
          <a:p>
            <a:pPr marL="0" lvl="0" indent="0" algn="l" rtl="0">
              <a:spcBef>
                <a:spcPts val="800"/>
              </a:spcBef>
              <a:spcAft>
                <a:spcPts val="0"/>
              </a:spcAft>
              <a:buNone/>
            </a:pPr>
            <a:r>
              <a:rPr lang="en-US"/>
              <a:t>Slide #11 and 12: Ask students which lines match the trend of STEM majors vs Physics majors </a:t>
            </a:r>
            <a:endParaRPr/>
          </a:p>
          <a:p>
            <a:pPr marL="0" lvl="0" indent="0" algn="l" rtl="0">
              <a:spcBef>
                <a:spcPts val="800"/>
              </a:spcBef>
              <a:spcAft>
                <a:spcPts val="0"/>
              </a:spcAft>
              <a:buNone/>
            </a:pPr>
            <a:r>
              <a:rPr lang="en-US"/>
              <a:t>Slide #13-18: This is a slow reveal graph, each slide until #17 reveals one more piece of information. Ask students at each slide what they notice and wonder about the information presented.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g320cf104df7_0_304"/>
          <p:cNvPicPr preferRelativeResize="0"/>
          <p:nvPr/>
        </p:nvPicPr>
        <p:blipFill>
          <a:blip r:embed="rId3">
            <a:alphaModFix/>
          </a:blip>
          <a:stretch>
            <a:fillRect/>
          </a:stretch>
        </p:blipFill>
        <p:spPr>
          <a:xfrm>
            <a:off x="6379100" y="161250"/>
            <a:ext cx="5521884" cy="6438150"/>
          </a:xfrm>
          <a:prstGeom prst="rect">
            <a:avLst/>
          </a:prstGeom>
          <a:noFill/>
          <a:ln>
            <a:noFill/>
          </a:ln>
        </p:spPr>
      </p:pic>
      <p:sp>
        <p:nvSpPr>
          <p:cNvPr id="338" name="Google Shape;338;g320cf104df7_0_304"/>
          <p:cNvSpPr/>
          <p:nvPr/>
        </p:nvSpPr>
        <p:spPr>
          <a:xfrm>
            <a:off x="7116231" y="790987"/>
            <a:ext cx="4688116" cy="4933213"/>
          </a:xfrm>
          <a:custGeom>
            <a:avLst/>
            <a:gdLst/>
            <a:ahLst/>
            <a:cxnLst/>
            <a:rect l="l" t="t" r="r" b="b"/>
            <a:pathLst>
              <a:path w="118096" h="185686" extrusionOk="0">
                <a:moveTo>
                  <a:pt x="0" y="185686"/>
                </a:moveTo>
                <a:cubicBezTo>
                  <a:pt x="3974" y="183036"/>
                  <a:pt x="8584" y="181315"/>
                  <a:pt x="12255" y="178259"/>
                </a:cubicBezTo>
                <a:cubicBezTo>
                  <a:pt x="14445" y="176435"/>
                  <a:pt x="14712" y="172784"/>
                  <a:pt x="17083" y="171203"/>
                </a:cubicBezTo>
                <a:cubicBezTo>
                  <a:pt x="25544" y="165560"/>
                  <a:pt x="35888" y="162425"/>
                  <a:pt x="43079" y="155234"/>
                </a:cubicBezTo>
                <a:cubicBezTo>
                  <a:pt x="45712" y="152601"/>
                  <a:pt x="44134" y="147658"/>
                  <a:pt x="46050" y="144464"/>
                </a:cubicBezTo>
                <a:cubicBezTo>
                  <a:pt x="48129" y="140998"/>
                  <a:pt x="53217" y="140107"/>
                  <a:pt x="55335" y="136665"/>
                </a:cubicBezTo>
                <a:cubicBezTo>
                  <a:pt x="59542" y="129828"/>
                  <a:pt x="59606" y="121028"/>
                  <a:pt x="63505" y="114011"/>
                </a:cubicBezTo>
                <a:cubicBezTo>
                  <a:pt x="67555" y="106722"/>
                  <a:pt x="77823" y="103160"/>
                  <a:pt x="79845" y="95071"/>
                </a:cubicBezTo>
                <a:cubicBezTo>
                  <a:pt x="81047" y="90261"/>
                  <a:pt x="79887" y="85125"/>
                  <a:pt x="80588" y="80217"/>
                </a:cubicBezTo>
                <a:cubicBezTo>
                  <a:pt x="81408" y="74479"/>
                  <a:pt x="85393" y="69559"/>
                  <a:pt x="86530" y="63876"/>
                </a:cubicBezTo>
                <a:cubicBezTo>
                  <a:pt x="87265" y="60202"/>
                  <a:pt x="86340" y="56086"/>
                  <a:pt x="88015" y="52735"/>
                </a:cubicBezTo>
                <a:cubicBezTo>
                  <a:pt x="90481" y="47802"/>
                  <a:pt x="96839" y="45810"/>
                  <a:pt x="99899" y="41222"/>
                </a:cubicBezTo>
                <a:cubicBezTo>
                  <a:pt x="103751" y="35447"/>
                  <a:pt x="106819" y="29174"/>
                  <a:pt x="110669" y="23397"/>
                </a:cubicBezTo>
                <a:cubicBezTo>
                  <a:pt x="115207" y="16588"/>
                  <a:pt x="114441" y="7321"/>
                  <a:pt x="118096" y="0"/>
                </a:cubicBezTo>
              </a:path>
            </a:pathLst>
          </a:custGeom>
          <a:noFill/>
          <a:ln w="38100" cap="flat" cmpd="sng">
            <a:solidFill>
              <a:srgbClr val="0000FF"/>
            </a:solidFill>
            <a:prstDash val="solid"/>
            <a:round/>
            <a:headEnd type="none" w="med" len="med"/>
            <a:tailEnd type="none" w="med" len="med"/>
          </a:ln>
        </p:spPr>
        <p:txBody>
          <a:bodyPr/>
          <a:lstStyle/>
          <a:p>
            <a:endParaRPr lang="en-US"/>
          </a:p>
        </p:txBody>
      </p:sp>
      <p:sp>
        <p:nvSpPr>
          <p:cNvPr id="339" name="Google Shape;339;g320cf104df7_0_304"/>
          <p:cNvSpPr/>
          <p:nvPr/>
        </p:nvSpPr>
        <p:spPr>
          <a:xfrm>
            <a:off x="7116231" y="3186095"/>
            <a:ext cx="4959055" cy="384273"/>
          </a:xfrm>
          <a:custGeom>
            <a:avLst/>
            <a:gdLst/>
            <a:ahLst/>
            <a:cxnLst/>
            <a:rect l="l" t="t" r="r" b="b"/>
            <a:pathLst>
              <a:path w="137408" h="11802" extrusionOk="0">
                <a:moveTo>
                  <a:pt x="0" y="2941"/>
                </a:moveTo>
                <a:cubicBezTo>
                  <a:pt x="4599" y="1627"/>
                  <a:pt x="9394" y="4753"/>
                  <a:pt x="14112" y="5541"/>
                </a:cubicBezTo>
                <a:cubicBezTo>
                  <a:pt x="16699" y="5973"/>
                  <a:pt x="18917" y="2941"/>
                  <a:pt x="21540" y="2941"/>
                </a:cubicBezTo>
                <a:cubicBezTo>
                  <a:pt x="23866" y="2941"/>
                  <a:pt x="25527" y="5912"/>
                  <a:pt x="27853" y="5912"/>
                </a:cubicBezTo>
                <a:cubicBezTo>
                  <a:pt x="36180" y="5912"/>
                  <a:pt x="44121" y="2263"/>
                  <a:pt x="52364" y="1084"/>
                </a:cubicBezTo>
                <a:cubicBezTo>
                  <a:pt x="54479" y="781"/>
                  <a:pt x="56540" y="2198"/>
                  <a:pt x="58677" y="2198"/>
                </a:cubicBezTo>
                <a:cubicBezTo>
                  <a:pt x="62931" y="2198"/>
                  <a:pt x="67229" y="-880"/>
                  <a:pt x="71304" y="342"/>
                </a:cubicBezTo>
                <a:cubicBezTo>
                  <a:pt x="74981" y="1445"/>
                  <a:pt x="78234" y="4427"/>
                  <a:pt x="82073" y="4427"/>
                </a:cubicBezTo>
                <a:cubicBezTo>
                  <a:pt x="85861" y="4427"/>
                  <a:pt x="89451" y="1779"/>
                  <a:pt x="93215" y="2198"/>
                </a:cubicBezTo>
                <a:cubicBezTo>
                  <a:pt x="103138" y="3302"/>
                  <a:pt x="111987" y="9327"/>
                  <a:pt x="121810" y="11111"/>
                </a:cubicBezTo>
                <a:cubicBezTo>
                  <a:pt x="124353" y="11573"/>
                  <a:pt x="126653" y="8883"/>
                  <a:pt x="129238" y="8883"/>
                </a:cubicBezTo>
                <a:cubicBezTo>
                  <a:pt x="132096" y="8883"/>
                  <a:pt x="134851" y="12760"/>
                  <a:pt x="137408" y="11483"/>
                </a:cubicBezTo>
              </a:path>
            </a:pathLst>
          </a:custGeom>
          <a:noFill/>
          <a:ln w="38100" cap="flat" cmpd="sng">
            <a:solidFill>
              <a:srgbClr val="6AA84F"/>
            </a:solidFill>
            <a:prstDash val="solid"/>
            <a:round/>
            <a:headEnd type="none" w="med" len="med"/>
            <a:tailEnd type="none" w="med" len="med"/>
          </a:ln>
        </p:spPr>
        <p:txBody>
          <a:bodyPr/>
          <a:lstStyle/>
          <a:p>
            <a:endParaRPr lang="en-US"/>
          </a:p>
        </p:txBody>
      </p:sp>
      <p:sp>
        <p:nvSpPr>
          <p:cNvPr id="340" name="Google Shape;340;g320cf104df7_0_304"/>
          <p:cNvSpPr/>
          <p:nvPr/>
        </p:nvSpPr>
        <p:spPr>
          <a:xfrm>
            <a:off x="7169860" y="1875877"/>
            <a:ext cx="4597144" cy="756629"/>
          </a:xfrm>
          <a:custGeom>
            <a:avLst/>
            <a:gdLst/>
            <a:ahLst/>
            <a:cxnLst/>
            <a:rect l="l" t="t" r="r" b="b"/>
            <a:pathLst>
              <a:path w="127380" h="23238" extrusionOk="0">
                <a:moveTo>
                  <a:pt x="0" y="4560"/>
                </a:moveTo>
                <a:cubicBezTo>
                  <a:pt x="939" y="2680"/>
                  <a:pt x="2396" y="-309"/>
                  <a:pt x="4456" y="103"/>
                </a:cubicBezTo>
                <a:cubicBezTo>
                  <a:pt x="6775" y="566"/>
                  <a:pt x="7088" y="4424"/>
                  <a:pt x="9284" y="5302"/>
                </a:cubicBezTo>
                <a:cubicBezTo>
                  <a:pt x="11211" y="6072"/>
                  <a:pt x="13238" y="2849"/>
                  <a:pt x="15226" y="3445"/>
                </a:cubicBezTo>
                <a:cubicBezTo>
                  <a:pt x="24229" y="6145"/>
                  <a:pt x="33490" y="7918"/>
                  <a:pt x="42707" y="9759"/>
                </a:cubicBezTo>
                <a:cubicBezTo>
                  <a:pt x="46228" y="10462"/>
                  <a:pt x="47332" y="15315"/>
                  <a:pt x="50135" y="17558"/>
                </a:cubicBezTo>
                <a:cubicBezTo>
                  <a:pt x="53815" y="20503"/>
                  <a:pt x="58456" y="22544"/>
                  <a:pt x="63133" y="23128"/>
                </a:cubicBezTo>
                <a:cubicBezTo>
                  <a:pt x="66670" y="23570"/>
                  <a:pt x="69596" y="19414"/>
                  <a:pt x="73160" y="19414"/>
                </a:cubicBezTo>
                <a:cubicBezTo>
                  <a:pt x="74933" y="19414"/>
                  <a:pt x="76469" y="22556"/>
                  <a:pt x="77988" y="21643"/>
                </a:cubicBezTo>
                <a:cubicBezTo>
                  <a:pt x="83021" y="18619"/>
                  <a:pt x="86713" y="12767"/>
                  <a:pt x="92471" y="11616"/>
                </a:cubicBezTo>
                <a:cubicBezTo>
                  <a:pt x="97955" y="10520"/>
                  <a:pt x="101842" y="18318"/>
                  <a:pt x="107326" y="19414"/>
                </a:cubicBezTo>
                <a:cubicBezTo>
                  <a:pt x="108793" y="19707"/>
                  <a:pt x="109915" y="17558"/>
                  <a:pt x="111411" y="17558"/>
                </a:cubicBezTo>
                <a:cubicBezTo>
                  <a:pt x="117009" y="17558"/>
                  <a:pt x="122374" y="20251"/>
                  <a:pt x="127380" y="22757"/>
                </a:cubicBezTo>
              </a:path>
            </a:pathLst>
          </a:custGeom>
          <a:noFill/>
          <a:ln w="38100" cap="flat" cmpd="sng">
            <a:solidFill>
              <a:srgbClr val="FF00FF"/>
            </a:solidFill>
            <a:prstDash val="solid"/>
            <a:round/>
            <a:headEnd type="none" w="med" len="med"/>
            <a:tailEnd type="none" w="med" len="med"/>
          </a:ln>
        </p:spPr>
        <p:txBody>
          <a:bodyPr/>
          <a:lstStyle/>
          <a:p>
            <a:endParaRPr lang="en-US"/>
          </a:p>
        </p:txBody>
      </p:sp>
      <p:sp>
        <p:nvSpPr>
          <p:cNvPr id="341" name="Google Shape;341;g320cf104df7_0_304"/>
          <p:cNvSpPr/>
          <p:nvPr/>
        </p:nvSpPr>
        <p:spPr>
          <a:xfrm>
            <a:off x="7207285" y="2121048"/>
            <a:ext cx="4597144" cy="2357848"/>
          </a:xfrm>
          <a:custGeom>
            <a:avLst/>
            <a:gdLst/>
            <a:ahLst/>
            <a:cxnLst/>
            <a:rect l="l" t="t" r="r" b="b"/>
            <a:pathLst>
              <a:path w="127380" h="93214" extrusionOk="0">
                <a:moveTo>
                  <a:pt x="0" y="93214"/>
                </a:moveTo>
                <a:cubicBezTo>
                  <a:pt x="6158" y="90575"/>
                  <a:pt x="12594" y="88115"/>
                  <a:pt x="17826" y="83930"/>
                </a:cubicBezTo>
                <a:cubicBezTo>
                  <a:pt x="20846" y="81514"/>
                  <a:pt x="22282" y="77493"/>
                  <a:pt x="25253" y="75017"/>
                </a:cubicBezTo>
                <a:cubicBezTo>
                  <a:pt x="29039" y="71862"/>
                  <a:pt x="34880" y="71910"/>
                  <a:pt x="38622" y="68703"/>
                </a:cubicBezTo>
                <a:cubicBezTo>
                  <a:pt x="42293" y="65557"/>
                  <a:pt x="44761" y="61233"/>
                  <a:pt x="47907" y="57562"/>
                </a:cubicBezTo>
                <a:cubicBezTo>
                  <a:pt x="52554" y="52139"/>
                  <a:pt x="61582" y="51489"/>
                  <a:pt x="65733" y="45678"/>
                </a:cubicBezTo>
                <a:cubicBezTo>
                  <a:pt x="67443" y="43284"/>
                  <a:pt x="66994" y="39589"/>
                  <a:pt x="69075" y="37508"/>
                </a:cubicBezTo>
                <a:cubicBezTo>
                  <a:pt x="75075" y="31508"/>
                  <a:pt x="85952" y="32912"/>
                  <a:pt x="92471" y="27481"/>
                </a:cubicBezTo>
                <a:cubicBezTo>
                  <a:pt x="95717" y="24776"/>
                  <a:pt x="96516" y="20010"/>
                  <a:pt x="99156" y="16711"/>
                </a:cubicBezTo>
                <a:cubicBezTo>
                  <a:pt x="102485" y="12550"/>
                  <a:pt x="109129" y="12309"/>
                  <a:pt x="112897" y="8541"/>
                </a:cubicBezTo>
                <a:cubicBezTo>
                  <a:pt x="116860" y="4578"/>
                  <a:pt x="121775" y="0"/>
                  <a:pt x="127380" y="0"/>
                </a:cubicBezTo>
              </a:path>
            </a:pathLst>
          </a:custGeom>
          <a:noFill/>
          <a:ln w="38100" cap="flat" cmpd="sng">
            <a:solidFill>
              <a:srgbClr val="783F04"/>
            </a:solidFill>
            <a:prstDash val="solid"/>
            <a:round/>
            <a:headEnd type="none" w="med" len="med"/>
            <a:tailEnd type="none" w="med" len="med"/>
          </a:ln>
        </p:spPr>
        <p:txBody>
          <a:bodyPr/>
          <a:lstStyle/>
          <a:p>
            <a:endParaRPr lang="en-US"/>
          </a:p>
        </p:txBody>
      </p:sp>
      <p:sp>
        <p:nvSpPr>
          <p:cNvPr id="342" name="Google Shape;342;g320cf104df7_0_304"/>
          <p:cNvSpPr txBox="1"/>
          <p:nvPr/>
        </p:nvSpPr>
        <p:spPr>
          <a:xfrm>
            <a:off x="613000" y="1714500"/>
            <a:ext cx="5521800" cy="48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rgbClr val="146578"/>
                </a:solidFill>
              </a:rPr>
              <a:t>Which trend do you think most closely matches the percentage of STEM-related Bachelor's degrees earned by women in this time period?</a:t>
            </a:r>
            <a:endParaRPr sz="3600">
              <a:solidFill>
                <a:srgbClr val="146578"/>
              </a:solidFill>
            </a:endParaRPr>
          </a:p>
          <a:p>
            <a:pPr marL="0" lvl="0" indent="0" algn="l" rtl="0">
              <a:spcBef>
                <a:spcPts val="0"/>
              </a:spcBef>
              <a:spcAft>
                <a:spcPts val="0"/>
              </a:spcAft>
              <a:buNone/>
            </a:pPr>
            <a:r>
              <a:rPr lang="en-US" sz="3600">
                <a:solidFill>
                  <a:srgbClr val="146578"/>
                </a:solidFill>
              </a:rPr>
              <a:t>Which matches physics only?</a:t>
            </a:r>
            <a:endParaRPr sz="3600">
              <a:solidFill>
                <a:srgbClr val="146578"/>
              </a:solidFill>
            </a:endParaRPr>
          </a:p>
        </p:txBody>
      </p:sp>
      <p:sp>
        <p:nvSpPr>
          <p:cNvPr id="343" name="Google Shape;343;g320cf104df7_0_304"/>
          <p:cNvSpPr/>
          <p:nvPr/>
        </p:nvSpPr>
        <p:spPr>
          <a:xfrm>
            <a:off x="7183249" y="2616834"/>
            <a:ext cx="4704404" cy="1426844"/>
          </a:xfrm>
          <a:custGeom>
            <a:avLst/>
            <a:gdLst/>
            <a:ahLst/>
            <a:cxnLst/>
            <a:rect l="l" t="t" r="r" b="b"/>
            <a:pathLst>
              <a:path w="130352" h="43822" extrusionOk="0">
                <a:moveTo>
                  <a:pt x="0" y="43822"/>
                </a:moveTo>
                <a:cubicBezTo>
                  <a:pt x="1635" y="35638"/>
                  <a:pt x="13192" y="32907"/>
                  <a:pt x="21168" y="30452"/>
                </a:cubicBezTo>
                <a:cubicBezTo>
                  <a:pt x="43120" y="23695"/>
                  <a:pt x="65314" y="17234"/>
                  <a:pt x="88015" y="13740"/>
                </a:cubicBezTo>
                <a:cubicBezTo>
                  <a:pt x="98696" y="12096"/>
                  <a:pt x="110686" y="13729"/>
                  <a:pt x="119953" y="8170"/>
                </a:cubicBezTo>
                <a:cubicBezTo>
                  <a:pt x="121905" y="6999"/>
                  <a:pt x="122829" y="4513"/>
                  <a:pt x="124781" y="3342"/>
                </a:cubicBezTo>
                <a:cubicBezTo>
                  <a:pt x="126638" y="2228"/>
                  <a:pt x="129381" y="1936"/>
                  <a:pt x="130352" y="0"/>
                </a:cubicBezTo>
              </a:path>
            </a:pathLst>
          </a:custGeom>
          <a:noFill/>
          <a:ln w="38100" cap="flat" cmpd="sng">
            <a:solidFill>
              <a:srgbClr val="FF9900"/>
            </a:solidFill>
            <a:prstDash val="solid"/>
            <a:round/>
            <a:headEnd type="none" w="med" len="med"/>
            <a:tailEnd type="none" w="med" len="med"/>
          </a:ln>
        </p:spPr>
        <p:txBody>
          <a:bodyPr/>
          <a:lstStyle/>
          <a:p>
            <a:endParaRPr lang="en-US"/>
          </a:p>
        </p:txBody>
      </p:sp>
      <p:sp>
        <p:nvSpPr>
          <p:cNvPr id="344" name="Google Shape;344;g320cf104df7_0_304"/>
          <p:cNvSpPr/>
          <p:nvPr/>
        </p:nvSpPr>
        <p:spPr>
          <a:xfrm>
            <a:off x="7143046" y="4813011"/>
            <a:ext cx="4757997" cy="1286250"/>
          </a:xfrm>
          <a:custGeom>
            <a:avLst/>
            <a:gdLst/>
            <a:ahLst/>
            <a:cxnLst/>
            <a:rect l="l" t="t" r="r" b="b"/>
            <a:pathLst>
              <a:path w="131837" h="39504" extrusionOk="0">
                <a:moveTo>
                  <a:pt x="0" y="39504"/>
                </a:moveTo>
                <a:cubicBezTo>
                  <a:pt x="5655" y="37888"/>
                  <a:pt x="9821" y="32908"/>
                  <a:pt x="15226" y="30591"/>
                </a:cubicBezTo>
                <a:cubicBezTo>
                  <a:pt x="30512" y="24039"/>
                  <a:pt x="47784" y="23663"/>
                  <a:pt x="64247" y="21307"/>
                </a:cubicBezTo>
                <a:cubicBezTo>
                  <a:pt x="67759" y="20804"/>
                  <a:pt x="70258" y="17472"/>
                  <a:pt x="73532" y="16107"/>
                </a:cubicBezTo>
                <a:cubicBezTo>
                  <a:pt x="79134" y="13772"/>
                  <a:pt x="85349" y="13254"/>
                  <a:pt x="91357" y="12394"/>
                </a:cubicBezTo>
                <a:cubicBezTo>
                  <a:pt x="96636" y="11639"/>
                  <a:pt x="100932" y="7206"/>
                  <a:pt x="106212" y="6452"/>
                </a:cubicBezTo>
                <a:cubicBezTo>
                  <a:pt x="110136" y="5892"/>
                  <a:pt x="114697" y="8119"/>
                  <a:pt x="118096" y="6080"/>
                </a:cubicBezTo>
                <a:cubicBezTo>
                  <a:pt x="119904" y="4996"/>
                  <a:pt x="120374" y="2338"/>
                  <a:pt x="122181" y="1253"/>
                </a:cubicBezTo>
                <a:cubicBezTo>
                  <a:pt x="124959" y="-414"/>
                  <a:pt x="128597" y="138"/>
                  <a:pt x="131837" y="138"/>
                </a:cubicBezTo>
              </a:path>
            </a:pathLst>
          </a:custGeom>
          <a:noFill/>
          <a:ln w="38100" cap="flat" cmpd="sng">
            <a:solidFill>
              <a:srgbClr val="FF0000"/>
            </a:solidFill>
            <a:prstDash val="solid"/>
            <a:round/>
            <a:headEnd type="none" w="med" len="med"/>
            <a:tailEnd type="none" w="med" len="med"/>
          </a:ln>
        </p:spPr>
        <p:txBody>
          <a:bodyPr/>
          <a:lstStyle/>
          <a:p>
            <a:endParaRPr lang="en-US"/>
          </a:p>
        </p:txBody>
      </p:sp>
      <p:sp>
        <p:nvSpPr>
          <p:cNvPr id="345" name="Google Shape;345;g320cf104df7_0_304"/>
          <p:cNvSpPr txBox="1"/>
          <p:nvPr/>
        </p:nvSpPr>
        <p:spPr>
          <a:xfrm rot="-5400000">
            <a:off x="3033850" y="2858250"/>
            <a:ext cx="6463800" cy="6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205867"/>
                </a:solidFill>
                <a:latin typeface="Jost Medium"/>
                <a:ea typeface="Jost Medium"/>
                <a:cs typeface="Jost Medium"/>
                <a:sym typeface="Jost"/>
              </a:rPr>
              <a:t>% of Bachelor’s degrees awarded to Women</a:t>
            </a:r>
            <a:endParaRPr sz="2400">
              <a:solidFill>
                <a:srgbClr val="205867"/>
              </a:solidFill>
              <a:latin typeface="Jost Medium"/>
              <a:ea typeface="Jost Medium"/>
              <a:cs typeface="Jost Medium"/>
              <a:sym typeface="Jost"/>
            </a:endParaRPr>
          </a:p>
        </p:txBody>
      </p:sp>
      <p:sp>
        <p:nvSpPr>
          <p:cNvPr id="346" name="Google Shape;346;g320cf104df7_0_304"/>
          <p:cNvSpPr/>
          <p:nvPr/>
        </p:nvSpPr>
        <p:spPr>
          <a:xfrm>
            <a:off x="84300" y="2632500"/>
            <a:ext cx="284400" cy="247200"/>
          </a:xfrm>
          <a:prstGeom prst="hexagon">
            <a:avLst>
              <a:gd name="adj" fmla="val 28852"/>
              <a:gd name="vf" fmla="val 11547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g320cf104df7_0_310"/>
          <p:cNvPicPr preferRelativeResize="0"/>
          <p:nvPr/>
        </p:nvPicPr>
        <p:blipFill>
          <a:blip r:embed="rId3">
            <a:alphaModFix/>
          </a:blip>
          <a:stretch>
            <a:fillRect/>
          </a:stretch>
        </p:blipFill>
        <p:spPr>
          <a:xfrm>
            <a:off x="1829000" y="176800"/>
            <a:ext cx="8685147" cy="6447967"/>
          </a:xfrm>
          <a:prstGeom prst="rect">
            <a:avLst/>
          </a:prstGeom>
          <a:noFill/>
          <a:ln>
            <a:noFill/>
          </a:ln>
        </p:spPr>
      </p:pic>
      <p:sp>
        <p:nvSpPr>
          <p:cNvPr id="353" name="Google Shape;353;g320cf104df7_0_310"/>
          <p:cNvSpPr/>
          <p:nvPr/>
        </p:nvSpPr>
        <p:spPr>
          <a:xfrm>
            <a:off x="11742900" y="5765375"/>
            <a:ext cx="284400" cy="247200"/>
          </a:xfrm>
          <a:prstGeom prst="hexagon">
            <a:avLst>
              <a:gd name="adj" fmla="val 28852"/>
              <a:gd name="vf" fmla="val 11547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g31cc776f792_0_198"/>
          <p:cNvPicPr preferRelativeResize="0"/>
          <p:nvPr/>
        </p:nvPicPr>
        <p:blipFill>
          <a:blip r:embed="rId3">
            <a:alphaModFix/>
          </a:blip>
          <a:stretch>
            <a:fillRect/>
          </a:stretch>
        </p:blipFill>
        <p:spPr>
          <a:xfrm>
            <a:off x="1829000" y="176800"/>
            <a:ext cx="8685147" cy="6447967"/>
          </a:xfrm>
          <a:prstGeom prst="rect">
            <a:avLst/>
          </a:prstGeom>
          <a:noFill/>
          <a:ln>
            <a:noFill/>
          </a:ln>
        </p:spPr>
      </p:pic>
      <p:sp>
        <p:nvSpPr>
          <p:cNvPr id="360" name="Google Shape;360;g31cc776f792_0_198"/>
          <p:cNvSpPr/>
          <p:nvPr/>
        </p:nvSpPr>
        <p:spPr>
          <a:xfrm>
            <a:off x="2524693" y="447808"/>
            <a:ext cx="5488800" cy="416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1" name="Google Shape;361;g31cc776f792_0_198"/>
          <p:cNvSpPr/>
          <p:nvPr/>
        </p:nvSpPr>
        <p:spPr>
          <a:xfrm>
            <a:off x="8197324" y="941499"/>
            <a:ext cx="2316900" cy="4824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2" name="Google Shape;362;g31cc776f792_0_198"/>
          <p:cNvSpPr/>
          <p:nvPr/>
        </p:nvSpPr>
        <p:spPr>
          <a:xfrm>
            <a:off x="1829000" y="864285"/>
            <a:ext cx="639000" cy="5419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3" name="Google Shape;363;g31cc776f792_0_198"/>
          <p:cNvSpPr/>
          <p:nvPr/>
        </p:nvSpPr>
        <p:spPr>
          <a:xfrm>
            <a:off x="2274489" y="6284047"/>
            <a:ext cx="6135000" cy="416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4" name="Google Shape;364;g31cc776f792_0_198"/>
          <p:cNvSpPr/>
          <p:nvPr/>
        </p:nvSpPr>
        <p:spPr>
          <a:xfrm>
            <a:off x="8197324" y="5816535"/>
            <a:ext cx="2017800" cy="416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5" name="Google Shape;365;g31cc776f792_0_198"/>
          <p:cNvSpPr/>
          <p:nvPr/>
        </p:nvSpPr>
        <p:spPr>
          <a:xfrm>
            <a:off x="11653575" y="5569325"/>
            <a:ext cx="284400" cy="247200"/>
          </a:xfrm>
          <a:prstGeom prst="hexagon">
            <a:avLst>
              <a:gd name="adj" fmla="val 28852"/>
              <a:gd name="vf" fmla="val 115470"/>
            </a:avLst>
          </a:prstGeom>
          <a:solidFill>
            <a:srgbClr val="B4A7D6"/>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g31cc776f792_0_299"/>
          <p:cNvPicPr preferRelativeResize="0"/>
          <p:nvPr/>
        </p:nvPicPr>
        <p:blipFill>
          <a:blip r:embed="rId3">
            <a:alphaModFix/>
          </a:blip>
          <a:stretch>
            <a:fillRect/>
          </a:stretch>
        </p:blipFill>
        <p:spPr>
          <a:xfrm>
            <a:off x="1829000" y="176800"/>
            <a:ext cx="8685147" cy="6447967"/>
          </a:xfrm>
          <a:prstGeom prst="rect">
            <a:avLst/>
          </a:prstGeom>
          <a:noFill/>
          <a:ln>
            <a:noFill/>
          </a:ln>
        </p:spPr>
      </p:pic>
      <p:sp>
        <p:nvSpPr>
          <p:cNvPr id="372" name="Google Shape;372;g31cc776f792_0_299"/>
          <p:cNvSpPr/>
          <p:nvPr/>
        </p:nvSpPr>
        <p:spPr>
          <a:xfrm>
            <a:off x="2524693" y="447808"/>
            <a:ext cx="5488800" cy="416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3" name="Google Shape;373;g31cc776f792_0_299"/>
          <p:cNvSpPr/>
          <p:nvPr/>
        </p:nvSpPr>
        <p:spPr>
          <a:xfrm>
            <a:off x="8197324" y="941499"/>
            <a:ext cx="2316900" cy="4824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4" name="Google Shape;374;g31cc776f792_0_299"/>
          <p:cNvSpPr/>
          <p:nvPr/>
        </p:nvSpPr>
        <p:spPr>
          <a:xfrm>
            <a:off x="1829000" y="864285"/>
            <a:ext cx="639000" cy="54198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5" name="Google Shape;375;g31cc776f792_0_299"/>
          <p:cNvSpPr/>
          <p:nvPr/>
        </p:nvSpPr>
        <p:spPr>
          <a:xfrm>
            <a:off x="8197324" y="5816535"/>
            <a:ext cx="2017800" cy="416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6" name="Google Shape;376;g31cc776f792_0_299"/>
          <p:cNvSpPr/>
          <p:nvPr/>
        </p:nvSpPr>
        <p:spPr>
          <a:xfrm>
            <a:off x="11653575" y="5569325"/>
            <a:ext cx="284400" cy="247200"/>
          </a:xfrm>
          <a:prstGeom prst="hexagon">
            <a:avLst>
              <a:gd name="adj" fmla="val 28852"/>
              <a:gd name="vf" fmla="val 115470"/>
            </a:avLst>
          </a:prstGeom>
          <a:solidFill>
            <a:srgbClr val="B4A7D6"/>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31cc776f792_0_309"/>
          <p:cNvPicPr preferRelativeResize="0"/>
          <p:nvPr/>
        </p:nvPicPr>
        <p:blipFill>
          <a:blip r:embed="rId3">
            <a:alphaModFix/>
          </a:blip>
          <a:stretch>
            <a:fillRect/>
          </a:stretch>
        </p:blipFill>
        <p:spPr>
          <a:xfrm>
            <a:off x="1829000" y="176800"/>
            <a:ext cx="8685147" cy="6447967"/>
          </a:xfrm>
          <a:prstGeom prst="rect">
            <a:avLst/>
          </a:prstGeom>
          <a:noFill/>
          <a:ln>
            <a:noFill/>
          </a:ln>
        </p:spPr>
      </p:pic>
      <p:sp>
        <p:nvSpPr>
          <p:cNvPr id="383" name="Google Shape;383;g31cc776f792_0_309"/>
          <p:cNvSpPr/>
          <p:nvPr/>
        </p:nvSpPr>
        <p:spPr>
          <a:xfrm>
            <a:off x="2524693" y="447808"/>
            <a:ext cx="5488800" cy="416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4" name="Google Shape;384;g31cc776f792_0_309"/>
          <p:cNvSpPr/>
          <p:nvPr/>
        </p:nvSpPr>
        <p:spPr>
          <a:xfrm>
            <a:off x="8197324" y="941499"/>
            <a:ext cx="2316900" cy="48240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5" name="Google Shape;385;g31cc776f792_0_309"/>
          <p:cNvSpPr/>
          <p:nvPr/>
        </p:nvSpPr>
        <p:spPr>
          <a:xfrm>
            <a:off x="8197324" y="5816535"/>
            <a:ext cx="2017800" cy="416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6" name="Google Shape;386;g31cc776f792_0_309"/>
          <p:cNvSpPr/>
          <p:nvPr/>
        </p:nvSpPr>
        <p:spPr>
          <a:xfrm>
            <a:off x="11653575" y="5569325"/>
            <a:ext cx="284400" cy="247200"/>
          </a:xfrm>
          <a:prstGeom prst="hexagon">
            <a:avLst>
              <a:gd name="adj" fmla="val 28852"/>
              <a:gd name="vf" fmla="val 115470"/>
            </a:avLst>
          </a:prstGeom>
          <a:solidFill>
            <a:srgbClr val="B4A7D6"/>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g31cc776f792_0_318"/>
          <p:cNvPicPr preferRelativeResize="0"/>
          <p:nvPr/>
        </p:nvPicPr>
        <p:blipFill>
          <a:blip r:embed="rId3">
            <a:alphaModFix/>
          </a:blip>
          <a:stretch>
            <a:fillRect/>
          </a:stretch>
        </p:blipFill>
        <p:spPr>
          <a:xfrm>
            <a:off x="1829000" y="176800"/>
            <a:ext cx="8685147" cy="6447967"/>
          </a:xfrm>
          <a:prstGeom prst="rect">
            <a:avLst/>
          </a:prstGeom>
          <a:noFill/>
          <a:ln>
            <a:noFill/>
          </a:ln>
        </p:spPr>
      </p:pic>
      <p:sp>
        <p:nvSpPr>
          <p:cNvPr id="393" name="Google Shape;393;g31cc776f792_0_318"/>
          <p:cNvSpPr/>
          <p:nvPr/>
        </p:nvSpPr>
        <p:spPr>
          <a:xfrm>
            <a:off x="2524693" y="447808"/>
            <a:ext cx="5488800" cy="416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4" name="Google Shape;394;g31cc776f792_0_318"/>
          <p:cNvSpPr/>
          <p:nvPr/>
        </p:nvSpPr>
        <p:spPr>
          <a:xfrm>
            <a:off x="8197324" y="5816535"/>
            <a:ext cx="2017800" cy="416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5" name="Google Shape;395;g31cc776f792_0_318"/>
          <p:cNvSpPr/>
          <p:nvPr/>
        </p:nvSpPr>
        <p:spPr>
          <a:xfrm>
            <a:off x="11653575" y="5569325"/>
            <a:ext cx="284400" cy="247200"/>
          </a:xfrm>
          <a:prstGeom prst="hexagon">
            <a:avLst>
              <a:gd name="adj" fmla="val 28852"/>
              <a:gd name="vf" fmla="val 115470"/>
            </a:avLst>
          </a:prstGeom>
          <a:solidFill>
            <a:srgbClr val="B4A7D6"/>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g31cc776f792_0_326"/>
          <p:cNvPicPr preferRelativeResize="0"/>
          <p:nvPr/>
        </p:nvPicPr>
        <p:blipFill>
          <a:blip r:embed="rId3">
            <a:alphaModFix/>
          </a:blip>
          <a:stretch>
            <a:fillRect/>
          </a:stretch>
        </p:blipFill>
        <p:spPr>
          <a:xfrm>
            <a:off x="1829000" y="176800"/>
            <a:ext cx="8685147" cy="6447967"/>
          </a:xfrm>
          <a:prstGeom prst="rect">
            <a:avLst/>
          </a:prstGeom>
          <a:noFill/>
          <a:ln>
            <a:noFill/>
          </a:ln>
        </p:spPr>
      </p:pic>
      <p:sp>
        <p:nvSpPr>
          <p:cNvPr id="402" name="Google Shape;402;g31cc776f792_0_326"/>
          <p:cNvSpPr/>
          <p:nvPr/>
        </p:nvSpPr>
        <p:spPr>
          <a:xfrm>
            <a:off x="8197324" y="5816535"/>
            <a:ext cx="2017800" cy="416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3" name="Google Shape;403;g31cc776f792_0_326"/>
          <p:cNvSpPr/>
          <p:nvPr/>
        </p:nvSpPr>
        <p:spPr>
          <a:xfrm>
            <a:off x="11653575" y="5569325"/>
            <a:ext cx="284400" cy="247200"/>
          </a:xfrm>
          <a:prstGeom prst="hexagon">
            <a:avLst>
              <a:gd name="adj" fmla="val 28852"/>
              <a:gd name="vf" fmla="val 115470"/>
            </a:avLst>
          </a:prstGeom>
          <a:solidFill>
            <a:srgbClr val="B4A7D6"/>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g31cc776f792_0_333"/>
          <p:cNvPicPr preferRelativeResize="0"/>
          <p:nvPr/>
        </p:nvPicPr>
        <p:blipFill>
          <a:blip r:embed="rId3">
            <a:alphaModFix/>
          </a:blip>
          <a:stretch>
            <a:fillRect/>
          </a:stretch>
        </p:blipFill>
        <p:spPr>
          <a:xfrm>
            <a:off x="1829000" y="176800"/>
            <a:ext cx="8685147" cy="6447967"/>
          </a:xfrm>
          <a:prstGeom prst="rect">
            <a:avLst/>
          </a:prstGeom>
          <a:noFill/>
          <a:ln>
            <a:noFill/>
          </a:ln>
        </p:spPr>
      </p:pic>
      <p:sp>
        <p:nvSpPr>
          <p:cNvPr id="410" name="Google Shape;410;g31cc776f792_0_333"/>
          <p:cNvSpPr/>
          <p:nvPr/>
        </p:nvSpPr>
        <p:spPr>
          <a:xfrm>
            <a:off x="11653575" y="5569325"/>
            <a:ext cx="284400" cy="247200"/>
          </a:xfrm>
          <a:prstGeom prst="hexagon">
            <a:avLst>
              <a:gd name="adj" fmla="val 28852"/>
              <a:gd name="vf" fmla="val 115470"/>
            </a:avLst>
          </a:prstGeom>
          <a:solidFill>
            <a:srgbClr val="B4A7D6"/>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32de1a5847e_1_6"/>
          <p:cNvSpPr txBox="1">
            <a:spLocks noGrp="1"/>
          </p:cNvSpPr>
          <p:nvPr>
            <p:ph type="title"/>
          </p:nvPr>
        </p:nvSpPr>
        <p:spPr>
          <a:xfrm>
            <a:off x="1305233" y="645344"/>
            <a:ext cx="10044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Famous physicists</a:t>
            </a:r>
            <a:endParaRPr/>
          </a:p>
        </p:txBody>
      </p:sp>
      <p:sp>
        <p:nvSpPr>
          <p:cNvPr id="217" name="Google Shape;217;g32de1a5847e_1_6"/>
          <p:cNvSpPr txBox="1">
            <a:spLocks noGrp="1"/>
          </p:cNvSpPr>
          <p:nvPr>
            <p:ph type="body" idx="1"/>
          </p:nvPr>
        </p:nvSpPr>
        <p:spPr>
          <a:xfrm>
            <a:off x="1815131" y="2105844"/>
            <a:ext cx="9579000" cy="3705000"/>
          </a:xfrm>
          <a:prstGeom prst="rect">
            <a:avLst/>
          </a:prstGeom>
        </p:spPr>
        <p:txBody>
          <a:bodyPr spcFirstLastPara="1" wrap="square" lIns="91425" tIns="45700" rIns="91425" bIns="45700" anchor="t" anchorCtr="0">
            <a:normAutofit/>
          </a:bodyPr>
          <a:lstStyle/>
          <a:p>
            <a:pPr marL="457200" lvl="0" indent="-457200" algn="l" rtl="0">
              <a:spcBef>
                <a:spcPts val="1800"/>
              </a:spcBef>
              <a:spcAft>
                <a:spcPts val="0"/>
              </a:spcAft>
              <a:buSzPts val="3600"/>
              <a:buAutoNum type="arabicPeriod"/>
            </a:pPr>
            <a:r>
              <a:rPr lang="en-US"/>
              <a:t>Write down some famous physicists you can think of.</a:t>
            </a:r>
            <a:endParaRPr/>
          </a:p>
          <a:p>
            <a:pPr marL="457200" lvl="0" indent="-457200" algn="l" rtl="0">
              <a:spcBef>
                <a:spcPts val="1000"/>
              </a:spcBef>
              <a:spcAft>
                <a:spcPts val="0"/>
              </a:spcAft>
              <a:buSzPts val="3600"/>
              <a:buAutoNum type="arabicPeriod"/>
            </a:pPr>
            <a:r>
              <a:rPr lang="en-US"/>
              <a:t>Do a Google search on your phone for famous physicists.</a:t>
            </a:r>
            <a:endParaRPr/>
          </a:p>
          <a:p>
            <a:pPr marL="457200" lvl="0" indent="-457200" algn="l" rtl="0">
              <a:spcBef>
                <a:spcPts val="1800"/>
              </a:spcBef>
              <a:spcAft>
                <a:spcPts val="1000"/>
              </a:spcAft>
              <a:buSzPts val="3600"/>
              <a:buAutoNum type="arabicPeriod"/>
            </a:pPr>
            <a:r>
              <a:rPr lang="en-US"/>
              <a:t>Repeat the search in incognito mode.</a:t>
            </a:r>
            <a:endParaRPr/>
          </a:p>
        </p:txBody>
      </p:sp>
      <p:sp>
        <p:nvSpPr>
          <p:cNvPr id="218" name="Google Shape;218;g32de1a5847e_1_6"/>
          <p:cNvSpPr/>
          <p:nvPr/>
        </p:nvSpPr>
        <p:spPr>
          <a:xfrm>
            <a:off x="10827500" y="6383900"/>
            <a:ext cx="284400" cy="247200"/>
          </a:xfrm>
          <a:prstGeom prst="hexagon">
            <a:avLst>
              <a:gd name="adj" fmla="val 28852"/>
              <a:gd name="vf" fmla="val 115470"/>
            </a:avLst>
          </a:prstGeom>
          <a:solidFill>
            <a:srgbClr val="B4A7D6"/>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31cc776f792_0_271"/>
          <p:cNvSpPr txBox="1">
            <a:spLocks noGrp="1"/>
          </p:cNvSpPr>
          <p:nvPr>
            <p:ph type="title" idx="4294967295"/>
          </p:nvPr>
        </p:nvSpPr>
        <p:spPr>
          <a:xfrm>
            <a:off x="3148275" y="318150"/>
            <a:ext cx="8572500" cy="189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Jost Black"/>
                <a:ea typeface="Jost Black"/>
                <a:cs typeface="Jost Black"/>
                <a:sym typeface="Jost"/>
              </a:rPr>
              <a:t>Why are women better represented in some fields over others?</a:t>
            </a:r>
            <a:endParaRPr sz="4000" b="1">
              <a:solidFill>
                <a:srgbClr val="18657A"/>
              </a:solidFill>
              <a:latin typeface="Jost Black"/>
              <a:ea typeface="Jost Black"/>
              <a:cs typeface="Jost Black"/>
              <a:sym typeface="Jost"/>
            </a:endParaRPr>
          </a:p>
        </p:txBody>
      </p:sp>
      <p:sp>
        <p:nvSpPr>
          <p:cNvPr id="417" name="Google Shape;417;g31cc776f792_0_271"/>
          <p:cNvSpPr txBox="1">
            <a:spLocks noGrp="1"/>
          </p:cNvSpPr>
          <p:nvPr>
            <p:ph type="body" idx="4294967295"/>
          </p:nvPr>
        </p:nvSpPr>
        <p:spPr>
          <a:xfrm>
            <a:off x="715200" y="2511425"/>
            <a:ext cx="10761600" cy="1798500"/>
          </a:xfrm>
          <a:prstGeom prst="rect">
            <a:avLst/>
          </a:prstGeom>
          <a:noFill/>
          <a:ln>
            <a:noFill/>
          </a:ln>
        </p:spPr>
        <p:txBody>
          <a:bodyPr spcFirstLastPara="1" wrap="square" lIns="0" tIns="45700" rIns="91425" bIns="45700" anchor="t" anchorCtr="0">
            <a:noAutofit/>
          </a:bodyPr>
          <a:lstStyle/>
          <a:p>
            <a:pPr marL="457200" lvl="0" indent="-431800" algn="l" rtl="0">
              <a:lnSpc>
                <a:spcPct val="100000"/>
              </a:lnSpc>
              <a:spcBef>
                <a:spcPts val="0"/>
              </a:spcBef>
              <a:spcAft>
                <a:spcPts val="0"/>
              </a:spcAft>
              <a:buClr>
                <a:srgbClr val="18657A"/>
              </a:buClr>
              <a:buSzPts val="3200"/>
              <a:buChar char="●"/>
            </a:pPr>
            <a:r>
              <a:rPr lang="en-US" sz="3200">
                <a:solidFill>
                  <a:srgbClr val="18657A"/>
                </a:solidFill>
              </a:rPr>
              <a:t>For example, in the US, why does physics/engineering have a lower proportion of bachelor's degrees awarded to women than biology/chemistry?</a:t>
            </a:r>
            <a:endParaRPr sz="3200">
              <a:solidFill>
                <a:srgbClr val="18657A"/>
              </a:solidFill>
            </a:endParaRPr>
          </a:p>
        </p:txBody>
      </p:sp>
      <p:sp>
        <p:nvSpPr>
          <p:cNvPr id="418" name="Google Shape;418;g31cc776f792_0_271"/>
          <p:cNvSpPr/>
          <p:nvPr/>
        </p:nvSpPr>
        <p:spPr>
          <a:xfrm>
            <a:off x="11720775" y="6395425"/>
            <a:ext cx="284400" cy="247200"/>
          </a:xfrm>
          <a:prstGeom prst="hexagon">
            <a:avLst>
              <a:gd name="adj" fmla="val 28852"/>
              <a:gd name="vf" fmla="val 115470"/>
            </a:avLst>
          </a:prstGeom>
          <a:solidFill>
            <a:srgbClr val="B4A7D6"/>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31f54d7d39c_0_5"/>
          <p:cNvSpPr txBox="1">
            <a:spLocks noGrp="1"/>
          </p:cNvSpPr>
          <p:nvPr>
            <p:ph type="title" idx="4294967295"/>
          </p:nvPr>
        </p:nvSpPr>
        <p:spPr>
          <a:xfrm>
            <a:off x="3148275" y="318150"/>
            <a:ext cx="8572500" cy="189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Jost Black"/>
                <a:ea typeface="Jost Black"/>
                <a:cs typeface="Jost Black"/>
                <a:sym typeface="Jost"/>
              </a:rPr>
              <a:t>Why are women better represented in some fields over others?</a:t>
            </a:r>
            <a:endParaRPr sz="4000" b="1">
              <a:solidFill>
                <a:srgbClr val="18657A"/>
              </a:solidFill>
              <a:latin typeface="Jost Black"/>
              <a:ea typeface="Jost Black"/>
              <a:cs typeface="Jost Black"/>
              <a:sym typeface="Jost"/>
            </a:endParaRPr>
          </a:p>
        </p:txBody>
      </p:sp>
      <p:sp>
        <p:nvSpPr>
          <p:cNvPr id="425" name="Google Shape;425;g31f54d7d39c_0_5"/>
          <p:cNvSpPr txBox="1">
            <a:spLocks noGrp="1"/>
          </p:cNvSpPr>
          <p:nvPr>
            <p:ph type="body" idx="4294967295"/>
          </p:nvPr>
        </p:nvSpPr>
        <p:spPr>
          <a:xfrm>
            <a:off x="715200" y="2149675"/>
            <a:ext cx="10761600" cy="4293900"/>
          </a:xfrm>
          <a:prstGeom prst="rect">
            <a:avLst/>
          </a:prstGeom>
          <a:noFill/>
          <a:ln>
            <a:noFill/>
          </a:ln>
        </p:spPr>
        <p:txBody>
          <a:bodyPr spcFirstLastPara="1" wrap="square" lIns="0" tIns="45700" rIns="91425" bIns="45700" anchor="t" anchorCtr="0">
            <a:noAutofit/>
          </a:bodyPr>
          <a:lstStyle/>
          <a:p>
            <a:pPr marL="0" lvl="0" indent="0" algn="l" rtl="0">
              <a:lnSpc>
                <a:spcPct val="100000"/>
              </a:lnSpc>
              <a:spcBef>
                <a:spcPts val="0"/>
              </a:spcBef>
              <a:spcAft>
                <a:spcPts val="0"/>
              </a:spcAft>
              <a:buNone/>
            </a:pPr>
            <a:r>
              <a:rPr lang="en-US" sz="3000">
                <a:solidFill>
                  <a:srgbClr val="18657A"/>
                </a:solidFill>
              </a:rPr>
              <a:t>Which of the following countries has the highest percentage of women in physics?  The lowest?</a:t>
            </a:r>
            <a:endParaRPr sz="3000">
              <a:solidFill>
                <a:srgbClr val="18657A"/>
              </a:solidFill>
            </a:endParaRPr>
          </a:p>
          <a:p>
            <a:pPr marL="0" marR="0" lvl="0" indent="0" algn="l" rtl="0">
              <a:lnSpc>
                <a:spcPct val="100000"/>
              </a:lnSpc>
              <a:spcBef>
                <a:spcPts val="1000"/>
              </a:spcBef>
              <a:spcAft>
                <a:spcPts val="0"/>
              </a:spcAft>
              <a:buClr>
                <a:schemeClr val="dk1"/>
              </a:buClr>
              <a:buSzPts val="2800"/>
              <a:buFont typeface="Arial"/>
              <a:buNone/>
            </a:pPr>
            <a:r>
              <a:rPr lang="en-US" sz="3000">
                <a:solidFill>
                  <a:srgbClr val="18657A"/>
                </a:solidFill>
              </a:rPr>
              <a:t>A. Taiwan	   </a:t>
            </a:r>
            <a:endParaRPr sz="3000">
              <a:solidFill>
                <a:srgbClr val="18657A"/>
              </a:solidFill>
            </a:endParaRPr>
          </a:p>
          <a:p>
            <a:pPr marL="0" marR="0" lvl="0" indent="0" algn="l" rtl="0">
              <a:lnSpc>
                <a:spcPct val="100000"/>
              </a:lnSpc>
              <a:spcBef>
                <a:spcPts val="1000"/>
              </a:spcBef>
              <a:spcAft>
                <a:spcPts val="0"/>
              </a:spcAft>
              <a:buClr>
                <a:schemeClr val="dk1"/>
              </a:buClr>
              <a:buSzPts val="2800"/>
              <a:buFont typeface="Arial"/>
              <a:buNone/>
            </a:pPr>
            <a:r>
              <a:rPr lang="en-US" sz="3000">
                <a:solidFill>
                  <a:srgbClr val="18657A"/>
                </a:solidFill>
              </a:rPr>
              <a:t>B. Argentina     </a:t>
            </a:r>
            <a:endParaRPr sz="3000">
              <a:solidFill>
                <a:srgbClr val="18657A"/>
              </a:solidFill>
            </a:endParaRPr>
          </a:p>
          <a:p>
            <a:pPr marL="0" marR="0" lvl="0" indent="0" algn="l" rtl="0">
              <a:lnSpc>
                <a:spcPct val="100000"/>
              </a:lnSpc>
              <a:spcBef>
                <a:spcPts val="1000"/>
              </a:spcBef>
              <a:spcAft>
                <a:spcPts val="0"/>
              </a:spcAft>
              <a:buClr>
                <a:schemeClr val="dk1"/>
              </a:buClr>
              <a:buSzPts val="2800"/>
              <a:buFont typeface="Arial"/>
              <a:buNone/>
            </a:pPr>
            <a:r>
              <a:rPr lang="en-US" sz="3000">
                <a:solidFill>
                  <a:srgbClr val="18657A"/>
                </a:solidFill>
              </a:rPr>
              <a:t>C. Egypt	</a:t>
            </a:r>
            <a:endParaRPr sz="3000">
              <a:solidFill>
                <a:srgbClr val="18657A"/>
              </a:solidFill>
            </a:endParaRPr>
          </a:p>
          <a:p>
            <a:pPr marL="0" marR="0" lvl="0" indent="0" algn="l" rtl="0">
              <a:lnSpc>
                <a:spcPct val="100000"/>
              </a:lnSpc>
              <a:spcBef>
                <a:spcPts val="1000"/>
              </a:spcBef>
              <a:spcAft>
                <a:spcPts val="0"/>
              </a:spcAft>
              <a:buClr>
                <a:schemeClr val="dk1"/>
              </a:buClr>
              <a:buSzPts val="2800"/>
              <a:buFont typeface="Arial"/>
              <a:buNone/>
            </a:pPr>
            <a:r>
              <a:rPr lang="en-US" sz="3000">
                <a:solidFill>
                  <a:srgbClr val="18657A"/>
                </a:solidFill>
              </a:rPr>
              <a:t>D. USA	</a:t>
            </a:r>
            <a:endParaRPr sz="3000">
              <a:solidFill>
                <a:srgbClr val="18657A"/>
              </a:solidFill>
            </a:endParaRPr>
          </a:p>
          <a:p>
            <a:pPr marL="0" marR="0" lvl="0" indent="0" algn="l" rtl="0">
              <a:lnSpc>
                <a:spcPct val="100000"/>
              </a:lnSpc>
              <a:spcBef>
                <a:spcPts val="1000"/>
              </a:spcBef>
              <a:spcAft>
                <a:spcPts val="0"/>
              </a:spcAft>
              <a:buClr>
                <a:schemeClr val="dk1"/>
              </a:buClr>
              <a:buSzPts val="2800"/>
              <a:buFont typeface="Arial"/>
              <a:buNone/>
            </a:pPr>
            <a:r>
              <a:rPr lang="en-US" sz="3000">
                <a:solidFill>
                  <a:srgbClr val="18657A"/>
                </a:solidFill>
              </a:rPr>
              <a:t>E. Canada	</a:t>
            </a:r>
            <a:endParaRPr sz="3000">
              <a:solidFill>
                <a:srgbClr val="18657A"/>
              </a:solidFill>
            </a:endParaRPr>
          </a:p>
        </p:txBody>
      </p:sp>
      <p:sp>
        <p:nvSpPr>
          <p:cNvPr id="426" name="Google Shape;426;g31f54d7d39c_0_5"/>
          <p:cNvSpPr txBox="1"/>
          <p:nvPr/>
        </p:nvSpPr>
        <p:spPr>
          <a:xfrm>
            <a:off x="5400425" y="3948400"/>
            <a:ext cx="5589300" cy="1416000"/>
          </a:xfrm>
          <a:prstGeom prst="rect">
            <a:avLst/>
          </a:prstGeom>
          <a:no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en-US" sz="4000">
                <a:solidFill>
                  <a:srgbClr val="A64D79"/>
                </a:solidFill>
                <a:latin typeface="Jost Medium"/>
                <a:ea typeface="Jost Medium"/>
                <a:cs typeface="Jost Medium"/>
                <a:sym typeface="Jost"/>
              </a:rPr>
              <a:t>Or are they all about the same?</a:t>
            </a:r>
            <a:endParaRPr sz="4000">
              <a:solidFill>
                <a:srgbClr val="A64D79"/>
              </a:solidFill>
              <a:latin typeface="Jost Medium"/>
              <a:ea typeface="Jost Medium"/>
              <a:cs typeface="Jost Medium"/>
              <a:sym typeface="Jost"/>
            </a:endParaRPr>
          </a:p>
        </p:txBody>
      </p:sp>
      <p:sp>
        <p:nvSpPr>
          <p:cNvPr id="427" name="Google Shape;427;g31f54d7d39c_0_5"/>
          <p:cNvSpPr/>
          <p:nvPr/>
        </p:nvSpPr>
        <p:spPr>
          <a:xfrm>
            <a:off x="11720775" y="6443575"/>
            <a:ext cx="284400" cy="247200"/>
          </a:xfrm>
          <a:prstGeom prst="hexagon">
            <a:avLst>
              <a:gd name="adj" fmla="val 28852"/>
              <a:gd name="vf" fmla="val 11547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graphicFrame>
        <p:nvGraphicFramePr>
          <p:cNvPr id="433" name="Google Shape;433;g31cc776f792_0_278"/>
          <p:cNvGraphicFramePr/>
          <p:nvPr/>
        </p:nvGraphicFramePr>
        <p:xfrm>
          <a:off x="1350213" y="1317150"/>
          <a:ext cx="3000000" cy="3000000"/>
        </p:xfrm>
        <a:graphic>
          <a:graphicData uri="http://schemas.openxmlformats.org/drawingml/2006/table">
            <a:tbl>
              <a:tblPr>
                <a:noFill/>
                <a:tableStyleId>{67CFC726-6F15-4BBB-9743-4EF0A96E6151}</a:tableStyleId>
              </a:tblPr>
              <a:tblGrid>
                <a:gridCol w="828000">
                  <a:extLst>
                    <a:ext uri="{9D8B030D-6E8A-4147-A177-3AD203B41FA5}">
                      <a16:colId xmlns:a16="http://schemas.microsoft.com/office/drawing/2014/main" val="20000"/>
                    </a:ext>
                  </a:extLst>
                </a:gridCol>
                <a:gridCol w="828000">
                  <a:extLst>
                    <a:ext uri="{9D8B030D-6E8A-4147-A177-3AD203B41FA5}">
                      <a16:colId xmlns:a16="http://schemas.microsoft.com/office/drawing/2014/main" val="20001"/>
                    </a:ext>
                  </a:extLst>
                </a:gridCol>
                <a:gridCol w="828000">
                  <a:extLst>
                    <a:ext uri="{9D8B030D-6E8A-4147-A177-3AD203B41FA5}">
                      <a16:colId xmlns:a16="http://schemas.microsoft.com/office/drawing/2014/main" val="20002"/>
                    </a:ext>
                  </a:extLst>
                </a:gridCol>
                <a:gridCol w="828000">
                  <a:extLst>
                    <a:ext uri="{9D8B030D-6E8A-4147-A177-3AD203B41FA5}">
                      <a16:colId xmlns:a16="http://schemas.microsoft.com/office/drawing/2014/main" val="20003"/>
                    </a:ext>
                  </a:extLst>
                </a:gridCol>
                <a:gridCol w="828000">
                  <a:extLst>
                    <a:ext uri="{9D8B030D-6E8A-4147-A177-3AD203B41FA5}">
                      <a16:colId xmlns:a16="http://schemas.microsoft.com/office/drawing/2014/main" val="20004"/>
                    </a:ext>
                  </a:extLst>
                </a:gridCol>
                <a:gridCol w="828000">
                  <a:extLst>
                    <a:ext uri="{9D8B030D-6E8A-4147-A177-3AD203B41FA5}">
                      <a16:colId xmlns:a16="http://schemas.microsoft.com/office/drawing/2014/main" val="20005"/>
                    </a:ext>
                  </a:extLst>
                </a:gridCol>
              </a:tblGrid>
              <a:tr h="480400">
                <a:tc>
                  <a:txBody>
                    <a:bodyPr/>
                    <a:lstStyle/>
                    <a:p>
                      <a:pPr marL="0" lvl="0" indent="0" algn="r" rtl="0">
                        <a:lnSpc>
                          <a:spcPct val="115000"/>
                        </a:lnSpc>
                        <a:spcBef>
                          <a:spcPts val="0"/>
                        </a:spcBef>
                        <a:spcAft>
                          <a:spcPts val="0"/>
                        </a:spcAft>
                        <a:buNone/>
                      </a:pPr>
                      <a:r>
                        <a:rPr lang="en-US">
                          <a:solidFill>
                            <a:srgbClr val="18657A"/>
                          </a:solidFill>
                        </a:rPr>
                        <a:t>100%</a:t>
                      </a:r>
                      <a:endParaRPr>
                        <a:solidFill>
                          <a:srgbClr val="18657A"/>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0:0"/>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0:1"/>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0:2"/>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0:3"/>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0:4"/>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0:5"/>
                      </a:ext>
                    </a:extLst>
                  </a:tcPr>
                </a:tc>
                <a:extLst>
                  <a:ext uri="{0D108BD9-81ED-4DB2-BD59-A6C34878D82A}">
                    <a16:rowId xmlns:a16="http://schemas.microsoft.com/office/drawing/2014/main" val="10000"/>
                  </a:ext>
                </a:extLst>
              </a:tr>
              <a:tr h="473875">
                <a:tc>
                  <a:txBody>
                    <a:bodyPr/>
                    <a:lstStyle/>
                    <a:p>
                      <a:pPr marL="0" lvl="0" indent="0" algn="r" rtl="0">
                        <a:lnSpc>
                          <a:spcPct val="115000"/>
                        </a:lnSpc>
                        <a:spcBef>
                          <a:spcPts val="0"/>
                        </a:spcBef>
                        <a:spcAft>
                          <a:spcPts val="0"/>
                        </a:spcAft>
                        <a:buNone/>
                      </a:pPr>
                      <a:r>
                        <a:rPr lang="en-US">
                          <a:solidFill>
                            <a:srgbClr val="18657A"/>
                          </a:solidFill>
                        </a:rPr>
                        <a:t>90%</a:t>
                      </a:r>
                      <a:endParaRPr>
                        <a:solidFill>
                          <a:srgbClr val="18657A"/>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1:0"/>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1:1"/>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1:2"/>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1:3"/>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1:4"/>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1:5"/>
                      </a:ext>
                    </a:extLst>
                  </a:tcPr>
                </a:tc>
                <a:extLst>
                  <a:ext uri="{0D108BD9-81ED-4DB2-BD59-A6C34878D82A}">
                    <a16:rowId xmlns:a16="http://schemas.microsoft.com/office/drawing/2014/main" val="10001"/>
                  </a:ext>
                </a:extLst>
              </a:tr>
              <a:tr h="480400">
                <a:tc>
                  <a:txBody>
                    <a:bodyPr/>
                    <a:lstStyle/>
                    <a:p>
                      <a:pPr marL="0" lvl="0" indent="0" algn="r" rtl="0">
                        <a:lnSpc>
                          <a:spcPct val="115000"/>
                        </a:lnSpc>
                        <a:spcBef>
                          <a:spcPts val="0"/>
                        </a:spcBef>
                        <a:spcAft>
                          <a:spcPts val="0"/>
                        </a:spcAft>
                        <a:buNone/>
                      </a:pPr>
                      <a:r>
                        <a:rPr lang="en-US">
                          <a:solidFill>
                            <a:srgbClr val="18657A"/>
                          </a:solidFill>
                        </a:rPr>
                        <a:t>80%</a:t>
                      </a:r>
                      <a:endParaRPr>
                        <a:solidFill>
                          <a:srgbClr val="18657A"/>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2:0"/>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2:1"/>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2:2"/>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2:3"/>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2:4"/>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2:5"/>
                      </a:ext>
                    </a:extLst>
                  </a:tcPr>
                </a:tc>
                <a:extLst>
                  <a:ext uri="{0D108BD9-81ED-4DB2-BD59-A6C34878D82A}">
                    <a16:rowId xmlns:a16="http://schemas.microsoft.com/office/drawing/2014/main" val="10002"/>
                  </a:ext>
                </a:extLst>
              </a:tr>
              <a:tr h="467400">
                <a:tc>
                  <a:txBody>
                    <a:bodyPr/>
                    <a:lstStyle/>
                    <a:p>
                      <a:pPr marL="0" lvl="0" indent="0" algn="r" rtl="0">
                        <a:lnSpc>
                          <a:spcPct val="115000"/>
                        </a:lnSpc>
                        <a:spcBef>
                          <a:spcPts val="0"/>
                        </a:spcBef>
                        <a:spcAft>
                          <a:spcPts val="0"/>
                        </a:spcAft>
                        <a:buNone/>
                      </a:pPr>
                      <a:r>
                        <a:rPr lang="en-US">
                          <a:solidFill>
                            <a:srgbClr val="18657A"/>
                          </a:solidFill>
                        </a:rPr>
                        <a:t>70%</a:t>
                      </a:r>
                      <a:endParaRPr>
                        <a:solidFill>
                          <a:srgbClr val="18657A"/>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3:0"/>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3:1"/>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3:2"/>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3:3"/>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3:4"/>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3:5"/>
                      </a:ext>
                    </a:extLst>
                  </a:tcPr>
                </a:tc>
                <a:extLst>
                  <a:ext uri="{0D108BD9-81ED-4DB2-BD59-A6C34878D82A}">
                    <a16:rowId xmlns:a16="http://schemas.microsoft.com/office/drawing/2014/main" val="10003"/>
                  </a:ext>
                </a:extLst>
              </a:tr>
              <a:tr h="421975">
                <a:tc>
                  <a:txBody>
                    <a:bodyPr/>
                    <a:lstStyle/>
                    <a:p>
                      <a:pPr marL="0" lvl="0" indent="0" algn="r" rtl="0">
                        <a:lnSpc>
                          <a:spcPct val="115000"/>
                        </a:lnSpc>
                        <a:spcBef>
                          <a:spcPts val="0"/>
                        </a:spcBef>
                        <a:spcAft>
                          <a:spcPts val="0"/>
                        </a:spcAft>
                        <a:buNone/>
                      </a:pPr>
                      <a:r>
                        <a:rPr lang="en-US">
                          <a:solidFill>
                            <a:srgbClr val="18657A"/>
                          </a:solidFill>
                        </a:rPr>
                        <a:t>60%</a:t>
                      </a:r>
                      <a:endParaRPr>
                        <a:solidFill>
                          <a:srgbClr val="18657A"/>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4:0"/>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4:1"/>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4:2"/>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4:3"/>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4:4"/>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4:5"/>
                      </a:ext>
                    </a:extLst>
                  </a:tcPr>
                </a:tc>
                <a:extLst>
                  <a:ext uri="{0D108BD9-81ED-4DB2-BD59-A6C34878D82A}">
                    <a16:rowId xmlns:a16="http://schemas.microsoft.com/office/drawing/2014/main" val="10004"/>
                  </a:ext>
                </a:extLst>
              </a:tr>
              <a:tr h="428450">
                <a:tc>
                  <a:txBody>
                    <a:bodyPr/>
                    <a:lstStyle/>
                    <a:p>
                      <a:pPr marL="0" lvl="0" indent="0" algn="r" rtl="0">
                        <a:lnSpc>
                          <a:spcPct val="115000"/>
                        </a:lnSpc>
                        <a:spcBef>
                          <a:spcPts val="0"/>
                        </a:spcBef>
                        <a:spcAft>
                          <a:spcPts val="0"/>
                        </a:spcAft>
                        <a:buNone/>
                      </a:pPr>
                      <a:r>
                        <a:rPr lang="en-US">
                          <a:solidFill>
                            <a:srgbClr val="18657A"/>
                          </a:solidFill>
                        </a:rPr>
                        <a:t>50%</a:t>
                      </a:r>
                      <a:endParaRPr>
                        <a:solidFill>
                          <a:srgbClr val="18657A"/>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5:0"/>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5:1"/>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5:2"/>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5:3"/>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5:4"/>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5:5"/>
                      </a:ext>
                    </a:extLst>
                  </a:tcPr>
                </a:tc>
                <a:extLst>
                  <a:ext uri="{0D108BD9-81ED-4DB2-BD59-A6C34878D82A}">
                    <a16:rowId xmlns:a16="http://schemas.microsoft.com/office/drawing/2014/main" val="10005"/>
                  </a:ext>
                </a:extLst>
              </a:tr>
              <a:tr h="473875">
                <a:tc>
                  <a:txBody>
                    <a:bodyPr/>
                    <a:lstStyle/>
                    <a:p>
                      <a:pPr marL="0" lvl="0" indent="0" algn="r" rtl="0">
                        <a:lnSpc>
                          <a:spcPct val="115000"/>
                        </a:lnSpc>
                        <a:spcBef>
                          <a:spcPts val="0"/>
                        </a:spcBef>
                        <a:spcAft>
                          <a:spcPts val="0"/>
                        </a:spcAft>
                        <a:buNone/>
                      </a:pPr>
                      <a:r>
                        <a:rPr lang="en-US">
                          <a:solidFill>
                            <a:srgbClr val="18657A"/>
                          </a:solidFill>
                        </a:rPr>
                        <a:t>40%</a:t>
                      </a:r>
                      <a:endParaRPr>
                        <a:solidFill>
                          <a:srgbClr val="18657A"/>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6:0"/>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6:1"/>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6:2"/>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6:3"/>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6:4"/>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6:5"/>
                      </a:ext>
                    </a:extLst>
                  </a:tcPr>
                </a:tc>
                <a:extLst>
                  <a:ext uri="{0D108BD9-81ED-4DB2-BD59-A6C34878D82A}">
                    <a16:rowId xmlns:a16="http://schemas.microsoft.com/office/drawing/2014/main" val="10006"/>
                  </a:ext>
                </a:extLst>
              </a:tr>
              <a:tr h="493350">
                <a:tc>
                  <a:txBody>
                    <a:bodyPr/>
                    <a:lstStyle/>
                    <a:p>
                      <a:pPr marL="0" lvl="0" indent="0" algn="r" rtl="0">
                        <a:lnSpc>
                          <a:spcPct val="115000"/>
                        </a:lnSpc>
                        <a:spcBef>
                          <a:spcPts val="0"/>
                        </a:spcBef>
                        <a:spcAft>
                          <a:spcPts val="0"/>
                        </a:spcAft>
                        <a:buNone/>
                      </a:pPr>
                      <a:r>
                        <a:rPr lang="en-US">
                          <a:solidFill>
                            <a:srgbClr val="18657A"/>
                          </a:solidFill>
                        </a:rPr>
                        <a:t>30%</a:t>
                      </a:r>
                      <a:endParaRPr>
                        <a:solidFill>
                          <a:srgbClr val="18657A"/>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7:0"/>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7:1"/>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7:2"/>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7:3"/>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7:4"/>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7:5"/>
                      </a:ext>
                    </a:extLst>
                  </a:tcPr>
                </a:tc>
                <a:extLst>
                  <a:ext uri="{0D108BD9-81ED-4DB2-BD59-A6C34878D82A}">
                    <a16:rowId xmlns:a16="http://schemas.microsoft.com/office/drawing/2014/main" val="10007"/>
                  </a:ext>
                </a:extLst>
              </a:tr>
              <a:tr h="447925">
                <a:tc>
                  <a:txBody>
                    <a:bodyPr/>
                    <a:lstStyle/>
                    <a:p>
                      <a:pPr marL="0" lvl="0" indent="0" algn="r" rtl="0">
                        <a:lnSpc>
                          <a:spcPct val="115000"/>
                        </a:lnSpc>
                        <a:spcBef>
                          <a:spcPts val="0"/>
                        </a:spcBef>
                        <a:spcAft>
                          <a:spcPts val="0"/>
                        </a:spcAft>
                        <a:buNone/>
                      </a:pPr>
                      <a:r>
                        <a:rPr lang="en-US">
                          <a:solidFill>
                            <a:srgbClr val="18657A"/>
                          </a:solidFill>
                        </a:rPr>
                        <a:t>20%</a:t>
                      </a:r>
                      <a:endParaRPr>
                        <a:solidFill>
                          <a:srgbClr val="18657A"/>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8:0"/>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8:1"/>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8:2"/>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8:3"/>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8:4"/>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8:5"/>
                      </a:ext>
                    </a:extLst>
                  </a:tcPr>
                </a:tc>
                <a:extLst>
                  <a:ext uri="{0D108BD9-81ED-4DB2-BD59-A6C34878D82A}">
                    <a16:rowId xmlns:a16="http://schemas.microsoft.com/office/drawing/2014/main" val="10008"/>
                  </a:ext>
                </a:extLst>
              </a:tr>
              <a:tr h="441425">
                <a:tc>
                  <a:txBody>
                    <a:bodyPr/>
                    <a:lstStyle/>
                    <a:p>
                      <a:pPr marL="0" lvl="0" indent="0" algn="r" rtl="0">
                        <a:lnSpc>
                          <a:spcPct val="115000"/>
                        </a:lnSpc>
                        <a:spcBef>
                          <a:spcPts val="0"/>
                        </a:spcBef>
                        <a:spcAft>
                          <a:spcPts val="0"/>
                        </a:spcAft>
                        <a:buNone/>
                      </a:pPr>
                      <a:r>
                        <a:rPr lang="en-US">
                          <a:solidFill>
                            <a:srgbClr val="18657A"/>
                          </a:solidFill>
                        </a:rPr>
                        <a:t>10%</a:t>
                      </a:r>
                      <a:endParaRPr>
                        <a:solidFill>
                          <a:srgbClr val="18657A"/>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9:0"/>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9:1"/>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9:2"/>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9:3"/>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9:4"/>
                      </a:ext>
                    </a:extLst>
                  </a:tcPr>
                </a:tc>
                <a:tc>
                  <a:txBody>
                    <a:bodyPr/>
                    <a:lstStyle/>
                    <a:p>
                      <a:pPr marL="0" lvl="0" indent="0" algn="l" rtl="0">
                        <a:spcBef>
                          <a:spcPts val="0"/>
                        </a:spcBef>
                        <a:spcAft>
                          <a:spcPts val="0"/>
                        </a:spcAft>
                        <a:buNone/>
                      </a:pPr>
                      <a:endParaRPr>
                        <a:solidFill>
                          <a:srgbClr val="18657A"/>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9:5"/>
                      </a:ext>
                    </a:extLst>
                  </a:tcPr>
                </a:tc>
                <a:extLst>
                  <a:ext uri="{0D108BD9-81ED-4DB2-BD59-A6C34878D82A}">
                    <a16:rowId xmlns:a16="http://schemas.microsoft.com/office/drawing/2014/main" val="10009"/>
                  </a:ext>
                </a:extLst>
              </a:tr>
              <a:tr h="467275">
                <a:tc>
                  <a:txBody>
                    <a:bodyPr/>
                    <a:lstStyle/>
                    <a:p>
                      <a:pPr marL="0" lvl="0" indent="0" algn="r" rtl="0">
                        <a:lnSpc>
                          <a:spcPct val="115000"/>
                        </a:lnSpc>
                        <a:spcBef>
                          <a:spcPts val="0"/>
                        </a:spcBef>
                        <a:spcAft>
                          <a:spcPts val="0"/>
                        </a:spcAft>
                        <a:buNone/>
                      </a:pPr>
                      <a:r>
                        <a:rPr lang="en-US">
                          <a:solidFill>
                            <a:srgbClr val="18657A"/>
                          </a:solidFill>
                        </a:rPr>
                        <a:t>0%</a:t>
                      </a:r>
                      <a:endParaRPr>
                        <a:solidFill>
                          <a:srgbClr val="18657A"/>
                        </a:solidFill>
                      </a:endParaRPr>
                    </a:p>
                  </a:txBody>
                  <a:tcPr marL="28575" marR="28575" marT="19050" marB="19050">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10:0"/>
                      </a:ext>
                    </a:extLst>
                  </a:tcPr>
                </a:tc>
                <a:tc>
                  <a:txBody>
                    <a:bodyPr/>
                    <a:lstStyle/>
                    <a:p>
                      <a:pPr marL="0" lvl="0" indent="0" algn="ctr" rtl="0">
                        <a:lnSpc>
                          <a:spcPct val="115000"/>
                        </a:lnSpc>
                        <a:spcBef>
                          <a:spcPts val="0"/>
                        </a:spcBef>
                        <a:spcAft>
                          <a:spcPts val="0"/>
                        </a:spcAft>
                        <a:buNone/>
                      </a:pPr>
                      <a:r>
                        <a:rPr lang="en-US">
                          <a:solidFill>
                            <a:srgbClr val="18657A"/>
                          </a:solidFill>
                        </a:rPr>
                        <a:t>Taiwan</a:t>
                      </a:r>
                      <a:endParaRPr>
                        <a:solidFill>
                          <a:srgbClr val="18657A"/>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10:1"/>
                      </a:ext>
                    </a:extLst>
                  </a:tcPr>
                </a:tc>
                <a:tc>
                  <a:txBody>
                    <a:bodyPr/>
                    <a:lstStyle/>
                    <a:p>
                      <a:pPr marL="0" lvl="0" indent="0" algn="ctr" rtl="0">
                        <a:lnSpc>
                          <a:spcPct val="115000"/>
                        </a:lnSpc>
                        <a:spcBef>
                          <a:spcPts val="0"/>
                        </a:spcBef>
                        <a:spcAft>
                          <a:spcPts val="0"/>
                        </a:spcAft>
                        <a:buNone/>
                      </a:pPr>
                      <a:r>
                        <a:rPr lang="en-US">
                          <a:solidFill>
                            <a:srgbClr val="18657A"/>
                          </a:solidFill>
                        </a:rPr>
                        <a:t>USA</a:t>
                      </a:r>
                      <a:endParaRPr>
                        <a:solidFill>
                          <a:srgbClr val="18657A"/>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10:2"/>
                      </a:ext>
                    </a:extLst>
                  </a:tcPr>
                </a:tc>
                <a:tc>
                  <a:txBody>
                    <a:bodyPr/>
                    <a:lstStyle/>
                    <a:p>
                      <a:pPr marL="0" lvl="0" indent="0" algn="ctr" rtl="0">
                        <a:lnSpc>
                          <a:spcPct val="115000"/>
                        </a:lnSpc>
                        <a:spcBef>
                          <a:spcPts val="0"/>
                        </a:spcBef>
                        <a:spcAft>
                          <a:spcPts val="0"/>
                        </a:spcAft>
                        <a:buNone/>
                      </a:pPr>
                      <a:r>
                        <a:rPr lang="en-US">
                          <a:solidFill>
                            <a:srgbClr val="18657A"/>
                          </a:solidFill>
                        </a:rPr>
                        <a:t>Argentina</a:t>
                      </a:r>
                      <a:endParaRPr>
                        <a:solidFill>
                          <a:srgbClr val="18657A"/>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10:3"/>
                      </a:ext>
                    </a:extLst>
                  </a:tcPr>
                </a:tc>
                <a:tc>
                  <a:txBody>
                    <a:bodyPr/>
                    <a:lstStyle/>
                    <a:p>
                      <a:pPr marL="0" lvl="0" indent="0" algn="ctr" rtl="0">
                        <a:lnSpc>
                          <a:spcPct val="115000"/>
                        </a:lnSpc>
                        <a:spcBef>
                          <a:spcPts val="0"/>
                        </a:spcBef>
                        <a:spcAft>
                          <a:spcPts val="0"/>
                        </a:spcAft>
                        <a:buNone/>
                      </a:pPr>
                      <a:r>
                        <a:rPr lang="en-US">
                          <a:solidFill>
                            <a:srgbClr val="18657A"/>
                          </a:solidFill>
                        </a:rPr>
                        <a:t>Canda</a:t>
                      </a:r>
                      <a:endParaRPr>
                        <a:solidFill>
                          <a:srgbClr val="18657A"/>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10:4"/>
                      </a:ext>
                    </a:extLst>
                  </a:tcPr>
                </a:tc>
                <a:tc>
                  <a:txBody>
                    <a:bodyPr/>
                    <a:lstStyle/>
                    <a:p>
                      <a:pPr marL="0" lvl="0" indent="0" algn="ctr" rtl="0">
                        <a:lnSpc>
                          <a:spcPct val="115000"/>
                        </a:lnSpc>
                        <a:spcBef>
                          <a:spcPts val="0"/>
                        </a:spcBef>
                        <a:spcAft>
                          <a:spcPts val="0"/>
                        </a:spcAft>
                        <a:buNone/>
                      </a:pPr>
                      <a:r>
                        <a:rPr lang="en-US">
                          <a:solidFill>
                            <a:srgbClr val="18657A"/>
                          </a:solidFill>
                        </a:rPr>
                        <a:t>Egypt</a:t>
                      </a:r>
                      <a:endParaRPr>
                        <a:solidFill>
                          <a:srgbClr val="18657A"/>
                        </a:solidFill>
                      </a:endParaRPr>
                    </a:p>
                  </a:txBody>
                  <a:tcPr marL="28575" marR="28575" marT="19050" marB="190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433:10:5"/>
                      </a:ext>
                    </a:extLst>
                  </a:tcPr>
                </a:tc>
                <a:extLst>
                  <a:ext uri="{0D108BD9-81ED-4DB2-BD59-A6C34878D82A}">
                    <a16:rowId xmlns:a16="http://schemas.microsoft.com/office/drawing/2014/main" val="10010"/>
                  </a:ext>
                </a:extLst>
              </a:tr>
            </a:tbl>
          </a:graphicData>
        </a:graphic>
      </p:graphicFrame>
      <p:sp>
        <p:nvSpPr>
          <p:cNvPr id="434" name="Google Shape;434;g31cc776f792_0_278"/>
          <p:cNvSpPr txBox="1">
            <a:spLocks noGrp="1"/>
          </p:cNvSpPr>
          <p:nvPr>
            <p:ph type="title"/>
          </p:nvPr>
        </p:nvSpPr>
        <p:spPr>
          <a:xfrm>
            <a:off x="1390650" y="13350"/>
            <a:ext cx="10082700" cy="1303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Percentage of Undergraduate Physics Degrees Awarded to Women</a:t>
            </a:r>
            <a:endParaRPr sz="4000" b="1">
              <a:solidFill>
                <a:srgbClr val="18657A"/>
              </a:solidFill>
              <a:latin typeface="Arial"/>
              <a:ea typeface="Arial"/>
              <a:cs typeface="Arial"/>
              <a:sym typeface="Arial"/>
            </a:endParaRPr>
          </a:p>
        </p:txBody>
      </p:sp>
      <p:sp>
        <p:nvSpPr>
          <p:cNvPr id="435" name="Google Shape;435;g31cc776f792_0_278"/>
          <p:cNvSpPr/>
          <p:nvPr/>
        </p:nvSpPr>
        <p:spPr>
          <a:xfrm>
            <a:off x="2178225" y="5677575"/>
            <a:ext cx="828000" cy="247200"/>
          </a:xfrm>
          <a:prstGeom prst="rect">
            <a:avLst/>
          </a:prstGeom>
          <a:solidFill>
            <a:srgbClr val="6D9EE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6" name="Google Shape;436;g31cc776f792_0_278"/>
          <p:cNvSpPr/>
          <p:nvPr/>
        </p:nvSpPr>
        <p:spPr>
          <a:xfrm>
            <a:off x="3006225" y="5677325"/>
            <a:ext cx="828000" cy="247200"/>
          </a:xfrm>
          <a:prstGeom prst="rect">
            <a:avLst/>
          </a:prstGeom>
          <a:solidFill>
            <a:srgbClr val="F6B26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7" name="Google Shape;437;g31cc776f792_0_278"/>
          <p:cNvSpPr/>
          <p:nvPr/>
        </p:nvSpPr>
        <p:spPr>
          <a:xfrm>
            <a:off x="5490225" y="5677325"/>
            <a:ext cx="828000" cy="247200"/>
          </a:xfrm>
          <a:prstGeom prst="rect">
            <a:avLst/>
          </a:prstGeom>
          <a:solidFill>
            <a:srgbClr val="FFD9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8" name="Google Shape;438;g31cc776f792_0_278"/>
          <p:cNvSpPr/>
          <p:nvPr/>
        </p:nvSpPr>
        <p:spPr>
          <a:xfrm>
            <a:off x="4662225" y="5677400"/>
            <a:ext cx="828000" cy="247200"/>
          </a:xfrm>
          <a:prstGeom prst="rect">
            <a:avLst/>
          </a:prstGeom>
          <a:solidFill>
            <a:srgbClr val="C27BA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9" name="Google Shape;439;g31cc776f792_0_278"/>
          <p:cNvSpPr/>
          <p:nvPr/>
        </p:nvSpPr>
        <p:spPr>
          <a:xfrm>
            <a:off x="3834225" y="5677350"/>
            <a:ext cx="828000" cy="247200"/>
          </a:xfrm>
          <a:prstGeom prst="rect">
            <a:avLst/>
          </a:prstGeom>
          <a:solidFill>
            <a:srgbClr val="6AA84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0" name="Google Shape;440;g31cc776f792_0_278"/>
          <p:cNvSpPr txBox="1"/>
          <p:nvPr/>
        </p:nvSpPr>
        <p:spPr>
          <a:xfrm>
            <a:off x="7059150" y="1404175"/>
            <a:ext cx="5047800" cy="253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rgbClr val="18657A"/>
                </a:solidFill>
                <a:latin typeface="Jost Medium"/>
                <a:ea typeface="Jost Medium"/>
                <a:cs typeface="Jost Medium"/>
                <a:sym typeface="Jost"/>
              </a:rPr>
              <a:t>Drag the top of each bar until it represents the percentage of female physics degree holders that you think are in that country. </a:t>
            </a:r>
            <a:endParaRPr sz="3000">
              <a:solidFill>
                <a:srgbClr val="18657A"/>
              </a:solidFill>
              <a:latin typeface="Jost Medium"/>
              <a:ea typeface="Jost Medium"/>
              <a:cs typeface="Jost Medium"/>
              <a:sym typeface="Jost"/>
            </a:endParaRPr>
          </a:p>
        </p:txBody>
      </p:sp>
      <p:sp>
        <p:nvSpPr>
          <p:cNvPr id="441" name="Google Shape;441;g31cc776f792_0_278"/>
          <p:cNvSpPr txBox="1"/>
          <p:nvPr/>
        </p:nvSpPr>
        <p:spPr>
          <a:xfrm rot="-5400000">
            <a:off x="-1292125" y="3520825"/>
            <a:ext cx="5105400" cy="6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rgbClr val="205867"/>
                </a:solidFill>
                <a:latin typeface="Jost Medium"/>
                <a:ea typeface="Jost Medium"/>
                <a:cs typeface="Jost Medium"/>
                <a:sym typeface="Jost"/>
              </a:rPr>
              <a:t>% of Bachelor’s degrees awarded to Women</a:t>
            </a:r>
            <a:endParaRPr sz="2000">
              <a:solidFill>
                <a:srgbClr val="205867"/>
              </a:solidFill>
              <a:latin typeface="Jost Medium"/>
              <a:ea typeface="Jost Medium"/>
              <a:cs typeface="Jost Medium"/>
              <a:sym typeface="Jost"/>
            </a:endParaRPr>
          </a:p>
        </p:txBody>
      </p:sp>
      <p:sp>
        <p:nvSpPr>
          <p:cNvPr id="442" name="Google Shape;442;g31cc776f792_0_278"/>
          <p:cNvSpPr/>
          <p:nvPr/>
        </p:nvSpPr>
        <p:spPr>
          <a:xfrm>
            <a:off x="11705175" y="5731775"/>
            <a:ext cx="284400" cy="247200"/>
          </a:xfrm>
          <a:prstGeom prst="hexagon">
            <a:avLst>
              <a:gd name="adj" fmla="val 28852"/>
              <a:gd name="vf" fmla="val 11547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g320cf104df7_0_337" title="Chart"/>
          <p:cNvPicPr preferRelativeResize="0"/>
          <p:nvPr/>
        </p:nvPicPr>
        <p:blipFill>
          <a:blip r:embed="rId3">
            <a:alphaModFix/>
          </a:blip>
          <a:stretch>
            <a:fillRect/>
          </a:stretch>
        </p:blipFill>
        <p:spPr>
          <a:xfrm>
            <a:off x="2411825" y="356375"/>
            <a:ext cx="8694401" cy="6372650"/>
          </a:xfrm>
          <a:prstGeom prst="rect">
            <a:avLst/>
          </a:prstGeom>
          <a:noFill/>
          <a:ln>
            <a:noFill/>
          </a:ln>
        </p:spPr>
      </p:pic>
      <p:sp>
        <p:nvSpPr>
          <p:cNvPr id="449" name="Google Shape;449;g320cf104df7_0_337"/>
          <p:cNvSpPr txBox="1">
            <a:spLocks noGrp="1"/>
          </p:cNvSpPr>
          <p:nvPr>
            <p:ph type="title"/>
          </p:nvPr>
        </p:nvSpPr>
        <p:spPr>
          <a:xfrm>
            <a:off x="1390650" y="13350"/>
            <a:ext cx="10082700" cy="1129500"/>
          </a:xfrm>
          <a:prstGeom prst="rect">
            <a:avLst/>
          </a:prstGeom>
          <a:solidFill>
            <a:schemeClr val="lt1"/>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000" b="1">
                <a:solidFill>
                  <a:srgbClr val="18657A"/>
                </a:solidFill>
                <a:latin typeface="Arial"/>
                <a:ea typeface="Arial"/>
                <a:cs typeface="Arial"/>
                <a:sym typeface="Arial"/>
              </a:rPr>
              <a:t>Percentage of Undergraduate Physics Degrees Awarded to Women</a:t>
            </a:r>
            <a:endParaRPr sz="3000" b="1">
              <a:solidFill>
                <a:srgbClr val="18657A"/>
              </a:solidFill>
              <a:latin typeface="Arial"/>
              <a:ea typeface="Arial"/>
              <a:cs typeface="Arial"/>
              <a:sym typeface="Arial"/>
            </a:endParaRPr>
          </a:p>
        </p:txBody>
      </p:sp>
      <p:sp>
        <p:nvSpPr>
          <p:cNvPr id="450" name="Google Shape;450;g320cf104df7_0_337"/>
          <p:cNvSpPr txBox="1"/>
          <p:nvPr/>
        </p:nvSpPr>
        <p:spPr>
          <a:xfrm>
            <a:off x="351000" y="5662577"/>
            <a:ext cx="3151500" cy="112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18657A"/>
                </a:solidFill>
                <a:latin typeface="Calibri"/>
                <a:ea typeface="Calibri"/>
                <a:cs typeface="Calibri"/>
                <a:sym typeface="Calibri"/>
              </a:rPr>
              <a:t>Source: IUPAP International Conference on Women in Physics Proceedings </a:t>
            </a:r>
            <a:r>
              <a:rPr lang="en-US" sz="1800" b="0" i="0" u="none" cap="none">
                <a:solidFill>
                  <a:srgbClr val="18657A"/>
                </a:solidFill>
                <a:latin typeface="Calibri"/>
                <a:ea typeface="Calibri"/>
                <a:cs typeface="Calibri"/>
                <a:sym typeface="Calibri"/>
              </a:rPr>
              <a:t>(2018-2023)</a:t>
            </a:r>
            <a:endParaRPr sz="1400" b="0" i="0" u="none" cap="none">
              <a:solidFill>
                <a:srgbClr val="18657A"/>
              </a:solidFill>
              <a:latin typeface="Arial"/>
              <a:ea typeface="Arial"/>
              <a:cs typeface="Arial"/>
              <a:sym typeface="Arial"/>
            </a:endParaRPr>
          </a:p>
        </p:txBody>
      </p:sp>
      <p:sp>
        <p:nvSpPr>
          <p:cNvPr id="451" name="Google Shape;451;g320cf104df7_0_337"/>
          <p:cNvSpPr/>
          <p:nvPr/>
        </p:nvSpPr>
        <p:spPr>
          <a:xfrm>
            <a:off x="11705175" y="5731775"/>
            <a:ext cx="284400" cy="247200"/>
          </a:xfrm>
          <a:prstGeom prst="hexagon">
            <a:avLst>
              <a:gd name="adj" fmla="val 28852"/>
              <a:gd name="vf" fmla="val 11547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320cf104df7_0_0"/>
          <p:cNvSpPr txBox="1">
            <a:spLocks noGrp="1"/>
          </p:cNvSpPr>
          <p:nvPr>
            <p:ph type="title" idx="4294967295"/>
          </p:nvPr>
        </p:nvSpPr>
        <p:spPr>
          <a:xfrm>
            <a:off x="2993425" y="547925"/>
            <a:ext cx="87207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Women in Physics Internationally</a:t>
            </a:r>
            <a:endParaRPr sz="4000" b="1">
              <a:solidFill>
                <a:srgbClr val="18657A"/>
              </a:solidFill>
              <a:latin typeface="Arial"/>
              <a:ea typeface="Arial"/>
              <a:cs typeface="Arial"/>
              <a:sym typeface="Arial"/>
            </a:endParaRPr>
          </a:p>
        </p:txBody>
      </p:sp>
      <p:sp>
        <p:nvSpPr>
          <p:cNvPr id="458" name="Google Shape;458;g320cf104df7_0_0"/>
          <p:cNvSpPr txBox="1">
            <a:spLocks noGrp="1"/>
          </p:cNvSpPr>
          <p:nvPr>
            <p:ph type="body" idx="4294967295"/>
          </p:nvPr>
        </p:nvSpPr>
        <p:spPr>
          <a:xfrm>
            <a:off x="704850" y="1825625"/>
            <a:ext cx="10761600" cy="3260400"/>
          </a:xfrm>
          <a:prstGeom prst="rect">
            <a:avLst/>
          </a:prstGeom>
          <a:noFill/>
          <a:ln>
            <a:noFill/>
          </a:ln>
        </p:spPr>
        <p:txBody>
          <a:bodyPr spcFirstLastPara="1" wrap="square" lIns="0" tIns="45700" rIns="91425" bIns="45700" anchor="t" anchorCtr="0">
            <a:noAutofit/>
          </a:bodyPr>
          <a:lstStyle/>
          <a:p>
            <a:pPr marL="457200" marR="0" lvl="0" indent="0" algn="l" rtl="0">
              <a:lnSpc>
                <a:spcPct val="100000"/>
              </a:lnSpc>
              <a:spcBef>
                <a:spcPts val="0"/>
              </a:spcBef>
              <a:spcAft>
                <a:spcPts val="0"/>
              </a:spcAft>
              <a:buNone/>
            </a:pPr>
            <a:r>
              <a:rPr lang="en-US" sz="3200" i="1">
                <a:solidFill>
                  <a:srgbClr val="18657A"/>
                </a:solidFill>
                <a:latin typeface="Arial"/>
                <a:ea typeface="Arial"/>
                <a:cs typeface="Arial"/>
                <a:sym typeface="Arial"/>
              </a:rPr>
              <a:t>None of these countries’ aggregate data can tell the story of individuals within the country. In addition, no country is meant to represent all countries in that region. </a:t>
            </a:r>
            <a:endParaRPr sz="3200" i="1">
              <a:solidFill>
                <a:srgbClr val="18657A"/>
              </a:solidFill>
              <a:latin typeface="Arial"/>
              <a:ea typeface="Arial"/>
              <a:cs typeface="Arial"/>
              <a:sym typeface="Arial"/>
            </a:endParaRPr>
          </a:p>
          <a:p>
            <a:pPr marL="457200" marR="0" lvl="0" indent="0" algn="l" rtl="0">
              <a:lnSpc>
                <a:spcPct val="100000"/>
              </a:lnSpc>
              <a:spcBef>
                <a:spcPts val="1000"/>
              </a:spcBef>
              <a:spcAft>
                <a:spcPts val="1000"/>
              </a:spcAft>
              <a:buNone/>
            </a:pPr>
            <a:r>
              <a:rPr lang="en-US" sz="3200" i="1">
                <a:solidFill>
                  <a:srgbClr val="18657A"/>
                </a:solidFill>
                <a:latin typeface="Arial"/>
                <a:ea typeface="Arial"/>
                <a:cs typeface="Arial"/>
                <a:sym typeface="Arial"/>
              </a:rPr>
              <a:t>Each country has their own culture, history and education systems that influence higher education in that country.</a:t>
            </a:r>
            <a:endParaRPr sz="3200" i="1">
              <a:solidFill>
                <a:srgbClr val="18657A"/>
              </a:solidFill>
              <a:latin typeface="Arial"/>
              <a:ea typeface="Arial"/>
              <a:cs typeface="Arial"/>
              <a:sym typeface="Arial"/>
            </a:endParaRPr>
          </a:p>
        </p:txBody>
      </p:sp>
      <p:pic>
        <p:nvPicPr>
          <p:cNvPr id="459" name="Google Shape;459;g320cf104df7_0_0"/>
          <p:cNvPicPr preferRelativeResize="0"/>
          <p:nvPr/>
        </p:nvPicPr>
        <p:blipFill rotWithShape="1">
          <a:blip r:embed="rId3">
            <a:alphaModFix/>
          </a:blip>
          <a:srcRect/>
          <a:stretch/>
        </p:blipFill>
        <p:spPr>
          <a:xfrm>
            <a:off x="8523275" y="4859870"/>
            <a:ext cx="2380500" cy="1701225"/>
          </a:xfrm>
          <a:prstGeom prst="rect">
            <a:avLst/>
          </a:prstGeom>
          <a:noFill/>
          <a:ln>
            <a:noFill/>
          </a:ln>
        </p:spPr>
      </p:pic>
      <p:sp>
        <p:nvSpPr>
          <p:cNvPr id="460" name="Google Shape;460;g320cf104df7_0_0"/>
          <p:cNvSpPr/>
          <p:nvPr/>
        </p:nvSpPr>
        <p:spPr>
          <a:xfrm>
            <a:off x="11714125" y="6433175"/>
            <a:ext cx="284400" cy="247200"/>
          </a:xfrm>
          <a:prstGeom prst="hexagon">
            <a:avLst>
              <a:gd name="adj" fmla="val 28852"/>
              <a:gd name="vf" fmla="val 115470"/>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320cf104df7_0_7"/>
          <p:cNvSpPr txBox="1">
            <a:spLocks noGrp="1"/>
          </p:cNvSpPr>
          <p:nvPr>
            <p:ph type="title"/>
          </p:nvPr>
        </p:nvSpPr>
        <p:spPr>
          <a:xfrm>
            <a:off x="1390125" y="547925"/>
            <a:ext cx="89034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Academic Achievement</a:t>
            </a:r>
            <a:endParaRPr sz="4000" b="1">
              <a:solidFill>
                <a:srgbClr val="18657A"/>
              </a:solidFill>
              <a:latin typeface="Arial"/>
              <a:ea typeface="Arial"/>
              <a:cs typeface="Arial"/>
              <a:sym typeface="Arial"/>
            </a:endParaRPr>
          </a:p>
        </p:txBody>
      </p:sp>
      <p:sp>
        <p:nvSpPr>
          <p:cNvPr id="467" name="Google Shape;467;g320cf104df7_0_7"/>
          <p:cNvSpPr txBox="1">
            <a:spLocks noGrp="1"/>
          </p:cNvSpPr>
          <p:nvPr>
            <p:ph type="body" idx="4294967295"/>
          </p:nvPr>
        </p:nvSpPr>
        <p:spPr>
          <a:xfrm>
            <a:off x="704850" y="1825625"/>
            <a:ext cx="10761600" cy="3932100"/>
          </a:xfrm>
          <a:prstGeom prst="rect">
            <a:avLst/>
          </a:prstGeom>
          <a:noFill/>
          <a:ln>
            <a:noFill/>
          </a:ln>
        </p:spPr>
        <p:txBody>
          <a:bodyPr spcFirstLastPara="1" wrap="square" lIns="0" tIns="45700" rIns="91425" bIns="45700" anchor="t" anchorCtr="0">
            <a:noAutofit/>
          </a:bodyPr>
          <a:lstStyle/>
          <a:p>
            <a:pPr marL="457200" marR="0" lvl="0" indent="-431800" algn="l" rtl="0">
              <a:lnSpc>
                <a:spcPct val="100000"/>
              </a:lnSpc>
              <a:spcBef>
                <a:spcPts val="0"/>
              </a:spcBef>
              <a:spcAft>
                <a:spcPts val="0"/>
              </a:spcAft>
              <a:buClr>
                <a:srgbClr val="18657A"/>
              </a:buClr>
              <a:buSzPts val="3200"/>
              <a:buFont typeface="Arial"/>
              <a:buChar char="●"/>
            </a:pPr>
            <a:r>
              <a:rPr lang="en-US" sz="3200">
                <a:solidFill>
                  <a:srgbClr val="18657A"/>
                </a:solidFill>
                <a:latin typeface="Arial"/>
                <a:ea typeface="Arial"/>
                <a:cs typeface="Arial"/>
                <a:sym typeface="Arial"/>
              </a:rPr>
              <a:t>Do you think there are gender differences in physics grades in high school or college?</a:t>
            </a:r>
            <a:endParaRPr sz="3200">
              <a:solidFill>
                <a:srgbClr val="18657A"/>
              </a:solidFill>
              <a:latin typeface="Arial"/>
              <a:ea typeface="Arial"/>
              <a:cs typeface="Arial"/>
              <a:sym typeface="Arial"/>
            </a:endParaRPr>
          </a:p>
          <a:p>
            <a:pPr marL="457200" marR="0" lvl="0" indent="-431800" algn="l" rtl="0">
              <a:lnSpc>
                <a:spcPct val="100000"/>
              </a:lnSpc>
              <a:spcBef>
                <a:spcPts val="1000"/>
              </a:spcBef>
              <a:spcAft>
                <a:spcPts val="1000"/>
              </a:spcAft>
              <a:buClr>
                <a:srgbClr val="18657A"/>
              </a:buClr>
              <a:buSzPts val="3200"/>
              <a:buFont typeface="Arial"/>
              <a:buChar char="●"/>
            </a:pPr>
            <a:r>
              <a:rPr lang="en-US" sz="3200">
                <a:solidFill>
                  <a:srgbClr val="18657A"/>
                </a:solidFill>
                <a:latin typeface="Arial"/>
                <a:ea typeface="Arial"/>
                <a:cs typeface="Arial"/>
                <a:sym typeface="Arial"/>
              </a:rPr>
              <a:t>If you think there are differences, what are the causes? Exam bias, ability differences, or something else? Why?</a:t>
            </a:r>
            <a:endParaRPr sz="3200">
              <a:solidFill>
                <a:srgbClr val="18657A"/>
              </a:solidFill>
              <a:latin typeface="Arial"/>
              <a:ea typeface="Arial"/>
              <a:cs typeface="Arial"/>
              <a:sym typeface="Arial"/>
            </a:endParaRPr>
          </a:p>
        </p:txBody>
      </p:sp>
      <p:pic>
        <p:nvPicPr>
          <p:cNvPr id="468" name="Google Shape;468;g320cf104df7_0_7"/>
          <p:cNvPicPr preferRelativeResize="0"/>
          <p:nvPr/>
        </p:nvPicPr>
        <p:blipFill rotWithShape="1">
          <a:blip r:embed="rId3">
            <a:alphaModFix/>
          </a:blip>
          <a:srcRect/>
          <a:stretch/>
        </p:blipFill>
        <p:spPr>
          <a:xfrm>
            <a:off x="8523275" y="4859870"/>
            <a:ext cx="2380500" cy="1701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g323b8746880_0_10" title="Chart"/>
          <p:cNvPicPr preferRelativeResize="0"/>
          <p:nvPr/>
        </p:nvPicPr>
        <p:blipFill>
          <a:blip r:embed="rId3">
            <a:alphaModFix/>
          </a:blip>
          <a:stretch>
            <a:fillRect/>
          </a:stretch>
        </p:blipFill>
        <p:spPr>
          <a:xfrm>
            <a:off x="2411825" y="356375"/>
            <a:ext cx="8694401" cy="6372650"/>
          </a:xfrm>
          <a:prstGeom prst="rect">
            <a:avLst/>
          </a:prstGeom>
          <a:noFill/>
          <a:ln>
            <a:noFill/>
          </a:ln>
        </p:spPr>
      </p:pic>
      <p:sp>
        <p:nvSpPr>
          <p:cNvPr id="475" name="Google Shape;475;g323b8746880_0_10"/>
          <p:cNvSpPr txBox="1">
            <a:spLocks noGrp="1"/>
          </p:cNvSpPr>
          <p:nvPr>
            <p:ph type="title"/>
          </p:nvPr>
        </p:nvSpPr>
        <p:spPr>
          <a:xfrm>
            <a:off x="1390650" y="13350"/>
            <a:ext cx="10082700" cy="1129500"/>
          </a:xfrm>
          <a:prstGeom prst="rect">
            <a:avLst/>
          </a:prstGeom>
          <a:solidFill>
            <a:schemeClr val="lt1"/>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000" b="1">
                <a:solidFill>
                  <a:srgbClr val="18657A"/>
                </a:solidFill>
                <a:latin typeface="Arial"/>
                <a:ea typeface="Arial"/>
                <a:cs typeface="Arial"/>
                <a:sym typeface="Arial"/>
              </a:rPr>
              <a:t>Percentage of Undergraduate Physics Degrees Awarded to Women</a:t>
            </a:r>
            <a:endParaRPr sz="3000" b="1">
              <a:solidFill>
                <a:srgbClr val="18657A"/>
              </a:solidFill>
              <a:latin typeface="Arial"/>
              <a:ea typeface="Arial"/>
              <a:cs typeface="Arial"/>
              <a:sym typeface="Arial"/>
            </a:endParaRPr>
          </a:p>
        </p:txBody>
      </p:sp>
      <p:sp>
        <p:nvSpPr>
          <p:cNvPr id="476" name="Google Shape;476;g323b8746880_0_10"/>
          <p:cNvSpPr txBox="1"/>
          <p:nvPr/>
        </p:nvSpPr>
        <p:spPr>
          <a:xfrm>
            <a:off x="351000" y="5662577"/>
            <a:ext cx="3151500" cy="112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18657A"/>
                </a:solidFill>
                <a:latin typeface="Calibri"/>
                <a:ea typeface="Calibri"/>
                <a:cs typeface="Calibri"/>
                <a:sym typeface="Calibri"/>
              </a:rPr>
              <a:t>Source: IUPAP International Conference on Women in Physics Proceedings </a:t>
            </a:r>
            <a:r>
              <a:rPr lang="en-US" sz="1800" b="0" i="0" u="none" cap="none">
                <a:solidFill>
                  <a:srgbClr val="18657A"/>
                </a:solidFill>
                <a:latin typeface="Calibri"/>
                <a:ea typeface="Calibri"/>
                <a:cs typeface="Calibri"/>
                <a:sym typeface="Calibri"/>
              </a:rPr>
              <a:t>(2018-2023)</a:t>
            </a:r>
            <a:endParaRPr sz="1400" b="0" i="0" u="none" cap="none">
              <a:solidFill>
                <a:srgbClr val="18657A"/>
              </a:solidFill>
              <a:latin typeface="Arial"/>
              <a:ea typeface="Arial"/>
              <a:cs typeface="Arial"/>
              <a:sym typeface="Arial"/>
            </a:endParaRPr>
          </a:p>
        </p:txBody>
      </p:sp>
      <p:sp>
        <p:nvSpPr>
          <p:cNvPr id="477" name="Google Shape;477;g323b8746880_0_10"/>
          <p:cNvSpPr/>
          <p:nvPr/>
        </p:nvSpPr>
        <p:spPr>
          <a:xfrm>
            <a:off x="11651775" y="5778550"/>
            <a:ext cx="284400" cy="247200"/>
          </a:xfrm>
          <a:prstGeom prst="hexagon">
            <a:avLst>
              <a:gd name="adj" fmla="val 28852"/>
              <a:gd name="vf" fmla="val 115470"/>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cxnSp>
        <p:nvCxnSpPr>
          <p:cNvPr id="478" name="Google Shape;478;g323b8746880_0_10"/>
          <p:cNvCxnSpPr/>
          <p:nvPr/>
        </p:nvCxnSpPr>
        <p:spPr>
          <a:xfrm>
            <a:off x="3304300" y="2805550"/>
            <a:ext cx="7933500" cy="31200"/>
          </a:xfrm>
          <a:prstGeom prst="straightConnector1">
            <a:avLst/>
          </a:prstGeom>
          <a:noFill/>
          <a:ln w="114300" cap="flat" cmpd="sng">
            <a:solidFill>
              <a:srgbClr val="B7B7B7"/>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320cf104df7_0_13"/>
          <p:cNvSpPr txBox="1">
            <a:spLocks noGrp="1"/>
          </p:cNvSpPr>
          <p:nvPr>
            <p:ph type="title" idx="4294967295"/>
          </p:nvPr>
        </p:nvSpPr>
        <p:spPr>
          <a:xfrm>
            <a:off x="2882225" y="547925"/>
            <a:ext cx="4450800" cy="1630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Academic Achievement</a:t>
            </a:r>
            <a:endParaRPr sz="4000" b="1">
              <a:solidFill>
                <a:srgbClr val="18657A"/>
              </a:solidFill>
              <a:latin typeface="Arial"/>
              <a:ea typeface="Arial"/>
              <a:cs typeface="Arial"/>
              <a:sym typeface="Arial"/>
            </a:endParaRPr>
          </a:p>
        </p:txBody>
      </p:sp>
      <p:sp>
        <p:nvSpPr>
          <p:cNvPr id="485" name="Google Shape;485;g320cf104df7_0_13"/>
          <p:cNvSpPr txBox="1">
            <a:spLocks noGrp="1"/>
          </p:cNvSpPr>
          <p:nvPr>
            <p:ph type="body" idx="4294967295"/>
          </p:nvPr>
        </p:nvSpPr>
        <p:spPr>
          <a:xfrm>
            <a:off x="704850" y="2437275"/>
            <a:ext cx="6924600" cy="3932100"/>
          </a:xfrm>
          <a:prstGeom prst="rect">
            <a:avLst/>
          </a:prstGeom>
          <a:noFill/>
          <a:ln>
            <a:noFill/>
          </a:ln>
        </p:spPr>
        <p:txBody>
          <a:bodyPr spcFirstLastPara="1" wrap="square" lIns="0" tIns="45700" rIns="91425" bIns="45700" anchor="t" anchorCtr="0">
            <a:noAutofit/>
          </a:bodyPr>
          <a:lstStyle/>
          <a:p>
            <a:pPr marL="457200" marR="0" lvl="0" indent="-431800" algn="l" rtl="0">
              <a:lnSpc>
                <a:spcPct val="100000"/>
              </a:lnSpc>
              <a:spcBef>
                <a:spcPts val="0"/>
              </a:spcBef>
              <a:spcAft>
                <a:spcPts val="0"/>
              </a:spcAft>
              <a:buClr>
                <a:srgbClr val="18657A"/>
              </a:buClr>
              <a:buSzPts val="3200"/>
              <a:buFont typeface="Arial"/>
              <a:buChar char="●"/>
            </a:pPr>
            <a:r>
              <a:rPr lang="en-US" sz="3200">
                <a:solidFill>
                  <a:srgbClr val="18657A"/>
                </a:solidFill>
                <a:latin typeface="Arial"/>
                <a:ea typeface="Arial"/>
                <a:cs typeface="Arial"/>
                <a:sym typeface="Arial"/>
              </a:rPr>
              <a:t>Men and women achieve similar grades in high school and university physics</a:t>
            </a:r>
            <a:endParaRPr sz="3200">
              <a:solidFill>
                <a:srgbClr val="18657A"/>
              </a:solidFill>
              <a:latin typeface="Arial"/>
              <a:ea typeface="Arial"/>
              <a:cs typeface="Arial"/>
              <a:sym typeface="Arial"/>
            </a:endParaRPr>
          </a:p>
          <a:p>
            <a:pPr marL="457200" marR="0" lvl="0" indent="-431800" algn="l" rtl="0">
              <a:lnSpc>
                <a:spcPct val="100000"/>
              </a:lnSpc>
              <a:spcBef>
                <a:spcPts val="1000"/>
              </a:spcBef>
              <a:spcAft>
                <a:spcPts val="1000"/>
              </a:spcAft>
              <a:buClr>
                <a:srgbClr val="18657A"/>
              </a:buClr>
              <a:buSzPts val="3200"/>
              <a:buFont typeface="Arial"/>
              <a:buChar char="●"/>
            </a:pPr>
            <a:r>
              <a:rPr lang="en-US" sz="3200">
                <a:solidFill>
                  <a:srgbClr val="18657A"/>
                </a:solidFill>
                <a:latin typeface="Arial"/>
                <a:ea typeface="Arial"/>
                <a:cs typeface="Arial"/>
                <a:sym typeface="Arial"/>
              </a:rPr>
              <a:t>The difference in science and math achievement between boys and girls is very small and varies more with country than between genders</a:t>
            </a:r>
            <a:endParaRPr sz="3200">
              <a:solidFill>
                <a:srgbClr val="18657A"/>
              </a:solidFill>
              <a:latin typeface="Arial"/>
              <a:ea typeface="Arial"/>
              <a:cs typeface="Arial"/>
              <a:sym typeface="Arial"/>
            </a:endParaRPr>
          </a:p>
        </p:txBody>
      </p:sp>
      <p:sp>
        <p:nvSpPr>
          <p:cNvPr id="486" name="Google Shape;486;g320cf104df7_0_13"/>
          <p:cNvSpPr txBox="1"/>
          <p:nvPr/>
        </p:nvSpPr>
        <p:spPr>
          <a:xfrm>
            <a:off x="523500" y="6317575"/>
            <a:ext cx="6042900" cy="369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18657A"/>
                </a:solidFill>
                <a:latin typeface="Calibri"/>
                <a:ea typeface="Calibri"/>
                <a:cs typeface="Calibri"/>
                <a:sym typeface="Calibri"/>
              </a:rPr>
              <a:t>Hazari et al., 2007; Hazari et al., 2008; Hyde and Linn, 2006 </a:t>
            </a:r>
            <a:endParaRPr sz="1800" b="0" i="0" u="none" strike="noStrike" cap="none">
              <a:solidFill>
                <a:srgbClr val="18657A"/>
              </a:solidFill>
              <a:latin typeface="Calibri"/>
              <a:ea typeface="Calibri"/>
              <a:cs typeface="Calibri"/>
              <a:sym typeface="Calibri"/>
            </a:endParaRPr>
          </a:p>
        </p:txBody>
      </p:sp>
      <p:pic>
        <p:nvPicPr>
          <p:cNvPr id="487" name="Google Shape;487;g320cf104df7_0_13"/>
          <p:cNvPicPr preferRelativeResize="0"/>
          <p:nvPr/>
        </p:nvPicPr>
        <p:blipFill rotWithShape="1">
          <a:blip r:embed="rId3">
            <a:alphaModFix/>
          </a:blip>
          <a:srcRect l="11791" t="8298" r="7275"/>
          <a:stretch/>
        </p:blipFill>
        <p:spPr>
          <a:xfrm>
            <a:off x="7946975" y="188625"/>
            <a:ext cx="3746400" cy="6289200"/>
          </a:xfrm>
          <a:prstGeom prst="round2DiagRect">
            <a:avLst>
              <a:gd name="adj1" fmla="val 16667"/>
              <a:gd name="adj2" fmla="val 0"/>
            </a:avLst>
          </a:prstGeom>
          <a:noFill/>
          <a:ln w="9525" cap="flat" cmpd="sng">
            <a:solidFill>
              <a:srgbClr val="18657A"/>
            </a:solidFill>
            <a:prstDash val="solid"/>
            <a:round/>
            <a:headEnd type="none" w="sm" len="sm"/>
            <a:tailEnd type="none" w="sm" len="sm"/>
          </a:ln>
        </p:spPr>
      </p:pic>
      <p:sp>
        <p:nvSpPr>
          <p:cNvPr id="488" name="Google Shape;488;g320cf104df7_0_13"/>
          <p:cNvSpPr/>
          <p:nvPr/>
        </p:nvSpPr>
        <p:spPr>
          <a:xfrm>
            <a:off x="11575350" y="6378625"/>
            <a:ext cx="284400" cy="247200"/>
          </a:xfrm>
          <a:prstGeom prst="hexagon">
            <a:avLst>
              <a:gd name="adj" fmla="val 28852"/>
              <a:gd name="vf" fmla="val 11547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320cf104df7_0_20"/>
          <p:cNvSpPr txBox="1">
            <a:spLocks noGrp="1"/>
          </p:cNvSpPr>
          <p:nvPr>
            <p:ph type="title"/>
          </p:nvPr>
        </p:nvSpPr>
        <p:spPr>
          <a:xfrm>
            <a:off x="1380875" y="547925"/>
            <a:ext cx="89127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Unconscious Bias</a:t>
            </a:r>
            <a:endParaRPr sz="4000" b="1">
              <a:solidFill>
                <a:srgbClr val="18657A"/>
              </a:solidFill>
              <a:latin typeface="Arial"/>
              <a:ea typeface="Arial"/>
              <a:cs typeface="Arial"/>
              <a:sym typeface="Arial"/>
            </a:endParaRPr>
          </a:p>
        </p:txBody>
      </p:sp>
      <p:sp>
        <p:nvSpPr>
          <p:cNvPr id="495" name="Google Shape;495;g320cf104df7_0_20"/>
          <p:cNvSpPr txBox="1">
            <a:spLocks noGrp="1"/>
          </p:cNvSpPr>
          <p:nvPr>
            <p:ph type="body" idx="4294967295"/>
          </p:nvPr>
        </p:nvSpPr>
        <p:spPr>
          <a:xfrm>
            <a:off x="704850" y="1825625"/>
            <a:ext cx="3890700" cy="3932100"/>
          </a:xfrm>
          <a:prstGeom prst="rect">
            <a:avLst/>
          </a:prstGeom>
          <a:noFill/>
          <a:ln>
            <a:noFill/>
          </a:ln>
        </p:spPr>
        <p:txBody>
          <a:bodyPr spcFirstLastPara="1" wrap="square" lIns="0" tIns="45700" rIns="91425" bIns="45700" anchor="t" anchorCtr="0">
            <a:noAutofit/>
          </a:bodyPr>
          <a:lstStyle/>
          <a:p>
            <a:pPr marL="457200" marR="0" lvl="0" indent="-431800" algn="l" rtl="0">
              <a:lnSpc>
                <a:spcPct val="100000"/>
              </a:lnSpc>
              <a:spcBef>
                <a:spcPts val="0"/>
              </a:spcBef>
              <a:spcAft>
                <a:spcPts val="1000"/>
              </a:spcAft>
              <a:buClr>
                <a:srgbClr val="18657A"/>
              </a:buClr>
              <a:buSzPts val="3200"/>
              <a:buFont typeface="Arial"/>
              <a:buChar char="●"/>
            </a:pPr>
            <a:r>
              <a:rPr lang="en-US" sz="3200">
                <a:solidFill>
                  <a:srgbClr val="18657A"/>
                </a:solidFill>
                <a:latin typeface="Arial"/>
                <a:ea typeface="Arial"/>
                <a:cs typeface="Arial"/>
                <a:sym typeface="Arial"/>
              </a:rPr>
              <a:t>Even small grade differences that do exist may be due to bias. How does this happen?</a:t>
            </a:r>
            <a:endParaRPr sz="3200">
              <a:solidFill>
                <a:srgbClr val="18657A"/>
              </a:solidFill>
              <a:latin typeface="Arial"/>
              <a:ea typeface="Arial"/>
              <a:cs typeface="Arial"/>
              <a:sym typeface="Arial"/>
            </a:endParaRPr>
          </a:p>
        </p:txBody>
      </p:sp>
      <p:pic>
        <p:nvPicPr>
          <p:cNvPr id="496" name="Google Shape;496;g320cf104df7_0_20" descr="C:\Users\lockrobynne\Pictures\APS physics grading.jpg"/>
          <p:cNvPicPr preferRelativeResize="0"/>
          <p:nvPr/>
        </p:nvPicPr>
        <p:blipFill rotWithShape="1">
          <a:blip r:embed="rId3">
            <a:alphaModFix/>
          </a:blip>
          <a:srcRect/>
          <a:stretch/>
        </p:blipFill>
        <p:spPr>
          <a:xfrm>
            <a:off x="4598051" y="1673226"/>
            <a:ext cx="6627774" cy="4244650"/>
          </a:xfrm>
          <a:prstGeom prst="rect">
            <a:avLst/>
          </a:prstGeom>
          <a:noFill/>
          <a:ln>
            <a:noFill/>
          </a:ln>
        </p:spPr>
      </p:pic>
      <p:sp>
        <p:nvSpPr>
          <p:cNvPr id="497" name="Google Shape;497;g320cf104df7_0_20"/>
          <p:cNvSpPr/>
          <p:nvPr/>
        </p:nvSpPr>
        <p:spPr>
          <a:xfrm>
            <a:off x="11651775" y="5778550"/>
            <a:ext cx="284400" cy="247200"/>
          </a:xfrm>
          <a:prstGeom prst="hexagon">
            <a:avLst>
              <a:gd name="adj" fmla="val 28852"/>
              <a:gd name="vf" fmla="val 115470"/>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320cf104df7_0_26"/>
          <p:cNvSpPr txBox="1">
            <a:spLocks noGrp="1"/>
          </p:cNvSpPr>
          <p:nvPr>
            <p:ph type="title" idx="4294967295"/>
          </p:nvPr>
        </p:nvSpPr>
        <p:spPr>
          <a:xfrm>
            <a:off x="3206575" y="547925"/>
            <a:ext cx="70869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What is unconscious bias?</a:t>
            </a:r>
            <a:endParaRPr sz="4000" b="1">
              <a:solidFill>
                <a:srgbClr val="18657A"/>
              </a:solidFill>
              <a:latin typeface="Arial"/>
              <a:ea typeface="Arial"/>
              <a:cs typeface="Arial"/>
              <a:sym typeface="Arial"/>
            </a:endParaRPr>
          </a:p>
        </p:txBody>
      </p:sp>
      <p:sp>
        <p:nvSpPr>
          <p:cNvPr id="504" name="Google Shape;504;g320cf104df7_0_26"/>
          <p:cNvSpPr txBox="1">
            <a:spLocks noGrp="1"/>
          </p:cNvSpPr>
          <p:nvPr>
            <p:ph type="body" idx="4294967295"/>
          </p:nvPr>
        </p:nvSpPr>
        <p:spPr>
          <a:xfrm>
            <a:off x="704850" y="1520825"/>
            <a:ext cx="11250300" cy="3932100"/>
          </a:xfrm>
          <a:prstGeom prst="rect">
            <a:avLst/>
          </a:prstGeom>
          <a:noFill/>
          <a:ln>
            <a:noFill/>
          </a:ln>
        </p:spPr>
        <p:txBody>
          <a:bodyPr spcFirstLastPara="1" wrap="square" lIns="0" tIns="45700" rIns="91425" bIns="45700" anchor="t" anchorCtr="0">
            <a:noAutofit/>
          </a:bodyPr>
          <a:lstStyle/>
          <a:p>
            <a:pPr marL="457200" marR="0" lvl="0" indent="-381000" algn="l" rtl="0">
              <a:lnSpc>
                <a:spcPct val="100000"/>
              </a:lnSpc>
              <a:spcBef>
                <a:spcPts val="0"/>
              </a:spcBef>
              <a:spcAft>
                <a:spcPts val="0"/>
              </a:spcAft>
              <a:buClr>
                <a:srgbClr val="18657A"/>
              </a:buClr>
              <a:buSzPts val="2400"/>
              <a:buFont typeface="Arial"/>
              <a:buChar char="●"/>
            </a:pPr>
            <a:r>
              <a:rPr lang="en-US" sz="3200">
                <a:solidFill>
                  <a:srgbClr val="18657A"/>
                </a:solidFill>
                <a:latin typeface="Arial"/>
                <a:ea typeface="Arial"/>
                <a:cs typeface="Arial"/>
                <a:sym typeface="Arial"/>
              </a:rPr>
              <a:t>Unconscious bias refers to the unconscious sorting of people, often based on stereotypes and beliefs, bypassing rational and logical thinking</a:t>
            </a:r>
            <a:endParaRPr sz="3200">
              <a:solidFill>
                <a:srgbClr val="18657A"/>
              </a:solidFill>
              <a:latin typeface="Arial"/>
              <a:ea typeface="Arial"/>
              <a:cs typeface="Arial"/>
              <a:sym typeface="Arial"/>
            </a:endParaRPr>
          </a:p>
          <a:p>
            <a:pPr marL="914400" marR="0" lvl="1" indent="-406400" algn="l" rtl="0">
              <a:lnSpc>
                <a:spcPct val="100000"/>
              </a:lnSpc>
              <a:spcBef>
                <a:spcPts val="1000"/>
              </a:spcBef>
              <a:spcAft>
                <a:spcPts val="0"/>
              </a:spcAft>
              <a:buClr>
                <a:srgbClr val="18657A"/>
              </a:buClr>
              <a:buSzPts val="2800"/>
              <a:buFont typeface="Arial"/>
              <a:buChar char="○"/>
            </a:pPr>
            <a:r>
              <a:rPr lang="en-US" sz="2800">
                <a:solidFill>
                  <a:srgbClr val="18657A"/>
                </a:solidFill>
                <a:latin typeface="Arial"/>
                <a:ea typeface="Arial"/>
                <a:cs typeface="Arial"/>
                <a:sym typeface="Arial"/>
              </a:rPr>
              <a:t>Sexist behavior can arise even when people are not consciously sexist. </a:t>
            </a:r>
            <a:endParaRPr sz="2800">
              <a:solidFill>
                <a:srgbClr val="18657A"/>
              </a:solidFill>
              <a:latin typeface="Arial"/>
              <a:ea typeface="Arial"/>
              <a:cs typeface="Arial"/>
              <a:sym typeface="Arial"/>
            </a:endParaRPr>
          </a:p>
          <a:p>
            <a:pPr marL="457200" marR="0" lvl="0" indent="-381000" algn="l" rtl="0">
              <a:lnSpc>
                <a:spcPct val="100000"/>
              </a:lnSpc>
              <a:spcBef>
                <a:spcPts val="1000"/>
              </a:spcBef>
              <a:spcAft>
                <a:spcPts val="0"/>
              </a:spcAft>
              <a:buClr>
                <a:srgbClr val="18657A"/>
              </a:buClr>
              <a:buSzPts val="2400"/>
              <a:buFont typeface="Arial"/>
              <a:buChar char="●"/>
            </a:pPr>
            <a:r>
              <a:rPr lang="en-US" sz="3200">
                <a:solidFill>
                  <a:srgbClr val="18657A"/>
                </a:solidFill>
                <a:latin typeface="Arial"/>
                <a:ea typeface="Arial"/>
                <a:cs typeface="Arial"/>
                <a:sym typeface="Arial"/>
              </a:rPr>
              <a:t>All people have some degree of unconscious bias and many people even hold unconscious bias towards the groups that they belong</a:t>
            </a:r>
            <a:endParaRPr sz="3200">
              <a:solidFill>
                <a:srgbClr val="18657A"/>
              </a:solidFill>
              <a:latin typeface="Arial"/>
              <a:ea typeface="Arial"/>
              <a:cs typeface="Arial"/>
              <a:sym typeface="Arial"/>
            </a:endParaRPr>
          </a:p>
          <a:p>
            <a:pPr marL="457200" marR="0" lvl="0" indent="-381000" algn="l" rtl="0">
              <a:lnSpc>
                <a:spcPct val="100000"/>
              </a:lnSpc>
              <a:spcBef>
                <a:spcPts val="1000"/>
              </a:spcBef>
              <a:spcAft>
                <a:spcPts val="1000"/>
              </a:spcAft>
              <a:buClr>
                <a:srgbClr val="18657A"/>
              </a:buClr>
              <a:buSzPts val="2400"/>
              <a:buFont typeface="Arial"/>
              <a:buChar char="●"/>
            </a:pPr>
            <a:r>
              <a:rPr lang="en-US" sz="3200">
                <a:solidFill>
                  <a:srgbClr val="18657A"/>
                </a:solidFill>
                <a:latin typeface="Arial"/>
                <a:ea typeface="Arial"/>
                <a:cs typeface="Arial"/>
                <a:sym typeface="Arial"/>
              </a:rPr>
              <a:t>Becoming aware of your own unconscious biases is the first step to overcoming them</a:t>
            </a:r>
            <a:endParaRPr sz="3200">
              <a:solidFill>
                <a:srgbClr val="18657A"/>
              </a:solidFill>
              <a:latin typeface="Arial"/>
              <a:ea typeface="Arial"/>
              <a:cs typeface="Arial"/>
              <a:sym typeface="Arial"/>
            </a:endParaRPr>
          </a:p>
        </p:txBody>
      </p:sp>
      <p:sp>
        <p:nvSpPr>
          <p:cNvPr id="505" name="Google Shape;505;g320cf104df7_0_26"/>
          <p:cNvSpPr/>
          <p:nvPr/>
        </p:nvSpPr>
        <p:spPr>
          <a:xfrm>
            <a:off x="11670750" y="6332725"/>
            <a:ext cx="284400" cy="247200"/>
          </a:xfrm>
          <a:prstGeom prst="hexagon">
            <a:avLst>
              <a:gd name="adj" fmla="val 28852"/>
              <a:gd name="vf" fmla="val 115470"/>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31cc776f792_0_83"/>
          <p:cNvSpPr txBox="1">
            <a:spLocks noGrp="1"/>
          </p:cNvSpPr>
          <p:nvPr>
            <p:ph type="title" idx="4294967295"/>
          </p:nvPr>
        </p:nvSpPr>
        <p:spPr>
          <a:xfrm>
            <a:off x="2875925" y="593725"/>
            <a:ext cx="7417500" cy="67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Jost Black"/>
                <a:ea typeface="Jost Black"/>
                <a:cs typeface="Jost Black"/>
                <a:sym typeface="Jost"/>
              </a:rPr>
              <a:t>Pre-assignment</a:t>
            </a:r>
            <a:endParaRPr sz="4000" b="1">
              <a:solidFill>
                <a:srgbClr val="18657A"/>
              </a:solidFill>
              <a:latin typeface="Jost Black"/>
              <a:ea typeface="Jost Black"/>
              <a:cs typeface="Jost Black"/>
              <a:sym typeface="Jost"/>
            </a:endParaRPr>
          </a:p>
        </p:txBody>
      </p:sp>
      <p:sp>
        <p:nvSpPr>
          <p:cNvPr id="225" name="Google Shape;225;g31cc776f792_0_83"/>
          <p:cNvSpPr txBox="1">
            <a:spLocks noGrp="1"/>
          </p:cNvSpPr>
          <p:nvPr>
            <p:ph type="body" idx="4294967295"/>
          </p:nvPr>
        </p:nvSpPr>
        <p:spPr>
          <a:xfrm>
            <a:off x="704850" y="1825625"/>
            <a:ext cx="10761600" cy="39321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3200">
                <a:solidFill>
                  <a:srgbClr val="18657A"/>
                </a:solidFill>
              </a:rPr>
              <a:t>What trends do you notice about the physicists you found in your google search?</a:t>
            </a:r>
            <a:endParaRPr sz="3200">
              <a:solidFill>
                <a:srgbClr val="18657A"/>
              </a:solidFill>
            </a:endParaRPr>
          </a:p>
        </p:txBody>
      </p:sp>
      <p:pic>
        <p:nvPicPr>
          <p:cNvPr id="226" name="Google Shape;226;g31cc776f792_0_83"/>
          <p:cNvPicPr preferRelativeResize="0"/>
          <p:nvPr/>
        </p:nvPicPr>
        <p:blipFill rotWithShape="1">
          <a:blip r:embed="rId3">
            <a:alphaModFix/>
          </a:blip>
          <a:srcRect/>
          <a:stretch/>
        </p:blipFill>
        <p:spPr>
          <a:xfrm>
            <a:off x="1455100" y="2922425"/>
            <a:ext cx="8608450" cy="3589716"/>
          </a:xfrm>
          <a:prstGeom prst="rect">
            <a:avLst/>
          </a:prstGeom>
          <a:noFill/>
          <a:ln>
            <a:noFill/>
          </a:ln>
          <a:effectLst>
            <a:outerShdw blurRad="185738" dist="19050" dir="5400000" algn="bl" rotWithShape="0">
              <a:srgbClr val="000000">
                <a:alpha val="49800"/>
              </a:srgbClr>
            </a:outerShdw>
          </a:effectLst>
        </p:spPr>
      </p:pic>
      <p:sp>
        <p:nvSpPr>
          <p:cNvPr id="227" name="Google Shape;227;g31cc776f792_0_83"/>
          <p:cNvSpPr/>
          <p:nvPr/>
        </p:nvSpPr>
        <p:spPr>
          <a:xfrm>
            <a:off x="11700325" y="6399475"/>
            <a:ext cx="284400" cy="247200"/>
          </a:xfrm>
          <a:prstGeom prst="hexagon">
            <a:avLst>
              <a:gd name="adj" fmla="val 28852"/>
              <a:gd name="vf" fmla="val 115470"/>
            </a:avLst>
          </a:prstGeom>
          <a:solidFill>
            <a:srgbClr val="B4A7D6"/>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320cf104df7_0_33"/>
          <p:cNvSpPr txBox="1">
            <a:spLocks noGrp="1"/>
          </p:cNvSpPr>
          <p:nvPr>
            <p:ph type="title"/>
          </p:nvPr>
        </p:nvSpPr>
        <p:spPr>
          <a:xfrm>
            <a:off x="1380875" y="547925"/>
            <a:ext cx="105837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How early can unconscious bias emerge?</a:t>
            </a:r>
            <a:endParaRPr sz="4000" b="1">
              <a:solidFill>
                <a:srgbClr val="18657A"/>
              </a:solidFill>
              <a:latin typeface="Arial"/>
              <a:ea typeface="Arial"/>
              <a:cs typeface="Arial"/>
              <a:sym typeface="Arial"/>
            </a:endParaRPr>
          </a:p>
        </p:txBody>
      </p:sp>
      <p:sp>
        <p:nvSpPr>
          <p:cNvPr id="512" name="Google Shape;512;g320cf104df7_0_33"/>
          <p:cNvSpPr txBox="1">
            <a:spLocks noGrp="1"/>
          </p:cNvSpPr>
          <p:nvPr>
            <p:ph type="body" idx="4294967295"/>
          </p:nvPr>
        </p:nvSpPr>
        <p:spPr>
          <a:xfrm>
            <a:off x="704850" y="4570975"/>
            <a:ext cx="10448400" cy="2547900"/>
          </a:xfrm>
          <a:prstGeom prst="rect">
            <a:avLst/>
          </a:prstGeom>
          <a:noFill/>
          <a:ln>
            <a:noFill/>
          </a:ln>
        </p:spPr>
        <p:txBody>
          <a:bodyPr spcFirstLastPara="1" wrap="square" lIns="0" tIns="45700" rIns="91425" bIns="45700" anchor="t" anchorCtr="0">
            <a:noAutofit/>
          </a:bodyPr>
          <a:lstStyle/>
          <a:p>
            <a:pPr marL="457200" marR="0" lvl="0" indent="-393700" algn="l" rtl="0">
              <a:lnSpc>
                <a:spcPct val="100000"/>
              </a:lnSpc>
              <a:spcBef>
                <a:spcPts val="1000"/>
              </a:spcBef>
              <a:spcAft>
                <a:spcPts val="1000"/>
              </a:spcAft>
              <a:buClr>
                <a:srgbClr val="18657A"/>
              </a:buClr>
              <a:buSzPts val="2600"/>
              <a:buFont typeface="Arial"/>
              <a:buChar char="●"/>
            </a:pPr>
            <a:r>
              <a:rPr lang="en-US" sz="3400">
                <a:solidFill>
                  <a:srgbClr val="18657A"/>
                </a:solidFill>
                <a:latin typeface="Arial"/>
                <a:ea typeface="Arial"/>
                <a:cs typeface="Arial"/>
                <a:sym typeface="Arial"/>
              </a:rPr>
              <a:t>In the US, girls age 6 are less likely than boys to believe that members of their gender are ‘really, really smart’,” and avoid activities associated with being “really, really smart”. Why?</a:t>
            </a:r>
            <a:endParaRPr sz="3400">
              <a:solidFill>
                <a:srgbClr val="18657A"/>
              </a:solidFill>
              <a:latin typeface="Arial"/>
              <a:ea typeface="Arial"/>
              <a:cs typeface="Arial"/>
              <a:sym typeface="Arial"/>
            </a:endParaRPr>
          </a:p>
        </p:txBody>
      </p:sp>
      <p:pic>
        <p:nvPicPr>
          <p:cNvPr id="513" name="Google Shape;513;g320cf104df7_0_33" descr="C:\Users\lockrobynne\Pictures\gender stereotypes.png"/>
          <p:cNvPicPr preferRelativeResize="0"/>
          <p:nvPr/>
        </p:nvPicPr>
        <p:blipFill rotWithShape="1">
          <a:blip r:embed="rId3">
            <a:alphaModFix/>
          </a:blip>
          <a:srcRect/>
          <a:stretch/>
        </p:blipFill>
        <p:spPr>
          <a:xfrm>
            <a:off x="3072628" y="1186801"/>
            <a:ext cx="5712826" cy="3581975"/>
          </a:xfrm>
          <a:prstGeom prst="rect">
            <a:avLst/>
          </a:prstGeom>
          <a:noFill/>
          <a:ln>
            <a:noFill/>
          </a:ln>
        </p:spPr>
      </p:pic>
      <p:sp>
        <p:nvSpPr>
          <p:cNvPr id="514" name="Google Shape;514;g320cf104df7_0_33"/>
          <p:cNvSpPr/>
          <p:nvPr/>
        </p:nvSpPr>
        <p:spPr>
          <a:xfrm>
            <a:off x="11651775" y="5778550"/>
            <a:ext cx="284400" cy="247200"/>
          </a:xfrm>
          <a:prstGeom prst="hexagon">
            <a:avLst>
              <a:gd name="adj" fmla="val 28852"/>
              <a:gd name="vf" fmla="val 115470"/>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320cf104df7_0_70"/>
          <p:cNvSpPr txBox="1">
            <a:spLocks noGrp="1"/>
          </p:cNvSpPr>
          <p:nvPr>
            <p:ph type="title" idx="4294967295"/>
          </p:nvPr>
        </p:nvSpPr>
        <p:spPr>
          <a:xfrm>
            <a:off x="2752475" y="547925"/>
            <a:ext cx="94395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Another example of unconscious bias</a:t>
            </a:r>
            <a:endParaRPr sz="4000" b="1">
              <a:solidFill>
                <a:srgbClr val="18657A"/>
              </a:solidFill>
              <a:latin typeface="Arial"/>
              <a:ea typeface="Arial"/>
              <a:cs typeface="Arial"/>
              <a:sym typeface="Arial"/>
            </a:endParaRPr>
          </a:p>
        </p:txBody>
      </p:sp>
      <p:sp>
        <p:nvSpPr>
          <p:cNvPr id="521" name="Google Shape;521;g320cf104df7_0_70"/>
          <p:cNvSpPr txBox="1">
            <a:spLocks noGrp="1"/>
          </p:cNvSpPr>
          <p:nvPr>
            <p:ph type="body" idx="4294967295"/>
          </p:nvPr>
        </p:nvSpPr>
        <p:spPr>
          <a:xfrm>
            <a:off x="704850" y="5023025"/>
            <a:ext cx="11176200" cy="1572900"/>
          </a:xfrm>
          <a:prstGeom prst="rect">
            <a:avLst/>
          </a:prstGeom>
          <a:noFill/>
          <a:ln>
            <a:noFill/>
          </a:ln>
        </p:spPr>
        <p:txBody>
          <a:bodyPr spcFirstLastPara="1" wrap="square" lIns="0" tIns="45700" rIns="91425" bIns="45700" anchor="t" anchorCtr="0">
            <a:noAutofit/>
          </a:bodyPr>
          <a:lstStyle/>
          <a:p>
            <a:pPr marL="457200" marR="0" lvl="0" indent="-381000" algn="l" rtl="0">
              <a:lnSpc>
                <a:spcPct val="100000"/>
              </a:lnSpc>
              <a:spcBef>
                <a:spcPts val="1000"/>
              </a:spcBef>
              <a:spcAft>
                <a:spcPts val="1000"/>
              </a:spcAft>
              <a:buClr>
                <a:srgbClr val="18657A"/>
              </a:buClr>
              <a:buSzPts val="2400"/>
              <a:buFont typeface="Arial"/>
              <a:buChar char="●"/>
            </a:pPr>
            <a:r>
              <a:rPr lang="en-US" sz="3200">
                <a:solidFill>
                  <a:srgbClr val="18657A"/>
                </a:solidFill>
                <a:latin typeface="Arial"/>
                <a:ea typeface="Arial"/>
                <a:cs typeface="Arial"/>
                <a:sym typeface="Arial"/>
              </a:rPr>
              <a:t>Even after accounting for actual class performance and outspokenness, men assumed other men knew the content better than women. Does this happen here?</a:t>
            </a:r>
            <a:endParaRPr sz="3200">
              <a:solidFill>
                <a:srgbClr val="18657A"/>
              </a:solidFill>
              <a:latin typeface="Arial"/>
              <a:ea typeface="Arial"/>
              <a:cs typeface="Arial"/>
              <a:sym typeface="Arial"/>
            </a:endParaRPr>
          </a:p>
        </p:txBody>
      </p:sp>
      <p:pic>
        <p:nvPicPr>
          <p:cNvPr id="522" name="Google Shape;522;g320cf104df7_0_70" descr="C:\Users\lockrobynne\Documents\Noyce Project\grunspan.jpg"/>
          <p:cNvPicPr preferRelativeResize="0"/>
          <p:nvPr/>
        </p:nvPicPr>
        <p:blipFill rotWithShape="1">
          <a:blip r:embed="rId3">
            <a:alphaModFix/>
          </a:blip>
          <a:srcRect l="-2145" t="7347"/>
          <a:stretch/>
        </p:blipFill>
        <p:spPr>
          <a:xfrm>
            <a:off x="2833670" y="1436050"/>
            <a:ext cx="7729200" cy="3312900"/>
          </a:xfrm>
          <a:prstGeom prst="round2DiagRect">
            <a:avLst>
              <a:gd name="adj1" fmla="val 16667"/>
              <a:gd name="adj2" fmla="val 0"/>
            </a:avLst>
          </a:prstGeom>
          <a:solidFill>
            <a:srgbClr val="FFFFFF"/>
          </a:solidFill>
          <a:ln w="88900" cap="sq" cmpd="sng">
            <a:solidFill>
              <a:srgbClr val="FFFFFF"/>
            </a:solidFill>
            <a:prstDash val="solid"/>
            <a:miter lim="800000"/>
            <a:headEnd type="none" w="sm" len="sm"/>
            <a:tailEnd type="none" w="sm" len="sm"/>
          </a:ln>
          <a:effectLst>
            <a:outerShdw blurRad="254000" algn="tl" rotWithShape="0">
              <a:srgbClr val="000000">
                <a:alpha val="42350"/>
              </a:srgbClr>
            </a:outerShdw>
          </a:effectLst>
        </p:spPr>
      </p:pic>
      <p:sp>
        <p:nvSpPr>
          <p:cNvPr id="523" name="Google Shape;523;g320cf104df7_0_70"/>
          <p:cNvSpPr/>
          <p:nvPr/>
        </p:nvSpPr>
        <p:spPr>
          <a:xfrm>
            <a:off x="11596650" y="6218075"/>
            <a:ext cx="284400" cy="247200"/>
          </a:xfrm>
          <a:prstGeom prst="hexagon">
            <a:avLst>
              <a:gd name="adj" fmla="val 28852"/>
              <a:gd name="vf" fmla="val 115470"/>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320cf104df7_0_77"/>
          <p:cNvSpPr txBox="1">
            <a:spLocks noGrp="1"/>
          </p:cNvSpPr>
          <p:nvPr>
            <p:ph type="title"/>
          </p:nvPr>
        </p:nvSpPr>
        <p:spPr>
          <a:xfrm>
            <a:off x="1390125" y="547925"/>
            <a:ext cx="89034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Gendered Professions</a:t>
            </a:r>
            <a:endParaRPr sz="4000" b="1">
              <a:solidFill>
                <a:srgbClr val="18657A"/>
              </a:solidFill>
              <a:latin typeface="Arial"/>
              <a:ea typeface="Arial"/>
              <a:cs typeface="Arial"/>
              <a:sym typeface="Arial"/>
            </a:endParaRPr>
          </a:p>
        </p:txBody>
      </p:sp>
      <p:sp>
        <p:nvSpPr>
          <p:cNvPr id="530" name="Google Shape;530;g320cf104df7_0_77"/>
          <p:cNvSpPr txBox="1">
            <a:spLocks noGrp="1"/>
          </p:cNvSpPr>
          <p:nvPr>
            <p:ph type="body" idx="4294967295"/>
          </p:nvPr>
        </p:nvSpPr>
        <p:spPr>
          <a:xfrm>
            <a:off x="704850" y="1483750"/>
            <a:ext cx="10761600" cy="3932100"/>
          </a:xfrm>
          <a:prstGeom prst="rect">
            <a:avLst/>
          </a:prstGeom>
          <a:noFill/>
          <a:ln>
            <a:noFill/>
          </a:ln>
        </p:spPr>
        <p:txBody>
          <a:bodyPr spcFirstLastPara="1" wrap="square" lIns="0" tIns="45700" rIns="91425" bIns="45700" anchor="t" anchorCtr="0">
            <a:noAutofit/>
          </a:bodyPr>
          <a:lstStyle/>
          <a:p>
            <a:pPr marL="457200" marR="0" lvl="0" indent="-406400" algn="l" rtl="0">
              <a:lnSpc>
                <a:spcPct val="100000"/>
              </a:lnSpc>
              <a:spcBef>
                <a:spcPts val="0"/>
              </a:spcBef>
              <a:spcAft>
                <a:spcPts val="0"/>
              </a:spcAft>
              <a:buClr>
                <a:srgbClr val="18657A"/>
              </a:buClr>
              <a:buSzPts val="2800"/>
              <a:buFont typeface="Arial"/>
              <a:buChar char="●"/>
            </a:pPr>
            <a:r>
              <a:rPr lang="en-US">
                <a:solidFill>
                  <a:srgbClr val="18657A"/>
                </a:solidFill>
                <a:latin typeface="Arial"/>
                <a:ea typeface="Arial"/>
                <a:cs typeface="Arial"/>
                <a:sym typeface="Arial"/>
              </a:rPr>
              <a:t>Why do you think women appear in particular science fields more than others?</a:t>
            </a:r>
            <a:endParaRPr>
              <a:solidFill>
                <a:srgbClr val="18657A"/>
              </a:solidFill>
              <a:latin typeface="Arial"/>
              <a:ea typeface="Arial"/>
              <a:cs typeface="Arial"/>
              <a:sym typeface="Arial"/>
            </a:endParaRPr>
          </a:p>
          <a:p>
            <a:pPr marL="457200" marR="0" lvl="0" indent="-406400" algn="l" rtl="0">
              <a:lnSpc>
                <a:spcPct val="100000"/>
              </a:lnSpc>
              <a:spcBef>
                <a:spcPts val="1000"/>
              </a:spcBef>
              <a:spcAft>
                <a:spcPts val="0"/>
              </a:spcAft>
              <a:buClr>
                <a:srgbClr val="18657A"/>
              </a:buClr>
              <a:buSzPts val="2800"/>
              <a:buFont typeface="Arial"/>
              <a:buChar char="●"/>
            </a:pPr>
            <a:r>
              <a:rPr lang="en-US">
                <a:solidFill>
                  <a:srgbClr val="18657A"/>
                </a:solidFill>
                <a:latin typeface="Arial"/>
                <a:ea typeface="Arial"/>
                <a:cs typeface="Arial"/>
                <a:sym typeface="Arial"/>
              </a:rPr>
              <a:t>What gender are your doctors and nurses? </a:t>
            </a:r>
            <a:endParaRPr>
              <a:solidFill>
                <a:srgbClr val="18657A"/>
              </a:solidFill>
              <a:latin typeface="Arial"/>
              <a:ea typeface="Arial"/>
              <a:cs typeface="Arial"/>
              <a:sym typeface="Arial"/>
            </a:endParaRPr>
          </a:p>
          <a:p>
            <a:pPr marL="457200" marR="0" lvl="0" indent="-406400" algn="l" rtl="0">
              <a:lnSpc>
                <a:spcPct val="100000"/>
              </a:lnSpc>
              <a:spcBef>
                <a:spcPts val="1000"/>
              </a:spcBef>
              <a:spcAft>
                <a:spcPts val="1000"/>
              </a:spcAft>
              <a:buClr>
                <a:srgbClr val="18657A"/>
              </a:buClr>
              <a:buSzPts val="2800"/>
              <a:buFont typeface="Arial"/>
              <a:buChar char="●"/>
            </a:pPr>
            <a:r>
              <a:rPr lang="en-US">
                <a:solidFill>
                  <a:srgbClr val="18657A"/>
                </a:solidFill>
                <a:latin typeface="Arial"/>
                <a:ea typeface="Arial"/>
                <a:cs typeface="Arial"/>
                <a:sym typeface="Arial"/>
              </a:rPr>
              <a:t>What about people you know in other technical professions (e.g. engineering)?</a:t>
            </a:r>
            <a:endParaRPr>
              <a:solidFill>
                <a:srgbClr val="18657A"/>
              </a:solidFill>
              <a:latin typeface="Arial"/>
              <a:ea typeface="Arial"/>
              <a:cs typeface="Arial"/>
              <a:sym typeface="Arial"/>
            </a:endParaRPr>
          </a:p>
        </p:txBody>
      </p:sp>
      <p:pic>
        <p:nvPicPr>
          <p:cNvPr id="531" name="Google Shape;531;g320cf104df7_0_77"/>
          <p:cNvPicPr preferRelativeResize="0"/>
          <p:nvPr/>
        </p:nvPicPr>
        <p:blipFill rotWithShape="1">
          <a:blip r:embed="rId3">
            <a:alphaModFix/>
          </a:blip>
          <a:srcRect/>
          <a:stretch/>
        </p:blipFill>
        <p:spPr>
          <a:xfrm>
            <a:off x="8493025" y="4718920"/>
            <a:ext cx="2380500" cy="1701225"/>
          </a:xfrm>
          <a:prstGeom prst="rect">
            <a:avLst/>
          </a:prstGeom>
          <a:noFill/>
          <a:ln>
            <a:noFill/>
          </a:ln>
        </p:spPr>
      </p:pic>
      <p:sp>
        <p:nvSpPr>
          <p:cNvPr id="532" name="Google Shape;532;g320cf104df7_0_77"/>
          <p:cNvSpPr/>
          <p:nvPr/>
        </p:nvSpPr>
        <p:spPr>
          <a:xfrm>
            <a:off x="11651775" y="5778550"/>
            <a:ext cx="284400" cy="247200"/>
          </a:xfrm>
          <a:prstGeom prst="hexagon">
            <a:avLst>
              <a:gd name="adj" fmla="val 28852"/>
              <a:gd name="vf" fmla="val 11547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320cf104df7_0_83"/>
          <p:cNvSpPr txBox="1">
            <a:spLocks noGrp="1"/>
          </p:cNvSpPr>
          <p:nvPr>
            <p:ph type="title" idx="4294967295"/>
          </p:nvPr>
        </p:nvSpPr>
        <p:spPr>
          <a:xfrm>
            <a:off x="2984150" y="547925"/>
            <a:ext cx="73092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Gendered Professions</a:t>
            </a:r>
            <a:endParaRPr sz="4000" b="1">
              <a:solidFill>
                <a:srgbClr val="18657A"/>
              </a:solidFill>
              <a:latin typeface="Arial"/>
              <a:ea typeface="Arial"/>
              <a:cs typeface="Arial"/>
              <a:sym typeface="Arial"/>
            </a:endParaRPr>
          </a:p>
        </p:txBody>
      </p:sp>
      <p:sp>
        <p:nvSpPr>
          <p:cNvPr id="539" name="Google Shape;539;g320cf104df7_0_83"/>
          <p:cNvSpPr txBox="1">
            <a:spLocks noGrp="1"/>
          </p:cNvSpPr>
          <p:nvPr>
            <p:ph type="body" idx="4294967295"/>
          </p:nvPr>
        </p:nvSpPr>
        <p:spPr>
          <a:xfrm>
            <a:off x="704850" y="1520825"/>
            <a:ext cx="10761600" cy="3932100"/>
          </a:xfrm>
          <a:prstGeom prst="rect">
            <a:avLst/>
          </a:prstGeom>
          <a:noFill/>
          <a:ln>
            <a:noFill/>
          </a:ln>
        </p:spPr>
        <p:txBody>
          <a:bodyPr spcFirstLastPara="1" wrap="square" lIns="0" tIns="45700" rIns="91425" bIns="45700" anchor="t" anchorCtr="0">
            <a:noAutofit/>
          </a:bodyPr>
          <a:lstStyle/>
          <a:p>
            <a:pPr marL="457200" marR="0" lvl="0" indent="-381000" algn="l" rtl="0">
              <a:lnSpc>
                <a:spcPct val="100000"/>
              </a:lnSpc>
              <a:spcBef>
                <a:spcPts val="0"/>
              </a:spcBef>
              <a:spcAft>
                <a:spcPts val="0"/>
              </a:spcAft>
              <a:buClr>
                <a:srgbClr val="18657A"/>
              </a:buClr>
              <a:buSzPts val="2400"/>
              <a:buFont typeface="Arial"/>
              <a:buChar char="●"/>
            </a:pPr>
            <a:r>
              <a:rPr lang="en-US" sz="3200">
                <a:solidFill>
                  <a:srgbClr val="18657A"/>
                </a:solidFill>
                <a:latin typeface="Arial"/>
                <a:ea typeface="Arial"/>
                <a:cs typeface="Arial"/>
                <a:sym typeface="Arial"/>
              </a:rPr>
              <a:t>What gender are your teachers in various subjects?</a:t>
            </a:r>
            <a:endParaRPr sz="3200">
              <a:solidFill>
                <a:srgbClr val="18657A"/>
              </a:solidFill>
              <a:latin typeface="Arial"/>
              <a:ea typeface="Arial"/>
              <a:cs typeface="Arial"/>
              <a:sym typeface="Arial"/>
            </a:endParaRPr>
          </a:p>
          <a:p>
            <a:pPr marL="457200" marR="0" lvl="0" indent="-381000" algn="l" rtl="0">
              <a:lnSpc>
                <a:spcPct val="100000"/>
              </a:lnSpc>
              <a:spcBef>
                <a:spcPts val="1000"/>
              </a:spcBef>
              <a:spcAft>
                <a:spcPts val="0"/>
              </a:spcAft>
              <a:buClr>
                <a:srgbClr val="18657A"/>
              </a:buClr>
              <a:buSzPts val="2400"/>
              <a:buFont typeface="Arial"/>
              <a:buChar char="●"/>
            </a:pPr>
            <a:r>
              <a:rPr lang="en-US" sz="3200">
                <a:solidFill>
                  <a:srgbClr val="18657A"/>
                </a:solidFill>
                <a:latin typeface="Arial"/>
                <a:ea typeface="Arial"/>
                <a:cs typeface="Arial"/>
                <a:sym typeface="Arial"/>
              </a:rPr>
              <a:t>What patterns have you noticed in who pursues different careers? </a:t>
            </a:r>
            <a:endParaRPr sz="3200">
              <a:solidFill>
                <a:srgbClr val="18657A"/>
              </a:solidFill>
              <a:latin typeface="Arial"/>
              <a:ea typeface="Arial"/>
              <a:cs typeface="Arial"/>
              <a:sym typeface="Arial"/>
            </a:endParaRPr>
          </a:p>
          <a:p>
            <a:pPr marL="457200" marR="0" lvl="0" indent="-381000" algn="l" rtl="0">
              <a:lnSpc>
                <a:spcPct val="100000"/>
              </a:lnSpc>
              <a:spcBef>
                <a:spcPts val="1000"/>
              </a:spcBef>
              <a:spcAft>
                <a:spcPts val="0"/>
              </a:spcAft>
              <a:buClr>
                <a:srgbClr val="18657A"/>
              </a:buClr>
              <a:buSzPts val="2400"/>
              <a:buFont typeface="Arial"/>
              <a:buChar char="●"/>
            </a:pPr>
            <a:r>
              <a:rPr lang="en-US" sz="3200">
                <a:solidFill>
                  <a:srgbClr val="18657A"/>
                </a:solidFill>
                <a:latin typeface="Arial"/>
                <a:ea typeface="Arial"/>
                <a:cs typeface="Arial"/>
                <a:sym typeface="Arial"/>
              </a:rPr>
              <a:t>Why do you think we see these differences?</a:t>
            </a:r>
            <a:endParaRPr sz="3200">
              <a:solidFill>
                <a:srgbClr val="18657A"/>
              </a:solidFill>
              <a:latin typeface="Arial"/>
              <a:ea typeface="Arial"/>
              <a:cs typeface="Arial"/>
              <a:sym typeface="Arial"/>
            </a:endParaRPr>
          </a:p>
          <a:p>
            <a:pPr marL="457200" marR="0" lvl="0" indent="-381000" algn="l" rtl="0">
              <a:lnSpc>
                <a:spcPct val="100000"/>
              </a:lnSpc>
              <a:spcBef>
                <a:spcPts val="1000"/>
              </a:spcBef>
              <a:spcAft>
                <a:spcPts val="0"/>
              </a:spcAft>
              <a:buClr>
                <a:srgbClr val="18657A"/>
              </a:buClr>
              <a:buSzPts val="2400"/>
              <a:buFont typeface="Arial"/>
              <a:buChar char="●"/>
            </a:pPr>
            <a:r>
              <a:rPr lang="en-US" sz="3200">
                <a:solidFill>
                  <a:srgbClr val="18657A"/>
                </a:solidFill>
                <a:latin typeface="Arial"/>
                <a:ea typeface="Arial"/>
                <a:cs typeface="Arial"/>
                <a:sym typeface="Arial"/>
              </a:rPr>
              <a:t>Describe experiences you or a friend has had related to science and gender issues.</a:t>
            </a:r>
            <a:endParaRPr sz="3200">
              <a:solidFill>
                <a:srgbClr val="18657A"/>
              </a:solidFill>
              <a:latin typeface="Arial"/>
              <a:ea typeface="Arial"/>
              <a:cs typeface="Arial"/>
              <a:sym typeface="Arial"/>
            </a:endParaRPr>
          </a:p>
          <a:p>
            <a:pPr marL="457200" marR="0" lvl="0" indent="-381000" algn="l" rtl="0">
              <a:lnSpc>
                <a:spcPct val="100000"/>
              </a:lnSpc>
              <a:spcBef>
                <a:spcPts val="1000"/>
              </a:spcBef>
              <a:spcAft>
                <a:spcPts val="1000"/>
              </a:spcAft>
              <a:buClr>
                <a:srgbClr val="18657A"/>
              </a:buClr>
              <a:buSzPts val="2400"/>
              <a:buFont typeface="Arial"/>
              <a:buChar char="●"/>
            </a:pPr>
            <a:r>
              <a:rPr lang="en-US" sz="3200">
                <a:solidFill>
                  <a:srgbClr val="18657A"/>
                </a:solidFill>
                <a:latin typeface="Arial"/>
                <a:ea typeface="Arial"/>
                <a:cs typeface="Arial"/>
                <a:sym typeface="Arial"/>
              </a:rPr>
              <a:t>Examples: Who do you feel comfortable working with in class? Do you feel more comfortable in any particular class? Have you felt your abilities being questioned?</a:t>
            </a:r>
            <a:endParaRPr sz="3200">
              <a:solidFill>
                <a:srgbClr val="18657A"/>
              </a:solidFill>
              <a:latin typeface="Arial"/>
              <a:ea typeface="Arial"/>
              <a:cs typeface="Arial"/>
              <a:sym typeface="Arial"/>
            </a:endParaRPr>
          </a:p>
        </p:txBody>
      </p:sp>
      <p:pic>
        <p:nvPicPr>
          <p:cNvPr id="540" name="Google Shape;540;g320cf104df7_0_83"/>
          <p:cNvPicPr preferRelativeResize="0"/>
          <p:nvPr/>
        </p:nvPicPr>
        <p:blipFill rotWithShape="1">
          <a:blip r:embed="rId3">
            <a:alphaModFix/>
          </a:blip>
          <a:srcRect/>
          <a:stretch/>
        </p:blipFill>
        <p:spPr>
          <a:xfrm>
            <a:off x="10439050" y="234148"/>
            <a:ext cx="1454100" cy="1039175"/>
          </a:xfrm>
          <a:prstGeom prst="rect">
            <a:avLst/>
          </a:prstGeom>
          <a:noFill/>
          <a:ln>
            <a:noFill/>
          </a:ln>
        </p:spPr>
      </p:pic>
      <p:sp>
        <p:nvSpPr>
          <p:cNvPr id="541" name="Google Shape;541;g320cf104df7_0_83"/>
          <p:cNvSpPr/>
          <p:nvPr/>
        </p:nvSpPr>
        <p:spPr>
          <a:xfrm>
            <a:off x="11608750" y="6294500"/>
            <a:ext cx="284400" cy="247200"/>
          </a:xfrm>
          <a:prstGeom prst="hexagon">
            <a:avLst>
              <a:gd name="adj" fmla="val 28852"/>
              <a:gd name="vf" fmla="val 115470"/>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320cf104df7_0_90"/>
          <p:cNvSpPr txBox="1">
            <a:spLocks noGrp="1"/>
          </p:cNvSpPr>
          <p:nvPr>
            <p:ph type="title"/>
          </p:nvPr>
        </p:nvSpPr>
        <p:spPr>
          <a:xfrm>
            <a:off x="1433400" y="339725"/>
            <a:ext cx="9588600" cy="67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Discussion Women in Science</a:t>
            </a:r>
            <a:endParaRPr sz="4000" b="1">
              <a:solidFill>
                <a:srgbClr val="18657A"/>
              </a:solidFill>
              <a:latin typeface="Arial"/>
              <a:ea typeface="Arial"/>
              <a:cs typeface="Arial"/>
              <a:sym typeface="Arial"/>
            </a:endParaRPr>
          </a:p>
        </p:txBody>
      </p:sp>
      <p:sp>
        <p:nvSpPr>
          <p:cNvPr id="548" name="Google Shape;548;g320cf104df7_0_90"/>
          <p:cNvSpPr txBox="1">
            <a:spLocks noGrp="1"/>
          </p:cNvSpPr>
          <p:nvPr>
            <p:ph type="body" idx="4294967295"/>
          </p:nvPr>
        </p:nvSpPr>
        <p:spPr>
          <a:xfrm>
            <a:off x="2075268" y="3038538"/>
            <a:ext cx="6625800" cy="8133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4000" b="1">
                <a:solidFill>
                  <a:srgbClr val="18657A"/>
                </a:solidFill>
                <a:latin typeface="Arial"/>
                <a:ea typeface="Arial"/>
                <a:cs typeface="Arial"/>
                <a:sym typeface="Arial"/>
              </a:rPr>
              <a:t>Academic Achievement</a:t>
            </a:r>
            <a:endParaRPr sz="4000" b="1">
              <a:solidFill>
                <a:srgbClr val="18657A"/>
              </a:solidFill>
              <a:latin typeface="Arial"/>
              <a:ea typeface="Arial"/>
              <a:cs typeface="Arial"/>
              <a:sym typeface="Arial"/>
            </a:endParaRPr>
          </a:p>
        </p:txBody>
      </p:sp>
      <p:sp>
        <p:nvSpPr>
          <p:cNvPr id="549" name="Google Shape;549;g320cf104df7_0_90"/>
          <p:cNvSpPr txBox="1">
            <a:spLocks noGrp="1"/>
          </p:cNvSpPr>
          <p:nvPr>
            <p:ph type="body" idx="4294967295"/>
          </p:nvPr>
        </p:nvSpPr>
        <p:spPr>
          <a:xfrm>
            <a:off x="2129625" y="5496097"/>
            <a:ext cx="6625800" cy="8133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4000" b="1">
                <a:solidFill>
                  <a:srgbClr val="18657A"/>
                </a:solidFill>
                <a:latin typeface="Arial"/>
                <a:ea typeface="Arial"/>
                <a:cs typeface="Arial"/>
                <a:sym typeface="Arial"/>
              </a:rPr>
              <a:t>Gendered Professions</a:t>
            </a:r>
            <a:endParaRPr sz="4000" b="1">
              <a:solidFill>
                <a:srgbClr val="18657A"/>
              </a:solidFill>
              <a:latin typeface="Arial"/>
              <a:ea typeface="Arial"/>
              <a:cs typeface="Arial"/>
              <a:sym typeface="Arial"/>
            </a:endParaRPr>
          </a:p>
        </p:txBody>
      </p:sp>
      <p:sp>
        <p:nvSpPr>
          <p:cNvPr id="550" name="Google Shape;550;g320cf104df7_0_90"/>
          <p:cNvSpPr txBox="1">
            <a:spLocks noGrp="1"/>
          </p:cNvSpPr>
          <p:nvPr>
            <p:ph type="body" idx="4294967295"/>
          </p:nvPr>
        </p:nvSpPr>
        <p:spPr>
          <a:xfrm>
            <a:off x="2634068" y="4267317"/>
            <a:ext cx="6625800" cy="8133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4000" b="1">
                <a:solidFill>
                  <a:srgbClr val="18657A"/>
                </a:solidFill>
                <a:latin typeface="Arial"/>
                <a:ea typeface="Arial"/>
                <a:cs typeface="Arial"/>
                <a:sym typeface="Arial"/>
              </a:rPr>
              <a:t>Unconscious Bias</a:t>
            </a:r>
            <a:endParaRPr sz="4000" b="1">
              <a:solidFill>
                <a:srgbClr val="18657A"/>
              </a:solidFill>
              <a:latin typeface="Arial"/>
              <a:ea typeface="Arial"/>
              <a:cs typeface="Arial"/>
              <a:sym typeface="Arial"/>
            </a:endParaRPr>
          </a:p>
        </p:txBody>
      </p:sp>
      <p:grpSp>
        <p:nvGrpSpPr>
          <p:cNvPr id="551" name="Google Shape;551;g320cf104df7_0_90"/>
          <p:cNvGrpSpPr/>
          <p:nvPr/>
        </p:nvGrpSpPr>
        <p:grpSpPr>
          <a:xfrm>
            <a:off x="1038565" y="1492362"/>
            <a:ext cx="1426401" cy="1130712"/>
            <a:chOff x="1048016" y="1492379"/>
            <a:chExt cx="1781665" cy="1448145"/>
          </a:xfrm>
        </p:grpSpPr>
        <p:pic>
          <p:nvPicPr>
            <p:cNvPr id="552" name="Google Shape;552;g320cf104df7_0_90"/>
            <p:cNvPicPr preferRelativeResize="0"/>
            <p:nvPr/>
          </p:nvPicPr>
          <p:blipFill rotWithShape="1">
            <a:blip r:embed="rId3">
              <a:alphaModFix/>
            </a:blip>
            <a:srcRect l="2581"/>
            <a:stretch/>
          </p:blipFill>
          <p:spPr>
            <a:xfrm>
              <a:off x="1048016" y="1492379"/>
              <a:ext cx="1781665" cy="1448145"/>
            </a:xfrm>
            <a:prstGeom prst="rect">
              <a:avLst/>
            </a:prstGeom>
            <a:noFill/>
            <a:ln>
              <a:noFill/>
            </a:ln>
          </p:spPr>
        </p:pic>
        <p:sp>
          <p:nvSpPr>
            <p:cNvPr id="553" name="Google Shape;553;g320cf104df7_0_90"/>
            <p:cNvSpPr/>
            <p:nvPr/>
          </p:nvSpPr>
          <p:spPr>
            <a:xfrm>
              <a:off x="1356150" y="2133250"/>
              <a:ext cx="663600" cy="205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4" name="Google Shape;554;g320cf104df7_0_90"/>
          <p:cNvGrpSpPr/>
          <p:nvPr/>
        </p:nvGrpSpPr>
        <p:grpSpPr>
          <a:xfrm>
            <a:off x="543594" y="2800457"/>
            <a:ext cx="1464137" cy="1130764"/>
            <a:chOff x="937300" y="3016725"/>
            <a:chExt cx="1828800" cy="1451559"/>
          </a:xfrm>
        </p:grpSpPr>
        <p:pic>
          <p:nvPicPr>
            <p:cNvPr id="555" name="Google Shape;555;g320cf104df7_0_90"/>
            <p:cNvPicPr preferRelativeResize="0"/>
            <p:nvPr/>
          </p:nvPicPr>
          <p:blipFill rotWithShape="1">
            <a:blip r:embed="rId4">
              <a:alphaModFix/>
            </a:blip>
            <a:srcRect/>
            <a:stretch/>
          </p:blipFill>
          <p:spPr>
            <a:xfrm>
              <a:off x="937300" y="3016725"/>
              <a:ext cx="1828800" cy="1451559"/>
            </a:xfrm>
            <a:prstGeom prst="rect">
              <a:avLst/>
            </a:prstGeom>
            <a:noFill/>
            <a:ln>
              <a:noFill/>
            </a:ln>
          </p:spPr>
        </p:pic>
        <p:sp>
          <p:nvSpPr>
            <p:cNvPr id="556" name="Google Shape;556;g320cf104df7_0_90"/>
            <p:cNvSpPr/>
            <p:nvPr/>
          </p:nvSpPr>
          <p:spPr>
            <a:xfrm>
              <a:off x="1279950" y="3657250"/>
              <a:ext cx="663600" cy="205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7" name="Google Shape;557;g320cf104df7_0_90"/>
          <p:cNvGrpSpPr/>
          <p:nvPr/>
        </p:nvGrpSpPr>
        <p:grpSpPr>
          <a:xfrm>
            <a:off x="1021082" y="4108605"/>
            <a:ext cx="1464137" cy="1130745"/>
            <a:chOff x="944880" y="4489704"/>
            <a:chExt cx="1828800" cy="1436231"/>
          </a:xfrm>
        </p:grpSpPr>
        <p:pic>
          <p:nvPicPr>
            <p:cNvPr id="558" name="Google Shape;558;g320cf104df7_0_90"/>
            <p:cNvPicPr preferRelativeResize="0"/>
            <p:nvPr/>
          </p:nvPicPr>
          <p:blipFill rotWithShape="1">
            <a:blip r:embed="rId5">
              <a:alphaModFix/>
            </a:blip>
            <a:srcRect/>
            <a:stretch/>
          </p:blipFill>
          <p:spPr>
            <a:xfrm>
              <a:off x="944880" y="4489704"/>
              <a:ext cx="1828800" cy="1436231"/>
            </a:xfrm>
            <a:prstGeom prst="rect">
              <a:avLst/>
            </a:prstGeom>
            <a:noFill/>
            <a:ln>
              <a:noFill/>
            </a:ln>
          </p:spPr>
        </p:pic>
        <p:sp>
          <p:nvSpPr>
            <p:cNvPr id="559" name="Google Shape;559;g320cf104df7_0_90"/>
            <p:cNvSpPr/>
            <p:nvPr/>
          </p:nvSpPr>
          <p:spPr>
            <a:xfrm>
              <a:off x="1279950" y="5105050"/>
              <a:ext cx="663600" cy="205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60" name="Google Shape;560;g320cf104df7_0_90"/>
          <p:cNvGrpSpPr/>
          <p:nvPr/>
        </p:nvGrpSpPr>
        <p:grpSpPr>
          <a:xfrm>
            <a:off x="640076" y="5311401"/>
            <a:ext cx="1411563" cy="1130725"/>
            <a:chOff x="640076" y="5311401"/>
            <a:chExt cx="1411563" cy="1130725"/>
          </a:xfrm>
        </p:grpSpPr>
        <p:pic>
          <p:nvPicPr>
            <p:cNvPr id="561" name="Google Shape;561;g320cf104df7_0_90"/>
            <p:cNvPicPr preferRelativeResize="0"/>
            <p:nvPr/>
          </p:nvPicPr>
          <p:blipFill rotWithShape="1">
            <a:blip r:embed="rId6">
              <a:alphaModFix/>
            </a:blip>
            <a:srcRect/>
            <a:stretch/>
          </p:blipFill>
          <p:spPr>
            <a:xfrm>
              <a:off x="640076" y="5311401"/>
              <a:ext cx="1411563" cy="1130725"/>
            </a:xfrm>
            <a:prstGeom prst="rect">
              <a:avLst/>
            </a:prstGeom>
            <a:noFill/>
            <a:ln>
              <a:noFill/>
            </a:ln>
          </p:spPr>
        </p:pic>
        <p:sp>
          <p:nvSpPr>
            <p:cNvPr id="562" name="Google Shape;562;g320cf104df7_0_90"/>
            <p:cNvSpPr/>
            <p:nvPr/>
          </p:nvSpPr>
          <p:spPr>
            <a:xfrm>
              <a:off x="879550" y="5813462"/>
              <a:ext cx="591000" cy="126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3" name="Google Shape;563;g320cf104df7_0_90"/>
          <p:cNvSpPr txBox="1">
            <a:spLocks noGrp="1"/>
          </p:cNvSpPr>
          <p:nvPr>
            <p:ph type="body" idx="4294967295"/>
          </p:nvPr>
        </p:nvSpPr>
        <p:spPr>
          <a:xfrm>
            <a:off x="2634078" y="1651050"/>
            <a:ext cx="9588600" cy="8133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4000" b="1">
                <a:solidFill>
                  <a:srgbClr val="18657A"/>
                </a:solidFill>
                <a:latin typeface="Arial"/>
                <a:ea typeface="Arial"/>
                <a:cs typeface="Arial"/>
                <a:sym typeface="Arial"/>
              </a:rPr>
              <a:t>Physics Degrees Awarded to Women</a:t>
            </a:r>
            <a:endParaRPr sz="4000" b="1">
              <a:solidFill>
                <a:srgbClr val="18657A"/>
              </a:solidFill>
              <a:latin typeface="Arial"/>
              <a:ea typeface="Arial"/>
              <a:cs typeface="Arial"/>
              <a:sym typeface="Arial"/>
            </a:endParaRPr>
          </a:p>
        </p:txBody>
      </p:sp>
      <p:sp>
        <p:nvSpPr>
          <p:cNvPr id="564" name="Google Shape;564;g320cf104df7_0_90"/>
          <p:cNvSpPr/>
          <p:nvPr/>
        </p:nvSpPr>
        <p:spPr>
          <a:xfrm>
            <a:off x="11651775" y="5778550"/>
            <a:ext cx="284400" cy="247200"/>
          </a:xfrm>
          <a:prstGeom prst="hexagon">
            <a:avLst>
              <a:gd name="adj" fmla="val 28852"/>
              <a:gd name="vf" fmla="val 11547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320cf104df7_0_96"/>
          <p:cNvSpPr txBox="1">
            <a:spLocks noGrp="1"/>
          </p:cNvSpPr>
          <p:nvPr>
            <p:ph type="title" idx="4294967295"/>
          </p:nvPr>
        </p:nvSpPr>
        <p:spPr>
          <a:xfrm>
            <a:off x="2798800" y="547925"/>
            <a:ext cx="8850600" cy="134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Stop and Reflect </a:t>
            </a:r>
            <a:endParaRPr sz="4000" b="1">
              <a:solidFill>
                <a:srgbClr val="18657A"/>
              </a:solidFill>
              <a:latin typeface="Arial"/>
              <a:ea typeface="Arial"/>
              <a:cs typeface="Arial"/>
              <a:sym typeface="Arial"/>
            </a:endParaRPr>
          </a:p>
          <a:p>
            <a:pPr marL="0" lvl="0" indent="457200" algn="l" rtl="0">
              <a:lnSpc>
                <a:spcPct val="90000"/>
              </a:lnSpc>
              <a:spcBef>
                <a:spcPts val="0"/>
              </a:spcBef>
              <a:spcAft>
                <a:spcPts val="0"/>
              </a:spcAft>
              <a:buClr>
                <a:schemeClr val="dk1"/>
              </a:buClr>
              <a:buSzPts val="4400"/>
              <a:buFont typeface="Calibri"/>
              <a:buNone/>
            </a:pPr>
            <a:r>
              <a:rPr lang="en-US" sz="4000" b="1" i="1">
                <a:solidFill>
                  <a:srgbClr val="18657A"/>
                </a:solidFill>
                <a:latin typeface="Arial"/>
                <a:ea typeface="Arial"/>
                <a:cs typeface="Arial"/>
                <a:sym typeface="Arial"/>
              </a:rPr>
              <a:t>Write your answers</a:t>
            </a:r>
            <a:endParaRPr sz="4000" b="1" i="1">
              <a:solidFill>
                <a:srgbClr val="18657A"/>
              </a:solidFill>
              <a:latin typeface="Arial"/>
              <a:ea typeface="Arial"/>
              <a:cs typeface="Arial"/>
              <a:sym typeface="Arial"/>
            </a:endParaRPr>
          </a:p>
        </p:txBody>
      </p:sp>
      <p:sp>
        <p:nvSpPr>
          <p:cNvPr id="571" name="Google Shape;571;g320cf104df7_0_96"/>
          <p:cNvSpPr txBox="1">
            <a:spLocks noGrp="1"/>
          </p:cNvSpPr>
          <p:nvPr>
            <p:ph type="body" idx="4294967295"/>
          </p:nvPr>
        </p:nvSpPr>
        <p:spPr>
          <a:xfrm>
            <a:off x="765300" y="2187150"/>
            <a:ext cx="10761600" cy="1408800"/>
          </a:xfrm>
          <a:prstGeom prst="rect">
            <a:avLst/>
          </a:prstGeom>
          <a:noFill/>
          <a:ln>
            <a:noFill/>
          </a:ln>
        </p:spPr>
        <p:txBody>
          <a:bodyPr spcFirstLastPara="1" wrap="square" lIns="0" tIns="45700" rIns="91425" bIns="45700" anchor="t" anchorCtr="0">
            <a:noAutofit/>
          </a:bodyPr>
          <a:lstStyle/>
          <a:p>
            <a:pPr marL="457200" marR="0" lvl="0" indent="-457200" algn="l" rtl="0">
              <a:lnSpc>
                <a:spcPct val="100000"/>
              </a:lnSpc>
              <a:spcBef>
                <a:spcPts val="0"/>
              </a:spcBef>
              <a:spcAft>
                <a:spcPts val="0"/>
              </a:spcAft>
              <a:buClr>
                <a:srgbClr val="18657A"/>
              </a:buClr>
              <a:buSzPts val="3600"/>
              <a:buFont typeface="Arial"/>
              <a:buChar char="●"/>
            </a:pPr>
            <a:r>
              <a:rPr lang="en-US" sz="3600">
                <a:solidFill>
                  <a:srgbClr val="18657A"/>
                </a:solidFill>
                <a:latin typeface="Arial"/>
                <a:ea typeface="Arial"/>
                <a:cs typeface="Arial"/>
                <a:sym typeface="Arial"/>
              </a:rPr>
              <a:t>Describe experiences you or a friend has had related to science and gender issues.</a:t>
            </a:r>
            <a:endParaRPr sz="3600">
              <a:solidFill>
                <a:srgbClr val="18657A"/>
              </a:solidFill>
              <a:latin typeface="Arial"/>
              <a:ea typeface="Arial"/>
              <a:cs typeface="Arial"/>
              <a:sym typeface="Arial"/>
            </a:endParaRPr>
          </a:p>
        </p:txBody>
      </p:sp>
      <p:pic>
        <p:nvPicPr>
          <p:cNvPr id="572" name="Google Shape;572;g320cf104df7_0_96"/>
          <p:cNvPicPr preferRelativeResize="0"/>
          <p:nvPr/>
        </p:nvPicPr>
        <p:blipFill rotWithShape="1">
          <a:blip r:embed="rId3">
            <a:alphaModFix/>
          </a:blip>
          <a:srcRect/>
          <a:stretch/>
        </p:blipFill>
        <p:spPr>
          <a:xfrm>
            <a:off x="9416503" y="4697653"/>
            <a:ext cx="1759525" cy="1863450"/>
          </a:xfrm>
          <a:prstGeom prst="rect">
            <a:avLst/>
          </a:prstGeom>
          <a:noFill/>
          <a:ln>
            <a:noFill/>
          </a:ln>
        </p:spPr>
      </p:pic>
      <p:sp>
        <p:nvSpPr>
          <p:cNvPr id="573" name="Google Shape;573;g320cf104df7_0_96"/>
          <p:cNvSpPr/>
          <p:nvPr/>
        </p:nvSpPr>
        <p:spPr>
          <a:xfrm>
            <a:off x="11608750" y="6294500"/>
            <a:ext cx="284400" cy="247200"/>
          </a:xfrm>
          <a:prstGeom prst="hexagon">
            <a:avLst>
              <a:gd name="adj" fmla="val 28852"/>
              <a:gd name="vf" fmla="val 115470"/>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320cf104df7_0_103"/>
          <p:cNvSpPr txBox="1">
            <a:spLocks noGrp="1"/>
          </p:cNvSpPr>
          <p:nvPr>
            <p:ph type="title"/>
          </p:nvPr>
        </p:nvSpPr>
        <p:spPr>
          <a:xfrm>
            <a:off x="1390125" y="547925"/>
            <a:ext cx="89034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Career Influences</a:t>
            </a:r>
            <a:endParaRPr sz="4000" b="1">
              <a:solidFill>
                <a:srgbClr val="18657A"/>
              </a:solidFill>
              <a:latin typeface="Arial"/>
              <a:ea typeface="Arial"/>
              <a:cs typeface="Arial"/>
              <a:sym typeface="Arial"/>
            </a:endParaRPr>
          </a:p>
        </p:txBody>
      </p:sp>
      <p:sp>
        <p:nvSpPr>
          <p:cNvPr id="580" name="Google Shape;580;g320cf104df7_0_103"/>
          <p:cNvSpPr txBox="1">
            <a:spLocks noGrp="1"/>
          </p:cNvSpPr>
          <p:nvPr>
            <p:ph type="body" idx="4294967295"/>
          </p:nvPr>
        </p:nvSpPr>
        <p:spPr>
          <a:xfrm>
            <a:off x="704325" y="2020325"/>
            <a:ext cx="10762200" cy="3377100"/>
          </a:xfrm>
          <a:prstGeom prst="rect">
            <a:avLst/>
          </a:prstGeom>
          <a:noFill/>
          <a:ln>
            <a:noFill/>
          </a:ln>
        </p:spPr>
        <p:txBody>
          <a:bodyPr spcFirstLastPara="1" wrap="square" lIns="0" tIns="45700" rIns="91425" bIns="45700" anchor="t" anchorCtr="0">
            <a:noAutofit/>
          </a:bodyPr>
          <a:lstStyle/>
          <a:p>
            <a:pPr marL="457200" marR="0" lvl="0" indent="-457200" algn="l" rtl="0">
              <a:lnSpc>
                <a:spcPct val="100000"/>
              </a:lnSpc>
              <a:spcBef>
                <a:spcPts val="0"/>
              </a:spcBef>
              <a:spcAft>
                <a:spcPts val="0"/>
              </a:spcAft>
              <a:buClr>
                <a:srgbClr val="18657A"/>
              </a:buClr>
              <a:buSzPts val="3600"/>
              <a:buChar char="●"/>
            </a:pPr>
            <a:r>
              <a:rPr lang="en-US" sz="3600">
                <a:solidFill>
                  <a:srgbClr val="18657A"/>
                </a:solidFill>
                <a:latin typeface="Arial"/>
                <a:ea typeface="Arial"/>
                <a:cs typeface="Arial"/>
                <a:sym typeface="Arial"/>
              </a:rPr>
              <a:t>Do you think societal beliefs related to gender have any influence on the career you want to pursue? Or on careers you would not consider?</a:t>
            </a:r>
            <a:endParaRPr sz="3600">
              <a:solidFill>
                <a:srgbClr val="18657A"/>
              </a:solidFill>
              <a:latin typeface="Arial"/>
              <a:ea typeface="Arial"/>
              <a:cs typeface="Arial"/>
              <a:sym typeface="Arial"/>
            </a:endParaRPr>
          </a:p>
          <a:p>
            <a:pPr marL="0" marR="0" lvl="0" indent="0" algn="l" rtl="0">
              <a:lnSpc>
                <a:spcPct val="100000"/>
              </a:lnSpc>
              <a:spcBef>
                <a:spcPts val="0"/>
              </a:spcBef>
              <a:spcAft>
                <a:spcPts val="0"/>
              </a:spcAft>
              <a:buSzPts val="1800"/>
              <a:buNone/>
            </a:pPr>
            <a:endParaRPr sz="3600">
              <a:solidFill>
                <a:srgbClr val="18657A"/>
              </a:solidFill>
              <a:latin typeface="Arial"/>
              <a:ea typeface="Arial"/>
              <a:cs typeface="Arial"/>
              <a:sym typeface="Arial"/>
            </a:endParaRPr>
          </a:p>
        </p:txBody>
      </p:sp>
      <p:pic>
        <p:nvPicPr>
          <p:cNvPr id="581" name="Google Shape;581;g320cf104df7_0_103"/>
          <p:cNvPicPr preferRelativeResize="0"/>
          <p:nvPr/>
        </p:nvPicPr>
        <p:blipFill rotWithShape="1">
          <a:blip r:embed="rId3">
            <a:alphaModFix/>
          </a:blip>
          <a:srcRect/>
          <a:stretch/>
        </p:blipFill>
        <p:spPr>
          <a:xfrm>
            <a:off x="8493025" y="4700395"/>
            <a:ext cx="2380500" cy="1701225"/>
          </a:xfrm>
          <a:prstGeom prst="rect">
            <a:avLst/>
          </a:prstGeom>
          <a:noFill/>
          <a:ln>
            <a:noFill/>
          </a:ln>
        </p:spPr>
      </p:pic>
      <p:sp>
        <p:nvSpPr>
          <p:cNvPr id="582" name="Google Shape;582;g320cf104df7_0_103"/>
          <p:cNvSpPr/>
          <p:nvPr/>
        </p:nvSpPr>
        <p:spPr>
          <a:xfrm>
            <a:off x="11651775" y="5778550"/>
            <a:ext cx="284400" cy="247200"/>
          </a:xfrm>
          <a:prstGeom prst="hexagon">
            <a:avLst>
              <a:gd name="adj" fmla="val 28852"/>
              <a:gd name="vf" fmla="val 11547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320cf104df7_0_143"/>
          <p:cNvSpPr txBox="1">
            <a:spLocks noGrp="1"/>
          </p:cNvSpPr>
          <p:nvPr>
            <p:ph type="title" idx="4294967295"/>
          </p:nvPr>
        </p:nvSpPr>
        <p:spPr>
          <a:xfrm>
            <a:off x="2984150" y="547925"/>
            <a:ext cx="73092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What can we do?</a:t>
            </a:r>
            <a:endParaRPr sz="4000" b="1">
              <a:solidFill>
                <a:srgbClr val="18657A"/>
              </a:solidFill>
              <a:latin typeface="Arial"/>
              <a:ea typeface="Arial"/>
              <a:cs typeface="Arial"/>
              <a:sym typeface="Arial"/>
            </a:endParaRPr>
          </a:p>
        </p:txBody>
      </p:sp>
      <p:sp>
        <p:nvSpPr>
          <p:cNvPr id="589" name="Google Shape;589;g320cf104df7_0_143"/>
          <p:cNvSpPr txBox="1">
            <a:spLocks noGrp="1"/>
          </p:cNvSpPr>
          <p:nvPr>
            <p:ph type="body" idx="4294967295"/>
          </p:nvPr>
        </p:nvSpPr>
        <p:spPr>
          <a:xfrm>
            <a:off x="667775" y="2030550"/>
            <a:ext cx="10761600" cy="3135600"/>
          </a:xfrm>
          <a:prstGeom prst="rect">
            <a:avLst/>
          </a:prstGeom>
          <a:noFill/>
          <a:ln>
            <a:noFill/>
          </a:ln>
        </p:spPr>
        <p:txBody>
          <a:bodyPr spcFirstLastPara="1" wrap="square" lIns="0" tIns="45700" rIns="91425" bIns="45700" anchor="t" anchorCtr="0">
            <a:noAutofit/>
          </a:bodyPr>
          <a:lstStyle/>
          <a:p>
            <a:pPr marL="457200" marR="0" lvl="0" indent="-457200" algn="l" rtl="0">
              <a:lnSpc>
                <a:spcPct val="100000"/>
              </a:lnSpc>
              <a:spcBef>
                <a:spcPts val="0"/>
              </a:spcBef>
              <a:spcAft>
                <a:spcPts val="0"/>
              </a:spcAft>
              <a:buClr>
                <a:srgbClr val="18657A"/>
              </a:buClr>
              <a:buSzPts val="3600"/>
              <a:buFont typeface="Arial"/>
              <a:buChar char="•"/>
            </a:pPr>
            <a:r>
              <a:rPr lang="en-US" sz="3600">
                <a:solidFill>
                  <a:srgbClr val="18657A"/>
                </a:solidFill>
                <a:latin typeface="Arial"/>
                <a:ea typeface="Arial"/>
                <a:cs typeface="Arial"/>
                <a:sym typeface="Arial"/>
              </a:rPr>
              <a:t>What can be done at our school to support diversity in physics? </a:t>
            </a:r>
            <a:endParaRPr sz="3600">
              <a:solidFill>
                <a:srgbClr val="18657A"/>
              </a:solidFill>
              <a:latin typeface="Arial"/>
              <a:ea typeface="Arial"/>
              <a:cs typeface="Arial"/>
              <a:sym typeface="Arial"/>
            </a:endParaRPr>
          </a:p>
          <a:p>
            <a:pPr marL="457200" marR="0" lvl="0" indent="-457200" algn="l" rtl="0">
              <a:lnSpc>
                <a:spcPct val="100000"/>
              </a:lnSpc>
              <a:spcBef>
                <a:spcPts val="0"/>
              </a:spcBef>
              <a:spcAft>
                <a:spcPts val="0"/>
              </a:spcAft>
              <a:buClr>
                <a:srgbClr val="18657A"/>
              </a:buClr>
              <a:buSzPts val="3600"/>
              <a:buFont typeface="Arial"/>
              <a:buChar char="•"/>
            </a:pPr>
            <a:r>
              <a:rPr lang="en-US" sz="3600">
                <a:solidFill>
                  <a:srgbClr val="18657A"/>
                </a:solidFill>
                <a:latin typeface="Arial"/>
                <a:ea typeface="Arial"/>
                <a:cs typeface="Arial"/>
                <a:sym typeface="Arial"/>
              </a:rPr>
              <a:t>What could you do as </a:t>
            </a:r>
            <a:r>
              <a:rPr lang="en-US">
                <a:solidFill>
                  <a:srgbClr val="18657A"/>
                </a:solidFill>
                <a:latin typeface="Arial"/>
                <a:ea typeface="Arial"/>
                <a:cs typeface="Arial"/>
                <a:sym typeface="Arial"/>
              </a:rPr>
              <a:t>a physics class community to support one another?</a:t>
            </a:r>
            <a:endParaRPr>
              <a:solidFill>
                <a:srgbClr val="18657A"/>
              </a:solidFill>
              <a:latin typeface="Arial"/>
              <a:ea typeface="Arial"/>
              <a:cs typeface="Arial"/>
              <a:sym typeface="Arial"/>
            </a:endParaRPr>
          </a:p>
        </p:txBody>
      </p:sp>
      <p:pic>
        <p:nvPicPr>
          <p:cNvPr id="590" name="Google Shape;590;g320cf104df7_0_143"/>
          <p:cNvPicPr preferRelativeResize="0"/>
          <p:nvPr/>
        </p:nvPicPr>
        <p:blipFill rotWithShape="1">
          <a:blip r:embed="rId3">
            <a:alphaModFix/>
          </a:blip>
          <a:srcRect/>
          <a:stretch/>
        </p:blipFill>
        <p:spPr>
          <a:xfrm>
            <a:off x="8493025" y="4728195"/>
            <a:ext cx="2380500" cy="1701225"/>
          </a:xfrm>
          <a:prstGeom prst="rect">
            <a:avLst/>
          </a:prstGeom>
          <a:noFill/>
          <a:ln>
            <a:noFill/>
          </a:ln>
        </p:spPr>
      </p:pic>
      <p:sp>
        <p:nvSpPr>
          <p:cNvPr id="591" name="Google Shape;591;g320cf104df7_0_143"/>
          <p:cNvSpPr/>
          <p:nvPr/>
        </p:nvSpPr>
        <p:spPr>
          <a:xfrm>
            <a:off x="11651775" y="5778550"/>
            <a:ext cx="284400" cy="247200"/>
          </a:xfrm>
          <a:prstGeom prst="hexagon">
            <a:avLst>
              <a:gd name="adj" fmla="val 28852"/>
              <a:gd name="vf" fmla="val 11547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320cf104df7_0_150"/>
          <p:cNvSpPr txBox="1">
            <a:spLocks noGrp="1"/>
          </p:cNvSpPr>
          <p:nvPr>
            <p:ph type="title"/>
          </p:nvPr>
        </p:nvSpPr>
        <p:spPr>
          <a:xfrm>
            <a:off x="1380875" y="547925"/>
            <a:ext cx="89127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Women in Physics Today</a:t>
            </a:r>
            <a:endParaRPr sz="4000" b="1">
              <a:solidFill>
                <a:srgbClr val="18657A"/>
              </a:solidFill>
              <a:latin typeface="Arial"/>
              <a:ea typeface="Arial"/>
              <a:cs typeface="Arial"/>
              <a:sym typeface="Arial"/>
            </a:endParaRPr>
          </a:p>
        </p:txBody>
      </p:sp>
      <p:sp>
        <p:nvSpPr>
          <p:cNvPr id="598" name="Google Shape;598;g320cf104df7_0_150"/>
          <p:cNvSpPr txBox="1">
            <a:spLocks noGrp="1"/>
          </p:cNvSpPr>
          <p:nvPr>
            <p:ph type="body" idx="4294967295"/>
          </p:nvPr>
        </p:nvSpPr>
        <p:spPr>
          <a:xfrm>
            <a:off x="704850" y="1520825"/>
            <a:ext cx="10761600" cy="5124000"/>
          </a:xfrm>
          <a:prstGeom prst="rect">
            <a:avLst/>
          </a:prstGeom>
          <a:noFill/>
          <a:ln>
            <a:noFill/>
          </a:ln>
        </p:spPr>
        <p:txBody>
          <a:bodyPr spcFirstLastPara="1" wrap="square" lIns="0" tIns="45700" rIns="91425" bIns="45700" anchor="t" anchorCtr="0">
            <a:noAutofit/>
          </a:bodyPr>
          <a:lstStyle/>
          <a:p>
            <a:pPr marL="457200" marR="0" lvl="0" indent="-387350" algn="l" rtl="0">
              <a:lnSpc>
                <a:spcPct val="100000"/>
              </a:lnSpc>
              <a:spcBef>
                <a:spcPts val="0"/>
              </a:spcBef>
              <a:spcAft>
                <a:spcPts val="0"/>
              </a:spcAft>
              <a:buClr>
                <a:srgbClr val="18657A"/>
              </a:buClr>
              <a:buSzPts val="2500"/>
              <a:buFont typeface="Arial"/>
              <a:buChar char="●"/>
            </a:pPr>
            <a:r>
              <a:rPr lang="en-US" sz="3300">
                <a:solidFill>
                  <a:srgbClr val="18657A"/>
                </a:solidFill>
                <a:latin typeface="Arial"/>
                <a:ea typeface="Arial"/>
                <a:cs typeface="Arial"/>
                <a:sym typeface="Arial"/>
              </a:rPr>
              <a:t>The challenges faced by women today are often not as obvious as the challenges faced by women in the past, but they are still very real.</a:t>
            </a:r>
            <a:endParaRPr sz="3300">
              <a:solidFill>
                <a:srgbClr val="18657A"/>
              </a:solidFill>
              <a:latin typeface="Arial"/>
              <a:ea typeface="Arial"/>
              <a:cs typeface="Arial"/>
              <a:sym typeface="Arial"/>
            </a:endParaRPr>
          </a:p>
          <a:p>
            <a:pPr marL="457200" marR="0" lvl="0" indent="-387350" algn="l" rtl="0">
              <a:lnSpc>
                <a:spcPct val="100000"/>
              </a:lnSpc>
              <a:spcBef>
                <a:spcPts val="1000"/>
              </a:spcBef>
              <a:spcAft>
                <a:spcPts val="0"/>
              </a:spcAft>
              <a:buClr>
                <a:srgbClr val="18657A"/>
              </a:buClr>
              <a:buSzPts val="2500"/>
              <a:buFont typeface="Arial"/>
              <a:buChar char="●"/>
            </a:pPr>
            <a:r>
              <a:rPr lang="en-US" sz="3300">
                <a:solidFill>
                  <a:srgbClr val="18657A"/>
                </a:solidFill>
                <a:latin typeface="Arial"/>
                <a:ea typeface="Arial"/>
                <a:cs typeface="Arial"/>
                <a:sym typeface="Arial"/>
              </a:rPr>
              <a:t>Sociocultural issues influence women’s career decisions.</a:t>
            </a:r>
            <a:endParaRPr sz="3300">
              <a:solidFill>
                <a:srgbClr val="18657A"/>
              </a:solidFill>
              <a:latin typeface="Arial"/>
              <a:ea typeface="Arial"/>
              <a:cs typeface="Arial"/>
              <a:sym typeface="Arial"/>
            </a:endParaRPr>
          </a:p>
          <a:p>
            <a:pPr marL="457200" marR="0" lvl="0" indent="-387350" algn="l" rtl="0">
              <a:lnSpc>
                <a:spcPct val="100000"/>
              </a:lnSpc>
              <a:spcBef>
                <a:spcPts val="1000"/>
              </a:spcBef>
              <a:spcAft>
                <a:spcPts val="1000"/>
              </a:spcAft>
              <a:buClr>
                <a:srgbClr val="18657A"/>
              </a:buClr>
              <a:buSzPts val="2500"/>
              <a:buFont typeface="Arial"/>
              <a:buChar char="●"/>
            </a:pPr>
            <a:r>
              <a:rPr lang="en-US" sz="3300">
                <a:solidFill>
                  <a:srgbClr val="18657A"/>
                </a:solidFill>
                <a:latin typeface="Arial"/>
                <a:ea typeface="Arial"/>
                <a:cs typeface="Arial"/>
                <a:sym typeface="Arial"/>
              </a:rPr>
              <a:t>Sexism today often occurs in the form of unconscious biases. Having these biases does not make anyone a bad person. Becoming aware of our own unconscious biases is necessary in order to overcome them.</a:t>
            </a:r>
            <a:endParaRPr sz="3300">
              <a:solidFill>
                <a:srgbClr val="18657A"/>
              </a:solidFill>
              <a:latin typeface="Arial"/>
              <a:ea typeface="Arial"/>
              <a:cs typeface="Arial"/>
              <a:sym typeface="Arial"/>
            </a:endParaRPr>
          </a:p>
        </p:txBody>
      </p:sp>
      <p:sp>
        <p:nvSpPr>
          <p:cNvPr id="599" name="Google Shape;599;g320cf104df7_0_150"/>
          <p:cNvSpPr/>
          <p:nvPr/>
        </p:nvSpPr>
        <p:spPr>
          <a:xfrm>
            <a:off x="11608750" y="5750475"/>
            <a:ext cx="284400" cy="247200"/>
          </a:xfrm>
          <a:prstGeom prst="hexagon">
            <a:avLst>
              <a:gd name="adj" fmla="val 28852"/>
              <a:gd name="vf" fmla="val 115470"/>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323b8746880_0_2"/>
          <p:cNvSpPr txBox="1">
            <a:spLocks noGrp="1"/>
          </p:cNvSpPr>
          <p:nvPr>
            <p:ph type="title" idx="4294967295"/>
          </p:nvPr>
        </p:nvSpPr>
        <p:spPr>
          <a:xfrm>
            <a:off x="2984150" y="547925"/>
            <a:ext cx="73092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Collective Commitment</a:t>
            </a:r>
            <a:endParaRPr sz="4000" b="1">
              <a:solidFill>
                <a:srgbClr val="18657A"/>
              </a:solidFill>
              <a:latin typeface="Arial"/>
              <a:ea typeface="Arial"/>
              <a:cs typeface="Arial"/>
              <a:sym typeface="Arial"/>
            </a:endParaRPr>
          </a:p>
        </p:txBody>
      </p:sp>
      <p:sp>
        <p:nvSpPr>
          <p:cNvPr id="606" name="Google Shape;606;g323b8746880_0_2"/>
          <p:cNvSpPr txBox="1">
            <a:spLocks noGrp="1"/>
          </p:cNvSpPr>
          <p:nvPr>
            <p:ph type="body" idx="4294967295"/>
          </p:nvPr>
        </p:nvSpPr>
        <p:spPr>
          <a:xfrm>
            <a:off x="667775" y="2030550"/>
            <a:ext cx="10761600" cy="31356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None/>
            </a:pPr>
            <a:r>
              <a:rPr lang="en-US">
                <a:solidFill>
                  <a:srgbClr val="18657A"/>
                </a:solidFill>
                <a:latin typeface="Arial"/>
                <a:ea typeface="Arial"/>
                <a:cs typeface="Arial"/>
                <a:sym typeface="Arial"/>
              </a:rPr>
              <a:t>Discuss with your group, what commitments can we make for the good of our class community?</a:t>
            </a:r>
            <a:endParaRPr>
              <a:solidFill>
                <a:srgbClr val="18657A"/>
              </a:solidFill>
              <a:latin typeface="Arial"/>
              <a:ea typeface="Arial"/>
              <a:cs typeface="Arial"/>
              <a:sym typeface="Arial"/>
            </a:endParaRPr>
          </a:p>
        </p:txBody>
      </p:sp>
      <p:pic>
        <p:nvPicPr>
          <p:cNvPr id="607" name="Google Shape;607;g323b8746880_0_2"/>
          <p:cNvPicPr preferRelativeResize="0"/>
          <p:nvPr/>
        </p:nvPicPr>
        <p:blipFill rotWithShape="1">
          <a:blip r:embed="rId3">
            <a:alphaModFix/>
          </a:blip>
          <a:srcRect/>
          <a:stretch/>
        </p:blipFill>
        <p:spPr>
          <a:xfrm>
            <a:off x="8493025" y="4728195"/>
            <a:ext cx="2380500" cy="1701225"/>
          </a:xfrm>
          <a:prstGeom prst="rect">
            <a:avLst/>
          </a:prstGeom>
          <a:noFill/>
          <a:ln>
            <a:noFill/>
          </a:ln>
        </p:spPr>
      </p:pic>
      <p:sp>
        <p:nvSpPr>
          <p:cNvPr id="608" name="Google Shape;608;g323b8746880_0_2"/>
          <p:cNvSpPr/>
          <p:nvPr/>
        </p:nvSpPr>
        <p:spPr>
          <a:xfrm>
            <a:off x="11651775" y="5778550"/>
            <a:ext cx="284400" cy="247200"/>
          </a:xfrm>
          <a:prstGeom prst="hexagon">
            <a:avLst>
              <a:gd name="adj" fmla="val 28852"/>
              <a:gd name="vf" fmla="val 11547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g31cc776f792_0_95"/>
          <p:cNvPicPr preferRelativeResize="0"/>
          <p:nvPr/>
        </p:nvPicPr>
        <p:blipFill rotWithShape="1">
          <a:blip r:embed="rId3">
            <a:alphaModFix/>
          </a:blip>
          <a:srcRect l="45861"/>
          <a:stretch/>
        </p:blipFill>
        <p:spPr>
          <a:xfrm>
            <a:off x="8012429" y="2007863"/>
            <a:ext cx="3893576" cy="3721600"/>
          </a:xfrm>
          <a:prstGeom prst="rect">
            <a:avLst/>
          </a:prstGeom>
          <a:noFill/>
          <a:ln w="9525" cap="flat" cmpd="sng">
            <a:solidFill>
              <a:srgbClr val="5488B2"/>
            </a:solidFill>
            <a:prstDash val="solid"/>
            <a:round/>
            <a:headEnd type="none" w="sm" len="sm"/>
            <a:tailEnd type="none" w="sm" len="sm"/>
          </a:ln>
        </p:spPr>
      </p:pic>
      <p:pic>
        <p:nvPicPr>
          <p:cNvPr id="234" name="Google Shape;234;g31cc776f792_0_95"/>
          <p:cNvPicPr preferRelativeResize="0"/>
          <p:nvPr/>
        </p:nvPicPr>
        <p:blipFill rotWithShape="1">
          <a:blip r:embed="rId4">
            <a:alphaModFix/>
          </a:blip>
          <a:srcRect l="14077" t="14388" r="17151" b="30942"/>
          <a:stretch/>
        </p:blipFill>
        <p:spPr>
          <a:xfrm>
            <a:off x="544825" y="2466100"/>
            <a:ext cx="3200399" cy="3719524"/>
          </a:xfrm>
          <a:prstGeom prst="rect">
            <a:avLst/>
          </a:prstGeom>
          <a:noFill/>
          <a:ln w="9525" cap="flat" cmpd="sng">
            <a:solidFill>
              <a:srgbClr val="5488B2"/>
            </a:solidFill>
            <a:prstDash val="solid"/>
            <a:round/>
            <a:headEnd type="none" w="sm" len="sm"/>
            <a:tailEnd type="none" w="sm" len="sm"/>
          </a:ln>
        </p:spPr>
      </p:pic>
      <p:sp>
        <p:nvSpPr>
          <p:cNvPr id="235" name="Google Shape;235;g31cc776f792_0_95"/>
          <p:cNvSpPr txBox="1">
            <a:spLocks noGrp="1"/>
          </p:cNvSpPr>
          <p:nvPr>
            <p:ph type="title"/>
          </p:nvPr>
        </p:nvSpPr>
        <p:spPr>
          <a:xfrm>
            <a:off x="1567225" y="593725"/>
            <a:ext cx="8726100" cy="67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Pre-assignment</a:t>
            </a:r>
            <a:endParaRPr sz="4000" b="1">
              <a:solidFill>
                <a:srgbClr val="18657A"/>
              </a:solidFill>
              <a:latin typeface="Arial"/>
              <a:ea typeface="Arial"/>
              <a:cs typeface="Arial"/>
              <a:sym typeface="Arial"/>
            </a:endParaRPr>
          </a:p>
        </p:txBody>
      </p:sp>
      <p:sp>
        <p:nvSpPr>
          <p:cNvPr id="236" name="Google Shape;236;g31cc776f792_0_95"/>
          <p:cNvSpPr txBox="1"/>
          <p:nvPr/>
        </p:nvSpPr>
        <p:spPr>
          <a:xfrm>
            <a:off x="3178225" y="4772600"/>
            <a:ext cx="2618700" cy="1729800"/>
          </a:xfrm>
          <a:prstGeom prst="rect">
            <a:avLst/>
          </a:prstGeom>
          <a:solidFill>
            <a:schemeClr val="lt1"/>
          </a:solidFill>
          <a:ln w="9525" cap="flat" cmpd="sng">
            <a:solidFill>
              <a:srgbClr val="5488B2"/>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3000" b="1" i="0" u="none" strike="noStrike" cap="none">
                <a:solidFill>
                  <a:srgbClr val="5488B2"/>
                </a:solidFill>
                <a:latin typeface="Jost Black"/>
                <a:ea typeface="Jost Black"/>
                <a:cs typeface="Jost Black"/>
                <a:sym typeface="Jost"/>
              </a:rPr>
              <a:t>Lise Meitner</a:t>
            </a:r>
            <a:r>
              <a:rPr lang="en-US" sz="3000" i="0" u="none" strike="noStrike" cap="none">
                <a:solidFill>
                  <a:srgbClr val="5488B2"/>
                </a:solidFill>
                <a:latin typeface="Jost Medium"/>
                <a:ea typeface="Jost Medium"/>
                <a:cs typeface="Jost Medium"/>
                <a:sym typeface="Jost"/>
              </a:rPr>
              <a:t> </a:t>
            </a:r>
            <a:r>
              <a:rPr lang="en-US" sz="3000" i="0" u="none" strike="noStrike" cap="none">
                <a:solidFill>
                  <a:srgbClr val="A13168"/>
                </a:solidFill>
                <a:latin typeface="Jost Medium"/>
                <a:ea typeface="Jost Medium"/>
                <a:cs typeface="Jost Medium"/>
                <a:sym typeface="Jost"/>
              </a:rPr>
              <a:t>1878-1968</a:t>
            </a:r>
            <a:endParaRPr sz="3000" i="0" u="none" strike="noStrike" cap="none">
              <a:solidFill>
                <a:srgbClr val="A13168"/>
              </a:solidFill>
              <a:latin typeface="Jost Medium"/>
              <a:ea typeface="Jost Medium"/>
              <a:cs typeface="Jost Medium"/>
              <a:sym typeface="Jost"/>
            </a:endParaRPr>
          </a:p>
          <a:p>
            <a:pPr marL="0" marR="0" lvl="0" indent="0" algn="ctr" rtl="0">
              <a:lnSpc>
                <a:spcPct val="100000"/>
              </a:lnSpc>
              <a:spcBef>
                <a:spcPts val="0"/>
              </a:spcBef>
              <a:spcAft>
                <a:spcPts val="0"/>
              </a:spcAft>
              <a:buClr>
                <a:srgbClr val="000000"/>
              </a:buClr>
              <a:buSzPts val="1900"/>
              <a:buFont typeface="Arial"/>
              <a:buNone/>
            </a:pPr>
            <a:r>
              <a:rPr lang="en-US" sz="3000" i="0" u="none" strike="noStrike" cap="none">
                <a:solidFill>
                  <a:srgbClr val="5488B2"/>
                </a:solidFill>
                <a:latin typeface="Jost Medium"/>
                <a:ea typeface="Jost Medium"/>
                <a:cs typeface="Jost Medium"/>
                <a:sym typeface="Jost"/>
              </a:rPr>
              <a:t>nuclear fission</a:t>
            </a:r>
            <a:endParaRPr sz="3000" i="0" u="none" strike="noStrike" cap="none">
              <a:solidFill>
                <a:srgbClr val="5488B2"/>
              </a:solidFill>
              <a:latin typeface="Jost Medium"/>
              <a:ea typeface="Jost Medium"/>
              <a:cs typeface="Jost Medium"/>
              <a:sym typeface="Jost"/>
            </a:endParaRPr>
          </a:p>
        </p:txBody>
      </p:sp>
      <p:sp>
        <p:nvSpPr>
          <p:cNvPr id="237" name="Google Shape;237;g31cc776f792_0_95"/>
          <p:cNvSpPr txBox="1"/>
          <p:nvPr/>
        </p:nvSpPr>
        <p:spPr>
          <a:xfrm>
            <a:off x="4773925" y="2147250"/>
            <a:ext cx="3557400" cy="2102100"/>
          </a:xfrm>
          <a:prstGeom prst="rect">
            <a:avLst/>
          </a:prstGeom>
          <a:solidFill>
            <a:schemeClr val="lt1"/>
          </a:solidFill>
          <a:ln w="9525" cap="flat" cmpd="sng">
            <a:solidFill>
              <a:srgbClr val="5488B2"/>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3000" b="1" i="0" u="none" strike="noStrike" cap="none">
                <a:solidFill>
                  <a:srgbClr val="5488B2"/>
                </a:solidFill>
                <a:latin typeface="Jost Black"/>
                <a:ea typeface="Jost Black"/>
                <a:cs typeface="Jost Black"/>
                <a:sym typeface="Jost"/>
              </a:rPr>
              <a:t>Jocelyn Bell Burnell</a:t>
            </a:r>
            <a:endParaRPr sz="3000" b="1" i="0" u="none" strike="noStrike" cap="none">
              <a:solidFill>
                <a:srgbClr val="5488B2"/>
              </a:solidFill>
              <a:latin typeface="Jost Black"/>
              <a:ea typeface="Jost Black"/>
              <a:cs typeface="Jost Black"/>
              <a:sym typeface="Jost"/>
            </a:endParaRPr>
          </a:p>
          <a:p>
            <a:pPr marL="0" marR="0" lvl="0" indent="0" algn="ctr" rtl="0">
              <a:lnSpc>
                <a:spcPct val="100000"/>
              </a:lnSpc>
              <a:spcBef>
                <a:spcPts val="0"/>
              </a:spcBef>
              <a:spcAft>
                <a:spcPts val="0"/>
              </a:spcAft>
              <a:buClr>
                <a:srgbClr val="000000"/>
              </a:buClr>
              <a:buSzPts val="1600"/>
              <a:buFont typeface="Arial"/>
              <a:buNone/>
            </a:pPr>
            <a:r>
              <a:rPr lang="en-US" sz="3000" i="0" u="none" strike="noStrike" cap="none">
                <a:solidFill>
                  <a:srgbClr val="A13168"/>
                </a:solidFill>
                <a:latin typeface="Jost Medium"/>
                <a:ea typeface="Jost Medium"/>
                <a:cs typeface="Jost Medium"/>
                <a:sym typeface="Jost"/>
              </a:rPr>
              <a:t>1943-</a:t>
            </a:r>
            <a:endParaRPr sz="3000" i="0" u="none" strike="noStrike" cap="none">
              <a:solidFill>
                <a:srgbClr val="A13168"/>
              </a:solidFill>
              <a:latin typeface="Jost Medium"/>
              <a:ea typeface="Jost Medium"/>
              <a:cs typeface="Jost Medium"/>
              <a:sym typeface="Jost"/>
            </a:endParaRPr>
          </a:p>
          <a:p>
            <a:pPr marL="0" marR="0" lvl="0" indent="0" algn="ctr" rtl="0">
              <a:lnSpc>
                <a:spcPct val="100000"/>
              </a:lnSpc>
              <a:spcBef>
                <a:spcPts val="0"/>
              </a:spcBef>
              <a:spcAft>
                <a:spcPts val="0"/>
              </a:spcAft>
              <a:buClr>
                <a:srgbClr val="000000"/>
              </a:buClr>
              <a:buSzPts val="1900"/>
              <a:buFont typeface="Arial"/>
              <a:buNone/>
            </a:pPr>
            <a:r>
              <a:rPr lang="en-US" sz="3000" i="0" u="none" strike="noStrike" cap="none">
                <a:solidFill>
                  <a:srgbClr val="5488B2"/>
                </a:solidFill>
                <a:latin typeface="Jost Medium"/>
                <a:ea typeface="Jost Medium"/>
                <a:cs typeface="Jost Medium"/>
                <a:sym typeface="Jost"/>
              </a:rPr>
              <a:t>discovered pulsars</a:t>
            </a:r>
            <a:endParaRPr sz="3000" i="0" u="none" strike="noStrike" cap="none">
              <a:solidFill>
                <a:srgbClr val="5488B2"/>
              </a:solidFill>
              <a:latin typeface="Jost Medium"/>
              <a:ea typeface="Jost Medium"/>
              <a:cs typeface="Jost Medium"/>
              <a:sym typeface="Jost"/>
            </a:endParaRPr>
          </a:p>
        </p:txBody>
      </p:sp>
      <p:sp>
        <p:nvSpPr>
          <p:cNvPr id="238" name="Google Shape;238;g31cc776f792_0_95"/>
          <p:cNvSpPr txBox="1"/>
          <p:nvPr/>
        </p:nvSpPr>
        <p:spPr>
          <a:xfrm>
            <a:off x="771850" y="1455100"/>
            <a:ext cx="9666900" cy="101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i="0" u="none" strike="noStrike" cap="none">
                <a:solidFill>
                  <a:srgbClr val="000000"/>
                </a:solidFill>
                <a:latin typeface="Jost Medium"/>
                <a:ea typeface="Jost Medium"/>
                <a:cs typeface="Jost Medium"/>
                <a:sym typeface="Jost"/>
              </a:rPr>
              <a:t>Read one of the two articles on these physicists:</a:t>
            </a:r>
            <a:endParaRPr sz="3000" i="0" u="none" strike="noStrike" cap="none">
              <a:solidFill>
                <a:srgbClr val="000000"/>
              </a:solidFill>
              <a:latin typeface="Jost Medium"/>
              <a:ea typeface="Jost Medium"/>
              <a:cs typeface="Jost Medium"/>
              <a:sym typeface="Jost"/>
            </a:endParaRPr>
          </a:p>
        </p:txBody>
      </p:sp>
      <p:sp>
        <p:nvSpPr>
          <p:cNvPr id="239" name="Google Shape;239;g31cc776f792_0_95"/>
          <p:cNvSpPr/>
          <p:nvPr/>
        </p:nvSpPr>
        <p:spPr>
          <a:xfrm>
            <a:off x="10827500" y="6383900"/>
            <a:ext cx="284400" cy="247200"/>
          </a:xfrm>
          <a:prstGeom prst="hexagon">
            <a:avLst>
              <a:gd name="adj" fmla="val 28852"/>
              <a:gd name="vf" fmla="val 11547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g320cf104df7_0_156"/>
          <p:cNvSpPr txBox="1">
            <a:spLocks noGrp="1"/>
          </p:cNvSpPr>
          <p:nvPr>
            <p:ph type="title" idx="4294967295"/>
          </p:nvPr>
        </p:nvSpPr>
        <p:spPr>
          <a:xfrm>
            <a:off x="2974900" y="547925"/>
            <a:ext cx="88692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Have you considered physics?</a:t>
            </a:r>
            <a:endParaRPr sz="4000" b="1">
              <a:solidFill>
                <a:srgbClr val="18657A"/>
              </a:solidFill>
              <a:latin typeface="Arial"/>
              <a:ea typeface="Arial"/>
              <a:cs typeface="Arial"/>
              <a:sym typeface="Arial"/>
            </a:endParaRPr>
          </a:p>
        </p:txBody>
      </p:sp>
      <p:sp>
        <p:nvSpPr>
          <p:cNvPr id="615" name="Google Shape;615;g320cf104df7_0_156"/>
          <p:cNvSpPr txBox="1">
            <a:spLocks noGrp="1"/>
          </p:cNvSpPr>
          <p:nvPr>
            <p:ph type="body" idx="4294967295"/>
          </p:nvPr>
        </p:nvSpPr>
        <p:spPr>
          <a:xfrm>
            <a:off x="982350" y="1556950"/>
            <a:ext cx="10484100" cy="3896100"/>
          </a:xfrm>
          <a:prstGeom prst="rect">
            <a:avLst/>
          </a:prstGeom>
          <a:noFill/>
          <a:ln>
            <a:noFill/>
          </a:ln>
        </p:spPr>
        <p:txBody>
          <a:bodyPr spcFirstLastPara="1" wrap="square" lIns="0" tIns="45700" rIns="91425" bIns="45700" anchor="t" anchorCtr="0">
            <a:noAutofit/>
          </a:bodyPr>
          <a:lstStyle/>
          <a:p>
            <a:pPr marL="0" lvl="0" indent="0" algn="l" rtl="0">
              <a:lnSpc>
                <a:spcPct val="100000"/>
              </a:lnSpc>
              <a:spcBef>
                <a:spcPts val="0"/>
              </a:spcBef>
              <a:spcAft>
                <a:spcPts val="0"/>
              </a:spcAft>
              <a:buNone/>
            </a:pPr>
            <a:r>
              <a:rPr lang="en-US" sz="2700">
                <a:solidFill>
                  <a:srgbClr val="146578"/>
                </a:solidFill>
              </a:rPr>
              <a:t>In the US, UK, and Canada, thousands of women physics majors and their allies gather each year in support </a:t>
            </a:r>
            <a:endParaRPr sz="2700">
              <a:solidFill>
                <a:srgbClr val="146578"/>
              </a:solidFill>
            </a:endParaRPr>
          </a:p>
          <a:p>
            <a:pPr marL="0" lvl="0" indent="0" algn="l" rtl="0">
              <a:lnSpc>
                <a:spcPct val="100000"/>
              </a:lnSpc>
              <a:spcBef>
                <a:spcPts val="0"/>
              </a:spcBef>
              <a:spcAft>
                <a:spcPts val="0"/>
              </a:spcAft>
              <a:buNone/>
            </a:pPr>
            <a:endParaRPr sz="2700">
              <a:solidFill>
                <a:srgbClr val="146578"/>
              </a:solidFill>
            </a:endParaRPr>
          </a:p>
          <a:p>
            <a:pPr marL="0" lvl="0" indent="0" algn="l" rtl="0">
              <a:lnSpc>
                <a:spcPct val="100000"/>
              </a:lnSpc>
              <a:spcBef>
                <a:spcPts val="0"/>
              </a:spcBef>
              <a:spcAft>
                <a:spcPts val="0"/>
              </a:spcAft>
              <a:buNone/>
            </a:pPr>
            <a:endParaRPr sz="2700">
              <a:solidFill>
                <a:srgbClr val="146578"/>
              </a:solidFill>
            </a:endParaRPr>
          </a:p>
          <a:p>
            <a:pPr marL="0" lvl="0" indent="0" algn="l" rtl="0">
              <a:lnSpc>
                <a:spcPct val="100000"/>
              </a:lnSpc>
              <a:spcBef>
                <a:spcPts val="0"/>
              </a:spcBef>
              <a:spcAft>
                <a:spcPts val="0"/>
              </a:spcAft>
              <a:buNone/>
            </a:pPr>
            <a:endParaRPr sz="2700">
              <a:solidFill>
                <a:srgbClr val="146578"/>
              </a:solidFill>
            </a:endParaRPr>
          </a:p>
          <a:p>
            <a:pPr marL="0" lvl="0" indent="0" algn="l" rtl="0">
              <a:lnSpc>
                <a:spcPct val="100000"/>
              </a:lnSpc>
              <a:spcBef>
                <a:spcPts val="0"/>
              </a:spcBef>
              <a:spcAft>
                <a:spcPts val="0"/>
              </a:spcAft>
              <a:buNone/>
            </a:pPr>
            <a:endParaRPr sz="2700">
              <a:solidFill>
                <a:srgbClr val="146578"/>
              </a:solidFill>
            </a:endParaRPr>
          </a:p>
          <a:p>
            <a:pPr marL="0" lvl="0" indent="0" algn="l" rtl="0">
              <a:lnSpc>
                <a:spcPct val="100000"/>
              </a:lnSpc>
              <a:spcBef>
                <a:spcPts val="0"/>
              </a:spcBef>
              <a:spcAft>
                <a:spcPts val="0"/>
              </a:spcAft>
              <a:buNone/>
            </a:pPr>
            <a:endParaRPr sz="2700">
              <a:solidFill>
                <a:srgbClr val="146578"/>
              </a:solidFill>
            </a:endParaRPr>
          </a:p>
          <a:p>
            <a:pPr marL="0" lvl="0" indent="0" algn="l" rtl="0">
              <a:lnSpc>
                <a:spcPct val="100000"/>
              </a:lnSpc>
              <a:spcBef>
                <a:spcPts val="0"/>
              </a:spcBef>
              <a:spcAft>
                <a:spcPts val="0"/>
              </a:spcAft>
              <a:buNone/>
            </a:pPr>
            <a:endParaRPr sz="2700">
              <a:solidFill>
                <a:srgbClr val="146578"/>
              </a:solidFill>
            </a:endParaRPr>
          </a:p>
          <a:p>
            <a:pPr marL="0" lvl="0" indent="0" algn="l" rtl="0">
              <a:lnSpc>
                <a:spcPct val="100000"/>
              </a:lnSpc>
              <a:spcBef>
                <a:spcPts val="0"/>
              </a:spcBef>
              <a:spcAft>
                <a:spcPts val="0"/>
              </a:spcAft>
              <a:buNone/>
            </a:pPr>
            <a:endParaRPr sz="2700">
              <a:solidFill>
                <a:srgbClr val="146578"/>
              </a:solidFill>
            </a:endParaRPr>
          </a:p>
          <a:p>
            <a:pPr marL="0" lvl="0" indent="0" algn="l" rtl="0">
              <a:lnSpc>
                <a:spcPct val="100000"/>
              </a:lnSpc>
              <a:spcBef>
                <a:spcPts val="0"/>
              </a:spcBef>
              <a:spcAft>
                <a:spcPts val="0"/>
              </a:spcAft>
              <a:buNone/>
            </a:pPr>
            <a:endParaRPr sz="2700">
              <a:solidFill>
                <a:srgbClr val="146578"/>
              </a:solidFill>
            </a:endParaRPr>
          </a:p>
          <a:p>
            <a:pPr marL="0" lvl="0" indent="0" algn="l" rtl="0">
              <a:lnSpc>
                <a:spcPct val="100000"/>
              </a:lnSpc>
              <a:spcBef>
                <a:spcPts val="0"/>
              </a:spcBef>
              <a:spcAft>
                <a:spcPts val="0"/>
              </a:spcAft>
              <a:buNone/>
            </a:pPr>
            <a:r>
              <a:rPr lang="en-US" sz="2700">
                <a:solidFill>
                  <a:srgbClr val="146578"/>
                </a:solidFill>
              </a:rPr>
              <a:t>Don’t let unconscious bias keep you from considering a physics career!</a:t>
            </a:r>
            <a:endParaRPr>
              <a:solidFill>
                <a:srgbClr val="18657A"/>
              </a:solidFill>
              <a:latin typeface="Arial"/>
              <a:ea typeface="Arial"/>
              <a:cs typeface="Arial"/>
              <a:sym typeface="Arial"/>
            </a:endParaRPr>
          </a:p>
        </p:txBody>
      </p:sp>
      <p:pic>
        <p:nvPicPr>
          <p:cNvPr id="616" name="Google Shape;616;g320cf104df7_0_156"/>
          <p:cNvPicPr preferRelativeResize="0"/>
          <p:nvPr/>
        </p:nvPicPr>
        <p:blipFill rotWithShape="1">
          <a:blip r:embed="rId3">
            <a:alphaModFix/>
          </a:blip>
          <a:srcRect/>
          <a:stretch/>
        </p:blipFill>
        <p:spPr>
          <a:xfrm>
            <a:off x="1879404" y="2482975"/>
            <a:ext cx="8412480" cy="3154680"/>
          </a:xfrm>
          <a:prstGeom prst="rect">
            <a:avLst/>
          </a:prstGeom>
          <a:noFill/>
          <a:ln>
            <a:noFill/>
          </a:ln>
        </p:spPr>
      </p:pic>
      <p:sp>
        <p:nvSpPr>
          <p:cNvPr id="617" name="Google Shape;617;g320cf104df7_0_156"/>
          <p:cNvSpPr txBox="1"/>
          <p:nvPr/>
        </p:nvSpPr>
        <p:spPr>
          <a:xfrm>
            <a:off x="736600" y="6473525"/>
            <a:ext cx="11175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Source: </a:t>
            </a:r>
            <a:r>
              <a:rPr lang="en-US" sz="1800" b="0" i="0" u="sng" strike="noStrike" cap="none">
                <a:solidFill>
                  <a:schemeClr val="hlink"/>
                </a:solidFill>
                <a:latin typeface="Calibri"/>
                <a:ea typeface="Calibri"/>
                <a:cs typeface="Calibri"/>
                <a:sym typeface="Calibri"/>
                <a:hlinkClick r:id="rId4"/>
              </a:rPr>
              <a:t>Conferences for Undergraduate Women in Physics (CUWiP)</a:t>
            </a:r>
            <a:endParaRPr sz="1400" b="0" i="0" u="none" strike="noStrike" cap="none">
              <a:solidFill>
                <a:srgbClr val="000000"/>
              </a:solidFill>
              <a:latin typeface="Arial"/>
              <a:ea typeface="Arial"/>
              <a:cs typeface="Arial"/>
              <a:sym typeface="Arial"/>
            </a:endParaRPr>
          </a:p>
        </p:txBody>
      </p:sp>
      <p:sp>
        <p:nvSpPr>
          <p:cNvPr id="618" name="Google Shape;618;g320cf104df7_0_156"/>
          <p:cNvSpPr/>
          <p:nvPr/>
        </p:nvSpPr>
        <p:spPr>
          <a:xfrm>
            <a:off x="11651775" y="5778550"/>
            <a:ext cx="284400" cy="247200"/>
          </a:xfrm>
          <a:prstGeom prst="hexagon">
            <a:avLst>
              <a:gd name="adj" fmla="val 28852"/>
              <a:gd name="vf" fmla="val 11547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320cf104df7_0_163"/>
          <p:cNvSpPr txBox="1">
            <a:spLocks noGrp="1"/>
          </p:cNvSpPr>
          <p:nvPr>
            <p:ph type="title"/>
          </p:nvPr>
        </p:nvSpPr>
        <p:spPr>
          <a:xfrm>
            <a:off x="1390125" y="547925"/>
            <a:ext cx="89034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References</a:t>
            </a:r>
            <a:endParaRPr sz="4000" b="1">
              <a:solidFill>
                <a:srgbClr val="18657A"/>
              </a:solidFill>
              <a:latin typeface="Arial"/>
              <a:ea typeface="Arial"/>
              <a:cs typeface="Arial"/>
              <a:sym typeface="Arial"/>
            </a:endParaRPr>
          </a:p>
        </p:txBody>
      </p:sp>
      <p:sp>
        <p:nvSpPr>
          <p:cNvPr id="625" name="Google Shape;625;g320cf104df7_0_163"/>
          <p:cNvSpPr txBox="1">
            <a:spLocks noGrp="1"/>
          </p:cNvSpPr>
          <p:nvPr>
            <p:ph type="body" idx="4294967295"/>
          </p:nvPr>
        </p:nvSpPr>
        <p:spPr>
          <a:xfrm>
            <a:off x="816075" y="1544525"/>
            <a:ext cx="10761600" cy="3932100"/>
          </a:xfrm>
          <a:prstGeom prst="rect">
            <a:avLst/>
          </a:prstGeom>
          <a:noFill/>
          <a:ln>
            <a:noFill/>
          </a:ln>
        </p:spPr>
        <p:txBody>
          <a:bodyPr spcFirstLastPara="1" wrap="square" lIns="0" tIns="45700" rIns="91425" bIns="45700" anchor="t" anchorCtr="0">
            <a:noAutofit/>
          </a:bodyPr>
          <a:lstStyle/>
          <a:p>
            <a:pPr marL="457200" marR="0" lvl="0" indent="-457200" algn="l" rtl="0">
              <a:lnSpc>
                <a:spcPct val="100000"/>
              </a:lnSpc>
              <a:spcBef>
                <a:spcPts val="0"/>
              </a:spcBef>
              <a:spcAft>
                <a:spcPts val="0"/>
              </a:spcAft>
              <a:buSzPts val="1800"/>
              <a:buNone/>
            </a:pPr>
            <a:r>
              <a:rPr lang="en-US" sz="1300">
                <a:solidFill>
                  <a:srgbClr val="18657A"/>
                </a:solidFill>
                <a:latin typeface="Arial"/>
                <a:ea typeface="Arial"/>
                <a:cs typeface="Arial"/>
                <a:sym typeface="Arial"/>
              </a:rPr>
              <a:t>APS and IPEDS Completion Survey, </a:t>
            </a:r>
            <a:r>
              <a:rPr lang="en-US" sz="1300" u="sng">
                <a:solidFill>
                  <a:schemeClr val="hlink"/>
                </a:solidFill>
                <a:latin typeface="Arial"/>
                <a:ea typeface="Arial"/>
                <a:cs typeface="Arial"/>
                <a:sym typeface="Arial"/>
                <a:hlinkClick r:id="rId3"/>
              </a:rPr>
              <a:t>www.aps.org/programs/education/statistics/womenmajors.cfm</a:t>
            </a:r>
            <a:endParaRPr sz="1300">
              <a:solidFill>
                <a:srgbClr val="18657A"/>
              </a:solidFill>
              <a:latin typeface="Arial"/>
              <a:ea typeface="Arial"/>
              <a:cs typeface="Arial"/>
              <a:sym typeface="Arial"/>
            </a:endParaRPr>
          </a:p>
          <a:p>
            <a:pPr marL="457200" marR="0" lvl="0" indent="-457200" algn="l" rtl="0">
              <a:lnSpc>
                <a:spcPct val="100000"/>
              </a:lnSpc>
              <a:spcBef>
                <a:spcPts val="0"/>
              </a:spcBef>
              <a:spcAft>
                <a:spcPts val="0"/>
              </a:spcAft>
              <a:buSzPts val="1800"/>
              <a:buNone/>
            </a:pPr>
            <a:r>
              <a:rPr lang="en-US" sz="1300">
                <a:solidFill>
                  <a:srgbClr val="18657A"/>
                </a:solidFill>
                <a:latin typeface="Arial"/>
                <a:ea typeface="Arial"/>
                <a:cs typeface="Arial"/>
                <a:sym typeface="Arial"/>
              </a:rPr>
              <a:t>Bian, L., Leslie, S. J., &amp; Cimpian, A. (2017). Gender stereotypes about intellectual ability emerge early and influence children’s interests. Science, 355(6323), 389-391.</a:t>
            </a:r>
            <a:endParaRPr sz="1300">
              <a:solidFill>
                <a:srgbClr val="18657A"/>
              </a:solidFill>
              <a:latin typeface="Arial"/>
              <a:ea typeface="Arial"/>
              <a:cs typeface="Arial"/>
              <a:sym typeface="Arial"/>
            </a:endParaRPr>
          </a:p>
          <a:p>
            <a:pPr marL="457200" marR="0" lvl="0" indent="-457200" algn="l" rtl="0">
              <a:lnSpc>
                <a:spcPct val="100000"/>
              </a:lnSpc>
              <a:spcBef>
                <a:spcPts val="0"/>
              </a:spcBef>
              <a:spcAft>
                <a:spcPts val="0"/>
              </a:spcAft>
              <a:buSzPts val="1800"/>
              <a:buNone/>
            </a:pPr>
            <a:r>
              <a:rPr lang="en-US" sz="1300">
                <a:solidFill>
                  <a:srgbClr val="18657A"/>
                </a:solidFill>
                <a:latin typeface="Arial"/>
                <a:ea typeface="Arial"/>
                <a:cs typeface="Arial"/>
                <a:sym typeface="Arial"/>
              </a:rPr>
              <a:t>Boring, A., Ottoboni, K., &amp; Stark, P. (2016). Student evaluations of teaching (mostly) do not measure teaching effectiveness. ScienceOpen Research.</a:t>
            </a:r>
            <a:endParaRPr sz="1300">
              <a:solidFill>
                <a:srgbClr val="18657A"/>
              </a:solidFill>
              <a:latin typeface="Arial"/>
              <a:ea typeface="Arial"/>
              <a:cs typeface="Arial"/>
              <a:sym typeface="Arial"/>
            </a:endParaRPr>
          </a:p>
          <a:p>
            <a:pPr marL="457200" marR="0" lvl="0" indent="-457200" algn="l" rtl="0">
              <a:lnSpc>
                <a:spcPct val="100000"/>
              </a:lnSpc>
              <a:spcBef>
                <a:spcPts val="0"/>
              </a:spcBef>
              <a:spcAft>
                <a:spcPts val="0"/>
              </a:spcAft>
              <a:buSzPts val="1800"/>
              <a:buNone/>
            </a:pPr>
            <a:r>
              <a:rPr lang="en-US" sz="1300">
                <a:solidFill>
                  <a:srgbClr val="18657A"/>
                </a:solidFill>
                <a:latin typeface="Arial"/>
                <a:ea typeface="Arial"/>
                <a:cs typeface="Arial"/>
                <a:sym typeface="Arial"/>
              </a:rPr>
              <a:t>Caplar, N., Tacchella, S., &amp; Birrer, S. (2017). Quantitative evaluation of gender bias in astronomical publications from citation counts. Nature Astronomy, 1(6), 0141.</a:t>
            </a:r>
            <a:endParaRPr sz="1300">
              <a:solidFill>
                <a:srgbClr val="18657A"/>
              </a:solidFill>
              <a:latin typeface="Arial"/>
              <a:ea typeface="Arial"/>
              <a:cs typeface="Arial"/>
              <a:sym typeface="Arial"/>
            </a:endParaRPr>
          </a:p>
          <a:p>
            <a:pPr marL="457200" marR="0" lvl="0" indent="-457200" algn="l" rtl="0">
              <a:lnSpc>
                <a:spcPct val="100000"/>
              </a:lnSpc>
              <a:spcBef>
                <a:spcPts val="0"/>
              </a:spcBef>
              <a:spcAft>
                <a:spcPts val="0"/>
              </a:spcAft>
              <a:buSzPts val="1800"/>
              <a:buNone/>
            </a:pPr>
            <a:r>
              <a:rPr lang="en-US" sz="1300">
                <a:solidFill>
                  <a:srgbClr val="18657A"/>
                </a:solidFill>
                <a:latin typeface="Arial"/>
                <a:ea typeface="Arial"/>
                <a:cs typeface="Arial"/>
                <a:sym typeface="Arial"/>
              </a:rPr>
              <a:t>Conferences for Undergraduate Women in Physics (CUWiP), </a:t>
            </a:r>
            <a:r>
              <a:rPr lang="en-US" sz="1300" u="sng">
                <a:solidFill>
                  <a:schemeClr val="hlink"/>
                </a:solidFill>
                <a:latin typeface="Arial"/>
                <a:ea typeface="Arial"/>
                <a:cs typeface="Arial"/>
                <a:sym typeface="Arial"/>
                <a:hlinkClick r:id="rId4"/>
              </a:rPr>
              <a:t>http://www.iop.org/activity/groups/subject/wip/history/icwip/page_64677.html</a:t>
            </a:r>
            <a:endParaRPr sz="1300">
              <a:solidFill>
                <a:srgbClr val="18657A"/>
              </a:solidFill>
              <a:latin typeface="Arial"/>
              <a:ea typeface="Arial"/>
              <a:cs typeface="Arial"/>
              <a:sym typeface="Arial"/>
            </a:endParaRPr>
          </a:p>
          <a:p>
            <a:pPr marL="0" marR="0" lvl="0" indent="0" algn="l" rtl="0">
              <a:lnSpc>
                <a:spcPct val="100000"/>
              </a:lnSpc>
              <a:spcBef>
                <a:spcPts val="0"/>
              </a:spcBef>
              <a:spcAft>
                <a:spcPts val="0"/>
              </a:spcAft>
              <a:buSzPts val="1800"/>
              <a:buNone/>
            </a:pPr>
            <a:r>
              <a:rPr lang="en-US" sz="1300">
                <a:solidFill>
                  <a:srgbClr val="18657A"/>
                </a:solidFill>
                <a:latin typeface="Arial"/>
                <a:ea typeface="Arial"/>
                <a:cs typeface="Arial"/>
                <a:sym typeface="Arial"/>
              </a:rPr>
              <a:t>Conover, E. (2016). Physics grading biased against women. APS News, 25(4), </a:t>
            </a:r>
            <a:r>
              <a:rPr lang="en-US" sz="1300" u="sng">
                <a:solidFill>
                  <a:schemeClr val="hlink"/>
                </a:solidFill>
                <a:latin typeface="Arial"/>
                <a:ea typeface="Arial"/>
                <a:cs typeface="Arial"/>
                <a:sym typeface="Arial"/>
                <a:hlinkClick r:id="rId5"/>
              </a:rPr>
              <a:t>https://www.aps.org/publications/apsnews/201604/grading.cfm</a:t>
            </a:r>
            <a:endParaRPr sz="1300">
              <a:solidFill>
                <a:srgbClr val="18657A"/>
              </a:solidFill>
              <a:latin typeface="Arial"/>
              <a:ea typeface="Arial"/>
              <a:cs typeface="Arial"/>
              <a:sym typeface="Arial"/>
            </a:endParaRPr>
          </a:p>
          <a:p>
            <a:pPr marL="457200" marR="0" lvl="0" indent="-457200" algn="l" rtl="0">
              <a:lnSpc>
                <a:spcPct val="100000"/>
              </a:lnSpc>
              <a:spcBef>
                <a:spcPts val="0"/>
              </a:spcBef>
              <a:spcAft>
                <a:spcPts val="0"/>
              </a:spcAft>
              <a:buSzPts val="1800"/>
              <a:buNone/>
            </a:pPr>
            <a:r>
              <a:rPr lang="en-US" sz="1300">
                <a:solidFill>
                  <a:srgbClr val="18657A"/>
                </a:solidFill>
                <a:latin typeface="Arial"/>
                <a:ea typeface="Arial"/>
                <a:cs typeface="Arial"/>
                <a:sym typeface="Arial"/>
              </a:rPr>
              <a:t>Fiske, S. T. (2002). What we know now about bias and intergroup conflict, the problem of the century. Current Directions in Psychological Science, 11(4), 123-128.</a:t>
            </a:r>
            <a:endParaRPr sz="1300">
              <a:solidFill>
                <a:srgbClr val="18657A"/>
              </a:solidFill>
              <a:latin typeface="Arial"/>
              <a:ea typeface="Arial"/>
              <a:cs typeface="Arial"/>
              <a:sym typeface="Arial"/>
            </a:endParaRPr>
          </a:p>
          <a:p>
            <a:pPr marL="457200" marR="0" lvl="0" indent="-457200" algn="l" rtl="0">
              <a:lnSpc>
                <a:spcPct val="100000"/>
              </a:lnSpc>
              <a:spcBef>
                <a:spcPts val="0"/>
              </a:spcBef>
              <a:spcAft>
                <a:spcPts val="0"/>
              </a:spcAft>
              <a:buSzPts val="1800"/>
              <a:buNone/>
            </a:pPr>
            <a:r>
              <a:rPr lang="en-US" sz="1300">
                <a:solidFill>
                  <a:srgbClr val="18657A"/>
                </a:solidFill>
                <a:latin typeface="Arial"/>
                <a:ea typeface="Arial"/>
                <a:cs typeface="Arial"/>
                <a:sym typeface="Arial"/>
              </a:rPr>
              <a:t>Grunspan, D. Z., Eddy, S. L., Brownell, S. E., Wiggins, B. L., Crowe, A. J., &amp; Goodreau, S. M. (2016). Males under-estimate academic performance of their female peers in undergraduate biology classrooms. PloS one, 11(2), e0148405.</a:t>
            </a:r>
            <a:endParaRPr sz="1300">
              <a:solidFill>
                <a:srgbClr val="18657A"/>
              </a:solidFill>
              <a:latin typeface="Arial"/>
              <a:ea typeface="Arial"/>
              <a:cs typeface="Arial"/>
              <a:sym typeface="Arial"/>
            </a:endParaRPr>
          </a:p>
          <a:p>
            <a:pPr marL="457200" marR="0" lvl="0" indent="-457200" algn="l" rtl="0">
              <a:lnSpc>
                <a:spcPct val="100000"/>
              </a:lnSpc>
              <a:spcBef>
                <a:spcPts val="0"/>
              </a:spcBef>
              <a:spcAft>
                <a:spcPts val="0"/>
              </a:spcAft>
              <a:buSzPts val="1800"/>
              <a:buNone/>
            </a:pPr>
            <a:r>
              <a:rPr lang="en-US" sz="1300">
                <a:solidFill>
                  <a:srgbClr val="18657A"/>
                </a:solidFill>
                <a:latin typeface="Arial"/>
                <a:ea typeface="Arial"/>
                <a:cs typeface="Arial"/>
                <a:sym typeface="Arial"/>
              </a:rPr>
              <a:t>Hazari, Z., Sadler, P. M., &amp; Tai, R. H. (2008). Gender differences in the high school and affective experiences of introductory college physics students. The Physics Teacher, 46(7), 423-427.</a:t>
            </a:r>
            <a:endParaRPr sz="1300">
              <a:solidFill>
                <a:srgbClr val="18657A"/>
              </a:solidFill>
              <a:latin typeface="Arial"/>
              <a:ea typeface="Arial"/>
              <a:cs typeface="Arial"/>
              <a:sym typeface="Arial"/>
            </a:endParaRPr>
          </a:p>
          <a:p>
            <a:pPr marL="457200" marR="0" lvl="0" indent="-457200" algn="l" rtl="0">
              <a:lnSpc>
                <a:spcPct val="100000"/>
              </a:lnSpc>
              <a:spcBef>
                <a:spcPts val="0"/>
              </a:spcBef>
              <a:spcAft>
                <a:spcPts val="0"/>
              </a:spcAft>
              <a:buSzPts val="1800"/>
              <a:buNone/>
            </a:pPr>
            <a:r>
              <a:rPr lang="en-US" sz="1300">
                <a:solidFill>
                  <a:srgbClr val="18657A"/>
                </a:solidFill>
                <a:latin typeface="Arial"/>
                <a:ea typeface="Arial"/>
                <a:cs typeface="Arial"/>
                <a:sym typeface="Arial"/>
              </a:rPr>
              <a:t>Hazari, Z., Tai, R. H., &amp; Sadler, P. M. (2007). Gender differences in introductory university physics performance: The influence of high school physics preparation and affective factors. Science Education, 91(6), 847-876.</a:t>
            </a:r>
            <a:endParaRPr sz="1300">
              <a:solidFill>
                <a:srgbClr val="18657A"/>
              </a:solidFill>
              <a:latin typeface="Arial"/>
              <a:ea typeface="Arial"/>
              <a:cs typeface="Arial"/>
              <a:sym typeface="Arial"/>
            </a:endParaRPr>
          </a:p>
          <a:p>
            <a:pPr marL="457200" marR="0" lvl="0" indent="-457200" algn="l" rtl="0">
              <a:lnSpc>
                <a:spcPct val="100000"/>
              </a:lnSpc>
              <a:spcBef>
                <a:spcPts val="0"/>
              </a:spcBef>
              <a:spcAft>
                <a:spcPts val="0"/>
              </a:spcAft>
              <a:buSzPts val="1800"/>
              <a:buNone/>
            </a:pPr>
            <a:r>
              <a:rPr lang="en-US" sz="1300">
                <a:solidFill>
                  <a:srgbClr val="18657A"/>
                </a:solidFill>
                <a:latin typeface="Arial"/>
                <a:ea typeface="Arial"/>
                <a:cs typeface="Arial"/>
                <a:sym typeface="Arial"/>
              </a:rPr>
              <a:t>IUPAP International Conference on Women in Physics Proceedings (2005-2013), </a:t>
            </a:r>
            <a:r>
              <a:rPr lang="en-US" sz="1300" u="sng">
                <a:solidFill>
                  <a:schemeClr val="hlink"/>
                </a:solidFill>
                <a:latin typeface="Arial"/>
                <a:ea typeface="Arial"/>
                <a:cs typeface="Arial"/>
                <a:sym typeface="Arial"/>
                <a:hlinkClick r:id="rId4"/>
              </a:rPr>
              <a:t>www.iop.org/activity/groups/subject/wip/history/icwip/page_64677.html</a:t>
            </a:r>
            <a:endParaRPr sz="1300">
              <a:solidFill>
                <a:srgbClr val="18657A"/>
              </a:solidFill>
              <a:latin typeface="Arial"/>
              <a:ea typeface="Arial"/>
              <a:cs typeface="Arial"/>
              <a:sym typeface="Arial"/>
            </a:endParaRPr>
          </a:p>
          <a:p>
            <a:pPr marL="457200" marR="0" lvl="0" indent="-457200" algn="l" rtl="0">
              <a:lnSpc>
                <a:spcPct val="100000"/>
              </a:lnSpc>
              <a:spcBef>
                <a:spcPts val="0"/>
              </a:spcBef>
              <a:spcAft>
                <a:spcPts val="0"/>
              </a:spcAft>
              <a:buSzPts val="1800"/>
              <a:buNone/>
            </a:pPr>
            <a:r>
              <a:rPr lang="en-US" sz="1300">
                <a:solidFill>
                  <a:srgbClr val="18657A"/>
                </a:solidFill>
                <a:latin typeface="Arial"/>
                <a:ea typeface="Arial"/>
                <a:cs typeface="Arial"/>
                <a:sym typeface="Arial"/>
              </a:rPr>
              <a:t>Leslie, S. J., Cimpian, A., Meyer, M., &amp; Freeland, E. (2015). Expectations of brilliance underlie gender distributions across academic disciplines. Science, 347(6219), 262-265.</a:t>
            </a:r>
            <a:endParaRPr sz="1300">
              <a:solidFill>
                <a:srgbClr val="18657A"/>
              </a:solidFill>
              <a:latin typeface="Arial"/>
              <a:ea typeface="Arial"/>
              <a:cs typeface="Arial"/>
              <a:sym typeface="Arial"/>
            </a:endParaRPr>
          </a:p>
          <a:p>
            <a:pPr marL="457200" marR="0" lvl="0" indent="-457200" algn="l" rtl="0">
              <a:lnSpc>
                <a:spcPct val="100000"/>
              </a:lnSpc>
              <a:spcBef>
                <a:spcPts val="0"/>
              </a:spcBef>
              <a:spcAft>
                <a:spcPts val="0"/>
              </a:spcAft>
              <a:buSzPts val="1800"/>
              <a:buNone/>
            </a:pPr>
            <a:r>
              <a:rPr lang="en-US" sz="1300">
                <a:solidFill>
                  <a:srgbClr val="18657A"/>
                </a:solidFill>
                <a:latin typeface="Arial"/>
                <a:ea typeface="Arial"/>
                <a:cs typeface="Arial"/>
                <a:sym typeface="Arial"/>
              </a:rPr>
              <a:t>Moule, J. (2009). Understanding unconscious bias and unintentional racism. Phi Delta Kappan, 90(5), 320-326.</a:t>
            </a:r>
            <a:endParaRPr sz="1300">
              <a:solidFill>
                <a:srgbClr val="18657A"/>
              </a:solidFill>
              <a:latin typeface="Arial"/>
              <a:ea typeface="Arial"/>
              <a:cs typeface="Arial"/>
              <a:sym typeface="Arial"/>
            </a:endParaRPr>
          </a:p>
          <a:p>
            <a:pPr marL="457200" marR="0" lvl="0" indent="-457200" algn="l" rtl="0">
              <a:lnSpc>
                <a:spcPct val="100000"/>
              </a:lnSpc>
              <a:spcBef>
                <a:spcPts val="0"/>
              </a:spcBef>
              <a:spcAft>
                <a:spcPts val="0"/>
              </a:spcAft>
              <a:buSzPts val="1800"/>
              <a:buNone/>
            </a:pPr>
            <a:r>
              <a:rPr lang="en-US" sz="1300">
                <a:solidFill>
                  <a:srgbClr val="18657A"/>
                </a:solidFill>
                <a:latin typeface="Arial"/>
                <a:ea typeface="Arial"/>
                <a:cs typeface="Arial"/>
                <a:sym typeface="Arial"/>
              </a:rPr>
              <a:t>Potvin, G., &amp; Hazari, Z. (2016). Student evaluations of physics teachers: On the stability and persistence of gender bias. Physical Review Physics Education Research, 12(2), 020107.</a:t>
            </a:r>
            <a:endParaRPr sz="1300">
              <a:solidFill>
                <a:srgbClr val="18657A"/>
              </a:solidFill>
              <a:latin typeface="Arial"/>
              <a:ea typeface="Arial"/>
              <a:cs typeface="Arial"/>
              <a:sym typeface="Arial"/>
            </a:endParaRPr>
          </a:p>
        </p:txBody>
      </p:sp>
      <p:sp>
        <p:nvSpPr>
          <p:cNvPr id="626" name="Google Shape;626;g320cf104df7_0_163"/>
          <p:cNvSpPr/>
          <p:nvPr/>
        </p:nvSpPr>
        <p:spPr>
          <a:xfrm>
            <a:off x="11651775" y="5778550"/>
            <a:ext cx="284400" cy="247200"/>
          </a:xfrm>
          <a:prstGeom prst="hexagon">
            <a:avLst>
              <a:gd name="adj" fmla="val 28852"/>
              <a:gd name="vf" fmla="val 11547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320cf104df7_0_169"/>
          <p:cNvSpPr txBox="1"/>
          <p:nvPr/>
        </p:nvSpPr>
        <p:spPr>
          <a:xfrm>
            <a:off x="11022012" y="6196012"/>
            <a:ext cx="504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18657A"/>
              </a:buClr>
              <a:buSzPts val="1400"/>
              <a:buFont typeface="Arial"/>
              <a:buNone/>
            </a:pPr>
            <a:r>
              <a:rPr lang="en-US" sz="1400" b="1" i="0" u="none" strike="noStrike" cap="none">
                <a:solidFill>
                  <a:srgbClr val="18657A"/>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
        <p:nvSpPr>
          <p:cNvPr id="633" name="Google Shape;633;g320cf104df7_0_169"/>
          <p:cNvSpPr txBox="1">
            <a:spLocks noGrp="1"/>
          </p:cNvSpPr>
          <p:nvPr>
            <p:ph type="body" idx="4294967295"/>
          </p:nvPr>
        </p:nvSpPr>
        <p:spPr>
          <a:xfrm>
            <a:off x="1815131" y="2105844"/>
            <a:ext cx="9579000" cy="3705000"/>
          </a:xfrm>
          <a:prstGeom prst="rect">
            <a:avLst/>
          </a:prstGeom>
        </p:spPr>
        <p:txBody>
          <a:bodyPr spcFirstLastPara="1" wrap="square" lIns="91425" tIns="45700" rIns="91425" bIns="45700" anchor="t" anchorCtr="0">
            <a:normAutofit/>
          </a:bodyPr>
          <a:lstStyle/>
          <a:p>
            <a:pPr marL="0" lvl="0" indent="0" algn="l" rtl="0">
              <a:spcBef>
                <a:spcPts val="1800"/>
              </a:spcBef>
              <a:spcAft>
                <a:spcPts val="0"/>
              </a:spcAft>
              <a:buNone/>
            </a:pPr>
            <a:r>
              <a:rPr lang="en-US" i="1"/>
              <a:t>The following are supplemental slides you can share with your students to expand the conversation. </a:t>
            </a:r>
            <a:endParaRPr i="1"/>
          </a:p>
        </p:txBody>
      </p:sp>
      <p:sp>
        <p:nvSpPr>
          <p:cNvPr id="634" name="Google Shape;634;g320cf104df7_0_169"/>
          <p:cNvSpPr txBox="1">
            <a:spLocks noGrp="1"/>
          </p:cNvSpPr>
          <p:nvPr>
            <p:ph type="title" idx="4294967295"/>
          </p:nvPr>
        </p:nvSpPr>
        <p:spPr>
          <a:xfrm>
            <a:off x="3206575" y="547925"/>
            <a:ext cx="70869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Jost Black"/>
                <a:ea typeface="Jost Black"/>
                <a:cs typeface="Jost Black"/>
                <a:sym typeface="Jost"/>
              </a:rPr>
              <a:t>Supplemental Slides</a:t>
            </a:r>
            <a:endParaRPr sz="4000" b="1">
              <a:solidFill>
                <a:srgbClr val="18657A"/>
              </a:solidFill>
              <a:latin typeface="Jost Black"/>
              <a:ea typeface="Jost Black"/>
              <a:cs typeface="Jost Black"/>
              <a:sym typeface="Jos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g320cf104df7_0_422" title="Chart"/>
          <p:cNvPicPr preferRelativeResize="0"/>
          <p:nvPr/>
        </p:nvPicPr>
        <p:blipFill>
          <a:blip r:embed="rId3">
            <a:alphaModFix/>
          </a:blip>
          <a:stretch>
            <a:fillRect/>
          </a:stretch>
        </p:blipFill>
        <p:spPr>
          <a:xfrm>
            <a:off x="3179974" y="1262350"/>
            <a:ext cx="8736599" cy="5404924"/>
          </a:xfrm>
          <a:prstGeom prst="rect">
            <a:avLst/>
          </a:prstGeom>
          <a:noFill/>
          <a:ln>
            <a:noFill/>
          </a:ln>
        </p:spPr>
      </p:pic>
      <p:sp>
        <p:nvSpPr>
          <p:cNvPr id="641" name="Google Shape;641;g320cf104df7_0_422"/>
          <p:cNvSpPr txBox="1">
            <a:spLocks noGrp="1"/>
          </p:cNvSpPr>
          <p:nvPr>
            <p:ph type="title" idx="4294967295"/>
          </p:nvPr>
        </p:nvSpPr>
        <p:spPr>
          <a:xfrm>
            <a:off x="3206575" y="547925"/>
            <a:ext cx="87366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Jost Black"/>
                <a:ea typeface="Jost Black"/>
                <a:cs typeface="Jost Black"/>
                <a:sym typeface="Jost"/>
              </a:rPr>
              <a:t>Demographics of the US population</a:t>
            </a:r>
            <a:endParaRPr sz="4000" b="1">
              <a:solidFill>
                <a:srgbClr val="18657A"/>
              </a:solidFill>
              <a:latin typeface="Jost Black"/>
              <a:ea typeface="Jost Black"/>
              <a:cs typeface="Jost Black"/>
              <a:sym typeface="Jos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47" name="Google Shape;647;g320cf104df7_0_432" title="Chart"/>
          <p:cNvPicPr preferRelativeResize="0"/>
          <p:nvPr/>
        </p:nvPicPr>
        <p:blipFill>
          <a:blip r:embed="rId3">
            <a:alphaModFix/>
          </a:blip>
          <a:stretch>
            <a:fillRect/>
          </a:stretch>
        </p:blipFill>
        <p:spPr>
          <a:xfrm>
            <a:off x="868625" y="1731350"/>
            <a:ext cx="6257828" cy="3920399"/>
          </a:xfrm>
          <a:prstGeom prst="rect">
            <a:avLst/>
          </a:prstGeom>
          <a:noFill/>
          <a:ln>
            <a:noFill/>
          </a:ln>
        </p:spPr>
      </p:pic>
      <p:pic>
        <p:nvPicPr>
          <p:cNvPr id="648" name="Google Shape;648;g320cf104df7_0_432"/>
          <p:cNvPicPr preferRelativeResize="0"/>
          <p:nvPr/>
        </p:nvPicPr>
        <p:blipFill rotWithShape="1">
          <a:blip r:embed="rId4">
            <a:alphaModFix/>
          </a:blip>
          <a:srcRect l="4833" t="3030" r="4815" b="2842"/>
          <a:stretch/>
        </p:blipFill>
        <p:spPr>
          <a:xfrm>
            <a:off x="8042106" y="2035094"/>
            <a:ext cx="3291300" cy="3319500"/>
          </a:xfrm>
          <a:prstGeom prst="ellipse">
            <a:avLst/>
          </a:prstGeom>
          <a:noFill/>
          <a:ln>
            <a:noFill/>
          </a:ln>
        </p:spPr>
      </p:pic>
      <p:sp>
        <p:nvSpPr>
          <p:cNvPr id="649" name="Google Shape;649;g320cf104df7_0_432"/>
          <p:cNvSpPr txBox="1"/>
          <p:nvPr/>
        </p:nvSpPr>
        <p:spPr>
          <a:xfrm>
            <a:off x="2900525" y="215200"/>
            <a:ext cx="9060600" cy="60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000" b="1">
                <a:solidFill>
                  <a:srgbClr val="18657A"/>
                </a:solidFill>
                <a:latin typeface="Jost Black"/>
                <a:ea typeface="Jost Black"/>
                <a:cs typeface="Jost Black"/>
                <a:sym typeface="Jost"/>
              </a:rPr>
              <a:t>Who does Physics in the US?</a:t>
            </a:r>
            <a:endParaRPr sz="4000" b="1">
              <a:solidFill>
                <a:srgbClr val="18657A"/>
              </a:solidFill>
              <a:latin typeface="Jost Black"/>
              <a:ea typeface="Jost Black"/>
              <a:cs typeface="Jost Black"/>
              <a:sym typeface="Jost"/>
            </a:endParaRPr>
          </a:p>
        </p:txBody>
      </p:sp>
      <p:sp>
        <p:nvSpPr>
          <p:cNvPr id="650" name="Google Shape;650;g320cf104df7_0_432"/>
          <p:cNvSpPr/>
          <p:nvPr/>
        </p:nvSpPr>
        <p:spPr>
          <a:xfrm rot="-7897812">
            <a:off x="7979145" y="2004641"/>
            <a:ext cx="3417629" cy="3393868"/>
          </a:xfrm>
          <a:prstGeom prst="pie">
            <a:avLst>
              <a:gd name="adj1" fmla="val 11491072"/>
              <a:gd name="adj2" fmla="val 14688355"/>
            </a:avLst>
          </a:prstGeom>
          <a:solidFill>
            <a:srgbClr val="34A85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g320cf104df7_0_432"/>
          <p:cNvSpPr/>
          <p:nvPr/>
        </p:nvSpPr>
        <p:spPr>
          <a:xfrm rot="10637037">
            <a:off x="7971823" y="2016483"/>
            <a:ext cx="3425048" cy="3385478"/>
          </a:xfrm>
          <a:prstGeom prst="pie">
            <a:avLst>
              <a:gd name="adj1" fmla="val 11739187"/>
              <a:gd name="adj2" fmla="val 14546989"/>
            </a:avLst>
          </a:prstGeom>
          <a:solidFill>
            <a:srgbClr val="FBBC0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g320cf104df7_0_432"/>
          <p:cNvSpPr/>
          <p:nvPr/>
        </p:nvSpPr>
        <p:spPr>
          <a:xfrm rot="7387648">
            <a:off x="7996874" y="1997238"/>
            <a:ext cx="3414982" cy="3394674"/>
          </a:xfrm>
          <a:prstGeom prst="pie">
            <a:avLst>
              <a:gd name="adj1" fmla="val 21043650"/>
              <a:gd name="adj2" fmla="val 2537945"/>
            </a:avLst>
          </a:prstGeom>
          <a:solidFill>
            <a:srgbClr val="FF6D0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g320cf104df7_0_432"/>
          <p:cNvSpPr/>
          <p:nvPr/>
        </p:nvSpPr>
        <p:spPr>
          <a:xfrm rot="1118612">
            <a:off x="7999047" y="2005223"/>
            <a:ext cx="3387771" cy="3404031"/>
          </a:xfrm>
          <a:prstGeom prst="pie">
            <a:avLst>
              <a:gd name="adj1" fmla="val 12024517"/>
              <a:gd name="adj2" fmla="val 15085425"/>
            </a:avLst>
          </a:prstGeom>
          <a:solidFill>
            <a:srgbClr val="99999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g320cf104df7_0_432"/>
          <p:cNvSpPr/>
          <p:nvPr/>
        </p:nvSpPr>
        <p:spPr>
          <a:xfrm rot="4237906">
            <a:off x="7995058" y="2009461"/>
            <a:ext cx="3413056" cy="3398133"/>
          </a:xfrm>
          <a:prstGeom prst="pie">
            <a:avLst>
              <a:gd name="adj1" fmla="val 5653943"/>
              <a:gd name="adj2" fmla="val 8865829"/>
            </a:avLst>
          </a:prstGeom>
          <a:solidFill>
            <a:srgbClr val="8E7CC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g320cf104df7_0_432"/>
          <p:cNvSpPr/>
          <p:nvPr/>
        </p:nvSpPr>
        <p:spPr>
          <a:xfrm rot="6660559">
            <a:off x="7985098" y="2006341"/>
            <a:ext cx="3413202" cy="3397477"/>
          </a:xfrm>
          <a:prstGeom prst="pie">
            <a:avLst>
              <a:gd name="adj1" fmla="val 12675701"/>
              <a:gd name="adj2" fmla="val 15738115"/>
            </a:avLst>
          </a:prstGeom>
          <a:solidFill>
            <a:srgbClr val="EA433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g320cf104df7_0_432"/>
          <p:cNvSpPr/>
          <p:nvPr/>
        </p:nvSpPr>
        <p:spPr>
          <a:xfrm rot="-4781466">
            <a:off x="7986206" y="2012100"/>
            <a:ext cx="3411471" cy="3398781"/>
          </a:xfrm>
          <a:prstGeom prst="pie">
            <a:avLst>
              <a:gd name="adj1" fmla="val 20993646"/>
              <a:gd name="adj2" fmla="val 2538385"/>
            </a:avLst>
          </a:prstGeom>
          <a:solidFill>
            <a:srgbClr val="4A86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g320cf104df7_0_432"/>
          <p:cNvSpPr txBox="1"/>
          <p:nvPr/>
        </p:nvSpPr>
        <p:spPr>
          <a:xfrm>
            <a:off x="258600" y="5553650"/>
            <a:ext cx="11074800" cy="109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i="1">
                <a:solidFill>
                  <a:srgbClr val="205867"/>
                </a:solidFill>
                <a:latin typeface="Jost Black"/>
                <a:ea typeface="Jost Black"/>
                <a:cs typeface="Jost Black"/>
                <a:sym typeface="Jost"/>
              </a:rPr>
              <a:t>Drag the corner of a pie wedge to adjust the percentage you think each demographic represents of the total US population. </a:t>
            </a:r>
            <a:endParaRPr sz="3000" i="1">
              <a:solidFill>
                <a:srgbClr val="205867"/>
              </a:solidFill>
              <a:latin typeface="Jost Black"/>
              <a:ea typeface="Jost Black"/>
              <a:cs typeface="Jost Black"/>
              <a:sym typeface="Jost"/>
            </a:endParaRPr>
          </a:p>
        </p:txBody>
      </p:sp>
      <p:sp>
        <p:nvSpPr>
          <p:cNvPr id="658" name="Google Shape;658;g320cf104df7_0_432"/>
          <p:cNvSpPr txBox="1"/>
          <p:nvPr/>
        </p:nvSpPr>
        <p:spPr>
          <a:xfrm>
            <a:off x="4587575" y="3259350"/>
            <a:ext cx="947400" cy="33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7C7C7F"/>
                </a:solidFill>
                <a:latin typeface="Jost Medium"/>
                <a:ea typeface="Jost Medium"/>
                <a:cs typeface="Jost Medium"/>
                <a:sym typeface="Jost"/>
              </a:rPr>
              <a:t>⏺</a:t>
            </a:r>
            <a:r>
              <a:rPr lang="en-US" sz="1000">
                <a:latin typeface="Jost Medium"/>
                <a:ea typeface="Jost Medium"/>
                <a:cs typeface="Jost Medium"/>
                <a:sym typeface="Jost"/>
              </a:rPr>
              <a:t>Hispanic</a:t>
            </a:r>
            <a:endParaRPr sz="1000">
              <a:latin typeface="Jost Medium"/>
              <a:ea typeface="Jost Medium"/>
              <a:cs typeface="Jost Medium"/>
              <a:sym typeface="Jost"/>
            </a:endParaRPr>
          </a:p>
        </p:txBody>
      </p:sp>
      <p:sp>
        <p:nvSpPr>
          <p:cNvPr id="659" name="Google Shape;659;g320cf104df7_0_432"/>
          <p:cNvSpPr txBox="1"/>
          <p:nvPr/>
        </p:nvSpPr>
        <p:spPr>
          <a:xfrm>
            <a:off x="4587575" y="3673200"/>
            <a:ext cx="1584600" cy="126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rgbClr val="18657A"/>
                </a:solidFill>
                <a:latin typeface="Jost Black"/>
                <a:ea typeface="Jost Black"/>
                <a:cs typeface="Jost Black"/>
                <a:sym typeface="Jost"/>
              </a:rPr>
              <a:t>To match our available data, Hispanic has been added as a category</a:t>
            </a:r>
            <a:endParaRPr sz="1600" i="1">
              <a:solidFill>
                <a:srgbClr val="18657A"/>
              </a:solidFill>
              <a:latin typeface="Jost Black"/>
              <a:ea typeface="Jost Black"/>
              <a:cs typeface="Jost Black"/>
              <a:sym typeface="Jost"/>
            </a:endParaRPr>
          </a:p>
        </p:txBody>
      </p:sp>
      <p:sp>
        <p:nvSpPr>
          <p:cNvPr id="660" name="Google Shape;660;g320cf104df7_0_432"/>
          <p:cNvSpPr/>
          <p:nvPr/>
        </p:nvSpPr>
        <p:spPr>
          <a:xfrm>
            <a:off x="6691750" y="3809999"/>
            <a:ext cx="1251743" cy="1749407"/>
          </a:xfrm>
          <a:custGeom>
            <a:avLst/>
            <a:gdLst/>
            <a:ahLst/>
            <a:cxnLst/>
            <a:rect l="l" t="t" r="r" b="b"/>
            <a:pathLst>
              <a:path w="26097" h="15283" extrusionOk="0">
                <a:moveTo>
                  <a:pt x="4276" y="15283"/>
                </a:moveTo>
                <a:cubicBezTo>
                  <a:pt x="1626" y="13391"/>
                  <a:pt x="-881" y="9371"/>
                  <a:pt x="328" y="6347"/>
                </a:cubicBezTo>
                <a:cubicBezTo>
                  <a:pt x="1126" y="4352"/>
                  <a:pt x="5393" y="2139"/>
                  <a:pt x="6354" y="4061"/>
                </a:cubicBezTo>
                <a:cubicBezTo>
                  <a:pt x="7352" y="6056"/>
                  <a:pt x="2842" y="9191"/>
                  <a:pt x="951" y="8009"/>
                </a:cubicBezTo>
                <a:cubicBezTo>
                  <a:pt x="-986" y="6798"/>
                  <a:pt x="713" y="2627"/>
                  <a:pt x="2614" y="1359"/>
                </a:cubicBezTo>
                <a:cubicBezTo>
                  <a:pt x="9143" y="-2995"/>
                  <a:pt x="18485" y="4927"/>
                  <a:pt x="26097" y="3022"/>
                </a:cubicBezTo>
              </a:path>
            </a:pathLst>
          </a:custGeom>
          <a:noFill/>
          <a:ln w="28575" cap="flat" cmpd="sng">
            <a:solidFill>
              <a:srgbClr val="00538B"/>
            </a:solidFill>
            <a:prstDash val="solid"/>
            <a:round/>
            <a:headEnd type="none" w="med" len="med"/>
            <a:tailEnd type="triangle" w="med" len="med"/>
          </a:ln>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666" name="Google Shape;666;g320cf104df7_0_176" title="Chart"/>
          <p:cNvPicPr preferRelativeResize="0"/>
          <p:nvPr/>
        </p:nvPicPr>
        <p:blipFill>
          <a:blip r:embed="rId3">
            <a:alphaModFix/>
          </a:blip>
          <a:stretch>
            <a:fillRect/>
          </a:stretch>
        </p:blipFill>
        <p:spPr>
          <a:xfrm>
            <a:off x="1431700" y="197575"/>
            <a:ext cx="6257828" cy="3920399"/>
          </a:xfrm>
          <a:prstGeom prst="rect">
            <a:avLst/>
          </a:prstGeom>
          <a:noFill/>
          <a:ln>
            <a:noFill/>
          </a:ln>
        </p:spPr>
      </p:pic>
      <p:pic>
        <p:nvPicPr>
          <p:cNvPr id="667" name="Google Shape;667;g320cf104df7_0_176" title="Chart"/>
          <p:cNvPicPr preferRelativeResize="0"/>
          <p:nvPr/>
        </p:nvPicPr>
        <p:blipFill>
          <a:blip r:embed="rId4">
            <a:alphaModFix/>
          </a:blip>
          <a:stretch>
            <a:fillRect/>
          </a:stretch>
        </p:blipFill>
        <p:spPr>
          <a:xfrm>
            <a:off x="4971100" y="2418123"/>
            <a:ext cx="6952926" cy="4299250"/>
          </a:xfrm>
          <a:prstGeom prst="rect">
            <a:avLst/>
          </a:prstGeom>
          <a:noFill/>
          <a:ln>
            <a:noFill/>
          </a:ln>
        </p:spPr>
      </p:pic>
      <p:sp>
        <p:nvSpPr>
          <p:cNvPr id="668" name="Google Shape;668;g320cf104df7_0_176"/>
          <p:cNvSpPr txBox="1"/>
          <p:nvPr/>
        </p:nvSpPr>
        <p:spPr>
          <a:xfrm>
            <a:off x="249025" y="4243150"/>
            <a:ext cx="4463400" cy="24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i="1">
                <a:solidFill>
                  <a:schemeClr val="dk1"/>
                </a:solidFill>
                <a:latin typeface="Jost Black"/>
                <a:ea typeface="Jost Black"/>
                <a:cs typeface="Jost Black"/>
                <a:sym typeface="Jost"/>
              </a:rPr>
              <a:t>The categories of race in the US Census don’t exactly match the categories of data for physicists in the US. </a:t>
            </a:r>
            <a:endParaRPr sz="2000" i="1">
              <a:solidFill>
                <a:schemeClr val="dk1"/>
              </a:solidFill>
              <a:latin typeface="Jost Black"/>
              <a:ea typeface="Jost Black"/>
              <a:cs typeface="Jost Black"/>
              <a:sym typeface="Jos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g320cf104df7_0_449"/>
          <p:cNvPicPr preferRelativeResize="0"/>
          <p:nvPr/>
        </p:nvPicPr>
        <p:blipFill>
          <a:blip r:embed="rId3">
            <a:alphaModFix/>
          </a:blip>
          <a:stretch>
            <a:fillRect/>
          </a:stretch>
        </p:blipFill>
        <p:spPr>
          <a:xfrm>
            <a:off x="1584750" y="188863"/>
            <a:ext cx="9479726" cy="64802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Google Shape;680;g320cf104df7_0_203"/>
          <p:cNvPicPr preferRelativeResize="0"/>
          <p:nvPr/>
        </p:nvPicPr>
        <p:blipFill>
          <a:blip r:embed="rId3">
            <a:alphaModFix/>
          </a:blip>
          <a:stretch>
            <a:fillRect/>
          </a:stretch>
        </p:blipFill>
        <p:spPr>
          <a:xfrm>
            <a:off x="2919598" y="546775"/>
            <a:ext cx="8995174" cy="611627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86" name="Google Shape;686;g320cf104df7_0_210"/>
          <p:cNvPicPr preferRelativeResize="0"/>
          <p:nvPr/>
        </p:nvPicPr>
        <p:blipFill>
          <a:blip r:embed="rId3">
            <a:alphaModFix/>
          </a:blip>
          <a:stretch>
            <a:fillRect/>
          </a:stretch>
        </p:blipFill>
        <p:spPr>
          <a:xfrm>
            <a:off x="2413700" y="200025"/>
            <a:ext cx="7810500" cy="64579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g320cf104df7_0_216"/>
          <p:cNvSpPr txBox="1"/>
          <p:nvPr/>
        </p:nvSpPr>
        <p:spPr>
          <a:xfrm>
            <a:off x="11022012" y="6196012"/>
            <a:ext cx="504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18657A"/>
              </a:buClr>
              <a:buSzPts val="1400"/>
              <a:buFont typeface="Arial"/>
              <a:buNone/>
            </a:pPr>
            <a:r>
              <a:rPr lang="en-US" sz="1400" b="1" i="0" u="none" strike="noStrike" cap="none">
                <a:solidFill>
                  <a:srgbClr val="18657A"/>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
        <p:nvSpPr>
          <p:cNvPr id="693" name="Google Shape;693;g320cf104df7_0_216"/>
          <p:cNvSpPr txBox="1">
            <a:spLocks noGrp="1"/>
          </p:cNvSpPr>
          <p:nvPr>
            <p:ph type="title" idx="4294967295"/>
          </p:nvPr>
        </p:nvSpPr>
        <p:spPr>
          <a:xfrm>
            <a:off x="2974900" y="547925"/>
            <a:ext cx="88320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An effect of unconscious bias</a:t>
            </a:r>
            <a:endParaRPr sz="4000" b="1">
              <a:solidFill>
                <a:srgbClr val="18657A"/>
              </a:solidFill>
              <a:latin typeface="Arial"/>
              <a:ea typeface="Arial"/>
              <a:cs typeface="Arial"/>
              <a:sym typeface="Arial"/>
            </a:endParaRPr>
          </a:p>
        </p:txBody>
      </p:sp>
      <p:sp>
        <p:nvSpPr>
          <p:cNvPr id="694" name="Google Shape;694;g320cf104df7_0_216"/>
          <p:cNvSpPr txBox="1">
            <a:spLocks noGrp="1"/>
          </p:cNvSpPr>
          <p:nvPr>
            <p:ph type="body" idx="4294967295"/>
          </p:nvPr>
        </p:nvSpPr>
        <p:spPr>
          <a:xfrm>
            <a:off x="1075050" y="1547675"/>
            <a:ext cx="10391400" cy="1640400"/>
          </a:xfrm>
          <a:prstGeom prst="rect">
            <a:avLst/>
          </a:prstGeom>
          <a:noFill/>
          <a:ln>
            <a:noFill/>
          </a:ln>
        </p:spPr>
        <p:txBody>
          <a:bodyPr spcFirstLastPara="1" wrap="square" lIns="0" tIns="45700" rIns="91425" bIns="45700" anchor="t" anchorCtr="0">
            <a:noAutofit/>
          </a:bodyPr>
          <a:lstStyle/>
          <a:p>
            <a:pPr marL="457200" marR="0" lvl="0" indent="-419100" algn="l" rtl="0">
              <a:lnSpc>
                <a:spcPct val="100000"/>
              </a:lnSpc>
              <a:spcBef>
                <a:spcPts val="0"/>
              </a:spcBef>
              <a:spcAft>
                <a:spcPts val="0"/>
              </a:spcAft>
              <a:buClr>
                <a:srgbClr val="18657A"/>
              </a:buClr>
              <a:buSzPts val="3000"/>
              <a:buFont typeface="Arial"/>
              <a:buChar char="●"/>
            </a:pPr>
            <a:r>
              <a:rPr lang="en-US" sz="3000">
                <a:solidFill>
                  <a:srgbClr val="18657A"/>
                </a:solidFill>
                <a:latin typeface="Arial"/>
                <a:ea typeface="Arial"/>
                <a:cs typeface="Arial"/>
                <a:sym typeface="Arial"/>
              </a:rPr>
              <a:t>The more a field is associated with intellectual ability, the lower the percentage of PhDs in that field who are women.</a:t>
            </a:r>
            <a:endParaRPr sz="3000">
              <a:solidFill>
                <a:srgbClr val="18657A"/>
              </a:solidFill>
              <a:latin typeface="Arial"/>
              <a:ea typeface="Arial"/>
              <a:cs typeface="Arial"/>
              <a:sym typeface="Arial"/>
            </a:endParaRPr>
          </a:p>
        </p:txBody>
      </p:sp>
      <p:pic>
        <p:nvPicPr>
          <p:cNvPr id="695" name="Google Shape;695;g320cf104df7_0_216"/>
          <p:cNvPicPr preferRelativeResize="0"/>
          <p:nvPr/>
        </p:nvPicPr>
        <p:blipFill rotWithShape="1">
          <a:blip r:embed="rId3">
            <a:alphaModFix/>
          </a:blip>
          <a:srcRect b="2381"/>
          <a:stretch/>
        </p:blipFill>
        <p:spPr>
          <a:xfrm>
            <a:off x="3892950" y="2705200"/>
            <a:ext cx="4406100" cy="3703500"/>
          </a:xfrm>
          <a:prstGeom prst="round2DiagRect">
            <a:avLst>
              <a:gd name="adj1" fmla="val 16667"/>
              <a:gd name="adj2" fmla="val 0"/>
            </a:avLst>
          </a:prstGeom>
          <a:solidFill>
            <a:srgbClr val="FFFFFF"/>
          </a:solidFill>
          <a:ln w="88900" cap="sq" cmpd="sng">
            <a:solidFill>
              <a:srgbClr val="FFFFFF"/>
            </a:solidFill>
            <a:prstDash val="solid"/>
            <a:miter lim="800000"/>
            <a:headEnd type="none" w="sm" len="sm"/>
            <a:tailEnd type="none" w="sm" len="sm"/>
          </a:ln>
          <a:effectLst>
            <a:outerShdw blurRad="254000" algn="tl" rotWithShape="0">
              <a:srgbClr val="000000">
                <a:alpha val="4235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31cc776f792_0_89"/>
          <p:cNvSpPr txBox="1">
            <a:spLocks noGrp="1"/>
          </p:cNvSpPr>
          <p:nvPr>
            <p:ph type="title" idx="4294967295"/>
          </p:nvPr>
        </p:nvSpPr>
        <p:spPr>
          <a:xfrm>
            <a:off x="3224525" y="293000"/>
            <a:ext cx="7068900" cy="67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Jost Black"/>
                <a:ea typeface="Jost Black"/>
                <a:cs typeface="Jost Black"/>
                <a:sym typeface="Jost"/>
              </a:rPr>
              <a:t>Pre-assignment</a:t>
            </a:r>
            <a:endParaRPr sz="4000" b="1">
              <a:solidFill>
                <a:srgbClr val="18657A"/>
              </a:solidFill>
              <a:latin typeface="Jost Black"/>
              <a:ea typeface="Jost Black"/>
              <a:cs typeface="Jost Black"/>
              <a:sym typeface="Jost"/>
            </a:endParaRPr>
          </a:p>
        </p:txBody>
      </p:sp>
      <p:sp>
        <p:nvSpPr>
          <p:cNvPr id="246" name="Google Shape;246;g31cc776f792_0_89"/>
          <p:cNvSpPr txBox="1"/>
          <p:nvPr/>
        </p:nvSpPr>
        <p:spPr>
          <a:xfrm>
            <a:off x="2981650" y="972500"/>
            <a:ext cx="9666900" cy="101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i="0" u="none" strike="noStrike" cap="none">
                <a:solidFill>
                  <a:srgbClr val="000000"/>
                </a:solidFill>
                <a:latin typeface="Jost Medium"/>
                <a:ea typeface="Jost Medium"/>
                <a:cs typeface="Jost Medium"/>
                <a:sym typeface="Jost"/>
              </a:rPr>
              <a:t>Read one of the articles on these physicists:</a:t>
            </a:r>
            <a:endParaRPr sz="3000" i="0" u="none" strike="noStrike" cap="none">
              <a:solidFill>
                <a:srgbClr val="000000"/>
              </a:solidFill>
              <a:latin typeface="Jost Medium"/>
              <a:ea typeface="Jost Medium"/>
              <a:cs typeface="Jost Medium"/>
              <a:sym typeface="Jost"/>
            </a:endParaRPr>
          </a:p>
        </p:txBody>
      </p:sp>
      <p:pic>
        <p:nvPicPr>
          <p:cNvPr id="247" name="Google Shape;247;g31cc776f792_0_89"/>
          <p:cNvPicPr preferRelativeResize="0"/>
          <p:nvPr/>
        </p:nvPicPr>
        <p:blipFill rotWithShape="1">
          <a:blip r:embed="rId3">
            <a:alphaModFix/>
          </a:blip>
          <a:srcRect l="12922" r="8565" b="28941"/>
          <a:stretch/>
        </p:blipFill>
        <p:spPr>
          <a:xfrm>
            <a:off x="417825" y="2565400"/>
            <a:ext cx="2286000" cy="2891789"/>
          </a:xfrm>
          <a:prstGeom prst="rect">
            <a:avLst/>
          </a:prstGeom>
          <a:noFill/>
          <a:ln>
            <a:noFill/>
          </a:ln>
        </p:spPr>
      </p:pic>
      <p:sp>
        <p:nvSpPr>
          <p:cNvPr id="248" name="Google Shape;248;g31cc776f792_0_89"/>
          <p:cNvSpPr txBox="1"/>
          <p:nvPr/>
        </p:nvSpPr>
        <p:spPr>
          <a:xfrm>
            <a:off x="191625" y="5314475"/>
            <a:ext cx="2738400" cy="814500"/>
          </a:xfrm>
          <a:prstGeom prst="rect">
            <a:avLst/>
          </a:prstGeom>
          <a:solidFill>
            <a:schemeClr val="lt1"/>
          </a:solidFill>
          <a:ln w="9525" cap="flat" cmpd="sng">
            <a:solidFill>
              <a:srgbClr val="5488B2"/>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000" b="1" i="0" u="none" strike="noStrike" cap="none">
                <a:solidFill>
                  <a:srgbClr val="5488B2"/>
                </a:solidFill>
                <a:latin typeface="Jost Black"/>
                <a:ea typeface="Jost Black"/>
                <a:cs typeface="Jost Black"/>
                <a:sym typeface="Jost"/>
              </a:rPr>
              <a:t>Claudia Alexander</a:t>
            </a:r>
            <a:endParaRPr sz="2000" b="1" i="0" u="none" strike="noStrike" cap="none">
              <a:solidFill>
                <a:srgbClr val="5488B2"/>
              </a:solidFill>
              <a:latin typeface="Jost Black"/>
              <a:ea typeface="Jost Black"/>
              <a:cs typeface="Jost Black"/>
              <a:sym typeface="Jost"/>
            </a:endParaRPr>
          </a:p>
          <a:p>
            <a:pPr marL="0" marR="0" lvl="0" indent="0" algn="ctr" rtl="0">
              <a:lnSpc>
                <a:spcPct val="100000"/>
              </a:lnSpc>
              <a:spcBef>
                <a:spcPts val="0"/>
              </a:spcBef>
              <a:spcAft>
                <a:spcPts val="0"/>
              </a:spcAft>
              <a:buClr>
                <a:srgbClr val="000000"/>
              </a:buClr>
              <a:buSzPts val="1900"/>
              <a:buFont typeface="Arial"/>
              <a:buNone/>
            </a:pPr>
            <a:r>
              <a:rPr lang="en-US" sz="2000" i="0" u="none" strike="noStrike" cap="none">
                <a:solidFill>
                  <a:srgbClr val="5488B2"/>
                </a:solidFill>
                <a:latin typeface="Jost Medium"/>
                <a:ea typeface="Jost Medium"/>
                <a:cs typeface="Jost Medium"/>
                <a:sym typeface="Jost"/>
              </a:rPr>
              <a:t>NASA geophysicist </a:t>
            </a:r>
            <a:endParaRPr sz="2000" i="0" u="none" strike="noStrike" cap="none">
              <a:solidFill>
                <a:srgbClr val="5488B2"/>
              </a:solidFill>
              <a:latin typeface="Jost Medium"/>
              <a:ea typeface="Jost Medium"/>
              <a:cs typeface="Jost Medium"/>
              <a:sym typeface="Jost"/>
            </a:endParaRPr>
          </a:p>
        </p:txBody>
      </p:sp>
      <p:pic>
        <p:nvPicPr>
          <p:cNvPr id="249" name="Google Shape;249;g31cc776f792_0_89"/>
          <p:cNvPicPr preferRelativeResize="0"/>
          <p:nvPr/>
        </p:nvPicPr>
        <p:blipFill rotWithShape="1">
          <a:blip r:embed="rId4">
            <a:alphaModFix/>
          </a:blip>
          <a:srcRect l="15076" r="9576"/>
          <a:stretch/>
        </p:blipFill>
        <p:spPr>
          <a:xfrm>
            <a:off x="3280650" y="2479825"/>
            <a:ext cx="2286000" cy="2834640"/>
          </a:xfrm>
          <a:prstGeom prst="rect">
            <a:avLst/>
          </a:prstGeom>
          <a:noFill/>
          <a:ln>
            <a:noFill/>
          </a:ln>
        </p:spPr>
      </p:pic>
      <p:sp>
        <p:nvSpPr>
          <p:cNvPr id="250" name="Google Shape;250;g31cc776f792_0_89"/>
          <p:cNvSpPr txBox="1"/>
          <p:nvPr/>
        </p:nvSpPr>
        <p:spPr>
          <a:xfrm>
            <a:off x="3054450" y="1796275"/>
            <a:ext cx="2738400" cy="756900"/>
          </a:xfrm>
          <a:prstGeom prst="rect">
            <a:avLst/>
          </a:prstGeom>
          <a:solidFill>
            <a:schemeClr val="lt1"/>
          </a:solidFill>
          <a:ln w="9525" cap="flat" cmpd="sng">
            <a:solidFill>
              <a:srgbClr val="5488B2"/>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000" b="1" i="0" u="none" strike="noStrike" cap="none">
                <a:solidFill>
                  <a:srgbClr val="5488B2"/>
                </a:solidFill>
                <a:latin typeface="Jost Black"/>
                <a:ea typeface="Jost Black"/>
                <a:cs typeface="Jost Black"/>
                <a:sym typeface="Jost"/>
              </a:rPr>
              <a:t>Deborah Berebichez</a:t>
            </a:r>
            <a:endParaRPr sz="2000" b="1" i="0" u="none" strike="noStrike" cap="none">
              <a:solidFill>
                <a:srgbClr val="5488B2"/>
              </a:solidFill>
              <a:latin typeface="Jost Black"/>
              <a:ea typeface="Jost Black"/>
              <a:cs typeface="Jost Black"/>
              <a:sym typeface="Jost"/>
            </a:endParaRPr>
          </a:p>
          <a:p>
            <a:pPr marL="0" marR="0" lvl="0" indent="0" algn="ctr" rtl="0">
              <a:lnSpc>
                <a:spcPct val="100000"/>
              </a:lnSpc>
              <a:spcBef>
                <a:spcPts val="0"/>
              </a:spcBef>
              <a:spcAft>
                <a:spcPts val="0"/>
              </a:spcAft>
              <a:buClr>
                <a:srgbClr val="000000"/>
              </a:buClr>
              <a:buSzPts val="1900"/>
              <a:buFont typeface="Arial"/>
              <a:buNone/>
            </a:pPr>
            <a:r>
              <a:rPr lang="en-US" sz="2000" i="0" u="none" strike="noStrike" cap="none">
                <a:solidFill>
                  <a:srgbClr val="5488B2"/>
                </a:solidFill>
                <a:latin typeface="Jost Medium"/>
                <a:ea typeface="Jost Medium"/>
                <a:cs typeface="Jost Medium"/>
                <a:sym typeface="Jost"/>
              </a:rPr>
              <a:t>Wall Street</a:t>
            </a:r>
            <a:endParaRPr sz="2000" i="0" u="none" strike="noStrike" cap="none">
              <a:solidFill>
                <a:srgbClr val="5488B2"/>
              </a:solidFill>
              <a:latin typeface="Jost Medium"/>
              <a:ea typeface="Jost Medium"/>
              <a:cs typeface="Jost Medium"/>
              <a:sym typeface="Jost"/>
            </a:endParaRPr>
          </a:p>
        </p:txBody>
      </p:sp>
      <p:sp>
        <p:nvSpPr>
          <p:cNvPr id="251" name="Google Shape;251;g31cc776f792_0_89"/>
          <p:cNvSpPr txBox="1"/>
          <p:nvPr/>
        </p:nvSpPr>
        <p:spPr>
          <a:xfrm>
            <a:off x="9197200" y="1885875"/>
            <a:ext cx="2738400" cy="1011000"/>
          </a:xfrm>
          <a:prstGeom prst="rect">
            <a:avLst/>
          </a:prstGeom>
          <a:solidFill>
            <a:schemeClr val="lt1"/>
          </a:solidFill>
          <a:ln w="9525" cap="flat" cmpd="sng">
            <a:solidFill>
              <a:srgbClr val="5488B2"/>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000" b="1" i="0" u="none" strike="noStrike" cap="none">
                <a:solidFill>
                  <a:srgbClr val="5488B2"/>
                </a:solidFill>
                <a:latin typeface="Jost Black"/>
                <a:ea typeface="Jost Black"/>
                <a:cs typeface="Jost Black"/>
                <a:sym typeface="Jost"/>
              </a:rPr>
              <a:t>Ellen Ochoa</a:t>
            </a:r>
            <a:endParaRPr sz="2000" b="1" i="0" u="none" strike="noStrike" cap="none">
              <a:solidFill>
                <a:srgbClr val="5488B2"/>
              </a:solidFill>
              <a:latin typeface="Jost Black"/>
              <a:ea typeface="Jost Black"/>
              <a:cs typeface="Jost Black"/>
              <a:sym typeface="Jost"/>
            </a:endParaRPr>
          </a:p>
          <a:p>
            <a:pPr marL="0" marR="0" lvl="0" indent="0" algn="ctr" rtl="0">
              <a:lnSpc>
                <a:spcPct val="100000"/>
              </a:lnSpc>
              <a:spcBef>
                <a:spcPts val="0"/>
              </a:spcBef>
              <a:spcAft>
                <a:spcPts val="0"/>
              </a:spcAft>
              <a:buClr>
                <a:srgbClr val="000000"/>
              </a:buClr>
              <a:buSzPts val="1900"/>
              <a:buFont typeface="Arial"/>
              <a:buNone/>
            </a:pPr>
            <a:r>
              <a:rPr lang="en-US" sz="2000" i="0" u="none" strike="noStrike" cap="none">
                <a:solidFill>
                  <a:srgbClr val="5488B2"/>
                </a:solidFill>
                <a:latin typeface="Jost Medium"/>
                <a:ea typeface="Jost Medium"/>
                <a:cs typeface="Jost Medium"/>
                <a:sym typeface="Jost"/>
              </a:rPr>
              <a:t>NASA Johnson Space Center </a:t>
            </a:r>
            <a:endParaRPr sz="2000" i="0" u="none" strike="noStrike" cap="none">
              <a:solidFill>
                <a:srgbClr val="5488B2"/>
              </a:solidFill>
              <a:latin typeface="Jost Medium"/>
              <a:ea typeface="Jost Medium"/>
              <a:cs typeface="Jost Medium"/>
              <a:sym typeface="Jost"/>
            </a:endParaRPr>
          </a:p>
        </p:txBody>
      </p:sp>
      <p:pic>
        <p:nvPicPr>
          <p:cNvPr id="252" name="Google Shape;252;g31cc776f792_0_89"/>
          <p:cNvPicPr preferRelativeResize="0"/>
          <p:nvPr/>
        </p:nvPicPr>
        <p:blipFill rotWithShape="1">
          <a:blip r:embed="rId5">
            <a:alphaModFix/>
          </a:blip>
          <a:srcRect l="12347" r="20511" b="14980"/>
          <a:stretch/>
        </p:blipFill>
        <p:spPr>
          <a:xfrm>
            <a:off x="6406275" y="2565400"/>
            <a:ext cx="2286000" cy="2891790"/>
          </a:xfrm>
          <a:prstGeom prst="rect">
            <a:avLst/>
          </a:prstGeom>
          <a:noFill/>
          <a:ln>
            <a:noFill/>
          </a:ln>
        </p:spPr>
      </p:pic>
      <p:sp>
        <p:nvSpPr>
          <p:cNvPr id="253" name="Google Shape;253;g31cc776f792_0_89"/>
          <p:cNvSpPr txBox="1"/>
          <p:nvPr/>
        </p:nvSpPr>
        <p:spPr>
          <a:xfrm>
            <a:off x="6180075" y="5343275"/>
            <a:ext cx="2738400" cy="756900"/>
          </a:xfrm>
          <a:prstGeom prst="rect">
            <a:avLst/>
          </a:prstGeom>
          <a:solidFill>
            <a:srgbClr val="FFFFFF"/>
          </a:solidFill>
          <a:ln w="9525" cap="flat" cmpd="sng">
            <a:solidFill>
              <a:srgbClr val="5488B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1" i="0" u="none" strike="noStrike" cap="none">
                <a:solidFill>
                  <a:srgbClr val="5488B2"/>
                </a:solidFill>
                <a:latin typeface="Jost Black"/>
                <a:ea typeface="Jost Black"/>
                <a:cs typeface="Jost Black"/>
                <a:sym typeface="Jost"/>
              </a:rPr>
              <a:t>Shirley Ann Jackson</a:t>
            </a:r>
            <a:endParaRPr sz="2000" b="1" i="0" u="none" strike="noStrike" cap="none">
              <a:solidFill>
                <a:srgbClr val="5488B2"/>
              </a:solidFill>
              <a:latin typeface="Jost Black"/>
              <a:ea typeface="Jost Black"/>
              <a:cs typeface="Jost Black"/>
              <a:sym typeface="Jost"/>
            </a:endParaRPr>
          </a:p>
          <a:p>
            <a:pPr marL="0" marR="0" lvl="0" indent="0" algn="ctr" rtl="0">
              <a:lnSpc>
                <a:spcPct val="100000"/>
              </a:lnSpc>
              <a:spcBef>
                <a:spcPts val="0"/>
              </a:spcBef>
              <a:spcAft>
                <a:spcPts val="0"/>
              </a:spcAft>
              <a:buClr>
                <a:srgbClr val="000000"/>
              </a:buClr>
              <a:buSzPts val="1800"/>
              <a:buFont typeface="Arial"/>
              <a:buNone/>
            </a:pPr>
            <a:r>
              <a:rPr lang="en-US" sz="2000" i="0" u="none" strike="noStrike" cap="none">
                <a:solidFill>
                  <a:srgbClr val="5488B2"/>
                </a:solidFill>
                <a:latin typeface="Jost Medium"/>
                <a:ea typeface="Jost Medium"/>
                <a:cs typeface="Jost Medium"/>
                <a:sym typeface="Jost"/>
              </a:rPr>
              <a:t>Physicist</a:t>
            </a:r>
            <a:endParaRPr sz="2000" i="0" u="none" strike="noStrike" cap="none">
              <a:solidFill>
                <a:srgbClr val="5488B2"/>
              </a:solidFill>
              <a:latin typeface="Jost Medium"/>
              <a:ea typeface="Jost Medium"/>
              <a:cs typeface="Jost Medium"/>
              <a:sym typeface="Jost"/>
            </a:endParaRPr>
          </a:p>
        </p:txBody>
      </p:sp>
      <p:pic>
        <p:nvPicPr>
          <p:cNvPr id="254" name="Google Shape;254;g31cc776f792_0_89"/>
          <p:cNvPicPr preferRelativeResize="0"/>
          <p:nvPr/>
        </p:nvPicPr>
        <p:blipFill rotWithShape="1">
          <a:blip r:embed="rId6">
            <a:alphaModFix/>
          </a:blip>
          <a:srcRect l="23740" r="18735"/>
          <a:stretch/>
        </p:blipFill>
        <p:spPr>
          <a:xfrm>
            <a:off x="9423400" y="2896875"/>
            <a:ext cx="2286000" cy="2228850"/>
          </a:xfrm>
          <a:prstGeom prst="rect">
            <a:avLst/>
          </a:prstGeom>
          <a:noFill/>
          <a:ln>
            <a:noFill/>
          </a:ln>
        </p:spPr>
      </p:pic>
      <p:sp>
        <p:nvSpPr>
          <p:cNvPr id="255" name="Google Shape;255;g31cc776f792_0_89"/>
          <p:cNvSpPr/>
          <p:nvPr/>
        </p:nvSpPr>
        <p:spPr>
          <a:xfrm>
            <a:off x="10827500" y="6383900"/>
            <a:ext cx="284400" cy="247200"/>
          </a:xfrm>
          <a:prstGeom prst="hexagon">
            <a:avLst>
              <a:gd name="adj" fmla="val 28852"/>
              <a:gd name="vf" fmla="val 11547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320cf104df7_0_221"/>
          <p:cNvSpPr txBox="1">
            <a:spLocks noGrp="1"/>
          </p:cNvSpPr>
          <p:nvPr>
            <p:ph type="title"/>
          </p:nvPr>
        </p:nvSpPr>
        <p:spPr>
          <a:xfrm>
            <a:off x="1466850" y="319325"/>
            <a:ext cx="91314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An effect of unconscious bias</a:t>
            </a:r>
            <a:endParaRPr sz="4000" b="1">
              <a:solidFill>
                <a:srgbClr val="18657A"/>
              </a:solidFill>
              <a:latin typeface="Arial"/>
              <a:ea typeface="Arial"/>
              <a:cs typeface="Arial"/>
              <a:sym typeface="Arial"/>
            </a:endParaRPr>
          </a:p>
        </p:txBody>
      </p:sp>
      <p:sp>
        <p:nvSpPr>
          <p:cNvPr id="702" name="Google Shape;702;g320cf104df7_0_221"/>
          <p:cNvSpPr txBox="1">
            <a:spLocks noGrp="1"/>
          </p:cNvSpPr>
          <p:nvPr>
            <p:ph type="body" idx="4294967295"/>
          </p:nvPr>
        </p:nvSpPr>
        <p:spPr>
          <a:xfrm>
            <a:off x="1162050" y="1314975"/>
            <a:ext cx="10761600" cy="2232900"/>
          </a:xfrm>
          <a:prstGeom prst="rect">
            <a:avLst/>
          </a:prstGeom>
          <a:noFill/>
          <a:ln>
            <a:noFill/>
          </a:ln>
        </p:spPr>
        <p:txBody>
          <a:bodyPr spcFirstLastPara="1" wrap="square" lIns="0" tIns="45700" rIns="91425" bIns="45700" anchor="t" anchorCtr="0">
            <a:noAutofit/>
          </a:bodyPr>
          <a:lstStyle/>
          <a:p>
            <a:pPr marL="457200" marR="0" lvl="0" indent="-419100" algn="l" rtl="0">
              <a:lnSpc>
                <a:spcPct val="100000"/>
              </a:lnSpc>
              <a:spcBef>
                <a:spcPts val="0"/>
              </a:spcBef>
              <a:spcAft>
                <a:spcPts val="0"/>
              </a:spcAft>
              <a:buClr>
                <a:srgbClr val="18657A"/>
              </a:buClr>
              <a:buSzPts val="3000"/>
              <a:buFont typeface="Arial"/>
              <a:buChar char="●"/>
            </a:pPr>
            <a:r>
              <a:rPr lang="en-US" sz="3000">
                <a:solidFill>
                  <a:srgbClr val="18657A"/>
                </a:solidFill>
                <a:latin typeface="Arial"/>
                <a:ea typeface="Arial"/>
                <a:cs typeface="Arial"/>
                <a:sym typeface="Arial"/>
              </a:rPr>
              <a:t>In identical online classes, instructors received better evaluations using a man’s name than a woman’s name. Gender bias in evaluations also occurs for physics teachers. </a:t>
            </a:r>
            <a:endParaRPr sz="3000">
              <a:solidFill>
                <a:srgbClr val="18657A"/>
              </a:solidFill>
              <a:latin typeface="Arial"/>
              <a:ea typeface="Arial"/>
              <a:cs typeface="Arial"/>
              <a:sym typeface="Arial"/>
            </a:endParaRPr>
          </a:p>
        </p:txBody>
      </p:sp>
      <p:pic>
        <p:nvPicPr>
          <p:cNvPr id="703" name="Google Shape;703;g320cf104df7_0_221" descr="C:\Users\lockrobynne\Pictures\unconscious bias.png"/>
          <p:cNvPicPr preferRelativeResize="0"/>
          <p:nvPr/>
        </p:nvPicPr>
        <p:blipFill rotWithShape="1">
          <a:blip r:embed="rId3">
            <a:alphaModFix/>
          </a:blip>
          <a:srcRect/>
          <a:stretch/>
        </p:blipFill>
        <p:spPr>
          <a:xfrm>
            <a:off x="2495124" y="2619975"/>
            <a:ext cx="7407775" cy="4238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g320cf104df7_0_235"/>
          <p:cNvSpPr txBox="1"/>
          <p:nvPr/>
        </p:nvSpPr>
        <p:spPr>
          <a:xfrm>
            <a:off x="11022012" y="6196012"/>
            <a:ext cx="504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18657A"/>
              </a:buClr>
              <a:buSzPts val="1400"/>
              <a:buFont typeface="Arial"/>
              <a:buNone/>
            </a:pPr>
            <a:r>
              <a:rPr lang="en-US" sz="1400" b="1" i="0" u="none" strike="noStrike" cap="none">
                <a:solidFill>
                  <a:srgbClr val="18657A"/>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
        <p:nvSpPr>
          <p:cNvPr id="710" name="Google Shape;710;g320cf104df7_0_235"/>
          <p:cNvSpPr txBox="1">
            <a:spLocks noGrp="1"/>
          </p:cNvSpPr>
          <p:nvPr>
            <p:ph type="title" idx="4294967295"/>
          </p:nvPr>
        </p:nvSpPr>
        <p:spPr>
          <a:xfrm>
            <a:off x="2974900" y="547925"/>
            <a:ext cx="8552100" cy="7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Arial"/>
                <a:ea typeface="Arial"/>
                <a:cs typeface="Arial"/>
                <a:sym typeface="Arial"/>
              </a:rPr>
              <a:t>An effect of unconscious bias</a:t>
            </a:r>
            <a:endParaRPr sz="4000" b="1">
              <a:solidFill>
                <a:srgbClr val="18657A"/>
              </a:solidFill>
              <a:latin typeface="Arial"/>
              <a:ea typeface="Arial"/>
              <a:cs typeface="Arial"/>
              <a:sym typeface="Arial"/>
            </a:endParaRPr>
          </a:p>
        </p:txBody>
      </p:sp>
      <p:sp>
        <p:nvSpPr>
          <p:cNvPr id="711" name="Google Shape;711;g320cf104df7_0_235"/>
          <p:cNvSpPr txBox="1">
            <a:spLocks noGrp="1"/>
          </p:cNvSpPr>
          <p:nvPr>
            <p:ph type="body" idx="4294967295"/>
          </p:nvPr>
        </p:nvSpPr>
        <p:spPr>
          <a:xfrm>
            <a:off x="5453450" y="1368425"/>
            <a:ext cx="5568600" cy="3932100"/>
          </a:xfrm>
          <a:prstGeom prst="rect">
            <a:avLst/>
          </a:prstGeom>
          <a:noFill/>
          <a:ln>
            <a:noFill/>
          </a:ln>
        </p:spPr>
        <p:txBody>
          <a:bodyPr spcFirstLastPara="1" wrap="square" lIns="0" tIns="45700" rIns="91425" bIns="45700" anchor="t" anchorCtr="0">
            <a:noAutofit/>
          </a:bodyPr>
          <a:lstStyle/>
          <a:p>
            <a:pPr marL="457200" lvl="0" indent="-419100" algn="l" rtl="0">
              <a:lnSpc>
                <a:spcPct val="100000"/>
              </a:lnSpc>
              <a:spcBef>
                <a:spcPts val="0"/>
              </a:spcBef>
              <a:spcAft>
                <a:spcPts val="0"/>
              </a:spcAft>
              <a:buClr>
                <a:srgbClr val="146578"/>
              </a:buClr>
              <a:buSzPts val="3000"/>
              <a:buFont typeface="Calibri"/>
              <a:buChar char="●"/>
            </a:pPr>
            <a:r>
              <a:rPr lang="en-US" sz="3000">
                <a:solidFill>
                  <a:srgbClr val="146578"/>
                </a:solidFill>
                <a:latin typeface="Arial"/>
                <a:ea typeface="Arial"/>
                <a:cs typeface="Arial"/>
                <a:sym typeface="Arial"/>
              </a:rPr>
              <a:t>Women are treated unfairly in science even today though scientists may not be consciously aware of this.</a:t>
            </a:r>
            <a:endParaRPr sz="3000">
              <a:solidFill>
                <a:srgbClr val="146578"/>
              </a:solidFill>
              <a:latin typeface="Arial"/>
              <a:ea typeface="Arial"/>
              <a:cs typeface="Arial"/>
              <a:sym typeface="Arial"/>
            </a:endParaRPr>
          </a:p>
          <a:p>
            <a:pPr marL="457200" lvl="0" indent="-419100" algn="l" rtl="0">
              <a:lnSpc>
                <a:spcPct val="100000"/>
              </a:lnSpc>
              <a:spcBef>
                <a:spcPts val="1000"/>
              </a:spcBef>
              <a:spcAft>
                <a:spcPts val="1000"/>
              </a:spcAft>
              <a:buClr>
                <a:srgbClr val="146578"/>
              </a:buClr>
              <a:buSzPts val="3000"/>
              <a:buFont typeface="Calibri"/>
              <a:buChar char="●"/>
            </a:pPr>
            <a:r>
              <a:rPr lang="en-US" sz="3000">
                <a:solidFill>
                  <a:srgbClr val="146578"/>
                </a:solidFill>
                <a:latin typeface="Arial"/>
                <a:ea typeface="Arial"/>
                <a:cs typeface="Arial"/>
                <a:sym typeface="Arial"/>
              </a:rPr>
              <a:t>How can we counteract these effects?</a:t>
            </a:r>
            <a:endParaRPr sz="3000">
              <a:solidFill>
                <a:srgbClr val="18657A"/>
              </a:solidFill>
              <a:latin typeface="Arial"/>
              <a:ea typeface="Arial"/>
              <a:cs typeface="Arial"/>
              <a:sym typeface="Arial"/>
            </a:endParaRPr>
          </a:p>
        </p:txBody>
      </p:sp>
      <p:pic>
        <p:nvPicPr>
          <p:cNvPr id="712" name="Google Shape;712;g320cf104df7_0_235" descr="C:\Users\lockrobynne\Pictures\nature astro.png"/>
          <p:cNvPicPr preferRelativeResize="0"/>
          <p:nvPr/>
        </p:nvPicPr>
        <p:blipFill rotWithShape="1">
          <a:blip r:embed="rId3">
            <a:alphaModFix/>
          </a:blip>
          <a:srcRect/>
          <a:stretch/>
        </p:blipFill>
        <p:spPr>
          <a:xfrm>
            <a:off x="333113" y="1274390"/>
            <a:ext cx="5120338" cy="565981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g320cf104df7_0_285"/>
          <p:cNvSpPr txBox="1"/>
          <p:nvPr/>
        </p:nvSpPr>
        <p:spPr>
          <a:xfrm>
            <a:off x="10993437" y="6234112"/>
            <a:ext cx="504900" cy="365100"/>
          </a:xfrm>
          <a:prstGeom prst="rect">
            <a:avLst/>
          </a:prstGeom>
          <a:noFill/>
          <a:ln>
            <a:noFill/>
          </a:ln>
        </p:spPr>
        <p:txBody>
          <a:bodyPr spcFirstLastPara="1" wrap="square" lIns="0" tIns="45700" rIns="0" bIns="45700" anchor="t" anchorCtr="0">
            <a:noAutofit/>
          </a:bodyPr>
          <a:lstStyle/>
          <a:p>
            <a:pPr marL="0" marR="0" lvl="0" indent="0" algn="r" rtl="0">
              <a:lnSpc>
                <a:spcPct val="100000"/>
              </a:lnSpc>
              <a:spcBef>
                <a:spcPts val="0"/>
              </a:spcBef>
              <a:spcAft>
                <a:spcPts val="0"/>
              </a:spcAft>
              <a:buClr>
                <a:srgbClr val="18657A"/>
              </a:buClr>
              <a:buSzPts val="1500"/>
              <a:buFont typeface="Arial"/>
              <a:buNone/>
            </a:pPr>
            <a:fld id="{00000000-1234-1234-1234-123412341234}" type="slidenum">
              <a:rPr lang="en-US" sz="1500" b="1" i="0" u="none">
                <a:solidFill>
                  <a:srgbClr val="18657A"/>
                </a:solidFill>
                <a:latin typeface="Arial"/>
                <a:ea typeface="Arial"/>
                <a:cs typeface="Arial"/>
                <a:sym typeface="Arial"/>
              </a:rPr>
              <a:t>52</a:t>
            </a:fld>
            <a:endParaRPr sz="1500"/>
          </a:p>
        </p:txBody>
      </p:sp>
      <p:sp>
        <p:nvSpPr>
          <p:cNvPr id="718" name="Google Shape;718;g320cf104df7_0_285"/>
          <p:cNvSpPr txBox="1"/>
          <p:nvPr/>
        </p:nvSpPr>
        <p:spPr>
          <a:xfrm>
            <a:off x="744767" y="4590733"/>
            <a:ext cx="10809900" cy="985200"/>
          </a:xfrm>
          <a:prstGeom prst="rect">
            <a:avLst/>
          </a:prstGeom>
          <a:noFill/>
          <a:ln>
            <a:noFill/>
          </a:ln>
        </p:spPr>
        <p:txBody>
          <a:bodyPr spcFirstLastPara="1" wrap="square" lIns="121900" tIns="121900" rIns="121900" bIns="121900" anchor="t" anchorCtr="0">
            <a:spAutoFit/>
          </a:bodyPr>
          <a:lstStyle/>
          <a:p>
            <a:pPr marL="0" lvl="0" indent="0" algn="just" rtl="0">
              <a:spcBef>
                <a:spcPts val="0"/>
              </a:spcBef>
              <a:spcAft>
                <a:spcPts val="0"/>
              </a:spcAft>
              <a:buNone/>
            </a:pPr>
            <a:r>
              <a:rPr lang="en-US" sz="1600">
                <a:latin typeface="Helvetica Neue"/>
                <a:ea typeface="Helvetica Neue"/>
                <a:cs typeface="Helvetica Neue"/>
                <a:sym typeface="Helvetica Neue"/>
              </a:rPr>
              <a:t>This project is funded by the National Science Foundation, grant # 1720810, 1720869, 1720917, and 1721021 and the Gordon &amp; Betty Moore Foundation. Any opinions, findings, and conclusions or recommendations expressed in these materials are those of the author(s) and do not necessarily reflect the views of the funders.</a:t>
            </a:r>
            <a:endParaRPr sz="1600">
              <a:latin typeface="Open Sans"/>
              <a:ea typeface="Open Sans"/>
              <a:cs typeface="Open Sans"/>
              <a:sym typeface="Open Sans"/>
            </a:endParaRPr>
          </a:p>
        </p:txBody>
      </p:sp>
      <p:pic>
        <p:nvPicPr>
          <p:cNvPr id="719" name="Google Shape;719;g320cf104df7_0_285"/>
          <p:cNvPicPr preferRelativeResize="0"/>
          <p:nvPr/>
        </p:nvPicPr>
        <p:blipFill>
          <a:blip r:embed="rId3">
            <a:alphaModFix/>
          </a:blip>
          <a:stretch>
            <a:fillRect/>
          </a:stretch>
        </p:blipFill>
        <p:spPr>
          <a:xfrm>
            <a:off x="1716467" y="497700"/>
            <a:ext cx="8077200" cy="4140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31cc776f792_0_101"/>
          <p:cNvSpPr txBox="1">
            <a:spLocks noGrp="1"/>
          </p:cNvSpPr>
          <p:nvPr>
            <p:ph type="title"/>
          </p:nvPr>
        </p:nvSpPr>
        <p:spPr>
          <a:xfrm>
            <a:off x="1289050" y="593725"/>
            <a:ext cx="10598100" cy="67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Jost Black"/>
                <a:ea typeface="Jost Black"/>
                <a:cs typeface="Jost Black"/>
                <a:sym typeface="Jost"/>
              </a:rPr>
              <a:t>Guidelines for Conduct During Discussion</a:t>
            </a:r>
            <a:endParaRPr sz="4000" b="1">
              <a:solidFill>
                <a:srgbClr val="18657A"/>
              </a:solidFill>
              <a:latin typeface="Jost Black"/>
              <a:ea typeface="Jost Black"/>
              <a:cs typeface="Jost Black"/>
              <a:sym typeface="Jost"/>
            </a:endParaRPr>
          </a:p>
        </p:txBody>
      </p:sp>
      <p:grpSp>
        <p:nvGrpSpPr>
          <p:cNvPr id="262" name="Google Shape;262;g31cc776f792_0_101"/>
          <p:cNvGrpSpPr/>
          <p:nvPr/>
        </p:nvGrpSpPr>
        <p:grpSpPr>
          <a:xfrm>
            <a:off x="609600" y="2191543"/>
            <a:ext cx="10972324" cy="3343126"/>
            <a:chOff x="0" y="591343"/>
            <a:chExt cx="8229449" cy="3343126"/>
          </a:xfrm>
        </p:grpSpPr>
        <p:sp>
          <p:nvSpPr>
            <p:cNvPr id="263" name="Google Shape;263;g31cc776f792_0_101"/>
            <p:cNvSpPr/>
            <p:nvPr/>
          </p:nvSpPr>
          <p:spPr>
            <a:xfrm>
              <a:off x="0" y="591343"/>
              <a:ext cx="2571600" cy="1542900"/>
            </a:xfrm>
            <a:prstGeom prst="rect">
              <a:avLst/>
            </a:prstGeom>
            <a:solidFill>
              <a:srgbClr val="205867"/>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Jost Medium"/>
                <a:ea typeface="Jost Medium"/>
                <a:cs typeface="Jost Medium"/>
                <a:sym typeface="Jost"/>
              </a:endParaRPr>
            </a:p>
          </p:txBody>
        </p:sp>
        <p:sp>
          <p:nvSpPr>
            <p:cNvPr id="264" name="Google Shape;264;g31cc776f792_0_101"/>
            <p:cNvSpPr txBox="1"/>
            <p:nvPr/>
          </p:nvSpPr>
          <p:spPr>
            <a:xfrm>
              <a:off x="0" y="591343"/>
              <a:ext cx="2571600" cy="1542900"/>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en-US" sz="3100" i="0" u="none" strike="noStrike" cap="none">
                  <a:solidFill>
                    <a:srgbClr val="FFFFFF"/>
                  </a:solidFill>
                  <a:latin typeface="Jost Medium"/>
                  <a:ea typeface="Jost Medium"/>
                  <a:cs typeface="Jost Medium"/>
                  <a:sym typeface="Jost"/>
                </a:rPr>
                <a:t>Share air time equitably</a:t>
              </a:r>
              <a:endParaRPr sz="1400" i="0" u="none" strike="noStrike" cap="none">
                <a:solidFill>
                  <a:srgbClr val="000000"/>
                </a:solidFill>
                <a:latin typeface="Jost Medium"/>
                <a:ea typeface="Jost Medium"/>
                <a:cs typeface="Jost Medium"/>
                <a:sym typeface="Jost"/>
              </a:endParaRPr>
            </a:p>
          </p:txBody>
        </p:sp>
        <p:sp>
          <p:nvSpPr>
            <p:cNvPr id="265" name="Google Shape;265;g31cc776f792_0_101"/>
            <p:cNvSpPr/>
            <p:nvPr/>
          </p:nvSpPr>
          <p:spPr>
            <a:xfrm>
              <a:off x="2828925" y="591343"/>
              <a:ext cx="2571600" cy="1542900"/>
            </a:xfrm>
            <a:prstGeom prst="rect">
              <a:avLst/>
            </a:prstGeom>
            <a:solidFill>
              <a:srgbClr val="31859B"/>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Jost Medium"/>
                <a:ea typeface="Jost Medium"/>
                <a:cs typeface="Jost Medium"/>
                <a:sym typeface="Jost"/>
              </a:endParaRPr>
            </a:p>
          </p:txBody>
        </p:sp>
        <p:sp>
          <p:nvSpPr>
            <p:cNvPr id="266" name="Google Shape;266;g31cc776f792_0_101"/>
            <p:cNvSpPr txBox="1"/>
            <p:nvPr/>
          </p:nvSpPr>
          <p:spPr>
            <a:xfrm>
              <a:off x="2828925" y="591343"/>
              <a:ext cx="2571600" cy="1542900"/>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en-US" sz="3100" i="0" u="none" strike="noStrike" cap="none">
                  <a:solidFill>
                    <a:srgbClr val="FFFFFF"/>
                  </a:solidFill>
                  <a:latin typeface="Jost Medium"/>
                  <a:ea typeface="Jost Medium"/>
                  <a:cs typeface="Jost Medium"/>
                  <a:sym typeface="Jost"/>
                </a:rPr>
                <a:t>Value differences</a:t>
              </a:r>
              <a:endParaRPr sz="1400" i="0" u="none" strike="noStrike" cap="none">
                <a:solidFill>
                  <a:srgbClr val="000000"/>
                </a:solidFill>
                <a:latin typeface="Jost Medium"/>
                <a:ea typeface="Jost Medium"/>
                <a:cs typeface="Jost Medium"/>
                <a:sym typeface="Jost"/>
              </a:endParaRPr>
            </a:p>
          </p:txBody>
        </p:sp>
        <p:sp>
          <p:nvSpPr>
            <p:cNvPr id="267" name="Google Shape;267;g31cc776f792_0_101"/>
            <p:cNvSpPr/>
            <p:nvPr/>
          </p:nvSpPr>
          <p:spPr>
            <a:xfrm>
              <a:off x="5657849" y="591343"/>
              <a:ext cx="2571600" cy="1542900"/>
            </a:xfrm>
            <a:prstGeom prst="rect">
              <a:avLst/>
            </a:prstGeom>
            <a:solidFill>
              <a:srgbClr val="92CCDC"/>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Jost Medium"/>
                <a:ea typeface="Jost Medium"/>
                <a:cs typeface="Jost Medium"/>
                <a:sym typeface="Jost"/>
              </a:endParaRPr>
            </a:p>
          </p:txBody>
        </p:sp>
        <p:sp>
          <p:nvSpPr>
            <p:cNvPr id="268" name="Google Shape;268;g31cc776f792_0_101"/>
            <p:cNvSpPr txBox="1"/>
            <p:nvPr/>
          </p:nvSpPr>
          <p:spPr>
            <a:xfrm>
              <a:off x="5657849" y="591343"/>
              <a:ext cx="2571600" cy="1542900"/>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en-US" sz="3100" i="0" u="none" strike="noStrike" cap="none">
                  <a:solidFill>
                    <a:srgbClr val="FFFFFF"/>
                  </a:solidFill>
                  <a:latin typeface="Jost Medium"/>
                  <a:ea typeface="Jost Medium"/>
                  <a:cs typeface="Jost Medium"/>
                  <a:sym typeface="Jost"/>
                </a:rPr>
                <a:t>Own your impact</a:t>
              </a:r>
              <a:endParaRPr sz="1400" i="0" u="none" strike="noStrike" cap="none">
                <a:solidFill>
                  <a:srgbClr val="000000"/>
                </a:solidFill>
                <a:latin typeface="Jost Medium"/>
                <a:ea typeface="Jost Medium"/>
                <a:cs typeface="Jost Medium"/>
                <a:sym typeface="Jost"/>
              </a:endParaRPr>
            </a:p>
          </p:txBody>
        </p:sp>
        <p:sp>
          <p:nvSpPr>
            <p:cNvPr id="269" name="Google Shape;269;g31cc776f792_0_101"/>
            <p:cNvSpPr/>
            <p:nvPr/>
          </p:nvSpPr>
          <p:spPr>
            <a:xfrm>
              <a:off x="0" y="2391569"/>
              <a:ext cx="2571600" cy="1542900"/>
            </a:xfrm>
            <a:prstGeom prst="rect">
              <a:avLst/>
            </a:prstGeom>
            <a:solidFill>
              <a:srgbClr val="5F497A"/>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Jost Medium"/>
                <a:ea typeface="Jost Medium"/>
                <a:cs typeface="Jost Medium"/>
                <a:sym typeface="Jost"/>
              </a:endParaRPr>
            </a:p>
          </p:txBody>
        </p:sp>
        <p:sp>
          <p:nvSpPr>
            <p:cNvPr id="270" name="Google Shape;270;g31cc776f792_0_101"/>
            <p:cNvSpPr txBox="1"/>
            <p:nvPr/>
          </p:nvSpPr>
          <p:spPr>
            <a:xfrm>
              <a:off x="0" y="2391569"/>
              <a:ext cx="2571600" cy="1542900"/>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en-US" sz="3100" i="0" u="none" strike="noStrike" cap="none">
                  <a:solidFill>
                    <a:srgbClr val="FFFFFF"/>
                  </a:solidFill>
                  <a:latin typeface="Jost Medium"/>
                  <a:ea typeface="Jost Medium"/>
                  <a:cs typeface="Jost Medium"/>
                  <a:sym typeface="Jost"/>
                </a:rPr>
                <a:t>Make sure everyone feels safe</a:t>
              </a:r>
              <a:endParaRPr sz="1400" i="0" u="none" strike="noStrike" cap="none">
                <a:solidFill>
                  <a:srgbClr val="000000"/>
                </a:solidFill>
                <a:latin typeface="Jost Medium"/>
                <a:ea typeface="Jost Medium"/>
                <a:cs typeface="Jost Medium"/>
                <a:sym typeface="Jost"/>
              </a:endParaRPr>
            </a:p>
          </p:txBody>
        </p:sp>
        <p:sp>
          <p:nvSpPr>
            <p:cNvPr id="271" name="Google Shape;271;g31cc776f792_0_101"/>
            <p:cNvSpPr/>
            <p:nvPr/>
          </p:nvSpPr>
          <p:spPr>
            <a:xfrm>
              <a:off x="2828925" y="2391569"/>
              <a:ext cx="2571600" cy="1542900"/>
            </a:xfrm>
            <a:prstGeom prst="rect">
              <a:avLst/>
            </a:prstGeom>
            <a:solidFill>
              <a:srgbClr val="A26495"/>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Jost Medium"/>
                <a:ea typeface="Jost Medium"/>
                <a:cs typeface="Jost Medium"/>
                <a:sym typeface="Jost"/>
              </a:endParaRPr>
            </a:p>
          </p:txBody>
        </p:sp>
        <p:sp>
          <p:nvSpPr>
            <p:cNvPr id="272" name="Google Shape;272;g31cc776f792_0_101"/>
            <p:cNvSpPr txBox="1"/>
            <p:nvPr/>
          </p:nvSpPr>
          <p:spPr>
            <a:xfrm>
              <a:off x="2828925" y="2391569"/>
              <a:ext cx="2571600" cy="1542900"/>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en-US" sz="3100" i="0" u="none" strike="noStrike" cap="none">
                  <a:solidFill>
                    <a:srgbClr val="FFFFFF"/>
                  </a:solidFill>
                  <a:latin typeface="Jost Medium"/>
                  <a:ea typeface="Jost Medium"/>
                  <a:cs typeface="Jost Medium"/>
                  <a:sym typeface="Jost"/>
                </a:rPr>
                <a:t>Discomfort is okay</a:t>
              </a:r>
              <a:endParaRPr sz="1400" i="0" u="none" strike="noStrike" cap="none">
                <a:solidFill>
                  <a:srgbClr val="000000"/>
                </a:solidFill>
                <a:latin typeface="Jost Medium"/>
                <a:ea typeface="Jost Medium"/>
                <a:cs typeface="Jost Medium"/>
                <a:sym typeface="Jost"/>
              </a:endParaRPr>
            </a:p>
          </p:txBody>
        </p:sp>
        <p:sp>
          <p:nvSpPr>
            <p:cNvPr id="273" name="Google Shape;273;g31cc776f792_0_101"/>
            <p:cNvSpPr/>
            <p:nvPr/>
          </p:nvSpPr>
          <p:spPr>
            <a:xfrm>
              <a:off x="5657849" y="2391569"/>
              <a:ext cx="2571600" cy="1542900"/>
            </a:xfrm>
            <a:prstGeom prst="rect">
              <a:avLst/>
            </a:prstGeom>
            <a:solidFill>
              <a:srgbClr val="C298B9"/>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Jost Medium"/>
                <a:ea typeface="Jost Medium"/>
                <a:cs typeface="Jost Medium"/>
                <a:sym typeface="Jost"/>
              </a:endParaRPr>
            </a:p>
          </p:txBody>
        </p:sp>
        <p:sp>
          <p:nvSpPr>
            <p:cNvPr id="274" name="Google Shape;274;g31cc776f792_0_101"/>
            <p:cNvSpPr txBox="1"/>
            <p:nvPr/>
          </p:nvSpPr>
          <p:spPr>
            <a:xfrm>
              <a:off x="5657849" y="2391569"/>
              <a:ext cx="2571600" cy="1542900"/>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en-US" sz="3100" i="0" u="none" strike="noStrike" cap="none">
                  <a:solidFill>
                    <a:srgbClr val="FFFFFF"/>
                  </a:solidFill>
                  <a:latin typeface="Jost Medium"/>
                  <a:ea typeface="Jost Medium"/>
                  <a:cs typeface="Jost Medium"/>
                  <a:sym typeface="Jost"/>
                </a:rPr>
                <a:t>Argue using evidence</a:t>
              </a:r>
              <a:endParaRPr sz="1400" i="0" u="none" strike="noStrike" cap="none">
                <a:solidFill>
                  <a:srgbClr val="000000"/>
                </a:solidFill>
                <a:latin typeface="Jost Medium"/>
                <a:ea typeface="Jost Medium"/>
                <a:cs typeface="Jost Medium"/>
                <a:sym typeface="Jost"/>
              </a:endParaRPr>
            </a:p>
          </p:txBody>
        </p:sp>
      </p:grpSp>
      <p:sp>
        <p:nvSpPr>
          <p:cNvPr id="275" name="Google Shape;275;g31cc776f792_0_101"/>
          <p:cNvSpPr/>
          <p:nvPr/>
        </p:nvSpPr>
        <p:spPr>
          <a:xfrm>
            <a:off x="10827500" y="6383900"/>
            <a:ext cx="284400" cy="247200"/>
          </a:xfrm>
          <a:prstGeom prst="hexagon">
            <a:avLst>
              <a:gd name="adj" fmla="val 28852"/>
              <a:gd name="vf" fmla="val 115470"/>
            </a:avLst>
          </a:prstGeom>
          <a:solidFill>
            <a:srgbClr val="B4A7D6"/>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31cc776f792_0_180"/>
          <p:cNvSpPr txBox="1">
            <a:spLocks noGrp="1"/>
          </p:cNvSpPr>
          <p:nvPr>
            <p:ph type="title" idx="4294967295"/>
          </p:nvPr>
        </p:nvSpPr>
        <p:spPr>
          <a:xfrm>
            <a:off x="666750" y="2308225"/>
            <a:ext cx="2862300" cy="316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Jost Black"/>
                <a:ea typeface="Jost Black"/>
                <a:cs typeface="Jost Black"/>
                <a:sym typeface="Jost"/>
              </a:rPr>
              <a:t>Guidelines for Conduct During Discussion</a:t>
            </a:r>
            <a:endParaRPr sz="4000" b="1">
              <a:solidFill>
                <a:srgbClr val="18657A"/>
              </a:solidFill>
              <a:latin typeface="Jost Black"/>
              <a:ea typeface="Jost Black"/>
              <a:cs typeface="Jost Black"/>
              <a:sym typeface="Jost"/>
            </a:endParaRPr>
          </a:p>
        </p:txBody>
      </p:sp>
      <p:pic>
        <p:nvPicPr>
          <p:cNvPr id="282" name="Google Shape;282;g31cc776f792_0_180"/>
          <p:cNvPicPr preferRelativeResize="0"/>
          <p:nvPr/>
        </p:nvPicPr>
        <p:blipFill rotWithShape="1">
          <a:blip r:embed="rId3">
            <a:alphaModFix/>
          </a:blip>
          <a:srcRect/>
          <a:stretch/>
        </p:blipFill>
        <p:spPr>
          <a:xfrm>
            <a:off x="3863250" y="412600"/>
            <a:ext cx="4566122" cy="6088200"/>
          </a:xfrm>
          <a:prstGeom prst="rect">
            <a:avLst/>
          </a:prstGeom>
          <a:noFill/>
          <a:ln w="19050" cap="flat" cmpd="sng">
            <a:solidFill>
              <a:srgbClr val="44546A"/>
            </a:solidFill>
            <a:prstDash val="solid"/>
            <a:round/>
            <a:headEnd type="none" w="sm" len="sm"/>
            <a:tailEnd type="none" w="sm" len="sm"/>
          </a:ln>
          <a:effectLst>
            <a:outerShdw blurRad="371475" dist="19050" dir="5400000" algn="bl" rotWithShape="0">
              <a:srgbClr val="000000">
                <a:alpha val="49800"/>
              </a:srgbClr>
            </a:outerShdw>
          </a:effectLst>
        </p:spPr>
      </p:pic>
      <p:sp>
        <p:nvSpPr>
          <p:cNvPr id="283" name="Google Shape;283;g31cc776f792_0_180"/>
          <p:cNvSpPr/>
          <p:nvPr/>
        </p:nvSpPr>
        <p:spPr>
          <a:xfrm>
            <a:off x="11715925" y="6383900"/>
            <a:ext cx="284400" cy="247200"/>
          </a:xfrm>
          <a:prstGeom prst="hexagon">
            <a:avLst>
              <a:gd name="adj" fmla="val 28852"/>
              <a:gd name="vf" fmla="val 115470"/>
            </a:avLst>
          </a:prstGeom>
          <a:solidFill>
            <a:srgbClr val="B4A7D6"/>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31cc776f792_0_186"/>
          <p:cNvSpPr txBox="1">
            <a:spLocks noGrp="1"/>
          </p:cNvSpPr>
          <p:nvPr>
            <p:ph type="title"/>
          </p:nvPr>
        </p:nvSpPr>
        <p:spPr>
          <a:xfrm>
            <a:off x="1433400" y="339725"/>
            <a:ext cx="9588600" cy="67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5000" b="1">
                <a:solidFill>
                  <a:srgbClr val="18657A"/>
                </a:solidFill>
                <a:latin typeface="Arial"/>
                <a:ea typeface="Arial"/>
                <a:cs typeface="Arial"/>
                <a:sym typeface="Arial"/>
              </a:rPr>
              <a:t>Discussion Women in Science</a:t>
            </a:r>
            <a:endParaRPr sz="5000" b="1">
              <a:solidFill>
                <a:srgbClr val="18657A"/>
              </a:solidFill>
              <a:latin typeface="Arial"/>
              <a:ea typeface="Arial"/>
              <a:cs typeface="Arial"/>
              <a:sym typeface="Arial"/>
            </a:endParaRPr>
          </a:p>
        </p:txBody>
      </p:sp>
      <p:sp>
        <p:nvSpPr>
          <p:cNvPr id="290" name="Google Shape;290;g31cc776f792_0_186"/>
          <p:cNvSpPr txBox="1">
            <a:spLocks noGrp="1"/>
          </p:cNvSpPr>
          <p:nvPr>
            <p:ph type="body" idx="1"/>
          </p:nvPr>
        </p:nvSpPr>
        <p:spPr>
          <a:xfrm>
            <a:off x="2075268" y="3038538"/>
            <a:ext cx="6625800" cy="8133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4000" b="1">
                <a:solidFill>
                  <a:srgbClr val="18657A"/>
                </a:solidFill>
                <a:latin typeface="Arial"/>
                <a:ea typeface="Arial"/>
                <a:cs typeface="Arial"/>
                <a:sym typeface="Arial"/>
              </a:rPr>
              <a:t>Academic Achievement</a:t>
            </a:r>
            <a:endParaRPr sz="4000" b="1">
              <a:solidFill>
                <a:srgbClr val="18657A"/>
              </a:solidFill>
              <a:latin typeface="Arial"/>
              <a:ea typeface="Arial"/>
              <a:cs typeface="Arial"/>
              <a:sym typeface="Arial"/>
            </a:endParaRPr>
          </a:p>
        </p:txBody>
      </p:sp>
      <p:sp>
        <p:nvSpPr>
          <p:cNvPr id="291" name="Google Shape;291;g31cc776f792_0_186"/>
          <p:cNvSpPr txBox="1">
            <a:spLocks noGrp="1"/>
          </p:cNvSpPr>
          <p:nvPr>
            <p:ph type="body" idx="1"/>
          </p:nvPr>
        </p:nvSpPr>
        <p:spPr>
          <a:xfrm>
            <a:off x="2129625" y="5496097"/>
            <a:ext cx="6625800" cy="8133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4000" b="1">
                <a:solidFill>
                  <a:srgbClr val="18657A"/>
                </a:solidFill>
                <a:latin typeface="Arial"/>
                <a:ea typeface="Arial"/>
                <a:cs typeface="Arial"/>
                <a:sym typeface="Arial"/>
              </a:rPr>
              <a:t>Gendered Professions</a:t>
            </a:r>
            <a:endParaRPr sz="4000" b="1">
              <a:solidFill>
                <a:srgbClr val="18657A"/>
              </a:solidFill>
              <a:latin typeface="Arial"/>
              <a:ea typeface="Arial"/>
              <a:cs typeface="Arial"/>
              <a:sym typeface="Arial"/>
            </a:endParaRPr>
          </a:p>
        </p:txBody>
      </p:sp>
      <p:sp>
        <p:nvSpPr>
          <p:cNvPr id="292" name="Google Shape;292;g31cc776f792_0_186"/>
          <p:cNvSpPr txBox="1">
            <a:spLocks noGrp="1"/>
          </p:cNvSpPr>
          <p:nvPr>
            <p:ph type="body" idx="1"/>
          </p:nvPr>
        </p:nvSpPr>
        <p:spPr>
          <a:xfrm>
            <a:off x="2634068" y="4267317"/>
            <a:ext cx="6625800" cy="8133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4000" b="1">
                <a:solidFill>
                  <a:srgbClr val="18657A"/>
                </a:solidFill>
                <a:latin typeface="Arial"/>
                <a:ea typeface="Arial"/>
                <a:cs typeface="Arial"/>
                <a:sym typeface="Arial"/>
              </a:rPr>
              <a:t>Unconscious Bias</a:t>
            </a:r>
            <a:endParaRPr sz="4000" b="1">
              <a:solidFill>
                <a:srgbClr val="18657A"/>
              </a:solidFill>
              <a:latin typeface="Arial"/>
              <a:ea typeface="Arial"/>
              <a:cs typeface="Arial"/>
              <a:sym typeface="Arial"/>
            </a:endParaRPr>
          </a:p>
        </p:txBody>
      </p:sp>
      <p:grpSp>
        <p:nvGrpSpPr>
          <p:cNvPr id="293" name="Google Shape;293;g31cc776f792_0_186"/>
          <p:cNvGrpSpPr/>
          <p:nvPr/>
        </p:nvGrpSpPr>
        <p:grpSpPr>
          <a:xfrm>
            <a:off x="1038565" y="1492362"/>
            <a:ext cx="1426401" cy="1130712"/>
            <a:chOff x="1048016" y="1492379"/>
            <a:chExt cx="1781665" cy="1448145"/>
          </a:xfrm>
        </p:grpSpPr>
        <p:pic>
          <p:nvPicPr>
            <p:cNvPr id="294" name="Google Shape;294;g31cc776f792_0_186"/>
            <p:cNvPicPr preferRelativeResize="0"/>
            <p:nvPr/>
          </p:nvPicPr>
          <p:blipFill rotWithShape="1">
            <a:blip r:embed="rId3">
              <a:alphaModFix/>
            </a:blip>
            <a:srcRect l="2581"/>
            <a:stretch/>
          </p:blipFill>
          <p:spPr>
            <a:xfrm>
              <a:off x="1048016" y="1492379"/>
              <a:ext cx="1781665" cy="1448145"/>
            </a:xfrm>
            <a:prstGeom prst="rect">
              <a:avLst/>
            </a:prstGeom>
            <a:noFill/>
            <a:ln>
              <a:noFill/>
            </a:ln>
          </p:spPr>
        </p:pic>
        <p:sp>
          <p:nvSpPr>
            <p:cNvPr id="295" name="Google Shape;295;g31cc776f792_0_186"/>
            <p:cNvSpPr/>
            <p:nvPr/>
          </p:nvSpPr>
          <p:spPr>
            <a:xfrm>
              <a:off x="1356150" y="2133250"/>
              <a:ext cx="663600" cy="205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6" name="Google Shape;296;g31cc776f792_0_186"/>
          <p:cNvGrpSpPr/>
          <p:nvPr/>
        </p:nvGrpSpPr>
        <p:grpSpPr>
          <a:xfrm>
            <a:off x="543594" y="2800457"/>
            <a:ext cx="1464137" cy="1130764"/>
            <a:chOff x="937300" y="3016725"/>
            <a:chExt cx="1828800" cy="1451559"/>
          </a:xfrm>
        </p:grpSpPr>
        <p:pic>
          <p:nvPicPr>
            <p:cNvPr id="297" name="Google Shape;297;g31cc776f792_0_186"/>
            <p:cNvPicPr preferRelativeResize="0"/>
            <p:nvPr/>
          </p:nvPicPr>
          <p:blipFill rotWithShape="1">
            <a:blip r:embed="rId4">
              <a:alphaModFix/>
            </a:blip>
            <a:srcRect/>
            <a:stretch/>
          </p:blipFill>
          <p:spPr>
            <a:xfrm>
              <a:off x="937300" y="3016725"/>
              <a:ext cx="1828800" cy="1451559"/>
            </a:xfrm>
            <a:prstGeom prst="rect">
              <a:avLst/>
            </a:prstGeom>
            <a:noFill/>
            <a:ln>
              <a:noFill/>
            </a:ln>
          </p:spPr>
        </p:pic>
        <p:sp>
          <p:nvSpPr>
            <p:cNvPr id="298" name="Google Shape;298;g31cc776f792_0_186"/>
            <p:cNvSpPr/>
            <p:nvPr/>
          </p:nvSpPr>
          <p:spPr>
            <a:xfrm>
              <a:off x="1279950" y="3657250"/>
              <a:ext cx="663600" cy="205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9" name="Google Shape;299;g31cc776f792_0_186"/>
          <p:cNvGrpSpPr/>
          <p:nvPr/>
        </p:nvGrpSpPr>
        <p:grpSpPr>
          <a:xfrm>
            <a:off x="1021082" y="4108605"/>
            <a:ext cx="1464137" cy="1130745"/>
            <a:chOff x="944880" y="4489704"/>
            <a:chExt cx="1828800" cy="1436231"/>
          </a:xfrm>
        </p:grpSpPr>
        <p:pic>
          <p:nvPicPr>
            <p:cNvPr id="300" name="Google Shape;300;g31cc776f792_0_186"/>
            <p:cNvPicPr preferRelativeResize="0"/>
            <p:nvPr/>
          </p:nvPicPr>
          <p:blipFill rotWithShape="1">
            <a:blip r:embed="rId5">
              <a:alphaModFix/>
            </a:blip>
            <a:srcRect/>
            <a:stretch/>
          </p:blipFill>
          <p:spPr>
            <a:xfrm>
              <a:off x="944880" y="4489704"/>
              <a:ext cx="1828800" cy="1436231"/>
            </a:xfrm>
            <a:prstGeom prst="rect">
              <a:avLst/>
            </a:prstGeom>
            <a:noFill/>
            <a:ln>
              <a:noFill/>
            </a:ln>
          </p:spPr>
        </p:pic>
        <p:sp>
          <p:nvSpPr>
            <p:cNvPr id="301" name="Google Shape;301;g31cc776f792_0_186"/>
            <p:cNvSpPr/>
            <p:nvPr/>
          </p:nvSpPr>
          <p:spPr>
            <a:xfrm>
              <a:off x="1279950" y="5105050"/>
              <a:ext cx="663600" cy="205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2" name="Google Shape;302;g31cc776f792_0_186"/>
          <p:cNvGrpSpPr/>
          <p:nvPr/>
        </p:nvGrpSpPr>
        <p:grpSpPr>
          <a:xfrm>
            <a:off x="640076" y="5311401"/>
            <a:ext cx="1411563" cy="1130725"/>
            <a:chOff x="640076" y="5311401"/>
            <a:chExt cx="1411563" cy="1130725"/>
          </a:xfrm>
        </p:grpSpPr>
        <p:pic>
          <p:nvPicPr>
            <p:cNvPr id="303" name="Google Shape;303;g31cc776f792_0_186"/>
            <p:cNvPicPr preferRelativeResize="0"/>
            <p:nvPr/>
          </p:nvPicPr>
          <p:blipFill rotWithShape="1">
            <a:blip r:embed="rId6">
              <a:alphaModFix/>
            </a:blip>
            <a:srcRect/>
            <a:stretch/>
          </p:blipFill>
          <p:spPr>
            <a:xfrm>
              <a:off x="640076" y="5311401"/>
              <a:ext cx="1411563" cy="1130725"/>
            </a:xfrm>
            <a:prstGeom prst="rect">
              <a:avLst/>
            </a:prstGeom>
            <a:noFill/>
            <a:ln>
              <a:noFill/>
            </a:ln>
          </p:spPr>
        </p:pic>
        <p:sp>
          <p:nvSpPr>
            <p:cNvPr id="304" name="Google Shape;304;g31cc776f792_0_186"/>
            <p:cNvSpPr/>
            <p:nvPr/>
          </p:nvSpPr>
          <p:spPr>
            <a:xfrm>
              <a:off x="879550" y="5813462"/>
              <a:ext cx="591000" cy="126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5" name="Google Shape;305;g31cc776f792_0_186"/>
          <p:cNvSpPr txBox="1">
            <a:spLocks noGrp="1"/>
          </p:cNvSpPr>
          <p:nvPr>
            <p:ph type="body" idx="1"/>
          </p:nvPr>
        </p:nvSpPr>
        <p:spPr>
          <a:xfrm>
            <a:off x="2634078" y="1651050"/>
            <a:ext cx="9588600" cy="8133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4000" b="1">
                <a:solidFill>
                  <a:srgbClr val="18657A"/>
                </a:solidFill>
                <a:latin typeface="Arial"/>
                <a:ea typeface="Arial"/>
                <a:cs typeface="Arial"/>
                <a:sym typeface="Arial"/>
              </a:rPr>
              <a:t>Physics Degrees Awarded to Women</a:t>
            </a:r>
            <a:endParaRPr sz="4000" b="1">
              <a:solidFill>
                <a:srgbClr val="18657A"/>
              </a:solidFill>
              <a:latin typeface="Arial"/>
              <a:ea typeface="Arial"/>
              <a:cs typeface="Arial"/>
              <a:sym typeface="Arial"/>
            </a:endParaRPr>
          </a:p>
        </p:txBody>
      </p:sp>
      <p:pic>
        <p:nvPicPr>
          <p:cNvPr id="306" name="Google Shape;306;g31cc776f792_0_186"/>
          <p:cNvPicPr preferRelativeResize="0"/>
          <p:nvPr/>
        </p:nvPicPr>
        <p:blipFill rotWithShape="1">
          <a:blip r:embed="rId7">
            <a:alphaModFix/>
          </a:blip>
          <a:srcRect/>
          <a:stretch/>
        </p:blipFill>
        <p:spPr>
          <a:xfrm>
            <a:off x="9146400" y="2556908"/>
            <a:ext cx="2380500" cy="1701225"/>
          </a:xfrm>
          <a:prstGeom prst="rect">
            <a:avLst/>
          </a:prstGeom>
          <a:noFill/>
          <a:ln>
            <a:noFill/>
          </a:ln>
        </p:spPr>
      </p:pic>
      <p:pic>
        <p:nvPicPr>
          <p:cNvPr id="307" name="Google Shape;307;g31cc776f792_0_186"/>
          <p:cNvPicPr preferRelativeResize="0"/>
          <p:nvPr/>
        </p:nvPicPr>
        <p:blipFill rotWithShape="1">
          <a:blip r:embed="rId8">
            <a:alphaModFix/>
          </a:blip>
          <a:srcRect/>
          <a:stretch/>
        </p:blipFill>
        <p:spPr>
          <a:xfrm>
            <a:off x="9416503" y="4697653"/>
            <a:ext cx="1759525" cy="1863450"/>
          </a:xfrm>
          <a:prstGeom prst="rect">
            <a:avLst/>
          </a:prstGeom>
          <a:noFill/>
          <a:ln>
            <a:noFill/>
          </a:ln>
        </p:spPr>
      </p:pic>
      <p:sp>
        <p:nvSpPr>
          <p:cNvPr id="308" name="Google Shape;308;g31cc776f792_0_186"/>
          <p:cNvSpPr/>
          <p:nvPr/>
        </p:nvSpPr>
        <p:spPr>
          <a:xfrm>
            <a:off x="11526900" y="5651350"/>
            <a:ext cx="284400" cy="247200"/>
          </a:xfrm>
          <a:prstGeom prst="hexagon">
            <a:avLst>
              <a:gd name="adj" fmla="val 28852"/>
              <a:gd name="vf" fmla="val 11547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31cc776f792_0_192"/>
          <p:cNvSpPr txBox="1">
            <a:spLocks noGrp="1"/>
          </p:cNvSpPr>
          <p:nvPr>
            <p:ph type="title" idx="4294967295"/>
          </p:nvPr>
        </p:nvSpPr>
        <p:spPr>
          <a:xfrm>
            <a:off x="2914650" y="568325"/>
            <a:ext cx="9588600" cy="67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18657A"/>
                </a:solidFill>
                <a:latin typeface="Jost Black"/>
                <a:ea typeface="Jost Black"/>
                <a:cs typeface="Jost Black"/>
                <a:sym typeface="Jost"/>
              </a:rPr>
              <a:t>Percentage of Women in Science</a:t>
            </a:r>
            <a:endParaRPr sz="4000" b="1">
              <a:solidFill>
                <a:srgbClr val="18657A"/>
              </a:solidFill>
              <a:latin typeface="Jost Black"/>
              <a:ea typeface="Jost Black"/>
              <a:cs typeface="Jost Black"/>
              <a:sym typeface="Jost"/>
            </a:endParaRPr>
          </a:p>
        </p:txBody>
      </p:sp>
      <p:sp>
        <p:nvSpPr>
          <p:cNvPr id="315" name="Google Shape;315;g31cc776f792_0_192"/>
          <p:cNvSpPr txBox="1">
            <a:spLocks noGrp="1"/>
          </p:cNvSpPr>
          <p:nvPr>
            <p:ph type="body" idx="4294967295"/>
          </p:nvPr>
        </p:nvSpPr>
        <p:spPr>
          <a:xfrm>
            <a:off x="704850" y="1825625"/>
            <a:ext cx="10761600" cy="3932100"/>
          </a:xfrm>
          <a:prstGeom prst="rect">
            <a:avLst/>
          </a:prstGeom>
          <a:noFill/>
          <a:ln>
            <a:noFill/>
          </a:ln>
        </p:spPr>
        <p:txBody>
          <a:bodyPr spcFirstLastPara="1" wrap="square" lIns="0" tIns="45700" rIns="91425" bIns="45700" anchor="t" anchorCtr="0">
            <a:noAutofit/>
          </a:bodyPr>
          <a:lstStyle/>
          <a:p>
            <a:pPr marL="457200" marR="0" lvl="0" indent="-431800" algn="l" rtl="0">
              <a:lnSpc>
                <a:spcPct val="100000"/>
              </a:lnSpc>
              <a:spcBef>
                <a:spcPts val="0"/>
              </a:spcBef>
              <a:spcAft>
                <a:spcPts val="0"/>
              </a:spcAft>
              <a:buClr>
                <a:srgbClr val="18657A"/>
              </a:buClr>
              <a:buSzPts val="3200"/>
              <a:buChar char="●"/>
            </a:pPr>
            <a:r>
              <a:rPr lang="en-US" sz="3200">
                <a:solidFill>
                  <a:srgbClr val="18657A"/>
                </a:solidFill>
              </a:rPr>
              <a:t>Which science field do you think has the highest percentage of women in it?</a:t>
            </a:r>
            <a:endParaRPr sz="3200">
              <a:solidFill>
                <a:srgbClr val="18657A"/>
              </a:solidFill>
            </a:endParaRPr>
          </a:p>
          <a:p>
            <a:pPr marL="0" marR="0" lvl="0" indent="0" algn="l" rtl="0">
              <a:lnSpc>
                <a:spcPct val="100000"/>
              </a:lnSpc>
              <a:spcBef>
                <a:spcPts val="0"/>
              </a:spcBef>
              <a:spcAft>
                <a:spcPts val="0"/>
              </a:spcAft>
              <a:buClr>
                <a:schemeClr val="dk1"/>
              </a:buClr>
              <a:buSzPts val="2800"/>
              <a:buFont typeface="Arial"/>
              <a:buNone/>
            </a:pPr>
            <a:r>
              <a:rPr lang="en-US" sz="2400">
                <a:solidFill>
                  <a:srgbClr val="18657A"/>
                </a:solidFill>
              </a:rPr>
              <a:t>A. Math	B. Biology	C. Chemistry	    D. Physics	   E. All about the same</a:t>
            </a:r>
            <a:endParaRPr sz="2400">
              <a:solidFill>
                <a:srgbClr val="18657A"/>
              </a:solidFill>
            </a:endParaRPr>
          </a:p>
          <a:p>
            <a:pPr marL="0" marR="0" lvl="0" indent="0" algn="l" rtl="0">
              <a:lnSpc>
                <a:spcPct val="100000"/>
              </a:lnSpc>
              <a:spcBef>
                <a:spcPts val="0"/>
              </a:spcBef>
              <a:spcAft>
                <a:spcPts val="0"/>
              </a:spcAft>
              <a:buClr>
                <a:schemeClr val="dk1"/>
              </a:buClr>
              <a:buSzPts val="2800"/>
              <a:buFont typeface="Arial"/>
              <a:buNone/>
            </a:pPr>
            <a:endParaRPr sz="3200">
              <a:solidFill>
                <a:srgbClr val="18657A"/>
              </a:solidFill>
            </a:endParaRPr>
          </a:p>
          <a:p>
            <a:pPr marL="457200" marR="0" lvl="0" indent="-431800" algn="l" rtl="0">
              <a:lnSpc>
                <a:spcPct val="100000"/>
              </a:lnSpc>
              <a:spcBef>
                <a:spcPts val="0"/>
              </a:spcBef>
              <a:spcAft>
                <a:spcPts val="0"/>
              </a:spcAft>
              <a:buClr>
                <a:srgbClr val="18657A"/>
              </a:buClr>
              <a:buSzPts val="3200"/>
              <a:buChar char="●"/>
            </a:pPr>
            <a:r>
              <a:rPr lang="en-US" sz="3200">
                <a:solidFill>
                  <a:srgbClr val="18657A"/>
                </a:solidFill>
              </a:rPr>
              <a:t>Which field do you think has the lowest percentage of women?</a:t>
            </a:r>
            <a:endParaRPr sz="3200">
              <a:solidFill>
                <a:srgbClr val="18657A"/>
              </a:solidFill>
            </a:endParaRPr>
          </a:p>
          <a:p>
            <a:pPr marL="0" marR="0" lvl="0" indent="0" algn="l" rtl="0">
              <a:lnSpc>
                <a:spcPct val="100000"/>
              </a:lnSpc>
              <a:spcBef>
                <a:spcPts val="0"/>
              </a:spcBef>
              <a:spcAft>
                <a:spcPts val="0"/>
              </a:spcAft>
              <a:buClr>
                <a:schemeClr val="dk1"/>
              </a:buClr>
              <a:buSzPts val="2800"/>
              <a:buFont typeface="Arial"/>
              <a:buNone/>
            </a:pPr>
            <a:r>
              <a:rPr lang="en-US" sz="2400">
                <a:solidFill>
                  <a:srgbClr val="18657A"/>
                </a:solidFill>
              </a:rPr>
              <a:t>A. Math	B. Biology	C. Chemistry	    D. Physics	   E. All about the same</a:t>
            </a:r>
            <a:endParaRPr sz="2400">
              <a:solidFill>
                <a:srgbClr val="18657A"/>
              </a:solidFill>
            </a:endParaRPr>
          </a:p>
        </p:txBody>
      </p:sp>
      <p:sp>
        <p:nvSpPr>
          <p:cNvPr id="316" name="Google Shape;316;g31cc776f792_0_192"/>
          <p:cNvSpPr/>
          <p:nvPr/>
        </p:nvSpPr>
        <p:spPr>
          <a:xfrm>
            <a:off x="11731500" y="6399500"/>
            <a:ext cx="284400" cy="247200"/>
          </a:xfrm>
          <a:prstGeom prst="hexagon">
            <a:avLst>
              <a:gd name="adj" fmla="val 28852"/>
              <a:gd name="vf" fmla="val 115470"/>
            </a:avLst>
          </a:prstGeom>
          <a:solidFill>
            <a:srgbClr val="C9DAF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ost Medium"/>
              <a:ea typeface="Jost Medium"/>
              <a:cs typeface="Jost Medium"/>
              <a:sym typeface="Jost"/>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APS">
      <a:dk1>
        <a:srgbClr val="494949"/>
      </a:dk1>
      <a:lt1>
        <a:srgbClr val="FFFFFF"/>
      </a:lt1>
      <a:dk2>
        <a:srgbClr val="00538B"/>
      </a:dk2>
      <a:lt2>
        <a:srgbClr val="E7E6E6"/>
      </a:lt2>
      <a:accent1>
        <a:srgbClr val="7C7C7F"/>
      </a:accent1>
      <a:accent2>
        <a:srgbClr val="00B38D"/>
      </a:accent2>
      <a:accent3>
        <a:srgbClr val="FFDF4F"/>
      </a:accent3>
      <a:accent4>
        <a:srgbClr val="00AFE9"/>
      </a:accent4>
      <a:accent5>
        <a:srgbClr val="1F1C6B"/>
      </a:accent5>
      <a:accent6>
        <a:srgbClr val="A20055"/>
      </a:accent6>
      <a:hlink>
        <a:srgbClr val="00538B"/>
      </a:hlink>
      <a:folHlink>
        <a:srgbClr val="0263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1">
      <a:dk1>
        <a:srgbClr val="186579"/>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APS">
      <a:dk1>
        <a:srgbClr val="494949"/>
      </a:dk1>
      <a:lt1>
        <a:srgbClr val="FFFFFF"/>
      </a:lt1>
      <a:dk2>
        <a:srgbClr val="00538B"/>
      </a:dk2>
      <a:lt2>
        <a:srgbClr val="E7E6E6"/>
      </a:lt2>
      <a:accent1>
        <a:srgbClr val="7C7C7F"/>
      </a:accent1>
      <a:accent2>
        <a:srgbClr val="00B38D"/>
      </a:accent2>
      <a:accent3>
        <a:srgbClr val="FFDF4F"/>
      </a:accent3>
      <a:accent4>
        <a:srgbClr val="00AFE9"/>
      </a:accent4>
      <a:accent5>
        <a:srgbClr val="1F1C6B"/>
      </a:accent5>
      <a:accent6>
        <a:srgbClr val="A20055"/>
      </a:accent6>
      <a:hlink>
        <a:srgbClr val="00538B"/>
      </a:hlink>
      <a:folHlink>
        <a:srgbClr val="0263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4174</Words>
  <Application>Microsoft Macintosh PowerPoint</Application>
  <PresentationFormat>Widescreen</PresentationFormat>
  <Paragraphs>350</Paragraphs>
  <Slides>52</Slides>
  <Notes>52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52</vt:i4>
      </vt:variant>
    </vt:vector>
  </HeadingPairs>
  <TitlesOfParts>
    <vt:vector size="65" baseType="lpstr">
      <vt:lpstr>Jost Medium</vt:lpstr>
      <vt:lpstr>Open Sans</vt:lpstr>
      <vt:lpstr>Jost ExtraBold</vt:lpstr>
      <vt:lpstr>Arial</vt:lpstr>
      <vt:lpstr>Jost</vt:lpstr>
      <vt:lpstr>Helvetica Neue</vt:lpstr>
      <vt:lpstr>Calibri</vt:lpstr>
      <vt:lpstr>Jost SemiBold</vt:lpstr>
      <vt:lpstr>Jost Black</vt:lpstr>
      <vt:lpstr>Office Theme</vt:lpstr>
      <vt:lpstr>Office Theme</vt:lpstr>
      <vt:lpstr>2_Office Theme</vt:lpstr>
      <vt:lpstr>Office Theme</vt:lpstr>
      <vt:lpstr>Women in Physics</vt:lpstr>
      <vt:lpstr>Famous physicists</vt:lpstr>
      <vt:lpstr>Pre-assignment</vt:lpstr>
      <vt:lpstr>Pre-assignment</vt:lpstr>
      <vt:lpstr>Pre-assignment</vt:lpstr>
      <vt:lpstr>Guidelines for Conduct During Discussion</vt:lpstr>
      <vt:lpstr>Guidelines for Conduct During Discussion</vt:lpstr>
      <vt:lpstr>Discussion Women in Science</vt:lpstr>
      <vt:lpstr>Percentage of Women in Science</vt:lpstr>
      <vt:lpstr>Additional optional activity:</vt:lpstr>
      <vt:lpstr>For the next activity, there are two activity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are women better represented in some fields over others?</vt:lpstr>
      <vt:lpstr>Why are women better represented in some fields over others?</vt:lpstr>
      <vt:lpstr>Percentage of Undergraduate Physics Degrees Awarded to Women</vt:lpstr>
      <vt:lpstr>Percentage of Undergraduate Physics Degrees Awarded to Women</vt:lpstr>
      <vt:lpstr>Women in Physics Internationally</vt:lpstr>
      <vt:lpstr>Academic Achievement</vt:lpstr>
      <vt:lpstr>Percentage of Undergraduate Physics Degrees Awarded to Women</vt:lpstr>
      <vt:lpstr>Academic Achievement</vt:lpstr>
      <vt:lpstr>Unconscious Bias</vt:lpstr>
      <vt:lpstr>What is unconscious bias?</vt:lpstr>
      <vt:lpstr>How early can unconscious bias emerge?</vt:lpstr>
      <vt:lpstr>Another example of unconscious bias</vt:lpstr>
      <vt:lpstr>Gendered Professions</vt:lpstr>
      <vt:lpstr>Gendered Professions</vt:lpstr>
      <vt:lpstr>Discussion Women in Science</vt:lpstr>
      <vt:lpstr>Stop and Reflect  Write your answers</vt:lpstr>
      <vt:lpstr>Career Influences</vt:lpstr>
      <vt:lpstr>What can we do?</vt:lpstr>
      <vt:lpstr>Women in Physics Today</vt:lpstr>
      <vt:lpstr>Collective Commitment</vt:lpstr>
      <vt:lpstr>Have you considered physics?</vt:lpstr>
      <vt:lpstr>References</vt:lpstr>
      <vt:lpstr>Supplemental Slides</vt:lpstr>
      <vt:lpstr>Demographics of the US population</vt:lpstr>
      <vt:lpstr>PowerPoint Presentation</vt:lpstr>
      <vt:lpstr>PowerPoint Presentation</vt:lpstr>
      <vt:lpstr>PowerPoint Presentation</vt:lpstr>
      <vt:lpstr>PowerPoint Presentation</vt:lpstr>
      <vt:lpstr>PowerPoint Presentation</vt:lpstr>
      <vt:lpstr>An effect of unconscious bias</vt:lpstr>
      <vt:lpstr>An effect of unconscious bias</vt:lpstr>
      <vt:lpstr>An effect of unconscious bias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Nicole Schrode</cp:lastModifiedBy>
  <cp:revision>1</cp:revision>
  <dcterms:modified xsi:type="dcterms:W3CDTF">2026-01-06T18:23:15Z</dcterms:modified>
</cp:coreProperties>
</file>