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Jost" pitchFamily="2" charset="77"/>
      <p:regular r:id="rId19"/>
      <p:bold r:id="rId20"/>
      <p:italic r:id="rId21"/>
      <p:boldItalic r:id="rId22"/>
    </p:embeddedFont>
    <p:embeddedFont>
      <p:font typeface="Jost ExtraBold" pitchFamily="2" charset="77"/>
      <p:bold r:id="rId23"/>
    </p:embeddedFont>
    <p:embeddedFont>
      <p:font typeface="Jost Medium" pitchFamily="2" charset="77"/>
      <p:regular r:id="rId24"/>
    </p:embeddedFont>
    <p:embeddedFont>
      <p:font typeface="Jost SemiBold" pitchFamily="2" charset="77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B22C2-29EC-9B1A-7D0F-9B8D2A58132B}" v="1" dt="2025-11-24T15:30:46.180"/>
  </p1510:revLst>
</p1510:revInfo>
</file>

<file path=ppt/tableStyles.xml><?xml version="1.0" encoding="utf-8"?>
<a:tblStyleLst xmlns:a="http://schemas.openxmlformats.org/drawingml/2006/main" def="{75076418-4A65-4608-923D-7FF03BD4D7F2}">
  <a:tblStyle styleId="{75076418-4A65-4608-923D-7FF03BD4D7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/physics-trends/what-do-new-bachelors-ear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aip.org/statistics/starting-salaries-for-physics-bachelors" TargetMode="External"/><Relationship Id="rId4" Type="http://schemas.openxmlformats.org/officeDocument/2006/relationships/hyperlink" Target="https://www.aip.org/statistics/starting-salaries-for-new-physics-bachelors-academic-years-2020-21-and-2021-22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/job-satisfaction-of-physics-bachelors-in-private-sector-stem-positions-academic-years-2020-21-and-2021-2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ip.org/statistics/status-of-physics-bachelors-one-year-after-degree-academic-years-1996-through-2022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/whos-hiring-physics-bachelo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/physics-trends-common-job-titles-for-new-physics-bachelor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/how-well-do-physics-bachelors-degree-recipients-perform-on-the-mcat-and-lsat-exam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idgetotomorrow.wordpress.com/2019/10/22/which-college-majors-score-best-on-the-law-school-admissions-test-here-are-the-top-ten-for-2017-1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/physics-trends/what-do-new-bachelors-ear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ip.org/statistics/starting-salaries-for-new-physics-bachelors-academic-years-2020-21-and-2021-2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a493ceda4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a493ceda41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Old Reference: AIP, Spring 2020: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https://www.aip.org/statistics/physics-trends/what-do-new-bachelors-earn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Reference: AIP, January 2025: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https://www.aip.org/statistics/starting-salaries-for-new-physics-bachelors-academic-years-2020-21-and-2021-22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https://www.aip.org/statistics/starting-salaries-for-physics-bachelors</a:t>
            </a:r>
            <a:r>
              <a:rPr lang="en-US"/>
              <a:t> </a:t>
            </a:r>
            <a:endParaRPr/>
          </a:p>
        </p:txBody>
      </p:sp>
      <p:sp>
        <p:nvSpPr>
          <p:cNvPr id="139" name="Google Shape;139;g3a493ceda41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a493ceda4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a493ceda41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Reference: AIP, 2016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a493ceda41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493ceda4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493ceda41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a493ceda41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493ceda4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a493ceda41_0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3a493ceda41_0_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493ceda4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493ceda41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3a493ceda41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493ceda4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493ceda41_0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a493ceda41_0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5927640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5927640b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f5927640b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3f1b8517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3f1b8517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https://www.aip.org/statistics/job-satisfaction-of-physics-bachelors-in-private-sector-stem-positions-academic-years-2020-21-and-2021-22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https://www.aip.org/statistics/status-of-physics-bachelors-one-year-after-degree-academic-years-1996-through-2022</a:t>
            </a:r>
            <a:r>
              <a:rPr lang="en-US"/>
              <a:t> </a:t>
            </a:r>
            <a:endParaRPr/>
          </a:p>
        </p:txBody>
      </p:sp>
      <p:sp>
        <p:nvSpPr>
          <p:cNvPr id="76" name="Google Shape;76;g273f1b8517d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493ceda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a493ceda4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interactive at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https://www.aip.org/statistics/whos-hiring-physics-bachelors</a:t>
            </a:r>
            <a:r>
              <a:rPr lang="en-US"/>
              <a:t> allows students to click on any state and see who is hiring physics bachelors degrees there. </a:t>
            </a:r>
            <a:endParaRPr/>
          </a:p>
        </p:txBody>
      </p:sp>
      <p:sp>
        <p:nvSpPr>
          <p:cNvPr id="83" name="Google Shape;83;g3a493ceda4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a493ceda4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a493ceda41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Reference: IOP, 2017; Mulvey &amp; Pold, 2017; Tesfaye &amp; Mulvey, 2012</a:t>
            </a:r>
            <a:endParaRPr/>
          </a:p>
        </p:txBody>
      </p:sp>
      <p:sp>
        <p:nvSpPr>
          <p:cNvPr id="91" name="Google Shape;91;g3a493ceda41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493ceda4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a493ceda4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https://www.aip.org/statistics/physics-trends-common-job-titles-for-new-physics-bachelors</a:t>
            </a:r>
            <a:r>
              <a:rPr lang="en-US"/>
              <a:t> </a:t>
            </a:r>
            <a:endParaRPr/>
          </a:p>
        </p:txBody>
      </p:sp>
      <p:sp>
        <p:nvSpPr>
          <p:cNvPr id="98" name="Google Shape;98;g3a493ceda4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a493ceda4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a493ceda41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Reference: IOP, 2017; Mulvey &amp; Pold, 2017; Tesfaye &amp; Mulvey, 2012</a:t>
            </a:r>
            <a:endParaRPr/>
          </a:p>
        </p:txBody>
      </p:sp>
      <p:sp>
        <p:nvSpPr>
          <p:cNvPr id="106" name="Google Shape;106;g3a493ceda41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493ceda4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a493ceda41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(Tyler &amp; Mulvey, 2022)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https://www.aip.org/statistics/how-well-do-physics-bachelors-degree-recipients-perform-on-the-mcat-and-lsat-exams</a:t>
            </a:r>
            <a:endParaRPr/>
          </a:p>
        </p:txBody>
      </p:sp>
      <p:sp>
        <p:nvSpPr>
          <p:cNvPr id="113" name="Google Shape;113;g3a493ceda41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493ceda4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a493ceda4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Cottle 2019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https://bridgetotomorrow.wordpress.com/2019/10/22/which-college-majors-score-best-on-the-law-school-admissions-test-here-are-the-top-ten-for-2017-18/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a493ceda41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493ceda4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a493ceda41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Reference: AIP, Spring 2020: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https://www.aip.org/statistics/physics-trends/what-do-new-bachelors-earn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Reference: AIP, January 2025: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https://www.aip.org/statistics/starting-salaries-for-new-physics-bachelors-academic-years-2020-21-and-2021-22</a:t>
            </a:r>
            <a:r>
              <a:rPr lang="en-US"/>
              <a:t> </a:t>
            </a:r>
            <a:endParaRPr/>
          </a:p>
        </p:txBody>
      </p:sp>
      <p:sp>
        <p:nvSpPr>
          <p:cNvPr id="131" name="Google Shape;131;g3a493ceda41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nsf.gov/" TargetMode="External"/><Relationship Id="rId7" Type="http://schemas.openxmlformats.org/officeDocument/2006/relationships/hyperlink" Target="http://www.aapt.org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://www.fiu.edu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.tamuc.edu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nsf.gov/" TargetMode="External"/><Relationship Id="rId7" Type="http://schemas.openxmlformats.org/officeDocument/2006/relationships/hyperlink" Target="http://www.aapt.org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hyperlink" Target="http://www.fiu.edu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://www.tamuc.edu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332271" y="1755058"/>
            <a:ext cx="9832258" cy="228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6000"/>
              <a:buFont typeface="Jost ExtraBold"/>
              <a:buNone/>
              <a:defRPr sz="6000">
                <a:latin typeface="Jost ExtraBold"/>
                <a:ea typeface="Jost ExtraBold"/>
                <a:cs typeface="Jost ExtraBold"/>
                <a:sym typeface="Jos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32270" y="4135693"/>
            <a:ext cx="983225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 SemiBold"/>
              <a:buNone/>
              <a:defRPr sz="2400">
                <a:latin typeface="Jost SemiBold"/>
                <a:ea typeface="Jost SemiBold"/>
                <a:cs typeface="Jost SemiBold"/>
                <a:sym typeface="Jost SemiBold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323871" y="5914103"/>
            <a:ext cx="1868129" cy="9438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" descr="A black background with text and a purple ato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2270" y="324816"/>
            <a:ext cx="1462770" cy="121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1452828" y="1317170"/>
            <a:ext cx="1073396" cy="1551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1397190" y="1312830"/>
            <a:ext cx="112402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>
                <a:solidFill>
                  <a:srgbClr val="3F6578"/>
                </a:solidFill>
                <a:latin typeface="Calibri"/>
                <a:ea typeface="Calibri"/>
                <a:cs typeface="Calibri"/>
                <a:sym typeface="Calibri"/>
              </a:rPr>
              <a:t>stepupphysics.org</a:t>
            </a:r>
            <a:endParaRPr sz="1000" b="0">
              <a:solidFill>
                <a:srgbClr val="3F65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1332270" y="6307015"/>
            <a:ext cx="1462770" cy="2461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icture with Caption">
  <p:cSld name="3_Picture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0440" y="2429881"/>
            <a:ext cx="1780639" cy="69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8299" y="2185746"/>
            <a:ext cx="1202144" cy="122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5232" y="2348681"/>
            <a:ext cx="1255972" cy="116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3443" y="4086899"/>
            <a:ext cx="1291856" cy="118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01117" y="4086899"/>
            <a:ext cx="1220087" cy="116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 descr="A blue and green 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4164" y="4076768"/>
            <a:ext cx="1790334" cy="136306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324897" y="660093"/>
            <a:ext cx="100903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icture with Caption">
  <p:cSld name="6_Picture with 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0440" y="2535389"/>
            <a:ext cx="1780639" cy="69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8299" y="2291254"/>
            <a:ext cx="1202144" cy="1220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65232" y="2454189"/>
            <a:ext cx="1255972" cy="116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73443" y="4192407"/>
            <a:ext cx="1291856" cy="118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101117" y="4192407"/>
            <a:ext cx="1220087" cy="116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 descr="A blue and green logo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284164" y="4182276"/>
            <a:ext cx="1790334" cy="136306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1324897" y="660093"/>
            <a:ext cx="100903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305233" y="645344"/>
            <a:ext cx="100445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1815131" y="2105844"/>
            <a:ext cx="9578895" cy="370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324897" y="660093"/>
            <a:ext cx="100903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324897" y="2120593"/>
            <a:ext cx="4756355" cy="395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370074" y="2120593"/>
            <a:ext cx="4756355" cy="395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324897" y="208040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1324897" y="2904321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657309" y="208040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657309" y="2904321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324897" y="660093"/>
            <a:ext cx="100903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326486" y="648928"/>
            <a:ext cx="3932237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>
            <a:spLocks noGrp="1"/>
          </p:cNvSpPr>
          <p:nvPr>
            <p:ph type="pic" idx="2"/>
          </p:nvPr>
        </p:nvSpPr>
        <p:spPr>
          <a:xfrm>
            <a:off x="5560142" y="634181"/>
            <a:ext cx="5840361" cy="5073446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09946" y="1990579"/>
            <a:ext cx="3932237" cy="371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326486" y="648928"/>
            <a:ext cx="3932237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5560142" y="634181"/>
            <a:ext cx="5840361" cy="5073446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1324897" y="1937713"/>
            <a:ext cx="3932237" cy="376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>
            <a:spLocks noGrp="1"/>
          </p:cNvSpPr>
          <p:nvPr>
            <p:ph type="pic" idx="2"/>
          </p:nvPr>
        </p:nvSpPr>
        <p:spPr>
          <a:xfrm>
            <a:off x="926758" y="634180"/>
            <a:ext cx="10473746" cy="528470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456902" y="2067951"/>
            <a:ext cx="5898485" cy="399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31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2pPr>
            <a:lvl3pPr marL="1371600" lvl="2" indent="-406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4pPr>
            <a:lvl5pPr marL="2286000" lvl="4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309946" y="2067951"/>
            <a:ext cx="3932237" cy="399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326486" y="648928"/>
            <a:ext cx="3932237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303854" y="2115650"/>
            <a:ext cx="10096649" cy="4105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t"/>
              <a:buChar char="•"/>
              <a:defRPr sz="36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1pPr>
            <a:lvl2pPr marL="914400" marR="0" lvl="1" indent="-431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t"/>
              <a:buChar char="•"/>
              <a:defRPr sz="32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t"/>
              <a:buChar char="•"/>
              <a:defRPr sz="28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t"/>
              <a:buChar char="•"/>
              <a:defRPr sz="24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Jost"/>
              <a:buChar char="•"/>
              <a:defRPr sz="1800" i="0" u="none" strike="noStrike" cap="none">
                <a:solidFill>
                  <a:schemeClr val="dk1"/>
                </a:solidFill>
                <a:latin typeface="Jost Medium"/>
                <a:ea typeface="Jost Medium"/>
                <a:cs typeface="Jost Medium"/>
                <a:sym typeface="Jost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303854" y="655150"/>
            <a:ext cx="1009664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4800"/>
              <a:buFont typeface="Jost SemiBold"/>
              <a:buNone/>
              <a:defRPr sz="4800" i="0" u="none" strike="noStrike" cap="none">
                <a:solidFill>
                  <a:srgbClr val="3F6578"/>
                </a:solidFill>
                <a:latin typeface="Jost SemiBold"/>
                <a:ea typeface="Jost SemiBold"/>
                <a:cs typeface="Jost SemiBold"/>
                <a:sym typeface="Jo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" descr="A black background with text and a purple atom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87496" y="6097076"/>
            <a:ext cx="708076" cy="59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A colorful hexagons on a white background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 l="4721" t="782" r="-1"/>
          <a:stretch/>
        </p:blipFill>
        <p:spPr>
          <a:xfrm>
            <a:off x="0" y="0"/>
            <a:ext cx="1239868" cy="259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11340746" y="6586594"/>
            <a:ext cx="480879" cy="582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1303854" y="6294162"/>
            <a:ext cx="13329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3F6578"/>
                </a:solidFill>
                <a:latin typeface="Calibri"/>
                <a:ea typeface="Calibri"/>
                <a:cs typeface="Calibri"/>
                <a:sym typeface="Calibri"/>
              </a:rPr>
              <a:t>stepupphysics.org</a:t>
            </a:r>
            <a:endParaRPr sz="1200" b="1">
              <a:solidFill>
                <a:srgbClr val="3F65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ip.org/sites/default/files/statistics/employment/bachinitemp-p-10.pdf" TargetMode="External"/><Relationship Id="rId3" Type="http://schemas.openxmlformats.org/officeDocument/2006/relationships/hyperlink" Target="https://www.aip.org/sites/default/files/statistics/physics-trends/fall16-bs-deg-worth.pdf" TargetMode="External"/><Relationship Id="rId7" Type="http://schemas.openxmlformats.org/officeDocument/2006/relationships/hyperlink" Target="https://www.aip.org/sites/default/files/statistics/employment/bach1yrafterdeg-p-14.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ip.org/sites/default/files/statistics/employment/bachinitemp-p-14.1.pdf" TargetMode="External"/><Relationship Id="rId5" Type="http://schemas.openxmlformats.org/officeDocument/2006/relationships/hyperlink" Target="http://www.physics.org/careers.asp?contentid=381" TargetMode="External"/><Relationship Id="rId10" Type="http://schemas.openxmlformats.org/officeDocument/2006/relationships/hyperlink" Target="https://www.aip.org/statistics/how-well-do-physics-bachelors-degree-recipients-perform-on-the-mcat-and-lsat-exams" TargetMode="External"/><Relationship Id="rId4" Type="http://schemas.openxmlformats.org/officeDocument/2006/relationships/hyperlink" Target="https://bridgetotomorrow.wordpress.com/2019/10/22/which-college-majors-score-best-on-the-law-school-admissions-test-here-are-the-top-ten-for-2017-18/" TargetMode="External"/><Relationship Id="rId9" Type="http://schemas.openxmlformats.org/officeDocument/2006/relationships/hyperlink" Target="https://www.aip.org/sites/default/files/statistics/undergrad/mcat-lsat1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p.org/statist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www.aip.org/statistics/knowledge-and-skills-used-by-new-physics-bachelors-employed-in-the-private-sector-academic-years-2020-21-and-2021-22" TargetMode="External"/><Relationship Id="rId4" Type="http://schemas.openxmlformats.org/officeDocument/2006/relationships/hyperlink" Target="https://www.aip.org/statistics/federal-employees-in-the-physical-sciences-and-engineeri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332271" y="1755058"/>
            <a:ext cx="9832258" cy="228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6000"/>
              <a:buFont typeface="Calibri"/>
              <a:buNone/>
            </a:pPr>
            <a:r>
              <a:rPr lang="en-US"/>
              <a:t>Bachelors Degrees in Physics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1332270" y="4135693"/>
            <a:ext cx="983225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you didn’t know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1305229" y="645350"/>
            <a:ext cx="4984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Surprising Facts: Salaries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1305225" y="2105850"/>
            <a:ext cx="47784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ts val="3600"/>
              <a:buChar char="●"/>
            </a:pPr>
            <a:r>
              <a:rPr lang="en-US">
                <a:solidFill>
                  <a:srgbClr val="3F6578"/>
                </a:solidFill>
              </a:rPr>
              <a:t>Physics Majors and Earnings</a:t>
            </a:r>
            <a:endParaRPr>
              <a:solidFill>
                <a:srgbClr val="3F65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Char char="○"/>
            </a:pPr>
            <a:r>
              <a:rPr lang="en-US">
                <a:solidFill>
                  <a:srgbClr val="3F6578"/>
                </a:solidFill>
              </a:rPr>
              <a:t>Physics bachelors earn comparatively more</a:t>
            </a:r>
            <a:endParaRPr>
              <a:solidFill>
                <a:srgbClr val="3F6578"/>
              </a:solidFill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3650" y="100169"/>
            <a:ext cx="5151874" cy="666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1305233" y="251960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Surprising Facts: Helping Society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1305225" y="1577650"/>
            <a:ext cx="10089000" cy="423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605"/>
              <a:buNone/>
            </a:pPr>
            <a:r>
              <a:rPr lang="en-US" sz="2380">
                <a:solidFill>
                  <a:srgbClr val="3F6578"/>
                </a:solidFill>
              </a:rPr>
              <a:t>Physics Majors Help Others</a:t>
            </a:r>
            <a:endParaRPr sz="2380">
              <a:solidFill>
                <a:srgbClr val="3F6578"/>
              </a:solidFill>
            </a:endParaRPr>
          </a:p>
          <a:p>
            <a:pPr marL="457200" lvl="0" indent="-37973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ts val="2380"/>
              <a:buChar char="●"/>
            </a:pPr>
            <a:r>
              <a:rPr lang="en-US" sz="2380">
                <a:solidFill>
                  <a:srgbClr val="3F6578"/>
                </a:solidFill>
              </a:rPr>
              <a:t>Improving people’s health</a:t>
            </a:r>
            <a:endParaRPr sz="2380">
              <a:solidFill>
                <a:srgbClr val="3F6578"/>
              </a:solidFill>
            </a:endParaRPr>
          </a:p>
          <a:p>
            <a:pPr marL="914400" lvl="1" indent="-316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○"/>
            </a:pPr>
            <a:r>
              <a:rPr lang="en-US" sz="2160">
                <a:solidFill>
                  <a:srgbClr val="3F6578"/>
                </a:solidFill>
              </a:rPr>
              <a:t>Diagnosis and treatment of illness, for example:</a:t>
            </a:r>
            <a:endParaRPr sz="2160">
              <a:solidFill>
                <a:srgbClr val="3F6578"/>
              </a:solidFill>
            </a:endParaRPr>
          </a:p>
          <a:p>
            <a:pPr marL="1371600" lvl="2" indent="-3168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■"/>
            </a:pPr>
            <a:r>
              <a:rPr lang="en-US" sz="1940">
                <a:solidFill>
                  <a:srgbClr val="3F6578"/>
                </a:solidFill>
              </a:rPr>
              <a:t>Cancer treatment using radiation, new nanobot technology to target individual cancer cells</a:t>
            </a:r>
            <a:endParaRPr sz="1940">
              <a:solidFill>
                <a:srgbClr val="3F6578"/>
              </a:solidFill>
            </a:endParaRPr>
          </a:p>
          <a:p>
            <a:pPr marL="1371600" lvl="2" indent="-3168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■"/>
            </a:pPr>
            <a:r>
              <a:rPr lang="en-US" sz="1940">
                <a:solidFill>
                  <a:srgbClr val="3F6578"/>
                </a:solidFill>
              </a:rPr>
              <a:t>Body imaging using X-rays, ultrasound, NMR and PET scans</a:t>
            </a:r>
            <a:endParaRPr sz="1940">
              <a:solidFill>
                <a:srgbClr val="3F6578"/>
              </a:solidFill>
            </a:endParaRPr>
          </a:p>
          <a:p>
            <a:pPr marL="1371600" lvl="2" indent="-3168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■"/>
            </a:pPr>
            <a:r>
              <a:rPr lang="en-US" sz="1940">
                <a:solidFill>
                  <a:srgbClr val="3F6578"/>
                </a:solidFill>
              </a:rPr>
              <a:t>New methods using infrared light to monitor our blood</a:t>
            </a:r>
            <a:endParaRPr sz="1940">
              <a:solidFill>
                <a:srgbClr val="3F6578"/>
              </a:solidFill>
            </a:endParaRPr>
          </a:p>
          <a:p>
            <a:pPr marL="457200" lvl="0" indent="-3797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80"/>
              <a:buChar char="●"/>
            </a:pPr>
            <a:r>
              <a:rPr lang="en-US" sz="2380">
                <a:solidFill>
                  <a:srgbClr val="3F6578"/>
                </a:solidFill>
              </a:rPr>
              <a:t>Addressing environmental issues</a:t>
            </a:r>
            <a:endParaRPr sz="2380">
              <a:solidFill>
                <a:srgbClr val="3F6578"/>
              </a:solidFill>
            </a:endParaRPr>
          </a:p>
          <a:p>
            <a:pPr marL="914400" lvl="1" indent="-3168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○"/>
            </a:pPr>
            <a:r>
              <a:rPr lang="en-US" sz="2160">
                <a:solidFill>
                  <a:srgbClr val="3F6578"/>
                </a:solidFill>
              </a:rPr>
              <a:t>Energy needs and climate change effects, for example:</a:t>
            </a:r>
            <a:endParaRPr sz="2160">
              <a:solidFill>
                <a:srgbClr val="3F6578"/>
              </a:solidFill>
            </a:endParaRPr>
          </a:p>
          <a:p>
            <a:pPr marL="1371600" lvl="2" indent="-3168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■"/>
            </a:pPr>
            <a:r>
              <a:rPr lang="en-US" sz="1940">
                <a:solidFill>
                  <a:srgbClr val="3F6578"/>
                </a:solidFill>
              </a:rPr>
              <a:t>New renewable energy technology</a:t>
            </a:r>
            <a:endParaRPr sz="1940">
              <a:solidFill>
                <a:srgbClr val="3F6578"/>
              </a:solidFill>
            </a:endParaRPr>
          </a:p>
          <a:p>
            <a:pPr marL="1371600" lvl="2" indent="-3168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■"/>
            </a:pPr>
            <a:r>
              <a:rPr lang="en-US" sz="1940">
                <a:solidFill>
                  <a:srgbClr val="3F6578"/>
                </a:solidFill>
              </a:rPr>
              <a:t>Climate change effects on humans, animals (e.g. penguin populations), and land (size of the Sahara Desert) </a:t>
            </a:r>
            <a:endParaRPr sz="1940">
              <a:solidFill>
                <a:srgbClr val="3F6578"/>
              </a:solidFill>
            </a:endParaRPr>
          </a:p>
          <a:p>
            <a:pPr marL="1371600" lvl="2" indent="-31686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390"/>
              <a:buChar char="■"/>
            </a:pPr>
            <a:r>
              <a:rPr lang="en-US" sz="1940">
                <a:solidFill>
                  <a:srgbClr val="3F6578"/>
                </a:solidFill>
              </a:rPr>
              <a:t>Environmentally friendly transportation methods</a:t>
            </a:r>
            <a:endParaRPr sz="1940">
              <a:solidFill>
                <a:srgbClr val="3F6578"/>
              </a:solidFill>
            </a:endParaRPr>
          </a:p>
          <a:p>
            <a:pPr marL="457200" lvl="0" indent="-3797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80"/>
              <a:buChar char="●"/>
            </a:pPr>
            <a:r>
              <a:rPr lang="en-US" sz="2380">
                <a:solidFill>
                  <a:srgbClr val="3F6578"/>
                </a:solidFill>
              </a:rPr>
              <a:t>And many more…</a:t>
            </a:r>
            <a:endParaRPr sz="2380">
              <a:solidFill>
                <a:srgbClr val="3F6578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1305233" y="645344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Surprising Facts: Helping Society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9475" y="1842300"/>
            <a:ext cx="6396097" cy="494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1305233" y="645344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1815131" y="2105844"/>
            <a:ext cx="95790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3858">
                <a:solidFill>
                  <a:srgbClr val="3F6578"/>
                </a:solidFill>
              </a:rPr>
              <a:t>Students who earn a degree in physics:</a:t>
            </a:r>
            <a:endParaRPr sz="3858">
              <a:solidFill>
                <a:srgbClr val="3F6578"/>
              </a:solidFill>
            </a:endParaRPr>
          </a:p>
          <a:p>
            <a:pPr marL="457200" lvl="0" indent="-418464" algn="l" rtl="0"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ct val="100000"/>
              <a:buChar char="●"/>
            </a:pPr>
            <a:r>
              <a:rPr lang="en-US" sz="3858">
                <a:solidFill>
                  <a:srgbClr val="3F6578"/>
                </a:solidFill>
              </a:rPr>
              <a:t>Have high employment and job satisfaction</a:t>
            </a:r>
            <a:endParaRPr sz="3858">
              <a:solidFill>
                <a:srgbClr val="3F6578"/>
              </a:solidFill>
            </a:endParaRPr>
          </a:p>
          <a:p>
            <a:pPr marL="457200" lvl="0" indent="-418464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100000"/>
              <a:buChar char="●"/>
            </a:pPr>
            <a:r>
              <a:rPr lang="en-US" sz="3858">
                <a:solidFill>
                  <a:srgbClr val="3F6578"/>
                </a:solidFill>
              </a:rPr>
              <a:t>Work in many different sectors (STEM/non-STEM)</a:t>
            </a:r>
            <a:endParaRPr sz="3858">
              <a:solidFill>
                <a:srgbClr val="3F6578"/>
              </a:solidFill>
            </a:endParaRPr>
          </a:p>
          <a:p>
            <a:pPr marL="457200" lvl="0" indent="-418464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100000"/>
              <a:buChar char="●"/>
            </a:pPr>
            <a:r>
              <a:rPr lang="en-US" sz="3858">
                <a:solidFill>
                  <a:srgbClr val="3F6578"/>
                </a:solidFill>
              </a:rPr>
              <a:t>Gain skills that give them a competitive edge for Medical and Law School</a:t>
            </a:r>
            <a:endParaRPr sz="3858">
              <a:solidFill>
                <a:srgbClr val="3F6578"/>
              </a:solidFill>
            </a:endParaRPr>
          </a:p>
          <a:p>
            <a:pPr marL="457200" lvl="0" indent="-418464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100000"/>
              <a:buChar char="●"/>
            </a:pPr>
            <a:r>
              <a:rPr lang="en-US" sz="3858">
                <a:solidFill>
                  <a:srgbClr val="3F6578"/>
                </a:solidFill>
              </a:rPr>
              <a:t>Earn comparatively higher salaries than most other bachelor’s degrees</a:t>
            </a:r>
            <a:endParaRPr sz="3858">
              <a:solidFill>
                <a:srgbClr val="3F6578"/>
              </a:solidFill>
            </a:endParaRPr>
          </a:p>
          <a:p>
            <a:pPr marL="457200" lvl="0" indent="-418464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100000"/>
              <a:buChar char="●"/>
            </a:pPr>
            <a:r>
              <a:rPr lang="en-US" sz="3858">
                <a:solidFill>
                  <a:srgbClr val="3F6578"/>
                </a:solidFill>
              </a:rPr>
              <a:t>Have the opportunity to help society in substantial ways</a:t>
            </a:r>
            <a:endParaRPr sz="3858">
              <a:solidFill>
                <a:srgbClr val="3F657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1305233" y="645344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Discussion Questions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1815131" y="2105844"/>
            <a:ext cx="95790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F6578"/>
                </a:solidFill>
              </a:rPr>
              <a:t>What surprised you about the:</a:t>
            </a:r>
            <a:endParaRPr>
              <a:solidFill>
                <a:srgbClr val="3F6578"/>
              </a:solidFill>
            </a:endParaRPr>
          </a:p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ts val="3600"/>
              <a:buChar char="●"/>
            </a:pPr>
            <a:r>
              <a:rPr lang="en-US">
                <a:solidFill>
                  <a:srgbClr val="3F6578"/>
                </a:solidFill>
              </a:rPr>
              <a:t>Areas in which physicists work?</a:t>
            </a:r>
            <a:endParaRPr>
              <a:solidFill>
                <a:srgbClr val="3F6578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3600"/>
              <a:buChar char="●"/>
            </a:pPr>
            <a:r>
              <a:rPr lang="en-US">
                <a:solidFill>
                  <a:srgbClr val="3F6578"/>
                </a:solidFill>
              </a:rPr>
              <a:t>Skills physicists apply working in such diverse areas? </a:t>
            </a:r>
            <a:endParaRPr>
              <a:solidFill>
                <a:srgbClr val="3F6578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3600"/>
              <a:buChar char="●"/>
            </a:pPr>
            <a:r>
              <a:rPr lang="en-US">
                <a:solidFill>
                  <a:srgbClr val="3F6578"/>
                </a:solidFill>
              </a:rPr>
              <a:t>Benefit physicists can have on the lives of others?</a:t>
            </a:r>
            <a:endParaRPr>
              <a:solidFill>
                <a:srgbClr val="3F657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1305233" y="120832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1349525" y="1446525"/>
            <a:ext cx="10044600" cy="436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43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AIP Statistics (2016). What’s a Bachelor’s Degree Worth? American Institute of Physics (AIP). Retrieved from: </a:t>
            </a:r>
            <a:r>
              <a:rPr lang="en-US" sz="135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https://www.aip.org/sites/default/files/statistics/physics-trends/fall16-bs-deg-worth.pdf</a:t>
            </a:r>
            <a:endParaRPr sz="1350">
              <a:solidFill>
                <a:srgbClr val="18657A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Cottle, P. (2019, October 22). Which college majors score best on the Law School Admissions Test? Here are the top ten for 2017-18. Bridge to Tomorrow. </a:t>
            </a:r>
            <a:r>
              <a:rPr lang="en-US" sz="1350" u="sng">
                <a:solidFill>
                  <a:schemeClr val="hlink"/>
                </a:solidFill>
                <a:hlinkClick r:id="rId4"/>
              </a:rPr>
              <a:t>https://bridgetotomorrow.wordpress.com/2019/10/22/which-college-majors-score-best-on-the-law-school-admissions-test-here-are-the-top-ten-for-2017-18/</a:t>
            </a:r>
            <a:r>
              <a:rPr lang="en-US" sz="1350">
                <a:solidFill>
                  <a:srgbClr val="18657A"/>
                </a:solidFill>
              </a:rPr>
              <a:t> </a:t>
            </a:r>
            <a:endParaRPr sz="1350">
              <a:solidFill>
                <a:srgbClr val="18657A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IOP (2017). Institute of Physics (IOP) Careers from physics. Retrieved from: </a:t>
            </a:r>
            <a:r>
              <a:rPr lang="en-US" sz="135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http://www.physics.org/careers.asp?contentid=381</a:t>
            </a:r>
            <a:endParaRPr sz="1350">
              <a:solidFill>
                <a:srgbClr val="18657A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Mulvey, P., &amp; Pold, J. (2017). Physics Bachelor: Initial Employment. American Institute of Physics (AIP) Report. Retrieved from: </a:t>
            </a:r>
            <a:r>
              <a:rPr lang="en-US" sz="1350" u="sng">
                <a:solidFill>
                  <a:schemeClr val="dk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https://www.aip.org/sites/default/files/statistics/employment/bachinitemp-p-14.1.pdf</a:t>
            </a:r>
            <a:endParaRPr sz="1350">
              <a:solidFill>
                <a:srgbClr val="18657A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Pold, J., &amp; Mulvey, P. (2016). Physics Bachelors: One Year after Degree.  American Institute of Physics (AIP) Report. Retrieved from: </a:t>
            </a:r>
            <a:r>
              <a:rPr lang="en-US" sz="1350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https://www.aip.org/sites/default/files/statistics/employment/bach1yrafterdeg-p-14.1.pdf</a:t>
            </a:r>
            <a:endParaRPr sz="1350">
              <a:solidFill>
                <a:srgbClr val="18657A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Tesfaye, C.L., &amp; Mulvey, P. (2012). Physics Bachelor’s Initial Employment. American Institute of Physics (AIP) Report. Retrieved from: </a:t>
            </a:r>
            <a:r>
              <a:rPr lang="en-US" sz="1350" u="sng">
                <a:solidFill>
                  <a:schemeClr val="dk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https://www.aip.org/sites/default/files/statistics/employment/bachinitemp-p-10.pdf</a:t>
            </a:r>
            <a:endParaRPr sz="1350">
              <a:solidFill>
                <a:srgbClr val="18657A"/>
              </a:solidFill>
            </a:endParaRPr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657A"/>
              </a:buClr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Tesfaye, C.L., &amp; Mulvey, P. (2013). MCAT, LSAT and Physics Bachelor's. American Institute of Physics (AIP) Report. Retrieved from: </a:t>
            </a:r>
            <a:r>
              <a:rPr lang="en-US" sz="1350" u="sng">
                <a:solidFill>
                  <a:schemeClr val="dk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https://www.aip.org/sites/default/files/statistics/undergrad/mcat-lsat1.pdf</a:t>
            </a:r>
            <a:endParaRPr sz="1350"/>
          </a:p>
          <a:p>
            <a:pPr marL="457200" lvl="0" indent="-314325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350"/>
              <a:buChar char="●"/>
            </a:pPr>
            <a:r>
              <a:rPr lang="en-US" sz="1350">
                <a:solidFill>
                  <a:srgbClr val="18657A"/>
                </a:solidFill>
              </a:rPr>
              <a:t>Tyler, J., &amp; Mulvey, P. (2022, April 1). How Well Do Physics Bachelor's Degree Recipients Perform on the MCAT and LSAT Exams? American Institute of Physics. </a:t>
            </a:r>
            <a:r>
              <a:rPr lang="en-US" sz="1350" u="sng">
                <a:solidFill>
                  <a:schemeClr val="hlink"/>
                </a:solidFill>
                <a:hlinkClick r:id="rId10"/>
              </a:rPr>
              <a:t>https://www.aip.org/statistics/how-well-do-physics-bachelors-degree-recipients-perform-on-the-mcat-and-lsat-exams</a:t>
            </a:r>
            <a:r>
              <a:rPr lang="en-US" sz="1350"/>
              <a:t> </a:t>
            </a:r>
            <a:endParaRPr sz="13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1324897" y="660093"/>
            <a:ext cx="10090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8657A"/>
                </a:solidFill>
                <a:latin typeface="Jost Black"/>
                <a:ea typeface="Jost Black"/>
                <a:cs typeface="Jost Black"/>
                <a:sym typeface="Jost"/>
              </a:rPr>
              <a:t>Acknowledgement: </a:t>
            </a:r>
            <a:r>
              <a:rPr lang="en-US" sz="2000">
                <a:solidFill>
                  <a:srgbClr val="18657A"/>
                </a:solidFill>
                <a:latin typeface="Jost Medium"/>
                <a:ea typeface="Jost Medium"/>
                <a:cs typeface="Jost Medium"/>
                <a:sym typeface="Jost"/>
              </a:rPr>
              <a:t>This work is supported by the National Science Foundation under Grant No. 1720810, 1720869, 1720917, and 1721021 and Moore and Betty Foundation DOI: </a:t>
            </a:r>
            <a:r>
              <a:rPr lang="en-US" sz="2000">
                <a:solidFill>
                  <a:srgbClr val="18657A"/>
                </a:solidFill>
                <a:highlight>
                  <a:srgbClr val="FFFFFF"/>
                </a:highlight>
              </a:rPr>
              <a:t>doi.org/10.37807/GBMF11451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305233" y="251960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Stability &amp; Satisfaction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1349525" y="1577650"/>
            <a:ext cx="10044600" cy="438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F6578"/>
                </a:solidFill>
              </a:rPr>
              <a:t>Based on national surveys of students with bachelor’s degrees in physics</a:t>
            </a:r>
            <a:endParaRPr>
              <a:solidFill>
                <a:srgbClr val="3F6578"/>
              </a:solidFill>
            </a:endParaRPr>
          </a:p>
          <a:p>
            <a:pPr marL="457200" lvl="0" indent="-405765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ct val="100000"/>
              <a:buChar char="●"/>
            </a:pPr>
            <a:r>
              <a:rPr lang="en-US">
                <a:solidFill>
                  <a:srgbClr val="3F6578"/>
                </a:solidFill>
              </a:rPr>
              <a:t>High employment rates (95%)</a:t>
            </a:r>
            <a:endParaRPr>
              <a:solidFill>
                <a:srgbClr val="3F6578"/>
              </a:solidFill>
            </a:endParaRPr>
          </a:p>
          <a:p>
            <a:pPr marL="457200" lvl="0" indent="-40576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100000"/>
              <a:buChar char="●"/>
            </a:pPr>
            <a:r>
              <a:rPr lang="en-US">
                <a:solidFill>
                  <a:srgbClr val="3F6578"/>
                </a:solidFill>
              </a:rPr>
              <a:t>High job satisfaction in terms of</a:t>
            </a:r>
            <a:endParaRPr>
              <a:solidFill>
                <a:srgbClr val="3F6578"/>
              </a:solidFill>
            </a:endParaRPr>
          </a:p>
          <a:p>
            <a:pPr marL="914400" lvl="1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56250"/>
              <a:buChar char="○"/>
            </a:pPr>
            <a:r>
              <a:rPr lang="en-US">
                <a:solidFill>
                  <a:srgbClr val="3F6578"/>
                </a:solidFill>
              </a:rPr>
              <a:t>Feelings of job security </a:t>
            </a:r>
            <a:endParaRPr>
              <a:solidFill>
                <a:srgbClr val="3F6578"/>
              </a:solidFill>
            </a:endParaRPr>
          </a:p>
          <a:p>
            <a:pPr marL="1371600" lvl="2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64285"/>
              <a:buChar char="■"/>
            </a:pPr>
            <a:r>
              <a:rPr lang="en-US">
                <a:solidFill>
                  <a:srgbClr val="3F6578"/>
                </a:solidFill>
              </a:rPr>
              <a:t>nearly 90% (depending on sector) felt secure</a:t>
            </a:r>
            <a:endParaRPr>
              <a:solidFill>
                <a:srgbClr val="3F6578"/>
              </a:solidFill>
            </a:endParaRPr>
          </a:p>
          <a:p>
            <a:pPr marL="914400" lvl="1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56250"/>
              <a:buChar char="○"/>
            </a:pPr>
            <a:r>
              <a:rPr lang="en-US">
                <a:solidFill>
                  <a:srgbClr val="3F6578"/>
                </a:solidFill>
              </a:rPr>
              <a:t>Overall satisfaction </a:t>
            </a:r>
            <a:endParaRPr>
              <a:solidFill>
                <a:srgbClr val="3F6578"/>
              </a:solidFill>
            </a:endParaRPr>
          </a:p>
          <a:p>
            <a:pPr marL="1371600" lvl="2" indent="-31718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ct val="64285"/>
              <a:buChar char="■"/>
            </a:pPr>
            <a:r>
              <a:rPr lang="en-US">
                <a:solidFill>
                  <a:srgbClr val="3F6578"/>
                </a:solidFill>
              </a:rPr>
              <a:t>85% (depending on sector) felt a sense of satisfaction</a:t>
            </a:r>
            <a:endParaRPr>
              <a:solidFill>
                <a:srgbClr val="3F657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1305233" y="645344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Optional Research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485725" y="2105850"/>
            <a:ext cx="62157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/>
              <a:t>Go to the </a:t>
            </a:r>
            <a:r>
              <a:rPr lang="en-US" i="1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Institute of Physics</a:t>
            </a:r>
            <a:r>
              <a:rPr lang="en-US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Statistics website</a:t>
            </a:r>
            <a:r>
              <a:rPr lang="en-US"/>
              <a:t> and research more about who is hiring physics majors to do what within the </a:t>
            </a:r>
            <a:r>
              <a:rPr lang="en-US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</a:t>
            </a:r>
            <a:r>
              <a:rPr lang="en-US"/>
              <a:t> or </a:t>
            </a:r>
            <a:r>
              <a:rPr lang="en-US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private sector</a:t>
            </a:r>
            <a:r>
              <a:rPr lang="en-US"/>
              <a:t>. </a:t>
            </a:r>
            <a:endParaRPr/>
          </a:p>
        </p:txBody>
      </p:sp>
      <p:pic>
        <p:nvPicPr>
          <p:cNvPr id="87" name="Google Shape;87;p14" title="3-figure-3-sector.png"/>
          <p:cNvPicPr preferRelativeResize="0"/>
          <p:nvPr/>
        </p:nvPicPr>
        <p:blipFill rotWithShape="1">
          <a:blip r:embed="rId6">
            <a:alphaModFix/>
          </a:blip>
          <a:srcRect l="4655" t="6335" r="5124" b="3792"/>
          <a:stretch/>
        </p:blipFill>
        <p:spPr>
          <a:xfrm>
            <a:off x="6701425" y="1554373"/>
            <a:ext cx="5238451" cy="44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05233" y="187660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Opportunities</a:t>
            </a:r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380975" y="1614310"/>
            <a:ext cx="10013100" cy="44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523"/>
              <a:buNone/>
            </a:pPr>
            <a:r>
              <a:rPr lang="en-US" sz="2310">
                <a:solidFill>
                  <a:srgbClr val="3F6578"/>
                </a:solidFill>
              </a:rPr>
              <a:t>Flexible options and sectors including: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National Labs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Professional Schools (e.g. Medicine, Health)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Environmental/Climate Science and Energy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Space Science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Government/Policy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Public Administration and Business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Communication (e.g. Science Writing, Media)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Education (e.g. High School, College/University)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Engineering and Computing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Arts (e.g. Music, Television)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Not-for-Profit Organizations</a:t>
            </a:r>
            <a:endParaRPr sz="2310">
              <a:solidFill>
                <a:srgbClr val="3F6578"/>
              </a:solidFill>
            </a:endParaRPr>
          </a:p>
          <a:p>
            <a:pPr marL="457200" lvl="0" indent="-37528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2310"/>
              <a:buChar char="●"/>
            </a:pPr>
            <a:r>
              <a:rPr lang="en-US" sz="2310">
                <a:solidFill>
                  <a:srgbClr val="3F6578"/>
                </a:solidFill>
              </a:rPr>
              <a:t>Graduate Studies (e.g. multiple STEM disciplines)</a:t>
            </a:r>
            <a:endParaRPr sz="2310">
              <a:solidFill>
                <a:srgbClr val="3F6578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1305229" y="645350"/>
            <a:ext cx="5069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Surprising Facts: Salaries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1305229" y="2614750"/>
            <a:ext cx="45108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F6578"/>
                </a:solidFill>
              </a:rPr>
              <a:t>Lots of job variety with flexible options and multiple sectors</a:t>
            </a:r>
            <a:endParaRPr>
              <a:solidFill>
                <a:srgbClr val="3F6578"/>
              </a:solidFill>
            </a:endParaRPr>
          </a:p>
        </p:txBody>
      </p:sp>
      <p:pic>
        <p:nvPicPr>
          <p:cNvPr id="102" name="Google Shape;102;p16" title="phytrends-spring2024-phybs-job-tit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669" y="172950"/>
            <a:ext cx="4968898" cy="638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305233" y="448652"/>
            <a:ext cx="10044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Opportunities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1316868" y="1730808"/>
            <a:ext cx="10403828" cy="408004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3200"/>
              <a:buChar char="●"/>
            </a:pPr>
            <a:r>
              <a:rPr lang="en-US" sz="3200">
                <a:solidFill>
                  <a:srgbClr val="18657A"/>
                </a:solidFill>
              </a:rPr>
              <a:t>On the MCAT (Medical College Admission Test), which major from amongst the following gets the highest scores? Lowest scores?</a:t>
            </a:r>
            <a:endParaRPr sz="3200">
              <a:solidFill>
                <a:srgbClr val="18657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8657A"/>
                </a:solidFill>
              </a:rPr>
              <a:t>A. Biology	  B. Psychology   C. Chemistry	D. Physics    E. Engineering</a:t>
            </a:r>
            <a:endParaRPr sz="2400">
              <a:solidFill>
                <a:srgbClr val="18657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>
              <a:solidFill>
                <a:srgbClr val="18657A"/>
              </a:solidFill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657A"/>
              </a:buClr>
              <a:buSzPts val="3200"/>
              <a:buChar char="●"/>
            </a:pPr>
            <a:r>
              <a:rPr lang="en-US" sz="3200">
                <a:solidFill>
                  <a:srgbClr val="18657A"/>
                </a:solidFill>
              </a:rPr>
              <a:t>On the LSAT (Law School Admission Test), which major from amongst the following gets the highest scores? Lowest scores?</a:t>
            </a:r>
            <a:endParaRPr sz="3200">
              <a:solidFill>
                <a:srgbClr val="18657A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8657A"/>
                </a:solidFill>
              </a:rPr>
              <a:t>A. Biology	  B. Psychology   C. Chemistry	D. Physics    E. Engineering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305229" y="645350"/>
            <a:ext cx="4391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Surprising Facts: Medicine</a:t>
            </a: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748950" y="2166450"/>
            <a:ext cx="48975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ts val="3600"/>
              <a:buChar char="●"/>
            </a:pPr>
            <a:r>
              <a:rPr lang="en-US">
                <a:solidFill>
                  <a:srgbClr val="3F6578"/>
                </a:solidFill>
              </a:rPr>
              <a:t>Physics Majors and Medical School</a:t>
            </a:r>
            <a:endParaRPr>
              <a:solidFill>
                <a:srgbClr val="3F65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Char char="○"/>
            </a:pPr>
            <a:r>
              <a:rPr lang="en-US">
                <a:solidFill>
                  <a:srgbClr val="3F6578"/>
                </a:solidFill>
              </a:rPr>
              <a:t>Physics majors get very high scores on the MCATs</a:t>
            </a:r>
            <a:endParaRPr>
              <a:solidFill>
                <a:srgbClr val="3F6578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l="5255" t="6646" r="5219" b="3287"/>
          <a:stretch/>
        </p:blipFill>
        <p:spPr>
          <a:xfrm>
            <a:off x="5696400" y="740871"/>
            <a:ext cx="6080175" cy="534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5797388" y="2710926"/>
            <a:ext cx="5878200" cy="227700"/>
          </a:xfrm>
          <a:prstGeom prst="rect">
            <a:avLst/>
          </a:prstGeom>
          <a:solidFill>
            <a:srgbClr val="E66FE5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1305229" y="645350"/>
            <a:ext cx="5050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Surprising Facts: Law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163024" y="2105850"/>
            <a:ext cx="46056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ts val="3600"/>
              <a:buChar char="●"/>
            </a:pPr>
            <a:r>
              <a:rPr lang="en-US">
                <a:solidFill>
                  <a:srgbClr val="3F6578"/>
                </a:solidFill>
              </a:rPr>
              <a:t>Physics Majors and Law School</a:t>
            </a:r>
            <a:endParaRPr>
              <a:solidFill>
                <a:srgbClr val="3F65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Char char="○"/>
            </a:pPr>
            <a:r>
              <a:rPr lang="en-US">
                <a:solidFill>
                  <a:srgbClr val="3F6578"/>
                </a:solidFill>
              </a:rPr>
              <a:t>Physics majors get very high scores on the LSATs</a:t>
            </a:r>
            <a:endParaRPr>
              <a:solidFill>
                <a:srgbClr val="3F6578"/>
              </a:solidFill>
            </a:endParaRPr>
          </a:p>
        </p:txBody>
      </p:sp>
      <p:graphicFrame>
        <p:nvGraphicFramePr>
          <p:cNvPr id="126" name="Google Shape;126;p19"/>
          <p:cNvGraphicFramePr/>
          <p:nvPr/>
        </p:nvGraphicFramePr>
        <p:xfrm>
          <a:off x="6210703" y="645350"/>
          <a:ext cx="5415475" cy="4531850"/>
        </p:xfrm>
        <a:graphic>
          <a:graphicData uri="http://schemas.openxmlformats.org/drawingml/2006/table">
            <a:tbl>
              <a:tblPr>
                <a:noFill/>
                <a:tableStyleId>{75076418-4A65-4608-923D-7FF03BD4D7F2}</a:tableStyleId>
              </a:tblPr>
              <a:tblGrid>
                <a:gridCol w="231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87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Law School Admissions Test (LSAT): Top Ten College Majors for "Mean Highest LSAT" Score, 2017-18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Field of Undergraduate Degree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total LSAT Score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of Applicants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Statistics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164.14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Mathematics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162.8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Physics, General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161.58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Astronomy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161.33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Sci, General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161.24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Nuclear Engineering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161.2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Physics, Specialization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Biomedical Engineering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160.45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Classics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160.38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Engineering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160.32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5875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Source: Law School Admission Council, 2018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7" name="Google Shape;127;p19"/>
          <p:cNvSpPr/>
          <p:nvPr/>
        </p:nvSpPr>
        <p:spPr>
          <a:xfrm>
            <a:off x="6210700" y="2408600"/>
            <a:ext cx="5415600" cy="285900"/>
          </a:xfrm>
          <a:prstGeom prst="rect">
            <a:avLst/>
          </a:prstGeom>
          <a:solidFill>
            <a:srgbClr val="E66FE5">
              <a:alpha val="52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1305229" y="645350"/>
            <a:ext cx="4984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Surprising Facts: Salaries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1305225" y="2105850"/>
            <a:ext cx="4778400" cy="370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spcBef>
                <a:spcPts val="1800"/>
              </a:spcBef>
              <a:spcAft>
                <a:spcPts val="0"/>
              </a:spcAft>
              <a:buClr>
                <a:srgbClr val="3F6578"/>
              </a:buClr>
              <a:buSzPts val="3600"/>
              <a:buChar char="●"/>
            </a:pPr>
            <a:r>
              <a:rPr lang="en-US">
                <a:solidFill>
                  <a:srgbClr val="3F6578"/>
                </a:solidFill>
              </a:rPr>
              <a:t>Physics Majors and Earnings</a:t>
            </a:r>
            <a:endParaRPr>
              <a:solidFill>
                <a:srgbClr val="3F6578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3F6578"/>
              </a:buClr>
              <a:buSzPts val="1800"/>
              <a:buChar char="○"/>
            </a:pPr>
            <a:r>
              <a:rPr lang="en-US">
                <a:solidFill>
                  <a:srgbClr val="3F6578"/>
                </a:solidFill>
              </a:rPr>
              <a:t>Physics bachelors earn comparatively more</a:t>
            </a:r>
            <a:endParaRPr>
              <a:solidFill>
                <a:srgbClr val="3F6578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2017" y="79925"/>
            <a:ext cx="5179451" cy="664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">
      <a:dk1>
        <a:srgbClr val="494949"/>
      </a:dk1>
      <a:lt1>
        <a:srgbClr val="FFFFFF"/>
      </a:lt1>
      <a:dk2>
        <a:srgbClr val="00538B"/>
      </a:dk2>
      <a:lt2>
        <a:srgbClr val="E7E6E6"/>
      </a:lt2>
      <a:accent1>
        <a:srgbClr val="7C7C7F"/>
      </a:accent1>
      <a:accent2>
        <a:srgbClr val="00B38D"/>
      </a:accent2>
      <a:accent3>
        <a:srgbClr val="FFDF4F"/>
      </a:accent3>
      <a:accent4>
        <a:srgbClr val="00AFE9"/>
      </a:accent4>
      <a:accent5>
        <a:srgbClr val="1F1C6B"/>
      </a:accent5>
      <a:accent6>
        <a:srgbClr val="A20055"/>
      </a:accent6>
      <a:hlink>
        <a:srgbClr val="00538B"/>
      </a:hlink>
      <a:folHlink>
        <a:srgbClr val="02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Macintosh PowerPoint</Application>
  <PresentationFormat>Widescreen</PresentationFormat>
  <Paragraphs>150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Jost Medium</vt:lpstr>
      <vt:lpstr>Jost ExtraBold</vt:lpstr>
      <vt:lpstr>Jost</vt:lpstr>
      <vt:lpstr>Arial</vt:lpstr>
      <vt:lpstr>Calibri</vt:lpstr>
      <vt:lpstr>Jost SemiBold</vt:lpstr>
      <vt:lpstr>Office Theme</vt:lpstr>
      <vt:lpstr>Bachelors Degrees in Physics</vt:lpstr>
      <vt:lpstr>Job Stability &amp; Satisfaction</vt:lpstr>
      <vt:lpstr>Optional Research</vt:lpstr>
      <vt:lpstr>Job Opportunities</vt:lpstr>
      <vt:lpstr>Surprising Facts: Salaries</vt:lpstr>
      <vt:lpstr>Job Opportunities</vt:lpstr>
      <vt:lpstr>Surprising Facts: Medicine</vt:lpstr>
      <vt:lpstr>Surprising Facts: Law</vt:lpstr>
      <vt:lpstr>Surprising Facts: Salaries</vt:lpstr>
      <vt:lpstr>Surprising Facts: Salaries</vt:lpstr>
      <vt:lpstr>Surprising Facts: Helping Society</vt:lpstr>
      <vt:lpstr>Surprising Facts: Helping Society</vt:lpstr>
      <vt:lpstr>Summary</vt:lpstr>
      <vt:lpstr>Discussion Questions</vt:lpstr>
      <vt:lpstr>References</vt:lpstr>
      <vt:lpstr>Acknowledgement: This work is supported by the National Science Foundation under Grant No. 1720810, 1720869, 1720917, and 1721021 and Moore and Betty Foundation DOI: doi.org/10.37807/GBMF11451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Nicole Schrode</cp:lastModifiedBy>
  <cp:revision>2</cp:revision>
  <dcterms:modified xsi:type="dcterms:W3CDTF">2026-01-06T18:19:38Z</dcterms:modified>
</cp:coreProperties>
</file>