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Lst>
  <p:notesMasterIdLst>
    <p:notesMasterId r:id="rId33"/>
  </p:notesMasterIdLst>
  <p:sldIdLst>
    <p:sldId id="284" r:id="rId5"/>
    <p:sldId id="282" r:id="rId6"/>
    <p:sldId id="287" r:id="rId7"/>
    <p:sldId id="280" r:id="rId8"/>
    <p:sldId id="267" r:id="rId9"/>
    <p:sldId id="270" r:id="rId10"/>
    <p:sldId id="283" r:id="rId11"/>
    <p:sldId id="289" r:id="rId12"/>
    <p:sldId id="295" r:id="rId13"/>
    <p:sldId id="271" r:id="rId14"/>
    <p:sldId id="292" r:id="rId15"/>
    <p:sldId id="291" r:id="rId16"/>
    <p:sldId id="262" r:id="rId17"/>
    <p:sldId id="257" r:id="rId18"/>
    <p:sldId id="294" r:id="rId19"/>
    <p:sldId id="258" r:id="rId20"/>
    <p:sldId id="264" r:id="rId21"/>
    <p:sldId id="276" r:id="rId22"/>
    <p:sldId id="268" r:id="rId23"/>
    <p:sldId id="261" r:id="rId24"/>
    <p:sldId id="273" r:id="rId25"/>
    <p:sldId id="279" r:id="rId26"/>
    <p:sldId id="260" r:id="rId27"/>
    <p:sldId id="263" r:id="rId28"/>
    <p:sldId id="290" r:id="rId29"/>
    <p:sldId id="277" r:id="rId30"/>
    <p:sldId id="286" r:id="rId31"/>
    <p:sldId id="274"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B51"/>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1211F-E307-4F3F-8CAC-A9BA52D0530F}" v="362" dt="2023-12-31T18:53:13.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68352" autoAdjust="0"/>
  </p:normalViewPr>
  <p:slideViewPr>
    <p:cSldViewPr snapToGrid="0">
      <p:cViewPr varScale="1">
        <p:scale>
          <a:sx n="76" d="100"/>
          <a:sy n="76" d="100"/>
        </p:scale>
        <p:origin x="16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9776F-1EB6-4654-B6EB-22226BD3895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FCC2DC1-80A4-48D0-AD8E-25B8160F1C96}">
      <dgm:prSet phldrT="[Text]"/>
      <dgm:spPr/>
      <dgm:t>
        <a:bodyPr/>
        <a:lstStyle/>
        <a:p>
          <a:r>
            <a:rPr lang="en-US" dirty="0"/>
            <a:t>Knowledge	</a:t>
          </a:r>
        </a:p>
      </dgm:t>
    </dgm:pt>
    <dgm:pt modelId="{E51EDF3A-3687-4D09-A0D9-F8B0DFD4FF83}" type="parTrans" cxnId="{43A483B1-E07B-48D9-8F6A-47CE3CEB70C8}">
      <dgm:prSet/>
      <dgm:spPr/>
      <dgm:t>
        <a:bodyPr/>
        <a:lstStyle/>
        <a:p>
          <a:endParaRPr lang="en-US"/>
        </a:p>
      </dgm:t>
    </dgm:pt>
    <dgm:pt modelId="{1055F468-B361-4605-ACDD-63754FC2EDD0}" type="sibTrans" cxnId="{43A483B1-E07B-48D9-8F6A-47CE3CEB70C8}">
      <dgm:prSet/>
      <dgm:spPr/>
      <dgm:t>
        <a:bodyPr/>
        <a:lstStyle/>
        <a:p>
          <a:endParaRPr lang="en-US"/>
        </a:p>
      </dgm:t>
    </dgm:pt>
    <dgm:pt modelId="{A019D26C-A606-49ED-A3BC-F0BD2A1D2BC8}">
      <dgm:prSet phldrT="[Text]"/>
      <dgm:spPr/>
      <dgm:t>
        <a:bodyPr/>
        <a:lstStyle/>
        <a:p>
          <a:r>
            <a:rPr lang="en-US" dirty="0"/>
            <a:t>PCP, nurses, consultants</a:t>
          </a:r>
        </a:p>
      </dgm:t>
    </dgm:pt>
    <dgm:pt modelId="{6203A6D1-6C7A-4398-A60D-4CBCF8483CCB}" type="parTrans" cxnId="{4314B14D-C04B-4481-BCD9-649414A539F2}">
      <dgm:prSet/>
      <dgm:spPr/>
      <dgm:t>
        <a:bodyPr/>
        <a:lstStyle/>
        <a:p>
          <a:endParaRPr lang="en-US"/>
        </a:p>
      </dgm:t>
    </dgm:pt>
    <dgm:pt modelId="{5DBE7BB6-4113-42E0-981F-669A01B81CD1}" type="sibTrans" cxnId="{4314B14D-C04B-4481-BCD9-649414A539F2}">
      <dgm:prSet/>
      <dgm:spPr/>
      <dgm:t>
        <a:bodyPr/>
        <a:lstStyle/>
        <a:p>
          <a:endParaRPr lang="en-US"/>
        </a:p>
      </dgm:t>
    </dgm:pt>
    <dgm:pt modelId="{5C8E82D5-D28D-4C99-85A6-A0660254BE71}">
      <dgm:prSet phldrT="[Text]"/>
      <dgm:spPr/>
      <dgm:t>
        <a:bodyPr/>
        <a:lstStyle/>
        <a:p>
          <a:r>
            <a:rPr lang="en-US" dirty="0"/>
            <a:t>New hire orientation</a:t>
          </a:r>
        </a:p>
      </dgm:t>
    </dgm:pt>
    <dgm:pt modelId="{51743860-DC32-46DE-AB02-5562402358BD}" type="parTrans" cxnId="{1055AB76-DABE-46E1-BB13-D3E91569905C}">
      <dgm:prSet/>
      <dgm:spPr/>
      <dgm:t>
        <a:bodyPr/>
        <a:lstStyle/>
        <a:p>
          <a:endParaRPr lang="en-US"/>
        </a:p>
      </dgm:t>
    </dgm:pt>
    <dgm:pt modelId="{2026491A-AE9D-47E2-8888-29A2B28CB3D6}" type="sibTrans" cxnId="{1055AB76-DABE-46E1-BB13-D3E91569905C}">
      <dgm:prSet/>
      <dgm:spPr/>
      <dgm:t>
        <a:bodyPr/>
        <a:lstStyle/>
        <a:p>
          <a:endParaRPr lang="en-US"/>
        </a:p>
      </dgm:t>
    </dgm:pt>
    <dgm:pt modelId="{7E7AAA5A-A72C-4E92-9580-4C8B257705BE}">
      <dgm:prSet phldrT="[Text]"/>
      <dgm:spPr/>
      <dgm:t>
        <a:bodyPr/>
        <a:lstStyle/>
        <a:p>
          <a:r>
            <a:rPr lang="en-US" dirty="0"/>
            <a:t>Policy and Practice</a:t>
          </a:r>
        </a:p>
      </dgm:t>
    </dgm:pt>
    <dgm:pt modelId="{DBDDDBA1-B322-4C2A-93E5-8696FAE3A3EA}" type="parTrans" cxnId="{E7179E1B-CE1A-4765-B720-B0C27B2EA4EC}">
      <dgm:prSet/>
      <dgm:spPr/>
      <dgm:t>
        <a:bodyPr/>
        <a:lstStyle/>
        <a:p>
          <a:endParaRPr lang="en-US"/>
        </a:p>
      </dgm:t>
    </dgm:pt>
    <dgm:pt modelId="{7830C7BA-0A1B-4101-B0DA-745D0A2DC7AD}" type="sibTrans" cxnId="{E7179E1B-CE1A-4765-B720-B0C27B2EA4EC}">
      <dgm:prSet/>
      <dgm:spPr/>
      <dgm:t>
        <a:bodyPr/>
        <a:lstStyle/>
        <a:p>
          <a:endParaRPr lang="en-US"/>
        </a:p>
      </dgm:t>
    </dgm:pt>
    <dgm:pt modelId="{7E0D727F-0B6B-4ED7-A62B-A4FD2E850CC1}">
      <dgm:prSet phldrT="[Text]"/>
      <dgm:spPr/>
      <dgm:t>
        <a:bodyPr/>
        <a:lstStyle/>
        <a:p>
          <a:r>
            <a:rPr lang="en-US" dirty="0"/>
            <a:t>Discontinue dipsticks</a:t>
          </a:r>
        </a:p>
      </dgm:t>
    </dgm:pt>
    <dgm:pt modelId="{BDEF7B53-0978-4195-920E-E64129731A66}" type="parTrans" cxnId="{B44DFFEF-1E4C-4C31-8651-7D660204B332}">
      <dgm:prSet/>
      <dgm:spPr/>
      <dgm:t>
        <a:bodyPr/>
        <a:lstStyle/>
        <a:p>
          <a:endParaRPr lang="en-US"/>
        </a:p>
      </dgm:t>
    </dgm:pt>
    <dgm:pt modelId="{8138E049-610C-4E21-81A2-90389D91E214}" type="sibTrans" cxnId="{B44DFFEF-1E4C-4C31-8651-7D660204B332}">
      <dgm:prSet/>
      <dgm:spPr/>
      <dgm:t>
        <a:bodyPr/>
        <a:lstStyle/>
        <a:p>
          <a:endParaRPr lang="en-US"/>
        </a:p>
      </dgm:t>
    </dgm:pt>
    <dgm:pt modelId="{BC59CC1D-8B92-4ABB-B237-D7ED4EADC0E1}">
      <dgm:prSet phldrT="[Text]"/>
      <dgm:spPr/>
      <dgm:t>
        <a:bodyPr/>
        <a:lstStyle/>
        <a:p>
          <a:r>
            <a:rPr lang="en-US" dirty="0"/>
            <a:t>Use nurse-driven interventions</a:t>
          </a:r>
        </a:p>
      </dgm:t>
    </dgm:pt>
    <dgm:pt modelId="{32967BB0-7362-4C75-AA91-E58482E11574}" type="parTrans" cxnId="{48AD7092-31B2-4F49-9F19-F674D73728B2}">
      <dgm:prSet/>
      <dgm:spPr/>
      <dgm:t>
        <a:bodyPr/>
        <a:lstStyle/>
        <a:p>
          <a:endParaRPr lang="en-US"/>
        </a:p>
      </dgm:t>
    </dgm:pt>
    <dgm:pt modelId="{AFF0BED2-2994-4F46-96D8-EDF86FA2644A}" type="sibTrans" cxnId="{48AD7092-31B2-4F49-9F19-F674D73728B2}">
      <dgm:prSet/>
      <dgm:spPr/>
      <dgm:t>
        <a:bodyPr/>
        <a:lstStyle/>
        <a:p>
          <a:endParaRPr lang="en-US"/>
        </a:p>
      </dgm:t>
    </dgm:pt>
    <dgm:pt modelId="{FB1E9750-1A9F-48E1-964F-82E1777B2E54}">
      <dgm:prSet phldrT="[Text]"/>
      <dgm:spPr/>
      <dgm:t>
        <a:bodyPr/>
        <a:lstStyle/>
        <a:p>
          <a:r>
            <a:rPr lang="en-US" dirty="0"/>
            <a:t>Empower staff and families</a:t>
          </a:r>
        </a:p>
      </dgm:t>
    </dgm:pt>
    <dgm:pt modelId="{51B0AB34-3523-4498-833D-9AA1D4FE360C}" type="parTrans" cxnId="{4243E1AA-83DC-4B46-AF92-25C6AA8E93F6}">
      <dgm:prSet/>
      <dgm:spPr/>
      <dgm:t>
        <a:bodyPr/>
        <a:lstStyle/>
        <a:p>
          <a:endParaRPr lang="en-US"/>
        </a:p>
      </dgm:t>
    </dgm:pt>
    <dgm:pt modelId="{7D2C7C2E-3B40-4E19-8B0B-916ABAAB9F7A}" type="sibTrans" cxnId="{4243E1AA-83DC-4B46-AF92-25C6AA8E93F6}">
      <dgm:prSet/>
      <dgm:spPr/>
      <dgm:t>
        <a:bodyPr/>
        <a:lstStyle/>
        <a:p>
          <a:endParaRPr lang="en-US"/>
        </a:p>
      </dgm:t>
    </dgm:pt>
    <dgm:pt modelId="{EF2426F5-638A-478A-B4C5-23DF16A3A6BD}">
      <dgm:prSet phldrT="[Text]"/>
      <dgm:spPr/>
      <dgm:t>
        <a:bodyPr/>
        <a:lstStyle/>
        <a:p>
          <a:r>
            <a:rPr lang="en-US" dirty="0"/>
            <a:t>Education on Admission</a:t>
          </a:r>
        </a:p>
      </dgm:t>
    </dgm:pt>
    <dgm:pt modelId="{E1868C7F-60E6-4C25-982A-11A870D34283}" type="parTrans" cxnId="{949FDA44-45FC-4181-AB3C-CE6944AFC239}">
      <dgm:prSet/>
      <dgm:spPr/>
      <dgm:t>
        <a:bodyPr/>
        <a:lstStyle/>
        <a:p>
          <a:endParaRPr lang="en-US"/>
        </a:p>
      </dgm:t>
    </dgm:pt>
    <dgm:pt modelId="{93061B09-326F-4127-811D-284B25F168B8}" type="sibTrans" cxnId="{949FDA44-45FC-4181-AB3C-CE6944AFC239}">
      <dgm:prSet/>
      <dgm:spPr/>
      <dgm:t>
        <a:bodyPr/>
        <a:lstStyle/>
        <a:p>
          <a:endParaRPr lang="en-US"/>
        </a:p>
      </dgm:t>
    </dgm:pt>
    <dgm:pt modelId="{1CAC378F-57A9-4674-9792-EA6FAB208F5A}">
      <dgm:prSet phldrT="[Text]"/>
      <dgm:spPr/>
      <dgm:t>
        <a:bodyPr/>
        <a:lstStyle/>
        <a:p>
          <a:r>
            <a:rPr lang="en-US" dirty="0"/>
            <a:t>Discuss at resident/family meetings</a:t>
          </a:r>
        </a:p>
      </dgm:t>
    </dgm:pt>
    <dgm:pt modelId="{099EBDDF-E6E7-4BDD-BFC5-D49C8912A093}" type="parTrans" cxnId="{50E4BF07-E896-4DAC-B51F-2276C154E371}">
      <dgm:prSet/>
      <dgm:spPr/>
      <dgm:t>
        <a:bodyPr/>
        <a:lstStyle/>
        <a:p>
          <a:endParaRPr lang="en-US"/>
        </a:p>
      </dgm:t>
    </dgm:pt>
    <dgm:pt modelId="{B24035BC-BEC3-4540-BE89-9579C74B5D25}" type="sibTrans" cxnId="{50E4BF07-E896-4DAC-B51F-2276C154E371}">
      <dgm:prSet/>
      <dgm:spPr/>
      <dgm:t>
        <a:bodyPr/>
        <a:lstStyle/>
        <a:p>
          <a:endParaRPr lang="en-US"/>
        </a:p>
      </dgm:t>
    </dgm:pt>
    <dgm:pt modelId="{5AD9478E-9846-4DA0-82C9-4517C0A37A9A}">
      <dgm:prSet phldrT="[Text]"/>
      <dgm:spPr/>
      <dgm:t>
        <a:bodyPr/>
        <a:lstStyle/>
        <a:p>
          <a:r>
            <a:rPr lang="en-US" dirty="0"/>
            <a:t>Antibiotics time outs</a:t>
          </a:r>
        </a:p>
      </dgm:t>
    </dgm:pt>
    <dgm:pt modelId="{348698D4-F82D-473B-9E71-87824B218E69}" type="parTrans" cxnId="{1B3FCCB0-B411-461D-83B6-58844532A86A}">
      <dgm:prSet/>
      <dgm:spPr/>
      <dgm:t>
        <a:bodyPr/>
        <a:lstStyle/>
        <a:p>
          <a:endParaRPr lang="en-US"/>
        </a:p>
      </dgm:t>
    </dgm:pt>
    <dgm:pt modelId="{63413A67-013C-4463-A948-69AA64F0A5DC}" type="sibTrans" cxnId="{1B3FCCB0-B411-461D-83B6-58844532A86A}">
      <dgm:prSet/>
      <dgm:spPr/>
      <dgm:t>
        <a:bodyPr/>
        <a:lstStyle/>
        <a:p>
          <a:endParaRPr lang="en-US"/>
        </a:p>
      </dgm:t>
    </dgm:pt>
    <dgm:pt modelId="{0F1F4107-76DC-4D96-A50F-A4A800CF3973}">
      <dgm:prSet phldrT="[Text]"/>
      <dgm:spPr/>
      <dgm:t>
        <a:bodyPr/>
        <a:lstStyle/>
        <a:p>
          <a:r>
            <a:rPr lang="en-US" dirty="0"/>
            <a:t>Coach nursing to discuss evidence-based protocol with providers</a:t>
          </a:r>
        </a:p>
      </dgm:t>
    </dgm:pt>
    <dgm:pt modelId="{C3784D95-275E-4771-9AE9-B80F029BD024}" type="parTrans" cxnId="{B8FA2ACB-AA86-4990-8748-39BE29372BCD}">
      <dgm:prSet/>
      <dgm:spPr/>
      <dgm:t>
        <a:bodyPr/>
        <a:lstStyle/>
        <a:p>
          <a:endParaRPr lang="en-US"/>
        </a:p>
      </dgm:t>
    </dgm:pt>
    <dgm:pt modelId="{3422C0A0-714B-46B5-9428-39B8A81C80DF}" type="sibTrans" cxnId="{B8FA2ACB-AA86-4990-8748-39BE29372BCD}">
      <dgm:prSet/>
      <dgm:spPr/>
      <dgm:t>
        <a:bodyPr/>
        <a:lstStyle/>
        <a:p>
          <a:endParaRPr lang="en-US"/>
        </a:p>
      </dgm:t>
    </dgm:pt>
    <dgm:pt modelId="{E3350AD4-5DFF-447B-A50D-0AE7918A6DD7}" type="pres">
      <dgm:prSet presAssocID="{0519776F-1EB6-4654-B6EB-22226BD38958}" presName="linearFlow" presStyleCnt="0">
        <dgm:presLayoutVars>
          <dgm:dir/>
          <dgm:animLvl val="lvl"/>
          <dgm:resizeHandles val="exact"/>
        </dgm:presLayoutVars>
      </dgm:prSet>
      <dgm:spPr/>
    </dgm:pt>
    <dgm:pt modelId="{FFD60970-57BF-48BC-A2E4-D9304AEE6340}" type="pres">
      <dgm:prSet presAssocID="{AFCC2DC1-80A4-48D0-AD8E-25B8160F1C96}" presName="composite" presStyleCnt="0"/>
      <dgm:spPr/>
    </dgm:pt>
    <dgm:pt modelId="{A8A143C0-9B0A-4DC1-AE15-8A5D16D81914}" type="pres">
      <dgm:prSet presAssocID="{AFCC2DC1-80A4-48D0-AD8E-25B8160F1C96}" presName="parentText" presStyleLbl="alignNode1" presStyleIdx="0" presStyleCnt="3">
        <dgm:presLayoutVars>
          <dgm:chMax val="1"/>
          <dgm:bulletEnabled val="1"/>
        </dgm:presLayoutVars>
      </dgm:prSet>
      <dgm:spPr/>
    </dgm:pt>
    <dgm:pt modelId="{5412C0FB-0922-4CD1-8855-C658B207C9CC}" type="pres">
      <dgm:prSet presAssocID="{AFCC2DC1-80A4-48D0-AD8E-25B8160F1C96}" presName="descendantText" presStyleLbl="alignAcc1" presStyleIdx="0" presStyleCnt="3">
        <dgm:presLayoutVars>
          <dgm:bulletEnabled val="1"/>
        </dgm:presLayoutVars>
      </dgm:prSet>
      <dgm:spPr/>
    </dgm:pt>
    <dgm:pt modelId="{23FCA7CC-F115-4579-B522-E709D8A5A152}" type="pres">
      <dgm:prSet presAssocID="{1055F468-B361-4605-ACDD-63754FC2EDD0}" presName="sp" presStyleCnt="0"/>
      <dgm:spPr/>
    </dgm:pt>
    <dgm:pt modelId="{F4DEC639-ECB3-49BE-AFA0-9C4D8B6F4FA4}" type="pres">
      <dgm:prSet presAssocID="{7E7AAA5A-A72C-4E92-9580-4C8B257705BE}" presName="composite" presStyleCnt="0"/>
      <dgm:spPr/>
    </dgm:pt>
    <dgm:pt modelId="{33E6E624-E077-4C95-8133-002F51632A67}" type="pres">
      <dgm:prSet presAssocID="{7E7AAA5A-A72C-4E92-9580-4C8B257705BE}" presName="parentText" presStyleLbl="alignNode1" presStyleIdx="1" presStyleCnt="3">
        <dgm:presLayoutVars>
          <dgm:chMax val="1"/>
          <dgm:bulletEnabled val="1"/>
        </dgm:presLayoutVars>
      </dgm:prSet>
      <dgm:spPr/>
    </dgm:pt>
    <dgm:pt modelId="{B60FD91D-7BD0-4946-9E8F-9520B2326385}" type="pres">
      <dgm:prSet presAssocID="{7E7AAA5A-A72C-4E92-9580-4C8B257705BE}" presName="descendantText" presStyleLbl="alignAcc1" presStyleIdx="1" presStyleCnt="3">
        <dgm:presLayoutVars>
          <dgm:bulletEnabled val="1"/>
        </dgm:presLayoutVars>
      </dgm:prSet>
      <dgm:spPr/>
    </dgm:pt>
    <dgm:pt modelId="{734A9911-99AF-4E39-A85A-579EAA8AAAAE}" type="pres">
      <dgm:prSet presAssocID="{7830C7BA-0A1B-4101-B0DA-745D0A2DC7AD}" presName="sp" presStyleCnt="0"/>
      <dgm:spPr/>
    </dgm:pt>
    <dgm:pt modelId="{4D085113-075A-47C9-9AA5-FED4E490295F}" type="pres">
      <dgm:prSet presAssocID="{FB1E9750-1A9F-48E1-964F-82E1777B2E54}" presName="composite" presStyleCnt="0"/>
      <dgm:spPr/>
    </dgm:pt>
    <dgm:pt modelId="{DCF487E7-3366-4B6B-9006-3E8BB1AD5521}" type="pres">
      <dgm:prSet presAssocID="{FB1E9750-1A9F-48E1-964F-82E1777B2E54}" presName="parentText" presStyleLbl="alignNode1" presStyleIdx="2" presStyleCnt="3">
        <dgm:presLayoutVars>
          <dgm:chMax val="1"/>
          <dgm:bulletEnabled val="1"/>
        </dgm:presLayoutVars>
      </dgm:prSet>
      <dgm:spPr/>
    </dgm:pt>
    <dgm:pt modelId="{8214DF57-B8D0-484F-98EC-42E7FB8B562F}" type="pres">
      <dgm:prSet presAssocID="{FB1E9750-1A9F-48E1-964F-82E1777B2E54}" presName="descendantText" presStyleLbl="alignAcc1" presStyleIdx="2" presStyleCnt="3">
        <dgm:presLayoutVars>
          <dgm:bulletEnabled val="1"/>
        </dgm:presLayoutVars>
      </dgm:prSet>
      <dgm:spPr/>
    </dgm:pt>
  </dgm:ptLst>
  <dgm:cxnLst>
    <dgm:cxn modelId="{50E4BF07-E896-4DAC-B51F-2276C154E371}" srcId="{FB1E9750-1A9F-48E1-964F-82E1777B2E54}" destId="{1CAC378F-57A9-4674-9792-EA6FAB208F5A}" srcOrd="1" destOrd="0" parTransId="{099EBDDF-E6E7-4BDD-BFC5-D49C8912A093}" sibTransId="{B24035BC-BEC3-4540-BE89-9579C74B5D25}"/>
    <dgm:cxn modelId="{95D68D0C-1346-4EAF-B497-FB430C3029D8}" type="presOf" srcId="{1CAC378F-57A9-4674-9792-EA6FAB208F5A}" destId="{8214DF57-B8D0-484F-98EC-42E7FB8B562F}" srcOrd="0" destOrd="1" presId="urn:microsoft.com/office/officeart/2005/8/layout/chevron2"/>
    <dgm:cxn modelId="{E7179E1B-CE1A-4765-B720-B0C27B2EA4EC}" srcId="{0519776F-1EB6-4654-B6EB-22226BD38958}" destId="{7E7AAA5A-A72C-4E92-9580-4C8B257705BE}" srcOrd="1" destOrd="0" parTransId="{DBDDDBA1-B322-4C2A-93E5-8696FAE3A3EA}" sibTransId="{7830C7BA-0A1B-4101-B0DA-745D0A2DC7AD}"/>
    <dgm:cxn modelId="{AD6FED60-94A1-4AC6-8971-6612A7A5BD94}" type="presOf" srcId="{5AD9478E-9846-4DA0-82C9-4517C0A37A9A}" destId="{B60FD91D-7BD0-4946-9E8F-9520B2326385}" srcOrd="0" destOrd="2" presId="urn:microsoft.com/office/officeart/2005/8/layout/chevron2"/>
    <dgm:cxn modelId="{F1889244-FC1F-4046-8BF0-2D33965B16F8}" type="presOf" srcId="{0F1F4107-76DC-4D96-A50F-A4A800CF3973}" destId="{8214DF57-B8D0-484F-98EC-42E7FB8B562F}" srcOrd="0" destOrd="2" presId="urn:microsoft.com/office/officeart/2005/8/layout/chevron2"/>
    <dgm:cxn modelId="{949FDA44-45FC-4181-AB3C-CE6944AFC239}" srcId="{FB1E9750-1A9F-48E1-964F-82E1777B2E54}" destId="{EF2426F5-638A-478A-B4C5-23DF16A3A6BD}" srcOrd="0" destOrd="0" parTransId="{E1868C7F-60E6-4C25-982A-11A870D34283}" sibTransId="{93061B09-326F-4127-811D-284B25F168B8}"/>
    <dgm:cxn modelId="{5B516368-9BDD-4186-A80C-6D07F84C730F}" type="presOf" srcId="{5C8E82D5-D28D-4C99-85A6-A0660254BE71}" destId="{5412C0FB-0922-4CD1-8855-C658B207C9CC}" srcOrd="0" destOrd="1" presId="urn:microsoft.com/office/officeart/2005/8/layout/chevron2"/>
    <dgm:cxn modelId="{198F6D68-415D-463A-9820-A07215D3376F}" type="presOf" srcId="{0519776F-1EB6-4654-B6EB-22226BD38958}" destId="{E3350AD4-5DFF-447B-A50D-0AE7918A6DD7}" srcOrd="0" destOrd="0" presId="urn:microsoft.com/office/officeart/2005/8/layout/chevron2"/>
    <dgm:cxn modelId="{4314B14D-C04B-4481-BCD9-649414A539F2}" srcId="{AFCC2DC1-80A4-48D0-AD8E-25B8160F1C96}" destId="{A019D26C-A606-49ED-A3BC-F0BD2A1D2BC8}" srcOrd="0" destOrd="0" parTransId="{6203A6D1-6C7A-4398-A60D-4CBCF8483CCB}" sibTransId="{5DBE7BB6-4113-42E0-981F-669A01B81CD1}"/>
    <dgm:cxn modelId="{1346BA70-613C-4C8C-9649-B04298A378F7}" type="presOf" srcId="{FB1E9750-1A9F-48E1-964F-82E1777B2E54}" destId="{DCF487E7-3366-4B6B-9006-3E8BB1AD5521}" srcOrd="0" destOrd="0" presId="urn:microsoft.com/office/officeart/2005/8/layout/chevron2"/>
    <dgm:cxn modelId="{C324A453-1ED2-49D1-89D3-4A7FEF262C08}" type="presOf" srcId="{7E7AAA5A-A72C-4E92-9580-4C8B257705BE}" destId="{33E6E624-E077-4C95-8133-002F51632A67}" srcOrd="0" destOrd="0" presId="urn:microsoft.com/office/officeart/2005/8/layout/chevron2"/>
    <dgm:cxn modelId="{1055AB76-DABE-46E1-BB13-D3E91569905C}" srcId="{AFCC2DC1-80A4-48D0-AD8E-25B8160F1C96}" destId="{5C8E82D5-D28D-4C99-85A6-A0660254BE71}" srcOrd="1" destOrd="0" parTransId="{51743860-DC32-46DE-AB02-5562402358BD}" sibTransId="{2026491A-AE9D-47E2-8888-29A2B28CB3D6}"/>
    <dgm:cxn modelId="{B3BEBD8C-8784-4F70-BF36-CEBE5E1924A0}" type="presOf" srcId="{EF2426F5-638A-478A-B4C5-23DF16A3A6BD}" destId="{8214DF57-B8D0-484F-98EC-42E7FB8B562F}" srcOrd="0" destOrd="0" presId="urn:microsoft.com/office/officeart/2005/8/layout/chevron2"/>
    <dgm:cxn modelId="{48AD7092-31B2-4F49-9F19-F674D73728B2}" srcId="{7E7AAA5A-A72C-4E92-9580-4C8B257705BE}" destId="{BC59CC1D-8B92-4ABB-B237-D7ED4EADC0E1}" srcOrd="1" destOrd="0" parTransId="{32967BB0-7362-4C75-AA91-E58482E11574}" sibTransId="{AFF0BED2-2994-4F46-96D8-EDF86FA2644A}"/>
    <dgm:cxn modelId="{4188F8A2-448B-4B80-8F3C-DA36D71C3F7F}" type="presOf" srcId="{A019D26C-A606-49ED-A3BC-F0BD2A1D2BC8}" destId="{5412C0FB-0922-4CD1-8855-C658B207C9CC}" srcOrd="0" destOrd="0" presId="urn:microsoft.com/office/officeart/2005/8/layout/chevron2"/>
    <dgm:cxn modelId="{BA9C17A7-47FF-46CE-992C-7DB193348EA8}" type="presOf" srcId="{AFCC2DC1-80A4-48D0-AD8E-25B8160F1C96}" destId="{A8A143C0-9B0A-4DC1-AE15-8A5D16D81914}" srcOrd="0" destOrd="0" presId="urn:microsoft.com/office/officeart/2005/8/layout/chevron2"/>
    <dgm:cxn modelId="{4243E1AA-83DC-4B46-AF92-25C6AA8E93F6}" srcId="{0519776F-1EB6-4654-B6EB-22226BD38958}" destId="{FB1E9750-1A9F-48E1-964F-82E1777B2E54}" srcOrd="2" destOrd="0" parTransId="{51B0AB34-3523-4498-833D-9AA1D4FE360C}" sibTransId="{7D2C7C2E-3B40-4E19-8B0B-916ABAAB9F7A}"/>
    <dgm:cxn modelId="{1B3FCCB0-B411-461D-83B6-58844532A86A}" srcId="{7E7AAA5A-A72C-4E92-9580-4C8B257705BE}" destId="{5AD9478E-9846-4DA0-82C9-4517C0A37A9A}" srcOrd="2" destOrd="0" parTransId="{348698D4-F82D-473B-9E71-87824B218E69}" sibTransId="{63413A67-013C-4463-A948-69AA64F0A5DC}"/>
    <dgm:cxn modelId="{43A483B1-E07B-48D9-8F6A-47CE3CEB70C8}" srcId="{0519776F-1EB6-4654-B6EB-22226BD38958}" destId="{AFCC2DC1-80A4-48D0-AD8E-25B8160F1C96}" srcOrd="0" destOrd="0" parTransId="{E51EDF3A-3687-4D09-A0D9-F8B0DFD4FF83}" sibTransId="{1055F468-B361-4605-ACDD-63754FC2EDD0}"/>
    <dgm:cxn modelId="{27330FC2-8DC0-4878-92EA-003F1C34351A}" type="presOf" srcId="{BC59CC1D-8B92-4ABB-B237-D7ED4EADC0E1}" destId="{B60FD91D-7BD0-4946-9E8F-9520B2326385}" srcOrd="0" destOrd="1" presId="urn:microsoft.com/office/officeart/2005/8/layout/chevron2"/>
    <dgm:cxn modelId="{B8FA2ACB-AA86-4990-8748-39BE29372BCD}" srcId="{FB1E9750-1A9F-48E1-964F-82E1777B2E54}" destId="{0F1F4107-76DC-4D96-A50F-A4A800CF3973}" srcOrd="2" destOrd="0" parTransId="{C3784D95-275E-4771-9AE9-B80F029BD024}" sibTransId="{3422C0A0-714B-46B5-9428-39B8A81C80DF}"/>
    <dgm:cxn modelId="{B44DFFEF-1E4C-4C31-8651-7D660204B332}" srcId="{7E7AAA5A-A72C-4E92-9580-4C8B257705BE}" destId="{7E0D727F-0B6B-4ED7-A62B-A4FD2E850CC1}" srcOrd="0" destOrd="0" parTransId="{BDEF7B53-0978-4195-920E-E64129731A66}" sibTransId="{8138E049-610C-4E21-81A2-90389D91E214}"/>
    <dgm:cxn modelId="{D37165FD-1AA4-429B-B40E-80950BF2D849}" type="presOf" srcId="{7E0D727F-0B6B-4ED7-A62B-A4FD2E850CC1}" destId="{B60FD91D-7BD0-4946-9E8F-9520B2326385}" srcOrd="0" destOrd="0" presId="urn:microsoft.com/office/officeart/2005/8/layout/chevron2"/>
    <dgm:cxn modelId="{C794EC4D-6658-4DF1-AA21-6934AC62A865}" type="presParOf" srcId="{E3350AD4-5DFF-447B-A50D-0AE7918A6DD7}" destId="{FFD60970-57BF-48BC-A2E4-D9304AEE6340}" srcOrd="0" destOrd="0" presId="urn:microsoft.com/office/officeart/2005/8/layout/chevron2"/>
    <dgm:cxn modelId="{D0F2005C-E507-4B31-A4A3-44D9C66708EB}" type="presParOf" srcId="{FFD60970-57BF-48BC-A2E4-D9304AEE6340}" destId="{A8A143C0-9B0A-4DC1-AE15-8A5D16D81914}" srcOrd="0" destOrd="0" presId="urn:microsoft.com/office/officeart/2005/8/layout/chevron2"/>
    <dgm:cxn modelId="{1EC39F5D-1A12-47F3-A5AC-56E98FF001E5}" type="presParOf" srcId="{FFD60970-57BF-48BC-A2E4-D9304AEE6340}" destId="{5412C0FB-0922-4CD1-8855-C658B207C9CC}" srcOrd="1" destOrd="0" presId="urn:microsoft.com/office/officeart/2005/8/layout/chevron2"/>
    <dgm:cxn modelId="{5C607BF7-87E9-49B3-9253-1158F194416B}" type="presParOf" srcId="{E3350AD4-5DFF-447B-A50D-0AE7918A6DD7}" destId="{23FCA7CC-F115-4579-B522-E709D8A5A152}" srcOrd="1" destOrd="0" presId="urn:microsoft.com/office/officeart/2005/8/layout/chevron2"/>
    <dgm:cxn modelId="{EB15F66E-9A16-462B-A1C8-55A707FEF56C}" type="presParOf" srcId="{E3350AD4-5DFF-447B-A50D-0AE7918A6DD7}" destId="{F4DEC639-ECB3-49BE-AFA0-9C4D8B6F4FA4}" srcOrd="2" destOrd="0" presId="urn:microsoft.com/office/officeart/2005/8/layout/chevron2"/>
    <dgm:cxn modelId="{8E8F0602-6E47-49AC-89D1-265D4C917CFC}" type="presParOf" srcId="{F4DEC639-ECB3-49BE-AFA0-9C4D8B6F4FA4}" destId="{33E6E624-E077-4C95-8133-002F51632A67}" srcOrd="0" destOrd="0" presId="urn:microsoft.com/office/officeart/2005/8/layout/chevron2"/>
    <dgm:cxn modelId="{207BD785-D083-4246-A3EF-F90B2DEFC721}" type="presParOf" srcId="{F4DEC639-ECB3-49BE-AFA0-9C4D8B6F4FA4}" destId="{B60FD91D-7BD0-4946-9E8F-9520B2326385}" srcOrd="1" destOrd="0" presId="urn:microsoft.com/office/officeart/2005/8/layout/chevron2"/>
    <dgm:cxn modelId="{94C62FD2-6361-4D4F-894E-78088187F89A}" type="presParOf" srcId="{E3350AD4-5DFF-447B-A50D-0AE7918A6DD7}" destId="{734A9911-99AF-4E39-A85A-579EAA8AAAAE}" srcOrd="3" destOrd="0" presId="urn:microsoft.com/office/officeart/2005/8/layout/chevron2"/>
    <dgm:cxn modelId="{73942A15-B51D-4BF7-9C1E-257CEAA3B7C4}" type="presParOf" srcId="{E3350AD4-5DFF-447B-A50D-0AE7918A6DD7}" destId="{4D085113-075A-47C9-9AA5-FED4E490295F}" srcOrd="4" destOrd="0" presId="urn:microsoft.com/office/officeart/2005/8/layout/chevron2"/>
    <dgm:cxn modelId="{8D16E454-812A-420F-8F4D-3684FA5B2132}" type="presParOf" srcId="{4D085113-075A-47C9-9AA5-FED4E490295F}" destId="{DCF487E7-3366-4B6B-9006-3E8BB1AD5521}" srcOrd="0" destOrd="0" presId="urn:microsoft.com/office/officeart/2005/8/layout/chevron2"/>
    <dgm:cxn modelId="{8E70A758-4459-44C8-BEFD-53639F7072D5}" type="presParOf" srcId="{4D085113-075A-47C9-9AA5-FED4E490295F}" destId="{8214DF57-B8D0-484F-98EC-42E7FB8B562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3EC9F-CF20-4150-BFBC-EA8E642728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436784-9B8B-4685-B936-85DD7ACA7AA6}">
      <dgm:prSet/>
      <dgm:spPr>
        <a:solidFill>
          <a:srgbClr val="1B3B51"/>
        </a:solidFill>
      </dgm:spPr>
      <dgm:t>
        <a:bodyPr/>
        <a:lstStyle/>
        <a:p>
          <a:r>
            <a:rPr lang="en-US" dirty="0"/>
            <a:t>Urinary Incontinence</a:t>
          </a:r>
        </a:p>
      </dgm:t>
    </dgm:pt>
    <dgm:pt modelId="{ED6364BC-2DC3-4900-9E82-D0C96CB9507B}" type="parTrans" cxnId="{E827275C-CE5B-49BF-8001-9C586D1D6CDF}">
      <dgm:prSet/>
      <dgm:spPr/>
      <dgm:t>
        <a:bodyPr/>
        <a:lstStyle/>
        <a:p>
          <a:endParaRPr lang="en-US"/>
        </a:p>
      </dgm:t>
    </dgm:pt>
    <dgm:pt modelId="{9D360CA9-9EDD-42BE-A3A8-A5785B2C9620}" type="sibTrans" cxnId="{E827275C-CE5B-49BF-8001-9C586D1D6CDF}">
      <dgm:prSet/>
      <dgm:spPr/>
      <dgm:t>
        <a:bodyPr/>
        <a:lstStyle/>
        <a:p>
          <a:endParaRPr lang="en-US"/>
        </a:p>
      </dgm:t>
    </dgm:pt>
    <dgm:pt modelId="{CC6C2221-BADD-4E53-BBC7-9BFF5FE81476}">
      <dgm:prSet/>
      <dgm:spPr>
        <a:solidFill>
          <a:srgbClr val="1B3B51"/>
        </a:solidFill>
      </dgm:spPr>
      <dgm:t>
        <a:bodyPr/>
        <a:lstStyle/>
        <a:p>
          <a:r>
            <a:rPr lang="en-US"/>
            <a:t>Foul smelling or dark urine</a:t>
          </a:r>
        </a:p>
      </dgm:t>
    </dgm:pt>
    <dgm:pt modelId="{E8CA9593-C290-46E0-8BD6-D190FA76B10F}" type="parTrans" cxnId="{300BF5C9-3505-455D-A3F3-02CF9D2888B3}">
      <dgm:prSet/>
      <dgm:spPr/>
      <dgm:t>
        <a:bodyPr/>
        <a:lstStyle/>
        <a:p>
          <a:endParaRPr lang="en-US"/>
        </a:p>
      </dgm:t>
    </dgm:pt>
    <dgm:pt modelId="{70D0C894-A7DF-42BE-BF66-3A32B21053C5}" type="sibTrans" cxnId="{300BF5C9-3505-455D-A3F3-02CF9D2888B3}">
      <dgm:prSet/>
      <dgm:spPr/>
      <dgm:t>
        <a:bodyPr/>
        <a:lstStyle/>
        <a:p>
          <a:endParaRPr lang="en-US"/>
        </a:p>
      </dgm:t>
    </dgm:pt>
    <dgm:pt modelId="{F036F9AF-102F-47B5-B1D0-A25CCC6936F8}">
      <dgm:prSet/>
      <dgm:spPr>
        <a:solidFill>
          <a:srgbClr val="1B3B51"/>
        </a:solidFill>
      </dgm:spPr>
      <dgm:t>
        <a:bodyPr/>
        <a:lstStyle/>
        <a:p>
          <a:r>
            <a:rPr lang="en-US"/>
            <a:t>New fatigue</a:t>
          </a:r>
        </a:p>
      </dgm:t>
    </dgm:pt>
    <dgm:pt modelId="{2CE7933D-60A2-43EE-966D-E352275CEA6D}" type="parTrans" cxnId="{D902BC67-6E77-471F-97EF-9CB152BB330B}">
      <dgm:prSet/>
      <dgm:spPr/>
      <dgm:t>
        <a:bodyPr/>
        <a:lstStyle/>
        <a:p>
          <a:endParaRPr lang="en-US"/>
        </a:p>
      </dgm:t>
    </dgm:pt>
    <dgm:pt modelId="{BE31FA4D-A740-4DD2-9083-3C51DE606026}" type="sibTrans" cxnId="{D902BC67-6E77-471F-97EF-9CB152BB330B}">
      <dgm:prSet/>
      <dgm:spPr/>
      <dgm:t>
        <a:bodyPr/>
        <a:lstStyle/>
        <a:p>
          <a:endParaRPr lang="en-US"/>
        </a:p>
      </dgm:t>
    </dgm:pt>
    <dgm:pt modelId="{62217E58-8D78-463B-826B-1B3F5306BBB1}">
      <dgm:prSet/>
      <dgm:spPr>
        <a:solidFill>
          <a:srgbClr val="1B3B51"/>
        </a:solidFill>
      </dgm:spPr>
      <dgm:t>
        <a:bodyPr/>
        <a:lstStyle/>
        <a:p>
          <a:r>
            <a:rPr lang="en-US"/>
            <a:t>New confusion or delirium</a:t>
          </a:r>
        </a:p>
      </dgm:t>
    </dgm:pt>
    <dgm:pt modelId="{7FD213A5-7ABB-48B9-98C9-3C539FA581E2}" type="parTrans" cxnId="{95C94BDB-6F36-488B-89D9-C81FD01107E5}">
      <dgm:prSet/>
      <dgm:spPr/>
      <dgm:t>
        <a:bodyPr/>
        <a:lstStyle/>
        <a:p>
          <a:endParaRPr lang="en-US"/>
        </a:p>
      </dgm:t>
    </dgm:pt>
    <dgm:pt modelId="{414017A5-5408-4D8B-A679-1D01B11A4254}" type="sibTrans" cxnId="{95C94BDB-6F36-488B-89D9-C81FD01107E5}">
      <dgm:prSet/>
      <dgm:spPr/>
      <dgm:t>
        <a:bodyPr/>
        <a:lstStyle/>
        <a:p>
          <a:endParaRPr lang="en-US"/>
        </a:p>
      </dgm:t>
    </dgm:pt>
    <dgm:pt modelId="{713A5368-2F29-4EDC-B681-B4469EDFBB94}">
      <dgm:prSet/>
      <dgm:spPr>
        <a:solidFill>
          <a:srgbClr val="1B3B51"/>
        </a:solidFill>
      </dgm:spPr>
      <dgm:t>
        <a:bodyPr/>
        <a:lstStyle/>
        <a:p>
          <a:r>
            <a:rPr lang="en-US"/>
            <a:t>Change in behavior</a:t>
          </a:r>
        </a:p>
      </dgm:t>
    </dgm:pt>
    <dgm:pt modelId="{581AFE41-71C1-464D-B394-FCB97AC3DA44}" type="parTrans" cxnId="{1C8F8CC7-9416-4505-87D8-FEBE1502B6D3}">
      <dgm:prSet/>
      <dgm:spPr/>
      <dgm:t>
        <a:bodyPr/>
        <a:lstStyle/>
        <a:p>
          <a:endParaRPr lang="en-US"/>
        </a:p>
      </dgm:t>
    </dgm:pt>
    <dgm:pt modelId="{F4398FC3-DDC3-43F3-9E84-77ADB32F0C2F}" type="sibTrans" cxnId="{1C8F8CC7-9416-4505-87D8-FEBE1502B6D3}">
      <dgm:prSet/>
      <dgm:spPr/>
      <dgm:t>
        <a:bodyPr/>
        <a:lstStyle/>
        <a:p>
          <a:endParaRPr lang="en-US"/>
        </a:p>
      </dgm:t>
    </dgm:pt>
    <dgm:pt modelId="{E3FB4F2E-0C61-438F-9AE6-94B7260A36CC}">
      <dgm:prSet/>
      <dgm:spPr>
        <a:solidFill>
          <a:srgbClr val="1B3B51"/>
        </a:solidFill>
      </dgm:spPr>
      <dgm:t>
        <a:bodyPr/>
        <a:lstStyle/>
        <a:p>
          <a:r>
            <a:rPr lang="en-US"/>
            <a:t>Less interactive</a:t>
          </a:r>
        </a:p>
      </dgm:t>
    </dgm:pt>
    <dgm:pt modelId="{8A593303-FD51-43B8-8DA8-A30DB13EFCE0}" type="parTrans" cxnId="{3C0ACA0D-8B18-4815-AC51-685889742163}">
      <dgm:prSet/>
      <dgm:spPr/>
      <dgm:t>
        <a:bodyPr/>
        <a:lstStyle/>
        <a:p>
          <a:endParaRPr lang="en-US"/>
        </a:p>
      </dgm:t>
    </dgm:pt>
    <dgm:pt modelId="{AB9BAE42-2766-4F1F-BBDC-EAD657F71DE1}" type="sibTrans" cxnId="{3C0ACA0D-8B18-4815-AC51-685889742163}">
      <dgm:prSet/>
      <dgm:spPr/>
      <dgm:t>
        <a:bodyPr/>
        <a:lstStyle/>
        <a:p>
          <a:endParaRPr lang="en-US"/>
        </a:p>
      </dgm:t>
    </dgm:pt>
    <dgm:pt modelId="{EDFE377F-B499-4898-AA36-0A520F93388D}" type="pres">
      <dgm:prSet presAssocID="{F403EC9F-CF20-4150-BFBC-EA8E6427284D}" presName="linear" presStyleCnt="0">
        <dgm:presLayoutVars>
          <dgm:animLvl val="lvl"/>
          <dgm:resizeHandles val="exact"/>
        </dgm:presLayoutVars>
      </dgm:prSet>
      <dgm:spPr/>
    </dgm:pt>
    <dgm:pt modelId="{F7EB48F6-774A-40CF-97D3-2167862FE5D0}" type="pres">
      <dgm:prSet presAssocID="{96436784-9B8B-4685-B936-85DD7ACA7AA6}" presName="parentText" presStyleLbl="node1" presStyleIdx="0" presStyleCnt="6">
        <dgm:presLayoutVars>
          <dgm:chMax val="0"/>
          <dgm:bulletEnabled val="1"/>
        </dgm:presLayoutVars>
      </dgm:prSet>
      <dgm:spPr/>
    </dgm:pt>
    <dgm:pt modelId="{BBE9D11D-00B2-4671-8188-B77AFE30144F}" type="pres">
      <dgm:prSet presAssocID="{9D360CA9-9EDD-42BE-A3A8-A5785B2C9620}" presName="spacer" presStyleCnt="0"/>
      <dgm:spPr/>
    </dgm:pt>
    <dgm:pt modelId="{183139AE-C7FE-4E8D-BF5D-59AC5DA930B9}" type="pres">
      <dgm:prSet presAssocID="{CC6C2221-BADD-4E53-BBC7-9BFF5FE81476}" presName="parentText" presStyleLbl="node1" presStyleIdx="1" presStyleCnt="6">
        <dgm:presLayoutVars>
          <dgm:chMax val="0"/>
          <dgm:bulletEnabled val="1"/>
        </dgm:presLayoutVars>
      </dgm:prSet>
      <dgm:spPr/>
    </dgm:pt>
    <dgm:pt modelId="{E9A8EAC8-737C-44E4-B3A1-4F2A5A5B0DCA}" type="pres">
      <dgm:prSet presAssocID="{70D0C894-A7DF-42BE-BF66-3A32B21053C5}" presName="spacer" presStyleCnt="0"/>
      <dgm:spPr/>
    </dgm:pt>
    <dgm:pt modelId="{C57ECAD5-6936-4FC0-B196-6BCD5DAC1329}" type="pres">
      <dgm:prSet presAssocID="{F036F9AF-102F-47B5-B1D0-A25CCC6936F8}" presName="parentText" presStyleLbl="node1" presStyleIdx="2" presStyleCnt="6">
        <dgm:presLayoutVars>
          <dgm:chMax val="0"/>
          <dgm:bulletEnabled val="1"/>
        </dgm:presLayoutVars>
      </dgm:prSet>
      <dgm:spPr/>
    </dgm:pt>
    <dgm:pt modelId="{2F4CD875-BB6D-4482-A3C4-D1330C122E5F}" type="pres">
      <dgm:prSet presAssocID="{BE31FA4D-A740-4DD2-9083-3C51DE606026}" presName="spacer" presStyleCnt="0"/>
      <dgm:spPr/>
    </dgm:pt>
    <dgm:pt modelId="{FDA21EE5-7281-434D-9EAB-8AE3883EDF9D}" type="pres">
      <dgm:prSet presAssocID="{62217E58-8D78-463B-826B-1B3F5306BBB1}" presName="parentText" presStyleLbl="node1" presStyleIdx="3" presStyleCnt="6">
        <dgm:presLayoutVars>
          <dgm:chMax val="0"/>
          <dgm:bulletEnabled val="1"/>
        </dgm:presLayoutVars>
      </dgm:prSet>
      <dgm:spPr/>
    </dgm:pt>
    <dgm:pt modelId="{B2CF2E2F-2061-463F-8639-1962C1C9D846}" type="pres">
      <dgm:prSet presAssocID="{414017A5-5408-4D8B-A679-1D01B11A4254}" presName="spacer" presStyleCnt="0"/>
      <dgm:spPr/>
    </dgm:pt>
    <dgm:pt modelId="{BB1A1207-A0AC-47A9-9245-46DBDE73CEA0}" type="pres">
      <dgm:prSet presAssocID="{713A5368-2F29-4EDC-B681-B4469EDFBB94}" presName="parentText" presStyleLbl="node1" presStyleIdx="4" presStyleCnt="6">
        <dgm:presLayoutVars>
          <dgm:chMax val="0"/>
          <dgm:bulletEnabled val="1"/>
        </dgm:presLayoutVars>
      </dgm:prSet>
      <dgm:spPr/>
    </dgm:pt>
    <dgm:pt modelId="{157AF91F-2B85-4C88-9D8B-FEBD23A9FEE1}" type="pres">
      <dgm:prSet presAssocID="{F4398FC3-DDC3-43F3-9E84-77ADB32F0C2F}" presName="spacer" presStyleCnt="0"/>
      <dgm:spPr/>
    </dgm:pt>
    <dgm:pt modelId="{AA910D55-4DEC-49F1-9EF9-68622BB35EF5}" type="pres">
      <dgm:prSet presAssocID="{E3FB4F2E-0C61-438F-9AE6-94B7260A36CC}" presName="parentText" presStyleLbl="node1" presStyleIdx="5" presStyleCnt="6">
        <dgm:presLayoutVars>
          <dgm:chMax val="0"/>
          <dgm:bulletEnabled val="1"/>
        </dgm:presLayoutVars>
      </dgm:prSet>
      <dgm:spPr/>
    </dgm:pt>
  </dgm:ptLst>
  <dgm:cxnLst>
    <dgm:cxn modelId="{C6C7E505-B319-488A-B0B1-11DE45C8CE36}" type="presOf" srcId="{F036F9AF-102F-47B5-B1D0-A25CCC6936F8}" destId="{C57ECAD5-6936-4FC0-B196-6BCD5DAC1329}" srcOrd="0" destOrd="0" presId="urn:microsoft.com/office/officeart/2005/8/layout/vList2"/>
    <dgm:cxn modelId="{3C0ACA0D-8B18-4815-AC51-685889742163}" srcId="{F403EC9F-CF20-4150-BFBC-EA8E6427284D}" destId="{E3FB4F2E-0C61-438F-9AE6-94B7260A36CC}" srcOrd="5" destOrd="0" parTransId="{8A593303-FD51-43B8-8DA8-A30DB13EFCE0}" sibTransId="{AB9BAE42-2766-4F1F-BBDC-EAD657F71DE1}"/>
    <dgm:cxn modelId="{E827275C-CE5B-49BF-8001-9C586D1D6CDF}" srcId="{F403EC9F-CF20-4150-BFBC-EA8E6427284D}" destId="{96436784-9B8B-4685-B936-85DD7ACA7AA6}" srcOrd="0" destOrd="0" parTransId="{ED6364BC-2DC3-4900-9E82-D0C96CB9507B}" sibTransId="{9D360CA9-9EDD-42BE-A3A8-A5785B2C9620}"/>
    <dgm:cxn modelId="{D902BC67-6E77-471F-97EF-9CB152BB330B}" srcId="{F403EC9F-CF20-4150-BFBC-EA8E6427284D}" destId="{F036F9AF-102F-47B5-B1D0-A25CCC6936F8}" srcOrd="2" destOrd="0" parTransId="{2CE7933D-60A2-43EE-966D-E352275CEA6D}" sibTransId="{BE31FA4D-A740-4DD2-9083-3C51DE606026}"/>
    <dgm:cxn modelId="{5FB9644C-92A8-47B2-A76B-F5EFEE1067BE}" type="presOf" srcId="{E3FB4F2E-0C61-438F-9AE6-94B7260A36CC}" destId="{AA910D55-4DEC-49F1-9EF9-68622BB35EF5}" srcOrd="0" destOrd="0" presId="urn:microsoft.com/office/officeart/2005/8/layout/vList2"/>
    <dgm:cxn modelId="{3B7EE150-DB49-4DFC-AC93-EA2ED0AFAE42}" type="presOf" srcId="{CC6C2221-BADD-4E53-BBC7-9BFF5FE81476}" destId="{183139AE-C7FE-4E8D-BF5D-59AC5DA930B9}" srcOrd="0" destOrd="0" presId="urn:microsoft.com/office/officeart/2005/8/layout/vList2"/>
    <dgm:cxn modelId="{1C8F8CC7-9416-4505-87D8-FEBE1502B6D3}" srcId="{F403EC9F-CF20-4150-BFBC-EA8E6427284D}" destId="{713A5368-2F29-4EDC-B681-B4469EDFBB94}" srcOrd="4" destOrd="0" parTransId="{581AFE41-71C1-464D-B394-FCB97AC3DA44}" sibTransId="{F4398FC3-DDC3-43F3-9E84-77ADB32F0C2F}"/>
    <dgm:cxn modelId="{300BF5C9-3505-455D-A3F3-02CF9D2888B3}" srcId="{F403EC9F-CF20-4150-BFBC-EA8E6427284D}" destId="{CC6C2221-BADD-4E53-BBC7-9BFF5FE81476}" srcOrd="1" destOrd="0" parTransId="{E8CA9593-C290-46E0-8BD6-D190FA76B10F}" sibTransId="{70D0C894-A7DF-42BE-BF66-3A32B21053C5}"/>
    <dgm:cxn modelId="{41E346D1-5846-4C3F-A62E-FA1D4A04AE26}" type="presOf" srcId="{62217E58-8D78-463B-826B-1B3F5306BBB1}" destId="{FDA21EE5-7281-434D-9EAB-8AE3883EDF9D}" srcOrd="0" destOrd="0" presId="urn:microsoft.com/office/officeart/2005/8/layout/vList2"/>
    <dgm:cxn modelId="{95C94BDB-6F36-488B-89D9-C81FD01107E5}" srcId="{F403EC9F-CF20-4150-BFBC-EA8E6427284D}" destId="{62217E58-8D78-463B-826B-1B3F5306BBB1}" srcOrd="3" destOrd="0" parTransId="{7FD213A5-7ABB-48B9-98C9-3C539FA581E2}" sibTransId="{414017A5-5408-4D8B-A679-1D01B11A4254}"/>
    <dgm:cxn modelId="{B3A989E0-CB75-4520-A935-AE0A660A7570}" type="presOf" srcId="{713A5368-2F29-4EDC-B681-B4469EDFBB94}" destId="{BB1A1207-A0AC-47A9-9245-46DBDE73CEA0}" srcOrd="0" destOrd="0" presId="urn:microsoft.com/office/officeart/2005/8/layout/vList2"/>
    <dgm:cxn modelId="{B17B3CE2-DAFE-4AEF-B943-420B6B9067EE}" type="presOf" srcId="{F403EC9F-CF20-4150-BFBC-EA8E6427284D}" destId="{EDFE377F-B499-4898-AA36-0A520F93388D}" srcOrd="0" destOrd="0" presId="urn:microsoft.com/office/officeart/2005/8/layout/vList2"/>
    <dgm:cxn modelId="{B694EDEB-C2E5-4A81-A862-FED389189BBF}" type="presOf" srcId="{96436784-9B8B-4685-B936-85DD7ACA7AA6}" destId="{F7EB48F6-774A-40CF-97D3-2167862FE5D0}" srcOrd="0" destOrd="0" presId="urn:microsoft.com/office/officeart/2005/8/layout/vList2"/>
    <dgm:cxn modelId="{7367C507-1147-40BE-BBAF-4B215EF2B280}" type="presParOf" srcId="{EDFE377F-B499-4898-AA36-0A520F93388D}" destId="{F7EB48F6-774A-40CF-97D3-2167862FE5D0}" srcOrd="0" destOrd="0" presId="urn:microsoft.com/office/officeart/2005/8/layout/vList2"/>
    <dgm:cxn modelId="{9DFCFE18-5388-4827-8FD1-4CF01BC5B633}" type="presParOf" srcId="{EDFE377F-B499-4898-AA36-0A520F93388D}" destId="{BBE9D11D-00B2-4671-8188-B77AFE30144F}" srcOrd="1" destOrd="0" presId="urn:microsoft.com/office/officeart/2005/8/layout/vList2"/>
    <dgm:cxn modelId="{D2F5DA57-4F4E-4595-AB51-9016ACC8466B}" type="presParOf" srcId="{EDFE377F-B499-4898-AA36-0A520F93388D}" destId="{183139AE-C7FE-4E8D-BF5D-59AC5DA930B9}" srcOrd="2" destOrd="0" presId="urn:microsoft.com/office/officeart/2005/8/layout/vList2"/>
    <dgm:cxn modelId="{1B14634C-F1FA-40E8-9F8E-67E787D53FB1}" type="presParOf" srcId="{EDFE377F-B499-4898-AA36-0A520F93388D}" destId="{E9A8EAC8-737C-44E4-B3A1-4F2A5A5B0DCA}" srcOrd="3" destOrd="0" presId="urn:microsoft.com/office/officeart/2005/8/layout/vList2"/>
    <dgm:cxn modelId="{7AD0C073-882D-46FA-883E-BFA320D77E25}" type="presParOf" srcId="{EDFE377F-B499-4898-AA36-0A520F93388D}" destId="{C57ECAD5-6936-4FC0-B196-6BCD5DAC1329}" srcOrd="4" destOrd="0" presId="urn:microsoft.com/office/officeart/2005/8/layout/vList2"/>
    <dgm:cxn modelId="{AA0FD997-1A93-482D-81F3-4E98262F7890}" type="presParOf" srcId="{EDFE377F-B499-4898-AA36-0A520F93388D}" destId="{2F4CD875-BB6D-4482-A3C4-D1330C122E5F}" srcOrd="5" destOrd="0" presId="urn:microsoft.com/office/officeart/2005/8/layout/vList2"/>
    <dgm:cxn modelId="{BAE3C962-48CC-4CAC-BCEB-05784728457F}" type="presParOf" srcId="{EDFE377F-B499-4898-AA36-0A520F93388D}" destId="{FDA21EE5-7281-434D-9EAB-8AE3883EDF9D}" srcOrd="6" destOrd="0" presId="urn:microsoft.com/office/officeart/2005/8/layout/vList2"/>
    <dgm:cxn modelId="{8B2E8899-F0EA-483B-BECE-84CA393AD855}" type="presParOf" srcId="{EDFE377F-B499-4898-AA36-0A520F93388D}" destId="{B2CF2E2F-2061-463F-8639-1962C1C9D846}" srcOrd="7" destOrd="0" presId="urn:microsoft.com/office/officeart/2005/8/layout/vList2"/>
    <dgm:cxn modelId="{3098168D-6812-411F-905E-984B2DB62A8C}" type="presParOf" srcId="{EDFE377F-B499-4898-AA36-0A520F93388D}" destId="{BB1A1207-A0AC-47A9-9245-46DBDE73CEA0}" srcOrd="8" destOrd="0" presId="urn:microsoft.com/office/officeart/2005/8/layout/vList2"/>
    <dgm:cxn modelId="{03E06D04-8F9C-4866-8617-A2AC11AD0B9F}" type="presParOf" srcId="{EDFE377F-B499-4898-AA36-0A520F93388D}" destId="{157AF91F-2B85-4C88-9D8B-FEBD23A9FEE1}" srcOrd="9" destOrd="0" presId="urn:microsoft.com/office/officeart/2005/8/layout/vList2"/>
    <dgm:cxn modelId="{5484EB1E-9A60-46CC-99DD-BFB1D719E47F}" type="presParOf" srcId="{EDFE377F-B499-4898-AA36-0A520F93388D}" destId="{AA910D55-4DEC-49F1-9EF9-68622BB35EF5}"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143C0-9B0A-4DC1-AE15-8A5D16D81914}">
      <dsp:nvSpPr>
        <dsp:cNvPr id="0" name=""/>
        <dsp:cNvSpPr/>
      </dsp:nvSpPr>
      <dsp:spPr>
        <a:xfrm rot="5400000">
          <a:off x="-262547" y="264805"/>
          <a:ext cx="1750317" cy="12252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Knowledge	</a:t>
          </a:r>
        </a:p>
      </dsp:txBody>
      <dsp:txXfrm rot="-5400000">
        <a:off x="1" y="614868"/>
        <a:ext cx="1225222" cy="525095"/>
      </dsp:txXfrm>
    </dsp:sp>
    <dsp:sp modelId="{5412C0FB-0922-4CD1-8855-C658B207C9CC}">
      <dsp:nvSpPr>
        <dsp:cNvPr id="0" name=""/>
        <dsp:cNvSpPr/>
      </dsp:nvSpPr>
      <dsp:spPr>
        <a:xfrm rot="5400000">
          <a:off x="2554388" y="-1326908"/>
          <a:ext cx="1137706" cy="37960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PCP, nurses, consultants</a:t>
          </a:r>
        </a:p>
        <a:p>
          <a:pPr marL="171450" lvl="1" indent="-171450" algn="l" defTabSz="711200">
            <a:lnSpc>
              <a:spcPct val="90000"/>
            </a:lnSpc>
            <a:spcBef>
              <a:spcPct val="0"/>
            </a:spcBef>
            <a:spcAft>
              <a:spcPct val="15000"/>
            </a:spcAft>
            <a:buChar char="•"/>
          </a:pPr>
          <a:r>
            <a:rPr lang="en-US" sz="1600" kern="1200" dirty="0"/>
            <a:t>New hire orientation</a:t>
          </a:r>
        </a:p>
      </dsp:txBody>
      <dsp:txXfrm rot="-5400000">
        <a:off x="1225222" y="57796"/>
        <a:ext cx="3740501" cy="1026630"/>
      </dsp:txXfrm>
    </dsp:sp>
    <dsp:sp modelId="{33E6E624-E077-4C95-8133-002F51632A67}">
      <dsp:nvSpPr>
        <dsp:cNvPr id="0" name=""/>
        <dsp:cNvSpPr/>
      </dsp:nvSpPr>
      <dsp:spPr>
        <a:xfrm rot="5400000">
          <a:off x="-262547" y="1822613"/>
          <a:ext cx="1750317" cy="12252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Policy and Practice</a:t>
          </a:r>
        </a:p>
      </dsp:txBody>
      <dsp:txXfrm rot="-5400000">
        <a:off x="1" y="2172676"/>
        <a:ext cx="1225222" cy="525095"/>
      </dsp:txXfrm>
    </dsp:sp>
    <dsp:sp modelId="{B60FD91D-7BD0-4946-9E8F-9520B2326385}">
      <dsp:nvSpPr>
        <dsp:cNvPr id="0" name=""/>
        <dsp:cNvSpPr/>
      </dsp:nvSpPr>
      <dsp:spPr>
        <a:xfrm rot="5400000">
          <a:off x="2554388" y="230899"/>
          <a:ext cx="1137706" cy="37960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Discontinue dipsticks</a:t>
          </a:r>
        </a:p>
        <a:p>
          <a:pPr marL="171450" lvl="1" indent="-171450" algn="l" defTabSz="711200">
            <a:lnSpc>
              <a:spcPct val="90000"/>
            </a:lnSpc>
            <a:spcBef>
              <a:spcPct val="0"/>
            </a:spcBef>
            <a:spcAft>
              <a:spcPct val="15000"/>
            </a:spcAft>
            <a:buChar char="•"/>
          </a:pPr>
          <a:r>
            <a:rPr lang="en-US" sz="1600" kern="1200" dirty="0"/>
            <a:t>Use nurse-driven interventions</a:t>
          </a:r>
        </a:p>
        <a:p>
          <a:pPr marL="171450" lvl="1" indent="-171450" algn="l" defTabSz="711200">
            <a:lnSpc>
              <a:spcPct val="90000"/>
            </a:lnSpc>
            <a:spcBef>
              <a:spcPct val="0"/>
            </a:spcBef>
            <a:spcAft>
              <a:spcPct val="15000"/>
            </a:spcAft>
            <a:buChar char="•"/>
          </a:pPr>
          <a:r>
            <a:rPr lang="en-US" sz="1600" kern="1200" dirty="0"/>
            <a:t>Antibiotics time outs</a:t>
          </a:r>
        </a:p>
      </dsp:txBody>
      <dsp:txXfrm rot="-5400000">
        <a:off x="1225222" y="1615603"/>
        <a:ext cx="3740501" cy="1026630"/>
      </dsp:txXfrm>
    </dsp:sp>
    <dsp:sp modelId="{DCF487E7-3366-4B6B-9006-3E8BB1AD5521}">
      <dsp:nvSpPr>
        <dsp:cNvPr id="0" name=""/>
        <dsp:cNvSpPr/>
      </dsp:nvSpPr>
      <dsp:spPr>
        <a:xfrm rot="5400000">
          <a:off x="-262547" y="3380421"/>
          <a:ext cx="1750317" cy="122522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Empower staff and families</a:t>
          </a:r>
        </a:p>
      </dsp:txBody>
      <dsp:txXfrm rot="-5400000">
        <a:off x="1" y="3730484"/>
        <a:ext cx="1225222" cy="525095"/>
      </dsp:txXfrm>
    </dsp:sp>
    <dsp:sp modelId="{8214DF57-B8D0-484F-98EC-42E7FB8B562F}">
      <dsp:nvSpPr>
        <dsp:cNvPr id="0" name=""/>
        <dsp:cNvSpPr/>
      </dsp:nvSpPr>
      <dsp:spPr>
        <a:xfrm rot="5400000">
          <a:off x="2554388" y="1788707"/>
          <a:ext cx="1137706" cy="37960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Education on Admission</a:t>
          </a:r>
        </a:p>
        <a:p>
          <a:pPr marL="171450" lvl="1" indent="-171450" algn="l" defTabSz="711200">
            <a:lnSpc>
              <a:spcPct val="90000"/>
            </a:lnSpc>
            <a:spcBef>
              <a:spcPct val="0"/>
            </a:spcBef>
            <a:spcAft>
              <a:spcPct val="15000"/>
            </a:spcAft>
            <a:buChar char="•"/>
          </a:pPr>
          <a:r>
            <a:rPr lang="en-US" sz="1600" kern="1200" dirty="0"/>
            <a:t>Discuss at resident/family meetings</a:t>
          </a:r>
        </a:p>
        <a:p>
          <a:pPr marL="171450" lvl="1" indent="-171450" algn="l" defTabSz="711200">
            <a:lnSpc>
              <a:spcPct val="90000"/>
            </a:lnSpc>
            <a:spcBef>
              <a:spcPct val="0"/>
            </a:spcBef>
            <a:spcAft>
              <a:spcPct val="15000"/>
            </a:spcAft>
            <a:buChar char="•"/>
          </a:pPr>
          <a:r>
            <a:rPr lang="en-US" sz="1600" kern="1200" dirty="0"/>
            <a:t>Coach nursing to discuss evidence-based protocol with providers</a:t>
          </a:r>
        </a:p>
      </dsp:txBody>
      <dsp:txXfrm rot="-5400000">
        <a:off x="1225222" y="3173411"/>
        <a:ext cx="3740501" cy="1026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B48F6-774A-40CF-97D3-2167862FE5D0}">
      <dsp:nvSpPr>
        <dsp:cNvPr id="0" name=""/>
        <dsp:cNvSpPr/>
      </dsp:nvSpPr>
      <dsp:spPr>
        <a:xfrm>
          <a:off x="0" y="62162"/>
          <a:ext cx="5020948" cy="719549"/>
        </a:xfrm>
        <a:prstGeom prst="roundRect">
          <a:avLst/>
        </a:prstGeom>
        <a:solidFill>
          <a:srgbClr val="1B3B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Urinary Incontinence</a:t>
          </a:r>
        </a:p>
      </dsp:txBody>
      <dsp:txXfrm>
        <a:off x="35125" y="97287"/>
        <a:ext cx="4950698" cy="649299"/>
      </dsp:txXfrm>
    </dsp:sp>
    <dsp:sp modelId="{183139AE-C7FE-4E8D-BF5D-59AC5DA930B9}">
      <dsp:nvSpPr>
        <dsp:cNvPr id="0" name=""/>
        <dsp:cNvSpPr/>
      </dsp:nvSpPr>
      <dsp:spPr>
        <a:xfrm>
          <a:off x="0" y="868112"/>
          <a:ext cx="5020948" cy="719549"/>
        </a:xfrm>
        <a:prstGeom prst="roundRect">
          <a:avLst/>
        </a:prstGeom>
        <a:solidFill>
          <a:srgbClr val="1B3B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Foul smelling or dark urine</a:t>
          </a:r>
        </a:p>
      </dsp:txBody>
      <dsp:txXfrm>
        <a:off x="35125" y="903237"/>
        <a:ext cx="4950698" cy="649299"/>
      </dsp:txXfrm>
    </dsp:sp>
    <dsp:sp modelId="{C57ECAD5-6936-4FC0-B196-6BCD5DAC1329}">
      <dsp:nvSpPr>
        <dsp:cNvPr id="0" name=""/>
        <dsp:cNvSpPr/>
      </dsp:nvSpPr>
      <dsp:spPr>
        <a:xfrm>
          <a:off x="0" y="1674062"/>
          <a:ext cx="5020948" cy="719549"/>
        </a:xfrm>
        <a:prstGeom prst="roundRect">
          <a:avLst/>
        </a:prstGeom>
        <a:solidFill>
          <a:srgbClr val="1B3B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New fatigue</a:t>
          </a:r>
        </a:p>
      </dsp:txBody>
      <dsp:txXfrm>
        <a:off x="35125" y="1709187"/>
        <a:ext cx="4950698" cy="649299"/>
      </dsp:txXfrm>
    </dsp:sp>
    <dsp:sp modelId="{FDA21EE5-7281-434D-9EAB-8AE3883EDF9D}">
      <dsp:nvSpPr>
        <dsp:cNvPr id="0" name=""/>
        <dsp:cNvSpPr/>
      </dsp:nvSpPr>
      <dsp:spPr>
        <a:xfrm>
          <a:off x="0" y="2480012"/>
          <a:ext cx="5020948" cy="719549"/>
        </a:xfrm>
        <a:prstGeom prst="roundRect">
          <a:avLst/>
        </a:prstGeom>
        <a:solidFill>
          <a:srgbClr val="1B3B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New confusion or delirium</a:t>
          </a:r>
        </a:p>
      </dsp:txBody>
      <dsp:txXfrm>
        <a:off x="35125" y="2515137"/>
        <a:ext cx="4950698" cy="649299"/>
      </dsp:txXfrm>
    </dsp:sp>
    <dsp:sp modelId="{BB1A1207-A0AC-47A9-9245-46DBDE73CEA0}">
      <dsp:nvSpPr>
        <dsp:cNvPr id="0" name=""/>
        <dsp:cNvSpPr/>
      </dsp:nvSpPr>
      <dsp:spPr>
        <a:xfrm>
          <a:off x="0" y="3285962"/>
          <a:ext cx="5020948" cy="719549"/>
        </a:xfrm>
        <a:prstGeom prst="roundRect">
          <a:avLst/>
        </a:prstGeom>
        <a:solidFill>
          <a:srgbClr val="1B3B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Change in behavior</a:t>
          </a:r>
        </a:p>
      </dsp:txBody>
      <dsp:txXfrm>
        <a:off x="35125" y="3321087"/>
        <a:ext cx="4950698" cy="649299"/>
      </dsp:txXfrm>
    </dsp:sp>
    <dsp:sp modelId="{AA910D55-4DEC-49F1-9EF9-68622BB35EF5}">
      <dsp:nvSpPr>
        <dsp:cNvPr id="0" name=""/>
        <dsp:cNvSpPr/>
      </dsp:nvSpPr>
      <dsp:spPr>
        <a:xfrm>
          <a:off x="0" y="4091912"/>
          <a:ext cx="5020948" cy="719549"/>
        </a:xfrm>
        <a:prstGeom prst="roundRect">
          <a:avLst/>
        </a:prstGeom>
        <a:solidFill>
          <a:srgbClr val="1B3B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Less interactive</a:t>
          </a:r>
        </a:p>
      </dsp:txBody>
      <dsp:txXfrm>
        <a:off x="35125" y="4127037"/>
        <a:ext cx="4950698"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83611-383E-46AC-85F8-7A6F57AE8DC9}" type="datetimeFigureOut">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AEA320-E32C-4761-9C2F-5F80A4C5F8D8}" type="slidenum">
              <a:t>‹#›</a:t>
            </a:fld>
            <a:endParaRPr lang="en-US"/>
          </a:p>
        </p:txBody>
      </p:sp>
    </p:spTree>
    <p:extLst>
      <p:ext uri="{BB962C8B-B14F-4D97-AF65-F5344CB8AC3E}">
        <p14:creationId xmlns:p14="http://schemas.microsoft.com/office/powerpoint/2010/main" val="265132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Dr. Victoria Walker. I am the Medical Director for Avera LTC and Medical and Clinical Officer for Avel eCare Senior Care program. </a:t>
            </a:r>
          </a:p>
          <a:p>
            <a:endParaRPr lang="en-US" dirty="0"/>
          </a:p>
          <a:p>
            <a:r>
              <a:rPr lang="en-US" dirty="0"/>
              <a:t>I am a fellow of the American Academy of Family Physicians, a Certified Medical Director in PALTC, and a Clinical Associate Professor in family medicine at the Sanford School of Medicine.</a:t>
            </a:r>
          </a:p>
          <a:p>
            <a:endParaRPr lang="en-US" dirty="0"/>
          </a:p>
          <a:p>
            <a:r>
              <a:rPr lang="en-US" dirty="0"/>
              <a:t> Our focus today will be current recommendations of the management of urine infections to achieve effective antimicrobial stewardship for geriatric populations. </a:t>
            </a:r>
          </a:p>
          <a:p>
            <a:endParaRPr lang="en-US" dirty="0"/>
          </a:p>
        </p:txBody>
      </p:sp>
      <p:sp>
        <p:nvSpPr>
          <p:cNvPr id="4" name="Slide Number Placeholder 3"/>
          <p:cNvSpPr>
            <a:spLocks noGrp="1"/>
          </p:cNvSpPr>
          <p:nvPr>
            <p:ph type="sldNum" sz="quarter" idx="5"/>
          </p:nvPr>
        </p:nvSpPr>
        <p:spPr/>
        <p:txBody>
          <a:bodyPr/>
          <a:lstStyle/>
          <a:p>
            <a:fld id="{6CAEA320-E32C-4761-9C2F-5F80A4C5F8D8}" type="slidenum">
              <a:rPr lang="en-US" smtClean="0"/>
              <a:t>1</a:t>
            </a:fld>
            <a:endParaRPr lang="en-US"/>
          </a:p>
        </p:txBody>
      </p:sp>
    </p:spTree>
    <p:extLst>
      <p:ext uri="{BB962C8B-B14F-4D97-AF65-F5344CB8AC3E}">
        <p14:creationId xmlns:p14="http://schemas.microsoft.com/office/powerpoint/2010/main" val="119525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localizing symptoms are not present, then the presence of bacteria in urine does not mean that the patient has an infection. This is extremely common in nursing home residents, where studies have shown that at any given time, half of residents do have bacteria present in urine culture … and attempts at eradicating colonization are ineffective and do not carry any benefit to residents. </a:t>
            </a:r>
          </a:p>
        </p:txBody>
      </p:sp>
      <p:sp>
        <p:nvSpPr>
          <p:cNvPr id="4" name="Slide Number Placeholder 3"/>
          <p:cNvSpPr>
            <a:spLocks noGrp="1"/>
          </p:cNvSpPr>
          <p:nvPr>
            <p:ph type="sldNum" sz="quarter" idx="5"/>
          </p:nvPr>
        </p:nvSpPr>
        <p:spPr/>
        <p:txBody>
          <a:bodyPr/>
          <a:lstStyle/>
          <a:p>
            <a:fld id="{6CAEA320-E32C-4761-9C2F-5F80A4C5F8D8}" type="slidenum">
              <a:rPr lang="en-US" smtClean="0"/>
              <a:t>13</a:t>
            </a:fld>
            <a:endParaRPr lang="en-US"/>
          </a:p>
        </p:txBody>
      </p:sp>
    </p:spTree>
    <p:extLst>
      <p:ext uri="{BB962C8B-B14F-4D97-AF65-F5344CB8AC3E}">
        <p14:creationId xmlns:p14="http://schemas.microsoft.com/office/powerpoint/2010/main" val="115561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worth repeating – the Infectious Disease Society of America, American Geriatrics Society, Society for Post-Acute and Long Term Care medicine, Centers for Disease control and other experts all concur. There is high quality evidence that treating asymptomatic bacteriuria does not benefit patients – there is no reduction in falls, hospitalization, or death.</a:t>
            </a:r>
          </a:p>
        </p:txBody>
      </p:sp>
      <p:sp>
        <p:nvSpPr>
          <p:cNvPr id="4" name="Slide Number Placeholder 3"/>
          <p:cNvSpPr>
            <a:spLocks noGrp="1"/>
          </p:cNvSpPr>
          <p:nvPr>
            <p:ph type="sldNum" sz="quarter" idx="5"/>
          </p:nvPr>
        </p:nvSpPr>
        <p:spPr/>
        <p:txBody>
          <a:bodyPr/>
          <a:lstStyle/>
          <a:p>
            <a:fld id="{6CAEA320-E32C-4761-9C2F-5F80A4C5F8D8}" type="slidenum">
              <a:rPr lang="en-US" smtClean="0"/>
              <a:t>14</a:t>
            </a:fld>
            <a:endParaRPr lang="en-US"/>
          </a:p>
        </p:txBody>
      </p:sp>
    </p:spTree>
    <p:extLst>
      <p:ext uri="{BB962C8B-B14F-4D97-AF65-F5344CB8AC3E}">
        <p14:creationId xmlns:p14="http://schemas.microsoft.com/office/powerpoint/2010/main" val="3366485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823913" y="1006475"/>
            <a:ext cx="6124575" cy="3446463"/>
          </a:xfrm>
          <a:prstGeom prst="rect">
            <a:avLst/>
          </a:prstGeom>
        </p:spPr>
      </p:sp>
      <p:sp>
        <p:nvSpPr>
          <p:cNvPr id="48" name="PlaceHolder 2"/>
          <p:cNvSpPr>
            <a:spLocks noGrp="1"/>
          </p:cNvSpPr>
          <p:nvPr>
            <p:ph type="body"/>
          </p:nvPr>
        </p:nvSpPr>
        <p:spPr>
          <a:xfrm>
            <a:off x="1185120" y="4787640"/>
            <a:ext cx="5407560" cy="6516720"/>
          </a:xfrm>
          <a:prstGeom prst="rect">
            <a:avLst/>
          </a:prstGeom>
        </p:spPr>
        <p:txBody>
          <a:bodyPr lIns="0" tIns="0" rIns="0" bIns="0"/>
          <a:lstStyle/>
          <a:p>
            <a:r>
              <a:rPr lang="en-US" sz="2000" b="0" strike="noStrike" spc="-1" dirty="0">
                <a:latin typeface="Arial"/>
              </a:rPr>
              <a:t>Rates of urine cultures performed, urinary tract infections (UTIs) diagnosed, and </a:t>
            </a:r>
            <a:r>
              <a:rPr lang="en-US" sz="2000" b="0" strike="noStrike" spc="-1" dirty="0" err="1">
                <a:latin typeface="Arial"/>
              </a:rPr>
              <a:t>Clostridioides</a:t>
            </a:r>
            <a:r>
              <a:rPr lang="en-US" sz="2000" b="0" strike="noStrike" spc="-1" dirty="0">
                <a:latin typeface="Arial"/>
              </a:rPr>
              <a:t> difficile infection (CDI) over time, all per 10 000 resident days in facilities participating in the first collaborative (n = 17). [Color figure can be viewed at wileyonlinelibrary.com]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IOU Study Toolkit is a very helpful resource if you are working to reduce the over-diagnosis of urinary tract infections. In particular, this study was specifically done with a nursing home population, and has very practical approaches outlined for the most common situations that arise. We will walk through some of these actual cases together. </a:t>
            </a:r>
          </a:p>
        </p:txBody>
      </p:sp>
      <p:sp>
        <p:nvSpPr>
          <p:cNvPr id="4" name="Slide Number Placeholder 3"/>
          <p:cNvSpPr>
            <a:spLocks noGrp="1"/>
          </p:cNvSpPr>
          <p:nvPr>
            <p:ph type="sldNum" sz="quarter" idx="5"/>
          </p:nvPr>
        </p:nvSpPr>
        <p:spPr/>
        <p:txBody>
          <a:bodyPr/>
          <a:lstStyle/>
          <a:p>
            <a:fld id="{6CAEA320-E32C-4761-9C2F-5F80A4C5F8D8}" type="slidenum">
              <a:rPr lang="en-US" smtClean="0"/>
              <a:t>16</a:t>
            </a:fld>
            <a:endParaRPr lang="en-US"/>
          </a:p>
        </p:txBody>
      </p:sp>
    </p:spTree>
    <p:extLst>
      <p:ext uri="{BB962C8B-B14F-4D97-AF65-F5344CB8AC3E}">
        <p14:creationId xmlns:p14="http://schemas.microsoft.com/office/powerpoint/2010/main" val="2549024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Clinicians are often concerned that because a patient is a poor historian, that it is justified to test and treat without localizing symptoms. It is especially tempting to do this when a family member is insisting that their loved one “always does this” when they have a UTI. </a:t>
            </a:r>
          </a:p>
          <a:p>
            <a:endParaRPr lang="en-US" dirty="0"/>
          </a:p>
          <a:p>
            <a:r>
              <a:rPr lang="en-US" dirty="0"/>
              <a:t>Urinary tract infections are the most common source of bacteremia – catheters, BPH, atrophic vaginitis, neurogenic bladder and dehydration are all risk factors. </a:t>
            </a:r>
          </a:p>
          <a:p>
            <a:endParaRPr lang="en-US" dirty="0"/>
          </a:p>
          <a:p>
            <a:r>
              <a:rPr lang="en-US" dirty="0"/>
              <a:t>Typical incident rate is 9/1000 resident days with catheter, 2.8/1000 resident days without. </a:t>
            </a:r>
          </a:p>
          <a:p>
            <a:endParaRPr lang="en-US" dirty="0"/>
          </a:p>
        </p:txBody>
      </p:sp>
      <p:sp>
        <p:nvSpPr>
          <p:cNvPr id="4" name="Slide Number Placeholder 3"/>
          <p:cNvSpPr>
            <a:spLocks noGrp="1"/>
          </p:cNvSpPr>
          <p:nvPr>
            <p:ph type="sldNum" sz="quarter" idx="5"/>
          </p:nvPr>
        </p:nvSpPr>
        <p:spPr/>
        <p:txBody>
          <a:bodyPr/>
          <a:lstStyle/>
          <a:p>
            <a:fld id="{6CAEA320-E32C-4761-9C2F-5F80A4C5F8D8}" type="slidenum">
              <a:rPr lang="en-US" smtClean="0"/>
              <a:t>17</a:t>
            </a:fld>
            <a:endParaRPr lang="en-US"/>
          </a:p>
        </p:txBody>
      </p:sp>
    </p:spTree>
    <p:extLst>
      <p:ext uri="{BB962C8B-B14F-4D97-AF65-F5344CB8AC3E}">
        <p14:creationId xmlns:p14="http://schemas.microsoft.com/office/powerpoint/2010/main" val="136537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careful history shed light on a pattern of irritability that raised the likelihood that arthritic pain was triggering her symptoms. Treatment of her pain successfully minimized her irritability and aggression. . </a:t>
            </a:r>
          </a:p>
        </p:txBody>
      </p:sp>
      <p:sp>
        <p:nvSpPr>
          <p:cNvPr id="4" name="Slide Number Placeholder 3"/>
          <p:cNvSpPr>
            <a:spLocks noGrp="1"/>
          </p:cNvSpPr>
          <p:nvPr>
            <p:ph type="sldNum" sz="quarter" idx="5"/>
          </p:nvPr>
        </p:nvSpPr>
        <p:spPr/>
        <p:txBody>
          <a:bodyPr/>
          <a:lstStyle/>
          <a:p>
            <a:fld id="{6CAEA320-E32C-4761-9C2F-5F80A4C5F8D8}" type="slidenum">
              <a:rPr lang="en-US" smtClean="0"/>
              <a:t>18</a:t>
            </a:fld>
            <a:endParaRPr lang="en-US"/>
          </a:p>
        </p:txBody>
      </p:sp>
    </p:spTree>
    <p:extLst>
      <p:ext uri="{BB962C8B-B14F-4D97-AF65-F5344CB8AC3E}">
        <p14:creationId xmlns:p14="http://schemas.microsoft.com/office/powerpoint/2010/main" val="71541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Nursing home residents presenting without urinary symptoms are no more likely to have bladder infections than any other acute change in condition. Taking a knee jerk approach to ordering a UA may harm the resident by ignoring the true cause for a change in condition and greatly increasing the risk of adverse drug events, drug interactions, Clostridium difficile infections, and resistant bacteria. Unnecessary treatment increases costs to the patient and may contribute to avoidable hospitalizations.</a:t>
            </a:r>
          </a:p>
        </p:txBody>
      </p:sp>
      <p:sp>
        <p:nvSpPr>
          <p:cNvPr id="4" name="Slide Number Placeholder 3"/>
          <p:cNvSpPr>
            <a:spLocks noGrp="1"/>
          </p:cNvSpPr>
          <p:nvPr>
            <p:ph type="sldNum" sz="quarter" idx="5"/>
          </p:nvPr>
        </p:nvSpPr>
        <p:spPr/>
        <p:txBody>
          <a:bodyPr/>
          <a:lstStyle/>
          <a:p>
            <a:fld id="{6CAEA320-E32C-4761-9C2F-5F80A4C5F8D8}" type="slidenum">
              <a:t>19</a:t>
            </a:fld>
            <a:endParaRPr lang="en-US"/>
          </a:p>
        </p:txBody>
      </p:sp>
    </p:spTree>
    <p:extLst>
      <p:ext uri="{BB962C8B-B14F-4D97-AF65-F5344CB8AC3E}">
        <p14:creationId xmlns:p14="http://schemas.microsoft.com/office/powerpoint/2010/main" val="257740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these are all NONSPECIFIC symptoms – when they are present, they should be further evaluated – but they are not an indication to check a urine. </a:t>
            </a:r>
          </a:p>
        </p:txBody>
      </p:sp>
      <p:sp>
        <p:nvSpPr>
          <p:cNvPr id="4" name="Slide Number Placeholder 3"/>
          <p:cNvSpPr>
            <a:spLocks noGrp="1"/>
          </p:cNvSpPr>
          <p:nvPr>
            <p:ph type="sldNum" sz="quarter" idx="5"/>
          </p:nvPr>
        </p:nvSpPr>
        <p:spPr/>
        <p:txBody>
          <a:bodyPr/>
          <a:lstStyle/>
          <a:p>
            <a:fld id="{6CAEA320-E32C-4761-9C2F-5F80A4C5F8D8}" type="slidenum">
              <a:rPr lang="en-US" smtClean="0"/>
              <a:t>20</a:t>
            </a:fld>
            <a:endParaRPr lang="en-US"/>
          </a:p>
        </p:txBody>
      </p:sp>
    </p:spTree>
    <p:extLst>
      <p:ext uri="{BB962C8B-B14F-4D97-AF65-F5344CB8AC3E}">
        <p14:creationId xmlns:p14="http://schemas.microsoft.com/office/powerpoint/2010/main" val="2387180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so important to remember that dementia residents often have a lot to tell us, even when their verbal and cognitive skills have been diminished by their disease. It can be reassuring to family members when you take the time to explain to them that because their loved one has dementia, you are taking extra precautions to make sure you don’t miss anything. Some tips for listening to what they have to say include slowing down, minimizing distractions, using simple and repeat questions. </a:t>
            </a:r>
          </a:p>
        </p:txBody>
      </p:sp>
      <p:sp>
        <p:nvSpPr>
          <p:cNvPr id="4" name="Slide Number Placeholder 3"/>
          <p:cNvSpPr>
            <a:spLocks noGrp="1"/>
          </p:cNvSpPr>
          <p:nvPr>
            <p:ph type="sldNum" sz="quarter" idx="5"/>
          </p:nvPr>
        </p:nvSpPr>
        <p:spPr/>
        <p:txBody>
          <a:bodyPr/>
          <a:lstStyle/>
          <a:p>
            <a:fld id="{6CAEA320-E32C-4761-9C2F-5F80A4C5F8D8}" type="slidenum">
              <a:rPr lang="en-US" smtClean="0"/>
              <a:t>21</a:t>
            </a:fld>
            <a:endParaRPr lang="en-US"/>
          </a:p>
        </p:txBody>
      </p:sp>
    </p:spTree>
    <p:extLst>
      <p:ext uri="{BB962C8B-B14F-4D97-AF65-F5344CB8AC3E}">
        <p14:creationId xmlns:p14="http://schemas.microsoft.com/office/powerpoint/2010/main" val="1115538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benefit from hitting the pause button, and carefully exploring “what else” might be going on. DELIRIUMS is a </a:t>
            </a:r>
            <a:r>
              <a:rPr lang="en-US" dirty="0" err="1"/>
              <a:t>mneumonic</a:t>
            </a:r>
            <a:r>
              <a:rPr lang="en-US" dirty="0"/>
              <a:t> that can help you keep a broad differential in mind, considering everything </a:t>
            </a:r>
            <a:r>
              <a:rPr lang="en-US" dirty="0" err="1"/>
              <a:t>frommedication</a:t>
            </a:r>
            <a:r>
              <a:rPr lang="en-US" dirty="0"/>
              <a:t> side effects to urine retention, sepsis, hyponatremia, dehydration and head trauma. </a:t>
            </a:r>
          </a:p>
        </p:txBody>
      </p:sp>
      <p:sp>
        <p:nvSpPr>
          <p:cNvPr id="4" name="Slide Number Placeholder 3"/>
          <p:cNvSpPr>
            <a:spLocks noGrp="1"/>
          </p:cNvSpPr>
          <p:nvPr>
            <p:ph type="sldNum" sz="quarter" idx="5"/>
          </p:nvPr>
        </p:nvSpPr>
        <p:spPr/>
        <p:txBody>
          <a:bodyPr/>
          <a:lstStyle/>
          <a:p>
            <a:fld id="{6CAEA320-E32C-4761-9C2F-5F80A4C5F8D8}" type="slidenum">
              <a:rPr lang="en-US" smtClean="0"/>
              <a:t>22</a:t>
            </a:fld>
            <a:endParaRPr lang="en-US"/>
          </a:p>
        </p:txBody>
      </p:sp>
    </p:spTree>
    <p:extLst>
      <p:ext uri="{BB962C8B-B14F-4D97-AF65-F5344CB8AC3E}">
        <p14:creationId xmlns:p14="http://schemas.microsoft.com/office/powerpoint/2010/main" val="387670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i="0" dirty="0">
                <a:effectLst/>
                <a:latin typeface="+mj-lt"/>
                <a:ea typeface="Times New Roman" panose="02020603050405020304" pitchFamily="18" charset="0"/>
                <a:cs typeface="Times New Roman" panose="02020603050405020304" pitchFamily="18" charset="0"/>
              </a:rPr>
              <a:t>Specifically, at the end of the presentation today, you will:</a:t>
            </a:r>
          </a:p>
          <a:p>
            <a:pPr marL="800100" marR="0" lvl="1" indent="-342900">
              <a:spcBef>
                <a:spcPts val="0"/>
              </a:spcBef>
              <a:spcAft>
                <a:spcPts val="0"/>
              </a:spcAft>
              <a:buFont typeface="+mj-lt"/>
              <a:buAutoNum type="arabicPeriod"/>
            </a:pPr>
            <a:r>
              <a:rPr lang="en-US" sz="1200" i="0" dirty="0">
                <a:effectLst/>
                <a:latin typeface="+mj-lt"/>
                <a:ea typeface="Calibri" panose="020F0502020204030204" pitchFamily="34" charset="0"/>
                <a:cs typeface="Times New Roman" panose="02020603050405020304" pitchFamily="18" charset="0"/>
              </a:rPr>
              <a:t>Understand the limitations of the urine culture and frequency of bacteriuria and harms associated with misdiagnosis</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a:effectLst/>
                <a:latin typeface="+mj-lt"/>
                <a:ea typeface="Times New Roman" panose="02020603050405020304" pitchFamily="18" charset="0"/>
                <a:cs typeface="Times New Roman" panose="02020603050405020304" pitchFamily="18" charset="0"/>
              </a:rPr>
              <a:t>Apply evidence-driven criteria to order urinalysis</a:t>
            </a:r>
            <a:endParaRPr lang="en-US" sz="1200" i="0" dirty="0">
              <a:effectLst/>
              <a:latin typeface="+mj-lt"/>
              <a:ea typeface="Calibri" panose="020F0502020204030204" pitchFamily="34" charset="0"/>
              <a:cs typeface="Times New Roman" panose="02020603050405020304" pitchFamily="18" charset="0"/>
            </a:endParaRPr>
          </a:p>
          <a:p>
            <a:pPr marL="800100" marR="0" lvl="1" indent="-342900">
              <a:spcBef>
                <a:spcPts val="0"/>
              </a:spcBef>
              <a:spcAft>
                <a:spcPts val="0"/>
              </a:spcAft>
              <a:buFont typeface="+mj-lt"/>
              <a:buAutoNum type="arabicPeriod"/>
            </a:pPr>
            <a:r>
              <a:rPr lang="en-US" sz="1200" i="0" dirty="0">
                <a:effectLst/>
                <a:latin typeface="+mj-lt"/>
                <a:ea typeface="Calibri" panose="020F0502020204030204" pitchFamily="34" charset="0"/>
                <a:cs typeface="Times New Roman" panose="02020603050405020304" pitchFamily="18" charset="0"/>
              </a:rPr>
              <a:t>Discuss special situations, like when there are communication limitations due to cognitive impairment  and the differential diagnoses of nonspecific symptoms</a:t>
            </a:r>
          </a:p>
          <a:p>
            <a:pPr marL="800100" marR="0" lvl="1" indent="-342900">
              <a:spcBef>
                <a:spcPts val="0"/>
              </a:spcBef>
              <a:spcAft>
                <a:spcPts val="0"/>
              </a:spcAft>
              <a:buFont typeface="+mj-lt"/>
              <a:buAutoNum type="arabicPeriod"/>
            </a:pPr>
            <a:r>
              <a:rPr lang="en-US" sz="1200" i="0" dirty="0">
                <a:effectLst/>
                <a:latin typeface="+mj-lt"/>
                <a:ea typeface="Calibri" panose="020F0502020204030204" pitchFamily="34" charset="0"/>
                <a:cs typeface="Times New Roman" panose="02020603050405020304" pitchFamily="18" charset="0"/>
              </a:rPr>
              <a:t>Consider Practice change strategies, such as nurse-driven interventions, re-evaluation strategies and pearls for communicating with staff and families</a:t>
            </a:r>
          </a:p>
          <a:p>
            <a:endParaRPr lang="en-US" dirty="0"/>
          </a:p>
        </p:txBody>
      </p:sp>
      <p:sp>
        <p:nvSpPr>
          <p:cNvPr id="4" name="Slide Number Placeholder 3"/>
          <p:cNvSpPr>
            <a:spLocks noGrp="1"/>
          </p:cNvSpPr>
          <p:nvPr>
            <p:ph type="sldNum" sz="quarter" idx="5"/>
          </p:nvPr>
        </p:nvSpPr>
        <p:spPr/>
        <p:txBody>
          <a:bodyPr/>
          <a:lstStyle/>
          <a:p>
            <a:fld id="{6CAEA320-E32C-4761-9C2F-5F80A4C5F8D8}" type="slidenum">
              <a:rPr lang="en-US" smtClean="0"/>
              <a:t>2</a:t>
            </a:fld>
            <a:endParaRPr lang="en-US"/>
          </a:p>
        </p:txBody>
      </p:sp>
    </p:spTree>
    <p:extLst>
      <p:ext uri="{BB962C8B-B14F-4D97-AF65-F5344CB8AC3E}">
        <p14:creationId xmlns:p14="http://schemas.microsoft.com/office/powerpoint/2010/main" val="1403909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staff and family member’s concerns are taken seriously – when they notice a change in condition, it should be addressed. Instituting active monitoring orders and evaluating for causes of the changes are recommended. These sample active monitoring orders can readily be adopted for your facility. </a:t>
            </a:r>
          </a:p>
        </p:txBody>
      </p:sp>
      <p:sp>
        <p:nvSpPr>
          <p:cNvPr id="4" name="Slide Number Placeholder 3"/>
          <p:cNvSpPr>
            <a:spLocks noGrp="1"/>
          </p:cNvSpPr>
          <p:nvPr>
            <p:ph type="sldNum" sz="quarter" idx="5"/>
          </p:nvPr>
        </p:nvSpPr>
        <p:spPr/>
        <p:txBody>
          <a:bodyPr/>
          <a:lstStyle/>
          <a:p>
            <a:fld id="{6CAEA320-E32C-4761-9C2F-5F80A4C5F8D8}" type="slidenum">
              <a:rPr lang="en-US" smtClean="0"/>
              <a:t>23</a:t>
            </a:fld>
            <a:endParaRPr lang="en-US"/>
          </a:p>
        </p:txBody>
      </p:sp>
    </p:spTree>
    <p:extLst>
      <p:ext uri="{BB962C8B-B14F-4D97-AF65-F5344CB8AC3E}">
        <p14:creationId xmlns:p14="http://schemas.microsoft.com/office/powerpoint/2010/main" val="2133136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 guidelines also recommend that urine cultures are not recommended as part of yearly physicals, based on standing orders, or to do test of cures. </a:t>
            </a:r>
          </a:p>
        </p:txBody>
      </p:sp>
      <p:sp>
        <p:nvSpPr>
          <p:cNvPr id="4" name="Slide Number Placeholder 3"/>
          <p:cNvSpPr>
            <a:spLocks noGrp="1"/>
          </p:cNvSpPr>
          <p:nvPr>
            <p:ph type="sldNum" sz="quarter" idx="5"/>
          </p:nvPr>
        </p:nvSpPr>
        <p:spPr/>
        <p:txBody>
          <a:bodyPr/>
          <a:lstStyle/>
          <a:p>
            <a:fld id="{6CAEA320-E32C-4761-9C2F-5F80A4C5F8D8}" type="slidenum">
              <a:rPr lang="en-US" smtClean="0"/>
              <a:t>24</a:t>
            </a:fld>
            <a:endParaRPr lang="en-US"/>
          </a:p>
        </p:txBody>
      </p:sp>
    </p:spTree>
    <p:extLst>
      <p:ext uri="{BB962C8B-B14F-4D97-AF65-F5344CB8AC3E}">
        <p14:creationId xmlns:p14="http://schemas.microsoft.com/office/powerpoint/2010/main" val="3233243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AEA320-E32C-4761-9C2F-5F80A4C5F8D8}" type="slidenum">
              <a:rPr lang="en-US" smtClean="0"/>
              <a:t>26</a:t>
            </a:fld>
            <a:endParaRPr lang="en-US"/>
          </a:p>
        </p:txBody>
      </p:sp>
    </p:spTree>
    <p:extLst>
      <p:ext uri="{BB962C8B-B14F-4D97-AF65-F5344CB8AC3E}">
        <p14:creationId xmlns:p14="http://schemas.microsoft.com/office/powerpoint/2010/main" val="388453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excellent resources available to help you implement the best practices that we covered today. This is one example from the Agency for Healthcare Research and Quality. Others are included in the final slide of this presentation. I thank you for your participation today, and your dedication to caring for older patients. </a:t>
            </a:r>
          </a:p>
        </p:txBody>
      </p:sp>
      <p:sp>
        <p:nvSpPr>
          <p:cNvPr id="4" name="Slide Number Placeholder 3"/>
          <p:cNvSpPr>
            <a:spLocks noGrp="1"/>
          </p:cNvSpPr>
          <p:nvPr>
            <p:ph type="sldNum" sz="quarter" idx="5"/>
          </p:nvPr>
        </p:nvSpPr>
        <p:spPr/>
        <p:txBody>
          <a:bodyPr/>
          <a:lstStyle/>
          <a:p>
            <a:fld id="{6CAEA320-E32C-4761-9C2F-5F80A4C5F8D8}" type="slidenum">
              <a:rPr lang="en-US" smtClean="0"/>
              <a:t>27</a:t>
            </a:fld>
            <a:endParaRPr lang="en-US"/>
          </a:p>
        </p:txBody>
      </p:sp>
    </p:spTree>
    <p:extLst>
      <p:ext uri="{BB962C8B-B14F-4D97-AF65-F5344CB8AC3E}">
        <p14:creationId xmlns:p14="http://schemas.microsoft.com/office/powerpoint/2010/main" val="1545392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AEA320-E32C-4761-9C2F-5F80A4C5F8D8}" type="slidenum">
              <a:rPr lang="en-US" smtClean="0"/>
              <a:t>28</a:t>
            </a:fld>
            <a:endParaRPr lang="en-US"/>
          </a:p>
        </p:txBody>
      </p:sp>
    </p:spTree>
    <p:extLst>
      <p:ext uri="{BB962C8B-B14F-4D97-AF65-F5344CB8AC3E}">
        <p14:creationId xmlns:p14="http://schemas.microsoft.com/office/powerpoint/2010/main" val="1291855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management of suspected urine infections has a huge impact on antimicrobial stewardship. Antibiotics are one of the most frequently prescribed classes of medications 47-79% of LTC residents receive antibiotics in a year; between 25-75% is unnecessary. About half the antibiotics prescribed to older adults are for suspected urinary infections. If this was clearly benefiting them, it would not be a concern. However, as we’ll discuss further in the presentation, these prescriptions are often associated with harm. </a:t>
            </a:r>
            <a:endParaRPr lang="en-US" dirty="0"/>
          </a:p>
        </p:txBody>
      </p:sp>
      <p:sp>
        <p:nvSpPr>
          <p:cNvPr id="4" name="Slide Number Placeholder 3"/>
          <p:cNvSpPr>
            <a:spLocks noGrp="1"/>
          </p:cNvSpPr>
          <p:nvPr>
            <p:ph type="sldNum" sz="quarter" idx="5"/>
          </p:nvPr>
        </p:nvSpPr>
        <p:spPr/>
        <p:txBody>
          <a:bodyPr/>
          <a:lstStyle/>
          <a:p>
            <a:fld id="{6CAEA320-E32C-4761-9C2F-5F80A4C5F8D8}" type="slidenum">
              <a:rPr lang="en-US" smtClean="0"/>
              <a:t>3</a:t>
            </a:fld>
            <a:endParaRPr lang="en-US"/>
          </a:p>
        </p:txBody>
      </p:sp>
    </p:spTree>
    <p:extLst>
      <p:ext uri="{BB962C8B-B14F-4D97-AF65-F5344CB8AC3E}">
        <p14:creationId xmlns:p14="http://schemas.microsoft.com/office/powerpoint/2010/main" val="320732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We've probably all been guilty of saying “let’s be on the safe side” as a justification to start an antibiotic…and even patting ourselves on the back that we “caught that infection early”</a:t>
            </a:r>
          </a:p>
          <a:p>
            <a:endParaRPr lang="en-US" dirty="0">
              <a:cs typeface="Calibri"/>
            </a:endParaRPr>
          </a:p>
          <a:p>
            <a:r>
              <a:rPr lang="en-US" dirty="0">
                <a:cs typeface="Calibri"/>
              </a:rPr>
              <a:t>if we are actually looking at the evidence, though, if we want to be on the safe side, we will actually refrain from using antibiotics for nonspecific indications. </a:t>
            </a:r>
            <a:endParaRPr lang="en-US" dirty="0"/>
          </a:p>
        </p:txBody>
      </p:sp>
      <p:sp>
        <p:nvSpPr>
          <p:cNvPr id="4" name="Slide Number Placeholder 3"/>
          <p:cNvSpPr>
            <a:spLocks noGrp="1"/>
          </p:cNvSpPr>
          <p:nvPr>
            <p:ph type="sldNum" sz="quarter" idx="5"/>
          </p:nvPr>
        </p:nvSpPr>
        <p:spPr/>
        <p:txBody>
          <a:bodyPr/>
          <a:lstStyle/>
          <a:p>
            <a:fld id="{6CAEA320-E32C-4761-9C2F-5F80A4C5F8D8}" type="slidenum">
              <a:rPr lang="en-US"/>
              <a:t>4</a:t>
            </a:fld>
            <a:endParaRPr lang="en-US"/>
          </a:p>
        </p:txBody>
      </p:sp>
    </p:spTree>
    <p:extLst>
      <p:ext uri="{BB962C8B-B14F-4D97-AF65-F5344CB8AC3E}">
        <p14:creationId xmlns:p14="http://schemas.microsoft.com/office/powerpoint/2010/main" val="214771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AEA320-E32C-4761-9C2F-5F80A4C5F8D8}" type="slidenum">
              <a:rPr lang="en-US" smtClean="0"/>
              <a:t>5</a:t>
            </a:fld>
            <a:endParaRPr lang="en-US"/>
          </a:p>
        </p:txBody>
      </p:sp>
    </p:spTree>
    <p:extLst>
      <p:ext uri="{BB962C8B-B14F-4D97-AF65-F5344CB8AC3E}">
        <p14:creationId xmlns:p14="http://schemas.microsoft.com/office/powerpoint/2010/main" val="3907077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Harriet’s doctor asked to see her because of her new symptoms. A new facial droop and slurring of speech were recognized, and she was diagnosed with a stroke. With conservative treatment, she improved and against the odds, she is alive and doing well 3 years later. </a:t>
            </a:r>
          </a:p>
        </p:txBody>
      </p:sp>
      <p:sp>
        <p:nvSpPr>
          <p:cNvPr id="4" name="Slide Number Placeholder 3"/>
          <p:cNvSpPr>
            <a:spLocks noGrp="1"/>
          </p:cNvSpPr>
          <p:nvPr>
            <p:ph type="sldNum" sz="quarter" idx="5"/>
          </p:nvPr>
        </p:nvSpPr>
        <p:spPr/>
        <p:txBody>
          <a:bodyPr/>
          <a:lstStyle/>
          <a:p>
            <a:fld id="{6CAEA320-E32C-4761-9C2F-5F80A4C5F8D8}" type="slidenum">
              <a:rPr lang="en-US" smtClean="0"/>
              <a:t>6</a:t>
            </a:fld>
            <a:endParaRPr lang="en-US"/>
          </a:p>
        </p:txBody>
      </p:sp>
    </p:spTree>
    <p:extLst>
      <p:ext uri="{BB962C8B-B14F-4D97-AF65-F5344CB8AC3E}">
        <p14:creationId xmlns:p14="http://schemas.microsoft.com/office/powerpoint/2010/main" val="161041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key points to remember is that the definition of a urinary tract infection requires that clinical signs and symptoms are present. These are defined on the right – Dysuria alone or Fever along with a localizing symptom – or if no fever is present, 2 localizing symptoms – urgency/frequency/incontinence/suprapubic or CVA pain. It is important to note that mental status changes are certainly concerning, they occur with many different triggers, so this is not considered a localizing symptom. </a:t>
            </a:r>
          </a:p>
        </p:txBody>
      </p:sp>
      <p:sp>
        <p:nvSpPr>
          <p:cNvPr id="4" name="Slide Number Placeholder 3"/>
          <p:cNvSpPr>
            <a:spLocks noGrp="1"/>
          </p:cNvSpPr>
          <p:nvPr>
            <p:ph type="sldNum" sz="quarter" idx="5"/>
          </p:nvPr>
        </p:nvSpPr>
        <p:spPr/>
        <p:txBody>
          <a:bodyPr/>
          <a:lstStyle/>
          <a:p>
            <a:fld id="{6CAEA320-E32C-4761-9C2F-5F80A4C5F8D8}" type="slidenum">
              <a:rPr lang="en-US" smtClean="0"/>
              <a:t>10</a:t>
            </a:fld>
            <a:endParaRPr lang="en-US"/>
          </a:p>
        </p:txBody>
      </p:sp>
    </p:spTree>
    <p:extLst>
      <p:ext uri="{BB962C8B-B14F-4D97-AF65-F5344CB8AC3E}">
        <p14:creationId xmlns:p14="http://schemas.microsoft.com/office/powerpoint/2010/main" val="15871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catheter is present, the chance of infection is much higher and the presence of any of these symptoms meets the minimum criteria to initiate antibiotics</a:t>
            </a:r>
          </a:p>
        </p:txBody>
      </p:sp>
      <p:sp>
        <p:nvSpPr>
          <p:cNvPr id="4" name="Slide Number Placeholder 3"/>
          <p:cNvSpPr>
            <a:spLocks noGrp="1"/>
          </p:cNvSpPr>
          <p:nvPr>
            <p:ph type="sldNum" sz="quarter" idx="5"/>
          </p:nvPr>
        </p:nvSpPr>
        <p:spPr/>
        <p:txBody>
          <a:bodyPr/>
          <a:lstStyle/>
          <a:p>
            <a:fld id="{6CAEA320-E32C-4761-9C2F-5F80A4C5F8D8}" type="slidenum">
              <a:rPr lang="en-US" smtClean="0"/>
              <a:t>11</a:t>
            </a:fld>
            <a:endParaRPr lang="en-US"/>
          </a:p>
        </p:txBody>
      </p:sp>
    </p:spTree>
    <p:extLst>
      <p:ext uri="{BB962C8B-B14F-4D97-AF65-F5344CB8AC3E}">
        <p14:creationId xmlns:p14="http://schemas.microsoft.com/office/powerpoint/2010/main" val="206566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our time today is going to be spent on the biggest area that we have for impacting change, which is to improve diagnostic accuracy for urinary tract infections in people without catheters.</a:t>
            </a:r>
          </a:p>
        </p:txBody>
      </p:sp>
      <p:sp>
        <p:nvSpPr>
          <p:cNvPr id="4" name="Slide Number Placeholder 3"/>
          <p:cNvSpPr>
            <a:spLocks noGrp="1"/>
          </p:cNvSpPr>
          <p:nvPr>
            <p:ph type="sldNum" sz="quarter" idx="5"/>
          </p:nvPr>
        </p:nvSpPr>
        <p:spPr/>
        <p:txBody>
          <a:bodyPr/>
          <a:lstStyle/>
          <a:p>
            <a:fld id="{6CAEA320-E32C-4761-9C2F-5F80A4C5F8D8}" type="slidenum">
              <a:rPr lang="en-US" smtClean="0"/>
              <a:t>12</a:t>
            </a:fld>
            <a:endParaRPr lang="en-US"/>
          </a:p>
        </p:txBody>
      </p:sp>
    </p:spTree>
    <p:extLst>
      <p:ext uri="{BB962C8B-B14F-4D97-AF65-F5344CB8AC3E}">
        <p14:creationId xmlns:p14="http://schemas.microsoft.com/office/powerpoint/2010/main" val="279103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8/12/2024</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8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8/12/2024</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32985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8/12/2024</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681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76813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8/12/2024</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0707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8/12/2024</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3124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8/12/2024</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03222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8/12/2024</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73736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8/12/2024</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5873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8/12/2024</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6158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8/12/2024</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08310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8/12/2024</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10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8/12/2024</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40046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5" r:id="rId12"/>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7.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8.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10.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1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www.pexels.com/photo/crop-elderly-woman-with-gray-hair-5231279/" TargetMode="External"/><Relationship Id="rId5" Type="http://schemas.openxmlformats.org/officeDocument/2006/relationships/image" Target="../media/image22.jpe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6.svg"/><Relationship Id="rId3" Type="http://schemas.openxmlformats.org/officeDocument/2006/relationships/notesSlide" Target="../notesSlides/notesSlide17.xml"/><Relationship Id="rId7" Type="http://schemas.openxmlformats.org/officeDocument/2006/relationships/diagramColors" Target="../diagrams/colors2.xml"/><Relationship Id="rId12"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diagramQuickStyle" Target="../diagrams/quickStyle2.xml"/><Relationship Id="rId11" Type="http://schemas.openxmlformats.org/officeDocument/2006/relationships/image" Target="../media/image4.svg"/><Relationship Id="rId5" Type="http://schemas.openxmlformats.org/officeDocument/2006/relationships/diagramLayout" Target="../diagrams/layout2.xml"/><Relationship Id="rId10" Type="http://schemas.openxmlformats.org/officeDocument/2006/relationships/image" Target="../media/image3.png"/><Relationship Id="rId4" Type="http://schemas.openxmlformats.org/officeDocument/2006/relationships/diagramData" Target="../diagrams/data2.xml"/><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20.sv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20.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4.png"/><Relationship Id="rId2" Type="http://schemas.openxmlformats.org/officeDocument/2006/relationships/slideLayout" Target="../slideLayouts/slideLayout9.xml"/><Relationship Id="rId1" Type="http://schemas.openxmlformats.org/officeDocument/2006/relationships/tags" Target="../tags/tag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0.svg"/></Relationships>
</file>

<file path=ppt/slides/_rels/slide28.xml.rels><?xml version="1.0" encoding="UTF-8" standalone="yes"?>
<Relationships xmlns="http://schemas.openxmlformats.org/package/2006/relationships"><Relationship Id="rId8" Type="http://schemas.openxmlformats.org/officeDocument/2006/relationships/hyperlink" Target="https://paltc.org/?q=choosing-wisely#:~:text=Choosing%20Wisely%201%201.%20Don%27t%20insert%20percutaneous%20feeding,localize%20to%20the%20urinary%20tract.%20...%20More%20items" TargetMode="External"/><Relationship Id="rId3" Type="http://schemas.openxmlformats.org/officeDocument/2006/relationships/notesSlide" Target="../notesSlides/notesSlide24.xml"/><Relationship Id="rId7" Type="http://schemas.openxmlformats.org/officeDocument/2006/relationships/hyperlink" Target="https://paltc.org/?q=content/iou-toolkit"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qsep.cms.gov/data/1030/percent_of_residents_with_a_urinary_tract_infection.pdf#:~:text=TRACT%20INFECTION%20QM%20Description%20This%20measure%20reflects%20the,the%2030%20days%20before%20their%20most%20recent%20assessment." TargetMode="External"/><Relationship Id="rId11" Type="http://schemas.openxmlformats.org/officeDocument/2006/relationships/image" Target="../media/image20.svg"/><Relationship Id="rId5" Type="http://schemas.openxmlformats.org/officeDocument/2006/relationships/hyperlink" Target="https://doi.org/10.1093/cid/ciy1121" TargetMode="External"/><Relationship Id="rId10" Type="http://schemas.openxmlformats.org/officeDocument/2006/relationships/image" Target="../media/image19.png"/><Relationship Id="rId4" Type="http://schemas.openxmlformats.org/officeDocument/2006/relationships/hyperlink" Target="http://macoalition.org/evaluation-and-treatment-uti-in-elderly.shtml"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sv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8C9E-297B-4DA8-9160-9369B24E0F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0E1F93-9F01-FBAA-887D-CF2B47B4C436}"/>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7A1EF573-0236-7CEB-DE11-8F66D12C3A36}"/>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Germ with solid fill">
            <a:extLst>
              <a:ext uri="{FF2B5EF4-FFF2-40B4-BE49-F238E27FC236}">
                <a16:creationId xmlns:a16="http://schemas.microsoft.com/office/drawing/2014/main" id="{2FA81F8A-9098-47B8-F7CA-51276C069C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1243" y="-796857"/>
            <a:ext cx="8279475" cy="8279475"/>
          </a:xfrm>
          <a:prstGeom prst="rect">
            <a:avLst/>
          </a:prstGeom>
        </p:spPr>
      </p:pic>
      <p:sp>
        <p:nvSpPr>
          <p:cNvPr id="6" name="Title 1">
            <a:extLst>
              <a:ext uri="{FF2B5EF4-FFF2-40B4-BE49-F238E27FC236}">
                <a16:creationId xmlns:a16="http://schemas.microsoft.com/office/drawing/2014/main" id="{5F7872A2-2710-78A0-CD6F-42B3A7EDABFF}"/>
              </a:ext>
            </a:extLst>
          </p:cNvPr>
          <p:cNvSpPr txBox="1">
            <a:spLocks/>
          </p:cNvSpPr>
          <p:nvPr/>
        </p:nvSpPr>
        <p:spPr>
          <a:xfrm>
            <a:off x="0" y="2284373"/>
            <a:ext cx="12192000" cy="2074221"/>
          </a:xfrm>
          <a:prstGeom prst="rect">
            <a:avLst/>
          </a:prstGeom>
          <a:solidFill>
            <a:srgbClr val="1B3B51"/>
          </a:solidFill>
        </p:spPr>
        <p:txBody>
          <a:bodyPr vert="horz" lIns="91440" tIns="45720" rIns="91440" bIns="45720" rtlCol="0" anchor="ctr">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algn="ctr"/>
            <a:r>
              <a:rPr lang="en-US" dirty="0">
                <a:solidFill>
                  <a:schemeClr val="bg1"/>
                </a:solidFill>
              </a:rPr>
              <a:t>Dark and Smelly Urine- Now What?</a:t>
            </a:r>
          </a:p>
          <a:p>
            <a:pPr algn="ctr"/>
            <a:r>
              <a:rPr lang="en-US" sz="1300" i="1" dirty="0">
                <a:solidFill>
                  <a:schemeClr val="bg1"/>
                </a:solidFill>
              </a:rPr>
              <a:t>Prepared for APIC SD Chapter 1/11/24</a:t>
            </a:r>
          </a:p>
          <a:p>
            <a:pPr algn="ctr"/>
            <a:endParaRPr lang="en-US" sz="1600" dirty="0">
              <a:solidFill>
                <a:schemeClr val="bg1"/>
              </a:solidFill>
            </a:endParaRPr>
          </a:p>
        </p:txBody>
      </p:sp>
      <p:pic>
        <p:nvPicPr>
          <p:cNvPr id="7" name="Graphic 6" descr="Germ with solid fill">
            <a:extLst>
              <a:ext uri="{FF2B5EF4-FFF2-40B4-BE49-F238E27FC236}">
                <a16:creationId xmlns:a16="http://schemas.microsoft.com/office/drawing/2014/main" id="{EDB76508-A3B2-57A5-51F3-B6DF4D9249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4221" y="5074437"/>
            <a:ext cx="3100959" cy="3100959"/>
          </a:xfrm>
          <a:prstGeom prst="rect">
            <a:avLst/>
          </a:prstGeom>
        </p:spPr>
      </p:pic>
      <p:sp>
        <p:nvSpPr>
          <p:cNvPr id="8" name="Subtitle 5">
            <a:extLst>
              <a:ext uri="{FF2B5EF4-FFF2-40B4-BE49-F238E27FC236}">
                <a16:creationId xmlns:a16="http://schemas.microsoft.com/office/drawing/2014/main" id="{B5845FDE-1F01-36D6-0492-CA7019AC1FBD}"/>
              </a:ext>
            </a:extLst>
          </p:cNvPr>
          <p:cNvSpPr txBox="1">
            <a:spLocks/>
          </p:cNvSpPr>
          <p:nvPr/>
        </p:nvSpPr>
        <p:spPr>
          <a:xfrm>
            <a:off x="6450021" y="5051968"/>
            <a:ext cx="5924576" cy="224458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85000"/>
                    <a:lumOff val="15000"/>
                  </a:schemeClr>
                </a:solidFill>
              </a:rPr>
              <a:t>Victoria Walker MD, CMD, FAAFP</a:t>
            </a:r>
          </a:p>
          <a:p>
            <a:r>
              <a:rPr lang="en-US" dirty="0">
                <a:solidFill>
                  <a:schemeClr val="tx1">
                    <a:lumMod val="85000"/>
                    <a:lumOff val="15000"/>
                  </a:schemeClr>
                </a:solidFill>
              </a:rPr>
              <a:t>Avera LTC Medical Director</a:t>
            </a:r>
          </a:p>
          <a:p>
            <a:r>
              <a:rPr lang="en-US" dirty="0">
                <a:solidFill>
                  <a:schemeClr val="tx1">
                    <a:lumMod val="85000"/>
                    <a:lumOff val="15000"/>
                  </a:schemeClr>
                </a:solidFill>
              </a:rPr>
              <a:t>Avel eCare Senior Care Medical and Clinical Officer</a:t>
            </a:r>
          </a:p>
          <a:p>
            <a:endParaRPr lang="en-US" dirty="0">
              <a:solidFill>
                <a:schemeClr val="tx1">
                  <a:lumMod val="85000"/>
                  <a:lumOff val="15000"/>
                </a:schemeClr>
              </a:solidFill>
            </a:endParaRPr>
          </a:p>
        </p:txBody>
      </p:sp>
      <p:grpSp>
        <p:nvGrpSpPr>
          <p:cNvPr id="9" name="Group 8">
            <a:extLst>
              <a:ext uri="{FF2B5EF4-FFF2-40B4-BE49-F238E27FC236}">
                <a16:creationId xmlns:a16="http://schemas.microsoft.com/office/drawing/2014/main" id="{CE5F79E6-88FB-7AF0-3758-48B74F536640}"/>
              </a:ext>
            </a:extLst>
          </p:cNvPr>
          <p:cNvGrpSpPr/>
          <p:nvPr/>
        </p:nvGrpSpPr>
        <p:grpSpPr>
          <a:xfrm>
            <a:off x="10525125" y="-1487656"/>
            <a:ext cx="3100959" cy="3100959"/>
            <a:chOff x="9376791" y="-984312"/>
            <a:chExt cx="3100959" cy="3100959"/>
          </a:xfrm>
        </p:grpSpPr>
        <p:pic>
          <p:nvPicPr>
            <p:cNvPr id="10" name="Graphic 9" descr="Germ with solid fill">
              <a:extLst>
                <a:ext uri="{FF2B5EF4-FFF2-40B4-BE49-F238E27FC236}">
                  <a16:creationId xmlns:a16="http://schemas.microsoft.com/office/drawing/2014/main" id="{383458AA-9069-EE71-1910-85BE936ACD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6791" y="-984312"/>
              <a:ext cx="3100959" cy="3100959"/>
            </a:xfrm>
            <a:prstGeom prst="rect">
              <a:avLst/>
            </a:prstGeom>
          </p:spPr>
        </p:pic>
        <p:sp>
          <p:nvSpPr>
            <p:cNvPr id="11" name="Oval 10">
              <a:extLst>
                <a:ext uri="{FF2B5EF4-FFF2-40B4-BE49-F238E27FC236}">
                  <a16:creationId xmlns:a16="http://schemas.microsoft.com/office/drawing/2014/main" id="{2D2EEB7F-51B0-1384-5B96-D3A54C0F8D31}"/>
                </a:ext>
              </a:extLst>
            </p:cNvPr>
            <p:cNvSpPr/>
            <p:nvPr/>
          </p:nvSpPr>
          <p:spPr>
            <a:xfrm>
              <a:off x="10525125" y="37529"/>
              <a:ext cx="1057275" cy="1057275"/>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93AC5DD0-15DA-4E5B-8C55-183D1FD72580}"/>
              </a:ext>
            </a:extLst>
          </p:cNvPr>
          <p:cNvSpPr/>
          <p:nvPr/>
        </p:nvSpPr>
        <p:spPr>
          <a:xfrm>
            <a:off x="-200439" y="6327268"/>
            <a:ext cx="1057275" cy="1057275"/>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Germ with solid fill">
            <a:extLst>
              <a:ext uri="{FF2B5EF4-FFF2-40B4-BE49-F238E27FC236}">
                <a16:creationId xmlns:a16="http://schemas.microsoft.com/office/drawing/2014/main" id="{DC73BD44-01FB-83AD-7598-A68F39F4FE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9656" y="-1009047"/>
            <a:ext cx="1971674" cy="1971674"/>
          </a:xfrm>
          <a:prstGeom prst="rect">
            <a:avLst/>
          </a:prstGeom>
        </p:spPr>
      </p:pic>
      <p:sp>
        <p:nvSpPr>
          <p:cNvPr id="14" name="Oval 13">
            <a:extLst>
              <a:ext uri="{FF2B5EF4-FFF2-40B4-BE49-F238E27FC236}">
                <a16:creationId xmlns:a16="http://schemas.microsoft.com/office/drawing/2014/main" id="{D1B511C5-05F4-B057-2A08-72822ED0CA42}"/>
              </a:ext>
            </a:extLst>
          </p:cNvPr>
          <p:cNvSpPr/>
          <p:nvPr/>
        </p:nvSpPr>
        <p:spPr>
          <a:xfrm>
            <a:off x="945495" y="-238124"/>
            <a:ext cx="656916" cy="67224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0381BD9D-BA5B-8F9F-F575-76D9F1115E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04293" y="6385484"/>
            <a:ext cx="857235" cy="368208"/>
          </a:xfrm>
          <a:prstGeom prst="rect">
            <a:avLst/>
          </a:prstGeom>
        </p:spPr>
      </p:pic>
      <p:sp>
        <p:nvSpPr>
          <p:cNvPr id="17" name="TextBox 16">
            <a:extLst>
              <a:ext uri="{FF2B5EF4-FFF2-40B4-BE49-F238E27FC236}">
                <a16:creationId xmlns:a16="http://schemas.microsoft.com/office/drawing/2014/main" id="{884D76B3-9E0E-BDF5-4B42-60557FD58561}"/>
              </a:ext>
            </a:extLst>
          </p:cNvPr>
          <p:cNvSpPr txBox="1"/>
          <p:nvPr/>
        </p:nvSpPr>
        <p:spPr>
          <a:xfrm>
            <a:off x="9323190" y="6593541"/>
            <a:ext cx="2388632" cy="215444"/>
          </a:xfrm>
          <a:prstGeom prst="rect">
            <a:avLst/>
          </a:prstGeom>
          <a:noFill/>
        </p:spPr>
        <p:txBody>
          <a:bodyPr wrap="square">
            <a:spAutoFit/>
          </a:bodyPr>
          <a:lstStyle/>
          <a:p>
            <a:r>
              <a:rPr lang="en-US" sz="800" dirty="0">
                <a:solidFill>
                  <a:srgbClr val="1B3B51"/>
                </a:solidFill>
              </a:rPr>
              <a:t>Form 0003-22 EDUC.SRCR (Rev. 10/22) </a:t>
            </a:r>
          </a:p>
        </p:txBody>
      </p:sp>
    </p:spTree>
    <p:extLst>
      <p:ext uri="{BB962C8B-B14F-4D97-AF65-F5344CB8AC3E}">
        <p14:creationId xmlns:p14="http://schemas.microsoft.com/office/powerpoint/2010/main" val="2749190011"/>
      </p:ext>
    </p:extLst>
  </p:cSld>
  <p:clrMapOvr>
    <a:masterClrMapping/>
  </p:clrMapOvr>
  <mc:AlternateContent xmlns:mc="http://schemas.openxmlformats.org/markup-compatibility/2006" xmlns:p14="http://schemas.microsoft.com/office/powerpoint/2010/main">
    <mc:Choice Requires="p14">
      <p:transition spd="slow" p14:dur="2000" advTm="27583"/>
    </mc:Choice>
    <mc:Fallback xmlns="">
      <p:transition spd="slow" advTm="275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4912C8A-A471-650F-E864-FE00459779C2}"/>
              </a:ext>
            </a:extLst>
          </p:cNvPr>
          <p:cNvGrpSpPr/>
          <p:nvPr/>
        </p:nvGrpSpPr>
        <p:grpSpPr>
          <a:xfrm>
            <a:off x="10418513" y="-1736666"/>
            <a:ext cx="3100959" cy="3100959"/>
            <a:chOff x="9376791" y="-984312"/>
            <a:chExt cx="3100959" cy="3100959"/>
          </a:xfrm>
        </p:grpSpPr>
        <p:pic>
          <p:nvPicPr>
            <p:cNvPr id="6" name="Graphic 5" descr="Germ with solid fill">
              <a:extLst>
                <a:ext uri="{FF2B5EF4-FFF2-40B4-BE49-F238E27FC236}">
                  <a16:creationId xmlns:a16="http://schemas.microsoft.com/office/drawing/2014/main" id="{7BF9EAE8-0D20-F5B6-53A4-ABA8C535AC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76791" y="-984312"/>
              <a:ext cx="3100959" cy="3100959"/>
            </a:xfrm>
            <a:prstGeom prst="rect">
              <a:avLst/>
            </a:prstGeom>
          </p:spPr>
        </p:pic>
        <p:sp>
          <p:nvSpPr>
            <p:cNvPr id="7" name="Oval 6">
              <a:extLst>
                <a:ext uri="{FF2B5EF4-FFF2-40B4-BE49-F238E27FC236}">
                  <a16:creationId xmlns:a16="http://schemas.microsoft.com/office/drawing/2014/main" id="{4B3E7179-13C3-0182-9E7C-FA9C03C067C0}"/>
                </a:ext>
              </a:extLst>
            </p:cNvPr>
            <p:cNvSpPr/>
            <p:nvPr/>
          </p:nvSpPr>
          <p:spPr>
            <a:xfrm>
              <a:off x="10525125" y="37529"/>
              <a:ext cx="1057275" cy="1057275"/>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17C3033-DD8E-CC46-2026-E8B174900418}"/>
              </a:ext>
            </a:extLst>
          </p:cNvPr>
          <p:cNvGrpSpPr/>
          <p:nvPr/>
        </p:nvGrpSpPr>
        <p:grpSpPr>
          <a:xfrm>
            <a:off x="5782052" y="5480698"/>
            <a:ext cx="1971674" cy="1971674"/>
            <a:chOff x="10558005" y="5005388"/>
            <a:chExt cx="1971674" cy="1971674"/>
          </a:xfrm>
        </p:grpSpPr>
        <p:pic>
          <p:nvPicPr>
            <p:cNvPr id="10" name="Graphic 9" descr="Germ with solid fill">
              <a:extLst>
                <a:ext uri="{FF2B5EF4-FFF2-40B4-BE49-F238E27FC236}">
                  <a16:creationId xmlns:a16="http://schemas.microsoft.com/office/drawing/2014/main" id="{C8BCF566-EFAD-D19F-AA07-AB0678ACD3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8005" y="5005388"/>
              <a:ext cx="1971674" cy="1971674"/>
            </a:xfrm>
            <a:prstGeom prst="rect">
              <a:avLst/>
            </a:prstGeom>
          </p:spPr>
        </p:pic>
        <p:sp>
          <p:nvSpPr>
            <p:cNvPr id="11" name="Oval 11">
              <a:extLst>
                <a:ext uri="{FF2B5EF4-FFF2-40B4-BE49-F238E27FC236}">
                  <a16:creationId xmlns:a16="http://schemas.microsoft.com/office/drawing/2014/main" id="{FA42F1C1-AF36-B552-12CB-6173C20A7C5A}"/>
                </a:ext>
              </a:extLst>
            </p:cNvPr>
            <p:cNvSpPr/>
            <p:nvPr/>
          </p:nvSpPr>
          <p:spPr>
            <a:xfrm>
              <a:off x="11253942" y="5690616"/>
              <a:ext cx="656916" cy="672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168A8411-7CF9-2CAB-FA42-4801BC500319}"/>
              </a:ext>
            </a:extLst>
          </p:cNvPr>
          <p:cNvSpPr/>
          <p:nvPr/>
        </p:nvSpPr>
        <p:spPr>
          <a:xfrm>
            <a:off x="517870" y="658135"/>
            <a:ext cx="5021182" cy="6348786"/>
          </a:xfrm>
          <a:prstGeom prst="rect">
            <a:avLst/>
          </a:prstGeom>
          <a:solidFill>
            <a:srgbClr val="1B3B5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EEE026-07C8-C47F-C462-2A9F3A402D5D}"/>
              </a:ext>
            </a:extLst>
          </p:cNvPr>
          <p:cNvSpPr>
            <a:spLocks noGrp="1"/>
          </p:cNvSpPr>
          <p:nvPr>
            <p:ph type="title"/>
          </p:nvPr>
        </p:nvSpPr>
        <p:spPr/>
        <p:txBody>
          <a:bodyPr/>
          <a:lstStyle/>
          <a:p>
            <a:pPr algn="ctr"/>
            <a:r>
              <a:rPr lang="en-US" dirty="0"/>
              <a:t>Definition of UTI</a:t>
            </a:r>
            <a:br>
              <a:rPr lang="en-US" dirty="0"/>
            </a:br>
            <a:br>
              <a:rPr lang="en-US" dirty="0"/>
            </a:br>
            <a:r>
              <a:rPr lang="en-US" sz="2000" i="1" dirty="0">
                <a:latin typeface="+mn-lt"/>
              </a:rPr>
              <a:t>Diagnosis is based on CLINICAL signs and symptoms NOT culture results alone</a:t>
            </a:r>
            <a:endParaRPr lang="en-US" dirty="0"/>
          </a:p>
        </p:txBody>
      </p:sp>
      <p:pic>
        <p:nvPicPr>
          <p:cNvPr id="9" name="Picture 8">
            <a:extLst>
              <a:ext uri="{FF2B5EF4-FFF2-40B4-BE49-F238E27FC236}">
                <a16:creationId xmlns:a16="http://schemas.microsoft.com/office/drawing/2014/main" id="{284CBB30-6424-019E-742D-E25B9EDF17FC}"/>
              </a:ext>
            </a:extLst>
          </p:cNvPr>
          <p:cNvPicPr>
            <a:picLocks noChangeAspect="1"/>
          </p:cNvPicPr>
          <p:nvPr/>
        </p:nvPicPr>
        <p:blipFill>
          <a:blip r:embed="rId8"/>
          <a:stretch>
            <a:fillRect/>
          </a:stretch>
        </p:blipFill>
        <p:spPr>
          <a:xfrm>
            <a:off x="6096000" y="706282"/>
            <a:ext cx="6039693" cy="5620534"/>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C50F0354-2CF1-1666-3D0B-26EA76077F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
        <p:nvSpPr>
          <p:cNvPr id="12" name="Rectangle 11">
            <a:extLst>
              <a:ext uri="{FF2B5EF4-FFF2-40B4-BE49-F238E27FC236}">
                <a16:creationId xmlns:a16="http://schemas.microsoft.com/office/drawing/2014/main" id="{D711B961-D3E9-1D78-AA23-52FCD43CA7D9}"/>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69631944"/>
      </p:ext>
    </p:extLst>
  </p:cSld>
  <p:clrMapOvr>
    <a:masterClrMapping/>
  </p:clrMapOvr>
  <mc:AlternateContent xmlns:mc="http://schemas.openxmlformats.org/markup-compatibility/2006" xmlns:p14="http://schemas.microsoft.com/office/powerpoint/2010/main">
    <mc:Choice Requires="p14">
      <p:transition spd="slow" p14:dur="2000" advTm="38368"/>
    </mc:Choice>
    <mc:Fallback xmlns="">
      <p:transition spd="slow" advTm="3836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4912C8A-A471-650F-E864-FE00459779C2}"/>
              </a:ext>
            </a:extLst>
          </p:cNvPr>
          <p:cNvGrpSpPr/>
          <p:nvPr/>
        </p:nvGrpSpPr>
        <p:grpSpPr>
          <a:xfrm>
            <a:off x="10418513" y="-1736666"/>
            <a:ext cx="3100959" cy="3100959"/>
            <a:chOff x="9376791" y="-984312"/>
            <a:chExt cx="3100959" cy="3100959"/>
          </a:xfrm>
        </p:grpSpPr>
        <p:pic>
          <p:nvPicPr>
            <p:cNvPr id="6" name="Graphic 5" descr="Germ with solid fill">
              <a:extLst>
                <a:ext uri="{FF2B5EF4-FFF2-40B4-BE49-F238E27FC236}">
                  <a16:creationId xmlns:a16="http://schemas.microsoft.com/office/drawing/2014/main" id="{7BF9EAE8-0D20-F5B6-53A4-ABA8C535AC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76791" y="-984312"/>
              <a:ext cx="3100959" cy="3100959"/>
            </a:xfrm>
            <a:prstGeom prst="rect">
              <a:avLst/>
            </a:prstGeom>
          </p:spPr>
        </p:pic>
        <p:sp>
          <p:nvSpPr>
            <p:cNvPr id="7" name="Oval 6">
              <a:extLst>
                <a:ext uri="{FF2B5EF4-FFF2-40B4-BE49-F238E27FC236}">
                  <a16:creationId xmlns:a16="http://schemas.microsoft.com/office/drawing/2014/main" id="{4B3E7179-13C3-0182-9E7C-FA9C03C067C0}"/>
                </a:ext>
              </a:extLst>
            </p:cNvPr>
            <p:cNvSpPr/>
            <p:nvPr/>
          </p:nvSpPr>
          <p:spPr>
            <a:xfrm>
              <a:off x="10525125" y="37529"/>
              <a:ext cx="1057275" cy="1057275"/>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17C3033-DD8E-CC46-2026-E8B174900418}"/>
              </a:ext>
            </a:extLst>
          </p:cNvPr>
          <p:cNvGrpSpPr/>
          <p:nvPr/>
        </p:nvGrpSpPr>
        <p:grpSpPr>
          <a:xfrm>
            <a:off x="5782052" y="5480698"/>
            <a:ext cx="1971674" cy="1971674"/>
            <a:chOff x="10558005" y="5005388"/>
            <a:chExt cx="1971674" cy="1971674"/>
          </a:xfrm>
        </p:grpSpPr>
        <p:pic>
          <p:nvPicPr>
            <p:cNvPr id="10" name="Graphic 9" descr="Germ with solid fill">
              <a:extLst>
                <a:ext uri="{FF2B5EF4-FFF2-40B4-BE49-F238E27FC236}">
                  <a16:creationId xmlns:a16="http://schemas.microsoft.com/office/drawing/2014/main" id="{C8BCF566-EFAD-D19F-AA07-AB0678ACD3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8005" y="5005388"/>
              <a:ext cx="1971674" cy="1971674"/>
            </a:xfrm>
            <a:prstGeom prst="rect">
              <a:avLst/>
            </a:prstGeom>
          </p:spPr>
        </p:pic>
        <p:sp>
          <p:nvSpPr>
            <p:cNvPr id="11" name="Oval 11">
              <a:extLst>
                <a:ext uri="{FF2B5EF4-FFF2-40B4-BE49-F238E27FC236}">
                  <a16:creationId xmlns:a16="http://schemas.microsoft.com/office/drawing/2014/main" id="{FA42F1C1-AF36-B552-12CB-6173C20A7C5A}"/>
                </a:ext>
              </a:extLst>
            </p:cNvPr>
            <p:cNvSpPr/>
            <p:nvPr/>
          </p:nvSpPr>
          <p:spPr>
            <a:xfrm>
              <a:off x="11253942" y="5690616"/>
              <a:ext cx="656916" cy="672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168A8411-7CF9-2CAB-FA42-4801BC500319}"/>
              </a:ext>
            </a:extLst>
          </p:cNvPr>
          <p:cNvSpPr/>
          <p:nvPr/>
        </p:nvSpPr>
        <p:spPr>
          <a:xfrm>
            <a:off x="517870" y="658135"/>
            <a:ext cx="5021182" cy="6348786"/>
          </a:xfrm>
          <a:prstGeom prst="rect">
            <a:avLst/>
          </a:prstGeom>
          <a:solidFill>
            <a:srgbClr val="1B3B5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EEE026-07C8-C47F-C462-2A9F3A402D5D}"/>
              </a:ext>
            </a:extLst>
          </p:cNvPr>
          <p:cNvSpPr>
            <a:spLocks noGrp="1"/>
          </p:cNvSpPr>
          <p:nvPr>
            <p:ph type="title"/>
          </p:nvPr>
        </p:nvSpPr>
        <p:spPr/>
        <p:txBody>
          <a:bodyPr/>
          <a:lstStyle/>
          <a:p>
            <a:r>
              <a:rPr lang="en-US" dirty="0"/>
              <a:t>Definition of UTI</a:t>
            </a:r>
            <a:br>
              <a:rPr lang="en-US" dirty="0"/>
            </a:br>
            <a:br>
              <a:rPr lang="en-US" dirty="0"/>
            </a:br>
            <a:r>
              <a:rPr lang="en-US" sz="2000" i="1" dirty="0">
                <a:latin typeface="+mn-lt"/>
              </a:rPr>
              <a:t>Diagnosis is based on CLINICAL signs and symptoms NOT culture results alone</a:t>
            </a:r>
            <a:endParaRPr lang="en-US" dirty="0"/>
          </a:p>
        </p:txBody>
      </p:sp>
      <p:pic>
        <p:nvPicPr>
          <p:cNvPr id="3" name="Picture 2" descr="A picture containing icon&#10;&#10;Description automatically generated">
            <a:extLst>
              <a:ext uri="{FF2B5EF4-FFF2-40B4-BE49-F238E27FC236}">
                <a16:creationId xmlns:a16="http://schemas.microsoft.com/office/drawing/2014/main" id="{C50F0354-2CF1-1666-3D0B-26EA76077F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
        <p:nvSpPr>
          <p:cNvPr id="12" name="Rectangle 11">
            <a:extLst>
              <a:ext uri="{FF2B5EF4-FFF2-40B4-BE49-F238E27FC236}">
                <a16:creationId xmlns:a16="http://schemas.microsoft.com/office/drawing/2014/main" id="{D711B961-D3E9-1D78-AA23-52FCD43CA7D9}"/>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ABBD9F1-2D36-6F27-3ED9-D9190003E85B}"/>
              </a:ext>
            </a:extLst>
          </p:cNvPr>
          <p:cNvPicPr>
            <a:picLocks noChangeAspect="1"/>
          </p:cNvPicPr>
          <p:nvPr/>
        </p:nvPicPr>
        <p:blipFill>
          <a:blip r:embed="rId9"/>
          <a:stretch>
            <a:fillRect/>
          </a:stretch>
        </p:blipFill>
        <p:spPr>
          <a:xfrm>
            <a:off x="5653684" y="2308023"/>
            <a:ext cx="6428097" cy="3001189"/>
          </a:xfrm>
          <a:prstGeom prst="rect">
            <a:avLst/>
          </a:prstGeom>
        </p:spPr>
      </p:pic>
      <p:sp>
        <p:nvSpPr>
          <p:cNvPr id="15" name="TextBox 14">
            <a:extLst>
              <a:ext uri="{FF2B5EF4-FFF2-40B4-BE49-F238E27FC236}">
                <a16:creationId xmlns:a16="http://schemas.microsoft.com/office/drawing/2014/main" id="{41AB4DC7-86F4-A5B2-8B56-48A93BF2D619}"/>
              </a:ext>
            </a:extLst>
          </p:cNvPr>
          <p:cNvSpPr txBox="1"/>
          <p:nvPr/>
        </p:nvSpPr>
        <p:spPr>
          <a:xfrm>
            <a:off x="5782051" y="1816256"/>
            <a:ext cx="5357004" cy="400110"/>
          </a:xfrm>
          <a:prstGeom prst="rect">
            <a:avLst/>
          </a:prstGeom>
          <a:noFill/>
        </p:spPr>
        <p:txBody>
          <a:bodyPr wrap="square" rtlCol="0">
            <a:spAutoFit/>
          </a:bodyPr>
          <a:lstStyle/>
          <a:p>
            <a:r>
              <a:rPr lang="en-US" sz="2000" b="1" dirty="0"/>
              <a:t>Residents </a:t>
            </a:r>
            <a:r>
              <a:rPr lang="en-US" sz="2000" b="1" i="1" u="sng" dirty="0">
                <a:solidFill>
                  <a:srgbClr val="FF0000"/>
                </a:solidFill>
              </a:rPr>
              <a:t>With</a:t>
            </a:r>
            <a:r>
              <a:rPr lang="en-US" sz="2000" b="1" dirty="0"/>
              <a:t> an Indwelling Catheter</a:t>
            </a:r>
          </a:p>
        </p:txBody>
      </p:sp>
    </p:spTree>
    <p:custDataLst>
      <p:tags r:id="rId1"/>
    </p:custDataLst>
    <p:extLst>
      <p:ext uri="{BB962C8B-B14F-4D97-AF65-F5344CB8AC3E}">
        <p14:creationId xmlns:p14="http://schemas.microsoft.com/office/powerpoint/2010/main" val="3144076494"/>
      </p:ext>
    </p:extLst>
  </p:cSld>
  <p:clrMapOvr>
    <a:masterClrMapping/>
  </p:clrMapOvr>
  <mc:AlternateContent xmlns:mc="http://schemas.openxmlformats.org/markup-compatibility/2006" xmlns:p14="http://schemas.microsoft.com/office/powerpoint/2010/main">
    <mc:Choice Requires="p14">
      <p:transition spd="slow" p14:dur="2000" advTm="38368"/>
    </mc:Choice>
    <mc:Fallback xmlns="">
      <p:transition spd="slow" advTm="3836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1060-5FA3-E6BA-2FF6-27E1E4522568}"/>
              </a:ext>
            </a:extLst>
          </p:cNvPr>
          <p:cNvSpPr>
            <a:spLocks noGrp="1"/>
          </p:cNvSpPr>
          <p:nvPr>
            <p:ph type="title"/>
          </p:nvPr>
        </p:nvSpPr>
        <p:spPr/>
        <p:txBody>
          <a:bodyPr>
            <a:normAutofit fontScale="90000"/>
          </a:bodyPr>
          <a:lstStyle/>
          <a:p>
            <a:r>
              <a:rPr lang="en-US" sz="4400" dirty="0"/>
              <a:t>Preventing Catheter-associated urinary tract infections</a:t>
            </a:r>
            <a:br>
              <a:rPr lang="en-US" dirty="0"/>
            </a:br>
            <a:br>
              <a:rPr lang="en-US" sz="2200" dirty="0"/>
            </a:br>
            <a:r>
              <a:rPr lang="en-US" sz="2200" dirty="0"/>
              <a:t>Avoid placing if possible</a:t>
            </a:r>
            <a:br>
              <a:rPr lang="en-US" sz="2200" dirty="0"/>
            </a:br>
            <a:r>
              <a:rPr lang="en-US" sz="2200" dirty="0"/>
              <a:t>Use sterile technique when placing</a:t>
            </a:r>
            <a:br>
              <a:rPr lang="en-US" sz="2200" dirty="0"/>
            </a:br>
            <a:r>
              <a:rPr lang="en-US" sz="2200" dirty="0"/>
              <a:t>Remove ASAP</a:t>
            </a:r>
            <a:br>
              <a:rPr lang="en-US" dirty="0"/>
            </a:br>
            <a:r>
              <a:rPr lang="en-US" dirty="0"/>
              <a:t>	</a:t>
            </a:r>
          </a:p>
        </p:txBody>
      </p:sp>
      <p:sp>
        <p:nvSpPr>
          <p:cNvPr id="3" name="Content Placeholder 2">
            <a:extLst>
              <a:ext uri="{FF2B5EF4-FFF2-40B4-BE49-F238E27FC236}">
                <a16:creationId xmlns:a16="http://schemas.microsoft.com/office/drawing/2014/main" id="{784F109A-7326-EED1-6B5F-1E53D306F20B}"/>
              </a:ext>
            </a:extLst>
          </p:cNvPr>
          <p:cNvSpPr>
            <a:spLocks noGrp="1"/>
          </p:cNvSpPr>
          <p:nvPr>
            <p:ph idx="1"/>
          </p:nvPr>
        </p:nvSpPr>
        <p:spPr/>
        <p:txBody>
          <a:bodyPr>
            <a:normAutofit/>
          </a:bodyPr>
          <a:lstStyle/>
          <a:p>
            <a:r>
              <a:rPr lang="en-US" b="1" u="sng" dirty="0"/>
              <a:t>Traps to Avoid</a:t>
            </a:r>
          </a:p>
          <a:p>
            <a:r>
              <a:rPr lang="en-US" dirty="0"/>
              <a:t>Believing that cloudy/smelly/dark urine means infection</a:t>
            </a:r>
          </a:p>
          <a:p>
            <a:r>
              <a:rPr lang="en-US" dirty="0"/>
              <a:t>Ordering routine/follow up urine cultures and UA </a:t>
            </a:r>
          </a:p>
          <a:p>
            <a:r>
              <a:rPr lang="en-US" dirty="0"/>
              <a:t>Treating incidentally discovered asymptomatic bacteriuria </a:t>
            </a:r>
          </a:p>
          <a:p>
            <a:r>
              <a:rPr lang="en-US" dirty="0"/>
              <a:t>Using antibiotic prophylaxis</a:t>
            </a:r>
          </a:p>
          <a:p>
            <a:r>
              <a:rPr lang="en-US" dirty="0"/>
              <a:t>Ordering routine changing of a functioning catheter</a:t>
            </a:r>
          </a:p>
          <a:p>
            <a:endParaRPr lang="en-US" dirty="0"/>
          </a:p>
        </p:txBody>
      </p:sp>
    </p:spTree>
    <p:extLst>
      <p:ext uri="{BB962C8B-B14F-4D97-AF65-F5344CB8AC3E}">
        <p14:creationId xmlns:p14="http://schemas.microsoft.com/office/powerpoint/2010/main" val="124131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AD88-A9C3-0AAA-FB9E-494EBF8C1FBD}"/>
              </a:ext>
            </a:extLst>
          </p:cNvPr>
          <p:cNvSpPr>
            <a:spLocks noGrp="1"/>
          </p:cNvSpPr>
          <p:nvPr>
            <p:ph type="title"/>
          </p:nvPr>
        </p:nvSpPr>
        <p:spPr/>
        <p:txBody>
          <a:bodyPr>
            <a:normAutofit fontScale="90000"/>
          </a:bodyPr>
          <a:lstStyle/>
          <a:p>
            <a:r>
              <a:rPr lang="en-US" dirty="0"/>
              <a:t>Asymptomatic Bacteriuria (ASB) – aka Colonization</a:t>
            </a:r>
            <a:br>
              <a:rPr lang="en-US" dirty="0"/>
            </a:br>
            <a:br>
              <a:rPr lang="en-US" dirty="0"/>
            </a:br>
            <a:r>
              <a:rPr lang="en-US" sz="2000" dirty="0"/>
              <a:t>The presence of bacteria (&gt;100,000 CFU/ml) in a urine culture without the presence of urinary symptoms</a:t>
            </a:r>
          </a:p>
        </p:txBody>
      </p:sp>
      <p:sp>
        <p:nvSpPr>
          <p:cNvPr id="3" name="Content Placeholder 2">
            <a:extLst>
              <a:ext uri="{FF2B5EF4-FFF2-40B4-BE49-F238E27FC236}">
                <a16:creationId xmlns:a16="http://schemas.microsoft.com/office/drawing/2014/main" id="{60C7752B-D4C0-3B99-A4D8-A73B6EE8BC3C}"/>
              </a:ext>
            </a:extLst>
          </p:cNvPr>
          <p:cNvSpPr>
            <a:spLocks noGrp="1"/>
          </p:cNvSpPr>
          <p:nvPr>
            <p:ph idx="1"/>
          </p:nvPr>
        </p:nvSpPr>
        <p:spPr/>
        <p:txBody>
          <a:bodyPr vert="horz" lIns="91440" tIns="45720" rIns="91440" bIns="45720" rtlCol="0" anchor="t">
            <a:normAutofit/>
          </a:bodyPr>
          <a:lstStyle/>
          <a:p>
            <a:pPr algn="ctr"/>
            <a:r>
              <a:rPr lang="en-US" sz="2600" dirty="0">
                <a:ea typeface="+mn-lt"/>
                <a:cs typeface="+mn-lt"/>
              </a:rPr>
              <a:t>ASB is found in </a:t>
            </a:r>
            <a:r>
              <a:rPr lang="en-US" sz="2600" b="1" dirty="0">
                <a:ea typeface="+mn-lt"/>
                <a:cs typeface="+mn-lt"/>
              </a:rPr>
              <a:t>50% or more </a:t>
            </a:r>
            <a:r>
              <a:rPr lang="en-US" sz="2600" dirty="0">
                <a:ea typeface="+mn-lt"/>
                <a:cs typeface="+mn-lt"/>
              </a:rPr>
              <a:t>of nursing home residents.</a:t>
            </a:r>
          </a:p>
          <a:p>
            <a:pPr algn="ctr"/>
            <a:endParaRPr lang="en-US" sz="2600" dirty="0">
              <a:ea typeface="+mn-lt"/>
              <a:cs typeface="+mn-lt"/>
            </a:endParaRPr>
          </a:p>
          <a:p>
            <a:pPr algn="ctr"/>
            <a:r>
              <a:rPr lang="en-US" sz="2800" i="1" dirty="0">
                <a:solidFill>
                  <a:schemeClr val="accent3">
                    <a:lumMod val="50000"/>
                  </a:schemeClr>
                </a:solidFill>
                <a:ea typeface="+mn-lt"/>
                <a:cs typeface="+mn-lt"/>
              </a:rPr>
              <a:t>Treatment of ASB does not prevent symptomatic bladder infections, and in fact antibiotic treatment appears to increase the risk of future bladder infections. </a:t>
            </a:r>
            <a:endParaRPr lang="en-US" sz="2800" i="1" dirty="0">
              <a:solidFill>
                <a:schemeClr val="accent3">
                  <a:lumMod val="50000"/>
                </a:schemeClr>
              </a:solidFill>
            </a:endParaRPr>
          </a:p>
        </p:txBody>
      </p:sp>
      <p:sp>
        <p:nvSpPr>
          <p:cNvPr id="4" name="Rectangle 3">
            <a:extLst>
              <a:ext uri="{FF2B5EF4-FFF2-40B4-BE49-F238E27FC236}">
                <a16:creationId xmlns:a16="http://schemas.microsoft.com/office/drawing/2014/main" id="{C9DEDBD9-5BD4-7FD1-B8AB-71E87EAB3800}"/>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con&#10;&#10;Description automatically generated">
            <a:extLst>
              <a:ext uri="{FF2B5EF4-FFF2-40B4-BE49-F238E27FC236}">
                <a16:creationId xmlns:a16="http://schemas.microsoft.com/office/drawing/2014/main" id="{FA5C7F62-5DB5-25D9-43C1-D8B6C23FE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
        <p:nvSpPr>
          <p:cNvPr id="6" name="Rectangle 5">
            <a:extLst>
              <a:ext uri="{FF2B5EF4-FFF2-40B4-BE49-F238E27FC236}">
                <a16:creationId xmlns:a16="http://schemas.microsoft.com/office/drawing/2014/main" id="{84576105-F895-4EA8-08AB-ECFA45E5B386}"/>
              </a:ext>
            </a:extLst>
          </p:cNvPr>
          <p:cNvSpPr/>
          <p:nvPr/>
        </p:nvSpPr>
        <p:spPr>
          <a:xfrm>
            <a:off x="517870" y="509214"/>
            <a:ext cx="5021182" cy="6348786"/>
          </a:xfrm>
          <a:prstGeom prst="rect">
            <a:avLst/>
          </a:prstGeom>
          <a:solidFill>
            <a:srgbClr val="1B3B5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CAE0ABC9-5327-532F-A4CB-A0B7C643C782}"/>
              </a:ext>
            </a:extLst>
          </p:cNvPr>
          <p:cNvGrpSpPr/>
          <p:nvPr/>
        </p:nvGrpSpPr>
        <p:grpSpPr>
          <a:xfrm>
            <a:off x="10418513" y="-1736666"/>
            <a:ext cx="3100959" cy="3100959"/>
            <a:chOff x="9376791" y="-984312"/>
            <a:chExt cx="3100959" cy="3100959"/>
          </a:xfrm>
        </p:grpSpPr>
        <p:pic>
          <p:nvPicPr>
            <p:cNvPr id="9" name="Graphic 8" descr="Germ with solid fill">
              <a:extLst>
                <a:ext uri="{FF2B5EF4-FFF2-40B4-BE49-F238E27FC236}">
                  <a16:creationId xmlns:a16="http://schemas.microsoft.com/office/drawing/2014/main" id="{271A1751-14A2-F3B5-1385-708CBDC128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6791" y="-984312"/>
              <a:ext cx="3100959" cy="3100959"/>
            </a:xfrm>
            <a:prstGeom prst="rect">
              <a:avLst/>
            </a:prstGeom>
          </p:spPr>
        </p:pic>
        <p:sp>
          <p:nvSpPr>
            <p:cNvPr id="10" name="Oval 9">
              <a:extLst>
                <a:ext uri="{FF2B5EF4-FFF2-40B4-BE49-F238E27FC236}">
                  <a16:creationId xmlns:a16="http://schemas.microsoft.com/office/drawing/2014/main" id="{26339C28-E41D-BE50-2714-68321F0700DF}"/>
                </a:ext>
              </a:extLst>
            </p:cNvPr>
            <p:cNvSpPr/>
            <p:nvPr/>
          </p:nvSpPr>
          <p:spPr>
            <a:xfrm>
              <a:off x="10525125" y="37529"/>
              <a:ext cx="1057275" cy="1057275"/>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7283CFB-DC24-BCCE-2948-123C86F25182}"/>
              </a:ext>
            </a:extLst>
          </p:cNvPr>
          <p:cNvGrpSpPr/>
          <p:nvPr/>
        </p:nvGrpSpPr>
        <p:grpSpPr>
          <a:xfrm>
            <a:off x="5667111" y="5872163"/>
            <a:ext cx="1971674" cy="1971674"/>
            <a:chOff x="10558005" y="5005388"/>
            <a:chExt cx="1971674" cy="1971674"/>
          </a:xfrm>
        </p:grpSpPr>
        <p:pic>
          <p:nvPicPr>
            <p:cNvPr id="12" name="Graphic 11" descr="Germ with solid fill">
              <a:extLst>
                <a:ext uri="{FF2B5EF4-FFF2-40B4-BE49-F238E27FC236}">
                  <a16:creationId xmlns:a16="http://schemas.microsoft.com/office/drawing/2014/main" id="{3050BAF3-5A1D-1EC2-3EDB-E8DB54DE48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58005" y="5005388"/>
              <a:ext cx="1971674" cy="1971674"/>
            </a:xfrm>
            <a:prstGeom prst="rect">
              <a:avLst/>
            </a:prstGeom>
          </p:spPr>
        </p:pic>
        <p:sp>
          <p:nvSpPr>
            <p:cNvPr id="13" name="Oval 11">
              <a:extLst>
                <a:ext uri="{FF2B5EF4-FFF2-40B4-BE49-F238E27FC236}">
                  <a16:creationId xmlns:a16="http://schemas.microsoft.com/office/drawing/2014/main" id="{35FA6522-2CB3-5243-959D-9514945C98C5}"/>
                </a:ext>
              </a:extLst>
            </p:cNvPr>
            <p:cNvSpPr/>
            <p:nvPr/>
          </p:nvSpPr>
          <p:spPr>
            <a:xfrm>
              <a:off x="11253942" y="5690616"/>
              <a:ext cx="656916" cy="672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224524927"/>
      </p:ext>
    </p:extLst>
  </p:cSld>
  <p:clrMapOvr>
    <a:masterClrMapping/>
  </p:clrMapOvr>
  <mc:AlternateContent xmlns:mc="http://schemas.openxmlformats.org/markup-compatibility/2006" xmlns:p14="http://schemas.microsoft.com/office/powerpoint/2010/main">
    <mc:Choice Requires="p14">
      <p:transition spd="slow" p14:dur="2000" advTm="24524"/>
    </mc:Choice>
    <mc:Fallback xmlns="">
      <p:transition spd="slow" advTm="2452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4095-A805-393A-90FB-609DE8BABD2E}"/>
              </a:ext>
            </a:extLst>
          </p:cNvPr>
          <p:cNvSpPr>
            <a:spLocks noGrp="1"/>
          </p:cNvSpPr>
          <p:nvPr>
            <p:ph type="title"/>
          </p:nvPr>
        </p:nvSpPr>
        <p:spPr/>
        <p:txBody>
          <a:bodyPr>
            <a:normAutofit fontScale="90000"/>
          </a:bodyPr>
          <a:lstStyle/>
          <a:p>
            <a:r>
              <a:rPr lang="en-US" dirty="0"/>
              <a:t>IDSA, AGS, AMDA and CDC concur…</a:t>
            </a:r>
            <a:br>
              <a:rPr lang="en-US" dirty="0"/>
            </a:br>
            <a:br>
              <a:rPr lang="en-US" sz="1800" dirty="0"/>
            </a:br>
            <a:r>
              <a:rPr lang="en-US" sz="1800" dirty="0">
                <a:ea typeface="+mn-lt"/>
                <a:cs typeface="+mn-lt"/>
              </a:rPr>
              <a:t>Numerous studies have consistently shown</a:t>
            </a:r>
            <a:br>
              <a:rPr lang="en-US" sz="1800" dirty="0">
                <a:ea typeface="+mn-lt"/>
                <a:cs typeface="+mn-lt"/>
              </a:rPr>
            </a:br>
            <a:r>
              <a:rPr lang="en-US" sz="1800" b="1" dirty="0">
                <a:ea typeface="+mn-lt"/>
                <a:cs typeface="+mn-lt"/>
              </a:rPr>
              <a:t>no benefits to treatment</a:t>
            </a:r>
            <a:r>
              <a:rPr lang="en-US" sz="1800" dirty="0">
                <a:ea typeface="+mn-lt"/>
                <a:cs typeface="+mn-lt"/>
              </a:rPr>
              <a:t> – </a:t>
            </a:r>
            <a:br>
              <a:rPr lang="en-US" sz="1800" dirty="0">
                <a:ea typeface="+mn-lt"/>
                <a:cs typeface="+mn-lt"/>
              </a:rPr>
            </a:br>
            <a:r>
              <a:rPr lang="en-US" sz="1800" dirty="0">
                <a:ea typeface="+mn-lt"/>
                <a:cs typeface="+mn-lt"/>
              </a:rPr>
              <a:t>no reductions in falls, hospitalizations, or mortality</a:t>
            </a:r>
            <a:br>
              <a:rPr lang="en-US" dirty="0">
                <a:ea typeface="+mn-lt"/>
                <a:cs typeface="+mn-lt"/>
              </a:rPr>
            </a:br>
            <a:br>
              <a:rPr lang="en-US" dirty="0"/>
            </a:br>
            <a:endParaRPr lang="en-US" dirty="0"/>
          </a:p>
          <a:p>
            <a:endParaRPr lang="en-US" dirty="0"/>
          </a:p>
        </p:txBody>
      </p:sp>
      <p:sp>
        <p:nvSpPr>
          <p:cNvPr id="3" name="Rectangle 2">
            <a:extLst>
              <a:ext uri="{FF2B5EF4-FFF2-40B4-BE49-F238E27FC236}">
                <a16:creationId xmlns:a16="http://schemas.microsoft.com/office/drawing/2014/main" id="{7472A53A-F386-23D4-2B53-51067F19FDE1}"/>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con&#10;&#10;Description automatically generated">
            <a:extLst>
              <a:ext uri="{FF2B5EF4-FFF2-40B4-BE49-F238E27FC236}">
                <a16:creationId xmlns:a16="http://schemas.microsoft.com/office/drawing/2014/main" id="{1142D37C-7796-346B-E3B9-135C4871D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
        <p:nvSpPr>
          <p:cNvPr id="5" name="Rectangle 4">
            <a:extLst>
              <a:ext uri="{FF2B5EF4-FFF2-40B4-BE49-F238E27FC236}">
                <a16:creationId xmlns:a16="http://schemas.microsoft.com/office/drawing/2014/main" id="{D60B47BA-DE63-50E9-2855-750A7329AD73}"/>
              </a:ext>
            </a:extLst>
          </p:cNvPr>
          <p:cNvSpPr/>
          <p:nvPr/>
        </p:nvSpPr>
        <p:spPr>
          <a:xfrm>
            <a:off x="517870" y="509214"/>
            <a:ext cx="5021182" cy="6348786"/>
          </a:xfrm>
          <a:prstGeom prst="rect">
            <a:avLst/>
          </a:prstGeom>
          <a:solidFill>
            <a:srgbClr val="1B3B5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090A241-E7CF-9E2E-8DB7-D9D52A96B450}"/>
              </a:ext>
            </a:extLst>
          </p:cNvPr>
          <p:cNvGrpSpPr/>
          <p:nvPr/>
        </p:nvGrpSpPr>
        <p:grpSpPr>
          <a:xfrm>
            <a:off x="6867843" y="-1967696"/>
            <a:ext cx="6204196" cy="6204196"/>
            <a:chOff x="-2577099" y="3842795"/>
            <a:chExt cx="6204196" cy="6204196"/>
          </a:xfrm>
        </p:grpSpPr>
        <p:pic>
          <p:nvPicPr>
            <p:cNvPr id="9" name="Graphic 8" descr="Germ with solid fill">
              <a:extLst>
                <a:ext uri="{FF2B5EF4-FFF2-40B4-BE49-F238E27FC236}">
                  <a16:creationId xmlns:a16="http://schemas.microsoft.com/office/drawing/2014/main" id="{63509976-8221-4936-9F03-6C3485B90A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77099" y="3842795"/>
              <a:ext cx="6204196" cy="6204196"/>
            </a:xfrm>
            <a:prstGeom prst="rect">
              <a:avLst/>
            </a:prstGeom>
          </p:spPr>
        </p:pic>
        <p:sp>
          <p:nvSpPr>
            <p:cNvPr id="10" name="Oval 9">
              <a:extLst>
                <a:ext uri="{FF2B5EF4-FFF2-40B4-BE49-F238E27FC236}">
                  <a16:creationId xmlns:a16="http://schemas.microsoft.com/office/drawing/2014/main" id="{26C989F2-41C3-DFED-3D6D-A43F800C46C4}"/>
                </a:ext>
              </a:extLst>
            </p:cNvPr>
            <p:cNvSpPr/>
            <p:nvPr/>
          </p:nvSpPr>
          <p:spPr>
            <a:xfrm>
              <a:off x="-91791" y="6099858"/>
              <a:ext cx="1758545" cy="1815417"/>
            </a:xfrm>
            <a:prstGeom prst="ellipse">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EEFBDEC-FD61-C3F0-4A9B-58A6AE456E0B}"/>
              </a:ext>
            </a:extLst>
          </p:cNvPr>
          <p:cNvGrpSpPr/>
          <p:nvPr/>
        </p:nvGrpSpPr>
        <p:grpSpPr>
          <a:xfrm>
            <a:off x="7201084" y="3065880"/>
            <a:ext cx="1971674" cy="1971674"/>
            <a:chOff x="10558005" y="5005388"/>
            <a:chExt cx="1971674" cy="1971674"/>
          </a:xfrm>
        </p:grpSpPr>
        <p:pic>
          <p:nvPicPr>
            <p:cNvPr id="12" name="Graphic 11" descr="Germ with solid fill">
              <a:extLst>
                <a:ext uri="{FF2B5EF4-FFF2-40B4-BE49-F238E27FC236}">
                  <a16:creationId xmlns:a16="http://schemas.microsoft.com/office/drawing/2014/main" id="{16355D64-E1BC-BA96-AC3F-686267B55F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58005" y="5005388"/>
              <a:ext cx="1971674" cy="1971674"/>
            </a:xfrm>
            <a:prstGeom prst="rect">
              <a:avLst/>
            </a:prstGeom>
          </p:spPr>
        </p:pic>
        <p:sp>
          <p:nvSpPr>
            <p:cNvPr id="13" name="Oval 11">
              <a:extLst>
                <a:ext uri="{FF2B5EF4-FFF2-40B4-BE49-F238E27FC236}">
                  <a16:creationId xmlns:a16="http://schemas.microsoft.com/office/drawing/2014/main" id="{7A79A73D-1CB9-4C4A-3600-B2C914762BE1}"/>
                </a:ext>
              </a:extLst>
            </p:cNvPr>
            <p:cNvSpPr/>
            <p:nvPr/>
          </p:nvSpPr>
          <p:spPr>
            <a:xfrm>
              <a:off x="11253942" y="5690616"/>
              <a:ext cx="656916" cy="672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38126835"/>
      </p:ext>
    </p:extLst>
  </p:cSld>
  <p:clrMapOvr>
    <a:masterClrMapping/>
  </p:clrMapOvr>
  <mc:AlternateContent xmlns:mc="http://schemas.openxmlformats.org/markup-compatibility/2006" xmlns:p14="http://schemas.microsoft.com/office/powerpoint/2010/main">
    <mc:Choice Requires="p14">
      <p:transition spd="slow" p14:dur="2000" advTm="22961"/>
    </mc:Choice>
    <mc:Fallback xmlns="">
      <p:transition spd="slow" advTm="2296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2784000" y="152280"/>
            <a:ext cx="7200000" cy="451800"/>
          </a:xfrm>
          <a:prstGeom prst="rect">
            <a:avLst/>
          </a:prstGeom>
          <a:noFill/>
          <a:ln>
            <a:noFill/>
          </a:ln>
        </p:spPr>
        <p:txBody>
          <a:bodyPr lIns="90000" tIns="46800" rIns="90000" bIns="46800"/>
          <a:lstStyle/>
          <a:p>
            <a:r>
              <a:rPr lang="en-US" sz="2400" spc="-1" dirty="0">
                <a:solidFill>
                  <a:srgbClr val="000000"/>
                </a:solidFill>
                <a:latin typeface="Arial"/>
              </a:rPr>
              <a:t>CHANGE IS ACHIEVABLE!</a:t>
            </a:r>
          </a:p>
          <a:p>
            <a:endParaRPr lang="en-US" sz="1100" spc="-1" dirty="0">
              <a:solidFill>
                <a:srgbClr val="000000"/>
              </a:solidFill>
              <a:latin typeface="Arial"/>
            </a:endParaRPr>
          </a:p>
          <a:p>
            <a:endParaRPr lang="en-US" sz="1100" spc="-1" dirty="0">
              <a:solidFill>
                <a:srgbClr val="000000"/>
              </a:solidFill>
              <a:latin typeface="Arial"/>
            </a:endParaRPr>
          </a:p>
          <a:p>
            <a:endParaRPr lang="en-US" sz="1100" spc="-1" dirty="0">
              <a:solidFill>
                <a:srgbClr val="000000"/>
              </a:solidFill>
              <a:latin typeface="Arial"/>
            </a:endParaRPr>
          </a:p>
          <a:p>
            <a:endParaRPr lang="en-US" sz="1100" spc="-1" dirty="0">
              <a:solidFill>
                <a:srgbClr val="000000"/>
              </a:solidFill>
              <a:latin typeface="Arial"/>
            </a:endParaRPr>
          </a:p>
          <a:p>
            <a:endParaRPr lang="en-US" sz="1100" spc="-1" dirty="0">
              <a:solidFill>
                <a:srgbClr val="000000"/>
              </a:solidFill>
              <a:latin typeface="Arial"/>
            </a:endParaRPr>
          </a:p>
          <a:p>
            <a:r>
              <a:rPr lang="en-US" sz="1100" spc="-1" dirty="0">
                <a:solidFill>
                  <a:srgbClr val="000000"/>
                </a:solidFill>
                <a:latin typeface="Arial"/>
              </a:rPr>
              <a:t>A Statewide Program to Improve Management of Suspected Urinary Tract Infection in Long‐Term Care</a:t>
            </a:r>
          </a:p>
        </p:txBody>
      </p:sp>
      <p:sp>
        <p:nvSpPr>
          <p:cNvPr id="45" name="TextShape 2"/>
          <p:cNvSpPr txBox="1"/>
          <p:nvPr/>
        </p:nvSpPr>
        <p:spPr>
          <a:xfrm>
            <a:off x="1884000" y="5940000"/>
            <a:ext cx="8640000" cy="451800"/>
          </a:xfrm>
          <a:prstGeom prst="rect">
            <a:avLst/>
          </a:prstGeom>
          <a:noFill/>
          <a:ln>
            <a:noFill/>
          </a:ln>
        </p:spPr>
        <p:txBody>
          <a:bodyPr lIns="90000" tIns="45000" rIns="90000" bIns="45000"/>
          <a:lstStyle/>
          <a:p>
            <a:r>
              <a:rPr lang="en-US" sz="800" b="1" spc="-1">
                <a:solidFill>
                  <a:srgbClr val="0054A6"/>
                </a:solidFill>
                <a:latin typeface="Arial"/>
              </a:rPr>
              <a:t>J American Geriatrics Society, Volume: 68, Issue: 1, Pages: 62-69, First published: 28 November 2019, DOI: (10.1111/jgs.16261) </a:t>
            </a:r>
            <a:endParaRPr lang="en-US" sz="800" spc="-1">
              <a:solidFill>
                <a:srgbClr val="000000"/>
              </a:solidFill>
              <a:latin typeface="Arial"/>
            </a:endParaRPr>
          </a:p>
        </p:txBody>
      </p:sp>
      <p:pic>
        <p:nvPicPr>
          <p:cNvPr id="46" name="Main graphic"/>
          <p:cNvPicPr/>
          <p:nvPr/>
        </p:nvPicPr>
        <p:blipFill>
          <a:blip r:embed="rId3"/>
          <a:stretch/>
        </p:blipFill>
        <p:spPr>
          <a:xfrm>
            <a:off x="2824888" y="1843622"/>
            <a:ext cx="6350040" cy="2405160"/>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EB0381-2E0F-E63A-3776-5D5DBDB13E44}"/>
              </a:ext>
            </a:extLst>
          </p:cNvPr>
          <p:cNvSpPr/>
          <p:nvPr/>
        </p:nvSpPr>
        <p:spPr>
          <a:xfrm>
            <a:off x="517870" y="509214"/>
            <a:ext cx="5021182" cy="6348786"/>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erm with solid fill">
            <a:extLst>
              <a:ext uri="{FF2B5EF4-FFF2-40B4-BE49-F238E27FC236}">
                <a16:creationId xmlns:a16="http://schemas.microsoft.com/office/drawing/2014/main" id="{2FC10026-5BB6-E8CA-4603-C97DD98B28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68552" y="-1171369"/>
            <a:ext cx="8443994" cy="8443994"/>
          </a:xfrm>
          <a:prstGeom prst="rect">
            <a:avLst/>
          </a:prstGeom>
        </p:spPr>
      </p:pic>
      <p:sp>
        <p:nvSpPr>
          <p:cNvPr id="2" name="Title 1">
            <a:extLst>
              <a:ext uri="{FF2B5EF4-FFF2-40B4-BE49-F238E27FC236}">
                <a16:creationId xmlns:a16="http://schemas.microsoft.com/office/drawing/2014/main" id="{5711F296-651D-8187-C1FB-4A91902C73F4}"/>
              </a:ext>
            </a:extLst>
          </p:cNvPr>
          <p:cNvSpPr>
            <a:spLocks noGrp="1"/>
          </p:cNvSpPr>
          <p:nvPr>
            <p:ph type="title"/>
          </p:nvPr>
        </p:nvSpPr>
        <p:spPr/>
        <p:txBody>
          <a:bodyPr>
            <a:noAutofit/>
          </a:bodyPr>
          <a:lstStyle/>
          <a:p>
            <a:pPr algn="ctr"/>
            <a:r>
              <a:rPr lang="en-US" sz="2800" b="0" dirty="0">
                <a:ea typeface="+mj-lt"/>
                <a:cs typeface="+mj-lt"/>
              </a:rPr>
              <a:t>This toolkit is designed to help PALTC facilities implement an antibiotic stewardship program centered on improving the management of urinary tract infections or UTI. In particular, the toolkit focuses on a specific type of UTI—uncomplicated bladder infections or cystitis.</a:t>
            </a:r>
            <a:endParaRPr lang="en-US" sz="2800" dirty="0"/>
          </a:p>
        </p:txBody>
      </p:sp>
      <p:pic>
        <p:nvPicPr>
          <p:cNvPr id="4" name="Picture 4" descr="Logo&#10;&#10;Description automatically generated">
            <a:extLst>
              <a:ext uri="{FF2B5EF4-FFF2-40B4-BE49-F238E27FC236}">
                <a16:creationId xmlns:a16="http://schemas.microsoft.com/office/drawing/2014/main" id="{55CC850E-3B6D-F720-2C3E-CA078864FDBF}"/>
              </a:ext>
            </a:extLst>
          </p:cNvPr>
          <p:cNvPicPr>
            <a:picLocks noGrp="1" noChangeAspect="1"/>
          </p:cNvPicPr>
          <p:nvPr>
            <p:ph idx="1"/>
          </p:nvPr>
        </p:nvPicPr>
        <p:blipFill>
          <a:blip r:embed="rId6"/>
          <a:stretch>
            <a:fillRect/>
          </a:stretch>
        </p:blipFill>
        <p:spPr>
          <a:xfrm>
            <a:off x="6684673" y="969264"/>
            <a:ext cx="4976172" cy="4870457"/>
          </a:xfrm>
        </p:spPr>
      </p:pic>
      <p:sp>
        <p:nvSpPr>
          <p:cNvPr id="3" name="Rectangle 2">
            <a:extLst>
              <a:ext uri="{FF2B5EF4-FFF2-40B4-BE49-F238E27FC236}">
                <a16:creationId xmlns:a16="http://schemas.microsoft.com/office/drawing/2014/main" id="{EB3B44E7-C975-AE41-68D8-5394E7331933}"/>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con&#10;&#10;Description automatically generated">
            <a:extLst>
              <a:ext uri="{FF2B5EF4-FFF2-40B4-BE49-F238E27FC236}">
                <a16:creationId xmlns:a16="http://schemas.microsoft.com/office/drawing/2014/main" id="{1712DEE1-856F-88DD-4D04-91C804275C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Tree>
    <p:custDataLst>
      <p:tags r:id="rId1"/>
    </p:custDataLst>
    <p:extLst>
      <p:ext uri="{BB962C8B-B14F-4D97-AF65-F5344CB8AC3E}">
        <p14:creationId xmlns:p14="http://schemas.microsoft.com/office/powerpoint/2010/main" val="757599330"/>
      </p:ext>
    </p:extLst>
  </p:cSld>
  <p:clrMapOvr>
    <a:masterClrMapping/>
  </p:clrMapOvr>
  <mc:AlternateContent xmlns:mc="http://schemas.openxmlformats.org/markup-compatibility/2006" xmlns:p14="http://schemas.microsoft.com/office/powerpoint/2010/main">
    <mc:Choice Requires="p14">
      <p:transition spd="slow" p14:dur="2000" advTm="22437"/>
    </mc:Choice>
    <mc:Fallback xmlns="">
      <p:transition spd="slow" advTm="224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7" descr="Germ with solid fill">
            <a:extLst>
              <a:ext uri="{FF2B5EF4-FFF2-40B4-BE49-F238E27FC236}">
                <a16:creationId xmlns:a16="http://schemas.microsoft.com/office/drawing/2014/main" id="{03B76588-B8D2-7390-B8D4-B6DC0DE43A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9285" y="1314574"/>
            <a:ext cx="10721089" cy="10721089"/>
          </a:xfrm>
          <a:prstGeom prst="rect">
            <a:avLst/>
          </a:prstGeom>
        </p:spPr>
      </p:pic>
      <p:sp>
        <p:nvSpPr>
          <p:cNvPr id="7" name="Rectangle 6">
            <a:extLst>
              <a:ext uri="{FF2B5EF4-FFF2-40B4-BE49-F238E27FC236}">
                <a16:creationId xmlns:a16="http://schemas.microsoft.com/office/drawing/2014/main" id="{686A0AD8-1664-44FC-31D9-3452D61F23F7}"/>
              </a:ext>
            </a:extLst>
          </p:cNvPr>
          <p:cNvSpPr/>
          <p:nvPr/>
        </p:nvSpPr>
        <p:spPr>
          <a:xfrm>
            <a:off x="517870" y="509214"/>
            <a:ext cx="5021182" cy="6348786"/>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DAFB18-5C66-48FF-A038-3A22FE850BB3}"/>
              </a:ext>
            </a:extLst>
          </p:cNvPr>
          <p:cNvSpPr>
            <a:spLocks noGrp="1"/>
          </p:cNvSpPr>
          <p:nvPr>
            <p:ph type="title"/>
          </p:nvPr>
        </p:nvSpPr>
        <p:spPr>
          <a:xfrm>
            <a:off x="517870" y="665892"/>
            <a:ext cx="5966820" cy="2270641"/>
          </a:xfrm>
        </p:spPr>
        <p:txBody>
          <a:bodyPr/>
          <a:lstStyle/>
          <a:p>
            <a:r>
              <a:rPr lang="en-US" sz="3200" u="sng" dirty="0"/>
              <a:t>Case Study: </a:t>
            </a:r>
            <a:br>
              <a:rPr lang="en-US" sz="3200" b="0" dirty="0"/>
            </a:br>
            <a:r>
              <a:rPr lang="en-US" sz="2400" b="0" dirty="0"/>
              <a:t>“This is how mom always gets with a UTI” </a:t>
            </a:r>
          </a:p>
        </p:txBody>
      </p:sp>
      <p:pic>
        <p:nvPicPr>
          <p:cNvPr id="5" name="Picture 5">
            <a:extLst>
              <a:ext uri="{FF2B5EF4-FFF2-40B4-BE49-F238E27FC236}">
                <a16:creationId xmlns:a16="http://schemas.microsoft.com/office/drawing/2014/main" id="{435C0208-9E0D-9229-75D8-695495BB25DD}"/>
              </a:ext>
            </a:extLst>
          </p:cNvPr>
          <p:cNvPicPr>
            <a:picLocks noGrp="1" noChangeAspect="1"/>
          </p:cNvPicPr>
          <p:nvPr>
            <p:ph type="pic"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7684" b="17684"/>
          <a:stretch/>
        </p:blipFill>
        <p:spPr>
          <a:xfrm>
            <a:off x="6685318" y="987425"/>
            <a:ext cx="5027005" cy="4873625"/>
          </a:xfrm>
        </p:spPr>
      </p:pic>
      <p:sp>
        <p:nvSpPr>
          <p:cNvPr id="4" name="Text Placeholder 3">
            <a:extLst>
              <a:ext uri="{FF2B5EF4-FFF2-40B4-BE49-F238E27FC236}">
                <a16:creationId xmlns:a16="http://schemas.microsoft.com/office/drawing/2014/main" id="{F3F4FFB0-54CD-2CD7-C319-21584A6BE4DC}"/>
              </a:ext>
            </a:extLst>
          </p:cNvPr>
          <p:cNvSpPr>
            <a:spLocks noGrp="1"/>
          </p:cNvSpPr>
          <p:nvPr>
            <p:ph type="body" sz="half" idx="2"/>
          </p:nvPr>
        </p:nvSpPr>
        <p:spPr>
          <a:xfrm>
            <a:off x="518104" y="2414466"/>
            <a:ext cx="5020948" cy="4240977"/>
          </a:xfrm>
        </p:spPr>
        <p:txBody>
          <a:bodyPr vert="horz" lIns="91440" tIns="45720" rIns="91440" bIns="45720" rtlCol="0" anchor="t">
            <a:noAutofit/>
          </a:bodyPr>
          <a:lstStyle/>
          <a:p>
            <a:pPr algn="l"/>
            <a:r>
              <a:rPr lang="en-US" sz="1600" b="0" i="0" u="none" strike="noStrike" baseline="0" dirty="0">
                <a:latin typeface="+mj-lt"/>
              </a:rPr>
              <a:t>Mildred is a 94 year old nursing home resident with a history of late stage Alzheimer’s disease, depression, and severe knee arthritis. She was admitted to the nursing home because of her dementia, arthritis and inability to ambulate. The family reports a history of recurrent “urinary tract infections”.</a:t>
            </a:r>
          </a:p>
          <a:p>
            <a:pPr algn="l"/>
            <a:r>
              <a:rPr lang="en-US" sz="1600" b="0" i="0" u="none" strike="noStrike" baseline="0" dirty="0">
                <a:latin typeface="+mj-lt"/>
              </a:rPr>
              <a:t>One month after admission, the nurses report Mildred has had a change in condition. She has become irritable and quite nasty towards the staff. She insults the nurses and physically pushes the aides away when they attempt to provide care. She has no fever, no urinary symptoms and her vitals are stable. The daughter requests a urine test because this is “how her mother presents when she has a UTI”.</a:t>
            </a:r>
            <a:endParaRPr lang="en-US" sz="1600" dirty="0">
              <a:latin typeface="+mj-lt"/>
            </a:endParaRPr>
          </a:p>
        </p:txBody>
      </p:sp>
      <p:sp>
        <p:nvSpPr>
          <p:cNvPr id="3" name="Rectangle 2">
            <a:extLst>
              <a:ext uri="{FF2B5EF4-FFF2-40B4-BE49-F238E27FC236}">
                <a16:creationId xmlns:a16="http://schemas.microsoft.com/office/drawing/2014/main" id="{0E174D59-C37B-1854-1519-CB556DF0301C}"/>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con&#10;&#10;Description automatically generated">
            <a:extLst>
              <a:ext uri="{FF2B5EF4-FFF2-40B4-BE49-F238E27FC236}">
                <a16:creationId xmlns:a16="http://schemas.microsoft.com/office/drawing/2014/main" id="{0A616536-A146-3663-B824-C17AC96166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Tree>
    <p:extLst>
      <p:ext uri="{BB962C8B-B14F-4D97-AF65-F5344CB8AC3E}">
        <p14:creationId xmlns:p14="http://schemas.microsoft.com/office/powerpoint/2010/main" val="2781460720"/>
      </p:ext>
    </p:extLst>
  </p:cSld>
  <p:clrMapOvr>
    <a:masterClrMapping/>
  </p:clrMapOvr>
  <mc:AlternateContent xmlns:mc="http://schemas.openxmlformats.org/markup-compatibility/2006" xmlns:p14="http://schemas.microsoft.com/office/powerpoint/2010/main">
    <mc:Choice Requires="p14">
      <p:transition spd="slow" p14:dur="2000" advTm="24206"/>
    </mc:Choice>
    <mc:Fallback xmlns="">
      <p:transition spd="slow" advTm="2420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AF1FD7-A144-4833-D2E6-16BB8A93EFE9}"/>
              </a:ext>
            </a:extLst>
          </p:cNvPr>
          <p:cNvSpPr/>
          <p:nvPr/>
        </p:nvSpPr>
        <p:spPr>
          <a:xfrm>
            <a:off x="517870" y="509214"/>
            <a:ext cx="5021182" cy="6348786"/>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EEF92-AAEB-EA91-1AF5-8B140AC7AF2E}"/>
              </a:ext>
            </a:extLst>
          </p:cNvPr>
          <p:cNvSpPr>
            <a:spLocks noGrp="1"/>
          </p:cNvSpPr>
          <p:nvPr>
            <p:ph type="ctrTitle"/>
          </p:nvPr>
        </p:nvSpPr>
        <p:spPr>
          <a:xfrm>
            <a:off x="517870" y="658135"/>
            <a:ext cx="5186644" cy="5074226"/>
          </a:xfrm>
        </p:spPr>
        <p:txBody>
          <a:bodyPr anchor="t">
            <a:normAutofit fontScale="90000"/>
          </a:bodyPr>
          <a:lstStyle/>
          <a:p>
            <a:pPr algn="l"/>
            <a:r>
              <a:rPr lang="en-US" sz="4900" dirty="0"/>
              <a:t>Outcome:</a:t>
            </a:r>
            <a:br>
              <a:rPr lang="en-US" dirty="0"/>
            </a:br>
            <a:r>
              <a:rPr lang="en-US" sz="1800" b="0" i="0" u="none" strike="noStrike" baseline="0" dirty="0">
                <a:latin typeface="Calibri" panose="020F0502020204030204" pitchFamily="34" charset="0"/>
              </a:rPr>
              <a:t>Mildred had no urinary symptoms. Because she presented with aggressive behaviors, had significant</a:t>
            </a:r>
            <a:br>
              <a:rPr lang="en-US" sz="1800" b="0" i="0" u="none" strike="noStrike" baseline="0" dirty="0">
                <a:latin typeface="Calibri" panose="020F0502020204030204" pitchFamily="34" charset="0"/>
              </a:rPr>
            </a:br>
            <a:r>
              <a:rPr lang="en-US" sz="1800" b="0" i="0" u="none" strike="noStrike" baseline="0" dirty="0">
                <a:latin typeface="Calibri" panose="020F0502020204030204" pitchFamily="34" charset="0"/>
              </a:rPr>
              <a:t>knee arthritis, and declined to get out of bed, her physician considered pain as a cause following</a:t>
            </a:r>
            <a:br>
              <a:rPr lang="en-US" sz="1800" b="0" i="0" u="none" strike="noStrike" baseline="0" dirty="0">
                <a:latin typeface="Calibri" panose="020F0502020204030204" pitchFamily="34" charset="0"/>
              </a:rPr>
            </a:br>
            <a:r>
              <a:rPr lang="en-US" sz="1800" b="0" i="0" u="none" strike="noStrike" baseline="0" dirty="0">
                <a:latin typeface="Calibri" panose="020F0502020204030204" pitchFamily="34" charset="0"/>
              </a:rPr>
              <a:t>examination. </a:t>
            </a:r>
            <a:br>
              <a:rPr lang="en-US" sz="1800" b="0" i="0" u="none" strike="noStrike" baseline="0" dirty="0">
                <a:latin typeface="Calibri" panose="020F0502020204030204" pitchFamily="34" charset="0"/>
              </a:rPr>
            </a:br>
            <a:br>
              <a:rPr lang="en-US" sz="1800" b="0" i="0" u="none" strike="noStrike" baseline="0" dirty="0">
                <a:latin typeface="Calibri" panose="020F0502020204030204" pitchFamily="34" charset="0"/>
              </a:rPr>
            </a:br>
            <a:r>
              <a:rPr lang="en-US" sz="1800" b="0" i="0" u="none" strike="noStrike" baseline="0" dirty="0">
                <a:latin typeface="Calibri" panose="020F0502020204030204" pitchFamily="34" charset="0"/>
              </a:rPr>
              <a:t>Pain commonly presents as irritability or physical aggression in residents with dementia.</a:t>
            </a:r>
            <a:br>
              <a:rPr lang="en-US" sz="1800" b="0" i="0" u="none" strike="noStrike" baseline="0" dirty="0">
                <a:latin typeface="Calibri" panose="020F0502020204030204" pitchFamily="34" charset="0"/>
              </a:rPr>
            </a:br>
            <a:br>
              <a:rPr lang="en-US" sz="1800" b="0" i="0" u="none" strike="noStrike" baseline="0" dirty="0">
                <a:latin typeface="Calibri" panose="020F0502020204030204" pitchFamily="34" charset="0"/>
              </a:rPr>
            </a:br>
            <a:r>
              <a:rPr lang="en-US" sz="1800" b="0" i="0" u="none" strike="noStrike" baseline="0" dirty="0">
                <a:latin typeface="Calibri" panose="020F0502020204030204" pitchFamily="34" charset="0"/>
              </a:rPr>
              <a:t>Scheduled acetaminophen was begun and by the next day, she had improved without antibiotics. </a:t>
            </a:r>
            <a:br>
              <a:rPr lang="en-US" sz="1800" b="0" i="0" u="none" strike="noStrike" baseline="0" dirty="0">
                <a:latin typeface="Calibri" panose="020F0502020204030204" pitchFamily="34" charset="0"/>
              </a:rPr>
            </a:br>
            <a:br>
              <a:rPr lang="en-US" sz="1800" b="0" i="0" u="none" strike="noStrike" baseline="0" dirty="0">
                <a:latin typeface="Calibri" panose="020F0502020204030204" pitchFamily="34" charset="0"/>
              </a:rPr>
            </a:br>
            <a:r>
              <a:rPr lang="en-US" sz="1800" b="0" i="0" u="none" strike="noStrike" baseline="0" dirty="0">
                <a:latin typeface="Calibri" panose="020F0502020204030204" pitchFamily="34" charset="0"/>
              </a:rPr>
              <a:t>This</a:t>
            </a:r>
            <a:r>
              <a:rPr lang="en-US" sz="1800" b="0" dirty="0">
                <a:latin typeface="Calibri" panose="020F0502020204030204" pitchFamily="34" charset="0"/>
              </a:rPr>
              <a:t> </a:t>
            </a:r>
            <a:r>
              <a:rPr lang="en-US" sz="1800" b="0" i="0" u="none" strike="noStrike" baseline="0" dirty="0">
                <a:latin typeface="Calibri" panose="020F0502020204030204" pitchFamily="34" charset="0"/>
              </a:rPr>
              <a:t>scenario repeated itself over the next year, but the physician was finally able to convince the daughter</a:t>
            </a:r>
            <a:br>
              <a:rPr lang="en-US" sz="1800" b="0" i="0" u="none" strike="noStrike" baseline="0" dirty="0">
                <a:latin typeface="Calibri" panose="020F0502020204030204" pitchFamily="34" charset="0"/>
              </a:rPr>
            </a:br>
            <a:r>
              <a:rPr lang="en-US" sz="1800" b="0" i="0" u="none" strike="noStrike" baseline="0" dirty="0">
                <a:latin typeface="Calibri" panose="020F0502020204030204" pitchFamily="34" charset="0"/>
              </a:rPr>
              <a:t>that her behavioral changes were not related to UTI.</a:t>
            </a:r>
            <a:endParaRPr lang="en-US" sz="2000" dirty="0"/>
          </a:p>
        </p:txBody>
      </p:sp>
      <p:sp>
        <p:nvSpPr>
          <p:cNvPr id="3" name="Rectangle 2">
            <a:extLst>
              <a:ext uri="{FF2B5EF4-FFF2-40B4-BE49-F238E27FC236}">
                <a16:creationId xmlns:a16="http://schemas.microsoft.com/office/drawing/2014/main" id="{75455B81-9342-D7A2-8CA0-1FDF6F8FF2BC}"/>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con&#10;&#10;Description automatically generated">
            <a:extLst>
              <a:ext uri="{FF2B5EF4-FFF2-40B4-BE49-F238E27FC236}">
                <a16:creationId xmlns:a16="http://schemas.microsoft.com/office/drawing/2014/main" id="{95F3984F-C3DA-6C8D-BA49-FC860A0BC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grpSp>
        <p:nvGrpSpPr>
          <p:cNvPr id="8" name="Group 7">
            <a:extLst>
              <a:ext uri="{FF2B5EF4-FFF2-40B4-BE49-F238E27FC236}">
                <a16:creationId xmlns:a16="http://schemas.microsoft.com/office/drawing/2014/main" id="{E45AD001-82DF-557E-8CE8-174CC31EB338}"/>
              </a:ext>
            </a:extLst>
          </p:cNvPr>
          <p:cNvGrpSpPr/>
          <p:nvPr/>
        </p:nvGrpSpPr>
        <p:grpSpPr>
          <a:xfrm>
            <a:off x="7445912" y="-2505386"/>
            <a:ext cx="6204196" cy="6204196"/>
            <a:chOff x="-2577099" y="3842795"/>
            <a:chExt cx="6204196" cy="6204196"/>
          </a:xfrm>
        </p:grpSpPr>
        <p:pic>
          <p:nvPicPr>
            <p:cNvPr id="9" name="Graphic 8" descr="Germ with solid fill">
              <a:extLst>
                <a:ext uri="{FF2B5EF4-FFF2-40B4-BE49-F238E27FC236}">
                  <a16:creationId xmlns:a16="http://schemas.microsoft.com/office/drawing/2014/main" id="{4FEF90A6-8E4C-DAE3-98F3-13D36A4714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7099" y="3842795"/>
              <a:ext cx="6204196" cy="6204196"/>
            </a:xfrm>
            <a:prstGeom prst="rect">
              <a:avLst/>
            </a:prstGeom>
          </p:spPr>
        </p:pic>
        <p:sp>
          <p:nvSpPr>
            <p:cNvPr id="10" name="Oval 9">
              <a:extLst>
                <a:ext uri="{FF2B5EF4-FFF2-40B4-BE49-F238E27FC236}">
                  <a16:creationId xmlns:a16="http://schemas.microsoft.com/office/drawing/2014/main" id="{DD4689EB-4650-0CE6-21D0-2BA96EF925C1}"/>
                </a:ext>
              </a:extLst>
            </p:cNvPr>
            <p:cNvSpPr/>
            <p:nvPr/>
          </p:nvSpPr>
          <p:spPr>
            <a:xfrm>
              <a:off x="-91791" y="6099858"/>
              <a:ext cx="1758545" cy="1815417"/>
            </a:xfrm>
            <a:prstGeom prst="ellipse">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2469925"/>
      </p:ext>
    </p:extLst>
  </p:cSld>
  <p:clrMapOvr>
    <a:masterClrMapping/>
  </p:clrMapOvr>
  <mc:AlternateContent xmlns:mc="http://schemas.openxmlformats.org/markup-compatibility/2006" xmlns:p14="http://schemas.microsoft.com/office/powerpoint/2010/main">
    <mc:Choice Requires="p14">
      <p:transition spd="slow" p14:dur="2000" advTm="14370"/>
    </mc:Choice>
    <mc:Fallback xmlns="">
      <p:transition spd="slow" advTm="143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D17BF1-AFCF-8AAB-DAEA-3EC17ECE8414}"/>
              </a:ext>
            </a:extLst>
          </p:cNvPr>
          <p:cNvSpPr/>
          <p:nvPr/>
        </p:nvSpPr>
        <p:spPr>
          <a:xfrm>
            <a:off x="517870" y="509214"/>
            <a:ext cx="5021182" cy="6348786"/>
          </a:xfrm>
          <a:prstGeom prst="rect">
            <a:avLst/>
          </a:prstGeom>
          <a:solidFill>
            <a:srgbClr val="1B3B5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1B3918-0176-D8ED-ABC0-7F98B263944D}"/>
              </a:ext>
            </a:extLst>
          </p:cNvPr>
          <p:cNvSpPr>
            <a:spLocks noGrp="1"/>
          </p:cNvSpPr>
          <p:nvPr>
            <p:ph type="title"/>
          </p:nvPr>
        </p:nvSpPr>
        <p:spPr/>
        <p:txBody>
          <a:bodyPr/>
          <a:lstStyle/>
          <a:p>
            <a:r>
              <a:rPr lang="en-US" dirty="0"/>
              <a:t>Alternatives to the Knee Jerk Urine Culture Order</a:t>
            </a:r>
          </a:p>
        </p:txBody>
      </p:sp>
      <p:sp>
        <p:nvSpPr>
          <p:cNvPr id="4" name="Text Placeholder 3">
            <a:extLst>
              <a:ext uri="{FF2B5EF4-FFF2-40B4-BE49-F238E27FC236}">
                <a16:creationId xmlns:a16="http://schemas.microsoft.com/office/drawing/2014/main" id="{07FD4B80-4A00-BFF1-668F-75B67EBE741B}"/>
              </a:ext>
            </a:extLst>
          </p:cNvPr>
          <p:cNvSpPr>
            <a:spLocks noGrp="1"/>
          </p:cNvSpPr>
          <p:nvPr>
            <p:ph sz="half" idx="2"/>
          </p:nvPr>
        </p:nvSpPr>
        <p:spPr/>
        <p:txBody>
          <a:bodyPr vert="horz" lIns="91440" tIns="45720" rIns="91440" bIns="45720" rtlCol="0" anchor="t">
            <a:normAutofit fontScale="92500" lnSpcReduction="20000"/>
          </a:bodyPr>
          <a:lstStyle/>
          <a:p>
            <a:pPr algn="l"/>
            <a:r>
              <a:rPr lang="en-US" sz="2000" b="1" u="none" strike="noStrike" baseline="0" dirty="0">
                <a:latin typeface="+mj-lt"/>
              </a:rPr>
              <a:t>If the resident is stable </a:t>
            </a:r>
            <a:r>
              <a:rPr lang="en-US" sz="2000" b="0" u="none" strike="noStrike" baseline="0" dirty="0">
                <a:latin typeface="+mj-lt"/>
              </a:rPr>
              <a:t>(no urinary symptoms and no systemic signs of infection such as fever or hypotension are present) </a:t>
            </a:r>
          </a:p>
          <a:p>
            <a:pPr algn="l"/>
            <a:r>
              <a:rPr lang="en-US" sz="2000" b="1" dirty="0">
                <a:latin typeface="+mj-lt"/>
              </a:rPr>
              <a:t>C</a:t>
            </a:r>
            <a:r>
              <a:rPr lang="en-US" sz="2000" b="1" u="none" strike="noStrike" baseline="0" dirty="0">
                <a:latin typeface="+mj-lt"/>
              </a:rPr>
              <a:t>lose monitoring </a:t>
            </a:r>
            <a:r>
              <a:rPr lang="en-US" sz="2000" b="0" u="none" strike="noStrike" baseline="0" dirty="0">
                <a:latin typeface="+mj-lt"/>
              </a:rPr>
              <a:t>of vital signs, intake and behavior is appropriate +/- labs</a:t>
            </a:r>
          </a:p>
          <a:p>
            <a:pPr algn="l"/>
            <a:r>
              <a:rPr lang="en-US" sz="2000" b="0" u="none" strike="noStrike" baseline="0" dirty="0">
                <a:latin typeface="+mj-lt"/>
              </a:rPr>
              <a:t>If the resident doesn’t improve and there are no urinary or infectious symptoms, the resident should be </a:t>
            </a:r>
            <a:r>
              <a:rPr lang="en-US" sz="2000" b="1" u="none" strike="noStrike" baseline="0" dirty="0">
                <a:latin typeface="+mj-lt"/>
              </a:rPr>
              <a:t>evaluated by a practitioner</a:t>
            </a:r>
            <a:endParaRPr lang="en-US" b="1" dirty="0">
              <a:latin typeface="+mj-lt"/>
            </a:endParaRPr>
          </a:p>
          <a:p>
            <a:endParaRPr lang="en-US" dirty="0"/>
          </a:p>
        </p:txBody>
      </p:sp>
      <p:sp>
        <p:nvSpPr>
          <p:cNvPr id="3" name="Rectangle 2">
            <a:extLst>
              <a:ext uri="{FF2B5EF4-FFF2-40B4-BE49-F238E27FC236}">
                <a16:creationId xmlns:a16="http://schemas.microsoft.com/office/drawing/2014/main" id="{AE369C9B-BC42-B859-99A0-0F746EDC8F78}"/>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con&#10;&#10;Description automatically generated">
            <a:extLst>
              <a:ext uri="{FF2B5EF4-FFF2-40B4-BE49-F238E27FC236}">
                <a16:creationId xmlns:a16="http://schemas.microsoft.com/office/drawing/2014/main" id="{18BA5513-6F06-E3CA-AD95-8BA15A5FA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grpSp>
        <p:nvGrpSpPr>
          <p:cNvPr id="7" name="Group 6">
            <a:extLst>
              <a:ext uri="{FF2B5EF4-FFF2-40B4-BE49-F238E27FC236}">
                <a16:creationId xmlns:a16="http://schemas.microsoft.com/office/drawing/2014/main" id="{DF9D50D9-F6D6-F028-F77B-BDAF7C48C241}"/>
              </a:ext>
            </a:extLst>
          </p:cNvPr>
          <p:cNvGrpSpPr/>
          <p:nvPr/>
        </p:nvGrpSpPr>
        <p:grpSpPr>
          <a:xfrm>
            <a:off x="7214684" y="-2443963"/>
            <a:ext cx="6204196" cy="6204196"/>
            <a:chOff x="-2577099" y="3842795"/>
            <a:chExt cx="6204196" cy="6204196"/>
          </a:xfrm>
        </p:grpSpPr>
        <p:pic>
          <p:nvPicPr>
            <p:cNvPr id="8" name="Graphic 7" descr="Germ with solid fill">
              <a:extLst>
                <a:ext uri="{FF2B5EF4-FFF2-40B4-BE49-F238E27FC236}">
                  <a16:creationId xmlns:a16="http://schemas.microsoft.com/office/drawing/2014/main" id="{765B81FD-38F0-2419-9470-348DA66D7A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77099" y="3842795"/>
              <a:ext cx="6204196" cy="6204196"/>
            </a:xfrm>
            <a:prstGeom prst="rect">
              <a:avLst/>
            </a:prstGeom>
          </p:spPr>
        </p:pic>
        <p:sp>
          <p:nvSpPr>
            <p:cNvPr id="9" name="Oval 8">
              <a:extLst>
                <a:ext uri="{FF2B5EF4-FFF2-40B4-BE49-F238E27FC236}">
                  <a16:creationId xmlns:a16="http://schemas.microsoft.com/office/drawing/2014/main" id="{EB196D88-F5A8-745D-5138-7D3890D1F67A}"/>
                </a:ext>
              </a:extLst>
            </p:cNvPr>
            <p:cNvSpPr/>
            <p:nvPr/>
          </p:nvSpPr>
          <p:spPr>
            <a:xfrm>
              <a:off x="-91791" y="6099858"/>
              <a:ext cx="1758545" cy="1815417"/>
            </a:xfrm>
            <a:prstGeom prst="ellipse">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953870256"/>
      </p:ext>
    </p:extLst>
  </p:cSld>
  <p:clrMapOvr>
    <a:masterClrMapping/>
  </p:clrMapOvr>
  <mc:AlternateContent xmlns:mc="http://schemas.openxmlformats.org/markup-compatibility/2006" xmlns:p14="http://schemas.microsoft.com/office/powerpoint/2010/main">
    <mc:Choice Requires="p14">
      <p:transition spd="slow" p14:dur="2000" advTm="33524"/>
    </mc:Choice>
    <mc:Fallback xmlns="">
      <p:transition spd="slow" advTm="3352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8F72D5-AFAD-0B2F-6F47-8D6326A36C02}"/>
              </a:ext>
            </a:extLst>
          </p:cNvPr>
          <p:cNvSpPr/>
          <p:nvPr/>
        </p:nvSpPr>
        <p:spPr>
          <a:xfrm>
            <a:off x="517870" y="509214"/>
            <a:ext cx="5021182" cy="6348786"/>
          </a:xfrm>
          <a:prstGeom prst="rect">
            <a:avLst/>
          </a:prstGeom>
          <a:solidFill>
            <a:srgbClr val="1B3B5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65CA8-2CDB-BA08-3AB8-126151C690F0}"/>
              </a:ext>
            </a:extLst>
          </p:cNvPr>
          <p:cNvSpPr>
            <a:spLocks noGrp="1"/>
          </p:cNvSpPr>
          <p:nvPr>
            <p:ph type="ctrTitle"/>
          </p:nvPr>
        </p:nvSpPr>
        <p:spPr>
          <a:xfrm>
            <a:off x="517870" y="782053"/>
            <a:ext cx="5021183" cy="808622"/>
          </a:xfrm>
        </p:spPr>
        <p:txBody>
          <a:bodyPr anchor="t">
            <a:noAutofit/>
          </a:bodyPr>
          <a:lstStyle/>
          <a:p>
            <a:r>
              <a:rPr lang="en-US" sz="4900" dirty="0"/>
              <a:t>Objectives</a:t>
            </a:r>
          </a:p>
        </p:txBody>
      </p:sp>
      <p:sp>
        <p:nvSpPr>
          <p:cNvPr id="3" name="Subtitle 2">
            <a:extLst>
              <a:ext uri="{FF2B5EF4-FFF2-40B4-BE49-F238E27FC236}">
                <a16:creationId xmlns:a16="http://schemas.microsoft.com/office/drawing/2014/main" id="{73260937-E7F9-6148-68AF-DD053890D310}"/>
              </a:ext>
            </a:extLst>
          </p:cNvPr>
          <p:cNvSpPr>
            <a:spLocks noGrp="1"/>
          </p:cNvSpPr>
          <p:nvPr>
            <p:ph type="subTitle" idx="1"/>
          </p:nvPr>
        </p:nvSpPr>
        <p:spPr>
          <a:xfrm>
            <a:off x="517869" y="1863514"/>
            <a:ext cx="5021180" cy="4610100"/>
          </a:xfrm>
        </p:spPr>
        <p:txBody>
          <a:bodyPr anchor="t">
            <a:normAutofit/>
          </a:bodyPr>
          <a:lstStyle/>
          <a:p>
            <a:pPr marL="342900" marR="0" lvl="0" indent="-342900">
              <a:spcBef>
                <a:spcPts val="0"/>
              </a:spcBef>
              <a:spcAft>
                <a:spcPts val="0"/>
              </a:spcAft>
              <a:buFont typeface="+mj-lt"/>
              <a:buAutoNum type="arabicPeriod"/>
            </a:pPr>
            <a:r>
              <a:rPr lang="en-US" sz="1600" i="0" dirty="0">
                <a:effectLst/>
                <a:latin typeface="+mj-lt"/>
                <a:ea typeface="Calibri" panose="020F0502020204030204" pitchFamily="34" charset="0"/>
                <a:cs typeface="Times New Roman" panose="02020603050405020304" pitchFamily="18" charset="0"/>
              </a:rPr>
              <a:t>Establish the definition of urinary tract infection</a:t>
            </a:r>
          </a:p>
          <a:p>
            <a:pPr marL="342900" marR="0" lvl="0" indent="-342900">
              <a:spcBef>
                <a:spcPts val="0"/>
              </a:spcBef>
              <a:spcAft>
                <a:spcPts val="0"/>
              </a:spcAft>
              <a:buFont typeface="+mj-lt"/>
              <a:buAutoNum type="arabicPeriod"/>
            </a:pPr>
            <a:r>
              <a:rPr lang="en-US" sz="1600" i="0" dirty="0">
                <a:latin typeface="+mj-lt"/>
                <a:ea typeface="Calibri" panose="020F0502020204030204" pitchFamily="34" charset="0"/>
                <a:cs typeface="Times New Roman" panose="02020603050405020304" pitchFamily="18" charset="0"/>
              </a:rPr>
              <a:t>Review the focused assessment of urinary tract in older patients</a:t>
            </a:r>
          </a:p>
          <a:p>
            <a:pPr marL="342900" marR="0" lvl="0" indent="-342900">
              <a:spcBef>
                <a:spcPts val="0"/>
              </a:spcBef>
              <a:spcAft>
                <a:spcPts val="0"/>
              </a:spcAft>
              <a:buFont typeface="+mj-lt"/>
              <a:buAutoNum type="arabicPeriod"/>
            </a:pPr>
            <a:r>
              <a:rPr lang="en-US" sz="1600" i="0" dirty="0">
                <a:effectLst/>
                <a:latin typeface="+mj-lt"/>
                <a:ea typeface="Calibri" panose="020F0502020204030204" pitchFamily="34" charset="0"/>
                <a:cs typeface="Times New Roman" panose="02020603050405020304" pitchFamily="18" charset="0"/>
              </a:rPr>
              <a:t>Discuss management strategies</a:t>
            </a:r>
          </a:p>
        </p:txBody>
      </p:sp>
      <p:sp>
        <p:nvSpPr>
          <p:cNvPr id="4" name="Rectangle 3">
            <a:extLst>
              <a:ext uri="{FF2B5EF4-FFF2-40B4-BE49-F238E27FC236}">
                <a16:creationId xmlns:a16="http://schemas.microsoft.com/office/drawing/2014/main" id="{BDA7D31D-F6E1-8D48-7D96-582A89A23816}"/>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con&#10;&#10;Description automatically generated">
            <a:extLst>
              <a:ext uri="{FF2B5EF4-FFF2-40B4-BE49-F238E27FC236}">
                <a16:creationId xmlns:a16="http://schemas.microsoft.com/office/drawing/2014/main" id="{F368FE47-6AE3-7AFC-3B24-08FF9EB4E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grpSp>
        <p:nvGrpSpPr>
          <p:cNvPr id="13" name="Group 12">
            <a:extLst>
              <a:ext uri="{FF2B5EF4-FFF2-40B4-BE49-F238E27FC236}">
                <a16:creationId xmlns:a16="http://schemas.microsoft.com/office/drawing/2014/main" id="{3D383BDE-09CF-51F3-46CD-F21B7B751F86}"/>
              </a:ext>
            </a:extLst>
          </p:cNvPr>
          <p:cNvGrpSpPr/>
          <p:nvPr/>
        </p:nvGrpSpPr>
        <p:grpSpPr>
          <a:xfrm>
            <a:off x="6867843" y="-1967696"/>
            <a:ext cx="6204196" cy="6204196"/>
            <a:chOff x="-2577099" y="3842795"/>
            <a:chExt cx="6204196" cy="6204196"/>
          </a:xfrm>
        </p:grpSpPr>
        <p:pic>
          <p:nvPicPr>
            <p:cNvPr id="17" name="Graphic 16" descr="Germ with solid fill">
              <a:extLst>
                <a:ext uri="{FF2B5EF4-FFF2-40B4-BE49-F238E27FC236}">
                  <a16:creationId xmlns:a16="http://schemas.microsoft.com/office/drawing/2014/main" id="{C3DEC3E4-5264-EA04-29B7-806C911C80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77099" y="3842795"/>
              <a:ext cx="6204196" cy="6204196"/>
            </a:xfrm>
            <a:prstGeom prst="rect">
              <a:avLst/>
            </a:prstGeom>
          </p:spPr>
        </p:pic>
        <p:sp>
          <p:nvSpPr>
            <p:cNvPr id="18" name="Oval 17">
              <a:extLst>
                <a:ext uri="{FF2B5EF4-FFF2-40B4-BE49-F238E27FC236}">
                  <a16:creationId xmlns:a16="http://schemas.microsoft.com/office/drawing/2014/main" id="{2747767F-7695-4920-2348-92820BEB8B3E}"/>
                </a:ext>
              </a:extLst>
            </p:cNvPr>
            <p:cNvSpPr/>
            <p:nvPr/>
          </p:nvSpPr>
          <p:spPr>
            <a:xfrm>
              <a:off x="-91791" y="6099858"/>
              <a:ext cx="1758545" cy="1815417"/>
            </a:xfrm>
            <a:prstGeom prst="ellipse">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FF17710-4D6B-E897-13D8-4CB5D8268C0A}"/>
              </a:ext>
            </a:extLst>
          </p:cNvPr>
          <p:cNvGrpSpPr/>
          <p:nvPr/>
        </p:nvGrpSpPr>
        <p:grpSpPr>
          <a:xfrm>
            <a:off x="7201084" y="3065880"/>
            <a:ext cx="1971674" cy="1971674"/>
            <a:chOff x="10558005" y="5005388"/>
            <a:chExt cx="1971674" cy="1971674"/>
          </a:xfrm>
        </p:grpSpPr>
        <p:pic>
          <p:nvPicPr>
            <p:cNvPr id="20" name="Graphic 19" descr="Germ with solid fill">
              <a:extLst>
                <a:ext uri="{FF2B5EF4-FFF2-40B4-BE49-F238E27FC236}">
                  <a16:creationId xmlns:a16="http://schemas.microsoft.com/office/drawing/2014/main" id="{94C15524-FFEA-423A-56AD-134D7970DE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58005" y="5005388"/>
              <a:ext cx="1971674" cy="1971674"/>
            </a:xfrm>
            <a:prstGeom prst="rect">
              <a:avLst/>
            </a:prstGeom>
          </p:spPr>
        </p:pic>
        <p:sp>
          <p:nvSpPr>
            <p:cNvPr id="21" name="Oval 11">
              <a:extLst>
                <a:ext uri="{FF2B5EF4-FFF2-40B4-BE49-F238E27FC236}">
                  <a16:creationId xmlns:a16="http://schemas.microsoft.com/office/drawing/2014/main" id="{D94383F3-D1C6-F71D-0AC3-DF87BB8333F9}"/>
                </a:ext>
              </a:extLst>
            </p:cNvPr>
            <p:cNvSpPr/>
            <p:nvPr/>
          </p:nvSpPr>
          <p:spPr>
            <a:xfrm>
              <a:off x="11253942" y="5690616"/>
              <a:ext cx="656916" cy="672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581973930"/>
      </p:ext>
    </p:extLst>
  </p:cSld>
  <p:clrMapOvr>
    <a:masterClrMapping/>
  </p:clrMapOvr>
  <mc:AlternateContent xmlns:mc="http://schemas.openxmlformats.org/markup-compatibility/2006" xmlns:p14="http://schemas.microsoft.com/office/powerpoint/2010/main">
    <mc:Choice Requires="p14">
      <p:transition spd="slow" p14:dur="2000" advTm="21593"/>
    </mc:Choice>
    <mc:Fallback xmlns="">
      <p:transition spd="slow" advTm="215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DF2265-1441-46E3-D1DE-EABCBE896E0B}"/>
              </a:ext>
            </a:extLst>
          </p:cNvPr>
          <p:cNvSpPr/>
          <p:nvPr/>
        </p:nvSpPr>
        <p:spPr>
          <a:xfrm>
            <a:off x="517870" y="509214"/>
            <a:ext cx="5021182" cy="6348786"/>
          </a:xfrm>
          <a:prstGeom prst="rect">
            <a:avLst/>
          </a:prstGeom>
          <a:solidFill>
            <a:srgbClr val="1B3B5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6AC14D-E5F4-F710-4BC0-E86260046734}"/>
              </a:ext>
            </a:extLst>
          </p:cNvPr>
          <p:cNvSpPr>
            <a:spLocks noGrp="1"/>
          </p:cNvSpPr>
          <p:nvPr>
            <p:ph type="title"/>
          </p:nvPr>
        </p:nvSpPr>
        <p:spPr/>
        <p:txBody>
          <a:bodyPr/>
          <a:lstStyle/>
          <a:p>
            <a:r>
              <a:rPr lang="en-US" dirty="0"/>
              <a:t>Non-Specific Signs and Symptoms</a:t>
            </a:r>
          </a:p>
        </p:txBody>
      </p:sp>
      <p:graphicFrame>
        <p:nvGraphicFramePr>
          <p:cNvPr id="6" name="Content Placeholder 2">
            <a:extLst>
              <a:ext uri="{FF2B5EF4-FFF2-40B4-BE49-F238E27FC236}">
                <a16:creationId xmlns:a16="http://schemas.microsoft.com/office/drawing/2014/main" id="{EA9435E3-2512-E4B0-6A36-683CD31A8FE4}"/>
              </a:ext>
            </a:extLst>
          </p:cNvPr>
          <p:cNvGraphicFramePr>
            <a:graphicFrameLocks noGrp="1"/>
          </p:cNvGraphicFramePr>
          <p:nvPr>
            <p:ph idx="1"/>
            <p:extLst>
              <p:ext uri="{D42A27DB-BD31-4B8C-83A1-F6EECF244321}">
                <p14:modId xmlns:p14="http://schemas.microsoft.com/office/powerpoint/2010/main" val="1199781935"/>
              </p:ext>
            </p:extLst>
          </p:nvPr>
        </p:nvGraphicFramePr>
        <p:xfrm>
          <a:off x="6653182" y="987423"/>
          <a:ext cx="5020948" cy="487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 Placeholder 3">
            <a:extLst>
              <a:ext uri="{FF2B5EF4-FFF2-40B4-BE49-F238E27FC236}">
                <a16:creationId xmlns:a16="http://schemas.microsoft.com/office/drawing/2014/main" id="{E191F685-3D66-1FD2-A0BB-D5C5EC5CC8D5}"/>
              </a:ext>
            </a:extLst>
          </p:cNvPr>
          <p:cNvSpPr>
            <a:spLocks noGrp="1"/>
          </p:cNvSpPr>
          <p:nvPr>
            <p:ph type="body" sz="half" idx="2"/>
          </p:nvPr>
        </p:nvSpPr>
        <p:spPr/>
        <p:txBody>
          <a:bodyPr vert="horz" lIns="91440" tIns="45720" rIns="91440" bIns="45720" rtlCol="0" anchor="t">
            <a:normAutofit lnSpcReduction="10000"/>
          </a:bodyPr>
          <a:lstStyle/>
          <a:p>
            <a:r>
              <a:rPr lang="en-US" b="1" dirty="0"/>
              <a:t>SHOULD be further evaluated…</a:t>
            </a:r>
            <a:r>
              <a:rPr lang="en-US" dirty="0"/>
              <a:t>but they are not an indication to check a urine. </a:t>
            </a:r>
          </a:p>
          <a:p>
            <a:r>
              <a:rPr lang="en-US" dirty="0"/>
              <a:t>These </a:t>
            </a:r>
            <a:r>
              <a:rPr lang="en-US" b="1" dirty="0"/>
              <a:t>DO NOT </a:t>
            </a:r>
            <a:r>
              <a:rPr lang="en-US" dirty="0"/>
              <a:t>support the Diagnosis of UTI in ABSENCE of Key Symptoms </a:t>
            </a:r>
          </a:p>
        </p:txBody>
      </p:sp>
      <p:sp>
        <p:nvSpPr>
          <p:cNvPr id="3" name="Rectangle 2">
            <a:extLst>
              <a:ext uri="{FF2B5EF4-FFF2-40B4-BE49-F238E27FC236}">
                <a16:creationId xmlns:a16="http://schemas.microsoft.com/office/drawing/2014/main" id="{F8DB70D9-9BBD-8C1B-299C-BE57CCFF5E66}"/>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con&#10;&#10;Description automatically generated">
            <a:extLst>
              <a:ext uri="{FF2B5EF4-FFF2-40B4-BE49-F238E27FC236}">
                <a16:creationId xmlns:a16="http://schemas.microsoft.com/office/drawing/2014/main" id="{6EE87E01-7B57-472A-A3A8-6C379C2D02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grpSp>
        <p:nvGrpSpPr>
          <p:cNvPr id="9" name="Group 8">
            <a:extLst>
              <a:ext uri="{FF2B5EF4-FFF2-40B4-BE49-F238E27FC236}">
                <a16:creationId xmlns:a16="http://schemas.microsoft.com/office/drawing/2014/main" id="{479753E7-A3AC-EAEB-BBB7-9BE70E79D5DE}"/>
              </a:ext>
            </a:extLst>
          </p:cNvPr>
          <p:cNvGrpSpPr/>
          <p:nvPr/>
        </p:nvGrpSpPr>
        <p:grpSpPr>
          <a:xfrm>
            <a:off x="10418513" y="-1736666"/>
            <a:ext cx="3100959" cy="3100959"/>
            <a:chOff x="9376791" y="-984312"/>
            <a:chExt cx="3100959" cy="3100959"/>
          </a:xfrm>
        </p:grpSpPr>
        <p:pic>
          <p:nvPicPr>
            <p:cNvPr id="10" name="Graphic 9" descr="Germ with solid fill">
              <a:extLst>
                <a:ext uri="{FF2B5EF4-FFF2-40B4-BE49-F238E27FC236}">
                  <a16:creationId xmlns:a16="http://schemas.microsoft.com/office/drawing/2014/main" id="{E1916EB9-F425-7F0D-F18E-FEB9166661D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76791" y="-984312"/>
              <a:ext cx="3100959" cy="3100959"/>
            </a:xfrm>
            <a:prstGeom prst="rect">
              <a:avLst/>
            </a:prstGeom>
          </p:spPr>
        </p:pic>
        <p:sp>
          <p:nvSpPr>
            <p:cNvPr id="11" name="Oval 10">
              <a:extLst>
                <a:ext uri="{FF2B5EF4-FFF2-40B4-BE49-F238E27FC236}">
                  <a16:creationId xmlns:a16="http://schemas.microsoft.com/office/drawing/2014/main" id="{31B6F944-22FB-69E5-96FF-EDDC9E646B2E}"/>
                </a:ext>
              </a:extLst>
            </p:cNvPr>
            <p:cNvSpPr/>
            <p:nvPr/>
          </p:nvSpPr>
          <p:spPr>
            <a:xfrm>
              <a:off x="10525125" y="37529"/>
              <a:ext cx="1057275" cy="1057275"/>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75E0D606-3D08-30D7-349C-1CC0A57991C4}"/>
              </a:ext>
            </a:extLst>
          </p:cNvPr>
          <p:cNvGrpSpPr/>
          <p:nvPr/>
        </p:nvGrpSpPr>
        <p:grpSpPr>
          <a:xfrm>
            <a:off x="5667111" y="5872163"/>
            <a:ext cx="1971674" cy="1971674"/>
            <a:chOff x="10558005" y="5005388"/>
            <a:chExt cx="1971674" cy="1971674"/>
          </a:xfrm>
        </p:grpSpPr>
        <p:pic>
          <p:nvPicPr>
            <p:cNvPr id="13" name="Graphic 12" descr="Germ with solid fill">
              <a:extLst>
                <a:ext uri="{FF2B5EF4-FFF2-40B4-BE49-F238E27FC236}">
                  <a16:creationId xmlns:a16="http://schemas.microsoft.com/office/drawing/2014/main" id="{CCC58D7A-65E5-7932-4E41-847A7E6ABF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558005" y="5005388"/>
              <a:ext cx="1971674" cy="1971674"/>
            </a:xfrm>
            <a:prstGeom prst="rect">
              <a:avLst/>
            </a:prstGeom>
          </p:spPr>
        </p:pic>
        <p:sp>
          <p:nvSpPr>
            <p:cNvPr id="14" name="Oval 11">
              <a:extLst>
                <a:ext uri="{FF2B5EF4-FFF2-40B4-BE49-F238E27FC236}">
                  <a16:creationId xmlns:a16="http://schemas.microsoft.com/office/drawing/2014/main" id="{55C02FDF-BE09-B4D2-4AA8-708DB0EDC5AE}"/>
                </a:ext>
              </a:extLst>
            </p:cNvPr>
            <p:cNvSpPr/>
            <p:nvPr/>
          </p:nvSpPr>
          <p:spPr>
            <a:xfrm>
              <a:off x="11253942" y="5690616"/>
              <a:ext cx="656916" cy="672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486574566"/>
      </p:ext>
    </p:extLst>
  </p:cSld>
  <p:clrMapOvr>
    <a:masterClrMapping/>
  </p:clrMapOvr>
  <mc:AlternateContent xmlns:mc="http://schemas.openxmlformats.org/markup-compatibility/2006" xmlns:p14="http://schemas.microsoft.com/office/powerpoint/2010/main">
    <mc:Choice Requires="p14">
      <p:transition spd="slow" p14:dur="2000" advTm="25045"/>
    </mc:Choice>
    <mc:Fallback xmlns="">
      <p:transition spd="slow" advTm="2504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A8494D-DC97-D554-5E35-9B9AE49E3350}"/>
              </a:ext>
            </a:extLst>
          </p:cNvPr>
          <p:cNvSpPr/>
          <p:nvPr/>
        </p:nvSpPr>
        <p:spPr>
          <a:xfrm>
            <a:off x="517870" y="509214"/>
            <a:ext cx="5021182" cy="6348786"/>
          </a:xfrm>
          <a:prstGeom prst="rect">
            <a:avLst/>
          </a:prstGeom>
          <a:solidFill>
            <a:srgbClr val="1B3B5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48C26F3-6741-4335-3383-9E0FAC679EB2}"/>
              </a:ext>
            </a:extLst>
          </p:cNvPr>
          <p:cNvGrpSpPr/>
          <p:nvPr/>
        </p:nvGrpSpPr>
        <p:grpSpPr>
          <a:xfrm>
            <a:off x="10418513" y="-1736666"/>
            <a:ext cx="3100959" cy="3100959"/>
            <a:chOff x="9376791" y="-984312"/>
            <a:chExt cx="3100959" cy="3100959"/>
          </a:xfrm>
        </p:grpSpPr>
        <p:pic>
          <p:nvPicPr>
            <p:cNvPr id="8" name="Graphic 7" descr="Germ with solid fill">
              <a:extLst>
                <a:ext uri="{FF2B5EF4-FFF2-40B4-BE49-F238E27FC236}">
                  <a16:creationId xmlns:a16="http://schemas.microsoft.com/office/drawing/2014/main" id="{AD9469D4-7692-E238-F6C1-331EC95F5F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6791" y="-984312"/>
              <a:ext cx="3100959" cy="3100959"/>
            </a:xfrm>
            <a:prstGeom prst="rect">
              <a:avLst/>
            </a:prstGeom>
          </p:spPr>
        </p:pic>
        <p:sp>
          <p:nvSpPr>
            <p:cNvPr id="9" name="Oval 8">
              <a:extLst>
                <a:ext uri="{FF2B5EF4-FFF2-40B4-BE49-F238E27FC236}">
                  <a16:creationId xmlns:a16="http://schemas.microsoft.com/office/drawing/2014/main" id="{2622251B-8798-6133-2DC0-0A0B8C910DC8}"/>
                </a:ext>
              </a:extLst>
            </p:cNvPr>
            <p:cNvSpPr/>
            <p:nvPr/>
          </p:nvSpPr>
          <p:spPr>
            <a:xfrm>
              <a:off x="10525125" y="37529"/>
              <a:ext cx="1057275" cy="1057275"/>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4F515EE-3368-43A3-DAFD-93D2D5BDFD6C}"/>
              </a:ext>
            </a:extLst>
          </p:cNvPr>
          <p:cNvGrpSpPr/>
          <p:nvPr/>
        </p:nvGrpSpPr>
        <p:grpSpPr>
          <a:xfrm>
            <a:off x="5667111" y="5872163"/>
            <a:ext cx="1971674" cy="1971674"/>
            <a:chOff x="10558005" y="5005388"/>
            <a:chExt cx="1971674" cy="1971674"/>
          </a:xfrm>
        </p:grpSpPr>
        <p:pic>
          <p:nvPicPr>
            <p:cNvPr id="11" name="Graphic 10" descr="Germ with solid fill">
              <a:extLst>
                <a:ext uri="{FF2B5EF4-FFF2-40B4-BE49-F238E27FC236}">
                  <a16:creationId xmlns:a16="http://schemas.microsoft.com/office/drawing/2014/main" id="{04934BD1-6E18-1026-4991-EDCF5EB8E4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8005" y="5005388"/>
              <a:ext cx="1971674" cy="1971674"/>
            </a:xfrm>
            <a:prstGeom prst="rect">
              <a:avLst/>
            </a:prstGeom>
          </p:spPr>
        </p:pic>
        <p:sp>
          <p:nvSpPr>
            <p:cNvPr id="12" name="Oval 11">
              <a:extLst>
                <a:ext uri="{FF2B5EF4-FFF2-40B4-BE49-F238E27FC236}">
                  <a16:creationId xmlns:a16="http://schemas.microsoft.com/office/drawing/2014/main" id="{60216335-7525-72AD-7BBD-25CB3DDBE6F4}"/>
                </a:ext>
              </a:extLst>
            </p:cNvPr>
            <p:cNvSpPr/>
            <p:nvPr/>
          </p:nvSpPr>
          <p:spPr>
            <a:xfrm>
              <a:off x="11253942" y="5690616"/>
              <a:ext cx="656916" cy="672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E4331C4-CF9C-3240-1857-924FD897608B}"/>
              </a:ext>
            </a:extLst>
          </p:cNvPr>
          <p:cNvSpPr>
            <a:spLocks noGrp="1"/>
          </p:cNvSpPr>
          <p:nvPr>
            <p:ph type="title"/>
          </p:nvPr>
        </p:nvSpPr>
        <p:spPr>
          <a:xfrm>
            <a:off x="517870" y="978408"/>
            <a:ext cx="5021182" cy="4870457"/>
          </a:xfrm>
        </p:spPr>
        <p:txBody>
          <a:bodyPr>
            <a:normAutofit fontScale="90000"/>
          </a:bodyPr>
          <a:lstStyle/>
          <a:p>
            <a:r>
              <a:rPr lang="en-US" dirty="0"/>
              <a:t>Consider alternative diagnoses </a:t>
            </a:r>
            <a:br>
              <a:rPr lang="en-US" sz="3100" dirty="0"/>
            </a:br>
            <a:br>
              <a:rPr lang="en-US" sz="3100" dirty="0"/>
            </a:br>
            <a:br>
              <a:rPr lang="en-US" sz="3100" dirty="0"/>
            </a:br>
            <a:r>
              <a:rPr lang="en-US" sz="3100" b="0" dirty="0"/>
              <a:t>“Poor historian” doesn’t mean they have nothing to tell you – it means you may need to listen more carefully.</a:t>
            </a:r>
            <a:br>
              <a:rPr lang="en-US" dirty="0"/>
            </a:br>
            <a:endParaRPr lang="en-US" dirty="0"/>
          </a:p>
        </p:txBody>
      </p:sp>
      <p:sp>
        <p:nvSpPr>
          <p:cNvPr id="3" name="Content Placeholder 2">
            <a:extLst>
              <a:ext uri="{FF2B5EF4-FFF2-40B4-BE49-F238E27FC236}">
                <a16:creationId xmlns:a16="http://schemas.microsoft.com/office/drawing/2014/main" id="{B1DCB60D-3EA0-3DC7-CCAE-424151D2B370}"/>
              </a:ext>
            </a:extLst>
          </p:cNvPr>
          <p:cNvSpPr>
            <a:spLocks noGrp="1"/>
          </p:cNvSpPr>
          <p:nvPr>
            <p:ph idx="1"/>
          </p:nvPr>
        </p:nvSpPr>
        <p:spPr>
          <a:xfrm>
            <a:off x="6652948" y="853517"/>
            <a:ext cx="5021182" cy="5408387"/>
          </a:xfrm>
        </p:spPr>
        <p:txBody>
          <a:bodyPr>
            <a:normAutofit/>
          </a:bodyPr>
          <a:lstStyle/>
          <a:p>
            <a:pPr algn="l"/>
            <a:r>
              <a:rPr lang="en-US" sz="1600" b="0" i="0" u="none" strike="noStrike" baseline="0" dirty="0">
                <a:latin typeface="+mj-lt"/>
              </a:rPr>
              <a:t>• Speak to the resident directly and in a quiet setting.</a:t>
            </a:r>
          </a:p>
          <a:p>
            <a:pPr algn="l"/>
            <a:r>
              <a:rPr lang="en-US" sz="1600" b="0" i="0" u="none" strike="noStrike" baseline="0" dirty="0">
                <a:latin typeface="+mj-lt"/>
              </a:rPr>
              <a:t>• Minimize distractions by turning off the TV, loud music, and closing the door.</a:t>
            </a:r>
          </a:p>
          <a:p>
            <a:pPr algn="l"/>
            <a:r>
              <a:rPr lang="en-US" sz="1600" b="0" i="0" u="none" strike="noStrike" baseline="0" dirty="0">
                <a:latin typeface="+mj-lt"/>
              </a:rPr>
              <a:t>• Establish a calm, relaxed rapport with the resident.</a:t>
            </a:r>
          </a:p>
          <a:p>
            <a:pPr algn="l"/>
            <a:r>
              <a:rPr lang="en-US" sz="1600" b="0" i="0" u="none" strike="noStrike" baseline="0" dirty="0">
                <a:latin typeface="+mj-lt"/>
              </a:rPr>
              <a:t>• Use yes / no type questions and use visual clues.</a:t>
            </a:r>
          </a:p>
          <a:p>
            <a:pPr algn="l"/>
            <a:r>
              <a:rPr lang="en-US" sz="1600" b="0" i="0" u="none" strike="noStrike" baseline="0" dirty="0">
                <a:latin typeface="+mj-lt"/>
              </a:rPr>
              <a:t>• Give the resident time to respond to questions.</a:t>
            </a:r>
          </a:p>
          <a:p>
            <a:pPr algn="l"/>
            <a:r>
              <a:rPr lang="en-US" sz="1600" b="0" i="0" u="none" strike="noStrike" baseline="0" dirty="0">
                <a:latin typeface="+mj-lt"/>
              </a:rPr>
              <a:t>• When asking specific questions about urinary symptom, rephrase the questions using a variety of alternative descriptors. For example, when investigating whether a resident has dysuria, ask not just about burning on urination, but also ask about discomfort, pain, “hurting when you pee”.</a:t>
            </a:r>
          </a:p>
          <a:p>
            <a:pPr algn="l"/>
            <a:r>
              <a:rPr lang="en-US" sz="1600" b="0" i="0" u="none" strike="noStrike" baseline="0" dirty="0">
                <a:latin typeface="+mj-lt"/>
              </a:rPr>
              <a:t>• Weave repeated questions into your conversation.</a:t>
            </a:r>
          </a:p>
          <a:p>
            <a:pPr algn="l"/>
            <a:r>
              <a:rPr lang="en-US" sz="1600" b="0" i="0" u="none" strike="noStrike" baseline="0" dirty="0">
                <a:latin typeface="+mj-lt"/>
              </a:rPr>
              <a:t>• Suprapubic, flank, and scrotal pain are both symptoms and an exam findings. Always perform an abdominal exam when assessing for suprapubic pain.</a:t>
            </a:r>
            <a:endParaRPr lang="en-US" sz="1800" dirty="0">
              <a:latin typeface="+mj-lt"/>
            </a:endParaRPr>
          </a:p>
        </p:txBody>
      </p:sp>
      <p:sp>
        <p:nvSpPr>
          <p:cNvPr id="4" name="Rectangle 3">
            <a:extLst>
              <a:ext uri="{FF2B5EF4-FFF2-40B4-BE49-F238E27FC236}">
                <a16:creationId xmlns:a16="http://schemas.microsoft.com/office/drawing/2014/main" id="{5B73B51E-6068-7406-BC9A-9CB62A5EB3A2}"/>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con&#10;&#10;Description automatically generated">
            <a:extLst>
              <a:ext uri="{FF2B5EF4-FFF2-40B4-BE49-F238E27FC236}">
                <a16:creationId xmlns:a16="http://schemas.microsoft.com/office/drawing/2014/main" id="{F7923C2C-20C3-0284-A27D-66299923CC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Tree>
    <p:extLst>
      <p:ext uri="{BB962C8B-B14F-4D97-AF65-F5344CB8AC3E}">
        <p14:creationId xmlns:p14="http://schemas.microsoft.com/office/powerpoint/2010/main" val="1414012740"/>
      </p:ext>
    </p:extLst>
  </p:cSld>
  <p:clrMapOvr>
    <a:masterClrMapping/>
  </p:clrMapOvr>
  <mc:AlternateContent xmlns:mc="http://schemas.openxmlformats.org/markup-compatibility/2006" xmlns:p14="http://schemas.microsoft.com/office/powerpoint/2010/main">
    <mc:Choice Requires="p14">
      <p:transition spd="slow" p14:dur="2000" advTm="39788"/>
    </mc:Choice>
    <mc:Fallback xmlns="">
      <p:transition spd="slow" advTm="3978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descr="Germ with solid fill">
            <a:extLst>
              <a:ext uri="{FF2B5EF4-FFF2-40B4-BE49-F238E27FC236}">
                <a16:creationId xmlns:a16="http://schemas.microsoft.com/office/drawing/2014/main" id="{1BCA06F4-C106-DA75-F2B1-2C49EFF18C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63145" y="-540748"/>
            <a:ext cx="8443994" cy="8443994"/>
          </a:xfrm>
          <a:prstGeom prst="rect">
            <a:avLst/>
          </a:prstGeom>
        </p:spPr>
      </p:pic>
      <p:sp>
        <p:nvSpPr>
          <p:cNvPr id="4" name="Rectangle 3">
            <a:extLst>
              <a:ext uri="{FF2B5EF4-FFF2-40B4-BE49-F238E27FC236}">
                <a16:creationId xmlns:a16="http://schemas.microsoft.com/office/drawing/2014/main" id="{BCC5B71E-C9F5-5358-67CA-CB26B139CA1A}"/>
              </a:ext>
            </a:extLst>
          </p:cNvPr>
          <p:cNvSpPr/>
          <p:nvPr/>
        </p:nvSpPr>
        <p:spPr>
          <a:xfrm>
            <a:off x="517870" y="509214"/>
            <a:ext cx="5021182" cy="14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3901C8B-274F-68E2-31C1-CF16EDC4C323}"/>
              </a:ext>
            </a:extLst>
          </p:cNvPr>
          <p:cNvPicPr>
            <a:picLocks noChangeAspect="1"/>
          </p:cNvPicPr>
          <p:nvPr/>
        </p:nvPicPr>
        <p:blipFill rotWithShape="1">
          <a:blip r:embed="rId6"/>
          <a:srcRect t="9425" b="11730"/>
          <a:stretch/>
        </p:blipFill>
        <p:spPr>
          <a:xfrm>
            <a:off x="1229738" y="831525"/>
            <a:ext cx="9732523" cy="5407229"/>
          </a:xfrm>
          <a:prstGeom prst="rect">
            <a:avLst/>
          </a:prstGeom>
        </p:spPr>
      </p:pic>
      <p:pic>
        <p:nvPicPr>
          <p:cNvPr id="2" name="Picture 1">
            <a:extLst>
              <a:ext uri="{FF2B5EF4-FFF2-40B4-BE49-F238E27FC236}">
                <a16:creationId xmlns:a16="http://schemas.microsoft.com/office/drawing/2014/main" id="{445C6C67-058A-E2EB-AC95-6EB77CF6CA2D}"/>
              </a:ext>
            </a:extLst>
          </p:cNvPr>
          <p:cNvPicPr>
            <a:picLocks noChangeAspect="1"/>
          </p:cNvPicPr>
          <p:nvPr/>
        </p:nvPicPr>
        <p:blipFill rotWithShape="1">
          <a:blip r:embed="rId6"/>
          <a:srcRect t="90774"/>
          <a:stretch/>
        </p:blipFill>
        <p:spPr>
          <a:xfrm>
            <a:off x="1229738" y="6219465"/>
            <a:ext cx="9732523" cy="632748"/>
          </a:xfrm>
          <a:prstGeom prst="rect">
            <a:avLst/>
          </a:prstGeom>
        </p:spPr>
      </p:pic>
      <p:sp>
        <p:nvSpPr>
          <p:cNvPr id="7" name="TextBox 6">
            <a:extLst>
              <a:ext uri="{FF2B5EF4-FFF2-40B4-BE49-F238E27FC236}">
                <a16:creationId xmlns:a16="http://schemas.microsoft.com/office/drawing/2014/main" id="{0B1A9B8C-6912-6A40-4D33-ACC81179EA4F}"/>
              </a:ext>
            </a:extLst>
          </p:cNvPr>
          <p:cNvSpPr txBox="1"/>
          <p:nvPr/>
        </p:nvSpPr>
        <p:spPr>
          <a:xfrm>
            <a:off x="0" y="185195"/>
            <a:ext cx="12192000" cy="646331"/>
          </a:xfrm>
          <a:prstGeom prst="rect">
            <a:avLst/>
          </a:prstGeom>
          <a:noFill/>
        </p:spPr>
        <p:txBody>
          <a:bodyPr wrap="square">
            <a:spAutoFit/>
          </a:bodyPr>
          <a:lstStyle/>
          <a:p>
            <a:pPr algn="ctr"/>
            <a:r>
              <a:rPr lang="en-US" sz="3600" b="1" dirty="0"/>
              <a:t>When evaluating change in mental status, consider*…</a:t>
            </a:r>
          </a:p>
        </p:txBody>
      </p:sp>
      <p:pic>
        <p:nvPicPr>
          <p:cNvPr id="8" name="Picture 7" descr="A picture containing icon&#10;&#10;Description automatically generated">
            <a:extLst>
              <a:ext uri="{FF2B5EF4-FFF2-40B4-BE49-F238E27FC236}">
                <a16:creationId xmlns:a16="http://schemas.microsoft.com/office/drawing/2014/main" id="{85414081-3233-52B0-669E-572890C03E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Tree>
    <p:custDataLst>
      <p:tags r:id="rId1"/>
    </p:custDataLst>
    <p:extLst>
      <p:ext uri="{BB962C8B-B14F-4D97-AF65-F5344CB8AC3E}">
        <p14:creationId xmlns:p14="http://schemas.microsoft.com/office/powerpoint/2010/main" val="1836192742"/>
      </p:ext>
    </p:extLst>
  </p:cSld>
  <p:clrMapOvr>
    <a:masterClrMapping/>
  </p:clrMapOvr>
  <mc:AlternateContent xmlns:mc="http://schemas.openxmlformats.org/markup-compatibility/2006" xmlns:p14="http://schemas.microsoft.com/office/powerpoint/2010/main">
    <mc:Choice Requires="p14">
      <p:transition spd="slow" p14:dur="2000" advTm="19746"/>
    </mc:Choice>
    <mc:Fallback xmlns="">
      <p:transition spd="slow" advTm="1974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567E-11F5-C2DC-1DA3-5E39FCC346BC}"/>
              </a:ext>
            </a:extLst>
          </p:cNvPr>
          <p:cNvSpPr>
            <a:spLocks noGrp="1"/>
          </p:cNvSpPr>
          <p:nvPr>
            <p:ph type="title"/>
          </p:nvPr>
        </p:nvSpPr>
        <p:spPr/>
        <p:txBody>
          <a:bodyPr vert="horz" lIns="91440" tIns="45720" rIns="91440" bIns="45720" rtlCol="0" anchor="t">
            <a:normAutofit/>
          </a:bodyPr>
          <a:lstStyle/>
          <a:p>
            <a:pPr>
              <a:lnSpc>
                <a:spcPct val="90000"/>
              </a:lnSpc>
            </a:pPr>
            <a:r>
              <a:rPr lang="en-US" dirty="0"/>
              <a:t>If key symptoms are not present, do not order a UA</a:t>
            </a:r>
            <a:endParaRPr lang="en-US"/>
          </a:p>
        </p:txBody>
      </p:sp>
      <p:sp>
        <p:nvSpPr>
          <p:cNvPr id="3" name="Content Placeholder 2">
            <a:extLst>
              <a:ext uri="{FF2B5EF4-FFF2-40B4-BE49-F238E27FC236}">
                <a16:creationId xmlns:a16="http://schemas.microsoft.com/office/drawing/2014/main" id="{D432E603-1927-DB59-E612-1E2265F4F020}"/>
              </a:ext>
            </a:extLst>
          </p:cNvPr>
          <p:cNvSpPr>
            <a:spLocks noGrp="1"/>
          </p:cNvSpPr>
          <p:nvPr>
            <p:ph idx="1"/>
          </p:nvPr>
        </p:nvSpPr>
        <p:spPr>
          <a:xfrm>
            <a:off x="6653182" y="987423"/>
            <a:ext cx="5020948" cy="4873625"/>
          </a:xfrm>
        </p:spPr>
        <p:txBody>
          <a:bodyPr vert="horz" lIns="91440" tIns="45720" rIns="91440" bIns="45720" rtlCol="0" anchor="t">
            <a:normAutofit lnSpcReduction="10000"/>
          </a:bodyPr>
          <a:lstStyle/>
          <a:p>
            <a:pPr>
              <a:lnSpc>
                <a:spcPct val="100000"/>
              </a:lnSpc>
            </a:pPr>
            <a:r>
              <a:rPr lang="en-US" sz="2200" i="1" dirty="0"/>
              <a:t>Active Monitoring Orders:</a:t>
            </a:r>
          </a:p>
          <a:p>
            <a:pPr marL="342900" indent="-342900">
              <a:lnSpc>
                <a:spcPct val="100000"/>
              </a:lnSpc>
              <a:buFont typeface="Wingdings" panose="020B0604020202020204" pitchFamily="34" charset="0"/>
              <a:buChar char="q"/>
            </a:pPr>
            <a:r>
              <a:rPr lang="en-US" sz="2200" i="1" dirty="0"/>
              <a:t>Encourage __ oz of liquid intake __ times daily</a:t>
            </a:r>
          </a:p>
          <a:p>
            <a:pPr marL="342900" indent="-342900">
              <a:lnSpc>
                <a:spcPct val="100000"/>
              </a:lnSpc>
              <a:buFont typeface="Wingdings" panose="020B0604020202020204" pitchFamily="34" charset="0"/>
              <a:buChar char="q"/>
            </a:pPr>
            <a:r>
              <a:rPr lang="en-US" sz="2200" i="1" dirty="0"/>
              <a:t>Record fluid intake, notify physician if less that ___ cc daily</a:t>
            </a:r>
          </a:p>
          <a:p>
            <a:pPr marL="342900" indent="-342900">
              <a:lnSpc>
                <a:spcPct val="100000"/>
              </a:lnSpc>
              <a:buFont typeface="Wingdings" panose="020B0604020202020204" pitchFamily="34" charset="0"/>
              <a:buChar char="q"/>
            </a:pPr>
            <a:r>
              <a:rPr lang="en-US" sz="2200" i="1" dirty="0"/>
              <a:t>Vital signs, including temp, every shift (____ hours) for  ___ days</a:t>
            </a:r>
          </a:p>
          <a:p>
            <a:pPr marL="342900" indent="-342900">
              <a:lnSpc>
                <a:spcPct val="100000"/>
              </a:lnSpc>
              <a:buFont typeface="Wingdings" panose="020B0604020202020204" pitchFamily="34" charset="0"/>
              <a:buChar char="q"/>
            </a:pPr>
            <a:r>
              <a:rPr lang="en-US" sz="2200" i="1" dirty="0"/>
              <a:t>Notify physician/NP/PA if symptoms worsen or are unresolved in ____ hours</a:t>
            </a:r>
          </a:p>
          <a:p>
            <a:pPr marL="342900" indent="-342900">
              <a:lnSpc>
                <a:spcPct val="100000"/>
              </a:lnSpc>
              <a:buFont typeface="Wingdings" panose="020B0604020202020204" pitchFamily="34" charset="0"/>
              <a:buChar char="q"/>
            </a:pPr>
            <a:r>
              <a:rPr lang="en-US" sz="2200" i="1" dirty="0"/>
              <a:t>Obtain the following bloodwork ____</a:t>
            </a:r>
          </a:p>
          <a:p>
            <a:pPr marL="342900" indent="-342900">
              <a:lnSpc>
                <a:spcPct val="100000"/>
              </a:lnSpc>
              <a:buFont typeface="Wingdings" panose="020B0604020202020204" pitchFamily="34" charset="0"/>
              <a:buChar char="q"/>
            </a:pPr>
            <a:r>
              <a:rPr lang="en-US" sz="2200" i="1" dirty="0"/>
              <a:t>Consult pharmacist to review medication regimen</a:t>
            </a:r>
          </a:p>
          <a:p>
            <a:pPr marL="342900" indent="-342900">
              <a:lnSpc>
                <a:spcPct val="100000"/>
              </a:lnSpc>
              <a:buFont typeface="Wingdings" panose="020B0604020202020204" pitchFamily="34" charset="0"/>
              <a:buChar char="q"/>
            </a:pPr>
            <a:endParaRPr lang="en-US" sz="2200" i="1" dirty="0"/>
          </a:p>
        </p:txBody>
      </p:sp>
      <p:sp>
        <p:nvSpPr>
          <p:cNvPr id="4" name="Text Placeholder 3">
            <a:extLst>
              <a:ext uri="{FF2B5EF4-FFF2-40B4-BE49-F238E27FC236}">
                <a16:creationId xmlns:a16="http://schemas.microsoft.com/office/drawing/2014/main" id="{1E01BEE1-9181-C68C-2927-D455B6B8D7FF}"/>
              </a:ext>
            </a:extLst>
          </p:cNvPr>
          <p:cNvSpPr>
            <a:spLocks noGrp="1"/>
          </p:cNvSpPr>
          <p:nvPr>
            <p:ph type="body" sz="half" idx="2"/>
          </p:nvPr>
        </p:nvSpPr>
        <p:spPr/>
        <p:txBody>
          <a:bodyPr vert="horz" lIns="91440" tIns="45720" rIns="91440" bIns="45720" rtlCol="0" anchor="t">
            <a:normAutofit/>
          </a:bodyPr>
          <a:lstStyle/>
          <a:p>
            <a:r>
              <a:rPr lang="en-US" dirty="0">
                <a:ea typeface="+mn-lt"/>
                <a:cs typeface="+mn-lt"/>
              </a:rPr>
              <a:t>Institute Active Monitoring and Evaluate for other causes</a:t>
            </a:r>
            <a:endParaRPr lang="en-US" dirty="0"/>
          </a:p>
        </p:txBody>
      </p:sp>
      <p:sp>
        <p:nvSpPr>
          <p:cNvPr id="5" name="Rectangle 4">
            <a:extLst>
              <a:ext uri="{FF2B5EF4-FFF2-40B4-BE49-F238E27FC236}">
                <a16:creationId xmlns:a16="http://schemas.microsoft.com/office/drawing/2014/main" id="{3D6C4013-CB2F-8CC7-38DE-20CA449059B3}"/>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con&#10;&#10;Description automatically generated">
            <a:extLst>
              <a:ext uri="{FF2B5EF4-FFF2-40B4-BE49-F238E27FC236}">
                <a16:creationId xmlns:a16="http://schemas.microsoft.com/office/drawing/2014/main" id="{1813ED8B-4CE2-844F-6AB9-CCDB18414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
        <p:nvSpPr>
          <p:cNvPr id="7" name="Rectangle 6">
            <a:extLst>
              <a:ext uri="{FF2B5EF4-FFF2-40B4-BE49-F238E27FC236}">
                <a16:creationId xmlns:a16="http://schemas.microsoft.com/office/drawing/2014/main" id="{A64F72DB-55B0-C139-E475-349828CA2300}"/>
              </a:ext>
            </a:extLst>
          </p:cNvPr>
          <p:cNvSpPr/>
          <p:nvPr/>
        </p:nvSpPr>
        <p:spPr>
          <a:xfrm>
            <a:off x="517870" y="509214"/>
            <a:ext cx="5021182" cy="6348786"/>
          </a:xfrm>
          <a:prstGeom prst="rect">
            <a:avLst/>
          </a:prstGeom>
          <a:solidFill>
            <a:srgbClr val="1B3B5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25B7FDC-6F25-A970-12CD-3B1759C70226}"/>
              </a:ext>
            </a:extLst>
          </p:cNvPr>
          <p:cNvGrpSpPr/>
          <p:nvPr/>
        </p:nvGrpSpPr>
        <p:grpSpPr>
          <a:xfrm>
            <a:off x="10418513" y="-1736666"/>
            <a:ext cx="3100959" cy="3100959"/>
            <a:chOff x="9376791" y="-984312"/>
            <a:chExt cx="3100959" cy="3100959"/>
          </a:xfrm>
        </p:grpSpPr>
        <p:pic>
          <p:nvPicPr>
            <p:cNvPr id="9" name="Graphic 8" descr="Germ with solid fill">
              <a:extLst>
                <a:ext uri="{FF2B5EF4-FFF2-40B4-BE49-F238E27FC236}">
                  <a16:creationId xmlns:a16="http://schemas.microsoft.com/office/drawing/2014/main" id="{4B04CE75-21EB-6D07-C15F-6688E3FD94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6791" y="-984312"/>
              <a:ext cx="3100959" cy="3100959"/>
            </a:xfrm>
            <a:prstGeom prst="rect">
              <a:avLst/>
            </a:prstGeom>
          </p:spPr>
        </p:pic>
        <p:sp>
          <p:nvSpPr>
            <p:cNvPr id="10" name="Oval 9">
              <a:extLst>
                <a:ext uri="{FF2B5EF4-FFF2-40B4-BE49-F238E27FC236}">
                  <a16:creationId xmlns:a16="http://schemas.microsoft.com/office/drawing/2014/main" id="{3C1AE5CE-5C1E-CEEE-57B4-4C9C683A5E90}"/>
                </a:ext>
              </a:extLst>
            </p:cNvPr>
            <p:cNvSpPr/>
            <p:nvPr/>
          </p:nvSpPr>
          <p:spPr>
            <a:xfrm>
              <a:off x="10525125" y="37529"/>
              <a:ext cx="1057275" cy="1057275"/>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4B7FB490-2C81-233E-109A-C40A0AC76C3F}"/>
              </a:ext>
            </a:extLst>
          </p:cNvPr>
          <p:cNvGrpSpPr/>
          <p:nvPr/>
        </p:nvGrpSpPr>
        <p:grpSpPr>
          <a:xfrm>
            <a:off x="5782052" y="5480698"/>
            <a:ext cx="1971674" cy="1971674"/>
            <a:chOff x="10558005" y="5005388"/>
            <a:chExt cx="1971674" cy="1971674"/>
          </a:xfrm>
        </p:grpSpPr>
        <p:pic>
          <p:nvPicPr>
            <p:cNvPr id="12" name="Graphic 11" descr="Germ with solid fill">
              <a:extLst>
                <a:ext uri="{FF2B5EF4-FFF2-40B4-BE49-F238E27FC236}">
                  <a16:creationId xmlns:a16="http://schemas.microsoft.com/office/drawing/2014/main" id="{4393CB84-45CC-D0B3-612B-15B9AF025F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58005" y="5005388"/>
              <a:ext cx="1971674" cy="1971674"/>
            </a:xfrm>
            <a:prstGeom prst="rect">
              <a:avLst/>
            </a:prstGeom>
          </p:spPr>
        </p:pic>
        <p:sp>
          <p:nvSpPr>
            <p:cNvPr id="13" name="Oval 11">
              <a:extLst>
                <a:ext uri="{FF2B5EF4-FFF2-40B4-BE49-F238E27FC236}">
                  <a16:creationId xmlns:a16="http://schemas.microsoft.com/office/drawing/2014/main" id="{EF433439-F2DF-6997-64D2-BCF6FDFB437D}"/>
                </a:ext>
              </a:extLst>
            </p:cNvPr>
            <p:cNvSpPr/>
            <p:nvPr/>
          </p:nvSpPr>
          <p:spPr>
            <a:xfrm>
              <a:off x="11253942" y="5690616"/>
              <a:ext cx="656916" cy="672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335557900"/>
      </p:ext>
    </p:extLst>
  </p:cSld>
  <p:clrMapOvr>
    <a:masterClrMapping/>
  </p:clrMapOvr>
  <mc:AlternateContent xmlns:mc="http://schemas.openxmlformats.org/markup-compatibility/2006" xmlns:p14="http://schemas.microsoft.com/office/powerpoint/2010/main">
    <mc:Choice Requires="p14">
      <p:transition spd="slow" p14:dur="2000" advTm="21541"/>
    </mc:Choice>
    <mc:Fallback xmlns="">
      <p:transition spd="slow" advTm="2154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12">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B1029ED-D438-DFA2-F4BE-38346BF5660E}"/>
              </a:ext>
            </a:extLst>
          </p:cNvPr>
          <p:cNvSpPr/>
          <p:nvPr/>
        </p:nvSpPr>
        <p:spPr>
          <a:xfrm>
            <a:off x="517870" y="509214"/>
            <a:ext cx="5021182" cy="6348786"/>
          </a:xfrm>
          <a:prstGeom prst="rect">
            <a:avLst/>
          </a:prstGeom>
          <a:solidFill>
            <a:srgbClr val="1B3B5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273A77-082F-566E-1882-F7519BB17B68}"/>
              </a:ext>
            </a:extLst>
          </p:cNvPr>
          <p:cNvSpPr>
            <a:spLocks noGrp="1"/>
          </p:cNvSpPr>
          <p:nvPr>
            <p:ph type="title"/>
          </p:nvPr>
        </p:nvSpPr>
        <p:spPr>
          <a:xfrm>
            <a:off x="517870" y="976160"/>
            <a:ext cx="5021183" cy="2452840"/>
          </a:xfrm>
        </p:spPr>
        <p:txBody>
          <a:bodyPr vert="horz" lIns="91440" tIns="45720" rIns="91440" bIns="45720" rtlCol="0" anchor="t">
            <a:normAutofit/>
          </a:bodyPr>
          <a:lstStyle/>
          <a:p>
            <a:r>
              <a:rPr lang="en-US" sz="5400" dirty="0"/>
              <a:t>Don't Order a Urine Culture</a:t>
            </a:r>
          </a:p>
        </p:txBody>
      </p:sp>
      <p:sp>
        <p:nvSpPr>
          <p:cNvPr id="24" name="Rectangle 14">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58CA678-5828-58FB-8147-7A9A9F57A285}"/>
              </a:ext>
            </a:extLst>
          </p:cNvPr>
          <p:cNvSpPr>
            <a:spLocks noGrp="1"/>
          </p:cNvSpPr>
          <p:nvPr>
            <p:ph type="body" sz="half" idx="2"/>
          </p:nvPr>
        </p:nvSpPr>
        <p:spPr>
          <a:xfrm>
            <a:off x="6446520" y="2571740"/>
            <a:ext cx="5160831" cy="3473415"/>
          </a:xfrm>
        </p:spPr>
        <p:txBody>
          <a:bodyPr vert="horz" lIns="91440" tIns="45720" rIns="91440" bIns="45720" rtlCol="0">
            <a:normAutofit fontScale="92500"/>
          </a:bodyPr>
          <a:lstStyle/>
          <a:p>
            <a:pPr marL="342900" indent="-342900">
              <a:lnSpc>
                <a:spcPct val="100000"/>
              </a:lnSpc>
              <a:buFont typeface="Arial" panose="020B0604020202020204" pitchFamily="34" charset="0"/>
              <a:buChar char="•"/>
            </a:pPr>
            <a:r>
              <a:rPr lang="en-US" sz="1600" b="1" dirty="0"/>
              <a:t>In residents without urinary symptoms or signs of systemic infection (fever, chills, leukocytosis)</a:t>
            </a:r>
          </a:p>
          <a:p>
            <a:pPr marL="342900" indent="-342900">
              <a:lnSpc>
                <a:spcPct val="100000"/>
              </a:lnSpc>
              <a:buFont typeface="Arial" panose="020B0604020202020204" pitchFamily="34" charset="0"/>
              <a:buChar char="•"/>
            </a:pPr>
            <a:r>
              <a:rPr lang="en-US" sz="1600" b="1" dirty="0"/>
              <a:t>In residents with non-specific symptoms alone in the absence of urinary or systemic infectious signs</a:t>
            </a:r>
          </a:p>
          <a:p>
            <a:pPr marL="342900" indent="-342900">
              <a:lnSpc>
                <a:spcPct val="100000"/>
              </a:lnSpc>
              <a:buFont typeface="Arial" panose="020B0604020202020204" pitchFamily="34" charset="0"/>
              <a:buChar char="•"/>
            </a:pPr>
            <a:r>
              <a:rPr lang="en-US" sz="1600" b="1" dirty="0"/>
              <a:t>As part of a routine yearly physical</a:t>
            </a:r>
          </a:p>
          <a:p>
            <a:pPr marL="342900" indent="-342900">
              <a:lnSpc>
                <a:spcPct val="100000"/>
              </a:lnSpc>
              <a:buFont typeface="Arial" panose="020B0604020202020204" pitchFamily="34" charset="0"/>
              <a:buChar char="•"/>
            </a:pPr>
            <a:r>
              <a:rPr lang="en-US" sz="1600" b="1" dirty="0"/>
              <a:t>Based on standing orders in residents without symptoms</a:t>
            </a:r>
          </a:p>
          <a:p>
            <a:pPr marL="342900" indent="-342900">
              <a:lnSpc>
                <a:spcPct val="100000"/>
              </a:lnSpc>
              <a:buFont typeface="Arial" panose="020B0604020202020204" pitchFamily="34" charset="0"/>
              <a:buChar char="•"/>
            </a:pPr>
            <a:r>
              <a:rPr lang="en-US" sz="1600" b="1" dirty="0"/>
              <a:t>To verify eradication after antibiotic treatment</a:t>
            </a:r>
          </a:p>
          <a:p>
            <a:pPr marL="342900" indent="-342900">
              <a:lnSpc>
                <a:spcPct val="100000"/>
              </a:lnSpc>
              <a:buFont typeface="Arial" panose="020B0604020202020204" pitchFamily="34" charset="0"/>
              <a:buChar char="•"/>
            </a:pPr>
            <a:r>
              <a:rPr lang="en-US" sz="1600" b="1" dirty="0"/>
              <a:t>To evaluate foul smelling urine in the absence of urinary symptoms</a:t>
            </a:r>
          </a:p>
          <a:p>
            <a:pPr marL="342900" indent="-342900">
              <a:lnSpc>
                <a:spcPct val="100000"/>
              </a:lnSpc>
              <a:buFont typeface="Arial" panose="020B0604020202020204" pitchFamily="34" charset="0"/>
              <a:buChar char="•"/>
            </a:pPr>
            <a:r>
              <a:rPr lang="en-US" sz="1600" b="1" dirty="0"/>
              <a:t>To evaluate urine that is cloudy or dark in color</a:t>
            </a:r>
          </a:p>
        </p:txBody>
      </p:sp>
      <p:sp>
        <p:nvSpPr>
          <p:cNvPr id="25" name="Rectangle 16">
            <a:extLst>
              <a:ext uri="{FF2B5EF4-FFF2-40B4-BE49-F238E27FC236}">
                <a16:creationId xmlns:a16="http://schemas.microsoft.com/office/drawing/2014/main" id="{851808AB-2943-464C-A710-F2A18D869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FCAFFB-C909-6395-8D5F-94B94906343F}"/>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con&#10;&#10;Description automatically generated">
            <a:extLst>
              <a:ext uri="{FF2B5EF4-FFF2-40B4-BE49-F238E27FC236}">
                <a16:creationId xmlns:a16="http://schemas.microsoft.com/office/drawing/2014/main" id="{4650928C-835C-4B72-09CA-851C5D84E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pic>
        <p:nvPicPr>
          <p:cNvPr id="13" name="Graphic 12" descr="Germ with solid fill">
            <a:extLst>
              <a:ext uri="{FF2B5EF4-FFF2-40B4-BE49-F238E27FC236}">
                <a16:creationId xmlns:a16="http://schemas.microsoft.com/office/drawing/2014/main" id="{70E72B95-CD3B-86C3-1A01-479F023BF0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52636" y="-4465648"/>
            <a:ext cx="8443994" cy="8443994"/>
          </a:xfrm>
          <a:prstGeom prst="rect">
            <a:avLst/>
          </a:prstGeom>
        </p:spPr>
      </p:pic>
      <p:pic>
        <p:nvPicPr>
          <p:cNvPr id="7" name="Picture 6">
            <a:extLst>
              <a:ext uri="{FF2B5EF4-FFF2-40B4-BE49-F238E27FC236}">
                <a16:creationId xmlns:a16="http://schemas.microsoft.com/office/drawing/2014/main" id="{84683420-5A3C-722D-BDB6-70183EC2F9B7}"/>
              </a:ext>
            </a:extLst>
          </p:cNvPr>
          <p:cNvPicPr>
            <a:picLocks noChangeAspect="1"/>
          </p:cNvPicPr>
          <p:nvPr/>
        </p:nvPicPr>
        <p:blipFill>
          <a:blip r:embed="rId7"/>
          <a:stretch>
            <a:fillRect/>
          </a:stretch>
        </p:blipFill>
        <p:spPr>
          <a:xfrm>
            <a:off x="754380" y="3543299"/>
            <a:ext cx="4549140" cy="3228043"/>
          </a:xfrm>
          <a:prstGeom prst="rect">
            <a:avLst/>
          </a:prstGeom>
        </p:spPr>
      </p:pic>
    </p:spTree>
    <p:custDataLst>
      <p:tags r:id="rId1"/>
    </p:custDataLst>
    <p:extLst>
      <p:ext uri="{BB962C8B-B14F-4D97-AF65-F5344CB8AC3E}">
        <p14:creationId xmlns:p14="http://schemas.microsoft.com/office/powerpoint/2010/main" val="3435859602"/>
      </p:ext>
    </p:extLst>
  </p:cSld>
  <p:clrMapOvr>
    <a:masterClrMapping/>
  </p:clrMapOvr>
  <mc:AlternateContent xmlns:mc="http://schemas.openxmlformats.org/markup-compatibility/2006" xmlns:p14="http://schemas.microsoft.com/office/powerpoint/2010/main">
    <mc:Choice Requires="p14">
      <p:transition spd="slow" p14:dur="2000" advTm="12591"/>
    </mc:Choice>
    <mc:Fallback xmlns="">
      <p:transition spd="slow" advTm="1259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8E5C67-06ED-9D25-3154-49D72828C716}"/>
              </a:ext>
            </a:extLst>
          </p:cNvPr>
          <p:cNvSpPr>
            <a:spLocks noGrp="1"/>
          </p:cNvSpPr>
          <p:nvPr>
            <p:ph type="title"/>
          </p:nvPr>
        </p:nvSpPr>
        <p:spPr/>
        <p:txBody>
          <a:bodyPr>
            <a:normAutofit fontScale="90000"/>
          </a:bodyPr>
          <a:lstStyle/>
          <a:p>
            <a:r>
              <a:rPr lang="en-US" dirty="0"/>
              <a:t>Effective Communication Strategies</a:t>
            </a:r>
          </a:p>
        </p:txBody>
      </p:sp>
      <p:sp>
        <p:nvSpPr>
          <p:cNvPr id="5" name="Text Placeholder 4">
            <a:extLst>
              <a:ext uri="{FF2B5EF4-FFF2-40B4-BE49-F238E27FC236}">
                <a16:creationId xmlns:a16="http://schemas.microsoft.com/office/drawing/2014/main" id="{0EAFCB22-5DE4-B03D-E476-2F657670A074}"/>
              </a:ext>
            </a:extLst>
          </p:cNvPr>
          <p:cNvSpPr>
            <a:spLocks noGrp="1"/>
          </p:cNvSpPr>
          <p:nvPr>
            <p:ph type="body" idx="1"/>
          </p:nvPr>
        </p:nvSpPr>
        <p:spPr/>
        <p:txBody>
          <a:bodyPr>
            <a:normAutofit fontScale="92500" lnSpcReduction="20000"/>
          </a:bodyPr>
          <a:lstStyle/>
          <a:p>
            <a:r>
              <a:rPr lang="en-US" b="1" dirty="0"/>
              <a:t>Actively Listen to the Concern behind the Request</a:t>
            </a:r>
          </a:p>
        </p:txBody>
      </p:sp>
      <p:pic>
        <p:nvPicPr>
          <p:cNvPr id="10" name="Content Placeholder 9" descr="Hands on ears">
            <a:extLst>
              <a:ext uri="{FF2B5EF4-FFF2-40B4-BE49-F238E27FC236}">
                <a16:creationId xmlns:a16="http://schemas.microsoft.com/office/drawing/2014/main" id="{C674AA25-9395-DD7C-446E-C94B886028B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9041" y="2876550"/>
            <a:ext cx="5016642" cy="3322638"/>
          </a:xfrm>
        </p:spPr>
      </p:pic>
      <p:sp>
        <p:nvSpPr>
          <p:cNvPr id="7" name="Text Placeholder 6">
            <a:extLst>
              <a:ext uri="{FF2B5EF4-FFF2-40B4-BE49-F238E27FC236}">
                <a16:creationId xmlns:a16="http://schemas.microsoft.com/office/drawing/2014/main" id="{DF9B03EF-E219-931F-9227-768C3CD3791A}"/>
              </a:ext>
            </a:extLst>
          </p:cNvPr>
          <p:cNvSpPr>
            <a:spLocks noGrp="1"/>
          </p:cNvSpPr>
          <p:nvPr>
            <p:ph type="body" sz="quarter" idx="3"/>
          </p:nvPr>
        </p:nvSpPr>
        <p:spPr/>
        <p:txBody>
          <a:bodyPr>
            <a:normAutofit fontScale="92500" lnSpcReduction="20000"/>
          </a:bodyPr>
          <a:lstStyle/>
          <a:p>
            <a:r>
              <a:rPr lang="en-US" b="1" dirty="0"/>
              <a:t>Validate the Concerns, Explain Action Plan</a:t>
            </a:r>
          </a:p>
        </p:txBody>
      </p:sp>
      <p:sp>
        <p:nvSpPr>
          <p:cNvPr id="8" name="Content Placeholder 7">
            <a:extLst>
              <a:ext uri="{FF2B5EF4-FFF2-40B4-BE49-F238E27FC236}">
                <a16:creationId xmlns:a16="http://schemas.microsoft.com/office/drawing/2014/main" id="{8479746F-5C2B-876D-0175-400032579F64}"/>
              </a:ext>
            </a:extLst>
          </p:cNvPr>
          <p:cNvSpPr>
            <a:spLocks noGrp="1"/>
          </p:cNvSpPr>
          <p:nvPr>
            <p:ph sz="quarter" idx="4"/>
          </p:nvPr>
        </p:nvSpPr>
        <p:spPr/>
        <p:txBody>
          <a:bodyPr>
            <a:normAutofit fontScale="85000" lnSpcReduction="20000"/>
          </a:bodyPr>
          <a:lstStyle/>
          <a:p>
            <a:pPr>
              <a:lnSpc>
                <a:spcPct val="100000"/>
              </a:lnSpc>
            </a:pPr>
            <a:r>
              <a:rPr lang="en-US" sz="2000" i="1" dirty="0"/>
              <a:t>Active Monitoring Orders:</a:t>
            </a:r>
          </a:p>
          <a:p>
            <a:pPr marL="342900" indent="-342900">
              <a:lnSpc>
                <a:spcPct val="100000"/>
              </a:lnSpc>
              <a:buFont typeface="Wingdings" panose="020B0604020202020204" pitchFamily="34" charset="0"/>
              <a:buChar char="q"/>
            </a:pPr>
            <a:r>
              <a:rPr lang="en-US" sz="2000" i="1" dirty="0"/>
              <a:t>Encourage __ oz of liquid intake __ times daily</a:t>
            </a:r>
          </a:p>
          <a:p>
            <a:pPr marL="342900" indent="-342900">
              <a:lnSpc>
                <a:spcPct val="100000"/>
              </a:lnSpc>
              <a:buFont typeface="Wingdings" panose="020B0604020202020204" pitchFamily="34" charset="0"/>
              <a:buChar char="q"/>
            </a:pPr>
            <a:r>
              <a:rPr lang="en-US" sz="2000" i="1" dirty="0"/>
              <a:t>Record fluid intake, notify physician if less that ___ cc daily</a:t>
            </a:r>
          </a:p>
          <a:p>
            <a:pPr marL="342900" indent="-342900">
              <a:lnSpc>
                <a:spcPct val="100000"/>
              </a:lnSpc>
              <a:buFont typeface="Wingdings" panose="020B0604020202020204" pitchFamily="34" charset="0"/>
              <a:buChar char="q"/>
            </a:pPr>
            <a:r>
              <a:rPr lang="en-US" sz="2000" i="1" dirty="0"/>
              <a:t>Vital signs, including temp, every shift (____ hours) for  ___ days</a:t>
            </a:r>
          </a:p>
          <a:p>
            <a:pPr marL="342900" indent="-342900">
              <a:lnSpc>
                <a:spcPct val="100000"/>
              </a:lnSpc>
              <a:buFont typeface="Wingdings" panose="020B0604020202020204" pitchFamily="34" charset="0"/>
              <a:buChar char="q"/>
            </a:pPr>
            <a:r>
              <a:rPr lang="en-US" sz="2000" i="1" dirty="0"/>
              <a:t>Notify physician/NP/PA if symptoms worsen or are unresolved in ____ hours</a:t>
            </a:r>
          </a:p>
          <a:p>
            <a:pPr marL="342900" indent="-342900">
              <a:lnSpc>
                <a:spcPct val="100000"/>
              </a:lnSpc>
              <a:buFont typeface="Wingdings" panose="020B0604020202020204" pitchFamily="34" charset="0"/>
              <a:buChar char="q"/>
            </a:pPr>
            <a:r>
              <a:rPr lang="en-US" sz="2000" i="1" dirty="0"/>
              <a:t>Obtain the following bloodwork ____</a:t>
            </a:r>
          </a:p>
          <a:p>
            <a:pPr marL="342900" indent="-342900">
              <a:lnSpc>
                <a:spcPct val="100000"/>
              </a:lnSpc>
              <a:buFont typeface="Wingdings" panose="020B0604020202020204" pitchFamily="34" charset="0"/>
              <a:buChar char="q"/>
            </a:pPr>
            <a:r>
              <a:rPr lang="en-US" sz="2000" i="1" dirty="0"/>
              <a:t>Consult pharmacist to review medication regimen</a:t>
            </a:r>
          </a:p>
          <a:p>
            <a:endParaRPr lang="en-US" dirty="0"/>
          </a:p>
        </p:txBody>
      </p:sp>
    </p:spTree>
    <p:extLst>
      <p:ext uri="{BB962C8B-B14F-4D97-AF65-F5344CB8AC3E}">
        <p14:creationId xmlns:p14="http://schemas.microsoft.com/office/powerpoint/2010/main" val="3788955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167C63-D011-DA5D-BC80-BAF7F1485C2D}"/>
              </a:ext>
            </a:extLst>
          </p:cNvPr>
          <p:cNvPicPr>
            <a:picLocks noChangeAspect="1"/>
          </p:cNvPicPr>
          <p:nvPr/>
        </p:nvPicPr>
        <p:blipFill>
          <a:blip r:embed="rId3"/>
          <a:stretch>
            <a:fillRect/>
          </a:stretch>
        </p:blipFill>
        <p:spPr>
          <a:xfrm>
            <a:off x="0" y="25095"/>
            <a:ext cx="12192000" cy="6807809"/>
          </a:xfrm>
          <a:prstGeom prst="rect">
            <a:avLst/>
          </a:prstGeom>
        </p:spPr>
      </p:pic>
      <p:pic>
        <p:nvPicPr>
          <p:cNvPr id="3" name="Picture 2" descr="A picture containing icon&#10;&#10;Description automatically generated">
            <a:extLst>
              <a:ext uri="{FF2B5EF4-FFF2-40B4-BE49-F238E27FC236}">
                <a16:creationId xmlns:a16="http://schemas.microsoft.com/office/drawing/2014/main" id="{E7023681-9B16-5278-62F9-CFACB3C2F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Tree>
    <p:extLst>
      <p:ext uri="{BB962C8B-B14F-4D97-AF65-F5344CB8AC3E}">
        <p14:creationId xmlns:p14="http://schemas.microsoft.com/office/powerpoint/2010/main" val="575150694"/>
      </p:ext>
    </p:extLst>
  </p:cSld>
  <p:clrMapOvr>
    <a:masterClrMapping/>
  </p:clrMapOvr>
  <mc:AlternateContent xmlns:mc="http://schemas.openxmlformats.org/markup-compatibility/2006" xmlns:p14="http://schemas.microsoft.com/office/powerpoint/2010/main">
    <mc:Choice Requires="p14">
      <p:transition spd="slow" p14:dur="2000" advTm="19316"/>
    </mc:Choice>
    <mc:Fallback xmlns="">
      <p:transition spd="slow" advTm="1931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Graphic 9" descr="Germ with solid fill">
            <a:extLst>
              <a:ext uri="{FF2B5EF4-FFF2-40B4-BE49-F238E27FC236}">
                <a16:creationId xmlns:a16="http://schemas.microsoft.com/office/drawing/2014/main" id="{DBECD5BB-5076-456D-1F9F-34BFF5D50F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7738" y="-351562"/>
            <a:ext cx="8443994" cy="8443994"/>
          </a:xfrm>
          <a:prstGeom prst="rect">
            <a:avLst/>
          </a:prstGeom>
        </p:spPr>
      </p:pic>
      <p:pic>
        <p:nvPicPr>
          <p:cNvPr id="4" name="Content Placeholder 10">
            <a:extLst>
              <a:ext uri="{FF2B5EF4-FFF2-40B4-BE49-F238E27FC236}">
                <a16:creationId xmlns:a16="http://schemas.microsoft.com/office/drawing/2014/main" id="{CC156296-D58B-4F4E-E70F-A9BACF0CAA78}"/>
              </a:ext>
            </a:extLst>
          </p:cNvPr>
          <p:cNvPicPr>
            <a:picLocks noChangeAspect="1"/>
          </p:cNvPicPr>
          <p:nvPr/>
        </p:nvPicPr>
        <p:blipFill>
          <a:blip r:embed="rId5"/>
          <a:stretch>
            <a:fillRect/>
          </a:stretch>
        </p:blipFill>
        <p:spPr>
          <a:xfrm>
            <a:off x="1908126" y="1124882"/>
            <a:ext cx="3968884" cy="5130852"/>
          </a:xfrm>
          <a:prstGeom prst="rect">
            <a:avLst/>
          </a:prstGeom>
        </p:spPr>
      </p:pic>
      <p:pic>
        <p:nvPicPr>
          <p:cNvPr id="5" name="Content Placeholder 12">
            <a:extLst>
              <a:ext uri="{FF2B5EF4-FFF2-40B4-BE49-F238E27FC236}">
                <a16:creationId xmlns:a16="http://schemas.microsoft.com/office/drawing/2014/main" id="{8039122D-37C9-6E68-311A-60B01BECAD8E}"/>
              </a:ext>
            </a:extLst>
          </p:cNvPr>
          <p:cNvPicPr>
            <a:picLocks noChangeAspect="1"/>
          </p:cNvPicPr>
          <p:nvPr/>
        </p:nvPicPr>
        <p:blipFill>
          <a:blip r:embed="rId6"/>
          <a:stretch>
            <a:fillRect/>
          </a:stretch>
        </p:blipFill>
        <p:spPr>
          <a:xfrm>
            <a:off x="6096000" y="1124882"/>
            <a:ext cx="3968883" cy="5101367"/>
          </a:xfrm>
          <a:prstGeom prst="rect">
            <a:avLst/>
          </a:prstGeom>
        </p:spPr>
      </p:pic>
      <p:sp>
        <p:nvSpPr>
          <p:cNvPr id="8" name="Rectangle 7">
            <a:extLst>
              <a:ext uri="{FF2B5EF4-FFF2-40B4-BE49-F238E27FC236}">
                <a16:creationId xmlns:a16="http://schemas.microsoft.com/office/drawing/2014/main" id="{8B9B5C8F-B5A3-4867-EBB7-D6F40A5F7575}"/>
              </a:ext>
            </a:extLst>
          </p:cNvPr>
          <p:cNvSpPr/>
          <p:nvPr/>
        </p:nvSpPr>
        <p:spPr>
          <a:xfrm>
            <a:off x="517870" y="509214"/>
            <a:ext cx="5021182" cy="14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013B54-9F27-F45D-C2F6-B4D1E998DCF6}"/>
              </a:ext>
            </a:extLst>
          </p:cNvPr>
          <p:cNvSpPr>
            <a:spLocks noGrp="1"/>
          </p:cNvSpPr>
          <p:nvPr>
            <p:ph type="title"/>
          </p:nvPr>
        </p:nvSpPr>
        <p:spPr>
          <a:xfrm>
            <a:off x="477925" y="266600"/>
            <a:ext cx="11674130" cy="4870457"/>
          </a:xfrm>
        </p:spPr>
        <p:txBody>
          <a:bodyPr>
            <a:normAutofit/>
          </a:bodyPr>
          <a:lstStyle/>
          <a:p>
            <a:r>
              <a:rPr lang="en-US" sz="3600" b="1" dirty="0"/>
              <a:t>Agency for Healthcare Research and Quality (AHRQ)</a:t>
            </a:r>
            <a:br>
              <a:rPr lang="en-US" sz="3600" b="1" dirty="0"/>
            </a:br>
            <a:endParaRPr lang="en-US" sz="3600" dirty="0"/>
          </a:p>
        </p:txBody>
      </p:sp>
      <p:pic>
        <p:nvPicPr>
          <p:cNvPr id="9" name="Picture 8" descr="A picture containing icon&#10;&#10;Description automatically generated">
            <a:extLst>
              <a:ext uri="{FF2B5EF4-FFF2-40B4-BE49-F238E27FC236}">
                <a16:creationId xmlns:a16="http://schemas.microsoft.com/office/drawing/2014/main" id="{6806BBC6-C068-438B-A21B-ABCE423FAF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Tree>
    <p:extLst>
      <p:ext uri="{BB962C8B-B14F-4D97-AF65-F5344CB8AC3E}">
        <p14:creationId xmlns:p14="http://schemas.microsoft.com/office/powerpoint/2010/main" val="3169758180"/>
      </p:ext>
    </p:extLst>
  </p:cSld>
  <p:clrMapOvr>
    <a:masterClrMapping/>
  </p:clrMapOvr>
  <mc:AlternateContent xmlns:mc="http://schemas.openxmlformats.org/markup-compatibility/2006" xmlns:p14="http://schemas.microsoft.com/office/powerpoint/2010/main">
    <mc:Choice Requires="p14">
      <p:transition spd="slow" p14:dur="2000" advTm="21110"/>
    </mc:Choice>
    <mc:Fallback xmlns="">
      <p:transition spd="slow" advTm="2111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7A04-70EC-8896-A213-E4EF53BF6118}"/>
              </a:ext>
            </a:extLst>
          </p:cNvPr>
          <p:cNvSpPr>
            <a:spLocks noGrp="1"/>
          </p:cNvSpPr>
          <p:nvPr>
            <p:ph type="title"/>
          </p:nvPr>
        </p:nvSpPr>
        <p:spPr>
          <a:xfrm>
            <a:off x="554210" y="723765"/>
            <a:ext cx="11083580" cy="4870457"/>
          </a:xfrm>
        </p:spPr>
        <p:txBody>
          <a:bodyPr>
            <a:normAutofit fontScale="90000"/>
          </a:bodyPr>
          <a:lstStyle/>
          <a:p>
            <a:r>
              <a:rPr lang="en-US" dirty="0"/>
              <a:t>References</a:t>
            </a:r>
            <a:br>
              <a:rPr lang="en-US" sz="1200" dirty="0"/>
            </a:br>
            <a:br>
              <a:rPr lang="en-US" sz="1200" dirty="0"/>
            </a:br>
            <a:r>
              <a:rPr lang="en-US" sz="1200" b="0" dirty="0">
                <a:cs typeface="Calibri" panose="020F0502020204030204" pitchFamily="34" charset="0"/>
              </a:rPr>
              <a:t>Agency for Healthcare Research and Quality (2016). Toolkit 1. Suspected UTI SBAR Toolkit . ahrq.gov/</a:t>
            </a:r>
            <a:r>
              <a:rPr lang="en-US" sz="1200" b="0" dirty="0" err="1">
                <a:cs typeface="Calibri" panose="020F0502020204030204" pitchFamily="34" charset="0"/>
              </a:rPr>
              <a:t>nhguide</a:t>
            </a:r>
            <a:r>
              <a:rPr lang="en-US" sz="1200" b="0" dirty="0">
                <a:cs typeface="Calibri" panose="020F0502020204030204" pitchFamily="34" charset="0"/>
              </a:rPr>
              <a:t>/toolkits/determine-whether-to-treat/toolkit1-suspected-uti-sbar.html</a:t>
            </a:r>
            <a:br>
              <a:rPr lang="en-US" sz="1200" dirty="0">
                <a:cs typeface="Calibri" panose="020F0502020204030204" pitchFamily="34" charset="0"/>
              </a:rPr>
            </a:br>
            <a:br>
              <a:rPr lang="en-US" sz="1200" dirty="0">
                <a:cs typeface="Calibri" panose="020F0502020204030204" pitchFamily="34" charset="0"/>
              </a:rPr>
            </a:br>
            <a:r>
              <a:rPr lang="en-US" sz="1200" b="0" dirty="0">
                <a:cs typeface="Calibri" panose="020F0502020204030204" pitchFamily="34" charset="0"/>
              </a:rPr>
              <a:t>Massachusetts Coalition for the Prevention of Medical Errors. Healthcare Associated Infections. </a:t>
            </a:r>
            <a:r>
              <a:rPr lang="en-US" sz="1200" b="0" dirty="0">
                <a:cs typeface="Calibri" panose="020F0502020204030204" pitchFamily="34" charset="0"/>
                <a:hlinkClick r:id="rId4"/>
              </a:rPr>
              <a:t>http://macoalition.org/evaluation-and-treatment-uti-in-elderly.shtml</a:t>
            </a:r>
            <a:br>
              <a:rPr lang="en-US" sz="1200" b="0" dirty="0">
                <a:cs typeface="Calibri" panose="020F0502020204030204" pitchFamily="34" charset="0"/>
              </a:rPr>
            </a:br>
            <a:br>
              <a:rPr lang="en-US" sz="1200" dirty="0">
                <a:cs typeface="Calibri" panose="020F0502020204030204" pitchFamily="34" charset="0"/>
              </a:rPr>
            </a:br>
            <a:r>
              <a:rPr lang="en-US" sz="1200" b="0" dirty="0" err="1">
                <a:ea typeface="+mj-lt"/>
                <a:cs typeface="Calibri" panose="020F0502020204030204" pitchFamily="34" charset="0"/>
              </a:rPr>
              <a:t>Mody</a:t>
            </a:r>
            <a:r>
              <a:rPr lang="en-US" sz="1200" b="0" dirty="0">
                <a:ea typeface="+mj-lt"/>
                <a:cs typeface="Calibri" panose="020F0502020204030204" pitchFamily="34" charset="0"/>
              </a:rPr>
              <a:t>, L., </a:t>
            </a:r>
            <a:r>
              <a:rPr lang="en-US" sz="1200" b="0" dirty="0" err="1">
                <a:ea typeface="+mj-lt"/>
                <a:cs typeface="Calibri" panose="020F0502020204030204" pitchFamily="34" charset="0"/>
              </a:rPr>
              <a:t>Crnich</a:t>
            </a:r>
            <a:r>
              <a:rPr lang="en-US" sz="1200" b="0" dirty="0">
                <a:ea typeface="+mj-lt"/>
                <a:cs typeface="Calibri" panose="020F0502020204030204" pitchFamily="34" charset="0"/>
              </a:rPr>
              <a:t>, C. (2015) . </a:t>
            </a:r>
            <a:r>
              <a:rPr lang="en-US" sz="1200" b="0" dirty="0">
                <a:cs typeface="Calibri" panose="020F0502020204030204" pitchFamily="34" charset="0"/>
              </a:rPr>
              <a:t>Effects of Excessive Antibiotic Use in Nursing Homes.  </a:t>
            </a:r>
            <a:r>
              <a:rPr lang="en-US" sz="1200" b="0" i="1" dirty="0">
                <a:cs typeface="Calibri" panose="020F0502020204030204" pitchFamily="34" charset="0"/>
              </a:rPr>
              <a:t>Journal of American Medical Association Internal Medicine 175 </a:t>
            </a:r>
            <a:r>
              <a:rPr lang="en-US" sz="1200" b="0" dirty="0">
                <a:cs typeface="Calibri" panose="020F0502020204030204" pitchFamily="34" charset="0"/>
              </a:rPr>
              <a:t>(8), 1339-1341. </a:t>
            </a:r>
            <a:r>
              <a:rPr lang="en-US" sz="1200" b="0" i="0" dirty="0" err="1">
                <a:solidFill>
                  <a:srgbClr val="212121"/>
                </a:solidFill>
                <a:effectLst/>
                <a:cs typeface="Calibri" panose="020F0502020204030204" pitchFamily="34" charset="0"/>
              </a:rPr>
              <a:t>doi</a:t>
            </a:r>
            <a:r>
              <a:rPr lang="en-US" sz="1200" b="0" i="0" dirty="0">
                <a:solidFill>
                  <a:srgbClr val="212121"/>
                </a:solidFill>
                <a:effectLst/>
                <a:cs typeface="Calibri" panose="020F0502020204030204" pitchFamily="34" charset="0"/>
              </a:rPr>
              <a:t>: 10.1001/jamainternmed.2015.2774..</a:t>
            </a:r>
            <a:br>
              <a:rPr lang="en-US" sz="1200" dirty="0">
                <a:cs typeface="Calibri" panose="020F0502020204030204" pitchFamily="34" charset="0"/>
              </a:rPr>
            </a:br>
            <a:br>
              <a:rPr lang="en-US" sz="1200" b="0" dirty="0">
                <a:ea typeface="+mj-lt"/>
                <a:cs typeface="Calibri" panose="020F0502020204030204" pitchFamily="34" charset="0"/>
              </a:rPr>
            </a:br>
            <a:r>
              <a:rPr lang="en-US" sz="1200" b="0" dirty="0">
                <a:ea typeface="+mj-lt"/>
                <a:cs typeface="Calibri" panose="020F0502020204030204" pitchFamily="34" charset="0"/>
              </a:rPr>
              <a:t>Nicolle, L.E., Gupta, K., Bradley, S. F., Colgan, R., </a:t>
            </a:r>
            <a:r>
              <a:rPr lang="en-US" sz="1200" b="0" dirty="0" err="1">
                <a:ea typeface="+mj-lt"/>
                <a:cs typeface="Calibri" panose="020F0502020204030204" pitchFamily="34" charset="0"/>
              </a:rPr>
              <a:t>DeMuri</a:t>
            </a:r>
            <a:r>
              <a:rPr lang="en-US" sz="1200" b="0" dirty="0">
                <a:ea typeface="+mj-lt"/>
                <a:cs typeface="Calibri" panose="020F0502020204030204" pitchFamily="34" charset="0"/>
              </a:rPr>
              <a:t>, G. P. , </a:t>
            </a:r>
            <a:r>
              <a:rPr lang="en-US" sz="1200" b="0" dirty="0" err="1">
                <a:ea typeface="+mj-lt"/>
                <a:cs typeface="Calibri" panose="020F0502020204030204" pitchFamily="34" charset="0"/>
              </a:rPr>
              <a:t>Drekonja</a:t>
            </a:r>
            <a:r>
              <a:rPr lang="en-US" sz="1200" b="0" dirty="0">
                <a:ea typeface="+mj-lt"/>
                <a:cs typeface="Calibri" panose="020F0502020204030204" pitchFamily="34" charset="0"/>
              </a:rPr>
              <a:t>, D., Eckert, L.O., </a:t>
            </a:r>
            <a:r>
              <a:rPr lang="en-US" sz="1200" b="0" dirty="0" err="1">
                <a:ea typeface="+mj-lt"/>
                <a:cs typeface="Calibri" panose="020F0502020204030204" pitchFamily="34" charset="0"/>
              </a:rPr>
              <a:t>Geerlings</a:t>
            </a:r>
            <a:r>
              <a:rPr lang="en-US" sz="1200" b="0" dirty="0">
                <a:ea typeface="+mj-lt"/>
                <a:cs typeface="Calibri" panose="020F0502020204030204" pitchFamily="34" charset="0"/>
              </a:rPr>
              <a:t>, S.E., et. Al. (2019). Clinical Practice Guideline for the Management of Asymptomatic Bacteriuria. </a:t>
            </a:r>
            <a:r>
              <a:rPr lang="en-US" sz="1200" b="0" i="1" dirty="0">
                <a:ea typeface="+mj-lt"/>
                <a:cs typeface="Calibri" panose="020F0502020204030204" pitchFamily="34" charset="0"/>
              </a:rPr>
              <a:t>Clinical Infectious Diseases 68 </a:t>
            </a:r>
            <a:r>
              <a:rPr lang="en-US" sz="1200" b="0" dirty="0">
                <a:ea typeface="+mj-lt"/>
                <a:cs typeface="Calibri" panose="020F0502020204030204" pitchFamily="34" charset="0"/>
              </a:rPr>
              <a:t>(10), e83-e110, </a:t>
            </a:r>
            <a:r>
              <a:rPr lang="en-US" sz="1200" b="0" i="0" u="sng" dirty="0">
                <a:solidFill>
                  <a:srgbClr val="006FB7"/>
                </a:solidFill>
                <a:effectLst/>
                <a:cs typeface="Calibri" panose="020F0502020204030204" pitchFamily="34" charset="0"/>
                <a:hlinkClick r:id="rId5"/>
              </a:rPr>
              <a:t>https://doi.org/10.1093/cid/ciy1121</a:t>
            </a:r>
            <a:br>
              <a:rPr lang="en-US" sz="1200" b="0" i="0" u="sng" dirty="0">
                <a:solidFill>
                  <a:srgbClr val="006FB7"/>
                </a:solidFill>
                <a:effectLst/>
                <a:cs typeface="Calibri" panose="020F0502020204030204" pitchFamily="34" charset="0"/>
              </a:rPr>
            </a:br>
            <a:br>
              <a:rPr lang="en-US" sz="1200" b="0" i="0" u="sng" dirty="0">
                <a:solidFill>
                  <a:srgbClr val="006FB7"/>
                </a:solidFill>
                <a:effectLst/>
                <a:cs typeface="Calibri" panose="020F0502020204030204" pitchFamily="34" charset="0"/>
              </a:rPr>
            </a:br>
            <a:r>
              <a:rPr lang="en-US" sz="1200" b="0" dirty="0">
                <a:cs typeface="Calibri" panose="020F0502020204030204" pitchFamily="34" charset="0"/>
              </a:rPr>
              <a:t>Quality Measures Resource Manual (2004). </a:t>
            </a:r>
            <a:r>
              <a:rPr lang="en-US" sz="1200" dirty="0">
                <a:cs typeface="Calibri" panose="020F0502020204030204" pitchFamily="34" charset="0"/>
                <a:hlinkClick r:id="rId6"/>
              </a:rPr>
              <a:t>CHAPTER 6 – SECTION N Percent of Residents With a Urinary Tract Infection (cms.gov)</a:t>
            </a:r>
            <a:br>
              <a:rPr lang="en-US" sz="1200" b="0" dirty="0">
                <a:ea typeface="+mj-lt"/>
                <a:cs typeface="Calibri" panose="020F0502020204030204" pitchFamily="34" charset="0"/>
              </a:rPr>
            </a:br>
            <a:br>
              <a:rPr lang="en-US" sz="1200" b="0" dirty="0">
                <a:ea typeface="+mj-lt"/>
                <a:cs typeface="Calibri" panose="020F0502020204030204" pitchFamily="34" charset="0"/>
              </a:rPr>
            </a:br>
            <a:r>
              <a:rPr lang="en-US" sz="1200" b="0" dirty="0">
                <a:ea typeface="+mj-lt"/>
                <a:cs typeface="Calibri" panose="020F0502020204030204" pitchFamily="34" charset="0"/>
              </a:rPr>
              <a:t>Salem-Schatz, S., Griswold, P., Kandel, R., Benjamin-Bothwell, S., </a:t>
            </a:r>
            <a:r>
              <a:rPr lang="en-US" sz="1200" b="0" dirty="0" err="1">
                <a:ea typeface="+mj-lt"/>
                <a:cs typeface="Calibri" panose="020F0502020204030204" pitchFamily="34" charset="0"/>
              </a:rPr>
              <a:t>DeMaria</a:t>
            </a:r>
            <a:r>
              <a:rPr lang="en-US" sz="1200" b="0" dirty="0">
                <a:ea typeface="+mj-lt"/>
                <a:cs typeface="Calibri" panose="020F0502020204030204" pitchFamily="34" charset="0"/>
              </a:rPr>
              <a:t> Je., A., </a:t>
            </a:r>
            <a:r>
              <a:rPr lang="en-US" sz="1200" b="0" dirty="0" err="1">
                <a:ea typeface="+mj-lt"/>
                <a:cs typeface="Calibri" panose="020F0502020204030204" pitchFamily="34" charset="0"/>
              </a:rPr>
              <a:t>EcElroy</a:t>
            </a:r>
            <a:r>
              <a:rPr lang="en-US" sz="1200" b="0" dirty="0">
                <a:ea typeface="+mj-lt"/>
                <a:cs typeface="Calibri" panose="020F0502020204030204" pitchFamily="34" charset="0"/>
              </a:rPr>
              <a:t>, No., Bolstorff, B., et. Al. (2020) . A Statewide Program to Improve Management of Suspected Urinary Tract Infection in Long-Term Care. </a:t>
            </a:r>
            <a:r>
              <a:rPr lang="en-US" sz="1200" b="0" i="1" dirty="0">
                <a:ea typeface="+mj-lt"/>
                <a:cs typeface="Calibri" panose="020F0502020204030204" pitchFamily="34" charset="0"/>
              </a:rPr>
              <a:t>Journal of American Geriatric Society</a:t>
            </a:r>
            <a:r>
              <a:rPr lang="en-US" sz="1200" b="0" dirty="0">
                <a:ea typeface="+mj-lt"/>
                <a:cs typeface="Calibri" panose="020F0502020204030204" pitchFamily="34" charset="0"/>
              </a:rPr>
              <a:t>  </a:t>
            </a:r>
            <a:r>
              <a:rPr lang="en-US" sz="1200" b="0" i="1" dirty="0">
                <a:ea typeface="+mj-lt"/>
                <a:cs typeface="Calibri" panose="020F0502020204030204" pitchFamily="34" charset="0"/>
              </a:rPr>
              <a:t>68 </a:t>
            </a:r>
            <a:r>
              <a:rPr lang="en-US" sz="1200" b="0" dirty="0">
                <a:ea typeface="+mj-lt"/>
                <a:cs typeface="Calibri" panose="020F0502020204030204" pitchFamily="34" charset="0"/>
              </a:rPr>
              <a:t>(1) 62-69</a:t>
            </a:r>
            <a:br>
              <a:rPr lang="en-US" sz="1200" b="0" dirty="0">
                <a:ea typeface="+mj-lt"/>
                <a:cs typeface="Calibri" panose="020F0502020204030204" pitchFamily="34" charset="0"/>
              </a:rPr>
            </a:br>
            <a:br>
              <a:rPr lang="en-US" sz="1200" b="0" dirty="0">
                <a:ea typeface="+mj-lt"/>
                <a:cs typeface="Calibri" panose="020F0502020204030204" pitchFamily="34" charset="0"/>
              </a:rPr>
            </a:br>
            <a:r>
              <a:rPr lang="en-US" sz="1200" b="0" dirty="0">
                <a:cs typeface="Calibri" panose="020F0502020204030204" pitchFamily="34" charset="0"/>
              </a:rPr>
              <a:t>Society for Post-Acute and Long-term Care Medicine (AMDA) </a:t>
            </a:r>
            <a:r>
              <a:rPr lang="en-US" sz="1200" b="0" dirty="0">
                <a:ea typeface="+mj-lt"/>
                <a:cs typeface="Calibri" panose="020F0502020204030204" pitchFamily="34" charset="0"/>
              </a:rPr>
              <a:t>Improving Outcomes of UTI.  </a:t>
            </a:r>
            <a:r>
              <a:rPr lang="en-US" sz="1200" b="0" dirty="0" err="1">
                <a:cs typeface="Calibri" panose="020F0502020204030204" pitchFamily="34" charset="0"/>
                <a:hlinkClick r:id="rId7"/>
              </a:rPr>
              <a:t>iou</a:t>
            </a:r>
            <a:r>
              <a:rPr lang="en-US" sz="1200" b="0" dirty="0">
                <a:cs typeface="Calibri" panose="020F0502020204030204" pitchFamily="34" charset="0"/>
                <a:hlinkClick r:id="rId7"/>
              </a:rPr>
              <a:t> Toolkit | AMDA | The Society for Post-Acute and Long-Term Care Medicine (paltc.org)</a:t>
            </a:r>
            <a:r>
              <a:rPr lang="en-US" sz="1200" b="0" dirty="0">
                <a:cs typeface="Calibri" panose="020F0502020204030204" pitchFamily="34" charset="0"/>
              </a:rPr>
              <a:t>. </a:t>
            </a:r>
            <a:br>
              <a:rPr lang="en-US" sz="1200" b="0" dirty="0">
                <a:cs typeface="Calibri" panose="020F0502020204030204" pitchFamily="34" charset="0"/>
              </a:rPr>
            </a:br>
            <a:br>
              <a:rPr lang="en-US" sz="1200" b="0" dirty="0">
                <a:cs typeface="Calibri" panose="020F0502020204030204" pitchFamily="34" charset="0"/>
              </a:rPr>
            </a:br>
            <a:r>
              <a:rPr lang="en-US" sz="1200" b="0" dirty="0">
                <a:cs typeface="Calibri" panose="020F0502020204030204" pitchFamily="34" charset="0"/>
              </a:rPr>
              <a:t>Society for Post-Acute and Long-term Care Medicine (AMDA ). </a:t>
            </a:r>
            <a:r>
              <a:rPr lang="en-US" sz="1200" b="0" dirty="0">
                <a:ea typeface="+mj-lt"/>
                <a:cs typeface="Calibri" panose="020F0502020204030204" pitchFamily="34" charset="0"/>
              </a:rPr>
              <a:t>Choosing Wisely Campaign  </a:t>
            </a:r>
            <a:r>
              <a:rPr lang="en-US" sz="1200" b="0" dirty="0">
                <a:cs typeface="Calibri" panose="020F0502020204030204" pitchFamily="34" charset="0"/>
                <a:hlinkClick r:id="rId8"/>
              </a:rPr>
              <a:t>Choosing Wisely | AMDA | The Society for Post-Acute and Long-Term Care Medicine (paltc.org)</a:t>
            </a:r>
            <a:br>
              <a:rPr lang="en-US" sz="1200" b="0" dirty="0">
                <a:ea typeface="+mj-lt"/>
                <a:cs typeface="Calibri" panose="020F0502020204030204" pitchFamily="34" charset="0"/>
              </a:rPr>
            </a:br>
            <a:br>
              <a:rPr lang="en-US" sz="1200" b="0" dirty="0">
                <a:ea typeface="+mj-lt"/>
                <a:cs typeface="+mj-lt"/>
              </a:rPr>
            </a:br>
            <a:br>
              <a:rPr lang="en-US" sz="1200" b="0" dirty="0"/>
            </a:br>
            <a:br>
              <a:rPr lang="en-US" sz="1200" b="0" dirty="0"/>
            </a:br>
            <a:br>
              <a:rPr lang="en-US" sz="1100" dirty="0"/>
            </a:br>
            <a:br>
              <a:rPr lang="en-US" sz="1100" dirty="0"/>
            </a:br>
            <a:endParaRPr lang="en-US" sz="1100" dirty="0"/>
          </a:p>
        </p:txBody>
      </p:sp>
      <p:pic>
        <p:nvPicPr>
          <p:cNvPr id="3" name="Picture 2" descr="A picture containing icon&#10;&#10;Description automatically generated">
            <a:extLst>
              <a:ext uri="{FF2B5EF4-FFF2-40B4-BE49-F238E27FC236}">
                <a16:creationId xmlns:a16="http://schemas.microsoft.com/office/drawing/2014/main" id="{734559DD-FBCA-F5F2-8218-987DD55EC9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
        <p:nvSpPr>
          <p:cNvPr id="4" name="Rectangle 3">
            <a:extLst>
              <a:ext uri="{FF2B5EF4-FFF2-40B4-BE49-F238E27FC236}">
                <a16:creationId xmlns:a16="http://schemas.microsoft.com/office/drawing/2014/main" id="{2BF735F6-B70C-870F-5D8A-E046BA17C6B2}"/>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Germ with solid fill">
            <a:extLst>
              <a:ext uri="{FF2B5EF4-FFF2-40B4-BE49-F238E27FC236}">
                <a16:creationId xmlns:a16="http://schemas.microsoft.com/office/drawing/2014/main" id="{77E777A2-0CF9-8BFB-06EF-310C32ADC68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68965" y="3884733"/>
            <a:ext cx="8443994" cy="8443994"/>
          </a:xfrm>
          <a:prstGeom prst="rect">
            <a:avLst/>
          </a:prstGeom>
        </p:spPr>
      </p:pic>
    </p:spTree>
    <p:custDataLst>
      <p:tags r:id="rId1"/>
    </p:custDataLst>
    <p:extLst>
      <p:ext uri="{BB962C8B-B14F-4D97-AF65-F5344CB8AC3E}">
        <p14:creationId xmlns:p14="http://schemas.microsoft.com/office/powerpoint/2010/main" val="334133922"/>
      </p:ext>
    </p:extLst>
  </p:cSld>
  <p:clrMapOvr>
    <a:masterClrMapping/>
  </p:clrMapOvr>
  <mc:AlternateContent xmlns:mc="http://schemas.openxmlformats.org/markup-compatibility/2006" xmlns:p14="http://schemas.microsoft.com/office/powerpoint/2010/main">
    <mc:Choice Requires="p14">
      <p:transition spd="slow" p14:dur="2000" advTm="5722"/>
    </mc:Choice>
    <mc:Fallback xmlns="">
      <p:transition spd="slow" advTm="57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8F72D5-AFAD-0B2F-6F47-8D6326A36C02}"/>
              </a:ext>
            </a:extLst>
          </p:cNvPr>
          <p:cNvSpPr/>
          <p:nvPr/>
        </p:nvSpPr>
        <p:spPr>
          <a:xfrm>
            <a:off x="517870" y="509214"/>
            <a:ext cx="5021182" cy="6348786"/>
          </a:xfrm>
          <a:prstGeom prst="rect">
            <a:avLst/>
          </a:prstGeom>
          <a:solidFill>
            <a:srgbClr val="1B3B5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65CA8-2CDB-BA08-3AB8-126151C690F0}"/>
              </a:ext>
            </a:extLst>
          </p:cNvPr>
          <p:cNvSpPr>
            <a:spLocks noGrp="1"/>
          </p:cNvSpPr>
          <p:nvPr>
            <p:ph type="ctrTitle"/>
          </p:nvPr>
        </p:nvSpPr>
        <p:spPr>
          <a:xfrm>
            <a:off x="517870" y="782053"/>
            <a:ext cx="5021183" cy="4043360"/>
          </a:xfrm>
        </p:spPr>
        <p:txBody>
          <a:bodyPr>
            <a:noAutofit/>
          </a:bodyPr>
          <a:lstStyle/>
          <a:p>
            <a:r>
              <a:rPr lang="en-US" sz="4400" dirty="0"/>
              <a:t>About half the antibiotics prescribed to older adults are for suspected urinary infections.</a:t>
            </a:r>
          </a:p>
        </p:txBody>
      </p:sp>
      <p:sp>
        <p:nvSpPr>
          <p:cNvPr id="3" name="Subtitle 2">
            <a:extLst>
              <a:ext uri="{FF2B5EF4-FFF2-40B4-BE49-F238E27FC236}">
                <a16:creationId xmlns:a16="http://schemas.microsoft.com/office/drawing/2014/main" id="{73260937-E7F9-6148-68AF-DD053890D310}"/>
              </a:ext>
            </a:extLst>
          </p:cNvPr>
          <p:cNvSpPr>
            <a:spLocks noGrp="1"/>
          </p:cNvSpPr>
          <p:nvPr>
            <p:ph type="subTitle" idx="1"/>
          </p:nvPr>
        </p:nvSpPr>
        <p:spPr/>
        <p:txBody>
          <a:bodyPr/>
          <a:lstStyle/>
          <a:p>
            <a:r>
              <a:rPr lang="en-US" dirty="0"/>
              <a:t>Many of these do not meet clinical guidelines for  appropriate prescribing</a:t>
            </a:r>
          </a:p>
        </p:txBody>
      </p:sp>
      <p:sp>
        <p:nvSpPr>
          <p:cNvPr id="4" name="Rectangle 3">
            <a:extLst>
              <a:ext uri="{FF2B5EF4-FFF2-40B4-BE49-F238E27FC236}">
                <a16:creationId xmlns:a16="http://schemas.microsoft.com/office/drawing/2014/main" id="{BDA7D31D-F6E1-8D48-7D96-582A89A23816}"/>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con&#10;&#10;Description automatically generated">
            <a:extLst>
              <a:ext uri="{FF2B5EF4-FFF2-40B4-BE49-F238E27FC236}">
                <a16:creationId xmlns:a16="http://schemas.microsoft.com/office/drawing/2014/main" id="{F368FE47-6AE3-7AFC-3B24-08FF9EB4E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grpSp>
        <p:nvGrpSpPr>
          <p:cNvPr id="10" name="Group 9">
            <a:extLst>
              <a:ext uri="{FF2B5EF4-FFF2-40B4-BE49-F238E27FC236}">
                <a16:creationId xmlns:a16="http://schemas.microsoft.com/office/drawing/2014/main" id="{083925CF-4F58-A60C-D598-E24FD0460453}"/>
              </a:ext>
            </a:extLst>
          </p:cNvPr>
          <p:cNvGrpSpPr/>
          <p:nvPr/>
        </p:nvGrpSpPr>
        <p:grpSpPr>
          <a:xfrm>
            <a:off x="6867843" y="-1967696"/>
            <a:ext cx="6204196" cy="6204196"/>
            <a:chOff x="-2577099" y="3842795"/>
            <a:chExt cx="6204196" cy="6204196"/>
          </a:xfrm>
        </p:grpSpPr>
        <p:pic>
          <p:nvPicPr>
            <p:cNvPr id="8" name="Graphic 7" descr="Germ with solid fill">
              <a:extLst>
                <a:ext uri="{FF2B5EF4-FFF2-40B4-BE49-F238E27FC236}">
                  <a16:creationId xmlns:a16="http://schemas.microsoft.com/office/drawing/2014/main" id="{49B6C089-9998-2B3A-4BC4-7169C17BCA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77099" y="3842795"/>
              <a:ext cx="6204196" cy="6204196"/>
            </a:xfrm>
            <a:prstGeom prst="rect">
              <a:avLst/>
            </a:prstGeom>
          </p:spPr>
        </p:pic>
        <p:sp>
          <p:nvSpPr>
            <p:cNvPr id="9" name="Oval 8">
              <a:extLst>
                <a:ext uri="{FF2B5EF4-FFF2-40B4-BE49-F238E27FC236}">
                  <a16:creationId xmlns:a16="http://schemas.microsoft.com/office/drawing/2014/main" id="{35075E8E-A999-747A-DBF2-6AAA583E364A}"/>
                </a:ext>
              </a:extLst>
            </p:cNvPr>
            <p:cNvSpPr/>
            <p:nvPr/>
          </p:nvSpPr>
          <p:spPr>
            <a:xfrm>
              <a:off x="-91791" y="6099858"/>
              <a:ext cx="1758545" cy="1815417"/>
            </a:xfrm>
            <a:prstGeom prst="ellipse">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64CF10B1-78F6-AB17-D84A-8C7BE35F8D0B}"/>
              </a:ext>
            </a:extLst>
          </p:cNvPr>
          <p:cNvGrpSpPr/>
          <p:nvPr/>
        </p:nvGrpSpPr>
        <p:grpSpPr>
          <a:xfrm>
            <a:off x="7201084" y="3065880"/>
            <a:ext cx="1971674" cy="1971674"/>
            <a:chOff x="10558005" y="5005388"/>
            <a:chExt cx="1971674" cy="1971674"/>
          </a:xfrm>
        </p:grpSpPr>
        <p:pic>
          <p:nvPicPr>
            <p:cNvPr id="15" name="Graphic 14" descr="Germ with solid fill">
              <a:extLst>
                <a:ext uri="{FF2B5EF4-FFF2-40B4-BE49-F238E27FC236}">
                  <a16:creationId xmlns:a16="http://schemas.microsoft.com/office/drawing/2014/main" id="{B073F5CE-27A3-FBEE-07F8-68AEFB2D74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58005" y="5005388"/>
              <a:ext cx="1971674" cy="1971674"/>
            </a:xfrm>
            <a:prstGeom prst="rect">
              <a:avLst/>
            </a:prstGeom>
          </p:spPr>
        </p:pic>
        <p:sp>
          <p:nvSpPr>
            <p:cNvPr id="16" name="Oval 11">
              <a:extLst>
                <a:ext uri="{FF2B5EF4-FFF2-40B4-BE49-F238E27FC236}">
                  <a16:creationId xmlns:a16="http://schemas.microsoft.com/office/drawing/2014/main" id="{240FEF21-34E8-BB88-CBC4-FA6B94B6F7E3}"/>
                </a:ext>
              </a:extLst>
            </p:cNvPr>
            <p:cNvSpPr/>
            <p:nvPr/>
          </p:nvSpPr>
          <p:spPr>
            <a:xfrm>
              <a:off x="11253942" y="5690616"/>
              <a:ext cx="656916" cy="672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852337131"/>
      </p:ext>
    </p:extLst>
  </p:cSld>
  <p:clrMapOvr>
    <a:masterClrMapping/>
  </p:clrMapOvr>
  <mc:AlternateContent xmlns:mc="http://schemas.openxmlformats.org/markup-compatibility/2006" xmlns:p14="http://schemas.microsoft.com/office/powerpoint/2010/main">
    <mc:Choice Requires="p14">
      <p:transition spd="slow" p14:dur="2000" advTm="25544"/>
    </mc:Choice>
    <mc:Fallback xmlns="">
      <p:transition spd="slow" advTm="255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4779-3FD0-16A2-AE1E-CCDC443072EB}"/>
              </a:ext>
            </a:extLst>
          </p:cNvPr>
          <p:cNvSpPr>
            <a:spLocks noGrp="1"/>
          </p:cNvSpPr>
          <p:nvPr>
            <p:ph type="title"/>
          </p:nvPr>
        </p:nvSpPr>
        <p:spPr>
          <a:xfrm>
            <a:off x="517869" y="978408"/>
            <a:ext cx="5825057" cy="4870457"/>
          </a:xfrm>
        </p:spPr>
        <p:txBody>
          <a:bodyPr/>
          <a:lstStyle/>
          <a:p>
            <a:r>
              <a:rPr lang="en-US" dirty="0"/>
              <a:t>What can it hurt?</a:t>
            </a:r>
          </a:p>
        </p:txBody>
      </p:sp>
      <p:pic>
        <p:nvPicPr>
          <p:cNvPr id="5" name="Content Placeholder 4">
            <a:extLst>
              <a:ext uri="{FF2B5EF4-FFF2-40B4-BE49-F238E27FC236}">
                <a16:creationId xmlns:a16="http://schemas.microsoft.com/office/drawing/2014/main" id="{AB8E3C96-12B5-686C-0DC5-432D415F7EE5}"/>
              </a:ext>
            </a:extLst>
          </p:cNvPr>
          <p:cNvPicPr>
            <a:picLocks noGrp="1" noChangeAspect="1"/>
          </p:cNvPicPr>
          <p:nvPr>
            <p:ph idx="1"/>
          </p:nvPr>
        </p:nvPicPr>
        <p:blipFill>
          <a:blip r:embed="rId4"/>
          <a:stretch>
            <a:fillRect/>
          </a:stretch>
        </p:blipFill>
        <p:spPr>
          <a:xfrm>
            <a:off x="1838718" y="1985542"/>
            <a:ext cx="8514564" cy="3863323"/>
          </a:xfrm>
        </p:spPr>
      </p:pic>
      <p:sp>
        <p:nvSpPr>
          <p:cNvPr id="3" name="Rectangle 2">
            <a:extLst>
              <a:ext uri="{FF2B5EF4-FFF2-40B4-BE49-F238E27FC236}">
                <a16:creationId xmlns:a16="http://schemas.microsoft.com/office/drawing/2014/main" id="{52E6A01D-FF51-82C5-EED5-2DF5277AD065}"/>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con&#10;&#10;Description automatically generated">
            <a:extLst>
              <a:ext uri="{FF2B5EF4-FFF2-40B4-BE49-F238E27FC236}">
                <a16:creationId xmlns:a16="http://schemas.microsoft.com/office/drawing/2014/main" id="{D8DFC36E-5EC5-BB50-D29E-C1F1A4E3CE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grpSp>
        <p:nvGrpSpPr>
          <p:cNvPr id="8" name="Group 7">
            <a:extLst>
              <a:ext uri="{FF2B5EF4-FFF2-40B4-BE49-F238E27FC236}">
                <a16:creationId xmlns:a16="http://schemas.microsoft.com/office/drawing/2014/main" id="{6FFED383-8923-97F3-F34F-81CFBB866286}"/>
              </a:ext>
            </a:extLst>
          </p:cNvPr>
          <p:cNvGrpSpPr/>
          <p:nvPr/>
        </p:nvGrpSpPr>
        <p:grpSpPr>
          <a:xfrm>
            <a:off x="10418513" y="-1736666"/>
            <a:ext cx="3100959" cy="3100959"/>
            <a:chOff x="9376791" y="-984312"/>
            <a:chExt cx="3100959" cy="3100959"/>
          </a:xfrm>
        </p:grpSpPr>
        <p:pic>
          <p:nvPicPr>
            <p:cNvPr id="9" name="Graphic 8" descr="Germ with solid fill">
              <a:extLst>
                <a:ext uri="{FF2B5EF4-FFF2-40B4-BE49-F238E27FC236}">
                  <a16:creationId xmlns:a16="http://schemas.microsoft.com/office/drawing/2014/main" id="{9671615F-2B27-A8EC-9D23-CEBDA2D42F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76791" y="-984312"/>
              <a:ext cx="3100959" cy="3100959"/>
            </a:xfrm>
            <a:prstGeom prst="rect">
              <a:avLst/>
            </a:prstGeom>
          </p:spPr>
        </p:pic>
        <p:sp>
          <p:nvSpPr>
            <p:cNvPr id="10" name="Oval 9">
              <a:extLst>
                <a:ext uri="{FF2B5EF4-FFF2-40B4-BE49-F238E27FC236}">
                  <a16:creationId xmlns:a16="http://schemas.microsoft.com/office/drawing/2014/main" id="{5E4593F4-ED8E-5A9E-A8DB-2CEE3955DD43}"/>
                </a:ext>
              </a:extLst>
            </p:cNvPr>
            <p:cNvSpPr/>
            <p:nvPr/>
          </p:nvSpPr>
          <p:spPr>
            <a:xfrm>
              <a:off x="10525125" y="37529"/>
              <a:ext cx="1057275" cy="1057275"/>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508D5041-A75D-1840-6E47-CE6D6F0D0569}"/>
              </a:ext>
            </a:extLst>
          </p:cNvPr>
          <p:cNvGrpSpPr/>
          <p:nvPr/>
        </p:nvGrpSpPr>
        <p:grpSpPr>
          <a:xfrm>
            <a:off x="-576034" y="5183301"/>
            <a:ext cx="1971674" cy="1971674"/>
            <a:chOff x="10558005" y="5005388"/>
            <a:chExt cx="1971674" cy="1971674"/>
          </a:xfrm>
        </p:grpSpPr>
        <p:pic>
          <p:nvPicPr>
            <p:cNvPr id="12" name="Graphic 11" descr="Germ with solid fill">
              <a:extLst>
                <a:ext uri="{FF2B5EF4-FFF2-40B4-BE49-F238E27FC236}">
                  <a16:creationId xmlns:a16="http://schemas.microsoft.com/office/drawing/2014/main" id="{7B7315D2-7577-FFF3-9B08-F4C0FFEAAF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8005" y="5005388"/>
              <a:ext cx="1971674" cy="1971674"/>
            </a:xfrm>
            <a:prstGeom prst="rect">
              <a:avLst/>
            </a:prstGeom>
          </p:spPr>
        </p:pic>
        <p:sp>
          <p:nvSpPr>
            <p:cNvPr id="13" name="Oval 11">
              <a:extLst>
                <a:ext uri="{FF2B5EF4-FFF2-40B4-BE49-F238E27FC236}">
                  <a16:creationId xmlns:a16="http://schemas.microsoft.com/office/drawing/2014/main" id="{5FC95513-D354-578D-8FA3-90B449DF7DB1}"/>
                </a:ext>
              </a:extLst>
            </p:cNvPr>
            <p:cNvSpPr/>
            <p:nvPr/>
          </p:nvSpPr>
          <p:spPr>
            <a:xfrm>
              <a:off x="11253942" y="5690616"/>
              <a:ext cx="656916" cy="672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585438640"/>
      </p:ext>
    </p:extLst>
  </p:cSld>
  <p:clrMapOvr>
    <a:masterClrMapping/>
  </p:clrMapOvr>
  <mc:AlternateContent xmlns:mc="http://schemas.openxmlformats.org/markup-compatibility/2006" xmlns:p14="http://schemas.microsoft.com/office/powerpoint/2010/main">
    <mc:Choice Requires="p14">
      <p:transition spd="slow" p14:dur="2000" advTm="17802"/>
    </mc:Choice>
    <mc:Fallback xmlns="">
      <p:transition spd="slow" advTm="1780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A2E88-0CD9-B50A-CB3D-1663E8756529}"/>
              </a:ext>
            </a:extLst>
          </p:cNvPr>
          <p:cNvSpPr/>
          <p:nvPr/>
        </p:nvSpPr>
        <p:spPr>
          <a:xfrm>
            <a:off x="517870" y="509214"/>
            <a:ext cx="5021182" cy="6348786"/>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Germ with solid fill">
            <a:extLst>
              <a:ext uri="{FF2B5EF4-FFF2-40B4-BE49-F238E27FC236}">
                <a16:creationId xmlns:a16="http://schemas.microsoft.com/office/drawing/2014/main" id="{466D9A56-A078-8E51-11D2-79187CA24F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9285" y="1314574"/>
            <a:ext cx="10721089" cy="10721089"/>
          </a:xfrm>
          <a:prstGeom prst="rect">
            <a:avLst/>
          </a:prstGeom>
        </p:spPr>
      </p:pic>
      <p:sp>
        <p:nvSpPr>
          <p:cNvPr id="2" name="Title 1">
            <a:extLst>
              <a:ext uri="{FF2B5EF4-FFF2-40B4-BE49-F238E27FC236}">
                <a16:creationId xmlns:a16="http://schemas.microsoft.com/office/drawing/2014/main" id="{6BDAFB18-5C66-48FF-A038-3A22FE850BB3}"/>
              </a:ext>
            </a:extLst>
          </p:cNvPr>
          <p:cNvSpPr>
            <a:spLocks noGrp="1"/>
          </p:cNvSpPr>
          <p:nvPr>
            <p:ph type="title"/>
          </p:nvPr>
        </p:nvSpPr>
        <p:spPr/>
        <p:txBody>
          <a:bodyPr/>
          <a:lstStyle/>
          <a:p>
            <a:r>
              <a:rPr lang="en-US" sz="3200" u="sng" dirty="0"/>
              <a:t>Case Study: </a:t>
            </a:r>
            <a:br>
              <a:rPr lang="en-US" sz="3200" b="0" dirty="0"/>
            </a:br>
            <a:r>
              <a:rPr lang="en-US" sz="3200" b="0" dirty="0"/>
              <a:t>Bladder Infection or Something Else?</a:t>
            </a:r>
          </a:p>
        </p:txBody>
      </p:sp>
      <p:pic>
        <p:nvPicPr>
          <p:cNvPr id="5" name="Picture 5" descr="Elderly woman in online therapy">
            <a:extLst>
              <a:ext uri="{FF2B5EF4-FFF2-40B4-BE49-F238E27FC236}">
                <a16:creationId xmlns:a16="http://schemas.microsoft.com/office/drawing/2014/main" id="{435C0208-9E0D-9229-75D8-695495BB25DD}"/>
              </a:ext>
            </a:extLst>
          </p:cNvPr>
          <p:cNvPicPr>
            <a:picLocks noGrp="1" noChangeAspect="1"/>
          </p:cNvPicPr>
          <p:nvPr>
            <p:ph type="pic" idx="1"/>
          </p:nvPr>
        </p:nvPicPr>
        <p:blipFill rotWithShape="1">
          <a:blip r:embed="rId6"/>
          <a:srcRect l="15618" r="15618"/>
          <a:stretch/>
        </p:blipFill>
        <p:spPr>
          <a:xfrm>
            <a:off x="6743191" y="992187"/>
            <a:ext cx="5027005" cy="4873625"/>
          </a:xfrm>
        </p:spPr>
      </p:pic>
      <p:sp>
        <p:nvSpPr>
          <p:cNvPr id="4" name="Text Placeholder 3">
            <a:extLst>
              <a:ext uri="{FF2B5EF4-FFF2-40B4-BE49-F238E27FC236}">
                <a16:creationId xmlns:a16="http://schemas.microsoft.com/office/drawing/2014/main" id="{F3F4FFB0-54CD-2CD7-C319-21584A6BE4DC}"/>
              </a:ext>
            </a:extLst>
          </p:cNvPr>
          <p:cNvSpPr>
            <a:spLocks noGrp="1"/>
          </p:cNvSpPr>
          <p:nvPr>
            <p:ph type="body" sz="half" idx="2"/>
          </p:nvPr>
        </p:nvSpPr>
        <p:spPr>
          <a:xfrm>
            <a:off x="517870" y="2893671"/>
            <a:ext cx="5020948" cy="3245172"/>
          </a:xfrm>
        </p:spPr>
        <p:txBody>
          <a:bodyPr vert="horz" lIns="91440" tIns="45720" rIns="91440" bIns="45720" rtlCol="0" anchor="t">
            <a:normAutofit fontScale="62500" lnSpcReduction="20000"/>
          </a:bodyPr>
          <a:lstStyle/>
          <a:p>
            <a:r>
              <a:rPr lang="en-US" sz="2600" i="0" dirty="0">
                <a:ea typeface="+mn-lt"/>
                <a:cs typeface="+mn-lt"/>
              </a:rPr>
              <a:t>Harriet is a 75 year old female nursing home resident with a history of late stage Alzheimer’s disease and breast cancer. She had an episode of urosepsis with fever, dysuria, urgency, and hypotension 4 years previously. While she can engage in casual conversation, she is unable to recall most recent events. The night nurse requests a urine culture because she believes Harriet has a bladder infection. Her daytime nurse reported no fever, flank pain, or complaints of dysuria, hematuria, suprapubic pain, urgency or frequency. Harriet’s vitals are normal, but she is noted to be less interactive over the past day and is not eating as well.</a:t>
            </a:r>
            <a:endParaRPr lang="en-US" sz="2600" dirty="0"/>
          </a:p>
          <a:p>
            <a:endParaRPr lang="en-US" dirty="0"/>
          </a:p>
        </p:txBody>
      </p:sp>
      <p:sp>
        <p:nvSpPr>
          <p:cNvPr id="3" name="Rectangle 2">
            <a:extLst>
              <a:ext uri="{FF2B5EF4-FFF2-40B4-BE49-F238E27FC236}">
                <a16:creationId xmlns:a16="http://schemas.microsoft.com/office/drawing/2014/main" id="{902551C3-FA94-187C-D396-6B848EE2885B}"/>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con&#10;&#10;Description automatically generated">
            <a:extLst>
              <a:ext uri="{FF2B5EF4-FFF2-40B4-BE49-F238E27FC236}">
                <a16:creationId xmlns:a16="http://schemas.microsoft.com/office/drawing/2014/main" id="{F5609C86-A061-EAFC-67C5-6EB0478031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Tree>
    <p:custDataLst>
      <p:tags r:id="rId1"/>
    </p:custDataLst>
    <p:extLst>
      <p:ext uri="{BB962C8B-B14F-4D97-AF65-F5344CB8AC3E}">
        <p14:creationId xmlns:p14="http://schemas.microsoft.com/office/powerpoint/2010/main" val="3102089096"/>
      </p:ext>
    </p:extLst>
  </p:cSld>
  <p:clrMapOvr>
    <a:masterClrMapping/>
  </p:clrMapOvr>
  <mc:AlternateContent xmlns:mc="http://schemas.openxmlformats.org/markup-compatibility/2006" xmlns:p14="http://schemas.microsoft.com/office/powerpoint/2010/main">
    <mc:Choice Requires="p14">
      <p:transition spd="slow" p14:dur="2000" advTm="19618"/>
    </mc:Choice>
    <mc:Fallback xmlns="">
      <p:transition spd="slow" advTm="1961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Germ with solid fill">
            <a:extLst>
              <a:ext uri="{FF2B5EF4-FFF2-40B4-BE49-F238E27FC236}">
                <a16:creationId xmlns:a16="http://schemas.microsoft.com/office/drawing/2014/main" id="{4063F012-8E6B-ECA0-430F-8F6BACA04F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9285" y="1314574"/>
            <a:ext cx="10721089" cy="10721089"/>
          </a:xfrm>
          <a:prstGeom prst="rect">
            <a:avLst/>
          </a:prstGeom>
        </p:spPr>
      </p:pic>
      <p:sp>
        <p:nvSpPr>
          <p:cNvPr id="7" name="Rectangle 6">
            <a:extLst>
              <a:ext uri="{FF2B5EF4-FFF2-40B4-BE49-F238E27FC236}">
                <a16:creationId xmlns:a16="http://schemas.microsoft.com/office/drawing/2014/main" id="{B488BE04-A7B1-0C95-C120-B3E84BA33F75}"/>
              </a:ext>
            </a:extLst>
          </p:cNvPr>
          <p:cNvSpPr/>
          <p:nvPr/>
        </p:nvSpPr>
        <p:spPr>
          <a:xfrm>
            <a:off x="517870" y="509214"/>
            <a:ext cx="5021182" cy="6348786"/>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DAFB18-5C66-48FF-A038-3A22FE850BB3}"/>
              </a:ext>
            </a:extLst>
          </p:cNvPr>
          <p:cNvSpPr>
            <a:spLocks noGrp="1"/>
          </p:cNvSpPr>
          <p:nvPr>
            <p:ph type="title" idx="4294967295"/>
          </p:nvPr>
        </p:nvSpPr>
        <p:spPr>
          <a:xfrm>
            <a:off x="754380" y="937894"/>
            <a:ext cx="10115550" cy="2271713"/>
          </a:xfrm>
        </p:spPr>
        <p:txBody>
          <a:bodyPr/>
          <a:lstStyle/>
          <a:p>
            <a:r>
              <a:rPr lang="en-US" sz="3200" b="0" dirty="0"/>
              <a:t>Follow Up to Case Study: </a:t>
            </a:r>
            <a:br>
              <a:rPr lang="en-US" sz="3200" b="0" dirty="0"/>
            </a:br>
            <a:r>
              <a:rPr lang="en-US" sz="3200" b="0" dirty="0"/>
              <a:t>Bladder Infection or </a:t>
            </a:r>
            <a:r>
              <a:rPr lang="en-US" sz="3200" dirty="0"/>
              <a:t>Something Else</a:t>
            </a:r>
            <a:r>
              <a:rPr lang="en-US" sz="3200" b="0" dirty="0"/>
              <a:t>?</a:t>
            </a:r>
          </a:p>
        </p:txBody>
      </p:sp>
      <p:sp>
        <p:nvSpPr>
          <p:cNvPr id="4" name="Text Placeholder 3">
            <a:extLst>
              <a:ext uri="{FF2B5EF4-FFF2-40B4-BE49-F238E27FC236}">
                <a16:creationId xmlns:a16="http://schemas.microsoft.com/office/drawing/2014/main" id="{F3F4FFB0-54CD-2CD7-C319-21584A6BE4DC}"/>
              </a:ext>
            </a:extLst>
          </p:cNvPr>
          <p:cNvSpPr>
            <a:spLocks noGrp="1"/>
          </p:cNvSpPr>
          <p:nvPr>
            <p:ph type="body" sz="half" idx="4294967295"/>
          </p:nvPr>
        </p:nvSpPr>
        <p:spPr>
          <a:xfrm>
            <a:off x="0" y="3340100"/>
            <a:ext cx="5021263" cy="2528888"/>
          </a:xfrm>
        </p:spPr>
        <p:txBody>
          <a:bodyPr vert="horz" lIns="91440" tIns="45720" rIns="91440" bIns="45720" rtlCol="0" anchor="t">
            <a:normAutofit/>
          </a:bodyPr>
          <a:lstStyle/>
          <a:p>
            <a:endParaRPr lang="en-US" i="0" dirty="0"/>
          </a:p>
          <a:p>
            <a:endParaRPr lang="en-US" dirty="0"/>
          </a:p>
        </p:txBody>
      </p:sp>
      <p:sp>
        <p:nvSpPr>
          <p:cNvPr id="3" name="TextBox 2">
            <a:extLst>
              <a:ext uri="{FF2B5EF4-FFF2-40B4-BE49-F238E27FC236}">
                <a16:creationId xmlns:a16="http://schemas.microsoft.com/office/drawing/2014/main" id="{EF488899-5E5B-381B-80FC-76EFC6E8A44A}"/>
              </a:ext>
            </a:extLst>
          </p:cNvPr>
          <p:cNvSpPr txBox="1"/>
          <p:nvPr/>
        </p:nvSpPr>
        <p:spPr>
          <a:xfrm>
            <a:off x="421887" y="2717181"/>
            <a:ext cx="804774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Because Harriet did not have urinary signs or symptoms, she was evaluated by her primary care physician who noted that she had a new left facial droop and was slurring her words. </a:t>
            </a:r>
          </a:p>
          <a:p>
            <a:endParaRPr lang="en-US" dirty="0"/>
          </a:p>
          <a:p>
            <a:r>
              <a:rPr lang="en-US" dirty="0"/>
              <a:t>The nurse reported she had been having trouble understanding Harriet’s speech but hadn’t recognized the facial droop.</a:t>
            </a:r>
          </a:p>
          <a:p>
            <a:endParaRPr lang="en-US" dirty="0"/>
          </a:p>
          <a:p>
            <a:r>
              <a:rPr lang="en-US" dirty="0"/>
              <a:t>If the physician had ordered the urine culture and risked treating ASB, he would have missed the fact she had a stroke. Harriet was treated conservatively. No urine culture was ordered. Her speech deficit improved and she remains alive, happy and symptom free three years later.</a:t>
            </a:r>
          </a:p>
        </p:txBody>
      </p:sp>
      <p:pic>
        <p:nvPicPr>
          <p:cNvPr id="6" name="Picture 5" descr="A picture containing icon&#10;&#10;Description automatically generated">
            <a:extLst>
              <a:ext uri="{FF2B5EF4-FFF2-40B4-BE49-F238E27FC236}">
                <a16:creationId xmlns:a16="http://schemas.microsoft.com/office/drawing/2014/main" id="{4280D0EB-EEF3-953C-D368-2E175BBF9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spTree>
    <p:custDataLst>
      <p:tags r:id="rId1"/>
    </p:custDataLst>
    <p:extLst>
      <p:ext uri="{BB962C8B-B14F-4D97-AF65-F5344CB8AC3E}">
        <p14:creationId xmlns:p14="http://schemas.microsoft.com/office/powerpoint/2010/main" val="2995370362"/>
      </p:ext>
    </p:extLst>
  </p:cSld>
  <p:clrMapOvr>
    <a:masterClrMapping/>
  </p:clrMapOvr>
  <mc:AlternateContent xmlns:mc="http://schemas.openxmlformats.org/markup-compatibility/2006" xmlns:p14="http://schemas.microsoft.com/office/powerpoint/2010/main">
    <mc:Choice Requires="p14">
      <p:transition spd="slow" p14:dur="2000" advTm="19794"/>
    </mc:Choice>
    <mc:Fallback xmlns="">
      <p:transition spd="slow" advTm="1979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28E546-9015-0C2F-3C6E-8CD0899062B6}"/>
              </a:ext>
            </a:extLst>
          </p:cNvPr>
          <p:cNvSpPr/>
          <p:nvPr/>
        </p:nvSpPr>
        <p:spPr>
          <a:xfrm>
            <a:off x="517870" y="509214"/>
            <a:ext cx="5021182" cy="6348786"/>
          </a:xfrm>
          <a:prstGeom prst="rect">
            <a:avLst/>
          </a:prstGeom>
          <a:solidFill>
            <a:srgbClr val="1B3B5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D6FF99-3F84-0930-B79E-244617149448}"/>
              </a:ext>
            </a:extLst>
          </p:cNvPr>
          <p:cNvSpPr>
            <a:spLocks noGrp="1"/>
          </p:cNvSpPr>
          <p:nvPr>
            <p:ph type="title"/>
          </p:nvPr>
        </p:nvSpPr>
        <p:spPr/>
        <p:txBody>
          <a:bodyPr>
            <a:normAutofit/>
          </a:bodyPr>
          <a:lstStyle/>
          <a:p>
            <a:br>
              <a:rPr lang="en-US" sz="3200" dirty="0"/>
            </a:br>
            <a:br>
              <a:rPr lang="en-US" sz="3200" dirty="0"/>
            </a:br>
            <a:r>
              <a:rPr lang="en-US" sz="3200" dirty="0"/>
              <a:t>Long Stay Quality Measure N024</a:t>
            </a:r>
            <a:br>
              <a:rPr lang="en-US" sz="3200" dirty="0"/>
            </a:br>
            <a:br>
              <a:rPr lang="en-US" sz="3200" dirty="0"/>
            </a:br>
            <a:r>
              <a:rPr lang="en-US" sz="3200" dirty="0"/>
              <a:t>Urinary Tract Infection</a:t>
            </a:r>
          </a:p>
        </p:txBody>
      </p:sp>
      <p:sp>
        <p:nvSpPr>
          <p:cNvPr id="13" name="Text Placeholder 12">
            <a:extLst>
              <a:ext uri="{FF2B5EF4-FFF2-40B4-BE49-F238E27FC236}">
                <a16:creationId xmlns:a16="http://schemas.microsoft.com/office/drawing/2014/main" id="{98D08839-8CE3-F72C-E2B4-1FF4BF2BD245}"/>
              </a:ext>
            </a:extLst>
          </p:cNvPr>
          <p:cNvSpPr>
            <a:spLocks noGrp="1"/>
          </p:cNvSpPr>
          <p:nvPr>
            <p:ph type="body" sz="half" idx="4294967295"/>
          </p:nvPr>
        </p:nvSpPr>
        <p:spPr>
          <a:xfrm>
            <a:off x="6345044" y="2060937"/>
            <a:ext cx="5021263" cy="2508250"/>
          </a:xfrm>
        </p:spPr>
        <p:txBody>
          <a:bodyPr>
            <a:normAutofit fontScale="70000" lnSpcReduction="20000"/>
          </a:bodyPr>
          <a:lstStyle/>
          <a:p>
            <a:r>
              <a:rPr lang="en-US" dirty="0"/>
              <a:t>Reflects the percent of long-term residents who had an infection in their urinary tract anytime during the 30 days before their most recent assessment. </a:t>
            </a:r>
          </a:p>
          <a:p>
            <a:endParaRPr lang="en-US" dirty="0"/>
          </a:p>
          <a:p>
            <a:r>
              <a:rPr lang="en-US" dirty="0"/>
              <a:t>If a physician or provider documents a UTI, it will be included – even if it did not meet the diagnostic criteria.</a:t>
            </a:r>
          </a:p>
          <a:p>
            <a:endParaRPr lang="en-US" dirty="0"/>
          </a:p>
          <a:p>
            <a:r>
              <a:rPr lang="en-US" dirty="0"/>
              <a:t>This contributes to the 5-star Quality Measures score.</a:t>
            </a:r>
          </a:p>
          <a:p>
            <a:endParaRPr lang="en-US" dirty="0"/>
          </a:p>
        </p:txBody>
      </p:sp>
      <p:sp>
        <p:nvSpPr>
          <p:cNvPr id="4" name="Rectangle 3">
            <a:extLst>
              <a:ext uri="{FF2B5EF4-FFF2-40B4-BE49-F238E27FC236}">
                <a16:creationId xmlns:a16="http://schemas.microsoft.com/office/drawing/2014/main" id="{84FE0037-4165-95A2-C061-C38320ACBD11}"/>
              </a:ext>
            </a:extLst>
          </p:cNvPr>
          <p:cNvSpPr/>
          <p:nvPr/>
        </p:nvSpPr>
        <p:spPr>
          <a:xfrm>
            <a:off x="517870" y="509214"/>
            <a:ext cx="5021182" cy="148921"/>
          </a:xfrm>
          <a:prstGeom prst="rect">
            <a:avLst/>
          </a:prstGeom>
          <a:solidFill>
            <a:srgbClr val="1B3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con&#10;&#10;Description automatically generated">
            <a:extLst>
              <a:ext uri="{FF2B5EF4-FFF2-40B4-BE49-F238E27FC236}">
                <a16:creationId xmlns:a16="http://schemas.microsoft.com/office/drawing/2014/main" id="{60F91BD9-E2E6-2DC8-80CD-EC0A42C1D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6412" y="6331055"/>
            <a:ext cx="565370" cy="440288"/>
          </a:xfrm>
          <a:prstGeom prst="rect">
            <a:avLst/>
          </a:prstGeom>
        </p:spPr>
      </p:pic>
      <p:grpSp>
        <p:nvGrpSpPr>
          <p:cNvPr id="7" name="Group 6">
            <a:extLst>
              <a:ext uri="{FF2B5EF4-FFF2-40B4-BE49-F238E27FC236}">
                <a16:creationId xmlns:a16="http://schemas.microsoft.com/office/drawing/2014/main" id="{33EE138C-AA7E-89F5-911F-BF8A29228780}"/>
              </a:ext>
            </a:extLst>
          </p:cNvPr>
          <p:cNvGrpSpPr/>
          <p:nvPr/>
        </p:nvGrpSpPr>
        <p:grpSpPr>
          <a:xfrm>
            <a:off x="10418513" y="-1736666"/>
            <a:ext cx="3100959" cy="3100959"/>
            <a:chOff x="9376791" y="-984312"/>
            <a:chExt cx="3100959" cy="3100959"/>
          </a:xfrm>
        </p:grpSpPr>
        <p:pic>
          <p:nvPicPr>
            <p:cNvPr id="8" name="Graphic 7" descr="Germ with solid fill">
              <a:extLst>
                <a:ext uri="{FF2B5EF4-FFF2-40B4-BE49-F238E27FC236}">
                  <a16:creationId xmlns:a16="http://schemas.microsoft.com/office/drawing/2014/main" id="{BBCFCD8E-0EF1-4306-C66F-570137DF00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76791" y="-984312"/>
              <a:ext cx="3100959" cy="3100959"/>
            </a:xfrm>
            <a:prstGeom prst="rect">
              <a:avLst/>
            </a:prstGeom>
          </p:spPr>
        </p:pic>
        <p:sp>
          <p:nvSpPr>
            <p:cNvPr id="9" name="Oval 8">
              <a:extLst>
                <a:ext uri="{FF2B5EF4-FFF2-40B4-BE49-F238E27FC236}">
                  <a16:creationId xmlns:a16="http://schemas.microsoft.com/office/drawing/2014/main" id="{579EFEE9-03E9-9EF9-8E9F-BB957608A7F3}"/>
                </a:ext>
              </a:extLst>
            </p:cNvPr>
            <p:cNvSpPr/>
            <p:nvPr/>
          </p:nvSpPr>
          <p:spPr>
            <a:xfrm>
              <a:off x="10525125" y="37529"/>
              <a:ext cx="1057275" cy="1057275"/>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23AF06A-3F2A-E4C5-1A0A-0BF5F4160760}"/>
              </a:ext>
            </a:extLst>
          </p:cNvPr>
          <p:cNvGrpSpPr/>
          <p:nvPr/>
        </p:nvGrpSpPr>
        <p:grpSpPr>
          <a:xfrm>
            <a:off x="5782052" y="5480698"/>
            <a:ext cx="1971674" cy="1971674"/>
            <a:chOff x="10558005" y="5005388"/>
            <a:chExt cx="1971674" cy="1971674"/>
          </a:xfrm>
        </p:grpSpPr>
        <p:pic>
          <p:nvPicPr>
            <p:cNvPr id="11" name="Graphic 10" descr="Germ with solid fill">
              <a:extLst>
                <a:ext uri="{FF2B5EF4-FFF2-40B4-BE49-F238E27FC236}">
                  <a16:creationId xmlns:a16="http://schemas.microsoft.com/office/drawing/2014/main" id="{63CAC36A-CCA5-8BCA-140E-64D50BF351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8005" y="5005388"/>
              <a:ext cx="1971674" cy="1971674"/>
            </a:xfrm>
            <a:prstGeom prst="rect">
              <a:avLst/>
            </a:prstGeom>
          </p:spPr>
        </p:pic>
        <p:sp>
          <p:nvSpPr>
            <p:cNvPr id="12" name="Oval 11">
              <a:extLst>
                <a:ext uri="{FF2B5EF4-FFF2-40B4-BE49-F238E27FC236}">
                  <a16:creationId xmlns:a16="http://schemas.microsoft.com/office/drawing/2014/main" id="{AD0B636A-2F2B-4900-17B6-E5BF7A0FDB69}"/>
                </a:ext>
              </a:extLst>
            </p:cNvPr>
            <p:cNvSpPr/>
            <p:nvPr/>
          </p:nvSpPr>
          <p:spPr>
            <a:xfrm>
              <a:off x="11253942" y="5690616"/>
              <a:ext cx="656916" cy="672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19813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Person with idea concept">
            <a:extLst>
              <a:ext uri="{FF2B5EF4-FFF2-40B4-BE49-F238E27FC236}">
                <a16:creationId xmlns:a16="http://schemas.microsoft.com/office/drawing/2014/main" id="{FA854DB2-6BFE-4A96-E84F-0AEB9EB4220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061" r="-1" b="12647"/>
          <a:stretch/>
        </p:blipFill>
        <p:spPr>
          <a:xfrm>
            <a:off x="20" y="10"/>
            <a:ext cx="12188932" cy="6857990"/>
          </a:xfrm>
          <a:prstGeom prst="rect">
            <a:avLst/>
          </a:prstGeom>
        </p:spPr>
      </p:pic>
      <p:sp>
        <p:nvSpPr>
          <p:cNvPr id="19" name="Rectangle 18">
            <a:extLst>
              <a:ext uri="{FF2B5EF4-FFF2-40B4-BE49-F238E27FC236}">
                <a16:creationId xmlns:a16="http://schemas.microsoft.com/office/drawing/2014/main" id="{ECF0998E-D577-43EA-A7B8-E3EC67F75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DC364D-882B-4786-89FB-1703C1A5C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3205874"/>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C1E9BC2-4114-0501-0702-A8594B161B11}"/>
              </a:ext>
            </a:extLst>
          </p:cNvPr>
          <p:cNvSpPr>
            <a:spLocks noGrp="1"/>
          </p:cNvSpPr>
          <p:nvPr>
            <p:ph type="title"/>
          </p:nvPr>
        </p:nvSpPr>
        <p:spPr>
          <a:xfrm>
            <a:off x="517870" y="978408"/>
            <a:ext cx="5021182" cy="2334248"/>
          </a:xfrm>
        </p:spPr>
        <p:txBody>
          <a:bodyPr vert="horz" lIns="91440" tIns="45720" rIns="91440" bIns="45720" rtlCol="0" anchor="t">
            <a:normAutofit/>
          </a:bodyPr>
          <a:lstStyle/>
          <a:p>
            <a:pPr>
              <a:lnSpc>
                <a:spcPct val="90000"/>
              </a:lnSpc>
            </a:pPr>
            <a:r>
              <a:rPr lang="en-US" dirty="0">
                <a:solidFill>
                  <a:srgbClr val="FFFFFF"/>
                </a:solidFill>
              </a:rPr>
              <a:t>What can we do about it?</a:t>
            </a:r>
            <a:br>
              <a:rPr lang="en-US" dirty="0">
                <a:solidFill>
                  <a:srgbClr val="FFFFFF"/>
                </a:solidFill>
              </a:rPr>
            </a:br>
            <a:endParaRPr lang="en-US" dirty="0">
              <a:solidFill>
                <a:srgbClr val="FFFFFF"/>
              </a:solidFill>
            </a:endParaRPr>
          </a:p>
        </p:txBody>
      </p:sp>
      <p:sp>
        <p:nvSpPr>
          <p:cNvPr id="25" name="Rectangle 24">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01892-D268-0468-39E1-035E18B27C0C}"/>
              </a:ext>
            </a:extLst>
          </p:cNvPr>
          <p:cNvSpPr>
            <a:spLocks noGrp="1"/>
          </p:cNvSpPr>
          <p:nvPr>
            <p:ph type="title"/>
          </p:nvPr>
        </p:nvSpPr>
        <p:spPr/>
        <p:txBody>
          <a:bodyPr/>
          <a:lstStyle/>
          <a:p>
            <a:r>
              <a:rPr lang="en-US" dirty="0"/>
              <a:t>Multiple Approaches</a:t>
            </a:r>
            <a:br>
              <a:rPr lang="en-US" dirty="0"/>
            </a:br>
            <a:endParaRPr lang="en-US" dirty="0"/>
          </a:p>
        </p:txBody>
      </p:sp>
      <p:graphicFrame>
        <p:nvGraphicFramePr>
          <p:cNvPr id="7" name="Content Placeholder 6">
            <a:extLst>
              <a:ext uri="{FF2B5EF4-FFF2-40B4-BE49-F238E27FC236}">
                <a16:creationId xmlns:a16="http://schemas.microsoft.com/office/drawing/2014/main" id="{A2BD87FA-0F95-C105-6399-06E428D3353C}"/>
              </a:ext>
            </a:extLst>
          </p:cNvPr>
          <p:cNvGraphicFramePr>
            <a:graphicFrameLocks noGrp="1"/>
          </p:cNvGraphicFramePr>
          <p:nvPr>
            <p:ph idx="1"/>
            <p:extLst>
              <p:ext uri="{D42A27DB-BD31-4B8C-83A1-F6EECF244321}">
                <p14:modId xmlns:p14="http://schemas.microsoft.com/office/powerpoint/2010/main" val="52233775"/>
              </p:ext>
            </p:extLst>
          </p:nvPr>
        </p:nvGraphicFramePr>
        <p:xfrm>
          <a:off x="6662738" y="969963"/>
          <a:ext cx="5021262" cy="487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660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staltVTI">
  <a:themeElements>
    <a:clrScheme name="AnalogousFromRegularSeed_2SEEDS">
      <a:dk1>
        <a:srgbClr val="000000"/>
      </a:dk1>
      <a:lt1>
        <a:srgbClr val="FFFFFF"/>
      </a:lt1>
      <a:dk2>
        <a:srgbClr val="2B1C31"/>
      </a:dk2>
      <a:lt2>
        <a:srgbClr val="F3F0F3"/>
      </a:lt2>
      <a:accent1>
        <a:srgbClr val="36B818"/>
      </a:accent1>
      <a:accent2>
        <a:srgbClr val="79B123"/>
      </a:accent2>
      <a:accent3>
        <a:srgbClr val="25B946"/>
      </a:accent3>
      <a:accent4>
        <a:srgbClr val="5A25D3"/>
      </a:accent4>
      <a:accent5>
        <a:srgbClr val="B02DE3"/>
      </a:accent5>
      <a:accent6>
        <a:srgbClr val="D11BB8"/>
      </a:accent6>
      <a:hlink>
        <a:srgbClr val="A63FBF"/>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93F943BDAE04781CD64660C9A47EF" ma:contentTypeVersion="16" ma:contentTypeDescription="Create a new document." ma:contentTypeScope="" ma:versionID="85e21b02c27182831fa951a95ecea930">
  <xsd:schema xmlns:xsd="http://www.w3.org/2001/XMLSchema" xmlns:xs="http://www.w3.org/2001/XMLSchema" xmlns:p="http://schemas.microsoft.com/office/2006/metadata/properties" xmlns:ns2="349f4d6a-6e07-4676-b829-2587f967eebf" xmlns:ns3="4d9ed9a9-5c93-4e21-b2a9-9d1566b021fe" targetNamespace="http://schemas.microsoft.com/office/2006/metadata/properties" ma:root="true" ma:fieldsID="638fb35867f8aed3d3b990789ca4c8a8" ns2:_="" ns3:_="">
    <xsd:import namespace="349f4d6a-6e07-4676-b829-2587f967eebf"/>
    <xsd:import namespace="4d9ed9a9-5c93-4e21-b2a9-9d1566b021f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LengthInSeconds" minOccurs="0"/>
                <xsd:element ref="ns3:MediaServiceAutoKeyPoints" minOccurs="0"/>
                <xsd:element ref="ns3:MediaServiceKeyPoints" minOccurs="0"/>
                <xsd:element ref="ns3:MediaServiceDateTaken" minOccurs="0"/>
                <xsd:element ref="ns3:MediaServiceAutoTags" minOccurs="0"/>
                <xsd:element ref="ns2:SharedWithUsers" minOccurs="0"/>
                <xsd:element ref="ns2:SharedWithDetail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f4d6a-6e07-4676-b829-2587f967eeb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8df5c6e-222e-4e9f-b10a-6425251810e9}" ma:internalName="TaxCatchAll" ma:showField="CatchAllData" ma:web="349f4d6a-6e07-4676-b829-2587f967eeb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9ed9a9-5c93-4e21-b2a9-9d1566b021f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3c75970-4b09-43e9-883a-9844b639eed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54A9FD5-7436-47E8-82E6-02BC7FE8F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9f4d6a-6e07-4676-b829-2587f967eebf"/>
    <ds:schemaRef ds:uri="4d9ed9a9-5c93-4e21-b2a9-9d1566b021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AC818B-18E0-4B7F-AB42-6628FCF938A7}">
  <ds:schemaRefs>
    <ds:schemaRef ds:uri="http://schemas.microsoft.com/sharepoint/v3/contenttype/forms"/>
  </ds:schemaRefs>
</ds:datastoreItem>
</file>

<file path=customXml/itemProps3.xml><?xml version="1.0" encoding="utf-8"?>
<ds:datastoreItem xmlns:ds="http://schemas.openxmlformats.org/officeDocument/2006/customXml" ds:itemID="{9F7D447F-8572-442C-BAB6-6BE0C354AD40}">
  <ds:schemaRefs>
    <ds:schemaRef ds:uri="http://schemas.microsoft.com/sharepoint/events"/>
  </ds:schemaRefs>
</ds:datastoreItem>
</file>

<file path=docMetadata/LabelInfo.xml><?xml version="1.0" encoding="utf-8"?>
<clbl:labelList xmlns:clbl="http://schemas.microsoft.com/office/2020/mipLabelMetadata">
  <clbl:label id="{25cde9a8-88b4-4d2c-81c3-5b33e02515b4}" enabled="0" method="" siteId="{25cde9a8-88b4-4d2c-81c3-5b33e02515b4}" removed="1"/>
</clbl:labelList>
</file>

<file path=docProps/app.xml><?xml version="1.0" encoding="utf-8"?>
<Properties xmlns="http://schemas.openxmlformats.org/officeDocument/2006/extended-properties" xmlns:vt="http://schemas.openxmlformats.org/officeDocument/2006/docPropsVTypes">
  <Template>office theme</Template>
  <TotalTime>703</TotalTime>
  <Words>3254</Words>
  <Application>Microsoft Office PowerPoint</Application>
  <PresentationFormat>Widescreen</PresentationFormat>
  <Paragraphs>178</Paragraphs>
  <Slides>28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Bierstadt</vt:lpstr>
      <vt:lpstr>Calibri</vt:lpstr>
      <vt:lpstr>Wingdings</vt:lpstr>
      <vt:lpstr>GestaltVTI</vt:lpstr>
      <vt:lpstr>PowerPoint Presentation</vt:lpstr>
      <vt:lpstr>Objectives</vt:lpstr>
      <vt:lpstr>About half the antibiotics prescribed to older adults are for suspected urinary infections.</vt:lpstr>
      <vt:lpstr>What can it hurt?</vt:lpstr>
      <vt:lpstr>Case Study:  Bladder Infection or Something Else?</vt:lpstr>
      <vt:lpstr>Follow Up to Case Study:  Bladder Infection or Something Else?</vt:lpstr>
      <vt:lpstr>  Long Stay Quality Measure N024  Urinary Tract Infection</vt:lpstr>
      <vt:lpstr>What can we do about it? </vt:lpstr>
      <vt:lpstr>Multiple Approaches </vt:lpstr>
      <vt:lpstr>Definition of UTI  Diagnosis is based on CLINICAL signs and symptoms NOT culture results alone</vt:lpstr>
      <vt:lpstr>Definition of UTI  Diagnosis is based on CLINICAL signs and symptoms NOT culture results alone</vt:lpstr>
      <vt:lpstr>Preventing Catheter-associated urinary tract infections  Avoid placing if possible Use sterile technique when placing Remove ASAP  </vt:lpstr>
      <vt:lpstr>Asymptomatic Bacteriuria (ASB) – aka Colonization  The presence of bacteria (&gt;100,000 CFU/ml) in a urine culture without the presence of urinary symptoms</vt:lpstr>
      <vt:lpstr>IDSA, AGS, AMDA and CDC concur…  Numerous studies have consistently shown no benefits to treatment –  no reductions in falls, hospitalizations, or mortality   </vt:lpstr>
      <vt:lpstr>PowerPoint Presentation</vt:lpstr>
      <vt:lpstr>This toolkit is designed to help PALTC facilities implement an antibiotic stewardship program centered on improving the management of urinary tract infections or UTI. In particular, the toolkit focuses on a specific type of UTI—uncomplicated bladder infections or cystitis.</vt:lpstr>
      <vt:lpstr>Case Study:  “This is how mom always gets with a UTI” </vt:lpstr>
      <vt:lpstr>Outcome: Mildred had no urinary symptoms. Because she presented with aggressive behaviors, had significant knee arthritis, and declined to get out of bed, her physician considered pain as a cause following examination.   Pain commonly presents as irritability or physical aggression in residents with dementia.  Scheduled acetaminophen was begun and by the next day, she had improved without antibiotics.   This scenario repeated itself over the next year, but the physician was finally able to convince the daughter that her behavioral changes were not related to UTI.</vt:lpstr>
      <vt:lpstr>Alternatives to the Knee Jerk Urine Culture Order</vt:lpstr>
      <vt:lpstr>Non-Specific Signs and Symptoms</vt:lpstr>
      <vt:lpstr>Consider alternative diagnoses    “Poor historian” doesn’t mean they have nothing to tell you – it means you may need to listen more carefully. </vt:lpstr>
      <vt:lpstr>PowerPoint Presentation</vt:lpstr>
      <vt:lpstr>If key symptoms are not present, do not order a UA</vt:lpstr>
      <vt:lpstr>Don't Order a Urine Culture</vt:lpstr>
      <vt:lpstr>Effective Communication Strategies</vt:lpstr>
      <vt:lpstr>PowerPoint Presentation</vt:lpstr>
      <vt:lpstr>Agency for Healthcare Research and Quality (AHRQ) </vt:lpstr>
      <vt:lpstr>References  Agency for Healthcare Research and Quality (2016). Toolkit 1. Suspected UTI SBAR Toolkit . ahrq.gov/nhguide/toolkits/determine-whether-to-treat/toolkit1-suspected-uti-sbar.html  Massachusetts Coalition for the Prevention of Medical Errors. Healthcare Associated Infections. http://macoalition.org/evaluation-and-treatment-uti-in-elderly.shtml  Mody, L., Crnich, C. (2015) . Effects of Excessive Antibiotic Use in Nursing Homes.  Journal of American Medical Association Internal Medicine 175 (8), 1339-1341. doi: 10.1001/jamainternmed.2015.2774..  Nicolle, L.E., Gupta, K., Bradley, S. F., Colgan, R., DeMuri, G. P. , Drekonja, D., Eckert, L.O., Geerlings, S.E., et. Al. (2019). Clinical Practice Guideline for the Management of Asymptomatic Bacteriuria. Clinical Infectious Diseases 68 (10), e83-e110, https://doi.org/10.1093/cid/ciy1121  Quality Measures Resource Manual (2004). CHAPTER 6 – SECTION N Percent of Residents With a Urinary Tract Infection (cms.gov)  Salem-Schatz, S., Griswold, P., Kandel, R., Benjamin-Bothwell, S., DeMaria Je., A., EcElroy, No., Bolstorff, B., et. Al. (2020) . A Statewide Program to Improve Management of Suspected Urinary Tract Infection in Long-Term Care. Journal of American Geriatric Society  68 (1) 62-69  Society for Post-Acute and Long-term Care Medicine (AMDA) Improving Outcomes of UTI.  iou Toolkit | AMDA | The Society for Post-Acute and Long-Term Care Medicine (paltc.org).   Society for Post-Acute and Long-term Care Medicine (AMDA ). Choosing Wisely Campaign  Choosing Wisely | AMDA | The Society for Post-Acute and Long-Term Care Medicine (paltc.org)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Walker</dc:creator>
  <cp:lastModifiedBy>Heckenlaible,Shelly</cp:lastModifiedBy>
  <cp:revision>339</cp:revision>
  <dcterms:created xsi:type="dcterms:W3CDTF">2022-09-29T13:19:51Z</dcterms:created>
  <dcterms:modified xsi:type="dcterms:W3CDTF">2024-08-12T20:25:39Z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B706EC6B-570C-4B81-AF5C-A9FDA98E6E58</vt:lpwstr>
  </property>
  <property fmtid="{D5CDD505-2E9C-101B-9397-08002B2CF9AE}" pid="3" name="ArticulatePath">
    <vt:lpwstr>Urinary Infections presentation_</vt:lpwstr>
  </property>
</Properties>
</file>