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21"/>
  </p:notesMasterIdLst>
  <p:sldIdLst>
    <p:sldId id="260" r:id="rId2"/>
    <p:sldId id="287" r:id="rId3"/>
    <p:sldId id="268" r:id="rId4"/>
    <p:sldId id="272" r:id="rId5"/>
    <p:sldId id="264" r:id="rId6"/>
    <p:sldId id="275" r:id="rId7"/>
    <p:sldId id="277" r:id="rId8"/>
    <p:sldId id="278" r:id="rId9"/>
    <p:sldId id="265" r:id="rId10"/>
    <p:sldId id="267" r:id="rId11"/>
    <p:sldId id="274" r:id="rId12"/>
    <p:sldId id="279" r:id="rId13"/>
    <p:sldId id="280" r:id="rId14"/>
    <p:sldId id="283" r:id="rId15"/>
    <p:sldId id="284" r:id="rId16"/>
    <p:sldId id="281" r:id="rId17"/>
    <p:sldId id="282" r:id="rId18"/>
    <p:sldId id="286" r:id="rId19"/>
    <p:sldId id="28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366F"/>
    <a:srgbClr val="113052"/>
    <a:srgbClr val="333399"/>
    <a:srgbClr val="3333CC"/>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47"/>
    <p:restoredTop sz="94674"/>
  </p:normalViewPr>
  <p:slideViewPr>
    <p:cSldViewPr snapToGrid="0">
      <p:cViewPr varScale="1">
        <p:scale>
          <a:sx n="105" d="100"/>
          <a:sy n="105" d="100"/>
        </p:scale>
        <p:origin x="106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B04F41-88FA-49C6-A355-D9400CFD1789}" type="doc">
      <dgm:prSet loTypeId="urn:microsoft.com/office/officeart/2005/8/layout/process4" loCatId="process" qsTypeId="urn:microsoft.com/office/officeart/2005/8/quickstyle/simple4" qsCatId="simple" csTypeId="urn:microsoft.com/office/officeart/2005/8/colors/colorful2" csCatId="colorful"/>
      <dgm:spPr/>
      <dgm:t>
        <a:bodyPr/>
        <a:lstStyle/>
        <a:p>
          <a:endParaRPr lang="en-US"/>
        </a:p>
      </dgm:t>
    </dgm:pt>
    <dgm:pt modelId="{38F7E1C6-26B0-46CD-8A25-AF3FB4C7E6BD}">
      <dgm:prSet/>
      <dgm:spPr/>
      <dgm:t>
        <a:bodyPr/>
        <a:lstStyle/>
        <a:p>
          <a:r>
            <a:rPr lang="en-US" b="0" i="0"/>
            <a:t>Under Chat, please tell us who you are, where you work, &amp; how long you have worked in Infection Prevention.  </a:t>
          </a:r>
          <a:endParaRPr lang="en-US"/>
        </a:p>
      </dgm:t>
    </dgm:pt>
    <dgm:pt modelId="{C480267D-FD00-4341-A0B7-6B3EF1BB7A25}" type="parTrans" cxnId="{ADBABC39-AF84-4AED-836F-027A3BC2C88D}">
      <dgm:prSet/>
      <dgm:spPr/>
      <dgm:t>
        <a:bodyPr/>
        <a:lstStyle/>
        <a:p>
          <a:endParaRPr lang="en-US"/>
        </a:p>
      </dgm:t>
    </dgm:pt>
    <dgm:pt modelId="{86D89299-9EE8-4D22-B6AA-003143591D0C}" type="sibTrans" cxnId="{ADBABC39-AF84-4AED-836F-027A3BC2C88D}">
      <dgm:prSet/>
      <dgm:spPr/>
      <dgm:t>
        <a:bodyPr/>
        <a:lstStyle/>
        <a:p>
          <a:endParaRPr lang="en-US"/>
        </a:p>
      </dgm:t>
    </dgm:pt>
    <dgm:pt modelId="{BA7776CE-F9F7-4A67-9236-EAE171E45885}">
      <dgm:prSet/>
      <dgm:spPr/>
      <dgm:t>
        <a:bodyPr/>
        <a:lstStyle/>
        <a:p>
          <a:r>
            <a:rPr lang="en-US" b="0" i="0"/>
            <a:t>If you have any questions for the SD APIC Board of Directors, please write them in the chat &amp; we will monitor that throughout the discussion. </a:t>
          </a:r>
          <a:endParaRPr lang="en-US"/>
        </a:p>
      </dgm:t>
    </dgm:pt>
    <dgm:pt modelId="{0F7E99B4-2D6A-4D69-8587-E50B4FD505EB}" type="parTrans" cxnId="{1CA858C1-F5F1-41EC-A551-D918951D9D2F}">
      <dgm:prSet/>
      <dgm:spPr/>
      <dgm:t>
        <a:bodyPr/>
        <a:lstStyle/>
        <a:p>
          <a:endParaRPr lang="en-US"/>
        </a:p>
      </dgm:t>
    </dgm:pt>
    <dgm:pt modelId="{DD30FCA8-C7DC-4B13-8DCB-CFFC2C43A062}" type="sibTrans" cxnId="{1CA858C1-F5F1-41EC-A551-D918951D9D2F}">
      <dgm:prSet/>
      <dgm:spPr/>
      <dgm:t>
        <a:bodyPr/>
        <a:lstStyle/>
        <a:p>
          <a:endParaRPr lang="en-US"/>
        </a:p>
      </dgm:t>
    </dgm:pt>
    <dgm:pt modelId="{D10A83AB-8899-4E64-8842-CCE08D6EC95E}" type="pres">
      <dgm:prSet presAssocID="{1DB04F41-88FA-49C6-A355-D9400CFD1789}" presName="Name0" presStyleCnt="0">
        <dgm:presLayoutVars>
          <dgm:dir/>
          <dgm:animLvl val="lvl"/>
          <dgm:resizeHandles val="exact"/>
        </dgm:presLayoutVars>
      </dgm:prSet>
      <dgm:spPr/>
    </dgm:pt>
    <dgm:pt modelId="{3BEAFF5E-6486-4DAC-8B92-0D85A5CE3BCF}" type="pres">
      <dgm:prSet presAssocID="{BA7776CE-F9F7-4A67-9236-EAE171E45885}" presName="boxAndChildren" presStyleCnt="0"/>
      <dgm:spPr/>
    </dgm:pt>
    <dgm:pt modelId="{E1EF666C-857E-42B5-9B23-E5F32AAFD60F}" type="pres">
      <dgm:prSet presAssocID="{BA7776CE-F9F7-4A67-9236-EAE171E45885}" presName="parentTextBox" presStyleLbl="node1" presStyleIdx="0" presStyleCnt="2"/>
      <dgm:spPr/>
    </dgm:pt>
    <dgm:pt modelId="{D75EBA24-C255-4155-A61E-02FA8347F8F7}" type="pres">
      <dgm:prSet presAssocID="{86D89299-9EE8-4D22-B6AA-003143591D0C}" presName="sp" presStyleCnt="0"/>
      <dgm:spPr/>
    </dgm:pt>
    <dgm:pt modelId="{17894565-D130-49B6-8BC8-8D6C776F3582}" type="pres">
      <dgm:prSet presAssocID="{38F7E1C6-26B0-46CD-8A25-AF3FB4C7E6BD}" presName="arrowAndChildren" presStyleCnt="0"/>
      <dgm:spPr/>
    </dgm:pt>
    <dgm:pt modelId="{693668EF-81D3-46A2-A374-0B1780CC119C}" type="pres">
      <dgm:prSet presAssocID="{38F7E1C6-26B0-46CD-8A25-AF3FB4C7E6BD}" presName="parentTextArrow" presStyleLbl="node1" presStyleIdx="1" presStyleCnt="2"/>
      <dgm:spPr/>
    </dgm:pt>
  </dgm:ptLst>
  <dgm:cxnLst>
    <dgm:cxn modelId="{6AB25423-218B-4376-AD36-514B6B68ABB0}" type="presOf" srcId="{38F7E1C6-26B0-46CD-8A25-AF3FB4C7E6BD}" destId="{693668EF-81D3-46A2-A374-0B1780CC119C}" srcOrd="0" destOrd="0" presId="urn:microsoft.com/office/officeart/2005/8/layout/process4"/>
    <dgm:cxn modelId="{ADBABC39-AF84-4AED-836F-027A3BC2C88D}" srcId="{1DB04F41-88FA-49C6-A355-D9400CFD1789}" destId="{38F7E1C6-26B0-46CD-8A25-AF3FB4C7E6BD}" srcOrd="0" destOrd="0" parTransId="{C480267D-FD00-4341-A0B7-6B3EF1BB7A25}" sibTransId="{86D89299-9EE8-4D22-B6AA-003143591D0C}"/>
    <dgm:cxn modelId="{D3F3DBA8-086C-4FAC-AA70-730574C39497}" type="presOf" srcId="{BA7776CE-F9F7-4A67-9236-EAE171E45885}" destId="{E1EF666C-857E-42B5-9B23-E5F32AAFD60F}" srcOrd="0" destOrd="0" presId="urn:microsoft.com/office/officeart/2005/8/layout/process4"/>
    <dgm:cxn modelId="{1CA858C1-F5F1-41EC-A551-D918951D9D2F}" srcId="{1DB04F41-88FA-49C6-A355-D9400CFD1789}" destId="{BA7776CE-F9F7-4A67-9236-EAE171E45885}" srcOrd="1" destOrd="0" parTransId="{0F7E99B4-2D6A-4D69-8587-E50B4FD505EB}" sibTransId="{DD30FCA8-C7DC-4B13-8DCB-CFFC2C43A062}"/>
    <dgm:cxn modelId="{0C7AA5CF-5A79-4D49-B161-55B677A9B582}" type="presOf" srcId="{1DB04F41-88FA-49C6-A355-D9400CFD1789}" destId="{D10A83AB-8899-4E64-8842-CCE08D6EC95E}" srcOrd="0" destOrd="0" presId="urn:microsoft.com/office/officeart/2005/8/layout/process4"/>
    <dgm:cxn modelId="{EEFA9E73-025E-46BB-93C6-6D2E844F57FC}" type="presParOf" srcId="{D10A83AB-8899-4E64-8842-CCE08D6EC95E}" destId="{3BEAFF5E-6486-4DAC-8B92-0D85A5CE3BCF}" srcOrd="0" destOrd="0" presId="urn:microsoft.com/office/officeart/2005/8/layout/process4"/>
    <dgm:cxn modelId="{C00FB89E-6F5A-43C4-AFEA-D1A9102D65DD}" type="presParOf" srcId="{3BEAFF5E-6486-4DAC-8B92-0D85A5CE3BCF}" destId="{E1EF666C-857E-42B5-9B23-E5F32AAFD60F}" srcOrd="0" destOrd="0" presId="urn:microsoft.com/office/officeart/2005/8/layout/process4"/>
    <dgm:cxn modelId="{DAAAE476-0978-4B0A-A98C-477E930F9A67}" type="presParOf" srcId="{D10A83AB-8899-4E64-8842-CCE08D6EC95E}" destId="{D75EBA24-C255-4155-A61E-02FA8347F8F7}" srcOrd="1" destOrd="0" presId="urn:microsoft.com/office/officeart/2005/8/layout/process4"/>
    <dgm:cxn modelId="{06EAC703-77A5-4399-96C0-E3D1F4F4F128}" type="presParOf" srcId="{D10A83AB-8899-4E64-8842-CCE08D6EC95E}" destId="{17894565-D130-49B6-8BC8-8D6C776F3582}" srcOrd="2" destOrd="0" presId="urn:microsoft.com/office/officeart/2005/8/layout/process4"/>
    <dgm:cxn modelId="{FA5382E7-3E43-4FA0-9F82-BF69EC4BA125}" type="presParOf" srcId="{17894565-D130-49B6-8BC8-8D6C776F3582}" destId="{693668EF-81D3-46A2-A374-0B1780CC119C}"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92A56A-E554-4694-B244-939AC6C28203}"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A4AAC99C-46C8-426C-B356-51E58BABE9EB}">
      <dgm:prSet/>
      <dgm:spPr/>
      <dgm:t>
        <a:bodyPr/>
        <a:lstStyle/>
        <a:p>
          <a:pPr>
            <a:lnSpc>
              <a:spcPct val="100000"/>
            </a:lnSpc>
            <a:defRPr cap="all"/>
          </a:pPr>
          <a:r>
            <a:rPr lang="en-US" b="0" i="0" dirty="0"/>
            <a:t>Provide ongoing member support at the local level</a:t>
          </a:r>
          <a:endParaRPr lang="en-US" dirty="0"/>
        </a:p>
      </dgm:t>
    </dgm:pt>
    <dgm:pt modelId="{79F52AEC-8BBB-4232-A97A-B553935C7A75}" type="parTrans" cxnId="{268E6426-869F-4C40-A610-D59E92990E55}">
      <dgm:prSet/>
      <dgm:spPr/>
      <dgm:t>
        <a:bodyPr/>
        <a:lstStyle/>
        <a:p>
          <a:endParaRPr lang="en-US"/>
        </a:p>
      </dgm:t>
    </dgm:pt>
    <dgm:pt modelId="{BB9F137D-1C8D-44FD-B4E2-17A2E6AD3EA7}" type="sibTrans" cxnId="{268E6426-869F-4C40-A610-D59E92990E55}">
      <dgm:prSet/>
      <dgm:spPr/>
      <dgm:t>
        <a:bodyPr/>
        <a:lstStyle/>
        <a:p>
          <a:endParaRPr lang="en-US"/>
        </a:p>
      </dgm:t>
    </dgm:pt>
    <dgm:pt modelId="{50B59D8A-89ED-46AF-B603-262D331BE2BF}">
      <dgm:prSet/>
      <dgm:spPr/>
      <dgm:t>
        <a:bodyPr/>
        <a:lstStyle/>
        <a:p>
          <a:pPr>
            <a:lnSpc>
              <a:spcPct val="100000"/>
            </a:lnSpc>
            <a:defRPr cap="all"/>
          </a:pPr>
          <a:r>
            <a:rPr lang="en-US" b="0" i="0" dirty="0"/>
            <a:t>Foster communication and networking opportunities</a:t>
          </a:r>
          <a:endParaRPr lang="en-US" dirty="0"/>
        </a:p>
      </dgm:t>
    </dgm:pt>
    <dgm:pt modelId="{EA23C0B4-64BC-4AF2-A64B-00DF3BB28CDA}" type="parTrans" cxnId="{D5E79726-B638-4538-B3EE-65E81519A30D}">
      <dgm:prSet/>
      <dgm:spPr/>
      <dgm:t>
        <a:bodyPr/>
        <a:lstStyle/>
        <a:p>
          <a:endParaRPr lang="en-US"/>
        </a:p>
      </dgm:t>
    </dgm:pt>
    <dgm:pt modelId="{0D974698-BA4E-434F-979B-48996D4AC3CF}" type="sibTrans" cxnId="{D5E79726-B638-4538-B3EE-65E81519A30D}">
      <dgm:prSet/>
      <dgm:spPr/>
      <dgm:t>
        <a:bodyPr/>
        <a:lstStyle/>
        <a:p>
          <a:endParaRPr lang="en-US"/>
        </a:p>
      </dgm:t>
    </dgm:pt>
    <dgm:pt modelId="{2ACA4154-74FF-48A8-B39C-2605FB3E3A18}">
      <dgm:prSet/>
      <dgm:spPr/>
      <dgm:t>
        <a:bodyPr/>
        <a:lstStyle/>
        <a:p>
          <a:pPr>
            <a:lnSpc>
              <a:spcPct val="100000"/>
            </a:lnSpc>
            <a:defRPr cap="all"/>
          </a:pPr>
          <a:r>
            <a:rPr lang="en-US" b="0" i="0" dirty="0"/>
            <a:t>Offer educational opportunities through chapter events and/or conferences</a:t>
          </a:r>
          <a:endParaRPr lang="en-US" dirty="0"/>
        </a:p>
      </dgm:t>
    </dgm:pt>
    <dgm:pt modelId="{7AB1B849-0C1C-4ABE-83C7-6F53BC8602DF}" type="parTrans" cxnId="{BC456C12-CB58-46FB-B0BF-8F70D30A0DC1}">
      <dgm:prSet/>
      <dgm:spPr/>
      <dgm:t>
        <a:bodyPr/>
        <a:lstStyle/>
        <a:p>
          <a:endParaRPr lang="en-US"/>
        </a:p>
      </dgm:t>
    </dgm:pt>
    <dgm:pt modelId="{12EAED11-2130-4B0D-9B30-8139BA22D53C}" type="sibTrans" cxnId="{BC456C12-CB58-46FB-B0BF-8F70D30A0DC1}">
      <dgm:prSet/>
      <dgm:spPr/>
      <dgm:t>
        <a:bodyPr/>
        <a:lstStyle/>
        <a:p>
          <a:endParaRPr lang="en-US"/>
        </a:p>
      </dgm:t>
    </dgm:pt>
    <dgm:pt modelId="{4E5E31E1-1D48-4DD1-918A-8EE8233EE867}">
      <dgm:prSet/>
      <dgm:spPr/>
      <dgm:t>
        <a:bodyPr/>
        <a:lstStyle/>
        <a:p>
          <a:pPr>
            <a:lnSpc>
              <a:spcPct val="100000"/>
            </a:lnSpc>
            <a:defRPr cap="all"/>
          </a:pPr>
          <a:r>
            <a:rPr lang="en-US" b="0" i="0" dirty="0"/>
            <a:t>Develop strong leaders through mentorship and local volunteer opportunities</a:t>
          </a:r>
          <a:endParaRPr lang="en-US" dirty="0"/>
        </a:p>
      </dgm:t>
    </dgm:pt>
    <dgm:pt modelId="{2847E51C-E00B-44D7-947D-284D6B17CDFB}" type="parTrans" cxnId="{39985D1C-DFC4-4E2B-837D-6A03B2F99487}">
      <dgm:prSet/>
      <dgm:spPr/>
      <dgm:t>
        <a:bodyPr/>
        <a:lstStyle/>
        <a:p>
          <a:endParaRPr lang="en-US"/>
        </a:p>
      </dgm:t>
    </dgm:pt>
    <dgm:pt modelId="{5A362889-273E-40DF-B834-4E4F8BAA76DA}" type="sibTrans" cxnId="{39985D1C-DFC4-4E2B-837D-6A03B2F99487}">
      <dgm:prSet/>
      <dgm:spPr/>
      <dgm:t>
        <a:bodyPr/>
        <a:lstStyle/>
        <a:p>
          <a:endParaRPr lang="en-US"/>
        </a:p>
      </dgm:t>
    </dgm:pt>
    <dgm:pt modelId="{4D9BE19B-28B5-4C4B-ACA9-CF49B399BB3D}">
      <dgm:prSet/>
      <dgm:spPr/>
      <dgm:t>
        <a:bodyPr/>
        <a:lstStyle/>
        <a:p>
          <a:pPr>
            <a:lnSpc>
              <a:spcPct val="100000"/>
            </a:lnSpc>
            <a:defRPr cap="all"/>
          </a:pPr>
          <a:r>
            <a:rPr lang="en-US" b="0" i="0" dirty="0"/>
            <a:t>Advocate for infection prevention issues</a:t>
          </a:r>
          <a:endParaRPr lang="en-US" dirty="0"/>
        </a:p>
      </dgm:t>
    </dgm:pt>
    <dgm:pt modelId="{03904D79-841A-4561-87F0-6837CAF83F95}" type="parTrans" cxnId="{7EDDBF39-2747-4B75-A865-75357E22AA29}">
      <dgm:prSet/>
      <dgm:spPr/>
      <dgm:t>
        <a:bodyPr/>
        <a:lstStyle/>
        <a:p>
          <a:endParaRPr lang="en-US"/>
        </a:p>
      </dgm:t>
    </dgm:pt>
    <dgm:pt modelId="{1FCDE863-E410-440D-8F84-1EB01EBD7C70}" type="sibTrans" cxnId="{7EDDBF39-2747-4B75-A865-75357E22AA29}">
      <dgm:prSet/>
      <dgm:spPr/>
      <dgm:t>
        <a:bodyPr/>
        <a:lstStyle/>
        <a:p>
          <a:endParaRPr lang="en-US"/>
        </a:p>
      </dgm:t>
    </dgm:pt>
    <dgm:pt modelId="{1CCC7441-8543-4E71-9875-5931F7EB0250}" type="pres">
      <dgm:prSet presAssocID="{AE92A56A-E554-4694-B244-939AC6C28203}" presName="root" presStyleCnt="0">
        <dgm:presLayoutVars>
          <dgm:dir/>
          <dgm:resizeHandles val="exact"/>
        </dgm:presLayoutVars>
      </dgm:prSet>
      <dgm:spPr/>
    </dgm:pt>
    <dgm:pt modelId="{D84AD081-6822-47F6-9173-CBA4FA044B10}" type="pres">
      <dgm:prSet presAssocID="{A4AAC99C-46C8-426C-B356-51E58BABE9EB}" presName="compNode" presStyleCnt="0"/>
      <dgm:spPr/>
    </dgm:pt>
    <dgm:pt modelId="{AD20FB88-DAE2-4A55-9AB9-86743D2D5F26}" type="pres">
      <dgm:prSet presAssocID="{A4AAC99C-46C8-426C-B356-51E58BABE9EB}" presName="iconBgRect" presStyleLbl="bgShp" presStyleIdx="0" presStyleCnt="5"/>
      <dgm:spPr/>
    </dgm:pt>
    <dgm:pt modelId="{3F647E56-6CEF-4BEF-B905-3EB93BB174EC}" type="pres">
      <dgm:prSet presAssocID="{A4AAC99C-46C8-426C-B356-51E58BABE9EB}"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ll center"/>
        </a:ext>
      </dgm:extLst>
    </dgm:pt>
    <dgm:pt modelId="{1E8CF61E-FFC5-495D-938D-3E3A47E0FAC5}" type="pres">
      <dgm:prSet presAssocID="{A4AAC99C-46C8-426C-B356-51E58BABE9EB}" presName="spaceRect" presStyleCnt="0"/>
      <dgm:spPr/>
    </dgm:pt>
    <dgm:pt modelId="{E76A1A62-0E69-4C6E-9AFF-6DD4BA769D34}" type="pres">
      <dgm:prSet presAssocID="{A4AAC99C-46C8-426C-B356-51E58BABE9EB}" presName="textRect" presStyleLbl="revTx" presStyleIdx="0" presStyleCnt="5">
        <dgm:presLayoutVars>
          <dgm:chMax val="1"/>
          <dgm:chPref val="1"/>
        </dgm:presLayoutVars>
      </dgm:prSet>
      <dgm:spPr/>
    </dgm:pt>
    <dgm:pt modelId="{F4F64A13-EDF9-4E5C-A02C-9C96D97CFA5D}" type="pres">
      <dgm:prSet presAssocID="{BB9F137D-1C8D-44FD-B4E2-17A2E6AD3EA7}" presName="sibTrans" presStyleCnt="0"/>
      <dgm:spPr/>
    </dgm:pt>
    <dgm:pt modelId="{B9EB4409-A519-4C18-A55C-E946287710C5}" type="pres">
      <dgm:prSet presAssocID="{50B59D8A-89ED-46AF-B603-262D331BE2BF}" presName="compNode" presStyleCnt="0"/>
      <dgm:spPr/>
    </dgm:pt>
    <dgm:pt modelId="{9A477E48-1A2B-4C8A-BF53-25E478E5FFC9}" type="pres">
      <dgm:prSet presAssocID="{50B59D8A-89ED-46AF-B603-262D331BE2BF}" presName="iconBgRect" presStyleLbl="bgShp" presStyleIdx="1" presStyleCnt="5"/>
      <dgm:spPr/>
    </dgm:pt>
    <dgm:pt modelId="{CD835D40-0E6C-48CC-924A-50688354D9A4}" type="pres">
      <dgm:prSet presAssocID="{50B59D8A-89ED-46AF-B603-262D331BE2BF}"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0CE9FB23-A356-441C-86F8-8ACAC0E0BEFA}" type="pres">
      <dgm:prSet presAssocID="{50B59D8A-89ED-46AF-B603-262D331BE2BF}" presName="spaceRect" presStyleCnt="0"/>
      <dgm:spPr/>
    </dgm:pt>
    <dgm:pt modelId="{FA4AFCB0-B518-4D83-81E5-D599D925F537}" type="pres">
      <dgm:prSet presAssocID="{50B59D8A-89ED-46AF-B603-262D331BE2BF}" presName="textRect" presStyleLbl="revTx" presStyleIdx="1" presStyleCnt="5">
        <dgm:presLayoutVars>
          <dgm:chMax val="1"/>
          <dgm:chPref val="1"/>
        </dgm:presLayoutVars>
      </dgm:prSet>
      <dgm:spPr/>
    </dgm:pt>
    <dgm:pt modelId="{6673A685-4C1B-4F88-80D9-7E85C6186944}" type="pres">
      <dgm:prSet presAssocID="{0D974698-BA4E-434F-979B-48996D4AC3CF}" presName="sibTrans" presStyleCnt="0"/>
      <dgm:spPr/>
    </dgm:pt>
    <dgm:pt modelId="{A3783751-6277-4B37-8936-B1AE66FAD018}" type="pres">
      <dgm:prSet presAssocID="{2ACA4154-74FF-48A8-B39C-2605FB3E3A18}" presName="compNode" presStyleCnt="0"/>
      <dgm:spPr/>
    </dgm:pt>
    <dgm:pt modelId="{88D39825-E8EA-4C5D-BAFD-00728C875D5A}" type="pres">
      <dgm:prSet presAssocID="{2ACA4154-74FF-48A8-B39C-2605FB3E3A18}" presName="iconBgRect" presStyleLbl="bgShp" presStyleIdx="2" presStyleCnt="5"/>
      <dgm:spPr/>
    </dgm:pt>
    <dgm:pt modelId="{1C61CB8D-8991-426A-B798-637416DBA6B4}" type="pres">
      <dgm:prSet presAssocID="{2ACA4154-74FF-48A8-B39C-2605FB3E3A18}"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D6C5FD71-BB1E-43D0-AAB7-AC73416E7CD5}" type="pres">
      <dgm:prSet presAssocID="{2ACA4154-74FF-48A8-B39C-2605FB3E3A18}" presName="spaceRect" presStyleCnt="0"/>
      <dgm:spPr/>
    </dgm:pt>
    <dgm:pt modelId="{8D9DD0F5-750A-40D0-8D94-012318C1DCF2}" type="pres">
      <dgm:prSet presAssocID="{2ACA4154-74FF-48A8-B39C-2605FB3E3A18}" presName="textRect" presStyleLbl="revTx" presStyleIdx="2" presStyleCnt="5">
        <dgm:presLayoutVars>
          <dgm:chMax val="1"/>
          <dgm:chPref val="1"/>
        </dgm:presLayoutVars>
      </dgm:prSet>
      <dgm:spPr/>
    </dgm:pt>
    <dgm:pt modelId="{D4EC971B-EFF6-4C61-A04B-62EED6F0CB24}" type="pres">
      <dgm:prSet presAssocID="{12EAED11-2130-4B0D-9B30-8139BA22D53C}" presName="sibTrans" presStyleCnt="0"/>
      <dgm:spPr/>
    </dgm:pt>
    <dgm:pt modelId="{A7BAC31A-578E-4189-A248-4BC8A82DD153}" type="pres">
      <dgm:prSet presAssocID="{4E5E31E1-1D48-4DD1-918A-8EE8233EE867}" presName="compNode" presStyleCnt="0"/>
      <dgm:spPr/>
    </dgm:pt>
    <dgm:pt modelId="{8B56DB65-44F3-4A23-A827-7FD85D4C6452}" type="pres">
      <dgm:prSet presAssocID="{4E5E31E1-1D48-4DD1-918A-8EE8233EE867}" presName="iconBgRect" presStyleLbl="bgShp" presStyleIdx="3" presStyleCnt="5"/>
      <dgm:spPr/>
    </dgm:pt>
    <dgm:pt modelId="{FBDD148A-C217-4A11-9D72-36ABEC505886}" type="pres">
      <dgm:prSet presAssocID="{4E5E31E1-1D48-4DD1-918A-8EE8233EE867}"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oup"/>
        </a:ext>
      </dgm:extLst>
    </dgm:pt>
    <dgm:pt modelId="{D20BC24A-EE00-4761-BE41-611129983764}" type="pres">
      <dgm:prSet presAssocID="{4E5E31E1-1D48-4DD1-918A-8EE8233EE867}" presName="spaceRect" presStyleCnt="0"/>
      <dgm:spPr/>
    </dgm:pt>
    <dgm:pt modelId="{3094D12F-606C-4A88-ADFB-771DA20CDA1B}" type="pres">
      <dgm:prSet presAssocID="{4E5E31E1-1D48-4DD1-918A-8EE8233EE867}" presName="textRect" presStyleLbl="revTx" presStyleIdx="3" presStyleCnt="5">
        <dgm:presLayoutVars>
          <dgm:chMax val="1"/>
          <dgm:chPref val="1"/>
        </dgm:presLayoutVars>
      </dgm:prSet>
      <dgm:spPr/>
    </dgm:pt>
    <dgm:pt modelId="{B1685F2A-9FCF-4024-B8D4-1B5FF32F3831}" type="pres">
      <dgm:prSet presAssocID="{5A362889-273E-40DF-B834-4E4F8BAA76DA}" presName="sibTrans" presStyleCnt="0"/>
      <dgm:spPr/>
    </dgm:pt>
    <dgm:pt modelId="{6637C1ED-48D8-4CCB-A981-78A70E482BD2}" type="pres">
      <dgm:prSet presAssocID="{4D9BE19B-28B5-4C4B-ACA9-CF49B399BB3D}" presName="compNode" presStyleCnt="0"/>
      <dgm:spPr/>
    </dgm:pt>
    <dgm:pt modelId="{EA09ABD2-58EB-4BE7-8307-772D5A50333A}" type="pres">
      <dgm:prSet presAssocID="{4D9BE19B-28B5-4C4B-ACA9-CF49B399BB3D}" presName="iconBgRect" presStyleLbl="bgShp" presStyleIdx="4" presStyleCnt="5"/>
      <dgm:spPr/>
    </dgm:pt>
    <dgm:pt modelId="{A50C30D0-D5A6-42FD-AE93-9A4B94B53F0D}" type="pres">
      <dgm:prSet presAssocID="{4D9BE19B-28B5-4C4B-ACA9-CF49B399BB3D}"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edical"/>
        </a:ext>
      </dgm:extLst>
    </dgm:pt>
    <dgm:pt modelId="{1A8A5672-E590-4088-BDC8-75FF88890406}" type="pres">
      <dgm:prSet presAssocID="{4D9BE19B-28B5-4C4B-ACA9-CF49B399BB3D}" presName="spaceRect" presStyleCnt="0"/>
      <dgm:spPr/>
    </dgm:pt>
    <dgm:pt modelId="{8712C98D-E1BF-4E0F-9F42-8E17B305705E}" type="pres">
      <dgm:prSet presAssocID="{4D9BE19B-28B5-4C4B-ACA9-CF49B399BB3D}" presName="textRect" presStyleLbl="revTx" presStyleIdx="4" presStyleCnt="5">
        <dgm:presLayoutVars>
          <dgm:chMax val="1"/>
          <dgm:chPref val="1"/>
        </dgm:presLayoutVars>
      </dgm:prSet>
      <dgm:spPr/>
    </dgm:pt>
  </dgm:ptLst>
  <dgm:cxnLst>
    <dgm:cxn modelId="{BC456C12-CB58-46FB-B0BF-8F70D30A0DC1}" srcId="{AE92A56A-E554-4694-B244-939AC6C28203}" destId="{2ACA4154-74FF-48A8-B39C-2605FB3E3A18}" srcOrd="2" destOrd="0" parTransId="{7AB1B849-0C1C-4ABE-83C7-6F53BC8602DF}" sibTransId="{12EAED11-2130-4B0D-9B30-8139BA22D53C}"/>
    <dgm:cxn modelId="{39985D1C-DFC4-4E2B-837D-6A03B2F99487}" srcId="{AE92A56A-E554-4694-B244-939AC6C28203}" destId="{4E5E31E1-1D48-4DD1-918A-8EE8233EE867}" srcOrd="3" destOrd="0" parTransId="{2847E51C-E00B-44D7-947D-284D6B17CDFB}" sibTransId="{5A362889-273E-40DF-B834-4E4F8BAA76DA}"/>
    <dgm:cxn modelId="{F2955120-C5D8-4BF2-9556-C041D2B4461C}" type="presOf" srcId="{2ACA4154-74FF-48A8-B39C-2605FB3E3A18}" destId="{8D9DD0F5-750A-40D0-8D94-012318C1DCF2}" srcOrd="0" destOrd="0" presId="urn:microsoft.com/office/officeart/2018/5/layout/IconCircleLabelList"/>
    <dgm:cxn modelId="{268E6426-869F-4C40-A610-D59E92990E55}" srcId="{AE92A56A-E554-4694-B244-939AC6C28203}" destId="{A4AAC99C-46C8-426C-B356-51E58BABE9EB}" srcOrd="0" destOrd="0" parTransId="{79F52AEC-8BBB-4232-A97A-B553935C7A75}" sibTransId="{BB9F137D-1C8D-44FD-B4E2-17A2E6AD3EA7}"/>
    <dgm:cxn modelId="{D5E79726-B638-4538-B3EE-65E81519A30D}" srcId="{AE92A56A-E554-4694-B244-939AC6C28203}" destId="{50B59D8A-89ED-46AF-B603-262D331BE2BF}" srcOrd="1" destOrd="0" parTransId="{EA23C0B4-64BC-4AF2-A64B-00DF3BB28CDA}" sibTransId="{0D974698-BA4E-434F-979B-48996D4AC3CF}"/>
    <dgm:cxn modelId="{7EDDBF39-2747-4B75-A865-75357E22AA29}" srcId="{AE92A56A-E554-4694-B244-939AC6C28203}" destId="{4D9BE19B-28B5-4C4B-ACA9-CF49B399BB3D}" srcOrd="4" destOrd="0" parTransId="{03904D79-841A-4561-87F0-6837CAF83F95}" sibTransId="{1FCDE863-E410-440D-8F84-1EB01EBD7C70}"/>
    <dgm:cxn modelId="{28F7B564-F3F0-42B4-975D-BC949CD2D6F3}" type="presOf" srcId="{A4AAC99C-46C8-426C-B356-51E58BABE9EB}" destId="{E76A1A62-0E69-4C6E-9AFF-6DD4BA769D34}" srcOrd="0" destOrd="0" presId="urn:microsoft.com/office/officeart/2018/5/layout/IconCircleLabelList"/>
    <dgm:cxn modelId="{0C668C6A-6716-4C33-A210-66CE07F50341}" type="presOf" srcId="{50B59D8A-89ED-46AF-B603-262D331BE2BF}" destId="{FA4AFCB0-B518-4D83-81E5-D599D925F537}" srcOrd="0" destOrd="0" presId="urn:microsoft.com/office/officeart/2018/5/layout/IconCircleLabelList"/>
    <dgm:cxn modelId="{3F375B94-FEAC-46CC-AA38-F9AB0119C2D3}" type="presOf" srcId="{AE92A56A-E554-4694-B244-939AC6C28203}" destId="{1CCC7441-8543-4E71-9875-5931F7EB0250}" srcOrd="0" destOrd="0" presId="urn:microsoft.com/office/officeart/2018/5/layout/IconCircleLabelList"/>
    <dgm:cxn modelId="{1DF461E4-7DBF-478C-819D-AF5BC01E03DE}" type="presOf" srcId="{4D9BE19B-28B5-4C4B-ACA9-CF49B399BB3D}" destId="{8712C98D-E1BF-4E0F-9F42-8E17B305705E}" srcOrd="0" destOrd="0" presId="urn:microsoft.com/office/officeart/2018/5/layout/IconCircleLabelList"/>
    <dgm:cxn modelId="{7ACB68ED-2FDD-4486-98D5-2AA91A50F039}" type="presOf" srcId="{4E5E31E1-1D48-4DD1-918A-8EE8233EE867}" destId="{3094D12F-606C-4A88-ADFB-771DA20CDA1B}" srcOrd="0" destOrd="0" presId="urn:microsoft.com/office/officeart/2018/5/layout/IconCircleLabelList"/>
    <dgm:cxn modelId="{EFD31BF4-DF32-4FE8-975E-A48894907349}" type="presParOf" srcId="{1CCC7441-8543-4E71-9875-5931F7EB0250}" destId="{D84AD081-6822-47F6-9173-CBA4FA044B10}" srcOrd="0" destOrd="0" presId="urn:microsoft.com/office/officeart/2018/5/layout/IconCircleLabelList"/>
    <dgm:cxn modelId="{4A00803E-780A-419F-9F1F-B5334199AA9E}" type="presParOf" srcId="{D84AD081-6822-47F6-9173-CBA4FA044B10}" destId="{AD20FB88-DAE2-4A55-9AB9-86743D2D5F26}" srcOrd="0" destOrd="0" presId="urn:microsoft.com/office/officeart/2018/5/layout/IconCircleLabelList"/>
    <dgm:cxn modelId="{BD8E3752-6297-4B02-8440-E4084F70DD12}" type="presParOf" srcId="{D84AD081-6822-47F6-9173-CBA4FA044B10}" destId="{3F647E56-6CEF-4BEF-B905-3EB93BB174EC}" srcOrd="1" destOrd="0" presId="urn:microsoft.com/office/officeart/2018/5/layout/IconCircleLabelList"/>
    <dgm:cxn modelId="{2306E773-79CF-4DF4-9609-C66D9D9A50D0}" type="presParOf" srcId="{D84AD081-6822-47F6-9173-CBA4FA044B10}" destId="{1E8CF61E-FFC5-495D-938D-3E3A47E0FAC5}" srcOrd="2" destOrd="0" presId="urn:microsoft.com/office/officeart/2018/5/layout/IconCircleLabelList"/>
    <dgm:cxn modelId="{7930A02F-EE79-462E-BBD1-883596178103}" type="presParOf" srcId="{D84AD081-6822-47F6-9173-CBA4FA044B10}" destId="{E76A1A62-0E69-4C6E-9AFF-6DD4BA769D34}" srcOrd="3" destOrd="0" presId="urn:microsoft.com/office/officeart/2018/5/layout/IconCircleLabelList"/>
    <dgm:cxn modelId="{27250574-0F7C-4DB3-9A2E-0012997273F9}" type="presParOf" srcId="{1CCC7441-8543-4E71-9875-5931F7EB0250}" destId="{F4F64A13-EDF9-4E5C-A02C-9C96D97CFA5D}" srcOrd="1" destOrd="0" presId="urn:microsoft.com/office/officeart/2018/5/layout/IconCircleLabelList"/>
    <dgm:cxn modelId="{721E7CF4-7E9A-44CB-B6F4-5F75C29E7C18}" type="presParOf" srcId="{1CCC7441-8543-4E71-9875-5931F7EB0250}" destId="{B9EB4409-A519-4C18-A55C-E946287710C5}" srcOrd="2" destOrd="0" presId="urn:microsoft.com/office/officeart/2018/5/layout/IconCircleLabelList"/>
    <dgm:cxn modelId="{6173F77E-111C-41AA-B336-2BE5893B0738}" type="presParOf" srcId="{B9EB4409-A519-4C18-A55C-E946287710C5}" destId="{9A477E48-1A2B-4C8A-BF53-25E478E5FFC9}" srcOrd="0" destOrd="0" presId="urn:microsoft.com/office/officeart/2018/5/layout/IconCircleLabelList"/>
    <dgm:cxn modelId="{3E31C254-10BA-4A59-B9FF-4AFF328FB645}" type="presParOf" srcId="{B9EB4409-A519-4C18-A55C-E946287710C5}" destId="{CD835D40-0E6C-48CC-924A-50688354D9A4}" srcOrd="1" destOrd="0" presId="urn:microsoft.com/office/officeart/2018/5/layout/IconCircleLabelList"/>
    <dgm:cxn modelId="{78A8ADF3-8196-4ABF-B77E-F52EF2241C02}" type="presParOf" srcId="{B9EB4409-A519-4C18-A55C-E946287710C5}" destId="{0CE9FB23-A356-441C-86F8-8ACAC0E0BEFA}" srcOrd="2" destOrd="0" presId="urn:microsoft.com/office/officeart/2018/5/layout/IconCircleLabelList"/>
    <dgm:cxn modelId="{570DF6C7-D187-40EC-89FD-4A68FA2293B4}" type="presParOf" srcId="{B9EB4409-A519-4C18-A55C-E946287710C5}" destId="{FA4AFCB0-B518-4D83-81E5-D599D925F537}" srcOrd="3" destOrd="0" presId="urn:microsoft.com/office/officeart/2018/5/layout/IconCircleLabelList"/>
    <dgm:cxn modelId="{368B59DF-8910-46D2-8F65-AD388D3E1D2B}" type="presParOf" srcId="{1CCC7441-8543-4E71-9875-5931F7EB0250}" destId="{6673A685-4C1B-4F88-80D9-7E85C6186944}" srcOrd="3" destOrd="0" presId="urn:microsoft.com/office/officeart/2018/5/layout/IconCircleLabelList"/>
    <dgm:cxn modelId="{F970CF4A-0F21-421D-A7AE-747E36800204}" type="presParOf" srcId="{1CCC7441-8543-4E71-9875-5931F7EB0250}" destId="{A3783751-6277-4B37-8936-B1AE66FAD018}" srcOrd="4" destOrd="0" presId="urn:microsoft.com/office/officeart/2018/5/layout/IconCircleLabelList"/>
    <dgm:cxn modelId="{3732BB31-B90F-4980-93A7-D35EFEF09E01}" type="presParOf" srcId="{A3783751-6277-4B37-8936-B1AE66FAD018}" destId="{88D39825-E8EA-4C5D-BAFD-00728C875D5A}" srcOrd="0" destOrd="0" presId="urn:microsoft.com/office/officeart/2018/5/layout/IconCircleLabelList"/>
    <dgm:cxn modelId="{AD445EE7-B76F-49DF-8F99-137176856F36}" type="presParOf" srcId="{A3783751-6277-4B37-8936-B1AE66FAD018}" destId="{1C61CB8D-8991-426A-B798-637416DBA6B4}" srcOrd="1" destOrd="0" presId="urn:microsoft.com/office/officeart/2018/5/layout/IconCircleLabelList"/>
    <dgm:cxn modelId="{53EC4023-EB8C-4FFF-B7DE-860F845D9225}" type="presParOf" srcId="{A3783751-6277-4B37-8936-B1AE66FAD018}" destId="{D6C5FD71-BB1E-43D0-AAB7-AC73416E7CD5}" srcOrd="2" destOrd="0" presId="urn:microsoft.com/office/officeart/2018/5/layout/IconCircleLabelList"/>
    <dgm:cxn modelId="{662B26AD-FEA9-465F-8059-7B605AA823EF}" type="presParOf" srcId="{A3783751-6277-4B37-8936-B1AE66FAD018}" destId="{8D9DD0F5-750A-40D0-8D94-012318C1DCF2}" srcOrd="3" destOrd="0" presId="urn:microsoft.com/office/officeart/2018/5/layout/IconCircleLabelList"/>
    <dgm:cxn modelId="{DAADFC5E-9CDB-4A18-9738-28F5ED0B4BDC}" type="presParOf" srcId="{1CCC7441-8543-4E71-9875-5931F7EB0250}" destId="{D4EC971B-EFF6-4C61-A04B-62EED6F0CB24}" srcOrd="5" destOrd="0" presId="urn:microsoft.com/office/officeart/2018/5/layout/IconCircleLabelList"/>
    <dgm:cxn modelId="{C7635540-E973-41B4-B4AD-582CB2710257}" type="presParOf" srcId="{1CCC7441-8543-4E71-9875-5931F7EB0250}" destId="{A7BAC31A-578E-4189-A248-4BC8A82DD153}" srcOrd="6" destOrd="0" presId="urn:microsoft.com/office/officeart/2018/5/layout/IconCircleLabelList"/>
    <dgm:cxn modelId="{D00A6F39-F379-453D-93F1-BD6C4B0B9ABE}" type="presParOf" srcId="{A7BAC31A-578E-4189-A248-4BC8A82DD153}" destId="{8B56DB65-44F3-4A23-A827-7FD85D4C6452}" srcOrd="0" destOrd="0" presId="urn:microsoft.com/office/officeart/2018/5/layout/IconCircleLabelList"/>
    <dgm:cxn modelId="{6F4B34AD-2CA8-4BCB-B7FD-BC01690241D1}" type="presParOf" srcId="{A7BAC31A-578E-4189-A248-4BC8A82DD153}" destId="{FBDD148A-C217-4A11-9D72-36ABEC505886}" srcOrd="1" destOrd="0" presId="urn:microsoft.com/office/officeart/2018/5/layout/IconCircleLabelList"/>
    <dgm:cxn modelId="{1B731C54-48B1-48CD-BC64-063711AB2A9E}" type="presParOf" srcId="{A7BAC31A-578E-4189-A248-4BC8A82DD153}" destId="{D20BC24A-EE00-4761-BE41-611129983764}" srcOrd="2" destOrd="0" presId="urn:microsoft.com/office/officeart/2018/5/layout/IconCircleLabelList"/>
    <dgm:cxn modelId="{B0BD9B7E-7593-482B-9BC3-57E7D4BA6B04}" type="presParOf" srcId="{A7BAC31A-578E-4189-A248-4BC8A82DD153}" destId="{3094D12F-606C-4A88-ADFB-771DA20CDA1B}" srcOrd="3" destOrd="0" presId="urn:microsoft.com/office/officeart/2018/5/layout/IconCircleLabelList"/>
    <dgm:cxn modelId="{F8046F41-8BF4-4F1B-AE3F-EA1CF58777B5}" type="presParOf" srcId="{1CCC7441-8543-4E71-9875-5931F7EB0250}" destId="{B1685F2A-9FCF-4024-B8D4-1B5FF32F3831}" srcOrd="7" destOrd="0" presId="urn:microsoft.com/office/officeart/2018/5/layout/IconCircleLabelList"/>
    <dgm:cxn modelId="{160A95A9-2FEC-4D14-9580-8BD2F5252911}" type="presParOf" srcId="{1CCC7441-8543-4E71-9875-5931F7EB0250}" destId="{6637C1ED-48D8-4CCB-A981-78A70E482BD2}" srcOrd="8" destOrd="0" presId="urn:microsoft.com/office/officeart/2018/5/layout/IconCircleLabelList"/>
    <dgm:cxn modelId="{FB2C7D39-6A4E-447C-95A9-538FF688557D}" type="presParOf" srcId="{6637C1ED-48D8-4CCB-A981-78A70E482BD2}" destId="{EA09ABD2-58EB-4BE7-8307-772D5A50333A}" srcOrd="0" destOrd="0" presId="urn:microsoft.com/office/officeart/2018/5/layout/IconCircleLabelList"/>
    <dgm:cxn modelId="{C8391330-E0FE-49A4-AB05-14D02800B2B3}" type="presParOf" srcId="{6637C1ED-48D8-4CCB-A981-78A70E482BD2}" destId="{A50C30D0-D5A6-42FD-AE93-9A4B94B53F0D}" srcOrd="1" destOrd="0" presId="urn:microsoft.com/office/officeart/2018/5/layout/IconCircleLabelList"/>
    <dgm:cxn modelId="{271C5AA7-E82E-4D74-8007-3A8CA83CBC57}" type="presParOf" srcId="{6637C1ED-48D8-4CCB-A981-78A70E482BD2}" destId="{1A8A5672-E590-4088-BDC8-75FF88890406}" srcOrd="2" destOrd="0" presId="urn:microsoft.com/office/officeart/2018/5/layout/IconCircleLabelList"/>
    <dgm:cxn modelId="{9EBFFB75-2FD7-470D-A755-7C2514D7EE9B}" type="presParOf" srcId="{6637C1ED-48D8-4CCB-A981-78A70E482BD2}" destId="{8712C98D-E1BF-4E0F-9F42-8E17B305705E}"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6BFA98-59A0-47D7-834C-9819097A079A}" type="doc">
      <dgm:prSet loTypeId="urn:microsoft.com/office/officeart/2005/8/layout/hierarchy3" loCatId="hierarchy" qsTypeId="urn:microsoft.com/office/officeart/2005/8/quickstyle/simple1" qsCatId="simple" csTypeId="urn:microsoft.com/office/officeart/2005/8/colors/colorful5" csCatId="colorful" phldr="1"/>
      <dgm:spPr/>
      <dgm:t>
        <a:bodyPr/>
        <a:lstStyle/>
        <a:p>
          <a:endParaRPr lang="en-US"/>
        </a:p>
      </dgm:t>
    </dgm:pt>
    <dgm:pt modelId="{F62DDCB8-D57D-400B-AFEE-FA9F6BA7B4DD}">
      <dgm:prSet/>
      <dgm:spPr/>
      <dgm:t>
        <a:bodyPr/>
        <a:lstStyle/>
        <a:p>
          <a:r>
            <a:rPr lang="en-US" b="0" i="0" dirty="0"/>
            <a:t>Do your staff know the main symptoms of measles?  </a:t>
          </a:r>
          <a:endParaRPr lang="en-US" dirty="0"/>
        </a:p>
      </dgm:t>
    </dgm:pt>
    <dgm:pt modelId="{92C45BE7-7CCD-48D1-8087-43EE255D4B76}" type="parTrans" cxnId="{1FA43773-C403-4535-A387-699B53197D12}">
      <dgm:prSet/>
      <dgm:spPr/>
      <dgm:t>
        <a:bodyPr/>
        <a:lstStyle/>
        <a:p>
          <a:endParaRPr lang="en-US"/>
        </a:p>
      </dgm:t>
    </dgm:pt>
    <dgm:pt modelId="{8F7DDEEF-3B24-46BE-8667-81C65D16F533}" type="sibTrans" cxnId="{1FA43773-C403-4535-A387-699B53197D12}">
      <dgm:prSet/>
      <dgm:spPr/>
      <dgm:t>
        <a:bodyPr/>
        <a:lstStyle/>
        <a:p>
          <a:endParaRPr lang="en-US"/>
        </a:p>
      </dgm:t>
    </dgm:pt>
    <dgm:pt modelId="{EE8C8C87-FBDE-40D7-974E-F61B16C506CE}">
      <dgm:prSet/>
      <dgm:spPr/>
      <dgm:t>
        <a:bodyPr/>
        <a:lstStyle/>
        <a:p>
          <a:r>
            <a:rPr lang="en-US" b="0" i="0" dirty="0"/>
            <a:t>Are your staff aware of Measles outbreaks in the US and high traveled destinations?</a:t>
          </a:r>
          <a:endParaRPr lang="en-US" dirty="0"/>
        </a:p>
      </dgm:t>
    </dgm:pt>
    <dgm:pt modelId="{AB81F24E-46C7-4388-A186-B340F4FE59FC}" type="parTrans" cxnId="{306B15AE-EABD-46A0-872B-3C84B89E99AF}">
      <dgm:prSet/>
      <dgm:spPr/>
      <dgm:t>
        <a:bodyPr/>
        <a:lstStyle/>
        <a:p>
          <a:endParaRPr lang="en-US"/>
        </a:p>
      </dgm:t>
    </dgm:pt>
    <dgm:pt modelId="{C215D104-008B-4A13-A6D3-896EF93E7CC5}" type="sibTrans" cxnId="{306B15AE-EABD-46A0-872B-3C84B89E99AF}">
      <dgm:prSet/>
      <dgm:spPr/>
      <dgm:t>
        <a:bodyPr/>
        <a:lstStyle/>
        <a:p>
          <a:endParaRPr lang="en-US"/>
        </a:p>
      </dgm:t>
    </dgm:pt>
    <dgm:pt modelId="{51C2FD5C-68B1-4658-A7D2-733861CC3E5B}">
      <dgm:prSet/>
      <dgm:spPr/>
      <dgm:t>
        <a:bodyPr/>
        <a:lstStyle/>
        <a:p>
          <a:r>
            <a:rPr lang="en-US" b="0" i="0" dirty="0"/>
            <a:t>Are staff asking pts about recent travel?</a:t>
          </a:r>
          <a:endParaRPr lang="en-US" dirty="0"/>
        </a:p>
      </dgm:t>
    </dgm:pt>
    <dgm:pt modelId="{6CA76C63-7FDD-4BA6-89F6-9EACC9B76C7B}" type="parTrans" cxnId="{F60C5D45-BB8A-47B5-9B3A-5B57622FF6D6}">
      <dgm:prSet/>
      <dgm:spPr/>
      <dgm:t>
        <a:bodyPr/>
        <a:lstStyle/>
        <a:p>
          <a:endParaRPr lang="en-US"/>
        </a:p>
      </dgm:t>
    </dgm:pt>
    <dgm:pt modelId="{D357B0F4-B791-4836-AF77-38A17924DEF9}" type="sibTrans" cxnId="{F60C5D45-BB8A-47B5-9B3A-5B57622FF6D6}">
      <dgm:prSet/>
      <dgm:spPr/>
      <dgm:t>
        <a:bodyPr/>
        <a:lstStyle/>
        <a:p>
          <a:endParaRPr lang="en-US"/>
        </a:p>
      </dgm:t>
    </dgm:pt>
    <dgm:pt modelId="{5FC5C5D1-5A10-496E-8068-E43D778316FC}">
      <dgm:prSet/>
      <dgm:spPr/>
      <dgm:t>
        <a:bodyPr/>
        <a:lstStyle/>
        <a:p>
          <a:r>
            <a:rPr lang="en-US" b="0" i="0" dirty="0"/>
            <a:t>Do your staff know what to do if they had a suspected measles case?</a:t>
          </a:r>
          <a:endParaRPr lang="en-US" dirty="0"/>
        </a:p>
      </dgm:t>
    </dgm:pt>
    <dgm:pt modelId="{96B935B1-642E-4D2A-82C1-BEA977F627C0}" type="parTrans" cxnId="{BC0B4407-8339-468A-9283-C4AFDFB211CC}">
      <dgm:prSet/>
      <dgm:spPr/>
      <dgm:t>
        <a:bodyPr/>
        <a:lstStyle/>
        <a:p>
          <a:endParaRPr lang="en-US"/>
        </a:p>
      </dgm:t>
    </dgm:pt>
    <dgm:pt modelId="{F3252246-13B8-4B23-AFBB-F075B52DA6DC}" type="sibTrans" cxnId="{BC0B4407-8339-468A-9283-C4AFDFB211CC}">
      <dgm:prSet/>
      <dgm:spPr/>
      <dgm:t>
        <a:bodyPr/>
        <a:lstStyle/>
        <a:p>
          <a:endParaRPr lang="en-US"/>
        </a:p>
      </dgm:t>
    </dgm:pt>
    <dgm:pt modelId="{D43B438A-A2A7-4778-ADCC-7D6F870AAEC9}">
      <dgm:prSet/>
      <dgm:spPr/>
      <dgm:t>
        <a:bodyPr/>
        <a:lstStyle/>
        <a:p>
          <a:r>
            <a:rPr lang="en-US" b="0" i="0" dirty="0"/>
            <a:t>Isolation</a:t>
          </a:r>
          <a:endParaRPr lang="en-US" dirty="0"/>
        </a:p>
      </dgm:t>
    </dgm:pt>
    <dgm:pt modelId="{E5044D14-D241-4494-9C40-BDF1051B3A95}" type="parTrans" cxnId="{0629741F-E7D1-4BE0-88D3-3178F80B2CE3}">
      <dgm:prSet/>
      <dgm:spPr/>
      <dgm:t>
        <a:bodyPr/>
        <a:lstStyle/>
        <a:p>
          <a:endParaRPr lang="en-US"/>
        </a:p>
      </dgm:t>
    </dgm:pt>
    <dgm:pt modelId="{4E115DC9-59B9-4C33-A4AB-71599B74DC16}" type="sibTrans" cxnId="{0629741F-E7D1-4BE0-88D3-3178F80B2CE3}">
      <dgm:prSet/>
      <dgm:spPr/>
      <dgm:t>
        <a:bodyPr/>
        <a:lstStyle/>
        <a:p>
          <a:endParaRPr lang="en-US"/>
        </a:p>
      </dgm:t>
    </dgm:pt>
    <dgm:pt modelId="{BCC22785-E906-475E-B88D-5A2AE99CF87A}">
      <dgm:prSet/>
      <dgm:spPr/>
      <dgm:t>
        <a:bodyPr/>
        <a:lstStyle/>
        <a:p>
          <a:r>
            <a:rPr lang="en-US" b="0" i="0" dirty="0"/>
            <a:t>Laboratory tests—Is your lab ready?</a:t>
          </a:r>
          <a:endParaRPr lang="en-US" dirty="0"/>
        </a:p>
      </dgm:t>
    </dgm:pt>
    <dgm:pt modelId="{AA08FAF1-981C-4DB0-882F-C32DC5E91E31}" type="parTrans" cxnId="{5EB2D302-F119-4BD3-B693-B0E22C512593}">
      <dgm:prSet/>
      <dgm:spPr/>
      <dgm:t>
        <a:bodyPr/>
        <a:lstStyle/>
        <a:p>
          <a:endParaRPr lang="en-US"/>
        </a:p>
      </dgm:t>
    </dgm:pt>
    <dgm:pt modelId="{7B5E90AA-FFEF-4A37-9128-3FE3FD626807}" type="sibTrans" cxnId="{5EB2D302-F119-4BD3-B693-B0E22C512593}">
      <dgm:prSet/>
      <dgm:spPr/>
      <dgm:t>
        <a:bodyPr/>
        <a:lstStyle/>
        <a:p>
          <a:endParaRPr lang="en-US"/>
        </a:p>
      </dgm:t>
    </dgm:pt>
    <dgm:pt modelId="{EDD98B6E-8DB6-4C3D-8E04-AA4558C2226E}">
      <dgm:prSet/>
      <dgm:spPr/>
      <dgm:t>
        <a:bodyPr/>
        <a:lstStyle/>
        <a:p>
          <a:r>
            <a:rPr lang="en-US" b="0" i="0" dirty="0"/>
            <a:t>Do staff know how to check vaccination status on patients? </a:t>
          </a:r>
          <a:endParaRPr lang="en-US" dirty="0"/>
        </a:p>
      </dgm:t>
    </dgm:pt>
    <dgm:pt modelId="{79B7259E-F0DC-4698-9989-CDA1A0227F88}" type="parTrans" cxnId="{E977928D-6911-49A1-8700-D5F08DFA8B48}">
      <dgm:prSet/>
      <dgm:spPr/>
      <dgm:t>
        <a:bodyPr/>
        <a:lstStyle/>
        <a:p>
          <a:endParaRPr lang="en-US"/>
        </a:p>
      </dgm:t>
    </dgm:pt>
    <dgm:pt modelId="{E94684FF-987B-4AF9-A353-4BCE7CF7AE02}" type="sibTrans" cxnId="{E977928D-6911-49A1-8700-D5F08DFA8B48}">
      <dgm:prSet/>
      <dgm:spPr/>
      <dgm:t>
        <a:bodyPr/>
        <a:lstStyle/>
        <a:p>
          <a:endParaRPr lang="en-US"/>
        </a:p>
      </dgm:t>
    </dgm:pt>
    <dgm:pt modelId="{7DB88D4F-0C0C-4BB8-9EF6-BCE2888308D8}">
      <dgm:prSet/>
      <dgm:spPr/>
      <dgm:t>
        <a:bodyPr/>
        <a:lstStyle/>
        <a:p>
          <a:r>
            <a:rPr lang="en-US" dirty="0"/>
            <a:t>Are boosters needed?</a:t>
          </a:r>
        </a:p>
      </dgm:t>
    </dgm:pt>
    <dgm:pt modelId="{0A6FD084-B05B-4F27-95A5-92CFF4E2F094}" type="parTrans" cxnId="{AF53AE9F-9A37-4772-BD8C-BA27475B41D3}">
      <dgm:prSet/>
      <dgm:spPr/>
    </dgm:pt>
    <dgm:pt modelId="{CDE6C0B1-26DC-4FB9-9A22-D6B73542EA30}" type="sibTrans" cxnId="{AF53AE9F-9A37-4772-BD8C-BA27475B41D3}">
      <dgm:prSet/>
      <dgm:spPr/>
    </dgm:pt>
    <dgm:pt modelId="{C4FE4857-9732-4115-BD00-F3CED6FB8DE1}">
      <dgm:prSet/>
      <dgm:spPr/>
      <dgm:t>
        <a:bodyPr/>
        <a:lstStyle/>
        <a:p>
          <a:r>
            <a:rPr lang="en-US" dirty="0"/>
            <a:t>Employee Health</a:t>
          </a:r>
        </a:p>
      </dgm:t>
    </dgm:pt>
    <dgm:pt modelId="{D914DB7C-DA21-494A-A792-4076D68B36CD}" type="parTrans" cxnId="{9FA5EB37-61DE-4BAE-873F-F57F7FAD6C5B}">
      <dgm:prSet/>
      <dgm:spPr/>
    </dgm:pt>
    <dgm:pt modelId="{1083087E-33DB-42DC-98E9-F1A714006F1D}" type="sibTrans" cxnId="{9FA5EB37-61DE-4BAE-873F-F57F7FAD6C5B}">
      <dgm:prSet/>
      <dgm:spPr/>
    </dgm:pt>
    <dgm:pt modelId="{BE2C2104-A62B-4287-92C8-B84D6B5B74DB}" type="pres">
      <dgm:prSet presAssocID="{EE6BFA98-59A0-47D7-834C-9819097A079A}" presName="diagram" presStyleCnt="0">
        <dgm:presLayoutVars>
          <dgm:chPref val="1"/>
          <dgm:dir/>
          <dgm:animOne val="branch"/>
          <dgm:animLvl val="lvl"/>
          <dgm:resizeHandles/>
        </dgm:presLayoutVars>
      </dgm:prSet>
      <dgm:spPr/>
    </dgm:pt>
    <dgm:pt modelId="{21C5C345-0B18-4450-BEDD-E99037CEDB69}" type="pres">
      <dgm:prSet presAssocID="{F62DDCB8-D57D-400B-AFEE-FA9F6BA7B4DD}" presName="root" presStyleCnt="0"/>
      <dgm:spPr/>
    </dgm:pt>
    <dgm:pt modelId="{E6B28385-637D-4C16-8384-94F71F316985}" type="pres">
      <dgm:prSet presAssocID="{F62DDCB8-D57D-400B-AFEE-FA9F6BA7B4DD}" presName="rootComposite" presStyleCnt="0"/>
      <dgm:spPr/>
    </dgm:pt>
    <dgm:pt modelId="{6D622962-6469-4D7B-9DE5-8B5572B3CCC0}" type="pres">
      <dgm:prSet presAssocID="{F62DDCB8-D57D-400B-AFEE-FA9F6BA7B4DD}" presName="rootText" presStyleLbl="node1" presStyleIdx="0" presStyleCnt="4"/>
      <dgm:spPr/>
    </dgm:pt>
    <dgm:pt modelId="{0D516076-410C-4915-95F5-252C83B4291A}" type="pres">
      <dgm:prSet presAssocID="{F62DDCB8-D57D-400B-AFEE-FA9F6BA7B4DD}" presName="rootConnector" presStyleLbl="node1" presStyleIdx="0" presStyleCnt="4"/>
      <dgm:spPr/>
    </dgm:pt>
    <dgm:pt modelId="{E0CC6DE3-A767-4429-857E-F6DBEA621C17}" type="pres">
      <dgm:prSet presAssocID="{F62DDCB8-D57D-400B-AFEE-FA9F6BA7B4DD}" presName="childShape" presStyleCnt="0"/>
      <dgm:spPr/>
    </dgm:pt>
    <dgm:pt modelId="{6BB2E562-1003-46E1-8E88-F8738EC57301}" type="pres">
      <dgm:prSet presAssocID="{EE8C8C87-FBDE-40D7-974E-F61B16C506CE}" presName="root" presStyleCnt="0"/>
      <dgm:spPr/>
    </dgm:pt>
    <dgm:pt modelId="{D2F947B1-5164-42E7-AB4B-2E3145B6460B}" type="pres">
      <dgm:prSet presAssocID="{EE8C8C87-FBDE-40D7-974E-F61B16C506CE}" presName="rootComposite" presStyleCnt="0"/>
      <dgm:spPr/>
    </dgm:pt>
    <dgm:pt modelId="{73AADE29-D307-4B6C-81EB-DA78D5EE64CF}" type="pres">
      <dgm:prSet presAssocID="{EE8C8C87-FBDE-40D7-974E-F61B16C506CE}" presName="rootText" presStyleLbl="node1" presStyleIdx="1" presStyleCnt="4"/>
      <dgm:spPr/>
    </dgm:pt>
    <dgm:pt modelId="{0D6E6F60-D3C1-4024-AA8C-6319C9D5743A}" type="pres">
      <dgm:prSet presAssocID="{EE8C8C87-FBDE-40D7-974E-F61B16C506CE}" presName="rootConnector" presStyleLbl="node1" presStyleIdx="1" presStyleCnt="4"/>
      <dgm:spPr/>
    </dgm:pt>
    <dgm:pt modelId="{6A0B114D-D5B3-4C5C-AF5A-D2E918AD685A}" type="pres">
      <dgm:prSet presAssocID="{EE8C8C87-FBDE-40D7-974E-F61B16C506CE}" presName="childShape" presStyleCnt="0"/>
      <dgm:spPr/>
    </dgm:pt>
    <dgm:pt modelId="{93F6902B-1183-43C6-9B6F-DFE356763704}" type="pres">
      <dgm:prSet presAssocID="{D914DB7C-DA21-494A-A792-4076D68B36CD}" presName="Name13" presStyleLbl="parChTrans1D2" presStyleIdx="0" presStyleCnt="5"/>
      <dgm:spPr/>
    </dgm:pt>
    <dgm:pt modelId="{5C22C1ED-2712-418E-8986-4B2BD79A53B1}" type="pres">
      <dgm:prSet presAssocID="{C4FE4857-9732-4115-BD00-F3CED6FB8DE1}" presName="childText" presStyleLbl="bgAcc1" presStyleIdx="0" presStyleCnt="5">
        <dgm:presLayoutVars>
          <dgm:bulletEnabled val="1"/>
        </dgm:presLayoutVars>
      </dgm:prSet>
      <dgm:spPr/>
    </dgm:pt>
    <dgm:pt modelId="{D17914DC-01B5-4173-A92F-7F35BCCDBBEC}" type="pres">
      <dgm:prSet presAssocID="{6CA76C63-7FDD-4BA6-89F6-9EACC9B76C7B}" presName="Name13" presStyleLbl="parChTrans1D2" presStyleIdx="1" presStyleCnt="5"/>
      <dgm:spPr/>
    </dgm:pt>
    <dgm:pt modelId="{35890570-E029-4B25-87A0-9B4164416EF8}" type="pres">
      <dgm:prSet presAssocID="{51C2FD5C-68B1-4658-A7D2-733861CC3E5B}" presName="childText" presStyleLbl="bgAcc1" presStyleIdx="1" presStyleCnt="5">
        <dgm:presLayoutVars>
          <dgm:bulletEnabled val="1"/>
        </dgm:presLayoutVars>
      </dgm:prSet>
      <dgm:spPr/>
    </dgm:pt>
    <dgm:pt modelId="{E461D82A-D465-475F-9528-88AB59449583}" type="pres">
      <dgm:prSet presAssocID="{5FC5C5D1-5A10-496E-8068-E43D778316FC}" presName="root" presStyleCnt="0"/>
      <dgm:spPr/>
    </dgm:pt>
    <dgm:pt modelId="{FE8E982B-1495-4CE4-90A6-FA720EB26520}" type="pres">
      <dgm:prSet presAssocID="{5FC5C5D1-5A10-496E-8068-E43D778316FC}" presName="rootComposite" presStyleCnt="0"/>
      <dgm:spPr/>
    </dgm:pt>
    <dgm:pt modelId="{D68704D0-190B-45FA-9C64-BDFF8E20F76F}" type="pres">
      <dgm:prSet presAssocID="{5FC5C5D1-5A10-496E-8068-E43D778316FC}" presName="rootText" presStyleLbl="node1" presStyleIdx="2" presStyleCnt="4"/>
      <dgm:spPr/>
    </dgm:pt>
    <dgm:pt modelId="{BC8C7F3B-063D-4182-8F87-45CBB97B2FEC}" type="pres">
      <dgm:prSet presAssocID="{5FC5C5D1-5A10-496E-8068-E43D778316FC}" presName="rootConnector" presStyleLbl="node1" presStyleIdx="2" presStyleCnt="4"/>
      <dgm:spPr/>
    </dgm:pt>
    <dgm:pt modelId="{6FA3ED92-130C-4789-AAE8-CDD4FCE03593}" type="pres">
      <dgm:prSet presAssocID="{5FC5C5D1-5A10-496E-8068-E43D778316FC}" presName="childShape" presStyleCnt="0"/>
      <dgm:spPr/>
    </dgm:pt>
    <dgm:pt modelId="{DE24E039-34E8-47AF-83F1-A3126BAE6ED4}" type="pres">
      <dgm:prSet presAssocID="{E5044D14-D241-4494-9C40-BDF1051B3A95}" presName="Name13" presStyleLbl="parChTrans1D2" presStyleIdx="2" presStyleCnt="5"/>
      <dgm:spPr/>
    </dgm:pt>
    <dgm:pt modelId="{271E087E-782C-4094-9567-9FA16BAD77CA}" type="pres">
      <dgm:prSet presAssocID="{D43B438A-A2A7-4778-ADCC-7D6F870AAEC9}" presName="childText" presStyleLbl="bgAcc1" presStyleIdx="2" presStyleCnt="5">
        <dgm:presLayoutVars>
          <dgm:bulletEnabled val="1"/>
        </dgm:presLayoutVars>
      </dgm:prSet>
      <dgm:spPr/>
    </dgm:pt>
    <dgm:pt modelId="{7AB72AC3-50C1-47C0-9B0B-DDED8F8F1509}" type="pres">
      <dgm:prSet presAssocID="{AA08FAF1-981C-4DB0-882F-C32DC5E91E31}" presName="Name13" presStyleLbl="parChTrans1D2" presStyleIdx="3" presStyleCnt="5"/>
      <dgm:spPr/>
    </dgm:pt>
    <dgm:pt modelId="{A5BD0817-57A2-443B-866C-97630EFFA172}" type="pres">
      <dgm:prSet presAssocID="{BCC22785-E906-475E-B88D-5A2AE99CF87A}" presName="childText" presStyleLbl="bgAcc1" presStyleIdx="3" presStyleCnt="5">
        <dgm:presLayoutVars>
          <dgm:bulletEnabled val="1"/>
        </dgm:presLayoutVars>
      </dgm:prSet>
      <dgm:spPr/>
    </dgm:pt>
    <dgm:pt modelId="{5A26DAE1-506C-4F88-B19F-288DA0FD2973}" type="pres">
      <dgm:prSet presAssocID="{EDD98B6E-8DB6-4C3D-8E04-AA4558C2226E}" presName="root" presStyleCnt="0"/>
      <dgm:spPr/>
    </dgm:pt>
    <dgm:pt modelId="{829AEAE9-C514-4C28-BC4C-8FED8509F8B7}" type="pres">
      <dgm:prSet presAssocID="{EDD98B6E-8DB6-4C3D-8E04-AA4558C2226E}" presName="rootComposite" presStyleCnt="0"/>
      <dgm:spPr/>
    </dgm:pt>
    <dgm:pt modelId="{F033DCBD-88D1-4C4D-97B3-2C15CD6E8E57}" type="pres">
      <dgm:prSet presAssocID="{EDD98B6E-8DB6-4C3D-8E04-AA4558C2226E}" presName="rootText" presStyleLbl="node1" presStyleIdx="3" presStyleCnt="4"/>
      <dgm:spPr/>
    </dgm:pt>
    <dgm:pt modelId="{B77864A6-DA34-4ECF-A970-6E2C4564E1C2}" type="pres">
      <dgm:prSet presAssocID="{EDD98B6E-8DB6-4C3D-8E04-AA4558C2226E}" presName="rootConnector" presStyleLbl="node1" presStyleIdx="3" presStyleCnt="4"/>
      <dgm:spPr/>
    </dgm:pt>
    <dgm:pt modelId="{DC7889DC-35F4-4FC9-BCEF-9747C7748F8D}" type="pres">
      <dgm:prSet presAssocID="{EDD98B6E-8DB6-4C3D-8E04-AA4558C2226E}" presName="childShape" presStyleCnt="0"/>
      <dgm:spPr/>
    </dgm:pt>
    <dgm:pt modelId="{A79DDB9D-4904-4ACB-A3ED-2195D07D7222}" type="pres">
      <dgm:prSet presAssocID="{0A6FD084-B05B-4F27-95A5-92CFF4E2F094}" presName="Name13" presStyleLbl="parChTrans1D2" presStyleIdx="4" presStyleCnt="5"/>
      <dgm:spPr/>
    </dgm:pt>
    <dgm:pt modelId="{2B0428E2-A77F-491A-9A70-FA3F49FB76A4}" type="pres">
      <dgm:prSet presAssocID="{7DB88D4F-0C0C-4BB8-9EF6-BCE2888308D8}" presName="childText" presStyleLbl="bgAcc1" presStyleIdx="4" presStyleCnt="5">
        <dgm:presLayoutVars>
          <dgm:bulletEnabled val="1"/>
        </dgm:presLayoutVars>
      </dgm:prSet>
      <dgm:spPr/>
    </dgm:pt>
  </dgm:ptLst>
  <dgm:cxnLst>
    <dgm:cxn modelId="{5EB2D302-F119-4BD3-B693-B0E22C512593}" srcId="{5FC5C5D1-5A10-496E-8068-E43D778316FC}" destId="{BCC22785-E906-475E-B88D-5A2AE99CF87A}" srcOrd="1" destOrd="0" parTransId="{AA08FAF1-981C-4DB0-882F-C32DC5E91E31}" sibTransId="{7B5E90AA-FFEF-4A37-9128-3FE3FD626807}"/>
    <dgm:cxn modelId="{BC0B4407-8339-468A-9283-C4AFDFB211CC}" srcId="{EE6BFA98-59A0-47D7-834C-9819097A079A}" destId="{5FC5C5D1-5A10-496E-8068-E43D778316FC}" srcOrd="2" destOrd="0" parTransId="{96B935B1-642E-4D2A-82C1-BEA977F627C0}" sibTransId="{F3252246-13B8-4B23-AFBB-F075B52DA6DC}"/>
    <dgm:cxn modelId="{3F58B613-BF12-41D0-AF4F-000D0E3720C2}" type="presOf" srcId="{EE8C8C87-FBDE-40D7-974E-F61B16C506CE}" destId="{73AADE29-D307-4B6C-81EB-DA78D5EE64CF}" srcOrd="0" destOrd="0" presId="urn:microsoft.com/office/officeart/2005/8/layout/hierarchy3"/>
    <dgm:cxn modelId="{0629741F-E7D1-4BE0-88D3-3178F80B2CE3}" srcId="{5FC5C5D1-5A10-496E-8068-E43D778316FC}" destId="{D43B438A-A2A7-4778-ADCC-7D6F870AAEC9}" srcOrd="0" destOrd="0" parTransId="{E5044D14-D241-4494-9C40-BDF1051B3A95}" sibTransId="{4E115DC9-59B9-4C33-A4AB-71599B74DC16}"/>
    <dgm:cxn modelId="{F5802435-028F-4DBC-97CB-4F4B820935B7}" type="presOf" srcId="{AA08FAF1-981C-4DB0-882F-C32DC5E91E31}" destId="{7AB72AC3-50C1-47C0-9B0B-DDED8F8F1509}" srcOrd="0" destOrd="0" presId="urn:microsoft.com/office/officeart/2005/8/layout/hierarchy3"/>
    <dgm:cxn modelId="{9FA5EB37-61DE-4BAE-873F-F57F7FAD6C5B}" srcId="{EE8C8C87-FBDE-40D7-974E-F61B16C506CE}" destId="{C4FE4857-9732-4115-BD00-F3CED6FB8DE1}" srcOrd="0" destOrd="0" parTransId="{D914DB7C-DA21-494A-A792-4076D68B36CD}" sibTransId="{1083087E-33DB-42DC-98E9-F1A714006F1D}"/>
    <dgm:cxn modelId="{CB09685F-84D7-4A63-9780-9E71BF4422B5}" type="presOf" srcId="{EE6BFA98-59A0-47D7-834C-9819097A079A}" destId="{BE2C2104-A62B-4287-92C8-B84D6B5B74DB}" srcOrd="0" destOrd="0" presId="urn:microsoft.com/office/officeart/2005/8/layout/hierarchy3"/>
    <dgm:cxn modelId="{F60C5D45-BB8A-47B5-9B3A-5B57622FF6D6}" srcId="{EE8C8C87-FBDE-40D7-974E-F61B16C506CE}" destId="{51C2FD5C-68B1-4658-A7D2-733861CC3E5B}" srcOrd="1" destOrd="0" parTransId="{6CA76C63-7FDD-4BA6-89F6-9EACC9B76C7B}" sibTransId="{D357B0F4-B791-4836-AF77-38A17924DEF9}"/>
    <dgm:cxn modelId="{5A6B4468-EBB5-40FA-91EF-80360068ACFE}" type="presOf" srcId="{5FC5C5D1-5A10-496E-8068-E43D778316FC}" destId="{BC8C7F3B-063D-4182-8F87-45CBB97B2FEC}" srcOrd="1" destOrd="0" presId="urn:microsoft.com/office/officeart/2005/8/layout/hierarchy3"/>
    <dgm:cxn modelId="{07203C4C-9A9A-4058-8FB8-F062CCF72DE0}" type="presOf" srcId="{7DB88D4F-0C0C-4BB8-9EF6-BCE2888308D8}" destId="{2B0428E2-A77F-491A-9A70-FA3F49FB76A4}" srcOrd="0" destOrd="0" presId="urn:microsoft.com/office/officeart/2005/8/layout/hierarchy3"/>
    <dgm:cxn modelId="{E7440351-A34D-407C-A9CD-2387C69DC469}" type="presOf" srcId="{0A6FD084-B05B-4F27-95A5-92CFF4E2F094}" destId="{A79DDB9D-4904-4ACB-A3ED-2195D07D7222}" srcOrd="0" destOrd="0" presId="urn:microsoft.com/office/officeart/2005/8/layout/hierarchy3"/>
    <dgm:cxn modelId="{1FA43773-C403-4535-A387-699B53197D12}" srcId="{EE6BFA98-59A0-47D7-834C-9819097A079A}" destId="{F62DDCB8-D57D-400B-AFEE-FA9F6BA7B4DD}" srcOrd="0" destOrd="0" parTransId="{92C45BE7-7CCD-48D1-8087-43EE255D4B76}" sibTransId="{8F7DDEEF-3B24-46BE-8667-81C65D16F533}"/>
    <dgm:cxn modelId="{F6962C74-9D24-489F-8CD2-8E7CFD232C27}" type="presOf" srcId="{EE8C8C87-FBDE-40D7-974E-F61B16C506CE}" destId="{0D6E6F60-D3C1-4024-AA8C-6319C9D5743A}" srcOrd="1" destOrd="0" presId="urn:microsoft.com/office/officeart/2005/8/layout/hierarchy3"/>
    <dgm:cxn modelId="{DFD86B87-78AD-4416-9123-751BDDADC88D}" type="presOf" srcId="{EDD98B6E-8DB6-4C3D-8E04-AA4558C2226E}" destId="{F033DCBD-88D1-4C4D-97B3-2C15CD6E8E57}" srcOrd="0" destOrd="0" presId="urn:microsoft.com/office/officeart/2005/8/layout/hierarchy3"/>
    <dgm:cxn modelId="{B88D748B-8C2F-4017-B7C3-BB818A55EE45}" type="presOf" srcId="{E5044D14-D241-4494-9C40-BDF1051B3A95}" destId="{DE24E039-34E8-47AF-83F1-A3126BAE6ED4}" srcOrd="0" destOrd="0" presId="urn:microsoft.com/office/officeart/2005/8/layout/hierarchy3"/>
    <dgm:cxn modelId="{E977928D-6911-49A1-8700-D5F08DFA8B48}" srcId="{EE6BFA98-59A0-47D7-834C-9819097A079A}" destId="{EDD98B6E-8DB6-4C3D-8E04-AA4558C2226E}" srcOrd="3" destOrd="0" parTransId="{79B7259E-F0DC-4698-9989-CDA1A0227F88}" sibTransId="{E94684FF-987B-4AF9-A353-4BCE7CF7AE02}"/>
    <dgm:cxn modelId="{AF53AE9F-9A37-4772-BD8C-BA27475B41D3}" srcId="{EDD98B6E-8DB6-4C3D-8E04-AA4558C2226E}" destId="{7DB88D4F-0C0C-4BB8-9EF6-BCE2888308D8}" srcOrd="0" destOrd="0" parTransId="{0A6FD084-B05B-4F27-95A5-92CFF4E2F094}" sibTransId="{CDE6C0B1-26DC-4FB9-9A22-D6B73542EA30}"/>
    <dgm:cxn modelId="{FC4092A1-867F-427C-8138-D2A30CA78CE4}" type="presOf" srcId="{51C2FD5C-68B1-4658-A7D2-733861CC3E5B}" destId="{35890570-E029-4B25-87A0-9B4164416EF8}" srcOrd="0" destOrd="0" presId="urn:microsoft.com/office/officeart/2005/8/layout/hierarchy3"/>
    <dgm:cxn modelId="{9E07BEAC-9C57-4F01-A10F-85C9B3B7F9F4}" type="presOf" srcId="{D914DB7C-DA21-494A-A792-4076D68B36CD}" destId="{93F6902B-1183-43C6-9B6F-DFE356763704}" srcOrd="0" destOrd="0" presId="urn:microsoft.com/office/officeart/2005/8/layout/hierarchy3"/>
    <dgm:cxn modelId="{306B15AE-EABD-46A0-872B-3C84B89E99AF}" srcId="{EE6BFA98-59A0-47D7-834C-9819097A079A}" destId="{EE8C8C87-FBDE-40D7-974E-F61B16C506CE}" srcOrd="1" destOrd="0" parTransId="{AB81F24E-46C7-4388-A186-B340F4FE59FC}" sibTransId="{C215D104-008B-4A13-A6D3-896EF93E7CC5}"/>
    <dgm:cxn modelId="{6A326FB0-ED20-48C5-84C9-8E6CE369C506}" type="presOf" srcId="{EDD98B6E-8DB6-4C3D-8E04-AA4558C2226E}" destId="{B77864A6-DA34-4ECF-A970-6E2C4564E1C2}" srcOrd="1" destOrd="0" presId="urn:microsoft.com/office/officeart/2005/8/layout/hierarchy3"/>
    <dgm:cxn modelId="{AFBB95B8-2B54-499B-9737-A8F2A5AD66FC}" type="presOf" srcId="{F62DDCB8-D57D-400B-AFEE-FA9F6BA7B4DD}" destId="{0D516076-410C-4915-95F5-252C83B4291A}" srcOrd="1" destOrd="0" presId="urn:microsoft.com/office/officeart/2005/8/layout/hierarchy3"/>
    <dgm:cxn modelId="{A30AEBC3-ED43-483B-BBC1-7B9224801685}" type="presOf" srcId="{6CA76C63-7FDD-4BA6-89F6-9EACC9B76C7B}" destId="{D17914DC-01B5-4173-A92F-7F35BCCDBBEC}" srcOrd="0" destOrd="0" presId="urn:microsoft.com/office/officeart/2005/8/layout/hierarchy3"/>
    <dgm:cxn modelId="{FD57FBC7-81AD-4A13-A836-6D257138F1D0}" type="presOf" srcId="{F62DDCB8-D57D-400B-AFEE-FA9F6BA7B4DD}" destId="{6D622962-6469-4D7B-9DE5-8B5572B3CCC0}" srcOrd="0" destOrd="0" presId="urn:microsoft.com/office/officeart/2005/8/layout/hierarchy3"/>
    <dgm:cxn modelId="{1FC3F5CD-EDC1-4651-A083-AD99713AAC20}" type="presOf" srcId="{BCC22785-E906-475E-B88D-5A2AE99CF87A}" destId="{A5BD0817-57A2-443B-866C-97630EFFA172}" srcOrd="0" destOrd="0" presId="urn:microsoft.com/office/officeart/2005/8/layout/hierarchy3"/>
    <dgm:cxn modelId="{3E135EE2-595D-4F5E-83D8-D9EB48590D6B}" type="presOf" srcId="{5FC5C5D1-5A10-496E-8068-E43D778316FC}" destId="{D68704D0-190B-45FA-9C64-BDFF8E20F76F}" srcOrd="0" destOrd="0" presId="urn:microsoft.com/office/officeart/2005/8/layout/hierarchy3"/>
    <dgm:cxn modelId="{29439FFE-53FA-43C8-AF4A-301E74B62EDC}" type="presOf" srcId="{D43B438A-A2A7-4778-ADCC-7D6F870AAEC9}" destId="{271E087E-782C-4094-9567-9FA16BAD77CA}" srcOrd="0" destOrd="0" presId="urn:microsoft.com/office/officeart/2005/8/layout/hierarchy3"/>
    <dgm:cxn modelId="{6F9D83FF-0F69-4014-B1FF-BF4E97AE78CD}" type="presOf" srcId="{C4FE4857-9732-4115-BD00-F3CED6FB8DE1}" destId="{5C22C1ED-2712-418E-8986-4B2BD79A53B1}" srcOrd="0" destOrd="0" presId="urn:microsoft.com/office/officeart/2005/8/layout/hierarchy3"/>
    <dgm:cxn modelId="{9445A801-592D-45B9-94A5-B0137390E219}" type="presParOf" srcId="{BE2C2104-A62B-4287-92C8-B84D6B5B74DB}" destId="{21C5C345-0B18-4450-BEDD-E99037CEDB69}" srcOrd="0" destOrd="0" presId="urn:microsoft.com/office/officeart/2005/8/layout/hierarchy3"/>
    <dgm:cxn modelId="{2E89E54D-0184-44ED-9209-74B717B32E66}" type="presParOf" srcId="{21C5C345-0B18-4450-BEDD-E99037CEDB69}" destId="{E6B28385-637D-4C16-8384-94F71F316985}" srcOrd="0" destOrd="0" presId="urn:microsoft.com/office/officeart/2005/8/layout/hierarchy3"/>
    <dgm:cxn modelId="{8815EE37-06F7-4D3D-896C-EDB4310BE6F7}" type="presParOf" srcId="{E6B28385-637D-4C16-8384-94F71F316985}" destId="{6D622962-6469-4D7B-9DE5-8B5572B3CCC0}" srcOrd="0" destOrd="0" presId="urn:microsoft.com/office/officeart/2005/8/layout/hierarchy3"/>
    <dgm:cxn modelId="{7991D929-3F94-4537-85AA-C2D22A23FBE7}" type="presParOf" srcId="{E6B28385-637D-4C16-8384-94F71F316985}" destId="{0D516076-410C-4915-95F5-252C83B4291A}" srcOrd="1" destOrd="0" presId="urn:microsoft.com/office/officeart/2005/8/layout/hierarchy3"/>
    <dgm:cxn modelId="{C201239D-0C3D-4314-A269-48DBA0201380}" type="presParOf" srcId="{21C5C345-0B18-4450-BEDD-E99037CEDB69}" destId="{E0CC6DE3-A767-4429-857E-F6DBEA621C17}" srcOrd="1" destOrd="0" presId="urn:microsoft.com/office/officeart/2005/8/layout/hierarchy3"/>
    <dgm:cxn modelId="{EB568C90-9101-457E-871B-B08226FA40D2}" type="presParOf" srcId="{BE2C2104-A62B-4287-92C8-B84D6B5B74DB}" destId="{6BB2E562-1003-46E1-8E88-F8738EC57301}" srcOrd="1" destOrd="0" presId="urn:microsoft.com/office/officeart/2005/8/layout/hierarchy3"/>
    <dgm:cxn modelId="{2E1AE32A-3A75-4FD1-AC9C-B7EDDDF57C7D}" type="presParOf" srcId="{6BB2E562-1003-46E1-8E88-F8738EC57301}" destId="{D2F947B1-5164-42E7-AB4B-2E3145B6460B}" srcOrd="0" destOrd="0" presId="urn:microsoft.com/office/officeart/2005/8/layout/hierarchy3"/>
    <dgm:cxn modelId="{1555F02F-85D2-4625-8BD2-AA8B0DC53233}" type="presParOf" srcId="{D2F947B1-5164-42E7-AB4B-2E3145B6460B}" destId="{73AADE29-D307-4B6C-81EB-DA78D5EE64CF}" srcOrd="0" destOrd="0" presId="urn:microsoft.com/office/officeart/2005/8/layout/hierarchy3"/>
    <dgm:cxn modelId="{73CF19B6-E304-4851-97EC-9423E8A3630A}" type="presParOf" srcId="{D2F947B1-5164-42E7-AB4B-2E3145B6460B}" destId="{0D6E6F60-D3C1-4024-AA8C-6319C9D5743A}" srcOrd="1" destOrd="0" presId="urn:microsoft.com/office/officeart/2005/8/layout/hierarchy3"/>
    <dgm:cxn modelId="{EA2EAC2A-7787-4DF6-BE4E-7E330A356801}" type="presParOf" srcId="{6BB2E562-1003-46E1-8E88-F8738EC57301}" destId="{6A0B114D-D5B3-4C5C-AF5A-D2E918AD685A}" srcOrd="1" destOrd="0" presId="urn:microsoft.com/office/officeart/2005/8/layout/hierarchy3"/>
    <dgm:cxn modelId="{0BF28DD6-940C-4D3B-93E2-0932FA318CFA}" type="presParOf" srcId="{6A0B114D-D5B3-4C5C-AF5A-D2E918AD685A}" destId="{93F6902B-1183-43C6-9B6F-DFE356763704}" srcOrd="0" destOrd="0" presId="urn:microsoft.com/office/officeart/2005/8/layout/hierarchy3"/>
    <dgm:cxn modelId="{C5DDF03A-8648-47D8-987F-46BE237FF59D}" type="presParOf" srcId="{6A0B114D-D5B3-4C5C-AF5A-D2E918AD685A}" destId="{5C22C1ED-2712-418E-8986-4B2BD79A53B1}" srcOrd="1" destOrd="0" presId="urn:microsoft.com/office/officeart/2005/8/layout/hierarchy3"/>
    <dgm:cxn modelId="{FD51094A-502F-4686-AF59-75C56DBC8129}" type="presParOf" srcId="{6A0B114D-D5B3-4C5C-AF5A-D2E918AD685A}" destId="{D17914DC-01B5-4173-A92F-7F35BCCDBBEC}" srcOrd="2" destOrd="0" presId="urn:microsoft.com/office/officeart/2005/8/layout/hierarchy3"/>
    <dgm:cxn modelId="{F69C0427-6E49-47E0-9935-8ED0D6C7656B}" type="presParOf" srcId="{6A0B114D-D5B3-4C5C-AF5A-D2E918AD685A}" destId="{35890570-E029-4B25-87A0-9B4164416EF8}" srcOrd="3" destOrd="0" presId="urn:microsoft.com/office/officeart/2005/8/layout/hierarchy3"/>
    <dgm:cxn modelId="{3CA5E4E5-7046-405F-A937-13EF3A7BAECC}" type="presParOf" srcId="{BE2C2104-A62B-4287-92C8-B84D6B5B74DB}" destId="{E461D82A-D465-475F-9528-88AB59449583}" srcOrd="2" destOrd="0" presId="urn:microsoft.com/office/officeart/2005/8/layout/hierarchy3"/>
    <dgm:cxn modelId="{5E736D7C-FA9F-4435-833F-2B9051D4FD81}" type="presParOf" srcId="{E461D82A-D465-475F-9528-88AB59449583}" destId="{FE8E982B-1495-4CE4-90A6-FA720EB26520}" srcOrd="0" destOrd="0" presId="urn:microsoft.com/office/officeart/2005/8/layout/hierarchy3"/>
    <dgm:cxn modelId="{89C5490B-5768-4EC3-88C4-C92066A665FC}" type="presParOf" srcId="{FE8E982B-1495-4CE4-90A6-FA720EB26520}" destId="{D68704D0-190B-45FA-9C64-BDFF8E20F76F}" srcOrd="0" destOrd="0" presId="urn:microsoft.com/office/officeart/2005/8/layout/hierarchy3"/>
    <dgm:cxn modelId="{B564F8D8-709A-487A-8903-7854B32C5AB6}" type="presParOf" srcId="{FE8E982B-1495-4CE4-90A6-FA720EB26520}" destId="{BC8C7F3B-063D-4182-8F87-45CBB97B2FEC}" srcOrd="1" destOrd="0" presId="urn:microsoft.com/office/officeart/2005/8/layout/hierarchy3"/>
    <dgm:cxn modelId="{FB2914E5-9EDD-47B0-8C06-0A67C2C8E892}" type="presParOf" srcId="{E461D82A-D465-475F-9528-88AB59449583}" destId="{6FA3ED92-130C-4789-AAE8-CDD4FCE03593}" srcOrd="1" destOrd="0" presId="urn:microsoft.com/office/officeart/2005/8/layout/hierarchy3"/>
    <dgm:cxn modelId="{D9436E6A-D548-4955-BC19-87E71396F71D}" type="presParOf" srcId="{6FA3ED92-130C-4789-AAE8-CDD4FCE03593}" destId="{DE24E039-34E8-47AF-83F1-A3126BAE6ED4}" srcOrd="0" destOrd="0" presId="urn:microsoft.com/office/officeart/2005/8/layout/hierarchy3"/>
    <dgm:cxn modelId="{3A2D37DA-B4D2-4B9E-9515-06F02A32EAA9}" type="presParOf" srcId="{6FA3ED92-130C-4789-AAE8-CDD4FCE03593}" destId="{271E087E-782C-4094-9567-9FA16BAD77CA}" srcOrd="1" destOrd="0" presId="urn:microsoft.com/office/officeart/2005/8/layout/hierarchy3"/>
    <dgm:cxn modelId="{81471A83-E719-4608-A9FB-FF2F3973E368}" type="presParOf" srcId="{6FA3ED92-130C-4789-AAE8-CDD4FCE03593}" destId="{7AB72AC3-50C1-47C0-9B0B-DDED8F8F1509}" srcOrd="2" destOrd="0" presId="urn:microsoft.com/office/officeart/2005/8/layout/hierarchy3"/>
    <dgm:cxn modelId="{B6FE4490-E530-4112-A241-4CE084566AC4}" type="presParOf" srcId="{6FA3ED92-130C-4789-AAE8-CDD4FCE03593}" destId="{A5BD0817-57A2-443B-866C-97630EFFA172}" srcOrd="3" destOrd="0" presId="urn:microsoft.com/office/officeart/2005/8/layout/hierarchy3"/>
    <dgm:cxn modelId="{3D57F2C3-DE65-4A13-95D1-1145110EA27E}" type="presParOf" srcId="{BE2C2104-A62B-4287-92C8-B84D6B5B74DB}" destId="{5A26DAE1-506C-4F88-B19F-288DA0FD2973}" srcOrd="3" destOrd="0" presId="urn:microsoft.com/office/officeart/2005/8/layout/hierarchy3"/>
    <dgm:cxn modelId="{3158466D-BE63-40A5-B6D5-37C63035C2C1}" type="presParOf" srcId="{5A26DAE1-506C-4F88-B19F-288DA0FD2973}" destId="{829AEAE9-C514-4C28-BC4C-8FED8509F8B7}" srcOrd="0" destOrd="0" presId="urn:microsoft.com/office/officeart/2005/8/layout/hierarchy3"/>
    <dgm:cxn modelId="{9E00B985-280D-4F2E-BCBA-4F3BA18B42EB}" type="presParOf" srcId="{829AEAE9-C514-4C28-BC4C-8FED8509F8B7}" destId="{F033DCBD-88D1-4C4D-97B3-2C15CD6E8E57}" srcOrd="0" destOrd="0" presId="urn:microsoft.com/office/officeart/2005/8/layout/hierarchy3"/>
    <dgm:cxn modelId="{1B904DAF-8003-4D1E-8A04-24EBAF1E229C}" type="presParOf" srcId="{829AEAE9-C514-4C28-BC4C-8FED8509F8B7}" destId="{B77864A6-DA34-4ECF-A970-6E2C4564E1C2}" srcOrd="1" destOrd="0" presId="urn:microsoft.com/office/officeart/2005/8/layout/hierarchy3"/>
    <dgm:cxn modelId="{E0B46527-A776-4FB9-AE83-751F390664BD}" type="presParOf" srcId="{5A26DAE1-506C-4F88-B19F-288DA0FD2973}" destId="{DC7889DC-35F4-4FC9-BCEF-9747C7748F8D}" srcOrd="1" destOrd="0" presId="urn:microsoft.com/office/officeart/2005/8/layout/hierarchy3"/>
    <dgm:cxn modelId="{38DD6DBB-02A8-4C6F-AF1F-FE0CAB6CA035}" type="presParOf" srcId="{DC7889DC-35F4-4FC9-BCEF-9747C7748F8D}" destId="{A79DDB9D-4904-4ACB-A3ED-2195D07D7222}" srcOrd="0" destOrd="0" presId="urn:microsoft.com/office/officeart/2005/8/layout/hierarchy3"/>
    <dgm:cxn modelId="{7A4A7AD9-9E01-49C2-9E49-349B8A162465}" type="presParOf" srcId="{DC7889DC-35F4-4FC9-BCEF-9747C7748F8D}" destId="{2B0428E2-A77F-491A-9A70-FA3F49FB76A4}" srcOrd="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EF666C-857E-42B5-9B23-E5F32AAFD60F}">
      <dsp:nvSpPr>
        <dsp:cNvPr id="0" name=""/>
        <dsp:cNvSpPr/>
      </dsp:nvSpPr>
      <dsp:spPr>
        <a:xfrm>
          <a:off x="0" y="2759444"/>
          <a:ext cx="6496050" cy="1810494"/>
        </a:xfrm>
        <a:prstGeom prst="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b="0" i="0" kern="1200"/>
            <a:t>If you have any questions for the SD APIC Board of Directors, please write them in the chat &amp; we will monitor that throughout the discussion. </a:t>
          </a:r>
          <a:endParaRPr lang="en-US" sz="2500" kern="1200"/>
        </a:p>
      </dsp:txBody>
      <dsp:txXfrm>
        <a:off x="0" y="2759444"/>
        <a:ext cx="6496050" cy="1810494"/>
      </dsp:txXfrm>
    </dsp:sp>
    <dsp:sp modelId="{693668EF-81D3-46A2-A374-0B1780CC119C}">
      <dsp:nvSpPr>
        <dsp:cNvPr id="0" name=""/>
        <dsp:cNvSpPr/>
      </dsp:nvSpPr>
      <dsp:spPr>
        <a:xfrm rot="10800000">
          <a:off x="0" y="2061"/>
          <a:ext cx="6496050" cy="2784539"/>
        </a:xfrm>
        <a:prstGeom prst="upArrowCallout">
          <a:avLst/>
        </a:prstGeom>
        <a:gradFill rotWithShape="0">
          <a:gsLst>
            <a:gs pos="0">
              <a:schemeClr val="accent2">
                <a:hueOff val="-838123"/>
                <a:satOff val="-9658"/>
                <a:lumOff val="2159"/>
                <a:alphaOff val="0"/>
                <a:tint val="98000"/>
                <a:lumMod val="114000"/>
              </a:schemeClr>
            </a:gs>
            <a:gs pos="100000">
              <a:schemeClr val="accent2">
                <a:hueOff val="-838123"/>
                <a:satOff val="-9658"/>
                <a:lumOff val="2159"/>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b="0" i="0" kern="1200"/>
            <a:t>Under Chat, please tell us who you are, where you work, &amp; how long you have worked in Infection Prevention.  </a:t>
          </a:r>
          <a:endParaRPr lang="en-US" sz="2500" kern="1200"/>
        </a:p>
      </dsp:txBody>
      <dsp:txXfrm rot="10800000">
        <a:off x="0" y="2061"/>
        <a:ext cx="6496050" cy="1809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20FB88-DAE2-4A55-9AB9-86743D2D5F26}">
      <dsp:nvSpPr>
        <dsp:cNvPr id="0" name=""/>
        <dsp:cNvSpPr/>
      </dsp:nvSpPr>
      <dsp:spPr>
        <a:xfrm>
          <a:off x="668684" y="543388"/>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647E56-6CEF-4BEF-B905-3EB93BB174EC}">
      <dsp:nvSpPr>
        <dsp:cNvPr id="0" name=""/>
        <dsp:cNvSpPr/>
      </dsp:nvSpPr>
      <dsp:spPr>
        <a:xfrm>
          <a:off x="902684" y="777388"/>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76A1A62-0E69-4C6E-9AFF-6DD4BA769D34}">
      <dsp:nvSpPr>
        <dsp:cNvPr id="0" name=""/>
        <dsp:cNvSpPr/>
      </dsp:nvSpPr>
      <dsp:spPr>
        <a:xfrm>
          <a:off x="317684" y="1983388"/>
          <a:ext cx="180000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0" i="0" kern="1200" dirty="0"/>
            <a:t>Provide ongoing member support at the local level</a:t>
          </a:r>
          <a:endParaRPr lang="en-US" sz="1100" kern="1200" dirty="0"/>
        </a:p>
      </dsp:txBody>
      <dsp:txXfrm>
        <a:off x="317684" y="1983388"/>
        <a:ext cx="1800000" cy="877500"/>
      </dsp:txXfrm>
    </dsp:sp>
    <dsp:sp modelId="{9A477E48-1A2B-4C8A-BF53-25E478E5FFC9}">
      <dsp:nvSpPr>
        <dsp:cNvPr id="0" name=""/>
        <dsp:cNvSpPr/>
      </dsp:nvSpPr>
      <dsp:spPr>
        <a:xfrm>
          <a:off x="2783684" y="543388"/>
          <a:ext cx="1098000" cy="1098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835D40-0E6C-48CC-924A-50688354D9A4}">
      <dsp:nvSpPr>
        <dsp:cNvPr id="0" name=""/>
        <dsp:cNvSpPr/>
      </dsp:nvSpPr>
      <dsp:spPr>
        <a:xfrm>
          <a:off x="3017684" y="777388"/>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A4AFCB0-B518-4D83-81E5-D599D925F537}">
      <dsp:nvSpPr>
        <dsp:cNvPr id="0" name=""/>
        <dsp:cNvSpPr/>
      </dsp:nvSpPr>
      <dsp:spPr>
        <a:xfrm>
          <a:off x="2432684" y="1983388"/>
          <a:ext cx="180000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0" i="0" kern="1200" dirty="0"/>
            <a:t>Foster communication and networking opportunities</a:t>
          </a:r>
          <a:endParaRPr lang="en-US" sz="1100" kern="1200" dirty="0"/>
        </a:p>
      </dsp:txBody>
      <dsp:txXfrm>
        <a:off x="2432684" y="1983388"/>
        <a:ext cx="1800000" cy="877500"/>
      </dsp:txXfrm>
    </dsp:sp>
    <dsp:sp modelId="{88D39825-E8EA-4C5D-BAFD-00728C875D5A}">
      <dsp:nvSpPr>
        <dsp:cNvPr id="0" name=""/>
        <dsp:cNvSpPr/>
      </dsp:nvSpPr>
      <dsp:spPr>
        <a:xfrm>
          <a:off x="4898684" y="543388"/>
          <a:ext cx="1098000" cy="1098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61CB8D-8991-426A-B798-637416DBA6B4}">
      <dsp:nvSpPr>
        <dsp:cNvPr id="0" name=""/>
        <dsp:cNvSpPr/>
      </dsp:nvSpPr>
      <dsp:spPr>
        <a:xfrm>
          <a:off x="5132684" y="777388"/>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D9DD0F5-750A-40D0-8D94-012318C1DCF2}">
      <dsp:nvSpPr>
        <dsp:cNvPr id="0" name=""/>
        <dsp:cNvSpPr/>
      </dsp:nvSpPr>
      <dsp:spPr>
        <a:xfrm>
          <a:off x="4547684" y="1983388"/>
          <a:ext cx="180000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0" i="0" kern="1200" dirty="0"/>
            <a:t>Offer educational opportunities through chapter events and/or conferences</a:t>
          </a:r>
          <a:endParaRPr lang="en-US" sz="1100" kern="1200" dirty="0"/>
        </a:p>
      </dsp:txBody>
      <dsp:txXfrm>
        <a:off x="4547684" y="1983388"/>
        <a:ext cx="1800000" cy="877500"/>
      </dsp:txXfrm>
    </dsp:sp>
    <dsp:sp modelId="{8B56DB65-44F3-4A23-A827-7FD85D4C6452}">
      <dsp:nvSpPr>
        <dsp:cNvPr id="0" name=""/>
        <dsp:cNvSpPr/>
      </dsp:nvSpPr>
      <dsp:spPr>
        <a:xfrm>
          <a:off x="7013685" y="543388"/>
          <a:ext cx="1098000" cy="10980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DD148A-C217-4A11-9D72-36ABEC505886}">
      <dsp:nvSpPr>
        <dsp:cNvPr id="0" name=""/>
        <dsp:cNvSpPr/>
      </dsp:nvSpPr>
      <dsp:spPr>
        <a:xfrm>
          <a:off x="7247685" y="777388"/>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094D12F-606C-4A88-ADFB-771DA20CDA1B}">
      <dsp:nvSpPr>
        <dsp:cNvPr id="0" name=""/>
        <dsp:cNvSpPr/>
      </dsp:nvSpPr>
      <dsp:spPr>
        <a:xfrm>
          <a:off x="6662684" y="1983388"/>
          <a:ext cx="180000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0" i="0" kern="1200" dirty="0"/>
            <a:t>Develop strong leaders through mentorship and local volunteer opportunities</a:t>
          </a:r>
          <a:endParaRPr lang="en-US" sz="1100" kern="1200" dirty="0"/>
        </a:p>
      </dsp:txBody>
      <dsp:txXfrm>
        <a:off x="6662684" y="1983388"/>
        <a:ext cx="1800000" cy="877500"/>
      </dsp:txXfrm>
    </dsp:sp>
    <dsp:sp modelId="{EA09ABD2-58EB-4BE7-8307-772D5A50333A}">
      <dsp:nvSpPr>
        <dsp:cNvPr id="0" name=""/>
        <dsp:cNvSpPr/>
      </dsp:nvSpPr>
      <dsp:spPr>
        <a:xfrm>
          <a:off x="9128685" y="543388"/>
          <a:ext cx="1098000" cy="109800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0C30D0-D5A6-42FD-AE93-9A4B94B53F0D}">
      <dsp:nvSpPr>
        <dsp:cNvPr id="0" name=""/>
        <dsp:cNvSpPr/>
      </dsp:nvSpPr>
      <dsp:spPr>
        <a:xfrm>
          <a:off x="9362684" y="777388"/>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712C98D-E1BF-4E0F-9F42-8E17B305705E}">
      <dsp:nvSpPr>
        <dsp:cNvPr id="0" name=""/>
        <dsp:cNvSpPr/>
      </dsp:nvSpPr>
      <dsp:spPr>
        <a:xfrm>
          <a:off x="8777685" y="1983388"/>
          <a:ext cx="180000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0" i="0" kern="1200" dirty="0"/>
            <a:t>Advocate for infection prevention issues</a:t>
          </a:r>
          <a:endParaRPr lang="en-US" sz="1100" kern="1200" dirty="0"/>
        </a:p>
      </dsp:txBody>
      <dsp:txXfrm>
        <a:off x="8777685" y="1983388"/>
        <a:ext cx="1800000" cy="8775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622962-6469-4D7B-9DE5-8B5572B3CCC0}">
      <dsp:nvSpPr>
        <dsp:cNvPr id="0" name=""/>
        <dsp:cNvSpPr/>
      </dsp:nvSpPr>
      <dsp:spPr>
        <a:xfrm>
          <a:off x="40596" y="1081"/>
          <a:ext cx="2316725" cy="1158362"/>
        </a:xfrm>
        <a:prstGeom prst="roundRect">
          <a:avLst>
            <a:gd name="adj" fmla="val 10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0" i="0" kern="1200" dirty="0"/>
            <a:t>Do your staff know the main symptoms of measles?  </a:t>
          </a:r>
          <a:endParaRPr lang="en-US" sz="1600" kern="1200" dirty="0"/>
        </a:p>
      </dsp:txBody>
      <dsp:txXfrm>
        <a:off x="74523" y="35008"/>
        <a:ext cx="2248871" cy="1090508"/>
      </dsp:txXfrm>
    </dsp:sp>
    <dsp:sp modelId="{73AADE29-D307-4B6C-81EB-DA78D5EE64CF}">
      <dsp:nvSpPr>
        <dsp:cNvPr id="0" name=""/>
        <dsp:cNvSpPr/>
      </dsp:nvSpPr>
      <dsp:spPr>
        <a:xfrm>
          <a:off x="2936504" y="1081"/>
          <a:ext cx="2316725" cy="1158362"/>
        </a:xfrm>
        <a:prstGeom prst="roundRect">
          <a:avLst>
            <a:gd name="adj" fmla="val 10000"/>
          </a:avLst>
        </a:prstGeom>
        <a:solidFill>
          <a:schemeClr val="accent5">
            <a:hueOff val="-612379"/>
            <a:satOff val="90"/>
            <a:lumOff val="-215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0" i="0" kern="1200" dirty="0"/>
            <a:t>Are your staff aware of Measles outbreaks in the US and high traveled destinations?</a:t>
          </a:r>
          <a:endParaRPr lang="en-US" sz="1600" kern="1200" dirty="0"/>
        </a:p>
      </dsp:txBody>
      <dsp:txXfrm>
        <a:off x="2970431" y="35008"/>
        <a:ext cx="2248871" cy="1090508"/>
      </dsp:txXfrm>
    </dsp:sp>
    <dsp:sp modelId="{93F6902B-1183-43C6-9B6F-DFE356763704}">
      <dsp:nvSpPr>
        <dsp:cNvPr id="0" name=""/>
        <dsp:cNvSpPr/>
      </dsp:nvSpPr>
      <dsp:spPr>
        <a:xfrm>
          <a:off x="3168176" y="1159444"/>
          <a:ext cx="231672" cy="868772"/>
        </a:xfrm>
        <a:custGeom>
          <a:avLst/>
          <a:gdLst/>
          <a:ahLst/>
          <a:cxnLst/>
          <a:rect l="0" t="0" r="0" b="0"/>
          <a:pathLst>
            <a:path>
              <a:moveTo>
                <a:pt x="0" y="0"/>
              </a:moveTo>
              <a:lnTo>
                <a:pt x="0" y="868772"/>
              </a:lnTo>
              <a:lnTo>
                <a:pt x="231672" y="868772"/>
              </a:lnTo>
            </a:path>
          </a:pathLst>
        </a:custGeom>
        <a:noFill/>
        <a:ln w="19050"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22C1ED-2712-418E-8986-4B2BD79A53B1}">
      <dsp:nvSpPr>
        <dsp:cNvPr id="0" name=""/>
        <dsp:cNvSpPr/>
      </dsp:nvSpPr>
      <dsp:spPr>
        <a:xfrm>
          <a:off x="3399849" y="1449035"/>
          <a:ext cx="1853380" cy="1158362"/>
        </a:xfrm>
        <a:prstGeom prst="roundRect">
          <a:avLst>
            <a:gd name="adj" fmla="val 10000"/>
          </a:avLst>
        </a:prstGeom>
        <a:solidFill>
          <a:schemeClr val="lt1">
            <a:alpha val="90000"/>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Employee Health</a:t>
          </a:r>
        </a:p>
      </dsp:txBody>
      <dsp:txXfrm>
        <a:off x="3433776" y="1482962"/>
        <a:ext cx="1785526" cy="1090508"/>
      </dsp:txXfrm>
    </dsp:sp>
    <dsp:sp modelId="{D17914DC-01B5-4173-A92F-7F35BCCDBBEC}">
      <dsp:nvSpPr>
        <dsp:cNvPr id="0" name=""/>
        <dsp:cNvSpPr/>
      </dsp:nvSpPr>
      <dsp:spPr>
        <a:xfrm>
          <a:off x="3168176" y="1159444"/>
          <a:ext cx="231672" cy="2316725"/>
        </a:xfrm>
        <a:custGeom>
          <a:avLst/>
          <a:gdLst/>
          <a:ahLst/>
          <a:cxnLst/>
          <a:rect l="0" t="0" r="0" b="0"/>
          <a:pathLst>
            <a:path>
              <a:moveTo>
                <a:pt x="0" y="0"/>
              </a:moveTo>
              <a:lnTo>
                <a:pt x="0" y="2316725"/>
              </a:lnTo>
              <a:lnTo>
                <a:pt x="231672" y="2316725"/>
              </a:lnTo>
            </a:path>
          </a:pathLst>
        </a:custGeom>
        <a:noFill/>
        <a:ln w="19050"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890570-E029-4B25-87A0-9B4164416EF8}">
      <dsp:nvSpPr>
        <dsp:cNvPr id="0" name=""/>
        <dsp:cNvSpPr/>
      </dsp:nvSpPr>
      <dsp:spPr>
        <a:xfrm>
          <a:off x="3399849" y="2896989"/>
          <a:ext cx="1853380" cy="1158362"/>
        </a:xfrm>
        <a:prstGeom prst="roundRect">
          <a:avLst>
            <a:gd name="adj" fmla="val 10000"/>
          </a:avLst>
        </a:prstGeom>
        <a:solidFill>
          <a:schemeClr val="lt1">
            <a:alpha val="90000"/>
            <a:hueOff val="0"/>
            <a:satOff val="0"/>
            <a:lumOff val="0"/>
            <a:alphaOff val="0"/>
          </a:schemeClr>
        </a:solidFill>
        <a:ln w="19050" cap="rnd" cmpd="sng" algn="ctr">
          <a:solidFill>
            <a:schemeClr val="accent5">
              <a:hueOff val="-459284"/>
              <a:satOff val="68"/>
              <a:lumOff val="-161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0" i="0" kern="1200" dirty="0"/>
            <a:t>Are staff asking pts about recent travel?</a:t>
          </a:r>
          <a:endParaRPr lang="en-US" sz="1800" kern="1200" dirty="0"/>
        </a:p>
      </dsp:txBody>
      <dsp:txXfrm>
        <a:off x="3433776" y="2930916"/>
        <a:ext cx="1785526" cy="1090508"/>
      </dsp:txXfrm>
    </dsp:sp>
    <dsp:sp modelId="{D68704D0-190B-45FA-9C64-BDFF8E20F76F}">
      <dsp:nvSpPr>
        <dsp:cNvPr id="0" name=""/>
        <dsp:cNvSpPr/>
      </dsp:nvSpPr>
      <dsp:spPr>
        <a:xfrm>
          <a:off x="5832411" y="1081"/>
          <a:ext cx="2316725" cy="1158362"/>
        </a:xfrm>
        <a:prstGeom prst="roundRect">
          <a:avLst>
            <a:gd name="adj" fmla="val 10000"/>
          </a:avLst>
        </a:prstGeom>
        <a:solidFill>
          <a:schemeClr val="accent5">
            <a:hueOff val="-1224758"/>
            <a:satOff val="180"/>
            <a:lumOff val="-431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0" i="0" kern="1200" dirty="0"/>
            <a:t>Do your staff know what to do if they had a suspected measles case?</a:t>
          </a:r>
          <a:endParaRPr lang="en-US" sz="1600" kern="1200" dirty="0"/>
        </a:p>
      </dsp:txBody>
      <dsp:txXfrm>
        <a:off x="5866338" y="35008"/>
        <a:ext cx="2248871" cy="1090508"/>
      </dsp:txXfrm>
    </dsp:sp>
    <dsp:sp modelId="{DE24E039-34E8-47AF-83F1-A3126BAE6ED4}">
      <dsp:nvSpPr>
        <dsp:cNvPr id="0" name=""/>
        <dsp:cNvSpPr/>
      </dsp:nvSpPr>
      <dsp:spPr>
        <a:xfrm>
          <a:off x="6064083" y="1159444"/>
          <a:ext cx="231672" cy="868772"/>
        </a:xfrm>
        <a:custGeom>
          <a:avLst/>
          <a:gdLst/>
          <a:ahLst/>
          <a:cxnLst/>
          <a:rect l="0" t="0" r="0" b="0"/>
          <a:pathLst>
            <a:path>
              <a:moveTo>
                <a:pt x="0" y="0"/>
              </a:moveTo>
              <a:lnTo>
                <a:pt x="0" y="868772"/>
              </a:lnTo>
              <a:lnTo>
                <a:pt x="231672" y="868772"/>
              </a:lnTo>
            </a:path>
          </a:pathLst>
        </a:custGeom>
        <a:noFill/>
        <a:ln w="19050"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1E087E-782C-4094-9567-9FA16BAD77CA}">
      <dsp:nvSpPr>
        <dsp:cNvPr id="0" name=""/>
        <dsp:cNvSpPr/>
      </dsp:nvSpPr>
      <dsp:spPr>
        <a:xfrm>
          <a:off x="6295756" y="1449035"/>
          <a:ext cx="1853380" cy="1158362"/>
        </a:xfrm>
        <a:prstGeom prst="roundRect">
          <a:avLst>
            <a:gd name="adj" fmla="val 10000"/>
          </a:avLst>
        </a:prstGeom>
        <a:solidFill>
          <a:schemeClr val="lt1">
            <a:alpha val="90000"/>
            <a:hueOff val="0"/>
            <a:satOff val="0"/>
            <a:lumOff val="0"/>
            <a:alphaOff val="0"/>
          </a:schemeClr>
        </a:solidFill>
        <a:ln w="19050" cap="rnd" cmpd="sng" algn="ctr">
          <a:solidFill>
            <a:schemeClr val="accent5">
              <a:hueOff val="-918568"/>
              <a:satOff val="135"/>
              <a:lumOff val="-323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0" i="0" kern="1200" dirty="0"/>
            <a:t>Isolation</a:t>
          </a:r>
          <a:endParaRPr lang="en-US" sz="1800" kern="1200" dirty="0"/>
        </a:p>
      </dsp:txBody>
      <dsp:txXfrm>
        <a:off x="6329683" y="1482962"/>
        <a:ext cx="1785526" cy="1090508"/>
      </dsp:txXfrm>
    </dsp:sp>
    <dsp:sp modelId="{7AB72AC3-50C1-47C0-9B0B-DDED8F8F1509}">
      <dsp:nvSpPr>
        <dsp:cNvPr id="0" name=""/>
        <dsp:cNvSpPr/>
      </dsp:nvSpPr>
      <dsp:spPr>
        <a:xfrm>
          <a:off x="6064083" y="1159444"/>
          <a:ext cx="231672" cy="2316725"/>
        </a:xfrm>
        <a:custGeom>
          <a:avLst/>
          <a:gdLst/>
          <a:ahLst/>
          <a:cxnLst/>
          <a:rect l="0" t="0" r="0" b="0"/>
          <a:pathLst>
            <a:path>
              <a:moveTo>
                <a:pt x="0" y="0"/>
              </a:moveTo>
              <a:lnTo>
                <a:pt x="0" y="2316725"/>
              </a:lnTo>
              <a:lnTo>
                <a:pt x="231672" y="2316725"/>
              </a:lnTo>
            </a:path>
          </a:pathLst>
        </a:custGeom>
        <a:noFill/>
        <a:ln w="19050"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BD0817-57A2-443B-866C-97630EFFA172}">
      <dsp:nvSpPr>
        <dsp:cNvPr id="0" name=""/>
        <dsp:cNvSpPr/>
      </dsp:nvSpPr>
      <dsp:spPr>
        <a:xfrm>
          <a:off x="6295756" y="2896989"/>
          <a:ext cx="1853380" cy="1158362"/>
        </a:xfrm>
        <a:prstGeom prst="roundRect">
          <a:avLst>
            <a:gd name="adj" fmla="val 10000"/>
          </a:avLst>
        </a:prstGeom>
        <a:solidFill>
          <a:schemeClr val="lt1">
            <a:alpha val="90000"/>
            <a:hueOff val="0"/>
            <a:satOff val="0"/>
            <a:lumOff val="0"/>
            <a:alphaOff val="0"/>
          </a:schemeClr>
        </a:solidFill>
        <a:ln w="19050" cap="rnd" cmpd="sng" algn="ctr">
          <a:solidFill>
            <a:schemeClr val="accent5">
              <a:hueOff val="-1377853"/>
              <a:satOff val="203"/>
              <a:lumOff val="-48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0" i="0" kern="1200" dirty="0"/>
            <a:t>Laboratory tests—Is your lab ready?</a:t>
          </a:r>
          <a:endParaRPr lang="en-US" sz="1800" kern="1200" dirty="0"/>
        </a:p>
      </dsp:txBody>
      <dsp:txXfrm>
        <a:off x="6329683" y="2930916"/>
        <a:ext cx="1785526" cy="1090508"/>
      </dsp:txXfrm>
    </dsp:sp>
    <dsp:sp modelId="{F033DCBD-88D1-4C4D-97B3-2C15CD6E8E57}">
      <dsp:nvSpPr>
        <dsp:cNvPr id="0" name=""/>
        <dsp:cNvSpPr/>
      </dsp:nvSpPr>
      <dsp:spPr>
        <a:xfrm>
          <a:off x="8728318" y="1081"/>
          <a:ext cx="2316725" cy="1158362"/>
        </a:xfrm>
        <a:prstGeom prst="roundRect">
          <a:avLst>
            <a:gd name="adj" fmla="val 10000"/>
          </a:avLst>
        </a:prstGeom>
        <a:solidFill>
          <a:schemeClr val="accent5">
            <a:hueOff val="-1837137"/>
            <a:satOff val="270"/>
            <a:lumOff val="-647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0" i="0" kern="1200" dirty="0"/>
            <a:t>Do staff know how to check vaccination status on patients? </a:t>
          </a:r>
          <a:endParaRPr lang="en-US" sz="1600" kern="1200" dirty="0"/>
        </a:p>
      </dsp:txBody>
      <dsp:txXfrm>
        <a:off x="8762245" y="35008"/>
        <a:ext cx="2248871" cy="1090508"/>
      </dsp:txXfrm>
    </dsp:sp>
    <dsp:sp modelId="{A79DDB9D-4904-4ACB-A3ED-2195D07D7222}">
      <dsp:nvSpPr>
        <dsp:cNvPr id="0" name=""/>
        <dsp:cNvSpPr/>
      </dsp:nvSpPr>
      <dsp:spPr>
        <a:xfrm>
          <a:off x="8959990" y="1159444"/>
          <a:ext cx="231672" cy="868772"/>
        </a:xfrm>
        <a:custGeom>
          <a:avLst/>
          <a:gdLst/>
          <a:ahLst/>
          <a:cxnLst/>
          <a:rect l="0" t="0" r="0" b="0"/>
          <a:pathLst>
            <a:path>
              <a:moveTo>
                <a:pt x="0" y="0"/>
              </a:moveTo>
              <a:lnTo>
                <a:pt x="0" y="868772"/>
              </a:lnTo>
              <a:lnTo>
                <a:pt x="231672" y="868772"/>
              </a:lnTo>
            </a:path>
          </a:pathLst>
        </a:custGeom>
        <a:noFill/>
        <a:ln w="19050"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0428E2-A77F-491A-9A70-FA3F49FB76A4}">
      <dsp:nvSpPr>
        <dsp:cNvPr id="0" name=""/>
        <dsp:cNvSpPr/>
      </dsp:nvSpPr>
      <dsp:spPr>
        <a:xfrm>
          <a:off x="9191663" y="1449035"/>
          <a:ext cx="1853380" cy="1158362"/>
        </a:xfrm>
        <a:prstGeom prst="roundRect">
          <a:avLst>
            <a:gd name="adj" fmla="val 10000"/>
          </a:avLst>
        </a:prstGeom>
        <a:solidFill>
          <a:schemeClr val="lt1">
            <a:alpha val="90000"/>
            <a:hueOff val="0"/>
            <a:satOff val="0"/>
            <a:lumOff val="0"/>
            <a:alphaOff val="0"/>
          </a:schemeClr>
        </a:solidFill>
        <a:ln w="19050" cap="rnd" cmpd="sng" algn="ctr">
          <a:solidFill>
            <a:schemeClr val="accent5">
              <a:hueOff val="-1837137"/>
              <a:satOff val="270"/>
              <a:lumOff val="-64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Are boosters needed?</a:t>
          </a:r>
        </a:p>
      </dsp:txBody>
      <dsp:txXfrm>
        <a:off x="9225590" y="1482962"/>
        <a:ext cx="1785526" cy="1090508"/>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7B6EEA-2F29-4D5C-988B-0B64D6E8F240}" type="datetimeFigureOut">
              <a:rPr lang="en-US" smtClean="0"/>
              <a:t>4/17/2025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0388F9-2D6F-48D8-86D3-F6D6D4B21917}" type="slidenum">
              <a:rPr lang="en-US" smtClean="0"/>
              <a:t>‹#›</a:t>
            </a:fld>
            <a:endParaRPr lang="en-US" dirty="0"/>
          </a:p>
        </p:txBody>
      </p:sp>
    </p:spTree>
    <p:extLst>
      <p:ext uri="{BB962C8B-B14F-4D97-AF65-F5344CB8AC3E}">
        <p14:creationId xmlns:p14="http://schemas.microsoft.com/office/powerpoint/2010/main" val="769921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Allow Leah to make her announcement when </a:t>
            </a:r>
            <a:r>
              <a:rPr lang="en-US"/>
              <a:t>her title is read.  </a:t>
            </a:r>
            <a:endParaRPr lang="en-US" dirty="0"/>
          </a:p>
        </p:txBody>
      </p:sp>
      <p:sp>
        <p:nvSpPr>
          <p:cNvPr id="4" name="Slide Number Placeholder 3"/>
          <p:cNvSpPr>
            <a:spLocks noGrp="1"/>
          </p:cNvSpPr>
          <p:nvPr>
            <p:ph type="sldNum" sz="quarter" idx="5"/>
          </p:nvPr>
        </p:nvSpPr>
        <p:spPr/>
        <p:txBody>
          <a:bodyPr/>
          <a:lstStyle/>
          <a:p>
            <a:fld id="{1E0388F9-2D6F-48D8-86D3-F6D6D4B21917}" type="slidenum">
              <a:rPr lang="en-US" smtClean="0"/>
              <a:t>3</a:t>
            </a:fld>
            <a:endParaRPr lang="en-US" dirty="0"/>
          </a:p>
        </p:txBody>
      </p:sp>
    </p:spTree>
    <p:extLst>
      <p:ext uri="{BB962C8B-B14F-4D97-AF65-F5344CB8AC3E}">
        <p14:creationId xmlns:p14="http://schemas.microsoft.com/office/powerpoint/2010/main" val="2752379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susceptible mean?  Not vaccinated with 2 MMRs, immunocompromised</a:t>
            </a:r>
          </a:p>
        </p:txBody>
      </p:sp>
      <p:sp>
        <p:nvSpPr>
          <p:cNvPr id="4" name="Slide Number Placeholder 3"/>
          <p:cNvSpPr>
            <a:spLocks noGrp="1"/>
          </p:cNvSpPr>
          <p:nvPr>
            <p:ph type="sldNum" sz="quarter" idx="5"/>
          </p:nvPr>
        </p:nvSpPr>
        <p:spPr/>
        <p:txBody>
          <a:bodyPr/>
          <a:lstStyle/>
          <a:p>
            <a:fld id="{1E0388F9-2D6F-48D8-86D3-F6D6D4B21917}" type="slidenum">
              <a:rPr lang="en-US" smtClean="0"/>
              <a:t>13</a:t>
            </a:fld>
            <a:endParaRPr lang="en-US"/>
          </a:p>
        </p:txBody>
      </p:sp>
    </p:spTree>
    <p:extLst>
      <p:ext uri="{BB962C8B-B14F-4D97-AF65-F5344CB8AC3E}">
        <p14:creationId xmlns:p14="http://schemas.microsoft.com/office/powerpoint/2010/main" val="458080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0388F9-2D6F-48D8-86D3-F6D6D4B21917}" type="slidenum">
              <a:rPr lang="en-US" smtClean="0"/>
              <a:t>15</a:t>
            </a:fld>
            <a:endParaRPr lang="en-US" dirty="0"/>
          </a:p>
        </p:txBody>
      </p:sp>
    </p:spTree>
    <p:extLst>
      <p:ext uri="{BB962C8B-B14F-4D97-AF65-F5344CB8AC3E}">
        <p14:creationId xmlns:p14="http://schemas.microsoft.com/office/powerpoint/2010/main" val="2102116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Contact your lab to see if they can run a measles test in house or would they send out?  Would it be sent to the state lab versus a commercial lab?  If sent to the commercial lab, who is contacting the DOH?  During outbreaks, works with DOH if boosters are recommended.  Employee health should have documentation of employee vaccination status if there are exposures.  What is your policy on visitation—especially with children?  Any travel advisories for visitors?  </a:t>
            </a:r>
          </a:p>
        </p:txBody>
      </p:sp>
      <p:sp>
        <p:nvSpPr>
          <p:cNvPr id="4" name="Slide Number Placeholder 3"/>
          <p:cNvSpPr>
            <a:spLocks noGrp="1"/>
          </p:cNvSpPr>
          <p:nvPr>
            <p:ph type="sldNum" sz="quarter" idx="5"/>
          </p:nvPr>
        </p:nvSpPr>
        <p:spPr/>
        <p:txBody>
          <a:bodyPr/>
          <a:lstStyle/>
          <a:p>
            <a:fld id="{1E0388F9-2D6F-48D8-86D3-F6D6D4B21917}" type="slidenum">
              <a:rPr lang="en-US" smtClean="0"/>
              <a:t>17</a:t>
            </a:fld>
            <a:endParaRPr lang="en-US" dirty="0"/>
          </a:p>
        </p:txBody>
      </p:sp>
    </p:spTree>
    <p:extLst>
      <p:ext uri="{BB962C8B-B14F-4D97-AF65-F5344CB8AC3E}">
        <p14:creationId xmlns:p14="http://schemas.microsoft.com/office/powerpoint/2010/main" val="2521396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SD providers can call the SD DOH for help if they have a suspected measles case.  NP swab is preferred along with serum or urine.  </a:t>
            </a:r>
          </a:p>
        </p:txBody>
      </p:sp>
      <p:sp>
        <p:nvSpPr>
          <p:cNvPr id="4" name="Slide Number Placeholder 3"/>
          <p:cNvSpPr>
            <a:spLocks noGrp="1"/>
          </p:cNvSpPr>
          <p:nvPr>
            <p:ph type="sldNum" sz="quarter" idx="5"/>
          </p:nvPr>
        </p:nvSpPr>
        <p:spPr/>
        <p:txBody>
          <a:bodyPr/>
          <a:lstStyle/>
          <a:p>
            <a:fld id="{1E0388F9-2D6F-48D8-86D3-F6D6D4B21917}" type="slidenum">
              <a:rPr lang="en-US" smtClean="0"/>
              <a:t>18</a:t>
            </a:fld>
            <a:endParaRPr lang="en-US" dirty="0"/>
          </a:p>
        </p:txBody>
      </p:sp>
    </p:spTree>
    <p:extLst>
      <p:ext uri="{BB962C8B-B14F-4D97-AF65-F5344CB8AC3E}">
        <p14:creationId xmlns:p14="http://schemas.microsoft.com/office/powerpoint/2010/main" val="776321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the polling through Zoom.  </a:t>
            </a:r>
          </a:p>
        </p:txBody>
      </p:sp>
      <p:sp>
        <p:nvSpPr>
          <p:cNvPr id="4" name="Slide Number Placeholder 3"/>
          <p:cNvSpPr>
            <a:spLocks noGrp="1"/>
          </p:cNvSpPr>
          <p:nvPr>
            <p:ph type="sldNum" sz="quarter" idx="5"/>
          </p:nvPr>
        </p:nvSpPr>
        <p:spPr/>
        <p:txBody>
          <a:bodyPr/>
          <a:lstStyle/>
          <a:p>
            <a:fld id="{1E0388F9-2D6F-48D8-86D3-F6D6D4B21917}" type="slidenum">
              <a:rPr lang="en-US" smtClean="0"/>
              <a:t>19</a:t>
            </a:fld>
            <a:endParaRPr lang="en-US" dirty="0"/>
          </a:p>
        </p:txBody>
      </p:sp>
    </p:spTree>
    <p:extLst>
      <p:ext uri="{BB962C8B-B14F-4D97-AF65-F5344CB8AC3E}">
        <p14:creationId xmlns:p14="http://schemas.microsoft.com/office/powerpoint/2010/main" val="1003368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shared this slide and timeline at one of our first meetings.  It has taken a lot of work to get a chapter started.  </a:t>
            </a:r>
          </a:p>
        </p:txBody>
      </p:sp>
      <p:sp>
        <p:nvSpPr>
          <p:cNvPr id="4" name="Slide Number Placeholder 3"/>
          <p:cNvSpPr>
            <a:spLocks noGrp="1"/>
          </p:cNvSpPr>
          <p:nvPr>
            <p:ph type="sldNum" sz="quarter" idx="5"/>
          </p:nvPr>
        </p:nvSpPr>
        <p:spPr/>
        <p:txBody>
          <a:bodyPr/>
          <a:lstStyle/>
          <a:p>
            <a:fld id="{1E0388F9-2D6F-48D8-86D3-F6D6D4B21917}" type="slidenum">
              <a:rPr lang="en-US" smtClean="0"/>
              <a:t>5</a:t>
            </a:fld>
            <a:endParaRPr lang="en-US" dirty="0"/>
          </a:p>
        </p:txBody>
      </p:sp>
    </p:spTree>
    <p:extLst>
      <p:ext uri="{BB962C8B-B14F-4D97-AF65-F5344CB8AC3E}">
        <p14:creationId xmlns:p14="http://schemas.microsoft.com/office/powerpoint/2010/main" val="1409574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2024- Dr. Victoria Walker, Elizabeth Gonzalez (EBP), Jacob Parson (SDAHO Legislation Update).  We had great attendance for our first conference with both an in person and virtual option. </a:t>
            </a:r>
          </a:p>
        </p:txBody>
      </p:sp>
      <p:sp>
        <p:nvSpPr>
          <p:cNvPr id="4" name="Slide Number Placeholder 3"/>
          <p:cNvSpPr>
            <a:spLocks noGrp="1"/>
          </p:cNvSpPr>
          <p:nvPr>
            <p:ph type="sldNum" sz="quarter" idx="5"/>
          </p:nvPr>
        </p:nvSpPr>
        <p:spPr/>
        <p:txBody>
          <a:bodyPr/>
          <a:lstStyle/>
          <a:p>
            <a:fld id="{1E0388F9-2D6F-48D8-86D3-F6D6D4B21917}" type="slidenum">
              <a:rPr lang="en-US" smtClean="0"/>
              <a:t>6</a:t>
            </a:fld>
            <a:endParaRPr lang="en-US" dirty="0"/>
          </a:p>
        </p:txBody>
      </p:sp>
    </p:spTree>
    <p:extLst>
      <p:ext uri="{BB962C8B-B14F-4D97-AF65-F5344CB8AC3E}">
        <p14:creationId xmlns:p14="http://schemas.microsoft.com/office/powerpoint/2010/main" val="1633922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0FE41-3817-7CE2-D025-A26EDDA787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C9F6C8-4335-8F68-67AD-6F3A84EA7D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E605EB-1141-066A-0243-E8C0384C9553}"/>
              </a:ext>
            </a:extLst>
          </p:cNvPr>
          <p:cNvSpPr>
            <a:spLocks noGrp="1"/>
          </p:cNvSpPr>
          <p:nvPr>
            <p:ph type="body" idx="1"/>
          </p:nvPr>
        </p:nvSpPr>
        <p:spPr/>
        <p:txBody>
          <a:bodyPr/>
          <a:lstStyle/>
          <a:p>
            <a:r>
              <a:rPr lang="en-US" dirty="0"/>
              <a:t>2025– We want to continue to partner with agencies such as Immunize South Dakota and Voices for Vaccines in addition to other agencies in South Dakota.  Talk about new newsletter coming out soon.  </a:t>
            </a:r>
          </a:p>
        </p:txBody>
      </p:sp>
      <p:sp>
        <p:nvSpPr>
          <p:cNvPr id="4" name="Slide Number Placeholder 3">
            <a:extLst>
              <a:ext uri="{FF2B5EF4-FFF2-40B4-BE49-F238E27FC236}">
                <a16:creationId xmlns:a16="http://schemas.microsoft.com/office/drawing/2014/main" id="{84E41714-3260-75F4-B595-57E3D7828C70}"/>
              </a:ext>
            </a:extLst>
          </p:cNvPr>
          <p:cNvSpPr>
            <a:spLocks noGrp="1"/>
          </p:cNvSpPr>
          <p:nvPr>
            <p:ph type="sldNum" sz="quarter" idx="5"/>
          </p:nvPr>
        </p:nvSpPr>
        <p:spPr/>
        <p:txBody>
          <a:bodyPr/>
          <a:lstStyle/>
          <a:p>
            <a:fld id="{1E0388F9-2D6F-48D8-86D3-F6D6D4B21917}" type="slidenum">
              <a:rPr lang="en-US" smtClean="0"/>
              <a:t>7</a:t>
            </a:fld>
            <a:endParaRPr lang="en-US" dirty="0"/>
          </a:p>
        </p:txBody>
      </p:sp>
    </p:spTree>
    <p:extLst>
      <p:ext uri="{BB962C8B-B14F-4D97-AF65-F5344CB8AC3E}">
        <p14:creationId xmlns:p14="http://schemas.microsoft.com/office/powerpoint/2010/main" val="2583254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93E13F-9F04-9066-9AED-C0C1BBB9B1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3E2654-5CF2-335E-9B7B-79BACDC992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B7A8EF-4F18-8810-15FB-F0BAAB4009EF}"/>
              </a:ext>
            </a:extLst>
          </p:cNvPr>
          <p:cNvSpPr>
            <a:spLocks noGrp="1"/>
          </p:cNvSpPr>
          <p:nvPr>
            <p:ph type="body" idx="1"/>
          </p:nvPr>
        </p:nvSpPr>
        <p:spPr/>
        <p:txBody>
          <a:bodyPr/>
          <a:lstStyle/>
          <a:p>
            <a:r>
              <a:rPr lang="en-US" dirty="0"/>
              <a:t>We will need new board members next year to continue our work and advocacy.  Many members means light work.  </a:t>
            </a:r>
          </a:p>
        </p:txBody>
      </p:sp>
      <p:sp>
        <p:nvSpPr>
          <p:cNvPr id="4" name="Slide Number Placeholder 3">
            <a:extLst>
              <a:ext uri="{FF2B5EF4-FFF2-40B4-BE49-F238E27FC236}">
                <a16:creationId xmlns:a16="http://schemas.microsoft.com/office/drawing/2014/main" id="{145C4FCE-5EB7-A94E-98B4-D17526924A4D}"/>
              </a:ext>
            </a:extLst>
          </p:cNvPr>
          <p:cNvSpPr>
            <a:spLocks noGrp="1"/>
          </p:cNvSpPr>
          <p:nvPr>
            <p:ph type="sldNum" sz="quarter" idx="5"/>
          </p:nvPr>
        </p:nvSpPr>
        <p:spPr/>
        <p:txBody>
          <a:bodyPr/>
          <a:lstStyle/>
          <a:p>
            <a:fld id="{1E0388F9-2D6F-48D8-86D3-F6D6D4B21917}" type="slidenum">
              <a:rPr lang="en-US" smtClean="0"/>
              <a:t>8</a:t>
            </a:fld>
            <a:endParaRPr lang="en-US" dirty="0"/>
          </a:p>
        </p:txBody>
      </p:sp>
    </p:spTree>
    <p:extLst>
      <p:ext uri="{BB962C8B-B14F-4D97-AF65-F5344CB8AC3E}">
        <p14:creationId xmlns:p14="http://schemas.microsoft.com/office/powerpoint/2010/main" val="3444204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0388F9-2D6F-48D8-86D3-F6D6D4B21917}" type="slidenum">
              <a:rPr lang="en-US" smtClean="0"/>
              <a:t>9</a:t>
            </a:fld>
            <a:endParaRPr lang="en-US" dirty="0"/>
          </a:p>
        </p:txBody>
      </p:sp>
    </p:spTree>
    <p:extLst>
      <p:ext uri="{BB962C8B-B14F-4D97-AF65-F5344CB8AC3E}">
        <p14:creationId xmlns:p14="http://schemas.microsoft.com/office/powerpoint/2010/main" val="614709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Discussion page on SD APIC website to get feedback, help with policies and procedures, etc.</a:t>
            </a:r>
          </a:p>
          <a:p>
            <a:endParaRPr lang="en-US" dirty="0"/>
          </a:p>
        </p:txBody>
      </p:sp>
      <p:sp>
        <p:nvSpPr>
          <p:cNvPr id="4" name="Slide Number Placeholder 3"/>
          <p:cNvSpPr>
            <a:spLocks noGrp="1"/>
          </p:cNvSpPr>
          <p:nvPr>
            <p:ph type="sldNum" sz="quarter" idx="5"/>
          </p:nvPr>
        </p:nvSpPr>
        <p:spPr/>
        <p:txBody>
          <a:bodyPr/>
          <a:lstStyle/>
          <a:p>
            <a:fld id="{1E0388F9-2D6F-48D8-86D3-F6D6D4B21917}" type="slidenum">
              <a:rPr lang="en-US" smtClean="0"/>
              <a:t>10</a:t>
            </a:fld>
            <a:endParaRPr lang="en-US" dirty="0"/>
          </a:p>
        </p:txBody>
      </p:sp>
    </p:spTree>
    <p:extLst>
      <p:ext uri="{BB962C8B-B14F-4D97-AF65-F5344CB8AC3E}">
        <p14:creationId xmlns:p14="http://schemas.microsoft.com/office/powerpoint/2010/main" val="1796822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 will review this data</a:t>
            </a:r>
          </a:p>
        </p:txBody>
      </p:sp>
      <p:sp>
        <p:nvSpPr>
          <p:cNvPr id="4" name="Slide Number Placeholder 3"/>
          <p:cNvSpPr>
            <a:spLocks noGrp="1"/>
          </p:cNvSpPr>
          <p:nvPr>
            <p:ph type="sldNum" sz="quarter" idx="5"/>
          </p:nvPr>
        </p:nvSpPr>
        <p:spPr/>
        <p:txBody>
          <a:bodyPr/>
          <a:lstStyle/>
          <a:p>
            <a:fld id="{1E0388F9-2D6F-48D8-86D3-F6D6D4B21917}" type="slidenum">
              <a:rPr lang="en-US" smtClean="0"/>
              <a:t>11</a:t>
            </a:fld>
            <a:endParaRPr lang="en-US" dirty="0"/>
          </a:p>
        </p:txBody>
      </p:sp>
    </p:spTree>
    <p:extLst>
      <p:ext uri="{BB962C8B-B14F-4D97-AF65-F5344CB8AC3E}">
        <p14:creationId xmlns:p14="http://schemas.microsoft.com/office/powerpoint/2010/main" val="3756194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to note specific dates– Symptom onset date, date of fever onset, date of rash onset.  Any other symptoms?  Anyone else sick at home?  Any sick contacts while traveling?  Where did they travel to? </a:t>
            </a:r>
          </a:p>
        </p:txBody>
      </p:sp>
      <p:sp>
        <p:nvSpPr>
          <p:cNvPr id="4" name="Slide Number Placeholder 3"/>
          <p:cNvSpPr>
            <a:spLocks noGrp="1"/>
          </p:cNvSpPr>
          <p:nvPr>
            <p:ph type="sldNum" sz="quarter" idx="5"/>
          </p:nvPr>
        </p:nvSpPr>
        <p:spPr/>
        <p:txBody>
          <a:bodyPr/>
          <a:lstStyle/>
          <a:p>
            <a:fld id="{1E0388F9-2D6F-48D8-86D3-F6D6D4B21917}" type="slidenum">
              <a:rPr lang="en-US" smtClean="0"/>
              <a:t>12</a:t>
            </a:fld>
            <a:endParaRPr lang="en-US" dirty="0"/>
          </a:p>
        </p:txBody>
      </p:sp>
    </p:spTree>
    <p:extLst>
      <p:ext uri="{BB962C8B-B14F-4D97-AF65-F5344CB8AC3E}">
        <p14:creationId xmlns:p14="http://schemas.microsoft.com/office/powerpoint/2010/main" val="2833254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D941A0-EE36-714D-A66D-5AADC867A4A4}" type="datetimeFigureOut">
              <a:rPr lang="en-US" smtClean="0"/>
              <a:t>4/17/2025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EA4787-E7EA-E04D-8F58-B7C43DC2FF34}" type="slidenum">
              <a:rPr lang="en-US" smtClean="0"/>
              <a:t>‹#›</a:t>
            </a:fld>
            <a:endParaRPr lang="en-US" dirty="0"/>
          </a:p>
        </p:txBody>
      </p:sp>
    </p:spTree>
    <p:extLst>
      <p:ext uri="{BB962C8B-B14F-4D97-AF65-F5344CB8AC3E}">
        <p14:creationId xmlns:p14="http://schemas.microsoft.com/office/powerpoint/2010/main" val="326509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D941A0-EE36-714D-A66D-5AADC867A4A4}" type="datetimeFigureOut">
              <a:rPr lang="en-US" smtClean="0"/>
              <a:t>4/17/2025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EA4787-E7EA-E04D-8F58-B7C43DC2FF34}" type="slidenum">
              <a:rPr lang="en-US" smtClean="0"/>
              <a:t>‹#›</a:t>
            </a:fld>
            <a:endParaRPr lang="en-US" dirty="0"/>
          </a:p>
        </p:txBody>
      </p:sp>
    </p:spTree>
    <p:extLst>
      <p:ext uri="{BB962C8B-B14F-4D97-AF65-F5344CB8AC3E}">
        <p14:creationId xmlns:p14="http://schemas.microsoft.com/office/powerpoint/2010/main" val="2977742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AD941A0-EE36-714D-A66D-5AADC867A4A4}" type="datetimeFigureOut">
              <a:rPr lang="en-US" smtClean="0"/>
              <a:t>4/17/2025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EA4787-E7EA-E04D-8F58-B7C43DC2FF34}" type="slidenum">
              <a:rPr lang="en-US" smtClean="0"/>
              <a:t>‹#›</a:t>
            </a:fld>
            <a:endParaRPr lang="en-US" dirty="0"/>
          </a:p>
        </p:txBody>
      </p:sp>
    </p:spTree>
    <p:extLst>
      <p:ext uri="{BB962C8B-B14F-4D97-AF65-F5344CB8AC3E}">
        <p14:creationId xmlns:p14="http://schemas.microsoft.com/office/powerpoint/2010/main" val="2064613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AD941A0-EE36-714D-A66D-5AADC867A4A4}" type="datetimeFigureOut">
              <a:rPr lang="en-US" smtClean="0"/>
              <a:t>4/17/2025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EA4787-E7EA-E04D-8F58-B7C43DC2FF34}"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2499317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D941A0-EE36-714D-A66D-5AADC867A4A4}" type="datetimeFigureOut">
              <a:rPr lang="en-US" smtClean="0"/>
              <a:t>4/17/2025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EA4787-E7EA-E04D-8F58-B7C43DC2FF34}" type="slidenum">
              <a:rPr lang="en-US" smtClean="0"/>
              <a:t>‹#›</a:t>
            </a:fld>
            <a:endParaRPr lang="en-US" dirty="0"/>
          </a:p>
        </p:txBody>
      </p:sp>
    </p:spTree>
    <p:extLst>
      <p:ext uri="{BB962C8B-B14F-4D97-AF65-F5344CB8AC3E}">
        <p14:creationId xmlns:p14="http://schemas.microsoft.com/office/powerpoint/2010/main" val="38271073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AD941A0-EE36-714D-A66D-5AADC867A4A4}" type="datetimeFigureOut">
              <a:rPr lang="en-US" smtClean="0"/>
              <a:t>4/17/2025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EA4787-E7EA-E04D-8F58-B7C43DC2FF34}" type="slidenum">
              <a:rPr lang="en-US" smtClean="0"/>
              <a:t>‹#›</a:t>
            </a:fld>
            <a:endParaRPr lang="en-US" dirty="0"/>
          </a:p>
        </p:txBody>
      </p:sp>
    </p:spTree>
    <p:extLst>
      <p:ext uri="{BB962C8B-B14F-4D97-AF65-F5344CB8AC3E}">
        <p14:creationId xmlns:p14="http://schemas.microsoft.com/office/powerpoint/2010/main" val="3412442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AD941A0-EE36-714D-A66D-5AADC867A4A4}" type="datetimeFigureOut">
              <a:rPr lang="en-US" smtClean="0"/>
              <a:t>4/17/2025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EA4787-E7EA-E04D-8F58-B7C43DC2FF34}" type="slidenum">
              <a:rPr lang="en-US" smtClean="0"/>
              <a:t>‹#›</a:t>
            </a:fld>
            <a:endParaRPr lang="en-US" dirty="0"/>
          </a:p>
        </p:txBody>
      </p:sp>
    </p:spTree>
    <p:extLst>
      <p:ext uri="{BB962C8B-B14F-4D97-AF65-F5344CB8AC3E}">
        <p14:creationId xmlns:p14="http://schemas.microsoft.com/office/powerpoint/2010/main" val="25588800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D941A0-EE36-714D-A66D-5AADC867A4A4}" type="datetimeFigureOut">
              <a:rPr lang="en-US" smtClean="0"/>
              <a:t>4/17/2025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EA4787-E7EA-E04D-8F58-B7C43DC2FF34}" type="slidenum">
              <a:rPr lang="en-US" smtClean="0"/>
              <a:t>‹#›</a:t>
            </a:fld>
            <a:endParaRPr lang="en-US" dirty="0"/>
          </a:p>
        </p:txBody>
      </p:sp>
    </p:spTree>
    <p:extLst>
      <p:ext uri="{BB962C8B-B14F-4D97-AF65-F5344CB8AC3E}">
        <p14:creationId xmlns:p14="http://schemas.microsoft.com/office/powerpoint/2010/main" val="1886898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D941A0-EE36-714D-A66D-5AADC867A4A4}" type="datetimeFigureOut">
              <a:rPr lang="en-US" smtClean="0"/>
              <a:t>4/17/2025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EA4787-E7EA-E04D-8F58-B7C43DC2FF34}" type="slidenum">
              <a:rPr lang="en-US" smtClean="0"/>
              <a:t>‹#›</a:t>
            </a:fld>
            <a:endParaRPr lang="en-US" dirty="0"/>
          </a:p>
        </p:txBody>
      </p:sp>
    </p:spTree>
    <p:extLst>
      <p:ext uri="{BB962C8B-B14F-4D97-AF65-F5344CB8AC3E}">
        <p14:creationId xmlns:p14="http://schemas.microsoft.com/office/powerpoint/2010/main" val="1537758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9AD941A0-EE36-714D-A66D-5AADC867A4A4}" type="datetimeFigureOut">
              <a:rPr lang="en-US" smtClean="0"/>
              <a:t>4/17/2025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EA4787-E7EA-E04D-8F58-B7C43DC2FF34}" type="slidenum">
              <a:rPr lang="en-US" smtClean="0"/>
              <a:t>‹#›</a:t>
            </a:fld>
            <a:endParaRPr lang="en-US" dirty="0"/>
          </a:p>
        </p:txBody>
      </p:sp>
    </p:spTree>
    <p:extLst>
      <p:ext uri="{BB962C8B-B14F-4D97-AF65-F5344CB8AC3E}">
        <p14:creationId xmlns:p14="http://schemas.microsoft.com/office/powerpoint/2010/main" val="3529711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D941A0-EE36-714D-A66D-5AADC867A4A4}" type="datetimeFigureOut">
              <a:rPr lang="en-US" smtClean="0"/>
              <a:t>4/17/2025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EA4787-E7EA-E04D-8F58-B7C43DC2FF34}" type="slidenum">
              <a:rPr lang="en-US" smtClean="0"/>
              <a:t>‹#›</a:t>
            </a:fld>
            <a:endParaRPr lang="en-US" dirty="0"/>
          </a:p>
        </p:txBody>
      </p:sp>
    </p:spTree>
    <p:extLst>
      <p:ext uri="{BB962C8B-B14F-4D97-AF65-F5344CB8AC3E}">
        <p14:creationId xmlns:p14="http://schemas.microsoft.com/office/powerpoint/2010/main" val="2487063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D941A0-EE36-714D-A66D-5AADC867A4A4}" type="datetimeFigureOut">
              <a:rPr lang="en-US" smtClean="0"/>
              <a:t>4/17/2025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EA4787-E7EA-E04D-8F58-B7C43DC2FF34}" type="slidenum">
              <a:rPr lang="en-US" smtClean="0"/>
              <a:t>‹#›</a:t>
            </a:fld>
            <a:endParaRPr lang="en-US" dirty="0"/>
          </a:p>
        </p:txBody>
      </p:sp>
    </p:spTree>
    <p:extLst>
      <p:ext uri="{BB962C8B-B14F-4D97-AF65-F5344CB8AC3E}">
        <p14:creationId xmlns:p14="http://schemas.microsoft.com/office/powerpoint/2010/main" val="2203982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D941A0-EE36-714D-A66D-5AADC867A4A4}" type="datetimeFigureOut">
              <a:rPr lang="en-US" smtClean="0"/>
              <a:t>4/17/2025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0EA4787-E7EA-E04D-8F58-B7C43DC2FF34}" type="slidenum">
              <a:rPr lang="en-US" smtClean="0"/>
              <a:t>‹#›</a:t>
            </a:fld>
            <a:endParaRPr lang="en-US" dirty="0"/>
          </a:p>
        </p:txBody>
      </p:sp>
    </p:spTree>
    <p:extLst>
      <p:ext uri="{BB962C8B-B14F-4D97-AF65-F5344CB8AC3E}">
        <p14:creationId xmlns:p14="http://schemas.microsoft.com/office/powerpoint/2010/main" val="3926113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9AD941A0-EE36-714D-A66D-5AADC867A4A4}" type="datetimeFigureOut">
              <a:rPr lang="en-US" smtClean="0"/>
              <a:t>4/17/2025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70EA4787-E7EA-E04D-8F58-B7C43DC2FF34}" type="slidenum">
              <a:rPr lang="en-US" smtClean="0"/>
              <a:t>‹#›</a:t>
            </a:fld>
            <a:endParaRPr lang="en-US" dirty="0"/>
          </a:p>
        </p:txBody>
      </p:sp>
    </p:spTree>
    <p:extLst>
      <p:ext uri="{BB962C8B-B14F-4D97-AF65-F5344CB8AC3E}">
        <p14:creationId xmlns:p14="http://schemas.microsoft.com/office/powerpoint/2010/main" val="1233464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AD941A0-EE36-714D-A66D-5AADC867A4A4}" type="datetimeFigureOut">
              <a:rPr lang="en-US" smtClean="0"/>
              <a:t>4/17/2025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70EA4787-E7EA-E04D-8F58-B7C43DC2FF34}" type="slidenum">
              <a:rPr lang="en-US" smtClean="0"/>
              <a:t>‹#›</a:t>
            </a:fld>
            <a:endParaRPr lang="en-US" dirty="0"/>
          </a:p>
        </p:txBody>
      </p:sp>
    </p:spTree>
    <p:extLst>
      <p:ext uri="{BB962C8B-B14F-4D97-AF65-F5344CB8AC3E}">
        <p14:creationId xmlns:p14="http://schemas.microsoft.com/office/powerpoint/2010/main" val="848321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9AD941A0-EE36-714D-A66D-5AADC867A4A4}" type="datetimeFigureOut">
              <a:rPr lang="en-US" smtClean="0"/>
              <a:t>4/17/2025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70EA4787-E7EA-E04D-8F58-B7C43DC2FF34}" type="slidenum">
              <a:rPr lang="en-US" smtClean="0"/>
              <a:t>‹#›</a:t>
            </a:fld>
            <a:endParaRPr lang="en-US" dirty="0"/>
          </a:p>
        </p:txBody>
      </p:sp>
    </p:spTree>
    <p:extLst>
      <p:ext uri="{BB962C8B-B14F-4D97-AF65-F5344CB8AC3E}">
        <p14:creationId xmlns:p14="http://schemas.microsoft.com/office/powerpoint/2010/main" val="2359663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D941A0-EE36-714D-A66D-5AADC867A4A4}" type="datetimeFigureOut">
              <a:rPr lang="en-US" smtClean="0"/>
              <a:t>4/17/2025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EA4787-E7EA-E04D-8F58-B7C43DC2FF34}" type="slidenum">
              <a:rPr lang="en-US" smtClean="0"/>
              <a:t>‹#›</a:t>
            </a:fld>
            <a:endParaRPr lang="en-US" dirty="0"/>
          </a:p>
        </p:txBody>
      </p:sp>
    </p:spTree>
    <p:extLst>
      <p:ext uri="{BB962C8B-B14F-4D97-AF65-F5344CB8AC3E}">
        <p14:creationId xmlns:p14="http://schemas.microsoft.com/office/powerpoint/2010/main" val="1671941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AD941A0-EE36-714D-A66D-5AADC867A4A4}" type="datetimeFigureOut">
              <a:rPr lang="en-US" smtClean="0"/>
              <a:t>4/17/2025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0EA4787-E7EA-E04D-8F58-B7C43DC2FF34}" type="slidenum">
              <a:rPr lang="en-US" smtClean="0"/>
              <a:t>‹#›</a:t>
            </a:fld>
            <a:endParaRPr lang="en-US" dirty="0"/>
          </a:p>
        </p:txBody>
      </p:sp>
    </p:spTree>
    <p:extLst>
      <p:ext uri="{BB962C8B-B14F-4D97-AF65-F5344CB8AC3E}">
        <p14:creationId xmlns:p14="http://schemas.microsoft.com/office/powerpoint/2010/main" val="3787756910"/>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community.apic.org/southdakota/home" TargetMode="External"/><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jpeg"/><Relationship Id="rId7" Type="http://schemas.openxmlformats.org/officeDocument/2006/relationships/diagramColors" Target="../diagrams/colors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8.png"/><Relationship Id="rId7"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29.png"/><Relationship Id="rId4" Type="http://schemas.microsoft.com/office/2007/relationships/hdphoto" Target="../media/hdphoto1.wdp"/><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90D65C-AA14-E4A7-D7AD-E263E68A835A}"/>
              </a:ext>
            </a:extLst>
          </p:cNvPr>
          <p:cNvPicPr>
            <a:picLocks noChangeAspect="1"/>
          </p:cNvPicPr>
          <p:nvPr/>
        </p:nvPicPr>
        <p:blipFill>
          <a:blip r:embed="rId2"/>
          <a:stretch>
            <a:fillRect/>
          </a:stretch>
        </p:blipFill>
        <p:spPr>
          <a:xfrm>
            <a:off x="1145217" y="2024612"/>
            <a:ext cx="9653405" cy="2529632"/>
          </a:xfrm>
          <a:prstGeom prst="rect">
            <a:avLst/>
          </a:prstGeom>
        </p:spPr>
      </p:pic>
    </p:spTree>
    <p:extLst>
      <p:ext uri="{BB962C8B-B14F-4D97-AF65-F5344CB8AC3E}">
        <p14:creationId xmlns:p14="http://schemas.microsoft.com/office/powerpoint/2010/main" val="4159619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22"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1DBB51A4-2D69-69EB-5969-0CA31BEA5A2F}"/>
              </a:ext>
            </a:extLst>
          </p:cNvPr>
          <p:cNvSpPr>
            <a:spLocks noGrp="1"/>
          </p:cNvSpPr>
          <p:nvPr>
            <p:ph type="title"/>
          </p:nvPr>
        </p:nvSpPr>
        <p:spPr>
          <a:xfrm>
            <a:off x="648930" y="629267"/>
            <a:ext cx="9252154" cy="1016654"/>
          </a:xfrm>
        </p:spPr>
        <p:txBody>
          <a:bodyPr>
            <a:normAutofit/>
          </a:bodyPr>
          <a:lstStyle/>
          <a:p>
            <a:r>
              <a:rPr lang="en-US" dirty="0">
                <a:solidFill>
                  <a:srgbClr val="EBEBEB"/>
                </a:solidFill>
              </a:rPr>
              <a:t>Benefits of a Chapter Member</a:t>
            </a:r>
          </a:p>
        </p:txBody>
      </p:sp>
      <p:sp>
        <p:nvSpPr>
          <p:cNvPr id="24" name="Rectangle 23">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6" name="Freeform: Shape 25">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dirty="0"/>
          </a:p>
        </p:txBody>
      </p:sp>
      <p:graphicFrame>
        <p:nvGraphicFramePr>
          <p:cNvPr id="7" name="Content Placeholder 2">
            <a:extLst>
              <a:ext uri="{FF2B5EF4-FFF2-40B4-BE49-F238E27FC236}">
                <a16:creationId xmlns:a16="http://schemas.microsoft.com/office/drawing/2014/main" id="{C2340A8E-BD14-E5FE-11D3-899E1F40ABD2}"/>
              </a:ext>
            </a:extLst>
          </p:cNvPr>
          <p:cNvGraphicFramePr>
            <a:graphicFrameLocks noGrp="1"/>
          </p:cNvGraphicFramePr>
          <p:nvPr>
            <p:ph idx="1"/>
            <p:extLst>
              <p:ext uri="{D42A27DB-BD31-4B8C-83A1-F6EECF244321}">
                <p14:modId xmlns:p14="http://schemas.microsoft.com/office/powerpoint/2010/main" val="1929197498"/>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0974115"/>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14"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useBgFill="1">
        <p:nvSpPr>
          <p:cNvPr id="20" name="Rectangle 19">
            <a:extLst>
              <a:ext uri="{FF2B5EF4-FFF2-40B4-BE49-F238E27FC236}">
                <a16:creationId xmlns:a16="http://schemas.microsoft.com/office/drawing/2014/main" id="{E6A222EB-A81E-4238-B08D-AAB1828C8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E014676C-074B-475A-8346-9C901C86C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cxnSp>
        <p:nvCxnSpPr>
          <p:cNvPr id="24" name="Straight Connector 23">
            <a:extLst>
              <a:ext uri="{FF2B5EF4-FFF2-40B4-BE49-F238E27FC236}">
                <a16:creationId xmlns:a16="http://schemas.microsoft.com/office/drawing/2014/main" id="{179C4C8E-197B-4679-AE96-B5147F971C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alpha val="70000"/>
              </a:schemeClr>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510A57A-E8F8-4145-A4AC-6A0A62E624C2}"/>
              </a:ext>
            </a:extLst>
          </p:cNvPr>
          <p:cNvSpPr>
            <a:spLocks noGrp="1"/>
          </p:cNvSpPr>
          <p:nvPr>
            <p:ph idx="1"/>
          </p:nvPr>
        </p:nvSpPr>
        <p:spPr>
          <a:xfrm>
            <a:off x="1154955" y="1266958"/>
            <a:ext cx="2904124" cy="4528457"/>
          </a:xfrm>
        </p:spPr>
        <p:txBody>
          <a:bodyPr vert="horz" lIns="91440" tIns="45720" rIns="91440" bIns="45720" rtlCol="0" anchor="ctr">
            <a:normAutofit/>
          </a:bodyPr>
          <a:lstStyle/>
          <a:p>
            <a:pPr marL="0" indent="0" algn="r">
              <a:buNone/>
            </a:pPr>
            <a:r>
              <a:rPr lang="en-US" b="0" i="0" kern="1200" cap="all" dirty="0">
                <a:solidFill>
                  <a:schemeClr val="tx2"/>
                </a:solidFill>
                <a:latin typeface="+mj-lt"/>
                <a:ea typeface="+mj-ea"/>
                <a:cs typeface="+mj-cs"/>
                <a:hlinkClick r:id="rId8"/>
              </a:rPr>
              <a:t>APIC South Dakota Chapter Website</a:t>
            </a:r>
            <a:endParaRPr lang="en-US" b="0" i="0" kern="1200" cap="all" dirty="0">
              <a:solidFill>
                <a:schemeClr val="tx2"/>
              </a:solidFill>
              <a:latin typeface="+mj-lt"/>
              <a:ea typeface="+mj-ea"/>
              <a:cs typeface="+mj-cs"/>
            </a:endParaRPr>
          </a:p>
        </p:txBody>
      </p:sp>
      <p:sp>
        <p:nvSpPr>
          <p:cNvPr id="2" name="Title 1">
            <a:extLst>
              <a:ext uri="{FF2B5EF4-FFF2-40B4-BE49-F238E27FC236}">
                <a16:creationId xmlns:a16="http://schemas.microsoft.com/office/drawing/2014/main" id="{C3A1539F-3A09-C787-F83E-1F10DFCC5E6B}"/>
              </a:ext>
            </a:extLst>
          </p:cNvPr>
          <p:cNvSpPr>
            <a:spLocks noGrp="1"/>
          </p:cNvSpPr>
          <p:nvPr>
            <p:ph type="title"/>
          </p:nvPr>
        </p:nvSpPr>
        <p:spPr>
          <a:xfrm>
            <a:off x="4654295" y="1266958"/>
            <a:ext cx="6808362" cy="4528457"/>
          </a:xfrm>
        </p:spPr>
        <p:txBody>
          <a:bodyPr vert="horz" lIns="91440" tIns="45720" rIns="91440" bIns="45720" rtlCol="0" anchor="ctr">
            <a:normAutofit/>
          </a:bodyPr>
          <a:lstStyle/>
          <a:p>
            <a:r>
              <a:rPr lang="en-US" sz="7200" b="0" i="0" kern="1200" dirty="0">
                <a:solidFill>
                  <a:schemeClr val="tx2"/>
                </a:solidFill>
                <a:latin typeface="+mj-lt"/>
                <a:ea typeface="+mj-ea"/>
                <a:cs typeface="+mj-cs"/>
              </a:rPr>
              <a:t>APIC South Dakota Tour</a:t>
            </a:r>
          </a:p>
        </p:txBody>
      </p:sp>
    </p:spTree>
    <p:extLst>
      <p:ext uri="{BB962C8B-B14F-4D97-AF65-F5344CB8AC3E}">
        <p14:creationId xmlns:p14="http://schemas.microsoft.com/office/powerpoint/2010/main" val="2861905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8D286-C65D-6EB1-B945-2EF5914AD34B}"/>
              </a:ext>
            </a:extLst>
          </p:cNvPr>
          <p:cNvSpPr>
            <a:spLocks noGrp="1"/>
          </p:cNvSpPr>
          <p:nvPr>
            <p:ph type="title"/>
          </p:nvPr>
        </p:nvSpPr>
        <p:spPr/>
        <p:txBody>
          <a:bodyPr/>
          <a:lstStyle/>
          <a:p>
            <a:r>
              <a:rPr lang="en-US" dirty="0"/>
              <a:t>Measles Case Study</a:t>
            </a:r>
          </a:p>
        </p:txBody>
      </p:sp>
      <p:sp>
        <p:nvSpPr>
          <p:cNvPr id="3" name="Content Placeholder 2">
            <a:extLst>
              <a:ext uri="{FF2B5EF4-FFF2-40B4-BE49-F238E27FC236}">
                <a16:creationId xmlns:a16="http://schemas.microsoft.com/office/drawing/2014/main" id="{4A812A47-7930-42BE-2D03-9A54C4DBE746}"/>
              </a:ext>
            </a:extLst>
          </p:cNvPr>
          <p:cNvSpPr>
            <a:spLocks noGrp="1"/>
          </p:cNvSpPr>
          <p:nvPr>
            <p:ph idx="1"/>
          </p:nvPr>
        </p:nvSpPr>
        <p:spPr/>
        <p:txBody>
          <a:bodyPr>
            <a:normAutofit lnSpcReduction="10000"/>
          </a:bodyPr>
          <a:lstStyle/>
          <a:p>
            <a:r>
              <a:rPr lang="en-US" dirty="0"/>
              <a:t>3-day is seen on 3/1/25 for 3 day history of low-grade fever with right sided ear pain.  </a:t>
            </a:r>
          </a:p>
          <a:p>
            <a:pPr lvl="1"/>
            <a:r>
              <a:rPr lang="en-US" dirty="0"/>
              <a:t>Family had been traveling and swam in a pool they thought was somewhat dirty</a:t>
            </a:r>
          </a:p>
          <a:p>
            <a:pPr lvl="1"/>
            <a:r>
              <a:rPr lang="en-US" dirty="0"/>
              <a:t>Diagnosed with an ear infection and prescribed antibiotic.</a:t>
            </a:r>
          </a:p>
          <a:p>
            <a:r>
              <a:rPr lang="en-US" dirty="0"/>
              <a:t>Patient returned on 3/6/25 with maculopapular rash that developed earlier in the day</a:t>
            </a:r>
          </a:p>
          <a:p>
            <a:pPr lvl="1"/>
            <a:r>
              <a:rPr lang="en-US" dirty="0"/>
              <a:t>Rash began on the torso and has spread to the extremities</a:t>
            </a:r>
          </a:p>
          <a:p>
            <a:pPr lvl="1"/>
            <a:r>
              <a:rPr lang="en-US" dirty="0"/>
              <a:t>New infrequent cough, no congestion or conjunctivitis</a:t>
            </a:r>
          </a:p>
          <a:p>
            <a:pPr lvl="1"/>
            <a:r>
              <a:rPr lang="en-US" dirty="0"/>
              <a:t>When questioned about vaccination status, mother is unsure if they received MMRs.   There is no vaccination history in EMR or state website.</a:t>
            </a:r>
          </a:p>
          <a:p>
            <a:r>
              <a:rPr lang="en-US" b="1" dirty="0"/>
              <a:t>What is your next step??</a:t>
            </a:r>
          </a:p>
        </p:txBody>
      </p:sp>
    </p:spTree>
    <p:extLst>
      <p:ext uri="{BB962C8B-B14F-4D97-AF65-F5344CB8AC3E}">
        <p14:creationId xmlns:p14="http://schemas.microsoft.com/office/powerpoint/2010/main" val="916392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6AAF2-EA7F-D266-8268-01F6AC4CA33C}"/>
              </a:ext>
            </a:extLst>
          </p:cNvPr>
          <p:cNvSpPr>
            <a:spLocks noGrp="1"/>
          </p:cNvSpPr>
          <p:nvPr>
            <p:ph type="title"/>
          </p:nvPr>
        </p:nvSpPr>
        <p:spPr/>
        <p:txBody>
          <a:bodyPr/>
          <a:lstStyle/>
          <a:p>
            <a:r>
              <a:rPr lang="en-US" dirty="0"/>
              <a:t>Measles Case Study</a:t>
            </a:r>
          </a:p>
        </p:txBody>
      </p:sp>
      <p:sp>
        <p:nvSpPr>
          <p:cNvPr id="3" name="Content Placeholder 2">
            <a:extLst>
              <a:ext uri="{FF2B5EF4-FFF2-40B4-BE49-F238E27FC236}">
                <a16:creationId xmlns:a16="http://schemas.microsoft.com/office/drawing/2014/main" id="{5BE9AC88-5071-F7BA-133A-C7956C76D134}"/>
              </a:ext>
            </a:extLst>
          </p:cNvPr>
          <p:cNvSpPr>
            <a:spLocks noGrp="1"/>
          </p:cNvSpPr>
          <p:nvPr>
            <p:ph sz="half" idx="1"/>
          </p:nvPr>
        </p:nvSpPr>
        <p:spPr/>
        <p:txBody>
          <a:bodyPr/>
          <a:lstStyle/>
          <a:p>
            <a:r>
              <a:rPr lang="en-US" sz="2000" b="1" dirty="0">
                <a:solidFill>
                  <a:srgbClr val="FF0000"/>
                </a:solidFill>
              </a:rPr>
              <a:t>Immediate Priorities</a:t>
            </a:r>
          </a:p>
          <a:p>
            <a:pPr lvl="1"/>
            <a:r>
              <a:rPr lang="en-US" sz="2000" dirty="0"/>
              <a:t>Airborne Isolation</a:t>
            </a:r>
          </a:p>
          <a:p>
            <a:pPr lvl="1"/>
            <a:r>
              <a:rPr lang="en-US" sz="2000" dirty="0"/>
              <a:t>Quarantine Contacts</a:t>
            </a:r>
          </a:p>
          <a:p>
            <a:pPr lvl="2"/>
            <a:r>
              <a:rPr lang="en-US" sz="1800" dirty="0"/>
              <a:t>Susceptible vs. Non-Susceptible</a:t>
            </a:r>
          </a:p>
          <a:p>
            <a:pPr lvl="1"/>
            <a:r>
              <a:rPr lang="en-US" sz="2000" dirty="0"/>
              <a:t>Obtain nasopharyngeal swab from patient and send to laboratory</a:t>
            </a:r>
          </a:p>
          <a:p>
            <a:pPr lvl="1"/>
            <a:r>
              <a:rPr lang="en-US" sz="2000" dirty="0"/>
              <a:t>Contact Department of Health</a:t>
            </a:r>
          </a:p>
          <a:p>
            <a:pPr marL="457200" lvl="1" indent="0">
              <a:buNone/>
            </a:pPr>
            <a:endParaRPr lang="en-US" dirty="0"/>
          </a:p>
        </p:txBody>
      </p:sp>
      <p:sp>
        <p:nvSpPr>
          <p:cNvPr id="4" name="Content Placeholder 3">
            <a:extLst>
              <a:ext uri="{FF2B5EF4-FFF2-40B4-BE49-F238E27FC236}">
                <a16:creationId xmlns:a16="http://schemas.microsoft.com/office/drawing/2014/main" id="{C945F9BB-4CCD-CDD4-B6D3-8C3CE90193FC}"/>
              </a:ext>
            </a:extLst>
          </p:cNvPr>
          <p:cNvSpPr>
            <a:spLocks noGrp="1"/>
          </p:cNvSpPr>
          <p:nvPr>
            <p:ph sz="half" idx="2"/>
          </p:nvPr>
        </p:nvSpPr>
        <p:spPr/>
        <p:txBody>
          <a:bodyPr/>
          <a:lstStyle/>
          <a:p>
            <a:r>
              <a:rPr lang="en-US" dirty="0"/>
              <a:t>Next Steps:</a:t>
            </a:r>
          </a:p>
          <a:p>
            <a:pPr lvl="1"/>
            <a:r>
              <a:rPr lang="en-US" dirty="0"/>
              <a:t>Thorough medical history including vaccination history</a:t>
            </a:r>
          </a:p>
          <a:p>
            <a:pPr lvl="1"/>
            <a:r>
              <a:rPr lang="en-US" dirty="0"/>
              <a:t>Get detailed symptom history including travel dates, where they stayed, </a:t>
            </a:r>
            <a:r>
              <a:rPr lang="en-US" dirty="0" err="1"/>
              <a:t>etc</a:t>
            </a:r>
            <a:endParaRPr lang="en-US" dirty="0"/>
          </a:p>
          <a:p>
            <a:pPr lvl="1"/>
            <a:r>
              <a:rPr lang="en-US" dirty="0"/>
              <a:t>Determine isolation period– Rash onset is day 0 </a:t>
            </a:r>
          </a:p>
          <a:p>
            <a:pPr lvl="1"/>
            <a:r>
              <a:rPr lang="en-US" dirty="0"/>
              <a:t>Begin to determine contacts (school, family, sports, </a:t>
            </a:r>
            <a:r>
              <a:rPr lang="en-US" dirty="0" err="1"/>
              <a:t>etc</a:t>
            </a:r>
            <a:r>
              <a:rPr lang="en-US" dirty="0"/>
              <a:t>)</a:t>
            </a:r>
          </a:p>
        </p:txBody>
      </p:sp>
    </p:spTree>
    <p:extLst>
      <p:ext uri="{BB962C8B-B14F-4D97-AF65-F5344CB8AC3E}">
        <p14:creationId xmlns:p14="http://schemas.microsoft.com/office/powerpoint/2010/main" val="2557931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CB3046-7721-6D12-27AE-2C77A6DB8EDF}"/>
              </a:ext>
            </a:extLst>
          </p:cNvPr>
          <p:cNvSpPr>
            <a:spLocks noGrp="1"/>
          </p:cNvSpPr>
          <p:nvPr>
            <p:ph type="title"/>
          </p:nvPr>
        </p:nvSpPr>
        <p:spPr>
          <a:xfrm>
            <a:off x="5411931" y="452718"/>
            <a:ext cx="4638903" cy="1400530"/>
          </a:xfrm>
        </p:spPr>
        <p:txBody>
          <a:bodyPr>
            <a:normAutofit/>
          </a:bodyPr>
          <a:lstStyle/>
          <a:p>
            <a:r>
              <a:rPr lang="en-US"/>
              <a:t>Measles Case Study</a:t>
            </a:r>
          </a:p>
        </p:txBody>
      </p:sp>
      <p:sp>
        <p:nvSpPr>
          <p:cNvPr id="17"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8375" y="-1573"/>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Picture 4">
            <a:extLst>
              <a:ext uri="{FF2B5EF4-FFF2-40B4-BE49-F238E27FC236}">
                <a16:creationId xmlns:a16="http://schemas.microsoft.com/office/drawing/2014/main" id="{FF4A6AE5-8454-D4E0-0A18-E6553456549A}"/>
              </a:ext>
            </a:extLst>
          </p:cNvPr>
          <p:cNvPicPr>
            <a:picLocks noChangeAspect="1"/>
          </p:cNvPicPr>
          <p:nvPr/>
        </p:nvPicPr>
        <p:blipFill>
          <a:blip r:embed="rId3"/>
          <a:srcRect l="31482" r="28815"/>
          <a:stretch/>
        </p:blipFill>
        <p:spPr>
          <a:xfrm>
            <a:off x="3" y="10"/>
            <a:ext cx="4973099" cy="685799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p:spPr>
      </p:pic>
      <p:sp>
        <p:nvSpPr>
          <p:cNvPr id="19" name="Rectangle 18">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BE9948FE-768B-56B9-6ED2-417896B24F75}"/>
              </a:ext>
            </a:extLst>
          </p:cNvPr>
          <p:cNvSpPr>
            <a:spLocks noGrp="1"/>
          </p:cNvSpPr>
          <p:nvPr>
            <p:ph idx="1"/>
          </p:nvPr>
        </p:nvSpPr>
        <p:spPr>
          <a:xfrm>
            <a:off x="5410950" y="2052918"/>
            <a:ext cx="4638903" cy="4195481"/>
          </a:xfrm>
        </p:spPr>
        <p:txBody>
          <a:bodyPr>
            <a:normAutofit/>
          </a:bodyPr>
          <a:lstStyle/>
          <a:p>
            <a:r>
              <a:rPr lang="en-US"/>
              <a:t>Measles is characterized by:</a:t>
            </a:r>
          </a:p>
          <a:p>
            <a:pPr lvl="1"/>
            <a:r>
              <a:rPr lang="en-US"/>
              <a:t>Fever (as high as 105º F, malaise, AND </a:t>
            </a:r>
          </a:p>
          <a:p>
            <a:pPr lvl="1"/>
            <a:r>
              <a:rPr lang="en-US"/>
              <a:t>Cough, Coryza (inflammation of mucuous membranes inside the nose), and conjunctivitis (three Cs)</a:t>
            </a:r>
          </a:p>
          <a:p>
            <a:pPr lvl="1"/>
            <a:r>
              <a:rPr lang="en-US"/>
              <a:t>A pathognomonic enanthema (Koplik spots)</a:t>
            </a:r>
          </a:p>
          <a:p>
            <a:pPr lvl="1"/>
            <a:r>
              <a:rPr lang="en-US"/>
              <a:t>Followed by a maculopapular rash</a:t>
            </a:r>
          </a:p>
        </p:txBody>
      </p:sp>
    </p:spTree>
    <p:extLst>
      <p:ext uri="{BB962C8B-B14F-4D97-AF65-F5344CB8AC3E}">
        <p14:creationId xmlns:p14="http://schemas.microsoft.com/office/powerpoint/2010/main" val="1778951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A6EE16-2736-B62A-8923-295124151CBC}"/>
              </a:ext>
            </a:extLst>
          </p:cNvPr>
          <p:cNvPicPr>
            <a:picLocks noChangeAspect="1"/>
          </p:cNvPicPr>
          <p:nvPr/>
        </p:nvPicPr>
        <p:blipFill>
          <a:blip r:embed="rId4"/>
          <a:srcRect l="10779" r="1843"/>
          <a:stretch/>
        </p:blipFill>
        <p:spPr>
          <a:xfrm>
            <a:off x="-2" y="10"/>
            <a:ext cx="6094407" cy="6857990"/>
          </a:xfrm>
          <a:prstGeom prst="rect">
            <a:avLst/>
          </a:prstGeom>
        </p:spPr>
      </p:pic>
      <p:sp>
        <p:nvSpPr>
          <p:cNvPr id="32" name="Content Placeholder 2">
            <a:extLst>
              <a:ext uri="{FF2B5EF4-FFF2-40B4-BE49-F238E27FC236}">
                <a16:creationId xmlns:a16="http://schemas.microsoft.com/office/drawing/2014/main" id="{BA4CAA92-DB05-A787-2CA5-D30DFB0C2154}"/>
              </a:ext>
            </a:extLst>
          </p:cNvPr>
          <p:cNvSpPr>
            <a:spLocks noGrp="1"/>
          </p:cNvSpPr>
          <p:nvPr>
            <p:ph idx="1"/>
          </p:nvPr>
        </p:nvSpPr>
        <p:spPr>
          <a:xfrm>
            <a:off x="6742108" y="1307592"/>
            <a:ext cx="5062796" cy="4940807"/>
          </a:xfrm>
        </p:spPr>
        <p:txBody>
          <a:bodyPr>
            <a:normAutofit/>
          </a:bodyPr>
          <a:lstStyle/>
          <a:p>
            <a:pPr>
              <a:lnSpc>
                <a:spcPct val="90000"/>
              </a:lnSpc>
            </a:pPr>
            <a:r>
              <a:rPr lang="en-US" sz="1700" dirty="0"/>
              <a:t>The rash usually appears 14 days after a person is exposed.  </a:t>
            </a:r>
          </a:p>
          <a:p>
            <a:pPr>
              <a:lnSpc>
                <a:spcPct val="90000"/>
              </a:lnSpc>
            </a:pPr>
            <a:r>
              <a:rPr lang="en-US" sz="1700" dirty="0"/>
              <a:t>The rash spreads from the head to the trunk to the extremities</a:t>
            </a:r>
          </a:p>
          <a:p>
            <a:pPr>
              <a:lnSpc>
                <a:spcPct val="90000"/>
              </a:lnSpc>
            </a:pPr>
            <a:r>
              <a:rPr lang="en-US" sz="1700" dirty="0"/>
              <a:t>Patients are considered contagious from 4 days before to 4 days after the rash appears.</a:t>
            </a:r>
          </a:p>
          <a:p>
            <a:pPr>
              <a:lnSpc>
                <a:spcPct val="90000"/>
              </a:lnSpc>
            </a:pPr>
            <a:r>
              <a:rPr lang="en-US" sz="1700" dirty="0"/>
              <a:t>Sometimes immunocompromised patients do not develop the rash.  </a:t>
            </a:r>
          </a:p>
        </p:txBody>
      </p:sp>
    </p:spTree>
    <p:extLst>
      <p:ext uri="{BB962C8B-B14F-4D97-AF65-F5344CB8AC3E}">
        <p14:creationId xmlns:p14="http://schemas.microsoft.com/office/powerpoint/2010/main" val="1974490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6BCEF8D-B3E0-4381-6F38-0E6526C8D8F4}"/>
              </a:ext>
            </a:extLst>
          </p:cNvPr>
          <p:cNvSpPr>
            <a:spLocks noGrp="1"/>
          </p:cNvSpPr>
          <p:nvPr>
            <p:ph type="title"/>
          </p:nvPr>
        </p:nvSpPr>
        <p:spPr>
          <a:xfrm>
            <a:off x="648930" y="629266"/>
            <a:ext cx="6188190" cy="1622321"/>
          </a:xfrm>
        </p:spPr>
        <p:txBody>
          <a:bodyPr>
            <a:normAutofit/>
          </a:bodyPr>
          <a:lstStyle/>
          <a:p>
            <a:r>
              <a:rPr lang="en-US" dirty="0">
                <a:solidFill>
                  <a:srgbClr val="EBEBEB"/>
                </a:solidFill>
              </a:rPr>
              <a:t>Measles Case Study</a:t>
            </a:r>
          </a:p>
        </p:txBody>
      </p:sp>
      <p:sp>
        <p:nvSpPr>
          <p:cNvPr id="3" name="Content Placeholder 2">
            <a:extLst>
              <a:ext uri="{FF2B5EF4-FFF2-40B4-BE49-F238E27FC236}">
                <a16:creationId xmlns:a16="http://schemas.microsoft.com/office/drawing/2014/main" id="{6B53AE11-2973-D8E7-9445-E858E2165917}"/>
              </a:ext>
            </a:extLst>
          </p:cNvPr>
          <p:cNvSpPr>
            <a:spLocks noGrp="1"/>
          </p:cNvSpPr>
          <p:nvPr>
            <p:ph idx="1"/>
          </p:nvPr>
        </p:nvSpPr>
        <p:spPr>
          <a:xfrm>
            <a:off x="648930" y="1645920"/>
            <a:ext cx="6188189" cy="4983480"/>
          </a:xfrm>
        </p:spPr>
        <p:txBody>
          <a:bodyPr>
            <a:noAutofit/>
          </a:bodyPr>
          <a:lstStyle/>
          <a:p>
            <a:pPr>
              <a:lnSpc>
                <a:spcPct val="90000"/>
              </a:lnSpc>
            </a:pPr>
            <a:r>
              <a:rPr lang="en-US" sz="1800" dirty="0">
                <a:solidFill>
                  <a:srgbClr val="FFFFFF"/>
                </a:solidFill>
              </a:rPr>
              <a:t>Measles is caused by a single-stranded, enveloped RNA virus with 1 serotype.  Humans are the only natural hosts of measles virus.</a:t>
            </a:r>
          </a:p>
          <a:p>
            <a:pPr>
              <a:lnSpc>
                <a:spcPct val="90000"/>
              </a:lnSpc>
            </a:pPr>
            <a:r>
              <a:rPr lang="en-US" sz="1800" dirty="0">
                <a:solidFill>
                  <a:srgbClr val="FFFFFF"/>
                </a:solidFill>
              </a:rPr>
              <a:t>Measles is one of the most contagious of all infectious diseases.  </a:t>
            </a:r>
          </a:p>
          <a:p>
            <a:pPr lvl="1">
              <a:lnSpc>
                <a:spcPct val="90000"/>
              </a:lnSpc>
            </a:pPr>
            <a:r>
              <a:rPr lang="en-US" sz="1600" dirty="0">
                <a:solidFill>
                  <a:srgbClr val="FFFFFF"/>
                </a:solidFill>
              </a:rPr>
              <a:t>Up to 9 out of 10 </a:t>
            </a:r>
            <a:r>
              <a:rPr lang="en-US" sz="1600" b="1" u="sng" dirty="0">
                <a:solidFill>
                  <a:srgbClr val="FFFFFF"/>
                </a:solidFill>
              </a:rPr>
              <a:t>susceptible people </a:t>
            </a:r>
            <a:r>
              <a:rPr lang="en-US" sz="1600" dirty="0">
                <a:solidFill>
                  <a:srgbClr val="FFFFFF"/>
                </a:solidFill>
              </a:rPr>
              <a:t>with close contact to a measles patient will develop measles.</a:t>
            </a:r>
          </a:p>
          <a:p>
            <a:pPr>
              <a:lnSpc>
                <a:spcPct val="90000"/>
              </a:lnSpc>
            </a:pPr>
            <a:r>
              <a:rPr lang="en-US" sz="1800" dirty="0">
                <a:solidFill>
                  <a:srgbClr val="FFFFFF"/>
                </a:solidFill>
              </a:rPr>
              <a:t>The virus is transmitted by direct contact with infectious droplets when an infected person breaths, coughs or sneezes.  </a:t>
            </a:r>
          </a:p>
          <a:p>
            <a:pPr lvl="1">
              <a:lnSpc>
                <a:spcPct val="90000"/>
              </a:lnSpc>
            </a:pPr>
            <a:r>
              <a:rPr lang="en-US" dirty="0">
                <a:solidFill>
                  <a:srgbClr val="FFFFFF"/>
                </a:solidFill>
              </a:rPr>
              <a:t>Measles can remain infectious is the air for up to 2 hours after an infected person leaves an area.  </a:t>
            </a:r>
          </a:p>
          <a:p>
            <a:pPr>
              <a:lnSpc>
                <a:spcPct val="90000"/>
              </a:lnSpc>
            </a:pPr>
            <a:r>
              <a:rPr lang="en-US" sz="1800" dirty="0">
                <a:solidFill>
                  <a:srgbClr val="FFFFFF"/>
                </a:solidFill>
              </a:rPr>
              <a:t>Complications include acute encephalitis (results in brain damage), respiratory &amp; neurologic complications, subacute sclerosing panencephalitis. </a:t>
            </a:r>
          </a:p>
        </p:txBody>
      </p:sp>
      <p:sp>
        <p:nvSpPr>
          <p:cNvPr id="12"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dirty="0"/>
          </a:p>
        </p:txBody>
      </p:sp>
      <p:pic>
        <p:nvPicPr>
          <p:cNvPr id="5" name="Picture 4">
            <a:extLst>
              <a:ext uri="{FF2B5EF4-FFF2-40B4-BE49-F238E27FC236}">
                <a16:creationId xmlns:a16="http://schemas.microsoft.com/office/drawing/2014/main" id="{5EA6BDA2-A107-4A6A-A83D-F8B4CF7A5BBC}"/>
              </a:ext>
            </a:extLst>
          </p:cNvPr>
          <p:cNvPicPr>
            <a:picLocks noChangeAspect="1"/>
          </p:cNvPicPr>
          <p:nvPr/>
        </p:nvPicPr>
        <p:blipFill>
          <a:blip r:embed="rId3"/>
          <a:srcRect l="11636" r="17758" b="1"/>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Tree>
    <p:extLst>
      <p:ext uri="{BB962C8B-B14F-4D97-AF65-F5344CB8AC3E}">
        <p14:creationId xmlns:p14="http://schemas.microsoft.com/office/powerpoint/2010/main" val="2367824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7FDA2-A14C-C43C-762E-BD340F76F9C2}"/>
              </a:ext>
            </a:extLst>
          </p:cNvPr>
          <p:cNvSpPr>
            <a:spLocks noGrp="1"/>
          </p:cNvSpPr>
          <p:nvPr>
            <p:ph type="title"/>
          </p:nvPr>
        </p:nvSpPr>
        <p:spPr>
          <a:xfrm>
            <a:off x="646111" y="452718"/>
            <a:ext cx="9404723" cy="1400530"/>
          </a:xfrm>
        </p:spPr>
        <p:txBody>
          <a:bodyPr>
            <a:normAutofit/>
          </a:bodyPr>
          <a:lstStyle/>
          <a:p>
            <a:r>
              <a:rPr lang="en-US" dirty="0"/>
              <a:t>Measle Case Study- Prepare your facility!</a:t>
            </a:r>
          </a:p>
        </p:txBody>
      </p:sp>
      <p:graphicFrame>
        <p:nvGraphicFramePr>
          <p:cNvPr id="5" name="Content Placeholder 2">
            <a:extLst>
              <a:ext uri="{FF2B5EF4-FFF2-40B4-BE49-F238E27FC236}">
                <a16:creationId xmlns:a16="http://schemas.microsoft.com/office/drawing/2014/main" id="{7FFC825F-201C-BD74-C6C2-23C8F953BCF7}"/>
              </a:ext>
            </a:extLst>
          </p:cNvPr>
          <p:cNvGraphicFramePr>
            <a:graphicFrameLocks noGrp="1"/>
          </p:cNvGraphicFramePr>
          <p:nvPr>
            <p:ph idx="1"/>
            <p:extLst>
              <p:ext uri="{D42A27DB-BD31-4B8C-83A1-F6EECF244321}">
                <p14:modId xmlns:p14="http://schemas.microsoft.com/office/powerpoint/2010/main" val="3893833893"/>
              </p:ext>
            </p:extLst>
          </p:nvPr>
        </p:nvGraphicFramePr>
        <p:xfrm>
          <a:off x="646110" y="2140085"/>
          <a:ext cx="11085641" cy="40564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58189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22C496-5B50-472A-0DBA-9F3CEDB41D9C}"/>
              </a:ext>
            </a:extLst>
          </p:cNvPr>
          <p:cNvPicPr>
            <a:picLocks noChangeAspect="1"/>
          </p:cNvPicPr>
          <p:nvPr/>
        </p:nvPicPr>
        <p:blipFill>
          <a:blip r:embed="rId3"/>
          <a:stretch>
            <a:fillRect/>
          </a:stretch>
        </p:blipFill>
        <p:spPr>
          <a:xfrm>
            <a:off x="280176" y="175758"/>
            <a:ext cx="11631648" cy="6506483"/>
          </a:xfrm>
          <a:prstGeom prst="rect">
            <a:avLst/>
          </a:prstGeom>
        </p:spPr>
      </p:pic>
    </p:spTree>
    <p:extLst>
      <p:ext uri="{BB962C8B-B14F-4D97-AF65-F5344CB8AC3E}">
        <p14:creationId xmlns:p14="http://schemas.microsoft.com/office/powerpoint/2010/main" val="5192169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extLst>
              <a:ext uri="{BEBA8EAE-BF5A-486C-A8C5-ECC9F3942E4B}">
                <a14:imgProps xmlns:a14="http://schemas.microsoft.com/office/drawing/2010/main">
                  <a14:imgLayer r:embed="rId4">
                    <a14:imgEffect>
                      <a14:artisticPaintStrokes trans="3000"/>
                    </a14:imgEffect>
                  </a14:imgLayer>
                </a14:imgProps>
              </a:ext>
            </a:extLst>
          </a:blip>
          <a:stretch/>
        </a:blipFill>
        <a:effectLst/>
      </p:bgPr>
    </p:bg>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3CC8D252-8044-458D-A776-6A5833FEFD2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42" name="Picture 41">
            <a:extLst>
              <a:ext uri="{FF2B5EF4-FFF2-40B4-BE49-F238E27FC236}">
                <a16:creationId xmlns:a16="http://schemas.microsoft.com/office/drawing/2014/main" id="{E884AA69-7728-499C-8FA7-A3FCA738EB7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44" name="Oval 43">
            <a:extLst>
              <a:ext uri="{FF2B5EF4-FFF2-40B4-BE49-F238E27FC236}">
                <a16:creationId xmlns:a16="http://schemas.microsoft.com/office/drawing/2014/main" id="{79760FB8-CC91-426C-9EF3-A58786866B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6" name="Picture 45">
            <a:extLst>
              <a:ext uri="{FF2B5EF4-FFF2-40B4-BE49-F238E27FC236}">
                <a16:creationId xmlns:a16="http://schemas.microsoft.com/office/drawing/2014/main" id="{CE274F2C-FBD9-4A60-B6A0-FB7532F599F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48" name="Picture 47">
            <a:extLst>
              <a:ext uri="{FF2B5EF4-FFF2-40B4-BE49-F238E27FC236}">
                <a16:creationId xmlns:a16="http://schemas.microsoft.com/office/drawing/2014/main" id="{D543DFE3-F007-48D9-A223-F7351802D47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8">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50" name="Rectangle 49">
            <a:extLst>
              <a:ext uri="{FF2B5EF4-FFF2-40B4-BE49-F238E27FC236}">
                <a16:creationId xmlns:a16="http://schemas.microsoft.com/office/drawing/2014/main" id="{09E7EBD1-9868-4F2F-B4FF-A89B93CFB6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52" name="Rectangle 51">
            <a:extLst>
              <a:ext uri="{FF2B5EF4-FFF2-40B4-BE49-F238E27FC236}">
                <a16:creationId xmlns:a16="http://schemas.microsoft.com/office/drawing/2014/main" id="{552CF15B-B62D-425C-826D-EDECC5BA3C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3299DF8-AE9C-4FAD-9FFA-8EF6DD8EC6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E988BDCF-FA66-4854-A037-4AC6C70E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hand holding a stack of wooden blocks with black text&#10;&#10;AI-generated content may be incorrect.">
            <a:extLst>
              <a:ext uri="{FF2B5EF4-FFF2-40B4-BE49-F238E27FC236}">
                <a16:creationId xmlns:a16="http://schemas.microsoft.com/office/drawing/2014/main" id="{F054C812-84FD-12D5-CB66-5106004968E1}"/>
              </a:ext>
            </a:extLst>
          </p:cNvPr>
          <p:cNvPicPr>
            <a:picLocks noChangeAspect="1"/>
          </p:cNvPicPr>
          <p:nvPr/>
        </p:nvPicPr>
        <p:blipFill>
          <a:blip r:embed="rId9"/>
          <a:srcRect l="834" r="11623" b="-2"/>
          <a:stretch/>
        </p:blipFill>
        <p:spPr>
          <a:xfrm>
            <a:off x="1984721" y="1307364"/>
            <a:ext cx="4030844" cy="4237125"/>
          </a:xfrm>
          <a:prstGeom prst="rect">
            <a:avLst/>
          </a:prstGeom>
          <a:effectLst>
            <a:softEdge rad="88900"/>
          </a:effectLst>
        </p:spPr>
      </p:pic>
      <p:sp>
        <p:nvSpPr>
          <p:cNvPr id="58" name="Rectangle 57">
            <a:extLst>
              <a:ext uri="{FF2B5EF4-FFF2-40B4-BE49-F238E27FC236}">
                <a16:creationId xmlns:a16="http://schemas.microsoft.com/office/drawing/2014/main" id="{F54F5317-715A-4856-908F-8B232EB6D1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4" name="Picture 13" descr="A blue text with white background&#10;&#10;AI-generated content may be incorrect.">
            <a:extLst>
              <a:ext uri="{FF2B5EF4-FFF2-40B4-BE49-F238E27FC236}">
                <a16:creationId xmlns:a16="http://schemas.microsoft.com/office/drawing/2014/main" id="{D10D6B54-FD72-8BA9-AB2D-38200E5BDB55}"/>
              </a:ext>
            </a:extLst>
          </p:cNvPr>
          <p:cNvPicPr>
            <a:picLocks noChangeAspect="1"/>
          </p:cNvPicPr>
          <p:nvPr/>
        </p:nvPicPr>
        <p:blipFill>
          <a:blip r:embed="rId10"/>
          <a:stretch>
            <a:fillRect/>
          </a:stretch>
        </p:blipFill>
        <p:spPr>
          <a:xfrm>
            <a:off x="6176435" y="3052393"/>
            <a:ext cx="4030844" cy="786014"/>
          </a:xfrm>
          <a:prstGeom prst="rect">
            <a:avLst/>
          </a:prstGeom>
        </p:spPr>
      </p:pic>
    </p:spTree>
    <p:extLst>
      <p:ext uri="{BB962C8B-B14F-4D97-AF65-F5344CB8AC3E}">
        <p14:creationId xmlns:p14="http://schemas.microsoft.com/office/powerpoint/2010/main" val="2201824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20" name="Rectangle 19">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21" name="Content Placeholder 2">
            <a:extLst>
              <a:ext uri="{FF2B5EF4-FFF2-40B4-BE49-F238E27FC236}">
                <a16:creationId xmlns:a16="http://schemas.microsoft.com/office/drawing/2014/main" id="{A24E71F6-019E-62DC-B41B-69EBFEF413FF}"/>
              </a:ext>
            </a:extLst>
          </p:cNvPr>
          <p:cNvGraphicFramePr>
            <a:graphicFrameLocks noGrp="1"/>
          </p:cNvGraphicFramePr>
          <p:nvPr>
            <p:ph idx="1"/>
            <p:extLst>
              <p:ext uri="{D42A27DB-BD31-4B8C-83A1-F6EECF244321}">
                <p14:modId xmlns:p14="http://schemas.microsoft.com/office/powerpoint/2010/main" val="3170824561"/>
              </p:ext>
            </p:extLst>
          </p:nvPr>
        </p:nvGraphicFramePr>
        <p:xfrm>
          <a:off x="5048250" y="1447800"/>
          <a:ext cx="649605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hand holding a stack of wooden blocks with black text&#10;&#10;AI-generated content may be incorrect.">
            <a:extLst>
              <a:ext uri="{FF2B5EF4-FFF2-40B4-BE49-F238E27FC236}">
                <a16:creationId xmlns:a16="http://schemas.microsoft.com/office/drawing/2014/main" id="{6F2291F6-2478-4A27-CD8D-E6FBCA2A9B68}"/>
              </a:ext>
            </a:extLst>
          </p:cNvPr>
          <p:cNvPicPr>
            <a:picLocks noChangeAspect="1"/>
          </p:cNvPicPr>
          <p:nvPr/>
        </p:nvPicPr>
        <p:blipFill>
          <a:blip r:embed="rId7"/>
          <a:srcRect l="834" r="11623" b="-2"/>
          <a:stretch/>
        </p:blipFill>
        <p:spPr>
          <a:xfrm>
            <a:off x="-94053" y="1423641"/>
            <a:ext cx="4349416" cy="4572000"/>
          </a:xfrm>
          <a:prstGeom prst="rect">
            <a:avLst/>
          </a:prstGeom>
          <a:effectLst>
            <a:softEdge rad="88900"/>
          </a:effectLst>
        </p:spPr>
      </p:pic>
    </p:spTree>
    <p:extLst>
      <p:ext uri="{BB962C8B-B14F-4D97-AF65-F5344CB8AC3E}">
        <p14:creationId xmlns:p14="http://schemas.microsoft.com/office/powerpoint/2010/main" val="627379048"/>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dirty="0"/>
          </a:p>
        </p:txBody>
      </p:sp>
      <p:sp>
        <p:nvSpPr>
          <p:cNvPr id="2" name="Title 1">
            <a:extLst>
              <a:ext uri="{FF2B5EF4-FFF2-40B4-BE49-F238E27FC236}">
                <a16:creationId xmlns:a16="http://schemas.microsoft.com/office/drawing/2014/main" id="{77F360B1-FF26-D722-6399-37234A4E71AA}"/>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Current Board Members</a:t>
            </a:r>
          </a:p>
        </p:txBody>
      </p:sp>
      <p:sp>
        <p:nvSpPr>
          <p:cNvPr id="7" name="Content Placeholder 2">
            <a:extLst>
              <a:ext uri="{FF2B5EF4-FFF2-40B4-BE49-F238E27FC236}">
                <a16:creationId xmlns:a16="http://schemas.microsoft.com/office/drawing/2014/main" id="{54E6E25F-8E20-F8E1-91A5-2B6AE113F91A}"/>
              </a:ext>
            </a:extLst>
          </p:cNvPr>
          <p:cNvSpPr>
            <a:spLocks noGrp="1"/>
          </p:cNvSpPr>
          <p:nvPr>
            <p:ph idx="1"/>
          </p:nvPr>
        </p:nvSpPr>
        <p:spPr>
          <a:xfrm>
            <a:off x="356616" y="2305966"/>
            <a:ext cx="11631168" cy="4350866"/>
          </a:xfrm>
        </p:spPr>
        <p:txBody>
          <a:bodyPr>
            <a:noAutofit/>
          </a:bodyPr>
          <a:lstStyle/>
          <a:p>
            <a:r>
              <a:rPr lang="en-US" dirty="0"/>
              <a:t>President: Bunny Christie (2024-2027)</a:t>
            </a:r>
          </a:p>
          <a:p>
            <a:r>
              <a:rPr lang="en-US" dirty="0"/>
              <a:t>President-Elect: Leah Bomesberger (2025-2027)</a:t>
            </a:r>
          </a:p>
          <a:p>
            <a:r>
              <a:rPr lang="en-US" dirty="0"/>
              <a:t>Secretary: Sheila Pitts (2024-2025)</a:t>
            </a:r>
          </a:p>
          <a:p>
            <a:r>
              <a:rPr lang="en-US" dirty="0"/>
              <a:t>Treasurer: Lisa Hamm (2024-2026)</a:t>
            </a:r>
          </a:p>
          <a:p>
            <a:r>
              <a:rPr lang="en-US" dirty="0"/>
              <a:t>Education Coordinator: Elizabeth Healy (2024-2026)</a:t>
            </a:r>
          </a:p>
          <a:p>
            <a:r>
              <a:rPr lang="en-US" dirty="0"/>
              <a:t>Nomination Committee Chair: Michelle Jury (2024-2026)</a:t>
            </a:r>
          </a:p>
          <a:p>
            <a:r>
              <a:rPr lang="en-US" dirty="0"/>
              <a:t>Chapter Webmaster: Shelly Heckenlaible (2024-2027)</a:t>
            </a:r>
          </a:p>
          <a:p>
            <a:r>
              <a:rPr lang="en-US" dirty="0"/>
              <a:t>Chapter Conference Committee: Jess Danko (2024-2026) &amp; Rebecca Sime (2024-2027)</a:t>
            </a:r>
          </a:p>
          <a:p>
            <a:r>
              <a:rPr lang="en-US" dirty="0"/>
              <a:t>Chapter Chair- Shannon Britt (2024-2026)</a:t>
            </a:r>
          </a:p>
          <a:p>
            <a:r>
              <a:rPr lang="en-US" dirty="0">
                <a:solidFill>
                  <a:srgbClr val="FF0000"/>
                </a:solidFill>
              </a:rPr>
              <a:t>*Open position*– </a:t>
            </a:r>
            <a:r>
              <a:rPr lang="en-US" dirty="0"/>
              <a:t>Legislative Chair </a:t>
            </a:r>
          </a:p>
        </p:txBody>
      </p:sp>
    </p:spTree>
    <p:extLst>
      <p:ext uri="{BB962C8B-B14F-4D97-AF65-F5344CB8AC3E}">
        <p14:creationId xmlns:p14="http://schemas.microsoft.com/office/powerpoint/2010/main" val="1499608021"/>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hueMod val="88000"/>
                <a:satMod val="130000"/>
                <a:lumMod val="124000"/>
              </a:schemeClr>
            </a:gs>
            <a:gs pos="100000">
              <a:schemeClr val="bg1">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0487C8F-7D6C-4EAF-A9A5-45D8E94FC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95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578DA0F-394A-417D-892B-8253831A2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40213FBB-3D6E-E270-53E3-F97DA0FF5C93}"/>
              </a:ext>
            </a:extLst>
          </p:cNvPr>
          <p:cNvPicPr>
            <a:picLocks noChangeAspect="1"/>
          </p:cNvPicPr>
          <p:nvPr/>
        </p:nvPicPr>
        <p:blipFill>
          <a:blip r:embed="rId2"/>
          <a:stretch>
            <a:fillRect/>
          </a:stretch>
        </p:blipFill>
        <p:spPr>
          <a:xfrm>
            <a:off x="643467" y="702733"/>
            <a:ext cx="10905066" cy="5452533"/>
          </a:xfrm>
          <a:prstGeom prst="rect">
            <a:avLst/>
          </a:prstGeom>
        </p:spPr>
      </p:pic>
    </p:spTree>
    <p:extLst>
      <p:ext uri="{BB962C8B-B14F-4D97-AF65-F5344CB8AC3E}">
        <p14:creationId xmlns:p14="http://schemas.microsoft.com/office/powerpoint/2010/main" val="3682084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83ECC1C6-2782-23AB-0386-4ACDC475BFA2}"/>
              </a:ext>
            </a:extLst>
          </p:cNvPr>
          <p:cNvGraphicFramePr>
            <a:graphicFrameLocks noChangeAspect="1"/>
          </p:cNvGraphicFramePr>
          <p:nvPr>
            <p:extLst>
              <p:ext uri="{D42A27DB-BD31-4B8C-83A1-F6EECF244321}">
                <p14:modId xmlns:p14="http://schemas.microsoft.com/office/powerpoint/2010/main" val="1320066237"/>
              </p:ext>
            </p:extLst>
          </p:nvPr>
        </p:nvGraphicFramePr>
        <p:xfrm>
          <a:off x="173038" y="404813"/>
          <a:ext cx="11820525" cy="6062662"/>
        </p:xfrm>
        <a:graphic>
          <a:graphicData uri="http://schemas.openxmlformats.org/presentationml/2006/ole">
            <mc:AlternateContent xmlns:mc="http://schemas.openxmlformats.org/markup-compatibility/2006">
              <mc:Choice xmlns:v="urn:schemas-microsoft-com:vml" Requires="v">
                <p:oleObj name="Document" r:id="rId3" imgW="9141751" imgH="4704227" progId="Word.Document.12">
                  <p:embed/>
                </p:oleObj>
              </mc:Choice>
              <mc:Fallback>
                <p:oleObj name="Document" r:id="rId3" imgW="9141751" imgH="4704227" progId="Word.Document.12">
                  <p:embed/>
                  <p:pic>
                    <p:nvPicPr>
                      <p:cNvPr id="4" name="Object 3">
                        <a:extLst>
                          <a:ext uri="{FF2B5EF4-FFF2-40B4-BE49-F238E27FC236}">
                            <a16:creationId xmlns:a16="http://schemas.microsoft.com/office/drawing/2014/main" id="{83ECC1C6-2782-23AB-0386-4ACDC475BFA2}"/>
                          </a:ext>
                        </a:extLst>
                      </p:cNvPr>
                      <p:cNvPicPr/>
                      <p:nvPr/>
                    </p:nvPicPr>
                    <p:blipFill>
                      <a:blip r:embed="rId4"/>
                      <a:stretch>
                        <a:fillRect/>
                      </a:stretch>
                    </p:blipFill>
                    <p:spPr>
                      <a:xfrm>
                        <a:off x="173038" y="404813"/>
                        <a:ext cx="11820525" cy="6062662"/>
                      </a:xfrm>
                      <a:prstGeom prst="rect">
                        <a:avLst/>
                      </a:prstGeom>
                    </p:spPr>
                  </p:pic>
                </p:oleObj>
              </mc:Fallback>
            </mc:AlternateContent>
          </a:graphicData>
        </a:graphic>
      </p:graphicFrame>
    </p:spTree>
    <p:extLst>
      <p:ext uri="{BB962C8B-B14F-4D97-AF65-F5344CB8AC3E}">
        <p14:creationId xmlns:p14="http://schemas.microsoft.com/office/powerpoint/2010/main" val="2253349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6CFA7-7C0C-E0EE-B899-90C12D8D0B19}"/>
            </a:ext>
          </a:extLst>
        </p:cNvPr>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38557161-1840-7086-88E4-DBD9395E3475}"/>
              </a:ext>
            </a:extLst>
          </p:cNvPr>
          <p:cNvGraphicFramePr>
            <a:graphicFrameLocks noChangeAspect="1"/>
          </p:cNvGraphicFramePr>
          <p:nvPr>
            <p:extLst>
              <p:ext uri="{D42A27DB-BD31-4B8C-83A1-F6EECF244321}">
                <p14:modId xmlns:p14="http://schemas.microsoft.com/office/powerpoint/2010/main" val="287360685"/>
              </p:ext>
            </p:extLst>
          </p:nvPr>
        </p:nvGraphicFramePr>
        <p:xfrm>
          <a:off x="173038" y="404813"/>
          <a:ext cx="14409737" cy="7410450"/>
        </p:xfrm>
        <a:graphic>
          <a:graphicData uri="http://schemas.openxmlformats.org/presentationml/2006/ole">
            <mc:AlternateContent xmlns:mc="http://schemas.openxmlformats.org/markup-compatibility/2006">
              <mc:Choice xmlns:v="urn:schemas-microsoft-com:vml" Requires="v">
                <p:oleObj name="Document" r:id="rId3" imgW="9141751" imgH="4713607" progId="Word.Document.12">
                  <p:embed/>
                </p:oleObj>
              </mc:Choice>
              <mc:Fallback>
                <p:oleObj name="Document" r:id="rId3" imgW="9141751" imgH="4713607" progId="Word.Document.12">
                  <p:embed/>
                  <p:pic>
                    <p:nvPicPr>
                      <p:cNvPr id="4" name="Object 3">
                        <a:extLst>
                          <a:ext uri="{FF2B5EF4-FFF2-40B4-BE49-F238E27FC236}">
                            <a16:creationId xmlns:a16="http://schemas.microsoft.com/office/drawing/2014/main" id="{83ECC1C6-2782-23AB-0386-4ACDC475BFA2}"/>
                          </a:ext>
                        </a:extLst>
                      </p:cNvPr>
                      <p:cNvPicPr/>
                      <p:nvPr/>
                    </p:nvPicPr>
                    <p:blipFill>
                      <a:blip r:embed="rId4"/>
                      <a:stretch>
                        <a:fillRect/>
                      </a:stretch>
                    </p:blipFill>
                    <p:spPr>
                      <a:xfrm>
                        <a:off x="173038" y="404813"/>
                        <a:ext cx="14409737" cy="7410450"/>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E6AD5B56-4D0B-BF58-6D23-ABBF793A77F4}"/>
              </a:ext>
            </a:extLst>
          </p:cNvPr>
          <p:cNvSpPr/>
          <p:nvPr/>
        </p:nvSpPr>
        <p:spPr>
          <a:xfrm>
            <a:off x="3749040" y="0"/>
            <a:ext cx="8442960" cy="6858000"/>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47760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D5614C-AEA3-E131-A319-8EC7148BAD2A}"/>
            </a:ext>
          </a:extLst>
        </p:cNvPr>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FA822998-E2A8-24A8-77D7-ACA6BFAB2E78}"/>
              </a:ext>
            </a:extLst>
          </p:cNvPr>
          <p:cNvGraphicFramePr>
            <a:graphicFrameLocks noChangeAspect="1"/>
          </p:cNvGraphicFramePr>
          <p:nvPr>
            <p:extLst>
              <p:ext uri="{D42A27DB-BD31-4B8C-83A1-F6EECF244321}">
                <p14:modId xmlns:p14="http://schemas.microsoft.com/office/powerpoint/2010/main" val="2039695082"/>
              </p:ext>
            </p:extLst>
          </p:nvPr>
        </p:nvGraphicFramePr>
        <p:xfrm>
          <a:off x="173038" y="404813"/>
          <a:ext cx="14322425" cy="7372350"/>
        </p:xfrm>
        <a:graphic>
          <a:graphicData uri="http://schemas.openxmlformats.org/presentationml/2006/ole">
            <mc:AlternateContent xmlns:mc="http://schemas.openxmlformats.org/markup-compatibility/2006">
              <mc:Choice xmlns:v="urn:schemas-microsoft-com:vml" Requires="v">
                <p:oleObj name="Document" r:id="rId3" imgW="9141751" imgH="4732727" progId="Word.Document.12">
                  <p:embed/>
                </p:oleObj>
              </mc:Choice>
              <mc:Fallback>
                <p:oleObj name="Document" r:id="rId3" imgW="9141751" imgH="4732727" progId="Word.Document.12">
                  <p:embed/>
                  <p:pic>
                    <p:nvPicPr>
                      <p:cNvPr id="4" name="Object 3">
                        <a:extLst>
                          <a:ext uri="{FF2B5EF4-FFF2-40B4-BE49-F238E27FC236}">
                            <a16:creationId xmlns:a16="http://schemas.microsoft.com/office/drawing/2014/main" id="{38557161-1840-7086-88E4-DBD9395E3475}"/>
                          </a:ext>
                        </a:extLst>
                      </p:cNvPr>
                      <p:cNvPicPr/>
                      <p:nvPr/>
                    </p:nvPicPr>
                    <p:blipFill>
                      <a:blip r:embed="rId4"/>
                      <a:stretch>
                        <a:fillRect/>
                      </a:stretch>
                    </p:blipFill>
                    <p:spPr>
                      <a:xfrm>
                        <a:off x="173038" y="404813"/>
                        <a:ext cx="14322425" cy="7372350"/>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9A1B7C77-2E42-6C27-CAF3-ECE887C04D06}"/>
              </a:ext>
            </a:extLst>
          </p:cNvPr>
          <p:cNvSpPr/>
          <p:nvPr/>
        </p:nvSpPr>
        <p:spPr>
          <a:xfrm>
            <a:off x="7351776" y="0"/>
            <a:ext cx="4840224" cy="6858000"/>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14799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3710B-55FA-39C2-6C63-ACE8324D4299}"/>
            </a:ext>
          </a:extLst>
        </p:cNvPr>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43837726-15F2-24D3-6B3A-9A8F07BC2019}"/>
              </a:ext>
            </a:extLst>
          </p:cNvPr>
          <p:cNvGraphicFramePr>
            <a:graphicFrameLocks noChangeAspect="1"/>
          </p:cNvGraphicFramePr>
          <p:nvPr>
            <p:extLst>
              <p:ext uri="{D42A27DB-BD31-4B8C-83A1-F6EECF244321}">
                <p14:modId xmlns:p14="http://schemas.microsoft.com/office/powerpoint/2010/main" val="212743500"/>
              </p:ext>
            </p:extLst>
          </p:nvPr>
        </p:nvGraphicFramePr>
        <p:xfrm>
          <a:off x="173038" y="404813"/>
          <a:ext cx="14322425" cy="7419975"/>
        </p:xfrm>
        <a:graphic>
          <a:graphicData uri="http://schemas.openxmlformats.org/presentationml/2006/ole">
            <mc:AlternateContent xmlns:mc="http://schemas.openxmlformats.org/markup-compatibility/2006">
              <mc:Choice xmlns:v="urn:schemas-microsoft-com:vml" Requires="v">
                <p:oleObj name="Document" r:id="rId3" imgW="9141751" imgH="4751847" progId="Word.Document.12">
                  <p:embed/>
                </p:oleObj>
              </mc:Choice>
              <mc:Fallback>
                <p:oleObj name="Document" r:id="rId3" imgW="9141751" imgH="4751847" progId="Word.Document.12">
                  <p:embed/>
                  <p:pic>
                    <p:nvPicPr>
                      <p:cNvPr id="4" name="Object 3">
                        <a:extLst>
                          <a:ext uri="{FF2B5EF4-FFF2-40B4-BE49-F238E27FC236}">
                            <a16:creationId xmlns:a16="http://schemas.microsoft.com/office/drawing/2014/main" id="{FA822998-E2A8-24A8-77D7-ACA6BFAB2E78}"/>
                          </a:ext>
                        </a:extLst>
                      </p:cNvPr>
                      <p:cNvPicPr/>
                      <p:nvPr/>
                    </p:nvPicPr>
                    <p:blipFill>
                      <a:blip r:embed="rId4"/>
                      <a:stretch>
                        <a:fillRect/>
                      </a:stretch>
                    </p:blipFill>
                    <p:spPr>
                      <a:xfrm>
                        <a:off x="173038" y="404813"/>
                        <a:ext cx="14322425" cy="7419975"/>
                      </a:xfrm>
                      <a:prstGeom prst="rect">
                        <a:avLst/>
                      </a:prstGeom>
                    </p:spPr>
                  </p:pic>
                </p:oleObj>
              </mc:Fallback>
            </mc:AlternateContent>
          </a:graphicData>
        </a:graphic>
      </p:graphicFrame>
    </p:spTree>
    <p:extLst>
      <p:ext uri="{BB962C8B-B14F-4D97-AF65-F5344CB8AC3E}">
        <p14:creationId xmlns:p14="http://schemas.microsoft.com/office/powerpoint/2010/main" val="3445300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16" name="Picture 15">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2" name="Rectangle 21">
            <a:extLst>
              <a:ext uri="{FF2B5EF4-FFF2-40B4-BE49-F238E27FC236}">
                <a16:creationId xmlns:a16="http://schemas.microsoft.com/office/drawing/2014/main" id="{5F3FC718-FDE3-4EF7-921E-A5F374EAF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24" name="Freeform 11">
            <a:extLst>
              <a:ext uri="{FF2B5EF4-FFF2-40B4-BE49-F238E27FC236}">
                <a16:creationId xmlns:a16="http://schemas.microsoft.com/office/drawing/2014/main" id="{FAA0F719-3DC8-4F08-AD8F-5A845658CB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dirty="0"/>
          </a:p>
        </p:txBody>
      </p:sp>
      <p:sp useBgFill="1">
        <p:nvSpPr>
          <p:cNvPr id="26" name="Freeform: Shape 25">
            <a:extLst>
              <a:ext uri="{FF2B5EF4-FFF2-40B4-BE49-F238E27FC236}">
                <a16:creationId xmlns:a16="http://schemas.microsoft.com/office/drawing/2014/main" id="{7DCB61BE-FA0F-4EFB-BE0E-268BAD8E3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747655" y="-586345"/>
            <a:ext cx="6858001" cy="8030691"/>
          </a:xfrm>
          <a:custGeom>
            <a:avLst/>
            <a:gdLst>
              <a:gd name="connsiteX0" fmla="*/ 6858001 w 6858001"/>
              <a:gd name="connsiteY0" fmla="*/ 1177 h 8030691"/>
              <a:gd name="connsiteX1" fmla="*/ 6858001 w 6858001"/>
              <a:gd name="connsiteY1" fmla="*/ 1344715 h 8030691"/>
              <a:gd name="connsiteX2" fmla="*/ 6858000 w 6858001"/>
              <a:gd name="connsiteY2" fmla="*/ 1344715 h 8030691"/>
              <a:gd name="connsiteX3" fmla="*/ 6858000 w 6858001"/>
              <a:gd name="connsiteY3" fmla="*/ 8030691 h 8030691"/>
              <a:gd name="connsiteX4" fmla="*/ 0 w 6858001"/>
              <a:gd name="connsiteY4" fmla="*/ 8030690 h 8030691"/>
              <a:gd name="connsiteX5" fmla="*/ 0 w 6858001"/>
              <a:gd name="connsiteY5" fmla="*/ 477747 h 8030691"/>
              <a:gd name="connsiteX6" fmla="*/ 1 w 6858001"/>
              <a:gd name="connsiteY6" fmla="*/ 477747 h 8030691"/>
              <a:gd name="connsiteX7" fmla="*/ 1 w 6858001"/>
              <a:gd name="connsiteY7" fmla="*/ 0 h 8030691"/>
              <a:gd name="connsiteX8" fmla="*/ 40463 w 6858001"/>
              <a:gd name="connsiteY8" fmla="*/ 5883 h 8030691"/>
              <a:gd name="connsiteX9" fmla="*/ 159107 w 6858001"/>
              <a:gd name="connsiteY9" fmla="*/ 23196 h 8030691"/>
              <a:gd name="connsiteX10" fmla="*/ 245518 w 6858001"/>
              <a:gd name="connsiteY10" fmla="*/ 35299 h 8030691"/>
              <a:gd name="connsiteX11" fmla="*/ 348388 w 6858001"/>
              <a:gd name="connsiteY11" fmla="*/ 48074 h 8030691"/>
              <a:gd name="connsiteX12" fmla="*/ 470460 w 6858001"/>
              <a:gd name="connsiteY12" fmla="*/ 63370 h 8030691"/>
              <a:gd name="connsiteX13" fmla="*/ 605563 w 6858001"/>
              <a:gd name="connsiteY13" fmla="*/ 79507 h 8030691"/>
              <a:gd name="connsiteX14" fmla="*/ 757810 w 6858001"/>
              <a:gd name="connsiteY14" fmla="*/ 96484 h 8030691"/>
              <a:gd name="connsiteX15" fmla="*/ 923774 w 6858001"/>
              <a:gd name="connsiteY15" fmla="*/ 114469 h 8030691"/>
              <a:gd name="connsiteX16" fmla="*/ 1104139 w 6858001"/>
              <a:gd name="connsiteY16" fmla="*/ 132455 h 8030691"/>
              <a:gd name="connsiteX17" fmla="*/ 1296163 w 6858001"/>
              <a:gd name="connsiteY17" fmla="*/ 150776 h 8030691"/>
              <a:gd name="connsiteX18" fmla="*/ 1503275 w 6858001"/>
              <a:gd name="connsiteY18" fmla="*/ 167753 h 8030691"/>
              <a:gd name="connsiteX19" fmla="*/ 1719988 w 6858001"/>
              <a:gd name="connsiteY19" fmla="*/ 184058 h 8030691"/>
              <a:gd name="connsiteX20" fmla="*/ 1949045 w 6858001"/>
              <a:gd name="connsiteY20" fmla="*/ 198850 h 8030691"/>
              <a:gd name="connsiteX21" fmla="*/ 2187703 w 6858001"/>
              <a:gd name="connsiteY21" fmla="*/ 212969 h 8030691"/>
              <a:gd name="connsiteX22" fmla="*/ 2436649 w 6858001"/>
              <a:gd name="connsiteY22" fmla="*/ 226249 h 8030691"/>
              <a:gd name="connsiteX23" fmla="*/ 2564208 w 6858001"/>
              <a:gd name="connsiteY23" fmla="*/ 230955 h 8030691"/>
              <a:gd name="connsiteX24" fmla="*/ 2694509 w 6858001"/>
              <a:gd name="connsiteY24" fmla="*/ 236166 h 8030691"/>
              <a:gd name="connsiteX25" fmla="*/ 2826869 w 6858001"/>
              <a:gd name="connsiteY25" fmla="*/ 241040 h 8030691"/>
              <a:gd name="connsiteX26" fmla="*/ 2959914 w 6858001"/>
              <a:gd name="connsiteY26" fmla="*/ 244234 h 8030691"/>
              <a:gd name="connsiteX27" fmla="*/ 3095702 w 6858001"/>
              <a:gd name="connsiteY27" fmla="*/ 247092 h 8030691"/>
              <a:gd name="connsiteX28" fmla="*/ 3232862 w 6858001"/>
              <a:gd name="connsiteY28" fmla="*/ 250117 h 8030691"/>
              <a:gd name="connsiteX29" fmla="*/ 3372766 w 6858001"/>
              <a:gd name="connsiteY29" fmla="*/ 252134 h 8030691"/>
              <a:gd name="connsiteX30" fmla="*/ 3514040 w 6858001"/>
              <a:gd name="connsiteY30" fmla="*/ 252134 h 8030691"/>
              <a:gd name="connsiteX31" fmla="*/ 3656686 w 6858001"/>
              <a:gd name="connsiteY31" fmla="*/ 253143 h 8030691"/>
              <a:gd name="connsiteX32" fmla="*/ 3800705 w 6858001"/>
              <a:gd name="connsiteY32" fmla="*/ 252134 h 8030691"/>
              <a:gd name="connsiteX33" fmla="*/ 3946780 w 6858001"/>
              <a:gd name="connsiteY33" fmla="*/ 250117 h 8030691"/>
              <a:gd name="connsiteX34" fmla="*/ 4092856 w 6858001"/>
              <a:gd name="connsiteY34" fmla="*/ 248268 h 8030691"/>
              <a:gd name="connsiteX35" fmla="*/ 4240988 w 6858001"/>
              <a:gd name="connsiteY35" fmla="*/ 244234 h 8030691"/>
              <a:gd name="connsiteX36" fmla="*/ 4390492 w 6858001"/>
              <a:gd name="connsiteY36" fmla="*/ 240032 h 8030691"/>
              <a:gd name="connsiteX37" fmla="*/ 4539997 w 6858001"/>
              <a:gd name="connsiteY37" fmla="*/ 235157 h 8030691"/>
              <a:gd name="connsiteX38" fmla="*/ 4690873 w 6858001"/>
              <a:gd name="connsiteY38" fmla="*/ 228266 h 8030691"/>
              <a:gd name="connsiteX39" fmla="*/ 4843120 w 6858001"/>
              <a:gd name="connsiteY39" fmla="*/ 220029 h 8030691"/>
              <a:gd name="connsiteX40" fmla="*/ 4996054 w 6858001"/>
              <a:gd name="connsiteY40" fmla="*/ 212129 h 8030691"/>
              <a:gd name="connsiteX41" fmla="*/ 5148987 w 6858001"/>
              <a:gd name="connsiteY41" fmla="*/ 202044 h 8030691"/>
              <a:gd name="connsiteX42" fmla="*/ 5303978 w 6858001"/>
              <a:gd name="connsiteY42" fmla="*/ 189941 h 8030691"/>
              <a:gd name="connsiteX43" fmla="*/ 5456911 w 6858001"/>
              <a:gd name="connsiteY43" fmla="*/ 177839 h 8030691"/>
              <a:gd name="connsiteX44" fmla="*/ 5612588 w 6858001"/>
              <a:gd name="connsiteY44" fmla="*/ 163887 h 8030691"/>
              <a:gd name="connsiteX45" fmla="*/ 5768950 w 6858001"/>
              <a:gd name="connsiteY45" fmla="*/ 148591 h 8030691"/>
              <a:gd name="connsiteX46" fmla="*/ 5923255 w 6858001"/>
              <a:gd name="connsiteY46" fmla="*/ 132455 h 8030691"/>
              <a:gd name="connsiteX47" fmla="*/ 6079618 w 6858001"/>
              <a:gd name="connsiteY47" fmla="*/ 113629 h 8030691"/>
              <a:gd name="connsiteX48" fmla="*/ 6235294 w 6858001"/>
              <a:gd name="connsiteY48" fmla="*/ 93458 h 8030691"/>
              <a:gd name="connsiteX49" fmla="*/ 6391657 w 6858001"/>
              <a:gd name="connsiteY49" fmla="*/ 73455 h 8030691"/>
              <a:gd name="connsiteX50" fmla="*/ 6547333 w 6858001"/>
              <a:gd name="connsiteY50" fmla="*/ 50091 h 8030691"/>
              <a:gd name="connsiteX51" fmla="*/ 6702324 w 6858001"/>
              <a:gd name="connsiteY51" fmla="*/ 26222 h 803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8030691">
                <a:moveTo>
                  <a:pt x="6858001" y="1177"/>
                </a:moveTo>
                <a:lnTo>
                  <a:pt x="6858001" y="1344715"/>
                </a:lnTo>
                <a:lnTo>
                  <a:pt x="6858000" y="1344715"/>
                </a:lnTo>
                <a:lnTo>
                  <a:pt x="6858000" y="8030691"/>
                </a:lnTo>
                <a:lnTo>
                  <a:pt x="0" y="8030690"/>
                </a:lnTo>
                <a:lnTo>
                  <a:pt x="0" y="477747"/>
                </a:lnTo>
                <a:lnTo>
                  <a:pt x="1" y="477747"/>
                </a:lnTo>
                <a:lnTo>
                  <a:pt x="1" y="0"/>
                </a:lnTo>
                <a:lnTo>
                  <a:pt x="40463" y="5883"/>
                </a:lnTo>
                <a:lnTo>
                  <a:pt x="159107" y="23196"/>
                </a:lnTo>
                <a:lnTo>
                  <a:pt x="245518" y="35299"/>
                </a:lnTo>
                <a:lnTo>
                  <a:pt x="348388" y="48074"/>
                </a:lnTo>
                <a:lnTo>
                  <a:pt x="470460" y="63370"/>
                </a:lnTo>
                <a:lnTo>
                  <a:pt x="605563" y="79507"/>
                </a:lnTo>
                <a:lnTo>
                  <a:pt x="757810" y="96484"/>
                </a:lnTo>
                <a:lnTo>
                  <a:pt x="923774" y="114469"/>
                </a:lnTo>
                <a:lnTo>
                  <a:pt x="1104139" y="132455"/>
                </a:lnTo>
                <a:lnTo>
                  <a:pt x="1296163" y="150776"/>
                </a:lnTo>
                <a:lnTo>
                  <a:pt x="1503275" y="167753"/>
                </a:lnTo>
                <a:lnTo>
                  <a:pt x="1719988" y="184058"/>
                </a:lnTo>
                <a:lnTo>
                  <a:pt x="1949045" y="198850"/>
                </a:lnTo>
                <a:lnTo>
                  <a:pt x="2187703" y="212969"/>
                </a:lnTo>
                <a:lnTo>
                  <a:pt x="2436649" y="226249"/>
                </a:lnTo>
                <a:lnTo>
                  <a:pt x="2564208" y="230955"/>
                </a:lnTo>
                <a:lnTo>
                  <a:pt x="2694509" y="236166"/>
                </a:lnTo>
                <a:lnTo>
                  <a:pt x="2826869" y="241040"/>
                </a:lnTo>
                <a:lnTo>
                  <a:pt x="2959914" y="244234"/>
                </a:lnTo>
                <a:lnTo>
                  <a:pt x="3095702" y="247092"/>
                </a:lnTo>
                <a:lnTo>
                  <a:pt x="3232862" y="250117"/>
                </a:lnTo>
                <a:lnTo>
                  <a:pt x="3372766" y="252134"/>
                </a:lnTo>
                <a:lnTo>
                  <a:pt x="3514040" y="252134"/>
                </a:lnTo>
                <a:lnTo>
                  <a:pt x="3656686" y="253143"/>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en-US" dirty="0"/>
          </a:p>
        </p:txBody>
      </p:sp>
      <p:sp>
        <p:nvSpPr>
          <p:cNvPr id="28" name="Rectangle 27">
            <a:extLst>
              <a:ext uri="{FF2B5EF4-FFF2-40B4-BE49-F238E27FC236}">
                <a16:creationId xmlns:a16="http://schemas.microsoft.com/office/drawing/2014/main" id="{A4B31EAA-7423-46F7-9B90-4AB2B09C3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4" name="Picture 3">
            <a:extLst>
              <a:ext uri="{FF2B5EF4-FFF2-40B4-BE49-F238E27FC236}">
                <a16:creationId xmlns:a16="http://schemas.microsoft.com/office/drawing/2014/main" id="{097C709F-DD60-FFDD-A858-0B1212415E58}"/>
              </a:ext>
            </a:extLst>
          </p:cNvPr>
          <p:cNvPicPr>
            <a:picLocks noChangeAspect="1"/>
          </p:cNvPicPr>
          <p:nvPr/>
        </p:nvPicPr>
        <p:blipFill>
          <a:blip r:embed="rId7"/>
          <a:stretch>
            <a:fillRect/>
          </a:stretch>
        </p:blipFill>
        <p:spPr>
          <a:xfrm>
            <a:off x="797348" y="465199"/>
            <a:ext cx="9003600" cy="1780677"/>
          </a:xfrm>
          <a:prstGeom prst="rect">
            <a:avLst/>
          </a:prstGeom>
        </p:spPr>
      </p:pic>
      <p:sp>
        <p:nvSpPr>
          <p:cNvPr id="5" name="TextBox 4">
            <a:extLst>
              <a:ext uri="{FF2B5EF4-FFF2-40B4-BE49-F238E27FC236}">
                <a16:creationId xmlns:a16="http://schemas.microsoft.com/office/drawing/2014/main" id="{538ADB1A-7A4B-A27E-882E-CA487FC8BAE8}"/>
              </a:ext>
            </a:extLst>
          </p:cNvPr>
          <p:cNvSpPr txBox="1"/>
          <p:nvPr/>
        </p:nvSpPr>
        <p:spPr>
          <a:xfrm>
            <a:off x="4507582" y="2352609"/>
            <a:ext cx="6731547" cy="3400931"/>
          </a:xfrm>
          <a:prstGeom prst="rect">
            <a:avLst/>
          </a:prstGeom>
          <a:noFill/>
        </p:spPr>
        <p:txBody>
          <a:bodyPr wrap="square" rtlCol="0">
            <a:spAutoFit/>
          </a:bodyPr>
          <a:lstStyle/>
          <a:p>
            <a:pPr marL="165735" indent="-165735" defTabSz="265176">
              <a:spcAft>
                <a:spcPts val="600"/>
              </a:spcAft>
              <a:buFont typeface="Arial" panose="020B0604020202020204" pitchFamily="34" charset="0"/>
              <a:buChar char="•"/>
            </a:pPr>
            <a:r>
              <a:rPr lang="en-US" sz="2000" kern="1200" dirty="0">
                <a:solidFill>
                  <a:schemeClr val="tx1"/>
                </a:solidFill>
                <a:latin typeface="+mn-lt"/>
                <a:ea typeface="+mn-ea"/>
                <a:cs typeface="+mn-cs"/>
              </a:rPr>
              <a:t>Access to APIC Chapter Website (Chapter 136) </a:t>
            </a:r>
          </a:p>
          <a:p>
            <a:pPr marL="622935" lvl="1" indent="-165735" defTabSz="265176">
              <a:spcAft>
                <a:spcPts val="600"/>
              </a:spcAft>
              <a:buFont typeface="Arial" panose="020B0604020202020204" pitchFamily="34" charset="0"/>
              <a:buChar char="•"/>
            </a:pPr>
            <a:r>
              <a:rPr lang="en-US" sz="2000" kern="1200" dirty="0">
                <a:solidFill>
                  <a:schemeClr val="tx1"/>
                </a:solidFill>
                <a:latin typeface="+mn-lt"/>
                <a:ea typeface="+mn-ea"/>
                <a:cs typeface="+mn-cs"/>
              </a:rPr>
              <a:t>$25 annual membership fee that will expire when your national membership expires</a:t>
            </a:r>
          </a:p>
          <a:p>
            <a:pPr marL="430911" lvl="1" indent="-165735" defTabSz="265176">
              <a:spcAft>
                <a:spcPts val="600"/>
              </a:spcAft>
              <a:buFont typeface="Arial" panose="020B0604020202020204" pitchFamily="34" charset="0"/>
              <a:buChar char="•"/>
            </a:pPr>
            <a:r>
              <a:rPr lang="en-US" sz="2000" kern="1200" dirty="0">
                <a:solidFill>
                  <a:schemeClr val="tx1"/>
                </a:solidFill>
                <a:latin typeface="+mn-lt"/>
                <a:ea typeface="+mn-ea"/>
                <a:cs typeface="+mn-cs"/>
              </a:rPr>
              <a:t>Contact Information for Board Members</a:t>
            </a:r>
          </a:p>
          <a:p>
            <a:pPr marL="430911" lvl="1" indent="-165735" defTabSz="265176">
              <a:spcAft>
                <a:spcPts val="600"/>
              </a:spcAft>
              <a:buFont typeface="Arial" panose="020B0604020202020204" pitchFamily="34" charset="0"/>
              <a:buChar char="•"/>
            </a:pPr>
            <a:r>
              <a:rPr lang="en-US" sz="2000" kern="1200" dirty="0">
                <a:solidFill>
                  <a:schemeClr val="tx1"/>
                </a:solidFill>
                <a:latin typeface="+mn-lt"/>
                <a:ea typeface="+mn-ea"/>
                <a:cs typeface="+mn-cs"/>
              </a:rPr>
              <a:t>Slides &amp; Presentations available </a:t>
            </a:r>
          </a:p>
          <a:p>
            <a:pPr marL="430911" lvl="1" indent="-165735" defTabSz="265176">
              <a:spcAft>
                <a:spcPts val="600"/>
              </a:spcAft>
              <a:buFont typeface="Arial" panose="020B0604020202020204" pitchFamily="34" charset="0"/>
              <a:buChar char="•"/>
            </a:pPr>
            <a:r>
              <a:rPr lang="en-US" sz="2000" kern="1200" dirty="0">
                <a:solidFill>
                  <a:schemeClr val="tx1"/>
                </a:solidFill>
                <a:latin typeface="+mn-lt"/>
                <a:ea typeface="+mn-ea"/>
                <a:cs typeface="+mn-cs"/>
              </a:rPr>
              <a:t>Upcoming Events</a:t>
            </a:r>
          </a:p>
          <a:p>
            <a:pPr marL="430911" lvl="1" indent="-165735" defTabSz="265176">
              <a:spcAft>
                <a:spcPts val="600"/>
              </a:spcAft>
              <a:buFont typeface="Arial" panose="020B0604020202020204" pitchFamily="34" charset="0"/>
              <a:buChar char="•"/>
            </a:pPr>
            <a:r>
              <a:rPr lang="en-US" sz="2000" kern="1200" dirty="0">
                <a:solidFill>
                  <a:schemeClr val="tx1"/>
                </a:solidFill>
                <a:latin typeface="+mn-lt"/>
                <a:ea typeface="+mn-ea"/>
                <a:cs typeface="+mn-cs"/>
              </a:rPr>
              <a:t>Networking &amp; contacts</a:t>
            </a:r>
          </a:p>
          <a:p>
            <a:pPr marL="165735" indent="-165735" defTabSz="265176">
              <a:spcAft>
                <a:spcPts val="600"/>
              </a:spcAft>
              <a:buFont typeface="Arial" panose="020B0604020202020204" pitchFamily="34" charset="0"/>
              <a:buChar char="•"/>
            </a:pPr>
            <a:r>
              <a:rPr lang="en-US" sz="2000" kern="1200" dirty="0">
                <a:solidFill>
                  <a:schemeClr val="tx1"/>
                </a:solidFill>
                <a:latin typeface="+mn-lt"/>
                <a:ea typeface="+mn-ea"/>
                <a:cs typeface="+mn-cs"/>
              </a:rPr>
              <a:t>Facebook Page– APIC South Dakota</a:t>
            </a:r>
          </a:p>
          <a:p>
            <a:pPr marL="165735" indent="-165735" defTabSz="265176">
              <a:spcAft>
                <a:spcPts val="600"/>
              </a:spcAft>
              <a:buFont typeface="Arial" panose="020B0604020202020204" pitchFamily="34" charset="0"/>
              <a:buChar char="•"/>
            </a:pPr>
            <a:r>
              <a:rPr lang="en-US" sz="2000" kern="1200" dirty="0">
                <a:solidFill>
                  <a:schemeClr val="tx1"/>
                </a:solidFill>
                <a:latin typeface="+mn-lt"/>
                <a:ea typeface="+mn-ea"/>
                <a:cs typeface="+mn-cs"/>
              </a:rPr>
              <a:t>Gmail account- apicsouthdakota@gmail.com</a:t>
            </a:r>
            <a:endParaRPr lang="en-US" sz="2000" dirty="0"/>
          </a:p>
        </p:txBody>
      </p:sp>
    </p:spTree>
    <p:extLst>
      <p:ext uri="{BB962C8B-B14F-4D97-AF65-F5344CB8AC3E}">
        <p14:creationId xmlns:p14="http://schemas.microsoft.com/office/powerpoint/2010/main" val="1963623183"/>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1938</TotalTime>
  <Words>1053</Words>
  <Application>Microsoft Office PowerPoint</Application>
  <PresentationFormat>Widescreen</PresentationFormat>
  <Paragraphs>103</Paragraphs>
  <Slides>19</Slides>
  <Notes>14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5" baseType="lpstr">
      <vt:lpstr>Arial</vt:lpstr>
      <vt:lpstr>Calibri</vt:lpstr>
      <vt:lpstr>Century Gothic</vt:lpstr>
      <vt:lpstr>Wingdings 3</vt:lpstr>
      <vt:lpstr>Ion</vt:lpstr>
      <vt:lpstr>Document</vt:lpstr>
      <vt:lpstr>PowerPoint Presentation</vt:lpstr>
      <vt:lpstr>PowerPoint Presentation</vt:lpstr>
      <vt:lpstr>Current Board Members</vt:lpstr>
      <vt:lpstr>PowerPoint Presentation</vt:lpstr>
      <vt:lpstr>PowerPoint Presentation</vt:lpstr>
      <vt:lpstr>PowerPoint Presentation</vt:lpstr>
      <vt:lpstr>PowerPoint Presentation</vt:lpstr>
      <vt:lpstr>PowerPoint Presentation</vt:lpstr>
      <vt:lpstr>PowerPoint Presentation</vt:lpstr>
      <vt:lpstr>Benefits of a Chapter Member</vt:lpstr>
      <vt:lpstr>APIC South Dakota Tour</vt:lpstr>
      <vt:lpstr>Measles Case Study</vt:lpstr>
      <vt:lpstr>Measles Case Study</vt:lpstr>
      <vt:lpstr>Measles Case Study</vt:lpstr>
      <vt:lpstr>PowerPoint Presentation</vt:lpstr>
      <vt:lpstr>Measles Case Study</vt:lpstr>
      <vt:lpstr>Measle Case Study- Prepare your facility!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Jeri Culbertson</dc:creator>
  <cp:lastModifiedBy>Elizabeth Healy</cp:lastModifiedBy>
  <cp:revision>42</cp:revision>
  <dcterms:created xsi:type="dcterms:W3CDTF">2023-07-20T16:14:05Z</dcterms:created>
  <dcterms:modified xsi:type="dcterms:W3CDTF">2025-04-17T16:03:36Z</dcterms:modified>
</cp:coreProperties>
</file>