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7" r:id="rId5"/>
    <p:sldId id="266" r:id="rId6"/>
    <p:sldId id="269" r:id="rId7"/>
    <p:sldId id="260" r:id="rId8"/>
    <p:sldId id="264" r:id="rId9"/>
    <p:sldId id="265" r:id="rId10"/>
    <p:sldId id="270" r:id="rId11"/>
    <p:sldId id="262" r:id="rId12"/>
    <p:sldId id="261" r:id="rId13"/>
    <p:sldId id="278" r:id="rId14"/>
    <p:sldId id="279" r:id="rId15"/>
    <p:sldId id="263" r:id="rId16"/>
    <p:sldId id="280" r:id="rId17"/>
    <p:sldId id="271" r:id="rId18"/>
    <p:sldId id="277" r:id="rId19"/>
    <p:sldId id="281" r:id="rId20"/>
    <p:sldId id="282" r:id="rId21"/>
    <p:sldId id="272" r:id="rId22"/>
    <p:sldId id="26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A3C358-EC7C-274D-B6D6-E5D2747C658D}" v="363" dt="2018-10-31T04:36:00.6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721"/>
  </p:normalViewPr>
  <p:slideViewPr>
    <p:cSldViewPr snapToGrid="0" snapToObjects="1">
      <p:cViewPr varScale="1">
        <p:scale>
          <a:sx n="81" d="100"/>
          <a:sy n="81" d="100"/>
        </p:scale>
        <p:origin x="96" y="6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3F4F66-9813-4CB2-B9DE-6AD535A3C832}" type="doc">
      <dgm:prSet loTypeId="urn:microsoft.com/office/officeart/2016/7/layout/VerticalSolidActionList" loCatId="List" qsTypeId="urn:microsoft.com/office/officeart/2005/8/quickstyle/simple3" qsCatId="simple" csTypeId="urn:microsoft.com/office/officeart/2005/8/colors/colorful2" csCatId="colorful"/>
      <dgm:spPr/>
      <dgm:t>
        <a:bodyPr/>
        <a:lstStyle/>
        <a:p>
          <a:endParaRPr lang="en-US"/>
        </a:p>
      </dgm:t>
    </dgm:pt>
    <dgm:pt modelId="{478D5FA1-DED5-40A6-93F3-0BA2D293199E}">
      <dgm:prSet/>
      <dgm:spPr/>
      <dgm:t>
        <a:bodyPr/>
        <a:lstStyle/>
        <a:p>
          <a:r>
            <a:rPr lang="en-US"/>
            <a:t>Identify</a:t>
          </a:r>
        </a:p>
      </dgm:t>
    </dgm:pt>
    <dgm:pt modelId="{039F9E0A-6329-4D4A-B8BE-D40E6CB19504}" type="parTrans" cxnId="{7C5B5F67-8A8A-4F85-BBE0-745AD2F30EC3}">
      <dgm:prSet/>
      <dgm:spPr/>
      <dgm:t>
        <a:bodyPr/>
        <a:lstStyle/>
        <a:p>
          <a:endParaRPr lang="en-US"/>
        </a:p>
      </dgm:t>
    </dgm:pt>
    <dgm:pt modelId="{9A1D6ABF-DB1F-4913-8475-425E1A034AF8}" type="sibTrans" cxnId="{7C5B5F67-8A8A-4F85-BBE0-745AD2F30EC3}">
      <dgm:prSet/>
      <dgm:spPr/>
      <dgm:t>
        <a:bodyPr/>
        <a:lstStyle/>
        <a:p>
          <a:endParaRPr lang="en-US"/>
        </a:p>
      </dgm:t>
    </dgm:pt>
    <dgm:pt modelId="{B5BA4E06-9498-4C6E-A90B-12EDE7E0C007}">
      <dgm:prSet/>
      <dgm:spPr/>
      <dgm:t>
        <a:bodyPr/>
        <a:lstStyle/>
        <a:p>
          <a:r>
            <a:rPr lang="en-US"/>
            <a:t>Identify outbreaks associated with lapse in cleaning and disinfection practices</a:t>
          </a:r>
        </a:p>
      </dgm:t>
    </dgm:pt>
    <dgm:pt modelId="{25C1F54B-C79A-4DD2-83A8-0CC7E853C27F}" type="parTrans" cxnId="{AF30E438-0613-4924-AE96-D2545762259F}">
      <dgm:prSet/>
      <dgm:spPr/>
      <dgm:t>
        <a:bodyPr/>
        <a:lstStyle/>
        <a:p>
          <a:endParaRPr lang="en-US"/>
        </a:p>
      </dgm:t>
    </dgm:pt>
    <dgm:pt modelId="{BE4FF816-70FC-42C2-BA62-B9C06625759A}" type="sibTrans" cxnId="{AF30E438-0613-4924-AE96-D2545762259F}">
      <dgm:prSet/>
      <dgm:spPr/>
      <dgm:t>
        <a:bodyPr/>
        <a:lstStyle/>
        <a:p>
          <a:endParaRPr lang="en-US"/>
        </a:p>
      </dgm:t>
    </dgm:pt>
    <dgm:pt modelId="{176BD1E6-1C77-4574-B2B3-B0721D0F443E}">
      <dgm:prSet/>
      <dgm:spPr/>
      <dgm:t>
        <a:bodyPr/>
        <a:lstStyle/>
        <a:p>
          <a:r>
            <a:rPr lang="en-US"/>
            <a:t>Evaluate</a:t>
          </a:r>
        </a:p>
      </dgm:t>
    </dgm:pt>
    <dgm:pt modelId="{F9635599-20D5-42EE-9359-91DAA932BEA3}" type="parTrans" cxnId="{1B344308-D658-478B-A8AA-5EC8FEF7CF43}">
      <dgm:prSet/>
      <dgm:spPr/>
      <dgm:t>
        <a:bodyPr/>
        <a:lstStyle/>
        <a:p>
          <a:endParaRPr lang="en-US"/>
        </a:p>
      </dgm:t>
    </dgm:pt>
    <dgm:pt modelId="{54D4F180-9367-47BB-B09D-2C991777830B}" type="sibTrans" cxnId="{1B344308-D658-478B-A8AA-5EC8FEF7CF43}">
      <dgm:prSet/>
      <dgm:spPr/>
      <dgm:t>
        <a:bodyPr/>
        <a:lstStyle/>
        <a:p>
          <a:endParaRPr lang="en-US"/>
        </a:p>
      </dgm:t>
    </dgm:pt>
    <dgm:pt modelId="{787DC2D5-4C79-4DDB-8E1F-AAB32F2CD64C}">
      <dgm:prSet/>
      <dgm:spPr/>
      <dgm:t>
        <a:bodyPr/>
        <a:lstStyle/>
        <a:p>
          <a:r>
            <a:rPr lang="en-US"/>
            <a:t>Evaluate the necessary training needed to maintain competency in SPD</a:t>
          </a:r>
        </a:p>
      </dgm:t>
    </dgm:pt>
    <dgm:pt modelId="{58D416CC-C68A-47BB-A56F-59FA2AC9AE78}" type="parTrans" cxnId="{3BF9B6FB-3979-452B-B514-E6403EFA6704}">
      <dgm:prSet/>
      <dgm:spPr/>
      <dgm:t>
        <a:bodyPr/>
        <a:lstStyle/>
        <a:p>
          <a:endParaRPr lang="en-US"/>
        </a:p>
      </dgm:t>
    </dgm:pt>
    <dgm:pt modelId="{EC127262-C2F6-4D2A-87F7-DBEAFC72A375}" type="sibTrans" cxnId="{3BF9B6FB-3979-452B-B514-E6403EFA6704}">
      <dgm:prSet/>
      <dgm:spPr/>
      <dgm:t>
        <a:bodyPr/>
        <a:lstStyle/>
        <a:p>
          <a:endParaRPr lang="en-US"/>
        </a:p>
      </dgm:t>
    </dgm:pt>
    <dgm:pt modelId="{D343E38D-B10A-4C6B-B22B-98534FC1B2F7}">
      <dgm:prSet/>
      <dgm:spPr/>
      <dgm:t>
        <a:bodyPr/>
        <a:lstStyle/>
        <a:p>
          <a:r>
            <a:rPr lang="en-US"/>
            <a:t>Describe</a:t>
          </a:r>
        </a:p>
      </dgm:t>
    </dgm:pt>
    <dgm:pt modelId="{E6A66C5A-A86B-4412-8124-8503021BE759}" type="parTrans" cxnId="{D84BA2C6-26EC-4641-B5D3-F203180ADBE5}">
      <dgm:prSet/>
      <dgm:spPr/>
      <dgm:t>
        <a:bodyPr/>
        <a:lstStyle/>
        <a:p>
          <a:endParaRPr lang="en-US"/>
        </a:p>
      </dgm:t>
    </dgm:pt>
    <dgm:pt modelId="{C3290EB5-B35C-40FC-8394-4C3C5D3A8B4C}" type="sibTrans" cxnId="{D84BA2C6-26EC-4641-B5D3-F203180ADBE5}">
      <dgm:prSet/>
      <dgm:spPr/>
      <dgm:t>
        <a:bodyPr/>
        <a:lstStyle/>
        <a:p>
          <a:endParaRPr lang="en-US"/>
        </a:p>
      </dgm:t>
    </dgm:pt>
    <dgm:pt modelId="{646C0309-53A6-4EB4-8363-6D2B91430984}">
      <dgm:prSet/>
      <dgm:spPr/>
      <dgm:t>
        <a:bodyPr/>
        <a:lstStyle/>
        <a:p>
          <a:r>
            <a:rPr lang="en-US"/>
            <a:t>Describe decontamination and where it begins</a:t>
          </a:r>
        </a:p>
      </dgm:t>
    </dgm:pt>
    <dgm:pt modelId="{F91DD73A-A6A6-4AE9-A01B-BC47AD0E7F6A}" type="parTrans" cxnId="{9A23FE6B-86F1-40E4-A4D5-97588F6D7F9F}">
      <dgm:prSet/>
      <dgm:spPr/>
      <dgm:t>
        <a:bodyPr/>
        <a:lstStyle/>
        <a:p>
          <a:endParaRPr lang="en-US"/>
        </a:p>
      </dgm:t>
    </dgm:pt>
    <dgm:pt modelId="{47210692-1752-4A0D-96FF-48055F1781AC}" type="sibTrans" cxnId="{9A23FE6B-86F1-40E4-A4D5-97588F6D7F9F}">
      <dgm:prSet/>
      <dgm:spPr/>
      <dgm:t>
        <a:bodyPr/>
        <a:lstStyle/>
        <a:p>
          <a:endParaRPr lang="en-US"/>
        </a:p>
      </dgm:t>
    </dgm:pt>
    <dgm:pt modelId="{3971906D-BB66-4E12-BE50-F3C44EB50B34}">
      <dgm:prSet/>
      <dgm:spPr/>
      <dgm:t>
        <a:bodyPr/>
        <a:lstStyle/>
        <a:p>
          <a:r>
            <a:rPr lang="en-US"/>
            <a:t>Review</a:t>
          </a:r>
        </a:p>
      </dgm:t>
    </dgm:pt>
    <dgm:pt modelId="{0E2CC81F-27CC-4524-A028-A92000DC0E47}" type="parTrans" cxnId="{478214E7-FF76-40CE-97EC-D2AE972B3F09}">
      <dgm:prSet/>
      <dgm:spPr/>
      <dgm:t>
        <a:bodyPr/>
        <a:lstStyle/>
        <a:p>
          <a:endParaRPr lang="en-US"/>
        </a:p>
      </dgm:t>
    </dgm:pt>
    <dgm:pt modelId="{D696EB04-B34E-432A-B3AA-7EC722769ADB}" type="sibTrans" cxnId="{478214E7-FF76-40CE-97EC-D2AE972B3F09}">
      <dgm:prSet/>
      <dgm:spPr/>
      <dgm:t>
        <a:bodyPr/>
        <a:lstStyle/>
        <a:p>
          <a:endParaRPr lang="en-US"/>
        </a:p>
      </dgm:t>
    </dgm:pt>
    <dgm:pt modelId="{4D947F25-1259-4E84-B681-04F6D2207B55}">
      <dgm:prSet/>
      <dgm:spPr/>
      <dgm:t>
        <a:bodyPr/>
        <a:lstStyle/>
        <a:p>
          <a:r>
            <a:rPr lang="en-US"/>
            <a:t>Review the implications of Immediate Use Steam Sterilization</a:t>
          </a:r>
        </a:p>
      </dgm:t>
    </dgm:pt>
    <dgm:pt modelId="{12A74359-B2D9-45AA-82B2-2AD13B8A342F}" type="parTrans" cxnId="{97007627-3AAF-45A5-854E-C789239F8288}">
      <dgm:prSet/>
      <dgm:spPr/>
      <dgm:t>
        <a:bodyPr/>
        <a:lstStyle/>
        <a:p>
          <a:endParaRPr lang="en-US"/>
        </a:p>
      </dgm:t>
    </dgm:pt>
    <dgm:pt modelId="{FF5443A9-DCF9-4E22-A4DC-6E4CB622FE2D}" type="sibTrans" cxnId="{97007627-3AAF-45A5-854E-C789239F8288}">
      <dgm:prSet/>
      <dgm:spPr/>
      <dgm:t>
        <a:bodyPr/>
        <a:lstStyle/>
        <a:p>
          <a:endParaRPr lang="en-US"/>
        </a:p>
      </dgm:t>
    </dgm:pt>
    <dgm:pt modelId="{4ECB0FC4-5ED0-435B-86C9-5F8A41E6458C}">
      <dgm:prSet/>
      <dgm:spPr/>
      <dgm:t>
        <a:bodyPr/>
        <a:lstStyle/>
        <a:p>
          <a:r>
            <a:rPr lang="en-US"/>
            <a:t>Understand</a:t>
          </a:r>
        </a:p>
      </dgm:t>
    </dgm:pt>
    <dgm:pt modelId="{DA64ABC8-107C-424B-932E-B4927085339F}" type="parTrans" cxnId="{4F99C3E3-3257-43F5-8031-C4BEF3B71CC3}">
      <dgm:prSet/>
      <dgm:spPr/>
      <dgm:t>
        <a:bodyPr/>
        <a:lstStyle/>
        <a:p>
          <a:endParaRPr lang="en-US"/>
        </a:p>
      </dgm:t>
    </dgm:pt>
    <dgm:pt modelId="{3EE84BBE-ED3E-4573-B321-93C5D3EA9342}" type="sibTrans" cxnId="{4F99C3E3-3257-43F5-8031-C4BEF3B71CC3}">
      <dgm:prSet/>
      <dgm:spPr/>
      <dgm:t>
        <a:bodyPr/>
        <a:lstStyle/>
        <a:p>
          <a:endParaRPr lang="en-US"/>
        </a:p>
      </dgm:t>
    </dgm:pt>
    <dgm:pt modelId="{784B9C5A-D7DA-4B7D-8475-CD1C22DE3D08}">
      <dgm:prSet/>
      <dgm:spPr/>
      <dgm:t>
        <a:bodyPr/>
        <a:lstStyle/>
        <a:p>
          <a:r>
            <a:rPr lang="en-US"/>
            <a:t>Understand transportation of surgical instrumentation</a:t>
          </a:r>
        </a:p>
      </dgm:t>
    </dgm:pt>
    <dgm:pt modelId="{CE2933F4-EFDB-4419-8F88-A490381E6942}" type="parTrans" cxnId="{25498EA0-D967-442E-B71F-45428DE77571}">
      <dgm:prSet/>
      <dgm:spPr/>
      <dgm:t>
        <a:bodyPr/>
        <a:lstStyle/>
        <a:p>
          <a:endParaRPr lang="en-US"/>
        </a:p>
      </dgm:t>
    </dgm:pt>
    <dgm:pt modelId="{6BB5FAD2-B077-4F9E-BF81-F647661AD461}" type="sibTrans" cxnId="{25498EA0-D967-442E-B71F-45428DE77571}">
      <dgm:prSet/>
      <dgm:spPr/>
      <dgm:t>
        <a:bodyPr/>
        <a:lstStyle/>
        <a:p>
          <a:endParaRPr lang="en-US"/>
        </a:p>
      </dgm:t>
    </dgm:pt>
    <dgm:pt modelId="{7F4717FF-E6F0-42A2-9C19-BC6F372A9FA2}">
      <dgm:prSet/>
      <dgm:spPr/>
      <dgm:t>
        <a:bodyPr/>
        <a:lstStyle/>
        <a:p>
          <a:r>
            <a:rPr lang="en-US"/>
            <a:t>Understand</a:t>
          </a:r>
        </a:p>
      </dgm:t>
    </dgm:pt>
    <dgm:pt modelId="{9BB15408-24B1-4C5E-902A-ED0884BB4500}" type="parTrans" cxnId="{CD5D400B-3519-442A-9B70-FEB2DE01025E}">
      <dgm:prSet/>
      <dgm:spPr/>
      <dgm:t>
        <a:bodyPr/>
        <a:lstStyle/>
        <a:p>
          <a:endParaRPr lang="en-US"/>
        </a:p>
      </dgm:t>
    </dgm:pt>
    <dgm:pt modelId="{FE7CDE22-B87E-4F68-B29E-34E943FCC8E2}" type="sibTrans" cxnId="{CD5D400B-3519-442A-9B70-FEB2DE01025E}">
      <dgm:prSet/>
      <dgm:spPr/>
      <dgm:t>
        <a:bodyPr/>
        <a:lstStyle/>
        <a:p>
          <a:endParaRPr lang="en-US"/>
        </a:p>
      </dgm:t>
    </dgm:pt>
    <dgm:pt modelId="{FDEEF73F-7D2A-42C6-913D-FB2A48063865}">
      <dgm:prSet/>
      <dgm:spPr/>
      <dgm:t>
        <a:bodyPr/>
        <a:lstStyle/>
        <a:p>
          <a:r>
            <a:rPr lang="en-US"/>
            <a:t>Understand the loaner process and how it affects daily operations</a:t>
          </a:r>
        </a:p>
      </dgm:t>
    </dgm:pt>
    <dgm:pt modelId="{B648DDB4-D73A-4CCE-9342-D52E75C50EA4}" type="parTrans" cxnId="{5C952CBC-149E-4416-B287-2D5DD3A53470}">
      <dgm:prSet/>
      <dgm:spPr/>
      <dgm:t>
        <a:bodyPr/>
        <a:lstStyle/>
        <a:p>
          <a:endParaRPr lang="en-US"/>
        </a:p>
      </dgm:t>
    </dgm:pt>
    <dgm:pt modelId="{F5B71EAF-0592-4CB9-8593-3A3A4053A204}" type="sibTrans" cxnId="{5C952CBC-149E-4416-B287-2D5DD3A53470}">
      <dgm:prSet/>
      <dgm:spPr/>
      <dgm:t>
        <a:bodyPr/>
        <a:lstStyle/>
        <a:p>
          <a:endParaRPr lang="en-US"/>
        </a:p>
      </dgm:t>
    </dgm:pt>
    <dgm:pt modelId="{A791D4BE-043F-4442-AA6F-99814B45D487}" type="pres">
      <dgm:prSet presAssocID="{A13F4F66-9813-4CB2-B9DE-6AD535A3C832}" presName="Name0" presStyleCnt="0">
        <dgm:presLayoutVars>
          <dgm:dir/>
          <dgm:animLvl val="lvl"/>
          <dgm:resizeHandles val="exact"/>
        </dgm:presLayoutVars>
      </dgm:prSet>
      <dgm:spPr/>
      <dgm:t>
        <a:bodyPr/>
        <a:lstStyle/>
        <a:p>
          <a:endParaRPr lang="en-US"/>
        </a:p>
      </dgm:t>
    </dgm:pt>
    <dgm:pt modelId="{0D170E89-B15F-A54A-9395-6B906637921F}" type="pres">
      <dgm:prSet presAssocID="{478D5FA1-DED5-40A6-93F3-0BA2D293199E}" presName="linNode" presStyleCnt="0"/>
      <dgm:spPr/>
    </dgm:pt>
    <dgm:pt modelId="{85C39C86-0532-6E4E-9AFC-05D33010CC29}" type="pres">
      <dgm:prSet presAssocID="{478D5FA1-DED5-40A6-93F3-0BA2D293199E}" presName="parentText" presStyleLbl="alignNode1" presStyleIdx="0" presStyleCnt="6">
        <dgm:presLayoutVars>
          <dgm:chMax val="1"/>
          <dgm:bulletEnabled/>
        </dgm:presLayoutVars>
      </dgm:prSet>
      <dgm:spPr/>
      <dgm:t>
        <a:bodyPr/>
        <a:lstStyle/>
        <a:p>
          <a:endParaRPr lang="en-US"/>
        </a:p>
      </dgm:t>
    </dgm:pt>
    <dgm:pt modelId="{03A7F617-CD98-5F4B-9060-CCEA582BFAA1}" type="pres">
      <dgm:prSet presAssocID="{478D5FA1-DED5-40A6-93F3-0BA2D293199E}" presName="descendantText" presStyleLbl="alignAccFollowNode1" presStyleIdx="0" presStyleCnt="6">
        <dgm:presLayoutVars>
          <dgm:bulletEnabled/>
        </dgm:presLayoutVars>
      </dgm:prSet>
      <dgm:spPr/>
      <dgm:t>
        <a:bodyPr/>
        <a:lstStyle/>
        <a:p>
          <a:endParaRPr lang="en-US"/>
        </a:p>
      </dgm:t>
    </dgm:pt>
    <dgm:pt modelId="{800D9D8F-09EF-6D47-A6B7-F824C142E43E}" type="pres">
      <dgm:prSet presAssocID="{9A1D6ABF-DB1F-4913-8475-425E1A034AF8}" presName="sp" presStyleCnt="0"/>
      <dgm:spPr/>
    </dgm:pt>
    <dgm:pt modelId="{1C64222C-EF4F-5D4B-B5C9-7FBE4EBB3A41}" type="pres">
      <dgm:prSet presAssocID="{176BD1E6-1C77-4574-B2B3-B0721D0F443E}" presName="linNode" presStyleCnt="0"/>
      <dgm:spPr/>
    </dgm:pt>
    <dgm:pt modelId="{16B23BF3-4622-0349-B4EB-09B2453C4565}" type="pres">
      <dgm:prSet presAssocID="{176BD1E6-1C77-4574-B2B3-B0721D0F443E}" presName="parentText" presStyleLbl="alignNode1" presStyleIdx="1" presStyleCnt="6">
        <dgm:presLayoutVars>
          <dgm:chMax val="1"/>
          <dgm:bulletEnabled/>
        </dgm:presLayoutVars>
      </dgm:prSet>
      <dgm:spPr/>
      <dgm:t>
        <a:bodyPr/>
        <a:lstStyle/>
        <a:p>
          <a:endParaRPr lang="en-US"/>
        </a:p>
      </dgm:t>
    </dgm:pt>
    <dgm:pt modelId="{4B872370-EFF6-C342-AF2E-6873041CEB97}" type="pres">
      <dgm:prSet presAssocID="{176BD1E6-1C77-4574-B2B3-B0721D0F443E}" presName="descendantText" presStyleLbl="alignAccFollowNode1" presStyleIdx="1" presStyleCnt="6">
        <dgm:presLayoutVars>
          <dgm:bulletEnabled/>
        </dgm:presLayoutVars>
      </dgm:prSet>
      <dgm:spPr/>
      <dgm:t>
        <a:bodyPr/>
        <a:lstStyle/>
        <a:p>
          <a:endParaRPr lang="en-US"/>
        </a:p>
      </dgm:t>
    </dgm:pt>
    <dgm:pt modelId="{F9B51B99-7C83-A240-ABA5-668DE48FC34E}" type="pres">
      <dgm:prSet presAssocID="{54D4F180-9367-47BB-B09D-2C991777830B}" presName="sp" presStyleCnt="0"/>
      <dgm:spPr/>
    </dgm:pt>
    <dgm:pt modelId="{408080C2-2B08-0B45-B36B-C816AAE04199}" type="pres">
      <dgm:prSet presAssocID="{D343E38D-B10A-4C6B-B22B-98534FC1B2F7}" presName="linNode" presStyleCnt="0"/>
      <dgm:spPr/>
    </dgm:pt>
    <dgm:pt modelId="{03459B2D-99B4-944F-9594-210A9EE2B97D}" type="pres">
      <dgm:prSet presAssocID="{D343E38D-B10A-4C6B-B22B-98534FC1B2F7}" presName="parentText" presStyleLbl="alignNode1" presStyleIdx="2" presStyleCnt="6">
        <dgm:presLayoutVars>
          <dgm:chMax val="1"/>
          <dgm:bulletEnabled/>
        </dgm:presLayoutVars>
      </dgm:prSet>
      <dgm:spPr/>
      <dgm:t>
        <a:bodyPr/>
        <a:lstStyle/>
        <a:p>
          <a:endParaRPr lang="en-US"/>
        </a:p>
      </dgm:t>
    </dgm:pt>
    <dgm:pt modelId="{64492F71-37A3-F74A-93C0-CB5AA3B8088B}" type="pres">
      <dgm:prSet presAssocID="{D343E38D-B10A-4C6B-B22B-98534FC1B2F7}" presName="descendantText" presStyleLbl="alignAccFollowNode1" presStyleIdx="2" presStyleCnt="6">
        <dgm:presLayoutVars>
          <dgm:bulletEnabled/>
        </dgm:presLayoutVars>
      </dgm:prSet>
      <dgm:spPr/>
      <dgm:t>
        <a:bodyPr/>
        <a:lstStyle/>
        <a:p>
          <a:endParaRPr lang="en-US"/>
        </a:p>
      </dgm:t>
    </dgm:pt>
    <dgm:pt modelId="{1845F339-8BDC-2144-B4C4-E3419072C7F3}" type="pres">
      <dgm:prSet presAssocID="{C3290EB5-B35C-40FC-8394-4C3C5D3A8B4C}" presName="sp" presStyleCnt="0"/>
      <dgm:spPr/>
    </dgm:pt>
    <dgm:pt modelId="{09D2DB47-631D-3447-9A9A-9E629877C495}" type="pres">
      <dgm:prSet presAssocID="{3971906D-BB66-4E12-BE50-F3C44EB50B34}" presName="linNode" presStyleCnt="0"/>
      <dgm:spPr/>
    </dgm:pt>
    <dgm:pt modelId="{4260E915-F270-7341-8A80-CBD3028109C1}" type="pres">
      <dgm:prSet presAssocID="{3971906D-BB66-4E12-BE50-F3C44EB50B34}" presName="parentText" presStyleLbl="alignNode1" presStyleIdx="3" presStyleCnt="6">
        <dgm:presLayoutVars>
          <dgm:chMax val="1"/>
          <dgm:bulletEnabled/>
        </dgm:presLayoutVars>
      </dgm:prSet>
      <dgm:spPr/>
      <dgm:t>
        <a:bodyPr/>
        <a:lstStyle/>
        <a:p>
          <a:endParaRPr lang="en-US"/>
        </a:p>
      </dgm:t>
    </dgm:pt>
    <dgm:pt modelId="{219DBCFF-CC4A-DC43-9E65-F361688CD1F2}" type="pres">
      <dgm:prSet presAssocID="{3971906D-BB66-4E12-BE50-F3C44EB50B34}" presName="descendantText" presStyleLbl="alignAccFollowNode1" presStyleIdx="3" presStyleCnt="6">
        <dgm:presLayoutVars>
          <dgm:bulletEnabled/>
        </dgm:presLayoutVars>
      </dgm:prSet>
      <dgm:spPr/>
      <dgm:t>
        <a:bodyPr/>
        <a:lstStyle/>
        <a:p>
          <a:endParaRPr lang="en-US"/>
        </a:p>
      </dgm:t>
    </dgm:pt>
    <dgm:pt modelId="{7C35BF38-E7A2-E24B-B216-8E45532D4726}" type="pres">
      <dgm:prSet presAssocID="{D696EB04-B34E-432A-B3AA-7EC722769ADB}" presName="sp" presStyleCnt="0"/>
      <dgm:spPr/>
    </dgm:pt>
    <dgm:pt modelId="{33D91AAC-F08B-D243-B438-F87B057F9112}" type="pres">
      <dgm:prSet presAssocID="{4ECB0FC4-5ED0-435B-86C9-5F8A41E6458C}" presName="linNode" presStyleCnt="0"/>
      <dgm:spPr/>
    </dgm:pt>
    <dgm:pt modelId="{5389FC3B-7AD8-5745-990B-D334299ED46E}" type="pres">
      <dgm:prSet presAssocID="{4ECB0FC4-5ED0-435B-86C9-5F8A41E6458C}" presName="parentText" presStyleLbl="alignNode1" presStyleIdx="4" presStyleCnt="6">
        <dgm:presLayoutVars>
          <dgm:chMax val="1"/>
          <dgm:bulletEnabled/>
        </dgm:presLayoutVars>
      </dgm:prSet>
      <dgm:spPr/>
      <dgm:t>
        <a:bodyPr/>
        <a:lstStyle/>
        <a:p>
          <a:endParaRPr lang="en-US"/>
        </a:p>
      </dgm:t>
    </dgm:pt>
    <dgm:pt modelId="{5B112CBC-42B3-D742-AF24-5D74BD8EBE78}" type="pres">
      <dgm:prSet presAssocID="{4ECB0FC4-5ED0-435B-86C9-5F8A41E6458C}" presName="descendantText" presStyleLbl="alignAccFollowNode1" presStyleIdx="4" presStyleCnt="6">
        <dgm:presLayoutVars>
          <dgm:bulletEnabled/>
        </dgm:presLayoutVars>
      </dgm:prSet>
      <dgm:spPr/>
      <dgm:t>
        <a:bodyPr/>
        <a:lstStyle/>
        <a:p>
          <a:endParaRPr lang="en-US"/>
        </a:p>
      </dgm:t>
    </dgm:pt>
    <dgm:pt modelId="{F5194C2E-DD63-D448-9A33-65BBDE733135}" type="pres">
      <dgm:prSet presAssocID="{3EE84BBE-ED3E-4573-B321-93C5D3EA9342}" presName="sp" presStyleCnt="0"/>
      <dgm:spPr/>
    </dgm:pt>
    <dgm:pt modelId="{854AC1E5-27D6-EA4C-ACE2-5092438FC9E7}" type="pres">
      <dgm:prSet presAssocID="{7F4717FF-E6F0-42A2-9C19-BC6F372A9FA2}" presName="linNode" presStyleCnt="0"/>
      <dgm:spPr/>
    </dgm:pt>
    <dgm:pt modelId="{AF4E3F8F-A969-D548-9ACF-3C3660F616B0}" type="pres">
      <dgm:prSet presAssocID="{7F4717FF-E6F0-42A2-9C19-BC6F372A9FA2}" presName="parentText" presStyleLbl="alignNode1" presStyleIdx="5" presStyleCnt="6">
        <dgm:presLayoutVars>
          <dgm:chMax val="1"/>
          <dgm:bulletEnabled/>
        </dgm:presLayoutVars>
      </dgm:prSet>
      <dgm:spPr/>
      <dgm:t>
        <a:bodyPr/>
        <a:lstStyle/>
        <a:p>
          <a:endParaRPr lang="en-US"/>
        </a:p>
      </dgm:t>
    </dgm:pt>
    <dgm:pt modelId="{D2BFD3FF-1E2E-5543-9515-ACF6F91A7BC5}" type="pres">
      <dgm:prSet presAssocID="{7F4717FF-E6F0-42A2-9C19-BC6F372A9FA2}" presName="descendantText" presStyleLbl="alignAccFollowNode1" presStyleIdx="5" presStyleCnt="6">
        <dgm:presLayoutVars>
          <dgm:bulletEnabled/>
        </dgm:presLayoutVars>
      </dgm:prSet>
      <dgm:spPr/>
      <dgm:t>
        <a:bodyPr/>
        <a:lstStyle/>
        <a:p>
          <a:endParaRPr lang="en-US"/>
        </a:p>
      </dgm:t>
    </dgm:pt>
  </dgm:ptLst>
  <dgm:cxnLst>
    <dgm:cxn modelId="{2FFE6037-9ABA-5047-A65B-F7DE74D2CE21}" type="presOf" srcId="{478D5FA1-DED5-40A6-93F3-0BA2D293199E}" destId="{85C39C86-0532-6E4E-9AFC-05D33010CC29}" srcOrd="0" destOrd="0" presId="urn:microsoft.com/office/officeart/2016/7/layout/VerticalSolidActionList"/>
    <dgm:cxn modelId="{0386F644-77C8-8F48-97C3-816202D23D8C}" type="presOf" srcId="{4D947F25-1259-4E84-B681-04F6D2207B55}" destId="{219DBCFF-CC4A-DC43-9E65-F361688CD1F2}" srcOrd="0" destOrd="0" presId="urn:microsoft.com/office/officeart/2016/7/layout/VerticalSolidActionList"/>
    <dgm:cxn modelId="{88281F26-E637-944E-BC4C-CB50694F9E4C}" type="presOf" srcId="{A13F4F66-9813-4CB2-B9DE-6AD535A3C832}" destId="{A791D4BE-043F-4442-AA6F-99814B45D487}" srcOrd="0" destOrd="0" presId="urn:microsoft.com/office/officeart/2016/7/layout/VerticalSolidActionList"/>
    <dgm:cxn modelId="{7C5B5F67-8A8A-4F85-BBE0-745AD2F30EC3}" srcId="{A13F4F66-9813-4CB2-B9DE-6AD535A3C832}" destId="{478D5FA1-DED5-40A6-93F3-0BA2D293199E}" srcOrd="0" destOrd="0" parTransId="{039F9E0A-6329-4D4A-B8BE-D40E6CB19504}" sibTransId="{9A1D6ABF-DB1F-4913-8475-425E1A034AF8}"/>
    <dgm:cxn modelId="{08BA7FCB-124E-5E41-BDDB-B06BCFB10928}" type="presOf" srcId="{784B9C5A-D7DA-4B7D-8475-CD1C22DE3D08}" destId="{5B112CBC-42B3-D742-AF24-5D74BD8EBE78}" srcOrd="0" destOrd="0" presId="urn:microsoft.com/office/officeart/2016/7/layout/VerticalSolidActionList"/>
    <dgm:cxn modelId="{F419FDFE-1F1B-9C40-A408-E05DA759810F}" type="presOf" srcId="{B5BA4E06-9498-4C6E-A90B-12EDE7E0C007}" destId="{03A7F617-CD98-5F4B-9060-CCEA582BFAA1}" srcOrd="0" destOrd="0" presId="urn:microsoft.com/office/officeart/2016/7/layout/VerticalSolidActionList"/>
    <dgm:cxn modelId="{4F99C3E3-3257-43F5-8031-C4BEF3B71CC3}" srcId="{A13F4F66-9813-4CB2-B9DE-6AD535A3C832}" destId="{4ECB0FC4-5ED0-435B-86C9-5F8A41E6458C}" srcOrd="4" destOrd="0" parTransId="{DA64ABC8-107C-424B-932E-B4927085339F}" sibTransId="{3EE84BBE-ED3E-4573-B321-93C5D3EA9342}"/>
    <dgm:cxn modelId="{CD5D400B-3519-442A-9B70-FEB2DE01025E}" srcId="{A13F4F66-9813-4CB2-B9DE-6AD535A3C832}" destId="{7F4717FF-E6F0-42A2-9C19-BC6F372A9FA2}" srcOrd="5" destOrd="0" parTransId="{9BB15408-24B1-4C5E-902A-ED0884BB4500}" sibTransId="{FE7CDE22-B87E-4F68-B29E-34E943FCC8E2}"/>
    <dgm:cxn modelId="{29F4363A-6946-3B43-A76B-D07034E1D03F}" type="presOf" srcId="{787DC2D5-4C79-4DDB-8E1F-AAB32F2CD64C}" destId="{4B872370-EFF6-C342-AF2E-6873041CEB97}" srcOrd="0" destOrd="0" presId="urn:microsoft.com/office/officeart/2016/7/layout/VerticalSolidActionList"/>
    <dgm:cxn modelId="{60033B93-A104-074F-BB0F-51AAFDA475AB}" type="presOf" srcId="{D343E38D-B10A-4C6B-B22B-98534FC1B2F7}" destId="{03459B2D-99B4-944F-9594-210A9EE2B97D}" srcOrd="0" destOrd="0" presId="urn:microsoft.com/office/officeart/2016/7/layout/VerticalSolidActionList"/>
    <dgm:cxn modelId="{97007627-3AAF-45A5-854E-C789239F8288}" srcId="{3971906D-BB66-4E12-BE50-F3C44EB50B34}" destId="{4D947F25-1259-4E84-B681-04F6D2207B55}" srcOrd="0" destOrd="0" parTransId="{12A74359-B2D9-45AA-82B2-2AD13B8A342F}" sibTransId="{FF5443A9-DCF9-4E22-A4DC-6E4CB622FE2D}"/>
    <dgm:cxn modelId="{3BF9B6FB-3979-452B-B514-E6403EFA6704}" srcId="{176BD1E6-1C77-4574-B2B3-B0721D0F443E}" destId="{787DC2D5-4C79-4DDB-8E1F-AAB32F2CD64C}" srcOrd="0" destOrd="0" parTransId="{58D416CC-C68A-47BB-A56F-59FA2AC9AE78}" sibTransId="{EC127262-C2F6-4D2A-87F7-DBEAFC72A375}"/>
    <dgm:cxn modelId="{D84BA2C6-26EC-4641-B5D3-F203180ADBE5}" srcId="{A13F4F66-9813-4CB2-B9DE-6AD535A3C832}" destId="{D343E38D-B10A-4C6B-B22B-98534FC1B2F7}" srcOrd="2" destOrd="0" parTransId="{E6A66C5A-A86B-4412-8124-8503021BE759}" sibTransId="{C3290EB5-B35C-40FC-8394-4C3C5D3A8B4C}"/>
    <dgm:cxn modelId="{25498EA0-D967-442E-B71F-45428DE77571}" srcId="{4ECB0FC4-5ED0-435B-86C9-5F8A41E6458C}" destId="{784B9C5A-D7DA-4B7D-8475-CD1C22DE3D08}" srcOrd="0" destOrd="0" parTransId="{CE2933F4-EFDB-4419-8F88-A490381E6942}" sibTransId="{6BB5FAD2-B077-4F9E-BF81-F647661AD461}"/>
    <dgm:cxn modelId="{030896D1-6382-A144-977E-987184EA0E12}" type="presOf" srcId="{7F4717FF-E6F0-42A2-9C19-BC6F372A9FA2}" destId="{AF4E3F8F-A969-D548-9ACF-3C3660F616B0}" srcOrd="0" destOrd="0" presId="urn:microsoft.com/office/officeart/2016/7/layout/VerticalSolidActionList"/>
    <dgm:cxn modelId="{4E968A44-6553-C445-BBD5-D5CDB0590341}" type="presOf" srcId="{3971906D-BB66-4E12-BE50-F3C44EB50B34}" destId="{4260E915-F270-7341-8A80-CBD3028109C1}" srcOrd="0" destOrd="0" presId="urn:microsoft.com/office/officeart/2016/7/layout/VerticalSolidActionList"/>
    <dgm:cxn modelId="{9A23FE6B-86F1-40E4-A4D5-97588F6D7F9F}" srcId="{D343E38D-B10A-4C6B-B22B-98534FC1B2F7}" destId="{646C0309-53A6-4EB4-8363-6D2B91430984}" srcOrd="0" destOrd="0" parTransId="{F91DD73A-A6A6-4AE9-A01B-BC47AD0E7F6A}" sibTransId="{47210692-1752-4A0D-96FF-48055F1781AC}"/>
    <dgm:cxn modelId="{8F5B47D2-B48C-B144-90D1-AB5A7F3C4D53}" type="presOf" srcId="{646C0309-53A6-4EB4-8363-6D2B91430984}" destId="{64492F71-37A3-F74A-93C0-CB5AA3B8088B}" srcOrd="0" destOrd="0" presId="urn:microsoft.com/office/officeart/2016/7/layout/VerticalSolidActionList"/>
    <dgm:cxn modelId="{5C952CBC-149E-4416-B287-2D5DD3A53470}" srcId="{7F4717FF-E6F0-42A2-9C19-BC6F372A9FA2}" destId="{FDEEF73F-7D2A-42C6-913D-FB2A48063865}" srcOrd="0" destOrd="0" parTransId="{B648DDB4-D73A-4CCE-9342-D52E75C50EA4}" sibTransId="{F5B71EAF-0592-4CB9-8593-3A3A4053A204}"/>
    <dgm:cxn modelId="{BEED92DE-A107-0041-B5F9-C0CFF1121426}" type="presOf" srcId="{4ECB0FC4-5ED0-435B-86C9-5F8A41E6458C}" destId="{5389FC3B-7AD8-5745-990B-D334299ED46E}" srcOrd="0" destOrd="0" presId="urn:microsoft.com/office/officeart/2016/7/layout/VerticalSolidActionList"/>
    <dgm:cxn modelId="{478214E7-FF76-40CE-97EC-D2AE972B3F09}" srcId="{A13F4F66-9813-4CB2-B9DE-6AD535A3C832}" destId="{3971906D-BB66-4E12-BE50-F3C44EB50B34}" srcOrd="3" destOrd="0" parTransId="{0E2CC81F-27CC-4524-A028-A92000DC0E47}" sibTransId="{D696EB04-B34E-432A-B3AA-7EC722769ADB}"/>
    <dgm:cxn modelId="{AF30E438-0613-4924-AE96-D2545762259F}" srcId="{478D5FA1-DED5-40A6-93F3-0BA2D293199E}" destId="{B5BA4E06-9498-4C6E-A90B-12EDE7E0C007}" srcOrd="0" destOrd="0" parTransId="{25C1F54B-C79A-4DD2-83A8-0CC7E853C27F}" sibTransId="{BE4FF816-70FC-42C2-BA62-B9C06625759A}"/>
    <dgm:cxn modelId="{42BF015A-23CF-4543-B2E8-AE32F84C5846}" type="presOf" srcId="{FDEEF73F-7D2A-42C6-913D-FB2A48063865}" destId="{D2BFD3FF-1E2E-5543-9515-ACF6F91A7BC5}" srcOrd="0" destOrd="0" presId="urn:microsoft.com/office/officeart/2016/7/layout/VerticalSolidActionList"/>
    <dgm:cxn modelId="{242721CB-D443-2F4D-AF1A-35EB963675A8}" type="presOf" srcId="{176BD1E6-1C77-4574-B2B3-B0721D0F443E}" destId="{16B23BF3-4622-0349-B4EB-09B2453C4565}" srcOrd="0" destOrd="0" presId="urn:microsoft.com/office/officeart/2016/7/layout/VerticalSolidActionList"/>
    <dgm:cxn modelId="{1B344308-D658-478B-A8AA-5EC8FEF7CF43}" srcId="{A13F4F66-9813-4CB2-B9DE-6AD535A3C832}" destId="{176BD1E6-1C77-4574-B2B3-B0721D0F443E}" srcOrd="1" destOrd="0" parTransId="{F9635599-20D5-42EE-9359-91DAA932BEA3}" sibTransId="{54D4F180-9367-47BB-B09D-2C991777830B}"/>
    <dgm:cxn modelId="{B425E092-73F3-3747-A962-779F3716A39E}" type="presParOf" srcId="{A791D4BE-043F-4442-AA6F-99814B45D487}" destId="{0D170E89-B15F-A54A-9395-6B906637921F}" srcOrd="0" destOrd="0" presId="urn:microsoft.com/office/officeart/2016/7/layout/VerticalSolidActionList"/>
    <dgm:cxn modelId="{F8F5FA78-AFAB-B349-AE71-70A1DA83219D}" type="presParOf" srcId="{0D170E89-B15F-A54A-9395-6B906637921F}" destId="{85C39C86-0532-6E4E-9AFC-05D33010CC29}" srcOrd="0" destOrd="0" presId="urn:microsoft.com/office/officeart/2016/7/layout/VerticalSolidActionList"/>
    <dgm:cxn modelId="{91814AF1-A1E2-2347-A2F5-76D48D454152}" type="presParOf" srcId="{0D170E89-B15F-A54A-9395-6B906637921F}" destId="{03A7F617-CD98-5F4B-9060-CCEA582BFAA1}" srcOrd="1" destOrd="0" presId="urn:microsoft.com/office/officeart/2016/7/layout/VerticalSolidActionList"/>
    <dgm:cxn modelId="{6A8C1478-F97E-1E40-9C8E-0B7C63DF7D3D}" type="presParOf" srcId="{A791D4BE-043F-4442-AA6F-99814B45D487}" destId="{800D9D8F-09EF-6D47-A6B7-F824C142E43E}" srcOrd="1" destOrd="0" presId="urn:microsoft.com/office/officeart/2016/7/layout/VerticalSolidActionList"/>
    <dgm:cxn modelId="{AEF56E76-1AAC-A741-8EF9-74611C87D29B}" type="presParOf" srcId="{A791D4BE-043F-4442-AA6F-99814B45D487}" destId="{1C64222C-EF4F-5D4B-B5C9-7FBE4EBB3A41}" srcOrd="2" destOrd="0" presId="urn:microsoft.com/office/officeart/2016/7/layout/VerticalSolidActionList"/>
    <dgm:cxn modelId="{834DA6E4-DAB0-6842-903F-3B554B9A1976}" type="presParOf" srcId="{1C64222C-EF4F-5D4B-B5C9-7FBE4EBB3A41}" destId="{16B23BF3-4622-0349-B4EB-09B2453C4565}" srcOrd="0" destOrd="0" presId="urn:microsoft.com/office/officeart/2016/7/layout/VerticalSolidActionList"/>
    <dgm:cxn modelId="{03CADCA2-12DC-DE4B-8A4A-B74F1506D6B3}" type="presParOf" srcId="{1C64222C-EF4F-5D4B-B5C9-7FBE4EBB3A41}" destId="{4B872370-EFF6-C342-AF2E-6873041CEB97}" srcOrd="1" destOrd="0" presId="urn:microsoft.com/office/officeart/2016/7/layout/VerticalSolidActionList"/>
    <dgm:cxn modelId="{7C5E0A57-1AA0-6143-A241-5B850314423C}" type="presParOf" srcId="{A791D4BE-043F-4442-AA6F-99814B45D487}" destId="{F9B51B99-7C83-A240-ABA5-668DE48FC34E}" srcOrd="3" destOrd="0" presId="urn:microsoft.com/office/officeart/2016/7/layout/VerticalSolidActionList"/>
    <dgm:cxn modelId="{076F4DD6-15DF-B444-8704-A3F2C91E5BC2}" type="presParOf" srcId="{A791D4BE-043F-4442-AA6F-99814B45D487}" destId="{408080C2-2B08-0B45-B36B-C816AAE04199}" srcOrd="4" destOrd="0" presId="urn:microsoft.com/office/officeart/2016/7/layout/VerticalSolidActionList"/>
    <dgm:cxn modelId="{B3D7C719-D522-F84A-9D58-DB8C7D709237}" type="presParOf" srcId="{408080C2-2B08-0B45-B36B-C816AAE04199}" destId="{03459B2D-99B4-944F-9594-210A9EE2B97D}" srcOrd="0" destOrd="0" presId="urn:microsoft.com/office/officeart/2016/7/layout/VerticalSolidActionList"/>
    <dgm:cxn modelId="{C215C593-2A7F-6A48-AEFD-6E228821565A}" type="presParOf" srcId="{408080C2-2B08-0B45-B36B-C816AAE04199}" destId="{64492F71-37A3-F74A-93C0-CB5AA3B8088B}" srcOrd="1" destOrd="0" presId="urn:microsoft.com/office/officeart/2016/7/layout/VerticalSolidActionList"/>
    <dgm:cxn modelId="{E94F390F-4350-3D46-8B74-B540FF675A91}" type="presParOf" srcId="{A791D4BE-043F-4442-AA6F-99814B45D487}" destId="{1845F339-8BDC-2144-B4C4-E3419072C7F3}" srcOrd="5" destOrd="0" presId="urn:microsoft.com/office/officeart/2016/7/layout/VerticalSolidActionList"/>
    <dgm:cxn modelId="{BB30498D-66F0-C646-8A7E-CD05A05244B5}" type="presParOf" srcId="{A791D4BE-043F-4442-AA6F-99814B45D487}" destId="{09D2DB47-631D-3447-9A9A-9E629877C495}" srcOrd="6" destOrd="0" presId="urn:microsoft.com/office/officeart/2016/7/layout/VerticalSolidActionList"/>
    <dgm:cxn modelId="{5E86C26A-7DDD-5048-8283-BC21BC457327}" type="presParOf" srcId="{09D2DB47-631D-3447-9A9A-9E629877C495}" destId="{4260E915-F270-7341-8A80-CBD3028109C1}" srcOrd="0" destOrd="0" presId="urn:microsoft.com/office/officeart/2016/7/layout/VerticalSolidActionList"/>
    <dgm:cxn modelId="{B13D7763-3281-F14F-A3B7-B92DA51A764B}" type="presParOf" srcId="{09D2DB47-631D-3447-9A9A-9E629877C495}" destId="{219DBCFF-CC4A-DC43-9E65-F361688CD1F2}" srcOrd="1" destOrd="0" presId="urn:microsoft.com/office/officeart/2016/7/layout/VerticalSolidActionList"/>
    <dgm:cxn modelId="{937F940E-FBD3-184B-9FDD-C64C0998B892}" type="presParOf" srcId="{A791D4BE-043F-4442-AA6F-99814B45D487}" destId="{7C35BF38-E7A2-E24B-B216-8E45532D4726}" srcOrd="7" destOrd="0" presId="urn:microsoft.com/office/officeart/2016/7/layout/VerticalSolidActionList"/>
    <dgm:cxn modelId="{95FDA4FC-7952-1741-9F2D-0528910B727A}" type="presParOf" srcId="{A791D4BE-043F-4442-AA6F-99814B45D487}" destId="{33D91AAC-F08B-D243-B438-F87B057F9112}" srcOrd="8" destOrd="0" presId="urn:microsoft.com/office/officeart/2016/7/layout/VerticalSolidActionList"/>
    <dgm:cxn modelId="{7D55317B-6D7B-AD4F-9F24-D1B1C11D28ED}" type="presParOf" srcId="{33D91AAC-F08B-D243-B438-F87B057F9112}" destId="{5389FC3B-7AD8-5745-990B-D334299ED46E}" srcOrd="0" destOrd="0" presId="urn:microsoft.com/office/officeart/2016/7/layout/VerticalSolidActionList"/>
    <dgm:cxn modelId="{51B1464D-38E2-F747-80BB-51C4B89B96CF}" type="presParOf" srcId="{33D91AAC-F08B-D243-B438-F87B057F9112}" destId="{5B112CBC-42B3-D742-AF24-5D74BD8EBE78}" srcOrd="1" destOrd="0" presId="urn:microsoft.com/office/officeart/2016/7/layout/VerticalSolidActionList"/>
    <dgm:cxn modelId="{6EF9C675-9BE4-F647-97CE-13530A334797}" type="presParOf" srcId="{A791D4BE-043F-4442-AA6F-99814B45D487}" destId="{F5194C2E-DD63-D448-9A33-65BBDE733135}" srcOrd="9" destOrd="0" presId="urn:microsoft.com/office/officeart/2016/7/layout/VerticalSolidActionList"/>
    <dgm:cxn modelId="{EFCD45B4-88B3-9B44-9651-2166DD40B4B2}" type="presParOf" srcId="{A791D4BE-043F-4442-AA6F-99814B45D487}" destId="{854AC1E5-27D6-EA4C-ACE2-5092438FC9E7}" srcOrd="10" destOrd="0" presId="urn:microsoft.com/office/officeart/2016/7/layout/VerticalSolidActionList"/>
    <dgm:cxn modelId="{54574B15-71B4-3746-8F23-F5B4550B7996}" type="presParOf" srcId="{854AC1E5-27D6-EA4C-ACE2-5092438FC9E7}" destId="{AF4E3F8F-A969-D548-9ACF-3C3660F616B0}" srcOrd="0" destOrd="0" presId="urn:microsoft.com/office/officeart/2016/7/layout/VerticalSolidActionList"/>
    <dgm:cxn modelId="{064908DD-417B-FE4E-B48D-A86D2EB771B3}" type="presParOf" srcId="{854AC1E5-27D6-EA4C-ACE2-5092438FC9E7}" destId="{D2BFD3FF-1E2E-5543-9515-ACF6F91A7BC5}"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F1FC2D-651F-4EC6-B6FB-2E3E24218A69}" type="doc">
      <dgm:prSet loTypeId="urn:microsoft.com/office/officeart/2016/7/layout/LinearArrowProcessNumbered" loCatId="process" qsTypeId="urn:microsoft.com/office/officeart/2005/8/quickstyle/simple2" qsCatId="simple" csTypeId="urn:microsoft.com/office/officeart/2005/8/colors/colorful2" csCatId="colorful"/>
      <dgm:spPr/>
      <dgm:t>
        <a:bodyPr/>
        <a:lstStyle/>
        <a:p>
          <a:endParaRPr lang="en-US"/>
        </a:p>
      </dgm:t>
    </dgm:pt>
    <dgm:pt modelId="{B4F94462-F419-4556-BE0D-B267F8240848}">
      <dgm:prSet/>
      <dgm:spPr/>
      <dgm:t>
        <a:bodyPr/>
        <a:lstStyle/>
        <a:p>
          <a:r>
            <a:rPr lang="en-US"/>
            <a:t>a)  an initial orientation covering all tasks performed in the sterile processing area, including orientation in policies and procedures regarding infection prevention and control, safety, attire, personal hygiene, and compliance with state and federal regulations; </a:t>
          </a:r>
        </a:p>
      </dgm:t>
    </dgm:pt>
    <dgm:pt modelId="{7E227756-B1B9-4E76-ABED-E32E1BBB3E1E}" type="parTrans" cxnId="{8E688455-C7EC-48F9-A8CD-40CCB38E3791}">
      <dgm:prSet/>
      <dgm:spPr/>
      <dgm:t>
        <a:bodyPr/>
        <a:lstStyle/>
        <a:p>
          <a:endParaRPr lang="en-US"/>
        </a:p>
      </dgm:t>
    </dgm:pt>
    <dgm:pt modelId="{ABFF1CE8-1EBA-48DF-8B0B-01E16E55F334}" type="sibTrans" cxnId="{8E688455-C7EC-48F9-A8CD-40CCB38E3791}">
      <dgm:prSet phldrT="1" phldr="0"/>
      <dgm:spPr/>
      <dgm:t>
        <a:bodyPr/>
        <a:lstStyle/>
        <a:p>
          <a:r>
            <a:rPr lang="en-US"/>
            <a:t>1</a:t>
          </a:r>
        </a:p>
      </dgm:t>
    </dgm:pt>
    <dgm:pt modelId="{EBF7C9D0-C505-4139-B63B-F3EBE06E9D29}">
      <dgm:prSet/>
      <dgm:spPr/>
      <dgm:t>
        <a:bodyPr/>
        <a:lstStyle/>
        <a:p>
          <a:r>
            <a:rPr lang="en-US"/>
            <a:t>b)  continuing education at regular intervals to review and update knowledge and skills and to maintain competency and certification; and </a:t>
          </a:r>
        </a:p>
      </dgm:t>
    </dgm:pt>
    <dgm:pt modelId="{01F0E639-56CD-4769-9650-910EF751EFBA}" type="parTrans" cxnId="{BE3A2541-1967-4A12-AA7A-1E9309B4D265}">
      <dgm:prSet/>
      <dgm:spPr/>
      <dgm:t>
        <a:bodyPr/>
        <a:lstStyle/>
        <a:p>
          <a:endParaRPr lang="en-US"/>
        </a:p>
      </dgm:t>
    </dgm:pt>
    <dgm:pt modelId="{293AB568-1D0E-4F26-9640-D75986B93895}" type="sibTrans" cxnId="{BE3A2541-1967-4A12-AA7A-1E9309B4D265}">
      <dgm:prSet phldrT="2" phldr="0"/>
      <dgm:spPr/>
      <dgm:t>
        <a:bodyPr/>
        <a:lstStyle/>
        <a:p>
          <a:r>
            <a:rPr lang="en-US"/>
            <a:t>2</a:t>
          </a:r>
        </a:p>
      </dgm:t>
    </dgm:pt>
    <dgm:pt modelId="{3DBCEEA7-50D8-460F-80F3-2E1E6A6E3D58}">
      <dgm:prSet/>
      <dgm:spPr/>
      <dgm:t>
        <a:bodyPr/>
        <a:lstStyle/>
        <a:p>
          <a:r>
            <a:rPr lang="en-US"/>
            <a:t>c)  in-service training on all new instrumentation, devices, and equipment. </a:t>
          </a:r>
        </a:p>
      </dgm:t>
    </dgm:pt>
    <dgm:pt modelId="{CBB783E1-FA6B-4C3C-8AE2-0C34F636B01A}" type="parTrans" cxnId="{F8AF732A-50D4-4027-8D92-3C1512FF53D0}">
      <dgm:prSet/>
      <dgm:spPr/>
      <dgm:t>
        <a:bodyPr/>
        <a:lstStyle/>
        <a:p>
          <a:endParaRPr lang="en-US"/>
        </a:p>
      </dgm:t>
    </dgm:pt>
    <dgm:pt modelId="{8A8A5E9A-9A3F-4672-A46A-FFD12D21566E}" type="sibTrans" cxnId="{F8AF732A-50D4-4027-8D92-3C1512FF53D0}">
      <dgm:prSet phldrT="3" phldr="0"/>
      <dgm:spPr/>
      <dgm:t>
        <a:bodyPr/>
        <a:lstStyle/>
        <a:p>
          <a:r>
            <a:rPr lang="en-US"/>
            <a:t>3</a:t>
          </a:r>
        </a:p>
      </dgm:t>
    </dgm:pt>
    <dgm:pt modelId="{4AE766FB-6790-594A-89A2-524F53BF13C2}" type="pres">
      <dgm:prSet presAssocID="{BEF1FC2D-651F-4EC6-B6FB-2E3E24218A69}" presName="linearFlow" presStyleCnt="0">
        <dgm:presLayoutVars>
          <dgm:dir/>
          <dgm:animLvl val="lvl"/>
          <dgm:resizeHandles val="exact"/>
        </dgm:presLayoutVars>
      </dgm:prSet>
      <dgm:spPr/>
      <dgm:t>
        <a:bodyPr/>
        <a:lstStyle/>
        <a:p>
          <a:endParaRPr lang="en-US"/>
        </a:p>
      </dgm:t>
    </dgm:pt>
    <dgm:pt modelId="{A4171F3C-8478-5140-BA68-9086D849C8E2}" type="pres">
      <dgm:prSet presAssocID="{B4F94462-F419-4556-BE0D-B267F8240848}" presName="compositeNode" presStyleCnt="0"/>
      <dgm:spPr/>
    </dgm:pt>
    <dgm:pt modelId="{612A049E-E58C-B14A-9B81-CDD630BA30A2}" type="pres">
      <dgm:prSet presAssocID="{B4F94462-F419-4556-BE0D-B267F8240848}" presName="parTx" presStyleLbl="node1" presStyleIdx="0" presStyleCnt="0">
        <dgm:presLayoutVars>
          <dgm:chMax val="0"/>
          <dgm:chPref val="0"/>
          <dgm:bulletEnabled val="1"/>
        </dgm:presLayoutVars>
      </dgm:prSet>
      <dgm:spPr/>
    </dgm:pt>
    <dgm:pt modelId="{89CF2DA5-C65C-104F-A4F6-138FC852E4BD}" type="pres">
      <dgm:prSet presAssocID="{B4F94462-F419-4556-BE0D-B267F8240848}" presName="parSh" presStyleCnt="0"/>
      <dgm:spPr/>
    </dgm:pt>
    <dgm:pt modelId="{7B9D0B96-7410-D646-94B2-94B7DC3EA079}" type="pres">
      <dgm:prSet presAssocID="{B4F94462-F419-4556-BE0D-B267F8240848}" presName="lineNode" presStyleLbl="alignAccFollowNode1" presStyleIdx="0" presStyleCnt="9"/>
      <dgm:spPr/>
    </dgm:pt>
    <dgm:pt modelId="{5BB2DAF7-AB32-794E-A73A-BE8E5937FE57}" type="pres">
      <dgm:prSet presAssocID="{B4F94462-F419-4556-BE0D-B267F8240848}" presName="lineArrowNode" presStyleLbl="alignAccFollowNode1" presStyleIdx="1" presStyleCnt="9"/>
      <dgm:spPr/>
    </dgm:pt>
    <dgm:pt modelId="{AA1AC6DF-2E1B-B140-B761-F706C1DF52EE}" type="pres">
      <dgm:prSet presAssocID="{ABFF1CE8-1EBA-48DF-8B0B-01E16E55F334}" presName="sibTransNodeCircle" presStyleLbl="alignNode1" presStyleIdx="0" presStyleCnt="3">
        <dgm:presLayoutVars>
          <dgm:chMax val="0"/>
          <dgm:bulletEnabled/>
        </dgm:presLayoutVars>
      </dgm:prSet>
      <dgm:spPr/>
      <dgm:t>
        <a:bodyPr/>
        <a:lstStyle/>
        <a:p>
          <a:endParaRPr lang="en-US"/>
        </a:p>
      </dgm:t>
    </dgm:pt>
    <dgm:pt modelId="{6FDCFBAC-8EF0-3347-BC6C-6B182CB2AF9D}" type="pres">
      <dgm:prSet presAssocID="{ABFF1CE8-1EBA-48DF-8B0B-01E16E55F334}" presName="spacerBetweenCircleAndCallout" presStyleCnt="0">
        <dgm:presLayoutVars/>
      </dgm:prSet>
      <dgm:spPr/>
    </dgm:pt>
    <dgm:pt modelId="{673DB754-BBC4-2C4D-A2CF-16CB886CE506}" type="pres">
      <dgm:prSet presAssocID="{B4F94462-F419-4556-BE0D-B267F8240848}" presName="nodeText" presStyleLbl="alignAccFollowNode1" presStyleIdx="2" presStyleCnt="9">
        <dgm:presLayoutVars>
          <dgm:bulletEnabled val="1"/>
        </dgm:presLayoutVars>
      </dgm:prSet>
      <dgm:spPr/>
      <dgm:t>
        <a:bodyPr/>
        <a:lstStyle/>
        <a:p>
          <a:endParaRPr lang="en-US"/>
        </a:p>
      </dgm:t>
    </dgm:pt>
    <dgm:pt modelId="{55B5D42F-1D56-1B4D-9F9C-3F574E24A061}" type="pres">
      <dgm:prSet presAssocID="{ABFF1CE8-1EBA-48DF-8B0B-01E16E55F334}" presName="sibTransComposite" presStyleCnt="0"/>
      <dgm:spPr/>
    </dgm:pt>
    <dgm:pt modelId="{6C417C90-D75E-B84F-8176-7CBBCFA5660F}" type="pres">
      <dgm:prSet presAssocID="{EBF7C9D0-C505-4139-B63B-F3EBE06E9D29}" presName="compositeNode" presStyleCnt="0"/>
      <dgm:spPr/>
    </dgm:pt>
    <dgm:pt modelId="{99B9D029-9534-864D-BA87-5D7008505B56}" type="pres">
      <dgm:prSet presAssocID="{EBF7C9D0-C505-4139-B63B-F3EBE06E9D29}" presName="parTx" presStyleLbl="node1" presStyleIdx="0" presStyleCnt="0">
        <dgm:presLayoutVars>
          <dgm:chMax val="0"/>
          <dgm:chPref val="0"/>
          <dgm:bulletEnabled val="1"/>
        </dgm:presLayoutVars>
      </dgm:prSet>
      <dgm:spPr/>
    </dgm:pt>
    <dgm:pt modelId="{E0146D47-BD79-6942-8C2F-D895AB862922}" type="pres">
      <dgm:prSet presAssocID="{EBF7C9D0-C505-4139-B63B-F3EBE06E9D29}" presName="parSh" presStyleCnt="0"/>
      <dgm:spPr/>
    </dgm:pt>
    <dgm:pt modelId="{63D37C6F-32F1-9D4E-849C-74689278232F}" type="pres">
      <dgm:prSet presAssocID="{EBF7C9D0-C505-4139-B63B-F3EBE06E9D29}" presName="lineNode" presStyleLbl="alignAccFollowNode1" presStyleIdx="3" presStyleCnt="9"/>
      <dgm:spPr/>
    </dgm:pt>
    <dgm:pt modelId="{1BD9F62D-EDBD-ED4E-A53C-5250788AC12D}" type="pres">
      <dgm:prSet presAssocID="{EBF7C9D0-C505-4139-B63B-F3EBE06E9D29}" presName="lineArrowNode" presStyleLbl="alignAccFollowNode1" presStyleIdx="4" presStyleCnt="9"/>
      <dgm:spPr/>
    </dgm:pt>
    <dgm:pt modelId="{2C18FC24-8F21-8E4C-9D2A-0EC01F81DA86}" type="pres">
      <dgm:prSet presAssocID="{293AB568-1D0E-4F26-9640-D75986B93895}" presName="sibTransNodeCircle" presStyleLbl="alignNode1" presStyleIdx="1" presStyleCnt="3">
        <dgm:presLayoutVars>
          <dgm:chMax val="0"/>
          <dgm:bulletEnabled/>
        </dgm:presLayoutVars>
      </dgm:prSet>
      <dgm:spPr/>
      <dgm:t>
        <a:bodyPr/>
        <a:lstStyle/>
        <a:p>
          <a:endParaRPr lang="en-US"/>
        </a:p>
      </dgm:t>
    </dgm:pt>
    <dgm:pt modelId="{B1057666-4564-494D-A25A-243682444418}" type="pres">
      <dgm:prSet presAssocID="{293AB568-1D0E-4F26-9640-D75986B93895}" presName="spacerBetweenCircleAndCallout" presStyleCnt="0">
        <dgm:presLayoutVars/>
      </dgm:prSet>
      <dgm:spPr/>
    </dgm:pt>
    <dgm:pt modelId="{7664B831-7FD9-C644-BD67-E498BD62C450}" type="pres">
      <dgm:prSet presAssocID="{EBF7C9D0-C505-4139-B63B-F3EBE06E9D29}" presName="nodeText" presStyleLbl="alignAccFollowNode1" presStyleIdx="5" presStyleCnt="9">
        <dgm:presLayoutVars>
          <dgm:bulletEnabled val="1"/>
        </dgm:presLayoutVars>
      </dgm:prSet>
      <dgm:spPr/>
      <dgm:t>
        <a:bodyPr/>
        <a:lstStyle/>
        <a:p>
          <a:endParaRPr lang="en-US"/>
        </a:p>
      </dgm:t>
    </dgm:pt>
    <dgm:pt modelId="{EFAB633A-A8C7-1F4C-ADE6-731A009BA1FC}" type="pres">
      <dgm:prSet presAssocID="{293AB568-1D0E-4F26-9640-D75986B93895}" presName="sibTransComposite" presStyleCnt="0"/>
      <dgm:spPr/>
    </dgm:pt>
    <dgm:pt modelId="{A9ABF97E-5E4D-9046-AEEA-044DFC5DFAFD}" type="pres">
      <dgm:prSet presAssocID="{3DBCEEA7-50D8-460F-80F3-2E1E6A6E3D58}" presName="compositeNode" presStyleCnt="0"/>
      <dgm:spPr/>
    </dgm:pt>
    <dgm:pt modelId="{0FA2E16A-3A00-6246-8517-1B470D05DBB4}" type="pres">
      <dgm:prSet presAssocID="{3DBCEEA7-50D8-460F-80F3-2E1E6A6E3D58}" presName="parTx" presStyleLbl="node1" presStyleIdx="0" presStyleCnt="0">
        <dgm:presLayoutVars>
          <dgm:chMax val="0"/>
          <dgm:chPref val="0"/>
          <dgm:bulletEnabled val="1"/>
        </dgm:presLayoutVars>
      </dgm:prSet>
      <dgm:spPr/>
    </dgm:pt>
    <dgm:pt modelId="{3C154D8B-9B77-DE4B-8947-C307BF18297A}" type="pres">
      <dgm:prSet presAssocID="{3DBCEEA7-50D8-460F-80F3-2E1E6A6E3D58}" presName="parSh" presStyleCnt="0"/>
      <dgm:spPr/>
    </dgm:pt>
    <dgm:pt modelId="{59D95EDE-788A-D549-A2A8-74B946951901}" type="pres">
      <dgm:prSet presAssocID="{3DBCEEA7-50D8-460F-80F3-2E1E6A6E3D58}" presName="lineNode" presStyleLbl="alignAccFollowNode1" presStyleIdx="6" presStyleCnt="9"/>
      <dgm:spPr/>
    </dgm:pt>
    <dgm:pt modelId="{E1EFA893-1D82-7344-84C1-F84D67E99282}" type="pres">
      <dgm:prSet presAssocID="{3DBCEEA7-50D8-460F-80F3-2E1E6A6E3D58}" presName="lineArrowNode" presStyleLbl="alignAccFollowNode1" presStyleIdx="7" presStyleCnt="9"/>
      <dgm:spPr/>
    </dgm:pt>
    <dgm:pt modelId="{50EEC8EA-2CA0-C549-842B-0C722B66B821}" type="pres">
      <dgm:prSet presAssocID="{8A8A5E9A-9A3F-4672-A46A-FFD12D21566E}" presName="sibTransNodeCircle" presStyleLbl="alignNode1" presStyleIdx="2" presStyleCnt="3">
        <dgm:presLayoutVars>
          <dgm:chMax val="0"/>
          <dgm:bulletEnabled/>
        </dgm:presLayoutVars>
      </dgm:prSet>
      <dgm:spPr/>
      <dgm:t>
        <a:bodyPr/>
        <a:lstStyle/>
        <a:p>
          <a:endParaRPr lang="en-US"/>
        </a:p>
      </dgm:t>
    </dgm:pt>
    <dgm:pt modelId="{30337016-F8EC-6446-B646-EEB265958FED}" type="pres">
      <dgm:prSet presAssocID="{8A8A5E9A-9A3F-4672-A46A-FFD12D21566E}" presName="spacerBetweenCircleAndCallout" presStyleCnt="0">
        <dgm:presLayoutVars/>
      </dgm:prSet>
      <dgm:spPr/>
    </dgm:pt>
    <dgm:pt modelId="{B735B977-9DEF-4E4B-9377-C71C2CF664C3}" type="pres">
      <dgm:prSet presAssocID="{3DBCEEA7-50D8-460F-80F3-2E1E6A6E3D58}" presName="nodeText" presStyleLbl="alignAccFollowNode1" presStyleIdx="8" presStyleCnt="9">
        <dgm:presLayoutVars>
          <dgm:bulletEnabled val="1"/>
        </dgm:presLayoutVars>
      </dgm:prSet>
      <dgm:spPr/>
      <dgm:t>
        <a:bodyPr/>
        <a:lstStyle/>
        <a:p>
          <a:endParaRPr lang="en-US"/>
        </a:p>
      </dgm:t>
    </dgm:pt>
  </dgm:ptLst>
  <dgm:cxnLst>
    <dgm:cxn modelId="{8E688455-C7EC-48F9-A8CD-40CCB38E3791}" srcId="{BEF1FC2D-651F-4EC6-B6FB-2E3E24218A69}" destId="{B4F94462-F419-4556-BE0D-B267F8240848}" srcOrd="0" destOrd="0" parTransId="{7E227756-B1B9-4E76-ABED-E32E1BBB3E1E}" sibTransId="{ABFF1CE8-1EBA-48DF-8B0B-01E16E55F334}"/>
    <dgm:cxn modelId="{D43B7976-A59E-9E4D-BE8B-EC7177CD3D9B}" type="presOf" srcId="{ABFF1CE8-1EBA-48DF-8B0B-01E16E55F334}" destId="{AA1AC6DF-2E1B-B140-B761-F706C1DF52EE}" srcOrd="0" destOrd="0" presId="urn:microsoft.com/office/officeart/2016/7/layout/LinearArrowProcessNumbered"/>
    <dgm:cxn modelId="{10DEC446-8B63-604E-BC01-37DCE4D69941}" type="presOf" srcId="{3DBCEEA7-50D8-460F-80F3-2E1E6A6E3D58}" destId="{B735B977-9DEF-4E4B-9377-C71C2CF664C3}" srcOrd="0" destOrd="0" presId="urn:microsoft.com/office/officeart/2016/7/layout/LinearArrowProcessNumbered"/>
    <dgm:cxn modelId="{5F2FA3DE-A7FA-4E4C-BF78-54C2C662D3BE}" type="presOf" srcId="{EBF7C9D0-C505-4139-B63B-F3EBE06E9D29}" destId="{7664B831-7FD9-C644-BD67-E498BD62C450}" srcOrd="0" destOrd="0" presId="urn:microsoft.com/office/officeart/2016/7/layout/LinearArrowProcessNumbered"/>
    <dgm:cxn modelId="{4074F7FE-10CB-4B42-8F14-649269F71942}" type="presOf" srcId="{B4F94462-F419-4556-BE0D-B267F8240848}" destId="{673DB754-BBC4-2C4D-A2CF-16CB886CE506}" srcOrd="0" destOrd="0" presId="urn:microsoft.com/office/officeart/2016/7/layout/LinearArrowProcessNumbered"/>
    <dgm:cxn modelId="{8093409B-A212-C445-9117-BE80F04EE28E}" type="presOf" srcId="{BEF1FC2D-651F-4EC6-B6FB-2E3E24218A69}" destId="{4AE766FB-6790-594A-89A2-524F53BF13C2}" srcOrd="0" destOrd="0" presId="urn:microsoft.com/office/officeart/2016/7/layout/LinearArrowProcessNumbered"/>
    <dgm:cxn modelId="{8D82D219-15BF-1F4A-B81A-261CF05CA829}" type="presOf" srcId="{293AB568-1D0E-4F26-9640-D75986B93895}" destId="{2C18FC24-8F21-8E4C-9D2A-0EC01F81DA86}" srcOrd="0" destOrd="0" presId="urn:microsoft.com/office/officeart/2016/7/layout/LinearArrowProcessNumbered"/>
    <dgm:cxn modelId="{F8AF732A-50D4-4027-8D92-3C1512FF53D0}" srcId="{BEF1FC2D-651F-4EC6-B6FB-2E3E24218A69}" destId="{3DBCEEA7-50D8-460F-80F3-2E1E6A6E3D58}" srcOrd="2" destOrd="0" parTransId="{CBB783E1-FA6B-4C3C-8AE2-0C34F636B01A}" sibTransId="{8A8A5E9A-9A3F-4672-A46A-FFD12D21566E}"/>
    <dgm:cxn modelId="{4E8B72F6-B70F-6B41-AB00-757D31DCD376}" type="presOf" srcId="{8A8A5E9A-9A3F-4672-A46A-FFD12D21566E}" destId="{50EEC8EA-2CA0-C549-842B-0C722B66B821}" srcOrd="0" destOrd="0" presId="urn:microsoft.com/office/officeart/2016/7/layout/LinearArrowProcessNumbered"/>
    <dgm:cxn modelId="{BE3A2541-1967-4A12-AA7A-1E9309B4D265}" srcId="{BEF1FC2D-651F-4EC6-B6FB-2E3E24218A69}" destId="{EBF7C9D0-C505-4139-B63B-F3EBE06E9D29}" srcOrd="1" destOrd="0" parTransId="{01F0E639-56CD-4769-9650-910EF751EFBA}" sibTransId="{293AB568-1D0E-4F26-9640-D75986B93895}"/>
    <dgm:cxn modelId="{60FBD965-F925-FA46-A1A3-325A1592B0D1}" type="presParOf" srcId="{4AE766FB-6790-594A-89A2-524F53BF13C2}" destId="{A4171F3C-8478-5140-BA68-9086D849C8E2}" srcOrd="0" destOrd="0" presId="urn:microsoft.com/office/officeart/2016/7/layout/LinearArrowProcessNumbered"/>
    <dgm:cxn modelId="{482056D4-F0DC-F24C-BFD3-353CFFEA0991}" type="presParOf" srcId="{A4171F3C-8478-5140-BA68-9086D849C8E2}" destId="{612A049E-E58C-B14A-9B81-CDD630BA30A2}" srcOrd="0" destOrd="0" presId="urn:microsoft.com/office/officeart/2016/7/layout/LinearArrowProcessNumbered"/>
    <dgm:cxn modelId="{130FC1A8-E939-2948-AEB6-D0EC987AB519}" type="presParOf" srcId="{A4171F3C-8478-5140-BA68-9086D849C8E2}" destId="{89CF2DA5-C65C-104F-A4F6-138FC852E4BD}" srcOrd="1" destOrd="0" presId="urn:microsoft.com/office/officeart/2016/7/layout/LinearArrowProcessNumbered"/>
    <dgm:cxn modelId="{1626B69B-9613-C246-B168-2B2D5539B7D7}" type="presParOf" srcId="{89CF2DA5-C65C-104F-A4F6-138FC852E4BD}" destId="{7B9D0B96-7410-D646-94B2-94B7DC3EA079}" srcOrd="0" destOrd="0" presId="urn:microsoft.com/office/officeart/2016/7/layout/LinearArrowProcessNumbered"/>
    <dgm:cxn modelId="{1D9604AD-3B10-054A-AA4C-79CA42B9E6CF}" type="presParOf" srcId="{89CF2DA5-C65C-104F-A4F6-138FC852E4BD}" destId="{5BB2DAF7-AB32-794E-A73A-BE8E5937FE57}" srcOrd="1" destOrd="0" presId="urn:microsoft.com/office/officeart/2016/7/layout/LinearArrowProcessNumbered"/>
    <dgm:cxn modelId="{F5B7A322-96C2-4843-8DB2-94FCE939D0AC}" type="presParOf" srcId="{89CF2DA5-C65C-104F-A4F6-138FC852E4BD}" destId="{AA1AC6DF-2E1B-B140-B761-F706C1DF52EE}" srcOrd="2" destOrd="0" presId="urn:microsoft.com/office/officeart/2016/7/layout/LinearArrowProcessNumbered"/>
    <dgm:cxn modelId="{64B2F444-B245-D940-9A26-A6B2C45D7965}" type="presParOf" srcId="{89CF2DA5-C65C-104F-A4F6-138FC852E4BD}" destId="{6FDCFBAC-8EF0-3347-BC6C-6B182CB2AF9D}" srcOrd="3" destOrd="0" presId="urn:microsoft.com/office/officeart/2016/7/layout/LinearArrowProcessNumbered"/>
    <dgm:cxn modelId="{51D5E829-1CC2-1346-B701-68F8B6F2FCD1}" type="presParOf" srcId="{A4171F3C-8478-5140-BA68-9086D849C8E2}" destId="{673DB754-BBC4-2C4D-A2CF-16CB886CE506}" srcOrd="2" destOrd="0" presId="urn:microsoft.com/office/officeart/2016/7/layout/LinearArrowProcessNumbered"/>
    <dgm:cxn modelId="{DA7BB3F2-F3F1-CD44-8C4A-2FB995C552CE}" type="presParOf" srcId="{4AE766FB-6790-594A-89A2-524F53BF13C2}" destId="{55B5D42F-1D56-1B4D-9F9C-3F574E24A061}" srcOrd="1" destOrd="0" presId="urn:microsoft.com/office/officeart/2016/7/layout/LinearArrowProcessNumbered"/>
    <dgm:cxn modelId="{6E03761D-2275-F240-AD18-B6D4B960B54B}" type="presParOf" srcId="{4AE766FB-6790-594A-89A2-524F53BF13C2}" destId="{6C417C90-D75E-B84F-8176-7CBBCFA5660F}" srcOrd="2" destOrd="0" presId="urn:microsoft.com/office/officeart/2016/7/layout/LinearArrowProcessNumbered"/>
    <dgm:cxn modelId="{C25525AD-F453-5346-90B1-48D77F6A6B00}" type="presParOf" srcId="{6C417C90-D75E-B84F-8176-7CBBCFA5660F}" destId="{99B9D029-9534-864D-BA87-5D7008505B56}" srcOrd="0" destOrd="0" presId="urn:microsoft.com/office/officeart/2016/7/layout/LinearArrowProcessNumbered"/>
    <dgm:cxn modelId="{D0A31136-4E16-2042-A3A1-37817BEE9398}" type="presParOf" srcId="{6C417C90-D75E-B84F-8176-7CBBCFA5660F}" destId="{E0146D47-BD79-6942-8C2F-D895AB862922}" srcOrd="1" destOrd="0" presId="urn:microsoft.com/office/officeart/2016/7/layout/LinearArrowProcessNumbered"/>
    <dgm:cxn modelId="{F98CD6F3-278B-EF4A-8203-6A86D65F1A3B}" type="presParOf" srcId="{E0146D47-BD79-6942-8C2F-D895AB862922}" destId="{63D37C6F-32F1-9D4E-849C-74689278232F}" srcOrd="0" destOrd="0" presId="urn:microsoft.com/office/officeart/2016/7/layout/LinearArrowProcessNumbered"/>
    <dgm:cxn modelId="{BC467461-139E-4A47-A318-4AE4A082CF99}" type="presParOf" srcId="{E0146D47-BD79-6942-8C2F-D895AB862922}" destId="{1BD9F62D-EDBD-ED4E-A53C-5250788AC12D}" srcOrd="1" destOrd="0" presId="urn:microsoft.com/office/officeart/2016/7/layout/LinearArrowProcessNumbered"/>
    <dgm:cxn modelId="{DB898FC5-2662-9142-8DDF-54ECFF56E2E6}" type="presParOf" srcId="{E0146D47-BD79-6942-8C2F-D895AB862922}" destId="{2C18FC24-8F21-8E4C-9D2A-0EC01F81DA86}" srcOrd="2" destOrd="0" presId="urn:microsoft.com/office/officeart/2016/7/layout/LinearArrowProcessNumbered"/>
    <dgm:cxn modelId="{BBAC9531-651B-A74A-B33E-103B8DBCD1ED}" type="presParOf" srcId="{E0146D47-BD79-6942-8C2F-D895AB862922}" destId="{B1057666-4564-494D-A25A-243682444418}" srcOrd="3" destOrd="0" presId="urn:microsoft.com/office/officeart/2016/7/layout/LinearArrowProcessNumbered"/>
    <dgm:cxn modelId="{B5D448B3-D713-1D4F-BF46-0A1E691EB190}" type="presParOf" srcId="{6C417C90-D75E-B84F-8176-7CBBCFA5660F}" destId="{7664B831-7FD9-C644-BD67-E498BD62C450}" srcOrd="2" destOrd="0" presId="urn:microsoft.com/office/officeart/2016/7/layout/LinearArrowProcessNumbered"/>
    <dgm:cxn modelId="{7482B33B-D5D3-8240-AE01-DF6F65496152}" type="presParOf" srcId="{4AE766FB-6790-594A-89A2-524F53BF13C2}" destId="{EFAB633A-A8C7-1F4C-ADE6-731A009BA1FC}" srcOrd="3" destOrd="0" presId="urn:microsoft.com/office/officeart/2016/7/layout/LinearArrowProcessNumbered"/>
    <dgm:cxn modelId="{18BBC511-B48C-0342-B0BC-FD1701283F0F}" type="presParOf" srcId="{4AE766FB-6790-594A-89A2-524F53BF13C2}" destId="{A9ABF97E-5E4D-9046-AEEA-044DFC5DFAFD}" srcOrd="4" destOrd="0" presId="urn:microsoft.com/office/officeart/2016/7/layout/LinearArrowProcessNumbered"/>
    <dgm:cxn modelId="{B512066D-5AA8-9B4F-BB93-836DB49AF22C}" type="presParOf" srcId="{A9ABF97E-5E4D-9046-AEEA-044DFC5DFAFD}" destId="{0FA2E16A-3A00-6246-8517-1B470D05DBB4}" srcOrd="0" destOrd="0" presId="urn:microsoft.com/office/officeart/2016/7/layout/LinearArrowProcessNumbered"/>
    <dgm:cxn modelId="{79E771E5-0196-D741-B3BF-0151193AF117}" type="presParOf" srcId="{A9ABF97E-5E4D-9046-AEEA-044DFC5DFAFD}" destId="{3C154D8B-9B77-DE4B-8947-C307BF18297A}" srcOrd="1" destOrd="0" presId="urn:microsoft.com/office/officeart/2016/7/layout/LinearArrowProcessNumbered"/>
    <dgm:cxn modelId="{D5460775-BC4B-F349-AFB9-9439B45BDBA2}" type="presParOf" srcId="{3C154D8B-9B77-DE4B-8947-C307BF18297A}" destId="{59D95EDE-788A-D549-A2A8-74B946951901}" srcOrd="0" destOrd="0" presId="urn:microsoft.com/office/officeart/2016/7/layout/LinearArrowProcessNumbered"/>
    <dgm:cxn modelId="{DA62AAA9-0EC5-B746-8AE0-BD79E1F4A867}" type="presParOf" srcId="{3C154D8B-9B77-DE4B-8947-C307BF18297A}" destId="{E1EFA893-1D82-7344-84C1-F84D67E99282}" srcOrd="1" destOrd="0" presId="urn:microsoft.com/office/officeart/2016/7/layout/LinearArrowProcessNumbered"/>
    <dgm:cxn modelId="{B1E5475E-E4A6-AB40-B125-0D9281E76E7A}" type="presParOf" srcId="{3C154D8B-9B77-DE4B-8947-C307BF18297A}" destId="{50EEC8EA-2CA0-C549-842B-0C722B66B821}" srcOrd="2" destOrd="0" presId="urn:microsoft.com/office/officeart/2016/7/layout/LinearArrowProcessNumbered"/>
    <dgm:cxn modelId="{A43E43D2-052F-9A43-A4B9-3E2C2B0182A9}" type="presParOf" srcId="{3C154D8B-9B77-DE4B-8947-C307BF18297A}" destId="{30337016-F8EC-6446-B646-EEB265958FED}" srcOrd="3" destOrd="0" presId="urn:microsoft.com/office/officeart/2016/7/layout/LinearArrowProcessNumbered"/>
    <dgm:cxn modelId="{0D14749F-0675-AA46-9EB2-FB35FD295BBF}" type="presParOf" srcId="{A9ABF97E-5E4D-9046-AEEA-044DFC5DFAFD}" destId="{B735B977-9DEF-4E4B-9377-C71C2CF664C3}"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63A125-0AED-49D3-AF67-0451A9B2F1DE}" type="doc">
      <dgm:prSet loTypeId="urn:microsoft.com/office/officeart/2005/8/layout/process2" loCatId="process" qsTypeId="urn:microsoft.com/office/officeart/2005/8/quickstyle/simple2" qsCatId="simple" csTypeId="urn:microsoft.com/office/officeart/2005/8/colors/colorful2" csCatId="colorful" phldr="1"/>
      <dgm:spPr/>
      <dgm:t>
        <a:bodyPr/>
        <a:lstStyle/>
        <a:p>
          <a:endParaRPr lang="en-US"/>
        </a:p>
      </dgm:t>
    </dgm:pt>
    <dgm:pt modelId="{0F9D760A-CF60-4D76-8375-629F9F787C43}">
      <dgm:prSet/>
      <dgm:spPr/>
      <dgm:t>
        <a:bodyPr/>
        <a:lstStyle/>
        <a:p>
          <a:r>
            <a:rPr lang="en-US"/>
            <a:t>During transport of instruments from the point of use to the decontamination area, appropriate precautions (e.g., use of a closed transport container) should be taken to avoid personnel exposure to blood-borne pathogens, contamination of the work environment, and further contamination of the instruments. </a:t>
          </a:r>
          <a:r>
            <a:rPr lang="en-US" dirty="0"/>
            <a:t>The time between using instruments and cleaning them should be kept to a minimum. </a:t>
          </a:r>
        </a:p>
      </dgm:t>
    </dgm:pt>
    <dgm:pt modelId="{70B297A6-BA13-4AD8-8404-1EA2571E5762}" type="parTrans" cxnId="{4ACAF157-BD13-423A-B31D-542B5D482F34}">
      <dgm:prSet/>
      <dgm:spPr/>
      <dgm:t>
        <a:bodyPr/>
        <a:lstStyle/>
        <a:p>
          <a:endParaRPr lang="en-US"/>
        </a:p>
      </dgm:t>
    </dgm:pt>
    <dgm:pt modelId="{1C4F3BFD-3E2C-494B-AF6F-09F38D8F0D94}" type="sibTrans" cxnId="{4ACAF157-BD13-423A-B31D-542B5D482F34}">
      <dgm:prSet/>
      <dgm:spPr/>
      <dgm:t>
        <a:bodyPr/>
        <a:lstStyle/>
        <a:p>
          <a:endParaRPr lang="en-US"/>
        </a:p>
      </dgm:t>
    </dgm:pt>
    <dgm:pt modelId="{20AE8D78-F883-43C4-9F58-16B0022166B1}">
      <dgm:prSet/>
      <dgm:spPr/>
      <dgm:t>
        <a:bodyPr/>
        <a:lstStyle/>
        <a:p>
          <a:r>
            <a:rPr lang="en-US" dirty="0"/>
            <a:t>Decontamination design considerations should include containment systems that must meet OSHA standards for contaminated items at the point of use.</a:t>
          </a:r>
        </a:p>
      </dgm:t>
    </dgm:pt>
    <dgm:pt modelId="{846D98A1-6A6F-447D-B297-33731BA4F175}" type="parTrans" cxnId="{45B79D2D-EDA7-45DD-9D6F-60E56BA5605E}">
      <dgm:prSet/>
      <dgm:spPr/>
      <dgm:t>
        <a:bodyPr/>
        <a:lstStyle/>
        <a:p>
          <a:endParaRPr lang="en-US"/>
        </a:p>
      </dgm:t>
    </dgm:pt>
    <dgm:pt modelId="{CC9D4AFA-2418-49B9-AAA3-CE3028413295}" type="sibTrans" cxnId="{45B79D2D-EDA7-45DD-9D6F-60E56BA5605E}">
      <dgm:prSet/>
      <dgm:spPr/>
      <dgm:t>
        <a:bodyPr/>
        <a:lstStyle/>
        <a:p>
          <a:endParaRPr lang="en-US"/>
        </a:p>
      </dgm:t>
    </dgm:pt>
    <dgm:pt modelId="{1AC12524-BE9D-8E40-BF57-EA0EB3897506}">
      <dgm:prSet/>
      <dgm:spPr/>
      <dgm:t>
        <a:bodyPr/>
        <a:lstStyle/>
        <a:p>
          <a:r>
            <a:rPr lang="en-US" dirty="0"/>
            <a:t>The first steps in a proper reprocessing cycle are taken in the operation theatre.  Coarse contamination, residues from </a:t>
          </a:r>
          <a:r>
            <a:rPr lang="en-US" dirty="0" err="1"/>
            <a:t>hemostatics</a:t>
          </a:r>
          <a:r>
            <a:rPr lang="en-US" dirty="0"/>
            <a:t>, skin disinfectants and slip agents, as well as caustic drugs should, wherever possible, be removed before the instruments are set down.</a:t>
          </a:r>
        </a:p>
      </dgm:t>
    </dgm:pt>
    <dgm:pt modelId="{A3097B82-6DCA-1D41-B16E-75D18E05ABF9}" type="parTrans" cxnId="{6EC9C433-7862-3741-9D67-EF7EB7BD7DCF}">
      <dgm:prSet/>
      <dgm:spPr/>
      <dgm:t>
        <a:bodyPr/>
        <a:lstStyle/>
        <a:p>
          <a:endParaRPr lang="en-US"/>
        </a:p>
      </dgm:t>
    </dgm:pt>
    <dgm:pt modelId="{2BA30587-2C3A-8B47-9B4A-315765B51FB1}" type="sibTrans" cxnId="{6EC9C433-7862-3741-9D67-EF7EB7BD7DCF}">
      <dgm:prSet/>
      <dgm:spPr/>
      <dgm:t>
        <a:bodyPr/>
        <a:lstStyle/>
        <a:p>
          <a:endParaRPr lang="en-US"/>
        </a:p>
      </dgm:t>
    </dgm:pt>
    <dgm:pt modelId="{F44A15E4-F620-0345-A94E-BEFBB3AC4C0D}" type="pres">
      <dgm:prSet presAssocID="{6B63A125-0AED-49D3-AF67-0451A9B2F1DE}" presName="linearFlow" presStyleCnt="0">
        <dgm:presLayoutVars>
          <dgm:resizeHandles val="exact"/>
        </dgm:presLayoutVars>
      </dgm:prSet>
      <dgm:spPr/>
      <dgm:t>
        <a:bodyPr/>
        <a:lstStyle/>
        <a:p>
          <a:endParaRPr lang="en-US"/>
        </a:p>
      </dgm:t>
    </dgm:pt>
    <dgm:pt modelId="{DB56F1D7-C3FC-B645-AD44-BC97DC5DA968}" type="pres">
      <dgm:prSet presAssocID="{20AE8D78-F883-43C4-9F58-16B0022166B1}" presName="node" presStyleLbl="node1" presStyleIdx="0" presStyleCnt="3">
        <dgm:presLayoutVars>
          <dgm:bulletEnabled val="1"/>
        </dgm:presLayoutVars>
      </dgm:prSet>
      <dgm:spPr/>
      <dgm:t>
        <a:bodyPr/>
        <a:lstStyle/>
        <a:p>
          <a:endParaRPr lang="en-US"/>
        </a:p>
      </dgm:t>
    </dgm:pt>
    <dgm:pt modelId="{9DB9A79F-C920-4C48-A029-5CC10C059E60}" type="pres">
      <dgm:prSet presAssocID="{CC9D4AFA-2418-49B9-AAA3-CE3028413295}" presName="sibTrans" presStyleLbl="sibTrans2D1" presStyleIdx="0" presStyleCnt="2"/>
      <dgm:spPr/>
      <dgm:t>
        <a:bodyPr/>
        <a:lstStyle/>
        <a:p>
          <a:endParaRPr lang="en-US"/>
        </a:p>
      </dgm:t>
    </dgm:pt>
    <dgm:pt modelId="{7C7258C9-239A-0B44-90AA-59AC92A4D939}" type="pres">
      <dgm:prSet presAssocID="{CC9D4AFA-2418-49B9-AAA3-CE3028413295}" presName="connectorText" presStyleLbl="sibTrans2D1" presStyleIdx="0" presStyleCnt="2"/>
      <dgm:spPr/>
      <dgm:t>
        <a:bodyPr/>
        <a:lstStyle/>
        <a:p>
          <a:endParaRPr lang="en-US"/>
        </a:p>
      </dgm:t>
    </dgm:pt>
    <dgm:pt modelId="{B84517BA-14A1-7847-8E0D-E3D6D88C57DD}" type="pres">
      <dgm:prSet presAssocID="{1AC12524-BE9D-8E40-BF57-EA0EB3897506}" presName="node" presStyleLbl="node1" presStyleIdx="1" presStyleCnt="3">
        <dgm:presLayoutVars>
          <dgm:bulletEnabled val="1"/>
        </dgm:presLayoutVars>
      </dgm:prSet>
      <dgm:spPr/>
      <dgm:t>
        <a:bodyPr/>
        <a:lstStyle/>
        <a:p>
          <a:endParaRPr lang="en-US"/>
        </a:p>
      </dgm:t>
    </dgm:pt>
    <dgm:pt modelId="{294CC5F0-B132-A349-8354-D66BDEB1237A}" type="pres">
      <dgm:prSet presAssocID="{2BA30587-2C3A-8B47-9B4A-315765B51FB1}" presName="sibTrans" presStyleLbl="sibTrans2D1" presStyleIdx="1" presStyleCnt="2"/>
      <dgm:spPr/>
      <dgm:t>
        <a:bodyPr/>
        <a:lstStyle/>
        <a:p>
          <a:endParaRPr lang="en-US"/>
        </a:p>
      </dgm:t>
    </dgm:pt>
    <dgm:pt modelId="{8B3703DF-7205-AB44-BE77-CB8B68C7E55D}" type="pres">
      <dgm:prSet presAssocID="{2BA30587-2C3A-8B47-9B4A-315765B51FB1}" presName="connectorText" presStyleLbl="sibTrans2D1" presStyleIdx="1" presStyleCnt="2"/>
      <dgm:spPr/>
      <dgm:t>
        <a:bodyPr/>
        <a:lstStyle/>
        <a:p>
          <a:endParaRPr lang="en-US"/>
        </a:p>
      </dgm:t>
    </dgm:pt>
    <dgm:pt modelId="{972BBF01-153A-3B46-A39F-9B2B20A1D462}" type="pres">
      <dgm:prSet presAssocID="{0F9D760A-CF60-4D76-8375-629F9F787C43}" presName="node" presStyleLbl="node1" presStyleIdx="2" presStyleCnt="3">
        <dgm:presLayoutVars>
          <dgm:bulletEnabled val="1"/>
        </dgm:presLayoutVars>
      </dgm:prSet>
      <dgm:spPr/>
      <dgm:t>
        <a:bodyPr/>
        <a:lstStyle/>
        <a:p>
          <a:endParaRPr lang="en-US"/>
        </a:p>
      </dgm:t>
    </dgm:pt>
  </dgm:ptLst>
  <dgm:cxnLst>
    <dgm:cxn modelId="{F38D8362-42D1-6C4E-8D00-BEECD5E20B51}" type="presOf" srcId="{0F9D760A-CF60-4D76-8375-629F9F787C43}" destId="{972BBF01-153A-3B46-A39F-9B2B20A1D462}" srcOrd="0" destOrd="0" presId="urn:microsoft.com/office/officeart/2005/8/layout/process2"/>
    <dgm:cxn modelId="{6EC9C433-7862-3741-9D67-EF7EB7BD7DCF}" srcId="{6B63A125-0AED-49D3-AF67-0451A9B2F1DE}" destId="{1AC12524-BE9D-8E40-BF57-EA0EB3897506}" srcOrd="1" destOrd="0" parTransId="{A3097B82-6DCA-1D41-B16E-75D18E05ABF9}" sibTransId="{2BA30587-2C3A-8B47-9B4A-315765B51FB1}"/>
    <dgm:cxn modelId="{1451EB3D-0FA3-FB4F-B9C8-1BE1A438B230}" type="presOf" srcId="{2BA30587-2C3A-8B47-9B4A-315765B51FB1}" destId="{294CC5F0-B132-A349-8354-D66BDEB1237A}" srcOrd="0" destOrd="0" presId="urn:microsoft.com/office/officeart/2005/8/layout/process2"/>
    <dgm:cxn modelId="{E92A4FEA-7F31-0C41-9A32-19D9C50A1537}" type="presOf" srcId="{1AC12524-BE9D-8E40-BF57-EA0EB3897506}" destId="{B84517BA-14A1-7847-8E0D-E3D6D88C57DD}" srcOrd="0" destOrd="0" presId="urn:microsoft.com/office/officeart/2005/8/layout/process2"/>
    <dgm:cxn modelId="{A5EF6E58-6240-8447-BD1F-C53324CE7073}" type="presOf" srcId="{CC9D4AFA-2418-49B9-AAA3-CE3028413295}" destId="{7C7258C9-239A-0B44-90AA-59AC92A4D939}" srcOrd="1" destOrd="0" presId="urn:microsoft.com/office/officeart/2005/8/layout/process2"/>
    <dgm:cxn modelId="{5AB040A9-76B8-8742-BFF7-64E58757B935}" type="presOf" srcId="{20AE8D78-F883-43C4-9F58-16B0022166B1}" destId="{DB56F1D7-C3FC-B645-AD44-BC97DC5DA968}" srcOrd="0" destOrd="0" presId="urn:microsoft.com/office/officeart/2005/8/layout/process2"/>
    <dgm:cxn modelId="{DD4E9033-E719-6E42-85F6-32B1FD0DC97F}" type="presOf" srcId="{6B63A125-0AED-49D3-AF67-0451A9B2F1DE}" destId="{F44A15E4-F620-0345-A94E-BEFBB3AC4C0D}" srcOrd="0" destOrd="0" presId="urn:microsoft.com/office/officeart/2005/8/layout/process2"/>
    <dgm:cxn modelId="{115085F1-63D9-824A-9AAF-118D1F0AAAEA}" type="presOf" srcId="{CC9D4AFA-2418-49B9-AAA3-CE3028413295}" destId="{9DB9A79F-C920-4C48-A029-5CC10C059E60}" srcOrd="0" destOrd="0" presId="urn:microsoft.com/office/officeart/2005/8/layout/process2"/>
    <dgm:cxn modelId="{4ACAF157-BD13-423A-B31D-542B5D482F34}" srcId="{6B63A125-0AED-49D3-AF67-0451A9B2F1DE}" destId="{0F9D760A-CF60-4D76-8375-629F9F787C43}" srcOrd="2" destOrd="0" parTransId="{70B297A6-BA13-4AD8-8404-1EA2571E5762}" sibTransId="{1C4F3BFD-3E2C-494B-AF6F-09F38D8F0D94}"/>
    <dgm:cxn modelId="{45B79D2D-EDA7-45DD-9D6F-60E56BA5605E}" srcId="{6B63A125-0AED-49D3-AF67-0451A9B2F1DE}" destId="{20AE8D78-F883-43C4-9F58-16B0022166B1}" srcOrd="0" destOrd="0" parTransId="{846D98A1-6A6F-447D-B297-33731BA4F175}" sibTransId="{CC9D4AFA-2418-49B9-AAA3-CE3028413295}"/>
    <dgm:cxn modelId="{472587D6-DF99-2547-B310-FD5AF2AF368B}" type="presOf" srcId="{2BA30587-2C3A-8B47-9B4A-315765B51FB1}" destId="{8B3703DF-7205-AB44-BE77-CB8B68C7E55D}" srcOrd="1" destOrd="0" presId="urn:microsoft.com/office/officeart/2005/8/layout/process2"/>
    <dgm:cxn modelId="{79672190-C3A0-AB4E-9404-992169B75B90}" type="presParOf" srcId="{F44A15E4-F620-0345-A94E-BEFBB3AC4C0D}" destId="{DB56F1D7-C3FC-B645-AD44-BC97DC5DA968}" srcOrd="0" destOrd="0" presId="urn:microsoft.com/office/officeart/2005/8/layout/process2"/>
    <dgm:cxn modelId="{B49D4209-72A1-454C-9CA8-A36D9942B5D6}" type="presParOf" srcId="{F44A15E4-F620-0345-A94E-BEFBB3AC4C0D}" destId="{9DB9A79F-C920-4C48-A029-5CC10C059E60}" srcOrd="1" destOrd="0" presId="urn:microsoft.com/office/officeart/2005/8/layout/process2"/>
    <dgm:cxn modelId="{B281800C-9BC1-C145-9171-3FFE61BCC1B4}" type="presParOf" srcId="{9DB9A79F-C920-4C48-A029-5CC10C059E60}" destId="{7C7258C9-239A-0B44-90AA-59AC92A4D939}" srcOrd="0" destOrd="0" presId="urn:microsoft.com/office/officeart/2005/8/layout/process2"/>
    <dgm:cxn modelId="{42878357-4113-7748-86EC-4DB39197696C}" type="presParOf" srcId="{F44A15E4-F620-0345-A94E-BEFBB3AC4C0D}" destId="{B84517BA-14A1-7847-8E0D-E3D6D88C57DD}" srcOrd="2" destOrd="0" presId="urn:microsoft.com/office/officeart/2005/8/layout/process2"/>
    <dgm:cxn modelId="{FBFFD4E9-0546-264E-B6A1-5BBE4F7A6BC6}" type="presParOf" srcId="{F44A15E4-F620-0345-A94E-BEFBB3AC4C0D}" destId="{294CC5F0-B132-A349-8354-D66BDEB1237A}" srcOrd="3" destOrd="0" presId="urn:microsoft.com/office/officeart/2005/8/layout/process2"/>
    <dgm:cxn modelId="{8A683D49-D186-B942-833C-298D27DDC813}" type="presParOf" srcId="{294CC5F0-B132-A349-8354-D66BDEB1237A}" destId="{8B3703DF-7205-AB44-BE77-CB8B68C7E55D}" srcOrd="0" destOrd="0" presId="urn:microsoft.com/office/officeart/2005/8/layout/process2"/>
    <dgm:cxn modelId="{A51F5CB0-F2B5-6A4C-AF73-2F5B6FCA882B}" type="presParOf" srcId="{F44A15E4-F620-0345-A94E-BEFBB3AC4C0D}" destId="{972BBF01-153A-3B46-A39F-9B2B20A1D462}"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6E78C0-775A-4F2F-B189-A52D886C0DC2}" type="doc">
      <dgm:prSet loTypeId="urn:microsoft.com/office/officeart/2016/7/layout/BasicProcessNew" loCatId="process" qsTypeId="urn:microsoft.com/office/officeart/2005/8/quickstyle/simple2" qsCatId="simple" csTypeId="urn:microsoft.com/office/officeart/2005/8/colors/colorful2" csCatId="colorful"/>
      <dgm:spPr/>
      <dgm:t>
        <a:bodyPr/>
        <a:lstStyle/>
        <a:p>
          <a:endParaRPr lang="en-US"/>
        </a:p>
      </dgm:t>
    </dgm:pt>
    <dgm:pt modelId="{683E4B6A-A16B-4C98-9B93-7B183B126DD4}">
      <dgm:prSet/>
      <dgm:spPr/>
      <dgm:t>
        <a:bodyPr/>
        <a:lstStyle/>
        <a:p>
          <a:r>
            <a:rPr lang="en-US" dirty="0"/>
            <a:t>Common issues with loaner instrumentation include an inability to follow manufacturers’ recommendation for cleaning and sterilization due to a lack of training, lack of sets and lack of time, which in turn increases immediate use sterilization. The high-level methodology for healthcare systems to avoid these issues is by adhering to the three Cs:</a:t>
          </a:r>
        </a:p>
      </dgm:t>
    </dgm:pt>
    <dgm:pt modelId="{1E6B49B5-4CF8-458E-898B-6C0D3F04896C}" type="parTrans" cxnId="{F1B35074-2134-4639-A98F-0CC018F8AB21}">
      <dgm:prSet/>
      <dgm:spPr/>
      <dgm:t>
        <a:bodyPr/>
        <a:lstStyle/>
        <a:p>
          <a:endParaRPr lang="en-US"/>
        </a:p>
      </dgm:t>
    </dgm:pt>
    <dgm:pt modelId="{5B2A19A0-9B7A-4433-98F2-CA510C747E93}" type="sibTrans" cxnId="{F1B35074-2134-4639-A98F-0CC018F8AB21}">
      <dgm:prSet/>
      <dgm:spPr/>
      <dgm:t>
        <a:bodyPr/>
        <a:lstStyle/>
        <a:p>
          <a:endParaRPr lang="en-US"/>
        </a:p>
      </dgm:t>
    </dgm:pt>
    <dgm:pt modelId="{1165E669-AF9A-4EDB-86C1-7D9C3355A20F}">
      <dgm:prSet/>
      <dgm:spPr/>
      <dgm:t>
        <a:bodyPr/>
        <a:lstStyle/>
        <a:p>
          <a:r>
            <a:rPr lang="en-US" dirty="0"/>
            <a:t>Communication. There’s no such thing as too much communication concerning loaner trays. A smart CSD leader will constantly talk to all parties involved with these instruments, including OR leadership, physicians, vendors, CSD staff and infection </a:t>
          </a:r>
          <a:r>
            <a:rPr lang="en-US" dirty="0" err="1"/>
            <a:t>preventionists</a:t>
          </a:r>
          <a:r>
            <a:rPr lang="en-US" dirty="0"/>
            <a:t>. Especially important is ensuring that CS technicians have easy access to IFUs, in advance of needing to sterilize instruments. Furthermore, facilities should require that vendors provide detailed in-servicing, education and training on instruments before bringing them into service.</a:t>
          </a:r>
        </a:p>
      </dgm:t>
    </dgm:pt>
    <dgm:pt modelId="{9E7A8DEC-EDF8-41AA-9482-786D0815887B}" type="parTrans" cxnId="{9DF4327B-D823-4441-A6AA-1A5446C592F4}">
      <dgm:prSet/>
      <dgm:spPr/>
      <dgm:t>
        <a:bodyPr/>
        <a:lstStyle/>
        <a:p>
          <a:endParaRPr lang="en-US"/>
        </a:p>
      </dgm:t>
    </dgm:pt>
    <dgm:pt modelId="{48956B78-D27E-4E43-874D-5CC25C2FFDA6}" type="sibTrans" cxnId="{9DF4327B-D823-4441-A6AA-1A5446C592F4}">
      <dgm:prSet/>
      <dgm:spPr/>
      <dgm:t>
        <a:bodyPr/>
        <a:lstStyle/>
        <a:p>
          <a:endParaRPr lang="en-US"/>
        </a:p>
      </dgm:t>
    </dgm:pt>
    <dgm:pt modelId="{C3D71420-1134-4081-8BEE-6900189A4855}">
      <dgm:prSet/>
      <dgm:spPr/>
      <dgm:t>
        <a:bodyPr/>
        <a:lstStyle/>
        <a:p>
          <a:r>
            <a:rPr lang="en-US"/>
            <a:t>Collaboration. CS leaders should work with all parties to ensure that every patient has access to the right instrumentation that has been properly decontaminated and placed through terminal sterilization. This ensures the same standard of care for every patient.</a:t>
          </a:r>
        </a:p>
      </dgm:t>
    </dgm:pt>
    <dgm:pt modelId="{B6F3AD81-714E-4B12-8984-55C5B81F5A69}" type="parTrans" cxnId="{EDFFE867-2FCC-4D32-B334-76464E1BBDA3}">
      <dgm:prSet/>
      <dgm:spPr/>
      <dgm:t>
        <a:bodyPr/>
        <a:lstStyle/>
        <a:p>
          <a:endParaRPr lang="en-US"/>
        </a:p>
      </dgm:t>
    </dgm:pt>
    <dgm:pt modelId="{76CC01AB-FCE3-4DF6-A41A-AB6B4B87ED44}" type="sibTrans" cxnId="{EDFFE867-2FCC-4D32-B334-76464E1BBDA3}">
      <dgm:prSet/>
      <dgm:spPr/>
      <dgm:t>
        <a:bodyPr/>
        <a:lstStyle/>
        <a:p>
          <a:endParaRPr lang="en-US"/>
        </a:p>
      </dgm:t>
    </dgm:pt>
    <dgm:pt modelId="{33D63C03-C414-4B83-A1E3-3139957456A3}">
      <dgm:prSet/>
      <dgm:spPr/>
      <dgm:t>
        <a:bodyPr/>
        <a:lstStyle/>
        <a:p>
          <a:r>
            <a:rPr lang="en-US"/>
            <a:t>Control. CS departments can exercise control through the diligent use of a well organized set of policies and procedure. This is arguably the single most important aspect of dealing appropriately with these trays, because it should hold all parties accountable.</a:t>
          </a:r>
        </a:p>
      </dgm:t>
    </dgm:pt>
    <dgm:pt modelId="{3B282A07-C527-40D0-971E-AA42B7825970}" type="parTrans" cxnId="{CD0D0F02-7984-4D1C-96B8-5CE5DF36857A}">
      <dgm:prSet/>
      <dgm:spPr/>
      <dgm:t>
        <a:bodyPr/>
        <a:lstStyle/>
        <a:p>
          <a:endParaRPr lang="en-US"/>
        </a:p>
      </dgm:t>
    </dgm:pt>
    <dgm:pt modelId="{5D24C43F-10FA-48DB-B672-E6FEC4DF4C9F}" type="sibTrans" cxnId="{CD0D0F02-7984-4D1C-96B8-5CE5DF36857A}">
      <dgm:prSet/>
      <dgm:spPr/>
      <dgm:t>
        <a:bodyPr/>
        <a:lstStyle/>
        <a:p>
          <a:endParaRPr lang="en-US"/>
        </a:p>
      </dgm:t>
    </dgm:pt>
    <dgm:pt modelId="{6319CED2-4FD9-4041-9D3A-A6B07BA1D32A}" type="pres">
      <dgm:prSet presAssocID="{F56E78C0-775A-4F2F-B189-A52D886C0DC2}" presName="Name0" presStyleCnt="0">
        <dgm:presLayoutVars>
          <dgm:dir/>
          <dgm:resizeHandles val="exact"/>
        </dgm:presLayoutVars>
      </dgm:prSet>
      <dgm:spPr/>
      <dgm:t>
        <a:bodyPr/>
        <a:lstStyle/>
        <a:p>
          <a:endParaRPr lang="en-US"/>
        </a:p>
      </dgm:t>
    </dgm:pt>
    <dgm:pt modelId="{4BDE5216-3A2B-764B-B53D-7E84A36EBCE9}" type="pres">
      <dgm:prSet presAssocID="{683E4B6A-A16B-4C98-9B93-7B183B126DD4}" presName="node" presStyleLbl="node1" presStyleIdx="0" presStyleCnt="7">
        <dgm:presLayoutVars>
          <dgm:bulletEnabled val="1"/>
        </dgm:presLayoutVars>
      </dgm:prSet>
      <dgm:spPr/>
      <dgm:t>
        <a:bodyPr/>
        <a:lstStyle/>
        <a:p>
          <a:endParaRPr lang="en-US"/>
        </a:p>
      </dgm:t>
    </dgm:pt>
    <dgm:pt modelId="{2B259578-A1C0-0547-8816-EE602F9A7810}" type="pres">
      <dgm:prSet presAssocID="{5B2A19A0-9B7A-4433-98F2-CA510C747E93}" presName="sibTransSpacerBeforeConnector" presStyleCnt="0"/>
      <dgm:spPr/>
    </dgm:pt>
    <dgm:pt modelId="{3A9EE044-9AD4-CA41-B167-BE9A4DAB6F0C}" type="pres">
      <dgm:prSet presAssocID="{5B2A19A0-9B7A-4433-98F2-CA510C747E93}" presName="sibTrans" presStyleLbl="node1" presStyleIdx="1" presStyleCnt="7"/>
      <dgm:spPr/>
      <dgm:t>
        <a:bodyPr/>
        <a:lstStyle/>
        <a:p>
          <a:endParaRPr lang="en-US"/>
        </a:p>
      </dgm:t>
    </dgm:pt>
    <dgm:pt modelId="{B688ABFB-2118-7E4D-9942-D2AF6DB4ABAF}" type="pres">
      <dgm:prSet presAssocID="{5B2A19A0-9B7A-4433-98F2-CA510C747E93}" presName="sibTransSpacerAfterConnector" presStyleCnt="0"/>
      <dgm:spPr/>
    </dgm:pt>
    <dgm:pt modelId="{CAF00415-D83E-184D-97F9-7CA5D5B0FB51}" type="pres">
      <dgm:prSet presAssocID="{1165E669-AF9A-4EDB-86C1-7D9C3355A20F}" presName="node" presStyleLbl="node1" presStyleIdx="2" presStyleCnt="7">
        <dgm:presLayoutVars>
          <dgm:bulletEnabled val="1"/>
        </dgm:presLayoutVars>
      </dgm:prSet>
      <dgm:spPr/>
      <dgm:t>
        <a:bodyPr/>
        <a:lstStyle/>
        <a:p>
          <a:endParaRPr lang="en-US"/>
        </a:p>
      </dgm:t>
    </dgm:pt>
    <dgm:pt modelId="{1ECEF2CD-8E0C-3647-9373-03C9FAAB8181}" type="pres">
      <dgm:prSet presAssocID="{48956B78-D27E-4E43-874D-5CC25C2FFDA6}" presName="sibTransSpacerBeforeConnector" presStyleCnt="0"/>
      <dgm:spPr/>
    </dgm:pt>
    <dgm:pt modelId="{E3A0E664-BC4F-8645-9561-986EDEC1FF1F}" type="pres">
      <dgm:prSet presAssocID="{48956B78-D27E-4E43-874D-5CC25C2FFDA6}" presName="sibTrans" presStyleLbl="node1" presStyleIdx="3" presStyleCnt="7"/>
      <dgm:spPr/>
      <dgm:t>
        <a:bodyPr/>
        <a:lstStyle/>
        <a:p>
          <a:endParaRPr lang="en-US"/>
        </a:p>
      </dgm:t>
    </dgm:pt>
    <dgm:pt modelId="{70250379-B742-7A49-A3C3-DD916CB16547}" type="pres">
      <dgm:prSet presAssocID="{48956B78-D27E-4E43-874D-5CC25C2FFDA6}" presName="sibTransSpacerAfterConnector" presStyleCnt="0"/>
      <dgm:spPr/>
    </dgm:pt>
    <dgm:pt modelId="{75A1E358-BE5B-3549-9736-D933C55077F2}" type="pres">
      <dgm:prSet presAssocID="{C3D71420-1134-4081-8BEE-6900189A4855}" presName="node" presStyleLbl="node1" presStyleIdx="4" presStyleCnt="7">
        <dgm:presLayoutVars>
          <dgm:bulletEnabled val="1"/>
        </dgm:presLayoutVars>
      </dgm:prSet>
      <dgm:spPr/>
      <dgm:t>
        <a:bodyPr/>
        <a:lstStyle/>
        <a:p>
          <a:endParaRPr lang="en-US"/>
        </a:p>
      </dgm:t>
    </dgm:pt>
    <dgm:pt modelId="{EB7919CE-F77A-7649-9D53-065B81C229CF}" type="pres">
      <dgm:prSet presAssocID="{76CC01AB-FCE3-4DF6-A41A-AB6B4B87ED44}" presName="sibTransSpacerBeforeConnector" presStyleCnt="0"/>
      <dgm:spPr/>
    </dgm:pt>
    <dgm:pt modelId="{61FA01D4-863A-8F4A-883A-09CAF1DD6C1A}" type="pres">
      <dgm:prSet presAssocID="{76CC01AB-FCE3-4DF6-A41A-AB6B4B87ED44}" presName="sibTrans" presStyleLbl="node1" presStyleIdx="5" presStyleCnt="7"/>
      <dgm:spPr/>
      <dgm:t>
        <a:bodyPr/>
        <a:lstStyle/>
        <a:p>
          <a:endParaRPr lang="en-US"/>
        </a:p>
      </dgm:t>
    </dgm:pt>
    <dgm:pt modelId="{F433412E-E8E1-5D43-A4A4-BA145C78D96F}" type="pres">
      <dgm:prSet presAssocID="{76CC01AB-FCE3-4DF6-A41A-AB6B4B87ED44}" presName="sibTransSpacerAfterConnector" presStyleCnt="0"/>
      <dgm:spPr/>
    </dgm:pt>
    <dgm:pt modelId="{A30C6B2C-FA3F-1A48-8E06-FCC15A8B73B7}" type="pres">
      <dgm:prSet presAssocID="{33D63C03-C414-4B83-A1E3-3139957456A3}" presName="node" presStyleLbl="node1" presStyleIdx="6" presStyleCnt="7">
        <dgm:presLayoutVars>
          <dgm:bulletEnabled val="1"/>
        </dgm:presLayoutVars>
      </dgm:prSet>
      <dgm:spPr/>
      <dgm:t>
        <a:bodyPr/>
        <a:lstStyle/>
        <a:p>
          <a:endParaRPr lang="en-US"/>
        </a:p>
      </dgm:t>
    </dgm:pt>
  </dgm:ptLst>
  <dgm:cxnLst>
    <dgm:cxn modelId="{9DF4327B-D823-4441-A6AA-1A5446C592F4}" srcId="{F56E78C0-775A-4F2F-B189-A52D886C0DC2}" destId="{1165E669-AF9A-4EDB-86C1-7D9C3355A20F}" srcOrd="1" destOrd="0" parTransId="{9E7A8DEC-EDF8-41AA-9482-786D0815887B}" sibTransId="{48956B78-D27E-4E43-874D-5CC25C2FFDA6}"/>
    <dgm:cxn modelId="{5A2A9DB7-6D30-5D46-89CB-006BD7292644}" type="presOf" srcId="{C3D71420-1134-4081-8BEE-6900189A4855}" destId="{75A1E358-BE5B-3549-9736-D933C55077F2}" srcOrd="0" destOrd="0" presId="urn:microsoft.com/office/officeart/2016/7/layout/BasicProcessNew"/>
    <dgm:cxn modelId="{4CB5DF51-3B44-8947-B537-B824E14161CF}" type="presOf" srcId="{5B2A19A0-9B7A-4433-98F2-CA510C747E93}" destId="{3A9EE044-9AD4-CA41-B167-BE9A4DAB6F0C}" srcOrd="0" destOrd="0" presId="urn:microsoft.com/office/officeart/2016/7/layout/BasicProcessNew"/>
    <dgm:cxn modelId="{EDFFE867-2FCC-4D32-B334-76464E1BBDA3}" srcId="{F56E78C0-775A-4F2F-B189-A52D886C0DC2}" destId="{C3D71420-1134-4081-8BEE-6900189A4855}" srcOrd="2" destOrd="0" parTransId="{B6F3AD81-714E-4B12-8984-55C5B81F5A69}" sibTransId="{76CC01AB-FCE3-4DF6-A41A-AB6B4B87ED44}"/>
    <dgm:cxn modelId="{CD0D0F02-7984-4D1C-96B8-5CE5DF36857A}" srcId="{F56E78C0-775A-4F2F-B189-A52D886C0DC2}" destId="{33D63C03-C414-4B83-A1E3-3139957456A3}" srcOrd="3" destOrd="0" parTransId="{3B282A07-C527-40D0-971E-AA42B7825970}" sibTransId="{5D24C43F-10FA-48DB-B672-E6FEC4DF4C9F}"/>
    <dgm:cxn modelId="{BC43A9B0-5EA3-DF49-8415-A7899FDB8CF0}" type="presOf" srcId="{683E4B6A-A16B-4C98-9B93-7B183B126DD4}" destId="{4BDE5216-3A2B-764B-B53D-7E84A36EBCE9}" srcOrd="0" destOrd="0" presId="urn:microsoft.com/office/officeart/2016/7/layout/BasicProcessNew"/>
    <dgm:cxn modelId="{9E6B80A8-5D21-DD43-B6C7-837FEA1A8865}" type="presOf" srcId="{1165E669-AF9A-4EDB-86C1-7D9C3355A20F}" destId="{CAF00415-D83E-184D-97F9-7CA5D5B0FB51}" srcOrd="0" destOrd="0" presId="urn:microsoft.com/office/officeart/2016/7/layout/BasicProcessNew"/>
    <dgm:cxn modelId="{7C800C38-CDA5-524A-87D9-6B39B5D4E784}" type="presOf" srcId="{33D63C03-C414-4B83-A1E3-3139957456A3}" destId="{A30C6B2C-FA3F-1A48-8E06-FCC15A8B73B7}" srcOrd="0" destOrd="0" presId="urn:microsoft.com/office/officeart/2016/7/layout/BasicProcessNew"/>
    <dgm:cxn modelId="{A29CBFB2-1C90-F94C-B281-EE75646B21E7}" type="presOf" srcId="{76CC01AB-FCE3-4DF6-A41A-AB6B4B87ED44}" destId="{61FA01D4-863A-8F4A-883A-09CAF1DD6C1A}" srcOrd="0" destOrd="0" presId="urn:microsoft.com/office/officeart/2016/7/layout/BasicProcessNew"/>
    <dgm:cxn modelId="{0BC17085-64F7-D240-B91A-DAE21BBC8B67}" type="presOf" srcId="{F56E78C0-775A-4F2F-B189-A52D886C0DC2}" destId="{6319CED2-4FD9-4041-9D3A-A6B07BA1D32A}" srcOrd="0" destOrd="0" presId="urn:microsoft.com/office/officeart/2016/7/layout/BasicProcessNew"/>
    <dgm:cxn modelId="{F1B35074-2134-4639-A98F-0CC018F8AB21}" srcId="{F56E78C0-775A-4F2F-B189-A52D886C0DC2}" destId="{683E4B6A-A16B-4C98-9B93-7B183B126DD4}" srcOrd="0" destOrd="0" parTransId="{1E6B49B5-4CF8-458E-898B-6C0D3F04896C}" sibTransId="{5B2A19A0-9B7A-4433-98F2-CA510C747E93}"/>
    <dgm:cxn modelId="{A831E2AF-2626-124F-B0EA-1B01AFCBD696}" type="presOf" srcId="{48956B78-D27E-4E43-874D-5CC25C2FFDA6}" destId="{E3A0E664-BC4F-8645-9561-986EDEC1FF1F}" srcOrd="0" destOrd="0" presId="urn:microsoft.com/office/officeart/2016/7/layout/BasicProcessNew"/>
    <dgm:cxn modelId="{F9974427-31B6-9847-BE91-1BE37665F2C8}" type="presParOf" srcId="{6319CED2-4FD9-4041-9D3A-A6B07BA1D32A}" destId="{4BDE5216-3A2B-764B-B53D-7E84A36EBCE9}" srcOrd="0" destOrd="0" presId="urn:microsoft.com/office/officeart/2016/7/layout/BasicProcessNew"/>
    <dgm:cxn modelId="{53716472-E238-C245-B296-850FA6BA0335}" type="presParOf" srcId="{6319CED2-4FD9-4041-9D3A-A6B07BA1D32A}" destId="{2B259578-A1C0-0547-8816-EE602F9A7810}" srcOrd="1" destOrd="0" presId="urn:microsoft.com/office/officeart/2016/7/layout/BasicProcessNew"/>
    <dgm:cxn modelId="{C530895B-287B-AB49-ADF2-6D76BAE0B0E1}" type="presParOf" srcId="{6319CED2-4FD9-4041-9D3A-A6B07BA1D32A}" destId="{3A9EE044-9AD4-CA41-B167-BE9A4DAB6F0C}" srcOrd="2" destOrd="0" presId="urn:microsoft.com/office/officeart/2016/7/layout/BasicProcessNew"/>
    <dgm:cxn modelId="{8C179CAE-D26E-9B45-B413-E556BF77E71B}" type="presParOf" srcId="{6319CED2-4FD9-4041-9D3A-A6B07BA1D32A}" destId="{B688ABFB-2118-7E4D-9942-D2AF6DB4ABAF}" srcOrd="3" destOrd="0" presId="urn:microsoft.com/office/officeart/2016/7/layout/BasicProcessNew"/>
    <dgm:cxn modelId="{713ACC3B-7FE9-DD44-9BF0-9E04E16B9979}" type="presParOf" srcId="{6319CED2-4FD9-4041-9D3A-A6B07BA1D32A}" destId="{CAF00415-D83E-184D-97F9-7CA5D5B0FB51}" srcOrd="4" destOrd="0" presId="urn:microsoft.com/office/officeart/2016/7/layout/BasicProcessNew"/>
    <dgm:cxn modelId="{80EB2CA0-4BBE-4E47-A477-69C311F66F5D}" type="presParOf" srcId="{6319CED2-4FD9-4041-9D3A-A6B07BA1D32A}" destId="{1ECEF2CD-8E0C-3647-9373-03C9FAAB8181}" srcOrd="5" destOrd="0" presId="urn:microsoft.com/office/officeart/2016/7/layout/BasicProcessNew"/>
    <dgm:cxn modelId="{5CBFB433-6C77-4649-9BF9-88A04975AFB1}" type="presParOf" srcId="{6319CED2-4FD9-4041-9D3A-A6B07BA1D32A}" destId="{E3A0E664-BC4F-8645-9561-986EDEC1FF1F}" srcOrd="6" destOrd="0" presId="urn:microsoft.com/office/officeart/2016/7/layout/BasicProcessNew"/>
    <dgm:cxn modelId="{DED60C89-D7CB-6A4C-86C5-D45F8BA982D2}" type="presParOf" srcId="{6319CED2-4FD9-4041-9D3A-A6B07BA1D32A}" destId="{70250379-B742-7A49-A3C3-DD916CB16547}" srcOrd="7" destOrd="0" presId="urn:microsoft.com/office/officeart/2016/7/layout/BasicProcessNew"/>
    <dgm:cxn modelId="{9EB410F5-FC30-DE48-A9F8-7089761B7BB4}" type="presParOf" srcId="{6319CED2-4FD9-4041-9D3A-A6B07BA1D32A}" destId="{75A1E358-BE5B-3549-9736-D933C55077F2}" srcOrd="8" destOrd="0" presId="urn:microsoft.com/office/officeart/2016/7/layout/BasicProcessNew"/>
    <dgm:cxn modelId="{346DC12C-4AEB-9148-953E-89288544A415}" type="presParOf" srcId="{6319CED2-4FD9-4041-9D3A-A6B07BA1D32A}" destId="{EB7919CE-F77A-7649-9D53-065B81C229CF}" srcOrd="9" destOrd="0" presId="urn:microsoft.com/office/officeart/2016/7/layout/BasicProcessNew"/>
    <dgm:cxn modelId="{A2E77319-F1B5-6D41-87A3-38A06A0FA115}" type="presParOf" srcId="{6319CED2-4FD9-4041-9D3A-A6B07BA1D32A}" destId="{61FA01D4-863A-8F4A-883A-09CAF1DD6C1A}" srcOrd="10" destOrd="0" presId="urn:microsoft.com/office/officeart/2016/7/layout/BasicProcessNew"/>
    <dgm:cxn modelId="{5A28F298-3886-F948-BE15-29924B495568}" type="presParOf" srcId="{6319CED2-4FD9-4041-9D3A-A6B07BA1D32A}" destId="{F433412E-E8E1-5D43-A4A4-BA145C78D96F}" srcOrd="11" destOrd="0" presId="urn:microsoft.com/office/officeart/2016/7/layout/BasicProcessNew"/>
    <dgm:cxn modelId="{734D0069-FBD4-F842-952A-2628F715F874}" type="presParOf" srcId="{6319CED2-4FD9-4041-9D3A-A6B07BA1D32A}" destId="{A30C6B2C-FA3F-1A48-8E06-FCC15A8B73B7}" srcOrd="12"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A7F617-CD98-5F4B-9060-CCEA582BFAA1}">
      <dsp:nvSpPr>
        <dsp:cNvPr id="0" name=""/>
        <dsp:cNvSpPr/>
      </dsp:nvSpPr>
      <dsp:spPr>
        <a:xfrm>
          <a:off x="1325760" y="607"/>
          <a:ext cx="5303043" cy="790216"/>
        </a:xfrm>
        <a:prstGeom prst="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94" tIns="200715" rIns="102894" bIns="200715" numCol="1" spcCol="1270" anchor="ctr" anchorCtr="0">
          <a:noAutofit/>
        </a:bodyPr>
        <a:lstStyle/>
        <a:p>
          <a:pPr lvl="0" algn="l" defTabSz="622300">
            <a:lnSpc>
              <a:spcPct val="90000"/>
            </a:lnSpc>
            <a:spcBef>
              <a:spcPct val="0"/>
            </a:spcBef>
            <a:spcAft>
              <a:spcPct val="35000"/>
            </a:spcAft>
          </a:pPr>
          <a:r>
            <a:rPr lang="en-US" sz="1400" kern="1200"/>
            <a:t>Identify outbreaks associated with lapse in cleaning and disinfection practices</a:t>
          </a:r>
        </a:p>
      </dsp:txBody>
      <dsp:txXfrm>
        <a:off x="1325760" y="607"/>
        <a:ext cx="5303043" cy="790216"/>
      </dsp:txXfrm>
    </dsp:sp>
    <dsp:sp modelId="{85C39C86-0532-6E4E-9AFC-05D33010CC29}">
      <dsp:nvSpPr>
        <dsp:cNvPr id="0" name=""/>
        <dsp:cNvSpPr/>
      </dsp:nvSpPr>
      <dsp:spPr>
        <a:xfrm>
          <a:off x="0" y="607"/>
          <a:ext cx="1325760" cy="790216"/>
        </a:xfrm>
        <a:prstGeom prst="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w="12700" cap="rnd"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70155" tIns="78056" rIns="70155" bIns="78056" numCol="1" spcCol="1270" anchor="ctr" anchorCtr="0">
          <a:noAutofit/>
        </a:bodyPr>
        <a:lstStyle/>
        <a:p>
          <a:pPr lvl="0" algn="ctr" defTabSz="800100">
            <a:lnSpc>
              <a:spcPct val="90000"/>
            </a:lnSpc>
            <a:spcBef>
              <a:spcPct val="0"/>
            </a:spcBef>
            <a:spcAft>
              <a:spcPct val="35000"/>
            </a:spcAft>
          </a:pPr>
          <a:r>
            <a:rPr lang="en-US" sz="1800" kern="1200"/>
            <a:t>Identify</a:t>
          </a:r>
        </a:p>
      </dsp:txBody>
      <dsp:txXfrm>
        <a:off x="0" y="607"/>
        <a:ext cx="1325760" cy="790216"/>
      </dsp:txXfrm>
    </dsp:sp>
    <dsp:sp modelId="{4B872370-EFF6-C342-AF2E-6873041CEB97}">
      <dsp:nvSpPr>
        <dsp:cNvPr id="0" name=""/>
        <dsp:cNvSpPr/>
      </dsp:nvSpPr>
      <dsp:spPr>
        <a:xfrm>
          <a:off x="1325760" y="838237"/>
          <a:ext cx="5303043" cy="790216"/>
        </a:xfrm>
        <a:prstGeom prst="rect">
          <a:avLst/>
        </a:prstGeom>
        <a:solidFill>
          <a:schemeClr val="accent2">
            <a:tint val="40000"/>
            <a:alpha val="90000"/>
            <a:hueOff val="-818368"/>
            <a:satOff val="9021"/>
            <a:lumOff val="859"/>
            <a:alphaOff val="0"/>
          </a:schemeClr>
        </a:solidFill>
        <a:ln w="12700" cap="rnd" cmpd="sng" algn="ctr">
          <a:solidFill>
            <a:schemeClr val="accent2">
              <a:tint val="40000"/>
              <a:alpha val="90000"/>
              <a:hueOff val="-818368"/>
              <a:satOff val="9021"/>
              <a:lumOff val="85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94" tIns="200715" rIns="102894" bIns="200715" numCol="1" spcCol="1270" anchor="ctr" anchorCtr="0">
          <a:noAutofit/>
        </a:bodyPr>
        <a:lstStyle/>
        <a:p>
          <a:pPr lvl="0" algn="l" defTabSz="622300">
            <a:lnSpc>
              <a:spcPct val="90000"/>
            </a:lnSpc>
            <a:spcBef>
              <a:spcPct val="0"/>
            </a:spcBef>
            <a:spcAft>
              <a:spcPct val="35000"/>
            </a:spcAft>
          </a:pPr>
          <a:r>
            <a:rPr lang="en-US" sz="1400" kern="1200"/>
            <a:t>Evaluate the necessary training needed to maintain competency in SPD</a:t>
          </a:r>
        </a:p>
      </dsp:txBody>
      <dsp:txXfrm>
        <a:off x="1325760" y="838237"/>
        <a:ext cx="5303043" cy="790216"/>
      </dsp:txXfrm>
    </dsp:sp>
    <dsp:sp modelId="{16B23BF3-4622-0349-B4EB-09B2453C4565}">
      <dsp:nvSpPr>
        <dsp:cNvPr id="0" name=""/>
        <dsp:cNvSpPr/>
      </dsp:nvSpPr>
      <dsp:spPr>
        <a:xfrm>
          <a:off x="0" y="838237"/>
          <a:ext cx="1325760" cy="790216"/>
        </a:xfrm>
        <a:prstGeom prst="rect">
          <a:avLst/>
        </a:prstGeom>
        <a:gradFill rotWithShape="0">
          <a:gsLst>
            <a:gs pos="0">
              <a:schemeClr val="accent2">
                <a:hueOff val="-592857"/>
                <a:satOff val="2840"/>
                <a:lumOff val="2627"/>
                <a:alphaOff val="0"/>
                <a:tint val="65000"/>
                <a:lumMod val="110000"/>
              </a:schemeClr>
            </a:gs>
            <a:gs pos="88000">
              <a:schemeClr val="accent2">
                <a:hueOff val="-592857"/>
                <a:satOff val="2840"/>
                <a:lumOff val="2627"/>
                <a:alphaOff val="0"/>
                <a:tint val="90000"/>
              </a:schemeClr>
            </a:gs>
          </a:gsLst>
          <a:lin ang="5400000" scaled="0"/>
        </a:gradFill>
        <a:ln w="12700" cap="rnd" cmpd="sng" algn="ctr">
          <a:solidFill>
            <a:schemeClr val="accent2">
              <a:hueOff val="-592857"/>
              <a:satOff val="2840"/>
              <a:lumOff val="2627"/>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70155" tIns="78056" rIns="70155" bIns="78056" numCol="1" spcCol="1270" anchor="ctr" anchorCtr="0">
          <a:noAutofit/>
        </a:bodyPr>
        <a:lstStyle/>
        <a:p>
          <a:pPr lvl="0" algn="ctr" defTabSz="800100">
            <a:lnSpc>
              <a:spcPct val="90000"/>
            </a:lnSpc>
            <a:spcBef>
              <a:spcPct val="0"/>
            </a:spcBef>
            <a:spcAft>
              <a:spcPct val="35000"/>
            </a:spcAft>
          </a:pPr>
          <a:r>
            <a:rPr lang="en-US" sz="1800" kern="1200"/>
            <a:t>Evaluate</a:t>
          </a:r>
        </a:p>
      </dsp:txBody>
      <dsp:txXfrm>
        <a:off x="0" y="838237"/>
        <a:ext cx="1325760" cy="790216"/>
      </dsp:txXfrm>
    </dsp:sp>
    <dsp:sp modelId="{64492F71-37A3-F74A-93C0-CB5AA3B8088B}">
      <dsp:nvSpPr>
        <dsp:cNvPr id="0" name=""/>
        <dsp:cNvSpPr/>
      </dsp:nvSpPr>
      <dsp:spPr>
        <a:xfrm>
          <a:off x="1325760" y="1675867"/>
          <a:ext cx="5303043" cy="790216"/>
        </a:xfrm>
        <a:prstGeom prst="rect">
          <a:avLst/>
        </a:prstGeom>
        <a:solidFill>
          <a:schemeClr val="accent2">
            <a:tint val="40000"/>
            <a:alpha val="90000"/>
            <a:hueOff val="-1636736"/>
            <a:satOff val="18043"/>
            <a:lumOff val="1718"/>
            <a:alphaOff val="0"/>
          </a:schemeClr>
        </a:solidFill>
        <a:ln w="12700" cap="rnd" cmpd="sng" algn="ctr">
          <a:solidFill>
            <a:schemeClr val="accent2">
              <a:tint val="40000"/>
              <a:alpha val="90000"/>
              <a:hueOff val="-1636736"/>
              <a:satOff val="18043"/>
              <a:lumOff val="171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94" tIns="200715" rIns="102894" bIns="200715" numCol="1" spcCol="1270" anchor="ctr" anchorCtr="0">
          <a:noAutofit/>
        </a:bodyPr>
        <a:lstStyle/>
        <a:p>
          <a:pPr lvl="0" algn="l" defTabSz="622300">
            <a:lnSpc>
              <a:spcPct val="90000"/>
            </a:lnSpc>
            <a:spcBef>
              <a:spcPct val="0"/>
            </a:spcBef>
            <a:spcAft>
              <a:spcPct val="35000"/>
            </a:spcAft>
          </a:pPr>
          <a:r>
            <a:rPr lang="en-US" sz="1400" kern="1200"/>
            <a:t>Describe decontamination and where it begins</a:t>
          </a:r>
        </a:p>
      </dsp:txBody>
      <dsp:txXfrm>
        <a:off x="1325760" y="1675867"/>
        <a:ext cx="5303043" cy="790216"/>
      </dsp:txXfrm>
    </dsp:sp>
    <dsp:sp modelId="{03459B2D-99B4-944F-9594-210A9EE2B97D}">
      <dsp:nvSpPr>
        <dsp:cNvPr id="0" name=""/>
        <dsp:cNvSpPr/>
      </dsp:nvSpPr>
      <dsp:spPr>
        <a:xfrm>
          <a:off x="0" y="1675867"/>
          <a:ext cx="1325760" cy="790216"/>
        </a:xfrm>
        <a:prstGeom prst="rect">
          <a:avLst/>
        </a:prstGeom>
        <a:gradFill rotWithShape="0">
          <a:gsLst>
            <a:gs pos="0">
              <a:schemeClr val="accent2">
                <a:hueOff val="-1185714"/>
                <a:satOff val="5680"/>
                <a:lumOff val="5255"/>
                <a:alphaOff val="0"/>
                <a:tint val="65000"/>
                <a:lumMod val="110000"/>
              </a:schemeClr>
            </a:gs>
            <a:gs pos="88000">
              <a:schemeClr val="accent2">
                <a:hueOff val="-1185714"/>
                <a:satOff val="5680"/>
                <a:lumOff val="5255"/>
                <a:alphaOff val="0"/>
                <a:tint val="90000"/>
              </a:schemeClr>
            </a:gs>
          </a:gsLst>
          <a:lin ang="5400000" scaled="0"/>
        </a:gradFill>
        <a:ln w="12700" cap="rnd" cmpd="sng" algn="ctr">
          <a:solidFill>
            <a:schemeClr val="accent2">
              <a:hueOff val="-1185714"/>
              <a:satOff val="5680"/>
              <a:lumOff val="5255"/>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70155" tIns="78056" rIns="70155" bIns="78056" numCol="1" spcCol="1270" anchor="ctr" anchorCtr="0">
          <a:noAutofit/>
        </a:bodyPr>
        <a:lstStyle/>
        <a:p>
          <a:pPr lvl="0" algn="ctr" defTabSz="800100">
            <a:lnSpc>
              <a:spcPct val="90000"/>
            </a:lnSpc>
            <a:spcBef>
              <a:spcPct val="0"/>
            </a:spcBef>
            <a:spcAft>
              <a:spcPct val="35000"/>
            </a:spcAft>
          </a:pPr>
          <a:r>
            <a:rPr lang="en-US" sz="1800" kern="1200"/>
            <a:t>Describe</a:t>
          </a:r>
        </a:p>
      </dsp:txBody>
      <dsp:txXfrm>
        <a:off x="0" y="1675867"/>
        <a:ext cx="1325760" cy="790216"/>
      </dsp:txXfrm>
    </dsp:sp>
    <dsp:sp modelId="{219DBCFF-CC4A-DC43-9E65-F361688CD1F2}">
      <dsp:nvSpPr>
        <dsp:cNvPr id="0" name=""/>
        <dsp:cNvSpPr/>
      </dsp:nvSpPr>
      <dsp:spPr>
        <a:xfrm>
          <a:off x="1325760" y="2513497"/>
          <a:ext cx="5303043" cy="790216"/>
        </a:xfrm>
        <a:prstGeom prst="rect">
          <a:avLst/>
        </a:prstGeom>
        <a:solidFill>
          <a:schemeClr val="accent2">
            <a:tint val="40000"/>
            <a:alpha val="90000"/>
            <a:hueOff val="-2455104"/>
            <a:satOff val="27064"/>
            <a:lumOff val="2578"/>
            <a:alphaOff val="0"/>
          </a:schemeClr>
        </a:solidFill>
        <a:ln w="12700" cap="rnd" cmpd="sng" algn="ctr">
          <a:solidFill>
            <a:schemeClr val="accent2">
              <a:tint val="40000"/>
              <a:alpha val="90000"/>
              <a:hueOff val="-2455104"/>
              <a:satOff val="27064"/>
              <a:lumOff val="257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94" tIns="200715" rIns="102894" bIns="200715" numCol="1" spcCol="1270" anchor="ctr" anchorCtr="0">
          <a:noAutofit/>
        </a:bodyPr>
        <a:lstStyle/>
        <a:p>
          <a:pPr lvl="0" algn="l" defTabSz="622300">
            <a:lnSpc>
              <a:spcPct val="90000"/>
            </a:lnSpc>
            <a:spcBef>
              <a:spcPct val="0"/>
            </a:spcBef>
            <a:spcAft>
              <a:spcPct val="35000"/>
            </a:spcAft>
          </a:pPr>
          <a:r>
            <a:rPr lang="en-US" sz="1400" kern="1200"/>
            <a:t>Review the implications of Immediate Use Steam Sterilization</a:t>
          </a:r>
        </a:p>
      </dsp:txBody>
      <dsp:txXfrm>
        <a:off x="1325760" y="2513497"/>
        <a:ext cx="5303043" cy="790216"/>
      </dsp:txXfrm>
    </dsp:sp>
    <dsp:sp modelId="{4260E915-F270-7341-8A80-CBD3028109C1}">
      <dsp:nvSpPr>
        <dsp:cNvPr id="0" name=""/>
        <dsp:cNvSpPr/>
      </dsp:nvSpPr>
      <dsp:spPr>
        <a:xfrm>
          <a:off x="0" y="2513497"/>
          <a:ext cx="1325760" cy="790216"/>
        </a:xfrm>
        <a:prstGeom prst="rect">
          <a:avLst/>
        </a:prstGeom>
        <a:gradFill rotWithShape="0">
          <a:gsLst>
            <a:gs pos="0">
              <a:schemeClr val="accent2">
                <a:hueOff val="-1778572"/>
                <a:satOff val="8520"/>
                <a:lumOff val="7882"/>
                <a:alphaOff val="0"/>
                <a:tint val="65000"/>
                <a:lumMod val="110000"/>
              </a:schemeClr>
            </a:gs>
            <a:gs pos="88000">
              <a:schemeClr val="accent2">
                <a:hueOff val="-1778572"/>
                <a:satOff val="8520"/>
                <a:lumOff val="7882"/>
                <a:alphaOff val="0"/>
                <a:tint val="90000"/>
              </a:schemeClr>
            </a:gs>
          </a:gsLst>
          <a:lin ang="5400000" scaled="0"/>
        </a:gradFill>
        <a:ln w="12700" cap="rnd" cmpd="sng" algn="ctr">
          <a:solidFill>
            <a:schemeClr val="accent2">
              <a:hueOff val="-1778572"/>
              <a:satOff val="8520"/>
              <a:lumOff val="7882"/>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70155" tIns="78056" rIns="70155" bIns="78056" numCol="1" spcCol="1270" anchor="ctr" anchorCtr="0">
          <a:noAutofit/>
        </a:bodyPr>
        <a:lstStyle/>
        <a:p>
          <a:pPr lvl="0" algn="ctr" defTabSz="800100">
            <a:lnSpc>
              <a:spcPct val="90000"/>
            </a:lnSpc>
            <a:spcBef>
              <a:spcPct val="0"/>
            </a:spcBef>
            <a:spcAft>
              <a:spcPct val="35000"/>
            </a:spcAft>
          </a:pPr>
          <a:r>
            <a:rPr lang="en-US" sz="1800" kern="1200"/>
            <a:t>Review</a:t>
          </a:r>
        </a:p>
      </dsp:txBody>
      <dsp:txXfrm>
        <a:off x="0" y="2513497"/>
        <a:ext cx="1325760" cy="790216"/>
      </dsp:txXfrm>
    </dsp:sp>
    <dsp:sp modelId="{5B112CBC-42B3-D742-AF24-5D74BD8EBE78}">
      <dsp:nvSpPr>
        <dsp:cNvPr id="0" name=""/>
        <dsp:cNvSpPr/>
      </dsp:nvSpPr>
      <dsp:spPr>
        <a:xfrm>
          <a:off x="1325760" y="3351126"/>
          <a:ext cx="5303043" cy="790216"/>
        </a:xfrm>
        <a:prstGeom prst="rect">
          <a:avLst/>
        </a:prstGeom>
        <a:solidFill>
          <a:schemeClr val="accent2">
            <a:tint val="40000"/>
            <a:alpha val="90000"/>
            <a:hueOff val="-3273471"/>
            <a:satOff val="36086"/>
            <a:lumOff val="3437"/>
            <a:alphaOff val="0"/>
          </a:schemeClr>
        </a:solidFill>
        <a:ln w="12700" cap="rnd" cmpd="sng" algn="ctr">
          <a:solidFill>
            <a:schemeClr val="accent2">
              <a:tint val="40000"/>
              <a:alpha val="90000"/>
              <a:hueOff val="-3273471"/>
              <a:satOff val="36086"/>
              <a:lumOff val="343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94" tIns="200715" rIns="102894" bIns="200715" numCol="1" spcCol="1270" anchor="ctr" anchorCtr="0">
          <a:noAutofit/>
        </a:bodyPr>
        <a:lstStyle/>
        <a:p>
          <a:pPr lvl="0" algn="l" defTabSz="622300">
            <a:lnSpc>
              <a:spcPct val="90000"/>
            </a:lnSpc>
            <a:spcBef>
              <a:spcPct val="0"/>
            </a:spcBef>
            <a:spcAft>
              <a:spcPct val="35000"/>
            </a:spcAft>
          </a:pPr>
          <a:r>
            <a:rPr lang="en-US" sz="1400" kern="1200"/>
            <a:t>Understand transportation of surgical instrumentation</a:t>
          </a:r>
        </a:p>
      </dsp:txBody>
      <dsp:txXfrm>
        <a:off x="1325760" y="3351126"/>
        <a:ext cx="5303043" cy="790216"/>
      </dsp:txXfrm>
    </dsp:sp>
    <dsp:sp modelId="{5389FC3B-7AD8-5745-990B-D334299ED46E}">
      <dsp:nvSpPr>
        <dsp:cNvPr id="0" name=""/>
        <dsp:cNvSpPr/>
      </dsp:nvSpPr>
      <dsp:spPr>
        <a:xfrm>
          <a:off x="0" y="3351126"/>
          <a:ext cx="1325760" cy="790216"/>
        </a:xfrm>
        <a:prstGeom prst="rect">
          <a:avLst/>
        </a:prstGeom>
        <a:gradFill rotWithShape="0">
          <a:gsLst>
            <a:gs pos="0">
              <a:schemeClr val="accent2">
                <a:hueOff val="-2371429"/>
                <a:satOff val="11360"/>
                <a:lumOff val="10510"/>
                <a:alphaOff val="0"/>
                <a:tint val="65000"/>
                <a:lumMod val="110000"/>
              </a:schemeClr>
            </a:gs>
            <a:gs pos="88000">
              <a:schemeClr val="accent2">
                <a:hueOff val="-2371429"/>
                <a:satOff val="11360"/>
                <a:lumOff val="10510"/>
                <a:alphaOff val="0"/>
                <a:tint val="90000"/>
              </a:schemeClr>
            </a:gs>
          </a:gsLst>
          <a:lin ang="5400000" scaled="0"/>
        </a:gradFill>
        <a:ln w="12700" cap="rnd" cmpd="sng" algn="ctr">
          <a:solidFill>
            <a:schemeClr val="accent2">
              <a:hueOff val="-2371429"/>
              <a:satOff val="11360"/>
              <a:lumOff val="1051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70155" tIns="78056" rIns="70155" bIns="78056" numCol="1" spcCol="1270" anchor="ctr" anchorCtr="0">
          <a:noAutofit/>
        </a:bodyPr>
        <a:lstStyle/>
        <a:p>
          <a:pPr lvl="0" algn="ctr" defTabSz="800100">
            <a:lnSpc>
              <a:spcPct val="90000"/>
            </a:lnSpc>
            <a:spcBef>
              <a:spcPct val="0"/>
            </a:spcBef>
            <a:spcAft>
              <a:spcPct val="35000"/>
            </a:spcAft>
          </a:pPr>
          <a:r>
            <a:rPr lang="en-US" sz="1800" kern="1200"/>
            <a:t>Understand</a:t>
          </a:r>
        </a:p>
      </dsp:txBody>
      <dsp:txXfrm>
        <a:off x="0" y="3351126"/>
        <a:ext cx="1325760" cy="790216"/>
      </dsp:txXfrm>
    </dsp:sp>
    <dsp:sp modelId="{D2BFD3FF-1E2E-5543-9515-ACF6F91A7BC5}">
      <dsp:nvSpPr>
        <dsp:cNvPr id="0" name=""/>
        <dsp:cNvSpPr/>
      </dsp:nvSpPr>
      <dsp:spPr>
        <a:xfrm>
          <a:off x="1325760" y="4188756"/>
          <a:ext cx="5303043" cy="790216"/>
        </a:xfrm>
        <a:prstGeom prst="rect">
          <a:avLst/>
        </a:prstGeom>
        <a:solidFill>
          <a:schemeClr val="accent2">
            <a:tint val="40000"/>
            <a:alpha val="90000"/>
            <a:hueOff val="-4091839"/>
            <a:satOff val="45107"/>
            <a:lumOff val="4296"/>
            <a:alphaOff val="0"/>
          </a:schemeClr>
        </a:solidFill>
        <a:ln w="12700" cap="rnd" cmpd="sng" algn="ctr">
          <a:solidFill>
            <a:schemeClr val="accent2">
              <a:tint val="40000"/>
              <a:alpha val="90000"/>
              <a:hueOff val="-4091839"/>
              <a:satOff val="45107"/>
              <a:lumOff val="429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94" tIns="200715" rIns="102894" bIns="200715" numCol="1" spcCol="1270" anchor="ctr" anchorCtr="0">
          <a:noAutofit/>
        </a:bodyPr>
        <a:lstStyle/>
        <a:p>
          <a:pPr lvl="0" algn="l" defTabSz="622300">
            <a:lnSpc>
              <a:spcPct val="90000"/>
            </a:lnSpc>
            <a:spcBef>
              <a:spcPct val="0"/>
            </a:spcBef>
            <a:spcAft>
              <a:spcPct val="35000"/>
            </a:spcAft>
          </a:pPr>
          <a:r>
            <a:rPr lang="en-US" sz="1400" kern="1200"/>
            <a:t>Understand the loaner process and how it affects daily operations</a:t>
          </a:r>
        </a:p>
      </dsp:txBody>
      <dsp:txXfrm>
        <a:off x="1325760" y="4188756"/>
        <a:ext cx="5303043" cy="790216"/>
      </dsp:txXfrm>
    </dsp:sp>
    <dsp:sp modelId="{AF4E3F8F-A969-D548-9ACF-3C3660F616B0}">
      <dsp:nvSpPr>
        <dsp:cNvPr id="0" name=""/>
        <dsp:cNvSpPr/>
      </dsp:nvSpPr>
      <dsp:spPr>
        <a:xfrm>
          <a:off x="0" y="4188756"/>
          <a:ext cx="1325760" cy="790216"/>
        </a:xfrm>
        <a:prstGeom prst="rect">
          <a:avLst/>
        </a:prstGeom>
        <a:gradFill rotWithShape="0">
          <a:gsLst>
            <a:gs pos="0">
              <a:schemeClr val="accent2">
                <a:hueOff val="-2964286"/>
                <a:satOff val="14200"/>
                <a:lumOff val="13137"/>
                <a:alphaOff val="0"/>
                <a:tint val="65000"/>
                <a:lumMod val="110000"/>
              </a:schemeClr>
            </a:gs>
            <a:gs pos="88000">
              <a:schemeClr val="accent2">
                <a:hueOff val="-2964286"/>
                <a:satOff val="14200"/>
                <a:lumOff val="13137"/>
                <a:alphaOff val="0"/>
                <a:tint val="90000"/>
              </a:schemeClr>
            </a:gs>
          </a:gsLst>
          <a:lin ang="5400000" scaled="0"/>
        </a:gradFill>
        <a:ln w="12700" cap="rnd" cmpd="sng" algn="ctr">
          <a:solidFill>
            <a:schemeClr val="accent2">
              <a:hueOff val="-2964286"/>
              <a:satOff val="14200"/>
              <a:lumOff val="13137"/>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70155" tIns="78056" rIns="70155" bIns="78056" numCol="1" spcCol="1270" anchor="ctr" anchorCtr="0">
          <a:noAutofit/>
        </a:bodyPr>
        <a:lstStyle/>
        <a:p>
          <a:pPr lvl="0" algn="ctr" defTabSz="800100">
            <a:lnSpc>
              <a:spcPct val="90000"/>
            </a:lnSpc>
            <a:spcBef>
              <a:spcPct val="0"/>
            </a:spcBef>
            <a:spcAft>
              <a:spcPct val="35000"/>
            </a:spcAft>
          </a:pPr>
          <a:r>
            <a:rPr lang="en-US" sz="1800" kern="1200"/>
            <a:t>Understand</a:t>
          </a:r>
        </a:p>
      </dsp:txBody>
      <dsp:txXfrm>
        <a:off x="0" y="4188756"/>
        <a:ext cx="1325760" cy="7902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D0B96-7410-D646-94B2-94B7DC3EA079}">
      <dsp:nvSpPr>
        <dsp:cNvPr id="0" name=""/>
        <dsp:cNvSpPr/>
      </dsp:nvSpPr>
      <dsp:spPr>
        <a:xfrm>
          <a:off x="1821237" y="759836"/>
          <a:ext cx="1452729" cy="71"/>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B2DAF7-AB32-794E-A73A-BE8E5937FE57}">
      <dsp:nvSpPr>
        <dsp:cNvPr id="0" name=""/>
        <dsp:cNvSpPr/>
      </dsp:nvSpPr>
      <dsp:spPr>
        <a:xfrm>
          <a:off x="3361131" y="641936"/>
          <a:ext cx="167063" cy="302267"/>
        </a:xfrm>
        <a:prstGeom prst="chevron">
          <a:avLst>
            <a:gd name="adj" fmla="val 90000"/>
          </a:avLst>
        </a:prstGeom>
        <a:solidFill>
          <a:schemeClr val="accent2">
            <a:tint val="40000"/>
            <a:alpha val="90000"/>
            <a:hueOff val="-511480"/>
            <a:satOff val="5638"/>
            <a:lumOff val="537"/>
            <a:alphaOff val="0"/>
          </a:schemeClr>
        </a:solidFill>
        <a:ln w="19050" cap="rnd" cmpd="sng" algn="ctr">
          <a:solidFill>
            <a:schemeClr val="accent2">
              <a:tint val="40000"/>
              <a:alpha val="90000"/>
              <a:hueOff val="-511480"/>
              <a:satOff val="5638"/>
              <a:lumOff val="537"/>
              <a:alphaOff val="0"/>
            </a:schemeClr>
          </a:solidFill>
          <a:prstDash val="solid"/>
        </a:ln>
        <a:effectLst/>
      </dsp:spPr>
      <dsp:style>
        <a:lnRef idx="2">
          <a:scrgbClr r="0" g="0" b="0"/>
        </a:lnRef>
        <a:fillRef idx="1">
          <a:scrgbClr r="0" g="0" b="0"/>
        </a:fillRef>
        <a:effectRef idx="0">
          <a:scrgbClr r="0" g="0" b="0"/>
        </a:effectRef>
        <a:fontRef idx="minor"/>
      </dsp:style>
    </dsp:sp>
    <dsp:sp modelId="{AA1AC6DF-2E1B-B140-B761-F706C1DF52EE}">
      <dsp:nvSpPr>
        <dsp:cNvPr id="0" name=""/>
        <dsp:cNvSpPr/>
      </dsp:nvSpPr>
      <dsp:spPr>
        <a:xfrm>
          <a:off x="879774" y="0"/>
          <a:ext cx="1519744" cy="1519744"/>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58975" tIns="58975" rIns="58975" bIns="58975" numCol="1" spcCol="1270" anchor="ctr" anchorCtr="0">
          <a:noAutofit/>
        </a:bodyPr>
        <a:lstStyle/>
        <a:p>
          <a:pPr lvl="0" algn="ctr" defTabSz="2667000">
            <a:lnSpc>
              <a:spcPct val="90000"/>
            </a:lnSpc>
            <a:spcBef>
              <a:spcPct val="0"/>
            </a:spcBef>
            <a:spcAft>
              <a:spcPct val="35000"/>
            </a:spcAft>
          </a:pPr>
          <a:r>
            <a:rPr lang="en-US" sz="6000" kern="1200"/>
            <a:t>1</a:t>
          </a:r>
        </a:p>
      </dsp:txBody>
      <dsp:txXfrm>
        <a:off x="1102335" y="222561"/>
        <a:ext cx="1074622" cy="1074622"/>
      </dsp:txXfrm>
    </dsp:sp>
    <dsp:sp modelId="{673DB754-BBC4-2C4D-A2CF-16CB886CE506}">
      <dsp:nvSpPr>
        <dsp:cNvPr id="0" name=""/>
        <dsp:cNvSpPr/>
      </dsp:nvSpPr>
      <dsp:spPr>
        <a:xfrm>
          <a:off x="5325" y="1684800"/>
          <a:ext cx="3268642" cy="1601325"/>
        </a:xfrm>
        <a:prstGeom prst="upArrowCallout">
          <a:avLst>
            <a:gd name="adj1" fmla="val 50000"/>
            <a:gd name="adj2" fmla="val 20000"/>
            <a:gd name="adj3" fmla="val 20000"/>
            <a:gd name="adj4" fmla="val 100000"/>
          </a:avLst>
        </a:prstGeom>
        <a:solidFill>
          <a:schemeClr val="accent2">
            <a:tint val="40000"/>
            <a:alpha val="90000"/>
            <a:hueOff val="-1022960"/>
            <a:satOff val="11277"/>
            <a:lumOff val="1074"/>
            <a:alphaOff val="0"/>
          </a:schemeClr>
        </a:solidFill>
        <a:ln w="19050" cap="rnd" cmpd="sng" algn="ctr">
          <a:solidFill>
            <a:schemeClr val="accent2">
              <a:tint val="40000"/>
              <a:alpha val="90000"/>
              <a:hueOff val="-1022960"/>
              <a:satOff val="11277"/>
              <a:lumOff val="10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7834" tIns="165100" rIns="257834" bIns="165100" numCol="1" spcCol="1270" anchor="t" anchorCtr="0">
          <a:noAutofit/>
        </a:bodyPr>
        <a:lstStyle/>
        <a:p>
          <a:pPr lvl="0" algn="l" defTabSz="488950">
            <a:lnSpc>
              <a:spcPct val="90000"/>
            </a:lnSpc>
            <a:spcBef>
              <a:spcPct val="0"/>
            </a:spcBef>
            <a:spcAft>
              <a:spcPct val="35000"/>
            </a:spcAft>
          </a:pPr>
          <a:r>
            <a:rPr lang="en-US" sz="1100" kern="1200"/>
            <a:t>a)  an initial orientation covering all tasks performed in the sterile processing area, including orientation in policies and procedures regarding infection prevention and control, safety, attire, personal hygiene, and compliance with state and federal regulations; </a:t>
          </a:r>
        </a:p>
      </dsp:txBody>
      <dsp:txXfrm>
        <a:off x="5325" y="2005065"/>
        <a:ext cx="3268642" cy="1281060"/>
      </dsp:txXfrm>
    </dsp:sp>
    <dsp:sp modelId="{63D37C6F-32F1-9D4E-849C-74689278232F}">
      <dsp:nvSpPr>
        <dsp:cNvPr id="0" name=""/>
        <dsp:cNvSpPr/>
      </dsp:nvSpPr>
      <dsp:spPr>
        <a:xfrm>
          <a:off x="3637150" y="759590"/>
          <a:ext cx="3268642" cy="71"/>
        </a:xfrm>
        <a:prstGeom prst="rect">
          <a:avLst/>
        </a:prstGeom>
        <a:solidFill>
          <a:schemeClr val="accent2">
            <a:tint val="40000"/>
            <a:alpha val="90000"/>
            <a:hueOff val="-1534440"/>
            <a:satOff val="16915"/>
            <a:lumOff val="1611"/>
            <a:alphaOff val="0"/>
          </a:schemeClr>
        </a:solidFill>
        <a:ln w="19050" cap="rnd" cmpd="sng" algn="ctr">
          <a:solidFill>
            <a:schemeClr val="accent2">
              <a:tint val="40000"/>
              <a:alpha val="90000"/>
              <a:hueOff val="-1534440"/>
              <a:satOff val="16915"/>
              <a:lumOff val="1611"/>
              <a:alphaOff val="0"/>
            </a:schemeClr>
          </a:solidFill>
          <a:prstDash val="solid"/>
        </a:ln>
        <a:effectLst/>
      </dsp:spPr>
      <dsp:style>
        <a:lnRef idx="2">
          <a:scrgbClr r="0" g="0" b="0"/>
        </a:lnRef>
        <a:fillRef idx="1">
          <a:scrgbClr r="0" g="0" b="0"/>
        </a:fillRef>
        <a:effectRef idx="0">
          <a:scrgbClr r="0" g="0" b="0"/>
        </a:effectRef>
        <a:fontRef idx="minor"/>
      </dsp:style>
    </dsp:sp>
    <dsp:sp modelId="{1BD9F62D-EDBD-ED4E-A53C-5250788AC12D}">
      <dsp:nvSpPr>
        <dsp:cNvPr id="0" name=""/>
        <dsp:cNvSpPr/>
      </dsp:nvSpPr>
      <dsp:spPr>
        <a:xfrm>
          <a:off x="6992956" y="641690"/>
          <a:ext cx="167063" cy="303166"/>
        </a:xfrm>
        <a:prstGeom prst="chevron">
          <a:avLst>
            <a:gd name="adj" fmla="val 90000"/>
          </a:avLst>
        </a:prstGeom>
        <a:solidFill>
          <a:schemeClr val="accent2">
            <a:tint val="40000"/>
            <a:alpha val="90000"/>
            <a:hueOff val="-2045920"/>
            <a:satOff val="22554"/>
            <a:lumOff val="2148"/>
            <a:alphaOff val="0"/>
          </a:schemeClr>
        </a:solidFill>
        <a:ln w="19050" cap="rnd" cmpd="sng" algn="ctr">
          <a:solidFill>
            <a:schemeClr val="accent2">
              <a:tint val="40000"/>
              <a:alpha val="90000"/>
              <a:hueOff val="-2045920"/>
              <a:satOff val="22554"/>
              <a:lumOff val="2148"/>
              <a:alphaOff val="0"/>
            </a:schemeClr>
          </a:solidFill>
          <a:prstDash val="solid"/>
        </a:ln>
        <a:effectLst/>
      </dsp:spPr>
      <dsp:style>
        <a:lnRef idx="2">
          <a:scrgbClr r="0" g="0" b="0"/>
        </a:lnRef>
        <a:fillRef idx="1">
          <a:scrgbClr r="0" g="0" b="0"/>
        </a:fillRef>
        <a:effectRef idx="0">
          <a:scrgbClr r="0" g="0" b="0"/>
        </a:effectRef>
        <a:fontRef idx="minor"/>
      </dsp:style>
    </dsp:sp>
    <dsp:sp modelId="{2C18FC24-8F21-8E4C-9D2A-0EC01F81DA86}">
      <dsp:nvSpPr>
        <dsp:cNvPr id="0" name=""/>
        <dsp:cNvSpPr/>
      </dsp:nvSpPr>
      <dsp:spPr>
        <a:xfrm>
          <a:off x="4511844" y="0"/>
          <a:ext cx="1519253" cy="1519253"/>
        </a:xfrm>
        <a:prstGeom prst="ellipse">
          <a:avLst/>
        </a:prstGeom>
        <a:solidFill>
          <a:schemeClr val="accent2">
            <a:hueOff val="-1482143"/>
            <a:satOff val="7100"/>
            <a:lumOff val="6569"/>
            <a:alphaOff val="0"/>
          </a:schemeClr>
        </a:solidFill>
        <a:ln w="19050" cap="rnd" cmpd="sng" algn="ctr">
          <a:solidFill>
            <a:schemeClr val="accent2">
              <a:hueOff val="-1482143"/>
              <a:satOff val="7100"/>
              <a:lumOff val="6569"/>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58955" tIns="58955" rIns="58955" bIns="58955" numCol="1" spcCol="1270" anchor="ctr" anchorCtr="0">
          <a:noAutofit/>
        </a:bodyPr>
        <a:lstStyle/>
        <a:p>
          <a:pPr lvl="0" algn="ctr" defTabSz="2667000">
            <a:lnSpc>
              <a:spcPct val="90000"/>
            </a:lnSpc>
            <a:spcBef>
              <a:spcPct val="0"/>
            </a:spcBef>
            <a:spcAft>
              <a:spcPct val="35000"/>
            </a:spcAft>
          </a:pPr>
          <a:r>
            <a:rPr lang="en-US" sz="6000" kern="1200"/>
            <a:t>2</a:t>
          </a:r>
        </a:p>
      </dsp:txBody>
      <dsp:txXfrm>
        <a:off x="4734333" y="222489"/>
        <a:ext cx="1074275" cy="1074275"/>
      </dsp:txXfrm>
    </dsp:sp>
    <dsp:sp modelId="{7664B831-7FD9-C644-BD67-E498BD62C450}">
      <dsp:nvSpPr>
        <dsp:cNvPr id="0" name=""/>
        <dsp:cNvSpPr/>
      </dsp:nvSpPr>
      <dsp:spPr>
        <a:xfrm>
          <a:off x="3637150" y="1684800"/>
          <a:ext cx="3268642" cy="1601325"/>
        </a:xfrm>
        <a:prstGeom prst="upArrowCallout">
          <a:avLst>
            <a:gd name="adj1" fmla="val 50000"/>
            <a:gd name="adj2" fmla="val 20000"/>
            <a:gd name="adj3" fmla="val 20000"/>
            <a:gd name="adj4" fmla="val 100000"/>
          </a:avLst>
        </a:prstGeom>
        <a:solidFill>
          <a:schemeClr val="accent2">
            <a:tint val="40000"/>
            <a:alpha val="90000"/>
            <a:hueOff val="-2557400"/>
            <a:satOff val="28192"/>
            <a:lumOff val="2685"/>
            <a:alphaOff val="0"/>
          </a:schemeClr>
        </a:solidFill>
        <a:ln w="19050" cap="rnd" cmpd="sng" algn="ctr">
          <a:solidFill>
            <a:schemeClr val="accent2">
              <a:tint val="40000"/>
              <a:alpha val="90000"/>
              <a:hueOff val="-2557400"/>
              <a:satOff val="28192"/>
              <a:lumOff val="26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7834" tIns="165100" rIns="257834" bIns="165100" numCol="1" spcCol="1270" anchor="t" anchorCtr="0">
          <a:noAutofit/>
        </a:bodyPr>
        <a:lstStyle/>
        <a:p>
          <a:pPr lvl="0" algn="l" defTabSz="488950">
            <a:lnSpc>
              <a:spcPct val="90000"/>
            </a:lnSpc>
            <a:spcBef>
              <a:spcPct val="0"/>
            </a:spcBef>
            <a:spcAft>
              <a:spcPct val="35000"/>
            </a:spcAft>
          </a:pPr>
          <a:r>
            <a:rPr lang="en-US" sz="1100" kern="1200"/>
            <a:t>b)  continuing education at regular intervals to review and update knowledge and skills and to maintain competency and certification; and </a:t>
          </a:r>
        </a:p>
      </dsp:txBody>
      <dsp:txXfrm>
        <a:off x="3637150" y="2005065"/>
        <a:ext cx="3268642" cy="1281060"/>
      </dsp:txXfrm>
    </dsp:sp>
    <dsp:sp modelId="{59D95EDE-788A-D549-A2A8-74B946951901}">
      <dsp:nvSpPr>
        <dsp:cNvPr id="0" name=""/>
        <dsp:cNvSpPr/>
      </dsp:nvSpPr>
      <dsp:spPr>
        <a:xfrm>
          <a:off x="7268974" y="762342"/>
          <a:ext cx="1634321" cy="69"/>
        </a:xfrm>
        <a:prstGeom prst="rect">
          <a:avLst/>
        </a:prstGeom>
        <a:solidFill>
          <a:schemeClr val="accent2">
            <a:tint val="40000"/>
            <a:alpha val="90000"/>
            <a:hueOff val="-3068879"/>
            <a:satOff val="33830"/>
            <a:lumOff val="3222"/>
            <a:alphaOff val="0"/>
          </a:schemeClr>
        </a:solidFill>
        <a:ln w="19050" cap="rnd" cmpd="sng" algn="ctr">
          <a:solidFill>
            <a:schemeClr val="accent2">
              <a:tint val="40000"/>
              <a:alpha val="90000"/>
              <a:hueOff val="-3068879"/>
              <a:satOff val="33830"/>
              <a:lumOff val="3222"/>
              <a:alphaOff val="0"/>
            </a:schemeClr>
          </a:solidFill>
          <a:prstDash val="solid"/>
        </a:ln>
        <a:effectLst/>
      </dsp:spPr>
      <dsp:style>
        <a:lnRef idx="2">
          <a:scrgbClr r="0" g="0" b="0"/>
        </a:lnRef>
        <a:fillRef idx="1">
          <a:scrgbClr r="0" g="0" b="0"/>
        </a:fillRef>
        <a:effectRef idx="0">
          <a:scrgbClr r="0" g="0" b="0"/>
        </a:effectRef>
        <a:fontRef idx="minor"/>
      </dsp:style>
    </dsp:sp>
    <dsp:sp modelId="{50EEC8EA-2CA0-C549-842B-0C722B66B821}">
      <dsp:nvSpPr>
        <dsp:cNvPr id="0" name=""/>
        <dsp:cNvSpPr/>
      </dsp:nvSpPr>
      <dsp:spPr>
        <a:xfrm>
          <a:off x="8143669" y="2750"/>
          <a:ext cx="1519253" cy="1519253"/>
        </a:xfrm>
        <a:prstGeom prst="ellipse">
          <a:avLst/>
        </a:prstGeom>
        <a:solidFill>
          <a:schemeClr val="accent2">
            <a:hueOff val="-2964286"/>
            <a:satOff val="14200"/>
            <a:lumOff val="13137"/>
            <a:alphaOff val="0"/>
          </a:schemeClr>
        </a:solidFill>
        <a:ln w="19050" cap="rnd" cmpd="sng" algn="ctr">
          <a:solidFill>
            <a:schemeClr val="accent2">
              <a:hueOff val="-2964286"/>
              <a:satOff val="14200"/>
              <a:lumOff val="13137"/>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58955" tIns="58955" rIns="58955" bIns="58955" numCol="1" spcCol="1270" anchor="ctr" anchorCtr="0">
          <a:noAutofit/>
        </a:bodyPr>
        <a:lstStyle/>
        <a:p>
          <a:pPr lvl="0" algn="ctr" defTabSz="2667000">
            <a:lnSpc>
              <a:spcPct val="90000"/>
            </a:lnSpc>
            <a:spcBef>
              <a:spcPct val="0"/>
            </a:spcBef>
            <a:spcAft>
              <a:spcPct val="35000"/>
            </a:spcAft>
          </a:pPr>
          <a:r>
            <a:rPr lang="en-US" sz="6000" kern="1200"/>
            <a:t>3</a:t>
          </a:r>
        </a:p>
      </dsp:txBody>
      <dsp:txXfrm>
        <a:off x="8366158" y="225239"/>
        <a:ext cx="1074275" cy="1074275"/>
      </dsp:txXfrm>
    </dsp:sp>
    <dsp:sp modelId="{B735B977-9DEF-4E4B-9377-C71C2CF664C3}">
      <dsp:nvSpPr>
        <dsp:cNvPr id="0" name=""/>
        <dsp:cNvSpPr/>
      </dsp:nvSpPr>
      <dsp:spPr>
        <a:xfrm>
          <a:off x="7268974" y="1684800"/>
          <a:ext cx="3268642" cy="1601325"/>
        </a:xfrm>
        <a:prstGeom prst="upArrowCallout">
          <a:avLst>
            <a:gd name="adj1" fmla="val 50000"/>
            <a:gd name="adj2" fmla="val 20000"/>
            <a:gd name="adj3" fmla="val 20000"/>
            <a:gd name="adj4" fmla="val 100000"/>
          </a:avLst>
        </a:prstGeom>
        <a:solidFill>
          <a:schemeClr val="accent2">
            <a:tint val="40000"/>
            <a:alpha val="90000"/>
            <a:hueOff val="-4091839"/>
            <a:satOff val="45107"/>
            <a:lumOff val="4296"/>
            <a:alphaOff val="0"/>
          </a:schemeClr>
        </a:solidFill>
        <a:ln w="19050" cap="rnd" cmpd="sng" algn="ctr">
          <a:solidFill>
            <a:schemeClr val="accent2">
              <a:tint val="40000"/>
              <a:alpha val="90000"/>
              <a:hueOff val="-4091839"/>
              <a:satOff val="45107"/>
              <a:lumOff val="42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7834" tIns="165100" rIns="257834" bIns="165100" numCol="1" spcCol="1270" anchor="t" anchorCtr="0">
          <a:noAutofit/>
        </a:bodyPr>
        <a:lstStyle/>
        <a:p>
          <a:pPr lvl="0" algn="l" defTabSz="488950">
            <a:lnSpc>
              <a:spcPct val="90000"/>
            </a:lnSpc>
            <a:spcBef>
              <a:spcPct val="0"/>
            </a:spcBef>
            <a:spcAft>
              <a:spcPct val="35000"/>
            </a:spcAft>
          </a:pPr>
          <a:r>
            <a:rPr lang="en-US" sz="1100" kern="1200"/>
            <a:t>c)  in-service training on all new instrumentation, devices, and equipment. </a:t>
          </a:r>
        </a:p>
      </dsp:txBody>
      <dsp:txXfrm>
        <a:off x="7268974" y="2005065"/>
        <a:ext cx="3268642" cy="12810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6F1D7-C3FC-B645-AD44-BC97DC5DA968}">
      <dsp:nvSpPr>
        <dsp:cNvPr id="0" name=""/>
        <dsp:cNvSpPr/>
      </dsp:nvSpPr>
      <dsp:spPr>
        <a:xfrm>
          <a:off x="848682" y="0"/>
          <a:ext cx="4931438" cy="1244895"/>
        </a:xfrm>
        <a:prstGeom prst="roundRect">
          <a:avLst>
            <a:gd name="adj" fmla="val 10000"/>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Decontamination design considerations should include containment systems that must meet OSHA standards for contaminated items at the point of use.</a:t>
          </a:r>
        </a:p>
      </dsp:txBody>
      <dsp:txXfrm>
        <a:off x="885144" y="36462"/>
        <a:ext cx="4858514" cy="1171971"/>
      </dsp:txXfrm>
    </dsp:sp>
    <dsp:sp modelId="{9DB9A79F-C920-4C48-A029-5CC10C059E60}">
      <dsp:nvSpPr>
        <dsp:cNvPr id="0" name=""/>
        <dsp:cNvSpPr/>
      </dsp:nvSpPr>
      <dsp:spPr>
        <a:xfrm rot="5400000">
          <a:off x="3080984" y="1276017"/>
          <a:ext cx="466835" cy="56020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400000">
        <a:off x="3146341" y="1322700"/>
        <a:ext cx="336122" cy="326785"/>
      </dsp:txXfrm>
    </dsp:sp>
    <dsp:sp modelId="{B84517BA-14A1-7847-8E0D-E3D6D88C57DD}">
      <dsp:nvSpPr>
        <dsp:cNvPr id="0" name=""/>
        <dsp:cNvSpPr/>
      </dsp:nvSpPr>
      <dsp:spPr>
        <a:xfrm>
          <a:off x="848682" y="1867342"/>
          <a:ext cx="4931438" cy="1244895"/>
        </a:xfrm>
        <a:prstGeom prst="roundRect">
          <a:avLst>
            <a:gd name="adj" fmla="val 10000"/>
          </a:avLst>
        </a:prstGeom>
        <a:solidFill>
          <a:schemeClr val="accent2">
            <a:hueOff val="-1482143"/>
            <a:satOff val="7100"/>
            <a:lumOff val="6569"/>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The first steps in a proper reprocessing cycle are taken in the operation theatre.  Coarse contamination, residues from </a:t>
          </a:r>
          <a:r>
            <a:rPr lang="en-US" sz="1200" kern="1200" dirty="0" err="1"/>
            <a:t>hemostatics</a:t>
          </a:r>
          <a:r>
            <a:rPr lang="en-US" sz="1200" kern="1200" dirty="0"/>
            <a:t>, skin disinfectants and slip agents, as well as caustic drugs should, wherever possible, be removed before the instruments are set down.</a:t>
          </a:r>
        </a:p>
      </dsp:txBody>
      <dsp:txXfrm>
        <a:off x="885144" y="1903804"/>
        <a:ext cx="4858514" cy="1171971"/>
      </dsp:txXfrm>
    </dsp:sp>
    <dsp:sp modelId="{294CC5F0-B132-A349-8354-D66BDEB1237A}">
      <dsp:nvSpPr>
        <dsp:cNvPr id="0" name=""/>
        <dsp:cNvSpPr/>
      </dsp:nvSpPr>
      <dsp:spPr>
        <a:xfrm rot="5400000">
          <a:off x="3080984" y="3143360"/>
          <a:ext cx="466835" cy="560202"/>
        </a:xfrm>
        <a:prstGeom prst="rightArrow">
          <a:avLst>
            <a:gd name="adj1" fmla="val 60000"/>
            <a:gd name="adj2" fmla="val 50000"/>
          </a:avLst>
        </a:prstGeom>
        <a:solidFill>
          <a:schemeClr val="accent2">
            <a:hueOff val="-2964286"/>
            <a:satOff val="14200"/>
            <a:lumOff val="13137"/>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400000">
        <a:off x="3146341" y="3190043"/>
        <a:ext cx="336122" cy="326785"/>
      </dsp:txXfrm>
    </dsp:sp>
    <dsp:sp modelId="{972BBF01-153A-3B46-A39F-9B2B20A1D462}">
      <dsp:nvSpPr>
        <dsp:cNvPr id="0" name=""/>
        <dsp:cNvSpPr/>
      </dsp:nvSpPr>
      <dsp:spPr>
        <a:xfrm>
          <a:off x="848682" y="3734685"/>
          <a:ext cx="4931438" cy="1244895"/>
        </a:xfrm>
        <a:prstGeom prst="roundRect">
          <a:avLst>
            <a:gd name="adj" fmla="val 10000"/>
          </a:avLst>
        </a:prstGeom>
        <a:solidFill>
          <a:schemeClr val="accent2">
            <a:hueOff val="-2964286"/>
            <a:satOff val="14200"/>
            <a:lumOff val="13137"/>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a:t>During transport of instruments from the point of use to the decontamination area, appropriate precautions (e.g., use of a closed transport container) should be taken to avoid personnel exposure to blood-borne pathogens, contamination of the work environment, and further contamination of the instruments. </a:t>
          </a:r>
          <a:r>
            <a:rPr lang="en-US" sz="1200" kern="1200" dirty="0"/>
            <a:t>The time between using instruments and cleaning them should be kept to a minimum. </a:t>
          </a:r>
        </a:p>
      </dsp:txBody>
      <dsp:txXfrm>
        <a:off x="885144" y="3771147"/>
        <a:ext cx="4858514" cy="11719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DE5216-3A2B-764B-B53D-7E84A36EBCE9}">
      <dsp:nvSpPr>
        <dsp:cNvPr id="0" name=""/>
        <dsp:cNvSpPr/>
      </dsp:nvSpPr>
      <dsp:spPr>
        <a:xfrm>
          <a:off x="54" y="274147"/>
          <a:ext cx="2113359" cy="3545187"/>
        </a:xfrm>
        <a:prstGeom prst="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488950">
            <a:lnSpc>
              <a:spcPct val="90000"/>
            </a:lnSpc>
            <a:spcBef>
              <a:spcPct val="0"/>
            </a:spcBef>
            <a:spcAft>
              <a:spcPct val="35000"/>
            </a:spcAft>
          </a:pPr>
          <a:r>
            <a:rPr lang="en-US" sz="1100" kern="1200" dirty="0"/>
            <a:t>Common issues with loaner instrumentation include an inability to follow manufacturers’ recommendation for cleaning and sterilization due to a lack of training, lack of sets and lack of time, which in turn increases immediate use sterilization. The high-level methodology for healthcare systems to avoid these issues is by adhering to the three Cs:</a:t>
          </a:r>
        </a:p>
      </dsp:txBody>
      <dsp:txXfrm>
        <a:off x="54" y="274147"/>
        <a:ext cx="2113359" cy="3545187"/>
      </dsp:txXfrm>
    </dsp:sp>
    <dsp:sp modelId="{3A9EE044-9AD4-CA41-B167-BE9A4DAB6F0C}">
      <dsp:nvSpPr>
        <dsp:cNvPr id="0" name=""/>
        <dsp:cNvSpPr/>
      </dsp:nvSpPr>
      <dsp:spPr>
        <a:xfrm>
          <a:off x="2149009" y="1925241"/>
          <a:ext cx="317003" cy="243000"/>
        </a:xfrm>
        <a:prstGeom prst="rightArrow">
          <a:avLst>
            <a:gd name="adj1" fmla="val 50000"/>
            <a:gd name="adj2" fmla="val 50000"/>
          </a:avLst>
        </a:prstGeom>
        <a:solidFill>
          <a:schemeClr val="accent2">
            <a:hueOff val="-494048"/>
            <a:satOff val="2367"/>
            <a:lumOff val="219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AF00415-D83E-184D-97F9-7CA5D5B0FB51}">
      <dsp:nvSpPr>
        <dsp:cNvPr id="0" name=""/>
        <dsp:cNvSpPr/>
      </dsp:nvSpPr>
      <dsp:spPr>
        <a:xfrm>
          <a:off x="2501609" y="274147"/>
          <a:ext cx="2113359" cy="3545187"/>
        </a:xfrm>
        <a:prstGeom prst="rect">
          <a:avLst/>
        </a:prstGeom>
        <a:solidFill>
          <a:schemeClr val="accent2">
            <a:hueOff val="-988095"/>
            <a:satOff val="4733"/>
            <a:lumOff val="4379"/>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488950">
            <a:lnSpc>
              <a:spcPct val="90000"/>
            </a:lnSpc>
            <a:spcBef>
              <a:spcPct val="0"/>
            </a:spcBef>
            <a:spcAft>
              <a:spcPct val="35000"/>
            </a:spcAft>
          </a:pPr>
          <a:r>
            <a:rPr lang="en-US" sz="1100" kern="1200" dirty="0"/>
            <a:t>Communication. There’s no such thing as too much communication concerning loaner trays. A smart CSD leader will constantly talk to all parties involved with these instruments, including OR leadership, physicians, vendors, CSD staff and infection </a:t>
          </a:r>
          <a:r>
            <a:rPr lang="en-US" sz="1100" kern="1200" dirty="0" err="1"/>
            <a:t>preventionists</a:t>
          </a:r>
          <a:r>
            <a:rPr lang="en-US" sz="1100" kern="1200" dirty="0"/>
            <a:t>. Especially important is ensuring that CS technicians have easy access to IFUs, in advance of needing to sterilize instruments. Furthermore, facilities should require that vendors provide detailed in-servicing, education and training on instruments before bringing them into service.</a:t>
          </a:r>
        </a:p>
      </dsp:txBody>
      <dsp:txXfrm>
        <a:off x="2501609" y="274147"/>
        <a:ext cx="2113359" cy="3545187"/>
      </dsp:txXfrm>
    </dsp:sp>
    <dsp:sp modelId="{E3A0E664-BC4F-8645-9561-986EDEC1FF1F}">
      <dsp:nvSpPr>
        <dsp:cNvPr id="0" name=""/>
        <dsp:cNvSpPr/>
      </dsp:nvSpPr>
      <dsp:spPr>
        <a:xfrm>
          <a:off x="4650564" y="1925241"/>
          <a:ext cx="317003" cy="243000"/>
        </a:xfrm>
        <a:prstGeom prst="rightArrow">
          <a:avLst>
            <a:gd name="adj1" fmla="val 50000"/>
            <a:gd name="adj2" fmla="val 50000"/>
          </a:avLst>
        </a:prstGeom>
        <a:solidFill>
          <a:schemeClr val="accent2">
            <a:hueOff val="-1482143"/>
            <a:satOff val="7100"/>
            <a:lumOff val="6569"/>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75A1E358-BE5B-3549-9736-D933C55077F2}">
      <dsp:nvSpPr>
        <dsp:cNvPr id="0" name=""/>
        <dsp:cNvSpPr/>
      </dsp:nvSpPr>
      <dsp:spPr>
        <a:xfrm>
          <a:off x="5003164" y="274147"/>
          <a:ext cx="2113359" cy="3545187"/>
        </a:xfrm>
        <a:prstGeom prst="rect">
          <a:avLst/>
        </a:prstGeom>
        <a:solidFill>
          <a:schemeClr val="accent2">
            <a:hueOff val="-1976191"/>
            <a:satOff val="9467"/>
            <a:lumOff val="8758"/>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488950">
            <a:lnSpc>
              <a:spcPct val="90000"/>
            </a:lnSpc>
            <a:spcBef>
              <a:spcPct val="0"/>
            </a:spcBef>
            <a:spcAft>
              <a:spcPct val="35000"/>
            </a:spcAft>
          </a:pPr>
          <a:r>
            <a:rPr lang="en-US" sz="1100" kern="1200"/>
            <a:t>Collaboration. CS leaders should work with all parties to ensure that every patient has access to the right instrumentation that has been properly decontaminated and placed through terminal sterilization. This ensures the same standard of care for every patient.</a:t>
          </a:r>
        </a:p>
      </dsp:txBody>
      <dsp:txXfrm>
        <a:off x="5003164" y="274147"/>
        <a:ext cx="2113359" cy="3545187"/>
      </dsp:txXfrm>
    </dsp:sp>
    <dsp:sp modelId="{61FA01D4-863A-8F4A-883A-09CAF1DD6C1A}">
      <dsp:nvSpPr>
        <dsp:cNvPr id="0" name=""/>
        <dsp:cNvSpPr/>
      </dsp:nvSpPr>
      <dsp:spPr>
        <a:xfrm>
          <a:off x="7152119" y="1925241"/>
          <a:ext cx="317003" cy="243000"/>
        </a:xfrm>
        <a:prstGeom prst="rightArrow">
          <a:avLst>
            <a:gd name="adj1" fmla="val 50000"/>
            <a:gd name="adj2" fmla="val 50000"/>
          </a:avLst>
        </a:prstGeom>
        <a:solidFill>
          <a:schemeClr val="accent2">
            <a:hueOff val="-2470238"/>
            <a:satOff val="11833"/>
            <a:lumOff val="10948"/>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A30C6B2C-FA3F-1A48-8E06-FCC15A8B73B7}">
      <dsp:nvSpPr>
        <dsp:cNvPr id="0" name=""/>
        <dsp:cNvSpPr/>
      </dsp:nvSpPr>
      <dsp:spPr>
        <a:xfrm>
          <a:off x="7504718" y="274147"/>
          <a:ext cx="2113359" cy="3545187"/>
        </a:xfrm>
        <a:prstGeom prst="rect">
          <a:avLst/>
        </a:prstGeom>
        <a:solidFill>
          <a:schemeClr val="accent2">
            <a:hueOff val="-2964286"/>
            <a:satOff val="14200"/>
            <a:lumOff val="13137"/>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488950">
            <a:lnSpc>
              <a:spcPct val="90000"/>
            </a:lnSpc>
            <a:spcBef>
              <a:spcPct val="0"/>
            </a:spcBef>
            <a:spcAft>
              <a:spcPct val="35000"/>
            </a:spcAft>
          </a:pPr>
          <a:r>
            <a:rPr lang="en-US" sz="1100" kern="1200"/>
            <a:t>Control. CS departments can exercise control through the diligent use of a well organized set of policies and procedure. This is arguably the single most important aspect of dealing appropriately with these trays, because it should hold all parties accountable.</a:t>
          </a:r>
        </a:p>
      </dsp:txBody>
      <dsp:txXfrm>
        <a:off x="7504718" y="274147"/>
        <a:ext cx="2113359" cy="3545187"/>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xmlns="">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10/31/2018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22.xml.rels><?xml version="1.0" encoding="UTF-8" standalone="yes"?>
<Relationships xmlns="http://schemas.openxmlformats.org/package/2006/relationships"><Relationship Id="rId3" Type="http://schemas.openxmlformats.org/officeDocument/2006/relationships/hyperlink" Target="https://www.iahcsmm.org/images/Resources/Loaner_Instrument/Position-Paper.pdf" TargetMode="External"/><Relationship Id="rId2" Type="http://schemas.openxmlformats.org/officeDocument/2006/relationships/hyperlink" Target="http://www.a-k-i.org/" TargetMode="External"/><Relationship Id="rId1" Type="http://schemas.openxmlformats.org/officeDocument/2006/relationships/slideLayout" Target="../slideLayouts/slideLayout2.xml"/><Relationship Id="rId4" Type="http://schemas.openxmlformats.org/officeDocument/2006/relationships/hyperlink" Target="https://www.aesculapusa.com/services/resource-center/service-articles/loaner-instruments-how-to-be-prepared-for-complex-surgical-asset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7" name="Rectangle 7">
            <a:extLst>
              <a:ext uri="{FF2B5EF4-FFF2-40B4-BE49-F238E27FC236}">
                <a16:creationId xmlns:a16="http://schemas.microsoft.com/office/drawing/2014/main" id="{27577DEC-D9A5-404D-9789-702F4319BE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4C83AC-19A8-8C4C-ABFD-721D0FF29704}"/>
              </a:ext>
            </a:extLst>
          </p:cNvPr>
          <p:cNvSpPr>
            <a:spLocks noGrp="1"/>
          </p:cNvSpPr>
          <p:nvPr>
            <p:ph type="ctrTitle"/>
          </p:nvPr>
        </p:nvSpPr>
        <p:spPr>
          <a:xfrm>
            <a:off x="1507067" y="2404534"/>
            <a:ext cx="7766936" cy="1646302"/>
          </a:xfrm>
        </p:spPr>
        <p:txBody>
          <a:bodyPr>
            <a:normAutofit/>
          </a:bodyPr>
          <a:lstStyle/>
          <a:p>
            <a:pPr>
              <a:lnSpc>
                <a:spcPct val="90000"/>
              </a:lnSpc>
            </a:pPr>
            <a:r>
              <a:rPr lang="en-US" sz="3400" dirty="0"/>
              <a:t>Sterile Processing’s role in Regulatory Compliance and Surgical Instruments</a:t>
            </a:r>
          </a:p>
        </p:txBody>
      </p:sp>
      <p:sp>
        <p:nvSpPr>
          <p:cNvPr id="3" name="Subtitle 2">
            <a:extLst>
              <a:ext uri="{FF2B5EF4-FFF2-40B4-BE49-F238E27FC236}">
                <a16:creationId xmlns:a16="http://schemas.microsoft.com/office/drawing/2014/main" id="{E4C9D725-423C-0147-8CCC-CEC5104549DA}"/>
              </a:ext>
            </a:extLst>
          </p:cNvPr>
          <p:cNvSpPr>
            <a:spLocks noGrp="1"/>
          </p:cNvSpPr>
          <p:nvPr>
            <p:ph type="subTitle" idx="1"/>
          </p:nvPr>
        </p:nvSpPr>
        <p:spPr>
          <a:xfrm>
            <a:off x="1507067" y="4050833"/>
            <a:ext cx="7766936" cy="1096899"/>
          </a:xfrm>
        </p:spPr>
        <p:txBody>
          <a:bodyPr>
            <a:normAutofit/>
          </a:bodyPr>
          <a:lstStyle/>
          <a:p>
            <a:r>
              <a:rPr lang="en-US">
                <a:solidFill>
                  <a:schemeClr val="tx1"/>
                </a:solidFill>
              </a:rPr>
              <a:t>Don Williams, CRCST, CIS, CHL, CFER, CSSGB</a:t>
            </a:r>
          </a:p>
        </p:txBody>
      </p:sp>
      <p:grpSp>
        <p:nvGrpSpPr>
          <p:cNvPr id="88" name="Group 9">
            <a:extLst>
              <a:ext uri="{FF2B5EF4-FFF2-40B4-BE49-F238E27FC236}">
                <a16:creationId xmlns:a16="http://schemas.microsoft.com/office/drawing/2014/main" id="{CEEA9366-CEA8-4F23-B065-4337F0D836F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904A03D6-39B4-4278-9BE1-A07E024499BE}"/>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9" name="Straight Connector 11">
              <a:extLst>
                <a:ext uri="{FF2B5EF4-FFF2-40B4-BE49-F238E27FC236}">
                  <a16:creationId xmlns:a16="http://schemas.microsoft.com/office/drawing/2014/main" id="{FBE459AF-3736-4886-82E0-9B5DA427B5E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alpha val="8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4B6B88EF-180C-4E39-8A3F-A52E87110C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0" name="Rectangle 25">
              <a:extLst>
                <a:ext uri="{FF2B5EF4-FFF2-40B4-BE49-F238E27FC236}">
                  <a16:creationId xmlns:a16="http://schemas.microsoft.com/office/drawing/2014/main" id="{52DFAACF-64D0-4621-8FF4-E2F03C3E8D1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36611FF0-65B3-49DB-97C6-1B72AAD0FB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Rectangle 27">
              <a:extLst>
                <a:ext uri="{FF2B5EF4-FFF2-40B4-BE49-F238E27FC236}">
                  <a16:creationId xmlns:a16="http://schemas.microsoft.com/office/drawing/2014/main" id="{0F7407FE-86B1-4890-9D80-9406FBF29E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EBD42D5B-8F87-45B3-98B3-C66944F92E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Isosceles Triangle 17">
              <a:extLst>
                <a:ext uri="{FF2B5EF4-FFF2-40B4-BE49-F238E27FC236}">
                  <a16:creationId xmlns:a16="http://schemas.microsoft.com/office/drawing/2014/main" id="{F5E04699-59E1-4468-9E7C-83070EEB42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Isosceles Triangle 18">
              <a:extLst>
                <a:ext uri="{FF2B5EF4-FFF2-40B4-BE49-F238E27FC236}">
                  <a16:creationId xmlns:a16="http://schemas.microsoft.com/office/drawing/2014/main" id="{F2AE8F13-9A52-4D7F-9637-321EA7CF32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Tree>
    <p:extLst>
      <p:ext uri="{BB962C8B-B14F-4D97-AF65-F5344CB8AC3E}">
        <p14:creationId xmlns:p14="http://schemas.microsoft.com/office/powerpoint/2010/main" val="298181424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EA39187-0197-4C1D-BE4A-06B353C7B21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 name="Straight Connector 14">
              <a:extLst>
                <a:ext uri="{FF2B5EF4-FFF2-40B4-BE49-F238E27FC236}">
                  <a16:creationId xmlns:a16="http://schemas.microsoft.com/office/drawing/2014/main" id="{9E0FD730-D6BC-440A-89CF-7AA0C22C2F2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1382DE6-64CB-4577-89E8-47941290A9D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3ABD17EF-A676-4770-A8C8-E83BA02300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380D4582-A9DE-4A6E-8537-EFC4F860C3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66B8CF3-0959-4E8D-8F3A-AF62F21D99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7">
              <a:extLst>
                <a:ext uri="{FF2B5EF4-FFF2-40B4-BE49-F238E27FC236}">
                  <a16:creationId xmlns:a16="http://schemas.microsoft.com/office/drawing/2014/main" id="{97D4D559-2783-4E84-BB73-7F51D02357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8">
              <a:extLst>
                <a:ext uri="{FF2B5EF4-FFF2-40B4-BE49-F238E27FC236}">
                  <a16:creationId xmlns:a16="http://schemas.microsoft.com/office/drawing/2014/main" id="{8834FE36-E841-40B5-9465-1CFC99ED55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9">
              <a:extLst>
                <a:ext uri="{FF2B5EF4-FFF2-40B4-BE49-F238E27FC236}">
                  <a16:creationId xmlns:a16="http://schemas.microsoft.com/office/drawing/2014/main" id="{1A4197A1-AE79-4DC1-9E3A-845B40BA80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326F6688-CBD0-42EE-9B90-25100FE893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EF23F9BB-FC2E-48BA-8E63-A4436C28DA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92F3B7B6-6A4E-0141-B558-CDC95D8BF2D7}"/>
              </a:ext>
            </a:extLst>
          </p:cNvPr>
          <p:cNvSpPr>
            <a:spLocks noGrp="1"/>
          </p:cNvSpPr>
          <p:nvPr>
            <p:ph type="title"/>
          </p:nvPr>
        </p:nvSpPr>
        <p:spPr>
          <a:xfrm>
            <a:off x="609601" y="4385066"/>
            <a:ext cx="10923638" cy="1317643"/>
          </a:xfrm>
        </p:spPr>
        <p:txBody>
          <a:bodyPr vert="horz" lIns="91440" tIns="45720" rIns="91440" bIns="45720" rtlCol="0" anchor="b">
            <a:normAutofit/>
          </a:bodyPr>
          <a:lstStyle/>
          <a:p>
            <a:r>
              <a:rPr lang="en-US" sz="5400" dirty="0"/>
              <a:t>Transportation</a:t>
            </a:r>
          </a:p>
        </p:txBody>
      </p:sp>
      <p:sp>
        <p:nvSpPr>
          <p:cNvPr id="26" name="Rectangle 25">
            <a:extLst>
              <a:ext uri="{FF2B5EF4-FFF2-40B4-BE49-F238E27FC236}">
                <a16:creationId xmlns:a16="http://schemas.microsoft.com/office/drawing/2014/main" id="{4F71A406-3CB7-4E4D-B434-24E6AA4F39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9" name="Picture 8">
            <a:extLst>
              <a:ext uri="{FF2B5EF4-FFF2-40B4-BE49-F238E27FC236}">
                <a16:creationId xmlns:a16="http://schemas.microsoft.com/office/drawing/2014/main" id="{44CFB094-D8B0-DC44-A1A8-4BA6A90DC6D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3"/>
            <a:ext cx="6050260" cy="4091667"/>
          </a:xfrm>
          <a:prstGeom prst="rect">
            <a:avLst/>
          </a:prstGeom>
        </p:spPr>
      </p:pic>
      <p:pic>
        <p:nvPicPr>
          <p:cNvPr id="5" name="Content Placeholder 4">
            <a:extLst>
              <a:ext uri="{FF2B5EF4-FFF2-40B4-BE49-F238E27FC236}">
                <a16:creationId xmlns:a16="http://schemas.microsoft.com/office/drawing/2014/main" id="{E07E2823-214D-9D41-9908-23049A526E75}"/>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6141719" y="-683"/>
            <a:ext cx="6050280" cy="4092348"/>
          </a:xfrm>
          <a:prstGeom prst="rect">
            <a:avLst/>
          </a:prstGeom>
        </p:spPr>
      </p:pic>
    </p:spTree>
    <p:extLst>
      <p:ext uri="{BB962C8B-B14F-4D97-AF65-F5344CB8AC3E}">
        <p14:creationId xmlns:p14="http://schemas.microsoft.com/office/powerpoint/2010/main" val="1238722341"/>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2ED567-06B3-4107-9773-BBB6BD78673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F551D8B-3775-4477-88B7-7B7C350D34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2" name="Straight Connector 11">
            <a:extLst>
              <a:ext uri="{FF2B5EF4-FFF2-40B4-BE49-F238E27FC236}">
                <a16:creationId xmlns:a16="http://schemas.microsoft.com/office/drawing/2014/main" id="{1A901C3D-CFAE-460D-BD0E-7D22164D7D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37C0EA9-1437-4437-9D20-2BBDA1AA9FF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BB934D2B-85E2-4375-94EE-B66C16BF79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9B445E02-D785-4565-B842-9567BBC095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2C153736-D102-4F57-9DE7-615AFC02B0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BA407A52-66F4-4CDE-A726-FF79F3EC34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8">
            <a:extLst>
              <a:ext uri="{FF2B5EF4-FFF2-40B4-BE49-F238E27FC236}">
                <a16:creationId xmlns:a16="http://schemas.microsoft.com/office/drawing/2014/main" id="{D28FFB34-4FC3-46F5-B900-D3B774FD0B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a:extLst>
              <a:ext uri="{FF2B5EF4-FFF2-40B4-BE49-F238E27FC236}">
                <a16:creationId xmlns:a16="http://schemas.microsoft.com/office/drawing/2014/main" id="{205F7B13-ACB5-46BE-8070-0431266B18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D52A0D23-45DD-4DF4-ADE6-A81F409BB9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E2B31F0-80F5-AC45-8E44-E20BA7D41ABA}"/>
              </a:ext>
            </a:extLst>
          </p:cNvPr>
          <p:cNvSpPr>
            <a:spLocks noGrp="1"/>
          </p:cNvSpPr>
          <p:nvPr>
            <p:ph type="title"/>
          </p:nvPr>
        </p:nvSpPr>
        <p:spPr>
          <a:xfrm>
            <a:off x="7829658" y="1253067"/>
            <a:ext cx="3371742" cy="4351866"/>
          </a:xfrm>
        </p:spPr>
        <p:txBody>
          <a:bodyPr anchor="ctr">
            <a:normAutofit/>
          </a:bodyPr>
          <a:lstStyle/>
          <a:p>
            <a:r>
              <a:rPr lang="en-US">
                <a:solidFill>
                  <a:schemeClr val="bg1"/>
                </a:solidFill>
              </a:rPr>
              <a:t>Instrument Transportation</a:t>
            </a:r>
          </a:p>
        </p:txBody>
      </p:sp>
      <p:sp>
        <p:nvSpPr>
          <p:cNvPr id="3" name="Content Placeholder 2">
            <a:extLst>
              <a:ext uri="{FF2B5EF4-FFF2-40B4-BE49-F238E27FC236}">
                <a16:creationId xmlns:a16="http://schemas.microsoft.com/office/drawing/2014/main" id="{35A3118A-F823-5449-AC7D-5E949103D3B0}"/>
              </a:ext>
            </a:extLst>
          </p:cNvPr>
          <p:cNvSpPr>
            <a:spLocks noGrp="1"/>
          </p:cNvSpPr>
          <p:nvPr>
            <p:ph idx="1"/>
          </p:nvPr>
        </p:nvSpPr>
        <p:spPr>
          <a:xfrm>
            <a:off x="677334" y="1253067"/>
            <a:ext cx="6155266" cy="4351866"/>
          </a:xfrm>
        </p:spPr>
        <p:txBody>
          <a:bodyPr anchor="ctr">
            <a:normAutofit/>
          </a:bodyPr>
          <a:lstStyle/>
          <a:p>
            <a:pPr>
              <a:lnSpc>
                <a:spcPct val="90000"/>
              </a:lnSpc>
            </a:pPr>
            <a:r>
              <a:rPr lang="en-US" sz="1400"/>
              <a:t>Procedures must be developed, with support from the infection prevention and control and hazardous materials personnel, to protect personnel, patients, and the environment from contamination and to comply with OSHA regulations limiting occupational exposure to blood-borne pathogens (29 CFR Part 1910.1030) </a:t>
            </a:r>
          </a:p>
          <a:p>
            <a:pPr>
              <a:lnSpc>
                <a:spcPct val="90000"/>
              </a:lnSpc>
            </a:pPr>
            <a:r>
              <a:rPr lang="en-US" sz="1400"/>
              <a:t>Transported to decontamination area as soon as possible after the completion of the procedure.</a:t>
            </a:r>
          </a:p>
          <a:p>
            <a:pPr>
              <a:lnSpc>
                <a:spcPct val="90000"/>
              </a:lnSpc>
            </a:pPr>
            <a:r>
              <a:rPr lang="en-US" sz="1400"/>
              <a:t>The amount of time between use and decontamination should be minimized because the soil on items provides an ideal medium for microbial reproduction and increases the risk of corrosion. Biofilm can begin to form within minutes and is difficult to remove. In addition, soil can dry on the instrument if left standing, making it difficult to remove. Health care personnel should schedule the pickup and transport of soiled items from each area so that the items are transported and cleaned as soon as possible after becoming soiled. </a:t>
            </a:r>
          </a:p>
          <a:p>
            <a:pPr>
              <a:lnSpc>
                <a:spcPct val="90000"/>
              </a:lnSpc>
            </a:pPr>
            <a:r>
              <a:rPr lang="en-US" sz="1400"/>
              <a:t>The procedures for packaging and transporting contaminated items off-site for processing must comply with applicable Department of Transportation (DOT) and state regulations. </a:t>
            </a:r>
          </a:p>
          <a:p>
            <a:pPr>
              <a:lnSpc>
                <a:spcPct val="90000"/>
              </a:lnSpc>
            </a:pPr>
            <a:endParaRPr lang="en-US" sz="1400"/>
          </a:p>
          <a:p>
            <a:pPr>
              <a:lnSpc>
                <a:spcPct val="90000"/>
              </a:lnSpc>
            </a:pPr>
            <a:endParaRPr lang="en-US" sz="1400"/>
          </a:p>
        </p:txBody>
      </p:sp>
    </p:spTree>
    <p:extLst>
      <p:ext uri="{BB962C8B-B14F-4D97-AF65-F5344CB8AC3E}">
        <p14:creationId xmlns:p14="http://schemas.microsoft.com/office/powerpoint/2010/main" val="641218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C6FF2-63E7-ED4C-8C77-DB8AC3FC5FCA}"/>
              </a:ext>
            </a:extLst>
          </p:cNvPr>
          <p:cNvSpPr>
            <a:spLocks noGrp="1"/>
          </p:cNvSpPr>
          <p:nvPr>
            <p:ph type="title"/>
          </p:nvPr>
        </p:nvSpPr>
        <p:spPr>
          <a:xfrm>
            <a:off x="5536734" y="609600"/>
            <a:ext cx="3737268" cy="1320800"/>
          </a:xfrm>
        </p:spPr>
        <p:txBody>
          <a:bodyPr>
            <a:normAutofit/>
          </a:bodyPr>
          <a:lstStyle/>
          <a:p>
            <a:pPr>
              <a:lnSpc>
                <a:spcPct val="90000"/>
              </a:lnSpc>
            </a:pPr>
            <a:r>
              <a:rPr lang="en-US" sz="3100"/>
              <a:t>Immediate Use Steam Sterilization</a:t>
            </a:r>
          </a:p>
        </p:txBody>
      </p:sp>
      <p:sp>
        <p:nvSpPr>
          <p:cNvPr id="3" name="Content Placeholder 2">
            <a:extLst>
              <a:ext uri="{FF2B5EF4-FFF2-40B4-BE49-F238E27FC236}">
                <a16:creationId xmlns:a16="http://schemas.microsoft.com/office/drawing/2014/main" id="{2A3941A2-D02C-EA45-BFBE-788D23972664}"/>
              </a:ext>
            </a:extLst>
          </p:cNvPr>
          <p:cNvSpPr>
            <a:spLocks noGrp="1"/>
          </p:cNvSpPr>
          <p:nvPr>
            <p:ph idx="1"/>
          </p:nvPr>
        </p:nvSpPr>
        <p:spPr>
          <a:xfrm>
            <a:off x="5209563" y="2160589"/>
            <a:ext cx="4064439" cy="3880773"/>
          </a:xfrm>
        </p:spPr>
        <p:txBody>
          <a:bodyPr>
            <a:normAutofit/>
          </a:bodyPr>
          <a:lstStyle/>
          <a:p>
            <a:pPr>
              <a:lnSpc>
                <a:spcPct val="90000"/>
              </a:lnSpc>
            </a:pPr>
            <a:r>
              <a:rPr lang="en-US" sz="1300"/>
              <a:t>Immediate Use Steam Sterilization (IUSS) may increase the risk of infection to patients. Time constraints may result in pressure on personnel to eliminate or modify one or more steps in the cleaning and sterilization process.</a:t>
            </a:r>
          </a:p>
          <a:p>
            <a:pPr>
              <a:lnSpc>
                <a:spcPct val="90000"/>
              </a:lnSpc>
            </a:pPr>
            <a:r>
              <a:rPr lang="en-US" sz="1300"/>
              <a:t>Immediate use steam sterilization should be used only when there is insufficient time to process by the preferred wrapped or container method intended for terminal sterilization.</a:t>
            </a:r>
          </a:p>
          <a:p>
            <a:pPr>
              <a:lnSpc>
                <a:spcPct val="90000"/>
              </a:lnSpc>
            </a:pPr>
            <a:r>
              <a:rPr lang="en-US" sz="1300"/>
              <a:t>Implants are foreign bodies and they increase the risk of SSI.</a:t>
            </a:r>
          </a:p>
          <a:p>
            <a:pPr>
              <a:lnSpc>
                <a:spcPct val="90000"/>
              </a:lnSpc>
            </a:pPr>
            <a:r>
              <a:rPr lang="en-US" sz="1300"/>
              <a:t>If IUSS is unavoidable due to a documented emergency, a rapid-action biological monitoring device should be used along with a type 5 CI. The implant should be quarantined on the back table until the rapid-action indicator provides a negative result.</a:t>
            </a:r>
          </a:p>
          <a:p>
            <a:pPr>
              <a:lnSpc>
                <a:spcPct val="90000"/>
              </a:lnSpc>
            </a:pPr>
            <a:endParaRPr lang="en-US" sz="1300"/>
          </a:p>
        </p:txBody>
      </p:sp>
      <p:pic>
        <p:nvPicPr>
          <p:cNvPr id="5" name="Picture 4">
            <a:extLst>
              <a:ext uri="{FF2B5EF4-FFF2-40B4-BE49-F238E27FC236}">
                <a16:creationId xmlns:a16="http://schemas.microsoft.com/office/drawing/2014/main" id="{95DB2050-0BCA-E44E-8BBD-46F8329E483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 b="-2"/>
          <a:stretch/>
        </p:blipFill>
        <p:spPr>
          <a:xfrm>
            <a:off x="20" y="-1"/>
            <a:ext cx="5394940" cy="6858001"/>
          </a:xfrm>
          <a:custGeom>
            <a:avLst/>
            <a:gdLst>
              <a:gd name="connsiteX0" fmla="*/ 842596 w 5394960"/>
              <a:gd name="connsiteY0" fmla="*/ 0 h 6858000"/>
              <a:gd name="connsiteX1" fmla="*/ 5394960 w 5394960"/>
              <a:gd name="connsiteY1" fmla="*/ 0 h 6858000"/>
              <a:gd name="connsiteX2" fmla="*/ 5394960 w 5394960"/>
              <a:gd name="connsiteY2" fmla="*/ 21851 h 6858000"/>
              <a:gd name="connsiteX3" fmla="*/ 4365943 w 5394960"/>
              <a:gd name="connsiteY3" fmla="*/ 6858000 h 6858000"/>
              <a:gd name="connsiteX4" fmla="*/ 0 w 5394960"/>
              <a:gd name="connsiteY4" fmla="*/ 6858000 h 6858000"/>
              <a:gd name="connsiteX5" fmla="*/ 0 w 5394960"/>
              <a:gd name="connsiteY5" fmla="*/ 566615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31" name="Isosceles Triangle 30">
            <a:extLst>
              <a:ext uri="{FF2B5EF4-FFF2-40B4-BE49-F238E27FC236}">
                <a16:creationId xmlns:a16="http://schemas.microsoft.com/office/drawing/2014/main" id="{3BCB5F6A-9EB0-40B0-9D13-3023E9A205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2162751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2F668-9699-6040-A738-0B19BD750EF7}"/>
              </a:ext>
            </a:extLst>
          </p:cNvPr>
          <p:cNvSpPr>
            <a:spLocks noGrp="1"/>
          </p:cNvSpPr>
          <p:nvPr>
            <p:ph type="title"/>
          </p:nvPr>
        </p:nvSpPr>
        <p:spPr>
          <a:xfrm>
            <a:off x="2849562" y="609600"/>
            <a:ext cx="6424439" cy="1320800"/>
          </a:xfrm>
        </p:spPr>
        <p:txBody>
          <a:bodyPr>
            <a:normAutofit/>
          </a:bodyPr>
          <a:lstStyle/>
          <a:p>
            <a:r>
              <a:rPr lang="en-US" dirty="0"/>
              <a:t>Sterilization</a:t>
            </a:r>
          </a:p>
        </p:txBody>
      </p:sp>
      <p:pic>
        <p:nvPicPr>
          <p:cNvPr id="9" name="Picture 8">
            <a:extLst>
              <a:ext uri="{FF2B5EF4-FFF2-40B4-BE49-F238E27FC236}">
                <a16:creationId xmlns:a16="http://schemas.microsoft.com/office/drawing/2014/main" id="{7A46F80E-30DE-744B-B6AC-4AA12713CE6B}"/>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r="-4" b="-6"/>
          <a:stretch/>
        </p:blipFill>
        <p:spPr>
          <a:xfrm>
            <a:off x="1" y="10"/>
            <a:ext cx="1943283" cy="1714490"/>
          </a:xfrm>
          <a:custGeom>
            <a:avLst/>
            <a:gdLst>
              <a:gd name="connsiteX0" fmla="*/ 0 w 1943283"/>
              <a:gd name="connsiteY0" fmla="*/ 0 h 1714500"/>
              <a:gd name="connsiteX1" fmla="*/ 1676558 w 1943283"/>
              <a:gd name="connsiteY1" fmla="*/ 0 h 1714500"/>
              <a:gd name="connsiteX2" fmla="*/ 1943283 w 1943283"/>
              <a:gd name="connsiteY2" fmla="*/ 1714500 h 1714500"/>
              <a:gd name="connsiteX3" fmla="*/ 0 w 1943283"/>
              <a:gd name="connsiteY3" fmla="*/ 1714500 h 1714500"/>
            </a:gdLst>
            <a:ahLst/>
            <a:cxnLst>
              <a:cxn ang="0">
                <a:pos x="connsiteX0" y="connsiteY0"/>
              </a:cxn>
              <a:cxn ang="0">
                <a:pos x="connsiteX1" y="connsiteY1"/>
              </a:cxn>
              <a:cxn ang="0">
                <a:pos x="connsiteX2" y="connsiteY2"/>
              </a:cxn>
              <a:cxn ang="0">
                <a:pos x="connsiteX3" y="connsiteY3"/>
              </a:cxn>
            </a:cxnLst>
            <a:rect l="l" t="t" r="r" b="b"/>
            <a:pathLst>
              <a:path w="1943283" h="1714500">
                <a:moveTo>
                  <a:pt x="0" y="0"/>
                </a:moveTo>
                <a:lnTo>
                  <a:pt x="1676558" y="0"/>
                </a:lnTo>
                <a:lnTo>
                  <a:pt x="1943283" y="1714500"/>
                </a:lnTo>
                <a:lnTo>
                  <a:pt x="0" y="1714500"/>
                </a:lnTo>
                <a:close/>
              </a:path>
            </a:pathLst>
          </a:custGeom>
        </p:spPr>
      </p:pic>
      <p:pic>
        <p:nvPicPr>
          <p:cNvPr id="5" name="Picture 4">
            <a:extLst>
              <a:ext uri="{FF2B5EF4-FFF2-40B4-BE49-F238E27FC236}">
                <a16:creationId xmlns:a16="http://schemas.microsoft.com/office/drawing/2014/main" id="{AD87FFC7-F253-1E4C-8106-E58E82F00019}"/>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1" y="1714500"/>
            <a:ext cx="2210007" cy="1714498"/>
          </a:xfrm>
          <a:custGeom>
            <a:avLst/>
            <a:gdLst>
              <a:gd name="connsiteX0" fmla="*/ 0 w 2210007"/>
              <a:gd name="connsiteY0" fmla="*/ 0 h 1714498"/>
              <a:gd name="connsiteX1" fmla="*/ 1943283 w 2210007"/>
              <a:gd name="connsiteY1" fmla="*/ 0 h 1714498"/>
              <a:gd name="connsiteX2" fmla="*/ 2210007 w 2210007"/>
              <a:gd name="connsiteY2" fmla="*/ 1714498 h 1714498"/>
              <a:gd name="connsiteX3" fmla="*/ 0 w 2210007"/>
              <a:gd name="connsiteY3" fmla="*/ 1714498 h 1714498"/>
            </a:gdLst>
            <a:ahLst/>
            <a:cxnLst>
              <a:cxn ang="0">
                <a:pos x="connsiteX0" y="connsiteY0"/>
              </a:cxn>
              <a:cxn ang="0">
                <a:pos x="connsiteX1" y="connsiteY1"/>
              </a:cxn>
              <a:cxn ang="0">
                <a:pos x="connsiteX2" y="connsiteY2"/>
              </a:cxn>
              <a:cxn ang="0">
                <a:pos x="connsiteX3" y="connsiteY3"/>
              </a:cxn>
            </a:cxnLst>
            <a:rect l="l" t="t" r="r" b="b"/>
            <a:pathLst>
              <a:path w="2210007" h="1714498">
                <a:moveTo>
                  <a:pt x="0" y="0"/>
                </a:moveTo>
                <a:lnTo>
                  <a:pt x="1943283" y="0"/>
                </a:lnTo>
                <a:lnTo>
                  <a:pt x="2210007" y="1714498"/>
                </a:lnTo>
                <a:lnTo>
                  <a:pt x="0" y="1714498"/>
                </a:lnTo>
                <a:close/>
              </a:path>
            </a:pathLst>
          </a:custGeom>
        </p:spPr>
      </p:pic>
      <p:cxnSp>
        <p:nvCxnSpPr>
          <p:cNvPr id="13" name="Straight Connector 15">
            <a:extLst>
              <a:ext uri="{FF2B5EF4-FFF2-40B4-BE49-F238E27FC236}">
                <a16:creationId xmlns:a16="http://schemas.microsoft.com/office/drawing/2014/main" id="{62FFF0A0-BE8D-459F-923D-B46B24B4673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a:endCxn id="36" idx="2"/>
          </p:cNvCxnSpPr>
          <p:nvPr>
            <p:extLst>
              <p:ext uri="{386F3935-93C4-4BCD-93E2-E3B085C9AB24}">
                <p16:designElem xmlns:p16="http://schemas.microsoft.com/office/powerpoint/2015/main" val="1"/>
              </p:ext>
            </p:extLst>
          </p:nvPr>
        </p:nvCxnSpPr>
        <p:spPr>
          <a:xfrm>
            <a:off x="0" y="1714500"/>
            <a:ext cx="19432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71563A3D-6784-C94B-B1F1-DEABAD92AA4F}"/>
              </a:ext>
            </a:extLst>
          </p:cNvPr>
          <p:cNvPicPr>
            <a:picLocks noChangeAspect="1"/>
          </p:cNvPicPr>
          <p:nvPr/>
        </p:nvPicPr>
        <p:blipFill rotWithShape="1">
          <a:blip r:embed="rId4" cstate="screen">
            <a:alphaModFix/>
            <a:extLst>
              <a:ext uri="{28A0092B-C50C-407E-A947-70E740481C1C}">
                <a14:useLocalDpi xmlns:a14="http://schemas.microsoft.com/office/drawing/2010/main"/>
              </a:ext>
            </a:extLst>
          </a:blip>
          <a:srcRect/>
          <a:stretch/>
        </p:blipFill>
        <p:spPr>
          <a:xfrm>
            <a:off x="1" y="3429001"/>
            <a:ext cx="2474319" cy="1698991"/>
          </a:xfrm>
          <a:custGeom>
            <a:avLst/>
            <a:gdLst>
              <a:gd name="connsiteX0" fmla="*/ 0 w 2474319"/>
              <a:gd name="connsiteY0" fmla="*/ 0 h 1698991"/>
              <a:gd name="connsiteX1" fmla="*/ 2210007 w 2474319"/>
              <a:gd name="connsiteY1" fmla="*/ 0 h 1698991"/>
              <a:gd name="connsiteX2" fmla="*/ 2474319 w 2474319"/>
              <a:gd name="connsiteY2" fmla="*/ 1698991 h 1698991"/>
              <a:gd name="connsiteX3" fmla="*/ 188387 w 2474319"/>
              <a:gd name="connsiteY3" fmla="*/ 1698991 h 1698991"/>
              <a:gd name="connsiteX4" fmla="*/ 0 w 2474319"/>
              <a:gd name="connsiteY4" fmla="*/ 574652 h 169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4319" h="1698991">
                <a:moveTo>
                  <a:pt x="0" y="0"/>
                </a:moveTo>
                <a:lnTo>
                  <a:pt x="2210007" y="0"/>
                </a:lnTo>
                <a:lnTo>
                  <a:pt x="2474319" y="1698991"/>
                </a:lnTo>
                <a:lnTo>
                  <a:pt x="188387" y="1698991"/>
                </a:lnTo>
                <a:lnTo>
                  <a:pt x="0" y="574652"/>
                </a:lnTo>
                <a:close/>
              </a:path>
            </a:pathLst>
          </a:custGeom>
        </p:spPr>
      </p:pic>
      <p:cxnSp>
        <p:nvCxnSpPr>
          <p:cNvPr id="14" name="Straight Connector 17">
            <a:extLst>
              <a:ext uri="{FF2B5EF4-FFF2-40B4-BE49-F238E27FC236}">
                <a16:creationId xmlns:a16="http://schemas.microsoft.com/office/drawing/2014/main" id="{0B56C214-8B65-4B22-B075-3385C58B9A0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a:endCxn id="33" idx="2"/>
          </p:cNvCxnSpPr>
          <p:nvPr>
            <p:extLst>
              <p:ext uri="{386F3935-93C4-4BCD-93E2-E3B085C9AB24}">
                <p16:designElem xmlns:p16="http://schemas.microsoft.com/office/powerpoint/2015/main" val="1"/>
              </p:ext>
            </p:extLst>
          </p:nvPr>
        </p:nvCxnSpPr>
        <p:spPr>
          <a:xfrm>
            <a:off x="0" y="3428998"/>
            <a:ext cx="2210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A6A0B62-6485-2C4C-ADEB-034ED81947DC}"/>
              </a:ext>
            </a:extLst>
          </p:cNvPr>
          <p:cNvPicPr>
            <a:picLocks noChangeAspect="1"/>
          </p:cNvPicPr>
          <p:nvPr/>
        </p:nvPicPr>
        <p:blipFill rotWithShape="1">
          <a:blip r:embed="rId5" cstate="screen">
            <a:alphaModFix/>
            <a:extLst>
              <a:ext uri="{28A0092B-C50C-407E-A947-70E740481C1C}">
                <a14:useLocalDpi xmlns:a14="http://schemas.microsoft.com/office/drawing/2010/main"/>
              </a:ext>
            </a:extLst>
          </a:blip>
          <a:srcRect/>
          <a:stretch/>
        </p:blipFill>
        <p:spPr>
          <a:xfrm>
            <a:off x="188388" y="5127992"/>
            <a:ext cx="2555404" cy="1730008"/>
          </a:xfrm>
          <a:custGeom>
            <a:avLst/>
            <a:gdLst>
              <a:gd name="connsiteX0" fmla="*/ 0 w 2555404"/>
              <a:gd name="connsiteY0" fmla="*/ 0 h 1730008"/>
              <a:gd name="connsiteX1" fmla="*/ 2285932 w 2555404"/>
              <a:gd name="connsiteY1" fmla="*/ 0 h 1730008"/>
              <a:gd name="connsiteX2" fmla="*/ 2538174 w 2555404"/>
              <a:gd name="connsiteY2" fmla="*/ 1621404 h 1730008"/>
              <a:gd name="connsiteX3" fmla="*/ 2538508 w 2555404"/>
              <a:gd name="connsiteY3" fmla="*/ 1621404 h 1730008"/>
              <a:gd name="connsiteX4" fmla="*/ 2555404 w 2555404"/>
              <a:gd name="connsiteY4" fmla="*/ 1730008 h 1730008"/>
              <a:gd name="connsiteX5" fmla="*/ 289868 w 2555404"/>
              <a:gd name="connsiteY5" fmla="*/ 1730008 h 173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5404" h="1730008">
                <a:moveTo>
                  <a:pt x="0" y="0"/>
                </a:moveTo>
                <a:lnTo>
                  <a:pt x="2285932" y="0"/>
                </a:lnTo>
                <a:lnTo>
                  <a:pt x="2538174" y="1621404"/>
                </a:lnTo>
                <a:lnTo>
                  <a:pt x="2538508" y="1621404"/>
                </a:lnTo>
                <a:lnTo>
                  <a:pt x="2555404" y="1730008"/>
                </a:lnTo>
                <a:lnTo>
                  <a:pt x="289868" y="1730008"/>
                </a:lnTo>
                <a:close/>
              </a:path>
            </a:pathLst>
          </a:custGeom>
        </p:spPr>
      </p:pic>
      <p:sp>
        <p:nvSpPr>
          <p:cNvPr id="15" name="Isosceles Triangle 8">
            <a:extLst>
              <a:ext uri="{FF2B5EF4-FFF2-40B4-BE49-F238E27FC236}">
                <a16:creationId xmlns:a16="http://schemas.microsoft.com/office/drawing/2014/main" id="{2AC0F484-DB7C-404B-BF79-70F127C9A0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7" name="Straight Connector 21">
            <a:extLst>
              <a:ext uri="{FF2B5EF4-FFF2-40B4-BE49-F238E27FC236}">
                <a16:creationId xmlns:a16="http://schemas.microsoft.com/office/drawing/2014/main" id="{012A8397-95A1-4F93-8EB2-49A74333DD1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a:endCxn id="27" idx="2"/>
          </p:cNvCxnSpPr>
          <p:nvPr>
            <p:extLst>
              <p:ext uri="{386F3935-93C4-4BCD-93E2-E3B085C9AB24}">
                <p16:designElem xmlns:p16="http://schemas.microsoft.com/office/powerpoint/2015/main" val="1"/>
              </p:ext>
            </p:extLst>
          </p:nvPr>
        </p:nvCxnSpPr>
        <p:spPr>
          <a:xfrm>
            <a:off x="188388" y="5127992"/>
            <a:ext cx="228593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E0225A5-77DE-634B-823D-EA843DF59DCE}"/>
              </a:ext>
            </a:extLst>
          </p:cNvPr>
          <p:cNvSpPr>
            <a:spLocks noGrp="1"/>
          </p:cNvSpPr>
          <p:nvPr>
            <p:ph idx="1"/>
          </p:nvPr>
        </p:nvSpPr>
        <p:spPr>
          <a:xfrm>
            <a:off x="2849562" y="2160589"/>
            <a:ext cx="6424439" cy="3880773"/>
          </a:xfrm>
        </p:spPr>
        <p:txBody>
          <a:bodyPr>
            <a:normAutofit/>
          </a:bodyPr>
          <a:lstStyle/>
          <a:p>
            <a:r>
              <a:rPr lang="en-US" dirty="0"/>
              <a:t>Load configurations should ensure adequate air removal, penetration of steam into each package, and steam evacuation. Loading the sterilizer in this fashion allows adequate air elimination and drainage of condensate, which are needed to attain product sterility. Nonlinting, absorbent cart shelf liners can be helpful in drying a load. Nonlinting materials are recommended because lint can be introduced into a patient’s wound and cause a foreign-body reaction. Placing metal items below textile items enables condensate to drain out without dripping onto items below. </a:t>
            </a:r>
          </a:p>
          <a:p>
            <a:endParaRPr lang="en-US" dirty="0"/>
          </a:p>
        </p:txBody>
      </p:sp>
    </p:spTree>
    <p:extLst>
      <p:ext uri="{BB962C8B-B14F-4D97-AF65-F5344CB8AC3E}">
        <p14:creationId xmlns:p14="http://schemas.microsoft.com/office/powerpoint/2010/main" val="325623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7744C8-593D-AE41-9789-0780A8CB7D4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 y="10"/>
            <a:ext cx="4063593" cy="6857990"/>
          </a:xfrm>
          <a:prstGeom prst="rect">
            <a:avLst/>
          </a:prstGeom>
        </p:spPr>
      </p:pic>
      <p:pic>
        <p:nvPicPr>
          <p:cNvPr id="5" name="Picture 4">
            <a:extLst>
              <a:ext uri="{FF2B5EF4-FFF2-40B4-BE49-F238E27FC236}">
                <a16:creationId xmlns:a16="http://schemas.microsoft.com/office/drawing/2014/main" id="{4383CBE9-328A-EB4C-8D64-C8D199C6466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64204" y="10"/>
            <a:ext cx="4063593" cy="6857990"/>
          </a:xfrm>
          <a:prstGeom prst="rect">
            <a:avLst/>
          </a:prstGeom>
        </p:spPr>
      </p:pic>
      <p:pic>
        <p:nvPicPr>
          <p:cNvPr id="7" name="Picture 6">
            <a:extLst>
              <a:ext uri="{FF2B5EF4-FFF2-40B4-BE49-F238E27FC236}">
                <a16:creationId xmlns:a16="http://schemas.microsoft.com/office/drawing/2014/main" id="{F60082E0-17C1-F14E-9D95-314D3F8ACB5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28407" y="10"/>
            <a:ext cx="4063593" cy="6857990"/>
          </a:xfrm>
          <a:prstGeom prst="rect">
            <a:avLst/>
          </a:prstGeom>
        </p:spPr>
      </p:pic>
    </p:spTree>
    <p:extLst>
      <p:ext uri="{BB962C8B-B14F-4D97-AF65-F5344CB8AC3E}">
        <p14:creationId xmlns:p14="http://schemas.microsoft.com/office/powerpoint/2010/main" val="2155483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5" name="Group 13">
            <a:extLst>
              <a:ext uri="{FF2B5EF4-FFF2-40B4-BE49-F238E27FC236}">
                <a16:creationId xmlns:a16="http://schemas.microsoft.com/office/drawing/2014/main" id="{4098A4C6-4FFB-4EF4-8317-8110224DBB6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 name="Straight Connector 14">
              <a:extLst>
                <a:ext uri="{FF2B5EF4-FFF2-40B4-BE49-F238E27FC236}">
                  <a16:creationId xmlns:a16="http://schemas.microsoft.com/office/drawing/2014/main" id="{4A415072-93F3-4FDA-96B8-7DFD2874C5D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8C2D828-7FBF-4467-B527-793E0E978C2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B9D10F1D-AB99-42AD-8720-CDF3499591B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5BF01F05-8464-452A-A278-4A40757B65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18">
              <a:extLst>
                <a:ext uri="{FF2B5EF4-FFF2-40B4-BE49-F238E27FC236}">
                  <a16:creationId xmlns:a16="http://schemas.microsoft.com/office/drawing/2014/main" id="{FBCC0363-6CA5-4B64-A66F-4787325575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7">
              <a:extLst>
                <a:ext uri="{FF2B5EF4-FFF2-40B4-BE49-F238E27FC236}">
                  <a16:creationId xmlns:a16="http://schemas.microsoft.com/office/drawing/2014/main" id="{CBACBAB2-7577-4339-B610-7245E449D3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DFCB19D4-D4D4-4AFD-9ECC-A6D0E4AE215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9">
              <a:extLst>
                <a:ext uri="{FF2B5EF4-FFF2-40B4-BE49-F238E27FC236}">
                  <a16:creationId xmlns:a16="http://schemas.microsoft.com/office/drawing/2014/main" id="{3B32E423-85B7-4B28-B5C3-AB63224A46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3DC38A14-94ED-496F-851A-CA6A988988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14E862E4-F307-4A50-A3A9-0A79FD36D0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9" name="Picture 8">
            <a:extLst>
              <a:ext uri="{FF2B5EF4-FFF2-40B4-BE49-F238E27FC236}">
                <a16:creationId xmlns:a16="http://schemas.microsoft.com/office/drawing/2014/main" id="{59E48AF6-5DFF-DE48-BAE2-6BFA9154EAF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3"/>
          <a:stretch/>
        </p:blipFill>
        <p:spPr>
          <a:xfrm>
            <a:off x="3078396" y="10"/>
            <a:ext cx="3030396" cy="2618824"/>
          </a:xfrm>
          <a:custGeom>
            <a:avLst/>
            <a:gdLst>
              <a:gd name="connsiteX0" fmla="*/ 398252 w 3030396"/>
              <a:gd name="connsiteY0" fmla="*/ 0 h 2618834"/>
              <a:gd name="connsiteX1" fmla="*/ 1887012 w 3030396"/>
              <a:gd name="connsiteY1" fmla="*/ 0 h 2618834"/>
              <a:gd name="connsiteX2" fmla="*/ 1887012 w 3030396"/>
              <a:gd name="connsiteY2" fmla="*/ 1 h 2618834"/>
              <a:gd name="connsiteX3" fmla="*/ 3030396 w 3030396"/>
              <a:gd name="connsiteY3" fmla="*/ 1 h 2618834"/>
              <a:gd name="connsiteX4" fmla="*/ 2639222 w 3030396"/>
              <a:gd name="connsiteY4" fmla="*/ 2618834 h 2618834"/>
              <a:gd name="connsiteX5" fmla="*/ 0 w 3030396"/>
              <a:gd name="connsiteY5" fmla="*/ 2618834 h 26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0396" h="2618834">
                <a:moveTo>
                  <a:pt x="398252" y="0"/>
                </a:moveTo>
                <a:lnTo>
                  <a:pt x="1887012" y="0"/>
                </a:lnTo>
                <a:lnTo>
                  <a:pt x="1887012" y="1"/>
                </a:lnTo>
                <a:lnTo>
                  <a:pt x="3030396" y="1"/>
                </a:lnTo>
                <a:lnTo>
                  <a:pt x="2639222" y="2618834"/>
                </a:lnTo>
                <a:lnTo>
                  <a:pt x="0" y="2618834"/>
                </a:lnTo>
                <a:close/>
              </a:path>
            </a:pathLst>
          </a:custGeom>
        </p:spPr>
      </p:pic>
      <p:sp>
        <p:nvSpPr>
          <p:cNvPr id="2" name="Title 1">
            <a:extLst>
              <a:ext uri="{FF2B5EF4-FFF2-40B4-BE49-F238E27FC236}">
                <a16:creationId xmlns:a16="http://schemas.microsoft.com/office/drawing/2014/main" id="{B739C030-23FF-F94A-9387-05CA02563AB7}"/>
              </a:ext>
            </a:extLst>
          </p:cNvPr>
          <p:cNvSpPr>
            <a:spLocks noGrp="1"/>
          </p:cNvSpPr>
          <p:nvPr>
            <p:ph type="title"/>
          </p:nvPr>
        </p:nvSpPr>
        <p:spPr>
          <a:xfrm>
            <a:off x="6108790" y="2232539"/>
            <a:ext cx="3165212" cy="2339460"/>
          </a:xfrm>
        </p:spPr>
        <p:txBody>
          <a:bodyPr vert="horz" lIns="91440" tIns="45720" rIns="91440" bIns="45720" rtlCol="0" anchor="b">
            <a:normAutofit/>
          </a:bodyPr>
          <a:lstStyle/>
          <a:p>
            <a:pPr algn="r"/>
            <a:r>
              <a:rPr lang="en-US" sz="4400" dirty="0"/>
              <a:t>Loaner Instruments</a:t>
            </a:r>
          </a:p>
        </p:txBody>
      </p:sp>
      <p:pic>
        <p:nvPicPr>
          <p:cNvPr id="7" name="Picture 6">
            <a:extLst>
              <a:ext uri="{FF2B5EF4-FFF2-40B4-BE49-F238E27FC236}">
                <a16:creationId xmlns:a16="http://schemas.microsoft.com/office/drawing/2014/main" id="{418D6636-57DA-BA4D-A06C-813B79AD43C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5"/>
          <a:stretch/>
        </p:blipFill>
        <p:spPr>
          <a:xfrm>
            <a:off x="440943" y="10"/>
            <a:ext cx="3038117" cy="2618824"/>
          </a:xfrm>
          <a:custGeom>
            <a:avLst/>
            <a:gdLst>
              <a:gd name="connsiteX0" fmla="*/ 389438 w 3038117"/>
              <a:gd name="connsiteY0" fmla="*/ 0 h 2618834"/>
              <a:gd name="connsiteX1" fmla="*/ 3038117 w 3038117"/>
              <a:gd name="connsiteY1" fmla="*/ 0 h 2618834"/>
              <a:gd name="connsiteX2" fmla="*/ 2639865 w 3038117"/>
              <a:gd name="connsiteY2" fmla="*/ 2618834 h 2618834"/>
              <a:gd name="connsiteX3" fmla="*/ 0 w 3038117"/>
              <a:gd name="connsiteY3" fmla="*/ 2618834 h 2618834"/>
            </a:gdLst>
            <a:ahLst/>
            <a:cxnLst>
              <a:cxn ang="0">
                <a:pos x="connsiteX0" y="connsiteY0"/>
              </a:cxn>
              <a:cxn ang="0">
                <a:pos x="connsiteX1" y="connsiteY1"/>
              </a:cxn>
              <a:cxn ang="0">
                <a:pos x="connsiteX2" y="connsiteY2"/>
              </a:cxn>
              <a:cxn ang="0">
                <a:pos x="connsiteX3" y="connsiteY3"/>
              </a:cxn>
            </a:cxnLst>
            <a:rect l="l" t="t" r="r" b="b"/>
            <a:pathLst>
              <a:path w="3038117" h="2618834">
                <a:moveTo>
                  <a:pt x="389438" y="0"/>
                </a:moveTo>
                <a:lnTo>
                  <a:pt x="3038117" y="0"/>
                </a:lnTo>
                <a:lnTo>
                  <a:pt x="2639865" y="2618834"/>
                </a:lnTo>
                <a:lnTo>
                  <a:pt x="0" y="2618834"/>
                </a:lnTo>
                <a:close/>
              </a:path>
            </a:pathLst>
          </a:custGeom>
        </p:spPr>
      </p:pic>
      <p:pic>
        <p:nvPicPr>
          <p:cNvPr id="5" name="Content Placeholder 4">
            <a:extLst>
              <a:ext uri="{FF2B5EF4-FFF2-40B4-BE49-F238E27FC236}">
                <a16:creationId xmlns:a16="http://schemas.microsoft.com/office/drawing/2014/main" id="{EBD1C822-6471-B544-BFFE-3A74CA2FCC90}"/>
              </a:ext>
            </a:extLst>
          </p:cNvPr>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1" y="2618834"/>
            <a:ext cx="5717617" cy="4239166"/>
          </a:xfrm>
          <a:custGeom>
            <a:avLst/>
            <a:gdLst>
              <a:gd name="connsiteX0" fmla="*/ 440944 w 5717617"/>
              <a:gd name="connsiteY0" fmla="*/ 0 h 4239166"/>
              <a:gd name="connsiteX1" fmla="*/ 5717617 w 5717617"/>
              <a:gd name="connsiteY1" fmla="*/ 0 h 4239166"/>
              <a:gd name="connsiteX2" fmla="*/ 5084413 w 5717617"/>
              <a:gd name="connsiteY2" fmla="*/ 4239166 h 4239166"/>
              <a:gd name="connsiteX3" fmla="*/ 0 w 5717617"/>
              <a:gd name="connsiteY3" fmla="*/ 4239166 h 4239166"/>
              <a:gd name="connsiteX4" fmla="*/ 0 w 5717617"/>
              <a:gd name="connsiteY4" fmla="*/ 2965186 h 4239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7617" h="4239166">
                <a:moveTo>
                  <a:pt x="440944" y="0"/>
                </a:moveTo>
                <a:lnTo>
                  <a:pt x="5717617" y="0"/>
                </a:lnTo>
                <a:lnTo>
                  <a:pt x="5084413" y="4239166"/>
                </a:lnTo>
                <a:lnTo>
                  <a:pt x="0" y="4239166"/>
                </a:lnTo>
                <a:lnTo>
                  <a:pt x="0" y="2965186"/>
                </a:lnTo>
                <a:close/>
              </a:path>
            </a:pathLst>
          </a:custGeom>
        </p:spPr>
      </p:pic>
      <p:cxnSp>
        <p:nvCxnSpPr>
          <p:cNvPr id="26" name="Straight Connector 25">
            <a:extLst>
              <a:ext uri="{FF2B5EF4-FFF2-40B4-BE49-F238E27FC236}">
                <a16:creationId xmlns:a16="http://schemas.microsoft.com/office/drawing/2014/main" id="{076A370E-C7CA-4ED6-BBEE-CE73A7944BB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0943" y="2618834"/>
            <a:ext cx="528385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9C45DED-5AFE-434B-A28C-F5DF05539BB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078396" y="0"/>
            <a:ext cx="400664" cy="261883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6046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DAF76-8412-406E-AAF9-443EAD40D978}"/>
              </a:ext>
            </a:extLst>
          </p:cNvPr>
          <p:cNvSpPr>
            <a:spLocks noGrp="1"/>
          </p:cNvSpPr>
          <p:nvPr>
            <p:ph type="title"/>
          </p:nvPr>
        </p:nvSpPr>
        <p:spPr/>
        <p:txBody>
          <a:bodyPr/>
          <a:lstStyle/>
          <a:p>
            <a:r>
              <a:rPr lang="en-US" dirty="0"/>
              <a:t>Factors that affect Sterilization</a:t>
            </a:r>
          </a:p>
        </p:txBody>
      </p:sp>
      <p:sp>
        <p:nvSpPr>
          <p:cNvPr id="3" name="Content Placeholder 2">
            <a:extLst>
              <a:ext uri="{FF2B5EF4-FFF2-40B4-BE49-F238E27FC236}">
                <a16:creationId xmlns:a16="http://schemas.microsoft.com/office/drawing/2014/main" id="{1299E985-A8B3-4594-96F1-2B7FF4F2ED2E}"/>
              </a:ext>
            </a:extLst>
          </p:cNvPr>
          <p:cNvSpPr>
            <a:spLocks noGrp="1"/>
          </p:cNvSpPr>
          <p:nvPr>
            <p:ph idx="1"/>
          </p:nvPr>
        </p:nvSpPr>
        <p:spPr/>
        <p:txBody>
          <a:bodyPr>
            <a:normAutofit fontScale="92500" lnSpcReduction="20000"/>
          </a:bodyPr>
          <a:lstStyle/>
          <a:p>
            <a:pPr marL="0" indent="0">
              <a:buNone/>
            </a:pPr>
            <a:r>
              <a:rPr lang="en-US" dirty="0"/>
              <a:t>WATER QUALITY </a:t>
            </a:r>
          </a:p>
          <a:p>
            <a:r>
              <a:rPr lang="en-US" dirty="0"/>
              <a:t>Water quality supplied to each piece of equipment should meet the manufacturers' requirements. Water quality is key to prolonging the life of medical instrumentals, and more importantly, minimize the risk of patient infection resulting from contaminated medical devices.</a:t>
            </a:r>
          </a:p>
          <a:p>
            <a:r>
              <a:rPr lang="en-US" dirty="0"/>
              <a:t>Water quality is a factor in all disinfection and sterilization processes. If the quality of the water used for steam generation for steam sterilization or hot-water disinfection is inappropriate, residues that condense out of the steam onto the device can lead to staining or corrosion of medical devices. Furthermore, the quality of water can affect the efficacy of LCSs or HLDs that are diluted to achieve the correct use-dilution.</a:t>
            </a:r>
          </a:p>
          <a:p>
            <a:r>
              <a:rPr lang="en-US" dirty="0"/>
              <a:t>It should be noted that many sterilization methods do not completely inactivate endotoxins on a device. Therefore, Critical Water should be used to rinse critical devices before sterilization to help reduce the amount of endotoxins on the sterilized device and to lessen the chance of a pyrogenic or other adverse patient reaction.</a:t>
            </a:r>
          </a:p>
        </p:txBody>
      </p:sp>
    </p:spTree>
    <p:extLst>
      <p:ext uri="{BB962C8B-B14F-4D97-AF65-F5344CB8AC3E}">
        <p14:creationId xmlns:p14="http://schemas.microsoft.com/office/powerpoint/2010/main" val="761222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C16C40-7C29-4ACC-B851-7E08E459B5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4C4225-619D-4644-9C80-8C947C9BAD0F}"/>
              </a:ext>
            </a:extLst>
          </p:cNvPr>
          <p:cNvSpPr>
            <a:spLocks noGrp="1"/>
          </p:cNvSpPr>
          <p:nvPr>
            <p:ph type="title"/>
          </p:nvPr>
        </p:nvSpPr>
        <p:spPr>
          <a:xfrm>
            <a:off x="677334" y="609600"/>
            <a:ext cx="8596668" cy="1320800"/>
          </a:xfrm>
        </p:spPr>
        <p:txBody>
          <a:bodyPr>
            <a:normAutofit/>
          </a:bodyPr>
          <a:lstStyle/>
          <a:p>
            <a:r>
              <a:rPr lang="en-US"/>
              <a:t>Loaner Instruments Cont.</a:t>
            </a:r>
            <a:endParaRPr lang="en-US" dirty="0"/>
          </a:p>
        </p:txBody>
      </p:sp>
      <p:sp>
        <p:nvSpPr>
          <p:cNvPr id="3" name="Content Placeholder 2">
            <a:extLst>
              <a:ext uri="{FF2B5EF4-FFF2-40B4-BE49-F238E27FC236}">
                <a16:creationId xmlns:a16="http://schemas.microsoft.com/office/drawing/2014/main" id="{13AC338B-D5CE-4D42-A945-9A92EC9FB77C}"/>
              </a:ext>
            </a:extLst>
          </p:cNvPr>
          <p:cNvSpPr>
            <a:spLocks noGrp="1"/>
          </p:cNvSpPr>
          <p:nvPr>
            <p:ph idx="1"/>
          </p:nvPr>
        </p:nvSpPr>
        <p:spPr>
          <a:xfrm>
            <a:off x="677334" y="2160589"/>
            <a:ext cx="8596668" cy="3880773"/>
          </a:xfrm>
        </p:spPr>
        <p:txBody>
          <a:bodyPr>
            <a:normAutofit lnSpcReduction="10000"/>
          </a:bodyPr>
          <a:lstStyle/>
          <a:p>
            <a:pPr>
              <a:lnSpc>
                <a:spcPct val="90000"/>
              </a:lnSpc>
            </a:pPr>
            <a:r>
              <a:rPr lang="en-US" sz="1500"/>
              <a:t>Implementation of tracking and quality controls and procedures is necessary to manage instrumentation and implants that are brought in from outside organizations and companies.</a:t>
            </a:r>
          </a:p>
          <a:p>
            <a:pPr>
              <a:lnSpc>
                <a:spcPct val="90000"/>
              </a:lnSpc>
            </a:pPr>
            <a:r>
              <a:rPr lang="en-US" sz="1500"/>
              <a:t>Loaner instrumentation checklist</a:t>
            </a:r>
          </a:p>
          <a:p>
            <a:pPr lvl="1">
              <a:lnSpc>
                <a:spcPct val="90000"/>
              </a:lnSpc>
              <a:buFont typeface="Wingdings" pitchFamily="2" charset="2"/>
              <a:buChar char="q"/>
            </a:pPr>
            <a:r>
              <a:rPr lang="en-US" sz="1500"/>
              <a:t> CSSD notified of loaners prior to receiving them</a:t>
            </a:r>
          </a:p>
          <a:p>
            <a:pPr lvl="1">
              <a:lnSpc>
                <a:spcPct val="90000"/>
              </a:lnSpc>
              <a:buFont typeface="Wingdings" pitchFamily="2" charset="2"/>
              <a:buChar char="q"/>
            </a:pPr>
            <a:r>
              <a:rPr lang="en-US" sz="1500"/>
              <a:t>Received in facility (decontamination) at least two working days (48 hours) for existing loaner sets and three working days (72 hours) for new sets before scheduled case</a:t>
            </a:r>
          </a:p>
          <a:p>
            <a:pPr lvl="1">
              <a:lnSpc>
                <a:spcPct val="90000"/>
              </a:lnSpc>
              <a:buFont typeface="Wingdings" pitchFamily="2" charset="2"/>
              <a:buChar char="q"/>
            </a:pPr>
            <a:r>
              <a:rPr lang="en-US" sz="1500"/>
              <a:t>Inventory list provided/available</a:t>
            </a:r>
          </a:p>
          <a:p>
            <a:pPr lvl="1">
              <a:lnSpc>
                <a:spcPct val="90000"/>
              </a:lnSpc>
              <a:buFont typeface="Wingdings" pitchFamily="2" charset="2"/>
              <a:buChar char="q"/>
            </a:pPr>
            <a:r>
              <a:rPr lang="en-US" sz="1500"/>
              <a:t>FDA-cleared manufacturer written instructions for cleaning, packaging, and sterilization available</a:t>
            </a:r>
          </a:p>
          <a:p>
            <a:pPr lvl="1">
              <a:lnSpc>
                <a:spcPct val="90000"/>
              </a:lnSpc>
              <a:buFont typeface="Wingdings" pitchFamily="2" charset="2"/>
              <a:buChar char="q"/>
            </a:pPr>
            <a:r>
              <a:rPr lang="en-US" sz="1500"/>
              <a:t>Inventory and quality checks completed</a:t>
            </a:r>
          </a:p>
          <a:p>
            <a:pPr lvl="1">
              <a:lnSpc>
                <a:spcPct val="90000"/>
              </a:lnSpc>
              <a:buFont typeface="Wingdings" pitchFamily="2" charset="2"/>
              <a:buChar char="q"/>
            </a:pPr>
            <a:r>
              <a:rPr lang="en-US" sz="1500"/>
              <a:t>Multiple trays numbered and labeled (patient name, surgeon)</a:t>
            </a:r>
          </a:p>
          <a:p>
            <a:pPr lvl="1">
              <a:lnSpc>
                <a:spcPct val="90000"/>
              </a:lnSpc>
              <a:buFont typeface="Wingdings" pitchFamily="2" charset="2"/>
              <a:buChar char="q"/>
            </a:pPr>
            <a:r>
              <a:rPr lang="en-US" sz="1500"/>
              <a:t>Trays do not exceed 25 pounds □ All instruments in good condition, with no rusting or pitting</a:t>
            </a:r>
          </a:p>
          <a:p>
            <a:pPr lvl="1">
              <a:lnSpc>
                <a:spcPct val="90000"/>
              </a:lnSpc>
              <a:buFont typeface="Wingdings" pitchFamily="2" charset="2"/>
              <a:buChar char="q"/>
            </a:pPr>
            <a:r>
              <a:rPr lang="en-US" sz="1500"/>
              <a:t>Container in good condition, with no rusting, tape, residue, etc.</a:t>
            </a:r>
          </a:p>
        </p:txBody>
      </p:sp>
      <p:grpSp>
        <p:nvGrpSpPr>
          <p:cNvPr id="25" name="Group 9">
            <a:extLst>
              <a:ext uri="{FF2B5EF4-FFF2-40B4-BE49-F238E27FC236}">
                <a16:creationId xmlns:a16="http://schemas.microsoft.com/office/drawing/2014/main" id="{CDD733AE-DD5E-4C77-8BCD-72BF12A06BB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51DE90A4-932E-4370-BA07-30F43254C01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6" name="Straight Connector 11">
              <a:extLst>
                <a:ext uri="{FF2B5EF4-FFF2-40B4-BE49-F238E27FC236}">
                  <a16:creationId xmlns:a16="http://schemas.microsoft.com/office/drawing/2014/main" id="{6A19CA4A-B208-452A-8BE4-BC6940D33D4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74F8D3E-E618-4DE3-A0CC-B4904BB5D5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299DA406-C54B-4E31-867D-FAF8DCE7045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A1E16883-5140-47C4-A9AD-AD6598AC3EE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4CD848DC-8A2A-4093-9BDD-7AF4B6A2781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34635A4D-E9CE-4B78-912A-479EA4512B1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D663A5EE-5581-44F3-8F98-688755F63EA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B1E84E6A-F5AE-4F4D-98F2-82FE4FCC26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DDE7DDC9-17D4-4686-833D-48F8733B49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Tree>
    <p:extLst>
      <p:ext uri="{BB962C8B-B14F-4D97-AF65-F5344CB8AC3E}">
        <p14:creationId xmlns:p14="http://schemas.microsoft.com/office/powerpoint/2010/main" val="1523441009"/>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50">
            <a:extLst>
              <a:ext uri="{FF2B5EF4-FFF2-40B4-BE49-F238E27FC236}">
                <a16:creationId xmlns:a16="http://schemas.microsoft.com/office/drawing/2014/main" id="{9F4444CE-BC8D-4D61-B303-4C05614E62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BCE30A-6438-C947-A2BE-C14D9D898A6D}"/>
              </a:ext>
            </a:extLst>
          </p:cNvPr>
          <p:cNvSpPr>
            <a:spLocks noGrp="1"/>
          </p:cNvSpPr>
          <p:nvPr>
            <p:ph type="title"/>
          </p:nvPr>
        </p:nvSpPr>
        <p:spPr>
          <a:xfrm>
            <a:off x="1286933" y="609600"/>
            <a:ext cx="10197494" cy="1099457"/>
          </a:xfrm>
        </p:spPr>
        <p:txBody>
          <a:bodyPr>
            <a:normAutofit/>
          </a:bodyPr>
          <a:lstStyle/>
          <a:p>
            <a:r>
              <a:rPr lang="en-US"/>
              <a:t>Loaner Instruments Cont…</a:t>
            </a:r>
          </a:p>
        </p:txBody>
      </p:sp>
      <p:sp>
        <p:nvSpPr>
          <p:cNvPr id="49" name="Isosceles Triangle 52">
            <a:extLst>
              <a:ext uri="{FF2B5EF4-FFF2-40B4-BE49-F238E27FC236}">
                <a16:creationId xmlns:a16="http://schemas.microsoft.com/office/drawing/2014/main" id="{73772B81-181F-48B7-8826-4D9686D15D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54">
            <a:extLst>
              <a:ext uri="{FF2B5EF4-FFF2-40B4-BE49-F238E27FC236}">
                <a16:creationId xmlns:a16="http://schemas.microsoft.com/office/drawing/2014/main" id="{B2205F6E-03C6-4E92-877C-E2482F6599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28" name="Content Placeholder 2">
            <a:extLst>
              <a:ext uri="{FF2B5EF4-FFF2-40B4-BE49-F238E27FC236}">
                <a16:creationId xmlns:a16="http://schemas.microsoft.com/office/drawing/2014/main" id="{484A2B53-0118-47D1-B381-5642A5EFEBDF}"/>
              </a:ext>
            </a:extLst>
          </p:cNvPr>
          <p:cNvGraphicFramePr>
            <a:graphicFrameLocks noGrp="1"/>
          </p:cNvGraphicFramePr>
          <p:nvPr>
            <p:ph idx="1"/>
            <p:extLst>
              <p:ext uri="{D42A27DB-BD31-4B8C-83A1-F6EECF244321}">
                <p14:modId xmlns:p14="http://schemas.microsoft.com/office/powerpoint/2010/main" val="561127313"/>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7209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EE8B-0043-4F5A-8639-63DC4288F801}"/>
              </a:ext>
            </a:extLst>
          </p:cNvPr>
          <p:cNvSpPr>
            <a:spLocks noGrp="1"/>
          </p:cNvSpPr>
          <p:nvPr>
            <p:ph type="title"/>
          </p:nvPr>
        </p:nvSpPr>
        <p:spPr/>
        <p:txBody>
          <a:bodyPr/>
          <a:lstStyle/>
          <a:p>
            <a:r>
              <a:rPr lang="en-US" dirty="0"/>
              <a:t>Quality Control</a:t>
            </a:r>
          </a:p>
        </p:txBody>
      </p:sp>
      <p:sp>
        <p:nvSpPr>
          <p:cNvPr id="3" name="Content Placeholder 2">
            <a:extLst>
              <a:ext uri="{FF2B5EF4-FFF2-40B4-BE49-F238E27FC236}">
                <a16:creationId xmlns:a16="http://schemas.microsoft.com/office/drawing/2014/main" id="{53303B3E-1BFA-40ED-990E-276980C2EC96}"/>
              </a:ext>
            </a:extLst>
          </p:cNvPr>
          <p:cNvSpPr>
            <a:spLocks noGrp="1"/>
          </p:cNvSpPr>
          <p:nvPr>
            <p:ph idx="1"/>
          </p:nvPr>
        </p:nvSpPr>
        <p:spPr/>
        <p:txBody>
          <a:bodyPr/>
          <a:lstStyle/>
          <a:p>
            <a:r>
              <a:rPr lang="en-US" dirty="0"/>
              <a:t>Monitoring and verifying the cleaning process </a:t>
            </a:r>
          </a:p>
          <a:p>
            <a:r>
              <a:rPr lang="en-US" dirty="0"/>
              <a:t>Sterilization process monitoring </a:t>
            </a:r>
          </a:p>
          <a:p>
            <a:pPr lvl="1">
              <a:buFont typeface="Wingdings" panose="05000000000000000000" pitchFamily="2" charset="2"/>
              <a:buChar char="v"/>
            </a:pPr>
            <a:r>
              <a:rPr lang="en-US" dirty="0"/>
              <a:t>monitoring of every package and sterilization load </a:t>
            </a:r>
          </a:p>
          <a:p>
            <a:pPr lvl="1">
              <a:buFont typeface="Wingdings" panose="05000000000000000000" pitchFamily="2" charset="2"/>
              <a:buChar char="v"/>
            </a:pPr>
            <a:r>
              <a:rPr lang="en-US" dirty="0"/>
              <a:t>routine monitoring of sterilizer efficacy </a:t>
            </a:r>
          </a:p>
          <a:p>
            <a:pPr lvl="1">
              <a:buFont typeface="Wingdings" panose="05000000000000000000" pitchFamily="2" charset="2"/>
              <a:buChar char="v"/>
            </a:pPr>
            <a:r>
              <a:rPr lang="en-US" dirty="0"/>
              <a:t>qualification testing of the sterilizer after installation, relocation, sterilizer malfunction, major repairs, and sterilization process failures </a:t>
            </a:r>
          </a:p>
          <a:p>
            <a:pPr lvl="1">
              <a:buFont typeface="Wingdings" panose="05000000000000000000" pitchFamily="2" charset="2"/>
              <a:buChar char="v"/>
            </a:pPr>
            <a:r>
              <a:rPr lang="en-US" dirty="0"/>
              <a:t>periodic product quality assurance testing </a:t>
            </a:r>
          </a:p>
          <a:p>
            <a:endParaRPr lang="en-US" dirty="0"/>
          </a:p>
        </p:txBody>
      </p:sp>
    </p:spTree>
    <p:extLst>
      <p:ext uri="{BB962C8B-B14F-4D97-AF65-F5344CB8AC3E}">
        <p14:creationId xmlns:p14="http://schemas.microsoft.com/office/powerpoint/2010/main" val="556503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41687F-571F-CF43-976E-32DFEB1F5510}"/>
              </a:ext>
            </a:extLst>
          </p:cNvPr>
          <p:cNvSpPr>
            <a:spLocks noGrp="1"/>
          </p:cNvSpPr>
          <p:nvPr>
            <p:ph type="title"/>
          </p:nvPr>
        </p:nvSpPr>
        <p:spPr>
          <a:xfrm>
            <a:off x="652481" y="1382486"/>
            <a:ext cx="3547581" cy="4093028"/>
          </a:xfrm>
        </p:spPr>
        <p:txBody>
          <a:bodyPr anchor="ctr">
            <a:normAutofit/>
          </a:bodyPr>
          <a:lstStyle/>
          <a:p>
            <a:r>
              <a:rPr lang="en-US" sz="4400"/>
              <a:t>Objectives</a:t>
            </a:r>
          </a:p>
        </p:txBody>
      </p:sp>
      <p:grpSp>
        <p:nvGrpSpPr>
          <p:cNvPr id="31"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2"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3" name="Content Placeholder 2">
            <a:extLst>
              <a:ext uri="{FF2B5EF4-FFF2-40B4-BE49-F238E27FC236}">
                <a16:creationId xmlns:a16="http://schemas.microsoft.com/office/drawing/2014/main" id="{C3C8A466-174A-4636-A54A-5F832B470BFB}"/>
              </a:ext>
            </a:extLst>
          </p:cNvPr>
          <p:cNvGraphicFramePr>
            <a:graphicFrameLocks noGrp="1"/>
          </p:cNvGraphicFramePr>
          <p:nvPr>
            <p:ph idx="1"/>
            <p:extLst>
              <p:ext uri="{D42A27DB-BD31-4B8C-83A1-F6EECF244321}">
                <p14:modId xmlns:p14="http://schemas.microsoft.com/office/powerpoint/2010/main" val="4174395325"/>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81681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6F464-1649-4CA0-BF0C-9378A8F3602D}"/>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81415C2B-EB86-4B8C-B90B-62961D64050D}"/>
              </a:ext>
            </a:extLst>
          </p:cNvPr>
          <p:cNvSpPr>
            <a:spLocks noGrp="1"/>
          </p:cNvSpPr>
          <p:nvPr>
            <p:ph idx="1"/>
          </p:nvPr>
        </p:nvSpPr>
        <p:spPr/>
        <p:txBody>
          <a:bodyPr>
            <a:normAutofit/>
          </a:bodyPr>
          <a:lstStyle/>
          <a:p>
            <a:r>
              <a:rPr lang="en-US" dirty="0"/>
              <a:t>Infection </a:t>
            </a:r>
            <a:r>
              <a:rPr lang="en-US" dirty="0" err="1"/>
              <a:t>Preventionist</a:t>
            </a:r>
            <a:r>
              <a:rPr lang="en-US" dirty="0"/>
              <a:t> collaboration with the Sterile Processing Department (SPD) is key </a:t>
            </a:r>
          </a:p>
          <a:p>
            <a:r>
              <a:rPr lang="en-US" dirty="0"/>
              <a:t>Include SPD in your Joint Commission tracer and rounding activities </a:t>
            </a:r>
          </a:p>
          <a:p>
            <a:r>
              <a:rPr lang="en-US" dirty="0"/>
              <a:t>Ensure that all policies and procedures are evidence-based and up to date </a:t>
            </a:r>
          </a:p>
          <a:p>
            <a:r>
              <a:rPr lang="en-US" dirty="0"/>
              <a:t>Quality does not automatically translate into patient safety </a:t>
            </a:r>
          </a:p>
          <a:p>
            <a:r>
              <a:rPr lang="en-US" dirty="0"/>
              <a:t>Monitoring of the sterilization process is necessity for maintaining patient safety </a:t>
            </a:r>
          </a:p>
          <a:p>
            <a:r>
              <a:rPr lang="en-US" dirty="0"/>
              <a:t>Conduct regular risk assessments of the various processes and potential problems using tools such as FMEA, Situational Analysis, and RCA when issues arise that impact patient safety </a:t>
            </a:r>
          </a:p>
          <a:p>
            <a:r>
              <a:rPr lang="en-US" dirty="0"/>
              <a:t>Be aware of the concerns in the SPD </a:t>
            </a:r>
          </a:p>
          <a:p>
            <a:endParaRPr lang="en-US" dirty="0"/>
          </a:p>
        </p:txBody>
      </p:sp>
    </p:spTree>
    <p:extLst>
      <p:ext uri="{BB962C8B-B14F-4D97-AF65-F5344CB8AC3E}">
        <p14:creationId xmlns:p14="http://schemas.microsoft.com/office/powerpoint/2010/main" val="2792431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90A61547-2555-4DE2-A37F-A53E5491744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4" name="Straight Connector 33">
              <a:extLst>
                <a:ext uri="{FF2B5EF4-FFF2-40B4-BE49-F238E27FC236}">
                  <a16:creationId xmlns:a16="http://schemas.microsoft.com/office/drawing/2014/main" id="{5C2447E0-8F0D-479C-94E4-82BC8EB68C0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F943397-DCDD-44CB-BBA9-9510B7698DD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6" name="Rectangle 23">
              <a:extLst>
                <a:ext uri="{FF2B5EF4-FFF2-40B4-BE49-F238E27FC236}">
                  <a16:creationId xmlns:a16="http://schemas.microsoft.com/office/drawing/2014/main" id="{E2630ADC-31DB-4C48-AC4A-DAAE5A7B8E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5">
              <a:extLst>
                <a:ext uri="{FF2B5EF4-FFF2-40B4-BE49-F238E27FC236}">
                  <a16:creationId xmlns:a16="http://schemas.microsoft.com/office/drawing/2014/main" id="{2CA5C44E-F54E-47E0-8989-4D8686B33C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Isosceles Triangle 37">
              <a:extLst>
                <a:ext uri="{FF2B5EF4-FFF2-40B4-BE49-F238E27FC236}">
                  <a16:creationId xmlns:a16="http://schemas.microsoft.com/office/drawing/2014/main" id="{FF54E15E-830B-4375-A239-4C51954DEA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27">
              <a:extLst>
                <a:ext uri="{FF2B5EF4-FFF2-40B4-BE49-F238E27FC236}">
                  <a16:creationId xmlns:a16="http://schemas.microsoft.com/office/drawing/2014/main" id="{CB37E322-FF7E-4872-BD6B-50A48CBEA5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28">
              <a:extLst>
                <a:ext uri="{FF2B5EF4-FFF2-40B4-BE49-F238E27FC236}">
                  <a16:creationId xmlns:a16="http://schemas.microsoft.com/office/drawing/2014/main" id="{710D0C1E-D2F8-45B2-AE14-1AC8E976F7A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29">
              <a:extLst>
                <a:ext uri="{FF2B5EF4-FFF2-40B4-BE49-F238E27FC236}">
                  <a16:creationId xmlns:a16="http://schemas.microsoft.com/office/drawing/2014/main" id="{3216331B-17D0-4167-ABD2-B2198058C2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Isosceles Triangle 41">
              <a:extLst>
                <a:ext uri="{FF2B5EF4-FFF2-40B4-BE49-F238E27FC236}">
                  <a16:creationId xmlns:a16="http://schemas.microsoft.com/office/drawing/2014/main" id="{A53A7A96-3806-4BB3-91DE-6EED48AC787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Isosceles Triangle 42">
              <a:extLst>
                <a:ext uri="{FF2B5EF4-FFF2-40B4-BE49-F238E27FC236}">
                  <a16:creationId xmlns:a16="http://schemas.microsoft.com/office/drawing/2014/main" id="{F8C2B86C-EE71-466E-8991-503F9C9C1B2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538B3781-505A-7744-8A81-0AD9C2A23430}"/>
              </a:ext>
            </a:extLst>
          </p:cNvPr>
          <p:cNvSpPr>
            <a:spLocks noGrp="1"/>
          </p:cNvSpPr>
          <p:nvPr>
            <p:ph type="title"/>
          </p:nvPr>
        </p:nvSpPr>
        <p:spPr>
          <a:xfrm>
            <a:off x="985968" y="4473225"/>
            <a:ext cx="8288035" cy="1095059"/>
          </a:xfrm>
        </p:spPr>
        <p:txBody>
          <a:bodyPr vert="horz" lIns="91440" tIns="45720" rIns="91440" bIns="45720" rtlCol="0" anchor="b">
            <a:normAutofit/>
          </a:bodyPr>
          <a:lstStyle/>
          <a:p>
            <a:r>
              <a:rPr lang="en-US" sz="4800"/>
              <a:t>Questions?</a:t>
            </a:r>
          </a:p>
        </p:txBody>
      </p:sp>
      <p:pic>
        <p:nvPicPr>
          <p:cNvPr id="5" name="Content Placeholder 4">
            <a:extLst>
              <a:ext uri="{FF2B5EF4-FFF2-40B4-BE49-F238E27FC236}">
                <a16:creationId xmlns:a16="http://schemas.microsoft.com/office/drawing/2014/main" id="{4147B60E-DA83-5D45-AE2D-99871A6C1620}"/>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999690" y="609600"/>
            <a:ext cx="4856476" cy="3642357"/>
          </a:xfrm>
          <a:prstGeom prst="rect">
            <a:avLst/>
          </a:prstGeom>
        </p:spPr>
      </p:pic>
      <p:pic>
        <p:nvPicPr>
          <p:cNvPr id="7" name="Graphic 6" descr="Questions">
            <a:extLst>
              <a:ext uri="{FF2B5EF4-FFF2-40B4-BE49-F238E27FC236}">
                <a16:creationId xmlns:a16="http://schemas.microsoft.com/office/drawing/2014/main" id="{B926FB02-71F4-4A24-A73C-76345FEA0CF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6097461" y="842508"/>
            <a:ext cx="3176540" cy="3176540"/>
          </a:xfrm>
          <a:prstGeom prst="rect">
            <a:avLst/>
          </a:prstGeom>
        </p:spPr>
      </p:pic>
    </p:spTree>
    <p:extLst>
      <p:ext uri="{BB962C8B-B14F-4D97-AF65-F5344CB8AC3E}">
        <p14:creationId xmlns:p14="http://schemas.microsoft.com/office/powerpoint/2010/main" val="2097947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C16C40-7C29-4ACC-B851-7E08E459B5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C961D8-FE0C-6B4E-B069-B9E65AF88F41}"/>
              </a:ext>
            </a:extLst>
          </p:cNvPr>
          <p:cNvSpPr>
            <a:spLocks noGrp="1"/>
          </p:cNvSpPr>
          <p:nvPr>
            <p:ph type="title"/>
          </p:nvPr>
        </p:nvSpPr>
        <p:spPr>
          <a:xfrm>
            <a:off x="677334" y="609600"/>
            <a:ext cx="8596668" cy="1320800"/>
          </a:xfrm>
        </p:spPr>
        <p:txBody>
          <a:bodyPr>
            <a:normAutofit/>
          </a:bodyPr>
          <a:lstStyle/>
          <a:p>
            <a:r>
              <a:rPr lang="en-US" dirty="0"/>
              <a:t>References</a:t>
            </a:r>
          </a:p>
        </p:txBody>
      </p:sp>
      <p:sp>
        <p:nvSpPr>
          <p:cNvPr id="3" name="Content Placeholder 2">
            <a:extLst>
              <a:ext uri="{FF2B5EF4-FFF2-40B4-BE49-F238E27FC236}">
                <a16:creationId xmlns:a16="http://schemas.microsoft.com/office/drawing/2014/main" id="{62DB9B20-2716-B245-A004-3F3483AF92BD}"/>
              </a:ext>
            </a:extLst>
          </p:cNvPr>
          <p:cNvSpPr>
            <a:spLocks noGrp="1"/>
          </p:cNvSpPr>
          <p:nvPr>
            <p:ph idx="1"/>
          </p:nvPr>
        </p:nvSpPr>
        <p:spPr>
          <a:xfrm>
            <a:off x="677334" y="2160589"/>
            <a:ext cx="8596668" cy="3880773"/>
          </a:xfrm>
        </p:spPr>
        <p:txBody>
          <a:bodyPr>
            <a:normAutofit lnSpcReduction="10000"/>
          </a:bodyPr>
          <a:lstStyle/>
          <a:p>
            <a:r>
              <a:rPr lang="en-US" b="1" dirty="0"/>
              <a:t>ANSI/AAMI ST79: 2017 </a:t>
            </a:r>
            <a:r>
              <a:rPr lang="en-US" b="1" i="1" dirty="0"/>
              <a:t>Comprehensive guide to steam sterilization and sterility assurance in health care facilities </a:t>
            </a:r>
          </a:p>
          <a:p>
            <a:r>
              <a:rPr lang="en-US" b="1" i="1" dirty="0"/>
              <a:t>AORN Guidelines for Perioperative Practice 2018</a:t>
            </a:r>
          </a:p>
          <a:p>
            <a:r>
              <a:rPr lang="en-US" b="1" i="1" dirty="0"/>
              <a:t>Instrument Reprocessing: Reprocessing of instruments to Retain Value 11</a:t>
            </a:r>
            <a:r>
              <a:rPr lang="en-US" b="1" i="1" baseline="30000" dirty="0"/>
              <a:t>th</a:t>
            </a:r>
            <a:r>
              <a:rPr lang="en-US" b="1" i="1" dirty="0"/>
              <a:t> edition – 2017 (</a:t>
            </a:r>
            <a:r>
              <a:rPr lang="en-US" b="1" i="1" dirty="0">
                <a:hlinkClick r:id="rId2"/>
              </a:rPr>
              <a:t>www.a-k-i.org</a:t>
            </a:r>
            <a:r>
              <a:rPr lang="en-US" b="1" i="1" dirty="0"/>
              <a:t>)</a:t>
            </a:r>
          </a:p>
          <a:p>
            <a:r>
              <a:rPr lang="en-US" b="1" i="1" dirty="0"/>
              <a:t>OSHA </a:t>
            </a:r>
            <a:r>
              <a:rPr lang="en-US" dirty="0"/>
              <a:t>1910.1030 - Bloodborne pathogens</a:t>
            </a:r>
          </a:p>
          <a:p>
            <a:r>
              <a:rPr lang="en-US" dirty="0"/>
              <a:t>IAHCSMM Position Paper on the Management of Loaner Instrumentation 2012 (</a:t>
            </a:r>
            <a:r>
              <a:rPr lang="en-US" dirty="0">
                <a:hlinkClick r:id="rId3"/>
              </a:rPr>
              <a:t>https://www.iahcsmm.org/images/Resources/Loaner_Instrument/Position-Paper.pdf</a:t>
            </a:r>
            <a:r>
              <a:rPr lang="en-US" dirty="0"/>
              <a:t>)</a:t>
            </a:r>
          </a:p>
          <a:p>
            <a:r>
              <a:rPr lang="en-US" dirty="0"/>
              <a:t>ANSI/AAMI TIR34:2014</a:t>
            </a:r>
          </a:p>
          <a:p>
            <a:r>
              <a:rPr lang="en-US" dirty="0">
                <a:hlinkClick r:id="rId4"/>
              </a:rPr>
              <a:t>https://www.aesculapusa.com/services/resource-center/service-articles/loaner-instruments-how-to-be-prepared-for-complex-surgical-assets</a:t>
            </a:r>
            <a:endParaRPr lang="en-US" dirty="0"/>
          </a:p>
          <a:p>
            <a:endParaRPr lang="en-US" dirty="0"/>
          </a:p>
          <a:p>
            <a:endParaRPr lang="en-US" b="1" i="1" dirty="0"/>
          </a:p>
          <a:p>
            <a:endParaRPr lang="en-US" b="1" i="1" dirty="0"/>
          </a:p>
          <a:p>
            <a:endParaRPr lang="en-US" dirty="0"/>
          </a:p>
          <a:p>
            <a:endParaRPr lang="en-US" dirty="0"/>
          </a:p>
        </p:txBody>
      </p:sp>
      <p:grpSp>
        <p:nvGrpSpPr>
          <p:cNvPr id="10" name="Group 9">
            <a:extLst>
              <a:ext uri="{FF2B5EF4-FFF2-40B4-BE49-F238E27FC236}">
                <a16:creationId xmlns:a16="http://schemas.microsoft.com/office/drawing/2014/main" id="{CDD733AE-DD5E-4C77-8BCD-72BF12A06BB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51DE90A4-932E-4370-BA07-30F43254C01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A19CA4A-B208-452A-8BE4-BC6940D33D4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74F8D3E-E618-4DE3-A0CC-B4904BB5D5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299DA406-C54B-4E31-867D-FAF8DCE7045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A1E16883-5140-47C4-A9AD-AD6598AC3EE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4CD848DC-8A2A-4093-9BDD-7AF4B6A2781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34635A4D-E9CE-4B78-912A-479EA4512B1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D663A5EE-5581-44F3-8F98-688755F63EA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B1E84E6A-F5AE-4F4D-98F2-82FE4FCC26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DDE7DDC9-17D4-4686-833D-48F8733B49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Tree>
    <p:extLst>
      <p:ext uri="{BB962C8B-B14F-4D97-AF65-F5344CB8AC3E}">
        <p14:creationId xmlns:p14="http://schemas.microsoft.com/office/powerpoint/2010/main" val="428077776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9F4444CE-BC8D-4D61-B303-4C05614E62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2423CA5-E2E1-4789-B759-9906C1C940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Isosceles Triangle 36">
            <a:extLst>
              <a:ext uri="{FF2B5EF4-FFF2-40B4-BE49-F238E27FC236}">
                <a16:creationId xmlns:a16="http://schemas.microsoft.com/office/drawing/2014/main" id="{73772B81-181F-48B7-8826-4D9686D15D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688F6BD1-5073-F54A-BB19-77E7F8BEDB5B}"/>
              </a:ext>
            </a:extLst>
          </p:cNvPr>
          <p:cNvSpPr>
            <a:spLocks noGrp="1"/>
          </p:cNvSpPr>
          <p:nvPr>
            <p:ph type="title"/>
          </p:nvPr>
        </p:nvSpPr>
        <p:spPr>
          <a:xfrm>
            <a:off x="673754" y="643467"/>
            <a:ext cx="4203045" cy="1375608"/>
          </a:xfrm>
        </p:spPr>
        <p:txBody>
          <a:bodyPr anchor="ctr">
            <a:normAutofit/>
          </a:bodyPr>
          <a:lstStyle/>
          <a:p>
            <a:r>
              <a:rPr lang="en-US" sz="3300" dirty="0">
                <a:solidFill>
                  <a:schemeClr val="bg1"/>
                </a:solidFill>
              </a:rPr>
              <a:t>Assessment of disease transmission</a:t>
            </a:r>
          </a:p>
        </p:txBody>
      </p:sp>
      <p:sp>
        <p:nvSpPr>
          <p:cNvPr id="4" name="Content Placeholder 3">
            <a:extLst>
              <a:ext uri="{FF2B5EF4-FFF2-40B4-BE49-F238E27FC236}">
                <a16:creationId xmlns:a16="http://schemas.microsoft.com/office/drawing/2014/main" id="{00742DC4-203B-5349-928A-7A8BE71DCD9B}"/>
              </a:ext>
            </a:extLst>
          </p:cNvPr>
          <p:cNvSpPr>
            <a:spLocks noGrp="1"/>
          </p:cNvSpPr>
          <p:nvPr>
            <p:ph idx="1"/>
          </p:nvPr>
        </p:nvSpPr>
        <p:spPr>
          <a:xfrm>
            <a:off x="673754" y="2160590"/>
            <a:ext cx="3973943" cy="3440110"/>
          </a:xfrm>
        </p:spPr>
        <p:txBody>
          <a:bodyPr>
            <a:normAutofit/>
          </a:bodyPr>
          <a:lstStyle/>
          <a:p>
            <a:r>
              <a:rPr lang="en-US">
                <a:solidFill>
                  <a:schemeClr val="bg1"/>
                </a:solidFill>
              </a:rPr>
              <a:t>Failures to follow recommendations for reprocessing of surgical instruments may place patients at risk for exposure to pathogenic microorganisms. When such failures occur, medical facilities often face considerable uncertainty and challenges in assessing the actual risks of disease transmission.</a:t>
            </a:r>
          </a:p>
          <a:p>
            <a:endParaRPr lang="en-US">
              <a:solidFill>
                <a:schemeClr val="bg1"/>
              </a:solidFill>
            </a:endParaRPr>
          </a:p>
        </p:txBody>
      </p:sp>
      <p:pic>
        <p:nvPicPr>
          <p:cNvPr id="5" name="Picture 4">
            <a:extLst>
              <a:ext uri="{FF2B5EF4-FFF2-40B4-BE49-F238E27FC236}">
                <a16:creationId xmlns:a16="http://schemas.microsoft.com/office/drawing/2014/main" id="{56C00CBD-E4F1-0C4E-A209-A1C2DB04063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96001" y="1976135"/>
            <a:ext cx="5143500" cy="2893214"/>
          </a:xfrm>
          <a:prstGeom prst="rect">
            <a:avLst/>
          </a:prstGeom>
        </p:spPr>
      </p:pic>
      <p:sp>
        <p:nvSpPr>
          <p:cNvPr id="39" name="Isosceles Triangle 38">
            <a:extLst>
              <a:ext uri="{FF2B5EF4-FFF2-40B4-BE49-F238E27FC236}">
                <a16:creationId xmlns:a16="http://schemas.microsoft.com/office/drawing/2014/main" id="{B2205F6E-03C6-4E92-877C-E2482F6599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565116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6" name="Rectangle 7">
            <a:extLst>
              <a:ext uri="{FF2B5EF4-FFF2-40B4-BE49-F238E27FC236}">
                <a16:creationId xmlns:a16="http://schemas.microsoft.com/office/drawing/2014/main" id="{86C16C40-7C29-4ACC-B851-7E08E459B5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59CC1B-058A-CE4B-A19F-1B795813F8A2}"/>
              </a:ext>
            </a:extLst>
          </p:cNvPr>
          <p:cNvSpPr>
            <a:spLocks noGrp="1"/>
          </p:cNvSpPr>
          <p:nvPr>
            <p:ph type="title"/>
          </p:nvPr>
        </p:nvSpPr>
        <p:spPr>
          <a:xfrm>
            <a:off x="677334" y="609600"/>
            <a:ext cx="8596668" cy="1320800"/>
          </a:xfrm>
        </p:spPr>
        <p:txBody>
          <a:bodyPr>
            <a:normAutofit/>
          </a:bodyPr>
          <a:lstStyle/>
          <a:p>
            <a:r>
              <a:rPr lang="en-US"/>
              <a:t>High Risk</a:t>
            </a:r>
            <a:endParaRPr lang="en-US" dirty="0"/>
          </a:p>
        </p:txBody>
      </p:sp>
      <p:sp>
        <p:nvSpPr>
          <p:cNvPr id="3" name="Content Placeholder 2">
            <a:extLst>
              <a:ext uri="{FF2B5EF4-FFF2-40B4-BE49-F238E27FC236}">
                <a16:creationId xmlns:a16="http://schemas.microsoft.com/office/drawing/2014/main" id="{528AB6B7-94A8-AB49-A866-F53DDA89802E}"/>
              </a:ext>
            </a:extLst>
          </p:cNvPr>
          <p:cNvSpPr>
            <a:spLocks noGrp="1"/>
          </p:cNvSpPr>
          <p:nvPr>
            <p:ph idx="1"/>
          </p:nvPr>
        </p:nvSpPr>
        <p:spPr>
          <a:xfrm>
            <a:off x="677334" y="2160589"/>
            <a:ext cx="8596668" cy="3880773"/>
          </a:xfrm>
        </p:spPr>
        <p:txBody>
          <a:bodyPr>
            <a:normAutofit/>
          </a:bodyPr>
          <a:lstStyle/>
          <a:p>
            <a:pPr>
              <a:lnSpc>
                <a:spcPct val="90000"/>
              </a:lnSpc>
            </a:pPr>
            <a:r>
              <a:rPr lang="en-US" sz="1500"/>
              <a:t>The following recommendations apply to devices and equipment contaminated with high-risk tissues (defined as brain [including dura mater], spinal cord, and eye tissue) from high-risk patients (i.e., those known or suspected to have CJD): </a:t>
            </a:r>
          </a:p>
          <a:p>
            <a:pPr>
              <a:lnSpc>
                <a:spcPct val="90000"/>
              </a:lnSpc>
            </a:pPr>
            <a:r>
              <a:rPr lang="en-US" sz="1500"/>
              <a:t>1)  Devices that are constructed so that cleaning procedures result in effective tissue removal (e.g., surgical instruments) can be cleaned with a chemistry shown to safely reduce prion infectivity and then steam sterilized at 134°C (273°F) for greater than or equal to 18 minutes in a dynamic-air-removal sterilizer or at 121°C to 132°C (250°F to 270°F) for 1 hour in a gravity-displacement sterilizer. </a:t>
            </a:r>
          </a:p>
          <a:p>
            <a:pPr>
              <a:lnSpc>
                <a:spcPct val="90000"/>
              </a:lnSpc>
            </a:pPr>
            <a:r>
              <a:rPr lang="en-US" sz="1500"/>
              <a:t>2)  Devices that are impossible or difficult to clean should be discarded. In some cases, the contaminated device may be placed in a container filled with a liquid (e.g., saline, water, or a cleaning solution known to safely reduce the risks of prion contamination) to prevent drying, then initially decontaminated by steam sterilizing it at 134°C (273°F) for 18 minutes in a dynamic-air-removal sterilizer (liquids must be removed before the device is sterilized) or at 121°C to 132°C (250°F to 270°F) for 1 hour in a gravity-displacement sterilizer or by soaking it in 1N </a:t>
            </a:r>
            <a:r>
              <a:rPr lang="en-US" sz="1500" err="1"/>
              <a:t>NaOH</a:t>
            </a:r>
            <a:r>
              <a:rPr lang="en-US" sz="1500"/>
              <a:t> for 1 hour. The device is then cleaned, wrapped, and terminally sterilized as described in 1). </a:t>
            </a:r>
          </a:p>
          <a:p>
            <a:pPr>
              <a:lnSpc>
                <a:spcPct val="90000"/>
              </a:lnSpc>
            </a:pPr>
            <a:endParaRPr lang="en-US" sz="1500"/>
          </a:p>
        </p:txBody>
      </p:sp>
      <p:grpSp>
        <p:nvGrpSpPr>
          <p:cNvPr id="57" name="Group 9">
            <a:extLst>
              <a:ext uri="{FF2B5EF4-FFF2-40B4-BE49-F238E27FC236}">
                <a16:creationId xmlns:a16="http://schemas.microsoft.com/office/drawing/2014/main" id="{CDD733AE-DD5E-4C77-8BCD-72BF12A06BB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51DE90A4-932E-4370-BA07-30F43254C01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58" name="Straight Connector 11">
              <a:extLst>
                <a:ext uri="{FF2B5EF4-FFF2-40B4-BE49-F238E27FC236}">
                  <a16:creationId xmlns:a16="http://schemas.microsoft.com/office/drawing/2014/main" id="{6A19CA4A-B208-452A-8BE4-BC6940D33D4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74F8D3E-E618-4DE3-A0CC-B4904BB5D5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Rectangle 25">
              <a:extLst>
                <a:ext uri="{FF2B5EF4-FFF2-40B4-BE49-F238E27FC236}">
                  <a16:creationId xmlns:a16="http://schemas.microsoft.com/office/drawing/2014/main" id="{299DA406-C54B-4E31-867D-FAF8DCE7045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A1E16883-5140-47C4-A9AD-AD6598AC3EE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Rectangle 27">
              <a:extLst>
                <a:ext uri="{FF2B5EF4-FFF2-40B4-BE49-F238E27FC236}">
                  <a16:creationId xmlns:a16="http://schemas.microsoft.com/office/drawing/2014/main" id="{4CD848DC-8A2A-4093-9BDD-7AF4B6A2781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34635A4D-E9CE-4B78-912A-479EA4512B1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 name="Rectangle 29">
              <a:extLst>
                <a:ext uri="{FF2B5EF4-FFF2-40B4-BE49-F238E27FC236}">
                  <a16:creationId xmlns:a16="http://schemas.microsoft.com/office/drawing/2014/main" id="{D663A5EE-5581-44F3-8F98-688755F63EA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B1E84E6A-F5AE-4F4D-98F2-82FE4FCC26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2" name="Isosceles Triangle 19">
              <a:extLst>
                <a:ext uri="{FF2B5EF4-FFF2-40B4-BE49-F238E27FC236}">
                  <a16:creationId xmlns:a16="http://schemas.microsoft.com/office/drawing/2014/main" id="{DDE7DDC9-17D4-4686-833D-48F8733B49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Tree>
    <p:extLst>
      <p:ext uri="{BB962C8B-B14F-4D97-AF65-F5344CB8AC3E}">
        <p14:creationId xmlns:p14="http://schemas.microsoft.com/office/powerpoint/2010/main" val="162311971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3C59022B-A74F-EC4C-B9AC-8B9DD93E1F53}"/>
              </a:ext>
            </a:extLst>
          </p:cNvPr>
          <p:cNvSpPr>
            <a:spLocks noGrp="1"/>
          </p:cNvSpPr>
          <p:nvPr>
            <p:ph type="title"/>
          </p:nvPr>
        </p:nvSpPr>
        <p:spPr>
          <a:xfrm>
            <a:off x="677334" y="609599"/>
            <a:ext cx="3843375" cy="5545667"/>
          </a:xfrm>
        </p:spPr>
        <p:txBody>
          <a:bodyPr anchor="ctr">
            <a:normAutofit/>
          </a:bodyPr>
          <a:lstStyle/>
          <a:p>
            <a:r>
              <a:rPr lang="en-US">
                <a:solidFill>
                  <a:schemeClr val="tx1">
                    <a:lumMod val="85000"/>
                    <a:lumOff val="15000"/>
                  </a:schemeClr>
                </a:solidFill>
              </a:rPr>
              <a:t>Low risk</a:t>
            </a:r>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54E5DB4-D985-F24D-A3B3-FCC1034FD6CF}"/>
              </a:ext>
            </a:extLst>
          </p:cNvPr>
          <p:cNvSpPr>
            <a:spLocks noGrp="1"/>
          </p:cNvSpPr>
          <p:nvPr>
            <p:ph idx="1"/>
          </p:nvPr>
        </p:nvSpPr>
        <p:spPr>
          <a:xfrm>
            <a:off x="6116084" y="609600"/>
            <a:ext cx="5511296" cy="5545667"/>
          </a:xfrm>
        </p:spPr>
        <p:txBody>
          <a:bodyPr anchor="ctr">
            <a:normAutofit/>
          </a:bodyPr>
          <a:lstStyle/>
          <a:p>
            <a:pPr>
              <a:lnSpc>
                <a:spcPct val="90000"/>
              </a:lnSpc>
            </a:pPr>
            <a:r>
              <a:rPr lang="en-US">
                <a:solidFill>
                  <a:srgbClr val="FFFFFF"/>
                </a:solidFill>
              </a:rPr>
              <a:t>The following recommendations apply to devices and equipment contaminated with low-risk tissues (e.g., defined as cerebrospinal fluid and kidney, liver, spleen, lung, and lymph node tissue) from high-risk patients. </a:t>
            </a:r>
          </a:p>
          <a:p>
            <a:pPr>
              <a:lnSpc>
                <a:spcPct val="90000"/>
              </a:lnSpc>
            </a:pPr>
            <a:r>
              <a:rPr lang="en-US">
                <a:solidFill>
                  <a:srgbClr val="FFFFFF"/>
                </a:solidFill>
              </a:rPr>
              <a:t>Devices can be cleaned and disinfected or sterilized using conventional protocols of high-level disinfection, thermal sterilization, or chemical sterilization. It is recommended that devices are cleaned with a chemistry shown to safely reduce prion infectivity. Steam sterilization or hydrogen peroxide gas sterilization processes shown to have safely reduced prion infectivity are preferred. </a:t>
            </a:r>
          </a:p>
          <a:p>
            <a:pPr>
              <a:lnSpc>
                <a:spcPct val="90000"/>
              </a:lnSpc>
            </a:pPr>
            <a:r>
              <a:rPr lang="en-US">
                <a:solidFill>
                  <a:srgbClr val="FFFFFF"/>
                </a:solidFill>
              </a:rPr>
              <a:t>Environmental surfaces contaminated with low-risk tissues require only standard disinfection using disinfectants recommended by OSHA for decontaminating blood-contaminated surfaces (preferably with 500 to 5,000 ppm sodium hypochlorite). </a:t>
            </a:r>
          </a:p>
          <a:p>
            <a:pPr>
              <a:lnSpc>
                <a:spcPct val="90000"/>
              </a:lnSpc>
            </a:pPr>
            <a:endParaRPr lang="en-US">
              <a:solidFill>
                <a:srgbClr val="FFFFFF"/>
              </a:solidFill>
            </a:endParaRPr>
          </a:p>
        </p:txBody>
      </p:sp>
    </p:spTree>
    <p:extLst>
      <p:ext uri="{BB962C8B-B14F-4D97-AF65-F5344CB8AC3E}">
        <p14:creationId xmlns:p14="http://schemas.microsoft.com/office/powerpoint/2010/main" val="45242083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9">
            <a:extLst>
              <a:ext uri="{FF2B5EF4-FFF2-40B4-BE49-F238E27FC236}">
                <a16:creationId xmlns:a16="http://schemas.microsoft.com/office/drawing/2014/main" id="{BD11ECC6-8551-4768-8DFD-CD41AF420A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2" name="Group 11">
            <a:extLst>
              <a:ext uri="{FF2B5EF4-FFF2-40B4-BE49-F238E27FC236}">
                <a16:creationId xmlns:a16="http://schemas.microsoft.com/office/drawing/2014/main" id="{93657592-CA60-4F45-B1A0-88AA7724208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13" name="Straight Connector 12">
              <a:extLst>
                <a:ext uri="{FF2B5EF4-FFF2-40B4-BE49-F238E27FC236}">
                  <a16:creationId xmlns:a16="http://schemas.microsoft.com/office/drawing/2014/main" id="{6F47E2B4-7DA9-4312-A1F0-C48388B236A6}"/>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5B274F7-039F-4BFC-AA98-B51B1D6CB692}"/>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11A31103-C703-46C9-9D26-497A1ACD50A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382F955F-FC22-44B8-BDCF-B77580323B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1F567692-F087-479A-8931-BD2869C3E4E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49B3E4CD-0738-4B9D-A14F-1E8694DDF8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4753B851-AD90-4CCD-85D0-65AA6567DF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EBF14868-A190-4E21-9522-8977C474C97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BCBB4922-76EE-442B-A649-09873DCE79D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C80EE037-4A29-B94E-B525-09D189F9ADBD}"/>
              </a:ext>
            </a:extLst>
          </p:cNvPr>
          <p:cNvSpPr>
            <a:spLocks noGrp="1"/>
          </p:cNvSpPr>
          <p:nvPr>
            <p:ph type="title"/>
          </p:nvPr>
        </p:nvSpPr>
        <p:spPr>
          <a:xfrm>
            <a:off x="677334" y="4765972"/>
            <a:ext cx="8596668" cy="1320800"/>
          </a:xfrm>
        </p:spPr>
        <p:txBody>
          <a:bodyPr anchor="ctr">
            <a:normAutofit/>
          </a:bodyPr>
          <a:lstStyle/>
          <a:p>
            <a:pPr>
              <a:lnSpc>
                <a:spcPct val="90000"/>
              </a:lnSpc>
            </a:pPr>
            <a:r>
              <a:rPr lang="en-US" sz="4400">
                <a:solidFill>
                  <a:schemeClr val="bg1"/>
                </a:solidFill>
              </a:rPr>
              <a:t>Necessary Training needed to maintain competency</a:t>
            </a:r>
          </a:p>
        </p:txBody>
      </p:sp>
      <p:sp useBgFill="1">
        <p:nvSpPr>
          <p:cNvPr id="23" name="Rectangle 22">
            <a:extLst>
              <a:ext uri="{FF2B5EF4-FFF2-40B4-BE49-F238E27FC236}">
                <a16:creationId xmlns:a16="http://schemas.microsoft.com/office/drawing/2014/main" id="{8E2EB503-A017-4457-A105-53638C97DE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AFD3947-C5B4-4049-AEF1-DCDE1A6F6D01}"/>
              </a:ext>
            </a:extLst>
          </p:cNvPr>
          <p:cNvGraphicFramePr>
            <a:graphicFrameLocks noGrp="1"/>
          </p:cNvGraphicFramePr>
          <p:nvPr>
            <p:ph idx="1"/>
            <p:extLst>
              <p:ext uri="{D42A27DB-BD31-4B8C-83A1-F6EECF244321}">
                <p14:modId xmlns:p14="http://schemas.microsoft.com/office/powerpoint/2010/main" val="1668467616"/>
              </p:ext>
            </p:extLst>
          </p:nvPr>
        </p:nvGraphicFramePr>
        <p:xfrm>
          <a:off x="642938" y="642938"/>
          <a:ext cx="10906125" cy="3286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9901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3"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5"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5" name="Content Placeholder 4">
            <a:extLst>
              <a:ext uri="{FF2B5EF4-FFF2-40B4-BE49-F238E27FC236}">
                <a16:creationId xmlns:a16="http://schemas.microsoft.com/office/drawing/2014/main" id="{9854A2F0-7A61-0C44-AD5F-D326E0F5DE4B}"/>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4269854" y="-1"/>
            <a:ext cx="7922146" cy="6858001"/>
          </a:xfrm>
          <a:custGeom>
            <a:avLst/>
            <a:gdLst>
              <a:gd name="connsiteX0" fmla="*/ 379987 w 7922146"/>
              <a:gd name="connsiteY0" fmla="*/ 0 h 6858001"/>
              <a:gd name="connsiteX1" fmla="*/ 5304971 w 7922146"/>
              <a:gd name="connsiteY1" fmla="*/ 0 h 6858001"/>
              <a:gd name="connsiteX2" fmla="*/ 7065281 w 7922146"/>
              <a:gd name="connsiteY2" fmla="*/ 0 h 6858001"/>
              <a:gd name="connsiteX3" fmla="*/ 7397540 w 7922146"/>
              <a:gd name="connsiteY3" fmla="*/ 0 h 6858001"/>
              <a:gd name="connsiteX4" fmla="*/ 7397540 w 7922146"/>
              <a:gd name="connsiteY4" fmla="*/ 1 h 6858001"/>
              <a:gd name="connsiteX5" fmla="*/ 7922146 w 7922146"/>
              <a:gd name="connsiteY5" fmla="*/ 1 h 6858001"/>
              <a:gd name="connsiteX6" fmla="*/ 7922146 w 7922146"/>
              <a:gd name="connsiteY6" fmla="*/ 6858001 h 6858001"/>
              <a:gd name="connsiteX7" fmla="*/ 7065281 w 7922146"/>
              <a:gd name="connsiteY7" fmla="*/ 6858001 h 6858001"/>
              <a:gd name="connsiteX8" fmla="*/ 7065281 w 7922146"/>
              <a:gd name="connsiteY8" fmla="*/ 6858000 h 6858001"/>
              <a:gd name="connsiteX9" fmla="*/ 5932989 w 7922146"/>
              <a:gd name="connsiteY9" fmla="*/ 6858000 h 6858001"/>
              <a:gd name="connsiteX10" fmla="*/ 5932989 w 7922146"/>
              <a:gd name="connsiteY10" fmla="*/ 6858001 h 6858001"/>
              <a:gd name="connsiteX11" fmla="*/ 27809 w 7922146"/>
              <a:gd name="connsiteY11" fmla="*/ 6858001 h 6858001"/>
              <a:gd name="connsiteX12" fmla="*/ 1803228 w 7922146"/>
              <a:gd name="connsiteY12" fmla="*/ 4521201 h 6858001"/>
              <a:gd name="connsiteX13" fmla="*/ 0 w 7922146"/>
              <a:gd name="connsiteY13" fmla="*/ 0 h 6858001"/>
              <a:gd name="connsiteX14" fmla="*/ 379987 w 7922146"/>
              <a:gd name="connsiteY14" fmla="*/ 0 h 6858001"/>
              <a:gd name="connsiteX15" fmla="*/ 0 w 7922146"/>
              <a:gd name="connsiteY15" fmla="*/ 40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2E0F2E53-1F5F-A74D-A22C-43586ABD6487}"/>
              </a:ext>
            </a:extLst>
          </p:cNvPr>
          <p:cNvSpPr>
            <a:spLocks noGrp="1"/>
          </p:cNvSpPr>
          <p:nvPr>
            <p:ph type="title"/>
          </p:nvPr>
        </p:nvSpPr>
        <p:spPr>
          <a:xfrm>
            <a:off x="668867" y="1678666"/>
            <a:ext cx="4088190" cy="2369093"/>
          </a:xfrm>
        </p:spPr>
        <p:txBody>
          <a:bodyPr vert="horz" lIns="91440" tIns="45720" rIns="91440" bIns="45720" rtlCol="0" anchor="b">
            <a:normAutofit/>
          </a:bodyPr>
          <a:lstStyle/>
          <a:p>
            <a:pPr algn="r"/>
            <a:r>
              <a:rPr lang="en-US" sz="4800"/>
              <a:t>The Importance of Cleaning</a:t>
            </a:r>
          </a:p>
        </p:txBody>
      </p:sp>
      <p:cxnSp>
        <p:nvCxnSpPr>
          <p:cNvPr id="22" name="Straight Connector 21">
            <a:extLst>
              <a:ext uri="{FF2B5EF4-FFF2-40B4-BE49-F238E27FC236}">
                <a16:creationId xmlns:a16="http://schemas.microsoft.com/office/drawing/2014/main" id="{A57C1A16-B8AB-4D99-A195-A38F556A648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8A9B20B-D1DD-4573-B5EC-55802951923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52380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655AE6B0-AC9E-4167-806F-E9DB135FC4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D5752F-86DE-BF4C-9F63-D0F6DAEB6A8F}"/>
              </a:ext>
            </a:extLst>
          </p:cNvPr>
          <p:cNvSpPr>
            <a:spLocks noGrp="1"/>
          </p:cNvSpPr>
          <p:nvPr>
            <p:ph type="title"/>
          </p:nvPr>
        </p:nvSpPr>
        <p:spPr>
          <a:xfrm>
            <a:off x="652481" y="1382486"/>
            <a:ext cx="3547581" cy="4093028"/>
          </a:xfrm>
        </p:spPr>
        <p:txBody>
          <a:bodyPr anchor="ctr">
            <a:normAutofit/>
          </a:bodyPr>
          <a:lstStyle/>
          <a:p>
            <a:r>
              <a:rPr lang="en-US" sz="4400"/>
              <a:t>Importance of Cleaning</a:t>
            </a:r>
          </a:p>
        </p:txBody>
      </p:sp>
      <p:grpSp>
        <p:nvGrpSpPr>
          <p:cNvPr id="42" name="Group 41">
            <a:extLst>
              <a:ext uri="{FF2B5EF4-FFF2-40B4-BE49-F238E27FC236}">
                <a16:creationId xmlns:a16="http://schemas.microsoft.com/office/drawing/2014/main" id="{3523416A-383B-4FDC-B4C9-D8EDDFE9C04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43" name="Straight Connector 42">
              <a:extLst>
                <a:ext uri="{FF2B5EF4-FFF2-40B4-BE49-F238E27FC236}">
                  <a16:creationId xmlns:a16="http://schemas.microsoft.com/office/drawing/2014/main" id="{CB0D29D5-3F7C-4197-821B-6D60A66CC04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347FB49A-3541-428A-AADE-682A3C50563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4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Isosceles Triangle 46">
              <a:extLst>
                <a:ext uri="{FF2B5EF4-FFF2-40B4-BE49-F238E27FC236}">
                  <a16:creationId xmlns:a16="http://schemas.microsoft.com/office/drawing/2014/main" id="{01F0C48B-50FF-4351-8207-16D0960483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Isosceles Triangle 50">
              <a:extLst>
                <a:ext uri="{FF2B5EF4-FFF2-40B4-BE49-F238E27FC236}">
                  <a16:creationId xmlns:a16="http://schemas.microsoft.com/office/drawing/2014/main" id="{E804EFD0-B84E-476F-9FC6-6C4A42EA00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53" name="Rectangle 52">
            <a:extLst>
              <a:ext uri="{FF2B5EF4-FFF2-40B4-BE49-F238E27FC236}">
                <a16:creationId xmlns:a16="http://schemas.microsoft.com/office/drawing/2014/main" id="{87BD1F4E-A66D-4C06-86DA-8D56CA7A3B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5" name="Content Placeholder 2">
            <a:extLst>
              <a:ext uri="{FF2B5EF4-FFF2-40B4-BE49-F238E27FC236}">
                <a16:creationId xmlns:a16="http://schemas.microsoft.com/office/drawing/2014/main" id="{9C73E2EF-B401-4811-96B7-E39F1AF75650}"/>
              </a:ext>
            </a:extLst>
          </p:cNvPr>
          <p:cNvGraphicFramePr>
            <a:graphicFrameLocks noGrp="1"/>
          </p:cNvGraphicFramePr>
          <p:nvPr>
            <p:ph idx="1"/>
            <p:extLst>
              <p:ext uri="{D42A27DB-BD31-4B8C-83A1-F6EECF244321}">
                <p14:modId xmlns:p14="http://schemas.microsoft.com/office/powerpoint/2010/main" val="1835439394"/>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4439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E03029-0678-3544-867B-B320AC10B9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
            <a:ext cx="6016469" cy="6858001"/>
          </a:xfrm>
          <a:custGeom>
            <a:avLst/>
            <a:gdLst>
              <a:gd name="connsiteX0" fmla="*/ 0 w 6016489"/>
              <a:gd name="connsiteY0" fmla="*/ 0 h 6858001"/>
              <a:gd name="connsiteX1" fmla="*/ 6016489 w 6016489"/>
              <a:gd name="connsiteY1" fmla="*/ 0 h 6858001"/>
              <a:gd name="connsiteX2" fmla="*/ 6016489 w 6016489"/>
              <a:gd name="connsiteY2" fmla="*/ 3 h 6858001"/>
              <a:gd name="connsiteX3" fmla="*/ 4217356 w 6016489"/>
              <a:gd name="connsiteY3" fmla="*/ 3 h 6858001"/>
              <a:gd name="connsiteX4" fmla="*/ 4429187 w 6016489"/>
              <a:gd name="connsiteY4" fmla="*/ 675864 h 6858001"/>
              <a:gd name="connsiteX5" fmla="*/ 4426326 w 6016489"/>
              <a:gd name="connsiteY5" fmla="*/ 675864 h 6858001"/>
              <a:gd name="connsiteX6" fmla="*/ 5659819 w 6016489"/>
              <a:gd name="connsiteY6" fmla="*/ 4611414 h 6858001"/>
              <a:gd name="connsiteX7" fmla="*/ 3962482 w 6016489"/>
              <a:gd name="connsiteY7" fmla="*/ 6858000 h 6858001"/>
              <a:gd name="connsiteX8" fmla="*/ 6016489 w 6016489"/>
              <a:gd name="connsiteY8" fmla="*/ 6858000 h 6858001"/>
              <a:gd name="connsiteX9" fmla="*/ 6016489 w 6016489"/>
              <a:gd name="connsiteY9" fmla="*/ 6858001 h 6858001"/>
              <a:gd name="connsiteX10" fmla="*/ 0 w 6016489"/>
              <a:gd name="connsiteY10"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16489" h="6858001">
                <a:moveTo>
                  <a:pt x="0" y="0"/>
                </a:moveTo>
                <a:lnTo>
                  <a:pt x="6016489" y="0"/>
                </a:lnTo>
                <a:lnTo>
                  <a:pt x="6016489" y="3"/>
                </a:lnTo>
                <a:lnTo>
                  <a:pt x="4217356" y="3"/>
                </a:lnTo>
                <a:lnTo>
                  <a:pt x="4429187" y="675864"/>
                </a:lnTo>
                <a:lnTo>
                  <a:pt x="4426326" y="675864"/>
                </a:lnTo>
                <a:lnTo>
                  <a:pt x="5659819" y="4611414"/>
                </a:lnTo>
                <a:lnTo>
                  <a:pt x="3962482" y="6858000"/>
                </a:lnTo>
                <a:lnTo>
                  <a:pt x="6016489" y="6858000"/>
                </a:lnTo>
                <a:lnTo>
                  <a:pt x="6016489" y="6858001"/>
                </a:lnTo>
                <a:lnTo>
                  <a:pt x="0" y="6858001"/>
                </a:lnTo>
                <a:close/>
              </a:path>
            </a:pathLst>
          </a:custGeom>
        </p:spPr>
      </p:pic>
      <p:pic>
        <p:nvPicPr>
          <p:cNvPr id="3" name="Picture 2">
            <a:extLst>
              <a:ext uri="{FF2B5EF4-FFF2-40B4-BE49-F238E27FC236}">
                <a16:creationId xmlns:a16="http://schemas.microsoft.com/office/drawing/2014/main" id="{09D7C437-7931-8F45-BB68-103723FE58D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
          <a:stretch/>
        </p:blipFill>
        <p:spPr>
          <a:xfrm>
            <a:off x="4307056" y="10"/>
            <a:ext cx="4831627" cy="4520001"/>
          </a:xfrm>
          <a:custGeom>
            <a:avLst/>
            <a:gdLst>
              <a:gd name="connsiteX0" fmla="*/ 0 w 4831627"/>
              <a:gd name="connsiteY0" fmla="*/ 0 h 4520011"/>
              <a:gd name="connsiteX1" fmla="*/ 4831627 w 4831627"/>
              <a:gd name="connsiteY1" fmla="*/ 0 h 4520011"/>
              <a:gd name="connsiteX2" fmla="*/ 1416677 w 4831627"/>
              <a:gd name="connsiteY2" fmla="*/ 4520011 h 4520011"/>
            </a:gdLst>
            <a:ahLst/>
            <a:cxnLst>
              <a:cxn ang="0">
                <a:pos x="connsiteX0" y="connsiteY0"/>
              </a:cxn>
              <a:cxn ang="0">
                <a:pos x="connsiteX1" y="connsiteY1"/>
              </a:cxn>
              <a:cxn ang="0">
                <a:pos x="connsiteX2" y="connsiteY2"/>
              </a:cxn>
            </a:cxnLst>
            <a:rect l="l" t="t" r="r" b="b"/>
            <a:pathLst>
              <a:path w="4831627" h="4520011">
                <a:moveTo>
                  <a:pt x="0" y="0"/>
                </a:moveTo>
                <a:lnTo>
                  <a:pt x="4831627" y="0"/>
                </a:lnTo>
                <a:lnTo>
                  <a:pt x="1416677" y="4520011"/>
                </a:lnTo>
                <a:close/>
              </a:path>
            </a:pathLst>
          </a:custGeom>
        </p:spPr>
      </p:pic>
      <p:pic>
        <p:nvPicPr>
          <p:cNvPr id="7" name="Picture 6">
            <a:extLst>
              <a:ext uri="{FF2B5EF4-FFF2-40B4-BE49-F238E27FC236}">
                <a16:creationId xmlns:a16="http://schemas.microsoft.com/office/drawing/2014/main" id="{E998BE43-16A9-9E42-9E8B-38B826979A8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68531" y="-1"/>
            <a:ext cx="8123469" cy="6858000"/>
          </a:xfrm>
          <a:custGeom>
            <a:avLst/>
            <a:gdLst>
              <a:gd name="connsiteX0" fmla="*/ 5181344 w 8123469"/>
              <a:gd name="connsiteY0" fmla="*/ 0 h 6858000"/>
              <a:gd name="connsiteX1" fmla="*/ 8123469 w 8123469"/>
              <a:gd name="connsiteY1" fmla="*/ 0 h 6858000"/>
              <a:gd name="connsiteX2" fmla="*/ 8123469 w 8123469"/>
              <a:gd name="connsiteY2" fmla="*/ 6858000 h 6858000"/>
              <a:gd name="connsiteX3" fmla="*/ 0 w 812346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23469" h="6858000">
                <a:moveTo>
                  <a:pt x="5181344" y="0"/>
                </a:moveTo>
                <a:lnTo>
                  <a:pt x="8123469" y="0"/>
                </a:lnTo>
                <a:lnTo>
                  <a:pt x="8123469" y="6858000"/>
                </a:lnTo>
                <a:lnTo>
                  <a:pt x="0" y="6858000"/>
                </a:lnTo>
                <a:close/>
              </a:path>
            </a:pathLst>
          </a:custGeom>
        </p:spPr>
      </p:pic>
    </p:spTree>
    <p:extLst>
      <p:ext uri="{BB962C8B-B14F-4D97-AF65-F5344CB8AC3E}">
        <p14:creationId xmlns:p14="http://schemas.microsoft.com/office/powerpoint/2010/main" val="418418151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668</TotalTime>
  <Words>1608</Words>
  <Application>Microsoft Office PowerPoint</Application>
  <PresentationFormat>Widescreen</PresentationFormat>
  <Paragraphs>99</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Trebuchet MS</vt:lpstr>
      <vt:lpstr>Wingdings</vt:lpstr>
      <vt:lpstr>Wingdings 3</vt:lpstr>
      <vt:lpstr>Facet</vt:lpstr>
      <vt:lpstr>Sterile Processing’s role in Regulatory Compliance and Surgical Instruments</vt:lpstr>
      <vt:lpstr>Objectives</vt:lpstr>
      <vt:lpstr>Assessment of disease transmission</vt:lpstr>
      <vt:lpstr>High Risk</vt:lpstr>
      <vt:lpstr>Low risk</vt:lpstr>
      <vt:lpstr>Necessary Training needed to maintain competency</vt:lpstr>
      <vt:lpstr>The Importance of Cleaning</vt:lpstr>
      <vt:lpstr>Importance of Cleaning</vt:lpstr>
      <vt:lpstr>PowerPoint Presentation</vt:lpstr>
      <vt:lpstr>Transportation</vt:lpstr>
      <vt:lpstr>Instrument Transportation</vt:lpstr>
      <vt:lpstr>Immediate Use Steam Sterilization</vt:lpstr>
      <vt:lpstr>Sterilization</vt:lpstr>
      <vt:lpstr>PowerPoint Presentation</vt:lpstr>
      <vt:lpstr>Loaner Instruments</vt:lpstr>
      <vt:lpstr>Factors that affect Sterilization</vt:lpstr>
      <vt:lpstr>Loaner Instruments Cont.</vt:lpstr>
      <vt:lpstr>Loaner Instruments Cont…</vt:lpstr>
      <vt:lpstr>Quality Control</vt:lpstr>
      <vt:lpstr>Summary</vt:lpstr>
      <vt:lpstr>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Sterile Processing’s role in Regulatory Compliance and Surgical Instrument Handling</dc:title>
  <dc:creator>Don Williams</dc:creator>
  <cp:lastModifiedBy>Post, Mary</cp:lastModifiedBy>
  <cp:revision>9</cp:revision>
  <dcterms:created xsi:type="dcterms:W3CDTF">2018-10-18T01:52:31Z</dcterms:created>
  <dcterms:modified xsi:type="dcterms:W3CDTF">2018-10-31T20:57:33Z</dcterms:modified>
</cp:coreProperties>
</file>