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 id="351" r:id="rId95"/>
    <p:sldId id="352" r:id="rId96"/>
    <p:sldId id="353" r:id="rId97"/>
    <p:sldId id="354" r:id="rId98"/>
    <p:sldId id="355" r:id="rId99"/>
    <p:sldId id="356" r:id="rId100"/>
    <p:sldId id="357" r:id="rId101"/>
    <p:sldId id="358" r:id="rId102"/>
    <p:sldId id="359" r:id="rId103"/>
    <p:sldId id="360" r:id="rId104"/>
    <p:sldId id="361" r:id="rId105"/>
    <p:sldId id="362" r:id="rId106"/>
    <p:sldId id="363" r:id="rId107"/>
    <p:sldId id="364" r:id="rId108"/>
    <p:sldId id="365" r:id="rId109"/>
    <p:sldId id="366" r:id="rId110"/>
    <p:sldId id="367" r:id="rId111"/>
    <p:sldId id="368" r:id="rId112"/>
    <p:sldId id="369" r:id="rId113"/>
    <p:sldId id="370" r:id="rId114"/>
    <p:sldId id="371" r:id="rId115"/>
    <p:sldId id="372" r:id="rId116"/>
    <p:sldId id="373" r:id="rId117"/>
    <p:sldId id="374" r:id="rId118"/>
    <p:sldId id="375" r:id="rId119"/>
    <p:sldId id="376" r:id="rId120"/>
    <p:sldId id="377" r:id="rId121"/>
    <p:sldId id="378" r:id="rId122"/>
    <p:sldId id="401" r:id="rId123"/>
    <p:sldId id="379" r:id="rId124"/>
    <p:sldId id="380" r:id="rId125"/>
    <p:sldId id="402"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403" r:id="rId145"/>
    <p:sldId id="399" r:id="rId146"/>
    <p:sldId id="400" r:id="rId147"/>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2" clrIdx="0"/>
  <p:cmAuthor id="2" name="Microsoft Office User" initials="Office [2]" lastIdx="1" clrIdx="1"/>
  <p:cmAuthor id="3" name="Microsoft Office User" initials="Office [3]" lastIdx="1" clrIdx="2"/>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453"/>
    <p:restoredTop sz="93106"/>
  </p:normalViewPr>
  <p:slideViewPr>
    <p:cSldViewPr>
      <p:cViewPr varScale="1">
        <p:scale>
          <a:sx n="106" d="100"/>
          <a:sy n="106" d="100"/>
        </p:scale>
        <p:origin x="952" y="176"/>
      </p:cViewPr>
      <p:guideLst>
        <p:guide orient="horz" pos="2880"/>
        <p:guide pos="2160"/>
      </p:guideLst>
    </p:cSldViewPr>
  </p:slideViewPr>
  <p:notesTextViewPr>
    <p:cViewPr>
      <p:scale>
        <a:sx n="100" d="100"/>
        <a:sy n="100" d="100"/>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commentAuthors" Target="commentAuthors.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2AD7BFD6-14E9-974C-BA1B-8D455E08DDCF}" type="datetimeFigureOut">
              <a:rPr lang="en-US" smtClean="0"/>
              <a:t>11/20/20</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B6BFF8CA-F518-EC40-BF1B-9782939603F9}" type="slidenum">
              <a:rPr lang="en-US" smtClean="0"/>
              <a:t>‹#›</a:t>
            </a:fld>
            <a:endParaRPr lang="en-US"/>
          </a:p>
        </p:txBody>
      </p:sp>
    </p:spTree>
    <p:extLst>
      <p:ext uri="{BB962C8B-B14F-4D97-AF65-F5344CB8AC3E}">
        <p14:creationId xmlns:p14="http://schemas.microsoft.com/office/powerpoint/2010/main" val="896034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9B030A-B5B8-4D58-B5B5-F13C985E8D7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5852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365297" y="572507"/>
            <a:ext cx="8413404" cy="51308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92CC"/>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2000" b="1" i="1">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92CC"/>
                </a:solidFill>
                <a:latin typeface="Times New Roman"/>
                <a:cs typeface="Times New Roman"/>
              </a:defRPr>
            </a:lvl1pPr>
          </a:lstStyle>
          <a:p>
            <a:endParaRPr/>
          </a:p>
        </p:txBody>
      </p:sp>
      <p:sp>
        <p:nvSpPr>
          <p:cNvPr id="3" name="Holder 3"/>
          <p:cNvSpPr>
            <a:spLocks noGrp="1"/>
          </p:cNvSpPr>
          <p:nvPr>
            <p:ph sz="half" idx="2"/>
          </p:nvPr>
        </p:nvSpPr>
        <p:spPr>
          <a:xfrm>
            <a:off x="365300" y="1032497"/>
            <a:ext cx="3999865" cy="4441190"/>
          </a:xfrm>
          <a:prstGeom prst="rect">
            <a:avLst/>
          </a:prstGeom>
        </p:spPr>
        <p:txBody>
          <a:bodyPr wrap="square" lIns="0" tIns="0" rIns="0" bIns="0">
            <a:spAutoFit/>
          </a:bodyPr>
          <a:lstStyle>
            <a:lvl1pPr>
              <a:defRPr sz="2000" b="1" i="0">
                <a:solidFill>
                  <a:schemeClr val="tx1"/>
                </a:solidFill>
                <a:latin typeface="Arial"/>
                <a:cs typeface="Arial"/>
              </a:defRPr>
            </a:lvl1pPr>
          </a:lstStyle>
          <a:p>
            <a:endParaRPr/>
          </a:p>
        </p:txBody>
      </p:sp>
      <p:sp>
        <p:nvSpPr>
          <p:cNvPr id="4" name="Holder 4"/>
          <p:cNvSpPr>
            <a:spLocks noGrp="1"/>
          </p:cNvSpPr>
          <p:nvPr>
            <p:ph sz="half" idx="3"/>
          </p:nvPr>
        </p:nvSpPr>
        <p:spPr>
          <a:xfrm>
            <a:off x="5035932" y="2894497"/>
            <a:ext cx="3918584" cy="3741420"/>
          </a:xfrm>
          <a:prstGeom prst="rect">
            <a:avLst/>
          </a:prstGeom>
        </p:spPr>
        <p:txBody>
          <a:bodyPr wrap="square" lIns="0" tIns="0" rIns="0" bIns="0">
            <a:spAutoFit/>
          </a:bodyPr>
          <a:lstStyle>
            <a:lvl1pPr>
              <a:defRPr sz="1800" b="0" i="0">
                <a:solidFill>
                  <a:schemeClr val="tx1"/>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92CC"/>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Slide Number Placeholder 7"/>
          <p:cNvSpPr>
            <a:spLocks noGrp="1"/>
          </p:cNvSpPr>
          <p:nvPr>
            <p:ph type="sldNum" sz="quarter" idx="10"/>
          </p:nvPr>
        </p:nvSpPr>
        <p:spPr>
          <a:xfrm>
            <a:off x="6840538" y="6480175"/>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93460C1C-11E1-4EE1-A762-B2A930E6368D}" type="slidenum">
              <a:rPr lang="en-GB"/>
              <a:pPr>
                <a:defRPr/>
              </a:pPr>
              <a:t>‹#›</a:t>
            </a:fld>
            <a:endParaRPr lang="en-GB"/>
          </a:p>
        </p:txBody>
      </p:sp>
    </p:spTree>
    <p:extLst>
      <p:ext uri="{BB962C8B-B14F-4D97-AF65-F5344CB8AC3E}">
        <p14:creationId xmlns:p14="http://schemas.microsoft.com/office/powerpoint/2010/main" val="945356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565914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7131758" y="519144"/>
            <a:ext cx="1319626" cy="409598"/>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 name="Holder 2"/>
          <p:cNvSpPr>
            <a:spLocks noGrp="1"/>
          </p:cNvSpPr>
          <p:nvPr>
            <p:ph type="title"/>
          </p:nvPr>
        </p:nvSpPr>
        <p:spPr>
          <a:xfrm>
            <a:off x="269633" y="-69047"/>
            <a:ext cx="6431915" cy="1830070"/>
          </a:xfrm>
          <a:prstGeom prst="rect">
            <a:avLst/>
          </a:prstGeom>
        </p:spPr>
        <p:txBody>
          <a:bodyPr wrap="square" lIns="0" tIns="0" rIns="0" bIns="0">
            <a:spAutoFit/>
          </a:bodyPr>
          <a:lstStyle>
            <a:lvl1pPr>
              <a:defRPr sz="3200" b="1" i="0">
                <a:solidFill>
                  <a:srgbClr val="0092CC"/>
                </a:solidFill>
                <a:latin typeface="Times New Roman"/>
                <a:cs typeface="Times New Roman"/>
              </a:defRPr>
            </a:lvl1pPr>
          </a:lstStyle>
          <a:p>
            <a:endParaRPr/>
          </a:p>
        </p:txBody>
      </p:sp>
      <p:sp>
        <p:nvSpPr>
          <p:cNvPr id="3" name="Holder 3"/>
          <p:cNvSpPr>
            <a:spLocks noGrp="1"/>
          </p:cNvSpPr>
          <p:nvPr>
            <p:ph type="body" idx="1"/>
          </p:nvPr>
        </p:nvSpPr>
        <p:spPr>
          <a:xfrm>
            <a:off x="365298" y="1323836"/>
            <a:ext cx="3850640" cy="4589145"/>
          </a:xfrm>
          <a:prstGeom prst="rect">
            <a:avLst/>
          </a:prstGeom>
        </p:spPr>
        <p:txBody>
          <a:bodyPr wrap="square" lIns="0" tIns="0" rIns="0" bIns="0">
            <a:spAutoFit/>
          </a:bodyPr>
          <a:lstStyle>
            <a:lvl1pPr>
              <a:defRPr sz="2000" b="1" i="1">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11/20/20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hyperlink" Target="http://www.hopkinsmedicine.org/armstrong_institute/training_services/workshops/cusp_implementation_training/cusp_guidance.html)"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hyperlink" Target="http://www.hopkinsmedicine.org/armstrong_institute/training_services/workshops/cusp_implementation_training/c" TargetMode="Externa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png"/><Relationship Id="rId1" Type="http://schemas.openxmlformats.org/officeDocument/2006/relationships/slideLayout" Target="../slideLayouts/slideLayout2.xml"/><Relationship Id="rId5" Type="http://schemas.openxmlformats.org/officeDocument/2006/relationships/image" Target="../media/image92.png"/><Relationship Id="rId4" Type="http://schemas.openxmlformats.org/officeDocument/2006/relationships/hyperlink" Target="http://www.who.int/infection-" TargetMode="External"/></Relationships>
</file>

<file path=ppt/slides/_rels/slide10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hyperlink" Target="http://www.who.int/infection-prevention/countries/surgical/en/)" TargetMode="Externa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jpe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hyperlink" Target="http://www.ahrq.gov/professionals/quality-patient-safety/hais/tools/surgery/guide-appcusp.html)" TargetMode="Externa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www.who.int/infection-prevention/publications/ipc-core-components/en/)" TargetMode="External"/><Relationship Id="rId5" Type="http://schemas.openxmlformats.org/officeDocument/2006/relationships/image" Target="../media/image7.jpeg"/><Relationship Id="rId4" Type="http://schemas.openxmlformats.org/officeDocument/2006/relationships/image" Target="../media/image6.png"/></Relationships>
</file>

<file path=ppt/slides/_rels/slide11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jpeg"/><Relationship Id="rId1" Type="http://schemas.openxmlformats.org/officeDocument/2006/relationships/slideLayout" Target="../slideLayouts/slideLayout2.xml"/><Relationship Id="rId5" Type="http://schemas.openxmlformats.org/officeDocument/2006/relationships/hyperlink" Target="http://www.ahrq.gov/professionals/quality-patient-" TargetMode="External"/><Relationship Id="rId4" Type="http://schemas.openxmlformats.org/officeDocument/2006/relationships/hyperlink" Target="http://www.ahrq.gov/professionals/education/curriculum-tools/cusptoolkit/modules/index.html);" TargetMode="External"/></Relationships>
</file>

<file path=ppt/slides/_rels/slide111.xml.rels><?xml version="1.0" encoding="UTF-8" standalone="yes"?>
<Relationships xmlns="http://schemas.openxmlformats.org/package/2006/relationships"><Relationship Id="rId3" Type="http://schemas.openxmlformats.org/officeDocument/2006/relationships/image" Target="../media/image102.jpeg"/><Relationship Id="rId7" Type="http://schemas.openxmlformats.org/officeDocument/2006/relationships/image" Target="../media/image105.jpeg"/><Relationship Id="rId2" Type="http://schemas.openxmlformats.org/officeDocument/2006/relationships/image" Target="../media/image101.jpeg"/><Relationship Id="rId1" Type="http://schemas.openxmlformats.org/officeDocument/2006/relationships/slideLayout" Target="../slideLayouts/slideLayout2.xml"/><Relationship Id="rId6" Type="http://schemas.openxmlformats.org/officeDocument/2006/relationships/image" Target="../media/image104.jpeg"/><Relationship Id="rId5" Type="http://schemas.openxmlformats.org/officeDocument/2006/relationships/hyperlink" Target="http://www.who.int/infection-prevention/countries/surgical/en/)" TargetMode="External"/><Relationship Id="rId4" Type="http://schemas.openxmlformats.org/officeDocument/2006/relationships/image" Target="../media/image103.jpeg"/></Relationships>
</file>

<file path=ppt/slides/_rels/slide112.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hyperlink" Target="http://www.who.int/infection-prevention/tools/surgical/evaluation_feedback/en/)" TargetMode="Externa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108.jpeg"/><Relationship Id="rId4" Type="http://schemas.openxmlformats.org/officeDocument/2006/relationships/image" Target="../media/image107.jpeg"/></Relationships>
</file>

<file path=ppt/slides/_rels/slide11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jpg"/><Relationship Id="rId1" Type="http://schemas.openxmlformats.org/officeDocument/2006/relationships/slideLayout" Target="../slideLayouts/slideLayout5.xml"/><Relationship Id="rId6" Type="http://schemas.openxmlformats.org/officeDocument/2006/relationships/image" Target="../media/image113.jpeg"/><Relationship Id="rId5" Type="http://schemas.openxmlformats.org/officeDocument/2006/relationships/image" Target="../media/image112.png"/><Relationship Id="rId4" Type="http://schemas.openxmlformats.org/officeDocument/2006/relationships/image" Target="../media/image111.jpg"/></Relationships>
</file>

<file path=ppt/slides/_rels/slide114.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2.xml"/><Relationship Id="rId4" Type="http://schemas.openxmlformats.org/officeDocument/2006/relationships/image" Target="../media/image105.jpeg"/></Relationships>
</file>

<file path=ppt/slides/_rels/slide115.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jpg"/><Relationship Id="rId1" Type="http://schemas.openxmlformats.org/officeDocument/2006/relationships/slideLayout" Target="../slideLayouts/slideLayout4.xml"/></Relationships>
</file>

<file path=ppt/slides/_rels/slide118.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www.youtube.com/watch?v=LZapz2L6J1Q&amp;amp;feature=yout" TargetMode="External"/><Relationship Id="rId4" Type="http://schemas.openxmlformats.org/officeDocument/2006/relationships/hyperlink" Target="http://www.who.int/gpsc/HAI-Infographic.pdf?ua=1" TargetMode="Externa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3" Type="http://schemas.openxmlformats.org/officeDocument/2006/relationships/hyperlink" Target="http://www.who.int/infection-prevention/tools/surgical/en/" TargetMode="External"/><Relationship Id="rId2" Type="http://schemas.openxmlformats.org/officeDocument/2006/relationships/image" Target="../media/image123.png"/><Relationship Id="rId1" Type="http://schemas.openxmlformats.org/officeDocument/2006/relationships/slideLayout" Target="../slideLayouts/slideLayout6.xml"/><Relationship Id="rId4" Type="http://schemas.openxmlformats.org/officeDocument/2006/relationships/image" Target="../media/image124.png"/></Relationships>
</file>

<file path=ppt/slides/_rels/slide123.xml.rels><?xml version="1.0" encoding="UTF-8" standalone="yes"?>
<Relationships xmlns="http://schemas.openxmlformats.org/package/2006/relationships"><Relationship Id="rId3" Type="http://schemas.openxmlformats.org/officeDocument/2006/relationships/image" Target="../media/image126.png"/><Relationship Id="rId7" Type="http://schemas.openxmlformats.org/officeDocument/2006/relationships/image" Target="../media/image116.png"/><Relationship Id="rId2" Type="http://schemas.openxmlformats.org/officeDocument/2006/relationships/image" Target="../media/image125.png"/><Relationship Id="rId1" Type="http://schemas.openxmlformats.org/officeDocument/2006/relationships/slideLayout" Target="../slideLayouts/slideLayout2.xml"/><Relationship Id="rId6" Type="http://schemas.openxmlformats.org/officeDocument/2006/relationships/image" Target="../media/image127.jpeg"/><Relationship Id="rId5" Type="http://schemas.openxmlformats.org/officeDocument/2006/relationships/hyperlink" Target="http://www.who.int/infection-" TargetMode="External"/><Relationship Id="rId4" Type="http://schemas.openxmlformats.org/officeDocument/2006/relationships/hyperlink" Target="http://www.who.int/infection-prevention/tools/core-components/en" TargetMode="External"/></Relationships>
</file>

<file path=ppt/slides/_rels/slide124.xml.rels><?xml version="1.0" encoding="UTF-8" standalone="yes"?>
<Relationships xmlns="http://schemas.openxmlformats.org/package/2006/relationships"><Relationship Id="rId2" Type="http://schemas.openxmlformats.org/officeDocument/2006/relationships/hyperlink" Target="http://www.who.int/infection-prevention/publications/ipc-core-components/en/)" TargetMode="Externa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28.emf"/><Relationship Id="rId2" Type="http://schemas.openxmlformats.org/officeDocument/2006/relationships/hyperlink" Target="http://www.who.int/infection-prevention/tools/surgical/en/" TargetMode="External"/><Relationship Id="rId1" Type="http://schemas.openxmlformats.org/officeDocument/2006/relationships/slideLayout" Target="../slideLayouts/slideLayout6.xml"/><Relationship Id="rId4" Type="http://schemas.openxmlformats.org/officeDocument/2006/relationships/image" Target="../media/image129.png"/></Relationships>
</file>

<file path=ppt/slides/_rels/slide126.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image" Target="../media/image93.png"/><Relationship Id="rId1" Type="http://schemas.openxmlformats.org/officeDocument/2006/relationships/slideLayout" Target="../slideLayouts/slideLayout2.xml"/><Relationship Id="rId5" Type="http://schemas.openxmlformats.org/officeDocument/2006/relationships/image" Target="../media/image92.png"/><Relationship Id="rId4" Type="http://schemas.openxmlformats.org/officeDocument/2006/relationships/hyperlink" Target="http://www.who.int/infection-" TargetMode="External"/></Relationships>
</file>

<file path=ppt/slides/_rels/slide127.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hyperlink" Target="http://www.who.int/infection-prevention/tools/surgical/en/)" TargetMode="Externa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image" Target="../media/image13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hyperlink" Target="http://www.who.int/infection-" TargetMode="Externa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9.pn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hyperlink" Target="http://www.thelancet.com/journals/laninf/article/PIIS1473-" TargetMode="External"/></Relationships>
</file>

<file path=ppt/slides/_rels/slide130.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image" Target="../media/image133.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134.jpeg"/><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4.xml.rels><?xml version="1.0" encoding="UTF-8" standalone="yes"?>
<Relationships xmlns="http://schemas.openxmlformats.org/package/2006/relationships"><Relationship Id="rId3" Type="http://schemas.openxmlformats.org/officeDocument/2006/relationships/image" Target="../media/image135.jpeg"/><Relationship Id="rId2" Type="http://schemas.openxmlformats.org/officeDocument/2006/relationships/hyperlink" Target="http://www.who.int/infection-" TargetMode="External"/><Relationship Id="rId1" Type="http://schemas.openxmlformats.org/officeDocument/2006/relationships/slideLayout" Target="../slideLayouts/slideLayout4.xml"/><Relationship Id="rId4" Type="http://schemas.openxmlformats.org/officeDocument/2006/relationships/image" Target="../media/image136.png"/></Relationships>
</file>

<file path=ppt/slides/_rels/slide135.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www.youtube.com/watch?v=h16JPBcOIGs" TargetMode="External"/><Relationship Id="rId4" Type="http://schemas.openxmlformats.org/officeDocument/2006/relationships/image" Target="../media/image142.jpeg"/></Relationships>
</file>

<file path=ppt/slides/_rels/slide138.xml.rels><?xml version="1.0" encoding="UTF-8" standalone="yes"?>
<Relationships xmlns="http://schemas.openxmlformats.org/package/2006/relationships"><Relationship Id="rId3" Type="http://schemas.openxmlformats.org/officeDocument/2006/relationships/hyperlink" Target="http://www.who.int/infection-prevention/tools/surgical/evaluation_feedback/en/)" TargetMode="External"/><Relationship Id="rId7" Type="http://schemas.openxmlformats.org/officeDocument/2006/relationships/image" Target="../media/image146.jpeg"/><Relationship Id="rId2" Type="http://schemas.openxmlformats.org/officeDocument/2006/relationships/hyperlink" Target="http://www.who.int/infection-prevention/tools/hand-" TargetMode="External"/><Relationship Id="rId1" Type="http://schemas.openxmlformats.org/officeDocument/2006/relationships/slideLayout" Target="../slideLayouts/slideLayout2.xml"/><Relationship Id="rId6" Type="http://schemas.openxmlformats.org/officeDocument/2006/relationships/image" Target="../media/image145.jpeg"/><Relationship Id="rId5" Type="http://schemas.openxmlformats.org/officeDocument/2006/relationships/image" Target="../media/image144.png"/><Relationship Id="rId4" Type="http://schemas.openxmlformats.org/officeDocument/2006/relationships/image" Target="../media/image143.jpeg"/></Relationships>
</file>

<file path=ppt/slides/_rels/slide139.xml.rels><?xml version="1.0" encoding="UTF-8" standalone="yes"?>
<Relationships xmlns="http://schemas.openxmlformats.org/package/2006/relationships"><Relationship Id="rId3" Type="http://schemas.openxmlformats.org/officeDocument/2006/relationships/hyperlink" Target="http://www.who.int/infection-" TargetMode="External"/><Relationship Id="rId2" Type="http://schemas.openxmlformats.org/officeDocument/2006/relationships/image" Target="../media/image147.jpeg"/><Relationship Id="rId1" Type="http://schemas.openxmlformats.org/officeDocument/2006/relationships/slideLayout" Target="../slideLayouts/slideLayout2.xml"/><Relationship Id="rId4" Type="http://schemas.openxmlformats.org/officeDocument/2006/relationships/image" Target="../media/image148.pn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www.who.int/infection-prevention/publications/ipc-components-guidelines/en/)" TargetMode="Externa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3" Type="http://schemas.openxmlformats.org/officeDocument/2006/relationships/hyperlink" Target="http://www.who.int/gpsc/5may/A4_hh-poster-" TargetMode="External"/><Relationship Id="rId2" Type="http://schemas.openxmlformats.org/officeDocument/2006/relationships/image" Target="../media/image149.jpeg"/><Relationship Id="rId1" Type="http://schemas.openxmlformats.org/officeDocument/2006/relationships/slideLayout" Target="../slideLayouts/slideLayout2.xml"/><Relationship Id="rId4" Type="http://schemas.openxmlformats.org/officeDocument/2006/relationships/image" Target="../media/image144.png"/></Relationships>
</file>

<file path=ppt/slides/_rels/slide141.xml.rels><?xml version="1.0" encoding="UTF-8" standalone="yes"?>
<Relationships xmlns="http://schemas.openxmlformats.org/package/2006/relationships"><Relationship Id="rId3" Type="http://schemas.openxmlformats.org/officeDocument/2006/relationships/hyperlink" Target="http://www.who.int/infection-" TargetMode="External"/><Relationship Id="rId2" Type="http://schemas.openxmlformats.org/officeDocument/2006/relationships/image" Target="../media/image150.jpeg"/><Relationship Id="rId1" Type="http://schemas.openxmlformats.org/officeDocument/2006/relationships/slideLayout" Target="../slideLayouts/slideLayout2.xml"/><Relationship Id="rId4" Type="http://schemas.openxmlformats.org/officeDocument/2006/relationships/image" Target="../media/image144.png"/></Relationships>
</file>

<file path=ppt/slides/_rels/slide14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jpeg"/><Relationship Id="rId1" Type="http://schemas.openxmlformats.org/officeDocument/2006/relationships/slideLayout" Target="../slideLayouts/slideLayout2.xml"/><Relationship Id="rId5" Type="http://schemas.openxmlformats.org/officeDocument/2006/relationships/hyperlink" Target="http://www.ahrq.gov/professionals/quality-patient-" TargetMode="External"/><Relationship Id="rId4" Type="http://schemas.openxmlformats.org/officeDocument/2006/relationships/hyperlink" Target="http://www.ahrq.gov/professionals/education/curriculum-tools/cusptoolkit/modules/index.html);" TargetMode="External"/></Relationships>
</file>

<file path=ppt/slides/_rels/slide143.xml.rels><?xml version="1.0" encoding="UTF-8" standalone="yes"?>
<Relationships xmlns="http://schemas.openxmlformats.org/package/2006/relationships"><Relationship Id="rId3" Type="http://schemas.openxmlformats.org/officeDocument/2006/relationships/hyperlink" Target="http://www.who.int/gpsc/ssi-infographic.pdf" TargetMode="External"/><Relationship Id="rId2" Type="http://schemas.openxmlformats.org/officeDocument/2006/relationships/image" Target="../media/image151.jpeg"/><Relationship Id="rId1" Type="http://schemas.openxmlformats.org/officeDocument/2006/relationships/slideLayout" Target="../slideLayouts/slideLayout2.xml"/><Relationship Id="rId4" Type="http://schemas.openxmlformats.org/officeDocument/2006/relationships/image" Target="../media/image144.png"/></Relationships>
</file>

<file path=ppt/slides/_rels/slide144.xml.rels><?xml version="1.0" encoding="UTF-8" standalone="yes"?>
<Relationships xmlns="http://schemas.openxmlformats.org/package/2006/relationships"><Relationship Id="rId8" Type="http://schemas.openxmlformats.org/officeDocument/2006/relationships/image" Target="../media/image157.png"/><Relationship Id="rId3" Type="http://schemas.openxmlformats.org/officeDocument/2006/relationships/image" Target="../media/image152.png"/><Relationship Id="rId7" Type="http://schemas.openxmlformats.org/officeDocument/2006/relationships/image" Target="../media/image15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55.png"/><Relationship Id="rId5" Type="http://schemas.openxmlformats.org/officeDocument/2006/relationships/image" Target="../media/image154.png"/><Relationship Id="rId4" Type="http://schemas.openxmlformats.org/officeDocument/2006/relationships/image" Target="../media/image153.png"/><Relationship Id="rId9" Type="http://schemas.openxmlformats.org/officeDocument/2006/relationships/image" Target="../media/image158.pn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9.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www.who.int/infection-prevention/publications/ipc-core-components/en/)" TargetMode="External"/><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hyperlink" Target="http://www.who.int/infection-prevention/tools/surgical/evaluation_feedback/en/)"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who.int/infection-prevention/publications/ipc-core-components/en/)" TargetMode="Externa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who.int/gpsc/ssi-infographic.pdf?ua=1" TargetMode="External"/><Relationship Id="rId2" Type="http://schemas.openxmlformats.org/officeDocument/2006/relationships/image" Target="../media/image31.jpe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3.jpeg"/><Relationship Id="rId7" Type="http://schemas.openxmlformats.org/officeDocument/2006/relationships/image" Target="../media/image3.pn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hyperlink" Target="http://www.who.int/infection-" TargetMode="External"/><Relationship Id="rId5" Type="http://schemas.openxmlformats.org/officeDocument/2006/relationships/image" Target="../media/image35.jpeg"/><Relationship Id="rId10" Type="http://schemas.openxmlformats.org/officeDocument/2006/relationships/image" Target="../media/image38.png"/><Relationship Id="rId4" Type="http://schemas.openxmlformats.org/officeDocument/2006/relationships/image" Target="../media/image34.jpeg"/><Relationship Id="rId9"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www.cdc.gov/HAI/pdfs/progressreport/"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dx.doi.org/10.1016/S0140-6736(18)30001-1"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who.int/infection-prevention/publications/burden_hcai/en/);"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who.int/infection-prevention/tools/surgical/SSI-surveillance-protocol.pdf?ua=1)"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hyperlink" Target="http://www.who.int/infection-prevention/publications/ssi-prevention-" TargetMode="Externa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www.who.int/infection-prevention/publications/ssi-prevention-guidelines/en/)"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www.who.int/gpsc/ssi-infographic.pdf?ua=1" TargetMode="External"/><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4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www.who.int/infection-prevention/publications/ssi-prevention-guidelines/en/)" TargetMode="External"/><Relationship Id="rId4" Type="http://schemas.openxmlformats.org/officeDocument/2006/relationships/image" Target="../media/image50.jpeg"/></Relationships>
</file>

<file path=ppt/slides/_rels/slide48.xml.rels><?xml version="1.0" encoding="UTF-8" standalone="yes"?>
<Relationships xmlns="http://schemas.openxmlformats.org/package/2006/relationships"><Relationship Id="rId2" Type="http://schemas.openxmlformats.org/officeDocument/2006/relationships/hyperlink" Target="http://www.who.int/infection-prevention/publications/ssi-prevention-guidelines/en/)"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1.jpeg"/><Relationship Id="rId1" Type="http://schemas.openxmlformats.org/officeDocument/2006/relationships/slideLayout" Target="../slideLayouts/slideLayout4.xml"/><Relationship Id="rId4" Type="http://schemas.openxmlformats.org/officeDocument/2006/relationships/hyperlink" Target="http://www.who.int/infection-prevention/tools/surgical/reminders-advocacy/en/"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6.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hyperlink" Target="http://www.who.int/infection-" TargetMode="Externa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5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hyperlink" Target="http://www.who.int/infection-" TargetMode="Externa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6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http://www.who.int/infection-prevention/tools/core-components/en/)"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hyperlink" Target="http://www.who.int/infection-prevention/tools/surgical/training_education/en/" TargetMode="External"/><Relationship Id="rId2" Type="http://schemas.openxmlformats.org/officeDocument/2006/relationships/image" Target="../media/image66.jpg"/><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who.int/infection-prevention/publications/ssi-prevention-guidelines/en/)"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hyperlink" Target="http://www.who.int/antimicrobial-resistance/publications/global-action-plan/en/)" TargetMode="Externa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82.xml.rels><?xml version="1.0" encoding="UTF-8" standalone="yes"?>
<Relationships xmlns="http://schemas.openxmlformats.org/package/2006/relationships"><Relationship Id="rId3" Type="http://schemas.openxmlformats.org/officeDocument/2006/relationships/hyperlink" Target="http://www.who.int/infection-prevention/publications/decontamination/en/)" TargetMode="External"/><Relationship Id="rId2" Type="http://schemas.openxmlformats.org/officeDocument/2006/relationships/image" Target="../media/image75.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3.xml.rels><?xml version="1.0" encoding="UTF-8" standalone="yes"?>
<Relationships xmlns="http://schemas.openxmlformats.org/package/2006/relationships"><Relationship Id="rId3" Type="http://schemas.openxmlformats.org/officeDocument/2006/relationships/hyperlink" Target="http://www.who.int/infection-prevention/publications/ssi-prevention-guidelines/en/)" TargetMode="External"/><Relationship Id="rId2" Type="http://schemas.openxmlformats.org/officeDocument/2006/relationships/image" Target="../media/image76.jpeg"/><Relationship Id="rId1" Type="http://schemas.openxmlformats.org/officeDocument/2006/relationships/slideLayout" Target="../slideLayouts/slideLayout2.xml"/><Relationship Id="rId4" Type="http://schemas.openxmlformats.org/officeDocument/2006/relationships/image" Target="../media/image77.png"/></Relationships>
</file>

<file path=ppt/slides/_rels/slide84.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jpeg"/><Relationship Id="rId1" Type="http://schemas.openxmlformats.org/officeDocument/2006/relationships/slideLayout" Target="../slideLayouts/slideLayout2.xml"/><Relationship Id="rId4" Type="http://schemas.openxmlformats.org/officeDocument/2006/relationships/hyperlink" Target="http://www.who.int/infection-prevention/publications/decontamination/en/)" TargetMode="External"/></Relationships>
</file>

<file path=ppt/slides/_rels/slide8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hyperlink" Target="http://www.who.int/infection-prevention/publications/ssi-prevention-guidelines/en/)"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jpeg"/><Relationship Id="rId1" Type="http://schemas.openxmlformats.org/officeDocument/2006/relationships/slideLayout" Target="../slideLayouts/slideLayout4.xml"/><Relationship Id="rId5" Type="http://schemas.openxmlformats.org/officeDocument/2006/relationships/hyperlink" Target="http://www.who.int/gpsc/5may/5moments-EducationalPoster.pdf?ua=1" TargetMode="External"/><Relationship Id="rId4" Type="http://schemas.openxmlformats.org/officeDocument/2006/relationships/hyperlink" Target="http://www.who.int/infectio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jpeg"/><Relationship Id="rId1" Type="http://schemas.openxmlformats.org/officeDocument/2006/relationships/slideLayout" Target="../slideLayouts/slideLayout4.xml"/><Relationship Id="rId4" Type="http://schemas.openxmlformats.org/officeDocument/2006/relationships/hyperlink" Target="http://www.who.int/infection-prevention/tools/surgical/training_education/en/" TargetMode="External"/></Relationships>
</file>

<file path=ppt/slides/_rels/slide95.xml.rels><?xml version="1.0" encoding="UTF-8" standalone="yes"?>
<Relationships xmlns="http://schemas.openxmlformats.org/package/2006/relationships"><Relationship Id="rId3" Type="http://schemas.openxmlformats.org/officeDocument/2006/relationships/hyperlink" Target="http://www.who.int/gpsc/5may/tools/evalua" TargetMode="External"/><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4246880"/>
          </a:xfrm>
          <a:custGeom>
            <a:avLst/>
            <a:gdLst/>
            <a:ahLst/>
            <a:cxnLst/>
            <a:rect l="l" t="t" r="r" b="b"/>
            <a:pathLst>
              <a:path w="9144000" h="4246880">
                <a:moveTo>
                  <a:pt x="0" y="4246685"/>
                </a:moveTo>
                <a:lnTo>
                  <a:pt x="9144000" y="4246685"/>
                </a:lnTo>
                <a:lnTo>
                  <a:pt x="9144000" y="0"/>
                </a:lnTo>
                <a:lnTo>
                  <a:pt x="0" y="0"/>
                </a:lnTo>
                <a:lnTo>
                  <a:pt x="0" y="4246685"/>
                </a:lnTo>
                <a:close/>
              </a:path>
            </a:pathLst>
          </a:custGeom>
          <a:solidFill>
            <a:srgbClr val="0074A2"/>
          </a:solidFill>
        </p:spPr>
        <p:txBody>
          <a:bodyPr wrap="square" lIns="0" tIns="0" rIns="0" bIns="0" rtlCol="0"/>
          <a:lstStyle/>
          <a:p>
            <a:endParaRPr/>
          </a:p>
        </p:txBody>
      </p:sp>
      <p:sp>
        <p:nvSpPr>
          <p:cNvPr id="3" name="object 3"/>
          <p:cNvSpPr/>
          <p:nvPr/>
        </p:nvSpPr>
        <p:spPr>
          <a:xfrm>
            <a:off x="0" y="6117930"/>
            <a:ext cx="9144000" cy="740410"/>
          </a:xfrm>
          <a:custGeom>
            <a:avLst/>
            <a:gdLst/>
            <a:ahLst/>
            <a:cxnLst/>
            <a:rect l="l" t="t" r="r" b="b"/>
            <a:pathLst>
              <a:path w="9144000" h="740409">
                <a:moveTo>
                  <a:pt x="0" y="740069"/>
                </a:moveTo>
                <a:lnTo>
                  <a:pt x="9144000" y="740069"/>
                </a:lnTo>
                <a:lnTo>
                  <a:pt x="9144000" y="0"/>
                </a:lnTo>
                <a:lnTo>
                  <a:pt x="0" y="0"/>
                </a:lnTo>
                <a:lnTo>
                  <a:pt x="0" y="740069"/>
                </a:lnTo>
                <a:close/>
              </a:path>
            </a:pathLst>
          </a:custGeom>
          <a:solidFill>
            <a:srgbClr val="0074A2"/>
          </a:solidFill>
        </p:spPr>
        <p:txBody>
          <a:bodyPr wrap="square" lIns="0" tIns="0" rIns="0" bIns="0" rtlCol="0"/>
          <a:lstStyle/>
          <a:p>
            <a:endParaRPr/>
          </a:p>
        </p:txBody>
      </p:sp>
      <p:sp>
        <p:nvSpPr>
          <p:cNvPr id="4" name="object 4"/>
          <p:cNvSpPr txBox="1">
            <a:spLocks noGrp="1"/>
          </p:cNvSpPr>
          <p:nvPr>
            <p:ph type="title"/>
          </p:nvPr>
        </p:nvSpPr>
        <p:spPr>
          <a:xfrm>
            <a:off x="347299" y="430184"/>
            <a:ext cx="4486275" cy="2299970"/>
          </a:xfrm>
          <a:prstGeom prst="rect">
            <a:avLst/>
          </a:prstGeom>
        </p:spPr>
        <p:txBody>
          <a:bodyPr vert="horz" wrap="square" lIns="0" tIns="107950" rIns="0" bIns="0" rtlCol="0">
            <a:spAutoFit/>
          </a:bodyPr>
          <a:lstStyle/>
          <a:p>
            <a:pPr marL="12700" marR="5080">
              <a:lnSpc>
                <a:spcPct val="85100"/>
              </a:lnSpc>
              <a:spcBef>
                <a:spcPts val="850"/>
              </a:spcBef>
            </a:pPr>
            <a:r>
              <a:rPr sz="4200" spc="-5" dirty="0">
                <a:solidFill>
                  <a:srgbClr val="FFFFFF"/>
                </a:solidFill>
              </a:rPr>
              <a:t>Advanced</a:t>
            </a:r>
            <a:r>
              <a:rPr sz="4200" spc="-40" dirty="0">
                <a:solidFill>
                  <a:srgbClr val="FFFFFF"/>
                </a:solidFill>
              </a:rPr>
              <a:t> </a:t>
            </a:r>
            <a:r>
              <a:rPr sz="4200" spc="-5" dirty="0">
                <a:solidFill>
                  <a:srgbClr val="FFFFFF"/>
                </a:solidFill>
              </a:rPr>
              <a:t>Infection  </a:t>
            </a:r>
            <a:r>
              <a:rPr sz="4200" spc="-10" dirty="0">
                <a:solidFill>
                  <a:srgbClr val="FFFFFF"/>
                </a:solidFill>
              </a:rPr>
              <a:t>Prevention </a:t>
            </a:r>
            <a:r>
              <a:rPr sz="4200" dirty="0">
                <a:solidFill>
                  <a:srgbClr val="FFFFFF"/>
                </a:solidFill>
              </a:rPr>
              <a:t>and  </a:t>
            </a:r>
            <a:r>
              <a:rPr sz="4200" spc="-15" dirty="0">
                <a:solidFill>
                  <a:srgbClr val="FFFFFF"/>
                </a:solidFill>
              </a:rPr>
              <a:t>Control </a:t>
            </a:r>
            <a:r>
              <a:rPr sz="4200" spc="-5" dirty="0">
                <a:solidFill>
                  <a:srgbClr val="FFFFFF"/>
                </a:solidFill>
              </a:rPr>
              <a:t>(IPC)  </a:t>
            </a:r>
            <a:r>
              <a:rPr sz="4200" spc="-45" dirty="0">
                <a:solidFill>
                  <a:srgbClr val="FFFFFF"/>
                </a:solidFill>
              </a:rPr>
              <a:t>Training</a:t>
            </a:r>
            <a:endParaRPr sz="4200"/>
          </a:p>
        </p:txBody>
      </p:sp>
      <p:sp>
        <p:nvSpPr>
          <p:cNvPr id="5" name="object 5"/>
          <p:cNvSpPr txBox="1"/>
          <p:nvPr/>
        </p:nvSpPr>
        <p:spPr>
          <a:xfrm>
            <a:off x="360000" y="6534311"/>
            <a:ext cx="1545590" cy="177800"/>
          </a:xfrm>
          <a:prstGeom prst="rect">
            <a:avLst/>
          </a:prstGeom>
        </p:spPr>
        <p:txBody>
          <a:bodyPr vert="horz" wrap="square" lIns="0" tIns="12700" rIns="0" bIns="0" rtlCol="0">
            <a:spAutoFit/>
          </a:bodyPr>
          <a:lstStyle/>
          <a:p>
            <a:pPr>
              <a:lnSpc>
                <a:spcPct val="100000"/>
              </a:lnSpc>
              <a:spcBef>
                <a:spcPts val="100"/>
              </a:spcBef>
            </a:pPr>
            <a:r>
              <a:rPr sz="1000" dirty="0">
                <a:solidFill>
                  <a:srgbClr val="F3F3F3"/>
                </a:solidFill>
                <a:latin typeface="Arial"/>
                <a:cs typeface="Arial"/>
              </a:rPr>
              <a:t>WHO </a:t>
            </a:r>
            <a:r>
              <a:rPr sz="1000" spc="-10" dirty="0">
                <a:solidFill>
                  <a:srgbClr val="F3F3F3"/>
                </a:solidFill>
                <a:latin typeface="Arial"/>
                <a:cs typeface="Arial"/>
              </a:rPr>
              <a:t>Global </a:t>
            </a:r>
            <a:r>
              <a:rPr sz="1000" spc="-5" dirty="0">
                <a:solidFill>
                  <a:srgbClr val="F3F3F3"/>
                </a:solidFill>
                <a:latin typeface="Arial"/>
                <a:cs typeface="Arial"/>
              </a:rPr>
              <a:t>IPC Unit</a:t>
            </a:r>
            <a:r>
              <a:rPr sz="1000" spc="-45" dirty="0">
                <a:solidFill>
                  <a:srgbClr val="F3F3F3"/>
                </a:solidFill>
                <a:latin typeface="Arial"/>
                <a:cs typeface="Arial"/>
              </a:rPr>
              <a:t> </a:t>
            </a:r>
            <a:r>
              <a:rPr sz="1000" spc="-10" dirty="0">
                <a:solidFill>
                  <a:srgbClr val="F3F3F3"/>
                </a:solidFill>
                <a:latin typeface="Arial"/>
                <a:cs typeface="Arial"/>
              </a:rPr>
              <a:t>2018</a:t>
            </a:r>
            <a:endParaRPr sz="1000">
              <a:latin typeface="Arial"/>
              <a:cs typeface="Arial"/>
            </a:endParaRPr>
          </a:p>
        </p:txBody>
      </p:sp>
      <p:sp>
        <p:nvSpPr>
          <p:cNvPr id="6" name="object 6"/>
          <p:cNvSpPr txBox="1"/>
          <p:nvPr/>
        </p:nvSpPr>
        <p:spPr>
          <a:xfrm>
            <a:off x="0" y="4246685"/>
            <a:ext cx="9144000" cy="1871345"/>
          </a:xfrm>
          <a:prstGeom prst="rect">
            <a:avLst/>
          </a:prstGeom>
          <a:solidFill>
            <a:srgbClr val="009CDE"/>
          </a:solidFill>
        </p:spPr>
        <p:txBody>
          <a:bodyPr vert="horz" wrap="square" lIns="0" tIns="2540" rIns="0" bIns="0" rtlCol="0">
            <a:spAutoFit/>
          </a:bodyPr>
          <a:lstStyle/>
          <a:p>
            <a:pPr>
              <a:lnSpc>
                <a:spcPct val="100000"/>
              </a:lnSpc>
              <a:spcBef>
                <a:spcPts val="20"/>
              </a:spcBef>
            </a:pPr>
            <a:endParaRPr sz="3250" dirty="0">
              <a:latin typeface="Times New Roman"/>
              <a:cs typeface="Times New Roman"/>
            </a:endParaRPr>
          </a:p>
          <a:p>
            <a:pPr marL="359410">
              <a:lnSpc>
                <a:spcPct val="100000"/>
              </a:lnSpc>
            </a:pPr>
            <a:r>
              <a:rPr sz="3600" b="1" spc="-10" dirty="0">
                <a:solidFill>
                  <a:srgbClr val="FFFFFF"/>
                </a:solidFill>
                <a:latin typeface="Times New Roman"/>
                <a:cs typeface="Times New Roman"/>
              </a:rPr>
              <a:t>Prevention </a:t>
            </a:r>
            <a:r>
              <a:rPr sz="3600" b="1" dirty="0">
                <a:solidFill>
                  <a:srgbClr val="FFFFFF"/>
                </a:solidFill>
                <a:latin typeface="Times New Roman"/>
                <a:cs typeface="Times New Roman"/>
              </a:rPr>
              <a:t>of </a:t>
            </a:r>
            <a:r>
              <a:rPr sz="3600" b="1" spc="-5" dirty="0">
                <a:solidFill>
                  <a:srgbClr val="FFFFFF"/>
                </a:solidFill>
                <a:latin typeface="Times New Roman"/>
                <a:cs typeface="Times New Roman"/>
              </a:rPr>
              <a:t>surgical site infection</a:t>
            </a:r>
            <a:r>
              <a:rPr sz="3600" b="1" spc="0" dirty="0">
                <a:solidFill>
                  <a:srgbClr val="FFFFFF"/>
                </a:solidFill>
                <a:latin typeface="Times New Roman"/>
                <a:cs typeface="Times New Roman"/>
              </a:rPr>
              <a:t> </a:t>
            </a:r>
            <a:r>
              <a:rPr sz="3600" b="1" spc="-5" dirty="0">
                <a:solidFill>
                  <a:srgbClr val="FFFFFF"/>
                </a:solidFill>
                <a:latin typeface="Times New Roman"/>
                <a:cs typeface="Times New Roman"/>
              </a:rPr>
              <a:t>(SSI)</a:t>
            </a:r>
            <a:endParaRPr sz="3600" dirty="0">
              <a:latin typeface="Times New Roman"/>
              <a:cs typeface="Times New Roman"/>
            </a:endParaRPr>
          </a:p>
          <a:p>
            <a:pPr marL="359410">
              <a:lnSpc>
                <a:spcPct val="100000"/>
              </a:lnSpc>
              <a:spcBef>
                <a:spcPts val="2985"/>
              </a:spcBef>
            </a:pPr>
            <a:r>
              <a:rPr sz="1600" dirty="0">
                <a:solidFill>
                  <a:srgbClr val="FFFFFF"/>
                </a:solidFill>
                <a:latin typeface="Times New Roman"/>
                <a:cs typeface="Times New Roman"/>
              </a:rPr>
              <a:t>2018</a:t>
            </a:r>
            <a:endParaRPr sz="1600" dirty="0">
              <a:latin typeface="Times New Roman"/>
              <a:cs typeface="Times New Roman"/>
            </a:endParaRPr>
          </a:p>
        </p:txBody>
      </p:sp>
      <p:sp>
        <p:nvSpPr>
          <p:cNvPr id="7" name="object 7"/>
          <p:cNvSpPr/>
          <p:nvPr/>
        </p:nvSpPr>
        <p:spPr>
          <a:xfrm>
            <a:off x="5595508" y="488563"/>
            <a:ext cx="3172871" cy="11124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5298" y="1739865"/>
            <a:ext cx="7903845" cy="1905000"/>
          </a:xfrm>
          <a:prstGeom prst="rect">
            <a:avLst/>
          </a:prstGeom>
        </p:spPr>
        <p:txBody>
          <a:bodyPr vert="horz" wrap="square" lIns="0" tIns="12700" rIns="0" bIns="0" rtlCol="0">
            <a:spAutoFit/>
          </a:bodyPr>
          <a:lstStyle/>
          <a:p>
            <a:pPr marL="12700" marR="5080">
              <a:lnSpc>
                <a:spcPct val="110100"/>
              </a:lnSpc>
              <a:spcBef>
                <a:spcPts val="100"/>
              </a:spcBef>
            </a:pPr>
            <a:r>
              <a:rPr sz="2800" dirty="0">
                <a:latin typeface="Arial"/>
                <a:cs typeface="Arial"/>
              </a:rPr>
              <a:t>Describe </a:t>
            </a:r>
            <a:r>
              <a:rPr sz="2800" spc="-5" dirty="0">
                <a:latin typeface="Arial"/>
                <a:cs typeface="Arial"/>
              </a:rPr>
              <a:t>the interconnection between </a:t>
            </a:r>
            <a:r>
              <a:rPr sz="2800" spc="-10" dirty="0">
                <a:latin typeface="Arial"/>
                <a:cs typeface="Arial"/>
              </a:rPr>
              <a:t>SSI  </a:t>
            </a:r>
            <a:r>
              <a:rPr sz="2800" spc="-5" dirty="0">
                <a:latin typeface="Arial"/>
                <a:cs typeface="Arial"/>
              </a:rPr>
              <a:t>prevention </a:t>
            </a:r>
            <a:r>
              <a:rPr sz="2800" dirty="0">
                <a:latin typeface="Arial"/>
                <a:cs typeface="Arial"/>
              </a:rPr>
              <a:t>and overall </a:t>
            </a:r>
            <a:r>
              <a:rPr sz="2800" spc="-5" dirty="0">
                <a:latin typeface="Arial"/>
                <a:cs typeface="Arial"/>
              </a:rPr>
              <a:t>IPC </a:t>
            </a:r>
            <a:r>
              <a:rPr sz="2800" spc="-10" dirty="0">
                <a:latin typeface="Arial"/>
                <a:cs typeface="Arial"/>
              </a:rPr>
              <a:t>efforts </a:t>
            </a:r>
            <a:r>
              <a:rPr sz="2800" dirty="0">
                <a:latin typeface="Arial"/>
                <a:cs typeface="Arial"/>
              </a:rPr>
              <a:t>and how  </a:t>
            </a:r>
            <a:r>
              <a:rPr sz="2800" spc="-5" dirty="0">
                <a:latin typeface="Arial"/>
                <a:cs typeface="Arial"/>
              </a:rPr>
              <a:t>preventing </a:t>
            </a:r>
            <a:r>
              <a:rPr sz="2800" spc="-10" dirty="0">
                <a:latin typeface="Arial"/>
                <a:cs typeface="Arial"/>
              </a:rPr>
              <a:t>SSI </a:t>
            </a:r>
            <a:r>
              <a:rPr sz="2800" dirty="0">
                <a:latin typeface="Arial"/>
                <a:cs typeface="Arial"/>
              </a:rPr>
              <a:t>should be a </a:t>
            </a:r>
            <a:r>
              <a:rPr sz="2800" spc="-5" dirty="0">
                <a:latin typeface="Arial"/>
                <a:cs typeface="Arial"/>
              </a:rPr>
              <a:t>critical </a:t>
            </a:r>
            <a:r>
              <a:rPr sz="2800" dirty="0">
                <a:latin typeface="Arial"/>
                <a:cs typeface="Arial"/>
              </a:rPr>
              <a:t>part of a </a:t>
            </a:r>
            <a:r>
              <a:rPr sz="2800" spc="-5" dirty="0">
                <a:latin typeface="Arial"/>
                <a:cs typeface="Arial"/>
              </a:rPr>
              <a:t>strong  </a:t>
            </a:r>
            <a:r>
              <a:rPr sz="2800" dirty="0">
                <a:latin typeface="Arial"/>
                <a:cs typeface="Arial"/>
              </a:rPr>
              <a:t>and </a:t>
            </a:r>
            <a:r>
              <a:rPr sz="2800" spc="-10" dirty="0">
                <a:latin typeface="Arial"/>
                <a:cs typeface="Arial"/>
              </a:rPr>
              <a:t>effective </a:t>
            </a:r>
            <a:r>
              <a:rPr sz="2800" spc="-5" dirty="0">
                <a:latin typeface="Arial"/>
                <a:cs typeface="Arial"/>
              </a:rPr>
              <a:t>IPC</a:t>
            </a:r>
            <a:r>
              <a:rPr sz="2800" spc="0" dirty="0">
                <a:latin typeface="Arial"/>
                <a:cs typeface="Arial"/>
              </a:rPr>
              <a:t> </a:t>
            </a:r>
            <a:r>
              <a:rPr sz="2800" dirty="0">
                <a:latin typeface="Arial"/>
                <a:cs typeface="Arial"/>
              </a:rPr>
              <a:t>programme</a:t>
            </a:r>
            <a:endParaRPr sz="2800">
              <a:latin typeface="Arial"/>
              <a:cs typeface="Arial"/>
            </a:endParaRPr>
          </a:p>
        </p:txBody>
      </p:sp>
      <p:sp>
        <p:nvSpPr>
          <p:cNvPr id="3" name="object 3"/>
          <p:cNvSpPr txBox="1">
            <a:spLocks noGrp="1"/>
          </p:cNvSpPr>
          <p:nvPr>
            <p:ph type="title"/>
          </p:nvPr>
        </p:nvSpPr>
        <p:spPr>
          <a:xfrm>
            <a:off x="365298" y="572507"/>
            <a:ext cx="5198110" cy="513080"/>
          </a:xfrm>
          <a:prstGeom prst="rect">
            <a:avLst/>
          </a:prstGeom>
        </p:spPr>
        <p:txBody>
          <a:bodyPr vert="horz" wrap="square" lIns="0" tIns="12700" rIns="0" bIns="0" rtlCol="0">
            <a:spAutoFit/>
          </a:bodyPr>
          <a:lstStyle/>
          <a:p>
            <a:pPr marL="12700">
              <a:lnSpc>
                <a:spcPct val="100000"/>
              </a:lnSpc>
              <a:spcBef>
                <a:spcPts val="100"/>
              </a:spcBef>
            </a:pPr>
            <a:r>
              <a:rPr spc="-5" dirty="0"/>
              <a:t>Learning objective </a:t>
            </a:r>
            <a:r>
              <a:rPr dirty="0"/>
              <a:t>– </a:t>
            </a:r>
            <a:r>
              <a:rPr spc="-5" dirty="0"/>
              <a:t>session</a:t>
            </a:r>
            <a:r>
              <a:rPr spc="-10" dirty="0"/>
              <a:t> </a:t>
            </a:r>
            <a:r>
              <a:rPr dirty="0"/>
              <a:t>1</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5298" y="133594"/>
            <a:ext cx="4799330" cy="953769"/>
          </a:xfrm>
          <a:prstGeom prst="rect">
            <a:avLst/>
          </a:prstGeom>
        </p:spPr>
        <p:txBody>
          <a:bodyPr vert="horz" wrap="square" lIns="0" tIns="66040" rIns="0" bIns="0" rtlCol="0">
            <a:spAutoFit/>
          </a:bodyPr>
          <a:lstStyle/>
          <a:p>
            <a:pPr marL="12700" marR="5080">
              <a:lnSpc>
                <a:spcPts val="3470"/>
              </a:lnSpc>
              <a:spcBef>
                <a:spcPts val="520"/>
              </a:spcBef>
            </a:pPr>
            <a:r>
              <a:rPr dirty="0"/>
              <a:t>An </a:t>
            </a:r>
            <a:r>
              <a:rPr spc="-10" dirty="0"/>
              <a:t>approach </a:t>
            </a:r>
            <a:r>
              <a:rPr spc="-5" dirty="0"/>
              <a:t>for</a:t>
            </a:r>
            <a:r>
              <a:rPr spc="-120" dirty="0"/>
              <a:t> </a:t>
            </a:r>
            <a:r>
              <a:rPr spc="-10" dirty="0"/>
              <a:t>improving  </a:t>
            </a:r>
            <a:r>
              <a:rPr spc="-5" dirty="0"/>
              <a:t>SSI outcomes</a:t>
            </a:r>
          </a:p>
        </p:txBody>
      </p:sp>
      <p:sp>
        <p:nvSpPr>
          <p:cNvPr id="3" name="object 3"/>
          <p:cNvSpPr/>
          <p:nvPr/>
        </p:nvSpPr>
        <p:spPr>
          <a:xfrm>
            <a:off x="693457" y="1345737"/>
            <a:ext cx="7599701" cy="4489356"/>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txBox="1"/>
          <p:nvPr/>
        </p:nvSpPr>
        <p:spPr>
          <a:xfrm>
            <a:off x="1426819" y="2569004"/>
            <a:ext cx="2346960" cy="1995805"/>
          </a:xfrm>
          <a:prstGeom prst="rect">
            <a:avLst/>
          </a:prstGeom>
        </p:spPr>
        <p:txBody>
          <a:bodyPr vert="horz" wrap="square" lIns="0" tIns="90805" rIns="0" bIns="0" rtlCol="0">
            <a:spAutoFit/>
          </a:bodyPr>
          <a:lstStyle/>
          <a:p>
            <a:pPr marL="135255" marR="128270" algn="ctr">
              <a:lnSpc>
                <a:spcPts val="3729"/>
              </a:lnSpc>
              <a:spcBef>
                <a:spcPts val="715"/>
              </a:spcBef>
            </a:pPr>
            <a:r>
              <a:rPr sz="3600" b="1" spc="-270" dirty="0">
                <a:latin typeface="Arial"/>
                <a:cs typeface="Arial"/>
              </a:rPr>
              <a:t>T</a:t>
            </a:r>
            <a:r>
              <a:rPr sz="3600" b="1" spc="-5" dirty="0">
                <a:latin typeface="Arial"/>
                <a:cs typeface="Arial"/>
              </a:rPr>
              <a:t>echnica</a:t>
            </a:r>
            <a:r>
              <a:rPr sz="3600" b="1" dirty="0">
                <a:latin typeface="Arial"/>
                <a:cs typeface="Arial"/>
              </a:rPr>
              <a:t>l  </a:t>
            </a:r>
            <a:r>
              <a:rPr sz="3600" b="1" spc="-5" dirty="0">
                <a:latin typeface="Arial"/>
                <a:cs typeface="Arial"/>
              </a:rPr>
              <a:t>work</a:t>
            </a:r>
            <a:endParaRPr sz="3600">
              <a:latin typeface="Arial"/>
              <a:cs typeface="Arial"/>
            </a:endParaRPr>
          </a:p>
          <a:p>
            <a:pPr marL="12700" marR="5080" algn="ctr">
              <a:lnSpc>
                <a:spcPts val="2500"/>
              </a:lnSpc>
              <a:spcBef>
                <a:spcPts val="2455"/>
              </a:spcBef>
            </a:pPr>
            <a:r>
              <a:rPr sz="2400" b="1" i="1" dirty="0">
                <a:latin typeface="Arial"/>
                <a:cs typeface="Arial"/>
              </a:rPr>
              <a:t>Evidenc</a:t>
            </a:r>
            <a:r>
              <a:rPr sz="2400" b="1" i="1" spc="-5" dirty="0">
                <a:latin typeface="Arial"/>
                <a:cs typeface="Arial"/>
              </a:rPr>
              <a:t>e-</a:t>
            </a:r>
            <a:r>
              <a:rPr sz="2400" b="1" i="1" dirty="0">
                <a:latin typeface="Arial"/>
                <a:cs typeface="Arial"/>
              </a:rPr>
              <a:t>based  interventions</a:t>
            </a:r>
            <a:endParaRPr sz="2400">
              <a:latin typeface="Arial"/>
              <a:cs typeface="Arial"/>
            </a:endParaRPr>
          </a:p>
        </p:txBody>
      </p:sp>
      <p:sp>
        <p:nvSpPr>
          <p:cNvPr id="5" name="object 5"/>
          <p:cNvSpPr txBox="1"/>
          <p:nvPr/>
        </p:nvSpPr>
        <p:spPr>
          <a:xfrm>
            <a:off x="5365936" y="2690604"/>
            <a:ext cx="2041525" cy="1678305"/>
          </a:xfrm>
          <a:prstGeom prst="rect">
            <a:avLst/>
          </a:prstGeom>
        </p:spPr>
        <p:txBody>
          <a:bodyPr vert="horz" wrap="square" lIns="0" tIns="90805" rIns="0" bIns="0" rtlCol="0">
            <a:spAutoFit/>
          </a:bodyPr>
          <a:lstStyle/>
          <a:p>
            <a:pPr marL="487045" marR="46990" indent="-432434">
              <a:lnSpc>
                <a:spcPts val="3729"/>
              </a:lnSpc>
              <a:spcBef>
                <a:spcPts val="715"/>
              </a:spcBef>
            </a:pPr>
            <a:r>
              <a:rPr sz="3600" b="1" dirty="0">
                <a:latin typeface="Arial"/>
                <a:cs typeface="Arial"/>
              </a:rPr>
              <a:t>Adaptive  </a:t>
            </a:r>
            <a:r>
              <a:rPr sz="3600" b="1" spc="-5" dirty="0">
                <a:latin typeface="Arial"/>
                <a:cs typeface="Arial"/>
              </a:rPr>
              <a:t>work</a:t>
            </a:r>
            <a:endParaRPr sz="3600">
              <a:latin typeface="Arial"/>
              <a:cs typeface="Arial"/>
            </a:endParaRPr>
          </a:p>
          <a:p>
            <a:pPr marL="12700">
              <a:lnSpc>
                <a:spcPct val="100000"/>
              </a:lnSpc>
              <a:spcBef>
                <a:spcPts val="2055"/>
              </a:spcBef>
            </a:pPr>
            <a:r>
              <a:rPr sz="2400" b="1" i="1" dirty="0">
                <a:latin typeface="Arial"/>
                <a:cs typeface="Arial"/>
              </a:rPr>
              <a:t>Safety</a:t>
            </a:r>
            <a:r>
              <a:rPr sz="2400" b="1" i="1" spc="-85" dirty="0">
                <a:latin typeface="Arial"/>
                <a:cs typeface="Arial"/>
              </a:rPr>
              <a:t> </a:t>
            </a:r>
            <a:r>
              <a:rPr sz="2400" b="1" i="1" spc="-5" dirty="0">
                <a:latin typeface="Arial"/>
                <a:cs typeface="Arial"/>
              </a:rPr>
              <a:t>culture</a:t>
            </a:r>
            <a:endParaRPr sz="2400">
              <a:latin typeface="Arial"/>
              <a:cs typeface="Arial"/>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191770" y="1167128"/>
          <a:ext cx="8732520" cy="4918710"/>
        </p:xfrm>
        <a:graphic>
          <a:graphicData uri="http://schemas.openxmlformats.org/drawingml/2006/table">
            <a:tbl>
              <a:tblPr firstRow="1" bandRow="1">
                <a:tableStyleId>{2D5ABB26-0587-4C30-8999-92F81FD0307C}</a:tableStyleId>
              </a:tblPr>
              <a:tblGrid>
                <a:gridCol w="4366260">
                  <a:extLst>
                    <a:ext uri="{9D8B030D-6E8A-4147-A177-3AD203B41FA5}">
                      <a16:colId xmlns:a16="http://schemas.microsoft.com/office/drawing/2014/main" val="20000"/>
                    </a:ext>
                  </a:extLst>
                </a:gridCol>
                <a:gridCol w="4366260">
                  <a:extLst>
                    <a:ext uri="{9D8B030D-6E8A-4147-A177-3AD203B41FA5}">
                      <a16:colId xmlns:a16="http://schemas.microsoft.com/office/drawing/2014/main" val="20001"/>
                    </a:ext>
                  </a:extLst>
                </a:gridCol>
              </a:tblGrid>
              <a:tr h="527685">
                <a:tc>
                  <a:txBody>
                    <a:bodyPr/>
                    <a:lstStyle/>
                    <a:p>
                      <a:pPr marL="97790">
                        <a:lnSpc>
                          <a:spcPct val="100000"/>
                        </a:lnSpc>
                        <a:spcBef>
                          <a:spcPts val="409"/>
                        </a:spcBef>
                      </a:pPr>
                      <a:r>
                        <a:rPr sz="2000" b="1" spc="-5" dirty="0">
                          <a:solidFill>
                            <a:srgbClr val="FFFFFF"/>
                          </a:solidFill>
                          <a:latin typeface="Arial"/>
                          <a:cs typeface="Arial"/>
                        </a:rPr>
                        <a:t>TECHNICAL</a:t>
                      </a:r>
                      <a:r>
                        <a:rPr sz="2000" b="1" spc="-45" dirty="0">
                          <a:solidFill>
                            <a:srgbClr val="FFFFFF"/>
                          </a:solidFill>
                          <a:latin typeface="Arial"/>
                          <a:cs typeface="Arial"/>
                        </a:rPr>
                        <a:t> </a:t>
                      </a:r>
                      <a:r>
                        <a:rPr sz="2000" b="1" spc="-5" dirty="0">
                          <a:solidFill>
                            <a:srgbClr val="FFFFFF"/>
                          </a:solidFill>
                          <a:latin typeface="Arial"/>
                          <a:cs typeface="Arial"/>
                        </a:rPr>
                        <a:t>WORK</a:t>
                      </a:r>
                      <a:endParaRPr sz="2000">
                        <a:latin typeface="Arial"/>
                        <a:cs typeface="Arial"/>
                      </a:endParaRPr>
                    </a:p>
                  </a:txBody>
                  <a:tcPr marL="0" marR="0" marT="52069"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C9C9C9"/>
                    </a:solidFill>
                  </a:tcPr>
                </a:tc>
                <a:tc>
                  <a:txBody>
                    <a:bodyPr/>
                    <a:lstStyle/>
                    <a:p>
                      <a:pPr marL="97790">
                        <a:lnSpc>
                          <a:spcPct val="100000"/>
                        </a:lnSpc>
                        <a:spcBef>
                          <a:spcPts val="409"/>
                        </a:spcBef>
                      </a:pPr>
                      <a:r>
                        <a:rPr sz="2000" b="1" spc="-5" dirty="0">
                          <a:solidFill>
                            <a:srgbClr val="FFFFFF"/>
                          </a:solidFill>
                          <a:latin typeface="Arial"/>
                          <a:cs typeface="Arial"/>
                        </a:rPr>
                        <a:t>ADAPTIVE</a:t>
                      </a:r>
                      <a:r>
                        <a:rPr sz="2000" b="1" spc="-10" dirty="0">
                          <a:solidFill>
                            <a:srgbClr val="FFFFFF"/>
                          </a:solidFill>
                          <a:latin typeface="Arial"/>
                          <a:cs typeface="Arial"/>
                        </a:rPr>
                        <a:t> </a:t>
                      </a:r>
                      <a:r>
                        <a:rPr sz="2000" b="1" spc="-5" dirty="0">
                          <a:solidFill>
                            <a:srgbClr val="FFFFFF"/>
                          </a:solidFill>
                          <a:latin typeface="Arial"/>
                          <a:cs typeface="Arial"/>
                        </a:rPr>
                        <a:t>WORK</a:t>
                      </a:r>
                      <a:endParaRPr sz="2000">
                        <a:latin typeface="Arial"/>
                        <a:cs typeface="Arial"/>
                      </a:endParaRPr>
                    </a:p>
                  </a:txBody>
                  <a:tcPr marL="0" marR="0" marT="52069"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C9C9C9"/>
                    </a:solidFill>
                  </a:tcPr>
                </a:tc>
                <a:extLst>
                  <a:ext uri="{0D108BD9-81ED-4DB2-BD59-A6C34878D82A}">
                    <a16:rowId xmlns:a16="http://schemas.microsoft.com/office/drawing/2014/main" val="10000"/>
                  </a:ext>
                </a:extLst>
              </a:tr>
              <a:tr h="1877060">
                <a:tc>
                  <a:txBody>
                    <a:bodyPr/>
                    <a:lstStyle/>
                    <a:p>
                      <a:pPr marL="97790" marR="312420">
                        <a:lnSpc>
                          <a:spcPct val="100000"/>
                        </a:lnSpc>
                        <a:spcBef>
                          <a:spcPts val="409"/>
                        </a:spcBef>
                      </a:pPr>
                      <a:r>
                        <a:rPr sz="2000" spc="-15" dirty="0">
                          <a:latin typeface="Arial"/>
                          <a:cs typeface="Arial"/>
                        </a:rPr>
                        <a:t>Work </a:t>
                      </a:r>
                      <a:r>
                        <a:rPr sz="2000" spc="-5" dirty="0">
                          <a:latin typeface="Arial"/>
                          <a:cs typeface="Arial"/>
                        </a:rPr>
                        <a:t>that </a:t>
                      </a:r>
                      <a:r>
                        <a:rPr sz="2000" dirty="0">
                          <a:latin typeface="Arial"/>
                          <a:cs typeface="Arial"/>
                        </a:rPr>
                        <a:t>we know we should do:  </a:t>
                      </a:r>
                      <a:r>
                        <a:rPr sz="2000" spc="-5" dirty="0">
                          <a:latin typeface="Arial"/>
                          <a:cs typeface="Arial"/>
                        </a:rPr>
                        <a:t>implementation </a:t>
                      </a:r>
                      <a:r>
                        <a:rPr sz="2000" dirty="0">
                          <a:latin typeface="Arial"/>
                          <a:cs typeface="Arial"/>
                        </a:rPr>
                        <a:t>of </a:t>
                      </a:r>
                      <a:r>
                        <a:rPr sz="2000" spc="-5" dirty="0">
                          <a:latin typeface="Arial"/>
                          <a:cs typeface="Arial"/>
                        </a:rPr>
                        <a:t>evidence-based  recommendations (e.g. appropriate  antibiotic </a:t>
                      </a:r>
                      <a:r>
                        <a:rPr sz="2000" dirty="0">
                          <a:latin typeface="Arial"/>
                          <a:cs typeface="Arial"/>
                        </a:rPr>
                        <a:t>dosing and skin  </a:t>
                      </a:r>
                      <a:r>
                        <a:rPr sz="2000" spc="-5" dirty="0">
                          <a:latin typeface="Arial"/>
                          <a:cs typeface="Arial"/>
                        </a:rPr>
                        <a:t>preparation)</a:t>
                      </a:r>
                      <a:endParaRPr sz="2000">
                        <a:latin typeface="Arial"/>
                        <a:cs typeface="Arial"/>
                      </a:endParaRPr>
                    </a:p>
                  </a:txBody>
                  <a:tcPr marL="0" marR="0" marT="52069"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EBEBEB"/>
                    </a:solidFill>
                  </a:tcPr>
                </a:tc>
                <a:tc>
                  <a:txBody>
                    <a:bodyPr/>
                    <a:lstStyle/>
                    <a:p>
                      <a:pPr marL="97790" marR="252729">
                        <a:lnSpc>
                          <a:spcPct val="100000"/>
                        </a:lnSpc>
                        <a:spcBef>
                          <a:spcPts val="409"/>
                        </a:spcBef>
                      </a:pPr>
                      <a:r>
                        <a:rPr sz="2000" dirty="0">
                          <a:latin typeface="Arial"/>
                          <a:cs typeface="Arial"/>
                        </a:rPr>
                        <a:t>The </a:t>
                      </a:r>
                      <a:r>
                        <a:rPr sz="2000" spc="-5" dirty="0">
                          <a:latin typeface="Arial"/>
                          <a:cs typeface="Arial"/>
                        </a:rPr>
                        <a:t>intangible components </a:t>
                      </a:r>
                      <a:r>
                        <a:rPr sz="2000" dirty="0">
                          <a:latin typeface="Arial"/>
                          <a:cs typeface="Arial"/>
                        </a:rPr>
                        <a:t>of </a:t>
                      </a:r>
                      <a:r>
                        <a:rPr sz="2000" spc="-5" dirty="0">
                          <a:latin typeface="Arial"/>
                          <a:cs typeface="Arial"/>
                        </a:rPr>
                        <a:t>work,  </a:t>
                      </a:r>
                      <a:r>
                        <a:rPr sz="2000" dirty="0">
                          <a:latin typeface="Arial"/>
                          <a:cs typeface="Arial"/>
                        </a:rPr>
                        <a:t>like </a:t>
                      </a:r>
                      <a:r>
                        <a:rPr sz="2000" spc="-5" dirty="0">
                          <a:latin typeface="Arial"/>
                          <a:cs typeface="Arial"/>
                        </a:rPr>
                        <a:t>ensuring that team members  </a:t>
                      </a:r>
                      <a:r>
                        <a:rPr sz="2000" dirty="0">
                          <a:latin typeface="Arial"/>
                          <a:cs typeface="Arial"/>
                        </a:rPr>
                        <a:t>speak up </a:t>
                      </a:r>
                      <a:r>
                        <a:rPr sz="2000" spc="-5" dirty="0">
                          <a:latin typeface="Arial"/>
                          <a:cs typeface="Arial"/>
                        </a:rPr>
                        <a:t>with concerns </a:t>
                      </a:r>
                      <a:r>
                        <a:rPr sz="2000" dirty="0">
                          <a:latin typeface="Arial"/>
                          <a:cs typeface="Arial"/>
                        </a:rPr>
                        <a:t>and hold  each </a:t>
                      </a:r>
                      <a:r>
                        <a:rPr sz="2000" spc="-5" dirty="0">
                          <a:latin typeface="Arial"/>
                          <a:cs typeface="Arial"/>
                        </a:rPr>
                        <a:t>other</a:t>
                      </a:r>
                      <a:r>
                        <a:rPr sz="2000" spc="-25" dirty="0">
                          <a:latin typeface="Arial"/>
                          <a:cs typeface="Arial"/>
                        </a:rPr>
                        <a:t> </a:t>
                      </a:r>
                      <a:r>
                        <a:rPr sz="2000" spc="-5" dirty="0">
                          <a:latin typeface="Arial"/>
                          <a:cs typeface="Arial"/>
                        </a:rPr>
                        <a:t>accountable</a:t>
                      </a:r>
                      <a:endParaRPr sz="2000">
                        <a:latin typeface="Arial"/>
                        <a:cs typeface="Arial"/>
                      </a:endParaRPr>
                    </a:p>
                  </a:txBody>
                  <a:tcPr marL="0" marR="0" marT="52069"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EBEBEB"/>
                    </a:solidFill>
                  </a:tcPr>
                </a:tc>
                <a:extLst>
                  <a:ext uri="{0D108BD9-81ED-4DB2-BD59-A6C34878D82A}">
                    <a16:rowId xmlns:a16="http://schemas.microsoft.com/office/drawing/2014/main" val="10001"/>
                  </a:ext>
                </a:extLst>
              </a:tr>
              <a:tr h="1679575">
                <a:tc>
                  <a:txBody>
                    <a:bodyPr/>
                    <a:lstStyle/>
                    <a:p>
                      <a:pPr marL="97790" marR="142875">
                        <a:lnSpc>
                          <a:spcPct val="100000"/>
                        </a:lnSpc>
                        <a:spcBef>
                          <a:spcPts val="409"/>
                        </a:spcBef>
                      </a:pPr>
                      <a:r>
                        <a:rPr sz="2000" spc="-15" dirty="0">
                          <a:latin typeface="Arial"/>
                          <a:cs typeface="Arial"/>
                        </a:rPr>
                        <a:t>Work </a:t>
                      </a:r>
                      <a:r>
                        <a:rPr sz="2000" spc="-5" dirty="0">
                          <a:latin typeface="Arial"/>
                          <a:cs typeface="Arial"/>
                        </a:rPr>
                        <a:t>that </a:t>
                      </a:r>
                      <a:r>
                        <a:rPr sz="2000" dirty="0">
                          <a:latin typeface="Arial"/>
                          <a:cs typeface="Arial"/>
                        </a:rPr>
                        <a:t>lends </a:t>
                      </a:r>
                      <a:r>
                        <a:rPr sz="2000" spc="-5" dirty="0">
                          <a:latin typeface="Arial"/>
                          <a:cs typeface="Arial"/>
                        </a:rPr>
                        <a:t>itself to  standardization (e.g. </a:t>
                      </a:r>
                      <a:r>
                        <a:rPr sz="2000" b="1" spc="-5" dirty="0">
                          <a:latin typeface="Arial"/>
                          <a:cs typeface="Arial"/>
                        </a:rPr>
                        <a:t>checklists </a:t>
                      </a:r>
                      <a:r>
                        <a:rPr sz="2000" b="1" dirty="0">
                          <a:latin typeface="Arial"/>
                          <a:cs typeface="Arial"/>
                        </a:rPr>
                        <a:t>and  </a:t>
                      </a:r>
                      <a:r>
                        <a:rPr sz="2000" b="1" spc="-5" dirty="0">
                          <a:latin typeface="Arial"/>
                          <a:cs typeface="Arial"/>
                        </a:rPr>
                        <a:t>protocols</a:t>
                      </a:r>
                      <a:r>
                        <a:rPr sz="2000" spc="-5" dirty="0">
                          <a:latin typeface="Arial"/>
                          <a:cs typeface="Arial"/>
                        </a:rPr>
                        <a:t>)</a:t>
                      </a:r>
                      <a:endParaRPr sz="2000">
                        <a:latin typeface="Arial"/>
                        <a:cs typeface="Arial"/>
                      </a:endParaRPr>
                    </a:p>
                  </a:txBody>
                  <a:tcPr marL="0" marR="0" marT="52069"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F5F5F5"/>
                    </a:solidFill>
                  </a:tcPr>
                </a:tc>
                <a:tc>
                  <a:txBody>
                    <a:bodyPr/>
                    <a:lstStyle/>
                    <a:p>
                      <a:pPr marL="97790" marR="281940">
                        <a:lnSpc>
                          <a:spcPct val="100000"/>
                        </a:lnSpc>
                        <a:spcBef>
                          <a:spcPts val="409"/>
                        </a:spcBef>
                      </a:pPr>
                      <a:r>
                        <a:rPr sz="2000" spc="-15" dirty="0">
                          <a:latin typeface="Arial"/>
                          <a:cs typeface="Arial"/>
                        </a:rPr>
                        <a:t>Work </a:t>
                      </a:r>
                      <a:r>
                        <a:rPr sz="2000" spc="-5" dirty="0">
                          <a:latin typeface="Arial"/>
                          <a:cs typeface="Arial"/>
                        </a:rPr>
                        <a:t>that </a:t>
                      </a:r>
                      <a:r>
                        <a:rPr sz="2000" dirty="0">
                          <a:latin typeface="Arial"/>
                          <a:cs typeface="Arial"/>
                        </a:rPr>
                        <a:t>shapes </a:t>
                      </a:r>
                      <a:r>
                        <a:rPr sz="2000" spc="-5" dirty="0">
                          <a:latin typeface="Arial"/>
                          <a:cs typeface="Arial"/>
                        </a:rPr>
                        <a:t>the </a:t>
                      </a:r>
                      <a:r>
                        <a:rPr sz="2000" b="1" spc="-5" dirty="0">
                          <a:latin typeface="Arial"/>
                          <a:cs typeface="Arial"/>
                        </a:rPr>
                        <a:t>attitudes,  beliefs </a:t>
                      </a:r>
                      <a:r>
                        <a:rPr sz="2000" b="1" dirty="0">
                          <a:latin typeface="Arial"/>
                          <a:cs typeface="Arial"/>
                        </a:rPr>
                        <a:t>and </a:t>
                      </a:r>
                      <a:r>
                        <a:rPr sz="2000" b="1" spc="-5" dirty="0">
                          <a:latin typeface="Arial"/>
                          <a:cs typeface="Arial"/>
                        </a:rPr>
                        <a:t>values </a:t>
                      </a:r>
                      <a:r>
                        <a:rPr sz="2000" dirty="0">
                          <a:latin typeface="Arial"/>
                          <a:cs typeface="Arial"/>
                        </a:rPr>
                        <a:t>of clinicians,</a:t>
                      </a:r>
                      <a:r>
                        <a:rPr sz="2000" spc="-95" dirty="0">
                          <a:latin typeface="Arial"/>
                          <a:cs typeface="Arial"/>
                        </a:rPr>
                        <a:t> </a:t>
                      </a:r>
                      <a:r>
                        <a:rPr sz="2000" dirty="0">
                          <a:latin typeface="Arial"/>
                          <a:cs typeface="Arial"/>
                        </a:rPr>
                        <a:t>so  </a:t>
                      </a:r>
                      <a:r>
                        <a:rPr sz="2000" spc="-5" dirty="0">
                          <a:latin typeface="Arial"/>
                          <a:cs typeface="Arial"/>
                        </a:rPr>
                        <a:t>that they consistently perform tasks  the </a:t>
                      </a:r>
                      <a:r>
                        <a:rPr sz="2000" dirty="0">
                          <a:latin typeface="Arial"/>
                          <a:cs typeface="Arial"/>
                        </a:rPr>
                        <a:t>way </a:t>
                      </a:r>
                      <a:r>
                        <a:rPr sz="2000" spc="-5" dirty="0">
                          <a:latin typeface="Arial"/>
                          <a:cs typeface="Arial"/>
                        </a:rPr>
                        <a:t>they </a:t>
                      </a:r>
                      <a:r>
                        <a:rPr sz="2000" dirty="0">
                          <a:latin typeface="Arial"/>
                          <a:cs typeface="Arial"/>
                        </a:rPr>
                        <a:t>know </a:t>
                      </a:r>
                      <a:r>
                        <a:rPr sz="2000" spc="-5" dirty="0">
                          <a:latin typeface="Arial"/>
                          <a:cs typeface="Arial"/>
                        </a:rPr>
                        <a:t>they</a:t>
                      </a:r>
                      <a:r>
                        <a:rPr sz="2000" spc="-60" dirty="0">
                          <a:latin typeface="Arial"/>
                          <a:cs typeface="Arial"/>
                        </a:rPr>
                        <a:t> </a:t>
                      </a:r>
                      <a:r>
                        <a:rPr sz="2000" dirty="0">
                          <a:latin typeface="Arial"/>
                          <a:cs typeface="Arial"/>
                        </a:rPr>
                        <a:t>should</a:t>
                      </a:r>
                      <a:endParaRPr sz="2000">
                        <a:latin typeface="Arial"/>
                        <a:cs typeface="Arial"/>
                      </a:endParaRPr>
                    </a:p>
                  </a:txBody>
                  <a:tcPr marL="0" marR="0" marT="52069"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F5F5F5"/>
                    </a:solidFill>
                  </a:tcPr>
                </a:tc>
                <a:extLst>
                  <a:ext uri="{0D108BD9-81ED-4DB2-BD59-A6C34878D82A}">
                    <a16:rowId xmlns:a16="http://schemas.microsoft.com/office/drawing/2014/main" val="10002"/>
                  </a:ext>
                </a:extLst>
              </a:tr>
              <a:tr h="834390">
                <a:tc>
                  <a:txBody>
                    <a:bodyPr/>
                    <a:lstStyle/>
                    <a:p>
                      <a:pPr marL="97790">
                        <a:lnSpc>
                          <a:spcPct val="100000"/>
                        </a:lnSpc>
                        <a:spcBef>
                          <a:spcPts val="409"/>
                        </a:spcBef>
                      </a:pPr>
                      <a:r>
                        <a:rPr sz="2000" spc="-5" dirty="0">
                          <a:latin typeface="Arial"/>
                          <a:cs typeface="Arial"/>
                        </a:rPr>
                        <a:t>Evidence-based</a:t>
                      </a:r>
                      <a:r>
                        <a:rPr sz="2000" spc="-10" dirty="0">
                          <a:latin typeface="Arial"/>
                          <a:cs typeface="Arial"/>
                        </a:rPr>
                        <a:t> </a:t>
                      </a:r>
                      <a:r>
                        <a:rPr sz="2000" spc="-5" dirty="0">
                          <a:latin typeface="Arial"/>
                          <a:cs typeface="Arial"/>
                        </a:rPr>
                        <a:t>interventions</a:t>
                      </a:r>
                      <a:endParaRPr sz="2000">
                        <a:latin typeface="Arial"/>
                        <a:cs typeface="Arial"/>
                      </a:endParaRPr>
                    </a:p>
                  </a:txBody>
                  <a:tcPr marL="0" marR="0" marT="52069"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BEBEB"/>
                    </a:solidFill>
                  </a:tcPr>
                </a:tc>
                <a:tc>
                  <a:txBody>
                    <a:bodyPr/>
                    <a:lstStyle/>
                    <a:p>
                      <a:pPr marL="97790" marR="450215">
                        <a:lnSpc>
                          <a:spcPct val="100000"/>
                        </a:lnSpc>
                        <a:spcBef>
                          <a:spcPts val="409"/>
                        </a:spcBef>
                      </a:pPr>
                      <a:r>
                        <a:rPr sz="2000" spc="-5" dirty="0">
                          <a:latin typeface="Arial"/>
                          <a:cs typeface="Arial"/>
                        </a:rPr>
                        <a:t>Safety culture, </a:t>
                      </a:r>
                      <a:r>
                        <a:rPr sz="2000" dirty="0">
                          <a:latin typeface="Arial"/>
                          <a:cs typeface="Arial"/>
                        </a:rPr>
                        <a:t>including </a:t>
                      </a:r>
                      <a:r>
                        <a:rPr sz="2000" spc="-5" dirty="0">
                          <a:latin typeface="Arial"/>
                          <a:cs typeface="Arial"/>
                        </a:rPr>
                        <a:t>improved  communications </a:t>
                      </a:r>
                      <a:r>
                        <a:rPr sz="2000" dirty="0">
                          <a:latin typeface="Arial"/>
                          <a:cs typeface="Arial"/>
                        </a:rPr>
                        <a:t>and</a:t>
                      </a:r>
                      <a:r>
                        <a:rPr sz="2000" spc="-20" dirty="0">
                          <a:latin typeface="Arial"/>
                          <a:cs typeface="Arial"/>
                        </a:rPr>
                        <a:t> </a:t>
                      </a:r>
                      <a:r>
                        <a:rPr sz="2000" spc="-5" dirty="0">
                          <a:latin typeface="Arial"/>
                          <a:cs typeface="Arial"/>
                        </a:rPr>
                        <a:t>teamwork</a:t>
                      </a:r>
                      <a:endParaRPr sz="2000">
                        <a:latin typeface="Arial"/>
                        <a:cs typeface="Arial"/>
                      </a:endParaRPr>
                    </a:p>
                  </a:txBody>
                  <a:tcPr marL="0" marR="0" marT="52069"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BEBEB"/>
                    </a:solidFill>
                  </a:tcPr>
                </a:tc>
                <a:extLst>
                  <a:ext uri="{0D108BD9-81ED-4DB2-BD59-A6C34878D82A}">
                    <a16:rowId xmlns:a16="http://schemas.microsoft.com/office/drawing/2014/main" val="10003"/>
                  </a:ext>
                </a:extLst>
              </a:tr>
            </a:tbl>
          </a:graphicData>
        </a:graphic>
      </p:graphicFrame>
      <p:sp>
        <p:nvSpPr>
          <p:cNvPr id="3" name="object 3"/>
          <p:cNvSpPr txBox="1">
            <a:spLocks noGrp="1"/>
          </p:cNvSpPr>
          <p:nvPr>
            <p:ph type="title"/>
          </p:nvPr>
        </p:nvSpPr>
        <p:spPr>
          <a:xfrm>
            <a:off x="365298" y="133594"/>
            <a:ext cx="4336415" cy="953769"/>
          </a:xfrm>
          <a:prstGeom prst="rect">
            <a:avLst/>
          </a:prstGeom>
        </p:spPr>
        <p:txBody>
          <a:bodyPr vert="horz" wrap="square" lIns="0" tIns="66040" rIns="0" bIns="0" rtlCol="0">
            <a:spAutoFit/>
          </a:bodyPr>
          <a:lstStyle/>
          <a:p>
            <a:pPr marL="12700" marR="5080">
              <a:lnSpc>
                <a:spcPts val="3470"/>
              </a:lnSpc>
              <a:spcBef>
                <a:spcPts val="520"/>
              </a:spcBef>
            </a:pPr>
            <a:r>
              <a:rPr spc="-5" dirty="0"/>
              <a:t>Explaining technical and  adaptive </a:t>
            </a:r>
            <a:r>
              <a:rPr dirty="0"/>
              <a:t>work</a:t>
            </a:r>
          </a:p>
        </p:txBody>
      </p:sp>
      <p:sp>
        <p:nvSpPr>
          <p:cNvPr id="4" name="object 4"/>
          <p:cNvSpPr txBox="1"/>
          <p:nvPr/>
        </p:nvSpPr>
        <p:spPr>
          <a:xfrm>
            <a:off x="276859" y="6338085"/>
            <a:ext cx="8392160" cy="362585"/>
          </a:xfrm>
          <a:prstGeom prst="rect">
            <a:avLst/>
          </a:prstGeom>
        </p:spPr>
        <p:txBody>
          <a:bodyPr vert="horz" wrap="square" lIns="0" tIns="10795" rIns="0" bIns="0" rtlCol="0">
            <a:spAutoFit/>
          </a:bodyPr>
          <a:lstStyle/>
          <a:p>
            <a:pPr marL="12700" marR="5080">
              <a:lnSpc>
                <a:spcPct val="101000"/>
              </a:lnSpc>
              <a:spcBef>
                <a:spcPts val="85"/>
              </a:spcBef>
            </a:pPr>
            <a:r>
              <a:rPr sz="1100" spc="-5" dirty="0">
                <a:latin typeface="Arial"/>
                <a:cs typeface="Arial"/>
              </a:rPr>
              <a:t>Principles </a:t>
            </a:r>
            <a:r>
              <a:rPr sz="1100" dirty="0">
                <a:latin typeface="Arial"/>
                <a:cs typeface="Arial"/>
              </a:rPr>
              <a:t>of </a:t>
            </a:r>
            <a:r>
              <a:rPr sz="1100" spc="-5" dirty="0">
                <a:latin typeface="Arial"/>
                <a:cs typeface="Arial"/>
              </a:rPr>
              <a:t>safe </a:t>
            </a:r>
            <a:r>
              <a:rPr sz="1100" dirty="0">
                <a:latin typeface="Arial"/>
                <a:cs typeface="Arial"/>
              </a:rPr>
              <a:t>design: CUSP </a:t>
            </a:r>
            <a:r>
              <a:rPr sz="1100" spc="-5" dirty="0">
                <a:latin typeface="Arial"/>
                <a:cs typeface="Arial"/>
              </a:rPr>
              <a:t>integrates adaptive </a:t>
            </a:r>
            <a:r>
              <a:rPr sz="1100" dirty="0">
                <a:latin typeface="Arial"/>
                <a:cs typeface="Arial"/>
              </a:rPr>
              <a:t>and </a:t>
            </a:r>
            <a:r>
              <a:rPr sz="1100" spc="-5" dirty="0">
                <a:latin typeface="Arial"/>
                <a:cs typeface="Arial"/>
              </a:rPr>
              <a:t>technical work. Baltimore, ML: </a:t>
            </a:r>
            <a:r>
              <a:rPr sz="1100" dirty="0">
                <a:latin typeface="Arial"/>
                <a:cs typeface="Arial"/>
              </a:rPr>
              <a:t>Johns Hopkins </a:t>
            </a:r>
            <a:r>
              <a:rPr sz="1100" spc="-5" dirty="0">
                <a:latin typeface="Arial"/>
                <a:cs typeface="Arial"/>
              </a:rPr>
              <a:t>Medicine;2014  (</a:t>
            </a:r>
            <a:r>
              <a:rPr sz="1100" u="sng" spc="-5" dirty="0">
                <a:solidFill>
                  <a:srgbClr val="009CDE"/>
                </a:solidFill>
                <a:uFill>
                  <a:solidFill>
                    <a:srgbClr val="009CDE"/>
                  </a:solidFill>
                </a:uFill>
                <a:latin typeface="Arial"/>
                <a:cs typeface="Arial"/>
              </a:rPr>
              <a:t>https://</a:t>
            </a:r>
            <a:r>
              <a:rPr sz="1100" u="sng" spc="-5" dirty="0">
                <a:solidFill>
                  <a:srgbClr val="009CDE"/>
                </a:solidFill>
                <a:uFill>
                  <a:solidFill>
                    <a:srgbClr val="009CDE"/>
                  </a:solidFill>
                </a:uFill>
                <a:latin typeface="Arial"/>
                <a:cs typeface="Arial"/>
                <a:hlinkClick r:id="rId2"/>
              </a:rPr>
              <a:t>www.hopkinsmedicine.org/armstrong_institute/training_services/workshops/cusp_implementation_training/cusp_guidance.html</a:t>
            </a:r>
            <a:r>
              <a:rPr sz="1100" spc="-5" dirty="0">
                <a:latin typeface="Arial"/>
                <a:cs typeface="Arial"/>
                <a:hlinkClick r:id="rId2"/>
              </a:rPr>
              <a:t>).</a:t>
            </a:r>
            <a:endParaRPr sz="1100">
              <a:latin typeface="Arial"/>
              <a:cs typeface="Arial"/>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5298" y="133594"/>
            <a:ext cx="4069079" cy="953769"/>
          </a:xfrm>
          <a:prstGeom prst="rect">
            <a:avLst/>
          </a:prstGeom>
        </p:spPr>
        <p:txBody>
          <a:bodyPr vert="horz" wrap="square" lIns="0" tIns="66040" rIns="0" bIns="0" rtlCol="0">
            <a:spAutoFit/>
          </a:bodyPr>
          <a:lstStyle/>
          <a:p>
            <a:pPr marL="12700" marR="5080">
              <a:lnSpc>
                <a:spcPts val="3470"/>
              </a:lnSpc>
              <a:spcBef>
                <a:spcPts val="520"/>
              </a:spcBef>
            </a:pPr>
            <a:r>
              <a:rPr dirty="0"/>
              <a:t>A </a:t>
            </a:r>
            <a:r>
              <a:rPr spc="-5" dirty="0"/>
              <a:t>patient safety</a:t>
            </a:r>
            <a:r>
              <a:rPr spc="-210" dirty="0"/>
              <a:t> </a:t>
            </a:r>
            <a:r>
              <a:rPr spc="-15" dirty="0"/>
              <a:t>culture  </a:t>
            </a:r>
            <a:r>
              <a:rPr spc="-10" dirty="0"/>
              <a:t>approach </a:t>
            </a:r>
            <a:r>
              <a:rPr dirty="0"/>
              <a:t>–</a:t>
            </a:r>
            <a:r>
              <a:rPr spc="-35" dirty="0"/>
              <a:t> </a:t>
            </a:r>
            <a:r>
              <a:rPr spc="-5" dirty="0"/>
              <a:t>“adaptive”</a:t>
            </a:r>
          </a:p>
        </p:txBody>
      </p:sp>
      <p:sp>
        <p:nvSpPr>
          <p:cNvPr id="3" name="object 3"/>
          <p:cNvSpPr/>
          <p:nvPr/>
        </p:nvSpPr>
        <p:spPr>
          <a:xfrm>
            <a:off x="320040" y="1215472"/>
            <a:ext cx="8503920" cy="847090"/>
          </a:xfrm>
          <a:custGeom>
            <a:avLst/>
            <a:gdLst/>
            <a:ahLst/>
            <a:cxnLst/>
            <a:rect l="l" t="t" r="r" b="b"/>
            <a:pathLst>
              <a:path w="8503920" h="847089">
                <a:moveTo>
                  <a:pt x="0" y="846539"/>
                </a:moveTo>
                <a:lnTo>
                  <a:pt x="8503920" y="846539"/>
                </a:lnTo>
                <a:lnTo>
                  <a:pt x="8503920" y="0"/>
                </a:lnTo>
                <a:lnTo>
                  <a:pt x="0" y="0"/>
                </a:lnTo>
                <a:lnTo>
                  <a:pt x="0" y="846539"/>
                </a:lnTo>
                <a:close/>
              </a:path>
            </a:pathLst>
          </a:custGeom>
          <a:solidFill>
            <a:srgbClr val="004E6F"/>
          </a:solidFill>
        </p:spPr>
        <p:txBody>
          <a:bodyPr wrap="square" lIns="0" tIns="0" rIns="0" bIns="0" rtlCol="0"/>
          <a:lstStyle/>
          <a:p>
            <a:endParaRPr/>
          </a:p>
        </p:txBody>
      </p:sp>
      <p:sp>
        <p:nvSpPr>
          <p:cNvPr id="4" name="object 4"/>
          <p:cNvSpPr txBox="1"/>
          <p:nvPr/>
        </p:nvSpPr>
        <p:spPr>
          <a:xfrm>
            <a:off x="398779" y="1434717"/>
            <a:ext cx="7524750"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FFFFFF"/>
                </a:solidFill>
                <a:latin typeface="Trebuchet MS"/>
                <a:cs typeface="Trebuchet MS"/>
              </a:rPr>
              <a:t>Comprehensive unit-based safety </a:t>
            </a:r>
            <a:r>
              <a:rPr sz="2400" b="1" spc="-15" dirty="0">
                <a:solidFill>
                  <a:srgbClr val="FFFFFF"/>
                </a:solidFill>
                <a:latin typeface="Trebuchet MS"/>
                <a:cs typeface="Trebuchet MS"/>
              </a:rPr>
              <a:t>programme</a:t>
            </a:r>
            <a:r>
              <a:rPr sz="2400" b="1" spc="-10" dirty="0">
                <a:solidFill>
                  <a:srgbClr val="FFFFFF"/>
                </a:solidFill>
                <a:latin typeface="Trebuchet MS"/>
                <a:cs typeface="Trebuchet MS"/>
              </a:rPr>
              <a:t> </a:t>
            </a:r>
            <a:r>
              <a:rPr sz="2400" b="1" spc="-5" dirty="0">
                <a:solidFill>
                  <a:srgbClr val="FFFFFF"/>
                </a:solidFill>
                <a:latin typeface="Trebuchet MS"/>
                <a:cs typeface="Trebuchet MS"/>
              </a:rPr>
              <a:t>(CUSP)</a:t>
            </a:r>
            <a:endParaRPr sz="2400">
              <a:latin typeface="Trebuchet MS"/>
              <a:cs typeface="Trebuchet MS"/>
            </a:endParaRPr>
          </a:p>
        </p:txBody>
      </p:sp>
      <p:sp>
        <p:nvSpPr>
          <p:cNvPr id="5" name="object 5"/>
          <p:cNvSpPr/>
          <p:nvPr/>
        </p:nvSpPr>
        <p:spPr>
          <a:xfrm>
            <a:off x="320040" y="2062013"/>
            <a:ext cx="8503920" cy="3931285"/>
          </a:xfrm>
          <a:custGeom>
            <a:avLst/>
            <a:gdLst/>
            <a:ahLst/>
            <a:cxnLst/>
            <a:rect l="l" t="t" r="r" b="b"/>
            <a:pathLst>
              <a:path w="8503920" h="3931285">
                <a:moveTo>
                  <a:pt x="0" y="3930896"/>
                </a:moveTo>
                <a:lnTo>
                  <a:pt x="8503920" y="3930896"/>
                </a:lnTo>
                <a:lnTo>
                  <a:pt x="8503920" y="0"/>
                </a:lnTo>
                <a:lnTo>
                  <a:pt x="0" y="0"/>
                </a:lnTo>
                <a:lnTo>
                  <a:pt x="0" y="3930896"/>
                </a:lnTo>
                <a:close/>
              </a:path>
            </a:pathLst>
          </a:custGeom>
          <a:solidFill>
            <a:srgbClr val="DDDDDD"/>
          </a:solidFill>
        </p:spPr>
        <p:txBody>
          <a:bodyPr wrap="square" lIns="0" tIns="0" rIns="0" bIns="0" rtlCol="0"/>
          <a:lstStyle/>
          <a:p>
            <a:endParaRPr/>
          </a:p>
        </p:txBody>
      </p:sp>
      <p:sp>
        <p:nvSpPr>
          <p:cNvPr id="6" name="object 6"/>
          <p:cNvSpPr txBox="1"/>
          <p:nvPr/>
        </p:nvSpPr>
        <p:spPr>
          <a:xfrm>
            <a:off x="398779" y="2450655"/>
            <a:ext cx="7134225" cy="4226560"/>
          </a:xfrm>
          <a:prstGeom prst="rect">
            <a:avLst/>
          </a:prstGeom>
        </p:spPr>
        <p:txBody>
          <a:bodyPr vert="horz" wrap="square" lIns="0" tIns="12700" rIns="0" bIns="0" rtlCol="0">
            <a:spAutoFit/>
          </a:bodyPr>
          <a:lstStyle/>
          <a:p>
            <a:pPr marL="622300" indent="-609600">
              <a:lnSpc>
                <a:spcPct val="100000"/>
              </a:lnSpc>
              <a:spcBef>
                <a:spcPts val="100"/>
              </a:spcBef>
              <a:buAutoNum type="arabicPeriod"/>
              <a:tabLst>
                <a:tab pos="621665" algn="l"/>
                <a:tab pos="622300" algn="l"/>
              </a:tabLst>
            </a:pPr>
            <a:r>
              <a:rPr sz="2400" spc="-5" dirty="0">
                <a:latin typeface="Arial"/>
                <a:cs typeface="Arial"/>
              </a:rPr>
              <a:t>Educate </a:t>
            </a:r>
            <a:r>
              <a:rPr sz="2400" spc="-15" dirty="0">
                <a:latin typeface="Arial"/>
                <a:cs typeface="Arial"/>
              </a:rPr>
              <a:t>staff </a:t>
            </a:r>
            <a:r>
              <a:rPr sz="2400" dirty="0">
                <a:latin typeface="Arial"/>
                <a:cs typeface="Arial"/>
              </a:rPr>
              <a:t>on science of</a:t>
            </a:r>
            <a:r>
              <a:rPr sz="2400" spc="-25" dirty="0">
                <a:latin typeface="Arial"/>
                <a:cs typeface="Arial"/>
              </a:rPr>
              <a:t> </a:t>
            </a:r>
            <a:r>
              <a:rPr sz="2400" spc="-5" dirty="0">
                <a:latin typeface="Arial"/>
                <a:cs typeface="Arial"/>
              </a:rPr>
              <a:t>safety</a:t>
            </a:r>
            <a:endParaRPr sz="2400">
              <a:latin typeface="Arial"/>
              <a:cs typeface="Arial"/>
            </a:endParaRPr>
          </a:p>
          <a:p>
            <a:pPr>
              <a:lnSpc>
                <a:spcPct val="100000"/>
              </a:lnSpc>
              <a:spcBef>
                <a:spcPts val="10"/>
              </a:spcBef>
              <a:buFont typeface="Arial"/>
              <a:buAutoNum type="arabicPeriod"/>
            </a:pPr>
            <a:endParaRPr sz="2500">
              <a:latin typeface="Times New Roman"/>
              <a:cs typeface="Times New Roman"/>
            </a:endParaRPr>
          </a:p>
          <a:p>
            <a:pPr marL="622300" indent="-609600">
              <a:lnSpc>
                <a:spcPct val="100000"/>
              </a:lnSpc>
              <a:buAutoNum type="arabicPeriod"/>
              <a:tabLst>
                <a:tab pos="621665" algn="l"/>
                <a:tab pos="622300" algn="l"/>
              </a:tabLst>
            </a:pPr>
            <a:r>
              <a:rPr sz="2400" spc="-5" dirty="0">
                <a:latin typeface="Arial"/>
                <a:cs typeface="Arial"/>
              </a:rPr>
              <a:t>Identify</a:t>
            </a:r>
            <a:r>
              <a:rPr sz="2400" spc="-10" dirty="0">
                <a:latin typeface="Arial"/>
                <a:cs typeface="Arial"/>
              </a:rPr>
              <a:t> </a:t>
            </a:r>
            <a:r>
              <a:rPr sz="2400" spc="-5" dirty="0">
                <a:latin typeface="Arial"/>
                <a:cs typeface="Arial"/>
              </a:rPr>
              <a:t>defects</a:t>
            </a:r>
            <a:endParaRPr sz="2400">
              <a:latin typeface="Arial"/>
              <a:cs typeface="Arial"/>
            </a:endParaRPr>
          </a:p>
          <a:p>
            <a:pPr>
              <a:lnSpc>
                <a:spcPct val="100000"/>
              </a:lnSpc>
              <a:spcBef>
                <a:spcPts val="10"/>
              </a:spcBef>
              <a:buFont typeface="Arial"/>
              <a:buAutoNum type="arabicPeriod"/>
            </a:pPr>
            <a:endParaRPr sz="2500">
              <a:latin typeface="Times New Roman"/>
              <a:cs typeface="Times New Roman"/>
            </a:endParaRPr>
          </a:p>
          <a:p>
            <a:pPr marL="622300" indent="-609600">
              <a:lnSpc>
                <a:spcPct val="100000"/>
              </a:lnSpc>
              <a:buAutoNum type="arabicPeriod"/>
              <a:tabLst>
                <a:tab pos="621665" algn="l"/>
                <a:tab pos="622300" algn="l"/>
              </a:tabLst>
            </a:pPr>
            <a:r>
              <a:rPr sz="2400" spc="-5" dirty="0">
                <a:latin typeface="Arial"/>
                <a:cs typeface="Arial"/>
              </a:rPr>
              <a:t>Assign </a:t>
            </a:r>
            <a:r>
              <a:rPr sz="2400" dirty="0">
                <a:latin typeface="Arial"/>
                <a:cs typeface="Arial"/>
              </a:rPr>
              <a:t>an </a:t>
            </a:r>
            <a:r>
              <a:rPr sz="2400" spc="-5" dirty="0">
                <a:latin typeface="Arial"/>
                <a:cs typeface="Arial"/>
              </a:rPr>
              <a:t>executive to the</a:t>
            </a:r>
            <a:r>
              <a:rPr sz="2400" spc="-15" dirty="0">
                <a:latin typeface="Arial"/>
                <a:cs typeface="Arial"/>
              </a:rPr>
              <a:t> </a:t>
            </a:r>
            <a:r>
              <a:rPr sz="2400" dirty="0">
                <a:latin typeface="Arial"/>
                <a:cs typeface="Arial"/>
              </a:rPr>
              <a:t>unit</a:t>
            </a:r>
            <a:endParaRPr sz="2400">
              <a:latin typeface="Arial"/>
              <a:cs typeface="Arial"/>
            </a:endParaRPr>
          </a:p>
          <a:p>
            <a:pPr>
              <a:lnSpc>
                <a:spcPct val="100000"/>
              </a:lnSpc>
              <a:spcBef>
                <a:spcPts val="15"/>
              </a:spcBef>
              <a:buFont typeface="Arial"/>
              <a:buAutoNum type="arabicPeriod"/>
            </a:pPr>
            <a:endParaRPr sz="2500">
              <a:latin typeface="Times New Roman"/>
              <a:cs typeface="Times New Roman"/>
            </a:endParaRPr>
          </a:p>
          <a:p>
            <a:pPr marL="622300" indent="-609600">
              <a:lnSpc>
                <a:spcPct val="100000"/>
              </a:lnSpc>
              <a:buAutoNum type="arabicPeriod"/>
              <a:tabLst>
                <a:tab pos="621665" algn="l"/>
                <a:tab pos="622300" algn="l"/>
              </a:tabLst>
            </a:pPr>
            <a:r>
              <a:rPr sz="2400" dirty="0">
                <a:latin typeface="Arial"/>
                <a:cs typeface="Arial"/>
              </a:rPr>
              <a:t>Learn </a:t>
            </a:r>
            <a:r>
              <a:rPr sz="2400" spc="-5" dirty="0">
                <a:latin typeface="Arial"/>
                <a:cs typeface="Arial"/>
              </a:rPr>
              <a:t>from </a:t>
            </a:r>
            <a:r>
              <a:rPr sz="2400" dirty="0">
                <a:latin typeface="Arial"/>
                <a:cs typeface="Arial"/>
              </a:rPr>
              <a:t>one </a:t>
            </a:r>
            <a:r>
              <a:rPr sz="2400" spc="-5" dirty="0">
                <a:latin typeface="Arial"/>
                <a:cs typeface="Arial"/>
              </a:rPr>
              <a:t>defect </a:t>
            </a:r>
            <a:r>
              <a:rPr sz="2400" dirty="0">
                <a:latin typeface="Arial"/>
                <a:cs typeface="Arial"/>
              </a:rPr>
              <a:t>per</a:t>
            </a:r>
            <a:r>
              <a:rPr sz="2400" spc="-30" dirty="0">
                <a:latin typeface="Arial"/>
                <a:cs typeface="Arial"/>
              </a:rPr>
              <a:t> </a:t>
            </a:r>
            <a:r>
              <a:rPr sz="2400" spc="-5" dirty="0">
                <a:latin typeface="Arial"/>
                <a:cs typeface="Arial"/>
              </a:rPr>
              <a:t>quarter</a:t>
            </a:r>
            <a:endParaRPr sz="2400">
              <a:latin typeface="Arial"/>
              <a:cs typeface="Arial"/>
            </a:endParaRPr>
          </a:p>
          <a:p>
            <a:pPr>
              <a:lnSpc>
                <a:spcPct val="100000"/>
              </a:lnSpc>
              <a:spcBef>
                <a:spcPts val="10"/>
              </a:spcBef>
              <a:buFont typeface="Arial"/>
              <a:buAutoNum type="arabicPeriod"/>
            </a:pPr>
            <a:endParaRPr sz="2500">
              <a:latin typeface="Times New Roman"/>
              <a:cs typeface="Times New Roman"/>
            </a:endParaRPr>
          </a:p>
          <a:p>
            <a:pPr marL="622300" indent="-609600">
              <a:lnSpc>
                <a:spcPct val="100000"/>
              </a:lnSpc>
              <a:buAutoNum type="arabicPeriod"/>
              <a:tabLst>
                <a:tab pos="621665" algn="l"/>
                <a:tab pos="622300" algn="l"/>
              </a:tabLst>
            </a:pPr>
            <a:r>
              <a:rPr sz="2400" spc="-5" dirty="0">
                <a:latin typeface="Arial"/>
                <a:cs typeface="Arial"/>
              </a:rPr>
              <a:t>Implement teamwork</a:t>
            </a:r>
            <a:r>
              <a:rPr sz="2400" spc="-15" dirty="0">
                <a:latin typeface="Arial"/>
                <a:cs typeface="Arial"/>
              </a:rPr>
              <a:t> </a:t>
            </a:r>
            <a:r>
              <a:rPr sz="2400" spc="-5" dirty="0">
                <a:latin typeface="Arial"/>
                <a:cs typeface="Arial"/>
              </a:rPr>
              <a:t>tools</a:t>
            </a:r>
            <a:endParaRPr sz="2400">
              <a:latin typeface="Arial"/>
              <a:cs typeface="Arial"/>
            </a:endParaRPr>
          </a:p>
          <a:p>
            <a:pPr>
              <a:lnSpc>
                <a:spcPct val="100000"/>
              </a:lnSpc>
              <a:spcBef>
                <a:spcPts val="20"/>
              </a:spcBef>
            </a:pPr>
            <a:endParaRPr sz="2750">
              <a:latin typeface="Times New Roman"/>
              <a:cs typeface="Times New Roman"/>
            </a:endParaRPr>
          </a:p>
          <a:p>
            <a:pPr marL="12700" marR="5080">
              <a:lnSpc>
                <a:spcPct val="99700"/>
              </a:lnSpc>
            </a:pPr>
            <a:r>
              <a:rPr sz="1100" spc="-5" dirty="0">
                <a:latin typeface="Arial"/>
                <a:cs typeface="Arial"/>
              </a:rPr>
              <a:t>Armstrong Institute for Patient Safety </a:t>
            </a:r>
            <a:r>
              <a:rPr sz="1100" dirty="0">
                <a:latin typeface="Arial"/>
                <a:cs typeface="Arial"/>
              </a:rPr>
              <a:t>and </a:t>
            </a:r>
            <a:r>
              <a:rPr sz="1100" spc="-5" dirty="0">
                <a:latin typeface="Arial"/>
                <a:cs typeface="Arial"/>
              </a:rPr>
              <a:t>Quality [website]. Baltimore, ML: </a:t>
            </a:r>
            <a:r>
              <a:rPr sz="1100" dirty="0">
                <a:latin typeface="Arial"/>
                <a:cs typeface="Arial"/>
              </a:rPr>
              <a:t>Johns Hopkins </a:t>
            </a:r>
            <a:r>
              <a:rPr sz="1100" spc="-5" dirty="0">
                <a:latin typeface="Arial"/>
                <a:cs typeface="Arial"/>
              </a:rPr>
              <a:t>Medicine; </a:t>
            </a:r>
            <a:r>
              <a:rPr sz="1100" dirty="0">
                <a:latin typeface="Arial"/>
                <a:cs typeface="Arial"/>
              </a:rPr>
              <a:t>2014  </a:t>
            </a:r>
            <a:r>
              <a:rPr sz="1100" spc="-5" dirty="0">
                <a:latin typeface="Arial"/>
                <a:cs typeface="Arial"/>
              </a:rPr>
              <a:t>(</a:t>
            </a:r>
            <a:r>
              <a:rPr sz="1100" u="sng" spc="-5" dirty="0">
                <a:solidFill>
                  <a:srgbClr val="009CDE"/>
                </a:solidFill>
                <a:uFill>
                  <a:solidFill>
                    <a:srgbClr val="009CDE"/>
                  </a:solidFill>
                </a:uFill>
                <a:latin typeface="Arial"/>
                <a:cs typeface="Arial"/>
              </a:rPr>
              <a:t>https://</a:t>
            </a:r>
            <a:r>
              <a:rPr sz="1100" u="sng" spc="-5" dirty="0">
                <a:solidFill>
                  <a:srgbClr val="009CDE"/>
                </a:solidFill>
                <a:uFill>
                  <a:solidFill>
                    <a:srgbClr val="009CDE"/>
                  </a:solidFill>
                </a:uFill>
                <a:latin typeface="Arial"/>
                <a:cs typeface="Arial"/>
                <a:hlinkClick r:id="rId2"/>
              </a:rPr>
              <a:t>www.hopkinsmedicine.org/armstrong_institute/training_services/workshops/cusp_implementation_training/c </a:t>
            </a:r>
            <a:r>
              <a:rPr sz="1100" spc="-5" dirty="0">
                <a:solidFill>
                  <a:srgbClr val="009CDE"/>
                </a:solidFill>
                <a:latin typeface="Arial"/>
                <a:cs typeface="Arial"/>
              </a:rPr>
              <a:t> </a:t>
            </a:r>
            <a:r>
              <a:rPr sz="1100" u="sng" spc="-5" dirty="0">
                <a:solidFill>
                  <a:srgbClr val="009CDE"/>
                </a:solidFill>
                <a:uFill>
                  <a:solidFill>
                    <a:srgbClr val="009CDE"/>
                  </a:solidFill>
                </a:uFill>
                <a:latin typeface="Arial"/>
                <a:cs typeface="Arial"/>
              </a:rPr>
              <a:t>usp_guidance.html</a:t>
            </a:r>
            <a:r>
              <a:rPr sz="1100" spc="-5" dirty="0">
                <a:latin typeface="Arial"/>
                <a:cs typeface="Arial"/>
              </a:rPr>
              <a:t>).</a:t>
            </a:r>
            <a:endParaRPr sz="1100">
              <a:latin typeface="Arial"/>
              <a:cs typeface="Arial"/>
            </a:endParaRPr>
          </a:p>
        </p:txBody>
      </p:sp>
      <p:sp>
        <p:nvSpPr>
          <p:cNvPr id="7" name="object 7"/>
          <p:cNvSpPr/>
          <p:nvPr/>
        </p:nvSpPr>
        <p:spPr>
          <a:xfrm>
            <a:off x="8104677" y="5816563"/>
            <a:ext cx="968265" cy="97088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5881" y="49879"/>
            <a:ext cx="5952490" cy="953769"/>
          </a:xfrm>
          <a:prstGeom prst="rect">
            <a:avLst/>
          </a:prstGeom>
        </p:spPr>
        <p:txBody>
          <a:bodyPr vert="horz" wrap="square" lIns="0" tIns="66040" rIns="0" bIns="0" rtlCol="0">
            <a:spAutoFit/>
          </a:bodyPr>
          <a:lstStyle/>
          <a:p>
            <a:pPr marL="12700" marR="5080">
              <a:lnSpc>
                <a:spcPts val="3470"/>
              </a:lnSpc>
              <a:spcBef>
                <a:spcPts val="520"/>
              </a:spcBef>
            </a:pPr>
            <a:r>
              <a:rPr dirty="0"/>
              <a:t>A </a:t>
            </a:r>
            <a:r>
              <a:rPr spc="-5" dirty="0"/>
              <a:t>key lesson </a:t>
            </a:r>
            <a:r>
              <a:rPr dirty="0"/>
              <a:t>– </a:t>
            </a:r>
            <a:r>
              <a:rPr spc="-5" dirty="0"/>
              <a:t>summary </a:t>
            </a:r>
            <a:r>
              <a:rPr dirty="0"/>
              <a:t>of a  </a:t>
            </a:r>
            <a:r>
              <a:rPr spc="-5" dirty="0"/>
              <a:t>multimodal </a:t>
            </a:r>
            <a:r>
              <a:rPr spc="-10" dirty="0"/>
              <a:t>improvement</a:t>
            </a:r>
            <a:r>
              <a:rPr spc="-30" dirty="0"/>
              <a:t> </a:t>
            </a:r>
            <a:r>
              <a:rPr spc="-5" dirty="0"/>
              <a:t>strategy</a:t>
            </a:r>
          </a:p>
        </p:txBody>
      </p:sp>
      <p:sp>
        <p:nvSpPr>
          <p:cNvPr id="3" name="object 3"/>
          <p:cNvSpPr/>
          <p:nvPr/>
        </p:nvSpPr>
        <p:spPr>
          <a:xfrm>
            <a:off x="258233" y="1176867"/>
            <a:ext cx="4394200" cy="5477932"/>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p:nvPr/>
        </p:nvSpPr>
        <p:spPr>
          <a:xfrm>
            <a:off x="287746" y="1206707"/>
            <a:ext cx="4284253" cy="536738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txBox="1"/>
          <p:nvPr/>
        </p:nvSpPr>
        <p:spPr>
          <a:xfrm>
            <a:off x="5122444" y="2075495"/>
            <a:ext cx="3244215" cy="3978275"/>
          </a:xfrm>
          <a:prstGeom prst="rect">
            <a:avLst/>
          </a:prstGeom>
        </p:spPr>
        <p:txBody>
          <a:bodyPr vert="horz" wrap="square" lIns="0" tIns="12065" rIns="0" bIns="0" rtlCol="0">
            <a:spAutoFit/>
          </a:bodyPr>
          <a:lstStyle/>
          <a:p>
            <a:pPr marL="12700" marR="34290">
              <a:lnSpc>
                <a:spcPct val="100099"/>
              </a:lnSpc>
              <a:spcBef>
                <a:spcPts val="95"/>
              </a:spcBef>
            </a:pPr>
            <a:r>
              <a:rPr sz="3200" b="1" spc="-5" dirty="0">
                <a:latin typeface="Arial"/>
                <a:cs typeface="Arial"/>
              </a:rPr>
              <a:t>IPC </a:t>
            </a:r>
            <a:r>
              <a:rPr sz="3200" b="1" spc="-10" dirty="0">
                <a:latin typeface="Arial"/>
                <a:cs typeface="Arial"/>
              </a:rPr>
              <a:t>focal </a:t>
            </a:r>
            <a:r>
              <a:rPr sz="3200" b="1" spc="-5" dirty="0">
                <a:latin typeface="Arial"/>
                <a:cs typeface="Arial"/>
              </a:rPr>
              <a:t>points  </a:t>
            </a:r>
            <a:r>
              <a:rPr sz="2800" dirty="0">
                <a:latin typeface="Arial"/>
                <a:cs typeface="Arial"/>
              </a:rPr>
              <a:t>must embody </a:t>
            </a:r>
            <a:r>
              <a:rPr sz="2800" spc="-5" dirty="0">
                <a:latin typeface="Arial"/>
                <a:cs typeface="Arial"/>
              </a:rPr>
              <a:t>these  five </a:t>
            </a:r>
            <a:r>
              <a:rPr sz="2800" dirty="0">
                <a:latin typeface="Arial"/>
                <a:cs typeface="Arial"/>
              </a:rPr>
              <a:t>areas and</a:t>
            </a:r>
            <a:r>
              <a:rPr sz="2800" spc="-40" dirty="0">
                <a:latin typeface="Arial"/>
                <a:cs typeface="Arial"/>
              </a:rPr>
              <a:t> </a:t>
            </a:r>
            <a:r>
              <a:rPr sz="2800" dirty="0">
                <a:latin typeface="Arial"/>
                <a:cs typeface="Arial"/>
              </a:rPr>
              <a:t>apply  </a:t>
            </a:r>
            <a:r>
              <a:rPr sz="2800" spc="-5" dirty="0">
                <a:latin typeface="Arial"/>
                <a:cs typeface="Arial"/>
              </a:rPr>
              <a:t>them to infection  prevention activities  </a:t>
            </a:r>
            <a:r>
              <a:rPr sz="2800" dirty="0">
                <a:latin typeface="Arial"/>
                <a:cs typeface="Arial"/>
              </a:rPr>
              <a:t>as</a:t>
            </a:r>
            <a:r>
              <a:rPr sz="2800" spc="-10" dirty="0">
                <a:latin typeface="Arial"/>
                <a:cs typeface="Arial"/>
              </a:rPr>
              <a:t> </a:t>
            </a:r>
            <a:r>
              <a:rPr sz="2800" spc="-25" dirty="0">
                <a:latin typeface="Arial"/>
                <a:cs typeface="Arial"/>
              </a:rPr>
              <a:t>necessary.</a:t>
            </a:r>
            <a:endParaRPr sz="2800">
              <a:latin typeface="Arial"/>
              <a:cs typeface="Arial"/>
            </a:endParaRPr>
          </a:p>
          <a:p>
            <a:pPr marL="12700" marR="5080">
              <a:lnSpc>
                <a:spcPct val="100000"/>
              </a:lnSpc>
              <a:spcBef>
                <a:spcPts val="2540"/>
              </a:spcBef>
            </a:pPr>
            <a:r>
              <a:rPr sz="1100" i="1" spc="-5" dirty="0">
                <a:latin typeface="Arial"/>
                <a:cs typeface="Arial"/>
              </a:rPr>
              <a:t>Source</a:t>
            </a:r>
            <a:r>
              <a:rPr sz="1100" spc="-5" dirty="0">
                <a:latin typeface="Arial"/>
                <a:cs typeface="Arial"/>
              </a:rPr>
              <a:t>: Interim practical manual supporting national  implementation </a:t>
            </a:r>
            <a:r>
              <a:rPr sz="1100" dirty="0">
                <a:latin typeface="Arial"/>
                <a:cs typeface="Arial"/>
              </a:rPr>
              <a:t>of </a:t>
            </a:r>
            <a:r>
              <a:rPr sz="1100" spc="-5" dirty="0">
                <a:latin typeface="Arial"/>
                <a:cs typeface="Arial"/>
              </a:rPr>
              <a:t>the WHO </a:t>
            </a:r>
            <a:r>
              <a:rPr sz="1100" dirty="0">
                <a:latin typeface="Arial"/>
                <a:cs typeface="Arial"/>
              </a:rPr>
              <a:t>guidelines on </a:t>
            </a:r>
            <a:r>
              <a:rPr sz="1100" spc="-5" dirty="0">
                <a:latin typeface="Arial"/>
                <a:cs typeface="Arial"/>
              </a:rPr>
              <a:t>core  components </a:t>
            </a:r>
            <a:r>
              <a:rPr sz="1100" dirty="0">
                <a:latin typeface="Arial"/>
                <a:cs typeface="Arial"/>
              </a:rPr>
              <a:t>of </a:t>
            </a:r>
            <a:r>
              <a:rPr sz="1100" spc="-5" dirty="0">
                <a:latin typeface="Arial"/>
                <a:cs typeface="Arial"/>
              </a:rPr>
              <a:t>infection prevention </a:t>
            </a:r>
            <a:r>
              <a:rPr sz="1100" dirty="0">
                <a:latin typeface="Arial"/>
                <a:cs typeface="Arial"/>
              </a:rPr>
              <a:t>and </a:t>
            </a:r>
            <a:r>
              <a:rPr sz="1100" spc="-5" dirty="0">
                <a:latin typeface="Arial"/>
                <a:cs typeface="Arial"/>
              </a:rPr>
              <a:t>control  programmes. Geneva: World Health Organization;  </a:t>
            </a:r>
            <a:r>
              <a:rPr sz="1100" dirty="0">
                <a:latin typeface="Arial"/>
                <a:cs typeface="Arial"/>
              </a:rPr>
              <a:t>2017 </a:t>
            </a:r>
            <a:r>
              <a:rPr sz="1100" spc="-5" dirty="0">
                <a:latin typeface="Arial"/>
                <a:cs typeface="Arial"/>
              </a:rPr>
              <a:t>(</a:t>
            </a:r>
            <a:r>
              <a:rPr sz="1100" u="sng" spc="-5" dirty="0">
                <a:solidFill>
                  <a:srgbClr val="009CDE"/>
                </a:solidFill>
                <a:uFill>
                  <a:solidFill>
                    <a:srgbClr val="009CDE"/>
                  </a:solidFill>
                </a:uFill>
                <a:latin typeface="Arial"/>
                <a:cs typeface="Arial"/>
                <a:hlinkClick r:id="rId4"/>
              </a:rPr>
              <a:t>http://www.who.int/infection- </a:t>
            </a:r>
            <a:r>
              <a:rPr sz="1100" spc="-5" dirty="0">
                <a:solidFill>
                  <a:srgbClr val="009CDE"/>
                </a:solidFill>
                <a:latin typeface="Arial"/>
                <a:cs typeface="Arial"/>
              </a:rPr>
              <a:t> </a:t>
            </a:r>
            <a:r>
              <a:rPr sz="1100" u="sng" spc="-5" dirty="0">
                <a:solidFill>
                  <a:srgbClr val="009CDE"/>
                </a:solidFill>
                <a:uFill>
                  <a:solidFill>
                    <a:srgbClr val="009CDE"/>
                  </a:solidFill>
                </a:uFill>
                <a:latin typeface="Arial"/>
                <a:cs typeface="Arial"/>
              </a:rPr>
              <a:t>prevention/tools/core-components/en/</a:t>
            </a:r>
            <a:r>
              <a:rPr sz="1100" spc="-5" dirty="0">
                <a:latin typeface="Arial"/>
                <a:cs typeface="Arial"/>
              </a:rPr>
              <a:t>).</a:t>
            </a:r>
            <a:endParaRPr sz="1100">
              <a:latin typeface="Arial"/>
              <a:cs typeface="Arial"/>
            </a:endParaRPr>
          </a:p>
        </p:txBody>
      </p:sp>
      <p:sp>
        <p:nvSpPr>
          <p:cNvPr id="6" name="object 6"/>
          <p:cNvSpPr/>
          <p:nvPr/>
        </p:nvSpPr>
        <p:spPr>
          <a:xfrm>
            <a:off x="8104677" y="5816563"/>
            <a:ext cx="968265" cy="970888"/>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5298" y="147863"/>
            <a:ext cx="5669915" cy="1393825"/>
          </a:xfrm>
          <a:prstGeom prst="rect">
            <a:avLst/>
          </a:prstGeom>
        </p:spPr>
        <p:txBody>
          <a:bodyPr vert="horz" wrap="square" lIns="0" tIns="66040" rIns="0" bIns="0" rtlCol="0">
            <a:spAutoFit/>
          </a:bodyPr>
          <a:lstStyle/>
          <a:p>
            <a:pPr marL="12700" marR="5080">
              <a:lnSpc>
                <a:spcPts val="3470"/>
              </a:lnSpc>
              <a:spcBef>
                <a:spcPts val="520"/>
              </a:spcBef>
            </a:pPr>
            <a:r>
              <a:rPr spc="-5" dirty="0"/>
              <a:t>The surgical unit-based safety  </a:t>
            </a:r>
            <a:r>
              <a:rPr spc="-10" dirty="0"/>
              <a:t>programme </a:t>
            </a:r>
            <a:r>
              <a:rPr spc="-5" dirty="0"/>
              <a:t>(SUSP) </a:t>
            </a:r>
            <a:r>
              <a:rPr dirty="0"/>
              <a:t>–</a:t>
            </a:r>
            <a:r>
              <a:rPr spc="-55" dirty="0"/>
              <a:t> </a:t>
            </a:r>
            <a:r>
              <a:rPr spc="-5" dirty="0"/>
              <a:t>combining  technical and adaptive</a:t>
            </a:r>
            <a:r>
              <a:rPr spc="-15" dirty="0"/>
              <a:t> </a:t>
            </a:r>
            <a:r>
              <a:rPr dirty="0"/>
              <a:t>work</a:t>
            </a:r>
          </a:p>
        </p:txBody>
      </p:sp>
      <p:sp>
        <p:nvSpPr>
          <p:cNvPr id="3" name="object 3"/>
          <p:cNvSpPr txBox="1"/>
          <p:nvPr/>
        </p:nvSpPr>
        <p:spPr>
          <a:xfrm>
            <a:off x="365298" y="1749158"/>
            <a:ext cx="8409940" cy="4949825"/>
          </a:xfrm>
          <a:prstGeom prst="rect">
            <a:avLst/>
          </a:prstGeom>
        </p:spPr>
        <p:txBody>
          <a:bodyPr vert="horz" wrap="square" lIns="0" tIns="14604" rIns="0" bIns="0" rtlCol="0">
            <a:spAutoFit/>
          </a:bodyPr>
          <a:lstStyle/>
          <a:p>
            <a:pPr marL="355600" marR="5080" indent="-342900">
              <a:lnSpc>
                <a:spcPct val="110400"/>
              </a:lnSpc>
              <a:spcBef>
                <a:spcPts val="114"/>
              </a:spcBef>
              <a:buSzPct val="80000"/>
              <a:buChar char="•"/>
              <a:tabLst>
                <a:tab pos="354965" algn="l"/>
                <a:tab pos="355600" algn="l"/>
              </a:tabLst>
            </a:pPr>
            <a:r>
              <a:rPr sz="2000" dirty="0">
                <a:latin typeface="Arial"/>
                <a:cs typeface="Arial"/>
              </a:rPr>
              <a:t>This is one </a:t>
            </a:r>
            <a:r>
              <a:rPr sz="2000" spc="-5" dirty="0">
                <a:latin typeface="Arial"/>
                <a:cs typeface="Arial"/>
              </a:rPr>
              <a:t>example </a:t>
            </a:r>
            <a:r>
              <a:rPr sz="2000" dirty="0">
                <a:latin typeface="Arial"/>
                <a:cs typeface="Arial"/>
              </a:rPr>
              <a:t>of a </a:t>
            </a:r>
            <a:r>
              <a:rPr sz="2000" spc="-5" dirty="0">
                <a:latin typeface="Arial"/>
                <a:cs typeface="Arial"/>
              </a:rPr>
              <a:t>proven approach to reducing </a:t>
            </a:r>
            <a:r>
              <a:rPr sz="2000" dirty="0">
                <a:latin typeface="Arial"/>
                <a:cs typeface="Arial"/>
              </a:rPr>
              <a:t>SSI by </a:t>
            </a:r>
            <a:r>
              <a:rPr sz="2000" spc="-5" dirty="0">
                <a:latin typeface="Arial"/>
                <a:cs typeface="Arial"/>
              </a:rPr>
              <a:t>improving  (perioperative) safety </a:t>
            </a:r>
            <a:r>
              <a:rPr sz="2000" dirty="0">
                <a:latin typeface="Arial"/>
                <a:cs typeface="Arial"/>
              </a:rPr>
              <a:t>including </a:t>
            </a:r>
            <a:r>
              <a:rPr sz="2000" spc="-5" dirty="0">
                <a:latin typeface="Arial"/>
                <a:cs typeface="Arial"/>
              </a:rPr>
              <a:t>through documenting the </a:t>
            </a:r>
            <a:r>
              <a:rPr sz="2000" b="1" spc="-5" dirty="0">
                <a:latin typeface="Arial"/>
                <a:cs typeface="Arial"/>
              </a:rPr>
              <a:t>culture </a:t>
            </a:r>
            <a:r>
              <a:rPr sz="2000" b="1" dirty="0">
                <a:latin typeface="Arial"/>
                <a:cs typeface="Arial"/>
              </a:rPr>
              <a:t>of  </a:t>
            </a:r>
            <a:r>
              <a:rPr sz="2000" b="1" spc="-5" dirty="0">
                <a:latin typeface="Arial"/>
                <a:cs typeface="Arial"/>
              </a:rPr>
              <a:t>safety </a:t>
            </a:r>
            <a:r>
              <a:rPr sz="2000" spc="-5" dirty="0">
                <a:latin typeface="Arial"/>
                <a:cs typeface="Arial"/>
              </a:rPr>
              <a:t>within </a:t>
            </a:r>
            <a:r>
              <a:rPr sz="2000" dirty="0">
                <a:latin typeface="Arial"/>
                <a:cs typeface="Arial"/>
              </a:rPr>
              <a:t>a </a:t>
            </a:r>
            <a:r>
              <a:rPr sz="2000" spc="-5" dirty="0">
                <a:latin typeface="Arial"/>
                <a:cs typeface="Arial"/>
              </a:rPr>
              <a:t>health care</a:t>
            </a:r>
            <a:r>
              <a:rPr sz="2000" spc="-35" dirty="0">
                <a:latin typeface="Arial"/>
                <a:cs typeface="Arial"/>
              </a:rPr>
              <a:t> </a:t>
            </a:r>
            <a:r>
              <a:rPr sz="2000" spc="-20" dirty="0">
                <a:latin typeface="Arial"/>
                <a:cs typeface="Arial"/>
              </a:rPr>
              <a:t>facility.</a:t>
            </a:r>
            <a:endParaRPr sz="2000">
              <a:latin typeface="Arial"/>
              <a:cs typeface="Arial"/>
            </a:endParaRPr>
          </a:p>
          <a:p>
            <a:pPr marL="355600" marR="220979" indent="-342900">
              <a:lnSpc>
                <a:spcPct val="109700"/>
              </a:lnSpc>
              <a:spcBef>
                <a:spcPts val="600"/>
              </a:spcBef>
              <a:buSzPct val="80000"/>
              <a:buChar char="•"/>
              <a:tabLst>
                <a:tab pos="354965" algn="l"/>
                <a:tab pos="355600" algn="l"/>
              </a:tabLst>
            </a:pPr>
            <a:r>
              <a:rPr sz="2000" spc="-5" dirty="0">
                <a:latin typeface="Arial"/>
                <a:cs typeface="Arial"/>
              </a:rPr>
              <a:t>It provides </a:t>
            </a:r>
            <a:r>
              <a:rPr sz="2000" b="1" spc="-5" dirty="0">
                <a:latin typeface="Arial"/>
                <a:cs typeface="Arial"/>
              </a:rPr>
              <a:t>tools </a:t>
            </a:r>
            <a:r>
              <a:rPr sz="2000" b="1" dirty="0">
                <a:latin typeface="Arial"/>
                <a:cs typeface="Arial"/>
              </a:rPr>
              <a:t>and </a:t>
            </a:r>
            <a:r>
              <a:rPr sz="2000" b="1" spc="-5" dirty="0">
                <a:latin typeface="Arial"/>
                <a:cs typeface="Arial"/>
              </a:rPr>
              <a:t>resources </a:t>
            </a:r>
            <a:r>
              <a:rPr sz="2000" spc="-5" dirty="0">
                <a:latin typeface="Arial"/>
                <a:cs typeface="Arial"/>
              </a:rPr>
              <a:t>to improve safety culture </a:t>
            </a:r>
            <a:r>
              <a:rPr sz="2000" dirty="0">
                <a:latin typeface="Arial"/>
                <a:cs typeface="Arial"/>
              </a:rPr>
              <a:t>and </a:t>
            </a:r>
            <a:r>
              <a:rPr sz="2000" spc="-5" dirty="0">
                <a:latin typeface="Arial"/>
                <a:cs typeface="Arial"/>
              </a:rPr>
              <a:t>reduce  SSIs.</a:t>
            </a:r>
            <a:endParaRPr sz="2000">
              <a:latin typeface="Arial"/>
              <a:cs typeface="Arial"/>
            </a:endParaRPr>
          </a:p>
          <a:p>
            <a:pPr marL="355600" indent="-342900">
              <a:lnSpc>
                <a:spcPct val="100000"/>
              </a:lnSpc>
              <a:spcBef>
                <a:spcPts val="835"/>
              </a:spcBef>
              <a:buSzPct val="80000"/>
              <a:buChar char="•"/>
              <a:tabLst>
                <a:tab pos="354965" algn="l"/>
                <a:tab pos="355600" algn="l"/>
              </a:tabLst>
            </a:pPr>
            <a:r>
              <a:rPr sz="2000" spc="-5" dirty="0">
                <a:latin typeface="Arial"/>
                <a:cs typeface="Arial"/>
              </a:rPr>
              <a:t>It </a:t>
            </a:r>
            <a:r>
              <a:rPr sz="2000" dirty="0">
                <a:latin typeface="Arial"/>
                <a:cs typeface="Arial"/>
              </a:rPr>
              <a:t>aids </a:t>
            </a:r>
            <a:r>
              <a:rPr sz="2000" spc="-5" dirty="0">
                <a:latin typeface="Arial"/>
                <a:cs typeface="Arial"/>
              </a:rPr>
              <a:t>tracking </a:t>
            </a:r>
            <a:r>
              <a:rPr sz="2000" dirty="0">
                <a:latin typeface="Arial"/>
                <a:cs typeface="Arial"/>
              </a:rPr>
              <a:t>of valid </a:t>
            </a:r>
            <a:r>
              <a:rPr sz="2000" b="1" spc="-5" dirty="0">
                <a:latin typeface="Arial"/>
                <a:cs typeface="Arial"/>
              </a:rPr>
              <a:t>performance</a:t>
            </a:r>
            <a:r>
              <a:rPr sz="2000" b="1" spc="-60" dirty="0">
                <a:latin typeface="Arial"/>
                <a:cs typeface="Arial"/>
              </a:rPr>
              <a:t> </a:t>
            </a:r>
            <a:r>
              <a:rPr sz="2000" b="1" spc="-5" dirty="0">
                <a:latin typeface="Arial"/>
                <a:cs typeface="Arial"/>
              </a:rPr>
              <a:t>measures</a:t>
            </a:r>
            <a:r>
              <a:rPr sz="2000" spc="-5" dirty="0">
                <a:latin typeface="Arial"/>
                <a:cs typeface="Arial"/>
              </a:rPr>
              <a:t>.</a:t>
            </a:r>
            <a:endParaRPr sz="2000">
              <a:latin typeface="Arial"/>
              <a:cs typeface="Arial"/>
            </a:endParaRPr>
          </a:p>
          <a:p>
            <a:pPr marL="355600" marR="363855" indent="-342900">
              <a:lnSpc>
                <a:spcPct val="109700"/>
              </a:lnSpc>
              <a:spcBef>
                <a:spcPts val="635"/>
              </a:spcBef>
              <a:buSzPct val="80000"/>
              <a:buChar char="•"/>
              <a:tabLst>
                <a:tab pos="354965" algn="l"/>
                <a:tab pos="355600" algn="l"/>
              </a:tabLst>
            </a:pPr>
            <a:r>
              <a:rPr sz="2000" spc="-5" dirty="0">
                <a:latin typeface="Arial"/>
                <a:cs typeface="Arial"/>
              </a:rPr>
              <a:t>It </a:t>
            </a:r>
            <a:r>
              <a:rPr sz="2000" b="1" dirty="0">
                <a:latin typeface="Arial"/>
                <a:cs typeface="Arial"/>
              </a:rPr>
              <a:t>engages </a:t>
            </a:r>
            <a:r>
              <a:rPr sz="2000" b="1" spc="-5" dirty="0">
                <a:latin typeface="Arial"/>
                <a:cs typeface="Arial"/>
              </a:rPr>
              <a:t>front-line clinicians and hospital leaders </a:t>
            </a:r>
            <a:r>
              <a:rPr sz="2000" spc="-5" dirty="0">
                <a:latin typeface="Arial"/>
                <a:cs typeface="Arial"/>
              </a:rPr>
              <a:t>to implement  evidence-based interventions </a:t>
            </a:r>
            <a:r>
              <a:rPr sz="2000" dirty="0">
                <a:latin typeface="Arial"/>
                <a:cs typeface="Arial"/>
              </a:rPr>
              <a:t>and </a:t>
            </a:r>
            <a:r>
              <a:rPr sz="2000" spc="-5" dirty="0">
                <a:latin typeface="Arial"/>
                <a:cs typeface="Arial"/>
              </a:rPr>
              <a:t>improve patient</a:t>
            </a:r>
            <a:r>
              <a:rPr sz="2000" spc="-25" dirty="0">
                <a:latin typeface="Arial"/>
                <a:cs typeface="Arial"/>
              </a:rPr>
              <a:t> </a:t>
            </a:r>
            <a:r>
              <a:rPr sz="2000" spc="-5" dirty="0">
                <a:latin typeface="Arial"/>
                <a:cs typeface="Arial"/>
              </a:rPr>
              <a:t>care.</a:t>
            </a:r>
            <a:endParaRPr sz="2000">
              <a:latin typeface="Arial"/>
              <a:cs typeface="Arial"/>
            </a:endParaRPr>
          </a:p>
          <a:p>
            <a:pPr marL="355600" marR="589280" indent="-342900">
              <a:lnSpc>
                <a:spcPct val="109700"/>
              </a:lnSpc>
              <a:spcBef>
                <a:spcPts val="600"/>
              </a:spcBef>
              <a:buSzPct val="80000"/>
              <a:buChar char="•"/>
              <a:tabLst>
                <a:tab pos="354965" algn="l"/>
                <a:tab pos="355600" algn="l"/>
              </a:tabLst>
            </a:pPr>
            <a:r>
              <a:rPr sz="2000" spc="-5" dirty="0">
                <a:latin typeface="Arial"/>
                <a:cs typeface="Arial"/>
              </a:rPr>
              <a:t>It supports </a:t>
            </a:r>
            <a:r>
              <a:rPr sz="2000" b="1" spc="-5" dirty="0">
                <a:latin typeface="Arial"/>
                <a:cs typeface="Arial"/>
              </a:rPr>
              <a:t>infrastructure development </a:t>
            </a:r>
            <a:r>
              <a:rPr sz="2000" spc="-5" dirty="0">
                <a:latin typeface="Arial"/>
                <a:cs typeface="Arial"/>
              </a:rPr>
              <a:t>to improve teamwork </a:t>
            </a:r>
            <a:r>
              <a:rPr sz="2000" dirty="0">
                <a:latin typeface="Arial"/>
                <a:cs typeface="Arial"/>
              </a:rPr>
              <a:t>and  </a:t>
            </a:r>
            <a:r>
              <a:rPr sz="2000" spc="-5" dirty="0">
                <a:latin typeface="Arial"/>
                <a:cs typeface="Arial"/>
              </a:rPr>
              <a:t>learn from</a:t>
            </a:r>
            <a:r>
              <a:rPr sz="2000" spc="-20" dirty="0">
                <a:latin typeface="Arial"/>
                <a:cs typeface="Arial"/>
              </a:rPr>
              <a:t> </a:t>
            </a:r>
            <a:r>
              <a:rPr sz="2000" spc="-5" dirty="0">
                <a:latin typeface="Arial"/>
                <a:cs typeface="Arial"/>
              </a:rPr>
              <a:t>mistakes.</a:t>
            </a:r>
            <a:endParaRPr sz="2000">
              <a:latin typeface="Arial"/>
              <a:cs typeface="Arial"/>
            </a:endParaRPr>
          </a:p>
          <a:p>
            <a:pPr marL="355600" marR="150495" indent="-342900">
              <a:lnSpc>
                <a:spcPct val="111100"/>
              </a:lnSpc>
              <a:spcBef>
                <a:spcPts val="565"/>
              </a:spcBef>
              <a:buSzPct val="80000"/>
              <a:buChar char="•"/>
              <a:tabLst>
                <a:tab pos="354965" algn="l"/>
                <a:tab pos="355600" algn="l"/>
              </a:tabLst>
            </a:pPr>
            <a:r>
              <a:rPr sz="2000" spc="-5" dirty="0">
                <a:latin typeface="Arial"/>
                <a:cs typeface="Arial"/>
              </a:rPr>
              <a:t>It </a:t>
            </a:r>
            <a:r>
              <a:rPr sz="2000" dirty="0">
                <a:latin typeface="Arial"/>
                <a:cs typeface="Arial"/>
              </a:rPr>
              <a:t>is an </a:t>
            </a:r>
            <a:r>
              <a:rPr sz="2000" spc="-5" dirty="0">
                <a:latin typeface="Arial"/>
                <a:cs typeface="Arial"/>
              </a:rPr>
              <a:t>approach that </a:t>
            </a:r>
            <a:r>
              <a:rPr sz="2000" dirty="0">
                <a:latin typeface="Arial"/>
                <a:cs typeface="Arial"/>
              </a:rPr>
              <a:t>has now been </a:t>
            </a:r>
            <a:r>
              <a:rPr sz="2000" spc="-5" dirty="0">
                <a:latin typeface="Arial"/>
                <a:cs typeface="Arial"/>
              </a:rPr>
              <a:t>tested </a:t>
            </a:r>
            <a:r>
              <a:rPr sz="2000" dirty="0">
                <a:latin typeface="Arial"/>
                <a:cs typeface="Arial"/>
              </a:rPr>
              <a:t>in </a:t>
            </a:r>
            <a:r>
              <a:rPr sz="2000" spc="-5" dirty="0">
                <a:latin typeface="Arial"/>
                <a:cs typeface="Arial"/>
              </a:rPr>
              <a:t>the </a:t>
            </a:r>
            <a:r>
              <a:rPr sz="2000" dirty="0">
                <a:latin typeface="Arial"/>
                <a:cs typeface="Arial"/>
              </a:rPr>
              <a:t>USA and </a:t>
            </a:r>
            <a:r>
              <a:rPr sz="2000" spc="-5" dirty="0">
                <a:latin typeface="Arial"/>
                <a:cs typeface="Arial"/>
              </a:rPr>
              <a:t>four</a:t>
            </a:r>
            <a:r>
              <a:rPr sz="2000" spc="-320" dirty="0">
                <a:latin typeface="Arial"/>
                <a:cs typeface="Arial"/>
              </a:rPr>
              <a:t> </a:t>
            </a:r>
            <a:r>
              <a:rPr sz="2000" spc="-5" dirty="0">
                <a:latin typeface="Arial"/>
                <a:cs typeface="Arial"/>
              </a:rPr>
              <a:t>African  countries.</a:t>
            </a:r>
            <a:endParaRPr sz="2000">
              <a:latin typeface="Arial"/>
              <a:cs typeface="Arial"/>
            </a:endParaRPr>
          </a:p>
          <a:p>
            <a:pPr marL="85725" marR="1437640">
              <a:lnSpc>
                <a:spcPct val="101000"/>
              </a:lnSpc>
              <a:spcBef>
                <a:spcPts val="1375"/>
              </a:spcBef>
            </a:pPr>
            <a:r>
              <a:rPr sz="1100" i="1" spc="-5" dirty="0">
                <a:latin typeface="Arial"/>
                <a:cs typeface="Arial"/>
              </a:rPr>
              <a:t>Source</a:t>
            </a:r>
            <a:r>
              <a:rPr sz="1100" spc="-5" dirty="0">
                <a:latin typeface="Arial"/>
                <a:cs typeface="Arial"/>
              </a:rPr>
              <a:t>: </a:t>
            </a:r>
            <a:r>
              <a:rPr sz="1100" dirty="0">
                <a:latin typeface="Arial"/>
                <a:cs typeface="Arial"/>
              </a:rPr>
              <a:t>The </a:t>
            </a:r>
            <a:r>
              <a:rPr sz="1100" spc="-5" dirty="0">
                <a:latin typeface="Arial"/>
                <a:cs typeface="Arial"/>
              </a:rPr>
              <a:t>surgical unit-based safety programme </a:t>
            </a:r>
            <a:r>
              <a:rPr sz="1100" dirty="0">
                <a:latin typeface="Arial"/>
                <a:cs typeface="Arial"/>
              </a:rPr>
              <a:t>in </a:t>
            </a:r>
            <a:r>
              <a:rPr sz="1100" spc="-5" dirty="0">
                <a:latin typeface="Arial"/>
                <a:cs typeface="Arial"/>
              </a:rPr>
              <a:t>African hospitals. In: World Health Organization [website].  Geneva: World Health Organization; </a:t>
            </a:r>
            <a:r>
              <a:rPr sz="1100" dirty="0">
                <a:latin typeface="Arial"/>
                <a:cs typeface="Arial"/>
              </a:rPr>
              <a:t>2018</a:t>
            </a:r>
            <a:r>
              <a:rPr sz="1100" spc="35" dirty="0">
                <a:latin typeface="Arial"/>
                <a:cs typeface="Arial"/>
              </a:rPr>
              <a:t> </a:t>
            </a:r>
            <a:r>
              <a:rPr sz="1100" spc="-5" dirty="0">
                <a:latin typeface="Arial"/>
                <a:cs typeface="Arial"/>
              </a:rPr>
              <a:t>(</a:t>
            </a:r>
            <a:r>
              <a:rPr sz="1100" u="sng" spc="-5" dirty="0">
                <a:solidFill>
                  <a:srgbClr val="009CDE"/>
                </a:solidFill>
                <a:uFill>
                  <a:solidFill>
                    <a:srgbClr val="009CDE"/>
                  </a:solidFill>
                </a:uFill>
                <a:latin typeface="Arial"/>
                <a:cs typeface="Arial"/>
                <a:hlinkClick r:id="rId2"/>
              </a:rPr>
              <a:t>http://www.who.int/infection-prevention/countries/surgical/en/</a:t>
            </a:r>
            <a:r>
              <a:rPr sz="1100" spc="-5" dirty="0">
                <a:latin typeface="Arial"/>
                <a:cs typeface="Arial"/>
                <a:hlinkClick r:id="rId2"/>
              </a:rPr>
              <a:t>).</a:t>
            </a:r>
            <a:endParaRPr sz="1100">
              <a:latin typeface="Arial"/>
              <a:cs typeface="Arial"/>
            </a:endParaRPr>
          </a:p>
        </p:txBody>
      </p:sp>
      <p:sp>
        <p:nvSpPr>
          <p:cNvPr id="4" name="object 4"/>
          <p:cNvSpPr/>
          <p:nvPr/>
        </p:nvSpPr>
        <p:spPr>
          <a:xfrm>
            <a:off x="8104677" y="5816563"/>
            <a:ext cx="968265" cy="97088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5298" y="393528"/>
            <a:ext cx="4568190" cy="513080"/>
          </a:xfrm>
          <a:prstGeom prst="rect">
            <a:avLst/>
          </a:prstGeom>
        </p:spPr>
        <p:txBody>
          <a:bodyPr vert="horz" wrap="square" lIns="0" tIns="12700" rIns="0" bIns="0" rtlCol="0">
            <a:spAutoFit/>
          </a:bodyPr>
          <a:lstStyle/>
          <a:p>
            <a:pPr marL="12700">
              <a:lnSpc>
                <a:spcPct val="100000"/>
              </a:lnSpc>
              <a:spcBef>
                <a:spcPts val="100"/>
              </a:spcBef>
            </a:pPr>
            <a:r>
              <a:rPr spc="-15" dirty="0"/>
              <a:t>Group </a:t>
            </a:r>
            <a:r>
              <a:rPr dirty="0"/>
              <a:t>work 5. Case</a:t>
            </a:r>
            <a:r>
              <a:rPr spc="-70" dirty="0"/>
              <a:t> </a:t>
            </a:r>
            <a:r>
              <a:rPr spc="-5" dirty="0"/>
              <a:t>study</a:t>
            </a:r>
          </a:p>
        </p:txBody>
      </p:sp>
      <p:sp>
        <p:nvSpPr>
          <p:cNvPr id="3" name="object 3"/>
          <p:cNvSpPr/>
          <p:nvPr/>
        </p:nvSpPr>
        <p:spPr>
          <a:xfrm>
            <a:off x="576832" y="1195167"/>
            <a:ext cx="3058310" cy="461244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p:nvPr/>
        </p:nvSpPr>
        <p:spPr>
          <a:xfrm>
            <a:off x="409723" y="1185538"/>
            <a:ext cx="3334385" cy="4655185"/>
          </a:xfrm>
          <a:custGeom>
            <a:avLst/>
            <a:gdLst/>
            <a:ahLst/>
            <a:cxnLst/>
            <a:rect l="l" t="t" r="r" b="b"/>
            <a:pathLst>
              <a:path w="3334385" h="4655185">
                <a:moveTo>
                  <a:pt x="0" y="0"/>
                </a:moveTo>
                <a:lnTo>
                  <a:pt x="3334165" y="0"/>
                </a:lnTo>
                <a:lnTo>
                  <a:pt x="3334165" y="4654948"/>
                </a:lnTo>
                <a:lnTo>
                  <a:pt x="0" y="4654948"/>
                </a:lnTo>
                <a:lnTo>
                  <a:pt x="0" y="0"/>
                </a:lnTo>
                <a:close/>
              </a:path>
            </a:pathLst>
          </a:custGeom>
          <a:ln w="19050">
            <a:solidFill>
              <a:srgbClr val="C00000"/>
            </a:solidFill>
          </a:ln>
        </p:spPr>
        <p:txBody>
          <a:bodyPr wrap="square" lIns="0" tIns="0" rIns="0" bIns="0" rtlCol="0"/>
          <a:lstStyle/>
          <a:p>
            <a:endParaRPr/>
          </a:p>
        </p:txBody>
      </p:sp>
      <p:sp>
        <p:nvSpPr>
          <p:cNvPr id="5" name="object 5"/>
          <p:cNvSpPr txBox="1"/>
          <p:nvPr/>
        </p:nvSpPr>
        <p:spPr>
          <a:xfrm>
            <a:off x="440914" y="6122061"/>
            <a:ext cx="6406515" cy="527685"/>
          </a:xfrm>
          <a:prstGeom prst="rect">
            <a:avLst/>
          </a:prstGeom>
        </p:spPr>
        <p:txBody>
          <a:bodyPr vert="horz" wrap="square" lIns="0" tIns="12700" rIns="0" bIns="0" rtlCol="0">
            <a:spAutoFit/>
          </a:bodyPr>
          <a:lstStyle/>
          <a:p>
            <a:pPr marL="12700" marR="5080" algn="just">
              <a:lnSpc>
                <a:spcPct val="99700"/>
              </a:lnSpc>
              <a:spcBef>
                <a:spcPts val="100"/>
              </a:spcBef>
            </a:pPr>
            <a:r>
              <a:rPr sz="1100" i="1" spc="-5" dirty="0">
                <a:latin typeface="Arial"/>
                <a:cs typeface="Arial"/>
              </a:rPr>
              <a:t>Source</a:t>
            </a:r>
            <a:r>
              <a:rPr sz="1100" spc="-5" dirty="0">
                <a:latin typeface="Arial"/>
                <a:cs typeface="Arial"/>
              </a:rPr>
              <a:t>: Allegranzi </a:t>
            </a:r>
            <a:r>
              <a:rPr sz="1100" dirty="0">
                <a:latin typeface="Arial"/>
                <a:cs typeface="Arial"/>
              </a:rPr>
              <a:t>B, Aiken </a:t>
            </a:r>
            <a:r>
              <a:rPr sz="1100" spc="-5" dirty="0">
                <a:latin typeface="Arial"/>
                <a:cs typeface="Arial"/>
              </a:rPr>
              <a:t>AM, </a:t>
            </a:r>
            <a:r>
              <a:rPr sz="1100" dirty="0">
                <a:latin typeface="Arial"/>
                <a:cs typeface="Arial"/>
              </a:rPr>
              <a:t>Zeynep Kubilay N, </a:t>
            </a:r>
            <a:r>
              <a:rPr sz="1100" spc="-5" dirty="0">
                <a:latin typeface="Arial"/>
                <a:cs typeface="Arial"/>
              </a:rPr>
              <a:t>Nthumba </a:t>
            </a:r>
            <a:r>
              <a:rPr sz="1100" dirty="0">
                <a:latin typeface="Arial"/>
                <a:cs typeface="Arial"/>
              </a:rPr>
              <a:t>P, </a:t>
            </a:r>
            <a:r>
              <a:rPr sz="1100" spc="-5" dirty="0">
                <a:latin typeface="Arial"/>
                <a:cs typeface="Arial"/>
              </a:rPr>
              <a:t>Barasa </a:t>
            </a:r>
            <a:r>
              <a:rPr sz="1100" dirty="0">
                <a:latin typeface="Arial"/>
                <a:cs typeface="Arial"/>
              </a:rPr>
              <a:t>J, </a:t>
            </a:r>
            <a:r>
              <a:rPr sz="1100" spc="-5" dirty="0">
                <a:latin typeface="Arial"/>
                <a:cs typeface="Arial"/>
              </a:rPr>
              <a:t>Okumu </a:t>
            </a:r>
            <a:r>
              <a:rPr sz="1100" dirty="0">
                <a:latin typeface="Arial"/>
                <a:cs typeface="Arial"/>
              </a:rPr>
              <a:t>G et al. A </a:t>
            </a:r>
            <a:r>
              <a:rPr sz="1100" spc="-5" dirty="0">
                <a:latin typeface="Arial"/>
                <a:cs typeface="Arial"/>
              </a:rPr>
              <a:t>multimodal  infection control </a:t>
            </a:r>
            <a:r>
              <a:rPr sz="1100" dirty="0">
                <a:latin typeface="Arial"/>
                <a:cs typeface="Arial"/>
              </a:rPr>
              <a:t>and </a:t>
            </a:r>
            <a:r>
              <a:rPr sz="1100" spc="-5" dirty="0">
                <a:latin typeface="Arial"/>
                <a:cs typeface="Arial"/>
              </a:rPr>
              <a:t>patient safety intervention to reduce surgical site infections </a:t>
            </a:r>
            <a:r>
              <a:rPr sz="1100" dirty="0">
                <a:latin typeface="Arial"/>
                <a:cs typeface="Arial"/>
              </a:rPr>
              <a:t>in </a:t>
            </a:r>
            <a:r>
              <a:rPr sz="1100" spc="-5" dirty="0">
                <a:latin typeface="Arial"/>
                <a:cs typeface="Arial"/>
              </a:rPr>
              <a:t>Africa: </a:t>
            </a:r>
            <a:r>
              <a:rPr sz="1100" dirty="0">
                <a:latin typeface="Arial"/>
                <a:cs typeface="Arial"/>
              </a:rPr>
              <a:t>a </a:t>
            </a:r>
            <a:r>
              <a:rPr sz="1100" spc="-5" dirty="0">
                <a:latin typeface="Arial"/>
                <a:cs typeface="Arial"/>
              </a:rPr>
              <a:t>multicentre,  before–after, cohort study. </a:t>
            </a:r>
            <a:r>
              <a:rPr sz="1100" dirty="0">
                <a:latin typeface="Arial"/>
                <a:cs typeface="Arial"/>
              </a:rPr>
              <a:t>Lancet </a:t>
            </a:r>
            <a:r>
              <a:rPr sz="1100" spc="-5" dirty="0">
                <a:latin typeface="Arial"/>
                <a:cs typeface="Arial"/>
              </a:rPr>
              <a:t>Infect </a:t>
            </a:r>
            <a:r>
              <a:rPr sz="1100" dirty="0">
                <a:latin typeface="Arial"/>
                <a:cs typeface="Arial"/>
              </a:rPr>
              <a:t>Dis. 2018;</a:t>
            </a:r>
            <a:r>
              <a:rPr sz="1100" spc="-85" dirty="0">
                <a:latin typeface="Arial"/>
                <a:cs typeface="Arial"/>
              </a:rPr>
              <a:t> </a:t>
            </a:r>
            <a:r>
              <a:rPr sz="1100" spc="-5" dirty="0">
                <a:latin typeface="Arial"/>
                <a:cs typeface="Arial"/>
              </a:rPr>
              <a:t>18(5):507–515.</a:t>
            </a:r>
            <a:endParaRPr sz="1100">
              <a:latin typeface="Arial"/>
              <a:cs typeface="Arial"/>
            </a:endParaRPr>
          </a:p>
        </p:txBody>
      </p:sp>
      <p:sp>
        <p:nvSpPr>
          <p:cNvPr id="6" name="object 6"/>
          <p:cNvSpPr/>
          <p:nvPr/>
        </p:nvSpPr>
        <p:spPr>
          <a:xfrm>
            <a:off x="8149583" y="5848165"/>
            <a:ext cx="967554" cy="96308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p:nvPr/>
        </p:nvSpPr>
        <p:spPr>
          <a:xfrm>
            <a:off x="3622912" y="1628800"/>
            <a:ext cx="3618142" cy="3898074"/>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1650" y="420629"/>
            <a:ext cx="3517900" cy="513080"/>
          </a:xfrm>
          <a:prstGeom prst="rect">
            <a:avLst/>
          </a:prstGeom>
        </p:spPr>
        <p:txBody>
          <a:bodyPr vert="horz" wrap="square" lIns="0" tIns="12700" rIns="0" bIns="0" rtlCol="0">
            <a:spAutoFit/>
          </a:bodyPr>
          <a:lstStyle/>
          <a:p>
            <a:pPr marL="12700">
              <a:lnSpc>
                <a:spcPct val="100000"/>
              </a:lnSpc>
              <a:spcBef>
                <a:spcPts val="100"/>
              </a:spcBef>
            </a:pPr>
            <a:r>
              <a:rPr spc="-5" dirty="0"/>
              <a:t>The SUSP</a:t>
            </a:r>
            <a:r>
              <a:rPr spc="-240" dirty="0"/>
              <a:t> </a:t>
            </a:r>
            <a:r>
              <a:rPr spc="-10" dirty="0"/>
              <a:t>approach</a:t>
            </a:r>
          </a:p>
        </p:txBody>
      </p:sp>
      <p:sp>
        <p:nvSpPr>
          <p:cNvPr id="3" name="object 3"/>
          <p:cNvSpPr txBox="1"/>
          <p:nvPr/>
        </p:nvSpPr>
        <p:spPr>
          <a:xfrm>
            <a:off x="339054" y="1100705"/>
            <a:ext cx="4072254" cy="3379470"/>
          </a:xfrm>
          <a:prstGeom prst="rect">
            <a:avLst/>
          </a:prstGeom>
          <a:solidFill>
            <a:srgbClr val="0066FF"/>
          </a:solidFill>
        </p:spPr>
        <p:txBody>
          <a:bodyPr vert="horz" wrap="square" lIns="0" tIns="50800" rIns="0" bIns="0" rtlCol="0">
            <a:spAutoFit/>
          </a:bodyPr>
          <a:lstStyle/>
          <a:p>
            <a:pPr marL="136525" marR="151765">
              <a:lnSpc>
                <a:spcPts val="2600"/>
              </a:lnSpc>
              <a:spcBef>
                <a:spcPts val="400"/>
              </a:spcBef>
            </a:pPr>
            <a:r>
              <a:rPr sz="2400" b="1" spc="-5" dirty="0">
                <a:solidFill>
                  <a:srgbClr val="FFFFFF"/>
                </a:solidFill>
                <a:latin typeface="Arial Narrow"/>
                <a:cs typeface="Arial Narrow"/>
              </a:rPr>
              <a:t>Patient safety culture  improvement (CUSP</a:t>
            </a:r>
            <a:r>
              <a:rPr sz="2400" b="1" spc="-20" dirty="0">
                <a:solidFill>
                  <a:srgbClr val="FFFFFF"/>
                </a:solidFill>
                <a:latin typeface="Arial Narrow"/>
                <a:cs typeface="Arial Narrow"/>
              </a:rPr>
              <a:t> </a:t>
            </a:r>
            <a:r>
              <a:rPr sz="2400" b="1" spc="-5" dirty="0">
                <a:solidFill>
                  <a:srgbClr val="FFFFFF"/>
                </a:solidFill>
                <a:latin typeface="Arial Narrow"/>
                <a:cs typeface="Arial Narrow"/>
              </a:rPr>
              <a:t>approach):</a:t>
            </a:r>
            <a:endParaRPr sz="2400">
              <a:latin typeface="Arial Narrow"/>
              <a:cs typeface="Arial Narrow"/>
            </a:endParaRPr>
          </a:p>
          <a:p>
            <a:pPr marL="422909" indent="-285750">
              <a:lnSpc>
                <a:spcPct val="100000"/>
              </a:lnSpc>
              <a:spcBef>
                <a:spcPts val="680"/>
              </a:spcBef>
              <a:buFont typeface="Arial"/>
              <a:buChar char="•"/>
              <a:tabLst>
                <a:tab pos="422275" algn="l"/>
                <a:tab pos="422909" algn="l"/>
              </a:tabLst>
            </a:pPr>
            <a:r>
              <a:rPr sz="2400" b="1" spc="-5" dirty="0">
                <a:solidFill>
                  <a:srgbClr val="FFFFFF"/>
                </a:solidFill>
                <a:latin typeface="Arial Narrow"/>
                <a:cs typeface="Arial Narrow"/>
              </a:rPr>
              <a:t>science of safety</a:t>
            </a:r>
            <a:r>
              <a:rPr sz="2400" b="1" spc="15" dirty="0">
                <a:solidFill>
                  <a:srgbClr val="FFFFFF"/>
                </a:solidFill>
                <a:latin typeface="Arial Narrow"/>
                <a:cs typeface="Arial Narrow"/>
              </a:rPr>
              <a:t> </a:t>
            </a:r>
            <a:r>
              <a:rPr sz="2400" b="1" spc="-5" dirty="0">
                <a:solidFill>
                  <a:srgbClr val="FFFFFF"/>
                </a:solidFill>
                <a:latin typeface="Arial Narrow"/>
                <a:cs typeface="Arial Narrow"/>
              </a:rPr>
              <a:t>education</a:t>
            </a:r>
            <a:endParaRPr sz="2400">
              <a:latin typeface="Arial Narrow"/>
              <a:cs typeface="Arial Narrow"/>
            </a:endParaRPr>
          </a:p>
          <a:p>
            <a:pPr marL="422909" indent="-285750">
              <a:lnSpc>
                <a:spcPct val="100000"/>
              </a:lnSpc>
              <a:spcBef>
                <a:spcPts val="720"/>
              </a:spcBef>
              <a:buFont typeface="Arial"/>
              <a:buChar char="•"/>
              <a:tabLst>
                <a:tab pos="422275" algn="l"/>
                <a:tab pos="422909" algn="l"/>
              </a:tabLst>
            </a:pPr>
            <a:r>
              <a:rPr sz="2400" b="1" spc="-5" dirty="0">
                <a:solidFill>
                  <a:srgbClr val="FFFFFF"/>
                </a:solidFill>
                <a:latin typeface="Arial Narrow"/>
                <a:cs typeface="Arial Narrow"/>
              </a:rPr>
              <a:t>staff safety</a:t>
            </a:r>
            <a:r>
              <a:rPr sz="2400" b="1" spc="0" dirty="0">
                <a:solidFill>
                  <a:srgbClr val="FFFFFF"/>
                </a:solidFill>
                <a:latin typeface="Arial Narrow"/>
                <a:cs typeface="Arial Narrow"/>
              </a:rPr>
              <a:t> </a:t>
            </a:r>
            <a:r>
              <a:rPr sz="2400" b="1" spc="-5" dirty="0">
                <a:solidFill>
                  <a:srgbClr val="FFFFFF"/>
                </a:solidFill>
                <a:latin typeface="Arial Narrow"/>
                <a:cs typeface="Arial Narrow"/>
              </a:rPr>
              <a:t>assessment</a:t>
            </a:r>
            <a:endParaRPr sz="2400">
              <a:latin typeface="Arial Narrow"/>
              <a:cs typeface="Arial Narrow"/>
            </a:endParaRPr>
          </a:p>
          <a:p>
            <a:pPr marL="422909" indent="-285750">
              <a:lnSpc>
                <a:spcPct val="100000"/>
              </a:lnSpc>
              <a:spcBef>
                <a:spcPts val="720"/>
              </a:spcBef>
              <a:buFont typeface="Arial"/>
              <a:buChar char="•"/>
              <a:tabLst>
                <a:tab pos="422275" algn="l"/>
                <a:tab pos="422909" algn="l"/>
              </a:tabLst>
            </a:pPr>
            <a:r>
              <a:rPr sz="2400" b="1" spc="-5" dirty="0">
                <a:solidFill>
                  <a:srgbClr val="FFFFFF"/>
                </a:solidFill>
                <a:latin typeface="Arial Narrow"/>
                <a:cs typeface="Arial Narrow"/>
              </a:rPr>
              <a:t>leadership</a:t>
            </a:r>
            <a:endParaRPr sz="2400">
              <a:latin typeface="Arial Narrow"/>
              <a:cs typeface="Arial Narrow"/>
            </a:endParaRPr>
          </a:p>
          <a:p>
            <a:pPr marL="422909" indent="-285750">
              <a:lnSpc>
                <a:spcPct val="100000"/>
              </a:lnSpc>
              <a:spcBef>
                <a:spcPts val="720"/>
              </a:spcBef>
              <a:buFont typeface="Arial"/>
              <a:buChar char="•"/>
              <a:tabLst>
                <a:tab pos="422275" algn="l"/>
                <a:tab pos="422909" algn="l"/>
              </a:tabLst>
            </a:pPr>
            <a:r>
              <a:rPr sz="2400" b="1" spc="-5" dirty="0">
                <a:solidFill>
                  <a:srgbClr val="FFFFFF"/>
                </a:solidFill>
                <a:latin typeface="Arial Narrow"/>
                <a:cs typeface="Arial Narrow"/>
              </a:rPr>
              <a:t>learning from</a:t>
            </a:r>
            <a:r>
              <a:rPr sz="2400" b="1" dirty="0">
                <a:solidFill>
                  <a:srgbClr val="FFFFFF"/>
                </a:solidFill>
                <a:latin typeface="Arial Narrow"/>
                <a:cs typeface="Arial Narrow"/>
              </a:rPr>
              <a:t> </a:t>
            </a:r>
            <a:r>
              <a:rPr sz="2400" b="1" spc="-5" dirty="0">
                <a:solidFill>
                  <a:srgbClr val="FFFFFF"/>
                </a:solidFill>
                <a:latin typeface="Arial Narrow"/>
                <a:cs typeface="Arial Narrow"/>
              </a:rPr>
              <a:t>defects</a:t>
            </a:r>
            <a:endParaRPr sz="2400">
              <a:latin typeface="Arial Narrow"/>
              <a:cs typeface="Arial Narrow"/>
            </a:endParaRPr>
          </a:p>
          <a:p>
            <a:pPr marL="422909" marR="1793239" indent="-285750">
              <a:lnSpc>
                <a:spcPts val="2570"/>
              </a:lnSpc>
              <a:spcBef>
                <a:spcPts val="1065"/>
              </a:spcBef>
              <a:buFont typeface="Arial"/>
              <a:buChar char="•"/>
              <a:tabLst>
                <a:tab pos="422275" algn="l"/>
                <a:tab pos="422909" algn="l"/>
              </a:tabLst>
            </a:pPr>
            <a:r>
              <a:rPr sz="2400" b="1" spc="-5" dirty="0">
                <a:solidFill>
                  <a:srgbClr val="FFFFFF"/>
                </a:solidFill>
                <a:latin typeface="Arial Narrow"/>
                <a:cs typeface="Arial Narrow"/>
              </a:rPr>
              <a:t>team work and  </a:t>
            </a:r>
            <a:r>
              <a:rPr sz="2400" b="1" spc="0" dirty="0">
                <a:solidFill>
                  <a:srgbClr val="FFFFFF"/>
                </a:solidFill>
                <a:latin typeface="Arial Narrow"/>
                <a:cs typeface="Arial Narrow"/>
              </a:rPr>
              <a:t>c</a:t>
            </a:r>
            <a:r>
              <a:rPr sz="2400" b="1" spc="-5" dirty="0">
                <a:solidFill>
                  <a:srgbClr val="FFFFFF"/>
                </a:solidFill>
                <a:latin typeface="Arial Narrow"/>
                <a:cs typeface="Arial Narrow"/>
              </a:rPr>
              <a:t>o</a:t>
            </a:r>
            <a:r>
              <a:rPr sz="2400" b="1" dirty="0">
                <a:solidFill>
                  <a:srgbClr val="FFFFFF"/>
                </a:solidFill>
                <a:latin typeface="Arial Narrow"/>
                <a:cs typeface="Arial Narrow"/>
              </a:rPr>
              <a:t>mm</a:t>
            </a:r>
            <a:r>
              <a:rPr sz="2400" b="1" spc="-5" dirty="0">
                <a:solidFill>
                  <a:srgbClr val="FFFFFF"/>
                </a:solidFill>
                <a:latin typeface="Arial Narrow"/>
                <a:cs typeface="Arial Narrow"/>
              </a:rPr>
              <a:t>un</a:t>
            </a:r>
            <a:r>
              <a:rPr sz="2400" b="1" dirty="0">
                <a:solidFill>
                  <a:srgbClr val="FFFFFF"/>
                </a:solidFill>
                <a:latin typeface="Arial Narrow"/>
                <a:cs typeface="Arial Narrow"/>
              </a:rPr>
              <a:t>i</a:t>
            </a:r>
            <a:r>
              <a:rPr sz="2400" b="1" spc="0" dirty="0">
                <a:solidFill>
                  <a:srgbClr val="FFFFFF"/>
                </a:solidFill>
                <a:latin typeface="Arial Narrow"/>
                <a:cs typeface="Arial Narrow"/>
              </a:rPr>
              <a:t>ca</a:t>
            </a:r>
            <a:r>
              <a:rPr sz="2400" b="1" spc="-10" dirty="0">
                <a:solidFill>
                  <a:srgbClr val="FFFFFF"/>
                </a:solidFill>
                <a:latin typeface="Arial Narrow"/>
                <a:cs typeface="Arial Narrow"/>
              </a:rPr>
              <a:t>t</a:t>
            </a:r>
            <a:r>
              <a:rPr sz="2400" b="1" dirty="0">
                <a:solidFill>
                  <a:srgbClr val="FFFFFF"/>
                </a:solidFill>
                <a:latin typeface="Arial Narrow"/>
                <a:cs typeface="Arial Narrow"/>
              </a:rPr>
              <a:t>i</a:t>
            </a:r>
            <a:r>
              <a:rPr sz="2400" b="1" spc="-5" dirty="0">
                <a:solidFill>
                  <a:srgbClr val="FFFFFF"/>
                </a:solidFill>
                <a:latin typeface="Arial Narrow"/>
                <a:cs typeface="Arial Narrow"/>
              </a:rPr>
              <a:t>o</a:t>
            </a:r>
            <a:r>
              <a:rPr sz="2400" b="1" dirty="0">
                <a:solidFill>
                  <a:srgbClr val="FFFFFF"/>
                </a:solidFill>
                <a:latin typeface="Arial Narrow"/>
                <a:cs typeface="Arial Narrow"/>
              </a:rPr>
              <a:t>n</a:t>
            </a:r>
            <a:endParaRPr sz="2400">
              <a:latin typeface="Arial Narrow"/>
              <a:cs typeface="Arial Narrow"/>
            </a:endParaRPr>
          </a:p>
        </p:txBody>
      </p:sp>
      <p:sp>
        <p:nvSpPr>
          <p:cNvPr id="4" name="object 4"/>
          <p:cNvSpPr txBox="1"/>
          <p:nvPr/>
        </p:nvSpPr>
        <p:spPr>
          <a:xfrm>
            <a:off x="5266743" y="1638381"/>
            <a:ext cx="3325495" cy="2303780"/>
          </a:xfrm>
          <a:prstGeom prst="rect">
            <a:avLst/>
          </a:prstGeom>
          <a:solidFill>
            <a:srgbClr val="FF9900"/>
          </a:solidFill>
        </p:spPr>
        <p:txBody>
          <a:bodyPr vert="horz" wrap="square" lIns="0" tIns="166370" rIns="0" bIns="0" rtlCol="0">
            <a:spAutoFit/>
          </a:bodyPr>
          <a:lstStyle/>
          <a:p>
            <a:pPr marL="128905" marR="797560">
              <a:lnSpc>
                <a:spcPts val="2570"/>
              </a:lnSpc>
              <a:spcBef>
                <a:spcPts val="1310"/>
              </a:spcBef>
            </a:pPr>
            <a:r>
              <a:rPr sz="2400" b="1" spc="-5" dirty="0">
                <a:solidFill>
                  <a:srgbClr val="FFFFFF"/>
                </a:solidFill>
                <a:latin typeface="Arial Narrow"/>
                <a:cs typeface="Arial Narrow"/>
              </a:rPr>
              <a:t>Infection prevention  best</a:t>
            </a:r>
            <a:r>
              <a:rPr sz="2400" b="1" spc="-10" dirty="0">
                <a:solidFill>
                  <a:srgbClr val="FFFFFF"/>
                </a:solidFill>
                <a:latin typeface="Arial Narrow"/>
                <a:cs typeface="Arial Narrow"/>
              </a:rPr>
              <a:t> </a:t>
            </a:r>
            <a:r>
              <a:rPr sz="2400" b="1" spc="-5" dirty="0">
                <a:solidFill>
                  <a:srgbClr val="FFFFFF"/>
                </a:solidFill>
                <a:latin typeface="Arial Narrow"/>
                <a:cs typeface="Arial Narrow"/>
              </a:rPr>
              <a:t>practices</a:t>
            </a:r>
            <a:endParaRPr sz="2400">
              <a:latin typeface="Arial Narrow"/>
              <a:cs typeface="Arial Narrow"/>
            </a:endParaRPr>
          </a:p>
          <a:p>
            <a:pPr marL="472440" marR="382270" indent="-342900">
              <a:lnSpc>
                <a:spcPts val="2600"/>
              </a:lnSpc>
              <a:spcBef>
                <a:spcPts val="5"/>
              </a:spcBef>
              <a:buFont typeface="Arial"/>
              <a:buChar char="•"/>
              <a:tabLst>
                <a:tab pos="471805" algn="l"/>
                <a:tab pos="472440" algn="l"/>
              </a:tabLst>
            </a:pPr>
            <a:r>
              <a:rPr sz="2400" i="1" u="heavy" spc="-5" dirty="0">
                <a:solidFill>
                  <a:srgbClr val="FFFFFF"/>
                </a:solidFill>
                <a:uFill>
                  <a:solidFill>
                    <a:srgbClr val="FFFFFF"/>
                  </a:solidFill>
                </a:uFill>
                <a:latin typeface="Arial Narrow"/>
                <a:cs typeface="Arial Narrow"/>
              </a:rPr>
              <a:t>evidence-based </a:t>
            </a:r>
            <a:r>
              <a:rPr sz="2400" i="1" u="heavy" dirty="0">
                <a:solidFill>
                  <a:srgbClr val="FFFFFF"/>
                </a:solidFill>
                <a:uFill>
                  <a:solidFill>
                    <a:srgbClr val="FFFFFF"/>
                  </a:solidFill>
                </a:uFill>
                <a:latin typeface="Arial Narrow"/>
                <a:cs typeface="Arial Narrow"/>
              </a:rPr>
              <a:t>and  identified </a:t>
            </a:r>
            <a:r>
              <a:rPr sz="2400" i="1" u="heavy" spc="-5" dirty="0">
                <a:solidFill>
                  <a:srgbClr val="FFFFFF"/>
                </a:solidFill>
                <a:uFill>
                  <a:solidFill>
                    <a:srgbClr val="FFFFFF"/>
                  </a:solidFill>
                </a:uFill>
                <a:latin typeface="Arial Narrow"/>
                <a:cs typeface="Arial Narrow"/>
              </a:rPr>
              <a:t>according </a:t>
            </a:r>
            <a:r>
              <a:rPr sz="2400" i="1" u="heavy" dirty="0">
                <a:solidFill>
                  <a:srgbClr val="FFFFFF"/>
                </a:solidFill>
                <a:uFill>
                  <a:solidFill>
                    <a:srgbClr val="FFFFFF"/>
                  </a:solidFill>
                </a:uFill>
                <a:latin typeface="Arial Narrow"/>
                <a:cs typeface="Arial Narrow"/>
              </a:rPr>
              <a:t>to  local </a:t>
            </a:r>
            <a:r>
              <a:rPr sz="2400" i="1" u="heavy" spc="-10" dirty="0">
                <a:solidFill>
                  <a:srgbClr val="FFFFFF"/>
                </a:solidFill>
                <a:uFill>
                  <a:solidFill>
                    <a:srgbClr val="FFFFFF"/>
                  </a:solidFill>
                </a:uFill>
                <a:latin typeface="Arial Narrow"/>
                <a:cs typeface="Arial Narrow"/>
              </a:rPr>
              <a:t>staff </a:t>
            </a:r>
            <a:r>
              <a:rPr sz="2400" i="1" u="heavy" spc="-5" dirty="0">
                <a:solidFill>
                  <a:srgbClr val="FFFFFF"/>
                </a:solidFill>
                <a:uFill>
                  <a:solidFill>
                    <a:srgbClr val="FFFFFF"/>
                  </a:solidFill>
                </a:uFill>
                <a:latin typeface="Arial Narrow"/>
                <a:cs typeface="Arial Narrow"/>
              </a:rPr>
              <a:t>assessment</a:t>
            </a:r>
            <a:endParaRPr sz="2400">
              <a:latin typeface="Arial Narrow"/>
              <a:cs typeface="Arial Narrow"/>
            </a:endParaRPr>
          </a:p>
        </p:txBody>
      </p:sp>
      <p:sp>
        <p:nvSpPr>
          <p:cNvPr id="5" name="object 5"/>
          <p:cNvSpPr txBox="1"/>
          <p:nvPr/>
        </p:nvSpPr>
        <p:spPr>
          <a:xfrm>
            <a:off x="602671" y="5497766"/>
            <a:ext cx="3908425" cy="968375"/>
          </a:xfrm>
          <a:prstGeom prst="rect">
            <a:avLst/>
          </a:prstGeom>
          <a:solidFill>
            <a:srgbClr val="CC3300"/>
          </a:solidFill>
        </p:spPr>
        <p:txBody>
          <a:bodyPr vert="horz" wrap="square" lIns="0" tIns="34290" rIns="0" bIns="0" rtlCol="0">
            <a:spAutoFit/>
          </a:bodyPr>
          <a:lstStyle/>
          <a:p>
            <a:pPr marL="90805" marR="599440">
              <a:lnSpc>
                <a:spcPct val="100699"/>
              </a:lnSpc>
              <a:spcBef>
                <a:spcPts val="270"/>
              </a:spcBef>
            </a:pPr>
            <a:r>
              <a:rPr sz="2400" b="1" spc="-5" dirty="0">
                <a:solidFill>
                  <a:srgbClr val="FFFFFF"/>
                </a:solidFill>
                <a:latin typeface="Arial Narrow"/>
                <a:cs typeface="Arial Narrow"/>
              </a:rPr>
              <a:t>Improvement of the patient  safety</a:t>
            </a:r>
            <a:r>
              <a:rPr sz="2400" b="1" dirty="0">
                <a:solidFill>
                  <a:srgbClr val="FFFFFF"/>
                </a:solidFill>
                <a:latin typeface="Arial Narrow"/>
                <a:cs typeface="Arial Narrow"/>
              </a:rPr>
              <a:t> </a:t>
            </a:r>
            <a:r>
              <a:rPr sz="2400" b="1" spc="-5" dirty="0">
                <a:solidFill>
                  <a:srgbClr val="FFFFFF"/>
                </a:solidFill>
                <a:latin typeface="Arial Narrow"/>
                <a:cs typeface="Arial Narrow"/>
              </a:rPr>
              <a:t>climate</a:t>
            </a:r>
            <a:endParaRPr sz="2400">
              <a:latin typeface="Arial Narrow"/>
              <a:cs typeface="Arial Narrow"/>
            </a:endParaRPr>
          </a:p>
        </p:txBody>
      </p:sp>
      <p:sp>
        <p:nvSpPr>
          <p:cNvPr id="6" name="object 6"/>
          <p:cNvSpPr/>
          <p:nvPr/>
        </p:nvSpPr>
        <p:spPr>
          <a:xfrm>
            <a:off x="3518747" y="4570468"/>
            <a:ext cx="811530" cy="915669"/>
          </a:xfrm>
          <a:custGeom>
            <a:avLst/>
            <a:gdLst/>
            <a:ahLst/>
            <a:cxnLst/>
            <a:rect l="l" t="t" r="r" b="b"/>
            <a:pathLst>
              <a:path w="811529" h="915670">
                <a:moveTo>
                  <a:pt x="0" y="359989"/>
                </a:moveTo>
                <a:lnTo>
                  <a:pt x="115690" y="915462"/>
                </a:lnTo>
                <a:lnTo>
                  <a:pt x="671163" y="799773"/>
                </a:lnTo>
                <a:lnTo>
                  <a:pt x="503372" y="689827"/>
                </a:lnTo>
                <a:lnTo>
                  <a:pt x="647457" y="469935"/>
                </a:lnTo>
                <a:lnTo>
                  <a:pt x="167791" y="469935"/>
                </a:lnTo>
                <a:lnTo>
                  <a:pt x="0" y="359989"/>
                </a:lnTo>
                <a:close/>
              </a:path>
              <a:path w="811529" h="915670">
                <a:moveTo>
                  <a:pt x="475719" y="0"/>
                </a:moveTo>
                <a:lnTo>
                  <a:pt x="167791" y="469935"/>
                </a:lnTo>
                <a:lnTo>
                  <a:pt x="647457" y="469935"/>
                </a:lnTo>
                <a:lnTo>
                  <a:pt x="811300" y="219892"/>
                </a:lnTo>
                <a:lnTo>
                  <a:pt x="475719" y="0"/>
                </a:lnTo>
                <a:close/>
              </a:path>
            </a:pathLst>
          </a:custGeom>
          <a:solidFill>
            <a:srgbClr val="254B8E"/>
          </a:solidFill>
        </p:spPr>
        <p:txBody>
          <a:bodyPr wrap="square" lIns="0" tIns="0" rIns="0" bIns="0" rtlCol="0"/>
          <a:lstStyle/>
          <a:p>
            <a:endParaRPr/>
          </a:p>
        </p:txBody>
      </p:sp>
      <p:sp>
        <p:nvSpPr>
          <p:cNvPr id="7" name="object 7"/>
          <p:cNvSpPr/>
          <p:nvPr/>
        </p:nvSpPr>
        <p:spPr>
          <a:xfrm>
            <a:off x="3518747" y="4570468"/>
            <a:ext cx="811530" cy="915669"/>
          </a:xfrm>
          <a:custGeom>
            <a:avLst/>
            <a:gdLst/>
            <a:ahLst/>
            <a:cxnLst/>
            <a:rect l="l" t="t" r="r" b="b"/>
            <a:pathLst>
              <a:path w="811529" h="915670">
                <a:moveTo>
                  <a:pt x="0" y="359988"/>
                </a:moveTo>
                <a:lnTo>
                  <a:pt x="167791" y="469934"/>
                </a:lnTo>
                <a:lnTo>
                  <a:pt x="475719" y="0"/>
                </a:lnTo>
                <a:lnTo>
                  <a:pt x="811300" y="219892"/>
                </a:lnTo>
                <a:lnTo>
                  <a:pt x="503372" y="689826"/>
                </a:lnTo>
                <a:lnTo>
                  <a:pt x="671163" y="799773"/>
                </a:lnTo>
                <a:lnTo>
                  <a:pt x="115690" y="915462"/>
                </a:lnTo>
                <a:lnTo>
                  <a:pt x="0" y="359988"/>
                </a:lnTo>
                <a:close/>
              </a:path>
            </a:pathLst>
          </a:custGeom>
          <a:ln w="12700">
            <a:solidFill>
              <a:srgbClr val="0071A3"/>
            </a:solidFill>
          </a:ln>
        </p:spPr>
        <p:txBody>
          <a:bodyPr wrap="square" lIns="0" tIns="0" rIns="0" bIns="0" rtlCol="0"/>
          <a:lstStyle/>
          <a:p>
            <a:endParaRPr/>
          </a:p>
        </p:txBody>
      </p:sp>
      <p:sp>
        <p:nvSpPr>
          <p:cNvPr id="8" name="object 8"/>
          <p:cNvSpPr txBox="1"/>
          <p:nvPr/>
        </p:nvSpPr>
        <p:spPr>
          <a:xfrm>
            <a:off x="4600818" y="2228297"/>
            <a:ext cx="427355" cy="1031240"/>
          </a:xfrm>
          <a:prstGeom prst="rect">
            <a:avLst/>
          </a:prstGeom>
        </p:spPr>
        <p:txBody>
          <a:bodyPr vert="horz" wrap="square" lIns="0" tIns="12700" rIns="0" bIns="0" rtlCol="0">
            <a:spAutoFit/>
          </a:bodyPr>
          <a:lstStyle/>
          <a:p>
            <a:pPr marL="12700">
              <a:lnSpc>
                <a:spcPct val="100000"/>
              </a:lnSpc>
              <a:spcBef>
                <a:spcPts val="100"/>
              </a:spcBef>
            </a:pPr>
            <a:r>
              <a:rPr sz="6600" b="1" dirty="0">
                <a:solidFill>
                  <a:srgbClr val="254B8E"/>
                </a:solidFill>
                <a:latin typeface="Arial Narrow"/>
                <a:cs typeface="Arial Narrow"/>
              </a:rPr>
              <a:t>+</a:t>
            </a:r>
            <a:endParaRPr sz="6600">
              <a:latin typeface="Arial Narrow"/>
              <a:cs typeface="Arial Narrow"/>
            </a:endParaRPr>
          </a:p>
        </p:txBody>
      </p:sp>
      <p:sp>
        <p:nvSpPr>
          <p:cNvPr id="9" name="object 9"/>
          <p:cNvSpPr/>
          <p:nvPr/>
        </p:nvSpPr>
        <p:spPr>
          <a:xfrm>
            <a:off x="4814337" y="5497765"/>
            <a:ext cx="3908425" cy="1315085"/>
          </a:xfrm>
          <a:custGeom>
            <a:avLst/>
            <a:gdLst/>
            <a:ahLst/>
            <a:cxnLst/>
            <a:rect l="l" t="t" r="r" b="b"/>
            <a:pathLst>
              <a:path w="3908425" h="1315084">
                <a:moveTo>
                  <a:pt x="0" y="1314725"/>
                </a:moveTo>
                <a:lnTo>
                  <a:pt x="3908051" y="1314725"/>
                </a:lnTo>
                <a:lnTo>
                  <a:pt x="3908051" y="0"/>
                </a:lnTo>
                <a:lnTo>
                  <a:pt x="0" y="0"/>
                </a:lnTo>
                <a:lnTo>
                  <a:pt x="0" y="1314725"/>
                </a:lnTo>
                <a:close/>
              </a:path>
            </a:pathLst>
          </a:custGeom>
          <a:solidFill>
            <a:srgbClr val="CC3300"/>
          </a:solidFill>
        </p:spPr>
        <p:txBody>
          <a:bodyPr wrap="square" lIns="0" tIns="0" rIns="0" bIns="0" rtlCol="0"/>
          <a:lstStyle/>
          <a:p>
            <a:endParaRPr/>
          </a:p>
        </p:txBody>
      </p:sp>
      <p:sp>
        <p:nvSpPr>
          <p:cNvPr id="10" name="object 10"/>
          <p:cNvSpPr txBox="1"/>
          <p:nvPr/>
        </p:nvSpPr>
        <p:spPr>
          <a:xfrm>
            <a:off x="4893077" y="5522341"/>
            <a:ext cx="3081655" cy="112395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FFFFFF"/>
                </a:solidFill>
                <a:latin typeface="Arial Narrow"/>
                <a:cs typeface="Arial Narrow"/>
              </a:rPr>
              <a:t>Reduction</a:t>
            </a:r>
            <a:r>
              <a:rPr sz="2400" b="1" spc="-10" dirty="0">
                <a:solidFill>
                  <a:srgbClr val="FFFFFF"/>
                </a:solidFill>
                <a:latin typeface="Arial Narrow"/>
                <a:cs typeface="Arial Narrow"/>
              </a:rPr>
              <a:t> </a:t>
            </a:r>
            <a:r>
              <a:rPr sz="2400" b="1" spc="-5" dirty="0">
                <a:solidFill>
                  <a:srgbClr val="FFFFFF"/>
                </a:solidFill>
                <a:latin typeface="Arial Narrow"/>
                <a:cs typeface="Arial Narrow"/>
              </a:rPr>
              <a:t>of:</a:t>
            </a:r>
            <a:endParaRPr sz="2400">
              <a:latin typeface="Arial Narrow"/>
              <a:cs typeface="Arial Narrow"/>
            </a:endParaRPr>
          </a:p>
          <a:p>
            <a:pPr marL="355600" indent="-342900">
              <a:lnSpc>
                <a:spcPts val="2875"/>
              </a:lnSpc>
              <a:spcBef>
                <a:spcPts val="20"/>
              </a:spcBef>
              <a:buFont typeface="Arial"/>
              <a:buChar char="•"/>
              <a:tabLst>
                <a:tab pos="354965" algn="l"/>
                <a:tab pos="355600" algn="l"/>
              </a:tabLst>
            </a:pPr>
            <a:r>
              <a:rPr sz="2400" b="1" dirty="0">
                <a:solidFill>
                  <a:srgbClr val="FFFFFF"/>
                </a:solidFill>
                <a:latin typeface="Arial Narrow"/>
                <a:cs typeface="Arial Narrow"/>
              </a:rPr>
              <a:t>SSIs</a:t>
            </a:r>
            <a:endParaRPr sz="2400">
              <a:latin typeface="Arial Narrow"/>
              <a:cs typeface="Arial Narrow"/>
            </a:endParaRPr>
          </a:p>
          <a:p>
            <a:pPr marL="355600" indent="-342900">
              <a:lnSpc>
                <a:spcPts val="2875"/>
              </a:lnSpc>
              <a:buFont typeface="Arial"/>
              <a:buChar char="•"/>
              <a:tabLst>
                <a:tab pos="354965" algn="l"/>
                <a:tab pos="355600" algn="l"/>
              </a:tabLst>
            </a:pPr>
            <a:r>
              <a:rPr sz="2400" b="1" spc="-5" dirty="0">
                <a:solidFill>
                  <a:srgbClr val="FFFFFF"/>
                </a:solidFill>
                <a:latin typeface="Arial Narrow"/>
                <a:cs typeface="Arial Narrow"/>
              </a:rPr>
              <a:t>surgical complications</a:t>
            </a:r>
            <a:endParaRPr sz="2400">
              <a:latin typeface="Arial Narrow"/>
              <a:cs typeface="Arial Narrow"/>
            </a:endParaRPr>
          </a:p>
        </p:txBody>
      </p:sp>
      <p:sp>
        <p:nvSpPr>
          <p:cNvPr id="11" name="object 11"/>
          <p:cNvSpPr/>
          <p:nvPr/>
        </p:nvSpPr>
        <p:spPr>
          <a:xfrm>
            <a:off x="4982253" y="4509406"/>
            <a:ext cx="790575" cy="963930"/>
          </a:xfrm>
          <a:custGeom>
            <a:avLst/>
            <a:gdLst/>
            <a:ahLst/>
            <a:cxnLst/>
            <a:rect l="l" t="t" r="r" b="b"/>
            <a:pathLst>
              <a:path w="790575" h="963929">
                <a:moveTo>
                  <a:pt x="361598" y="0"/>
                </a:moveTo>
                <a:lnTo>
                  <a:pt x="0" y="173823"/>
                </a:lnTo>
                <a:lnTo>
                  <a:pt x="247710" y="689124"/>
                </a:lnTo>
                <a:lnTo>
                  <a:pt x="66912" y="776036"/>
                </a:lnTo>
                <a:lnTo>
                  <a:pt x="602334" y="963809"/>
                </a:lnTo>
                <a:lnTo>
                  <a:pt x="759627" y="515299"/>
                </a:lnTo>
                <a:lnTo>
                  <a:pt x="609309" y="515299"/>
                </a:lnTo>
                <a:lnTo>
                  <a:pt x="361598" y="0"/>
                </a:lnTo>
                <a:close/>
              </a:path>
              <a:path w="790575" h="963929">
                <a:moveTo>
                  <a:pt x="790107" y="428387"/>
                </a:moveTo>
                <a:lnTo>
                  <a:pt x="609309" y="515299"/>
                </a:lnTo>
                <a:lnTo>
                  <a:pt x="759627" y="515299"/>
                </a:lnTo>
                <a:lnTo>
                  <a:pt x="790107" y="428387"/>
                </a:lnTo>
                <a:close/>
              </a:path>
            </a:pathLst>
          </a:custGeom>
          <a:solidFill>
            <a:srgbClr val="254B8E"/>
          </a:solidFill>
        </p:spPr>
        <p:txBody>
          <a:bodyPr wrap="square" lIns="0" tIns="0" rIns="0" bIns="0" rtlCol="0"/>
          <a:lstStyle/>
          <a:p>
            <a:endParaRPr/>
          </a:p>
        </p:txBody>
      </p:sp>
      <p:sp>
        <p:nvSpPr>
          <p:cNvPr id="12" name="object 12"/>
          <p:cNvSpPr/>
          <p:nvPr/>
        </p:nvSpPr>
        <p:spPr>
          <a:xfrm>
            <a:off x="4982253" y="4509406"/>
            <a:ext cx="790575" cy="963930"/>
          </a:xfrm>
          <a:custGeom>
            <a:avLst/>
            <a:gdLst/>
            <a:ahLst/>
            <a:cxnLst/>
            <a:rect l="l" t="t" r="r" b="b"/>
            <a:pathLst>
              <a:path w="790575" h="963929">
                <a:moveTo>
                  <a:pt x="66911" y="776036"/>
                </a:moveTo>
                <a:lnTo>
                  <a:pt x="247710" y="689124"/>
                </a:lnTo>
                <a:lnTo>
                  <a:pt x="0" y="173824"/>
                </a:lnTo>
                <a:lnTo>
                  <a:pt x="361597" y="0"/>
                </a:lnTo>
                <a:lnTo>
                  <a:pt x="609308" y="515300"/>
                </a:lnTo>
                <a:lnTo>
                  <a:pt x="790107" y="428388"/>
                </a:lnTo>
                <a:lnTo>
                  <a:pt x="602333" y="963809"/>
                </a:lnTo>
                <a:lnTo>
                  <a:pt x="66911" y="776036"/>
                </a:lnTo>
                <a:close/>
              </a:path>
            </a:pathLst>
          </a:custGeom>
          <a:ln w="12699">
            <a:solidFill>
              <a:srgbClr val="0071A3"/>
            </a:solidFill>
          </a:ln>
        </p:spPr>
        <p:txBody>
          <a:bodyPr wrap="square" lIns="0" tIns="0" rIns="0" bIns="0" rtlCol="0"/>
          <a:lstStyle/>
          <a:p>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5297" y="1196760"/>
            <a:ext cx="8310245" cy="5167630"/>
          </a:xfrm>
          <a:prstGeom prst="rect">
            <a:avLst/>
          </a:prstGeom>
        </p:spPr>
        <p:txBody>
          <a:bodyPr vert="horz" wrap="square" lIns="0" tIns="12700" rIns="0" bIns="0" rtlCol="0">
            <a:spAutoFit/>
          </a:bodyPr>
          <a:lstStyle/>
          <a:p>
            <a:pPr marL="469900" marR="173355" indent="-457200">
              <a:lnSpc>
                <a:spcPct val="110100"/>
              </a:lnSpc>
              <a:spcBef>
                <a:spcPts val="100"/>
              </a:spcBef>
              <a:buSzPct val="78571"/>
              <a:buChar char="•"/>
              <a:tabLst>
                <a:tab pos="469265" algn="l"/>
                <a:tab pos="469900" algn="l"/>
              </a:tabLst>
            </a:pPr>
            <a:r>
              <a:rPr sz="2800" dirty="0">
                <a:latin typeface="Arial"/>
                <a:cs typeface="Arial"/>
              </a:rPr>
              <a:t>How did you or will you </a:t>
            </a:r>
            <a:r>
              <a:rPr sz="2800" spc="-5" dirty="0">
                <a:latin typeface="Arial"/>
                <a:cs typeface="Arial"/>
              </a:rPr>
              <a:t>start </a:t>
            </a:r>
            <a:r>
              <a:rPr sz="2800" dirty="0">
                <a:latin typeface="Arial"/>
                <a:cs typeface="Arial"/>
              </a:rPr>
              <a:t>your </a:t>
            </a:r>
            <a:r>
              <a:rPr sz="2800" spc="-10" dirty="0">
                <a:latin typeface="Arial"/>
                <a:cs typeface="Arial"/>
              </a:rPr>
              <a:t>SSI </a:t>
            </a:r>
            <a:r>
              <a:rPr sz="2800" spc="-5" dirty="0">
                <a:latin typeface="Arial"/>
                <a:cs typeface="Arial"/>
              </a:rPr>
              <a:t>prevention  </a:t>
            </a:r>
            <a:r>
              <a:rPr sz="2800" dirty="0">
                <a:latin typeface="Arial"/>
                <a:cs typeface="Arial"/>
              </a:rPr>
              <a:t>journey – what approach are you</a:t>
            </a:r>
            <a:r>
              <a:rPr sz="2800" spc="-20" dirty="0">
                <a:latin typeface="Arial"/>
                <a:cs typeface="Arial"/>
              </a:rPr>
              <a:t> </a:t>
            </a:r>
            <a:r>
              <a:rPr sz="2800" dirty="0">
                <a:latin typeface="Arial"/>
                <a:cs typeface="Arial"/>
              </a:rPr>
              <a:t>using?</a:t>
            </a:r>
            <a:endParaRPr sz="2800">
              <a:latin typeface="Arial"/>
              <a:cs typeface="Arial"/>
            </a:endParaRPr>
          </a:p>
          <a:p>
            <a:pPr marL="469900" marR="270510" indent="-457200">
              <a:lnSpc>
                <a:spcPct val="110100"/>
              </a:lnSpc>
              <a:spcBef>
                <a:spcPts val="600"/>
              </a:spcBef>
              <a:buSzPct val="78571"/>
              <a:buChar char="•"/>
              <a:tabLst>
                <a:tab pos="469265" algn="l"/>
                <a:tab pos="469900" algn="l"/>
              </a:tabLst>
            </a:pPr>
            <a:r>
              <a:rPr sz="2800" spc="-5" dirty="0">
                <a:latin typeface="Arial"/>
                <a:cs typeface="Arial"/>
              </a:rPr>
              <a:t>What tools </a:t>
            </a:r>
            <a:r>
              <a:rPr sz="2800" dirty="0">
                <a:latin typeface="Arial"/>
                <a:cs typeface="Arial"/>
              </a:rPr>
              <a:t>did you or will you use </a:t>
            </a:r>
            <a:r>
              <a:rPr sz="2800" spc="-5" dirty="0">
                <a:latin typeface="Arial"/>
                <a:cs typeface="Arial"/>
              </a:rPr>
              <a:t>to understand  the </a:t>
            </a:r>
            <a:r>
              <a:rPr sz="2800" dirty="0">
                <a:latin typeface="Arial"/>
                <a:cs typeface="Arial"/>
              </a:rPr>
              <a:t>local </a:t>
            </a:r>
            <a:r>
              <a:rPr sz="2800" spc="-5" dirty="0">
                <a:latin typeface="Arial"/>
                <a:cs typeface="Arial"/>
              </a:rPr>
              <a:t>priorities for</a:t>
            </a:r>
            <a:r>
              <a:rPr sz="2800" spc="15" dirty="0">
                <a:latin typeface="Arial"/>
                <a:cs typeface="Arial"/>
              </a:rPr>
              <a:t> </a:t>
            </a:r>
            <a:r>
              <a:rPr sz="2800" spc="-5" dirty="0">
                <a:latin typeface="Arial"/>
                <a:cs typeface="Arial"/>
              </a:rPr>
              <a:t>improvement?</a:t>
            </a:r>
            <a:endParaRPr sz="2800">
              <a:latin typeface="Arial"/>
              <a:cs typeface="Arial"/>
            </a:endParaRPr>
          </a:p>
          <a:p>
            <a:pPr marL="469900" marR="412115" indent="-457200">
              <a:lnSpc>
                <a:spcPct val="110100"/>
              </a:lnSpc>
              <a:spcBef>
                <a:spcPts val="600"/>
              </a:spcBef>
              <a:buSzPct val="78571"/>
              <a:buChar char="•"/>
              <a:tabLst>
                <a:tab pos="469265" algn="l"/>
                <a:tab pos="469900" algn="l"/>
              </a:tabLst>
            </a:pPr>
            <a:r>
              <a:rPr sz="2800" dirty="0">
                <a:latin typeface="Arial"/>
                <a:cs typeface="Arial"/>
              </a:rPr>
              <a:t>Discuss </a:t>
            </a:r>
            <a:r>
              <a:rPr sz="2800" spc="-5" dirty="0">
                <a:latin typeface="Arial"/>
                <a:cs typeface="Arial"/>
              </a:rPr>
              <a:t>the following questions from the </a:t>
            </a:r>
            <a:r>
              <a:rPr sz="2800" i="1" spc="-10" dirty="0">
                <a:latin typeface="Arial"/>
                <a:cs typeface="Arial"/>
              </a:rPr>
              <a:t>SUSP  </a:t>
            </a:r>
            <a:r>
              <a:rPr sz="2800" i="1" spc="-5" dirty="0">
                <a:latin typeface="Arial"/>
                <a:cs typeface="Arial"/>
              </a:rPr>
              <a:t>Perioperative Staff Safety Assessment</a:t>
            </a:r>
            <a:r>
              <a:rPr sz="2800" i="1" spc="-75" dirty="0">
                <a:latin typeface="Arial"/>
                <a:cs typeface="Arial"/>
              </a:rPr>
              <a:t> </a:t>
            </a:r>
            <a:r>
              <a:rPr sz="2800" i="1" spc="-55" dirty="0">
                <a:latin typeface="Arial"/>
                <a:cs typeface="Arial"/>
              </a:rPr>
              <a:t>Tool:</a:t>
            </a:r>
            <a:endParaRPr sz="2800">
              <a:latin typeface="Arial"/>
              <a:cs typeface="Arial"/>
            </a:endParaRPr>
          </a:p>
          <a:p>
            <a:pPr marL="927100" marR="5080" lvl="1" indent="-514350">
              <a:lnSpc>
                <a:spcPct val="110000"/>
              </a:lnSpc>
              <a:spcBef>
                <a:spcPts val="650"/>
              </a:spcBef>
              <a:buFont typeface="Microsoft Sans Serif"/>
              <a:buChar char="➢"/>
              <a:tabLst>
                <a:tab pos="926465" algn="l"/>
                <a:tab pos="927100" algn="l"/>
              </a:tabLst>
            </a:pPr>
            <a:r>
              <a:rPr sz="2400" spc="-5" dirty="0">
                <a:latin typeface="Arial"/>
                <a:cs typeface="Arial"/>
              </a:rPr>
              <a:t>Briefly </a:t>
            </a:r>
            <a:r>
              <a:rPr sz="2400" dirty="0">
                <a:latin typeface="Arial"/>
                <a:cs typeface="Arial"/>
              </a:rPr>
              <a:t>describe </a:t>
            </a:r>
            <a:r>
              <a:rPr sz="2400" spc="-5" dirty="0">
                <a:latin typeface="Arial"/>
                <a:cs typeface="Arial"/>
              </a:rPr>
              <a:t>the </a:t>
            </a:r>
            <a:r>
              <a:rPr sz="2400" dirty="0">
                <a:latin typeface="Arial"/>
                <a:cs typeface="Arial"/>
              </a:rPr>
              <a:t>most </a:t>
            </a:r>
            <a:r>
              <a:rPr sz="2400" spc="-5" dirty="0">
                <a:latin typeface="Arial"/>
                <a:cs typeface="Arial"/>
              </a:rPr>
              <a:t>frequent </a:t>
            </a:r>
            <a:r>
              <a:rPr sz="2400" dirty="0">
                <a:latin typeface="Arial"/>
                <a:cs typeface="Arial"/>
              </a:rPr>
              <a:t>ways (list a  maximum of </a:t>
            </a:r>
            <a:r>
              <a:rPr sz="2400" spc="-5" dirty="0">
                <a:latin typeface="Arial"/>
                <a:cs typeface="Arial"/>
              </a:rPr>
              <a:t>three) </a:t>
            </a:r>
            <a:r>
              <a:rPr sz="2400" dirty="0">
                <a:latin typeface="Arial"/>
                <a:cs typeface="Arial"/>
              </a:rPr>
              <a:t>in which </a:t>
            </a:r>
            <a:r>
              <a:rPr sz="2400" spc="-5" dirty="0">
                <a:latin typeface="Arial"/>
                <a:cs typeface="Arial"/>
              </a:rPr>
              <a:t>patients </a:t>
            </a:r>
            <a:r>
              <a:rPr sz="2400" dirty="0">
                <a:latin typeface="Arial"/>
                <a:cs typeface="Arial"/>
              </a:rPr>
              <a:t>may get an </a:t>
            </a:r>
            <a:r>
              <a:rPr sz="2400" spc="-5" dirty="0">
                <a:latin typeface="Arial"/>
                <a:cs typeface="Arial"/>
              </a:rPr>
              <a:t>SSI </a:t>
            </a:r>
            <a:r>
              <a:rPr sz="2400" dirty="0">
                <a:latin typeface="Arial"/>
                <a:cs typeface="Arial"/>
              </a:rPr>
              <a:t>in  your surgical</a:t>
            </a:r>
            <a:r>
              <a:rPr sz="2400" spc="-10" dirty="0">
                <a:latin typeface="Arial"/>
                <a:cs typeface="Arial"/>
              </a:rPr>
              <a:t> </a:t>
            </a:r>
            <a:r>
              <a:rPr sz="2400" spc="-5" dirty="0">
                <a:latin typeface="Arial"/>
                <a:cs typeface="Arial"/>
              </a:rPr>
              <a:t>services/facilities.</a:t>
            </a:r>
            <a:endParaRPr sz="2400">
              <a:latin typeface="Arial"/>
              <a:cs typeface="Arial"/>
            </a:endParaRPr>
          </a:p>
          <a:p>
            <a:pPr marL="927100" marR="374015" lvl="1" indent="-514350">
              <a:lnSpc>
                <a:spcPct val="110000"/>
              </a:lnSpc>
              <a:spcBef>
                <a:spcPts val="600"/>
              </a:spcBef>
              <a:buFont typeface="Microsoft Sans Serif"/>
              <a:buChar char="➢"/>
              <a:tabLst>
                <a:tab pos="926465" algn="l"/>
                <a:tab pos="927100" algn="l"/>
              </a:tabLst>
            </a:pPr>
            <a:r>
              <a:rPr sz="2400" dirty="0">
                <a:latin typeface="Arial"/>
                <a:cs typeface="Arial"/>
              </a:rPr>
              <a:t>Describe what you </a:t>
            </a:r>
            <a:r>
              <a:rPr sz="2400" spc="-5" dirty="0">
                <a:latin typeface="Arial"/>
                <a:cs typeface="Arial"/>
              </a:rPr>
              <a:t>think </a:t>
            </a:r>
            <a:r>
              <a:rPr sz="2400" dirty="0">
                <a:latin typeface="Arial"/>
                <a:cs typeface="Arial"/>
              </a:rPr>
              <a:t>can be done </a:t>
            </a:r>
            <a:r>
              <a:rPr sz="2400" spc="-5" dirty="0">
                <a:latin typeface="Arial"/>
                <a:cs typeface="Arial"/>
              </a:rPr>
              <a:t>to </a:t>
            </a:r>
            <a:r>
              <a:rPr sz="2400" dirty="0">
                <a:latin typeface="Arial"/>
                <a:cs typeface="Arial"/>
              </a:rPr>
              <a:t>prevent </a:t>
            </a:r>
            <a:r>
              <a:rPr sz="2400" spc="-305" dirty="0">
                <a:latin typeface="Arial"/>
                <a:cs typeface="Arial"/>
              </a:rPr>
              <a:t>this  </a:t>
            </a:r>
            <a:r>
              <a:rPr sz="2400" spc="-5" dirty="0">
                <a:latin typeface="Arial"/>
                <a:cs typeface="Arial"/>
              </a:rPr>
              <a:t>SSI.</a:t>
            </a:r>
            <a:endParaRPr sz="2400">
              <a:latin typeface="Arial"/>
              <a:cs typeface="Arial"/>
            </a:endParaRPr>
          </a:p>
        </p:txBody>
      </p:sp>
      <p:sp>
        <p:nvSpPr>
          <p:cNvPr id="3" name="object 3"/>
          <p:cNvSpPr txBox="1">
            <a:spLocks noGrp="1"/>
          </p:cNvSpPr>
          <p:nvPr>
            <p:ph type="title"/>
          </p:nvPr>
        </p:nvSpPr>
        <p:spPr>
          <a:xfrm>
            <a:off x="365297" y="133594"/>
            <a:ext cx="5650230" cy="953769"/>
          </a:xfrm>
          <a:prstGeom prst="rect">
            <a:avLst/>
          </a:prstGeom>
        </p:spPr>
        <p:txBody>
          <a:bodyPr vert="horz" wrap="square" lIns="0" tIns="66040" rIns="0" bIns="0" rtlCol="0">
            <a:spAutoFit/>
          </a:bodyPr>
          <a:lstStyle/>
          <a:p>
            <a:pPr marL="12700" marR="5080">
              <a:lnSpc>
                <a:spcPts val="3470"/>
              </a:lnSpc>
              <a:spcBef>
                <a:spcPts val="520"/>
              </a:spcBef>
            </a:pPr>
            <a:r>
              <a:rPr spc="-15" dirty="0"/>
              <a:t>Group </a:t>
            </a:r>
            <a:r>
              <a:rPr dirty="0"/>
              <a:t>work 6. </a:t>
            </a:r>
            <a:r>
              <a:rPr spc="-5" dirty="0"/>
              <a:t>Understand</a:t>
            </a:r>
            <a:r>
              <a:rPr spc="-45" dirty="0"/>
              <a:t> </a:t>
            </a:r>
            <a:r>
              <a:rPr spc="-5" dirty="0"/>
              <a:t>your  </a:t>
            </a:r>
            <a:r>
              <a:rPr spc="-10" dirty="0"/>
              <a:t>current </a:t>
            </a:r>
            <a:r>
              <a:rPr spc="-5" dirty="0"/>
              <a:t>situation</a:t>
            </a:r>
          </a:p>
        </p:txBody>
      </p:sp>
      <p:sp>
        <p:nvSpPr>
          <p:cNvPr id="4" name="object 4"/>
          <p:cNvSpPr txBox="1"/>
          <p:nvPr/>
        </p:nvSpPr>
        <p:spPr>
          <a:xfrm>
            <a:off x="438737" y="6339246"/>
            <a:ext cx="6527800" cy="362585"/>
          </a:xfrm>
          <a:prstGeom prst="rect">
            <a:avLst/>
          </a:prstGeom>
        </p:spPr>
        <p:txBody>
          <a:bodyPr vert="horz" wrap="square" lIns="0" tIns="10795" rIns="0" bIns="0" rtlCol="0">
            <a:spAutoFit/>
          </a:bodyPr>
          <a:lstStyle/>
          <a:p>
            <a:pPr marL="12700" marR="5080">
              <a:lnSpc>
                <a:spcPct val="101000"/>
              </a:lnSpc>
              <a:spcBef>
                <a:spcPts val="85"/>
              </a:spcBef>
            </a:pPr>
            <a:r>
              <a:rPr sz="1100" i="1" spc="-5" dirty="0">
                <a:latin typeface="Arial"/>
                <a:cs typeface="Arial"/>
              </a:rPr>
              <a:t>Source</a:t>
            </a:r>
            <a:r>
              <a:rPr sz="1100" spc="-5" dirty="0">
                <a:latin typeface="Arial"/>
                <a:cs typeface="Arial"/>
              </a:rPr>
              <a:t>: Supplemental </a:t>
            </a:r>
            <a:r>
              <a:rPr sz="1100" dirty="0">
                <a:latin typeface="Arial"/>
                <a:cs typeface="Arial"/>
              </a:rPr>
              <a:t>Tools </a:t>
            </a:r>
            <a:r>
              <a:rPr sz="1100" spc="-5" dirty="0">
                <a:latin typeface="Arial"/>
                <a:cs typeface="Arial"/>
              </a:rPr>
              <a:t>[website]. </a:t>
            </a:r>
            <a:r>
              <a:rPr sz="1100" dirty="0">
                <a:latin typeface="Arial"/>
                <a:cs typeface="Arial"/>
              </a:rPr>
              <a:t>Rockville, </a:t>
            </a:r>
            <a:r>
              <a:rPr sz="1100" spc="-5" dirty="0">
                <a:latin typeface="Arial"/>
                <a:cs typeface="Arial"/>
              </a:rPr>
              <a:t>MD: </a:t>
            </a:r>
            <a:r>
              <a:rPr sz="1100" dirty="0">
                <a:latin typeface="Arial"/>
                <a:cs typeface="Arial"/>
              </a:rPr>
              <a:t>Agency </a:t>
            </a:r>
            <a:r>
              <a:rPr sz="1100" spc="-5" dirty="0">
                <a:latin typeface="Arial"/>
                <a:cs typeface="Arial"/>
              </a:rPr>
              <a:t>for Healthcare Research </a:t>
            </a:r>
            <a:r>
              <a:rPr sz="1100" dirty="0">
                <a:latin typeface="Arial"/>
                <a:cs typeface="Arial"/>
              </a:rPr>
              <a:t>and </a:t>
            </a:r>
            <a:r>
              <a:rPr sz="1100" spc="-5" dirty="0">
                <a:latin typeface="Arial"/>
                <a:cs typeface="Arial"/>
              </a:rPr>
              <a:t>Quality; </a:t>
            </a:r>
            <a:r>
              <a:rPr sz="1100" dirty="0">
                <a:latin typeface="Arial"/>
                <a:cs typeface="Arial"/>
              </a:rPr>
              <a:t>2018  </a:t>
            </a:r>
            <a:r>
              <a:rPr sz="1100" spc="-5" dirty="0">
                <a:latin typeface="Arial"/>
                <a:cs typeface="Arial"/>
              </a:rPr>
              <a:t>(</a:t>
            </a:r>
            <a:r>
              <a:rPr sz="1100" u="sng" spc="-5" dirty="0">
                <a:solidFill>
                  <a:srgbClr val="009CDE"/>
                </a:solidFill>
                <a:uFill>
                  <a:solidFill>
                    <a:srgbClr val="009CDE"/>
                  </a:solidFill>
                </a:uFill>
                <a:latin typeface="Arial"/>
                <a:cs typeface="Arial"/>
              </a:rPr>
              <a:t>https://</a:t>
            </a:r>
            <a:r>
              <a:rPr sz="1100" u="sng" spc="-5" dirty="0">
                <a:solidFill>
                  <a:srgbClr val="009CDE"/>
                </a:solidFill>
                <a:uFill>
                  <a:solidFill>
                    <a:srgbClr val="009CDE"/>
                  </a:solidFill>
                </a:uFill>
                <a:latin typeface="Arial"/>
                <a:cs typeface="Arial"/>
                <a:hlinkClick r:id="rId2"/>
              </a:rPr>
              <a:t>www.ahrq.gov/professionals/quality-patient-safety/hais/tools/surgery/guide-appcusp.html</a:t>
            </a:r>
            <a:r>
              <a:rPr sz="1100" spc="-5" dirty="0">
                <a:latin typeface="Arial"/>
                <a:cs typeface="Arial"/>
                <a:hlinkClick r:id="rId2"/>
              </a:rPr>
              <a:t>).</a:t>
            </a:r>
            <a:endParaRPr sz="1100">
              <a:latin typeface="Arial"/>
              <a:cs typeface="Arial"/>
            </a:endParaRPr>
          </a:p>
        </p:txBody>
      </p:sp>
      <p:sp>
        <p:nvSpPr>
          <p:cNvPr id="5" name="object 5"/>
          <p:cNvSpPr/>
          <p:nvPr/>
        </p:nvSpPr>
        <p:spPr>
          <a:xfrm>
            <a:off x="8142306" y="5913706"/>
            <a:ext cx="906144" cy="908685"/>
          </a:xfrm>
          <a:custGeom>
            <a:avLst/>
            <a:gdLst/>
            <a:ahLst/>
            <a:cxnLst/>
            <a:rect l="l" t="t" r="r" b="b"/>
            <a:pathLst>
              <a:path w="906145" h="908684">
                <a:moveTo>
                  <a:pt x="445491" y="0"/>
                </a:moveTo>
                <a:lnTo>
                  <a:pt x="401283" y="2762"/>
                </a:lnTo>
                <a:lnTo>
                  <a:pt x="357080" y="9982"/>
                </a:lnTo>
                <a:lnTo>
                  <a:pt x="313181" y="21777"/>
                </a:lnTo>
                <a:lnTo>
                  <a:pt x="269887" y="38265"/>
                </a:lnTo>
                <a:lnTo>
                  <a:pt x="228483" y="59048"/>
                </a:lnTo>
                <a:lnTo>
                  <a:pt x="190130" y="83446"/>
                </a:lnTo>
                <a:lnTo>
                  <a:pt x="154944" y="111160"/>
                </a:lnTo>
                <a:lnTo>
                  <a:pt x="123043" y="141889"/>
                </a:lnTo>
                <a:lnTo>
                  <a:pt x="94542" y="175332"/>
                </a:lnTo>
                <a:lnTo>
                  <a:pt x="69557" y="211189"/>
                </a:lnTo>
                <a:lnTo>
                  <a:pt x="48205" y="249159"/>
                </a:lnTo>
                <a:lnTo>
                  <a:pt x="30601" y="288941"/>
                </a:lnTo>
                <a:lnTo>
                  <a:pt x="16863" y="330235"/>
                </a:lnTo>
                <a:lnTo>
                  <a:pt x="7105" y="372740"/>
                </a:lnTo>
                <a:lnTo>
                  <a:pt x="1446" y="416155"/>
                </a:lnTo>
                <a:lnTo>
                  <a:pt x="0" y="460181"/>
                </a:lnTo>
                <a:lnTo>
                  <a:pt x="2883" y="504515"/>
                </a:lnTo>
                <a:lnTo>
                  <a:pt x="10213" y="548858"/>
                </a:lnTo>
                <a:lnTo>
                  <a:pt x="22105" y="592909"/>
                </a:lnTo>
                <a:lnTo>
                  <a:pt x="38676" y="636368"/>
                </a:lnTo>
                <a:lnTo>
                  <a:pt x="59524" y="677944"/>
                </a:lnTo>
                <a:lnTo>
                  <a:pt x="83969" y="716471"/>
                </a:lnTo>
                <a:lnTo>
                  <a:pt x="111712" y="751831"/>
                </a:lnTo>
                <a:lnTo>
                  <a:pt x="142452" y="783908"/>
                </a:lnTo>
                <a:lnTo>
                  <a:pt x="175889" y="812584"/>
                </a:lnTo>
                <a:lnTo>
                  <a:pt x="211723" y="837740"/>
                </a:lnTo>
                <a:lnTo>
                  <a:pt x="249654" y="859261"/>
                </a:lnTo>
                <a:lnTo>
                  <a:pt x="289382" y="877028"/>
                </a:lnTo>
                <a:lnTo>
                  <a:pt x="330606" y="890923"/>
                </a:lnTo>
                <a:lnTo>
                  <a:pt x="373026" y="900831"/>
                </a:lnTo>
                <a:lnTo>
                  <a:pt x="416342" y="906633"/>
                </a:lnTo>
                <a:lnTo>
                  <a:pt x="460254" y="908211"/>
                </a:lnTo>
                <a:lnTo>
                  <a:pt x="504462" y="905449"/>
                </a:lnTo>
                <a:lnTo>
                  <a:pt x="548665" y="898229"/>
                </a:lnTo>
                <a:lnTo>
                  <a:pt x="592564" y="886434"/>
                </a:lnTo>
                <a:lnTo>
                  <a:pt x="635858" y="869946"/>
                </a:lnTo>
                <a:lnTo>
                  <a:pt x="677262" y="849163"/>
                </a:lnTo>
                <a:lnTo>
                  <a:pt x="715615" y="824765"/>
                </a:lnTo>
                <a:lnTo>
                  <a:pt x="750800" y="797051"/>
                </a:lnTo>
                <a:lnTo>
                  <a:pt x="782702" y="766322"/>
                </a:lnTo>
                <a:lnTo>
                  <a:pt x="811203" y="732879"/>
                </a:lnTo>
                <a:lnTo>
                  <a:pt x="836188" y="697022"/>
                </a:lnTo>
                <a:lnTo>
                  <a:pt x="857540" y="659052"/>
                </a:lnTo>
                <a:lnTo>
                  <a:pt x="875143" y="619270"/>
                </a:lnTo>
                <a:lnTo>
                  <a:pt x="888882" y="577976"/>
                </a:lnTo>
                <a:lnTo>
                  <a:pt x="898639" y="535471"/>
                </a:lnTo>
                <a:lnTo>
                  <a:pt x="904299" y="492055"/>
                </a:lnTo>
                <a:lnTo>
                  <a:pt x="905745" y="448030"/>
                </a:lnTo>
                <a:lnTo>
                  <a:pt x="902861" y="403696"/>
                </a:lnTo>
                <a:lnTo>
                  <a:pt x="895531" y="359353"/>
                </a:lnTo>
                <a:lnTo>
                  <a:pt x="883639" y="315302"/>
                </a:lnTo>
                <a:lnTo>
                  <a:pt x="867068" y="271843"/>
                </a:lnTo>
                <a:lnTo>
                  <a:pt x="846221" y="230267"/>
                </a:lnTo>
                <a:lnTo>
                  <a:pt x="821775" y="191740"/>
                </a:lnTo>
                <a:lnTo>
                  <a:pt x="794033" y="156379"/>
                </a:lnTo>
                <a:lnTo>
                  <a:pt x="763293" y="124303"/>
                </a:lnTo>
                <a:lnTo>
                  <a:pt x="729856" y="95627"/>
                </a:lnTo>
                <a:lnTo>
                  <a:pt x="694022" y="70471"/>
                </a:lnTo>
                <a:lnTo>
                  <a:pt x="656091" y="48950"/>
                </a:lnTo>
                <a:lnTo>
                  <a:pt x="616363" y="31183"/>
                </a:lnTo>
                <a:lnTo>
                  <a:pt x="575139" y="17287"/>
                </a:lnTo>
                <a:lnTo>
                  <a:pt x="532719" y="7380"/>
                </a:lnTo>
                <a:lnTo>
                  <a:pt x="489403" y="1578"/>
                </a:lnTo>
                <a:lnTo>
                  <a:pt x="445491" y="0"/>
                </a:lnTo>
                <a:close/>
              </a:path>
            </a:pathLst>
          </a:custGeom>
          <a:solidFill>
            <a:srgbClr val="2A2356"/>
          </a:solidFill>
        </p:spPr>
        <p:txBody>
          <a:bodyPr wrap="square" lIns="0" tIns="0" rIns="0" bIns="0" rtlCol="0"/>
          <a:lstStyle/>
          <a:p>
            <a:endParaRPr/>
          </a:p>
        </p:txBody>
      </p:sp>
      <p:sp>
        <p:nvSpPr>
          <p:cNvPr id="6" name="object 6"/>
          <p:cNvSpPr/>
          <p:nvPr/>
        </p:nvSpPr>
        <p:spPr>
          <a:xfrm>
            <a:off x="8142306" y="5913706"/>
            <a:ext cx="906144" cy="908685"/>
          </a:xfrm>
          <a:custGeom>
            <a:avLst/>
            <a:gdLst/>
            <a:ahLst/>
            <a:cxnLst/>
            <a:rect l="l" t="t" r="r" b="b"/>
            <a:pathLst>
              <a:path w="906145" h="908684">
                <a:moveTo>
                  <a:pt x="38676" y="636367"/>
                </a:moveTo>
                <a:lnTo>
                  <a:pt x="22105" y="592909"/>
                </a:lnTo>
                <a:lnTo>
                  <a:pt x="10213" y="548858"/>
                </a:lnTo>
                <a:lnTo>
                  <a:pt x="2883" y="504515"/>
                </a:lnTo>
                <a:lnTo>
                  <a:pt x="0" y="460181"/>
                </a:lnTo>
                <a:lnTo>
                  <a:pt x="1446" y="416155"/>
                </a:lnTo>
                <a:lnTo>
                  <a:pt x="7105" y="372740"/>
                </a:lnTo>
                <a:lnTo>
                  <a:pt x="16863" y="330235"/>
                </a:lnTo>
                <a:lnTo>
                  <a:pt x="30601" y="288941"/>
                </a:lnTo>
                <a:lnTo>
                  <a:pt x="48205" y="249159"/>
                </a:lnTo>
                <a:lnTo>
                  <a:pt x="69557" y="211189"/>
                </a:lnTo>
                <a:lnTo>
                  <a:pt x="94542" y="175332"/>
                </a:lnTo>
                <a:lnTo>
                  <a:pt x="123043" y="141889"/>
                </a:lnTo>
                <a:lnTo>
                  <a:pt x="154944" y="111160"/>
                </a:lnTo>
                <a:lnTo>
                  <a:pt x="190130" y="83446"/>
                </a:lnTo>
                <a:lnTo>
                  <a:pt x="228482" y="59048"/>
                </a:lnTo>
                <a:lnTo>
                  <a:pt x="269887" y="38265"/>
                </a:lnTo>
                <a:lnTo>
                  <a:pt x="313181" y="21777"/>
                </a:lnTo>
                <a:lnTo>
                  <a:pt x="357079" y="9982"/>
                </a:lnTo>
                <a:lnTo>
                  <a:pt x="401283" y="2762"/>
                </a:lnTo>
                <a:lnTo>
                  <a:pt x="445491" y="0"/>
                </a:lnTo>
                <a:lnTo>
                  <a:pt x="489403" y="1578"/>
                </a:lnTo>
                <a:lnTo>
                  <a:pt x="532719" y="7380"/>
                </a:lnTo>
                <a:lnTo>
                  <a:pt x="575139" y="17287"/>
                </a:lnTo>
                <a:lnTo>
                  <a:pt x="616363" y="31183"/>
                </a:lnTo>
                <a:lnTo>
                  <a:pt x="656091" y="48950"/>
                </a:lnTo>
                <a:lnTo>
                  <a:pt x="694021" y="70471"/>
                </a:lnTo>
                <a:lnTo>
                  <a:pt x="729856" y="95627"/>
                </a:lnTo>
                <a:lnTo>
                  <a:pt x="763293" y="124303"/>
                </a:lnTo>
                <a:lnTo>
                  <a:pt x="794033" y="156379"/>
                </a:lnTo>
                <a:lnTo>
                  <a:pt x="821776" y="191740"/>
                </a:lnTo>
                <a:lnTo>
                  <a:pt x="846221" y="230267"/>
                </a:lnTo>
                <a:lnTo>
                  <a:pt x="867068" y="271843"/>
                </a:lnTo>
                <a:lnTo>
                  <a:pt x="883639" y="315302"/>
                </a:lnTo>
                <a:lnTo>
                  <a:pt x="895531" y="359353"/>
                </a:lnTo>
                <a:lnTo>
                  <a:pt x="902861" y="403696"/>
                </a:lnTo>
                <a:lnTo>
                  <a:pt x="905745" y="448030"/>
                </a:lnTo>
                <a:lnTo>
                  <a:pt x="904299" y="492056"/>
                </a:lnTo>
                <a:lnTo>
                  <a:pt x="898639" y="535471"/>
                </a:lnTo>
                <a:lnTo>
                  <a:pt x="888882" y="577976"/>
                </a:lnTo>
                <a:lnTo>
                  <a:pt x="875143" y="619270"/>
                </a:lnTo>
                <a:lnTo>
                  <a:pt x="857540" y="659052"/>
                </a:lnTo>
                <a:lnTo>
                  <a:pt x="836188" y="697022"/>
                </a:lnTo>
                <a:lnTo>
                  <a:pt x="811203" y="732879"/>
                </a:lnTo>
                <a:lnTo>
                  <a:pt x="782702" y="766322"/>
                </a:lnTo>
                <a:lnTo>
                  <a:pt x="750800" y="797051"/>
                </a:lnTo>
                <a:lnTo>
                  <a:pt x="715615" y="824765"/>
                </a:lnTo>
                <a:lnTo>
                  <a:pt x="677262" y="849163"/>
                </a:lnTo>
                <a:lnTo>
                  <a:pt x="635858" y="869946"/>
                </a:lnTo>
                <a:lnTo>
                  <a:pt x="592564" y="886434"/>
                </a:lnTo>
                <a:lnTo>
                  <a:pt x="548665" y="898229"/>
                </a:lnTo>
                <a:lnTo>
                  <a:pt x="504462" y="905449"/>
                </a:lnTo>
                <a:lnTo>
                  <a:pt x="460254" y="908211"/>
                </a:lnTo>
                <a:lnTo>
                  <a:pt x="416342" y="906633"/>
                </a:lnTo>
                <a:lnTo>
                  <a:pt x="373026" y="900831"/>
                </a:lnTo>
                <a:lnTo>
                  <a:pt x="330605" y="890923"/>
                </a:lnTo>
                <a:lnTo>
                  <a:pt x="289382" y="877027"/>
                </a:lnTo>
                <a:lnTo>
                  <a:pt x="249654" y="859261"/>
                </a:lnTo>
                <a:lnTo>
                  <a:pt x="211723" y="837740"/>
                </a:lnTo>
                <a:lnTo>
                  <a:pt x="175889" y="812583"/>
                </a:lnTo>
                <a:lnTo>
                  <a:pt x="142452" y="783908"/>
                </a:lnTo>
                <a:lnTo>
                  <a:pt x="111712" y="751831"/>
                </a:lnTo>
                <a:lnTo>
                  <a:pt x="83969" y="716471"/>
                </a:lnTo>
                <a:lnTo>
                  <a:pt x="59524" y="677944"/>
                </a:lnTo>
                <a:lnTo>
                  <a:pt x="38676" y="636367"/>
                </a:lnTo>
                <a:close/>
              </a:path>
            </a:pathLst>
          </a:custGeom>
          <a:ln w="63499">
            <a:solidFill>
              <a:srgbClr val="000000"/>
            </a:solidFill>
          </a:ln>
        </p:spPr>
        <p:txBody>
          <a:bodyPr wrap="square" lIns="0" tIns="0" rIns="0" bIns="0" rtlCol="0"/>
          <a:lstStyle/>
          <a:p>
            <a:endParaRPr/>
          </a:p>
        </p:txBody>
      </p:sp>
      <p:sp>
        <p:nvSpPr>
          <p:cNvPr id="7" name="object 7"/>
          <p:cNvSpPr/>
          <p:nvPr/>
        </p:nvSpPr>
        <p:spPr>
          <a:xfrm>
            <a:off x="8348443" y="6208357"/>
            <a:ext cx="390525" cy="213995"/>
          </a:xfrm>
          <a:custGeom>
            <a:avLst/>
            <a:gdLst/>
            <a:ahLst/>
            <a:cxnLst/>
            <a:rect l="l" t="t" r="r" b="b"/>
            <a:pathLst>
              <a:path w="390525" h="213995">
                <a:moveTo>
                  <a:pt x="60933" y="99720"/>
                </a:moveTo>
                <a:lnTo>
                  <a:pt x="19499" y="112832"/>
                </a:lnTo>
                <a:lnTo>
                  <a:pt x="0" y="149269"/>
                </a:lnTo>
                <a:lnTo>
                  <a:pt x="166" y="156881"/>
                </a:lnTo>
                <a:lnTo>
                  <a:pt x="18346" y="198142"/>
                </a:lnTo>
                <a:lnTo>
                  <a:pt x="57287" y="213366"/>
                </a:lnTo>
                <a:lnTo>
                  <a:pt x="64669" y="212468"/>
                </a:lnTo>
                <a:lnTo>
                  <a:pt x="72041" y="210634"/>
                </a:lnTo>
                <a:lnTo>
                  <a:pt x="79401" y="207865"/>
                </a:lnTo>
                <a:lnTo>
                  <a:pt x="86667" y="204668"/>
                </a:lnTo>
                <a:lnTo>
                  <a:pt x="92865" y="200457"/>
                </a:lnTo>
                <a:lnTo>
                  <a:pt x="59963" y="200457"/>
                </a:lnTo>
                <a:lnTo>
                  <a:pt x="45690" y="199800"/>
                </a:lnTo>
                <a:lnTo>
                  <a:pt x="15963" y="165131"/>
                </a:lnTo>
                <a:lnTo>
                  <a:pt x="14033" y="146333"/>
                </a:lnTo>
                <a:lnTo>
                  <a:pt x="14685" y="142117"/>
                </a:lnTo>
                <a:lnTo>
                  <a:pt x="43027" y="114116"/>
                </a:lnTo>
                <a:lnTo>
                  <a:pt x="57800" y="112832"/>
                </a:lnTo>
                <a:lnTo>
                  <a:pt x="83806" y="112832"/>
                </a:lnTo>
                <a:lnTo>
                  <a:pt x="82165" y="110742"/>
                </a:lnTo>
                <a:lnTo>
                  <a:pt x="77247" y="106402"/>
                </a:lnTo>
                <a:lnTo>
                  <a:pt x="66941" y="100965"/>
                </a:lnTo>
                <a:lnTo>
                  <a:pt x="60933" y="99720"/>
                </a:lnTo>
                <a:close/>
              </a:path>
              <a:path w="390525" h="213995">
                <a:moveTo>
                  <a:pt x="105268" y="154500"/>
                </a:moveTo>
                <a:lnTo>
                  <a:pt x="89822" y="154500"/>
                </a:lnTo>
                <a:lnTo>
                  <a:pt x="98003" y="173095"/>
                </a:lnTo>
                <a:lnTo>
                  <a:pt x="96287" y="176831"/>
                </a:lnTo>
                <a:lnTo>
                  <a:pt x="59963" y="200457"/>
                </a:lnTo>
                <a:lnTo>
                  <a:pt x="92865" y="200457"/>
                </a:lnTo>
                <a:lnTo>
                  <a:pt x="93176" y="200246"/>
                </a:lnTo>
                <a:lnTo>
                  <a:pt x="104682" y="188949"/>
                </a:lnTo>
                <a:lnTo>
                  <a:pt x="109667" y="182109"/>
                </a:lnTo>
                <a:lnTo>
                  <a:pt x="113882" y="174075"/>
                </a:lnTo>
                <a:lnTo>
                  <a:pt x="105268" y="154500"/>
                </a:lnTo>
                <a:close/>
              </a:path>
              <a:path w="390525" h="213995">
                <a:moveTo>
                  <a:pt x="117454" y="102748"/>
                </a:moveTo>
                <a:lnTo>
                  <a:pt x="106420" y="107603"/>
                </a:lnTo>
                <a:lnTo>
                  <a:pt x="138250" y="179937"/>
                </a:lnTo>
                <a:lnTo>
                  <a:pt x="150510" y="174542"/>
                </a:lnTo>
                <a:lnTo>
                  <a:pt x="131568" y="131496"/>
                </a:lnTo>
                <a:lnTo>
                  <a:pt x="130150" y="126428"/>
                </a:lnTo>
                <a:lnTo>
                  <a:pt x="129331" y="118992"/>
                </a:lnTo>
                <a:lnTo>
                  <a:pt x="129377" y="117492"/>
                </a:lnTo>
                <a:lnTo>
                  <a:pt x="129781" y="115304"/>
                </a:lnTo>
                <a:lnTo>
                  <a:pt x="130669" y="113713"/>
                </a:lnTo>
                <a:lnTo>
                  <a:pt x="122279" y="113713"/>
                </a:lnTo>
                <a:lnTo>
                  <a:pt x="117454" y="102748"/>
                </a:lnTo>
                <a:close/>
              </a:path>
              <a:path w="390525" h="213995">
                <a:moveTo>
                  <a:pt x="97577" y="137022"/>
                </a:moveTo>
                <a:lnTo>
                  <a:pt x="55311" y="155703"/>
                </a:lnTo>
                <a:lnTo>
                  <a:pt x="60465" y="167418"/>
                </a:lnTo>
                <a:lnTo>
                  <a:pt x="89822" y="154500"/>
                </a:lnTo>
                <a:lnTo>
                  <a:pt x="105268" y="154500"/>
                </a:lnTo>
                <a:lnTo>
                  <a:pt x="97577" y="137022"/>
                </a:lnTo>
                <a:close/>
              </a:path>
              <a:path w="390525" h="213995">
                <a:moveTo>
                  <a:pt x="83806" y="112832"/>
                </a:moveTo>
                <a:lnTo>
                  <a:pt x="57800" y="112832"/>
                </a:lnTo>
                <a:lnTo>
                  <a:pt x="62002" y="113761"/>
                </a:lnTo>
                <a:lnTo>
                  <a:pt x="69010" y="117615"/>
                </a:lnTo>
                <a:lnTo>
                  <a:pt x="72631" y="120791"/>
                </a:lnTo>
                <a:lnTo>
                  <a:pt x="76367" y="125218"/>
                </a:lnTo>
                <a:lnTo>
                  <a:pt x="86847" y="116703"/>
                </a:lnTo>
                <a:lnTo>
                  <a:pt x="83806" y="112832"/>
                </a:lnTo>
                <a:close/>
              </a:path>
              <a:path w="390525" h="213995">
                <a:moveTo>
                  <a:pt x="141312" y="91870"/>
                </a:moveTo>
                <a:lnTo>
                  <a:pt x="122279" y="113713"/>
                </a:lnTo>
                <a:lnTo>
                  <a:pt x="130669" y="113713"/>
                </a:lnTo>
                <a:lnTo>
                  <a:pt x="132631" y="110202"/>
                </a:lnTo>
                <a:lnTo>
                  <a:pt x="134683" y="108337"/>
                </a:lnTo>
                <a:lnTo>
                  <a:pt x="140359" y="105839"/>
                </a:lnTo>
                <a:lnTo>
                  <a:pt x="143746" y="105406"/>
                </a:lnTo>
                <a:lnTo>
                  <a:pt x="147495" y="105406"/>
                </a:lnTo>
                <a:lnTo>
                  <a:pt x="146739" y="92625"/>
                </a:lnTo>
                <a:lnTo>
                  <a:pt x="141312" y="91870"/>
                </a:lnTo>
                <a:close/>
              </a:path>
              <a:path w="390525" h="213995">
                <a:moveTo>
                  <a:pt x="147495" y="105406"/>
                </a:moveTo>
                <a:lnTo>
                  <a:pt x="143746" y="105406"/>
                </a:lnTo>
                <a:lnTo>
                  <a:pt x="147521" y="105858"/>
                </a:lnTo>
                <a:lnTo>
                  <a:pt x="147495" y="105406"/>
                </a:lnTo>
                <a:close/>
              </a:path>
              <a:path w="390525" h="213995">
                <a:moveTo>
                  <a:pt x="196320" y="69009"/>
                </a:moveTo>
                <a:lnTo>
                  <a:pt x="162478" y="90578"/>
                </a:lnTo>
                <a:lnTo>
                  <a:pt x="159587" y="107058"/>
                </a:lnTo>
                <a:lnTo>
                  <a:pt x="160969" y="115555"/>
                </a:lnTo>
                <a:lnTo>
                  <a:pt x="186118" y="149198"/>
                </a:lnTo>
                <a:lnTo>
                  <a:pt x="200154" y="151742"/>
                </a:lnTo>
                <a:lnTo>
                  <a:pt x="207460" y="150707"/>
                </a:lnTo>
                <a:lnTo>
                  <a:pt x="214958" y="148134"/>
                </a:lnTo>
                <a:lnTo>
                  <a:pt x="221270" y="145356"/>
                </a:lnTo>
                <a:lnTo>
                  <a:pt x="226444" y="141318"/>
                </a:lnTo>
                <a:lnTo>
                  <a:pt x="226876" y="140751"/>
                </a:lnTo>
                <a:lnTo>
                  <a:pt x="204393" y="140751"/>
                </a:lnTo>
                <a:lnTo>
                  <a:pt x="198293" y="140684"/>
                </a:lnTo>
                <a:lnTo>
                  <a:pt x="186155" y="135023"/>
                </a:lnTo>
                <a:lnTo>
                  <a:pt x="181081" y="128976"/>
                </a:lnTo>
                <a:lnTo>
                  <a:pt x="172929" y="110450"/>
                </a:lnTo>
                <a:lnTo>
                  <a:pt x="171903" y="102636"/>
                </a:lnTo>
                <a:lnTo>
                  <a:pt x="175949" y="89907"/>
                </a:lnTo>
                <a:lnTo>
                  <a:pt x="180026" y="85376"/>
                </a:lnTo>
                <a:lnTo>
                  <a:pt x="192195" y="80021"/>
                </a:lnTo>
                <a:lnTo>
                  <a:pt x="222520" y="80021"/>
                </a:lnTo>
                <a:lnTo>
                  <a:pt x="216873" y="75105"/>
                </a:lnTo>
                <a:lnTo>
                  <a:pt x="210375" y="71574"/>
                </a:lnTo>
                <a:lnTo>
                  <a:pt x="203419" y="69531"/>
                </a:lnTo>
                <a:lnTo>
                  <a:pt x="196320" y="69009"/>
                </a:lnTo>
                <a:close/>
              </a:path>
              <a:path w="390525" h="213995">
                <a:moveTo>
                  <a:pt x="222520" y="80021"/>
                </a:moveTo>
                <a:lnTo>
                  <a:pt x="192195" y="80021"/>
                </a:lnTo>
                <a:lnTo>
                  <a:pt x="198260" y="80103"/>
                </a:lnTo>
                <a:lnTo>
                  <a:pt x="210445" y="85744"/>
                </a:lnTo>
                <a:lnTo>
                  <a:pt x="215459" y="91627"/>
                </a:lnTo>
                <a:lnTo>
                  <a:pt x="223572" y="110062"/>
                </a:lnTo>
                <a:lnTo>
                  <a:pt x="224438" y="116404"/>
                </a:lnTo>
                <a:lnTo>
                  <a:pt x="224549" y="118360"/>
                </a:lnTo>
                <a:lnTo>
                  <a:pt x="220652" y="130832"/>
                </a:lnTo>
                <a:lnTo>
                  <a:pt x="216607" y="135376"/>
                </a:lnTo>
                <a:lnTo>
                  <a:pt x="204393" y="140751"/>
                </a:lnTo>
                <a:lnTo>
                  <a:pt x="226876" y="140751"/>
                </a:lnTo>
                <a:lnTo>
                  <a:pt x="234518" y="130719"/>
                </a:lnTo>
                <a:lnTo>
                  <a:pt x="236758" y="124788"/>
                </a:lnTo>
                <a:lnTo>
                  <a:pt x="237648" y="111659"/>
                </a:lnTo>
                <a:lnTo>
                  <a:pt x="235822" y="103723"/>
                </a:lnTo>
                <a:lnTo>
                  <a:pt x="231726" y="94414"/>
                </a:lnTo>
                <a:lnTo>
                  <a:pt x="227549" y="86525"/>
                </a:lnTo>
                <a:lnTo>
                  <a:pt x="222609" y="80103"/>
                </a:lnTo>
                <a:close/>
              </a:path>
              <a:path w="390525" h="213995">
                <a:moveTo>
                  <a:pt x="318246" y="14391"/>
                </a:moveTo>
                <a:lnTo>
                  <a:pt x="307077" y="19307"/>
                </a:lnTo>
                <a:lnTo>
                  <a:pt x="351104" y="119362"/>
                </a:lnTo>
                <a:lnTo>
                  <a:pt x="363364" y="113967"/>
                </a:lnTo>
                <a:lnTo>
                  <a:pt x="347869" y="78754"/>
                </a:lnTo>
                <a:lnTo>
                  <a:pt x="372627" y="78754"/>
                </a:lnTo>
                <a:lnTo>
                  <a:pt x="376473" y="77061"/>
                </a:lnTo>
                <a:lnTo>
                  <a:pt x="381104" y="73140"/>
                </a:lnTo>
                <a:lnTo>
                  <a:pt x="381776" y="72156"/>
                </a:lnTo>
                <a:lnTo>
                  <a:pt x="360277" y="72156"/>
                </a:lnTo>
                <a:lnTo>
                  <a:pt x="354735" y="71939"/>
                </a:lnTo>
                <a:lnTo>
                  <a:pt x="343280" y="66356"/>
                </a:lnTo>
                <a:lnTo>
                  <a:pt x="338369" y="60306"/>
                </a:lnTo>
                <a:lnTo>
                  <a:pt x="330177" y="41689"/>
                </a:lnTo>
                <a:lnTo>
                  <a:pt x="329064" y="33709"/>
                </a:lnTo>
                <a:lnTo>
                  <a:pt x="331855" y="23791"/>
                </a:lnTo>
                <a:lnTo>
                  <a:pt x="322383" y="23791"/>
                </a:lnTo>
                <a:lnTo>
                  <a:pt x="318246" y="14391"/>
                </a:lnTo>
                <a:close/>
              </a:path>
              <a:path w="390525" h="213995">
                <a:moveTo>
                  <a:pt x="242053" y="47920"/>
                </a:moveTo>
                <a:lnTo>
                  <a:pt x="251811" y="103353"/>
                </a:lnTo>
                <a:lnTo>
                  <a:pt x="269613" y="119205"/>
                </a:lnTo>
                <a:lnTo>
                  <a:pt x="278511" y="119205"/>
                </a:lnTo>
                <a:lnTo>
                  <a:pt x="299182" y="106825"/>
                </a:lnTo>
                <a:lnTo>
                  <a:pt x="277702" y="106825"/>
                </a:lnTo>
                <a:lnTo>
                  <a:pt x="271089" y="105345"/>
                </a:lnTo>
                <a:lnTo>
                  <a:pt x="268340" y="103533"/>
                </a:lnTo>
                <a:lnTo>
                  <a:pt x="266150" y="100649"/>
                </a:lnTo>
                <a:lnTo>
                  <a:pt x="264671" y="98643"/>
                </a:lnTo>
                <a:lnTo>
                  <a:pt x="262511" y="94414"/>
                </a:lnTo>
                <a:lnTo>
                  <a:pt x="242053" y="47920"/>
                </a:lnTo>
                <a:close/>
              </a:path>
              <a:path w="390525" h="213995">
                <a:moveTo>
                  <a:pt x="288437" y="27509"/>
                </a:moveTo>
                <a:lnTo>
                  <a:pt x="276176" y="32904"/>
                </a:lnTo>
                <a:lnTo>
                  <a:pt x="295948" y="77834"/>
                </a:lnTo>
                <a:lnTo>
                  <a:pt x="297351" y="82840"/>
                </a:lnTo>
                <a:lnTo>
                  <a:pt x="277702" y="106825"/>
                </a:lnTo>
                <a:lnTo>
                  <a:pt x="299182" y="106825"/>
                </a:lnTo>
                <a:lnTo>
                  <a:pt x="302383" y="101432"/>
                </a:lnTo>
                <a:lnTo>
                  <a:pt x="304624" y="94043"/>
                </a:lnTo>
                <a:lnTo>
                  <a:pt x="317713" y="94043"/>
                </a:lnTo>
                <a:lnTo>
                  <a:pt x="288437" y="27509"/>
                </a:lnTo>
                <a:close/>
              </a:path>
              <a:path w="390525" h="213995">
                <a:moveTo>
                  <a:pt x="317713" y="94043"/>
                </a:moveTo>
                <a:lnTo>
                  <a:pt x="304624" y="94043"/>
                </a:lnTo>
                <a:lnTo>
                  <a:pt x="309300" y="104669"/>
                </a:lnTo>
                <a:lnTo>
                  <a:pt x="320266" y="99843"/>
                </a:lnTo>
                <a:lnTo>
                  <a:pt x="317713" y="94043"/>
                </a:lnTo>
                <a:close/>
              </a:path>
              <a:path w="390525" h="213995">
                <a:moveTo>
                  <a:pt x="372627" y="78754"/>
                </a:moveTo>
                <a:lnTo>
                  <a:pt x="347869" y="78754"/>
                </a:lnTo>
                <a:lnTo>
                  <a:pt x="351116" y="80468"/>
                </a:lnTo>
                <a:lnTo>
                  <a:pt x="354744" y="81474"/>
                </a:lnTo>
                <a:lnTo>
                  <a:pt x="362755" y="82068"/>
                </a:lnTo>
                <a:lnTo>
                  <a:pt x="366802" y="81317"/>
                </a:lnTo>
                <a:lnTo>
                  <a:pt x="372627" y="78754"/>
                </a:lnTo>
                <a:close/>
              </a:path>
              <a:path w="390525" h="213995">
                <a:moveTo>
                  <a:pt x="375106" y="11321"/>
                </a:moveTo>
                <a:lnTo>
                  <a:pt x="346840" y="11321"/>
                </a:lnTo>
                <a:lnTo>
                  <a:pt x="352379" y="11621"/>
                </a:lnTo>
                <a:lnTo>
                  <a:pt x="363998" y="17456"/>
                </a:lnTo>
                <a:lnTo>
                  <a:pt x="368931" y="23524"/>
                </a:lnTo>
                <a:lnTo>
                  <a:pt x="377243" y="42414"/>
                </a:lnTo>
                <a:lnTo>
                  <a:pt x="378444" y="50408"/>
                </a:lnTo>
                <a:lnTo>
                  <a:pt x="374736" y="63043"/>
                </a:lnTo>
                <a:lnTo>
                  <a:pt x="371085" y="67400"/>
                </a:lnTo>
                <a:lnTo>
                  <a:pt x="360277" y="72156"/>
                </a:lnTo>
                <a:lnTo>
                  <a:pt x="381776" y="72156"/>
                </a:lnTo>
                <a:lnTo>
                  <a:pt x="388452" y="62373"/>
                </a:lnTo>
                <a:lnTo>
                  <a:pt x="390314" y="56134"/>
                </a:lnTo>
                <a:lnTo>
                  <a:pt x="390354" y="41689"/>
                </a:lnTo>
                <a:lnTo>
                  <a:pt x="388806" y="34697"/>
                </a:lnTo>
                <a:lnTo>
                  <a:pt x="382513" y="20393"/>
                </a:lnTo>
                <a:lnTo>
                  <a:pt x="378517" y="14577"/>
                </a:lnTo>
                <a:lnTo>
                  <a:pt x="375106" y="11321"/>
                </a:lnTo>
                <a:close/>
              </a:path>
              <a:path w="390525" h="213995">
                <a:moveTo>
                  <a:pt x="350829" y="0"/>
                </a:moveTo>
                <a:lnTo>
                  <a:pt x="322383" y="23791"/>
                </a:lnTo>
                <a:lnTo>
                  <a:pt x="331855" y="23791"/>
                </a:lnTo>
                <a:lnTo>
                  <a:pt x="332819" y="20393"/>
                </a:lnTo>
                <a:lnTo>
                  <a:pt x="336351" y="15936"/>
                </a:lnTo>
                <a:lnTo>
                  <a:pt x="346840" y="11321"/>
                </a:lnTo>
                <a:lnTo>
                  <a:pt x="375106" y="11321"/>
                </a:lnTo>
                <a:lnTo>
                  <a:pt x="368608" y="5116"/>
                </a:lnTo>
                <a:lnTo>
                  <a:pt x="363071" y="2201"/>
                </a:lnTo>
                <a:lnTo>
                  <a:pt x="350829" y="0"/>
                </a:lnTo>
                <a:close/>
              </a:path>
            </a:pathLst>
          </a:custGeom>
          <a:solidFill>
            <a:srgbClr val="FFFFFF"/>
          </a:solidFill>
        </p:spPr>
        <p:txBody>
          <a:bodyPr wrap="square" lIns="0" tIns="0" rIns="0" bIns="0" rtlCol="0"/>
          <a:lstStyle/>
          <a:p>
            <a:endParaRPr/>
          </a:p>
        </p:txBody>
      </p:sp>
      <p:sp>
        <p:nvSpPr>
          <p:cNvPr id="8" name="object 8"/>
          <p:cNvSpPr/>
          <p:nvPr/>
        </p:nvSpPr>
        <p:spPr>
          <a:xfrm>
            <a:off x="8457049" y="6378602"/>
            <a:ext cx="324485" cy="198120"/>
          </a:xfrm>
          <a:custGeom>
            <a:avLst/>
            <a:gdLst/>
            <a:ahLst/>
            <a:cxnLst/>
            <a:rect l="l" t="t" r="r" b="b"/>
            <a:pathLst>
              <a:path w="324484" h="198120">
                <a:moveTo>
                  <a:pt x="12668" y="129700"/>
                </a:moveTo>
                <a:lnTo>
                  <a:pt x="0" y="135274"/>
                </a:lnTo>
                <a:lnTo>
                  <a:pt x="53966" y="197868"/>
                </a:lnTo>
                <a:lnTo>
                  <a:pt x="66771" y="192233"/>
                </a:lnTo>
                <a:lnTo>
                  <a:pt x="64836" y="180028"/>
                </a:lnTo>
                <a:lnTo>
                  <a:pt x="53676" y="180028"/>
                </a:lnTo>
                <a:lnTo>
                  <a:pt x="12668" y="129700"/>
                </a:lnTo>
                <a:close/>
              </a:path>
              <a:path w="324484" h="198120">
                <a:moveTo>
                  <a:pt x="56328" y="110488"/>
                </a:moveTo>
                <a:lnTo>
                  <a:pt x="43727" y="116033"/>
                </a:lnTo>
                <a:lnTo>
                  <a:pt x="50858" y="163463"/>
                </a:lnTo>
                <a:lnTo>
                  <a:pt x="53676" y="180028"/>
                </a:lnTo>
                <a:lnTo>
                  <a:pt x="64836" y="180028"/>
                </a:lnTo>
                <a:lnTo>
                  <a:pt x="56927" y="130142"/>
                </a:lnTo>
                <a:lnTo>
                  <a:pt x="71808" y="130142"/>
                </a:lnTo>
                <a:lnTo>
                  <a:pt x="56328" y="110488"/>
                </a:lnTo>
                <a:close/>
              </a:path>
              <a:path w="324484" h="198120">
                <a:moveTo>
                  <a:pt x="71808" y="130142"/>
                </a:moveTo>
                <a:lnTo>
                  <a:pt x="56927" y="130142"/>
                </a:lnTo>
                <a:lnTo>
                  <a:pt x="65145" y="141242"/>
                </a:lnTo>
                <a:lnTo>
                  <a:pt x="95718" y="179495"/>
                </a:lnTo>
                <a:lnTo>
                  <a:pt x="108455" y="173891"/>
                </a:lnTo>
                <a:lnTo>
                  <a:pt x="106890" y="159917"/>
                </a:lnTo>
                <a:lnTo>
                  <a:pt x="95314" y="159917"/>
                </a:lnTo>
                <a:lnTo>
                  <a:pt x="71808" y="130142"/>
                </a:lnTo>
                <a:close/>
              </a:path>
              <a:path w="324484" h="198120">
                <a:moveTo>
                  <a:pt x="99237" y="91606"/>
                </a:moveTo>
                <a:lnTo>
                  <a:pt x="87318" y="96851"/>
                </a:lnTo>
                <a:lnTo>
                  <a:pt x="95314" y="159917"/>
                </a:lnTo>
                <a:lnTo>
                  <a:pt x="106890" y="159917"/>
                </a:lnTo>
                <a:lnTo>
                  <a:pt x="99237" y="91606"/>
                </a:lnTo>
                <a:close/>
              </a:path>
              <a:path w="324484" h="198120">
                <a:moveTo>
                  <a:pt x="152312" y="69217"/>
                </a:moveTo>
                <a:lnTo>
                  <a:pt x="118470" y="90785"/>
                </a:lnTo>
                <a:lnTo>
                  <a:pt x="115494" y="106749"/>
                </a:lnTo>
                <a:lnTo>
                  <a:pt x="116961" y="115763"/>
                </a:lnTo>
                <a:lnTo>
                  <a:pt x="142111" y="149406"/>
                </a:lnTo>
                <a:lnTo>
                  <a:pt x="156146" y="151949"/>
                </a:lnTo>
                <a:lnTo>
                  <a:pt x="163452" y="150914"/>
                </a:lnTo>
                <a:lnTo>
                  <a:pt x="170950" y="148341"/>
                </a:lnTo>
                <a:lnTo>
                  <a:pt x="177262" y="145564"/>
                </a:lnTo>
                <a:lnTo>
                  <a:pt x="182436" y="141525"/>
                </a:lnTo>
                <a:lnTo>
                  <a:pt x="182869" y="140958"/>
                </a:lnTo>
                <a:lnTo>
                  <a:pt x="160385" y="140958"/>
                </a:lnTo>
                <a:lnTo>
                  <a:pt x="154285" y="140891"/>
                </a:lnTo>
                <a:lnTo>
                  <a:pt x="142147" y="135230"/>
                </a:lnTo>
                <a:lnTo>
                  <a:pt x="137074" y="129184"/>
                </a:lnTo>
                <a:lnTo>
                  <a:pt x="128922" y="110657"/>
                </a:lnTo>
                <a:lnTo>
                  <a:pt x="127895" y="102843"/>
                </a:lnTo>
                <a:lnTo>
                  <a:pt x="131941" y="90114"/>
                </a:lnTo>
                <a:lnTo>
                  <a:pt x="136018" y="85584"/>
                </a:lnTo>
                <a:lnTo>
                  <a:pt x="148187" y="80229"/>
                </a:lnTo>
                <a:lnTo>
                  <a:pt x="178512" y="80229"/>
                </a:lnTo>
                <a:lnTo>
                  <a:pt x="172865" y="75312"/>
                </a:lnTo>
                <a:lnTo>
                  <a:pt x="166367" y="71782"/>
                </a:lnTo>
                <a:lnTo>
                  <a:pt x="159411" y="69738"/>
                </a:lnTo>
                <a:lnTo>
                  <a:pt x="152312" y="69217"/>
                </a:lnTo>
                <a:close/>
              </a:path>
              <a:path w="324484" h="198120">
                <a:moveTo>
                  <a:pt x="178512" y="80229"/>
                </a:moveTo>
                <a:lnTo>
                  <a:pt x="148187" y="80229"/>
                </a:lnTo>
                <a:lnTo>
                  <a:pt x="154252" y="80310"/>
                </a:lnTo>
                <a:lnTo>
                  <a:pt x="166437" y="85951"/>
                </a:lnTo>
                <a:lnTo>
                  <a:pt x="171451" y="91834"/>
                </a:lnTo>
                <a:lnTo>
                  <a:pt x="179564" y="110270"/>
                </a:lnTo>
                <a:lnTo>
                  <a:pt x="180651" y="118220"/>
                </a:lnTo>
                <a:lnTo>
                  <a:pt x="176644" y="131039"/>
                </a:lnTo>
                <a:lnTo>
                  <a:pt x="172600" y="135583"/>
                </a:lnTo>
                <a:lnTo>
                  <a:pt x="160385" y="140958"/>
                </a:lnTo>
                <a:lnTo>
                  <a:pt x="182869" y="140958"/>
                </a:lnTo>
                <a:lnTo>
                  <a:pt x="190510" y="130927"/>
                </a:lnTo>
                <a:lnTo>
                  <a:pt x="192751" y="124995"/>
                </a:lnTo>
                <a:lnTo>
                  <a:pt x="193640" y="111867"/>
                </a:lnTo>
                <a:lnTo>
                  <a:pt x="191814" y="103930"/>
                </a:lnTo>
                <a:lnTo>
                  <a:pt x="187718" y="94622"/>
                </a:lnTo>
                <a:lnTo>
                  <a:pt x="183541" y="86732"/>
                </a:lnTo>
                <a:lnTo>
                  <a:pt x="178601" y="80310"/>
                </a:lnTo>
                <a:close/>
              </a:path>
              <a:path w="324484" h="198120">
                <a:moveTo>
                  <a:pt x="196955" y="48607"/>
                </a:moveTo>
                <a:lnTo>
                  <a:pt x="185921" y="53462"/>
                </a:lnTo>
                <a:lnTo>
                  <a:pt x="217751" y="125796"/>
                </a:lnTo>
                <a:lnTo>
                  <a:pt x="230010" y="120401"/>
                </a:lnTo>
                <a:lnTo>
                  <a:pt x="211068" y="77355"/>
                </a:lnTo>
                <a:lnTo>
                  <a:pt x="209651" y="72287"/>
                </a:lnTo>
                <a:lnTo>
                  <a:pt x="208746" y="64069"/>
                </a:lnTo>
                <a:lnTo>
                  <a:pt x="209283" y="61163"/>
                </a:lnTo>
                <a:lnTo>
                  <a:pt x="210171" y="59572"/>
                </a:lnTo>
                <a:lnTo>
                  <a:pt x="201780" y="59572"/>
                </a:lnTo>
                <a:lnTo>
                  <a:pt x="196955" y="48607"/>
                </a:lnTo>
                <a:close/>
              </a:path>
              <a:path w="324484" h="198120">
                <a:moveTo>
                  <a:pt x="232774" y="0"/>
                </a:moveTo>
                <a:lnTo>
                  <a:pt x="220513" y="5394"/>
                </a:lnTo>
                <a:lnTo>
                  <a:pt x="264453" y="105246"/>
                </a:lnTo>
                <a:lnTo>
                  <a:pt x="276712" y="99851"/>
                </a:lnTo>
                <a:lnTo>
                  <a:pt x="264095" y="71176"/>
                </a:lnTo>
                <a:lnTo>
                  <a:pt x="269088" y="59060"/>
                </a:lnTo>
                <a:lnTo>
                  <a:pt x="293245" y="59060"/>
                </a:lnTo>
                <a:lnTo>
                  <a:pt x="289913" y="56941"/>
                </a:lnTo>
                <a:lnTo>
                  <a:pt x="257830" y="56941"/>
                </a:lnTo>
                <a:lnTo>
                  <a:pt x="232774" y="0"/>
                </a:lnTo>
                <a:close/>
              </a:path>
              <a:path w="324484" h="198120">
                <a:moveTo>
                  <a:pt x="293245" y="59060"/>
                </a:moveTo>
                <a:lnTo>
                  <a:pt x="269088" y="59060"/>
                </a:lnTo>
                <a:lnTo>
                  <a:pt x="309270" y="85524"/>
                </a:lnTo>
                <a:lnTo>
                  <a:pt x="324391" y="78871"/>
                </a:lnTo>
                <a:lnTo>
                  <a:pt x="293245" y="59060"/>
                </a:lnTo>
                <a:close/>
              </a:path>
              <a:path w="324484" h="198120">
                <a:moveTo>
                  <a:pt x="220813" y="37729"/>
                </a:moveTo>
                <a:lnTo>
                  <a:pt x="201780" y="59572"/>
                </a:lnTo>
                <a:lnTo>
                  <a:pt x="210171" y="59572"/>
                </a:lnTo>
                <a:lnTo>
                  <a:pt x="212131" y="56061"/>
                </a:lnTo>
                <a:lnTo>
                  <a:pt x="214184" y="54196"/>
                </a:lnTo>
                <a:lnTo>
                  <a:pt x="219859" y="51698"/>
                </a:lnTo>
                <a:lnTo>
                  <a:pt x="223246" y="51265"/>
                </a:lnTo>
                <a:lnTo>
                  <a:pt x="226995" y="51265"/>
                </a:lnTo>
                <a:lnTo>
                  <a:pt x="226240" y="38484"/>
                </a:lnTo>
                <a:lnTo>
                  <a:pt x="220813" y="37729"/>
                </a:lnTo>
                <a:close/>
              </a:path>
              <a:path w="324484" h="198120">
                <a:moveTo>
                  <a:pt x="289768" y="7765"/>
                </a:moveTo>
                <a:lnTo>
                  <a:pt x="273898" y="14749"/>
                </a:lnTo>
                <a:lnTo>
                  <a:pt x="257830" y="56941"/>
                </a:lnTo>
                <a:lnTo>
                  <a:pt x="289913" y="56941"/>
                </a:lnTo>
                <a:lnTo>
                  <a:pt x="273923" y="46770"/>
                </a:lnTo>
                <a:lnTo>
                  <a:pt x="289768" y="7765"/>
                </a:lnTo>
                <a:close/>
              </a:path>
              <a:path w="324484" h="198120">
                <a:moveTo>
                  <a:pt x="226995" y="51265"/>
                </a:moveTo>
                <a:lnTo>
                  <a:pt x="223246" y="51265"/>
                </a:lnTo>
                <a:lnTo>
                  <a:pt x="227022" y="51717"/>
                </a:lnTo>
                <a:lnTo>
                  <a:pt x="226995" y="51265"/>
                </a:lnTo>
                <a:close/>
              </a:path>
            </a:pathLst>
          </a:custGeom>
          <a:solidFill>
            <a:srgbClr val="FFFFFF"/>
          </a:solidFill>
        </p:spPr>
        <p:txBody>
          <a:bodyPr wrap="square" lIns="0" tIns="0" rIns="0" bIns="0" rtlCol="0"/>
          <a:lstStyle/>
          <a:p>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1073" y="1433137"/>
            <a:ext cx="7879080" cy="4164329"/>
          </a:xfrm>
          <a:prstGeom prst="rect">
            <a:avLst/>
          </a:prstGeom>
        </p:spPr>
        <p:txBody>
          <a:bodyPr vert="horz" wrap="square" lIns="0" tIns="12700" rIns="0" bIns="0" rtlCol="0">
            <a:spAutoFit/>
          </a:bodyPr>
          <a:lstStyle/>
          <a:p>
            <a:pPr marL="355600" marR="1945639" indent="-342900">
              <a:lnSpc>
                <a:spcPct val="110000"/>
              </a:lnSpc>
              <a:spcBef>
                <a:spcPts val="100"/>
              </a:spcBef>
              <a:buChar char="•"/>
              <a:tabLst>
                <a:tab pos="354965" algn="l"/>
                <a:tab pos="355600" algn="l"/>
              </a:tabLst>
            </a:pPr>
            <a:r>
              <a:rPr sz="2400" dirty="0">
                <a:latin typeface="Arial"/>
                <a:cs typeface="Arial"/>
              </a:rPr>
              <a:t>Lack of </a:t>
            </a:r>
            <a:r>
              <a:rPr sz="2400" spc="-5" dirty="0">
                <a:latin typeface="Arial"/>
                <a:cs typeface="Arial"/>
              </a:rPr>
              <a:t>infection prevention </a:t>
            </a:r>
            <a:r>
              <a:rPr sz="2400" dirty="0">
                <a:latin typeface="Arial"/>
                <a:cs typeface="Arial"/>
              </a:rPr>
              <a:t>and </a:t>
            </a:r>
            <a:r>
              <a:rPr sz="2400" spc="-5" dirty="0">
                <a:latin typeface="Arial"/>
                <a:cs typeface="Arial"/>
              </a:rPr>
              <a:t>control </a:t>
            </a:r>
            <a:r>
              <a:rPr sz="2400" dirty="0">
                <a:latin typeface="Arial"/>
                <a:cs typeface="Arial"/>
              </a:rPr>
              <a:t>=  </a:t>
            </a:r>
            <a:r>
              <a:rPr sz="2400" spc="-5" dirty="0">
                <a:latin typeface="Arial"/>
                <a:cs typeface="Arial"/>
              </a:rPr>
              <a:t>inadequate/inappropriate:</a:t>
            </a:r>
            <a:endParaRPr sz="2400">
              <a:latin typeface="Arial"/>
              <a:cs typeface="Arial"/>
            </a:endParaRPr>
          </a:p>
          <a:p>
            <a:pPr marL="839469" lvl="1" indent="-285750">
              <a:lnSpc>
                <a:spcPct val="100000"/>
              </a:lnSpc>
              <a:spcBef>
                <a:spcPts val="1385"/>
              </a:spcBef>
              <a:buChar char="•"/>
              <a:tabLst>
                <a:tab pos="838835" algn="l"/>
                <a:tab pos="839469" algn="l"/>
              </a:tabLst>
            </a:pPr>
            <a:r>
              <a:rPr sz="2000" dirty="0">
                <a:latin typeface="Arial"/>
                <a:cs typeface="Arial"/>
              </a:rPr>
              <a:t>SAP</a:t>
            </a:r>
            <a:endParaRPr sz="2000">
              <a:latin typeface="Arial"/>
              <a:cs typeface="Arial"/>
            </a:endParaRPr>
          </a:p>
          <a:p>
            <a:pPr marL="839469" lvl="1" indent="-285750">
              <a:lnSpc>
                <a:spcPct val="100000"/>
              </a:lnSpc>
              <a:spcBef>
                <a:spcPts val="1365"/>
              </a:spcBef>
              <a:buChar char="•"/>
              <a:tabLst>
                <a:tab pos="838835" algn="l"/>
                <a:tab pos="839469" algn="l"/>
              </a:tabLst>
            </a:pPr>
            <a:r>
              <a:rPr sz="2000" spc="-5" dirty="0">
                <a:latin typeface="Arial"/>
                <a:cs typeface="Arial"/>
              </a:rPr>
              <a:t>patient</a:t>
            </a:r>
            <a:r>
              <a:rPr sz="2000" spc="-20" dirty="0">
                <a:latin typeface="Arial"/>
                <a:cs typeface="Arial"/>
              </a:rPr>
              <a:t> </a:t>
            </a:r>
            <a:r>
              <a:rPr sz="2000" spc="-5" dirty="0">
                <a:latin typeface="Arial"/>
                <a:cs typeface="Arial"/>
              </a:rPr>
              <a:t>bathing</a:t>
            </a:r>
            <a:endParaRPr sz="2000">
              <a:latin typeface="Arial"/>
              <a:cs typeface="Arial"/>
            </a:endParaRPr>
          </a:p>
          <a:p>
            <a:pPr marL="839469" lvl="1" indent="-285750">
              <a:lnSpc>
                <a:spcPct val="100000"/>
              </a:lnSpc>
              <a:spcBef>
                <a:spcPts val="1335"/>
              </a:spcBef>
              <a:buChar char="•"/>
              <a:tabLst>
                <a:tab pos="838835" algn="l"/>
                <a:tab pos="839469" algn="l"/>
              </a:tabLst>
            </a:pPr>
            <a:r>
              <a:rPr sz="2000" dirty="0">
                <a:latin typeface="Arial"/>
                <a:cs typeface="Arial"/>
              </a:rPr>
              <a:t>hair</a:t>
            </a:r>
            <a:r>
              <a:rPr sz="2000" spc="-15" dirty="0">
                <a:latin typeface="Arial"/>
                <a:cs typeface="Arial"/>
              </a:rPr>
              <a:t> </a:t>
            </a:r>
            <a:r>
              <a:rPr sz="2000" spc="-5" dirty="0">
                <a:latin typeface="Arial"/>
                <a:cs typeface="Arial"/>
              </a:rPr>
              <a:t>removal</a:t>
            </a:r>
            <a:endParaRPr sz="2000">
              <a:latin typeface="Arial"/>
              <a:cs typeface="Arial"/>
            </a:endParaRPr>
          </a:p>
          <a:p>
            <a:pPr marL="839469" lvl="1" indent="-285750">
              <a:lnSpc>
                <a:spcPct val="100000"/>
              </a:lnSpc>
              <a:spcBef>
                <a:spcPts val="1335"/>
              </a:spcBef>
              <a:buChar char="•"/>
              <a:tabLst>
                <a:tab pos="838835" algn="l"/>
                <a:tab pos="839469" algn="l"/>
              </a:tabLst>
            </a:pPr>
            <a:r>
              <a:rPr sz="2000" spc="-5" dirty="0">
                <a:latin typeface="Arial"/>
                <a:cs typeface="Arial"/>
              </a:rPr>
              <a:t>surgical </a:t>
            </a:r>
            <a:r>
              <a:rPr sz="2000" dirty="0">
                <a:latin typeface="Arial"/>
                <a:cs typeface="Arial"/>
              </a:rPr>
              <a:t>hand</a:t>
            </a:r>
            <a:r>
              <a:rPr sz="2000" spc="-10" dirty="0">
                <a:latin typeface="Arial"/>
                <a:cs typeface="Arial"/>
              </a:rPr>
              <a:t> </a:t>
            </a:r>
            <a:r>
              <a:rPr sz="2000" spc="-5" dirty="0">
                <a:latin typeface="Arial"/>
                <a:cs typeface="Arial"/>
              </a:rPr>
              <a:t>preparation</a:t>
            </a:r>
            <a:endParaRPr sz="2000">
              <a:latin typeface="Arial"/>
              <a:cs typeface="Arial"/>
            </a:endParaRPr>
          </a:p>
          <a:p>
            <a:pPr marL="839469" lvl="1" indent="-285750">
              <a:lnSpc>
                <a:spcPct val="100000"/>
              </a:lnSpc>
              <a:spcBef>
                <a:spcPts val="1330"/>
              </a:spcBef>
              <a:buChar char="•"/>
              <a:tabLst>
                <a:tab pos="838835" algn="l"/>
                <a:tab pos="839469" algn="l"/>
              </a:tabLst>
            </a:pPr>
            <a:r>
              <a:rPr sz="2000" spc="-5" dirty="0">
                <a:latin typeface="Arial"/>
                <a:cs typeface="Arial"/>
              </a:rPr>
              <a:t>surgical </a:t>
            </a:r>
            <a:r>
              <a:rPr sz="2000" dirty="0">
                <a:latin typeface="Arial"/>
                <a:cs typeface="Arial"/>
              </a:rPr>
              <a:t>skin </a:t>
            </a:r>
            <a:r>
              <a:rPr sz="2000" spc="-5" dirty="0">
                <a:latin typeface="Arial"/>
                <a:cs typeface="Arial"/>
              </a:rPr>
              <a:t>site</a:t>
            </a:r>
            <a:r>
              <a:rPr sz="2000" spc="-15" dirty="0">
                <a:latin typeface="Arial"/>
                <a:cs typeface="Arial"/>
              </a:rPr>
              <a:t> </a:t>
            </a:r>
            <a:r>
              <a:rPr sz="2000" spc="-5" dirty="0">
                <a:latin typeface="Arial"/>
                <a:cs typeface="Arial"/>
              </a:rPr>
              <a:t>preparation</a:t>
            </a:r>
            <a:endParaRPr sz="2000">
              <a:latin typeface="Arial"/>
              <a:cs typeface="Arial"/>
            </a:endParaRPr>
          </a:p>
          <a:p>
            <a:pPr marL="839469" lvl="1" indent="-285750">
              <a:lnSpc>
                <a:spcPct val="100000"/>
              </a:lnSpc>
              <a:spcBef>
                <a:spcPts val="1335"/>
              </a:spcBef>
              <a:buChar char="•"/>
              <a:tabLst>
                <a:tab pos="838835" algn="l"/>
                <a:tab pos="839469" algn="l"/>
              </a:tabLst>
            </a:pPr>
            <a:r>
              <a:rPr sz="2000" dirty="0">
                <a:latin typeface="Arial"/>
                <a:cs typeface="Arial"/>
              </a:rPr>
              <a:t>discipline in </a:t>
            </a:r>
            <a:r>
              <a:rPr sz="2000" spc="-5" dirty="0">
                <a:latin typeface="Arial"/>
                <a:cs typeface="Arial"/>
              </a:rPr>
              <a:t>the operating</a:t>
            </a:r>
            <a:r>
              <a:rPr sz="2000" spc="-40" dirty="0">
                <a:latin typeface="Arial"/>
                <a:cs typeface="Arial"/>
              </a:rPr>
              <a:t> </a:t>
            </a:r>
            <a:r>
              <a:rPr sz="2000" spc="-5" dirty="0">
                <a:latin typeface="Arial"/>
                <a:cs typeface="Arial"/>
              </a:rPr>
              <a:t>room</a:t>
            </a:r>
            <a:endParaRPr sz="2000">
              <a:latin typeface="Arial"/>
              <a:cs typeface="Arial"/>
            </a:endParaRPr>
          </a:p>
          <a:p>
            <a:pPr marL="839469" lvl="1" indent="-285750">
              <a:lnSpc>
                <a:spcPct val="100000"/>
              </a:lnSpc>
              <a:spcBef>
                <a:spcPts val="1365"/>
              </a:spcBef>
              <a:buChar char="•"/>
              <a:tabLst>
                <a:tab pos="838835" algn="l"/>
                <a:tab pos="839469" algn="l"/>
              </a:tabLst>
            </a:pPr>
            <a:r>
              <a:rPr sz="2000" spc="-5" dirty="0">
                <a:latin typeface="Arial"/>
                <a:cs typeface="Arial"/>
              </a:rPr>
              <a:t>equipment: sterile </a:t>
            </a:r>
            <a:r>
              <a:rPr sz="2000" dirty="0">
                <a:latin typeface="Arial"/>
                <a:cs typeface="Arial"/>
              </a:rPr>
              <a:t>gloves, </a:t>
            </a:r>
            <a:r>
              <a:rPr sz="2000" spc="-5" dirty="0">
                <a:latin typeface="Arial"/>
                <a:cs typeface="Arial"/>
              </a:rPr>
              <a:t>sterilization, clippers, drapes,</a:t>
            </a:r>
            <a:r>
              <a:rPr sz="2000" spc="50" dirty="0">
                <a:latin typeface="Arial"/>
                <a:cs typeface="Arial"/>
              </a:rPr>
              <a:t> </a:t>
            </a:r>
            <a:r>
              <a:rPr sz="2000" dirty="0">
                <a:latin typeface="Arial"/>
                <a:cs typeface="Arial"/>
              </a:rPr>
              <a:t>gowns</a:t>
            </a:r>
            <a:endParaRPr sz="2000">
              <a:latin typeface="Arial"/>
              <a:cs typeface="Arial"/>
            </a:endParaRPr>
          </a:p>
        </p:txBody>
      </p:sp>
      <p:sp>
        <p:nvSpPr>
          <p:cNvPr id="3" name="object 3"/>
          <p:cNvSpPr txBox="1">
            <a:spLocks noGrp="1"/>
          </p:cNvSpPr>
          <p:nvPr>
            <p:ph type="title"/>
          </p:nvPr>
        </p:nvSpPr>
        <p:spPr>
          <a:xfrm>
            <a:off x="365297" y="192713"/>
            <a:ext cx="6095365" cy="893444"/>
          </a:xfrm>
          <a:prstGeom prst="rect">
            <a:avLst/>
          </a:prstGeom>
        </p:spPr>
        <p:txBody>
          <a:bodyPr vert="horz" wrap="square" lIns="0" tIns="65405" rIns="0" bIns="0" rtlCol="0">
            <a:spAutoFit/>
          </a:bodyPr>
          <a:lstStyle/>
          <a:p>
            <a:pPr marL="12700" marR="5080">
              <a:lnSpc>
                <a:spcPts val="3229"/>
              </a:lnSpc>
              <a:spcBef>
                <a:spcPts val="515"/>
              </a:spcBef>
            </a:pPr>
            <a:r>
              <a:rPr sz="3000" dirty="0"/>
              <a:t>Gap </a:t>
            </a:r>
            <a:r>
              <a:rPr sz="3000" spc="-10" dirty="0"/>
              <a:t>areas </a:t>
            </a:r>
            <a:r>
              <a:rPr sz="3000" spc="-5" dirty="0"/>
              <a:t>leading </a:t>
            </a:r>
            <a:r>
              <a:rPr sz="3000" dirty="0"/>
              <a:t>to </a:t>
            </a:r>
            <a:r>
              <a:rPr sz="3000" spc="-10" dirty="0"/>
              <a:t>SSI </a:t>
            </a:r>
            <a:r>
              <a:rPr sz="3000" spc="-5" dirty="0"/>
              <a:t>identified </a:t>
            </a:r>
            <a:r>
              <a:rPr sz="3000" dirty="0"/>
              <a:t>in  </a:t>
            </a:r>
            <a:r>
              <a:rPr sz="3000" spc="-5" dirty="0"/>
              <a:t>African </a:t>
            </a:r>
            <a:r>
              <a:rPr sz="3000" spc="-10" dirty="0"/>
              <a:t>SUSP</a:t>
            </a:r>
            <a:r>
              <a:rPr sz="3000" spc="-175" dirty="0"/>
              <a:t> </a:t>
            </a:r>
            <a:r>
              <a:rPr sz="3000" spc="-5" dirty="0"/>
              <a:t>hospitals</a:t>
            </a:r>
            <a:endParaRPr sz="3000"/>
          </a:p>
        </p:txBody>
      </p:sp>
      <p:sp>
        <p:nvSpPr>
          <p:cNvPr id="4" name="object 4"/>
          <p:cNvSpPr txBox="1"/>
          <p:nvPr/>
        </p:nvSpPr>
        <p:spPr>
          <a:xfrm>
            <a:off x="361073" y="5741063"/>
            <a:ext cx="7767955" cy="1052830"/>
          </a:xfrm>
          <a:prstGeom prst="rect">
            <a:avLst/>
          </a:prstGeom>
        </p:spPr>
        <p:txBody>
          <a:bodyPr vert="horz" wrap="square" lIns="0" tIns="12700" rIns="0" bIns="0" rtlCol="0">
            <a:spAutoFit/>
          </a:bodyPr>
          <a:lstStyle/>
          <a:p>
            <a:pPr marL="355600" indent="-342900">
              <a:lnSpc>
                <a:spcPct val="100000"/>
              </a:lnSpc>
              <a:spcBef>
                <a:spcPts val="100"/>
              </a:spcBef>
              <a:buChar char="•"/>
              <a:tabLst>
                <a:tab pos="354965" algn="l"/>
                <a:tab pos="355600" algn="l"/>
              </a:tabLst>
            </a:pPr>
            <a:r>
              <a:rPr sz="2400" dirty="0">
                <a:latin typeface="Arial"/>
                <a:cs typeface="Arial"/>
              </a:rPr>
              <a:t>Lack of </a:t>
            </a:r>
            <a:r>
              <a:rPr sz="2400" spc="-15" dirty="0">
                <a:latin typeface="Arial"/>
                <a:cs typeface="Arial"/>
              </a:rPr>
              <a:t>staff </a:t>
            </a:r>
            <a:r>
              <a:rPr sz="2400" spc="-5" dirty="0">
                <a:latin typeface="Arial"/>
                <a:cs typeface="Arial"/>
              </a:rPr>
              <a:t>training </a:t>
            </a:r>
            <a:r>
              <a:rPr sz="2400" dirty="0">
                <a:latin typeface="Arial"/>
                <a:cs typeface="Arial"/>
              </a:rPr>
              <a:t>&amp; </a:t>
            </a:r>
            <a:r>
              <a:rPr sz="2400" spc="-5" dirty="0">
                <a:latin typeface="Arial"/>
                <a:cs typeface="Arial"/>
              </a:rPr>
              <a:t>education, patient</a:t>
            </a:r>
            <a:r>
              <a:rPr sz="2400" dirty="0">
                <a:latin typeface="Arial"/>
                <a:cs typeface="Arial"/>
              </a:rPr>
              <a:t> </a:t>
            </a:r>
            <a:r>
              <a:rPr sz="2400" spc="-5" dirty="0">
                <a:latin typeface="Arial"/>
                <a:cs typeface="Arial"/>
              </a:rPr>
              <a:t>education</a:t>
            </a:r>
            <a:endParaRPr sz="2400">
              <a:latin typeface="Arial"/>
              <a:cs typeface="Arial"/>
            </a:endParaRPr>
          </a:p>
          <a:p>
            <a:pPr marL="85725" marR="5080">
              <a:lnSpc>
                <a:spcPct val="99700"/>
              </a:lnSpc>
              <a:spcBef>
                <a:spcPts val="1255"/>
              </a:spcBef>
            </a:pPr>
            <a:r>
              <a:rPr sz="1100" i="1" spc="-5" dirty="0">
                <a:latin typeface="Arial"/>
                <a:cs typeface="Arial"/>
              </a:rPr>
              <a:t>Source</a:t>
            </a:r>
            <a:r>
              <a:rPr sz="1100" spc="-5" dirty="0">
                <a:latin typeface="Arial"/>
                <a:cs typeface="Arial"/>
              </a:rPr>
              <a:t>: Allegranzi </a:t>
            </a:r>
            <a:r>
              <a:rPr sz="1100" dirty="0">
                <a:latin typeface="Arial"/>
                <a:cs typeface="Arial"/>
              </a:rPr>
              <a:t>B, Aiken </a:t>
            </a:r>
            <a:r>
              <a:rPr sz="1100" spc="-5" dirty="0">
                <a:latin typeface="Arial"/>
                <a:cs typeface="Arial"/>
              </a:rPr>
              <a:t>AM, </a:t>
            </a:r>
            <a:r>
              <a:rPr sz="1100" dirty="0">
                <a:latin typeface="Arial"/>
                <a:cs typeface="Arial"/>
              </a:rPr>
              <a:t>Zeynep Kubilay N, </a:t>
            </a:r>
            <a:r>
              <a:rPr sz="1100" spc="-5" dirty="0">
                <a:latin typeface="Arial"/>
                <a:cs typeface="Arial"/>
              </a:rPr>
              <a:t>Nthumba </a:t>
            </a:r>
            <a:r>
              <a:rPr sz="1100" dirty="0">
                <a:latin typeface="Arial"/>
                <a:cs typeface="Arial"/>
              </a:rPr>
              <a:t>P, </a:t>
            </a:r>
            <a:r>
              <a:rPr sz="1100" spc="-5" dirty="0">
                <a:latin typeface="Arial"/>
                <a:cs typeface="Arial"/>
              </a:rPr>
              <a:t>Barasa </a:t>
            </a:r>
            <a:r>
              <a:rPr sz="1100" dirty="0">
                <a:latin typeface="Arial"/>
                <a:cs typeface="Arial"/>
              </a:rPr>
              <a:t>J, </a:t>
            </a:r>
            <a:r>
              <a:rPr sz="1100" spc="-5" dirty="0">
                <a:latin typeface="Arial"/>
                <a:cs typeface="Arial"/>
              </a:rPr>
              <a:t>Okumu </a:t>
            </a:r>
            <a:r>
              <a:rPr sz="1100" dirty="0">
                <a:latin typeface="Arial"/>
                <a:cs typeface="Arial"/>
              </a:rPr>
              <a:t>G et al. A </a:t>
            </a:r>
            <a:r>
              <a:rPr sz="1100" spc="-5" dirty="0">
                <a:latin typeface="Arial"/>
                <a:cs typeface="Arial"/>
              </a:rPr>
              <a:t>multimodal infection control </a:t>
            </a:r>
            <a:r>
              <a:rPr sz="1100" dirty="0">
                <a:latin typeface="Arial"/>
                <a:cs typeface="Arial"/>
              </a:rPr>
              <a:t>and  </a:t>
            </a:r>
            <a:r>
              <a:rPr sz="1100" spc="-5" dirty="0">
                <a:latin typeface="Arial"/>
                <a:cs typeface="Arial"/>
              </a:rPr>
              <a:t>patient safety intervention to reduce surgical site infections </a:t>
            </a:r>
            <a:r>
              <a:rPr sz="1100" dirty="0">
                <a:latin typeface="Arial"/>
                <a:cs typeface="Arial"/>
              </a:rPr>
              <a:t>in </a:t>
            </a:r>
            <a:r>
              <a:rPr sz="1100" spc="-5" dirty="0">
                <a:latin typeface="Arial"/>
                <a:cs typeface="Arial"/>
              </a:rPr>
              <a:t>Africa: </a:t>
            </a:r>
            <a:r>
              <a:rPr sz="1100" dirty="0">
                <a:latin typeface="Arial"/>
                <a:cs typeface="Arial"/>
              </a:rPr>
              <a:t>a </a:t>
            </a:r>
            <a:r>
              <a:rPr sz="1100" spc="-5" dirty="0">
                <a:latin typeface="Arial"/>
                <a:cs typeface="Arial"/>
              </a:rPr>
              <a:t>multicentre, before–after, cohort study. </a:t>
            </a:r>
            <a:r>
              <a:rPr sz="1100" dirty="0">
                <a:latin typeface="Arial"/>
                <a:cs typeface="Arial"/>
              </a:rPr>
              <a:t>Lancet </a:t>
            </a:r>
            <a:r>
              <a:rPr sz="1100" spc="-5" dirty="0">
                <a:latin typeface="Arial"/>
                <a:cs typeface="Arial"/>
              </a:rPr>
              <a:t>Infect  </a:t>
            </a:r>
            <a:r>
              <a:rPr sz="1100" dirty="0">
                <a:latin typeface="Arial"/>
                <a:cs typeface="Arial"/>
              </a:rPr>
              <a:t>Dis. 2018;</a:t>
            </a:r>
            <a:r>
              <a:rPr sz="1100" spc="-35" dirty="0">
                <a:latin typeface="Arial"/>
                <a:cs typeface="Arial"/>
              </a:rPr>
              <a:t> </a:t>
            </a:r>
            <a:r>
              <a:rPr sz="1100" spc="-5" dirty="0">
                <a:latin typeface="Arial"/>
                <a:cs typeface="Arial"/>
              </a:rPr>
              <a:t>18(5):507–515.</a:t>
            </a:r>
            <a:endParaRPr sz="1100">
              <a:latin typeface="Arial"/>
              <a:cs typeface="Arial"/>
            </a:endParaRPr>
          </a:p>
        </p:txBody>
      </p:sp>
      <p:sp>
        <p:nvSpPr>
          <p:cNvPr id="5" name="object 5"/>
          <p:cNvSpPr/>
          <p:nvPr/>
        </p:nvSpPr>
        <p:spPr>
          <a:xfrm>
            <a:off x="7410173" y="1133278"/>
            <a:ext cx="1075026" cy="114359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28828" y="2226897"/>
            <a:ext cx="8346440" cy="4157345"/>
          </a:xfrm>
          <a:prstGeom prst="rect">
            <a:avLst/>
          </a:prstGeom>
        </p:spPr>
        <p:txBody>
          <a:bodyPr vert="horz" wrap="square" lIns="0" tIns="12700" rIns="0" bIns="0" rtlCol="0">
            <a:spAutoFit/>
          </a:bodyPr>
          <a:lstStyle/>
          <a:p>
            <a:pPr marL="355600" marR="334010" indent="-342900">
              <a:lnSpc>
                <a:spcPct val="109800"/>
              </a:lnSpc>
              <a:spcBef>
                <a:spcPts val="100"/>
              </a:spcBef>
              <a:buSzPct val="79545"/>
              <a:buChar char="•"/>
              <a:tabLst>
                <a:tab pos="354965" algn="l"/>
                <a:tab pos="355600" algn="l"/>
              </a:tabLst>
            </a:pPr>
            <a:r>
              <a:rPr sz="2200" spc="-5" dirty="0">
                <a:latin typeface="Arial"/>
                <a:cs typeface="Arial"/>
              </a:rPr>
              <a:t>Assemble </a:t>
            </a:r>
            <a:r>
              <a:rPr sz="2200" dirty="0">
                <a:latin typeface="Arial"/>
                <a:cs typeface="Arial"/>
              </a:rPr>
              <a:t>a </a:t>
            </a:r>
            <a:r>
              <a:rPr sz="2200" spc="-5" dirty="0">
                <a:latin typeface="Arial"/>
                <a:cs typeface="Arial"/>
              </a:rPr>
              <a:t>multidisciplinary </a:t>
            </a:r>
            <a:r>
              <a:rPr sz="2200" dirty="0">
                <a:latin typeface="Arial"/>
                <a:cs typeface="Arial"/>
              </a:rPr>
              <a:t>team to </a:t>
            </a:r>
            <a:r>
              <a:rPr sz="2200" spc="-5" dirty="0">
                <a:latin typeface="Arial"/>
                <a:cs typeface="Arial"/>
              </a:rPr>
              <a:t>include pre-anaesthesia,  </a:t>
            </a:r>
            <a:r>
              <a:rPr sz="2200" dirty="0">
                <a:latin typeface="Arial"/>
                <a:cs typeface="Arial"/>
              </a:rPr>
              <a:t>surgery and </a:t>
            </a:r>
            <a:r>
              <a:rPr sz="2200" spc="-5" dirty="0">
                <a:latin typeface="Arial"/>
                <a:cs typeface="Arial"/>
              </a:rPr>
              <a:t>post-anaesthesia</a:t>
            </a:r>
            <a:r>
              <a:rPr sz="2200" dirty="0">
                <a:latin typeface="Arial"/>
                <a:cs typeface="Arial"/>
              </a:rPr>
              <a:t> </a:t>
            </a:r>
            <a:r>
              <a:rPr sz="2200" spc="-5" dirty="0">
                <a:latin typeface="Arial"/>
                <a:cs typeface="Arial"/>
              </a:rPr>
              <a:t>units.</a:t>
            </a:r>
            <a:endParaRPr sz="2200">
              <a:latin typeface="Arial"/>
              <a:cs typeface="Arial"/>
            </a:endParaRPr>
          </a:p>
          <a:p>
            <a:pPr marL="355600" indent="-342900">
              <a:lnSpc>
                <a:spcPct val="100000"/>
              </a:lnSpc>
              <a:spcBef>
                <a:spcPts val="1895"/>
              </a:spcBef>
              <a:buSzPct val="79545"/>
              <a:buChar char="•"/>
              <a:tabLst>
                <a:tab pos="354965" algn="l"/>
                <a:tab pos="355600" algn="l"/>
              </a:tabLst>
            </a:pPr>
            <a:r>
              <a:rPr sz="2200" spc="-5" dirty="0">
                <a:latin typeface="Arial"/>
                <a:cs typeface="Arial"/>
              </a:rPr>
              <a:t>Engage </a:t>
            </a:r>
            <a:r>
              <a:rPr sz="2200" dirty="0">
                <a:latin typeface="Arial"/>
                <a:cs typeface="Arial"/>
              </a:rPr>
              <a:t>a </a:t>
            </a:r>
            <a:r>
              <a:rPr sz="2200" spc="-5" dirty="0">
                <a:latin typeface="Arial"/>
                <a:cs typeface="Arial"/>
              </a:rPr>
              <a:t>senior-level executive </a:t>
            </a:r>
            <a:r>
              <a:rPr sz="2200" dirty="0">
                <a:latin typeface="Arial"/>
                <a:cs typeface="Arial"/>
              </a:rPr>
              <a:t>as part of your</a:t>
            </a:r>
            <a:r>
              <a:rPr sz="2200" spc="15" dirty="0">
                <a:latin typeface="Arial"/>
                <a:cs typeface="Arial"/>
              </a:rPr>
              <a:t> </a:t>
            </a:r>
            <a:r>
              <a:rPr sz="2200" dirty="0">
                <a:latin typeface="Arial"/>
                <a:cs typeface="Arial"/>
              </a:rPr>
              <a:t>team.</a:t>
            </a:r>
            <a:endParaRPr sz="2200">
              <a:latin typeface="Arial"/>
              <a:cs typeface="Arial"/>
            </a:endParaRPr>
          </a:p>
          <a:p>
            <a:pPr marL="355600" marR="674370" indent="-342900">
              <a:lnSpc>
                <a:spcPct val="109800"/>
              </a:lnSpc>
              <a:spcBef>
                <a:spcPts val="1600"/>
              </a:spcBef>
              <a:buSzPct val="79545"/>
              <a:buChar char="•"/>
              <a:tabLst>
                <a:tab pos="354965" algn="l"/>
                <a:tab pos="355600" algn="l"/>
              </a:tabLst>
            </a:pPr>
            <a:r>
              <a:rPr sz="2200" spc="-5" dirty="0">
                <a:latin typeface="Arial"/>
                <a:cs typeface="Arial"/>
              </a:rPr>
              <a:t>Implement </a:t>
            </a:r>
            <a:r>
              <a:rPr sz="2200" dirty="0">
                <a:latin typeface="Arial"/>
                <a:cs typeface="Arial"/>
              </a:rPr>
              <a:t>the </a:t>
            </a:r>
            <a:r>
              <a:rPr sz="2200" spc="-5" dirty="0">
                <a:latin typeface="Arial"/>
                <a:cs typeface="Arial"/>
              </a:rPr>
              <a:t>project with </a:t>
            </a:r>
            <a:r>
              <a:rPr sz="2200" dirty="0">
                <a:latin typeface="Arial"/>
                <a:cs typeface="Arial"/>
              </a:rPr>
              <a:t>the </a:t>
            </a:r>
            <a:r>
              <a:rPr sz="2200" spc="-5" dirty="0">
                <a:latin typeface="Arial"/>
                <a:cs typeface="Arial"/>
              </a:rPr>
              <a:t>intention </a:t>
            </a:r>
            <a:r>
              <a:rPr sz="2200" dirty="0">
                <a:latin typeface="Arial"/>
                <a:cs typeface="Arial"/>
              </a:rPr>
              <a:t>of </a:t>
            </a:r>
            <a:r>
              <a:rPr sz="2200" spc="-5" dirty="0">
                <a:latin typeface="Arial"/>
                <a:cs typeface="Arial"/>
              </a:rPr>
              <a:t>improving  perioperative teamwork, communication </a:t>
            </a:r>
            <a:r>
              <a:rPr sz="2200" dirty="0">
                <a:latin typeface="Arial"/>
                <a:cs typeface="Arial"/>
              </a:rPr>
              <a:t>and safety</a:t>
            </a:r>
            <a:r>
              <a:rPr sz="2200" spc="90" dirty="0">
                <a:latin typeface="Arial"/>
                <a:cs typeface="Arial"/>
              </a:rPr>
              <a:t> </a:t>
            </a:r>
            <a:r>
              <a:rPr sz="2200" spc="-5" dirty="0">
                <a:latin typeface="Arial"/>
                <a:cs typeface="Arial"/>
              </a:rPr>
              <a:t>culture.</a:t>
            </a:r>
            <a:endParaRPr sz="2200">
              <a:latin typeface="Arial"/>
              <a:cs typeface="Arial"/>
            </a:endParaRPr>
          </a:p>
          <a:p>
            <a:pPr marL="355600" marR="5080" indent="-342900">
              <a:lnSpc>
                <a:spcPct val="109800"/>
              </a:lnSpc>
              <a:spcBef>
                <a:spcPts val="1600"/>
              </a:spcBef>
              <a:buSzPct val="79545"/>
              <a:buChar char="•"/>
              <a:tabLst>
                <a:tab pos="354965" algn="l"/>
                <a:tab pos="355600" algn="l"/>
              </a:tabLst>
            </a:pPr>
            <a:r>
              <a:rPr sz="2200" dirty="0">
                <a:latin typeface="Arial"/>
                <a:cs typeface="Arial"/>
              </a:rPr>
              <a:t>Meet </a:t>
            </a:r>
            <a:r>
              <a:rPr sz="2200" spc="-5" dirty="0">
                <a:latin typeface="Arial"/>
                <a:cs typeface="Arial"/>
              </a:rPr>
              <a:t>regularly </a:t>
            </a:r>
            <a:r>
              <a:rPr sz="2200" dirty="0">
                <a:latin typeface="Arial"/>
                <a:cs typeface="Arial"/>
              </a:rPr>
              <a:t>as a team to </a:t>
            </a:r>
            <a:r>
              <a:rPr sz="2200" spc="-5" dirty="0">
                <a:latin typeface="Arial"/>
                <a:cs typeface="Arial"/>
              </a:rPr>
              <a:t>implement interventions </a:t>
            </a:r>
            <a:r>
              <a:rPr sz="2200" dirty="0">
                <a:latin typeface="Arial"/>
                <a:cs typeface="Arial"/>
              </a:rPr>
              <a:t>and </a:t>
            </a:r>
            <a:r>
              <a:rPr sz="2200" spc="-5" dirty="0">
                <a:latin typeface="Arial"/>
                <a:cs typeface="Arial"/>
              </a:rPr>
              <a:t>monitor  </a:t>
            </a:r>
            <a:r>
              <a:rPr sz="2200" dirty="0">
                <a:latin typeface="Arial"/>
                <a:cs typeface="Arial"/>
              </a:rPr>
              <a:t>performance.</a:t>
            </a:r>
            <a:endParaRPr sz="2200">
              <a:latin typeface="Arial"/>
              <a:cs typeface="Arial"/>
            </a:endParaRPr>
          </a:p>
          <a:p>
            <a:pPr marL="355600" marR="598170" indent="-342900">
              <a:lnSpc>
                <a:spcPct val="109800"/>
              </a:lnSpc>
              <a:spcBef>
                <a:spcPts val="1600"/>
              </a:spcBef>
              <a:buSzPct val="79545"/>
              <a:buChar char="•"/>
              <a:tabLst>
                <a:tab pos="354965" algn="l"/>
                <a:tab pos="355600" algn="l"/>
              </a:tabLst>
            </a:pPr>
            <a:r>
              <a:rPr sz="2200" spc="-5" dirty="0">
                <a:latin typeface="Arial"/>
                <a:cs typeface="Arial"/>
              </a:rPr>
              <a:t>Collect </a:t>
            </a:r>
            <a:r>
              <a:rPr sz="2200" dirty="0">
                <a:latin typeface="Arial"/>
                <a:cs typeface="Arial"/>
              </a:rPr>
              <a:t>a </a:t>
            </a:r>
            <a:r>
              <a:rPr sz="2200" spc="-5" dirty="0">
                <a:latin typeface="Arial"/>
                <a:cs typeface="Arial"/>
              </a:rPr>
              <a:t>minimal </a:t>
            </a:r>
            <a:r>
              <a:rPr sz="2200" dirty="0">
                <a:latin typeface="Arial"/>
                <a:cs typeface="Arial"/>
              </a:rPr>
              <a:t>set of </a:t>
            </a:r>
            <a:r>
              <a:rPr sz="2200" spc="-5" dirty="0">
                <a:latin typeface="Arial"/>
                <a:cs typeface="Arial"/>
              </a:rPr>
              <a:t>standardized surgical </a:t>
            </a:r>
            <a:r>
              <a:rPr sz="2200" dirty="0">
                <a:latin typeface="Arial"/>
                <a:cs typeface="Arial"/>
              </a:rPr>
              <a:t>outcome data  </a:t>
            </a:r>
            <a:r>
              <a:rPr sz="2200" spc="-25" dirty="0">
                <a:latin typeface="Arial"/>
                <a:cs typeface="Arial"/>
              </a:rPr>
              <a:t>monthly.</a:t>
            </a:r>
            <a:endParaRPr sz="2200">
              <a:latin typeface="Arial"/>
              <a:cs typeface="Arial"/>
            </a:endParaRPr>
          </a:p>
        </p:txBody>
      </p:sp>
      <p:sp>
        <p:nvSpPr>
          <p:cNvPr id="3" name="object 3"/>
          <p:cNvSpPr txBox="1">
            <a:spLocks noGrp="1"/>
          </p:cNvSpPr>
          <p:nvPr>
            <p:ph type="title"/>
          </p:nvPr>
        </p:nvSpPr>
        <p:spPr>
          <a:xfrm>
            <a:off x="365298" y="282503"/>
            <a:ext cx="4817110" cy="1259205"/>
          </a:xfrm>
          <a:prstGeom prst="rect">
            <a:avLst/>
          </a:prstGeom>
        </p:spPr>
        <p:txBody>
          <a:bodyPr vert="horz" wrap="square" lIns="0" tIns="62865" rIns="0" bIns="0" rtlCol="0">
            <a:spAutoFit/>
          </a:bodyPr>
          <a:lstStyle/>
          <a:p>
            <a:pPr marL="12700" marR="5080">
              <a:lnSpc>
                <a:spcPts val="3130"/>
              </a:lnSpc>
              <a:spcBef>
                <a:spcPts val="495"/>
              </a:spcBef>
            </a:pPr>
            <a:r>
              <a:rPr sz="2900" spc="-5" dirty="0"/>
              <a:t>The best </a:t>
            </a:r>
            <a:r>
              <a:rPr sz="2900" spc="-10" dirty="0"/>
              <a:t>approach </a:t>
            </a:r>
            <a:r>
              <a:rPr sz="2900" spc="-5" dirty="0"/>
              <a:t>for</a:t>
            </a:r>
            <a:r>
              <a:rPr sz="2900" spc="-90" dirty="0"/>
              <a:t> </a:t>
            </a:r>
            <a:r>
              <a:rPr sz="2900" spc="-5" dirty="0"/>
              <a:t>starting  </a:t>
            </a:r>
            <a:r>
              <a:rPr sz="2900" dirty="0"/>
              <a:t>a </a:t>
            </a:r>
            <a:r>
              <a:rPr sz="2900" spc="-5" dirty="0"/>
              <a:t>SUSP </a:t>
            </a:r>
            <a:r>
              <a:rPr sz="2900" spc="-10" dirty="0"/>
              <a:t>project</a:t>
            </a:r>
            <a:r>
              <a:rPr sz="2900" spc="-170" dirty="0"/>
              <a:t> </a:t>
            </a:r>
            <a:r>
              <a:rPr sz="2900" dirty="0"/>
              <a:t>–</a:t>
            </a:r>
            <a:endParaRPr sz="2900"/>
          </a:p>
          <a:p>
            <a:pPr marL="12700">
              <a:lnSpc>
                <a:spcPts val="3060"/>
              </a:lnSpc>
            </a:pPr>
            <a:r>
              <a:rPr sz="2900" spc="-5" dirty="0"/>
              <a:t>adaptive </a:t>
            </a:r>
            <a:r>
              <a:rPr sz="2900" dirty="0"/>
              <a:t>and </a:t>
            </a:r>
            <a:r>
              <a:rPr sz="2900" spc="-5" dirty="0"/>
              <a:t>technical</a:t>
            </a:r>
            <a:r>
              <a:rPr sz="2900" spc="-25" dirty="0"/>
              <a:t> </a:t>
            </a:r>
            <a:r>
              <a:rPr sz="2900" spc="-5" dirty="0"/>
              <a:t>focus</a:t>
            </a:r>
            <a:endParaRPr sz="2900"/>
          </a:p>
        </p:txBody>
      </p:sp>
      <p:sp>
        <p:nvSpPr>
          <p:cNvPr id="4" name="object 4"/>
          <p:cNvSpPr/>
          <p:nvPr/>
        </p:nvSpPr>
        <p:spPr>
          <a:xfrm>
            <a:off x="7410173" y="1133278"/>
            <a:ext cx="1075026" cy="114359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900" y="374323"/>
            <a:ext cx="7020559" cy="953769"/>
          </a:xfrm>
          <a:prstGeom prst="rect">
            <a:avLst/>
          </a:prstGeom>
        </p:spPr>
        <p:txBody>
          <a:bodyPr vert="horz" wrap="square" lIns="0" tIns="12700" rIns="0" bIns="0" rtlCol="0">
            <a:spAutoFit/>
          </a:bodyPr>
          <a:lstStyle/>
          <a:p>
            <a:pPr marL="12700">
              <a:lnSpc>
                <a:spcPts val="3654"/>
              </a:lnSpc>
              <a:spcBef>
                <a:spcPts val="100"/>
              </a:spcBef>
            </a:pPr>
            <a:r>
              <a:rPr spc="-5" dirty="0"/>
              <a:t>Effective IPC </a:t>
            </a:r>
            <a:r>
              <a:rPr spc="-10" dirty="0"/>
              <a:t>programmes</a:t>
            </a:r>
            <a:r>
              <a:rPr spc="5" dirty="0"/>
              <a:t> </a:t>
            </a:r>
            <a:r>
              <a:rPr dirty="0"/>
              <a:t>–</a:t>
            </a:r>
          </a:p>
          <a:p>
            <a:pPr marL="12700">
              <a:lnSpc>
                <a:spcPts val="3654"/>
              </a:lnSpc>
            </a:pPr>
            <a:r>
              <a:rPr spc="-5" dirty="0"/>
              <a:t>the </a:t>
            </a:r>
            <a:r>
              <a:rPr spc="-15" dirty="0"/>
              <a:t>core </a:t>
            </a:r>
            <a:r>
              <a:rPr spc="-5" dirty="0"/>
              <a:t>components and SSI</a:t>
            </a:r>
            <a:r>
              <a:rPr dirty="0"/>
              <a:t> </a:t>
            </a:r>
            <a:r>
              <a:rPr spc="-10" dirty="0"/>
              <a:t>prevention</a:t>
            </a:r>
          </a:p>
        </p:txBody>
      </p:sp>
      <p:sp>
        <p:nvSpPr>
          <p:cNvPr id="3" name="object 3"/>
          <p:cNvSpPr/>
          <p:nvPr/>
        </p:nvSpPr>
        <p:spPr>
          <a:xfrm>
            <a:off x="4707466" y="1608666"/>
            <a:ext cx="4339167" cy="4212167"/>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p:nvPr/>
        </p:nvSpPr>
        <p:spPr>
          <a:xfrm>
            <a:off x="4737100" y="1635905"/>
            <a:ext cx="4227504" cy="410271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596900" y="1468967"/>
            <a:ext cx="3255432" cy="4588932"/>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p:cNvSpPr/>
          <p:nvPr/>
        </p:nvSpPr>
        <p:spPr>
          <a:xfrm>
            <a:off x="624890" y="1498600"/>
            <a:ext cx="3145331" cy="4476047"/>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txBox="1"/>
          <p:nvPr/>
        </p:nvSpPr>
        <p:spPr>
          <a:xfrm>
            <a:off x="1177084" y="6130547"/>
            <a:ext cx="7445375" cy="527685"/>
          </a:xfrm>
          <a:prstGeom prst="rect">
            <a:avLst/>
          </a:prstGeom>
        </p:spPr>
        <p:txBody>
          <a:bodyPr vert="horz" wrap="square" lIns="0" tIns="10795" rIns="0" bIns="0" rtlCol="0">
            <a:spAutoFit/>
          </a:bodyPr>
          <a:lstStyle/>
          <a:p>
            <a:pPr marL="12700" marR="5080">
              <a:lnSpc>
                <a:spcPct val="101000"/>
              </a:lnSpc>
              <a:spcBef>
                <a:spcPts val="85"/>
              </a:spcBef>
            </a:pPr>
            <a:r>
              <a:rPr sz="1100" i="1" spc="-5" dirty="0">
                <a:latin typeface="Arial"/>
                <a:cs typeface="Arial"/>
              </a:rPr>
              <a:t>Source</a:t>
            </a:r>
            <a:r>
              <a:rPr sz="1100" spc="-5" dirty="0">
                <a:latin typeface="Arial"/>
                <a:cs typeface="Arial"/>
              </a:rPr>
              <a:t>: Guidelines </a:t>
            </a:r>
            <a:r>
              <a:rPr sz="1100" dirty="0">
                <a:latin typeface="Arial"/>
                <a:cs typeface="Arial"/>
              </a:rPr>
              <a:t>on </a:t>
            </a:r>
            <a:r>
              <a:rPr sz="1100" spc="-5" dirty="0">
                <a:latin typeface="Arial"/>
                <a:cs typeface="Arial"/>
              </a:rPr>
              <a:t>core components </a:t>
            </a:r>
            <a:r>
              <a:rPr sz="1100" dirty="0">
                <a:latin typeface="Arial"/>
                <a:cs typeface="Arial"/>
              </a:rPr>
              <a:t>of </a:t>
            </a:r>
            <a:r>
              <a:rPr sz="1100" spc="-5" dirty="0">
                <a:latin typeface="Arial"/>
                <a:cs typeface="Arial"/>
              </a:rPr>
              <a:t>infection prevention </a:t>
            </a:r>
            <a:r>
              <a:rPr sz="1100" dirty="0">
                <a:latin typeface="Arial"/>
                <a:cs typeface="Arial"/>
              </a:rPr>
              <a:t>and </a:t>
            </a:r>
            <a:r>
              <a:rPr sz="1100" spc="-5" dirty="0">
                <a:latin typeface="Arial"/>
                <a:cs typeface="Arial"/>
              </a:rPr>
              <a:t>control programmes </a:t>
            </a:r>
            <a:r>
              <a:rPr sz="1100" dirty="0">
                <a:latin typeface="Arial"/>
                <a:cs typeface="Arial"/>
              </a:rPr>
              <a:t>at </a:t>
            </a:r>
            <a:r>
              <a:rPr sz="1100" spc="-5" dirty="0">
                <a:latin typeface="Arial"/>
                <a:cs typeface="Arial"/>
              </a:rPr>
              <a:t>the national </a:t>
            </a:r>
            <a:r>
              <a:rPr sz="1100" dirty="0">
                <a:latin typeface="Arial"/>
                <a:cs typeface="Arial"/>
              </a:rPr>
              <a:t>and </a:t>
            </a:r>
            <a:r>
              <a:rPr sz="1100" spc="-5" dirty="0">
                <a:latin typeface="Arial"/>
                <a:cs typeface="Arial"/>
              </a:rPr>
              <a:t>acute health  care facility </a:t>
            </a:r>
            <a:r>
              <a:rPr sz="1100" dirty="0">
                <a:latin typeface="Arial"/>
                <a:cs typeface="Arial"/>
              </a:rPr>
              <a:t>level. </a:t>
            </a:r>
            <a:r>
              <a:rPr sz="1100" spc="-5" dirty="0">
                <a:latin typeface="Arial"/>
                <a:cs typeface="Arial"/>
              </a:rPr>
              <a:t>Geneva: World Health Organization;</a:t>
            </a:r>
            <a:r>
              <a:rPr sz="1100" spc="-40" dirty="0">
                <a:latin typeface="Arial"/>
                <a:cs typeface="Arial"/>
              </a:rPr>
              <a:t> </a:t>
            </a:r>
            <a:r>
              <a:rPr sz="1100" dirty="0">
                <a:latin typeface="Arial"/>
                <a:cs typeface="Arial"/>
              </a:rPr>
              <a:t>2016</a:t>
            </a:r>
            <a:endParaRPr sz="1100">
              <a:latin typeface="Arial"/>
              <a:cs typeface="Arial"/>
            </a:endParaRPr>
          </a:p>
          <a:p>
            <a:pPr marL="12700">
              <a:lnSpc>
                <a:spcPts val="1300"/>
              </a:lnSpc>
            </a:pPr>
            <a:r>
              <a:rPr sz="1100" spc="-5" dirty="0">
                <a:latin typeface="Arial"/>
                <a:cs typeface="Arial"/>
              </a:rPr>
              <a:t>(</a:t>
            </a:r>
            <a:r>
              <a:rPr sz="1100" u="sng" spc="-5" dirty="0">
                <a:solidFill>
                  <a:srgbClr val="009CDE"/>
                </a:solidFill>
                <a:uFill>
                  <a:solidFill>
                    <a:srgbClr val="009CDE"/>
                  </a:solidFill>
                </a:uFill>
                <a:latin typeface="Arial"/>
                <a:cs typeface="Arial"/>
                <a:hlinkClick r:id="rId6"/>
              </a:rPr>
              <a:t>http://www.who.int/infection-prevention/publications/ipc-core-components/en/</a:t>
            </a:r>
            <a:r>
              <a:rPr sz="1100" spc="-5" dirty="0">
                <a:latin typeface="Arial"/>
                <a:cs typeface="Arial"/>
                <a:hlinkClick r:id="rId6"/>
              </a:rPr>
              <a:t>).</a:t>
            </a:r>
            <a:endParaRPr sz="1100">
              <a:latin typeface="Arial"/>
              <a:cs typeface="Arial"/>
            </a:endParaRPr>
          </a:p>
        </p:txBody>
      </p:sp>
      <p:sp>
        <p:nvSpPr>
          <p:cNvPr id="8" name="object 8"/>
          <p:cNvSpPr/>
          <p:nvPr/>
        </p:nvSpPr>
        <p:spPr>
          <a:xfrm>
            <a:off x="-9373" y="5896523"/>
            <a:ext cx="969010" cy="971442"/>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6372" y="418172"/>
            <a:ext cx="5377815" cy="574040"/>
          </a:xfrm>
          <a:prstGeom prst="rect">
            <a:avLst/>
          </a:prstGeom>
        </p:spPr>
        <p:txBody>
          <a:bodyPr vert="horz" wrap="square" lIns="0" tIns="12700" rIns="0" bIns="0" rtlCol="0">
            <a:spAutoFit/>
          </a:bodyPr>
          <a:lstStyle/>
          <a:p>
            <a:pPr marL="12700">
              <a:lnSpc>
                <a:spcPct val="100000"/>
              </a:lnSpc>
              <a:spcBef>
                <a:spcPts val="100"/>
              </a:spcBef>
            </a:pPr>
            <a:r>
              <a:rPr sz="3600" spc="-70" dirty="0"/>
              <a:t>Tools </a:t>
            </a:r>
            <a:r>
              <a:rPr sz="3600" dirty="0"/>
              <a:t>to </a:t>
            </a:r>
            <a:r>
              <a:rPr sz="3600" spc="-15" dirty="0"/>
              <a:t>address </a:t>
            </a:r>
            <a:r>
              <a:rPr sz="3600" spc="-5" dirty="0"/>
              <a:t>the</a:t>
            </a:r>
            <a:r>
              <a:rPr sz="3600" spc="50" dirty="0"/>
              <a:t> </a:t>
            </a:r>
            <a:r>
              <a:rPr sz="3600" spc="-15" dirty="0"/>
              <a:t>culture</a:t>
            </a:r>
            <a:endParaRPr sz="3600"/>
          </a:p>
        </p:txBody>
      </p:sp>
      <p:sp>
        <p:nvSpPr>
          <p:cNvPr id="3" name="object 3"/>
          <p:cNvSpPr/>
          <p:nvPr/>
        </p:nvSpPr>
        <p:spPr>
          <a:xfrm>
            <a:off x="175807" y="3348906"/>
            <a:ext cx="4457853" cy="181863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p:nvPr/>
        </p:nvSpPr>
        <p:spPr>
          <a:xfrm>
            <a:off x="4763424" y="3154281"/>
            <a:ext cx="4125670" cy="246005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4713424" y="3108819"/>
            <a:ext cx="4180840" cy="2510790"/>
          </a:xfrm>
          <a:custGeom>
            <a:avLst/>
            <a:gdLst/>
            <a:ahLst/>
            <a:cxnLst/>
            <a:rect l="l" t="t" r="r" b="b"/>
            <a:pathLst>
              <a:path w="4180840" h="2510790">
                <a:moveTo>
                  <a:pt x="0" y="0"/>
                </a:moveTo>
                <a:lnTo>
                  <a:pt x="4180433" y="0"/>
                </a:lnTo>
                <a:lnTo>
                  <a:pt x="4180433" y="2510283"/>
                </a:lnTo>
                <a:lnTo>
                  <a:pt x="0" y="2510283"/>
                </a:lnTo>
                <a:lnTo>
                  <a:pt x="0" y="0"/>
                </a:lnTo>
                <a:close/>
              </a:path>
            </a:pathLst>
          </a:custGeom>
          <a:ln w="9525">
            <a:solidFill>
              <a:srgbClr val="000000"/>
            </a:solidFill>
          </a:ln>
        </p:spPr>
        <p:txBody>
          <a:bodyPr wrap="square" lIns="0" tIns="0" rIns="0" bIns="0" rtlCol="0"/>
          <a:lstStyle/>
          <a:p>
            <a:endParaRPr/>
          </a:p>
        </p:txBody>
      </p:sp>
      <p:sp>
        <p:nvSpPr>
          <p:cNvPr id="6" name="object 6"/>
          <p:cNvSpPr txBox="1"/>
          <p:nvPr/>
        </p:nvSpPr>
        <p:spPr>
          <a:xfrm>
            <a:off x="187665" y="5986193"/>
            <a:ext cx="8468995" cy="697230"/>
          </a:xfrm>
          <a:prstGeom prst="rect">
            <a:avLst/>
          </a:prstGeom>
        </p:spPr>
        <p:txBody>
          <a:bodyPr vert="horz" wrap="square" lIns="0" tIns="12065" rIns="0" bIns="0" rtlCol="0">
            <a:spAutoFit/>
          </a:bodyPr>
          <a:lstStyle/>
          <a:p>
            <a:pPr marL="12700" marR="5080">
              <a:lnSpc>
                <a:spcPct val="100200"/>
              </a:lnSpc>
              <a:spcBef>
                <a:spcPts val="95"/>
              </a:spcBef>
            </a:pPr>
            <a:r>
              <a:rPr sz="1100" i="1" spc="-5" dirty="0">
                <a:latin typeface="Arial"/>
                <a:cs typeface="Arial"/>
              </a:rPr>
              <a:t>Sources</a:t>
            </a:r>
            <a:r>
              <a:rPr sz="1100" spc="-5" dirty="0">
                <a:latin typeface="Arial"/>
                <a:cs typeface="Arial"/>
              </a:rPr>
              <a:t>: Core </a:t>
            </a:r>
            <a:r>
              <a:rPr sz="1100" dirty="0">
                <a:latin typeface="Arial"/>
                <a:cs typeface="Arial"/>
              </a:rPr>
              <a:t>CUSP Toolkit </a:t>
            </a:r>
            <a:r>
              <a:rPr sz="1100" spc="-5" dirty="0">
                <a:latin typeface="Arial"/>
                <a:cs typeface="Arial"/>
              </a:rPr>
              <a:t>[website]. </a:t>
            </a:r>
            <a:r>
              <a:rPr sz="1100" dirty="0">
                <a:latin typeface="Arial"/>
                <a:cs typeface="Arial"/>
              </a:rPr>
              <a:t>Rockville, </a:t>
            </a:r>
            <a:r>
              <a:rPr sz="1100" spc="-5" dirty="0">
                <a:latin typeface="Arial"/>
                <a:cs typeface="Arial"/>
              </a:rPr>
              <a:t>MD: </a:t>
            </a:r>
            <a:r>
              <a:rPr sz="1100" dirty="0">
                <a:latin typeface="Arial"/>
                <a:cs typeface="Arial"/>
              </a:rPr>
              <a:t>Agency </a:t>
            </a:r>
            <a:r>
              <a:rPr sz="1100" spc="-5" dirty="0">
                <a:latin typeface="Arial"/>
                <a:cs typeface="Arial"/>
              </a:rPr>
              <a:t>for Healthcare Research </a:t>
            </a:r>
            <a:r>
              <a:rPr sz="1100" dirty="0">
                <a:latin typeface="Arial"/>
                <a:cs typeface="Arial"/>
              </a:rPr>
              <a:t>and </a:t>
            </a:r>
            <a:r>
              <a:rPr sz="1100" spc="-5" dirty="0">
                <a:latin typeface="Arial"/>
                <a:cs typeface="Arial"/>
              </a:rPr>
              <a:t>Quality; </a:t>
            </a:r>
            <a:r>
              <a:rPr sz="1100" dirty="0">
                <a:latin typeface="Arial"/>
                <a:cs typeface="Arial"/>
              </a:rPr>
              <a:t>2018  </a:t>
            </a:r>
            <a:r>
              <a:rPr sz="1100" spc="-5" dirty="0">
                <a:latin typeface="Arial"/>
                <a:cs typeface="Arial"/>
              </a:rPr>
              <a:t>(</a:t>
            </a:r>
            <a:r>
              <a:rPr sz="1100" u="sng" spc="-5" dirty="0">
                <a:solidFill>
                  <a:srgbClr val="009CDE"/>
                </a:solidFill>
                <a:uFill>
                  <a:solidFill>
                    <a:srgbClr val="009CDE"/>
                  </a:solidFill>
                </a:uFill>
                <a:latin typeface="Arial"/>
                <a:cs typeface="Arial"/>
              </a:rPr>
              <a:t>https://</a:t>
            </a:r>
            <a:r>
              <a:rPr sz="1100" u="sng" spc="-5" dirty="0">
                <a:solidFill>
                  <a:srgbClr val="009CDE"/>
                </a:solidFill>
                <a:uFill>
                  <a:solidFill>
                    <a:srgbClr val="009CDE"/>
                  </a:solidFill>
                </a:uFill>
                <a:latin typeface="Arial"/>
                <a:cs typeface="Arial"/>
                <a:hlinkClick r:id="rId4"/>
              </a:rPr>
              <a:t>www.ahrq.gov/professionals/education/curriculum-tools/cusptoolkit/modules/index.html</a:t>
            </a:r>
            <a:r>
              <a:rPr sz="1100" spc="-5" dirty="0">
                <a:latin typeface="Arial"/>
                <a:cs typeface="Arial"/>
                <a:hlinkClick r:id="rId4"/>
              </a:rPr>
              <a:t>); </a:t>
            </a:r>
            <a:r>
              <a:rPr sz="1100" spc="-5" dirty="0">
                <a:latin typeface="Arial"/>
                <a:cs typeface="Arial"/>
              </a:rPr>
              <a:t>Supplemental </a:t>
            </a:r>
            <a:r>
              <a:rPr sz="1100" dirty="0">
                <a:latin typeface="Arial"/>
                <a:cs typeface="Arial"/>
              </a:rPr>
              <a:t>Tools </a:t>
            </a:r>
            <a:r>
              <a:rPr sz="1100" spc="-5" dirty="0">
                <a:latin typeface="Arial"/>
                <a:cs typeface="Arial"/>
              </a:rPr>
              <a:t>[website]. </a:t>
            </a:r>
            <a:r>
              <a:rPr sz="1100" dirty="0">
                <a:latin typeface="Arial"/>
                <a:cs typeface="Arial"/>
              </a:rPr>
              <a:t>Rockville,  </a:t>
            </a:r>
            <a:r>
              <a:rPr sz="1100" spc="-5" dirty="0">
                <a:latin typeface="Arial"/>
                <a:cs typeface="Arial"/>
              </a:rPr>
              <a:t>MD: </a:t>
            </a:r>
            <a:r>
              <a:rPr sz="1100" dirty="0">
                <a:latin typeface="Arial"/>
                <a:cs typeface="Arial"/>
              </a:rPr>
              <a:t>Agency </a:t>
            </a:r>
            <a:r>
              <a:rPr sz="1100" spc="-5" dirty="0">
                <a:latin typeface="Arial"/>
                <a:cs typeface="Arial"/>
              </a:rPr>
              <a:t>for Healthcare Research </a:t>
            </a:r>
            <a:r>
              <a:rPr sz="1100" dirty="0">
                <a:latin typeface="Arial"/>
                <a:cs typeface="Arial"/>
              </a:rPr>
              <a:t>and </a:t>
            </a:r>
            <a:r>
              <a:rPr sz="1100" spc="-5" dirty="0">
                <a:latin typeface="Arial"/>
                <a:cs typeface="Arial"/>
              </a:rPr>
              <a:t>Quality; </a:t>
            </a:r>
            <a:r>
              <a:rPr sz="1100" dirty="0">
                <a:latin typeface="Arial"/>
                <a:cs typeface="Arial"/>
              </a:rPr>
              <a:t>2018 </a:t>
            </a:r>
            <a:r>
              <a:rPr sz="1100" spc="-5" dirty="0">
                <a:latin typeface="Arial"/>
                <a:cs typeface="Arial"/>
              </a:rPr>
              <a:t>(</a:t>
            </a:r>
            <a:r>
              <a:rPr sz="1100" u="sng" spc="-5" dirty="0">
                <a:solidFill>
                  <a:srgbClr val="009CDE"/>
                </a:solidFill>
                <a:uFill>
                  <a:solidFill>
                    <a:srgbClr val="009CDE"/>
                  </a:solidFill>
                </a:uFill>
                <a:latin typeface="Arial"/>
                <a:cs typeface="Arial"/>
              </a:rPr>
              <a:t>https://</a:t>
            </a:r>
            <a:r>
              <a:rPr sz="1100" u="sng" spc="-5" dirty="0">
                <a:solidFill>
                  <a:srgbClr val="009CDE"/>
                </a:solidFill>
                <a:uFill>
                  <a:solidFill>
                    <a:srgbClr val="009CDE"/>
                  </a:solidFill>
                </a:uFill>
                <a:latin typeface="Arial"/>
                <a:cs typeface="Arial"/>
                <a:hlinkClick r:id="rId5"/>
              </a:rPr>
              <a:t>www.ahrq.gov/professionals/quality-patient- </a:t>
            </a:r>
            <a:r>
              <a:rPr sz="1100" spc="-5" dirty="0">
                <a:solidFill>
                  <a:srgbClr val="009CDE"/>
                </a:solidFill>
                <a:latin typeface="Arial"/>
                <a:cs typeface="Arial"/>
              </a:rPr>
              <a:t> </a:t>
            </a:r>
            <a:r>
              <a:rPr sz="1100" u="sng" spc="-5" dirty="0">
                <a:solidFill>
                  <a:srgbClr val="009CDE"/>
                </a:solidFill>
                <a:uFill>
                  <a:solidFill>
                    <a:srgbClr val="009CDE"/>
                  </a:solidFill>
                </a:uFill>
                <a:latin typeface="Arial"/>
                <a:cs typeface="Arial"/>
              </a:rPr>
              <a:t>safety/hais/tools/surgery/guide-appcusp.html</a:t>
            </a:r>
            <a:r>
              <a:rPr sz="1100" spc="-5" dirty="0">
                <a:latin typeface="Arial"/>
                <a:cs typeface="Arial"/>
              </a:rPr>
              <a:t>).</a:t>
            </a:r>
            <a:endParaRPr sz="1100">
              <a:latin typeface="Arial"/>
              <a:cs typeface="Arial"/>
            </a:endParaRPr>
          </a:p>
        </p:txBody>
      </p:sp>
      <p:sp>
        <p:nvSpPr>
          <p:cNvPr id="7" name="object 7"/>
          <p:cNvSpPr txBox="1"/>
          <p:nvPr/>
        </p:nvSpPr>
        <p:spPr>
          <a:xfrm>
            <a:off x="321071" y="1293166"/>
            <a:ext cx="8470900" cy="1477645"/>
          </a:xfrm>
          <a:prstGeom prst="rect">
            <a:avLst/>
          </a:prstGeom>
          <a:ln w="9525">
            <a:solidFill>
              <a:srgbClr val="000000"/>
            </a:solidFill>
          </a:ln>
        </p:spPr>
        <p:txBody>
          <a:bodyPr vert="horz" wrap="square" lIns="0" tIns="36830" rIns="0" bIns="0" rtlCol="0">
            <a:spAutoFit/>
          </a:bodyPr>
          <a:lstStyle/>
          <a:p>
            <a:pPr marL="90805">
              <a:lnSpc>
                <a:spcPct val="100000"/>
              </a:lnSpc>
              <a:spcBef>
                <a:spcPts val="290"/>
              </a:spcBef>
            </a:pPr>
            <a:r>
              <a:rPr sz="1800" spc="-5" dirty="0">
                <a:solidFill>
                  <a:srgbClr val="0070C0"/>
                </a:solidFill>
                <a:latin typeface="Times New Roman"/>
                <a:cs typeface="Times New Roman"/>
              </a:rPr>
              <a:t>Core CUSP</a:t>
            </a:r>
            <a:r>
              <a:rPr sz="1800" spc="-70" dirty="0">
                <a:solidFill>
                  <a:srgbClr val="0070C0"/>
                </a:solidFill>
                <a:latin typeface="Times New Roman"/>
                <a:cs typeface="Times New Roman"/>
              </a:rPr>
              <a:t> </a:t>
            </a:r>
            <a:r>
              <a:rPr sz="1800" spc="-5" dirty="0">
                <a:solidFill>
                  <a:srgbClr val="0070C0"/>
                </a:solidFill>
                <a:latin typeface="Times New Roman"/>
                <a:cs typeface="Times New Roman"/>
              </a:rPr>
              <a:t>toolkit</a:t>
            </a:r>
            <a:endParaRPr sz="1800">
              <a:latin typeface="Times New Roman"/>
              <a:cs typeface="Times New Roman"/>
            </a:endParaRPr>
          </a:p>
          <a:p>
            <a:pPr marL="90805" marR="315595">
              <a:lnSpc>
                <a:spcPct val="99800"/>
              </a:lnSpc>
              <a:spcBef>
                <a:spcPts val="15"/>
              </a:spcBef>
            </a:pPr>
            <a:r>
              <a:rPr sz="1800" spc="-5" dirty="0">
                <a:latin typeface="Times New Roman"/>
                <a:cs typeface="Times New Roman"/>
              </a:rPr>
              <a:t>Created </a:t>
            </a:r>
            <a:r>
              <a:rPr sz="1800" dirty="0">
                <a:latin typeface="Times New Roman"/>
                <a:cs typeface="Times New Roman"/>
              </a:rPr>
              <a:t>for </a:t>
            </a:r>
            <a:r>
              <a:rPr sz="1800" spc="-5" dirty="0">
                <a:latin typeface="Times New Roman"/>
                <a:cs typeface="Times New Roman"/>
              </a:rPr>
              <a:t>clinicians </a:t>
            </a:r>
            <a:r>
              <a:rPr sz="1800" dirty="0">
                <a:latin typeface="Times New Roman"/>
                <a:cs typeface="Times New Roman"/>
              </a:rPr>
              <a:t>by </a:t>
            </a:r>
            <a:r>
              <a:rPr sz="1800" spc="-5" dirty="0">
                <a:latin typeface="Times New Roman"/>
                <a:cs typeface="Times New Roman"/>
              </a:rPr>
              <a:t>clinicians, the CUSP toolkit is modular </a:t>
            </a:r>
            <a:r>
              <a:rPr sz="1800" dirty="0">
                <a:latin typeface="Times New Roman"/>
                <a:cs typeface="Times New Roman"/>
              </a:rPr>
              <a:t>and </a:t>
            </a:r>
            <a:r>
              <a:rPr sz="1800" spc="-5" dirty="0">
                <a:latin typeface="Times New Roman"/>
                <a:cs typeface="Times New Roman"/>
              </a:rPr>
              <a:t>modifiable to meet  individual unit needs. </a:t>
            </a:r>
            <a:r>
              <a:rPr sz="1800" dirty="0">
                <a:latin typeface="Times New Roman"/>
                <a:cs typeface="Times New Roman"/>
              </a:rPr>
              <a:t>Each </a:t>
            </a:r>
            <a:r>
              <a:rPr sz="1800" spc="-5" dirty="0">
                <a:latin typeface="Times New Roman"/>
                <a:cs typeface="Times New Roman"/>
              </a:rPr>
              <a:t>module includes teaching tools </a:t>
            </a:r>
            <a:r>
              <a:rPr sz="1800" dirty="0">
                <a:latin typeface="Times New Roman"/>
                <a:cs typeface="Times New Roman"/>
              </a:rPr>
              <a:t>and </a:t>
            </a:r>
            <a:r>
              <a:rPr sz="1800" spc="-5" dirty="0">
                <a:latin typeface="Times New Roman"/>
                <a:cs typeface="Times New Roman"/>
              </a:rPr>
              <a:t>resources to support  </a:t>
            </a:r>
            <a:r>
              <a:rPr sz="1800" dirty="0">
                <a:latin typeface="Times New Roman"/>
                <a:cs typeface="Times New Roman"/>
              </a:rPr>
              <a:t>change at </a:t>
            </a:r>
            <a:r>
              <a:rPr sz="1800" spc="-5" dirty="0">
                <a:latin typeface="Times New Roman"/>
                <a:cs typeface="Times New Roman"/>
              </a:rPr>
              <a:t>the unit level, presented through facilitator notes that take </a:t>
            </a:r>
            <a:r>
              <a:rPr sz="1800" dirty="0">
                <a:latin typeface="Times New Roman"/>
                <a:cs typeface="Times New Roman"/>
              </a:rPr>
              <a:t>you </a:t>
            </a:r>
            <a:r>
              <a:rPr sz="1800" spc="-5" dirty="0">
                <a:latin typeface="Times New Roman"/>
                <a:cs typeface="Times New Roman"/>
              </a:rPr>
              <a:t>step-by-step  through the module, presentation slides, tools,</a:t>
            </a:r>
            <a:r>
              <a:rPr sz="1800" spc="25" dirty="0">
                <a:latin typeface="Times New Roman"/>
                <a:cs typeface="Times New Roman"/>
              </a:rPr>
              <a:t> </a:t>
            </a:r>
            <a:r>
              <a:rPr sz="1800" spc="-5" dirty="0">
                <a:latin typeface="Times New Roman"/>
                <a:cs typeface="Times New Roman"/>
              </a:rPr>
              <a:t>videos.</a:t>
            </a:r>
            <a:endParaRPr sz="1800">
              <a:latin typeface="Times New Roman"/>
              <a:cs typeface="Times New Roman"/>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670" y="41506"/>
            <a:ext cx="5777865" cy="1393825"/>
          </a:xfrm>
          <a:prstGeom prst="rect">
            <a:avLst/>
          </a:prstGeom>
        </p:spPr>
        <p:txBody>
          <a:bodyPr vert="horz" wrap="square" lIns="0" tIns="66040" rIns="0" bIns="0" rtlCol="0">
            <a:spAutoFit/>
          </a:bodyPr>
          <a:lstStyle/>
          <a:p>
            <a:pPr marL="12700" marR="5080">
              <a:lnSpc>
                <a:spcPts val="3470"/>
              </a:lnSpc>
              <a:spcBef>
                <a:spcPts val="520"/>
              </a:spcBef>
            </a:pPr>
            <a:r>
              <a:rPr spc="-5" dirty="0"/>
              <a:t>Understanding and influencing  the local </a:t>
            </a:r>
            <a:r>
              <a:rPr spc="-10" dirty="0"/>
              <a:t>culture: </a:t>
            </a:r>
            <a:r>
              <a:rPr spc="-5" dirty="0"/>
              <a:t>tools </a:t>
            </a:r>
            <a:r>
              <a:rPr spc="-10" dirty="0"/>
              <a:t>created </a:t>
            </a:r>
            <a:r>
              <a:rPr spc="-5" dirty="0"/>
              <a:t>by  SUSP teams in African</a:t>
            </a:r>
            <a:r>
              <a:rPr spc="-375" dirty="0"/>
              <a:t> </a:t>
            </a:r>
            <a:r>
              <a:rPr spc="-5" dirty="0"/>
              <a:t>hospitals</a:t>
            </a:r>
          </a:p>
        </p:txBody>
      </p:sp>
      <p:sp>
        <p:nvSpPr>
          <p:cNvPr id="3" name="object 3"/>
          <p:cNvSpPr/>
          <p:nvPr/>
        </p:nvSpPr>
        <p:spPr>
          <a:xfrm>
            <a:off x="3707903" y="1986533"/>
            <a:ext cx="4718489" cy="265203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p:nvPr/>
        </p:nvSpPr>
        <p:spPr>
          <a:xfrm>
            <a:off x="200370" y="1897834"/>
            <a:ext cx="2778709" cy="405144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195607" y="1796937"/>
            <a:ext cx="2797175" cy="4157345"/>
          </a:xfrm>
          <a:custGeom>
            <a:avLst/>
            <a:gdLst/>
            <a:ahLst/>
            <a:cxnLst/>
            <a:rect l="l" t="t" r="r" b="b"/>
            <a:pathLst>
              <a:path w="2797175" h="4157345">
                <a:moveTo>
                  <a:pt x="0" y="0"/>
                </a:moveTo>
                <a:lnTo>
                  <a:pt x="2796979" y="0"/>
                </a:lnTo>
                <a:lnTo>
                  <a:pt x="2796979" y="4157105"/>
                </a:lnTo>
                <a:lnTo>
                  <a:pt x="0" y="4157105"/>
                </a:lnTo>
                <a:lnTo>
                  <a:pt x="0" y="0"/>
                </a:lnTo>
                <a:close/>
              </a:path>
            </a:pathLst>
          </a:custGeom>
          <a:ln w="9525">
            <a:solidFill>
              <a:srgbClr val="000000"/>
            </a:solidFill>
          </a:ln>
        </p:spPr>
        <p:txBody>
          <a:bodyPr wrap="square" lIns="0" tIns="0" rIns="0" bIns="0" rtlCol="0"/>
          <a:lstStyle/>
          <a:p>
            <a:endParaRPr/>
          </a:p>
        </p:txBody>
      </p:sp>
      <p:sp>
        <p:nvSpPr>
          <p:cNvPr id="6" name="object 6"/>
          <p:cNvSpPr/>
          <p:nvPr/>
        </p:nvSpPr>
        <p:spPr>
          <a:xfrm>
            <a:off x="3155726" y="4757705"/>
            <a:ext cx="3223173" cy="1608405"/>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p:nvPr/>
        </p:nvSpPr>
        <p:spPr>
          <a:xfrm>
            <a:off x="3150964" y="4752928"/>
            <a:ext cx="3232785" cy="1617980"/>
          </a:xfrm>
          <a:custGeom>
            <a:avLst/>
            <a:gdLst/>
            <a:ahLst/>
            <a:cxnLst/>
            <a:rect l="l" t="t" r="r" b="b"/>
            <a:pathLst>
              <a:path w="3232785" h="1617979">
                <a:moveTo>
                  <a:pt x="0" y="0"/>
                </a:moveTo>
                <a:lnTo>
                  <a:pt x="3232699" y="0"/>
                </a:lnTo>
                <a:lnTo>
                  <a:pt x="3232699" y="1617945"/>
                </a:lnTo>
                <a:lnTo>
                  <a:pt x="0" y="1617945"/>
                </a:lnTo>
                <a:lnTo>
                  <a:pt x="0" y="0"/>
                </a:lnTo>
                <a:close/>
              </a:path>
            </a:pathLst>
          </a:custGeom>
          <a:ln w="9525">
            <a:solidFill>
              <a:srgbClr val="000000"/>
            </a:solidFill>
          </a:ln>
        </p:spPr>
        <p:txBody>
          <a:bodyPr wrap="square" lIns="0" tIns="0" rIns="0" bIns="0" rtlCol="0"/>
          <a:lstStyle/>
          <a:p>
            <a:endParaRPr/>
          </a:p>
        </p:txBody>
      </p:sp>
      <p:sp>
        <p:nvSpPr>
          <p:cNvPr id="8" name="object 8"/>
          <p:cNvSpPr txBox="1"/>
          <p:nvPr/>
        </p:nvSpPr>
        <p:spPr>
          <a:xfrm>
            <a:off x="279110" y="6410094"/>
            <a:ext cx="7532370" cy="330200"/>
          </a:xfrm>
          <a:prstGeom prst="rect">
            <a:avLst/>
          </a:prstGeom>
        </p:spPr>
        <p:txBody>
          <a:bodyPr vert="horz" wrap="square" lIns="0" tIns="12700" rIns="0" bIns="0" rtlCol="0">
            <a:spAutoFit/>
          </a:bodyPr>
          <a:lstStyle/>
          <a:p>
            <a:pPr marL="12700" marR="5080">
              <a:lnSpc>
                <a:spcPct val="100000"/>
              </a:lnSpc>
              <a:spcBef>
                <a:spcPts val="100"/>
              </a:spcBef>
            </a:pPr>
            <a:r>
              <a:rPr sz="1000" i="1" spc="-5" dirty="0">
                <a:latin typeface="Arial"/>
                <a:cs typeface="Arial"/>
              </a:rPr>
              <a:t>Source</a:t>
            </a:r>
            <a:r>
              <a:rPr sz="1000" spc="-5" dirty="0">
                <a:latin typeface="Arial"/>
                <a:cs typeface="Arial"/>
              </a:rPr>
              <a:t>: The surgical </a:t>
            </a:r>
            <a:r>
              <a:rPr sz="1000" spc="-10" dirty="0">
                <a:latin typeface="Arial"/>
                <a:cs typeface="Arial"/>
              </a:rPr>
              <a:t>unit-based </a:t>
            </a:r>
            <a:r>
              <a:rPr sz="1000" spc="-5" dirty="0">
                <a:latin typeface="Arial"/>
                <a:cs typeface="Arial"/>
              </a:rPr>
              <a:t>safety programme </a:t>
            </a:r>
            <a:r>
              <a:rPr sz="1000" dirty="0">
                <a:latin typeface="Arial"/>
                <a:cs typeface="Arial"/>
              </a:rPr>
              <a:t>in </a:t>
            </a:r>
            <a:r>
              <a:rPr sz="1000" spc="-5" dirty="0">
                <a:latin typeface="Arial"/>
                <a:cs typeface="Arial"/>
              </a:rPr>
              <a:t>African hospitals. In: World Health Organization [website]. </a:t>
            </a:r>
            <a:r>
              <a:rPr sz="1000" spc="-10" dirty="0">
                <a:latin typeface="Arial"/>
                <a:cs typeface="Arial"/>
              </a:rPr>
              <a:t>Geneva: </a:t>
            </a:r>
            <a:r>
              <a:rPr sz="1000" spc="-5" dirty="0">
                <a:latin typeface="Arial"/>
                <a:cs typeface="Arial"/>
              </a:rPr>
              <a:t>World Health  </a:t>
            </a:r>
            <a:r>
              <a:rPr sz="1000" spc="-10" dirty="0">
                <a:latin typeface="Arial"/>
                <a:cs typeface="Arial"/>
              </a:rPr>
              <a:t>Organization; 2018</a:t>
            </a:r>
            <a:r>
              <a:rPr sz="1000" spc="-15" dirty="0">
                <a:latin typeface="Arial"/>
                <a:cs typeface="Arial"/>
              </a:rPr>
              <a:t> </a:t>
            </a:r>
            <a:r>
              <a:rPr sz="1000" spc="-5" dirty="0">
                <a:latin typeface="Arial"/>
                <a:cs typeface="Arial"/>
              </a:rPr>
              <a:t>(</a:t>
            </a:r>
            <a:r>
              <a:rPr sz="1000" u="sng" spc="-5" dirty="0">
                <a:solidFill>
                  <a:srgbClr val="009CDE"/>
                </a:solidFill>
                <a:uFill>
                  <a:solidFill>
                    <a:srgbClr val="009CDE"/>
                  </a:solidFill>
                </a:uFill>
                <a:latin typeface="Arial"/>
                <a:cs typeface="Arial"/>
                <a:hlinkClick r:id="rId5"/>
              </a:rPr>
              <a:t>http://www.who.int/infection-prevention/countries/surgical/en/</a:t>
            </a:r>
            <a:r>
              <a:rPr sz="1000" spc="-5" dirty="0">
                <a:latin typeface="Arial"/>
                <a:cs typeface="Arial"/>
                <a:hlinkClick r:id="rId5"/>
              </a:rPr>
              <a:t>).</a:t>
            </a:r>
            <a:endParaRPr sz="1000">
              <a:latin typeface="Arial"/>
              <a:cs typeface="Arial"/>
            </a:endParaRPr>
          </a:p>
        </p:txBody>
      </p:sp>
      <p:sp>
        <p:nvSpPr>
          <p:cNvPr id="9" name="object 9"/>
          <p:cNvSpPr/>
          <p:nvPr/>
        </p:nvSpPr>
        <p:spPr>
          <a:xfrm>
            <a:off x="6689048" y="4757691"/>
            <a:ext cx="2144558" cy="1608419"/>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0" name="object 10"/>
          <p:cNvSpPr/>
          <p:nvPr/>
        </p:nvSpPr>
        <p:spPr>
          <a:xfrm>
            <a:off x="6684285" y="4752928"/>
            <a:ext cx="2154555" cy="1617980"/>
          </a:xfrm>
          <a:custGeom>
            <a:avLst/>
            <a:gdLst/>
            <a:ahLst/>
            <a:cxnLst/>
            <a:rect l="l" t="t" r="r" b="b"/>
            <a:pathLst>
              <a:path w="2154554" h="1617979">
                <a:moveTo>
                  <a:pt x="0" y="0"/>
                </a:moveTo>
                <a:lnTo>
                  <a:pt x="2154084" y="0"/>
                </a:lnTo>
                <a:lnTo>
                  <a:pt x="2154084" y="1617945"/>
                </a:lnTo>
                <a:lnTo>
                  <a:pt x="0" y="1617945"/>
                </a:lnTo>
                <a:lnTo>
                  <a:pt x="0" y="0"/>
                </a:lnTo>
                <a:close/>
              </a:path>
            </a:pathLst>
          </a:custGeom>
          <a:ln w="9525">
            <a:solidFill>
              <a:srgbClr val="000000"/>
            </a:solidFill>
          </a:ln>
        </p:spPr>
        <p:txBody>
          <a:bodyPr wrap="square" lIns="0" tIns="0" rIns="0" bIns="0" rtlCol="0"/>
          <a:lstStyle/>
          <a:p>
            <a:endParaRPr/>
          </a:p>
        </p:txBody>
      </p:sp>
      <p:sp>
        <p:nvSpPr>
          <p:cNvPr id="11" name="object 11"/>
          <p:cNvSpPr/>
          <p:nvPr/>
        </p:nvSpPr>
        <p:spPr>
          <a:xfrm>
            <a:off x="7690510" y="1067947"/>
            <a:ext cx="797987" cy="848885"/>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3432" y="24514"/>
            <a:ext cx="6493510" cy="1393825"/>
          </a:xfrm>
          <a:prstGeom prst="rect">
            <a:avLst/>
          </a:prstGeom>
        </p:spPr>
        <p:txBody>
          <a:bodyPr vert="horz" wrap="square" lIns="0" tIns="66040" rIns="0" bIns="0" rtlCol="0">
            <a:spAutoFit/>
          </a:bodyPr>
          <a:lstStyle/>
          <a:p>
            <a:pPr marL="12700" marR="5080">
              <a:lnSpc>
                <a:spcPts val="3470"/>
              </a:lnSpc>
              <a:spcBef>
                <a:spcPts val="520"/>
              </a:spcBef>
            </a:pPr>
            <a:r>
              <a:rPr spc="-5" dirty="0"/>
              <a:t>WHO </a:t>
            </a:r>
            <a:r>
              <a:rPr spc="-10" dirty="0"/>
              <a:t>protocol </a:t>
            </a:r>
            <a:r>
              <a:rPr spc="-5" dirty="0"/>
              <a:t>and forms for SSI  surveillance based </a:t>
            </a:r>
            <a:r>
              <a:rPr dirty="0"/>
              <a:t>on </a:t>
            </a:r>
            <a:r>
              <a:rPr spc="-5" dirty="0"/>
              <a:t>SUSP testing</a:t>
            </a:r>
            <a:r>
              <a:rPr spc="-200" dirty="0"/>
              <a:t> </a:t>
            </a:r>
            <a:r>
              <a:rPr spc="-5" dirty="0"/>
              <a:t>in  African</a:t>
            </a:r>
            <a:r>
              <a:rPr spc="-10" dirty="0"/>
              <a:t> </a:t>
            </a:r>
            <a:r>
              <a:rPr spc="-5" dirty="0"/>
              <a:t>hospitals</a:t>
            </a:r>
          </a:p>
        </p:txBody>
      </p:sp>
      <p:sp>
        <p:nvSpPr>
          <p:cNvPr id="3" name="object 3"/>
          <p:cNvSpPr txBox="1"/>
          <p:nvPr/>
        </p:nvSpPr>
        <p:spPr>
          <a:xfrm>
            <a:off x="1393795" y="6240088"/>
            <a:ext cx="7245350" cy="362585"/>
          </a:xfrm>
          <a:prstGeom prst="rect">
            <a:avLst/>
          </a:prstGeom>
        </p:spPr>
        <p:txBody>
          <a:bodyPr vert="horz" wrap="square" lIns="0" tIns="10795" rIns="0" bIns="0" rtlCol="0">
            <a:spAutoFit/>
          </a:bodyPr>
          <a:lstStyle/>
          <a:p>
            <a:pPr marL="12700" marR="5080">
              <a:lnSpc>
                <a:spcPct val="101000"/>
              </a:lnSpc>
              <a:spcBef>
                <a:spcPts val="85"/>
              </a:spcBef>
            </a:pPr>
            <a:r>
              <a:rPr sz="1100" i="1" spc="-5" dirty="0">
                <a:latin typeface="Arial"/>
                <a:cs typeface="Arial"/>
              </a:rPr>
              <a:t>Source</a:t>
            </a:r>
            <a:r>
              <a:rPr sz="1100" spc="-5" dirty="0">
                <a:latin typeface="Arial"/>
                <a:cs typeface="Arial"/>
              </a:rPr>
              <a:t>: Protocol for surgical site infection surveillance with </a:t>
            </a:r>
            <a:r>
              <a:rPr sz="1100" dirty="0">
                <a:latin typeface="Arial"/>
                <a:cs typeface="Arial"/>
              </a:rPr>
              <a:t>a </a:t>
            </a:r>
            <a:r>
              <a:rPr sz="1100" spc="-5" dirty="0">
                <a:latin typeface="Arial"/>
                <a:cs typeface="Arial"/>
              </a:rPr>
              <a:t>focus </a:t>
            </a:r>
            <a:r>
              <a:rPr sz="1100" dirty="0">
                <a:latin typeface="Arial"/>
                <a:cs typeface="Arial"/>
              </a:rPr>
              <a:t>on </a:t>
            </a:r>
            <a:r>
              <a:rPr sz="1100" spc="-5" dirty="0">
                <a:latin typeface="Arial"/>
                <a:cs typeface="Arial"/>
              </a:rPr>
              <a:t>settings with limited resources. Geneva: World  Health Organization; </a:t>
            </a:r>
            <a:r>
              <a:rPr sz="1100" dirty="0">
                <a:latin typeface="Arial"/>
                <a:cs typeface="Arial"/>
              </a:rPr>
              <a:t>2018</a:t>
            </a:r>
            <a:r>
              <a:rPr sz="1100" spc="10" dirty="0">
                <a:latin typeface="Arial"/>
                <a:cs typeface="Arial"/>
              </a:rPr>
              <a:t> </a:t>
            </a:r>
            <a:r>
              <a:rPr sz="1100" spc="-5" dirty="0">
                <a:latin typeface="Arial"/>
                <a:cs typeface="Arial"/>
              </a:rPr>
              <a:t>(</a:t>
            </a:r>
            <a:r>
              <a:rPr sz="1100" u="sng" spc="-5" dirty="0">
                <a:solidFill>
                  <a:srgbClr val="009CDE"/>
                </a:solidFill>
                <a:uFill>
                  <a:solidFill>
                    <a:srgbClr val="009CDE"/>
                  </a:solidFill>
                </a:uFill>
                <a:latin typeface="Arial"/>
                <a:cs typeface="Arial"/>
                <a:hlinkClick r:id="rId2"/>
              </a:rPr>
              <a:t>http://www.who.int/infection-prevention/tools/surgical/evaluation_feedback/en/</a:t>
            </a:r>
            <a:r>
              <a:rPr sz="1100" spc="-5" dirty="0">
                <a:latin typeface="Arial"/>
                <a:cs typeface="Arial"/>
                <a:hlinkClick r:id="rId2"/>
              </a:rPr>
              <a:t>).</a:t>
            </a:r>
            <a:endParaRPr sz="1100">
              <a:latin typeface="Arial"/>
              <a:cs typeface="Arial"/>
            </a:endParaRPr>
          </a:p>
        </p:txBody>
      </p:sp>
      <p:sp>
        <p:nvSpPr>
          <p:cNvPr id="4" name="object 4"/>
          <p:cNvSpPr/>
          <p:nvPr/>
        </p:nvSpPr>
        <p:spPr>
          <a:xfrm>
            <a:off x="107504" y="1456570"/>
            <a:ext cx="3428881" cy="422191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3779912" y="1617013"/>
            <a:ext cx="3877980" cy="2538303"/>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p:cNvSpPr/>
          <p:nvPr/>
        </p:nvSpPr>
        <p:spPr>
          <a:xfrm>
            <a:off x="3775150" y="1451808"/>
            <a:ext cx="3888104" cy="2708275"/>
          </a:xfrm>
          <a:custGeom>
            <a:avLst/>
            <a:gdLst/>
            <a:ahLst/>
            <a:cxnLst/>
            <a:rect l="l" t="t" r="r" b="b"/>
            <a:pathLst>
              <a:path w="3888104" h="2708275">
                <a:moveTo>
                  <a:pt x="0" y="0"/>
                </a:moveTo>
                <a:lnTo>
                  <a:pt x="3887505" y="0"/>
                </a:lnTo>
                <a:lnTo>
                  <a:pt x="3887505" y="2708272"/>
                </a:lnTo>
                <a:lnTo>
                  <a:pt x="0" y="2708272"/>
                </a:lnTo>
                <a:lnTo>
                  <a:pt x="0" y="0"/>
                </a:lnTo>
                <a:close/>
              </a:path>
            </a:pathLst>
          </a:custGeom>
          <a:ln w="9525">
            <a:solidFill>
              <a:srgbClr val="009CDE"/>
            </a:solidFill>
          </a:ln>
        </p:spPr>
        <p:txBody>
          <a:bodyPr wrap="square" lIns="0" tIns="0" rIns="0" bIns="0" rtlCol="0"/>
          <a:lstStyle/>
          <a:p>
            <a:endParaRPr/>
          </a:p>
        </p:txBody>
      </p:sp>
      <p:sp>
        <p:nvSpPr>
          <p:cNvPr id="7" name="object 7"/>
          <p:cNvSpPr/>
          <p:nvPr/>
        </p:nvSpPr>
        <p:spPr>
          <a:xfrm>
            <a:off x="5261700" y="3394346"/>
            <a:ext cx="3546083" cy="2620115"/>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8" name="object 8"/>
          <p:cNvSpPr/>
          <p:nvPr/>
        </p:nvSpPr>
        <p:spPr>
          <a:xfrm>
            <a:off x="5256937" y="3389583"/>
            <a:ext cx="3556000" cy="2630170"/>
          </a:xfrm>
          <a:custGeom>
            <a:avLst/>
            <a:gdLst/>
            <a:ahLst/>
            <a:cxnLst/>
            <a:rect l="l" t="t" r="r" b="b"/>
            <a:pathLst>
              <a:path w="3556000" h="2630170">
                <a:moveTo>
                  <a:pt x="0" y="0"/>
                </a:moveTo>
                <a:lnTo>
                  <a:pt x="3555609" y="0"/>
                </a:lnTo>
                <a:lnTo>
                  <a:pt x="3555609" y="2629641"/>
                </a:lnTo>
                <a:lnTo>
                  <a:pt x="0" y="2629641"/>
                </a:lnTo>
                <a:lnTo>
                  <a:pt x="0" y="0"/>
                </a:lnTo>
                <a:close/>
              </a:path>
            </a:pathLst>
          </a:custGeom>
          <a:ln w="9525">
            <a:solidFill>
              <a:srgbClr val="009CDE"/>
            </a:solidFill>
          </a:ln>
        </p:spPr>
        <p:txBody>
          <a:bodyPr wrap="square" lIns="0" tIns="0" rIns="0" bIns="0" rtlCol="0"/>
          <a:lstStyle/>
          <a:p>
            <a:endParaRPr/>
          </a:p>
        </p:txBody>
      </p:sp>
      <p:sp>
        <p:nvSpPr>
          <p:cNvPr id="9" name="object 9"/>
          <p:cNvSpPr/>
          <p:nvPr/>
        </p:nvSpPr>
        <p:spPr>
          <a:xfrm>
            <a:off x="329061" y="5821966"/>
            <a:ext cx="969010" cy="971442"/>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11853" y="173426"/>
            <a:ext cx="8631402" cy="1456326"/>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07091" y="168663"/>
            <a:ext cx="8641080" cy="1466215"/>
          </a:xfrm>
          <a:custGeom>
            <a:avLst/>
            <a:gdLst/>
            <a:ahLst/>
            <a:cxnLst/>
            <a:rect l="l" t="t" r="r" b="b"/>
            <a:pathLst>
              <a:path w="8641080" h="1466214">
                <a:moveTo>
                  <a:pt x="0" y="0"/>
                </a:moveTo>
                <a:lnTo>
                  <a:pt x="8640928" y="0"/>
                </a:lnTo>
                <a:lnTo>
                  <a:pt x="8640928" y="1465852"/>
                </a:lnTo>
                <a:lnTo>
                  <a:pt x="0" y="1465852"/>
                </a:lnTo>
                <a:lnTo>
                  <a:pt x="0" y="0"/>
                </a:lnTo>
                <a:close/>
              </a:path>
            </a:pathLst>
          </a:custGeom>
          <a:ln w="9525">
            <a:solidFill>
              <a:srgbClr val="000000"/>
            </a:solidFill>
          </a:ln>
        </p:spPr>
        <p:txBody>
          <a:bodyPr wrap="square" lIns="0" tIns="0" rIns="0" bIns="0" rtlCol="0"/>
          <a:lstStyle/>
          <a:p>
            <a:endParaRPr/>
          </a:p>
        </p:txBody>
      </p:sp>
      <p:sp>
        <p:nvSpPr>
          <p:cNvPr id="4" name="object 4"/>
          <p:cNvSpPr/>
          <p:nvPr/>
        </p:nvSpPr>
        <p:spPr>
          <a:xfrm>
            <a:off x="4918840" y="1139084"/>
            <a:ext cx="3767955" cy="491471"/>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952500" y="1860001"/>
            <a:ext cx="7277100" cy="46863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986455" y="2238702"/>
            <a:ext cx="3200400" cy="3910329"/>
          </a:xfrm>
          <a:custGeom>
            <a:avLst/>
            <a:gdLst/>
            <a:ahLst/>
            <a:cxnLst/>
            <a:rect l="l" t="t" r="r" b="b"/>
            <a:pathLst>
              <a:path w="3200400" h="3910329">
                <a:moveTo>
                  <a:pt x="0" y="0"/>
                </a:moveTo>
                <a:lnTo>
                  <a:pt x="3200400" y="0"/>
                </a:lnTo>
                <a:lnTo>
                  <a:pt x="3200400" y="3909849"/>
                </a:lnTo>
                <a:lnTo>
                  <a:pt x="0" y="3909849"/>
                </a:lnTo>
                <a:lnTo>
                  <a:pt x="0" y="0"/>
                </a:lnTo>
                <a:close/>
              </a:path>
            </a:pathLst>
          </a:custGeom>
          <a:ln w="28575">
            <a:solidFill>
              <a:srgbClr val="FF0000"/>
            </a:solidFill>
          </a:ln>
        </p:spPr>
        <p:txBody>
          <a:bodyPr wrap="square" lIns="0" tIns="0" rIns="0" bIns="0" rtlCol="0"/>
          <a:lstStyle/>
          <a:p>
            <a:endParaRPr/>
          </a:p>
        </p:txBody>
      </p:sp>
      <p:sp>
        <p:nvSpPr>
          <p:cNvPr id="7" name="object 7"/>
          <p:cNvSpPr/>
          <p:nvPr/>
        </p:nvSpPr>
        <p:spPr>
          <a:xfrm>
            <a:off x="6038193" y="2238702"/>
            <a:ext cx="562610" cy="3910329"/>
          </a:xfrm>
          <a:custGeom>
            <a:avLst/>
            <a:gdLst/>
            <a:ahLst/>
            <a:cxnLst/>
            <a:rect l="l" t="t" r="r" b="b"/>
            <a:pathLst>
              <a:path w="562609" h="3910329">
                <a:moveTo>
                  <a:pt x="0" y="0"/>
                </a:moveTo>
                <a:lnTo>
                  <a:pt x="562303" y="0"/>
                </a:lnTo>
                <a:lnTo>
                  <a:pt x="562303" y="3909849"/>
                </a:lnTo>
                <a:lnTo>
                  <a:pt x="0" y="3909849"/>
                </a:lnTo>
                <a:lnTo>
                  <a:pt x="0" y="0"/>
                </a:lnTo>
                <a:close/>
              </a:path>
            </a:pathLst>
          </a:custGeom>
          <a:ln w="28575">
            <a:solidFill>
              <a:srgbClr val="FF0000"/>
            </a:solidFill>
          </a:ln>
        </p:spPr>
        <p:txBody>
          <a:bodyPr wrap="square" lIns="0" tIns="0" rIns="0" bIns="0" rtlCol="0"/>
          <a:lstStyle/>
          <a:p>
            <a:endParaRPr/>
          </a:p>
        </p:txBody>
      </p:sp>
      <p:sp>
        <p:nvSpPr>
          <p:cNvPr id="8" name="object 8"/>
          <p:cNvSpPr/>
          <p:nvPr/>
        </p:nvSpPr>
        <p:spPr>
          <a:xfrm>
            <a:off x="50788" y="689350"/>
            <a:ext cx="8863330" cy="4865370"/>
          </a:xfrm>
          <a:custGeom>
            <a:avLst/>
            <a:gdLst/>
            <a:ahLst/>
            <a:cxnLst/>
            <a:rect l="l" t="t" r="r" b="b"/>
            <a:pathLst>
              <a:path w="8863330" h="4865370">
                <a:moveTo>
                  <a:pt x="8599508" y="0"/>
                </a:moveTo>
                <a:lnTo>
                  <a:pt x="0" y="4343336"/>
                </a:lnTo>
                <a:lnTo>
                  <a:pt x="263633" y="4865312"/>
                </a:lnTo>
                <a:lnTo>
                  <a:pt x="8863141" y="521976"/>
                </a:lnTo>
                <a:lnTo>
                  <a:pt x="8599508" y="0"/>
                </a:lnTo>
                <a:close/>
              </a:path>
            </a:pathLst>
          </a:custGeom>
          <a:solidFill>
            <a:srgbClr val="FFFFFF"/>
          </a:solidFill>
        </p:spPr>
        <p:txBody>
          <a:bodyPr wrap="square" lIns="0" tIns="0" rIns="0" bIns="0" rtlCol="0"/>
          <a:lstStyle/>
          <a:p>
            <a:endParaRPr/>
          </a:p>
        </p:txBody>
      </p:sp>
      <p:sp>
        <p:nvSpPr>
          <p:cNvPr id="9" name="object 9"/>
          <p:cNvSpPr/>
          <p:nvPr/>
        </p:nvSpPr>
        <p:spPr>
          <a:xfrm>
            <a:off x="226284" y="1010573"/>
            <a:ext cx="8417476" cy="4359522"/>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pic>
        <p:nvPicPr>
          <p:cNvPr id="11" name="Picture 10" descr="Description: G:\SUSP INTERVENTION FOLDERS\MULAGO\susp mulago pics\susp mulago pics\DSCN3013.JPG"/>
          <p:cNvPicPr/>
          <p:nvPr/>
        </p:nvPicPr>
        <p:blipFill>
          <a:blip r:embed="rId6">
            <a:extLst>
              <a:ext uri="{28A0092B-C50C-407E-A947-70E740481C1C}">
                <a14:useLocalDpi xmlns:a14="http://schemas.microsoft.com/office/drawing/2010/main"/>
              </a:ext>
            </a:extLst>
          </a:blip>
          <a:srcRect/>
          <a:stretch>
            <a:fillRect/>
          </a:stretch>
        </p:blipFill>
        <p:spPr bwMode="auto">
          <a:xfrm>
            <a:off x="4630420" y="3472815"/>
            <a:ext cx="4513580" cy="3385185"/>
          </a:xfrm>
          <a:prstGeom prst="rect">
            <a:avLst/>
          </a:prstGeom>
          <a:noFill/>
          <a:ln>
            <a:noFill/>
          </a:ln>
        </p:spPr>
      </p:pic>
      <p:sp>
        <p:nvSpPr>
          <p:cNvPr id="12" name="TextBox 11"/>
          <p:cNvSpPr txBox="1"/>
          <p:nvPr/>
        </p:nvSpPr>
        <p:spPr>
          <a:xfrm>
            <a:off x="2819400" y="6610091"/>
            <a:ext cx="1981200" cy="261610"/>
          </a:xfrm>
          <a:prstGeom prst="rect">
            <a:avLst/>
          </a:prstGeom>
          <a:noFill/>
        </p:spPr>
        <p:txBody>
          <a:bodyPr wrap="square" rtlCol="0">
            <a:spAutoFit/>
          </a:bodyPr>
          <a:lstStyle/>
          <a:p>
            <a:r>
              <a:rPr lang="en-CA" sz="1100" dirty="0"/>
              <a:t>Reproduced with permissions</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0683" y="211400"/>
            <a:ext cx="4330700" cy="953769"/>
          </a:xfrm>
          <a:prstGeom prst="rect">
            <a:avLst/>
          </a:prstGeom>
        </p:spPr>
        <p:txBody>
          <a:bodyPr vert="horz" wrap="square" lIns="0" tIns="66040" rIns="0" bIns="0" rtlCol="0">
            <a:spAutoFit/>
          </a:bodyPr>
          <a:lstStyle/>
          <a:p>
            <a:pPr marL="12700" marR="5080">
              <a:lnSpc>
                <a:spcPts val="3470"/>
              </a:lnSpc>
              <a:spcBef>
                <a:spcPts val="520"/>
              </a:spcBef>
            </a:pPr>
            <a:r>
              <a:rPr spc="-10" dirty="0"/>
              <a:t>Improving </a:t>
            </a:r>
            <a:r>
              <a:rPr spc="-5" dirty="0"/>
              <a:t>surgical hand  </a:t>
            </a:r>
            <a:r>
              <a:rPr spc="-10" dirty="0"/>
              <a:t>preparation</a:t>
            </a:r>
          </a:p>
        </p:txBody>
      </p:sp>
      <p:sp>
        <p:nvSpPr>
          <p:cNvPr id="3" name="object 3"/>
          <p:cNvSpPr txBox="1"/>
          <p:nvPr/>
        </p:nvSpPr>
        <p:spPr>
          <a:xfrm>
            <a:off x="184812" y="1984720"/>
            <a:ext cx="6633209" cy="4212590"/>
          </a:xfrm>
          <a:prstGeom prst="rect">
            <a:avLst/>
          </a:prstGeom>
        </p:spPr>
        <p:txBody>
          <a:bodyPr vert="horz" wrap="square" lIns="0" tIns="12700" rIns="0" bIns="0" rtlCol="0">
            <a:spAutoFit/>
          </a:bodyPr>
          <a:lstStyle/>
          <a:p>
            <a:pPr marL="527050" marR="1074420" indent="-514350">
              <a:lnSpc>
                <a:spcPct val="110000"/>
              </a:lnSpc>
              <a:spcBef>
                <a:spcPts val="100"/>
              </a:spcBef>
              <a:buSzPct val="79166"/>
              <a:buAutoNum type="arabicPeriod"/>
              <a:tabLst>
                <a:tab pos="526415" algn="l"/>
                <a:tab pos="527050" algn="l"/>
              </a:tabLst>
            </a:pPr>
            <a:r>
              <a:rPr sz="2400" b="1" spc="-5" dirty="0">
                <a:latin typeface="Arial"/>
                <a:cs typeface="Arial"/>
              </a:rPr>
              <a:t>Local production of modified WHO  formulation for</a:t>
            </a:r>
            <a:r>
              <a:rPr sz="2400" b="1" spc="-100" dirty="0">
                <a:latin typeface="Arial"/>
                <a:cs typeface="Arial"/>
              </a:rPr>
              <a:t> </a:t>
            </a:r>
            <a:r>
              <a:rPr sz="2400" b="1" dirty="0">
                <a:latin typeface="Arial"/>
                <a:cs typeface="Arial"/>
              </a:rPr>
              <a:t>ABHR</a:t>
            </a:r>
            <a:endParaRPr sz="2400">
              <a:latin typeface="Arial"/>
              <a:cs typeface="Arial"/>
            </a:endParaRPr>
          </a:p>
          <a:p>
            <a:pPr>
              <a:lnSpc>
                <a:spcPct val="100000"/>
              </a:lnSpc>
              <a:buAutoNum type="arabicPeriod"/>
            </a:pPr>
            <a:endParaRPr sz="2700">
              <a:latin typeface="Times New Roman"/>
              <a:cs typeface="Times New Roman"/>
            </a:endParaRPr>
          </a:p>
          <a:p>
            <a:pPr>
              <a:lnSpc>
                <a:spcPct val="100000"/>
              </a:lnSpc>
              <a:spcBef>
                <a:spcPts val="40"/>
              </a:spcBef>
              <a:buAutoNum type="arabicPeriod"/>
            </a:pPr>
            <a:endParaRPr sz="3050">
              <a:latin typeface="Times New Roman"/>
              <a:cs typeface="Times New Roman"/>
            </a:endParaRPr>
          </a:p>
          <a:p>
            <a:pPr marL="527050" indent="-514350">
              <a:lnSpc>
                <a:spcPct val="100000"/>
              </a:lnSpc>
              <a:buSzPct val="79166"/>
              <a:buAutoNum type="arabicPeriod"/>
              <a:tabLst>
                <a:tab pos="526415" algn="l"/>
                <a:tab pos="527050" algn="l"/>
              </a:tabLst>
            </a:pPr>
            <a:r>
              <a:rPr sz="2400" spc="-5" dirty="0">
                <a:latin typeface="Arial"/>
                <a:cs typeface="Arial"/>
              </a:rPr>
              <a:t>Surgical </a:t>
            </a:r>
            <a:r>
              <a:rPr sz="2400" dirty="0">
                <a:latin typeface="Arial"/>
                <a:cs typeface="Arial"/>
              </a:rPr>
              <a:t>hand</a:t>
            </a:r>
            <a:r>
              <a:rPr sz="2400" spc="-10" dirty="0">
                <a:latin typeface="Arial"/>
                <a:cs typeface="Arial"/>
              </a:rPr>
              <a:t> </a:t>
            </a:r>
            <a:r>
              <a:rPr sz="2400" spc="-5" dirty="0">
                <a:latin typeface="Arial"/>
                <a:cs typeface="Arial"/>
              </a:rPr>
              <a:t>preparation</a:t>
            </a:r>
            <a:endParaRPr sz="2400">
              <a:latin typeface="Arial"/>
              <a:cs typeface="Arial"/>
            </a:endParaRPr>
          </a:p>
          <a:p>
            <a:pPr marL="727075" lvl="1" indent="-514350">
              <a:lnSpc>
                <a:spcPct val="100000"/>
              </a:lnSpc>
              <a:spcBef>
                <a:spcPts val="1385"/>
              </a:spcBef>
              <a:buFont typeface="Arial"/>
              <a:buChar char="•"/>
              <a:tabLst>
                <a:tab pos="726440" algn="l"/>
                <a:tab pos="727075" algn="l"/>
              </a:tabLst>
            </a:pPr>
            <a:r>
              <a:rPr sz="2400" b="1" spc="-5" dirty="0">
                <a:latin typeface="Arial"/>
                <a:cs typeface="Arial"/>
              </a:rPr>
              <a:t>Antimicrobial soap </a:t>
            </a:r>
            <a:r>
              <a:rPr sz="2400" b="1" dirty="0">
                <a:latin typeface="Arial"/>
                <a:cs typeface="Arial"/>
              </a:rPr>
              <a:t>+ </a:t>
            </a:r>
            <a:r>
              <a:rPr sz="2400" b="1" spc="-5" dirty="0">
                <a:latin typeface="Arial"/>
                <a:cs typeface="Arial"/>
              </a:rPr>
              <a:t>water </a:t>
            </a:r>
            <a:r>
              <a:rPr sz="2400" dirty="0">
                <a:latin typeface="Arial"/>
                <a:cs typeface="Arial"/>
              </a:rPr>
              <a:t>= 2–5</a:t>
            </a:r>
            <a:r>
              <a:rPr sz="2400" spc="-40" dirty="0">
                <a:latin typeface="Arial"/>
                <a:cs typeface="Arial"/>
              </a:rPr>
              <a:t> </a:t>
            </a:r>
            <a:r>
              <a:rPr sz="2400" spc="-5" dirty="0">
                <a:latin typeface="Arial"/>
                <a:cs typeface="Arial"/>
              </a:rPr>
              <a:t>minutes</a:t>
            </a:r>
            <a:endParaRPr sz="2400">
              <a:latin typeface="Arial"/>
              <a:cs typeface="Arial"/>
            </a:endParaRPr>
          </a:p>
          <a:p>
            <a:pPr marL="727075" lvl="1" indent="-514350">
              <a:lnSpc>
                <a:spcPct val="100000"/>
              </a:lnSpc>
              <a:spcBef>
                <a:spcPts val="1385"/>
              </a:spcBef>
              <a:buFont typeface="Arial"/>
              <a:buChar char="•"/>
              <a:tabLst>
                <a:tab pos="726440" algn="l"/>
                <a:tab pos="727075" algn="l"/>
              </a:tabLst>
            </a:pPr>
            <a:r>
              <a:rPr sz="2400" b="1" spc="-5" dirty="0">
                <a:latin typeface="Arial"/>
                <a:cs typeface="Arial"/>
              </a:rPr>
              <a:t>Alcohol-based </a:t>
            </a:r>
            <a:r>
              <a:rPr sz="2400" dirty="0">
                <a:latin typeface="Arial"/>
                <a:cs typeface="Arial"/>
              </a:rPr>
              <a:t>= </a:t>
            </a:r>
            <a:r>
              <a:rPr sz="2400" spc="-5" dirty="0">
                <a:latin typeface="Arial"/>
                <a:cs typeface="Arial"/>
              </a:rPr>
              <a:t>1.5–3</a:t>
            </a:r>
            <a:r>
              <a:rPr sz="2400" spc="-25" dirty="0">
                <a:latin typeface="Arial"/>
                <a:cs typeface="Arial"/>
              </a:rPr>
              <a:t> </a:t>
            </a:r>
            <a:r>
              <a:rPr sz="2400" spc="-5" dirty="0">
                <a:latin typeface="Arial"/>
                <a:cs typeface="Arial"/>
              </a:rPr>
              <a:t>minutes</a:t>
            </a:r>
            <a:endParaRPr sz="2400">
              <a:latin typeface="Arial"/>
              <a:cs typeface="Arial"/>
            </a:endParaRPr>
          </a:p>
          <a:p>
            <a:pPr marL="727075" lvl="1" indent="-514350">
              <a:lnSpc>
                <a:spcPct val="100000"/>
              </a:lnSpc>
              <a:spcBef>
                <a:spcPts val="1420"/>
              </a:spcBef>
              <a:buChar char="•"/>
              <a:tabLst>
                <a:tab pos="726440" algn="l"/>
                <a:tab pos="727075" algn="l"/>
              </a:tabLst>
            </a:pPr>
            <a:r>
              <a:rPr sz="2400" spc="-5" dirty="0">
                <a:latin typeface="Arial"/>
                <a:cs typeface="Arial"/>
              </a:rPr>
              <a:t>The </a:t>
            </a:r>
            <a:r>
              <a:rPr sz="2400" dirty="0">
                <a:latin typeface="Arial"/>
                <a:cs typeface="Arial"/>
              </a:rPr>
              <a:t>right </a:t>
            </a:r>
            <a:r>
              <a:rPr sz="2400" spc="-5" dirty="0">
                <a:latin typeface="Arial"/>
                <a:cs typeface="Arial"/>
              </a:rPr>
              <a:t>technique </a:t>
            </a:r>
            <a:r>
              <a:rPr sz="2400" dirty="0">
                <a:latin typeface="Arial"/>
                <a:cs typeface="Arial"/>
              </a:rPr>
              <a:t>is</a:t>
            </a:r>
            <a:r>
              <a:rPr sz="2400" spc="-30" dirty="0">
                <a:latin typeface="Arial"/>
                <a:cs typeface="Arial"/>
              </a:rPr>
              <a:t> </a:t>
            </a:r>
            <a:r>
              <a:rPr sz="2400" dirty="0">
                <a:latin typeface="Arial"/>
                <a:cs typeface="Arial"/>
              </a:rPr>
              <a:t>crucial</a:t>
            </a:r>
            <a:endParaRPr sz="2400">
              <a:latin typeface="Arial"/>
              <a:cs typeface="Arial"/>
            </a:endParaRPr>
          </a:p>
          <a:p>
            <a:pPr marL="727075" lvl="1" indent="-514350">
              <a:lnSpc>
                <a:spcPct val="100000"/>
              </a:lnSpc>
              <a:spcBef>
                <a:spcPts val="1390"/>
              </a:spcBef>
              <a:buChar char="•"/>
              <a:tabLst>
                <a:tab pos="726440" algn="l"/>
                <a:tab pos="727075" algn="l"/>
              </a:tabLst>
            </a:pPr>
            <a:r>
              <a:rPr sz="2400" dirty="0">
                <a:latin typeface="Arial"/>
                <a:cs typeface="Arial"/>
              </a:rPr>
              <a:t>Nailbrushes are </a:t>
            </a:r>
            <a:r>
              <a:rPr sz="2400" u="heavy" dirty="0">
                <a:uFill>
                  <a:solidFill>
                    <a:srgbClr val="000000"/>
                  </a:solidFill>
                </a:uFill>
                <a:latin typeface="Arial"/>
                <a:cs typeface="Arial"/>
              </a:rPr>
              <a:t>not</a:t>
            </a:r>
            <a:r>
              <a:rPr sz="2400" spc="-45" dirty="0">
                <a:latin typeface="Arial"/>
                <a:cs typeface="Arial"/>
              </a:rPr>
              <a:t> </a:t>
            </a:r>
            <a:r>
              <a:rPr sz="2400" dirty="0">
                <a:latin typeface="Arial"/>
                <a:cs typeface="Arial"/>
              </a:rPr>
              <a:t>recommended.</a:t>
            </a:r>
            <a:endParaRPr sz="2400">
              <a:latin typeface="Arial"/>
              <a:cs typeface="Arial"/>
            </a:endParaRPr>
          </a:p>
        </p:txBody>
      </p:sp>
      <p:sp>
        <p:nvSpPr>
          <p:cNvPr id="4" name="object 4"/>
          <p:cNvSpPr/>
          <p:nvPr/>
        </p:nvSpPr>
        <p:spPr>
          <a:xfrm>
            <a:off x="7092279" y="4428957"/>
            <a:ext cx="1454199" cy="1457106"/>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7092279" y="2038145"/>
            <a:ext cx="1459941" cy="1462862"/>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p:cNvSpPr/>
          <p:nvPr/>
        </p:nvSpPr>
        <p:spPr>
          <a:xfrm>
            <a:off x="7690510" y="1067947"/>
            <a:ext cx="797987" cy="848885"/>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5298" y="133594"/>
            <a:ext cx="5168900" cy="953769"/>
          </a:xfrm>
          <a:prstGeom prst="rect">
            <a:avLst/>
          </a:prstGeom>
        </p:spPr>
        <p:txBody>
          <a:bodyPr vert="horz" wrap="square" lIns="0" tIns="66040" rIns="0" bIns="0" rtlCol="0">
            <a:spAutoFit/>
          </a:bodyPr>
          <a:lstStyle/>
          <a:p>
            <a:pPr marL="12700" marR="5080">
              <a:lnSpc>
                <a:spcPts val="3470"/>
              </a:lnSpc>
              <a:spcBef>
                <a:spcPts val="520"/>
              </a:spcBef>
            </a:pPr>
            <a:r>
              <a:rPr spc="-5" dirty="0"/>
              <a:t>Modified WHO formulations  for surgical hand</a:t>
            </a:r>
            <a:r>
              <a:rPr spc="-70" dirty="0"/>
              <a:t> </a:t>
            </a:r>
            <a:r>
              <a:rPr spc="-10" dirty="0"/>
              <a:t>preparation</a:t>
            </a:r>
          </a:p>
        </p:txBody>
      </p:sp>
      <p:sp>
        <p:nvSpPr>
          <p:cNvPr id="3" name="object 3"/>
          <p:cNvSpPr txBox="1"/>
          <p:nvPr/>
        </p:nvSpPr>
        <p:spPr>
          <a:xfrm>
            <a:off x="365298" y="1218274"/>
            <a:ext cx="3850640" cy="4589145"/>
          </a:xfrm>
          <a:prstGeom prst="rect">
            <a:avLst/>
          </a:prstGeom>
        </p:spPr>
        <p:txBody>
          <a:bodyPr vert="horz" wrap="square" lIns="0" tIns="122555" rIns="0" bIns="0" rtlCol="0">
            <a:spAutoFit/>
          </a:bodyPr>
          <a:lstStyle/>
          <a:p>
            <a:pPr marL="12700">
              <a:lnSpc>
                <a:spcPct val="100000"/>
              </a:lnSpc>
              <a:spcBef>
                <a:spcPts val="965"/>
              </a:spcBef>
            </a:pPr>
            <a:r>
              <a:rPr sz="2000" b="1" i="1" spc="-5" dirty="0">
                <a:latin typeface="Arial"/>
                <a:cs typeface="Arial"/>
              </a:rPr>
              <a:t>Formulation</a:t>
            </a:r>
            <a:r>
              <a:rPr sz="2000" b="1" i="1" spc="-10" dirty="0">
                <a:latin typeface="Arial"/>
                <a:cs typeface="Arial"/>
              </a:rPr>
              <a:t> </a:t>
            </a:r>
            <a:r>
              <a:rPr sz="2000" b="1" i="1" dirty="0">
                <a:latin typeface="Arial"/>
                <a:cs typeface="Arial"/>
              </a:rPr>
              <a:t>I</a:t>
            </a:r>
            <a:endParaRPr sz="2000" dirty="0">
              <a:latin typeface="Arial"/>
              <a:cs typeface="Arial"/>
            </a:endParaRPr>
          </a:p>
          <a:p>
            <a:pPr marL="12700" marR="5080">
              <a:lnSpc>
                <a:spcPct val="109700"/>
              </a:lnSpc>
              <a:spcBef>
                <a:spcPts val="635"/>
              </a:spcBef>
            </a:pPr>
            <a:r>
              <a:rPr sz="2000" dirty="0">
                <a:latin typeface="Arial"/>
                <a:cs typeface="Arial"/>
              </a:rPr>
              <a:t>Final </a:t>
            </a:r>
            <a:r>
              <a:rPr sz="2000" spc="-5" dirty="0">
                <a:latin typeface="Arial"/>
                <a:cs typeface="Arial"/>
              </a:rPr>
              <a:t>concentrations: ethanol </a:t>
            </a:r>
            <a:r>
              <a:rPr sz="2000" dirty="0">
                <a:latin typeface="Arial"/>
                <a:cs typeface="Arial"/>
              </a:rPr>
              <a:t>80%  </a:t>
            </a:r>
            <a:r>
              <a:rPr sz="2000" spc="-5" dirty="0">
                <a:latin typeface="Arial"/>
                <a:cs typeface="Arial"/>
              </a:rPr>
              <a:t>wt/wt, glycerol 0.725% vol/vol,  hydrogen peroxide 0.125%  vol/vol.</a:t>
            </a:r>
            <a:endParaRPr sz="2000" dirty="0">
              <a:latin typeface="Arial"/>
              <a:cs typeface="Arial"/>
            </a:endParaRPr>
          </a:p>
          <a:p>
            <a:pPr marL="12700">
              <a:lnSpc>
                <a:spcPct val="100000"/>
              </a:lnSpc>
              <a:spcBef>
                <a:spcPts val="830"/>
              </a:spcBef>
            </a:pPr>
            <a:r>
              <a:rPr sz="2000" b="1" spc="-5" dirty="0">
                <a:latin typeface="Arial"/>
                <a:cs typeface="Arial"/>
              </a:rPr>
              <a:t>Ingredients:</a:t>
            </a:r>
            <a:endParaRPr sz="2000" dirty="0">
              <a:latin typeface="Arial"/>
              <a:cs typeface="Arial"/>
            </a:endParaRPr>
          </a:p>
          <a:p>
            <a:pPr marL="12700">
              <a:lnSpc>
                <a:spcPct val="100000"/>
              </a:lnSpc>
              <a:spcBef>
                <a:spcPts val="869"/>
              </a:spcBef>
            </a:pPr>
            <a:r>
              <a:rPr sz="1600" spc="-5" dirty="0">
                <a:latin typeface="Arial"/>
                <a:cs typeface="Arial"/>
              </a:rPr>
              <a:t>1. </a:t>
            </a:r>
            <a:r>
              <a:rPr sz="2000" spc="-5" dirty="0">
                <a:latin typeface="Arial"/>
                <a:cs typeface="Arial"/>
              </a:rPr>
              <a:t>ethanol (absolute), </a:t>
            </a:r>
            <a:r>
              <a:rPr sz="2000" b="1" dirty="0">
                <a:latin typeface="Arial"/>
                <a:cs typeface="Arial"/>
              </a:rPr>
              <a:t>800</a:t>
            </a:r>
            <a:r>
              <a:rPr sz="2000" b="1" spc="-25" dirty="0">
                <a:latin typeface="Arial"/>
                <a:cs typeface="Arial"/>
              </a:rPr>
              <a:t> </a:t>
            </a:r>
            <a:r>
              <a:rPr sz="2000" b="1" dirty="0">
                <a:latin typeface="Arial"/>
                <a:cs typeface="Arial"/>
              </a:rPr>
              <a:t>g</a:t>
            </a:r>
            <a:endParaRPr sz="2000" dirty="0">
              <a:latin typeface="Arial"/>
              <a:cs typeface="Arial"/>
            </a:endParaRPr>
          </a:p>
          <a:p>
            <a:pPr marL="12700">
              <a:lnSpc>
                <a:spcPct val="100000"/>
              </a:lnSpc>
              <a:spcBef>
                <a:spcPts val="830"/>
              </a:spcBef>
            </a:pPr>
            <a:r>
              <a:rPr sz="1600" spc="-5" dirty="0">
                <a:latin typeface="Arial"/>
                <a:cs typeface="Arial"/>
              </a:rPr>
              <a:t>2. </a:t>
            </a:r>
            <a:r>
              <a:rPr sz="2000" spc="0" dirty="0">
                <a:latin typeface="Arial"/>
                <a:cs typeface="Arial"/>
              </a:rPr>
              <a:t>H</a:t>
            </a:r>
            <a:r>
              <a:rPr sz="1950" spc="0" baseline="-19230" dirty="0">
                <a:latin typeface="Arial"/>
                <a:cs typeface="Arial"/>
              </a:rPr>
              <a:t>2</a:t>
            </a:r>
            <a:r>
              <a:rPr sz="2000" spc="0" dirty="0">
                <a:latin typeface="Arial"/>
                <a:cs typeface="Arial"/>
              </a:rPr>
              <a:t>O</a:t>
            </a:r>
            <a:r>
              <a:rPr sz="1950" spc="0" baseline="-19230" dirty="0">
                <a:latin typeface="Arial"/>
                <a:cs typeface="Arial"/>
              </a:rPr>
              <a:t>2 </a:t>
            </a:r>
            <a:r>
              <a:rPr sz="2000" spc="-5" dirty="0">
                <a:latin typeface="Arial"/>
                <a:cs typeface="Arial"/>
              </a:rPr>
              <a:t>(3%), </a:t>
            </a:r>
            <a:r>
              <a:rPr sz="2000" b="1" spc="-5" dirty="0">
                <a:latin typeface="Arial"/>
                <a:cs typeface="Arial"/>
              </a:rPr>
              <a:t>4.17</a:t>
            </a:r>
            <a:r>
              <a:rPr sz="2000" b="1" spc="-35" dirty="0">
                <a:latin typeface="Arial"/>
                <a:cs typeface="Arial"/>
              </a:rPr>
              <a:t> </a:t>
            </a:r>
            <a:r>
              <a:rPr sz="2000" b="1" spc="-5" dirty="0">
                <a:latin typeface="Arial"/>
                <a:cs typeface="Arial"/>
              </a:rPr>
              <a:t>ml</a:t>
            </a:r>
            <a:endParaRPr sz="2000" b="1" dirty="0">
              <a:latin typeface="Arial"/>
              <a:cs typeface="Arial"/>
            </a:endParaRPr>
          </a:p>
          <a:p>
            <a:pPr marL="12700">
              <a:lnSpc>
                <a:spcPct val="100000"/>
              </a:lnSpc>
              <a:spcBef>
                <a:spcPts val="835"/>
              </a:spcBef>
            </a:pPr>
            <a:r>
              <a:rPr sz="1600" spc="-5" dirty="0">
                <a:latin typeface="Arial"/>
                <a:cs typeface="Arial"/>
              </a:rPr>
              <a:t>3. </a:t>
            </a:r>
            <a:r>
              <a:rPr sz="2000" spc="-5" dirty="0">
                <a:latin typeface="Arial"/>
                <a:cs typeface="Arial"/>
              </a:rPr>
              <a:t>glycerol (98%), </a:t>
            </a:r>
            <a:r>
              <a:rPr sz="2000" b="1" spc="-5" dirty="0">
                <a:latin typeface="Arial"/>
                <a:cs typeface="Arial"/>
              </a:rPr>
              <a:t>7.25 ml </a:t>
            </a:r>
            <a:r>
              <a:rPr sz="2000" spc="-5" dirty="0">
                <a:latin typeface="Arial"/>
                <a:cs typeface="Arial"/>
              </a:rPr>
              <a:t>(or</a:t>
            </a:r>
            <a:r>
              <a:rPr sz="2000" spc="-35" dirty="0">
                <a:latin typeface="Arial"/>
                <a:cs typeface="Arial"/>
              </a:rPr>
              <a:t> </a:t>
            </a:r>
            <a:r>
              <a:rPr sz="2000" spc="-5" dirty="0">
                <a:latin typeface="Arial"/>
                <a:cs typeface="Arial"/>
              </a:rPr>
              <a:t>7.25</a:t>
            </a:r>
            <a:endParaRPr sz="2000" dirty="0">
              <a:latin typeface="Arial"/>
              <a:cs typeface="Arial"/>
            </a:endParaRPr>
          </a:p>
          <a:p>
            <a:pPr marL="12700">
              <a:lnSpc>
                <a:spcPct val="100000"/>
              </a:lnSpc>
              <a:spcBef>
                <a:spcPts val="235"/>
              </a:spcBef>
            </a:pPr>
            <a:r>
              <a:rPr sz="2000" dirty="0">
                <a:latin typeface="Arial"/>
                <a:cs typeface="Arial"/>
              </a:rPr>
              <a:t>x </a:t>
            </a:r>
            <a:r>
              <a:rPr sz="2000" spc="-5" dirty="0">
                <a:latin typeface="Arial"/>
                <a:cs typeface="Arial"/>
              </a:rPr>
              <a:t>1.26 </a:t>
            </a:r>
            <a:r>
              <a:rPr sz="2000" dirty="0">
                <a:latin typeface="Arial"/>
                <a:cs typeface="Arial"/>
              </a:rPr>
              <a:t>= </a:t>
            </a:r>
            <a:r>
              <a:rPr sz="2000" spc="-5" dirty="0">
                <a:latin typeface="Arial"/>
                <a:cs typeface="Arial"/>
              </a:rPr>
              <a:t>9.135</a:t>
            </a:r>
            <a:r>
              <a:rPr sz="2000" spc="-50" dirty="0">
                <a:latin typeface="Arial"/>
                <a:cs typeface="Arial"/>
              </a:rPr>
              <a:t> </a:t>
            </a:r>
            <a:r>
              <a:rPr sz="2000" dirty="0">
                <a:latin typeface="Arial"/>
                <a:cs typeface="Arial"/>
              </a:rPr>
              <a:t>g)</a:t>
            </a:r>
          </a:p>
          <a:p>
            <a:pPr marL="12700" marR="6350">
              <a:lnSpc>
                <a:spcPct val="111100"/>
              </a:lnSpc>
              <a:spcBef>
                <a:spcPts val="565"/>
              </a:spcBef>
            </a:pPr>
            <a:r>
              <a:rPr sz="1600" spc="-5" dirty="0">
                <a:latin typeface="Arial"/>
                <a:cs typeface="Arial"/>
              </a:rPr>
              <a:t>4. </a:t>
            </a:r>
            <a:r>
              <a:rPr sz="2000" spc="-5" dirty="0">
                <a:latin typeface="Arial"/>
                <a:cs typeface="Arial"/>
              </a:rPr>
              <a:t>top up to </a:t>
            </a:r>
            <a:r>
              <a:rPr sz="2000" b="1" dirty="0">
                <a:latin typeface="Arial"/>
                <a:cs typeface="Arial"/>
              </a:rPr>
              <a:t>1000 g </a:t>
            </a:r>
            <a:r>
              <a:rPr sz="2000" spc="-5" dirty="0">
                <a:latin typeface="Arial"/>
                <a:cs typeface="Arial"/>
              </a:rPr>
              <a:t>with distilled </a:t>
            </a:r>
            <a:r>
              <a:rPr sz="2000" dirty="0">
                <a:latin typeface="Arial"/>
                <a:cs typeface="Arial"/>
              </a:rPr>
              <a:t>or  boiled</a:t>
            </a:r>
            <a:r>
              <a:rPr sz="2000" spc="-15" dirty="0">
                <a:latin typeface="Arial"/>
                <a:cs typeface="Arial"/>
              </a:rPr>
              <a:t> </a:t>
            </a:r>
            <a:r>
              <a:rPr sz="2000" spc="-5" dirty="0">
                <a:latin typeface="Arial"/>
                <a:cs typeface="Arial"/>
              </a:rPr>
              <a:t>water</a:t>
            </a:r>
            <a:endParaRPr sz="2000" dirty="0">
              <a:latin typeface="Arial"/>
              <a:cs typeface="Arial"/>
            </a:endParaRPr>
          </a:p>
        </p:txBody>
      </p:sp>
      <p:sp>
        <p:nvSpPr>
          <p:cNvPr id="4" name="object 4"/>
          <p:cNvSpPr txBox="1"/>
          <p:nvPr/>
        </p:nvSpPr>
        <p:spPr>
          <a:xfrm>
            <a:off x="345034" y="5685821"/>
            <a:ext cx="7513320" cy="1168400"/>
          </a:xfrm>
          <a:prstGeom prst="rect">
            <a:avLst/>
          </a:prstGeom>
        </p:spPr>
        <p:txBody>
          <a:bodyPr vert="horz" wrap="square" lIns="0" tIns="88900" rIns="0" bIns="0" rtlCol="0">
            <a:spAutoFit/>
          </a:bodyPr>
          <a:lstStyle/>
          <a:p>
            <a:pPr marL="12700">
              <a:lnSpc>
                <a:spcPct val="100000"/>
              </a:lnSpc>
              <a:spcBef>
                <a:spcPts val="700"/>
              </a:spcBef>
            </a:pPr>
            <a:r>
              <a:rPr sz="1000" i="1" spc="-5" dirty="0">
                <a:latin typeface="Arial"/>
                <a:cs typeface="Arial"/>
              </a:rPr>
              <a:t>Sources</a:t>
            </a:r>
            <a:r>
              <a:rPr sz="1000" spc="-5" dirty="0">
                <a:latin typeface="Arial"/>
                <a:cs typeface="Arial"/>
              </a:rPr>
              <a:t>:</a:t>
            </a:r>
            <a:endParaRPr sz="1000">
              <a:latin typeface="Arial"/>
              <a:cs typeface="Arial"/>
            </a:endParaRPr>
          </a:p>
          <a:p>
            <a:pPr marL="184150" marR="149225" indent="-171450">
              <a:lnSpc>
                <a:spcPct val="100000"/>
              </a:lnSpc>
              <a:spcBef>
                <a:spcPts val="600"/>
              </a:spcBef>
              <a:buChar char="•"/>
              <a:tabLst>
                <a:tab pos="184150" algn="l"/>
              </a:tabLst>
            </a:pPr>
            <a:r>
              <a:rPr sz="1000" spc="-10" dirty="0">
                <a:latin typeface="Arial"/>
                <a:cs typeface="Arial"/>
              </a:rPr>
              <a:t>Suchomel </a:t>
            </a:r>
            <a:r>
              <a:rPr sz="1000" dirty="0">
                <a:latin typeface="Arial"/>
                <a:cs typeface="Arial"/>
              </a:rPr>
              <a:t>M </a:t>
            </a:r>
            <a:r>
              <a:rPr sz="1000" spc="-5" dirty="0">
                <a:latin typeface="Arial"/>
                <a:cs typeface="Arial"/>
              </a:rPr>
              <a:t>KM, </a:t>
            </a:r>
            <a:r>
              <a:rPr sz="1000" spc="-10" dirty="0">
                <a:latin typeface="Arial"/>
                <a:cs typeface="Arial"/>
              </a:rPr>
              <a:t>Kundi </a:t>
            </a:r>
            <a:r>
              <a:rPr sz="1000" dirty="0">
                <a:latin typeface="Arial"/>
                <a:cs typeface="Arial"/>
              </a:rPr>
              <a:t>M, </a:t>
            </a:r>
            <a:r>
              <a:rPr sz="1000" spc="-5" dirty="0">
                <a:latin typeface="Arial"/>
                <a:cs typeface="Arial"/>
              </a:rPr>
              <a:t>Pittet </a:t>
            </a:r>
            <a:r>
              <a:rPr sz="1000" dirty="0">
                <a:latin typeface="Arial"/>
                <a:cs typeface="Arial"/>
              </a:rPr>
              <a:t>D, </a:t>
            </a:r>
            <a:r>
              <a:rPr sz="1000" spc="-5" dirty="0">
                <a:latin typeface="Arial"/>
                <a:cs typeface="Arial"/>
              </a:rPr>
              <a:t>Rotter ML. Modified World Health Organization </a:t>
            </a:r>
            <a:r>
              <a:rPr sz="1000" spc="-10" dirty="0">
                <a:latin typeface="Arial"/>
                <a:cs typeface="Arial"/>
              </a:rPr>
              <a:t>hand </a:t>
            </a:r>
            <a:r>
              <a:rPr sz="1000" spc="-5" dirty="0">
                <a:latin typeface="Arial"/>
                <a:cs typeface="Arial"/>
              </a:rPr>
              <a:t>rub formulations comply with </a:t>
            </a:r>
            <a:r>
              <a:rPr sz="1000" spc="-10" dirty="0">
                <a:latin typeface="Arial"/>
                <a:cs typeface="Arial"/>
              </a:rPr>
              <a:t>European  </a:t>
            </a:r>
            <a:r>
              <a:rPr sz="1000" spc="-5" dirty="0">
                <a:latin typeface="Arial"/>
                <a:cs typeface="Arial"/>
              </a:rPr>
              <a:t>efficacy </a:t>
            </a:r>
            <a:r>
              <a:rPr sz="1000" spc="-10" dirty="0">
                <a:latin typeface="Arial"/>
                <a:cs typeface="Arial"/>
              </a:rPr>
              <a:t>requirements </a:t>
            </a:r>
            <a:r>
              <a:rPr sz="1000" spc="-5" dirty="0">
                <a:latin typeface="Arial"/>
                <a:cs typeface="Arial"/>
              </a:rPr>
              <a:t>for </a:t>
            </a:r>
            <a:r>
              <a:rPr sz="1000" spc="-10" dirty="0">
                <a:latin typeface="Arial"/>
                <a:cs typeface="Arial"/>
              </a:rPr>
              <a:t>preoperative </a:t>
            </a:r>
            <a:r>
              <a:rPr sz="1000" spc="-5" dirty="0">
                <a:latin typeface="Arial"/>
                <a:cs typeface="Arial"/>
              </a:rPr>
              <a:t>surgical </a:t>
            </a:r>
            <a:r>
              <a:rPr sz="1000" spc="-10" dirty="0">
                <a:latin typeface="Arial"/>
                <a:cs typeface="Arial"/>
              </a:rPr>
              <a:t>hand preparations. </a:t>
            </a:r>
            <a:r>
              <a:rPr sz="1000" spc="-5" dirty="0">
                <a:latin typeface="Arial"/>
                <a:cs typeface="Arial"/>
              </a:rPr>
              <a:t>Infect Control Hosp Epidemiol. </a:t>
            </a:r>
            <a:r>
              <a:rPr sz="1000" spc="-10" dirty="0">
                <a:latin typeface="Arial"/>
                <a:cs typeface="Arial"/>
              </a:rPr>
              <a:t>2013;</a:t>
            </a:r>
            <a:r>
              <a:rPr sz="1000" spc="50" dirty="0">
                <a:latin typeface="Arial"/>
                <a:cs typeface="Arial"/>
              </a:rPr>
              <a:t> </a:t>
            </a:r>
            <a:r>
              <a:rPr sz="1000" spc="-10" dirty="0">
                <a:latin typeface="Arial"/>
                <a:cs typeface="Arial"/>
              </a:rPr>
              <a:t>34(3):245–250.</a:t>
            </a:r>
            <a:endParaRPr sz="1000">
              <a:latin typeface="Arial"/>
              <a:cs typeface="Arial"/>
            </a:endParaRPr>
          </a:p>
          <a:p>
            <a:pPr marL="184150" marR="5080" indent="-171450">
              <a:lnSpc>
                <a:spcPct val="100000"/>
              </a:lnSpc>
              <a:spcBef>
                <a:spcPts val="600"/>
              </a:spcBef>
              <a:buChar char="•"/>
              <a:tabLst>
                <a:tab pos="184150" algn="l"/>
              </a:tabLst>
            </a:pPr>
            <a:r>
              <a:rPr sz="1000" spc="-5" dirty="0">
                <a:latin typeface="Arial"/>
                <a:cs typeface="Arial"/>
              </a:rPr>
              <a:t>Allegranzi B, Aiken AM, Zeynep Kubilay </a:t>
            </a:r>
            <a:r>
              <a:rPr sz="1000" dirty="0">
                <a:latin typeface="Arial"/>
                <a:cs typeface="Arial"/>
              </a:rPr>
              <a:t>N, </a:t>
            </a:r>
            <a:r>
              <a:rPr sz="1000" spc="-5" dirty="0">
                <a:latin typeface="Arial"/>
                <a:cs typeface="Arial"/>
              </a:rPr>
              <a:t>Nthumba P, Barasa </a:t>
            </a:r>
            <a:r>
              <a:rPr sz="1000" dirty="0">
                <a:latin typeface="Arial"/>
                <a:cs typeface="Arial"/>
              </a:rPr>
              <a:t>J, </a:t>
            </a:r>
            <a:r>
              <a:rPr sz="1000" spc="-5" dirty="0">
                <a:latin typeface="Arial"/>
                <a:cs typeface="Arial"/>
              </a:rPr>
              <a:t>Okumu </a:t>
            </a:r>
            <a:r>
              <a:rPr sz="1000" dirty="0">
                <a:latin typeface="Arial"/>
                <a:cs typeface="Arial"/>
              </a:rPr>
              <a:t>G </a:t>
            </a:r>
            <a:r>
              <a:rPr sz="1000" spc="-5" dirty="0">
                <a:latin typeface="Arial"/>
                <a:cs typeface="Arial"/>
              </a:rPr>
              <a:t>et al. </a:t>
            </a:r>
            <a:r>
              <a:rPr sz="1000" dirty="0">
                <a:latin typeface="Arial"/>
                <a:cs typeface="Arial"/>
              </a:rPr>
              <a:t>A </a:t>
            </a:r>
            <a:r>
              <a:rPr sz="1000" spc="-5" dirty="0">
                <a:latin typeface="Arial"/>
                <a:cs typeface="Arial"/>
              </a:rPr>
              <a:t>multimodal infection control </a:t>
            </a:r>
            <a:r>
              <a:rPr sz="1000" spc="-10" dirty="0">
                <a:latin typeface="Arial"/>
                <a:cs typeface="Arial"/>
              </a:rPr>
              <a:t>and patient </a:t>
            </a:r>
            <a:r>
              <a:rPr sz="1000" spc="-5" dirty="0">
                <a:latin typeface="Arial"/>
                <a:cs typeface="Arial"/>
              </a:rPr>
              <a:t>safety  intervention to reduce surgical site infections </a:t>
            </a:r>
            <a:r>
              <a:rPr sz="1000" dirty="0">
                <a:latin typeface="Arial"/>
                <a:cs typeface="Arial"/>
              </a:rPr>
              <a:t>in </a:t>
            </a:r>
            <a:r>
              <a:rPr sz="1000" spc="-5" dirty="0">
                <a:latin typeface="Arial"/>
                <a:cs typeface="Arial"/>
              </a:rPr>
              <a:t>Africa: </a:t>
            </a:r>
            <a:r>
              <a:rPr sz="1000" dirty="0">
                <a:latin typeface="Arial"/>
                <a:cs typeface="Arial"/>
              </a:rPr>
              <a:t>a </a:t>
            </a:r>
            <a:r>
              <a:rPr sz="1000" spc="-5" dirty="0">
                <a:latin typeface="Arial"/>
                <a:cs typeface="Arial"/>
              </a:rPr>
              <a:t>multicentre, </a:t>
            </a:r>
            <a:r>
              <a:rPr sz="1000" spc="-10" dirty="0">
                <a:latin typeface="Arial"/>
                <a:cs typeface="Arial"/>
              </a:rPr>
              <a:t>before–after, </a:t>
            </a:r>
            <a:r>
              <a:rPr sz="1000" spc="-5" dirty="0">
                <a:latin typeface="Arial"/>
                <a:cs typeface="Arial"/>
              </a:rPr>
              <a:t>cohort study. </a:t>
            </a:r>
            <a:r>
              <a:rPr sz="1000" spc="-10" dirty="0">
                <a:latin typeface="Arial"/>
                <a:cs typeface="Arial"/>
              </a:rPr>
              <a:t>Lancet </a:t>
            </a:r>
            <a:r>
              <a:rPr sz="1000" spc="-5" dirty="0">
                <a:latin typeface="Arial"/>
                <a:cs typeface="Arial"/>
              </a:rPr>
              <a:t>Infect </a:t>
            </a:r>
            <a:r>
              <a:rPr sz="1000" dirty="0">
                <a:latin typeface="Arial"/>
                <a:cs typeface="Arial"/>
              </a:rPr>
              <a:t>Dis. </a:t>
            </a:r>
            <a:r>
              <a:rPr sz="1000" spc="-10" dirty="0">
                <a:latin typeface="Arial"/>
                <a:cs typeface="Arial"/>
              </a:rPr>
              <a:t>2018; 18(5):507–  515.</a:t>
            </a:r>
            <a:endParaRPr sz="1000">
              <a:latin typeface="Arial"/>
              <a:cs typeface="Arial"/>
            </a:endParaRPr>
          </a:p>
        </p:txBody>
      </p:sp>
      <p:sp>
        <p:nvSpPr>
          <p:cNvPr id="5" name="object 5"/>
          <p:cNvSpPr/>
          <p:nvPr/>
        </p:nvSpPr>
        <p:spPr>
          <a:xfrm>
            <a:off x="8137086" y="5854186"/>
            <a:ext cx="968265" cy="97088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p:cNvSpPr/>
          <p:nvPr/>
        </p:nvSpPr>
        <p:spPr>
          <a:xfrm>
            <a:off x="5940151" y="188640"/>
            <a:ext cx="1149829" cy="1152127"/>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txBox="1"/>
          <p:nvPr/>
        </p:nvSpPr>
        <p:spPr>
          <a:xfrm>
            <a:off x="4560521" y="1254875"/>
            <a:ext cx="4331335" cy="4523740"/>
          </a:xfrm>
          <a:prstGeom prst="rect">
            <a:avLst/>
          </a:prstGeom>
        </p:spPr>
        <p:txBody>
          <a:bodyPr vert="horz" wrap="square" lIns="0" tIns="122555" rIns="0" bIns="0" rtlCol="0">
            <a:spAutoFit/>
          </a:bodyPr>
          <a:lstStyle/>
          <a:p>
            <a:pPr marL="12700">
              <a:lnSpc>
                <a:spcPct val="100000"/>
              </a:lnSpc>
              <a:spcBef>
                <a:spcPts val="965"/>
              </a:spcBef>
            </a:pPr>
            <a:r>
              <a:rPr sz="2000" b="1" i="1" spc="-5" dirty="0">
                <a:latin typeface="Arial"/>
                <a:cs typeface="Arial"/>
              </a:rPr>
              <a:t>Formulation</a:t>
            </a:r>
            <a:r>
              <a:rPr sz="2000" b="1" i="1" spc="-10" dirty="0">
                <a:latin typeface="Arial"/>
                <a:cs typeface="Arial"/>
              </a:rPr>
              <a:t> </a:t>
            </a:r>
            <a:r>
              <a:rPr sz="2000" b="1" i="1" spc="-5" dirty="0">
                <a:latin typeface="Arial"/>
                <a:cs typeface="Arial"/>
              </a:rPr>
              <a:t>II</a:t>
            </a:r>
            <a:endParaRPr sz="2000" dirty="0">
              <a:latin typeface="Arial"/>
              <a:cs typeface="Arial"/>
            </a:endParaRPr>
          </a:p>
          <a:p>
            <a:pPr marL="12700" marR="5080">
              <a:lnSpc>
                <a:spcPct val="109700"/>
              </a:lnSpc>
              <a:spcBef>
                <a:spcPts val="635"/>
              </a:spcBef>
            </a:pPr>
            <a:r>
              <a:rPr sz="2000" dirty="0">
                <a:latin typeface="Arial"/>
                <a:cs typeface="Arial"/>
              </a:rPr>
              <a:t>Final </a:t>
            </a:r>
            <a:r>
              <a:rPr sz="2000" spc="-5" dirty="0">
                <a:latin typeface="Arial"/>
                <a:cs typeface="Arial"/>
              </a:rPr>
              <a:t>concentrations: isopropanol </a:t>
            </a:r>
            <a:r>
              <a:rPr sz="2000" dirty="0">
                <a:latin typeface="Arial"/>
                <a:cs typeface="Arial"/>
              </a:rPr>
              <a:t>75%  </a:t>
            </a:r>
            <a:r>
              <a:rPr sz="2000" spc="-5" dirty="0">
                <a:latin typeface="Arial"/>
                <a:cs typeface="Arial"/>
              </a:rPr>
              <a:t>wt/wt, glycerol 0.725% vol/vol,  hydrogen peroxide 0.125%</a:t>
            </a:r>
            <a:r>
              <a:rPr sz="2000" spc="-15" dirty="0">
                <a:latin typeface="Arial"/>
                <a:cs typeface="Arial"/>
              </a:rPr>
              <a:t> </a:t>
            </a:r>
            <a:r>
              <a:rPr sz="2000" spc="-5" dirty="0">
                <a:latin typeface="Arial"/>
                <a:cs typeface="Arial"/>
              </a:rPr>
              <a:t>vol/vol.</a:t>
            </a:r>
            <a:endParaRPr sz="2000" dirty="0">
              <a:latin typeface="Arial"/>
              <a:cs typeface="Arial"/>
            </a:endParaRPr>
          </a:p>
          <a:p>
            <a:pPr marL="12700">
              <a:lnSpc>
                <a:spcPct val="100000"/>
              </a:lnSpc>
              <a:spcBef>
                <a:spcPts val="835"/>
              </a:spcBef>
            </a:pPr>
            <a:r>
              <a:rPr sz="2000" b="1" spc="-5" dirty="0">
                <a:latin typeface="Arial"/>
                <a:cs typeface="Arial"/>
              </a:rPr>
              <a:t>Ingredients:</a:t>
            </a:r>
            <a:endParaRPr sz="2000" dirty="0">
              <a:latin typeface="Arial"/>
              <a:cs typeface="Arial"/>
            </a:endParaRPr>
          </a:p>
          <a:p>
            <a:pPr marL="12700">
              <a:lnSpc>
                <a:spcPct val="100000"/>
              </a:lnSpc>
              <a:spcBef>
                <a:spcPts val="830"/>
              </a:spcBef>
            </a:pPr>
            <a:r>
              <a:rPr sz="1600" spc="-5" dirty="0">
                <a:latin typeface="Arial"/>
                <a:cs typeface="Arial"/>
              </a:rPr>
              <a:t>1. </a:t>
            </a:r>
            <a:r>
              <a:rPr sz="2000" spc="-5" dirty="0">
                <a:latin typeface="Arial"/>
                <a:cs typeface="Arial"/>
              </a:rPr>
              <a:t>isopropanol (absolute), </a:t>
            </a:r>
            <a:r>
              <a:rPr sz="2000" b="1" dirty="0">
                <a:latin typeface="Arial"/>
                <a:cs typeface="Arial"/>
              </a:rPr>
              <a:t>750</a:t>
            </a:r>
            <a:r>
              <a:rPr sz="2000" b="1" spc="-15" dirty="0">
                <a:latin typeface="Arial"/>
                <a:cs typeface="Arial"/>
              </a:rPr>
              <a:t> </a:t>
            </a:r>
            <a:r>
              <a:rPr sz="2000" b="1" dirty="0">
                <a:latin typeface="Arial"/>
                <a:cs typeface="Arial"/>
              </a:rPr>
              <a:t>g</a:t>
            </a:r>
            <a:endParaRPr sz="2000" dirty="0">
              <a:latin typeface="Arial"/>
              <a:cs typeface="Arial"/>
            </a:endParaRPr>
          </a:p>
          <a:p>
            <a:pPr marL="12700">
              <a:lnSpc>
                <a:spcPct val="100000"/>
              </a:lnSpc>
              <a:spcBef>
                <a:spcPts val="870"/>
              </a:spcBef>
            </a:pPr>
            <a:r>
              <a:rPr sz="1600" spc="-5" dirty="0">
                <a:latin typeface="Arial"/>
                <a:cs typeface="Arial"/>
              </a:rPr>
              <a:t>2. </a:t>
            </a:r>
            <a:r>
              <a:rPr sz="2000" spc="0" dirty="0">
                <a:latin typeface="Arial"/>
                <a:cs typeface="Arial"/>
              </a:rPr>
              <a:t>H</a:t>
            </a:r>
            <a:r>
              <a:rPr sz="1950" spc="0" baseline="-19230" dirty="0">
                <a:latin typeface="Arial"/>
                <a:cs typeface="Arial"/>
              </a:rPr>
              <a:t>2</a:t>
            </a:r>
            <a:r>
              <a:rPr sz="2000" spc="0" dirty="0">
                <a:latin typeface="Arial"/>
                <a:cs typeface="Arial"/>
              </a:rPr>
              <a:t>O</a:t>
            </a:r>
            <a:r>
              <a:rPr sz="1950" spc="0" baseline="-19230" dirty="0">
                <a:latin typeface="Arial"/>
                <a:cs typeface="Arial"/>
              </a:rPr>
              <a:t>2 </a:t>
            </a:r>
            <a:r>
              <a:rPr sz="2000" spc="-5" dirty="0">
                <a:latin typeface="Arial"/>
                <a:cs typeface="Arial"/>
              </a:rPr>
              <a:t>(3%), </a:t>
            </a:r>
            <a:r>
              <a:rPr sz="2000" b="1" spc="-5" dirty="0">
                <a:latin typeface="Arial"/>
                <a:cs typeface="Arial"/>
              </a:rPr>
              <a:t>4.17</a:t>
            </a:r>
            <a:r>
              <a:rPr sz="2000" b="1" spc="-35" dirty="0">
                <a:latin typeface="Arial"/>
                <a:cs typeface="Arial"/>
              </a:rPr>
              <a:t> </a:t>
            </a:r>
            <a:r>
              <a:rPr sz="2000" b="1" spc="-5" dirty="0">
                <a:latin typeface="Arial"/>
                <a:cs typeface="Arial"/>
              </a:rPr>
              <a:t>ml</a:t>
            </a:r>
            <a:endParaRPr sz="2000" dirty="0">
              <a:latin typeface="Arial"/>
              <a:cs typeface="Arial"/>
            </a:endParaRPr>
          </a:p>
          <a:p>
            <a:pPr marL="12700">
              <a:lnSpc>
                <a:spcPct val="100000"/>
              </a:lnSpc>
              <a:spcBef>
                <a:spcPts val="830"/>
              </a:spcBef>
            </a:pPr>
            <a:r>
              <a:rPr sz="1600" spc="-5" dirty="0">
                <a:latin typeface="Arial"/>
                <a:cs typeface="Arial"/>
              </a:rPr>
              <a:t>3. </a:t>
            </a:r>
            <a:r>
              <a:rPr sz="2000" spc="-5" dirty="0">
                <a:latin typeface="Arial"/>
                <a:cs typeface="Arial"/>
              </a:rPr>
              <a:t>glycerol (98%), </a:t>
            </a:r>
            <a:r>
              <a:rPr sz="2000" b="1" spc="-5" dirty="0">
                <a:latin typeface="Arial"/>
                <a:cs typeface="Arial"/>
              </a:rPr>
              <a:t>7.25 ml </a:t>
            </a:r>
            <a:r>
              <a:rPr sz="2000" spc="-5" dirty="0">
                <a:latin typeface="Arial"/>
                <a:cs typeface="Arial"/>
              </a:rPr>
              <a:t>(or 7.25</a:t>
            </a:r>
            <a:r>
              <a:rPr sz="2000" spc="-40" dirty="0">
                <a:latin typeface="Arial"/>
                <a:cs typeface="Arial"/>
              </a:rPr>
              <a:t> </a:t>
            </a:r>
            <a:r>
              <a:rPr sz="2000" dirty="0">
                <a:latin typeface="Arial"/>
                <a:cs typeface="Arial"/>
              </a:rPr>
              <a:t>x</a:t>
            </a:r>
          </a:p>
          <a:p>
            <a:pPr marL="12700">
              <a:lnSpc>
                <a:spcPct val="100000"/>
              </a:lnSpc>
              <a:spcBef>
                <a:spcPts val="235"/>
              </a:spcBef>
            </a:pPr>
            <a:r>
              <a:rPr sz="2000" spc="-5" dirty="0">
                <a:latin typeface="Arial"/>
                <a:cs typeface="Arial"/>
              </a:rPr>
              <a:t>1.26 </a:t>
            </a:r>
            <a:r>
              <a:rPr sz="2000" dirty="0">
                <a:latin typeface="Arial"/>
                <a:cs typeface="Arial"/>
              </a:rPr>
              <a:t>= </a:t>
            </a:r>
            <a:r>
              <a:rPr sz="2000" spc="-5" dirty="0">
                <a:latin typeface="Arial"/>
                <a:cs typeface="Arial"/>
              </a:rPr>
              <a:t>9.135</a:t>
            </a:r>
            <a:r>
              <a:rPr sz="2000" spc="-40" dirty="0">
                <a:latin typeface="Arial"/>
                <a:cs typeface="Arial"/>
              </a:rPr>
              <a:t> </a:t>
            </a:r>
            <a:r>
              <a:rPr sz="2000" dirty="0">
                <a:latin typeface="Arial"/>
                <a:cs typeface="Arial"/>
              </a:rPr>
              <a:t>g)</a:t>
            </a:r>
          </a:p>
          <a:p>
            <a:pPr marL="12700" marR="782955">
              <a:lnSpc>
                <a:spcPct val="109700"/>
              </a:lnSpc>
              <a:spcBef>
                <a:spcPts val="600"/>
              </a:spcBef>
            </a:pPr>
            <a:r>
              <a:rPr sz="1600" spc="-5" dirty="0">
                <a:latin typeface="Arial"/>
                <a:cs typeface="Arial"/>
              </a:rPr>
              <a:t>4. </a:t>
            </a:r>
            <a:r>
              <a:rPr sz="2000" spc="-5" dirty="0">
                <a:latin typeface="Arial"/>
                <a:cs typeface="Arial"/>
              </a:rPr>
              <a:t>top up to </a:t>
            </a:r>
            <a:r>
              <a:rPr sz="2000" b="1" dirty="0">
                <a:latin typeface="Arial"/>
                <a:cs typeface="Arial"/>
              </a:rPr>
              <a:t>1000 g </a:t>
            </a:r>
            <a:r>
              <a:rPr sz="2000" spc="-5" dirty="0">
                <a:latin typeface="Arial"/>
                <a:cs typeface="Arial"/>
              </a:rPr>
              <a:t>with distilled  water</a:t>
            </a:r>
            <a:endParaRPr sz="2000" dirty="0">
              <a:latin typeface="Arial"/>
              <a:cs typeface="Arial"/>
            </a:endParaRPr>
          </a:p>
          <a:p>
            <a:pPr marR="398780" algn="ctr">
              <a:lnSpc>
                <a:spcPct val="100000"/>
              </a:lnSpc>
              <a:spcBef>
                <a:spcPts val="475"/>
              </a:spcBef>
            </a:pPr>
            <a:r>
              <a:rPr sz="1400" spc="-5" dirty="0">
                <a:latin typeface="Arial"/>
                <a:cs typeface="Arial"/>
              </a:rPr>
              <a:t>Quality assurance and </a:t>
            </a:r>
            <a:r>
              <a:rPr sz="1400" spc="-10" dirty="0">
                <a:latin typeface="Arial"/>
                <a:cs typeface="Arial"/>
              </a:rPr>
              <a:t>efficacy </a:t>
            </a:r>
            <a:r>
              <a:rPr sz="1400" spc="-5" dirty="0">
                <a:latin typeface="Arial"/>
                <a:cs typeface="Arial"/>
              </a:rPr>
              <a:t>must be</a:t>
            </a:r>
            <a:r>
              <a:rPr sz="1400" spc="-10" dirty="0">
                <a:latin typeface="Arial"/>
                <a:cs typeface="Arial"/>
              </a:rPr>
              <a:t> </a:t>
            </a:r>
            <a:r>
              <a:rPr sz="1400" spc="-5" dirty="0">
                <a:latin typeface="Arial"/>
                <a:cs typeface="Arial"/>
              </a:rPr>
              <a:t>assured</a:t>
            </a:r>
            <a:endParaRPr sz="1400" dirty="0">
              <a:latin typeface="Arial"/>
              <a:cs typeface="Arial"/>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1746" y="119222"/>
            <a:ext cx="4914900" cy="1069340"/>
          </a:xfrm>
          <a:prstGeom prst="rect">
            <a:avLst/>
          </a:prstGeom>
        </p:spPr>
        <p:txBody>
          <a:bodyPr vert="horz" wrap="square" lIns="0" tIns="73660" rIns="0" bIns="0" rtlCol="0">
            <a:spAutoFit/>
          </a:bodyPr>
          <a:lstStyle/>
          <a:p>
            <a:pPr marL="12700" marR="5080">
              <a:lnSpc>
                <a:spcPts val="3900"/>
              </a:lnSpc>
              <a:spcBef>
                <a:spcPts val="580"/>
              </a:spcBef>
            </a:pPr>
            <a:r>
              <a:rPr sz="3600" spc="-5" dirty="0">
                <a:solidFill>
                  <a:srgbClr val="0070C0"/>
                </a:solidFill>
              </a:rPr>
              <a:t>System change </a:t>
            </a:r>
            <a:r>
              <a:rPr sz="3600" dirty="0">
                <a:solidFill>
                  <a:srgbClr val="0070C0"/>
                </a:solidFill>
              </a:rPr>
              <a:t>– </a:t>
            </a:r>
            <a:r>
              <a:rPr sz="3600" spc="-5" dirty="0">
                <a:solidFill>
                  <a:srgbClr val="0070C0"/>
                </a:solidFill>
              </a:rPr>
              <a:t>surgical  skin</a:t>
            </a:r>
            <a:r>
              <a:rPr sz="3600" spc="-10" dirty="0">
                <a:solidFill>
                  <a:srgbClr val="0070C0"/>
                </a:solidFill>
              </a:rPr>
              <a:t> preparation</a:t>
            </a:r>
            <a:endParaRPr sz="3600"/>
          </a:p>
        </p:txBody>
      </p:sp>
      <p:sp>
        <p:nvSpPr>
          <p:cNvPr id="3" name="object 3"/>
          <p:cNvSpPr txBox="1"/>
          <p:nvPr/>
        </p:nvSpPr>
        <p:spPr>
          <a:xfrm>
            <a:off x="281746" y="1779463"/>
            <a:ext cx="8633460" cy="268605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0070C0"/>
                </a:solidFill>
                <a:latin typeface="Arial"/>
                <a:cs typeface="Arial"/>
              </a:rPr>
              <a:t>Local preparation of </a:t>
            </a:r>
            <a:r>
              <a:rPr sz="2400" b="1" dirty="0">
                <a:solidFill>
                  <a:srgbClr val="0070C0"/>
                </a:solidFill>
                <a:latin typeface="Arial"/>
                <a:cs typeface="Arial"/>
              </a:rPr>
              <a:t>2% </a:t>
            </a:r>
            <a:r>
              <a:rPr sz="2400" b="1" spc="-5" dirty="0">
                <a:solidFill>
                  <a:srgbClr val="0070C0"/>
                </a:solidFill>
                <a:latin typeface="Arial"/>
                <a:cs typeface="Arial"/>
              </a:rPr>
              <a:t>chlorhexidine isopropanol</a:t>
            </a:r>
            <a:r>
              <a:rPr sz="2400" b="1" spc="-15" dirty="0">
                <a:solidFill>
                  <a:srgbClr val="0070C0"/>
                </a:solidFill>
                <a:latin typeface="Arial"/>
                <a:cs typeface="Arial"/>
              </a:rPr>
              <a:t> </a:t>
            </a:r>
            <a:r>
              <a:rPr sz="2400" b="1" spc="-5" dirty="0">
                <a:solidFill>
                  <a:srgbClr val="0070C0"/>
                </a:solidFill>
                <a:latin typeface="Arial"/>
                <a:cs typeface="Arial"/>
              </a:rPr>
              <a:t>solution</a:t>
            </a:r>
            <a:endParaRPr sz="2400">
              <a:latin typeface="Arial"/>
              <a:cs typeface="Arial"/>
            </a:endParaRPr>
          </a:p>
          <a:p>
            <a:pPr marL="469900" indent="-457200">
              <a:lnSpc>
                <a:spcPct val="100000"/>
              </a:lnSpc>
              <a:spcBef>
                <a:spcPts val="2085"/>
              </a:spcBef>
              <a:buSzPct val="79166"/>
              <a:buAutoNum type="arabicPeriod"/>
              <a:tabLst>
                <a:tab pos="469265" algn="l"/>
                <a:tab pos="469900" algn="l"/>
              </a:tabLst>
            </a:pPr>
            <a:r>
              <a:rPr sz="2400" spc="-5" dirty="0">
                <a:latin typeface="Arial"/>
                <a:cs typeface="Arial"/>
              </a:rPr>
              <a:t>Isopropanol: 62.7 </a:t>
            </a:r>
            <a:r>
              <a:rPr sz="2400" dirty="0">
                <a:latin typeface="Arial"/>
                <a:cs typeface="Arial"/>
              </a:rPr>
              <a:t>%</a:t>
            </a:r>
            <a:r>
              <a:rPr sz="2400" spc="-15" dirty="0">
                <a:latin typeface="Arial"/>
                <a:cs typeface="Arial"/>
              </a:rPr>
              <a:t> </a:t>
            </a:r>
            <a:r>
              <a:rPr sz="2400" spc="-5" dirty="0">
                <a:latin typeface="Arial"/>
                <a:cs typeface="Arial"/>
              </a:rPr>
              <a:t>g/g</a:t>
            </a:r>
            <a:endParaRPr sz="2400">
              <a:latin typeface="Arial"/>
              <a:cs typeface="Arial"/>
            </a:endParaRPr>
          </a:p>
          <a:p>
            <a:pPr marL="469900" marR="1663064" indent="-457200">
              <a:lnSpc>
                <a:spcPct val="110000"/>
              </a:lnSpc>
              <a:spcBef>
                <a:spcPts val="1800"/>
              </a:spcBef>
              <a:buSzPct val="79166"/>
              <a:buAutoNum type="arabicPeriod"/>
              <a:tabLst>
                <a:tab pos="469265" algn="l"/>
                <a:tab pos="469900" algn="l"/>
              </a:tabLst>
            </a:pPr>
            <a:r>
              <a:rPr sz="2400" dirty="0">
                <a:latin typeface="Arial"/>
                <a:cs typeface="Arial"/>
              </a:rPr>
              <a:t>chlorhexidine </a:t>
            </a:r>
            <a:r>
              <a:rPr sz="2400" spc="-5" dirty="0">
                <a:latin typeface="Arial"/>
                <a:cs typeface="Arial"/>
              </a:rPr>
              <a:t>12.1% g/g taken from </a:t>
            </a:r>
            <a:r>
              <a:rPr sz="2400" dirty="0">
                <a:latin typeface="Arial"/>
                <a:cs typeface="Arial"/>
              </a:rPr>
              <a:t>a </a:t>
            </a:r>
            <a:r>
              <a:rPr sz="2400" spc="-5" dirty="0">
                <a:latin typeface="Arial"/>
                <a:cs typeface="Arial"/>
              </a:rPr>
              <a:t>18.8% g/g  </a:t>
            </a:r>
            <a:r>
              <a:rPr sz="2400" dirty="0">
                <a:latin typeface="Arial"/>
                <a:cs typeface="Arial"/>
              </a:rPr>
              <a:t>chlorhexidine </a:t>
            </a:r>
            <a:r>
              <a:rPr sz="2400" spc="-5" dirty="0">
                <a:latin typeface="Arial"/>
                <a:cs typeface="Arial"/>
              </a:rPr>
              <a:t>digluconate water</a:t>
            </a:r>
            <a:r>
              <a:rPr sz="2400" spc="-10" dirty="0">
                <a:latin typeface="Arial"/>
                <a:cs typeface="Arial"/>
              </a:rPr>
              <a:t> </a:t>
            </a:r>
            <a:r>
              <a:rPr sz="2400" spc="-5" dirty="0">
                <a:latin typeface="Arial"/>
                <a:cs typeface="Arial"/>
              </a:rPr>
              <a:t>solution</a:t>
            </a:r>
            <a:endParaRPr sz="2400">
              <a:latin typeface="Arial"/>
              <a:cs typeface="Arial"/>
            </a:endParaRPr>
          </a:p>
          <a:p>
            <a:pPr marL="469900" indent="-457200">
              <a:lnSpc>
                <a:spcPct val="100000"/>
              </a:lnSpc>
              <a:spcBef>
                <a:spcPts val="2085"/>
              </a:spcBef>
              <a:buSzPct val="79166"/>
              <a:buAutoNum type="arabicPeriod"/>
              <a:tabLst>
                <a:tab pos="469265" algn="l"/>
                <a:tab pos="469900" algn="l"/>
              </a:tabLst>
            </a:pPr>
            <a:r>
              <a:rPr sz="2400" spc="-90" dirty="0">
                <a:latin typeface="Arial"/>
                <a:cs typeface="Arial"/>
              </a:rPr>
              <a:t>Top </a:t>
            </a:r>
            <a:r>
              <a:rPr sz="2400" dirty="0">
                <a:latin typeface="Arial"/>
                <a:cs typeface="Arial"/>
              </a:rPr>
              <a:t>up </a:t>
            </a:r>
            <a:r>
              <a:rPr sz="2400" spc="-5" dirty="0">
                <a:latin typeface="Arial"/>
                <a:cs typeface="Arial"/>
              </a:rPr>
              <a:t>with distilled water </a:t>
            </a:r>
            <a:r>
              <a:rPr sz="2400" dirty="0">
                <a:latin typeface="Arial"/>
                <a:cs typeface="Arial"/>
              </a:rPr>
              <a:t>up </a:t>
            </a:r>
            <a:r>
              <a:rPr sz="2400" spc="-5" dirty="0">
                <a:latin typeface="Arial"/>
                <a:cs typeface="Arial"/>
              </a:rPr>
              <a:t>to</a:t>
            </a:r>
            <a:r>
              <a:rPr sz="2400" spc="55" dirty="0">
                <a:latin typeface="Arial"/>
                <a:cs typeface="Arial"/>
              </a:rPr>
              <a:t> </a:t>
            </a:r>
            <a:r>
              <a:rPr sz="2400" dirty="0">
                <a:latin typeface="Arial"/>
                <a:cs typeface="Arial"/>
              </a:rPr>
              <a:t>100%</a:t>
            </a:r>
            <a:endParaRPr sz="2400">
              <a:latin typeface="Arial"/>
              <a:cs typeface="Arial"/>
            </a:endParaRPr>
          </a:p>
        </p:txBody>
      </p:sp>
      <p:sp>
        <p:nvSpPr>
          <p:cNvPr id="4" name="object 4"/>
          <p:cNvSpPr txBox="1"/>
          <p:nvPr/>
        </p:nvSpPr>
        <p:spPr>
          <a:xfrm>
            <a:off x="355185" y="6065460"/>
            <a:ext cx="8152765" cy="527685"/>
          </a:xfrm>
          <a:prstGeom prst="rect">
            <a:avLst/>
          </a:prstGeom>
        </p:spPr>
        <p:txBody>
          <a:bodyPr vert="horz" wrap="square" lIns="0" tIns="12700" rIns="0" bIns="0" rtlCol="0">
            <a:spAutoFit/>
          </a:bodyPr>
          <a:lstStyle/>
          <a:p>
            <a:pPr marL="12700" marR="5080">
              <a:lnSpc>
                <a:spcPct val="99700"/>
              </a:lnSpc>
              <a:spcBef>
                <a:spcPts val="100"/>
              </a:spcBef>
            </a:pPr>
            <a:r>
              <a:rPr sz="1100" i="1" spc="-5" dirty="0">
                <a:latin typeface="Arial"/>
                <a:cs typeface="Arial"/>
              </a:rPr>
              <a:t>Source</a:t>
            </a:r>
            <a:r>
              <a:rPr sz="1100" spc="-5" dirty="0">
                <a:latin typeface="Arial"/>
                <a:cs typeface="Arial"/>
              </a:rPr>
              <a:t>: Allegranzi </a:t>
            </a:r>
            <a:r>
              <a:rPr sz="1100" dirty="0">
                <a:latin typeface="Arial"/>
                <a:cs typeface="Arial"/>
              </a:rPr>
              <a:t>B, Aiken </a:t>
            </a:r>
            <a:r>
              <a:rPr sz="1100" spc="-5" dirty="0">
                <a:latin typeface="Arial"/>
                <a:cs typeface="Arial"/>
              </a:rPr>
              <a:t>AM, </a:t>
            </a:r>
            <a:r>
              <a:rPr sz="1100" dirty="0">
                <a:latin typeface="Arial"/>
                <a:cs typeface="Arial"/>
              </a:rPr>
              <a:t>Zeynep Kubilay N, </a:t>
            </a:r>
            <a:r>
              <a:rPr sz="1100" spc="-5" dirty="0">
                <a:latin typeface="Arial"/>
                <a:cs typeface="Arial"/>
              </a:rPr>
              <a:t>Nthumba </a:t>
            </a:r>
            <a:r>
              <a:rPr sz="1100" dirty="0">
                <a:latin typeface="Arial"/>
                <a:cs typeface="Arial"/>
              </a:rPr>
              <a:t>P, </a:t>
            </a:r>
            <a:r>
              <a:rPr sz="1100" spc="-5" dirty="0">
                <a:latin typeface="Arial"/>
                <a:cs typeface="Arial"/>
              </a:rPr>
              <a:t>Barasa </a:t>
            </a:r>
            <a:r>
              <a:rPr sz="1100" dirty="0">
                <a:latin typeface="Arial"/>
                <a:cs typeface="Arial"/>
              </a:rPr>
              <a:t>J, </a:t>
            </a:r>
            <a:r>
              <a:rPr sz="1100" spc="-5" dirty="0">
                <a:latin typeface="Arial"/>
                <a:cs typeface="Arial"/>
              </a:rPr>
              <a:t>Okumu </a:t>
            </a:r>
            <a:r>
              <a:rPr sz="1100" dirty="0">
                <a:latin typeface="Arial"/>
                <a:cs typeface="Arial"/>
              </a:rPr>
              <a:t>G et al. A </a:t>
            </a:r>
            <a:r>
              <a:rPr sz="1100" spc="-5" dirty="0">
                <a:latin typeface="Arial"/>
                <a:cs typeface="Arial"/>
              </a:rPr>
              <a:t>multimodal infection control </a:t>
            </a:r>
            <a:r>
              <a:rPr sz="1100" dirty="0">
                <a:latin typeface="Arial"/>
                <a:cs typeface="Arial"/>
              </a:rPr>
              <a:t>and </a:t>
            </a:r>
            <a:r>
              <a:rPr sz="1100" spc="-5" dirty="0">
                <a:latin typeface="Arial"/>
                <a:cs typeface="Arial"/>
              </a:rPr>
              <a:t>patient  safety intervention to reduce surgical site infections </a:t>
            </a:r>
            <a:r>
              <a:rPr sz="1100" dirty="0">
                <a:latin typeface="Arial"/>
                <a:cs typeface="Arial"/>
              </a:rPr>
              <a:t>in </a:t>
            </a:r>
            <a:r>
              <a:rPr sz="1100" spc="-5" dirty="0">
                <a:latin typeface="Arial"/>
                <a:cs typeface="Arial"/>
              </a:rPr>
              <a:t>Africa: </a:t>
            </a:r>
            <a:r>
              <a:rPr sz="1100" dirty="0">
                <a:latin typeface="Arial"/>
                <a:cs typeface="Arial"/>
              </a:rPr>
              <a:t>a </a:t>
            </a:r>
            <a:r>
              <a:rPr sz="1100" spc="-5" dirty="0">
                <a:latin typeface="Arial"/>
                <a:cs typeface="Arial"/>
              </a:rPr>
              <a:t>multicentre, before–after, cohort study. </a:t>
            </a:r>
            <a:r>
              <a:rPr sz="1100" dirty="0">
                <a:latin typeface="Arial"/>
                <a:cs typeface="Arial"/>
              </a:rPr>
              <a:t>Lancet </a:t>
            </a:r>
            <a:r>
              <a:rPr sz="1100" spc="-5" dirty="0">
                <a:latin typeface="Arial"/>
                <a:cs typeface="Arial"/>
              </a:rPr>
              <a:t>Infect </a:t>
            </a:r>
            <a:r>
              <a:rPr sz="1100" dirty="0">
                <a:latin typeface="Arial"/>
                <a:cs typeface="Arial"/>
              </a:rPr>
              <a:t>Dis. 2018;  </a:t>
            </a:r>
            <a:r>
              <a:rPr sz="1100" spc="-5" dirty="0">
                <a:latin typeface="Arial"/>
                <a:cs typeface="Arial"/>
              </a:rPr>
              <a:t>18(5):507–515.</a:t>
            </a:r>
            <a:endParaRPr sz="1100">
              <a:latin typeface="Arial"/>
              <a:cs typeface="Arial"/>
            </a:endParaRPr>
          </a:p>
        </p:txBody>
      </p:sp>
      <p:sp>
        <p:nvSpPr>
          <p:cNvPr id="5" name="object 5"/>
          <p:cNvSpPr/>
          <p:nvPr/>
        </p:nvSpPr>
        <p:spPr>
          <a:xfrm>
            <a:off x="7439173" y="2996952"/>
            <a:ext cx="1465332" cy="1465332"/>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5724128" y="44623"/>
            <a:ext cx="1368151" cy="1370887"/>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05242" y="1045970"/>
            <a:ext cx="7239616" cy="5314774"/>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154458" y="6472553"/>
            <a:ext cx="7752080" cy="330200"/>
          </a:xfrm>
          <a:prstGeom prst="rect">
            <a:avLst/>
          </a:prstGeom>
        </p:spPr>
        <p:txBody>
          <a:bodyPr vert="horz" wrap="square" lIns="0" tIns="12700" rIns="0" bIns="0" rtlCol="0">
            <a:spAutoFit/>
          </a:bodyPr>
          <a:lstStyle/>
          <a:p>
            <a:pPr marL="12700" marR="5080">
              <a:lnSpc>
                <a:spcPct val="100000"/>
              </a:lnSpc>
              <a:spcBef>
                <a:spcPts val="100"/>
              </a:spcBef>
            </a:pPr>
            <a:r>
              <a:rPr sz="1000" i="1" spc="-5" dirty="0">
                <a:latin typeface="Arial"/>
                <a:cs typeface="Arial"/>
              </a:rPr>
              <a:t>Source</a:t>
            </a:r>
            <a:r>
              <a:rPr sz="1000" spc="-5" dirty="0">
                <a:latin typeface="Arial"/>
                <a:cs typeface="Arial"/>
              </a:rPr>
              <a:t>: Allegranzi B, Aiken AM, Zeynep Kubilay </a:t>
            </a:r>
            <a:r>
              <a:rPr sz="1000" dirty="0">
                <a:latin typeface="Arial"/>
                <a:cs typeface="Arial"/>
              </a:rPr>
              <a:t>N, </a:t>
            </a:r>
            <a:r>
              <a:rPr sz="1000" spc="-5" dirty="0">
                <a:latin typeface="Arial"/>
                <a:cs typeface="Arial"/>
              </a:rPr>
              <a:t>Nthumba P, Barasa </a:t>
            </a:r>
            <a:r>
              <a:rPr sz="1000" dirty="0">
                <a:latin typeface="Arial"/>
                <a:cs typeface="Arial"/>
              </a:rPr>
              <a:t>J, </a:t>
            </a:r>
            <a:r>
              <a:rPr sz="1000" spc="-5" dirty="0">
                <a:latin typeface="Arial"/>
                <a:cs typeface="Arial"/>
              </a:rPr>
              <a:t>Okumu </a:t>
            </a:r>
            <a:r>
              <a:rPr sz="1000" dirty="0">
                <a:latin typeface="Arial"/>
                <a:cs typeface="Arial"/>
              </a:rPr>
              <a:t>G </a:t>
            </a:r>
            <a:r>
              <a:rPr sz="1000" spc="-5" dirty="0">
                <a:latin typeface="Arial"/>
                <a:cs typeface="Arial"/>
              </a:rPr>
              <a:t>et al. </a:t>
            </a:r>
            <a:r>
              <a:rPr sz="1000" dirty="0">
                <a:latin typeface="Arial"/>
                <a:cs typeface="Arial"/>
              </a:rPr>
              <a:t>A </a:t>
            </a:r>
            <a:r>
              <a:rPr sz="1000" spc="-5" dirty="0">
                <a:latin typeface="Arial"/>
                <a:cs typeface="Arial"/>
              </a:rPr>
              <a:t>multimodal infection control </a:t>
            </a:r>
            <a:r>
              <a:rPr sz="1000" spc="-10" dirty="0">
                <a:latin typeface="Arial"/>
                <a:cs typeface="Arial"/>
              </a:rPr>
              <a:t>and patient </a:t>
            </a:r>
            <a:r>
              <a:rPr sz="1000" spc="-5" dirty="0">
                <a:latin typeface="Arial"/>
                <a:cs typeface="Arial"/>
              </a:rPr>
              <a:t>safety  intervention to reduce surgical site infections </a:t>
            </a:r>
            <a:r>
              <a:rPr sz="1000" dirty="0">
                <a:latin typeface="Arial"/>
                <a:cs typeface="Arial"/>
              </a:rPr>
              <a:t>in </a:t>
            </a:r>
            <a:r>
              <a:rPr sz="1000" spc="-5" dirty="0">
                <a:latin typeface="Arial"/>
                <a:cs typeface="Arial"/>
              </a:rPr>
              <a:t>Africa: </a:t>
            </a:r>
            <a:r>
              <a:rPr sz="1000" dirty="0">
                <a:latin typeface="Arial"/>
                <a:cs typeface="Arial"/>
              </a:rPr>
              <a:t>a </a:t>
            </a:r>
            <a:r>
              <a:rPr sz="1000" spc="-5" dirty="0">
                <a:latin typeface="Arial"/>
                <a:cs typeface="Arial"/>
              </a:rPr>
              <a:t>multicentre, </a:t>
            </a:r>
            <a:r>
              <a:rPr sz="1000" spc="-10" dirty="0">
                <a:latin typeface="Arial"/>
                <a:cs typeface="Arial"/>
              </a:rPr>
              <a:t>before–after, </a:t>
            </a:r>
            <a:r>
              <a:rPr sz="1000" spc="-5" dirty="0">
                <a:latin typeface="Arial"/>
                <a:cs typeface="Arial"/>
              </a:rPr>
              <a:t>cohort study. </a:t>
            </a:r>
            <a:r>
              <a:rPr sz="1000" spc="-10" dirty="0">
                <a:latin typeface="Arial"/>
                <a:cs typeface="Arial"/>
              </a:rPr>
              <a:t>Lancet </a:t>
            </a:r>
            <a:r>
              <a:rPr sz="1000" spc="-5" dirty="0">
                <a:latin typeface="Arial"/>
                <a:cs typeface="Arial"/>
              </a:rPr>
              <a:t>Infect </a:t>
            </a:r>
            <a:r>
              <a:rPr sz="1000" dirty="0">
                <a:latin typeface="Arial"/>
                <a:cs typeface="Arial"/>
              </a:rPr>
              <a:t>Dis. </a:t>
            </a:r>
            <a:r>
              <a:rPr sz="1000" spc="-10" dirty="0">
                <a:latin typeface="Arial"/>
                <a:cs typeface="Arial"/>
              </a:rPr>
              <a:t>2018;</a:t>
            </a:r>
            <a:r>
              <a:rPr sz="1000" spc="-35" dirty="0">
                <a:latin typeface="Arial"/>
                <a:cs typeface="Arial"/>
              </a:rPr>
              <a:t> </a:t>
            </a:r>
            <a:r>
              <a:rPr sz="1000" spc="-10" dirty="0">
                <a:latin typeface="Arial"/>
                <a:cs typeface="Arial"/>
              </a:rPr>
              <a:t>18(5):507–515.</a:t>
            </a:r>
            <a:endParaRPr sz="1000">
              <a:latin typeface="Arial"/>
              <a:cs typeface="Arial"/>
            </a:endParaRPr>
          </a:p>
        </p:txBody>
      </p:sp>
      <p:sp>
        <p:nvSpPr>
          <p:cNvPr id="4" name="object 4"/>
          <p:cNvSpPr/>
          <p:nvPr/>
        </p:nvSpPr>
        <p:spPr>
          <a:xfrm>
            <a:off x="8112468" y="5814451"/>
            <a:ext cx="969136" cy="971002"/>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txBox="1">
            <a:spLocks noGrp="1"/>
          </p:cNvSpPr>
          <p:nvPr>
            <p:ph type="title"/>
          </p:nvPr>
        </p:nvSpPr>
        <p:spPr>
          <a:xfrm>
            <a:off x="286844" y="471542"/>
            <a:ext cx="5455920" cy="513080"/>
          </a:xfrm>
          <a:prstGeom prst="rect">
            <a:avLst/>
          </a:prstGeom>
        </p:spPr>
        <p:txBody>
          <a:bodyPr vert="horz" wrap="square" lIns="0" tIns="12700" rIns="0" bIns="0" rtlCol="0">
            <a:spAutoFit/>
          </a:bodyPr>
          <a:lstStyle/>
          <a:p>
            <a:pPr marL="12700">
              <a:lnSpc>
                <a:spcPct val="100000"/>
              </a:lnSpc>
              <a:spcBef>
                <a:spcPts val="100"/>
              </a:spcBef>
            </a:pPr>
            <a:r>
              <a:rPr spc="-5" dirty="0"/>
              <a:t>Impact </a:t>
            </a:r>
            <a:r>
              <a:rPr dirty="0"/>
              <a:t>on </a:t>
            </a:r>
            <a:r>
              <a:rPr spc="-5" dirty="0"/>
              <a:t>preventive</a:t>
            </a:r>
            <a:r>
              <a:rPr spc="-20" dirty="0"/>
              <a:t> </a:t>
            </a:r>
            <a:r>
              <a:rPr spc="-5" dirty="0"/>
              <a:t>measures</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52286" y="1046961"/>
            <a:ext cx="7540371" cy="503807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1704244" y="2642104"/>
            <a:ext cx="1445260" cy="2336165"/>
          </a:xfrm>
          <a:custGeom>
            <a:avLst/>
            <a:gdLst/>
            <a:ahLst/>
            <a:cxnLst/>
            <a:rect l="l" t="t" r="r" b="b"/>
            <a:pathLst>
              <a:path w="1445260" h="2336165">
                <a:moveTo>
                  <a:pt x="721645" y="0"/>
                </a:moveTo>
                <a:lnTo>
                  <a:pt x="646643" y="6313"/>
                </a:lnTo>
                <a:lnTo>
                  <a:pt x="573954" y="24549"/>
                </a:lnTo>
                <a:lnTo>
                  <a:pt x="504051" y="54011"/>
                </a:lnTo>
                <a:lnTo>
                  <a:pt x="470269" y="72730"/>
                </a:lnTo>
                <a:lnTo>
                  <a:pt x="437327" y="93992"/>
                </a:lnTo>
                <a:lnTo>
                  <a:pt x="405262" y="117712"/>
                </a:lnTo>
                <a:lnTo>
                  <a:pt x="374115" y="143809"/>
                </a:lnTo>
                <a:lnTo>
                  <a:pt x="343824" y="172307"/>
                </a:lnTo>
                <a:lnTo>
                  <a:pt x="314726" y="202812"/>
                </a:lnTo>
                <a:lnTo>
                  <a:pt x="286557" y="235564"/>
                </a:lnTo>
                <a:lnTo>
                  <a:pt x="259457" y="270383"/>
                </a:lnTo>
                <a:lnTo>
                  <a:pt x="233462" y="307193"/>
                </a:lnTo>
                <a:lnTo>
                  <a:pt x="208611" y="345923"/>
                </a:lnTo>
                <a:lnTo>
                  <a:pt x="184943" y="386501"/>
                </a:lnTo>
                <a:lnTo>
                  <a:pt x="162499" y="428853"/>
                </a:lnTo>
                <a:lnTo>
                  <a:pt x="141317" y="472908"/>
                </a:lnTo>
                <a:lnTo>
                  <a:pt x="121319" y="518915"/>
                </a:lnTo>
                <a:lnTo>
                  <a:pt x="85670" y="614890"/>
                </a:lnTo>
                <a:lnTo>
                  <a:pt x="55733" y="716541"/>
                </a:lnTo>
                <a:lnTo>
                  <a:pt x="31901" y="822996"/>
                </a:lnTo>
                <a:lnTo>
                  <a:pt x="22329" y="878112"/>
                </a:lnTo>
                <a:lnTo>
                  <a:pt x="14400" y="934289"/>
                </a:lnTo>
                <a:lnTo>
                  <a:pt x="8159" y="991458"/>
                </a:lnTo>
                <a:lnTo>
                  <a:pt x="3649" y="1049545"/>
                </a:lnTo>
                <a:lnTo>
                  <a:pt x="941" y="1107889"/>
                </a:lnTo>
                <a:lnTo>
                  <a:pt x="0" y="1168190"/>
                </a:lnTo>
                <a:lnTo>
                  <a:pt x="933" y="1227902"/>
                </a:lnTo>
                <a:lnTo>
                  <a:pt x="3685" y="1286837"/>
                </a:lnTo>
                <a:lnTo>
                  <a:pt x="8214" y="1344926"/>
                </a:lnTo>
                <a:lnTo>
                  <a:pt x="14475" y="1402096"/>
                </a:lnTo>
                <a:lnTo>
                  <a:pt x="22423" y="1458277"/>
                </a:lnTo>
                <a:lnTo>
                  <a:pt x="32081" y="1513697"/>
                </a:lnTo>
                <a:lnTo>
                  <a:pt x="56050" y="1620474"/>
                </a:lnTo>
                <a:lnTo>
                  <a:pt x="86086" y="1722153"/>
                </a:lnTo>
                <a:lnTo>
                  <a:pt x="121707" y="1817839"/>
                </a:lnTo>
                <a:lnTo>
                  <a:pt x="141618" y="1863537"/>
                </a:lnTo>
                <a:lnTo>
                  <a:pt x="162836" y="1907604"/>
                </a:lnTo>
                <a:lnTo>
                  <a:pt x="185322" y="1949968"/>
                </a:lnTo>
                <a:lnTo>
                  <a:pt x="209034" y="1990557"/>
                </a:lnTo>
                <a:lnTo>
                  <a:pt x="233935" y="2029299"/>
                </a:lnTo>
                <a:lnTo>
                  <a:pt x="259986" y="2066121"/>
                </a:lnTo>
                <a:lnTo>
                  <a:pt x="287149" y="2100948"/>
                </a:lnTo>
                <a:lnTo>
                  <a:pt x="315386" y="2133707"/>
                </a:lnTo>
                <a:lnTo>
                  <a:pt x="344660" y="2164318"/>
                </a:lnTo>
                <a:lnTo>
                  <a:pt x="374933" y="2192708"/>
                </a:lnTo>
                <a:lnTo>
                  <a:pt x="406168" y="2218792"/>
                </a:lnTo>
                <a:lnTo>
                  <a:pt x="438327" y="2242491"/>
                </a:lnTo>
                <a:lnTo>
                  <a:pt x="471369" y="2263717"/>
                </a:lnTo>
                <a:lnTo>
                  <a:pt x="505251" y="2282389"/>
                </a:lnTo>
                <a:lnTo>
                  <a:pt x="539925" y="2298414"/>
                </a:lnTo>
                <a:lnTo>
                  <a:pt x="611441" y="2322173"/>
                </a:lnTo>
                <a:lnTo>
                  <a:pt x="685449" y="2334296"/>
                </a:lnTo>
                <a:lnTo>
                  <a:pt x="723218" y="2335791"/>
                </a:lnTo>
                <a:lnTo>
                  <a:pt x="760975" y="2334167"/>
                </a:lnTo>
                <a:lnTo>
                  <a:pt x="834884" y="2321808"/>
                </a:lnTo>
                <a:lnTo>
                  <a:pt x="906233" y="2297870"/>
                </a:lnTo>
                <a:lnTo>
                  <a:pt x="906547" y="2297724"/>
                </a:lnTo>
                <a:lnTo>
                  <a:pt x="721645" y="2297724"/>
                </a:lnTo>
                <a:lnTo>
                  <a:pt x="687021" y="2296228"/>
                </a:lnTo>
                <a:lnTo>
                  <a:pt x="619184" y="2284868"/>
                </a:lnTo>
                <a:lnTo>
                  <a:pt x="553364" y="2262762"/>
                </a:lnTo>
                <a:lnTo>
                  <a:pt x="489799" y="2230372"/>
                </a:lnTo>
                <a:lnTo>
                  <a:pt x="428801" y="2188142"/>
                </a:lnTo>
                <a:lnTo>
                  <a:pt x="399380" y="2163484"/>
                </a:lnTo>
                <a:lnTo>
                  <a:pt x="370742" y="2136546"/>
                </a:lnTo>
                <a:lnTo>
                  <a:pt x="342939" y="2107393"/>
                </a:lnTo>
                <a:lnTo>
                  <a:pt x="316021" y="2076090"/>
                </a:lnTo>
                <a:lnTo>
                  <a:pt x="290041" y="2042706"/>
                </a:lnTo>
                <a:lnTo>
                  <a:pt x="265049" y="2007308"/>
                </a:lnTo>
                <a:lnTo>
                  <a:pt x="241092" y="1969970"/>
                </a:lnTo>
                <a:lnTo>
                  <a:pt x="218225" y="1930760"/>
                </a:lnTo>
                <a:lnTo>
                  <a:pt x="196495" y="1889753"/>
                </a:lnTo>
                <a:lnTo>
                  <a:pt x="175950" y="1847019"/>
                </a:lnTo>
                <a:lnTo>
                  <a:pt x="156640" y="1802630"/>
                </a:lnTo>
                <a:lnTo>
                  <a:pt x="121796" y="1708870"/>
                </a:lnTo>
                <a:lnTo>
                  <a:pt x="92594" y="1609695"/>
                </a:lnTo>
                <a:lnTo>
                  <a:pt x="69259" y="1505366"/>
                </a:lnTo>
                <a:lnTo>
                  <a:pt x="59960" y="1451750"/>
                </a:lnTo>
                <a:lnTo>
                  <a:pt x="52199" y="1396766"/>
                </a:lnTo>
                <a:lnTo>
                  <a:pt x="46089" y="1340785"/>
                </a:lnTo>
                <a:lnTo>
                  <a:pt x="41671" y="1283882"/>
                </a:lnTo>
                <a:lnTo>
                  <a:pt x="38991" y="1226130"/>
                </a:lnTo>
                <a:lnTo>
                  <a:pt x="38094" y="1167601"/>
                </a:lnTo>
                <a:lnTo>
                  <a:pt x="39001" y="1109661"/>
                </a:lnTo>
                <a:lnTo>
                  <a:pt x="41708" y="1051317"/>
                </a:lnTo>
                <a:lnTo>
                  <a:pt x="46144" y="994412"/>
                </a:lnTo>
                <a:lnTo>
                  <a:pt x="52274" y="938430"/>
                </a:lnTo>
                <a:lnTo>
                  <a:pt x="60054" y="883442"/>
                </a:lnTo>
                <a:lnTo>
                  <a:pt x="69438" y="829522"/>
                </a:lnTo>
                <a:lnTo>
                  <a:pt x="92911" y="724872"/>
                </a:lnTo>
                <a:lnTo>
                  <a:pt x="122213" y="625669"/>
                </a:lnTo>
                <a:lnTo>
                  <a:pt x="157029" y="532197"/>
                </a:lnTo>
                <a:lnTo>
                  <a:pt x="176250" y="488118"/>
                </a:lnTo>
                <a:lnTo>
                  <a:pt x="196832" y="445372"/>
                </a:lnTo>
                <a:lnTo>
                  <a:pt x="218603" y="404352"/>
                </a:lnTo>
                <a:lnTo>
                  <a:pt x="241515" y="365131"/>
                </a:lnTo>
                <a:lnTo>
                  <a:pt x="265521" y="327780"/>
                </a:lnTo>
                <a:lnTo>
                  <a:pt x="290570" y="292373"/>
                </a:lnTo>
                <a:lnTo>
                  <a:pt x="316613" y="258979"/>
                </a:lnTo>
                <a:lnTo>
                  <a:pt x="343599" y="227670"/>
                </a:lnTo>
                <a:lnTo>
                  <a:pt x="371477" y="198514"/>
                </a:lnTo>
                <a:lnTo>
                  <a:pt x="400198" y="171582"/>
                </a:lnTo>
                <a:lnTo>
                  <a:pt x="429708" y="146935"/>
                </a:lnTo>
                <a:lnTo>
                  <a:pt x="490899" y="104762"/>
                </a:lnTo>
                <a:lnTo>
                  <a:pt x="554661" y="72485"/>
                </a:lnTo>
                <a:lnTo>
                  <a:pt x="620647" y="50558"/>
                </a:lnTo>
                <a:lnTo>
                  <a:pt x="688583" y="39433"/>
                </a:lnTo>
                <a:lnTo>
                  <a:pt x="723218" y="38068"/>
                </a:lnTo>
                <a:lnTo>
                  <a:pt x="906433" y="38068"/>
                </a:lnTo>
                <a:lnTo>
                  <a:pt x="904938" y="37377"/>
                </a:lnTo>
                <a:lnTo>
                  <a:pt x="869522" y="24086"/>
                </a:lnTo>
                <a:lnTo>
                  <a:pt x="833420" y="13619"/>
                </a:lnTo>
                <a:lnTo>
                  <a:pt x="796696" y="6060"/>
                </a:lnTo>
                <a:lnTo>
                  <a:pt x="759414" y="1494"/>
                </a:lnTo>
                <a:lnTo>
                  <a:pt x="721645" y="0"/>
                </a:lnTo>
                <a:close/>
              </a:path>
              <a:path w="1445260" h="2336165">
                <a:moveTo>
                  <a:pt x="906433" y="38068"/>
                </a:moveTo>
                <a:lnTo>
                  <a:pt x="723218" y="38068"/>
                </a:lnTo>
                <a:lnTo>
                  <a:pt x="757842" y="39563"/>
                </a:lnTo>
                <a:lnTo>
                  <a:pt x="792001" y="43869"/>
                </a:lnTo>
                <a:lnTo>
                  <a:pt x="858854" y="60662"/>
                </a:lnTo>
                <a:lnTo>
                  <a:pt x="923580" y="87966"/>
                </a:lnTo>
                <a:lnTo>
                  <a:pt x="985906" y="125333"/>
                </a:lnTo>
                <a:lnTo>
                  <a:pt x="1045483" y="172307"/>
                </a:lnTo>
                <a:lnTo>
                  <a:pt x="1074120" y="199245"/>
                </a:lnTo>
                <a:lnTo>
                  <a:pt x="1101924" y="228398"/>
                </a:lnTo>
                <a:lnTo>
                  <a:pt x="1128840" y="259701"/>
                </a:lnTo>
                <a:lnTo>
                  <a:pt x="1154822" y="293085"/>
                </a:lnTo>
                <a:lnTo>
                  <a:pt x="1179814" y="328482"/>
                </a:lnTo>
                <a:lnTo>
                  <a:pt x="1203770" y="365820"/>
                </a:lnTo>
                <a:lnTo>
                  <a:pt x="1226637" y="405030"/>
                </a:lnTo>
                <a:lnTo>
                  <a:pt x="1248368" y="446037"/>
                </a:lnTo>
                <a:lnTo>
                  <a:pt x="1268911" y="488772"/>
                </a:lnTo>
                <a:lnTo>
                  <a:pt x="1288223" y="533161"/>
                </a:lnTo>
                <a:lnTo>
                  <a:pt x="1323066" y="626921"/>
                </a:lnTo>
                <a:lnTo>
                  <a:pt x="1352269" y="726095"/>
                </a:lnTo>
                <a:lnTo>
                  <a:pt x="1375604" y="830425"/>
                </a:lnTo>
                <a:lnTo>
                  <a:pt x="1384903" y="884040"/>
                </a:lnTo>
                <a:lnTo>
                  <a:pt x="1392662" y="939025"/>
                </a:lnTo>
                <a:lnTo>
                  <a:pt x="1398774" y="995005"/>
                </a:lnTo>
                <a:lnTo>
                  <a:pt x="1403192" y="1051909"/>
                </a:lnTo>
                <a:lnTo>
                  <a:pt x="1405870" y="1109661"/>
                </a:lnTo>
                <a:lnTo>
                  <a:pt x="1406768" y="1168190"/>
                </a:lnTo>
                <a:lnTo>
                  <a:pt x="1405862" y="1226130"/>
                </a:lnTo>
                <a:lnTo>
                  <a:pt x="1403155" y="1284474"/>
                </a:lnTo>
                <a:lnTo>
                  <a:pt x="1398719" y="1341379"/>
                </a:lnTo>
                <a:lnTo>
                  <a:pt x="1392589" y="1397360"/>
                </a:lnTo>
                <a:lnTo>
                  <a:pt x="1384809" y="1452349"/>
                </a:lnTo>
                <a:lnTo>
                  <a:pt x="1375425" y="1506269"/>
                </a:lnTo>
                <a:lnTo>
                  <a:pt x="1351951" y="1610918"/>
                </a:lnTo>
                <a:lnTo>
                  <a:pt x="1322649" y="1710122"/>
                </a:lnTo>
                <a:lnTo>
                  <a:pt x="1287834" y="1803594"/>
                </a:lnTo>
                <a:lnTo>
                  <a:pt x="1268611" y="1847673"/>
                </a:lnTo>
                <a:lnTo>
                  <a:pt x="1248030" y="1890419"/>
                </a:lnTo>
                <a:lnTo>
                  <a:pt x="1226259" y="1931438"/>
                </a:lnTo>
                <a:lnTo>
                  <a:pt x="1203347" y="1970660"/>
                </a:lnTo>
                <a:lnTo>
                  <a:pt x="1179342" y="2008010"/>
                </a:lnTo>
                <a:lnTo>
                  <a:pt x="1154292" y="2043418"/>
                </a:lnTo>
                <a:lnTo>
                  <a:pt x="1128250" y="2076811"/>
                </a:lnTo>
                <a:lnTo>
                  <a:pt x="1101263" y="2108121"/>
                </a:lnTo>
                <a:lnTo>
                  <a:pt x="1073384" y="2137276"/>
                </a:lnTo>
                <a:lnTo>
                  <a:pt x="1044665" y="2164209"/>
                </a:lnTo>
                <a:lnTo>
                  <a:pt x="1015154" y="2188856"/>
                </a:lnTo>
                <a:lnTo>
                  <a:pt x="953964" y="2231029"/>
                </a:lnTo>
                <a:lnTo>
                  <a:pt x="890202" y="2263306"/>
                </a:lnTo>
                <a:lnTo>
                  <a:pt x="824216" y="2285232"/>
                </a:lnTo>
                <a:lnTo>
                  <a:pt x="756279" y="2296358"/>
                </a:lnTo>
                <a:lnTo>
                  <a:pt x="721645" y="2297724"/>
                </a:lnTo>
                <a:lnTo>
                  <a:pt x="906547" y="2297724"/>
                </a:lnTo>
                <a:lnTo>
                  <a:pt x="974592" y="2263061"/>
                </a:lnTo>
                <a:lnTo>
                  <a:pt x="1007536" y="2241798"/>
                </a:lnTo>
                <a:lnTo>
                  <a:pt x="1039601" y="2218079"/>
                </a:lnTo>
                <a:lnTo>
                  <a:pt x="1070748" y="2191983"/>
                </a:lnTo>
                <a:lnTo>
                  <a:pt x="1101039" y="2163484"/>
                </a:lnTo>
                <a:lnTo>
                  <a:pt x="1130137" y="2132980"/>
                </a:lnTo>
                <a:lnTo>
                  <a:pt x="1158306" y="2100226"/>
                </a:lnTo>
                <a:lnTo>
                  <a:pt x="1185406" y="2065408"/>
                </a:lnTo>
                <a:lnTo>
                  <a:pt x="1211400" y="2028597"/>
                </a:lnTo>
                <a:lnTo>
                  <a:pt x="1236252" y="1989867"/>
                </a:lnTo>
                <a:lnTo>
                  <a:pt x="1259920" y="1949289"/>
                </a:lnTo>
                <a:lnTo>
                  <a:pt x="1282363" y="1906938"/>
                </a:lnTo>
                <a:lnTo>
                  <a:pt x="1303544" y="1862882"/>
                </a:lnTo>
                <a:lnTo>
                  <a:pt x="1323544" y="1816877"/>
                </a:lnTo>
                <a:lnTo>
                  <a:pt x="1359193" y="1720900"/>
                </a:lnTo>
                <a:lnTo>
                  <a:pt x="1389129" y="1619250"/>
                </a:lnTo>
                <a:lnTo>
                  <a:pt x="1412961" y="1512794"/>
                </a:lnTo>
                <a:lnTo>
                  <a:pt x="1422534" y="1457679"/>
                </a:lnTo>
                <a:lnTo>
                  <a:pt x="1430463" y="1401502"/>
                </a:lnTo>
                <a:lnTo>
                  <a:pt x="1436704" y="1344334"/>
                </a:lnTo>
                <a:lnTo>
                  <a:pt x="1441213" y="1286245"/>
                </a:lnTo>
                <a:lnTo>
                  <a:pt x="1443920" y="1227902"/>
                </a:lnTo>
                <a:lnTo>
                  <a:pt x="1444863" y="1167601"/>
                </a:lnTo>
                <a:lnTo>
                  <a:pt x="1443930" y="1107889"/>
                </a:lnTo>
                <a:lnTo>
                  <a:pt x="1441176" y="1048953"/>
                </a:lnTo>
                <a:lnTo>
                  <a:pt x="1436648" y="990865"/>
                </a:lnTo>
                <a:lnTo>
                  <a:pt x="1430388" y="933695"/>
                </a:lnTo>
                <a:lnTo>
                  <a:pt x="1422440" y="877514"/>
                </a:lnTo>
                <a:lnTo>
                  <a:pt x="1412782" y="822093"/>
                </a:lnTo>
                <a:lnTo>
                  <a:pt x="1388812" y="715317"/>
                </a:lnTo>
                <a:lnTo>
                  <a:pt x="1358776" y="613638"/>
                </a:lnTo>
                <a:lnTo>
                  <a:pt x="1323155" y="517951"/>
                </a:lnTo>
                <a:lnTo>
                  <a:pt x="1303244" y="472254"/>
                </a:lnTo>
                <a:lnTo>
                  <a:pt x="1282026" y="428188"/>
                </a:lnTo>
                <a:lnTo>
                  <a:pt x="1259541" y="385823"/>
                </a:lnTo>
                <a:lnTo>
                  <a:pt x="1235829" y="345234"/>
                </a:lnTo>
                <a:lnTo>
                  <a:pt x="1210928" y="306491"/>
                </a:lnTo>
                <a:lnTo>
                  <a:pt x="1184876" y="269670"/>
                </a:lnTo>
                <a:lnTo>
                  <a:pt x="1157714" y="234843"/>
                </a:lnTo>
                <a:lnTo>
                  <a:pt x="1129477" y="202084"/>
                </a:lnTo>
                <a:lnTo>
                  <a:pt x="1100203" y="171472"/>
                </a:lnTo>
                <a:lnTo>
                  <a:pt x="1069929" y="143083"/>
                </a:lnTo>
                <a:lnTo>
                  <a:pt x="1038693" y="117000"/>
                </a:lnTo>
                <a:lnTo>
                  <a:pt x="1006534" y="93300"/>
                </a:lnTo>
                <a:lnTo>
                  <a:pt x="973493" y="72073"/>
                </a:lnTo>
                <a:lnTo>
                  <a:pt x="939612" y="53403"/>
                </a:lnTo>
                <a:lnTo>
                  <a:pt x="906433" y="38068"/>
                </a:lnTo>
                <a:close/>
              </a:path>
            </a:pathLst>
          </a:custGeom>
          <a:solidFill>
            <a:srgbClr val="FF0000"/>
          </a:solidFill>
        </p:spPr>
        <p:txBody>
          <a:bodyPr wrap="square" lIns="0" tIns="0" rIns="0" bIns="0" rtlCol="0"/>
          <a:lstStyle/>
          <a:p>
            <a:endParaRPr/>
          </a:p>
        </p:txBody>
      </p:sp>
      <p:sp>
        <p:nvSpPr>
          <p:cNvPr id="4" name="object 4"/>
          <p:cNvSpPr txBox="1">
            <a:spLocks noGrp="1"/>
          </p:cNvSpPr>
          <p:nvPr>
            <p:ph type="title"/>
          </p:nvPr>
        </p:nvSpPr>
        <p:spPr>
          <a:xfrm>
            <a:off x="541144" y="433304"/>
            <a:ext cx="2508250" cy="513080"/>
          </a:xfrm>
          <a:prstGeom prst="rect">
            <a:avLst/>
          </a:prstGeom>
        </p:spPr>
        <p:txBody>
          <a:bodyPr vert="horz" wrap="square" lIns="0" tIns="12700" rIns="0" bIns="0" rtlCol="0">
            <a:spAutoFit/>
          </a:bodyPr>
          <a:lstStyle/>
          <a:p>
            <a:pPr marL="12700">
              <a:lnSpc>
                <a:spcPct val="100000"/>
              </a:lnSpc>
              <a:spcBef>
                <a:spcPts val="100"/>
              </a:spcBef>
            </a:pPr>
            <a:r>
              <a:rPr spc="-5" dirty="0"/>
              <a:t>Impact </a:t>
            </a:r>
            <a:r>
              <a:rPr dirty="0"/>
              <a:t>on</a:t>
            </a:r>
            <a:r>
              <a:rPr spc="-75" dirty="0"/>
              <a:t> </a:t>
            </a:r>
            <a:r>
              <a:rPr spc="-5" dirty="0"/>
              <a:t>SSI</a:t>
            </a:r>
          </a:p>
        </p:txBody>
      </p:sp>
      <p:sp>
        <p:nvSpPr>
          <p:cNvPr id="5" name="object 5"/>
          <p:cNvSpPr txBox="1"/>
          <p:nvPr/>
        </p:nvSpPr>
        <p:spPr>
          <a:xfrm>
            <a:off x="186243" y="6309049"/>
            <a:ext cx="8561705" cy="362585"/>
          </a:xfrm>
          <a:prstGeom prst="rect">
            <a:avLst/>
          </a:prstGeom>
        </p:spPr>
        <p:txBody>
          <a:bodyPr vert="horz" wrap="square" lIns="0" tIns="10795" rIns="0" bIns="0" rtlCol="0">
            <a:spAutoFit/>
          </a:bodyPr>
          <a:lstStyle/>
          <a:p>
            <a:pPr marL="12700" marR="5080">
              <a:lnSpc>
                <a:spcPct val="101000"/>
              </a:lnSpc>
              <a:spcBef>
                <a:spcPts val="85"/>
              </a:spcBef>
            </a:pPr>
            <a:r>
              <a:rPr sz="1100" i="1" spc="-5" dirty="0">
                <a:latin typeface="Arial"/>
                <a:cs typeface="Arial"/>
              </a:rPr>
              <a:t>Source</a:t>
            </a:r>
            <a:r>
              <a:rPr sz="1100" spc="-5" dirty="0">
                <a:latin typeface="Arial"/>
                <a:cs typeface="Arial"/>
              </a:rPr>
              <a:t>: Allegranzi </a:t>
            </a:r>
            <a:r>
              <a:rPr sz="1100" dirty="0">
                <a:latin typeface="Arial"/>
                <a:cs typeface="Arial"/>
              </a:rPr>
              <a:t>B, Aiken </a:t>
            </a:r>
            <a:r>
              <a:rPr sz="1100" spc="-5" dirty="0">
                <a:latin typeface="Arial"/>
                <a:cs typeface="Arial"/>
              </a:rPr>
              <a:t>AM, </a:t>
            </a:r>
            <a:r>
              <a:rPr sz="1100" dirty="0">
                <a:latin typeface="Arial"/>
                <a:cs typeface="Arial"/>
              </a:rPr>
              <a:t>Zeynep Kubilay N, </a:t>
            </a:r>
            <a:r>
              <a:rPr sz="1100" spc="-5" dirty="0">
                <a:latin typeface="Arial"/>
                <a:cs typeface="Arial"/>
              </a:rPr>
              <a:t>Nthumba </a:t>
            </a:r>
            <a:r>
              <a:rPr sz="1100" dirty="0">
                <a:latin typeface="Arial"/>
                <a:cs typeface="Arial"/>
              </a:rPr>
              <a:t>P, </a:t>
            </a:r>
            <a:r>
              <a:rPr sz="1100" spc="-5" dirty="0">
                <a:latin typeface="Arial"/>
                <a:cs typeface="Arial"/>
              </a:rPr>
              <a:t>Barasa </a:t>
            </a:r>
            <a:r>
              <a:rPr sz="1100" dirty="0">
                <a:latin typeface="Arial"/>
                <a:cs typeface="Arial"/>
              </a:rPr>
              <a:t>J, </a:t>
            </a:r>
            <a:r>
              <a:rPr sz="1100" spc="-5" dirty="0">
                <a:latin typeface="Arial"/>
                <a:cs typeface="Arial"/>
              </a:rPr>
              <a:t>Okumu </a:t>
            </a:r>
            <a:r>
              <a:rPr sz="1100" dirty="0">
                <a:latin typeface="Arial"/>
                <a:cs typeface="Arial"/>
              </a:rPr>
              <a:t>G et al. A </a:t>
            </a:r>
            <a:r>
              <a:rPr sz="1100" spc="-5" dirty="0">
                <a:latin typeface="Arial"/>
                <a:cs typeface="Arial"/>
              </a:rPr>
              <a:t>multimodal infection control </a:t>
            </a:r>
            <a:r>
              <a:rPr sz="1100" dirty="0">
                <a:latin typeface="Arial"/>
                <a:cs typeface="Arial"/>
              </a:rPr>
              <a:t>and </a:t>
            </a:r>
            <a:r>
              <a:rPr sz="1100" spc="-5" dirty="0">
                <a:latin typeface="Arial"/>
                <a:cs typeface="Arial"/>
              </a:rPr>
              <a:t>patient safety  intervention to reduce surgical site infections </a:t>
            </a:r>
            <a:r>
              <a:rPr sz="1100" dirty="0">
                <a:latin typeface="Arial"/>
                <a:cs typeface="Arial"/>
              </a:rPr>
              <a:t>in </a:t>
            </a:r>
            <a:r>
              <a:rPr sz="1100" spc="-5" dirty="0">
                <a:latin typeface="Arial"/>
                <a:cs typeface="Arial"/>
              </a:rPr>
              <a:t>Africa: </a:t>
            </a:r>
            <a:r>
              <a:rPr sz="1100" dirty="0">
                <a:latin typeface="Arial"/>
                <a:cs typeface="Arial"/>
              </a:rPr>
              <a:t>a </a:t>
            </a:r>
            <a:r>
              <a:rPr sz="1100" spc="-5" dirty="0">
                <a:latin typeface="Arial"/>
                <a:cs typeface="Arial"/>
              </a:rPr>
              <a:t>multicentre, before–after, cohort study. </a:t>
            </a:r>
            <a:r>
              <a:rPr sz="1100" dirty="0">
                <a:latin typeface="Arial"/>
                <a:cs typeface="Arial"/>
              </a:rPr>
              <a:t>Lancet </a:t>
            </a:r>
            <a:r>
              <a:rPr sz="1100" spc="-5" dirty="0">
                <a:latin typeface="Arial"/>
                <a:cs typeface="Arial"/>
              </a:rPr>
              <a:t>Infect </a:t>
            </a:r>
            <a:r>
              <a:rPr sz="1100" dirty="0">
                <a:latin typeface="Arial"/>
                <a:cs typeface="Arial"/>
              </a:rPr>
              <a:t>Dis. 2018;</a:t>
            </a:r>
            <a:r>
              <a:rPr sz="1100" spc="85" dirty="0">
                <a:latin typeface="Arial"/>
                <a:cs typeface="Arial"/>
              </a:rPr>
              <a:t> </a:t>
            </a:r>
            <a:r>
              <a:rPr sz="1100" spc="-5" dirty="0">
                <a:latin typeface="Arial"/>
                <a:cs typeface="Arial"/>
              </a:rPr>
              <a:t>18(5):507–515.</a:t>
            </a:r>
            <a:endParaRPr sz="1100">
              <a:latin typeface="Arial"/>
              <a:cs typeface="Arial"/>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1073" y="1218713"/>
            <a:ext cx="8117840" cy="5211445"/>
          </a:xfrm>
          <a:prstGeom prst="rect">
            <a:avLst/>
          </a:prstGeom>
        </p:spPr>
        <p:txBody>
          <a:bodyPr vert="horz" wrap="square" lIns="0" tIns="12700" rIns="0" bIns="0" rtlCol="0">
            <a:spAutoFit/>
          </a:bodyPr>
          <a:lstStyle/>
          <a:p>
            <a:pPr marL="355600" marR="5080" indent="-342900">
              <a:lnSpc>
                <a:spcPct val="111100"/>
              </a:lnSpc>
              <a:spcBef>
                <a:spcPts val="100"/>
              </a:spcBef>
              <a:buSzPct val="80000"/>
              <a:buFont typeface="Arial"/>
              <a:buChar char="•"/>
              <a:tabLst>
                <a:tab pos="354965" algn="l"/>
                <a:tab pos="355600" algn="l"/>
              </a:tabLst>
            </a:pPr>
            <a:r>
              <a:rPr sz="2000" b="1" spc="-5" dirty="0">
                <a:latin typeface="Arial"/>
                <a:cs typeface="Arial"/>
              </a:rPr>
              <a:t>Use </a:t>
            </a:r>
            <a:r>
              <a:rPr sz="2000" b="1" dirty="0">
                <a:latin typeface="Arial"/>
                <a:cs typeface="Arial"/>
              </a:rPr>
              <a:t>of </a:t>
            </a:r>
            <a:r>
              <a:rPr sz="2000" b="1" spc="-5" dirty="0">
                <a:latin typeface="Arial"/>
                <a:cs typeface="Arial"/>
              </a:rPr>
              <a:t>multimodal strategies (this does </a:t>
            </a:r>
            <a:r>
              <a:rPr sz="2000" b="1" dirty="0">
                <a:latin typeface="Arial"/>
                <a:cs typeface="Arial"/>
              </a:rPr>
              <a:t>not </a:t>
            </a:r>
            <a:r>
              <a:rPr sz="2000" b="1" spc="-5" dirty="0">
                <a:latin typeface="Arial"/>
                <a:cs typeface="Arial"/>
              </a:rPr>
              <a:t>mean checklists and  bundles)</a:t>
            </a:r>
            <a:endParaRPr sz="2000" dirty="0">
              <a:latin typeface="Arial"/>
              <a:cs typeface="Arial"/>
            </a:endParaRPr>
          </a:p>
          <a:p>
            <a:pPr>
              <a:lnSpc>
                <a:spcPct val="100000"/>
              </a:lnSpc>
              <a:spcBef>
                <a:spcPts val="20"/>
              </a:spcBef>
              <a:buFont typeface="Arial"/>
              <a:buChar char="•"/>
            </a:pPr>
            <a:endParaRPr sz="1750" dirty="0">
              <a:latin typeface="Times New Roman"/>
              <a:cs typeface="Times New Roman"/>
            </a:endParaRPr>
          </a:p>
          <a:p>
            <a:pPr marL="355600" indent="-342900">
              <a:lnSpc>
                <a:spcPct val="100000"/>
              </a:lnSpc>
              <a:buSzPct val="80000"/>
              <a:buChar char="•"/>
              <a:tabLst>
                <a:tab pos="354965" algn="l"/>
                <a:tab pos="355600" algn="l"/>
              </a:tabLst>
            </a:pPr>
            <a:r>
              <a:rPr sz="2000" dirty="0">
                <a:latin typeface="Arial"/>
                <a:cs typeface="Arial"/>
              </a:rPr>
              <a:t>Having a </a:t>
            </a:r>
            <a:r>
              <a:rPr sz="2000" spc="-5" dirty="0">
                <a:latin typeface="Arial"/>
                <a:cs typeface="Arial"/>
              </a:rPr>
              <a:t>step-wise action</a:t>
            </a:r>
            <a:r>
              <a:rPr sz="2000" spc="-40" dirty="0">
                <a:latin typeface="Arial"/>
                <a:cs typeface="Arial"/>
              </a:rPr>
              <a:t> </a:t>
            </a:r>
            <a:r>
              <a:rPr sz="2000" dirty="0">
                <a:latin typeface="Arial"/>
                <a:cs typeface="Arial"/>
              </a:rPr>
              <a:t>plan</a:t>
            </a:r>
          </a:p>
          <a:p>
            <a:pPr>
              <a:lnSpc>
                <a:spcPct val="100000"/>
              </a:lnSpc>
              <a:spcBef>
                <a:spcPts val="20"/>
              </a:spcBef>
              <a:buFont typeface="Arial"/>
              <a:buChar char="•"/>
            </a:pPr>
            <a:endParaRPr sz="1750" dirty="0">
              <a:latin typeface="Times New Roman"/>
              <a:cs typeface="Times New Roman"/>
            </a:endParaRPr>
          </a:p>
          <a:p>
            <a:pPr marL="355600" indent="-342900">
              <a:lnSpc>
                <a:spcPct val="100000"/>
              </a:lnSpc>
              <a:buSzPct val="80000"/>
              <a:buChar char="•"/>
              <a:tabLst>
                <a:tab pos="354965" algn="l"/>
                <a:tab pos="355600" algn="l"/>
              </a:tabLst>
            </a:pPr>
            <a:r>
              <a:rPr sz="2000" spc="-5" dirty="0">
                <a:latin typeface="Arial"/>
                <a:cs typeface="Arial"/>
              </a:rPr>
              <a:t>Mapping recommendations according to the surgical patient</a:t>
            </a:r>
            <a:r>
              <a:rPr sz="2000" spc="75" dirty="0">
                <a:latin typeface="Arial"/>
                <a:cs typeface="Arial"/>
              </a:rPr>
              <a:t> </a:t>
            </a:r>
            <a:r>
              <a:rPr sz="2000" spc="-5" dirty="0">
                <a:latin typeface="Arial"/>
                <a:cs typeface="Arial"/>
              </a:rPr>
              <a:t>journey</a:t>
            </a:r>
            <a:endParaRPr sz="2000" dirty="0">
              <a:latin typeface="Arial"/>
              <a:cs typeface="Arial"/>
            </a:endParaRPr>
          </a:p>
          <a:p>
            <a:pPr>
              <a:lnSpc>
                <a:spcPct val="100000"/>
              </a:lnSpc>
              <a:spcBef>
                <a:spcPts val="20"/>
              </a:spcBef>
              <a:buFont typeface="Arial"/>
              <a:buChar char="•"/>
            </a:pPr>
            <a:endParaRPr sz="1750" dirty="0">
              <a:latin typeface="Times New Roman"/>
              <a:cs typeface="Times New Roman"/>
            </a:endParaRPr>
          </a:p>
          <a:p>
            <a:pPr marL="355600" indent="-342900">
              <a:lnSpc>
                <a:spcPct val="100000"/>
              </a:lnSpc>
              <a:buSzPct val="80000"/>
              <a:buChar char="•"/>
              <a:tabLst>
                <a:tab pos="354965" algn="l"/>
                <a:tab pos="355600" algn="l"/>
              </a:tabLst>
            </a:pPr>
            <a:r>
              <a:rPr sz="2000" spc="-5" dirty="0">
                <a:latin typeface="Arial"/>
                <a:cs typeface="Arial"/>
              </a:rPr>
              <a:t>Empowering teams </a:t>
            </a:r>
            <a:r>
              <a:rPr sz="2000" dirty="0">
                <a:latin typeface="Arial"/>
                <a:cs typeface="Arial"/>
              </a:rPr>
              <a:t>and involving </a:t>
            </a:r>
            <a:r>
              <a:rPr sz="2000" spc="-5" dirty="0">
                <a:latin typeface="Arial"/>
                <a:cs typeface="Arial"/>
              </a:rPr>
              <a:t>front-line</a:t>
            </a:r>
            <a:r>
              <a:rPr sz="2000" spc="-40" dirty="0">
                <a:latin typeface="Arial"/>
                <a:cs typeface="Arial"/>
              </a:rPr>
              <a:t> </a:t>
            </a:r>
            <a:r>
              <a:rPr sz="2000" spc="-15" dirty="0">
                <a:latin typeface="Arial"/>
                <a:cs typeface="Arial"/>
              </a:rPr>
              <a:t>staff</a:t>
            </a:r>
            <a:endParaRPr sz="2000" dirty="0">
              <a:latin typeface="Arial"/>
              <a:cs typeface="Arial"/>
            </a:endParaRPr>
          </a:p>
          <a:p>
            <a:pPr>
              <a:lnSpc>
                <a:spcPct val="100000"/>
              </a:lnSpc>
              <a:spcBef>
                <a:spcPts val="20"/>
              </a:spcBef>
              <a:buFont typeface="Arial"/>
              <a:buChar char="•"/>
            </a:pPr>
            <a:endParaRPr sz="1750" dirty="0">
              <a:latin typeface="Times New Roman"/>
              <a:cs typeface="Times New Roman"/>
            </a:endParaRPr>
          </a:p>
          <a:p>
            <a:pPr marL="355600" indent="-342900">
              <a:lnSpc>
                <a:spcPct val="100000"/>
              </a:lnSpc>
              <a:spcBef>
                <a:spcPts val="5"/>
              </a:spcBef>
              <a:buSzPct val="80000"/>
              <a:buChar char="•"/>
              <a:tabLst>
                <a:tab pos="354965" algn="l"/>
                <a:tab pos="355600" algn="l"/>
              </a:tabLst>
            </a:pPr>
            <a:r>
              <a:rPr sz="2000" dirty="0">
                <a:latin typeface="Arial"/>
                <a:cs typeface="Arial"/>
              </a:rPr>
              <a:t>Engaging</a:t>
            </a:r>
            <a:r>
              <a:rPr sz="2000" spc="-15" dirty="0">
                <a:latin typeface="Arial"/>
                <a:cs typeface="Arial"/>
              </a:rPr>
              <a:t> </a:t>
            </a:r>
            <a:r>
              <a:rPr sz="2000" spc="-5" dirty="0">
                <a:latin typeface="Arial"/>
                <a:cs typeface="Arial"/>
              </a:rPr>
              <a:t>leadership</a:t>
            </a:r>
            <a:endParaRPr sz="2000" dirty="0">
              <a:latin typeface="Arial"/>
              <a:cs typeface="Arial"/>
            </a:endParaRPr>
          </a:p>
          <a:p>
            <a:pPr>
              <a:lnSpc>
                <a:spcPct val="100000"/>
              </a:lnSpc>
              <a:spcBef>
                <a:spcPts val="50"/>
              </a:spcBef>
              <a:buFont typeface="Arial"/>
              <a:buChar char="•"/>
            </a:pPr>
            <a:endParaRPr sz="1750" dirty="0">
              <a:latin typeface="Times New Roman"/>
              <a:cs typeface="Times New Roman"/>
            </a:endParaRPr>
          </a:p>
          <a:p>
            <a:pPr marL="355600" indent="-342900">
              <a:lnSpc>
                <a:spcPct val="100000"/>
              </a:lnSpc>
              <a:buSzPct val="80000"/>
              <a:buChar char="•"/>
              <a:tabLst>
                <a:tab pos="354965" algn="l"/>
                <a:tab pos="355600" algn="l"/>
              </a:tabLst>
            </a:pPr>
            <a:r>
              <a:rPr sz="2000" spc="-5" dirty="0">
                <a:latin typeface="Arial"/>
                <a:cs typeface="Arial"/>
              </a:rPr>
              <a:t>Letting teams take the </a:t>
            </a:r>
            <a:r>
              <a:rPr sz="2000" dirty="0">
                <a:latin typeface="Arial"/>
                <a:cs typeface="Arial"/>
              </a:rPr>
              <a:t>lead on</a:t>
            </a:r>
            <a:r>
              <a:rPr sz="2000" spc="-45" dirty="0">
                <a:latin typeface="Arial"/>
                <a:cs typeface="Arial"/>
              </a:rPr>
              <a:t> </a:t>
            </a:r>
            <a:r>
              <a:rPr sz="2000" spc="-5" dirty="0">
                <a:latin typeface="Arial"/>
                <a:cs typeface="Arial"/>
              </a:rPr>
              <a:t>adaptation</a:t>
            </a:r>
            <a:endParaRPr sz="2000" dirty="0">
              <a:latin typeface="Arial"/>
              <a:cs typeface="Arial"/>
            </a:endParaRPr>
          </a:p>
          <a:p>
            <a:pPr>
              <a:lnSpc>
                <a:spcPct val="100000"/>
              </a:lnSpc>
              <a:spcBef>
                <a:spcPts val="20"/>
              </a:spcBef>
              <a:buFont typeface="Arial"/>
              <a:buChar char="•"/>
            </a:pPr>
            <a:endParaRPr sz="1750" dirty="0">
              <a:latin typeface="Times New Roman"/>
              <a:cs typeface="Times New Roman"/>
            </a:endParaRPr>
          </a:p>
          <a:p>
            <a:pPr marL="355600" indent="-342900">
              <a:lnSpc>
                <a:spcPct val="100000"/>
              </a:lnSpc>
              <a:spcBef>
                <a:spcPts val="5"/>
              </a:spcBef>
              <a:buSzPct val="80000"/>
              <a:buChar char="•"/>
              <a:tabLst>
                <a:tab pos="354965" algn="l"/>
                <a:tab pos="355600" algn="l"/>
              </a:tabLst>
            </a:pPr>
            <a:r>
              <a:rPr sz="2000" spc="-5" dirty="0">
                <a:latin typeface="Arial"/>
                <a:cs typeface="Arial"/>
              </a:rPr>
              <a:t>Catalysing collective </a:t>
            </a:r>
            <a:r>
              <a:rPr sz="2000" dirty="0">
                <a:latin typeface="Arial"/>
                <a:cs typeface="Arial"/>
              </a:rPr>
              <a:t>and individual</a:t>
            </a:r>
            <a:r>
              <a:rPr sz="2000" spc="-15" dirty="0">
                <a:latin typeface="Arial"/>
                <a:cs typeface="Arial"/>
              </a:rPr>
              <a:t> </a:t>
            </a:r>
            <a:r>
              <a:rPr sz="2000" spc="-5" dirty="0">
                <a:latin typeface="Arial"/>
                <a:cs typeface="Arial"/>
              </a:rPr>
              <a:t>ownership</a:t>
            </a:r>
            <a:endParaRPr sz="2000" dirty="0">
              <a:latin typeface="Arial"/>
              <a:cs typeface="Arial"/>
            </a:endParaRPr>
          </a:p>
          <a:p>
            <a:pPr>
              <a:lnSpc>
                <a:spcPct val="100000"/>
              </a:lnSpc>
              <a:spcBef>
                <a:spcPts val="20"/>
              </a:spcBef>
              <a:buFont typeface="Arial"/>
              <a:buChar char="•"/>
            </a:pPr>
            <a:endParaRPr sz="1750" dirty="0">
              <a:latin typeface="Times New Roman"/>
              <a:cs typeface="Times New Roman"/>
            </a:endParaRPr>
          </a:p>
          <a:p>
            <a:pPr marL="355600" indent="-342900">
              <a:lnSpc>
                <a:spcPct val="100000"/>
              </a:lnSpc>
              <a:buSzPct val="80000"/>
              <a:buChar char="•"/>
              <a:tabLst>
                <a:tab pos="354965" algn="l"/>
                <a:tab pos="355600" algn="l"/>
              </a:tabLst>
            </a:pPr>
            <a:r>
              <a:rPr sz="2000" dirty="0">
                <a:latin typeface="Arial"/>
                <a:cs typeface="Arial"/>
              </a:rPr>
              <a:t>Using </a:t>
            </a:r>
            <a:r>
              <a:rPr sz="2000" spc="-5" dirty="0">
                <a:latin typeface="Arial"/>
                <a:cs typeface="Arial"/>
              </a:rPr>
              <a:t>data to create</a:t>
            </a:r>
            <a:r>
              <a:rPr sz="2000" spc="-35" dirty="0">
                <a:latin typeface="Arial"/>
                <a:cs typeface="Arial"/>
              </a:rPr>
              <a:t> </a:t>
            </a:r>
            <a:r>
              <a:rPr sz="2000" spc="-5" dirty="0">
                <a:latin typeface="Arial"/>
                <a:cs typeface="Arial"/>
              </a:rPr>
              <a:t>awareness</a:t>
            </a:r>
            <a:endParaRPr sz="2000" dirty="0">
              <a:latin typeface="Arial"/>
              <a:cs typeface="Arial"/>
            </a:endParaRPr>
          </a:p>
          <a:p>
            <a:pPr>
              <a:lnSpc>
                <a:spcPct val="100000"/>
              </a:lnSpc>
              <a:spcBef>
                <a:spcPts val="20"/>
              </a:spcBef>
              <a:buFont typeface="Arial"/>
              <a:buChar char="•"/>
            </a:pPr>
            <a:endParaRPr sz="1750" dirty="0">
              <a:latin typeface="Times New Roman"/>
              <a:cs typeface="Times New Roman"/>
            </a:endParaRPr>
          </a:p>
          <a:p>
            <a:pPr marL="355600" indent="-342900">
              <a:lnSpc>
                <a:spcPct val="100000"/>
              </a:lnSpc>
              <a:buSzPct val="80000"/>
              <a:buChar char="•"/>
              <a:tabLst>
                <a:tab pos="354965" algn="l"/>
                <a:tab pos="355600" algn="l"/>
              </a:tabLst>
            </a:pPr>
            <a:r>
              <a:rPr sz="2000" spc="-5" dirty="0">
                <a:latin typeface="Arial"/>
                <a:cs typeface="Arial"/>
              </a:rPr>
              <a:t>Awarding teams </a:t>
            </a:r>
            <a:r>
              <a:rPr sz="2000" dirty="0">
                <a:latin typeface="Arial"/>
                <a:cs typeface="Arial"/>
              </a:rPr>
              <a:t>and </a:t>
            </a:r>
            <a:r>
              <a:rPr sz="2000" spc="-5" dirty="0">
                <a:latin typeface="Arial"/>
                <a:cs typeface="Arial"/>
              </a:rPr>
              <a:t>work demonstrating </a:t>
            </a:r>
            <a:r>
              <a:rPr sz="2000" dirty="0">
                <a:latin typeface="Arial"/>
                <a:cs typeface="Arial"/>
              </a:rPr>
              <a:t>a </a:t>
            </a:r>
            <a:r>
              <a:rPr sz="2000" spc="-5" dirty="0">
                <a:latin typeface="Arial"/>
                <a:cs typeface="Arial"/>
              </a:rPr>
              <a:t>safety culture</a:t>
            </a:r>
            <a:r>
              <a:rPr sz="2000" spc="-35" dirty="0">
                <a:latin typeface="Arial"/>
                <a:cs typeface="Arial"/>
              </a:rPr>
              <a:t> </a:t>
            </a:r>
            <a:r>
              <a:rPr sz="2000" spc="-5" dirty="0">
                <a:latin typeface="Arial"/>
                <a:cs typeface="Arial"/>
              </a:rPr>
              <a:t>spirit</a:t>
            </a:r>
            <a:endParaRPr sz="2000" dirty="0">
              <a:latin typeface="Arial"/>
              <a:cs typeface="Arial"/>
            </a:endParaRPr>
          </a:p>
        </p:txBody>
      </p:sp>
      <p:sp>
        <p:nvSpPr>
          <p:cNvPr id="3" name="object 3"/>
          <p:cNvSpPr txBox="1">
            <a:spLocks noGrp="1"/>
          </p:cNvSpPr>
          <p:nvPr>
            <p:ph type="title"/>
          </p:nvPr>
        </p:nvSpPr>
        <p:spPr>
          <a:xfrm>
            <a:off x="365298" y="572507"/>
            <a:ext cx="4824095" cy="513080"/>
          </a:xfrm>
          <a:prstGeom prst="rect">
            <a:avLst/>
          </a:prstGeom>
        </p:spPr>
        <p:txBody>
          <a:bodyPr vert="horz" wrap="square" lIns="0" tIns="12700" rIns="0" bIns="0" rtlCol="0">
            <a:spAutoFit/>
          </a:bodyPr>
          <a:lstStyle/>
          <a:p>
            <a:pPr marL="12700">
              <a:lnSpc>
                <a:spcPct val="100000"/>
              </a:lnSpc>
              <a:spcBef>
                <a:spcPts val="100"/>
              </a:spcBef>
            </a:pPr>
            <a:r>
              <a:rPr spc="-5" dirty="0"/>
              <a:t>Summary </a:t>
            </a:r>
            <a:r>
              <a:rPr dirty="0"/>
              <a:t>of </a:t>
            </a:r>
            <a:r>
              <a:rPr spc="-5" dirty="0"/>
              <a:t>success</a:t>
            </a:r>
            <a:r>
              <a:rPr spc="-30" dirty="0"/>
              <a:t> </a:t>
            </a:r>
            <a:r>
              <a:rPr spc="-5" dirty="0"/>
              <a:t>factors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5300" y="130186"/>
            <a:ext cx="6404610" cy="1393825"/>
          </a:xfrm>
          <a:prstGeom prst="rect">
            <a:avLst/>
          </a:prstGeom>
        </p:spPr>
        <p:txBody>
          <a:bodyPr vert="horz" wrap="square" lIns="0" tIns="66040" rIns="0" bIns="0" rtlCol="0">
            <a:spAutoFit/>
          </a:bodyPr>
          <a:lstStyle/>
          <a:p>
            <a:pPr marL="12700" marR="5080" algn="just">
              <a:lnSpc>
                <a:spcPts val="3470"/>
              </a:lnSpc>
              <a:spcBef>
                <a:spcPts val="520"/>
              </a:spcBef>
            </a:pPr>
            <a:r>
              <a:rPr dirty="0"/>
              <a:t>Use of </a:t>
            </a:r>
            <a:r>
              <a:rPr spc="-5" dirty="0"/>
              <a:t>the </a:t>
            </a:r>
            <a:r>
              <a:rPr spc="-15" dirty="0"/>
              <a:t>core </a:t>
            </a:r>
            <a:r>
              <a:rPr spc="-5" dirty="0"/>
              <a:t>component </a:t>
            </a:r>
            <a:r>
              <a:rPr spc="-15" dirty="0"/>
              <a:t>resources  </a:t>
            </a:r>
            <a:r>
              <a:rPr spc="-5" dirty="0"/>
              <a:t>to </a:t>
            </a:r>
            <a:r>
              <a:rPr spc="-10" dirty="0"/>
              <a:t>promote </a:t>
            </a:r>
            <a:r>
              <a:rPr spc="-5" dirty="0"/>
              <a:t>and support SSI and IPC  </a:t>
            </a:r>
            <a:r>
              <a:rPr dirty="0"/>
              <a:t>work</a:t>
            </a:r>
          </a:p>
        </p:txBody>
      </p:sp>
      <p:sp>
        <p:nvSpPr>
          <p:cNvPr id="3" name="object 3"/>
          <p:cNvSpPr/>
          <p:nvPr/>
        </p:nvSpPr>
        <p:spPr>
          <a:xfrm>
            <a:off x="97352" y="2060829"/>
            <a:ext cx="4871579" cy="3175256"/>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p:nvPr/>
        </p:nvSpPr>
        <p:spPr>
          <a:xfrm>
            <a:off x="3306663" y="2821099"/>
            <a:ext cx="1688660" cy="58588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3325915" y="2231682"/>
            <a:ext cx="1612900" cy="1619250"/>
          </a:xfrm>
          <a:custGeom>
            <a:avLst/>
            <a:gdLst/>
            <a:ahLst/>
            <a:cxnLst/>
            <a:rect l="l" t="t" r="r" b="b"/>
            <a:pathLst>
              <a:path w="1612900" h="1619250">
                <a:moveTo>
                  <a:pt x="354560" y="134879"/>
                </a:moveTo>
                <a:lnTo>
                  <a:pt x="394583" y="109732"/>
                </a:lnTo>
                <a:lnTo>
                  <a:pt x="435515" y="87232"/>
                </a:lnTo>
                <a:lnTo>
                  <a:pt x="477250" y="67359"/>
                </a:lnTo>
                <a:lnTo>
                  <a:pt x="519683" y="50091"/>
                </a:lnTo>
                <a:lnTo>
                  <a:pt x="562709" y="35407"/>
                </a:lnTo>
                <a:lnTo>
                  <a:pt x="606223" y="23285"/>
                </a:lnTo>
                <a:lnTo>
                  <a:pt x="650120" y="13705"/>
                </a:lnTo>
                <a:lnTo>
                  <a:pt x="694294" y="6645"/>
                </a:lnTo>
                <a:lnTo>
                  <a:pt x="738642" y="2083"/>
                </a:lnTo>
                <a:lnTo>
                  <a:pt x="783057" y="0"/>
                </a:lnTo>
                <a:lnTo>
                  <a:pt x="827435" y="372"/>
                </a:lnTo>
                <a:lnTo>
                  <a:pt x="871671" y="3179"/>
                </a:lnTo>
                <a:lnTo>
                  <a:pt x="915660" y="8399"/>
                </a:lnTo>
                <a:lnTo>
                  <a:pt x="959296" y="16012"/>
                </a:lnTo>
                <a:lnTo>
                  <a:pt x="1002475" y="25996"/>
                </a:lnTo>
                <a:lnTo>
                  <a:pt x="1045092" y="38330"/>
                </a:lnTo>
                <a:lnTo>
                  <a:pt x="1087041" y="52992"/>
                </a:lnTo>
                <a:lnTo>
                  <a:pt x="1128218" y="69962"/>
                </a:lnTo>
                <a:lnTo>
                  <a:pt x="1168517" y="89217"/>
                </a:lnTo>
                <a:lnTo>
                  <a:pt x="1207834" y="110736"/>
                </a:lnTo>
                <a:lnTo>
                  <a:pt x="1246063" y="134499"/>
                </a:lnTo>
                <a:lnTo>
                  <a:pt x="1283100" y="160484"/>
                </a:lnTo>
                <a:lnTo>
                  <a:pt x="1318839" y="188670"/>
                </a:lnTo>
                <a:lnTo>
                  <a:pt x="1353176" y="219035"/>
                </a:lnTo>
                <a:lnTo>
                  <a:pt x="1386005" y="251559"/>
                </a:lnTo>
                <a:lnTo>
                  <a:pt x="1417222" y="286219"/>
                </a:lnTo>
                <a:lnTo>
                  <a:pt x="1446720" y="322994"/>
                </a:lnTo>
                <a:lnTo>
                  <a:pt x="1474396" y="361864"/>
                </a:lnTo>
                <a:lnTo>
                  <a:pt x="1499804" y="402253"/>
                </a:lnTo>
                <a:lnTo>
                  <a:pt x="1522581" y="443531"/>
                </a:lnTo>
                <a:lnTo>
                  <a:pt x="1542748" y="485591"/>
                </a:lnTo>
                <a:lnTo>
                  <a:pt x="1560326" y="528329"/>
                </a:lnTo>
                <a:lnTo>
                  <a:pt x="1575333" y="571640"/>
                </a:lnTo>
                <a:lnTo>
                  <a:pt x="1587792" y="615418"/>
                </a:lnTo>
                <a:lnTo>
                  <a:pt x="1597721" y="659558"/>
                </a:lnTo>
                <a:lnTo>
                  <a:pt x="1605142" y="703955"/>
                </a:lnTo>
                <a:lnTo>
                  <a:pt x="1610075" y="748504"/>
                </a:lnTo>
                <a:lnTo>
                  <a:pt x="1612539" y="793099"/>
                </a:lnTo>
                <a:lnTo>
                  <a:pt x="1612556" y="837635"/>
                </a:lnTo>
                <a:lnTo>
                  <a:pt x="1610145" y="882008"/>
                </a:lnTo>
                <a:lnTo>
                  <a:pt x="1605327" y="926111"/>
                </a:lnTo>
                <a:lnTo>
                  <a:pt x="1598122" y="969839"/>
                </a:lnTo>
                <a:lnTo>
                  <a:pt x="1588550" y="1013088"/>
                </a:lnTo>
                <a:lnTo>
                  <a:pt x="1576633" y="1055752"/>
                </a:lnTo>
                <a:lnTo>
                  <a:pt x="1562389" y="1097726"/>
                </a:lnTo>
                <a:lnTo>
                  <a:pt x="1545839" y="1138905"/>
                </a:lnTo>
                <a:lnTo>
                  <a:pt x="1527004" y="1179182"/>
                </a:lnTo>
                <a:lnTo>
                  <a:pt x="1505904" y="1218454"/>
                </a:lnTo>
                <a:lnTo>
                  <a:pt x="1482560" y="1256616"/>
                </a:lnTo>
                <a:lnTo>
                  <a:pt x="1456990" y="1293560"/>
                </a:lnTo>
                <a:lnTo>
                  <a:pt x="1429217" y="1329184"/>
                </a:lnTo>
                <a:lnTo>
                  <a:pt x="1399259" y="1363380"/>
                </a:lnTo>
                <a:lnTo>
                  <a:pt x="1367138" y="1396045"/>
                </a:lnTo>
                <a:lnTo>
                  <a:pt x="1332874" y="1427072"/>
                </a:lnTo>
                <a:lnTo>
                  <a:pt x="1296486" y="1456357"/>
                </a:lnTo>
                <a:lnTo>
                  <a:pt x="1257996" y="1483794"/>
                </a:lnTo>
                <a:lnTo>
                  <a:pt x="1217972" y="1508942"/>
                </a:lnTo>
                <a:lnTo>
                  <a:pt x="1177040" y="1531442"/>
                </a:lnTo>
                <a:lnTo>
                  <a:pt x="1135305" y="1551315"/>
                </a:lnTo>
                <a:lnTo>
                  <a:pt x="1092872" y="1568583"/>
                </a:lnTo>
                <a:lnTo>
                  <a:pt x="1049846" y="1583267"/>
                </a:lnTo>
                <a:lnTo>
                  <a:pt x="1006332" y="1595389"/>
                </a:lnTo>
                <a:lnTo>
                  <a:pt x="962435" y="1604969"/>
                </a:lnTo>
                <a:lnTo>
                  <a:pt x="918261" y="1612029"/>
                </a:lnTo>
                <a:lnTo>
                  <a:pt x="873913" y="1616590"/>
                </a:lnTo>
                <a:lnTo>
                  <a:pt x="829498" y="1618674"/>
                </a:lnTo>
                <a:lnTo>
                  <a:pt x="785120" y="1618302"/>
                </a:lnTo>
                <a:lnTo>
                  <a:pt x="740884" y="1615495"/>
                </a:lnTo>
                <a:lnTo>
                  <a:pt x="696895" y="1610274"/>
                </a:lnTo>
                <a:lnTo>
                  <a:pt x="653259" y="1602661"/>
                </a:lnTo>
                <a:lnTo>
                  <a:pt x="610080" y="1592677"/>
                </a:lnTo>
                <a:lnTo>
                  <a:pt x="567464" y="1580344"/>
                </a:lnTo>
                <a:lnTo>
                  <a:pt x="525514" y="1565682"/>
                </a:lnTo>
                <a:lnTo>
                  <a:pt x="484338" y="1548712"/>
                </a:lnTo>
                <a:lnTo>
                  <a:pt x="444038" y="1529457"/>
                </a:lnTo>
                <a:lnTo>
                  <a:pt x="404721" y="1507937"/>
                </a:lnTo>
                <a:lnTo>
                  <a:pt x="366492" y="1484174"/>
                </a:lnTo>
                <a:lnTo>
                  <a:pt x="329455" y="1458189"/>
                </a:lnTo>
                <a:lnTo>
                  <a:pt x="293716" y="1430004"/>
                </a:lnTo>
                <a:lnTo>
                  <a:pt x="259379" y="1399639"/>
                </a:lnTo>
                <a:lnTo>
                  <a:pt x="226550" y="1367115"/>
                </a:lnTo>
                <a:lnTo>
                  <a:pt x="195334" y="1332455"/>
                </a:lnTo>
                <a:lnTo>
                  <a:pt x="165835" y="1295680"/>
                </a:lnTo>
                <a:lnTo>
                  <a:pt x="138159" y="1256810"/>
                </a:lnTo>
                <a:lnTo>
                  <a:pt x="112751" y="1216421"/>
                </a:lnTo>
                <a:lnTo>
                  <a:pt x="89974" y="1175143"/>
                </a:lnTo>
                <a:lnTo>
                  <a:pt x="69807" y="1133083"/>
                </a:lnTo>
                <a:lnTo>
                  <a:pt x="52230" y="1090345"/>
                </a:lnTo>
                <a:lnTo>
                  <a:pt x="37222" y="1047034"/>
                </a:lnTo>
                <a:lnTo>
                  <a:pt x="24763" y="1003256"/>
                </a:lnTo>
                <a:lnTo>
                  <a:pt x="14834" y="959116"/>
                </a:lnTo>
                <a:lnTo>
                  <a:pt x="7413" y="914719"/>
                </a:lnTo>
                <a:lnTo>
                  <a:pt x="2481" y="870170"/>
                </a:lnTo>
                <a:lnTo>
                  <a:pt x="16" y="825575"/>
                </a:lnTo>
                <a:lnTo>
                  <a:pt x="0" y="781039"/>
                </a:lnTo>
                <a:lnTo>
                  <a:pt x="2410" y="736666"/>
                </a:lnTo>
                <a:lnTo>
                  <a:pt x="7228" y="692563"/>
                </a:lnTo>
                <a:lnTo>
                  <a:pt x="14433" y="648835"/>
                </a:lnTo>
                <a:lnTo>
                  <a:pt x="24005" y="605586"/>
                </a:lnTo>
                <a:lnTo>
                  <a:pt x="35923" y="562922"/>
                </a:lnTo>
                <a:lnTo>
                  <a:pt x="50166" y="520948"/>
                </a:lnTo>
                <a:lnTo>
                  <a:pt x="66716" y="479769"/>
                </a:lnTo>
                <a:lnTo>
                  <a:pt x="85551" y="439491"/>
                </a:lnTo>
                <a:lnTo>
                  <a:pt x="106651" y="400219"/>
                </a:lnTo>
                <a:lnTo>
                  <a:pt x="129996" y="362058"/>
                </a:lnTo>
                <a:lnTo>
                  <a:pt x="155565" y="325114"/>
                </a:lnTo>
                <a:lnTo>
                  <a:pt x="183339" y="289490"/>
                </a:lnTo>
                <a:lnTo>
                  <a:pt x="213296" y="255294"/>
                </a:lnTo>
                <a:lnTo>
                  <a:pt x="245417" y="222629"/>
                </a:lnTo>
                <a:lnTo>
                  <a:pt x="279682" y="191602"/>
                </a:lnTo>
                <a:lnTo>
                  <a:pt x="316069" y="162317"/>
                </a:lnTo>
                <a:lnTo>
                  <a:pt x="354560" y="134879"/>
                </a:lnTo>
                <a:close/>
              </a:path>
            </a:pathLst>
          </a:custGeom>
          <a:ln w="76199">
            <a:solidFill>
              <a:srgbClr val="7F7F7F"/>
            </a:solidFill>
          </a:ln>
        </p:spPr>
        <p:txBody>
          <a:bodyPr wrap="square" lIns="0" tIns="0" rIns="0" bIns="0" rtlCol="0"/>
          <a:lstStyle/>
          <a:p>
            <a:endParaRPr/>
          </a:p>
        </p:txBody>
      </p:sp>
      <p:sp>
        <p:nvSpPr>
          <p:cNvPr id="6" name="object 6"/>
          <p:cNvSpPr/>
          <p:nvPr/>
        </p:nvSpPr>
        <p:spPr>
          <a:xfrm>
            <a:off x="3180476" y="3488493"/>
            <a:ext cx="283845" cy="191135"/>
          </a:xfrm>
          <a:custGeom>
            <a:avLst/>
            <a:gdLst/>
            <a:ahLst/>
            <a:cxnLst/>
            <a:rect l="l" t="t" r="r" b="b"/>
            <a:pathLst>
              <a:path w="283845" h="191135">
                <a:moveTo>
                  <a:pt x="283598" y="0"/>
                </a:moveTo>
                <a:lnTo>
                  <a:pt x="0" y="190952"/>
                </a:lnTo>
              </a:path>
            </a:pathLst>
          </a:custGeom>
          <a:ln w="57149">
            <a:solidFill>
              <a:srgbClr val="7F7F7F"/>
            </a:solidFill>
          </a:ln>
        </p:spPr>
        <p:txBody>
          <a:bodyPr wrap="square" lIns="0" tIns="0" rIns="0" bIns="0" rtlCol="0"/>
          <a:lstStyle/>
          <a:p>
            <a:endParaRPr/>
          </a:p>
        </p:txBody>
      </p:sp>
      <p:sp>
        <p:nvSpPr>
          <p:cNvPr id="7" name="object 7"/>
          <p:cNvSpPr/>
          <p:nvPr/>
        </p:nvSpPr>
        <p:spPr>
          <a:xfrm>
            <a:off x="2288714" y="3677348"/>
            <a:ext cx="890905" cy="597535"/>
          </a:xfrm>
          <a:custGeom>
            <a:avLst/>
            <a:gdLst/>
            <a:ahLst/>
            <a:cxnLst/>
            <a:rect l="l" t="t" r="r" b="b"/>
            <a:pathLst>
              <a:path w="890905" h="597535">
                <a:moveTo>
                  <a:pt x="890357" y="0"/>
                </a:moveTo>
                <a:lnTo>
                  <a:pt x="0" y="597329"/>
                </a:lnTo>
              </a:path>
            </a:pathLst>
          </a:custGeom>
          <a:ln w="295274">
            <a:solidFill>
              <a:srgbClr val="000000"/>
            </a:solidFill>
          </a:ln>
        </p:spPr>
        <p:txBody>
          <a:bodyPr wrap="square" lIns="0" tIns="0" rIns="0" bIns="0" rtlCol="0"/>
          <a:lstStyle/>
          <a:p>
            <a:endParaRPr/>
          </a:p>
        </p:txBody>
      </p:sp>
      <p:sp>
        <p:nvSpPr>
          <p:cNvPr id="8" name="object 8"/>
          <p:cNvSpPr txBox="1"/>
          <p:nvPr/>
        </p:nvSpPr>
        <p:spPr>
          <a:xfrm>
            <a:off x="136663" y="5324731"/>
            <a:ext cx="3641725" cy="193040"/>
          </a:xfrm>
          <a:prstGeom prst="rect">
            <a:avLst/>
          </a:prstGeom>
        </p:spPr>
        <p:txBody>
          <a:bodyPr vert="horz" wrap="square" lIns="0" tIns="12700" rIns="0" bIns="0" rtlCol="0">
            <a:spAutoFit/>
          </a:bodyPr>
          <a:lstStyle/>
          <a:p>
            <a:pPr marL="12700">
              <a:lnSpc>
                <a:spcPct val="100000"/>
              </a:lnSpc>
              <a:spcBef>
                <a:spcPts val="100"/>
              </a:spcBef>
            </a:pPr>
            <a:r>
              <a:rPr sz="1100" i="1" spc="-5" dirty="0">
                <a:latin typeface="Arial"/>
                <a:cs typeface="Arial"/>
              </a:rPr>
              <a:t>Source</a:t>
            </a:r>
            <a:r>
              <a:rPr sz="1100" spc="-5" dirty="0">
                <a:latin typeface="Arial"/>
                <a:cs typeface="Arial"/>
              </a:rPr>
              <a:t>:</a:t>
            </a:r>
            <a:r>
              <a:rPr sz="1100" spc="0" dirty="0">
                <a:latin typeface="Arial"/>
                <a:cs typeface="Arial"/>
              </a:rPr>
              <a:t> </a:t>
            </a:r>
            <a:r>
              <a:rPr sz="1100" u="sng" spc="-5" dirty="0">
                <a:solidFill>
                  <a:srgbClr val="009CDE"/>
                </a:solidFill>
                <a:uFill>
                  <a:solidFill>
                    <a:srgbClr val="009CDE"/>
                  </a:solidFill>
                </a:uFill>
                <a:latin typeface="Arial"/>
                <a:cs typeface="Arial"/>
                <a:hlinkClick r:id="rId4"/>
              </a:rPr>
              <a:t>http://www.who.int/gpsc/HAI-Infographic.pdf?ua=1</a:t>
            </a:r>
            <a:endParaRPr sz="1100">
              <a:latin typeface="Arial"/>
              <a:cs typeface="Arial"/>
            </a:endParaRPr>
          </a:p>
        </p:txBody>
      </p:sp>
      <p:sp>
        <p:nvSpPr>
          <p:cNvPr id="9" name="object 9"/>
          <p:cNvSpPr txBox="1"/>
          <p:nvPr/>
        </p:nvSpPr>
        <p:spPr>
          <a:xfrm>
            <a:off x="5074063" y="4501563"/>
            <a:ext cx="3964940" cy="527685"/>
          </a:xfrm>
          <a:prstGeom prst="rect">
            <a:avLst/>
          </a:prstGeom>
        </p:spPr>
        <p:txBody>
          <a:bodyPr vert="horz" wrap="square" lIns="0" tIns="12700" rIns="0" bIns="0" rtlCol="0">
            <a:spAutoFit/>
          </a:bodyPr>
          <a:lstStyle/>
          <a:p>
            <a:pPr marL="12700" marR="5080">
              <a:lnSpc>
                <a:spcPct val="99700"/>
              </a:lnSpc>
              <a:spcBef>
                <a:spcPts val="100"/>
              </a:spcBef>
            </a:pPr>
            <a:r>
              <a:rPr sz="1100" i="1" spc="-5" dirty="0">
                <a:latin typeface="Arial"/>
                <a:cs typeface="Arial"/>
              </a:rPr>
              <a:t>Source</a:t>
            </a:r>
            <a:r>
              <a:rPr sz="1100" spc="-5" dirty="0">
                <a:solidFill>
                  <a:srgbClr val="000066"/>
                </a:solidFill>
                <a:latin typeface="Arial"/>
                <a:cs typeface="Arial"/>
              </a:rPr>
              <a:t>:  </a:t>
            </a:r>
            <a:r>
              <a:rPr sz="1100" u="sng" spc="-5" dirty="0">
                <a:solidFill>
                  <a:srgbClr val="009CDE"/>
                </a:solidFill>
                <a:uFill>
                  <a:solidFill>
                    <a:srgbClr val="009CDE"/>
                  </a:solidFill>
                </a:uFill>
                <a:latin typeface="Arial"/>
                <a:cs typeface="Arial"/>
              </a:rPr>
              <a:t>https://</a:t>
            </a:r>
            <a:r>
              <a:rPr sz="1100" u="sng" spc="-5" dirty="0">
                <a:solidFill>
                  <a:srgbClr val="009CDE"/>
                </a:solidFill>
                <a:uFill>
                  <a:solidFill>
                    <a:srgbClr val="009CDE"/>
                  </a:solidFill>
                </a:uFill>
                <a:latin typeface="Arial"/>
                <a:cs typeface="Arial"/>
                <a:hlinkClick r:id="rId5"/>
              </a:rPr>
              <a:t>www.youtube.com/watch?v=LZapz2L6J1Q&amp;feature=yout </a:t>
            </a:r>
            <a:r>
              <a:rPr sz="1100" spc="-5" dirty="0">
                <a:solidFill>
                  <a:srgbClr val="009CDE"/>
                </a:solidFill>
                <a:latin typeface="Arial"/>
                <a:cs typeface="Arial"/>
              </a:rPr>
              <a:t> </a:t>
            </a:r>
            <a:r>
              <a:rPr sz="1100" u="sng" spc="-5" dirty="0">
                <a:solidFill>
                  <a:srgbClr val="009CDE"/>
                </a:solidFill>
                <a:uFill>
                  <a:solidFill>
                    <a:srgbClr val="009CDE"/>
                  </a:solidFill>
                </a:uFill>
                <a:latin typeface="Arial"/>
                <a:cs typeface="Arial"/>
              </a:rPr>
              <a:t>u.be</a:t>
            </a:r>
            <a:endParaRPr sz="1100">
              <a:latin typeface="Arial"/>
              <a:cs typeface="Arial"/>
            </a:endParaRPr>
          </a:p>
        </p:txBody>
      </p:sp>
      <p:sp>
        <p:nvSpPr>
          <p:cNvPr id="10" name="object 10"/>
          <p:cNvSpPr/>
          <p:nvPr/>
        </p:nvSpPr>
        <p:spPr>
          <a:xfrm>
            <a:off x="5091433" y="2060827"/>
            <a:ext cx="3988396" cy="2379597"/>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1" name="object 11"/>
          <p:cNvSpPr/>
          <p:nvPr/>
        </p:nvSpPr>
        <p:spPr>
          <a:xfrm>
            <a:off x="8133236" y="5828674"/>
            <a:ext cx="969524" cy="971496"/>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02738" y="552187"/>
            <a:ext cx="1595755" cy="513080"/>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0092CC"/>
                </a:solidFill>
                <a:latin typeface="Times New Roman"/>
                <a:cs typeface="Times New Roman"/>
              </a:rPr>
              <a:t>Session</a:t>
            </a:r>
            <a:r>
              <a:rPr sz="3200" b="1" spc="-75" dirty="0">
                <a:solidFill>
                  <a:srgbClr val="0092CC"/>
                </a:solidFill>
                <a:latin typeface="Times New Roman"/>
                <a:cs typeface="Times New Roman"/>
              </a:rPr>
              <a:t> </a:t>
            </a:r>
            <a:r>
              <a:rPr sz="3200" b="1" dirty="0">
                <a:solidFill>
                  <a:srgbClr val="0092CC"/>
                </a:solidFill>
                <a:latin typeface="Times New Roman"/>
                <a:cs typeface="Times New Roman"/>
              </a:rPr>
              <a:t>5</a:t>
            </a:r>
            <a:endParaRPr sz="3200">
              <a:latin typeface="Times New Roman"/>
              <a:cs typeface="Times New Roman"/>
            </a:endParaRPr>
          </a:p>
        </p:txBody>
      </p:sp>
      <p:sp>
        <p:nvSpPr>
          <p:cNvPr id="3" name="object 3"/>
          <p:cNvSpPr txBox="1"/>
          <p:nvPr/>
        </p:nvSpPr>
        <p:spPr>
          <a:xfrm>
            <a:off x="1" y="1800000"/>
            <a:ext cx="4413885" cy="2650490"/>
          </a:xfrm>
          <a:prstGeom prst="rect">
            <a:avLst/>
          </a:prstGeom>
          <a:ln w="12700">
            <a:solidFill>
              <a:srgbClr val="183C5C"/>
            </a:solidFill>
          </a:ln>
        </p:spPr>
        <p:txBody>
          <a:bodyPr vert="horz" wrap="square" lIns="0" tIns="132715" rIns="0" bIns="0" rtlCol="0">
            <a:spAutoFit/>
          </a:bodyPr>
          <a:lstStyle/>
          <a:p>
            <a:pPr marL="359410" marR="524510">
              <a:lnSpc>
                <a:spcPct val="110100"/>
              </a:lnSpc>
              <a:spcBef>
                <a:spcPts val="1045"/>
              </a:spcBef>
            </a:pPr>
            <a:r>
              <a:rPr sz="2800" b="1" spc="-5" dirty="0">
                <a:solidFill>
                  <a:srgbClr val="183C5C"/>
                </a:solidFill>
                <a:latin typeface="Times New Roman"/>
                <a:cs typeface="Times New Roman"/>
              </a:rPr>
              <a:t>Applying </a:t>
            </a:r>
            <a:r>
              <a:rPr sz="2800" b="1" dirty="0">
                <a:solidFill>
                  <a:srgbClr val="183C5C"/>
                </a:solidFill>
                <a:latin typeface="Times New Roman"/>
                <a:cs typeface="Times New Roman"/>
              </a:rPr>
              <a:t>a </a:t>
            </a:r>
            <a:r>
              <a:rPr sz="2800" b="1" spc="-5" dirty="0">
                <a:solidFill>
                  <a:srgbClr val="183C5C"/>
                </a:solidFill>
                <a:latin typeface="Times New Roman"/>
                <a:cs typeface="Times New Roman"/>
              </a:rPr>
              <a:t>multimodal  </a:t>
            </a:r>
            <a:r>
              <a:rPr sz="2800" b="1" spc="-10" dirty="0">
                <a:solidFill>
                  <a:srgbClr val="183C5C"/>
                </a:solidFill>
                <a:latin typeface="Times New Roman"/>
                <a:cs typeface="Times New Roman"/>
              </a:rPr>
              <a:t>improvement </a:t>
            </a:r>
            <a:r>
              <a:rPr sz="2800" b="1" spc="-5" dirty="0">
                <a:solidFill>
                  <a:srgbClr val="183C5C"/>
                </a:solidFill>
                <a:latin typeface="Times New Roman"/>
                <a:cs typeface="Times New Roman"/>
              </a:rPr>
              <a:t>strategy  </a:t>
            </a:r>
            <a:r>
              <a:rPr sz="2800" b="1" dirty="0">
                <a:solidFill>
                  <a:srgbClr val="183C5C"/>
                </a:solidFill>
                <a:latin typeface="Times New Roman"/>
                <a:cs typeface="Times New Roman"/>
              </a:rPr>
              <a:t>for SSI</a:t>
            </a:r>
            <a:r>
              <a:rPr sz="2800" b="1" spc="-80" dirty="0">
                <a:solidFill>
                  <a:srgbClr val="183C5C"/>
                </a:solidFill>
                <a:latin typeface="Times New Roman"/>
                <a:cs typeface="Times New Roman"/>
              </a:rPr>
              <a:t> </a:t>
            </a:r>
            <a:r>
              <a:rPr sz="2800" b="1" spc="-10" dirty="0">
                <a:solidFill>
                  <a:srgbClr val="183C5C"/>
                </a:solidFill>
                <a:latin typeface="Times New Roman"/>
                <a:cs typeface="Times New Roman"/>
              </a:rPr>
              <a:t>prevention</a:t>
            </a:r>
            <a:endParaRPr sz="2800">
              <a:latin typeface="Times New Roman"/>
              <a:cs typeface="Times New Roman"/>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5298" y="1746576"/>
            <a:ext cx="7978140" cy="1232535"/>
          </a:xfrm>
          <a:prstGeom prst="rect">
            <a:avLst/>
          </a:prstGeom>
        </p:spPr>
        <p:txBody>
          <a:bodyPr vert="horz" wrap="square" lIns="0" tIns="12700" rIns="0" bIns="0" rtlCol="0">
            <a:spAutoFit/>
          </a:bodyPr>
          <a:lstStyle/>
          <a:p>
            <a:pPr marL="12700" marR="5080">
              <a:lnSpc>
                <a:spcPct val="110000"/>
              </a:lnSpc>
              <a:spcBef>
                <a:spcPts val="100"/>
              </a:spcBef>
            </a:pPr>
            <a:r>
              <a:rPr sz="2400" spc="-135" dirty="0">
                <a:latin typeface="Arial"/>
                <a:cs typeface="Arial"/>
              </a:rPr>
              <a:t>To </a:t>
            </a:r>
            <a:r>
              <a:rPr sz="2400" dirty="0">
                <a:latin typeface="Arial"/>
                <a:cs typeface="Arial"/>
              </a:rPr>
              <a:t>describe and explain </a:t>
            </a:r>
            <a:r>
              <a:rPr sz="2400" spc="-5" dirty="0">
                <a:latin typeface="Arial"/>
                <a:cs typeface="Arial"/>
              </a:rPr>
              <a:t>the WHO multimodal </a:t>
            </a:r>
            <a:r>
              <a:rPr sz="2400" dirty="0">
                <a:latin typeface="Arial"/>
                <a:cs typeface="Arial"/>
              </a:rPr>
              <a:t>improvement  </a:t>
            </a:r>
            <a:r>
              <a:rPr sz="2400" spc="-5" dirty="0">
                <a:latin typeface="Arial"/>
                <a:cs typeface="Arial"/>
              </a:rPr>
              <a:t>strategy </a:t>
            </a:r>
            <a:r>
              <a:rPr sz="2400" dirty="0">
                <a:latin typeface="Arial"/>
                <a:cs typeface="Arial"/>
              </a:rPr>
              <a:t>designed </a:t>
            </a:r>
            <a:r>
              <a:rPr sz="2400" spc="-5" dirty="0">
                <a:latin typeface="Arial"/>
                <a:cs typeface="Arial"/>
              </a:rPr>
              <a:t>to </a:t>
            </a:r>
            <a:r>
              <a:rPr sz="2400" dirty="0">
                <a:latin typeface="Arial"/>
                <a:cs typeface="Arial"/>
              </a:rPr>
              <a:t>implement </a:t>
            </a:r>
            <a:r>
              <a:rPr sz="2400" spc="-5" dirty="0">
                <a:latin typeface="Arial"/>
                <a:cs typeface="Arial"/>
              </a:rPr>
              <a:t>SSI prevention  recommendations</a:t>
            </a:r>
            <a:endParaRPr sz="2400">
              <a:latin typeface="Arial"/>
              <a:cs typeface="Arial"/>
            </a:endParaRPr>
          </a:p>
        </p:txBody>
      </p:sp>
      <p:sp>
        <p:nvSpPr>
          <p:cNvPr id="3" name="object 3"/>
          <p:cNvSpPr txBox="1"/>
          <p:nvPr/>
        </p:nvSpPr>
        <p:spPr>
          <a:xfrm>
            <a:off x="365297" y="572507"/>
            <a:ext cx="5356860" cy="513080"/>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0092CC"/>
                </a:solidFill>
                <a:latin typeface="Times New Roman"/>
                <a:cs typeface="Times New Roman"/>
              </a:rPr>
              <a:t>Learning objectives </a:t>
            </a:r>
            <a:r>
              <a:rPr sz="3200" b="1" dirty="0">
                <a:solidFill>
                  <a:srgbClr val="0092CC"/>
                </a:solidFill>
                <a:latin typeface="Times New Roman"/>
                <a:cs typeface="Times New Roman"/>
              </a:rPr>
              <a:t>– </a:t>
            </a:r>
            <a:r>
              <a:rPr sz="3200" b="1" spc="-5" dirty="0">
                <a:solidFill>
                  <a:srgbClr val="0092CC"/>
                </a:solidFill>
                <a:latin typeface="Times New Roman"/>
                <a:cs typeface="Times New Roman"/>
              </a:rPr>
              <a:t>session </a:t>
            </a:r>
            <a:r>
              <a:rPr sz="3200" b="1" dirty="0">
                <a:solidFill>
                  <a:srgbClr val="0092CC"/>
                </a:solidFill>
                <a:latin typeface="Times New Roman"/>
                <a:cs typeface="Times New Roman"/>
              </a:rPr>
              <a:t>5</a:t>
            </a:r>
            <a:endParaRPr sz="3200">
              <a:latin typeface="Times New Roman"/>
              <a:cs typeface="Times New Roman"/>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50611" y="302073"/>
            <a:ext cx="4855126" cy="6043031"/>
          </a:xfrm>
          <a:prstGeom prst="rect">
            <a:avLst/>
          </a:prstGeom>
          <a:ln>
            <a:solidFill>
              <a:schemeClr val="tx1"/>
            </a:solidFill>
          </a:ln>
        </p:spPr>
      </p:pic>
      <p:sp>
        <p:nvSpPr>
          <p:cNvPr id="2" name="TextBox 1">
            <a:extLst>
              <a:ext uri="{FF2B5EF4-FFF2-40B4-BE49-F238E27FC236}">
                <a16:creationId xmlns:a16="http://schemas.microsoft.com/office/drawing/2014/main" id="{D4356DF3-599D-4177-8184-50EC61D81D76}"/>
              </a:ext>
            </a:extLst>
          </p:cNvPr>
          <p:cNvSpPr txBox="1"/>
          <p:nvPr/>
        </p:nvSpPr>
        <p:spPr>
          <a:xfrm>
            <a:off x="131362" y="6438386"/>
            <a:ext cx="2784737" cy="954107"/>
          </a:xfrm>
          <a:prstGeom prst="rect">
            <a:avLst/>
          </a:prstGeom>
          <a:noFill/>
        </p:spPr>
        <p:txBody>
          <a:bodyPr wrap="none" rtlCol="0">
            <a:spAutoFit/>
          </a:bodyPr>
          <a:lstStyle/>
          <a:p>
            <a:pPr defTabSz="457200">
              <a:defRPr/>
            </a:pPr>
            <a:r>
              <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hlinkClick r:id="rId3"/>
              </a:rPr>
              <a:t>http://www.who.int/infection-prevention/tools/surgical/en/</a:t>
            </a:r>
            <a:endParaRPr kumimoji="0" lang="en-US" sz="1000" b="0" i="0" u="none" strike="noStrike" kern="1200" cap="none" spc="0" normalizeH="0" baseline="0" noProof="0" dirty="0">
              <a:ln>
                <a:noFill/>
              </a:ln>
              <a:solidFill>
                <a:prstClr val="black"/>
              </a:solidFill>
              <a:effectLst/>
              <a:uLnTx/>
              <a:uFillTx/>
              <a:latin typeface="Arial Narrow" panose="020B0606020202030204" pitchFamily="34" charset="0"/>
            </a:endParaRPr>
          </a:p>
          <a:p>
            <a:pPr defTabSz="457200">
              <a:defRPr/>
            </a:pPr>
            <a:r>
              <a:rPr lang="en-US" sz="1000" dirty="0" err="1">
                <a:latin typeface="Arial Narrow" panose="020B0606020202030204" pitchFamily="34" charset="0"/>
              </a:rPr>
              <a:t>Ariyo</a:t>
            </a:r>
            <a:r>
              <a:rPr lang="en-US" sz="1000" dirty="0">
                <a:latin typeface="Arial Narrow" panose="020B0606020202030204" pitchFamily="34" charset="0"/>
              </a:rPr>
              <a:t> P, et al. ICHE 2019</a:t>
            </a:r>
            <a:r>
              <a:rPr lang="en-US" sz="1000" i="1" dirty="0">
                <a:latin typeface="Arial Narrow" panose="020B0606020202030204" pitchFamily="34" charset="0"/>
              </a:rPr>
              <a:t>, in press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rPr>
              <a:t> </a:t>
            </a:r>
          </a:p>
        </p:txBody>
      </p:sp>
      <p:sp>
        <p:nvSpPr>
          <p:cNvPr id="6" name="Content Placeholder 1">
            <a:extLst>
              <a:ext uri="{FF2B5EF4-FFF2-40B4-BE49-F238E27FC236}">
                <a16:creationId xmlns:a16="http://schemas.microsoft.com/office/drawing/2014/main" id="{16CB7685-8D17-4BE0-B4DA-2CEBE01CC82B}"/>
              </a:ext>
            </a:extLst>
          </p:cNvPr>
          <p:cNvSpPr txBox="1">
            <a:spLocks/>
          </p:cNvSpPr>
          <p:nvPr/>
        </p:nvSpPr>
        <p:spPr>
          <a:xfrm>
            <a:off x="5138130" y="1204988"/>
            <a:ext cx="4005870" cy="4237200"/>
          </a:xfrm>
          <a:prstGeom prst="rect">
            <a:avLst/>
          </a:prstGeom>
        </p:spPr>
        <p:txBody>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360363" indent="-179388"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600"/>
              </a:spcAft>
              <a:buClr>
                <a:prstClr val="black"/>
              </a:buClr>
              <a:buSzPct val="80000"/>
              <a:buFontTx/>
              <a:buNone/>
              <a:tabLst/>
              <a:defRPr/>
            </a:pPr>
            <a:r>
              <a:rPr kumimoji="0" lang="en-US" sz="2400" b="1" i="0" u="none" strike="noStrike" kern="1200" cap="none" spc="0" normalizeH="0" baseline="0" noProof="0" dirty="0">
                <a:ln>
                  <a:noFill/>
                </a:ln>
                <a:solidFill>
                  <a:prstClr val="black"/>
                </a:solidFill>
                <a:effectLst/>
                <a:uLnTx/>
                <a:uFillTx/>
                <a:latin typeface="Arial"/>
                <a:ea typeface="+mn-ea"/>
                <a:cs typeface="Times New Roman" panose="02020603050405020304" pitchFamily="18" charset="0"/>
              </a:rPr>
              <a:t>Use this document is to learn about a range of tested </a:t>
            </a:r>
            <a:r>
              <a:rPr kumimoji="0" lang="en-US" sz="2400" b="1" i="1" u="none" strike="noStrike" kern="1200" cap="none" spc="0" normalizeH="0" baseline="0" noProof="0" dirty="0">
                <a:ln>
                  <a:noFill/>
                </a:ln>
                <a:solidFill>
                  <a:prstClr val="black"/>
                </a:solidFill>
                <a:effectLst/>
                <a:uLnTx/>
                <a:uFillTx/>
                <a:latin typeface="Arial"/>
                <a:ea typeface="+mn-ea"/>
                <a:cs typeface="Times New Roman" panose="02020603050405020304" pitchFamily="18" charset="0"/>
              </a:rPr>
              <a:t>approaches to achieve successful SSI prevention implementation</a:t>
            </a:r>
            <a:r>
              <a:rPr kumimoji="0" lang="en-US" sz="2400" b="1" i="0" u="none" strike="noStrike" kern="1200" cap="none" spc="0" normalizeH="0" baseline="0" noProof="0" dirty="0">
                <a:ln>
                  <a:noFill/>
                </a:ln>
                <a:solidFill>
                  <a:prstClr val="black"/>
                </a:solidFill>
                <a:effectLst/>
                <a:uLnTx/>
                <a:uFillTx/>
                <a:latin typeface="Arial"/>
                <a:ea typeface="+mn-ea"/>
                <a:cs typeface="Times New Roman" panose="02020603050405020304" pitchFamily="18" charset="0"/>
              </a:rPr>
              <a:t> at the facility level, including in the context of a broader surgical safety climate.</a:t>
            </a:r>
          </a:p>
          <a:p>
            <a:pPr marL="0" marR="0" lvl="0" indent="0" algn="l" defTabSz="914400" rtl="0" eaLnBrk="1" fontAlgn="auto" latinLnBrk="0" hangingPunct="1">
              <a:lnSpc>
                <a:spcPct val="110000"/>
              </a:lnSpc>
              <a:spcBef>
                <a:spcPts val="1000"/>
              </a:spcBef>
              <a:spcAft>
                <a:spcPts val="600"/>
              </a:spcAft>
              <a:buClr>
                <a:prstClr val="black"/>
              </a:buClr>
              <a:buSzPct val="80000"/>
              <a:buFontTx/>
              <a:buNone/>
              <a:tabLst/>
              <a:defRPr/>
            </a:pPr>
            <a:endParaRPr kumimoji="0" lang="en-US" sz="2400" b="1" i="0" u="none" strike="noStrike" kern="1200" cap="none" spc="0" normalizeH="0" baseline="0" noProof="0" dirty="0">
              <a:ln>
                <a:noFill/>
              </a:ln>
              <a:solidFill>
                <a:prstClr val="black"/>
              </a:solidFill>
              <a:effectLst/>
              <a:uLnTx/>
              <a:uFillTx/>
              <a:latin typeface="Arial"/>
              <a:ea typeface="+mn-ea"/>
              <a:cs typeface="Times New Roman" panose="02020603050405020304" pitchFamily="18" charset="0"/>
            </a:endParaRPr>
          </a:p>
        </p:txBody>
      </p:sp>
      <p:pic>
        <p:nvPicPr>
          <p:cNvPr id="7" name="Picture 6">
            <a:extLst>
              <a:ext uri="{FF2B5EF4-FFF2-40B4-BE49-F238E27FC236}">
                <a16:creationId xmlns:a16="http://schemas.microsoft.com/office/drawing/2014/main" id="{5C49CD2C-F0DF-497A-929C-05939A2F97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24041" y="5733630"/>
            <a:ext cx="969348" cy="969348"/>
          </a:xfrm>
          <a:prstGeom prst="rect">
            <a:avLst/>
          </a:prstGeom>
        </p:spPr>
      </p:pic>
    </p:spTree>
    <p:extLst>
      <p:ext uri="{BB962C8B-B14F-4D97-AF65-F5344CB8AC3E}">
        <p14:creationId xmlns:p14="http://schemas.microsoft.com/office/powerpoint/2010/main" val="152393551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538544" y="2095270"/>
            <a:ext cx="475615" cy="3281045"/>
          </a:xfrm>
          <a:prstGeom prst="rect">
            <a:avLst/>
          </a:prstGeom>
        </p:spPr>
        <p:txBody>
          <a:bodyPr vert="vert270" wrap="square" lIns="0" tIns="0" rIns="0" bIns="0" rtlCol="0">
            <a:spAutoFit/>
          </a:bodyPr>
          <a:lstStyle/>
          <a:p>
            <a:pPr marL="12700">
              <a:lnSpc>
                <a:spcPts val="3590"/>
              </a:lnSpc>
            </a:pPr>
            <a:r>
              <a:rPr sz="3200" b="1" spc="-5" dirty="0">
                <a:solidFill>
                  <a:srgbClr val="0092CC"/>
                </a:solidFill>
                <a:latin typeface="Times New Roman"/>
                <a:cs typeface="Times New Roman"/>
              </a:rPr>
              <a:t>Stepwise</a:t>
            </a:r>
            <a:r>
              <a:rPr sz="3200" b="1" spc="-60" dirty="0">
                <a:solidFill>
                  <a:srgbClr val="0092CC"/>
                </a:solidFill>
                <a:latin typeface="Times New Roman"/>
                <a:cs typeface="Times New Roman"/>
              </a:rPr>
              <a:t> </a:t>
            </a:r>
            <a:r>
              <a:rPr sz="3200" b="1" spc="-10" dirty="0">
                <a:solidFill>
                  <a:srgbClr val="0092CC"/>
                </a:solidFill>
                <a:latin typeface="Times New Roman"/>
                <a:cs typeface="Times New Roman"/>
              </a:rPr>
              <a:t>approach</a:t>
            </a:r>
            <a:endParaRPr sz="3200">
              <a:latin typeface="Times New Roman"/>
              <a:cs typeface="Times New Roman"/>
            </a:endParaRPr>
          </a:p>
        </p:txBody>
      </p:sp>
      <p:sp>
        <p:nvSpPr>
          <p:cNvPr id="3" name="object 3"/>
          <p:cNvSpPr/>
          <p:nvPr/>
        </p:nvSpPr>
        <p:spPr>
          <a:xfrm>
            <a:off x="3615313" y="1059252"/>
            <a:ext cx="5053584" cy="5267546"/>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3108172" y="1121763"/>
            <a:ext cx="0" cy="5249545"/>
          </a:xfrm>
          <a:custGeom>
            <a:avLst/>
            <a:gdLst/>
            <a:ahLst/>
            <a:cxnLst/>
            <a:rect l="l" t="t" r="r" b="b"/>
            <a:pathLst>
              <a:path h="5249545">
                <a:moveTo>
                  <a:pt x="0" y="0"/>
                </a:moveTo>
                <a:lnTo>
                  <a:pt x="1" y="5249132"/>
                </a:lnTo>
              </a:path>
            </a:pathLst>
          </a:custGeom>
          <a:ln w="12700">
            <a:solidFill>
              <a:srgbClr val="000000"/>
            </a:solidFill>
          </a:ln>
        </p:spPr>
        <p:txBody>
          <a:bodyPr wrap="square" lIns="0" tIns="0" rIns="0" bIns="0" rtlCol="0"/>
          <a:lstStyle/>
          <a:p>
            <a:endParaRPr/>
          </a:p>
        </p:txBody>
      </p:sp>
      <p:sp>
        <p:nvSpPr>
          <p:cNvPr id="5" name="object 5"/>
          <p:cNvSpPr txBox="1">
            <a:spLocks noGrp="1"/>
          </p:cNvSpPr>
          <p:nvPr>
            <p:ph type="title"/>
          </p:nvPr>
        </p:nvSpPr>
        <p:spPr>
          <a:xfrm>
            <a:off x="365297" y="531216"/>
            <a:ext cx="6303645" cy="513080"/>
          </a:xfrm>
          <a:prstGeom prst="rect">
            <a:avLst/>
          </a:prstGeom>
        </p:spPr>
        <p:txBody>
          <a:bodyPr vert="horz" wrap="square" lIns="0" tIns="12700" rIns="0" bIns="0" rtlCol="0">
            <a:spAutoFit/>
          </a:bodyPr>
          <a:lstStyle/>
          <a:p>
            <a:pPr marL="12700">
              <a:lnSpc>
                <a:spcPct val="100000"/>
              </a:lnSpc>
              <a:spcBef>
                <a:spcPts val="100"/>
              </a:spcBef>
            </a:pPr>
            <a:r>
              <a:rPr dirty="0"/>
              <a:t>A </a:t>
            </a:r>
            <a:r>
              <a:rPr spc="-5" dirty="0"/>
              <a:t>WHO implementation</a:t>
            </a:r>
            <a:r>
              <a:rPr spc="-270" dirty="0"/>
              <a:t> </a:t>
            </a:r>
            <a:r>
              <a:rPr spc="-5" dirty="0"/>
              <a:t>framework</a:t>
            </a:r>
          </a:p>
        </p:txBody>
      </p:sp>
      <p:sp>
        <p:nvSpPr>
          <p:cNvPr id="6" name="object 6"/>
          <p:cNvSpPr/>
          <p:nvPr/>
        </p:nvSpPr>
        <p:spPr>
          <a:xfrm>
            <a:off x="359998" y="1121763"/>
            <a:ext cx="1776458" cy="250119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p:nvPr/>
        </p:nvSpPr>
        <p:spPr>
          <a:xfrm>
            <a:off x="355235" y="1117000"/>
            <a:ext cx="1786255" cy="2510790"/>
          </a:xfrm>
          <a:custGeom>
            <a:avLst/>
            <a:gdLst/>
            <a:ahLst/>
            <a:cxnLst/>
            <a:rect l="l" t="t" r="r" b="b"/>
            <a:pathLst>
              <a:path w="1786255" h="2510790">
                <a:moveTo>
                  <a:pt x="0" y="0"/>
                </a:moveTo>
                <a:lnTo>
                  <a:pt x="1785983" y="0"/>
                </a:lnTo>
                <a:lnTo>
                  <a:pt x="1785983" y="2510724"/>
                </a:lnTo>
                <a:lnTo>
                  <a:pt x="0" y="2510724"/>
                </a:lnTo>
                <a:lnTo>
                  <a:pt x="0" y="0"/>
                </a:lnTo>
                <a:close/>
              </a:path>
            </a:pathLst>
          </a:custGeom>
          <a:ln w="9525">
            <a:solidFill>
              <a:srgbClr val="000000"/>
            </a:solidFill>
          </a:ln>
        </p:spPr>
        <p:txBody>
          <a:bodyPr wrap="square" lIns="0" tIns="0" rIns="0" bIns="0" rtlCol="0"/>
          <a:lstStyle/>
          <a:p>
            <a:endParaRPr/>
          </a:p>
        </p:txBody>
      </p:sp>
      <p:sp>
        <p:nvSpPr>
          <p:cNvPr id="8" name="object 8"/>
          <p:cNvSpPr txBox="1"/>
          <p:nvPr/>
        </p:nvSpPr>
        <p:spPr>
          <a:xfrm>
            <a:off x="258251" y="6418070"/>
            <a:ext cx="7882890" cy="393065"/>
          </a:xfrm>
          <a:prstGeom prst="rect">
            <a:avLst/>
          </a:prstGeom>
        </p:spPr>
        <p:txBody>
          <a:bodyPr vert="horz" wrap="square" lIns="0" tIns="12700" rIns="0" bIns="0" rtlCol="0">
            <a:spAutoFit/>
          </a:bodyPr>
          <a:lstStyle/>
          <a:p>
            <a:pPr marL="12700">
              <a:lnSpc>
                <a:spcPct val="100000"/>
              </a:lnSpc>
              <a:spcBef>
                <a:spcPts val="100"/>
              </a:spcBef>
            </a:pPr>
            <a:r>
              <a:rPr sz="800" i="1" spc="-5" dirty="0">
                <a:latin typeface="Arial"/>
                <a:cs typeface="Arial"/>
              </a:rPr>
              <a:t>Sources</a:t>
            </a:r>
            <a:r>
              <a:rPr sz="800" spc="-5" dirty="0">
                <a:latin typeface="Arial"/>
                <a:cs typeface="Arial"/>
              </a:rPr>
              <a:t>:</a:t>
            </a:r>
            <a:r>
              <a:rPr sz="800" spc="0" dirty="0">
                <a:latin typeface="Arial"/>
                <a:cs typeface="Arial"/>
              </a:rPr>
              <a:t> </a:t>
            </a:r>
            <a:r>
              <a:rPr sz="800" u="sng" spc="-5" dirty="0">
                <a:solidFill>
                  <a:srgbClr val="009CDE"/>
                </a:solidFill>
                <a:uFill>
                  <a:solidFill>
                    <a:srgbClr val="009CDE"/>
                  </a:solidFill>
                </a:uFill>
                <a:latin typeface="Arial"/>
                <a:cs typeface="Arial"/>
                <a:hlinkClick r:id="rId4"/>
              </a:rPr>
              <a:t>http://www.who.int/infection-prevention/tools/core-components/en</a:t>
            </a:r>
            <a:endParaRPr sz="800">
              <a:latin typeface="Arial"/>
              <a:cs typeface="Arial"/>
            </a:endParaRPr>
          </a:p>
          <a:p>
            <a:pPr marL="12700" marR="5080">
              <a:lnSpc>
                <a:spcPct val="100000"/>
              </a:lnSpc>
              <a:spcBef>
                <a:spcPts val="5"/>
              </a:spcBef>
            </a:pPr>
            <a:r>
              <a:rPr sz="800" spc="-5" dirty="0">
                <a:latin typeface="Arial"/>
                <a:cs typeface="Arial"/>
              </a:rPr>
              <a:t>Preventing surgical site infections: implementation approaches </a:t>
            </a:r>
            <a:r>
              <a:rPr sz="800" dirty="0">
                <a:latin typeface="Arial"/>
                <a:cs typeface="Arial"/>
              </a:rPr>
              <a:t>for </a:t>
            </a:r>
            <a:r>
              <a:rPr sz="800" spc="-5" dirty="0">
                <a:latin typeface="Arial"/>
                <a:cs typeface="Arial"/>
              </a:rPr>
              <a:t>evidence-based recommendations. </a:t>
            </a:r>
            <a:r>
              <a:rPr sz="800" dirty="0">
                <a:latin typeface="Arial"/>
                <a:cs typeface="Arial"/>
              </a:rPr>
              <a:t>Geneva: </a:t>
            </a:r>
            <a:r>
              <a:rPr sz="800" spc="-5" dirty="0">
                <a:latin typeface="Arial"/>
                <a:cs typeface="Arial"/>
              </a:rPr>
              <a:t>World Health Organization; </a:t>
            </a:r>
            <a:r>
              <a:rPr sz="800" dirty="0">
                <a:latin typeface="Arial"/>
                <a:cs typeface="Arial"/>
              </a:rPr>
              <a:t>2018 </a:t>
            </a:r>
            <a:r>
              <a:rPr sz="800" spc="-5" dirty="0">
                <a:latin typeface="Arial"/>
                <a:cs typeface="Arial"/>
              </a:rPr>
              <a:t>(</a:t>
            </a:r>
            <a:r>
              <a:rPr sz="800" u="sng" spc="-5" dirty="0">
                <a:solidFill>
                  <a:srgbClr val="009CDE"/>
                </a:solidFill>
                <a:uFill>
                  <a:solidFill>
                    <a:srgbClr val="009CDE"/>
                  </a:solidFill>
                </a:uFill>
                <a:latin typeface="Arial"/>
                <a:cs typeface="Arial"/>
                <a:hlinkClick r:id="rId5"/>
              </a:rPr>
              <a:t>http://www.who.int/infection- </a:t>
            </a:r>
            <a:r>
              <a:rPr sz="800" spc="-5" dirty="0">
                <a:solidFill>
                  <a:srgbClr val="009CDE"/>
                </a:solidFill>
                <a:latin typeface="Arial"/>
                <a:cs typeface="Arial"/>
              </a:rPr>
              <a:t> </a:t>
            </a:r>
            <a:r>
              <a:rPr sz="800" u="sng" spc="-5" dirty="0">
                <a:solidFill>
                  <a:srgbClr val="009CDE"/>
                </a:solidFill>
                <a:uFill>
                  <a:solidFill>
                    <a:srgbClr val="009CDE"/>
                  </a:solidFill>
                </a:uFill>
                <a:latin typeface="Arial"/>
                <a:cs typeface="Arial"/>
              </a:rPr>
              <a:t>prevention/tools/surgical/en/</a:t>
            </a:r>
            <a:r>
              <a:rPr sz="800" spc="-5" dirty="0">
                <a:latin typeface="Arial"/>
                <a:cs typeface="Arial"/>
              </a:rPr>
              <a:t>).</a:t>
            </a:r>
            <a:endParaRPr sz="800">
              <a:latin typeface="Arial"/>
              <a:cs typeface="Arial"/>
            </a:endParaRPr>
          </a:p>
        </p:txBody>
      </p:sp>
      <p:sp>
        <p:nvSpPr>
          <p:cNvPr id="9" name="object 9"/>
          <p:cNvSpPr/>
          <p:nvPr/>
        </p:nvSpPr>
        <p:spPr>
          <a:xfrm>
            <a:off x="384621" y="3900227"/>
            <a:ext cx="1779658" cy="2483162"/>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0" name="object 10"/>
          <p:cNvSpPr/>
          <p:nvPr/>
        </p:nvSpPr>
        <p:spPr>
          <a:xfrm>
            <a:off x="379858" y="3741249"/>
            <a:ext cx="1789430" cy="2647315"/>
          </a:xfrm>
          <a:custGeom>
            <a:avLst/>
            <a:gdLst/>
            <a:ahLst/>
            <a:cxnLst/>
            <a:rect l="l" t="t" r="r" b="b"/>
            <a:pathLst>
              <a:path w="1789430" h="2647315">
                <a:moveTo>
                  <a:pt x="0" y="0"/>
                </a:moveTo>
                <a:lnTo>
                  <a:pt x="1789183" y="0"/>
                </a:lnTo>
                <a:lnTo>
                  <a:pt x="1789183" y="2646902"/>
                </a:lnTo>
                <a:lnTo>
                  <a:pt x="0" y="2646902"/>
                </a:lnTo>
                <a:lnTo>
                  <a:pt x="0" y="0"/>
                </a:lnTo>
                <a:close/>
              </a:path>
            </a:pathLst>
          </a:custGeom>
          <a:ln w="9525">
            <a:solidFill>
              <a:srgbClr val="000000"/>
            </a:solidFill>
          </a:ln>
        </p:spPr>
        <p:txBody>
          <a:bodyPr wrap="square" lIns="0" tIns="0" rIns="0" bIns="0" rtlCol="0"/>
          <a:lstStyle/>
          <a:p>
            <a:endParaRPr/>
          </a:p>
        </p:txBody>
      </p:sp>
      <p:sp>
        <p:nvSpPr>
          <p:cNvPr id="11" name="object 11"/>
          <p:cNvSpPr/>
          <p:nvPr/>
        </p:nvSpPr>
        <p:spPr>
          <a:xfrm>
            <a:off x="8137086" y="5854186"/>
            <a:ext cx="968265" cy="970888"/>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2808" y="2852935"/>
            <a:ext cx="8390255" cy="3416935"/>
          </a:xfrm>
          <a:custGeom>
            <a:avLst/>
            <a:gdLst/>
            <a:ahLst/>
            <a:cxnLst/>
            <a:rect l="l" t="t" r="r" b="b"/>
            <a:pathLst>
              <a:path w="8390255" h="3416935">
                <a:moveTo>
                  <a:pt x="0" y="0"/>
                </a:moveTo>
                <a:lnTo>
                  <a:pt x="8389799" y="0"/>
                </a:lnTo>
                <a:lnTo>
                  <a:pt x="8389799" y="3416320"/>
                </a:lnTo>
                <a:lnTo>
                  <a:pt x="0" y="3416320"/>
                </a:lnTo>
                <a:lnTo>
                  <a:pt x="0" y="0"/>
                </a:lnTo>
                <a:close/>
              </a:path>
            </a:pathLst>
          </a:custGeom>
          <a:ln w="28575">
            <a:solidFill>
              <a:srgbClr val="FF0000"/>
            </a:solidFill>
          </a:ln>
        </p:spPr>
        <p:txBody>
          <a:bodyPr wrap="square" lIns="0" tIns="0" rIns="0" bIns="0" rtlCol="0"/>
          <a:lstStyle/>
          <a:p>
            <a:endParaRPr/>
          </a:p>
        </p:txBody>
      </p:sp>
      <p:sp>
        <p:nvSpPr>
          <p:cNvPr id="3" name="object 3"/>
          <p:cNvSpPr txBox="1">
            <a:spLocks noGrp="1"/>
          </p:cNvSpPr>
          <p:nvPr>
            <p:ph type="title"/>
          </p:nvPr>
        </p:nvSpPr>
        <p:spPr>
          <a:xfrm>
            <a:off x="298107" y="288893"/>
            <a:ext cx="7196455" cy="837565"/>
          </a:xfrm>
          <a:prstGeom prst="rect">
            <a:avLst/>
          </a:prstGeom>
        </p:spPr>
        <p:txBody>
          <a:bodyPr vert="horz" wrap="square" lIns="0" tIns="60325" rIns="0" bIns="0" rtlCol="0">
            <a:spAutoFit/>
          </a:bodyPr>
          <a:lstStyle/>
          <a:p>
            <a:pPr marL="12700" marR="5080">
              <a:lnSpc>
                <a:spcPts val="3030"/>
              </a:lnSpc>
              <a:spcBef>
                <a:spcPts val="475"/>
              </a:spcBef>
            </a:pPr>
            <a:r>
              <a:rPr sz="2800" spc="-5" dirty="0"/>
              <a:t>WHO </a:t>
            </a:r>
            <a:r>
              <a:rPr sz="2800" spc="-20" dirty="0"/>
              <a:t>core </a:t>
            </a:r>
            <a:r>
              <a:rPr sz="2800" spc="-5" dirty="0"/>
              <a:t>component </a:t>
            </a:r>
            <a:r>
              <a:rPr sz="2800" dirty="0"/>
              <a:t>5 for </a:t>
            </a:r>
            <a:r>
              <a:rPr sz="2800" spc="-5" dirty="0"/>
              <a:t>effective IPC  </a:t>
            </a:r>
            <a:r>
              <a:rPr sz="2800" spc="-10" dirty="0"/>
              <a:t>Strong recommendation: </a:t>
            </a:r>
            <a:r>
              <a:rPr sz="2800" spc="-5" dirty="0"/>
              <a:t>multimodal</a:t>
            </a:r>
            <a:r>
              <a:rPr sz="2800" spc="100" dirty="0"/>
              <a:t> </a:t>
            </a:r>
            <a:r>
              <a:rPr sz="2800" spc="-5" dirty="0"/>
              <a:t>strategies</a:t>
            </a:r>
            <a:endParaRPr sz="2800"/>
          </a:p>
        </p:txBody>
      </p:sp>
      <p:sp>
        <p:nvSpPr>
          <p:cNvPr id="4" name="object 4"/>
          <p:cNvSpPr txBox="1"/>
          <p:nvPr/>
        </p:nvSpPr>
        <p:spPr>
          <a:xfrm>
            <a:off x="298107" y="1031947"/>
            <a:ext cx="8606790" cy="5163820"/>
          </a:xfrm>
          <a:prstGeom prst="rect">
            <a:avLst/>
          </a:prstGeom>
        </p:spPr>
        <p:txBody>
          <a:bodyPr vert="horz" wrap="square" lIns="0" tIns="14604" rIns="0" bIns="0" rtlCol="0">
            <a:spAutoFit/>
          </a:bodyPr>
          <a:lstStyle/>
          <a:p>
            <a:pPr marL="355600" marR="5080" indent="-342900">
              <a:lnSpc>
                <a:spcPct val="110400"/>
              </a:lnSpc>
              <a:spcBef>
                <a:spcPts val="114"/>
              </a:spcBef>
              <a:buClr>
                <a:srgbClr val="000000"/>
              </a:buClr>
              <a:buSzPct val="80000"/>
              <a:buFont typeface="Arial"/>
              <a:buChar char="•"/>
              <a:tabLst>
                <a:tab pos="354965" algn="l"/>
                <a:tab pos="355600" algn="l"/>
              </a:tabLst>
            </a:pPr>
            <a:r>
              <a:rPr sz="2000" b="1" spc="-5" dirty="0">
                <a:solidFill>
                  <a:srgbClr val="0070C0"/>
                </a:solidFill>
                <a:latin typeface="Arial"/>
                <a:cs typeface="Arial"/>
              </a:rPr>
              <a:t>National </a:t>
            </a:r>
            <a:r>
              <a:rPr sz="2000" b="1" spc="-10" dirty="0">
                <a:solidFill>
                  <a:srgbClr val="0070C0"/>
                </a:solidFill>
                <a:latin typeface="Arial"/>
                <a:cs typeface="Arial"/>
              </a:rPr>
              <a:t>level: </a:t>
            </a:r>
            <a:r>
              <a:rPr sz="2000" spc="-5" dirty="0">
                <a:latin typeface="Arial"/>
                <a:cs typeface="Arial"/>
              </a:rPr>
              <a:t>national IPC programmes </a:t>
            </a:r>
            <a:r>
              <a:rPr sz="2000" dirty="0">
                <a:latin typeface="Arial"/>
                <a:cs typeface="Arial"/>
              </a:rPr>
              <a:t>should </a:t>
            </a:r>
            <a:r>
              <a:rPr sz="2000" spc="-5" dirty="0">
                <a:latin typeface="Arial"/>
                <a:cs typeface="Arial"/>
              </a:rPr>
              <a:t>coordinate </a:t>
            </a:r>
            <a:r>
              <a:rPr sz="2000" dirty="0">
                <a:latin typeface="Arial"/>
                <a:cs typeface="Arial"/>
              </a:rPr>
              <a:t>and </a:t>
            </a:r>
            <a:r>
              <a:rPr sz="2000" spc="-5" dirty="0">
                <a:latin typeface="Arial"/>
                <a:cs typeface="Arial"/>
              </a:rPr>
              <a:t>facilitate  the implementation </a:t>
            </a:r>
            <a:r>
              <a:rPr sz="2000" dirty="0">
                <a:latin typeface="Arial"/>
                <a:cs typeface="Arial"/>
              </a:rPr>
              <a:t>of </a:t>
            </a:r>
            <a:r>
              <a:rPr sz="2000" spc="-5" dirty="0">
                <a:latin typeface="Arial"/>
                <a:cs typeface="Arial"/>
              </a:rPr>
              <a:t>IPC activities through multimodal strategies </a:t>
            </a:r>
            <a:r>
              <a:rPr sz="2000" dirty="0">
                <a:latin typeface="Arial"/>
                <a:cs typeface="Arial"/>
              </a:rPr>
              <a:t>on a  </a:t>
            </a:r>
            <a:r>
              <a:rPr sz="2000" spc="-5" dirty="0">
                <a:latin typeface="Arial"/>
                <a:cs typeface="Arial"/>
              </a:rPr>
              <a:t>nationwide </a:t>
            </a:r>
            <a:r>
              <a:rPr sz="2000" dirty="0">
                <a:latin typeface="Arial"/>
                <a:cs typeface="Arial"/>
              </a:rPr>
              <a:t>or </a:t>
            </a:r>
            <a:r>
              <a:rPr sz="2000" spc="-5" dirty="0">
                <a:latin typeface="Arial"/>
                <a:cs typeface="Arial"/>
              </a:rPr>
              <a:t>subnational</a:t>
            </a:r>
            <a:r>
              <a:rPr sz="2000" spc="-15" dirty="0">
                <a:latin typeface="Arial"/>
                <a:cs typeface="Arial"/>
              </a:rPr>
              <a:t> </a:t>
            </a:r>
            <a:r>
              <a:rPr sz="2000" dirty="0">
                <a:latin typeface="Arial"/>
                <a:cs typeface="Arial"/>
              </a:rPr>
              <a:t>level.</a:t>
            </a:r>
            <a:endParaRPr sz="2000">
              <a:latin typeface="Arial"/>
              <a:cs typeface="Arial"/>
            </a:endParaRPr>
          </a:p>
          <a:p>
            <a:pPr marL="355600" marR="795655" indent="-342900">
              <a:lnSpc>
                <a:spcPct val="109700"/>
              </a:lnSpc>
              <a:spcBef>
                <a:spcPts val="600"/>
              </a:spcBef>
              <a:buClr>
                <a:srgbClr val="000000"/>
              </a:buClr>
              <a:buSzPct val="80000"/>
              <a:buFont typeface="Arial"/>
              <a:buChar char="•"/>
              <a:tabLst>
                <a:tab pos="354965" algn="l"/>
                <a:tab pos="355600" algn="l"/>
              </a:tabLst>
            </a:pPr>
            <a:r>
              <a:rPr sz="2000" b="1" spc="-5" dirty="0">
                <a:solidFill>
                  <a:srgbClr val="0070C0"/>
                </a:solidFill>
                <a:latin typeface="Arial"/>
                <a:cs typeface="Arial"/>
              </a:rPr>
              <a:t>Facility level: </a:t>
            </a:r>
            <a:r>
              <a:rPr sz="2000" spc="-5" dirty="0">
                <a:latin typeface="Arial"/>
                <a:cs typeface="Arial"/>
              </a:rPr>
              <a:t>IPC activities </a:t>
            </a:r>
            <a:r>
              <a:rPr sz="2000" dirty="0">
                <a:latin typeface="Arial"/>
                <a:cs typeface="Arial"/>
              </a:rPr>
              <a:t>using </a:t>
            </a:r>
            <a:r>
              <a:rPr sz="2000" spc="-5" dirty="0">
                <a:latin typeface="Arial"/>
                <a:cs typeface="Arial"/>
              </a:rPr>
              <a:t>multimodal strategies </a:t>
            </a:r>
            <a:r>
              <a:rPr sz="2000" dirty="0">
                <a:latin typeface="Arial"/>
                <a:cs typeface="Arial"/>
              </a:rPr>
              <a:t>should be  </a:t>
            </a:r>
            <a:r>
              <a:rPr sz="2000" spc="-5" dirty="0">
                <a:latin typeface="Arial"/>
                <a:cs typeface="Arial"/>
              </a:rPr>
              <a:t>implemented to improve practices </a:t>
            </a:r>
            <a:r>
              <a:rPr sz="2000" dirty="0">
                <a:latin typeface="Arial"/>
                <a:cs typeface="Arial"/>
              </a:rPr>
              <a:t>and </a:t>
            </a:r>
            <a:r>
              <a:rPr sz="2000" spc="-5" dirty="0">
                <a:latin typeface="Arial"/>
                <a:cs typeface="Arial"/>
              </a:rPr>
              <a:t>reduce </a:t>
            </a:r>
            <a:r>
              <a:rPr sz="2000" dirty="0">
                <a:latin typeface="Arial"/>
                <a:cs typeface="Arial"/>
              </a:rPr>
              <a:t>HAI and</a:t>
            </a:r>
            <a:r>
              <a:rPr sz="2000" spc="-145" dirty="0">
                <a:latin typeface="Arial"/>
                <a:cs typeface="Arial"/>
              </a:rPr>
              <a:t> </a:t>
            </a:r>
            <a:r>
              <a:rPr sz="2000" spc="-5" dirty="0">
                <a:latin typeface="Arial"/>
                <a:cs typeface="Arial"/>
              </a:rPr>
              <a:t>AMR.</a:t>
            </a:r>
            <a:endParaRPr sz="2000">
              <a:latin typeface="Arial"/>
              <a:cs typeface="Arial"/>
            </a:endParaRPr>
          </a:p>
          <a:p>
            <a:pPr marL="371475" marR="454025" lvl="1" indent="-285750">
              <a:lnSpc>
                <a:spcPct val="99900"/>
              </a:lnSpc>
              <a:spcBef>
                <a:spcPts val="735"/>
              </a:spcBef>
              <a:buChar char="•"/>
              <a:tabLst>
                <a:tab pos="371475" algn="l"/>
                <a:tab pos="372110" algn="l"/>
              </a:tabLst>
            </a:pPr>
            <a:r>
              <a:rPr sz="1800" dirty="0">
                <a:latin typeface="Arial"/>
                <a:cs typeface="Arial"/>
              </a:rPr>
              <a:t>A </a:t>
            </a:r>
            <a:r>
              <a:rPr sz="1800" b="1" spc="-5" dirty="0">
                <a:latin typeface="Arial"/>
                <a:cs typeface="Arial"/>
              </a:rPr>
              <a:t>multimodal strategy </a:t>
            </a:r>
            <a:r>
              <a:rPr sz="1800" spc="-5" dirty="0">
                <a:latin typeface="Arial"/>
                <a:cs typeface="Arial"/>
              </a:rPr>
              <a:t>comprises </a:t>
            </a:r>
            <a:r>
              <a:rPr sz="1800" b="1" spc="-5" dirty="0">
                <a:latin typeface="Arial"/>
                <a:cs typeface="Arial"/>
              </a:rPr>
              <a:t>several elements </a:t>
            </a:r>
            <a:r>
              <a:rPr sz="1800" b="1" dirty="0">
                <a:latin typeface="Arial"/>
                <a:cs typeface="Arial"/>
              </a:rPr>
              <a:t>or </a:t>
            </a:r>
            <a:r>
              <a:rPr sz="1800" b="1" spc="-5" dirty="0">
                <a:latin typeface="Arial"/>
                <a:cs typeface="Arial"/>
              </a:rPr>
              <a:t>components </a:t>
            </a:r>
            <a:r>
              <a:rPr sz="1800" spc="-5" dirty="0">
                <a:latin typeface="Arial"/>
                <a:cs typeface="Arial"/>
              </a:rPr>
              <a:t>(three  or more; usually five) implemented </a:t>
            </a:r>
            <a:r>
              <a:rPr sz="1800" dirty="0">
                <a:latin typeface="Arial"/>
                <a:cs typeface="Arial"/>
              </a:rPr>
              <a:t>in </a:t>
            </a:r>
            <a:r>
              <a:rPr sz="1800" spc="-5" dirty="0">
                <a:latin typeface="Arial"/>
                <a:cs typeface="Arial"/>
              </a:rPr>
              <a:t>an </a:t>
            </a:r>
            <a:r>
              <a:rPr sz="1800" b="1" spc="-5" dirty="0">
                <a:latin typeface="Arial"/>
                <a:cs typeface="Arial"/>
              </a:rPr>
              <a:t>integrated way </a:t>
            </a:r>
            <a:r>
              <a:rPr sz="1800" dirty="0">
                <a:latin typeface="Arial"/>
                <a:cs typeface="Arial"/>
              </a:rPr>
              <a:t>with the </a:t>
            </a:r>
            <a:r>
              <a:rPr sz="1800" b="1" spc="-5" dirty="0">
                <a:latin typeface="Arial"/>
                <a:cs typeface="Arial"/>
              </a:rPr>
              <a:t>aim </a:t>
            </a:r>
            <a:r>
              <a:rPr sz="1800" b="1" dirty="0">
                <a:latin typeface="Arial"/>
                <a:cs typeface="Arial"/>
              </a:rPr>
              <a:t>of  improving </a:t>
            </a:r>
            <a:r>
              <a:rPr sz="1800" b="1" spc="-5" dirty="0">
                <a:latin typeface="Arial"/>
                <a:cs typeface="Arial"/>
              </a:rPr>
              <a:t>an outcome and changing behaviour</a:t>
            </a:r>
            <a:r>
              <a:rPr sz="1800" spc="-5" dirty="0">
                <a:latin typeface="Arial"/>
                <a:cs typeface="Arial"/>
              </a:rPr>
              <a:t>. It includes tools, such as  bundles and checklists, developed by multidisciplinary teams that take into  account local conditions.</a:t>
            </a:r>
            <a:endParaRPr sz="1800">
              <a:latin typeface="Arial"/>
              <a:cs typeface="Arial"/>
            </a:endParaRPr>
          </a:p>
          <a:p>
            <a:pPr marL="371475" marR="339725" lvl="1" indent="-285750">
              <a:lnSpc>
                <a:spcPct val="99800"/>
              </a:lnSpc>
              <a:spcBef>
                <a:spcPts val="10"/>
              </a:spcBef>
              <a:buChar char="•"/>
              <a:tabLst>
                <a:tab pos="371475" algn="l"/>
                <a:tab pos="372110" algn="l"/>
              </a:tabLst>
            </a:pPr>
            <a:r>
              <a:rPr sz="1800" spc="-5" dirty="0">
                <a:latin typeface="Arial"/>
                <a:cs typeface="Arial"/>
              </a:rPr>
              <a:t>The five most common components are: (i) </a:t>
            </a:r>
            <a:r>
              <a:rPr sz="1800" b="1" spc="-5" dirty="0">
                <a:latin typeface="Arial"/>
                <a:cs typeface="Arial"/>
              </a:rPr>
              <a:t>system change </a:t>
            </a:r>
            <a:r>
              <a:rPr sz="1800" spc="-5" dirty="0">
                <a:latin typeface="Arial"/>
                <a:cs typeface="Arial"/>
              </a:rPr>
              <a:t>(availability of the  appropriate infrastructure and supplies to enable IPC recommendations  implementation); </a:t>
            </a:r>
            <a:r>
              <a:rPr sz="1800" dirty="0">
                <a:latin typeface="Arial"/>
                <a:cs typeface="Arial"/>
              </a:rPr>
              <a:t>(ii) </a:t>
            </a:r>
            <a:r>
              <a:rPr sz="1800" b="1" spc="-5" dirty="0">
                <a:latin typeface="Arial"/>
                <a:cs typeface="Arial"/>
              </a:rPr>
              <a:t>education and training </a:t>
            </a:r>
            <a:r>
              <a:rPr sz="1800" spc="-5" dirty="0">
                <a:latin typeface="Arial"/>
                <a:cs typeface="Arial"/>
              </a:rPr>
              <a:t>of health care workers and key  players; </a:t>
            </a:r>
            <a:r>
              <a:rPr sz="1800" dirty="0">
                <a:latin typeface="Arial"/>
                <a:cs typeface="Arial"/>
              </a:rPr>
              <a:t>(iii) </a:t>
            </a:r>
            <a:r>
              <a:rPr sz="1800" b="1" spc="-5" dirty="0">
                <a:latin typeface="Arial"/>
                <a:cs typeface="Arial"/>
              </a:rPr>
              <a:t>monitoring </a:t>
            </a:r>
            <a:r>
              <a:rPr sz="1800" spc="-5" dirty="0">
                <a:latin typeface="Arial"/>
                <a:cs typeface="Arial"/>
              </a:rPr>
              <a:t>infrastructures, practices, processes, outcomes and  providing data </a:t>
            </a:r>
            <a:r>
              <a:rPr sz="1800" b="1" spc="-5" dirty="0">
                <a:latin typeface="Arial"/>
                <a:cs typeface="Arial"/>
              </a:rPr>
              <a:t>feedback</a:t>
            </a:r>
            <a:r>
              <a:rPr sz="1800" spc="-5" dirty="0">
                <a:latin typeface="Arial"/>
                <a:cs typeface="Arial"/>
              </a:rPr>
              <a:t>; </a:t>
            </a:r>
            <a:r>
              <a:rPr sz="1800" dirty="0">
                <a:latin typeface="Arial"/>
                <a:cs typeface="Arial"/>
              </a:rPr>
              <a:t>(iv) </a:t>
            </a:r>
            <a:r>
              <a:rPr sz="1800" b="1" spc="-5" dirty="0">
                <a:latin typeface="Arial"/>
                <a:cs typeface="Arial"/>
              </a:rPr>
              <a:t>reminders </a:t>
            </a:r>
            <a:r>
              <a:rPr sz="1800" dirty="0">
                <a:latin typeface="Arial"/>
                <a:cs typeface="Arial"/>
              </a:rPr>
              <a:t>in </a:t>
            </a:r>
            <a:r>
              <a:rPr sz="1800" spc="-5" dirty="0">
                <a:latin typeface="Arial"/>
                <a:cs typeface="Arial"/>
              </a:rPr>
              <a:t>the workplace/</a:t>
            </a:r>
            <a:r>
              <a:rPr sz="1800" b="1" spc="-5" dirty="0">
                <a:latin typeface="Arial"/>
                <a:cs typeface="Arial"/>
              </a:rPr>
              <a:t>communications</a:t>
            </a:r>
            <a:r>
              <a:rPr sz="1800" spc="-5" dirty="0">
                <a:latin typeface="Arial"/>
                <a:cs typeface="Arial"/>
              </a:rPr>
              <a:t>;  and </a:t>
            </a:r>
            <a:r>
              <a:rPr sz="1800" dirty="0">
                <a:latin typeface="Arial"/>
                <a:cs typeface="Arial"/>
              </a:rPr>
              <a:t>(v) </a:t>
            </a:r>
            <a:r>
              <a:rPr sz="1800" b="1" spc="-5" dirty="0">
                <a:latin typeface="Arial"/>
                <a:cs typeface="Arial"/>
              </a:rPr>
              <a:t>culture change </a:t>
            </a:r>
            <a:r>
              <a:rPr sz="1800" spc="-5" dirty="0">
                <a:latin typeface="Arial"/>
                <a:cs typeface="Arial"/>
              </a:rPr>
              <a:t>within the establishment or the strengthening of </a:t>
            </a:r>
            <a:r>
              <a:rPr sz="1800" dirty="0">
                <a:latin typeface="Arial"/>
                <a:cs typeface="Arial"/>
              </a:rPr>
              <a:t>a  </a:t>
            </a:r>
            <a:r>
              <a:rPr sz="1800" spc="-5" dirty="0">
                <a:latin typeface="Arial"/>
                <a:cs typeface="Arial"/>
              </a:rPr>
              <a:t>safety</a:t>
            </a:r>
            <a:r>
              <a:rPr sz="1800" spc="-10" dirty="0">
                <a:latin typeface="Arial"/>
                <a:cs typeface="Arial"/>
              </a:rPr>
              <a:t> </a:t>
            </a:r>
            <a:r>
              <a:rPr sz="1800" spc="-5" dirty="0">
                <a:latin typeface="Arial"/>
                <a:cs typeface="Arial"/>
              </a:rPr>
              <a:t>climate.</a:t>
            </a:r>
            <a:endParaRPr sz="1800">
              <a:latin typeface="Arial"/>
              <a:cs typeface="Arial"/>
            </a:endParaRPr>
          </a:p>
        </p:txBody>
      </p:sp>
      <p:sp>
        <p:nvSpPr>
          <p:cNvPr id="5" name="object 5"/>
          <p:cNvSpPr txBox="1"/>
          <p:nvPr/>
        </p:nvSpPr>
        <p:spPr>
          <a:xfrm>
            <a:off x="411380" y="6410094"/>
            <a:ext cx="8244840" cy="330200"/>
          </a:xfrm>
          <a:prstGeom prst="rect">
            <a:avLst/>
          </a:prstGeom>
        </p:spPr>
        <p:txBody>
          <a:bodyPr vert="horz" wrap="square" lIns="0" tIns="12700" rIns="0" bIns="0" rtlCol="0">
            <a:spAutoFit/>
          </a:bodyPr>
          <a:lstStyle/>
          <a:p>
            <a:pPr marL="12700" marR="5080">
              <a:lnSpc>
                <a:spcPct val="100000"/>
              </a:lnSpc>
              <a:spcBef>
                <a:spcPts val="100"/>
              </a:spcBef>
            </a:pPr>
            <a:r>
              <a:rPr sz="1000" i="1" spc="-5" dirty="0">
                <a:latin typeface="Arial"/>
                <a:cs typeface="Arial"/>
              </a:rPr>
              <a:t>Source</a:t>
            </a:r>
            <a:r>
              <a:rPr sz="1000" spc="-5" dirty="0">
                <a:latin typeface="Arial"/>
                <a:cs typeface="Arial"/>
              </a:rPr>
              <a:t>: </a:t>
            </a:r>
            <a:r>
              <a:rPr sz="1000" spc="-10" dirty="0">
                <a:latin typeface="Arial"/>
                <a:cs typeface="Arial"/>
              </a:rPr>
              <a:t>Guidelines </a:t>
            </a:r>
            <a:r>
              <a:rPr sz="1000" spc="-5" dirty="0">
                <a:latin typeface="Arial"/>
                <a:cs typeface="Arial"/>
              </a:rPr>
              <a:t>on core </a:t>
            </a:r>
            <a:r>
              <a:rPr sz="1000" spc="-10" dirty="0">
                <a:latin typeface="Arial"/>
                <a:cs typeface="Arial"/>
              </a:rPr>
              <a:t>components </a:t>
            </a:r>
            <a:r>
              <a:rPr sz="1000" spc="-5" dirty="0">
                <a:latin typeface="Arial"/>
                <a:cs typeface="Arial"/>
              </a:rPr>
              <a:t>of infection </a:t>
            </a:r>
            <a:r>
              <a:rPr sz="1000" spc="-10" dirty="0">
                <a:latin typeface="Arial"/>
                <a:cs typeface="Arial"/>
              </a:rPr>
              <a:t>prevention and </a:t>
            </a:r>
            <a:r>
              <a:rPr sz="1000" spc="-5" dirty="0">
                <a:latin typeface="Arial"/>
                <a:cs typeface="Arial"/>
              </a:rPr>
              <a:t>control programmes at the </a:t>
            </a:r>
            <a:r>
              <a:rPr sz="1000" spc="-10" dirty="0">
                <a:latin typeface="Arial"/>
                <a:cs typeface="Arial"/>
              </a:rPr>
              <a:t>national and </a:t>
            </a:r>
            <a:r>
              <a:rPr sz="1000" spc="-5" dirty="0">
                <a:latin typeface="Arial"/>
                <a:cs typeface="Arial"/>
              </a:rPr>
              <a:t>acute </a:t>
            </a:r>
            <a:r>
              <a:rPr sz="1000" spc="-10" dirty="0">
                <a:latin typeface="Arial"/>
                <a:cs typeface="Arial"/>
              </a:rPr>
              <a:t>health </a:t>
            </a:r>
            <a:r>
              <a:rPr sz="1000" spc="-5" dirty="0">
                <a:latin typeface="Arial"/>
                <a:cs typeface="Arial"/>
              </a:rPr>
              <a:t>care facility level. </a:t>
            </a:r>
            <a:r>
              <a:rPr sz="1000" spc="-10" dirty="0">
                <a:latin typeface="Arial"/>
                <a:cs typeface="Arial"/>
              </a:rPr>
              <a:t>Geneva:  </a:t>
            </a:r>
            <a:r>
              <a:rPr sz="1000" spc="-5" dirty="0">
                <a:latin typeface="Arial"/>
                <a:cs typeface="Arial"/>
              </a:rPr>
              <a:t>World Health </a:t>
            </a:r>
            <a:r>
              <a:rPr sz="1000" spc="-10" dirty="0">
                <a:latin typeface="Arial"/>
                <a:cs typeface="Arial"/>
              </a:rPr>
              <a:t>Organization; 2016</a:t>
            </a:r>
            <a:r>
              <a:rPr sz="1000" dirty="0">
                <a:latin typeface="Arial"/>
                <a:cs typeface="Arial"/>
              </a:rPr>
              <a:t> </a:t>
            </a:r>
            <a:r>
              <a:rPr sz="1000" spc="-10" dirty="0">
                <a:latin typeface="Arial"/>
                <a:cs typeface="Arial"/>
              </a:rPr>
              <a:t>(</a:t>
            </a:r>
            <a:r>
              <a:rPr sz="1000" u="sng" spc="-10" dirty="0">
                <a:solidFill>
                  <a:srgbClr val="009CDE"/>
                </a:solidFill>
                <a:uFill>
                  <a:solidFill>
                    <a:srgbClr val="009CDE"/>
                  </a:solidFill>
                </a:uFill>
                <a:latin typeface="Arial"/>
                <a:cs typeface="Arial"/>
                <a:hlinkClick r:id="rId2"/>
              </a:rPr>
              <a:t>http://www.who.int/infection-prevention/publications/ipc-core-components/en/</a:t>
            </a:r>
            <a:r>
              <a:rPr sz="1000" spc="-10" dirty="0">
                <a:latin typeface="Arial"/>
                <a:cs typeface="Arial"/>
                <a:hlinkClick r:id="rId2"/>
              </a:rPr>
              <a:t>).</a:t>
            </a:r>
            <a:endParaRPr sz="1000">
              <a:latin typeface="Arial"/>
              <a:cs typeface="Arial"/>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356DF3-599D-4177-8184-50EC61D81D76}"/>
              </a:ext>
            </a:extLst>
          </p:cNvPr>
          <p:cNvSpPr txBox="1"/>
          <p:nvPr/>
        </p:nvSpPr>
        <p:spPr>
          <a:xfrm>
            <a:off x="131362" y="6438386"/>
            <a:ext cx="5981189"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a:ea typeface="+mn-ea"/>
                <a:cs typeface="+mn-cs"/>
                <a:hlinkClick r:id="rId2"/>
              </a:rPr>
              <a:t>http://www.who.int/infection-prevention/tools/surgical/en/</a:t>
            </a:r>
            <a:r>
              <a:rPr kumimoji="0" lang="en-US" sz="1800" b="0" i="0" u="none" strike="noStrike" kern="1200" cap="none" spc="0" normalizeH="0" baseline="0" noProof="0" dirty="0">
                <a:ln>
                  <a:noFill/>
                </a:ln>
                <a:solidFill>
                  <a:prstClr val="black"/>
                </a:solidFill>
                <a:effectLst/>
                <a:uLnTx/>
                <a:uFillTx/>
                <a:latin typeface="Arial"/>
                <a:ea typeface="+mn-ea"/>
                <a:cs typeface="+mn-cs"/>
              </a:rPr>
              <a:t> </a:t>
            </a:r>
          </a:p>
        </p:txBody>
      </p:sp>
      <p:sp>
        <p:nvSpPr>
          <p:cNvPr id="6" name="Content Placeholder 1">
            <a:extLst>
              <a:ext uri="{FF2B5EF4-FFF2-40B4-BE49-F238E27FC236}">
                <a16:creationId xmlns:a16="http://schemas.microsoft.com/office/drawing/2014/main" id="{16CB7685-8D17-4BE0-B4DA-2CEBE01CC82B}"/>
              </a:ext>
            </a:extLst>
          </p:cNvPr>
          <p:cNvSpPr txBox="1">
            <a:spLocks/>
          </p:cNvSpPr>
          <p:nvPr/>
        </p:nvSpPr>
        <p:spPr>
          <a:xfrm>
            <a:off x="5029200" y="1425149"/>
            <a:ext cx="3828598" cy="4237200"/>
          </a:xfrm>
          <a:prstGeom prst="rect">
            <a:avLst/>
          </a:prstGeom>
        </p:spPr>
        <p:txBody>
          <a:bodyPr/>
          <a:lstStyle>
            <a:lvl1pPr marL="0" indent="0" algn="l" defTabSz="914400" rtl="0" eaLnBrk="1" latinLnBrk="0" hangingPunct="1">
              <a:lnSpc>
                <a:spcPct val="110000"/>
              </a:lnSpc>
              <a:spcBef>
                <a:spcPts val="1000"/>
              </a:spcBef>
              <a:spcAft>
                <a:spcPts val="600"/>
              </a:spcAft>
              <a:buClr>
                <a:schemeClr val="tx1"/>
              </a:buClr>
              <a:buSzPct val="80000"/>
              <a:buFontTx/>
              <a:buNone/>
              <a:defRPr sz="1400" b="0" kern="1200">
                <a:solidFill>
                  <a:schemeClr val="tx1"/>
                </a:solidFill>
                <a:latin typeface="+mn-lt"/>
                <a:ea typeface="+mn-ea"/>
                <a:cs typeface="Times New Roman" panose="02020603050405020304" pitchFamily="18" charset="0"/>
              </a:defRPr>
            </a:lvl1pPr>
            <a:lvl2pPr marL="360363" indent="-179388"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tx1"/>
              </a:buClr>
              <a:buSzPct val="100000"/>
              <a:buFont typeface="Arial" panose="020B0604020202020204" pitchFamily="34" charset="0"/>
              <a:buChar char="•"/>
              <a:defRPr sz="1400" kern="1200">
                <a:solidFill>
                  <a:schemeClr val="tx1"/>
                </a:solidFill>
                <a:latin typeface="+mn-lt"/>
                <a:ea typeface="+mn-ea"/>
                <a:cs typeface="+mn-cs"/>
              </a:defRPr>
            </a:lvl5pPr>
            <a:lvl6pPr marL="2062163" indent="-358775"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0000"/>
              </a:lnSpc>
              <a:spcBef>
                <a:spcPts val="1000"/>
              </a:spcBef>
              <a:spcAft>
                <a:spcPts val="600"/>
              </a:spcAft>
              <a:buClr>
                <a:prstClr val="black"/>
              </a:buClr>
              <a:buSzPct val="80000"/>
              <a:buFontTx/>
              <a:buNone/>
              <a:tabLst/>
              <a:defRPr/>
            </a:pPr>
            <a:r>
              <a:rPr kumimoji="0" lang="en-US" sz="2400" b="1" i="1" u="none" strike="noStrike" kern="1200" cap="none" spc="0" normalizeH="0" baseline="0" noProof="0" dirty="0">
                <a:ln>
                  <a:noFill/>
                </a:ln>
                <a:solidFill>
                  <a:prstClr val="black"/>
                </a:solidFill>
                <a:effectLst/>
                <a:uLnTx/>
                <a:uFillTx/>
                <a:latin typeface="Arial" charset="0"/>
                <a:ea typeface="Arial" charset="0"/>
                <a:cs typeface="Arial" charset="0"/>
              </a:rPr>
              <a:t>Operational manual </a:t>
            </a:r>
            <a:r>
              <a:rPr kumimoji="0" lang="en-US" sz="2400" b="0" i="0" u="none" strike="noStrike" kern="1200" cap="none" spc="0" normalizeH="0" baseline="0" noProof="0" dirty="0">
                <a:ln>
                  <a:noFill/>
                </a:ln>
                <a:solidFill>
                  <a:prstClr val="black"/>
                </a:solidFill>
                <a:effectLst/>
                <a:uLnTx/>
                <a:uFillTx/>
                <a:latin typeface="Arial" charset="0"/>
                <a:ea typeface="Arial" charset="0"/>
                <a:cs typeface="Arial" charset="0"/>
              </a:rPr>
              <a:t>for the WHO SSI prevention recommendations.</a:t>
            </a:r>
          </a:p>
          <a:p>
            <a:pPr lvl="0">
              <a:buClr>
                <a:prstClr val="black"/>
              </a:buClr>
              <a:defRPr/>
            </a:pPr>
            <a:r>
              <a:rPr kumimoji="0" lang="en-US" sz="2400" b="0" i="0" u="none" strike="noStrike" kern="1200" cap="none" spc="0" normalizeH="0" baseline="0" noProof="0" dirty="0">
                <a:ln>
                  <a:noFill/>
                </a:ln>
                <a:solidFill>
                  <a:prstClr val="black"/>
                </a:solidFill>
                <a:effectLst/>
                <a:uLnTx/>
                <a:uFillTx/>
                <a:latin typeface="Arial" charset="0"/>
                <a:ea typeface="Arial" charset="0"/>
                <a:cs typeface="Arial" charset="0"/>
              </a:rPr>
              <a:t>This implementation manual is designed to help you understand the </a:t>
            </a:r>
            <a:r>
              <a:rPr lang="en-US" sz="2400" spc="-5" dirty="0">
                <a:latin typeface="Arial" charset="0"/>
                <a:ea typeface="Arial" charset="0"/>
                <a:cs typeface="Arial" charset="0"/>
              </a:rPr>
              <a:t>WHO multimodal </a:t>
            </a:r>
            <a:r>
              <a:rPr lang="en-US" sz="2400" dirty="0">
                <a:latin typeface="Arial" charset="0"/>
                <a:ea typeface="Arial" charset="0"/>
                <a:cs typeface="Arial" charset="0"/>
              </a:rPr>
              <a:t>improvement  </a:t>
            </a:r>
            <a:r>
              <a:rPr lang="en-US" sz="2400" spc="-5" dirty="0">
                <a:latin typeface="Arial" charset="0"/>
                <a:ea typeface="Arial" charset="0"/>
                <a:cs typeface="Arial" charset="0"/>
              </a:rPr>
              <a:t>strategy applied to SSI prevention</a:t>
            </a:r>
            <a:endParaRPr kumimoji="0" lang="en-US" sz="2400" b="1" i="0" u="none" strike="noStrike" kern="1200" cap="none" spc="0" normalizeH="0" baseline="0" noProof="0" dirty="0">
              <a:ln>
                <a:noFill/>
              </a:ln>
              <a:solidFill>
                <a:prstClr val="black"/>
              </a:solidFill>
              <a:effectLst/>
              <a:uLnTx/>
              <a:uFillTx/>
              <a:latin typeface="Arial" charset="0"/>
              <a:ea typeface="Arial" charset="0"/>
              <a:cs typeface="Arial" charset="0"/>
            </a:endParaRPr>
          </a:p>
        </p:txBody>
      </p:sp>
      <p:pic>
        <p:nvPicPr>
          <p:cNvPr id="3" name="Picture 2">
            <a:extLst>
              <a:ext uri="{FF2B5EF4-FFF2-40B4-BE49-F238E27FC236}">
                <a16:creationId xmlns:a16="http://schemas.microsoft.com/office/drawing/2014/main" id="{9C3685D0-BE26-4B69-AF2E-2E598EF7C1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2168" y="379166"/>
            <a:ext cx="4129832" cy="5840033"/>
          </a:xfrm>
          <a:prstGeom prst="rect">
            <a:avLst/>
          </a:prstGeom>
          <a:ln w="19050">
            <a:solidFill>
              <a:srgbClr val="FF9300"/>
            </a:solidFill>
          </a:ln>
        </p:spPr>
      </p:pic>
      <p:pic>
        <p:nvPicPr>
          <p:cNvPr id="4" name="Picture 3">
            <a:extLst>
              <a:ext uri="{FF2B5EF4-FFF2-40B4-BE49-F238E27FC236}">
                <a16:creationId xmlns:a16="http://schemas.microsoft.com/office/drawing/2014/main" id="{1DDB64D8-D7E5-4930-9E86-B79599B86B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8276171">
            <a:off x="8150839" y="5890243"/>
            <a:ext cx="969348" cy="969348"/>
          </a:xfrm>
          <a:prstGeom prst="rect">
            <a:avLst/>
          </a:prstGeom>
        </p:spPr>
      </p:pic>
    </p:spTree>
    <p:extLst>
      <p:ext uri="{BB962C8B-B14F-4D97-AF65-F5344CB8AC3E}">
        <p14:creationId xmlns:p14="http://schemas.microsoft.com/office/powerpoint/2010/main" val="189429371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5881" y="490144"/>
            <a:ext cx="6753859" cy="513080"/>
          </a:xfrm>
          <a:prstGeom prst="rect">
            <a:avLst/>
          </a:prstGeom>
        </p:spPr>
        <p:txBody>
          <a:bodyPr vert="horz" wrap="square" lIns="0" tIns="12700" rIns="0" bIns="0" rtlCol="0">
            <a:spAutoFit/>
          </a:bodyPr>
          <a:lstStyle/>
          <a:p>
            <a:pPr marL="12700">
              <a:lnSpc>
                <a:spcPct val="100000"/>
              </a:lnSpc>
              <a:spcBef>
                <a:spcPts val="100"/>
              </a:spcBef>
            </a:pPr>
            <a:r>
              <a:rPr spc="-5" dirty="0"/>
              <a:t>IPC multimodal </a:t>
            </a:r>
            <a:r>
              <a:rPr spc="-10" dirty="0"/>
              <a:t>improvement</a:t>
            </a:r>
            <a:r>
              <a:rPr spc="-15" dirty="0"/>
              <a:t> </a:t>
            </a:r>
            <a:r>
              <a:rPr spc="-5" dirty="0"/>
              <a:t>strategy</a:t>
            </a:r>
          </a:p>
        </p:txBody>
      </p:sp>
      <p:sp>
        <p:nvSpPr>
          <p:cNvPr id="3" name="object 3"/>
          <p:cNvSpPr/>
          <p:nvPr/>
        </p:nvSpPr>
        <p:spPr>
          <a:xfrm>
            <a:off x="258233" y="1176867"/>
            <a:ext cx="4394200" cy="5477932"/>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p:nvPr/>
        </p:nvSpPr>
        <p:spPr>
          <a:xfrm>
            <a:off x="287746" y="1206707"/>
            <a:ext cx="4284253" cy="536738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txBox="1"/>
          <p:nvPr/>
        </p:nvSpPr>
        <p:spPr>
          <a:xfrm>
            <a:off x="5122444" y="2075495"/>
            <a:ext cx="3244215" cy="3978275"/>
          </a:xfrm>
          <a:prstGeom prst="rect">
            <a:avLst/>
          </a:prstGeom>
        </p:spPr>
        <p:txBody>
          <a:bodyPr vert="horz" wrap="square" lIns="0" tIns="12065" rIns="0" bIns="0" rtlCol="0">
            <a:spAutoFit/>
          </a:bodyPr>
          <a:lstStyle/>
          <a:p>
            <a:pPr marL="12700" marR="34290">
              <a:lnSpc>
                <a:spcPct val="100099"/>
              </a:lnSpc>
              <a:spcBef>
                <a:spcPts val="95"/>
              </a:spcBef>
            </a:pPr>
            <a:r>
              <a:rPr sz="3200" b="1" spc="-5" dirty="0">
                <a:latin typeface="Arial"/>
                <a:cs typeface="Arial"/>
              </a:rPr>
              <a:t>IPC </a:t>
            </a:r>
            <a:r>
              <a:rPr sz="3200" b="1" spc="-10" dirty="0">
                <a:latin typeface="Arial"/>
                <a:cs typeface="Arial"/>
              </a:rPr>
              <a:t>focal </a:t>
            </a:r>
            <a:r>
              <a:rPr sz="3200" b="1" spc="-5" dirty="0">
                <a:latin typeface="Arial"/>
                <a:cs typeface="Arial"/>
              </a:rPr>
              <a:t>points  </a:t>
            </a:r>
            <a:r>
              <a:rPr sz="2800" dirty="0">
                <a:latin typeface="Arial"/>
                <a:cs typeface="Arial"/>
              </a:rPr>
              <a:t>must embody </a:t>
            </a:r>
            <a:r>
              <a:rPr sz="2800" spc="-5" dirty="0">
                <a:latin typeface="Arial"/>
                <a:cs typeface="Arial"/>
              </a:rPr>
              <a:t>these  five </a:t>
            </a:r>
            <a:r>
              <a:rPr sz="2800" dirty="0">
                <a:latin typeface="Arial"/>
                <a:cs typeface="Arial"/>
              </a:rPr>
              <a:t>areas and</a:t>
            </a:r>
            <a:r>
              <a:rPr sz="2800" spc="-40" dirty="0">
                <a:latin typeface="Arial"/>
                <a:cs typeface="Arial"/>
              </a:rPr>
              <a:t> </a:t>
            </a:r>
            <a:r>
              <a:rPr sz="2800" dirty="0">
                <a:latin typeface="Arial"/>
                <a:cs typeface="Arial"/>
              </a:rPr>
              <a:t>apply  </a:t>
            </a:r>
            <a:r>
              <a:rPr sz="2800" spc="-5" dirty="0">
                <a:latin typeface="Arial"/>
                <a:cs typeface="Arial"/>
              </a:rPr>
              <a:t>them to infection  prevention activities  </a:t>
            </a:r>
            <a:r>
              <a:rPr sz="2800" dirty="0">
                <a:latin typeface="Arial"/>
                <a:cs typeface="Arial"/>
              </a:rPr>
              <a:t>as</a:t>
            </a:r>
            <a:r>
              <a:rPr sz="2800" spc="-10" dirty="0">
                <a:latin typeface="Arial"/>
                <a:cs typeface="Arial"/>
              </a:rPr>
              <a:t> </a:t>
            </a:r>
            <a:r>
              <a:rPr sz="2800" spc="-25" dirty="0">
                <a:latin typeface="Arial"/>
                <a:cs typeface="Arial"/>
              </a:rPr>
              <a:t>necessary.</a:t>
            </a:r>
            <a:endParaRPr sz="2800">
              <a:latin typeface="Arial"/>
              <a:cs typeface="Arial"/>
            </a:endParaRPr>
          </a:p>
          <a:p>
            <a:pPr marL="12700" marR="5080">
              <a:lnSpc>
                <a:spcPct val="100000"/>
              </a:lnSpc>
              <a:spcBef>
                <a:spcPts val="2540"/>
              </a:spcBef>
            </a:pPr>
            <a:r>
              <a:rPr sz="1100" i="1" spc="-5" dirty="0">
                <a:latin typeface="Arial"/>
                <a:cs typeface="Arial"/>
              </a:rPr>
              <a:t>Source</a:t>
            </a:r>
            <a:r>
              <a:rPr sz="1100" spc="-5" dirty="0">
                <a:latin typeface="Arial"/>
                <a:cs typeface="Arial"/>
              </a:rPr>
              <a:t>: Interim practical manual supporting national  implementation </a:t>
            </a:r>
            <a:r>
              <a:rPr sz="1100" dirty="0">
                <a:latin typeface="Arial"/>
                <a:cs typeface="Arial"/>
              </a:rPr>
              <a:t>of </a:t>
            </a:r>
            <a:r>
              <a:rPr sz="1100" spc="-5" dirty="0">
                <a:latin typeface="Arial"/>
                <a:cs typeface="Arial"/>
              </a:rPr>
              <a:t>the WHO </a:t>
            </a:r>
            <a:r>
              <a:rPr sz="1100" dirty="0">
                <a:latin typeface="Arial"/>
                <a:cs typeface="Arial"/>
              </a:rPr>
              <a:t>guidelines on </a:t>
            </a:r>
            <a:r>
              <a:rPr sz="1100" spc="-5" dirty="0">
                <a:latin typeface="Arial"/>
                <a:cs typeface="Arial"/>
              </a:rPr>
              <a:t>core  components </a:t>
            </a:r>
            <a:r>
              <a:rPr sz="1100" dirty="0">
                <a:latin typeface="Arial"/>
                <a:cs typeface="Arial"/>
              </a:rPr>
              <a:t>of </a:t>
            </a:r>
            <a:r>
              <a:rPr sz="1100" spc="-5" dirty="0">
                <a:latin typeface="Arial"/>
                <a:cs typeface="Arial"/>
              </a:rPr>
              <a:t>infection prevention </a:t>
            </a:r>
            <a:r>
              <a:rPr sz="1100" dirty="0">
                <a:latin typeface="Arial"/>
                <a:cs typeface="Arial"/>
              </a:rPr>
              <a:t>and </a:t>
            </a:r>
            <a:r>
              <a:rPr sz="1100" spc="-5" dirty="0">
                <a:latin typeface="Arial"/>
                <a:cs typeface="Arial"/>
              </a:rPr>
              <a:t>control  programmes. Geneva: World Health Organization;  </a:t>
            </a:r>
            <a:r>
              <a:rPr sz="1100" dirty="0">
                <a:latin typeface="Arial"/>
                <a:cs typeface="Arial"/>
              </a:rPr>
              <a:t>2017 </a:t>
            </a:r>
            <a:r>
              <a:rPr sz="1100" spc="-5" dirty="0">
                <a:latin typeface="Arial"/>
                <a:cs typeface="Arial"/>
              </a:rPr>
              <a:t>(</a:t>
            </a:r>
            <a:r>
              <a:rPr sz="1100" spc="-5" dirty="0">
                <a:solidFill>
                  <a:srgbClr val="009CDE"/>
                </a:solidFill>
                <a:latin typeface="Arial"/>
                <a:cs typeface="Arial"/>
                <a:hlinkClick r:id="rId4"/>
              </a:rPr>
              <a:t>http://www.who.int/infection- </a:t>
            </a:r>
            <a:r>
              <a:rPr sz="1100" spc="-5" dirty="0">
                <a:solidFill>
                  <a:srgbClr val="009CDE"/>
                </a:solidFill>
                <a:latin typeface="Arial"/>
                <a:cs typeface="Arial"/>
              </a:rPr>
              <a:t> prevention/tools/core-components/en/).</a:t>
            </a:r>
            <a:endParaRPr sz="1100">
              <a:latin typeface="Arial"/>
              <a:cs typeface="Arial"/>
            </a:endParaRPr>
          </a:p>
        </p:txBody>
      </p:sp>
      <p:sp>
        <p:nvSpPr>
          <p:cNvPr id="6" name="object 6"/>
          <p:cNvSpPr/>
          <p:nvPr/>
        </p:nvSpPr>
        <p:spPr>
          <a:xfrm>
            <a:off x="8104677" y="5816563"/>
            <a:ext cx="968265" cy="970888"/>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5298" y="1746576"/>
            <a:ext cx="8234680" cy="3954145"/>
          </a:xfrm>
          <a:prstGeom prst="rect">
            <a:avLst/>
          </a:prstGeom>
        </p:spPr>
        <p:txBody>
          <a:bodyPr vert="horz" wrap="square" lIns="0" tIns="48895" rIns="0" bIns="0" rtlCol="0">
            <a:spAutoFit/>
          </a:bodyPr>
          <a:lstStyle/>
          <a:p>
            <a:pPr marL="12700">
              <a:lnSpc>
                <a:spcPct val="100000"/>
              </a:lnSpc>
              <a:spcBef>
                <a:spcPts val="385"/>
              </a:spcBef>
            </a:pPr>
            <a:r>
              <a:rPr sz="2400" b="1" spc="-5" dirty="0">
                <a:latin typeface="Arial"/>
                <a:cs typeface="Arial"/>
              </a:rPr>
              <a:t>System</a:t>
            </a:r>
            <a:r>
              <a:rPr sz="2400" b="1" spc="-10" dirty="0">
                <a:latin typeface="Arial"/>
                <a:cs typeface="Arial"/>
              </a:rPr>
              <a:t> </a:t>
            </a:r>
            <a:r>
              <a:rPr sz="2400" b="1" spc="-5" dirty="0">
                <a:latin typeface="Arial"/>
                <a:cs typeface="Arial"/>
              </a:rPr>
              <a:t>change</a:t>
            </a:r>
            <a:endParaRPr sz="2400">
              <a:latin typeface="Arial"/>
              <a:cs typeface="Arial"/>
            </a:endParaRPr>
          </a:p>
          <a:p>
            <a:pPr marL="12700">
              <a:lnSpc>
                <a:spcPct val="100000"/>
              </a:lnSpc>
              <a:spcBef>
                <a:spcPts val="290"/>
              </a:spcBef>
            </a:pPr>
            <a:r>
              <a:rPr sz="2400" b="1" i="1" spc="-5" dirty="0">
                <a:latin typeface="Arial"/>
                <a:cs typeface="Arial"/>
              </a:rPr>
              <a:t>“Build</a:t>
            </a:r>
            <a:r>
              <a:rPr sz="2400" b="1" i="1" spc="-15" dirty="0">
                <a:latin typeface="Arial"/>
                <a:cs typeface="Arial"/>
              </a:rPr>
              <a:t> </a:t>
            </a:r>
            <a:r>
              <a:rPr sz="2400" b="1" i="1" spc="-5" dirty="0">
                <a:latin typeface="Arial"/>
                <a:cs typeface="Arial"/>
              </a:rPr>
              <a:t>it”</a:t>
            </a:r>
            <a:endParaRPr sz="2400">
              <a:latin typeface="Arial"/>
              <a:cs typeface="Arial"/>
            </a:endParaRPr>
          </a:p>
          <a:p>
            <a:pPr marL="355600" marR="57150" indent="-342900">
              <a:lnSpc>
                <a:spcPct val="110000"/>
              </a:lnSpc>
              <a:spcBef>
                <a:spcPts val="1195"/>
              </a:spcBef>
              <a:buSzPct val="79166"/>
              <a:buFont typeface="Arial"/>
              <a:buChar char="•"/>
              <a:tabLst>
                <a:tab pos="354965" algn="l"/>
                <a:tab pos="355600" algn="l"/>
              </a:tabLst>
            </a:pPr>
            <a:r>
              <a:rPr sz="2400" i="1" spc="-5" dirty="0">
                <a:latin typeface="Arial"/>
                <a:cs typeface="Arial"/>
              </a:rPr>
              <a:t>Ensuring that the health </a:t>
            </a:r>
            <a:r>
              <a:rPr sz="2400" i="1" dirty="0">
                <a:latin typeface="Arial"/>
                <a:cs typeface="Arial"/>
              </a:rPr>
              <a:t>care </a:t>
            </a:r>
            <a:r>
              <a:rPr sz="2400" i="1" spc="-5" dirty="0">
                <a:latin typeface="Arial"/>
                <a:cs typeface="Arial"/>
              </a:rPr>
              <a:t>facility </a:t>
            </a:r>
            <a:r>
              <a:rPr sz="2400" i="1" dirty="0">
                <a:latin typeface="Arial"/>
                <a:cs typeface="Arial"/>
              </a:rPr>
              <a:t>has </a:t>
            </a:r>
            <a:r>
              <a:rPr sz="2400" i="1" spc="-5" dirty="0">
                <a:latin typeface="Arial"/>
                <a:cs typeface="Arial"/>
              </a:rPr>
              <a:t>the </a:t>
            </a:r>
            <a:r>
              <a:rPr sz="2400" b="1" i="1" spc="-5" dirty="0">
                <a:latin typeface="Arial"/>
                <a:cs typeface="Arial"/>
              </a:rPr>
              <a:t>necessary  infrastructure and resources in place </a:t>
            </a:r>
            <a:r>
              <a:rPr sz="2400" i="1" spc="-5" dirty="0">
                <a:latin typeface="Arial"/>
                <a:cs typeface="Arial"/>
              </a:rPr>
              <a:t>to </a:t>
            </a:r>
            <a:r>
              <a:rPr sz="2400" i="1" dirty="0">
                <a:latin typeface="Arial"/>
                <a:cs typeface="Arial"/>
              </a:rPr>
              <a:t>allow </a:t>
            </a:r>
            <a:r>
              <a:rPr sz="2400" i="1" spc="-5" dirty="0">
                <a:latin typeface="Arial"/>
                <a:cs typeface="Arial"/>
              </a:rPr>
              <a:t>for steps  to </a:t>
            </a:r>
            <a:r>
              <a:rPr sz="2400" i="1" dirty="0">
                <a:latin typeface="Arial"/>
                <a:cs typeface="Arial"/>
              </a:rPr>
              <a:t>be </a:t>
            </a:r>
            <a:r>
              <a:rPr sz="2400" i="1" spc="-5" dirty="0">
                <a:latin typeface="Arial"/>
                <a:cs typeface="Arial"/>
              </a:rPr>
              <a:t>taken to </a:t>
            </a:r>
            <a:r>
              <a:rPr sz="2400" i="1" dirty="0">
                <a:latin typeface="Arial"/>
                <a:cs typeface="Arial"/>
              </a:rPr>
              <a:t>prevent </a:t>
            </a:r>
            <a:r>
              <a:rPr sz="2400" i="1" spc="-5" dirty="0">
                <a:latin typeface="Arial"/>
                <a:cs typeface="Arial"/>
              </a:rPr>
              <a:t>SSI </a:t>
            </a:r>
            <a:r>
              <a:rPr sz="2400" i="1" dirty="0">
                <a:latin typeface="Arial"/>
                <a:cs typeface="Arial"/>
              </a:rPr>
              <a:t>based on </a:t>
            </a:r>
            <a:r>
              <a:rPr sz="2400" i="1" spc="-5" dirty="0">
                <a:latin typeface="Arial"/>
                <a:cs typeface="Arial"/>
              </a:rPr>
              <a:t>the </a:t>
            </a:r>
            <a:r>
              <a:rPr sz="2400" i="1" dirty="0">
                <a:latin typeface="Arial"/>
                <a:cs typeface="Arial"/>
              </a:rPr>
              <a:t>known </a:t>
            </a:r>
            <a:r>
              <a:rPr sz="2400" i="1" spc="-5" dirty="0">
                <a:latin typeface="Arial"/>
                <a:cs typeface="Arial"/>
              </a:rPr>
              <a:t>modifiable  </a:t>
            </a:r>
            <a:r>
              <a:rPr sz="2400" i="1" dirty="0">
                <a:latin typeface="Arial"/>
                <a:cs typeface="Arial"/>
              </a:rPr>
              <a:t>risk</a:t>
            </a:r>
            <a:r>
              <a:rPr sz="2400" i="1" spc="-10" dirty="0">
                <a:latin typeface="Arial"/>
                <a:cs typeface="Arial"/>
              </a:rPr>
              <a:t> </a:t>
            </a:r>
            <a:r>
              <a:rPr sz="2400" i="1" spc="-5" dirty="0">
                <a:latin typeface="Arial"/>
                <a:cs typeface="Arial"/>
              </a:rPr>
              <a:t>factors</a:t>
            </a:r>
            <a:endParaRPr sz="2400">
              <a:latin typeface="Arial"/>
              <a:cs typeface="Arial"/>
            </a:endParaRPr>
          </a:p>
          <a:p>
            <a:pPr marL="355600" marR="5080" indent="-342900">
              <a:lnSpc>
                <a:spcPct val="110000"/>
              </a:lnSpc>
              <a:spcBef>
                <a:spcPts val="1235"/>
              </a:spcBef>
              <a:buSzPct val="79166"/>
              <a:buChar char="•"/>
              <a:tabLst>
                <a:tab pos="354965" algn="l"/>
                <a:tab pos="355600" algn="l"/>
              </a:tabLst>
            </a:pPr>
            <a:r>
              <a:rPr sz="2400" spc="-5" dirty="0">
                <a:latin typeface="Arial"/>
                <a:cs typeface="Arial"/>
              </a:rPr>
              <a:t>The </a:t>
            </a:r>
            <a:r>
              <a:rPr sz="2400" dirty="0">
                <a:latin typeface="Arial"/>
                <a:cs typeface="Arial"/>
              </a:rPr>
              <a:t>right </a:t>
            </a:r>
            <a:r>
              <a:rPr sz="2400" spc="-5" dirty="0">
                <a:latin typeface="Arial"/>
                <a:cs typeface="Arial"/>
              </a:rPr>
              <a:t>infrastructure </a:t>
            </a:r>
            <a:r>
              <a:rPr sz="2400" dirty="0">
                <a:latin typeface="Arial"/>
                <a:cs typeface="Arial"/>
              </a:rPr>
              <a:t>and available resources can  </a:t>
            </a:r>
            <a:r>
              <a:rPr sz="2400" spc="-5" dirty="0">
                <a:latin typeface="Arial"/>
                <a:cs typeface="Arial"/>
              </a:rPr>
              <a:t>streamline interventions for consistent </a:t>
            </a:r>
            <a:r>
              <a:rPr sz="2400" dirty="0">
                <a:latin typeface="Arial"/>
                <a:cs typeface="Arial"/>
              </a:rPr>
              <a:t>delivery of care and  make </a:t>
            </a:r>
            <a:r>
              <a:rPr sz="2400" spc="-5" dirty="0">
                <a:latin typeface="Arial"/>
                <a:cs typeface="Arial"/>
              </a:rPr>
              <a:t>execution </a:t>
            </a:r>
            <a:r>
              <a:rPr sz="2400" dirty="0">
                <a:latin typeface="Arial"/>
                <a:cs typeface="Arial"/>
              </a:rPr>
              <a:t>easier and</a:t>
            </a:r>
            <a:r>
              <a:rPr sz="2400" spc="-20" dirty="0">
                <a:latin typeface="Arial"/>
                <a:cs typeface="Arial"/>
              </a:rPr>
              <a:t> </a:t>
            </a:r>
            <a:r>
              <a:rPr sz="2400" spc="-25" dirty="0">
                <a:latin typeface="Arial"/>
                <a:cs typeface="Arial"/>
              </a:rPr>
              <a:t>safer.</a:t>
            </a:r>
            <a:endParaRPr sz="2400">
              <a:latin typeface="Arial"/>
              <a:cs typeface="Arial"/>
            </a:endParaRPr>
          </a:p>
        </p:txBody>
      </p:sp>
      <p:sp>
        <p:nvSpPr>
          <p:cNvPr id="3" name="object 3"/>
          <p:cNvSpPr txBox="1"/>
          <p:nvPr/>
        </p:nvSpPr>
        <p:spPr>
          <a:xfrm>
            <a:off x="365300" y="6276695"/>
            <a:ext cx="8232775" cy="362585"/>
          </a:xfrm>
          <a:prstGeom prst="rect">
            <a:avLst/>
          </a:prstGeom>
        </p:spPr>
        <p:txBody>
          <a:bodyPr vert="horz" wrap="square" lIns="0" tIns="10795" rIns="0" bIns="0" rtlCol="0">
            <a:spAutoFit/>
          </a:bodyPr>
          <a:lstStyle/>
          <a:p>
            <a:pPr marL="12700" marR="5080">
              <a:lnSpc>
                <a:spcPct val="101000"/>
              </a:lnSpc>
              <a:spcBef>
                <a:spcPts val="85"/>
              </a:spcBef>
            </a:pPr>
            <a:r>
              <a:rPr sz="1100" i="1" spc="-5" dirty="0">
                <a:latin typeface="Arial"/>
                <a:cs typeface="Arial"/>
              </a:rPr>
              <a:t>Source</a:t>
            </a:r>
            <a:r>
              <a:rPr sz="1100" spc="-5" dirty="0">
                <a:latin typeface="Arial"/>
                <a:cs typeface="Arial"/>
              </a:rPr>
              <a:t>: Preventing surgical site infections: implementation approaches for evidence-based recommendations. Geneva: World Health  Organization; </a:t>
            </a:r>
            <a:r>
              <a:rPr sz="1100" dirty="0">
                <a:latin typeface="Arial"/>
                <a:cs typeface="Arial"/>
              </a:rPr>
              <a:t>2018</a:t>
            </a:r>
            <a:r>
              <a:rPr sz="1100" spc="-15" dirty="0">
                <a:latin typeface="Arial"/>
                <a:cs typeface="Arial"/>
              </a:rPr>
              <a:t> </a:t>
            </a:r>
            <a:r>
              <a:rPr sz="1100" spc="-5" dirty="0">
                <a:latin typeface="Arial"/>
                <a:cs typeface="Arial"/>
              </a:rPr>
              <a:t>(</a:t>
            </a:r>
            <a:r>
              <a:rPr sz="1100" u="sng" spc="-5" dirty="0">
                <a:solidFill>
                  <a:srgbClr val="009CDE"/>
                </a:solidFill>
                <a:uFill>
                  <a:solidFill>
                    <a:srgbClr val="009CDE"/>
                  </a:solidFill>
                </a:uFill>
                <a:latin typeface="Arial"/>
                <a:cs typeface="Arial"/>
                <a:hlinkClick r:id="rId2"/>
              </a:rPr>
              <a:t>http://www.who.int/infection-prevention/tools/surgical/en/</a:t>
            </a:r>
            <a:r>
              <a:rPr sz="1100" spc="-5" dirty="0">
                <a:latin typeface="Arial"/>
                <a:cs typeface="Arial"/>
                <a:hlinkClick r:id="rId2"/>
              </a:rPr>
              <a:t>).</a:t>
            </a:r>
            <a:endParaRPr sz="1100">
              <a:latin typeface="Arial"/>
              <a:cs typeface="Arial"/>
            </a:endParaRPr>
          </a:p>
        </p:txBody>
      </p:sp>
      <p:sp>
        <p:nvSpPr>
          <p:cNvPr id="4" name="object 4"/>
          <p:cNvSpPr txBox="1">
            <a:spLocks noGrp="1"/>
          </p:cNvSpPr>
          <p:nvPr>
            <p:ph type="title"/>
          </p:nvPr>
        </p:nvSpPr>
        <p:spPr>
          <a:xfrm>
            <a:off x="365298" y="530759"/>
            <a:ext cx="5372735" cy="953769"/>
          </a:xfrm>
          <a:prstGeom prst="rect">
            <a:avLst/>
          </a:prstGeom>
        </p:spPr>
        <p:txBody>
          <a:bodyPr vert="horz" wrap="square" lIns="0" tIns="66040" rIns="0" bIns="0" rtlCol="0">
            <a:spAutoFit/>
          </a:bodyPr>
          <a:lstStyle/>
          <a:p>
            <a:pPr marL="12700" marR="5080">
              <a:lnSpc>
                <a:spcPts val="3470"/>
              </a:lnSpc>
              <a:spcBef>
                <a:spcPts val="520"/>
              </a:spcBef>
            </a:pPr>
            <a:r>
              <a:rPr spc="-5" dirty="0"/>
              <a:t>Understanding the multimodal  strategy for SSI </a:t>
            </a:r>
            <a:r>
              <a:rPr spc="-10" dirty="0"/>
              <a:t>prevention</a:t>
            </a:r>
            <a:r>
              <a:rPr spc="-65" dirty="0"/>
              <a:t> </a:t>
            </a:r>
            <a:r>
              <a:rPr spc="-5" dirty="0"/>
              <a:t>(1)</a:t>
            </a:r>
          </a:p>
        </p:txBody>
      </p:sp>
      <p:sp>
        <p:nvSpPr>
          <p:cNvPr id="5" name="object 5"/>
          <p:cNvSpPr/>
          <p:nvPr/>
        </p:nvSpPr>
        <p:spPr>
          <a:xfrm>
            <a:off x="7596336" y="980727"/>
            <a:ext cx="960927" cy="960926"/>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681072" y="4202459"/>
            <a:ext cx="1120140" cy="269240"/>
          </a:xfrm>
          <a:prstGeom prst="rect">
            <a:avLst/>
          </a:prstGeom>
        </p:spPr>
        <p:txBody>
          <a:bodyPr vert="horz" wrap="square" lIns="0" tIns="12700" rIns="0" bIns="0" rtlCol="0">
            <a:spAutoFit/>
          </a:bodyPr>
          <a:lstStyle/>
          <a:p>
            <a:pPr marL="12700">
              <a:lnSpc>
                <a:spcPct val="100000"/>
              </a:lnSpc>
              <a:spcBef>
                <a:spcPts val="100"/>
              </a:spcBef>
            </a:pPr>
            <a:r>
              <a:rPr sz="1600" spc="-90" dirty="0">
                <a:latin typeface="Arial"/>
                <a:cs typeface="Arial"/>
              </a:rPr>
              <a:t>To</a:t>
            </a:r>
            <a:r>
              <a:rPr sz="1600" spc="-70" dirty="0">
                <a:latin typeface="Arial"/>
                <a:cs typeface="Arial"/>
              </a:rPr>
              <a:t> </a:t>
            </a:r>
            <a:r>
              <a:rPr sz="1600" spc="-5" dirty="0">
                <a:latin typeface="Arial"/>
                <a:cs typeface="Arial"/>
              </a:rPr>
              <a:t>consider:</a:t>
            </a:r>
            <a:endParaRPr sz="1600">
              <a:latin typeface="Arial"/>
              <a:cs typeface="Arial"/>
            </a:endParaRPr>
          </a:p>
        </p:txBody>
      </p:sp>
      <p:sp>
        <p:nvSpPr>
          <p:cNvPr id="3" name="object 3"/>
          <p:cNvSpPr txBox="1"/>
          <p:nvPr/>
        </p:nvSpPr>
        <p:spPr>
          <a:xfrm>
            <a:off x="4681072" y="1156999"/>
            <a:ext cx="4314825" cy="5380990"/>
          </a:xfrm>
          <a:prstGeom prst="rect">
            <a:avLst/>
          </a:prstGeom>
        </p:spPr>
        <p:txBody>
          <a:bodyPr vert="horz" wrap="square" lIns="0" tIns="111760" rIns="0" bIns="0" rtlCol="0">
            <a:spAutoFit/>
          </a:bodyPr>
          <a:lstStyle/>
          <a:p>
            <a:pPr marL="298450" indent="-285750">
              <a:lnSpc>
                <a:spcPct val="100000"/>
              </a:lnSpc>
              <a:spcBef>
                <a:spcPts val="880"/>
              </a:spcBef>
              <a:buSzPct val="78125"/>
              <a:buChar char="•"/>
              <a:tabLst>
                <a:tab pos="297815" algn="l"/>
                <a:tab pos="298450" algn="l"/>
              </a:tabLst>
            </a:pPr>
            <a:r>
              <a:rPr sz="1600" spc="-5" dirty="0">
                <a:latin typeface="Arial"/>
                <a:cs typeface="Arial"/>
              </a:rPr>
              <a:t>Sterile drapes and</a:t>
            </a:r>
            <a:r>
              <a:rPr sz="1600" spc="0" dirty="0">
                <a:latin typeface="Arial"/>
                <a:cs typeface="Arial"/>
              </a:rPr>
              <a:t> </a:t>
            </a:r>
            <a:r>
              <a:rPr sz="1600" spc="-5" dirty="0">
                <a:latin typeface="Arial"/>
                <a:cs typeface="Arial"/>
              </a:rPr>
              <a:t>gowns</a:t>
            </a:r>
            <a:endParaRPr sz="1600">
              <a:latin typeface="Arial"/>
              <a:cs typeface="Arial"/>
            </a:endParaRPr>
          </a:p>
          <a:p>
            <a:pPr marL="298450" marR="135890" indent="-285750">
              <a:lnSpc>
                <a:spcPct val="109400"/>
              </a:lnSpc>
              <a:spcBef>
                <a:spcPts val="600"/>
              </a:spcBef>
              <a:buSzPct val="78125"/>
              <a:buChar char="•"/>
              <a:tabLst>
                <a:tab pos="297815" algn="l"/>
                <a:tab pos="298450" algn="l"/>
              </a:tabLst>
            </a:pPr>
            <a:r>
              <a:rPr sz="1600" spc="-5" dirty="0">
                <a:latin typeface="Arial"/>
                <a:cs typeface="Arial"/>
              </a:rPr>
              <a:t>The correct antibiotics for SAP (and if need  </a:t>
            </a:r>
            <a:r>
              <a:rPr sz="1600" dirty="0">
                <a:latin typeface="Arial"/>
                <a:cs typeface="Arial"/>
              </a:rPr>
              <a:t>to </a:t>
            </a:r>
            <a:r>
              <a:rPr sz="1600" spc="-5" dirty="0">
                <a:latin typeface="Arial"/>
                <a:cs typeface="Arial"/>
              </a:rPr>
              <a:t>be given with MBP) </a:t>
            </a:r>
            <a:r>
              <a:rPr sz="1600" dirty="0">
                <a:latin typeface="Arial"/>
                <a:cs typeface="Arial"/>
              </a:rPr>
              <a:t>- </a:t>
            </a:r>
            <a:r>
              <a:rPr sz="1600" spc="-5" dirty="0">
                <a:latin typeface="Arial"/>
                <a:cs typeface="Arial"/>
              </a:rPr>
              <a:t>easily</a:t>
            </a:r>
            <a:r>
              <a:rPr sz="1600" dirty="0">
                <a:latin typeface="Arial"/>
                <a:cs typeface="Arial"/>
              </a:rPr>
              <a:t> </a:t>
            </a:r>
            <a:r>
              <a:rPr sz="1600" spc="-5" dirty="0">
                <a:latin typeface="Arial"/>
                <a:cs typeface="Arial"/>
              </a:rPr>
              <a:t>accessible</a:t>
            </a:r>
            <a:endParaRPr sz="1600">
              <a:latin typeface="Arial"/>
              <a:cs typeface="Arial"/>
            </a:endParaRPr>
          </a:p>
          <a:p>
            <a:pPr marL="298450" indent="-285750">
              <a:lnSpc>
                <a:spcPct val="100000"/>
              </a:lnSpc>
              <a:spcBef>
                <a:spcPts val="810"/>
              </a:spcBef>
              <a:buSzPct val="78125"/>
              <a:buChar char="•"/>
              <a:tabLst>
                <a:tab pos="297815" algn="l"/>
                <a:tab pos="298450" algn="l"/>
              </a:tabLst>
            </a:pPr>
            <a:r>
              <a:rPr sz="1600" spc="-10" dirty="0">
                <a:latin typeface="Arial"/>
                <a:cs typeface="Arial"/>
              </a:rPr>
              <a:t>Clippers </a:t>
            </a:r>
            <a:r>
              <a:rPr sz="1600" spc="-5" dirty="0">
                <a:latin typeface="Arial"/>
                <a:cs typeface="Arial"/>
              </a:rPr>
              <a:t>(if hair removal</a:t>
            </a:r>
            <a:r>
              <a:rPr sz="1600" spc="35" dirty="0">
                <a:latin typeface="Arial"/>
                <a:cs typeface="Arial"/>
              </a:rPr>
              <a:t> </a:t>
            </a:r>
            <a:r>
              <a:rPr sz="1600" spc="-5" dirty="0">
                <a:latin typeface="Arial"/>
                <a:cs typeface="Arial"/>
              </a:rPr>
              <a:t>essential)</a:t>
            </a:r>
            <a:endParaRPr sz="1600">
              <a:latin typeface="Arial"/>
              <a:cs typeface="Arial"/>
            </a:endParaRPr>
          </a:p>
          <a:p>
            <a:pPr marL="298450" marR="365125" indent="-285750">
              <a:lnSpc>
                <a:spcPct val="109400"/>
              </a:lnSpc>
              <a:spcBef>
                <a:spcPts val="600"/>
              </a:spcBef>
              <a:buSzPct val="78125"/>
              <a:buChar char="•"/>
              <a:tabLst>
                <a:tab pos="297815" algn="l"/>
                <a:tab pos="298450" algn="l"/>
              </a:tabLst>
            </a:pPr>
            <a:r>
              <a:rPr sz="1600" spc="-10" dirty="0">
                <a:latin typeface="Arial"/>
                <a:cs typeface="Arial"/>
              </a:rPr>
              <a:t>Chlorhexidine- </a:t>
            </a:r>
            <a:r>
              <a:rPr sz="1600" spc="-5" dirty="0">
                <a:latin typeface="Arial"/>
                <a:cs typeface="Arial"/>
              </a:rPr>
              <a:t>alcohol-based (skin prep)  solution*</a:t>
            </a:r>
            <a:endParaRPr sz="1600">
              <a:latin typeface="Arial"/>
              <a:cs typeface="Arial"/>
            </a:endParaRPr>
          </a:p>
          <a:p>
            <a:pPr marL="298450" indent="-285750">
              <a:lnSpc>
                <a:spcPct val="100000"/>
              </a:lnSpc>
              <a:spcBef>
                <a:spcPts val="815"/>
              </a:spcBef>
              <a:buSzPct val="78125"/>
              <a:buChar char="•"/>
              <a:tabLst>
                <a:tab pos="297815" algn="l"/>
                <a:tab pos="298450" algn="l"/>
              </a:tabLst>
            </a:pPr>
            <a:r>
              <a:rPr sz="1600" spc="-5" dirty="0">
                <a:latin typeface="Arial"/>
                <a:cs typeface="Arial"/>
              </a:rPr>
              <a:t>Mupirocin 2%</a:t>
            </a:r>
            <a:r>
              <a:rPr sz="1600" spc="0" dirty="0">
                <a:latin typeface="Arial"/>
                <a:cs typeface="Arial"/>
              </a:rPr>
              <a:t> </a:t>
            </a:r>
            <a:r>
              <a:rPr sz="1600" spc="-5" dirty="0">
                <a:latin typeface="Arial"/>
                <a:cs typeface="Arial"/>
              </a:rPr>
              <a:t>ointment</a:t>
            </a:r>
            <a:endParaRPr sz="1600">
              <a:latin typeface="Arial"/>
              <a:cs typeface="Arial"/>
            </a:endParaRPr>
          </a:p>
          <a:p>
            <a:pPr marL="298450" indent="-285750">
              <a:lnSpc>
                <a:spcPct val="100000"/>
              </a:lnSpc>
              <a:spcBef>
                <a:spcPts val="780"/>
              </a:spcBef>
              <a:buSzPct val="78125"/>
              <a:buChar char="•"/>
              <a:tabLst>
                <a:tab pos="297815" algn="l"/>
                <a:tab pos="298450" algn="l"/>
              </a:tabLst>
            </a:pPr>
            <a:r>
              <a:rPr sz="1600" spc="-5" dirty="0">
                <a:latin typeface="Arial"/>
                <a:cs typeface="Arial"/>
              </a:rPr>
              <a:t>Oxygen</a:t>
            </a:r>
            <a:endParaRPr sz="1600">
              <a:latin typeface="Arial"/>
              <a:cs typeface="Arial"/>
            </a:endParaRPr>
          </a:p>
          <a:p>
            <a:pPr marL="298450" indent="-285750">
              <a:lnSpc>
                <a:spcPct val="100000"/>
              </a:lnSpc>
              <a:spcBef>
                <a:spcPts val="780"/>
              </a:spcBef>
              <a:buSzPct val="78125"/>
              <a:buChar char="•"/>
              <a:tabLst>
                <a:tab pos="297815" algn="l"/>
                <a:tab pos="298450" algn="l"/>
              </a:tabLst>
            </a:pPr>
            <a:r>
              <a:rPr sz="1600" spc="-5" dirty="0">
                <a:latin typeface="Arial"/>
                <a:cs typeface="Arial"/>
              </a:rPr>
              <a:t>Standard postoperative wound</a:t>
            </a:r>
            <a:r>
              <a:rPr sz="1600" dirty="0">
                <a:latin typeface="Arial"/>
                <a:cs typeface="Arial"/>
              </a:rPr>
              <a:t> </a:t>
            </a:r>
            <a:r>
              <a:rPr sz="1600" spc="-5" dirty="0">
                <a:latin typeface="Arial"/>
                <a:cs typeface="Arial"/>
              </a:rPr>
              <a:t>dressings</a:t>
            </a:r>
            <a:endParaRPr sz="1600">
              <a:latin typeface="Arial"/>
              <a:cs typeface="Arial"/>
            </a:endParaRPr>
          </a:p>
          <a:p>
            <a:pPr>
              <a:lnSpc>
                <a:spcPct val="100000"/>
              </a:lnSpc>
              <a:buFont typeface="Arial"/>
              <a:buChar char="•"/>
            </a:pPr>
            <a:endParaRPr sz="1800">
              <a:latin typeface="Times New Roman"/>
              <a:cs typeface="Times New Roman"/>
            </a:endParaRPr>
          </a:p>
          <a:p>
            <a:pPr marL="298450" indent="-285750">
              <a:lnSpc>
                <a:spcPct val="100000"/>
              </a:lnSpc>
              <a:spcBef>
                <a:spcPts val="1440"/>
              </a:spcBef>
              <a:buSzPct val="78125"/>
              <a:buChar char="•"/>
              <a:tabLst>
                <a:tab pos="297815" algn="l"/>
                <a:tab pos="298450" algn="l"/>
              </a:tabLst>
            </a:pPr>
            <a:r>
              <a:rPr sz="1600" spc="-5" dirty="0">
                <a:latin typeface="Arial"/>
                <a:cs typeface="Arial"/>
              </a:rPr>
              <a:t>Antimicrobial-coated sutures</a:t>
            </a:r>
            <a:endParaRPr sz="1600">
              <a:latin typeface="Arial"/>
              <a:cs typeface="Arial"/>
            </a:endParaRPr>
          </a:p>
          <a:p>
            <a:pPr marL="298450" indent="-285750">
              <a:lnSpc>
                <a:spcPct val="100000"/>
              </a:lnSpc>
              <a:spcBef>
                <a:spcPts val="780"/>
              </a:spcBef>
              <a:buSzPct val="78125"/>
              <a:buChar char="•"/>
              <a:tabLst>
                <a:tab pos="297815" algn="l"/>
                <a:tab pos="298450" algn="l"/>
              </a:tabLst>
            </a:pPr>
            <a:r>
              <a:rPr sz="1600" spc="-5" dirty="0">
                <a:latin typeface="Arial"/>
                <a:cs typeface="Arial"/>
              </a:rPr>
              <a:t>Negative pressure wound therapy</a:t>
            </a:r>
            <a:r>
              <a:rPr sz="1600" dirty="0">
                <a:latin typeface="Arial"/>
                <a:cs typeface="Arial"/>
              </a:rPr>
              <a:t> </a:t>
            </a:r>
            <a:r>
              <a:rPr sz="1600" spc="-5" dirty="0">
                <a:latin typeface="Arial"/>
                <a:cs typeface="Arial"/>
              </a:rPr>
              <a:t>devices</a:t>
            </a:r>
            <a:endParaRPr sz="1600">
              <a:latin typeface="Arial"/>
              <a:cs typeface="Arial"/>
            </a:endParaRPr>
          </a:p>
          <a:p>
            <a:pPr marL="298450" indent="-285750">
              <a:lnSpc>
                <a:spcPct val="100000"/>
              </a:lnSpc>
              <a:spcBef>
                <a:spcPts val="815"/>
              </a:spcBef>
              <a:buSzPct val="78125"/>
              <a:buChar char="•"/>
              <a:tabLst>
                <a:tab pos="297815" algn="l"/>
                <a:tab pos="298450" algn="l"/>
              </a:tabLst>
            </a:pPr>
            <a:r>
              <a:rPr sz="1600" spc="-5" dirty="0">
                <a:latin typeface="Arial"/>
                <a:cs typeface="Arial"/>
              </a:rPr>
              <a:t>Nutritional formulas</a:t>
            </a:r>
            <a:endParaRPr sz="1600">
              <a:latin typeface="Arial"/>
              <a:cs typeface="Arial"/>
            </a:endParaRPr>
          </a:p>
          <a:p>
            <a:pPr marL="298450" indent="-285750">
              <a:lnSpc>
                <a:spcPct val="100000"/>
              </a:lnSpc>
              <a:spcBef>
                <a:spcPts val="780"/>
              </a:spcBef>
              <a:buSzPct val="78125"/>
              <a:buChar char="•"/>
              <a:tabLst>
                <a:tab pos="297815" algn="l"/>
                <a:tab pos="298450" algn="l"/>
              </a:tabLst>
            </a:pPr>
            <a:r>
              <a:rPr sz="1600" spc="-15" dirty="0">
                <a:latin typeface="Arial"/>
                <a:cs typeface="Arial"/>
              </a:rPr>
              <a:t>Warming</a:t>
            </a:r>
            <a:r>
              <a:rPr sz="1600" spc="-5" dirty="0">
                <a:latin typeface="Arial"/>
                <a:cs typeface="Arial"/>
              </a:rPr>
              <a:t> devices</a:t>
            </a:r>
            <a:endParaRPr sz="1600">
              <a:latin typeface="Arial"/>
              <a:cs typeface="Arial"/>
            </a:endParaRPr>
          </a:p>
          <a:p>
            <a:pPr marL="298450" indent="-285750">
              <a:lnSpc>
                <a:spcPct val="100000"/>
              </a:lnSpc>
              <a:spcBef>
                <a:spcPts val="815"/>
              </a:spcBef>
              <a:buSzPct val="78125"/>
              <a:buChar char="•"/>
              <a:tabLst>
                <a:tab pos="297815" algn="l"/>
                <a:tab pos="298450" algn="l"/>
              </a:tabLst>
            </a:pPr>
            <a:r>
              <a:rPr sz="1600" spc="-10" dirty="0">
                <a:latin typeface="Arial"/>
                <a:cs typeface="Arial"/>
              </a:rPr>
              <a:t>Fluid</a:t>
            </a:r>
            <a:r>
              <a:rPr sz="1600" spc="-5" dirty="0">
                <a:latin typeface="Arial"/>
                <a:cs typeface="Arial"/>
              </a:rPr>
              <a:t> therapy</a:t>
            </a:r>
            <a:endParaRPr sz="1600">
              <a:latin typeface="Arial"/>
              <a:cs typeface="Arial"/>
            </a:endParaRPr>
          </a:p>
          <a:p>
            <a:pPr marL="298450" indent="-285750">
              <a:lnSpc>
                <a:spcPct val="100000"/>
              </a:lnSpc>
              <a:spcBef>
                <a:spcPts val="780"/>
              </a:spcBef>
              <a:buSzPct val="78125"/>
              <a:buChar char="•"/>
              <a:tabLst>
                <a:tab pos="297815" algn="l"/>
                <a:tab pos="298450" algn="l"/>
              </a:tabLst>
            </a:pPr>
            <a:r>
              <a:rPr sz="1600" spc="-5" dirty="0">
                <a:latin typeface="Arial"/>
                <a:cs typeface="Arial"/>
              </a:rPr>
              <a:t>Aqueous povidone </a:t>
            </a:r>
            <a:r>
              <a:rPr sz="1600" spc="-10" dirty="0">
                <a:latin typeface="Arial"/>
                <a:cs typeface="Arial"/>
              </a:rPr>
              <a:t>iodine </a:t>
            </a:r>
            <a:r>
              <a:rPr sz="1600" spc="-5" dirty="0">
                <a:latin typeface="Arial"/>
                <a:cs typeface="Arial"/>
              </a:rPr>
              <a:t>solution</a:t>
            </a:r>
            <a:r>
              <a:rPr sz="1600" spc="-15" dirty="0">
                <a:latin typeface="Arial"/>
                <a:cs typeface="Arial"/>
              </a:rPr>
              <a:t> </a:t>
            </a:r>
            <a:r>
              <a:rPr sz="1600" spc="-5" dirty="0">
                <a:latin typeface="Arial"/>
                <a:cs typeface="Arial"/>
              </a:rPr>
              <a:t>(irrigation)</a:t>
            </a:r>
            <a:endParaRPr sz="1600">
              <a:latin typeface="Arial"/>
              <a:cs typeface="Arial"/>
            </a:endParaRPr>
          </a:p>
        </p:txBody>
      </p:sp>
      <p:sp>
        <p:nvSpPr>
          <p:cNvPr id="4" name="object 4"/>
          <p:cNvSpPr txBox="1">
            <a:spLocks noGrp="1"/>
          </p:cNvSpPr>
          <p:nvPr>
            <p:ph type="title"/>
          </p:nvPr>
        </p:nvSpPr>
        <p:spPr>
          <a:xfrm>
            <a:off x="365298" y="252884"/>
            <a:ext cx="5779135" cy="837565"/>
          </a:xfrm>
          <a:prstGeom prst="rect">
            <a:avLst/>
          </a:prstGeom>
        </p:spPr>
        <p:txBody>
          <a:bodyPr vert="horz" wrap="square" lIns="0" tIns="60325" rIns="0" bIns="0" rtlCol="0">
            <a:spAutoFit/>
          </a:bodyPr>
          <a:lstStyle/>
          <a:p>
            <a:pPr marL="12700" marR="5080">
              <a:lnSpc>
                <a:spcPts val="3030"/>
              </a:lnSpc>
              <a:spcBef>
                <a:spcPts val="475"/>
              </a:spcBef>
            </a:pPr>
            <a:r>
              <a:rPr sz="2800" spc="-5" dirty="0"/>
              <a:t>System change </a:t>
            </a:r>
            <a:r>
              <a:rPr sz="2800" dirty="0"/>
              <a:t>- </a:t>
            </a:r>
            <a:r>
              <a:rPr sz="2800" i="1" spc="-5" dirty="0">
                <a:latin typeface="Times New Roman"/>
                <a:cs typeface="Times New Roman"/>
              </a:rPr>
              <a:t>“Build it” (cont’)  Necessary infrastructure </a:t>
            </a:r>
            <a:r>
              <a:rPr sz="2800" i="1" dirty="0">
                <a:latin typeface="Times New Roman"/>
                <a:cs typeface="Times New Roman"/>
              </a:rPr>
              <a:t>and</a:t>
            </a:r>
            <a:r>
              <a:rPr sz="2800" i="1" spc="-55" dirty="0">
                <a:latin typeface="Times New Roman"/>
                <a:cs typeface="Times New Roman"/>
              </a:rPr>
              <a:t> </a:t>
            </a:r>
            <a:r>
              <a:rPr sz="2800" i="1" spc="-5" dirty="0">
                <a:latin typeface="Times New Roman"/>
                <a:cs typeface="Times New Roman"/>
              </a:rPr>
              <a:t>resources</a:t>
            </a:r>
            <a:endParaRPr sz="2800">
              <a:latin typeface="Times New Roman"/>
              <a:cs typeface="Times New Roman"/>
            </a:endParaRPr>
          </a:p>
        </p:txBody>
      </p:sp>
      <p:sp>
        <p:nvSpPr>
          <p:cNvPr id="5" name="object 5"/>
          <p:cNvSpPr txBox="1"/>
          <p:nvPr/>
        </p:nvSpPr>
        <p:spPr>
          <a:xfrm>
            <a:off x="220805" y="1251804"/>
            <a:ext cx="4337685" cy="5530215"/>
          </a:xfrm>
          <a:prstGeom prst="rect">
            <a:avLst/>
          </a:prstGeom>
        </p:spPr>
        <p:txBody>
          <a:bodyPr vert="horz" wrap="square" lIns="0" tIns="12700" rIns="0" bIns="0" rtlCol="0">
            <a:spAutoFit/>
          </a:bodyPr>
          <a:lstStyle/>
          <a:p>
            <a:pPr marL="298450" indent="-285750">
              <a:lnSpc>
                <a:spcPct val="100000"/>
              </a:lnSpc>
              <a:spcBef>
                <a:spcPts val="100"/>
              </a:spcBef>
              <a:buSzPct val="77777"/>
              <a:buChar char="•"/>
              <a:tabLst>
                <a:tab pos="297815" algn="l"/>
                <a:tab pos="298450" algn="l"/>
              </a:tabLst>
            </a:pPr>
            <a:r>
              <a:rPr sz="1800" spc="-5" dirty="0">
                <a:latin typeface="Arial"/>
                <a:cs typeface="Arial"/>
              </a:rPr>
              <a:t>Allocated</a:t>
            </a:r>
            <a:r>
              <a:rPr sz="1800" spc="-10" dirty="0">
                <a:latin typeface="Arial"/>
                <a:cs typeface="Arial"/>
              </a:rPr>
              <a:t> </a:t>
            </a:r>
            <a:r>
              <a:rPr sz="1800" spc="-5" dirty="0">
                <a:latin typeface="Arial"/>
                <a:cs typeface="Arial"/>
              </a:rPr>
              <a:t>budget</a:t>
            </a:r>
            <a:endParaRPr sz="1800">
              <a:latin typeface="Arial"/>
              <a:cs typeface="Arial"/>
            </a:endParaRPr>
          </a:p>
          <a:p>
            <a:pPr marL="298450" marR="817880" indent="-285750">
              <a:lnSpc>
                <a:spcPct val="109600"/>
              </a:lnSpc>
              <a:spcBef>
                <a:spcPts val="1630"/>
              </a:spcBef>
              <a:buSzPct val="77777"/>
              <a:buChar char="•"/>
              <a:tabLst>
                <a:tab pos="297815" algn="l"/>
                <a:tab pos="298450" algn="l"/>
              </a:tabLst>
            </a:pPr>
            <a:r>
              <a:rPr sz="1800" spc="-5" dirty="0">
                <a:latin typeface="Arial"/>
                <a:cs typeface="Arial"/>
              </a:rPr>
              <a:t>Standard operating procedures,  protocols, local policies and  tools/mechanisms for</a:t>
            </a:r>
            <a:r>
              <a:rPr sz="1800" spc="-15" dirty="0">
                <a:latin typeface="Arial"/>
                <a:cs typeface="Arial"/>
              </a:rPr>
              <a:t> </a:t>
            </a:r>
            <a:r>
              <a:rPr sz="1800" spc="-5" dirty="0">
                <a:latin typeface="Arial"/>
                <a:cs typeface="Arial"/>
              </a:rPr>
              <a:t>training</a:t>
            </a:r>
            <a:endParaRPr sz="1800">
              <a:latin typeface="Arial"/>
              <a:cs typeface="Arial"/>
            </a:endParaRPr>
          </a:p>
          <a:p>
            <a:pPr marL="298450" marR="5080" indent="-285750">
              <a:lnSpc>
                <a:spcPct val="109600"/>
              </a:lnSpc>
              <a:spcBef>
                <a:spcPts val="1635"/>
              </a:spcBef>
              <a:buSzPct val="77777"/>
              <a:buChar char="•"/>
              <a:tabLst>
                <a:tab pos="297815" algn="l"/>
                <a:tab pos="298450" algn="l"/>
              </a:tabLst>
            </a:pPr>
            <a:r>
              <a:rPr sz="1800" spc="-5" dirty="0">
                <a:latin typeface="Arial"/>
                <a:cs typeface="Arial"/>
              </a:rPr>
              <a:t>An IT system (or paper) for monitoring  and feedback on infrastructure and  resources and other improvement</a:t>
            </a:r>
            <a:r>
              <a:rPr sz="1800" spc="-25" dirty="0">
                <a:latin typeface="Arial"/>
                <a:cs typeface="Arial"/>
              </a:rPr>
              <a:t> </a:t>
            </a:r>
            <a:r>
              <a:rPr sz="1800" spc="-5" dirty="0">
                <a:latin typeface="Arial"/>
                <a:cs typeface="Arial"/>
              </a:rPr>
              <a:t>steps</a:t>
            </a:r>
            <a:endParaRPr sz="1800">
              <a:latin typeface="Arial"/>
              <a:cs typeface="Arial"/>
            </a:endParaRPr>
          </a:p>
          <a:p>
            <a:pPr>
              <a:lnSpc>
                <a:spcPct val="100000"/>
              </a:lnSpc>
              <a:spcBef>
                <a:spcPts val="20"/>
              </a:spcBef>
              <a:buFont typeface="Arial"/>
              <a:buChar char="•"/>
            </a:pPr>
            <a:endParaRPr sz="1550">
              <a:latin typeface="Times New Roman"/>
              <a:cs typeface="Times New Roman"/>
            </a:endParaRPr>
          </a:p>
          <a:p>
            <a:pPr marL="298450" indent="-285750">
              <a:lnSpc>
                <a:spcPct val="100000"/>
              </a:lnSpc>
              <a:spcBef>
                <a:spcPts val="5"/>
              </a:spcBef>
              <a:buSzPct val="77777"/>
              <a:buChar char="•"/>
              <a:tabLst>
                <a:tab pos="297815" algn="l"/>
                <a:tab pos="298450" algn="l"/>
              </a:tabLst>
            </a:pPr>
            <a:r>
              <a:rPr sz="1800" spc="-5" dirty="0">
                <a:latin typeface="Arial"/>
                <a:cs typeface="Arial"/>
              </a:rPr>
              <a:t>Laboratory</a:t>
            </a:r>
            <a:r>
              <a:rPr sz="1800" spc="-10" dirty="0">
                <a:latin typeface="Arial"/>
                <a:cs typeface="Arial"/>
              </a:rPr>
              <a:t> </a:t>
            </a:r>
            <a:r>
              <a:rPr sz="1800" spc="-5" dirty="0">
                <a:latin typeface="Arial"/>
                <a:cs typeface="Arial"/>
              </a:rPr>
              <a:t>services</a:t>
            </a:r>
            <a:endParaRPr sz="1800">
              <a:latin typeface="Arial"/>
              <a:cs typeface="Arial"/>
            </a:endParaRPr>
          </a:p>
          <a:p>
            <a:pPr marL="298450" marR="118745" indent="-285750">
              <a:lnSpc>
                <a:spcPct val="110100"/>
              </a:lnSpc>
              <a:spcBef>
                <a:spcPts val="1620"/>
              </a:spcBef>
              <a:buSzPct val="77777"/>
              <a:buChar char="•"/>
              <a:tabLst>
                <a:tab pos="297815" algn="l"/>
                <a:tab pos="298450" algn="l"/>
              </a:tabLst>
            </a:pPr>
            <a:r>
              <a:rPr sz="1800" spc="-5" dirty="0">
                <a:latin typeface="Arial"/>
                <a:cs typeface="Arial"/>
              </a:rPr>
              <a:t>Surgical services/human resources  including </a:t>
            </a:r>
            <a:r>
              <a:rPr sz="1800" dirty="0">
                <a:latin typeface="Arial"/>
                <a:cs typeface="Arial"/>
              </a:rPr>
              <a:t>a </a:t>
            </a:r>
            <a:r>
              <a:rPr sz="1800" spc="-5" dirty="0">
                <a:latin typeface="Arial"/>
                <a:cs typeface="Arial"/>
              </a:rPr>
              <a:t>dedicated, competent team  for ensuring SSI prevention activities  working to an action</a:t>
            </a:r>
            <a:r>
              <a:rPr sz="1800" spc="-15" dirty="0">
                <a:latin typeface="Arial"/>
                <a:cs typeface="Arial"/>
              </a:rPr>
              <a:t> </a:t>
            </a:r>
            <a:r>
              <a:rPr sz="1800" spc="-5" dirty="0">
                <a:latin typeface="Arial"/>
                <a:cs typeface="Arial"/>
              </a:rPr>
              <a:t>plan</a:t>
            </a:r>
            <a:endParaRPr sz="1800">
              <a:latin typeface="Arial"/>
              <a:cs typeface="Arial"/>
            </a:endParaRPr>
          </a:p>
          <a:p>
            <a:pPr>
              <a:lnSpc>
                <a:spcPct val="100000"/>
              </a:lnSpc>
              <a:spcBef>
                <a:spcPts val="25"/>
              </a:spcBef>
              <a:buFont typeface="Arial"/>
              <a:buChar char="•"/>
            </a:pPr>
            <a:endParaRPr sz="1550">
              <a:latin typeface="Times New Roman"/>
              <a:cs typeface="Times New Roman"/>
            </a:endParaRPr>
          </a:p>
          <a:p>
            <a:pPr marL="298450" indent="-285750">
              <a:lnSpc>
                <a:spcPct val="100000"/>
              </a:lnSpc>
              <a:buSzPct val="77777"/>
              <a:buChar char="•"/>
              <a:tabLst>
                <a:tab pos="297815" algn="l"/>
                <a:tab pos="298450" algn="l"/>
              </a:tabLst>
            </a:pPr>
            <a:r>
              <a:rPr sz="1800" spc="-5" dirty="0">
                <a:latin typeface="Arial"/>
                <a:cs typeface="Arial"/>
              </a:rPr>
              <a:t>Supplies for surgical hand</a:t>
            </a:r>
            <a:r>
              <a:rPr sz="1800" spc="-20" dirty="0">
                <a:latin typeface="Arial"/>
                <a:cs typeface="Arial"/>
              </a:rPr>
              <a:t> </a:t>
            </a:r>
            <a:r>
              <a:rPr sz="1800" spc="-5" dirty="0">
                <a:latin typeface="Arial"/>
                <a:cs typeface="Arial"/>
              </a:rPr>
              <a:t>preparation*</a:t>
            </a:r>
            <a:endParaRPr sz="1800">
              <a:latin typeface="Arial"/>
              <a:cs typeface="Arial"/>
            </a:endParaRPr>
          </a:p>
          <a:p>
            <a:pPr marL="298450">
              <a:lnSpc>
                <a:spcPct val="100000"/>
              </a:lnSpc>
              <a:spcBef>
                <a:spcPts val="204"/>
              </a:spcBef>
            </a:pPr>
            <a:r>
              <a:rPr sz="1800" dirty="0">
                <a:latin typeface="Arial"/>
                <a:cs typeface="Arial"/>
              </a:rPr>
              <a:t>- </a:t>
            </a:r>
            <a:r>
              <a:rPr sz="1800" spc="-5" dirty="0">
                <a:latin typeface="Arial"/>
                <a:cs typeface="Arial"/>
              </a:rPr>
              <a:t>ABHR, antimicrobial</a:t>
            </a:r>
            <a:r>
              <a:rPr sz="1800" spc="-110" dirty="0">
                <a:latin typeface="Arial"/>
                <a:cs typeface="Arial"/>
              </a:rPr>
              <a:t> </a:t>
            </a:r>
            <a:r>
              <a:rPr sz="1800" spc="-5" dirty="0">
                <a:latin typeface="Arial"/>
                <a:cs typeface="Arial"/>
              </a:rPr>
              <a:t>soap</a:t>
            </a:r>
            <a:endParaRPr sz="1800">
              <a:latin typeface="Arial"/>
              <a:cs typeface="Arial"/>
            </a:endParaRPr>
          </a:p>
          <a:p>
            <a:pPr marL="264795">
              <a:lnSpc>
                <a:spcPct val="100000"/>
              </a:lnSpc>
              <a:spcBef>
                <a:spcPts val="605"/>
              </a:spcBef>
            </a:pPr>
            <a:r>
              <a:rPr sz="1400" dirty="0">
                <a:latin typeface="Arial"/>
                <a:cs typeface="Arial"/>
              </a:rPr>
              <a:t>* </a:t>
            </a:r>
            <a:r>
              <a:rPr sz="1400" spc="-5" dirty="0">
                <a:latin typeface="Arial"/>
                <a:cs typeface="Arial"/>
              </a:rPr>
              <a:t>Procurement </a:t>
            </a:r>
            <a:r>
              <a:rPr sz="1400" dirty="0">
                <a:latin typeface="Arial"/>
                <a:cs typeface="Arial"/>
              </a:rPr>
              <a:t>vs </a:t>
            </a:r>
            <a:r>
              <a:rPr sz="1400" spc="-5" dirty="0">
                <a:latin typeface="Arial"/>
                <a:cs typeface="Arial"/>
              </a:rPr>
              <a:t>local</a:t>
            </a:r>
            <a:r>
              <a:rPr sz="1400" spc="-15" dirty="0">
                <a:latin typeface="Arial"/>
                <a:cs typeface="Arial"/>
              </a:rPr>
              <a:t> </a:t>
            </a:r>
            <a:r>
              <a:rPr sz="1400" spc="-5" dirty="0">
                <a:latin typeface="Arial"/>
                <a:cs typeface="Arial"/>
              </a:rPr>
              <a:t>production</a:t>
            </a:r>
            <a:endParaRPr sz="1400">
              <a:latin typeface="Arial"/>
              <a:cs typeface="Arial"/>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53537" y="31994"/>
            <a:ext cx="5372735" cy="953769"/>
          </a:xfrm>
          <a:prstGeom prst="rect">
            <a:avLst/>
          </a:prstGeom>
        </p:spPr>
        <p:txBody>
          <a:bodyPr vert="horz" wrap="square" lIns="0" tIns="66040" rIns="0" bIns="0" rtlCol="0">
            <a:spAutoFit/>
          </a:bodyPr>
          <a:lstStyle/>
          <a:p>
            <a:pPr marL="12700" marR="5080">
              <a:lnSpc>
                <a:spcPts val="3470"/>
              </a:lnSpc>
              <a:spcBef>
                <a:spcPts val="520"/>
              </a:spcBef>
            </a:pPr>
            <a:r>
              <a:rPr spc="-5" dirty="0"/>
              <a:t>Understanding the multimodal  strategy for SSI </a:t>
            </a:r>
            <a:r>
              <a:rPr spc="-10" dirty="0"/>
              <a:t>prevention</a:t>
            </a:r>
            <a:r>
              <a:rPr spc="-65" dirty="0"/>
              <a:t> </a:t>
            </a:r>
            <a:r>
              <a:rPr spc="-5" dirty="0"/>
              <a:t>(2)</a:t>
            </a:r>
          </a:p>
        </p:txBody>
      </p:sp>
      <p:sp>
        <p:nvSpPr>
          <p:cNvPr id="3" name="object 3"/>
          <p:cNvSpPr txBox="1"/>
          <p:nvPr/>
        </p:nvSpPr>
        <p:spPr>
          <a:xfrm>
            <a:off x="253537" y="989845"/>
            <a:ext cx="8663940" cy="5804535"/>
          </a:xfrm>
          <a:prstGeom prst="rect">
            <a:avLst/>
          </a:prstGeom>
        </p:spPr>
        <p:txBody>
          <a:bodyPr vert="horz" wrap="square" lIns="0" tIns="201295" rIns="0" bIns="0" rtlCol="0">
            <a:spAutoFit/>
          </a:bodyPr>
          <a:lstStyle/>
          <a:p>
            <a:pPr marL="12700">
              <a:lnSpc>
                <a:spcPct val="100000"/>
              </a:lnSpc>
              <a:spcBef>
                <a:spcPts val="1585"/>
              </a:spcBef>
            </a:pPr>
            <a:r>
              <a:rPr sz="2400" b="1" spc="-20" dirty="0">
                <a:latin typeface="Arial"/>
                <a:cs typeface="Arial"/>
              </a:rPr>
              <a:t>Training </a:t>
            </a:r>
            <a:r>
              <a:rPr sz="2400" b="1" spc="-5" dirty="0">
                <a:latin typeface="Arial"/>
                <a:cs typeface="Arial"/>
              </a:rPr>
              <a:t>and education </a:t>
            </a:r>
            <a:r>
              <a:rPr sz="2400" b="1" dirty="0">
                <a:latin typeface="Arial"/>
                <a:cs typeface="Arial"/>
              </a:rPr>
              <a:t>– </a:t>
            </a:r>
            <a:r>
              <a:rPr sz="2400" b="1" i="1" spc="-20" dirty="0">
                <a:latin typeface="Arial"/>
                <a:cs typeface="Arial"/>
              </a:rPr>
              <a:t>“Teach</a:t>
            </a:r>
            <a:r>
              <a:rPr sz="2400" b="1" i="1" spc="-25" dirty="0">
                <a:latin typeface="Arial"/>
                <a:cs typeface="Arial"/>
              </a:rPr>
              <a:t> </a:t>
            </a:r>
            <a:r>
              <a:rPr sz="2400" b="1" i="1" spc="-5" dirty="0">
                <a:latin typeface="Arial"/>
                <a:cs typeface="Arial"/>
              </a:rPr>
              <a:t>it”</a:t>
            </a:r>
            <a:endParaRPr sz="2400">
              <a:latin typeface="Arial"/>
              <a:cs typeface="Arial"/>
            </a:endParaRPr>
          </a:p>
          <a:p>
            <a:pPr marL="355600" marR="1457960" indent="-342900">
              <a:lnSpc>
                <a:spcPct val="109900"/>
              </a:lnSpc>
              <a:spcBef>
                <a:spcPts val="1205"/>
              </a:spcBef>
              <a:buSzPct val="79166"/>
              <a:buFont typeface="Arial"/>
              <a:buChar char="•"/>
              <a:tabLst>
                <a:tab pos="354965" algn="l"/>
                <a:tab pos="355600" algn="l"/>
              </a:tabLst>
            </a:pPr>
            <a:r>
              <a:rPr sz="2400" i="1" spc="-5" dirty="0">
                <a:latin typeface="Arial"/>
                <a:cs typeface="Arial"/>
              </a:rPr>
              <a:t>Practical </a:t>
            </a:r>
            <a:r>
              <a:rPr sz="2400" b="1" i="1" spc="-5" dirty="0">
                <a:latin typeface="Arial"/>
                <a:cs typeface="Arial"/>
              </a:rPr>
              <a:t>training and education </a:t>
            </a:r>
            <a:r>
              <a:rPr sz="2400" i="1" spc="-5" dirty="0">
                <a:latin typeface="Arial"/>
                <a:cs typeface="Arial"/>
              </a:rPr>
              <a:t>methods </a:t>
            </a:r>
            <a:r>
              <a:rPr sz="2400" i="1" dirty="0">
                <a:latin typeface="Arial"/>
                <a:cs typeface="Arial"/>
              </a:rPr>
              <a:t>aligned  </a:t>
            </a:r>
            <a:r>
              <a:rPr sz="2400" i="1" spc="-5" dirty="0">
                <a:latin typeface="Arial"/>
                <a:cs typeface="Arial"/>
              </a:rPr>
              <a:t>with the recommendations for SSI</a:t>
            </a:r>
            <a:r>
              <a:rPr sz="2400" i="1" spc="0" dirty="0">
                <a:latin typeface="Arial"/>
                <a:cs typeface="Arial"/>
              </a:rPr>
              <a:t> </a:t>
            </a:r>
            <a:r>
              <a:rPr sz="2400" i="1" spc="-5" dirty="0">
                <a:latin typeface="Arial"/>
                <a:cs typeface="Arial"/>
              </a:rPr>
              <a:t>prevention</a:t>
            </a:r>
            <a:endParaRPr sz="2400">
              <a:latin typeface="Arial"/>
              <a:cs typeface="Arial"/>
            </a:endParaRPr>
          </a:p>
          <a:p>
            <a:pPr marL="386715" indent="-342900">
              <a:lnSpc>
                <a:spcPct val="100000"/>
              </a:lnSpc>
              <a:spcBef>
                <a:spcPts val="1800"/>
              </a:spcBef>
              <a:buSzPct val="80000"/>
              <a:buChar char="•"/>
              <a:tabLst>
                <a:tab pos="386715" algn="l"/>
                <a:tab pos="387350" algn="l"/>
              </a:tabLst>
            </a:pPr>
            <a:r>
              <a:rPr sz="2000" spc="-5" dirty="0">
                <a:latin typeface="Arial"/>
                <a:cs typeface="Arial"/>
              </a:rPr>
              <a:t>Onsite hospital</a:t>
            </a:r>
            <a:r>
              <a:rPr sz="2000" spc="-10" dirty="0">
                <a:latin typeface="Arial"/>
                <a:cs typeface="Arial"/>
              </a:rPr>
              <a:t> </a:t>
            </a:r>
            <a:r>
              <a:rPr sz="2000" spc="-5" dirty="0">
                <a:latin typeface="Arial"/>
                <a:cs typeface="Arial"/>
              </a:rPr>
              <a:t>courses</a:t>
            </a:r>
            <a:endParaRPr sz="2000">
              <a:latin typeface="Arial"/>
              <a:cs typeface="Arial"/>
            </a:endParaRPr>
          </a:p>
          <a:p>
            <a:pPr marL="386715" indent="-342900">
              <a:lnSpc>
                <a:spcPct val="100000"/>
              </a:lnSpc>
              <a:spcBef>
                <a:spcPts val="600"/>
              </a:spcBef>
              <a:buSzPct val="80000"/>
              <a:buChar char="•"/>
              <a:tabLst>
                <a:tab pos="386715" algn="l"/>
                <a:tab pos="387350" algn="l"/>
              </a:tabLst>
            </a:pPr>
            <a:r>
              <a:rPr sz="2000" dirty="0">
                <a:latin typeface="Arial"/>
                <a:cs typeface="Arial"/>
              </a:rPr>
              <a:t>Bolus </a:t>
            </a:r>
            <a:r>
              <a:rPr sz="2000" spc="-5" dirty="0">
                <a:latin typeface="Arial"/>
                <a:cs typeface="Arial"/>
              </a:rPr>
              <a:t>(single relatively large)</a:t>
            </a:r>
            <a:r>
              <a:rPr sz="2000" spc="-30" dirty="0">
                <a:latin typeface="Arial"/>
                <a:cs typeface="Arial"/>
              </a:rPr>
              <a:t> </a:t>
            </a:r>
            <a:r>
              <a:rPr sz="2000" dirty="0">
                <a:latin typeface="Arial"/>
                <a:cs typeface="Arial"/>
              </a:rPr>
              <a:t>sessions</a:t>
            </a:r>
            <a:endParaRPr sz="2000">
              <a:latin typeface="Arial"/>
              <a:cs typeface="Arial"/>
            </a:endParaRPr>
          </a:p>
          <a:p>
            <a:pPr marL="386715" indent="-342900">
              <a:lnSpc>
                <a:spcPct val="100000"/>
              </a:lnSpc>
              <a:spcBef>
                <a:spcPts val="600"/>
              </a:spcBef>
              <a:buSzPct val="80000"/>
              <a:buChar char="•"/>
              <a:tabLst>
                <a:tab pos="386715" algn="l"/>
                <a:tab pos="387350" algn="l"/>
              </a:tabLst>
            </a:pPr>
            <a:r>
              <a:rPr sz="2000" spc="-5" dirty="0">
                <a:latin typeface="Arial"/>
                <a:cs typeface="Arial"/>
              </a:rPr>
              <a:t>Simulation </a:t>
            </a:r>
            <a:r>
              <a:rPr sz="2000" dirty="0">
                <a:latin typeface="Arial"/>
                <a:cs typeface="Arial"/>
              </a:rPr>
              <a:t>sessions </a:t>
            </a:r>
            <a:r>
              <a:rPr sz="2000" spc="-5" dirty="0">
                <a:latin typeface="Arial"/>
                <a:cs typeface="Arial"/>
              </a:rPr>
              <a:t>for </a:t>
            </a:r>
            <a:r>
              <a:rPr sz="2000" dirty="0">
                <a:latin typeface="Arial"/>
                <a:cs typeface="Arial"/>
              </a:rPr>
              <a:t>skills</a:t>
            </a:r>
            <a:r>
              <a:rPr sz="2000" spc="-30" dirty="0">
                <a:latin typeface="Arial"/>
                <a:cs typeface="Arial"/>
              </a:rPr>
              <a:t> </a:t>
            </a:r>
            <a:r>
              <a:rPr sz="2000" spc="-5" dirty="0">
                <a:latin typeface="Arial"/>
                <a:cs typeface="Arial"/>
              </a:rPr>
              <a:t>training</a:t>
            </a:r>
            <a:endParaRPr sz="2000">
              <a:latin typeface="Arial"/>
              <a:cs typeface="Arial"/>
            </a:endParaRPr>
          </a:p>
          <a:p>
            <a:pPr marL="386715" indent="-342900">
              <a:lnSpc>
                <a:spcPct val="100000"/>
              </a:lnSpc>
              <a:spcBef>
                <a:spcPts val="600"/>
              </a:spcBef>
              <a:buSzPct val="80000"/>
              <a:buChar char="•"/>
              <a:tabLst>
                <a:tab pos="386715" algn="l"/>
                <a:tab pos="387350" algn="l"/>
              </a:tabLst>
            </a:pPr>
            <a:r>
              <a:rPr sz="2000" dirty="0">
                <a:latin typeface="Arial"/>
                <a:cs typeface="Arial"/>
              </a:rPr>
              <a:t>Use of locally </a:t>
            </a:r>
            <a:r>
              <a:rPr sz="2000" spc="-5" dirty="0">
                <a:latin typeface="Arial"/>
                <a:cs typeface="Arial"/>
              </a:rPr>
              <a:t>made </a:t>
            </a:r>
            <a:r>
              <a:rPr sz="2000" dirty="0">
                <a:latin typeface="Arial"/>
                <a:cs typeface="Arial"/>
              </a:rPr>
              <a:t>or online</a:t>
            </a:r>
            <a:r>
              <a:rPr sz="2000" spc="-65" dirty="0">
                <a:latin typeface="Arial"/>
                <a:cs typeface="Arial"/>
              </a:rPr>
              <a:t> </a:t>
            </a:r>
            <a:r>
              <a:rPr sz="2000" dirty="0">
                <a:latin typeface="Arial"/>
                <a:cs typeface="Arial"/>
              </a:rPr>
              <a:t>videos</a:t>
            </a:r>
            <a:endParaRPr sz="2000">
              <a:latin typeface="Arial"/>
              <a:cs typeface="Arial"/>
            </a:endParaRPr>
          </a:p>
          <a:p>
            <a:pPr marL="386715" indent="-342900">
              <a:lnSpc>
                <a:spcPct val="100000"/>
              </a:lnSpc>
              <a:spcBef>
                <a:spcPts val="600"/>
              </a:spcBef>
              <a:buSzPct val="80000"/>
              <a:buChar char="•"/>
              <a:tabLst>
                <a:tab pos="386715" algn="l"/>
                <a:tab pos="387350" algn="l"/>
              </a:tabLst>
            </a:pPr>
            <a:r>
              <a:rPr sz="2000" spc="-5" dirty="0">
                <a:latin typeface="Arial"/>
                <a:cs typeface="Arial"/>
              </a:rPr>
              <a:t>Online e.learning courses </a:t>
            </a:r>
            <a:r>
              <a:rPr sz="2000" dirty="0">
                <a:latin typeface="Arial"/>
                <a:cs typeface="Arial"/>
              </a:rPr>
              <a:t>and</a:t>
            </a:r>
            <a:r>
              <a:rPr sz="2000" spc="-25" dirty="0">
                <a:latin typeface="Arial"/>
                <a:cs typeface="Arial"/>
              </a:rPr>
              <a:t> </a:t>
            </a:r>
            <a:r>
              <a:rPr sz="2000" spc="-5" dirty="0">
                <a:latin typeface="Arial"/>
                <a:cs typeface="Arial"/>
              </a:rPr>
              <a:t>webinars</a:t>
            </a:r>
            <a:endParaRPr sz="2000">
              <a:latin typeface="Arial"/>
              <a:cs typeface="Arial"/>
            </a:endParaRPr>
          </a:p>
          <a:p>
            <a:pPr marL="386715" indent="-342900">
              <a:lnSpc>
                <a:spcPct val="100000"/>
              </a:lnSpc>
              <a:spcBef>
                <a:spcPts val="600"/>
              </a:spcBef>
              <a:buSzPct val="80000"/>
              <a:buChar char="•"/>
              <a:tabLst>
                <a:tab pos="386715" algn="l"/>
                <a:tab pos="387350" algn="l"/>
              </a:tabLst>
            </a:pPr>
            <a:r>
              <a:rPr sz="2000" dirty="0">
                <a:latin typeface="Arial"/>
                <a:cs typeface="Arial"/>
              </a:rPr>
              <a:t>Focus </a:t>
            </a:r>
            <a:r>
              <a:rPr sz="2000" spc="-5" dirty="0">
                <a:latin typeface="Arial"/>
                <a:cs typeface="Arial"/>
              </a:rPr>
              <a:t>groups </a:t>
            </a:r>
            <a:r>
              <a:rPr sz="2000" dirty="0">
                <a:latin typeface="Arial"/>
                <a:cs typeface="Arial"/>
              </a:rPr>
              <a:t>and</a:t>
            </a:r>
            <a:r>
              <a:rPr sz="2000" spc="-30" dirty="0">
                <a:latin typeface="Arial"/>
                <a:cs typeface="Arial"/>
              </a:rPr>
              <a:t> </a:t>
            </a:r>
            <a:r>
              <a:rPr sz="2000" spc="-5" dirty="0">
                <a:latin typeface="Arial"/>
                <a:cs typeface="Arial"/>
              </a:rPr>
              <a:t>workshops</a:t>
            </a:r>
            <a:endParaRPr sz="2000">
              <a:latin typeface="Arial"/>
              <a:cs typeface="Arial"/>
            </a:endParaRPr>
          </a:p>
          <a:p>
            <a:pPr marL="386715" indent="-342900">
              <a:lnSpc>
                <a:spcPct val="100000"/>
              </a:lnSpc>
              <a:spcBef>
                <a:spcPts val="600"/>
              </a:spcBef>
              <a:buSzPct val="80000"/>
              <a:buChar char="•"/>
              <a:tabLst>
                <a:tab pos="386715" algn="l"/>
                <a:tab pos="387350" algn="l"/>
              </a:tabLst>
            </a:pPr>
            <a:r>
              <a:rPr sz="2000" dirty="0">
                <a:latin typeface="Arial"/>
                <a:cs typeface="Arial"/>
              </a:rPr>
              <a:t>Bedside</a:t>
            </a:r>
            <a:r>
              <a:rPr sz="2000" spc="-15" dirty="0">
                <a:latin typeface="Arial"/>
                <a:cs typeface="Arial"/>
              </a:rPr>
              <a:t> </a:t>
            </a:r>
            <a:r>
              <a:rPr sz="2000" spc="-5" dirty="0">
                <a:latin typeface="Arial"/>
                <a:cs typeface="Arial"/>
              </a:rPr>
              <a:t>training</a:t>
            </a:r>
            <a:endParaRPr sz="2000">
              <a:latin typeface="Arial"/>
              <a:cs typeface="Arial"/>
            </a:endParaRPr>
          </a:p>
          <a:p>
            <a:pPr marL="386715" marR="5080" indent="-342900">
              <a:lnSpc>
                <a:spcPct val="100000"/>
              </a:lnSpc>
              <a:spcBef>
                <a:spcPts val="600"/>
              </a:spcBef>
              <a:buSzPct val="80000"/>
              <a:buChar char="•"/>
              <a:tabLst>
                <a:tab pos="386715" algn="l"/>
                <a:tab pos="387350" algn="l"/>
              </a:tabLst>
            </a:pPr>
            <a:r>
              <a:rPr sz="2000" spc="-5" dirty="0">
                <a:latin typeface="Arial"/>
                <a:cs typeface="Arial"/>
              </a:rPr>
              <a:t>In-person </a:t>
            </a:r>
            <a:r>
              <a:rPr sz="2000" dirty="0">
                <a:latin typeface="Arial"/>
                <a:cs typeface="Arial"/>
              </a:rPr>
              <a:t>sessions, </a:t>
            </a:r>
            <a:r>
              <a:rPr sz="2000" spc="-5" dirty="0">
                <a:latin typeface="Arial"/>
                <a:cs typeface="Arial"/>
              </a:rPr>
              <a:t>e.g. during ward </a:t>
            </a:r>
            <a:r>
              <a:rPr sz="2000" dirty="0">
                <a:latin typeface="Arial"/>
                <a:cs typeface="Arial"/>
              </a:rPr>
              <a:t>or </a:t>
            </a:r>
            <a:r>
              <a:rPr sz="2000" spc="-5" dirty="0">
                <a:latin typeface="Arial"/>
                <a:cs typeface="Arial"/>
              </a:rPr>
              <a:t>grand rounds, town </a:t>
            </a:r>
            <a:r>
              <a:rPr sz="2000" dirty="0">
                <a:latin typeface="Arial"/>
                <a:cs typeface="Arial"/>
              </a:rPr>
              <a:t>hall </a:t>
            </a:r>
            <a:r>
              <a:rPr sz="2000" spc="-5" dirty="0">
                <a:latin typeface="Arial"/>
                <a:cs typeface="Arial"/>
              </a:rPr>
              <a:t>meetings,  </a:t>
            </a:r>
            <a:r>
              <a:rPr sz="2000" dirty="0">
                <a:latin typeface="Arial"/>
                <a:cs typeface="Arial"/>
              </a:rPr>
              <a:t>coaching</a:t>
            </a:r>
            <a:r>
              <a:rPr sz="2000" spc="-15" dirty="0">
                <a:latin typeface="Arial"/>
                <a:cs typeface="Arial"/>
              </a:rPr>
              <a:t> </a:t>
            </a:r>
            <a:r>
              <a:rPr sz="2000" spc="-5" dirty="0">
                <a:latin typeface="Arial"/>
                <a:cs typeface="Arial"/>
              </a:rPr>
              <a:t>visits</a:t>
            </a:r>
            <a:endParaRPr sz="2000">
              <a:latin typeface="Arial"/>
              <a:cs typeface="Arial"/>
            </a:endParaRPr>
          </a:p>
          <a:p>
            <a:pPr marL="386715" indent="-342900">
              <a:lnSpc>
                <a:spcPct val="100000"/>
              </a:lnSpc>
              <a:spcBef>
                <a:spcPts val="600"/>
              </a:spcBef>
              <a:buSzPct val="80000"/>
              <a:buChar char="•"/>
              <a:tabLst>
                <a:tab pos="386715" algn="l"/>
                <a:tab pos="387350" algn="l"/>
              </a:tabLst>
            </a:pPr>
            <a:r>
              <a:rPr sz="2000" spc="-5" dirty="0">
                <a:latin typeface="Arial"/>
                <a:cs typeface="Arial"/>
              </a:rPr>
              <a:t>Pre </a:t>
            </a:r>
            <a:r>
              <a:rPr sz="2000" dirty="0">
                <a:latin typeface="Arial"/>
                <a:cs typeface="Arial"/>
              </a:rPr>
              <a:t>and post knowledge and </a:t>
            </a:r>
            <a:r>
              <a:rPr sz="2000" spc="-5" dirty="0">
                <a:latin typeface="Arial"/>
                <a:cs typeface="Arial"/>
              </a:rPr>
              <a:t>perception</a:t>
            </a:r>
            <a:r>
              <a:rPr sz="2000" spc="-65" dirty="0">
                <a:latin typeface="Arial"/>
                <a:cs typeface="Arial"/>
              </a:rPr>
              <a:t> </a:t>
            </a:r>
            <a:r>
              <a:rPr sz="2000" spc="-5" dirty="0">
                <a:latin typeface="Arial"/>
                <a:cs typeface="Arial"/>
              </a:rPr>
              <a:t>tests</a:t>
            </a:r>
            <a:endParaRPr sz="2000">
              <a:latin typeface="Arial"/>
              <a:cs typeface="Arial"/>
            </a:endParaRPr>
          </a:p>
          <a:p>
            <a:pPr marL="386715" indent="-342900">
              <a:lnSpc>
                <a:spcPct val="100000"/>
              </a:lnSpc>
              <a:spcBef>
                <a:spcPts val="600"/>
              </a:spcBef>
              <a:buSzPct val="80000"/>
              <a:buChar char="•"/>
              <a:tabLst>
                <a:tab pos="386715" algn="l"/>
                <a:tab pos="387350" algn="l"/>
              </a:tabLst>
            </a:pPr>
            <a:r>
              <a:rPr sz="2000" spc="-10" dirty="0">
                <a:latin typeface="Arial"/>
                <a:cs typeface="Arial"/>
              </a:rPr>
              <a:t>Training </a:t>
            </a:r>
            <a:r>
              <a:rPr sz="2000" spc="-5" dirty="0">
                <a:latin typeface="Arial"/>
                <a:cs typeface="Arial"/>
              </a:rPr>
              <a:t>support materials (handouts, e-learning,</a:t>
            </a:r>
            <a:r>
              <a:rPr sz="2000" spc="-35" dirty="0">
                <a:latin typeface="Arial"/>
                <a:cs typeface="Arial"/>
              </a:rPr>
              <a:t> </a:t>
            </a:r>
            <a:r>
              <a:rPr sz="2000" spc="-5" dirty="0">
                <a:latin typeface="Arial"/>
                <a:cs typeface="Arial"/>
              </a:rPr>
              <a:t>etc.)</a:t>
            </a:r>
            <a:endParaRPr sz="2000">
              <a:latin typeface="Arial"/>
              <a:cs typeface="Arial"/>
            </a:endParaRPr>
          </a:p>
        </p:txBody>
      </p:sp>
      <p:sp>
        <p:nvSpPr>
          <p:cNvPr id="4" name="object 4"/>
          <p:cNvSpPr/>
          <p:nvPr/>
        </p:nvSpPr>
        <p:spPr>
          <a:xfrm>
            <a:off x="7591808" y="986019"/>
            <a:ext cx="960926" cy="96092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1648" y="6222153"/>
            <a:ext cx="2360295" cy="389890"/>
          </a:xfrm>
          <a:prstGeom prst="rect">
            <a:avLst/>
          </a:prstGeom>
        </p:spPr>
        <p:txBody>
          <a:bodyPr vert="horz" wrap="square" lIns="0" tIns="12700" rIns="0" bIns="0" rtlCol="0">
            <a:spAutoFit/>
          </a:bodyPr>
          <a:lstStyle/>
          <a:p>
            <a:pPr marL="12700" marR="5080">
              <a:lnSpc>
                <a:spcPct val="108600"/>
              </a:lnSpc>
              <a:spcBef>
                <a:spcPts val="100"/>
              </a:spcBef>
            </a:pPr>
            <a:r>
              <a:rPr sz="1100" i="1" spc="-5" dirty="0">
                <a:latin typeface="Arial"/>
                <a:cs typeface="Arial"/>
              </a:rPr>
              <a:t>Source</a:t>
            </a:r>
            <a:r>
              <a:rPr sz="1100" spc="-5" dirty="0">
                <a:latin typeface="Arial"/>
                <a:cs typeface="Arial"/>
              </a:rPr>
              <a:t>: </a:t>
            </a:r>
            <a:r>
              <a:rPr sz="1100" u="sng" spc="-5" dirty="0">
                <a:solidFill>
                  <a:srgbClr val="009CDE"/>
                </a:solidFill>
                <a:uFill>
                  <a:solidFill>
                    <a:srgbClr val="009CDE"/>
                  </a:solidFill>
                </a:uFill>
                <a:latin typeface="Arial"/>
                <a:cs typeface="Arial"/>
                <a:hlinkClick r:id="rId2"/>
              </a:rPr>
              <a:t>http://www.who.int/infection- </a:t>
            </a:r>
            <a:r>
              <a:rPr sz="1100" spc="-5" dirty="0">
                <a:solidFill>
                  <a:srgbClr val="009CDE"/>
                </a:solidFill>
                <a:latin typeface="Arial"/>
                <a:cs typeface="Arial"/>
              </a:rPr>
              <a:t> </a:t>
            </a:r>
            <a:r>
              <a:rPr sz="1100" u="sng" spc="-5" dirty="0">
                <a:solidFill>
                  <a:srgbClr val="009CDE"/>
                </a:solidFill>
                <a:uFill>
                  <a:solidFill>
                    <a:srgbClr val="009CDE"/>
                  </a:solidFill>
                </a:uFill>
                <a:latin typeface="Arial"/>
                <a:cs typeface="Arial"/>
              </a:rPr>
              <a:t>prevention/tools/core-components/en/</a:t>
            </a:r>
            <a:endParaRPr sz="1100">
              <a:latin typeface="Arial"/>
              <a:cs typeface="Arial"/>
            </a:endParaRPr>
          </a:p>
        </p:txBody>
      </p:sp>
      <p:sp>
        <p:nvSpPr>
          <p:cNvPr id="3" name="object 3"/>
          <p:cNvSpPr txBox="1">
            <a:spLocks noGrp="1"/>
          </p:cNvSpPr>
          <p:nvPr>
            <p:ph type="title"/>
          </p:nvPr>
        </p:nvSpPr>
        <p:spPr>
          <a:xfrm>
            <a:off x="365300" y="204887"/>
            <a:ext cx="5293995" cy="513080"/>
          </a:xfrm>
          <a:prstGeom prst="rect">
            <a:avLst/>
          </a:prstGeom>
        </p:spPr>
        <p:txBody>
          <a:bodyPr vert="horz" wrap="square" lIns="0" tIns="12700" rIns="0" bIns="0" rtlCol="0">
            <a:spAutoFit/>
          </a:bodyPr>
          <a:lstStyle/>
          <a:p>
            <a:pPr marL="12700">
              <a:lnSpc>
                <a:spcPct val="100000"/>
              </a:lnSpc>
              <a:spcBef>
                <a:spcPts val="100"/>
              </a:spcBef>
            </a:pPr>
            <a:r>
              <a:rPr spc="-5" dirty="0"/>
              <a:t>IPC implementation</a:t>
            </a:r>
            <a:r>
              <a:rPr spc="-45" dirty="0"/>
              <a:t> </a:t>
            </a:r>
            <a:r>
              <a:rPr spc="-15" dirty="0"/>
              <a:t>resources</a:t>
            </a:r>
          </a:p>
        </p:txBody>
      </p:sp>
      <p:sp>
        <p:nvSpPr>
          <p:cNvPr id="4" name="object 4"/>
          <p:cNvSpPr/>
          <p:nvPr/>
        </p:nvSpPr>
        <p:spPr>
          <a:xfrm>
            <a:off x="0" y="896415"/>
            <a:ext cx="9144000" cy="1939925"/>
          </a:xfrm>
          <a:custGeom>
            <a:avLst/>
            <a:gdLst/>
            <a:ahLst/>
            <a:cxnLst/>
            <a:rect l="l" t="t" r="r" b="b"/>
            <a:pathLst>
              <a:path w="9144000" h="1939925">
                <a:moveTo>
                  <a:pt x="8950020" y="0"/>
                </a:moveTo>
                <a:lnTo>
                  <a:pt x="193980" y="0"/>
                </a:lnTo>
                <a:lnTo>
                  <a:pt x="149502" y="5123"/>
                </a:lnTo>
                <a:lnTo>
                  <a:pt x="108672" y="19716"/>
                </a:lnTo>
                <a:lnTo>
                  <a:pt x="72655" y="42615"/>
                </a:lnTo>
                <a:lnTo>
                  <a:pt x="42615" y="72656"/>
                </a:lnTo>
                <a:lnTo>
                  <a:pt x="19716" y="108673"/>
                </a:lnTo>
                <a:lnTo>
                  <a:pt x="5123" y="149503"/>
                </a:lnTo>
                <a:lnTo>
                  <a:pt x="0" y="193981"/>
                </a:lnTo>
                <a:lnTo>
                  <a:pt x="0" y="1745783"/>
                </a:lnTo>
                <a:lnTo>
                  <a:pt x="5123" y="1790261"/>
                </a:lnTo>
                <a:lnTo>
                  <a:pt x="19716" y="1831091"/>
                </a:lnTo>
                <a:lnTo>
                  <a:pt x="42615" y="1867108"/>
                </a:lnTo>
                <a:lnTo>
                  <a:pt x="72655" y="1897149"/>
                </a:lnTo>
                <a:lnTo>
                  <a:pt x="108672" y="1920048"/>
                </a:lnTo>
                <a:lnTo>
                  <a:pt x="149502" y="1934641"/>
                </a:lnTo>
                <a:lnTo>
                  <a:pt x="193980" y="1939764"/>
                </a:lnTo>
                <a:lnTo>
                  <a:pt x="8950020" y="1939764"/>
                </a:lnTo>
                <a:lnTo>
                  <a:pt x="8994497" y="1934641"/>
                </a:lnTo>
                <a:lnTo>
                  <a:pt x="9035327" y="1920048"/>
                </a:lnTo>
                <a:lnTo>
                  <a:pt x="9071344" y="1897149"/>
                </a:lnTo>
                <a:lnTo>
                  <a:pt x="9101384" y="1867108"/>
                </a:lnTo>
                <a:lnTo>
                  <a:pt x="9124283" y="1831091"/>
                </a:lnTo>
                <a:lnTo>
                  <a:pt x="9138876" y="1790261"/>
                </a:lnTo>
                <a:lnTo>
                  <a:pt x="9144000" y="1745783"/>
                </a:lnTo>
                <a:lnTo>
                  <a:pt x="9144000" y="193981"/>
                </a:lnTo>
                <a:lnTo>
                  <a:pt x="9138876" y="149503"/>
                </a:lnTo>
                <a:lnTo>
                  <a:pt x="9124283" y="108673"/>
                </a:lnTo>
                <a:lnTo>
                  <a:pt x="9101384" y="72656"/>
                </a:lnTo>
                <a:lnTo>
                  <a:pt x="9071344" y="42615"/>
                </a:lnTo>
                <a:lnTo>
                  <a:pt x="9035327" y="19716"/>
                </a:lnTo>
                <a:lnTo>
                  <a:pt x="8994497" y="5123"/>
                </a:lnTo>
                <a:lnTo>
                  <a:pt x="8950020" y="0"/>
                </a:lnTo>
                <a:close/>
              </a:path>
            </a:pathLst>
          </a:custGeom>
          <a:solidFill>
            <a:srgbClr val="FFFFFF">
              <a:alpha val="90199"/>
            </a:srgbClr>
          </a:solidFill>
        </p:spPr>
        <p:txBody>
          <a:bodyPr wrap="square" lIns="0" tIns="0" rIns="0" bIns="0" rtlCol="0"/>
          <a:lstStyle/>
          <a:p>
            <a:endParaRPr/>
          </a:p>
        </p:txBody>
      </p:sp>
      <p:sp>
        <p:nvSpPr>
          <p:cNvPr id="5" name="object 5"/>
          <p:cNvSpPr/>
          <p:nvPr/>
        </p:nvSpPr>
        <p:spPr>
          <a:xfrm>
            <a:off x="0" y="896415"/>
            <a:ext cx="9144000" cy="1939925"/>
          </a:xfrm>
          <a:custGeom>
            <a:avLst/>
            <a:gdLst/>
            <a:ahLst/>
            <a:cxnLst/>
            <a:rect l="l" t="t" r="r" b="b"/>
            <a:pathLst>
              <a:path w="9144000" h="1939925">
                <a:moveTo>
                  <a:pt x="0" y="193980"/>
                </a:moveTo>
                <a:lnTo>
                  <a:pt x="5123" y="149502"/>
                </a:lnTo>
                <a:lnTo>
                  <a:pt x="19716" y="108672"/>
                </a:lnTo>
                <a:lnTo>
                  <a:pt x="42615" y="72655"/>
                </a:lnTo>
                <a:lnTo>
                  <a:pt x="72655" y="42615"/>
                </a:lnTo>
                <a:lnTo>
                  <a:pt x="108672" y="19716"/>
                </a:lnTo>
                <a:lnTo>
                  <a:pt x="149502" y="5123"/>
                </a:lnTo>
                <a:lnTo>
                  <a:pt x="193980" y="0"/>
                </a:lnTo>
                <a:lnTo>
                  <a:pt x="8950020" y="0"/>
                </a:lnTo>
                <a:lnTo>
                  <a:pt x="8994497" y="5123"/>
                </a:lnTo>
                <a:lnTo>
                  <a:pt x="9035327" y="19716"/>
                </a:lnTo>
                <a:lnTo>
                  <a:pt x="9071344" y="42615"/>
                </a:lnTo>
                <a:lnTo>
                  <a:pt x="9101384" y="72655"/>
                </a:lnTo>
                <a:lnTo>
                  <a:pt x="9124283" y="108672"/>
                </a:lnTo>
                <a:lnTo>
                  <a:pt x="9138876" y="149502"/>
                </a:lnTo>
                <a:lnTo>
                  <a:pt x="9144000" y="193980"/>
                </a:lnTo>
                <a:lnTo>
                  <a:pt x="9144000" y="1745784"/>
                </a:lnTo>
                <a:lnTo>
                  <a:pt x="9138876" y="1790261"/>
                </a:lnTo>
                <a:lnTo>
                  <a:pt x="9124283" y="1831091"/>
                </a:lnTo>
                <a:lnTo>
                  <a:pt x="9101384" y="1867108"/>
                </a:lnTo>
                <a:lnTo>
                  <a:pt x="9071344" y="1897148"/>
                </a:lnTo>
                <a:lnTo>
                  <a:pt x="9035327" y="1920047"/>
                </a:lnTo>
                <a:lnTo>
                  <a:pt x="8994497" y="1934640"/>
                </a:lnTo>
                <a:lnTo>
                  <a:pt x="8950020" y="1939764"/>
                </a:lnTo>
                <a:lnTo>
                  <a:pt x="193980" y="1939764"/>
                </a:lnTo>
                <a:lnTo>
                  <a:pt x="149502" y="1934640"/>
                </a:lnTo>
                <a:lnTo>
                  <a:pt x="108672" y="1920047"/>
                </a:lnTo>
                <a:lnTo>
                  <a:pt x="72655" y="1897148"/>
                </a:lnTo>
                <a:lnTo>
                  <a:pt x="42615" y="1867108"/>
                </a:lnTo>
                <a:lnTo>
                  <a:pt x="19716" y="1831091"/>
                </a:lnTo>
                <a:lnTo>
                  <a:pt x="5123" y="1790261"/>
                </a:lnTo>
                <a:lnTo>
                  <a:pt x="0" y="1745784"/>
                </a:lnTo>
                <a:lnTo>
                  <a:pt x="0" y="193980"/>
                </a:lnTo>
                <a:close/>
              </a:path>
            </a:pathLst>
          </a:custGeom>
          <a:ln w="12700">
            <a:solidFill>
              <a:srgbClr val="000000"/>
            </a:solidFill>
          </a:ln>
        </p:spPr>
        <p:txBody>
          <a:bodyPr wrap="square" lIns="0" tIns="0" rIns="0" bIns="0" rtlCol="0"/>
          <a:lstStyle/>
          <a:p>
            <a:endParaRPr/>
          </a:p>
        </p:txBody>
      </p:sp>
      <p:sp>
        <p:nvSpPr>
          <p:cNvPr id="6" name="object 6"/>
          <p:cNvSpPr/>
          <p:nvPr/>
        </p:nvSpPr>
        <p:spPr>
          <a:xfrm>
            <a:off x="278063" y="1158918"/>
            <a:ext cx="1540281" cy="1422492"/>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p:nvPr/>
        </p:nvSpPr>
        <p:spPr>
          <a:xfrm>
            <a:off x="278063" y="1158918"/>
            <a:ext cx="1540510" cy="1423035"/>
          </a:xfrm>
          <a:custGeom>
            <a:avLst/>
            <a:gdLst/>
            <a:ahLst/>
            <a:cxnLst/>
            <a:rect l="l" t="t" r="r" b="b"/>
            <a:pathLst>
              <a:path w="1540510" h="1423035">
                <a:moveTo>
                  <a:pt x="0" y="142248"/>
                </a:moveTo>
                <a:lnTo>
                  <a:pt x="7251" y="97287"/>
                </a:lnTo>
                <a:lnTo>
                  <a:pt x="27445" y="58238"/>
                </a:lnTo>
                <a:lnTo>
                  <a:pt x="58238" y="27445"/>
                </a:lnTo>
                <a:lnTo>
                  <a:pt x="97287" y="7251"/>
                </a:lnTo>
                <a:lnTo>
                  <a:pt x="142248" y="0"/>
                </a:lnTo>
                <a:lnTo>
                  <a:pt x="1398032" y="0"/>
                </a:lnTo>
                <a:lnTo>
                  <a:pt x="1442993" y="7251"/>
                </a:lnTo>
                <a:lnTo>
                  <a:pt x="1482042" y="27445"/>
                </a:lnTo>
                <a:lnTo>
                  <a:pt x="1512835" y="58238"/>
                </a:lnTo>
                <a:lnTo>
                  <a:pt x="1533029" y="97287"/>
                </a:lnTo>
                <a:lnTo>
                  <a:pt x="1540281" y="142248"/>
                </a:lnTo>
                <a:lnTo>
                  <a:pt x="1540281" y="1280244"/>
                </a:lnTo>
                <a:lnTo>
                  <a:pt x="1533029" y="1325205"/>
                </a:lnTo>
                <a:lnTo>
                  <a:pt x="1512835" y="1364254"/>
                </a:lnTo>
                <a:lnTo>
                  <a:pt x="1482042" y="1395047"/>
                </a:lnTo>
                <a:lnTo>
                  <a:pt x="1442993" y="1415241"/>
                </a:lnTo>
                <a:lnTo>
                  <a:pt x="1398032" y="1422493"/>
                </a:lnTo>
                <a:lnTo>
                  <a:pt x="142248" y="1422493"/>
                </a:lnTo>
                <a:lnTo>
                  <a:pt x="97287" y="1415241"/>
                </a:lnTo>
                <a:lnTo>
                  <a:pt x="58238" y="1395047"/>
                </a:lnTo>
                <a:lnTo>
                  <a:pt x="27445" y="1364254"/>
                </a:lnTo>
                <a:lnTo>
                  <a:pt x="7251" y="1325205"/>
                </a:lnTo>
                <a:lnTo>
                  <a:pt x="0" y="1280244"/>
                </a:lnTo>
                <a:lnTo>
                  <a:pt x="0" y="142248"/>
                </a:lnTo>
                <a:close/>
              </a:path>
            </a:pathLst>
          </a:custGeom>
          <a:ln w="19050">
            <a:solidFill>
              <a:srgbClr val="000000"/>
            </a:solidFill>
          </a:ln>
        </p:spPr>
        <p:txBody>
          <a:bodyPr wrap="square" lIns="0" tIns="0" rIns="0" bIns="0" rtlCol="0"/>
          <a:lstStyle/>
          <a:p>
            <a:endParaRPr/>
          </a:p>
        </p:txBody>
      </p:sp>
      <p:sp>
        <p:nvSpPr>
          <p:cNvPr id="8" name="object 8"/>
          <p:cNvSpPr/>
          <p:nvPr/>
        </p:nvSpPr>
        <p:spPr>
          <a:xfrm>
            <a:off x="278064" y="2947966"/>
            <a:ext cx="1540510" cy="1737995"/>
          </a:xfrm>
          <a:custGeom>
            <a:avLst/>
            <a:gdLst/>
            <a:ahLst/>
            <a:cxnLst/>
            <a:rect l="l" t="t" r="r" b="b"/>
            <a:pathLst>
              <a:path w="1540510" h="1737995">
                <a:moveTo>
                  <a:pt x="1378550" y="1737813"/>
                </a:moveTo>
                <a:lnTo>
                  <a:pt x="161730" y="1737813"/>
                </a:lnTo>
                <a:lnTo>
                  <a:pt x="118735" y="1732035"/>
                </a:lnTo>
                <a:lnTo>
                  <a:pt x="80101" y="1715732"/>
                </a:lnTo>
                <a:lnTo>
                  <a:pt x="47369" y="1690443"/>
                </a:lnTo>
                <a:lnTo>
                  <a:pt x="22080" y="1657711"/>
                </a:lnTo>
                <a:lnTo>
                  <a:pt x="5777" y="1619077"/>
                </a:lnTo>
                <a:lnTo>
                  <a:pt x="0" y="1576082"/>
                </a:lnTo>
                <a:lnTo>
                  <a:pt x="0" y="0"/>
                </a:lnTo>
                <a:lnTo>
                  <a:pt x="1540281" y="0"/>
                </a:lnTo>
                <a:lnTo>
                  <a:pt x="1540281" y="1576082"/>
                </a:lnTo>
                <a:lnTo>
                  <a:pt x="1534503" y="1619077"/>
                </a:lnTo>
                <a:lnTo>
                  <a:pt x="1518200" y="1657711"/>
                </a:lnTo>
                <a:lnTo>
                  <a:pt x="1492911" y="1690443"/>
                </a:lnTo>
                <a:lnTo>
                  <a:pt x="1460179" y="1715732"/>
                </a:lnTo>
                <a:lnTo>
                  <a:pt x="1421544" y="1732035"/>
                </a:lnTo>
                <a:lnTo>
                  <a:pt x="1378550" y="1737813"/>
                </a:lnTo>
                <a:close/>
              </a:path>
            </a:pathLst>
          </a:custGeom>
          <a:ln w="19050">
            <a:solidFill>
              <a:srgbClr val="000000"/>
            </a:solidFill>
          </a:ln>
        </p:spPr>
        <p:txBody>
          <a:bodyPr wrap="square" lIns="0" tIns="0" rIns="0" bIns="0" rtlCol="0"/>
          <a:lstStyle/>
          <a:p>
            <a:endParaRPr/>
          </a:p>
        </p:txBody>
      </p:sp>
      <p:sp>
        <p:nvSpPr>
          <p:cNvPr id="9" name="object 9"/>
          <p:cNvSpPr txBox="1"/>
          <p:nvPr/>
        </p:nvSpPr>
        <p:spPr>
          <a:xfrm>
            <a:off x="431174" y="3015212"/>
            <a:ext cx="1233805" cy="1319530"/>
          </a:xfrm>
          <a:prstGeom prst="rect">
            <a:avLst/>
          </a:prstGeom>
        </p:spPr>
        <p:txBody>
          <a:bodyPr vert="horz" wrap="square" lIns="0" tIns="46355" rIns="0" bIns="0" rtlCol="0">
            <a:spAutoFit/>
          </a:bodyPr>
          <a:lstStyle/>
          <a:p>
            <a:pPr marL="12700" marR="5080" algn="ctr">
              <a:lnSpc>
                <a:spcPct val="86100"/>
              </a:lnSpc>
              <a:spcBef>
                <a:spcPts val="365"/>
              </a:spcBef>
            </a:pPr>
            <a:r>
              <a:rPr sz="1600" spc="-5" dirty="0">
                <a:latin typeface="Arial"/>
                <a:cs typeface="Arial"/>
              </a:rPr>
              <a:t>Practical  </a:t>
            </a:r>
            <a:r>
              <a:rPr sz="1600" dirty="0">
                <a:latin typeface="Arial"/>
                <a:cs typeface="Arial"/>
              </a:rPr>
              <a:t>manuals </a:t>
            </a:r>
            <a:r>
              <a:rPr sz="1600" spc="-5" dirty="0">
                <a:latin typeface="Arial"/>
                <a:cs typeface="Arial"/>
              </a:rPr>
              <a:t>to  </a:t>
            </a:r>
            <a:r>
              <a:rPr sz="1600" dirty="0">
                <a:latin typeface="Arial"/>
                <a:cs typeface="Arial"/>
              </a:rPr>
              <a:t>support  </a:t>
            </a:r>
            <a:r>
              <a:rPr sz="1600" spc="-5" dirty="0">
                <a:latin typeface="Arial"/>
                <a:cs typeface="Arial"/>
              </a:rPr>
              <a:t>implementing  the </a:t>
            </a:r>
            <a:r>
              <a:rPr sz="1600" dirty="0">
                <a:latin typeface="Arial"/>
                <a:cs typeface="Arial"/>
              </a:rPr>
              <a:t>core  </a:t>
            </a:r>
            <a:r>
              <a:rPr sz="1600" spc="-5" dirty="0">
                <a:latin typeface="Arial"/>
                <a:cs typeface="Arial"/>
              </a:rPr>
              <a:t>components</a:t>
            </a:r>
            <a:endParaRPr sz="1600">
              <a:latin typeface="Arial"/>
              <a:cs typeface="Arial"/>
            </a:endParaRPr>
          </a:p>
        </p:txBody>
      </p:sp>
      <p:sp>
        <p:nvSpPr>
          <p:cNvPr id="10" name="object 10"/>
          <p:cNvSpPr/>
          <p:nvPr/>
        </p:nvSpPr>
        <p:spPr>
          <a:xfrm>
            <a:off x="1972373" y="1142334"/>
            <a:ext cx="1540280" cy="1422492"/>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1" name="object 11"/>
          <p:cNvSpPr/>
          <p:nvPr/>
        </p:nvSpPr>
        <p:spPr>
          <a:xfrm>
            <a:off x="1972373" y="1142334"/>
            <a:ext cx="1540510" cy="1423035"/>
          </a:xfrm>
          <a:custGeom>
            <a:avLst/>
            <a:gdLst/>
            <a:ahLst/>
            <a:cxnLst/>
            <a:rect l="l" t="t" r="r" b="b"/>
            <a:pathLst>
              <a:path w="1540510" h="1423035">
                <a:moveTo>
                  <a:pt x="0" y="142248"/>
                </a:moveTo>
                <a:lnTo>
                  <a:pt x="7251" y="97287"/>
                </a:lnTo>
                <a:lnTo>
                  <a:pt x="27445" y="58238"/>
                </a:lnTo>
                <a:lnTo>
                  <a:pt x="58238" y="27445"/>
                </a:lnTo>
                <a:lnTo>
                  <a:pt x="97287" y="7251"/>
                </a:lnTo>
                <a:lnTo>
                  <a:pt x="142248" y="0"/>
                </a:lnTo>
                <a:lnTo>
                  <a:pt x="1398032" y="0"/>
                </a:lnTo>
                <a:lnTo>
                  <a:pt x="1442993" y="7251"/>
                </a:lnTo>
                <a:lnTo>
                  <a:pt x="1482042" y="27445"/>
                </a:lnTo>
                <a:lnTo>
                  <a:pt x="1512835" y="58238"/>
                </a:lnTo>
                <a:lnTo>
                  <a:pt x="1533029" y="97287"/>
                </a:lnTo>
                <a:lnTo>
                  <a:pt x="1540281" y="142248"/>
                </a:lnTo>
                <a:lnTo>
                  <a:pt x="1540281" y="1280244"/>
                </a:lnTo>
                <a:lnTo>
                  <a:pt x="1533029" y="1325205"/>
                </a:lnTo>
                <a:lnTo>
                  <a:pt x="1512835" y="1364254"/>
                </a:lnTo>
                <a:lnTo>
                  <a:pt x="1482042" y="1395047"/>
                </a:lnTo>
                <a:lnTo>
                  <a:pt x="1442993" y="1415241"/>
                </a:lnTo>
                <a:lnTo>
                  <a:pt x="1398032" y="1422493"/>
                </a:lnTo>
                <a:lnTo>
                  <a:pt x="142248" y="1422493"/>
                </a:lnTo>
                <a:lnTo>
                  <a:pt x="97287" y="1415241"/>
                </a:lnTo>
                <a:lnTo>
                  <a:pt x="58238" y="1395047"/>
                </a:lnTo>
                <a:lnTo>
                  <a:pt x="27445" y="1364254"/>
                </a:lnTo>
                <a:lnTo>
                  <a:pt x="7251" y="1325205"/>
                </a:lnTo>
                <a:lnTo>
                  <a:pt x="0" y="1280244"/>
                </a:lnTo>
                <a:lnTo>
                  <a:pt x="0" y="142248"/>
                </a:lnTo>
                <a:close/>
              </a:path>
            </a:pathLst>
          </a:custGeom>
          <a:ln w="19050">
            <a:solidFill>
              <a:srgbClr val="000000"/>
            </a:solidFill>
          </a:ln>
        </p:spPr>
        <p:txBody>
          <a:bodyPr wrap="square" lIns="0" tIns="0" rIns="0" bIns="0" rtlCol="0"/>
          <a:lstStyle/>
          <a:p>
            <a:endParaRPr/>
          </a:p>
        </p:txBody>
      </p:sp>
      <p:sp>
        <p:nvSpPr>
          <p:cNvPr id="12" name="object 12"/>
          <p:cNvSpPr/>
          <p:nvPr/>
        </p:nvSpPr>
        <p:spPr>
          <a:xfrm>
            <a:off x="1972372" y="2946318"/>
            <a:ext cx="1540510" cy="1804670"/>
          </a:xfrm>
          <a:custGeom>
            <a:avLst/>
            <a:gdLst/>
            <a:ahLst/>
            <a:cxnLst/>
            <a:rect l="l" t="t" r="r" b="b"/>
            <a:pathLst>
              <a:path w="1540510" h="1804670">
                <a:moveTo>
                  <a:pt x="1378550" y="1804148"/>
                </a:moveTo>
                <a:lnTo>
                  <a:pt x="161730" y="1804148"/>
                </a:lnTo>
                <a:lnTo>
                  <a:pt x="118735" y="1798370"/>
                </a:lnTo>
                <a:lnTo>
                  <a:pt x="80101" y="1782067"/>
                </a:lnTo>
                <a:lnTo>
                  <a:pt x="47369" y="1756778"/>
                </a:lnTo>
                <a:lnTo>
                  <a:pt x="22080" y="1724046"/>
                </a:lnTo>
                <a:lnTo>
                  <a:pt x="5777" y="1685412"/>
                </a:lnTo>
                <a:lnTo>
                  <a:pt x="0" y="1642417"/>
                </a:lnTo>
                <a:lnTo>
                  <a:pt x="0" y="0"/>
                </a:lnTo>
                <a:lnTo>
                  <a:pt x="1540281" y="0"/>
                </a:lnTo>
                <a:lnTo>
                  <a:pt x="1540281" y="1642417"/>
                </a:lnTo>
                <a:lnTo>
                  <a:pt x="1534503" y="1685412"/>
                </a:lnTo>
                <a:lnTo>
                  <a:pt x="1518200" y="1724046"/>
                </a:lnTo>
                <a:lnTo>
                  <a:pt x="1492911" y="1756778"/>
                </a:lnTo>
                <a:lnTo>
                  <a:pt x="1460179" y="1782067"/>
                </a:lnTo>
                <a:lnTo>
                  <a:pt x="1421545" y="1798370"/>
                </a:lnTo>
                <a:lnTo>
                  <a:pt x="1378550" y="1804148"/>
                </a:lnTo>
                <a:close/>
              </a:path>
            </a:pathLst>
          </a:custGeom>
          <a:ln w="19050">
            <a:solidFill>
              <a:srgbClr val="000000"/>
            </a:solidFill>
          </a:ln>
        </p:spPr>
        <p:txBody>
          <a:bodyPr wrap="square" lIns="0" tIns="0" rIns="0" bIns="0" rtlCol="0"/>
          <a:lstStyle/>
          <a:p>
            <a:endParaRPr/>
          </a:p>
        </p:txBody>
      </p:sp>
      <p:sp>
        <p:nvSpPr>
          <p:cNvPr id="13" name="object 13"/>
          <p:cNvSpPr txBox="1"/>
          <p:nvPr/>
        </p:nvSpPr>
        <p:spPr>
          <a:xfrm>
            <a:off x="2153518" y="3013565"/>
            <a:ext cx="1178560" cy="1319530"/>
          </a:xfrm>
          <a:prstGeom prst="rect">
            <a:avLst/>
          </a:prstGeom>
        </p:spPr>
        <p:txBody>
          <a:bodyPr vert="horz" wrap="square" lIns="0" tIns="46355" rIns="0" bIns="0" rtlCol="0">
            <a:spAutoFit/>
          </a:bodyPr>
          <a:lstStyle/>
          <a:p>
            <a:pPr marL="12700" marR="5080" algn="ctr">
              <a:lnSpc>
                <a:spcPct val="86100"/>
              </a:lnSpc>
              <a:spcBef>
                <a:spcPts val="365"/>
              </a:spcBef>
            </a:pPr>
            <a:r>
              <a:rPr sz="1600" spc="-5" dirty="0">
                <a:latin typeface="Arial"/>
                <a:cs typeface="Arial"/>
              </a:rPr>
              <a:t>Assessment  tools to  </a:t>
            </a:r>
            <a:r>
              <a:rPr sz="1600" dirty="0">
                <a:latin typeface="Arial"/>
                <a:cs typeface="Arial"/>
              </a:rPr>
              <a:t>support  baseline</a:t>
            </a:r>
            <a:r>
              <a:rPr sz="1600" spc="-100" dirty="0">
                <a:latin typeface="Arial"/>
                <a:cs typeface="Arial"/>
              </a:rPr>
              <a:t> </a:t>
            </a:r>
            <a:r>
              <a:rPr sz="1600" dirty="0">
                <a:latin typeface="Arial"/>
                <a:cs typeface="Arial"/>
              </a:rPr>
              <a:t>and  </a:t>
            </a:r>
            <a:r>
              <a:rPr sz="1600" spc="-5" dirty="0">
                <a:latin typeface="Arial"/>
                <a:cs typeface="Arial"/>
              </a:rPr>
              <a:t>follow-up  </a:t>
            </a:r>
            <a:r>
              <a:rPr sz="1600" dirty="0">
                <a:latin typeface="Arial"/>
                <a:cs typeface="Arial"/>
              </a:rPr>
              <a:t>assessment</a:t>
            </a:r>
            <a:endParaRPr sz="1600">
              <a:latin typeface="Arial"/>
              <a:cs typeface="Arial"/>
            </a:endParaRPr>
          </a:p>
        </p:txBody>
      </p:sp>
      <p:sp>
        <p:nvSpPr>
          <p:cNvPr id="14" name="object 14"/>
          <p:cNvSpPr/>
          <p:nvPr/>
        </p:nvSpPr>
        <p:spPr>
          <a:xfrm>
            <a:off x="3666683" y="1135879"/>
            <a:ext cx="1540281" cy="1422492"/>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3666683" y="1135879"/>
            <a:ext cx="1540510" cy="1423035"/>
          </a:xfrm>
          <a:custGeom>
            <a:avLst/>
            <a:gdLst/>
            <a:ahLst/>
            <a:cxnLst/>
            <a:rect l="l" t="t" r="r" b="b"/>
            <a:pathLst>
              <a:path w="1540510" h="1423035">
                <a:moveTo>
                  <a:pt x="0" y="142248"/>
                </a:moveTo>
                <a:lnTo>
                  <a:pt x="7251" y="97287"/>
                </a:lnTo>
                <a:lnTo>
                  <a:pt x="27445" y="58238"/>
                </a:lnTo>
                <a:lnTo>
                  <a:pt x="58238" y="27445"/>
                </a:lnTo>
                <a:lnTo>
                  <a:pt x="97287" y="7251"/>
                </a:lnTo>
                <a:lnTo>
                  <a:pt x="142248" y="0"/>
                </a:lnTo>
                <a:lnTo>
                  <a:pt x="1398032" y="0"/>
                </a:lnTo>
                <a:lnTo>
                  <a:pt x="1442993" y="7251"/>
                </a:lnTo>
                <a:lnTo>
                  <a:pt x="1482042" y="27445"/>
                </a:lnTo>
                <a:lnTo>
                  <a:pt x="1512835" y="58238"/>
                </a:lnTo>
                <a:lnTo>
                  <a:pt x="1533029" y="97287"/>
                </a:lnTo>
                <a:lnTo>
                  <a:pt x="1540281" y="142248"/>
                </a:lnTo>
                <a:lnTo>
                  <a:pt x="1540281" y="1280244"/>
                </a:lnTo>
                <a:lnTo>
                  <a:pt x="1533029" y="1325205"/>
                </a:lnTo>
                <a:lnTo>
                  <a:pt x="1512835" y="1364254"/>
                </a:lnTo>
                <a:lnTo>
                  <a:pt x="1482042" y="1395047"/>
                </a:lnTo>
                <a:lnTo>
                  <a:pt x="1442993" y="1415241"/>
                </a:lnTo>
                <a:lnTo>
                  <a:pt x="1398032" y="1422493"/>
                </a:lnTo>
                <a:lnTo>
                  <a:pt x="142248" y="1422493"/>
                </a:lnTo>
                <a:lnTo>
                  <a:pt x="97287" y="1415241"/>
                </a:lnTo>
                <a:lnTo>
                  <a:pt x="58238" y="1395047"/>
                </a:lnTo>
                <a:lnTo>
                  <a:pt x="27445" y="1364254"/>
                </a:lnTo>
                <a:lnTo>
                  <a:pt x="7251" y="1325205"/>
                </a:lnTo>
                <a:lnTo>
                  <a:pt x="0" y="1280244"/>
                </a:lnTo>
                <a:lnTo>
                  <a:pt x="0" y="142248"/>
                </a:lnTo>
                <a:close/>
              </a:path>
            </a:pathLst>
          </a:custGeom>
          <a:ln w="19050">
            <a:solidFill>
              <a:srgbClr val="000000"/>
            </a:solidFill>
          </a:ln>
        </p:spPr>
        <p:txBody>
          <a:bodyPr wrap="square" lIns="0" tIns="0" rIns="0" bIns="0" rtlCol="0"/>
          <a:lstStyle/>
          <a:p>
            <a:endParaRPr/>
          </a:p>
        </p:txBody>
      </p:sp>
      <p:sp>
        <p:nvSpPr>
          <p:cNvPr id="16" name="object 16"/>
          <p:cNvSpPr/>
          <p:nvPr/>
        </p:nvSpPr>
        <p:spPr>
          <a:xfrm>
            <a:off x="3666683" y="2943029"/>
            <a:ext cx="1540510" cy="1830070"/>
          </a:xfrm>
          <a:custGeom>
            <a:avLst/>
            <a:gdLst/>
            <a:ahLst/>
            <a:cxnLst/>
            <a:rect l="l" t="t" r="r" b="b"/>
            <a:pathLst>
              <a:path w="1540510" h="1830070">
                <a:moveTo>
                  <a:pt x="1378551" y="1829967"/>
                </a:moveTo>
                <a:lnTo>
                  <a:pt x="161729" y="1829967"/>
                </a:lnTo>
                <a:lnTo>
                  <a:pt x="118735" y="1824189"/>
                </a:lnTo>
                <a:lnTo>
                  <a:pt x="80101" y="1807886"/>
                </a:lnTo>
                <a:lnTo>
                  <a:pt x="47369" y="1782597"/>
                </a:lnTo>
                <a:lnTo>
                  <a:pt x="22080" y="1749865"/>
                </a:lnTo>
                <a:lnTo>
                  <a:pt x="5777" y="1711231"/>
                </a:lnTo>
                <a:lnTo>
                  <a:pt x="0" y="1668237"/>
                </a:lnTo>
                <a:lnTo>
                  <a:pt x="0" y="0"/>
                </a:lnTo>
                <a:lnTo>
                  <a:pt x="1540281" y="0"/>
                </a:lnTo>
                <a:lnTo>
                  <a:pt x="1540281" y="1668237"/>
                </a:lnTo>
                <a:lnTo>
                  <a:pt x="1534503" y="1711231"/>
                </a:lnTo>
                <a:lnTo>
                  <a:pt x="1518200" y="1749865"/>
                </a:lnTo>
                <a:lnTo>
                  <a:pt x="1492911" y="1782597"/>
                </a:lnTo>
                <a:lnTo>
                  <a:pt x="1460179" y="1807886"/>
                </a:lnTo>
                <a:lnTo>
                  <a:pt x="1421545" y="1824189"/>
                </a:lnTo>
                <a:lnTo>
                  <a:pt x="1378551" y="1829967"/>
                </a:lnTo>
                <a:close/>
              </a:path>
            </a:pathLst>
          </a:custGeom>
          <a:ln w="19050">
            <a:solidFill>
              <a:srgbClr val="000000"/>
            </a:solidFill>
          </a:ln>
        </p:spPr>
        <p:txBody>
          <a:bodyPr wrap="square" lIns="0" tIns="0" rIns="0" bIns="0" rtlCol="0"/>
          <a:lstStyle/>
          <a:p>
            <a:endParaRPr/>
          </a:p>
        </p:txBody>
      </p:sp>
      <p:sp>
        <p:nvSpPr>
          <p:cNvPr id="17" name="object 17"/>
          <p:cNvSpPr txBox="1"/>
          <p:nvPr/>
        </p:nvSpPr>
        <p:spPr>
          <a:xfrm>
            <a:off x="3887485" y="3010275"/>
            <a:ext cx="1099185" cy="1319530"/>
          </a:xfrm>
          <a:prstGeom prst="rect">
            <a:avLst/>
          </a:prstGeom>
        </p:spPr>
        <p:txBody>
          <a:bodyPr vert="horz" wrap="square" lIns="0" tIns="46355" rIns="0" bIns="0" rtlCol="0">
            <a:spAutoFit/>
          </a:bodyPr>
          <a:lstStyle/>
          <a:p>
            <a:pPr marL="12065" marR="5080" indent="-635" algn="ctr">
              <a:lnSpc>
                <a:spcPct val="86100"/>
              </a:lnSpc>
              <a:spcBef>
                <a:spcPts val="365"/>
              </a:spcBef>
            </a:pPr>
            <a:r>
              <a:rPr sz="1600" spc="-5" dirty="0">
                <a:latin typeface="Arial"/>
                <a:cs typeface="Arial"/>
              </a:rPr>
              <a:t>Academic  </a:t>
            </a:r>
            <a:r>
              <a:rPr sz="1600" dirty="0">
                <a:latin typeface="Arial"/>
                <a:cs typeface="Arial"/>
              </a:rPr>
              <a:t>publica</a:t>
            </a:r>
            <a:r>
              <a:rPr sz="1600" spc="-5" dirty="0">
                <a:latin typeface="Arial"/>
                <a:cs typeface="Arial"/>
              </a:rPr>
              <a:t>t</a:t>
            </a:r>
            <a:r>
              <a:rPr sz="1600" dirty="0">
                <a:latin typeface="Arial"/>
                <a:cs typeface="Arial"/>
              </a:rPr>
              <a:t>ions  </a:t>
            </a:r>
            <a:r>
              <a:rPr sz="1600" spc="-5" dirty="0">
                <a:latin typeface="Arial"/>
                <a:cs typeface="Arial"/>
              </a:rPr>
              <a:t>to </a:t>
            </a:r>
            <a:r>
              <a:rPr sz="1600" dirty="0">
                <a:latin typeface="Arial"/>
                <a:cs typeface="Arial"/>
              </a:rPr>
              <a:t>convince  senior  managers  </a:t>
            </a:r>
            <a:r>
              <a:rPr sz="1600" spc="-5" dirty="0">
                <a:latin typeface="Arial"/>
                <a:cs typeface="Arial"/>
              </a:rPr>
              <a:t>and</a:t>
            </a:r>
            <a:r>
              <a:rPr sz="1600" spc="-85" dirty="0">
                <a:latin typeface="Arial"/>
                <a:cs typeface="Arial"/>
              </a:rPr>
              <a:t> </a:t>
            </a:r>
            <a:r>
              <a:rPr sz="1600" dirty="0">
                <a:latin typeface="Arial"/>
                <a:cs typeface="Arial"/>
              </a:rPr>
              <a:t>leaders</a:t>
            </a:r>
            <a:endParaRPr sz="1600">
              <a:latin typeface="Arial"/>
              <a:cs typeface="Arial"/>
            </a:endParaRPr>
          </a:p>
        </p:txBody>
      </p:sp>
      <p:sp>
        <p:nvSpPr>
          <p:cNvPr id="18" name="object 18"/>
          <p:cNvSpPr/>
          <p:nvPr/>
        </p:nvSpPr>
        <p:spPr>
          <a:xfrm>
            <a:off x="5360992" y="1149013"/>
            <a:ext cx="1540281" cy="1422492"/>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9" name="object 19"/>
          <p:cNvSpPr/>
          <p:nvPr/>
        </p:nvSpPr>
        <p:spPr>
          <a:xfrm>
            <a:off x="5360992" y="1149013"/>
            <a:ext cx="1540510" cy="1423035"/>
          </a:xfrm>
          <a:custGeom>
            <a:avLst/>
            <a:gdLst/>
            <a:ahLst/>
            <a:cxnLst/>
            <a:rect l="l" t="t" r="r" b="b"/>
            <a:pathLst>
              <a:path w="1540509" h="1423035">
                <a:moveTo>
                  <a:pt x="0" y="142248"/>
                </a:moveTo>
                <a:lnTo>
                  <a:pt x="7251" y="97287"/>
                </a:lnTo>
                <a:lnTo>
                  <a:pt x="27445" y="58238"/>
                </a:lnTo>
                <a:lnTo>
                  <a:pt x="58238" y="27445"/>
                </a:lnTo>
                <a:lnTo>
                  <a:pt x="97287" y="7251"/>
                </a:lnTo>
                <a:lnTo>
                  <a:pt x="142248" y="0"/>
                </a:lnTo>
                <a:lnTo>
                  <a:pt x="1398032" y="0"/>
                </a:lnTo>
                <a:lnTo>
                  <a:pt x="1442993" y="7251"/>
                </a:lnTo>
                <a:lnTo>
                  <a:pt x="1482042" y="27445"/>
                </a:lnTo>
                <a:lnTo>
                  <a:pt x="1512835" y="58238"/>
                </a:lnTo>
                <a:lnTo>
                  <a:pt x="1533029" y="97287"/>
                </a:lnTo>
                <a:lnTo>
                  <a:pt x="1540281" y="142248"/>
                </a:lnTo>
                <a:lnTo>
                  <a:pt x="1540281" y="1280244"/>
                </a:lnTo>
                <a:lnTo>
                  <a:pt x="1533029" y="1325205"/>
                </a:lnTo>
                <a:lnTo>
                  <a:pt x="1512835" y="1364254"/>
                </a:lnTo>
                <a:lnTo>
                  <a:pt x="1482042" y="1395047"/>
                </a:lnTo>
                <a:lnTo>
                  <a:pt x="1442993" y="1415241"/>
                </a:lnTo>
                <a:lnTo>
                  <a:pt x="1398032" y="1422493"/>
                </a:lnTo>
                <a:lnTo>
                  <a:pt x="142248" y="1422493"/>
                </a:lnTo>
                <a:lnTo>
                  <a:pt x="97287" y="1415241"/>
                </a:lnTo>
                <a:lnTo>
                  <a:pt x="58238" y="1395047"/>
                </a:lnTo>
                <a:lnTo>
                  <a:pt x="27445" y="1364254"/>
                </a:lnTo>
                <a:lnTo>
                  <a:pt x="7251" y="1325205"/>
                </a:lnTo>
                <a:lnTo>
                  <a:pt x="0" y="1280244"/>
                </a:lnTo>
                <a:lnTo>
                  <a:pt x="0" y="142248"/>
                </a:lnTo>
                <a:close/>
              </a:path>
            </a:pathLst>
          </a:custGeom>
          <a:ln w="19050">
            <a:solidFill>
              <a:srgbClr val="000000"/>
            </a:solidFill>
          </a:ln>
        </p:spPr>
        <p:txBody>
          <a:bodyPr wrap="square" lIns="0" tIns="0" rIns="0" bIns="0" rtlCol="0"/>
          <a:lstStyle/>
          <a:p>
            <a:endParaRPr/>
          </a:p>
        </p:txBody>
      </p:sp>
      <p:sp>
        <p:nvSpPr>
          <p:cNvPr id="20" name="object 20"/>
          <p:cNvSpPr/>
          <p:nvPr/>
        </p:nvSpPr>
        <p:spPr>
          <a:xfrm>
            <a:off x="5360992" y="2950354"/>
            <a:ext cx="1540510" cy="1778000"/>
          </a:xfrm>
          <a:custGeom>
            <a:avLst/>
            <a:gdLst/>
            <a:ahLst/>
            <a:cxnLst/>
            <a:rect l="l" t="t" r="r" b="b"/>
            <a:pathLst>
              <a:path w="1540509" h="1778000">
                <a:moveTo>
                  <a:pt x="1378551" y="1777429"/>
                </a:moveTo>
                <a:lnTo>
                  <a:pt x="161730" y="1777429"/>
                </a:lnTo>
                <a:lnTo>
                  <a:pt x="118735" y="1771651"/>
                </a:lnTo>
                <a:lnTo>
                  <a:pt x="80101" y="1755348"/>
                </a:lnTo>
                <a:lnTo>
                  <a:pt x="47369" y="1730059"/>
                </a:lnTo>
                <a:lnTo>
                  <a:pt x="22080" y="1697327"/>
                </a:lnTo>
                <a:lnTo>
                  <a:pt x="5777" y="1658693"/>
                </a:lnTo>
                <a:lnTo>
                  <a:pt x="0" y="1615699"/>
                </a:lnTo>
                <a:lnTo>
                  <a:pt x="0" y="0"/>
                </a:lnTo>
                <a:lnTo>
                  <a:pt x="1540281" y="0"/>
                </a:lnTo>
                <a:lnTo>
                  <a:pt x="1540281" y="1615699"/>
                </a:lnTo>
                <a:lnTo>
                  <a:pt x="1534503" y="1658693"/>
                </a:lnTo>
                <a:lnTo>
                  <a:pt x="1518200" y="1697327"/>
                </a:lnTo>
                <a:lnTo>
                  <a:pt x="1492911" y="1730059"/>
                </a:lnTo>
                <a:lnTo>
                  <a:pt x="1460179" y="1755348"/>
                </a:lnTo>
                <a:lnTo>
                  <a:pt x="1421545" y="1771651"/>
                </a:lnTo>
                <a:lnTo>
                  <a:pt x="1378551" y="1777429"/>
                </a:lnTo>
                <a:close/>
              </a:path>
            </a:pathLst>
          </a:custGeom>
          <a:ln w="19050">
            <a:solidFill>
              <a:srgbClr val="000000"/>
            </a:solidFill>
          </a:ln>
        </p:spPr>
        <p:txBody>
          <a:bodyPr wrap="square" lIns="0" tIns="0" rIns="0" bIns="0" rtlCol="0"/>
          <a:lstStyle/>
          <a:p>
            <a:endParaRPr/>
          </a:p>
        </p:txBody>
      </p:sp>
      <p:sp>
        <p:nvSpPr>
          <p:cNvPr id="21" name="object 21"/>
          <p:cNvSpPr txBox="1"/>
          <p:nvPr/>
        </p:nvSpPr>
        <p:spPr>
          <a:xfrm>
            <a:off x="5542234" y="3017601"/>
            <a:ext cx="1177925" cy="1530985"/>
          </a:xfrm>
          <a:prstGeom prst="rect">
            <a:avLst/>
          </a:prstGeom>
        </p:spPr>
        <p:txBody>
          <a:bodyPr vert="horz" wrap="square" lIns="0" tIns="46355" rIns="0" bIns="0" rtlCol="0">
            <a:spAutoFit/>
          </a:bodyPr>
          <a:lstStyle/>
          <a:p>
            <a:pPr marL="12700" marR="5080" indent="-635" algn="ctr">
              <a:lnSpc>
                <a:spcPct val="86200"/>
              </a:lnSpc>
              <a:spcBef>
                <a:spcPts val="365"/>
              </a:spcBef>
            </a:pPr>
            <a:r>
              <a:rPr sz="1600" spc="-5" dirty="0">
                <a:latin typeface="Arial"/>
                <a:cs typeface="Arial"/>
              </a:rPr>
              <a:t>Videos  </a:t>
            </a:r>
            <a:r>
              <a:rPr sz="1600" dirty="0">
                <a:latin typeface="Arial"/>
                <a:cs typeface="Arial"/>
              </a:rPr>
              <a:t>explaining  </a:t>
            </a:r>
            <a:r>
              <a:rPr sz="1600" spc="-5" dirty="0">
                <a:latin typeface="Arial"/>
                <a:cs typeface="Arial"/>
              </a:rPr>
              <a:t>the </a:t>
            </a:r>
            <a:r>
              <a:rPr sz="1600" dirty="0">
                <a:latin typeface="Arial"/>
                <a:cs typeface="Arial"/>
              </a:rPr>
              <a:t>core  </a:t>
            </a:r>
            <a:r>
              <a:rPr sz="1600" spc="-5" dirty="0">
                <a:latin typeface="Arial"/>
                <a:cs typeface="Arial"/>
              </a:rPr>
              <a:t>components  and   </a:t>
            </a:r>
            <a:r>
              <a:rPr sz="1600" dirty="0">
                <a:latin typeface="Arial"/>
                <a:cs typeface="Arial"/>
              </a:rPr>
              <a:t>leadership</a:t>
            </a:r>
            <a:r>
              <a:rPr sz="1600" spc="-100" dirty="0">
                <a:latin typeface="Arial"/>
                <a:cs typeface="Arial"/>
              </a:rPr>
              <a:t> </a:t>
            </a:r>
            <a:r>
              <a:rPr sz="1600" dirty="0">
                <a:latin typeface="Arial"/>
                <a:cs typeface="Arial"/>
              </a:rPr>
              <a:t>in  IPC</a:t>
            </a:r>
            <a:endParaRPr sz="1600">
              <a:latin typeface="Arial"/>
              <a:cs typeface="Arial"/>
            </a:endParaRPr>
          </a:p>
        </p:txBody>
      </p:sp>
      <p:sp>
        <p:nvSpPr>
          <p:cNvPr id="22" name="object 22"/>
          <p:cNvSpPr/>
          <p:nvPr/>
        </p:nvSpPr>
        <p:spPr>
          <a:xfrm>
            <a:off x="7190478" y="1124428"/>
            <a:ext cx="1540281" cy="1422492"/>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3" name="object 23"/>
          <p:cNvSpPr/>
          <p:nvPr/>
        </p:nvSpPr>
        <p:spPr>
          <a:xfrm>
            <a:off x="7190478" y="1124427"/>
            <a:ext cx="1540510" cy="1423035"/>
          </a:xfrm>
          <a:custGeom>
            <a:avLst/>
            <a:gdLst/>
            <a:ahLst/>
            <a:cxnLst/>
            <a:rect l="l" t="t" r="r" b="b"/>
            <a:pathLst>
              <a:path w="1540509" h="1423035">
                <a:moveTo>
                  <a:pt x="0" y="142248"/>
                </a:moveTo>
                <a:lnTo>
                  <a:pt x="7251" y="97287"/>
                </a:lnTo>
                <a:lnTo>
                  <a:pt x="27445" y="58238"/>
                </a:lnTo>
                <a:lnTo>
                  <a:pt x="58238" y="27445"/>
                </a:lnTo>
                <a:lnTo>
                  <a:pt x="97287" y="7251"/>
                </a:lnTo>
                <a:lnTo>
                  <a:pt x="142248" y="0"/>
                </a:lnTo>
                <a:lnTo>
                  <a:pt x="1398032" y="0"/>
                </a:lnTo>
                <a:lnTo>
                  <a:pt x="1442993" y="7251"/>
                </a:lnTo>
                <a:lnTo>
                  <a:pt x="1482042" y="27445"/>
                </a:lnTo>
                <a:lnTo>
                  <a:pt x="1512835" y="58238"/>
                </a:lnTo>
                <a:lnTo>
                  <a:pt x="1533029" y="97287"/>
                </a:lnTo>
                <a:lnTo>
                  <a:pt x="1540281" y="142248"/>
                </a:lnTo>
                <a:lnTo>
                  <a:pt x="1540281" y="1280244"/>
                </a:lnTo>
                <a:lnTo>
                  <a:pt x="1533029" y="1325205"/>
                </a:lnTo>
                <a:lnTo>
                  <a:pt x="1512835" y="1364254"/>
                </a:lnTo>
                <a:lnTo>
                  <a:pt x="1482042" y="1395047"/>
                </a:lnTo>
                <a:lnTo>
                  <a:pt x="1442993" y="1415241"/>
                </a:lnTo>
                <a:lnTo>
                  <a:pt x="1398032" y="1422493"/>
                </a:lnTo>
                <a:lnTo>
                  <a:pt x="142248" y="1422493"/>
                </a:lnTo>
                <a:lnTo>
                  <a:pt x="97287" y="1415241"/>
                </a:lnTo>
                <a:lnTo>
                  <a:pt x="58238" y="1395047"/>
                </a:lnTo>
                <a:lnTo>
                  <a:pt x="27445" y="1364254"/>
                </a:lnTo>
                <a:lnTo>
                  <a:pt x="7251" y="1325205"/>
                </a:lnTo>
                <a:lnTo>
                  <a:pt x="0" y="1280244"/>
                </a:lnTo>
                <a:lnTo>
                  <a:pt x="0" y="142248"/>
                </a:lnTo>
                <a:close/>
              </a:path>
            </a:pathLst>
          </a:custGeom>
          <a:ln w="19050">
            <a:solidFill>
              <a:srgbClr val="000000"/>
            </a:solidFill>
          </a:ln>
        </p:spPr>
        <p:txBody>
          <a:bodyPr wrap="square" lIns="0" tIns="0" rIns="0" bIns="0" rtlCol="0"/>
          <a:lstStyle/>
          <a:p>
            <a:endParaRPr/>
          </a:p>
        </p:txBody>
      </p:sp>
      <p:sp>
        <p:nvSpPr>
          <p:cNvPr id="24" name="object 24"/>
          <p:cNvSpPr/>
          <p:nvPr/>
        </p:nvSpPr>
        <p:spPr>
          <a:xfrm>
            <a:off x="7055302" y="2924774"/>
            <a:ext cx="1811020" cy="1875789"/>
          </a:xfrm>
          <a:custGeom>
            <a:avLst/>
            <a:gdLst/>
            <a:ahLst/>
            <a:cxnLst/>
            <a:rect l="l" t="t" r="r" b="b"/>
            <a:pathLst>
              <a:path w="1811020" h="1875789">
                <a:moveTo>
                  <a:pt x="1620515" y="1875771"/>
                </a:moveTo>
                <a:lnTo>
                  <a:pt x="190117" y="1875771"/>
                </a:lnTo>
                <a:lnTo>
                  <a:pt x="146524" y="1870749"/>
                </a:lnTo>
                <a:lnTo>
                  <a:pt x="106508" y="1856447"/>
                </a:lnTo>
                <a:lnTo>
                  <a:pt x="71208" y="1834004"/>
                </a:lnTo>
                <a:lnTo>
                  <a:pt x="41766" y="1804562"/>
                </a:lnTo>
                <a:lnTo>
                  <a:pt x="19323" y="1769262"/>
                </a:lnTo>
                <a:lnTo>
                  <a:pt x="5021" y="1729246"/>
                </a:lnTo>
                <a:lnTo>
                  <a:pt x="0" y="1685654"/>
                </a:lnTo>
                <a:lnTo>
                  <a:pt x="0" y="0"/>
                </a:lnTo>
                <a:lnTo>
                  <a:pt x="1810632" y="0"/>
                </a:lnTo>
                <a:lnTo>
                  <a:pt x="1810632" y="1685654"/>
                </a:lnTo>
                <a:lnTo>
                  <a:pt x="1805610" y="1729246"/>
                </a:lnTo>
                <a:lnTo>
                  <a:pt x="1791308" y="1769262"/>
                </a:lnTo>
                <a:lnTo>
                  <a:pt x="1768865" y="1804562"/>
                </a:lnTo>
                <a:lnTo>
                  <a:pt x="1739423" y="1834004"/>
                </a:lnTo>
                <a:lnTo>
                  <a:pt x="1704123" y="1856447"/>
                </a:lnTo>
                <a:lnTo>
                  <a:pt x="1664107" y="1870749"/>
                </a:lnTo>
                <a:lnTo>
                  <a:pt x="1620515" y="1875771"/>
                </a:lnTo>
                <a:close/>
              </a:path>
            </a:pathLst>
          </a:custGeom>
          <a:ln w="19050">
            <a:solidFill>
              <a:srgbClr val="000000"/>
            </a:solidFill>
          </a:ln>
        </p:spPr>
        <p:txBody>
          <a:bodyPr wrap="square" lIns="0" tIns="0" rIns="0" bIns="0" rtlCol="0"/>
          <a:lstStyle/>
          <a:p>
            <a:endParaRPr/>
          </a:p>
        </p:txBody>
      </p:sp>
      <p:sp>
        <p:nvSpPr>
          <p:cNvPr id="25" name="object 25"/>
          <p:cNvSpPr txBox="1"/>
          <p:nvPr/>
        </p:nvSpPr>
        <p:spPr>
          <a:xfrm>
            <a:off x="7230622" y="2992020"/>
            <a:ext cx="1460500" cy="1738630"/>
          </a:xfrm>
          <a:prstGeom prst="rect">
            <a:avLst/>
          </a:prstGeom>
        </p:spPr>
        <p:txBody>
          <a:bodyPr vert="horz" wrap="square" lIns="0" tIns="46355" rIns="0" bIns="0" rtlCol="0">
            <a:spAutoFit/>
          </a:bodyPr>
          <a:lstStyle/>
          <a:p>
            <a:pPr marL="12065" marR="5080" algn="ctr">
              <a:lnSpc>
                <a:spcPct val="86100"/>
              </a:lnSpc>
              <a:spcBef>
                <a:spcPts val="365"/>
              </a:spcBef>
            </a:pPr>
            <a:r>
              <a:rPr sz="1600" spc="-5" dirty="0">
                <a:latin typeface="Arial"/>
                <a:cs typeface="Arial"/>
              </a:rPr>
              <a:t>Advocacy</a:t>
            </a:r>
            <a:r>
              <a:rPr sz="1600" spc="-65" dirty="0">
                <a:latin typeface="Arial"/>
                <a:cs typeface="Arial"/>
              </a:rPr>
              <a:t> </a:t>
            </a:r>
            <a:r>
              <a:rPr sz="1600" dirty="0">
                <a:latin typeface="Arial"/>
                <a:cs typeface="Arial"/>
              </a:rPr>
              <a:t>video  </a:t>
            </a:r>
            <a:r>
              <a:rPr sz="1600" spc="-5" dirty="0">
                <a:latin typeface="Arial"/>
                <a:cs typeface="Arial"/>
              </a:rPr>
              <a:t>on </a:t>
            </a:r>
            <a:r>
              <a:rPr sz="1600" dirty="0">
                <a:latin typeface="Arial"/>
                <a:cs typeface="Arial"/>
              </a:rPr>
              <a:t>IPC, </a:t>
            </a:r>
            <a:r>
              <a:rPr sz="1600" spc="-5" dirty="0">
                <a:latin typeface="Arial"/>
                <a:cs typeface="Arial"/>
              </a:rPr>
              <a:t>health  </a:t>
            </a:r>
            <a:r>
              <a:rPr sz="1600" dirty="0">
                <a:latin typeface="Arial"/>
                <a:cs typeface="Arial"/>
              </a:rPr>
              <a:t>care-associa</a:t>
            </a:r>
            <a:r>
              <a:rPr sz="1600" spc="-5" dirty="0">
                <a:latin typeface="Arial"/>
                <a:cs typeface="Arial"/>
              </a:rPr>
              <a:t>t</a:t>
            </a:r>
            <a:r>
              <a:rPr sz="1600" dirty="0">
                <a:latin typeface="Arial"/>
                <a:cs typeface="Arial"/>
              </a:rPr>
              <a:t>ed  </a:t>
            </a:r>
            <a:r>
              <a:rPr sz="1600" spc="-5" dirty="0">
                <a:latin typeface="Arial"/>
                <a:cs typeface="Arial"/>
              </a:rPr>
              <a:t>infection (HAI)  and     antimicrobial  resistance  (AMR)</a:t>
            </a:r>
            <a:endParaRPr sz="1600">
              <a:latin typeface="Arial"/>
              <a:cs typeface="Arial"/>
            </a:endParaRPr>
          </a:p>
        </p:txBody>
      </p:sp>
      <p:sp>
        <p:nvSpPr>
          <p:cNvPr id="26" name="object 26"/>
          <p:cNvSpPr/>
          <p:nvPr/>
        </p:nvSpPr>
        <p:spPr>
          <a:xfrm>
            <a:off x="2012259" y="4862236"/>
            <a:ext cx="1700071" cy="1040166"/>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7" name="object 27"/>
          <p:cNvSpPr txBox="1"/>
          <p:nvPr/>
        </p:nvSpPr>
        <p:spPr>
          <a:xfrm>
            <a:off x="3946044" y="5019502"/>
            <a:ext cx="4584065" cy="635000"/>
          </a:xfrm>
          <a:prstGeom prst="rect">
            <a:avLst/>
          </a:prstGeom>
        </p:spPr>
        <p:txBody>
          <a:bodyPr vert="horz" wrap="square" lIns="0" tIns="12700" rIns="0" bIns="0" rtlCol="0">
            <a:spAutoFit/>
          </a:bodyPr>
          <a:lstStyle/>
          <a:p>
            <a:pPr marL="12700" marR="5080">
              <a:lnSpc>
                <a:spcPct val="100000"/>
              </a:lnSpc>
              <a:spcBef>
                <a:spcPts val="100"/>
              </a:spcBef>
            </a:pPr>
            <a:r>
              <a:rPr sz="1000" i="1" spc="-5" dirty="0">
                <a:latin typeface="Arial"/>
                <a:cs typeface="Arial"/>
              </a:rPr>
              <a:t>Sources</a:t>
            </a:r>
            <a:r>
              <a:rPr sz="1000" spc="-5" dirty="0">
                <a:latin typeface="Arial"/>
                <a:cs typeface="Arial"/>
              </a:rPr>
              <a:t>: Storr </a:t>
            </a:r>
            <a:r>
              <a:rPr sz="1000" dirty="0">
                <a:latin typeface="Arial"/>
                <a:cs typeface="Arial"/>
              </a:rPr>
              <a:t>J, </a:t>
            </a:r>
            <a:r>
              <a:rPr sz="1000" spc="-5" dirty="0">
                <a:latin typeface="Arial"/>
                <a:cs typeface="Arial"/>
              </a:rPr>
              <a:t>Twyman A, Zingg </a:t>
            </a:r>
            <a:r>
              <a:rPr sz="1000" dirty="0">
                <a:latin typeface="Arial"/>
                <a:cs typeface="Arial"/>
              </a:rPr>
              <a:t>W, </a:t>
            </a:r>
            <a:r>
              <a:rPr sz="1000" spc="-5" dirty="0">
                <a:latin typeface="Arial"/>
                <a:cs typeface="Arial"/>
              </a:rPr>
              <a:t>Damani </a:t>
            </a:r>
            <a:r>
              <a:rPr sz="1000" dirty="0">
                <a:latin typeface="Arial"/>
                <a:cs typeface="Arial"/>
              </a:rPr>
              <a:t>N, </a:t>
            </a:r>
            <a:r>
              <a:rPr sz="1000" spc="-5" dirty="0">
                <a:latin typeface="Arial"/>
                <a:cs typeface="Arial"/>
              </a:rPr>
              <a:t>Kilpatrick </a:t>
            </a:r>
            <a:r>
              <a:rPr sz="1000" dirty="0">
                <a:latin typeface="Arial"/>
                <a:cs typeface="Arial"/>
              </a:rPr>
              <a:t>C, </a:t>
            </a:r>
            <a:r>
              <a:rPr sz="1000" spc="-5" dirty="0">
                <a:latin typeface="Arial"/>
                <a:cs typeface="Arial"/>
              </a:rPr>
              <a:t>Reilly </a:t>
            </a:r>
            <a:r>
              <a:rPr sz="1000" dirty="0">
                <a:latin typeface="Arial"/>
                <a:cs typeface="Arial"/>
              </a:rPr>
              <a:t>J </a:t>
            </a:r>
            <a:r>
              <a:rPr sz="1000" spc="-5" dirty="0">
                <a:latin typeface="Arial"/>
                <a:cs typeface="Arial"/>
              </a:rPr>
              <a:t>et al. Core  </a:t>
            </a:r>
            <a:r>
              <a:rPr sz="1000" spc="-10" dirty="0">
                <a:latin typeface="Arial"/>
                <a:cs typeface="Arial"/>
              </a:rPr>
              <a:t>components </a:t>
            </a:r>
            <a:r>
              <a:rPr sz="1000" spc="-5" dirty="0">
                <a:latin typeface="Arial"/>
                <a:cs typeface="Arial"/>
              </a:rPr>
              <a:t>for effective infection </a:t>
            </a:r>
            <a:r>
              <a:rPr sz="1000" spc="-10" dirty="0">
                <a:latin typeface="Arial"/>
                <a:cs typeface="Arial"/>
              </a:rPr>
              <a:t>prevention and </a:t>
            </a:r>
            <a:r>
              <a:rPr sz="1000" spc="-5" dirty="0">
                <a:latin typeface="Arial"/>
                <a:cs typeface="Arial"/>
              </a:rPr>
              <a:t>control programmes: </a:t>
            </a:r>
            <a:r>
              <a:rPr sz="1000" spc="-10" dirty="0">
                <a:latin typeface="Arial"/>
                <a:cs typeface="Arial"/>
              </a:rPr>
              <a:t>new </a:t>
            </a:r>
            <a:r>
              <a:rPr sz="1000" dirty="0">
                <a:latin typeface="Arial"/>
                <a:cs typeface="Arial"/>
              </a:rPr>
              <a:t>WHO  </a:t>
            </a:r>
            <a:r>
              <a:rPr sz="1000" spc="-10" dirty="0">
                <a:latin typeface="Arial"/>
                <a:cs typeface="Arial"/>
              </a:rPr>
              <a:t>evidence-based recommendations. </a:t>
            </a:r>
            <a:r>
              <a:rPr sz="1000" spc="-5" dirty="0">
                <a:latin typeface="Arial"/>
                <a:cs typeface="Arial"/>
              </a:rPr>
              <a:t>Antimicrob Resist Infect Control. </a:t>
            </a:r>
            <a:r>
              <a:rPr sz="1000" spc="-10" dirty="0">
                <a:latin typeface="Arial"/>
                <a:cs typeface="Arial"/>
              </a:rPr>
              <a:t>2017; 6:6.  (</a:t>
            </a:r>
            <a:r>
              <a:rPr sz="1000" u="sng" spc="-10" dirty="0">
                <a:solidFill>
                  <a:srgbClr val="009CDE"/>
                </a:solidFill>
                <a:uFill>
                  <a:solidFill>
                    <a:srgbClr val="009CDE"/>
                  </a:solidFill>
                </a:uFill>
                <a:latin typeface="Arial"/>
                <a:cs typeface="Arial"/>
              </a:rPr>
              <a:t>https://aricjournal.biomedcentral.com/articles/10.1186/s13756-016-0149-9</a:t>
            </a:r>
            <a:r>
              <a:rPr sz="1000" spc="-10" dirty="0">
                <a:latin typeface="Arial"/>
                <a:cs typeface="Arial"/>
              </a:rPr>
              <a:t>);</a:t>
            </a:r>
            <a:endParaRPr sz="1000">
              <a:latin typeface="Arial"/>
              <a:cs typeface="Arial"/>
            </a:endParaRPr>
          </a:p>
        </p:txBody>
      </p:sp>
      <p:sp>
        <p:nvSpPr>
          <p:cNvPr id="28" name="object 28"/>
          <p:cNvSpPr txBox="1"/>
          <p:nvPr/>
        </p:nvSpPr>
        <p:spPr>
          <a:xfrm>
            <a:off x="3946044" y="5781501"/>
            <a:ext cx="4855210" cy="787400"/>
          </a:xfrm>
          <a:prstGeom prst="rect">
            <a:avLst/>
          </a:prstGeom>
        </p:spPr>
        <p:txBody>
          <a:bodyPr vert="horz" wrap="square" lIns="0" tIns="12700" rIns="0" bIns="0" rtlCol="0">
            <a:spAutoFit/>
          </a:bodyPr>
          <a:lstStyle/>
          <a:p>
            <a:pPr marL="12700" marR="5080">
              <a:lnSpc>
                <a:spcPct val="100000"/>
              </a:lnSpc>
              <a:spcBef>
                <a:spcPts val="100"/>
              </a:spcBef>
            </a:pPr>
            <a:r>
              <a:rPr sz="1000" spc="-5" dirty="0">
                <a:latin typeface="Arial"/>
                <a:cs typeface="Arial"/>
              </a:rPr>
              <a:t>Price L, MacDonald </a:t>
            </a:r>
            <a:r>
              <a:rPr sz="1000" dirty="0">
                <a:latin typeface="Arial"/>
                <a:cs typeface="Arial"/>
              </a:rPr>
              <a:t>J, </a:t>
            </a:r>
            <a:r>
              <a:rPr sz="1000" spc="-5" dirty="0">
                <a:latin typeface="Arial"/>
                <a:cs typeface="Arial"/>
              </a:rPr>
              <a:t>Melone L, Howe </a:t>
            </a:r>
            <a:r>
              <a:rPr sz="1000" dirty="0">
                <a:latin typeface="Arial"/>
                <a:cs typeface="Arial"/>
              </a:rPr>
              <a:t>T, </a:t>
            </a:r>
            <a:r>
              <a:rPr sz="1000" spc="-5" dirty="0">
                <a:latin typeface="Arial"/>
                <a:cs typeface="Arial"/>
              </a:rPr>
              <a:t>Flowers P, Currie K, Curran </a:t>
            </a:r>
            <a:r>
              <a:rPr sz="1000" dirty="0">
                <a:latin typeface="Arial"/>
                <a:cs typeface="Arial"/>
              </a:rPr>
              <a:t>E </a:t>
            </a:r>
            <a:r>
              <a:rPr sz="1000" spc="-5" dirty="0">
                <a:latin typeface="Arial"/>
                <a:cs typeface="Arial"/>
              </a:rPr>
              <a:t>et al.  Effectiveness of </a:t>
            </a:r>
            <a:r>
              <a:rPr sz="1000" spc="-10" dirty="0">
                <a:latin typeface="Arial"/>
                <a:cs typeface="Arial"/>
              </a:rPr>
              <a:t>national and subnational </a:t>
            </a:r>
            <a:r>
              <a:rPr sz="1000" spc="-5" dirty="0">
                <a:latin typeface="Arial"/>
                <a:cs typeface="Arial"/>
              </a:rPr>
              <a:t>infection </a:t>
            </a:r>
            <a:r>
              <a:rPr sz="1000" spc="-10" dirty="0">
                <a:latin typeface="Arial"/>
                <a:cs typeface="Arial"/>
              </a:rPr>
              <a:t>prevention and </a:t>
            </a:r>
            <a:r>
              <a:rPr sz="1000" spc="-5" dirty="0">
                <a:latin typeface="Arial"/>
                <a:cs typeface="Arial"/>
              </a:rPr>
              <a:t>control </a:t>
            </a:r>
            <a:r>
              <a:rPr sz="1000" spc="-10" dirty="0">
                <a:latin typeface="Arial"/>
                <a:cs typeface="Arial"/>
              </a:rPr>
              <a:t>interventions  </a:t>
            </a:r>
            <a:r>
              <a:rPr sz="1000" dirty="0">
                <a:latin typeface="Arial"/>
                <a:cs typeface="Arial"/>
              </a:rPr>
              <a:t>in </a:t>
            </a:r>
            <a:r>
              <a:rPr sz="1000" spc="-5" dirty="0">
                <a:latin typeface="Arial"/>
                <a:cs typeface="Arial"/>
              </a:rPr>
              <a:t>high-income </a:t>
            </a:r>
            <a:r>
              <a:rPr sz="1000" spc="-10" dirty="0">
                <a:latin typeface="Arial"/>
                <a:cs typeface="Arial"/>
              </a:rPr>
              <a:t>and </a:t>
            </a:r>
            <a:r>
              <a:rPr sz="1000" spc="-5" dirty="0">
                <a:latin typeface="Arial"/>
                <a:cs typeface="Arial"/>
              </a:rPr>
              <a:t>upper-middle-income countries: </a:t>
            </a:r>
            <a:r>
              <a:rPr sz="1000" dirty="0">
                <a:latin typeface="Arial"/>
                <a:cs typeface="Arial"/>
              </a:rPr>
              <a:t>a </a:t>
            </a:r>
            <a:r>
              <a:rPr sz="1000" spc="-5" dirty="0">
                <a:latin typeface="Arial"/>
                <a:cs typeface="Arial"/>
              </a:rPr>
              <a:t>systematic review. </a:t>
            </a:r>
            <a:r>
              <a:rPr sz="1000" spc="-10" dirty="0">
                <a:latin typeface="Arial"/>
                <a:cs typeface="Arial"/>
              </a:rPr>
              <a:t>Lancet </a:t>
            </a:r>
            <a:r>
              <a:rPr sz="1000" spc="-5" dirty="0">
                <a:latin typeface="Arial"/>
                <a:cs typeface="Arial"/>
              </a:rPr>
              <a:t>Infect  </a:t>
            </a:r>
            <a:r>
              <a:rPr sz="1000" dirty="0">
                <a:latin typeface="Arial"/>
                <a:cs typeface="Arial"/>
              </a:rPr>
              <a:t>Dis. </a:t>
            </a:r>
            <a:r>
              <a:rPr sz="1000" spc="-10" dirty="0">
                <a:latin typeface="Arial"/>
                <a:cs typeface="Arial"/>
              </a:rPr>
              <a:t>2018;18(5):e159-e171 (</a:t>
            </a:r>
            <a:r>
              <a:rPr sz="1000" u="sng" spc="-10" dirty="0">
                <a:solidFill>
                  <a:srgbClr val="009CDE"/>
                </a:solidFill>
                <a:uFill>
                  <a:solidFill>
                    <a:srgbClr val="009CDE"/>
                  </a:solidFill>
                </a:uFill>
                <a:latin typeface="Arial"/>
                <a:cs typeface="Arial"/>
                <a:hlinkClick r:id="rId9"/>
              </a:rPr>
              <a:t>http://www.thelancet.com/journals/laninf/article/PIIS1473- </a:t>
            </a:r>
            <a:r>
              <a:rPr sz="1000" spc="-10" dirty="0">
                <a:solidFill>
                  <a:srgbClr val="009CDE"/>
                </a:solidFill>
                <a:latin typeface="Arial"/>
                <a:cs typeface="Arial"/>
              </a:rPr>
              <a:t> </a:t>
            </a:r>
            <a:r>
              <a:rPr sz="1000" u="sng" spc="-10" dirty="0">
                <a:solidFill>
                  <a:srgbClr val="009CDE"/>
                </a:solidFill>
                <a:uFill>
                  <a:solidFill>
                    <a:srgbClr val="009CDE"/>
                  </a:solidFill>
                </a:uFill>
                <a:latin typeface="Arial"/>
                <a:cs typeface="Arial"/>
              </a:rPr>
              <a:t>3099(17)30479-6/fulltext</a:t>
            </a:r>
            <a:r>
              <a:rPr sz="1000" spc="-10" dirty="0">
                <a:latin typeface="Arial"/>
                <a:cs typeface="Arial"/>
              </a:rPr>
              <a:t>)</a:t>
            </a:r>
            <a:endParaRPr sz="1000">
              <a:latin typeface="Arial"/>
              <a:cs typeface="Arial"/>
            </a:endParaRPr>
          </a:p>
        </p:txBody>
      </p:sp>
      <p:sp>
        <p:nvSpPr>
          <p:cNvPr id="29" name="object 29"/>
          <p:cNvSpPr/>
          <p:nvPr/>
        </p:nvSpPr>
        <p:spPr>
          <a:xfrm>
            <a:off x="-4599" y="5896523"/>
            <a:ext cx="964236" cy="961918"/>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0" name="object 30"/>
          <p:cNvSpPr/>
          <p:nvPr/>
        </p:nvSpPr>
        <p:spPr>
          <a:xfrm>
            <a:off x="154975" y="4857062"/>
            <a:ext cx="1700160" cy="1018922"/>
          </a:xfrm>
          <a:prstGeom prst="rect">
            <a:avLst/>
          </a:prstGeom>
          <a:blipFill>
            <a:blip r:embed="rId11"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3697" y="12107"/>
            <a:ext cx="5372735" cy="953769"/>
          </a:xfrm>
          <a:prstGeom prst="rect">
            <a:avLst/>
          </a:prstGeom>
        </p:spPr>
        <p:txBody>
          <a:bodyPr vert="horz" wrap="square" lIns="0" tIns="66040" rIns="0" bIns="0" rtlCol="0">
            <a:spAutoFit/>
          </a:bodyPr>
          <a:lstStyle/>
          <a:p>
            <a:pPr marL="12700" marR="5080">
              <a:lnSpc>
                <a:spcPts val="3470"/>
              </a:lnSpc>
              <a:spcBef>
                <a:spcPts val="520"/>
              </a:spcBef>
            </a:pPr>
            <a:r>
              <a:rPr spc="-5" dirty="0"/>
              <a:t>Understanding the multimodal  strategy for SSI </a:t>
            </a:r>
            <a:r>
              <a:rPr spc="-10" dirty="0"/>
              <a:t>prevention</a:t>
            </a:r>
            <a:r>
              <a:rPr spc="-65" dirty="0"/>
              <a:t> </a:t>
            </a:r>
            <a:r>
              <a:rPr spc="-5" dirty="0"/>
              <a:t>(3)</a:t>
            </a:r>
          </a:p>
        </p:txBody>
      </p:sp>
      <p:sp>
        <p:nvSpPr>
          <p:cNvPr id="3" name="object 3"/>
          <p:cNvSpPr txBox="1"/>
          <p:nvPr/>
        </p:nvSpPr>
        <p:spPr>
          <a:xfrm>
            <a:off x="365298" y="1135907"/>
            <a:ext cx="4167504" cy="4177665"/>
          </a:xfrm>
          <a:prstGeom prst="rect">
            <a:avLst/>
          </a:prstGeom>
        </p:spPr>
        <p:txBody>
          <a:bodyPr vert="horz" wrap="square" lIns="0" tIns="201295" rIns="0" bIns="0" rtlCol="0">
            <a:spAutoFit/>
          </a:bodyPr>
          <a:lstStyle/>
          <a:p>
            <a:pPr marL="12700">
              <a:lnSpc>
                <a:spcPct val="100000"/>
              </a:lnSpc>
              <a:spcBef>
                <a:spcPts val="1585"/>
              </a:spcBef>
            </a:pPr>
            <a:r>
              <a:rPr sz="2400" b="1" spc="-5" dirty="0">
                <a:latin typeface="Arial"/>
                <a:cs typeface="Arial"/>
              </a:rPr>
              <a:t>Evaluation and</a:t>
            </a:r>
            <a:r>
              <a:rPr sz="2400" b="1" spc="-25" dirty="0">
                <a:latin typeface="Arial"/>
                <a:cs typeface="Arial"/>
              </a:rPr>
              <a:t> </a:t>
            </a:r>
            <a:r>
              <a:rPr sz="2400" b="1" spc="-5" dirty="0">
                <a:latin typeface="Arial"/>
                <a:cs typeface="Arial"/>
              </a:rPr>
              <a:t>feedback</a:t>
            </a:r>
            <a:endParaRPr sz="2400">
              <a:latin typeface="Arial"/>
              <a:cs typeface="Arial"/>
            </a:endParaRPr>
          </a:p>
          <a:p>
            <a:pPr marL="12700">
              <a:lnSpc>
                <a:spcPct val="100000"/>
              </a:lnSpc>
              <a:spcBef>
                <a:spcPts val="1490"/>
              </a:spcBef>
            </a:pPr>
            <a:r>
              <a:rPr sz="2400" b="1" i="1" spc="-5" dirty="0">
                <a:latin typeface="Arial"/>
                <a:cs typeface="Arial"/>
              </a:rPr>
              <a:t>“Check</a:t>
            </a:r>
            <a:r>
              <a:rPr sz="2400" b="1" i="1" spc="-10" dirty="0">
                <a:latin typeface="Arial"/>
                <a:cs typeface="Arial"/>
              </a:rPr>
              <a:t> </a:t>
            </a:r>
            <a:r>
              <a:rPr sz="2400" b="1" i="1" spc="-5" dirty="0">
                <a:latin typeface="Arial"/>
                <a:cs typeface="Arial"/>
              </a:rPr>
              <a:t>it”</a:t>
            </a:r>
            <a:endParaRPr sz="2400">
              <a:latin typeface="Arial"/>
              <a:cs typeface="Arial"/>
            </a:endParaRPr>
          </a:p>
          <a:p>
            <a:pPr marL="12700">
              <a:lnSpc>
                <a:spcPct val="100000"/>
              </a:lnSpc>
              <a:spcBef>
                <a:spcPts val="1485"/>
              </a:spcBef>
            </a:pPr>
            <a:r>
              <a:rPr sz="2200" i="1" spc="-5" dirty="0">
                <a:latin typeface="Arial"/>
                <a:cs typeface="Arial"/>
              </a:rPr>
              <a:t>Regular </a:t>
            </a:r>
            <a:r>
              <a:rPr sz="2200" b="1" i="1" spc="-5" dirty="0">
                <a:latin typeface="Arial"/>
                <a:cs typeface="Arial"/>
              </a:rPr>
              <a:t>monitoring </a:t>
            </a:r>
            <a:r>
              <a:rPr sz="2200" i="1" dirty="0">
                <a:latin typeface="Arial"/>
                <a:cs typeface="Arial"/>
              </a:rPr>
              <a:t>and</a:t>
            </a:r>
            <a:r>
              <a:rPr sz="2200" i="1" spc="15" dirty="0">
                <a:latin typeface="Arial"/>
                <a:cs typeface="Arial"/>
              </a:rPr>
              <a:t> </a:t>
            </a:r>
            <a:r>
              <a:rPr sz="2200" i="1" spc="-5" dirty="0">
                <a:latin typeface="Arial"/>
                <a:cs typeface="Arial"/>
              </a:rPr>
              <a:t>timely</a:t>
            </a:r>
            <a:endParaRPr sz="2200">
              <a:latin typeface="Arial"/>
              <a:cs typeface="Arial"/>
            </a:endParaRPr>
          </a:p>
          <a:p>
            <a:pPr marL="12700">
              <a:lnSpc>
                <a:spcPct val="100000"/>
              </a:lnSpc>
              <a:spcBef>
                <a:spcPts val="290"/>
              </a:spcBef>
            </a:pPr>
            <a:r>
              <a:rPr sz="2200" b="1" i="1" dirty="0">
                <a:latin typeface="Arial"/>
                <a:cs typeface="Arial"/>
              </a:rPr>
              <a:t>feedback</a:t>
            </a:r>
            <a:r>
              <a:rPr sz="2200" b="1" i="1" spc="-5" dirty="0">
                <a:latin typeface="Arial"/>
                <a:cs typeface="Arial"/>
              </a:rPr>
              <a:t> </a:t>
            </a:r>
            <a:r>
              <a:rPr sz="2200" i="1" dirty="0">
                <a:latin typeface="Arial"/>
                <a:cs typeface="Arial"/>
              </a:rPr>
              <a:t>of:</a:t>
            </a:r>
            <a:endParaRPr sz="2200">
              <a:latin typeface="Arial"/>
              <a:cs typeface="Arial"/>
            </a:endParaRPr>
          </a:p>
          <a:p>
            <a:pPr marL="298450" indent="-285750">
              <a:lnSpc>
                <a:spcPct val="100000"/>
              </a:lnSpc>
              <a:spcBef>
                <a:spcPts val="1460"/>
              </a:spcBef>
              <a:buSzPct val="79545"/>
              <a:buFont typeface="Arial"/>
              <a:buChar char="•"/>
              <a:tabLst>
                <a:tab pos="297815" algn="l"/>
                <a:tab pos="298450" algn="l"/>
              </a:tabLst>
            </a:pPr>
            <a:r>
              <a:rPr sz="2200" i="1" spc="-5" dirty="0">
                <a:latin typeface="Arial"/>
                <a:cs typeface="Arial"/>
              </a:rPr>
              <a:t>risk </a:t>
            </a:r>
            <a:r>
              <a:rPr sz="2200" i="1" dirty="0">
                <a:latin typeface="Arial"/>
                <a:cs typeface="Arial"/>
              </a:rPr>
              <a:t>factors for</a:t>
            </a:r>
            <a:r>
              <a:rPr sz="2200" i="1" spc="-5" dirty="0">
                <a:latin typeface="Arial"/>
                <a:cs typeface="Arial"/>
              </a:rPr>
              <a:t> SSI;</a:t>
            </a:r>
            <a:endParaRPr sz="2200">
              <a:latin typeface="Arial"/>
              <a:cs typeface="Arial"/>
            </a:endParaRPr>
          </a:p>
          <a:p>
            <a:pPr marL="298450" marR="5080" indent="-285750">
              <a:lnSpc>
                <a:spcPct val="109900"/>
              </a:lnSpc>
              <a:spcBef>
                <a:spcPts val="600"/>
              </a:spcBef>
              <a:buSzPct val="79545"/>
              <a:buFont typeface="Arial"/>
              <a:buChar char="•"/>
              <a:tabLst>
                <a:tab pos="297815" algn="l"/>
                <a:tab pos="298450" algn="l"/>
              </a:tabLst>
            </a:pPr>
            <a:r>
              <a:rPr sz="2200" i="1" spc="-5" dirty="0">
                <a:latin typeface="Arial"/>
                <a:cs typeface="Arial"/>
              </a:rPr>
              <a:t>compliance with </a:t>
            </a:r>
            <a:r>
              <a:rPr sz="2200" i="1" dirty="0">
                <a:latin typeface="Arial"/>
                <a:cs typeface="Arial"/>
              </a:rPr>
              <a:t>recommended  procedures and</a:t>
            </a:r>
            <a:r>
              <a:rPr sz="2200" i="1" spc="-15" dirty="0">
                <a:latin typeface="Arial"/>
                <a:cs typeface="Arial"/>
              </a:rPr>
              <a:t> </a:t>
            </a:r>
            <a:r>
              <a:rPr sz="2200" i="1" spc="-5" dirty="0">
                <a:latin typeface="Arial"/>
                <a:cs typeface="Arial"/>
              </a:rPr>
              <a:t>practices;</a:t>
            </a:r>
            <a:endParaRPr sz="2200">
              <a:latin typeface="Arial"/>
              <a:cs typeface="Arial"/>
            </a:endParaRPr>
          </a:p>
          <a:p>
            <a:pPr marL="298450" marR="361950" indent="-285750">
              <a:lnSpc>
                <a:spcPct val="109800"/>
              </a:lnSpc>
              <a:spcBef>
                <a:spcPts val="600"/>
              </a:spcBef>
              <a:buSzPct val="79545"/>
              <a:buFont typeface="Arial"/>
              <a:buChar char="•"/>
              <a:tabLst>
                <a:tab pos="297815" algn="l"/>
                <a:tab pos="298450" algn="l"/>
              </a:tabLst>
            </a:pPr>
            <a:r>
              <a:rPr sz="2200" i="1" spc="-5" dirty="0">
                <a:latin typeface="Arial"/>
                <a:cs typeface="Arial"/>
              </a:rPr>
              <a:t>infrastructures </a:t>
            </a:r>
            <a:r>
              <a:rPr sz="2200" i="1" dirty="0">
                <a:latin typeface="Arial"/>
                <a:cs typeface="Arial"/>
              </a:rPr>
              <a:t>and </a:t>
            </a:r>
            <a:r>
              <a:rPr sz="2200" i="1" spc="-5" dirty="0">
                <a:latin typeface="Arial"/>
                <a:cs typeface="Arial"/>
              </a:rPr>
              <a:t>available  </a:t>
            </a:r>
            <a:r>
              <a:rPr sz="2200" i="1" dirty="0">
                <a:latin typeface="Arial"/>
                <a:cs typeface="Arial"/>
              </a:rPr>
              <a:t>resources and</a:t>
            </a:r>
            <a:r>
              <a:rPr sz="2200" i="1" spc="-15" dirty="0">
                <a:latin typeface="Arial"/>
                <a:cs typeface="Arial"/>
              </a:rPr>
              <a:t> </a:t>
            </a:r>
            <a:r>
              <a:rPr sz="2200" i="1" spc="-5" dirty="0">
                <a:latin typeface="Arial"/>
                <a:cs typeface="Arial"/>
              </a:rPr>
              <a:t>supplies;</a:t>
            </a:r>
            <a:endParaRPr sz="2200">
              <a:latin typeface="Arial"/>
              <a:cs typeface="Arial"/>
            </a:endParaRPr>
          </a:p>
        </p:txBody>
      </p:sp>
      <p:sp>
        <p:nvSpPr>
          <p:cNvPr id="4" name="object 4"/>
          <p:cNvSpPr txBox="1"/>
          <p:nvPr/>
        </p:nvSpPr>
        <p:spPr>
          <a:xfrm>
            <a:off x="365298" y="5364287"/>
            <a:ext cx="4354830" cy="1210945"/>
          </a:xfrm>
          <a:prstGeom prst="rect">
            <a:avLst/>
          </a:prstGeom>
        </p:spPr>
        <p:txBody>
          <a:bodyPr vert="horz" wrap="square" lIns="0" tIns="12700" rIns="0" bIns="0" rtlCol="0">
            <a:spAutoFit/>
          </a:bodyPr>
          <a:lstStyle/>
          <a:p>
            <a:pPr marL="298450" marR="5080" indent="-285750">
              <a:lnSpc>
                <a:spcPct val="109800"/>
              </a:lnSpc>
              <a:spcBef>
                <a:spcPts val="100"/>
              </a:spcBef>
              <a:buSzPct val="79545"/>
              <a:buFont typeface="Arial"/>
              <a:buChar char="•"/>
              <a:tabLst>
                <a:tab pos="297815" algn="l"/>
                <a:tab pos="298450" algn="l"/>
              </a:tabLst>
            </a:pPr>
            <a:r>
              <a:rPr sz="2200" i="1" spc="-5" dirty="0">
                <a:latin typeface="Arial"/>
                <a:cs typeface="Arial"/>
              </a:rPr>
              <a:t>knowledge </a:t>
            </a:r>
            <a:r>
              <a:rPr sz="2200" i="1" dirty="0">
                <a:latin typeface="Arial"/>
                <a:cs typeface="Arial"/>
              </a:rPr>
              <a:t>and </a:t>
            </a:r>
            <a:r>
              <a:rPr sz="2200" i="1" spc="-5" dirty="0">
                <a:latin typeface="Arial"/>
                <a:cs typeface="Arial"/>
              </a:rPr>
              <a:t>perception </a:t>
            </a:r>
            <a:r>
              <a:rPr sz="2200" i="1" dirty="0">
                <a:latin typeface="Arial"/>
                <a:cs typeface="Arial"/>
              </a:rPr>
              <a:t>of the  </a:t>
            </a:r>
            <a:r>
              <a:rPr sz="2200" i="1" spc="-5" dirty="0">
                <a:latin typeface="Arial"/>
                <a:cs typeface="Arial"/>
              </a:rPr>
              <a:t>problem;</a:t>
            </a:r>
            <a:endParaRPr sz="2200">
              <a:latin typeface="Arial"/>
              <a:cs typeface="Arial"/>
            </a:endParaRPr>
          </a:p>
          <a:p>
            <a:pPr marL="298450" indent="-285750">
              <a:lnSpc>
                <a:spcPct val="100000"/>
              </a:lnSpc>
              <a:spcBef>
                <a:spcPts val="895"/>
              </a:spcBef>
              <a:buSzPct val="79545"/>
              <a:buFont typeface="Arial"/>
              <a:buChar char="•"/>
              <a:tabLst>
                <a:tab pos="297815" algn="l"/>
                <a:tab pos="298450" algn="l"/>
              </a:tabLst>
            </a:pPr>
            <a:r>
              <a:rPr sz="2200" i="1" spc="-5" dirty="0">
                <a:latin typeface="Arial"/>
                <a:cs typeface="Arial"/>
              </a:rPr>
              <a:t>SSI </a:t>
            </a:r>
            <a:r>
              <a:rPr sz="2200" i="1" dirty="0">
                <a:latin typeface="Arial"/>
                <a:cs typeface="Arial"/>
              </a:rPr>
              <a:t>rates.</a:t>
            </a:r>
            <a:endParaRPr sz="2200">
              <a:latin typeface="Arial"/>
              <a:cs typeface="Arial"/>
            </a:endParaRPr>
          </a:p>
        </p:txBody>
      </p:sp>
      <p:sp>
        <p:nvSpPr>
          <p:cNvPr id="5" name="object 5"/>
          <p:cNvSpPr txBox="1"/>
          <p:nvPr/>
        </p:nvSpPr>
        <p:spPr>
          <a:xfrm>
            <a:off x="4578732" y="1370497"/>
            <a:ext cx="4369435" cy="1472565"/>
          </a:xfrm>
          <a:prstGeom prst="rect">
            <a:avLst/>
          </a:prstGeom>
        </p:spPr>
        <p:txBody>
          <a:bodyPr vert="horz" wrap="square" lIns="0" tIns="13335" rIns="0" bIns="0" rtlCol="0">
            <a:spAutoFit/>
          </a:bodyPr>
          <a:lstStyle/>
          <a:p>
            <a:pPr marL="12700" marR="5080">
              <a:lnSpc>
                <a:spcPct val="99800"/>
              </a:lnSpc>
              <a:spcBef>
                <a:spcPts val="105"/>
              </a:spcBef>
            </a:pPr>
            <a:r>
              <a:rPr sz="1800" spc="-5" dirty="0">
                <a:latin typeface="Arial"/>
                <a:cs typeface="Arial"/>
              </a:rPr>
              <a:t>It should not be seen as </a:t>
            </a:r>
            <a:r>
              <a:rPr sz="1800" dirty="0">
                <a:latin typeface="Arial"/>
                <a:cs typeface="Arial"/>
              </a:rPr>
              <a:t>a </a:t>
            </a:r>
            <a:r>
              <a:rPr sz="1800" spc="-5" dirty="0">
                <a:latin typeface="Arial"/>
                <a:cs typeface="Arial"/>
              </a:rPr>
              <a:t>component  separate from implementation or only to be  used for scientific purposes. </a:t>
            </a:r>
            <a:r>
              <a:rPr sz="1800" spc="-30" dirty="0">
                <a:latin typeface="Arial"/>
                <a:cs typeface="Arial"/>
              </a:rPr>
              <a:t>Targeted </a:t>
            </a:r>
            <a:r>
              <a:rPr sz="1800" spc="-5" dirty="0">
                <a:latin typeface="Arial"/>
                <a:cs typeface="Arial"/>
              </a:rPr>
              <a:t>tools  and use of observations are</a:t>
            </a:r>
            <a:r>
              <a:rPr sz="1800" spc="-20" dirty="0">
                <a:latin typeface="Arial"/>
                <a:cs typeface="Arial"/>
              </a:rPr>
              <a:t> </a:t>
            </a:r>
            <a:r>
              <a:rPr sz="1800" spc="-5" dirty="0">
                <a:latin typeface="Arial"/>
                <a:cs typeface="Arial"/>
              </a:rPr>
              <a:t>inherent.</a:t>
            </a:r>
            <a:endParaRPr sz="1800">
              <a:latin typeface="Arial"/>
              <a:cs typeface="Arial"/>
            </a:endParaRPr>
          </a:p>
          <a:p>
            <a:pPr marL="12700">
              <a:lnSpc>
                <a:spcPct val="100000"/>
              </a:lnSpc>
              <a:spcBef>
                <a:spcPts val="605"/>
              </a:spcBef>
            </a:pPr>
            <a:r>
              <a:rPr sz="1800" spc="-5" dirty="0">
                <a:latin typeface="Arial"/>
                <a:cs typeface="Arial"/>
              </a:rPr>
              <a:t>This </a:t>
            </a:r>
            <a:r>
              <a:rPr sz="1800" dirty="0">
                <a:latin typeface="Arial"/>
                <a:cs typeface="Arial"/>
              </a:rPr>
              <a:t>is </a:t>
            </a:r>
            <a:r>
              <a:rPr sz="1800" spc="-5" dirty="0">
                <a:latin typeface="Arial"/>
                <a:cs typeface="Arial"/>
              </a:rPr>
              <a:t>an essential step</a:t>
            </a:r>
            <a:r>
              <a:rPr sz="1800" spc="-15" dirty="0">
                <a:latin typeface="Arial"/>
                <a:cs typeface="Arial"/>
              </a:rPr>
              <a:t> </a:t>
            </a:r>
            <a:r>
              <a:rPr sz="1800" spc="-5" dirty="0">
                <a:latin typeface="Arial"/>
                <a:cs typeface="Arial"/>
              </a:rPr>
              <a:t>in:</a:t>
            </a:r>
            <a:endParaRPr sz="1800">
              <a:latin typeface="Arial"/>
              <a:cs typeface="Arial"/>
            </a:endParaRPr>
          </a:p>
        </p:txBody>
      </p:sp>
      <p:sp>
        <p:nvSpPr>
          <p:cNvPr id="6" name="object 6"/>
          <p:cNvSpPr txBox="1">
            <a:spLocks noGrp="1"/>
          </p:cNvSpPr>
          <p:nvPr>
            <p:ph sz="half" idx="3"/>
          </p:nvPr>
        </p:nvSpPr>
        <p:spPr>
          <a:prstGeom prst="rect">
            <a:avLst/>
          </a:prstGeom>
        </p:spPr>
        <p:txBody>
          <a:bodyPr vert="horz" wrap="square" lIns="0" tIns="13335" rIns="0" bIns="0" rtlCol="0">
            <a:spAutoFit/>
          </a:bodyPr>
          <a:lstStyle/>
          <a:p>
            <a:pPr marL="298450" marR="259079" indent="-285750">
              <a:lnSpc>
                <a:spcPct val="99800"/>
              </a:lnSpc>
              <a:spcBef>
                <a:spcPts val="105"/>
              </a:spcBef>
              <a:buChar char="•"/>
              <a:tabLst>
                <a:tab pos="297815" algn="l"/>
                <a:tab pos="298450" algn="l"/>
              </a:tabLst>
            </a:pPr>
            <a:r>
              <a:rPr spc="-5" dirty="0"/>
              <a:t>identifying areas deserving major  </a:t>
            </a:r>
            <a:r>
              <a:rPr spc="-10" dirty="0"/>
              <a:t>efforts </a:t>
            </a:r>
            <a:r>
              <a:rPr spc="-5" dirty="0"/>
              <a:t>and feeding crucial  information into development of  local local action</a:t>
            </a:r>
            <a:r>
              <a:rPr spc="-10" dirty="0"/>
              <a:t> </a:t>
            </a:r>
            <a:r>
              <a:rPr spc="-5" dirty="0"/>
              <a:t>plan;</a:t>
            </a:r>
          </a:p>
          <a:p>
            <a:pPr marL="298450" marR="68580" indent="-285750">
              <a:lnSpc>
                <a:spcPct val="99800"/>
              </a:lnSpc>
              <a:spcBef>
                <a:spcPts val="610"/>
              </a:spcBef>
              <a:buChar char="•"/>
              <a:tabLst>
                <a:tab pos="297815" algn="l"/>
                <a:tab pos="298450" algn="l"/>
              </a:tabLst>
            </a:pPr>
            <a:r>
              <a:rPr spc="-5" dirty="0"/>
              <a:t>measuring the changes induced by  improvement </a:t>
            </a:r>
            <a:r>
              <a:rPr spc="-10" dirty="0"/>
              <a:t>efforts </a:t>
            </a:r>
            <a:r>
              <a:rPr spc="-5" dirty="0"/>
              <a:t>and  ascertaining whether interventions  have been</a:t>
            </a:r>
            <a:r>
              <a:rPr spc="-10" dirty="0"/>
              <a:t> effective;</a:t>
            </a:r>
          </a:p>
          <a:p>
            <a:pPr marL="298450" marR="5080" indent="-285750">
              <a:lnSpc>
                <a:spcPct val="99900"/>
              </a:lnSpc>
              <a:spcBef>
                <a:spcPts val="610"/>
              </a:spcBef>
              <a:buChar char="•"/>
              <a:tabLst>
                <a:tab pos="297815" algn="l"/>
                <a:tab pos="298450" algn="l"/>
              </a:tabLst>
            </a:pPr>
            <a:r>
              <a:rPr spc="-5" dirty="0"/>
              <a:t>engaging </a:t>
            </a:r>
            <a:r>
              <a:rPr spc="-10" dirty="0"/>
              <a:t>staff </a:t>
            </a:r>
            <a:r>
              <a:rPr dirty="0"/>
              <a:t>in </a:t>
            </a:r>
            <a:r>
              <a:rPr spc="-5" dirty="0"/>
              <a:t>deciding upon  </a:t>
            </a:r>
            <a:r>
              <a:rPr spc="-10" dirty="0"/>
              <a:t>different </a:t>
            </a:r>
            <a:r>
              <a:rPr spc="-5" dirty="0"/>
              <a:t>formats for providing  feedback (real time and  personalised feedback have proven  beneficial).</a:t>
            </a:r>
          </a:p>
        </p:txBody>
      </p:sp>
      <p:sp>
        <p:nvSpPr>
          <p:cNvPr id="7" name="object 7"/>
          <p:cNvSpPr/>
          <p:nvPr/>
        </p:nvSpPr>
        <p:spPr>
          <a:xfrm>
            <a:off x="6156176" y="19802"/>
            <a:ext cx="945909" cy="960926"/>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3217" y="39909"/>
            <a:ext cx="5372735" cy="953769"/>
          </a:xfrm>
          <a:prstGeom prst="rect">
            <a:avLst/>
          </a:prstGeom>
        </p:spPr>
        <p:txBody>
          <a:bodyPr vert="horz" wrap="square" lIns="0" tIns="66040" rIns="0" bIns="0" rtlCol="0">
            <a:spAutoFit/>
          </a:bodyPr>
          <a:lstStyle/>
          <a:p>
            <a:pPr marL="12700" marR="5080">
              <a:lnSpc>
                <a:spcPts val="3470"/>
              </a:lnSpc>
              <a:spcBef>
                <a:spcPts val="520"/>
              </a:spcBef>
            </a:pPr>
            <a:r>
              <a:rPr spc="-5" dirty="0"/>
              <a:t>Understanding the multimodal  strategy for SSI </a:t>
            </a:r>
            <a:r>
              <a:rPr spc="-10" dirty="0"/>
              <a:t>prevention</a:t>
            </a:r>
            <a:r>
              <a:rPr spc="-65" dirty="0"/>
              <a:t> </a:t>
            </a:r>
            <a:r>
              <a:rPr spc="-5" dirty="0"/>
              <a:t>(4)</a:t>
            </a:r>
          </a:p>
        </p:txBody>
      </p:sp>
      <p:sp>
        <p:nvSpPr>
          <p:cNvPr id="3" name="object 3"/>
          <p:cNvSpPr txBox="1"/>
          <p:nvPr/>
        </p:nvSpPr>
        <p:spPr>
          <a:xfrm>
            <a:off x="5441397" y="1240914"/>
            <a:ext cx="3505835" cy="5393690"/>
          </a:xfrm>
          <a:prstGeom prst="rect">
            <a:avLst/>
          </a:prstGeom>
        </p:spPr>
        <p:txBody>
          <a:bodyPr vert="horz" wrap="square" lIns="0" tIns="119380" rIns="0" bIns="0" rtlCol="0">
            <a:spAutoFit/>
          </a:bodyPr>
          <a:lstStyle/>
          <a:p>
            <a:pPr marL="355600" indent="-342900">
              <a:lnSpc>
                <a:spcPct val="100000"/>
              </a:lnSpc>
              <a:spcBef>
                <a:spcPts val="940"/>
              </a:spcBef>
              <a:buSzPct val="77777"/>
              <a:buChar char="•"/>
              <a:tabLst>
                <a:tab pos="354965" algn="l"/>
                <a:tab pos="355600" algn="l"/>
              </a:tabLst>
            </a:pPr>
            <a:r>
              <a:rPr sz="1800" spc="-5" dirty="0">
                <a:latin typeface="Arial"/>
                <a:cs typeface="Arial"/>
              </a:rPr>
              <a:t>Posters</a:t>
            </a:r>
            <a:endParaRPr sz="1800">
              <a:latin typeface="Arial"/>
              <a:cs typeface="Arial"/>
            </a:endParaRPr>
          </a:p>
          <a:p>
            <a:pPr marL="355600" indent="-342900">
              <a:lnSpc>
                <a:spcPct val="100000"/>
              </a:lnSpc>
              <a:spcBef>
                <a:spcPts val="840"/>
              </a:spcBef>
              <a:buSzPct val="77777"/>
              <a:buChar char="•"/>
              <a:tabLst>
                <a:tab pos="354965" algn="l"/>
                <a:tab pos="355600" algn="l"/>
              </a:tabLst>
            </a:pPr>
            <a:r>
              <a:rPr sz="1800" spc="-5" dirty="0">
                <a:latin typeface="Arial"/>
                <a:cs typeface="Arial"/>
              </a:rPr>
              <a:t>Leaflets</a:t>
            </a:r>
            <a:endParaRPr sz="1800">
              <a:latin typeface="Arial"/>
              <a:cs typeface="Arial"/>
            </a:endParaRPr>
          </a:p>
          <a:p>
            <a:pPr marL="355600" indent="-342900">
              <a:lnSpc>
                <a:spcPct val="100000"/>
              </a:lnSpc>
              <a:spcBef>
                <a:spcPts val="805"/>
              </a:spcBef>
              <a:buSzPct val="77777"/>
              <a:buChar char="•"/>
              <a:tabLst>
                <a:tab pos="354965" algn="l"/>
                <a:tab pos="355600" algn="l"/>
              </a:tabLst>
            </a:pPr>
            <a:r>
              <a:rPr sz="1800" spc="-5" dirty="0">
                <a:latin typeface="Arial"/>
                <a:cs typeface="Arial"/>
              </a:rPr>
              <a:t>Banners</a:t>
            </a:r>
            <a:endParaRPr sz="1800">
              <a:latin typeface="Arial"/>
              <a:cs typeface="Arial"/>
            </a:endParaRPr>
          </a:p>
          <a:p>
            <a:pPr marL="355600" indent="-342900">
              <a:lnSpc>
                <a:spcPct val="100000"/>
              </a:lnSpc>
              <a:spcBef>
                <a:spcPts val="805"/>
              </a:spcBef>
              <a:buSzPct val="77777"/>
              <a:buChar char="•"/>
              <a:tabLst>
                <a:tab pos="354965" algn="l"/>
                <a:tab pos="355600" algn="l"/>
              </a:tabLst>
            </a:pPr>
            <a:r>
              <a:rPr sz="1800" spc="-5" dirty="0">
                <a:latin typeface="Arial"/>
                <a:cs typeface="Arial"/>
              </a:rPr>
              <a:t>Stickers</a:t>
            </a:r>
            <a:endParaRPr sz="1800">
              <a:latin typeface="Arial"/>
              <a:cs typeface="Arial"/>
            </a:endParaRPr>
          </a:p>
          <a:p>
            <a:pPr marL="355600" indent="-342900">
              <a:lnSpc>
                <a:spcPct val="100000"/>
              </a:lnSpc>
              <a:spcBef>
                <a:spcPts val="840"/>
              </a:spcBef>
              <a:buSzPct val="77777"/>
              <a:buChar char="•"/>
              <a:tabLst>
                <a:tab pos="354965" algn="l"/>
                <a:tab pos="355600" algn="l"/>
              </a:tabLst>
            </a:pPr>
            <a:r>
              <a:rPr sz="1800" spc="-5" dirty="0">
                <a:latin typeface="Arial"/>
                <a:cs typeface="Arial"/>
              </a:rPr>
              <a:t>Flowcharts</a:t>
            </a:r>
            <a:endParaRPr sz="1800">
              <a:latin typeface="Arial"/>
              <a:cs typeface="Arial"/>
            </a:endParaRPr>
          </a:p>
          <a:p>
            <a:pPr marL="355600" indent="-342900">
              <a:lnSpc>
                <a:spcPct val="100000"/>
              </a:lnSpc>
              <a:spcBef>
                <a:spcPts val="810"/>
              </a:spcBef>
              <a:buSzPct val="77777"/>
              <a:buChar char="•"/>
              <a:tabLst>
                <a:tab pos="354965" algn="l"/>
                <a:tab pos="355600" algn="l"/>
              </a:tabLst>
            </a:pPr>
            <a:r>
              <a:rPr sz="1800" spc="-5" dirty="0">
                <a:latin typeface="Arial"/>
                <a:cs typeface="Arial"/>
              </a:rPr>
              <a:t>Infographics</a:t>
            </a:r>
            <a:endParaRPr sz="1800">
              <a:latin typeface="Arial"/>
              <a:cs typeface="Arial"/>
            </a:endParaRPr>
          </a:p>
          <a:p>
            <a:pPr marL="355600" indent="-342900">
              <a:lnSpc>
                <a:spcPct val="100000"/>
              </a:lnSpc>
              <a:spcBef>
                <a:spcPts val="805"/>
              </a:spcBef>
              <a:buSzPct val="77777"/>
              <a:buChar char="•"/>
              <a:tabLst>
                <a:tab pos="354965" algn="l"/>
                <a:tab pos="355600" algn="l"/>
              </a:tabLst>
            </a:pPr>
            <a:r>
              <a:rPr sz="1800" spc="-5" dirty="0">
                <a:latin typeface="Arial"/>
                <a:cs typeface="Arial"/>
              </a:rPr>
              <a:t>Letter templates</a:t>
            </a:r>
            <a:endParaRPr sz="1800">
              <a:latin typeface="Arial"/>
              <a:cs typeface="Arial"/>
            </a:endParaRPr>
          </a:p>
          <a:p>
            <a:pPr marL="355600" marR="194945" indent="-342900">
              <a:lnSpc>
                <a:spcPct val="110300"/>
              </a:lnSpc>
              <a:spcBef>
                <a:spcPts val="585"/>
              </a:spcBef>
              <a:buSzPct val="77777"/>
              <a:buChar char="•"/>
              <a:tabLst>
                <a:tab pos="354965" algn="l"/>
                <a:tab pos="355600" algn="l"/>
              </a:tabLst>
            </a:pPr>
            <a:r>
              <a:rPr sz="1800" spc="-5" dirty="0">
                <a:latin typeface="Arial"/>
                <a:cs typeface="Arial"/>
              </a:rPr>
              <a:t>Advocacy messages suitable  to the local setting, e.g.  memos</a:t>
            </a:r>
            <a:endParaRPr sz="1800">
              <a:latin typeface="Arial"/>
              <a:cs typeface="Arial"/>
            </a:endParaRPr>
          </a:p>
          <a:p>
            <a:pPr marL="355600" indent="-342900">
              <a:lnSpc>
                <a:spcPct val="100000"/>
              </a:lnSpc>
              <a:spcBef>
                <a:spcPts val="805"/>
              </a:spcBef>
              <a:buSzPct val="77777"/>
              <a:buChar char="•"/>
              <a:tabLst>
                <a:tab pos="354965" algn="l"/>
                <a:tab pos="355600" algn="l"/>
              </a:tabLst>
            </a:pPr>
            <a:r>
              <a:rPr sz="1800" spc="-5" dirty="0">
                <a:latin typeface="Arial"/>
                <a:cs typeface="Arial"/>
              </a:rPr>
              <a:t>Manuals</a:t>
            </a:r>
            <a:endParaRPr sz="1800">
              <a:latin typeface="Arial"/>
              <a:cs typeface="Arial"/>
            </a:endParaRPr>
          </a:p>
          <a:p>
            <a:pPr marL="355600" marR="5080" indent="-342900">
              <a:lnSpc>
                <a:spcPct val="109600"/>
              </a:lnSpc>
              <a:spcBef>
                <a:spcPts val="635"/>
              </a:spcBef>
              <a:buSzPct val="77777"/>
              <a:buChar char="•"/>
              <a:tabLst>
                <a:tab pos="354965" algn="l"/>
                <a:tab pos="355600" algn="l"/>
              </a:tabLst>
            </a:pPr>
            <a:r>
              <a:rPr sz="1800" spc="-5" dirty="0">
                <a:latin typeface="Arial"/>
                <a:cs typeface="Arial"/>
              </a:rPr>
              <a:t>Electronic reminders (built </a:t>
            </a:r>
            <a:r>
              <a:rPr sz="1800" dirty="0">
                <a:latin typeface="Arial"/>
                <a:cs typeface="Arial"/>
              </a:rPr>
              <a:t>in </a:t>
            </a:r>
            <a:r>
              <a:rPr sz="1800" spc="-5" dirty="0">
                <a:latin typeface="Arial"/>
                <a:cs typeface="Arial"/>
              </a:rPr>
              <a:t>to  hospital IT</a:t>
            </a:r>
            <a:r>
              <a:rPr sz="1800" spc="-35" dirty="0">
                <a:latin typeface="Arial"/>
                <a:cs typeface="Arial"/>
              </a:rPr>
              <a:t> </a:t>
            </a:r>
            <a:r>
              <a:rPr sz="1800" spc="-5" dirty="0">
                <a:latin typeface="Arial"/>
                <a:cs typeface="Arial"/>
              </a:rPr>
              <a:t>system)</a:t>
            </a:r>
            <a:endParaRPr sz="1800">
              <a:latin typeface="Arial"/>
              <a:cs typeface="Arial"/>
            </a:endParaRPr>
          </a:p>
          <a:p>
            <a:pPr marL="355600" marR="309245" indent="-342900">
              <a:lnSpc>
                <a:spcPct val="109600"/>
              </a:lnSpc>
              <a:spcBef>
                <a:spcPts val="600"/>
              </a:spcBef>
              <a:buSzPct val="77777"/>
              <a:buChar char="•"/>
              <a:tabLst>
                <a:tab pos="354965" algn="l"/>
                <a:tab pos="355600" algn="l"/>
              </a:tabLst>
            </a:pPr>
            <a:r>
              <a:rPr sz="1800" spc="-30" dirty="0">
                <a:latin typeface="Arial"/>
                <a:cs typeface="Arial"/>
              </a:rPr>
              <a:t>Telephone </a:t>
            </a:r>
            <a:r>
              <a:rPr sz="1800" spc="-5" dirty="0">
                <a:latin typeface="Arial"/>
                <a:cs typeface="Arial"/>
              </a:rPr>
              <a:t>call (including for  patient</a:t>
            </a:r>
            <a:r>
              <a:rPr sz="1800" spc="-10" dirty="0">
                <a:latin typeface="Arial"/>
                <a:cs typeface="Arial"/>
              </a:rPr>
              <a:t> </a:t>
            </a:r>
            <a:r>
              <a:rPr sz="1800" spc="-5" dirty="0">
                <a:latin typeface="Arial"/>
                <a:cs typeface="Arial"/>
              </a:rPr>
              <a:t>reminders)</a:t>
            </a:r>
            <a:endParaRPr sz="1800">
              <a:latin typeface="Arial"/>
              <a:cs typeface="Arial"/>
            </a:endParaRPr>
          </a:p>
        </p:txBody>
      </p:sp>
      <p:sp>
        <p:nvSpPr>
          <p:cNvPr id="4" name="object 4"/>
          <p:cNvSpPr txBox="1"/>
          <p:nvPr/>
        </p:nvSpPr>
        <p:spPr>
          <a:xfrm>
            <a:off x="184812" y="1062936"/>
            <a:ext cx="4730750" cy="1134745"/>
          </a:xfrm>
          <a:prstGeom prst="rect">
            <a:avLst/>
          </a:prstGeom>
        </p:spPr>
        <p:txBody>
          <a:bodyPr vert="horz" wrap="square" lIns="0" tIns="201295" rIns="0" bIns="0" rtlCol="0">
            <a:spAutoFit/>
          </a:bodyPr>
          <a:lstStyle/>
          <a:p>
            <a:pPr marL="12700">
              <a:lnSpc>
                <a:spcPct val="100000"/>
              </a:lnSpc>
              <a:spcBef>
                <a:spcPts val="1585"/>
              </a:spcBef>
            </a:pPr>
            <a:r>
              <a:rPr sz="2400" b="1" spc="-5" dirty="0">
                <a:latin typeface="Arial"/>
                <a:cs typeface="Arial"/>
              </a:rPr>
              <a:t>Reminders and</a:t>
            </a:r>
            <a:r>
              <a:rPr sz="2400" b="1" spc="-50" dirty="0">
                <a:latin typeface="Arial"/>
                <a:cs typeface="Arial"/>
              </a:rPr>
              <a:t> </a:t>
            </a:r>
            <a:r>
              <a:rPr sz="2400" b="1" spc="-5" dirty="0">
                <a:latin typeface="Arial"/>
                <a:cs typeface="Arial"/>
              </a:rPr>
              <a:t>communications</a:t>
            </a:r>
            <a:endParaRPr sz="2400">
              <a:latin typeface="Arial"/>
              <a:cs typeface="Arial"/>
            </a:endParaRPr>
          </a:p>
          <a:p>
            <a:pPr marL="12700">
              <a:lnSpc>
                <a:spcPct val="100000"/>
              </a:lnSpc>
              <a:spcBef>
                <a:spcPts val="1490"/>
              </a:spcBef>
            </a:pPr>
            <a:r>
              <a:rPr sz="2400" b="1" i="1" spc="-5" dirty="0">
                <a:latin typeface="Arial"/>
                <a:cs typeface="Arial"/>
              </a:rPr>
              <a:t>“Sell</a:t>
            </a:r>
            <a:r>
              <a:rPr sz="2400" b="1" i="1" spc="-20" dirty="0">
                <a:latin typeface="Arial"/>
                <a:cs typeface="Arial"/>
              </a:rPr>
              <a:t> </a:t>
            </a:r>
            <a:r>
              <a:rPr sz="2400" b="1" i="1" spc="-5" dirty="0">
                <a:latin typeface="Arial"/>
                <a:cs typeface="Arial"/>
              </a:rPr>
              <a:t>it”</a:t>
            </a:r>
            <a:endParaRPr sz="2400">
              <a:latin typeface="Arial"/>
              <a:cs typeface="Arial"/>
            </a:endParaRPr>
          </a:p>
        </p:txBody>
      </p:sp>
      <p:sp>
        <p:nvSpPr>
          <p:cNvPr id="5" name="object 5"/>
          <p:cNvSpPr txBox="1"/>
          <p:nvPr/>
        </p:nvSpPr>
        <p:spPr>
          <a:xfrm>
            <a:off x="184812" y="2323664"/>
            <a:ext cx="4987925" cy="4394835"/>
          </a:xfrm>
          <a:prstGeom prst="rect">
            <a:avLst/>
          </a:prstGeom>
        </p:spPr>
        <p:txBody>
          <a:bodyPr vert="horz" wrap="square" lIns="0" tIns="15240" rIns="0" bIns="0" rtlCol="0">
            <a:spAutoFit/>
          </a:bodyPr>
          <a:lstStyle/>
          <a:p>
            <a:pPr marL="355600" marR="5080" indent="-342900">
              <a:lnSpc>
                <a:spcPct val="110300"/>
              </a:lnSpc>
              <a:spcBef>
                <a:spcPts val="120"/>
              </a:spcBef>
              <a:buSzPct val="79545"/>
              <a:buFont typeface="Arial"/>
              <a:buChar char="•"/>
              <a:tabLst>
                <a:tab pos="354965" algn="l"/>
                <a:tab pos="355600" algn="l"/>
              </a:tabLst>
            </a:pPr>
            <a:r>
              <a:rPr sz="2200" b="1" i="1" spc="-5" dirty="0">
                <a:latin typeface="Arial"/>
                <a:cs typeface="Arial"/>
              </a:rPr>
              <a:t>Reminding </a:t>
            </a:r>
            <a:r>
              <a:rPr sz="2200" b="1" i="1" dirty="0">
                <a:latin typeface="Arial"/>
                <a:cs typeface="Arial"/>
              </a:rPr>
              <a:t>and </a:t>
            </a:r>
            <a:r>
              <a:rPr sz="2200" b="1" i="1" spc="-5" dirty="0">
                <a:latin typeface="Arial"/>
                <a:cs typeface="Arial"/>
              </a:rPr>
              <a:t>prompting </a:t>
            </a:r>
            <a:r>
              <a:rPr sz="2200" i="1" spc="-5" dirty="0">
                <a:latin typeface="Arial"/>
                <a:cs typeface="Arial"/>
              </a:rPr>
              <a:t>health  </a:t>
            </a:r>
            <a:r>
              <a:rPr sz="2200" i="1" dirty="0">
                <a:latin typeface="Arial"/>
                <a:cs typeface="Arial"/>
              </a:rPr>
              <a:t>care </a:t>
            </a:r>
            <a:r>
              <a:rPr sz="2200" i="1" spc="-5" dirty="0">
                <a:latin typeface="Arial"/>
                <a:cs typeface="Arial"/>
              </a:rPr>
              <a:t>workers </a:t>
            </a:r>
            <a:r>
              <a:rPr sz="2200" i="1" dirty="0">
                <a:latin typeface="Arial"/>
                <a:cs typeface="Arial"/>
              </a:rPr>
              <a:t>about the </a:t>
            </a:r>
            <a:r>
              <a:rPr sz="2200" i="1" spc="-5" dirty="0">
                <a:latin typeface="Arial"/>
                <a:cs typeface="Arial"/>
              </a:rPr>
              <a:t>importance </a:t>
            </a:r>
            <a:r>
              <a:rPr sz="2200" i="1" dirty="0">
                <a:latin typeface="Arial"/>
                <a:cs typeface="Arial"/>
              </a:rPr>
              <a:t>of  </a:t>
            </a:r>
            <a:r>
              <a:rPr sz="2200" i="1" spc="-5" dirty="0">
                <a:latin typeface="Arial"/>
                <a:cs typeface="Arial"/>
              </a:rPr>
              <a:t>practices </a:t>
            </a:r>
            <a:r>
              <a:rPr sz="2200" i="1" dirty="0">
                <a:latin typeface="Arial"/>
                <a:cs typeface="Arial"/>
              </a:rPr>
              <a:t>to prevent </a:t>
            </a:r>
            <a:r>
              <a:rPr sz="2200" i="1" spc="-5" dirty="0">
                <a:latin typeface="Arial"/>
                <a:cs typeface="Arial"/>
              </a:rPr>
              <a:t>SSI when </a:t>
            </a:r>
            <a:r>
              <a:rPr sz="2200" i="1" dirty="0">
                <a:latin typeface="Arial"/>
                <a:cs typeface="Arial"/>
              </a:rPr>
              <a:t>they  are </a:t>
            </a:r>
            <a:r>
              <a:rPr sz="2200" i="1" spc="-5" dirty="0">
                <a:latin typeface="Arial"/>
                <a:cs typeface="Arial"/>
              </a:rPr>
              <a:t>working </a:t>
            </a:r>
            <a:r>
              <a:rPr sz="2200" i="1" dirty="0">
                <a:latin typeface="Arial"/>
                <a:cs typeface="Arial"/>
              </a:rPr>
              <a:t>at the </a:t>
            </a:r>
            <a:r>
              <a:rPr sz="2200" i="1" spc="-5" dirty="0">
                <a:latin typeface="Arial"/>
                <a:cs typeface="Arial"/>
              </a:rPr>
              <a:t>point </a:t>
            </a:r>
            <a:r>
              <a:rPr sz="2200" i="1" dirty="0">
                <a:latin typeface="Arial"/>
                <a:cs typeface="Arial"/>
              </a:rPr>
              <a:t>of</a:t>
            </a:r>
            <a:r>
              <a:rPr sz="2200" i="1" spc="-15" dirty="0">
                <a:latin typeface="Arial"/>
                <a:cs typeface="Arial"/>
              </a:rPr>
              <a:t> </a:t>
            </a:r>
            <a:r>
              <a:rPr sz="2200" i="1" dirty="0">
                <a:latin typeface="Arial"/>
                <a:cs typeface="Arial"/>
              </a:rPr>
              <a:t>care</a:t>
            </a:r>
            <a:endParaRPr sz="2200">
              <a:latin typeface="Arial"/>
              <a:cs typeface="Arial"/>
            </a:endParaRPr>
          </a:p>
          <a:p>
            <a:pPr marL="355600" marR="161925" indent="-342900">
              <a:lnSpc>
                <a:spcPct val="109800"/>
              </a:lnSpc>
              <a:spcBef>
                <a:spcPts val="1200"/>
              </a:spcBef>
              <a:buSzPct val="79545"/>
              <a:buFont typeface="Arial"/>
              <a:buChar char="•"/>
              <a:tabLst>
                <a:tab pos="354965" algn="l"/>
                <a:tab pos="355600" algn="l"/>
              </a:tabLst>
            </a:pPr>
            <a:r>
              <a:rPr sz="2200" b="1" i="1" spc="-5" dirty="0">
                <a:latin typeface="Arial"/>
                <a:cs typeface="Arial"/>
              </a:rPr>
              <a:t>Informing </a:t>
            </a:r>
            <a:r>
              <a:rPr sz="2200" i="1" spc="-5" dirty="0">
                <a:latin typeface="Arial"/>
                <a:cs typeface="Arial"/>
              </a:rPr>
              <a:t>patients </a:t>
            </a:r>
            <a:r>
              <a:rPr sz="2200" i="1" dirty="0">
                <a:latin typeface="Arial"/>
                <a:cs typeface="Arial"/>
              </a:rPr>
              <a:t>and </a:t>
            </a:r>
            <a:r>
              <a:rPr sz="2200" i="1" spc="-5" dirty="0">
                <a:latin typeface="Arial"/>
                <a:cs typeface="Arial"/>
              </a:rPr>
              <a:t>their visitors  </a:t>
            </a:r>
            <a:r>
              <a:rPr sz="2200" i="1" dirty="0">
                <a:latin typeface="Arial"/>
                <a:cs typeface="Arial"/>
              </a:rPr>
              <a:t>of the standard of care that they  </a:t>
            </a:r>
            <a:r>
              <a:rPr sz="2200" i="1" spc="-5" dirty="0">
                <a:latin typeface="Arial"/>
                <a:cs typeface="Arial"/>
              </a:rPr>
              <a:t>should </a:t>
            </a:r>
            <a:r>
              <a:rPr sz="2200" i="1" dirty="0">
                <a:latin typeface="Arial"/>
                <a:cs typeface="Arial"/>
              </a:rPr>
              <a:t>expect to</a:t>
            </a:r>
            <a:r>
              <a:rPr sz="2200" i="1" spc="-5" dirty="0">
                <a:latin typeface="Arial"/>
                <a:cs typeface="Arial"/>
              </a:rPr>
              <a:t> receive</a:t>
            </a:r>
            <a:endParaRPr sz="2200">
              <a:latin typeface="Arial"/>
              <a:cs typeface="Arial"/>
            </a:endParaRPr>
          </a:p>
          <a:p>
            <a:pPr marL="355600" marR="347980" indent="-342900">
              <a:lnSpc>
                <a:spcPct val="110300"/>
              </a:lnSpc>
              <a:spcBef>
                <a:spcPts val="1190"/>
              </a:spcBef>
              <a:buSzPct val="79545"/>
              <a:buFont typeface="Arial"/>
              <a:buChar char="•"/>
              <a:tabLst>
                <a:tab pos="354965" algn="l"/>
                <a:tab pos="355600" algn="l"/>
              </a:tabLst>
            </a:pPr>
            <a:r>
              <a:rPr sz="2200" b="1" i="1" spc="-5" dirty="0">
                <a:latin typeface="Arial"/>
                <a:cs typeface="Arial"/>
              </a:rPr>
              <a:t>Communications </a:t>
            </a:r>
            <a:r>
              <a:rPr sz="2200" i="1" dirty="0">
                <a:latin typeface="Arial"/>
                <a:cs typeface="Arial"/>
              </a:rPr>
              <a:t>to </a:t>
            </a:r>
            <a:r>
              <a:rPr sz="2200" i="1" spc="-5" dirty="0">
                <a:latin typeface="Arial"/>
                <a:cs typeface="Arial"/>
              </a:rPr>
              <a:t>inform senior  leaders </a:t>
            </a:r>
            <a:r>
              <a:rPr sz="2200" i="1" dirty="0">
                <a:latin typeface="Arial"/>
                <a:cs typeface="Arial"/>
              </a:rPr>
              <a:t>and </a:t>
            </a:r>
            <a:r>
              <a:rPr sz="2200" i="1" spc="-5" dirty="0">
                <a:latin typeface="Arial"/>
                <a:cs typeface="Arial"/>
              </a:rPr>
              <a:t>decision-makers  regarding </a:t>
            </a:r>
            <a:r>
              <a:rPr sz="2200" i="1" dirty="0">
                <a:latin typeface="Arial"/>
                <a:cs typeface="Arial"/>
              </a:rPr>
              <a:t>the standards that they  </a:t>
            </a:r>
            <a:r>
              <a:rPr sz="2200" i="1" spc="-5" dirty="0">
                <a:latin typeface="Arial"/>
                <a:cs typeface="Arial"/>
              </a:rPr>
              <a:t>should </a:t>
            </a:r>
            <a:r>
              <a:rPr sz="2200" i="1" dirty="0">
                <a:latin typeface="Arial"/>
                <a:cs typeface="Arial"/>
              </a:rPr>
              <a:t>assure</a:t>
            </a:r>
            <a:endParaRPr sz="2200">
              <a:latin typeface="Arial"/>
              <a:cs typeface="Arial"/>
            </a:endParaRPr>
          </a:p>
        </p:txBody>
      </p:sp>
      <p:sp>
        <p:nvSpPr>
          <p:cNvPr id="6" name="object 6"/>
          <p:cNvSpPr/>
          <p:nvPr/>
        </p:nvSpPr>
        <p:spPr>
          <a:xfrm>
            <a:off x="6156176" y="44624"/>
            <a:ext cx="945674" cy="960926"/>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4017" y="75378"/>
            <a:ext cx="5372735" cy="953769"/>
          </a:xfrm>
          <a:prstGeom prst="rect">
            <a:avLst/>
          </a:prstGeom>
        </p:spPr>
        <p:txBody>
          <a:bodyPr vert="horz" wrap="square" lIns="0" tIns="66040" rIns="0" bIns="0" rtlCol="0">
            <a:spAutoFit/>
          </a:bodyPr>
          <a:lstStyle/>
          <a:p>
            <a:pPr marL="12700" marR="5080">
              <a:lnSpc>
                <a:spcPts val="3470"/>
              </a:lnSpc>
              <a:spcBef>
                <a:spcPts val="520"/>
              </a:spcBef>
            </a:pPr>
            <a:r>
              <a:rPr spc="-5" dirty="0"/>
              <a:t>Understanding the multimodal  strategy for SSI </a:t>
            </a:r>
            <a:r>
              <a:rPr spc="-10" dirty="0"/>
              <a:t>prevention</a:t>
            </a:r>
            <a:r>
              <a:rPr spc="-65" dirty="0"/>
              <a:t> </a:t>
            </a:r>
            <a:r>
              <a:rPr spc="-5" dirty="0"/>
              <a:t>(5)</a:t>
            </a:r>
          </a:p>
        </p:txBody>
      </p:sp>
      <p:sp>
        <p:nvSpPr>
          <p:cNvPr id="3" name="object 3"/>
          <p:cNvSpPr txBox="1"/>
          <p:nvPr/>
        </p:nvSpPr>
        <p:spPr>
          <a:xfrm>
            <a:off x="365298" y="1199112"/>
            <a:ext cx="4105910" cy="5201285"/>
          </a:xfrm>
          <a:prstGeom prst="rect">
            <a:avLst/>
          </a:prstGeom>
        </p:spPr>
        <p:txBody>
          <a:bodyPr vert="horz" wrap="square" lIns="0" tIns="12700" rIns="0" bIns="0" rtlCol="0">
            <a:spAutoFit/>
          </a:bodyPr>
          <a:lstStyle/>
          <a:p>
            <a:pPr marL="12700" marR="260985">
              <a:lnSpc>
                <a:spcPct val="110000"/>
              </a:lnSpc>
              <a:spcBef>
                <a:spcPts val="100"/>
              </a:spcBef>
            </a:pPr>
            <a:r>
              <a:rPr sz="2400" b="1" spc="-5" dirty="0">
                <a:latin typeface="Arial"/>
                <a:cs typeface="Arial"/>
              </a:rPr>
              <a:t>Institutional safety climate  and</a:t>
            </a:r>
            <a:r>
              <a:rPr sz="2400" b="1" spc="-15" dirty="0">
                <a:latin typeface="Arial"/>
                <a:cs typeface="Arial"/>
              </a:rPr>
              <a:t> </a:t>
            </a:r>
            <a:r>
              <a:rPr sz="2400" b="1" spc="-5" dirty="0">
                <a:latin typeface="Arial"/>
                <a:cs typeface="Arial"/>
              </a:rPr>
              <a:t>culture</a:t>
            </a:r>
            <a:endParaRPr sz="2400">
              <a:latin typeface="Arial"/>
              <a:cs typeface="Arial"/>
            </a:endParaRPr>
          </a:p>
          <a:p>
            <a:pPr marL="12700">
              <a:lnSpc>
                <a:spcPct val="100000"/>
              </a:lnSpc>
              <a:spcBef>
                <a:spcPts val="285"/>
              </a:spcBef>
            </a:pPr>
            <a:r>
              <a:rPr sz="2400" b="1" i="1" spc="-5" dirty="0">
                <a:latin typeface="Arial"/>
                <a:cs typeface="Arial"/>
              </a:rPr>
              <a:t>“Live</a:t>
            </a:r>
            <a:r>
              <a:rPr sz="2400" b="1" i="1" spc="-10" dirty="0">
                <a:latin typeface="Arial"/>
                <a:cs typeface="Arial"/>
              </a:rPr>
              <a:t> </a:t>
            </a:r>
            <a:r>
              <a:rPr sz="2400" b="1" i="1" spc="-5" dirty="0">
                <a:latin typeface="Arial"/>
                <a:cs typeface="Arial"/>
              </a:rPr>
              <a:t>it”</a:t>
            </a:r>
            <a:endParaRPr sz="2400">
              <a:latin typeface="Arial"/>
              <a:cs typeface="Arial"/>
            </a:endParaRPr>
          </a:p>
          <a:p>
            <a:pPr marL="12700" marR="205740">
              <a:lnSpc>
                <a:spcPct val="109700"/>
              </a:lnSpc>
              <a:spcBef>
                <a:spcPts val="1285"/>
              </a:spcBef>
            </a:pPr>
            <a:r>
              <a:rPr sz="2000" i="1" spc="-5" dirty="0">
                <a:latin typeface="Arial"/>
                <a:cs typeface="Arial"/>
              </a:rPr>
              <a:t>Creating an </a:t>
            </a:r>
            <a:r>
              <a:rPr sz="2000" b="1" i="1" spc="-5" dirty="0">
                <a:latin typeface="Arial"/>
                <a:cs typeface="Arial"/>
              </a:rPr>
              <a:t>environment </a:t>
            </a:r>
            <a:r>
              <a:rPr sz="2000" b="1" i="1" dirty="0">
                <a:latin typeface="Arial"/>
                <a:cs typeface="Arial"/>
              </a:rPr>
              <a:t>and </a:t>
            </a:r>
            <a:r>
              <a:rPr sz="2000" b="1" i="1" spc="-5" dirty="0">
                <a:latin typeface="Arial"/>
                <a:cs typeface="Arial"/>
              </a:rPr>
              <a:t>the  perceptions </a:t>
            </a:r>
            <a:r>
              <a:rPr sz="2000" i="1" spc="-5" dirty="0">
                <a:latin typeface="Arial"/>
                <a:cs typeface="Arial"/>
              </a:rPr>
              <a:t>that facilitate  awareness-raising </a:t>
            </a:r>
            <a:r>
              <a:rPr sz="2000" i="1" dirty="0">
                <a:latin typeface="Arial"/>
                <a:cs typeface="Arial"/>
              </a:rPr>
              <a:t>about SSI  </a:t>
            </a:r>
            <a:r>
              <a:rPr sz="2000" i="1" spc="-5" dirty="0">
                <a:latin typeface="Arial"/>
                <a:cs typeface="Arial"/>
              </a:rPr>
              <a:t>prevention </a:t>
            </a:r>
            <a:r>
              <a:rPr sz="2000" i="1" dirty="0">
                <a:latin typeface="Arial"/>
                <a:cs typeface="Arial"/>
              </a:rPr>
              <a:t>at all</a:t>
            </a:r>
            <a:r>
              <a:rPr sz="2000" i="1" spc="-30" dirty="0">
                <a:latin typeface="Arial"/>
                <a:cs typeface="Arial"/>
              </a:rPr>
              <a:t> </a:t>
            </a:r>
            <a:r>
              <a:rPr sz="2000" i="1" dirty="0">
                <a:latin typeface="Arial"/>
                <a:cs typeface="Arial"/>
              </a:rPr>
              <a:t>levels:</a:t>
            </a:r>
            <a:endParaRPr sz="2000">
              <a:latin typeface="Arial"/>
              <a:cs typeface="Arial"/>
            </a:endParaRPr>
          </a:p>
          <a:p>
            <a:pPr marL="355600" marR="100965" indent="-342900">
              <a:lnSpc>
                <a:spcPct val="111100"/>
              </a:lnSpc>
              <a:spcBef>
                <a:spcPts val="1170"/>
              </a:spcBef>
              <a:buSzPct val="80000"/>
              <a:buFont typeface="Arial"/>
              <a:buChar char="•"/>
              <a:tabLst>
                <a:tab pos="354965" algn="l"/>
                <a:tab pos="355600" algn="l"/>
              </a:tabLst>
            </a:pPr>
            <a:r>
              <a:rPr sz="2000" i="1" dirty="0">
                <a:latin typeface="Arial"/>
                <a:cs typeface="Arial"/>
              </a:rPr>
              <a:t>a </a:t>
            </a:r>
            <a:r>
              <a:rPr sz="2000" i="1" spc="-5" dirty="0">
                <a:latin typeface="Arial"/>
                <a:cs typeface="Arial"/>
              </a:rPr>
              <a:t>climate that understands </a:t>
            </a:r>
            <a:r>
              <a:rPr sz="2000" i="1" dirty="0">
                <a:latin typeface="Arial"/>
                <a:cs typeface="Arial"/>
              </a:rPr>
              <a:t>and  </a:t>
            </a:r>
            <a:r>
              <a:rPr sz="2000" i="1" spc="-5" dirty="0">
                <a:latin typeface="Arial"/>
                <a:cs typeface="Arial"/>
              </a:rPr>
              <a:t>prioritizes surgical safety </a:t>
            </a:r>
            <a:r>
              <a:rPr sz="2000" i="1" dirty="0">
                <a:latin typeface="Arial"/>
                <a:cs typeface="Arial"/>
              </a:rPr>
              <a:t>issues;</a:t>
            </a:r>
            <a:endParaRPr sz="2000">
              <a:latin typeface="Arial"/>
              <a:cs typeface="Arial"/>
            </a:endParaRPr>
          </a:p>
          <a:p>
            <a:pPr marL="355600" indent="-342900">
              <a:lnSpc>
                <a:spcPct val="100000"/>
              </a:lnSpc>
              <a:spcBef>
                <a:spcPts val="1430"/>
              </a:spcBef>
              <a:buSzPct val="80000"/>
              <a:buFont typeface="Arial"/>
              <a:buChar char="•"/>
              <a:tabLst>
                <a:tab pos="354965" algn="l"/>
                <a:tab pos="355600" algn="l"/>
              </a:tabLst>
            </a:pPr>
            <a:r>
              <a:rPr sz="2000" i="1" spc="-5" dirty="0">
                <a:latin typeface="Arial"/>
                <a:cs typeface="Arial"/>
              </a:rPr>
              <a:t>team spirit </a:t>
            </a:r>
            <a:r>
              <a:rPr sz="2000" i="1" dirty="0">
                <a:latin typeface="Arial"/>
                <a:cs typeface="Arial"/>
              </a:rPr>
              <a:t>and</a:t>
            </a:r>
            <a:r>
              <a:rPr sz="2000" i="1" spc="-35" dirty="0">
                <a:latin typeface="Arial"/>
                <a:cs typeface="Arial"/>
              </a:rPr>
              <a:t> </a:t>
            </a:r>
            <a:r>
              <a:rPr sz="2000" i="1" dirty="0">
                <a:latin typeface="Arial"/>
                <a:cs typeface="Arial"/>
              </a:rPr>
              <a:t>cohesion;</a:t>
            </a:r>
            <a:endParaRPr sz="2000">
              <a:latin typeface="Arial"/>
              <a:cs typeface="Arial"/>
            </a:endParaRPr>
          </a:p>
          <a:p>
            <a:pPr marL="355600" marR="5080" indent="-342900">
              <a:lnSpc>
                <a:spcPct val="109700"/>
              </a:lnSpc>
              <a:spcBef>
                <a:spcPts val="1200"/>
              </a:spcBef>
              <a:buSzPct val="80000"/>
              <a:buFont typeface="Arial"/>
              <a:buChar char="•"/>
              <a:tabLst>
                <a:tab pos="354965" algn="l"/>
                <a:tab pos="355600" algn="l"/>
              </a:tabLst>
            </a:pPr>
            <a:r>
              <a:rPr sz="2000" i="1" spc="-5" dirty="0">
                <a:latin typeface="Arial"/>
                <a:cs typeface="Arial"/>
              </a:rPr>
              <a:t>awareness </a:t>
            </a:r>
            <a:r>
              <a:rPr sz="2000" i="1" dirty="0">
                <a:latin typeface="Arial"/>
                <a:cs typeface="Arial"/>
              </a:rPr>
              <a:t>of </a:t>
            </a:r>
            <a:r>
              <a:rPr sz="2000" i="1" spc="-5" dirty="0">
                <a:latin typeface="Arial"/>
                <a:cs typeface="Arial"/>
              </a:rPr>
              <a:t>self-capacity to  make </a:t>
            </a:r>
            <a:r>
              <a:rPr sz="2000" i="1" dirty="0">
                <a:latin typeface="Arial"/>
                <a:cs typeface="Arial"/>
              </a:rPr>
              <a:t>a change, </a:t>
            </a:r>
            <a:r>
              <a:rPr sz="2000" i="1" spc="-5" dirty="0">
                <a:latin typeface="Arial"/>
                <a:cs typeface="Arial"/>
              </a:rPr>
              <a:t>ownership </a:t>
            </a:r>
            <a:r>
              <a:rPr sz="2000" i="1" dirty="0">
                <a:latin typeface="Arial"/>
                <a:cs typeface="Arial"/>
              </a:rPr>
              <a:t>of</a:t>
            </a:r>
            <a:r>
              <a:rPr sz="2000" i="1" spc="-80" dirty="0">
                <a:latin typeface="Arial"/>
                <a:cs typeface="Arial"/>
              </a:rPr>
              <a:t> </a:t>
            </a:r>
            <a:r>
              <a:rPr sz="2000" i="1" spc="-5" dirty="0">
                <a:latin typeface="Arial"/>
                <a:cs typeface="Arial"/>
              </a:rPr>
              <a:t>the  intervention.</a:t>
            </a:r>
            <a:endParaRPr sz="2000">
              <a:latin typeface="Arial"/>
              <a:cs typeface="Arial"/>
            </a:endParaRPr>
          </a:p>
        </p:txBody>
      </p:sp>
      <p:sp>
        <p:nvSpPr>
          <p:cNvPr id="4" name="object 4"/>
          <p:cNvSpPr txBox="1"/>
          <p:nvPr/>
        </p:nvSpPr>
        <p:spPr>
          <a:xfrm>
            <a:off x="5010781" y="1378680"/>
            <a:ext cx="3789679" cy="4978400"/>
          </a:xfrm>
          <a:prstGeom prst="rect">
            <a:avLst/>
          </a:prstGeom>
        </p:spPr>
        <p:txBody>
          <a:bodyPr vert="horz" wrap="square" lIns="0" tIns="12700" rIns="0" bIns="0" rtlCol="0">
            <a:spAutoFit/>
          </a:bodyPr>
          <a:lstStyle/>
          <a:p>
            <a:pPr marL="355600" marR="390525" indent="-342900">
              <a:lnSpc>
                <a:spcPct val="100000"/>
              </a:lnSpc>
              <a:spcBef>
                <a:spcPts val="100"/>
              </a:spcBef>
              <a:buChar char="•"/>
              <a:tabLst>
                <a:tab pos="354965" algn="l"/>
                <a:tab pos="355600" algn="l"/>
              </a:tabLst>
            </a:pPr>
            <a:r>
              <a:rPr sz="2000" spc="-5" dirty="0">
                <a:latin typeface="Arial"/>
                <a:cs typeface="Arial"/>
              </a:rPr>
              <a:t>Motivated, multidisciplinary  </a:t>
            </a:r>
            <a:r>
              <a:rPr sz="2000" dirty="0">
                <a:latin typeface="Arial"/>
                <a:cs typeface="Arial"/>
              </a:rPr>
              <a:t>well </a:t>
            </a:r>
            <a:r>
              <a:rPr sz="2000" spc="-5" dirty="0">
                <a:latin typeface="Arial"/>
                <a:cs typeface="Arial"/>
              </a:rPr>
              <a:t>functioning</a:t>
            </a:r>
            <a:r>
              <a:rPr sz="2000" spc="-20" dirty="0">
                <a:latin typeface="Arial"/>
                <a:cs typeface="Arial"/>
              </a:rPr>
              <a:t> </a:t>
            </a:r>
            <a:r>
              <a:rPr sz="2000" spc="-5" dirty="0">
                <a:latin typeface="Arial"/>
                <a:cs typeface="Arial"/>
              </a:rPr>
              <a:t>teams</a:t>
            </a:r>
            <a:endParaRPr sz="2000">
              <a:latin typeface="Arial"/>
              <a:cs typeface="Arial"/>
            </a:endParaRPr>
          </a:p>
          <a:p>
            <a:pPr marL="355600" indent="-342900">
              <a:lnSpc>
                <a:spcPct val="100000"/>
              </a:lnSpc>
              <a:spcBef>
                <a:spcPts val="600"/>
              </a:spcBef>
              <a:buChar char="•"/>
              <a:tabLst>
                <a:tab pos="354965" algn="l"/>
                <a:tab pos="355600" algn="l"/>
              </a:tabLst>
            </a:pPr>
            <a:r>
              <a:rPr sz="2000" spc="-5" dirty="0">
                <a:latin typeface="Arial"/>
                <a:cs typeface="Arial"/>
              </a:rPr>
              <a:t>Champions</a:t>
            </a:r>
            <a:endParaRPr sz="2000">
              <a:latin typeface="Arial"/>
              <a:cs typeface="Arial"/>
            </a:endParaRPr>
          </a:p>
          <a:p>
            <a:pPr marL="355600" indent="-342900">
              <a:lnSpc>
                <a:spcPct val="100000"/>
              </a:lnSpc>
              <a:spcBef>
                <a:spcPts val="600"/>
              </a:spcBef>
              <a:buChar char="•"/>
              <a:tabLst>
                <a:tab pos="354965" algn="l"/>
                <a:tab pos="355600" algn="l"/>
              </a:tabLst>
            </a:pPr>
            <a:r>
              <a:rPr sz="2000" spc="-5" dirty="0">
                <a:latin typeface="Arial"/>
                <a:cs typeface="Arial"/>
              </a:rPr>
              <a:t>Role</a:t>
            </a:r>
            <a:r>
              <a:rPr sz="2000" spc="-15" dirty="0">
                <a:latin typeface="Arial"/>
                <a:cs typeface="Arial"/>
              </a:rPr>
              <a:t> </a:t>
            </a:r>
            <a:r>
              <a:rPr sz="2000" spc="-5" dirty="0">
                <a:latin typeface="Arial"/>
                <a:cs typeface="Arial"/>
              </a:rPr>
              <a:t>models</a:t>
            </a:r>
            <a:endParaRPr sz="2000">
              <a:latin typeface="Arial"/>
              <a:cs typeface="Arial"/>
            </a:endParaRPr>
          </a:p>
          <a:p>
            <a:pPr marL="355600" marR="5080" indent="-342900">
              <a:lnSpc>
                <a:spcPct val="100000"/>
              </a:lnSpc>
              <a:spcBef>
                <a:spcPts val="600"/>
              </a:spcBef>
              <a:buChar char="•"/>
              <a:tabLst>
                <a:tab pos="354965" algn="l"/>
                <a:tab pos="355600" algn="l"/>
              </a:tabLst>
            </a:pPr>
            <a:r>
              <a:rPr sz="2000" dirty="0">
                <a:latin typeface="Arial"/>
                <a:cs typeface="Arial"/>
              </a:rPr>
              <a:t>Visible </a:t>
            </a:r>
            <a:r>
              <a:rPr sz="2000" spc="-5" dirty="0">
                <a:latin typeface="Arial"/>
                <a:cs typeface="Arial"/>
              </a:rPr>
              <a:t>leadership </a:t>
            </a:r>
            <a:r>
              <a:rPr sz="2000" dirty="0">
                <a:latin typeface="Arial"/>
                <a:cs typeface="Arial"/>
              </a:rPr>
              <a:t>including</a:t>
            </a:r>
            <a:r>
              <a:rPr sz="2000" spc="-40" dirty="0">
                <a:latin typeface="Arial"/>
                <a:cs typeface="Arial"/>
              </a:rPr>
              <a:t> </a:t>
            </a:r>
            <a:r>
              <a:rPr sz="2000" dirty="0">
                <a:latin typeface="Arial"/>
                <a:cs typeface="Arial"/>
              </a:rPr>
              <a:t>on  </a:t>
            </a:r>
            <a:r>
              <a:rPr sz="2000" spc="-5" dirty="0">
                <a:latin typeface="Arial"/>
                <a:cs typeface="Arial"/>
              </a:rPr>
              <a:t>ward/grand rounds, through  photographs </a:t>
            </a:r>
            <a:r>
              <a:rPr sz="2000" dirty="0">
                <a:latin typeface="Arial"/>
                <a:cs typeface="Arial"/>
              </a:rPr>
              <a:t>and</a:t>
            </a:r>
            <a:r>
              <a:rPr sz="2000" spc="-25" dirty="0">
                <a:latin typeface="Arial"/>
                <a:cs typeface="Arial"/>
              </a:rPr>
              <a:t> </a:t>
            </a:r>
            <a:r>
              <a:rPr sz="2000" spc="-5" dirty="0">
                <a:latin typeface="Arial"/>
                <a:cs typeface="Arial"/>
              </a:rPr>
              <a:t>signatures</a:t>
            </a:r>
            <a:endParaRPr sz="2000">
              <a:latin typeface="Arial"/>
              <a:cs typeface="Arial"/>
            </a:endParaRPr>
          </a:p>
          <a:p>
            <a:pPr marL="355600" marR="209550" indent="-342900">
              <a:lnSpc>
                <a:spcPct val="100000"/>
              </a:lnSpc>
              <a:spcBef>
                <a:spcPts val="600"/>
              </a:spcBef>
              <a:buChar char="•"/>
              <a:tabLst>
                <a:tab pos="354965" algn="l"/>
                <a:tab pos="355600" algn="l"/>
              </a:tabLst>
            </a:pPr>
            <a:r>
              <a:rPr sz="2000" spc="-5" dirty="0">
                <a:latin typeface="Arial"/>
                <a:cs typeface="Arial"/>
              </a:rPr>
              <a:t>Morbidity </a:t>
            </a:r>
            <a:r>
              <a:rPr sz="2000" dirty="0">
                <a:latin typeface="Arial"/>
                <a:cs typeface="Arial"/>
              </a:rPr>
              <a:t>and </a:t>
            </a:r>
            <a:r>
              <a:rPr sz="2000" spc="-5" dirty="0">
                <a:latin typeface="Arial"/>
                <a:cs typeface="Arial"/>
              </a:rPr>
              <a:t>mortality  meetings </a:t>
            </a:r>
            <a:r>
              <a:rPr sz="2000" dirty="0">
                <a:latin typeface="Arial"/>
                <a:cs typeface="Arial"/>
              </a:rPr>
              <a:t>including senior  </a:t>
            </a:r>
            <a:r>
              <a:rPr sz="2000" spc="-5" dirty="0">
                <a:latin typeface="Arial"/>
                <a:cs typeface="Arial"/>
              </a:rPr>
              <a:t>hospital staff </a:t>
            </a:r>
            <a:r>
              <a:rPr sz="2000" dirty="0">
                <a:latin typeface="Arial"/>
                <a:cs typeface="Arial"/>
              </a:rPr>
              <a:t>– </a:t>
            </a:r>
            <a:r>
              <a:rPr sz="2000" spc="-5" dirty="0">
                <a:latin typeface="Arial"/>
                <a:cs typeface="Arial"/>
              </a:rPr>
              <a:t>to learn from  defects </a:t>
            </a:r>
            <a:r>
              <a:rPr sz="2000" dirty="0">
                <a:latin typeface="Arial"/>
                <a:cs typeface="Arial"/>
              </a:rPr>
              <a:t>and </a:t>
            </a:r>
            <a:r>
              <a:rPr sz="2000" spc="-5" dirty="0">
                <a:latin typeface="Arial"/>
                <a:cs typeface="Arial"/>
              </a:rPr>
              <a:t>facilitate sharing  for</a:t>
            </a:r>
            <a:r>
              <a:rPr sz="2000" spc="-15" dirty="0">
                <a:latin typeface="Arial"/>
                <a:cs typeface="Arial"/>
              </a:rPr>
              <a:t> </a:t>
            </a:r>
            <a:r>
              <a:rPr sz="2000" spc="-5" dirty="0">
                <a:latin typeface="Arial"/>
                <a:cs typeface="Arial"/>
              </a:rPr>
              <a:t>improvement</a:t>
            </a:r>
            <a:endParaRPr sz="2000">
              <a:latin typeface="Arial"/>
              <a:cs typeface="Arial"/>
            </a:endParaRPr>
          </a:p>
          <a:p>
            <a:pPr marL="355600" marR="193675" indent="-342900">
              <a:lnSpc>
                <a:spcPct val="100000"/>
              </a:lnSpc>
              <a:spcBef>
                <a:spcPts val="600"/>
              </a:spcBef>
              <a:buChar char="•"/>
              <a:tabLst>
                <a:tab pos="354965" algn="l"/>
                <a:tab pos="355600" algn="l"/>
              </a:tabLst>
            </a:pPr>
            <a:r>
              <a:rPr sz="2000" dirty="0">
                <a:latin typeface="Arial"/>
                <a:cs typeface="Arial"/>
              </a:rPr>
              <a:t>Advocacy </a:t>
            </a:r>
            <a:r>
              <a:rPr sz="2000" spc="-5" dirty="0">
                <a:latin typeface="Arial"/>
                <a:cs typeface="Arial"/>
              </a:rPr>
              <a:t>messages from  leaders (delivered </a:t>
            </a:r>
            <a:r>
              <a:rPr sz="2000" dirty="0">
                <a:latin typeface="Arial"/>
                <a:cs typeface="Arial"/>
              </a:rPr>
              <a:t>in a </a:t>
            </a:r>
            <a:r>
              <a:rPr sz="2000" spc="-5" dirty="0">
                <a:latin typeface="Arial"/>
                <a:cs typeface="Arial"/>
              </a:rPr>
              <a:t>timely  manner)</a:t>
            </a:r>
            <a:endParaRPr sz="2000">
              <a:latin typeface="Arial"/>
              <a:cs typeface="Arial"/>
            </a:endParaRPr>
          </a:p>
        </p:txBody>
      </p:sp>
      <p:sp>
        <p:nvSpPr>
          <p:cNvPr id="5" name="object 5"/>
          <p:cNvSpPr/>
          <p:nvPr/>
        </p:nvSpPr>
        <p:spPr>
          <a:xfrm>
            <a:off x="6228184" y="110966"/>
            <a:ext cx="912338" cy="94176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57275" y="2994268"/>
            <a:ext cx="6848475" cy="953769"/>
          </a:xfrm>
          <a:prstGeom prst="rect">
            <a:avLst/>
          </a:prstGeom>
        </p:spPr>
        <p:txBody>
          <a:bodyPr vert="horz" wrap="square" lIns="0" tIns="66040" rIns="0" bIns="0" rtlCol="0">
            <a:spAutoFit/>
          </a:bodyPr>
          <a:lstStyle/>
          <a:p>
            <a:pPr marL="12700" marR="5080">
              <a:lnSpc>
                <a:spcPts val="3470"/>
              </a:lnSpc>
              <a:spcBef>
                <a:spcPts val="520"/>
              </a:spcBef>
            </a:pPr>
            <a:r>
              <a:rPr sz="3200" b="1" spc="-15" dirty="0">
                <a:solidFill>
                  <a:srgbClr val="0092CC"/>
                </a:solidFill>
                <a:latin typeface="Times New Roman"/>
                <a:cs typeface="Times New Roman"/>
              </a:rPr>
              <a:t>Group </a:t>
            </a:r>
            <a:r>
              <a:rPr sz="3200" b="1" dirty="0">
                <a:solidFill>
                  <a:srgbClr val="0092CC"/>
                </a:solidFill>
                <a:latin typeface="Times New Roman"/>
                <a:cs typeface="Times New Roman"/>
              </a:rPr>
              <a:t>work 8. </a:t>
            </a:r>
            <a:r>
              <a:rPr sz="3200" b="1" spc="-10" dirty="0">
                <a:solidFill>
                  <a:srgbClr val="0092CC"/>
                </a:solidFill>
                <a:latin typeface="Times New Roman"/>
                <a:cs typeface="Times New Roman"/>
              </a:rPr>
              <a:t>Preparing </a:t>
            </a:r>
            <a:r>
              <a:rPr sz="3200" b="1" dirty="0">
                <a:solidFill>
                  <a:srgbClr val="0092CC"/>
                </a:solidFill>
                <a:latin typeface="Times New Roman"/>
                <a:cs typeface="Times New Roman"/>
              </a:rPr>
              <a:t>a</a:t>
            </a:r>
            <a:r>
              <a:rPr sz="3200" b="1" spc="-45" dirty="0">
                <a:solidFill>
                  <a:srgbClr val="0092CC"/>
                </a:solidFill>
                <a:latin typeface="Times New Roman"/>
                <a:cs typeface="Times New Roman"/>
              </a:rPr>
              <a:t> </a:t>
            </a:r>
            <a:r>
              <a:rPr sz="3200" b="1" spc="-5" dirty="0">
                <a:solidFill>
                  <a:srgbClr val="0092CC"/>
                </a:solidFill>
                <a:latin typeface="Times New Roman"/>
                <a:cs typeface="Times New Roman"/>
              </a:rPr>
              <a:t>multimodal  strategy for SSI </a:t>
            </a:r>
            <a:r>
              <a:rPr sz="3200" b="1" dirty="0">
                <a:solidFill>
                  <a:srgbClr val="0092CC"/>
                </a:solidFill>
                <a:latin typeface="Times New Roman"/>
                <a:cs typeface="Times New Roman"/>
              </a:rPr>
              <a:t>-</a:t>
            </a:r>
            <a:r>
              <a:rPr sz="3200" b="1" spc="-55" dirty="0">
                <a:solidFill>
                  <a:srgbClr val="0092CC"/>
                </a:solidFill>
                <a:latin typeface="Times New Roman"/>
                <a:cs typeface="Times New Roman"/>
              </a:rPr>
              <a:t> </a:t>
            </a:r>
            <a:r>
              <a:rPr sz="3200" b="1" spc="-5" dirty="0">
                <a:solidFill>
                  <a:srgbClr val="0092CC"/>
                </a:solidFill>
                <a:latin typeface="Times New Roman"/>
                <a:cs typeface="Times New Roman"/>
              </a:rPr>
              <a:t>example</a:t>
            </a:r>
            <a:endParaRPr sz="3200">
              <a:latin typeface="Times New Roman"/>
              <a:cs typeface="Times New Roman"/>
            </a:endParaRPr>
          </a:p>
        </p:txBody>
      </p:sp>
      <p:sp>
        <p:nvSpPr>
          <p:cNvPr id="3" name="object 3"/>
          <p:cNvSpPr/>
          <p:nvPr/>
        </p:nvSpPr>
        <p:spPr>
          <a:xfrm>
            <a:off x="8142306" y="5913706"/>
            <a:ext cx="906144" cy="908685"/>
          </a:xfrm>
          <a:custGeom>
            <a:avLst/>
            <a:gdLst/>
            <a:ahLst/>
            <a:cxnLst/>
            <a:rect l="l" t="t" r="r" b="b"/>
            <a:pathLst>
              <a:path w="906145" h="908684">
                <a:moveTo>
                  <a:pt x="445491" y="0"/>
                </a:moveTo>
                <a:lnTo>
                  <a:pt x="401283" y="2762"/>
                </a:lnTo>
                <a:lnTo>
                  <a:pt x="357080" y="9982"/>
                </a:lnTo>
                <a:lnTo>
                  <a:pt x="313181" y="21777"/>
                </a:lnTo>
                <a:lnTo>
                  <a:pt x="269887" y="38265"/>
                </a:lnTo>
                <a:lnTo>
                  <a:pt x="228483" y="59048"/>
                </a:lnTo>
                <a:lnTo>
                  <a:pt x="190130" y="83446"/>
                </a:lnTo>
                <a:lnTo>
                  <a:pt x="154944" y="111160"/>
                </a:lnTo>
                <a:lnTo>
                  <a:pt x="123043" y="141889"/>
                </a:lnTo>
                <a:lnTo>
                  <a:pt x="94542" y="175332"/>
                </a:lnTo>
                <a:lnTo>
                  <a:pt x="69557" y="211189"/>
                </a:lnTo>
                <a:lnTo>
                  <a:pt x="48205" y="249159"/>
                </a:lnTo>
                <a:lnTo>
                  <a:pt x="30601" y="288941"/>
                </a:lnTo>
                <a:lnTo>
                  <a:pt x="16863" y="330235"/>
                </a:lnTo>
                <a:lnTo>
                  <a:pt x="7105" y="372740"/>
                </a:lnTo>
                <a:lnTo>
                  <a:pt x="1446" y="416155"/>
                </a:lnTo>
                <a:lnTo>
                  <a:pt x="0" y="460181"/>
                </a:lnTo>
                <a:lnTo>
                  <a:pt x="2883" y="504515"/>
                </a:lnTo>
                <a:lnTo>
                  <a:pt x="10213" y="548858"/>
                </a:lnTo>
                <a:lnTo>
                  <a:pt x="22105" y="592909"/>
                </a:lnTo>
                <a:lnTo>
                  <a:pt x="38676" y="636368"/>
                </a:lnTo>
                <a:lnTo>
                  <a:pt x="59524" y="677944"/>
                </a:lnTo>
                <a:lnTo>
                  <a:pt x="83969" y="716471"/>
                </a:lnTo>
                <a:lnTo>
                  <a:pt x="111712" y="751831"/>
                </a:lnTo>
                <a:lnTo>
                  <a:pt x="142452" y="783908"/>
                </a:lnTo>
                <a:lnTo>
                  <a:pt x="175889" y="812584"/>
                </a:lnTo>
                <a:lnTo>
                  <a:pt x="211723" y="837740"/>
                </a:lnTo>
                <a:lnTo>
                  <a:pt x="249654" y="859261"/>
                </a:lnTo>
                <a:lnTo>
                  <a:pt x="289382" y="877028"/>
                </a:lnTo>
                <a:lnTo>
                  <a:pt x="330606" y="890923"/>
                </a:lnTo>
                <a:lnTo>
                  <a:pt x="373026" y="900831"/>
                </a:lnTo>
                <a:lnTo>
                  <a:pt x="416342" y="906633"/>
                </a:lnTo>
                <a:lnTo>
                  <a:pt x="460254" y="908211"/>
                </a:lnTo>
                <a:lnTo>
                  <a:pt x="504462" y="905449"/>
                </a:lnTo>
                <a:lnTo>
                  <a:pt x="548665" y="898229"/>
                </a:lnTo>
                <a:lnTo>
                  <a:pt x="592564" y="886434"/>
                </a:lnTo>
                <a:lnTo>
                  <a:pt x="635858" y="869946"/>
                </a:lnTo>
                <a:lnTo>
                  <a:pt x="677262" y="849163"/>
                </a:lnTo>
                <a:lnTo>
                  <a:pt x="715615" y="824765"/>
                </a:lnTo>
                <a:lnTo>
                  <a:pt x="750800" y="797051"/>
                </a:lnTo>
                <a:lnTo>
                  <a:pt x="782702" y="766322"/>
                </a:lnTo>
                <a:lnTo>
                  <a:pt x="811203" y="732879"/>
                </a:lnTo>
                <a:lnTo>
                  <a:pt x="836188" y="697022"/>
                </a:lnTo>
                <a:lnTo>
                  <a:pt x="857540" y="659052"/>
                </a:lnTo>
                <a:lnTo>
                  <a:pt x="875143" y="619270"/>
                </a:lnTo>
                <a:lnTo>
                  <a:pt x="888882" y="577976"/>
                </a:lnTo>
                <a:lnTo>
                  <a:pt x="898639" y="535471"/>
                </a:lnTo>
                <a:lnTo>
                  <a:pt x="904299" y="492055"/>
                </a:lnTo>
                <a:lnTo>
                  <a:pt x="905745" y="448030"/>
                </a:lnTo>
                <a:lnTo>
                  <a:pt x="902861" y="403696"/>
                </a:lnTo>
                <a:lnTo>
                  <a:pt x="895531" y="359353"/>
                </a:lnTo>
                <a:lnTo>
                  <a:pt x="883639" y="315302"/>
                </a:lnTo>
                <a:lnTo>
                  <a:pt x="867068" y="271843"/>
                </a:lnTo>
                <a:lnTo>
                  <a:pt x="846221" y="230267"/>
                </a:lnTo>
                <a:lnTo>
                  <a:pt x="821775" y="191740"/>
                </a:lnTo>
                <a:lnTo>
                  <a:pt x="794033" y="156379"/>
                </a:lnTo>
                <a:lnTo>
                  <a:pt x="763293" y="124303"/>
                </a:lnTo>
                <a:lnTo>
                  <a:pt x="729856" y="95627"/>
                </a:lnTo>
                <a:lnTo>
                  <a:pt x="694022" y="70471"/>
                </a:lnTo>
                <a:lnTo>
                  <a:pt x="656091" y="48950"/>
                </a:lnTo>
                <a:lnTo>
                  <a:pt x="616363" y="31183"/>
                </a:lnTo>
                <a:lnTo>
                  <a:pt x="575139" y="17287"/>
                </a:lnTo>
                <a:lnTo>
                  <a:pt x="532719" y="7380"/>
                </a:lnTo>
                <a:lnTo>
                  <a:pt x="489403" y="1578"/>
                </a:lnTo>
                <a:lnTo>
                  <a:pt x="445491" y="0"/>
                </a:lnTo>
                <a:close/>
              </a:path>
            </a:pathLst>
          </a:custGeom>
          <a:solidFill>
            <a:srgbClr val="2A2356"/>
          </a:solidFill>
        </p:spPr>
        <p:txBody>
          <a:bodyPr wrap="square" lIns="0" tIns="0" rIns="0" bIns="0" rtlCol="0"/>
          <a:lstStyle/>
          <a:p>
            <a:endParaRPr/>
          </a:p>
        </p:txBody>
      </p:sp>
      <p:sp>
        <p:nvSpPr>
          <p:cNvPr id="4" name="object 4"/>
          <p:cNvSpPr/>
          <p:nvPr/>
        </p:nvSpPr>
        <p:spPr>
          <a:xfrm>
            <a:off x="8142306" y="5913706"/>
            <a:ext cx="906144" cy="908685"/>
          </a:xfrm>
          <a:custGeom>
            <a:avLst/>
            <a:gdLst/>
            <a:ahLst/>
            <a:cxnLst/>
            <a:rect l="l" t="t" r="r" b="b"/>
            <a:pathLst>
              <a:path w="906145" h="908684">
                <a:moveTo>
                  <a:pt x="38676" y="636367"/>
                </a:moveTo>
                <a:lnTo>
                  <a:pt x="22105" y="592909"/>
                </a:lnTo>
                <a:lnTo>
                  <a:pt x="10213" y="548858"/>
                </a:lnTo>
                <a:lnTo>
                  <a:pt x="2883" y="504515"/>
                </a:lnTo>
                <a:lnTo>
                  <a:pt x="0" y="460181"/>
                </a:lnTo>
                <a:lnTo>
                  <a:pt x="1446" y="416155"/>
                </a:lnTo>
                <a:lnTo>
                  <a:pt x="7105" y="372740"/>
                </a:lnTo>
                <a:lnTo>
                  <a:pt x="16863" y="330235"/>
                </a:lnTo>
                <a:lnTo>
                  <a:pt x="30601" y="288941"/>
                </a:lnTo>
                <a:lnTo>
                  <a:pt x="48205" y="249159"/>
                </a:lnTo>
                <a:lnTo>
                  <a:pt x="69557" y="211189"/>
                </a:lnTo>
                <a:lnTo>
                  <a:pt x="94542" y="175332"/>
                </a:lnTo>
                <a:lnTo>
                  <a:pt x="123043" y="141889"/>
                </a:lnTo>
                <a:lnTo>
                  <a:pt x="154944" y="111160"/>
                </a:lnTo>
                <a:lnTo>
                  <a:pt x="190130" y="83446"/>
                </a:lnTo>
                <a:lnTo>
                  <a:pt x="228482" y="59048"/>
                </a:lnTo>
                <a:lnTo>
                  <a:pt x="269887" y="38265"/>
                </a:lnTo>
                <a:lnTo>
                  <a:pt x="313181" y="21777"/>
                </a:lnTo>
                <a:lnTo>
                  <a:pt x="357079" y="9982"/>
                </a:lnTo>
                <a:lnTo>
                  <a:pt x="401283" y="2762"/>
                </a:lnTo>
                <a:lnTo>
                  <a:pt x="445491" y="0"/>
                </a:lnTo>
                <a:lnTo>
                  <a:pt x="489403" y="1578"/>
                </a:lnTo>
                <a:lnTo>
                  <a:pt x="532719" y="7380"/>
                </a:lnTo>
                <a:lnTo>
                  <a:pt x="575139" y="17287"/>
                </a:lnTo>
                <a:lnTo>
                  <a:pt x="616363" y="31183"/>
                </a:lnTo>
                <a:lnTo>
                  <a:pt x="656091" y="48950"/>
                </a:lnTo>
                <a:lnTo>
                  <a:pt x="694021" y="70471"/>
                </a:lnTo>
                <a:lnTo>
                  <a:pt x="729856" y="95627"/>
                </a:lnTo>
                <a:lnTo>
                  <a:pt x="763293" y="124303"/>
                </a:lnTo>
                <a:lnTo>
                  <a:pt x="794033" y="156379"/>
                </a:lnTo>
                <a:lnTo>
                  <a:pt x="821776" y="191740"/>
                </a:lnTo>
                <a:lnTo>
                  <a:pt x="846221" y="230267"/>
                </a:lnTo>
                <a:lnTo>
                  <a:pt x="867068" y="271843"/>
                </a:lnTo>
                <a:lnTo>
                  <a:pt x="883639" y="315302"/>
                </a:lnTo>
                <a:lnTo>
                  <a:pt x="895531" y="359353"/>
                </a:lnTo>
                <a:lnTo>
                  <a:pt x="902861" y="403696"/>
                </a:lnTo>
                <a:lnTo>
                  <a:pt x="905745" y="448030"/>
                </a:lnTo>
                <a:lnTo>
                  <a:pt x="904299" y="492056"/>
                </a:lnTo>
                <a:lnTo>
                  <a:pt x="898639" y="535471"/>
                </a:lnTo>
                <a:lnTo>
                  <a:pt x="888882" y="577976"/>
                </a:lnTo>
                <a:lnTo>
                  <a:pt x="875143" y="619270"/>
                </a:lnTo>
                <a:lnTo>
                  <a:pt x="857540" y="659052"/>
                </a:lnTo>
                <a:lnTo>
                  <a:pt x="836188" y="697022"/>
                </a:lnTo>
                <a:lnTo>
                  <a:pt x="811203" y="732879"/>
                </a:lnTo>
                <a:lnTo>
                  <a:pt x="782702" y="766322"/>
                </a:lnTo>
                <a:lnTo>
                  <a:pt x="750800" y="797051"/>
                </a:lnTo>
                <a:lnTo>
                  <a:pt x="715615" y="824765"/>
                </a:lnTo>
                <a:lnTo>
                  <a:pt x="677262" y="849163"/>
                </a:lnTo>
                <a:lnTo>
                  <a:pt x="635858" y="869946"/>
                </a:lnTo>
                <a:lnTo>
                  <a:pt x="592564" y="886434"/>
                </a:lnTo>
                <a:lnTo>
                  <a:pt x="548665" y="898229"/>
                </a:lnTo>
                <a:lnTo>
                  <a:pt x="504462" y="905449"/>
                </a:lnTo>
                <a:lnTo>
                  <a:pt x="460254" y="908211"/>
                </a:lnTo>
                <a:lnTo>
                  <a:pt x="416342" y="906633"/>
                </a:lnTo>
                <a:lnTo>
                  <a:pt x="373026" y="900831"/>
                </a:lnTo>
                <a:lnTo>
                  <a:pt x="330605" y="890923"/>
                </a:lnTo>
                <a:lnTo>
                  <a:pt x="289382" y="877027"/>
                </a:lnTo>
                <a:lnTo>
                  <a:pt x="249654" y="859261"/>
                </a:lnTo>
                <a:lnTo>
                  <a:pt x="211723" y="837740"/>
                </a:lnTo>
                <a:lnTo>
                  <a:pt x="175889" y="812583"/>
                </a:lnTo>
                <a:lnTo>
                  <a:pt x="142452" y="783908"/>
                </a:lnTo>
                <a:lnTo>
                  <a:pt x="111712" y="751831"/>
                </a:lnTo>
                <a:lnTo>
                  <a:pt x="83969" y="716471"/>
                </a:lnTo>
                <a:lnTo>
                  <a:pt x="59524" y="677944"/>
                </a:lnTo>
                <a:lnTo>
                  <a:pt x="38676" y="636367"/>
                </a:lnTo>
                <a:close/>
              </a:path>
            </a:pathLst>
          </a:custGeom>
          <a:ln w="63499">
            <a:solidFill>
              <a:srgbClr val="000000"/>
            </a:solidFill>
          </a:ln>
        </p:spPr>
        <p:txBody>
          <a:bodyPr wrap="square" lIns="0" tIns="0" rIns="0" bIns="0" rtlCol="0"/>
          <a:lstStyle/>
          <a:p>
            <a:endParaRPr/>
          </a:p>
        </p:txBody>
      </p:sp>
      <p:sp>
        <p:nvSpPr>
          <p:cNvPr id="5" name="object 5"/>
          <p:cNvSpPr/>
          <p:nvPr/>
        </p:nvSpPr>
        <p:spPr>
          <a:xfrm>
            <a:off x="8348443" y="6208357"/>
            <a:ext cx="390525" cy="213995"/>
          </a:xfrm>
          <a:custGeom>
            <a:avLst/>
            <a:gdLst/>
            <a:ahLst/>
            <a:cxnLst/>
            <a:rect l="l" t="t" r="r" b="b"/>
            <a:pathLst>
              <a:path w="390525" h="213995">
                <a:moveTo>
                  <a:pt x="60933" y="99720"/>
                </a:moveTo>
                <a:lnTo>
                  <a:pt x="19499" y="112832"/>
                </a:lnTo>
                <a:lnTo>
                  <a:pt x="0" y="149269"/>
                </a:lnTo>
                <a:lnTo>
                  <a:pt x="166" y="156881"/>
                </a:lnTo>
                <a:lnTo>
                  <a:pt x="18346" y="198142"/>
                </a:lnTo>
                <a:lnTo>
                  <a:pt x="57287" y="213366"/>
                </a:lnTo>
                <a:lnTo>
                  <a:pt x="64669" y="212468"/>
                </a:lnTo>
                <a:lnTo>
                  <a:pt x="72041" y="210634"/>
                </a:lnTo>
                <a:lnTo>
                  <a:pt x="79401" y="207865"/>
                </a:lnTo>
                <a:lnTo>
                  <a:pt x="86667" y="204668"/>
                </a:lnTo>
                <a:lnTo>
                  <a:pt x="92865" y="200457"/>
                </a:lnTo>
                <a:lnTo>
                  <a:pt x="59963" y="200457"/>
                </a:lnTo>
                <a:lnTo>
                  <a:pt x="45690" y="199800"/>
                </a:lnTo>
                <a:lnTo>
                  <a:pt x="15963" y="165131"/>
                </a:lnTo>
                <a:lnTo>
                  <a:pt x="14033" y="146333"/>
                </a:lnTo>
                <a:lnTo>
                  <a:pt x="14685" y="142117"/>
                </a:lnTo>
                <a:lnTo>
                  <a:pt x="43027" y="114116"/>
                </a:lnTo>
                <a:lnTo>
                  <a:pt x="57800" y="112832"/>
                </a:lnTo>
                <a:lnTo>
                  <a:pt x="83806" y="112832"/>
                </a:lnTo>
                <a:lnTo>
                  <a:pt x="82165" y="110742"/>
                </a:lnTo>
                <a:lnTo>
                  <a:pt x="77247" y="106402"/>
                </a:lnTo>
                <a:lnTo>
                  <a:pt x="66941" y="100965"/>
                </a:lnTo>
                <a:lnTo>
                  <a:pt x="60933" y="99720"/>
                </a:lnTo>
                <a:close/>
              </a:path>
              <a:path w="390525" h="213995">
                <a:moveTo>
                  <a:pt x="105268" y="154500"/>
                </a:moveTo>
                <a:lnTo>
                  <a:pt x="89822" y="154500"/>
                </a:lnTo>
                <a:lnTo>
                  <a:pt x="98003" y="173095"/>
                </a:lnTo>
                <a:lnTo>
                  <a:pt x="96287" y="176831"/>
                </a:lnTo>
                <a:lnTo>
                  <a:pt x="59963" y="200457"/>
                </a:lnTo>
                <a:lnTo>
                  <a:pt x="92865" y="200457"/>
                </a:lnTo>
                <a:lnTo>
                  <a:pt x="93176" y="200246"/>
                </a:lnTo>
                <a:lnTo>
                  <a:pt x="104682" y="188949"/>
                </a:lnTo>
                <a:lnTo>
                  <a:pt x="109667" y="182109"/>
                </a:lnTo>
                <a:lnTo>
                  <a:pt x="113882" y="174075"/>
                </a:lnTo>
                <a:lnTo>
                  <a:pt x="105268" y="154500"/>
                </a:lnTo>
                <a:close/>
              </a:path>
              <a:path w="390525" h="213995">
                <a:moveTo>
                  <a:pt x="117454" y="102748"/>
                </a:moveTo>
                <a:lnTo>
                  <a:pt x="106420" y="107603"/>
                </a:lnTo>
                <a:lnTo>
                  <a:pt x="138250" y="179937"/>
                </a:lnTo>
                <a:lnTo>
                  <a:pt x="150510" y="174542"/>
                </a:lnTo>
                <a:lnTo>
                  <a:pt x="131568" y="131496"/>
                </a:lnTo>
                <a:lnTo>
                  <a:pt x="130150" y="126428"/>
                </a:lnTo>
                <a:lnTo>
                  <a:pt x="129331" y="118992"/>
                </a:lnTo>
                <a:lnTo>
                  <a:pt x="129377" y="117492"/>
                </a:lnTo>
                <a:lnTo>
                  <a:pt x="129781" y="115304"/>
                </a:lnTo>
                <a:lnTo>
                  <a:pt x="130669" y="113713"/>
                </a:lnTo>
                <a:lnTo>
                  <a:pt x="122279" y="113713"/>
                </a:lnTo>
                <a:lnTo>
                  <a:pt x="117454" y="102748"/>
                </a:lnTo>
                <a:close/>
              </a:path>
              <a:path w="390525" h="213995">
                <a:moveTo>
                  <a:pt x="97577" y="137022"/>
                </a:moveTo>
                <a:lnTo>
                  <a:pt x="55311" y="155703"/>
                </a:lnTo>
                <a:lnTo>
                  <a:pt x="60465" y="167418"/>
                </a:lnTo>
                <a:lnTo>
                  <a:pt x="89822" y="154500"/>
                </a:lnTo>
                <a:lnTo>
                  <a:pt x="105268" y="154500"/>
                </a:lnTo>
                <a:lnTo>
                  <a:pt x="97577" y="137022"/>
                </a:lnTo>
                <a:close/>
              </a:path>
              <a:path w="390525" h="213995">
                <a:moveTo>
                  <a:pt x="83806" y="112832"/>
                </a:moveTo>
                <a:lnTo>
                  <a:pt x="57800" y="112832"/>
                </a:lnTo>
                <a:lnTo>
                  <a:pt x="62002" y="113761"/>
                </a:lnTo>
                <a:lnTo>
                  <a:pt x="69010" y="117615"/>
                </a:lnTo>
                <a:lnTo>
                  <a:pt x="72631" y="120791"/>
                </a:lnTo>
                <a:lnTo>
                  <a:pt x="76367" y="125218"/>
                </a:lnTo>
                <a:lnTo>
                  <a:pt x="86847" y="116703"/>
                </a:lnTo>
                <a:lnTo>
                  <a:pt x="83806" y="112832"/>
                </a:lnTo>
                <a:close/>
              </a:path>
              <a:path w="390525" h="213995">
                <a:moveTo>
                  <a:pt x="141312" y="91870"/>
                </a:moveTo>
                <a:lnTo>
                  <a:pt x="122279" y="113713"/>
                </a:lnTo>
                <a:lnTo>
                  <a:pt x="130669" y="113713"/>
                </a:lnTo>
                <a:lnTo>
                  <a:pt x="132631" y="110202"/>
                </a:lnTo>
                <a:lnTo>
                  <a:pt x="134683" y="108337"/>
                </a:lnTo>
                <a:lnTo>
                  <a:pt x="140359" y="105839"/>
                </a:lnTo>
                <a:lnTo>
                  <a:pt x="143746" y="105406"/>
                </a:lnTo>
                <a:lnTo>
                  <a:pt x="147495" y="105406"/>
                </a:lnTo>
                <a:lnTo>
                  <a:pt x="146739" y="92625"/>
                </a:lnTo>
                <a:lnTo>
                  <a:pt x="141312" y="91870"/>
                </a:lnTo>
                <a:close/>
              </a:path>
              <a:path w="390525" h="213995">
                <a:moveTo>
                  <a:pt x="147495" y="105406"/>
                </a:moveTo>
                <a:lnTo>
                  <a:pt x="143746" y="105406"/>
                </a:lnTo>
                <a:lnTo>
                  <a:pt x="147521" y="105858"/>
                </a:lnTo>
                <a:lnTo>
                  <a:pt x="147495" y="105406"/>
                </a:lnTo>
                <a:close/>
              </a:path>
              <a:path w="390525" h="213995">
                <a:moveTo>
                  <a:pt x="196320" y="69009"/>
                </a:moveTo>
                <a:lnTo>
                  <a:pt x="162478" y="90578"/>
                </a:lnTo>
                <a:lnTo>
                  <a:pt x="159587" y="107058"/>
                </a:lnTo>
                <a:lnTo>
                  <a:pt x="160969" y="115555"/>
                </a:lnTo>
                <a:lnTo>
                  <a:pt x="186118" y="149198"/>
                </a:lnTo>
                <a:lnTo>
                  <a:pt x="200154" y="151742"/>
                </a:lnTo>
                <a:lnTo>
                  <a:pt x="207460" y="150707"/>
                </a:lnTo>
                <a:lnTo>
                  <a:pt x="214958" y="148134"/>
                </a:lnTo>
                <a:lnTo>
                  <a:pt x="221270" y="145356"/>
                </a:lnTo>
                <a:lnTo>
                  <a:pt x="226444" y="141318"/>
                </a:lnTo>
                <a:lnTo>
                  <a:pt x="226876" y="140751"/>
                </a:lnTo>
                <a:lnTo>
                  <a:pt x="204393" y="140751"/>
                </a:lnTo>
                <a:lnTo>
                  <a:pt x="198293" y="140684"/>
                </a:lnTo>
                <a:lnTo>
                  <a:pt x="186155" y="135023"/>
                </a:lnTo>
                <a:lnTo>
                  <a:pt x="181081" y="128976"/>
                </a:lnTo>
                <a:lnTo>
                  <a:pt x="172929" y="110450"/>
                </a:lnTo>
                <a:lnTo>
                  <a:pt x="171903" y="102636"/>
                </a:lnTo>
                <a:lnTo>
                  <a:pt x="175949" y="89907"/>
                </a:lnTo>
                <a:lnTo>
                  <a:pt x="180026" y="85376"/>
                </a:lnTo>
                <a:lnTo>
                  <a:pt x="192195" y="80021"/>
                </a:lnTo>
                <a:lnTo>
                  <a:pt x="222520" y="80021"/>
                </a:lnTo>
                <a:lnTo>
                  <a:pt x="216873" y="75105"/>
                </a:lnTo>
                <a:lnTo>
                  <a:pt x="210375" y="71574"/>
                </a:lnTo>
                <a:lnTo>
                  <a:pt x="203419" y="69531"/>
                </a:lnTo>
                <a:lnTo>
                  <a:pt x="196320" y="69009"/>
                </a:lnTo>
                <a:close/>
              </a:path>
              <a:path w="390525" h="213995">
                <a:moveTo>
                  <a:pt x="222520" y="80021"/>
                </a:moveTo>
                <a:lnTo>
                  <a:pt x="192195" y="80021"/>
                </a:lnTo>
                <a:lnTo>
                  <a:pt x="198260" y="80103"/>
                </a:lnTo>
                <a:lnTo>
                  <a:pt x="210445" y="85744"/>
                </a:lnTo>
                <a:lnTo>
                  <a:pt x="215459" y="91627"/>
                </a:lnTo>
                <a:lnTo>
                  <a:pt x="223572" y="110062"/>
                </a:lnTo>
                <a:lnTo>
                  <a:pt x="224438" y="116404"/>
                </a:lnTo>
                <a:lnTo>
                  <a:pt x="224549" y="118360"/>
                </a:lnTo>
                <a:lnTo>
                  <a:pt x="220652" y="130832"/>
                </a:lnTo>
                <a:lnTo>
                  <a:pt x="216607" y="135376"/>
                </a:lnTo>
                <a:lnTo>
                  <a:pt x="204393" y="140751"/>
                </a:lnTo>
                <a:lnTo>
                  <a:pt x="226876" y="140751"/>
                </a:lnTo>
                <a:lnTo>
                  <a:pt x="234518" y="130719"/>
                </a:lnTo>
                <a:lnTo>
                  <a:pt x="236758" y="124788"/>
                </a:lnTo>
                <a:lnTo>
                  <a:pt x="237648" y="111659"/>
                </a:lnTo>
                <a:lnTo>
                  <a:pt x="235822" y="103723"/>
                </a:lnTo>
                <a:lnTo>
                  <a:pt x="231726" y="94414"/>
                </a:lnTo>
                <a:lnTo>
                  <a:pt x="227549" y="86525"/>
                </a:lnTo>
                <a:lnTo>
                  <a:pt x="222609" y="80103"/>
                </a:lnTo>
                <a:close/>
              </a:path>
              <a:path w="390525" h="213995">
                <a:moveTo>
                  <a:pt x="318246" y="14391"/>
                </a:moveTo>
                <a:lnTo>
                  <a:pt x="307077" y="19307"/>
                </a:lnTo>
                <a:lnTo>
                  <a:pt x="351104" y="119362"/>
                </a:lnTo>
                <a:lnTo>
                  <a:pt x="363364" y="113967"/>
                </a:lnTo>
                <a:lnTo>
                  <a:pt x="347869" y="78754"/>
                </a:lnTo>
                <a:lnTo>
                  <a:pt x="372627" y="78754"/>
                </a:lnTo>
                <a:lnTo>
                  <a:pt x="376473" y="77061"/>
                </a:lnTo>
                <a:lnTo>
                  <a:pt x="381104" y="73140"/>
                </a:lnTo>
                <a:lnTo>
                  <a:pt x="381776" y="72156"/>
                </a:lnTo>
                <a:lnTo>
                  <a:pt x="360277" y="72156"/>
                </a:lnTo>
                <a:lnTo>
                  <a:pt x="354735" y="71939"/>
                </a:lnTo>
                <a:lnTo>
                  <a:pt x="343280" y="66356"/>
                </a:lnTo>
                <a:lnTo>
                  <a:pt x="338369" y="60306"/>
                </a:lnTo>
                <a:lnTo>
                  <a:pt x="330177" y="41689"/>
                </a:lnTo>
                <a:lnTo>
                  <a:pt x="329064" y="33709"/>
                </a:lnTo>
                <a:lnTo>
                  <a:pt x="331855" y="23791"/>
                </a:lnTo>
                <a:lnTo>
                  <a:pt x="322383" y="23791"/>
                </a:lnTo>
                <a:lnTo>
                  <a:pt x="318246" y="14391"/>
                </a:lnTo>
                <a:close/>
              </a:path>
              <a:path w="390525" h="213995">
                <a:moveTo>
                  <a:pt x="242053" y="47920"/>
                </a:moveTo>
                <a:lnTo>
                  <a:pt x="251811" y="103353"/>
                </a:lnTo>
                <a:lnTo>
                  <a:pt x="269613" y="119205"/>
                </a:lnTo>
                <a:lnTo>
                  <a:pt x="278511" y="119205"/>
                </a:lnTo>
                <a:lnTo>
                  <a:pt x="299182" y="106825"/>
                </a:lnTo>
                <a:lnTo>
                  <a:pt x="277702" y="106825"/>
                </a:lnTo>
                <a:lnTo>
                  <a:pt x="271089" y="105345"/>
                </a:lnTo>
                <a:lnTo>
                  <a:pt x="268340" y="103533"/>
                </a:lnTo>
                <a:lnTo>
                  <a:pt x="266150" y="100649"/>
                </a:lnTo>
                <a:lnTo>
                  <a:pt x="264671" y="98643"/>
                </a:lnTo>
                <a:lnTo>
                  <a:pt x="262511" y="94414"/>
                </a:lnTo>
                <a:lnTo>
                  <a:pt x="242053" y="47920"/>
                </a:lnTo>
                <a:close/>
              </a:path>
              <a:path w="390525" h="213995">
                <a:moveTo>
                  <a:pt x="288437" y="27509"/>
                </a:moveTo>
                <a:lnTo>
                  <a:pt x="276176" y="32904"/>
                </a:lnTo>
                <a:lnTo>
                  <a:pt x="295948" y="77834"/>
                </a:lnTo>
                <a:lnTo>
                  <a:pt x="297351" y="82840"/>
                </a:lnTo>
                <a:lnTo>
                  <a:pt x="277702" y="106825"/>
                </a:lnTo>
                <a:lnTo>
                  <a:pt x="299182" y="106825"/>
                </a:lnTo>
                <a:lnTo>
                  <a:pt x="302383" y="101432"/>
                </a:lnTo>
                <a:lnTo>
                  <a:pt x="304624" y="94043"/>
                </a:lnTo>
                <a:lnTo>
                  <a:pt x="317713" y="94043"/>
                </a:lnTo>
                <a:lnTo>
                  <a:pt x="288437" y="27509"/>
                </a:lnTo>
                <a:close/>
              </a:path>
              <a:path w="390525" h="213995">
                <a:moveTo>
                  <a:pt x="317713" y="94043"/>
                </a:moveTo>
                <a:lnTo>
                  <a:pt x="304624" y="94043"/>
                </a:lnTo>
                <a:lnTo>
                  <a:pt x="309300" y="104669"/>
                </a:lnTo>
                <a:lnTo>
                  <a:pt x="320266" y="99843"/>
                </a:lnTo>
                <a:lnTo>
                  <a:pt x="317713" y="94043"/>
                </a:lnTo>
                <a:close/>
              </a:path>
              <a:path w="390525" h="213995">
                <a:moveTo>
                  <a:pt x="372627" y="78754"/>
                </a:moveTo>
                <a:lnTo>
                  <a:pt x="347869" y="78754"/>
                </a:lnTo>
                <a:lnTo>
                  <a:pt x="351116" y="80468"/>
                </a:lnTo>
                <a:lnTo>
                  <a:pt x="354744" y="81474"/>
                </a:lnTo>
                <a:lnTo>
                  <a:pt x="362755" y="82068"/>
                </a:lnTo>
                <a:lnTo>
                  <a:pt x="366802" y="81317"/>
                </a:lnTo>
                <a:lnTo>
                  <a:pt x="372627" y="78754"/>
                </a:lnTo>
                <a:close/>
              </a:path>
              <a:path w="390525" h="213995">
                <a:moveTo>
                  <a:pt x="375106" y="11321"/>
                </a:moveTo>
                <a:lnTo>
                  <a:pt x="346840" y="11321"/>
                </a:lnTo>
                <a:lnTo>
                  <a:pt x="352379" y="11621"/>
                </a:lnTo>
                <a:lnTo>
                  <a:pt x="363998" y="17456"/>
                </a:lnTo>
                <a:lnTo>
                  <a:pt x="368931" y="23524"/>
                </a:lnTo>
                <a:lnTo>
                  <a:pt x="377243" y="42414"/>
                </a:lnTo>
                <a:lnTo>
                  <a:pt x="378444" y="50408"/>
                </a:lnTo>
                <a:lnTo>
                  <a:pt x="374736" y="63043"/>
                </a:lnTo>
                <a:lnTo>
                  <a:pt x="371085" y="67400"/>
                </a:lnTo>
                <a:lnTo>
                  <a:pt x="360277" y="72156"/>
                </a:lnTo>
                <a:lnTo>
                  <a:pt x="381776" y="72156"/>
                </a:lnTo>
                <a:lnTo>
                  <a:pt x="388452" y="62373"/>
                </a:lnTo>
                <a:lnTo>
                  <a:pt x="390314" y="56134"/>
                </a:lnTo>
                <a:lnTo>
                  <a:pt x="390354" y="41689"/>
                </a:lnTo>
                <a:lnTo>
                  <a:pt x="388806" y="34697"/>
                </a:lnTo>
                <a:lnTo>
                  <a:pt x="382513" y="20393"/>
                </a:lnTo>
                <a:lnTo>
                  <a:pt x="378517" y="14577"/>
                </a:lnTo>
                <a:lnTo>
                  <a:pt x="375106" y="11321"/>
                </a:lnTo>
                <a:close/>
              </a:path>
              <a:path w="390525" h="213995">
                <a:moveTo>
                  <a:pt x="350829" y="0"/>
                </a:moveTo>
                <a:lnTo>
                  <a:pt x="322383" y="23791"/>
                </a:lnTo>
                <a:lnTo>
                  <a:pt x="331855" y="23791"/>
                </a:lnTo>
                <a:lnTo>
                  <a:pt x="332819" y="20393"/>
                </a:lnTo>
                <a:lnTo>
                  <a:pt x="336351" y="15936"/>
                </a:lnTo>
                <a:lnTo>
                  <a:pt x="346840" y="11321"/>
                </a:lnTo>
                <a:lnTo>
                  <a:pt x="375106" y="11321"/>
                </a:lnTo>
                <a:lnTo>
                  <a:pt x="368608" y="5116"/>
                </a:lnTo>
                <a:lnTo>
                  <a:pt x="363071" y="2201"/>
                </a:lnTo>
                <a:lnTo>
                  <a:pt x="350829" y="0"/>
                </a:lnTo>
                <a:close/>
              </a:path>
            </a:pathLst>
          </a:custGeom>
          <a:solidFill>
            <a:srgbClr val="FFFFFF"/>
          </a:solidFill>
        </p:spPr>
        <p:txBody>
          <a:bodyPr wrap="square" lIns="0" tIns="0" rIns="0" bIns="0" rtlCol="0"/>
          <a:lstStyle/>
          <a:p>
            <a:endParaRPr/>
          </a:p>
        </p:txBody>
      </p:sp>
      <p:sp>
        <p:nvSpPr>
          <p:cNvPr id="6" name="object 6"/>
          <p:cNvSpPr/>
          <p:nvPr/>
        </p:nvSpPr>
        <p:spPr>
          <a:xfrm>
            <a:off x="8457049" y="6378602"/>
            <a:ext cx="324485" cy="198120"/>
          </a:xfrm>
          <a:custGeom>
            <a:avLst/>
            <a:gdLst/>
            <a:ahLst/>
            <a:cxnLst/>
            <a:rect l="l" t="t" r="r" b="b"/>
            <a:pathLst>
              <a:path w="324484" h="198120">
                <a:moveTo>
                  <a:pt x="12668" y="129700"/>
                </a:moveTo>
                <a:lnTo>
                  <a:pt x="0" y="135274"/>
                </a:lnTo>
                <a:lnTo>
                  <a:pt x="53966" y="197868"/>
                </a:lnTo>
                <a:lnTo>
                  <a:pt x="66771" y="192233"/>
                </a:lnTo>
                <a:lnTo>
                  <a:pt x="64836" y="180028"/>
                </a:lnTo>
                <a:lnTo>
                  <a:pt x="53676" y="180028"/>
                </a:lnTo>
                <a:lnTo>
                  <a:pt x="12668" y="129700"/>
                </a:lnTo>
                <a:close/>
              </a:path>
              <a:path w="324484" h="198120">
                <a:moveTo>
                  <a:pt x="56328" y="110488"/>
                </a:moveTo>
                <a:lnTo>
                  <a:pt x="43727" y="116033"/>
                </a:lnTo>
                <a:lnTo>
                  <a:pt x="50858" y="163463"/>
                </a:lnTo>
                <a:lnTo>
                  <a:pt x="53676" y="180028"/>
                </a:lnTo>
                <a:lnTo>
                  <a:pt x="64836" y="180028"/>
                </a:lnTo>
                <a:lnTo>
                  <a:pt x="56927" y="130142"/>
                </a:lnTo>
                <a:lnTo>
                  <a:pt x="71808" y="130142"/>
                </a:lnTo>
                <a:lnTo>
                  <a:pt x="56328" y="110488"/>
                </a:lnTo>
                <a:close/>
              </a:path>
              <a:path w="324484" h="198120">
                <a:moveTo>
                  <a:pt x="71808" y="130142"/>
                </a:moveTo>
                <a:lnTo>
                  <a:pt x="56927" y="130142"/>
                </a:lnTo>
                <a:lnTo>
                  <a:pt x="65145" y="141242"/>
                </a:lnTo>
                <a:lnTo>
                  <a:pt x="95718" y="179495"/>
                </a:lnTo>
                <a:lnTo>
                  <a:pt x="108455" y="173891"/>
                </a:lnTo>
                <a:lnTo>
                  <a:pt x="106890" y="159917"/>
                </a:lnTo>
                <a:lnTo>
                  <a:pt x="95314" y="159917"/>
                </a:lnTo>
                <a:lnTo>
                  <a:pt x="71808" y="130142"/>
                </a:lnTo>
                <a:close/>
              </a:path>
              <a:path w="324484" h="198120">
                <a:moveTo>
                  <a:pt x="99237" y="91606"/>
                </a:moveTo>
                <a:lnTo>
                  <a:pt x="87318" y="96851"/>
                </a:lnTo>
                <a:lnTo>
                  <a:pt x="95314" y="159917"/>
                </a:lnTo>
                <a:lnTo>
                  <a:pt x="106890" y="159917"/>
                </a:lnTo>
                <a:lnTo>
                  <a:pt x="99237" y="91606"/>
                </a:lnTo>
                <a:close/>
              </a:path>
              <a:path w="324484" h="198120">
                <a:moveTo>
                  <a:pt x="152312" y="69217"/>
                </a:moveTo>
                <a:lnTo>
                  <a:pt x="118470" y="90785"/>
                </a:lnTo>
                <a:lnTo>
                  <a:pt x="115494" y="106749"/>
                </a:lnTo>
                <a:lnTo>
                  <a:pt x="116961" y="115763"/>
                </a:lnTo>
                <a:lnTo>
                  <a:pt x="142111" y="149406"/>
                </a:lnTo>
                <a:lnTo>
                  <a:pt x="156146" y="151949"/>
                </a:lnTo>
                <a:lnTo>
                  <a:pt x="163452" y="150914"/>
                </a:lnTo>
                <a:lnTo>
                  <a:pt x="170950" y="148341"/>
                </a:lnTo>
                <a:lnTo>
                  <a:pt x="177262" y="145564"/>
                </a:lnTo>
                <a:lnTo>
                  <a:pt x="182436" y="141525"/>
                </a:lnTo>
                <a:lnTo>
                  <a:pt x="182869" y="140958"/>
                </a:lnTo>
                <a:lnTo>
                  <a:pt x="160385" y="140958"/>
                </a:lnTo>
                <a:lnTo>
                  <a:pt x="154285" y="140891"/>
                </a:lnTo>
                <a:lnTo>
                  <a:pt x="142147" y="135230"/>
                </a:lnTo>
                <a:lnTo>
                  <a:pt x="137074" y="129184"/>
                </a:lnTo>
                <a:lnTo>
                  <a:pt x="128922" y="110657"/>
                </a:lnTo>
                <a:lnTo>
                  <a:pt x="127895" y="102843"/>
                </a:lnTo>
                <a:lnTo>
                  <a:pt x="131941" y="90114"/>
                </a:lnTo>
                <a:lnTo>
                  <a:pt x="136018" y="85584"/>
                </a:lnTo>
                <a:lnTo>
                  <a:pt x="148187" y="80229"/>
                </a:lnTo>
                <a:lnTo>
                  <a:pt x="178512" y="80229"/>
                </a:lnTo>
                <a:lnTo>
                  <a:pt x="172865" y="75312"/>
                </a:lnTo>
                <a:lnTo>
                  <a:pt x="166367" y="71782"/>
                </a:lnTo>
                <a:lnTo>
                  <a:pt x="159411" y="69738"/>
                </a:lnTo>
                <a:lnTo>
                  <a:pt x="152312" y="69217"/>
                </a:lnTo>
                <a:close/>
              </a:path>
              <a:path w="324484" h="198120">
                <a:moveTo>
                  <a:pt x="178512" y="80229"/>
                </a:moveTo>
                <a:lnTo>
                  <a:pt x="148187" y="80229"/>
                </a:lnTo>
                <a:lnTo>
                  <a:pt x="154252" y="80310"/>
                </a:lnTo>
                <a:lnTo>
                  <a:pt x="166437" y="85951"/>
                </a:lnTo>
                <a:lnTo>
                  <a:pt x="171451" y="91834"/>
                </a:lnTo>
                <a:lnTo>
                  <a:pt x="179564" y="110270"/>
                </a:lnTo>
                <a:lnTo>
                  <a:pt x="180651" y="118220"/>
                </a:lnTo>
                <a:lnTo>
                  <a:pt x="176644" y="131039"/>
                </a:lnTo>
                <a:lnTo>
                  <a:pt x="172600" y="135583"/>
                </a:lnTo>
                <a:lnTo>
                  <a:pt x="160385" y="140958"/>
                </a:lnTo>
                <a:lnTo>
                  <a:pt x="182869" y="140958"/>
                </a:lnTo>
                <a:lnTo>
                  <a:pt x="190510" y="130927"/>
                </a:lnTo>
                <a:lnTo>
                  <a:pt x="192751" y="124995"/>
                </a:lnTo>
                <a:lnTo>
                  <a:pt x="193640" y="111867"/>
                </a:lnTo>
                <a:lnTo>
                  <a:pt x="191814" y="103930"/>
                </a:lnTo>
                <a:lnTo>
                  <a:pt x="187718" y="94622"/>
                </a:lnTo>
                <a:lnTo>
                  <a:pt x="183541" y="86732"/>
                </a:lnTo>
                <a:lnTo>
                  <a:pt x="178601" y="80310"/>
                </a:lnTo>
                <a:close/>
              </a:path>
              <a:path w="324484" h="198120">
                <a:moveTo>
                  <a:pt x="196955" y="48607"/>
                </a:moveTo>
                <a:lnTo>
                  <a:pt x="185921" y="53462"/>
                </a:lnTo>
                <a:lnTo>
                  <a:pt x="217751" y="125796"/>
                </a:lnTo>
                <a:lnTo>
                  <a:pt x="230010" y="120401"/>
                </a:lnTo>
                <a:lnTo>
                  <a:pt x="211068" y="77355"/>
                </a:lnTo>
                <a:lnTo>
                  <a:pt x="209651" y="72287"/>
                </a:lnTo>
                <a:lnTo>
                  <a:pt x="208746" y="64069"/>
                </a:lnTo>
                <a:lnTo>
                  <a:pt x="209283" y="61163"/>
                </a:lnTo>
                <a:lnTo>
                  <a:pt x="210171" y="59572"/>
                </a:lnTo>
                <a:lnTo>
                  <a:pt x="201780" y="59572"/>
                </a:lnTo>
                <a:lnTo>
                  <a:pt x="196955" y="48607"/>
                </a:lnTo>
                <a:close/>
              </a:path>
              <a:path w="324484" h="198120">
                <a:moveTo>
                  <a:pt x="232774" y="0"/>
                </a:moveTo>
                <a:lnTo>
                  <a:pt x="220513" y="5394"/>
                </a:lnTo>
                <a:lnTo>
                  <a:pt x="264453" y="105246"/>
                </a:lnTo>
                <a:lnTo>
                  <a:pt x="276712" y="99851"/>
                </a:lnTo>
                <a:lnTo>
                  <a:pt x="264095" y="71176"/>
                </a:lnTo>
                <a:lnTo>
                  <a:pt x="269088" y="59060"/>
                </a:lnTo>
                <a:lnTo>
                  <a:pt x="293245" y="59060"/>
                </a:lnTo>
                <a:lnTo>
                  <a:pt x="289913" y="56941"/>
                </a:lnTo>
                <a:lnTo>
                  <a:pt x="257830" y="56941"/>
                </a:lnTo>
                <a:lnTo>
                  <a:pt x="232774" y="0"/>
                </a:lnTo>
                <a:close/>
              </a:path>
              <a:path w="324484" h="198120">
                <a:moveTo>
                  <a:pt x="293245" y="59060"/>
                </a:moveTo>
                <a:lnTo>
                  <a:pt x="269088" y="59060"/>
                </a:lnTo>
                <a:lnTo>
                  <a:pt x="309270" y="85524"/>
                </a:lnTo>
                <a:lnTo>
                  <a:pt x="324391" y="78871"/>
                </a:lnTo>
                <a:lnTo>
                  <a:pt x="293245" y="59060"/>
                </a:lnTo>
                <a:close/>
              </a:path>
              <a:path w="324484" h="198120">
                <a:moveTo>
                  <a:pt x="220813" y="37729"/>
                </a:moveTo>
                <a:lnTo>
                  <a:pt x="201780" y="59572"/>
                </a:lnTo>
                <a:lnTo>
                  <a:pt x="210171" y="59572"/>
                </a:lnTo>
                <a:lnTo>
                  <a:pt x="212131" y="56061"/>
                </a:lnTo>
                <a:lnTo>
                  <a:pt x="214184" y="54196"/>
                </a:lnTo>
                <a:lnTo>
                  <a:pt x="219859" y="51698"/>
                </a:lnTo>
                <a:lnTo>
                  <a:pt x="223246" y="51265"/>
                </a:lnTo>
                <a:lnTo>
                  <a:pt x="226995" y="51265"/>
                </a:lnTo>
                <a:lnTo>
                  <a:pt x="226240" y="38484"/>
                </a:lnTo>
                <a:lnTo>
                  <a:pt x="220813" y="37729"/>
                </a:lnTo>
                <a:close/>
              </a:path>
              <a:path w="324484" h="198120">
                <a:moveTo>
                  <a:pt x="289768" y="7765"/>
                </a:moveTo>
                <a:lnTo>
                  <a:pt x="273898" y="14749"/>
                </a:lnTo>
                <a:lnTo>
                  <a:pt x="257830" y="56941"/>
                </a:lnTo>
                <a:lnTo>
                  <a:pt x="289913" y="56941"/>
                </a:lnTo>
                <a:lnTo>
                  <a:pt x="273923" y="46770"/>
                </a:lnTo>
                <a:lnTo>
                  <a:pt x="289768" y="7765"/>
                </a:lnTo>
                <a:close/>
              </a:path>
              <a:path w="324484" h="198120">
                <a:moveTo>
                  <a:pt x="226995" y="51265"/>
                </a:moveTo>
                <a:lnTo>
                  <a:pt x="223246" y="51265"/>
                </a:lnTo>
                <a:lnTo>
                  <a:pt x="227022" y="51717"/>
                </a:lnTo>
                <a:lnTo>
                  <a:pt x="226995" y="51265"/>
                </a:lnTo>
                <a:close/>
              </a:path>
            </a:pathLst>
          </a:custGeom>
          <a:solidFill>
            <a:srgbClr val="FFFFFF"/>
          </a:solidFill>
        </p:spPr>
        <p:txBody>
          <a:bodyPr wrap="square" lIns="0" tIns="0" rIns="0" bIns="0" rtlCol="0"/>
          <a:lstStyle/>
          <a:p>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154274" y="6020944"/>
            <a:ext cx="3060065" cy="362585"/>
          </a:xfrm>
          <a:prstGeom prst="rect">
            <a:avLst/>
          </a:prstGeom>
        </p:spPr>
        <p:txBody>
          <a:bodyPr vert="horz" wrap="square" lIns="0" tIns="10795" rIns="0" bIns="0" rtlCol="0">
            <a:spAutoFit/>
          </a:bodyPr>
          <a:lstStyle/>
          <a:p>
            <a:pPr marL="12700" marR="5080">
              <a:lnSpc>
                <a:spcPct val="101000"/>
              </a:lnSpc>
              <a:spcBef>
                <a:spcPts val="85"/>
              </a:spcBef>
            </a:pPr>
            <a:r>
              <a:rPr sz="1100" i="1" spc="-5" dirty="0">
                <a:latin typeface="Arial"/>
                <a:cs typeface="Arial"/>
              </a:rPr>
              <a:t>Source: </a:t>
            </a:r>
            <a:r>
              <a:rPr sz="1100" u="sng" spc="-5" dirty="0">
                <a:solidFill>
                  <a:srgbClr val="009CDE"/>
                </a:solidFill>
                <a:uFill>
                  <a:solidFill>
                    <a:srgbClr val="009CDE"/>
                  </a:solidFill>
                </a:uFill>
                <a:latin typeface="Arial"/>
                <a:cs typeface="Arial"/>
                <a:hlinkClick r:id="rId2"/>
              </a:rPr>
              <a:t>http://www.who.int/infection- </a:t>
            </a:r>
            <a:r>
              <a:rPr sz="1100" spc="-5" dirty="0">
                <a:solidFill>
                  <a:srgbClr val="009CDE"/>
                </a:solidFill>
                <a:latin typeface="Arial"/>
                <a:cs typeface="Arial"/>
              </a:rPr>
              <a:t> </a:t>
            </a:r>
            <a:r>
              <a:rPr sz="1100" u="sng" spc="-5" dirty="0">
                <a:solidFill>
                  <a:srgbClr val="009CDE"/>
                </a:solidFill>
                <a:uFill>
                  <a:solidFill>
                    <a:srgbClr val="009CDE"/>
                  </a:solidFill>
                </a:uFill>
                <a:latin typeface="Arial"/>
                <a:cs typeface="Arial"/>
              </a:rPr>
              <a:t>prevention/tools/surgical/reminders-advocacy/en/</a:t>
            </a:r>
            <a:endParaRPr sz="1100">
              <a:latin typeface="Arial"/>
              <a:cs typeface="Arial"/>
            </a:endParaRPr>
          </a:p>
        </p:txBody>
      </p:sp>
      <p:sp>
        <p:nvSpPr>
          <p:cNvPr id="3" name="object 3"/>
          <p:cNvSpPr txBox="1">
            <a:spLocks noGrp="1"/>
          </p:cNvSpPr>
          <p:nvPr>
            <p:ph type="title"/>
          </p:nvPr>
        </p:nvSpPr>
        <p:spPr>
          <a:xfrm>
            <a:off x="365298" y="132579"/>
            <a:ext cx="5283835" cy="953769"/>
          </a:xfrm>
          <a:prstGeom prst="rect">
            <a:avLst/>
          </a:prstGeom>
        </p:spPr>
        <p:txBody>
          <a:bodyPr vert="horz" wrap="square" lIns="0" tIns="66040" rIns="0" bIns="0" rtlCol="0">
            <a:spAutoFit/>
          </a:bodyPr>
          <a:lstStyle/>
          <a:p>
            <a:pPr marL="12700" marR="5080">
              <a:lnSpc>
                <a:spcPts val="3470"/>
              </a:lnSpc>
              <a:spcBef>
                <a:spcPts val="520"/>
              </a:spcBef>
            </a:pPr>
            <a:r>
              <a:rPr spc="-5" dirty="0"/>
              <a:t>Integration </a:t>
            </a:r>
            <a:r>
              <a:rPr dirty="0"/>
              <a:t>of </a:t>
            </a:r>
            <a:r>
              <a:rPr spc="-5" dirty="0"/>
              <a:t>hand hygiene in  the flow </a:t>
            </a:r>
            <a:r>
              <a:rPr dirty="0"/>
              <a:t>of </a:t>
            </a:r>
            <a:r>
              <a:rPr spc="-5" dirty="0"/>
              <a:t>patient</a:t>
            </a:r>
            <a:r>
              <a:rPr spc="-20" dirty="0"/>
              <a:t> </a:t>
            </a:r>
            <a:r>
              <a:rPr spc="-15" dirty="0"/>
              <a:t>care</a:t>
            </a:r>
          </a:p>
        </p:txBody>
      </p:sp>
      <p:sp>
        <p:nvSpPr>
          <p:cNvPr id="4" name="object 4"/>
          <p:cNvSpPr/>
          <p:nvPr/>
        </p:nvSpPr>
        <p:spPr>
          <a:xfrm>
            <a:off x="4968407" y="1173798"/>
            <a:ext cx="3996080" cy="5567571"/>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114537" y="5732690"/>
            <a:ext cx="969010" cy="971442"/>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3868" rIns="0" bIns="0" rtlCol="0">
            <a:spAutoFit/>
          </a:bodyPr>
          <a:lstStyle/>
          <a:p>
            <a:pPr marL="107950" marR="5080">
              <a:lnSpc>
                <a:spcPts val="3470"/>
              </a:lnSpc>
              <a:spcBef>
                <a:spcPts val="520"/>
              </a:spcBef>
            </a:pPr>
            <a:r>
              <a:rPr spc="-5" dirty="0"/>
              <a:t>System change: modified</a:t>
            </a:r>
            <a:r>
              <a:rPr spc="-90" dirty="0"/>
              <a:t> </a:t>
            </a:r>
            <a:r>
              <a:rPr spc="-5" dirty="0"/>
              <a:t>WHO  formulations for surgical hand  </a:t>
            </a:r>
            <a:r>
              <a:rPr spc="-10" dirty="0"/>
              <a:t>preparation</a:t>
            </a:r>
          </a:p>
        </p:txBody>
      </p:sp>
      <p:sp>
        <p:nvSpPr>
          <p:cNvPr id="3" name="object 3"/>
          <p:cNvSpPr txBox="1">
            <a:spLocks noGrp="1"/>
          </p:cNvSpPr>
          <p:nvPr>
            <p:ph type="body" idx="1"/>
          </p:nvPr>
        </p:nvSpPr>
        <p:spPr>
          <a:prstGeom prst="rect">
            <a:avLst/>
          </a:prstGeom>
        </p:spPr>
        <p:txBody>
          <a:bodyPr vert="horz" wrap="square" lIns="0" tIns="122555" rIns="0" bIns="0" rtlCol="0">
            <a:spAutoFit/>
          </a:bodyPr>
          <a:lstStyle/>
          <a:p>
            <a:pPr marL="12700">
              <a:lnSpc>
                <a:spcPct val="100000"/>
              </a:lnSpc>
              <a:spcBef>
                <a:spcPts val="965"/>
              </a:spcBef>
            </a:pPr>
            <a:r>
              <a:rPr spc="-5" dirty="0"/>
              <a:t>Formulation</a:t>
            </a:r>
            <a:r>
              <a:rPr spc="-10" dirty="0"/>
              <a:t> </a:t>
            </a:r>
            <a:r>
              <a:rPr dirty="0"/>
              <a:t>I</a:t>
            </a:r>
          </a:p>
          <a:p>
            <a:pPr marL="12700" marR="5080">
              <a:lnSpc>
                <a:spcPct val="109700"/>
              </a:lnSpc>
              <a:spcBef>
                <a:spcPts val="635"/>
              </a:spcBef>
            </a:pPr>
            <a:r>
              <a:rPr b="0" i="0" dirty="0">
                <a:latin typeface="Arial"/>
                <a:cs typeface="Arial"/>
              </a:rPr>
              <a:t>Final </a:t>
            </a:r>
            <a:r>
              <a:rPr b="0" i="0" spc="-5" dirty="0">
                <a:latin typeface="Arial"/>
                <a:cs typeface="Arial"/>
              </a:rPr>
              <a:t>concentrations: ethanol </a:t>
            </a:r>
            <a:r>
              <a:rPr b="0" i="0" dirty="0">
                <a:latin typeface="Arial"/>
                <a:cs typeface="Arial"/>
              </a:rPr>
              <a:t>80%  </a:t>
            </a:r>
            <a:r>
              <a:rPr b="0" i="0" spc="-5" dirty="0">
                <a:latin typeface="Arial"/>
                <a:cs typeface="Arial"/>
              </a:rPr>
              <a:t>wt/wt, glycerol 0.725% vol/vol,  hydrogen peroxide 0.125%  vol/vol.</a:t>
            </a:r>
          </a:p>
          <a:p>
            <a:pPr marL="12700">
              <a:lnSpc>
                <a:spcPct val="100000"/>
              </a:lnSpc>
              <a:spcBef>
                <a:spcPts val="830"/>
              </a:spcBef>
            </a:pPr>
            <a:r>
              <a:rPr i="0" spc="-5" dirty="0">
                <a:latin typeface="Arial"/>
                <a:cs typeface="Arial"/>
              </a:rPr>
              <a:t>Ingredients:</a:t>
            </a:r>
          </a:p>
          <a:p>
            <a:pPr marL="12700">
              <a:lnSpc>
                <a:spcPct val="100000"/>
              </a:lnSpc>
              <a:spcBef>
                <a:spcPts val="869"/>
              </a:spcBef>
            </a:pPr>
            <a:r>
              <a:rPr sz="1600" b="0" i="0" spc="-5" dirty="0">
                <a:latin typeface="Arial"/>
                <a:cs typeface="Arial"/>
              </a:rPr>
              <a:t>1. </a:t>
            </a:r>
            <a:r>
              <a:rPr b="0" i="0" spc="-5" dirty="0">
                <a:latin typeface="Arial"/>
                <a:cs typeface="Arial"/>
              </a:rPr>
              <a:t>ethanol (absolute), </a:t>
            </a:r>
            <a:r>
              <a:rPr i="0" dirty="0">
                <a:latin typeface="Arial"/>
                <a:cs typeface="Arial"/>
              </a:rPr>
              <a:t>800</a:t>
            </a:r>
            <a:r>
              <a:rPr i="0" spc="-25" dirty="0">
                <a:latin typeface="Arial"/>
                <a:cs typeface="Arial"/>
              </a:rPr>
              <a:t> </a:t>
            </a:r>
            <a:r>
              <a:rPr i="0" dirty="0">
                <a:latin typeface="Arial"/>
                <a:cs typeface="Arial"/>
              </a:rPr>
              <a:t>g</a:t>
            </a:r>
            <a:endParaRPr sz="1600" dirty="0">
              <a:latin typeface="Arial"/>
              <a:cs typeface="Arial"/>
            </a:endParaRPr>
          </a:p>
          <a:p>
            <a:pPr marL="12700">
              <a:lnSpc>
                <a:spcPct val="100000"/>
              </a:lnSpc>
              <a:spcBef>
                <a:spcPts val="830"/>
              </a:spcBef>
            </a:pPr>
            <a:r>
              <a:rPr sz="1600" b="0" i="0" spc="-5" dirty="0">
                <a:latin typeface="Arial"/>
                <a:cs typeface="Arial"/>
              </a:rPr>
              <a:t>2. </a:t>
            </a:r>
            <a:r>
              <a:rPr b="0" i="0" spc="0" dirty="0">
                <a:latin typeface="Arial"/>
                <a:cs typeface="Arial"/>
              </a:rPr>
              <a:t>H</a:t>
            </a:r>
            <a:r>
              <a:rPr sz="1950" b="0" i="0" spc="0" baseline="-19230" dirty="0">
                <a:latin typeface="Arial"/>
                <a:cs typeface="Arial"/>
              </a:rPr>
              <a:t>2</a:t>
            </a:r>
            <a:r>
              <a:rPr sz="2000" b="0" i="0" spc="0" dirty="0">
                <a:latin typeface="Arial"/>
                <a:cs typeface="Arial"/>
              </a:rPr>
              <a:t>O</a:t>
            </a:r>
            <a:r>
              <a:rPr sz="1950" b="0" i="0" spc="0" baseline="-19230" dirty="0">
                <a:latin typeface="Arial"/>
                <a:cs typeface="Arial"/>
              </a:rPr>
              <a:t>2 </a:t>
            </a:r>
            <a:r>
              <a:rPr sz="2000" b="0" i="0" spc="-5" dirty="0">
                <a:latin typeface="Arial"/>
                <a:cs typeface="Arial"/>
              </a:rPr>
              <a:t>(3%), </a:t>
            </a:r>
            <a:r>
              <a:rPr sz="2000" i="0" spc="-5" dirty="0">
                <a:latin typeface="Arial"/>
                <a:cs typeface="Arial"/>
              </a:rPr>
              <a:t>4.17</a:t>
            </a:r>
            <a:r>
              <a:rPr sz="2000" i="0" spc="-35" dirty="0">
                <a:latin typeface="Arial"/>
                <a:cs typeface="Arial"/>
              </a:rPr>
              <a:t> </a:t>
            </a:r>
            <a:r>
              <a:rPr sz="2000" i="0" spc="-5" dirty="0">
                <a:latin typeface="Arial"/>
                <a:cs typeface="Arial"/>
              </a:rPr>
              <a:t>ml</a:t>
            </a:r>
            <a:endParaRPr sz="2000" dirty="0">
              <a:latin typeface="Arial"/>
              <a:cs typeface="Arial"/>
            </a:endParaRPr>
          </a:p>
          <a:p>
            <a:pPr marL="12700">
              <a:lnSpc>
                <a:spcPct val="100000"/>
              </a:lnSpc>
              <a:spcBef>
                <a:spcPts val="835"/>
              </a:spcBef>
            </a:pPr>
            <a:r>
              <a:rPr sz="1600" b="0" i="0" spc="-5" dirty="0">
                <a:latin typeface="Arial"/>
                <a:cs typeface="Arial"/>
              </a:rPr>
              <a:t>3. </a:t>
            </a:r>
            <a:r>
              <a:rPr b="0" i="0" spc="-5" dirty="0">
                <a:latin typeface="Arial"/>
                <a:cs typeface="Arial"/>
              </a:rPr>
              <a:t>glycerol (98%), </a:t>
            </a:r>
            <a:r>
              <a:rPr i="0" spc="-5" dirty="0">
                <a:latin typeface="Arial"/>
                <a:cs typeface="Arial"/>
              </a:rPr>
              <a:t>7.25 ml </a:t>
            </a:r>
            <a:r>
              <a:rPr b="0" i="0" spc="-5" dirty="0">
                <a:latin typeface="Arial"/>
                <a:cs typeface="Arial"/>
              </a:rPr>
              <a:t>(or</a:t>
            </a:r>
            <a:r>
              <a:rPr b="0" i="0" spc="-35" dirty="0">
                <a:latin typeface="Arial"/>
                <a:cs typeface="Arial"/>
              </a:rPr>
              <a:t> </a:t>
            </a:r>
            <a:r>
              <a:rPr b="0" i="0" spc="-5" dirty="0">
                <a:latin typeface="Arial"/>
                <a:cs typeface="Arial"/>
              </a:rPr>
              <a:t>7.25</a:t>
            </a:r>
            <a:endParaRPr sz="1600" dirty="0">
              <a:latin typeface="Arial"/>
              <a:cs typeface="Arial"/>
            </a:endParaRPr>
          </a:p>
          <a:p>
            <a:pPr marL="12700">
              <a:lnSpc>
                <a:spcPct val="100000"/>
              </a:lnSpc>
              <a:spcBef>
                <a:spcPts val="235"/>
              </a:spcBef>
            </a:pPr>
            <a:r>
              <a:rPr b="0" i="0" dirty="0">
                <a:latin typeface="Arial"/>
                <a:cs typeface="Arial"/>
              </a:rPr>
              <a:t>x </a:t>
            </a:r>
            <a:r>
              <a:rPr b="0" i="0" spc="-5" dirty="0">
                <a:latin typeface="Arial"/>
                <a:cs typeface="Arial"/>
              </a:rPr>
              <a:t>1.26 </a:t>
            </a:r>
            <a:r>
              <a:rPr b="0" i="0" dirty="0">
                <a:latin typeface="Arial"/>
                <a:cs typeface="Arial"/>
              </a:rPr>
              <a:t>= </a:t>
            </a:r>
            <a:r>
              <a:rPr b="0" i="0" spc="-5" dirty="0">
                <a:latin typeface="Arial"/>
                <a:cs typeface="Arial"/>
              </a:rPr>
              <a:t>9.135</a:t>
            </a:r>
            <a:r>
              <a:rPr b="0" i="0" spc="-50" dirty="0">
                <a:latin typeface="Arial"/>
                <a:cs typeface="Arial"/>
              </a:rPr>
              <a:t> </a:t>
            </a:r>
            <a:r>
              <a:rPr b="0" i="0" dirty="0">
                <a:latin typeface="Arial"/>
                <a:cs typeface="Arial"/>
              </a:rPr>
              <a:t>g)</a:t>
            </a:r>
          </a:p>
          <a:p>
            <a:pPr marL="12700" marR="6350">
              <a:lnSpc>
                <a:spcPct val="111100"/>
              </a:lnSpc>
              <a:spcBef>
                <a:spcPts val="565"/>
              </a:spcBef>
            </a:pPr>
            <a:r>
              <a:rPr sz="1600" b="0" i="0" spc="-5" dirty="0">
                <a:latin typeface="Arial"/>
                <a:cs typeface="Arial"/>
              </a:rPr>
              <a:t>4. </a:t>
            </a:r>
            <a:r>
              <a:rPr b="0" i="0" spc="-5" dirty="0">
                <a:latin typeface="Arial"/>
                <a:cs typeface="Arial"/>
              </a:rPr>
              <a:t>top up to </a:t>
            </a:r>
            <a:r>
              <a:rPr i="0" dirty="0">
                <a:latin typeface="Arial"/>
                <a:cs typeface="Arial"/>
              </a:rPr>
              <a:t>1000 g </a:t>
            </a:r>
            <a:r>
              <a:rPr b="0" i="0" spc="-5" dirty="0">
                <a:latin typeface="Arial"/>
                <a:cs typeface="Arial"/>
              </a:rPr>
              <a:t>with distilled </a:t>
            </a:r>
            <a:r>
              <a:rPr b="0" i="0" dirty="0">
                <a:latin typeface="Arial"/>
                <a:cs typeface="Arial"/>
              </a:rPr>
              <a:t>or  boiled</a:t>
            </a:r>
            <a:r>
              <a:rPr b="0" i="0" spc="-15" dirty="0">
                <a:latin typeface="Arial"/>
                <a:cs typeface="Arial"/>
              </a:rPr>
              <a:t> </a:t>
            </a:r>
            <a:r>
              <a:rPr b="0" i="0" spc="-5" dirty="0">
                <a:latin typeface="Arial"/>
                <a:cs typeface="Arial"/>
              </a:rPr>
              <a:t>water</a:t>
            </a:r>
            <a:endParaRPr sz="1600" dirty="0">
              <a:latin typeface="Arial"/>
              <a:cs typeface="Arial"/>
            </a:endParaRPr>
          </a:p>
        </p:txBody>
      </p:sp>
      <p:sp>
        <p:nvSpPr>
          <p:cNvPr id="4" name="object 4"/>
          <p:cNvSpPr txBox="1"/>
          <p:nvPr/>
        </p:nvSpPr>
        <p:spPr>
          <a:xfrm>
            <a:off x="4552133" y="1326883"/>
            <a:ext cx="4331335" cy="4250690"/>
          </a:xfrm>
          <a:prstGeom prst="rect">
            <a:avLst/>
          </a:prstGeom>
        </p:spPr>
        <p:txBody>
          <a:bodyPr vert="horz" wrap="square" lIns="0" tIns="122555" rIns="0" bIns="0" rtlCol="0">
            <a:spAutoFit/>
          </a:bodyPr>
          <a:lstStyle/>
          <a:p>
            <a:pPr marL="12700">
              <a:lnSpc>
                <a:spcPct val="100000"/>
              </a:lnSpc>
              <a:spcBef>
                <a:spcPts val="965"/>
              </a:spcBef>
            </a:pPr>
            <a:r>
              <a:rPr sz="2000" b="1" i="1" spc="-5" dirty="0">
                <a:latin typeface="Arial"/>
                <a:cs typeface="Arial"/>
              </a:rPr>
              <a:t>Formulation</a:t>
            </a:r>
            <a:r>
              <a:rPr sz="2000" b="1" i="1" spc="-10" dirty="0">
                <a:latin typeface="Arial"/>
                <a:cs typeface="Arial"/>
              </a:rPr>
              <a:t> </a:t>
            </a:r>
            <a:r>
              <a:rPr sz="2000" b="1" i="1" spc="-5" dirty="0">
                <a:latin typeface="Arial"/>
                <a:cs typeface="Arial"/>
              </a:rPr>
              <a:t>II</a:t>
            </a:r>
            <a:endParaRPr sz="2000" dirty="0">
              <a:latin typeface="Arial"/>
              <a:cs typeface="Arial"/>
            </a:endParaRPr>
          </a:p>
          <a:p>
            <a:pPr marL="12700" marR="5080">
              <a:lnSpc>
                <a:spcPct val="109700"/>
              </a:lnSpc>
              <a:spcBef>
                <a:spcPts val="635"/>
              </a:spcBef>
            </a:pPr>
            <a:r>
              <a:rPr sz="2000" dirty="0">
                <a:latin typeface="Arial"/>
                <a:cs typeface="Arial"/>
              </a:rPr>
              <a:t>Final </a:t>
            </a:r>
            <a:r>
              <a:rPr sz="2000" spc="-5" dirty="0">
                <a:latin typeface="Arial"/>
                <a:cs typeface="Arial"/>
              </a:rPr>
              <a:t>concentrations: isopropanol </a:t>
            </a:r>
            <a:r>
              <a:rPr sz="2000" dirty="0">
                <a:latin typeface="Arial"/>
                <a:cs typeface="Arial"/>
              </a:rPr>
              <a:t>75%  </a:t>
            </a:r>
            <a:r>
              <a:rPr sz="2000" spc="-5" dirty="0">
                <a:latin typeface="Arial"/>
                <a:cs typeface="Arial"/>
              </a:rPr>
              <a:t>wt/wt, glycerol 0.725% vol/vol,  hydrogen peroxide 0.125%</a:t>
            </a:r>
            <a:r>
              <a:rPr sz="2000" spc="-15" dirty="0">
                <a:latin typeface="Arial"/>
                <a:cs typeface="Arial"/>
              </a:rPr>
              <a:t> </a:t>
            </a:r>
            <a:r>
              <a:rPr sz="2000" spc="-5" dirty="0">
                <a:latin typeface="Arial"/>
                <a:cs typeface="Arial"/>
              </a:rPr>
              <a:t>vol/vol.</a:t>
            </a:r>
            <a:endParaRPr sz="2000" dirty="0">
              <a:latin typeface="Arial"/>
              <a:cs typeface="Arial"/>
            </a:endParaRPr>
          </a:p>
          <a:p>
            <a:pPr marL="12700">
              <a:lnSpc>
                <a:spcPct val="100000"/>
              </a:lnSpc>
              <a:spcBef>
                <a:spcPts val="835"/>
              </a:spcBef>
            </a:pPr>
            <a:r>
              <a:rPr sz="2000" b="1" spc="-5" dirty="0">
                <a:latin typeface="Arial"/>
                <a:cs typeface="Arial"/>
              </a:rPr>
              <a:t>Ingredients:</a:t>
            </a:r>
            <a:endParaRPr sz="2000" dirty="0">
              <a:latin typeface="Arial"/>
              <a:cs typeface="Arial"/>
            </a:endParaRPr>
          </a:p>
          <a:p>
            <a:pPr marL="12700">
              <a:lnSpc>
                <a:spcPct val="100000"/>
              </a:lnSpc>
              <a:spcBef>
                <a:spcPts val="830"/>
              </a:spcBef>
            </a:pPr>
            <a:r>
              <a:rPr sz="1600" spc="-5" dirty="0">
                <a:latin typeface="Arial"/>
                <a:cs typeface="Arial"/>
              </a:rPr>
              <a:t>1. </a:t>
            </a:r>
            <a:r>
              <a:rPr sz="2000" spc="-5" dirty="0">
                <a:latin typeface="Arial"/>
                <a:cs typeface="Arial"/>
              </a:rPr>
              <a:t>isopropanol (absolute), </a:t>
            </a:r>
            <a:r>
              <a:rPr sz="2000" b="1" dirty="0">
                <a:latin typeface="Arial"/>
                <a:cs typeface="Arial"/>
              </a:rPr>
              <a:t>750</a:t>
            </a:r>
            <a:r>
              <a:rPr sz="2000" b="1" spc="-15" dirty="0">
                <a:latin typeface="Arial"/>
                <a:cs typeface="Arial"/>
              </a:rPr>
              <a:t> </a:t>
            </a:r>
            <a:r>
              <a:rPr sz="2000" b="1" dirty="0">
                <a:latin typeface="Arial"/>
                <a:cs typeface="Arial"/>
              </a:rPr>
              <a:t>g</a:t>
            </a:r>
            <a:endParaRPr sz="2000" dirty="0">
              <a:latin typeface="Arial"/>
              <a:cs typeface="Arial"/>
            </a:endParaRPr>
          </a:p>
          <a:p>
            <a:pPr marL="12700">
              <a:lnSpc>
                <a:spcPct val="100000"/>
              </a:lnSpc>
              <a:spcBef>
                <a:spcPts val="870"/>
              </a:spcBef>
            </a:pPr>
            <a:r>
              <a:rPr sz="1600" spc="-5" dirty="0">
                <a:latin typeface="Arial"/>
                <a:cs typeface="Arial"/>
              </a:rPr>
              <a:t>2. </a:t>
            </a:r>
            <a:r>
              <a:rPr sz="2000" spc="0" dirty="0">
                <a:latin typeface="Arial"/>
                <a:cs typeface="Arial"/>
              </a:rPr>
              <a:t>H</a:t>
            </a:r>
            <a:r>
              <a:rPr sz="1950" spc="0" baseline="-19230" dirty="0">
                <a:latin typeface="Arial"/>
                <a:cs typeface="Arial"/>
              </a:rPr>
              <a:t>2</a:t>
            </a:r>
            <a:r>
              <a:rPr sz="2000" spc="0" dirty="0">
                <a:latin typeface="Arial"/>
                <a:cs typeface="Arial"/>
              </a:rPr>
              <a:t>O</a:t>
            </a:r>
            <a:r>
              <a:rPr sz="1950" spc="0" baseline="-19230" dirty="0">
                <a:latin typeface="Arial"/>
                <a:cs typeface="Arial"/>
              </a:rPr>
              <a:t>2 </a:t>
            </a:r>
            <a:r>
              <a:rPr sz="2000" spc="-5" dirty="0">
                <a:latin typeface="Arial"/>
                <a:cs typeface="Arial"/>
              </a:rPr>
              <a:t>(3%), </a:t>
            </a:r>
            <a:r>
              <a:rPr sz="2000" b="1" spc="-5" dirty="0">
                <a:latin typeface="Arial"/>
                <a:cs typeface="Arial"/>
              </a:rPr>
              <a:t>4.17</a:t>
            </a:r>
            <a:r>
              <a:rPr sz="2000" b="1" spc="-35" dirty="0">
                <a:latin typeface="Arial"/>
                <a:cs typeface="Arial"/>
              </a:rPr>
              <a:t> </a:t>
            </a:r>
            <a:r>
              <a:rPr sz="2000" b="1" spc="-5" dirty="0">
                <a:latin typeface="Arial"/>
                <a:cs typeface="Arial"/>
              </a:rPr>
              <a:t>ml</a:t>
            </a:r>
            <a:endParaRPr sz="2000" dirty="0">
              <a:latin typeface="Arial"/>
              <a:cs typeface="Arial"/>
            </a:endParaRPr>
          </a:p>
          <a:p>
            <a:pPr marL="12700">
              <a:lnSpc>
                <a:spcPct val="100000"/>
              </a:lnSpc>
              <a:spcBef>
                <a:spcPts val="830"/>
              </a:spcBef>
            </a:pPr>
            <a:r>
              <a:rPr sz="1600" spc="-5" dirty="0">
                <a:latin typeface="Arial"/>
                <a:cs typeface="Arial"/>
              </a:rPr>
              <a:t>3. </a:t>
            </a:r>
            <a:r>
              <a:rPr sz="2000" spc="-5" dirty="0">
                <a:latin typeface="Arial"/>
                <a:cs typeface="Arial"/>
              </a:rPr>
              <a:t>glycerol (98%), </a:t>
            </a:r>
            <a:r>
              <a:rPr sz="2000" b="1" spc="-5" dirty="0">
                <a:latin typeface="Arial"/>
                <a:cs typeface="Arial"/>
              </a:rPr>
              <a:t>7.25 ml </a:t>
            </a:r>
            <a:r>
              <a:rPr sz="2000" spc="-5" dirty="0">
                <a:latin typeface="Arial"/>
                <a:cs typeface="Arial"/>
              </a:rPr>
              <a:t>(or 7.25</a:t>
            </a:r>
            <a:r>
              <a:rPr sz="2000" spc="-40" dirty="0">
                <a:latin typeface="Arial"/>
                <a:cs typeface="Arial"/>
              </a:rPr>
              <a:t> </a:t>
            </a:r>
            <a:r>
              <a:rPr sz="2000" dirty="0">
                <a:latin typeface="Arial"/>
                <a:cs typeface="Arial"/>
              </a:rPr>
              <a:t>x</a:t>
            </a:r>
          </a:p>
          <a:p>
            <a:pPr marL="12700">
              <a:lnSpc>
                <a:spcPct val="100000"/>
              </a:lnSpc>
              <a:spcBef>
                <a:spcPts val="235"/>
              </a:spcBef>
            </a:pPr>
            <a:r>
              <a:rPr sz="2000" spc="-5" dirty="0">
                <a:latin typeface="Arial"/>
                <a:cs typeface="Arial"/>
              </a:rPr>
              <a:t>1.26 </a:t>
            </a:r>
            <a:r>
              <a:rPr sz="2000" dirty="0">
                <a:latin typeface="Arial"/>
                <a:cs typeface="Arial"/>
              </a:rPr>
              <a:t>= </a:t>
            </a:r>
            <a:r>
              <a:rPr sz="2000" spc="-5" dirty="0">
                <a:latin typeface="Arial"/>
                <a:cs typeface="Arial"/>
              </a:rPr>
              <a:t>9.135</a:t>
            </a:r>
            <a:r>
              <a:rPr sz="2000" spc="-40" dirty="0">
                <a:latin typeface="Arial"/>
                <a:cs typeface="Arial"/>
              </a:rPr>
              <a:t> </a:t>
            </a:r>
            <a:r>
              <a:rPr sz="2000" dirty="0">
                <a:latin typeface="Arial"/>
                <a:cs typeface="Arial"/>
              </a:rPr>
              <a:t>g)</a:t>
            </a:r>
          </a:p>
          <a:p>
            <a:pPr marL="12700" marR="782955">
              <a:lnSpc>
                <a:spcPct val="109700"/>
              </a:lnSpc>
              <a:spcBef>
                <a:spcPts val="600"/>
              </a:spcBef>
            </a:pPr>
            <a:r>
              <a:rPr sz="1600" spc="-5" dirty="0">
                <a:latin typeface="Arial"/>
                <a:cs typeface="Arial"/>
              </a:rPr>
              <a:t>4. </a:t>
            </a:r>
            <a:r>
              <a:rPr sz="2000" spc="-5" dirty="0">
                <a:latin typeface="Arial"/>
                <a:cs typeface="Arial"/>
              </a:rPr>
              <a:t>top up to </a:t>
            </a:r>
            <a:r>
              <a:rPr sz="2000" b="1" dirty="0">
                <a:latin typeface="Arial"/>
                <a:cs typeface="Arial"/>
              </a:rPr>
              <a:t>1000 g </a:t>
            </a:r>
            <a:r>
              <a:rPr sz="2000" spc="-5" dirty="0">
                <a:latin typeface="Arial"/>
                <a:cs typeface="Arial"/>
              </a:rPr>
              <a:t>with distilled  water</a:t>
            </a:r>
            <a:endParaRPr sz="2000" dirty="0">
              <a:latin typeface="Arial"/>
              <a:cs typeface="Arial"/>
            </a:endParaRPr>
          </a:p>
        </p:txBody>
      </p:sp>
      <p:sp>
        <p:nvSpPr>
          <p:cNvPr id="5" name="object 5"/>
          <p:cNvSpPr txBox="1"/>
          <p:nvPr/>
        </p:nvSpPr>
        <p:spPr>
          <a:xfrm>
            <a:off x="345034" y="5888232"/>
            <a:ext cx="7735570" cy="791210"/>
          </a:xfrm>
          <a:prstGeom prst="rect">
            <a:avLst/>
          </a:prstGeom>
        </p:spPr>
        <p:txBody>
          <a:bodyPr vert="horz" wrap="square" lIns="0" tIns="12700" rIns="0" bIns="0" rtlCol="0">
            <a:spAutoFit/>
          </a:bodyPr>
          <a:lstStyle/>
          <a:p>
            <a:pPr marL="12700">
              <a:lnSpc>
                <a:spcPct val="100000"/>
              </a:lnSpc>
              <a:spcBef>
                <a:spcPts val="100"/>
              </a:spcBef>
            </a:pPr>
            <a:r>
              <a:rPr sz="800" i="1" spc="-5" dirty="0">
                <a:latin typeface="Arial"/>
                <a:cs typeface="Arial"/>
              </a:rPr>
              <a:t>Sources</a:t>
            </a:r>
            <a:r>
              <a:rPr sz="800" spc="-5" dirty="0">
                <a:latin typeface="Arial"/>
                <a:cs typeface="Arial"/>
              </a:rPr>
              <a:t>:</a:t>
            </a:r>
            <a:endParaRPr sz="800">
              <a:latin typeface="Arial"/>
              <a:cs typeface="Arial"/>
            </a:endParaRPr>
          </a:p>
          <a:p>
            <a:pPr marL="184150" marR="5080" indent="-171450">
              <a:lnSpc>
                <a:spcPct val="100000"/>
              </a:lnSpc>
              <a:spcBef>
                <a:spcPts val="605"/>
              </a:spcBef>
              <a:buChar char="•"/>
              <a:tabLst>
                <a:tab pos="183515" algn="l"/>
                <a:tab pos="184150" algn="l"/>
              </a:tabLst>
            </a:pPr>
            <a:r>
              <a:rPr sz="800" spc="-5" dirty="0">
                <a:latin typeface="Arial"/>
                <a:cs typeface="Arial"/>
              </a:rPr>
              <a:t>Suchomel </a:t>
            </a:r>
            <a:r>
              <a:rPr sz="800" dirty="0">
                <a:latin typeface="Arial"/>
                <a:cs typeface="Arial"/>
              </a:rPr>
              <a:t>M </a:t>
            </a:r>
            <a:r>
              <a:rPr sz="800" spc="-5" dirty="0">
                <a:latin typeface="Arial"/>
                <a:cs typeface="Arial"/>
              </a:rPr>
              <a:t>KM, </a:t>
            </a:r>
            <a:r>
              <a:rPr sz="800" dirty="0">
                <a:latin typeface="Arial"/>
                <a:cs typeface="Arial"/>
              </a:rPr>
              <a:t>Kundi </a:t>
            </a:r>
            <a:r>
              <a:rPr sz="800" spc="-5" dirty="0">
                <a:latin typeface="Arial"/>
                <a:cs typeface="Arial"/>
              </a:rPr>
              <a:t>M, Pittet D, Rotter ML. Modified World Health Organization </a:t>
            </a:r>
            <a:r>
              <a:rPr sz="800" dirty="0">
                <a:latin typeface="Arial"/>
                <a:cs typeface="Arial"/>
              </a:rPr>
              <a:t>hand </a:t>
            </a:r>
            <a:r>
              <a:rPr sz="800" spc="-5" dirty="0">
                <a:latin typeface="Arial"/>
                <a:cs typeface="Arial"/>
              </a:rPr>
              <a:t>rub formulations comply with European efficacy requirements </a:t>
            </a:r>
            <a:r>
              <a:rPr sz="800" dirty="0">
                <a:latin typeface="Arial"/>
                <a:cs typeface="Arial"/>
              </a:rPr>
              <a:t>for </a:t>
            </a:r>
            <a:r>
              <a:rPr sz="800" spc="-5" dirty="0">
                <a:latin typeface="Arial"/>
                <a:cs typeface="Arial"/>
              </a:rPr>
              <a:t>preoperative  surgical </a:t>
            </a:r>
            <a:r>
              <a:rPr sz="800" dirty="0">
                <a:latin typeface="Arial"/>
                <a:cs typeface="Arial"/>
              </a:rPr>
              <a:t>hand </a:t>
            </a:r>
            <a:r>
              <a:rPr sz="800" spc="-5" dirty="0">
                <a:latin typeface="Arial"/>
                <a:cs typeface="Arial"/>
              </a:rPr>
              <a:t>preparations. </a:t>
            </a:r>
            <a:r>
              <a:rPr sz="800" dirty="0">
                <a:latin typeface="Arial"/>
                <a:cs typeface="Arial"/>
              </a:rPr>
              <a:t>Infect </a:t>
            </a:r>
            <a:r>
              <a:rPr sz="800" spc="-5" dirty="0">
                <a:latin typeface="Arial"/>
                <a:cs typeface="Arial"/>
              </a:rPr>
              <a:t>Control Hosp Epidemiol. </a:t>
            </a:r>
            <a:r>
              <a:rPr sz="800" dirty="0">
                <a:latin typeface="Arial"/>
                <a:cs typeface="Arial"/>
              </a:rPr>
              <a:t>2013;</a:t>
            </a:r>
            <a:r>
              <a:rPr sz="800" spc="65" dirty="0">
                <a:latin typeface="Arial"/>
                <a:cs typeface="Arial"/>
              </a:rPr>
              <a:t> </a:t>
            </a:r>
            <a:r>
              <a:rPr sz="800" spc="-5" dirty="0">
                <a:latin typeface="Arial"/>
                <a:cs typeface="Arial"/>
              </a:rPr>
              <a:t>34(3):245–250.</a:t>
            </a:r>
            <a:endParaRPr sz="800">
              <a:latin typeface="Arial"/>
              <a:cs typeface="Arial"/>
            </a:endParaRPr>
          </a:p>
          <a:p>
            <a:pPr marL="184150" marR="88900" indent="-171450">
              <a:lnSpc>
                <a:spcPct val="100000"/>
              </a:lnSpc>
              <a:spcBef>
                <a:spcPts val="615"/>
              </a:spcBef>
              <a:buChar char="•"/>
              <a:tabLst>
                <a:tab pos="183515" algn="l"/>
                <a:tab pos="184150" algn="l"/>
              </a:tabLst>
            </a:pPr>
            <a:r>
              <a:rPr sz="800" spc="-5" dirty="0">
                <a:latin typeface="Arial"/>
                <a:cs typeface="Arial"/>
              </a:rPr>
              <a:t>Allegranzi </a:t>
            </a:r>
            <a:r>
              <a:rPr sz="800" dirty="0">
                <a:latin typeface="Arial"/>
                <a:cs typeface="Arial"/>
              </a:rPr>
              <a:t>B, </a:t>
            </a:r>
            <a:r>
              <a:rPr sz="800" spc="-5" dirty="0">
                <a:latin typeface="Arial"/>
                <a:cs typeface="Arial"/>
              </a:rPr>
              <a:t>Aiken AM, Zeynep Kubilay N, Nthumba </a:t>
            </a:r>
            <a:r>
              <a:rPr sz="800" dirty="0">
                <a:latin typeface="Arial"/>
                <a:cs typeface="Arial"/>
              </a:rPr>
              <a:t>P, </a:t>
            </a:r>
            <a:r>
              <a:rPr sz="800" spc="-5" dirty="0">
                <a:latin typeface="Arial"/>
                <a:cs typeface="Arial"/>
              </a:rPr>
              <a:t>Barasa </a:t>
            </a:r>
            <a:r>
              <a:rPr sz="800" dirty="0">
                <a:latin typeface="Arial"/>
                <a:cs typeface="Arial"/>
              </a:rPr>
              <a:t>J, </a:t>
            </a:r>
            <a:r>
              <a:rPr sz="800" spc="-5" dirty="0">
                <a:latin typeface="Arial"/>
                <a:cs typeface="Arial"/>
              </a:rPr>
              <a:t>Okumu </a:t>
            </a:r>
            <a:r>
              <a:rPr sz="800" dirty="0">
                <a:latin typeface="Arial"/>
                <a:cs typeface="Arial"/>
              </a:rPr>
              <a:t>G et </a:t>
            </a:r>
            <a:r>
              <a:rPr sz="800" spc="-5" dirty="0">
                <a:latin typeface="Arial"/>
                <a:cs typeface="Arial"/>
              </a:rPr>
              <a:t>al. </a:t>
            </a:r>
            <a:r>
              <a:rPr sz="800" dirty="0">
                <a:latin typeface="Arial"/>
                <a:cs typeface="Arial"/>
              </a:rPr>
              <a:t>A </a:t>
            </a:r>
            <a:r>
              <a:rPr sz="800" spc="-5" dirty="0">
                <a:latin typeface="Arial"/>
                <a:cs typeface="Arial"/>
              </a:rPr>
              <a:t>multimodal infection control </a:t>
            </a:r>
            <a:r>
              <a:rPr sz="800" dirty="0">
                <a:latin typeface="Arial"/>
                <a:cs typeface="Arial"/>
              </a:rPr>
              <a:t>and </a:t>
            </a:r>
            <a:r>
              <a:rPr sz="800" spc="-5" dirty="0">
                <a:latin typeface="Arial"/>
                <a:cs typeface="Arial"/>
              </a:rPr>
              <a:t>patient </a:t>
            </a:r>
            <a:r>
              <a:rPr sz="800" dirty="0">
                <a:latin typeface="Arial"/>
                <a:cs typeface="Arial"/>
              </a:rPr>
              <a:t>safety </a:t>
            </a:r>
            <a:r>
              <a:rPr sz="800" spc="-5" dirty="0">
                <a:latin typeface="Arial"/>
                <a:cs typeface="Arial"/>
              </a:rPr>
              <a:t>intervention </a:t>
            </a:r>
            <a:r>
              <a:rPr sz="800" dirty="0">
                <a:latin typeface="Arial"/>
                <a:cs typeface="Arial"/>
              </a:rPr>
              <a:t>to </a:t>
            </a:r>
            <a:r>
              <a:rPr sz="800" spc="-5" dirty="0">
                <a:latin typeface="Arial"/>
                <a:cs typeface="Arial"/>
              </a:rPr>
              <a:t>reduce surgical site  infections in Africa: </a:t>
            </a:r>
            <a:r>
              <a:rPr sz="800" dirty="0">
                <a:latin typeface="Arial"/>
                <a:cs typeface="Arial"/>
              </a:rPr>
              <a:t>a </a:t>
            </a:r>
            <a:r>
              <a:rPr sz="800" spc="-5" dirty="0">
                <a:latin typeface="Arial"/>
                <a:cs typeface="Arial"/>
              </a:rPr>
              <a:t>multicentre, before–after, cohort </a:t>
            </a:r>
            <a:r>
              <a:rPr sz="800" dirty="0">
                <a:latin typeface="Arial"/>
                <a:cs typeface="Arial"/>
              </a:rPr>
              <a:t>study. Lancet Infect </a:t>
            </a:r>
            <a:r>
              <a:rPr sz="800" spc="-5" dirty="0">
                <a:latin typeface="Arial"/>
                <a:cs typeface="Arial"/>
              </a:rPr>
              <a:t>Dis. </a:t>
            </a:r>
            <a:r>
              <a:rPr sz="800" dirty="0">
                <a:latin typeface="Arial"/>
                <a:cs typeface="Arial"/>
              </a:rPr>
              <a:t>2018;</a:t>
            </a:r>
            <a:r>
              <a:rPr sz="800" spc="125" dirty="0">
                <a:latin typeface="Arial"/>
                <a:cs typeface="Arial"/>
              </a:rPr>
              <a:t> </a:t>
            </a:r>
            <a:r>
              <a:rPr sz="800" spc="-5" dirty="0">
                <a:latin typeface="Arial"/>
                <a:cs typeface="Arial"/>
              </a:rPr>
              <a:t>18(5):507–515.</a:t>
            </a:r>
            <a:endParaRPr sz="800">
              <a:latin typeface="Arial"/>
              <a:cs typeface="Arial"/>
            </a:endParaRPr>
          </a:p>
        </p:txBody>
      </p:sp>
      <p:sp>
        <p:nvSpPr>
          <p:cNvPr id="6" name="object 6"/>
          <p:cNvSpPr/>
          <p:nvPr/>
        </p:nvSpPr>
        <p:spPr>
          <a:xfrm>
            <a:off x="8104677" y="5816563"/>
            <a:ext cx="968265" cy="97088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p:nvPr/>
        </p:nvSpPr>
        <p:spPr>
          <a:xfrm>
            <a:off x="5940151" y="236072"/>
            <a:ext cx="1174354" cy="117670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4812" y="1984720"/>
            <a:ext cx="6633209" cy="4212590"/>
          </a:xfrm>
          <a:prstGeom prst="rect">
            <a:avLst/>
          </a:prstGeom>
        </p:spPr>
        <p:txBody>
          <a:bodyPr vert="horz" wrap="square" lIns="0" tIns="12700" rIns="0" bIns="0" rtlCol="0">
            <a:spAutoFit/>
          </a:bodyPr>
          <a:lstStyle/>
          <a:p>
            <a:pPr marL="527050" marR="1074420" indent="-514350">
              <a:lnSpc>
                <a:spcPct val="110000"/>
              </a:lnSpc>
              <a:spcBef>
                <a:spcPts val="100"/>
              </a:spcBef>
              <a:buSzPct val="79166"/>
              <a:buAutoNum type="arabicPeriod"/>
              <a:tabLst>
                <a:tab pos="526415" algn="l"/>
                <a:tab pos="527050" algn="l"/>
              </a:tabLst>
            </a:pPr>
            <a:r>
              <a:rPr sz="2400" b="1" spc="-5" dirty="0">
                <a:latin typeface="Arial"/>
                <a:cs typeface="Arial"/>
              </a:rPr>
              <a:t>Local production of modified WHO  formulation for</a:t>
            </a:r>
            <a:r>
              <a:rPr sz="2400" b="1" spc="-100" dirty="0">
                <a:latin typeface="Arial"/>
                <a:cs typeface="Arial"/>
              </a:rPr>
              <a:t> </a:t>
            </a:r>
            <a:r>
              <a:rPr sz="2400" b="1" dirty="0">
                <a:latin typeface="Arial"/>
                <a:cs typeface="Arial"/>
              </a:rPr>
              <a:t>ABHR</a:t>
            </a:r>
            <a:endParaRPr sz="2400">
              <a:latin typeface="Arial"/>
              <a:cs typeface="Arial"/>
            </a:endParaRPr>
          </a:p>
          <a:p>
            <a:pPr>
              <a:lnSpc>
                <a:spcPct val="100000"/>
              </a:lnSpc>
              <a:buAutoNum type="arabicPeriod"/>
            </a:pPr>
            <a:endParaRPr sz="2700">
              <a:latin typeface="Times New Roman"/>
              <a:cs typeface="Times New Roman"/>
            </a:endParaRPr>
          </a:p>
          <a:p>
            <a:pPr>
              <a:lnSpc>
                <a:spcPct val="100000"/>
              </a:lnSpc>
              <a:spcBef>
                <a:spcPts val="40"/>
              </a:spcBef>
              <a:buAutoNum type="arabicPeriod"/>
            </a:pPr>
            <a:endParaRPr sz="3050">
              <a:latin typeface="Times New Roman"/>
              <a:cs typeface="Times New Roman"/>
            </a:endParaRPr>
          </a:p>
          <a:p>
            <a:pPr marL="527050" indent="-514350">
              <a:lnSpc>
                <a:spcPct val="100000"/>
              </a:lnSpc>
              <a:buSzPct val="79166"/>
              <a:buAutoNum type="arabicPeriod"/>
              <a:tabLst>
                <a:tab pos="526415" algn="l"/>
                <a:tab pos="527050" algn="l"/>
              </a:tabLst>
            </a:pPr>
            <a:r>
              <a:rPr sz="2400" spc="-5" dirty="0">
                <a:latin typeface="Arial"/>
                <a:cs typeface="Arial"/>
              </a:rPr>
              <a:t>Surgical </a:t>
            </a:r>
            <a:r>
              <a:rPr sz="2400" dirty="0">
                <a:latin typeface="Arial"/>
                <a:cs typeface="Arial"/>
              </a:rPr>
              <a:t>hand</a:t>
            </a:r>
            <a:r>
              <a:rPr sz="2400" spc="-10" dirty="0">
                <a:latin typeface="Arial"/>
                <a:cs typeface="Arial"/>
              </a:rPr>
              <a:t> </a:t>
            </a:r>
            <a:r>
              <a:rPr sz="2400" spc="-5" dirty="0">
                <a:latin typeface="Arial"/>
                <a:cs typeface="Arial"/>
              </a:rPr>
              <a:t>preparation</a:t>
            </a:r>
            <a:endParaRPr sz="2400">
              <a:latin typeface="Arial"/>
              <a:cs typeface="Arial"/>
            </a:endParaRPr>
          </a:p>
          <a:p>
            <a:pPr marL="727075" lvl="1" indent="-514350">
              <a:lnSpc>
                <a:spcPct val="100000"/>
              </a:lnSpc>
              <a:spcBef>
                <a:spcPts val="1385"/>
              </a:spcBef>
              <a:buFont typeface="Arial"/>
              <a:buChar char="•"/>
              <a:tabLst>
                <a:tab pos="726440" algn="l"/>
                <a:tab pos="727075" algn="l"/>
              </a:tabLst>
            </a:pPr>
            <a:r>
              <a:rPr sz="2400" b="1" spc="-5" dirty="0">
                <a:latin typeface="Arial"/>
                <a:cs typeface="Arial"/>
              </a:rPr>
              <a:t>Antimicrobial soap </a:t>
            </a:r>
            <a:r>
              <a:rPr sz="2400" b="1" dirty="0">
                <a:latin typeface="Arial"/>
                <a:cs typeface="Arial"/>
              </a:rPr>
              <a:t>+ </a:t>
            </a:r>
            <a:r>
              <a:rPr sz="2400" b="1" spc="-5" dirty="0">
                <a:latin typeface="Arial"/>
                <a:cs typeface="Arial"/>
              </a:rPr>
              <a:t>water </a:t>
            </a:r>
            <a:r>
              <a:rPr sz="2400" dirty="0">
                <a:latin typeface="Arial"/>
                <a:cs typeface="Arial"/>
              </a:rPr>
              <a:t>= 2–5</a:t>
            </a:r>
            <a:r>
              <a:rPr sz="2400" spc="-40" dirty="0">
                <a:latin typeface="Arial"/>
                <a:cs typeface="Arial"/>
              </a:rPr>
              <a:t> </a:t>
            </a:r>
            <a:r>
              <a:rPr sz="2400" spc="-5" dirty="0">
                <a:latin typeface="Arial"/>
                <a:cs typeface="Arial"/>
              </a:rPr>
              <a:t>minutes</a:t>
            </a:r>
            <a:endParaRPr sz="2400">
              <a:latin typeface="Arial"/>
              <a:cs typeface="Arial"/>
            </a:endParaRPr>
          </a:p>
          <a:p>
            <a:pPr marL="727075" lvl="1" indent="-514350">
              <a:lnSpc>
                <a:spcPct val="100000"/>
              </a:lnSpc>
              <a:spcBef>
                <a:spcPts val="1385"/>
              </a:spcBef>
              <a:buFont typeface="Arial"/>
              <a:buChar char="•"/>
              <a:tabLst>
                <a:tab pos="726440" algn="l"/>
                <a:tab pos="727075" algn="l"/>
              </a:tabLst>
            </a:pPr>
            <a:r>
              <a:rPr sz="2400" b="1" spc="-5" dirty="0">
                <a:latin typeface="Arial"/>
                <a:cs typeface="Arial"/>
              </a:rPr>
              <a:t>Alcohol-based </a:t>
            </a:r>
            <a:r>
              <a:rPr sz="2400" dirty="0">
                <a:latin typeface="Arial"/>
                <a:cs typeface="Arial"/>
              </a:rPr>
              <a:t>= </a:t>
            </a:r>
            <a:r>
              <a:rPr sz="2400" spc="-5" dirty="0">
                <a:latin typeface="Arial"/>
                <a:cs typeface="Arial"/>
              </a:rPr>
              <a:t>1.5–3</a:t>
            </a:r>
            <a:r>
              <a:rPr sz="2400" spc="-25" dirty="0">
                <a:latin typeface="Arial"/>
                <a:cs typeface="Arial"/>
              </a:rPr>
              <a:t> </a:t>
            </a:r>
            <a:r>
              <a:rPr sz="2400" spc="-5" dirty="0">
                <a:latin typeface="Arial"/>
                <a:cs typeface="Arial"/>
              </a:rPr>
              <a:t>minutes</a:t>
            </a:r>
            <a:endParaRPr sz="2400">
              <a:latin typeface="Arial"/>
              <a:cs typeface="Arial"/>
            </a:endParaRPr>
          </a:p>
          <a:p>
            <a:pPr marL="727075" lvl="1" indent="-514350">
              <a:lnSpc>
                <a:spcPct val="100000"/>
              </a:lnSpc>
              <a:spcBef>
                <a:spcPts val="1420"/>
              </a:spcBef>
              <a:buChar char="•"/>
              <a:tabLst>
                <a:tab pos="726440" algn="l"/>
                <a:tab pos="727075" algn="l"/>
              </a:tabLst>
            </a:pPr>
            <a:r>
              <a:rPr sz="2400" spc="-5" dirty="0">
                <a:latin typeface="Arial"/>
                <a:cs typeface="Arial"/>
              </a:rPr>
              <a:t>The </a:t>
            </a:r>
            <a:r>
              <a:rPr sz="2400" dirty="0">
                <a:latin typeface="Arial"/>
                <a:cs typeface="Arial"/>
              </a:rPr>
              <a:t>right </a:t>
            </a:r>
            <a:r>
              <a:rPr sz="2400" spc="-5" dirty="0">
                <a:latin typeface="Arial"/>
                <a:cs typeface="Arial"/>
              </a:rPr>
              <a:t>technique </a:t>
            </a:r>
            <a:r>
              <a:rPr sz="2400" dirty="0">
                <a:latin typeface="Arial"/>
                <a:cs typeface="Arial"/>
              </a:rPr>
              <a:t>is</a:t>
            </a:r>
            <a:r>
              <a:rPr sz="2400" spc="-30" dirty="0">
                <a:latin typeface="Arial"/>
                <a:cs typeface="Arial"/>
              </a:rPr>
              <a:t> </a:t>
            </a:r>
            <a:r>
              <a:rPr sz="2400" dirty="0">
                <a:latin typeface="Arial"/>
                <a:cs typeface="Arial"/>
              </a:rPr>
              <a:t>crucial</a:t>
            </a:r>
            <a:endParaRPr sz="2400">
              <a:latin typeface="Arial"/>
              <a:cs typeface="Arial"/>
            </a:endParaRPr>
          </a:p>
          <a:p>
            <a:pPr marL="727075" lvl="1" indent="-514350">
              <a:lnSpc>
                <a:spcPct val="100000"/>
              </a:lnSpc>
              <a:spcBef>
                <a:spcPts val="1390"/>
              </a:spcBef>
              <a:buChar char="•"/>
              <a:tabLst>
                <a:tab pos="726440" algn="l"/>
                <a:tab pos="727075" algn="l"/>
              </a:tabLst>
            </a:pPr>
            <a:r>
              <a:rPr sz="2400" dirty="0">
                <a:latin typeface="Arial"/>
                <a:cs typeface="Arial"/>
              </a:rPr>
              <a:t>Nailbrushes are </a:t>
            </a:r>
            <a:r>
              <a:rPr sz="2400" u="heavy" dirty="0">
                <a:uFill>
                  <a:solidFill>
                    <a:srgbClr val="000000"/>
                  </a:solidFill>
                </a:uFill>
                <a:latin typeface="Arial"/>
                <a:cs typeface="Arial"/>
              </a:rPr>
              <a:t>not</a:t>
            </a:r>
            <a:r>
              <a:rPr sz="2400" spc="-45" dirty="0">
                <a:latin typeface="Arial"/>
                <a:cs typeface="Arial"/>
              </a:rPr>
              <a:t> </a:t>
            </a:r>
            <a:r>
              <a:rPr sz="2400" dirty="0">
                <a:latin typeface="Arial"/>
                <a:cs typeface="Arial"/>
              </a:rPr>
              <a:t>recommended.</a:t>
            </a:r>
            <a:endParaRPr sz="2400">
              <a:latin typeface="Arial"/>
              <a:cs typeface="Arial"/>
            </a:endParaRPr>
          </a:p>
        </p:txBody>
      </p:sp>
      <p:sp>
        <p:nvSpPr>
          <p:cNvPr id="3" name="object 3"/>
          <p:cNvSpPr txBox="1">
            <a:spLocks noGrp="1"/>
          </p:cNvSpPr>
          <p:nvPr>
            <p:ph type="title"/>
          </p:nvPr>
        </p:nvSpPr>
        <p:spPr>
          <a:xfrm>
            <a:off x="184812" y="458751"/>
            <a:ext cx="6454775" cy="953769"/>
          </a:xfrm>
          <a:prstGeom prst="rect">
            <a:avLst/>
          </a:prstGeom>
        </p:spPr>
        <p:txBody>
          <a:bodyPr vert="horz" wrap="square" lIns="0" tIns="66040" rIns="0" bIns="0" rtlCol="0">
            <a:spAutoFit/>
          </a:bodyPr>
          <a:lstStyle/>
          <a:p>
            <a:pPr marL="12700" marR="5080">
              <a:lnSpc>
                <a:spcPts val="3470"/>
              </a:lnSpc>
              <a:spcBef>
                <a:spcPts val="520"/>
              </a:spcBef>
            </a:pPr>
            <a:r>
              <a:rPr spc="-5" dirty="0"/>
              <a:t>Education and training example:  </a:t>
            </a:r>
            <a:r>
              <a:rPr spc="-10" dirty="0"/>
              <a:t>improving </a:t>
            </a:r>
            <a:r>
              <a:rPr spc="-5" dirty="0"/>
              <a:t>surgical hand</a:t>
            </a:r>
            <a:r>
              <a:rPr spc="-10" dirty="0"/>
              <a:t> preparation</a:t>
            </a:r>
          </a:p>
        </p:txBody>
      </p:sp>
      <p:sp>
        <p:nvSpPr>
          <p:cNvPr id="4" name="object 4"/>
          <p:cNvSpPr/>
          <p:nvPr/>
        </p:nvSpPr>
        <p:spPr>
          <a:xfrm>
            <a:off x="7091762" y="4477575"/>
            <a:ext cx="1394051" cy="139683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7092279" y="1916832"/>
            <a:ext cx="1394049" cy="139683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193791" y="6191441"/>
            <a:ext cx="2209800" cy="482600"/>
          </a:xfrm>
          <a:prstGeom prst="rect">
            <a:avLst/>
          </a:prstGeom>
        </p:spPr>
        <p:txBody>
          <a:bodyPr vert="horz" wrap="square" lIns="0" tIns="12700" rIns="0" bIns="0" rtlCol="0">
            <a:spAutoFit/>
          </a:bodyPr>
          <a:lstStyle/>
          <a:p>
            <a:pPr marL="355600" marR="340360" algn="ctr">
              <a:lnSpc>
                <a:spcPct val="100000"/>
              </a:lnSpc>
              <a:spcBef>
                <a:spcPts val="100"/>
              </a:spcBef>
            </a:pPr>
            <a:r>
              <a:rPr sz="1000" dirty="0">
                <a:latin typeface="Arial"/>
                <a:cs typeface="Arial"/>
              </a:rPr>
              <a:t>WHO </a:t>
            </a:r>
            <a:r>
              <a:rPr sz="1000" spc="-5" dirty="0">
                <a:latin typeface="Arial"/>
                <a:cs typeface="Arial"/>
              </a:rPr>
              <a:t>Collaborating</a:t>
            </a:r>
            <a:r>
              <a:rPr sz="1000" spc="-105" dirty="0">
                <a:latin typeface="Arial"/>
                <a:cs typeface="Arial"/>
              </a:rPr>
              <a:t> </a:t>
            </a:r>
            <a:r>
              <a:rPr sz="1000" spc="-5" dirty="0">
                <a:latin typeface="Arial"/>
                <a:cs typeface="Arial"/>
              </a:rPr>
              <a:t>Centre  on </a:t>
            </a:r>
            <a:r>
              <a:rPr sz="1000" spc="-10" dirty="0">
                <a:latin typeface="Arial"/>
                <a:cs typeface="Arial"/>
              </a:rPr>
              <a:t>Patient</a:t>
            </a:r>
            <a:r>
              <a:rPr sz="1000" spc="-25" dirty="0">
                <a:latin typeface="Arial"/>
                <a:cs typeface="Arial"/>
              </a:rPr>
              <a:t> </a:t>
            </a:r>
            <a:r>
              <a:rPr sz="1000" spc="-10" dirty="0">
                <a:latin typeface="Arial"/>
                <a:cs typeface="Arial"/>
              </a:rPr>
              <a:t>Safety</a:t>
            </a:r>
            <a:endParaRPr sz="1000">
              <a:latin typeface="Arial"/>
              <a:cs typeface="Arial"/>
            </a:endParaRPr>
          </a:p>
          <a:p>
            <a:pPr algn="ctr">
              <a:lnSpc>
                <a:spcPct val="100000"/>
              </a:lnSpc>
            </a:pPr>
            <a:r>
              <a:rPr sz="1000" spc="-5" dirty="0">
                <a:latin typeface="Arial"/>
                <a:cs typeface="Arial"/>
              </a:rPr>
              <a:t>Infection Control </a:t>
            </a:r>
            <a:r>
              <a:rPr sz="1000" dirty="0">
                <a:latin typeface="Arial"/>
                <a:cs typeface="Arial"/>
              </a:rPr>
              <a:t>&amp; </a:t>
            </a:r>
            <a:r>
              <a:rPr sz="1000" spc="-5" dirty="0">
                <a:latin typeface="Arial"/>
                <a:cs typeface="Arial"/>
              </a:rPr>
              <a:t>Improving</a:t>
            </a:r>
            <a:r>
              <a:rPr sz="1000" spc="-90" dirty="0">
                <a:latin typeface="Arial"/>
                <a:cs typeface="Arial"/>
              </a:rPr>
              <a:t> </a:t>
            </a:r>
            <a:r>
              <a:rPr sz="1000" spc="-5" dirty="0">
                <a:latin typeface="Arial"/>
                <a:cs typeface="Arial"/>
              </a:rPr>
              <a:t>Practices</a:t>
            </a:r>
            <a:endParaRPr sz="1000">
              <a:latin typeface="Arial"/>
              <a:cs typeface="Arial"/>
            </a:endParaRPr>
          </a:p>
        </p:txBody>
      </p:sp>
      <p:sp>
        <p:nvSpPr>
          <p:cNvPr id="3" name="object 3"/>
          <p:cNvSpPr/>
          <p:nvPr/>
        </p:nvSpPr>
        <p:spPr>
          <a:xfrm>
            <a:off x="5395912" y="6094412"/>
            <a:ext cx="719136" cy="69532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txBox="1"/>
          <p:nvPr/>
        </p:nvSpPr>
        <p:spPr>
          <a:xfrm>
            <a:off x="1950245" y="6469253"/>
            <a:ext cx="2759075" cy="330200"/>
          </a:xfrm>
          <a:prstGeom prst="rect">
            <a:avLst/>
          </a:prstGeom>
        </p:spPr>
        <p:txBody>
          <a:bodyPr vert="horz" wrap="square" lIns="0" tIns="12700" rIns="0" bIns="0" rtlCol="0">
            <a:spAutoFit/>
          </a:bodyPr>
          <a:lstStyle/>
          <a:p>
            <a:pPr marL="635" algn="ctr">
              <a:lnSpc>
                <a:spcPct val="100000"/>
              </a:lnSpc>
              <a:spcBef>
                <a:spcPts val="100"/>
              </a:spcBef>
            </a:pPr>
            <a:r>
              <a:rPr sz="1000" b="1" spc="-5" dirty="0">
                <a:latin typeface="Arial"/>
                <a:cs typeface="Arial"/>
              </a:rPr>
              <a:t>University </a:t>
            </a:r>
            <a:r>
              <a:rPr sz="1000" b="1" dirty="0">
                <a:latin typeface="Arial"/>
                <a:cs typeface="Arial"/>
              </a:rPr>
              <a:t>of </a:t>
            </a:r>
            <a:r>
              <a:rPr sz="1000" b="1" spc="-10" dirty="0">
                <a:latin typeface="Arial"/>
                <a:cs typeface="Arial"/>
              </a:rPr>
              <a:t>Geneva</a:t>
            </a:r>
            <a:r>
              <a:rPr sz="1000" b="1" spc="-25" dirty="0">
                <a:latin typeface="Arial"/>
                <a:cs typeface="Arial"/>
              </a:rPr>
              <a:t> </a:t>
            </a:r>
            <a:r>
              <a:rPr sz="1000" b="1" spc="-5" dirty="0">
                <a:latin typeface="Arial"/>
                <a:cs typeface="Arial"/>
              </a:rPr>
              <a:t>Hospitals</a:t>
            </a:r>
            <a:endParaRPr sz="1000">
              <a:latin typeface="Arial"/>
              <a:cs typeface="Arial"/>
            </a:endParaRPr>
          </a:p>
          <a:p>
            <a:pPr algn="ctr">
              <a:lnSpc>
                <a:spcPct val="100000"/>
              </a:lnSpc>
            </a:pPr>
            <a:r>
              <a:rPr sz="1000" b="1" spc="-5" dirty="0">
                <a:latin typeface="Arial"/>
                <a:cs typeface="Arial"/>
              </a:rPr>
              <a:t>and Faculty </a:t>
            </a:r>
            <a:r>
              <a:rPr sz="1000" b="1" dirty="0">
                <a:latin typeface="Arial"/>
                <a:cs typeface="Arial"/>
              </a:rPr>
              <a:t>of </a:t>
            </a:r>
            <a:r>
              <a:rPr sz="1000" b="1" spc="-5" dirty="0">
                <a:latin typeface="Arial"/>
                <a:cs typeface="Arial"/>
              </a:rPr>
              <a:t>Medicine, </a:t>
            </a:r>
            <a:r>
              <a:rPr sz="1000" b="1" spc="-10" dirty="0">
                <a:latin typeface="Arial"/>
                <a:cs typeface="Arial"/>
              </a:rPr>
              <a:t>Geneva,</a:t>
            </a:r>
            <a:r>
              <a:rPr sz="1000" b="1" spc="-50" dirty="0">
                <a:latin typeface="Arial"/>
                <a:cs typeface="Arial"/>
              </a:rPr>
              <a:t> </a:t>
            </a:r>
            <a:r>
              <a:rPr sz="1000" b="1" spc="-5" dirty="0">
                <a:latin typeface="Arial"/>
                <a:cs typeface="Arial"/>
              </a:rPr>
              <a:t>Switzerland</a:t>
            </a:r>
            <a:endParaRPr sz="1000">
              <a:latin typeface="Arial"/>
              <a:cs typeface="Arial"/>
            </a:endParaRPr>
          </a:p>
        </p:txBody>
      </p:sp>
      <p:sp>
        <p:nvSpPr>
          <p:cNvPr id="5" name="object 5"/>
          <p:cNvSpPr/>
          <p:nvPr/>
        </p:nvSpPr>
        <p:spPr>
          <a:xfrm>
            <a:off x="1971676" y="6011392"/>
            <a:ext cx="1776412" cy="40845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p:cNvSpPr/>
          <p:nvPr/>
        </p:nvSpPr>
        <p:spPr>
          <a:xfrm>
            <a:off x="81447" y="924989"/>
            <a:ext cx="8929739" cy="4969964"/>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txBox="1">
            <a:spLocks noGrp="1"/>
          </p:cNvSpPr>
          <p:nvPr>
            <p:ph type="title"/>
          </p:nvPr>
        </p:nvSpPr>
        <p:spPr>
          <a:xfrm>
            <a:off x="365298" y="572507"/>
            <a:ext cx="5610225" cy="513080"/>
          </a:xfrm>
          <a:prstGeom prst="rect">
            <a:avLst/>
          </a:prstGeom>
        </p:spPr>
        <p:txBody>
          <a:bodyPr vert="horz" wrap="square" lIns="0" tIns="12700" rIns="0" bIns="0" rtlCol="0">
            <a:spAutoFit/>
          </a:bodyPr>
          <a:lstStyle/>
          <a:p>
            <a:pPr marL="12700">
              <a:lnSpc>
                <a:spcPct val="100000"/>
              </a:lnSpc>
              <a:spcBef>
                <a:spcPts val="100"/>
              </a:spcBef>
            </a:pPr>
            <a:r>
              <a:rPr spc="-5" dirty="0"/>
              <a:t>Education and training</a:t>
            </a:r>
            <a:r>
              <a:rPr spc="-30" dirty="0"/>
              <a:t> </a:t>
            </a:r>
            <a:r>
              <a:rPr spc="-5" dirty="0"/>
              <a:t>example</a:t>
            </a:r>
          </a:p>
        </p:txBody>
      </p:sp>
      <p:sp>
        <p:nvSpPr>
          <p:cNvPr id="8" name="object 8"/>
          <p:cNvSpPr txBox="1"/>
          <p:nvPr/>
        </p:nvSpPr>
        <p:spPr>
          <a:xfrm>
            <a:off x="1951526" y="5081585"/>
            <a:ext cx="6029325" cy="369570"/>
          </a:xfrm>
          <a:prstGeom prst="rect">
            <a:avLst/>
          </a:prstGeom>
          <a:solidFill>
            <a:srgbClr val="FFFFFF"/>
          </a:solidFill>
        </p:spPr>
        <p:txBody>
          <a:bodyPr vert="horz" wrap="square" lIns="0" tIns="41275" rIns="0" bIns="0" rtlCol="0">
            <a:spAutoFit/>
          </a:bodyPr>
          <a:lstStyle/>
          <a:p>
            <a:pPr marL="90805">
              <a:lnSpc>
                <a:spcPct val="100000"/>
              </a:lnSpc>
              <a:spcBef>
                <a:spcPts val="325"/>
              </a:spcBef>
            </a:pPr>
            <a:r>
              <a:rPr sz="1800" u="sng" spc="-10" dirty="0">
                <a:solidFill>
                  <a:srgbClr val="009CDE"/>
                </a:solidFill>
                <a:uFill>
                  <a:solidFill>
                    <a:srgbClr val="009CDE"/>
                  </a:solidFill>
                </a:uFill>
                <a:latin typeface="Arial"/>
                <a:cs typeface="Arial"/>
              </a:rPr>
              <a:t>https://</a:t>
            </a:r>
            <a:r>
              <a:rPr sz="1800" u="sng" spc="-10" dirty="0">
                <a:solidFill>
                  <a:srgbClr val="009CDE"/>
                </a:solidFill>
                <a:uFill>
                  <a:solidFill>
                    <a:srgbClr val="009CDE"/>
                  </a:solidFill>
                </a:uFill>
                <a:latin typeface="Arial"/>
                <a:cs typeface="Arial"/>
                <a:hlinkClick r:id="rId5"/>
              </a:rPr>
              <a:t>www.youtube.com/watch?v=h16JPBcOIGs</a:t>
            </a:r>
            <a:endParaRPr sz="1800">
              <a:latin typeface="Arial"/>
              <a:cs typeface="Arial"/>
            </a:endParaRPr>
          </a:p>
        </p:txBody>
      </p:sp>
      <p:sp>
        <p:nvSpPr>
          <p:cNvPr id="9" name="object 9"/>
          <p:cNvSpPr/>
          <p:nvPr/>
        </p:nvSpPr>
        <p:spPr>
          <a:xfrm>
            <a:off x="1017498" y="4822465"/>
            <a:ext cx="905510" cy="908685"/>
          </a:xfrm>
          <a:custGeom>
            <a:avLst/>
            <a:gdLst/>
            <a:ahLst/>
            <a:cxnLst/>
            <a:rect l="l" t="t" r="r" b="b"/>
            <a:pathLst>
              <a:path w="905510" h="908685">
                <a:moveTo>
                  <a:pt x="452523" y="0"/>
                </a:moveTo>
                <a:lnTo>
                  <a:pt x="406255" y="2345"/>
                </a:lnTo>
                <a:lnTo>
                  <a:pt x="361324" y="9230"/>
                </a:lnTo>
                <a:lnTo>
                  <a:pt x="317956" y="20425"/>
                </a:lnTo>
                <a:lnTo>
                  <a:pt x="276381" y="35702"/>
                </a:lnTo>
                <a:lnTo>
                  <a:pt x="236824" y="54833"/>
                </a:lnTo>
                <a:lnTo>
                  <a:pt x="199513" y="77590"/>
                </a:lnTo>
                <a:lnTo>
                  <a:pt x="164676" y="103744"/>
                </a:lnTo>
                <a:lnTo>
                  <a:pt x="132541" y="133067"/>
                </a:lnTo>
                <a:lnTo>
                  <a:pt x="103334" y="165330"/>
                </a:lnTo>
                <a:lnTo>
                  <a:pt x="77283" y="200305"/>
                </a:lnTo>
                <a:lnTo>
                  <a:pt x="54617" y="237763"/>
                </a:lnTo>
                <a:lnTo>
                  <a:pt x="35561" y="277477"/>
                </a:lnTo>
                <a:lnTo>
                  <a:pt x="20344" y="319218"/>
                </a:lnTo>
                <a:lnTo>
                  <a:pt x="9193" y="362758"/>
                </a:lnTo>
                <a:lnTo>
                  <a:pt x="2336" y="407868"/>
                </a:lnTo>
                <a:lnTo>
                  <a:pt x="0" y="454319"/>
                </a:lnTo>
                <a:lnTo>
                  <a:pt x="2336" y="500771"/>
                </a:lnTo>
                <a:lnTo>
                  <a:pt x="9193" y="545881"/>
                </a:lnTo>
                <a:lnTo>
                  <a:pt x="20344" y="589421"/>
                </a:lnTo>
                <a:lnTo>
                  <a:pt x="35561" y="631162"/>
                </a:lnTo>
                <a:lnTo>
                  <a:pt x="54617" y="670876"/>
                </a:lnTo>
                <a:lnTo>
                  <a:pt x="77283" y="708334"/>
                </a:lnTo>
                <a:lnTo>
                  <a:pt x="103334" y="743310"/>
                </a:lnTo>
                <a:lnTo>
                  <a:pt x="132541" y="775573"/>
                </a:lnTo>
                <a:lnTo>
                  <a:pt x="164676" y="804895"/>
                </a:lnTo>
                <a:lnTo>
                  <a:pt x="199513" y="831049"/>
                </a:lnTo>
                <a:lnTo>
                  <a:pt x="236824" y="853806"/>
                </a:lnTo>
                <a:lnTo>
                  <a:pt x="276381" y="872937"/>
                </a:lnTo>
                <a:lnTo>
                  <a:pt x="317956" y="888215"/>
                </a:lnTo>
                <a:lnTo>
                  <a:pt x="361324" y="899410"/>
                </a:lnTo>
                <a:lnTo>
                  <a:pt x="406255" y="906294"/>
                </a:lnTo>
                <a:lnTo>
                  <a:pt x="452523" y="908640"/>
                </a:lnTo>
                <a:lnTo>
                  <a:pt x="498791" y="906294"/>
                </a:lnTo>
                <a:lnTo>
                  <a:pt x="543722" y="899410"/>
                </a:lnTo>
                <a:lnTo>
                  <a:pt x="587090" y="888215"/>
                </a:lnTo>
                <a:lnTo>
                  <a:pt x="628666" y="872937"/>
                </a:lnTo>
                <a:lnTo>
                  <a:pt x="668223" y="853806"/>
                </a:lnTo>
                <a:lnTo>
                  <a:pt x="705534" y="831049"/>
                </a:lnTo>
                <a:lnTo>
                  <a:pt x="740371" y="804895"/>
                </a:lnTo>
                <a:lnTo>
                  <a:pt x="772506" y="775573"/>
                </a:lnTo>
                <a:lnTo>
                  <a:pt x="801713" y="743310"/>
                </a:lnTo>
                <a:lnTo>
                  <a:pt x="827764" y="708334"/>
                </a:lnTo>
                <a:lnTo>
                  <a:pt x="850431" y="670876"/>
                </a:lnTo>
                <a:lnTo>
                  <a:pt x="869486" y="631162"/>
                </a:lnTo>
                <a:lnTo>
                  <a:pt x="884703" y="589421"/>
                </a:lnTo>
                <a:lnTo>
                  <a:pt x="895854" y="545881"/>
                </a:lnTo>
                <a:lnTo>
                  <a:pt x="902712" y="500771"/>
                </a:lnTo>
                <a:lnTo>
                  <a:pt x="905048" y="454319"/>
                </a:lnTo>
                <a:lnTo>
                  <a:pt x="902712" y="407868"/>
                </a:lnTo>
                <a:lnTo>
                  <a:pt x="895854" y="362758"/>
                </a:lnTo>
                <a:lnTo>
                  <a:pt x="884703" y="319218"/>
                </a:lnTo>
                <a:lnTo>
                  <a:pt x="869486" y="277477"/>
                </a:lnTo>
                <a:lnTo>
                  <a:pt x="850431" y="237763"/>
                </a:lnTo>
                <a:lnTo>
                  <a:pt x="827764" y="200305"/>
                </a:lnTo>
                <a:lnTo>
                  <a:pt x="801713" y="165330"/>
                </a:lnTo>
                <a:lnTo>
                  <a:pt x="772506" y="133067"/>
                </a:lnTo>
                <a:lnTo>
                  <a:pt x="740371" y="103744"/>
                </a:lnTo>
                <a:lnTo>
                  <a:pt x="705534" y="77590"/>
                </a:lnTo>
                <a:lnTo>
                  <a:pt x="668223" y="54833"/>
                </a:lnTo>
                <a:lnTo>
                  <a:pt x="628666" y="35702"/>
                </a:lnTo>
                <a:lnTo>
                  <a:pt x="587090" y="20425"/>
                </a:lnTo>
                <a:lnTo>
                  <a:pt x="543722" y="9230"/>
                </a:lnTo>
                <a:lnTo>
                  <a:pt x="498791" y="2345"/>
                </a:lnTo>
                <a:lnTo>
                  <a:pt x="452523" y="0"/>
                </a:lnTo>
                <a:close/>
              </a:path>
            </a:pathLst>
          </a:custGeom>
          <a:solidFill>
            <a:srgbClr val="27BFFF"/>
          </a:solidFill>
        </p:spPr>
        <p:txBody>
          <a:bodyPr wrap="square" lIns="0" tIns="0" rIns="0" bIns="0" rtlCol="0"/>
          <a:lstStyle/>
          <a:p>
            <a:endParaRPr/>
          </a:p>
        </p:txBody>
      </p:sp>
      <p:sp>
        <p:nvSpPr>
          <p:cNvPr id="10" name="object 10"/>
          <p:cNvSpPr/>
          <p:nvPr/>
        </p:nvSpPr>
        <p:spPr>
          <a:xfrm>
            <a:off x="1017498" y="4822465"/>
            <a:ext cx="905510" cy="908685"/>
          </a:xfrm>
          <a:custGeom>
            <a:avLst/>
            <a:gdLst/>
            <a:ahLst/>
            <a:cxnLst/>
            <a:rect l="l" t="t" r="r" b="b"/>
            <a:pathLst>
              <a:path w="905510" h="908685">
                <a:moveTo>
                  <a:pt x="0" y="454320"/>
                </a:moveTo>
                <a:lnTo>
                  <a:pt x="2336" y="407868"/>
                </a:lnTo>
                <a:lnTo>
                  <a:pt x="9193" y="362758"/>
                </a:lnTo>
                <a:lnTo>
                  <a:pt x="20344" y="319219"/>
                </a:lnTo>
                <a:lnTo>
                  <a:pt x="35561" y="277478"/>
                </a:lnTo>
                <a:lnTo>
                  <a:pt x="54617" y="237764"/>
                </a:lnTo>
                <a:lnTo>
                  <a:pt x="77283" y="200305"/>
                </a:lnTo>
                <a:lnTo>
                  <a:pt x="103334" y="165330"/>
                </a:lnTo>
                <a:lnTo>
                  <a:pt x="132541" y="133067"/>
                </a:lnTo>
                <a:lnTo>
                  <a:pt x="164676" y="103744"/>
                </a:lnTo>
                <a:lnTo>
                  <a:pt x="199513" y="77590"/>
                </a:lnTo>
                <a:lnTo>
                  <a:pt x="236824" y="54833"/>
                </a:lnTo>
                <a:lnTo>
                  <a:pt x="276381" y="35702"/>
                </a:lnTo>
                <a:lnTo>
                  <a:pt x="317957" y="20425"/>
                </a:lnTo>
                <a:lnTo>
                  <a:pt x="361324" y="9230"/>
                </a:lnTo>
                <a:lnTo>
                  <a:pt x="406256" y="2345"/>
                </a:lnTo>
                <a:lnTo>
                  <a:pt x="452524" y="0"/>
                </a:lnTo>
                <a:lnTo>
                  <a:pt x="498791" y="2345"/>
                </a:lnTo>
                <a:lnTo>
                  <a:pt x="543723" y="9230"/>
                </a:lnTo>
                <a:lnTo>
                  <a:pt x="587090" y="20425"/>
                </a:lnTo>
                <a:lnTo>
                  <a:pt x="628666" y="35702"/>
                </a:lnTo>
                <a:lnTo>
                  <a:pt x="668223" y="54833"/>
                </a:lnTo>
                <a:lnTo>
                  <a:pt x="705534" y="77590"/>
                </a:lnTo>
                <a:lnTo>
                  <a:pt x="740371" y="103744"/>
                </a:lnTo>
                <a:lnTo>
                  <a:pt x="772506" y="133067"/>
                </a:lnTo>
                <a:lnTo>
                  <a:pt x="801713" y="165330"/>
                </a:lnTo>
                <a:lnTo>
                  <a:pt x="827764" y="200305"/>
                </a:lnTo>
                <a:lnTo>
                  <a:pt x="850430" y="237764"/>
                </a:lnTo>
                <a:lnTo>
                  <a:pt x="869486" y="277478"/>
                </a:lnTo>
                <a:lnTo>
                  <a:pt x="884703" y="319219"/>
                </a:lnTo>
                <a:lnTo>
                  <a:pt x="895854" y="362758"/>
                </a:lnTo>
                <a:lnTo>
                  <a:pt x="902711" y="407868"/>
                </a:lnTo>
                <a:lnTo>
                  <a:pt x="905048" y="454320"/>
                </a:lnTo>
                <a:lnTo>
                  <a:pt x="902711" y="500771"/>
                </a:lnTo>
                <a:lnTo>
                  <a:pt x="895854" y="545881"/>
                </a:lnTo>
                <a:lnTo>
                  <a:pt x="884703" y="589420"/>
                </a:lnTo>
                <a:lnTo>
                  <a:pt x="869486" y="631161"/>
                </a:lnTo>
                <a:lnTo>
                  <a:pt x="850430" y="670875"/>
                </a:lnTo>
                <a:lnTo>
                  <a:pt x="827764" y="708334"/>
                </a:lnTo>
                <a:lnTo>
                  <a:pt x="801713" y="743309"/>
                </a:lnTo>
                <a:lnTo>
                  <a:pt x="772506" y="775572"/>
                </a:lnTo>
                <a:lnTo>
                  <a:pt x="740371" y="804895"/>
                </a:lnTo>
                <a:lnTo>
                  <a:pt x="705534" y="831049"/>
                </a:lnTo>
                <a:lnTo>
                  <a:pt x="668223" y="853806"/>
                </a:lnTo>
                <a:lnTo>
                  <a:pt x="628666" y="872937"/>
                </a:lnTo>
                <a:lnTo>
                  <a:pt x="587090" y="888214"/>
                </a:lnTo>
                <a:lnTo>
                  <a:pt x="543723" y="899409"/>
                </a:lnTo>
                <a:lnTo>
                  <a:pt x="498791" y="906294"/>
                </a:lnTo>
                <a:lnTo>
                  <a:pt x="452524" y="908640"/>
                </a:lnTo>
                <a:lnTo>
                  <a:pt x="406256" y="906294"/>
                </a:lnTo>
                <a:lnTo>
                  <a:pt x="361324" y="899409"/>
                </a:lnTo>
                <a:lnTo>
                  <a:pt x="317957" y="888214"/>
                </a:lnTo>
                <a:lnTo>
                  <a:pt x="276381" y="872937"/>
                </a:lnTo>
                <a:lnTo>
                  <a:pt x="236824" y="853806"/>
                </a:lnTo>
                <a:lnTo>
                  <a:pt x="199513" y="831049"/>
                </a:lnTo>
                <a:lnTo>
                  <a:pt x="164676" y="804895"/>
                </a:lnTo>
                <a:lnTo>
                  <a:pt x="132541" y="775572"/>
                </a:lnTo>
                <a:lnTo>
                  <a:pt x="103334" y="743309"/>
                </a:lnTo>
                <a:lnTo>
                  <a:pt x="77283" y="708334"/>
                </a:lnTo>
                <a:lnTo>
                  <a:pt x="54617" y="670875"/>
                </a:lnTo>
                <a:lnTo>
                  <a:pt x="35561" y="631161"/>
                </a:lnTo>
                <a:lnTo>
                  <a:pt x="20344" y="589420"/>
                </a:lnTo>
                <a:lnTo>
                  <a:pt x="9193" y="545881"/>
                </a:lnTo>
                <a:lnTo>
                  <a:pt x="2336" y="500771"/>
                </a:lnTo>
                <a:lnTo>
                  <a:pt x="0" y="454320"/>
                </a:lnTo>
                <a:close/>
              </a:path>
            </a:pathLst>
          </a:custGeom>
          <a:ln w="63500">
            <a:solidFill>
              <a:srgbClr val="000000"/>
            </a:solidFill>
          </a:ln>
        </p:spPr>
        <p:txBody>
          <a:bodyPr wrap="square" lIns="0" tIns="0" rIns="0" bIns="0" rtlCol="0"/>
          <a:lstStyle/>
          <a:p>
            <a:endParaRPr/>
          </a:p>
        </p:txBody>
      </p:sp>
      <p:sp>
        <p:nvSpPr>
          <p:cNvPr id="11" name="object 11"/>
          <p:cNvSpPr txBox="1"/>
          <p:nvPr/>
        </p:nvSpPr>
        <p:spPr>
          <a:xfrm>
            <a:off x="1263824" y="5163475"/>
            <a:ext cx="41084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Arial"/>
                <a:cs typeface="Arial"/>
              </a:rPr>
              <a:t>V</a:t>
            </a:r>
            <a:r>
              <a:rPr sz="1200" spc="-5" dirty="0">
                <a:solidFill>
                  <a:srgbClr val="FFFFFF"/>
                </a:solidFill>
                <a:latin typeface="Arial"/>
                <a:cs typeface="Arial"/>
              </a:rPr>
              <a:t>i</a:t>
            </a:r>
            <a:r>
              <a:rPr sz="1200" spc="-10" dirty="0">
                <a:solidFill>
                  <a:srgbClr val="FFFFFF"/>
                </a:solidFill>
                <a:latin typeface="Arial"/>
                <a:cs typeface="Arial"/>
              </a:rPr>
              <a:t>de</a:t>
            </a:r>
            <a:r>
              <a:rPr sz="1200" dirty="0">
                <a:solidFill>
                  <a:srgbClr val="FFFFFF"/>
                </a:solidFill>
                <a:latin typeface="Arial"/>
                <a:cs typeface="Arial"/>
              </a:rPr>
              <a:t>o</a:t>
            </a:r>
            <a:endParaRPr sz="1200">
              <a:latin typeface="Arial"/>
              <a:cs typeface="Arial"/>
            </a:endParaRPr>
          </a:p>
        </p:txBody>
      </p:sp>
      <p:sp>
        <p:nvSpPr>
          <p:cNvPr id="12" name="object 12"/>
          <p:cNvSpPr/>
          <p:nvPr/>
        </p:nvSpPr>
        <p:spPr>
          <a:xfrm>
            <a:off x="-4599" y="5896523"/>
            <a:ext cx="964236" cy="961918"/>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5298" y="133594"/>
            <a:ext cx="3862704" cy="953769"/>
          </a:xfrm>
          <a:prstGeom prst="rect">
            <a:avLst/>
          </a:prstGeom>
        </p:spPr>
        <p:txBody>
          <a:bodyPr vert="horz" wrap="square" lIns="0" tIns="66040" rIns="0" bIns="0" rtlCol="0">
            <a:spAutoFit/>
          </a:bodyPr>
          <a:lstStyle/>
          <a:p>
            <a:pPr marL="12700" marR="5080">
              <a:lnSpc>
                <a:spcPts val="3470"/>
              </a:lnSpc>
              <a:spcBef>
                <a:spcPts val="520"/>
              </a:spcBef>
            </a:pPr>
            <a:r>
              <a:rPr spc="-5" dirty="0"/>
              <a:t>Monitoring example</a:t>
            </a:r>
            <a:r>
              <a:rPr spc="-45" dirty="0"/>
              <a:t> </a:t>
            </a:r>
            <a:r>
              <a:rPr dirty="0"/>
              <a:t>–  </a:t>
            </a:r>
            <a:r>
              <a:rPr spc="-5" dirty="0"/>
              <a:t>observation</a:t>
            </a:r>
            <a:r>
              <a:rPr spc="-10" dirty="0"/>
              <a:t> </a:t>
            </a:r>
            <a:r>
              <a:rPr spc="-5" dirty="0"/>
              <a:t>tools</a:t>
            </a:r>
          </a:p>
        </p:txBody>
      </p:sp>
      <p:sp>
        <p:nvSpPr>
          <p:cNvPr id="3" name="object 3"/>
          <p:cNvSpPr txBox="1"/>
          <p:nvPr/>
        </p:nvSpPr>
        <p:spPr>
          <a:xfrm>
            <a:off x="438739" y="5303554"/>
            <a:ext cx="5123180" cy="1261745"/>
          </a:xfrm>
          <a:prstGeom prst="rect">
            <a:avLst/>
          </a:prstGeom>
        </p:spPr>
        <p:txBody>
          <a:bodyPr vert="horz" wrap="square" lIns="0" tIns="90170" rIns="0" bIns="0" rtlCol="0">
            <a:spAutoFit/>
          </a:bodyPr>
          <a:lstStyle/>
          <a:p>
            <a:pPr marL="12700">
              <a:lnSpc>
                <a:spcPct val="100000"/>
              </a:lnSpc>
              <a:spcBef>
                <a:spcPts val="710"/>
              </a:spcBef>
            </a:pPr>
            <a:r>
              <a:rPr sz="1100" i="1" spc="-5" dirty="0">
                <a:latin typeface="Arial"/>
                <a:cs typeface="Arial"/>
              </a:rPr>
              <a:t>Sources</a:t>
            </a:r>
            <a:r>
              <a:rPr sz="1100" spc="-5" dirty="0">
                <a:latin typeface="Arial"/>
                <a:cs typeface="Arial"/>
              </a:rPr>
              <a:t>:</a:t>
            </a:r>
            <a:endParaRPr sz="1100">
              <a:latin typeface="Arial"/>
              <a:cs typeface="Arial"/>
            </a:endParaRPr>
          </a:p>
          <a:p>
            <a:pPr marL="184150" marR="1812925" indent="-171450">
              <a:lnSpc>
                <a:spcPts val="1300"/>
              </a:lnSpc>
              <a:spcBef>
                <a:spcPts val="675"/>
              </a:spcBef>
              <a:buClr>
                <a:srgbClr val="000000"/>
              </a:buClr>
              <a:buChar char="•"/>
              <a:tabLst>
                <a:tab pos="184150" algn="l"/>
              </a:tabLst>
            </a:pPr>
            <a:r>
              <a:rPr sz="1100" u="sng" spc="-5" dirty="0">
                <a:solidFill>
                  <a:srgbClr val="009CDE"/>
                </a:solidFill>
                <a:uFill>
                  <a:solidFill>
                    <a:srgbClr val="009CDE"/>
                  </a:solidFill>
                </a:uFill>
                <a:latin typeface="Arial"/>
                <a:cs typeface="Arial"/>
                <a:hlinkClick r:id="rId2"/>
              </a:rPr>
              <a:t>http://www.who.int/infection-prevention/tools/hand- </a:t>
            </a:r>
            <a:r>
              <a:rPr sz="1100" u="sng" spc="-5" dirty="0">
                <a:solidFill>
                  <a:srgbClr val="009CDE"/>
                </a:solidFill>
                <a:uFill>
                  <a:solidFill>
                    <a:srgbClr val="009CDE"/>
                  </a:solidFill>
                </a:uFill>
                <a:latin typeface="Arial"/>
                <a:cs typeface="Arial"/>
              </a:rPr>
              <a:t> hygiene/evaluation_feedback/en/</a:t>
            </a:r>
            <a:endParaRPr sz="1100">
              <a:latin typeface="Arial"/>
              <a:cs typeface="Arial"/>
            </a:endParaRPr>
          </a:p>
          <a:p>
            <a:pPr marL="184150" marR="5080" indent="-171450">
              <a:lnSpc>
                <a:spcPct val="99700"/>
              </a:lnSpc>
              <a:spcBef>
                <a:spcPts val="580"/>
              </a:spcBef>
              <a:buChar char="•"/>
              <a:tabLst>
                <a:tab pos="184150" algn="l"/>
              </a:tabLst>
            </a:pPr>
            <a:r>
              <a:rPr sz="1100" spc="-5" dirty="0">
                <a:latin typeface="Arial"/>
                <a:cs typeface="Arial"/>
              </a:rPr>
              <a:t>Protocol for surgical site infection surveillance with </a:t>
            </a:r>
            <a:r>
              <a:rPr sz="1100" dirty="0">
                <a:latin typeface="Arial"/>
                <a:cs typeface="Arial"/>
              </a:rPr>
              <a:t>a </a:t>
            </a:r>
            <a:r>
              <a:rPr sz="1100" spc="-5" dirty="0">
                <a:latin typeface="Arial"/>
                <a:cs typeface="Arial"/>
              </a:rPr>
              <a:t>focus </a:t>
            </a:r>
            <a:r>
              <a:rPr sz="1100" dirty="0">
                <a:latin typeface="Arial"/>
                <a:cs typeface="Arial"/>
              </a:rPr>
              <a:t>on </a:t>
            </a:r>
            <a:r>
              <a:rPr sz="1100" spc="-5" dirty="0">
                <a:latin typeface="Arial"/>
                <a:cs typeface="Arial"/>
              </a:rPr>
              <a:t>settings with  limited resources. Geneva: World Health Organization; </a:t>
            </a:r>
            <a:r>
              <a:rPr sz="1100" dirty="0">
                <a:latin typeface="Arial"/>
                <a:cs typeface="Arial"/>
              </a:rPr>
              <a:t>2018  </a:t>
            </a:r>
            <a:r>
              <a:rPr sz="1100" spc="-5" dirty="0">
                <a:latin typeface="Arial"/>
                <a:cs typeface="Arial"/>
              </a:rPr>
              <a:t>(</a:t>
            </a:r>
            <a:r>
              <a:rPr sz="1100" u="sng" spc="-5" dirty="0">
                <a:solidFill>
                  <a:srgbClr val="009CDE"/>
                </a:solidFill>
                <a:uFill>
                  <a:solidFill>
                    <a:srgbClr val="009CDE"/>
                  </a:solidFill>
                </a:uFill>
                <a:latin typeface="Arial"/>
                <a:cs typeface="Arial"/>
                <a:hlinkClick r:id="rId3"/>
              </a:rPr>
              <a:t>http://www.who.int/infection-prevention/tools/surgical/evaluation_feedback/en/</a:t>
            </a:r>
            <a:r>
              <a:rPr sz="1100" u="sng" spc="-5" dirty="0">
                <a:uFill>
                  <a:solidFill>
                    <a:srgbClr val="009CDE"/>
                  </a:solidFill>
                </a:uFill>
                <a:latin typeface="Arial"/>
                <a:cs typeface="Arial"/>
                <a:hlinkClick r:id="rId3"/>
              </a:rPr>
              <a:t>).</a:t>
            </a:r>
            <a:endParaRPr sz="1100">
              <a:latin typeface="Arial"/>
              <a:cs typeface="Arial"/>
            </a:endParaRPr>
          </a:p>
        </p:txBody>
      </p:sp>
      <p:sp>
        <p:nvSpPr>
          <p:cNvPr id="4" name="object 4"/>
          <p:cNvSpPr/>
          <p:nvPr/>
        </p:nvSpPr>
        <p:spPr>
          <a:xfrm>
            <a:off x="359999" y="1484783"/>
            <a:ext cx="4440731" cy="3069996"/>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355236" y="1480021"/>
            <a:ext cx="4450715" cy="3079750"/>
          </a:xfrm>
          <a:custGeom>
            <a:avLst/>
            <a:gdLst/>
            <a:ahLst/>
            <a:cxnLst/>
            <a:rect l="l" t="t" r="r" b="b"/>
            <a:pathLst>
              <a:path w="4450715" h="3079750">
                <a:moveTo>
                  <a:pt x="0" y="0"/>
                </a:moveTo>
                <a:lnTo>
                  <a:pt x="4450257" y="0"/>
                </a:lnTo>
                <a:lnTo>
                  <a:pt x="4450257" y="3079522"/>
                </a:lnTo>
                <a:lnTo>
                  <a:pt x="0" y="3079522"/>
                </a:lnTo>
                <a:lnTo>
                  <a:pt x="0" y="0"/>
                </a:lnTo>
                <a:close/>
              </a:path>
            </a:pathLst>
          </a:custGeom>
          <a:ln w="9525">
            <a:solidFill>
              <a:srgbClr val="000000"/>
            </a:solidFill>
          </a:ln>
        </p:spPr>
        <p:txBody>
          <a:bodyPr wrap="square" lIns="0" tIns="0" rIns="0" bIns="0" rtlCol="0"/>
          <a:lstStyle/>
          <a:p>
            <a:endParaRPr/>
          </a:p>
        </p:txBody>
      </p:sp>
      <p:sp>
        <p:nvSpPr>
          <p:cNvPr id="6" name="object 6"/>
          <p:cNvSpPr/>
          <p:nvPr/>
        </p:nvSpPr>
        <p:spPr>
          <a:xfrm>
            <a:off x="8177896" y="5825737"/>
            <a:ext cx="968982" cy="971412"/>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p:nvPr/>
        </p:nvSpPr>
        <p:spPr>
          <a:xfrm>
            <a:off x="6015080" y="4149080"/>
            <a:ext cx="1941295" cy="2407206"/>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8" name="object 8"/>
          <p:cNvSpPr/>
          <p:nvPr/>
        </p:nvSpPr>
        <p:spPr>
          <a:xfrm>
            <a:off x="5100514" y="1638689"/>
            <a:ext cx="3719958" cy="2434870"/>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9" name="object 9"/>
          <p:cNvSpPr/>
          <p:nvPr/>
        </p:nvSpPr>
        <p:spPr>
          <a:xfrm>
            <a:off x="5095751" y="1480021"/>
            <a:ext cx="3729990" cy="2598420"/>
          </a:xfrm>
          <a:custGeom>
            <a:avLst/>
            <a:gdLst/>
            <a:ahLst/>
            <a:cxnLst/>
            <a:rect l="l" t="t" r="r" b="b"/>
            <a:pathLst>
              <a:path w="3729990" h="2598420">
                <a:moveTo>
                  <a:pt x="0" y="0"/>
                </a:moveTo>
                <a:lnTo>
                  <a:pt x="3729483" y="0"/>
                </a:lnTo>
                <a:lnTo>
                  <a:pt x="3729483" y="2598302"/>
                </a:lnTo>
                <a:lnTo>
                  <a:pt x="0" y="2598302"/>
                </a:lnTo>
                <a:lnTo>
                  <a:pt x="0" y="0"/>
                </a:lnTo>
                <a:close/>
              </a:path>
            </a:pathLst>
          </a:custGeom>
          <a:ln w="9525">
            <a:solidFill>
              <a:srgbClr val="009CDE"/>
            </a:solidFill>
          </a:ln>
        </p:spPr>
        <p:txBody>
          <a:bodyPr wrap="square" lIns="0" tIns="0" rIns="0" bIns="0" rtlCol="0"/>
          <a:lstStyle/>
          <a:p>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9028" y="725721"/>
            <a:ext cx="4015685" cy="583152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p:nvPr/>
        </p:nvSpPr>
        <p:spPr>
          <a:xfrm>
            <a:off x="389181" y="655875"/>
            <a:ext cx="4246880" cy="5945505"/>
          </a:xfrm>
          <a:custGeom>
            <a:avLst/>
            <a:gdLst/>
            <a:ahLst/>
            <a:cxnLst/>
            <a:rect l="l" t="t" r="r" b="b"/>
            <a:pathLst>
              <a:path w="4246880" h="5945505">
                <a:moveTo>
                  <a:pt x="0" y="0"/>
                </a:moveTo>
                <a:lnTo>
                  <a:pt x="4246496" y="0"/>
                </a:lnTo>
                <a:lnTo>
                  <a:pt x="4246496" y="5945188"/>
                </a:lnTo>
                <a:lnTo>
                  <a:pt x="0" y="5945188"/>
                </a:lnTo>
                <a:lnTo>
                  <a:pt x="0" y="0"/>
                </a:lnTo>
                <a:close/>
              </a:path>
            </a:pathLst>
          </a:custGeom>
          <a:ln w="9525">
            <a:solidFill>
              <a:srgbClr val="122D45"/>
            </a:solidFill>
          </a:ln>
        </p:spPr>
        <p:txBody>
          <a:bodyPr wrap="square" lIns="0" tIns="0" rIns="0" bIns="0" rtlCol="0"/>
          <a:lstStyle/>
          <a:p>
            <a:endParaRPr/>
          </a:p>
        </p:txBody>
      </p:sp>
      <p:sp>
        <p:nvSpPr>
          <p:cNvPr id="4" name="object 4"/>
          <p:cNvSpPr txBox="1">
            <a:spLocks noGrp="1"/>
          </p:cNvSpPr>
          <p:nvPr>
            <p:ph type="title"/>
          </p:nvPr>
        </p:nvSpPr>
        <p:spPr>
          <a:xfrm>
            <a:off x="351453" y="9739"/>
            <a:ext cx="1922780" cy="513080"/>
          </a:xfrm>
          <a:prstGeom prst="rect">
            <a:avLst/>
          </a:prstGeom>
        </p:spPr>
        <p:txBody>
          <a:bodyPr vert="horz" wrap="square" lIns="0" tIns="12700" rIns="0" bIns="0" rtlCol="0">
            <a:spAutoFit/>
          </a:bodyPr>
          <a:lstStyle/>
          <a:p>
            <a:pPr marL="12700">
              <a:lnSpc>
                <a:spcPct val="100000"/>
              </a:lnSpc>
              <a:spcBef>
                <a:spcPts val="100"/>
              </a:spcBef>
            </a:pPr>
            <a:r>
              <a:rPr spc="-5" dirty="0"/>
              <a:t>Reminders</a:t>
            </a:r>
          </a:p>
        </p:txBody>
      </p:sp>
      <p:sp>
        <p:nvSpPr>
          <p:cNvPr id="5" name="object 5"/>
          <p:cNvSpPr txBox="1"/>
          <p:nvPr/>
        </p:nvSpPr>
        <p:spPr>
          <a:xfrm>
            <a:off x="4794756" y="6194069"/>
            <a:ext cx="3060065" cy="362585"/>
          </a:xfrm>
          <a:prstGeom prst="rect">
            <a:avLst/>
          </a:prstGeom>
        </p:spPr>
        <p:txBody>
          <a:bodyPr vert="horz" wrap="square" lIns="0" tIns="10795" rIns="0" bIns="0" rtlCol="0">
            <a:spAutoFit/>
          </a:bodyPr>
          <a:lstStyle/>
          <a:p>
            <a:pPr marL="12700" marR="5080">
              <a:lnSpc>
                <a:spcPct val="101000"/>
              </a:lnSpc>
              <a:spcBef>
                <a:spcPts val="85"/>
              </a:spcBef>
            </a:pPr>
            <a:r>
              <a:rPr sz="1100" i="1" spc="-5" dirty="0">
                <a:latin typeface="Arial"/>
                <a:cs typeface="Arial"/>
              </a:rPr>
              <a:t>Source</a:t>
            </a:r>
            <a:r>
              <a:rPr sz="1100" spc="-5" dirty="0">
                <a:latin typeface="Arial"/>
                <a:cs typeface="Arial"/>
              </a:rPr>
              <a:t>: </a:t>
            </a:r>
            <a:r>
              <a:rPr sz="1100" spc="-5" dirty="0">
                <a:solidFill>
                  <a:srgbClr val="009CDE"/>
                </a:solidFill>
                <a:latin typeface="Arial"/>
                <a:cs typeface="Arial"/>
                <a:hlinkClick r:id="rId3"/>
              </a:rPr>
              <a:t>http://www.who.int/infection- </a:t>
            </a:r>
            <a:r>
              <a:rPr sz="1100" spc="-5" dirty="0">
                <a:solidFill>
                  <a:srgbClr val="009CDE"/>
                </a:solidFill>
                <a:latin typeface="Arial"/>
                <a:cs typeface="Arial"/>
              </a:rPr>
              <a:t> prevention/tools/surgical/reminders-advocacy/en/</a:t>
            </a:r>
            <a:endParaRPr sz="1100">
              <a:latin typeface="Arial"/>
              <a:cs typeface="Arial"/>
            </a:endParaRPr>
          </a:p>
        </p:txBody>
      </p:sp>
      <p:sp>
        <p:nvSpPr>
          <p:cNvPr id="6" name="object 6"/>
          <p:cNvSpPr/>
          <p:nvPr/>
        </p:nvSpPr>
        <p:spPr>
          <a:xfrm>
            <a:off x="8141243" y="5857337"/>
            <a:ext cx="968982" cy="971412"/>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5298" y="1749158"/>
            <a:ext cx="8221345" cy="1037590"/>
          </a:xfrm>
          <a:prstGeom prst="rect">
            <a:avLst/>
          </a:prstGeom>
        </p:spPr>
        <p:txBody>
          <a:bodyPr vert="horz" wrap="square" lIns="0" tIns="14604" rIns="0" bIns="0" rtlCol="0">
            <a:spAutoFit/>
          </a:bodyPr>
          <a:lstStyle/>
          <a:p>
            <a:pPr marL="12700" marR="5080" algn="just">
              <a:lnSpc>
                <a:spcPct val="110400"/>
              </a:lnSpc>
              <a:spcBef>
                <a:spcPts val="114"/>
              </a:spcBef>
            </a:pPr>
            <a:r>
              <a:rPr sz="2000" b="1" spc="-5" dirty="0">
                <a:latin typeface="Arial"/>
                <a:cs typeface="Arial"/>
              </a:rPr>
              <a:t>Among the core components to prevent HAI, </a:t>
            </a:r>
            <a:r>
              <a:rPr sz="2000" b="1" dirty="0">
                <a:latin typeface="Arial"/>
                <a:cs typeface="Arial"/>
              </a:rPr>
              <a:t>WHO </a:t>
            </a:r>
            <a:r>
              <a:rPr sz="2000" b="1" spc="-5" dirty="0">
                <a:latin typeface="Arial"/>
                <a:cs typeface="Arial"/>
              </a:rPr>
              <a:t>recommends the  development </a:t>
            </a:r>
            <a:r>
              <a:rPr sz="2000" b="1" dirty="0">
                <a:latin typeface="Arial"/>
                <a:cs typeface="Arial"/>
              </a:rPr>
              <a:t>and </a:t>
            </a:r>
            <a:r>
              <a:rPr sz="2000" b="1" spc="-5" dirty="0">
                <a:latin typeface="Arial"/>
                <a:cs typeface="Arial"/>
              </a:rPr>
              <a:t>implementation </a:t>
            </a:r>
            <a:r>
              <a:rPr sz="2000" b="1" dirty="0">
                <a:latin typeface="Arial"/>
                <a:cs typeface="Arial"/>
              </a:rPr>
              <a:t>of </a:t>
            </a:r>
            <a:r>
              <a:rPr sz="2000" b="1" spc="-5" dirty="0">
                <a:latin typeface="Arial"/>
                <a:cs typeface="Arial"/>
              </a:rPr>
              <a:t>evidence-based guidelines. </a:t>
            </a:r>
            <a:r>
              <a:rPr sz="2000" b="1" i="1" dirty="0">
                <a:latin typeface="Arial"/>
                <a:cs typeface="Arial"/>
              </a:rPr>
              <a:t>SSI  </a:t>
            </a:r>
            <a:r>
              <a:rPr sz="2000" b="1" i="1" spc="-5" dirty="0">
                <a:latin typeface="Arial"/>
                <a:cs typeface="Arial"/>
              </a:rPr>
              <a:t>prevention guidelines are among those recommended </a:t>
            </a:r>
            <a:r>
              <a:rPr sz="2000" b="1" i="1" dirty="0">
                <a:latin typeface="Arial"/>
                <a:cs typeface="Arial"/>
              </a:rPr>
              <a:t>as a</a:t>
            </a:r>
            <a:r>
              <a:rPr sz="2000" b="1" i="1" spc="10" dirty="0">
                <a:latin typeface="Arial"/>
                <a:cs typeface="Arial"/>
              </a:rPr>
              <a:t> </a:t>
            </a:r>
            <a:r>
              <a:rPr sz="2000" b="1" i="1" spc="-15" dirty="0">
                <a:latin typeface="Arial"/>
                <a:cs typeface="Arial"/>
              </a:rPr>
              <a:t>priority.</a:t>
            </a:r>
            <a:endParaRPr sz="2000">
              <a:latin typeface="Arial"/>
              <a:cs typeface="Arial"/>
            </a:endParaRPr>
          </a:p>
        </p:txBody>
      </p:sp>
      <p:sp>
        <p:nvSpPr>
          <p:cNvPr id="3" name="object 3"/>
          <p:cNvSpPr txBox="1"/>
          <p:nvPr/>
        </p:nvSpPr>
        <p:spPr>
          <a:xfrm>
            <a:off x="365300" y="6266514"/>
            <a:ext cx="8250555" cy="389890"/>
          </a:xfrm>
          <a:prstGeom prst="rect">
            <a:avLst/>
          </a:prstGeom>
        </p:spPr>
        <p:txBody>
          <a:bodyPr vert="horz" wrap="square" lIns="0" tIns="12700" rIns="0" bIns="0" rtlCol="0">
            <a:spAutoFit/>
          </a:bodyPr>
          <a:lstStyle/>
          <a:p>
            <a:pPr marL="12700" marR="5080">
              <a:lnSpc>
                <a:spcPct val="108600"/>
              </a:lnSpc>
              <a:spcBef>
                <a:spcPts val="100"/>
              </a:spcBef>
            </a:pPr>
            <a:r>
              <a:rPr sz="1100" i="1" spc="-5" dirty="0">
                <a:latin typeface="Arial"/>
                <a:cs typeface="Arial"/>
              </a:rPr>
              <a:t>Source</a:t>
            </a:r>
            <a:r>
              <a:rPr sz="1100" spc="-5" dirty="0">
                <a:latin typeface="Arial"/>
                <a:cs typeface="Arial"/>
              </a:rPr>
              <a:t>: Guidelines </a:t>
            </a:r>
            <a:r>
              <a:rPr sz="1100" dirty="0">
                <a:latin typeface="Arial"/>
                <a:cs typeface="Arial"/>
              </a:rPr>
              <a:t>on </a:t>
            </a:r>
            <a:r>
              <a:rPr sz="1100" spc="-5" dirty="0">
                <a:latin typeface="Arial"/>
                <a:cs typeface="Arial"/>
              </a:rPr>
              <a:t>core components </a:t>
            </a:r>
            <a:r>
              <a:rPr sz="1100" dirty="0">
                <a:latin typeface="Arial"/>
                <a:cs typeface="Arial"/>
              </a:rPr>
              <a:t>of </a:t>
            </a:r>
            <a:r>
              <a:rPr sz="1100" spc="-5" dirty="0">
                <a:latin typeface="Arial"/>
                <a:cs typeface="Arial"/>
              </a:rPr>
              <a:t>infection prevention </a:t>
            </a:r>
            <a:r>
              <a:rPr sz="1100" dirty="0">
                <a:latin typeface="Arial"/>
                <a:cs typeface="Arial"/>
              </a:rPr>
              <a:t>and </a:t>
            </a:r>
            <a:r>
              <a:rPr sz="1100" spc="-5" dirty="0">
                <a:latin typeface="Arial"/>
                <a:cs typeface="Arial"/>
              </a:rPr>
              <a:t>control programmes </a:t>
            </a:r>
            <a:r>
              <a:rPr sz="1100" dirty="0">
                <a:latin typeface="Arial"/>
                <a:cs typeface="Arial"/>
              </a:rPr>
              <a:t>at </a:t>
            </a:r>
            <a:r>
              <a:rPr sz="1100" spc="-5" dirty="0">
                <a:latin typeface="Arial"/>
                <a:cs typeface="Arial"/>
              </a:rPr>
              <a:t>the national </a:t>
            </a:r>
            <a:r>
              <a:rPr sz="1100" dirty="0">
                <a:latin typeface="Arial"/>
                <a:cs typeface="Arial"/>
              </a:rPr>
              <a:t>and </a:t>
            </a:r>
            <a:r>
              <a:rPr sz="1100" spc="-5" dirty="0">
                <a:latin typeface="Arial"/>
                <a:cs typeface="Arial"/>
              </a:rPr>
              <a:t>acute health care facility  </a:t>
            </a:r>
            <a:r>
              <a:rPr sz="1100" dirty="0">
                <a:latin typeface="Arial"/>
                <a:cs typeface="Arial"/>
              </a:rPr>
              <a:t>level. </a:t>
            </a:r>
            <a:r>
              <a:rPr sz="1100" spc="-5" dirty="0">
                <a:latin typeface="Arial"/>
                <a:cs typeface="Arial"/>
              </a:rPr>
              <a:t>Geneva: World Health Organization; </a:t>
            </a:r>
            <a:r>
              <a:rPr sz="1100" dirty="0">
                <a:latin typeface="Arial"/>
                <a:cs typeface="Arial"/>
              </a:rPr>
              <a:t>2016</a:t>
            </a:r>
            <a:r>
              <a:rPr sz="1100" spc="240" dirty="0">
                <a:latin typeface="Arial"/>
                <a:cs typeface="Arial"/>
              </a:rPr>
              <a:t> </a:t>
            </a:r>
            <a:r>
              <a:rPr sz="1100" spc="-5" dirty="0">
                <a:latin typeface="Arial"/>
                <a:cs typeface="Arial"/>
              </a:rPr>
              <a:t>(</a:t>
            </a:r>
            <a:r>
              <a:rPr sz="1100" u="sng" spc="-5" dirty="0">
                <a:solidFill>
                  <a:srgbClr val="009CDE"/>
                </a:solidFill>
                <a:uFill>
                  <a:solidFill>
                    <a:srgbClr val="009CDE"/>
                  </a:solidFill>
                </a:uFill>
                <a:latin typeface="Arial"/>
                <a:cs typeface="Arial"/>
                <a:hlinkClick r:id="rId2"/>
              </a:rPr>
              <a:t>http://www.who.int/infection-prevention/publications/ipc-components-guidelines/en/</a:t>
            </a:r>
            <a:r>
              <a:rPr sz="1100" spc="-5" dirty="0">
                <a:latin typeface="Arial"/>
                <a:cs typeface="Arial"/>
                <a:hlinkClick r:id="rId2"/>
              </a:rPr>
              <a:t>).</a:t>
            </a:r>
            <a:endParaRPr sz="1100">
              <a:latin typeface="Arial"/>
              <a:cs typeface="Arial"/>
            </a:endParaRPr>
          </a:p>
        </p:txBody>
      </p:sp>
      <p:sp>
        <p:nvSpPr>
          <p:cNvPr id="4" name="object 4"/>
          <p:cNvSpPr txBox="1"/>
          <p:nvPr/>
        </p:nvSpPr>
        <p:spPr>
          <a:xfrm>
            <a:off x="365298" y="133594"/>
            <a:ext cx="4404995" cy="953769"/>
          </a:xfrm>
          <a:prstGeom prst="rect">
            <a:avLst/>
          </a:prstGeom>
        </p:spPr>
        <p:txBody>
          <a:bodyPr vert="horz" wrap="square" lIns="0" tIns="66040" rIns="0" bIns="0" rtlCol="0">
            <a:spAutoFit/>
          </a:bodyPr>
          <a:lstStyle/>
          <a:p>
            <a:pPr marL="12700" marR="5080">
              <a:lnSpc>
                <a:spcPts val="3470"/>
              </a:lnSpc>
              <a:spcBef>
                <a:spcPts val="520"/>
              </a:spcBef>
            </a:pPr>
            <a:r>
              <a:rPr sz="3200" b="1" spc="-5" dirty="0">
                <a:solidFill>
                  <a:srgbClr val="0092CC"/>
                </a:solidFill>
                <a:latin typeface="Times New Roman"/>
                <a:cs typeface="Times New Roman"/>
              </a:rPr>
              <a:t>WHO </a:t>
            </a:r>
            <a:r>
              <a:rPr sz="3200" b="1" spc="-15" dirty="0">
                <a:solidFill>
                  <a:srgbClr val="0092CC"/>
                </a:solidFill>
                <a:latin typeface="Times New Roman"/>
                <a:cs typeface="Times New Roman"/>
              </a:rPr>
              <a:t>core </a:t>
            </a:r>
            <a:r>
              <a:rPr sz="3200" b="1" spc="-5" dirty="0">
                <a:solidFill>
                  <a:srgbClr val="0092CC"/>
                </a:solidFill>
                <a:latin typeface="Times New Roman"/>
                <a:cs typeface="Times New Roman"/>
              </a:rPr>
              <a:t>components </a:t>
            </a:r>
            <a:r>
              <a:rPr sz="3200" b="1" dirty="0">
                <a:solidFill>
                  <a:srgbClr val="0092CC"/>
                </a:solidFill>
                <a:latin typeface="Times New Roman"/>
                <a:cs typeface="Times New Roman"/>
              </a:rPr>
              <a:t>–  a </a:t>
            </a:r>
            <a:r>
              <a:rPr sz="3200" b="1" spc="-5" dirty="0">
                <a:solidFill>
                  <a:srgbClr val="0092CC"/>
                </a:solidFill>
                <a:latin typeface="Times New Roman"/>
                <a:cs typeface="Times New Roman"/>
              </a:rPr>
              <a:t>focus </a:t>
            </a:r>
            <a:r>
              <a:rPr sz="3200" b="1" dirty="0">
                <a:solidFill>
                  <a:srgbClr val="0092CC"/>
                </a:solidFill>
                <a:latin typeface="Times New Roman"/>
                <a:cs typeface="Times New Roman"/>
              </a:rPr>
              <a:t>on </a:t>
            </a:r>
            <a:r>
              <a:rPr sz="3200" b="1" spc="-5" dirty="0">
                <a:solidFill>
                  <a:srgbClr val="0092CC"/>
                </a:solidFill>
                <a:latin typeface="Times New Roman"/>
                <a:cs typeface="Times New Roman"/>
              </a:rPr>
              <a:t>IPC</a:t>
            </a:r>
            <a:r>
              <a:rPr sz="3200" b="1" spc="-55" dirty="0">
                <a:solidFill>
                  <a:srgbClr val="0092CC"/>
                </a:solidFill>
                <a:latin typeface="Times New Roman"/>
                <a:cs typeface="Times New Roman"/>
              </a:rPr>
              <a:t> </a:t>
            </a:r>
            <a:r>
              <a:rPr sz="3200" b="1" spc="-5" dirty="0">
                <a:solidFill>
                  <a:srgbClr val="0092CC"/>
                </a:solidFill>
                <a:latin typeface="Times New Roman"/>
                <a:cs typeface="Times New Roman"/>
              </a:rPr>
              <a:t>guidelines</a:t>
            </a:r>
            <a:endParaRPr sz="3200">
              <a:latin typeface="Times New Roman"/>
              <a:cs typeface="Times New Roman"/>
            </a:endParaRPr>
          </a:p>
        </p:txBody>
      </p:sp>
      <p:sp>
        <p:nvSpPr>
          <p:cNvPr id="5" name="object 5"/>
          <p:cNvSpPr/>
          <p:nvPr/>
        </p:nvSpPr>
        <p:spPr>
          <a:xfrm>
            <a:off x="173427" y="3260206"/>
            <a:ext cx="8785399" cy="2349037"/>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65150" y="1225532"/>
            <a:ext cx="4239760" cy="5481982"/>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p:nvPr/>
        </p:nvSpPr>
        <p:spPr>
          <a:xfrm>
            <a:off x="260388" y="1220769"/>
            <a:ext cx="4249420" cy="5492115"/>
          </a:xfrm>
          <a:custGeom>
            <a:avLst/>
            <a:gdLst/>
            <a:ahLst/>
            <a:cxnLst/>
            <a:rect l="l" t="t" r="r" b="b"/>
            <a:pathLst>
              <a:path w="4249420" h="5492115">
                <a:moveTo>
                  <a:pt x="0" y="0"/>
                </a:moveTo>
                <a:lnTo>
                  <a:pt x="4249285" y="0"/>
                </a:lnTo>
                <a:lnTo>
                  <a:pt x="4249285" y="5491508"/>
                </a:lnTo>
                <a:lnTo>
                  <a:pt x="0" y="5491508"/>
                </a:lnTo>
                <a:lnTo>
                  <a:pt x="0" y="0"/>
                </a:lnTo>
                <a:close/>
              </a:path>
            </a:pathLst>
          </a:custGeom>
          <a:ln w="9525">
            <a:solidFill>
              <a:srgbClr val="000000"/>
            </a:solidFill>
          </a:ln>
        </p:spPr>
        <p:txBody>
          <a:bodyPr wrap="square" lIns="0" tIns="0" rIns="0" bIns="0" rtlCol="0"/>
          <a:lstStyle/>
          <a:p>
            <a:endParaRPr/>
          </a:p>
        </p:txBody>
      </p:sp>
      <p:sp>
        <p:nvSpPr>
          <p:cNvPr id="4" name="object 4"/>
          <p:cNvSpPr txBox="1">
            <a:spLocks noGrp="1"/>
          </p:cNvSpPr>
          <p:nvPr>
            <p:ph type="title"/>
          </p:nvPr>
        </p:nvSpPr>
        <p:spPr>
          <a:xfrm>
            <a:off x="241040" y="98712"/>
            <a:ext cx="5758815" cy="953769"/>
          </a:xfrm>
          <a:prstGeom prst="rect">
            <a:avLst/>
          </a:prstGeom>
        </p:spPr>
        <p:txBody>
          <a:bodyPr vert="horz" wrap="square" lIns="0" tIns="66040" rIns="0" bIns="0" rtlCol="0">
            <a:spAutoFit/>
          </a:bodyPr>
          <a:lstStyle/>
          <a:p>
            <a:pPr marL="12700" marR="5080">
              <a:lnSpc>
                <a:spcPts val="3470"/>
              </a:lnSpc>
              <a:spcBef>
                <a:spcPts val="520"/>
              </a:spcBef>
            </a:pPr>
            <a:r>
              <a:rPr spc="-5" dirty="0"/>
              <a:t>Reminders and communications:  campaigning poster</a:t>
            </a:r>
          </a:p>
        </p:txBody>
      </p:sp>
      <p:sp>
        <p:nvSpPr>
          <p:cNvPr id="5" name="object 5"/>
          <p:cNvSpPr txBox="1"/>
          <p:nvPr/>
        </p:nvSpPr>
        <p:spPr>
          <a:xfrm>
            <a:off x="4794756" y="6194069"/>
            <a:ext cx="3312160" cy="362585"/>
          </a:xfrm>
          <a:prstGeom prst="rect">
            <a:avLst/>
          </a:prstGeom>
        </p:spPr>
        <p:txBody>
          <a:bodyPr vert="horz" wrap="square" lIns="0" tIns="10795" rIns="0" bIns="0" rtlCol="0">
            <a:spAutoFit/>
          </a:bodyPr>
          <a:lstStyle/>
          <a:p>
            <a:pPr marL="12700" marR="5080">
              <a:lnSpc>
                <a:spcPct val="101000"/>
              </a:lnSpc>
              <a:spcBef>
                <a:spcPts val="85"/>
              </a:spcBef>
            </a:pPr>
            <a:r>
              <a:rPr sz="1100" i="1" spc="-5" dirty="0">
                <a:latin typeface="Arial"/>
                <a:cs typeface="Arial"/>
              </a:rPr>
              <a:t>Source</a:t>
            </a:r>
            <a:r>
              <a:rPr sz="1100" spc="-5" dirty="0">
                <a:latin typeface="Arial"/>
                <a:cs typeface="Arial"/>
              </a:rPr>
              <a:t>: </a:t>
            </a:r>
            <a:r>
              <a:rPr sz="1100" spc="-5" dirty="0">
                <a:solidFill>
                  <a:srgbClr val="009CDE"/>
                </a:solidFill>
                <a:latin typeface="Arial"/>
                <a:cs typeface="Arial"/>
                <a:hlinkClick r:id="rId3"/>
              </a:rPr>
              <a:t>http://www.who.int/gpsc/5may/A4_hh-poster- </a:t>
            </a:r>
            <a:r>
              <a:rPr sz="1100" spc="-5" dirty="0">
                <a:solidFill>
                  <a:srgbClr val="009CDE"/>
                </a:solidFill>
                <a:latin typeface="Arial"/>
                <a:cs typeface="Arial"/>
              </a:rPr>
              <a:t> visual-EN.pdf?ua=1</a:t>
            </a:r>
            <a:endParaRPr sz="1100">
              <a:latin typeface="Arial"/>
              <a:cs typeface="Arial"/>
            </a:endParaRPr>
          </a:p>
        </p:txBody>
      </p:sp>
      <p:sp>
        <p:nvSpPr>
          <p:cNvPr id="6" name="object 6"/>
          <p:cNvSpPr/>
          <p:nvPr/>
        </p:nvSpPr>
        <p:spPr>
          <a:xfrm>
            <a:off x="8177896" y="5825737"/>
            <a:ext cx="968982" cy="971412"/>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43280" y="1244443"/>
            <a:ext cx="4184703" cy="547428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p:nvPr/>
        </p:nvSpPr>
        <p:spPr>
          <a:xfrm>
            <a:off x="238517" y="1119981"/>
            <a:ext cx="4194810" cy="5603875"/>
          </a:xfrm>
          <a:custGeom>
            <a:avLst/>
            <a:gdLst/>
            <a:ahLst/>
            <a:cxnLst/>
            <a:rect l="l" t="t" r="r" b="b"/>
            <a:pathLst>
              <a:path w="4194810" h="5603875">
                <a:moveTo>
                  <a:pt x="0" y="0"/>
                </a:moveTo>
                <a:lnTo>
                  <a:pt x="4194228" y="0"/>
                </a:lnTo>
                <a:lnTo>
                  <a:pt x="4194228" y="5603509"/>
                </a:lnTo>
                <a:lnTo>
                  <a:pt x="0" y="5603509"/>
                </a:lnTo>
                <a:lnTo>
                  <a:pt x="0" y="0"/>
                </a:lnTo>
                <a:close/>
              </a:path>
            </a:pathLst>
          </a:custGeom>
          <a:ln w="9525">
            <a:solidFill>
              <a:srgbClr val="122D45"/>
            </a:solidFill>
          </a:ln>
        </p:spPr>
        <p:txBody>
          <a:bodyPr wrap="square" lIns="0" tIns="0" rIns="0" bIns="0" rtlCol="0"/>
          <a:lstStyle/>
          <a:p>
            <a:endParaRPr/>
          </a:p>
        </p:txBody>
      </p:sp>
      <p:sp>
        <p:nvSpPr>
          <p:cNvPr id="4" name="object 4"/>
          <p:cNvSpPr txBox="1">
            <a:spLocks noGrp="1"/>
          </p:cNvSpPr>
          <p:nvPr>
            <p:ph type="title"/>
          </p:nvPr>
        </p:nvSpPr>
        <p:spPr>
          <a:xfrm>
            <a:off x="248581" y="46776"/>
            <a:ext cx="6490970" cy="953769"/>
          </a:xfrm>
          <a:prstGeom prst="rect">
            <a:avLst/>
          </a:prstGeom>
        </p:spPr>
        <p:txBody>
          <a:bodyPr vert="horz" wrap="square" lIns="0" tIns="66040" rIns="0" bIns="0" rtlCol="0">
            <a:spAutoFit/>
          </a:bodyPr>
          <a:lstStyle/>
          <a:p>
            <a:pPr marL="12700" marR="5080">
              <a:lnSpc>
                <a:spcPts val="3470"/>
              </a:lnSpc>
              <a:spcBef>
                <a:spcPts val="520"/>
              </a:spcBef>
            </a:pPr>
            <a:r>
              <a:rPr spc="-5" dirty="0"/>
              <a:t>Reminders: embedding hand hygiene  in the surgical </a:t>
            </a:r>
            <a:r>
              <a:rPr spc="-20" dirty="0"/>
              <a:t>patient’s</a:t>
            </a:r>
            <a:r>
              <a:rPr dirty="0"/>
              <a:t> </a:t>
            </a:r>
            <a:r>
              <a:rPr spc="-5" dirty="0"/>
              <a:t>journey</a:t>
            </a:r>
          </a:p>
        </p:txBody>
      </p:sp>
      <p:sp>
        <p:nvSpPr>
          <p:cNvPr id="5" name="object 5"/>
          <p:cNvSpPr txBox="1"/>
          <p:nvPr/>
        </p:nvSpPr>
        <p:spPr>
          <a:xfrm>
            <a:off x="4637679" y="6338764"/>
            <a:ext cx="3060065" cy="362585"/>
          </a:xfrm>
          <a:prstGeom prst="rect">
            <a:avLst/>
          </a:prstGeom>
        </p:spPr>
        <p:txBody>
          <a:bodyPr vert="horz" wrap="square" lIns="0" tIns="10795" rIns="0" bIns="0" rtlCol="0">
            <a:spAutoFit/>
          </a:bodyPr>
          <a:lstStyle/>
          <a:p>
            <a:pPr marL="12700" marR="5080">
              <a:lnSpc>
                <a:spcPct val="101000"/>
              </a:lnSpc>
              <a:spcBef>
                <a:spcPts val="85"/>
              </a:spcBef>
            </a:pPr>
            <a:r>
              <a:rPr sz="1100" i="1" spc="-5" dirty="0">
                <a:latin typeface="Arial"/>
                <a:cs typeface="Arial"/>
              </a:rPr>
              <a:t>Source</a:t>
            </a:r>
            <a:r>
              <a:rPr sz="1100" spc="-5" dirty="0">
                <a:latin typeface="Arial"/>
                <a:cs typeface="Arial"/>
              </a:rPr>
              <a:t>: </a:t>
            </a:r>
            <a:r>
              <a:rPr sz="1100" spc="-5" dirty="0">
                <a:solidFill>
                  <a:srgbClr val="009CDE"/>
                </a:solidFill>
                <a:latin typeface="Arial"/>
                <a:cs typeface="Arial"/>
                <a:hlinkClick r:id="rId3"/>
              </a:rPr>
              <a:t>http://www.who.int/infection- </a:t>
            </a:r>
            <a:r>
              <a:rPr sz="1100" spc="-5" dirty="0">
                <a:solidFill>
                  <a:srgbClr val="009CDE"/>
                </a:solidFill>
                <a:latin typeface="Arial"/>
                <a:cs typeface="Arial"/>
              </a:rPr>
              <a:t> prevention/tools/surgical/reminders-advocacy/en/</a:t>
            </a:r>
            <a:endParaRPr sz="1100">
              <a:latin typeface="Arial"/>
              <a:cs typeface="Arial"/>
            </a:endParaRPr>
          </a:p>
        </p:txBody>
      </p:sp>
      <p:sp>
        <p:nvSpPr>
          <p:cNvPr id="6" name="object 6"/>
          <p:cNvSpPr/>
          <p:nvPr/>
        </p:nvSpPr>
        <p:spPr>
          <a:xfrm>
            <a:off x="8177896" y="5825737"/>
            <a:ext cx="968982" cy="971412"/>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6372" y="418172"/>
            <a:ext cx="5377815" cy="574040"/>
          </a:xfrm>
          <a:prstGeom prst="rect">
            <a:avLst/>
          </a:prstGeom>
        </p:spPr>
        <p:txBody>
          <a:bodyPr vert="horz" wrap="square" lIns="0" tIns="12700" rIns="0" bIns="0" rtlCol="0">
            <a:spAutoFit/>
          </a:bodyPr>
          <a:lstStyle/>
          <a:p>
            <a:pPr marL="12700">
              <a:lnSpc>
                <a:spcPct val="100000"/>
              </a:lnSpc>
              <a:spcBef>
                <a:spcPts val="100"/>
              </a:spcBef>
            </a:pPr>
            <a:r>
              <a:rPr sz="3600" spc="-70" dirty="0"/>
              <a:t>Tools </a:t>
            </a:r>
            <a:r>
              <a:rPr sz="3600" dirty="0"/>
              <a:t>to </a:t>
            </a:r>
            <a:r>
              <a:rPr sz="3600" spc="-15" dirty="0"/>
              <a:t>address </a:t>
            </a:r>
            <a:r>
              <a:rPr sz="3600" spc="-5" dirty="0"/>
              <a:t>the</a:t>
            </a:r>
            <a:r>
              <a:rPr sz="3600" spc="50" dirty="0"/>
              <a:t> </a:t>
            </a:r>
            <a:r>
              <a:rPr sz="3600" spc="-15" dirty="0"/>
              <a:t>culture</a:t>
            </a:r>
            <a:endParaRPr sz="3600"/>
          </a:p>
        </p:txBody>
      </p:sp>
      <p:sp>
        <p:nvSpPr>
          <p:cNvPr id="3" name="object 3"/>
          <p:cNvSpPr/>
          <p:nvPr/>
        </p:nvSpPr>
        <p:spPr>
          <a:xfrm>
            <a:off x="175807" y="3348906"/>
            <a:ext cx="4457853" cy="181863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p:nvPr/>
        </p:nvSpPr>
        <p:spPr>
          <a:xfrm>
            <a:off x="4763424" y="3154281"/>
            <a:ext cx="4125670" cy="246005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4713424" y="3108819"/>
            <a:ext cx="4180840" cy="2510790"/>
          </a:xfrm>
          <a:custGeom>
            <a:avLst/>
            <a:gdLst/>
            <a:ahLst/>
            <a:cxnLst/>
            <a:rect l="l" t="t" r="r" b="b"/>
            <a:pathLst>
              <a:path w="4180840" h="2510790">
                <a:moveTo>
                  <a:pt x="0" y="0"/>
                </a:moveTo>
                <a:lnTo>
                  <a:pt x="4180433" y="0"/>
                </a:lnTo>
                <a:lnTo>
                  <a:pt x="4180433" y="2510283"/>
                </a:lnTo>
                <a:lnTo>
                  <a:pt x="0" y="2510283"/>
                </a:lnTo>
                <a:lnTo>
                  <a:pt x="0" y="0"/>
                </a:lnTo>
                <a:close/>
              </a:path>
            </a:pathLst>
          </a:custGeom>
          <a:ln w="9525">
            <a:solidFill>
              <a:srgbClr val="000000"/>
            </a:solidFill>
          </a:ln>
        </p:spPr>
        <p:txBody>
          <a:bodyPr wrap="square" lIns="0" tIns="0" rIns="0" bIns="0" rtlCol="0"/>
          <a:lstStyle/>
          <a:p>
            <a:endParaRPr/>
          </a:p>
        </p:txBody>
      </p:sp>
      <p:sp>
        <p:nvSpPr>
          <p:cNvPr id="6" name="object 6"/>
          <p:cNvSpPr txBox="1"/>
          <p:nvPr/>
        </p:nvSpPr>
        <p:spPr>
          <a:xfrm>
            <a:off x="333644" y="6108612"/>
            <a:ext cx="8468995" cy="697230"/>
          </a:xfrm>
          <a:prstGeom prst="rect">
            <a:avLst/>
          </a:prstGeom>
        </p:spPr>
        <p:txBody>
          <a:bodyPr vert="horz" wrap="square" lIns="0" tIns="12065" rIns="0" bIns="0" rtlCol="0">
            <a:spAutoFit/>
          </a:bodyPr>
          <a:lstStyle/>
          <a:p>
            <a:pPr marL="12700" marR="5080">
              <a:lnSpc>
                <a:spcPct val="100200"/>
              </a:lnSpc>
              <a:spcBef>
                <a:spcPts val="95"/>
              </a:spcBef>
            </a:pPr>
            <a:r>
              <a:rPr sz="1100" i="1" spc="-5" dirty="0">
                <a:latin typeface="Arial"/>
                <a:cs typeface="Arial"/>
              </a:rPr>
              <a:t>Sources</a:t>
            </a:r>
            <a:r>
              <a:rPr sz="1100" spc="-5" dirty="0">
                <a:latin typeface="Arial"/>
                <a:cs typeface="Arial"/>
              </a:rPr>
              <a:t>: Core </a:t>
            </a:r>
            <a:r>
              <a:rPr sz="1100" dirty="0">
                <a:latin typeface="Arial"/>
                <a:cs typeface="Arial"/>
              </a:rPr>
              <a:t>CUSP Toolkit </a:t>
            </a:r>
            <a:r>
              <a:rPr sz="1100" spc="-5" dirty="0">
                <a:latin typeface="Arial"/>
                <a:cs typeface="Arial"/>
              </a:rPr>
              <a:t>[website]. </a:t>
            </a:r>
            <a:r>
              <a:rPr sz="1100" dirty="0">
                <a:latin typeface="Arial"/>
                <a:cs typeface="Arial"/>
              </a:rPr>
              <a:t>Rockville, </a:t>
            </a:r>
            <a:r>
              <a:rPr sz="1100" spc="-5" dirty="0">
                <a:latin typeface="Arial"/>
                <a:cs typeface="Arial"/>
              </a:rPr>
              <a:t>MD: </a:t>
            </a:r>
            <a:r>
              <a:rPr sz="1100" dirty="0">
                <a:latin typeface="Arial"/>
                <a:cs typeface="Arial"/>
              </a:rPr>
              <a:t>Agency </a:t>
            </a:r>
            <a:r>
              <a:rPr sz="1100" spc="-5" dirty="0">
                <a:latin typeface="Arial"/>
                <a:cs typeface="Arial"/>
              </a:rPr>
              <a:t>for Healthcare Research </a:t>
            </a:r>
            <a:r>
              <a:rPr sz="1100" dirty="0">
                <a:latin typeface="Arial"/>
                <a:cs typeface="Arial"/>
              </a:rPr>
              <a:t>and </a:t>
            </a:r>
            <a:r>
              <a:rPr sz="1100" spc="-5" dirty="0">
                <a:latin typeface="Arial"/>
                <a:cs typeface="Arial"/>
              </a:rPr>
              <a:t>Quality; </a:t>
            </a:r>
            <a:r>
              <a:rPr sz="1100" dirty="0">
                <a:latin typeface="Arial"/>
                <a:cs typeface="Arial"/>
              </a:rPr>
              <a:t>2018  </a:t>
            </a:r>
            <a:r>
              <a:rPr sz="1100" spc="-5" dirty="0">
                <a:latin typeface="Arial"/>
                <a:cs typeface="Arial"/>
              </a:rPr>
              <a:t>(</a:t>
            </a:r>
            <a:r>
              <a:rPr sz="1100" u="sng" spc="-5" dirty="0">
                <a:solidFill>
                  <a:srgbClr val="009CDE"/>
                </a:solidFill>
                <a:uFill>
                  <a:solidFill>
                    <a:srgbClr val="009CDE"/>
                  </a:solidFill>
                </a:uFill>
                <a:latin typeface="Arial"/>
                <a:cs typeface="Arial"/>
              </a:rPr>
              <a:t>https://</a:t>
            </a:r>
            <a:r>
              <a:rPr sz="1100" u="sng" spc="-5" dirty="0">
                <a:solidFill>
                  <a:srgbClr val="009CDE"/>
                </a:solidFill>
                <a:uFill>
                  <a:solidFill>
                    <a:srgbClr val="009CDE"/>
                  </a:solidFill>
                </a:uFill>
                <a:latin typeface="Arial"/>
                <a:cs typeface="Arial"/>
                <a:hlinkClick r:id="rId4"/>
              </a:rPr>
              <a:t>www.ahrq.gov/professionals/education/curriculum-tools/cusptoolkit/modules/index.html</a:t>
            </a:r>
            <a:r>
              <a:rPr sz="1100" spc="-5" dirty="0">
                <a:latin typeface="Arial"/>
                <a:cs typeface="Arial"/>
                <a:hlinkClick r:id="rId4"/>
              </a:rPr>
              <a:t>); </a:t>
            </a:r>
            <a:r>
              <a:rPr sz="1100" spc="-5" dirty="0">
                <a:latin typeface="Arial"/>
                <a:cs typeface="Arial"/>
              </a:rPr>
              <a:t>Supplemental </a:t>
            </a:r>
            <a:r>
              <a:rPr sz="1100" dirty="0">
                <a:latin typeface="Arial"/>
                <a:cs typeface="Arial"/>
              </a:rPr>
              <a:t>Tools </a:t>
            </a:r>
            <a:r>
              <a:rPr sz="1100" spc="-5" dirty="0">
                <a:latin typeface="Arial"/>
                <a:cs typeface="Arial"/>
              </a:rPr>
              <a:t>[website]. </a:t>
            </a:r>
            <a:r>
              <a:rPr sz="1100" dirty="0">
                <a:latin typeface="Arial"/>
                <a:cs typeface="Arial"/>
              </a:rPr>
              <a:t>Rockville,  </a:t>
            </a:r>
            <a:r>
              <a:rPr sz="1100" spc="-5" dirty="0">
                <a:latin typeface="Arial"/>
                <a:cs typeface="Arial"/>
              </a:rPr>
              <a:t>MD: </a:t>
            </a:r>
            <a:r>
              <a:rPr sz="1100" dirty="0">
                <a:latin typeface="Arial"/>
                <a:cs typeface="Arial"/>
              </a:rPr>
              <a:t>Agency </a:t>
            </a:r>
            <a:r>
              <a:rPr sz="1100" spc="-5" dirty="0">
                <a:latin typeface="Arial"/>
                <a:cs typeface="Arial"/>
              </a:rPr>
              <a:t>for Healthcare Research </a:t>
            </a:r>
            <a:r>
              <a:rPr sz="1100" dirty="0">
                <a:latin typeface="Arial"/>
                <a:cs typeface="Arial"/>
              </a:rPr>
              <a:t>and </a:t>
            </a:r>
            <a:r>
              <a:rPr sz="1100" spc="-5" dirty="0">
                <a:latin typeface="Arial"/>
                <a:cs typeface="Arial"/>
              </a:rPr>
              <a:t>Quality; </a:t>
            </a:r>
            <a:r>
              <a:rPr sz="1100" dirty="0">
                <a:latin typeface="Arial"/>
                <a:cs typeface="Arial"/>
              </a:rPr>
              <a:t>2018 </a:t>
            </a:r>
            <a:r>
              <a:rPr sz="1100" spc="-5" dirty="0">
                <a:latin typeface="Arial"/>
                <a:cs typeface="Arial"/>
              </a:rPr>
              <a:t>(</a:t>
            </a:r>
            <a:r>
              <a:rPr sz="1100" u="sng" spc="-5" dirty="0">
                <a:solidFill>
                  <a:srgbClr val="009CDE"/>
                </a:solidFill>
                <a:uFill>
                  <a:solidFill>
                    <a:srgbClr val="009CDE"/>
                  </a:solidFill>
                </a:uFill>
                <a:latin typeface="Arial"/>
                <a:cs typeface="Arial"/>
              </a:rPr>
              <a:t>https://</a:t>
            </a:r>
            <a:r>
              <a:rPr sz="1100" u="sng" spc="-5" dirty="0">
                <a:solidFill>
                  <a:srgbClr val="009CDE"/>
                </a:solidFill>
                <a:uFill>
                  <a:solidFill>
                    <a:srgbClr val="009CDE"/>
                  </a:solidFill>
                </a:uFill>
                <a:latin typeface="Arial"/>
                <a:cs typeface="Arial"/>
                <a:hlinkClick r:id="rId5"/>
              </a:rPr>
              <a:t>www.ahrq.gov/professionals/quality-patient- </a:t>
            </a:r>
            <a:r>
              <a:rPr sz="1100" spc="-5" dirty="0">
                <a:solidFill>
                  <a:srgbClr val="009CDE"/>
                </a:solidFill>
                <a:latin typeface="Arial"/>
                <a:cs typeface="Arial"/>
              </a:rPr>
              <a:t> </a:t>
            </a:r>
            <a:r>
              <a:rPr sz="1100" u="sng" spc="-5" dirty="0">
                <a:solidFill>
                  <a:srgbClr val="009CDE"/>
                </a:solidFill>
                <a:uFill>
                  <a:solidFill>
                    <a:srgbClr val="009CDE"/>
                  </a:solidFill>
                </a:uFill>
                <a:latin typeface="Arial"/>
                <a:cs typeface="Arial"/>
              </a:rPr>
              <a:t>safety/hais/tools/surgery/guide-appcusp.html</a:t>
            </a:r>
            <a:r>
              <a:rPr sz="1100" spc="-5" dirty="0">
                <a:latin typeface="Arial"/>
                <a:cs typeface="Arial"/>
              </a:rPr>
              <a:t>).</a:t>
            </a:r>
            <a:endParaRPr sz="1100">
              <a:latin typeface="Arial"/>
              <a:cs typeface="Arial"/>
            </a:endParaRPr>
          </a:p>
        </p:txBody>
      </p:sp>
      <p:sp>
        <p:nvSpPr>
          <p:cNvPr id="7" name="object 7"/>
          <p:cNvSpPr txBox="1"/>
          <p:nvPr/>
        </p:nvSpPr>
        <p:spPr>
          <a:xfrm>
            <a:off x="321071" y="1293166"/>
            <a:ext cx="8470900" cy="1477645"/>
          </a:xfrm>
          <a:prstGeom prst="rect">
            <a:avLst/>
          </a:prstGeom>
          <a:ln w="9525">
            <a:solidFill>
              <a:srgbClr val="000000"/>
            </a:solidFill>
          </a:ln>
        </p:spPr>
        <p:txBody>
          <a:bodyPr vert="horz" wrap="square" lIns="0" tIns="36830" rIns="0" bIns="0" rtlCol="0">
            <a:spAutoFit/>
          </a:bodyPr>
          <a:lstStyle/>
          <a:p>
            <a:pPr marL="90805">
              <a:lnSpc>
                <a:spcPct val="100000"/>
              </a:lnSpc>
              <a:spcBef>
                <a:spcPts val="290"/>
              </a:spcBef>
            </a:pPr>
            <a:r>
              <a:rPr sz="1800" spc="-5" dirty="0">
                <a:solidFill>
                  <a:srgbClr val="0070C0"/>
                </a:solidFill>
                <a:latin typeface="Times New Roman"/>
                <a:cs typeface="Times New Roman"/>
              </a:rPr>
              <a:t>Core CUSP</a:t>
            </a:r>
            <a:r>
              <a:rPr sz="1800" spc="-70" dirty="0">
                <a:solidFill>
                  <a:srgbClr val="0070C0"/>
                </a:solidFill>
                <a:latin typeface="Times New Roman"/>
                <a:cs typeface="Times New Roman"/>
              </a:rPr>
              <a:t> </a:t>
            </a:r>
            <a:r>
              <a:rPr sz="1800" spc="-5" dirty="0">
                <a:solidFill>
                  <a:srgbClr val="0070C0"/>
                </a:solidFill>
                <a:latin typeface="Times New Roman"/>
                <a:cs typeface="Times New Roman"/>
              </a:rPr>
              <a:t>toolkit</a:t>
            </a:r>
            <a:endParaRPr sz="1800">
              <a:latin typeface="Times New Roman"/>
              <a:cs typeface="Times New Roman"/>
            </a:endParaRPr>
          </a:p>
          <a:p>
            <a:pPr marL="90805" marR="315595">
              <a:lnSpc>
                <a:spcPct val="99800"/>
              </a:lnSpc>
              <a:spcBef>
                <a:spcPts val="15"/>
              </a:spcBef>
            </a:pPr>
            <a:r>
              <a:rPr sz="1800" spc="-5" dirty="0">
                <a:latin typeface="Times New Roman"/>
                <a:cs typeface="Times New Roman"/>
              </a:rPr>
              <a:t>Created </a:t>
            </a:r>
            <a:r>
              <a:rPr sz="1800" dirty="0">
                <a:latin typeface="Times New Roman"/>
                <a:cs typeface="Times New Roman"/>
              </a:rPr>
              <a:t>for </a:t>
            </a:r>
            <a:r>
              <a:rPr sz="1800" spc="-5" dirty="0">
                <a:latin typeface="Times New Roman"/>
                <a:cs typeface="Times New Roman"/>
              </a:rPr>
              <a:t>clinicians </a:t>
            </a:r>
            <a:r>
              <a:rPr sz="1800" dirty="0">
                <a:latin typeface="Times New Roman"/>
                <a:cs typeface="Times New Roman"/>
              </a:rPr>
              <a:t>by </a:t>
            </a:r>
            <a:r>
              <a:rPr sz="1800" spc="-5" dirty="0">
                <a:latin typeface="Times New Roman"/>
                <a:cs typeface="Times New Roman"/>
              </a:rPr>
              <a:t>clinicians, the CUSP toolkit is modular </a:t>
            </a:r>
            <a:r>
              <a:rPr sz="1800" dirty="0">
                <a:latin typeface="Times New Roman"/>
                <a:cs typeface="Times New Roman"/>
              </a:rPr>
              <a:t>and </a:t>
            </a:r>
            <a:r>
              <a:rPr sz="1800" spc="-5" dirty="0">
                <a:latin typeface="Times New Roman"/>
                <a:cs typeface="Times New Roman"/>
              </a:rPr>
              <a:t>modifiable to meet  individual unit needs. </a:t>
            </a:r>
            <a:r>
              <a:rPr sz="1800" dirty="0">
                <a:latin typeface="Times New Roman"/>
                <a:cs typeface="Times New Roman"/>
              </a:rPr>
              <a:t>Each </a:t>
            </a:r>
            <a:r>
              <a:rPr sz="1800" spc="-5" dirty="0">
                <a:latin typeface="Times New Roman"/>
                <a:cs typeface="Times New Roman"/>
              </a:rPr>
              <a:t>module includes teaching tools </a:t>
            </a:r>
            <a:r>
              <a:rPr sz="1800" dirty="0">
                <a:latin typeface="Times New Roman"/>
                <a:cs typeface="Times New Roman"/>
              </a:rPr>
              <a:t>and </a:t>
            </a:r>
            <a:r>
              <a:rPr sz="1800" spc="-5" dirty="0">
                <a:latin typeface="Times New Roman"/>
                <a:cs typeface="Times New Roman"/>
              </a:rPr>
              <a:t>resources to support  </a:t>
            </a:r>
            <a:r>
              <a:rPr sz="1800" dirty="0">
                <a:latin typeface="Times New Roman"/>
                <a:cs typeface="Times New Roman"/>
              </a:rPr>
              <a:t>change at </a:t>
            </a:r>
            <a:r>
              <a:rPr sz="1800" spc="-5" dirty="0">
                <a:latin typeface="Times New Roman"/>
                <a:cs typeface="Times New Roman"/>
              </a:rPr>
              <a:t>the unit level, presented through facilitator notes that take </a:t>
            </a:r>
            <a:r>
              <a:rPr sz="1800" dirty="0">
                <a:latin typeface="Times New Roman"/>
                <a:cs typeface="Times New Roman"/>
              </a:rPr>
              <a:t>you </a:t>
            </a:r>
            <a:r>
              <a:rPr sz="1800" spc="-5" dirty="0">
                <a:latin typeface="Times New Roman"/>
                <a:cs typeface="Times New Roman"/>
              </a:rPr>
              <a:t>step-by-step  through the module, presentation slides, tools,</a:t>
            </a:r>
            <a:r>
              <a:rPr sz="1800" spc="25" dirty="0">
                <a:latin typeface="Times New Roman"/>
                <a:cs typeface="Times New Roman"/>
              </a:rPr>
              <a:t> </a:t>
            </a:r>
            <a:r>
              <a:rPr sz="1800" spc="-5" dirty="0">
                <a:latin typeface="Times New Roman"/>
                <a:cs typeface="Times New Roman"/>
              </a:rPr>
              <a:t>videos.</a:t>
            </a:r>
            <a:endParaRPr sz="1800">
              <a:latin typeface="Times New Roman"/>
              <a:cs typeface="Times New Roman"/>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1937" y="31994"/>
            <a:ext cx="5407660" cy="953769"/>
          </a:xfrm>
          <a:prstGeom prst="rect">
            <a:avLst/>
          </a:prstGeom>
        </p:spPr>
        <p:txBody>
          <a:bodyPr vert="horz" wrap="square" lIns="0" tIns="66040" rIns="0" bIns="0" rtlCol="0">
            <a:spAutoFit/>
          </a:bodyPr>
          <a:lstStyle/>
          <a:p>
            <a:pPr marL="12700" marR="5080">
              <a:lnSpc>
                <a:spcPts val="3470"/>
              </a:lnSpc>
              <a:spcBef>
                <a:spcPts val="520"/>
              </a:spcBef>
            </a:pPr>
            <a:r>
              <a:rPr spc="-5" dirty="0"/>
              <a:t>SSI </a:t>
            </a:r>
            <a:r>
              <a:rPr spc="-10" dirty="0"/>
              <a:t>prevention throughout </a:t>
            </a:r>
            <a:r>
              <a:rPr spc="-5" dirty="0"/>
              <a:t>the  patient journey </a:t>
            </a:r>
            <a:r>
              <a:rPr dirty="0"/>
              <a:t>– </a:t>
            </a:r>
            <a:r>
              <a:rPr spc="-5" dirty="0"/>
              <a:t>IPC in</a:t>
            </a:r>
            <a:r>
              <a:rPr spc="-30" dirty="0"/>
              <a:t> </a:t>
            </a:r>
            <a:r>
              <a:rPr spc="-5" dirty="0"/>
              <a:t>action</a:t>
            </a:r>
          </a:p>
        </p:txBody>
      </p:sp>
      <p:sp>
        <p:nvSpPr>
          <p:cNvPr id="3" name="object 3"/>
          <p:cNvSpPr/>
          <p:nvPr/>
        </p:nvSpPr>
        <p:spPr>
          <a:xfrm>
            <a:off x="323527" y="1237807"/>
            <a:ext cx="3830478" cy="528941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p:nvPr/>
        </p:nvSpPr>
        <p:spPr>
          <a:xfrm>
            <a:off x="314003" y="1135159"/>
            <a:ext cx="3850004" cy="5532120"/>
          </a:xfrm>
          <a:custGeom>
            <a:avLst/>
            <a:gdLst/>
            <a:ahLst/>
            <a:cxnLst/>
            <a:rect l="l" t="t" r="r" b="b"/>
            <a:pathLst>
              <a:path w="3850004" h="5532120">
                <a:moveTo>
                  <a:pt x="0" y="0"/>
                </a:moveTo>
                <a:lnTo>
                  <a:pt x="3849529" y="0"/>
                </a:lnTo>
                <a:lnTo>
                  <a:pt x="3849529" y="5531960"/>
                </a:lnTo>
                <a:lnTo>
                  <a:pt x="0" y="5531960"/>
                </a:lnTo>
                <a:lnTo>
                  <a:pt x="0" y="0"/>
                </a:lnTo>
                <a:close/>
              </a:path>
            </a:pathLst>
          </a:custGeom>
          <a:ln w="19050">
            <a:solidFill>
              <a:srgbClr val="000000"/>
            </a:solidFill>
          </a:ln>
        </p:spPr>
        <p:txBody>
          <a:bodyPr wrap="square" lIns="0" tIns="0" rIns="0" bIns="0" rtlCol="0"/>
          <a:lstStyle/>
          <a:p>
            <a:endParaRPr/>
          </a:p>
        </p:txBody>
      </p:sp>
      <p:sp>
        <p:nvSpPr>
          <p:cNvPr id="5" name="object 5"/>
          <p:cNvSpPr txBox="1"/>
          <p:nvPr/>
        </p:nvSpPr>
        <p:spPr>
          <a:xfrm>
            <a:off x="4434716" y="6410094"/>
            <a:ext cx="3182620" cy="193040"/>
          </a:xfrm>
          <a:prstGeom prst="rect">
            <a:avLst/>
          </a:prstGeom>
        </p:spPr>
        <p:txBody>
          <a:bodyPr vert="horz" wrap="square" lIns="0" tIns="12700" rIns="0" bIns="0" rtlCol="0">
            <a:spAutoFit/>
          </a:bodyPr>
          <a:lstStyle/>
          <a:p>
            <a:pPr marL="12700">
              <a:lnSpc>
                <a:spcPct val="100000"/>
              </a:lnSpc>
              <a:spcBef>
                <a:spcPts val="100"/>
              </a:spcBef>
            </a:pPr>
            <a:r>
              <a:rPr sz="1100" i="1" spc="-5" dirty="0">
                <a:latin typeface="Arial"/>
                <a:cs typeface="Arial"/>
              </a:rPr>
              <a:t>Source</a:t>
            </a:r>
            <a:r>
              <a:rPr sz="1100" spc="-5" dirty="0">
                <a:latin typeface="Arial"/>
                <a:cs typeface="Arial"/>
              </a:rPr>
              <a:t>:</a:t>
            </a:r>
            <a:r>
              <a:rPr sz="1100" spc="10" dirty="0">
                <a:latin typeface="Arial"/>
                <a:cs typeface="Arial"/>
              </a:rPr>
              <a:t> </a:t>
            </a:r>
            <a:r>
              <a:rPr sz="1100" spc="-5" dirty="0">
                <a:solidFill>
                  <a:srgbClr val="009CDE"/>
                </a:solidFill>
                <a:latin typeface="Arial"/>
                <a:cs typeface="Arial"/>
                <a:hlinkClick r:id="rId3"/>
              </a:rPr>
              <a:t>http://www.who.int/gpsc/ssi-infographic.pdf</a:t>
            </a:r>
            <a:endParaRPr sz="1100">
              <a:latin typeface="Arial"/>
              <a:cs typeface="Arial"/>
            </a:endParaRPr>
          </a:p>
        </p:txBody>
      </p:sp>
      <p:sp>
        <p:nvSpPr>
          <p:cNvPr id="6" name="object 6"/>
          <p:cNvSpPr/>
          <p:nvPr/>
        </p:nvSpPr>
        <p:spPr>
          <a:xfrm>
            <a:off x="8177896" y="5825737"/>
            <a:ext cx="968982" cy="971412"/>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11968" y="3705942"/>
            <a:ext cx="2690573" cy="3085692"/>
          </a:xfrm>
          <a:prstGeom prst="rect">
            <a:avLst/>
          </a:prstGeom>
        </p:spPr>
      </p:pic>
      <p:sp>
        <p:nvSpPr>
          <p:cNvPr id="5" name="Title 1"/>
          <p:cNvSpPr>
            <a:spLocks noGrp="1"/>
          </p:cNvSpPr>
          <p:nvPr>
            <p:ph type="title"/>
          </p:nvPr>
        </p:nvSpPr>
        <p:spPr>
          <a:xfrm>
            <a:off x="302492" y="9525"/>
            <a:ext cx="6838122" cy="981075"/>
          </a:xfrm>
        </p:spPr>
        <p:txBody>
          <a:bodyPr/>
          <a:lstStyle/>
          <a:p>
            <a:r>
              <a:rPr lang="en-GB" sz="3200" dirty="0"/>
              <a:t>WHO SSI Prevention Implementation Package</a:t>
            </a:r>
            <a:endParaRPr lang="en-GB" sz="3200" i="1" dirty="0">
              <a:solidFill>
                <a:srgbClr val="FF0000"/>
              </a:solidFill>
            </a:endParaRPr>
          </a:p>
        </p:txBody>
      </p:sp>
      <p:sp>
        <p:nvSpPr>
          <p:cNvPr id="8" name="TextBox 7"/>
          <p:cNvSpPr txBox="1"/>
          <p:nvPr/>
        </p:nvSpPr>
        <p:spPr>
          <a:xfrm>
            <a:off x="6615849" y="1023673"/>
            <a:ext cx="1721213" cy="2554012"/>
          </a:xfrm>
          <a:prstGeom prst="rect">
            <a:avLst/>
          </a:prstGeom>
          <a:noFill/>
          <a:ln w="12700">
            <a:solidFill>
              <a:srgbClr val="FF6600"/>
            </a:solidFill>
          </a:ln>
        </p:spPr>
        <p:txBody>
          <a:bodyPr wrap="square" lIns="90912" tIns="45456" rIns="90912" bIns="45456" rtlCol="0">
            <a:spAutoFit/>
          </a:bodyPr>
          <a:lstStyle/>
          <a:p>
            <a:pPr marL="0" marR="0" lvl="0" indent="0" algn="ctr" defTabSz="452228"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FF6600"/>
              </a:solidFill>
              <a:effectLst/>
              <a:uLnTx/>
              <a:uFillTx/>
              <a:latin typeface="Arial Narrow" panose="020B0606020202030204" pitchFamily="34" charset="0"/>
              <a:ea typeface="+mn-ea"/>
              <a:cs typeface="Arial"/>
            </a:endParaRPr>
          </a:p>
          <a:p>
            <a:pPr marL="0" marR="0" lvl="0" indent="0" algn="ctr" defTabSz="452228"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6600"/>
                </a:solidFill>
                <a:effectLst/>
                <a:uLnTx/>
                <a:uFillTx/>
                <a:latin typeface="Arial Narrow" panose="020B0606020202030204" pitchFamily="34" charset="0"/>
                <a:ea typeface="+mn-ea"/>
                <a:cs typeface="Arial"/>
              </a:rPr>
              <a:t>WHO Adaptive Tools to Support</a:t>
            </a:r>
          </a:p>
          <a:p>
            <a:pPr marL="0" marR="0" lvl="0" indent="0" algn="ctr" defTabSz="452228"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6600"/>
                </a:solidFill>
                <a:effectLst/>
                <a:uLnTx/>
                <a:uFillTx/>
                <a:latin typeface="Arial Narrow" panose="020B0606020202030204" pitchFamily="34" charset="0"/>
                <a:ea typeface="+mn-ea"/>
                <a:cs typeface="Arial"/>
              </a:rPr>
              <a:t>SSI Prevention Implementation</a:t>
            </a:r>
          </a:p>
          <a:p>
            <a:pPr marL="0" marR="0" lvl="0" indent="0" algn="ctr" defTabSz="452228"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FF6600"/>
              </a:solidFill>
              <a:effectLst/>
              <a:uLnTx/>
              <a:uFillTx/>
              <a:latin typeface="Arial Narrow" panose="020B0606020202030204" pitchFamily="34" charset="0"/>
              <a:ea typeface="+mn-ea"/>
              <a:cs typeface="Arial"/>
            </a:endParaRPr>
          </a:p>
          <a:p>
            <a:pPr marL="0" marR="0" lvl="0" indent="0" algn="ctr" defTabSz="452228"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6600"/>
                </a:solidFill>
                <a:effectLst/>
                <a:uLnTx/>
                <a:uFillTx/>
                <a:latin typeface="Arial Narrow" panose="020B0606020202030204" pitchFamily="34" charset="0"/>
                <a:ea typeface="+mn-ea"/>
                <a:cs typeface="Arial"/>
              </a:rPr>
              <a:t> </a:t>
            </a:r>
            <a:endParaRPr kumimoji="0" lang="en-US" sz="2000" b="1" i="0" u="none" strike="noStrike" kern="1200" cap="none" spc="0" normalizeH="0" baseline="0" noProof="0" dirty="0">
              <a:ln>
                <a:noFill/>
              </a:ln>
              <a:solidFill>
                <a:srgbClr val="FF6600"/>
              </a:solidFill>
              <a:effectLst/>
              <a:uLnTx/>
              <a:uFillTx/>
              <a:latin typeface="Arial Narrow" panose="020B0606020202030204" pitchFamily="34" charset="0"/>
              <a:ea typeface="+mn-ea"/>
              <a:cs typeface="Arial"/>
            </a:endParaRPr>
          </a:p>
        </p:txBody>
      </p:sp>
      <p:sp>
        <p:nvSpPr>
          <p:cNvPr id="10" name="TextBox 9"/>
          <p:cNvSpPr txBox="1"/>
          <p:nvPr/>
        </p:nvSpPr>
        <p:spPr>
          <a:xfrm>
            <a:off x="749976" y="5567945"/>
            <a:ext cx="2836570" cy="707353"/>
          </a:xfrm>
          <a:prstGeom prst="rect">
            <a:avLst/>
          </a:prstGeom>
          <a:solidFill>
            <a:schemeClr val="bg1"/>
          </a:solidFill>
          <a:ln w="28575">
            <a:solidFill>
              <a:schemeClr val="tx1"/>
            </a:solidFill>
          </a:ln>
        </p:spPr>
        <p:txBody>
          <a:bodyPr wrap="square" lIns="90912" tIns="45456" rIns="90912" bIns="45456" rtlCol="0">
            <a:spAutoFit/>
          </a:bodyPr>
          <a:lstStyle/>
          <a:p>
            <a:pPr marL="0" marR="0" lvl="0" indent="0" algn="ctr" defTabSz="452228"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a:rPr>
              <a:t>Fact sheets on </a:t>
            </a:r>
          </a:p>
          <a:p>
            <a:pPr marL="0" marR="0" lvl="0" indent="0" algn="ctr" defTabSz="452228"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a:rPr>
              <a:t>SSI recommendations</a:t>
            </a:r>
            <a:endParaRPr kumimoji="0" lang="en-US" sz="2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a:endParaRPr>
          </a:p>
        </p:txBody>
      </p:sp>
      <p:pic>
        <p:nvPicPr>
          <p:cNvPr id="2" name="Picture 1">
            <a:extLst>
              <a:ext uri="{FF2B5EF4-FFF2-40B4-BE49-F238E27FC236}">
                <a16:creationId xmlns:a16="http://schemas.microsoft.com/office/drawing/2014/main" id="{4CFB2CA8-35AB-4D1F-957F-078D34D34DF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78379" y="1023673"/>
            <a:ext cx="2053614" cy="2546482"/>
          </a:xfrm>
          <a:prstGeom prst="rect">
            <a:avLst/>
          </a:prstGeom>
        </p:spPr>
      </p:pic>
      <p:sp>
        <p:nvSpPr>
          <p:cNvPr id="9" name="Rectangle 8">
            <a:extLst>
              <a:ext uri="{FF2B5EF4-FFF2-40B4-BE49-F238E27FC236}">
                <a16:creationId xmlns:a16="http://schemas.microsoft.com/office/drawing/2014/main" id="{8E896E7B-9309-4802-98DC-91D12C513C77}"/>
              </a:ext>
            </a:extLst>
          </p:cNvPr>
          <p:cNvSpPr/>
          <p:nvPr/>
        </p:nvSpPr>
        <p:spPr>
          <a:xfrm>
            <a:off x="2426877" y="2715126"/>
            <a:ext cx="1978090" cy="5539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http://www.who.int/infection-prevention/tools/surgical/evaluation_feedback/en/ </a:t>
            </a:r>
          </a:p>
        </p:txBody>
      </p:sp>
      <p:sp>
        <p:nvSpPr>
          <p:cNvPr id="11" name="Rectangle 10">
            <a:extLst>
              <a:ext uri="{FF2B5EF4-FFF2-40B4-BE49-F238E27FC236}">
                <a16:creationId xmlns:a16="http://schemas.microsoft.com/office/drawing/2014/main" id="{B8C11FD5-B12F-4F49-AAD1-831FC4D1B72C}"/>
              </a:ext>
            </a:extLst>
          </p:cNvPr>
          <p:cNvSpPr/>
          <p:nvPr/>
        </p:nvSpPr>
        <p:spPr>
          <a:xfrm>
            <a:off x="1" y="6539958"/>
            <a:ext cx="4184542" cy="307777"/>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srgbClr val="0070C0"/>
                </a:solidFill>
                <a:effectLst/>
                <a:uLnTx/>
                <a:uFillTx/>
                <a:latin typeface="Arial Narrow" panose="020B0606020202030204" pitchFamily="34" charset="0"/>
                <a:ea typeface="+mn-ea"/>
                <a:cs typeface="+mn-cs"/>
              </a:rPr>
              <a:t>http://www.who.int/infection-prevention/tools/surgical/en/</a:t>
            </a:r>
          </a:p>
        </p:txBody>
      </p:sp>
      <p:pic>
        <p:nvPicPr>
          <p:cNvPr id="14" name="Picture 1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6889" y="1023673"/>
            <a:ext cx="2111903" cy="2546482"/>
          </a:xfrm>
          <a:prstGeom prst="rect">
            <a:avLst/>
          </a:prstGeom>
          <a:ln>
            <a:solidFill>
              <a:schemeClr val="accent1"/>
            </a:solidFill>
          </a:ln>
        </p:spPr>
      </p:pic>
      <p:pic>
        <p:nvPicPr>
          <p:cNvPr id="3" name="Picture 2">
            <a:extLst>
              <a:ext uri="{FF2B5EF4-FFF2-40B4-BE49-F238E27FC236}">
                <a16:creationId xmlns:a16="http://schemas.microsoft.com/office/drawing/2014/main" id="{2ECB3CDE-5DCF-4DC7-B5C9-BD2DF9C893A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29106" y="3522064"/>
            <a:ext cx="2950738" cy="2024447"/>
          </a:xfrm>
          <a:prstGeom prst="rect">
            <a:avLst/>
          </a:prstGeom>
          <a:ln>
            <a:solidFill>
              <a:schemeClr val="tx1"/>
            </a:solidFill>
          </a:ln>
        </p:spPr>
      </p:pic>
      <p:pic>
        <p:nvPicPr>
          <p:cNvPr id="7" name="Picture 6">
            <a:extLst>
              <a:ext uri="{FF2B5EF4-FFF2-40B4-BE49-F238E27FC236}">
                <a16:creationId xmlns:a16="http://schemas.microsoft.com/office/drawing/2014/main" id="{9FAD3E40-8B70-4FDE-9919-2D4907B37FB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650902" y="1054931"/>
            <a:ext cx="1746038" cy="2464393"/>
          </a:xfrm>
          <a:prstGeom prst="rect">
            <a:avLst/>
          </a:prstGeom>
          <a:ln w="28575">
            <a:solidFill>
              <a:srgbClr val="FF9300"/>
            </a:solidFill>
          </a:ln>
        </p:spPr>
      </p:pic>
      <p:pic>
        <p:nvPicPr>
          <p:cNvPr id="4" name="Picture 3">
            <a:extLst>
              <a:ext uri="{FF2B5EF4-FFF2-40B4-BE49-F238E27FC236}">
                <a16:creationId xmlns:a16="http://schemas.microsoft.com/office/drawing/2014/main" id="{B6B7C395-E7F1-4107-887C-8383E463386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57025" y="4837594"/>
            <a:ext cx="2748069" cy="1954040"/>
          </a:xfrm>
          <a:prstGeom prst="rect">
            <a:avLst/>
          </a:prstGeom>
          <a:ln>
            <a:solidFill>
              <a:schemeClr val="tx1"/>
            </a:solidFill>
          </a:ln>
        </p:spPr>
      </p:pic>
      <p:pic>
        <p:nvPicPr>
          <p:cNvPr id="12" name="Picture 11">
            <a:extLst>
              <a:ext uri="{FF2B5EF4-FFF2-40B4-BE49-F238E27FC236}">
                <a16:creationId xmlns:a16="http://schemas.microsoft.com/office/drawing/2014/main" id="{2B4DF375-4B38-4A2F-9225-9DFFDADCEE8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365169" y="5640215"/>
            <a:ext cx="969348" cy="969348"/>
          </a:xfrm>
          <a:prstGeom prst="rect">
            <a:avLst/>
          </a:prstGeom>
        </p:spPr>
      </p:pic>
    </p:spTree>
    <p:extLst>
      <p:ext uri="{BB962C8B-B14F-4D97-AF65-F5344CB8AC3E}">
        <p14:creationId xmlns:p14="http://schemas.microsoft.com/office/powerpoint/2010/main" val="91668909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5298" y="1744945"/>
            <a:ext cx="8404860" cy="2991973"/>
          </a:xfrm>
          <a:prstGeom prst="rect">
            <a:avLst/>
          </a:prstGeom>
        </p:spPr>
        <p:txBody>
          <a:bodyPr vert="horz" wrap="square" lIns="0" tIns="45085" rIns="0" bIns="0" rtlCol="0">
            <a:spAutoFit/>
          </a:bodyPr>
          <a:lstStyle/>
          <a:p>
            <a:pPr marL="355600" marR="287655" indent="-342900">
              <a:lnSpc>
                <a:spcPct val="90300"/>
              </a:lnSpc>
              <a:spcBef>
                <a:spcPts val="355"/>
              </a:spcBef>
              <a:buSzPct val="79545"/>
              <a:buChar char="•"/>
              <a:tabLst>
                <a:tab pos="354965" algn="l"/>
                <a:tab pos="355600" algn="l"/>
              </a:tabLst>
            </a:pPr>
            <a:r>
              <a:rPr sz="2400" spc="-5" dirty="0">
                <a:latin typeface="Arial"/>
                <a:cs typeface="Arial"/>
              </a:rPr>
              <a:t>Benedetta Allegranzi (Department </a:t>
            </a:r>
            <a:r>
              <a:rPr sz="2400" dirty="0">
                <a:latin typeface="Arial"/>
                <a:cs typeface="Arial"/>
              </a:rPr>
              <a:t>of </a:t>
            </a:r>
            <a:r>
              <a:rPr sz="2400" spc="-5" dirty="0">
                <a:latin typeface="Arial"/>
                <a:cs typeface="Arial"/>
              </a:rPr>
              <a:t>Service Delivery </a:t>
            </a:r>
            <a:r>
              <a:rPr sz="2400" dirty="0">
                <a:latin typeface="Arial"/>
                <a:cs typeface="Arial"/>
              </a:rPr>
              <a:t>and  </a:t>
            </a:r>
            <a:r>
              <a:rPr sz="2400" spc="-25" dirty="0">
                <a:latin typeface="Arial"/>
                <a:cs typeface="Arial"/>
              </a:rPr>
              <a:t>Safety, </a:t>
            </a:r>
            <a:r>
              <a:rPr sz="2400" spc="-5" dirty="0">
                <a:latin typeface="Arial"/>
                <a:cs typeface="Arial"/>
              </a:rPr>
              <a:t>WHO) coordinated </a:t>
            </a:r>
            <a:r>
              <a:rPr sz="2400" dirty="0">
                <a:latin typeface="Arial"/>
                <a:cs typeface="Arial"/>
              </a:rPr>
              <a:t>the </a:t>
            </a:r>
            <a:r>
              <a:rPr sz="2400" spc="-5" dirty="0">
                <a:latin typeface="Arial"/>
                <a:cs typeface="Arial"/>
              </a:rPr>
              <a:t>development </a:t>
            </a:r>
            <a:r>
              <a:rPr sz="2400" dirty="0">
                <a:latin typeface="Arial"/>
                <a:cs typeface="Arial"/>
              </a:rPr>
              <a:t>of </a:t>
            </a:r>
            <a:r>
              <a:rPr sz="2400" spc="-5" dirty="0">
                <a:latin typeface="Arial"/>
                <a:cs typeface="Arial"/>
              </a:rPr>
              <a:t>this module </a:t>
            </a:r>
            <a:r>
              <a:rPr sz="2400" dirty="0">
                <a:latin typeface="Arial"/>
                <a:cs typeface="Arial"/>
              </a:rPr>
              <a:t>and  </a:t>
            </a:r>
            <a:r>
              <a:rPr sz="2400" spc="-5" dirty="0">
                <a:latin typeface="Arial"/>
                <a:cs typeface="Arial"/>
              </a:rPr>
              <a:t>contributed </a:t>
            </a:r>
            <a:r>
              <a:rPr sz="2400" dirty="0">
                <a:latin typeface="Arial"/>
                <a:cs typeface="Arial"/>
              </a:rPr>
              <a:t>to </a:t>
            </a:r>
            <a:r>
              <a:rPr sz="2400" spc="-5" dirty="0">
                <a:latin typeface="Arial"/>
                <a:cs typeface="Arial"/>
              </a:rPr>
              <a:t>its</a:t>
            </a:r>
            <a:r>
              <a:rPr sz="2400" dirty="0">
                <a:latin typeface="Arial"/>
                <a:cs typeface="Arial"/>
              </a:rPr>
              <a:t> </a:t>
            </a:r>
            <a:r>
              <a:rPr sz="2400" spc="-5" dirty="0">
                <a:latin typeface="Arial"/>
                <a:cs typeface="Arial"/>
              </a:rPr>
              <a:t>writing.</a:t>
            </a:r>
            <a:endParaRPr sz="2400" dirty="0">
              <a:latin typeface="Arial"/>
              <a:cs typeface="Arial"/>
            </a:endParaRPr>
          </a:p>
          <a:p>
            <a:pPr marL="355600" marR="586105" indent="-342900">
              <a:lnSpc>
                <a:spcPts val="2370"/>
              </a:lnSpc>
              <a:spcBef>
                <a:spcPts val="1630"/>
              </a:spcBef>
              <a:buSzPct val="79545"/>
              <a:buChar char="•"/>
              <a:tabLst>
                <a:tab pos="354965" algn="l"/>
                <a:tab pos="355600" algn="l"/>
              </a:tabLst>
            </a:pPr>
            <a:r>
              <a:rPr sz="2400" spc="-5" dirty="0">
                <a:latin typeface="Arial"/>
                <a:cs typeface="Arial"/>
              </a:rPr>
              <a:t>Claire Kilpatrick (Department </a:t>
            </a:r>
            <a:r>
              <a:rPr sz="2400" dirty="0">
                <a:latin typeface="Arial"/>
                <a:cs typeface="Arial"/>
              </a:rPr>
              <a:t>of </a:t>
            </a:r>
            <a:r>
              <a:rPr sz="2400" spc="-5" dirty="0">
                <a:latin typeface="Arial"/>
                <a:cs typeface="Arial"/>
              </a:rPr>
              <a:t>Service Delivery </a:t>
            </a:r>
            <a:r>
              <a:rPr sz="2400" dirty="0">
                <a:latin typeface="Arial"/>
                <a:cs typeface="Arial"/>
              </a:rPr>
              <a:t>and </a:t>
            </a:r>
            <a:r>
              <a:rPr sz="2400" spc="-25" dirty="0">
                <a:latin typeface="Arial"/>
                <a:cs typeface="Arial"/>
              </a:rPr>
              <a:t>Safety,  </a:t>
            </a:r>
            <a:r>
              <a:rPr sz="2400" spc="-5" dirty="0">
                <a:latin typeface="Arial"/>
                <a:cs typeface="Arial"/>
              </a:rPr>
              <a:t>WHO) led </a:t>
            </a:r>
            <a:r>
              <a:rPr sz="2400" dirty="0">
                <a:latin typeface="Arial"/>
                <a:cs typeface="Arial"/>
              </a:rPr>
              <a:t>the </a:t>
            </a:r>
            <a:r>
              <a:rPr sz="2400" spc="-5" dirty="0">
                <a:latin typeface="Arial"/>
                <a:cs typeface="Arial"/>
              </a:rPr>
              <a:t>writing </a:t>
            </a:r>
            <a:r>
              <a:rPr sz="2400" dirty="0">
                <a:latin typeface="Arial"/>
                <a:cs typeface="Arial"/>
              </a:rPr>
              <a:t>of the</a:t>
            </a:r>
            <a:r>
              <a:rPr sz="2400" spc="15" dirty="0">
                <a:latin typeface="Arial"/>
                <a:cs typeface="Arial"/>
              </a:rPr>
              <a:t> </a:t>
            </a:r>
            <a:r>
              <a:rPr sz="2400" spc="-5" dirty="0">
                <a:latin typeface="Arial"/>
                <a:cs typeface="Arial"/>
              </a:rPr>
              <a:t>module.</a:t>
            </a:r>
            <a:endParaRPr sz="2400" dirty="0">
              <a:latin typeface="Arial"/>
              <a:cs typeface="Arial"/>
            </a:endParaRPr>
          </a:p>
          <a:p>
            <a:pPr marL="355600" marR="584200" indent="-342900">
              <a:lnSpc>
                <a:spcPts val="2370"/>
              </a:lnSpc>
              <a:spcBef>
                <a:spcPts val="1625"/>
              </a:spcBef>
              <a:buSzPct val="79545"/>
              <a:buChar char="•"/>
              <a:tabLst>
                <a:tab pos="354965" algn="l"/>
                <a:tab pos="355600" algn="l"/>
              </a:tabLst>
            </a:pPr>
            <a:r>
              <a:rPr sz="2400" spc="-5" dirty="0">
                <a:latin typeface="Arial"/>
                <a:cs typeface="Arial"/>
              </a:rPr>
              <a:t>Anthony </a:t>
            </a:r>
            <a:r>
              <a:rPr sz="2400" spc="-20" dirty="0">
                <a:latin typeface="Arial"/>
                <a:cs typeface="Arial"/>
              </a:rPr>
              <a:t>Twyman </a:t>
            </a:r>
            <a:r>
              <a:rPr sz="2400" dirty="0">
                <a:latin typeface="Arial"/>
                <a:cs typeface="Arial"/>
              </a:rPr>
              <a:t>and </a:t>
            </a:r>
            <a:r>
              <a:rPr sz="2400" spc="-5" dirty="0">
                <a:latin typeface="Arial"/>
                <a:cs typeface="Arial"/>
              </a:rPr>
              <a:t>Nizam Dimani (Department </a:t>
            </a:r>
            <a:r>
              <a:rPr sz="2400" dirty="0">
                <a:latin typeface="Arial"/>
                <a:cs typeface="Arial"/>
              </a:rPr>
              <a:t>of </a:t>
            </a:r>
            <a:r>
              <a:rPr sz="2400" spc="-5" dirty="0">
                <a:latin typeface="Arial"/>
                <a:cs typeface="Arial"/>
              </a:rPr>
              <a:t>Service  Delivery </a:t>
            </a:r>
            <a:r>
              <a:rPr sz="2400" dirty="0">
                <a:latin typeface="Arial"/>
                <a:cs typeface="Arial"/>
              </a:rPr>
              <a:t>and </a:t>
            </a:r>
            <a:r>
              <a:rPr sz="2400" spc="-25" dirty="0">
                <a:latin typeface="Arial"/>
                <a:cs typeface="Arial"/>
              </a:rPr>
              <a:t>Safety, </a:t>
            </a:r>
            <a:r>
              <a:rPr sz="2400" spc="-5" dirty="0">
                <a:latin typeface="Arial"/>
                <a:cs typeface="Arial"/>
              </a:rPr>
              <a:t>WHO) contributed </a:t>
            </a:r>
            <a:r>
              <a:rPr sz="2400" dirty="0">
                <a:latin typeface="Arial"/>
                <a:cs typeface="Arial"/>
              </a:rPr>
              <a:t>to the </a:t>
            </a:r>
            <a:r>
              <a:rPr sz="2400" spc="-5" dirty="0">
                <a:latin typeface="Arial"/>
                <a:cs typeface="Arial"/>
              </a:rPr>
              <a:t>writing </a:t>
            </a:r>
            <a:r>
              <a:rPr sz="2400" dirty="0">
                <a:latin typeface="Arial"/>
                <a:cs typeface="Arial"/>
              </a:rPr>
              <a:t>of the  </a:t>
            </a:r>
            <a:r>
              <a:rPr sz="2400" spc="-5" dirty="0">
                <a:latin typeface="Arial"/>
                <a:cs typeface="Arial"/>
              </a:rPr>
              <a:t>module.</a:t>
            </a:r>
            <a:endParaRPr sz="2400" dirty="0">
              <a:latin typeface="Arial"/>
              <a:cs typeface="Arial"/>
            </a:endParaRPr>
          </a:p>
        </p:txBody>
      </p:sp>
      <p:sp>
        <p:nvSpPr>
          <p:cNvPr id="3" name="object 3"/>
          <p:cNvSpPr txBox="1">
            <a:spLocks noGrp="1"/>
          </p:cNvSpPr>
          <p:nvPr>
            <p:ph type="title"/>
          </p:nvPr>
        </p:nvSpPr>
        <p:spPr>
          <a:xfrm>
            <a:off x="365298" y="572507"/>
            <a:ext cx="3388995" cy="513080"/>
          </a:xfrm>
          <a:prstGeom prst="rect">
            <a:avLst/>
          </a:prstGeom>
        </p:spPr>
        <p:txBody>
          <a:bodyPr vert="horz" wrap="square" lIns="0" tIns="12700" rIns="0" bIns="0" rtlCol="0">
            <a:spAutoFit/>
          </a:bodyPr>
          <a:lstStyle/>
          <a:p>
            <a:pPr marL="12700">
              <a:lnSpc>
                <a:spcPct val="100000"/>
              </a:lnSpc>
              <a:spcBef>
                <a:spcPts val="100"/>
              </a:spcBef>
            </a:pPr>
            <a:r>
              <a:rPr spc="-5" dirty="0"/>
              <a:t>Acknowledgements</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674467" y="2789877"/>
            <a:ext cx="3694284" cy="327990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11666" y="1028700"/>
            <a:ext cx="8775700" cy="134620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txBox="1">
            <a:spLocks noGrp="1"/>
          </p:cNvSpPr>
          <p:nvPr>
            <p:ph type="title"/>
          </p:nvPr>
        </p:nvSpPr>
        <p:spPr>
          <a:xfrm>
            <a:off x="433146" y="1114936"/>
            <a:ext cx="8206105" cy="1000125"/>
          </a:xfrm>
          <a:prstGeom prst="rect">
            <a:avLst/>
          </a:prstGeom>
        </p:spPr>
        <p:txBody>
          <a:bodyPr vert="horz" wrap="square" lIns="0" tIns="12700" rIns="0" bIns="0" rtlCol="0">
            <a:spAutoFit/>
          </a:bodyPr>
          <a:lstStyle/>
          <a:p>
            <a:pPr marL="3719195" marR="5080" indent="-3707129">
              <a:lnSpc>
                <a:spcPct val="100000"/>
              </a:lnSpc>
              <a:spcBef>
                <a:spcPts val="100"/>
              </a:spcBef>
            </a:pPr>
            <a:r>
              <a:rPr spc="-5" dirty="0">
                <a:solidFill>
                  <a:srgbClr val="FF9933"/>
                </a:solidFill>
              </a:rPr>
              <a:t>WHO Infection Prevention and Control Global  Unit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1073" y="1437393"/>
            <a:ext cx="8179434" cy="702945"/>
          </a:xfrm>
          <a:prstGeom prst="rect">
            <a:avLst/>
          </a:prstGeom>
        </p:spPr>
        <p:txBody>
          <a:bodyPr vert="horz" wrap="square" lIns="0" tIns="12700" rIns="0" bIns="0" rtlCol="0">
            <a:spAutoFit/>
          </a:bodyPr>
          <a:lstStyle/>
          <a:p>
            <a:pPr marL="12700" marR="5080">
              <a:lnSpc>
                <a:spcPct val="111100"/>
              </a:lnSpc>
              <a:spcBef>
                <a:spcPts val="100"/>
              </a:spcBef>
            </a:pPr>
            <a:r>
              <a:rPr sz="2000" b="1" dirty="0">
                <a:latin typeface="Arial"/>
                <a:cs typeface="Arial"/>
              </a:rPr>
              <a:t>The </a:t>
            </a:r>
            <a:r>
              <a:rPr sz="2000" b="1" spc="-5" dirty="0">
                <a:latin typeface="Arial"/>
                <a:cs typeface="Arial"/>
              </a:rPr>
              <a:t>WHO recommendations </a:t>
            </a:r>
            <a:r>
              <a:rPr sz="2000" b="1" dirty="0">
                <a:latin typeface="Arial"/>
                <a:cs typeface="Arial"/>
              </a:rPr>
              <a:t>on HAI </a:t>
            </a:r>
            <a:r>
              <a:rPr sz="2000" b="1" spc="-5" dirty="0">
                <a:latin typeface="Arial"/>
                <a:cs typeface="Arial"/>
              </a:rPr>
              <a:t>surveillance were supported </a:t>
            </a:r>
            <a:r>
              <a:rPr sz="2000" b="1" dirty="0">
                <a:latin typeface="Arial"/>
                <a:cs typeface="Arial"/>
              </a:rPr>
              <a:t>by  </a:t>
            </a:r>
            <a:r>
              <a:rPr sz="2000" b="1" spc="-5" dirty="0">
                <a:latin typeface="Arial"/>
                <a:cs typeface="Arial"/>
              </a:rPr>
              <a:t>studies into </a:t>
            </a:r>
            <a:r>
              <a:rPr sz="2000" b="1" dirty="0">
                <a:latin typeface="Arial"/>
                <a:cs typeface="Arial"/>
              </a:rPr>
              <a:t>SSI </a:t>
            </a:r>
            <a:r>
              <a:rPr sz="2000" b="1" spc="-5" dirty="0">
                <a:latin typeface="Arial"/>
                <a:cs typeface="Arial"/>
              </a:rPr>
              <a:t>surveillance </a:t>
            </a:r>
            <a:r>
              <a:rPr sz="2000" b="1" dirty="0">
                <a:latin typeface="Arial"/>
                <a:cs typeface="Arial"/>
              </a:rPr>
              <a:t>and</a:t>
            </a:r>
            <a:r>
              <a:rPr sz="2000" b="1" spc="-35" dirty="0">
                <a:latin typeface="Arial"/>
                <a:cs typeface="Arial"/>
              </a:rPr>
              <a:t> </a:t>
            </a:r>
            <a:r>
              <a:rPr sz="2000" b="1" spc="-5" dirty="0">
                <a:latin typeface="Arial"/>
                <a:cs typeface="Arial"/>
              </a:rPr>
              <a:t>reduction.</a:t>
            </a:r>
            <a:endParaRPr sz="2000">
              <a:latin typeface="Arial"/>
              <a:cs typeface="Arial"/>
            </a:endParaRPr>
          </a:p>
        </p:txBody>
      </p:sp>
      <p:sp>
        <p:nvSpPr>
          <p:cNvPr id="3" name="object 3"/>
          <p:cNvSpPr txBox="1"/>
          <p:nvPr/>
        </p:nvSpPr>
        <p:spPr>
          <a:xfrm>
            <a:off x="361073" y="6333463"/>
            <a:ext cx="8181975" cy="389890"/>
          </a:xfrm>
          <a:prstGeom prst="rect">
            <a:avLst/>
          </a:prstGeom>
        </p:spPr>
        <p:txBody>
          <a:bodyPr vert="horz" wrap="square" lIns="0" tIns="12700" rIns="0" bIns="0" rtlCol="0">
            <a:spAutoFit/>
          </a:bodyPr>
          <a:lstStyle/>
          <a:p>
            <a:pPr marL="12700" marR="5080">
              <a:lnSpc>
                <a:spcPct val="108600"/>
              </a:lnSpc>
              <a:spcBef>
                <a:spcPts val="100"/>
              </a:spcBef>
            </a:pPr>
            <a:r>
              <a:rPr sz="1100" i="1" spc="-5" dirty="0">
                <a:latin typeface="Arial"/>
                <a:cs typeface="Arial"/>
              </a:rPr>
              <a:t>Source</a:t>
            </a:r>
            <a:r>
              <a:rPr sz="1100" spc="-5" dirty="0">
                <a:latin typeface="Arial"/>
                <a:cs typeface="Arial"/>
              </a:rPr>
              <a:t>: Guidelines </a:t>
            </a:r>
            <a:r>
              <a:rPr sz="1100" dirty="0">
                <a:latin typeface="Arial"/>
                <a:cs typeface="Arial"/>
              </a:rPr>
              <a:t>on </a:t>
            </a:r>
            <a:r>
              <a:rPr sz="1100" spc="-5" dirty="0">
                <a:latin typeface="Arial"/>
                <a:cs typeface="Arial"/>
              </a:rPr>
              <a:t>core components </a:t>
            </a:r>
            <a:r>
              <a:rPr sz="1100" dirty="0">
                <a:latin typeface="Arial"/>
                <a:cs typeface="Arial"/>
              </a:rPr>
              <a:t>of </a:t>
            </a:r>
            <a:r>
              <a:rPr sz="1100" spc="-5" dirty="0">
                <a:latin typeface="Arial"/>
                <a:cs typeface="Arial"/>
              </a:rPr>
              <a:t>infection prevention </a:t>
            </a:r>
            <a:r>
              <a:rPr sz="1100" dirty="0">
                <a:latin typeface="Arial"/>
                <a:cs typeface="Arial"/>
              </a:rPr>
              <a:t>and </a:t>
            </a:r>
            <a:r>
              <a:rPr sz="1100" spc="-5" dirty="0">
                <a:latin typeface="Arial"/>
                <a:cs typeface="Arial"/>
              </a:rPr>
              <a:t>control programmes </a:t>
            </a:r>
            <a:r>
              <a:rPr sz="1100" dirty="0">
                <a:latin typeface="Arial"/>
                <a:cs typeface="Arial"/>
              </a:rPr>
              <a:t>at </a:t>
            </a:r>
            <a:r>
              <a:rPr sz="1100" spc="-5" dirty="0">
                <a:latin typeface="Arial"/>
                <a:cs typeface="Arial"/>
              </a:rPr>
              <a:t>the national </a:t>
            </a:r>
            <a:r>
              <a:rPr sz="1100" dirty="0">
                <a:latin typeface="Arial"/>
                <a:cs typeface="Arial"/>
              </a:rPr>
              <a:t>and </a:t>
            </a:r>
            <a:r>
              <a:rPr sz="1100" spc="-5" dirty="0">
                <a:latin typeface="Arial"/>
                <a:cs typeface="Arial"/>
              </a:rPr>
              <a:t>acute health care facility  </a:t>
            </a:r>
            <a:r>
              <a:rPr sz="1100" dirty="0">
                <a:latin typeface="Arial"/>
                <a:cs typeface="Arial"/>
              </a:rPr>
              <a:t>level. </a:t>
            </a:r>
            <a:r>
              <a:rPr sz="1100" spc="-5" dirty="0">
                <a:latin typeface="Arial"/>
                <a:cs typeface="Arial"/>
              </a:rPr>
              <a:t>Geneva: World Health Organization; </a:t>
            </a:r>
            <a:r>
              <a:rPr sz="1100" dirty="0">
                <a:latin typeface="Arial"/>
                <a:cs typeface="Arial"/>
              </a:rPr>
              <a:t>2016</a:t>
            </a:r>
            <a:r>
              <a:rPr sz="1100" spc="65" dirty="0">
                <a:latin typeface="Arial"/>
                <a:cs typeface="Arial"/>
              </a:rPr>
              <a:t> </a:t>
            </a:r>
            <a:r>
              <a:rPr sz="1100" spc="-5" dirty="0">
                <a:latin typeface="Arial"/>
                <a:cs typeface="Arial"/>
              </a:rPr>
              <a:t>(</a:t>
            </a:r>
            <a:r>
              <a:rPr sz="1100" u="sng" spc="-5" dirty="0">
                <a:solidFill>
                  <a:srgbClr val="009CDE"/>
                </a:solidFill>
                <a:uFill>
                  <a:solidFill>
                    <a:srgbClr val="009CDE"/>
                  </a:solidFill>
                </a:uFill>
                <a:latin typeface="Arial"/>
                <a:cs typeface="Arial"/>
                <a:hlinkClick r:id="rId2"/>
              </a:rPr>
              <a:t>http://www.who.int/infection-prevention/publications/ipc-core-components/en/</a:t>
            </a:r>
            <a:r>
              <a:rPr sz="1100" spc="-5" dirty="0">
                <a:latin typeface="Arial"/>
                <a:cs typeface="Arial"/>
                <a:hlinkClick r:id="rId2"/>
              </a:rPr>
              <a:t>).</a:t>
            </a:r>
            <a:endParaRPr sz="1100">
              <a:latin typeface="Arial"/>
              <a:cs typeface="Arial"/>
            </a:endParaRPr>
          </a:p>
        </p:txBody>
      </p:sp>
      <p:sp>
        <p:nvSpPr>
          <p:cNvPr id="4" name="object 4"/>
          <p:cNvSpPr txBox="1"/>
          <p:nvPr/>
        </p:nvSpPr>
        <p:spPr>
          <a:xfrm>
            <a:off x="365297" y="133594"/>
            <a:ext cx="5695950" cy="953769"/>
          </a:xfrm>
          <a:prstGeom prst="rect">
            <a:avLst/>
          </a:prstGeom>
        </p:spPr>
        <p:txBody>
          <a:bodyPr vert="horz" wrap="square" lIns="0" tIns="66040" rIns="0" bIns="0" rtlCol="0">
            <a:spAutoFit/>
          </a:bodyPr>
          <a:lstStyle/>
          <a:p>
            <a:pPr marL="12700" marR="5080">
              <a:lnSpc>
                <a:spcPts val="3470"/>
              </a:lnSpc>
              <a:spcBef>
                <a:spcPts val="520"/>
              </a:spcBef>
            </a:pPr>
            <a:r>
              <a:rPr sz="3200" b="1" spc="-5" dirty="0">
                <a:solidFill>
                  <a:srgbClr val="0092CC"/>
                </a:solidFill>
                <a:latin typeface="Times New Roman"/>
                <a:cs typeface="Times New Roman"/>
              </a:rPr>
              <a:t>WHO </a:t>
            </a:r>
            <a:r>
              <a:rPr sz="3200" b="1" spc="-15" dirty="0">
                <a:solidFill>
                  <a:srgbClr val="0092CC"/>
                </a:solidFill>
                <a:latin typeface="Times New Roman"/>
                <a:cs typeface="Times New Roman"/>
              </a:rPr>
              <a:t>core </a:t>
            </a:r>
            <a:r>
              <a:rPr sz="3200" b="1" spc="-5" dirty="0">
                <a:solidFill>
                  <a:srgbClr val="0092CC"/>
                </a:solidFill>
                <a:latin typeface="Times New Roman"/>
                <a:cs typeface="Times New Roman"/>
              </a:rPr>
              <a:t>components </a:t>
            </a:r>
            <a:r>
              <a:rPr sz="3200" b="1" dirty="0">
                <a:solidFill>
                  <a:srgbClr val="0092CC"/>
                </a:solidFill>
                <a:latin typeface="Times New Roman"/>
                <a:cs typeface="Times New Roman"/>
              </a:rPr>
              <a:t>– a </a:t>
            </a:r>
            <a:r>
              <a:rPr sz="3200" b="1" spc="-5" dirty="0">
                <a:solidFill>
                  <a:srgbClr val="0092CC"/>
                </a:solidFill>
                <a:latin typeface="Times New Roman"/>
                <a:cs typeface="Times New Roman"/>
              </a:rPr>
              <a:t>focus  </a:t>
            </a:r>
            <a:r>
              <a:rPr sz="3200" b="1" dirty="0">
                <a:solidFill>
                  <a:srgbClr val="0092CC"/>
                </a:solidFill>
                <a:latin typeface="Times New Roman"/>
                <a:cs typeface="Times New Roman"/>
              </a:rPr>
              <a:t>on</a:t>
            </a:r>
            <a:r>
              <a:rPr sz="3200" b="1" spc="-10" dirty="0">
                <a:solidFill>
                  <a:srgbClr val="0092CC"/>
                </a:solidFill>
                <a:latin typeface="Times New Roman"/>
                <a:cs typeface="Times New Roman"/>
              </a:rPr>
              <a:t> </a:t>
            </a:r>
            <a:r>
              <a:rPr sz="3200" b="1" spc="-5" dirty="0">
                <a:solidFill>
                  <a:srgbClr val="0092CC"/>
                </a:solidFill>
                <a:latin typeface="Times New Roman"/>
                <a:cs typeface="Times New Roman"/>
              </a:rPr>
              <a:t>surveillance</a:t>
            </a:r>
            <a:endParaRPr sz="3200">
              <a:latin typeface="Times New Roman"/>
              <a:cs typeface="Times New Roman"/>
            </a:endParaRPr>
          </a:p>
        </p:txBody>
      </p:sp>
      <p:sp>
        <p:nvSpPr>
          <p:cNvPr id="5" name="object 5"/>
          <p:cNvSpPr/>
          <p:nvPr/>
        </p:nvSpPr>
        <p:spPr>
          <a:xfrm>
            <a:off x="359999" y="2331979"/>
            <a:ext cx="8148637" cy="1867395"/>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359998" y="4135560"/>
            <a:ext cx="8148637" cy="1910214"/>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1744" y="335852"/>
            <a:ext cx="4823460" cy="1393825"/>
          </a:xfrm>
          <a:prstGeom prst="rect">
            <a:avLst/>
          </a:prstGeom>
        </p:spPr>
        <p:txBody>
          <a:bodyPr vert="horz" wrap="square" lIns="0" tIns="66040" rIns="0" bIns="0" rtlCol="0">
            <a:spAutoFit/>
          </a:bodyPr>
          <a:lstStyle/>
          <a:p>
            <a:pPr marL="12700" marR="5080">
              <a:lnSpc>
                <a:spcPts val="3470"/>
              </a:lnSpc>
              <a:spcBef>
                <a:spcPts val="520"/>
              </a:spcBef>
            </a:pPr>
            <a:r>
              <a:rPr spc="-5" dirty="0"/>
              <a:t>WHO </a:t>
            </a:r>
            <a:r>
              <a:rPr spc="-10" dirty="0"/>
              <a:t>protocol </a:t>
            </a:r>
            <a:r>
              <a:rPr spc="-5" dirty="0"/>
              <a:t>for SSI  surveillance in settings with  limited</a:t>
            </a:r>
            <a:r>
              <a:rPr spc="-15" dirty="0"/>
              <a:t> resources</a:t>
            </a:r>
          </a:p>
        </p:txBody>
      </p:sp>
      <p:sp>
        <p:nvSpPr>
          <p:cNvPr id="3" name="object 3"/>
          <p:cNvSpPr txBox="1"/>
          <p:nvPr/>
        </p:nvSpPr>
        <p:spPr>
          <a:xfrm>
            <a:off x="3291672" y="1934368"/>
            <a:ext cx="5692775" cy="4204335"/>
          </a:xfrm>
          <a:prstGeom prst="rect">
            <a:avLst/>
          </a:prstGeom>
        </p:spPr>
        <p:txBody>
          <a:bodyPr vert="horz" wrap="square" lIns="0" tIns="12700" rIns="0" bIns="0" rtlCol="0">
            <a:spAutoFit/>
          </a:bodyPr>
          <a:lstStyle/>
          <a:p>
            <a:pPr marL="355600" marR="5080" indent="-342900">
              <a:lnSpc>
                <a:spcPct val="110000"/>
              </a:lnSpc>
              <a:spcBef>
                <a:spcPts val="100"/>
              </a:spcBef>
              <a:buSzPct val="79166"/>
              <a:buFont typeface="Arial"/>
              <a:buChar char="•"/>
              <a:tabLst>
                <a:tab pos="354965" algn="l"/>
                <a:tab pos="355600" algn="l"/>
              </a:tabLst>
            </a:pPr>
            <a:r>
              <a:rPr sz="2400" b="1" spc="-5" dirty="0">
                <a:latin typeface="Arial"/>
                <a:cs typeface="Arial"/>
              </a:rPr>
              <a:t>Surveillance: </a:t>
            </a:r>
            <a:r>
              <a:rPr sz="2400" spc="-5" dirty="0">
                <a:latin typeface="Arial"/>
                <a:cs typeface="Arial"/>
              </a:rPr>
              <a:t>“the </a:t>
            </a:r>
            <a:r>
              <a:rPr sz="2400" dirty="0">
                <a:latin typeface="Arial"/>
                <a:cs typeface="Arial"/>
              </a:rPr>
              <a:t>ongoing, </a:t>
            </a:r>
            <a:r>
              <a:rPr sz="2400" spc="-5" dirty="0">
                <a:latin typeface="Arial"/>
                <a:cs typeface="Arial"/>
              </a:rPr>
              <a:t>systematic  collection, </a:t>
            </a:r>
            <a:r>
              <a:rPr sz="2400" dirty="0">
                <a:latin typeface="Arial"/>
                <a:cs typeface="Arial"/>
              </a:rPr>
              <a:t>analysis, </a:t>
            </a:r>
            <a:r>
              <a:rPr sz="2400" spc="-5" dirty="0">
                <a:latin typeface="Arial"/>
                <a:cs typeface="Arial"/>
              </a:rPr>
              <a:t>interpretation </a:t>
            </a:r>
            <a:r>
              <a:rPr sz="2400" dirty="0">
                <a:latin typeface="Arial"/>
                <a:cs typeface="Arial"/>
              </a:rPr>
              <a:t>and  </a:t>
            </a:r>
            <a:r>
              <a:rPr sz="2400" spc="-5" dirty="0">
                <a:latin typeface="Arial"/>
                <a:cs typeface="Arial"/>
              </a:rPr>
              <a:t>evaluation </a:t>
            </a:r>
            <a:r>
              <a:rPr sz="2400" dirty="0">
                <a:latin typeface="Arial"/>
                <a:cs typeface="Arial"/>
              </a:rPr>
              <a:t>of </a:t>
            </a:r>
            <a:r>
              <a:rPr sz="2400" spc="-5" dirty="0">
                <a:latin typeface="Arial"/>
                <a:cs typeface="Arial"/>
              </a:rPr>
              <a:t>health data </a:t>
            </a:r>
            <a:r>
              <a:rPr sz="2400" dirty="0">
                <a:latin typeface="Arial"/>
                <a:cs typeface="Arial"/>
              </a:rPr>
              <a:t>closely  </a:t>
            </a:r>
            <a:r>
              <a:rPr sz="2400" spc="-5" dirty="0">
                <a:latin typeface="Arial"/>
                <a:cs typeface="Arial"/>
              </a:rPr>
              <a:t>integrated with the timely dissemination  </a:t>
            </a:r>
            <a:r>
              <a:rPr sz="2400" dirty="0">
                <a:latin typeface="Arial"/>
                <a:cs typeface="Arial"/>
              </a:rPr>
              <a:t>of </a:t>
            </a:r>
            <a:r>
              <a:rPr sz="2400" spc="-5" dirty="0">
                <a:latin typeface="Arial"/>
                <a:cs typeface="Arial"/>
              </a:rPr>
              <a:t>these data to those </a:t>
            </a:r>
            <a:r>
              <a:rPr sz="2400" dirty="0">
                <a:latin typeface="Arial"/>
                <a:cs typeface="Arial"/>
              </a:rPr>
              <a:t>who need</a:t>
            </a:r>
            <a:r>
              <a:rPr sz="2400" spc="-35" dirty="0">
                <a:latin typeface="Arial"/>
                <a:cs typeface="Arial"/>
              </a:rPr>
              <a:t> </a:t>
            </a:r>
            <a:r>
              <a:rPr sz="2400" spc="-5" dirty="0">
                <a:latin typeface="Arial"/>
                <a:cs typeface="Arial"/>
              </a:rPr>
              <a:t>it”</a:t>
            </a:r>
            <a:endParaRPr sz="2400">
              <a:latin typeface="Arial"/>
              <a:cs typeface="Arial"/>
            </a:endParaRPr>
          </a:p>
          <a:p>
            <a:pPr marL="355600" marR="308610" indent="-342900">
              <a:lnSpc>
                <a:spcPct val="110200"/>
              </a:lnSpc>
              <a:spcBef>
                <a:spcPts val="1190"/>
              </a:spcBef>
              <a:buSzPct val="79166"/>
              <a:buChar char="•"/>
              <a:tabLst>
                <a:tab pos="354965" algn="l"/>
                <a:tab pos="355600" algn="l"/>
              </a:tabLst>
            </a:pPr>
            <a:r>
              <a:rPr sz="2400" spc="-5" dirty="0">
                <a:latin typeface="Arial"/>
                <a:cs typeface="Arial"/>
              </a:rPr>
              <a:t>Conducting high-quality SSI  </a:t>
            </a:r>
            <a:r>
              <a:rPr sz="2400" dirty="0">
                <a:latin typeface="Arial"/>
                <a:cs typeface="Arial"/>
              </a:rPr>
              <a:t>surveillance is crucial </a:t>
            </a:r>
            <a:r>
              <a:rPr sz="2400" spc="-5" dirty="0">
                <a:latin typeface="Arial"/>
                <a:cs typeface="Arial"/>
              </a:rPr>
              <a:t>to detect the  magnitude </a:t>
            </a:r>
            <a:r>
              <a:rPr sz="2400" dirty="0">
                <a:latin typeface="Arial"/>
                <a:cs typeface="Arial"/>
              </a:rPr>
              <a:t>of </a:t>
            </a:r>
            <a:r>
              <a:rPr sz="2400" spc="-5" dirty="0">
                <a:latin typeface="Arial"/>
                <a:cs typeface="Arial"/>
              </a:rPr>
              <a:t>the </a:t>
            </a:r>
            <a:r>
              <a:rPr sz="2400" dirty="0">
                <a:latin typeface="Arial"/>
                <a:cs typeface="Arial"/>
              </a:rPr>
              <a:t>problem and </a:t>
            </a:r>
            <a:r>
              <a:rPr sz="2400" spc="-5" dirty="0">
                <a:latin typeface="Arial"/>
                <a:cs typeface="Arial"/>
              </a:rPr>
              <a:t>to  </a:t>
            </a:r>
            <a:r>
              <a:rPr sz="2400" dirty="0">
                <a:latin typeface="Arial"/>
                <a:cs typeface="Arial"/>
              </a:rPr>
              <a:t>assess </a:t>
            </a:r>
            <a:r>
              <a:rPr sz="2400" spc="-5" dirty="0">
                <a:latin typeface="Arial"/>
                <a:cs typeface="Arial"/>
              </a:rPr>
              <a:t>the </a:t>
            </a:r>
            <a:r>
              <a:rPr sz="2400" dirty="0">
                <a:latin typeface="Arial"/>
                <a:cs typeface="Arial"/>
              </a:rPr>
              <a:t>impact of any  </a:t>
            </a:r>
            <a:r>
              <a:rPr sz="2400" spc="-5" dirty="0">
                <a:latin typeface="Arial"/>
                <a:cs typeface="Arial"/>
              </a:rPr>
              <a:t>prevention/improvement</a:t>
            </a:r>
            <a:r>
              <a:rPr sz="2400" spc="30" dirty="0">
                <a:latin typeface="Arial"/>
                <a:cs typeface="Arial"/>
              </a:rPr>
              <a:t> </a:t>
            </a:r>
            <a:r>
              <a:rPr sz="2400" spc="-5" dirty="0">
                <a:latin typeface="Arial"/>
                <a:cs typeface="Arial"/>
              </a:rPr>
              <a:t>intervention.</a:t>
            </a:r>
            <a:endParaRPr sz="2400">
              <a:latin typeface="Arial"/>
              <a:cs typeface="Arial"/>
            </a:endParaRPr>
          </a:p>
        </p:txBody>
      </p:sp>
      <p:sp>
        <p:nvSpPr>
          <p:cNvPr id="4" name="object 4"/>
          <p:cNvSpPr/>
          <p:nvPr/>
        </p:nvSpPr>
        <p:spPr>
          <a:xfrm>
            <a:off x="293078" y="2092568"/>
            <a:ext cx="2702289" cy="386427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txBox="1"/>
          <p:nvPr/>
        </p:nvSpPr>
        <p:spPr>
          <a:xfrm>
            <a:off x="371818" y="6267238"/>
            <a:ext cx="7688580" cy="362585"/>
          </a:xfrm>
          <a:prstGeom prst="rect">
            <a:avLst/>
          </a:prstGeom>
        </p:spPr>
        <p:txBody>
          <a:bodyPr vert="horz" wrap="square" lIns="0" tIns="10795" rIns="0" bIns="0" rtlCol="0">
            <a:spAutoFit/>
          </a:bodyPr>
          <a:lstStyle/>
          <a:p>
            <a:pPr marL="12700" marR="5080">
              <a:lnSpc>
                <a:spcPct val="101000"/>
              </a:lnSpc>
              <a:spcBef>
                <a:spcPts val="85"/>
              </a:spcBef>
            </a:pPr>
            <a:r>
              <a:rPr sz="1100" i="1" spc="-5" dirty="0">
                <a:latin typeface="Arial"/>
                <a:cs typeface="Arial"/>
              </a:rPr>
              <a:t>Source</a:t>
            </a:r>
            <a:r>
              <a:rPr sz="1100" spc="-5" dirty="0">
                <a:latin typeface="Arial"/>
                <a:cs typeface="Arial"/>
              </a:rPr>
              <a:t>: Protocol for surgical site infection surveillance with </a:t>
            </a:r>
            <a:r>
              <a:rPr sz="1100" dirty="0">
                <a:latin typeface="Arial"/>
                <a:cs typeface="Arial"/>
              </a:rPr>
              <a:t>a </a:t>
            </a:r>
            <a:r>
              <a:rPr sz="1100" spc="-5" dirty="0">
                <a:latin typeface="Arial"/>
                <a:cs typeface="Arial"/>
              </a:rPr>
              <a:t>focus </a:t>
            </a:r>
            <a:r>
              <a:rPr sz="1100" dirty="0">
                <a:latin typeface="Arial"/>
                <a:cs typeface="Arial"/>
              </a:rPr>
              <a:t>on </a:t>
            </a:r>
            <a:r>
              <a:rPr sz="1100" spc="-5" dirty="0">
                <a:latin typeface="Arial"/>
                <a:cs typeface="Arial"/>
              </a:rPr>
              <a:t>settings with limited resources. Geneva: World Health  Organization; </a:t>
            </a:r>
            <a:r>
              <a:rPr sz="1100" dirty="0">
                <a:latin typeface="Arial"/>
                <a:cs typeface="Arial"/>
              </a:rPr>
              <a:t>2018</a:t>
            </a:r>
            <a:r>
              <a:rPr sz="1100" spc="-10" dirty="0">
                <a:latin typeface="Arial"/>
                <a:cs typeface="Arial"/>
              </a:rPr>
              <a:t> </a:t>
            </a:r>
            <a:r>
              <a:rPr sz="1100" spc="-5" dirty="0">
                <a:solidFill>
                  <a:srgbClr val="000066"/>
                </a:solidFill>
                <a:latin typeface="Arial"/>
                <a:cs typeface="Arial"/>
              </a:rPr>
              <a:t>(</a:t>
            </a:r>
            <a:r>
              <a:rPr sz="1100" u="sng" spc="-5" dirty="0">
                <a:solidFill>
                  <a:srgbClr val="009CDE"/>
                </a:solidFill>
                <a:uFill>
                  <a:solidFill>
                    <a:srgbClr val="009CDE"/>
                  </a:solidFill>
                </a:uFill>
                <a:latin typeface="Arial"/>
                <a:cs typeface="Arial"/>
                <a:hlinkClick r:id="rId3"/>
              </a:rPr>
              <a:t>http://www.who.int/infection-prevention/tools/surgical/evaluation_feedback/en/</a:t>
            </a:r>
            <a:r>
              <a:rPr sz="1100" u="sng" spc="-5" dirty="0">
                <a:uFill>
                  <a:solidFill>
                    <a:srgbClr val="009CDE"/>
                  </a:solidFill>
                </a:uFill>
                <a:latin typeface="Arial"/>
                <a:cs typeface="Arial"/>
                <a:hlinkClick r:id="rId3"/>
              </a:rPr>
              <a:t>).</a:t>
            </a:r>
            <a:endParaRPr sz="1100">
              <a:latin typeface="Arial"/>
              <a:cs typeface="Arial"/>
            </a:endParaRPr>
          </a:p>
        </p:txBody>
      </p:sp>
      <p:sp>
        <p:nvSpPr>
          <p:cNvPr id="6" name="object 6"/>
          <p:cNvSpPr/>
          <p:nvPr/>
        </p:nvSpPr>
        <p:spPr>
          <a:xfrm>
            <a:off x="1603717" y="6603810"/>
            <a:ext cx="46990" cy="8890"/>
          </a:xfrm>
          <a:custGeom>
            <a:avLst/>
            <a:gdLst/>
            <a:ahLst/>
            <a:cxnLst/>
            <a:rect l="l" t="t" r="r" b="b"/>
            <a:pathLst>
              <a:path w="46989" h="8890">
                <a:moveTo>
                  <a:pt x="0" y="8466"/>
                </a:moveTo>
                <a:lnTo>
                  <a:pt x="46566" y="8466"/>
                </a:lnTo>
                <a:lnTo>
                  <a:pt x="46566" y="0"/>
                </a:lnTo>
                <a:lnTo>
                  <a:pt x="0" y="0"/>
                </a:lnTo>
                <a:lnTo>
                  <a:pt x="0" y="8466"/>
                </a:lnTo>
                <a:close/>
              </a:path>
            </a:pathLst>
          </a:custGeom>
          <a:solidFill>
            <a:srgbClr val="000066"/>
          </a:solid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5298" y="1579174"/>
            <a:ext cx="8293734" cy="4741545"/>
          </a:xfrm>
          <a:prstGeom prst="rect">
            <a:avLst/>
          </a:prstGeom>
        </p:spPr>
        <p:txBody>
          <a:bodyPr vert="horz" wrap="square" lIns="0" tIns="14604" rIns="0" bIns="0" rtlCol="0">
            <a:spAutoFit/>
          </a:bodyPr>
          <a:lstStyle/>
          <a:p>
            <a:pPr marL="355600" marR="5080" indent="-342900">
              <a:lnSpc>
                <a:spcPct val="110400"/>
              </a:lnSpc>
              <a:spcBef>
                <a:spcPts val="114"/>
              </a:spcBef>
              <a:buSzPct val="80000"/>
              <a:buChar char="•"/>
              <a:tabLst>
                <a:tab pos="354965" algn="l"/>
                <a:tab pos="355600" algn="l"/>
              </a:tabLst>
            </a:pPr>
            <a:r>
              <a:rPr sz="2000" spc="-5" dirty="0">
                <a:latin typeface="Arial"/>
                <a:cs typeface="Arial"/>
              </a:rPr>
              <a:t>WHO </a:t>
            </a:r>
            <a:r>
              <a:rPr sz="2000" dirty="0">
                <a:latin typeface="Arial"/>
                <a:cs typeface="Arial"/>
              </a:rPr>
              <a:t>has </a:t>
            </a:r>
            <a:r>
              <a:rPr sz="2000" spc="-5" dirty="0">
                <a:latin typeface="Arial"/>
                <a:cs typeface="Arial"/>
              </a:rPr>
              <a:t>created </a:t>
            </a:r>
            <a:r>
              <a:rPr sz="2000" dirty="0">
                <a:latin typeface="Arial"/>
                <a:cs typeface="Arial"/>
              </a:rPr>
              <a:t>an </a:t>
            </a:r>
            <a:r>
              <a:rPr sz="2000" spc="-5" dirty="0">
                <a:latin typeface="Arial"/>
                <a:cs typeface="Arial"/>
              </a:rPr>
              <a:t>adapted approach that </a:t>
            </a:r>
            <a:r>
              <a:rPr sz="2000" dirty="0">
                <a:latin typeface="Arial"/>
                <a:cs typeface="Arial"/>
              </a:rPr>
              <a:t>has been used in </a:t>
            </a:r>
            <a:r>
              <a:rPr sz="2000" spc="-5" dirty="0">
                <a:latin typeface="Arial"/>
                <a:cs typeface="Arial"/>
              </a:rPr>
              <a:t>settings  with limited resources to </a:t>
            </a:r>
            <a:r>
              <a:rPr sz="2000" dirty="0">
                <a:latin typeface="Arial"/>
                <a:cs typeface="Arial"/>
              </a:rPr>
              <a:t>conduct </a:t>
            </a:r>
            <a:r>
              <a:rPr sz="2000" spc="-5" dirty="0">
                <a:latin typeface="Arial"/>
                <a:cs typeface="Arial"/>
              </a:rPr>
              <a:t>surveillance </a:t>
            </a:r>
            <a:r>
              <a:rPr sz="2000" dirty="0">
                <a:latin typeface="Arial"/>
                <a:cs typeface="Arial"/>
              </a:rPr>
              <a:t>in </a:t>
            </a:r>
            <a:r>
              <a:rPr sz="2000" spc="-5" dirty="0">
                <a:latin typeface="Arial"/>
                <a:cs typeface="Arial"/>
              </a:rPr>
              <a:t>the context </a:t>
            </a:r>
            <a:r>
              <a:rPr sz="2000" dirty="0">
                <a:latin typeface="Arial"/>
                <a:cs typeface="Arial"/>
              </a:rPr>
              <a:t>of  </a:t>
            </a:r>
            <a:r>
              <a:rPr sz="2000" spc="-5" dirty="0">
                <a:latin typeface="Arial"/>
                <a:cs typeface="Arial"/>
              </a:rPr>
              <a:t>interventions to reduce</a:t>
            </a:r>
            <a:r>
              <a:rPr sz="2000" spc="-25" dirty="0">
                <a:latin typeface="Arial"/>
                <a:cs typeface="Arial"/>
              </a:rPr>
              <a:t> </a:t>
            </a:r>
            <a:r>
              <a:rPr sz="2000" spc="-5" dirty="0">
                <a:latin typeface="Arial"/>
                <a:cs typeface="Arial"/>
              </a:rPr>
              <a:t>SSI.</a:t>
            </a:r>
            <a:endParaRPr sz="2000" dirty="0">
              <a:latin typeface="Arial"/>
              <a:cs typeface="Arial"/>
            </a:endParaRPr>
          </a:p>
          <a:p>
            <a:pPr marL="355600" marR="238125" indent="-342900">
              <a:lnSpc>
                <a:spcPct val="110100"/>
              </a:lnSpc>
              <a:spcBef>
                <a:spcPts val="1789"/>
              </a:spcBef>
              <a:buSzPct val="80000"/>
              <a:buChar char="•"/>
              <a:tabLst>
                <a:tab pos="354965" algn="l"/>
                <a:tab pos="355600" algn="l"/>
              </a:tabLst>
            </a:pPr>
            <a:r>
              <a:rPr sz="2000" dirty="0">
                <a:latin typeface="Arial"/>
                <a:cs typeface="Arial"/>
              </a:rPr>
              <a:t>The </a:t>
            </a:r>
            <a:r>
              <a:rPr sz="2000" spc="-5" dirty="0">
                <a:latin typeface="Arial"/>
                <a:cs typeface="Arial"/>
              </a:rPr>
              <a:t>protocol </a:t>
            </a:r>
            <a:r>
              <a:rPr sz="2000" dirty="0">
                <a:latin typeface="Arial"/>
                <a:cs typeface="Arial"/>
              </a:rPr>
              <a:t>is based on </a:t>
            </a:r>
            <a:r>
              <a:rPr sz="2000" spc="-5" dirty="0">
                <a:latin typeface="Arial"/>
                <a:cs typeface="Arial"/>
              </a:rPr>
              <a:t>the </a:t>
            </a:r>
            <a:r>
              <a:rPr sz="2000" dirty="0">
                <a:latin typeface="Arial"/>
                <a:cs typeface="Arial"/>
              </a:rPr>
              <a:t>widely </a:t>
            </a:r>
            <a:r>
              <a:rPr sz="2000" spc="-5" dirty="0">
                <a:latin typeface="Arial"/>
                <a:cs typeface="Arial"/>
              </a:rPr>
              <a:t>accepted Centers for </a:t>
            </a:r>
            <a:r>
              <a:rPr sz="2000" dirty="0">
                <a:latin typeface="Arial"/>
                <a:cs typeface="Arial"/>
              </a:rPr>
              <a:t>Disease  </a:t>
            </a:r>
            <a:r>
              <a:rPr sz="2000" spc="-5" dirty="0">
                <a:latin typeface="Arial"/>
                <a:cs typeface="Arial"/>
              </a:rPr>
              <a:t>Control </a:t>
            </a:r>
            <a:r>
              <a:rPr sz="2000" dirty="0">
                <a:latin typeface="Arial"/>
                <a:cs typeface="Arial"/>
              </a:rPr>
              <a:t>and </a:t>
            </a:r>
            <a:r>
              <a:rPr sz="2000" spc="-5" dirty="0">
                <a:latin typeface="Arial"/>
                <a:cs typeface="Arial"/>
              </a:rPr>
              <a:t>Prevention </a:t>
            </a:r>
            <a:r>
              <a:rPr sz="2000" dirty="0">
                <a:latin typeface="Arial"/>
                <a:cs typeface="Arial"/>
              </a:rPr>
              <a:t>– </a:t>
            </a:r>
            <a:r>
              <a:rPr sz="2000" spc="-5" dirty="0">
                <a:latin typeface="Arial"/>
                <a:cs typeface="Arial"/>
              </a:rPr>
              <a:t>National Healthcare Safety Network (CDC-  </a:t>
            </a:r>
            <a:r>
              <a:rPr sz="2000" dirty="0">
                <a:latin typeface="Arial"/>
                <a:cs typeface="Arial"/>
              </a:rPr>
              <a:t>NHSN) </a:t>
            </a:r>
            <a:r>
              <a:rPr sz="2000" spc="-5" dirty="0">
                <a:latin typeface="Arial"/>
                <a:cs typeface="Arial"/>
              </a:rPr>
              <a:t>definitions for SSI, </a:t>
            </a:r>
            <a:r>
              <a:rPr sz="2000" dirty="0">
                <a:latin typeface="Arial"/>
                <a:cs typeface="Arial"/>
              </a:rPr>
              <a:t>but </a:t>
            </a:r>
            <a:r>
              <a:rPr sz="2000" spc="-5" dirty="0">
                <a:latin typeface="Arial"/>
                <a:cs typeface="Arial"/>
              </a:rPr>
              <a:t>definitions </a:t>
            </a:r>
            <a:r>
              <a:rPr sz="2000" dirty="0">
                <a:latin typeface="Arial"/>
                <a:cs typeface="Arial"/>
              </a:rPr>
              <a:t>based on clinical signs and  </a:t>
            </a:r>
            <a:r>
              <a:rPr sz="2000" spc="-5" dirty="0">
                <a:latin typeface="Arial"/>
                <a:cs typeface="Arial"/>
              </a:rPr>
              <a:t>symptoms </a:t>
            </a:r>
            <a:r>
              <a:rPr sz="2000" dirty="0">
                <a:latin typeface="Arial"/>
                <a:cs typeface="Arial"/>
              </a:rPr>
              <a:t>should be </a:t>
            </a:r>
            <a:r>
              <a:rPr sz="2000" spc="-5" dirty="0">
                <a:latin typeface="Arial"/>
                <a:cs typeface="Arial"/>
              </a:rPr>
              <a:t>prioritized, </a:t>
            </a:r>
            <a:r>
              <a:rPr sz="2000" dirty="0">
                <a:latin typeface="Arial"/>
                <a:cs typeface="Arial"/>
              </a:rPr>
              <a:t>given </a:t>
            </a:r>
            <a:r>
              <a:rPr sz="2000" spc="-5" dirty="0">
                <a:latin typeface="Arial"/>
                <a:cs typeface="Arial"/>
              </a:rPr>
              <a:t>the </a:t>
            </a:r>
            <a:r>
              <a:rPr sz="2000" dirty="0">
                <a:latin typeface="Arial"/>
                <a:cs typeface="Arial"/>
              </a:rPr>
              <a:t>lack of </a:t>
            </a:r>
            <a:r>
              <a:rPr sz="2000" spc="-5" dirty="0">
                <a:latin typeface="Arial"/>
                <a:cs typeface="Arial"/>
              </a:rPr>
              <a:t>high-quality  microbiology laboratory</a:t>
            </a:r>
            <a:r>
              <a:rPr sz="2000" spc="-15" dirty="0">
                <a:latin typeface="Arial"/>
                <a:cs typeface="Arial"/>
              </a:rPr>
              <a:t> </a:t>
            </a:r>
            <a:r>
              <a:rPr sz="2000" spc="-5" dirty="0">
                <a:latin typeface="Arial"/>
                <a:cs typeface="Arial"/>
              </a:rPr>
              <a:t>support.</a:t>
            </a:r>
            <a:endParaRPr sz="2000" dirty="0">
              <a:latin typeface="Arial"/>
              <a:cs typeface="Arial"/>
            </a:endParaRPr>
          </a:p>
          <a:p>
            <a:pPr marL="355600" marR="848360" indent="-342900">
              <a:lnSpc>
                <a:spcPct val="109700"/>
              </a:lnSpc>
              <a:spcBef>
                <a:spcPts val="1800"/>
              </a:spcBef>
              <a:buSzPct val="80000"/>
              <a:buChar char="•"/>
              <a:tabLst>
                <a:tab pos="354965" algn="l"/>
                <a:tab pos="355600" algn="l"/>
              </a:tabLst>
            </a:pPr>
            <a:r>
              <a:rPr sz="2000" dirty="0">
                <a:latin typeface="Arial"/>
                <a:cs typeface="Arial"/>
              </a:rPr>
              <a:t>For </a:t>
            </a:r>
            <a:r>
              <a:rPr sz="2000" spc="-5" dirty="0">
                <a:latin typeface="Arial"/>
                <a:cs typeface="Arial"/>
              </a:rPr>
              <a:t>feasibility reasons, this protocol </a:t>
            </a:r>
            <a:r>
              <a:rPr sz="2000" dirty="0">
                <a:latin typeface="Arial"/>
                <a:cs typeface="Arial"/>
              </a:rPr>
              <a:t>is based on </a:t>
            </a:r>
            <a:r>
              <a:rPr sz="2000" spc="-5" dirty="0">
                <a:latin typeface="Arial"/>
                <a:cs typeface="Arial"/>
              </a:rPr>
              <a:t>post-discharge  surveillance </a:t>
            </a:r>
            <a:r>
              <a:rPr sz="2000" dirty="0">
                <a:latin typeface="Arial"/>
                <a:cs typeface="Arial"/>
              </a:rPr>
              <a:t>up </a:t>
            </a:r>
            <a:r>
              <a:rPr sz="2000" spc="-5" dirty="0">
                <a:latin typeface="Arial"/>
                <a:cs typeface="Arial"/>
              </a:rPr>
              <a:t>to </a:t>
            </a:r>
            <a:r>
              <a:rPr sz="2000" dirty="0">
                <a:latin typeface="Arial"/>
                <a:cs typeface="Arial"/>
              </a:rPr>
              <a:t>30 days</a:t>
            </a:r>
            <a:r>
              <a:rPr sz="2000" spc="-45" dirty="0">
                <a:latin typeface="Arial"/>
                <a:cs typeface="Arial"/>
              </a:rPr>
              <a:t> </a:t>
            </a:r>
            <a:r>
              <a:rPr sz="2000" spc="-30" dirty="0">
                <a:latin typeface="Arial"/>
                <a:cs typeface="Arial"/>
              </a:rPr>
              <a:t>only.</a:t>
            </a:r>
            <a:endParaRPr sz="2000" dirty="0">
              <a:latin typeface="Arial"/>
              <a:cs typeface="Arial"/>
            </a:endParaRPr>
          </a:p>
          <a:p>
            <a:pPr marL="355600" marR="24765" indent="-342900">
              <a:lnSpc>
                <a:spcPct val="111100"/>
              </a:lnSpc>
              <a:spcBef>
                <a:spcPts val="1770"/>
              </a:spcBef>
              <a:buSzPct val="80000"/>
              <a:buChar char="•"/>
              <a:tabLst>
                <a:tab pos="354965" algn="l"/>
                <a:tab pos="355600" algn="l"/>
              </a:tabLst>
            </a:pPr>
            <a:r>
              <a:rPr sz="2000" spc="-5" dirty="0">
                <a:latin typeface="Arial"/>
                <a:cs typeface="Arial"/>
              </a:rPr>
              <a:t>Patient follow-up after discharge </a:t>
            </a:r>
            <a:r>
              <a:rPr sz="2000" dirty="0">
                <a:latin typeface="Arial"/>
                <a:cs typeface="Arial"/>
              </a:rPr>
              <a:t>includes phone calls and </a:t>
            </a:r>
            <a:r>
              <a:rPr sz="2000" spc="-5" dirty="0">
                <a:latin typeface="Arial"/>
                <a:cs typeface="Arial"/>
              </a:rPr>
              <a:t>involvement  </a:t>
            </a:r>
            <a:r>
              <a:rPr sz="2000" dirty="0">
                <a:latin typeface="Arial"/>
                <a:cs typeface="Arial"/>
              </a:rPr>
              <a:t>of </a:t>
            </a:r>
            <a:r>
              <a:rPr sz="2000" spc="-5" dirty="0">
                <a:latin typeface="Arial"/>
                <a:cs typeface="Arial"/>
              </a:rPr>
              <a:t>the patient </a:t>
            </a:r>
            <a:r>
              <a:rPr sz="2000" dirty="0">
                <a:latin typeface="Arial"/>
                <a:cs typeface="Arial"/>
              </a:rPr>
              <a:t>in </a:t>
            </a:r>
            <a:r>
              <a:rPr sz="2000" spc="-5" dirty="0">
                <a:latin typeface="Arial"/>
                <a:cs typeface="Arial"/>
              </a:rPr>
              <a:t>recognizing </a:t>
            </a:r>
            <a:r>
              <a:rPr sz="2000" dirty="0">
                <a:latin typeface="Arial"/>
                <a:cs typeface="Arial"/>
              </a:rPr>
              <a:t>signs and </a:t>
            </a:r>
            <a:r>
              <a:rPr sz="2000" spc="-5" dirty="0">
                <a:latin typeface="Arial"/>
                <a:cs typeface="Arial"/>
              </a:rPr>
              <a:t>symptoms </a:t>
            </a:r>
            <a:r>
              <a:rPr sz="2000" dirty="0">
                <a:latin typeface="Arial"/>
                <a:cs typeface="Arial"/>
              </a:rPr>
              <a:t>of</a:t>
            </a:r>
            <a:r>
              <a:rPr sz="2000" spc="-75" dirty="0">
                <a:latin typeface="Arial"/>
                <a:cs typeface="Arial"/>
              </a:rPr>
              <a:t> </a:t>
            </a:r>
            <a:r>
              <a:rPr sz="2000" spc="-5" dirty="0">
                <a:latin typeface="Arial"/>
                <a:cs typeface="Arial"/>
              </a:rPr>
              <a:t>SSI.</a:t>
            </a:r>
            <a:endParaRPr sz="2000" dirty="0">
              <a:latin typeface="Arial"/>
              <a:cs typeface="Arial"/>
            </a:endParaRPr>
          </a:p>
        </p:txBody>
      </p:sp>
      <p:sp>
        <p:nvSpPr>
          <p:cNvPr id="3" name="object 3"/>
          <p:cNvSpPr txBox="1">
            <a:spLocks noGrp="1"/>
          </p:cNvSpPr>
          <p:nvPr>
            <p:ph type="title"/>
          </p:nvPr>
        </p:nvSpPr>
        <p:spPr>
          <a:xfrm>
            <a:off x="365297" y="417576"/>
            <a:ext cx="7879715" cy="953769"/>
          </a:xfrm>
          <a:prstGeom prst="rect">
            <a:avLst/>
          </a:prstGeom>
        </p:spPr>
        <p:txBody>
          <a:bodyPr vert="horz" wrap="square" lIns="0" tIns="12700" rIns="0" bIns="0" rtlCol="0">
            <a:spAutoFit/>
          </a:bodyPr>
          <a:lstStyle/>
          <a:p>
            <a:pPr marL="12700">
              <a:lnSpc>
                <a:spcPts val="3654"/>
              </a:lnSpc>
              <a:spcBef>
                <a:spcPts val="100"/>
              </a:spcBef>
            </a:pPr>
            <a:r>
              <a:rPr spc="-5" dirty="0"/>
              <a:t>The WHO </a:t>
            </a:r>
            <a:r>
              <a:rPr spc="-10" dirty="0"/>
              <a:t>approach </a:t>
            </a:r>
            <a:r>
              <a:rPr spc="-5" dirty="0"/>
              <a:t>to</a:t>
            </a:r>
            <a:r>
              <a:rPr spc="-55" dirty="0"/>
              <a:t> </a:t>
            </a:r>
            <a:r>
              <a:rPr spc="-5" dirty="0"/>
              <a:t>SSI</a:t>
            </a:r>
          </a:p>
          <a:p>
            <a:pPr marL="12700">
              <a:lnSpc>
                <a:spcPts val="3654"/>
              </a:lnSpc>
            </a:pPr>
            <a:r>
              <a:rPr spc="-5" dirty="0"/>
              <a:t>surveillance in settings with limited</a:t>
            </a:r>
            <a:r>
              <a:rPr spc="0" dirty="0"/>
              <a:t> </a:t>
            </a:r>
            <a:r>
              <a:rPr spc="-15" dirty="0"/>
              <a:t>resources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5298" y="1232321"/>
            <a:ext cx="8106409" cy="702945"/>
          </a:xfrm>
          <a:prstGeom prst="rect">
            <a:avLst/>
          </a:prstGeom>
        </p:spPr>
        <p:txBody>
          <a:bodyPr vert="horz" wrap="square" lIns="0" tIns="12700" rIns="0" bIns="0" rtlCol="0">
            <a:spAutoFit/>
          </a:bodyPr>
          <a:lstStyle/>
          <a:p>
            <a:pPr marL="12700" marR="5080">
              <a:lnSpc>
                <a:spcPct val="111100"/>
              </a:lnSpc>
              <a:spcBef>
                <a:spcPts val="100"/>
              </a:spcBef>
            </a:pPr>
            <a:r>
              <a:rPr sz="2000" b="1" dirty="0">
                <a:latin typeface="Arial"/>
                <a:cs typeface="Arial"/>
              </a:rPr>
              <a:t>The </a:t>
            </a:r>
            <a:r>
              <a:rPr sz="2000" b="1" spc="-5" dirty="0">
                <a:latin typeface="Arial"/>
                <a:cs typeface="Arial"/>
              </a:rPr>
              <a:t>WHO recommendations </a:t>
            </a:r>
            <a:r>
              <a:rPr sz="2000" b="1" dirty="0">
                <a:latin typeface="Arial"/>
                <a:cs typeface="Arial"/>
              </a:rPr>
              <a:t>on best </a:t>
            </a:r>
            <a:r>
              <a:rPr sz="2000" b="1" spc="-5" dirty="0">
                <a:latin typeface="Arial"/>
                <a:cs typeface="Arial"/>
              </a:rPr>
              <a:t>IPC implementation strategies  were supported </a:t>
            </a:r>
            <a:r>
              <a:rPr sz="2000" b="1" dirty="0">
                <a:latin typeface="Arial"/>
                <a:cs typeface="Arial"/>
              </a:rPr>
              <a:t>by </a:t>
            </a:r>
            <a:r>
              <a:rPr sz="2000" b="1" spc="-5" dirty="0">
                <a:latin typeface="Arial"/>
                <a:cs typeface="Arial"/>
              </a:rPr>
              <a:t>studies into approaches for </a:t>
            </a:r>
            <a:r>
              <a:rPr sz="2000" b="1" dirty="0">
                <a:latin typeface="Arial"/>
                <a:cs typeface="Arial"/>
              </a:rPr>
              <a:t>SSI</a:t>
            </a:r>
            <a:r>
              <a:rPr sz="2000" b="1" spc="-45" dirty="0">
                <a:latin typeface="Arial"/>
                <a:cs typeface="Arial"/>
              </a:rPr>
              <a:t> </a:t>
            </a:r>
            <a:r>
              <a:rPr sz="2000" b="1" spc="-5" dirty="0">
                <a:latin typeface="Arial"/>
                <a:cs typeface="Arial"/>
              </a:rPr>
              <a:t>reduction.</a:t>
            </a:r>
            <a:endParaRPr sz="2000">
              <a:latin typeface="Arial"/>
              <a:cs typeface="Arial"/>
            </a:endParaRPr>
          </a:p>
        </p:txBody>
      </p:sp>
      <p:sp>
        <p:nvSpPr>
          <p:cNvPr id="3" name="object 3"/>
          <p:cNvSpPr txBox="1"/>
          <p:nvPr/>
        </p:nvSpPr>
        <p:spPr>
          <a:xfrm>
            <a:off x="365300" y="6266514"/>
            <a:ext cx="8181975" cy="389890"/>
          </a:xfrm>
          <a:prstGeom prst="rect">
            <a:avLst/>
          </a:prstGeom>
        </p:spPr>
        <p:txBody>
          <a:bodyPr vert="horz" wrap="square" lIns="0" tIns="12700" rIns="0" bIns="0" rtlCol="0">
            <a:spAutoFit/>
          </a:bodyPr>
          <a:lstStyle/>
          <a:p>
            <a:pPr marL="12700" marR="5080">
              <a:lnSpc>
                <a:spcPct val="108600"/>
              </a:lnSpc>
              <a:spcBef>
                <a:spcPts val="100"/>
              </a:spcBef>
            </a:pPr>
            <a:r>
              <a:rPr sz="1100" i="1" spc="-5" dirty="0">
                <a:latin typeface="Arial"/>
                <a:cs typeface="Arial"/>
              </a:rPr>
              <a:t>Source</a:t>
            </a:r>
            <a:r>
              <a:rPr sz="1100" spc="-5" dirty="0">
                <a:latin typeface="Arial"/>
                <a:cs typeface="Arial"/>
              </a:rPr>
              <a:t>: Guidelines </a:t>
            </a:r>
            <a:r>
              <a:rPr sz="1100" dirty="0">
                <a:latin typeface="Arial"/>
                <a:cs typeface="Arial"/>
              </a:rPr>
              <a:t>on </a:t>
            </a:r>
            <a:r>
              <a:rPr sz="1100" spc="-5" dirty="0">
                <a:latin typeface="Arial"/>
                <a:cs typeface="Arial"/>
              </a:rPr>
              <a:t>core components </a:t>
            </a:r>
            <a:r>
              <a:rPr sz="1100" dirty="0">
                <a:latin typeface="Arial"/>
                <a:cs typeface="Arial"/>
              </a:rPr>
              <a:t>of </a:t>
            </a:r>
            <a:r>
              <a:rPr sz="1100" spc="-5" dirty="0">
                <a:latin typeface="Arial"/>
                <a:cs typeface="Arial"/>
              </a:rPr>
              <a:t>infection prevention </a:t>
            </a:r>
            <a:r>
              <a:rPr sz="1100" dirty="0">
                <a:latin typeface="Arial"/>
                <a:cs typeface="Arial"/>
              </a:rPr>
              <a:t>and </a:t>
            </a:r>
            <a:r>
              <a:rPr sz="1100" spc="-5" dirty="0">
                <a:latin typeface="Arial"/>
                <a:cs typeface="Arial"/>
              </a:rPr>
              <a:t>control programmes </a:t>
            </a:r>
            <a:r>
              <a:rPr sz="1100" dirty="0">
                <a:latin typeface="Arial"/>
                <a:cs typeface="Arial"/>
              </a:rPr>
              <a:t>at </a:t>
            </a:r>
            <a:r>
              <a:rPr sz="1100" spc="-5" dirty="0">
                <a:latin typeface="Arial"/>
                <a:cs typeface="Arial"/>
              </a:rPr>
              <a:t>the national </a:t>
            </a:r>
            <a:r>
              <a:rPr sz="1100" dirty="0">
                <a:latin typeface="Arial"/>
                <a:cs typeface="Arial"/>
              </a:rPr>
              <a:t>and </a:t>
            </a:r>
            <a:r>
              <a:rPr sz="1100" spc="-5" dirty="0">
                <a:latin typeface="Arial"/>
                <a:cs typeface="Arial"/>
              </a:rPr>
              <a:t>acute health care facility  </a:t>
            </a:r>
            <a:r>
              <a:rPr sz="1100" dirty="0">
                <a:latin typeface="Arial"/>
                <a:cs typeface="Arial"/>
              </a:rPr>
              <a:t>level. </a:t>
            </a:r>
            <a:r>
              <a:rPr sz="1100" spc="-5" dirty="0">
                <a:latin typeface="Arial"/>
                <a:cs typeface="Arial"/>
              </a:rPr>
              <a:t>Geneva: World Health Organization; </a:t>
            </a:r>
            <a:r>
              <a:rPr sz="1100" dirty="0">
                <a:latin typeface="Arial"/>
                <a:cs typeface="Arial"/>
              </a:rPr>
              <a:t>2016</a:t>
            </a:r>
            <a:r>
              <a:rPr sz="1100" spc="65" dirty="0">
                <a:latin typeface="Arial"/>
                <a:cs typeface="Arial"/>
              </a:rPr>
              <a:t> </a:t>
            </a:r>
            <a:r>
              <a:rPr sz="1100" spc="-5" dirty="0">
                <a:latin typeface="Arial"/>
                <a:cs typeface="Arial"/>
              </a:rPr>
              <a:t>(</a:t>
            </a:r>
            <a:r>
              <a:rPr sz="1100" u="sng" spc="-5" dirty="0">
                <a:solidFill>
                  <a:srgbClr val="009CDE"/>
                </a:solidFill>
                <a:uFill>
                  <a:solidFill>
                    <a:srgbClr val="009CDE"/>
                  </a:solidFill>
                </a:uFill>
                <a:latin typeface="Arial"/>
                <a:cs typeface="Arial"/>
                <a:hlinkClick r:id="rId2"/>
              </a:rPr>
              <a:t>http://www.who.int/infection-prevention/publications/ipc-core-components/en/</a:t>
            </a:r>
            <a:r>
              <a:rPr sz="1100" spc="-5" dirty="0">
                <a:latin typeface="Arial"/>
                <a:cs typeface="Arial"/>
                <a:hlinkClick r:id="rId2"/>
              </a:rPr>
              <a:t>).</a:t>
            </a:r>
            <a:endParaRPr sz="1100">
              <a:latin typeface="Arial"/>
              <a:cs typeface="Arial"/>
            </a:endParaRPr>
          </a:p>
        </p:txBody>
      </p:sp>
      <p:sp>
        <p:nvSpPr>
          <p:cNvPr id="4" name="object 4"/>
          <p:cNvSpPr txBox="1"/>
          <p:nvPr/>
        </p:nvSpPr>
        <p:spPr>
          <a:xfrm>
            <a:off x="365298" y="133594"/>
            <a:ext cx="6227445" cy="953769"/>
          </a:xfrm>
          <a:prstGeom prst="rect">
            <a:avLst/>
          </a:prstGeom>
        </p:spPr>
        <p:txBody>
          <a:bodyPr vert="horz" wrap="square" lIns="0" tIns="66040" rIns="0" bIns="0" rtlCol="0">
            <a:spAutoFit/>
          </a:bodyPr>
          <a:lstStyle/>
          <a:p>
            <a:pPr marL="12700" marR="5080">
              <a:lnSpc>
                <a:spcPts val="3470"/>
              </a:lnSpc>
              <a:spcBef>
                <a:spcPts val="520"/>
              </a:spcBef>
            </a:pPr>
            <a:r>
              <a:rPr sz="3200" b="1" spc="-5" dirty="0">
                <a:solidFill>
                  <a:srgbClr val="0092CC"/>
                </a:solidFill>
                <a:latin typeface="Times New Roman"/>
                <a:cs typeface="Times New Roman"/>
              </a:rPr>
              <a:t>WHO </a:t>
            </a:r>
            <a:r>
              <a:rPr sz="3200" b="1" spc="-15" dirty="0">
                <a:solidFill>
                  <a:srgbClr val="0092CC"/>
                </a:solidFill>
                <a:latin typeface="Times New Roman"/>
                <a:cs typeface="Times New Roman"/>
              </a:rPr>
              <a:t>core </a:t>
            </a:r>
            <a:r>
              <a:rPr sz="3200" b="1" spc="-5" dirty="0">
                <a:solidFill>
                  <a:srgbClr val="0092CC"/>
                </a:solidFill>
                <a:latin typeface="Times New Roman"/>
                <a:cs typeface="Times New Roman"/>
              </a:rPr>
              <a:t>components </a:t>
            </a:r>
            <a:r>
              <a:rPr sz="3200" b="1" dirty="0">
                <a:solidFill>
                  <a:srgbClr val="0092CC"/>
                </a:solidFill>
                <a:latin typeface="Times New Roman"/>
                <a:cs typeface="Times New Roman"/>
              </a:rPr>
              <a:t>– a </a:t>
            </a:r>
            <a:r>
              <a:rPr sz="3200" b="1" spc="-5" dirty="0">
                <a:solidFill>
                  <a:srgbClr val="0092CC"/>
                </a:solidFill>
                <a:latin typeface="Times New Roman"/>
                <a:cs typeface="Times New Roman"/>
              </a:rPr>
              <a:t>focus </a:t>
            </a:r>
            <a:r>
              <a:rPr sz="3200" b="1" dirty="0">
                <a:solidFill>
                  <a:srgbClr val="0092CC"/>
                </a:solidFill>
                <a:latin typeface="Times New Roman"/>
                <a:cs typeface="Times New Roman"/>
              </a:rPr>
              <a:t>on  </a:t>
            </a:r>
            <a:r>
              <a:rPr sz="3200" b="1" spc="-10" dirty="0">
                <a:solidFill>
                  <a:srgbClr val="0092CC"/>
                </a:solidFill>
                <a:latin typeface="Times New Roman"/>
                <a:cs typeface="Times New Roman"/>
              </a:rPr>
              <a:t>prevention </a:t>
            </a:r>
            <a:r>
              <a:rPr sz="3200" b="1" spc="-5" dirty="0">
                <a:solidFill>
                  <a:srgbClr val="0092CC"/>
                </a:solidFill>
                <a:latin typeface="Times New Roman"/>
                <a:cs typeface="Times New Roman"/>
              </a:rPr>
              <a:t>and</a:t>
            </a:r>
            <a:r>
              <a:rPr sz="3200" b="1" spc="-10" dirty="0">
                <a:solidFill>
                  <a:srgbClr val="0092CC"/>
                </a:solidFill>
                <a:latin typeface="Times New Roman"/>
                <a:cs typeface="Times New Roman"/>
              </a:rPr>
              <a:t> </a:t>
            </a:r>
            <a:r>
              <a:rPr sz="3200" b="1" spc="-5" dirty="0">
                <a:solidFill>
                  <a:srgbClr val="0092CC"/>
                </a:solidFill>
                <a:latin typeface="Times New Roman"/>
                <a:cs typeface="Times New Roman"/>
              </a:rPr>
              <a:t>implementation</a:t>
            </a:r>
            <a:endParaRPr sz="3200">
              <a:latin typeface="Times New Roman"/>
              <a:cs typeface="Times New Roman"/>
            </a:endParaRPr>
          </a:p>
        </p:txBody>
      </p:sp>
      <p:sp>
        <p:nvSpPr>
          <p:cNvPr id="5" name="object 5"/>
          <p:cNvSpPr/>
          <p:nvPr/>
        </p:nvSpPr>
        <p:spPr>
          <a:xfrm>
            <a:off x="137940" y="4057640"/>
            <a:ext cx="8811591" cy="186106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p:cNvSpPr/>
          <p:nvPr/>
        </p:nvSpPr>
        <p:spPr>
          <a:xfrm>
            <a:off x="137940" y="2106936"/>
            <a:ext cx="8806117" cy="180687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5298" y="572507"/>
            <a:ext cx="1595755" cy="513080"/>
          </a:xfrm>
          <a:prstGeom prst="rect">
            <a:avLst/>
          </a:prstGeom>
        </p:spPr>
        <p:txBody>
          <a:bodyPr vert="horz" wrap="square" lIns="0" tIns="12700" rIns="0" bIns="0" rtlCol="0">
            <a:spAutoFit/>
          </a:bodyPr>
          <a:lstStyle/>
          <a:p>
            <a:pPr marL="12700">
              <a:lnSpc>
                <a:spcPct val="100000"/>
              </a:lnSpc>
              <a:spcBef>
                <a:spcPts val="100"/>
              </a:spcBef>
            </a:pPr>
            <a:r>
              <a:rPr spc="-5" dirty="0"/>
              <a:t>Session</a:t>
            </a:r>
            <a:r>
              <a:rPr spc="-75" dirty="0"/>
              <a:t> </a:t>
            </a:r>
            <a:r>
              <a:rPr dirty="0"/>
              <a:t>2</a:t>
            </a:r>
          </a:p>
        </p:txBody>
      </p:sp>
      <p:sp>
        <p:nvSpPr>
          <p:cNvPr id="3" name="object 3"/>
          <p:cNvSpPr/>
          <p:nvPr/>
        </p:nvSpPr>
        <p:spPr>
          <a:xfrm>
            <a:off x="-1" y="1695225"/>
            <a:ext cx="5407025" cy="2461895"/>
          </a:xfrm>
          <a:custGeom>
            <a:avLst/>
            <a:gdLst/>
            <a:ahLst/>
            <a:cxnLst/>
            <a:rect l="l" t="t" r="r" b="b"/>
            <a:pathLst>
              <a:path w="5407025" h="2461895">
                <a:moveTo>
                  <a:pt x="0" y="0"/>
                </a:moveTo>
                <a:lnTo>
                  <a:pt x="5406888" y="0"/>
                </a:lnTo>
                <a:lnTo>
                  <a:pt x="5406888" y="2461700"/>
                </a:lnTo>
                <a:lnTo>
                  <a:pt x="0" y="2461700"/>
                </a:lnTo>
                <a:lnTo>
                  <a:pt x="0" y="0"/>
                </a:lnTo>
                <a:close/>
              </a:path>
            </a:pathLst>
          </a:custGeom>
          <a:ln w="12700">
            <a:solidFill>
              <a:srgbClr val="183C5C"/>
            </a:solidFill>
          </a:ln>
        </p:spPr>
        <p:txBody>
          <a:bodyPr wrap="square" lIns="0" tIns="0" rIns="0" bIns="0" rtlCol="0"/>
          <a:lstStyle/>
          <a:p>
            <a:endParaRPr/>
          </a:p>
        </p:txBody>
      </p:sp>
      <p:sp>
        <p:nvSpPr>
          <p:cNvPr id="4" name="object 4"/>
          <p:cNvSpPr txBox="1"/>
          <p:nvPr/>
        </p:nvSpPr>
        <p:spPr>
          <a:xfrm>
            <a:off x="347299" y="1815090"/>
            <a:ext cx="4632325" cy="1435100"/>
          </a:xfrm>
          <a:prstGeom prst="rect">
            <a:avLst/>
          </a:prstGeom>
        </p:spPr>
        <p:txBody>
          <a:bodyPr vert="horz" wrap="square" lIns="0" tIns="12700" rIns="0" bIns="0" rtlCol="0">
            <a:spAutoFit/>
          </a:bodyPr>
          <a:lstStyle/>
          <a:p>
            <a:pPr marL="12700" marR="5080">
              <a:lnSpc>
                <a:spcPct val="110100"/>
              </a:lnSpc>
              <a:spcBef>
                <a:spcPts val="100"/>
              </a:spcBef>
            </a:pPr>
            <a:r>
              <a:rPr sz="2800" b="1" spc="-5" dirty="0">
                <a:solidFill>
                  <a:srgbClr val="183C5C"/>
                </a:solidFill>
                <a:latin typeface="Times New Roman"/>
                <a:cs typeface="Times New Roman"/>
              </a:rPr>
              <a:t>The importance </a:t>
            </a:r>
            <a:r>
              <a:rPr sz="2800" b="1" dirty="0">
                <a:solidFill>
                  <a:srgbClr val="183C5C"/>
                </a:solidFill>
                <a:latin typeface="Times New Roman"/>
                <a:cs typeface="Times New Roman"/>
              </a:rPr>
              <a:t>of </a:t>
            </a:r>
            <a:r>
              <a:rPr sz="2800" b="1" spc="-5" dirty="0">
                <a:solidFill>
                  <a:srgbClr val="183C5C"/>
                </a:solidFill>
                <a:latin typeface="Times New Roman"/>
                <a:cs typeface="Times New Roman"/>
              </a:rPr>
              <a:t>SSI:  epidemiology </a:t>
            </a:r>
            <a:r>
              <a:rPr sz="2800" b="1" dirty="0">
                <a:solidFill>
                  <a:srgbClr val="183C5C"/>
                </a:solidFill>
                <a:latin typeface="Times New Roman"/>
                <a:cs typeface="Times New Roman"/>
              </a:rPr>
              <a:t>and </a:t>
            </a:r>
            <a:r>
              <a:rPr sz="2800" b="1" spc="-5" dirty="0">
                <a:solidFill>
                  <a:srgbClr val="183C5C"/>
                </a:solidFill>
                <a:latin typeface="Times New Roman"/>
                <a:cs typeface="Times New Roman"/>
              </a:rPr>
              <a:t>burden </a:t>
            </a:r>
            <a:r>
              <a:rPr sz="2800" b="1" dirty="0">
                <a:solidFill>
                  <a:srgbClr val="183C5C"/>
                </a:solidFill>
                <a:latin typeface="Times New Roman"/>
                <a:cs typeface="Times New Roman"/>
              </a:rPr>
              <a:t>on a  </a:t>
            </a:r>
            <a:r>
              <a:rPr sz="2800" b="1" spc="-5" dirty="0">
                <a:solidFill>
                  <a:srgbClr val="183C5C"/>
                </a:solidFill>
                <a:latin typeface="Times New Roman"/>
                <a:cs typeface="Times New Roman"/>
              </a:rPr>
              <a:t>global</a:t>
            </a:r>
            <a:r>
              <a:rPr sz="2800" b="1" spc="-10" dirty="0">
                <a:solidFill>
                  <a:srgbClr val="183C5C"/>
                </a:solidFill>
                <a:latin typeface="Times New Roman"/>
                <a:cs typeface="Times New Roman"/>
              </a:rPr>
              <a:t> </a:t>
            </a:r>
            <a:r>
              <a:rPr sz="2800" b="1" spc="-5" dirty="0">
                <a:solidFill>
                  <a:srgbClr val="183C5C"/>
                </a:solidFill>
                <a:latin typeface="Times New Roman"/>
                <a:cs typeface="Times New Roman"/>
              </a:rPr>
              <a:t>scale</a:t>
            </a:r>
            <a:endParaRPr sz="2800">
              <a:latin typeface="Times New Roman"/>
              <a:cs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5298" y="1431358"/>
            <a:ext cx="8407400" cy="5160645"/>
          </a:xfrm>
          <a:prstGeom prst="rect">
            <a:avLst/>
          </a:prstGeom>
        </p:spPr>
        <p:txBody>
          <a:bodyPr vert="horz" wrap="square" lIns="0" tIns="12700" rIns="0" bIns="0" rtlCol="0">
            <a:spAutoFit/>
          </a:bodyPr>
          <a:lstStyle/>
          <a:p>
            <a:pPr marL="355600" marR="1079500" indent="-342900">
              <a:lnSpc>
                <a:spcPct val="110000"/>
              </a:lnSpc>
              <a:spcBef>
                <a:spcPts val="100"/>
              </a:spcBef>
              <a:buSzPct val="79166"/>
              <a:buChar char="•"/>
              <a:tabLst>
                <a:tab pos="354965" algn="l"/>
                <a:tab pos="355600" algn="l"/>
              </a:tabLst>
            </a:pPr>
            <a:r>
              <a:rPr sz="2400" spc="-5" dirty="0">
                <a:latin typeface="Arial"/>
                <a:cs typeface="Arial"/>
              </a:rPr>
              <a:t>Session </a:t>
            </a:r>
            <a:r>
              <a:rPr sz="2400" dirty="0">
                <a:latin typeface="Arial"/>
                <a:cs typeface="Arial"/>
              </a:rPr>
              <a:t>1. </a:t>
            </a:r>
            <a:r>
              <a:rPr sz="2400" spc="-5" dirty="0">
                <a:latin typeface="Arial"/>
                <a:cs typeface="Arial"/>
              </a:rPr>
              <a:t>SSI prevention </a:t>
            </a:r>
            <a:r>
              <a:rPr sz="2400" dirty="0">
                <a:latin typeface="Arial"/>
                <a:cs typeface="Arial"/>
              </a:rPr>
              <a:t>in </a:t>
            </a:r>
            <a:r>
              <a:rPr sz="2400" spc="-5" dirty="0">
                <a:latin typeface="Arial"/>
                <a:cs typeface="Arial"/>
              </a:rPr>
              <a:t>the context </a:t>
            </a:r>
            <a:r>
              <a:rPr sz="2400" dirty="0">
                <a:latin typeface="Arial"/>
                <a:cs typeface="Arial"/>
              </a:rPr>
              <a:t>of </a:t>
            </a:r>
            <a:r>
              <a:rPr sz="2400" spc="-5" dirty="0">
                <a:latin typeface="Arial"/>
                <a:cs typeface="Arial"/>
              </a:rPr>
              <a:t>infection  prevention </a:t>
            </a:r>
            <a:r>
              <a:rPr sz="2400" dirty="0">
                <a:latin typeface="Arial"/>
                <a:cs typeface="Arial"/>
              </a:rPr>
              <a:t>and</a:t>
            </a:r>
            <a:r>
              <a:rPr sz="2400" spc="-10" dirty="0">
                <a:latin typeface="Arial"/>
                <a:cs typeface="Arial"/>
              </a:rPr>
              <a:t> </a:t>
            </a:r>
            <a:r>
              <a:rPr sz="2400" spc="-5" dirty="0">
                <a:latin typeface="Arial"/>
                <a:cs typeface="Arial"/>
              </a:rPr>
              <a:t>control</a:t>
            </a:r>
            <a:endParaRPr sz="2400" dirty="0">
              <a:latin typeface="Arial"/>
              <a:cs typeface="Arial"/>
            </a:endParaRPr>
          </a:p>
          <a:p>
            <a:pPr marL="355600" marR="946785" indent="-342900">
              <a:lnSpc>
                <a:spcPct val="110000"/>
              </a:lnSpc>
              <a:spcBef>
                <a:spcPts val="595"/>
              </a:spcBef>
              <a:buSzPct val="79166"/>
              <a:buChar char="•"/>
              <a:tabLst>
                <a:tab pos="354965" algn="l"/>
                <a:tab pos="355600" algn="l"/>
              </a:tabLst>
            </a:pPr>
            <a:r>
              <a:rPr sz="2400" spc="-5" dirty="0">
                <a:latin typeface="Arial"/>
                <a:cs typeface="Arial"/>
              </a:rPr>
              <a:t>Session </a:t>
            </a:r>
            <a:r>
              <a:rPr sz="2400" dirty="0">
                <a:latin typeface="Arial"/>
                <a:cs typeface="Arial"/>
              </a:rPr>
              <a:t>2. </a:t>
            </a:r>
            <a:r>
              <a:rPr sz="2400" spc="-5" dirty="0">
                <a:latin typeface="Arial"/>
                <a:cs typeface="Arial"/>
              </a:rPr>
              <a:t>The importance </a:t>
            </a:r>
            <a:r>
              <a:rPr sz="2400" dirty="0">
                <a:latin typeface="Arial"/>
                <a:cs typeface="Arial"/>
              </a:rPr>
              <a:t>of </a:t>
            </a:r>
            <a:r>
              <a:rPr sz="2400" spc="-5" dirty="0">
                <a:latin typeface="Arial"/>
                <a:cs typeface="Arial"/>
              </a:rPr>
              <a:t>SSI: </a:t>
            </a:r>
            <a:r>
              <a:rPr sz="2400" dirty="0">
                <a:latin typeface="Arial"/>
                <a:cs typeface="Arial"/>
              </a:rPr>
              <a:t>epidemiology and  burden on a global</a:t>
            </a:r>
            <a:r>
              <a:rPr sz="2400" spc="-25" dirty="0">
                <a:latin typeface="Arial"/>
                <a:cs typeface="Arial"/>
              </a:rPr>
              <a:t> </a:t>
            </a:r>
            <a:r>
              <a:rPr sz="2400" dirty="0">
                <a:latin typeface="Arial"/>
                <a:cs typeface="Arial"/>
              </a:rPr>
              <a:t>scale</a:t>
            </a:r>
          </a:p>
          <a:p>
            <a:pPr marL="355600" marR="27305" indent="-342900">
              <a:lnSpc>
                <a:spcPct val="110500"/>
              </a:lnSpc>
              <a:spcBef>
                <a:spcPts val="585"/>
              </a:spcBef>
              <a:buSzPct val="79166"/>
              <a:buChar char="•"/>
              <a:tabLst>
                <a:tab pos="354965" algn="l"/>
                <a:tab pos="355600" algn="l"/>
              </a:tabLst>
            </a:pPr>
            <a:r>
              <a:rPr sz="2400" spc="-5" dirty="0">
                <a:latin typeface="Arial"/>
                <a:cs typeface="Arial"/>
              </a:rPr>
              <a:t>Session </a:t>
            </a:r>
            <a:r>
              <a:rPr sz="2400" dirty="0">
                <a:latin typeface="Arial"/>
                <a:cs typeface="Arial"/>
              </a:rPr>
              <a:t>3. </a:t>
            </a:r>
            <a:r>
              <a:rPr sz="2400" spc="-5" dirty="0">
                <a:latin typeface="Arial"/>
                <a:cs typeface="Arial"/>
              </a:rPr>
              <a:t>SSI prevention </a:t>
            </a:r>
            <a:r>
              <a:rPr sz="2400" dirty="0">
                <a:latin typeface="Arial"/>
                <a:cs typeface="Arial"/>
              </a:rPr>
              <a:t>measures: </a:t>
            </a:r>
            <a:r>
              <a:rPr sz="2400" spc="-5" dirty="0">
                <a:latin typeface="Arial"/>
                <a:cs typeface="Arial"/>
              </a:rPr>
              <a:t>the </a:t>
            </a:r>
            <a:r>
              <a:rPr sz="2400" dirty="0">
                <a:latin typeface="Arial"/>
                <a:cs typeface="Arial"/>
              </a:rPr>
              <a:t>2016 </a:t>
            </a:r>
            <a:r>
              <a:rPr sz="2400" spc="-5" dirty="0">
                <a:latin typeface="Arial"/>
                <a:cs typeface="Arial"/>
              </a:rPr>
              <a:t>WHO </a:t>
            </a:r>
            <a:r>
              <a:rPr sz="2400" dirty="0">
                <a:latin typeface="Arial"/>
                <a:cs typeface="Arial"/>
              </a:rPr>
              <a:t>global  guidelines </a:t>
            </a:r>
            <a:r>
              <a:rPr sz="2400" spc="-5" dirty="0">
                <a:latin typeface="Arial"/>
                <a:cs typeface="Arial"/>
              </a:rPr>
              <a:t>for the prevention </a:t>
            </a:r>
            <a:r>
              <a:rPr sz="2400" dirty="0">
                <a:latin typeface="Arial"/>
                <a:cs typeface="Arial"/>
              </a:rPr>
              <a:t>of </a:t>
            </a:r>
            <a:r>
              <a:rPr sz="2400" spc="-5" dirty="0">
                <a:latin typeface="Arial"/>
                <a:cs typeface="Arial"/>
              </a:rPr>
              <a:t>SSI </a:t>
            </a:r>
            <a:r>
              <a:rPr sz="2400" dirty="0">
                <a:latin typeface="Arial"/>
                <a:cs typeface="Arial"/>
              </a:rPr>
              <a:t>and </a:t>
            </a:r>
            <a:r>
              <a:rPr sz="2400" spc="-5" dirty="0">
                <a:latin typeface="Arial"/>
                <a:cs typeface="Arial"/>
              </a:rPr>
              <a:t>other associated  recommendations</a:t>
            </a:r>
            <a:endParaRPr sz="2400" dirty="0">
              <a:latin typeface="Arial"/>
              <a:cs typeface="Arial"/>
            </a:endParaRPr>
          </a:p>
          <a:p>
            <a:pPr marL="355600" marR="5080" indent="-342900">
              <a:lnSpc>
                <a:spcPct val="110000"/>
              </a:lnSpc>
              <a:spcBef>
                <a:spcPts val="600"/>
              </a:spcBef>
              <a:buSzPct val="79166"/>
              <a:buChar char="•"/>
              <a:tabLst>
                <a:tab pos="354965" algn="l"/>
                <a:tab pos="355600" algn="l"/>
              </a:tabLst>
            </a:pPr>
            <a:r>
              <a:rPr sz="2400" spc="-5">
                <a:latin typeface="Arial"/>
                <a:cs typeface="Arial"/>
              </a:rPr>
              <a:t>Session </a:t>
            </a:r>
            <a:r>
              <a:rPr lang="en-CA" sz="2400" dirty="0">
                <a:latin typeface="Arial"/>
                <a:cs typeface="Arial"/>
              </a:rPr>
              <a:t>4</a:t>
            </a:r>
            <a:r>
              <a:rPr sz="2400">
                <a:latin typeface="Arial"/>
                <a:cs typeface="Arial"/>
              </a:rPr>
              <a:t>. </a:t>
            </a:r>
            <a:r>
              <a:rPr sz="2400" spc="-5" dirty="0">
                <a:latin typeface="Arial"/>
                <a:cs typeface="Arial"/>
              </a:rPr>
              <a:t>Understanding the application </a:t>
            </a:r>
            <a:r>
              <a:rPr sz="2400" dirty="0">
                <a:latin typeface="Arial"/>
                <a:cs typeface="Arial"/>
              </a:rPr>
              <a:t>of </a:t>
            </a:r>
            <a:r>
              <a:rPr sz="2400" spc="-5" dirty="0">
                <a:latin typeface="Arial"/>
                <a:cs typeface="Arial"/>
              </a:rPr>
              <a:t>implementation  strategies to </a:t>
            </a:r>
            <a:r>
              <a:rPr sz="2400" dirty="0">
                <a:latin typeface="Arial"/>
                <a:cs typeface="Arial"/>
              </a:rPr>
              <a:t>ensure </a:t>
            </a:r>
            <a:r>
              <a:rPr sz="2400" spc="-5" dirty="0">
                <a:latin typeface="Arial"/>
                <a:cs typeface="Arial"/>
              </a:rPr>
              <a:t>SSI prevention </a:t>
            </a:r>
            <a:r>
              <a:rPr sz="2400" dirty="0">
                <a:latin typeface="Arial"/>
                <a:cs typeface="Arial"/>
              </a:rPr>
              <a:t>including real </a:t>
            </a:r>
            <a:r>
              <a:rPr sz="2400" spc="-5" dirty="0">
                <a:latin typeface="Arial"/>
                <a:cs typeface="Arial"/>
              </a:rPr>
              <a:t>life  </a:t>
            </a:r>
            <a:r>
              <a:rPr sz="2400" dirty="0">
                <a:latin typeface="Arial"/>
                <a:cs typeface="Arial"/>
              </a:rPr>
              <a:t>examples</a:t>
            </a:r>
          </a:p>
          <a:p>
            <a:pPr marL="355600" marR="110489" indent="-342900">
              <a:lnSpc>
                <a:spcPct val="110000"/>
              </a:lnSpc>
              <a:spcBef>
                <a:spcPts val="600"/>
              </a:spcBef>
              <a:buSzPct val="79166"/>
              <a:buChar char="•"/>
              <a:tabLst>
                <a:tab pos="354965" algn="l"/>
                <a:tab pos="355600" algn="l"/>
              </a:tabLst>
            </a:pPr>
            <a:r>
              <a:rPr sz="2400" spc="-5" dirty="0">
                <a:latin typeface="Arial"/>
                <a:cs typeface="Arial"/>
              </a:rPr>
              <a:t>Session </a:t>
            </a:r>
            <a:r>
              <a:rPr sz="2400" dirty="0">
                <a:latin typeface="Arial"/>
                <a:cs typeface="Arial"/>
              </a:rPr>
              <a:t>5. </a:t>
            </a:r>
            <a:r>
              <a:rPr sz="2400" spc="-5" dirty="0">
                <a:latin typeface="Arial"/>
                <a:cs typeface="Arial"/>
              </a:rPr>
              <a:t>Applying </a:t>
            </a:r>
            <a:r>
              <a:rPr sz="2400" dirty="0">
                <a:latin typeface="Arial"/>
                <a:cs typeface="Arial"/>
              </a:rPr>
              <a:t>a </a:t>
            </a:r>
            <a:r>
              <a:rPr sz="2400" spc="-5" dirty="0">
                <a:latin typeface="Arial"/>
                <a:cs typeface="Arial"/>
              </a:rPr>
              <a:t>multimodal </a:t>
            </a:r>
            <a:r>
              <a:rPr sz="2400" dirty="0">
                <a:latin typeface="Arial"/>
                <a:cs typeface="Arial"/>
              </a:rPr>
              <a:t>improvement </a:t>
            </a:r>
            <a:r>
              <a:rPr sz="2400" spc="-5" dirty="0">
                <a:latin typeface="Arial"/>
                <a:cs typeface="Arial"/>
              </a:rPr>
              <a:t>strategy for  SSI</a:t>
            </a:r>
            <a:r>
              <a:rPr sz="2400" spc="-15" dirty="0">
                <a:latin typeface="Arial"/>
                <a:cs typeface="Arial"/>
              </a:rPr>
              <a:t> </a:t>
            </a:r>
            <a:r>
              <a:rPr sz="2400" spc="-5" dirty="0">
                <a:latin typeface="Arial"/>
                <a:cs typeface="Arial"/>
              </a:rPr>
              <a:t>prevention</a:t>
            </a:r>
            <a:endParaRPr sz="2400" dirty="0">
              <a:latin typeface="Arial"/>
              <a:cs typeface="Arial"/>
            </a:endParaRPr>
          </a:p>
        </p:txBody>
      </p:sp>
      <p:sp>
        <p:nvSpPr>
          <p:cNvPr id="3" name="object 3"/>
          <p:cNvSpPr txBox="1">
            <a:spLocks noGrp="1"/>
          </p:cNvSpPr>
          <p:nvPr>
            <p:ph type="title"/>
          </p:nvPr>
        </p:nvSpPr>
        <p:spPr>
          <a:xfrm>
            <a:off x="365298" y="572507"/>
            <a:ext cx="2654300" cy="513080"/>
          </a:xfrm>
          <a:prstGeom prst="rect">
            <a:avLst/>
          </a:prstGeom>
        </p:spPr>
        <p:txBody>
          <a:bodyPr vert="horz" wrap="square" lIns="0" tIns="12700" rIns="0" bIns="0" rtlCol="0">
            <a:spAutoFit/>
          </a:bodyPr>
          <a:lstStyle/>
          <a:p>
            <a:pPr marL="12700">
              <a:lnSpc>
                <a:spcPct val="100000"/>
              </a:lnSpc>
              <a:spcBef>
                <a:spcPts val="100"/>
              </a:spcBef>
            </a:pPr>
            <a:r>
              <a:rPr spc="-5" dirty="0"/>
              <a:t>Module</a:t>
            </a:r>
            <a:r>
              <a:rPr spc="-65" dirty="0"/>
              <a:t> </a:t>
            </a:r>
            <a:r>
              <a:rPr spc="-5" dirty="0"/>
              <a:t>outline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5298" y="1739865"/>
            <a:ext cx="7813675" cy="2374900"/>
          </a:xfrm>
          <a:prstGeom prst="rect">
            <a:avLst/>
          </a:prstGeom>
        </p:spPr>
        <p:txBody>
          <a:bodyPr vert="horz" wrap="square" lIns="0" tIns="12700" rIns="0" bIns="0" rtlCol="0">
            <a:spAutoFit/>
          </a:bodyPr>
          <a:lstStyle/>
          <a:p>
            <a:pPr marL="12700" marR="5080">
              <a:lnSpc>
                <a:spcPct val="110100"/>
              </a:lnSpc>
              <a:spcBef>
                <a:spcPts val="100"/>
              </a:spcBef>
            </a:pPr>
            <a:r>
              <a:rPr sz="2800" dirty="0">
                <a:latin typeface="Arial"/>
                <a:cs typeface="Arial"/>
              </a:rPr>
              <a:t>Describe and explain </a:t>
            </a:r>
            <a:r>
              <a:rPr sz="2800" spc="-5" dirty="0">
                <a:latin typeface="Arial"/>
                <a:cs typeface="Arial"/>
              </a:rPr>
              <a:t>the </a:t>
            </a:r>
            <a:r>
              <a:rPr sz="2800" dirty="0">
                <a:latin typeface="Arial"/>
                <a:cs typeface="Arial"/>
              </a:rPr>
              <a:t>burden</a:t>
            </a:r>
            <a:r>
              <a:rPr lang="en-GB" sz="2800" dirty="0">
                <a:latin typeface="Arial"/>
                <a:cs typeface="Arial"/>
              </a:rPr>
              <a:t> and </a:t>
            </a:r>
            <a:r>
              <a:rPr sz="2800" dirty="0">
                <a:latin typeface="Arial"/>
                <a:cs typeface="Arial"/>
              </a:rPr>
              <a:t>epidemiological</a:t>
            </a:r>
            <a:r>
              <a:rPr lang="en-GB" sz="2800" dirty="0">
                <a:latin typeface="Arial"/>
                <a:cs typeface="Arial"/>
              </a:rPr>
              <a:t> </a:t>
            </a:r>
            <a:r>
              <a:rPr sz="2800" spc="-5" dirty="0">
                <a:latin typeface="Arial"/>
                <a:cs typeface="Arial"/>
              </a:rPr>
              <a:t>factors that influence </a:t>
            </a:r>
            <a:r>
              <a:rPr sz="2800" spc="-10" dirty="0">
                <a:latin typeface="Arial"/>
                <a:cs typeface="Arial"/>
              </a:rPr>
              <a:t>SSI,</a:t>
            </a:r>
            <a:r>
              <a:rPr lang="en-GB" sz="2800" spc="-10" dirty="0">
                <a:latin typeface="Arial"/>
                <a:cs typeface="Arial"/>
              </a:rPr>
              <a:t> </a:t>
            </a:r>
            <a:r>
              <a:rPr sz="2800" spc="-5" dirty="0">
                <a:latin typeface="Arial"/>
                <a:cs typeface="Arial"/>
              </a:rPr>
              <a:t>understan</a:t>
            </a:r>
            <a:r>
              <a:rPr lang="en-GB" sz="2800" spc="-5" dirty="0">
                <a:latin typeface="Arial"/>
                <a:cs typeface="Arial"/>
              </a:rPr>
              <a:t>d</a:t>
            </a:r>
            <a:r>
              <a:rPr sz="2800" dirty="0">
                <a:latin typeface="Arial"/>
                <a:cs typeface="Arial"/>
              </a:rPr>
              <a:t> </a:t>
            </a:r>
            <a:r>
              <a:rPr sz="2800" spc="-5" dirty="0">
                <a:latin typeface="Arial"/>
                <a:cs typeface="Arial"/>
              </a:rPr>
              <a:t>the importance </a:t>
            </a:r>
            <a:r>
              <a:rPr sz="2800" dirty="0">
                <a:latin typeface="Arial"/>
                <a:cs typeface="Arial"/>
              </a:rPr>
              <a:t>of reviewing </a:t>
            </a:r>
            <a:r>
              <a:rPr sz="2800" spc="-5" dirty="0">
                <a:latin typeface="Arial"/>
                <a:cs typeface="Arial"/>
              </a:rPr>
              <a:t>existing </a:t>
            </a:r>
            <a:r>
              <a:rPr sz="2800" dirty="0">
                <a:latin typeface="Arial"/>
                <a:cs typeface="Arial"/>
              </a:rPr>
              <a:t>and emerging </a:t>
            </a:r>
            <a:r>
              <a:rPr sz="2800" spc="-5" dirty="0">
                <a:latin typeface="Arial"/>
                <a:cs typeface="Arial"/>
              </a:rPr>
              <a:t>data to </a:t>
            </a:r>
            <a:r>
              <a:rPr sz="2800" dirty="0">
                <a:latin typeface="Arial"/>
                <a:cs typeface="Arial"/>
              </a:rPr>
              <a:t>aid </a:t>
            </a:r>
            <a:r>
              <a:rPr sz="2800" spc="-10" dirty="0">
                <a:latin typeface="Arial"/>
                <a:cs typeface="Arial"/>
              </a:rPr>
              <a:t>SSI </a:t>
            </a:r>
            <a:r>
              <a:rPr sz="2800" spc="-5" dirty="0">
                <a:latin typeface="Arial"/>
                <a:cs typeface="Arial"/>
              </a:rPr>
              <a:t>reduction within the </a:t>
            </a:r>
            <a:r>
              <a:rPr sz="2800" dirty="0">
                <a:latin typeface="Arial"/>
                <a:cs typeface="Arial"/>
              </a:rPr>
              <a:t>local</a:t>
            </a:r>
            <a:r>
              <a:rPr sz="2800" spc="5" dirty="0">
                <a:latin typeface="Arial"/>
                <a:cs typeface="Arial"/>
              </a:rPr>
              <a:t> </a:t>
            </a:r>
            <a:r>
              <a:rPr sz="2800" spc="-5" dirty="0">
                <a:latin typeface="Arial"/>
                <a:cs typeface="Arial"/>
              </a:rPr>
              <a:t>context</a:t>
            </a:r>
            <a:endParaRPr sz="2800" dirty="0">
              <a:latin typeface="Arial"/>
              <a:cs typeface="Arial"/>
            </a:endParaRPr>
          </a:p>
        </p:txBody>
      </p:sp>
      <p:sp>
        <p:nvSpPr>
          <p:cNvPr id="3" name="object 3"/>
          <p:cNvSpPr txBox="1">
            <a:spLocks noGrp="1"/>
          </p:cNvSpPr>
          <p:nvPr>
            <p:ph type="title"/>
          </p:nvPr>
        </p:nvSpPr>
        <p:spPr>
          <a:xfrm>
            <a:off x="365298" y="572507"/>
            <a:ext cx="5198110" cy="513080"/>
          </a:xfrm>
          <a:prstGeom prst="rect">
            <a:avLst/>
          </a:prstGeom>
        </p:spPr>
        <p:txBody>
          <a:bodyPr vert="horz" wrap="square" lIns="0" tIns="12700" rIns="0" bIns="0" rtlCol="0">
            <a:spAutoFit/>
          </a:bodyPr>
          <a:lstStyle/>
          <a:p>
            <a:pPr marL="12700">
              <a:lnSpc>
                <a:spcPct val="100000"/>
              </a:lnSpc>
              <a:spcBef>
                <a:spcPts val="100"/>
              </a:spcBef>
            </a:pPr>
            <a:r>
              <a:rPr spc="-5" dirty="0"/>
              <a:t>Learning objective </a:t>
            </a:r>
            <a:r>
              <a:rPr dirty="0"/>
              <a:t>– </a:t>
            </a:r>
            <a:r>
              <a:rPr spc="-5" dirty="0"/>
              <a:t>session</a:t>
            </a:r>
            <a:r>
              <a:rPr spc="-10" dirty="0"/>
              <a:t> </a:t>
            </a:r>
            <a:r>
              <a:rPr dirty="0"/>
              <a:t>2</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5298" y="1536665"/>
            <a:ext cx="8324850" cy="2984500"/>
          </a:xfrm>
          <a:prstGeom prst="rect">
            <a:avLst/>
          </a:prstGeom>
        </p:spPr>
        <p:txBody>
          <a:bodyPr vert="horz" wrap="square" lIns="0" tIns="259079" rIns="0" bIns="0" rtlCol="0">
            <a:spAutoFit/>
          </a:bodyPr>
          <a:lstStyle/>
          <a:p>
            <a:pPr marL="469900" indent="-457200">
              <a:lnSpc>
                <a:spcPct val="100000"/>
              </a:lnSpc>
              <a:spcBef>
                <a:spcPts val="2039"/>
              </a:spcBef>
              <a:buSzPct val="78571"/>
              <a:buChar char="•"/>
              <a:tabLst>
                <a:tab pos="469265" algn="l"/>
                <a:tab pos="469900" algn="l"/>
              </a:tabLst>
            </a:pPr>
            <a:r>
              <a:rPr sz="2800" dirty="0">
                <a:latin typeface="Arial"/>
                <a:cs typeface="Arial"/>
              </a:rPr>
              <a:t>Do you </a:t>
            </a:r>
            <a:r>
              <a:rPr sz="2800" spc="-5" dirty="0">
                <a:latin typeface="Arial"/>
                <a:cs typeface="Arial"/>
              </a:rPr>
              <a:t>think </a:t>
            </a:r>
            <a:r>
              <a:rPr sz="2800" spc="-10" dirty="0">
                <a:latin typeface="Arial"/>
                <a:cs typeface="Arial"/>
              </a:rPr>
              <a:t>SSI </a:t>
            </a:r>
            <a:r>
              <a:rPr sz="2800" dirty="0">
                <a:latin typeface="Arial"/>
                <a:cs typeface="Arial"/>
              </a:rPr>
              <a:t>is a problem in your</a:t>
            </a:r>
            <a:r>
              <a:rPr sz="2800" spc="0" dirty="0">
                <a:latin typeface="Arial"/>
                <a:cs typeface="Arial"/>
              </a:rPr>
              <a:t> </a:t>
            </a:r>
            <a:r>
              <a:rPr sz="2800" spc="-5" dirty="0">
                <a:latin typeface="Arial"/>
                <a:cs typeface="Arial"/>
              </a:rPr>
              <a:t>setting?</a:t>
            </a:r>
            <a:endParaRPr sz="2800">
              <a:latin typeface="Arial"/>
              <a:cs typeface="Arial"/>
            </a:endParaRPr>
          </a:p>
          <a:p>
            <a:pPr marL="469900" indent="-457200">
              <a:lnSpc>
                <a:spcPct val="100000"/>
              </a:lnSpc>
              <a:spcBef>
                <a:spcPts val="1939"/>
              </a:spcBef>
              <a:buSzPct val="78571"/>
              <a:buChar char="•"/>
              <a:tabLst>
                <a:tab pos="469265" algn="l"/>
                <a:tab pos="469900" algn="l"/>
              </a:tabLst>
            </a:pPr>
            <a:r>
              <a:rPr sz="2800" spc="-5" dirty="0">
                <a:latin typeface="Arial"/>
                <a:cs typeface="Arial"/>
              </a:rPr>
              <a:t>If </a:t>
            </a:r>
            <a:r>
              <a:rPr sz="2800" dirty="0">
                <a:latin typeface="Arial"/>
                <a:cs typeface="Arial"/>
              </a:rPr>
              <a:t>so, how big is </a:t>
            </a:r>
            <a:r>
              <a:rPr sz="2800" spc="-5" dirty="0">
                <a:latin typeface="Arial"/>
                <a:cs typeface="Arial"/>
              </a:rPr>
              <a:t>the</a:t>
            </a:r>
            <a:r>
              <a:rPr sz="2800" spc="-25" dirty="0">
                <a:latin typeface="Arial"/>
                <a:cs typeface="Arial"/>
              </a:rPr>
              <a:t> </a:t>
            </a:r>
            <a:r>
              <a:rPr sz="2800" dirty="0">
                <a:latin typeface="Arial"/>
                <a:cs typeface="Arial"/>
              </a:rPr>
              <a:t>problem?</a:t>
            </a:r>
            <a:endParaRPr sz="2800">
              <a:latin typeface="Arial"/>
              <a:cs typeface="Arial"/>
            </a:endParaRPr>
          </a:p>
          <a:p>
            <a:pPr marL="469900" marR="5080" indent="-457200">
              <a:lnSpc>
                <a:spcPct val="110100"/>
              </a:lnSpc>
              <a:spcBef>
                <a:spcPts val="1600"/>
              </a:spcBef>
              <a:buSzPct val="78571"/>
              <a:buChar char="•"/>
              <a:tabLst>
                <a:tab pos="469265" algn="l"/>
                <a:tab pos="469900" algn="l"/>
              </a:tabLst>
            </a:pPr>
            <a:r>
              <a:rPr sz="2800" dirty="0">
                <a:latin typeface="Arial"/>
                <a:cs typeface="Arial"/>
              </a:rPr>
              <a:t>Do you have any idea how many surgical </a:t>
            </a:r>
            <a:r>
              <a:rPr sz="2800" spc="-5" dirty="0">
                <a:latin typeface="Arial"/>
                <a:cs typeface="Arial"/>
              </a:rPr>
              <a:t>patients  </a:t>
            </a:r>
            <a:r>
              <a:rPr sz="2800" dirty="0">
                <a:latin typeface="Arial"/>
                <a:cs typeface="Arial"/>
              </a:rPr>
              <a:t>get an </a:t>
            </a:r>
            <a:r>
              <a:rPr sz="2800" spc="-10" dirty="0">
                <a:latin typeface="Arial"/>
                <a:cs typeface="Arial"/>
              </a:rPr>
              <a:t>SSI </a:t>
            </a:r>
            <a:r>
              <a:rPr sz="2800" dirty="0">
                <a:latin typeface="Arial"/>
                <a:cs typeface="Arial"/>
              </a:rPr>
              <a:t>per 100 </a:t>
            </a:r>
            <a:r>
              <a:rPr sz="2800" spc="-5" dirty="0">
                <a:latin typeface="Arial"/>
                <a:cs typeface="Arial"/>
              </a:rPr>
              <a:t>operated patients </a:t>
            </a:r>
            <a:r>
              <a:rPr sz="2800" dirty="0">
                <a:latin typeface="Arial"/>
                <a:cs typeface="Arial"/>
              </a:rPr>
              <a:t>in your  </a:t>
            </a:r>
            <a:r>
              <a:rPr sz="2800" spc="-5" dirty="0">
                <a:latin typeface="Arial"/>
                <a:cs typeface="Arial"/>
              </a:rPr>
              <a:t>facility?</a:t>
            </a:r>
            <a:endParaRPr sz="2800">
              <a:latin typeface="Arial"/>
              <a:cs typeface="Arial"/>
            </a:endParaRPr>
          </a:p>
        </p:txBody>
      </p:sp>
      <p:sp>
        <p:nvSpPr>
          <p:cNvPr id="3" name="object 3"/>
          <p:cNvSpPr txBox="1">
            <a:spLocks noGrp="1"/>
          </p:cNvSpPr>
          <p:nvPr>
            <p:ph type="title"/>
          </p:nvPr>
        </p:nvSpPr>
        <p:spPr>
          <a:xfrm>
            <a:off x="365298" y="572507"/>
            <a:ext cx="5363210" cy="513080"/>
          </a:xfrm>
          <a:prstGeom prst="rect">
            <a:avLst/>
          </a:prstGeom>
        </p:spPr>
        <p:txBody>
          <a:bodyPr vert="horz" wrap="square" lIns="0" tIns="12700" rIns="0" bIns="0" rtlCol="0">
            <a:spAutoFit/>
          </a:bodyPr>
          <a:lstStyle/>
          <a:p>
            <a:pPr marL="12700">
              <a:lnSpc>
                <a:spcPct val="100000"/>
              </a:lnSpc>
              <a:spcBef>
                <a:spcPts val="100"/>
              </a:spcBef>
            </a:pPr>
            <a:r>
              <a:rPr spc="-5" dirty="0"/>
              <a:t>SSI burden in the local</a:t>
            </a:r>
            <a:r>
              <a:rPr spc="-20" dirty="0"/>
              <a:t> </a:t>
            </a:r>
            <a:r>
              <a:rPr spc="-5" dirty="0"/>
              <a:t>context</a:t>
            </a:r>
          </a:p>
        </p:txBody>
      </p:sp>
      <p:sp>
        <p:nvSpPr>
          <p:cNvPr id="4" name="object 4"/>
          <p:cNvSpPr/>
          <p:nvPr/>
        </p:nvSpPr>
        <p:spPr>
          <a:xfrm>
            <a:off x="8155061" y="5877798"/>
            <a:ext cx="969154" cy="971022"/>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429932" y="1037166"/>
            <a:ext cx="1524000" cy="5151967"/>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p:nvPr/>
        </p:nvSpPr>
        <p:spPr>
          <a:xfrm>
            <a:off x="2516187" y="1723373"/>
            <a:ext cx="180975" cy="1835150"/>
          </a:xfrm>
          <a:custGeom>
            <a:avLst/>
            <a:gdLst/>
            <a:ahLst/>
            <a:cxnLst/>
            <a:rect l="l" t="t" r="r" b="b"/>
            <a:pathLst>
              <a:path w="180975" h="1835150">
                <a:moveTo>
                  <a:pt x="180975" y="1834831"/>
                </a:moveTo>
                <a:lnTo>
                  <a:pt x="145753" y="1828905"/>
                </a:lnTo>
                <a:lnTo>
                  <a:pt x="116990" y="1812745"/>
                </a:lnTo>
                <a:lnTo>
                  <a:pt x="97598" y="1788776"/>
                </a:lnTo>
                <a:lnTo>
                  <a:pt x="90487" y="1759425"/>
                </a:lnTo>
                <a:lnTo>
                  <a:pt x="90487" y="992821"/>
                </a:lnTo>
                <a:lnTo>
                  <a:pt x="83376" y="963470"/>
                </a:lnTo>
                <a:lnTo>
                  <a:pt x="63984" y="939501"/>
                </a:lnTo>
                <a:lnTo>
                  <a:pt x="35221" y="923341"/>
                </a:lnTo>
                <a:lnTo>
                  <a:pt x="0" y="917415"/>
                </a:lnTo>
                <a:lnTo>
                  <a:pt x="35221" y="911489"/>
                </a:lnTo>
                <a:lnTo>
                  <a:pt x="63984" y="895329"/>
                </a:lnTo>
                <a:lnTo>
                  <a:pt x="83376" y="871361"/>
                </a:lnTo>
                <a:lnTo>
                  <a:pt x="90487" y="842009"/>
                </a:lnTo>
                <a:lnTo>
                  <a:pt x="90487" y="75405"/>
                </a:lnTo>
                <a:lnTo>
                  <a:pt x="97598" y="46054"/>
                </a:lnTo>
                <a:lnTo>
                  <a:pt x="116990" y="22085"/>
                </a:lnTo>
                <a:lnTo>
                  <a:pt x="145753" y="5925"/>
                </a:lnTo>
                <a:lnTo>
                  <a:pt x="180975" y="0"/>
                </a:lnTo>
              </a:path>
            </a:pathLst>
          </a:custGeom>
          <a:ln w="28575">
            <a:solidFill>
              <a:srgbClr val="FFFFFF"/>
            </a:solidFill>
          </a:ln>
        </p:spPr>
        <p:txBody>
          <a:bodyPr wrap="square" lIns="0" tIns="0" rIns="0" bIns="0" rtlCol="0"/>
          <a:lstStyle/>
          <a:p>
            <a:endParaRPr/>
          </a:p>
        </p:txBody>
      </p:sp>
      <p:sp>
        <p:nvSpPr>
          <p:cNvPr id="4" name="object 4"/>
          <p:cNvSpPr/>
          <p:nvPr/>
        </p:nvSpPr>
        <p:spPr>
          <a:xfrm>
            <a:off x="2530475" y="3640965"/>
            <a:ext cx="228600" cy="1134110"/>
          </a:xfrm>
          <a:custGeom>
            <a:avLst/>
            <a:gdLst/>
            <a:ahLst/>
            <a:cxnLst/>
            <a:rect l="l" t="t" r="r" b="b"/>
            <a:pathLst>
              <a:path w="228600" h="1134110">
                <a:moveTo>
                  <a:pt x="228600" y="1134003"/>
                </a:moveTo>
                <a:lnTo>
                  <a:pt x="184109" y="1124022"/>
                </a:lnTo>
                <a:lnTo>
                  <a:pt x="147777" y="1096805"/>
                </a:lnTo>
                <a:lnTo>
                  <a:pt x="123282" y="1056437"/>
                </a:lnTo>
                <a:lnTo>
                  <a:pt x="114300" y="1007003"/>
                </a:lnTo>
                <a:lnTo>
                  <a:pt x="114300" y="694001"/>
                </a:lnTo>
                <a:lnTo>
                  <a:pt x="105317" y="644567"/>
                </a:lnTo>
                <a:lnTo>
                  <a:pt x="80822" y="604198"/>
                </a:lnTo>
                <a:lnTo>
                  <a:pt x="44490" y="576981"/>
                </a:lnTo>
                <a:lnTo>
                  <a:pt x="0" y="567001"/>
                </a:lnTo>
                <a:lnTo>
                  <a:pt x="44490" y="557021"/>
                </a:lnTo>
                <a:lnTo>
                  <a:pt x="80822" y="529804"/>
                </a:lnTo>
                <a:lnTo>
                  <a:pt x="105317" y="489435"/>
                </a:lnTo>
                <a:lnTo>
                  <a:pt x="114300" y="440001"/>
                </a:lnTo>
                <a:lnTo>
                  <a:pt x="114300" y="126999"/>
                </a:lnTo>
                <a:lnTo>
                  <a:pt x="123282" y="77565"/>
                </a:lnTo>
                <a:lnTo>
                  <a:pt x="147777" y="37197"/>
                </a:lnTo>
                <a:lnTo>
                  <a:pt x="184109" y="9980"/>
                </a:lnTo>
                <a:lnTo>
                  <a:pt x="228600" y="0"/>
                </a:lnTo>
              </a:path>
            </a:pathLst>
          </a:custGeom>
          <a:ln w="28575">
            <a:solidFill>
              <a:srgbClr val="FFFFFF"/>
            </a:solidFill>
          </a:ln>
        </p:spPr>
        <p:txBody>
          <a:bodyPr wrap="square" lIns="0" tIns="0" rIns="0" bIns="0" rtlCol="0"/>
          <a:lstStyle/>
          <a:p>
            <a:endParaRPr/>
          </a:p>
        </p:txBody>
      </p:sp>
      <p:sp>
        <p:nvSpPr>
          <p:cNvPr id="5" name="object 5"/>
          <p:cNvSpPr/>
          <p:nvPr/>
        </p:nvSpPr>
        <p:spPr>
          <a:xfrm>
            <a:off x="2509837" y="5005641"/>
            <a:ext cx="206375" cy="1095375"/>
          </a:xfrm>
          <a:custGeom>
            <a:avLst/>
            <a:gdLst/>
            <a:ahLst/>
            <a:cxnLst/>
            <a:rect l="l" t="t" r="r" b="b"/>
            <a:pathLst>
              <a:path w="206375" h="1095375">
                <a:moveTo>
                  <a:pt x="206375" y="1095264"/>
                </a:moveTo>
                <a:lnTo>
                  <a:pt x="166209" y="1088056"/>
                </a:lnTo>
                <a:lnTo>
                  <a:pt x="133410" y="1068399"/>
                </a:lnTo>
                <a:lnTo>
                  <a:pt x="111295" y="1039244"/>
                </a:lnTo>
                <a:lnTo>
                  <a:pt x="103186" y="1003543"/>
                </a:lnTo>
                <a:lnTo>
                  <a:pt x="103188" y="639353"/>
                </a:lnTo>
                <a:lnTo>
                  <a:pt x="95079" y="603651"/>
                </a:lnTo>
                <a:lnTo>
                  <a:pt x="72965" y="574496"/>
                </a:lnTo>
                <a:lnTo>
                  <a:pt x="40165" y="554839"/>
                </a:lnTo>
                <a:lnTo>
                  <a:pt x="0" y="547632"/>
                </a:lnTo>
                <a:lnTo>
                  <a:pt x="40165" y="540424"/>
                </a:lnTo>
                <a:lnTo>
                  <a:pt x="72965" y="520767"/>
                </a:lnTo>
                <a:lnTo>
                  <a:pt x="95079" y="491612"/>
                </a:lnTo>
                <a:lnTo>
                  <a:pt x="103188" y="455910"/>
                </a:lnTo>
                <a:lnTo>
                  <a:pt x="103188" y="91721"/>
                </a:lnTo>
                <a:lnTo>
                  <a:pt x="111297" y="56019"/>
                </a:lnTo>
                <a:lnTo>
                  <a:pt x="133411" y="26864"/>
                </a:lnTo>
                <a:lnTo>
                  <a:pt x="166210" y="7207"/>
                </a:lnTo>
                <a:lnTo>
                  <a:pt x="206376" y="0"/>
                </a:lnTo>
              </a:path>
            </a:pathLst>
          </a:custGeom>
          <a:ln w="28575">
            <a:solidFill>
              <a:srgbClr val="FFFFFF"/>
            </a:solidFill>
          </a:ln>
        </p:spPr>
        <p:txBody>
          <a:bodyPr wrap="square" lIns="0" tIns="0" rIns="0" bIns="0" rtlCol="0"/>
          <a:lstStyle/>
          <a:p>
            <a:endParaRPr/>
          </a:p>
        </p:txBody>
      </p:sp>
      <p:sp>
        <p:nvSpPr>
          <p:cNvPr id="6" name="object 6"/>
          <p:cNvSpPr txBox="1"/>
          <p:nvPr/>
        </p:nvSpPr>
        <p:spPr>
          <a:xfrm>
            <a:off x="1988502" y="1828214"/>
            <a:ext cx="363855" cy="269240"/>
          </a:xfrm>
          <a:prstGeom prst="rect">
            <a:avLst/>
          </a:prstGeom>
        </p:spPr>
        <p:txBody>
          <a:bodyPr vert="horz" wrap="square" lIns="0" tIns="12700" rIns="0" bIns="0" rtlCol="0">
            <a:spAutoFit/>
          </a:bodyPr>
          <a:lstStyle/>
          <a:p>
            <a:pPr marL="12700">
              <a:lnSpc>
                <a:spcPct val="100000"/>
              </a:lnSpc>
              <a:spcBef>
                <a:spcPts val="100"/>
              </a:spcBef>
            </a:pPr>
            <a:r>
              <a:rPr sz="1600" dirty="0">
                <a:latin typeface="Calibri"/>
                <a:cs typeface="Calibri"/>
              </a:rPr>
              <a:t>S</a:t>
            </a:r>
            <a:r>
              <a:rPr sz="1600" spc="-5" dirty="0">
                <a:latin typeface="Calibri"/>
                <a:cs typeface="Calibri"/>
              </a:rPr>
              <a:t>ki</a:t>
            </a:r>
            <a:r>
              <a:rPr sz="1600" dirty="0">
                <a:latin typeface="Calibri"/>
                <a:cs typeface="Calibri"/>
              </a:rPr>
              <a:t>n</a:t>
            </a:r>
            <a:endParaRPr sz="1600">
              <a:latin typeface="Calibri"/>
              <a:cs typeface="Calibri"/>
            </a:endParaRPr>
          </a:p>
        </p:txBody>
      </p:sp>
      <p:sp>
        <p:nvSpPr>
          <p:cNvPr id="7" name="object 7"/>
          <p:cNvSpPr txBox="1"/>
          <p:nvPr/>
        </p:nvSpPr>
        <p:spPr>
          <a:xfrm>
            <a:off x="589152" y="2885487"/>
            <a:ext cx="1762760" cy="269240"/>
          </a:xfrm>
          <a:prstGeom prst="rect">
            <a:avLst/>
          </a:prstGeom>
        </p:spPr>
        <p:txBody>
          <a:bodyPr vert="horz" wrap="square" lIns="0" tIns="12700" rIns="0" bIns="0" rtlCol="0">
            <a:spAutoFit/>
          </a:bodyPr>
          <a:lstStyle/>
          <a:p>
            <a:pPr marL="12700">
              <a:lnSpc>
                <a:spcPct val="100000"/>
              </a:lnSpc>
              <a:spcBef>
                <a:spcPts val="100"/>
              </a:spcBef>
            </a:pPr>
            <a:r>
              <a:rPr sz="1600" spc="-5" dirty="0">
                <a:latin typeface="Calibri"/>
                <a:cs typeface="Calibri"/>
              </a:rPr>
              <a:t>Subcutaneous</a:t>
            </a:r>
            <a:r>
              <a:rPr sz="1600" spc="65" dirty="0">
                <a:latin typeface="Calibri"/>
                <a:cs typeface="Calibri"/>
              </a:rPr>
              <a:t> </a:t>
            </a:r>
            <a:r>
              <a:rPr sz="1600" spc="-5" dirty="0">
                <a:latin typeface="Calibri"/>
                <a:cs typeface="Calibri"/>
              </a:rPr>
              <a:t>Tissue</a:t>
            </a:r>
            <a:endParaRPr sz="1600">
              <a:latin typeface="Calibri"/>
              <a:cs typeface="Calibri"/>
            </a:endParaRPr>
          </a:p>
        </p:txBody>
      </p:sp>
      <p:sp>
        <p:nvSpPr>
          <p:cNvPr id="8" name="object 8"/>
          <p:cNvSpPr txBox="1"/>
          <p:nvPr/>
        </p:nvSpPr>
        <p:spPr>
          <a:xfrm>
            <a:off x="311213" y="3898255"/>
            <a:ext cx="2041525" cy="605790"/>
          </a:xfrm>
          <a:prstGeom prst="rect">
            <a:avLst/>
          </a:prstGeom>
        </p:spPr>
        <p:txBody>
          <a:bodyPr vert="horz" wrap="square" lIns="0" tIns="12700" rIns="0" bIns="0" rtlCol="0">
            <a:spAutoFit/>
          </a:bodyPr>
          <a:lstStyle/>
          <a:p>
            <a:pPr marL="12700">
              <a:lnSpc>
                <a:spcPts val="2285"/>
              </a:lnSpc>
              <a:spcBef>
                <a:spcPts val="100"/>
              </a:spcBef>
            </a:pPr>
            <a:r>
              <a:rPr sz="1600" dirty="0">
                <a:latin typeface="Calibri"/>
                <a:cs typeface="Calibri"/>
              </a:rPr>
              <a:t>Deep </a:t>
            </a:r>
            <a:r>
              <a:rPr sz="1600" spc="-5" dirty="0">
                <a:latin typeface="Calibri"/>
                <a:cs typeface="Calibri"/>
              </a:rPr>
              <a:t>Soft Tissue</a:t>
            </a:r>
            <a:r>
              <a:rPr sz="1600" spc="250" dirty="0">
                <a:latin typeface="Calibri"/>
                <a:cs typeface="Calibri"/>
              </a:rPr>
              <a:t> </a:t>
            </a:r>
            <a:r>
              <a:rPr sz="2000" spc="-10" dirty="0">
                <a:latin typeface="Times New Roman"/>
                <a:cs typeface="Times New Roman"/>
              </a:rPr>
              <a:t>(</a:t>
            </a:r>
            <a:r>
              <a:rPr sz="1600" spc="-10" dirty="0">
                <a:latin typeface="Calibri"/>
                <a:cs typeface="Calibri"/>
              </a:rPr>
              <a:t>fascia</a:t>
            </a:r>
            <a:endParaRPr sz="1600">
              <a:latin typeface="Calibri"/>
              <a:cs typeface="Calibri"/>
            </a:endParaRPr>
          </a:p>
          <a:p>
            <a:pPr marL="989330">
              <a:lnSpc>
                <a:spcPts val="2285"/>
              </a:lnSpc>
            </a:pPr>
            <a:r>
              <a:rPr sz="1600" spc="-5" dirty="0">
                <a:latin typeface="Calibri"/>
                <a:cs typeface="Calibri"/>
              </a:rPr>
              <a:t>and</a:t>
            </a:r>
            <a:r>
              <a:rPr sz="1600" spc="40" dirty="0">
                <a:latin typeface="Calibri"/>
                <a:cs typeface="Calibri"/>
              </a:rPr>
              <a:t> </a:t>
            </a:r>
            <a:r>
              <a:rPr sz="1600" spc="-5" dirty="0">
                <a:latin typeface="Calibri"/>
                <a:cs typeface="Calibri"/>
              </a:rPr>
              <a:t>muscle</a:t>
            </a:r>
            <a:r>
              <a:rPr sz="2000" spc="-5" dirty="0">
                <a:latin typeface="Times New Roman"/>
                <a:cs typeface="Times New Roman"/>
              </a:rPr>
              <a:t>)</a:t>
            </a:r>
            <a:endParaRPr sz="2000">
              <a:latin typeface="Times New Roman"/>
              <a:cs typeface="Times New Roman"/>
            </a:endParaRPr>
          </a:p>
        </p:txBody>
      </p:sp>
      <p:sp>
        <p:nvSpPr>
          <p:cNvPr id="9" name="object 9"/>
          <p:cNvSpPr txBox="1"/>
          <p:nvPr/>
        </p:nvSpPr>
        <p:spPr>
          <a:xfrm>
            <a:off x="1136015" y="5347174"/>
            <a:ext cx="1204595" cy="330200"/>
          </a:xfrm>
          <a:prstGeom prst="rect">
            <a:avLst/>
          </a:prstGeom>
        </p:spPr>
        <p:txBody>
          <a:bodyPr vert="horz" wrap="square" lIns="0" tIns="12700" rIns="0" bIns="0" rtlCol="0">
            <a:spAutoFit/>
          </a:bodyPr>
          <a:lstStyle/>
          <a:p>
            <a:pPr marL="12700">
              <a:lnSpc>
                <a:spcPct val="100000"/>
              </a:lnSpc>
              <a:spcBef>
                <a:spcPts val="100"/>
              </a:spcBef>
            </a:pPr>
            <a:r>
              <a:rPr sz="1600" spc="-15" dirty="0">
                <a:latin typeface="Calibri"/>
                <a:cs typeface="Calibri"/>
              </a:rPr>
              <a:t>Organ </a:t>
            </a:r>
            <a:r>
              <a:rPr sz="2000" b="1" dirty="0">
                <a:latin typeface="Times New Roman"/>
                <a:cs typeface="Times New Roman"/>
              </a:rPr>
              <a:t>/</a:t>
            </a:r>
            <a:r>
              <a:rPr sz="2000" b="1" spc="-20" dirty="0">
                <a:latin typeface="Times New Roman"/>
                <a:cs typeface="Times New Roman"/>
              </a:rPr>
              <a:t> </a:t>
            </a:r>
            <a:r>
              <a:rPr sz="1600" spc="-5" dirty="0">
                <a:latin typeface="Calibri"/>
                <a:cs typeface="Calibri"/>
              </a:rPr>
              <a:t>Space</a:t>
            </a:r>
            <a:endParaRPr sz="1600">
              <a:latin typeface="Calibri"/>
              <a:cs typeface="Calibri"/>
            </a:endParaRPr>
          </a:p>
        </p:txBody>
      </p:sp>
      <p:sp>
        <p:nvSpPr>
          <p:cNvPr id="10" name="object 10"/>
          <p:cNvSpPr txBox="1"/>
          <p:nvPr/>
        </p:nvSpPr>
        <p:spPr>
          <a:xfrm>
            <a:off x="4028440" y="2392028"/>
            <a:ext cx="1099820" cy="567690"/>
          </a:xfrm>
          <a:prstGeom prst="rect">
            <a:avLst/>
          </a:prstGeom>
        </p:spPr>
        <p:txBody>
          <a:bodyPr vert="horz" wrap="square" lIns="0" tIns="12700" rIns="0" bIns="0" rtlCol="0">
            <a:spAutoFit/>
          </a:bodyPr>
          <a:lstStyle/>
          <a:p>
            <a:pPr marL="12700" marR="5080">
              <a:lnSpc>
                <a:spcPct val="111100"/>
              </a:lnSpc>
              <a:spcBef>
                <a:spcPts val="100"/>
              </a:spcBef>
            </a:pPr>
            <a:r>
              <a:rPr sz="1600" spc="-5" dirty="0">
                <a:latin typeface="Calibri"/>
                <a:cs typeface="Calibri"/>
              </a:rPr>
              <a:t>Superficial  Incisional</a:t>
            </a:r>
            <a:r>
              <a:rPr sz="1600" spc="50" dirty="0">
                <a:latin typeface="Calibri"/>
                <a:cs typeface="Calibri"/>
              </a:rPr>
              <a:t> </a:t>
            </a:r>
            <a:r>
              <a:rPr sz="1600" dirty="0">
                <a:latin typeface="Calibri"/>
                <a:cs typeface="Calibri"/>
              </a:rPr>
              <a:t>SSI</a:t>
            </a:r>
            <a:endParaRPr sz="1600">
              <a:latin typeface="Calibri"/>
              <a:cs typeface="Calibri"/>
            </a:endParaRPr>
          </a:p>
        </p:txBody>
      </p:sp>
      <p:sp>
        <p:nvSpPr>
          <p:cNvPr id="11" name="object 11"/>
          <p:cNvSpPr txBox="1"/>
          <p:nvPr/>
        </p:nvSpPr>
        <p:spPr>
          <a:xfrm>
            <a:off x="4028440" y="3949055"/>
            <a:ext cx="1296035" cy="494030"/>
          </a:xfrm>
          <a:prstGeom prst="rect">
            <a:avLst/>
          </a:prstGeom>
        </p:spPr>
        <p:txBody>
          <a:bodyPr vert="horz" wrap="square" lIns="0" tIns="35560" rIns="0" bIns="0" rtlCol="0">
            <a:spAutoFit/>
          </a:bodyPr>
          <a:lstStyle/>
          <a:p>
            <a:pPr marL="12700" marR="5080">
              <a:lnSpc>
                <a:spcPts val="1770"/>
              </a:lnSpc>
              <a:spcBef>
                <a:spcPts val="280"/>
              </a:spcBef>
            </a:pPr>
            <a:r>
              <a:rPr sz="1600" dirty="0">
                <a:latin typeface="Calibri"/>
                <a:cs typeface="Calibri"/>
              </a:rPr>
              <a:t>Deep </a:t>
            </a:r>
            <a:r>
              <a:rPr sz="1600" spc="-5" dirty="0">
                <a:latin typeface="Calibri"/>
                <a:cs typeface="Calibri"/>
              </a:rPr>
              <a:t>Incisional  </a:t>
            </a:r>
            <a:r>
              <a:rPr sz="1600" dirty="0">
                <a:latin typeface="Calibri"/>
                <a:cs typeface="Calibri"/>
              </a:rPr>
              <a:t>SSI</a:t>
            </a:r>
            <a:endParaRPr sz="1600">
              <a:latin typeface="Calibri"/>
              <a:cs typeface="Calibri"/>
            </a:endParaRPr>
          </a:p>
        </p:txBody>
      </p:sp>
      <p:sp>
        <p:nvSpPr>
          <p:cNvPr id="12" name="object 12"/>
          <p:cNvSpPr txBox="1"/>
          <p:nvPr/>
        </p:nvSpPr>
        <p:spPr>
          <a:xfrm>
            <a:off x="4066540" y="5313732"/>
            <a:ext cx="1085215" cy="494030"/>
          </a:xfrm>
          <a:prstGeom prst="rect">
            <a:avLst/>
          </a:prstGeom>
        </p:spPr>
        <p:txBody>
          <a:bodyPr vert="horz" wrap="square" lIns="0" tIns="35560" rIns="0" bIns="0" rtlCol="0">
            <a:spAutoFit/>
          </a:bodyPr>
          <a:lstStyle/>
          <a:p>
            <a:pPr marL="12700" marR="5080">
              <a:lnSpc>
                <a:spcPts val="1770"/>
              </a:lnSpc>
              <a:spcBef>
                <a:spcPts val="280"/>
              </a:spcBef>
            </a:pPr>
            <a:r>
              <a:rPr sz="1600" dirty="0">
                <a:latin typeface="Calibri"/>
                <a:cs typeface="Calibri"/>
              </a:rPr>
              <a:t>O</a:t>
            </a:r>
            <a:r>
              <a:rPr sz="1600" spc="-20" dirty="0">
                <a:latin typeface="Calibri"/>
                <a:cs typeface="Calibri"/>
              </a:rPr>
              <a:t>r</a:t>
            </a:r>
            <a:r>
              <a:rPr sz="1600" spc="-35" dirty="0">
                <a:latin typeface="Calibri"/>
                <a:cs typeface="Calibri"/>
              </a:rPr>
              <a:t>g</a:t>
            </a:r>
            <a:r>
              <a:rPr sz="1600" spc="-5" dirty="0">
                <a:latin typeface="Calibri"/>
                <a:cs typeface="Calibri"/>
              </a:rPr>
              <a:t>an/</a:t>
            </a:r>
            <a:r>
              <a:rPr sz="1600" dirty="0">
                <a:latin typeface="Calibri"/>
                <a:cs typeface="Calibri"/>
              </a:rPr>
              <a:t>S</a:t>
            </a:r>
            <a:r>
              <a:rPr sz="1600" spc="-5" dirty="0">
                <a:latin typeface="Calibri"/>
                <a:cs typeface="Calibri"/>
              </a:rPr>
              <a:t>pac</a:t>
            </a:r>
            <a:r>
              <a:rPr sz="1600" dirty="0">
                <a:latin typeface="Calibri"/>
                <a:cs typeface="Calibri"/>
              </a:rPr>
              <a:t>e  SSI</a:t>
            </a:r>
            <a:endParaRPr sz="1600">
              <a:latin typeface="Calibri"/>
              <a:cs typeface="Calibri"/>
            </a:endParaRPr>
          </a:p>
        </p:txBody>
      </p:sp>
      <p:sp>
        <p:nvSpPr>
          <p:cNvPr id="13" name="object 13"/>
          <p:cNvSpPr/>
          <p:nvPr/>
        </p:nvSpPr>
        <p:spPr>
          <a:xfrm>
            <a:off x="6167437" y="1598350"/>
            <a:ext cx="2795905" cy="1275080"/>
          </a:xfrm>
          <a:custGeom>
            <a:avLst/>
            <a:gdLst/>
            <a:ahLst/>
            <a:cxnLst/>
            <a:rect l="l" t="t" r="r" b="b"/>
            <a:pathLst>
              <a:path w="2795904" h="1275080">
                <a:moveTo>
                  <a:pt x="0" y="0"/>
                </a:moveTo>
                <a:lnTo>
                  <a:pt x="2795588" y="0"/>
                </a:lnTo>
                <a:lnTo>
                  <a:pt x="2795588" y="1274873"/>
                </a:lnTo>
                <a:lnTo>
                  <a:pt x="0" y="1274873"/>
                </a:lnTo>
                <a:lnTo>
                  <a:pt x="0" y="0"/>
                </a:lnTo>
                <a:close/>
              </a:path>
            </a:pathLst>
          </a:custGeom>
          <a:ln w="9525">
            <a:solidFill>
              <a:srgbClr val="000000"/>
            </a:solidFill>
          </a:ln>
        </p:spPr>
        <p:txBody>
          <a:bodyPr wrap="square" lIns="0" tIns="0" rIns="0" bIns="0" rtlCol="0"/>
          <a:lstStyle/>
          <a:p>
            <a:endParaRPr/>
          </a:p>
        </p:txBody>
      </p:sp>
      <p:sp>
        <p:nvSpPr>
          <p:cNvPr id="14" name="object 14"/>
          <p:cNvSpPr txBox="1"/>
          <p:nvPr/>
        </p:nvSpPr>
        <p:spPr>
          <a:xfrm>
            <a:off x="6246178" y="1576316"/>
            <a:ext cx="2548255" cy="1243330"/>
          </a:xfrm>
          <a:prstGeom prst="rect">
            <a:avLst/>
          </a:prstGeom>
        </p:spPr>
        <p:txBody>
          <a:bodyPr vert="horz" wrap="square" lIns="0" tIns="61594" rIns="0" bIns="0" rtlCol="0">
            <a:spAutoFit/>
          </a:bodyPr>
          <a:lstStyle/>
          <a:p>
            <a:pPr marL="298450" marR="324485" indent="-285750">
              <a:lnSpc>
                <a:spcPct val="79900"/>
              </a:lnSpc>
              <a:spcBef>
                <a:spcPts val="484"/>
              </a:spcBef>
              <a:buFont typeface="Arial"/>
              <a:buChar char="•"/>
              <a:tabLst>
                <a:tab pos="297815" algn="l"/>
                <a:tab pos="298450" algn="l"/>
              </a:tabLst>
            </a:pPr>
            <a:r>
              <a:rPr sz="1600" spc="-5" dirty="0">
                <a:latin typeface="Calibri"/>
                <a:cs typeface="Calibri"/>
              </a:rPr>
              <a:t>Purulent </a:t>
            </a:r>
            <a:r>
              <a:rPr sz="1600" spc="-10" dirty="0">
                <a:latin typeface="Calibri"/>
                <a:cs typeface="Calibri"/>
              </a:rPr>
              <a:t>drainage</a:t>
            </a:r>
            <a:r>
              <a:rPr sz="1600" spc="-70" dirty="0">
                <a:latin typeface="Calibri"/>
                <a:cs typeface="Calibri"/>
              </a:rPr>
              <a:t> </a:t>
            </a:r>
            <a:r>
              <a:rPr sz="1600" spc="-10" dirty="0">
                <a:latin typeface="Calibri"/>
                <a:cs typeface="Calibri"/>
              </a:rPr>
              <a:t>from  </a:t>
            </a:r>
            <a:r>
              <a:rPr sz="1600" spc="-5" dirty="0">
                <a:latin typeface="Calibri"/>
                <a:cs typeface="Calibri"/>
              </a:rPr>
              <a:t>superficial</a:t>
            </a:r>
            <a:r>
              <a:rPr sz="1600" spc="-15" dirty="0">
                <a:latin typeface="Calibri"/>
                <a:cs typeface="Calibri"/>
              </a:rPr>
              <a:t> </a:t>
            </a:r>
            <a:r>
              <a:rPr sz="1600" spc="-5" dirty="0">
                <a:latin typeface="Calibri"/>
                <a:cs typeface="Calibri"/>
              </a:rPr>
              <a:t>incision</a:t>
            </a:r>
            <a:endParaRPr sz="1600">
              <a:latin typeface="Calibri"/>
              <a:cs typeface="Calibri"/>
            </a:endParaRPr>
          </a:p>
          <a:p>
            <a:pPr marL="298450" marR="5080" indent="-285750">
              <a:lnSpc>
                <a:spcPct val="79900"/>
              </a:lnSpc>
              <a:buFont typeface="Arial"/>
              <a:buChar char="•"/>
              <a:tabLst>
                <a:tab pos="297815" algn="l"/>
                <a:tab pos="298450" algn="l"/>
              </a:tabLst>
            </a:pPr>
            <a:r>
              <a:rPr sz="1600" spc="-15" dirty="0">
                <a:latin typeface="Calibri"/>
                <a:cs typeface="Calibri"/>
              </a:rPr>
              <a:t>Pain, </a:t>
            </a:r>
            <a:r>
              <a:rPr sz="1600" spc="-5" dirty="0">
                <a:latin typeface="Calibri"/>
                <a:cs typeface="Calibri"/>
              </a:rPr>
              <a:t>swelling, erythema </a:t>
            </a:r>
            <a:r>
              <a:rPr sz="1600" dirty="0">
                <a:latin typeface="Calibri"/>
                <a:cs typeface="Calibri"/>
              </a:rPr>
              <a:t>or  </a:t>
            </a:r>
            <a:r>
              <a:rPr sz="1600" spc="-10" dirty="0">
                <a:latin typeface="Calibri"/>
                <a:cs typeface="Calibri"/>
              </a:rPr>
              <a:t>heat at </a:t>
            </a:r>
            <a:r>
              <a:rPr sz="1600" spc="-5" dirty="0">
                <a:latin typeface="Calibri"/>
                <a:cs typeface="Calibri"/>
              </a:rPr>
              <a:t>incision </a:t>
            </a:r>
            <a:r>
              <a:rPr sz="1600" spc="-10" dirty="0">
                <a:latin typeface="Calibri"/>
                <a:cs typeface="Calibri"/>
              </a:rPr>
              <a:t>site </a:t>
            </a:r>
            <a:r>
              <a:rPr sz="1600" spc="-5" dirty="0">
                <a:latin typeface="Calibri"/>
                <a:cs typeface="Calibri"/>
              </a:rPr>
              <a:t>and  </a:t>
            </a:r>
            <a:r>
              <a:rPr sz="1600" spc="-10" dirty="0">
                <a:latin typeface="Calibri"/>
                <a:cs typeface="Calibri"/>
              </a:rPr>
              <a:t>surgeon deliberately </a:t>
            </a:r>
            <a:r>
              <a:rPr sz="1600" spc="-5" dirty="0">
                <a:latin typeface="Calibri"/>
                <a:cs typeface="Calibri"/>
              </a:rPr>
              <a:t>opens  incision</a:t>
            </a:r>
            <a:endParaRPr sz="1600">
              <a:latin typeface="Calibri"/>
              <a:cs typeface="Calibri"/>
            </a:endParaRPr>
          </a:p>
        </p:txBody>
      </p:sp>
      <p:sp>
        <p:nvSpPr>
          <p:cNvPr id="15" name="object 15"/>
          <p:cNvSpPr/>
          <p:nvPr/>
        </p:nvSpPr>
        <p:spPr>
          <a:xfrm>
            <a:off x="6167437" y="3054593"/>
            <a:ext cx="2795905" cy="1668145"/>
          </a:xfrm>
          <a:custGeom>
            <a:avLst/>
            <a:gdLst/>
            <a:ahLst/>
            <a:cxnLst/>
            <a:rect l="l" t="t" r="r" b="b"/>
            <a:pathLst>
              <a:path w="2795904" h="1668145">
                <a:moveTo>
                  <a:pt x="0" y="0"/>
                </a:moveTo>
                <a:lnTo>
                  <a:pt x="2795588" y="0"/>
                </a:lnTo>
                <a:lnTo>
                  <a:pt x="2795588" y="1667548"/>
                </a:lnTo>
                <a:lnTo>
                  <a:pt x="0" y="1667548"/>
                </a:lnTo>
                <a:lnTo>
                  <a:pt x="0" y="0"/>
                </a:lnTo>
                <a:close/>
              </a:path>
            </a:pathLst>
          </a:custGeom>
          <a:ln w="9525">
            <a:solidFill>
              <a:srgbClr val="000000"/>
            </a:solidFill>
          </a:ln>
        </p:spPr>
        <p:txBody>
          <a:bodyPr wrap="square" lIns="0" tIns="0" rIns="0" bIns="0" rtlCol="0"/>
          <a:lstStyle/>
          <a:p>
            <a:endParaRPr/>
          </a:p>
        </p:txBody>
      </p:sp>
      <p:sp>
        <p:nvSpPr>
          <p:cNvPr id="16" name="object 16"/>
          <p:cNvSpPr txBox="1"/>
          <p:nvPr/>
        </p:nvSpPr>
        <p:spPr>
          <a:xfrm>
            <a:off x="6246178" y="3032559"/>
            <a:ext cx="2534285" cy="1632585"/>
          </a:xfrm>
          <a:prstGeom prst="rect">
            <a:avLst/>
          </a:prstGeom>
        </p:spPr>
        <p:txBody>
          <a:bodyPr vert="horz" wrap="square" lIns="0" tIns="61594" rIns="0" bIns="0" rtlCol="0">
            <a:spAutoFit/>
          </a:bodyPr>
          <a:lstStyle/>
          <a:p>
            <a:pPr marL="203200" marR="315595" indent="-190500">
              <a:lnSpc>
                <a:spcPct val="79900"/>
              </a:lnSpc>
              <a:spcBef>
                <a:spcPts val="484"/>
              </a:spcBef>
              <a:buChar char="•"/>
              <a:tabLst>
                <a:tab pos="203200" algn="l"/>
              </a:tabLst>
            </a:pPr>
            <a:r>
              <a:rPr sz="1600" spc="-5" dirty="0">
                <a:latin typeface="Calibri"/>
                <a:cs typeface="Calibri"/>
              </a:rPr>
              <a:t>Abscess </a:t>
            </a:r>
            <a:r>
              <a:rPr sz="1600" spc="-10" dirty="0">
                <a:latin typeface="Calibri"/>
                <a:cs typeface="Calibri"/>
              </a:rPr>
              <a:t>involving </a:t>
            </a:r>
            <a:r>
              <a:rPr sz="1600" spc="-5" dirty="0">
                <a:latin typeface="Calibri"/>
                <a:cs typeface="Calibri"/>
              </a:rPr>
              <a:t>deep  incision </a:t>
            </a:r>
            <a:r>
              <a:rPr sz="1600" spc="-10" dirty="0">
                <a:latin typeface="Calibri"/>
                <a:cs typeface="Calibri"/>
              </a:rPr>
              <a:t>found </a:t>
            </a:r>
            <a:r>
              <a:rPr sz="1600" spc="-5" dirty="0">
                <a:latin typeface="Calibri"/>
                <a:cs typeface="Calibri"/>
              </a:rPr>
              <a:t>during  </a:t>
            </a:r>
            <a:r>
              <a:rPr sz="1600" spc="-10" dirty="0">
                <a:latin typeface="Calibri"/>
                <a:cs typeface="Calibri"/>
              </a:rPr>
              <a:t>radiological </a:t>
            </a:r>
            <a:r>
              <a:rPr sz="1600" spc="-15" dirty="0">
                <a:latin typeface="Calibri"/>
                <a:cs typeface="Calibri"/>
              </a:rPr>
              <a:t>exam, </a:t>
            </a:r>
            <a:r>
              <a:rPr sz="1600" spc="-10" dirty="0">
                <a:latin typeface="Calibri"/>
                <a:cs typeface="Calibri"/>
              </a:rPr>
              <a:t>direct  </a:t>
            </a:r>
            <a:r>
              <a:rPr sz="1600" spc="-20" dirty="0">
                <a:latin typeface="Calibri"/>
                <a:cs typeface="Calibri"/>
              </a:rPr>
              <a:t>exam </a:t>
            </a:r>
            <a:r>
              <a:rPr sz="1600" dirty="0">
                <a:latin typeface="Calibri"/>
                <a:cs typeface="Calibri"/>
              </a:rPr>
              <a:t>or</a:t>
            </a:r>
            <a:r>
              <a:rPr sz="1600" spc="5" dirty="0">
                <a:latin typeface="Calibri"/>
                <a:cs typeface="Calibri"/>
              </a:rPr>
              <a:t> </a:t>
            </a:r>
            <a:r>
              <a:rPr sz="1600" spc="-10" dirty="0">
                <a:latin typeface="Calibri"/>
                <a:cs typeface="Calibri"/>
              </a:rPr>
              <a:t>re-operation</a:t>
            </a:r>
            <a:endParaRPr sz="1600">
              <a:latin typeface="Calibri"/>
              <a:cs typeface="Calibri"/>
            </a:endParaRPr>
          </a:p>
          <a:p>
            <a:pPr marL="203200" marR="5080" indent="-190500">
              <a:lnSpc>
                <a:spcPct val="79900"/>
              </a:lnSpc>
              <a:buChar char="•"/>
              <a:tabLst>
                <a:tab pos="203200" algn="l"/>
              </a:tabLst>
            </a:pPr>
            <a:r>
              <a:rPr sz="1600" spc="-5" dirty="0">
                <a:latin typeface="Calibri"/>
                <a:cs typeface="Calibri"/>
              </a:rPr>
              <a:t>Purulent </a:t>
            </a:r>
            <a:r>
              <a:rPr sz="1600" spc="-10" dirty="0">
                <a:latin typeface="Calibri"/>
                <a:cs typeface="Calibri"/>
              </a:rPr>
              <a:t>drainage found  </a:t>
            </a:r>
            <a:r>
              <a:rPr sz="1600" spc="-5" dirty="0">
                <a:latin typeface="Calibri"/>
                <a:cs typeface="Calibri"/>
              </a:rPr>
              <a:t>during deep incision but not  </a:t>
            </a:r>
            <a:r>
              <a:rPr sz="1600" spc="-10" dirty="0">
                <a:latin typeface="Calibri"/>
                <a:cs typeface="Calibri"/>
              </a:rPr>
              <a:t>from </a:t>
            </a:r>
            <a:r>
              <a:rPr sz="1600" spc="-15" dirty="0">
                <a:latin typeface="Calibri"/>
                <a:cs typeface="Calibri"/>
              </a:rPr>
              <a:t>organ/space  </a:t>
            </a:r>
            <a:r>
              <a:rPr sz="1600" spc="-10" dirty="0">
                <a:latin typeface="Calibri"/>
                <a:cs typeface="Calibri"/>
              </a:rPr>
              <a:t>component</a:t>
            </a:r>
            <a:endParaRPr sz="1600">
              <a:latin typeface="Calibri"/>
              <a:cs typeface="Calibri"/>
            </a:endParaRPr>
          </a:p>
        </p:txBody>
      </p:sp>
      <p:sp>
        <p:nvSpPr>
          <p:cNvPr id="17" name="object 17"/>
          <p:cNvSpPr txBox="1"/>
          <p:nvPr/>
        </p:nvSpPr>
        <p:spPr>
          <a:xfrm>
            <a:off x="6167437" y="4908793"/>
            <a:ext cx="2795905" cy="1275080"/>
          </a:xfrm>
          <a:prstGeom prst="rect">
            <a:avLst/>
          </a:prstGeom>
          <a:ln w="9525">
            <a:solidFill>
              <a:srgbClr val="000000"/>
            </a:solidFill>
          </a:ln>
        </p:spPr>
        <p:txBody>
          <a:bodyPr vert="horz" wrap="square" lIns="0" tIns="0" rIns="0" bIns="0" rtlCol="0">
            <a:spAutoFit/>
          </a:bodyPr>
          <a:lstStyle/>
          <a:p>
            <a:pPr marL="281940" indent="-190500">
              <a:lnSpc>
                <a:spcPts val="1655"/>
              </a:lnSpc>
              <a:buChar char="•"/>
              <a:tabLst>
                <a:tab pos="282575" algn="l"/>
              </a:tabLst>
            </a:pPr>
            <a:r>
              <a:rPr sz="1600" spc="-5" dirty="0">
                <a:latin typeface="Calibri"/>
                <a:cs typeface="Calibri"/>
              </a:rPr>
              <a:t>Mediastinitis</a:t>
            </a:r>
            <a:endParaRPr sz="1600">
              <a:latin typeface="Calibri"/>
              <a:cs typeface="Calibri"/>
            </a:endParaRPr>
          </a:p>
          <a:p>
            <a:pPr marL="281940" indent="-190500">
              <a:lnSpc>
                <a:spcPts val="1535"/>
              </a:lnSpc>
              <a:buChar char="•"/>
              <a:tabLst>
                <a:tab pos="282575" algn="l"/>
              </a:tabLst>
            </a:pPr>
            <a:r>
              <a:rPr sz="1600" spc="-10" dirty="0">
                <a:latin typeface="Calibri"/>
                <a:cs typeface="Calibri"/>
              </a:rPr>
              <a:t>Endocarditis</a:t>
            </a:r>
            <a:endParaRPr sz="1600">
              <a:latin typeface="Calibri"/>
              <a:cs typeface="Calibri"/>
            </a:endParaRPr>
          </a:p>
          <a:p>
            <a:pPr marL="281940" indent="-190500">
              <a:lnSpc>
                <a:spcPts val="1535"/>
              </a:lnSpc>
              <a:buChar char="•"/>
              <a:tabLst>
                <a:tab pos="282575" algn="l"/>
              </a:tabLst>
            </a:pPr>
            <a:r>
              <a:rPr sz="1600" spc="-10" dirty="0">
                <a:latin typeface="Calibri"/>
                <a:cs typeface="Calibri"/>
              </a:rPr>
              <a:t>Osteomyelitis</a:t>
            </a:r>
            <a:endParaRPr sz="1600">
              <a:latin typeface="Calibri"/>
              <a:cs typeface="Calibri"/>
            </a:endParaRPr>
          </a:p>
          <a:p>
            <a:pPr marL="281940" indent="-190500">
              <a:lnSpc>
                <a:spcPts val="1535"/>
              </a:lnSpc>
              <a:buChar char="•"/>
              <a:tabLst>
                <a:tab pos="282575" algn="l"/>
              </a:tabLst>
            </a:pPr>
            <a:r>
              <a:rPr sz="1600" spc="-5" dirty="0">
                <a:latin typeface="Calibri"/>
                <a:cs typeface="Calibri"/>
              </a:rPr>
              <a:t>Meningitis</a:t>
            </a:r>
            <a:endParaRPr sz="1600">
              <a:latin typeface="Calibri"/>
              <a:cs typeface="Calibri"/>
            </a:endParaRPr>
          </a:p>
          <a:p>
            <a:pPr marL="281940" indent="-190500">
              <a:lnSpc>
                <a:spcPts val="1535"/>
              </a:lnSpc>
              <a:buChar char="•"/>
              <a:tabLst>
                <a:tab pos="282575" algn="l"/>
              </a:tabLst>
            </a:pPr>
            <a:r>
              <a:rPr sz="1600" spc="-15" dirty="0">
                <a:latin typeface="Calibri"/>
                <a:cs typeface="Calibri"/>
              </a:rPr>
              <a:t>Ventriculitis</a:t>
            </a:r>
            <a:endParaRPr sz="1600">
              <a:latin typeface="Calibri"/>
              <a:cs typeface="Calibri"/>
            </a:endParaRPr>
          </a:p>
          <a:p>
            <a:pPr marL="281940" indent="-190500">
              <a:lnSpc>
                <a:spcPts val="1725"/>
              </a:lnSpc>
              <a:buChar char="•"/>
              <a:tabLst>
                <a:tab pos="282575" algn="l"/>
              </a:tabLst>
            </a:pPr>
            <a:r>
              <a:rPr sz="1600" spc="-10" dirty="0">
                <a:latin typeface="Calibri"/>
                <a:cs typeface="Calibri"/>
              </a:rPr>
              <a:t>Intra-abdominal</a:t>
            </a:r>
            <a:endParaRPr sz="1600">
              <a:latin typeface="Calibri"/>
              <a:cs typeface="Calibri"/>
            </a:endParaRPr>
          </a:p>
        </p:txBody>
      </p:sp>
      <p:sp>
        <p:nvSpPr>
          <p:cNvPr id="18" name="object 18"/>
          <p:cNvSpPr txBox="1"/>
          <p:nvPr/>
        </p:nvSpPr>
        <p:spPr>
          <a:xfrm>
            <a:off x="326004" y="6343421"/>
            <a:ext cx="8526145" cy="362585"/>
          </a:xfrm>
          <a:prstGeom prst="rect">
            <a:avLst/>
          </a:prstGeom>
        </p:spPr>
        <p:txBody>
          <a:bodyPr vert="horz" wrap="square" lIns="0" tIns="10795" rIns="0" bIns="0" rtlCol="0">
            <a:spAutoFit/>
          </a:bodyPr>
          <a:lstStyle/>
          <a:p>
            <a:pPr marL="12700" marR="5080">
              <a:lnSpc>
                <a:spcPct val="101000"/>
              </a:lnSpc>
              <a:spcBef>
                <a:spcPts val="85"/>
              </a:spcBef>
            </a:pPr>
            <a:r>
              <a:rPr sz="1100" i="1" spc="-5" dirty="0">
                <a:latin typeface="Arial"/>
                <a:cs typeface="Arial"/>
              </a:rPr>
              <a:t>Source</a:t>
            </a:r>
            <a:r>
              <a:rPr sz="1100" spc="-5" dirty="0">
                <a:latin typeface="Arial"/>
                <a:cs typeface="Arial"/>
              </a:rPr>
              <a:t>: Mangram </a:t>
            </a:r>
            <a:r>
              <a:rPr sz="1100" dirty="0">
                <a:latin typeface="Arial"/>
                <a:cs typeface="Arial"/>
              </a:rPr>
              <a:t>AJ, </a:t>
            </a:r>
            <a:r>
              <a:rPr sz="1100" spc="-5" dirty="0">
                <a:latin typeface="Arial"/>
                <a:cs typeface="Arial"/>
              </a:rPr>
              <a:t>Horan </a:t>
            </a:r>
            <a:r>
              <a:rPr sz="1100" dirty="0">
                <a:latin typeface="Arial"/>
                <a:cs typeface="Arial"/>
              </a:rPr>
              <a:t>TC, </a:t>
            </a:r>
            <a:r>
              <a:rPr sz="1100" spc="-5" dirty="0">
                <a:latin typeface="Arial"/>
                <a:cs typeface="Arial"/>
              </a:rPr>
              <a:t>Pearson ML, </a:t>
            </a:r>
            <a:r>
              <a:rPr sz="1100" dirty="0">
                <a:latin typeface="Arial"/>
                <a:cs typeface="Arial"/>
              </a:rPr>
              <a:t>Silver LC, </a:t>
            </a:r>
            <a:r>
              <a:rPr sz="1100" spc="-5" dirty="0">
                <a:latin typeface="Arial"/>
                <a:cs typeface="Arial"/>
              </a:rPr>
              <a:t>Jarvis WR. Guideline for prevention </a:t>
            </a:r>
            <a:r>
              <a:rPr sz="1100" dirty="0">
                <a:latin typeface="Arial"/>
                <a:cs typeface="Arial"/>
              </a:rPr>
              <a:t>of </a:t>
            </a:r>
            <a:r>
              <a:rPr sz="1100" spc="-5" dirty="0">
                <a:latin typeface="Arial"/>
                <a:cs typeface="Arial"/>
              </a:rPr>
              <a:t>surgical site infection, </a:t>
            </a:r>
            <a:r>
              <a:rPr sz="1100" dirty="0">
                <a:latin typeface="Arial"/>
                <a:cs typeface="Arial"/>
              </a:rPr>
              <a:t>1999: </a:t>
            </a:r>
            <a:r>
              <a:rPr sz="1100" spc="-5" dirty="0">
                <a:latin typeface="Arial"/>
                <a:cs typeface="Arial"/>
              </a:rPr>
              <a:t>Centers for  </a:t>
            </a:r>
            <a:r>
              <a:rPr sz="1100" dirty="0">
                <a:latin typeface="Arial"/>
                <a:cs typeface="Arial"/>
              </a:rPr>
              <a:t>Disease </a:t>
            </a:r>
            <a:r>
              <a:rPr sz="1100" spc="-5" dirty="0">
                <a:latin typeface="Arial"/>
                <a:cs typeface="Arial"/>
              </a:rPr>
              <a:t>Control </a:t>
            </a:r>
            <a:r>
              <a:rPr sz="1100" dirty="0">
                <a:latin typeface="Arial"/>
                <a:cs typeface="Arial"/>
              </a:rPr>
              <a:t>and </a:t>
            </a:r>
            <a:r>
              <a:rPr sz="1100" spc="-5" dirty="0">
                <a:latin typeface="Arial"/>
                <a:cs typeface="Arial"/>
              </a:rPr>
              <a:t>Prevention (CDC) Hospital Infection Control Practices Advisory Committee. </a:t>
            </a:r>
            <a:r>
              <a:rPr sz="1100" dirty="0">
                <a:latin typeface="Arial"/>
                <a:cs typeface="Arial"/>
              </a:rPr>
              <a:t>Am J </a:t>
            </a:r>
            <a:r>
              <a:rPr sz="1100" spc="-5" dirty="0">
                <a:latin typeface="Arial"/>
                <a:cs typeface="Arial"/>
              </a:rPr>
              <a:t>Infect Control. </a:t>
            </a:r>
            <a:r>
              <a:rPr sz="1100" dirty="0">
                <a:latin typeface="Arial"/>
                <a:cs typeface="Arial"/>
              </a:rPr>
              <a:t>1999;</a:t>
            </a:r>
            <a:r>
              <a:rPr sz="1100" spc="200" dirty="0">
                <a:latin typeface="Arial"/>
                <a:cs typeface="Arial"/>
              </a:rPr>
              <a:t> </a:t>
            </a:r>
            <a:r>
              <a:rPr sz="1100" spc="-5" dirty="0">
                <a:latin typeface="Arial"/>
                <a:cs typeface="Arial"/>
              </a:rPr>
              <a:t>27(2):97–134.</a:t>
            </a:r>
            <a:endParaRPr sz="1100" dirty="0">
              <a:latin typeface="Arial"/>
              <a:cs typeface="Arial"/>
            </a:endParaRPr>
          </a:p>
        </p:txBody>
      </p:sp>
      <p:sp>
        <p:nvSpPr>
          <p:cNvPr id="19" name="object 19"/>
          <p:cNvSpPr txBox="1">
            <a:spLocks noGrp="1"/>
          </p:cNvSpPr>
          <p:nvPr>
            <p:ph type="title"/>
          </p:nvPr>
        </p:nvSpPr>
        <p:spPr>
          <a:xfrm>
            <a:off x="130917" y="20320"/>
            <a:ext cx="4718685" cy="1000125"/>
          </a:xfrm>
          <a:prstGeom prst="rect">
            <a:avLst/>
          </a:prstGeom>
        </p:spPr>
        <p:txBody>
          <a:bodyPr vert="horz" wrap="square" lIns="0" tIns="12700" rIns="0" bIns="0" rtlCol="0">
            <a:spAutoFit/>
          </a:bodyPr>
          <a:lstStyle/>
          <a:p>
            <a:pPr marL="12700" marR="5080">
              <a:lnSpc>
                <a:spcPct val="100000"/>
              </a:lnSpc>
              <a:spcBef>
                <a:spcPts val="100"/>
              </a:spcBef>
            </a:pPr>
            <a:r>
              <a:rPr dirty="0"/>
              <a:t>CDC </a:t>
            </a:r>
            <a:r>
              <a:rPr spc="-5" dirty="0"/>
              <a:t>classification </a:t>
            </a:r>
            <a:r>
              <a:rPr dirty="0"/>
              <a:t>of </a:t>
            </a:r>
            <a:r>
              <a:rPr spc="-5" dirty="0"/>
              <a:t>SSI </a:t>
            </a:r>
            <a:r>
              <a:rPr dirty="0"/>
              <a:t>–  </a:t>
            </a:r>
            <a:r>
              <a:rPr spc="-5" dirty="0"/>
              <a:t>the problem for the</a:t>
            </a:r>
            <a:r>
              <a:rPr spc="-35" dirty="0"/>
              <a:t> </a:t>
            </a:r>
            <a:r>
              <a:rPr spc="-5" dirty="0"/>
              <a:t>patient</a:t>
            </a:r>
          </a:p>
        </p:txBody>
      </p:sp>
      <p:sp>
        <p:nvSpPr>
          <p:cNvPr id="20" name="object 20"/>
          <p:cNvSpPr/>
          <p:nvPr/>
        </p:nvSpPr>
        <p:spPr>
          <a:xfrm>
            <a:off x="5532268" y="3653290"/>
            <a:ext cx="509905" cy="393700"/>
          </a:xfrm>
          <a:custGeom>
            <a:avLst/>
            <a:gdLst/>
            <a:ahLst/>
            <a:cxnLst/>
            <a:rect l="l" t="t" r="r" b="b"/>
            <a:pathLst>
              <a:path w="509904" h="393700">
                <a:moveTo>
                  <a:pt x="312741" y="0"/>
                </a:moveTo>
                <a:lnTo>
                  <a:pt x="312741" y="98280"/>
                </a:lnTo>
                <a:lnTo>
                  <a:pt x="0" y="98280"/>
                </a:lnTo>
                <a:lnTo>
                  <a:pt x="0" y="294839"/>
                </a:lnTo>
                <a:lnTo>
                  <a:pt x="312741" y="294839"/>
                </a:lnTo>
                <a:lnTo>
                  <a:pt x="312741" y="393119"/>
                </a:lnTo>
                <a:lnTo>
                  <a:pt x="509300" y="196559"/>
                </a:lnTo>
                <a:lnTo>
                  <a:pt x="312741" y="0"/>
                </a:lnTo>
                <a:close/>
              </a:path>
            </a:pathLst>
          </a:custGeom>
          <a:solidFill>
            <a:srgbClr val="00B0F0"/>
          </a:solidFill>
        </p:spPr>
        <p:txBody>
          <a:bodyPr wrap="square" lIns="0" tIns="0" rIns="0" bIns="0" rtlCol="0"/>
          <a:lstStyle/>
          <a:p>
            <a:endParaRPr/>
          </a:p>
        </p:txBody>
      </p:sp>
      <p:sp>
        <p:nvSpPr>
          <p:cNvPr id="21" name="object 21"/>
          <p:cNvSpPr/>
          <p:nvPr/>
        </p:nvSpPr>
        <p:spPr>
          <a:xfrm>
            <a:off x="5527506" y="3641793"/>
            <a:ext cx="521334" cy="416559"/>
          </a:xfrm>
          <a:custGeom>
            <a:avLst/>
            <a:gdLst/>
            <a:ahLst/>
            <a:cxnLst/>
            <a:rect l="l" t="t" r="r" b="b"/>
            <a:pathLst>
              <a:path w="521335" h="416560">
                <a:moveTo>
                  <a:pt x="312741" y="0"/>
                </a:moveTo>
                <a:lnTo>
                  <a:pt x="312741" y="105015"/>
                </a:lnTo>
                <a:lnTo>
                  <a:pt x="0" y="105015"/>
                </a:lnTo>
                <a:lnTo>
                  <a:pt x="0" y="311099"/>
                </a:lnTo>
                <a:lnTo>
                  <a:pt x="312741" y="311099"/>
                </a:lnTo>
                <a:lnTo>
                  <a:pt x="312741" y="416114"/>
                </a:lnTo>
                <a:lnTo>
                  <a:pt x="335737" y="393118"/>
                </a:lnTo>
                <a:lnTo>
                  <a:pt x="322266" y="393118"/>
                </a:lnTo>
                <a:lnTo>
                  <a:pt x="322266" y="301574"/>
                </a:lnTo>
                <a:lnTo>
                  <a:pt x="9525" y="301574"/>
                </a:lnTo>
                <a:lnTo>
                  <a:pt x="9525" y="114540"/>
                </a:lnTo>
                <a:lnTo>
                  <a:pt x="322266" y="114540"/>
                </a:lnTo>
                <a:lnTo>
                  <a:pt x="322266" y="22994"/>
                </a:lnTo>
                <a:lnTo>
                  <a:pt x="335735" y="22994"/>
                </a:lnTo>
                <a:lnTo>
                  <a:pt x="312741" y="0"/>
                </a:lnTo>
                <a:close/>
              </a:path>
              <a:path w="521335" h="416560">
                <a:moveTo>
                  <a:pt x="335735" y="22994"/>
                </a:moveTo>
                <a:lnTo>
                  <a:pt x="322266" y="22994"/>
                </a:lnTo>
                <a:lnTo>
                  <a:pt x="507328" y="208056"/>
                </a:lnTo>
                <a:lnTo>
                  <a:pt x="322266" y="393118"/>
                </a:lnTo>
                <a:lnTo>
                  <a:pt x="335737" y="393118"/>
                </a:lnTo>
                <a:lnTo>
                  <a:pt x="520797" y="208056"/>
                </a:lnTo>
                <a:lnTo>
                  <a:pt x="335735" y="22994"/>
                </a:lnTo>
                <a:close/>
              </a:path>
            </a:pathLst>
          </a:custGeom>
          <a:solidFill>
            <a:srgbClr val="000000"/>
          </a:solidFill>
        </p:spPr>
        <p:txBody>
          <a:bodyPr wrap="square" lIns="0" tIns="0" rIns="0" bIns="0" rtlCol="0"/>
          <a:lstStyle/>
          <a:p>
            <a:endParaRPr/>
          </a:p>
        </p:txBody>
      </p:sp>
      <p:sp>
        <p:nvSpPr>
          <p:cNvPr id="22" name="object 22"/>
          <p:cNvSpPr/>
          <p:nvPr/>
        </p:nvSpPr>
        <p:spPr>
          <a:xfrm>
            <a:off x="5557838" y="2061062"/>
            <a:ext cx="509905" cy="393700"/>
          </a:xfrm>
          <a:custGeom>
            <a:avLst/>
            <a:gdLst/>
            <a:ahLst/>
            <a:cxnLst/>
            <a:rect l="l" t="t" r="r" b="b"/>
            <a:pathLst>
              <a:path w="509904" h="393700">
                <a:moveTo>
                  <a:pt x="312741" y="0"/>
                </a:moveTo>
                <a:lnTo>
                  <a:pt x="312741" y="98278"/>
                </a:lnTo>
                <a:lnTo>
                  <a:pt x="0" y="98278"/>
                </a:lnTo>
                <a:lnTo>
                  <a:pt x="0" y="294839"/>
                </a:lnTo>
                <a:lnTo>
                  <a:pt x="312741" y="294839"/>
                </a:lnTo>
                <a:lnTo>
                  <a:pt x="312741" y="393118"/>
                </a:lnTo>
                <a:lnTo>
                  <a:pt x="509300" y="196559"/>
                </a:lnTo>
                <a:lnTo>
                  <a:pt x="312741" y="0"/>
                </a:lnTo>
                <a:close/>
              </a:path>
            </a:pathLst>
          </a:custGeom>
          <a:solidFill>
            <a:srgbClr val="00B0F0"/>
          </a:solidFill>
        </p:spPr>
        <p:txBody>
          <a:bodyPr wrap="square" lIns="0" tIns="0" rIns="0" bIns="0" rtlCol="0"/>
          <a:lstStyle/>
          <a:p>
            <a:endParaRPr/>
          </a:p>
        </p:txBody>
      </p:sp>
      <p:sp>
        <p:nvSpPr>
          <p:cNvPr id="23" name="object 23"/>
          <p:cNvSpPr/>
          <p:nvPr/>
        </p:nvSpPr>
        <p:spPr>
          <a:xfrm>
            <a:off x="5553076" y="2049564"/>
            <a:ext cx="521334" cy="416559"/>
          </a:xfrm>
          <a:custGeom>
            <a:avLst/>
            <a:gdLst/>
            <a:ahLst/>
            <a:cxnLst/>
            <a:rect l="l" t="t" r="r" b="b"/>
            <a:pathLst>
              <a:path w="521335" h="416560">
                <a:moveTo>
                  <a:pt x="312741" y="0"/>
                </a:moveTo>
                <a:lnTo>
                  <a:pt x="312741" y="105015"/>
                </a:lnTo>
                <a:lnTo>
                  <a:pt x="0" y="105015"/>
                </a:lnTo>
                <a:lnTo>
                  <a:pt x="0" y="311100"/>
                </a:lnTo>
                <a:lnTo>
                  <a:pt x="312741" y="311100"/>
                </a:lnTo>
                <a:lnTo>
                  <a:pt x="312741" y="416114"/>
                </a:lnTo>
                <a:lnTo>
                  <a:pt x="335735" y="393119"/>
                </a:lnTo>
                <a:lnTo>
                  <a:pt x="322266" y="393119"/>
                </a:lnTo>
                <a:lnTo>
                  <a:pt x="322266" y="301575"/>
                </a:lnTo>
                <a:lnTo>
                  <a:pt x="9525" y="301575"/>
                </a:lnTo>
                <a:lnTo>
                  <a:pt x="9525" y="114540"/>
                </a:lnTo>
                <a:lnTo>
                  <a:pt x="322266" y="114540"/>
                </a:lnTo>
                <a:lnTo>
                  <a:pt x="322266" y="22995"/>
                </a:lnTo>
                <a:lnTo>
                  <a:pt x="335737" y="22995"/>
                </a:lnTo>
                <a:lnTo>
                  <a:pt x="312741" y="0"/>
                </a:lnTo>
                <a:close/>
              </a:path>
              <a:path w="521335" h="416560">
                <a:moveTo>
                  <a:pt x="335737" y="22995"/>
                </a:moveTo>
                <a:lnTo>
                  <a:pt x="322266" y="22995"/>
                </a:lnTo>
                <a:lnTo>
                  <a:pt x="507328" y="208057"/>
                </a:lnTo>
                <a:lnTo>
                  <a:pt x="322266" y="393119"/>
                </a:lnTo>
                <a:lnTo>
                  <a:pt x="335735" y="393119"/>
                </a:lnTo>
                <a:lnTo>
                  <a:pt x="520797" y="208057"/>
                </a:lnTo>
                <a:lnTo>
                  <a:pt x="335737" y="22995"/>
                </a:lnTo>
                <a:close/>
              </a:path>
            </a:pathLst>
          </a:custGeom>
          <a:solidFill>
            <a:srgbClr val="000000"/>
          </a:solidFill>
        </p:spPr>
        <p:txBody>
          <a:bodyPr wrap="square" lIns="0" tIns="0" rIns="0" bIns="0" rtlCol="0"/>
          <a:lstStyle/>
          <a:p>
            <a:endParaRPr/>
          </a:p>
        </p:txBody>
      </p:sp>
      <p:sp>
        <p:nvSpPr>
          <p:cNvPr id="24" name="object 24"/>
          <p:cNvSpPr/>
          <p:nvPr/>
        </p:nvSpPr>
        <p:spPr>
          <a:xfrm>
            <a:off x="5509969" y="5349669"/>
            <a:ext cx="509905" cy="393700"/>
          </a:xfrm>
          <a:custGeom>
            <a:avLst/>
            <a:gdLst/>
            <a:ahLst/>
            <a:cxnLst/>
            <a:rect l="l" t="t" r="r" b="b"/>
            <a:pathLst>
              <a:path w="509904" h="393700">
                <a:moveTo>
                  <a:pt x="312741" y="0"/>
                </a:moveTo>
                <a:lnTo>
                  <a:pt x="312741" y="98280"/>
                </a:lnTo>
                <a:lnTo>
                  <a:pt x="0" y="98280"/>
                </a:lnTo>
                <a:lnTo>
                  <a:pt x="0" y="294840"/>
                </a:lnTo>
                <a:lnTo>
                  <a:pt x="312741" y="294840"/>
                </a:lnTo>
                <a:lnTo>
                  <a:pt x="312741" y="393119"/>
                </a:lnTo>
                <a:lnTo>
                  <a:pt x="509300" y="196560"/>
                </a:lnTo>
                <a:lnTo>
                  <a:pt x="312741" y="0"/>
                </a:lnTo>
                <a:close/>
              </a:path>
            </a:pathLst>
          </a:custGeom>
          <a:solidFill>
            <a:srgbClr val="00B0F0"/>
          </a:solidFill>
        </p:spPr>
        <p:txBody>
          <a:bodyPr wrap="square" lIns="0" tIns="0" rIns="0" bIns="0" rtlCol="0"/>
          <a:lstStyle/>
          <a:p>
            <a:endParaRPr/>
          </a:p>
        </p:txBody>
      </p:sp>
      <p:sp>
        <p:nvSpPr>
          <p:cNvPr id="25" name="object 25"/>
          <p:cNvSpPr/>
          <p:nvPr/>
        </p:nvSpPr>
        <p:spPr>
          <a:xfrm>
            <a:off x="5505207" y="5338171"/>
            <a:ext cx="521334" cy="416559"/>
          </a:xfrm>
          <a:custGeom>
            <a:avLst/>
            <a:gdLst/>
            <a:ahLst/>
            <a:cxnLst/>
            <a:rect l="l" t="t" r="r" b="b"/>
            <a:pathLst>
              <a:path w="521335" h="416560">
                <a:moveTo>
                  <a:pt x="312741" y="0"/>
                </a:moveTo>
                <a:lnTo>
                  <a:pt x="312741" y="105015"/>
                </a:lnTo>
                <a:lnTo>
                  <a:pt x="0" y="105015"/>
                </a:lnTo>
                <a:lnTo>
                  <a:pt x="0" y="311099"/>
                </a:lnTo>
                <a:lnTo>
                  <a:pt x="312741" y="311099"/>
                </a:lnTo>
                <a:lnTo>
                  <a:pt x="312741" y="416114"/>
                </a:lnTo>
                <a:lnTo>
                  <a:pt x="335736" y="393119"/>
                </a:lnTo>
                <a:lnTo>
                  <a:pt x="322266" y="393119"/>
                </a:lnTo>
                <a:lnTo>
                  <a:pt x="322266" y="301574"/>
                </a:lnTo>
                <a:lnTo>
                  <a:pt x="9525" y="301574"/>
                </a:lnTo>
                <a:lnTo>
                  <a:pt x="9525" y="114540"/>
                </a:lnTo>
                <a:lnTo>
                  <a:pt x="322266" y="114540"/>
                </a:lnTo>
                <a:lnTo>
                  <a:pt x="322266" y="22995"/>
                </a:lnTo>
                <a:lnTo>
                  <a:pt x="335737" y="22995"/>
                </a:lnTo>
                <a:lnTo>
                  <a:pt x="312741" y="0"/>
                </a:lnTo>
                <a:close/>
              </a:path>
              <a:path w="521335" h="416560">
                <a:moveTo>
                  <a:pt x="335737" y="22995"/>
                </a:moveTo>
                <a:lnTo>
                  <a:pt x="322266" y="22995"/>
                </a:lnTo>
                <a:lnTo>
                  <a:pt x="507328" y="208057"/>
                </a:lnTo>
                <a:lnTo>
                  <a:pt x="322266" y="393119"/>
                </a:lnTo>
                <a:lnTo>
                  <a:pt x="335736" y="393119"/>
                </a:lnTo>
                <a:lnTo>
                  <a:pt x="520799" y="208057"/>
                </a:lnTo>
                <a:lnTo>
                  <a:pt x="335737" y="22995"/>
                </a:lnTo>
                <a:close/>
              </a:path>
            </a:pathLst>
          </a:custGeom>
          <a:solidFill>
            <a:srgbClr val="000000"/>
          </a:solidFill>
        </p:spPr>
        <p:txBody>
          <a:bodyPr wrap="square" lIns="0" tIns="0" rIns="0" bIns="0" rtlCol="0"/>
          <a:lstStyle/>
          <a:p>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001000" y="5715000"/>
            <a:ext cx="969524" cy="971496"/>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30812" cy="51054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077200" y="5810304"/>
            <a:ext cx="969524" cy="971496"/>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33336"/>
            <a:ext cx="9240458" cy="507206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8077200" y="5734104"/>
            <a:ext cx="969524" cy="971496"/>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9296400" cy="510276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5298" y="1272947"/>
            <a:ext cx="8387080" cy="4390390"/>
          </a:xfrm>
          <a:prstGeom prst="rect">
            <a:avLst/>
          </a:prstGeom>
        </p:spPr>
        <p:txBody>
          <a:bodyPr vert="horz" wrap="square" lIns="0" tIns="11430" rIns="0" bIns="0" rtlCol="0">
            <a:spAutoFit/>
          </a:bodyPr>
          <a:lstStyle/>
          <a:p>
            <a:pPr marL="12700" marR="5080">
              <a:lnSpc>
                <a:spcPct val="110200"/>
              </a:lnSpc>
              <a:spcBef>
                <a:spcPts val="90"/>
              </a:spcBef>
              <a:buFont typeface="Arial Narrow"/>
              <a:buAutoNum type="arabicPeriod"/>
              <a:tabLst>
                <a:tab pos="266700" algn="l"/>
              </a:tabLst>
            </a:pPr>
            <a:r>
              <a:rPr sz="2200" b="1" spc="-5" dirty="0">
                <a:latin typeface="Arial Narrow"/>
                <a:cs typeface="Arial Narrow"/>
              </a:rPr>
              <a:t>Clean: </a:t>
            </a:r>
            <a:r>
              <a:rPr sz="2200" spc="-5" dirty="0">
                <a:latin typeface="Arial Narrow"/>
                <a:cs typeface="Arial Narrow"/>
              </a:rPr>
              <a:t>an uninfected operative wound in which no inflammation is encountered  and the </a:t>
            </a:r>
            <a:r>
              <a:rPr sz="2200" spc="-20" dirty="0">
                <a:latin typeface="Arial Narrow"/>
                <a:cs typeface="Arial Narrow"/>
              </a:rPr>
              <a:t>respiratory, alimentary, </a:t>
            </a:r>
            <a:r>
              <a:rPr sz="2200" spc="-5" dirty="0">
                <a:latin typeface="Arial Narrow"/>
                <a:cs typeface="Arial Narrow"/>
              </a:rPr>
              <a:t>genital, or uninfected urinary tracts are not entered.  In addition, clean wounds are primarily closed and, if </a:t>
            </a:r>
            <a:r>
              <a:rPr sz="2200" spc="-20" dirty="0">
                <a:latin typeface="Arial Narrow"/>
                <a:cs typeface="Arial Narrow"/>
              </a:rPr>
              <a:t>necessary, </a:t>
            </a:r>
            <a:r>
              <a:rPr sz="2200" spc="-5" dirty="0">
                <a:latin typeface="Arial Narrow"/>
                <a:cs typeface="Arial Narrow"/>
              </a:rPr>
              <a:t>drained with  closed drainage. Operative incisional wounds that follow nonpenetrating (blunt)  trauma should be included in this category if they meet the</a:t>
            </a:r>
            <a:r>
              <a:rPr sz="2200" spc="-50" dirty="0">
                <a:latin typeface="Arial Narrow"/>
                <a:cs typeface="Arial Narrow"/>
              </a:rPr>
              <a:t> </a:t>
            </a:r>
            <a:r>
              <a:rPr sz="2200" spc="-5" dirty="0">
                <a:latin typeface="Arial Narrow"/>
                <a:cs typeface="Arial Narrow"/>
              </a:rPr>
              <a:t>criteria.</a:t>
            </a:r>
            <a:endParaRPr sz="2200">
              <a:latin typeface="Arial Narrow"/>
              <a:cs typeface="Arial Narrow"/>
            </a:endParaRPr>
          </a:p>
          <a:p>
            <a:pPr>
              <a:lnSpc>
                <a:spcPct val="100000"/>
              </a:lnSpc>
              <a:buFont typeface="Arial Narrow"/>
              <a:buAutoNum type="arabicPeriod"/>
            </a:pPr>
            <a:endParaRPr sz="2500">
              <a:latin typeface="Times New Roman"/>
              <a:cs typeface="Times New Roman"/>
            </a:endParaRPr>
          </a:p>
          <a:p>
            <a:pPr>
              <a:lnSpc>
                <a:spcPct val="100000"/>
              </a:lnSpc>
              <a:buFont typeface="Arial Narrow"/>
              <a:buAutoNum type="arabicPeriod"/>
            </a:pPr>
            <a:endParaRPr sz="2100">
              <a:latin typeface="Times New Roman"/>
              <a:cs typeface="Times New Roman"/>
            </a:endParaRPr>
          </a:p>
          <a:p>
            <a:pPr marL="12700" marR="12700">
              <a:lnSpc>
                <a:spcPct val="110200"/>
              </a:lnSpc>
              <a:buFont typeface="Arial Narrow"/>
              <a:buAutoNum type="arabicPeriod"/>
              <a:tabLst>
                <a:tab pos="266700" algn="l"/>
              </a:tabLst>
            </a:pPr>
            <a:r>
              <a:rPr sz="2200" b="1" spc="-5" dirty="0">
                <a:latin typeface="Arial Narrow"/>
                <a:cs typeface="Arial Narrow"/>
              </a:rPr>
              <a:t>Clean-contaminated: </a:t>
            </a:r>
            <a:r>
              <a:rPr sz="2200" spc="-5" dirty="0">
                <a:latin typeface="Arial Narrow"/>
                <a:cs typeface="Arial Narrow"/>
              </a:rPr>
              <a:t>operative wounds in which the </a:t>
            </a:r>
            <a:r>
              <a:rPr sz="2200" spc="-20" dirty="0">
                <a:latin typeface="Arial Narrow"/>
                <a:cs typeface="Arial Narrow"/>
              </a:rPr>
              <a:t>respiratory, alimentary,  </a:t>
            </a:r>
            <a:r>
              <a:rPr sz="2200" spc="-5" dirty="0">
                <a:latin typeface="Arial Narrow"/>
                <a:cs typeface="Arial Narrow"/>
              </a:rPr>
              <a:t>genital, or urinary tracts are entered under controlled conditions and without  unusual contamination. </a:t>
            </a:r>
            <a:r>
              <a:rPr sz="2200" spc="-15" dirty="0">
                <a:latin typeface="Arial Narrow"/>
                <a:cs typeface="Arial Narrow"/>
              </a:rPr>
              <a:t>Specifically, </a:t>
            </a:r>
            <a:r>
              <a:rPr sz="2200" spc="-5" dirty="0">
                <a:latin typeface="Arial Narrow"/>
                <a:cs typeface="Arial Narrow"/>
              </a:rPr>
              <a:t>operations involving the biliary tract, appendix,  vagina and oropharynx are included in this </a:t>
            </a:r>
            <a:r>
              <a:rPr sz="2200" spc="-20" dirty="0">
                <a:latin typeface="Arial Narrow"/>
                <a:cs typeface="Arial Narrow"/>
              </a:rPr>
              <a:t>category, </a:t>
            </a:r>
            <a:r>
              <a:rPr sz="2200" spc="-5" dirty="0">
                <a:latin typeface="Arial Narrow"/>
                <a:cs typeface="Arial Narrow"/>
              </a:rPr>
              <a:t>provided no evidence of  infection or major break in technique is</a:t>
            </a:r>
            <a:r>
              <a:rPr sz="2200" spc="-15" dirty="0">
                <a:latin typeface="Arial Narrow"/>
                <a:cs typeface="Arial Narrow"/>
              </a:rPr>
              <a:t> </a:t>
            </a:r>
            <a:r>
              <a:rPr sz="2200" spc="-5" dirty="0">
                <a:latin typeface="Arial Narrow"/>
                <a:cs typeface="Arial Narrow"/>
              </a:rPr>
              <a:t>encountered.</a:t>
            </a:r>
            <a:endParaRPr sz="2200">
              <a:latin typeface="Arial Narrow"/>
              <a:cs typeface="Arial Narrow"/>
            </a:endParaRPr>
          </a:p>
        </p:txBody>
      </p:sp>
      <p:sp>
        <p:nvSpPr>
          <p:cNvPr id="3" name="object 3"/>
          <p:cNvSpPr txBox="1"/>
          <p:nvPr/>
        </p:nvSpPr>
        <p:spPr>
          <a:xfrm>
            <a:off x="365300" y="6427957"/>
            <a:ext cx="7722870" cy="355600"/>
          </a:xfrm>
          <a:prstGeom prst="rect">
            <a:avLst/>
          </a:prstGeom>
        </p:spPr>
        <p:txBody>
          <a:bodyPr vert="horz" wrap="square" lIns="0" tIns="12700" rIns="0" bIns="0" rtlCol="0">
            <a:spAutoFit/>
          </a:bodyPr>
          <a:lstStyle/>
          <a:p>
            <a:pPr marL="12700" marR="5080">
              <a:lnSpc>
                <a:spcPct val="108300"/>
              </a:lnSpc>
              <a:spcBef>
                <a:spcPts val="100"/>
              </a:spcBef>
            </a:pPr>
            <a:r>
              <a:rPr sz="1000" spc="-5" dirty="0">
                <a:latin typeface="Arial"/>
                <a:cs typeface="Arial"/>
              </a:rPr>
              <a:t>Source: </a:t>
            </a:r>
            <a:r>
              <a:rPr sz="1000" spc="-10" dirty="0">
                <a:latin typeface="Arial"/>
                <a:cs typeface="Arial"/>
              </a:rPr>
              <a:t>Mangram </a:t>
            </a:r>
            <a:r>
              <a:rPr sz="1000" spc="-5" dirty="0">
                <a:latin typeface="Arial"/>
                <a:cs typeface="Arial"/>
              </a:rPr>
              <a:t>AJ, Horan </a:t>
            </a:r>
            <a:r>
              <a:rPr sz="1000" dirty="0">
                <a:latin typeface="Arial"/>
                <a:cs typeface="Arial"/>
              </a:rPr>
              <a:t>TC, </a:t>
            </a:r>
            <a:r>
              <a:rPr sz="1000" spc="-5" dirty="0">
                <a:latin typeface="Arial"/>
                <a:cs typeface="Arial"/>
              </a:rPr>
              <a:t>Pearson ML, Silver LC, Jarvis </a:t>
            </a:r>
            <a:r>
              <a:rPr sz="1000" dirty="0">
                <a:latin typeface="Arial"/>
                <a:cs typeface="Arial"/>
              </a:rPr>
              <a:t>WR. </a:t>
            </a:r>
            <a:r>
              <a:rPr sz="1000" spc="-5" dirty="0">
                <a:latin typeface="Arial"/>
                <a:cs typeface="Arial"/>
              </a:rPr>
              <a:t>Guideline for </a:t>
            </a:r>
            <a:r>
              <a:rPr sz="1000" spc="-10" dirty="0">
                <a:latin typeface="Arial"/>
                <a:cs typeface="Arial"/>
              </a:rPr>
              <a:t>prevention </a:t>
            </a:r>
            <a:r>
              <a:rPr sz="1000" spc="-5" dirty="0">
                <a:latin typeface="Arial"/>
                <a:cs typeface="Arial"/>
              </a:rPr>
              <a:t>of surgical site infection, </a:t>
            </a:r>
            <a:r>
              <a:rPr sz="1000" spc="-10" dirty="0">
                <a:latin typeface="Arial"/>
                <a:cs typeface="Arial"/>
              </a:rPr>
              <a:t>1999: </a:t>
            </a:r>
            <a:r>
              <a:rPr sz="1000" spc="-5" dirty="0">
                <a:latin typeface="Arial"/>
                <a:cs typeface="Arial"/>
              </a:rPr>
              <a:t>Centers for  Disease Control </a:t>
            </a:r>
            <a:r>
              <a:rPr sz="1000" spc="-10" dirty="0">
                <a:latin typeface="Arial"/>
                <a:cs typeface="Arial"/>
              </a:rPr>
              <a:t>and </a:t>
            </a:r>
            <a:r>
              <a:rPr sz="1000" spc="-5" dirty="0">
                <a:latin typeface="Arial"/>
                <a:cs typeface="Arial"/>
              </a:rPr>
              <a:t>Prevention </a:t>
            </a:r>
            <a:r>
              <a:rPr sz="1000" dirty="0">
                <a:latin typeface="Arial"/>
                <a:cs typeface="Arial"/>
              </a:rPr>
              <a:t>(CDC) </a:t>
            </a:r>
            <a:r>
              <a:rPr sz="1000" spc="-5" dirty="0">
                <a:latin typeface="Arial"/>
                <a:cs typeface="Arial"/>
              </a:rPr>
              <a:t>Hospital Infection Control Practices Advisory Committee. Am </a:t>
            </a:r>
            <a:r>
              <a:rPr sz="1000" dirty="0">
                <a:latin typeface="Arial"/>
                <a:cs typeface="Arial"/>
              </a:rPr>
              <a:t>J </a:t>
            </a:r>
            <a:r>
              <a:rPr sz="1000" spc="-5" dirty="0">
                <a:latin typeface="Arial"/>
                <a:cs typeface="Arial"/>
              </a:rPr>
              <a:t>Infect Control. </a:t>
            </a:r>
            <a:r>
              <a:rPr sz="1000" spc="-10" dirty="0">
                <a:latin typeface="Arial"/>
                <a:cs typeface="Arial"/>
              </a:rPr>
              <a:t>1999; 27(2):97–134.</a:t>
            </a:r>
            <a:endParaRPr sz="1000">
              <a:latin typeface="Arial"/>
              <a:cs typeface="Arial"/>
            </a:endParaRPr>
          </a:p>
        </p:txBody>
      </p:sp>
      <p:sp>
        <p:nvSpPr>
          <p:cNvPr id="4" name="object 4"/>
          <p:cNvSpPr txBox="1">
            <a:spLocks noGrp="1"/>
          </p:cNvSpPr>
          <p:nvPr>
            <p:ph type="title"/>
          </p:nvPr>
        </p:nvSpPr>
        <p:spPr>
          <a:xfrm>
            <a:off x="365298" y="572507"/>
            <a:ext cx="4201160" cy="513080"/>
          </a:xfrm>
          <a:prstGeom prst="rect">
            <a:avLst/>
          </a:prstGeom>
        </p:spPr>
        <p:txBody>
          <a:bodyPr vert="horz" wrap="square" lIns="0" tIns="12700" rIns="0" bIns="0" rtlCol="0">
            <a:spAutoFit/>
          </a:bodyPr>
          <a:lstStyle/>
          <a:p>
            <a:pPr marL="12700">
              <a:lnSpc>
                <a:spcPct val="100000"/>
              </a:lnSpc>
              <a:spcBef>
                <a:spcPts val="100"/>
              </a:spcBef>
            </a:pPr>
            <a:r>
              <a:rPr spc="-40" dirty="0"/>
              <a:t>Wound </a:t>
            </a:r>
            <a:r>
              <a:rPr spc="-5" dirty="0"/>
              <a:t>classification</a:t>
            </a:r>
            <a:r>
              <a:rPr spc="-10" dirty="0"/>
              <a:t> </a:t>
            </a:r>
            <a:r>
              <a:rPr spc="-5" dirty="0"/>
              <a:t>(1)</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5298" y="1272947"/>
            <a:ext cx="8398510" cy="4017645"/>
          </a:xfrm>
          <a:prstGeom prst="rect">
            <a:avLst/>
          </a:prstGeom>
        </p:spPr>
        <p:txBody>
          <a:bodyPr vert="horz" wrap="square" lIns="0" tIns="11430" rIns="0" bIns="0" rtlCol="0">
            <a:spAutoFit/>
          </a:bodyPr>
          <a:lstStyle/>
          <a:p>
            <a:pPr marL="12700" marR="117475">
              <a:lnSpc>
                <a:spcPct val="110200"/>
              </a:lnSpc>
              <a:spcBef>
                <a:spcPts val="90"/>
              </a:spcBef>
              <a:buFont typeface="Arial Narrow"/>
              <a:buAutoNum type="arabicPeriod" startAt="3"/>
              <a:tabLst>
                <a:tab pos="266700" algn="l"/>
              </a:tabLst>
            </a:pPr>
            <a:r>
              <a:rPr sz="2200" b="1" spc="-5" dirty="0">
                <a:latin typeface="Arial Narrow"/>
                <a:cs typeface="Arial Narrow"/>
              </a:rPr>
              <a:t>Contaminated: </a:t>
            </a:r>
            <a:r>
              <a:rPr sz="2200" spc="-5" dirty="0">
                <a:latin typeface="Arial Narrow"/>
                <a:cs typeface="Arial Narrow"/>
              </a:rPr>
              <a:t>open, fresh, accidental wounds. In addition, operations with  major breaks in sterile technique (e.g. open cardiac massage) or gross spillage  from the gastrointestinal tract, and incisions in which acute, nonpurulent  inflammation is encountered including necrotic tissue without evidence of purulent  drainage (e.g. dry gangrene) are included in this</a:t>
            </a:r>
            <a:r>
              <a:rPr sz="2200" spc="-15" dirty="0">
                <a:latin typeface="Arial Narrow"/>
                <a:cs typeface="Arial Narrow"/>
              </a:rPr>
              <a:t> </a:t>
            </a:r>
            <a:r>
              <a:rPr sz="2200" spc="-20" dirty="0">
                <a:latin typeface="Arial Narrow"/>
                <a:cs typeface="Arial Narrow"/>
              </a:rPr>
              <a:t>category.</a:t>
            </a:r>
            <a:endParaRPr sz="2200">
              <a:latin typeface="Arial Narrow"/>
              <a:cs typeface="Arial Narrow"/>
            </a:endParaRPr>
          </a:p>
          <a:p>
            <a:pPr>
              <a:lnSpc>
                <a:spcPct val="100000"/>
              </a:lnSpc>
              <a:buFont typeface="Arial Narrow"/>
              <a:buAutoNum type="arabicPeriod" startAt="3"/>
            </a:pPr>
            <a:endParaRPr sz="2500">
              <a:latin typeface="Times New Roman"/>
              <a:cs typeface="Times New Roman"/>
            </a:endParaRPr>
          </a:p>
          <a:p>
            <a:pPr>
              <a:lnSpc>
                <a:spcPct val="100000"/>
              </a:lnSpc>
              <a:spcBef>
                <a:spcPts val="10"/>
              </a:spcBef>
              <a:buFont typeface="Arial Narrow"/>
              <a:buAutoNum type="arabicPeriod" startAt="3"/>
            </a:pPr>
            <a:endParaRPr sz="2100">
              <a:latin typeface="Times New Roman"/>
              <a:cs typeface="Times New Roman"/>
            </a:endParaRPr>
          </a:p>
          <a:p>
            <a:pPr marL="12700" marR="5080">
              <a:lnSpc>
                <a:spcPct val="109800"/>
              </a:lnSpc>
              <a:buFont typeface="Arial Narrow"/>
              <a:buAutoNum type="arabicPeriod" startAt="3"/>
              <a:tabLst>
                <a:tab pos="266700" algn="l"/>
              </a:tabLst>
            </a:pPr>
            <a:r>
              <a:rPr sz="2200" b="1" spc="-5" dirty="0">
                <a:latin typeface="Arial Narrow"/>
                <a:cs typeface="Arial Narrow"/>
              </a:rPr>
              <a:t>Dirty or infected: </a:t>
            </a:r>
            <a:r>
              <a:rPr sz="2200" spc="-5" dirty="0">
                <a:latin typeface="Arial Narrow"/>
                <a:cs typeface="Arial Narrow"/>
              </a:rPr>
              <a:t>includes old traumatic wounds with retained devitalized tissue  and those that involve existing clinical infection or perforated viscera. This  definition suggests that the organisms causing postoperative infection were  present in the operative field before the</a:t>
            </a:r>
            <a:r>
              <a:rPr sz="2200" spc="-15" dirty="0">
                <a:latin typeface="Arial Narrow"/>
                <a:cs typeface="Arial Narrow"/>
              </a:rPr>
              <a:t> </a:t>
            </a:r>
            <a:r>
              <a:rPr sz="2200" spc="-5" dirty="0">
                <a:latin typeface="Arial Narrow"/>
                <a:cs typeface="Arial Narrow"/>
              </a:rPr>
              <a:t>operation.</a:t>
            </a:r>
            <a:endParaRPr sz="2200">
              <a:latin typeface="Arial Narrow"/>
              <a:cs typeface="Arial Narrow"/>
            </a:endParaRPr>
          </a:p>
        </p:txBody>
      </p:sp>
      <p:sp>
        <p:nvSpPr>
          <p:cNvPr id="3" name="object 3"/>
          <p:cNvSpPr txBox="1">
            <a:spLocks noGrp="1"/>
          </p:cNvSpPr>
          <p:nvPr>
            <p:ph type="title"/>
          </p:nvPr>
        </p:nvSpPr>
        <p:spPr>
          <a:xfrm>
            <a:off x="365298" y="572507"/>
            <a:ext cx="4201160" cy="513080"/>
          </a:xfrm>
          <a:prstGeom prst="rect">
            <a:avLst/>
          </a:prstGeom>
        </p:spPr>
        <p:txBody>
          <a:bodyPr vert="horz" wrap="square" lIns="0" tIns="12700" rIns="0" bIns="0" rtlCol="0">
            <a:spAutoFit/>
          </a:bodyPr>
          <a:lstStyle/>
          <a:p>
            <a:pPr marL="12700">
              <a:lnSpc>
                <a:spcPct val="100000"/>
              </a:lnSpc>
              <a:spcBef>
                <a:spcPts val="100"/>
              </a:spcBef>
            </a:pPr>
            <a:r>
              <a:rPr spc="-40" dirty="0"/>
              <a:t>Wound </a:t>
            </a:r>
            <a:r>
              <a:rPr spc="-5" dirty="0"/>
              <a:t>classification</a:t>
            </a:r>
            <a:r>
              <a:rPr spc="-10" dirty="0"/>
              <a:t> </a:t>
            </a:r>
            <a:r>
              <a:rPr spc="-5" dirty="0"/>
              <a:t>(2)</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050670" y="479255"/>
            <a:ext cx="4684118" cy="5754511"/>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p:nvPr/>
        </p:nvSpPr>
        <p:spPr>
          <a:xfrm>
            <a:off x="2045907" y="474493"/>
            <a:ext cx="4693920" cy="5983605"/>
          </a:xfrm>
          <a:custGeom>
            <a:avLst/>
            <a:gdLst/>
            <a:ahLst/>
            <a:cxnLst/>
            <a:rect l="l" t="t" r="r" b="b"/>
            <a:pathLst>
              <a:path w="4693920" h="5983605">
                <a:moveTo>
                  <a:pt x="0" y="0"/>
                </a:moveTo>
                <a:lnTo>
                  <a:pt x="4693643" y="0"/>
                </a:lnTo>
                <a:lnTo>
                  <a:pt x="4693643" y="5983605"/>
                </a:lnTo>
                <a:lnTo>
                  <a:pt x="0" y="5983605"/>
                </a:lnTo>
                <a:lnTo>
                  <a:pt x="0" y="0"/>
                </a:lnTo>
                <a:close/>
              </a:path>
            </a:pathLst>
          </a:custGeom>
          <a:ln w="9525">
            <a:solidFill>
              <a:srgbClr val="000000"/>
            </a:solidFill>
          </a:ln>
        </p:spPr>
        <p:txBody>
          <a:bodyPr wrap="square" lIns="0" tIns="0" rIns="0" bIns="0" rtlCol="0"/>
          <a:lstStyle/>
          <a:p>
            <a:endParaRPr/>
          </a:p>
        </p:txBody>
      </p:sp>
      <p:sp>
        <p:nvSpPr>
          <p:cNvPr id="4" name="object 4"/>
          <p:cNvSpPr txBox="1"/>
          <p:nvPr/>
        </p:nvSpPr>
        <p:spPr>
          <a:xfrm>
            <a:off x="2105069" y="6524545"/>
            <a:ext cx="3573779" cy="193040"/>
          </a:xfrm>
          <a:prstGeom prst="rect">
            <a:avLst/>
          </a:prstGeom>
        </p:spPr>
        <p:txBody>
          <a:bodyPr vert="horz" wrap="square" lIns="0" tIns="12700" rIns="0" bIns="0" rtlCol="0">
            <a:spAutoFit/>
          </a:bodyPr>
          <a:lstStyle/>
          <a:p>
            <a:pPr marL="12700">
              <a:lnSpc>
                <a:spcPct val="100000"/>
              </a:lnSpc>
              <a:spcBef>
                <a:spcPts val="100"/>
              </a:spcBef>
            </a:pPr>
            <a:r>
              <a:rPr sz="1100" i="1" spc="-5" dirty="0">
                <a:latin typeface="Arial"/>
                <a:cs typeface="Arial"/>
              </a:rPr>
              <a:t>Source</a:t>
            </a:r>
            <a:r>
              <a:rPr sz="1100" spc="-5" dirty="0">
                <a:latin typeface="Arial"/>
                <a:cs typeface="Arial"/>
              </a:rPr>
              <a:t>:</a:t>
            </a:r>
            <a:r>
              <a:rPr sz="1100" spc="15" dirty="0">
                <a:latin typeface="Arial"/>
                <a:cs typeface="Arial"/>
              </a:rPr>
              <a:t> </a:t>
            </a:r>
            <a:r>
              <a:rPr sz="1100" spc="-5" dirty="0">
                <a:solidFill>
                  <a:srgbClr val="009CDE"/>
                </a:solidFill>
                <a:latin typeface="Arial"/>
                <a:cs typeface="Arial"/>
                <a:hlinkClick r:id="rId3"/>
              </a:rPr>
              <a:t>http://www.who.int/gpsc/ssi-infographic.pdf?ua=1</a:t>
            </a:r>
            <a:endParaRPr sz="1100">
              <a:latin typeface="Arial"/>
              <a:cs typeface="Arial"/>
            </a:endParaRPr>
          </a:p>
        </p:txBody>
      </p:sp>
      <p:sp>
        <p:nvSpPr>
          <p:cNvPr id="5" name="object 5"/>
          <p:cNvSpPr/>
          <p:nvPr/>
        </p:nvSpPr>
        <p:spPr>
          <a:xfrm>
            <a:off x="8133236" y="5828674"/>
            <a:ext cx="969524" cy="971496"/>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80038" y="246215"/>
            <a:ext cx="3298591" cy="452326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p:nvPr/>
        </p:nvSpPr>
        <p:spPr>
          <a:xfrm>
            <a:off x="75276" y="80159"/>
            <a:ext cx="3308350" cy="4694555"/>
          </a:xfrm>
          <a:custGeom>
            <a:avLst/>
            <a:gdLst/>
            <a:ahLst/>
            <a:cxnLst/>
            <a:rect l="l" t="t" r="r" b="b"/>
            <a:pathLst>
              <a:path w="3308350" h="4694555">
                <a:moveTo>
                  <a:pt x="0" y="0"/>
                </a:moveTo>
                <a:lnTo>
                  <a:pt x="3308117" y="0"/>
                </a:lnTo>
                <a:lnTo>
                  <a:pt x="3308117" y="4694080"/>
                </a:lnTo>
                <a:lnTo>
                  <a:pt x="0" y="4694080"/>
                </a:lnTo>
                <a:lnTo>
                  <a:pt x="0" y="0"/>
                </a:lnTo>
                <a:close/>
              </a:path>
            </a:pathLst>
          </a:custGeom>
          <a:ln w="9525">
            <a:solidFill>
              <a:srgbClr val="0070C0"/>
            </a:solidFill>
          </a:ln>
        </p:spPr>
        <p:txBody>
          <a:bodyPr wrap="square" lIns="0" tIns="0" rIns="0" bIns="0" rtlCol="0"/>
          <a:lstStyle/>
          <a:p>
            <a:endParaRPr/>
          </a:p>
        </p:txBody>
      </p:sp>
      <p:sp>
        <p:nvSpPr>
          <p:cNvPr id="4" name="object 4"/>
          <p:cNvSpPr/>
          <p:nvPr/>
        </p:nvSpPr>
        <p:spPr>
          <a:xfrm>
            <a:off x="3468942" y="86319"/>
            <a:ext cx="5675057" cy="398306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3244060" y="2165109"/>
            <a:ext cx="2974975" cy="1104265"/>
          </a:xfrm>
          <a:custGeom>
            <a:avLst/>
            <a:gdLst/>
            <a:ahLst/>
            <a:cxnLst/>
            <a:rect l="l" t="t" r="r" b="b"/>
            <a:pathLst>
              <a:path w="2974975" h="1104264">
                <a:moveTo>
                  <a:pt x="1487251" y="0"/>
                </a:moveTo>
                <a:lnTo>
                  <a:pt x="1335784" y="2814"/>
                </a:lnTo>
                <a:lnTo>
                  <a:pt x="1188679" y="11061"/>
                </a:lnTo>
                <a:lnTo>
                  <a:pt x="1046763" y="24458"/>
                </a:lnTo>
                <a:lnTo>
                  <a:pt x="977902" y="33012"/>
                </a:lnTo>
                <a:lnTo>
                  <a:pt x="910592" y="42754"/>
                </a:lnTo>
                <a:lnTo>
                  <a:pt x="844925" y="53653"/>
                </a:lnTo>
                <a:lnTo>
                  <a:pt x="780994" y="65674"/>
                </a:lnTo>
                <a:lnTo>
                  <a:pt x="718887" y="78783"/>
                </a:lnTo>
                <a:lnTo>
                  <a:pt x="658699" y="92947"/>
                </a:lnTo>
                <a:lnTo>
                  <a:pt x="600520" y="108135"/>
                </a:lnTo>
                <a:lnTo>
                  <a:pt x="544443" y="124313"/>
                </a:lnTo>
                <a:lnTo>
                  <a:pt x="490557" y="141450"/>
                </a:lnTo>
                <a:lnTo>
                  <a:pt x="438940" y="159517"/>
                </a:lnTo>
                <a:lnTo>
                  <a:pt x="389723" y="178469"/>
                </a:lnTo>
                <a:lnTo>
                  <a:pt x="342957" y="198291"/>
                </a:lnTo>
                <a:lnTo>
                  <a:pt x="298744" y="218949"/>
                </a:lnTo>
                <a:lnTo>
                  <a:pt x="257176" y="240414"/>
                </a:lnTo>
                <a:lnTo>
                  <a:pt x="218340" y="262661"/>
                </a:lnTo>
                <a:lnTo>
                  <a:pt x="182331" y="285663"/>
                </a:lnTo>
                <a:lnTo>
                  <a:pt x="149237" y="309399"/>
                </a:lnTo>
                <a:lnTo>
                  <a:pt x="119155" y="333849"/>
                </a:lnTo>
                <a:lnTo>
                  <a:pt x="68412" y="384831"/>
                </a:lnTo>
                <a:lnTo>
                  <a:pt x="30962" y="438476"/>
                </a:lnTo>
                <a:lnTo>
                  <a:pt x="7805" y="494571"/>
                </a:lnTo>
                <a:lnTo>
                  <a:pt x="0" y="552620"/>
                </a:lnTo>
                <a:lnTo>
                  <a:pt x="2098" y="581811"/>
                </a:lnTo>
                <a:lnTo>
                  <a:pt x="17965" y="638740"/>
                </a:lnTo>
                <a:lnTo>
                  <a:pt x="48497" y="693357"/>
                </a:lnTo>
                <a:lnTo>
                  <a:pt x="92692" y="745446"/>
                </a:lnTo>
                <a:lnTo>
                  <a:pt x="149693" y="794877"/>
                </a:lnTo>
                <a:lnTo>
                  <a:pt x="182754" y="818553"/>
                </a:lnTo>
                <a:lnTo>
                  <a:pt x="218733" y="841507"/>
                </a:lnTo>
                <a:lnTo>
                  <a:pt x="257539" y="863713"/>
                </a:lnTo>
                <a:lnTo>
                  <a:pt x="299082" y="885146"/>
                </a:lnTo>
                <a:lnTo>
                  <a:pt x="343272" y="905777"/>
                </a:lnTo>
                <a:lnTo>
                  <a:pt x="390018" y="925578"/>
                </a:lnTo>
                <a:lnTo>
                  <a:pt x="439230" y="944519"/>
                </a:lnTo>
                <a:lnTo>
                  <a:pt x="490818" y="962567"/>
                </a:lnTo>
                <a:lnTo>
                  <a:pt x="544690" y="979690"/>
                </a:lnTo>
                <a:lnTo>
                  <a:pt x="600755" y="995857"/>
                </a:lnTo>
                <a:lnTo>
                  <a:pt x="658922" y="1011036"/>
                </a:lnTo>
                <a:lnTo>
                  <a:pt x="719101" y="1025194"/>
                </a:lnTo>
                <a:lnTo>
                  <a:pt x="781201" y="1038297"/>
                </a:lnTo>
                <a:lnTo>
                  <a:pt x="845126" y="1050311"/>
                </a:lnTo>
                <a:lnTo>
                  <a:pt x="910788" y="1061205"/>
                </a:lnTo>
                <a:lnTo>
                  <a:pt x="978093" y="1070942"/>
                </a:lnTo>
                <a:lnTo>
                  <a:pt x="1047042" y="1079501"/>
                </a:lnTo>
                <a:lnTo>
                  <a:pt x="1189041" y="1092895"/>
                </a:lnTo>
                <a:lnTo>
                  <a:pt x="1336141" y="1101129"/>
                </a:lnTo>
                <a:lnTo>
                  <a:pt x="1487604" y="1103929"/>
                </a:lnTo>
                <a:lnTo>
                  <a:pt x="1639069" y="1101115"/>
                </a:lnTo>
                <a:lnTo>
                  <a:pt x="1786176" y="1092868"/>
                </a:lnTo>
                <a:lnTo>
                  <a:pt x="1870768" y="1084882"/>
                </a:lnTo>
                <a:lnTo>
                  <a:pt x="1487251" y="1084882"/>
                </a:lnTo>
                <a:lnTo>
                  <a:pt x="1336494" y="1082081"/>
                </a:lnTo>
                <a:lnTo>
                  <a:pt x="1190106" y="1073875"/>
                </a:lnTo>
                <a:lnTo>
                  <a:pt x="1048832" y="1060536"/>
                </a:lnTo>
                <a:lnTo>
                  <a:pt x="980441" y="1052038"/>
                </a:lnTo>
                <a:lnTo>
                  <a:pt x="913516" y="1042351"/>
                </a:lnTo>
                <a:lnTo>
                  <a:pt x="848244" y="1031519"/>
                </a:lnTo>
                <a:lnTo>
                  <a:pt x="784720" y="1019575"/>
                </a:lnTo>
                <a:lnTo>
                  <a:pt x="723036" y="1006555"/>
                </a:lnTo>
                <a:lnTo>
                  <a:pt x="663286" y="992493"/>
                </a:lnTo>
                <a:lnTo>
                  <a:pt x="605566" y="977426"/>
                </a:lnTo>
                <a:lnTo>
                  <a:pt x="549969" y="961386"/>
                </a:lnTo>
                <a:lnTo>
                  <a:pt x="496589" y="944412"/>
                </a:lnTo>
                <a:lnTo>
                  <a:pt x="445522" y="926538"/>
                </a:lnTo>
                <a:lnTo>
                  <a:pt x="396862" y="907801"/>
                </a:lnTo>
                <a:lnTo>
                  <a:pt x="350704" y="888238"/>
                </a:lnTo>
                <a:lnTo>
                  <a:pt x="307144" y="867886"/>
                </a:lnTo>
                <a:lnTo>
                  <a:pt x="266277" y="846785"/>
                </a:lnTo>
                <a:lnTo>
                  <a:pt x="228198" y="824974"/>
                </a:lnTo>
                <a:lnTo>
                  <a:pt x="193004" y="802495"/>
                </a:lnTo>
                <a:lnTo>
                  <a:pt x="160789" y="779393"/>
                </a:lnTo>
                <a:lnTo>
                  <a:pt x="105671" y="731502"/>
                </a:lnTo>
                <a:lnTo>
                  <a:pt x="63564" y="681700"/>
                </a:lnTo>
                <a:lnTo>
                  <a:pt x="35096" y="630406"/>
                </a:lnTo>
                <a:lnTo>
                  <a:pt x="20751" y="577946"/>
                </a:lnTo>
                <a:lnTo>
                  <a:pt x="19004" y="551310"/>
                </a:lnTo>
                <a:lnTo>
                  <a:pt x="20927" y="524705"/>
                </a:lnTo>
                <a:lnTo>
                  <a:pt x="35532" y="472473"/>
                </a:lnTo>
                <a:lnTo>
                  <a:pt x="64094" y="421471"/>
                </a:lnTo>
                <a:lnTo>
                  <a:pt x="106184" y="371911"/>
                </a:lnTo>
                <a:lnTo>
                  <a:pt x="161244" y="324189"/>
                </a:lnTo>
                <a:lnTo>
                  <a:pt x="193427" y="301147"/>
                </a:lnTo>
                <a:lnTo>
                  <a:pt x="228591" y="278718"/>
                </a:lnTo>
                <a:lnTo>
                  <a:pt x="266640" y="256947"/>
                </a:lnTo>
                <a:lnTo>
                  <a:pt x="307482" y="235878"/>
                </a:lnTo>
                <a:lnTo>
                  <a:pt x="351019" y="215552"/>
                </a:lnTo>
                <a:lnTo>
                  <a:pt x="397155" y="196010"/>
                </a:lnTo>
                <a:lnTo>
                  <a:pt x="445797" y="177290"/>
                </a:lnTo>
                <a:lnTo>
                  <a:pt x="496913" y="159410"/>
                </a:lnTo>
                <a:lnTo>
                  <a:pt x="550214" y="142468"/>
                </a:lnTo>
                <a:lnTo>
                  <a:pt x="605800" y="126439"/>
                </a:lnTo>
                <a:lnTo>
                  <a:pt x="663510" y="111380"/>
                </a:lnTo>
                <a:lnTo>
                  <a:pt x="723251" y="97326"/>
                </a:lnTo>
                <a:lnTo>
                  <a:pt x="784927" y="84314"/>
                </a:lnTo>
                <a:lnTo>
                  <a:pt x="848445" y="72376"/>
                </a:lnTo>
                <a:lnTo>
                  <a:pt x="913711" y="61548"/>
                </a:lnTo>
                <a:lnTo>
                  <a:pt x="980630" y="51865"/>
                </a:lnTo>
                <a:lnTo>
                  <a:pt x="1049111" y="43362"/>
                </a:lnTo>
                <a:lnTo>
                  <a:pt x="1190468" y="30027"/>
                </a:lnTo>
                <a:lnTo>
                  <a:pt x="1336850" y="21835"/>
                </a:lnTo>
                <a:lnTo>
                  <a:pt x="1487604" y="19047"/>
                </a:lnTo>
                <a:lnTo>
                  <a:pt x="1870767" y="19047"/>
                </a:lnTo>
                <a:lnTo>
                  <a:pt x="1785813" y="11033"/>
                </a:lnTo>
                <a:lnTo>
                  <a:pt x="1638712" y="2801"/>
                </a:lnTo>
                <a:lnTo>
                  <a:pt x="1487251" y="0"/>
                </a:lnTo>
                <a:close/>
              </a:path>
              <a:path w="2974975" h="1104264">
                <a:moveTo>
                  <a:pt x="1870767" y="19047"/>
                </a:moveTo>
                <a:lnTo>
                  <a:pt x="1487604" y="19047"/>
                </a:lnTo>
                <a:lnTo>
                  <a:pt x="1638359" y="21847"/>
                </a:lnTo>
                <a:lnTo>
                  <a:pt x="1784747" y="30054"/>
                </a:lnTo>
                <a:lnTo>
                  <a:pt x="1926022" y="43393"/>
                </a:lnTo>
                <a:lnTo>
                  <a:pt x="1994414" y="51890"/>
                </a:lnTo>
                <a:lnTo>
                  <a:pt x="2061338" y="61578"/>
                </a:lnTo>
                <a:lnTo>
                  <a:pt x="2126609" y="72411"/>
                </a:lnTo>
                <a:lnTo>
                  <a:pt x="2190134" y="84354"/>
                </a:lnTo>
                <a:lnTo>
                  <a:pt x="2251819" y="97374"/>
                </a:lnTo>
                <a:lnTo>
                  <a:pt x="2311567" y="111436"/>
                </a:lnTo>
                <a:lnTo>
                  <a:pt x="2369287" y="126503"/>
                </a:lnTo>
                <a:lnTo>
                  <a:pt x="2424884" y="142543"/>
                </a:lnTo>
                <a:lnTo>
                  <a:pt x="2478265" y="159517"/>
                </a:lnTo>
                <a:lnTo>
                  <a:pt x="2529332" y="177392"/>
                </a:lnTo>
                <a:lnTo>
                  <a:pt x="2577992" y="196128"/>
                </a:lnTo>
                <a:lnTo>
                  <a:pt x="2624150" y="215691"/>
                </a:lnTo>
                <a:lnTo>
                  <a:pt x="2667709" y="236043"/>
                </a:lnTo>
                <a:lnTo>
                  <a:pt x="2708577" y="257145"/>
                </a:lnTo>
                <a:lnTo>
                  <a:pt x="2746655" y="278955"/>
                </a:lnTo>
                <a:lnTo>
                  <a:pt x="2781849" y="301434"/>
                </a:lnTo>
                <a:lnTo>
                  <a:pt x="2814064" y="324537"/>
                </a:lnTo>
                <a:lnTo>
                  <a:pt x="2869182" y="372427"/>
                </a:lnTo>
                <a:lnTo>
                  <a:pt x="2911290" y="422229"/>
                </a:lnTo>
                <a:lnTo>
                  <a:pt x="2939759" y="473524"/>
                </a:lnTo>
                <a:lnTo>
                  <a:pt x="2954102" y="525983"/>
                </a:lnTo>
                <a:lnTo>
                  <a:pt x="2955850" y="552620"/>
                </a:lnTo>
                <a:lnTo>
                  <a:pt x="2953927" y="579224"/>
                </a:lnTo>
                <a:lnTo>
                  <a:pt x="2939323" y="631456"/>
                </a:lnTo>
                <a:lnTo>
                  <a:pt x="2910759" y="682458"/>
                </a:lnTo>
                <a:lnTo>
                  <a:pt x="2868669" y="732017"/>
                </a:lnTo>
                <a:lnTo>
                  <a:pt x="2813610" y="779740"/>
                </a:lnTo>
                <a:lnTo>
                  <a:pt x="2781426" y="802782"/>
                </a:lnTo>
                <a:lnTo>
                  <a:pt x="2746263" y="825211"/>
                </a:lnTo>
                <a:lnTo>
                  <a:pt x="2708214" y="846983"/>
                </a:lnTo>
                <a:lnTo>
                  <a:pt x="2667373" y="868051"/>
                </a:lnTo>
                <a:lnTo>
                  <a:pt x="2623835" y="888377"/>
                </a:lnTo>
                <a:lnTo>
                  <a:pt x="2577698" y="907919"/>
                </a:lnTo>
                <a:lnTo>
                  <a:pt x="2529056" y="926638"/>
                </a:lnTo>
                <a:lnTo>
                  <a:pt x="2477941" y="944519"/>
                </a:lnTo>
                <a:lnTo>
                  <a:pt x="2424639" y="961461"/>
                </a:lnTo>
                <a:lnTo>
                  <a:pt x="2369054" y="977489"/>
                </a:lnTo>
                <a:lnTo>
                  <a:pt x="2311344" y="992549"/>
                </a:lnTo>
                <a:lnTo>
                  <a:pt x="2251603" y="1006603"/>
                </a:lnTo>
                <a:lnTo>
                  <a:pt x="2189927" y="1019616"/>
                </a:lnTo>
                <a:lnTo>
                  <a:pt x="2126409" y="1031553"/>
                </a:lnTo>
                <a:lnTo>
                  <a:pt x="2061143" y="1042381"/>
                </a:lnTo>
                <a:lnTo>
                  <a:pt x="1994223" y="1052064"/>
                </a:lnTo>
                <a:lnTo>
                  <a:pt x="1925742" y="1060566"/>
                </a:lnTo>
                <a:lnTo>
                  <a:pt x="1784385" y="1073903"/>
                </a:lnTo>
                <a:lnTo>
                  <a:pt x="1638004" y="1082095"/>
                </a:lnTo>
                <a:lnTo>
                  <a:pt x="1487251" y="1084882"/>
                </a:lnTo>
                <a:lnTo>
                  <a:pt x="1870768" y="1084882"/>
                </a:lnTo>
                <a:lnTo>
                  <a:pt x="1928091" y="1079470"/>
                </a:lnTo>
                <a:lnTo>
                  <a:pt x="1996951" y="1070917"/>
                </a:lnTo>
                <a:lnTo>
                  <a:pt x="2064261" y="1061175"/>
                </a:lnTo>
                <a:lnTo>
                  <a:pt x="2129928" y="1050276"/>
                </a:lnTo>
                <a:lnTo>
                  <a:pt x="2193861" y="1038255"/>
                </a:lnTo>
                <a:lnTo>
                  <a:pt x="2255967" y="1025146"/>
                </a:lnTo>
                <a:lnTo>
                  <a:pt x="2316154" y="1010982"/>
                </a:lnTo>
                <a:lnTo>
                  <a:pt x="2374333" y="995794"/>
                </a:lnTo>
                <a:lnTo>
                  <a:pt x="2430410" y="979615"/>
                </a:lnTo>
                <a:lnTo>
                  <a:pt x="2484296" y="962479"/>
                </a:lnTo>
                <a:lnTo>
                  <a:pt x="2535913" y="944412"/>
                </a:lnTo>
                <a:lnTo>
                  <a:pt x="2585130" y="925460"/>
                </a:lnTo>
                <a:lnTo>
                  <a:pt x="2631897" y="905638"/>
                </a:lnTo>
                <a:lnTo>
                  <a:pt x="2676109" y="884980"/>
                </a:lnTo>
                <a:lnTo>
                  <a:pt x="2717679" y="863514"/>
                </a:lnTo>
                <a:lnTo>
                  <a:pt x="2756513" y="841269"/>
                </a:lnTo>
                <a:lnTo>
                  <a:pt x="2792522" y="818267"/>
                </a:lnTo>
                <a:lnTo>
                  <a:pt x="2825616" y="794529"/>
                </a:lnTo>
                <a:lnTo>
                  <a:pt x="2855699" y="770079"/>
                </a:lnTo>
                <a:lnTo>
                  <a:pt x="2906441" y="719099"/>
                </a:lnTo>
                <a:lnTo>
                  <a:pt x="2943891" y="665453"/>
                </a:lnTo>
                <a:lnTo>
                  <a:pt x="2967048" y="609358"/>
                </a:lnTo>
                <a:lnTo>
                  <a:pt x="2974855" y="551310"/>
                </a:lnTo>
                <a:lnTo>
                  <a:pt x="2972756" y="522118"/>
                </a:lnTo>
                <a:lnTo>
                  <a:pt x="2956888" y="465189"/>
                </a:lnTo>
                <a:lnTo>
                  <a:pt x="2926356" y="410571"/>
                </a:lnTo>
                <a:lnTo>
                  <a:pt x="2882162" y="358484"/>
                </a:lnTo>
                <a:lnTo>
                  <a:pt x="2825161" y="309051"/>
                </a:lnTo>
                <a:lnTo>
                  <a:pt x="2792100" y="285376"/>
                </a:lnTo>
                <a:lnTo>
                  <a:pt x="2756120" y="262423"/>
                </a:lnTo>
                <a:lnTo>
                  <a:pt x="2717314" y="240216"/>
                </a:lnTo>
                <a:lnTo>
                  <a:pt x="2675771" y="218784"/>
                </a:lnTo>
                <a:lnTo>
                  <a:pt x="2631582" y="198151"/>
                </a:lnTo>
                <a:lnTo>
                  <a:pt x="2584836" y="178351"/>
                </a:lnTo>
                <a:lnTo>
                  <a:pt x="2535624" y="159410"/>
                </a:lnTo>
                <a:lnTo>
                  <a:pt x="2484037" y="141362"/>
                </a:lnTo>
                <a:lnTo>
                  <a:pt x="2430165" y="124239"/>
                </a:lnTo>
                <a:lnTo>
                  <a:pt x="2374099" y="108071"/>
                </a:lnTo>
                <a:lnTo>
                  <a:pt x="2315931" y="92892"/>
                </a:lnTo>
                <a:lnTo>
                  <a:pt x="2255752" y="78734"/>
                </a:lnTo>
                <a:lnTo>
                  <a:pt x="2193654" y="65632"/>
                </a:lnTo>
                <a:lnTo>
                  <a:pt x="2129727" y="53618"/>
                </a:lnTo>
                <a:lnTo>
                  <a:pt x="2064067" y="42725"/>
                </a:lnTo>
                <a:lnTo>
                  <a:pt x="1996761" y="32986"/>
                </a:lnTo>
                <a:lnTo>
                  <a:pt x="1927811" y="24428"/>
                </a:lnTo>
                <a:lnTo>
                  <a:pt x="1870767" y="19047"/>
                </a:lnTo>
                <a:close/>
              </a:path>
            </a:pathLst>
          </a:custGeom>
          <a:solidFill>
            <a:srgbClr val="0070C0"/>
          </a:solidFill>
        </p:spPr>
        <p:txBody>
          <a:bodyPr wrap="square" lIns="0" tIns="0" rIns="0" bIns="0" rtlCol="0"/>
          <a:lstStyle/>
          <a:p>
            <a:endParaRPr/>
          </a:p>
        </p:txBody>
      </p:sp>
      <p:sp>
        <p:nvSpPr>
          <p:cNvPr id="6" name="object 6"/>
          <p:cNvSpPr/>
          <p:nvPr/>
        </p:nvSpPr>
        <p:spPr>
          <a:xfrm>
            <a:off x="80039" y="3002891"/>
            <a:ext cx="2772667" cy="3810484"/>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p:nvPr/>
        </p:nvSpPr>
        <p:spPr>
          <a:xfrm>
            <a:off x="75276" y="2998081"/>
            <a:ext cx="2787015" cy="3820160"/>
          </a:xfrm>
          <a:custGeom>
            <a:avLst/>
            <a:gdLst/>
            <a:ahLst/>
            <a:cxnLst/>
            <a:rect l="l" t="t" r="r" b="b"/>
            <a:pathLst>
              <a:path w="2787015" h="3820159">
                <a:moveTo>
                  <a:pt x="0" y="0"/>
                </a:moveTo>
                <a:lnTo>
                  <a:pt x="2786932" y="0"/>
                </a:lnTo>
                <a:lnTo>
                  <a:pt x="2786932" y="3820057"/>
                </a:lnTo>
                <a:lnTo>
                  <a:pt x="0" y="3820057"/>
                </a:lnTo>
                <a:lnTo>
                  <a:pt x="0" y="0"/>
                </a:lnTo>
                <a:close/>
              </a:path>
            </a:pathLst>
          </a:custGeom>
          <a:ln w="9525">
            <a:solidFill>
              <a:srgbClr val="000000"/>
            </a:solidFill>
          </a:ln>
        </p:spPr>
        <p:txBody>
          <a:bodyPr wrap="square" lIns="0" tIns="0" rIns="0" bIns="0" rtlCol="0"/>
          <a:lstStyle/>
          <a:p>
            <a:endParaRPr/>
          </a:p>
        </p:txBody>
      </p:sp>
      <p:sp>
        <p:nvSpPr>
          <p:cNvPr id="8" name="object 8"/>
          <p:cNvSpPr/>
          <p:nvPr/>
        </p:nvSpPr>
        <p:spPr>
          <a:xfrm>
            <a:off x="2361699" y="3784518"/>
            <a:ext cx="2214486" cy="3028857"/>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9" name="object 9"/>
          <p:cNvSpPr/>
          <p:nvPr/>
        </p:nvSpPr>
        <p:spPr>
          <a:xfrm>
            <a:off x="2356937" y="3779756"/>
            <a:ext cx="2224405" cy="3038475"/>
          </a:xfrm>
          <a:custGeom>
            <a:avLst/>
            <a:gdLst/>
            <a:ahLst/>
            <a:cxnLst/>
            <a:rect l="l" t="t" r="r" b="b"/>
            <a:pathLst>
              <a:path w="2224404" h="3038475">
                <a:moveTo>
                  <a:pt x="0" y="0"/>
                </a:moveTo>
                <a:lnTo>
                  <a:pt x="2224011" y="0"/>
                </a:lnTo>
                <a:lnTo>
                  <a:pt x="2224011" y="3038382"/>
                </a:lnTo>
                <a:lnTo>
                  <a:pt x="0" y="3038382"/>
                </a:lnTo>
                <a:lnTo>
                  <a:pt x="0" y="0"/>
                </a:lnTo>
                <a:close/>
              </a:path>
            </a:pathLst>
          </a:custGeom>
          <a:ln w="9525">
            <a:solidFill>
              <a:srgbClr val="000000"/>
            </a:solidFill>
          </a:ln>
        </p:spPr>
        <p:txBody>
          <a:bodyPr wrap="square" lIns="0" tIns="0" rIns="0" bIns="0" rtlCol="0"/>
          <a:lstStyle/>
          <a:p>
            <a:endParaRPr/>
          </a:p>
        </p:txBody>
      </p:sp>
      <p:sp>
        <p:nvSpPr>
          <p:cNvPr id="10" name="object 10"/>
          <p:cNvSpPr txBox="1"/>
          <p:nvPr/>
        </p:nvSpPr>
        <p:spPr>
          <a:xfrm>
            <a:off x="4767482" y="4145094"/>
            <a:ext cx="3217545" cy="2463800"/>
          </a:xfrm>
          <a:prstGeom prst="rect">
            <a:avLst/>
          </a:prstGeom>
        </p:spPr>
        <p:txBody>
          <a:bodyPr vert="horz" wrap="square" lIns="0" tIns="88900" rIns="0" bIns="0" rtlCol="0">
            <a:spAutoFit/>
          </a:bodyPr>
          <a:lstStyle/>
          <a:p>
            <a:pPr marL="12700">
              <a:lnSpc>
                <a:spcPct val="100000"/>
              </a:lnSpc>
              <a:spcBef>
                <a:spcPts val="700"/>
              </a:spcBef>
            </a:pPr>
            <a:r>
              <a:rPr sz="1000" i="1" spc="-5" dirty="0">
                <a:latin typeface="Arial"/>
                <a:cs typeface="Arial"/>
              </a:rPr>
              <a:t>Sources</a:t>
            </a:r>
            <a:r>
              <a:rPr sz="1000" spc="-5" dirty="0">
                <a:latin typeface="Arial"/>
                <a:cs typeface="Arial"/>
              </a:rPr>
              <a:t>:</a:t>
            </a:r>
            <a:endParaRPr sz="1000">
              <a:latin typeface="Arial"/>
              <a:cs typeface="Arial"/>
            </a:endParaRPr>
          </a:p>
          <a:p>
            <a:pPr marL="184150" marR="5080" indent="-171450">
              <a:lnSpc>
                <a:spcPct val="100000"/>
              </a:lnSpc>
              <a:spcBef>
                <a:spcPts val="600"/>
              </a:spcBef>
              <a:buChar char="•"/>
              <a:tabLst>
                <a:tab pos="184150" algn="l"/>
              </a:tabLst>
            </a:pPr>
            <a:r>
              <a:rPr sz="1000" spc="-5" dirty="0">
                <a:latin typeface="Arial"/>
                <a:cs typeface="Arial"/>
              </a:rPr>
              <a:t>Report on the </a:t>
            </a:r>
            <a:r>
              <a:rPr sz="1000" spc="-10" dirty="0">
                <a:latin typeface="Arial"/>
                <a:cs typeface="Arial"/>
              </a:rPr>
              <a:t>Burden </a:t>
            </a:r>
            <a:r>
              <a:rPr sz="1000" spc="-5" dirty="0">
                <a:latin typeface="Arial"/>
                <a:cs typeface="Arial"/>
              </a:rPr>
              <a:t>of </a:t>
            </a:r>
            <a:r>
              <a:rPr sz="1000" spc="-10" dirty="0">
                <a:latin typeface="Arial"/>
                <a:cs typeface="Arial"/>
              </a:rPr>
              <a:t>endemic health </a:t>
            </a:r>
            <a:r>
              <a:rPr sz="1000" spc="-5" dirty="0">
                <a:latin typeface="Arial"/>
                <a:cs typeface="Arial"/>
              </a:rPr>
              <a:t>care-  associated infection worldwide. </a:t>
            </a:r>
            <a:r>
              <a:rPr sz="1000" spc="-10" dirty="0">
                <a:latin typeface="Arial"/>
                <a:cs typeface="Arial"/>
              </a:rPr>
              <a:t>Geneva: </a:t>
            </a:r>
            <a:r>
              <a:rPr sz="1000" spc="-5" dirty="0">
                <a:latin typeface="Arial"/>
                <a:cs typeface="Arial"/>
              </a:rPr>
              <a:t>World Health  </a:t>
            </a:r>
            <a:r>
              <a:rPr sz="1000" spc="-10" dirty="0">
                <a:latin typeface="Arial"/>
                <a:cs typeface="Arial"/>
              </a:rPr>
              <a:t>Organization; 2011 </a:t>
            </a:r>
            <a:r>
              <a:rPr sz="1000" spc="-5" dirty="0">
                <a:latin typeface="Arial"/>
                <a:cs typeface="Arial"/>
              </a:rPr>
              <a:t>(</a:t>
            </a:r>
            <a:r>
              <a:rPr sz="1000" u="sng" spc="-5" dirty="0">
                <a:solidFill>
                  <a:srgbClr val="009CDE"/>
                </a:solidFill>
                <a:uFill>
                  <a:solidFill>
                    <a:srgbClr val="009CDE"/>
                  </a:solidFill>
                </a:uFill>
                <a:latin typeface="Arial"/>
                <a:cs typeface="Arial"/>
                <a:hlinkClick r:id="rId6"/>
              </a:rPr>
              <a:t>http://www.who.int/infection- </a:t>
            </a:r>
            <a:r>
              <a:rPr sz="1000" u="sng" spc="-5" dirty="0">
                <a:solidFill>
                  <a:srgbClr val="009CDE"/>
                </a:solidFill>
                <a:uFill>
                  <a:solidFill>
                    <a:srgbClr val="009CDE"/>
                  </a:solidFill>
                </a:uFill>
                <a:latin typeface="Arial"/>
                <a:cs typeface="Arial"/>
              </a:rPr>
              <a:t> </a:t>
            </a:r>
            <a:r>
              <a:rPr sz="1000" u="sng" spc="-10" dirty="0">
                <a:solidFill>
                  <a:srgbClr val="009CDE"/>
                </a:solidFill>
                <a:uFill>
                  <a:solidFill>
                    <a:srgbClr val="009CDE"/>
                  </a:solidFill>
                </a:uFill>
                <a:latin typeface="Arial"/>
                <a:cs typeface="Arial"/>
              </a:rPr>
              <a:t>prevention/publications/burden_hcai/en/</a:t>
            </a:r>
            <a:r>
              <a:rPr sz="1000" spc="-10" dirty="0">
                <a:latin typeface="Arial"/>
                <a:cs typeface="Arial"/>
              </a:rPr>
              <a:t>);</a:t>
            </a:r>
            <a:endParaRPr sz="1000">
              <a:latin typeface="Arial"/>
              <a:cs typeface="Arial"/>
            </a:endParaRPr>
          </a:p>
          <a:p>
            <a:pPr marL="184150" marR="113664" indent="-171450">
              <a:lnSpc>
                <a:spcPct val="100000"/>
              </a:lnSpc>
              <a:spcBef>
                <a:spcPts val="600"/>
              </a:spcBef>
              <a:buChar char="•"/>
              <a:tabLst>
                <a:tab pos="184150" algn="l"/>
              </a:tabLst>
            </a:pPr>
            <a:r>
              <a:rPr sz="1000" spc="-5" dirty="0">
                <a:latin typeface="Arial"/>
                <a:cs typeface="Arial"/>
              </a:rPr>
              <a:t>Allegranzi B, </a:t>
            </a:r>
            <a:r>
              <a:rPr sz="1000" spc="-10" dirty="0">
                <a:latin typeface="Arial"/>
                <a:cs typeface="Arial"/>
              </a:rPr>
              <a:t>Bagheri </a:t>
            </a:r>
            <a:r>
              <a:rPr sz="1000" spc="-5" dirty="0">
                <a:latin typeface="Arial"/>
                <a:cs typeface="Arial"/>
              </a:rPr>
              <a:t>Nejad S, Combescure </a:t>
            </a:r>
            <a:r>
              <a:rPr sz="1000" dirty="0">
                <a:latin typeface="Arial"/>
                <a:cs typeface="Arial"/>
              </a:rPr>
              <a:t>C,  </a:t>
            </a:r>
            <a:r>
              <a:rPr sz="1000" spc="-10" dirty="0">
                <a:latin typeface="Arial"/>
                <a:cs typeface="Arial"/>
              </a:rPr>
              <a:t>Graafmans </a:t>
            </a:r>
            <a:r>
              <a:rPr sz="1000" dirty="0">
                <a:latin typeface="Arial"/>
                <a:cs typeface="Arial"/>
              </a:rPr>
              <a:t>W, </a:t>
            </a:r>
            <a:r>
              <a:rPr sz="1000" spc="-5" dirty="0">
                <a:latin typeface="Arial"/>
                <a:cs typeface="Arial"/>
              </a:rPr>
              <a:t>Attar </a:t>
            </a:r>
            <a:r>
              <a:rPr sz="1000" dirty="0">
                <a:latin typeface="Arial"/>
                <a:cs typeface="Arial"/>
              </a:rPr>
              <a:t>H, </a:t>
            </a:r>
            <a:r>
              <a:rPr sz="1000" spc="-10" dirty="0">
                <a:latin typeface="Arial"/>
                <a:cs typeface="Arial"/>
              </a:rPr>
              <a:t>Donaldson </a:t>
            </a:r>
            <a:r>
              <a:rPr sz="1000" dirty="0">
                <a:latin typeface="Arial"/>
                <a:cs typeface="Arial"/>
              </a:rPr>
              <a:t>L </a:t>
            </a:r>
            <a:r>
              <a:rPr sz="1000" spc="-5" dirty="0">
                <a:latin typeface="Arial"/>
                <a:cs typeface="Arial"/>
              </a:rPr>
              <a:t>et al. </a:t>
            </a:r>
            <a:r>
              <a:rPr sz="1000" spc="-10" dirty="0">
                <a:latin typeface="Arial"/>
                <a:cs typeface="Arial"/>
              </a:rPr>
              <a:t>Burden </a:t>
            </a:r>
            <a:r>
              <a:rPr sz="1000" spc="-5" dirty="0">
                <a:latin typeface="Arial"/>
                <a:cs typeface="Arial"/>
              </a:rPr>
              <a:t>of  </a:t>
            </a:r>
            <a:r>
              <a:rPr sz="1000" spc="-10" dirty="0">
                <a:latin typeface="Arial"/>
                <a:cs typeface="Arial"/>
              </a:rPr>
              <a:t>endemic </a:t>
            </a:r>
            <a:r>
              <a:rPr sz="1000" spc="-5" dirty="0">
                <a:latin typeface="Arial"/>
                <a:cs typeface="Arial"/>
              </a:rPr>
              <a:t>health-care-associated infection </a:t>
            </a:r>
            <a:r>
              <a:rPr sz="1000" dirty="0">
                <a:latin typeface="Arial"/>
                <a:cs typeface="Arial"/>
              </a:rPr>
              <a:t>in  </a:t>
            </a:r>
            <a:r>
              <a:rPr sz="1000" spc="-10" dirty="0">
                <a:latin typeface="Arial"/>
                <a:cs typeface="Arial"/>
              </a:rPr>
              <a:t>developing </a:t>
            </a:r>
            <a:r>
              <a:rPr sz="1000" spc="-5" dirty="0">
                <a:latin typeface="Arial"/>
                <a:cs typeface="Arial"/>
              </a:rPr>
              <a:t>countries: systematic review </a:t>
            </a:r>
            <a:r>
              <a:rPr sz="1000" spc="-10" dirty="0">
                <a:latin typeface="Arial"/>
                <a:cs typeface="Arial"/>
              </a:rPr>
              <a:t>and </a:t>
            </a:r>
            <a:r>
              <a:rPr sz="1000" spc="-5" dirty="0">
                <a:latin typeface="Arial"/>
                <a:cs typeface="Arial"/>
              </a:rPr>
              <a:t>meta-  analysis. </a:t>
            </a:r>
            <a:r>
              <a:rPr sz="1000" spc="-10" dirty="0">
                <a:latin typeface="Arial"/>
                <a:cs typeface="Arial"/>
              </a:rPr>
              <a:t>Lancet. 2011;</a:t>
            </a:r>
            <a:r>
              <a:rPr sz="1000" spc="-20" dirty="0">
                <a:latin typeface="Arial"/>
                <a:cs typeface="Arial"/>
              </a:rPr>
              <a:t> </a:t>
            </a:r>
            <a:r>
              <a:rPr sz="1000" spc="-10" dirty="0">
                <a:latin typeface="Arial"/>
                <a:cs typeface="Arial"/>
              </a:rPr>
              <a:t>377:228–41;</a:t>
            </a:r>
            <a:endParaRPr sz="1000">
              <a:latin typeface="Arial"/>
              <a:cs typeface="Arial"/>
            </a:endParaRPr>
          </a:p>
          <a:p>
            <a:pPr marL="184150" indent="-171450">
              <a:lnSpc>
                <a:spcPct val="100000"/>
              </a:lnSpc>
              <a:spcBef>
                <a:spcPts val="600"/>
              </a:spcBef>
              <a:buChar char="•"/>
              <a:tabLst>
                <a:tab pos="184150" algn="l"/>
              </a:tabLst>
            </a:pPr>
            <a:r>
              <a:rPr sz="1000" spc="-10" dirty="0">
                <a:latin typeface="Arial"/>
                <a:cs typeface="Arial"/>
              </a:rPr>
              <a:t>Bagheri </a:t>
            </a:r>
            <a:r>
              <a:rPr sz="1000" spc="-5" dirty="0">
                <a:latin typeface="Arial"/>
                <a:cs typeface="Arial"/>
              </a:rPr>
              <a:t>Nejad S, Allegranzi B, Syed SB, Ellis B,</a:t>
            </a:r>
            <a:r>
              <a:rPr sz="1000" spc="-35" dirty="0">
                <a:latin typeface="Arial"/>
                <a:cs typeface="Arial"/>
              </a:rPr>
              <a:t> </a:t>
            </a:r>
            <a:r>
              <a:rPr sz="1000" spc="-5" dirty="0">
                <a:latin typeface="Arial"/>
                <a:cs typeface="Arial"/>
              </a:rPr>
              <a:t>Pittet</a:t>
            </a:r>
            <a:endParaRPr sz="1000">
              <a:latin typeface="Arial"/>
              <a:cs typeface="Arial"/>
            </a:endParaRPr>
          </a:p>
          <a:p>
            <a:pPr marL="184150" marR="207645">
              <a:lnSpc>
                <a:spcPct val="100000"/>
              </a:lnSpc>
            </a:pPr>
            <a:r>
              <a:rPr sz="1000" dirty="0">
                <a:latin typeface="Arial"/>
                <a:cs typeface="Arial"/>
              </a:rPr>
              <a:t>D. </a:t>
            </a:r>
            <a:r>
              <a:rPr sz="1000" spc="-5" dirty="0">
                <a:latin typeface="Arial"/>
                <a:cs typeface="Arial"/>
              </a:rPr>
              <a:t>Health care-associated infection </a:t>
            </a:r>
            <a:r>
              <a:rPr sz="1000" dirty="0">
                <a:latin typeface="Arial"/>
                <a:cs typeface="Arial"/>
              </a:rPr>
              <a:t>in </a:t>
            </a:r>
            <a:r>
              <a:rPr sz="1000" spc="-5" dirty="0">
                <a:latin typeface="Arial"/>
                <a:cs typeface="Arial"/>
              </a:rPr>
              <a:t>Africa: </a:t>
            </a:r>
            <a:r>
              <a:rPr sz="1000" dirty="0">
                <a:latin typeface="Arial"/>
                <a:cs typeface="Arial"/>
              </a:rPr>
              <a:t>a  </a:t>
            </a:r>
            <a:r>
              <a:rPr sz="1000" spc="-5" dirty="0">
                <a:latin typeface="Arial"/>
                <a:cs typeface="Arial"/>
              </a:rPr>
              <a:t>systematic review. Bull World Health </a:t>
            </a:r>
            <a:r>
              <a:rPr sz="1000" spc="-10" dirty="0">
                <a:latin typeface="Arial"/>
                <a:cs typeface="Arial"/>
              </a:rPr>
              <a:t>Organ. 2011;  89:757–65.</a:t>
            </a:r>
            <a:endParaRPr sz="1000">
              <a:latin typeface="Arial"/>
              <a:cs typeface="Arial"/>
            </a:endParaRPr>
          </a:p>
        </p:txBody>
      </p:sp>
      <p:sp>
        <p:nvSpPr>
          <p:cNvPr id="11" name="object 11"/>
          <p:cNvSpPr/>
          <p:nvPr/>
        </p:nvSpPr>
        <p:spPr>
          <a:xfrm>
            <a:off x="8133236" y="5828674"/>
            <a:ext cx="969524" cy="971496"/>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2" name="object 12"/>
          <p:cNvSpPr/>
          <p:nvPr/>
        </p:nvSpPr>
        <p:spPr>
          <a:xfrm>
            <a:off x="0" y="4077877"/>
            <a:ext cx="9143999" cy="134289"/>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3" name="object 13"/>
          <p:cNvSpPr/>
          <p:nvPr/>
        </p:nvSpPr>
        <p:spPr>
          <a:xfrm>
            <a:off x="0" y="4077877"/>
            <a:ext cx="9143999" cy="248589"/>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4" name="object 14"/>
          <p:cNvSpPr/>
          <p:nvPr/>
        </p:nvSpPr>
        <p:spPr>
          <a:xfrm>
            <a:off x="0" y="2116667"/>
            <a:ext cx="9143999" cy="22217"/>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5" name="object 15"/>
          <p:cNvSpPr/>
          <p:nvPr/>
        </p:nvSpPr>
        <p:spPr>
          <a:xfrm>
            <a:off x="0" y="2138885"/>
            <a:ext cx="9144000" cy="1939289"/>
          </a:xfrm>
          <a:custGeom>
            <a:avLst/>
            <a:gdLst/>
            <a:ahLst/>
            <a:cxnLst/>
            <a:rect l="l" t="t" r="r" b="b"/>
            <a:pathLst>
              <a:path w="9144000" h="1939289">
                <a:moveTo>
                  <a:pt x="0" y="1938991"/>
                </a:moveTo>
                <a:lnTo>
                  <a:pt x="9144000" y="1938991"/>
                </a:lnTo>
                <a:lnTo>
                  <a:pt x="9144000" y="0"/>
                </a:lnTo>
                <a:lnTo>
                  <a:pt x="0" y="0"/>
                </a:lnTo>
                <a:lnTo>
                  <a:pt x="0" y="1938991"/>
                </a:lnTo>
                <a:close/>
              </a:path>
            </a:pathLst>
          </a:custGeom>
          <a:solidFill>
            <a:srgbClr val="FFFFFF"/>
          </a:solidFill>
        </p:spPr>
        <p:txBody>
          <a:bodyPr wrap="square" lIns="0" tIns="0" rIns="0" bIns="0" rtlCol="0"/>
          <a:lstStyle/>
          <a:p>
            <a:endParaRPr/>
          </a:p>
        </p:txBody>
      </p:sp>
      <p:sp>
        <p:nvSpPr>
          <p:cNvPr id="16" name="object 16"/>
          <p:cNvSpPr/>
          <p:nvPr/>
        </p:nvSpPr>
        <p:spPr>
          <a:xfrm>
            <a:off x="0" y="2138884"/>
            <a:ext cx="9144000" cy="0"/>
          </a:xfrm>
          <a:custGeom>
            <a:avLst/>
            <a:gdLst/>
            <a:ahLst/>
            <a:cxnLst/>
            <a:rect l="l" t="t" r="r" b="b"/>
            <a:pathLst>
              <a:path w="9144000">
                <a:moveTo>
                  <a:pt x="0" y="0"/>
                </a:moveTo>
                <a:lnTo>
                  <a:pt x="9144000" y="0"/>
                </a:lnTo>
              </a:path>
            </a:pathLst>
          </a:custGeom>
          <a:ln w="9525">
            <a:solidFill>
              <a:srgbClr val="000000"/>
            </a:solidFill>
          </a:ln>
        </p:spPr>
        <p:txBody>
          <a:bodyPr wrap="square" lIns="0" tIns="0" rIns="0" bIns="0" rtlCol="0"/>
          <a:lstStyle/>
          <a:p>
            <a:endParaRPr/>
          </a:p>
        </p:txBody>
      </p:sp>
      <p:sp>
        <p:nvSpPr>
          <p:cNvPr id="17" name="object 17"/>
          <p:cNvSpPr/>
          <p:nvPr/>
        </p:nvSpPr>
        <p:spPr>
          <a:xfrm>
            <a:off x="0" y="2138884"/>
            <a:ext cx="9144000" cy="1939289"/>
          </a:xfrm>
          <a:custGeom>
            <a:avLst/>
            <a:gdLst/>
            <a:ahLst/>
            <a:cxnLst/>
            <a:rect l="l" t="t" r="r" b="b"/>
            <a:pathLst>
              <a:path w="9144000" h="1939289">
                <a:moveTo>
                  <a:pt x="9144000" y="1938992"/>
                </a:moveTo>
                <a:lnTo>
                  <a:pt x="0" y="1938992"/>
                </a:lnTo>
                <a:lnTo>
                  <a:pt x="0" y="0"/>
                </a:lnTo>
              </a:path>
            </a:pathLst>
          </a:custGeom>
          <a:ln w="9525">
            <a:solidFill>
              <a:srgbClr val="000000"/>
            </a:solidFill>
          </a:ln>
        </p:spPr>
        <p:txBody>
          <a:bodyPr wrap="square" lIns="0" tIns="0" rIns="0" bIns="0" rtlCol="0"/>
          <a:lstStyle/>
          <a:p>
            <a:endParaRPr/>
          </a:p>
        </p:txBody>
      </p:sp>
      <p:sp>
        <p:nvSpPr>
          <p:cNvPr id="18" name="object 18"/>
          <p:cNvSpPr txBox="1">
            <a:spLocks noGrp="1"/>
          </p:cNvSpPr>
          <p:nvPr>
            <p:ph type="title"/>
          </p:nvPr>
        </p:nvSpPr>
        <p:spPr>
          <a:xfrm>
            <a:off x="78739" y="2163460"/>
            <a:ext cx="8943975" cy="1123950"/>
          </a:xfrm>
          <a:prstGeom prst="rect">
            <a:avLst/>
          </a:prstGeom>
        </p:spPr>
        <p:txBody>
          <a:bodyPr vert="horz" wrap="square" lIns="0" tIns="12065" rIns="0" bIns="0" rtlCol="0">
            <a:spAutoFit/>
          </a:bodyPr>
          <a:lstStyle/>
          <a:p>
            <a:pPr marL="12700" marR="5080">
              <a:lnSpc>
                <a:spcPct val="100099"/>
              </a:lnSpc>
              <a:spcBef>
                <a:spcPts val="95"/>
              </a:spcBef>
            </a:pPr>
            <a:r>
              <a:rPr sz="2400" b="0" spc="-5" dirty="0">
                <a:solidFill>
                  <a:srgbClr val="000000"/>
                </a:solidFill>
                <a:latin typeface="Arial"/>
                <a:cs typeface="Arial"/>
              </a:rPr>
              <a:t>“Surgical site infection (SSI) </a:t>
            </a:r>
            <a:r>
              <a:rPr sz="2400" b="0" dirty="0">
                <a:solidFill>
                  <a:srgbClr val="000000"/>
                </a:solidFill>
                <a:latin typeface="Arial"/>
                <a:cs typeface="Arial"/>
              </a:rPr>
              <a:t>is </a:t>
            </a:r>
            <a:r>
              <a:rPr sz="2400" b="0" spc="-5" dirty="0">
                <a:solidFill>
                  <a:srgbClr val="000000"/>
                </a:solidFill>
                <a:latin typeface="Arial"/>
                <a:cs typeface="Arial"/>
              </a:rPr>
              <a:t>the </a:t>
            </a:r>
            <a:r>
              <a:rPr sz="2400" b="0" dirty="0">
                <a:solidFill>
                  <a:srgbClr val="000000"/>
                </a:solidFill>
                <a:latin typeface="Arial"/>
                <a:cs typeface="Arial"/>
              </a:rPr>
              <a:t>most surveyed and most  </a:t>
            </a:r>
            <a:r>
              <a:rPr sz="2400" b="0" spc="-5" dirty="0">
                <a:solidFill>
                  <a:srgbClr val="000000"/>
                </a:solidFill>
                <a:latin typeface="Arial"/>
                <a:cs typeface="Arial"/>
              </a:rPr>
              <a:t>frequent type </a:t>
            </a:r>
            <a:r>
              <a:rPr sz="2400" b="0" dirty="0">
                <a:solidFill>
                  <a:srgbClr val="000000"/>
                </a:solidFill>
                <a:latin typeface="Arial"/>
                <a:cs typeface="Arial"/>
              </a:rPr>
              <a:t>of </a:t>
            </a:r>
            <a:r>
              <a:rPr sz="2400" b="0" spc="-5" dirty="0">
                <a:solidFill>
                  <a:srgbClr val="000000"/>
                </a:solidFill>
                <a:latin typeface="Arial"/>
                <a:cs typeface="Arial"/>
              </a:rPr>
              <a:t>infection </a:t>
            </a:r>
            <a:r>
              <a:rPr sz="2400" b="0" dirty="0">
                <a:solidFill>
                  <a:srgbClr val="000000"/>
                </a:solidFill>
                <a:latin typeface="Arial"/>
                <a:cs typeface="Arial"/>
              </a:rPr>
              <a:t>in low- and middle-income </a:t>
            </a:r>
            <a:r>
              <a:rPr sz="2400" b="0" spc="-5" dirty="0">
                <a:solidFill>
                  <a:srgbClr val="000000"/>
                </a:solidFill>
                <a:latin typeface="Arial"/>
                <a:cs typeface="Arial"/>
              </a:rPr>
              <a:t>countries with  </a:t>
            </a:r>
            <a:r>
              <a:rPr sz="2400" b="0" dirty="0">
                <a:solidFill>
                  <a:srgbClr val="000000"/>
                </a:solidFill>
                <a:latin typeface="Arial"/>
                <a:cs typeface="Arial"/>
              </a:rPr>
              <a:t>incidence </a:t>
            </a:r>
            <a:r>
              <a:rPr sz="2400" b="0" spc="-5" dirty="0">
                <a:solidFill>
                  <a:srgbClr val="000000"/>
                </a:solidFill>
                <a:latin typeface="Arial"/>
                <a:cs typeface="Arial"/>
              </a:rPr>
              <a:t>rates </a:t>
            </a:r>
            <a:r>
              <a:rPr sz="2400" b="0" dirty="0">
                <a:solidFill>
                  <a:srgbClr val="000000"/>
                </a:solidFill>
                <a:latin typeface="Arial"/>
                <a:cs typeface="Arial"/>
              </a:rPr>
              <a:t>ranging </a:t>
            </a:r>
            <a:r>
              <a:rPr sz="2400" b="0" spc="-5" dirty="0">
                <a:solidFill>
                  <a:srgbClr val="000000"/>
                </a:solidFill>
                <a:latin typeface="Arial"/>
                <a:cs typeface="Arial"/>
              </a:rPr>
              <a:t>from 1.2 to 23.6 </a:t>
            </a:r>
            <a:r>
              <a:rPr sz="2400" b="0" dirty="0">
                <a:solidFill>
                  <a:srgbClr val="000000"/>
                </a:solidFill>
                <a:latin typeface="Arial"/>
                <a:cs typeface="Arial"/>
              </a:rPr>
              <a:t>per 100</a:t>
            </a:r>
            <a:r>
              <a:rPr sz="2400" b="0" spc="-35" dirty="0">
                <a:solidFill>
                  <a:srgbClr val="000000"/>
                </a:solidFill>
                <a:latin typeface="Arial"/>
                <a:cs typeface="Arial"/>
              </a:rPr>
              <a:t> </a:t>
            </a:r>
            <a:r>
              <a:rPr sz="2400" b="0" dirty="0">
                <a:solidFill>
                  <a:srgbClr val="000000"/>
                </a:solidFill>
                <a:latin typeface="Arial"/>
                <a:cs typeface="Arial"/>
              </a:rPr>
              <a:t>surgical</a:t>
            </a:r>
            <a:endParaRPr sz="2400">
              <a:latin typeface="Arial"/>
              <a:cs typeface="Arial"/>
            </a:endParaRPr>
          </a:p>
        </p:txBody>
      </p:sp>
      <p:sp>
        <p:nvSpPr>
          <p:cNvPr id="19" name="object 19"/>
          <p:cNvSpPr txBox="1"/>
          <p:nvPr/>
        </p:nvSpPr>
        <p:spPr>
          <a:xfrm>
            <a:off x="78739" y="3259829"/>
            <a:ext cx="8393430" cy="759460"/>
          </a:xfrm>
          <a:prstGeom prst="rect">
            <a:avLst/>
          </a:prstGeom>
        </p:spPr>
        <p:txBody>
          <a:bodyPr vert="horz" wrap="square" lIns="0" tIns="10160" rIns="0" bIns="0" rtlCol="0">
            <a:spAutoFit/>
          </a:bodyPr>
          <a:lstStyle/>
          <a:p>
            <a:pPr marL="12700" marR="5080">
              <a:lnSpc>
                <a:spcPct val="100699"/>
              </a:lnSpc>
              <a:spcBef>
                <a:spcPts val="80"/>
              </a:spcBef>
            </a:pPr>
            <a:r>
              <a:rPr sz="2400" dirty="0">
                <a:latin typeface="Arial"/>
                <a:cs typeface="Arial"/>
              </a:rPr>
              <a:t>procedures and a pooled incidence of </a:t>
            </a:r>
            <a:r>
              <a:rPr sz="2400" spc="-30" dirty="0">
                <a:latin typeface="Arial"/>
                <a:cs typeface="Arial"/>
              </a:rPr>
              <a:t>11.8%. </a:t>
            </a:r>
            <a:r>
              <a:rPr sz="2400" spc="-5" dirty="0">
                <a:latin typeface="Arial"/>
                <a:cs typeface="Arial"/>
              </a:rPr>
              <a:t>By contrast, SSI  rates </a:t>
            </a:r>
            <a:r>
              <a:rPr sz="2400" dirty="0">
                <a:latin typeface="Arial"/>
                <a:cs typeface="Arial"/>
              </a:rPr>
              <a:t>vary </a:t>
            </a:r>
            <a:r>
              <a:rPr sz="2400" spc="-5" dirty="0">
                <a:latin typeface="Arial"/>
                <a:cs typeface="Arial"/>
              </a:rPr>
              <a:t>between 1.2% </a:t>
            </a:r>
            <a:r>
              <a:rPr sz="2400" dirty="0">
                <a:latin typeface="Arial"/>
                <a:cs typeface="Arial"/>
              </a:rPr>
              <a:t>and </a:t>
            </a:r>
            <a:r>
              <a:rPr sz="2400" spc="-5" dirty="0">
                <a:latin typeface="Arial"/>
                <a:cs typeface="Arial"/>
              </a:rPr>
              <a:t>5.2% </a:t>
            </a:r>
            <a:r>
              <a:rPr sz="2400" dirty="0">
                <a:latin typeface="Arial"/>
                <a:cs typeface="Arial"/>
              </a:rPr>
              <a:t>in developed</a:t>
            </a:r>
            <a:r>
              <a:rPr sz="2400" spc="-5" dirty="0">
                <a:latin typeface="Arial"/>
                <a:cs typeface="Arial"/>
              </a:rPr>
              <a:t> countries.”</a:t>
            </a:r>
            <a:endParaRPr sz="24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4447" y="465616"/>
            <a:ext cx="3977640" cy="513080"/>
          </a:xfrm>
          <a:prstGeom prst="rect">
            <a:avLst/>
          </a:prstGeom>
        </p:spPr>
        <p:txBody>
          <a:bodyPr vert="horz" wrap="square" lIns="0" tIns="12700" rIns="0" bIns="0" rtlCol="0">
            <a:spAutoFit/>
          </a:bodyPr>
          <a:lstStyle/>
          <a:p>
            <a:pPr marL="12700">
              <a:lnSpc>
                <a:spcPct val="100000"/>
              </a:lnSpc>
              <a:spcBef>
                <a:spcPts val="100"/>
              </a:spcBef>
            </a:pPr>
            <a:r>
              <a:rPr spc="-5" dirty="0"/>
              <a:t>The symbols</a:t>
            </a:r>
            <a:r>
              <a:rPr spc="-40" dirty="0"/>
              <a:t> </a:t>
            </a:r>
            <a:r>
              <a:rPr spc="-5" dirty="0"/>
              <a:t>explained</a:t>
            </a:r>
          </a:p>
        </p:txBody>
      </p:sp>
      <p:sp>
        <p:nvSpPr>
          <p:cNvPr id="3" name="object 3"/>
          <p:cNvSpPr/>
          <p:nvPr/>
        </p:nvSpPr>
        <p:spPr>
          <a:xfrm>
            <a:off x="5136136" y="1561373"/>
            <a:ext cx="905510" cy="908685"/>
          </a:xfrm>
          <a:custGeom>
            <a:avLst/>
            <a:gdLst/>
            <a:ahLst/>
            <a:cxnLst/>
            <a:rect l="l" t="t" r="r" b="b"/>
            <a:pathLst>
              <a:path w="905510" h="908685">
                <a:moveTo>
                  <a:pt x="452525" y="0"/>
                </a:moveTo>
                <a:lnTo>
                  <a:pt x="406257" y="2345"/>
                </a:lnTo>
                <a:lnTo>
                  <a:pt x="361325" y="9230"/>
                </a:lnTo>
                <a:lnTo>
                  <a:pt x="317958" y="20425"/>
                </a:lnTo>
                <a:lnTo>
                  <a:pt x="276382" y="35702"/>
                </a:lnTo>
                <a:lnTo>
                  <a:pt x="236825" y="54833"/>
                </a:lnTo>
                <a:lnTo>
                  <a:pt x="199514" y="77590"/>
                </a:lnTo>
                <a:lnTo>
                  <a:pt x="164677" y="103744"/>
                </a:lnTo>
                <a:lnTo>
                  <a:pt x="132541" y="133067"/>
                </a:lnTo>
                <a:lnTo>
                  <a:pt x="103334" y="165330"/>
                </a:lnTo>
                <a:lnTo>
                  <a:pt x="77284" y="200305"/>
                </a:lnTo>
                <a:lnTo>
                  <a:pt x="54617" y="237763"/>
                </a:lnTo>
                <a:lnTo>
                  <a:pt x="35561" y="277477"/>
                </a:lnTo>
                <a:lnTo>
                  <a:pt x="20344" y="319218"/>
                </a:lnTo>
                <a:lnTo>
                  <a:pt x="9193" y="362758"/>
                </a:lnTo>
                <a:lnTo>
                  <a:pt x="2336" y="407868"/>
                </a:lnTo>
                <a:lnTo>
                  <a:pt x="0" y="454319"/>
                </a:lnTo>
                <a:lnTo>
                  <a:pt x="2336" y="500771"/>
                </a:lnTo>
                <a:lnTo>
                  <a:pt x="9193" y="545880"/>
                </a:lnTo>
                <a:lnTo>
                  <a:pt x="20344" y="589420"/>
                </a:lnTo>
                <a:lnTo>
                  <a:pt x="35561" y="631161"/>
                </a:lnTo>
                <a:lnTo>
                  <a:pt x="54617" y="670875"/>
                </a:lnTo>
                <a:lnTo>
                  <a:pt x="77284" y="708334"/>
                </a:lnTo>
                <a:lnTo>
                  <a:pt x="103334" y="743309"/>
                </a:lnTo>
                <a:lnTo>
                  <a:pt x="132541" y="775572"/>
                </a:lnTo>
                <a:lnTo>
                  <a:pt x="164677" y="804894"/>
                </a:lnTo>
                <a:lnTo>
                  <a:pt x="199514" y="831048"/>
                </a:lnTo>
                <a:lnTo>
                  <a:pt x="236825" y="853805"/>
                </a:lnTo>
                <a:lnTo>
                  <a:pt x="276382" y="872936"/>
                </a:lnTo>
                <a:lnTo>
                  <a:pt x="317958" y="888213"/>
                </a:lnTo>
                <a:lnTo>
                  <a:pt x="361325" y="899409"/>
                </a:lnTo>
                <a:lnTo>
                  <a:pt x="406257" y="906293"/>
                </a:lnTo>
                <a:lnTo>
                  <a:pt x="452525" y="908639"/>
                </a:lnTo>
                <a:lnTo>
                  <a:pt x="498793" y="906293"/>
                </a:lnTo>
                <a:lnTo>
                  <a:pt x="543724" y="899409"/>
                </a:lnTo>
                <a:lnTo>
                  <a:pt x="587091" y="888213"/>
                </a:lnTo>
                <a:lnTo>
                  <a:pt x="628667" y="872936"/>
                </a:lnTo>
                <a:lnTo>
                  <a:pt x="668224" y="853805"/>
                </a:lnTo>
                <a:lnTo>
                  <a:pt x="705535" y="831048"/>
                </a:lnTo>
                <a:lnTo>
                  <a:pt x="740372" y="804894"/>
                </a:lnTo>
                <a:lnTo>
                  <a:pt x="772507" y="775572"/>
                </a:lnTo>
                <a:lnTo>
                  <a:pt x="801714" y="743309"/>
                </a:lnTo>
                <a:lnTo>
                  <a:pt x="827765" y="708334"/>
                </a:lnTo>
                <a:lnTo>
                  <a:pt x="850431" y="670875"/>
                </a:lnTo>
                <a:lnTo>
                  <a:pt x="869487" y="631161"/>
                </a:lnTo>
                <a:lnTo>
                  <a:pt x="884704" y="589420"/>
                </a:lnTo>
                <a:lnTo>
                  <a:pt x="895855" y="545880"/>
                </a:lnTo>
                <a:lnTo>
                  <a:pt x="902712" y="500771"/>
                </a:lnTo>
                <a:lnTo>
                  <a:pt x="905048" y="454319"/>
                </a:lnTo>
                <a:lnTo>
                  <a:pt x="902712" y="407868"/>
                </a:lnTo>
                <a:lnTo>
                  <a:pt x="895855" y="362758"/>
                </a:lnTo>
                <a:lnTo>
                  <a:pt x="884704" y="319218"/>
                </a:lnTo>
                <a:lnTo>
                  <a:pt x="869487" y="277477"/>
                </a:lnTo>
                <a:lnTo>
                  <a:pt x="850431" y="237763"/>
                </a:lnTo>
                <a:lnTo>
                  <a:pt x="827765" y="200305"/>
                </a:lnTo>
                <a:lnTo>
                  <a:pt x="801714" y="165330"/>
                </a:lnTo>
                <a:lnTo>
                  <a:pt x="772507" y="133067"/>
                </a:lnTo>
                <a:lnTo>
                  <a:pt x="740372" y="103744"/>
                </a:lnTo>
                <a:lnTo>
                  <a:pt x="705535" y="77590"/>
                </a:lnTo>
                <a:lnTo>
                  <a:pt x="668224" y="54833"/>
                </a:lnTo>
                <a:lnTo>
                  <a:pt x="628667" y="35702"/>
                </a:lnTo>
                <a:lnTo>
                  <a:pt x="587091" y="20425"/>
                </a:lnTo>
                <a:lnTo>
                  <a:pt x="543724" y="9230"/>
                </a:lnTo>
                <a:lnTo>
                  <a:pt x="498793" y="2345"/>
                </a:lnTo>
                <a:lnTo>
                  <a:pt x="452525" y="0"/>
                </a:lnTo>
                <a:close/>
              </a:path>
            </a:pathLst>
          </a:custGeom>
          <a:solidFill>
            <a:srgbClr val="1F5318"/>
          </a:solidFill>
        </p:spPr>
        <p:txBody>
          <a:bodyPr wrap="square" lIns="0" tIns="0" rIns="0" bIns="0" rtlCol="0"/>
          <a:lstStyle/>
          <a:p>
            <a:endParaRPr/>
          </a:p>
        </p:txBody>
      </p:sp>
      <p:sp>
        <p:nvSpPr>
          <p:cNvPr id="4" name="object 4"/>
          <p:cNvSpPr/>
          <p:nvPr/>
        </p:nvSpPr>
        <p:spPr>
          <a:xfrm>
            <a:off x="5136136" y="1561373"/>
            <a:ext cx="905510" cy="908685"/>
          </a:xfrm>
          <a:custGeom>
            <a:avLst/>
            <a:gdLst/>
            <a:ahLst/>
            <a:cxnLst/>
            <a:rect l="l" t="t" r="r" b="b"/>
            <a:pathLst>
              <a:path w="905510" h="908685">
                <a:moveTo>
                  <a:pt x="0" y="454320"/>
                </a:moveTo>
                <a:lnTo>
                  <a:pt x="2336" y="407868"/>
                </a:lnTo>
                <a:lnTo>
                  <a:pt x="9193" y="362758"/>
                </a:lnTo>
                <a:lnTo>
                  <a:pt x="20344" y="319219"/>
                </a:lnTo>
                <a:lnTo>
                  <a:pt x="35561" y="277478"/>
                </a:lnTo>
                <a:lnTo>
                  <a:pt x="54617" y="237764"/>
                </a:lnTo>
                <a:lnTo>
                  <a:pt x="77283" y="200305"/>
                </a:lnTo>
                <a:lnTo>
                  <a:pt x="103334" y="165330"/>
                </a:lnTo>
                <a:lnTo>
                  <a:pt x="132541" y="133067"/>
                </a:lnTo>
                <a:lnTo>
                  <a:pt x="164676" y="103744"/>
                </a:lnTo>
                <a:lnTo>
                  <a:pt x="199513" y="77590"/>
                </a:lnTo>
                <a:lnTo>
                  <a:pt x="236824" y="54833"/>
                </a:lnTo>
                <a:lnTo>
                  <a:pt x="276381" y="35702"/>
                </a:lnTo>
                <a:lnTo>
                  <a:pt x="317957" y="20425"/>
                </a:lnTo>
                <a:lnTo>
                  <a:pt x="361324" y="9230"/>
                </a:lnTo>
                <a:lnTo>
                  <a:pt x="406256" y="2345"/>
                </a:lnTo>
                <a:lnTo>
                  <a:pt x="452524" y="0"/>
                </a:lnTo>
                <a:lnTo>
                  <a:pt x="498791" y="2345"/>
                </a:lnTo>
                <a:lnTo>
                  <a:pt x="543723" y="9230"/>
                </a:lnTo>
                <a:lnTo>
                  <a:pt x="587090" y="20425"/>
                </a:lnTo>
                <a:lnTo>
                  <a:pt x="628666" y="35702"/>
                </a:lnTo>
                <a:lnTo>
                  <a:pt x="668223" y="54833"/>
                </a:lnTo>
                <a:lnTo>
                  <a:pt x="705534" y="77590"/>
                </a:lnTo>
                <a:lnTo>
                  <a:pt x="740371" y="103744"/>
                </a:lnTo>
                <a:lnTo>
                  <a:pt x="772506" y="133067"/>
                </a:lnTo>
                <a:lnTo>
                  <a:pt x="801713" y="165330"/>
                </a:lnTo>
                <a:lnTo>
                  <a:pt x="827764" y="200305"/>
                </a:lnTo>
                <a:lnTo>
                  <a:pt x="850430" y="237764"/>
                </a:lnTo>
                <a:lnTo>
                  <a:pt x="869486" y="277478"/>
                </a:lnTo>
                <a:lnTo>
                  <a:pt x="884703" y="319219"/>
                </a:lnTo>
                <a:lnTo>
                  <a:pt x="895854" y="362758"/>
                </a:lnTo>
                <a:lnTo>
                  <a:pt x="902711" y="407868"/>
                </a:lnTo>
                <a:lnTo>
                  <a:pt x="905048" y="454320"/>
                </a:lnTo>
                <a:lnTo>
                  <a:pt x="902711" y="500771"/>
                </a:lnTo>
                <a:lnTo>
                  <a:pt x="895854" y="545881"/>
                </a:lnTo>
                <a:lnTo>
                  <a:pt x="884703" y="589420"/>
                </a:lnTo>
                <a:lnTo>
                  <a:pt x="869486" y="631161"/>
                </a:lnTo>
                <a:lnTo>
                  <a:pt x="850430" y="670875"/>
                </a:lnTo>
                <a:lnTo>
                  <a:pt x="827764" y="708334"/>
                </a:lnTo>
                <a:lnTo>
                  <a:pt x="801713" y="743309"/>
                </a:lnTo>
                <a:lnTo>
                  <a:pt x="772506" y="775572"/>
                </a:lnTo>
                <a:lnTo>
                  <a:pt x="740371" y="804895"/>
                </a:lnTo>
                <a:lnTo>
                  <a:pt x="705534" y="831049"/>
                </a:lnTo>
                <a:lnTo>
                  <a:pt x="668223" y="853806"/>
                </a:lnTo>
                <a:lnTo>
                  <a:pt x="628666" y="872937"/>
                </a:lnTo>
                <a:lnTo>
                  <a:pt x="587090" y="888214"/>
                </a:lnTo>
                <a:lnTo>
                  <a:pt x="543723" y="899409"/>
                </a:lnTo>
                <a:lnTo>
                  <a:pt x="498791" y="906294"/>
                </a:lnTo>
                <a:lnTo>
                  <a:pt x="452524" y="908640"/>
                </a:lnTo>
                <a:lnTo>
                  <a:pt x="406256" y="906294"/>
                </a:lnTo>
                <a:lnTo>
                  <a:pt x="361324" y="899409"/>
                </a:lnTo>
                <a:lnTo>
                  <a:pt x="317957" y="888214"/>
                </a:lnTo>
                <a:lnTo>
                  <a:pt x="276381" y="872937"/>
                </a:lnTo>
                <a:lnTo>
                  <a:pt x="236824" y="853806"/>
                </a:lnTo>
                <a:lnTo>
                  <a:pt x="199513" y="831049"/>
                </a:lnTo>
                <a:lnTo>
                  <a:pt x="164676" y="804895"/>
                </a:lnTo>
                <a:lnTo>
                  <a:pt x="132541" y="775572"/>
                </a:lnTo>
                <a:lnTo>
                  <a:pt x="103334" y="743309"/>
                </a:lnTo>
                <a:lnTo>
                  <a:pt x="77283" y="708334"/>
                </a:lnTo>
                <a:lnTo>
                  <a:pt x="54617" y="670875"/>
                </a:lnTo>
                <a:lnTo>
                  <a:pt x="35561" y="631161"/>
                </a:lnTo>
                <a:lnTo>
                  <a:pt x="20344" y="589420"/>
                </a:lnTo>
                <a:lnTo>
                  <a:pt x="9193" y="545881"/>
                </a:lnTo>
                <a:lnTo>
                  <a:pt x="2336" y="500771"/>
                </a:lnTo>
                <a:lnTo>
                  <a:pt x="0" y="454320"/>
                </a:lnTo>
                <a:close/>
              </a:path>
            </a:pathLst>
          </a:custGeom>
          <a:ln w="63500">
            <a:solidFill>
              <a:srgbClr val="000000"/>
            </a:solidFill>
          </a:ln>
        </p:spPr>
        <p:txBody>
          <a:bodyPr wrap="square" lIns="0" tIns="0" rIns="0" bIns="0" rtlCol="0"/>
          <a:lstStyle/>
          <a:p>
            <a:endParaRPr/>
          </a:p>
        </p:txBody>
      </p:sp>
      <p:sp>
        <p:nvSpPr>
          <p:cNvPr id="5" name="object 5"/>
          <p:cNvSpPr txBox="1"/>
          <p:nvPr/>
        </p:nvSpPr>
        <p:spPr>
          <a:xfrm>
            <a:off x="5295532" y="1889585"/>
            <a:ext cx="608330"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FFFFFF"/>
                </a:solidFill>
                <a:latin typeface="Arial"/>
                <a:cs typeface="Arial"/>
              </a:rPr>
              <a:t>An</a:t>
            </a:r>
            <a:r>
              <a:rPr sz="1200" dirty="0">
                <a:solidFill>
                  <a:srgbClr val="FFFFFF"/>
                </a:solidFill>
                <a:latin typeface="Arial"/>
                <a:cs typeface="Arial"/>
              </a:rPr>
              <a:t>s</a:t>
            </a:r>
            <a:r>
              <a:rPr sz="1200" spc="-5" dirty="0">
                <a:solidFill>
                  <a:srgbClr val="FFFFFF"/>
                </a:solidFill>
                <a:latin typeface="Arial"/>
                <a:cs typeface="Arial"/>
              </a:rPr>
              <a:t>we</a:t>
            </a:r>
            <a:r>
              <a:rPr sz="1200" dirty="0">
                <a:solidFill>
                  <a:srgbClr val="FFFFFF"/>
                </a:solidFill>
                <a:latin typeface="Arial"/>
                <a:cs typeface="Arial"/>
              </a:rPr>
              <a:t>rs</a:t>
            </a:r>
            <a:endParaRPr sz="1200">
              <a:latin typeface="Arial"/>
              <a:cs typeface="Arial"/>
            </a:endParaRPr>
          </a:p>
        </p:txBody>
      </p:sp>
      <p:sp>
        <p:nvSpPr>
          <p:cNvPr id="6" name="object 6"/>
          <p:cNvSpPr/>
          <p:nvPr/>
        </p:nvSpPr>
        <p:spPr>
          <a:xfrm>
            <a:off x="5122284" y="2966529"/>
            <a:ext cx="905510" cy="898525"/>
          </a:xfrm>
          <a:custGeom>
            <a:avLst/>
            <a:gdLst/>
            <a:ahLst/>
            <a:cxnLst/>
            <a:rect l="l" t="t" r="r" b="b"/>
            <a:pathLst>
              <a:path w="905510" h="898525">
                <a:moveTo>
                  <a:pt x="452523" y="0"/>
                </a:moveTo>
                <a:lnTo>
                  <a:pt x="403216" y="2635"/>
                </a:lnTo>
                <a:lnTo>
                  <a:pt x="355446" y="10360"/>
                </a:lnTo>
                <a:lnTo>
                  <a:pt x="309491" y="22900"/>
                </a:lnTo>
                <a:lnTo>
                  <a:pt x="265625" y="39980"/>
                </a:lnTo>
                <a:lnTo>
                  <a:pt x="224126" y="61328"/>
                </a:lnTo>
                <a:lnTo>
                  <a:pt x="185269" y="86668"/>
                </a:lnTo>
                <a:lnTo>
                  <a:pt x="149330" y="115727"/>
                </a:lnTo>
                <a:lnTo>
                  <a:pt x="116585" y="148231"/>
                </a:lnTo>
                <a:lnTo>
                  <a:pt x="87310" y="183906"/>
                </a:lnTo>
                <a:lnTo>
                  <a:pt x="61782" y="222477"/>
                </a:lnTo>
                <a:lnTo>
                  <a:pt x="40277" y="263671"/>
                </a:lnTo>
                <a:lnTo>
                  <a:pt x="23069" y="307214"/>
                </a:lnTo>
                <a:lnTo>
                  <a:pt x="10437" y="352832"/>
                </a:lnTo>
                <a:lnTo>
                  <a:pt x="2655" y="400250"/>
                </a:lnTo>
                <a:lnTo>
                  <a:pt x="0" y="449195"/>
                </a:lnTo>
                <a:lnTo>
                  <a:pt x="2655" y="498140"/>
                </a:lnTo>
                <a:lnTo>
                  <a:pt x="10437" y="545558"/>
                </a:lnTo>
                <a:lnTo>
                  <a:pt x="23069" y="591176"/>
                </a:lnTo>
                <a:lnTo>
                  <a:pt x="40277" y="634718"/>
                </a:lnTo>
                <a:lnTo>
                  <a:pt x="61782" y="675913"/>
                </a:lnTo>
                <a:lnTo>
                  <a:pt x="87310" y="714484"/>
                </a:lnTo>
                <a:lnTo>
                  <a:pt x="116585" y="750159"/>
                </a:lnTo>
                <a:lnTo>
                  <a:pt x="149330" y="782663"/>
                </a:lnTo>
                <a:lnTo>
                  <a:pt x="185269" y="811722"/>
                </a:lnTo>
                <a:lnTo>
                  <a:pt x="224126" y="837063"/>
                </a:lnTo>
                <a:lnTo>
                  <a:pt x="265625" y="858410"/>
                </a:lnTo>
                <a:lnTo>
                  <a:pt x="309491" y="875491"/>
                </a:lnTo>
                <a:lnTo>
                  <a:pt x="355446" y="888031"/>
                </a:lnTo>
                <a:lnTo>
                  <a:pt x="403216" y="895755"/>
                </a:lnTo>
                <a:lnTo>
                  <a:pt x="452523" y="898391"/>
                </a:lnTo>
                <a:lnTo>
                  <a:pt x="501831" y="895755"/>
                </a:lnTo>
                <a:lnTo>
                  <a:pt x="549600" y="888031"/>
                </a:lnTo>
                <a:lnTo>
                  <a:pt x="595556" y="875491"/>
                </a:lnTo>
                <a:lnTo>
                  <a:pt x="639421" y="858410"/>
                </a:lnTo>
                <a:lnTo>
                  <a:pt x="680921" y="837063"/>
                </a:lnTo>
                <a:lnTo>
                  <a:pt x="719778" y="811722"/>
                </a:lnTo>
                <a:lnTo>
                  <a:pt x="755717" y="782663"/>
                </a:lnTo>
                <a:lnTo>
                  <a:pt x="788462" y="750159"/>
                </a:lnTo>
                <a:lnTo>
                  <a:pt x="817736" y="714484"/>
                </a:lnTo>
                <a:lnTo>
                  <a:pt x="843264" y="675913"/>
                </a:lnTo>
                <a:lnTo>
                  <a:pt x="864770" y="634718"/>
                </a:lnTo>
                <a:lnTo>
                  <a:pt x="881977" y="591176"/>
                </a:lnTo>
                <a:lnTo>
                  <a:pt x="894610" y="545558"/>
                </a:lnTo>
                <a:lnTo>
                  <a:pt x="902392" y="498140"/>
                </a:lnTo>
                <a:lnTo>
                  <a:pt x="905047" y="449195"/>
                </a:lnTo>
                <a:lnTo>
                  <a:pt x="902392" y="400250"/>
                </a:lnTo>
                <a:lnTo>
                  <a:pt x="894610" y="352832"/>
                </a:lnTo>
                <a:lnTo>
                  <a:pt x="881977" y="307214"/>
                </a:lnTo>
                <a:lnTo>
                  <a:pt x="864770" y="263671"/>
                </a:lnTo>
                <a:lnTo>
                  <a:pt x="843264" y="222477"/>
                </a:lnTo>
                <a:lnTo>
                  <a:pt x="817736" y="183906"/>
                </a:lnTo>
                <a:lnTo>
                  <a:pt x="788462" y="148231"/>
                </a:lnTo>
                <a:lnTo>
                  <a:pt x="755717" y="115727"/>
                </a:lnTo>
                <a:lnTo>
                  <a:pt x="719778" y="86668"/>
                </a:lnTo>
                <a:lnTo>
                  <a:pt x="680921" y="61328"/>
                </a:lnTo>
                <a:lnTo>
                  <a:pt x="639421" y="39980"/>
                </a:lnTo>
                <a:lnTo>
                  <a:pt x="595556" y="22900"/>
                </a:lnTo>
                <a:lnTo>
                  <a:pt x="549600" y="10360"/>
                </a:lnTo>
                <a:lnTo>
                  <a:pt x="501831" y="2635"/>
                </a:lnTo>
                <a:lnTo>
                  <a:pt x="452523" y="0"/>
                </a:lnTo>
                <a:close/>
              </a:path>
            </a:pathLst>
          </a:custGeom>
          <a:solidFill>
            <a:srgbClr val="0000FF"/>
          </a:solidFill>
        </p:spPr>
        <p:txBody>
          <a:bodyPr wrap="square" lIns="0" tIns="0" rIns="0" bIns="0" rtlCol="0"/>
          <a:lstStyle/>
          <a:p>
            <a:endParaRPr/>
          </a:p>
        </p:txBody>
      </p:sp>
      <p:sp>
        <p:nvSpPr>
          <p:cNvPr id="7" name="object 7"/>
          <p:cNvSpPr/>
          <p:nvPr/>
        </p:nvSpPr>
        <p:spPr>
          <a:xfrm>
            <a:off x="5122284" y="2966529"/>
            <a:ext cx="905510" cy="898525"/>
          </a:xfrm>
          <a:custGeom>
            <a:avLst/>
            <a:gdLst/>
            <a:ahLst/>
            <a:cxnLst/>
            <a:rect l="l" t="t" r="r" b="b"/>
            <a:pathLst>
              <a:path w="905510" h="898525">
                <a:moveTo>
                  <a:pt x="0" y="449196"/>
                </a:moveTo>
                <a:lnTo>
                  <a:pt x="2655" y="400251"/>
                </a:lnTo>
                <a:lnTo>
                  <a:pt x="10437" y="352832"/>
                </a:lnTo>
                <a:lnTo>
                  <a:pt x="23069" y="307215"/>
                </a:lnTo>
                <a:lnTo>
                  <a:pt x="40277" y="263672"/>
                </a:lnTo>
                <a:lnTo>
                  <a:pt x="61782" y="222478"/>
                </a:lnTo>
                <a:lnTo>
                  <a:pt x="87310" y="183906"/>
                </a:lnTo>
                <a:lnTo>
                  <a:pt x="116585" y="148231"/>
                </a:lnTo>
                <a:lnTo>
                  <a:pt x="149330" y="115727"/>
                </a:lnTo>
                <a:lnTo>
                  <a:pt x="185269" y="86668"/>
                </a:lnTo>
                <a:lnTo>
                  <a:pt x="224126" y="61328"/>
                </a:lnTo>
                <a:lnTo>
                  <a:pt x="265625" y="39980"/>
                </a:lnTo>
                <a:lnTo>
                  <a:pt x="309491" y="22900"/>
                </a:lnTo>
                <a:lnTo>
                  <a:pt x="355446" y="10360"/>
                </a:lnTo>
                <a:lnTo>
                  <a:pt x="403216" y="2635"/>
                </a:lnTo>
                <a:lnTo>
                  <a:pt x="452524" y="0"/>
                </a:lnTo>
                <a:lnTo>
                  <a:pt x="501831" y="2635"/>
                </a:lnTo>
                <a:lnTo>
                  <a:pt x="549601" y="10360"/>
                </a:lnTo>
                <a:lnTo>
                  <a:pt x="595556" y="22900"/>
                </a:lnTo>
                <a:lnTo>
                  <a:pt x="639422" y="39980"/>
                </a:lnTo>
                <a:lnTo>
                  <a:pt x="680921" y="61328"/>
                </a:lnTo>
                <a:lnTo>
                  <a:pt x="719778" y="86668"/>
                </a:lnTo>
                <a:lnTo>
                  <a:pt x="755717" y="115727"/>
                </a:lnTo>
                <a:lnTo>
                  <a:pt x="788462" y="148231"/>
                </a:lnTo>
                <a:lnTo>
                  <a:pt x="817737" y="183906"/>
                </a:lnTo>
                <a:lnTo>
                  <a:pt x="843265" y="222478"/>
                </a:lnTo>
                <a:lnTo>
                  <a:pt x="864770" y="263672"/>
                </a:lnTo>
                <a:lnTo>
                  <a:pt x="881978" y="307215"/>
                </a:lnTo>
                <a:lnTo>
                  <a:pt x="894610" y="352832"/>
                </a:lnTo>
                <a:lnTo>
                  <a:pt x="902392" y="400251"/>
                </a:lnTo>
                <a:lnTo>
                  <a:pt x="905048" y="449196"/>
                </a:lnTo>
                <a:lnTo>
                  <a:pt x="902392" y="498140"/>
                </a:lnTo>
                <a:lnTo>
                  <a:pt x="894610" y="545559"/>
                </a:lnTo>
                <a:lnTo>
                  <a:pt x="881978" y="591176"/>
                </a:lnTo>
                <a:lnTo>
                  <a:pt x="864770" y="634719"/>
                </a:lnTo>
                <a:lnTo>
                  <a:pt x="843265" y="675913"/>
                </a:lnTo>
                <a:lnTo>
                  <a:pt x="817737" y="714485"/>
                </a:lnTo>
                <a:lnTo>
                  <a:pt x="788462" y="750160"/>
                </a:lnTo>
                <a:lnTo>
                  <a:pt x="755717" y="782664"/>
                </a:lnTo>
                <a:lnTo>
                  <a:pt x="719778" y="811723"/>
                </a:lnTo>
                <a:lnTo>
                  <a:pt x="680921" y="837063"/>
                </a:lnTo>
                <a:lnTo>
                  <a:pt x="639422" y="858411"/>
                </a:lnTo>
                <a:lnTo>
                  <a:pt x="595556" y="875491"/>
                </a:lnTo>
                <a:lnTo>
                  <a:pt x="549601" y="888031"/>
                </a:lnTo>
                <a:lnTo>
                  <a:pt x="501831" y="895756"/>
                </a:lnTo>
                <a:lnTo>
                  <a:pt x="452524" y="898392"/>
                </a:lnTo>
                <a:lnTo>
                  <a:pt x="403216" y="895756"/>
                </a:lnTo>
                <a:lnTo>
                  <a:pt x="355446" y="888031"/>
                </a:lnTo>
                <a:lnTo>
                  <a:pt x="309491" y="875491"/>
                </a:lnTo>
                <a:lnTo>
                  <a:pt x="265625" y="858411"/>
                </a:lnTo>
                <a:lnTo>
                  <a:pt x="224126" y="837063"/>
                </a:lnTo>
                <a:lnTo>
                  <a:pt x="185269" y="811723"/>
                </a:lnTo>
                <a:lnTo>
                  <a:pt x="149330" y="782664"/>
                </a:lnTo>
                <a:lnTo>
                  <a:pt x="116585" y="750160"/>
                </a:lnTo>
                <a:lnTo>
                  <a:pt x="87310" y="714485"/>
                </a:lnTo>
                <a:lnTo>
                  <a:pt x="61782" y="675913"/>
                </a:lnTo>
                <a:lnTo>
                  <a:pt x="40277" y="634719"/>
                </a:lnTo>
                <a:lnTo>
                  <a:pt x="23069" y="591176"/>
                </a:lnTo>
                <a:lnTo>
                  <a:pt x="10437" y="545559"/>
                </a:lnTo>
                <a:lnTo>
                  <a:pt x="2655" y="498140"/>
                </a:lnTo>
                <a:lnTo>
                  <a:pt x="0" y="449196"/>
                </a:lnTo>
                <a:close/>
              </a:path>
            </a:pathLst>
          </a:custGeom>
          <a:ln w="63500">
            <a:solidFill>
              <a:srgbClr val="000000"/>
            </a:solidFill>
          </a:ln>
        </p:spPr>
        <p:txBody>
          <a:bodyPr wrap="square" lIns="0" tIns="0" rIns="0" bIns="0" rtlCol="0"/>
          <a:lstStyle/>
          <a:p>
            <a:endParaRPr/>
          </a:p>
        </p:txBody>
      </p:sp>
      <p:sp>
        <p:nvSpPr>
          <p:cNvPr id="8" name="object 8"/>
          <p:cNvSpPr txBox="1"/>
          <p:nvPr/>
        </p:nvSpPr>
        <p:spPr>
          <a:xfrm>
            <a:off x="5200002" y="3315237"/>
            <a:ext cx="786130"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FFFFFF"/>
                </a:solidFill>
                <a:latin typeface="Arial"/>
                <a:cs typeface="Arial"/>
              </a:rPr>
              <a:t>Case</a:t>
            </a:r>
            <a:r>
              <a:rPr sz="1200" spc="-65" dirty="0">
                <a:solidFill>
                  <a:srgbClr val="FFFFFF"/>
                </a:solidFill>
                <a:latin typeface="Arial"/>
                <a:cs typeface="Arial"/>
              </a:rPr>
              <a:t> </a:t>
            </a:r>
            <a:r>
              <a:rPr sz="1200" spc="-5" dirty="0">
                <a:solidFill>
                  <a:srgbClr val="FFFFFF"/>
                </a:solidFill>
                <a:latin typeface="Arial"/>
                <a:cs typeface="Arial"/>
              </a:rPr>
              <a:t>study</a:t>
            </a:r>
            <a:endParaRPr sz="1200">
              <a:latin typeface="Arial"/>
              <a:cs typeface="Arial"/>
            </a:endParaRPr>
          </a:p>
        </p:txBody>
      </p:sp>
      <p:sp>
        <p:nvSpPr>
          <p:cNvPr id="9" name="object 9"/>
          <p:cNvSpPr/>
          <p:nvPr/>
        </p:nvSpPr>
        <p:spPr>
          <a:xfrm>
            <a:off x="343588" y="4950232"/>
            <a:ext cx="905510" cy="908685"/>
          </a:xfrm>
          <a:custGeom>
            <a:avLst/>
            <a:gdLst/>
            <a:ahLst/>
            <a:cxnLst/>
            <a:rect l="l" t="t" r="r" b="b"/>
            <a:pathLst>
              <a:path w="905510" h="908685">
                <a:moveTo>
                  <a:pt x="452523" y="0"/>
                </a:moveTo>
                <a:lnTo>
                  <a:pt x="406256" y="2345"/>
                </a:lnTo>
                <a:lnTo>
                  <a:pt x="361324" y="9230"/>
                </a:lnTo>
                <a:lnTo>
                  <a:pt x="317957" y="20425"/>
                </a:lnTo>
                <a:lnTo>
                  <a:pt x="276381" y="35702"/>
                </a:lnTo>
                <a:lnTo>
                  <a:pt x="236824" y="54834"/>
                </a:lnTo>
                <a:lnTo>
                  <a:pt x="199513" y="77591"/>
                </a:lnTo>
                <a:lnTo>
                  <a:pt x="164676" y="103745"/>
                </a:lnTo>
                <a:lnTo>
                  <a:pt x="132541" y="133067"/>
                </a:lnTo>
                <a:lnTo>
                  <a:pt x="103334" y="165330"/>
                </a:lnTo>
                <a:lnTo>
                  <a:pt x="77284" y="200306"/>
                </a:lnTo>
                <a:lnTo>
                  <a:pt x="54617" y="237764"/>
                </a:lnTo>
                <a:lnTo>
                  <a:pt x="35561" y="277478"/>
                </a:lnTo>
                <a:lnTo>
                  <a:pt x="20344" y="319219"/>
                </a:lnTo>
                <a:lnTo>
                  <a:pt x="9193" y="362759"/>
                </a:lnTo>
                <a:lnTo>
                  <a:pt x="2336" y="407869"/>
                </a:lnTo>
                <a:lnTo>
                  <a:pt x="0" y="454320"/>
                </a:lnTo>
                <a:lnTo>
                  <a:pt x="2336" y="500772"/>
                </a:lnTo>
                <a:lnTo>
                  <a:pt x="9193" y="545882"/>
                </a:lnTo>
                <a:lnTo>
                  <a:pt x="20344" y="589421"/>
                </a:lnTo>
                <a:lnTo>
                  <a:pt x="35561" y="631162"/>
                </a:lnTo>
                <a:lnTo>
                  <a:pt x="54617" y="670876"/>
                </a:lnTo>
                <a:lnTo>
                  <a:pt x="77284" y="708335"/>
                </a:lnTo>
                <a:lnTo>
                  <a:pt x="103334" y="743310"/>
                </a:lnTo>
                <a:lnTo>
                  <a:pt x="132541" y="775573"/>
                </a:lnTo>
                <a:lnTo>
                  <a:pt x="164676" y="804895"/>
                </a:lnTo>
                <a:lnTo>
                  <a:pt x="199513" y="831049"/>
                </a:lnTo>
                <a:lnTo>
                  <a:pt x="236824" y="853806"/>
                </a:lnTo>
                <a:lnTo>
                  <a:pt x="276381" y="872937"/>
                </a:lnTo>
                <a:lnTo>
                  <a:pt x="317957" y="888215"/>
                </a:lnTo>
                <a:lnTo>
                  <a:pt x="361324" y="899410"/>
                </a:lnTo>
                <a:lnTo>
                  <a:pt x="406256" y="906294"/>
                </a:lnTo>
                <a:lnTo>
                  <a:pt x="452523" y="908640"/>
                </a:lnTo>
                <a:lnTo>
                  <a:pt x="498791" y="906294"/>
                </a:lnTo>
                <a:lnTo>
                  <a:pt x="543723" y="899410"/>
                </a:lnTo>
                <a:lnTo>
                  <a:pt x="587090" y="888215"/>
                </a:lnTo>
                <a:lnTo>
                  <a:pt x="628666" y="872937"/>
                </a:lnTo>
                <a:lnTo>
                  <a:pt x="668223" y="853806"/>
                </a:lnTo>
                <a:lnTo>
                  <a:pt x="705534" y="831049"/>
                </a:lnTo>
                <a:lnTo>
                  <a:pt x="740371" y="804895"/>
                </a:lnTo>
                <a:lnTo>
                  <a:pt x="772506" y="775573"/>
                </a:lnTo>
                <a:lnTo>
                  <a:pt x="801713" y="743310"/>
                </a:lnTo>
                <a:lnTo>
                  <a:pt x="827764" y="708335"/>
                </a:lnTo>
                <a:lnTo>
                  <a:pt x="850430" y="670876"/>
                </a:lnTo>
                <a:lnTo>
                  <a:pt x="869486" y="631162"/>
                </a:lnTo>
                <a:lnTo>
                  <a:pt x="884703" y="589421"/>
                </a:lnTo>
                <a:lnTo>
                  <a:pt x="895854" y="545882"/>
                </a:lnTo>
                <a:lnTo>
                  <a:pt x="902711" y="500772"/>
                </a:lnTo>
                <a:lnTo>
                  <a:pt x="905048" y="454320"/>
                </a:lnTo>
                <a:lnTo>
                  <a:pt x="902711" y="407869"/>
                </a:lnTo>
                <a:lnTo>
                  <a:pt x="895854" y="362759"/>
                </a:lnTo>
                <a:lnTo>
                  <a:pt x="884703" y="319219"/>
                </a:lnTo>
                <a:lnTo>
                  <a:pt x="869486" y="277478"/>
                </a:lnTo>
                <a:lnTo>
                  <a:pt x="850430" y="237764"/>
                </a:lnTo>
                <a:lnTo>
                  <a:pt x="827764" y="200306"/>
                </a:lnTo>
                <a:lnTo>
                  <a:pt x="801713" y="165330"/>
                </a:lnTo>
                <a:lnTo>
                  <a:pt x="772506" y="133067"/>
                </a:lnTo>
                <a:lnTo>
                  <a:pt x="740371" y="103745"/>
                </a:lnTo>
                <a:lnTo>
                  <a:pt x="705534" y="77591"/>
                </a:lnTo>
                <a:lnTo>
                  <a:pt x="668223" y="54834"/>
                </a:lnTo>
                <a:lnTo>
                  <a:pt x="628666" y="35702"/>
                </a:lnTo>
                <a:lnTo>
                  <a:pt x="587090" y="20425"/>
                </a:lnTo>
                <a:lnTo>
                  <a:pt x="543723" y="9230"/>
                </a:lnTo>
                <a:lnTo>
                  <a:pt x="498791" y="2345"/>
                </a:lnTo>
                <a:lnTo>
                  <a:pt x="452523" y="0"/>
                </a:lnTo>
                <a:close/>
              </a:path>
            </a:pathLst>
          </a:custGeom>
          <a:solidFill>
            <a:srgbClr val="660066"/>
          </a:solidFill>
        </p:spPr>
        <p:txBody>
          <a:bodyPr wrap="square" lIns="0" tIns="0" rIns="0" bIns="0" rtlCol="0"/>
          <a:lstStyle/>
          <a:p>
            <a:endParaRPr/>
          </a:p>
        </p:txBody>
      </p:sp>
      <p:sp>
        <p:nvSpPr>
          <p:cNvPr id="10" name="object 10"/>
          <p:cNvSpPr/>
          <p:nvPr/>
        </p:nvSpPr>
        <p:spPr>
          <a:xfrm>
            <a:off x="343588" y="4950232"/>
            <a:ext cx="905510" cy="908685"/>
          </a:xfrm>
          <a:custGeom>
            <a:avLst/>
            <a:gdLst/>
            <a:ahLst/>
            <a:cxnLst/>
            <a:rect l="l" t="t" r="r" b="b"/>
            <a:pathLst>
              <a:path w="905510" h="908685">
                <a:moveTo>
                  <a:pt x="0" y="454320"/>
                </a:moveTo>
                <a:lnTo>
                  <a:pt x="2336" y="407868"/>
                </a:lnTo>
                <a:lnTo>
                  <a:pt x="9193" y="362758"/>
                </a:lnTo>
                <a:lnTo>
                  <a:pt x="20344" y="319219"/>
                </a:lnTo>
                <a:lnTo>
                  <a:pt x="35561" y="277478"/>
                </a:lnTo>
                <a:lnTo>
                  <a:pt x="54617" y="237764"/>
                </a:lnTo>
                <a:lnTo>
                  <a:pt x="77283" y="200305"/>
                </a:lnTo>
                <a:lnTo>
                  <a:pt x="103334" y="165330"/>
                </a:lnTo>
                <a:lnTo>
                  <a:pt x="132541" y="133067"/>
                </a:lnTo>
                <a:lnTo>
                  <a:pt x="164676" y="103744"/>
                </a:lnTo>
                <a:lnTo>
                  <a:pt x="199513" y="77590"/>
                </a:lnTo>
                <a:lnTo>
                  <a:pt x="236824" y="54833"/>
                </a:lnTo>
                <a:lnTo>
                  <a:pt x="276381" y="35702"/>
                </a:lnTo>
                <a:lnTo>
                  <a:pt x="317957" y="20425"/>
                </a:lnTo>
                <a:lnTo>
                  <a:pt x="361324" y="9230"/>
                </a:lnTo>
                <a:lnTo>
                  <a:pt x="406256" y="2345"/>
                </a:lnTo>
                <a:lnTo>
                  <a:pt x="452524" y="0"/>
                </a:lnTo>
                <a:lnTo>
                  <a:pt x="498791" y="2345"/>
                </a:lnTo>
                <a:lnTo>
                  <a:pt x="543723" y="9230"/>
                </a:lnTo>
                <a:lnTo>
                  <a:pt x="587090" y="20425"/>
                </a:lnTo>
                <a:lnTo>
                  <a:pt x="628666" y="35702"/>
                </a:lnTo>
                <a:lnTo>
                  <a:pt x="668223" y="54833"/>
                </a:lnTo>
                <a:lnTo>
                  <a:pt x="705534" y="77590"/>
                </a:lnTo>
                <a:lnTo>
                  <a:pt x="740371" y="103744"/>
                </a:lnTo>
                <a:lnTo>
                  <a:pt x="772506" y="133067"/>
                </a:lnTo>
                <a:lnTo>
                  <a:pt x="801713" y="165330"/>
                </a:lnTo>
                <a:lnTo>
                  <a:pt x="827764" y="200305"/>
                </a:lnTo>
                <a:lnTo>
                  <a:pt x="850430" y="237764"/>
                </a:lnTo>
                <a:lnTo>
                  <a:pt x="869486" y="277478"/>
                </a:lnTo>
                <a:lnTo>
                  <a:pt x="884703" y="319219"/>
                </a:lnTo>
                <a:lnTo>
                  <a:pt x="895854" y="362758"/>
                </a:lnTo>
                <a:lnTo>
                  <a:pt x="902711" y="407868"/>
                </a:lnTo>
                <a:lnTo>
                  <a:pt x="905048" y="454320"/>
                </a:lnTo>
                <a:lnTo>
                  <a:pt x="902711" y="500771"/>
                </a:lnTo>
                <a:lnTo>
                  <a:pt x="895854" y="545881"/>
                </a:lnTo>
                <a:lnTo>
                  <a:pt x="884703" y="589420"/>
                </a:lnTo>
                <a:lnTo>
                  <a:pt x="869486" y="631161"/>
                </a:lnTo>
                <a:lnTo>
                  <a:pt x="850430" y="670875"/>
                </a:lnTo>
                <a:lnTo>
                  <a:pt x="827764" y="708334"/>
                </a:lnTo>
                <a:lnTo>
                  <a:pt x="801713" y="743309"/>
                </a:lnTo>
                <a:lnTo>
                  <a:pt x="772506" y="775572"/>
                </a:lnTo>
                <a:lnTo>
                  <a:pt x="740371" y="804895"/>
                </a:lnTo>
                <a:lnTo>
                  <a:pt x="705534" y="831049"/>
                </a:lnTo>
                <a:lnTo>
                  <a:pt x="668223" y="853806"/>
                </a:lnTo>
                <a:lnTo>
                  <a:pt x="628666" y="872937"/>
                </a:lnTo>
                <a:lnTo>
                  <a:pt x="587090" y="888214"/>
                </a:lnTo>
                <a:lnTo>
                  <a:pt x="543723" y="899409"/>
                </a:lnTo>
                <a:lnTo>
                  <a:pt x="498791" y="906294"/>
                </a:lnTo>
                <a:lnTo>
                  <a:pt x="452524" y="908640"/>
                </a:lnTo>
                <a:lnTo>
                  <a:pt x="406256" y="906294"/>
                </a:lnTo>
                <a:lnTo>
                  <a:pt x="361324" y="899409"/>
                </a:lnTo>
                <a:lnTo>
                  <a:pt x="317957" y="888214"/>
                </a:lnTo>
                <a:lnTo>
                  <a:pt x="276381" y="872937"/>
                </a:lnTo>
                <a:lnTo>
                  <a:pt x="236824" y="853806"/>
                </a:lnTo>
                <a:lnTo>
                  <a:pt x="199513" y="831049"/>
                </a:lnTo>
                <a:lnTo>
                  <a:pt x="164676" y="804895"/>
                </a:lnTo>
                <a:lnTo>
                  <a:pt x="132541" y="775572"/>
                </a:lnTo>
                <a:lnTo>
                  <a:pt x="103334" y="743309"/>
                </a:lnTo>
                <a:lnTo>
                  <a:pt x="77283" y="708334"/>
                </a:lnTo>
                <a:lnTo>
                  <a:pt x="54617" y="670875"/>
                </a:lnTo>
                <a:lnTo>
                  <a:pt x="35561" y="631161"/>
                </a:lnTo>
                <a:lnTo>
                  <a:pt x="20344" y="589420"/>
                </a:lnTo>
                <a:lnTo>
                  <a:pt x="9193" y="545881"/>
                </a:lnTo>
                <a:lnTo>
                  <a:pt x="2336" y="500771"/>
                </a:lnTo>
                <a:lnTo>
                  <a:pt x="0" y="454320"/>
                </a:lnTo>
                <a:close/>
              </a:path>
            </a:pathLst>
          </a:custGeom>
          <a:ln w="63500">
            <a:solidFill>
              <a:srgbClr val="000000"/>
            </a:solidFill>
          </a:ln>
        </p:spPr>
        <p:txBody>
          <a:bodyPr wrap="square" lIns="0" tIns="0" rIns="0" bIns="0" rtlCol="0"/>
          <a:lstStyle/>
          <a:p>
            <a:endParaRPr/>
          </a:p>
        </p:txBody>
      </p:sp>
      <p:sp>
        <p:nvSpPr>
          <p:cNvPr id="11" name="object 11"/>
          <p:cNvSpPr txBox="1"/>
          <p:nvPr/>
        </p:nvSpPr>
        <p:spPr>
          <a:xfrm>
            <a:off x="410749" y="5235327"/>
            <a:ext cx="768350" cy="390525"/>
          </a:xfrm>
          <a:prstGeom prst="rect">
            <a:avLst/>
          </a:prstGeom>
        </p:spPr>
        <p:txBody>
          <a:bodyPr vert="horz" wrap="square" lIns="0" tIns="12700" rIns="0" bIns="0" rtlCol="0">
            <a:spAutoFit/>
          </a:bodyPr>
          <a:lstStyle/>
          <a:p>
            <a:pPr marL="131445" marR="5080" indent="-119380">
              <a:lnSpc>
                <a:spcPct val="100000"/>
              </a:lnSpc>
              <a:spcBef>
                <a:spcPts val="100"/>
              </a:spcBef>
            </a:pPr>
            <a:r>
              <a:rPr sz="1200" spc="-5" dirty="0">
                <a:solidFill>
                  <a:srgbClr val="FFFFFF"/>
                </a:solidFill>
                <a:latin typeface="Arial"/>
                <a:cs typeface="Arial"/>
              </a:rPr>
              <a:t>Re</a:t>
            </a:r>
            <a:r>
              <a:rPr sz="1200" dirty="0">
                <a:solidFill>
                  <a:srgbClr val="FFFFFF"/>
                </a:solidFill>
                <a:latin typeface="Arial"/>
                <a:cs typeface="Arial"/>
              </a:rPr>
              <a:t>f</a:t>
            </a:r>
            <a:r>
              <a:rPr sz="1200" spc="-5" dirty="0">
                <a:solidFill>
                  <a:srgbClr val="FFFFFF"/>
                </a:solidFill>
                <a:latin typeface="Arial"/>
                <a:cs typeface="Arial"/>
              </a:rPr>
              <a:t>e</a:t>
            </a:r>
            <a:r>
              <a:rPr sz="1200" dirty="0">
                <a:solidFill>
                  <a:srgbClr val="FFFFFF"/>
                </a:solidFill>
                <a:latin typeface="Arial"/>
                <a:cs typeface="Arial"/>
              </a:rPr>
              <a:t>r</a:t>
            </a:r>
            <a:r>
              <a:rPr sz="1200" spc="-5" dirty="0">
                <a:solidFill>
                  <a:srgbClr val="FFFFFF"/>
                </a:solidFill>
                <a:latin typeface="Arial"/>
                <a:cs typeface="Arial"/>
              </a:rPr>
              <a:t>en</a:t>
            </a:r>
            <a:r>
              <a:rPr sz="1200" dirty="0">
                <a:solidFill>
                  <a:srgbClr val="FFFFFF"/>
                </a:solidFill>
                <a:latin typeface="Arial"/>
                <a:cs typeface="Arial"/>
              </a:rPr>
              <a:t>c</a:t>
            </a:r>
            <a:r>
              <a:rPr sz="1200" spc="-5" dirty="0">
                <a:solidFill>
                  <a:srgbClr val="FFFFFF"/>
                </a:solidFill>
                <a:latin typeface="Arial"/>
                <a:cs typeface="Arial"/>
              </a:rPr>
              <a:t>e</a:t>
            </a:r>
            <a:r>
              <a:rPr sz="1200" dirty="0">
                <a:solidFill>
                  <a:srgbClr val="FFFFFF"/>
                </a:solidFill>
                <a:latin typeface="Arial"/>
                <a:cs typeface="Arial"/>
              </a:rPr>
              <a:t>/  </a:t>
            </a:r>
            <a:r>
              <a:rPr sz="1200" spc="-5" dirty="0">
                <a:solidFill>
                  <a:srgbClr val="FFFFFF"/>
                </a:solidFill>
                <a:latin typeface="Arial"/>
                <a:cs typeface="Arial"/>
              </a:rPr>
              <a:t>reading</a:t>
            </a:r>
            <a:endParaRPr sz="1200">
              <a:latin typeface="Arial"/>
              <a:cs typeface="Arial"/>
            </a:endParaRPr>
          </a:p>
        </p:txBody>
      </p:sp>
      <p:sp>
        <p:nvSpPr>
          <p:cNvPr id="12" name="object 12"/>
          <p:cNvSpPr/>
          <p:nvPr/>
        </p:nvSpPr>
        <p:spPr>
          <a:xfrm>
            <a:off x="5110172" y="4326344"/>
            <a:ext cx="905510" cy="908685"/>
          </a:xfrm>
          <a:custGeom>
            <a:avLst/>
            <a:gdLst/>
            <a:ahLst/>
            <a:cxnLst/>
            <a:rect l="l" t="t" r="r" b="b"/>
            <a:pathLst>
              <a:path w="905510" h="908685">
                <a:moveTo>
                  <a:pt x="452523" y="0"/>
                </a:moveTo>
                <a:lnTo>
                  <a:pt x="406255" y="2345"/>
                </a:lnTo>
                <a:lnTo>
                  <a:pt x="361324" y="9230"/>
                </a:lnTo>
                <a:lnTo>
                  <a:pt x="317957" y="20425"/>
                </a:lnTo>
                <a:lnTo>
                  <a:pt x="276381" y="35702"/>
                </a:lnTo>
                <a:lnTo>
                  <a:pt x="236824" y="54833"/>
                </a:lnTo>
                <a:lnTo>
                  <a:pt x="199513" y="77590"/>
                </a:lnTo>
                <a:lnTo>
                  <a:pt x="164676" y="103744"/>
                </a:lnTo>
                <a:lnTo>
                  <a:pt x="132541" y="133067"/>
                </a:lnTo>
                <a:lnTo>
                  <a:pt x="103334" y="165330"/>
                </a:lnTo>
                <a:lnTo>
                  <a:pt x="77283" y="200305"/>
                </a:lnTo>
                <a:lnTo>
                  <a:pt x="54617" y="237763"/>
                </a:lnTo>
                <a:lnTo>
                  <a:pt x="35561" y="277477"/>
                </a:lnTo>
                <a:lnTo>
                  <a:pt x="20344" y="319218"/>
                </a:lnTo>
                <a:lnTo>
                  <a:pt x="9193" y="362758"/>
                </a:lnTo>
                <a:lnTo>
                  <a:pt x="2336" y="407868"/>
                </a:lnTo>
                <a:lnTo>
                  <a:pt x="0" y="454319"/>
                </a:lnTo>
                <a:lnTo>
                  <a:pt x="2336" y="500771"/>
                </a:lnTo>
                <a:lnTo>
                  <a:pt x="9193" y="545880"/>
                </a:lnTo>
                <a:lnTo>
                  <a:pt x="20344" y="589420"/>
                </a:lnTo>
                <a:lnTo>
                  <a:pt x="35561" y="631161"/>
                </a:lnTo>
                <a:lnTo>
                  <a:pt x="54617" y="670875"/>
                </a:lnTo>
                <a:lnTo>
                  <a:pt x="77283" y="708334"/>
                </a:lnTo>
                <a:lnTo>
                  <a:pt x="103334" y="743309"/>
                </a:lnTo>
                <a:lnTo>
                  <a:pt x="132541" y="775572"/>
                </a:lnTo>
                <a:lnTo>
                  <a:pt x="164676" y="804895"/>
                </a:lnTo>
                <a:lnTo>
                  <a:pt x="199513" y="831049"/>
                </a:lnTo>
                <a:lnTo>
                  <a:pt x="236824" y="853806"/>
                </a:lnTo>
                <a:lnTo>
                  <a:pt x="276381" y="872937"/>
                </a:lnTo>
                <a:lnTo>
                  <a:pt x="317957" y="888215"/>
                </a:lnTo>
                <a:lnTo>
                  <a:pt x="361324" y="899410"/>
                </a:lnTo>
                <a:lnTo>
                  <a:pt x="406255" y="906294"/>
                </a:lnTo>
                <a:lnTo>
                  <a:pt x="452523" y="908640"/>
                </a:lnTo>
                <a:lnTo>
                  <a:pt x="498791" y="906294"/>
                </a:lnTo>
                <a:lnTo>
                  <a:pt x="543723" y="899410"/>
                </a:lnTo>
                <a:lnTo>
                  <a:pt x="587090" y="888215"/>
                </a:lnTo>
                <a:lnTo>
                  <a:pt x="628666" y="872937"/>
                </a:lnTo>
                <a:lnTo>
                  <a:pt x="668223" y="853806"/>
                </a:lnTo>
                <a:lnTo>
                  <a:pt x="705534" y="831049"/>
                </a:lnTo>
                <a:lnTo>
                  <a:pt x="740371" y="804895"/>
                </a:lnTo>
                <a:lnTo>
                  <a:pt x="772506" y="775572"/>
                </a:lnTo>
                <a:lnTo>
                  <a:pt x="801713" y="743309"/>
                </a:lnTo>
                <a:lnTo>
                  <a:pt x="827763" y="708334"/>
                </a:lnTo>
                <a:lnTo>
                  <a:pt x="850430" y="670875"/>
                </a:lnTo>
                <a:lnTo>
                  <a:pt x="869486" y="631161"/>
                </a:lnTo>
                <a:lnTo>
                  <a:pt x="884703" y="589420"/>
                </a:lnTo>
                <a:lnTo>
                  <a:pt x="895854" y="545880"/>
                </a:lnTo>
                <a:lnTo>
                  <a:pt x="902711" y="500771"/>
                </a:lnTo>
                <a:lnTo>
                  <a:pt x="905047" y="454319"/>
                </a:lnTo>
                <a:lnTo>
                  <a:pt x="902711" y="407868"/>
                </a:lnTo>
                <a:lnTo>
                  <a:pt x="895854" y="362758"/>
                </a:lnTo>
                <a:lnTo>
                  <a:pt x="884703" y="319218"/>
                </a:lnTo>
                <a:lnTo>
                  <a:pt x="869486" y="277477"/>
                </a:lnTo>
                <a:lnTo>
                  <a:pt x="850430" y="237763"/>
                </a:lnTo>
                <a:lnTo>
                  <a:pt x="827763" y="200305"/>
                </a:lnTo>
                <a:lnTo>
                  <a:pt x="801713" y="165330"/>
                </a:lnTo>
                <a:lnTo>
                  <a:pt x="772506" y="133067"/>
                </a:lnTo>
                <a:lnTo>
                  <a:pt x="740371" y="103744"/>
                </a:lnTo>
                <a:lnTo>
                  <a:pt x="705534" y="77590"/>
                </a:lnTo>
                <a:lnTo>
                  <a:pt x="668223" y="54833"/>
                </a:lnTo>
                <a:lnTo>
                  <a:pt x="628666" y="35702"/>
                </a:lnTo>
                <a:lnTo>
                  <a:pt x="587090" y="20425"/>
                </a:lnTo>
                <a:lnTo>
                  <a:pt x="543723" y="9230"/>
                </a:lnTo>
                <a:lnTo>
                  <a:pt x="498791" y="2345"/>
                </a:lnTo>
                <a:lnTo>
                  <a:pt x="452523" y="0"/>
                </a:lnTo>
                <a:close/>
              </a:path>
            </a:pathLst>
          </a:custGeom>
          <a:solidFill>
            <a:srgbClr val="27BFFF"/>
          </a:solidFill>
        </p:spPr>
        <p:txBody>
          <a:bodyPr wrap="square" lIns="0" tIns="0" rIns="0" bIns="0" rtlCol="0"/>
          <a:lstStyle/>
          <a:p>
            <a:endParaRPr/>
          </a:p>
        </p:txBody>
      </p:sp>
      <p:sp>
        <p:nvSpPr>
          <p:cNvPr id="13" name="object 13"/>
          <p:cNvSpPr/>
          <p:nvPr/>
        </p:nvSpPr>
        <p:spPr>
          <a:xfrm>
            <a:off x="5110172" y="4326344"/>
            <a:ext cx="905510" cy="908685"/>
          </a:xfrm>
          <a:custGeom>
            <a:avLst/>
            <a:gdLst/>
            <a:ahLst/>
            <a:cxnLst/>
            <a:rect l="l" t="t" r="r" b="b"/>
            <a:pathLst>
              <a:path w="905510" h="908685">
                <a:moveTo>
                  <a:pt x="0" y="454320"/>
                </a:moveTo>
                <a:lnTo>
                  <a:pt x="2336" y="407868"/>
                </a:lnTo>
                <a:lnTo>
                  <a:pt x="9193" y="362758"/>
                </a:lnTo>
                <a:lnTo>
                  <a:pt x="20344" y="319219"/>
                </a:lnTo>
                <a:lnTo>
                  <a:pt x="35561" y="277478"/>
                </a:lnTo>
                <a:lnTo>
                  <a:pt x="54617" y="237764"/>
                </a:lnTo>
                <a:lnTo>
                  <a:pt x="77283" y="200305"/>
                </a:lnTo>
                <a:lnTo>
                  <a:pt x="103334" y="165330"/>
                </a:lnTo>
                <a:lnTo>
                  <a:pt x="132541" y="133067"/>
                </a:lnTo>
                <a:lnTo>
                  <a:pt x="164676" y="103744"/>
                </a:lnTo>
                <a:lnTo>
                  <a:pt x="199513" y="77590"/>
                </a:lnTo>
                <a:lnTo>
                  <a:pt x="236824" y="54833"/>
                </a:lnTo>
                <a:lnTo>
                  <a:pt x="276381" y="35702"/>
                </a:lnTo>
                <a:lnTo>
                  <a:pt x="317957" y="20425"/>
                </a:lnTo>
                <a:lnTo>
                  <a:pt x="361324" y="9230"/>
                </a:lnTo>
                <a:lnTo>
                  <a:pt x="406256" y="2345"/>
                </a:lnTo>
                <a:lnTo>
                  <a:pt x="452524" y="0"/>
                </a:lnTo>
                <a:lnTo>
                  <a:pt x="498791" y="2345"/>
                </a:lnTo>
                <a:lnTo>
                  <a:pt x="543723" y="9230"/>
                </a:lnTo>
                <a:lnTo>
                  <a:pt x="587090" y="20425"/>
                </a:lnTo>
                <a:lnTo>
                  <a:pt x="628666" y="35702"/>
                </a:lnTo>
                <a:lnTo>
                  <a:pt x="668223" y="54833"/>
                </a:lnTo>
                <a:lnTo>
                  <a:pt x="705534" y="77590"/>
                </a:lnTo>
                <a:lnTo>
                  <a:pt x="740371" y="103744"/>
                </a:lnTo>
                <a:lnTo>
                  <a:pt x="772506" y="133067"/>
                </a:lnTo>
                <a:lnTo>
                  <a:pt x="801713" y="165330"/>
                </a:lnTo>
                <a:lnTo>
                  <a:pt x="827764" y="200305"/>
                </a:lnTo>
                <a:lnTo>
                  <a:pt x="850430" y="237764"/>
                </a:lnTo>
                <a:lnTo>
                  <a:pt x="869486" y="277478"/>
                </a:lnTo>
                <a:lnTo>
                  <a:pt x="884703" y="319219"/>
                </a:lnTo>
                <a:lnTo>
                  <a:pt x="895854" y="362758"/>
                </a:lnTo>
                <a:lnTo>
                  <a:pt x="902711" y="407868"/>
                </a:lnTo>
                <a:lnTo>
                  <a:pt x="905048" y="454320"/>
                </a:lnTo>
                <a:lnTo>
                  <a:pt x="902711" y="500771"/>
                </a:lnTo>
                <a:lnTo>
                  <a:pt x="895854" y="545881"/>
                </a:lnTo>
                <a:lnTo>
                  <a:pt x="884703" y="589420"/>
                </a:lnTo>
                <a:lnTo>
                  <a:pt x="869486" y="631161"/>
                </a:lnTo>
                <a:lnTo>
                  <a:pt x="850430" y="670875"/>
                </a:lnTo>
                <a:lnTo>
                  <a:pt x="827764" y="708334"/>
                </a:lnTo>
                <a:lnTo>
                  <a:pt x="801713" y="743309"/>
                </a:lnTo>
                <a:lnTo>
                  <a:pt x="772506" y="775572"/>
                </a:lnTo>
                <a:lnTo>
                  <a:pt x="740371" y="804895"/>
                </a:lnTo>
                <a:lnTo>
                  <a:pt x="705534" y="831049"/>
                </a:lnTo>
                <a:lnTo>
                  <a:pt x="668223" y="853806"/>
                </a:lnTo>
                <a:lnTo>
                  <a:pt x="628666" y="872937"/>
                </a:lnTo>
                <a:lnTo>
                  <a:pt x="587090" y="888214"/>
                </a:lnTo>
                <a:lnTo>
                  <a:pt x="543723" y="899409"/>
                </a:lnTo>
                <a:lnTo>
                  <a:pt x="498791" y="906294"/>
                </a:lnTo>
                <a:lnTo>
                  <a:pt x="452524" y="908640"/>
                </a:lnTo>
                <a:lnTo>
                  <a:pt x="406256" y="906294"/>
                </a:lnTo>
                <a:lnTo>
                  <a:pt x="361324" y="899409"/>
                </a:lnTo>
                <a:lnTo>
                  <a:pt x="317957" y="888214"/>
                </a:lnTo>
                <a:lnTo>
                  <a:pt x="276381" y="872937"/>
                </a:lnTo>
                <a:lnTo>
                  <a:pt x="236824" y="853806"/>
                </a:lnTo>
                <a:lnTo>
                  <a:pt x="199513" y="831049"/>
                </a:lnTo>
                <a:lnTo>
                  <a:pt x="164676" y="804895"/>
                </a:lnTo>
                <a:lnTo>
                  <a:pt x="132541" y="775572"/>
                </a:lnTo>
                <a:lnTo>
                  <a:pt x="103334" y="743309"/>
                </a:lnTo>
                <a:lnTo>
                  <a:pt x="77283" y="708334"/>
                </a:lnTo>
                <a:lnTo>
                  <a:pt x="54617" y="670875"/>
                </a:lnTo>
                <a:lnTo>
                  <a:pt x="35561" y="631161"/>
                </a:lnTo>
                <a:lnTo>
                  <a:pt x="20344" y="589420"/>
                </a:lnTo>
                <a:lnTo>
                  <a:pt x="9193" y="545881"/>
                </a:lnTo>
                <a:lnTo>
                  <a:pt x="2336" y="500771"/>
                </a:lnTo>
                <a:lnTo>
                  <a:pt x="0" y="454320"/>
                </a:lnTo>
                <a:close/>
              </a:path>
            </a:pathLst>
          </a:custGeom>
          <a:ln w="63500">
            <a:solidFill>
              <a:srgbClr val="000000"/>
            </a:solidFill>
          </a:ln>
        </p:spPr>
        <p:txBody>
          <a:bodyPr wrap="square" lIns="0" tIns="0" rIns="0" bIns="0" rtlCol="0"/>
          <a:lstStyle/>
          <a:p>
            <a:endParaRPr/>
          </a:p>
        </p:txBody>
      </p:sp>
      <p:sp>
        <p:nvSpPr>
          <p:cNvPr id="14" name="object 14"/>
          <p:cNvSpPr txBox="1"/>
          <p:nvPr/>
        </p:nvSpPr>
        <p:spPr>
          <a:xfrm>
            <a:off x="5356498" y="4667354"/>
            <a:ext cx="41084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Arial"/>
                <a:cs typeface="Arial"/>
              </a:rPr>
              <a:t>V</a:t>
            </a:r>
            <a:r>
              <a:rPr sz="1200" spc="-5" dirty="0">
                <a:solidFill>
                  <a:srgbClr val="FFFFFF"/>
                </a:solidFill>
                <a:latin typeface="Arial"/>
                <a:cs typeface="Arial"/>
              </a:rPr>
              <a:t>i</a:t>
            </a:r>
            <a:r>
              <a:rPr sz="1200" spc="-10" dirty="0">
                <a:solidFill>
                  <a:srgbClr val="FFFFFF"/>
                </a:solidFill>
                <a:latin typeface="Arial"/>
                <a:cs typeface="Arial"/>
              </a:rPr>
              <a:t>de</a:t>
            </a:r>
            <a:r>
              <a:rPr sz="1200" dirty="0">
                <a:solidFill>
                  <a:srgbClr val="FFFFFF"/>
                </a:solidFill>
                <a:latin typeface="Arial"/>
                <a:cs typeface="Arial"/>
              </a:rPr>
              <a:t>o</a:t>
            </a:r>
            <a:endParaRPr sz="1200">
              <a:latin typeface="Arial"/>
              <a:cs typeface="Arial"/>
            </a:endParaRPr>
          </a:p>
        </p:txBody>
      </p:sp>
      <p:sp>
        <p:nvSpPr>
          <p:cNvPr id="15" name="object 15"/>
          <p:cNvSpPr txBox="1"/>
          <p:nvPr/>
        </p:nvSpPr>
        <p:spPr>
          <a:xfrm>
            <a:off x="6190724" y="1722670"/>
            <a:ext cx="2590165" cy="510540"/>
          </a:xfrm>
          <a:prstGeom prst="rect">
            <a:avLst/>
          </a:prstGeom>
        </p:spPr>
        <p:txBody>
          <a:bodyPr vert="horz" wrap="square" lIns="0" tIns="22860" rIns="0" bIns="0" rtlCol="0">
            <a:spAutoFit/>
          </a:bodyPr>
          <a:lstStyle/>
          <a:p>
            <a:pPr marL="12700" marR="5080">
              <a:lnSpc>
                <a:spcPts val="1900"/>
              </a:lnSpc>
              <a:spcBef>
                <a:spcPts val="180"/>
              </a:spcBef>
            </a:pPr>
            <a:r>
              <a:rPr sz="1600" spc="-5" dirty="0">
                <a:latin typeface="Arial"/>
                <a:cs typeface="Arial"/>
              </a:rPr>
              <a:t>Some suggested answers </a:t>
            </a:r>
            <a:r>
              <a:rPr sz="1600" dirty="0">
                <a:latin typeface="Arial"/>
                <a:cs typeface="Arial"/>
              </a:rPr>
              <a:t>to  </a:t>
            </a:r>
            <a:r>
              <a:rPr sz="1600" spc="-5" dirty="0">
                <a:latin typeface="Arial"/>
                <a:cs typeface="Arial"/>
              </a:rPr>
              <a:t>activities/group work</a:t>
            </a:r>
            <a:endParaRPr sz="1600">
              <a:latin typeface="Arial"/>
              <a:cs typeface="Arial"/>
            </a:endParaRPr>
          </a:p>
        </p:txBody>
      </p:sp>
      <p:sp>
        <p:nvSpPr>
          <p:cNvPr id="16" name="object 16"/>
          <p:cNvSpPr txBox="1"/>
          <p:nvPr/>
        </p:nvSpPr>
        <p:spPr>
          <a:xfrm>
            <a:off x="1458512" y="3895741"/>
            <a:ext cx="3314700" cy="269240"/>
          </a:xfrm>
          <a:prstGeom prst="rect">
            <a:avLst/>
          </a:prstGeom>
        </p:spPr>
        <p:txBody>
          <a:bodyPr vert="horz" wrap="square" lIns="0" tIns="12700" rIns="0" bIns="0" rtlCol="0">
            <a:spAutoFit/>
          </a:bodyPr>
          <a:lstStyle/>
          <a:p>
            <a:pPr marL="12700">
              <a:lnSpc>
                <a:spcPct val="100000"/>
              </a:lnSpc>
              <a:spcBef>
                <a:spcPts val="100"/>
              </a:spcBef>
            </a:pPr>
            <a:r>
              <a:rPr sz="1600" spc="-5" dirty="0">
                <a:latin typeface="Arial"/>
                <a:cs typeface="Arial"/>
              </a:rPr>
              <a:t>Essential content (not </a:t>
            </a:r>
            <a:r>
              <a:rPr sz="1600" dirty="0">
                <a:latin typeface="Arial"/>
                <a:cs typeface="Arial"/>
              </a:rPr>
              <a:t>to </a:t>
            </a:r>
            <a:r>
              <a:rPr sz="1600" spc="-5" dirty="0">
                <a:latin typeface="Arial"/>
                <a:cs typeface="Arial"/>
              </a:rPr>
              <a:t>be</a:t>
            </a:r>
            <a:r>
              <a:rPr sz="1600" spc="15" dirty="0">
                <a:latin typeface="Arial"/>
                <a:cs typeface="Arial"/>
              </a:rPr>
              <a:t> </a:t>
            </a:r>
            <a:r>
              <a:rPr sz="1600" spc="-5" dirty="0">
                <a:latin typeface="Arial"/>
                <a:cs typeface="Arial"/>
              </a:rPr>
              <a:t>missed!)</a:t>
            </a:r>
            <a:endParaRPr sz="1600">
              <a:latin typeface="Arial"/>
              <a:cs typeface="Arial"/>
            </a:endParaRPr>
          </a:p>
        </p:txBody>
      </p:sp>
      <p:sp>
        <p:nvSpPr>
          <p:cNvPr id="17" name="object 17"/>
          <p:cNvSpPr txBox="1"/>
          <p:nvPr/>
        </p:nvSpPr>
        <p:spPr>
          <a:xfrm>
            <a:off x="1419887" y="5224159"/>
            <a:ext cx="2826385" cy="510540"/>
          </a:xfrm>
          <a:prstGeom prst="rect">
            <a:avLst/>
          </a:prstGeom>
        </p:spPr>
        <p:txBody>
          <a:bodyPr vert="horz" wrap="square" lIns="0" tIns="22860" rIns="0" bIns="0" rtlCol="0">
            <a:spAutoFit/>
          </a:bodyPr>
          <a:lstStyle/>
          <a:p>
            <a:pPr marL="12700" marR="5080">
              <a:lnSpc>
                <a:spcPts val="1900"/>
              </a:lnSpc>
              <a:spcBef>
                <a:spcPts val="180"/>
              </a:spcBef>
            </a:pPr>
            <a:r>
              <a:rPr sz="1600" spc="-5" dirty="0">
                <a:latin typeface="Arial"/>
                <a:cs typeface="Arial"/>
              </a:rPr>
              <a:t>Key reference for consolidating  learning</a:t>
            </a:r>
            <a:endParaRPr sz="1600">
              <a:latin typeface="Arial"/>
              <a:cs typeface="Arial"/>
            </a:endParaRPr>
          </a:p>
        </p:txBody>
      </p:sp>
      <p:sp>
        <p:nvSpPr>
          <p:cNvPr id="18" name="object 18"/>
          <p:cNvSpPr txBox="1"/>
          <p:nvPr/>
        </p:nvSpPr>
        <p:spPr>
          <a:xfrm>
            <a:off x="6214903" y="3159010"/>
            <a:ext cx="2612390" cy="510540"/>
          </a:xfrm>
          <a:prstGeom prst="rect">
            <a:avLst/>
          </a:prstGeom>
        </p:spPr>
        <p:txBody>
          <a:bodyPr vert="horz" wrap="square" lIns="0" tIns="22860" rIns="0" bIns="0" rtlCol="0">
            <a:spAutoFit/>
          </a:bodyPr>
          <a:lstStyle/>
          <a:p>
            <a:pPr marL="12700" marR="5080">
              <a:lnSpc>
                <a:spcPts val="1900"/>
              </a:lnSpc>
              <a:spcBef>
                <a:spcPts val="180"/>
              </a:spcBef>
            </a:pPr>
            <a:r>
              <a:rPr sz="1600" spc="-5" dirty="0">
                <a:latin typeface="Arial"/>
                <a:cs typeface="Arial"/>
              </a:rPr>
              <a:t>In-depth case study applying  learning </a:t>
            </a:r>
            <a:r>
              <a:rPr sz="1600" dirty="0">
                <a:latin typeface="Arial"/>
                <a:cs typeface="Arial"/>
              </a:rPr>
              <a:t>to</a:t>
            </a:r>
            <a:r>
              <a:rPr sz="1600" spc="-5" dirty="0">
                <a:latin typeface="Arial"/>
                <a:cs typeface="Arial"/>
              </a:rPr>
              <a:t> practice</a:t>
            </a:r>
            <a:endParaRPr sz="1600">
              <a:latin typeface="Arial"/>
              <a:cs typeface="Arial"/>
            </a:endParaRPr>
          </a:p>
        </p:txBody>
      </p:sp>
      <p:sp>
        <p:nvSpPr>
          <p:cNvPr id="19" name="object 19"/>
          <p:cNvSpPr txBox="1"/>
          <p:nvPr/>
        </p:nvSpPr>
        <p:spPr>
          <a:xfrm>
            <a:off x="6198539" y="4495335"/>
            <a:ext cx="2651760" cy="510540"/>
          </a:xfrm>
          <a:prstGeom prst="rect">
            <a:avLst/>
          </a:prstGeom>
        </p:spPr>
        <p:txBody>
          <a:bodyPr vert="horz" wrap="square" lIns="0" tIns="22860" rIns="0" bIns="0" rtlCol="0">
            <a:spAutoFit/>
          </a:bodyPr>
          <a:lstStyle/>
          <a:p>
            <a:pPr marL="12700" marR="5080">
              <a:lnSpc>
                <a:spcPts val="1900"/>
              </a:lnSpc>
              <a:spcBef>
                <a:spcPts val="180"/>
              </a:spcBef>
            </a:pPr>
            <a:r>
              <a:rPr sz="1600" spc="-15" dirty="0">
                <a:latin typeface="Arial"/>
                <a:cs typeface="Arial"/>
              </a:rPr>
              <a:t>Video </a:t>
            </a:r>
            <a:r>
              <a:rPr sz="1600" spc="-5" dirty="0">
                <a:latin typeface="Arial"/>
                <a:cs typeface="Arial"/>
              </a:rPr>
              <a:t>material </a:t>
            </a:r>
            <a:r>
              <a:rPr sz="1600" dirty="0">
                <a:latin typeface="Arial"/>
                <a:cs typeface="Arial"/>
              </a:rPr>
              <a:t>to </a:t>
            </a:r>
            <a:r>
              <a:rPr sz="1600" spc="-5" dirty="0">
                <a:latin typeface="Arial"/>
                <a:cs typeface="Arial"/>
              </a:rPr>
              <a:t>supplement  learning</a:t>
            </a:r>
            <a:endParaRPr sz="1600">
              <a:latin typeface="Arial"/>
              <a:cs typeface="Arial"/>
            </a:endParaRPr>
          </a:p>
        </p:txBody>
      </p:sp>
      <p:sp>
        <p:nvSpPr>
          <p:cNvPr id="20" name="object 20"/>
          <p:cNvSpPr/>
          <p:nvPr/>
        </p:nvSpPr>
        <p:spPr>
          <a:xfrm>
            <a:off x="5110172" y="5607468"/>
            <a:ext cx="905510" cy="908685"/>
          </a:xfrm>
          <a:custGeom>
            <a:avLst/>
            <a:gdLst/>
            <a:ahLst/>
            <a:cxnLst/>
            <a:rect l="l" t="t" r="r" b="b"/>
            <a:pathLst>
              <a:path w="905510" h="908684">
                <a:moveTo>
                  <a:pt x="452523" y="0"/>
                </a:moveTo>
                <a:lnTo>
                  <a:pt x="406255" y="2345"/>
                </a:lnTo>
                <a:lnTo>
                  <a:pt x="361324" y="9230"/>
                </a:lnTo>
                <a:lnTo>
                  <a:pt x="317957" y="20425"/>
                </a:lnTo>
                <a:lnTo>
                  <a:pt x="276381" y="35702"/>
                </a:lnTo>
                <a:lnTo>
                  <a:pt x="236824" y="54833"/>
                </a:lnTo>
                <a:lnTo>
                  <a:pt x="199513" y="77590"/>
                </a:lnTo>
                <a:lnTo>
                  <a:pt x="164676" y="103744"/>
                </a:lnTo>
                <a:lnTo>
                  <a:pt x="132541" y="133067"/>
                </a:lnTo>
                <a:lnTo>
                  <a:pt x="103334" y="165330"/>
                </a:lnTo>
                <a:lnTo>
                  <a:pt x="77283" y="200305"/>
                </a:lnTo>
                <a:lnTo>
                  <a:pt x="54617" y="237764"/>
                </a:lnTo>
                <a:lnTo>
                  <a:pt x="35561" y="277478"/>
                </a:lnTo>
                <a:lnTo>
                  <a:pt x="20344" y="319219"/>
                </a:lnTo>
                <a:lnTo>
                  <a:pt x="9193" y="362758"/>
                </a:lnTo>
                <a:lnTo>
                  <a:pt x="2336" y="407868"/>
                </a:lnTo>
                <a:lnTo>
                  <a:pt x="0" y="454320"/>
                </a:lnTo>
                <a:lnTo>
                  <a:pt x="2336" y="500771"/>
                </a:lnTo>
                <a:lnTo>
                  <a:pt x="9193" y="545881"/>
                </a:lnTo>
                <a:lnTo>
                  <a:pt x="20344" y="589420"/>
                </a:lnTo>
                <a:lnTo>
                  <a:pt x="35561" y="631161"/>
                </a:lnTo>
                <a:lnTo>
                  <a:pt x="54617" y="670875"/>
                </a:lnTo>
                <a:lnTo>
                  <a:pt x="77283" y="708334"/>
                </a:lnTo>
                <a:lnTo>
                  <a:pt x="103334" y="743309"/>
                </a:lnTo>
                <a:lnTo>
                  <a:pt x="132541" y="775572"/>
                </a:lnTo>
                <a:lnTo>
                  <a:pt x="164676" y="804895"/>
                </a:lnTo>
                <a:lnTo>
                  <a:pt x="199513" y="831049"/>
                </a:lnTo>
                <a:lnTo>
                  <a:pt x="236824" y="853806"/>
                </a:lnTo>
                <a:lnTo>
                  <a:pt x="276381" y="872937"/>
                </a:lnTo>
                <a:lnTo>
                  <a:pt x="317957" y="888214"/>
                </a:lnTo>
                <a:lnTo>
                  <a:pt x="361324" y="899409"/>
                </a:lnTo>
                <a:lnTo>
                  <a:pt x="406255" y="906294"/>
                </a:lnTo>
                <a:lnTo>
                  <a:pt x="452523" y="908640"/>
                </a:lnTo>
                <a:lnTo>
                  <a:pt x="498791" y="906294"/>
                </a:lnTo>
                <a:lnTo>
                  <a:pt x="543723" y="899409"/>
                </a:lnTo>
                <a:lnTo>
                  <a:pt x="587090" y="888214"/>
                </a:lnTo>
                <a:lnTo>
                  <a:pt x="628666" y="872937"/>
                </a:lnTo>
                <a:lnTo>
                  <a:pt x="668223" y="853806"/>
                </a:lnTo>
                <a:lnTo>
                  <a:pt x="705534" y="831049"/>
                </a:lnTo>
                <a:lnTo>
                  <a:pt x="740371" y="804895"/>
                </a:lnTo>
                <a:lnTo>
                  <a:pt x="772506" y="775572"/>
                </a:lnTo>
                <a:lnTo>
                  <a:pt x="801713" y="743309"/>
                </a:lnTo>
                <a:lnTo>
                  <a:pt x="827763" y="708334"/>
                </a:lnTo>
                <a:lnTo>
                  <a:pt x="850430" y="670875"/>
                </a:lnTo>
                <a:lnTo>
                  <a:pt x="869486" y="631161"/>
                </a:lnTo>
                <a:lnTo>
                  <a:pt x="884703" y="589420"/>
                </a:lnTo>
                <a:lnTo>
                  <a:pt x="895854" y="545881"/>
                </a:lnTo>
                <a:lnTo>
                  <a:pt x="902711" y="500771"/>
                </a:lnTo>
                <a:lnTo>
                  <a:pt x="905047" y="454320"/>
                </a:lnTo>
                <a:lnTo>
                  <a:pt x="902711" y="407868"/>
                </a:lnTo>
                <a:lnTo>
                  <a:pt x="895854" y="362758"/>
                </a:lnTo>
                <a:lnTo>
                  <a:pt x="884703" y="319219"/>
                </a:lnTo>
                <a:lnTo>
                  <a:pt x="869486" y="277478"/>
                </a:lnTo>
                <a:lnTo>
                  <a:pt x="850430" y="237764"/>
                </a:lnTo>
                <a:lnTo>
                  <a:pt x="827763" y="200305"/>
                </a:lnTo>
                <a:lnTo>
                  <a:pt x="801713" y="165330"/>
                </a:lnTo>
                <a:lnTo>
                  <a:pt x="772506" y="133067"/>
                </a:lnTo>
                <a:lnTo>
                  <a:pt x="740371" y="103744"/>
                </a:lnTo>
                <a:lnTo>
                  <a:pt x="705534" y="77590"/>
                </a:lnTo>
                <a:lnTo>
                  <a:pt x="668223" y="54833"/>
                </a:lnTo>
                <a:lnTo>
                  <a:pt x="628666" y="35702"/>
                </a:lnTo>
                <a:lnTo>
                  <a:pt x="587090" y="20425"/>
                </a:lnTo>
                <a:lnTo>
                  <a:pt x="543723" y="9230"/>
                </a:lnTo>
                <a:lnTo>
                  <a:pt x="498791" y="2345"/>
                </a:lnTo>
                <a:lnTo>
                  <a:pt x="452523" y="0"/>
                </a:lnTo>
                <a:close/>
              </a:path>
            </a:pathLst>
          </a:custGeom>
          <a:solidFill>
            <a:srgbClr val="000000"/>
          </a:solidFill>
        </p:spPr>
        <p:txBody>
          <a:bodyPr wrap="square" lIns="0" tIns="0" rIns="0" bIns="0" rtlCol="0"/>
          <a:lstStyle/>
          <a:p>
            <a:endParaRPr/>
          </a:p>
        </p:txBody>
      </p:sp>
      <p:sp>
        <p:nvSpPr>
          <p:cNvPr id="21" name="object 21"/>
          <p:cNvSpPr/>
          <p:nvPr/>
        </p:nvSpPr>
        <p:spPr>
          <a:xfrm>
            <a:off x="5110172" y="5607468"/>
            <a:ext cx="905510" cy="908685"/>
          </a:xfrm>
          <a:custGeom>
            <a:avLst/>
            <a:gdLst/>
            <a:ahLst/>
            <a:cxnLst/>
            <a:rect l="l" t="t" r="r" b="b"/>
            <a:pathLst>
              <a:path w="905510" h="908684">
                <a:moveTo>
                  <a:pt x="0" y="454320"/>
                </a:moveTo>
                <a:lnTo>
                  <a:pt x="2336" y="407868"/>
                </a:lnTo>
                <a:lnTo>
                  <a:pt x="9193" y="362758"/>
                </a:lnTo>
                <a:lnTo>
                  <a:pt x="20344" y="319219"/>
                </a:lnTo>
                <a:lnTo>
                  <a:pt x="35561" y="277478"/>
                </a:lnTo>
                <a:lnTo>
                  <a:pt x="54617" y="237764"/>
                </a:lnTo>
                <a:lnTo>
                  <a:pt x="77283" y="200305"/>
                </a:lnTo>
                <a:lnTo>
                  <a:pt x="103334" y="165330"/>
                </a:lnTo>
                <a:lnTo>
                  <a:pt x="132541" y="133067"/>
                </a:lnTo>
                <a:lnTo>
                  <a:pt x="164676" y="103744"/>
                </a:lnTo>
                <a:lnTo>
                  <a:pt x="199513" y="77590"/>
                </a:lnTo>
                <a:lnTo>
                  <a:pt x="236824" y="54833"/>
                </a:lnTo>
                <a:lnTo>
                  <a:pt x="276381" y="35702"/>
                </a:lnTo>
                <a:lnTo>
                  <a:pt x="317957" y="20425"/>
                </a:lnTo>
                <a:lnTo>
                  <a:pt x="361324" y="9230"/>
                </a:lnTo>
                <a:lnTo>
                  <a:pt x="406256" y="2345"/>
                </a:lnTo>
                <a:lnTo>
                  <a:pt x="452524" y="0"/>
                </a:lnTo>
                <a:lnTo>
                  <a:pt x="498791" y="2345"/>
                </a:lnTo>
                <a:lnTo>
                  <a:pt x="543723" y="9230"/>
                </a:lnTo>
                <a:lnTo>
                  <a:pt x="587090" y="20425"/>
                </a:lnTo>
                <a:lnTo>
                  <a:pt x="628666" y="35702"/>
                </a:lnTo>
                <a:lnTo>
                  <a:pt x="668223" y="54833"/>
                </a:lnTo>
                <a:lnTo>
                  <a:pt x="705534" y="77590"/>
                </a:lnTo>
                <a:lnTo>
                  <a:pt x="740371" y="103744"/>
                </a:lnTo>
                <a:lnTo>
                  <a:pt x="772506" y="133067"/>
                </a:lnTo>
                <a:lnTo>
                  <a:pt x="801713" y="165330"/>
                </a:lnTo>
                <a:lnTo>
                  <a:pt x="827764" y="200305"/>
                </a:lnTo>
                <a:lnTo>
                  <a:pt x="850430" y="237764"/>
                </a:lnTo>
                <a:lnTo>
                  <a:pt x="869486" y="277478"/>
                </a:lnTo>
                <a:lnTo>
                  <a:pt x="884703" y="319219"/>
                </a:lnTo>
                <a:lnTo>
                  <a:pt x="895854" y="362758"/>
                </a:lnTo>
                <a:lnTo>
                  <a:pt x="902711" y="407868"/>
                </a:lnTo>
                <a:lnTo>
                  <a:pt x="905048" y="454320"/>
                </a:lnTo>
                <a:lnTo>
                  <a:pt x="902711" y="500771"/>
                </a:lnTo>
                <a:lnTo>
                  <a:pt x="895854" y="545881"/>
                </a:lnTo>
                <a:lnTo>
                  <a:pt x="884703" y="589420"/>
                </a:lnTo>
                <a:lnTo>
                  <a:pt x="869486" y="631161"/>
                </a:lnTo>
                <a:lnTo>
                  <a:pt x="850430" y="670875"/>
                </a:lnTo>
                <a:lnTo>
                  <a:pt x="827764" y="708334"/>
                </a:lnTo>
                <a:lnTo>
                  <a:pt x="801713" y="743309"/>
                </a:lnTo>
                <a:lnTo>
                  <a:pt x="772506" y="775572"/>
                </a:lnTo>
                <a:lnTo>
                  <a:pt x="740371" y="804895"/>
                </a:lnTo>
                <a:lnTo>
                  <a:pt x="705534" y="831049"/>
                </a:lnTo>
                <a:lnTo>
                  <a:pt x="668223" y="853806"/>
                </a:lnTo>
                <a:lnTo>
                  <a:pt x="628666" y="872937"/>
                </a:lnTo>
                <a:lnTo>
                  <a:pt x="587090" y="888214"/>
                </a:lnTo>
                <a:lnTo>
                  <a:pt x="543723" y="899409"/>
                </a:lnTo>
                <a:lnTo>
                  <a:pt x="498791" y="906294"/>
                </a:lnTo>
                <a:lnTo>
                  <a:pt x="452524" y="908640"/>
                </a:lnTo>
                <a:lnTo>
                  <a:pt x="406256" y="906294"/>
                </a:lnTo>
                <a:lnTo>
                  <a:pt x="361324" y="899409"/>
                </a:lnTo>
                <a:lnTo>
                  <a:pt x="317957" y="888214"/>
                </a:lnTo>
                <a:lnTo>
                  <a:pt x="276381" y="872937"/>
                </a:lnTo>
                <a:lnTo>
                  <a:pt x="236824" y="853806"/>
                </a:lnTo>
                <a:lnTo>
                  <a:pt x="199513" y="831049"/>
                </a:lnTo>
                <a:lnTo>
                  <a:pt x="164676" y="804895"/>
                </a:lnTo>
                <a:lnTo>
                  <a:pt x="132541" y="775572"/>
                </a:lnTo>
                <a:lnTo>
                  <a:pt x="103334" y="743309"/>
                </a:lnTo>
                <a:lnTo>
                  <a:pt x="77283" y="708334"/>
                </a:lnTo>
                <a:lnTo>
                  <a:pt x="54617" y="670875"/>
                </a:lnTo>
                <a:lnTo>
                  <a:pt x="35561" y="631161"/>
                </a:lnTo>
                <a:lnTo>
                  <a:pt x="20344" y="589420"/>
                </a:lnTo>
                <a:lnTo>
                  <a:pt x="9193" y="545881"/>
                </a:lnTo>
                <a:lnTo>
                  <a:pt x="2336" y="500771"/>
                </a:lnTo>
                <a:lnTo>
                  <a:pt x="0" y="454320"/>
                </a:lnTo>
                <a:close/>
              </a:path>
            </a:pathLst>
          </a:custGeom>
          <a:ln w="12700">
            <a:solidFill>
              <a:srgbClr val="000000"/>
            </a:solidFill>
          </a:ln>
        </p:spPr>
        <p:txBody>
          <a:bodyPr wrap="square" lIns="0" tIns="0" rIns="0" bIns="0" rtlCol="0"/>
          <a:lstStyle/>
          <a:p>
            <a:endParaRPr/>
          </a:p>
        </p:txBody>
      </p:sp>
      <p:sp>
        <p:nvSpPr>
          <p:cNvPr id="22" name="object 22"/>
          <p:cNvSpPr txBox="1"/>
          <p:nvPr/>
        </p:nvSpPr>
        <p:spPr>
          <a:xfrm>
            <a:off x="5186064" y="5948478"/>
            <a:ext cx="751205"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FFFFFF"/>
                </a:solidFill>
                <a:latin typeface="Arial"/>
                <a:cs typeface="Arial"/>
              </a:rPr>
              <a:t>H</a:t>
            </a:r>
            <a:r>
              <a:rPr sz="1200" spc="-10" dirty="0">
                <a:solidFill>
                  <a:srgbClr val="FFFFFF"/>
                </a:solidFill>
                <a:latin typeface="Arial"/>
                <a:cs typeface="Arial"/>
              </a:rPr>
              <a:t>o</a:t>
            </a:r>
            <a:r>
              <a:rPr sz="1200" dirty="0">
                <a:solidFill>
                  <a:srgbClr val="FFFFFF"/>
                </a:solidFill>
                <a:latin typeface="Arial"/>
                <a:cs typeface="Arial"/>
              </a:rPr>
              <a:t>m</a:t>
            </a:r>
            <a:r>
              <a:rPr sz="1200" spc="-10" dirty="0">
                <a:solidFill>
                  <a:srgbClr val="FFFFFF"/>
                </a:solidFill>
                <a:latin typeface="Arial"/>
                <a:cs typeface="Arial"/>
              </a:rPr>
              <a:t>e</a:t>
            </a:r>
            <a:r>
              <a:rPr sz="1200" spc="-5" dirty="0">
                <a:solidFill>
                  <a:srgbClr val="FFFFFF"/>
                </a:solidFill>
                <a:latin typeface="Arial"/>
                <a:cs typeface="Arial"/>
              </a:rPr>
              <a:t>w</a:t>
            </a:r>
            <a:r>
              <a:rPr sz="1200" spc="-10" dirty="0">
                <a:solidFill>
                  <a:srgbClr val="FFFFFF"/>
                </a:solidFill>
                <a:latin typeface="Arial"/>
                <a:cs typeface="Arial"/>
              </a:rPr>
              <a:t>o</a:t>
            </a:r>
            <a:r>
              <a:rPr sz="1200" dirty="0">
                <a:solidFill>
                  <a:srgbClr val="FFFFFF"/>
                </a:solidFill>
                <a:latin typeface="Arial"/>
                <a:cs typeface="Arial"/>
              </a:rPr>
              <a:t>rk</a:t>
            </a:r>
            <a:endParaRPr sz="1200">
              <a:latin typeface="Arial"/>
              <a:cs typeface="Arial"/>
            </a:endParaRPr>
          </a:p>
        </p:txBody>
      </p:sp>
      <p:sp>
        <p:nvSpPr>
          <p:cNvPr id="23" name="object 23"/>
          <p:cNvSpPr txBox="1"/>
          <p:nvPr/>
        </p:nvSpPr>
        <p:spPr>
          <a:xfrm>
            <a:off x="6198539" y="5776460"/>
            <a:ext cx="2700655" cy="510540"/>
          </a:xfrm>
          <a:prstGeom prst="rect">
            <a:avLst/>
          </a:prstGeom>
        </p:spPr>
        <p:txBody>
          <a:bodyPr vert="horz" wrap="square" lIns="0" tIns="22860" rIns="0" bIns="0" rtlCol="0">
            <a:spAutoFit/>
          </a:bodyPr>
          <a:lstStyle/>
          <a:p>
            <a:pPr marL="12700" marR="5080">
              <a:lnSpc>
                <a:spcPts val="1900"/>
              </a:lnSpc>
              <a:spcBef>
                <a:spcPts val="180"/>
              </a:spcBef>
            </a:pPr>
            <a:r>
              <a:rPr sz="1600" spc="-5" dirty="0">
                <a:latin typeface="Arial"/>
                <a:cs typeface="Arial"/>
              </a:rPr>
              <a:t>Required reading or reflection  outside the classroom</a:t>
            </a:r>
            <a:endParaRPr sz="1600">
              <a:latin typeface="Arial"/>
              <a:cs typeface="Arial"/>
            </a:endParaRPr>
          </a:p>
        </p:txBody>
      </p:sp>
      <p:sp>
        <p:nvSpPr>
          <p:cNvPr id="24" name="object 24"/>
          <p:cNvSpPr/>
          <p:nvPr/>
        </p:nvSpPr>
        <p:spPr>
          <a:xfrm>
            <a:off x="297785" y="1305938"/>
            <a:ext cx="905510" cy="908685"/>
          </a:xfrm>
          <a:custGeom>
            <a:avLst/>
            <a:gdLst/>
            <a:ahLst/>
            <a:cxnLst/>
            <a:rect l="l" t="t" r="r" b="b"/>
            <a:pathLst>
              <a:path w="905510" h="908685">
                <a:moveTo>
                  <a:pt x="452523" y="0"/>
                </a:moveTo>
                <a:lnTo>
                  <a:pt x="406256" y="2345"/>
                </a:lnTo>
                <a:lnTo>
                  <a:pt x="361324" y="9230"/>
                </a:lnTo>
                <a:lnTo>
                  <a:pt x="317957" y="20425"/>
                </a:lnTo>
                <a:lnTo>
                  <a:pt x="276381" y="35702"/>
                </a:lnTo>
                <a:lnTo>
                  <a:pt x="236824" y="54833"/>
                </a:lnTo>
                <a:lnTo>
                  <a:pt x="199513" y="77590"/>
                </a:lnTo>
                <a:lnTo>
                  <a:pt x="164676" y="103744"/>
                </a:lnTo>
                <a:lnTo>
                  <a:pt x="132541" y="133067"/>
                </a:lnTo>
                <a:lnTo>
                  <a:pt x="103334" y="165330"/>
                </a:lnTo>
                <a:lnTo>
                  <a:pt x="77283" y="200305"/>
                </a:lnTo>
                <a:lnTo>
                  <a:pt x="54617" y="237763"/>
                </a:lnTo>
                <a:lnTo>
                  <a:pt x="35561" y="277477"/>
                </a:lnTo>
                <a:lnTo>
                  <a:pt x="20344" y="319218"/>
                </a:lnTo>
                <a:lnTo>
                  <a:pt x="9193" y="362758"/>
                </a:lnTo>
                <a:lnTo>
                  <a:pt x="2336" y="407868"/>
                </a:lnTo>
                <a:lnTo>
                  <a:pt x="0" y="454319"/>
                </a:lnTo>
                <a:lnTo>
                  <a:pt x="2336" y="500771"/>
                </a:lnTo>
                <a:lnTo>
                  <a:pt x="9193" y="545880"/>
                </a:lnTo>
                <a:lnTo>
                  <a:pt x="20344" y="589420"/>
                </a:lnTo>
                <a:lnTo>
                  <a:pt x="35561" y="631161"/>
                </a:lnTo>
                <a:lnTo>
                  <a:pt x="54617" y="670875"/>
                </a:lnTo>
                <a:lnTo>
                  <a:pt x="77283" y="708334"/>
                </a:lnTo>
                <a:lnTo>
                  <a:pt x="103334" y="743309"/>
                </a:lnTo>
                <a:lnTo>
                  <a:pt x="132541" y="775572"/>
                </a:lnTo>
                <a:lnTo>
                  <a:pt x="164676" y="804894"/>
                </a:lnTo>
                <a:lnTo>
                  <a:pt x="199513" y="831048"/>
                </a:lnTo>
                <a:lnTo>
                  <a:pt x="236824" y="853805"/>
                </a:lnTo>
                <a:lnTo>
                  <a:pt x="276381" y="872936"/>
                </a:lnTo>
                <a:lnTo>
                  <a:pt x="317957" y="888213"/>
                </a:lnTo>
                <a:lnTo>
                  <a:pt x="361324" y="899409"/>
                </a:lnTo>
                <a:lnTo>
                  <a:pt x="406256" y="906293"/>
                </a:lnTo>
                <a:lnTo>
                  <a:pt x="452523" y="908639"/>
                </a:lnTo>
                <a:lnTo>
                  <a:pt x="498791" y="906293"/>
                </a:lnTo>
                <a:lnTo>
                  <a:pt x="543723" y="899409"/>
                </a:lnTo>
                <a:lnTo>
                  <a:pt x="587090" y="888213"/>
                </a:lnTo>
                <a:lnTo>
                  <a:pt x="628666" y="872936"/>
                </a:lnTo>
                <a:lnTo>
                  <a:pt x="668223" y="853805"/>
                </a:lnTo>
                <a:lnTo>
                  <a:pt x="705534" y="831048"/>
                </a:lnTo>
                <a:lnTo>
                  <a:pt x="740371" y="804894"/>
                </a:lnTo>
                <a:lnTo>
                  <a:pt x="772506" y="775572"/>
                </a:lnTo>
                <a:lnTo>
                  <a:pt x="801713" y="743309"/>
                </a:lnTo>
                <a:lnTo>
                  <a:pt x="827763" y="708334"/>
                </a:lnTo>
                <a:lnTo>
                  <a:pt x="850430" y="670875"/>
                </a:lnTo>
                <a:lnTo>
                  <a:pt x="869486" y="631161"/>
                </a:lnTo>
                <a:lnTo>
                  <a:pt x="884703" y="589420"/>
                </a:lnTo>
                <a:lnTo>
                  <a:pt x="895854" y="545880"/>
                </a:lnTo>
                <a:lnTo>
                  <a:pt x="902711" y="500771"/>
                </a:lnTo>
                <a:lnTo>
                  <a:pt x="905047" y="454319"/>
                </a:lnTo>
                <a:lnTo>
                  <a:pt x="902711" y="407868"/>
                </a:lnTo>
                <a:lnTo>
                  <a:pt x="895854" y="362758"/>
                </a:lnTo>
                <a:lnTo>
                  <a:pt x="884703" y="319218"/>
                </a:lnTo>
                <a:lnTo>
                  <a:pt x="869486" y="277477"/>
                </a:lnTo>
                <a:lnTo>
                  <a:pt x="850430" y="237763"/>
                </a:lnTo>
                <a:lnTo>
                  <a:pt x="827763" y="200305"/>
                </a:lnTo>
                <a:lnTo>
                  <a:pt x="801713" y="165330"/>
                </a:lnTo>
                <a:lnTo>
                  <a:pt x="772506" y="133067"/>
                </a:lnTo>
                <a:lnTo>
                  <a:pt x="740371" y="103744"/>
                </a:lnTo>
                <a:lnTo>
                  <a:pt x="705534" y="77590"/>
                </a:lnTo>
                <a:lnTo>
                  <a:pt x="668223" y="54833"/>
                </a:lnTo>
                <a:lnTo>
                  <a:pt x="628666" y="35702"/>
                </a:lnTo>
                <a:lnTo>
                  <a:pt x="587090" y="20425"/>
                </a:lnTo>
                <a:lnTo>
                  <a:pt x="543723" y="9230"/>
                </a:lnTo>
                <a:lnTo>
                  <a:pt x="498791" y="2345"/>
                </a:lnTo>
                <a:lnTo>
                  <a:pt x="452523" y="0"/>
                </a:lnTo>
                <a:close/>
              </a:path>
            </a:pathLst>
          </a:custGeom>
          <a:solidFill>
            <a:srgbClr val="FFFF00"/>
          </a:solidFill>
        </p:spPr>
        <p:txBody>
          <a:bodyPr wrap="square" lIns="0" tIns="0" rIns="0" bIns="0" rtlCol="0"/>
          <a:lstStyle/>
          <a:p>
            <a:endParaRPr/>
          </a:p>
        </p:txBody>
      </p:sp>
      <p:sp>
        <p:nvSpPr>
          <p:cNvPr id="25" name="object 25"/>
          <p:cNvSpPr/>
          <p:nvPr/>
        </p:nvSpPr>
        <p:spPr>
          <a:xfrm>
            <a:off x="297785" y="1305938"/>
            <a:ext cx="905510" cy="908685"/>
          </a:xfrm>
          <a:custGeom>
            <a:avLst/>
            <a:gdLst/>
            <a:ahLst/>
            <a:cxnLst/>
            <a:rect l="l" t="t" r="r" b="b"/>
            <a:pathLst>
              <a:path w="905510" h="908685">
                <a:moveTo>
                  <a:pt x="0" y="454320"/>
                </a:moveTo>
                <a:lnTo>
                  <a:pt x="2336" y="407868"/>
                </a:lnTo>
                <a:lnTo>
                  <a:pt x="9193" y="362758"/>
                </a:lnTo>
                <a:lnTo>
                  <a:pt x="20344" y="319219"/>
                </a:lnTo>
                <a:lnTo>
                  <a:pt x="35561" y="277478"/>
                </a:lnTo>
                <a:lnTo>
                  <a:pt x="54617" y="237764"/>
                </a:lnTo>
                <a:lnTo>
                  <a:pt x="77283" y="200305"/>
                </a:lnTo>
                <a:lnTo>
                  <a:pt x="103334" y="165330"/>
                </a:lnTo>
                <a:lnTo>
                  <a:pt x="132541" y="133067"/>
                </a:lnTo>
                <a:lnTo>
                  <a:pt x="164676" y="103744"/>
                </a:lnTo>
                <a:lnTo>
                  <a:pt x="199513" y="77590"/>
                </a:lnTo>
                <a:lnTo>
                  <a:pt x="236824" y="54833"/>
                </a:lnTo>
                <a:lnTo>
                  <a:pt x="276381" y="35702"/>
                </a:lnTo>
                <a:lnTo>
                  <a:pt x="317957" y="20425"/>
                </a:lnTo>
                <a:lnTo>
                  <a:pt x="361324" y="9230"/>
                </a:lnTo>
                <a:lnTo>
                  <a:pt x="406256" y="2345"/>
                </a:lnTo>
                <a:lnTo>
                  <a:pt x="452524" y="0"/>
                </a:lnTo>
                <a:lnTo>
                  <a:pt x="498791" y="2345"/>
                </a:lnTo>
                <a:lnTo>
                  <a:pt x="543723" y="9230"/>
                </a:lnTo>
                <a:lnTo>
                  <a:pt x="587090" y="20425"/>
                </a:lnTo>
                <a:lnTo>
                  <a:pt x="628666" y="35702"/>
                </a:lnTo>
                <a:lnTo>
                  <a:pt x="668223" y="54833"/>
                </a:lnTo>
                <a:lnTo>
                  <a:pt x="705534" y="77590"/>
                </a:lnTo>
                <a:lnTo>
                  <a:pt x="740371" y="103744"/>
                </a:lnTo>
                <a:lnTo>
                  <a:pt x="772506" y="133067"/>
                </a:lnTo>
                <a:lnTo>
                  <a:pt x="801713" y="165330"/>
                </a:lnTo>
                <a:lnTo>
                  <a:pt x="827764" y="200305"/>
                </a:lnTo>
                <a:lnTo>
                  <a:pt x="850430" y="237764"/>
                </a:lnTo>
                <a:lnTo>
                  <a:pt x="869486" y="277478"/>
                </a:lnTo>
                <a:lnTo>
                  <a:pt x="884703" y="319219"/>
                </a:lnTo>
                <a:lnTo>
                  <a:pt x="895854" y="362758"/>
                </a:lnTo>
                <a:lnTo>
                  <a:pt x="902711" y="407868"/>
                </a:lnTo>
                <a:lnTo>
                  <a:pt x="905048" y="454320"/>
                </a:lnTo>
                <a:lnTo>
                  <a:pt x="902711" y="500771"/>
                </a:lnTo>
                <a:lnTo>
                  <a:pt x="895854" y="545881"/>
                </a:lnTo>
                <a:lnTo>
                  <a:pt x="884703" y="589420"/>
                </a:lnTo>
                <a:lnTo>
                  <a:pt x="869486" y="631161"/>
                </a:lnTo>
                <a:lnTo>
                  <a:pt x="850430" y="670875"/>
                </a:lnTo>
                <a:lnTo>
                  <a:pt x="827764" y="708334"/>
                </a:lnTo>
                <a:lnTo>
                  <a:pt x="801713" y="743309"/>
                </a:lnTo>
                <a:lnTo>
                  <a:pt x="772506" y="775572"/>
                </a:lnTo>
                <a:lnTo>
                  <a:pt x="740371" y="804895"/>
                </a:lnTo>
                <a:lnTo>
                  <a:pt x="705534" y="831049"/>
                </a:lnTo>
                <a:lnTo>
                  <a:pt x="668223" y="853806"/>
                </a:lnTo>
                <a:lnTo>
                  <a:pt x="628666" y="872937"/>
                </a:lnTo>
                <a:lnTo>
                  <a:pt x="587090" y="888214"/>
                </a:lnTo>
                <a:lnTo>
                  <a:pt x="543723" y="899409"/>
                </a:lnTo>
                <a:lnTo>
                  <a:pt x="498791" y="906294"/>
                </a:lnTo>
                <a:lnTo>
                  <a:pt x="452524" y="908640"/>
                </a:lnTo>
                <a:lnTo>
                  <a:pt x="406256" y="906294"/>
                </a:lnTo>
                <a:lnTo>
                  <a:pt x="361324" y="899409"/>
                </a:lnTo>
                <a:lnTo>
                  <a:pt x="317957" y="888214"/>
                </a:lnTo>
                <a:lnTo>
                  <a:pt x="276381" y="872937"/>
                </a:lnTo>
                <a:lnTo>
                  <a:pt x="236824" y="853806"/>
                </a:lnTo>
                <a:lnTo>
                  <a:pt x="199513" y="831049"/>
                </a:lnTo>
                <a:lnTo>
                  <a:pt x="164676" y="804895"/>
                </a:lnTo>
                <a:lnTo>
                  <a:pt x="132541" y="775572"/>
                </a:lnTo>
                <a:lnTo>
                  <a:pt x="103334" y="743309"/>
                </a:lnTo>
                <a:lnTo>
                  <a:pt x="77283" y="708334"/>
                </a:lnTo>
                <a:lnTo>
                  <a:pt x="54617" y="670875"/>
                </a:lnTo>
                <a:lnTo>
                  <a:pt x="35561" y="631161"/>
                </a:lnTo>
                <a:lnTo>
                  <a:pt x="20344" y="589420"/>
                </a:lnTo>
                <a:lnTo>
                  <a:pt x="9193" y="545881"/>
                </a:lnTo>
                <a:lnTo>
                  <a:pt x="2336" y="500771"/>
                </a:lnTo>
                <a:lnTo>
                  <a:pt x="0" y="454320"/>
                </a:lnTo>
                <a:close/>
              </a:path>
            </a:pathLst>
          </a:custGeom>
          <a:ln w="63500">
            <a:solidFill>
              <a:srgbClr val="000000"/>
            </a:solidFill>
          </a:ln>
        </p:spPr>
        <p:txBody>
          <a:bodyPr wrap="square" lIns="0" tIns="0" rIns="0" bIns="0" rtlCol="0"/>
          <a:lstStyle/>
          <a:p>
            <a:endParaRPr/>
          </a:p>
        </p:txBody>
      </p:sp>
      <p:sp>
        <p:nvSpPr>
          <p:cNvPr id="26" name="object 26"/>
          <p:cNvSpPr txBox="1"/>
          <p:nvPr/>
        </p:nvSpPr>
        <p:spPr>
          <a:xfrm>
            <a:off x="392805" y="1577860"/>
            <a:ext cx="727710" cy="390525"/>
          </a:xfrm>
          <a:prstGeom prst="rect">
            <a:avLst/>
          </a:prstGeom>
        </p:spPr>
        <p:txBody>
          <a:bodyPr vert="horz" wrap="square" lIns="0" tIns="12700" rIns="0" bIns="0" rtlCol="0">
            <a:spAutoFit/>
          </a:bodyPr>
          <a:lstStyle/>
          <a:p>
            <a:pPr marL="76835" marR="5080" indent="-64769">
              <a:lnSpc>
                <a:spcPct val="100000"/>
              </a:lnSpc>
              <a:spcBef>
                <a:spcPts val="100"/>
              </a:spcBef>
            </a:pPr>
            <a:r>
              <a:rPr sz="1200" dirty="0">
                <a:latin typeface="Arial"/>
                <a:cs typeface="Arial"/>
              </a:rPr>
              <a:t>I</a:t>
            </a:r>
            <a:r>
              <a:rPr sz="1200" spc="-5" dirty="0">
                <a:latin typeface="Arial"/>
                <a:cs typeface="Arial"/>
              </a:rPr>
              <a:t>n</a:t>
            </a:r>
            <a:r>
              <a:rPr sz="1200" dirty="0">
                <a:latin typeface="Arial"/>
                <a:cs typeface="Arial"/>
              </a:rPr>
              <a:t>t</a:t>
            </a:r>
            <a:r>
              <a:rPr sz="1200" spc="-5" dirty="0">
                <a:latin typeface="Arial"/>
                <a:cs typeface="Arial"/>
              </a:rPr>
              <a:t>e</a:t>
            </a:r>
            <a:r>
              <a:rPr sz="1200" dirty="0">
                <a:latin typeface="Arial"/>
                <a:cs typeface="Arial"/>
              </a:rPr>
              <a:t>r</a:t>
            </a:r>
            <a:r>
              <a:rPr sz="1200" spc="-5" dirty="0">
                <a:latin typeface="Arial"/>
                <a:cs typeface="Arial"/>
              </a:rPr>
              <a:t>a</a:t>
            </a:r>
            <a:r>
              <a:rPr sz="1200" dirty="0">
                <a:latin typeface="Arial"/>
                <a:cs typeface="Arial"/>
              </a:rPr>
              <a:t>ct</a:t>
            </a:r>
            <a:r>
              <a:rPr sz="1200" spc="-5" dirty="0">
                <a:latin typeface="Arial"/>
                <a:cs typeface="Arial"/>
              </a:rPr>
              <a:t>i</a:t>
            </a:r>
            <a:r>
              <a:rPr sz="1200" dirty="0">
                <a:latin typeface="Arial"/>
                <a:cs typeface="Arial"/>
              </a:rPr>
              <a:t>ve  </a:t>
            </a:r>
            <a:r>
              <a:rPr sz="1200" spc="-5" dirty="0">
                <a:latin typeface="Arial"/>
                <a:cs typeface="Arial"/>
              </a:rPr>
              <a:t>question</a:t>
            </a:r>
            <a:endParaRPr sz="1200">
              <a:latin typeface="Arial"/>
              <a:cs typeface="Arial"/>
            </a:endParaRPr>
          </a:p>
        </p:txBody>
      </p:sp>
      <p:sp>
        <p:nvSpPr>
          <p:cNvPr id="27" name="object 27"/>
          <p:cNvSpPr/>
          <p:nvPr/>
        </p:nvSpPr>
        <p:spPr>
          <a:xfrm>
            <a:off x="341166" y="3706868"/>
            <a:ext cx="905510" cy="908685"/>
          </a:xfrm>
          <a:custGeom>
            <a:avLst/>
            <a:gdLst/>
            <a:ahLst/>
            <a:cxnLst/>
            <a:rect l="l" t="t" r="r" b="b"/>
            <a:pathLst>
              <a:path w="905510" h="908685">
                <a:moveTo>
                  <a:pt x="452523" y="0"/>
                </a:moveTo>
                <a:lnTo>
                  <a:pt x="406256" y="2345"/>
                </a:lnTo>
                <a:lnTo>
                  <a:pt x="361324" y="9230"/>
                </a:lnTo>
                <a:lnTo>
                  <a:pt x="317957" y="20425"/>
                </a:lnTo>
                <a:lnTo>
                  <a:pt x="276381" y="35702"/>
                </a:lnTo>
                <a:lnTo>
                  <a:pt x="236824" y="54833"/>
                </a:lnTo>
                <a:lnTo>
                  <a:pt x="199513" y="77590"/>
                </a:lnTo>
                <a:lnTo>
                  <a:pt x="164676" y="103744"/>
                </a:lnTo>
                <a:lnTo>
                  <a:pt x="132541" y="133067"/>
                </a:lnTo>
                <a:lnTo>
                  <a:pt x="103334" y="165330"/>
                </a:lnTo>
                <a:lnTo>
                  <a:pt x="77284" y="200305"/>
                </a:lnTo>
                <a:lnTo>
                  <a:pt x="54617" y="237763"/>
                </a:lnTo>
                <a:lnTo>
                  <a:pt x="35561" y="277477"/>
                </a:lnTo>
                <a:lnTo>
                  <a:pt x="20344" y="319218"/>
                </a:lnTo>
                <a:lnTo>
                  <a:pt x="9193" y="362758"/>
                </a:lnTo>
                <a:lnTo>
                  <a:pt x="2336" y="407868"/>
                </a:lnTo>
                <a:lnTo>
                  <a:pt x="0" y="454319"/>
                </a:lnTo>
                <a:lnTo>
                  <a:pt x="2336" y="500771"/>
                </a:lnTo>
                <a:lnTo>
                  <a:pt x="9193" y="545880"/>
                </a:lnTo>
                <a:lnTo>
                  <a:pt x="20344" y="589420"/>
                </a:lnTo>
                <a:lnTo>
                  <a:pt x="35561" y="631161"/>
                </a:lnTo>
                <a:lnTo>
                  <a:pt x="54617" y="670875"/>
                </a:lnTo>
                <a:lnTo>
                  <a:pt x="77284" y="708334"/>
                </a:lnTo>
                <a:lnTo>
                  <a:pt x="103334" y="743309"/>
                </a:lnTo>
                <a:lnTo>
                  <a:pt x="132541" y="775572"/>
                </a:lnTo>
                <a:lnTo>
                  <a:pt x="164676" y="804894"/>
                </a:lnTo>
                <a:lnTo>
                  <a:pt x="199513" y="831048"/>
                </a:lnTo>
                <a:lnTo>
                  <a:pt x="236824" y="853805"/>
                </a:lnTo>
                <a:lnTo>
                  <a:pt x="276381" y="872936"/>
                </a:lnTo>
                <a:lnTo>
                  <a:pt x="317957" y="888213"/>
                </a:lnTo>
                <a:lnTo>
                  <a:pt x="361324" y="899409"/>
                </a:lnTo>
                <a:lnTo>
                  <a:pt x="406256" y="906293"/>
                </a:lnTo>
                <a:lnTo>
                  <a:pt x="452523" y="908639"/>
                </a:lnTo>
                <a:lnTo>
                  <a:pt x="498791" y="906293"/>
                </a:lnTo>
                <a:lnTo>
                  <a:pt x="543723" y="899409"/>
                </a:lnTo>
                <a:lnTo>
                  <a:pt x="587090" y="888213"/>
                </a:lnTo>
                <a:lnTo>
                  <a:pt x="628666" y="872936"/>
                </a:lnTo>
                <a:lnTo>
                  <a:pt x="668223" y="853805"/>
                </a:lnTo>
                <a:lnTo>
                  <a:pt x="705534" y="831048"/>
                </a:lnTo>
                <a:lnTo>
                  <a:pt x="740371" y="804894"/>
                </a:lnTo>
                <a:lnTo>
                  <a:pt x="772506" y="775572"/>
                </a:lnTo>
                <a:lnTo>
                  <a:pt x="801713" y="743309"/>
                </a:lnTo>
                <a:lnTo>
                  <a:pt x="827764" y="708334"/>
                </a:lnTo>
                <a:lnTo>
                  <a:pt x="850430" y="670875"/>
                </a:lnTo>
                <a:lnTo>
                  <a:pt x="869486" y="631161"/>
                </a:lnTo>
                <a:lnTo>
                  <a:pt x="884703" y="589420"/>
                </a:lnTo>
                <a:lnTo>
                  <a:pt x="895854" y="545880"/>
                </a:lnTo>
                <a:lnTo>
                  <a:pt x="902711" y="500771"/>
                </a:lnTo>
                <a:lnTo>
                  <a:pt x="905048" y="454319"/>
                </a:lnTo>
                <a:lnTo>
                  <a:pt x="902711" y="407868"/>
                </a:lnTo>
                <a:lnTo>
                  <a:pt x="895854" y="362758"/>
                </a:lnTo>
                <a:lnTo>
                  <a:pt x="884703" y="319218"/>
                </a:lnTo>
                <a:lnTo>
                  <a:pt x="869486" y="277477"/>
                </a:lnTo>
                <a:lnTo>
                  <a:pt x="850430" y="237763"/>
                </a:lnTo>
                <a:lnTo>
                  <a:pt x="827764" y="200305"/>
                </a:lnTo>
                <a:lnTo>
                  <a:pt x="801713" y="165330"/>
                </a:lnTo>
                <a:lnTo>
                  <a:pt x="772506" y="133067"/>
                </a:lnTo>
                <a:lnTo>
                  <a:pt x="740371" y="103744"/>
                </a:lnTo>
                <a:lnTo>
                  <a:pt x="705534" y="77590"/>
                </a:lnTo>
                <a:lnTo>
                  <a:pt x="668223" y="54833"/>
                </a:lnTo>
                <a:lnTo>
                  <a:pt x="628666" y="35702"/>
                </a:lnTo>
                <a:lnTo>
                  <a:pt x="587090" y="20425"/>
                </a:lnTo>
                <a:lnTo>
                  <a:pt x="543723" y="9230"/>
                </a:lnTo>
                <a:lnTo>
                  <a:pt x="498791" y="2345"/>
                </a:lnTo>
                <a:lnTo>
                  <a:pt x="452523" y="0"/>
                </a:lnTo>
                <a:close/>
              </a:path>
            </a:pathLst>
          </a:custGeom>
          <a:solidFill>
            <a:srgbClr val="000564"/>
          </a:solidFill>
        </p:spPr>
        <p:txBody>
          <a:bodyPr wrap="square" lIns="0" tIns="0" rIns="0" bIns="0" rtlCol="0"/>
          <a:lstStyle/>
          <a:p>
            <a:endParaRPr/>
          </a:p>
        </p:txBody>
      </p:sp>
      <p:sp>
        <p:nvSpPr>
          <p:cNvPr id="28" name="object 28"/>
          <p:cNvSpPr/>
          <p:nvPr/>
        </p:nvSpPr>
        <p:spPr>
          <a:xfrm>
            <a:off x="341166" y="3706868"/>
            <a:ext cx="905510" cy="908685"/>
          </a:xfrm>
          <a:custGeom>
            <a:avLst/>
            <a:gdLst/>
            <a:ahLst/>
            <a:cxnLst/>
            <a:rect l="l" t="t" r="r" b="b"/>
            <a:pathLst>
              <a:path w="905510" h="908685">
                <a:moveTo>
                  <a:pt x="0" y="454320"/>
                </a:moveTo>
                <a:lnTo>
                  <a:pt x="2336" y="407868"/>
                </a:lnTo>
                <a:lnTo>
                  <a:pt x="9193" y="362758"/>
                </a:lnTo>
                <a:lnTo>
                  <a:pt x="20344" y="319219"/>
                </a:lnTo>
                <a:lnTo>
                  <a:pt x="35561" y="277478"/>
                </a:lnTo>
                <a:lnTo>
                  <a:pt x="54617" y="237764"/>
                </a:lnTo>
                <a:lnTo>
                  <a:pt x="77283" y="200305"/>
                </a:lnTo>
                <a:lnTo>
                  <a:pt x="103334" y="165330"/>
                </a:lnTo>
                <a:lnTo>
                  <a:pt x="132541" y="133067"/>
                </a:lnTo>
                <a:lnTo>
                  <a:pt x="164676" y="103744"/>
                </a:lnTo>
                <a:lnTo>
                  <a:pt x="199513" y="77590"/>
                </a:lnTo>
                <a:lnTo>
                  <a:pt x="236824" y="54833"/>
                </a:lnTo>
                <a:lnTo>
                  <a:pt x="276381" y="35702"/>
                </a:lnTo>
                <a:lnTo>
                  <a:pt x="317957" y="20425"/>
                </a:lnTo>
                <a:lnTo>
                  <a:pt x="361324" y="9230"/>
                </a:lnTo>
                <a:lnTo>
                  <a:pt x="406256" y="2345"/>
                </a:lnTo>
                <a:lnTo>
                  <a:pt x="452524" y="0"/>
                </a:lnTo>
                <a:lnTo>
                  <a:pt x="498791" y="2345"/>
                </a:lnTo>
                <a:lnTo>
                  <a:pt x="543723" y="9230"/>
                </a:lnTo>
                <a:lnTo>
                  <a:pt x="587090" y="20425"/>
                </a:lnTo>
                <a:lnTo>
                  <a:pt x="628666" y="35702"/>
                </a:lnTo>
                <a:lnTo>
                  <a:pt x="668223" y="54833"/>
                </a:lnTo>
                <a:lnTo>
                  <a:pt x="705534" y="77590"/>
                </a:lnTo>
                <a:lnTo>
                  <a:pt x="740371" y="103744"/>
                </a:lnTo>
                <a:lnTo>
                  <a:pt x="772506" y="133067"/>
                </a:lnTo>
                <a:lnTo>
                  <a:pt x="801713" y="165330"/>
                </a:lnTo>
                <a:lnTo>
                  <a:pt x="827764" y="200305"/>
                </a:lnTo>
                <a:lnTo>
                  <a:pt x="850430" y="237764"/>
                </a:lnTo>
                <a:lnTo>
                  <a:pt x="869486" y="277478"/>
                </a:lnTo>
                <a:lnTo>
                  <a:pt x="884703" y="319219"/>
                </a:lnTo>
                <a:lnTo>
                  <a:pt x="895854" y="362758"/>
                </a:lnTo>
                <a:lnTo>
                  <a:pt x="902711" y="407868"/>
                </a:lnTo>
                <a:lnTo>
                  <a:pt x="905048" y="454320"/>
                </a:lnTo>
                <a:lnTo>
                  <a:pt x="902711" y="500771"/>
                </a:lnTo>
                <a:lnTo>
                  <a:pt x="895854" y="545881"/>
                </a:lnTo>
                <a:lnTo>
                  <a:pt x="884703" y="589420"/>
                </a:lnTo>
                <a:lnTo>
                  <a:pt x="869486" y="631161"/>
                </a:lnTo>
                <a:lnTo>
                  <a:pt x="850430" y="670875"/>
                </a:lnTo>
                <a:lnTo>
                  <a:pt x="827764" y="708334"/>
                </a:lnTo>
                <a:lnTo>
                  <a:pt x="801713" y="743309"/>
                </a:lnTo>
                <a:lnTo>
                  <a:pt x="772506" y="775572"/>
                </a:lnTo>
                <a:lnTo>
                  <a:pt x="740371" y="804895"/>
                </a:lnTo>
                <a:lnTo>
                  <a:pt x="705534" y="831049"/>
                </a:lnTo>
                <a:lnTo>
                  <a:pt x="668223" y="853806"/>
                </a:lnTo>
                <a:lnTo>
                  <a:pt x="628666" y="872937"/>
                </a:lnTo>
                <a:lnTo>
                  <a:pt x="587090" y="888214"/>
                </a:lnTo>
                <a:lnTo>
                  <a:pt x="543723" y="899409"/>
                </a:lnTo>
                <a:lnTo>
                  <a:pt x="498791" y="906294"/>
                </a:lnTo>
                <a:lnTo>
                  <a:pt x="452524" y="908640"/>
                </a:lnTo>
                <a:lnTo>
                  <a:pt x="406256" y="906294"/>
                </a:lnTo>
                <a:lnTo>
                  <a:pt x="361324" y="899409"/>
                </a:lnTo>
                <a:lnTo>
                  <a:pt x="317957" y="888214"/>
                </a:lnTo>
                <a:lnTo>
                  <a:pt x="276381" y="872937"/>
                </a:lnTo>
                <a:lnTo>
                  <a:pt x="236824" y="853806"/>
                </a:lnTo>
                <a:lnTo>
                  <a:pt x="199513" y="831049"/>
                </a:lnTo>
                <a:lnTo>
                  <a:pt x="164676" y="804895"/>
                </a:lnTo>
                <a:lnTo>
                  <a:pt x="132541" y="775572"/>
                </a:lnTo>
                <a:lnTo>
                  <a:pt x="103334" y="743309"/>
                </a:lnTo>
                <a:lnTo>
                  <a:pt x="77283" y="708334"/>
                </a:lnTo>
                <a:lnTo>
                  <a:pt x="54617" y="670875"/>
                </a:lnTo>
                <a:lnTo>
                  <a:pt x="35561" y="631161"/>
                </a:lnTo>
                <a:lnTo>
                  <a:pt x="20344" y="589420"/>
                </a:lnTo>
                <a:lnTo>
                  <a:pt x="9193" y="545881"/>
                </a:lnTo>
                <a:lnTo>
                  <a:pt x="2336" y="500771"/>
                </a:lnTo>
                <a:lnTo>
                  <a:pt x="0" y="454320"/>
                </a:lnTo>
                <a:close/>
              </a:path>
            </a:pathLst>
          </a:custGeom>
          <a:ln w="63500">
            <a:solidFill>
              <a:srgbClr val="000000"/>
            </a:solidFill>
          </a:ln>
        </p:spPr>
        <p:txBody>
          <a:bodyPr wrap="square" lIns="0" tIns="0" rIns="0" bIns="0" rtlCol="0"/>
          <a:lstStyle/>
          <a:p>
            <a:endParaRPr/>
          </a:p>
        </p:txBody>
      </p:sp>
      <p:sp>
        <p:nvSpPr>
          <p:cNvPr id="29" name="object 29"/>
          <p:cNvSpPr txBox="1"/>
          <p:nvPr/>
        </p:nvSpPr>
        <p:spPr>
          <a:xfrm>
            <a:off x="484526" y="3958294"/>
            <a:ext cx="617220" cy="390525"/>
          </a:xfrm>
          <a:prstGeom prst="rect">
            <a:avLst/>
          </a:prstGeom>
        </p:spPr>
        <p:txBody>
          <a:bodyPr vert="horz" wrap="square" lIns="0" tIns="12700" rIns="0" bIns="0" rtlCol="0">
            <a:spAutoFit/>
          </a:bodyPr>
          <a:lstStyle/>
          <a:p>
            <a:pPr marL="12700" marR="5080" indent="163830">
              <a:lnSpc>
                <a:spcPct val="100000"/>
              </a:lnSpc>
              <a:spcBef>
                <a:spcPts val="100"/>
              </a:spcBef>
            </a:pPr>
            <a:r>
              <a:rPr sz="1200" spc="-5" dirty="0">
                <a:solidFill>
                  <a:srgbClr val="FFFFFF"/>
                </a:solidFill>
                <a:latin typeface="Arial"/>
                <a:cs typeface="Arial"/>
              </a:rPr>
              <a:t>Key  </a:t>
            </a:r>
            <a:r>
              <a:rPr sz="1200" dirty="0">
                <a:solidFill>
                  <a:srgbClr val="FFFFFF"/>
                </a:solidFill>
                <a:latin typeface="Arial"/>
                <a:cs typeface="Arial"/>
              </a:rPr>
              <a:t>r</a:t>
            </a:r>
            <a:r>
              <a:rPr sz="1200" spc="-5" dirty="0">
                <a:solidFill>
                  <a:srgbClr val="FFFFFF"/>
                </a:solidFill>
                <a:latin typeface="Arial"/>
                <a:cs typeface="Arial"/>
              </a:rPr>
              <a:t>e</a:t>
            </a:r>
            <a:r>
              <a:rPr sz="1200" dirty="0">
                <a:solidFill>
                  <a:srgbClr val="FFFFFF"/>
                </a:solidFill>
                <a:latin typeface="Arial"/>
                <a:cs typeface="Arial"/>
              </a:rPr>
              <a:t>s</a:t>
            </a:r>
            <a:r>
              <a:rPr sz="1200" spc="-5" dirty="0">
                <a:solidFill>
                  <a:srgbClr val="FFFFFF"/>
                </a:solidFill>
                <a:latin typeface="Arial"/>
                <a:cs typeface="Arial"/>
              </a:rPr>
              <a:t>ou</a:t>
            </a:r>
            <a:r>
              <a:rPr sz="1200" dirty="0">
                <a:solidFill>
                  <a:srgbClr val="FFFFFF"/>
                </a:solidFill>
                <a:latin typeface="Arial"/>
                <a:cs typeface="Arial"/>
              </a:rPr>
              <a:t>rce</a:t>
            </a:r>
            <a:endParaRPr sz="1200">
              <a:latin typeface="Arial"/>
              <a:cs typeface="Arial"/>
            </a:endParaRPr>
          </a:p>
        </p:txBody>
      </p:sp>
      <p:sp>
        <p:nvSpPr>
          <p:cNvPr id="30" name="object 30"/>
          <p:cNvSpPr/>
          <p:nvPr/>
        </p:nvSpPr>
        <p:spPr>
          <a:xfrm>
            <a:off x="305008" y="2414244"/>
            <a:ext cx="905510" cy="908685"/>
          </a:xfrm>
          <a:custGeom>
            <a:avLst/>
            <a:gdLst/>
            <a:ahLst/>
            <a:cxnLst/>
            <a:rect l="l" t="t" r="r" b="b"/>
            <a:pathLst>
              <a:path w="905510" h="908685">
                <a:moveTo>
                  <a:pt x="452523" y="0"/>
                </a:moveTo>
                <a:lnTo>
                  <a:pt x="406256" y="2345"/>
                </a:lnTo>
                <a:lnTo>
                  <a:pt x="361324" y="9230"/>
                </a:lnTo>
                <a:lnTo>
                  <a:pt x="317957" y="20425"/>
                </a:lnTo>
                <a:lnTo>
                  <a:pt x="276381" y="35702"/>
                </a:lnTo>
                <a:lnTo>
                  <a:pt x="236824" y="54833"/>
                </a:lnTo>
                <a:lnTo>
                  <a:pt x="199513" y="77590"/>
                </a:lnTo>
                <a:lnTo>
                  <a:pt x="164676" y="103744"/>
                </a:lnTo>
                <a:lnTo>
                  <a:pt x="132541" y="133067"/>
                </a:lnTo>
                <a:lnTo>
                  <a:pt x="103334" y="165330"/>
                </a:lnTo>
                <a:lnTo>
                  <a:pt x="77283" y="200305"/>
                </a:lnTo>
                <a:lnTo>
                  <a:pt x="54617" y="237763"/>
                </a:lnTo>
                <a:lnTo>
                  <a:pt x="35561" y="277477"/>
                </a:lnTo>
                <a:lnTo>
                  <a:pt x="20344" y="319218"/>
                </a:lnTo>
                <a:lnTo>
                  <a:pt x="9193" y="362758"/>
                </a:lnTo>
                <a:lnTo>
                  <a:pt x="2336" y="407868"/>
                </a:lnTo>
                <a:lnTo>
                  <a:pt x="0" y="454319"/>
                </a:lnTo>
                <a:lnTo>
                  <a:pt x="2336" y="500771"/>
                </a:lnTo>
                <a:lnTo>
                  <a:pt x="9193" y="545880"/>
                </a:lnTo>
                <a:lnTo>
                  <a:pt x="20344" y="589420"/>
                </a:lnTo>
                <a:lnTo>
                  <a:pt x="35561" y="631161"/>
                </a:lnTo>
                <a:lnTo>
                  <a:pt x="54617" y="670875"/>
                </a:lnTo>
                <a:lnTo>
                  <a:pt x="77283" y="708334"/>
                </a:lnTo>
                <a:lnTo>
                  <a:pt x="103334" y="743309"/>
                </a:lnTo>
                <a:lnTo>
                  <a:pt x="132541" y="775572"/>
                </a:lnTo>
                <a:lnTo>
                  <a:pt x="164676" y="804894"/>
                </a:lnTo>
                <a:lnTo>
                  <a:pt x="199513" y="831048"/>
                </a:lnTo>
                <a:lnTo>
                  <a:pt x="236824" y="853805"/>
                </a:lnTo>
                <a:lnTo>
                  <a:pt x="276381" y="872936"/>
                </a:lnTo>
                <a:lnTo>
                  <a:pt x="317957" y="888213"/>
                </a:lnTo>
                <a:lnTo>
                  <a:pt x="361324" y="899409"/>
                </a:lnTo>
                <a:lnTo>
                  <a:pt x="406256" y="906293"/>
                </a:lnTo>
                <a:lnTo>
                  <a:pt x="452523" y="908639"/>
                </a:lnTo>
                <a:lnTo>
                  <a:pt x="498791" y="906293"/>
                </a:lnTo>
                <a:lnTo>
                  <a:pt x="543723" y="899409"/>
                </a:lnTo>
                <a:lnTo>
                  <a:pt x="587090" y="888213"/>
                </a:lnTo>
                <a:lnTo>
                  <a:pt x="628666" y="872936"/>
                </a:lnTo>
                <a:lnTo>
                  <a:pt x="668223" y="853805"/>
                </a:lnTo>
                <a:lnTo>
                  <a:pt x="705534" y="831048"/>
                </a:lnTo>
                <a:lnTo>
                  <a:pt x="740371" y="804894"/>
                </a:lnTo>
                <a:lnTo>
                  <a:pt x="772506" y="775572"/>
                </a:lnTo>
                <a:lnTo>
                  <a:pt x="801713" y="743309"/>
                </a:lnTo>
                <a:lnTo>
                  <a:pt x="827763" y="708334"/>
                </a:lnTo>
                <a:lnTo>
                  <a:pt x="850430" y="670875"/>
                </a:lnTo>
                <a:lnTo>
                  <a:pt x="869486" y="631161"/>
                </a:lnTo>
                <a:lnTo>
                  <a:pt x="884703" y="589420"/>
                </a:lnTo>
                <a:lnTo>
                  <a:pt x="895854" y="545880"/>
                </a:lnTo>
                <a:lnTo>
                  <a:pt x="902711" y="500771"/>
                </a:lnTo>
                <a:lnTo>
                  <a:pt x="905047" y="454319"/>
                </a:lnTo>
                <a:lnTo>
                  <a:pt x="902711" y="407868"/>
                </a:lnTo>
                <a:lnTo>
                  <a:pt x="895854" y="362758"/>
                </a:lnTo>
                <a:lnTo>
                  <a:pt x="884703" y="319218"/>
                </a:lnTo>
                <a:lnTo>
                  <a:pt x="869486" y="277477"/>
                </a:lnTo>
                <a:lnTo>
                  <a:pt x="850430" y="237763"/>
                </a:lnTo>
                <a:lnTo>
                  <a:pt x="827763" y="200305"/>
                </a:lnTo>
                <a:lnTo>
                  <a:pt x="801713" y="165330"/>
                </a:lnTo>
                <a:lnTo>
                  <a:pt x="772506" y="133067"/>
                </a:lnTo>
                <a:lnTo>
                  <a:pt x="740371" y="103744"/>
                </a:lnTo>
                <a:lnTo>
                  <a:pt x="705534" y="77590"/>
                </a:lnTo>
                <a:lnTo>
                  <a:pt x="668223" y="54833"/>
                </a:lnTo>
                <a:lnTo>
                  <a:pt x="628666" y="35702"/>
                </a:lnTo>
                <a:lnTo>
                  <a:pt x="587090" y="20425"/>
                </a:lnTo>
                <a:lnTo>
                  <a:pt x="543723" y="9230"/>
                </a:lnTo>
                <a:lnTo>
                  <a:pt x="498791" y="2345"/>
                </a:lnTo>
                <a:lnTo>
                  <a:pt x="452523" y="0"/>
                </a:lnTo>
                <a:close/>
              </a:path>
            </a:pathLst>
          </a:custGeom>
          <a:solidFill>
            <a:srgbClr val="2A2356"/>
          </a:solidFill>
        </p:spPr>
        <p:txBody>
          <a:bodyPr wrap="square" lIns="0" tIns="0" rIns="0" bIns="0" rtlCol="0"/>
          <a:lstStyle/>
          <a:p>
            <a:endParaRPr/>
          </a:p>
        </p:txBody>
      </p:sp>
      <p:sp>
        <p:nvSpPr>
          <p:cNvPr id="31" name="object 31"/>
          <p:cNvSpPr/>
          <p:nvPr/>
        </p:nvSpPr>
        <p:spPr>
          <a:xfrm>
            <a:off x="305008" y="2414244"/>
            <a:ext cx="905510" cy="908685"/>
          </a:xfrm>
          <a:custGeom>
            <a:avLst/>
            <a:gdLst/>
            <a:ahLst/>
            <a:cxnLst/>
            <a:rect l="l" t="t" r="r" b="b"/>
            <a:pathLst>
              <a:path w="905510" h="908685">
                <a:moveTo>
                  <a:pt x="0" y="454320"/>
                </a:moveTo>
                <a:lnTo>
                  <a:pt x="2336" y="407868"/>
                </a:lnTo>
                <a:lnTo>
                  <a:pt x="9193" y="362758"/>
                </a:lnTo>
                <a:lnTo>
                  <a:pt x="20344" y="319219"/>
                </a:lnTo>
                <a:lnTo>
                  <a:pt x="35561" y="277478"/>
                </a:lnTo>
                <a:lnTo>
                  <a:pt x="54617" y="237764"/>
                </a:lnTo>
                <a:lnTo>
                  <a:pt x="77283" y="200305"/>
                </a:lnTo>
                <a:lnTo>
                  <a:pt x="103334" y="165330"/>
                </a:lnTo>
                <a:lnTo>
                  <a:pt x="132541" y="133067"/>
                </a:lnTo>
                <a:lnTo>
                  <a:pt x="164676" y="103744"/>
                </a:lnTo>
                <a:lnTo>
                  <a:pt x="199513" y="77590"/>
                </a:lnTo>
                <a:lnTo>
                  <a:pt x="236824" y="54833"/>
                </a:lnTo>
                <a:lnTo>
                  <a:pt x="276381" y="35702"/>
                </a:lnTo>
                <a:lnTo>
                  <a:pt x="317957" y="20425"/>
                </a:lnTo>
                <a:lnTo>
                  <a:pt x="361324" y="9230"/>
                </a:lnTo>
                <a:lnTo>
                  <a:pt x="406256" y="2345"/>
                </a:lnTo>
                <a:lnTo>
                  <a:pt x="452524" y="0"/>
                </a:lnTo>
                <a:lnTo>
                  <a:pt x="498791" y="2345"/>
                </a:lnTo>
                <a:lnTo>
                  <a:pt x="543723" y="9230"/>
                </a:lnTo>
                <a:lnTo>
                  <a:pt x="587090" y="20425"/>
                </a:lnTo>
                <a:lnTo>
                  <a:pt x="628666" y="35702"/>
                </a:lnTo>
                <a:lnTo>
                  <a:pt x="668223" y="54833"/>
                </a:lnTo>
                <a:lnTo>
                  <a:pt x="705534" y="77590"/>
                </a:lnTo>
                <a:lnTo>
                  <a:pt x="740371" y="103744"/>
                </a:lnTo>
                <a:lnTo>
                  <a:pt x="772506" y="133067"/>
                </a:lnTo>
                <a:lnTo>
                  <a:pt x="801713" y="165330"/>
                </a:lnTo>
                <a:lnTo>
                  <a:pt x="827764" y="200305"/>
                </a:lnTo>
                <a:lnTo>
                  <a:pt x="850430" y="237764"/>
                </a:lnTo>
                <a:lnTo>
                  <a:pt x="869486" y="277478"/>
                </a:lnTo>
                <a:lnTo>
                  <a:pt x="884703" y="319219"/>
                </a:lnTo>
                <a:lnTo>
                  <a:pt x="895854" y="362758"/>
                </a:lnTo>
                <a:lnTo>
                  <a:pt x="902711" y="407868"/>
                </a:lnTo>
                <a:lnTo>
                  <a:pt x="905048" y="454320"/>
                </a:lnTo>
                <a:lnTo>
                  <a:pt x="902711" y="500771"/>
                </a:lnTo>
                <a:lnTo>
                  <a:pt x="895854" y="545881"/>
                </a:lnTo>
                <a:lnTo>
                  <a:pt x="884703" y="589420"/>
                </a:lnTo>
                <a:lnTo>
                  <a:pt x="869486" y="631161"/>
                </a:lnTo>
                <a:lnTo>
                  <a:pt x="850430" y="670875"/>
                </a:lnTo>
                <a:lnTo>
                  <a:pt x="827764" y="708334"/>
                </a:lnTo>
                <a:lnTo>
                  <a:pt x="801713" y="743309"/>
                </a:lnTo>
                <a:lnTo>
                  <a:pt x="772506" y="775572"/>
                </a:lnTo>
                <a:lnTo>
                  <a:pt x="740371" y="804895"/>
                </a:lnTo>
                <a:lnTo>
                  <a:pt x="705534" y="831049"/>
                </a:lnTo>
                <a:lnTo>
                  <a:pt x="668223" y="853806"/>
                </a:lnTo>
                <a:lnTo>
                  <a:pt x="628666" y="872937"/>
                </a:lnTo>
                <a:lnTo>
                  <a:pt x="587090" y="888214"/>
                </a:lnTo>
                <a:lnTo>
                  <a:pt x="543723" y="899409"/>
                </a:lnTo>
                <a:lnTo>
                  <a:pt x="498791" y="906294"/>
                </a:lnTo>
                <a:lnTo>
                  <a:pt x="452524" y="908640"/>
                </a:lnTo>
                <a:lnTo>
                  <a:pt x="406256" y="906294"/>
                </a:lnTo>
                <a:lnTo>
                  <a:pt x="361324" y="899409"/>
                </a:lnTo>
                <a:lnTo>
                  <a:pt x="317957" y="888214"/>
                </a:lnTo>
                <a:lnTo>
                  <a:pt x="276381" y="872937"/>
                </a:lnTo>
                <a:lnTo>
                  <a:pt x="236824" y="853806"/>
                </a:lnTo>
                <a:lnTo>
                  <a:pt x="199513" y="831049"/>
                </a:lnTo>
                <a:lnTo>
                  <a:pt x="164676" y="804895"/>
                </a:lnTo>
                <a:lnTo>
                  <a:pt x="132541" y="775572"/>
                </a:lnTo>
                <a:lnTo>
                  <a:pt x="103334" y="743309"/>
                </a:lnTo>
                <a:lnTo>
                  <a:pt x="77283" y="708334"/>
                </a:lnTo>
                <a:lnTo>
                  <a:pt x="54617" y="670875"/>
                </a:lnTo>
                <a:lnTo>
                  <a:pt x="35561" y="631161"/>
                </a:lnTo>
                <a:lnTo>
                  <a:pt x="20344" y="589420"/>
                </a:lnTo>
                <a:lnTo>
                  <a:pt x="9193" y="545881"/>
                </a:lnTo>
                <a:lnTo>
                  <a:pt x="2336" y="500771"/>
                </a:lnTo>
                <a:lnTo>
                  <a:pt x="0" y="454320"/>
                </a:lnTo>
                <a:close/>
              </a:path>
            </a:pathLst>
          </a:custGeom>
          <a:ln w="63500">
            <a:solidFill>
              <a:srgbClr val="000000"/>
            </a:solidFill>
          </a:ln>
        </p:spPr>
        <p:txBody>
          <a:bodyPr wrap="square" lIns="0" tIns="0" rIns="0" bIns="0" rtlCol="0"/>
          <a:lstStyle/>
          <a:p>
            <a:endParaRPr/>
          </a:p>
        </p:txBody>
      </p:sp>
      <p:sp>
        <p:nvSpPr>
          <p:cNvPr id="32" name="object 32"/>
          <p:cNvSpPr txBox="1"/>
          <p:nvPr/>
        </p:nvSpPr>
        <p:spPr>
          <a:xfrm>
            <a:off x="508325" y="2678516"/>
            <a:ext cx="448945" cy="390525"/>
          </a:xfrm>
          <a:prstGeom prst="rect">
            <a:avLst/>
          </a:prstGeom>
        </p:spPr>
        <p:txBody>
          <a:bodyPr vert="horz" wrap="square" lIns="0" tIns="12700" rIns="0" bIns="0" rtlCol="0">
            <a:spAutoFit/>
          </a:bodyPr>
          <a:lstStyle/>
          <a:p>
            <a:pPr marL="63500" marR="5080" indent="-50800">
              <a:lnSpc>
                <a:spcPct val="100000"/>
              </a:lnSpc>
              <a:spcBef>
                <a:spcPts val="100"/>
              </a:spcBef>
            </a:pPr>
            <a:r>
              <a:rPr sz="1200" dirty="0">
                <a:solidFill>
                  <a:srgbClr val="FFFFFF"/>
                </a:solidFill>
                <a:latin typeface="Arial"/>
                <a:cs typeface="Arial"/>
              </a:rPr>
              <a:t>Gr</a:t>
            </a:r>
            <a:r>
              <a:rPr sz="1200" spc="-5" dirty="0">
                <a:solidFill>
                  <a:srgbClr val="FFFFFF"/>
                </a:solidFill>
                <a:latin typeface="Arial"/>
                <a:cs typeface="Arial"/>
              </a:rPr>
              <a:t>ou</a:t>
            </a:r>
            <a:r>
              <a:rPr sz="1200" dirty="0">
                <a:solidFill>
                  <a:srgbClr val="FFFFFF"/>
                </a:solidFill>
                <a:latin typeface="Arial"/>
                <a:cs typeface="Arial"/>
              </a:rPr>
              <a:t>p  </a:t>
            </a:r>
            <a:r>
              <a:rPr sz="1200" spc="-5" dirty="0">
                <a:solidFill>
                  <a:srgbClr val="FFFFFF"/>
                </a:solidFill>
                <a:latin typeface="Arial"/>
                <a:cs typeface="Arial"/>
              </a:rPr>
              <a:t>work</a:t>
            </a:r>
            <a:endParaRPr sz="1200">
              <a:latin typeface="Arial"/>
              <a:cs typeface="Arial"/>
            </a:endParaRPr>
          </a:p>
        </p:txBody>
      </p:sp>
      <p:sp>
        <p:nvSpPr>
          <p:cNvPr id="33" name="object 33"/>
          <p:cNvSpPr txBox="1"/>
          <p:nvPr/>
        </p:nvSpPr>
        <p:spPr>
          <a:xfrm>
            <a:off x="1427153" y="1239474"/>
            <a:ext cx="3282950" cy="269240"/>
          </a:xfrm>
          <a:prstGeom prst="rect">
            <a:avLst/>
          </a:prstGeom>
        </p:spPr>
        <p:txBody>
          <a:bodyPr vert="horz" wrap="square" lIns="0" tIns="12700" rIns="0" bIns="0" rtlCol="0">
            <a:spAutoFit/>
          </a:bodyPr>
          <a:lstStyle/>
          <a:p>
            <a:pPr marL="12700">
              <a:lnSpc>
                <a:spcPct val="100000"/>
              </a:lnSpc>
              <a:spcBef>
                <a:spcPts val="100"/>
              </a:spcBef>
            </a:pPr>
            <a:r>
              <a:rPr sz="1600" spc="-55" dirty="0">
                <a:latin typeface="Arial"/>
                <a:cs typeface="Arial"/>
              </a:rPr>
              <a:t>You </a:t>
            </a:r>
            <a:r>
              <a:rPr sz="1600" spc="-5" dirty="0">
                <a:latin typeface="Arial"/>
                <a:cs typeface="Arial"/>
              </a:rPr>
              <a:t>are encouraged </a:t>
            </a:r>
            <a:r>
              <a:rPr sz="1600" dirty="0">
                <a:latin typeface="Arial"/>
                <a:cs typeface="Arial"/>
              </a:rPr>
              <a:t>to </a:t>
            </a:r>
            <a:r>
              <a:rPr sz="1600" spc="-5" dirty="0">
                <a:latin typeface="Arial"/>
                <a:cs typeface="Arial"/>
              </a:rPr>
              <a:t>participate</a:t>
            </a:r>
            <a:r>
              <a:rPr sz="1600" spc="25" dirty="0">
                <a:latin typeface="Arial"/>
                <a:cs typeface="Arial"/>
              </a:rPr>
              <a:t> </a:t>
            </a:r>
            <a:r>
              <a:rPr sz="1600" spc="-5" dirty="0">
                <a:latin typeface="Arial"/>
                <a:cs typeface="Arial"/>
              </a:rPr>
              <a:t>in</a:t>
            </a:r>
            <a:endParaRPr sz="1600">
              <a:latin typeface="Arial"/>
              <a:cs typeface="Arial"/>
            </a:endParaRPr>
          </a:p>
        </p:txBody>
      </p:sp>
      <p:sp>
        <p:nvSpPr>
          <p:cNvPr id="34" name="object 34"/>
          <p:cNvSpPr txBox="1"/>
          <p:nvPr/>
        </p:nvSpPr>
        <p:spPr>
          <a:xfrm>
            <a:off x="1427153" y="1480753"/>
            <a:ext cx="3333115" cy="756285"/>
          </a:xfrm>
          <a:prstGeom prst="rect">
            <a:avLst/>
          </a:prstGeom>
        </p:spPr>
        <p:txBody>
          <a:bodyPr vert="horz" wrap="square" lIns="0" tIns="12700" rIns="0" bIns="0" rtlCol="0">
            <a:spAutoFit/>
          </a:bodyPr>
          <a:lstStyle/>
          <a:p>
            <a:pPr marL="12700" marR="5080">
              <a:lnSpc>
                <a:spcPct val="99800"/>
              </a:lnSpc>
              <a:spcBef>
                <a:spcPts val="100"/>
              </a:spcBef>
            </a:pPr>
            <a:r>
              <a:rPr sz="1600" spc="-5" dirty="0">
                <a:latin typeface="Arial"/>
                <a:cs typeface="Arial"/>
              </a:rPr>
              <a:t>discussion questions, where you can  use your own experience and prior  knowledge</a:t>
            </a:r>
            <a:endParaRPr sz="1600">
              <a:latin typeface="Arial"/>
              <a:cs typeface="Arial"/>
            </a:endParaRPr>
          </a:p>
        </p:txBody>
      </p:sp>
      <p:sp>
        <p:nvSpPr>
          <p:cNvPr id="35" name="object 35"/>
          <p:cNvSpPr txBox="1"/>
          <p:nvPr/>
        </p:nvSpPr>
        <p:spPr>
          <a:xfrm>
            <a:off x="1436799" y="2567891"/>
            <a:ext cx="3322954" cy="510540"/>
          </a:xfrm>
          <a:prstGeom prst="rect">
            <a:avLst/>
          </a:prstGeom>
        </p:spPr>
        <p:txBody>
          <a:bodyPr vert="horz" wrap="square" lIns="0" tIns="22860" rIns="0" bIns="0" rtlCol="0">
            <a:spAutoFit/>
          </a:bodyPr>
          <a:lstStyle/>
          <a:p>
            <a:pPr marL="12700" marR="5080">
              <a:lnSpc>
                <a:spcPts val="1900"/>
              </a:lnSpc>
              <a:spcBef>
                <a:spcPts val="180"/>
              </a:spcBef>
            </a:pPr>
            <a:r>
              <a:rPr sz="1600" spc="-55" dirty="0">
                <a:latin typeface="Arial"/>
                <a:cs typeface="Arial"/>
              </a:rPr>
              <a:t>You </a:t>
            </a:r>
            <a:r>
              <a:rPr sz="1600" spc="-5" dirty="0">
                <a:latin typeface="Arial"/>
                <a:cs typeface="Arial"/>
              </a:rPr>
              <a:t>are encouraged </a:t>
            </a:r>
            <a:r>
              <a:rPr sz="1600" dirty="0">
                <a:latin typeface="Arial"/>
                <a:cs typeface="Arial"/>
              </a:rPr>
              <a:t>to </a:t>
            </a:r>
            <a:r>
              <a:rPr sz="1600" spc="-5" dirty="0">
                <a:latin typeface="Arial"/>
                <a:cs typeface="Arial"/>
              </a:rPr>
              <a:t>participate in  group activities </a:t>
            </a:r>
            <a:r>
              <a:rPr sz="1600" dirty="0">
                <a:latin typeface="Arial"/>
                <a:cs typeface="Arial"/>
              </a:rPr>
              <a:t>to </a:t>
            </a:r>
            <a:r>
              <a:rPr sz="1600" spc="-5" dirty="0">
                <a:latin typeface="Arial"/>
                <a:cs typeface="Arial"/>
              </a:rPr>
              <a:t>drill into key</a:t>
            </a:r>
            <a:r>
              <a:rPr sz="1600" dirty="0">
                <a:latin typeface="Arial"/>
                <a:cs typeface="Arial"/>
              </a:rPr>
              <a:t> </a:t>
            </a:r>
            <a:r>
              <a:rPr sz="1600" spc="-5" dirty="0">
                <a:latin typeface="Arial"/>
                <a:cs typeface="Arial"/>
              </a:rPr>
              <a:t>topics</a:t>
            </a:r>
            <a:endParaRPr sz="160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5298" y="666865"/>
            <a:ext cx="8348980" cy="4982845"/>
          </a:xfrm>
          <a:prstGeom prst="rect">
            <a:avLst/>
          </a:prstGeom>
        </p:spPr>
        <p:txBody>
          <a:bodyPr vert="horz" wrap="square" lIns="0" tIns="167640" rIns="0" bIns="0" rtlCol="0">
            <a:spAutoFit/>
          </a:bodyPr>
          <a:lstStyle/>
          <a:p>
            <a:pPr marL="298450" indent="-285750">
              <a:lnSpc>
                <a:spcPct val="100000"/>
              </a:lnSpc>
              <a:spcBef>
                <a:spcPts val="1320"/>
              </a:spcBef>
              <a:buSzPct val="78947"/>
              <a:buFont typeface="Arial"/>
              <a:buChar char="•"/>
              <a:tabLst>
                <a:tab pos="297815" algn="l"/>
                <a:tab pos="298450" algn="l"/>
              </a:tabLst>
            </a:pPr>
            <a:r>
              <a:rPr sz="1900" b="1" u="heavy" spc="-5" dirty="0">
                <a:uFill>
                  <a:solidFill>
                    <a:srgbClr val="000000"/>
                  </a:solidFill>
                </a:uFill>
                <a:latin typeface="Arial"/>
                <a:cs typeface="Arial"/>
              </a:rPr>
              <a:t>Second most frequent</a:t>
            </a:r>
            <a:r>
              <a:rPr sz="1900" b="1" spc="-5" dirty="0">
                <a:latin typeface="Arial"/>
                <a:cs typeface="Arial"/>
              </a:rPr>
              <a:t> </a:t>
            </a:r>
            <a:r>
              <a:rPr sz="1900" b="1" dirty="0">
                <a:latin typeface="Arial"/>
                <a:cs typeface="Arial"/>
              </a:rPr>
              <a:t>type of HAI </a:t>
            </a:r>
            <a:r>
              <a:rPr sz="1900" b="1" spc="-5" dirty="0">
                <a:latin typeface="Arial"/>
                <a:cs typeface="Arial"/>
              </a:rPr>
              <a:t>in Europe </a:t>
            </a:r>
            <a:r>
              <a:rPr sz="1900" b="1" dirty="0">
                <a:latin typeface="Arial"/>
                <a:cs typeface="Arial"/>
              </a:rPr>
              <a:t>and the </a:t>
            </a:r>
            <a:r>
              <a:rPr sz="1900" b="1" spc="-5" dirty="0">
                <a:latin typeface="Arial"/>
                <a:cs typeface="Arial"/>
              </a:rPr>
              <a:t>USA</a:t>
            </a:r>
            <a:endParaRPr sz="1900">
              <a:latin typeface="Arial"/>
              <a:cs typeface="Arial"/>
            </a:endParaRPr>
          </a:p>
          <a:p>
            <a:pPr marL="298450" indent="-285750">
              <a:lnSpc>
                <a:spcPct val="100000"/>
              </a:lnSpc>
              <a:spcBef>
                <a:spcPts val="1220"/>
              </a:spcBef>
              <a:buSzPct val="78947"/>
              <a:buChar char="•"/>
              <a:tabLst>
                <a:tab pos="297815" algn="l"/>
                <a:tab pos="298450" algn="l"/>
              </a:tabLst>
            </a:pPr>
            <a:r>
              <a:rPr sz="1900" dirty="0">
                <a:latin typeface="Arial"/>
                <a:cs typeface="Arial"/>
              </a:rPr>
              <a:t>Most </a:t>
            </a:r>
            <a:r>
              <a:rPr sz="1900" spc="-5" dirty="0">
                <a:latin typeface="Arial"/>
                <a:cs typeface="Arial"/>
              </a:rPr>
              <a:t>frequent type </a:t>
            </a:r>
            <a:r>
              <a:rPr sz="1900" dirty="0">
                <a:latin typeface="Arial"/>
                <a:cs typeface="Arial"/>
              </a:rPr>
              <a:t>of </a:t>
            </a:r>
            <a:r>
              <a:rPr sz="1900" spc="-5" dirty="0">
                <a:latin typeface="Arial"/>
                <a:cs typeface="Arial"/>
              </a:rPr>
              <a:t>HAI </a:t>
            </a:r>
            <a:r>
              <a:rPr sz="1900" dirty="0">
                <a:latin typeface="Arial"/>
                <a:cs typeface="Arial"/>
              </a:rPr>
              <a:t>on admission (67% in </a:t>
            </a:r>
            <a:r>
              <a:rPr sz="1900" spc="-5" dirty="0">
                <a:latin typeface="Arial"/>
                <a:cs typeface="Arial"/>
              </a:rPr>
              <a:t>the USA, </a:t>
            </a:r>
            <a:r>
              <a:rPr sz="1900" dirty="0">
                <a:latin typeface="Arial"/>
                <a:cs typeface="Arial"/>
              </a:rPr>
              <a:t>33% in</a:t>
            </a:r>
            <a:r>
              <a:rPr sz="1900" spc="55" dirty="0">
                <a:latin typeface="Arial"/>
                <a:cs typeface="Arial"/>
              </a:rPr>
              <a:t> </a:t>
            </a:r>
            <a:r>
              <a:rPr sz="1900" spc="-5" dirty="0">
                <a:latin typeface="Arial"/>
                <a:cs typeface="Arial"/>
              </a:rPr>
              <a:t>Europe)</a:t>
            </a:r>
            <a:endParaRPr sz="1900">
              <a:latin typeface="Arial"/>
              <a:cs typeface="Arial"/>
            </a:endParaRPr>
          </a:p>
          <a:p>
            <a:pPr marL="806450" lvl="1" indent="-342900">
              <a:lnSpc>
                <a:spcPct val="100000"/>
              </a:lnSpc>
              <a:spcBef>
                <a:spcPts val="1185"/>
              </a:spcBef>
              <a:buFont typeface="Courier New"/>
              <a:buChar char="o"/>
              <a:tabLst>
                <a:tab pos="806450" algn="l"/>
              </a:tabLst>
            </a:pPr>
            <a:r>
              <a:rPr sz="1900" b="1" spc="-5" dirty="0">
                <a:latin typeface="Arial"/>
                <a:cs typeface="Arial"/>
              </a:rPr>
              <a:t>SSI incidence </a:t>
            </a:r>
            <a:r>
              <a:rPr sz="1900" dirty="0">
                <a:latin typeface="Arial"/>
                <a:cs typeface="Arial"/>
              </a:rPr>
              <a:t>(per 100 procedures)</a:t>
            </a:r>
            <a:endParaRPr sz="1900">
              <a:latin typeface="Arial"/>
              <a:cs typeface="Arial"/>
            </a:endParaRPr>
          </a:p>
          <a:p>
            <a:pPr marL="906780">
              <a:lnSpc>
                <a:spcPct val="100000"/>
              </a:lnSpc>
              <a:spcBef>
                <a:spcPts val="1220"/>
              </a:spcBef>
              <a:tabLst>
                <a:tab pos="1191895" algn="l"/>
              </a:tabLst>
            </a:pPr>
            <a:r>
              <a:rPr sz="1800" dirty="0">
                <a:latin typeface="Arial"/>
                <a:cs typeface="Arial"/>
              </a:rPr>
              <a:t>–	</a:t>
            </a:r>
            <a:r>
              <a:rPr sz="1800" spc="-5" dirty="0">
                <a:latin typeface="Arial"/>
                <a:cs typeface="Arial"/>
              </a:rPr>
              <a:t>USA 2014:</a:t>
            </a:r>
            <a:r>
              <a:rPr sz="1800" spc="-100" dirty="0">
                <a:latin typeface="Arial"/>
                <a:cs typeface="Arial"/>
              </a:rPr>
              <a:t> </a:t>
            </a:r>
            <a:r>
              <a:rPr sz="1800" spc="-5" dirty="0">
                <a:latin typeface="Arial"/>
                <a:cs typeface="Arial"/>
              </a:rPr>
              <a:t>1.9%</a:t>
            </a:r>
            <a:endParaRPr sz="1800">
              <a:latin typeface="Arial"/>
              <a:cs typeface="Arial"/>
            </a:endParaRPr>
          </a:p>
          <a:p>
            <a:pPr marL="906780">
              <a:lnSpc>
                <a:spcPct val="100000"/>
              </a:lnSpc>
              <a:spcBef>
                <a:spcPts val="1205"/>
              </a:spcBef>
              <a:tabLst>
                <a:tab pos="1191895" algn="l"/>
              </a:tabLst>
            </a:pPr>
            <a:r>
              <a:rPr sz="1800" dirty="0">
                <a:latin typeface="Arial"/>
                <a:cs typeface="Arial"/>
              </a:rPr>
              <a:t>–	</a:t>
            </a:r>
            <a:r>
              <a:rPr sz="1800" spc="-5" dirty="0">
                <a:latin typeface="Arial"/>
                <a:cs typeface="Arial"/>
              </a:rPr>
              <a:t>Europe 2013–14:</a:t>
            </a:r>
            <a:r>
              <a:rPr sz="1800" spc="-10" dirty="0">
                <a:latin typeface="Arial"/>
                <a:cs typeface="Arial"/>
              </a:rPr>
              <a:t> </a:t>
            </a:r>
            <a:r>
              <a:rPr sz="1800" spc="-5" dirty="0">
                <a:latin typeface="Arial"/>
                <a:cs typeface="Arial"/>
              </a:rPr>
              <a:t>0.6–9.5%</a:t>
            </a:r>
            <a:endParaRPr sz="1800">
              <a:latin typeface="Arial"/>
              <a:cs typeface="Arial"/>
            </a:endParaRPr>
          </a:p>
          <a:p>
            <a:pPr marL="839469" marR="478790" indent="-285750">
              <a:lnSpc>
                <a:spcPct val="100099"/>
              </a:lnSpc>
              <a:spcBef>
                <a:spcPts val="1175"/>
              </a:spcBef>
            </a:pPr>
            <a:r>
              <a:rPr sz="1900" dirty="0">
                <a:latin typeface="Courier New"/>
                <a:cs typeface="Courier New"/>
              </a:rPr>
              <a:t>o </a:t>
            </a:r>
            <a:r>
              <a:rPr sz="1900" spc="-5" dirty="0">
                <a:latin typeface="Arial"/>
                <a:cs typeface="Arial"/>
              </a:rPr>
              <a:t>Incidence </a:t>
            </a:r>
            <a:r>
              <a:rPr sz="1900" dirty="0">
                <a:latin typeface="Arial"/>
                <a:cs typeface="Arial"/>
              </a:rPr>
              <a:t>varies according </a:t>
            </a:r>
            <a:r>
              <a:rPr sz="1900" spc="-5" dirty="0">
                <a:latin typeface="Arial"/>
                <a:cs typeface="Arial"/>
              </a:rPr>
              <a:t>to type </a:t>
            </a:r>
            <a:r>
              <a:rPr sz="1900" dirty="0">
                <a:latin typeface="Arial"/>
                <a:cs typeface="Arial"/>
              </a:rPr>
              <a:t>of procedure (very low in clean  procedures, such as </a:t>
            </a:r>
            <a:r>
              <a:rPr sz="1900" spc="-5" dirty="0">
                <a:latin typeface="Arial"/>
                <a:cs typeface="Arial"/>
              </a:rPr>
              <a:t>arthroplasty; </a:t>
            </a:r>
            <a:r>
              <a:rPr sz="1900" dirty="0">
                <a:latin typeface="Arial"/>
                <a:cs typeface="Arial"/>
              </a:rPr>
              <a:t>higher in </a:t>
            </a:r>
            <a:r>
              <a:rPr sz="1900" spc="-5" dirty="0">
                <a:latin typeface="Arial"/>
                <a:cs typeface="Arial"/>
              </a:rPr>
              <a:t>contaminated/dirty  </a:t>
            </a:r>
            <a:r>
              <a:rPr sz="1900" dirty="0">
                <a:latin typeface="Arial"/>
                <a:cs typeface="Arial"/>
              </a:rPr>
              <a:t>procedures, such as colon</a:t>
            </a:r>
            <a:r>
              <a:rPr sz="1900" spc="-20" dirty="0">
                <a:latin typeface="Arial"/>
                <a:cs typeface="Arial"/>
              </a:rPr>
              <a:t> </a:t>
            </a:r>
            <a:r>
              <a:rPr sz="1900" dirty="0">
                <a:latin typeface="Arial"/>
                <a:cs typeface="Arial"/>
              </a:rPr>
              <a:t>surgery)</a:t>
            </a:r>
            <a:endParaRPr sz="1900">
              <a:latin typeface="Arial"/>
              <a:cs typeface="Arial"/>
            </a:endParaRPr>
          </a:p>
          <a:p>
            <a:pPr marL="806450" marR="367030" lvl="1" indent="-342900">
              <a:lnSpc>
                <a:spcPct val="100099"/>
              </a:lnSpc>
              <a:spcBef>
                <a:spcPts val="1185"/>
              </a:spcBef>
              <a:buFont typeface="Courier New"/>
              <a:buChar char="o"/>
              <a:tabLst>
                <a:tab pos="806450" algn="l"/>
              </a:tabLst>
            </a:pPr>
            <a:r>
              <a:rPr sz="1900" b="1" dirty="0">
                <a:latin typeface="Arial"/>
                <a:cs typeface="Arial"/>
              </a:rPr>
              <a:t>Most </a:t>
            </a:r>
            <a:r>
              <a:rPr sz="1900" b="1" spc="-5" dirty="0">
                <a:latin typeface="Arial"/>
                <a:cs typeface="Arial"/>
              </a:rPr>
              <a:t>frequent </a:t>
            </a:r>
            <a:r>
              <a:rPr sz="1900" b="1" dirty="0">
                <a:latin typeface="Arial"/>
                <a:cs typeface="Arial"/>
              </a:rPr>
              <a:t>pathogens</a:t>
            </a:r>
            <a:r>
              <a:rPr sz="1900" dirty="0">
                <a:latin typeface="Arial"/>
                <a:cs typeface="Arial"/>
              </a:rPr>
              <a:t>: </a:t>
            </a:r>
            <a:r>
              <a:rPr sz="1900" spc="-5" dirty="0">
                <a:latin typeface="Arial"/>
                <a:cs typeface="Arial"/>
              </a:rPr>
              <a:t>Gram-positive </a:t>
            </a:r>
            <a:r>
              <a:rPr sz="1900" dirty="0">
                <a:latin typeface="Arial"/>
                <a:cs typeface="Arial"/>
              </a:rPr>
              <a:t>cocci (such as  </a:t>
            </a:r>
            <a:r>
              <a:rPr sz="1900" i="1" spc="-5" dirty="0">
                <a:latin typeface="Arial"/>
                <a:cs typeface="Arial"/>
              </a:rPr>
              <a:t>Staphylococcus </a:t>
            </a:r>
            <a:r>
              <a:rPr sz="1900" i="1" dirty="0">
                <a:latin typeface="Arial"/>
                <a:cs typeface="Arial"/>
              </a:rPr>
              <a:t>aureus </a:t>
            </a:r>
            <a:r>
              <a:rPr sz="1900" spc="-5" dirty="0">
                <a:latin typeface="Arial"/>
                <a:cs typeface="Arial"/>
              </a:rPr>
              <a:t>(</a:t>
            </a:r>
            <a:r>
              <a:rPr sz="1900" i="1" spc="-5" dirty="0">
                <a:latin typeface="Arial"/>
                <a:cs typeface="Arial"/>
              </a:rPr>
              <a:t>S. aureus</a:t>
            </a:r>
            <a:r>
              <a:rPr sz="1900" spc="-5" dirty="0">
                <a:latin typeface="Arial"/>
                <a:cs typeface="Arial"/>
              </a:rPr>
              <a:t>) </a:t>
            </a:r>
            <a:r>
              <a:rPr sz="1900" dirty="0">
                <a:latin typeface="Arial"/>
                <a:cs typeface="Arial"/>
              </a:rPr>
              <a:t>at </a:t>
            </a:r>
            <a:r>
              <a:rPr sz="1900" spc="-5" dirty="0">
                <a:latin typeface="Arial"/>
                <a:cs typeface="Arial"/>
              </a:rPr>
              <a:t>17–30%), followed </a:t>
            </a:r>
            <a:r>
              <a:rPr sz="1900" dirty="0">
                <a:latin typeface="Arial"/>
                <a:cs typeface="Arial"/>
              </a:rPr>
              <a:t>by </a:t>
            </a:r>
            <a:r>
              <a:rPr sz="1900" spc="-5" dirty="0">
                <a:latin typeface="Arial"/>
                <a:cs typeface="Arial"/>
              </a:rPr>
              <a:t>Gram-  negative </a:t>
            </a:r>
            <a:r>
              <a:rPr sz="1900" dirty="0">
                <a:latin typeface="Arial"/>
                <a:cs typeface="Arial"/>
              </a:rPr>
              <a:t>bacilli</a:t>
            </a:r>
            <a:endParaRPr sz="1900">
              <a:latin typeface="Arial"/>
              <a:cs typeface="Arial"/>
            </a:endParaRPr>
          </a:p>
          <a:p>
            <a:pPr marL="806450" marR="5080" lvl="1" indent="-342900">
              <a:lnSpc>
                <a:spcPts val="2270"/>
              </a:lnSpc>
              <a:spcBef>
                <a:spcPts val="1300"/>
              </a:spcBef>
              <a:buFont typeface="Courier New"/>
              <a:buChar char="o"/>
              <a:tabLst>
                <a:tab pos="806450" algn="l"/>
              </a:tabLst>
            </a:pPr>
            <a:r>
              <a:rPr sz="1900" b="1" dirty="0">
                <a:latin typeface="Arial"/>
                <a:cs typeface="Arial"/>
              </a:rPr>
              <a:t>AMR</a:t>
            </a:r>
            <a:r>
              <a:rPr sz="1900" dirty="0">
                <a:latin typeface="Arial"/>
                <a:cs typeface="Arial"/>
              </a:rPr>
              <a:t>: 39–51% of </a:t>
            </a:r>
            <a:r>
              <a:rPr sz="1900" spc="-5" dirty="0">
                <a:latin typeface="Arial"/>
                <a:cs typeface="Arial"/>
              </a:rPr>
              <a:t>SSI pathogens </a:t>
            </a:r>
            <a:r>
              <a:rPr sz="1900" dirty="0">
                <a:latin typeface="Arial"/>
                <a:cs typeface="Arial"/>
              </a:rPr>
              <a:t>are </a:t>
            </a:r>
            <a:r>
              <a:rPr sz="1900" spc="-5" dirty="0">
                <a:latin typeface="Arial"/>
                <a:cs typeface="Arial"/>
              </a:rPr>
              <a:t>resistant to standard prophylactic  antibiotics </a:t>
            </a:r>
            <a:r>
              <a:rPr sz="1900" dirty="0">
                <a:latin typeface="Arial"/>
                <a:cs typeface="Arial"/>
              </a:rPr>
              <a:t>in </a:t>
            </a:r>
            <a:r>
              <a:rPr sz="1900" spc="-5" dirty="0">
                <a:latin typeface="Arial"/>
                <a:cs typeface="Arial"/>
              </a:rPr>
              <a:t>the USA</a:t>
            </a:r>
            <a:endParaRPr sz="1900">
              <a:latin typeface="Arial"/>
              <a:cs typeface="Arial"/>
            </a:endParaRPr>
          </a:p>
        </p:txBody>
      </p:sp>
      <p:sp>
        <p:nvSpPr>
          <p:cNvPr id="3" name="object 3"/>
          <p:cNvSpPr txBox="1"/>
          <p:nvPr/>
        </p:nvSpPr>
        <p:spPr>
          <a:xfrm>
            <a:off x="365298" y="5651738"/>
            <a:ext cx="8408670" cy="1125855"/>
          </a:xfrm>
          <a:prstGeom prst="rect">
            <a:avLst/>
          </a:prstGeom>
        </p:spPr>
        <p:txBody>
          <a:bodyPr vert="horz" wrap="square" lIns="0" tIns="12700" rIns="0" bIns="0" rtlCol="0">
            <a:spAutoFit/>
          </a:bodyPr>
          <a:lstStyle/>
          <a:p>
            <a:pPr marL="12700">
              <a:lnSpc>
                <a:spcPct val="100000"/>
              </a:lnSpc>
              <a:spcBef>
                <a:spcPts val="100"/>
              </a:spcBef>
            </a:pPr>
            <a:r>
              <a:rPr sz="800" i="1" spc="-5" dirty="0">
                <a:latin typeface="Arial"/>
                <a:cs typeface="Arial"/>
              </a:rPr>
              <a:t>Sources</a:t>
            </a:r>
            <a:r>
              <a:rPr sz="800" spc="-5" dirty="0">
                <a:latin typeface="Arial"/>
                <a:cs typeface="Arial"/>
              </a:rPr>
              <a:t>:</a:t>
            </a:r>
            <a:endParaRPr sz="800">
              <a:latin typeface="Arial"/>
              <a:cs typeface="Arial"/>
            </a:endParaRPr>
          </a:p>
          <a:p>
            <a:pPr marL="184150" marR="5080" indent="-171450">
              <a:lnSpc>
                <a:spcPct val="100000"/>
              </a:lnSpc>
              <a:spcBef>
                <a:spcPts val="5"/>
              </a:spcBef>
              <a:buSzPct val="75000"/>
              <a:buChar char="•"/>
              <a:tabLst>
                <a:tab pos="184150" algn="l"/>
              </a:tabLst>
            </a:pPr>
            <a:r>
              <a:rPr sz="800" spc="-5" dirty="0">
                <a:latin typeface="Arial"/>
                <a:cs typeface="Arial"/>
              </a:rPr>
              <a:t>Mu </a:t>
            </a:r>
            <a:r>
              <a:rPr sz="800" dirty="0">
                <a:latin typeface="Arial"/>
                <a:cs typeface="Arial"/>
              </a:rPr>
              <a:t>Y, </a:t>
            </a:r>
            <a:r>
              <a:rPr sz="800" spc="-5" dirty="0">
                <a:latin typeface="Arial"/>
                <a:cs typeface="Arial"/>
              </a:rPr>
              <a:t>Edwards JR, Horan TC, Berrios-Torres </a:t>
            </a:r>
            <a:r>
              <a:rPr sz="800" dirty="0">
                <a:latin typeface="Arial"/>
                <a:cs typeface="Arial"/>
              </a:rPr>
              <a:t>SI, </a:t>
            </a:r>
            <a:r>
              <a:rPr sz="800" spc="-5" dirty="0">
                <a:latin typeface="Arial"/>
                <a:cs typeface="Arial"/>
              </a:rPr>
              <a:t>Fridkin </a:t>
            </a:r>
            <a:r>
              <a:rPr sz="800" dirty="0">
                <a:latin typeface="Arial"/>
                <a:cs typeface="Arial"/>
              </a:rPr>
              <a:t>SK. </a:t>
            </a:r>
            <a:r>
              <a:rPr sz="800" spc="-5" dirty="0">
                <a:latin typeface="Arial"/>
                <a:cs typeface="Arial"/>
              </a:rPr>
              <a:t>Improving risk-adjusted measures </a:t>
            </a:r>
            <a:r>
              <a:rPr sz="800" dirty="0">
                <a:latin typeface="Arial"/>
                <a:cs typeface="Arial"/>
              </a:rPr>
              <a:t>of </a:t>
            </a:r>
            <a:r>
              <a:rPr sz="800" spc="-5" dirty="0">
                <a:latin typeface="Arial"/>
                <a:cs typeface="Arial"/>
              </a:rPr>
              <a:t>surgical site infection </a:t>
            </a:r>
            <a:r>
              <a:rPr sz="800" dirty="0">
                <a:latin typeface="Arial"/>
                <a:cs typeface="Arial"/>
              </a:rPr>
              <a:t>for the </a:t>
            </a:r>
            <a:r>
              <a:rPr sz="800" spc="-5" dirty="0">
                <a:latin typeface="Arial"/>
                <a:cs typeface="Arial"/>
              </a:rPr>
              <a:t>national healthcare </a:t>
            </a:r>
            <a:r>
              <a:rPr sz="800" dirty="0">
                <a:latin typeface="Arial"/>
                <a:cs typeface="Arial"/>
              </a:rPr>
              <a:t>safety </a:t>
            </a:r>
            <a:r>
              <a:rPr sz="800" spc="-5" dirty="0">
                <a:latin typeface="Arial"/>
                <a:cs typeface="Arial"/>
              </a:rPr>
              <a:t>network. </a:t>
            </a:r>
            <a:r>
              <a:rPr sz="800" dirty="0">
                <a:latin typeface="Arial"/>
                <a:cs typeface="Arial"/>
              </a:rPr>
              <a:t>Infect </a:t>
            </a:r>
            <a:r>
              <a:rPr sz="800" spc="-5" dirty="0">
                <a:latin typeface="Arial"/>
                <a:cs typeface="Arial"/>
              </a:rPr>
              <a:t>Control Hosp  Epidemiol.</a:t>
            </a:r>
            <a:r>
              <a:rPr sz="800" spc="0" dirty="0">
                <a:latin typeface="Arial"/>
                <a:cs typeface="Arial"/>
              </a:rPr>
              <a:t> </a:t>
            </a:r>
            <a:r>
              <a:rPr sz="800" spc="-5" dirty="0">
                <a:latin typeface="Arial"/>
                <a:cs typeface="Arial"/>
              </a:rPr>
              <a:t>2011;32(10):970-86.</a:t>
            </a:r>
            <a:endParaRPr sz="800">
              <a:latin typeface="Arial"/>
              <a:cs typeface="Arial"/>
            </a:endParaRPr>
          </a:p>
          <a:p>
            <a:pPr marL="184150" marR="132080" indent="-171450">
              <a:lnSpc>
                <a:spcPct val="100000"/>
              </a:lnSpc>
              <a:spcBef>
                <a:spcPts val="15"/>
              </a:spcBef>
              <a:buSzPct val="75000"/>
              <a:buChar char="•"/>
              <a:tabLst>
                <a:tab pos="184150" algn="l"/>
              </a:tabLst>
            </a:pPr>
            <a:r>
              <a:rPr sz="800" spc="-5" dirty="0">
                <a:latin typeface="Arial"/>
                <a:cs typeface="Arial"/>
              </a:rPr>
              <a:t>National </a:t>
            </a:r>
            <a:r>
              <a:rPr sz="800" dirty="0">
                <a:latin typeface="Arial"/>
                <a:cs typeface="Arial"/>
              </a:rPr>
              <a:t>and state </a:t>
            </a:r>
            <a:r>
              <a:rPr sz="800" spc="-5" dirty="0">
                <a:latin typeface="Arial"/>
                <a:cs typeface="Arial"/>
              </a:rPr>
              <a:t>healthcare-associated infections progress report. Atlanta (GA): National Center </a:t>
            </a:r>
            <a:r>
              <a:rPr sz="800" dirty="0">
                <a:latin typeface="Arial"/>
                <a:cs typeface="Arial"/>
              </a:rPr>
              <a:t>for </a:t>
            </a:r>
            <a:r>
              <a:rPr sz="800" spc="-5" dirty="0">
                <a:latin typeface="Arial"/>
                <a:cs typeface="Arial"/>
              </a:rPr>
              <a:t>Emerging </a:t>
            </a:r>
            <a:r>
              <a:rPr sz="800" dirty="0">
                <a:latin typeface="Arial"/>
                <a:cs typeface="Arial"/>
              </a:rPr>
              <a:t>and </a:t>
            </a:r>
            <a:r>
              <a:rPr sz="800" spc="-5" dirty="0">
                <a:latin typeface="Arial"/>
                <a:cs typeface="Arial"/>
              </a:rPr>
              <a:t>Zoonotic Infectious Diseases, Centers </a:t>
            </a:r>
            <a:r>
              <a:rPr sz="800" dirty="0">
                <a:latin typeface="Arial"/>
                <a:cs typeface="Arial"/>
              </a:rPr>
              <a:t>for </a:t>
            </a:r>
            <a:r>
              <a:rPr sz="800" spc="-5" dirty="0">
                <a:latin typeface="Arial"/>
                <a:cs typeface="Arial"/>
              </a:rPr>
              <a:t>Disease Control </a:t>
            </a:r>
            <a:r>
              <a:rPr sz="800" dirty="0">
                <a:latin typeface="Arial"/>
                <a:cs typeface="Arial"/>
              </a:rPr>
              <a:t>and  </a:t>
            </a:r>
            <a:r>
              <a:rPr sz="800" spc="-5" dirty="0">
                <a:latin typeface="Arial"/>
                <a:cs typeface="Arial"/>
              </a:rPr>
              <a:t>Prevention; </a:t>
            </a:r>
            <a:r>
              <a:rPr sz="800" dirty="0">
                <a:latin typeface="Arial"/>
                <a:cs typeface="Arial"/>
              </a:rPr>
              <a:t>2016 </a:t>
            </a:r>
            <a:r>
              <a:rPr sz="800" spc="-5" dirty="0">
                <a:latin typeface="Arial"/>
                <a:cs typeface="Arial"/>
              </a:rPr>
              <a:t>(</a:t>
            </a:r>
            <a:r>
              <a:rPr sz="800" u="sng" spc="-5" dirty="0">
                <a:solidFill>
                  <a:srgbClr val="009CDE"/>
                </a:solidFill>
                <a:uFill>
                  <a:solidFill>
                    <a:srgbClr val="009CDE"/>
                  </a:solidFill>
                </a:uFill>
                <a:latin typeface="Arial"/>
                <a:cs typeface="Arial"/>
                <a:hlinkClick r:id="rId2"/>
              </a:rPr>
              <a:t>http://www.cdc.gov/HAI/pdfs/progressreport/</a:t>
            </a:r>
            <a:r>
              <a:rPr sz="800" spc="-5" dirty="0">
                <a:solidFill>
                  <a:srgbClr val="009CDE"/>
                </a:solidFill>
                <a:latin typeface="Arial"/>
                <a:cs typeface="Arial"/>
                <a:hlinkClick r:id="rId2"/>
              </a:rPr>
              <a:t> </a:t>
            </a:r>
            <a:r>
              <a:rPr sz="800" spc="-5" dirty="0">
                <a:latin typeface="Arial"/>
                <a:cs typeface="Arial"/>
              </a:rPr>
              <a:t>hai-progress-report.pdf, </a:t>
            </a:r>
            <a:r>
              <a:rPr sz="800" dirty="0">
                <a:latin typeface="Arial"/>
                <a:cs typeface="Arial"/>
              </a:rPr>
              <a:t>accessed 10 August</a:t>
            </a:r>
            <a:r>
              <a:rPr sz="800" spc="75" dirty="0">
                <a:latin typeface="Arial"/>
                <a:cs typeface="Arial"/>
              </a:rPr>
              <a:t> </a:t>
            </a:r>
            <a:r>
              <a:rPr sz="800" spc="-5" dirty="0">
                <a:latin typeface="Arial"/>
                <a:cs typeface="Arial"/>
              </a:rPr>
              <a:t>2016).</a:t>
            </a:r>
            <a:endParaRPr sz="800">
              <a:latin typeface="Arial"/>
              <a:cs typeface="Arial"/>
            </a:endParaRPr>
          </a:p>
          <a:p>
            <a:pPr marL="184150" marR="257175" indent="-171450">
              <a:lnSpc>
                <a:spcPts val="969"/>
              </a:lnSpc>
              <a:buSzPct val="75000"/>
              <a:buFont typeface="Arial"/>
              <a:buChar char="•"/>
              <a:tabLst>
                <a:tab pos="184150" algn="l"/>
              </a:tabLst>
            </a:pPr>
            <a:r>
              <a:rPr sz="800" dirty="0">
                <a:latin typeface="Arial Narrow"/>
                <a:cs typeface="Arial Narrow"/>
              </a:rPr>
              <a:t>ECDC. </a:t>
            </a:r>
            <a:r>
              <a:rPr sz="800" spc="-5" dirty="0">
                <a:latin typeface="Arial Narrow"/>
                <a:cs typeface="Arial Narrow"/>
              </a:rPr>
              <a:t>Annual epidemiological </a:t>
            </a:r>
            <a:r>
              <a:rPr sz="800" spc="-10" dirty="0">
                <a:latin typeface="Arial Narrow"/>
                <a:cs typeface="Arial Narrow"/>
              </a:rPr>
              <a:t>report </a:t>
            </a:r>
            <a:r>
              <a:rPr sz="800" spc="-5" dirty="0">
                <a:latin typeface="Arial Narrow"/>
                <a:cs typeface="Arial Narrow"/>
              </a:rPr>
              <a:t>2016 </a:t>
            </a:r>
            <a:r>
              <a:rPr sz="800" dirty="0">
                <a:latin typeface="Arial Narrow"/>
                <a:cs typeface="Arial Narrow"/>
              </a:rPr>
              <a:t>– </a:t>
            </a:r>
            <a:r>
              <a:rPr sz="800" spc="-5" dirty="0">
                <a:latin typeface="Arial Narrow"/>
                <a:cs typeface="Arial Narrow"/>
              </a:rPr>
              <a:t>surgical site infections. Stockholm: European Centre for Disease Prevention and Control; 2016 (</a:t>
            </a:r>
            <a:r>
              <a:rPr sz="800" u="sng" spc="-5" dirty="0">
                <a:solidFill>
                  <a:srgbClr val="009CDE"/>
                </a:solidFill>
                <a:uFill>
                  <a:solidFill>
                    <a:srgbClr val="009CDE"/>
                  </a:solidFill>
                </a:uFill>
                <a:latin typeface="Arial Narrow"/>
                <a:cs typeface="Arial Narrow"/>
              </a:rPr>
              <a:t>https://ecdc.europa.eu/en/publications-data/surgical-site-infections-annual</a:t>
            </a:r>
            <a:r>
              <a:rPr sz="800" spc="-5" dirty="0">
                <a:solidFill>
                  <a:srgbClr val="009CDE"/>
                </a:solidFill>
                <a:latin typeface="Arial Narrow"/>
                <a:cs typeface="Arial Narrow"/>
              </a:rPr>
              <a:t>- </a:t>
            </a:r>
            <a:r>
              <a:rPr sz="800" u="sng" spc="-5" dirty="0">
                <a:solidFill>
                  <a:srgbClr val="009CDE"/>
                </a:solidFill>
                <a:uFill>
                  <a:solidFill>
                    <a:srgbClr val="009CDE"/>
                  </a:solidFill>
                </a:uFill>
                <a:latin typeface="Arial Narrow"/>
                <a:cs typeface="Arial Narrow"/>
              </a:rPr>
              <a:t> epidemiological-report-2016-2014-data</a:t>
            </a:r>
            <a:r>
              <a:rPr sz="800" spc="-5" dirty="0">
                <a:latin typeface="Arial Narrow"/>
                <a:cs typeface="Arial Narrow"/>
              </a:rPr>
              <a:t>).</a:t>
            </a:r>
            <a:endParaRPr sz="800">
              <a:latin typeface="Arial Narrow"/>
              <a:cs typeface="Arial Narrow"/>
            </a:endParaRPr>
          </a:p>
          <a:p>
            <a:pPr marL="184150" indent="-171450">
              <a:lnSpc>
                <a:spcPts val="930"/>
              </a:lnSpc>
              <a:buSzPct val="75000"/>
              <a:buChar char="•"/>
              <a:tabLst>
                <a:tab pos="184150" algn="l"/>
              </a:tabLst>
            </a:pPr>
            <a:r>
              <a:rPr sz="800" spc="-5" dirty="0">
                <a:latin typeface="Arial"/>
                <a:cs typeface="Arial"/>
              </a:rPr>
              <a:t>Sievert</a:t>
            </a:r>
            <a:r>
              <a:rPr sz="800" spc="15" dirty="0">
                <a:latin typeface="Arial"/>
                <a:cs typeface="Arial"/>
              </a:rPr>
              <a:t> </a:t>
            </a:r>
            <a:r>
              <a:rPr sz="800" spc="-5" dirty="0">
                <a:latin typeface="Arial"/>
                <a:cs typeface="Arial"/>
              </a:rPr>
              <a:t>DM,</a:t>
            </a:r>
            <a:r>
              <a:rPr sz="800" spc="15" dirty="0">
                <a:latin typeface="Arial"/>
                <a:cs typeface="Arial"/>
              </a:rPr>
              <a:t> </a:t>
            </a:r>
            <a:r>
              <a:rPr sz="800" spc="-5" dirty="0">
                <a:latin typeface="Arial"/>
                <a:cs typeface="Arial"/>
              </a:rPr>
              <a:t>Ricks</a:t>
            </a:r>
            <a:r>
              <a:rPr sz="800" spc="10" dirty="0">
                <a:latin typeface="Arial"/>
                <a:cs typeface="Arial"/>
              </a:rPr>
              <a:t> </a:t>
            </a:r>
            <a:r>
              <a:rPr sz="800" dirty="0">
                <a:latin typeface="Arial"/>
                <a:cs typeface="Arial"/>
              </a:rPr>
              <a:t>P,</a:t>
            </a:r>
            <a:r>
              <a:rPr sz="800" spc="15" dirty="0">
                <a:latin typeface="Arial"/>
                <a:cs typeface="Arial"/>
              </a:rPr>
              <a:t> </a:t>
            </a:r>
            <a:r>
              <a:rPr sz="800" spc="-5" dirty="0">
                <a:latin typeface="Arial"/>
                <a:cs typeface="Arial"/>
              </a:rPr>
              <a:t>Edwards</a:t>
            </a:r>
            <a:r>
              <a:rPr sz="800" spc="10" dirty="0">
                <a:latin typeface="Arial"/>
                <a:cs typeface="Arial"/>
              </a:rPr>
              <a:t> </a:t>
            </a:r>
            <a:r>
              <a:rPr sz="800" spc="-5" dirty="0">
                <a:latin typeface="Arial"/>
                <a:cs typeface="Arial"/>
              </a:rPr>
              <a:t>JR,</a:t>
            </a:r>
            <a:r>
              <a:rPr sz="800" spc="15" dirty="0">
                <a:latin typeface="Arial"/>
                <a:cs typeface="Arial"/>
              </a:rPr>
              <a:t> </a:t>
            </a:r>
            <a:r>
              <a:rPr sz="800" spc="-5" dirty="0">
                <a:latin typeface="Arial"/>
                <a:cs typeface="Arial"/>
              </a:rPr>
              <a:t>Schneider</a:t>
            </a:r>
            <a:r>
              <a:rPr sz="800" spc="5" dirty="0">
                <a:latin typeface="Arial"/>
                <a:cs typeface="Arial"/>
              </a:rPr>
              <a:t> </a:t>
            </a:r>
            <a:r>
              <a:rPr sz="800" dirty="0">
                <a:latin typeface="Arial"/>
                <a:cs typeface="Arial"/>
              </a:rPr>
              <a:t>A,</a:t>
            </a:r>
            <a:r>
              <a:rPr sz="800" spc="15" dirty="0">
                <a:latin typeface="Arial"/>
                <a:cs typeface="Arial"/>
              </a:rPr>
              <a:t> </a:t>
            </a:r>
            <a:r>
              <a:rPr sz="800" dirty="0">
                <a:latin typeface="Arial"/>
                <a:cs typeface="Arial"/>
              </a:rPr>
              <a:t>Patel</a:t>
            </a:r>
            <a:r>
              <a:rPr sz="800" spc="10" dirty="0">
                <a:latin typeface="Arial"/>
                <a:cs typeface="Arial"/>
              </a:rPr>
              <a:t> </a:t>
            </a:r>
            <a:r>
              <a:rPr sz="800" dirty="0">
                <a:latin typeface="Arial"/>
                <a:cs typeface="Arial"/>
              </a:rPr>
              <a:t>J,</a:t>
            </a:r>
            <a:r>
              <a:rPr sz="800" spc="15" dirty="0">
                <a:latin typeface="Arial"/>
                <a:cs typeface="Arial"/>
              </a:rPr>
              <a:t> </a:t>
            </a:r>
            <a:r>
              <a:rPr sz="800" spc="-5" dirty="0">
                <a:latin typeface="Arial"/>
                <a:cs typeface="Arial"/>
              </a:rPr>
              <a:t>Srinivasan</a:t>
            </a:r>
            <a:r>
              <a:rPr sz="800" spc="15" dirty="0">
                <a:latin typeface="Arial"/>
                <a:cs typeface="Arial"/>
              </a:rPr>
              <a:t> </a:t>
            </a:r>
            <a:r>
              <a:rPr sz="800" dirty="0">
                <a:latin typeface="Arial"/>
                <a:cs typeface="Arial"/>
              </a:rPr>
              <a:t>A</a:t>
            </a:r>
            <a:r>
              <a:rPr sz="800" spc="15" dirty="0">
                <a:latin typeface="Arial"/>
                <a:cs typeface="Arial"/>
              </a:rPr>
              <a:t> </a:t>
            </a:r>
            <a:r>
              <a:rPr sz="800" dirty="0">
                <a:latin typeface="Arial"/>
                <a:cs typeface="Arial"/>
              </a:rPr>
              <a:t>et</a:t>
            </a:r>
            <a:r>
              <a:rPr sz="800" spc="15" dirty="0">
                <a:latin typeface="Arial"/>
                <a:cs typeface="Arial"/>
              </a:rPr>
              <a:t> </a:t>
            </a:r>
            <a:r>
              <a:rPr sz="800" spc="-5" dirty="0">
                <a:latin typeface="Arial"/>
                <a:cs typeface="Arial"/>
              </a:rPr>
              <a:t>al.</a:t>
            </a:r>
            <a:r>
              <a:rPr sz="800" spc="15" dirty="0">
                <a:latin typeface="Arial"/>
                <a:cs typeface="Arial"/>
              </a:rPr>
              <a:t> </a:t>
            </a:r>
            <a:r>
              <a:rPr sz="800" spc="-5" dirty="0">
                <a:latin typeface="Arial"/>
                <a:cs typeface="Arial"/>
              </a:rPr>
              <a:t>Antimicrobial-resistant</a:t>
            </a:r>
            <a:r>
              <a:rPr sz="800" spc="15" dirty="0">
                <a:latin typeface="Arial"/>
                <a:cs typeface="Arial"/>
              </a:rPr>
              <a:t> </a:t>
            </a:r>
            <a:r>
              <a:rPr sz="800" dirty="0">
                <a:latin typeface="Arial"/>
                <a:cs typeface="Arial"/>
              </a:rPr>
              <a:t>pathogens</a:t>
            </a:r>
            <a:r>
              <a:rPr sz="800" spc="10" dirty="0">
                <a:latin typeface="Arial"/>
                <a:cs typeface="Arial"/>
              </a:rPr>
              <a:t> </a:t>
            </a:r>
            <a:r>
              <a:rPr sz="800" spc="-5" dirty="0">
                <a:latin typeface="Arial"/>
                <a:cs typeface="Arial"/>
              </a:rPr>
              <a:t>associated</a:t>
            </a:r>
            <a:r>
              <a:rPr sz="800" spc="15" dirty="0">
                <a:latin typeface="Arial"/>
                <a:cs typeface="Arial"/>
              </a:rPr>
              <a:t> </a:t>
            </a:r>
            <a:r>
              <a:rPr sz="800" spc="-5" dirty="0">
                <a:latin typeface="Arial"/>
                <a:cs typeface="Arial"/>
              </a:rPr>
              <a:t>with</a:t>
            </a:r>
            <a:r>
              <a:rPr sz="800" spc="15" dirty="0">
                <a:latin typeface="Arial"/>
                <a:cs typeface="Arial"/>
              </a:rPr>
              <a:t> </a:t>
            </a:r>
            <a:r>
              <a:rPr sz="800" spc="-5" dirty="0">
                <a:latin typeface="Arial"/>
                <a:cs typeface="Arial"/>
              </a:rPr>
              <a:t>healthcare-associated</a:t>
            </a:r>
            <a:r>
              <a:rPr sz="800" spc="15" dirty="0">
                <a:latin typeface="Arial"/>
                <a:cs typeface="Arial"/>
              </a:rPr>
              <a:t> </a:t>
            </a:r>
            <a:r>
              <a:rPr sz="800" spc="-5" dirty="0">
                <a:latin typeface="Arial"/>
                <a:cs typeface="Arial"/>
              </a:rPr>
              <a:t>infections:</a:t>
            </a:r>
            <a:r>
              <a:rPr sz="800" spc="15" dirty="0">
                <a:latin typeface="Arial"/>
                <a:cs typeface="Arial"/>
              </a:rPr>
              <a:t> </a:t>
            </a:r>
            <a:r>
              <a:rPr sz="800" spc="-5" dirty="0">
                <a:latin typeface="Arial"/>
                <a:cs typeface="Arial"/>
              </a:rPr>
              <a:t>summary</a:t>
            </a:r>
            <a:r>
              <a:rPr sz="800" spc="10" dirty="0">
                <a:latin typeface="Arial"/>
                <a:cs typeface="Arial"/>
              </a:rPr>
              <a:t> </a:t>
            </a:r>
            <a:r>
              <a:rPr sz="800" dirty="0">
                <a:latin typeface="Arial"/>
                <a:cs typeface="Arial"/>
              </a:rPr>
              <a:t>of</a:t>
            </a:r>
            <a:r>
              <a:rPr sz="800" spc="15" dirty="0">
                <a:latin typeface="Arial"/>
                <a:cs typeface="Arial"/>
              </a:rPr>
              <a:t> </a:t>
            </a:r>
            <a:r>
              <a:rPr sz="800" dirty="0">
                <a:latin typeface="Arial"/>
                <a:cs typeface="Arial"/>
              </a:rPr>
              <a:t>data</a:t>
            </a:r>
            <a:endParaRPr sz="800">
              <a:latin typeface="Arial"/>
              <a:cs typeface="Arial"/>
            </a:endParaRPr>
          </a:p>
          <a:p>
            <a:pPr marL="184150">
              <a:lnSpc>
                <a:spcPct val="100000"/>
              </a:lnSpc>
              <a:spcBef>
                <a:spcPts val="10"/>
              </a:spcBef>
            </a:pPr>
            <a:r>
              <a:rPr sz="800" spc="-5" dirty="0">
                <a:latin typeface="Arial"/>
                <a:cs typeface="Arial"/>
              </a:rPr>
              <a:t>reported</a:t>
            </a:r>
            <a:r>
              <a:rPr sz="800" spc="5" dirty="0">
                <a:latin typeface="Arial"/>
                <a:cs typeface="Arial"/>
              </a:rPr>
              <a:t> </a:t>
            </a:r>
            <a:r>
              <a:rPr sz="800" dirty="0">
                <a:latin typeface="Arial"/>
                <a:cs typeface="Arial"/>
              </a:rPr>
              <a:t>to</a:t>
            </a:r>
            <a:r>
              <a:rPr sz="800" spc="5" dirty="0">
                <a:latin typeface="Arial"/>
                <a:cs typeface="Arial"/>
              </a:rPr>
              <a:t> </a:t>
            </a:r>
            <a:r>
              <a:rPr sz="800" dirty="0">
                <a:latin typeface="Arial"/>
                <a:cs typeface="Arial"/>
              </a:rPr>
              <a:t>the</a:t>
            </a:r>
            <a:r>
              <a:rPr sz="800" spc="5" dirty="0">
                <a:latin typeface="Arial"/>
                <a:cs typeface="Arial"/>
              </a:rPr>
              <a:t> </a:t>
            </a:r>
            <a:r>
              <a:rPr sz="800" spc="-5" dirty="0">
                <a:latin typeface="Arial"/>
                <a:cs typeface="Arial"/>
              </a:rPr>
              <a:t>National</a:t>
            </a:r>
            <a:r>
              <a:rPr sz="800" spc="0" dirty="0">
                <a:latin typeface="Arial"/>
                <a:cs typeface="Arial"/>
              </a:rPr>
              <a:t> </a:t>
            </a:r>
            <a:r>
              <a:rPr sz="800" spc="-5" dirty="0">
                <a:latin typeface="Arial"/>
                <a:cs typeface="Arial"/>
              </a:rPr>
              <a:t>Healthcare</a:t>
            </a:r>
            <a:r>
              <a:rPr sz="800" spc="5" dirty="0">
                <a:latin typeface="Arial"/>
                <a:cs typeface="Arial"/>
              </a:rPr>
              <a:t> </a:t>
            </a:r>
            <a:r>
              <a:rPr sz="800" dirty="0">
                <a:latin typeface="Arial"/>
                <a:cs typeface="Arial"/>
              </a:rPr>
              <a:t>Safety</a:t>
            </a:r>
            <a:r>
              <a:rPr sz="800" spc="0" dirty="0">
                <a:latin typeface="Arial"/>
                <a:cs typeface="Arial"/>
              </a:rPr>
              <a:t> </a:t>
            </a:r>
            <a:r>
              <a:rPr sz="800" spc="-5" dirty="0">
                <a:latin typeface="Arial"/>
                <a:cs typeface="Arial"/>
              </a:rPr>
              <a:t>Network</a:t>
            </a:r>
            <a:r>
              <a:rPr sz="800" spc="0" dirty="0">
                <a:latin typeface="Arial"/>
                <a:cs typeface="Arial"/>
              </a:rPr>
              <a:t> </a:t>
            </a:r>
            <a:r>
              <a:rPr sz="800" dirty="0">
                <a:latin typeface="Arial"/>
                <a:cs typeface="Arial"/>
              </a:rPr>
              <a:t>at</a:t>
            </a:r>
            <a:r>
              <a:rPr sz="800" spc="5" dirty="0">
                <a:latin typeface="Arial"/>
                <a:cs typeface="Arial"/>
              </a:rPr>
              <a:t> </a:t>
            </a:r>
            <a:r>
              <a:rPr sz="800" dirty="0">
                <a:latin typeface="Arial"/>
                <a:cs typeface="Arial"/>
              </a:rPr>
              <a:t>the</a:t>
            </a:r>
            <a:r>
              <a:rPr sz="800" spc="5" dirty="0">
                <a:latin typeface="Arial"/>
                <a:cs typeface="Arial"/>
              </a:rPr>
              <a:t> </a:t>
            </a:r>
            <a:r>
              <a:rPr sz="800" spc="-5" dirty="0">
                <a:latin typeface="Arial"/>
                <a:cs typeface="Arial"/>
              </a:rPr>
              <a:t>Centers</a:t>
            </a:r>
            <a:r>
              <a:rPr sz="800" spc="0" dirty="0">
                <a:latin typeface="Arial"/>
                <a:cs typeface="Arial"/>
              </a:rPr>
              <a:t> </a:t>
            </a:r>
            <a:r>
              <a:rPr sz="800" dirty="0">
                <a:latin typeface="Arial"/>
                <a:cs typeface="Arial"/>
              </a:rPr>
              <a:t>for </a:t>
            </a:r>
            <a:r>
              <a:rPr sz="800" spc="-5" dirty="0">
                <a:latin typeface="Arial"/>
                <a:cs typeface="Arial"/>
              </a:rPr>
              <a:t>Disease</a:t>
            </a:r>
            <a:r>
              <a:rPr sz="800" spc="5" dirty="0">
                <a:latin typeface="Arial"/>
                <a:cs typeface="Arial"/>
              </a:rPr>
              <a:t> </a:t>
            </a:r>
            <a:r>
              <a:rPr sz="800" spc="-5" dirty="0">
                <a:latin typeface="Arial"/>
                <a:cs typeface="Arial"/>
              </a:rPr>
              <a:t>Control</a:t>
            </a:r>
            <a:r>
              <a:rPr sz="800" spc="0" dirty="0">
                <a:latin typeface="Arial"/>
                <a:cs typeface="Arial"/>
              </a:rPr>
              <a:t> </a:t>
            </a:r>
            <a:r>
              <a:rPr sz="800" dirty="0">
                <a:latin typeface="Arial"/>
                <a:cs typeface="Arial"/>
              </a:rPr>
              <a:t>and</a:t>
            </a:r>
            <a:r>
              <a:rPr sz="800" spc="5" dirty="0">
                <a:latin typeface="Arial"/>
                <a:cs typeface="Arial"/>
              </a:rPr>
              <a:t> </a:t>
            </a:r>
            <a:r>
              <a:rPr sz="800" spc="-5" dirty="0">
                <a:latin typeface="Arial"/>
                <a:cs typeface="Arial"/>
              </a:rPr>
              <a:t>Prevention,</a:t>
            </a:r>
            <a:r>
              <a:rPr sz="800" spc="5" dirty="0">
                <a:latin typeface="Arial"/>
                <a:cs typeface="Arial"/>
              </a:rPr>
              <a:t> </a:t>
            </a:r>
            <a:r>
              <a:rPr sz="800" dirty="0">
                <a:latin typeface="Arial"/>
                <a:cs typeface="Arial"/>
              </a:rPr>
              <a:t>2009–2010.</a:t>
            </a:r>
            <a:r>
              <a:rPr sz="800" spc="5" dirty="0">
                <a:latin typeface="Arial"/>
                <a:cs typeface="Arial"/>
              </a:rPr>
              <a:t> </a:t>
            </a:r>
            <a:r>
              <a:rPr sz="800" dirty="0">
                <a:latin typeface="Arial"/>
                <a:cs typeface="Arial"/>
              </a:rPr>
              <a:t>Infect</a:t>
            </a:r>
            <a:r>
              <a:rPr sz="800" spc="5" dirty="0">
                <a:latin typeface="Arial"/>
                <a:cs typeface="Arial"/>
              </a:rPr>
              <a:t> </a:t>
            </a:r>
            <a:r>
              <a:rPr sz="800" spc="-5" dirty="0">
                <a:latin typeface="Arial"/>
                <a:cs typeface="Arial"/>
              </a:rPr>
              <a:t>Control</a:t>
            </a:r>
            <a:r>
              <a:rPr sz="800" spc="0" dirty="0">
                <a:latin typeface="Arial"/>
                <a:cs typeface="Arial"/>
              </a:rPr>
              <a:t> </a:t>
            </a:r>
            <a:r>
              <a:rPr sz="800" spc="-5" dirty="0">
                <a:latin typeface="Arial"/>
                <a:cs typeface="Arial"/>
              </a:rPr>
              <a:t>Hosp</a:t>
            </a:r>
            <a:r>
              <a:rPr sz="800" spc="5" dirty="0">
                <a:latin typeface="Arial"/>
                <a:cs typeface="Arial"/>
              </a:rPr>
              <a:t> </a:t>
            </a:r>
            <a:r>
              <a:rPr sz="800" spc="-5" dirty="0">
                <a:latin typeface="Arial"/>
                <a:cs typeface="Arial"/>
              </a:rPr>
              <a:t>Epidemiol.</a:t>
            </a:r>
            <a:r>
              <a:rPr sz="800" spc="5" dirty="0">
                <a:latin typeface="Arial"/>
                <a:cs typeface="Arial"/>
              </a:rPr>
              <a:t> </a:t>
            </a:r>
            <a:r>
              <a:rPr sz="800" dirty="0">
                <a:latin typeface="Arial"/>
                <a:cs typeface="Arial"/>
              </a:rPr>
              <a:t>2013;34:1–14.</a:t>
            </a:r>
            <a:endParaRPr sz="800">
              <a:latin typeface="Arial"/>
              <a:cs typeface="Arial"/>
            </a:endParaRPr>
          </a:p>
        </p:txBody>
      </p:sp>
      <p:sp>
        <p:nvSpPr>
          <p:cNvPr id="4" name="object 4"/>
          <p:cNvSpPr txBox="1">
            <a:spLocks noGrp="1"/>
          </p:cNvSpPr>
          <p:nvPr>
            <p:ph type="title"/>
          </p:nvPr>
        </p:nvSpPr>
        <p:spPr>
          <a:xfrm>
            <a:off x="365298" y="240893"/>
            <a:ext cx="4443095" cy="452120"/>
          </a:xfrm>
          <a:prstGeom prst="rect">
            <a:avLst/>
          </a:prstGeom>
        </p:spPr>
        <p:txBody>
          <a:bodyPr vert="horz" wrap="square" lIns="0" tIns="12700" rIns="0" bIns="0" rtlCol="0">
            <a:spAutoFit/>
          </a:bodyPr>
          <a:lstStyle/>
          <a:p>
            <a:pPr marL="12700">
              <a:lnSpc>
                <a:spcPct val="100000"/>
              </a:lnSpc>
              <a:spcBef>
                <a:spcPts val="100"/>
              </a:spcBef>
            </a:pPr>
            <a:r>
              <a:rPr sz="2800" dirty="0"/>
              <a:t>SSI </a:t>
            </a:r>
            <a:r>
              <a:rPr sz="2800" spc="-5" dirty="0"/>
              <a:t>burden </a:t>
            </a:r>
            <a:r>
              <a:rPr sz="2800" dirty="0"/>
              <a:t>– an </a:t>
            </a:r>
            <a:r>
              <a:rPr sz="2800" spc="-5" dirty="0"/>
              <a:t>overview</a:t>
            </a:r>
            <a:r>
              <a:rPr sz="2800" spc="-45" dirty="0"/>
              <a:t> </a:t>
            </a:r>
            <a:r>
              <a:rPr sz="2800" dirty="0"/>
              <a:t>(1)</a:t>
            </a:r>
            <a:endParaRPr sz="2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5298" y="391170"/>
            <a:ext cx="4443095" cy="452120"/>
          </a:xfrm>
          <a:prstGeom prst="rect">
            <a:avLst/>
          </a:prstGeom>
        </p:spPr>
        <p:txBody>
          <a:bodyPr vert="horz" wrap="square" lIns="0" tIns="12700" rIns="0" bIns="0" rtlCol="0">
            <a:spAutoFit/>
          </a:bodyPr>
          <a:lstStyle/>
          <a:p>
            <a:pPr marL="12700">
              <a:lnSpc>
                <a:spcPct val="100000"/>
              </a:lnSpc>
              <a:spcBef>
                <a:spcPts val="100"/>
              </a:spcBef>
            </a:pPr>
            <a:r>
              <a:rPr sz="2800" dirty="0"/>
              <a:t>SSI </a:t>
            </a:r>
            <a:r>
              <a:rPr sz="2800" spc="-5" dirty="0"/>
              <a:t>burden </a:t>
            </a:r>
            <a:r>
              <a:rPr sz="2800" dirty="0"/>
              <a:t>– an </a:t>
            </a:r>
            <a:r>
              <a:rPr sz="2800" spc="-5" dirty="0"/>
              <a:t>overview</a:t>
            </a:r>
            <a:r>
              <a:rPr sz="2800" spc="-45" dirty="0"/>
              <a:t> </a:t>
            </a:r>
            <a:r>
              <a:rPr sz="2800" dirty="0"/>
              <a:t>(2)</a:t>
            </a:r>
            <a:endParaRPr sz="2800"/>
          </a:p>
        </p:txBody>
      </p:sp>
      <p:sp>
        <p:nvSpPr>
          <p:cNvPr id="3" name="object 3"/>
          <p:cNvSpPr txBox="1"/>
          <p:nvPr/>
        </p:nvSpPr>
        <p:spPr>
          <a:xfrm>
            <a:off x="182421" y="813277"/>
            <a:ext cx="8412480" cy="6006465"/>
          </a:xfrm>
          <a:prstGeom prst="rect">
            <a:avLst/>
          </a:prstGeom>
        </p:spPr>
        <p:txBody>
          <a:bodyPr vert="horz" wrap="square" lIns="0" tIns="167640" rIns="0" bIns="0" rtlCol="0">
            <a:spAutoFit/>
          </a:bodyPr>
          <a:lstStyle/>
          <a:p>
            <a:pPr marL="480695" indent="-285750">
              <a:lnSpc>
                <a:spcPct val="100000"/>
              </a:lnSpc>
              <a:spcBef>
                <a:spcPts val="1320"/>
              </a:spcBef>
              <a:buSzPct val="78947"/>
              <a:buFont typeface="Arial"/>
              <a:buChar char="•"/>
              <a:tabLst>
                <a:tab pos="480695" algn="l"/>
                <a:tab pos="481330" algn="l"/>
              </a:tabLst>
            </a:pPr>
            <a:r>
              <a:rPr sz="1900" b="1" u="heavy" dirty="0">
                <a:uFill>
                  <a:solidFill>
                    <a:srgbClr val="000000"/>
                  </a:solidFill>
                </a:uFill>
                <a:latin typeface="Arial"/>
                <a:cs typeface="Arial"/>
              </a:rPr>
              <a:t>Most </a:t>
            </a:r>
            <a:r>
              <a:rPr sz="1900" b="1" u="heavy" spc="-5" dirty="0">
                <a:uFill>
                  <a:solidFill>
                    <a:srgbClr val="000000"/>
                  </a:solidFill>
                </a:uFill>
                <a:latin typeface="Arial"/>
                <a:cs typeface="Arial"/>
              </a:rPr>
              <a:t>frequent</a:t>
            </a:r>
            <a:r>
              <a:rPr sz="1900" b="1" spc="-5" dirty="0">
                <a:latin typeface="Arial"/>
                <a:cs typeface="Arial"/>
              </a:rPr>
              <a:t> </a:t>
            </a:r>
            <a:r>
              <a:rPr sz="1900" b="1" dirty="0">
                <a:latin typeface="Arial"/>
                <a:cs typeface="Arial"/>
              </a:rPr>
              <a:t>type of HAI </a:t>
            </a:r>
            <a:r>
              <a:rPr sz="1900" b="1" spc="-5" dirty="0">
                <a:latin typeface="Arial"/>
                <a:cs typeface="Arial"/>
              </a:rPr>
              <a:t>in</a:t>
            </a:r>
            <a:r>
              <a:rPr sz="1900" b="1" spc="-25" dirty="0">
                <a:latin typeface="Arial"/>
                <a:cs typeface="Arial"/>
              </a:rPr>
              <a:t> </a:t>
            </a:r>
            <a:r>
              <a:rPr sz="1900" b="1" spc="-5" dirty="0">
                <a:latin typeface="Arial"/>
                <a:cs typeface="Arial"/>
              </a:rPr>
              <a:t>LMICs</a:t>
            </a:r>
            <a:endParaRPr sz="1900">
              <a:latin typeface="Arial"/>
              <a:cs typeface="Arial"/>
            </a:endParaRPr>
          </a:p>
          <a:p>
            <a:pPr marL="480695" indent="-285750">
              <a:lnSpc>
                <a:spcPct val="100000"/>
              </a:lnSpc>
              <a:spcBef>
                <a:spcPts val="1220"/>
              </a:spcBef>
              <a:buSzPct val="78947"/>
              <a:buFont typeface="Arial"/>
              <a:buChar char="•"/>
              <a:tabLst>
                <a:tab pos="480695" algn="l"/>
                <a:tab pos="481330" algn="l"/>
              </a:tabLst>
            </a:pPr>
            <a:r>
              <a:rPr sz="1900" b="1" spc="-5" dirty="0">
                <a:latin typeface="Arial"/>
                <a:cs typeface="Arial"/>
              </a:rPr>
              <a:t>Infection is </a:t>
            </a:r>
            <a:r>
              <a:rPr sz="1900" b="1" dirty="0">
                <a:latin typeface="Arial"/>
                <a:cs typeface="Arial"/>
              </a:rPr>
              <a:t>the </a:t>
            </a:r>
            <a:r>
              <a:rPr sz="1900" b="1" u="heavy" spc="-5" dirty="0">
                <a:uFill>
                  <a:solidFill>
                    <a:srgbClr val="000000"/>
                  </a:solidFill>
                </a:uFill>
                <a:latin typeface="Arial"/>
                <a:cs typeface="Arial"/>
              </a:rPr>
              <a:t>most frequent complication</a:t>
            </a:r>
            <a:r>
              <a:rPr sz="1900" b="1" spc="-5" dirty="0">
                <a:latin typeface="Arial"/>
                <a:cs typeface="Arial"/>
              </a:rPr>
              <a:t> </a:t>
            </a:r>
            <a:r>
              <a:rPr sz="1900" b="1" dirty="0">
                <a:latin typeface="Arial"/>
                <a:cs typeface="Arial"/>
              </a:rPr>
              <a:t>of </a:t>
            </a:r>
            <a:r>
              <a:rPr sz="1900" b="1" spc="-5" dirty="0">
                <a:latin typeface="Arial"/>
                <a:cs typeface="Arial"/>
              </a:rPr>
              <a:t>surgery </a:t>
            </a:r>
            <a:r>
              <a:rPr sz="1900" dirty="0">
                <a:latin typeface="Arial"/>
                <a:cs typeface="Arial"/>
              </a:rPr>
              <a:t>in</a:t>
            </a:r>
            <a:r>
              <a:rPr sz="1900" spc="-35" dirty="0">
                <a:latin typeface="Arial"/>
                <a:cs typeface="Arial"/>
              </a:rPr>
              <a:t> </a:t>
            </a:r>
            <a:r>
              <a:rPr sz="1900" spc="-5" dirty="0">
                <a:latin typeface="Arial"/>
                <a:cs typeface="Arial"/>
              </a:rPr>
              <a:t>Africa</a:t>
            </a:r>
            <a:endParaRPr sz="1900">
              <a:latin typeface="Arial"/>
              <a:cs typeface="Arial"/>
            </a:endParaRPr>
          </a:p>
          <a:p>
            <a:pPr marL="480695" indent="-285750">
              <a:lnSpc>
                <a:spcPct val="100000"/>
              </a:lnSpc>
              <a:spcBef>
                <a:spcPts val="1185"/>
              </a:spcBef>
              <a:buSzPct val="78947"/>
              <a:buFont typeface="Arial"/>
              <a:buChar char="•"/>
              <a:tabLst>
                <a:tab pos="480695" algn="l"/>
                <a:tab pos="481330" algn="l"/>
              </a:tabLst>
            </a:pPr>
            <a:r>
              <a:rPr sz="1900" b="1" spc="-5" dirty="0">
                <a:latin typeface="Arial"/>
                <a:cs typeface="Arial"/>
              </a:rPr>
              <a:t>Pooled SSI incidence in LMICs </a:t>
            </a:r>
            <a:r>
              <a:rPr sz="1900" spc="-5" dirty="0">
                <a:latin typeface="Arial"/>
                <a:cs typeface="Arial"/>
              </a:rPr>
              <a:t>(WHO </a:t>
            </a:r>
            <a:r>
              <a:rPr sz="1900" dirty="0">
                <a:latin typeface="Arial"/>
                <a:cs typeface="Arial"/>
              </a:rPr>
              <a:t>unpublished </a:t>
            </a:r>
            <a:r>
              <a:rPr sz="1900" spc="-5" dirty="0">
                <a:latin typeface="Arial"/>
                <a:cs typeface="Arial"/>
              </a:rPr>
              <a:t>data,</a:t>
            </a:r>
            <a:r>
              <a:rPr sz="1900" spc="25" dirty="0">
                <a:latin typeface="Arial"/>
                <a:cs typeface="Arial"/>
              </a:rPr>
              <a:t> </a:t>
            </a:r>
            <a:r>
              <a:rPr sz="1900" dirty="0">
                <a:latin typeface="Arial"/>
                <a:cs typeface="Arial"/>
              </a:rPr>
              <a:t>2017)</a:t>
            </a:r>
            <a:endParaRPr sz="1900">
              <a:latin typeface="Arial"/>
              <a:cs typeface="Arial"/>
            </a:endParaRPr>
          </a:p>
          <a:p>
            <a:pPr marL="1374775" lvl="1" indent="-285750">
              <a:lnSpc>
                <a:spcPct val="100000"/>
              </a:lnSpc>
              <a:spcBef>
                <a:spcPts val="1220"/>
              </a:spcBef>
              <a:buChar char="–"/>
              <a:tabLst>
                <a:tab pos="1374775" algn="l"/>
                <a:tab pos="1375410" algn="l"/>
              </a:tabLst>
            </a:pPr>
            <a:r>
              <a:rPr sz="1800" spc="-5" dirty="0">
                <a:latin typeface="Arial"/>
                <a:cs typeface="Arial"/>
              </a:rPr>
              <a:t>5.9 per 100 procedures</a:t>
            </a:r>
            <a:endParaRPr sz="1800">
              <a:latin typeface="Arial"/>
              <a:cs typeface="Arial"/>
            </a:endParaRPr>
          </a:p>
          <a:p>
            <a:pPr marL="1374775" lvl="1" indent="-285750">
              <a:lnSpc>
                <a:spcPct val="100000"/>
              </a:lnSpc>
              <a:spcBef>
                <a:spcPts val="1205"/>
              </a:spcBef>
              <a:buChar char="–"/>
              <a:tabLst>
                <a:tab pos="1374775" algn="l"/>
                <a:tab pos="1375410" algn="l"/>
              </a:tabLst>
            </a:pPr>
            <a:r>
              <a:rPr sz="1800" spc="-40" dirty="0">
                <a:latin typeface="Arial"/>
                <a:cs typeface="Arial"/>
              </a:rPr>
              <a:t>11.2 </a:t>
            </a:r>
            <a:r>
              <a:rPr sz="1800" spc="-5" dirty="0">
                <a:latin typeface="Arial"/>
                <a:cs typeface="Arial"/>
              </a:rPr>
              <a:t>per 100 surgical</a:t>
            </a:r>
            <a:r>
              <a:rPr sz="1800" spc="30" dirty="0">
                <a:latin typeface="Arial"/>
                <a:cs typeface="Arial"/>
              </a:rPr>
              <a:t> </a:t>
            </a:r>
            <a:r>
              <a:rPr sz="1800" spc="-5" dirty="0">
                <a:latin typeface="Arial"/>
                <a:cs typeface="Arial"/>
              </a:rPr>
              <a:t>patients</a:t>
            </a:r>
            <a:endParaRPr sz="1800">
              <a:latin typeface="Arial"/>
              <a:cs typeface="Arial"/>
            </a:endParaRPr>
          </a:p>
          <a:p>
            <a:pPr marL="480695" marR="33020" indent="-285750">
              <a:lnSpc>
                <a:spcPct val="100899"/>
              </a:lnSpc>
              <a:spcBef>
                <a:spcPts val="1155"/>
              </a:spcBef>
              <a:buSzPct val="78947"/>
              <a:buChar char="•"/>
              <a:tabLst>
                <a:tab pos="480695" algn="l"/>
                <a:tab pos="481330" algn="l"/>
              </a:tabLst>
            </a:pPr>
            <a:r>
              <a:rPr sz="1900" dirty="0">
                <a:latin typeface="Arial"/>
                <a:cs typeface="Arial"/>
              </a:rPr>
              <a:t>A </a:t>
            </a:r>
            <a:r>
              <a:rPr sz="1900" spc="-5" dirty="0">
                <a:latin typeface="Arial"/>
                <a:cs typeface="Arial"/>
              </a:rPr>
              <a:t>few studies from LMICs </a:t>
            </a:r>
            <a:r>
              <a:rPr sz="1900" dirty="0">
                <a:latin typeface="Arial"/>
                <a:cs typeface="Arial"/>
              </a:rPr>
              <a:t>report </a:t>
            </a:r>
            <a:r>
              <a:rPr sz="1900" spc="-5" dirty="0">
                <a:latin typeface="Arial"/>
                <a:cs typeface="Arial"/>
              </a:rPr>
              <a:t>SSI rates </a:t>
            </a:r>
            <a:r>
              <a:rPr sz="1900" dirty="0">
                <a:latin typeface="Arial"/>
                <a:cs typeface="Arial"/>
              </a:rPr>
              <a:t>by surgical procedure and </a:t>
            </a:r>
            <a:r>
              <a:rPr sz="1900" spc="-5" dirty="0">
                <a:latin typeface="Arial"/>
                <a:cs typeface="Arial"/>
              </a:rPr>
              <a:t>data  </a:t>
            </a:r>
            <a:r>
              <a:rPr sz="1900" dirty="0">
                <a:latin typeface="Arial"/>
                <a:cs typeface="Arial"/>
              </a:rPr>
              <a:t>on microbiological causes of</a:t>
            </a:r>
            <a:r>
              <a:rPr sz="1900" spc="-25" dirty="0">
                <a:latin typeface="Arial"/>
                <a:cs typeface="Arial"/>
              </a:rPr>
              <a:t> </a:t>
            </a:r>
            <a:r>
              <a:rPr sz="1900" spc="-5" dirty="0">
                <a:latin typeface="Arial"/>
                <a:cs typeface="Arial"/>
              </a:rPr>
              <a:t>SSI</a:t>
            </a:r>
            <a:endParaRPr sz="1900">
              <a:latin typeface="Arial"/>
              <a:cs typeface="Arial"/>
            </a:endParaRPr>
          </a:p>
          <a:p>
            <a:pPr marL="480695" marR="5080" indent="-285750">
              <a:lnSpc>
                <a:spcPts val="2270"/>
              </a:lnSpc>
              <a:spcBef>
                <a:spcPts val="1270"/>
              </a:spcBef>
              <a:buSzPct val="78947"/>
              <a:buFont typeface="Arial"/>
              <a:buChar char="•"/>
              <a:tabLst>
                <a:tab pos="480695" algn="l"/>
                <a:tab pos="481330" algn="l"/>
              </a:tabLst>
            </a:pPr>
            <a:r>
              <a:rPr sz="1900" b="1" dirty="0">
                <a:latin typeface="Arial"/>
                <a:cs typeface="Arial"/>
              </a:rPr>
              <a:t>Most </a:t>
            </a:r>
            <a:r>
              <a:rPr sz="1900" b="1" spc="-5" dirty="0">
                <a:latin typeface="Arial"/>
                <a:cs typeface="Arial"/>
              </a:rPr>
              <a:t>frequent </a:t>
            </a:r>
            <a:r>
              <a:rPr sz="1900" b="1" dirty="0">
                <a:latin typeface="Arial"/>
                <a:cs typeface="Arial"/>
              </a:rPr>
              <a:t>pathogens </a:t>
            </a:r>
            <a:r>
              <a:rPr sz="1900" dirty="0">
                <a:latin typeface="Arial"/>
                <a:cs typeface="Arial"/>
              </a:rPr>
              <a:t>are </a:t>
            </a:r>
            <a:r>
              <a:rPr sz="1900" i="1" spc="-5" dirty="0">
                <a:latin typeface="Arial"/>
                <a:cs typeface="Arial"/>
              </a:rPr>
              <a:t>S. </a:t>
            </a:r>
            <a:r>
              <a:rPr sz="1900" i="1" dirty="0">
                <a:latin typeface="Arial"/>
                <a:cs typeface="Arial"/>
              </a:rPr>
              <a:t>aureus </a:t>
            </a:r>
            <a:r>
              <a:rPr sz="1900" spc="-5" dirty="0">
                <a:latin typeface="Arial"/>
                <a:cs typeface="Arial"/>
              </a:rPr>
              <a:t>(20.3%) </a:t>
            </a:r>
            <a:r>
              <a:rPr sz="1900" dirty="0">
                <a:latin typeface="Arial"/>
                <a:cs typeface="Arial"/>
              </a:rPr>
              <a:t>and </a:t>
            </a:r>
            <a:r>
              <a:rPr sz="1900" i="1" spc="-5" dirty="0">
                <a:latin typeface="Arial"/>
                <a:cs typeface="Arial"/>
              </a:rPr>
              <a:t>Escherichia </a:t>
            </a:r>
            <a:r>
              <a:rPr sz="1900" i="1" dirty="0">
                <a:latin typeface="Arial"/>
                <a:cs typeface="Arial"/>
              </a:rPr>
              <a:t>coli </a:t>
            </a:r>
            <a:r>
              <a:rPr sz="1900" spc="-5" dirty="0">
                <a:latin typeface="Arial"/>
                <a:cs typeface="Arial"/>
              </a:rPr>
              <a:t>(</a:t>
            </a:r>
            <a:r>
              <a:rPr sz="1900" i="1" spc="-5" dirty="0">
                <a:latin typeface="Arial"/>
                <a:cs typeface="Arial"/>
              </a:rPr>
              <a:t>E.  </a:t>
            </a:r>
            <a:r>
              <a:rPr sz="1900" i="1" dirty="0">
                <a:latin typeface="Arial"/>
                <a:cs typeface="Arial"/>
              </a:rPr>
              <a:t>coli</a:t>
            </a:r>
            <a:r>
              <a:rPr sz="1900" dirty="0">
                <a:latin typeface="Arial"/>
                <a:cs typeface="Arial"/>
              </a:rPr>
              <a:t>)</a:t>
            </a:r>
            <a:r>
              <a:rPr sz="1900" spc="-5" dirty="0">
                <a:latin typeface="Arial"/>
                <a:cs typeface="Arial"/>
              </a:rPr>
              <a:t> (20.3%)</a:t>
            </a:r>
            <a:endParaRPr sz="1900">
              <a:latin typeface="Arial"/>
              <a:cs typeface="Arial"/>
            </a:endParaRPr>
          </a:p>
          <a:p>
            <a:pPr marL="480695" indent="-285750">
              <a:lnSpc>
                <a:spcPct val="100000"/>
              </a:lnSpc>
              <a:spcBef>
                <a:spcPts val="1145"/>
              </a:spcBef>
              <a:buSzPct val="78947"/>
              <a:buChar char="•"/>
              <a:tabLst>
                <a:tab pos="480695" algn="l"/>
                <a:tab pos="481330" algn="l"/>
              </a:tabLst>
            </a:pPr>
            <a:r>
              <a:rPr sz="1900" spc="-10" dirty="0">
                <a:latin typeface="Arial"/>
                <a:cs typeface="Arial"/>
              </a:rPr>
              <a:t>Average </a:t>
            </a:r>
            <a:r>
              <a:rPr sz="1900" spc="-5" dirty="0">
                <a:latin typeface="Arial"/>
                <a:cs typeface="Arial"/>
              </a:rPr>
              <a:t>methicillin resistance </a:t>
            </a:r>
            <a:r>
              <a:rPr sz="1900" dirty="0">
                <a:latin typeface="Arial"/>
                <a:cs typeface="Arial"/>
              </a:rPr>
              <a:t>among </a:t>
            </a:r>
            <a:r>
              <a:rPr sz="1900" i="1" spc="-5" dirty="0">
                <a:latin typeface="Arial"/>
                <a:cs typeface="Arial"/>
              </a:rPr>
              <a:t>S. </a:t>
            </a:r>
            <a:r>
              <a:rPr sz="1900" i="1" dirty="0">
                <a:latin typeface="Arial"/>
                <a:cs typeface="Arial"/>
              </a:rPr>
              <a:t>aureus </a:t>
            </a:r>
            <a:r>
              <a:rPr sz="1900" spc="-5" dirty="0">
                <a:latin typeface="Arial"/>
                <a:cs typeface="Arial"/>
              </a:rPr>
              <a:t>isolates (MRSA):</a:t>
            </a:r>
            <a:r>
              <a:rPr sz="1900" spc="150" dirty="0">
                <a:latin typeface="Arial"/>
                <a:cs typeface="Arial"/>
              </a:rPr>
              <a:t> </a:t>
            </a:r>
            <a:r>
              <a:rPr sz="1900" b="1" spc="-5" dirty="0">
                <a:latin typeface="Arial"/>
                <a:cs typeface="Arial"/>
              </a:rPr>
              <a:t>54.5%</a:t>
            </a:r>
            <a:endParaRPr sz="1900">
              <a:latin typeface="Arial"/>
              <a:cs typeface="Arial"/>
            </a:endParaRPr>
          </a:p>
          <a:p>
            <a:pPr marL="480695" indent="-285750">
              <a:lnSpc>
                <a:spcPct val="100000"/>
              </a:lnSpc>
              <a:spcBef>
                <a:spcPts val="1185"/>
              </a:spcBef>
              <a:buSzPct val="78947"/>
              <a:buChar char="•"/>
              <a:tabLst>
                <a:tab pos="480695" algn="l"/>
                <a:tab pos="481330" algn="l"/>
              </a:tabLst>
            </a:pPr>
            <a:r>
              <a:rPr sz="1900" spc="-5" dirty="0">
                <a:latin typeface="Arial"/>
                <a:cs typeface="Arial"/>
              </a:rPr>
              <a:t>SSI </a:t>
            </a:r>
            <a:r>
              <a:rPr sz="1900" dirty="0">
                <a:latin typeface="Arial"/>
                <a:cs typeface="Arial"/>
              </a:rPr>
              <a:t>pooled incidence in </a:t>
            </a:r>
            <a:r>
              <a:rPr sz="1900" spc="-5" dirty="0">
                <a:latin typeface="Arial"/>
                <a:cs typeface="Arial"/>
              </a:rPr>
              <a:t>South-east Asia:</a:t>
            </a:r>
            <a:r>
              <a:rPr sz="1900" spc="-120" dirty="0">
                <a:latin typeface="Arial"/>
                <a:cs typeface="Arial"/>
              </a:rPr>
              <a:t> </a:t>
            </a:r>
            <a:r>
              <a:rPr sz="1900" spc="-5" dirty="0">
                <a:latin typeface="Arial"/>
                <a:cs typeface="Arial"/>
              </a:rPr>
              <a:t>7.7%</a:t>
            </a:r>
            <a:endParaRPr sz="1900">
              <a:latin typeface="Arial"/>
              <a:cs typeface="Arial"/>
            </a:endParaRPr>
          </a:p>
          <a:p>
            <a:pPr marL="480695" indent="-285750">
              <a:lnSpc>
                <a:spcPct val="100000"/>
              </a:lnSpc>
              <a:spcBef>
                <a:spcPts val="1220"/>
              </a:spcBef>
              <a:buSzPct val="78947"/>
              <a:buFont typeface="Arial"/>
              <a:buChar char="•"/>
              <a:tabLst>
                <a:tab pos="480695" algn="l"/>
                <a:tab pos="481330" algn="l"/>
              </a:tabLst>
            </a:pPr>
            <a:r>
              <a:rPr sz="1900" b="1" spc="-5" dirty="0">
                <a:latin typeface="Arial"/>
                <a:cs typeface="Arial"/>
              </a:rPr>
              <a:t>Surgical sepsis </a:t>
            </a:r>
            <a:r>
              <a:rPr sz="1900" b="1" dirty="0">
                <a:latin typeface="Arial"/>
                <a:cs typeface="Arial"/>
              </a:rPr>
              <a:t>= 30% of </a:t>
            </a:r>
            <a:r>
              <a:rPr sz="1900" b="1" spc="-5" dirty="0">
                <a:latin typeface="Arial"/>
                <a:cs typeface="Arial"/>
              </a:rPr>
              <a:t>all patients with</a:t>
            </a:r>
            <a:r>
              <a:rPr sz="1900" b="1" spc="0" dirty="0">
                <a:latin typeface="Arial"/>
                <a:cs typeface="Arial"/>
              </a:rPr>
              <a:t> </a:t>
            </a:r>
            <a:r>
              <a:rPr sz="1900" b="1" spc="-5" dirty="0">
                <a:latin typeface="Arial"/>
                <a:cs typeface="Arial"/>
              </a:rPr>
              <a:t>sepsis</a:t>
            </a:r>
            <a:endParaRPr sz="1900">
              <a:latin typeface="Arial"/>
              <a:cs typeface="Arial"/>
            </a:endParaRPr>
          </a:p>
          <a:p>
            <a:pPr marL="12700">
              <a:lnSpc>
                <a:spcPct val="100000"/>
              </a:lnSpc>
              <a:spcBef>
                <a:spcPts val="1200"/>
              </a:spcBef>
            </a:pPr>
            <a:r>
              <a:rPr sz="800" i="1" spc="-5" dirty="0">
                <a:latin typeface="Arial"/>
                <a:cs typeface="Arial"/>
              </a:rPr>
              <a:t>Sources</a:t>
            </a:r>
            <a:r>
              <a:rPr sz="800" spc="-5" dirty="0">
                <a:latin typeface="Arial"/>
                <a:cs typeface="Arial"/>
              </a:rPr>
              <a:t>:</a:t>
            </a:r>
            <a:endParaRPr sz="800">
              <a:latin typeface="Arial"/>
              <a:cs typeface="Arial"/>
            </a:endParaRPr>
          </a:p>
          <a:p>
            <a:pPr marL="184150" marR="222250" indent="-171450">
              <a:lnSpc>
                <a:spcPct val="100000"/>
              </a:lnSpc>
              <a:spcBef>
                <a:spcPts val="5"/>
              </a:spcBef>
              <a:buSzPct val="75000"/>
              <a:buChar char="•"/>
              <a:tabLst>
                <a:tab pos="184150" algn="l"/>
              </a:tabLst>
            </a:pPr>
            <a:r>
              <a:rPr sz="800" spc="-5" dirty="0">
                <a:latin typeface="Arial"/>
                <a:cs typeface="Arial"/>
              </a:rPr>
              <a:t>Allegranzi </a:t>
            </a:r>
            <a:r>
              <a:rPr sz="800" dirty="0">
                <a:latin typeface="Arial"/>
                <a:cs typeface="Arial"/>
              </a:rPr>
              <a:t>B, </a:t>
            </a:r>
            <a:r>
              <a:rPr sz="800" spc="-5" dirty="0">
                <a:latin typeface="Arial"/>
                <a:cs typeface="Arial"/>
              </a:rPr>
              <a:t>Bagheri Nejad </a:t>
            </a:r>
            <a:r>
              <a:rPr sz="800" dirty="0">
                <a:latin typeface="Arial"/>
                <a:cs typeface="Arial"/>
              </a:rPr>
              <a:t>S, </a:t>
            </a:r>
            <a:r>
              <a:rPr sz="800" spc="-5" dirty="0">
                <a:latin typeface="Arial"/>
                <a:cs typeface="Arial"/>
              </a:rPr>
              <a:t>Combescure C, Graafmans W, </a:t>
            </a:r>
            <a:r>
              <a:rPr sz="800" dirty="0">
                <a:latin typeface="Arial"/>
                <a:cs typeface="Arial"/>
              </a:rPr>
              <a:t>Attar </a:t>
            </a:r>
            <a:r>
              <a:rPr sz="800" spc="-5" dirty="0">
                <a:latin typeface="Arial"/>
                <a:cs typeface="Arial"/>
              </a:rPr>
              <a:t>H, Donaldson </a:t>
            </a:r>
            <a:r>
              <a:rPr sz="800" dirty="0">
                <a:latin typeface="Arial"/>
                <a:cs typeface="Arial"/>
              </a:rPr>
              <a:t>L et </a:t>
            </a:r>
            <a:r>
              <a:rPr sz="800" spc="-5" dirty="0">
                <a:latin typeface="Arial"/>
                <a:cs typeface="Arial"/>
              </a:rPr>
              <a:t>al. Burden </a:t>
            </a:r>
            <a:r>
              <a:rPr sz="800" dirty="0">
                <a:latin typeface="Arial"/>
                <a:cs typeface="Arial"/>
              </a:rPr>
              <a:t>of </a:t>
            </a:r>
            <a:r>
              <a:rPr sz="800" spc="-5" dirty="0">
                <a:latin typeface="Arial"/>
                <a:cs typeface="Arial"/>
              </a:rPr>
              <a:t>endemic health-care-associated infection in developing countries: systematic  review </a:t>
            </a:r>
            <a:r>
              <a:rPr sz="800" dirty="0">
                <a:latin typeface="Arial"/>
                <a:cs typeface="Arial"/>
              </a:rPr>
              <a:t>and </a:t>
            </a:r>
            <a:r>
              <a:rPr sz="800" spc="-5" dirty="0">
                <a:latin typeface="Arial"/>
                <a:cs typeface="Arial"/>
              </a:rPr>
              <a:t>meta-analysis. </a:t>
            </a:r>
            <a:r>
              <a:rPr sz="800" dirty="0">
                <a:latin typeface="Arial"/>
                <a:cs typeface="Arial"/>
              </a:rPr>
              <a:t>Lancet. 2011;</a:t>
            </a:r>
            <a:r>
              <a:rPr sz="800" spc="25" dirty="0">
                <a:latin typeface="Arial"/>
                <a:cs typeface="Arial"/>
              </a:rPr>
              <a:t> </a:t>
            </a:r>
            <a:r>
              <a:rPr sz="800" dirty="0">
                <a:latin typeface="Arial"/>
                <a:cs typeface="Arial"/>
              </a:rPr>
              <a:t>377:228–41.</a:t>
            </a:r>
            <a:endParaRPr sz="800">
              <a:latin typeface="Arial"/>
              <a:cs typeface="Arial"/>
            </a:endParaRPr>
          </a:p>
          <a:p>
            <a:pPr marL="184150" marR="414655" indent="-171450">
              <a:lnSpc>
                <a:spcPct val="100000"/>
              </a:lnSpc>
              <a:spcBef>
                <a:spcPts val="15"/>
              </a:spcBef>
              <a:buSzPct val="75000"/>
              <a:buChar char="•"/>
              <a:tabLst>
                <a:tab pos="184150" algn="l"/>
              </a:tabLst>
            </a:pPr>
            <a:r>
              <a:rPr sz="800" spc="-5" dirty="0">
                <a:latin typeface="Arial"/>
                <a:cs typeface="Arial"/>
              </a:rPr>
              <a:t>Ling ML, Apisarnthanarak </a:t>
            </a:r>
            <a:r>
              <a:rPr sz="800" dirty="0">
                <a:latin typeface="Arial"/>
                <a:cs typeface="Arial"/>
              </a:rPr>
              <a:t>A, </a:t>
            </a:r>
            <a:r>
              <a:rPr sz="800" spc="-5" dirty="0">
                <a:latin typeface="Arial"/>
                <a:cs typeface="Arial"/>
              </a:rPr>
              <a:t>Madriaga </a:t>
            </a:r>
            <a:r>
              <a:rPr sz="800" dirty="0">
                <a:latin typeface="Arial"/>
                <a:cs typeface="Arial"/>
              </a:rPr>
              <a:t>G. </a:t>
            </a:r>
            <a:r>
              <a:rPr sz="800" spc="-5" dirty="0">
                <a:latin typeface="Arial"/>
                <a:cs typeface="Arial"/>
              </a:rPr>
              <a:t>The burden </a:t>
            </a:r>
            <a:r>
              <a:rPr sz="800" dirty="0">
                <a:latin typeface="Arial"/>
                <a:cs typeface="Arial"/>
              </a:rPr>
              <a:t>of </a:t>
            </a:r>
            <a:r>
              <a:rPr sz="800" spc="-5" dirty="0">
                <a:latin typeface="Arial"/>
                <a:cs typeface="Arial"/>
              </a:rPr>
              <a:t>healthcare-associated infections in </a:t>
            </a:r>
            <a:r>
              <a:rPr sz="800" dirty="0">
                <a:latin typeface="Arial"/>
                <a:cs typeface="Arial"/>
              </a:rPr>
              <a:t>Southeast </a:t>
            </a:r>
            <a:r>
              <a:rPr sz="800" spc="-5" dirty="0">
                <a:latin typeface="Arial"/>
                <a:cs typeface="Arial"/>
              </a:rPr>
              <a:t>Asia: </a:t>
            </a:r>
            <a:r>
              <a:rPr sz="800" dirty="0">
                <a:latin typeface="Arial"/>
                <a:cs typeface="Arial"/>
              </a:rPr>
              <a:t>a </a:t>
            </a:r>
            <a:r>
              <a:rPr sz="800" spc="-5" dirty="0">
                <a:latin typeface="Arial"/>
                <a:cs typeface="Arial"/>
              </a:rPr>
              <a:t>systematic literature review </a:t>
            </a:r>
            <a:r>
              <a:rPr sz="800" dirty="0">
                <a:latin typeface="Arial"/>
                <a:cs typeface="Arial"/>
              </a:rPr>
              <a:t>and </a:t>
            </a:r>
            <a:r>
              <a:rPr sz="800" spc="-5" dirty="0">
                <a:latin typeface="Arial"/>
                <a:cs typeface="Arial"/>
              </a:rPr>
              <a:t>meta-analysis. Clin </a:t>
            </a:r>
            <a:r>
              <a:rPr sz="800" dirty="0">
                <a:latin typeface="Arial"/>
                <a:cs typeface="Arial"/>
              </a:rPr>
              <a:t>Infect </a:t>
            </a:r>
            <a:r>
              <a:rPr sz="800" spc="-5" dirty="0">
                <a:latin typeface="Arial"/>
                <a:cs typeface="Arial"/>
              </a:rPr>
              <a:t>Dis.  2015;60(11):1690–9.</a:t>
            </a:r>
            <a:endParaRPr sz="800">
              <a:latin typeface="Arial"/>
              <a:cs typeface="Arial"/>
            </a:endParaRPr>
          </a:p>
          <a:p>
            <a:pPr marL="184150" marR="537210" indent="-171450">
              <a:lnSpc>
                <a:spcPts val="969"/>
              </a:lnSpc>
              <a:spcBef>
                <a:spcPts val="5"/>
              </a:spcBef>
              <a:buSzPct val="75000"/>
              <a:buChar char="•"/>
              <a:tabLst>
                <a:tab pos="184150" algn="l"/>
              </a:tabLst>
            </a:pPr>
            <a:r>
              <a:rPr sz="800" spc="-5" dirty="0">
                <a:latin typeface="Arial"/>
                <a:cs typeface="Arial"/>
              </a:rPr>
              <a:t>Bruce </a:t>
            </a:r>
            <a:r>
              <a:rPr sz="800" dirty="0">
                <a:latin typeface="Arial"/>
                <a:cs typeface="Arial"/>
              </a:rPr>
              <a:t>M </a:t>
            </a:r>
            <a:r>
              <a:rPr sz="800" spc="-5" dirty="0">
                <a:latin typeface="Arial"/>
                <a:cs typeface="Arial"/>
              </a:rPr>
              <a:t>Biccard, Thandinkosi </a:t>
            </a:r>
            <a:r>
              <a:rPr sz="800" dirty="0">
                <a:latin typeface="Arial"/>
                <a:cs typeface="Arial"/>
              </a:rPr>
              <a:t>E </a:t>
            </a:r>
            <a:r>
              <a:rPr sz="800" spc="-5" dirty="0">
                <a:latin typeface="Arial"/>
                <a:cs typeface="Arial"/>
              </a:rPr>
              <a:t>Madiba, Hyla-Louise Kluyts, Dolly </a:t>
            </a:r>
            <a:r>
              <a:rPr sz="800" dirty="0">
                <a:latin typeface="Arial"/>
                <a:cs typeface="Arial"/>
              </a:rPr>
              <a:t>M </a:t>
            </a:r>
            <a:r>
              <a:rPr sz="800" spc="-5" dirty="0">
                <a:latin typeface="Arial"/>
                <a:cs typeface="Arial"/>
              </a:rPr>
              <a:t>Munlemvo, Farai </a:t>
            </a:r>
            <a:r>
              <a:rPr sz="800" dirty="0">
                <a:latin typeface="Arial"/>
                <a:cs typeface="Arial"/>
              </a:rPr>
              <a:t>D </a:t>
            </a:r>
            <a:r>
              <a:rPr sz="800" spc="-5" dirty="0">
                <a:latin typeface="Arial"/>
                <a:cs typeface="Arial"/>
              </a:rPr>
              <a:t>Madzimbamuto, Apollo Basenero, </a:t>
            </a:r>
            <a:r>
              <a:rPr sz="800" dirty="0">
                <a:latin typeface="Arial"/>
                <a:cs typeface="Arial"/>
              </a:rPr>
              <a:t>et </a:t>
            </a:r>
            <a:r>
              <a:rPr sz="800" spc="-5" dirty="0">
                <a:latin typeface="Arial"/>
                <a:cs typeface="Arial"/>
              </a:rPr>
              <a:t>al. </a:t>
            </a:r>
            <a:r>
              <a:rPr sz="800" dirty="0">
                <a:latin typeface="Arial"/>
                <a:cs typeface="Arial"/>
              </a:rPr>
              <a:t>Lancet </a:t>
            </a:r>
            <a:r>
              <a:rPr sz="800" spc="-5" dirty="0">
                <a:latin typeface="Arial"/>
                <a:cs typeface="Arial"/>
              </a:rPr>
              <a:t>published online January </a:t>
            </a:r>
            <a:r>
              <a:rPr sz="800" dirty="0">
                <a:latin typeface="Arial"/>
                <a:cs typeface="Arial"/>
              </a:rPr>
              <a:t>3, 2018 </a:t>
            </a:r>
            <a:r>
              <a:rPr sz="800" u="sng" dirty="0">
                <a:solidFill>
                  <a:srgbClr val="009CDE"/>
                </a:solidFill>
                <a:uFill>
                  <a:solidFill>
                    <a:srgbClr val="009CDE"/>
                  </a:solidFill>
                </a:uFill>
                <a:latin typeface="Arial"/>
                <a:cs typeface="Arial"/>
                <a:hlinkClick r:id="rId2"/>
              </a:rPr>
              <a:t> </a:t>
            </a:r>
            <a:r>
              <a:rPr sz="800" u="sng" spc="-5" dirty="0">
                <a:solidFill>
                  <a:srgbClr val="009CDE"/>
                </a:solidFill>
                <a:uFill>
                  <a:solidFill>
                    <a:srgbClr val="009CDE"/>
                  </a:solidFill>
                </a:uFill>
                <a:latin typeface="Arial"/>
                <a:cs typeface="Arial"/>
                <a:hlinkClick r:id="rId2"/>
              </a:rPr>
              <a:t>http://dx.doi.org/10.1016/S0140-6736(18)30001-1</a:t>
            </a:r>
            <a:r>
              <a:rPr sz="800" spc="-5" dirty="0">
                <a:latin typeface="Arial"/>
                <a:cs typeface="Arial"/>
                <a:hlinkClick r:id="rId2"/>
              </a:rPr>
              <a:t>.</a:t>
            </a:r>
            <a:endParaRPr sz="800">
              <a:latin typeface="Arial"/>
              <a:cs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7274" y="1172820"/>
            <a:ext cx="4964370" cy="4220851"/>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txBox="1">
            <a:spLocks noGrp="1"/>
          </p:cNvSpPr>
          <p:nvPr>
            <p:ph type="title"/>
          </p:nvPr>
        </p:nvSpPr>
        <p:spPr>
          <a:xfrm>
            <a:off x="500825" y="40265"/>
            <a:ext cx="4236085" cy="953769"/>
          </a:xfrm>
          <a:prstGeom prst="rect">
            <a:avLst/>
          </a:prstGeom>
        </p:spPr>
        <p:txBody>
          <a:bodyPr vert="horz" wrap="square" lIns="0" tIns="66040" rIns="0" bIns="0" rtlCol="0">
            <a:spAutoFit/>
          </a:bodyPr>
          <a:lstStyle/>
          <a:p>
            <a:pPr marL="12700" marR="5080">
              <a:lnSpc>
                <a:spcPts val="3470"/>
              </a:lnSpc>
              <a:spcBef>
                <a:spcPts val="520"/>
              </a:spcBef>
            </a:pPr>
            <a:r>
              <a:rPr spc="-5" dirty="0"/>
              <a:t>SSI incidence in </a:t>
            </a:r>
            <a:r>
              <a:rPr dirty="0"/>
              <a:t>LMICs  </a:t>
            </a:r>
            <a:r>
              <a:rPr spc="-5" dirty="0"/>
              <a:t>(1995–2015, </a:t>
            </a:r>
            <a:r>
              <a:rPr dirty="0"/>
              <a:t>107</a:t>
            </a:r>
            <a:r>
              <a:rPr spc="-25" dirty="0"/>
              <a:t> </a:t>
            </a:r>
            <a:r>
              <a:rPr spc="-5" dirty="0"/>
              <a:t>studies)</a:t>
            </a:r>
          </a:p>
        </p:txBody>
      </p:sp>
      <p:sp>
        <p:nvSpPr>
          <p:cNvPr id="4" name="object 4"/>
          <p:cNvSpPr txBox="1"/>
          <p:nvPr/>
        </p:nvSpPr>
        <p:spPr>
          <a:xfrm>
            <a:off x="15638" y="5505368"/>
            <a:ext cx="3378835" cy="299720"/>
          </a:xfrm>
          <a:prstGeom prst="rect">
            <a:avLst/>
          </a:prstGeom>
        </p:spPr>
        <p:txBody>
          <a:bodyPr vert="horz" wrap="square" lIns="0" tIns="12700" rIns="0" bIns="0" rtlCol="0">
            <a:spAutoFit/>
          </a:bodyPr>
          <a:lstStyle/>
          <a:p>
            <a:pPr marL="12700">
              <a:lnSpc>
                <a:spcPct val="100000"/>
              </a:lnSpc>
              <a:spcBef>
                <a:spcPts val="100"/>
              </a:spcBef>
            </a:pPr>
            <a:r>
              <a:rPr sz="1800" b="1" spc="-5" dirty="0">
                <a:latin typeface="Tahoma"/>
                <a:cs typeface="Tahoma"/>
              </a:rPr>
              <a:t>Pooled cumulative</a:t>
            </a:r>
            <a:r>
              <a:rPr sz="1800" b="1" spc="-30" dirty="0">
                <a:latin typeface="Tahoma"/>
                <a:cs typeface="Tahoma"/>
              </a:rPr>
              <a:t> </a:t>
            </a:r>
            <a:r>
              <a:rPr sz="1800" b="1" spc="-5" dirty="0">
                <a:latin typeface="Tahoma"/>
                <a:cs typeface="Tahoma"/>
              </a:rPr>
              <a:t>incidence:</a:t>
            </a:r>
            <a:endParaRPr sz="1800">
              <a:latin typeface="Tahoma"/>
              <a:cs typeface="Tahoma"/>
            </a:endParaRPr>
          </a:p>
        </p:txBody>
      </p:sp>
      <p:sp>
        <p:nvSpPr>
          <p:cNvPr id="5" name="object 5"/>
          <p:cNvSpPr txBox="1"/>
          <p:nvPr/>
        </p:nvSpPr>
        <p:spPr>
          <a:xfrm>
            <a:off x="3673238" y="5505368"/>
            <a:ext cx="5420995" cy="847725"/>
          </a:xfrm>
          <a:prstGeom prst="rect">
            <a:avLst/>
          </a:prstGeom>
        </p:spPr>
        <p:txBody>
          <a:bodyPr vert="horz" wrap="square" lIns="0" tIns="12700" rIns="0" bIns="0" rtlCol="0">
            <a:spAutoFit/>
          </a:bodyPr>
          <a:lstStyle/>
          <a:p>
            <a:pPr marL="12700">
              <a:lnSpc>
                <a:spcPts val="2145"/>
              </a:lnSpc>
              <a:spcBef>
                <a:spcPts val="100"/>
              </a:spcBef>
            </a:pPr>
            <a:r>
              <a:rPr sz="1800" b="1" dirty="0">
                <a:solidFill>
                  <a:srgbClr val="404040"/>
                </a:solidFill>
                <a:latin typeface="Tahoma"/>
                <a:cs typeface="Tahoma"/>
              </a:rPr>
              <a:t>11.2% </a:t>
            </a:r>
            <a:r>
              <a:rPr sz="1800" dirty="0">
                <a:solidFill>
                  <a:srgbClr val="404040"/>
                </a:solidFill>
                <a:latin typeface="Tahoma"/>
                <a:cs typeface="Tahoma"/>
              </a:rPr>
              <a:t>per 100 </a:t>
            </a:r>
            <a:r>
              <a:rPr sz="1800" spc="-5" dirty="0">
                <a:solidFill>
                  <a:srgbClr val="404040"/>
                </a:solidFill>
                <a:latin typeface="Tahoma"/>
                <a:cs typeface="Tahoma"/>
              </a:rPr>
              <a:t>surgical patients (95% CI:</a:t>
            </a:r>
            <a:r>
              <a:rPr sz="1800" spc="15" dirty="0">
                <a:solidFill>
                  <a:srgbClr val="404040"/>
                </a:solidFill>
                <a:latin typeface="Tahoma"/>
                <a:cs typeface="Tahoma"/>
              </a:rPr>
              <a:t> </a:t>
            </a:r>
            <a:r>
              <a:rPr sz="1800" spc="-5" dirty="0">
                <a:solidFill>
                  <a:srgbClr val="404040"/>
                </a:solidFill>
                <a:latin typeface="Tahoma"/>
                <a:cs typeface="Tahoma"/>
              </a:rPr>
              <a:t>9.7–12.8)</a:t>
            </a:r>
            <a:endParaRPr sz="1800">
              <a:latin typeface="Tahoma"/>
              <a:cs typeface="Tahoma"/>
            </a:endParaRPr>
          </a:p>
          <a:p>
            <a:pPr marL="12700">
              <a:lnSpc>
                <a:spcPts val="2125"/>
              </a:lnSpc>
            </a:pPr>
            <a:r>
              <a:rPr sz="1800" b="1" dirty="0">
                <a:solidFill>
                  <a:srgbClr val="404040"/>
                </a:solidFill>
                <a:latin typeface="Tahoma"/>
                <a:cs typeface="Tahoma"/>
              </a:rPr>
              <a:t>5.9 </a:t>
            </a:r>
            <a:r>
              <a:rPr sz="1800" dirty="0">
                <a:solidFill>
                  <a:srgbClr val="404040"/>
                </a:solidFill>
                <a:latin typeface="Tahoma"/>
                <a:cs typeface="Tahoma"/>
              </a:rPr>
              <a:t>per 100 </a:t>
            </a:r>
            <a:r>
              <a:rPr sz="1800" spc="-5" dirty="0">
                <a:solidFill>
                  <a:srgbClr val="404040"/>
                </a:solidFill>
                <a:latin typeface="Tahoma"/>
                <a:cs typeface="Tahoma"/>
              </a:rPr>
              <a:t>surgical procedures (95% CI:</a:t>
            </a:r>
            <a:r>
              <a:rPr sz="1800" spc="55" dirty="0">
                <a:solidFill>
                  <a:srgbClr val="404040"/>
                </a:solidFill>
                <a:latin typeface="Tahoma"/>
                <a:cs typeface="Tahoma"/>
              </a:rPr>
              <a:t> </a:t>
            </a:r>
            <a:r>
              <a:rPr sz="1800" spc="-20" dirty="0">
                <a:solidFill>
                  <a:srgbClr val="404040"/>
                </a:solidFill>
                <a:latin typeface="Tahoma"/>
                <a:cs typeface="Tahoma"/>
              </a:rPr>
              <a:t>4.8–7.1)</a:t>
            </a:r>
            <a:endParaRPr sz="1800">
              <a:latin typeface="Tahoma"/>
              <a:cs typeface="Tahoma"/>
            </a:endParaRPr>
          </a:p>
          <a:p>
            <a:pPr marL="12700">
              <a:lnSpc>
                <a:spcPts val="2200"/>
              </a:lnSpc>
            </a:pPr>
            <a:r>
              <a:rPr sz="1850" b="1" i="1" spc="-15" dirty="0">
                <a:solidFill>
                  <a:srgbClr val="404040"/>
                </a:solidFill>
                <a:latin typeface="Tahoma"/>
                <a:cs typeface="Tahoma"/>
              </a:rPr>
              <a:t>I</a:t>
            </a:r>
            <a:r>
              <a:rPr sz="1800" b="1" i="1" spc="-22" baseline="25462" dirty="0">
                <a:solidFill>
                  <a:srgbClr val="404040"/>
                </a:solidFill>
                <a:latin typeface="Tahoma"/>
                <a:cs typeface="Tahoma"/>
              </a:rPr>
              <a:t>2 </a:t>
            </a:r>
            <a:r>
              <a:rPr sz="1850" b="1" i="1" spc="-45" dirty="0">
                <a:solidFill>
                  <a:srgbClr val="404040"/>
                </a:solidFill>
                <a:latin typeface="Tahoma"/>
                <a:cs typeface="Tahoma"/>
              </a:rPr>
              <a:t>=</a:t>
            </a:r>
            <a:r>
              <a:rPr sz="1850" b="1" i="1" spc="-130" dirty="0">
                <a:solidFill>
                  <a:srgbClr val="404040"/>
                </a:solidFill>
                <a:latin typeface="Tahoma"/>
                <a:cs typeface="Tahoma"/>
              </a:rPr>
              <a:t> </a:t>
            </a:r>
            <a:r>
              <a:rPr sz="1800" b="1" dirty="0">
                <a:solidFill>
                  <a:srgbClr val="404040"/>
                </a:solidFill>
                <a:latin typeface="Tahoma"/>
                <a:cs typeface="Tahoma"/>
              </a:rPr>
              <a:t>99.8%</a:t>
            </a:r>
            <a:endParaRPr sz="1800">
              <a:latin typeface="Tahoma"/>
              <a:cs typeface="Tahoma"/>
            </a:endParaRPr>
          </a:p>
        </p:txBody>
      </p:sp>
      <p:sp>
        <p:nvSpPr>
          <p:cNvPr id="6" name="object 6"/>
          <p:cNvSpPr txBox="1"/>
          <p:nvPr/>
        </p:nvSpPr>
        <p:spPr>
          <a:xfrm>
            <a:off x="5148064" y="1550211"/>
            <a:ext cx="3756025" cy="3090545"/>
          </a:xfrm>
          <a:prstGeom prst="rect">
            <a:avLst/>
          </a:prstGeom>
          <a:ln w="19050">
            <a:solidFill>
              <a:srgbClr val="FF0000"/>
            </a:solidFill>
          </a:ln>
        </p:spPr>
        <p:txBody>
          <a:bodyPr vert="horz" wrap="square" lIns="0" tIns="41275" rIns="0" bIns="0" rtlCol="0">
            <a:spAutoFit/>
          </a:bodyPr>
          <a:lstStyle/>
          <a:p>
            <a:pPr marL="57150">
              <a:lnSpc>
                <a:spcPct val="100000"/>
              </a:lnSpc>
              <a:spcBef>
                <a:spcPts val="325"/>
              </a:spcBef>
            </a:pPr>
            <a:r>
              <a:rPr sz="2000" b="1" dirty="0">
                <a:solidFill>
                  <a:srgbClr val="404040"/>
                </a:solidFill>
                <a:latin typeface="Arial Narrow"/>
                <a:cs typeface="Arial Narrow"/>
              </a:rPr>
              <a:t>SSI </a:t>
            </a:r>
            <a:r>
              <a:rPr sz="2000" b="1" spc="-5" dirty="0">
                <a:solidFill>
                  <a:srgbClr val="404040"/>
                </a:solidFill>
                <a:latin typeface="Arial Narrow"/>
                <a:cs typeface="Arial Narrow"/>
              </a:rPr>
              <a:t>pooled </a:t>
            </a:r>
            <a:r>
              <a:rPr sz="2000" b="1" spc="-10" dirty="0">
                <a:solidFill>
                  <a:srgbClr val="404040"/>
                </a:solidFill>
                <a:latin typeface="Arial Narrow"/>
                <a:cs typeface="Arial Narrow"/>
              </a:rPr>
              <a:t>incidence </a:t>
            </a:r>
            <a:r>
              <a:rPr sz="2000" b="1" spc="-5" dirty="0">
                <a:solidFill>
                  <a:srgbClr val="404040"/>
                </a:solidFill>
                <a:latin typeface="Arial Narrow"/>
                <a:cs typeface="Arial Narrow"/>
              </a:rPr>
              <a:t>in LMICs</a:t>
            </a:r>
            <a:r>
              <a:rPr sz="2000" b="1" spc="-55" dirty="0">
                <a:solidFill>
                  <a:srgbClr val="404040"/>
                </a:solidFill>
                <a:latin typeface="Arial Narrow"/>
                <a:cs typeface="Arial Narrow"/>
              </a:rPr>
              <a:t> </a:t>
            </a:r>
            <a:r>
              <a:rPr sz="2000" b="1" spc="-5" dirty="0">
                <a:solidFill>
                  <a:srgbClr val="404040"/>
                </a:solidFill>
                <a:latin typeface="Arial Narrow"/>
                <a:cs typeface="Arial Narrow"/>
              </a:rPr>
              <a:t>in:</a:t>
            </a:r>
            <a:endParaRPr sz="2000">
              <a:latin typeface="Arial Narrow"/>
              <a:cs typeface="Arial Narrow"/>
            </a:endParaRPr>
          </a:p>
          <a:p>
            <a:pPr marL="285750" marR="998855" indent="-171450">
              <a:lnSpc>
                <a:spcPct val="125000"/>
              </a:lnSpc>
              <a:buChar char="–"/>
              <a:tabLst>
                <a:tab pos="287655" algn="l"/>
              </a:tabLst>
            </a:pPr>
            <a:r>
              <a:rPr sz="2000" b="1" spc="-5" dirty="0">
                <a:latin typeface="Arial Narrow"/>
                <a:cs typeface="Arial Narrow"/>
              </a:rPr>
              <a:t>caesarean sections:  </a:t>
            </a:r>
            <a:r>
              <a:rPr sz="2000" b="1" spc="-20" dirty="0">
                <a:latin typeface="Arial Narrow"/>
                <a:cs typeface="Arial Narrow"/>
              </a:rPr>
              <a:t>11.7%* </a:t>
            </a:r>
            <a:r>
              <a:rPr sz="2000" dirty="0">
                <a:latin typeface="Arial Narrow"/>
                <a:cs typeface="Arial Narrow"/>
              </a:rPr>
              <a:t>(95% </a:t>
            </a:r>
            <a:r>
              <a:rPr sz="2000" spc="-5" dirty="0">
                <a:latin typeface="Arial Narrow"/>
                <a:cs typeface="Arial Narrow"/>
              </a:rPr>
              <a:t>CI:</a:t>
            </a:r>
            <a:r>
              <a:rPr sz="2000" spc="-60" dirty="0">
                <a:latin typeface="Arial Narrow"/>
                <a:cs typeface="Arial Narrow"/>
              </a:rPr>
              <a:t> </a:t>
            </a:r>
            <a:r>
              <a:rPr sz="2000" spc="-5" dirty="0">
                <a:latin typeface="Arial Narrow"/>
                <a:cs typeface="Arial Narrow"/>
              </a:rPr>
              <a:t>9.1–14.8)</a:t>
            </a:r>
            <a:endParaRPr sz="2000">
              <a:latin typeface="Arial Narrow"/>
              <a:cs typeface="Arial Narrow"/>
            </a:endParaRPr>
          </a:p>
          <a:p>
            <a:pPr marL="285750" marR="316230" indent="-171450">
              <a:lnSpc>
                <a:spcPct val="125000"/>
              </a:lnSpc>
              <a:buChar char="–"/>
              <a:tabLst>
                <a:tab pos="287655" algn="l"/>
              </a:tabLst>
            </a:pPr>
            <a:r>
              <a:rPr sz="2000" b="1" spc="-5" dirty="0">
                <a:latin typeface="Arial Narrow"/>
                <a:cs typeface="Arial Narrow"/>
              </a:rPr>
              <a:t>prosthetic orthopaedic surgery:  9.7%** </a:t>
            </a:r>
            <a:r>
              <a:rPr sz="2000" dirty="0">
                <a:latin typeface="Arial Narrow"/>
                <a:cs typeface="Arial Narrow"/>
              </a:rPr>
              <a:t>(95% </a:t>
            </a:r>
            <a:r>
              <a:rPr sz="2000" spc="-5" dirty="0">
                <a:latin typeface="Arial Narrow"/>
                <a:cs typeface="Arial Narrow"/>
              </a:rPr>
              <a:t>CI:</a:t>
            </a:r>
            <a:r>
              <a:rPr sz="2000" spc="-40" dirty="0">
                <a:latin typeface="Arial Narrow"/>
                <a:cs typeface="Arial Narrow"/>
              </a:rPr>
              <a:t> </a:t>
            </a:r>
            <a:r>
              <a:rPr sz="2000" spc="-5" dirty="0">
                <a:latin typeface="Arial Narrow"/>
                <a:cs typeface="Arial Narrow"/>
              </a:rPr>
              <a:t>5.3–15.3)</a:t>
            </a:r>
            <a:endParaRPr sz="2000">
              <a:latin typeface="Arial Narrow"/>
              <a:cs typeface="Arial Narrow"/>
            </a:endParaRPr>
          </a:p>
          <a:p>
            <a:pPr>
              <a:lnSpc>
                <a:spcPct val="100000"/>
              </a:lnSpc>
              <a:spcBef>
                <a:spcPts val="600"/>
              </a:spcBef>
            </a:pPr>
            <a:r>
              <a:rPr sz="2000" b="1" dirty="0">
                <a:latin typeface="Arial Narrow"/>
                <a:cs typeface="Arial Narrow"/>
              </a:rPr>
              <a:t>* </a:t>
            </a:r>
            <a:r>
              <a:rPr sz="2000" spc="-5" dirty="0">
                <a:latin typeface="Arial Narrow"/>
                <a:cs typeface="Arial Narrow"/>
              </a:rPr>
              <a:t>in </a:t>
            </a:r>
            <a:r>
              <a:rPr sz="2000" dirty="0">
                <a:latin typeface="Arial Narrow"/>
                <a:cs typeface="Arial Narrow"/>
              </a:rPr>
              <a:t>Europe:</a:t>
            </a:r>
            <a:r>
              <a:rPr sz="2000" spc="-40" dirty="0">
                <a:latin typeface="Arial Narrow"/>
                <a:cs typeface="Arial Narrow"/>
              </a:rPr>
              <a:t> </a:t>
            </a:r>
            <a:r>
              <a:rPr sz="2000" b="1" spc="-5" dirty="0">
                <a:latin typeface="Arial Narrow"/>
                <a:cs typeface="Arial Narrow"/>
              </a:rPr>
              <a:t>2.7%</a:t>
            </a:r>
            <a:endParaRPr sz="2000">
              <a:latin typeface="Arial Narrow"/>
              <a:cs typeface="Arial Narrow"/>
            </a:endParaRPr>
          </a:p>
          <a:p>
            <a:pPr>
              <a:lnSpc>
                <a:spcPct val="100000"/>
              </a:lnSpc>
              <a:spcBef>
                <a:spcPts val="600"/>
              </a:spcBef>
            </a:pPr>
            <a:r>
              <a:rPr sz="2000" b="1" dirty="0">
                <a:latin typeface="Arial Narrow"/>
                <a:cs typeface="Arial Narrow"/>
              </a:rPr>
              <a:t>** </a:t>
            </a:r>
            <a:r>
              <a:rPr sz="2000" spc="-5" dirty="0">
                <a:latin typeface="Arial Narrow"/>
                <a:cs typeface="Arial Narrow"/>
              </a:rPr>
              <a:t>in </a:t>
            </a:r>
            <a:r>
              <a:rPr sz="2000" dirty="0">
                <a:latin typeface="Arial Narrow"/>
                <a:cs typeface="Arial Narrow"/>
              </a:rPr>
              <a:t>Europe: </a:t>
            </a:r>
            <a:r>
              <a:rPr sz="2000" b="1" spc="-5" dirty="0">
                <a:latin typeface="Arial Narrow"/>
                <a:cs typeface="Arial Narrow"/>
              </a:rPr>
              <a:t>0.7% </a:t>
            </a:r>
            <a:r>
              <a:rPr sz="2000" dirty="0">
                <a:latin typeface="Arial Narrow"/>
                <a:cs typeface="Arial Narrow"/>
              </a:rPr>
              <a:t>(knee </a:t>
            </a:r>
            <a:r>
              <a:rPr sz="2000" spc="-5" dirty="0">
                <a:latin typeface="Arial Narrow"/>
                <a:cs typeface="Arial Narrow"/>
              </a:rPr>
              <a:t>prosthesis)</a:t>
            </a:r>
            <a:r>
              <a:rPr sz="2000" spc="-75" dirty="0">
                <a:latin typeface="Arial Narrow"/>
                <a:cs typeface="Arial Narrow"/>
              </a:rPr>
              <a:t> </a:t>
            </a:r>
            <a:r>
              <a:rPr sz="2000" spc="-5" dirty="0">
                <a:latin typeface="Arial Narrow"/>
                <a:cs typeface="Arial Narrow"/>
              </a:rPr>
              <a:t>to</a:t>
            </a:r>
            <a:endParaRPr sz="2000">
              <a:latin typeface="Arial Narrow"/>
              <a:cs typeface="Arial Narrow"/>
            </a:endParaRPr>
          </a:p>
          <a:p>
            <a:pPr>
              <a:lnSpc>
                <a:spcPct val="100000"/>
              </a:lnSpc>
            </a:pPr>
            <a:r>
              <a:rPr sz="2000" b="1" spc="-5" dirty="0">
                <a:latin typeface="Arial Narrow"/>
                <a:cs typeface="Arial Narrow"/>
              </a:rPr>
              <a:t>1.0% </a:t>
            </a:r>
            <a:r>
              <a:rPr sz="2000" spc="-5" dirty="0">
                <a:latin typeface="Arial Narrow"/>
                <a:cs typeface="Arial Narrow"/>
              </a:rPr>
              <a:t>(hip</a:t>
            </a:r>
            <a:r>
              <a:rPr sz="2000" spc="-15" dirty="0">
                <a:latin typeface="Arial Narrow"/>
                <a:cs typeface="Arial Narrow"/>
              </a:rPr>
              <a:t> </a:t>
            </a:r>
            <a:r>
              <a:rPr sz="2000" spc="-5" dirty="0">
                <a:latin typeface="Arial Narrow"/>
                <a:cs typeface="Arial Narrow"/>
              </a:rPr>
              <a:t>prosthesis)</a:t>
            </a:r>
            <a:endParaRPr sz="2000">
              <a:latin typeface="Arial Narrow"/>
              <a:cs typeface="Arial Narrow"/>
            </a:endParaRPr>
          </a:p>
        </p:txBody>
      </p:sp>
      <p:sp>
        <p:nvSpPr>
          <p:cNvPr id="7" name="object 7"/>
          <p:cNvSpPr txBox="1"/>
          <p:nvPr/>
        </p:nvSpPr>
        <p:spPr>
          <a:xfrm>
            <a:off x="146426" y="6557653"/>
            <a:ext cx="4214495" cy="193040"/>
          </a:xfrm>
          <a:prstGeom prst="rect">
            <a:avLst/>
          </a:prstGeom>
        </p:spPr>
        <p:txBody>
          <a:bodyPr vert="horz" wrap="square" lIns="0" tIns="12700" rIns="0" bIns="0" rtlCol="0">
            <a:spAutoFit/>
          </a:bodyPr>
          <a:lstStyle/>
          <a:p>
            <a:pPr marL="12700">
              <a:lnSpc>
                <a:spcPct val="100000"/>
              </a:lnSpc>
              <a:spcBef>
                <a:spcPts val="100"/>
              </a:spcBef>
            </a:pPr>
            <a:r>
              <a:rPr sz="1100" i="1" spc="-5" dirty="0">
                <a:latin typeface="Arial"/>
                <a:cs typeface="Arial"/>
              </a:rPr>
              <a:t>Source</a:t>
            </a:r>
            <a:r>
              <a:rPr sz="1100" spc="-5" dirty="0">
                <a:latin typeface="Arial"/>
                <a:cs typeface="Arial"/>
              </a:rPr>
              <a:t>: updated systematic review </a:t>
            </a:r>
            <a:r>
              <a:rPr sz="1100" dirty="0">
                <a:latin typeface="Arial"/>
                <a:cs typeface="Arial"/>
              </a:rPr>
              <a:t>– </a:t>
            </a:r>
            <a:r>
              <a:rPr sz="1100" spc="-5" dirty="0">
                <a:latin typeface="Arial"/>
                <a:cs typeface="Arial"/>
              </a:rPr>
              <a:t>WHO </a:t>
            </a:r>
            <a:r>
              <a:rPr sz="1100" dirty="0">
                <a:latin typeface="Arial"/>
                <a:cs typeface="Arial"/>
              </a:rPr>
              <a:t>unpublished </a:t>
            </a:r>
            <a:r>
              <a:rPr sz="1100" spc="-5" dirty="0">
                <a:latin typeface="Arial"/>
                <a:cs typeface="Arial"/>
              </a:rPr>
              <a:t>data,</a:t>
            </a:r>
            <a:r>
              <a:rPr sz="1100" spc="0" dirty="0">
                <a:latin typeface="Arial"/>
                <a:cs typeface="Arial"/>
              </a:rPr>
              <a:t> </a:t>
            </a:r>
            <a:r>
              <a:rPr sz="1100" dirty="0">
                <a:latin typeface="Arial"/>
                <a:cs typeface="Arial"/>
              </a:rPr>
              <a:t>2017.</a:t>
            </a:r>
            <a:endParaRPr sz="1100">
              <a:latin typeface="Arial"/>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7710" y="1735895"/>
            <a:ext cx="5862508" cy="416247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txBox="1">
            <a:spLocks noGrp="1"/>
          </p:cNvSpPr>
          <p:nvPr>
            <p:ph type="title"/>
          </p:nvPr>
        </p:nvSpPr>
        <p:spPr>
          <a:xfrm>
            <a:off x="305336" y="47306"/>
            <a:ext cx="5480050" cy="1393825"/>
          </a:xfrm>
          <a:prstGeom prst="rect">
            <a:avLst/>
          </a:prstGeom>
        </p:spPr>
        <p:txBody>
          <a:bodyPr vert="horz" wrap="square" lIns="0" tIns="66040" rIns="0" bIns="0" rtlCol="0">
            <a:spAutoFit/>
          </a:bodyPr>
          <a:lstStyle/>
          <a:p>
            <a:pPr marL="12700" marR="5080">
              <a:lnSpc>
                <a:spcPts val="3470"/>
              </a:lnSpc>
              <a:spcBef>
                <a:spcPts val="520"/>
              </a:spcBef>
            </a:pPr>
            <a:r>
              <a:rPr spc="-5" dirty="0"/>
              <a:t>SSI risk in </a:t>
            </a:r>
            <a:r>
              <a:rPr dirty="0"/>
              <a:t>LMICs </a:t>
            </a:r>
            <a:r>
              <a:rPr spc="-5" dirty="0"/>
              <a:t>according to  wound classification  (1995–2015, </a:t>
            </a:r>
            <a:r>
              <a:rPr dirty="0"/>
              <a:t>231 </a:t>
            </a:r>
            <a:r>
              <a:rPr spc="-5" dirty="0"/>
              <a:t>studies)</a:t>
            </a:r>
          </a:p>
        </p:txBody>
      </p:sp>
      <p:sp>
        <p:nvSpPr>
          <p:cNvPr id="4" name="object 4"/>
          <p:cNvSpPr txBox="1"/>
          <p:nvPr/>
        </p:nvSpPr>
        <p:spPr>
          <a:xfrm>
            <a:off x="6263712" y="2484610"/>
            <a:ext cx="2645410" cy="2312670"/>
          </a:xfrm>
          <a:prstGeom prst="rect">
            <a:avLst/>
          </a:prstGeom>
          <a:ln w="9525">
            <a:solidFill>
              <a:srgbClr val="000000"/>
            </a:solidFill>
          </a:ln>
        </p:spPr>
        <p:txBody>
          <a:bodyPr vert="horz" wrap="square" lIns="0" tIns="0" rIns="0" bIns="0" rtlCol="0">
            <a:spAutoFit/>
          </a:bodyPr>
          <a:lstStyle/>
          <a:p>
            <a:pPr marL="17780">
              <a:lnSpc>
                <a:spcPts val="2365"/>
              </a:lnSpc>
            </a:pPr>
            <a:r>
              <a:rPr sz="2000" b="1" spc="-5" dirty="0">
                <a:latin typeface="Tahoma"/>
                <a:cs typeface="Tahoma"/>
              </a:rPr>
              <a:t>SSI pooled</a:t>
            </a:r>
            <a:r>
              <a:rPr sz="2000" b="1" spc="-15" dirty="0">
                <a:latin typeface="Tahoma"/>
                <a:cs typeface="Tahoma"/>
              </a:rPr>
              <a:t> </a:t>
            </a:r>
            <a:r>
              <a:rPr sz="2000" b="1" spc="-5" dirty="0">
                <a:latin typeface="Tahoma"/>
                <a:cs typeface="Tahoma"/>
              </a:rPr>
              <a:t>means:</a:t>
            </a:r>
            <a:endParaRPr sz="2000">
              <a:latin typeface="Tahoma"/>
              <a:cs typeface="Tahoma"/>
            </a:endParaRPr>
          </a:p>
          <a:p>
            <a:pPr marL="122555">
              <a:lnSpc>
                <a:spcPct val="100000"/>
              </a:lnSpc>
              <a:spcBef>
                <a:spcPts val="1864"/>
              </a:spcBef>
            </a:pPr>
            <a:r>
              <a:rPr sz="2000" b="1" spc="-5" dirty="0">
                <a:latin typeface="Tahoma"/>
                <a:cs typeface="Tahoma"/>
              </a:rPr>
              <a:t>5.8, 9.5, 18.9,</a:t>
            </a:r>
            <a:r>
              <a:rPr sz="2000" b="1" spc="-15" dirty="0">
                <a:latin typeface="Tahoma"/>
                <a:cs typeface="Tahoma"/>
              </a:rPr>
              <a:t> </a:t>
            </a:r>
            <a:r>
              <a:rPr sz="2000" b="1" spc="-5" dirty="0">
                <a:latin typeface="Tahoma"/>
                <a:cs typeface="Tahoma"/>
              </a:rPr>
              <a:t>32.7</a:t>
            </a:r>
            <a:endParaRPr sz="2000">
              <a:latin typeface="Tahoma"/>
              <a:cs typeface="Tahoma"/>
            </a:endParaRPr>
          </a:p>
          <a:p>
            <a:pPr marL="236854" marR="229870" algn="ctr">
              <a:lnSpc>
                <a:spcPct val="109700"/>
              </a:lnSpc>
            </a:pPr>
            <a:r>
              <a:rPr sz="2000" spc="-5" dirty="0">
                <a:latin typeface="Tahoma"/>
                <a:cs typeface="Tahoma"/>
              </a:rPr>
              <a:t>episodes per 100  surgical</a:t>
            </a:r>
            <a:r>
              <a:rPr sz="2000" spc="-80" dirty="0">
                <a:latin typeface="Tahoma"/>
                <a:cs typeface="Tahoma"/>
              </a:rPr>
              <a:t> </a:t>
            </a:r>
            <a:r>
              <a:rPr sz="2000" spc="-5" dirty="0">
                <a:latin typeface="Tahoma"/>
                <a:cs typeface="Tahoma"/>
              </a:rPr>
              <a:t>procedures  (from clean </a:t>
            </a:r>
            <a:r>
              <a:rPr sz="2000" dirty="0">
                <a:latin typeface="Tahoma"/>
                <a:cs typeface="Tahoma"/>
              </a:rPr>
              <a:t>to</a:t>
            </a:r>
            <a:r>
              <a:rPr sz="2000" spc="-60" dirty="0">
                <a:latin typeface="Tahoma"/>
                <a:cs typeface="Tahoma"/>
              </a:rPr>
              <a:t> </a:t>
            </a:r>
            <a:r>
              <a:rPr sz="2000" spc="-5" dirty="0">
                <a:latin typeface="Tahoma"/>
                <a:cs typeface="Tahoma"/>
              </a:rPr>
              <a:t>dirty  wound)</a:t>
            </a:r>
            <a:endParaRPr sz="2000">
              <a:latin typeface="Tahoma"/>
              <a:cs typeface="Tahoma"/>
            </a:endParaRPr>
          </a:p>
        </p:txBody>
      </p:sp>
      <p:sp>
        <p:nvSpPr>
          <p:cNvPr id="5" name="object 5"/>
          <p:cNvSpPr txBox="1"/>
          <p:nvPr/>
        </p:nvSpPr>
        <p:spPr>
          <a:xfrm>
            <a:off x="149763" y="5938641"/>
            <a:ext cx="4264660" cy="695325"/>
          </a:xfrm>
          <a:prstGeom prst="rect">
            <a:avLst/>
          </a:prstGeom>
        </p:spPr>
        <p:txBody>
          <a:bodyPr vert="horz" wrap="square" lIns="0" tIns="12700" rIns="0" bIns="0" rtlCol="0">
            <a:spAutoFit/>
          </a:bodyPr>
          <a:lstStyle/>
          <a:p>
            <a:pPr marL="1981200">
              <a:lnSpc>
                <a:spcPct val="100000"/>
              </a:lnSpc>
              <a:spcBef>
                <a:spcPts val="100"/>
              </a:spcBef>
            </a:pPr>
            <a:r>
              <a:rPr sz="1200" spc="-5" dirty="0">
                <a:latin typeface="Arial"/>
                <a:cs typeface="Arial"/>
              </a:rPr>
              <a:t>Categories of surgical</a:t>
            </a:r>
            <a:r>
              <a:rPr sz="1200" spc="-25" dirty="0">
                <a:latin typeface="Arial"/>
                <a:cs typeface="Arial"/>
              </a:rPr>
              <a:t> </a:t>
            </a:r>
            <a:r>
              <a:rPr sz="1200" spc="-5" dirty="0">
                <a:latin typeface="Arial"/>
                <a:cs typeface="Arial"/>
              </a:rPr>
              <a:t>procedures</a:t>
            </a:r>
            <a:endParaRPr sz="1200">
              <a:latin typeface="Arial"/>
              <a:cs typeface="Arial"/>
            </a:endParaRPr>
          </a:p>
          <a:p>
            <a:pPr>
              <a:lnSpc>
                <a:spcPct val="100000"/>
              </a:lnSpc>
            </a:pPr>
            <a:endParaRPr sz="1300">
              <a:latin typeface="Times New Roman"/>
              <a:cs typeface="Times New Roman"/>
            </a:endParaRPr>
          </a:p>
          <a:p>
            <a:pPr marL="12700">
              <a:lnSpc>
                <a:spcPct val="100000"/>
              </a:lnSpc>
              <a:spcBef>
                <a:spcPts val="1020"/>
              </a:spcBef>
            </a:pPr>
            <a:r>
              <a:rPr sz="1100" i="1" spc="-5" dirty="0">
                <a:latin typeface="Arial"/>
                <a:cs typeface="Arial"/>
              </a:rPr>
              <a:t>Source</a:t>
            </a:r>
            <a:r>
              <a:rPr sz="1100" spc="-5" dirty="0">
                <a:latin typeface="Arial"/>
                <a:cs typeface="Arial"/>
              </a:rPr>
              <a:t>: updated systematic review </a:t>
            </a:r>
            <a:r>
              <a:rPr sz="1100" dirty="0">
                <a:latin typeface="Arial"/>
                <a:cs typeface="Arial"/>
              </a:rPr>
              <a:t>– </a:t>
            </a:r>
            <a:r>
              <a:rPr sz="1100" spc="-5" dirty="0">
                <a:latin typeface="Arial"/>
                <a:cs typeface="Arial"/>
              </a:rPr>
              <a:t>WHO </a:t>
            </a:r>
            <a:r>
              <a:rPr sz="1100" dirty="0">
                <a:latin typeface="Arial"/>
                <a:cs typeface="Arial"/>
              </a:rPr>
              <a:t>unpublished </a:t>
            </a:r>
            <a:r>
              <a:rPr sz="1100" spc="-5" dirty="0">
                <a:latin typeface="Arial"/>
                <a:cs typeface="Arial"/>
              </a:rPr>
              <a:t>data, </a:t>
            </a:r>
            <a:r>
              <a:rPr sz="1100" dirty="0">
                <a:latin typeface="Arial"/>
                <a:cs typeface="Arial"/>
              </a:rPr>
              <a:t>2017.</a:t>
            </a:r>
            <a:endParaRPr sz="1100">
              <a:latin typeface="Arial"/>
              <a:cs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4812" y="0"/>
            <a:ext cx="7919720" cy="953769"/>
          </a:xfrm>
          <a:prstGeom prst="rect">
            <a:avLst/>
          </a:prstGeom>
        </p:spPr>
        <p:txBody>
          <a:bodyPr vert="horz" wrap="square" lIns="0" tIns="66040" rIns="0" bIns="0" rtlCol="0">
            <a:spAutoFit/>
          </a:bodyPr>
          <a:lstStyle/>
          <a:p>
            <a:pPr marL="12700" marR="5080">
              <a:lnSpc>
                <a:spcPts val="3470"/>
              </a:lnSpc>
              <a:spcBef>
                <a:spcPts val="520"/>
              </a:spcBef>
            </a:pPr>
            <a:r>
              <a:rPr spc="-5" dirty="0"/>
              <a:t>Examples </a:t>
            </a:r>
            <a:r>
              <a:rPr dirty="0"/>
              <a:t>of </a:t>
            </a:r>
            <a:r>
              <a:rPr spc="-5" dirty="0"/>
              <a:t>studies </a:t>
            </a:r>
            <a:r>
              <a:rPr spc="-10" dirty="0"/>
              <a:t>reporting </a:t>
            </a:r>
            <a:r>
              <a:rPr spc="-5" dirty="0"/>
              <a:t>SSI burden* in  </a:t>
            </a:r>
            <a:r>
              <a:rPr dirty="0"/>
              <a:t>LMICs</a:t>
            </a:r>
          </a:p>
        </p:txBody>
      </p:sp>
      <p:graphicFrame>
        <p:nvGraphicFramePr>
          <p:cNvPr id="3" name="object 3"/>
          <p:cNvGraphicFramePr>
            <a:graphicFrameLocks noGrp="1"/>
          </p:cNvGraphicFramePr>
          <p:nvPr/>
        </p:nvGraphicFramePr>
        <p:xfrm>
          <a:off x="51001" y="1156098"/>
          <a:ext cx="9028430" cy="5003800"/>
        </p:xfrm>
        <a:graphic>
          <a:graphicData uri="http://schemas.openxmlformats.org/drawingml/2006/table">
            <a:tbl>
              <a:tblPr firstRow="1" bandRow="1">
                <a:tableStyleId>{2D5ABB26-0587-4C30-8999-92F81FD0307C}</a:tableStyleId>
              </a:tblPr>
              <a:tblGrid>
                <a:gridCol w="1917700">
                  <a:extLst>
                    <a:ext uri="{9D8B030D-6E8A-4147-A177-3AD203B41FA5}">
                      <a16:colId xmlns:a16="http://schemas.microsoft.com/office/drawing/2014/main" val="20000"/>
                    </a:ext>
                  </a:extLst>
                </a:gridCol>
                <a:gridCol w="1670050">
                  <a:extLst>
                    <a:ext uri="{9D8B030D-6E8A-4147-A177-3AD203B41FA5}">
                      <a16:colId xmlns:a16="http://schemas.microsoft.com/office/drawing/2014/main" val="20001"/>
                    </a:ext>
                  </a:extLst>
                </a:gridCol>
                <a:gridCol w="1889125">
                  <a:extLst>
                    <a:ext uri="{9D8B030D-6E8A-4147-A177-3AD203B41FA5}">
                      <a16:colId xmlns:a16="http://schemas.microsoft.com/office/drawing/2014/main" val="20002"/>
                    </a:ext>
                  </a:extLst>
                </a:gridCol>
                <a:gridCol w="1737995">
                  <a:extLst>
                    <a:ext uri="{9D8B030D-6E8A-4147-A177-3AD203B41FA5}">
                      <a16:colId xmlns:a16="http://schemas.microsoft.com/office/drawing/2014/main" val="20003"/>
                    </a:ext>
                  </a:extLst>
                </a:gridCol>
                <a:gridCol w="1813560">
                  <a:extLst>
                    <a:ext uri="{9D8B030D-6E8A-4147-A177-3AD203B41FA5}">
                      <a16:colId xmlns:a16="http://schemas.microsoft.com/office/drawing/2014/main" val="20004"/>
                    </a:ext>
                  </a:extLst>
                </a:gridCol>
              </a:tblGrid>
              <a:tr h="510540">
                <a:tc>
                  <a:txBody>
                    <a:bodyPr/>
                    <a:lstStyle/>
                    <a:p>
                      <a:pPr marL="97790">
                        <a:lnSpc>
                          <a:spcPct val="100000"/>
                        </a:lnSpc>
                        <a:spcBef>
                          <a:spcPts val="325"/>
                        </a:spcBef>
                      </a:pPr>
                      <a:r>
                        <a:rPr sz="1600" b="1" spc="-15" dirty="0">
                          <a:solidFill>
                            <a:srgbClr val="FFFFFF"/>
                          </a:solidFill>
                          <a:latin typeface="Arial Narrow"/>
                          <a:cs typeface="Arial Narrow"/>
                        </a:rPr>
                        <a:t>Author, </a:t>
                      </a:r>
                      <a:r>
                        <a:rPr sz="1600" b="1" spc="-20" dirty="0">
                          <a:solidFill>
                            <a:srgbClr val="FFFFFF"/>
                          </a:solidFill>
                          <a:latin typeface="Arial Narrow"/>
                          <a:cs typeface="Arial Narrow"/>
                        </a:rPr>
                        <a:t>year, </a:t>
                      </a:r>
                      <a:r>
                        <a:rPr sz="1600" b="1" spc="-5" dirty="0">
                          <a:solidFill>
                            <a:srgbClr val="FFFFFF"/>
                          </a:solidFill>
                          <a:latin typeface="Arial Narrow"/>
                          <a:cs typeface="Arial Narrow"/>
                        </a:rPr>
                        <a:t>country</a:t>
                      </a:r>
                      <a:endParaRPr sz="1600">
                        <a:latin typeface="Arial Narrow"/>
                        <a:cs typeface="Arial Narrow"/>
                      </a:endParaRPr>
                    </a:p>
                  </a:txBody>
                  <a:tcPr marL="0" marR="0" marT="41275"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009CDE"/>
                    </a:solidFill>
                  </a:tcPr>
                </a:tc>
                <a:tc>
                  <a:txBody>
                    <a:bodyPr/>
                    <a:lstStyle/>
                    <a:p>
                      <a:pPr marL="97155">
                        <a:lnSpc>
                          <a:spcPct val="100000"/>
                        </a:lnSpc>
                        <a:spcBef>
                          <a:spcPts val="325"/>
                        </a:spcBef>
                      </a:pPr>
                      <a:r>
                        <a:rPr sz="1600" b="1" spc="-5" dirty="0">
                          <a:solidFill>
                            <a:srgbClr val="FFFFFF"/>
                          </a:solidFill>
                          <a:latin typeface="Arial Narrow"/>
                          <a:cs typeface="Arial Narrow"/>
                        </a:rPr>
                        <a:t>Population</a:t>
                      </a:r>
                      <a:endParaRPr sz="1600">
                        <a:latin typeface="Arial Narrow"/>
                        <a:cs typeface="Arial Narrow"/>
                      </a:endParaRPr>
                    </a:p>
                  </a:txBody>
                  <a:tcPr marL="0" marR="0" marT="41275"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009CDE"/>
                    </a:solidFill>
                  </a:tcPr>
                </a:tc>
                <a:tc>
                  <a:txBody>
                    <a:bodyPr/>
                    <a:lstStyle/>
                    <a:p>
                      <a:pPr marL="97155">
                        <a:lnSpc>
                          <a:spcPct val="100000"/>
                        </a:lnSpc>
                        <a:spcBef>
                          <a:spcPts val="325"/>
                        </a:spcBef>
                      </a:pPr>
                      <a:r>
                        <a:rPr sz="1600" b="1" spc="-5" dirty="0">
                          <a:solidFill>
                            <a:srgbClr val="FFFFFF"/>
                          </a:solidFill>
                          <a:latin typeface="Arial Narrow"/>
                          <a:cs typeface="Arial Narrow"/>
                        </a:rPr>
                        <a:t>LOS*,</a:t>
                      </a:r>
                      <a:r>
                        <a:rPr sz="1600" b="1" spc="-15" dirty="0">
                          <a:solidFill>
                            <a:srgbClr val="FFFFFF"/>
                          </a:solidFill>
                          <a:latin typeface="Arial Narrow"/>
                          <a:cs typeface="Arial Narrow"/>
                        </a:rPr>
                        <a:t> </a:t>
                      </a:r>
                      <a:r>
                        <a:rPr sz="1600" b="1" spc="-5" dirty="0">
                          <a:solidFill>
                            <a:srgbClr val="FFFFFF"/>
                          </a:solidFill>
                          <a:latin typeface="Arial Narrow"/>
                          <a:cs typeface="Arial Narrow"/>
                        </a:rPr>
                        <a:t>days</a:t>
                      </a:r>
                      <a:endParaRPr sz="1600">
                        <a:latin typeface="Arial Narrow"/>
                        <a:cs typeface="Arial Narrow"/>
                      </a:endParaRPr>
                    </a:p>
                  </a:txBody>
                  <a:tcPr marL="0" marR="0" marT="41275"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009CDE"/>
                    </a:solidFill>
                  </a:tcPr>
                </a:tc>
                <a:tc>
                  <a:txBody>
                    <a:bodyPr/>
                    <a:lstStyle/>
                    <a:p>
                      <a:pPr marL="97155">
                        <a:lnSpc>
                          <a:spcPct val="100000"/>
                        </a:lnSpc>
                        <a:spcBef>
                          <a:spcPts val="325"/>
                        </a:spcBef>
                      </a:pPr>
                      <a:r>
                        <a:rPr sz="1600" b="1" spc="-5" dirty="0">
                          <a:solidFill>
                            <a:srgbClr val="FFFFFF"/>
                          </a:solidFill>
                          <a:latin typeface="Arial Narrow"/>
                          <a:cs typeface="Arial Narrow"/>
                        </a:rPr>
                        <a:t>Mortality</a:t>
                      </a:r>
                      <a:endParaRPr sz="1600">
                        <a:latin typeface="Arial Narrow"/>
                        <a:cs typeface="Arial Narrow"/>
                      </a:endParaRPr>
                    </a:p>
                  </a:txBody>
                  <a:tcPr marL="0" marR="0" marT="41275"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009CDE"/>
                    </a:solidFill>
                  </a:tcPr>
                </a:tc>
                <a:tc>
                  <a:txBody>
                    <a:bodyPr/>
                    <a:lstStyle/>
                    <a:p>
                      <a:pPr marL="97790">
                        <a:lnSpc>
                          <a:spcPct val="100000"/>
                        </a:lnSpc>
                        <a:spcBef>
                          <a:spcPts val="325"/>
                        </a:spcBef>
                      </a:pPr>
                      <a:r>
                        <a:rPr sz="1600" b="1" spc="-5" dirty="0">
                          <a:solidFill>
                            <a:srgbClr val="FFFFFF"/>
                          </a:solidFill>
                          <a:latin typeface="Arial Narrow"/>
                          <a:cs typeface="Arial Narrow"/>
                        </a:rPr>
                        <a:t>Costs</a:t>
                      </a:r>
                      <a:endParaRPr sz="1600">
                        <a:latin typeface="Arial Narrow"/>
                        <a:cs typeface="Arial Narrow"/>
                      </a:endParaRPr>
                    </a:p>
                  </a:txBody>
                  <a:tcPr marL="0" marR="0" marT="41275"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009CDE"/>
                    </a:solidFill>
                  </a:tcPr>
                </a:tc>
                <a:extLst>
                  <a:ext uri="{0D108BD9-81ED-4DB2-BD59-A6C34878D82A}">
                    <a16:rowId xmlns:a16="http://schemas.microsoft.com/office/drawing/2014/main" val="10000"/>
                  </a:ext>
                </a:extLst>
              </a:tr>
              <a:tr h="584835">
                <a:tc>
                  <a:txBody>
                    <a:bodyPr/>
                    <a:lstStyle/>
                    <a:p>
                      <a:pPr marL="97790">
                        <a:lnSpc>
                          <a:spcPct val="100000"/>
                        </a:lnSpc>
                        <a:spcBef>
                          <a:spcPts val="325"/>
                        </a:spcBef>
                      </a:pPr>
                      <a:r>
                        <a:rPr sz="1600" spc="-5" dirty="0">
                          <a:latin typeface="Arial Narrow"/>
                          <a:cs typeface="Arial Narrow"/>
                        </a:rPr>
                        <a:t>Ameh, </a:t>
                      </a:r>
                      <a:r>
                        <a:rPr sz="1600" spc="-10" dirty="0">
                          <a:latin typeface="Arial Narrow"/>
                          <a:cs typeface="Arial Narrow"/>
                        </a:rPr>
                        <a:t>2009,</a:t>
                      </a:r>
                      <a:r>
                        <a:rPr sz="1600" spc="-25" dirty="0">
                          <a:latin typeface="Arial Narrow"/>
                          <a:cs typeface="Arial Narrow"/>
                        </a:rPr>
                        <a:t> </a:t>
                      </a:r>
                      <a:r>
                        <a:rPr sz="1600" spc="-5" dirty="0">
                          <a:latin typeface="Arial Narrow"/>
                          <a:cs typeface="Arial Narrow"/>
                        </a:rPr>
                        <a:t>Nigeria</a:t>
                      </a:r>
                      <a:endParaRPr sz="1600">
                        <a:latin typeface="Arial Narrow"/>
                        <a:cs typeface="Arial Narrow"/>
                      </a:endParaRPr>
                    </a:p>
                  </a:txBody>
                  <a:tcPr marL="0" marR="0" marT="41275"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CBDEF3"/>
                    </a:solidFill>
                  </a:tcPr>
                </a:tc>
                <a:tc>
                  <a:txBody>
                    <a:bodyPr/>
                    <a:lstStyle/>
                    <a:p>
                      <a:pPr marL="97155">
                        <a:lnSpc>
                          <a:spcPct val="100000"/>
                        </a:lnSpc>
                        <a:spcBef>
                          <a:spcPts val="325"/>
                        </a:spcBef>
                      </a:pPr>
                      <a:r>
                        <a:rPr sz="1600" spc="-5" dirty="0">
                          <a:latin typeface="Arial Narrow"/>
                          <a:cs typeface="Arial Narrow"/>
                        </a:rPr>
                        <a:t>Paediatrics</a:t>
                      </a:r>
                      <a:endParaRPr sz="1600">
                        <a:latin typeface="Arial Narrow"/>
                        <a:cs typeface="Arial Narrow"/>
                      </a:endParaRPr>
                    </a:p>
                  </a:txBody>
                  <a:tcPr marL="0" marR="0" marT="41275"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CBDEF3"/>
                    </a:solidFill>
                  </a:tcPr>
                </a:tc>
                <a:tc>
                  <a:txBody>
                    <a:bodyPr/>
                    <a:lstStyle/>
                    <a:p>
                      <a:pPr marL="97155" marR="149860">
                        <a:lnSpc>
                          <a:spcPct val="100699"/>
                        </a:lnSpc>
                        <a:spcBef>
                          <a:spcPts val="310"/>
                        </a:spcBef>
                      </a:pPr>
                      <a:r>
                        <a:rPr sz="1600" spc="-5" dirty="0">
                          <a:latin typeface="Arial Narrow"/>
                          <a:cs typeface="Arial Narrow"/>
                        </a:rPr>
                        <a:t>26.1 (8–127) with </a:t>
                      </a:r>
                      <a:r>
                        <a:rPr sz="1600" dirty="0">
                          <a:latin typeface="Arial Narrow"/>
                          <a:cs typeface="Arial Narrow"/>
                        </a:rPr>
                        <a:t>SSI  vs </a:t>
                      </a:r>
                      <a:r>
                        <a:rPr sz="1600" spc="-5" dirty="0">
                          <a:latin typeface="Arial Narrow"/>
                          <a:cs typeface="Arial Narrow"/>
                        </a:rPr>
                        <a:t>18.0 (1–99)</a:t>
                      </a:r>
                      <a:r>
                        <a:rPr sz="1600" spc="-65" dirty="0">
                          <a:latin typeface="Arial Narrow"/>
                          <a:cs typeface="Arial Narrow"/>
                        </a:rPr>
                        <a:t> </a:t>
                      </a:r>
                      <a:r>
                        <a:rPr sz="1600" spc="-10" dirty="0">
                          <a:latin typeface="Arial Narrow"/>
                          <a:cs typeface="Arial Narrow"/>
                        </a:rPr>
                        <a:t>without</a:t>
                      </a:r>
                      <a:endParaRPr sz="1600">
                        <a:latin typeface="Arial Narrow"/>
                        <a:cs typeface="Arial Narrow"/>
                      </a:endParaRPr>
                    </a:p>
                  </a:txBody>
                  <a:tcPr marL="0" marR="0" marT="39370"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CBDEF3"/>
                    </a:solidFill>
                  </a:tcPr>
                </a:tc>
                <a:tc>
                  <a:txBody>
                    <a:bodyPr/>
                    <a:lstStyle/>
                    <a:p>
                      <a:pPr marL="97155">
                        <a:lnSpc>
                          <a:spcPct val="100000"/>
                        </a:lnSpc>
                        <a:spcBef>
                          <a:spcPts val="325"/>
                        </a:spcBef>
                      </a:pPr>
                      <a:r>
                        <a:rPr sz="1600" spc="-5" dirty="0">
                          <a:latin typeface="Arial Narrow"/>
                          <a:cs typeface="Arial Narrow"/>
                        </a:rPr>
                        <a:t>10.5% </a:t>
                      </a:r>
                      <a:r>
                        <a:rPr sz="1600" dirty="0">
                          <a:latin typeface="Arial Narrow"/>
                          <a:cs typeface="Arial Narrow"/>
                        </a:rPr>
                        <a:t>vs</a:t>
                      </a:r>
                      <a:r>
                        <a:rPr sz="1600" spc="-20" dirty="0">
                          <a:latin typeface="Arial Narrow"/>
                          <a:cs typeface="Arial Narrow"/>
                        </a:rPr>
                        <a:t> </a:t>
                      </a:r>
                      <a:r>
                        <a:rPr sz="1600" spc="-5" dirty="0">
                          <a:latin typeface="Arial Narrow"/>
                          <a:cs typeface="Arial Narrow"/>
                        </a:rPr>
                        <a:t>4.1%</a:t>
                      </a:r>
                      <a:endParaRPr sz="1600">
                        <a:latin typeface="Arial Narrow"/>
                        <a:cs typeface="Arial Narrow"/>
                      </a:endParaRPr>
                    </a:p>
                  </a:txBody>
                  <a:tcPr marL="0" marR="0" marT="41275"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CBDEF3"/>
                    </a:solidFill>
                  </a:tcPr>
                </a:tc>
                <a:tc>
                  <a:txBody>
                    <a:bodyPr/>
                    <a:lstStyle/>
                    <a:p>
                      <a:pPr marL="97790">
                        <a:lnSpc>
                          <a:spcPct val="100000"/>
                        </a:lnSpc>
                        <a:spcBef>
                          <a:spcPts val="325"/>
                        </a:spcBef>
                      </a:pPr>
                      <a:r>
                        <a:rPr sz="1600" dirty="0">
                          <a:latin typeface="Arial Narrow"/>
                          <a:cs typeface="Arial Narrow"/>
                        </a:rPr>
                        <a:t>NA</a:t>
                      </a:r>
                      <a:endParaRPr sz="1600">
                        <a:latin typeface="Arial Narrow"/>
                        <a:cs typeface="Arial Narrow"/>
                      </a:endParaRPr>
                    </a:p>
                  </a:txBody>
                  <a:tcPr marL="0" marR="0" marT="41275"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CBDEF3"/>
                    </a:solidFill>
                  </a:tcPr>
                </a:tc>
                <a:extLst>
                  <a:ext uri="{0D108BD9-81ED-4DB2-BD59-A6C34878D82A}">
                    <a16:rowId xmlns:a16="http://schemas.microsoft.com/office/drawing/2014/main" val="10001"/>
                  </a:ext>
                </a:extLst>
              </a:tr>
              <a:tr h="1066800">
                <a:tc>
                  <a:txBody>
                    <a:bodyPr/>
                    <a:lstStyle/>
                    <a:p>
                      <a:pPr marL="97790">
                        <a:lnSpc>
                          <a:spcPct val="100000"/>
                        </a:lnSpc>
                        <a:spcBef>
                          <a:spcPts val="325"/>
                        </a:spcBef>
                      </a:pPr>
                      <a:r>
                        <a:rPr sz="1600" spc="-5" dirty="0">
                          <a:latin typeface="Arial Narrow"/>
                          <a:cs typeface="Arial Narrow"/>
                        </a:rPr>
                        <a:t>Bhatia, </a:t>
                      </a:r>
                      <a:r>
                        <a:rPr sz="1600" spc="-10" dirty="0">
                          <a:latin typeface="Arial Narrow"/>
                          <a:cs typeface="Arial Narrow"/>
                        </a:rPr>
                        <a:t>2003,</a:t>
                      </a:r>
                      <a:r>
                        <a:rPr sz="1600" spc="-20" dirty="0">
                          <a:latin typeface="Arial Narrow"/>
                          <a:cs typeface="Arial Narrow"/>
                        </a:rPr>
                        <a:t> </a:t>
                      </a:r>
                      <a:r>
                        <a:rPr sz="1600" spc="-10" dirty="0">
                          <a:latin typeface="Arial Narrow"/>
                          <a:cs typeface="Arial Narrow"/>
                        </a:rPr>
                        <a:t>India</a:t>
                      </a:r>
                      <a:endParaRPr sz="1600">
                        <a:latin typeface="Arial Narrow"/>
                        <a:cs typeface="Arial Narrow"/>
                      </a:endParaRPr>
                    </a:p>
                  </a:txBody>
                  <a:tcPr marL="0" marR="0" marT="4127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FF9"/>
                    </a:solidFill>
                  </a:tcPr>
                </a:tc>
                <a:tc>
                  <a:txBody>
                    <a:bodyPr/>
                    <a:lstStyle/>
                    <a:p>
                      <a:pPr marL="97155" marR="409575">
                        <a:lnSpc>
                          <a:spcPct val="99800"/>
                        </a:lnSpc>
                        <a:spcBef>
                          <a:spcPts val="330"/>
                        </a:spcBef>
                      </a:pPr>
                      <a:r>
                        <a:rPr sz="1600" spc="-5" dirty="0">
                          <a:latin typeface="Arial Narrow"/>
                          <a:cs typeface="Arial Narrow"/>
                        </a:rPr>
                        <a:t>Coronary</a:t>
                      </a:r>
                      <a:r>
                        <a:rPr sz="1600" spc="-80" dirty="0">
                          <a:latin typeface="Arial Narrow"/>
                          <a:cs typeface="Arial Narrow"/>
                        </a:rPr>
                        <a:t> </a:t>
                      </a:r>
                      <a:r>
                        <a:rPr sz="1600" spc="-5" dirty="0">
                          <a:latin typeface="Arial Narrow"/>
                          <a:cs typeface="Arial Narrow"/>
                        </a:rPr>
                        <a:t>artery  bypass graft  (CABG)</a:t>
                      </a:r>
                      <a:endParaRPr sz="1600">
                        <a:latin typeface="Arial Narrow"/>
                        <a:cs typeface="Arial Narrow"/>
                      </a:endParaRPr>
                    </a:p>
                  </a:txBody>
                  <a:tcPr marL="0" marR="0" marT="4191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FF9"/>
                    </a:solidFill>
                  </a:tcPr>
                </a:tc>
                <a:tc>
                  <a:txBody>
                    <a:bodyPr/>
                    <a:lstStyle/>
                    <a:p>
                      <a:pPr marL="97155" marR="545465">
                        <a:lnSpc>
                          <a:spcPct val="100699"/>
                        </a:lnSpc>
                        <a:spcBef>
                          <a:spcPts val="310"/>
                        </a:spcBef>
                      </a:pPr>
                      <a:r>
                        <a:rPr sz="1600" spc="-5" dirty="0">
                          <a:latin typeface="Arial Narrow"/>
                          <a:cs typeface="Arial Narrow"/>
                        </a:rPr>
                        <a:t>LOS</a:t>
                      </a:r>
                      <a:r>
                        <a:rPr sz="1600" spc="-65" dirty="0">
                          <a:latin typeface="Arial Narrow"/>
                          <a:cs typeface="Arial Narrow"/>
                        </a:rPr>
                        <a:t> </a:t>
                      </a:r>
                      <a:r>
                        <a:rPr sz="1600" spc="-5" dirty="0">
                          <a:latin typeface="Arial Narrow"/>
                          <a:cs typeface="Arial Narrow"/>
                        </a:rPr>
                        <a:t>significantly  higher (mild</a:t>
                      </a:r>
                      <a:r>
                        <a:rPr sz="1600" spc="-55" dirty="0">
                          <a:latin typeface="Arial Narrow"/>
                          <a:cs typeface="Arial Narrow"/>
                        </a:rPr>
                        <a:t> </a:t>
                      </a:r>
                      <a:r>
                        <a:rPr sz="1600" spc="-5" dirty="0">
                          <a:latin typeface="Arial Narrow"/>
                          <a:cs typeface="Arial Narrow"/>
                        </a:rPr>
                        <a:t>15,</a:t>
                      </a:r>
                      <a:endParaRPr sz="1600">
                        <a:latin typeface="Arial Narrow"/>
                        <a:cs typeface="Arial Narrow"/>
                      </a:endParaRPr>
                    </a:p>
                    <a:p>
                      <a:pPr marL="97155">
                        <a:lnSpc>
                          <a:spcPts val="1900"/>
                        </a:lnSpc>
                      </a:pPr>
                      <a:r>
                        <a:rPr sz="1600" spc="-10" dirty="0">
                          <a:latin typeface="Arial Narrow"/>
                          <a:cs typeface="Arial Narrow"/>
                        </a:rPr>
                        <a:t>moderate 20,</a:t>
                      </a:r>
                      <a:r>
                        <a:rPr sz="1600" spc="-20" dirty="0">
                          <a:latin typeface="Arial Narrow"/>
                          <a:cs typeface="Arial Narrow"/>
                        </a:rPr>
                        <a:t> </a:t>
                      </a:r>
                      <a:r>
                        <a:rPr sz="1600" spc="-5" dirty="0">
                          <a:latin typeface="Arial Narrow"/>
                          <a:cs typeface="Arial Narrow"/>
                        </a:rPr>
                        <a:t>severe</a:t>
                      </a:r>
                      <a:endParaRPr sz="1600">
                        <a:latin typeface="Arial Narrow"/>
                        <a:cs typeface="Arial Narrow"/>
                      </a:endParaRPr>
                    </a:p>
                    <a:p>
                      <a:pPr marL="97155">
                        <a:lnSpc>
                          <a:spcPct val="100000"/>
                        </a:lnSpc>
                        <a:spcBef>
                          <a:spcPts val="15"/>
                        </a:spcBef>
                      </a:pPr>
                      <a:r>
                        <a:rPr sz="1600" spc="-5" dirty="0">
                          <a:latin typeface="Arial Narrow"/>
                          <a:cs typeface="Arial Narrow"/>
                        </a:rPr>
                        <a:t>25)</a:t>
                      </a:r>
                      <a:endParaRPr sz="1600">
                        <a:latin typeface="Arial Narrow"/>
                        <a:cs typeface="Arial Narrow"/>
                      </a:endParaRPr>
                    </a:p>
                  </a:txBody>
                  <a:tcPr marL="0" marR="0" marT="3937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FF9"/>
                    </a:solidFill>
                  </a:tcPr>
                </a:tc>
                <a:tc>
                  <a:txBody>
                    <a:bodyPr/>
                    <a:lstStyle/>
                    <a:p>
                      <a:pPr marL="97155" marR="552450">
                        <a:lnSpc>
                          <a:spcPct val="100699"/>
                        </a:lnSpc>
                        <a:spcBef>
                          <a:spcPts val="310"/>
                        </a:spcBef>
                      </a:pPr>
                      <a:r>
                        <a:rPr sz="1600" dirty="0">
                          <a:latin typeface="Arial Narrow"/>
                          <a:cs typeface="Arial Narrow"/>
                        </a:rPr>
                        <a:t>No </a:t>
                      </a:r>
                      <a:r>
                        <a:rPr sz="1600" spc="-5" dirty="0">
                          <a:latin typeface="Arial Narrow"/>
                          <a:cs typeface="Arial Narrow"/>
                        </a:rPr>
                        <a:t>SSI</a:t>
                      </a:r>
                      <a:r>
                        <a:rPr sz="1600" spc="-100" dirty="0">
                          <a:latin typeface="Arial Narrow"/>
                          <a:cs typeface="Arial Narrow"/>
                        </a:rPr>
                        <a:t> </a:t>
                      </a:r>
                      <a:r>
                        <a:rPr sz="1600" spc="-5" dirty="0">
                          <a:latin typeface="Arial Narrow"/>
                          <a:cs typeface="Arial Narrow"/>
                        </a:rPr>
                        <a:t>related  deaths</a:t>
                      </a:r>
                      <a:endParaRPr sz="1600">
                        <a:latin typeface="Arial Narrow"/>
                        <a:cs typeface="Arial Narrow"/>
                      </a:endParaRPr>
                    </a:p>
                  </a:txBody>
                  <a:tcPr marL="0" marR="0" marT="3937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FF9"/>
                    </a:solidFill>
                  </a:tcPr>
                </a:tc>
                <a:tc>
                  <a:txBody>
                    <a:bodyPr/>
                    <a:lstStyle/>
                    <a:p>
                      <a:pPr marL="97790">
                        <a:lnSpc>
                          <a:spcPct val="100000"/>
                        </a:lnSpc>
                        <a:spcBef>
                          <a:spcPts val="325"/>
                        </a:spcBef>
                      </a:pPr>
                      <a:r>
                        <a:rPr sz="1600" spc="-5" dirty="0">
                          <a:latin typeface="Arial Narrow"/>
                          <a:cs typeface="Arial Narrow"/>
                        </a:rPr>
                        <a:t>Increase by</a:t>
                      </a:r>
                      <a:r>
                        <a:rPr sz="1600" spc="-20" dirty="0">
                          <a:latin typeface="Arial Narrow"/>
                          <a:cs typeface="Arial Narrow"/>
                        </a:rPr>
                        <a:t> </a:t>
                      </a:r>
                      <a:r>
                        <a:rPr sz="1600" spc="-10" dirty="0">
                          <a:latin typeface="Arial Narrow"/>
                          <a:cs typeface="Arial Narrow"/>
                        </a:rPr>
                        <a:t>3.8%,</a:t>
                      </a:r>
                      <a:endParaRPr sz="1600">
                        <a:latin typeface="Arial Narrow"/>
                        <a:cs typeface="Arial Narrow"/>
                      </a:endParaRPr>
                    </a:p>
                    <a:p>
                      <a:pPr marL="97790" marR="223520">
                        <a:lnSpc>
                          <a:spcPct val="99800"/>
                        </a:lnSpc>
                        <a:spcBef>
                          <a:spcPts val="15"/>
                        </a:spcBef>
                      </a:pPr>
                      <a:r>
                        <a:rPr sz="1600" spc="-5" dirty="0">
                          <a:latin typeface="Arial Narrow"/>
                          <a:cs typeface="Arial Narrow"/>
                        </a:rPr>
                        <a:t>14.7% and 29.4%</a:t>
                      </a:r>
                      <a:r>
                        <a:rPr sz="1600" spc="-90" dirty="0">
                          <a:latin typeface="Arial Narrow"/>
                          <a:cs typeface="Arial Narrow"/>
                        </a:rPr>
                        <a:t> </a:t>
                      </a:r>
                      <a:r>
                        <a:rPr sz="1600" spc="-5" dirty="0">
                          <a:latin typeface="Arial Narrow"/>
                          <a:cs typeface="Arial Narrow"/>
                        </a:rPr>
                        <a:t>in  </a:t>
                      </a:r>
                      <a:r>
                        <a:rPr sz="1600" spc="-10" dirty="0">
                          <a:latin typeface="Arial Narrow"/>
                          <a:cs typeface="Arial Narrow"/>
                        </a:rPr>
                        <a:t>mild, moderate,  </a:t>
                      </a:r>
                      <a:r>
                        <a:rPr sz="1600" spc="-5" dirty="0">
                          <a:latin typeface="Arial Narrow"/>
                          <a:cs typeface="Arial Narrow"/>
                        </a:rPr>
                        <a:t>severe</a:t>
                      </a:r>
                      <a:r>
                        <a:rPr sz="1600" spc="-20" dirty="0">
                          <a:latin typeface="Arial Narrow"/>
                          <a:cs typeface="Arial Narrow"/>
                        </a:rPr>
                        <a:t> </a:t>
                      </a:r>
                      <a:r>
                        <a:rPr sz="1600" spc="-5" dirty="0">
                          <a:latin typeface="Arial Narrow"/>
                          <a:cs typeface="Arial Narrow"/>
                        </a:rPr>
                        <a:t>infections</a:t>
                      </a:r>
                      <a:endParaRPr sz="1600">
                        <a:latin typeface="Arial Narrow"/>
                        <a:cs typeface="Arial Narrow"/>
                      </a:endParaRPr>
                    </a:p>
                  </a:txBody>
                  <a:tcPr marL="0" marR="0" marT="4127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FF9"/>
                    </a:solidFill>
                  </a:tcPr>
                </a:tc>
                <a:extLst>
                  <a:ext uri="{0D108BD9-81ED-4DB2-BD59-A6C34878D82A}">
                    <a16:rowId xmlns:a16="http://schemas.microsoft.com/office/drawing/2014/main" val="10002"/>
                  </a:ext>
                </a:extLst>
              </a:tr>
              <a:tr h="1066800">
                <a:tc>
                  <a:txBody>
                    <a:bodyPr/>
                    <a:lstStyle/>
                    <a:p>
                      <a:pPr marL="97790" marR="84455">
                        <a:lnSpc>
                          <a:spcPct val="100099"/>
                        </a:lnSpc>
                        <a:spcBef>
                          <a:spcPts val="325"/>
                        </a:spcBef>
                      </a:pPr>
                      <a:r>
                        <a:rPr sz="1600" spc="-5" dirty="0">
                          <a:latin typeface="Arial Narrow"/>
                          <a:cs typeface="Arial Narrow"/>
                        </a:rPr>
                        <a:t>Raka, </a:t>
                      </a:r>
                      <a:r>
                        <a:rPr sz="1600" spc="-10" dirty="0">
                          <a:latin typeface="Arial Narrow"/>
                          <a:cs typeface="Arial Narrow"/>
                        </a:rPr>
                        <a:t>2007, </a:t>
                      </a:r>
                      <a:r>
                        <a:rPr sz="1600" spc="-5" dirty="0">
                          <a:latin typeface="Arial Narrow"/>
                          <a:cs typeface="Arial Narrow"/>
                        </a:rPr>
                        <a:t>Kosovo (in  accordance with  Security Council  resolution 1244</a:t>
                      </a:r>
                      <a:r>
                        <a:rPr sz="1600" spc="-55" dirty="0">
                          <a:latin typeface="Arial Narrow"/>
                          <a:cs typeface="Arial Narrow"/>
                        </a:rPr>
                        <a:t> </a:t>
                      </a:r>
                      <a:r>
                        <a:rPr sz="1600" spc="-5" dirty="0">
                          <a:latin typeface="Arial Narrow"/>
                          <a:cs typeface="Arial Narrow"/>
                        </a:rPr>
                        <a:t>(1999)</a:t>
                      </a:r>
                      <a:endParaRPr sz="1600">
                        <a:latin typeface="Arial Narrow"/>
                        <a:cs typeface="Arial Narrow"/>
                      </a:endParaRPr>
                    </a:p>
                  </a:txBody>
                  <a:tcPr marL="0" marR="0" marT="4127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BDEF3"/>
                    </a:solidFill>
                  </a:tcPr>
                </a:tc>
                <a:tc>
                  <a:txBody>
                    <a:bodyPr/>
                    <a:lstStyle/>
                    <a:p>
                      <a:pPr marL="97155">
                        <a:lnSpc>
                          <a:spcPct val="100000"/>
                        </a:lnSpc>
                        <a:spcBef>
                          <a:spcPts val="325"/>
                        </a:spcBef>
                      </a:pPr>
                      <a:r>
                        <a:rPr sz="1600" spc="-10" dirty="0">
                          <a:latin typeface="Arial Narrow"/>
                          <a:cs typeface="Arial Narrow"/>
                        </a:rPr>
                        <a:t>Abdominal</a:t>
                      </a:r>
                      <a:r>
                        <a:rPr sz="1600" spc="-25" dirty="0">
                          <a:latin typeface="Arial Narrow"/>
                          <a:cs typeface="Arial Narrow"/>
                        </a:rPr>
                        <a:t> </a:t>
                      </a:r>
                      <a:r>
                        <a:rPr sz="1600" spc="-5" dirty="0">
                          <a:latin typeface="Arial Narrow"/>
                          <a:cs typeface="Arial Narrow"/>
                        </a:rPr>
                        <a:t>surgery</a:t>
                      </a:r>
                      <a:endParaRPr sz="1600">
                        <a:latin typeface="Arial Narrow"/>
                        <a:cs typeface="Arial Narrow"/>
                      </a:endParaRPr>
                    </a:p>
                  </a:txBody>
                  <a:tcPr marL="0" marR="0" marT="4127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BDEF3"/>
                    </a:solidFill>
                  </a:tcPr>
                </a:tc>
                <a:tc>
                  <a:txBody>
                    <a:bodyPr/>
                    <a:lstStyle/>
                    <a:p>
                      <a:pPr marL="97155">
                        <a:lnSpc>
                          <a:spcPct val="100000"/>
                        </a:lnSpc>
                        <a:spcBef>
                          <a:spcPts val="325"/>
                        </a:spcBef>
                      </a:pPr>
                      <a:r>
                        <a:rPr sz="1600" dirty="0">
                          <a:latin typeface="Arial Narrow"/>
                          <a:cs typeface="Arial Narrow"/>
                        </a:rPr>
                        <a:t>9 </a:t>
                      </a:r>
                      <a:r>
                        <a:rPr sz="1600" spc="-5" dirty="0">
                          <a:latin typeface="Arial Narrow"/>
                          <a:cs typeface="Arial Narrow"/>
                        </a:rPr>
                        <a:t>with SSI </a:t>
                      </a:r>
                      <a:r>
                        <a:rPr sz="1600" dirty="0">
                          <a:latin typeface="Arial Narrow"/>
                          <a:cs typeface="Arial Narrow"/>
                        </a:rPr>
                        <a:t>vs 4</a:t>
                      </a:r>
                      <a:r>
                        <a:rPr sz="1600" spc="-65" dirty="0">
                          <a:latin typeface="Arial Narrow"/>
                          <a:cs typeface="Arial Narrow"/>
                        </a:rPr>
                        <a:t> </a:t>
                      </a:r>
                      <a:r>
                        <a:rPr sz="1600" spc="-10" dirty="0">
                          <a:latin typeface="Arial Narrow"/>
                          <a:cs typeface="Arial Narrow"/>
                        </a:rPr>
                        <a:t>without</a:t>
                      </a:r>
                      <a:endParaRPr sz="1600">
                        <a:latin typeface="Arial Narrow"/>
                        <a:cs typeface="Arial Narrow"/>
                      </a:endParaRPr>
                    </a:p>
                  </a:txBody>
                  <a:tcPr marL="0" marR="0" marT="4127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BDEF3"/>
                    </a:solidFill>
                  </a:tcPr>
                </a:tc>
                <a:tc>
                  <a:txBody>
                    <a:bodyPr/>
                    <a:lstStyle/>
                    <a:p>
                      <a:pPr marL="97155">
                        <a:lnSpc>
                          <a:spcPct val="100000"/>
                        </a:lnSpc>
                        <a:spcBef>
                          <a:spcPts val="325"/>
                        </a:spcBef>
                      </a:pPr>
                      <a:r>
                        <a:rPr sz="1600" dirty="0">
                          <a:latin typeface="Arial Narrow"/>
                          <a:cs typeface="Arial Narrow"/>
                        </a:rPr>
                        <a:t>NA</a:t>
                      </a:r>
                      <a:endParaRPr sz="1600">
                        <a:latin typeface="Arial Narrow"/>
                        <a:cs typeface="Arial Narrow"/>
                      </a:endParaRPr>
                    </a:p>
                  </a:txBody>
                  <a:tcPr marL="0" marR="0" marT="4127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BDEF3"/>
                    </a:solidFill>
                  </a:tcPr>
                </a:tc>
                <a:tc>
                  <a:txBody>
                    <a:bodyPr/>
                    <a:lstStyle/>
                    <a:p>
                      <a:pPr marL="97790">
                        <a:lnSpc>
                          <a:spcPct val="100000"/>
                        </a:lnSpc>
                        <a:spcBef>
                          <a:spcPts val="325"/>
                        </a:spcBef>
                      </a:pPr>
                      <a:r>
                        <a:rPr sz="1600" dirty="0">
                          <a:latin typeface="Arial Narrow"/>
                          <a:cs typeface="Arial Narrow"/>
                        </a:rPr>
                        <a:t>NA</a:t>
                      </a:r>
                      <a:endParaRPr sz="1600">
                        <a:latin typeface="Arial Narrow"/>
                        <a:cs typeface="Arial Narrow"/>
                      </a:endParaRPr>
                    </a:p>
                  </a:txBody>
                  <a:tcPr marL="0" marR="0" marT="4127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BDEF3"/>
                    </a:solidFill>
                  </a:tcPr>
                </a:tc>
                <a:extLst>
                  <a:ext uri="{0D108BD9-81ED-4DB2-BD59-A6C34878D82A}">
                    <a16:rowId xmlns:a16="http://schemas.microsoft.com/office/drawing/2014/main" val="10003"/>
                  </a:ext>
                </a:extLst>
              </a:tr>
              <a:tr h="579120">
                <a:tc>
                  <a:txBody>
                    <a:bodyPr/>
                    <a:lstStyle/>
                    <a:p>
                      <a:pPr marL="97790" marR="530860">
                        <a:lnSpc>
                          <a:spcPct val="100699"/>
                        </a:lnSpc>
                        <a:spcBef>
                          <a:spcPts val="310"/>
                        </a:spcBef>
                      </a:pPr>
                      <a:r>
                        <a:rPr sz="1600" spc="-10" dirty="0">
                          <a:latin typeface="Arial Narrow"/>
                          <a:cs typeface="Arial Narrow"/>
                        </a:rPr>
                        <a:t>Kasatpibal, 2005,  </a:t>
                      </a:r>
                      <a:r>
                        <a:rPr sz="1600" spc="-5" dirty="0">
                          <a:latin typeface="Arial Narrow"/>
                          <a:cs typeface="Arial Narrow"/>
                        </a:rPr>
                        <a:t>Thailand</a:t>
                      </a:r>
                      <a:endParaRPr sz="1600">
                        <a:latin typeface="Arial Narrow"/>
                        <a:cs typeface="Arial Narrow"/>
                      </a:endParaRPr>
                    </a:p>
                  </a:txBody>
                  <a:tcPr marL="0" marR="0" marT="3937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FF9"/>
                    </a:solidFill>
                  </a:tcPr>
                </a:tc>
                <a:tc>
                  <a:txBody>
                    <a:bodyPr/>
                    <a:lstStyle/>
                    <a:p>
                      <a:pPr marL="97155">
                        <a:lnSpc>
                          <a:spcPct val="100000"/>
                        </a:lnSpc>
                        <a:spcBef>
                          <a:spcPts val="325"/>
                        </a:spcBef>
                      </a:pPr>
                      <a:r>
                        <a:rPr sz="1600" spc="-5" dirty="0">
                          <a:latin typeface="Arial Narrow"/>
                          <a:cs typeface="Arial Narrow"/>
                        </a:rPr>
                        <a:t>Mixed</a:t>
                      </a:r>
                      <a:r>
                        <a:rPr sz="1600" spc="-20" dirty="0">
                          <a:latin typeface="Arial Narrow"/>
                          <a:cs typeface="Arial Narrow"/>
                        </a:rPr>
                        <a:t> </a:t>
                      </a:r>
                      <a:r>
                        <a:rPr sz="1600" spc="-5" dirty="0">
                          <a:latin typeface="Arial Narrow"/>
                          <a:cs typeface="Arial Narrow"/>
                        </a:rPr>
                        <a:t>surgery</a:t>
                      </a:r>
                      <a:endParaRPr sz="1600">
                        <a:latin typeface="Arial Narrow"/>
                        <a:cs typeface="Arial Narrow"/>
                      </a:endParaRPr>
                    </a:p>
                  </a:txBody>
                  <a:tcPr marL="0" marR="0" marT="4127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FF9"/>
                    </a:solidFill>
                  </a:tcPr>
                </a:tc>
                <a:tc>
                  <a:txBody>
                    <a:bodyPr/>
                    <a:lstStyle/>
                    <a:p>
                      <a:pPr marL="97155" marR="377825">
                        <a:lnSpc>
                          <a:spcPct val="100699"/>
                        </a:lnSpc>
                        <a:spcBef>
                          <a:spcPts val="310"/>
                        </a:spcBef>
                      </a:pPr>
                      <a:r>
                        <a:rPr sz="1600" spc="-10" dirty="0">
                          <a:latin typeface="Arial Narrow"/>
                          <a:cs typeface="Arial Narrow"/>
                        </a:rPr>
                        <a:t>Mean </a:t>
                      </a:r>
                      <a:r>
                        <a:rPr sz="1600" spc="-5" dirty="0">
                          <a:latin typeface="Arial Narrow"/>
                          <a:cs typeface="Arial Narrow"/>
                        </a:rPr>
                        <a:t>excess</a:t>
                      </a:r>
                      <a:r>
                        <a:rPr sz="1600" spc="-60" dirty="0">
                          <a:latin typeface="Arial Narrow"/>
                          <a:cs typeface="Arial Narrow"/>
                        </a:rPr>
                        <a:t> </a:t>
                      </a:r>
                      <a:r>
                        <a:rPr sz="1600" spc="-5" dirty="0">
                          <a:latin typeface="Arial Narrow"/>
                          <a:cs typeface="Arial Narrow"/>
                        </a:rPr>
                        <a:t>LOS:  21.3</a:t>
                      </a:r>
                      <a:endParaRPr sz="1600">
                        <a:latin typeface="Arial Narrow"/>
                        <a:cs typeface="Arial Narrow"/>
                      </a:endParaRPr>
                    </a:p>
                  </a:txBody>
                  <a:tcPr marL="0" marR="0" marT="3937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FF9"/>
                    </a:solidFill>
                  </a:tcPr>
                </a:tc>
                <a:tc>
                  <a:txBody>
                    <a:bodyPr/>
                    <a:lstStyle/>
                    <a:p>
                      <a:pPr>
                        <a:lnSpc>
                          <a:spcPct val="100000"/>
                        </a:lnSpc>
                      </a:pPr>
                      <a:endParaRPr sz="1500">
                        <a:latin typeface="Times New Roman"/>
                        <a:cs typeface="Times New Roman"/>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FF9"/>
                    </a:solidFill>
                  </a:tcPr>
                </a:tc>
                <a:tc>
                  <a:txBody>
                    <a:bodyPr/>
                    <a:lstStyle/>
                    <a:p>
                      <a:pPr marL="97790" marR="328295">
                        <a:lnSpc>
                          <a:spcPct val="100699"/>
                        </a:lnSpc>
                        <a:spcBef>
                          <a:spcPts val="310"/>
                        </a:spcBef>
                      </a:pPr>
                      <a:r>
                        <a:rPr sz="1600" spc="-10" dirty="0">
                          <a:latin typeface="Arial Narrow"/>
                          <a:cs typeface="Arial Narrow"/>
                        </a:rPr>
                        <a:t>Mean </a:t>
                      </a:r>
                      <a:r>
                        <a:rPr sz="1600" spc="-5" dirty="0">
                          <a:latin typeface="Arial Narrow"/>
                          <a:cs typeface="Arial Narrow"/>
                        </a:rPr>
                        <a:t>excess cost:  </a:t>
                      </a:r>
                      <a:r>
                        <a:rPr sz="1600" spc="-10" dirty="0">
                          <a:latin typeface="Arial Narrow"/>
                          <a:cs typeface="Arial Narrow"/>
                        </a:rPr>
                        <a:t>US$1355</a:t>
                      </a:r>
                      <a:endParaRPr sz="1600">
                        <a:latin typeface="Arial Narrow"/>
                        <a:cs typeface="Arial Narrow"/>
                      </a:endParaRPr>
                    </a:p>
                  </a:txBody>
                  <a:tcPr marL="0" marR="0" marT="3937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FF9"/>
                    </a:solidFill>
                  </a:tcPr>
                </a:tc>
                <a:extLst>
                  <a:ext uri="{0D108BD9-81ED-4DB2-BD59-A6C34878D82A}">
                    <a16:rowId xmlns:a16="http://schemas.microsoft.com/office/drawing/2014/main" val="10004"/>
                  </a:ext>
                </a:extLst>
              </a:tr>
              <a:tr h="579120">
                <a:tc>
                  <a:txBody>
                    <a:bodyPr/>
                    <a:lstStyle/>
                    <a:p>
                      <a:pPr marL="97790">
                        <a:lnSpc>
                          <a:spcPct val="100000"/>
                        </a:lnSpc>
                        <a:spcBef>
                          <a:spcPts val="325"/>
                        </a:spcBef>
                      </a:pPr>
                      <a:r>
                        <a:rPr sz="1600" spc="-5" dirty="0">
                          <a:latin typeface="Arial Narrow"/>
                          <a:cs typeface="Arial Narrow"/>
                        </a:rPr>
                        <a:t>Kaya, </a:t>
                      </a:r>
                      <a:r>
                        <a:rPr sz="1600" spc="-10" dirty="0">
                          <a:latin typeface="Arial Narrow"/>
                          <a:cs typeface="Arial Narrow"/>
                        </a:rPr>
                        <a:t>2006,</a:t>
                      </a:r>
                      <a:r>
                        <a:rPr sz="1600" spc="-40" dirty="0">
                          <a:latin typeface="Arial Narrow"/>
                          <a:cs typeface="Arial Narrow"/>
                        </a:rPr>
                        <a:t> </a:t>
                      </a:r>
                      <a:r>
                        <a:rPr sz="1600" spc="-15" dirty="0">
                          <a:latin typeface="Arial Narrow"/>
                          <a:cs typeface="Arial Narrow"/>
                        </a:rPr>
                        <a:t>Turkey</a:t>
                      </a:r>
                      <a:endParaRPr sz="1600">
                        <a:latin typeface="Arial Narrow"/>
                        <a:cs typeface="Arial Narrow"/>
                      </a:endParaRPr>
                    </a:p>
                  </a:txBody>
                  <a:tcPr marL="0" marR="0" marT="4127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BDEF3"/>
                    </a:solidFill>
                  </a:tcPr>
                </a:tc>
                <a:tc>
                  <a:txBody>
                    <a:bodyPr/>
                    <a:lstStyle/>
                    <a:p>
                      <a:pPr marL="97155">
                        <a:lnSpc>
                          <a:spcPct val="100000"/>
                        </a:lnSpc>
                        <a:spcBef>
                          <a:spcPts val="325"/>
                        </a:spcBef>
                      </a:pPr>
                      <a:r>
                        <a:rPr sz="1600" spc="-10" dirty="0">
                          <a:latin typeface="Arial Narrow"/>
                          <a:cs typeface="Arial Narrow"/>
                        </a:rPr>
                        <a:t>General</a:t>
                      </a:r>
                      <a:r>
                        <a:rPr sz="1600" spc="-20" dirty="0">
                          <a:latin typeface="Arial Narrow"/>
                          <a:cs typeface="Arial Narrow"/>
                        </a:rPr>
                        <a:t> </a:t>
                      </a:r>
                      <a:r>
                        <a:rPr sz="1600" spc="-5" dirty="0">
                          <a:latin typeface="Arial Narrow"/>
                          <a:cs typeface="Arial Narrow"/>
                        </a:rPr>
                        <a:t>surgery</a:t>
                      </a:r>
                      <a:endParaRPr sz="1600">
                        <a:latin typeface="Arial Narrow"/>
                        <a:cs typeface="Arial Narrow"/>
                      </a:endParaRPr>
                    </a:p>
                  </a:txBody>
                  <a:tcPr marL="0" marR="0" marT="4127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BDEF3"/>
                    </a:solidFill>
                  </a:tcPr>
                </a:tc>
                <a:tc>
                  <a:txBody>
                    <a:bodyPr/>
                    <a:lstStyle/>
                    <a:p>
                      <a:pPr marL="97155">
                        <a:lnSpc>
                          <a:spcPct val="100000"/>
                        </a:lnSpc>
                        <a:spcBef>
                          <a:spcPts val="325"/>
                        </a:spcBef>
                      </a:pPr>
                      <a:r>
                        <a:rPr sz="1600" spc="-10" dirty="0">
                          <a:latin typeface="Arial Narrow"/>
                          <a:cs typeface="Arial Narrow"/>
                        </a:rPr>
                        <a:t>Mean </a:t>
                      </a:r>
                      <a:r>
                        <a:rPr sz="1600" spc="-5" dirty="0">
                          <a:latin typeface="Arial Narrow"/>
                          <a:cs typeface="Arial Narrow"/>
                        </a:rPr>
                        <a:t>excess LOS:</a:t>
                      </a:r>
                      <a:r>
                        <a:rPr sz="1600" spc="-15" dirty="0">
                          <a:latin typeface="Arial Narrow"/>
                          <a:cs typeface="Arial Narrow"/>
                        </a:rPr>
                        <a:t> </a:t>
                      </a:r>
                      <a:r>
                        <a:rPr sz="1600" dirty="0">
                          <a:latin typeface="Arial Narrow"/>
                          <a:cs typeface="Arial Narrow"/>
                        </a:rPr>
                        <a:t>8</a:t>
                      </a:r>
                      <a:endParaRPr sz="1600">
                        <a:latin typeface="Arial Narrow"/>
                        <a:cs typeface="Arial Narrow"/>
                      </a:endParaRPr>
                    </a:p>
                  </a:txBody>
                  <a:tcPr marL="0" marR="0" marT="4127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BDEF3"/>
                    </a:solidFill>
                  </a:tcPr>
                </a:tc>
                <a:tc>
                  <a:txBody>
                    <a:bodyPr/>
                    <a:lstStyle/>
                    <a:p>
                      <a:pPr marL="97155">
                        <a:lnSpc>
                          <a:spcPct val="100000"/>
                        </a:lnSpc>
                        <a:spcBef>
                          <a:spcPts val="325"/>
                        </a:spcBef>
                      </a:pPr>
                      <a:r>
                        <a:rPr sz="1600" dirty="0">
                          <a:latin typeface="Arial Narrow"/>
                          <a:cs typeface="Arial Narrow"/>
                        </a:rPr>
                        <a:t>NA</a:t>
                      </a:r>
                      <a:endParaRPr sz="1600">
                        <a:latin typeface="Arial Narrow"/>
                        <a:cs typeface="Arial Narrow"/>
                      </a:endParaRPr>
                    </a:p>
                  </a:txBody>
                  <a:tcPr marL="0" marR="0" marT="4127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BDEF3"/>
                    </a:solidFill>
                  </a:tcPr>
                </a:tc>
                <a:tc>
                  <a:txBody>
                    <a:bodyPr/>
                    <a:lstStyle/>
                    <a:p>
                      <a:pPr marL="97790" marR="328295">
                        <a:lnSpc>
                          <a:spcPct val="100699"/>
                        </a:lnSpc>
                        <a:spcBef>
                          <a:spcPts val="310"/>
                        </a:spcBef>
                      </a:pPr>
                      <a:r>
                        <a:rPr sz="1600" spc="-10" dirty="0">
                          <a:latin typeface="Arial Narrow"/>
                          <a:cs typeface="Arial Narrow"/>
                        </a:rPr>
                        <a:t>Mean </a:t>
                      </a:r>
                      <a:r>
                        <a:rPr sz="1600" spc="-5" dirty="0">
                          <a:latin typeface="Arial Narrow"/>
                          <a:cs typeface="Arial Narrow"/>
                        </a:rPr>
                        <a:t>excess cost:  US$600</a:t>
                      </a:r>
                      <a:endParaRPr sz="1600">
                        <a:latin typeface="Arial Narrow"/>
                        <a:cs typeface="Arial Narrow"/>
                      </a:endParaRPr>
                    </a:p>
                  </a:txBody>
                  <a:tcPr marL="0" marR="0" marT="3937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BDEF3"/>
                    </a:solidFill>
                  </a:tcPr>
                </a:tc>
                <a:extLst>
                  <a:ext uri="{0D108BD9-81ED-4DB2-BD59-A6C34878D82A}">
                    <a16:rowId xmlns:a16="http://schemas.microsoft.com/office/drawing/2014/main" val="10005"/>
                  </a:ext>
                </a:extLst>
              </a:tr>
              <a:tr h="616585">
                <a:tc>
                  <a:txBody>
                    <a:bodyPr/>
                    <a:lstStyle/>
                    <a:p>
                      <a:pPr marL="97790">
                        <a:lnSpc>
                          <a:spcPct val="100000"/>
                        </a:lnSpc>
                        <a:spcBef>
                          <a:spcPts val="325"/>
                        </a:spcBef>
                      </a:pPr>
                      <a:r>
                        <a:rPr sz="1600" spc="-5" dirty="0">
                          <a:latin typeface="Arial Narrow"/>
                          <a:cs typeface="Arial Narrow"/>
                        </a:rPr>
                        <a:t>Le, 2006,</a:t>
                      </a:r>
                      <a:r>
                        <a:rPr sz="1600" spc="-20" dirty="0">
                          <a:latin typeface="Arial Narrow"/>
                          <a:cs typeface="Arial Narrow"/>
                        </a:rPr>
                        <a:t> </a:t>
                      </a:r>
                      <a:r>
                        <a:rPr sz="1600" spc="-10" dirty="0">
                          <a:latin typeface="Arial Narrow"/>
                          <a:cs typeface="Arial Narrow"/>
                        </a:rPr>
                        <a:t>Vietnam</a:t>
                      </a:r>
                      <a:endParaRPr sz="1600">
                        <a:latin typeface="Arial Narrow"/>
                        <a:cs typeface="Arial Narrow"/>
                      </a:endParaRPr>
                    </a:p>
                  </a:txBody>
                  <a:tcPr marL="0" marR="0" marT="4127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FF9"/>
                    </a:solidFill>
                  </a:tcPr>
                </a:tc>
                <a:tc>
                  <a:txBody>
                    <a:bodyPr/>
                    <a:lstStyle/>
                    <a:p>
                      <a:pPr marL="97155" marR="254000">
                        <a:lnSpc>
                          <a:spcPct val="100699"/>
                        </a:lnSpc>
                        <a:spcBef>
                          <a:spcPts val="310"/>
                        </a:spcBef>
                      </a:pPr>
                      <a:r>
                        <a:rPr sz="1600" spc="-10" dirty="0">
                          <a:latin typeface="Arial Narrow"/>
                          <a:cs typeface="Arial Narrow"/>
                        </a:rPr>
                        <a:t>Orthopaedics and  </a:t>
                      </a:r>
                      <a:r>
                        <a:rPr sz="1600" spc="-5" dirty="0">
                          <a:latin typeface="Arial Narrow"/>
                          <a:cs typeface="Arial Narrow"/>
                        </a:rPr>
                        <a:t>neurosurgery</a:t>
                      </a:r>
                      <a:endParaRPr sz="1600">
                        <a:latin typeface="Arial Narrow"/>
                        <a:cs typeface="Arial Narrow"/>
                      </a:endParaRPr>
                    </a:p>
                  </a:txBody>
                  <a:tcPr marL="0" marR="0" marT="3937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FF9"/>
                    </a:solidFill>
                  </a:tcPr>
                </a:tc>
                <a:tc>
                  <a:txBody>
                    <a:bodyPr/>
                    <a:lstStyle/>
                    <a:p>
                      <a:pPr marL="97155" marR="248920">
                        <a:lnSpc>
                          <a:spcPct val="100699"/>
                        </a:lnSpc>
                        <a:spcBef>
                          <a:spcPts val="310"/>
                        </a:spcBef>
                      </a:pPr>
                      <a:r>
                        <a:rPr sz="1600" spc="-10" dirty="0">
                          <a:latin typeface="Arial Narrow"/>
                          <a:cs typeface="Arial Narrow"/>
                        </a:rPr>
                        <a:t>Median </a:t>
                      </a:r>
                      <a:r>
                        <a:rPr sz="1600" spc="-5" dirty="0">
                          <a:latin typeface="Arial Narrow"/>
                          <a:cs typeface="Arial Narrow"/>
                        </a:rPr>
                        <a:t>excess LOS:  18</a:t>
                      </a:r>
                      <a:endParaRPr sz="1600">
                        <a:latin typeface="Arial Narrow"/>
                        <a:cs typeface="Arial Narrow"/>
                      </a:endParaRPr>
                    </a:p>
                  </a:txBody>
                  <a:tcPr marL="0" marR="0" marT="3937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FF9"/>
                    </a:solidFill>
                  </a:tcPr>
                </a:tc>
                <a:tc>
                  <a:txBody>
                    <a:bodyPr/>
                    <a:lstStyle/>
                    <a:p>
                      <a:pPr marL="97155" marR="747395">
                        <a:lnSpc>
                          <a:spcPct val="100699"/>
                        </a:lnSpc>
                        <a:spcBef>
                          <a:spcPts val="310"/>
                        </a:spcBef>
                      </a:pPr>
                      <a:r>
                        <a:rPr sz="1600" dirty="0">
                          <a:latin typeface="Arial Narrow"/>
                          <a:cs typeface="Arial Narrow"/>
                        </a:rPr>
                        <a:t>No</a:t>
                      </a:r>
                      <a:r>
                        <a:rPr sz="1600" spc="-65" dirty="0">
                          <a:latin typeface="Arial Narrow"/>
                          <a:cs typeface="Arial Narrow"/>
                        </a:rPr>
                        <a:t> </a:t>
                      </a:r>
                      <a:r>
                        <a:rPr sz="1600" spc="-10" dirty="0">
                          <a:latin typeface="Arial Narrow"/>
                          <a:cs typeface="Arial Narrow"/>
                        </a:rPr>
                        <a:t>mortality  difference</a:t>
                      </a:r>
                      <a:endParaRPr sz="1600">
                        <a:latin typeface="Arial Narrow"/>
                        <a:cs typeface="Arial Narrow"/>
                      </a:endParaRPr>
                    </a:p>
                  </a:txBody>
                  <a:tcPr marL="0" marR="0" marT="39370"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FF9"/>
                    </a:solidFill>
                  </a:tcPr>
                </a:tc>
                <a:tc>
                  <a:txBody>
                    <a:bodyPr/>
                    <a:lstStyle/>
                    <a:p>
                      <a:pPr marL="97790">
                        <a:lnSpc>
                          <a:spcPct val="100000"/>
                        </a:lnSpc>
                        <a:spcBef>
                          <a:spcPts val="325"/>
                        </a:spcBef>
                      </a:pPr>
                      <a:r>
                        <a:rPr sz="1600" dirty="0">
                          <a:latin typeface="Arial Narrow"/>
                          <a:cs typeface="Arial Narrow"/>
                        </a:rPr>
                        <a:t>NA</a:t>
                      </a:r>
                      <a:endParaRPr sz="1600">
                        <a:latin typeface="Arial Narrow"/>
                        <a:cs typeface="Arial Narrow"/>
                      </a:endParaRPr>
                    </a:p>
                  </a:txBody>
                  <a:tcPr marL="0" marR="0" marT="4127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E7EFF9"/>
                    </a:solidFill>
                  </a:tcPr>
                </a:tc>
                <a:extLst>
                  <a:ext uri="{0D108BD9-81ED-4DB2-BD59-A6C34878D82A}">
                    <a16:rowId xmlns:a16="http://schemas.microsoft.com/office/drawing/2014/main" val="10006"/>
                  </a:ext>
                </a:extLst>
              </a:tr>
            </a:tbl>
          </a:graphicData>
        </a:graphic>
      </p:graphicFrame>
      <p:sp>
        <p:nvSpPr>
          <p:cNvPr id="4" name="object 4"/>
          <p:cNvSpPr txBox="1"/>
          <p:nvPr/>
        </p:nvSpPr>
        <p:spPr>
          <a:xfrm>
            <a:off x="78739" y="6138636"/>
            <a:ext cx="7929880" cy="706120"/>
          </a:xfrm>
          <a:prstGeom prst="rect">
            <a:avLst/>
          </a:prstGeom>
        </p:spPr>
        <p:txBody>
          <a:bodyPr vert="horz" wrap="square" lIns="0" tIns="12700" rIns="0" bIns="0" rtlCol="0">
            <a:spAutoFit/>
          </a:bodyPr>
          <a:lstStyle/>
          <a:p>
            <a:pPr marL="12700">
              <a:lnSpc>
                <a:spcPct val="100000"/>
              </a:lnSpc>
              <a:spcBef>
                <a:spcPts val="100"/>
              </a:spcBef>
            </a:pPr>
            <a:r>
              <a:rPr sz="1400" spc="-15" dirty="0">
                <a:latin typeface="Arial"/>
                <a:cs typeface="Arial"/>
              </a:rPr>
              <a:t>*Mortality, </a:t>
            </a:r>
            <a:r>
              <a:rPr sz="1400" spc="-5" dirty="0">
                <a:latin typeface="Arial"/>
                <a:cs typeface="Arial"/>
              </a:rPr>
              <a:t>length of stay (LOS), costs.</a:t>
            </a:r>
            <a:endParaRPr sz="1400">
              <a:latin typeface="Arial"/>
              <a:cs typeface="Arial"/>
            </a:endParaRPr>
          </a:p>
          <a:p>
            <a:pPr marL="12700" marR="5080">
              <a:lnSpc>
                <a:spcPct val="101000"/>
              </a:lnSpc>
              <a:spcBef>
                <a:spcPts val="1010"/>
              </a:spcBef>
            </a:pPr>
            <a:r>
              <a:rPr sz="1100" i="1" spc="-5" dirty="0">
                <a:latin typeface="Arial"/>
                <a:cs typeface="Arial"/>
              </a:rPr>
              <a:t>Source: </a:t>
            </a:r>
            <a:r>
              <a:rPr sz="1100" spc="-5" dirty="0">
                <a:latin typeface="Arial"/>
                <a:cs typeface="Arial"/>
              </a:rPr>
              <a:t>Report </a:t>
            </a:r>
            <a:r>
              <a:rPr sz="1100" dirty="0">
                <a:latin typeface="Arial"/>
                <a:cs typeface="Arial"/>
              </a:rPr>
              <a:t>on </a:t>
            </a:r>
            <a:r>
              <a:rPr sz="1100" spc="-5" dirty="0">
                <a:latin typeface="Arial"/>
                <a:cs typeface="Arial"/>
              </a:rPr>
              <a:t>the Burden </a:t>
            </a:r>
            <a:r>
              <a:rPr sz="1100" dirty="0">
                <a:latin typeface="Arial"/>
                <a:cs typeface="Arial"/>
              </a:rPr>
              <a:t>of </a:t>
            </a:r>
            <a:r>
              <a:rPr sz="1100" spc="-5" dirty="0">
                <a:latin typeface="Arial"/>
                <a:cs typeface="Arial"/>
              </a:rPr>
              <a:t>endemic health care-associated infection worldwide. Geneva: World Health Organization; </a:t>
            </a:r>
            <a:r>
              <a:rPr sz="1100" dirty="0">
                <a:latin typeface="Arial"/>
                <a:cs typeface="Arial"/>
              </a:rPr>
              <a:t>2011  </a:t>
            </a:r>
            <a:r>
              <a:rPr sz="1100" spc="-5" dirty="0">
                <a:latin typeface="Arial"/>
                <a:cs typeface="Arial"/>
              </a:rPr>
              <a:t>(</a:t>
            </a:r>
            <a:r>
              <a:rPr sz="1100" u="sng" spc="-5" dirty="0">
                <a:solidFill>
                  <a:srgbClr val="009CDE"/>
                </a:solidFill>
                <a:uFill>
                  <a:solidFill>
                    <a:srgbClr val="009CDE"/>
                  </a:solidFill>
                </a:uFill>
                <a:latin typeface="Arial"/>
                <a:cs typeface="Arial"/>
                <a:hlinkClick r:id="rId2"/>
              </a:rPr>
              <a:t>http://www.who.int/infection-prevention/publications/burden_hcai/en/</a:t>
            </a:r>
            <a:r>
              <a:rPr sz="1100" spc="-5" dirty="0">
                <a:latin typeface="Arial"/>
                <a:cs typeface="Arial"/>
                <a:hlinkClick r:id="rId2"/>
              </a:rPr>
              <a:t>);</a:t>
            </a:r>
            <a:endParaRPr sz="1100">
              <a:latin typeface="Arial"/>
              <a:cs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1073" y="1142678"/>
            <a:ext cx="8406130" cy="4911090"/>
          </a:xfrm>
          <a:prstGeom prst="rect">
            <a:avLst/>
          </a:prstGeom>
        </p:spPr>
        <p:txBody>
          <a:bodyPr vert="horz" wrap="square" lIns="0" tIns="12700" rIns="0" bIns="0" rtlCol="0">
            <a:spAutoFit/>
          </a:bodyPr>
          <a:lstStyle/>
          <a:p>
            <a:pPr marL="355600" marR="322580" indent="-342900">
              <a:lnSpc>
                <a:spcPct val="110000"/>
              </a:lnSpc>
              <a:spcBef>
                <a:spcPts val="100"/>
              </a:spcBef>
              <a:buSzPct val="79166"/>
              <a:buChar char="•"/>
              <a:tabLst>
                <a:tab pos="354965" algn="l"/>
                <a:tab pos="355600" algn="l"/>
              </a:tabLst>
            </a:pPr>
            <a:r>
              <a:rPr sz="2400" spc="-5" dirty="0">
                <a:latin typeface="Arial"/>
                <a:cs typeface="Arial"/>
              </a:rPr>
              <a:t>Surveillance </a:t>
            </a:r>
            <a:r>
              <a:rPr sz="2400" dirty="0">
                <a:latin typeface="Arial"/>
                <a:cs typeface="Arial"/>
              </a:rPr>
              <a:t>is </a:t>
            </a:r>
            <a:r>
              <a:rPr sz="2400" spc="-5" dirty="0">
                <a:latin typeface="Arial"/>
                <a:cs typeface="Arial"/>
              </a:rPr>
              <a:t>important </a:t>
            </a:r>
            <a:r>
              <a:rPr sz="2400" dirty="0">
                <a:latin typeface="Arial"/>
                <a:cs typeface="Arial"/>
              </a:rPr>
              <a:t>in </a:t>
            </a:r>
            <a:r>
              <a:rPr sz="2400" spc="-5" dirty="0">
                <a:latin typeface="Arial"/>
                <a:cs typeface="Arial"/>
              </a:rPr>
              <a:t>understanding </a:t>
            </a:r>
            <a:r>
              <a:rPr sz="2400" dirty="0">
                <a:latin typeface="Arial"/>
                <a:cs typeface="Arial"/>
              </a:rPr>
              <a:t>and explaining  your own incidence and</a:t>
            </a:r>
            <a:r>
              <a:rPr sz="2400" spc="-35" dirty="0">
                <a:latin typeface="Arial"/>
                <a:cs typeface="Arial"/>
              </a:rPr>
              <a:t> </a:t>
            </a:r>
            <a:r>
              <a:rPr sz="2400" dirty="0">
                <a:latin typeface="Arial"/>
                <a:cs typeface="Arial"/>
              </a:rPr>
              <a:t>prevalence.</a:t>
            </a:r>
            <a:endParaRPr sz="2400">
              <a:latin typeface="Arial"/>
              <a:cs typeface="Arial"/>
            </a:endParaRPr>
          </a:p>
          <a:p>
            <a:pPr marL="355600" marR="381635" indent="-342900">
              <a:lnSpc>
                <a:spcPct val="110000"/>
              </a:lnSpc>
              <a:spcBef>
                <a:spcPts val="1195"/>
              </a:spcBef>
              <a:buSzPct val="79166"/>
              <a:buChar char="•"/>
              <a:tabLst>
                <a:tab pos="354965" algn="l"/>
                <a:tab pos="355600" algn="l"/>
              </a:tabLst>
            </a:pPr>
            <a:r>
              <a:rPr sz="2400" spc="-5" dirty="0">
                <a:latin typeface="Arial"/>
                <a:cs typeface="Arial"/>
              </a:rPr>
              <a:t>It </a:t>
            </a:r>
            <a:r>
              <a:rPr sz="2400" dirty="0">
                <a:latin typeface="Arial"/>
                <a:cs typeface="Arial"/>
              </a:rPr>
              <a:t>is </a:t>
            </a:r>
            <a:r>
              <a:rPr sz="2400" spc="-5" dirty="0">
                <a:latin typeface="Arial"/>
                <a:cs typeface="Arial"/>
              </a:rPr>
              <a:t>important to </a:t>
            </a:r>
            <a:r>
              <a:rPr sz="2400" dirty="0">
                <a:latin typeface="Arial"/>
                <a:cs typeface="Arial"/>
              </a:rPr>
              <a:t>use </a:t>
            </a:r>
            <a:r>
              <a:rPr sz="2400" spc="-5" dirty="0">
                <a:latin typeface="Arial"/>
                <a:cs typeface="Arial"/>
              </a:rPr>
              <a:t>country </a:t>
            </a:r>
            <a:r>
              <a:rPr sz="2400" dirty="0">
                <a:latin typeface="Arial"/>
                <a:cs typeface="Arial"/>
              </a:rPr>
              <a:t>and regional </a:t>
            </a:r>
            <a:r>
              <a:rPr sz="2400" spc="-5" dirty="0">
                <a:latin typeface="Arial"/>
                <a:cs typeface="Arial"/>
              </a:rPr>
              <a:t>data to </a:t>
            </a:r>
            <a:r>
              <a:rPr sz="2400" dirty="0">
                <a:latin typeface="Arial"/>
                <a:cs typeface="Arial"/>
              </a:rPr>
              <a:t>explain  what </a:t>
            </a:r>
            <a:r>
              <a:rPr sz="2400" spc="-5" dirty="0">
                <a:latin typeface="Arial"/>
                <a:cs typeface="Arial"/>
              </a:rPr>
              <a:t>the </a:t>
            </a:r>
            <a:r>
              <a:rPr sz="2400" dirty="0">
                <a:latin typeface="Arial"/>
                <a:cs typeface="Arial"/>
              </a:rPr>
              <a:t>common problems are likely </a:t>
            </a:r>
            <a:r>
              <a:rPr sz="2400" spc="-5" dirty="0">
                <a:latin typeface="Arial"/>
                <a:cs typeface="Arial"/>
              </a:rPr>
              <a:t>to </a:t>
            </a:r>
            <a:r>
              <a:rPr sz="2400" dirty="0">
                <a:latin typeface="Arial"/>
                <a:cs typeface="Arial"/>
              </a:rPr>
              <a:t>be and </a:t>
            </a:r>
            <a:r>
              <a:rPr sz="2400" spc="-5" dirty="0">
                <a:latin typeface="Arial"/>
                <a:cs typeface="Arial"/>
              </a:rPr>
              <a:t>to  </a:t>
            </a:r>
            <a:r>
              <a:rPr sz="2400" dirty="0">
                <a:latin typeface="Arial"/>
                <a:cs typeface="Arial"/>
              </a:rPr>
              <a:t>persuade </a:t>
            </a:r>
            <a:r>
              <a:rPr sz="2400" spc="-5" dirty="0">
                <a:latin typeface="Arial"/>
                <a:cs typeface="Arial"/>
              </a:rPr>
              <a:t>others to </a:t>
            </a:r>
            <a:r>
              <a:rPr sz="2400" dirty="0">
                <a:latin typeface="Arial"/>
                <a:cs typeface="Arial"/>
              </a:rPr>
              <a:t>commit </a:t>
            </a:r>
            <a:r>
              <a:rPr sz="2400" spc="-5" dirty="0">
                <a:latin typeface="Arial"/>
                <a:cs typeface="Arial"/>
              </a:rPr>
              <a:t>to</a:t>
            </a:r>
            <a:r>
              <a:rPr sz="2400" spc="-25" dirty="0">
                <a:latin typeface="Arial"/>
                <a:cs typeface="Arial"/>
              </a:rPr>
              <a:t> </a:t>
            </a:r>
            <a:r>
              <a:rPr sz="2400" spc="-5" dirty="0">
                <a:latin typeface="Arial"/>
                <a:cs typeface="Arial"/>
              </a:rPr>
              <a:t>improvement.</a:t>
            </a:r>
            <a:endParaRPr sz="2400">
              <a:latin typeface="Arial"/>
              <a:cs typeface="Arial"/>
            </a:endParaRPr>
          </a:p>
          <a:p>
            <a:pPr marL="355600" marR="5080" indent="-342900">
              <a:lnSpc>
                <a:spcPct val="110500"/>
              </a:lnSpc>
              <a:spcBef>
                <a:spcPts val="1185"/>
              </a:spcBef>
              <a:buSzPct val="79166"/>
              <a:buChar char="•"/>
              <a:tabLst>
                <a:tab pos="354965" algn="l"/>
                <a:tab pos="355600" algn="l"/>
              </a:tabLst>
            </a:pPr>
            <a:r>
              <a:rPr sz="2400" spc="-5" dirty="0">
                <a:latin typeface="Arial"/>
                <a:cs typeface="Arial"/>
              </a:rPr>
              <a:t>Based </a:t>
            </a:r>
            <a:r>
              <a:rPr sz="2400" dirty="0">
                <a:latin typeface="Arial"/>
                <a:cs typeface="Arial"/>
              </a:rPr>
              <a:t>on </a:t>
            </a:r>
            <a:r>
              <a:rPr sz="2400" spc="-5" dirty="0">
                <a:latin typeface="Arial"/>
                <a:cs typeface="Arial"/>
              </a:rPr>
              <a:t>your/available data, </a:t>
            </a:r>
            <a:r>
              <a:rPr sz="2400" dirty="0">
                <a:latin typeface="Arial"/>
                <a:cs typeface="Arial"/>
              </a:rPr>
              <a:t>you are </a:t>
            </a:r>
            <a:r>
              <a:rPr sz="2400" spc="-5" dirty="0">
                <a:latin typeface="Arial"/>
                <a:cs typeface="Arial"/>
              </a:rPr>
              <a:t>then </a:t>
            </a:r>
            <a:r>
              <a:rPr sz="2400" dirty="0">
                <a:latin typeface="Arial"/>
                <a:cs typeface="Arial"/>
              </a:rPr>
              <a:t>able </a:t>
            </a:r>
            <a:r>
              <a:rPr sz="2400" spc="-5" dirty="0">
                <a:latin typeface="Arial"/>
                <a:cs typeface="Arial"/>
              </a:rPr>
              <a:t>to </a:t>
            </a:r>
            <a:r>
              <a:rPr sz="2400" dirty="0">
                <a:latin typeface="Arial"/>
                <a:cs typeface="Arial"/>
              </a:rPr>
              <a:t>consider  </a:t>
            </a:r>
            <a:r>
              <a:rPr sz="2400" spc="-5" dirty="0">
                <a:latin typeface="Arial"/>
                <a:cs typeface="Arial"/>
              </a:rPr>
              <a:t>prioritizing </a:t>
            </a:r>
            <a:r>
              <a:rPr sz="2400" dirty="0">
                <a:latin typeface="Arial"/>
                <a:cs typeface="Arial"/>
              </a:rPr>
              <a:t>an improvement likely </a:t>
            </a:r>
            <a:r>
              <a:rPr sz="2400" spc="-5" dirty="0">
                <a:latin typeface="Arial"/>
                <a:cs typeface="Arial"/>
              </a:rPr>
              <a:t>to </a:t>
            </a:r>
            <a:r>
              <a:rPr sz="2400" dirty="0">
                <a:latin typeface="Arial"/>
                <a:cs typeface="Arial"/>
              </a:rPr>
              <a:t>have </a:t>
            </a:r>
            <a:r>
              <a:rPr sz="2400" spc="-5" dirty="0">
                <a:latin typeface="Arial"/>
                <a:cs typeface="Arial"/>
              </a:rPr>
              <a:t>the greatest  impact.</a:t>
            </a:r>
            <a:endParaRPr sz="2400">
              <a:latin typeface="Arial"/>
              <a:cs typeface="Arial"/>
            </a:endParaRPr>
          </a:p>
          <a:p>
            <a:pPr marL="355600" marR="259715" indent="-342900">
              <a:lnSpc>
                <a:spcPct val="110000"/>
              </a:lnSpc>
              <a:spcBef>
                <a:spcPts val="1200"/>
              </a:spcBef>
              <a:buSzPct val="79166"/>
              <a:buChar char="•"/>
              <a:tabLst>
                <a:tab pos="354965" algn="l"/>
                <a:tab pos="355600" algn="l"/>
              </a:tabLst>
            </a:pPr>
            <a:r>
              <a:rPr sz="2400" dirty="0">
                <a:latin typeface="Arial"/>
                <a:cs typeface="Arial"/>
              </a:rPr>
              <a:t>Choose improvement </a:t>
            </a:r>
            <a:r>
              <a:rPr sz="2400" spc="-5" dirty="0">
                <a:latin typeface="Arial"/>
                <a:cs typeface="Arial"/>
              </a:rPr>
              <a:t>actions that </a:t>
            </a:r>
            <a:r>
              <a:rPr sz="2400" dirty="0">
                <a:latin typeface="Arial"/>
                <a:cs typeface="Arial"/>
              </a:rPr>
              <a:t>are measurable and  where progress can be clearly </a:t>
            </a:r>
            <a:r>
              <a:rPr sz="2400" spc="-5" dirty="0">
                <a:latin typeface="Arial"/>
                <a:cs typeface="Arial"/>
              </a:rPr>
              <a:t>reported </a:t>
            </a:r>
            <a:r>
              <a:rPr sz="2400" dirty="0">
                <a:latin typeface="Arial"/>
                <a:cs typeface="Arial"/>
              </a:rPr>
              <a:t>over </a:t>
            </a:r>
            <a:r>
              <a:rPr sz="2400" spc="-5" dirty="0">
                <a:latin typeface="Arial"/>
                <a:cs typeface="Arial"/>
              </a:rPr>
              <a:t>time, </a:t>
            </a:r>
            <a:r>
              <a:rPr sz="2400" dirty="0">
                <a:latin typeface="Arial"/>
                <a:cs typeface="Arial"/>
              </a:rPr>
              <a:t>against  prevalence or incidence</a:t>
            </a:r>
            <a:r>
              <a:rPr sz="2400" spc="-20" dirty="0">
                <a:latin typeface="Arial"/>
                <a:cs typeface="Arial"/>
              </a:rPr>
              <a:t> </a:t>
            </a:r>
            <a:r>
              <a:rPr sz="2400" spc="-5" dirty="0">
                <a:latin typeface="Arial"/>
                <a:cs typeface="Arial"/>
              </a:rPr>
              <a:t>studies.</a:t>
            </a:r>
            <a:endParaRPr sz="2400">
              <a:latin typeface="Arial"/>
              <a:cs typeface="Arial"/>
            </a:endParaRPr>
          </a:p>
        </p:txBody>
      </p:sp>
      <p:sp>
        <p:nvSpPr>
          <p:cNvPr id="3" name="object 3"/>
          <p:cNvSpPr txBox="1"/>
          <p:nvPr/>
        </p:nvSpPr>
        <p:spPr>
          <a:xfrm>
            <a:off x="361073" y="6180442"/>
            <a:ext cx="8140065" cy="572770"/>
          </a:xfrm>
          <a:prstGeom prst="rect">
            <a:avLst/>
          </a:prstGeom>
        </p:spPr>
        <p:txBody>
          <a:bodyPr vert="horz" wrap="square" lIns="0" tIns="12700" rIns="0" bIns="0" rtlCol="0">
            <a:spAutoFit/>
          </a:bodyPr>
          <a:lstStyle/>
          <a:p>
            <a:pPr marL="12700" marR="5080">
              <a:lnSpc>
                <a:spcPct val="100000"/>
              </a:lnSpc>
              <a:spcBef>
                <a:spcPts val="100"/>
              </a:spcBef>
            </a:pPr>
            <a:r>
              <a:rPr sz="1200" spc="-5" dirty="0">
                <a:latin typeface="Arial"/>
                <a:cs typeface="Arial"/>
              </a:rPr>
              <a:t>Use the WHO Protocol for surgical site infection surveillance with focus on settings with limited resources Geneva: World  Health Organization; 2018 (</a:t>
            </a:r>
            <a:r>
              <a:rPr sz="1200" u="sng" spc="-5" dirty="0">
                <a:solidFill>
                  <a:srgbClr val="009CDE"/>
                </a:solidFill>
                <a:uFill>
                  <a:solidFill>
                    <a:srgbClr val="009CDE"/>
                  </a:solidFill>
                </a:uFill>
                <a:latin typeface="Arial"/>
                <a:cs typeface="Arial"/>
                <a:hlinkClick r:id="rId2"/>
              </a:rPr>
              <a:t>http://www.who.int/infection-prevention/tools/surgical/SSI-surveillance-protocol.pdf?ua=1</a:t>
            </a:r>
            <a:r>
              <a:rPr sz="1200" spc="-5" dirty="0">
                <a:latin typeface="Arial"/>
                <a:cs typeface="Arial"/>
                <a:hlinkClick r:id="rId2"/>
              </a:rPr>
              <a:t>) </a:t>
            </a:r>
            <a:r>
              <a:rPr sz="1200" dirty="0">
                <a:latin typeface="Arial"/>
                <a:cs typeface="Arial"/>
              </a:rPr>
              <a:t>to  </a:t>
            </a:r>
            <a:r>
              <a:rPr sz="1200" spc="-5" dirty="0">
                <a:latin typeface="Arial"/>
                <a:cs typeface="Arial"/>
              </a:rPr>
              <a:t>understand more about conducting</a:t>
            </a:r>
            <a:r>
              <a:rPr sz="1200" dirty="0">
                <a:latin typeface="Arial"/>
                <a:cs typeface="Arial"/>
              </a:rPr>
              <a:t> </a:t>
            </a:r>
            <a:r>
              <a:rPr sz="1200" spc="-5" dirty="0">
                <a:latin typeface="Arial"/>
                <a:cs typeface="Arial"/>
              </a:rPr>
              <a:t>surveillance.</a:t>
            </a:r>
            <a:endParaRPr sz="1200">
              <a:latin typeface="Arial"/>
              <a:cs typeface="Arial"/>
            </a:endParaRPr>
          </a:p>
        </p:txBody>
      </p:sp>
      <p:sp>
        <p:nvSpPr>
          <p:cNvPr id="4" name="object 4"/>
          <p:cNvSpPr txBox="1">
            <a:spLocks noGrp="1"/>
          </p:cNvSpPr>
          <p:nvPr>
            <p:ph type="title"/>
          </p:nvPr>
        </p:nvSpPr>
        <p:spPr>
          <a:xfrm>
            <a:off x="365298" y="133594"/>
            <a:ext cx="4866005" cy="953769"/>
          </a:xfrm>
          <a:prstGeom prst="rect">
            <a:avLst/>
          </a:prstGeom>
        </p:spPr>
        <p:txBody>
          <a:bodyPr vert="horz" wrap="square" lIns="0" tIns="66040" rIns="0" bIns="0" rtlCol="0">
            <a:spAutoFit/>
          </a:bodyPr>
          <a:lstStyle/>
          <a:p>
            <a:pPr marL="12700" marR="5080">
              <a:lnSpc>
                <a:spcPts val="3470"/>
              </a:lnSpc>
              <a:spcBef>
                <a:spcPts val="520"/>
              </a:spcBef>
            </a:pPr>
            <a:r>
              <a:rPr spc="-5" dirty="0"/>
              <a:t>SSI burden data in the local  context </a:t>
            </a:r>
            <a:r>
              <a:rPr dirty="0"/>
              <a:t>–</a:t>
            </a:r>
            <a:r>
              <a:rPr spc="-10" dirty="0"/>
              <a:t> </a:t>
            </a:r>
            <a:r>
              <a:rPr spc="-5" dirty="0"/>
              <a:t>summary</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5298" y="1739865"/>
            <a:ext cx="8186420" cy="3455035"/>
          </a:xfrm>
          <a:prstGeom prst="rect">
            <a:avLst/>
          </a:prstGeom>
        </p:spPr>
        <p:txBody>
          <a:bodyPr vert="horz" wrap="square" lIns="0" tIns="12700" rIns="0" bIns="0" rtlCol="0">
            <a:spAutoFit/>
          </a:bodyPr>
          <a:lstStyle/>
          <a:p>
            <a:pPr marL="355600" marR="156845" indent="-342900">
              <a:lnSpc>
                <a:spcPct val="110100"/>
              </a:lnSpc>
              <a:spcBef>
                <a:spcPts val="100"/>
              </a:spcBef>
              <a:buSzPct val="78571"/>
              <a:buChar char="•"/>
              <a:tabLst>
                <a:tab pos="354965" algn="l"/>
                <a:tab pos="355600" algn="l"/>
              </a:tabLst>
            </a:pPr>
            <a:r>
              <a:rPr sz="2800" dirty="0">
                <a:latin typeface="Arial"/>
                <a:cs typeface="Arial"/>
              </a:rPr>
              <a:t>Lack of </a:t>
            </a:r>
            <a:r>
              <a:rPr sz="2800" spc="-5" dirty="0">
                <a:latin typeface="Arial"/>
                <a:cs typeface="Arial"/>
              </a:rPr>
              <a:t>understanding </a:t>
            </a:r>
            <a:r>
              <a:rPr sz="2800" dirty="0">
                <a:latin typeface="Arial"/>
                <a:cs typeface="Arial"/>
              </a:rPr>
              <a:t>of </a:t>
            </a:r>
            <a:r>
              <a:rPr sz="2800" spc="-5" dirty="0">
                <a:latin typeface="Arial"/>
                <a:cs typeface="Arial"/>
              </a:rPr>
              <a:t>the </a:t>
            </a:r>
            <a:r>
              <a:rPr sz="2800" dirty="0">
                <a:latin typeface="Arial"/>
                <a:cs typeface="Arial"/>
              </a:rPr>
              <a:t>problem </a:t>
            </a:r>
            <a:r>
              <a:rPr sz="2800" spc="-5" dirty="0">
                <a:latin typeface="Arial"/>
                <a:cs typeface="Arial"/>
              </a:rPr>
              <a:t>(frequency  </a:t>
            </a:r>
            <a:r>
              <a:rPr sz="2800" dirty="0">
                <a:latin typeface="Arial"/>
                <a:cs typeface="Arial"/>
              </a:rPr>
              <a:t>and</a:t>
            </a:r>
            <a:r>
              <a:rPr sz="2800" spc="-5" dirty="0">
                <a:latin typeface="Arial"/>
                <a:cs typeface="Arial"/>
              </a:rPr>
              <a:t> </a:t>
            </a:r>
            <a:r>
              <a:rPr sz="2800" dirty="0">
                <a:latin typeface="Arial"/>
                <a:cs typeface="Arial"/>
              </a:rPr>
              <a:t>burden)</a:t>
            </a:r>
            <a:endParaRPr sz="2800">
              <a:latin typeface="Arial"/>
              <a:cs typeface="Arial"/>
            </a:endParaRPr>
          </a:p>
          <a:p>
            <a:pPr marL="355600" indent="-342900">
              <a:lnSpc>
                <a:spcPct val="100000"/>
              </a:lnSpc>
              <a:spcBef>
                <a:spcPts val="1939"/>
              </a:spcBef>
              <a:buSzPct val="78571"/>
              <a:buChar char="•"/>
              <a:tabLst>
                <a:tab pos="354965" algn="l"/>
                <a:tab pos="355600" algn="l"/>
              </a:tabLst>
            </a:pPr>
            <a:r>
              <a:rPr sz="2800" dirty="0">
                <a:latin typeface="Arial"/>
                <a:cs typeface="Arial"/>
              </a:rPr>
              <a:t>Lack of adherence </a:t>
            </a:r>
            <a:r>
              <a:rPr sz="2800" spc="-5" dirty="0">
                <a:latin typeface="Arial"/>
                <a:cs typeface="Arial"/>
              </a:rPr>
              <a:t>to safe</a:t>
            </a:r>
            <a:r>
              <a:rPr sz="2800" spc="-10" dirty="0">
                <a:latin typeface="Arial"/>
                <a:cs typeface="Arial"/>
              </a:rPr>
              <a:t> </a:t>
            </a:r>
            <a:r>
              <a:rPr sz="2800" dirty="0">
                <a:latin typeface="Arial"/>
                <a:cs typeface="Arial"/>
              </a:rPr>
              <a:t>processes</a:t>
            </a:r>
            <a:endParaRPr sz="2800">
              <a:latin typeface="Arial"/>
              <a:cs typeface="Arial"/>
            </a:endParaRPr>
          </a:p>
          <a:p>
            <a:pPr marL="355600" indent="-342900">
              <a:lnSpc>
                <a:spcPct val="100000"/>
              </a:lnSpc>
              <a:spcBef>
                <a:spcPts val="1939"/>
              </a:spcBef>
              <a:buSzPct val="78571"/>
              <a:buChar char="•"/>
              <a:tabLst>
                <a:tab pos="354965" algn="l"/>
                <a:tab pos="355600" algn="l"/>
              </a:tabLst>
            </a:pPr>
            <a:r>
              <a:rPr sz="2800" dirty="0">
                <a:latin typeface="Arial"/>
                <a:cs typeface="Arial"/>
              </a:rPr>
              <a:t>Lack of a </a:t>
            </a:r>
            <a:r>
              <a:rPr sz="2800" spc="-5" dirty="0">
                <a:latin typeface="Arial"/>
                <a:cs typeface="Arial"/>
              </a:rPr>
              <a:t>safety</a:t>
            </a:r>
            <a:r>
              <a:rPr sz="2800" spc="-25" dirty="0">
                <a:latin typeface="Arial"/>
                <a:cs typeface="Arial"/>
              </a:rPr>
              <a:t> </a:t>
            </a:r>
            <a:r>
              <a:rPr sz="2800" spc="-5" dirty="0">
                <a:latin typeface="Arial"/>
                <a:cs typeface="Arial"/>
              </a:rPr>
              <a:t>culture</a:t>
            </a:r>
            <a:endParaRPr sz="2800">
              <a:latin typeface="Arial"/>
              <a:cs typeface="Arial"/>
            </a:endParaRPr>
          </a:p>
          <a:p>
            <a:pPr marL="355600" marR="5080" indent="-342900">
              <a:lnSpc>
                <a:spcPct val="110100"/>
              </a:lnSpc>
              <a:spcBef>
                <a:spcPts val="1600"/>
              </a:spcBef>
              <a:buSzPct val="78571"/>
              <a:buFont typeface="Arial"/>
              <a:buChar char="•"/>
              <a:tabLst>
                <a:tab pos="354965" algn="l"/>
                <a:tab pos="355600" algn="l"/>
              </a:tabLst>
            </a:pPr>
            <a:r>
              <a:rPr sz="2800" b="1" dirty="0">
                <a:latin typeface="Arial"/>
                <a:cs typeface="Arial"/>
              </a:rPr>
              <a:t>Lack of </a:t>
            </a:r>
            <a:r>
              <a:rPr sz="2800" b="1" spc="-5" dirty="0">
                <a:latin typeface="Arial"/>
                <a:cs typeface="Arial"/>
              </a:rPr>
              <a:t>awareness </a:t>
            </a:r>
            <a:r>
              <a:rPr sz="2800" b="1" dirty="0">
                <a:latin typeface="Arial"/>
                <a:cs typeface="Arial"/>
              </a:rPr>
              <a:t>of </a:t>
            </a:r>
            <a:r>
              <a:rPr sz="2800" b="1" spc="-5" dirty="0">
                <a:latin typeface="Arial"/>
                <a:cs typeface="Arial"/>
              </a:rPr>
              <a:t>what </a:t>
            </a:r>
            <a:r>
              <a:rPr sz="2800" b="1" dirty="0">
                <a:latin typeface="Arial"/>
                <a:cs typeface="Arial"/>
              </a:rPr>
              <a:t>the safe </a:t>
            </a:r>
            <a:r>
              <a:rPr sz="2800" b="1" spc="-5" dirty="0">
                <a:latin typeface="Arial"/>
                <a:cs typeface="Arial"/>
              </a:rPr>
              <a:t>processes  are </a:t>
            </a:r>
            <a:r>
              <a:rPr sz="2800" spc="-10" dirty="0">
                <a:latin typeface="Arial"/>
                <a:cs typeface="Arial"/>
              </a:rPr>
              <a:t>(effective SSI </a:t>
            </a:r>
            <a:r>
              <a:rPr sz="2800" spc="-5" dirty="0">
                <a:latin typeface="Arial"/>
                <a:cs typeface="Arial"/>
              </a:rPr>
              <a:t>preventive</a:t>
            </a:r>
            <a:r>
              <a:rPr sz="2800" spc="25" dirty="0">
                <a:latin typeface="Arial"/>
                <a:cs typeface="Arial"/>
              </a:rPr>
              <a:t> </a:t>
            </a:r>
            <a:r>
              <a:rPr sz="2800" dirty="0">
                <a:latin typeface="Arial"/>
                <a:cs typeface="Arial"/>
              </a:rPr>
              <a:t>measures)</a:t>
            </a:r>
            <a:endParaRPr sz="2800">
              <a:latin typeface="Arial"/>
              <a:cs typeface="Arial"/>
            </a:endParaRPr>
          </a:p>
        </p:txBody>
      </p:sp>
      <p:sp>
        <p:nvSpPr>
          <p:cNvPr id="3" name="object 3"/>
          <p:cNvSpPr txBox="1">
            <a:spLocks noGrp="1"/>
          </p:cNvSpPr>
          <p:nvPr>
            <p:ph type="title"/>
          </p:nvPr>
        </p:nvSpPr>
        <p:spPr>
          <a:xfrm>
            <a:off x="365298" y="572507"/>
            <a:ext cx="3332479" cy="513080"/>
          </a:xfrm>
          <a:prstGeom prst="rect">
            <a:avLst/>
          </a:prstGeom>
        </p:spPr>
        <p:txBody>
          <a:bodyPr vert="horz" wrap="square" lIns="0" tIns="12700" rIns="0" bIns="0" rtlCol="0">
            <a:spAutoFit/>
          </a:bodyPr>
          <a:lstStyle/>
          <a:p>
            <a:pPr marL="12700">
              <a:lnSpc>
                <a:spcPct val="100000"/>
              </a:lnSpc>
              <a:spcBef>
                <a:spcPts val="100"/>
              </a:spcBef>
            </a:pPr>
            <a:r>
              <a:rPr spc="-5" dirty="0"/>
              <a:t>What leads to</a:t>
            </a:r>
            <a:r>
              <a:rPr spc="-50" dirty="0"/>
              <a:t> </a:t>
            </a:r>
            <a:r>
              <a:rPr spc="-5" dirty="0"/>
              <a:t>SSI?</a:t>
            </a:r>
          </a:p>
        </p:txBody>
      </p:sp>
      <p:sp>
        <p:nvSpPr>
          <p:cNvPr id="4" name="object 4"/>
          <p:cNvSpPr/>
          <p:nvPr/>
        </p:nvSpPr>
        <p:spPr>
          <a:xfrm>
            <a:off x="7426763" y="5844760"/>
            <a:ext cx="1705176" cy="99566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25625" y="2533210"/>
            <a:ext cx="6732270" cy="1069340"/>
          </a:xfrm>
          <a:prstGeom prst="rect">
            <a:avLst/>
          </a:prstGeom>
        </p:spPr>
        <p:txBody>
          <a:bodyPr vert="horz" wrap="square" lIns="0" tIns="73660" rIns="0" bIns="0" rtlCol="0">
            <a:spAutoFit/>
          </a:bodyPr>
          <a:lstStyle/>
          <a:p>
            <a:pPr marL="1240155" marR="5080" indent="-1228090">
              <a:lnSpc>
                <a:spcPts val="3900"/>
              </a:lnSpc>
              <a:spcBef>
                <a:spcPts val="580"/>
              </a:spcBef>
            </a:pPr>
            <a:r>
              <a:rPr sz="3600" spc="-70" dirty="0"/>
              <a:t>WHAT </a:t>
            </a:r>
            <a:r>
              <a:rPr sz="3600" dirty="0"/>
              <a:t>ARE </a:t>
            </a:r>
            <a:r>
              <a:rPr sz="3600" spc="-5" dirty="0"/>
              <a:t>THE KNOWN</a:t>
            </a:r>
            <a:r>
              <a:rPr sz="3600" spc="-330" dirty="0"/>
              <a:t> </a:t>
            </a:r>
            <a:r>
              <a:rPr sz="3600" spc="-5" dirty="0"/>
              <a:t>RISK  </a:t>
            </a:r>
            <a:r>
              <a:rPr sz="3600" spc="-50" dirty="0"/>
              <a:t>FACTORS </a:t>
            </a:r>
            <a:r>
              <a:rPr sz="3600" spc="-5" dirty="0"/>
              <a:t>FOR</a:t>
            </a:r>
            <a:r>
              <a:rPr sz="3600" spc="25" dirty="0"/>
              <a:t> </a:t>
            </a:r>
            <a:r>
              <a:rPr sz="3600" spc="-5" dirty="0"/>
              <a:t>SSI?</a:t>
            </a:r>
            <a:endParaRPr sz="3600"/>
          </a:p>
        </p:txBody>
      </p:sp>
      <p:sp>
        <p:nvSpPr>
          <p:cNvPr id="3" name="object 3"/>
          <p:cNvSpPr/>
          <p:nvPr/>
        </p:nvSpPr>
        <p:spPr>
          <a:xfrm>
            <a:off x="8155061" y="5877798"/>
            <a:ext cx="969154" cy="971022"/>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sz="half" idx="2"/>
          </p:nvPr>
        </p:nvSpPr>
        <p:spPr>
          <a:prstGeom prst="rect">
            <a:avLst/>
          </a:prstGeom>
        </p:spPr>
        <p:txBody>
          <a:bodyPr vert="horz" wrap="square" lIns="0" tIns="186055" rIns="0" bIns="0" rtlCol="0">
            <a:spAutoFit/>
          </a:bodyPr>
          <a:lstStyle/>
          <a:p>
            <a:pPr marL="12700">
              <a:lnSpc>
                <a:spcPct val="100000"/>
              </a:lnSpc>
              <a:spcBef>
                <a:spcPts val="1465"/>
              </a:spcBef>
            </a:pPr>
            <a:r>
              <a:rPr spc="-5" dirty="0"/>
              <a:t>Patient-related</a:t>
            </a:r>
          </a:p>
          <a:p>
            <a:pPr marL="373380" indent="-179705">
              <a:lnSpc>
                <a:spcPct val="100000"/>
              </a:lnSpc>
              <a:spcBef>
                <a:spcPts val="1365"/>
              </a:spcBef>
              <a:buChar char="•"/>
              <a:tabLst>
                <a:tab pos="373380" algn="l"/>
              </a:tabLst>
            </a:pPr>
            <a:r>
              <a:rPr b="0" spc="-5" dirty="0">
                <a:latin typeface="Arial"/>
                <a:cs typeface="Arial"/>
              </a:rPr>
              <a:t>increasing</a:t>
            </a:r>
            <a:r>
              <a:rPr b="0" spc="-15" dirty="0">
                <a:latin typeface="Arial"/>
                <a:cs typeface="Arial"/>
              </a:rPr>
              <a:t> </a:t>
            </a:r>
            <a:r>
              <a:rPr b="0" spc="-5" dirty="0">
                <a:latin typeface="Arial"/>
                <a:cs typeface="Arial"/>
              </a:rPr>
              <a:t>age</a:t>
            </a:r>
          </a:p>
          <a:p>
            <a:pPr marL="373380" indent="-179705">
              <a:lnSpc>
                <a:spcPct val="100000"/>
              </a:lnSpc>
              <a:spcBef>
                <a:spcPts val="735"/>
              </a:spcBef>
              <a:buChar char="•"/>
              <a:tabLst>
                <a:tab pos="373380" algn="l"/>
              </a:tabLst>
            </a:pPr>
            <a:r>
              <a:rPr b="0" spc="-5" dirty="0">
                <a:latin typeface="Arial"/>
                <a:cs typeface="Arial"/>
              </a:rPr>
              <a:t>diabetes</a:t>
            </a:r>
          </a:p>
          <a:p>
            <a:pPr marL="373380" indent="-179705">
              <a:lnSpc>
                <a:spcPct val="100000"/>
              </a:lnSpc>
              <a:spcBef>
                <a:spcPts val="735"/>
              </a:spcBef>
              <a:buChar char="•"/>
              <a:tabLst>
                <a:tab pos="373380" algn="l"/>
              </a:tabLst>
            </a:pPr>
            <a:r>
              <a:rPr b="0" spc="-5" dirty="0">
                <a:latin typeface="Arial"/>
                <a:cs typeface="Arial"/>
              </a:rPr>
              <a:t>obesity</a:t>
            </a:r>
          </a:p>
          <a:p>
            <a:pPr marL="373380" indent="-179705">
              <a:lnSpc>
                <a:spcPct val="100000"/>
              </a:lnSpc>
              <a:spcBef>
                <a:spcPts val="735"/>
              </a:spcBef>
              <a:buChar char="•"/>
              <a:tabLst>
                <a:tab pos="373380" algn="l"/>
              </a:tabLst>
            </a:pPr>
            <a:r>
              <a:rPr b="0" spc="-5" dirty="0">
                <a:latin typeface="Arial"/>
                <a:cs typeface="Arial"/>
              </a:rPr>
              <a:t>smoking</a:t>
            </a:r>
          </a:p>
          <a:p>
            <a:pPr marL="373380" marR="654050" indent="-179705">
              <a:lnSpc>
                <a:spcPct val="111100"/>
              </a:lnSpc>
              <a:spcBef>
                <a:spcPts val="465"/>
              </a:spcBef>
              <a:buChar char="•"/>
              <a:tabLst>
                <a:tab pos="373380" algn="l"/>
              </a:tabLst>
            </a:pPr>
            <a:r>
              <a:rPr b="0" spc="-5" dirty="0">
                <a:latin typeface="Arial"/>
                <a:cs typeface="Arial"/>
              </a:rPr>
              <a:t>immunosuppressive drugs  (corticosteroids)</a:t>
            </a:r>
          </a:p>
          <a:p>
            <a:pPr marL="373380" marR="5080" indent="-179705">
              <a:lnSpc>
                <a:spcPct val="109700"/>
              </a:lnSpc>
              <a:spcBef>
                <a:spcPts val="500"/>
              </a:spcBef>
              <a:buFont typeface="Arial"/>
              <a:buChar char="•"/>
              <a:tabLst>
                <a:tab pos="373380" algn="l"/>
              </a:tabLst>
            </a:pPr>
            <a:r>
              <a:rPr b="0" i="1" spc="-5" dirty="0">
                <a:latin typeface="Arial"/>
                <a:cs typeface="Arial"/>
              </a:rPr>
              <a:t>Staphylococcus aureus </a:t>
            </a:r>
            <a:r>
              <a:rPr b="0" spc="-5" dirty="0">
                <a:latin typeface="Arial"/>
                <a:cs typeface="Arial"/>
              </a:rPr>
              <a:t>carriage  (nasal </a:t>
            </a:r>
            <a:r>
              <a:rPr b="0" dirty="0">
                <a:latin typeface="Arial"/>
                <a:cs typeface="Arial"/>
              </a:rPr>
              <a:t>or</a:t>
            </a:r>
            <a:r>
              <a:rPr b="0" spc="-10" dirty="0">
                <a:latin typeface="Arial"/>
                <a:cs typeface="Arial"/>
              </a:rPr>
              <a:t> </a:t>
            </a:r>
            <a:r>
              <a:rPr b="0" spc="-5" dirty="0">
                <a:latin typeface="Arial"/>
                <a:cs typeface="Arial"/>
              </a:rPr>
              <a:t>other)</a:t>
            </a:r>
          </a:p>
          <a:p>
            <a:pPr marL="373380" indent="-179705">
              <a:lnSpc>
                <a:spcPct val="100000"/>
              </a:lnSpc>
              <a:spcBef>
                <a:spcPts val="735"/>
              </a:spcBef>
              <a:buChar char="•"/>
              <a:tabLst>
                <a:tab pos="373380" algn="l"/>
              </a:tabLst>
            </a:pPr>
            <a:r>
              <a:rPr b="0" spc="-5" dirty="0">
                <a:latin typeface="Arial"/>
                <a:cs typeface="Arial"/>
              </a:rPr>
              <a:t>distant infection</a:t>
            </a:r>
            <a:r>
              <a:rPr b="0" spc="-25" dirty="0">
                <a:latin typeface="Arial"/>
                <a:cs typeface="Arial"/>
              </a:rPr>
              <a:t> </a:t>
            </a:r>
            <a:r>
              <a:rPr b="0" spc="-5" dirty="0">
                <a:latin typeface="Arial"/>
                <a:cs typeface="Arial"/>
              </a:rPr>
              <a:t>focus</a:t>
            </a:r>
          </a:p>
          <a:p>
            <a:pPr marL="373380" indent="-179705">
              <a:lnSpc>
                <a:spcPct val="100000"/>
              </a:lnSpc>
              <a:spcBef>
                <a:spcPts val="730"/>
              </a:spcBef>
              <a:buChar char="•"/>
              <a:tabLst>
                <a:tab pos="373380" algn="l"/>
              </a:tabLst>
            </a:pPr>
            <a:r>
              <a:rPr b="0" spc="-5" dirty="0">
                <a:latin typeface="Arial"/>
                <a:cs typeface="Arial"/>
              </a:rPr>
              <a:t>malnutrition</a:t>
            </a:r>
          </a:p>
        </p:txBody>
      </p:sp>
      <p:sp>
        <p:nvSpPr>
          <p:cNvPr id="3" name="object 3"/>
          <p:cNvSpPr txBox="1"/>
          <p:nvPr/>
        </p:nvSpPr>
        <p:spPr>
          <a:xfrm>
            <a:off x="4681073" y="998651"/>
            <a:ext cx="3822065" cy="5614035"/>
          </a:xfrm>
          <a:prstGeom prst="rect">
            <a:avLst/>
          </a:prstGeom>
        </p:spPr>
        <p:txBody>
          <a:bodyPr vert="horz" wrap="square" lIns="0" tIns="156210" rIns="0" bIns="0" rtlCol="0">
            <a:spAutoFit/>
          </a:bodyPr>
          <a:lstStyle/>
          <a:p>
            <a:pPr marL="12700">
              <a:lnSpc>
                <a:spcPct val="100000"/>
              </a:lnSpc>
              <a:spcBef>
                <a:spcPts val="1230"/>
              </a:spcBef>
            </a:pPr>
            <a:r>
              <a:rPr sz="2000" b="1" spc="-5" dirty="0">
                <a:latin typeface="Arial"/>
                <a:cs typeface="Arial"/>
              </a:rPr>
              <a:t>Preoperative</a:t>
            </a:r>
            <a:endParaRPr sz="2000">
              <a:latin typeface="Arial"/>
              <a:cs typeface="Arial"/>
            </a:endParaRPr>
          </a:p>
          <a:p>
            <a:pPr marL="373380" indent="-179705">
              <a:lnSpc>
                <a:spcPct val="100000"/>
              </a:lnSpc>
              <a:spcBef>
                <a:spcPts val="1135"/>
              </a:spcBef>
              <a:buChar char="•"/>
              <a:tabLst>
                <a:tab pos="373380" algn="l"/>
              </a:tabLst>
            </a:pPr>
            <a:r>
              <a:rPr sz="2000" spc="-5" dirty="0">
                <a:latin typeface="Arial"/>
                <a:cs typeface="Arial"/>
              </a:rPr>
              <a:t>preoperative length </a:t>
            </a:r>
            <a:r>
              <a:rPr sz="2000" dirty="0">
                <a:latin typeface="Arial"/>
                <a:cs typeface="Arial"/>
              </a:rPr>
              <a:t>of</a:t>
            </a:r>
            <a:r>
              <a:rPr sz="2000" spc="-35" dirty="0">
                <a:latin typeface="Arial"/>
                <a:cs typeface="Arial"/>
              </a:rPr>
              <a:t> </a:t>
            </a:r>
            <a:r>
              <a:rPr sz="2000" spc="-5" dirty="0">
                <a:latin typeface="Arial"/>
                <a:cs typeface="Arial"/>
              </a:rPr>
              <a:t>stay</a:t>
            </a:r>
            <a:endParaRPr sz="2000">
              <a:latin typeface="Arial"/>
              <a:cs typeface="Arial"/>
            </a:endParaRPr>
          </a:p>
          <a:p>
            <a:pPr marL="373380" indent="-179705">
              <a:lnSpc>
                <a:spcPct val="100000"/>
              </a:lnSpc>
              <a:spcBef>
                <a:spcPts val="735"/>
              </a:spcBef>
              <a:buChar char="•"/>
              <a:tabLst>
                <a:tab pos="373380" algn="l"/>
              </a:tabLst>
            </a:pPr>
            <a:r>
              <a:rPr sz="2000" spc="-5" dirty="0">
                <a:latin typeface="Arial"/>
                <a:cs typeface="Arial"/>
              </a:rPr>
              <a:t>antibiotic</a:t>
            </a:r>
            <a:r>
              <a:rPr sz="2000" spc="-10" dirty="0">
                <a:latin typeface="Arial"/>
                <a:cs typeface="Arial"/>
              </a:rPr>
              <a:t> </a:t>
            </a:r>
            <a:r>
              <a:rPr sz="2000" spc="-5" dirty="0">
                <a:latin typeface="Arial"/>
                <a:cs typeface="Arial"/>
              </a:rPr>
              <a:t>prophylaxis</a:t>
            </a:r>
            <a:endParaRPr sz="2000">
              <a:latin typeface="Arial"/>
              <a:cs typeface="Arial"/>
            </a:endParaRPr>
          </a:p>
          <a:p>
            <a:pPr marL="373380" indent="-179705">
              <a:lnSpc>
                <a:spcPct val="100000"/>
              </a:lnSpc>
              <a:spcBef>
                <a:spcPts val="730"/>
              </a:spcBef>
              <a:buChar char="•"/>
              <a:tabLst>
                <a:tab pos="373380" algn="l"/>
              </a:tabLst>
            </a:pPr>
            <a:r>
              <a:rPr sz="2000" dirty="0">
                <a:latin typeface="Arial"/>
                <a:cs typeface="Arial"/>
              </a:rPr>
              <a:t>hair </a:t>
            </a:r>
            <a:r>
              <a:rPr sz="2000" spc="-5" dirty="0">
                <a:latin typeface="Arial"/>
                <a:cs typeface="Arial"/>
              </a:rPr>
              <a:t>removal</a:t>
            </a:r>
            <a:r>
              <a:rPr sz="2000" spc="-15" dirty="0">
                <a:latin typeface="Arial"/>
                <a:cs typeface="Arial"/>
              </a:rPr>
              <a:t> </a:t>
            </a:r>
            <a:r>
              <a:rPr sz="2000" spc="-5" dirty="0">
                <a:latin typeface="Arial"/>
                <a:cs typeface="Arial"/>
              </a:rPr>
              <a:t>technique</a:t>
            </a:r>
            <a:endParaRPr sz="2000">
              <a:latin typeface="Arial"/>
              <a:cs typeface="Arial"/>
            </a:endParaRPr>
          </a:p>
          <a:p>
            <a:pPr>
              <a:lnSpc>
                <a:spcPct val="100000"/>
              </a:lnSpc>
              <a:spcBef>
                <a:spcPts val="30"/>
              </a:spcBef>
              <a:buFont typeface="Arial"/>
              <a:buChar char="•"/>
            </a:pPr>
            <a:endParaRPr sz="3250">
              <a:latin typeface="Times New Roman"/>
              <a:cs typeface="Times New Roman"/>
            </a:endParaRPr>
          </a:p>
          <a:p>
            <a:pPr marL="12700">
              <a:lnSpc>
                <a:spcPct val="100000"/>
              </a:lnSpc>
            </a:pPr>
            <a:r>
              <a:rPr sz="2000" b="1" spc="-5" dirty="0">
                <a:latin typeface="Arial"/>
                <a:cs typeface="Arial"/>
              </a:rPr>
              <a:t>Operative</a:t>
            </a:r>
            <a:endParaRPr sz="2000">
              <a:latin typeface="Arial"/>
              <a:cs typeface="Arial"/>
            </a:endParaRPr>
          </a:p>
          <a:p>
            <a:pPr marL="373380" indent="-179705">
              <a:lnSpc>
                <a:spcPct val="100000"/>
              </a:lnSpc>
              <a:spcBef>
                <a:spcPts val="1135"/>
              </a:spcBef>
              <a:buChar char="•"/>
              <a:tabLst>
                <a:tab pos="373380" algn="l"/>
              </a:tabLst>
            </a:pPr>
            <a:r>
              <a:rPr sz="2000" dirty="0">
                <a:latin typeface="Arial"/>
                <a:cs typeface="Arial"/>
              </a:rPr>
              <a:t>wound</a:t>
            </a:r>
            <a:r>
              <a:rPr sz="2000" spc="-15" dirty="0">
                <a:latin typeface="Arial"/>
                <a:cs typeface="Arial"/>
              </a:rPr>
              <a:t> </a:t>
            </a:r>
            <a:r>
              <a:rPr sz="2000" spc="-5" dirty="0">
                <a:latin typeface="Arial"/>
                <a:cs typeface="Arial"/>
              </a:rPr>
              <a:t>classification</a:t>
            </a:r>
            <a:endParaRPr sz="2000">
              <a:latin typeface="Arial"/>
              <a:cs typeface="Arial"/>
            </a:endParaRPr>
          </a:p>
          <a:p>
            <a:pPr marL="373380" marR="12065" indent="-179705">
              <a:lnSpc>
                <a:spcPct val="109700"/>
              </a:lnSpc>
              <a:spcBef>
                <a:spcPts val="500"/>
              </a:spcBef>
              <a:buChar char="•"/>
              <a:tabLst>
                <a:tab pos="373380" algn="l"/>
              </a:tabLst>
            </a:pPr>
            <a:r>
              <a:rPr sz="2000" spc="-5" dirty="0">
                <a:latin typeface="Arial"/>
                <a:cs typeface="Arial"/>
              </a:rPr>
              <a:t>operative technique, degree </a:t>
            </a:r>
            <a:r>
              <a:rPr sz="2000" dirty="0">
                <a:latin typeface="Arial"/>
                <a:cs typeface="Arial"/>
              </a:rPr>
              <a:t>of  </a:t>
            </a:r>
            <a:r>
              <a:rPr sz="2000" spc="-5" dirty="0">
                <a:latin typeface="Arial"/>
                <a:cs typeface="Arial"/>
              </a:rPr>
              <a:t>tissue</a:t>
            </a:r>
            <a:r>
              <a:rPr sz="2000" spc="-15" dirty="0">
                <a:latin typeface="Arial"/>
                <a:cs typeface="Arial"/>
              </a:rPr>
              <a:t> </a:t>
            </a:r>
            <a:r>
              <a:rPr sz="2000" spc="-5" dirty="0">
                <a:latin typeface="Arial"/>
                <a:cs typeface="Arial"/>
              </a:rPr>
              <a:t>trauma</a:t>
            </a:r>
            <a:endParaRPr sz="2000">
              <a:latin typeface="Arial"/>
              <a:cs typeface="Arial"/>
            </a:endParaRPr>
          </a:p>
          <a:p>
            <a:pPr marL="373380" indent="-179705">
              <a:lnSpc>
                <a:spcPct val="100000"/>
              </a:lnSpc>
              <a:spcBef>
                <a:spcPts val="735"/>
              </a:spcBef>
              <a:buChar char="•"/>
              <a:tabLst>
                <a:tab pos="373380" algn="l"/>
              </a:tabLst>
            </a:pPr>
            <a:r>
              <a:rPr sz="2000" spc="-5" dirty="0">
                <a:latin typeface="Arial"/>
                <a:cs typeface="Arial"/>
              </a:rPr>
              <a:t>prolonged duration </a:t>
            </a:r>
            <a:r>
              <a:rPr sz="2000" dirty="0">
                <a:latin typeface="Arial"/>
                <a:cs typeface="Arial"/>
              </a:rPr>
              <a:t>of</a:t>
            </a:r>
            <a:r>
              <a:rPr sz="2000" spc="-25" dirty="0">
                <a:latin typeface="Arial"/>
                <a:cs typeface="Arial"/>
              </a:rPr>
              <a:t> </a:t>
            </a:r>
            <a:r>
              <a:rPr sz="2000" spc="-5" dirty="0">
                <a:latin typeface="Arial"/>
                <a:cs typeface="Arial"/>
              </a:rPr>
              <a:t>surgery</a:t>
            </a:r>
            <a:endParaRPr sz="2000">
              <a:latin typeface="Arial"/>
              <a:cs typeface="Arial"/>
            </a:endParaRPr>
          </a:p>
          <a:p>
            <a:pPr marL="373380" marR="5080" indent="-179705">
              <a:lnSpc>
                <a:spcPct val="109700"/>
              </a:lnSpc>
              <a:spcBef>
                <a:spcPts val="530"/>
              </a:spcBef>
              <a:buChar char="•"/>
              <a:tabLst>
                <a:tab pos="373380" algn="l"/>
              </a:tabLst>
            </a:pPr>
            <a:r>
              <a:rPr sz="2000" spc="-10" dirty="0">
                <a:latin typeface="Arial"/>
                <a:cs typeface="Arial"/>
              </a:rPr>
              <a:t>traffic </a:t>
            </a:r>
            <a:r>
              <a:rPr sz="2000" spc="-5" dirty="0">
                <a:latin typeface="Arial"/>
                <a:cs typeface="Arial"/>
              </a:rPr>
              <a:t>intensity </a:t>
            </a:r>
            <a:r>
              <a:rPr sz="2000" dirty="0">
                <a:latin typeface="Arial"/>
                <a:cs typeface="Arial"/>
              </a:rPr>
              <a:t>in </a:t>
            </a:r>
            <a:r>
              <a:rPr sz="2000" spc="-5" dirty="0">
                <a:latin typeface="Arial"/>
                <a:cs typeface="Arial"/>
              </a:rPr>
              <a:t>the operating  room</a:t>
            </a:r>
            <a:endParaRPr sz="2000">
              <a:latin typeface="Arial"/>
              <a:cs typeface="Arial"/>
            </a:endParaRPr>
          </a:p>
          <a:p>
            <a:pPr marL="373380" indent="-179705">
              <a:lnSpc>
                <a:spcPct val="100000"/>
              </a:lnSpc>
              <a:spcBef>
                <a:spcPts val="735"/>
              </a:spcBef>
              <a:buChar char="•"/>
              <a:tabLst>
                <a:tab pos="373380" algn="l"/>
              </a:tabLst>
            </a:pPr>
            <a:r>
              <a:rPr sz="2000" spc="-5" dirty="0">
                <a:latin typeface="Arial"/>
                <a:cs typeface="Arial"/>
              </a:rPr>
              <a:t>presence </a:t>
            </a:r>
            <a:r>
              <a:rPr sz="2000" dirty="0">
                <a:latin typeface="Arial"/>
                <a:cs typeface="Arial"/>
              </a:rPr>
              <a:t>of </a:t>
            </a:r>
            <a:r>
              <a:rPr sz="2000" spc="-5" dirty="0">
                <a:latin typeface="Arial"/>
                <a:cs typeface="Arial"/>
              </a:rPr>
              <a:t>foreign</a:t>
            </a:r>
            <a:r>
              <a:rPr sz="2000" spc="-40" dirty="0">
                <a:latin typeface="Arial"/>
                <a:cs typeface="Arial"/>
              </a:rPr>
              <a:t> </a:t>
            </a:r>
            <a:r>
              <a:rPr sz="2000" dirty="0">
                <a:latin typeface="Arial"/>
                <a:cs typeface="Arial"/>
              </a:rPr>
              <a:t>body</a:t>
            </a:r>
            <a:endParaRPr sz="2000">
              <a:latin typeface="Arial"/>
              <a:cs typeface="Arial"/>
            </a:endParaRPr>
          </a:p>
          <a:p>
            <a:pPr marL="373380" indent="-179705">
              <a:lnSpc>
                <a:spcPct val="100000"/>
              </a:lnSpc>
              <a:spcBef>
                <a:spcPts val="735"/>
              </a:spcBef>
              <a:buChar char="•"/>
              <a:tabLst>
                <a:tab pos="373380" algn="l"/>
              </a:tabLst>
            </a:pPr>
            <a:r>
              <a:rPr sz="2000" dirty="0">
                <a:latin typeface="Arial"/>
                <a:cs typeface="Arial"/>
              </a:rPr>
              <a:t>need </a:t>
            </a:r>
            <a:r>
              <a:rPr sz="2000" spc="-5" dirty="0">
                <a:latin typeface="Arial"/>
                <a:cs typeface="Arial"/>
              </a:rPr>
              <a:t>for </a:t>
            </a:r>
            <a:r>
              <a:rPr sz="2000" dirty="0">
                <a:latin typeface="Arial"/>
                <a:cs typeface="Arial"/>
              </a:rPr>
              <a:t>blood</a:t>
            </a:r>
            <a:r>
              <a:rPr sz="2000" spc="-45" dirty="0">
                <a:latin typeface="Arial"/>
                <a:cs typeface="Arial"/>
              </a:rPr>
              <a:t> </a:t>
            </a:r>
            <a:r>
              <a:rPr sz="2000" spc="-5" dirty="0">
                <a:latin typeface="Arial"/>
                <a:cs typeface="Arial"/>
              </a:rPr>
              <a:t>transfusion</a:t>
            </a:r>
            <a:endParaRPr sz="2000">
              <a:latin typeface="Arial"/>
              <a:cs typeface="Arial"/>
            </a:endParaRPr>
          </a:p>
        </p:txBody>
      </p:sp>
      <p:sp>
        <p:nvSpPr>
          <p:cNvPr id="4" name="object 4"/>
          <p:cNvSpPr txBox="1"/>
          <p:nvPr/>
        </p:nvSpPr>
        <p:spPr>
          <a:xfrm>
            <a:off x="365298" y="6106168"/>
            <a:ext cx="4269740" cy="697230"/>
          </a:xfrm>
          <a:prstGeom prst="rect">
            <a:avLst/>
          </a:prstGeom>
        </p:spPr>
        <p:txBody>
          <a:bodyPr vert="horz" wrap="square" lIns="0" tIns="12065" rIns="0" bIns="0" rtlCol="0">
            <a:spAutoFit/>
          </a:bodyPr>
          <a:lstStyle/>
          <a:p>
            <a:pPr marL="12700" marR="5080">
              <a:lnSpc>
                <a:spcPct val="100200"/>
              </a:lnSpc>
              <a:spcBef>
                <a:spcPts val="95"/>
              </a:spcBef>
            </a:pPr>
            <a:r>
              <a:rPr sz="1100" i="1" spc="-5" dirty="0">
                <a:latin typeface="Arial"/>
                <a:cs typeface="Arial"/>
              </a:rPr>
              <a:t>Source</a:t>
            </a:r>
            <a:r>
              <a:rPr sz="1100" spc="-5" dirty="0">
                <a:latin typeface="Arial"/>
                <a:cs typeface="Arial"/>
              </a:rPr>
              <a:t>: Global </a:t>
            </a:r>
            <a:r>
              <a:rPr sz="1100" dirty="0">
                <a:latin typeface="Arial"/>
                <a:cs typeface="Arial"/>
              </a:rPr>
              <a:t>guidelines </a:t>
            </a:r>
            <a:r>
              <a:rPr sz="1100" spc="-5" dirty="0">
                <a:latin typeface="Arial"/>
                <a:cs typeface="Arial"/>
              </a:rPr>
              <a:t>for the prevention </a:t>
            </a:r>
            <a:r>
              <a:rPr sz="1100" dirty="0">
                <a:latin typeface="Arial"/>
                <a:cs typeface="Arial"/>
              </a:rPr>
              <a:t>of </a:t>
            </a:r>
            <a:r>
              <a:rPr sz="1100" spc="-5" dirty="0">
                <a:latin typeface="Arial"/>
                <a:cs typeface="Arial"/>
              </a:rPr>
              <a:t>surgical site infection.  Geneva: World Health Organization; </a:t>
            </a:r>
            <a:r>
              <a:rPr sz="1100" dirty="0">
                <a:latin typeface="Arial"/>
                <a:cs typeface="Arial"/>
              </a:rPr>
              <a:t>2016  </a:t>
            </a:r>
            <a:r>
              <a:rPr sz="1100" spc="-5" dirty="0">
                <a:latin typeface="Arial"/>
                <a:cs typeface="Arial"/>
              </a:rPr>
              <a:t>(</a:t>
            </a:r>
            <a:r>
              <a:rPr sz="1100" u="sng" spc="-5" dirty="0">
                <a:solidFill>
                  <a:srgbClr val="009CDE"/>
                </a:solidFill>
                <a:uFill>
                  <a:solidFill>
                    <a:srgbClr val="009CDE"/>
                  </a:solidFill>
                </a:uFill>
                <a:latin typeface="Arial"/>
                <a:cs typeface="Arial"/>
                <a:hlinkClick r:id="rId2"/>
              </a:rPr>
              <a:t>http://www.who.int/infection-prevention/publications/ssi-prevention- </a:t>
            </a:r>
            <a:r>
              <a:rPr sz="1100" spc="-5" dirty="0">
                <a:solidFill>
                  <a:srgbClr val="009CDE"/>
                </a:solidFill>
                <a:latin typeface="Arial"/>
                <a:cs typeface="Arial"/>
              </a:rPr>
              <a:t> </a:t>
            </a:r>
            <a:r>
              <a:rPr sz="1100" u="sng" spc="-5" dirty="0">
                <a:solidFill>
                  <a:srgbClr val="009CDE"/>
                </a:solidFill>
                <a:uFill>
                  <a:solidFill>
                    <a:srgbClr val="009CDE"/>
                  </a:solidFill>
                </a:uFill>
                <a:latin typeface="Arial"/>
                <a:cs typeface="Arial"/>
              </a:rPr>
              <a:t>guidelines/en/</a:t>
            </a:r>
            <a:r>
              <a:rPr sz="1100" spc="-5" dirty="0">
                <a:latin typeface="Arial"/>
                <a:cs typeface="Arial"/>
              </a:rPr>
              <a:t>).</a:t>
            </a:r>
            <a:endParaRPr sz="1100">
              <a:latin typeface="Arial"/>
              <a:cs typeface="Arial"/>
            </a:endParaRPr>
          </a:p>
        </p:txBody>
      </p:sp>
      <p:sp>
        <p:nvSpPr>
          <p:cNvPr id="5" name="object 5"/>
          <p:cNvSpPr txBox="1">
            <a:spLocks noGrp="1"/>
          </p:cNvSpPr>
          <p:nvPr>
            <p:ph type="title"/>
          </p:nvPr>
        </p:nvSpPr>
        <p:spPr>
          <a:xfrm>
            <a:off x="365298" y="572507"/>
            <a:ext cx="4737100" cy="513080"/>
          </a:xfrm>
          <a:prstGeom prst="rect">
            <a:avLst/>
          </a:prstGeom>
        </p:spPr>
        <p:txBody>
          <a:bodyPr vert="horz" wrap="square" lIns="0" tIns="12700" rIns="0" bIns="0" rtlCol="0">
            <a:spAutoFit/>
          </a:bodyPr>
          <a:lstStyle/>
          <a:p>
            <a:pPr marL="12700">
              <a:lnSpc>
                <a:spcPct val="100000"/>
              </a:lnSpc>
              <a:spcBef>
                <a:spcPts val="100"/>
              </a:spcBef>
            </a:pPr>
            <a:r>
              <a:rPr spc="-5" dirty="0"/>
              <a:t>Overall risk factors for</a:t>
            </a:r>
            <a:r>
              <a:rPr spc="-70" dirty="0"/>
              <a:t> </a:t>
            </a:r>
            <a:r>
              <a:rPr spc="-5" dirty="0"/>
              <a:t>SSI</a:t>
            </a:r>
          </a:p>
        </p:txBody>
      </p:sp>
      <p:sp>
        <p:nvSpPr>
          <p:cNvPr id="6" name="object 6"/>
          <p:cNvSpPr/>
          <p:nvPr/>
        </p:nvSpPr>
        <p:spPr>
          <a:xfrm>
            <a:off x="8093927" y="5885338"/>
            <a:ext cx="905510" cy="907415"/>
          </a:xfrm>
          <a:custGeom>
            <a:avLst/>
            <a:gdLst/>
            <a:ahLst/>
            <a:cxnLst/>
            <a:rect l="l" t="t" r="r" b="b"/>
            <a:pathLst>
              <a:path w="905509" h="907415">
                <a:moveTo>
                  <a:pt x="431521" y="0"/>
                </a:moveTo>
                <a:lnTo>
                  <a:pt x="387415" y="4083"/>
                </a:lnTo>
                <a:lnTo>
                  <a:pt x="343448" y="12623"/>
                </a:lnTo>
                <a:lnTo>
                  <a:pt x="299922" y="25727"/>
                </a:lnTo>
                <a:lnTo>
                  <a:pt x="257141" y="43503"/>
                </a:lnTo>
                <a:lnTo>
                  <a:pt x="216377" y="65515"/>
                </a:lnTo>
                <a:lnTo>
                  <a:pt x="178771" y="91050"/>
                </a:lnTo>
                <a:lnTo>
                  <a:pt x="144431" y="119805"/>
                </a:lnTo>
                <a:lnTo>
                  <a:pt x="113463" y="151474"/>
                </a:lnTo>
                <a:lnTo>
                  <a:pt x="85976" y="185755"/>
                </a:lnTo>
                <a:lnTo>
                  <a:pt x="62075" y="222344"/>
                </a:lnTo>
                <a:lnTo>
                  <a:pt x="41869" y="260936"/>
                </a:lnTo>
                <a:lnTo>
                  <a:pt x="25463" y="301227"/>
                </a:lnTo>
                <a:lnTo>
                  <a:pt x="12967" y="342913"/>
                </a:lnTo>
                <a:lnTo>
                  <a:pt x="4486" y="385691"/>
                </a:lnTo>
                <a:lnTo>
                  <a:pt x="128" y="429257"/>
                </a:lnTo>
                <a:lnTo>
                  <a:pt x="0" y="473306"/>
                </a:lnTo>
                <a:lnTo>
                  <a:pt x="4209" y="517534"/>
                </a:lnTo>
                <a:lnTo>
                  <a:pt x="12862" y="561638"/>
                </a:lnTo>
                <a:lnTo>
                  <a:pt x="26067" y="605313"/>
                </a:lnTo>
                <a:lnTo>
                  <a:pt x="43931" y="648256"/>
                </a:lnTo>
                <a:lnTo>
                  <a:pt x="66013" y="689190"/>
                </a:lnTo>
                <a:lnTo>
                  <a:pt x="91600" y="726968"/>
                </a:lnTo>
                <a:lnTo>
                  <a:pt x="120389" y="761483"/>
                </a:lnTo>
                <a:lnTo>
                  <a:pt x="152075" y="792625"/>
                </a:lnTo>
                <a:lnTo>
                  <a:pt x="186356" y="820287"/>
                </a:lnTo>
                <a:lnTo>
                  <a:pt x="222926" y="844360"/>
                </a:lnTo>
                <a:lnTo>
                  <a:pt x="261484" y="864736"/>
                </a:lnTo>
                <a:lnTo>
                  <a:pt x="301726" y="881306"/>
                </a:lnTo>
                <a:lnTo>
                  <a:pt x="343347" y="893962"/>
                </a:lnTo>
                <a:lnTo>
                  <a:pt x="386045" y="902596"/>
                </a:lnTo>
                <a:lnTo>
                  <a:pt x="429515" y="907099"/>
                </a:lnTo>
                <a:lnTo>
                  <a:pt x="473455" y="907363"/>
                </a:lnTo>
                <a:lnTo>
                  <a:pt x="517560" y="903279"/>
                </a:lnTo>
                <a:lnTo>
                  <a:pt x="561527" y="894740"/>
                </a:lnTo>
                <a:lnTo>
                  <a:pt x="605054" y="881636"/>
                </a:lnTo>
                <a:lnTo>
                  <a:pt x="647835" y="863859"/>
                </a:lnTo>
                <a:lnTo>
                  <a:pt x="688599" y="841848"/>
                </a:lnTo>
                <a:lnTo>
                  <a:pt x="726204" y="816312"/>
                </a:lnTo>
                <a:lnTo>
                  <a:pt x="760544" y="787558"/>
                </a:lnTo>
                <a:lnTo>
                  <a:pt x="791512" y="755888"/>
                </a:lnTo>
                <a:lnTo>
                  <a:pt x="819000" y="721607"/>
                </a:lnTo>
                <a:lnTo>
                  <a:pt x="842900" y="685019"/>
                </a:lnTo>
                <a:lnTo>
                  <a:pt x="863107" y="646427"/>
                </a:lnTo>
                <a:lnTo>
                  <a:pt x="879512" y="606136"/>
                </a:lnTo>
                <a:lnTo>
                  <a:pt x="892009" y="564449"/>
                </a:lnTo>
                <a:lnTo>
                  <a:pt x="900490" y="521671"/>
                </a:lnTo>
                <a:lnTo>
                  <a:pt x="904848" y="478106"/>
                </a:lnTo>
                <a:lnTo>
                  <a:pt x="904976" y="434057"/>
                </a:lnTo>
                <a:lnTo>
                  <a:pt x="900767" y="389828"/>
                </a:lnTo>
                <a:lnTo>
                  <a:pt x="892113" y="345724"/>
                </a:lnTo>
                <a:lnTo>
                  <a:pt x="878908" y="302049"/>
                </a:lnTo>
                <a:lnTo>
                  <a:pt x="861045" y="259106"/>
                </a:lnTo>
                <a:lnTo>
                  <a:pt x="838962" y="218172"/>
                </a:lnTo>
                <a:lnTo>
                  <a:pt x="813375" y="180394"/>
                </a:lnTo>
                <a:lnTo>
                  <a:pt x="784586" y="145880"/>
                </a:lnTo>
                <a:lnTo>
                  <a:pt x="752900" y="114737"/>
                </a:lnTo>
                <a:lnTo>
                  <a:pt x="718620" y="87075"/>
                </a:lnTo>
                <a:lnTo>
                  <a:pt x="682049" y="63002"/>
                </a:lnTo>
                <a:lnTo>
                  <a:pt x="643491" y="42626"/>
                </a:lnTo>
                <a:lnTo>
                  <a:pt x="603250" y="26056"/>
                </a:lnTo>
                <a:lnTo>
                  <a:pt x="561628" y="13400"/>
                </a:lnTo>
                <a:lnTo>
                  <a:pt x="518931" y="4766"/>
                </a:lnTo>
                <a:lnTo>
                  <a:pt x="475460" y="263"/>
                </a:lnTo>
                <a:lnTo>
                  <a:pt x="431521" y="0"/>
                </a:lnTo>
                <a:close/>
              </a:path>
            </a:pathLst>
          </a:custGeom>
          <a:solidFill>
            <a:srgbClr val="1F5318"/>
          </a:solidFill>
        </p:spPr>
        <p:txBody>
          <a:bodyPr wrap="square" lIns="0" tIns="0" rIns="0" bIns="0" rtlCol="0"/>
          <a:lstStyle/>
          <a:p>
            <a:endParaRPr/>
          </a:p>
        </p:txBody>
      </p:sp>
      <p:sp>
        <p:nvSpPr>
          <p:cNvPr id="7" name="object 7"/>
          <p:cNvSpPr/>
          <p:nvPr/>
        </p:nvSpPr>
        <p:spPr>
          <a:xfrm>
            <a:off x="8093928" y="5885338"/>
            <a:ext cx="905510" cy="907415"/>
          </a:xfrm>
          <a:custGeom>
            <a:avLst/>
            <a:gdLst/>
            <a:ahLst/>
            <a:cxnLst/>
            <a:rect l="l" t="t" r="r" b="b"/>
            <a:pathLst>
              <a:path w="905509" h="907415">
                <a:moveTo>
                  <a:pt x="43931" y="648256"/>
                </a:moveTo>
                <a:lnTo>
                  <a:pt x="26067" y="605313"/>
                </a:lnTo>
                <a:lnTo>
                  <a:pt x="12862" y="561638"/>
                </a:lnTo>
                <a:lnTo>
                  <a:pt x="4209" y="517534"/>
                </a:lnTo>
                <a:lnTo>
                  <a:pt x="0" y="473306"/>
                </a:lnTo>
                <a:lnTo>
                  <a:pt x="128" y="429257"/>
                </a:lnTo>
                <a:lnTo>
                  <a:pt x="4486" y="385691"/>
                </a:lnTo>
                <a:lnTo>
                  <a:pt x="12967" y="342913"/>
                </a:lnTo>
                <a:lnTo>
                  <a:pt x="25463" y="301227"/>
                </a:lnTo>
                <a:lnTo>
                  <a:pt x="41868" y="260936"/>
                </a:lnTo>
                <a:lnTo>
                  <a:pt x="62075" y="222344"/>
                </a:lnTo>
                <a:lnTo>
                  <a:pt x="85975" y="185755"/>
                </a:lnTo>
                <a:lnTo>
                  <a:pt x="113463" y="151474"/>
                </a:lnTo>
                <a:lnTo>
                  <a:pt x="144431" y="119805"/>
                </a:lnTo>
                <a:lnTo>
                  <a:pt x="178771" y="91050"/>
                </a:lnTo>
                <a:lnTo>
                  <a:pt x="216376" y="65515"/>
                </a:lnTo>
                <a:lnTo>
                  <a:pt x="257140" y="43503"/>
                </a:lnTo>
                <a:lnTo>
                  <a:pt x="299922" y="25727"/>
                </a:lnTo>
                <a:lnTo>
                  <a:pt x="343448" y="12623"/>
                </a:lnTo>
                <a:lnTo>
                  <a:pt x="387415" y="4083"/>
                </a:lnTo>
                <a:lnTo>
                  <a:pt x="431520" y="0"/>
                </a:lnTo>
                <a:lnTo>
                  <a:pt x="475460" y="263"/>
                </a:lnTo>
                <a:lnTo>
                  <a:pt x="518931" y="4766"/>
                </a:lnTo>
                <a:lnTo>
                  <a:pt x="561628" y="13400"/>
                </a:lnTo>
                <a:lnTo>
                  <a:pt x="603249" y="26056"/>
                </a:lnTo>
                <a:lnTo>
                  <a:pt x="643491" y="42626"/>
                </a:lnTo>
                <a:lnTo>
                  <a:pt x="682049" y="63002"/>
                </a:lnTo>
                <a:lnTo>
                  <a:pt x="718620" y="87075"/>
                </a:lnTo>
                <a:lnTo>
                  <a:pt x="752900" y="114737"/>
                </a:lnTo>
                <a:lnTo>
                  <a:pt x="784586" y="145879"/>
                </a:lnTo>
                <a:lnTo>
                  <a:pt x="813375" y="180394"/>
                </a:lnTo>
                <a:lnTo>
                  <a:pt x="838962" y="218172"/>
                </a:lnTo>
                <a:lnTo>
                  <a:pt x="861044" y="259106"/>
                </a:lnTo>
                <a:lnTo>
                  <a:pt x="878908" y="302049"/>
                </a:lnTo>
                <a:lnTo>
                  <a:pt x="892113" y="345724"/>
                </a:lnTo>
                <a:lnTo>
                  <a:pt x="900767" y="389828"/>
                </a:lnTo>
                <a:lnTo>
                  <a:pt x="904976" y="434057"/>
                </a:lnTo>
                <a:lnTo>
                  <a:pt x="904848" y="478106"/>
                </a:lnTo>
                <a:lnTo>
                  <a:pt x="900490" y="521671"/>
                </a:lnTo>
                <a:lnTo>
                  <a:pt x="892009" y="564449"/>
                </a:lnTo>
                <a:lnTo>
                  <a:pt x="879512" y="606136"/>
                </a:lnTo>
                <a:lnTo>
                  <a:pt x="863107" y="646427"/>
                </a:lnTo>
                <a:lnTo>
                  <a:pt x="842901" y="685019"/>
                </a:lnTo>
                <a:lnTo>
                  <a:pt x="819000" y="721607"/>
                </a:lnTo>
                <a:lnTo>
                  <a:pt x="791512" y="755888"/>
                </a:lnTo>
                <a:lnTo>
                  <a:pt x="760545" y="787558"/>
                </a:lnTo>
                <a:lnTo>
                  <a:pt x="726205" y="816312"/>
                </a:lnTo>
                <a:lnTo>
                  <a:pt x="688599" y="841847"/>
                </a:lnTo>
                <a:lnTo>
                  <a:pt x="647835" y="863859"/>
                </a:lnTo>
                <a:lnTo>
                  <a:pt x="605054" y="881636"/>
                </a:lnTo>
                <a:lnTo>
                  <a:pt x="561528" y="894740"/>
                </a:lnTo>
                <a:lnTo>
                  <a:pt x="517560" y="903279"/>
                </a:lnTo>
                <a:lnTo>
                  <a:pt x="473455" y="907363"/>
                </a:lnTo>
                <a:lnTo>
                  <a:pt x="429515" y="907099"/>
                </a:lnTo>
                <a:lnTo>
                  <a:pt x="386045" y="902596"/>
                </a:lnTo>
                <a:lnTo>
                  <a:pt x="343347" y="893962"/>
                </a:lnTo>
                <a:lnTo>
                  <a:pt x="301726" y="881306"/>
                </a:lnTo>
                <a:lnTo>
                  <a:pt x="261485" y="864736"/>
                </a:lnTo>
                <a:lnTo>
                  <a:pt x="222927" y="844360"/>
                </a:lnTo>
                <a:lnTo>
                  <a:pt x="186356" y="820287"/>
                </a:lnTo>
                <a:lnTo>
                  <a:pt x="152075" y="792625"/>
                </a:lnTo>
                <a:lnTo>
                  <a:pt x="120389" y="761483"/>
                </a:lnTo>
                <a:lnTo>
                  <a:pt x="91601" y="726968"/>
                </a:lnTo>
                <a:lnTo>
                  <a:pt x="66014" y="689190"/>
                </a:lnTo>
                <a:lnTo>
                  <a:pt x="43931" y="648256"/>
                </a:lnTo>
                <a:close/>
              </a:path>
            </a:pathLst>
          </a:custGeom>
          <a:ln w="63499">
            <a:solidFill>
              <a:srgbClr val="000000"/>
            </a:solidFill>
          </a:ln>
        </p:spPr>
        <p:txBody>
          <a:bodyPr wrap="square" lIns="0" tIns="0" rIns="0" bIns="0" rtlCol="0"/>
          <a:lstStyle/>
          <a:p>
            <a:endParaRPr/>
          </a:p>
        </p:txBody>
      </p:sp>
      <p:sp>
        <p:nvSpPr>
          <p:cNvPr id="8" name="object 8"/>
          <p:cNvSpPr/>
          <p:nvPr/>
        </p:nvSpPr>
        <p:spPr>
          <a:xfrm>
            <a:off x="8300717" y="6183601"/>
            <a:ext cx="522605" cy="311785"/>
          </a:xfrm>
          <a:custGeom>
            <a:avLst/>
            <a:gdLst/>
            <a:ahLst/>
            <a:cxnLst/>
            <a:rect l="l" t="t" r="r" b="b"/>
            <a:pathLst>
              <a:path w="522604" h="311785">
                <a:moveTo>
                  <a:pt x="14041" y="188105"/>
                </a:moveTo>
                <a:lnTo>
                  <a:pt x="0" y="194792"/>
                </a:lnTo>
                <a:lnTo>
                  <a:pt x="9081" y="311297"/>
                </a:lnTo>
                <a:lnTo>
                  <a:pt x="22922" y="304706"/>
                </a:lnTo>
                <a:lnTo>
                  <a:pt x="19531" y="269725"/>
                </a:lnTo>
                <a:lnTo>
                  <a:pt x="45583" y="257318"/>
                </a:lnTo>
                <a:lnTo>
                  <a:pt x="18238" y="257318"/>
                </a:lnTo>
                <a:lnTo>
                  <a:pt x="15202" y="222263"/>
                </a:lnTo>
                <a:lnTo>
                  <a:pt x="14616" y="215964"/>
                </a:lnTo>
                <a:lnTo>
                  <a:pt x="13398" y="208851"/>
                </a:lnTo>
                <a:lnTo>
                  <a:pt x="11645" y="201938"/>
                </a:lnTo>
                <a:lnTo>
                  <a:pt x="29257" y="201938"/>
                </a:lnTo>
                <a:lnTo>
                  <a:pt x="14041" y="188105"/>
                </a:lnTo>
                <a:close/>
              </a:path>
              <a:path w="522604" h="311785">
                <a:moveTo>
                  <a:pt x="82243" y="250111"/>
                </a:moveTo>
                <a:lnTo>
                  <a:pt x="60716" y="250111"/>
                </a:lnTo>
                <a:lnTo>
                  <a:pt x="86410" y="274470"/>
                </a:lnTo>
                <a:lnTo>
                  <a:pt x="101258" y="267398"/>
                </a:lnTo>
                <a:lnTo>
                  <a:pt x="82243" y="250111"/>
                </a:lnTo>
                <a:close/>
              </a:path>
              <a:path w="522604" h="311785">
                <a:moveTo>
                  <a:pt x="86984" y="186663"/>
                </a:moveTo>
                <a:lnTo>
                  <a:pt x="76100" y="191847"/>
                </a:lnTo>
                <a:lnTo>
                  <a:pt x="110081" y="263196"/>
                </a:lnTo>
                <a:lnTo>
                  <a:pt x="122175" y="257437"/>
                </a:lnTo>
                <a:lnTo>
                  <a:pt x="99265" y="209333"/>
                </a:lnTo>
                <a:lnTo>
                  <a:pt x="98181" y="202239"/>
                </a:lnTo>
                <a:lnTo>
                  <a:pt x="100527" y="196808"/>
                </a:lnTo>
                <a:lnTo>
                  <a:pt x="91817" y="196808"/>
                </a:lnTo>
                <a:lnTo>
                  <a:pt x="86984" y="186663"/>
                </a:lnTo>
                <a:close/>
              </a:path>
              <a:path w="522604" h="311785">
                <a:moveTo>
                  <a:pt x="29257" y="201938"/>
                </a:moveTo>
                <a:lnTo>
                  <a:pt x="11645" y="201938"/>
                </a:lnTo>
                <a:lnTo>
                  <a:pt x="15707" y="206543"/>
                </a:lnTo>
                <a:lnTo>
                  <a:pt x="21277" y="212242"/>
                </a:lnTo>
                <a:lnTo>
                  <a:pt x="51629" y="241416"/>
                </a:lnTo>
                <a:lnTo>
                  <a:pt x="18238" y="257318"/>
                </a:lnTo>
                <a:lnTo>
                  <a:pt x="45583" y="257318"/>
                </a:lnTo>
                <a:lnTo>
                  <a:pt x="60716" y="250111"/>
                </a:lnTo>
                <a:lnTo>
                  <a:pt x="82243" y="250111"/>
                </a:lnTo>
                <a:lnTo>
                  <a:pt x="29257" y="201938"/>
                </a:lnTo>
                <a:close/>
              </a:path>
              <a:path w="522604" h="311785">
                <a:moveTo>
                  <a:pt x="143225" y="183786"/>
                </a:moveTo>
                <a:lnTo>
                  <a:pt x="117745" y="183786"/>
                </a:lnTo>
                <a:lnTo>
                  <a:pt x="123925" y="184415"/>
                </a:lnTo>
                <a:lnTo>
                  <a:pt x="126521" y="185569"/>
                </a:lnTo>
                <a:lnTo>
                  <a:pt x="130746" y="189585"/>
                </a:lnTo>
                <a:lnTo>
                  <a:pt x="132952" y="193015"/>
                </a:lnTo>
                <a:lnTo>
                  <a:pt x="155968" y="241343"/>
                </a:lnTo>
                <a:lnTo>
                  <a:pt x="168061" y="235583"/>
                </a:lnTo>
                <a:lnTo>
                  <a:pt x="144501" y="186114"/>
                </a:lnTo>
                <a:lnTo>
                  <a:pt x="143225" y="183786"/>
                </a:lnTo>
                <a:close/>
              </a:path>
              <a:path w="522604" h="311785">
                <a:moveTo>
                  <a:pt x="182126" y="200449"/>
                </a:moveTo>
                <a:lnTo>
                  <a:pt x="171063" y="208025"/>
                </a:lnTo>
                <a:lnTo>
                  <a:pt x="176013" y="214955"/>
                </a:lnTo>
                <a:lnTo>
                  <a:pt x="181834" y="219188"/>
                </a:lnTo>
                <a:lnTo>
                  <a:pt x="195221" y="222263"/>
                </a:lnTo>
                <a:lnTo>
                  <a:pt x="203205" y="220824"/>
                </a:lnTo>
                <a:lnTo>
                  <a:pt x="218075" y="213742"/>
                </a:lnTo>
                <a:lnTo>
                  <a:pt x="222627" y="210379"/>
                </a:lnTo>
                <a:lnTo>
                  <a:pt x="223052" y="209887"/>
                </a:lnTo>
                <a:lnTo>
                  <a:pt x="197267" y="209887"/>
                </a:lnTo>
                <a:lnTo>
                  <a:pt x="188700" y="207704"/>
                </a:lnTo>
                <a:lnTo>
                  <a:pt x="185080" y="204921"/>
                </a:lnTo>
                <a:lnTo>
                  <a:pt x="182126" y="200449"/>
                </a:lnTo>
                <a:close/>
              </a:path>
              <a:path w="522604" h="311785">
                <a:moveTo>
                  <a:pt x="231506" y="182297"/>
                </a:moveTo>
                <a:lnTo>
                  <a:pt x="209857" y="182297"/>
                </a:lnTo>
                <a:lnTo>
                  <a:pt x="215146" y="183020"/>
                </a:lnTo>
                <a:lnTo>
                  <a:pt x="217357" y="184604"/>
                </a:lnTo>
                <a:lnTo>
                  <a:pt x="220110" y="190382"/>
                </a:lnTo>
                <a:lnTo>
                  <a:pt x="220030" y="193676"/>
                </a:lnTo>
                <a:lnTo>
                  <a:pt x="216809" y="200759"/>
                </a:lnTo>
                <a:lnTo>
                  <a:pt x="213227" y="203853"/>
                </a:lnTo>
                <a:lnTo>
                  <a:pt x="202164" y="209121"/>
                </a:lnTo>
                <a:lnTo>
                  <a:pt x="197267" y="209887"/>
                </a:lnTo>
                <a:lnTo>
                  <a:pt x="223052" y="209887"/>
                </a:lnTo>
                <a:lnTo>
                  <a:pt x="229649" y="202239"/>
                </a:lnTo>
                <a:lnTo>
                  <a:pt x="231721" y="197889"/>
                </a:lnTo>
                <a:lnTo>
                  <a:pt x="232888" y="189555"/>
                </a:lnTo>
                <a:lnTo>
                  <a:pt x="232761" y="186663"/>
                </a:lnTo>
                <a:lnTo>
                  <a:pt x="232399" y="184172"/>
                </a:lnTo>
                <a:lnTo>
                  <a:pt x="231506" y="182297"/>
                </a:lnTo>
                <a:close/>
              </a:path>
              <a:path w="522604" h="311785">
                <a:moveTo>
                  <a:pt x="126229" y="170735"/>
                </a:moveTo>
                <a:lnTo>
                  <a:pt x="91817" y="196808"/>
                </a:lnTo>
                <a:lnTo>
                  <a:pt x="100527" y="196808"/>
                </a:lnTo>
                <a:lnTo>
                  <a:pt x="102546" y="192138"/>
                </a:lnTo>
                <a:lnTo>
                  <a:pt x="106213" y="188386"/>
                </a:lnTo>
                <a:lnTo>
                  <a:pt x="114588" y="184397"/>
                </a:lnTo>
                <a:lnTo>
                  <a:pt x="117745" y="183786"/>
                </a:lnTo>
                <a:lnTo>
                  <a:pt x="143225" y="183786"/>
                </a:lnTo>
                <a:lnTo>
                  <a:pt x="142411" y="182301"/>
                </a:lnTo>
                <a:lnTo>
                  <a:pt x="138537" y="177167"/>
                </a:lnTo>
                <a:lnTo>
                  <a:pt x="135864" y="174786"/>
                </a:lnTo>
                <a:lnTo>
                  <a:pt x="129893" y="171476"/>
                </a:lnTo>
                <a:lnTo>
                  <a:pt x="126229" y="170735"/>
                </a:lnTo>
                <a:close/>
              </a:path>
              <a:path w="522604" h="311785">
                <a:moveTo>
                  <a:pt x="224689" y="121082"/>
                </a:moveTo>
                <a:lnTo>
                  <a:pt x="212194" y="127033"/>
                </a:lnTo>
                <a:lnTo>
                  <a:pt x="268009" y="187983"/>
                </a:lnTo>
                <a:lnTo>
                  <a:pt x="280639" y="181968"/>
                </a:lnTo>
                <a:lnTo>
                  <a:pt x="278403" y="170160"/>
                </a:lnTo>
                <a:lnTo>
                  <a:pt x="267185" y="170160"/>
                </a:lnTo>
                <a:lnTo>
                  <a:pt x="224689" y="121082"/>
                </a:lnTo>
                <a:close/>
              </a:path>
              <a:path w="522604" h="311785">
                <a:moveTo>
                  <a:pt x="195642" y="137883"/>
                </a:moveTo>
                <a:lnTo>
                  <a:pt x="160191" y="154217"/>
                </a:lnTo>
                <a:lnTo>
                  <a:pt x="158869" y="156685"/>
                </a:lnTo>
                <a:lnTo>
                  <a:pt x="157316" y="159487"/>
                </a:lnTo>
                <a:lnTo>
                  <a:pt x="156406" y="162682"/>
                </a:lnTo>
                <a:lnTo>
                  <a:pt x="156220" y="166518"/>
                </a:lnTo>
                <a:lnTo>
                  <a:pt x="156128" y="169740"/>
                </a:lnTo>
                <a:lnTo>
                  <a:pt x="156751" y="172779"/>
                </a:lnTo>
                <a:lnTo>
                  <a:pt x="159929" y="179453"/>
                </a:lnTo>
                <a:lnTo>
                  <a:pt x="162333" y="182223"/>
                </a:lnTo>
                <a:lnTo>
                  <a:pt x="168624" y="186315"/>
                </a:lnTo>
                <a:lnTo>
                  <a:pt x="172298" y="187340"/>
                </a:lnTo>
                <a:lnTo>
                  <a:pt x="180751" y="187340"/>
                </a:lnTo>
                <a:lnTo>
                  <a:pt x="187778" y="186356"/>
                </a:lnTo>
                <a:lnTo>
                  <a:pt x="205087" y="182893"/>
                </a:lnTo>
                <a:lnTo>
                  <a:pt x="209857" y="182297"/>
                </a:lnTo>
                <a:lnTo>
                  <a:pt x="231506" y="182297"/>
                </a:lnTo>
                <a:lnTo>
                  <a:pt x="228517" y="176020"/>
                </a:lnTo>
                <a:lnTo>
                  <a:pt x="226477" y="173678"/>
                </a:lnTo>
                <a:lnTo>
                  <a:pt x="176438" y="173678"/>
                </a:lnTo>
                <a:lnTo>
                  <a:pt x="174381" y="173339"/>
                </a:lnTo>
                <a:lnTo>
                  <a:pt x="172777" y="172510"/>
                </a:lnTo>
                <a:lnTo>
                  <a:pt x="171194" y="171725"/>
                </a:lnTo>
                <a:lnTo>
                  <a:pt x="170030" y="170549"/>
                </a:lnTo>
                <a:lnTo>
                  <a:pt x="168109" y="166518"/>
                </a:lnTo>
                <a:lnTo>
                  <a:pt x="168273" y="163803"/>
                </a:lnTo>
                <a:lnTo>
                  <a:pt x="171272" y="157869"/>
                </a:lnTo>
                <a:lnTo>
                  <a:pt x="174798" y="155063"/>
                </a:lnTo>
                <a:lnTo>
                  <a:pt x="185055" y="150178"/>
                </a:lnTo>
                <a:lnTo>
                  <a:pt x="189185" y="149475"/>
                </a:lnTo>
                <a:lnTo>
                  <a:pt x="212510" y="149475"/>
                </a:lnTo>
                <a:lnTo>
                  <a:pt x="209604" y="145190"/>
                </a:lnTo>
                <a:lnTo>
                  <a:pt x="206461" y="142167"/>
                </a:lnTo>
                <a:lnTo>
                  <a:pt x="199806" y="138578"/>
                </a:lnTo>
                <a:lnTo>
                  <a:pt x="195642" y="137883"/>
                </a:lnTo>
                <a:close/>
              </a:path>
              <a:path w="522604" h="311785">
                <a:moveTo>
                  <a:pt x="215753" y="168458"/>
                </a:moveTo>
                <a:lnTo>
                  <a:pt x="207604" y="168768"/>
                </a:lnTo>
                <a:lnTo>
                  <a:pt x="200745" y="169740"/>
                </a:lnTo>
                <a:lnTo>
                  <a:pt x="184423" y="172733"/>
                </a:lnTo>
                <a:lnTo>
                  <a:pt x="180371" y="173399"/>
                </a:lnTo>
                <a:lnTo>
                  <a:pt x="178949" y="173527"/>
                </a:lnTo>
                <a:lnTo>
                  <a:pt x="176438" y="173678"/>
                </a:lnTo>
                <a:lnTo>
                  <a:pt x="226477" y="173678"/>
                </a:lnTo>
                <a:lnTo>
                  <a:pt x="225912" y="173030"/>
                </a:lnTo>
                <a:lnTo>
                  <a:pt x="219415" y="169310"/>
                </a:lnTo>
                <a:lnTo>
                  <a:pt x="215753" y="168458"/>
                </a:lnTo>
                <a:close/>
              </a:path>
              <a:path w="522604" h="311785">
                <a:moveTo>
                  <a:pt x="267755" y="100572"/>
                </a:moveTo>
                <a:lnTo>
                  <a:pt x="255325" y="106491"/>
                </a:lnTo>
                <a:lnTo>
                  <a:pt x="263980" y="154217"/>
                </a:lnTo>
                <a:lnTo>
                  <a:pt x="267185" y="170160"/>
                </a:lnTo>
                <a:lnTo>
                  <a:pt x="278403" y="170160"/>
                </a:lnTo>
                <a:lnTo>
                  <a:pt x="268942" y="120200"/>
                </a:lnTo>
                <a:lnTo>
                  <a:pt x="284189" y="120200"/>
                </a:lnTo>
                <a:lnTo>
                  <a:pt x="267755" y="100572"/>
                </a:lnTo>
                <a:close/>
              </a:path>
              <a:path w="522604" h="311785">
                <a:moveTo>
                  <a:pt x="284189" y="120200"/>
                </a:moveTo>
                <a:lnTo>
                  <a:pt x="268942" y="120200"/>
                </a:lnTo>
                <a:lnTo>
                  <a:pt x="277488" y="131048"/>
                </a:lnTo>
                <a:lnTo>
                  <a:pt x="309192" y="168370"/>
                </a:lnTo>
                <a:lnTo>
                  <a:pt x="321755" y="162386"/>
                </a:lnTo>
                <a:lnTo>
                  <a:pt x="319822" y="148812"/>
                </a:lnTo>
                <a:lnTo>
                  <a:pt x="308203" y="148812"/>
                </a:lnTo>
                <a:lnTo>
                  <a:pt x="299585" y="138578"/>
                </a:lnTo>
                <a:lnTo>
                  <a:pt x="284189" y="120200"/>
                </a:lnTo>
                <a:close/>
              </a:path>
              <a:path w="522604" h="311785">
                <a:moveTo>
                  <a:pt x="212510" y="149475"/>
                </a:moveTo>
                <a:lnTo>
                  <a:pt x="189185" y="149475"/>
                </a:lnTo>
                <a:lnTo>
                  <a:pt x="196298" y="151143"/>
                </a:lnTo>
                <a:lnTo>
                  <a:pt x="199219" y="153268"/>
                </a:lnTo>
                <a:lnTo>
                  <a:pt x="201505" y="156685"/>
                </a:lnTo>
                <a:lnTo>
                  <a:pt x="212510" y="149475"/>
                </a:lnTo>
                <a:close/>
              </a:path>
              <a:path w="522604" h="311785">
                <a:moveTo>
                  <a:pt x="310080" y="80414"/>
                </a:moveTo>
                <a:lnTo>
                  <a:pt x="298324" y="86014"/>
                </a:lnTo>
                <a:lnTo>
                  <a:pt x="308203" y="148812"/>
                </a:lnTo>
                <a:lnTo>
                  <a:pt x="319822" y="148812"/>
                </a:lnTo>
                <a:lnTo>
                  <a:pt x="310080" y="80414"/>
                </a:lnTo>
                <a:close/>
              </a:path>
              <a:path w="522604" h="311785">
                <a:moveTo>
                  <a:pt x="362439" y="56488"/>
                </a:moveTo>
                <a:lnTo>
                  <a:pt x="328963" y="81642"/>
                </a:lnTo>
                <a:lnTo>
                  <a:pt x="327631" y="93859"/>
                </a:lnTo>
                <a:lnTo>
                  <a:pt x="327704" y="96912"/>
                </a:lnTo>
                <a:lnTo>
                  <a:pt x="348512" y="133285"/>
                </a:lnTo>
                <a:lnTo>
                  <a:pt x="369286" y="138771"/>
                </a:lnTo>
                <a:lnTo>
                  <a:pt x="376758" y="137430"/>
                </a:lnTo>
                <a:lnTo>
                  <a:pt x="384467" y="134498"/>
                </a:lnTo>
                <a:lnTo>
                  <a:pt x="392753" y="130552"/>
                </a:lnTo>
                <a:lnTo>
                  <a:pt x="395987" y="127645"/>
                </a:lnTo>
                <a:lnTo>
                  <a:pt x="367878" y="127645"/>
                </a:lnTo>
                <a:lnTo>
                  <a:pt x="355939" y="123111"/>
                </a:lnTo>
                <a:lnTo>
                  <a:pt x="350862" y="118165"/>
                </a:lnTo>
                <a:lnTo>
                  <a:pt x="346682" y="110540"/>
                </a:lnTo>
                <a:lnTo>
                  <a:pt x="368232" y="100277"/>
                </a:lnTo>
                <a:lnTo>
                  <a:pt x="342619" y="100277"/>
                </a:lnTo>
                <a:lnTo>
                  <a:pt x="340056" y="93859"/>
                </a:lnTo>
                <a:lnTo>
                  <a:pt x="339783" y="87891"/>
                </a:lnTo>
                <a:lnTo>
                  <a:pt x="343811" y="76851"/>
                </a:lnTo>
                <a:lnTo>
                  <a:pt x="347595" y="72768"/>
                </a:lnTo>
                <a:lnTo>
                  <a:pt x="359285" y="67201"/>
                </a:lnTo>
                <a:lnTo>
                  <a:pt x="388470" y="67151"/>
                </a:lnTo>
                <a:lnTo>
                  <a:pt x="382823" y="62327"/>
                </a:lnTo>
                <a:lnTo>
                  <a:pt x="376299" y="58851"/>
                </a:lnTo>
                <a:lnTo>
                  <a:pt x="369407" y="56905"/>
                </a:lnTo>
                <a:lnTo>
                  <a:pt x="362439" y="56488"/>
                </a:lnTo>
                <a:close/>
              </a:path>
              <a:path w="522604" h="311785">
                <a:moveTo>
                  <a:pt x="404867" y="96512"/>
                </a:moveTo>
                <a:lnTo>
                  <a:pt x="391634" y="100918"/>
                </a:lnTo>
                <a:lnTo>
                  <a:pt x="392230" y="106898"/>
                </a:lnTo>
                <a:lnTo>
                  <a:pt x="391515" y="111800"/>
                </a:lnTo>
                <a:lnTo>
                  <a:pt x="387463" y="119444"/>
                </a:lnTo>
                <a:lnTo>
                  <a:pt x="384233" y="122411"/>
                </a:lnTo>
                <a:lnTo>
                  <a:pt x="373842" y="127360"/>
                </a:lnTo>
                <a:lnTo>
                  <a:pt x="367878" y="127645"/>
                </a:lnTo>
                <a:lnTo>
                  <a:pt x="395987" y="127645"/>
                </a:lnTo>
                <a:lnTo>
                  <a:pt x="398602" y="125294"/>
                </a:lnTo>
                <a:lnTo>
                  <a:pt x="405422" y="112155"/>
                </a:lnTo>
                <a:lnTo>
                  <a:pt x="406373" y="104751"/>
                </a:lnTo>
                <a:lnTo>
                  <a:pt x="404867" y="96512"/>
                </a:lnTo>
                <a:close/>
              </a:path>
              <a:path w="522604" h="311785">
                <a:moveTo>
                  <a:pt x="406467" y="34510"/>
                </a:moveTo>
                <a:lnTo>
                  <a:pt x="395583" y="39693"/>
                </a:lnTo>
                <a:lnTo>
                  <a:pt x="429563" y="111043"/>
                </a:lnTo>
                <a:lnTo>
                  <a:pt x="441656" y="105284"/>
                </a:lnTo>
                <a:lnTo>
                  <a:pt x="421435" y="62823"/>
                </a:lnTo>
                <a:lnTo>
                  <a:pt x="419867" y="57800"/>
                </a:lnTo>
                <a:lnTo>
                  <a:pt x="418715" y="49612"/>
                </a:lnTo>
                <a:lnTo>
                  <a:pt x="419164" y="46692"/>
                </a:lnTo>
                <a:lnTo>
                  <a:pt x="419874" y="45327"/>
                </a:lnTo>
                <a:lnTo>
                  <a:pt x="411618" y="45327"/>
                </a:lnTo>
                <a:lnTo>
                  <a:pt x="406467" y="34510"/>
                </a:lnTo>
                <a:close/>
              </a:path>
              <a:path w="522604" h="311785">
                <a:moveTo>
                  <a:pt x="388470" y="67151"/>
                </a:moveTo>
                <a:lnTo>
                  <a:pt x="365389" y="67151"/>
                </a:lnTo>
                <a:lnTo>
                  <a:pt x="375396" y="71781"/>
                </a:lnTo>
                <a:lnTo>
                  <a:pt x="379063" y="75558"/>
                </a:lnTo>
                <a:lnTo>
                  <a:pt x="382459" y="81303"/>
                </a:lnTo>
                <a:lnTo>
                  <a:pt x="342619" y="100277"/>
                </a:lnTo>
                <a:lnTo>
                  <a:pt x="368232" y="100277"/>
                </a:lnTo>
                <a:lnTo>
                  <a:pt x="399892" y="85199"/>
                </a:lnTo>
                <a:lnTo>
                  <a:pt x="399254" y="83745"/>
                </a:lnTo>
                <a:lnTo>
                  <a:pt x="398423" y="81942"/>
                </a:lnTo>
                <a:lnTo>
                  <a:pt x="393884" y="73873"/>
                </a:lnTo>
                <a:lnTo>
                  <a:pt x="388684" y="67335"/>
                </a:lnTo>
                <a:lnTo>
                  <a:pt x="388470" y="67151"/>
                </a:lnTo>
                <a:close/>
              </a:path>
              <a:path w="522604" h="311785">
                <a:moveTo>
                  <a:pt x="429988" y="22923"/>
                </a:moveTo>
                <a:lnTo>
                  <a:pt x="411618" y="45327"/>
                </a:lnTo>
                <a:lnTo>
                  <a:pt x="419874" y="45327"/>
                </a:lnTo>
                <a:lnTo>
                  <a:pt x="421860" y="41507"/>
                </a:lnTo>
                <a:lnTo>
                  <a:pt x="423856" y="39581"/>
                </a:lnTo>
                <a:lnTo>
                  <a:pt x="429454" y="36915"/>
                </a:lnTo>
                <a:lnTo>
                  <a:pt x="432826" y="36380"/>
                </a:lnTo>
                <a:lnTo>
                  <a:pt x="436584" y="36380"/>
                </a:lnTo>
                <a:lnTo>
                  <a:pt x="435437" y="23516"/>
                </a:lnTo>
                <a:lnTo>
                  <a:pt x="429988" y="22923"/>
                </a:lnTo>
                <a:close/>
              </a:path>
              <a:path w="522604" h="311785">
                <a:moveTo>
                  <a:pt x="436584" y="36380"/>
                </a:moveTo>
                <a:lnTo>
                  <a:pt x="432826" y="36380"/>
                </a:lnTo>
                <a:lnTo>
                  <a:pt x="436614" y="36719"/>
                </a:lnTo>
                <a:lnTo>
                  <a:pt x="436584" y="36380"/>
                </a:lnTo>
                <a:close/>
              </a:path>
              <a:path w="522604" h="311785">
                <a:moveTo>
                  <a:pt x="471644" y="62566"/>
                </a:moveTo>
                <a:lnTo>
                  <a:pt x="460582" y="70142"/>
                </a:lnTo>
                <a:lnTo>
                  <a:pt x="465531" y="77072"/>
                </a:lnTo>
                <a:lnTo>
                  <a:pt x="471352" y="81305"/>
                </a:lnTo>
                <a:lnTo>
                  <a:pt x="484739" y="84380"/>
                </a:lnTo>
                <a:lnTo>
                  <a:pt x="492723" y="82941"/>
                </a:lnTo>
                <a:lnTo>
                  <a:pt x="507593" y="75859"/>
                </a:lnTo>
                <a:lnTo>
                  <a:pt x="512145" y="72496"/>
                </a:lnTo>
                <a:lnTo>
                  <a:pt x="512570" y="72004"/>
                </a:lnTo>
                <a:lnTo>
                  <a:pt x="486785" y="72004"/>
                </a:lnTo>
                <a:lnTo>
                  <a:pt x="478218" y="69821"/>
                </a:lnTo>
                <a:lnTo>
                  <a:pt x="474599" y="67038"/>
                </a:lnTo>
                <a:lnTo>
                  <a:pt x="471644" y="62566"/>
                </a:lnTo>
                <a:close/>
              </a:path>
              <a:path w="522604" h="311785">
                <a:moveTo>
                  <a:pt x="521025" y="44414"/>
                </a:moveTo>
                <a:lnTo>
                  <a:pt x="499375" y="44414"/>
                </a:lnTo>
                <a:lnTo>
                  <a:pt x="504664" y="45137"/>
                </a:lnTo>
                <a:lnTo>
                  <a:pt x="506876" y="46721"/>
                </a:lnTo>
                <a:lnTo>
                  <a:pt x="509628" y="52499"/>
                </a:lnTo>
                <a:lnTo>
                  <a:pt x="509548" y="55793"/>
                </a:lnTo>
                <a:lnTo>
                  <a:pt x="506327" y="62876"/>
                </a:lnTo>
                <a:lnTo>
                  <a:pt x="502746" y="65970"/>
                </a:lnTo>
                <a:lnTo>
                  <a:pt x="491683" y="71238"/>
                </a:lnTo>
                <a:lnTo>
                  <a:pt x="486785" y="72004"/>
                </a:lnTo>
                <a:lnTo>
                  <a:pt x="512570" y="72004"/>
                </a:lnTo>
                <a:lnTo>
                  <a:pt x="519158" y="64376"/>
                </a:lnTo>
                <a:lnTo>
                  <a:pt x="521239" y="60006"/>
                </a:lnTo>
                <a:lnTo>
                  <a:pt x="522550" y="50644"/>
                </a:lnTo>
                <a:lnTo>
                  <a:pt x="521917" y="46289"/>
                </a:lnTo>
                <a:lnTo>
                  <a:pt x="521025" y="44414"/>
                </a:lnTo>
                <a:close/>
              </a:path>
              <a:path w="522604" h="311785">
                <a:moveTo>
                  <a:pt x="485160" y="0"/>
                </a:moveTo>
                <a:lnTo>
                  <a:pt x="449709" y="16334"/>
                </a:lnTo>
                <a:lnTo>
                  <a:pt x="448387" y="18802"/>
                </a:lnTo>
                <a:lnTo>
                  <a:pt x="446834" y="21604"/>
                </a:lnTo>
                <a:lnTo>
                  <a:pt x="445924" y="24799"/>
                </a:lnTo>
                <a:lnTo>
                  <a:pt x="445738" y="28635"/>
                </a:lnTo>
                <a:lnTo>
                  <a:pt x="445646" y="31857"/>
                </a:lnTo>
                <a:lnTo>
                  <a:pt x="446269" y="34896"/>
                </a:lnTo>
                <a:lnTo>
                  <a:pt x="449447" y="41570"/>
                </a:lnTo>
                <a:lnTo>
                  <a:pt x="451852" y="44340"/>
                </a:lnTo>
                <a:lnTo>
                  <a:pt x="458142" y="48433"/>
                </a:lnTo>
                <a:lnTo>
                  <a:pt x="461816" y="49457"/>
                </a:lnTo>
                <a:lnTo>
                  <a:pt x="470268" y="49457"/>
                </a:lnTo>
                <a:lnTo>
                  <a:pt x="477296" y="48473"/>
                </a:lnTo>
                <a:lnTo>
                  <a:pt x="494605" y="45010"/>
                </a:lnTo>
                <a:lnTo>
                  <a:pt x="499375" y="44414"/>
                </a:lnTo>
                <a:lnTo>
                  <a:pt x="521025" y="44414"/>
                </a:lnTo>
                <a:lnTo>
                  <a:pt x="518036" y="38137"/>
                </a:lnTo>
                <a:lnTo>
                  <a:pt x="515996" y="35795"/>
                </a:lnTo>
                <a:lnTo>
                  <a:pt x="465956" y="35795"/>
                </a:lnTo>
                <a:lnTo>
                  <a:pt x="463899" y="35456"/>
                </a:lnTo>
                <a:lnTo>
                  <a:pt x="462295" y="34627"/>
                </a:lnTo>
                <a:lnTo>
                  <a:pt x="460712" y="33842"/>
                </a:lnTo>
                <a:lnTo>
                  <a:pt x="459548" y="32666"/>
                </a:lnTo>
                <a:lnTo>
                  <a:pt x="457627" y="28635"/>
                </a:lnTo>
                <a:lnTo>
                  <a:pt x="457791" y="25920"/>
                </a:lnTo>
                <a:lnTo>
                  <a:pt x="460790" y="19986"/>
                </a:lnTo>
                <a:lnTo>
                  <a:pt x="464317" y="17180"/>
                </a:lnTo>
                <a:lnTo>
                  <a:pt x="474573" y="12295"/>
                </a:lnTo>
                <a:lnTo>
                  <a:pt x="478703" y="11592"/>
                </a:lnTo>
                <a:lnTo>
                  <a:pt x="502028" y="11592"/>
                </a:lnTo>
                <a:lnTo>
                  <a:pt x="499122" y="7307"/>
                </a:lnTo>
                <a:lnTo>
                  <a:pt x="495979" y="4284"/>
                </a:lnTo>
                <a:lnTo>
                  <a:pt x="489324" y="695"/>
                </a:lnTo>
                <a:lnTo>
                  <a:pt x="485160" y="0"/>
                </a:lnTo>
                <a:close/>
              </a:path>
              <a:path w="522604" h="311785">
                <a:moveTo>
                  <a:pt x="505272" y="30575"/>
                </a:moveTo>
                <a:lnTo>
                  <a:pt x="497122" y="30885"/>
                </a:lnTo>
                <a:lnTo>
                  <a:pt x="490263" y="31857"/>
                </a:lnTo>
                <a:lnTo>
                  <a:pt x="473941" y="34850"/>
                </a:lnTo>
                <a:lnTo>
                  <a:pt x="469889" y="35516"/>
                </a:lnTo>
                <a:lnTo>
                  <a:pt x="468467" y="35644"/>
                </a:lnTo>
                <a:lnTo>
                  <a:pt x="465956" y="35795"/>
                </a:lnTo>
                <a:lnTo>
                  <a:pt x="515996" y="35795"/>
                </a:lnTo>
                <a:lnTo>
                  <a:pt x="515430" y="35147"/>
                </a:lnTo>
                <a:lnTo>
                  <a:pt x="508933" y="31427"/>
                </a:lnTo>
                <a:lnTo>
                  <a:pt x="505272" y="30575"/>
                </a:lnTo>
                <a:close/>
              </a:path>
              <a:path w="522604" h="311785">
                <a:moveTo>
                  <a:pt x="502028" y="11592"/>
                </a:moveTo>
                <a:lnTo>
                  <a:pt x="478703" y="11592"/>
                </a:lnTo>
                <a:lnTo>
                  <a:pt x="485816" y="13260"/>
                </a:lnTo>
                <a:lnTo>
                  <a:pt x="488737" y="15385"/>
                </a:lnTo>
                <a:lnTo>
                  <a:pt x="491023" y="18802"/>
                </a:lnTo>
                <a:lnTo>
                  <a:pt x="502028" y="11592"/>
                </a:lnTo>
                <a:close/>
              </a:path>
            </a:pathLst>
          </a:custGeom>
          <a:solidFill>
            <a:srgbClr val="FFFFFF"/>
          </a:solidFill>
        </p:spPr>
        <p:txBody>
          <a:bodyPr wrap="square" lIns="0" tIns="0" rIns="0" bIns="0" rtlCol="0"/>
          <a:lstStyle/>
          <a:p>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3567" y="1488168"/>
            <a:ext cx="7849234" cy="4752975"/>
          </a:xfrm>
          <a:custGeom>
            <a:avLst/>
            <a:gdLst/>
            <a:ahLst/>
            <a:cxnLst/>
            <a:rect l="l" t="t" r="r" b="b"/>
            <a:pathLst>
              <a:path w="7849234" h="4752975">
                <a:moveTo>
                  <a:pt x="3938323" y="0"/>
                </a:moveTo>
                <a:lnTo>
                  <a:pt x="0" y="4752527"/>
                </a:lnTo>
                <a:lnTo>
                  <a:pt x="7848871" y="4752527"/>
                </a:lnTo>
                <a:lnTo>
                  <a:pt x="3938323" y="0"/>
                </a:lnTo>
                <a:close/>
              </a:path>
            </a:pathLst>
          </a:custGeom>
          <a:solidFill>
            <a:srgbClr val="FFFF00"/>
          </a:solidFill>
        </p:spPr>
        <p:txBody>
          <a:bodyPr wrap="square" lIns="0" tIns="0" rIns="0" bIns="0" rtlCol="0"/>
          <a:lstStyle/>
          <a:p>
            <a:endParaRPr/>
          </a:p>
        </p:txBody>
      </p:sp>
      <p:sp>
        <p:nvSpPr>
          <p:cNvPr id="3" name="object 3"/>
          <p:cNvSpPr txBox="1"/>
          <p:nvPr/>
        </p:nvSpPr>
        <p:spPr>
          <a:xfrm>
            <a:off x="3081874" y="575029"/>
            <a:ext cx="3007995" cy="952500"/>
          </a:xfrm>
          <a:prstGeom prst="rect">
            <a:avLst/>
          </a:prstGeom>
        </p:spPr>
        <p:txBody>
          <a:bodyPr vert="horz" wrap="square" lIns="0" tIns="203835" rIns="0" bIns="0" rtlCol="0">
            <a:spAutoFit/>
          </a:bodyPr>
          <a:lstStyle/>
          <a:p>
            <a:pPr algn="ctr">
              <a:lnSpc>
                <a:spcPct val="100000"/>
              </a:lnSpc>
              <a:spcBef>
                <a:spcPts val="1605"/>
              </a:spcBef>
            </a:pPr>
            <a:r>
              <a:rPr sz="2800" b="1" spc="-5" dirty="0">
                <a:solidFill>
                  <a:srgbClr val="00B050"/>
                </a:solidFill>
                <a:latin typeface="Times New Roman"/>
                <a:cs typeface="Times New Roman"/>
              </a:rPr>
              <a:t>Infection risk</a:t>
            </a:r>
            <a:r>
              <a:rPr sz="2800" b="1" spc="-45" dirty="0">
                <a:solidFill>
                  <a:srgbClr val="00B050"/>
                </a:solidFill>
                <a:latin typeface="Times New Roman"/>
                <a:cs typeface="Times New Roman"/>
              </a:rPr>
              <a:t> </a:t>
            </a:r>
            <a:r>
              <a:rPr sz="2800" b="1" spc="-5" dirty="0">
                <a:solidFill>
                  <a:srgbClr val="00B050"/>
                </a:solidFill>
                <a:latin typeface="Times New Roman"/>
                <a:cs typeface="Times New Roman"/>
              </a:rPr>
              <a:t>lower</a:t>
            </a:r>
            <a:endParaRPr sz="2800">
              <a:latin typeface="Times New Roman"/>
              <a:cs typeface="Times New Roman"/>
            </a:endParaRPr>
          </a:p>
          <a:p>
            <a:pPr marL="45085" algn="ctr">
              <a:lnSpc>
                <a:spcPct val="100000"/>
              </a:lnSpc>
              <a:spcBef>
                <a:spcPts val="750"/>
              </a:spcBef>
            </a:pPr>
            <a:r>
              <a:rPr sz="1400" b="1" spc="-5" dirty="0">
                <a:latin typeface="Arial"/>
                <a:cs typeface="Arial"/>
              </a:rPr>
              <a:t>Intact</a:t>
            </a:r>
            <a:r>
              <a:rPr sz="1400" b="1" spc="-10" dirty="0">
                <a:latin typeface="Arial"/>
                <a:cs typeface="Arial"/>
              </a:rPr>
              <a:t> </a:t>
            </a:r>
            <a:r>
              <a:rPr sz="1400" b="1" spc="-5" dirty="0">
                <a:latin typeface="Arial"/>
                <a:cs typeface="Arial"/>
              </a:rPr>
              <a:t>skin</a:t>
            </a:r>
            <a:endParaRPr sz="1400">
              <a:latin typeface="Arial"/>
              <a:cs typeface="Arial"/>
            </a:endParaRPr>
          </a:p>
        </p:txBody>
      </p:sp>
      <p:sp>
        <p:nvSpPr>
          <p:cNvPr id="4" name="object 4"/>
          <p:cNvSpPr txBox="1"/>
          <p:nvPr/>
        </p:nvSpPr>
        <p:spPr>
          <a:xfrm>
            <a:off x="3521359" y="2194612"/>
            <a:ext cx="2174240" cy="238760"/>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Arial"/>
                <a:cs typeface="Arial"/>
              </a:rPr>
              <a:t>Intact </a:t>
            </a:r>
            <a:r>
              <a:rPr sz="1400" b="1" spc="-10" dirty="0">
                <a:latin typeface="Arial"/>
                <a:cs typeface="Arial"/>
              </a:rPr>
              <a:t>mucous</a:t>
            </a:r>
            <a:r>
              <a:rPr sz="1400" b="1" spc="-45" dirty="0">
                <a:latin typeface="Arial"/>
                <a:cs typeface="Arial"/>
              </a:rPr>
              <a:t> </a:t>
            </a:r>
            <a:r>
              <a:rPr sz="1400" b="1" spc="-5" dirty="0">
                <a:latin typeface="Arial"/>
                <a:cs typeface="Arial"/>
              </a:rPr>
              <a:t>membrane</a:t>
            </a:r>
            <a:endParaRPr sz="1400">
              <a:latin typeface="Arial"/>
              <a:cs typeface="Arial"/>
            </a:endParaRPr>
          </a:p>
        </p:txBody>
      </p:sp>
      <p:sp>
        <p:nvSpPr>
          <p:cNvPr id="5" name="object 5"/>
          <p:cNvSpPr txBox="1"/>
          <p:nvPr/>
        </p:nvSpPr>
        <p:spPr>
          <a:xfrm>
            <a:off x="3136422" y="3104714"/>
            <a:ext cx="2944495" cy="238760"/>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Arial"/>
                <a:cs typeface="Arial"/>
              </a:rPr>
              <a:t>Broken skin or </a:t>
            </a:r>
            <a:r>
              <a:rPr sz="1400" b="1" spc="-10" dirty="0">
                <a:latin typeface="Arial"/>
                <a:cs typeface="Arial"/>
              </a:rPr>
              <a:t>mucous</a:t>
            </a:r>
            <a:r>
              <a:rPr sz="1400" b="1" spc="-40" dirty="0">
                <a:latin typeface="Arial"/>
                <a:cs typeface="Arial"/>
              </a:rPr>
              <a:t> </a:t>
            </a:r>
            <a:r>
              <a:rPr sz="1400" b="1" spc="-5" dirty="0">
                <a:latin typeface="Arial"/>
                <a:cs typeface="Arial"/>
              </a:rPr>
              <a:t>membrane</a:t>
            </a:r>
            <a:endParaRPr sz="1400">
              <a:latin typeface="Arial"/>
              <a:cs typeface="Arial"/>
            </a:endParaRPr>
          </a:p>
        </p:txBody>
      </p:sp>
      <p:sp>
        <p:nvSpPr>
          <p:cNvPr id="6" name="object 6"/>
          <p:cNvSpPr txBox="1"/>
          <p:nvPr/>
        </p:nvSpPr>
        <p:spPr>
          <a:xfrm>
            <a:off x="3022122" y="4014902"/>
            <a:ext cx="3173730" cy="238760"/>
          </a:xfrm>
          <a:prstGeom prst="rect">
            <a:avLst/>
          </a:prstGeom>
        </p:spPr>
        <p:txBody>
          <a:bodyPr vert="horz" wrap="square" lIns="0" tIns="12700" rIns="0" bIns="0" rtlCol="0">
            <a:spAutoFit/>
          </a:bodyPr>
          <a:lstStyle/>
          <a:p>
            <a:pPr marL="12700">
              <a:lnSpc>
                <a:spcPct val="100000"/>
              </a:lnSpc>
              <a:spcBef>
                <a:spcPts val="100"/>
              </a:spcBef>
            </a:pPr>
            <a:r>
              <a:rPr sz="1400" b="1" spc="-10" dirty="0">
                <a:latin typeface="Arial"/>
                <a:cs typeface="Arial"/>
              </a:rPr>
              <a:t>Foreign body </a:t>
            </a:r>
            <a:r>
              <a:rPr sz="1400" b="1" spc="-5" dirty="0">
                <a:latin typeface="Arial"/>
                <a:cs typeface="Arial"/>
              </a:rPr>
              <a:t>implant (fully</a:t>
            </a:r>
            <a:r>
              <a:rPr sz="1400" b="1" spc="-25" dirty="0">
                <a:latin typeface="Arial"/>
                <a:cs typeface="Arial"/>
              </a:rPr>
              <a:t> </a:t>
            </a:r>
            <a:r>
              <a:rPr sz="1400" b="1" spc="-10" dirty="0">
                <a:latin typeface="Arial"/>
                <a:cs typeface="Arial"/>
              </a:rPr>
              <a:t>enclosed)</a:t>
            </a:r>
            <a:endParaRPr sz="1400">
              <a:latin typeface="Arial"/>
              <a:cs typeface="Arial"/>
            </a:endParaRPr>
          </a:p>
        </p:txBody>
      </p:sp>
      <p:sp>
        <p:nvSpPr>
          <p:cNvPr id="7" name="object 7"/>
          <p:cNvSpPr txBox="1"/>
          <p:nvPr/>
        </p:nvSpPr>
        <p:spPr>
          <a:xfrm>
            <a:off x="2849846" y="4925069"/>
            <a:ext cx="3517900" cy="238760"/>
          </a:xfrm>
          <a:prstGeom prst="rect">
            <a:avLst/>
          </a:prstGeom>
        </p:spPr>
        <p:txBody>
          <a:bodyPr vert="horz" wrap="square" lIns="0" tIns="12700" rIns="0" bIns="0" rtlCol="0">
            <a:spAutoFit/>
          </a:bodyPr>
          <a:lstStyle/>
          <a:p>
            <a:pPr marL="12700">
              <a:lnSpc>
                <a:spcPct val="100000"/>
              </a:lnSpc>
              <a:spcBef>
                <a:spcPts val="100"/>
              </a:spcBef>
            </a:pPr>
            <a:r>
              <a:rPr sz="1400" b="1" spc="-10" dirty="0">
                <a:latin typeface="Arial"/>
                <a:cs typeface="Arial"/>
              </a:rPr>
              <a:t>Foreign body </a:t>
            </a:r>
            <a:r>
              <a:rPr sz="1400" b="1" spc="-5" dirty="0">
                <a:latin typeface="Arial"/>
                <a:cs typeface="Arial"/>
              </a:rPr>
              <a:t>from </a:t>
            </a:r>
            <a:r>
              <a:rPr sz="1400" b="1" spc="-10" dirty="0">
                <a:latin typeface="Arial"/>
                <a:cs typeface="Arial"/>
              </a:rPr>
              <a:t>outside </a:t>
            </a:r>
            <a:r>
              <a:rPr sz="1400" b="1" spc="-5" dirty="0">
                <a:latin typeface="Arial"/>
                <a:cs typeface="Arial"/>
              </a:rPr>
              <a:t>to </a:t>
            </a:r>
            <a:r>
              <a:rPr sz="1400" b="1" spc="-10" dirty="0">
                <a:latin typeface="Arial"/>
                <a:cs typeface="Arial"/>
              </a:rPr>
              <a:t>inside</a:t>
            </a:r>
            <a:r>
              <a:rPr sz="1400" b="1" spc="5" dirty="0">
                <a:latin typeface="Arial"/>
                <a:cs typeface="Arial"/>
              </a:rPr>
              <a:t> </a:t>
            </a:r>
            <a:r>
              <a:rPr sz="1400" b="1" spc="-10" dirty="0">
                <a:latin typeface="Arial"/>
                <a:cs typeface="Arial"/>
              </a:rPr>
              <a:t>body</a:t>
            </a:r>
            <a:endParaRPr sz="1400">
              <a:latin typeface="Arial"/>
              <a:cs typeface="Arial"/>
            </a:endParaRPr>
          </a:p>
        </p:txBody>
      </p:sp>
      <p:sp>
        <p:nvSpPr>
          <p:cNvPr id="8" name="object 8"/>
          <p:cNvSpPr txBox="1"/>
          <p:nvPr/>
        </p:nvSpPr>
        <p:spPr>
          <a:xfrm>
            <a:off x="1919914" y="6205808"/>
            <a:ext cx="5043170" cy="635000"/>
          </a:xfrm>
          <a:prstGeom prst="rect">
            <a:avLst/>
          </a:prstGeom>
        </p:spPr>
        <p:txBody>
          <a:bodyPr vert="horz" wrap="square" lIns="0" tIns="12700" rIns="0" bIns="0" rtlCol="0">
            <a:spAutoFit/>
          </a:bodyPr>
          <a:lstStyle/>
          <a:p>
            <a:pPr marL="12700">
              <a:lnSpc>
                <a:spcPct val="100000"/>
              </a:lnSpc>
              <a:spcBef>
                <a:spcPts val="100"/>
              </a:spcBef>
            </a:pPr>
            <a:r>
              <a:rPr sz="4000" b="1" spc="-5" dirty="0">
                <a:solidFill>
                  <a:srgbClr val="C00000"/>
                </a:solidFill>
                <a:latin typeface="Times New Roman"/>
                <a:cs typeface="Times New Roman"/>
              </a:rPr>
              <a:t>Infection risk</a:t>
            </a:r>
            <a:r>
              <a:rPr sz="4000" b="1" spc="-20" dirty="0">
                <a:solidFill>
                  <a:srgbClr val="C00000"/>
                </a:solidFill>
                <a:latin typeface="Times New Roman"/>
                <a:cs typeface="Times New Roman"/>
              </a:rPr>
              <a:t> </a:t>
            </a:r>
            <a:r>
              <a:rPr sz="4000" b="1" spc="-10" dirty="0">
                <a:solidFill>
                  <a:srgbClr val="C00000"/>
                </a:solidFill>
                <a:latin typeface="Times New Roman"/>
                <a:cs typeface="Times New Roman"/>
              </a:rPr>
              <a:t>increases</a:t>
            </a:r>
            <a:endParaRPr sz="4000">
              <a:latin typeface="Times New Roman"/>
              <a:cs typeface="Times New Roman"/>
            </a:endParaRPr>
          </a:p>
        </p:txBody>
      </p:sp>
      <p:sp>
        <p:nvSpPr>
          <p:cNvPr id="9" name="object 9"/>
          <p:cNvSpPr/>
          <p:nvPr/>
        </p:nvSpPr>
        <p:spPr>
          <a:xfrm>
            <a:off x="38100" y="2523065"/>
            <a:ext cx="2620432" cy="1430867"/>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0" name="object 10"/>
          <p:cNvSpPr/>
          <p:nvPr/>
        </p:nvSpPr>
        <p:spPr>
          <a:xfrm>
            <a:off x="88166" y="2562133"/>
            <a:ext cx="2448560" cy="1296670"/>
          </a:xfrm>
          <a:custGeom>
            <a:avLst/>
            <a:gdLst/>
            <a:ahLst/>
            <a:cxnLst/>
            <a:rect l="l" t="t" r="r" b="b"/>
            <a:pathLst>
              <a:path w="2448560" h="1296670">
                <a:moveTo>
                  <a:pt x="510283" y="217523"/>
                </a:moveTo>
                <a:lnTo>
                  <a:pt x="608894" y="469071"/>
                </a:lnTo>
                <a:lnTo>
                  <a:pt x="132841" y="496255"/>
                </a:lnTo>
                <a:lnTo>
                  <a:pt x="446016" y="695596"/>
                </a:lnTo>
                <a:lnTo>
                  <a:pt x="0" y="772704"/>
                </a:lnTo>
                <a:lnTo>
                  <a:pt x="377441" y="922301"/>
                </a:lnTo>
                <a:lnTo>
                  <a:pt x="145649" y="1069618"/>
                </a:lnTo>
                <a:lnTo>
                  <a:pt x="544627" y="1094521"/>
                </a:lnTo>
                <a:lnTo>
                  <a:pt x="557321" y="1296142"/>
                </a:lnTo>
                <a:lnTo>
                  <a:pt x="853154" y="1087620"/>
                </a:lnTo>
                <a:lnTo>
                  <a:pt x="1076126" y="1087620"/>
                </a:lnTo>
                <a:lnTo>
                  <a:pt x="1118950" y="1042315"/>
                </a:lnTo>
                <a:lnTo>
                  <a:pt x="1348773" y="1042315"/>
                </a:lnTo>
                <a:lnTo>
                  <a:pt x="1380553" y="956205"/>
                </a:lnTo>
                <a:lnTo>
                  <a:pt x="1677349" y="956205"/>
                </a:lnTo>
                <a:lnTo>
                  <a:pt x="1659384" y="861095"/>
                </a:lnTo>
                <a:lnTo>
                  <a:pt x="2030409" y="861095"/>
                </a:lnTo>
                <a:lnTo>
                  <a:pt x="1856606" y="738681"/>
                </a:lnTo>
                <a:lnTo>
                  <a:pt x="2070830" y="677475"/>
                </a:lnTo>
                <a:lnTo>
                  <a:pt x="1925180" y="564182"/>
                </a:lnTo>
                <a:lnTo>
                  <a:pt x="2448271" y="398743"/>
                </a:lnTo>
                <a:lnTo>
                  <a:pt x="1856606" y="391962"/>
                </a:lnTo>
                <a:lnTo>
                  <a:pt x="1864838" y="382962"/>
                </a:lnTo>
                <a:lnTo>
                  <a:pt x="969107" y="382962"/>
                </a:lnTo>
                <a:lnTo>
                  <a:pt x="510283" y="217523"/>
                </a:lnTo>
                <a:close/>
              </a:path>
              <a:path w="2448560" h="1296670">
                <a:moveTo>
                  <a:pt x="1076126" y="1087620"/>
                </a:moveTo>
                <a:lnTo>
                  <a:pt x="853154" y="1087620"/>
                </a:lnTo>
                <a:lnTo>
                  <a:pt x="986109" y="1182851"/>
                </a:lnTo>
                <a:lnTo>
                  <a:pt x="1076126" y="1087620"/>
                </a:lnTo>
                <a:close/>
              </a:path>
              <a:path w="2448560" h="1296670">
                <a:moveTo>
                  <a:pt x="1348773" y="1042315"/>
                </a:moveTo>
                <a:lnTo>
                  <a:pt x="1118950" y="1042315"/>
                </a:lnTo>
                <a:lnTo>
                  <a:pt x="1316173" y="1130645"/>
                </a:lnTo>
                <a:lnTo>
                  <a:pt x="1348773" y="1042315"/>
                </a:lnTo>
                <a:close/>
              </a:path>
              <a:path w="2448560" h="1296670">
                <a:moveTo>
                  <a:pt x="1677349" y="956205"/>
                </a:moveTo>
                <a:lnTo>
                  <a:pt x="1380553" y="956205"/>
                </a:lnTo>
                <a:lnTo>
                  <a:pt x="1693614" y="1042315"/>
                </a:lnTo>
                <a:lnTo>
                  <a:pt x="1677349" y="956205"/>
                </a:lnTo>
                <a:close/>
              </a:path>
              <a:path w="2448560" h="1296670">
                <a:moveTo>
                  <a:pt x="2030409" y="861095"/>
                </a:moveTo>
                <a:lnTo>
                  <a:pt x="1659384" y="861095"/>
                </a:lnTo>
                <a:lnTo>
                  <a:pt x="2139631" y="938023"/>
                </a:lnTo>
                <a:lnTo>
                  <a:pt x="2030409" y="861095"/>
                </a:lnTo>
                <a:close/>
              </a:path>
              <a:path w="2448560" h="1296670">
                <a:moveTo>
                  <a:pt x="1101949" y="113231"/>
                </a:moveTo>
                <a:lnTo>
                  <a:pt x="969107" y="382962"/>
                </a:lnTo>
                <a:lnTo>
                  <a:pt x="1864838" y="382962"/>
                </a:lnTo>
                <a:lnTo>
                  <a:pt x="1898044" y="346657"/>
                </a:lnTo>
                <a:lnTo>
                  <a:pt x="1646349" y="346657"/>
                </a:lnTo>
                <a:lnTo>
                  <a:pt x="1653810" y="260548"/>
                </a:lnTo>
                <a:lnTo>
                  <a:pt x="1299170" y="260548"/>
                </a:lnTo>
                <a:lnTo>
                  <a:pt x="1101949" y="113231"/>
                </a:lnTo>
                <a:close/>
              </a:path>
              <a:path w="2448560" h="1296670">
                <a:moveTo>
                  <a:pt x="2041019" y="190339"/>
                </a:moveTo>
                <a:lnTo>
                  <a:pt x="1646349" y="346657"/>
                </a:lnTo>
                <a:lnTo>
                  <a:pt x="1898044" y="346657"/>
                </a:lnTo>
                <a:lnTo>
                  <a:pt x="2041019" y="190339"/>
                </a:lnTo>
                <a:close/>
              </a:path>
              <a:path w="2448560" h="1296670">
                <a:moveTo>
                  <a:pt x="1676385" y="0"/>
                </a:moveTo>
                <a:lnTo>
                  <a:pt x="1299170" y="260548"/>
                </a:lnTo>
                <a:lnTo>
                  <a:pt x="1653810" y="260548"/>
                </a:lnTo>
                <a:lnTo>
                  <a:pt x="1676385" y="0"/>
                </a:lnTo>
                <a:close/>
              </a:path>
            </a:pathLst>
          </a:custGeom>
          <a:solidFill>
            <a:srgbClr val="FFFF00"/>
          </a:solidFill>
        </p:spPr>
        <p:txBody>
          <a:bodyPr wrap="square" lIns="0" tIns="0" rIns="0" bIns="0" rtlCol="0"/>
          <a:lstStyle/>
          <a:p>
            <a:endParaRPr/>
          </a:p>
        </p:txBody>
      </p:sp>
      <p:sp>
        <p:nvSpPr>
          <p:cNvPr id="11" name="object 11"/>
          <p:cNvSpPr/>
          <p:nvPr/>
        </p:nvSpPr>
        <p:spPr>
          <a:xfrm>
            <a:off x="88166" y="2562133"/>
            <a:ext cx="2448560" cy="1296670"/>
          </a:xfrm>
          <a:custGeom>
            <a:avLst/>
            <a:gdLst/>
            <a:ahLst/>
            <a:cxnLst/>
            <a:rect l="l" t="t" r="r" b="b"/>
            <a:pathLst>
              <a:path w="2448560" h="1296670">
                <a:moveTo>
                  <a:pt x="1299171" y="260548"/>
                </a:moveTo>
                <a:lnTo>
                  <a:pt x="1676386" y="0"/>
                </a:lnTo>
                <a:lnTo>
                  <a:pt x="1646350" y="346658"/>
                </a:lnTo>
                <a:lnTo>
                  <a:pt x="2041020" y="190341"/>
                </a:lnTo>
                <a:lnTo>
                  <a:pt x="1856606" y="391963"/>
                </a:lnTo>
                <a:lnTo>
                  <a:pt x="2448272" y="398744"/>
                </a:lnTo>
                <a:lnTo>
                  <a:pt x="1925181" y="564182"/>
                </a:lnTo>
                <a:lnTo>
                  <a:pt x="2070830" y="677475"/>
                </a:lnTo>
                <a:lnTo>
                  <a:pt x="1856606" y="738682"/>
                </a:lnTo>
                <a:lnTo>
                  <a:pt x="2139631" y="938024"/>
                </a:lnTo>
                <a:lnTo>
                  <a:pt x="1659384" y="861095"/>
                </a:lnTo>
                <a:lnTo>
                  <a:pt x="1693615" y="1042316"/>
                </a:lnTo>
                <a:lnTo>
                  <a:pt x="1380553" y="956206"/>
                </a:lnTo>
                <a:lnTo>
                  <a:pt x="1316173" y="1130646"/>
                </a:lnTo>
                <a:lnTo>
                  <a:pt x="1118951" y="1042316"/>
                </a:lnTo>
                <a:lnTo>
                  <a:pt x="986109" y="1182851"/>
                </a:lnTo>
                <a:lnTo>
                  <a:pt x="853154" y="1087621"/>
                </a:lnTo>
                <a:lnTo>
                  <a:pt x="557321" y="1296144"/>
                </a:lnTo>
                <a:lnTo>
                  <a:pt x="544627" y="1094522"/>
                </a:lnTo>
                <a:lnTo>
                  <a:pt x="145649" y="1069619"/>
                </a:lnTo>
                <a:lnTo>
                  <a:pt x="377441" y="922302"/>
                </a:lnTo>
                <a:lnTo>
                  <a:pt x="0" y="772705"/>
                </a:lnTo>
                <a:lnTo>
                  <a:pt x="446016" y="695597"/>
                </a:lnTo>
                <a:lnTo>
                  <a:pt x="132841" y="496255"/>
                </a:lnTo>
                <a:lnTo>
                  <a:pt x="608894" y="469072"/>
                </a:lnTo>
                <a:lnTo>
                  <a:pt x="510283" y="217524"/>
                </a:lnTo>
                <a:lnTo>
                  <a:pt x="969107" y="382962"/>
                </a:lnTo>
                <a:lnTo>
                  <a:pt x="1101949" y="113232"/>
                </a:lnTo>
                <a:lnTo>
                  <a:pt x="1299171" y="260548"/>
                </a:lnTo>
                <a:close/>
              </a:path>
            </a:pathLst>
          </a:custGeom>
          <a:ln w="12700">
            <a:solidFill>
              <a:srgbClr val="000000"/>
            </a:solidFill>
          </a:ln>
        </p:spPr>
        <p:txBody>
          <a:bodyPr wrap="square" lIns="0" tIns="0" rIns="0" bIns="0" rtlCol="0"/>
          <a:lstStyle/>
          <a:p>
            <a:endParaRPr/>
          </a:p>
        </p:txBody>
      </p:sp>
      <p:sp>
        <p:nvSpPr>
          <p:cNvPr id="12" name="object 12"/>
          <p:cNvSpPr/>
          <p:nvPr/>
        </p:nvSpPr>
        <p:spPr>
          <a:xfrm>
            <a:off x="536451" y="2800129"/>
            <a:ext cx="1346200" cy="878205"/>
          </a:xfrm>
          <a:custGeom>
            <a:avLst/>
            <a:gdLst/>
            <a:ahLst/>
            <a:cxnLst/>
            <a:rect l="l" t="t" r="r" b="b"/>
            <a:pathLst>
              <a:path w="1346200" h="878204">
                <a:moveTo>
                  <a:pt x="245739" y="416401"/>
                </a:moveTo>
                <a:lnTo>
                  <a:pt x="207821" y="424029"/>
                </a:lnTo>
                <a:lnTo>
                  <a:pt x="155961" y="443575"/>
                </a:lnTo>
                <a:lnTo>
                  <a:pt x="0" y="511186"/>
                </a:lnTo>
                <a:lnTo>
                  <a:pt x="159098" y="878184"/>
                </a:lnTo>
                <a:lnTo>
                  <a:pt x="233199" y="846061"/>
                </a:lnTo>
                <a:lnTo>
                  <a:pt x="166781" y="692853"/>
                </a:lnTo>
                <a:lnTo>
                  <a:pt x="181802" y="686341"/>
                </a:lnTo>
                <a:lnTo>
                  <a:pt x="220893" y="674301"/>
                </a:lnTo>
                <a:lnTo>
                  <a:pt x="400359" y="674288"/>
                </a:lnTo>
                <a:lnTo>
                  <a:pt x="392036" y="668656"/>
                </a:lnTo>
                <a:lnTo>
                  <a:pt x="358031" y="648009"/>
                </a:lnTo>
                <a:lnTo>
                  <a:pt x="323787" y="634273"/>
                </a:lnTo>
                <a:lnTo>
                  <a:pt x="141386" y="634273"/>
                </a:lnTo>
                <a:lnTo>
                  <a:pt x="101015" y="541147"/>
                </a:lnTo>
                <a:lnTo>
                  <a:pt x="179155" y="507365"/>
                </a:lnTo>
                <a:lnTo>
                  <a:pt x="222841" y="492227"/>
                </a:lnTo>
                <a:lnTo>
                  <a:pt x="231661" y="492056"/>
                </a:lnTo>
                <a:lnTo>
                  <a:pt x="347558" y="492056"/>
                </a:lnTo>
                <a:lnTo>
                  <a:pt x="344761" y="483953"/>
                </a:lnTo>
                <a:lnTo>
                  <a:pt x="316357" y="443128"/>
                </a:lnTo>
                <a:lnTo>
                  <a:pt x="275696" y="419734"/>
                </a:lnTo>
                <a:lnTo>
                  <a:pt x="260965" y="416817"/>
                </a:lnTo>
                <a:lnTo>
                  <a:pt x="245739" y="416401"/>
                </a:lnTo>
                <a:close/>
              </a:path>
              <a:path w="1346200" h="878204">
                <a:moveTo>
                  <a:pt x="400359" y="674288"/>
                </a:moveTo>
                <a:lnTo>
                  <a:pt x="227783" y="674288"/>
                </a:lnTo>
                <a:lnTo>
                  <a:pt x="234896" y="675219"/>
                </a:lnTo>
                <a:lnTo>
                  <a:pt x="242233" y="677094"/>
                </a:lnTo>
                <a:lnTo>
                  <a:pt x="290670" y="703204"/>
                </a:lnTo>
                <a:lnTo>
                  <a:pt x="400426" y="773565"/>
                </a:lnTo>
                <a:lnTo>
                  <a:pt x="489047" y="735148"/>
                </a:lnTo>
                <a:lnTo>
                  <a:pt x="413197" y="682976"/>
                </a:lnTo>
                <a:lnTo>
                  <a:pt x="400359" y="674288"/>
                </a:lnTo>
                <a:close/>
              </a:path>
              <a:path w="1346200" h="878204">
                <a:moveTo>
                  <a:pt x="441554" y="319766"/>
                </a:moveTo>
                <a:lnTo>
                  <a:pt x="367453" y="351890"/>
                </a:lnTo>
                <a:lnTo>
                  <a:pt x="526552" y="718888"/>
                </a:lnTo>
                <a:lnTo>
                  <a:pt x="600653" y="686765"/>
                </a:lnTo>
                <a:lnTo>
                  <a:pt x="441554" y="319766"/>
                </a:lnTo>
                <a:close/>
              </a:path>
              <a:path w="1346200" h="878204">
                <a:moveTo>
                  <a:pt x="347558" y="492056"/>
                </a:moveTo>
                <a:lnTo>
                  <a:pt x="231661" y="492056"/>
                </a:lnTo>
                <a:lnTo>
                  <a:pt x="239918" y="493374"/>
                </a:lnTo>
                <a:lnTo>
                  <a:pt x="247612" y="496181"/>
                </a:lnTo>
                <a:lnTo>
                  <a:pt x="273432" y="529931"/>
                </a:lnTo>
                <a:lnTo>
                  <a:pt x="275646" y="545327"/>
                </a:lnTo>
                <a:lnTo>
                  <a:pt x="274897" y="552603"/>
                </a:lnTo>
                <a:lnTo>
                  <a:pt x="239031" y="590604"/>
                </a:lnTo>
                <a:lnTo>
                  <a:pt x="196211" y="610506"/>
                </a:lnTo>
                <a:lnTo>
                  <a:pt x="141386" y="634273"/>
                </a:lnTo>
                <a:lnTo>
                  <a:pt x="323787" y="634273"/>
                </a:lnTo>
                <a:lnTo>
                  <a:pt x="320470" y="633290"/>
                </a:lnTo>
                <a:lnTo>
                  <a:pt x="306764" y="630292"/>
                </a:lnTo>
                <a:lnTo>
                  <a:pt x="292158" y="628092"/>
                </a:lnTo>
                <a:lnTo>
                  <a:pt x="312755" y="613521"/>
                </a:lnTo>
                <a:lnTo>
                  <a:pt x="341702" y="580824"/>
                </a:lnTo>
                <a:lnTo>
                  <a:pt x="354452" y="543737"/>
                </a:lnTo>
                <a:lnTo>
                  <a:pt x="355037" y="524293"/>
                </a:lnTo>
                <a:lnTo>
                  <a:pt x="351807" y="504365"/>
                </a:lnTo>
                <a:lnTo>
                  <a:pt x="347558" y="492056"/>
                </a:lnTo>
                <a:close/>
              </a:path>
              <a:path w="1346200" h="878204">
                <a:moveTo>
                  <a:pt x="670061" y="506495"/>
                </a:moveTo>
                <a:lnTo>
                  <a:pt x="601002" y="544760"/>
                </a:lnTo>
                <a:lnTo>
                  <a:pt x="619061" y="571325"/>
                </a:lnTo>
                <a:lnTo>
                  <a:pt x="639282" y="592586"/>
                </a:lnTo>
                <a:lnTo>
                  <a:pt x="661663" y="608543"/>
                </a:lnTo>
                <a:lnTo>
                  <a:pt x="686206" y="619194"/>
                </a:lnTo>
                <a:lnTo>
                  <a:pt x="712975" y="624308"/>
                </a:lnTo>
                <a:lnTo>
                  <a:pt x="742039" y="623650"/>
                </a:lnTo>
                <a:lnTo>
                  <a:pt x="807046" y="605022"/>
                </a:lnTo>
                <a:lnTo>
                  <a:pt x="849466" y="582655"/>
                </a:lnTo>
                <a:lnTo>
                  <a:pt x="881098" y="557009"/>
                </a:lnTo>
                <a:lnTo>
                  <a:pt x="886023" y="551125"/>
                </a:lnTo>
                <a:lnTo>
                  <a:pt x="733636" y="551125"/>
                </a:lnTo>
                <a:lnTo>
                  <a:pt x="719588" y="548368"/>
                </a:lnTo>
                <a:lnTo>
                  <a:pt x="706262" y="542602"/>
                </a:lnTo>
                <a:lnTo>
                  <a:pt x="693566" y="533701"/>
                </a:lnTo>
                <a:lnTo>
                  <a:pt x="681499" y="521665"/>
                </a:lnTo>
                <a:lnTo>
                  <a:pt x="670061" y="506495"/>
                </a:lnTo>
                <a:close/>
              </a:path>
              <a:path w="1346200" h="878204">
                <a:moveTo>
                  <a:pt x="907969" y="436817"/>
                </a:moveTo>
                <a:lnTo>
                  <a:pt x="790380" y="436817"/>
                </a:lnTo>
                <a:lnTo>
                  <a:pt x="799415" y="437444"/>
                </a:lnTo>
                <a:lnTo>
                  <a:pt x="807156" y="438986"/>
                </a:lnTo>
                <a:lnTo>
                  <a:pt x="833963" y="470597"/>
                </a:lnTo>
                <a:lnTo>
                  <a:pt x="834538" y="481249"/>
                </a:lnTo>
                <a:lnTo>
                  <a:pt x="832566" y="492243"/>
                </a:lnTo>
                <a:lnTo>
                  <a:pt x="810411" y="524719"/>
                </a:lnTo>
                <a:lnTo>
                  <a:pt x="764175" y="547997"/>
                </a:lnTo>
                <a:lnTo>
                  <a:pt x="733636" y="551125"/>
                </a:lnTo>
                <a:lnTo>
                  <a:pt x="886023" y="551125"/>
                </a:lnTo>
                <a:lnTo>
                  <a:pt x="908838" y="511667"/>
                </a:lnTo>
                <a:lnTo>
                  <a:pt x="914511" y="477248"/>
                </a:lnTo>
                <a:lnTo>
                  <a:pt x="913679" y="460287"/>
                </a:lnTo>
                <a:lnTo>
                  <a:pt x="910467" y="443909"/>
                </a:lnTo>
                <a:lnTo>
                  <a:pt x="907969" y="436817"/>
                </a:lnTo>
                <a:close/>
              </a:path>
              <a:path w="1346200" h="878204">
                <a:moveTo>
                  <a:pt x="929831" y="108092"/>
                </a:moveTo>
                <a:lnTo>
                  <a:pt x="855730" y="140215"/>
                </a:lnTo>
                <a:lnTo>
                  <a:pt x="1014829" y="507213"/>
                </a:lnTo>
                <a:lnTo>
                  <a:pt x="1088930" y="475090"/>
                </a:lnTo>
                <a:lnTo>
                  <a:pt x="1040853" y="364190"/>
                </a:lnTo>
                <a:lnTo>
                  <a:pt x="1074345" y="276810"/>
                </a:lnTo>
                <a:lnTo>
                  <a:pt x="1214574" y="276810"/>
                </a:lnTo>
                <a:lnTo>
                  <a:pt x="1205901" y="271063"/>
                </a:lnTo>
                <a:lnTo>
                  <a:pt x="1000481" y="271063"/>
                </a:lnTo>
                <a:lnTo>
                  <a:pt x="929831" y="108092"/>
                </a:lnTo>
                <a:close/>
              </a:path>
              <a:path w="1346200" h="878204">
                <a:moveTo>
                  <a:pt x="729963" y="207543"/>
                </a:moveTo>
                <a:lnTo>
                  <a:pt x="671389" y="214944"/>
                </a:lnTo>
                <a:lnTo>
                  <a:pt x="618123" y="236734"/>
                </a:lnTo>
                <a:lnTo>
                  <a:pt x="584779" y="258773"/>
                </a:lnTo>
                <a:lnTo>
                  <a:pt x="551854" y="298305"/>
                </a:lnTo>
                <a:lnTo>
                  <a:pt x="540207" y="343660"/>
                </a:lnTo>
                <a:lnTo>
                  <a:pt x="540825" y="358698"/>
                </a:lnTo>
                <a:lnTo>
                  <a:pt x="559806" y="407586"/>
                </a:lnTo>
                <a:lnTo>
                  <a:pt x="592712" y="437186"/>
                </a:lnTo>
                <a:lnTo>
                  <a:pt x="633145" y="450921"/>
                </a:lnTo>
                <a:lnTo>
                  <a:pt x="655943" y="452319"/>
                </a:lnTo>
                <a:lnTo>
                  <a:pt x="682819" y="450947"/>
                </a:lnTo>
                <a:lnTo>
                  <a:pt x="713773" y="446803"/>
                </a:lnTo>
                <a:lnTo>
                  <a:pt x="755995" y="440097"/>
                </a:lnTo>
                <a:lnTo>
                  <a:pt x="770293" y="438137"/>
                </a:lnTo>
                <a:lnTo>
                  <a:pt x="780049" y="437104"/>
                </a:lnTo>
                <a:lnTo>
                  <a:pt x="790380" y="436817"/>
                </a:lnTo>
                <a:lnTo>
                  <a:pt x="907969" y="436817"/>
                </a:lnTo>
                <a:lnTo>
                  <a:pt x="904833" y="427913"/>
                </a:lnTo>
                <a:lnTo>
                  <a:pt x="876685" y="385555"/>
                </a:lnTo>
                <a:lnTo>
                  <a:pt x="857093" y="371159"/>
                </a:lnTo>
                <a:lnTo>
                  <a:pt x="650052" y="371159"/>
                </a:lnTo>
                <a:lnTo>
                  <a:pt x="637961" y="369337"/>
                </a:lnTo>
                <a:lnTo>
                  <a:pt x="614667" y="337727"/>
                </a:lnTo>
                <a:lnTo>
                  <a:pt x="616031" y="330797"/>
                </a:lnTo>
                <a:lnTo>
                  <a:pt x="649083" y="296210"/>
                </a:lnTo>
                <a:lnTo>
                  <a:pt x="692719" y="279988"/>
                </a:lnTo>
                <a:lnTo>
                  <a:pt x="705154" y="279197"/>
                </a:lnTo>
                <a:lnTo>
                  <a:pt x="823055" y="279197"/>
                </a:lnTo>
                <a:lnTo>
                  <a:pt x="827033" y="277261"/>
                </a:lnTo>
                <a:lnTo>
                  <a:pt x="813672" y="254522"/>
                </a:lnTo>
                <a:lnTo>
                  <a:pt x="797264" y="236116"/>
                </a:lnTo>
                <a:lnTo>
                  <a:pt x="777808" y="222042"/>
                </a:lnTo>
                <a:lnTo>
                  <a:pt x="755305" y="212300"/>
                </a:lnTo>
                <a:lnTo>
                  <a:pt x="729963" y="207543"/>
                </a:lnTo>
                <a:close/>
              </a:path>
              <a:path w="1346200" h="878204">
                <a:moveTo>
                  <a:pt x="1214574" y="276810"/>
                </a:moveTo>
                <a:lnTo>
                  <a:pt x="1074345" y="276810"/>
                </a:lnTo>
                <a:lnTo>
                  <a:pt x="1249899" y="405307"/>
                </a:lnTo>
                <a:lnTo>
                  <a:pt x="1345778" y="363743"/>
                </a:lnTo>
                <a:lnTo>
                  <a:pt x="1214574" y="276810"/>
                </a:lnTo>
                <a:close/>
              </a:path>
              <a:path w="1346200" h="878204">
                <a:moveTo>
                  <a:pt x="790474" y="355701"/>
                </a:moveTo>
                <a:lnTo>
                  <a:pt x="769352" y="356948"/>
                </a:lnTo>
                <a:lnTo>
                  <a:pt x="744757" y="359832"/>
                </a:lnTo>
                <a:lnTo>
                  <a:pt x="689416" y="368666"/>
                </a:lnTo>
                <a:lnTo>
                  <a:pt x="667203" y="370935"/>
                </a:lnTo>
                <a:lnTo>
                  <a:pt x="650052" y="371159"/>
                </a:lnTo>
                <a:lnTo>
                  <a:pt x="857093" y="371159"/>
                </a:lnTo>
                <a:lnTo>
                  <a:pt x="851965" y="368085"/>
                </a:lnTo>
                <a:lnTo>
                  <a:pt x="838216" y="362224"/>
                </a:lnTo>
                <a:lnTo>
                  <a:pt x="823602" y="358225"/>
                </a:lnTo>
                <a:lnTo>
                  <a:pt x="808123" y="356088"/>
                </a:lnTo>
                <a:lnTo>
                  <a:pt x="790474" y="355701"/>
                </a:lnTo>
                <a:close/>
              </a:path>
              <a:path w="1346200" h="878204">
                <a:moveTo>
                  <a:pt x="823055" y="279197"/>
                </a:moveTo>
                <a:lnTo>
                  <a:pt x="705154" y="279197"/>
                </a:lnTo>
                <a:lnTo>
                  <a:pt x="716305" y="280803"/>
                </a:lnTo>
                <a:lnTo>
                  <a:pt x="726565" y="284896"/>
                </a:lnTo>
                <a:lnTo>
                  <a:pt x="736324" y="291567"/>
                </a:lnTo>
                <a:lnTo>
                  <a:pt x="745584" y="300815"/>
                </a:lnTo>
                <a:lnTo>
                  <a:pt x="754343" y="312639"/>
                </a:lnTo>
                <a:lnTo>
                  <a:pt x="823055" y="279197"/>
                </a:lnTo>
                <a:close/>
              </a:path>
              <a:path w="1346200" h="878204">
                <a:moveTo>
                  <a:pt x="1179170" y="0"/>
                </a:moveTo>
                <a:lnTo>
                  <a:pt x="1079534" y="43193"/>
                </a:lnTo>
                <a:lnTo>
                  <a:pt x="1000481" y="271063"/>
                </a:lnTo>
                <a:lnTo>
                  <a:pt x="1205901" y="271063"/>
                </a:lnTo>
                <a:lnTo>
                  <a:pt x="1102949" y="202850"/>
                </a:lnTo>
                <a:lnTo>
                  <a:pt x="1179170" y="0"/>
                </a:lnTo>
                <a:close/>
              </a:path>
            </a:pathLst>
          </a:custGeom>
          <a:solidFill>
            <a:srgbClr val="000000"/>
          </a:solidFill>
        </p:spPr>
        <p:txBody>
          <a:bodyPr wrap="square" lIns="0" tIns="0" rIns="0" bIns="0" rtlCol="0"/>
          <a:lstStyle/>
          <a:p>
            <a:endParaRPr/>
          </a:p>
        </p:txBody>
      </p:sp>
      <p:sp>
        <p:nvSpPr>
          <p:cNvPr id="13" name="object 13"/>
          <p:cNvSpPr/>
          <p:nvPr/>
        </p:nvSpPr>
        <p:spPr>
          <a:xfrm>
            <a:off x="8093927" y="5885338"/>
            <a:ext cx="905510" cy="907415"/>
          </a:xfrm>
          <a:custGeom>
            <a:avLst/>
            <a:gdLst/>
            <a:ahLst/>
            <a:cxnLst/>
            <a:rect l="l" t="t" r="r" b="b"/>
            <a:pathLst>
              <a:path w="905509" h="907415">
                <a:moveTo>
                  <a:pt x="431521" y="0"/>
                </a:moveTo>
                <a:lnTo>
                  <a:pt x="387415" y="4083"/>
                </a:lnTo>
                <a:lnTo>
                  <a:pt x="343448" y="12623"/>
                </a:lnTo>
                <a:lnTo>
                  <a:pt x="299922" y="25727"/>
                </a:lnTo>
                <a:lnTo>
                  <a:pt x="257141" y="43503"/>
                </a:lnTo>
                <a:lnTo>
                  <a:pt x="216377" y="65515"/>
                </a:lnTo>
                <a:lnTo>
                  <a:pt x="178771" y="91050"/>
                </a:lnTo>
                <a:lnTo>
                  <a:pt x="144431" y="119805"/>
                </a:lnTo>
                <a:lnTo>
                  <a:pt x="113463" y="151474"/>
                </a:lnTo>
                <a:lnTo>
                  <a:pt x="85976" y="185755"/>
                </a:lnTo>
                <a:lnTo>
                  <a:pt x="62075" y="222344"/>
                </a:lnTo>
                <a:lnTo>
                  <a:pt x="41869" y="260936"/>
                </a:lnTo>
                <a:lnTo>
                  <a:pt x="25463" y="301227"/>
                </a:lnTo>
                <a:lnTo>
                  <a:pt x="12967" y="342913"/>
                </a:lnTo>
                <a:lnTo>
                  <a:pt x="4486" y="385691"/>
                </a:lnTo>
                <a:lnTo>
                  <a:pt x="128" y="429257"/>
                </a:lnTo>
                <a:lnTo>
                  <a:pt x="0" y="473306"/>
                </a:lnTo>
                <a:lnTo>
                  <a:pt x="4209" y="517534"/>
                </a:lnTo>
                <a:lnTo>
                  <a:pt x="12862" y="561638"/>
                </a:lnTo>
                <a:lnTo>
                  <a:pt x="26067" y="605313"/>
                </a:lnTo>
                <a:lnTo>
                  <a:pt x="43931" y="648256"/>
                </a:lnTo>
                <a:lnTo>
                  <a:pt x="66013" y="689190"/>
                </a:lnTo>
                <a:lnTo>
                  <a:pt x="91600" y="726968"/>
                </a:lnTo>
                <a:lnTo>
                  <a:pt x="120389" y="761483"/>
                </a:lnTo>
                <a:lnTo>
                  <a:pt x="152075" y="792625"/>
                </a:lnTo>
                <a:lnTo>
                  <a:pt x="186356" y="820287"/>
                </a:lnTo>
                <a:lnTo>
                  <a:pt x="222926" y="844360"/>
                </a:lnTo>
                <a:lnTo>
                  <a:pt x="261484" y="864736"/>
                </a:lnTo>
                <a:lnTo>
                  <a:pt x="301726" y="881306"/>
                </a:lnTo>
                <a:lnTo>
                  <a:pt x="343347" y="893962"/>
                </a:lnTo>
                <a:lnTo>
                  <a:pt x="386045" y="902596"/>
                </a:lnTo>
                <a:lnTo>
                  <a:pt x="429515" y="907099"/>
                </a:lnTo>
                <a:lnTo>
                  <a:pt x="473455" y="907363"/>
                </a:lnTo>
                <a:lnTo>
                  <a:pt x="517560" y="903279"/>
                </a:lnTo>
                <a:lnTo>
                  <a:pt x="561527" y="894740"/>
                </a:lnTo>
                <a:lnTo>
                  <a:pt x="605054" y="881636"/>
                </a:lnTo>
                <a:lnTo>
                  <a:pt x="647835" y="863859"/>
                </a:lnTo>
                <a:lnTo>
                  <a:pt x="688599" y="841848"/>
                </a:lnTo>
                <a:lnTo>
                  <a:pt x="726204" y="816312"/>
                </a:lnTo>
                <a:lnTo>
                  <a:pt x="760544" y="787558"/>
                </a:lnTo>
                <a:lnTo>
                  <a:pt x="791512" y="755888"/>
                </a:lnTo>
                <a:lnTo>
                  <a:pt x="819000" y="721607"/>
                </a:lnTo>
                <a:lnTo>
                  <a:pt x="842900" y="685019"/>
                </a:lnTo>
                <a:lnTo>
                  <a:pt x="863107" y="646427"/>
                </a:lnTo>
                <a:lnTo>
                  <a:pt x="879512" y="606136"/>
                </a:lnTo>
                <a:lnTo>
                  <a:pt x="892009" y="564449"/>
                </a:lnTo>
                <a:lnTo>
                  <a:pt x="900490" y="521671"/>
                </a:lnTo>
                <a:lnTo>
                  <a:pt x="904848" y="478106"/>
                </a:lnTo>
                <a:lnTo>
                  <a:pt x="904976" y="434057"/>
                </a:lnTo>
                <a:lnTo>
                  <a:pt x="900767" y="389828"/>
                </a:lnTo>
                <a:lnTo>
                  <a:pt x="892113" y="345724"/>
                </a:lnTo>
                <a:lnTo>
                  <a:pt x="878908" y="302049"/>
                </a:lnTo>
                <a:lnTo>
                  <a:pt x="861045" y="259106"/>
                </a:lnTo>
                <a:lnTo>
                  <a:pt x="838962" y="218172"/>
                </a:lnTo>
                <a:lnTo>
                  <a:pt x="813375" y="180394"/>
                </a:lnTo>
                <a:lnTo>
                  <a:pt x="784586" y="145880"/>
                </a:lnTo>
                <a:lnTo>
                  <a:pt x="752900" y="114737"/>
                </a:lnTo>
                <a:lnTo>
                  <a:pt x="718620" y="87075"/>
                </a:lnTo>
                <a:lnTo>
                  <a:pt x="682049" y="63002"/>
                </a:lnTo>
                <a:lnTo>
                  <a:pt x="643491" y="42626"/>
                </a:lnTo>
                <a:lnTo>
                  <a:pt x="603250" y="26056"/>
                </a:lnTo>
                <a:lnTo>
                  <a:pt x="561628" y="13400"/>
                </a:lnTo>
                <a:lnTo>
                  <a:pt x="518931" y="4766"/>
                </a:lnTo>
                <a:lnTo>
                  <a:pt x="475460" y="263"/>
                </a:lnTo>
                <a:lnTo>
                  <a:pt x="431521" y="0"/>
                </a:lnTo>
                <a:close/>
              </a:path>
            </a:pathLst>
          </a:custGeom>
          <a:solidFill>
            <a:srgbClr val="1F5318"/>
          </a:solidFill>
        </p:spPr>
        <p:txBody>
          <a:bodyPr wrap="square" lIns="0" tIns="0" rIns="0" bIns="0" rtlCol="0"/>
          <a:lstStyle/>
          <a:p>
            <a:endParaRPr/>
          </a:p>
        </p:txBody>
      </p:sp>
      <p:sp>
        <p:nvSpPr>
          <p:cNvPr id="14" name="object 14"/>
          <p:cNvSpPr/>
          <p:nvPr/>
        </p:nvSpPr>
        <p:spPr>
          <a:xfrm>
            <a:off x="8093928" y="5885338"/>
            <a:ext cx="905510" cy="907415"/>
          </a:xfrm>
          <a:custGeom>
            <a:avLst/>
            <a:gdLst/>
            <a:ahLst/>
            <a:cxnLst/>
            <a:rect l="l" t="t" r="r" b="b"/>
            <a:pathLst>
              <a:path w="905509" h="907415">
                <a:moveTo>
                  <a:pt x="43931" y="648256"/>
                </a:moveTo>
                <a:lnTo>
                  <a:pt x="26067" y="605313"/>
                </a:lnTo>
                <a:lnTo>
                  <a:pt x="12862" y="561638"/>
                </a:lnTo>
                <a:lnTo>
                  <a:pt x="4209" y="517534"/>
                </a:lnTo>
                <a:lnTo>
                  <a:pt x="0" y="473306"/>
                </a:lnTo>
                <a:lnTo>
                  <a:pt x="128" y="429257"/>
                </a:lnTo>
                <a:lnTo>
                  <a:pt x="4486" y="385691"/>
                </a:lnTo>
                <a:lnTo>
                  <a:pt x="12967" y="342913"/>
                </a:lnTo>
                <a:lnTo>
                  <a:pt x="25463" y="301227"/>
                </a:lnTo>
                <a:lnTo>
                  <a:pt x="41868" y="260936"/>
                </a:lnTo>
                <a:lnTo>
                  <a:pt x="62075" y="222344"/>
                </a:lnTo>
                <a:lnTo>
                  <a:pt x="85975" y="185755"/>
                </a:lnTo>
                <a:lnTo>
                  <a:pt x="113463" y="151474"/>
                </a:lnTo>
                <a:lnTo>
                  <a:pt x="144431" y="119805"/>
                </a:lnTo>
                <a:lnTo>
                  <a:pt x="178771" y="91050"/>
                </a:lnTo>
                <a:lnTo>
                  <a:pt x="216376" y="65515"/>
                </a:lnTo>
                <a:lnTo>
                  <a:pt x="257140" y="43503"/>
                </a:lnTo>
                <a:lnTo>
                  <a:pt x="299922" y="25727"/>
                </a:lnTo>
                <a:lnTo>
                  <a:pt x="343448" y="12623"/>
                </a:lnTo>
                <a:lnTo>
                  <a:pt x="387415" y="4083"/>
                </a:lnTo>
                <a:lnTo>
                  <a:pt x="431520" y="0"/>
                </a:lnTo>
                <a:lnTo>
                  <a:pt x="475460" y="263"/>
                </a:lnTo>
                <a:lnTo>
                  <a:pt x="518931" y="4766"/>
                </a:lnTo>
                <a:lnTo>
                  <a:pt x="561628" y="13400"/>
                </a:lnTo>
                <a:lnTo>
                  <a:pt x="603249" y="26056"/>
                </a:lnTo>
                <a:lnTo>
                  <a:pt x="643491" y="42626"/>
                </a:lnTo>
                <a:lnTo>
                  <a:pt x="682049" y="63002"/>
                </a:lnTo>
                <a:lnTo>
                  <a:pt x="718620" y="87075"/>
                </a:lnTo>
                <a:lnTo>
                  <a:pt x="752900" y="114737"/>
                </a:lnTo>
                <a:lnTo>
                  <a:pt x="784586" y="145879"/>
                </a:lnTo>
                <a:lnTo>
                  <a:pt x="813375" y="180394"/>
                </a:lnTo>
                <a:lnTo>
                  <a:pt x="838962" y="218172"/>
                </a:lnTo>
                <a:lnTo>
                  <a:pt x="861044" y="259106"/>
                </a:lnTo>
                <a:lnTo>
                  <a:pt x="878908" y="302049"/>
                </a:lnTo>
                <a:lnTo>
                  <a:pt x="892113" y="345724"/>
                </a:lnTo>
                <a:lnTo>
                  <a:pt x="900767" y="389828"/>
                </a:lnTo>
                <a:lnTo>
                  <a:pt x="904976" y="434057"/>
                </a:lnTo>
                <a:lnTo>
                  <a:pt x="904848" y="478106"/>
                </a:lnTo>
                <a:lnTo>
                  <a:pt x="900490" y="521671"/>
                </a:lnTo>
                <a:lnTo>
                  <a:pt x="892009" y="564449"/>
                </a:lnTo>
                <a:lnTo>
                  <a:pt x="879512" y="606136"/>
                </a:lnTo>
                <a:lnTo>
                  <a:pt x="863107" y="646427"/>
                </a:lnTo>
                <a:lnTo>
                  <a:pt x="842901" y="685019"/>
                </a:lnTo>
                <a:lnTo>
                  <a:pt x="819000" y="721607"/>
                </a:lnTo>
                <a:lnTo>
                  <a:pt x="791512" y="755888"/>
                </a:lnTo>
                <a:lnTo>
                  <a:pt x="760545" y="787558"/>
                </a:lnTo>
                <a:lnTo>
                  <a:pt x="726205" y="816312"/>
                </a:lnTo>
                <a:lnTo>
                  <a:pt x="688599" y="841847"/>
                </a:lnTo>
                <a:lnTo>
                  <a:pt x="647835" y="863859"/>
                </a:lnTo>
                <a:lnTo>
                  <a:pt x="605054" y="881636"/>
                </a:lnTo>
                <a:lnTo>
                  <a:pt x="561528" y="894740"/>
                </a:lnTo>
                <a:lnTo>
                  <a:pt x="517560" y="903279"/>
                </a:lnTo>
                <a:lnTo>
                  <a:pt x="473455" y="907363"/>
                </a:lnTo>
                <a:lnTo>
                  <a:pt x="429515" y="907099"/>
                </a:lnTo>
                <a:lnTo>
                  <a:pt x="386045" y="902596"/>
                </a:lnTo>
                <a:lnTo>
                  <a:pt x="343347" y="893962"/>
                </a:lnTo>
                <a:lnTo>
                  <a:pt x="301726" y="881306"/>
                </a:lnTo>
                <a:lnTo>
                  <a:pt x="261485" y="864736"/>
                </a:lnTo>
                <a:lnTo>
                  <a:pt x="222927" y="844360"/>
                </a:lnTo>
                <a:lnTo>
                  <a:pt x="186356" y="820287"/>
                </a:lnTo>
                <a:lnTo>
                  <a:pt x="152075" y="792625"/>
                </a:lnTo>
                <a:lnTo>
                  <a:pt x="120389" y="761483"/>
                </a:lnTo>
                <a:lnTo>
                  <a:pt x="91601" y="726968"/>
                </a:lnTo>
                <a:lnTo>
                  <a:pt x="66014" y="689190"/>
                </a:lnTo>
                <a:lnTo>
                  <a:pt x="43931" y="648256"/>
                </a:lnTo>
                <a:close/>
              </a:path>
            </a:pathLst>
          </a:custGeom>
          <a:ln w="63499">
            <a:solidFill>
              <a:srgbClr val="000000"/>
            </a:solidFill>
          </a:ln>
        </p:spPr>
        <p:txBody>
          <a:bodyPr wrap="square" lIns="0" tIns="0" rIns="0" bIns="0" rtlCol="0"/>
          <a:lstStyle/>
          <a:p>
            <a:endParaRPr/>
          </a:p>
        </p:txBody>
      </p:sp>
      <p:sp>
        <p:nvSpPr>
          <p:cNvPr id="15" name="object 15"/>
          <p:cNvSpPr/>
          <p:nvPr/>
        </p:nvSpPr>
        <p:spPr>
          <a:xfrm>
            <a:off x="8300717" y="6183601"/>
            <a:ext cx="522605" cy="311785"/>
          </a:xfrm>
          <a:custGeom>
            <a:avLst/>
            <a:gdLst/>
            <a:ahLst/>
            <a:cxnLst/>
            <a:rect l="l" t="t" r="r" b="b"/>
            <a:pathLst>
              <a:path w="522604" h="311785">
                <a:moveTo>
                  <a:pt x="14041" y="188105"/>
                </a:moveTo>
                <a:lnTo>
                  <a:pt x="0" y="194792"/>
                </a:lnTo>
                <a:lnTo>
                  <a:pt x="9081" y="311297"/>
                </a:lnTo>
                <a:lnTo>
                  <a:pt x="22922" y="304706"/>
                </a:lnTo>
                <a:lnTo>
                  <a:pt x="19531" y="269725"/>
                </a:lnTo>
                <a:lnTo>
                  <a:pt x="45583" y="257318"/>
                </a:lnTo>
                <a:lnTo>
                  <a:pt x="18238" y="257318"/>
                </a:lnTo>
                <a:lnTo>
                  <a:pt x="15202" y="222263"/>
                </a:lnTo>
                <a:lnTo>
                  <a:pt x="14616" y="215964"/>
                </a:lnTo>
                <a:lnTo>
                  <a:pt x="13398" y="208851"/>
                </a:lnTo>
                <a:lnTo>
                  <a:pt x="11645" y="201938"/>
                </a:lnTo>
                <a:lnTo>
                  <a:pt x="29257" y="201938"/>
                </a:lnTo>
                <a:lnTo>
                  <a:pt x="14041" y="188105"/>
                </a:lnTo>
                <a:close/>
              </a:path>
              <a:path w="522604" h="311785">
                <a:moveTo>
                  <a:pt x="82243" y="250111"/>
                </a:moveTo>
                <a:lnTo>
                  <a:pt x="60716" y="250111"/>
                </a:lnTo>
                <a:lnTo>
                  <a:pt x="86410" y="274470"/>
                </a:lnTo>
                <a:lnTo>
                  <a:pt x="101258" y="267398"/>
                </a:lnTo>
                <a:lnTo>
                  <a:pt x="82243" y="250111"/>
                </a:lnTo>
                <a:close/>
              </a:path>
              <a:path w="522604" h="311785">
                <a:moveTo>
                  <a:pt x="86984" y="186663"/>
                </a:moveTo>
                <a:lnTo>
                  <a:pt x="76100" y="191847"/>
                </a:lnTo>
                <a:lnTo>
                  <a:pt x="110081" y="263196"/>
                </a:lnTo>
                <a:lnTo>
                  <a:pt x="122175" y="257437"/>
                </a:lnTo>
                <a:lnTo>
                  <a:pt x="99265" y="209333"/>
                </a:lnTo>
                <a:lnTo>
                  <a:pt x="98181" y="202239"/>
                </a:lnTo>
                <a:lnTo>
                  <a:pt x="100527" y="196808"/>
                </a:lnTo>
                <a:lnTo>
                  <a:pt x="91817" y="196808"/>
                </a:lnTo>
                <a:lnTo>
                  <a:pt x="86984" y="186663"/>
                </a:lnTo>
                <a:close/>
              </a:path>
              <a:path w="522604" h="311785">
                <a:moveTo>
                  <a:pt x="29257" y="201938"/>
                </a:moveTo>
                <a:lnTo>
                  <a:pt x="11645" y="201938"/>
                </a:lnTo>
                <a:lnTo>
                  <a:pt x="15707" y="206543"/>
                </a:lnTo>
                <a:lnTo>
                  <a:pt x="21277" y="212242"/>
                </a:lnTo>
                <a:lnTo>
                  <a:pt x="51629" y="241416"/>
                </a:lnTo>
                <a:lnTo>
                  <a:pt x="18238" y="257318"/>
                </a:lnTo>
                <a:lnTo>
                  <a:pt x="45583" y="257318"/>
                </a:lnTo>
                <a:lnTo>
                  <a:pt x="60716" y="250111"/>
                </a:lnTo>
                <a:lnTo>
                  <a:pt x="82243" y="250111"/>
                </a:lnTo>
                <a:lnTo>
                  <a:pt x="29257" y="201938"/>
                </a:lnTo>
                <a:close/>
              </a:path>
              <a:path w="522604" h="311785">
                <a:moveTo>
                  <a:pt x="143225" y="183786"/>
                </a:moveTo>
                <a:lnTo>
                  <a:pt x="117745" y="183786"/>
                </a:lnTo>
                <a:lnTo>
                  <a:pt x="123925" y="184415"/>
                </a:lnTo>
                <a:lnTo>
                  <a:pt x="126521" y="185569"/>
                </a:lnTo>
                <a:lnTo>
                  <a:pt x="130746" y="189585"/>
                </a:lnTo>
                <a:lnTo>
                  <a:pt x="132952" y="193015"/>
                </a:lnTo>
                <a:lnTo>
                  <a:pt x="155968" y="241343"/>
                </a:lnTo>
                <a:lnTo>
                  <a:pt x="168061" y="235583"/>
                </a:lnTo>
                <a:lnTo>
                  <a:pt x="144501" y="186114"/>
                </a:lnTo>
                <a:lnTo>
                  <a:pt x="143225" y="183786"/>
                </a:lnTo>
                <a:close/>
              </a:path>
              <a:path w="522604" h="311785">
                <a:moveTo>
                  <a:pt x="182126" y="200449"/>
                </a:moveTo>
                <a:lnTo>
                  <a:pt x="171063" y="208025"/>
                </a:lnTo>
                <a:lnTo>
                  <a:pt x="176013" y="214955"/>
                </a:lnTo>
                <a:lnTo>
                  <a:pt x="181834" y="219188"/>
                </a:lnTo>
                <a:lnTo>
                  <a:pt x="195221" y="222263"/>
                </a:lnTo>
                <a:lnTo>
                  <a:pt x="203205" y="220824"/>
                </a:lnTo>
                <a:lnTo>
                  <a:pt x="218075" y="213742"/>
                </a:lnTo>
                <a:lnTo>
                  <a:pt x="222627" y="210379"/>
                </a:lnTo>
                <a:lnTo>
                  <a:pt x="223052" y="209887"/>
                </a:lnTo>
                <a:lnTo>
                  <a:pt x="197267" y="209887"/>
                </a:lnTo>
                <a:lnTo>
                  <a:pt x="188700" y="207704"/>
                </a:lnTo>
                <a:lnTo>
                  <a:pt x="185080" y="204921"/>
                </a:lnTo>
                <a:lnTo>
                  <a:pt x="182126" y="200449"/>
                </a:lnTo>
                <a:close/>
              </a:path>
              <a:path w="522604" h="311785">
                <a:moveTo>
                  <a:pt x="231506" y="182297"/>
                </a:moveTo>
                <a:lnTo>
                  <a:pt x="209857" y="182297"/>
                </a:lnTo>
                <a:lnTo>
                  <a:pt x="215146" y="183020"/>
                </a:lnTo>
                <a:lnTo>
                  <a:pt x="217357" y="184604"/>
                </a:lnTo>
                <a:lnTo>
                  <a:pt x="220110" y="190382"/>
                </a:lnTo>
                <a:lnTo>
                  <a:pt x="220030" y="193676"/>
                </a:lnTo>
                <a:lnTo>
                  <a:pt x="216809" y="200759"/>
                </a:lnTo>
                <a:lnTo>
                  <a:pt x="213227" y="203853"/>
                </a:lnTo>
                <a:lnTo>
                  <a:pt x="202164" y="209121"/>
                </a:lnTo>
                <a:lnTo>
                  <a:pt x="197267" y="209887"/>
                </a:lnTo>
                <a:lnTo>
                  <a:pt x="223052" y="209887"/>
                </a:lnTo>
                <a:lnTo>
                  <a:pt x="229649" y="202239"/>
                </a:lnTo>
                <a:lnTo>
                  <a:pt x="231721" y="197889"/>
                </a:lnTo>
                <a:lnTo>
                  <a:pt x="232888" y="189555"/>
                </a:lnTo>
                <a:lnTo>
                  <a:pt x="232761" y="186663"/>
                </a:lnTo>
                <a:lnTo>
                  <a:pt x="232399" y="184172"/>
                </a:lnTo>
                <a:lnTo>
                  <a:pt x="231506" y="182297"/>
                </a:lnTo>
                <a:close/>
              </a:path>
              <a:path w="522604" h="311785">
                <a:moveTo>
                  <a:pt x="126229" y="170735"/>
                </a:moveTo>
                <a:lnTo>
                  <a:pt x="91817" y="196808"/>
                </a:lnTo>
                <a:lnTo>
                  <a:pt x="100527" y="196808"/>
                </a:lnTo>
                <a:lnTo>
                  <a:pt x="102546" y="192138"/>
                </a:lnTo>
                <a:lnTo>
                  <a:pt x="106213" y="188386"/>
                </a:lnTo>
                <a:lnTo>
                  <a:pt x="114588" y="184397"/>
                </a:lnTo>
                <a:lnTo>
                  <a:pt x="117745" y="183786"/>
                </a:lnTo>
                <a:lnTo>
                  <a:pt x="143225" y="183786"/>
                </a:lnTo>
                <a:lnTo>
                  <a:pt x="142411" y="182301"/>
                </a:lnTo>
                <a:lnTo>
                  <a:pt x="138537" y="177167"/>
                </a:lnTo>
                <a:lnTo>
                  <a:pt x="135864" y="174786"/>
                </a:lnTo>
                <a:lnTo>
                  <a:pt x="129893" y="171476"/>
                </a:lnTo>
                <a:lnTo>
                  <a:pt x="126229" y="170735"/>
                </a:lnTo>
                <a:close/>
              </a:path>
              <a:path w="522604" h="311785">
                <a:moveTo>
                  <a:pt x="224689" y="121082"/>
                </a:moveTo>
                <a:lnTo>
                  <a:pt x="212194" y="127033"/>
                </a:lnTo>
                <a:lnTo>
                  <a:pt x="268009" y="187983"/>
                </a:lnTo>
                <a:lnTo>
                  <a:pt x="280639" y="181968"/>
                </a:lnTo>
                <a:lnTo>
                  <a:pt x="278403" y="170160"/>
                </a:lnTo>
                <a:lnTo>
                  <a:pt x="267185" y="170160"/>
                </a:lnTo>
                <a:lnTo>
                  <a:pt x="224689" y="121082"/>
                </a:lnTo>
                <a:close/>
              </a:path>
              <a:path w="522604" h="311785">
                <a:moveTo>
                  <a:pt x="195642" y="137883"/>
                </a:moveTo>
                <a:lnTo>
                  <a:pt x="160191" y="154217"/>
                </a:lnTo>
                <a:lnTo>
                  <a:pt x="158869" y="156685"/>
                </a:lnTo>
                <a:lnTo>
                  <a:pt x="157316" y="159487"/>
                </a:lnTo>
                <a:lnTo>
                  <a:pt x="156406" y="162682"/>
                </a:lnTo>
                <a:lnTo>
                  <a:pt x="156220" y="166518"/>
                </a:lnTo>
                <a:lnTo>
                  <a:pt x="156128" y="169740"/>
                </a:lnTo>
                <a:lnTo>
                  <a:pt x="156751" y="172779"/>
                </a:lnTo>
                <a:lnTo>
                  <a:pt x="159929" y="179453"/>
                </a:lnTo>
                <a:lnTo>
                  <a:pt x="162333" y="182223"/>
                </a:lnTo>
                <a:lnTo>
                  <a:pt x="168624" y="186315"/>
                </a:lnTo>
                <a:lnTo>
                  <a:pt x="172298" y="187340"/>
                </a:lnTo>
                <a:lnTo>
                  <a:pt x="180751" y="187340"/>
                </a:lnTo>
                <a:lnTo>
                  <a:pt x="187778" y="186356"/>
                </a:lnTo>
                <a:lnTo>
                  <a:pt x="205087" y="182893"/>
                </a:lnTo>
                <a:lnTo>
                  <a:pt x="209857" y="182297"/>
                </a:lnTo>
                <a:lnTo>
                  <a:pt x="231506" y="182297"/>
                </a:lnTo>
                <a:lnTo>
                  <a:pt x="228517" y="176020"/>
                </a:lnTo>
                <a:lnTo>
                  <a:pt x="226477" y="173678"/>
                </a:lnTo>
                <a:lnTo>
                  <a:pt x="176438" y="173678"/>
                </a:lnTo>
                <a:lnTo>
                  <a:pt x="174381" y="173339"/>
                </a:lnTo>
                <a:lnTo>
                  <a:pt x="172777" y="172510"/>
                </a:lnTo>
                <a:lnTo>
                  <a:pt x="171194" y="171725"/>
                </a:lnTo>
                <a:lnTo>
                  <a:pt x="170030" y="170549"/>
                </a:lnTo>
                <a:lnTo>
                  <a:pt x="168109" y="166518"/>
                </a:lnTo>
                <a:lnTo>
                  <a:pt x="168273" y="163803"/>
                </a:lnTo>
                <a:lnTo>
                  <a:pt x="171272" y="157869"/>
                </a:lnTo>
                <a:lnTo>
                  <a:pt x="174798" y="155063"/>
                </a:lnTo>
                <a:lnTo>
                  <a:pt x="185055" y="150178"/>
                </a:lnTo>
                <a:lnTo>
                  <a:pt x="189185" y="149475"/>
                </a:lnTo>
                <a:lnTo>
                  <a:pt x="212510" y="149475"/>
                </a:lnTo>
                <a:lnTo>
                  <a:pt x="209604" y="145190"/>
                </a:lnTo>
                <a:lnTo>
                  <a:pt x="206461" y="142167"/>
                </a:lnTo>
                <a:lnTo>
                  <a:pt x="199806" y="138578"/>
                </a:lnTo>
                <a:lnTo>
                  <a:pt x="195642" y="137883"/>
                </a:lnTo>
                <a:close/>
              </a:path>
              <a:path w="522604" h="311785">
                <a:moveTo>
                  <a:pt x="215753" y="168458"/>
                </a:moveTo>
                <a:lnTo>
                  <a:pt x="207604" y="168768"/>
                </a:lnTo>
                <a:lnTo>
                  <a:pt x="200745" y="169740"/>
                </a:lnTo>
                <a:lnTo>
                  <a:pt x="184423" y="172733"/>
                </a:lnTo>
                <a:lnTo>
                  <a:pt x="180371" y="173399"/>
                </a:lnTo>
                <a:lnTo>
                  <a:pt x="178949" y="173527"/>
                </a:lnTo>
                <a:lnTo>
                  <a:pt x="176438" y="173678"/>
                </a:lnTo>
                <a:lnTo>
                  <a:pt x="226477" y="173678"/>
                </a:lnTo>
                <a:lnTo>
                  <a:pt x="225912" y="173030"/>
                </a:lnTo>
                <a:lnTo>
                  <a:pt x="219415" y="169310"/>
                </a:lnTo>
                <a:lnTo>
                  <a:pt x="215753" y="168458"/>
                </a:lnTo>
                <a:close/>
              </a:path>
              <a:path w="522604" h="311785">
                <a:moveTo>
                  <a:pt x="267755" y="100572"/>
                </a:moveTo>
                <a:lnTo>
                  <a:pt x="255325" y="106491"/>
                </a:lnTo>
                <a:lnTo>
                  <a:pt x="263980" y="154217"/>
                </a:lnTo>
                <a:lnTo>
                  <a:pt x="267185" y="170160"/>
                </a:lnTo>
                <a:lnTo>
                  <a:pt x="278403" y="170160"/>
                </a:lnTo>
                <a:lnTo>
                  <a:pt x="268942" y="120200"/>
                </a:lnTo>
                <a:lnTo>
                  <a:pt x="284189" y="120200"/>
                </a:lnTo>
                <a:lnTo>
                  <a:pt x="267755" y="100572"/>
                </a:lnTo>
                <a:close/>
              </a:path>
              <a:path w="522604" h="311785">
                <a:moveTo>
                  <a:pt x="284189" y="120200"/>
                </a:moveTo>
                <a:lnTo>
                  <a:pt x="268942" y="120200"/>
                </a:lnTo>
                <a:lnTo>
                  <a:pt x="277488" y="131048"/>
                </a:lnTo>
                <a:lnTo>
                  <a:pt x="309192" y="168370"/>
                </a:lnTo>
                <a:lnTo>
                  <a:pt x="321755" y="162386"/>
                </a:lnTo>
                <a:lnTo>
                  <a:pt x="319822" y="148812"/>
                </a:lnTo>
                <a:lnTo>
                  <a:pt x="308203" y="148812"/>
                </a:lnTo>
                <a:lnTo>
                  <a:pt x="299585" y="138578"/>
                </a:lnTo>
                <a:lnTo>
                  <a:pt x="284189" y="120200"/>
                </a:lnTo>
                <a:close/>
              </a:path>
              <a:path w="522604" h="311785">
                <a:moveTo>
                  <a:pt x="212510" y="149475"/>
                </a:moveTo>
                <a:lnTo>
                  <a:pt x="189185" y="149475"/>
                </a:lnTo>
                <a:lnTo>
                  <a:pt x="196298" y="151143"/>
                </a:lnTo>
                <a:lnTo>
                  <a:pt x="199219" y="153268"/>
                </a:lnTo>
                <a:lnTo>
                  <a:pt x="201505" y="156685"/>
                </a:lnTo>
                <a:lnTo>
                  <a:pt x="212510" y="149475"/>
                </a:lnTo>
                <a:close/>
              </a:path>
              <a:path w="522604" h="311785">
                <a:moveTo>
                  <a:pt x="310080" y="80414"/>
                </a:moveTo>
                <a:lnTo>
                  <a:pt x="298324" y="86014"/>
                </a:lnTo>
                <a:lnTo>
                  <a:pt x="308203" y="148812"/>
                </a:lnTo>
                <a:lnTo>
                  <a:pt x="319822" y="148812"/>
                </a:lnTo>
                <a:lnTo>
                  <a:pt x="310080" y="80414"/>
                </a:lnTo>
                <a:close/>
              </a:path>
              <a:path w="522604" h="311785">
                <a:moveTo>
                  <a:pt x="362439" y="56488"/>
                </a:moveTo>
                <a:lnTo>
                  <a:pt x="328963" y="81642"/>
                </a:lnTo>
                <a:lnTo>
                  <a:pt x="327631" y="93859"/>
                </a:lnTo>
                <a:lnTo>
                  <a:pt x="327704" y="96912"/>
                </a:lnTo>
                <a:lnTo>
                  <a:pt x="348512" y="133285"/>
                </a:lnTo>
                <a:lnTo>
                  <a:pt x="369286" y="138771"/>
                </a:lnTo>
                <a:lnTo>
                  <a:pt x="376758" y="137430"/>
                </a:lnTo>
                <a:lnTo>
                  <a:pt x="384467" y="134498"/>
                </a:lnTo>
                <a:lnTo>
                  <a:pt x="392753" y="130552"/>
                </a:lnTo>
                <a:lnTo>
                  <a:pt x="395987" y="127645"/>
                </a:lnTo>
                <a:lnTo>
                  <a:pt x="367878" y="127645"/>
                </a:lnTo>
                <a:lnTo>
                  <a:pt x="355939" y="123111"/>
                </a:lnTo>
                <a:lnTo>
                  <a:pt x="350862" y="118165"/>
                </a:lnTo>
                <a:lnTo>
                  <a:pt x="346682" y="110540"/>
                </a:lnTo>
                <a:lnTo>
                  <a:pt x="368232" y="100277"/>
                </a:lnTo>
                <a:lnTo>
                  <a:pt x="342619" y="100277"/>
                </a:lnTo>
                <a:lnTo>
                  <a:pt x="340056" y="93859"/>
                </a:lnTo>
                <a:lnTo>
                  <a:pt x="339783" y="87891"/>
                </a:lnTo>
                <a:lnTo>
                  <a:pt x="343811" y="76851"/>
                </a:lnTo>
                <a:lnTo>
                  <a:pt x="347595" y="72768"/>
                </a:lnTo>
                <a:lnTo>
                  <a:pt x="359285" y="67201"/>
                </a:lnTo>
                <a:lnTo>
                  <a:pt x="388470" y="67151"/>
                </a:lnTo>
                <a:lnTo>
                  <a:pt x="382823" y="62327"/>
                </a:lnTo>
                <a:lnTo>
                  <a:pt x="376299" y="58851"/>
                </a:lnTo>
                <a:lnTo>
                  <a:pt x="369407" y="56905"/>
                </a:lnTo>
                <a:lnTo>
                  <a:pt x="362439" y="56488"/>
                </a:lnTo>
                <a:close/>
              </a:path>
              <a:path w="522604" h="311785">
                <a:moveTo>
                  <a:pt x="404867" y="96512"/>
                </a:moveTo>
                <a:lnTo>
                  <a:pt x="391634" y="100918"/>
                </a:lnTo>
                <a:lnTo>
                  <a:pt x="392230" y="106898"/>
                </a:lnTo>
                <a:lnTo>
                  <a:pt x="391515" y="111800"/>
                </a:lnTo>
                <a:lnTo>
                  <a:pt x="387463" y="119444"/>
                </a:lnTo>
                <a:lnTo>
                  <a:pt x="384233" y="122411"/>
                </a:lnTo>
                <a:lnTo>
                  <a:pt x="373842" y="127360"/>
                </a:lnTo>
                <a:lnTo>
                  <a:pt x="367878" y="127645"/>
                </a:lnTo>
                <a:lnTo>
                  <a:pt x="395987" y="127645"/>
                </a:lnTo>
                <a:lnTo>
                  <a:pt x="398602" y="125294"/>
                </a:lnTo>
                <a:lnTo>
                  <a:pt x="405422" y="112155"/>
                </a:lnTo>
                <a:lnTo>
                  <a:pt x="406373" y="104751"/>
                </a:lnTo>
                <a:lnTo>
                  <a:pt x="404867" y="96512"/>
                </a:lnTo>
                <a:close/>
              </a:path>
              <a:path w="522604" h="311785">
                <a:moveTo>
                  <a:pt x="406467" y="34510"/>
                </a:moveTo>
                <a:lnTo>
                  <a:pt x="395583" y="39693"/>
                </a:lnTo>
                <a:lnTo>
                  <a:pt x="429563" y="111043"/>
                </a:lnTo>
                <a:lnTo>
                  <a:pt x="441656" y="105284"/>
                </a:lnTo>
                <a:lnTo>
                  <a:pt x="421435" y="62823"/>
                </a:lnTo>
                <a:lnTo>
                  <a:pt x="419867" y="57800"/>
                </a:lnTo>
                <a:lnTo>
                  <a:pt x="418715" y="49612"/>
                </a:lnTo>
                <a:lnTo>
                  <a:pt x="419164" y="46692"/>
                </a:lnTo>
                <a:lnTo>
                  <a:pt x="419874" y="45327"/>
                </a:lnTo>
                <a:lnTo>
                  <a:pt x="411618" y="45327"/>
                </a:lnTo>
                <a:lnTo>
                  <a:pt x="406467" y="34510"/>
                </a:lnTo>
                <a:close/>
              </a:path>
              <a:path w="522604" h="311785">
                <a:moveTo>
                  <a:pt x="388470" y="67151"/>
                </a:moveTo>
                <a:lnTo>
                  <a:pt x="365389" y="67151"/>
                </a:lnTo>
                <a:lnTo>
                  <a:pt x="375396" y="71781"/>
                </a:lnTo>
                <a:lnTo>
                  <a:pt x="379063" y="75558"/>
                </a:lnTo>
                <a:lnTo>
                  <a:pt x="382459" y="81303"/>
                </a:lnTo>
                <a:lnTo>
                  <a:pt x="342619" y="100277"/>
                </a:lnTo>
                <a:lnTo>
                  <a:pt x="368232" y="100277"/>
                </a:lnTo>
                <a:lnTo>
                  <a:pt x="399892" y="85199"/>
                </a:lnTo>
                <a:lnTo>
                  <a:pt x="399254" y="83745"/>
                </a:lnTo>
                <a:lnTo>
                  <a:pt x="398423" y="81942"/>
                </a:lnTo>
                <a:lnTo>
                  <a:pt x="393884" y="73873"/>
                </a:lnTo>
                <a:lnTo>
                  <a:pt x="388684" y="67335"/>
                </a:lnTo>
                <a:lnTo>
                  <a:pt x="388470" y="67151"/>
                </a:lnTo>
                <a:close/>
              </a:path>
              <a:path w="522604" h="311785">
                <a:moveTo>
                  <a:pt x="429988" y="22923"/>
                </a:moveTo>
                <a:lnTo>
                  <a:pt x="411618" y="45327"/>
                </a:lnTo>
                <a:lnTo>
                  <a:pt x="419874" y="45327"/>
                </a:lnTo>
                <a:lnTo>
                  <a:pt x="421860" y="41507"/>
                </a:lnTo>
                <a:lnTo>
                  <a:pt x="423856" y="39581"/>
                </a:lnTo>
                <a:lnTo>
                  <a:pt x="429454" y="36915"/>
                </a:lnTo>
                <a:lnTo>
                  <a:pt x="432826" y="36380"/>
                </a:lnTo>
                <a:lnTo>
                  <a:pt x="436584" y="36380"/>
                </a:lnTo>
                <a:lnTo>
                  <a:pt x="435437" y="23516"/>
                </a:lnTo>
                <a:lnTo>
                  <a:pt x="429988" y="22923"/>
                </a:lnTo>
                <a:close/>
              </a:path>
              <a:path w="522604" h="311785">
                <a:moveTo>
                  <a:pt x="436584" y="36380"/>
                </a:moveTo>
                <a:lnTo>
                  <a:pt x="432826" y="36380"/>
                </a:lnTo>
                <a:lnTo>
                  <a:pt x="436614" y="36719"/>
                </a:lnTo>
                <a:lnTo>
                  <a:pt x="436584" y="36380"/>
                </a:lnTo>
                <a:close/>
              </a:path>
              <a:path w="522604" h="311785">
                <a:moveTo>
                  <a:pt x="471644" y="62566"/>
                </a:moveTo>
                <a:lnTo>
                  <a:pt x="460582" y="70142"/>
                </a:lnTo>
                <a:lnTo>
                  <a:pt x="465531" y="77072"/>
                </a:lnTo>
                <a:lnTo>
                  <a:pt x="471352" y="81305"/>
                </a:lnTo>
                <a:lnTo>
                  <a:pt x="484739" y="84380"/>
                </a:lnTo>
                <a:lnTo>
                  <a:pt x="492723" y="82941"/>
                </a:lnTo>
                <a:lnTo>
                  <a:pt x="507593" y="75859"/>
                </a:lnTo>
                <a:lnTo>
                  <a:pt x="512145" y="72496"/>
                </a:lnTo>
                <a:lnTo>
                  <a:pt x="512570" y="72004"/>
                </a:lnTo>
                <a:lnTo>
                  <a:pt x="486785" y="72004"/>
                </a:lnTo>
                <a:lnTo>
                  <a:pt x="478218" y="69821"/>
                </a:lnTo>
                <a:lnTo>
                  <a:pt x="474599" y="67038"/>
                </a:lnTo>
                <a:lnTo>
                  <a:pt x="471644" y="62566"/>
                </a:lnTo>
                <a:close/>
              </a:path>
              <a:path w="522604" h="311785">
                <a:moveTo>
                  <a:pt x="521025" y="44414"/>
                </a:moveTo>
                <a:lnTo>
                  <a:pt x="499375" y="44414"/>
                </a:lnTo>
                <a:lnTo>
                  <a:pt x="504664" y="45137"/>
                </a:lnTo>
                <a:lnTo>
                  <a:pt x="506876" y="46721"/>
                </a:lnTo>
                <a:lnTo>
                  <a:pt x="509628" y="52499"/>
                </a:lnTo>
                <a:lnTo>
                  <a:pt x="509548" y="55793"/>
                </a:lnTo>
                <a:lnTo>
                  <a:pt x="506327" y="62876"/>
                </a:lnTo>
                <a:lnTo>
                  <a:pt x="502746" y="65970"/>
                </a:lnTo>
                <a:lnTo>
                  <a:pt x="491683" y="71238"/>
                </a:lnTo>
                <a:lnTo>
                  <a:pt x="486785" y="72004"/>
                </a:lnTo>
                <a:lnTo>
                  <a:pt x="512570" y="72004"/>
                </a:lnTo>
                <a:lnTo>
                  <a:pt x="519158" y="64376"/>
                </a:lnTo>
                <a:lnTo>
                  <a:pt x="521239" y="60006"/>
                </a:lnTo>
                <a:lnTo>
                  <a:pt x="522550" y="50644"/>
                </a:lnTo>
                <a:lnTo>
                  <a:pt x="521917" y="46289"/>
                </a:lnTo>
                <a:lnTo>
                  <a:pt x="521025" y="44414"/>
                </a:lnTo>
                <a:close/>
              </a:path>
              <a:path w="522604" h="311785">
                <a:moveTo>
                  <a:pt x="485160" y="0"/>
                </a:moveTo>
                <a:lnTo>
                  <a:pt x="449709" y="16334"/>
                </a:lnTo>
                <a:lnTo>
                  <a:pt x="448387" y="18802"/>
                </a:lnTo>
                <a:lnTo>
                  <a:pt x="446834" y="21604"/>
                </a:lnTo>
                <a:lnTo>
                  <a:pt x="445924" y="24799"/>
                </a:lnTo>
                <a:lnTo>
                  <a:pt x="445738" y="28635"/>
                </a:lnTo>
                <a:lnTo>
                  <a:pt x="445646" y="31857"/>
                </a:lnTo>
                <a:lnTo>
                  <a:pt x="446269" y="34896"/>
                </a:lnTo>
                <a:lnTo>
                  <a:pt x="449447" y="41570"/>
                </a:lnTo>
                <a:lnTo>
                  <a:pt x="451852" y="44340"/>
                </a:lnTo>
                <a:lnTo>
                  <a:pt x="458142" y="48433"/>
                </a:lnTo>
                <a:lnTo>
                  <a:pt x="461816" y="49457"/>
                </a:lnTo>
                <a:lnTo>
                  <a:pt x="470268" y="49457"/>
                </a:lnTo>
                <a:lnTo>
                  <a:pt x="477296" y="48473"/>
                </a:lnTo>
                <a:lnTo>
                  <a:pt x="494605" y="45010"/>
                </a:lnTo>
                <a:lnTo>
                  <a:pt x="499375" y="44414"/>
                </a:lnTo>
                <a:lnTo>
                  <a:pt x="521025" y="44414"/>
                </a:lnTo>
                <a:lnTo>
                  <a:pt x="518036" y="38137"/>
                </a:lnTo>
                <a:lnTo>
                  <a:pt x="515996" y="35795"/>
                </a:lnTo>
                <a:lnTo>
                  <a:pt x="465956" y="35795"/>
                </a:lnTo>
                <a:lnTo>
                  <a:pt x="463899" y="35456"/>
                </a:lnTo>
                <a:lnTo>
                  <a:pt x="462295" y="34627"/>
                </a:lnTo>
                <a:lnTo>
                  <a:pt x="460712" y="33842"/>
                </a:lnTo>
                <a:lnTo>
                  <a:pt x="459548" y="32666"/>
                </a:lnTo>
                <a:lnTo>
                  <a:pt x="457627" y="28635"/>
                </a:lnTo>
                <a:lnTo>
                  <a:pt x="457791" y="25920"/>
                </a:lnTo>
                <a:lnTo>
                  <a:pt x="460790" y="19986"/>
                </a:lnTo>
                <a:lnTo>
                  <a:pt x="464317" y="17180"/>
                </a:lnTo>
                <a:lnTo>
                  <a:pt x="474573" y="12295"/>
                </a:lnTo>
                <a:lnTo>
                  <a:pt x="478703" y="11592"/>
                </a:lnTo>
                <a:lnTo>
                  <a:pt x="502028" y="11592"/>
                </a:lnTo>
                <a:lnTo>
                  <a:pt x="499122" y="7307"/>
                </a:lnTo>
                <a:lnTo>
                  <a:pt x="495979" y="4284"/>
                </a:lnTo>
                <a:lnTo>
                  <a:pt x="489324" y="695"/>
                </a:lnTo>
                <a:lnTo>
                  <a:pt x="485160" y="0"/>
                </a:lnTo>
                <a:close/>
              </a:path>
              <a:path w="522604" h="311785">
                <a:moveTo>
                  <a:pt x="505272" y="30575"/>
                </a:moveTo>
                <a:lnTo>
                  <a:pt x="497122" y="30885"/>
                </a:lnTo>
                <a:lnTo>
                  <a:pt x="490263" y="31857"/>
                </a:lnTo>
                <a:lnTo>
                  <a:pt x="473941" y="34850"/>
                </a:lnTo>
                <a:lnTo>
                  <a:pt x="469889" y="35516"/>
                </a:lnTo>
                <a:lnTo>
                  <a:pt x="468467" y="35644"/>
                </a:lnTo>
                <a:lnTo>
                  <a:pt x="465956" y="35795"/>
                </a:lnTo>
                <a:lnTo>
                  <a:pt x="515996" y="35795"/>
                </a:lnTo>
                <a:lnTo>
                  <a:pt x="515430" y="35147"/>
                </a:lnTo>
                <a:lnTo>
                  <a:pt x="508933" y="31427"/>
                </a:lnTo>
                <a:lnTo>
                  <a:pt x="505272" y="30575"/>
                </a:lnTo>
                <a:close/>
              </a:path>
              <a:path w="522604" h="311785">
                <a:moveTo>
                  <a:pt x="502028" y="11592"/>
                </a:moveTo>
                <a:lnTo>
                  <a:pt x="478703" y="11592"/>
                </a:lnTo>
                <a:lnTo>
                  <a:pt x="485816" y="13260"/>
                </a:lnTo>
                <a:lnTo>
                  <a:pt x="488737" y="15385"/>
                </a:lnTo>
                <a:lnTo>
                  <a:pt x="491023" y="18802"/>
                </a:lnTo>
                <a:lnTo>
                  <a:pt x="502028" y="11592"/>
                </a:lnTo>
                <a:close/>
              </a:path>
            </a:pathLst>
          </a:custGeom>
          <a:solidFill>
            <a:srgbClr val="FFFFFF"/>
          </a:solidFill>
        </p:spPr>
        <p:txBody>
          <a:bodyPr wrap="square" lIns="0" tIns="0" rIns="0" bIns="0" rtlCol="0"/>
          <a:lstStyle/>
          <a:p>
            <a:endParaRPr/>
          </a:p>
        </p:txBody>
      </p:sp>
      <p:sp>
        <p:nvSpPr>
          <p:cNvPr id="16" name="object 16"/>
          <p:cNvSpPr txBox="1">
            <a:spLocks noGrp="1"/>
          </p:cNvSpPr>
          <p:nvPr>
            <p:ph type="title"/>
          </p:nvPr>
        </p:nvSpPr>
        <p:spPr>
          <a:xfrm>
            <a:off x="345699" y="190994"/>
            <a:ext cx="4137025" cy="513080"/>
          </a:xfrm>
          <a:prstGeom prst="rect">
            <a:avLst/>
          </a:prstGeom>
        </p:spPr>
        <p:txBody>
          <a:bodyPr vert="horz" wrap="square" lIns="0" tIns="12700" rIns="0" bIns="0" rtlCol="0">
            <a:spAutoFit/>
          </a:bodyPr>
          <a:lstStyle/>
          <a:p>
            <a:pPr marL="12700">
              <a:lnSpc>
                <a:spcPct val="100000"/>
              </a:lnSpc>
              <a:spcBef>
                <a:spcPts val="100"/>
              </a:spcBef>
            </a:pPr>
            <a:r>
              <a:rPr spc="-5" dirty="0"/>
              <a:t>A</a:t>
            </a:r>
            <a:r>
              <a:rPr lang="en-GB" spc="-5" dirty="0" err="1"/>
              <a:t>ssessment</a:t>
            </a:r>
            <a:r>
              <a:rPr lang="en-GB" spc="-5" dirty="0"/>
              <a:t> of</a:t>
            </a:r>
            <a:r>
              <a:rPr spc="-100" dirty="0"/>
              <a:t> </a:t>
            </a:r>
            <a:r>
              <a:rPr spc="-5" dirty="0"/>
              <a:t>SSI</a:t>
            </a:r>
            <a:r>
              <a:rPr lang="en-GB" spc="-5" dirty="0"/>
              <a:t> risk</a:t>
            </a:r>
            <a:endParaRPr spc="-5"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5298" y="1106192"/>
            <a:ext cx="8549640" cy="5261610"/>
          </a:xfrm>
          <a:prstGeom prst="rect">
            <a:avLst/>
          </a:prstGeom>
        </p:spPr>
        <p:txBody>
          <a:bodyPr vert="horz" wrap="square" lIns="0" tIns="182245" rIns="0" bIns="0" rtlCol="0">
            <a:spAutoFit/>
          </a:bodyPr>
          <a:lstStyle/>
          <a:p>
            <a:pPr marL="12700">
              <a:lnSpc>
                <a:spcPct val="100000"/>
              </a:lnSpc>
              <a:spcBef>
                <a:spcPts val="1435"/>
              </a:spcBef>
            </a:pPr>
            <a:r>
              <a:rPr sz="2400" spc="-5" dirty="0">
                <a:latin typeface="Arial"/>
                <a:cs typeface="Arial"/>
              </a:rPr>
              <a:t>At the </a:t>
            </a:r>
            <a:r>
              <a:rPr sz="2400" dirty="0">
                <a:latin typeface="Arial"/>
                <a:cs typeface="Arial"/>
              </a:rPr>
              <a:t>end of </a:t>
            </a:r>
            <a:r>
              <a:rPr sz="2400" spc="-5" dirty="0">
                <a:latin typeface="Arial"/>
                <a:cs typeface="Arial"/>
              </a:rPr>
              <a:t>this </a:t>
            </a:r>
            <a:r>
              <a:rPr sz="2400" dirty="0">
                <a:latin typeface="Arial"/>
                <a:cs typeface="Arial"/>
              </a:rPr>
              <a:t>module, </a:t>
            </a:r>
            <a:r>
              <a:rPr sz="2400" spc="-5" dirty="0">
                <a:latin typeface="Arial"/>
                <a:cs typeface="Arial"/>
              </a:rPr>
              <a:t>the IPC focal </a:t>
            </a:r>
            <a:r>
              <a:rPr sz="2400" dirty="0">
                <a:latin typeface="Arial"/>
                <a:cs typeface="Arial"/>
              </a:rPr>
              <a:t>point should be able</a:t>
            </a:r>
            <a:r>
              <a:rPr sz="2400" spc="-70" dirty="0">
                <a:latin typeface="Arial"/>
                <a:cs typeface="Arial"/>
              </a:rPr>
              <a:t> </a:t>
            </a:r>
            <a:r>
              <a:rPr sz="2400" spc="-5" dirty="0">
                <a:latin typeface="Arial"/>
                <a:cs typeface="Arial"/>
              </a:rPr>
              <a:t>to:</a:t>
            </a:r>
            <a:endParaRPr sz="2400">
              <a:latin typeface="Arial"/>
              <a:cs typeface="Arial"/>
            </a:endParaRPr>
          </a:p>
          <a:p>
            <a:pPr marL="355600" marR="159385" indent="-342900">
              <a:lnSpc>
                <a:spcPct val="110400"/>
              </a:lnSpc>
              <a:spcBef>
                <a:spcPts val="865"/>
              </a:spcBef>
              <a:buSzPct val="80000"/>
              <a:buChar char="•"/>
              <a:tabLst>
                <a:tab pos="354965" algn="l"/>
                <a:tab pos="355600" algn="l"/>
              </a:tabLst>
            </a:pPr>
            <a:r>
              <a:rPr sz="2000" dirty="0">
                <a:latin typeface="Arial"/>
                <a:cs typeface="Arial"/>
              </a:rPr>
              <a:t>analyse and </a:t>
            </a:r>
            <a:r>
              <a:rPr sz="2000" spc="-5" dirty="0">
                <a:latin typeface="Arial"/>
                <a:cs typeface="Arial"/>
              </a:rPr>
              <a:t>communicate data </a:t>
            </a:r>
            <a:r>
              <a:rPr sz="2000" dirty="0">
                <a:latin typeface="Arial"/>
                <a:cs typeface="Arial"/>
              </a:rPr>
              <a:t>and evidence </a:t>
            </a:r>
            <a:r>
              <a:rPr sz="2000" spc="-5" dirty="0">
                <a:latin typeface="Arial"/>
                <a:cs typeface="Arial"/>
              </a:rPr>
              <a:t>relating to the importance  </a:t>
            </a:r>
            <a:r>
              <a:rPr sz="2000" dirty="0">
                <a:latin typeface="Arial"/>
                <a:cs typeface="Arial"/>
              </a:rPr>
              <a:t>of SSI and </a:t>
            </a:r>
            <a:r>
              <a:rPr sz="2000" spc="-5" dirty="0">
                <a:latin typeface="Arial"/>
                <a:cs typeface="Arial"/>
              </a:rPr>
              <a:t>its prevention, </a:t>
            </a:r>
            <a:r>
              <a:rPr sz="2000" dirty="0">
                <a:latin typeface="Arial"/>
                <a:cs typeface="Arial"/>
              </a:rPr>
              <a:t>including </a:t>
            </a:r>
            <a:r>
              <a:rPr sz="2000" spc="-5" dirty="0">
                <a:latin typeface="Arial"/>
                <a:cs typeface="Arial"/>
              </a:rPr>
              <a:t>through networking, influence </a:t>
            </a:r>
            <a:r>
              <a:rPr sz="2000" dirty="0">
                <a:latin typeface="Arial"/>
                <a:cs typeface="Arial"/>
              </a:rPr>
              <a:t>and  </a:t>
            </a:r>
            <a:r>
              <a:rPr sz="2000" spc="-5" dirty="0">
                <a:latin typeface="Arial"/>
                <a:cs typeface="Arial"/>
              </a:rPr>
              <a:t>proactivity;</a:t>
            </a:r>
            <a:endParaRPr sz="2000">
              <a:latin typeface="Arial"/>
              <a:cs typeface="Arial"/>
            </a:endParaRPr>
          </a:p>
          <a:p>
            <a:pPr marL="355600" marR="157480" indent="-342900">
              <a:lnSpc>
                <a:spcPct val="109700"/>
              </a:lnSpc>
              <a:spcBef>
                <a:spcPts val="600"/>
              </a:spcBef>
              <a:buSzPct val="80000"/>
              <a:buChar char="•"/>
              <a:tabLst>
                <a:tab pos="354965" algn="l"/>
                <a:tab pos="355600" algn="l"/>
              </a:tabLst>
            </a:pPr>
            <a:r>
              <a:rPr sz="2000" dirty="0">
                <a:latin typeface="Arial"/>
                <a:cs typeface="Arial"/>
              </a:rPr>
              <a:t>lead </a:t>
            </a:r>
            <a:r>
              <a:rPr sz="2000" spc="-5" dirty="0">
                <a:latin typeface="Arial"/>
                <a:cs typeface="Arial"/>
              </a:rPr>
              <a:t>the development </a:t>
            </a:r>
            <a:r>
              <a:rPr sz="2000" dirty="0">
                <a:latin typeface="Arial"/>
                <a:cs typeface="Arial"/>
              </a:rPr>
              <a:t>of knowledge and skills of </a:t>
            </a:r>
            <a:r>
              <a:rPr sz="2000" spc="-5" dirty="0">
                <a:latin typeface="Arial"/>
                <a:cs typeface="Arial"/>
              </a:rPr>
              <a:t>the IPC team </a:t>
            </a:r>
            <a:r>
              <a:rPr sz="2000" dirty="0">
                <a:latin typeface="Arial"/>
                <a:cs typeface="Arial"/>
              </a:rPr>
              <a:t>and  </a:t>
            </a:r>
            <a:r>
              <a:rPr sz="2000" spc="-5" dirty="0">
                <a:latin typeface="Arial"/>
                <a:cs typeface="Arial"/>
              </a:rPr>
              <a:t>surgical teams </a:t>
            </a:r>
            <a:r>
              <a:rPr sz="2000" dirty="0">
                <a:latin typeface="Arial"/>
                <a:cs typeface="Arial"/>
              </a:rPr>
              <a:t>in SSI </a:t>
            </a:r>
            <a:r>
              <a:rPr sz="2000" spc="-5" dirty="0">
                <a:latin typeface="Arial"/>
                <a:cs typeface="Arial"/>
              </a:rPr>
              <a:t>prevention </a:t>
            </a:r>
            <a:r>
              <a:rPr sz="2000" dirty="0">
                <a:latin typeface="Arial"/>
                <a:cs typeface="Arial"/>
              </a:rPr>
              <a:t>and </a:t>
            </a:r>
            <a:r>
              <a:rPr sz="2000" spc="-5" dirty="0">
                <a:latin typeface="Arial"/>
                <a:cs typeface="Arial"/>
              </a:rPr>
              <a:t>its practice, </a:t>
            </a:r>
            <a:r>
              <a:rPr sz="2000" dirty="0">
                <a:latin typeface="Arial"/>
                <a:cs typeface="Arial"/>
              </a:rPr>
              <a:t>including </a:t>
            </a:r>
            <a:r>
              <a:rPr sz="2000" spc="-5" dirty="0">
                <a:latin typeface="Arial"/>
                <a:cs typeface="Arial"/>
              </a:rPr>
              <a:t>creating </a:t>
            </a:r>
            <a:r>
              <a:rPr sz="2000" dirty="0">
                <a:latin typeface="Arial"/>
                <a:cs typeface="Arial"/>
              </a:rPr>
              <a:t>and  </a:t>
            </a:r>
            <a:r>
              <a:rPr sz="2000" spc="-5" dirty="0">
                <a:latin typeface="Arial"/>
                <a:cs typeface="Arial"/>
              </a:rPr>
              <a:t>implementing learning opportunities </a:t>
            </a:r>
            <a:r>
              <a:rPr sz="2000" dirty="0">
                <a:latin typeface="Arial"/>
                <a:cs typeface="Arial"/>
              </a:rPr>
              <a:t>and</a:t>
            </a:r>
            <a:r>
              <a:rPr sz="2000" spc="-15" dirty="0">
                <a:latin typeface="Arial"/>
                <a:cs typeface="Arial"/>
              </a:rPr>
              <a:t> </a:t>
            </a:r>
            <a:r>
              <a:rPr sz="2000" spc="-5" dirty="0">
                <a:latin typeface="Arial"/>
                <a:cs typeface="Arial"/>
              </a:rPr>
              <a:t>solutions;</a:t>
            </a:r>
            <a:endParaRPr sz="2000">
              <a:latin typeface="Arial"/>
              <a:cs typeface="Arial"/>
            </a:endParaRPr>
          </a:p>
          <a:p>
            <a:pPr marL="355600" marR="499109" indent="-342900">
              <a:lnSpc>
                <a:spcPct val="109700"/>
              </a:lnSpc>
              <a:spcBef>
                <a:spcPts val="635"/>
              </a:spcBef>
              <a:buSzPct val="80000"/>
              <a:buChar char="•"/>
              <a:tabLst>
                <a:tab pos="354965" algn="l"/>
                <a:tab pos="355600" algn="l"/>
              </a:tabLst>
            </a:pPr>
            <a:r>
              <a:rPr sz="2000" spc="-5" dirty="0">
                <a:latin typeface="Arial"/>
                <a:cs typeface="Arial"/>
              </a:rPr>
              <a:t>motivate </a:t>
            </a:r>
            <a:r>
              <a:rPr sz="2000" dirty="0">
                <a:latin typeface="Arial"/>
                <a:cs typeface="Arial"/>
              </a:rPr>
              <a:t>and </a:t>
            </a:r>
            <a:r>
              <a:rPr sz="2000" spc="-5" dirty="0">
                <a:latin typeface="Arial"/>
                <a:cs typeface="Arial"/>
              </a:rPr>
              <a:t>work with others (mainly </a:t>
            </a:r>
            <a:r>
              <a:rPr sz="2000" dirty="0">
                <a:latin typeface="Arial"/>
                <a:cs typeface="Arial"/>
              </a:rPr>
              <a:t>senior </a:t>
            </a:r>
            <a:r>
              <a:rPr sz="2000" spc="-5" dirty="0">
                <a:latin typeface="Arial"/>
                <a:cs typeface="Arial"/>
              </a:rPr>
              <a:t>managers </a:t>
            </a:r>
            <a:r>
              <a:rPr sz="2000" dirty="0">
                <a:latin typeface="Arial"/>
                <a:cs typeface="Arial"/>
              </a:rPr>
              <a:t>and </a:t>
            </a:r>
            <a:r>
              <a:rPr sz="2000" spc="-5" dirty="0">
                <a:latin typeface="Arial"/>
                <a:cs typeface="Arial"/>
              </a:rPr>
              <a:t>IPC </a:t>
            </a:r>
            <a:r>
              <a:rPr sz="2000" dirty="0">
                <a:latin typeface="Arial"/>
                <a:cs typeface="Arial"/>
              </a:rPr>
              <a:t>and  </a:t>
            </a:r>
            <a:r>
              <a:rPr sz="2000" spc="-5" dirty="0">
                <a:latin typeface="Arial"/>
                <a:cs typeface="Arial"/>
              </a:rPr>
              <a:t>surgical teams) to </a:t>
            </a:r>
            <a:r>
              <a:rPr sz="2000" dirty="0">
                <a:latin typeface="Arial"/>
                <a:cs typeface="Arial"/>
              </a:rPr>
              <a:t>develop, </a:t>
            </a:r>
            <a:r>
              <a:rPr sz="2000" spc="-5" dirty="0">
                <a:latin typeface="Arial"/>
                <a:cs typeface="Arial"/>
              </a:rPr>
              <a:t>implement, evaluate </a:t>
            </a:r>
            <a:r>
              <a:rPr sz="2000" dirty="0">
                <a:latin typeface="Arial"/>
                <a:cs typeface="Arial"/>
              </a:rPr>
              <a:t>and </a:t>
            </a:r>
            <a:r>
              <a:rPr sz="2000" spc="-5" dirty="0">
                <a:latin typeface="Arial"/>
                <a:cs typeface="Arial"/>
              </a:rPr>
              <a:t>embed </a:t>
            </a:r>
            <a:r>
              <a:rPr sz="2000" dirty="0">
                <a:latin typeface="Arial"/>
                <a:cs typeface="Arial"/>
              </a:rPr>
              <a:t>SSI  </a:t>
            </a:r>
            <a:r>
              <a:rPr sz="2000" spc="-5" dirty="0">
                <a:latin typeface="Arial"/>
                <a:cs typeface="Arial"/>
              </a:rPr>
              <a:t>prevention strategies with </a:t>
            </a:r>
            <a:r>
              <a:rPr sz="2000" dirty="0">
                <a:latin typeface="Arial"/>
                <a:cs typeface="Arial"/>
              </a:rPr>
              <a:t>linkages </a:t>
            </a:r>
            <a:r>
              <a:rPr sz="2000" spc="-5" dirty="0">
                <a:latin typeface="Arial"/>
                <a:cs typeface="Arial"/>
              </a:rPr>
              <a:t>to the </a:t>
            </a:r>
            <a:r>
              <a:rPr sz="2000" dirty="0">
                <a:latin typeface="Arial"/>
                <a:cs typeface="Arial"/>
              </a:rPr>
              <a:t>wider </a:t>
            </a:r>
            <a:r>
              <a:rPr sz="2000" spc="-5" dirty="0">
                <a:latin typeface="Arial"/>
                <a:cs typeface="Arial"/>
              </a:rPr>
              <a:t>facility’s quality </a:t>
            </a:r>
            <a:r>
              <a:rPr sz="2000" dirty="0">
                <a:latin typeface="Arial"/>
                <a:cs typeface="Arial"/>
              </a:rPr>
              <a:t>and  </a:t>
            </a:r>
            <a:r>
              <a:rPr sz="2000" spc="-5" dirty="0">
                <a:latin typeface="Arial"/>
                <a:cs typeface="Arial"/>
              </a:rPr>
              <a:t>safety</a:t>
            </a:r>
            <a:r>
              <a:rPr sz="2000" spc="-15" dirty="0">
                <a:latin typeface="Arial"/>
                <a:cs typeface="Arial"/>
              </a:rPr>
              <a:t> </a:t>
            </a:r>
            <a:r>
              <a:rPr sz="2000" spc="-5" dirty="0">
                <a:latin typeface="Arial"/>
                <a:cs typeface="Arial"/>
              </a:rPr>
              <a:t>strategies/goals;</a:t>
            </a:r>
            <a:endParaRPr sz="2000">
              <a:latin typeface="Arial"/>
              <a:cs typeface="Arial"/>
            </a:endParaRPr>
          </a:p>
          <a:p>
            <a:pPr marL="355600" marR="671195" indent="-342900">
              <a:lnSpc>
                <a:spcPct val="110400"/>
              </a:lnSpc>
              <a:spcBef>
                <a:spcPts val="580"/>
              </a:spcBef>
              <a:buSzPct val="80000"/>
              <a:buChar char="•"/>
              <a:tabLst>
                <a:tab pos="354965" algn="l"/>
                <a:tab pos="355600" algn="l"/>
              </a:tabLst>
            </a:pPr>
            <a:r>
              <a:rPr sz="2000" spc="-5" dirty="0">
                <a:latin typeface="Arial"/>
                <a:cs typeface="Arial"/>
              </a:rPr>
              <a:t>demonstrate improvement </a:t>
            </a:r>
            <a:r>
              <a:rPr sz="2000" dirty="0">
                <a:latin typeface="Arial"/>
                <a:cs typeface="Arial"/>
              </a:rPr>
              <a:t>of </a:t>
            </a:r>
            <a:r>
              <a:rPr sz="2000" spc="-5" dirty="0">
                <a:latin typeface="Arial"/>
                <a:cs typeface="Arial"/>
              </a:rPr>
              <a:t>quality </a:t>
            </a:r>
            <a:r>
              <a:rPr sz="2000" dirty="0">
                <a:latin typeface="Arial"/>
                <a:cs typeface="Arial"/>
              </a:rPr>
              <a:t>and </a:t>
            </a:r>
            <a:r>
              <a:rPr sz="2000" spc="-5" dirty="0">
                <a:latin typeface="Arial"/>
                <a:cs typeface="Arial"/>
              </a:rPr>
              <a:t>safety through the </a:t>
            </a:r>
            <a:r>
              <a:rPr sz="2000" dirty="0">
                <a:latin typeface="Arial"/>
                <a:cs typeface="Arial"/>
              </a:rPr>
              <a:t>design,  planning, </a:t>
            </a:r>
            <a:r>
              <a:rPr sz="2000" spc="-5" dirty="0">
                <a:latin typeface="Arial"/>
                <a:cs typeface="Arial"/>
              </a:rPr>
              <a:t>application </a:t>
            </a:r>
            <a:r>
              <a:rPr sz="2000" dirty="0">
                <a:latin typeface="Arial"/>
                <a:cs typeface="Arial"/>
              </a:rPr>
              <a:t>and </a:t>
            </a:r>
            <a:r>
              <a:rPr sz="2000" spc="-5" dirty="0">
                <a:latin typeface="Arial"/>
                <a:cs typeface="Arial"/>
              </a:rPr>
              <a:t>monitoring </a:t>
            </a:r>
            <a:r>
              <a:rPr sz="2000" dirty="0">
                <a:latin typeface="Arial"/>
                <a:cs typeface="Arial"/>
              </a:rPr>
              <a:t>of </a:t>
            </a:r>
            <a:r>
              <a:rPr sz="2000" spc="-5" dirty="0">
                <a:latin typeface="Arial"/>
                <a:cs typeface="Arial"/>
              </a:rPr>
              <a:t>improvement strategies to  prevent</a:t>
            </a:r>
            <a:r>
              <a:rPr sz="2000" spc="-20" dirty="0">
                <a:latin typeface="Arial"/>
                <a:cs typeface="Arial"/>
              </a:rPr>
              <a:t> </a:t>
            </a:r>
            <a:r>
              <a:rPr sz="2000" spc="-5" dirty="0">
                <a:latin typeface="Arial"/>
                <a:cs typeface="Arial"/>
              </a:rPr>
              <a:t>SSI.</a:t>
            </a:r>
            <a:endParaRPr sz="2000">
              <a:latin typeface="Arial"/>
              <a:cs typeface="Arial"/>
            </a:endParaRPr>
          </a:p>
        </p:txBody>
      </p:sp>
      <p:sp>
        <p:nvSpPr>
          <p:cNvPr id="3" name="object 3"/>
          <p:cNvSpPr txBox="1">
            <a:spLocks noGrp="1"/>
          </p:cNvSpPr>
          <p:nvPr>
            <p:ph type="title"/>
          </p:nvPr>
        </p:nvSpPr>
        <p:spPr>
          <a:xfrm>
            <a:off x="365298" y="572507"/>
            <a:ext cx="2441575" cy="513080"/>
          </a:xfrm>
          <a:prstGeom prst="rect">
            <a:avLst/>
          </a:prstGeom>
        </p:spPr>
        <p:txBody>
          <a:bodyPr vert="horz" wrap="square" lIns="0" tIns="12700" rIns="0" bIns="0" rtlCol="0">
            <a:spAutoFit/>
          </a:bodyPr>
          <a:lstStyle/>
          <a:p>
            <a:pPr marL="12700">
              <a:lnSpc>
                <a:spcPct val="100000"/>
              </a:lnSpc>
              <a:spcBef>
                <a:spcPts val="100"/>
              </a:spcBef>
            </a:pPr>
            <a:r>
              <a:rPr spc="-5" dirty="0"/>
              <a:t>Competencies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5496" y="1871120"/>
            <a:ext cx="5120640" cy="3142615"/>
          </a:xfrm>
          <a:prstGeom prst="rect">
            <a:avLst/>
          </a:prstGeom>
          <a:ln w="12700">
            <a:solidFill>
              <a:srgbClr val="183C5C"/>
            </a:solidFill>
          </a:ln>
        </p:spPr>
        <p:txBody>
          <a:bodyPr vert="horz" wrap="square" lIns="0" tIns="132715" rIns="0" bIns="0" rtlCol="0">
            <a:spAutoFit/>
          </a:bodyPr>
          <a:lstStyle/>
          <a:p>
            <a:pPr marL="359410" marR="410209">
              <a:lnSpc>
                <a:spcPct val="110100"/>
              </a:lnSpc>
              <a:spcBef>
                <a:spcPts val="1045"/>
              </a:spcBef>
            </a:pPr>
            <a:r>
              <a:rPr sz="2800" b="1" dirty="0">
                <a:solidFill>
                  <a:srgbClr val="183C5C"/>
                </a:solidFill>
                <a:latin typeface="Times New Roman"/>
                <a:cs typeface="Times New Roman"/>
              </a:rPr>
              <a:t>SSI </a:t>
            </a:r>
            <a:r>
              <a:rPr sz="2800" b="1" spc="-10" dirty="0">
                <a:solidFill>
                  <a:srgbClr val="183C5C"/>
                </a:solidFill>
                <a:latin typeface="Times New Roman"/>
                <a:cs typeface="Times New Roman"/>
              </a:rPr>
              <a:t>prevention measures:  </a:t>
            </a:r>
            <a:r>
              <a:rPr sz="2800" b="1" dirty="0">
                <a:solidFill>
                  <a:srgbClr val="183C5C"/>
                </a:solidFill>
                <a:latin typeface="Times New Roman"/>
                <a:cs typeface="Times New Roman"/>
              </a:rPr>
              <a:t>the 2016 </a:t>
            </a:r>
            <a:r>
              <a:rPr sz="2800" b="1" spc="-5" dirty="0">
                <a:solidFill>
                  <a:srgbClr val="183C5C"/>
                </a:solidFill>
                <a:latin typeface="Times New Roman"/>
                <a:cs typeface="Times New Roman"/>
              </a:rPr>
              <a:t>WHO global  guidelines </a:t>
            </a:r>
            <a:r>
              <a:rPr sz="2800" b="1" dirty="0">
                <a:solidFill>
                  <a:srgbClr val="183C5C"/>
                </a:solidFill>
                <a:latin typeface="Times New Roman"/>
                <a:cs typeface="Times New Roman"/>
              </a:rPr>
              <a:t>for the</a:t>
            </a:r>
            <a:r>
              <a:rPr sz="2800" b="1" spc="-95" dirty="0">
                <a:solidFill>
                  <a:srgbClr val="183C5C"/>
                </a:solidFill>
                <a:latin typeface="Times New Roman"/>
                <a:cs typeface="Times New Roman"/>
              </a:rPr>
              <a:t> </a:t>
            </a:r>
            <a:r>
              <a:rPr sz="2800" b="1" spc="-10" dirty="0">
                <a:solidFill>
                  <a:srgbClr val="183C5C"/>
                </a:solidFill>
                <a:latin typeface="Times New Roman"/>
                <a:cs typeface="Times New Roman"/>
              </a:rPr>
              <a:t>prevention  </a:t>
            </a:r>
            <a:r>
              <a:rPr sz="2800" b="1" dirty="0">
                <a:solidFill>
                  <a:srgbClr val="183C5C"/>
                </a:solidFill>
                <a:latin typeface="Times New Roman"/>
                <a:cs typeface="Times New Roman"/>
              </a:rPr>
              <a:t>of SSI and </a:t>
            </a:r>
            <a:r>
              <a:rPr sz="2800" b="1" spc="-5" dirty="0">
                <a:solidFill>
                  <a:srgbClr val="183C5C"/>
                </a:solidFill>
                <a:latin typeface="Times New Roman"/>
                <a:cs typeface="Times New Roman"/>
              </a:rPr>
              <a:t>other associated  </a:t>
            </a:r>
            <a:r>
              <a:rPr sz="2800" b="1" spc="-10" dirty="0">
                <a:solidFill>
                  <a:srgbClr val="183C5C"/>
                </a:solidFill>
                <a:latin typeface="Times New Roman"/>
                <a:cs typeface="Times New Roman"/>
              </a:rPr>
              <a:t>recommendations</a:t>
            </a:r>
            <a:endParaRPr sz="2800">
              <a:latin typeface="Times New Roman"/>
              <a:cs typeface="Times New Roman"/>
            </a:endParaRPr>
          </a:p>
        </p:txBody>
      </p:sp>
      <p:sp>
        <p:nvSpPr>
          <p:cNvPr id="3" name="object 3"/>
          <p:cNvSpPr txBox="1">
            <a:spLocks noGrp="1"/>
          </p:cNvSpPr>
          <p:nvPr>
            <p:ph type="title"/>
          </p:nvPr>
        </p:nvSpPr>
        <p:spPr>
          <a:xfrm>
            <a:off x="365298" y="572507"/>
            <a:ext cx="1595755" cy="513080"/>
          </a:xfrm>
          <a:prstGeom prst="rect">
            <a:avLst/>
          </a:prstGeom>
        </p:spPr>
        <p:txBody>
          <a:bodyPr vert="horz" wrap="square" lIns="0" tIns="12700" rIns="0" bIns="0" rtlCol="0">
            <a:spAutoFit/>
          </a:bodyPr>
          <a:lstStyle/>
          <a:p>
            <a:pPr marL="12700">
              <a:lnSpc>
                <a:spcPct val="100000"/>
              </a:lnSpc>
              <a:spcBef>
                <a:spcPts val="100"/>
              </a:spcBef>
            </a:pPr>
            <a:r>
              <a:rPr spc="-5" dirty="0"/>
              <a:t>Session</a:t>
            </a:r>
            <a:r>
              <a:rPr spc="-75" dirty="0"/>
              <a:t> </a:t>
            </a:r>
            <a:r>
              <a:rPr dirty="0"/>
              <a:t>3</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5298" y="1739865"/>
            <a:ext cx="8387080" cy="1435100"/>
          </a:xfrm>
          <a:prstGeom prst="rect">
            <a:avLst/>
          </a:prstGeom>
        </p:spPr>
        <p:txBody>
          <a:bodyPr vert="horz" wrap="square" lIns="0" tIns="12700" rIns="0" bIns="0" rtlCol="0">
            <a:spAutoFit/>
          </a:bodyPr>
          <a:lstStyle/>
          <a:p>
            <a:pPr marL="12700" marR="5080">
              <a:lnSpc>
                <a:spcPct val="110100"/>
              </a:lnSpc>
              <a:spcBef>
                <a:spcPts val="100"/>
              </a:spcBef>
            </a:pPr>
            <a:r>
              <a:rPr sz="2800" spc="-5" dirty="0">
                <a:latin typeface="Arial"/>
                <a:cs typeface="Arial"/>
              </a:rPr>
              <a:t>Explain the content </a:t>
            </a:r>
            <a:r>
              <a:rPr sz="2800" dirty="0">
                <a:latin typeface="Arial"/>
                <a:cs typeface="Arial"/>
              </a:rPr>
              <a:t>of </a:t>
            </a:r>
            <a:r>
              <a:rPr sz="2800" spc="-5" dirty="0">
                <a:latin typeface="Arial"/>
                <a:cs typeface="Arial"/>
              </a:rPr>
              <a:t>the WHO </a:t>
            </a:r>
            <a:r>
              <a:rPr sz="2800" spc="-10" dirty="0">
                <a:latin typeface="Arial"/>
                <a:cs typeface="Arial"/>
              </a:rPr>
              <a:t>SSI </a:t>
            </a:r>
            <a:r>
              <a:rPr sz="2800" spc="-5" dirty="0">
                <a:latin typeface="Arial"/>
                <a:cs typeface="Arial"/>
              </a:rPr>
              <a:t>prevention  recommendations </a:t>
            </a:r>
            <a:r>
              <a:rPr sz="2800" dirty="0">
                <a:latin typeface="Arial"/>
                <a:cs typeface="Arial"/>
              </a:rPr>
              <a:t>and </a:t>
            </a:r>
            <a:r>
              <a:rPr sz="2800" spc="-5" dirty="0">
                <a:latin typeface="Arial"/>
                <a:cs typeface="Arial"/>
              </a:rPr>
              <a:t>understand</a:t>
            </a:r>
            <a:r>
              <a:rPr sz="2800" dirty="0">
                <a:latin typeface="Arial"/>
                <a:cs typeface="Arial"/>
              </a:rPr>
              <a:t> </a:t>
            </a:r>
            <a:r>
              <a:rPr sz="2800" spc="-5" dirty="0">
                <a:latin typeface="Arial"/>
                <a:cs typeface="Arial"/>
              </a:rPr>
              <a:t>the </a:t>
            </a:r>
            <a:r>
              <a:rPr sz="2800" dirty="0">
                <a:latin typeface="Arial"/>
                <a:cs typeface="Arial"/>
              </a:rPr>
              <a:t>evidence </a:t>
            </a:r>
            <a:r>
              <a:rPr sz="2800" spc="-5" dirty="0">
                <a:latin typeface="Arial"/>
                <a:cs typeface="Arial"/>
              </a:rPr>
              <a:t>supporting</a:t>
            </a:r>
            <a:r>
              <a:rPr sz="2800" spc="0" dirty="0">
                <a:latin typeface="Arial"/>
                <a:cs typeface="Arial"/>
              </a:rPr>
              <a:t> </a:t>
            </a:r>
            <a:r>
              <a:rPr sz="2800" spc="-5" dirty="0">
                <a:latin typeface="Arial"/>
                <a:cs typeface="Arial"/>
              </a:rPr>
              <a:t>them</a:t>
            </a:r>
            <a:endParaRPr sz="2800" dirty="0">
              <a:latin typeface="Arial"/>
              <a:cs typeface="Arial"/>
            </a:endParaRPr>
          </a:p>
        </p:txBody>
      </p:sp>
      <p:sp>
        <p:nvSpPr>
          <p:cNvPr id="3" name="object 3"/>
          <p:cNvSpPr txBox="1"/>
          <p:nvPr/>
        </p:nvSpPr>
        <p:spPr>
          <a:xfrm>
            <a:off x="365298" y="572507"/>
            <a:ext cx="5198110" cy="513080"/>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0092CC"/>
                </a:solidFill>
                <a:latin typeface="Times New Roman"/>
                <a:cs typeface="Times New Roman"/>
              </a:rPr>
              <a:t>Learning objective </a:t>
            </a:r>
            <a:r>
              <a:rPr sz="3200" b="1" dirty="0">
                <a:solidFill>
                  <a:srgbClr val="0092CC"/>
                </a:solidFill>
                <a:latin typeface="Times New Roman"/>
                <a:cs typeface="Times New Roman"/>
              </a:rPr>
              <a:t>– </a:t>
            </a:r>
            <a:r>
              <a:rPr sz="3200" b="1" spc="-5" dirty="0">
                <a:solidFill>
                  <a:srgbClr val="0092CC"/>
                </a:solidFill>
                <a:latin typeface="Times New Roman"/>
                <a:cs typeface="Times New Roman"/>
              </a:rPr>
              <a:t>session</a:t>
            </a:r>
            <a:r>
              <a:rPr sz="3200" b="1" spc="-10" dirty="0">
                <a:solidFill>
                  <a:srgbClr val="0092CC"/>
                </a:solidFill>
                <a:latin typeface="Times New Roman"/>
                <a:cs typeface="Times New Roman"/>
              </a:rPr>
              <a:t> </a:t>
            </a:r>
            <a:r>
              <a:rPr sz="3200" b="1" dirty="0">
                <a:solidFill>
                  <a:srgbClr val="0092CC"/>
                </a:solidFill>
                <a:latin typeface="Times New Roman"/>
                <a:cs typeface="Times New Roman"/>
              </a:rPr>
              <a:t>3</a:t>
            </a:r>
            <a:endParaRPr sz="3200">
              <a:latin typeface="Times New Roman"/>
              <a:cs typeface="Times New Roman"/>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16624" y="2949122"/>
            <a:ext cx="3950335" cy="574040"/>
          </a:xfrm>
          <a:prstGeom prst="rect">
            <a:avLst/>
          </a:prstGeom>
        </p:spPr>
        <p:txBody>
          <a:bodyPr vert="horz" wrap="square" lIns="0" tIns="12700" rIns="0" bIns="0" rtlCol="0">
            <a:spAutoFit/>
          </a:bodyPr>
          <a:lstStyle/>
          <a:p>
            <a:pPr marL="12700">
              <a:lnSpc>
                <a:spcPct val="100000"/>
              </a:lnSpc>
              <a:spcBef>
                <a:spcPts val="100"/>
              </a:spcBef>
            </a:pPr>
            <a:r>
              <a:rPr sz="3600" spc="-5" dirty="0"/>
              <a:t>How do SSIs</a:t>
            </a:r>
            <a:r>
              <a:rPr sz="3600" spc="-50" dirty="0"/>
              <a:t> </a:t>
            </a:r>
            <a:r>
              <a:rPr sz="3600" spc="-5" dirty="0"/>
              <a:t>occur?</a:t>
            </a:r>
            <a:endParaRPr sz="3600"/>
          </a:p>
        </p:txBody>
      </p:sp>
      <p:sp>
        <p:nvSpPr>
          <p:cNvPr id="3" name="object 3"/>
          <p:cNvSpPr/>
          <p:nvPr/>
        </p:nvSpPr>
        <p:spPr>
          <a:xfrm>
            <a:off x="8155061" y="5877798"/>
            <a:ext cx="969154" cy="971022"/>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5298" y="1218428"/>
            <a:ext cx="8338820" cy="4535805"/>
          </a:xfrm>
          <a:prstGeom prst="rect">
            <a:avLst/>
          </a:prstGeom>
        </p:spPr>
        <p:txBody>
          <a:bodyPr vert="horz" wrap="square" lIns="0" tIns="147320" rIns="0" bIns="0" rtlCol="0">
            <a:spAutoFit/>
          </a:bodyPr>
          <a:lstStyle/>
          <a:p>
            <a:pPr marL="355600" indent="-342900">
              <a:lnSpc>
                <a:spcPct val="100000"/>
              </a:lnSpc>
              <a:spcBef>
                <a:spcPts val="1160"/>
              </a:spcBef>
              <a:buSzPct val="79166"/>
              <a:buChar char="•"/>
              <a:tabLst>
                <a:tab pos="354965" algn="l"/>
                <a:tab pos="355600" algn="l"/>
              </a:tabLst>
            </a:pPr>
            <a:r>
              <a:rPr sz="2400" spc="-5" dirty="0">
                <a:latin typeface="Arial"/>
                <a:cs typeface="Arial"/>
              </a:rPr>
              <a:t>Source </a:t>
            </a:r>
            <a:r>
              <a:rPr sz="2400" dirty="0">
                <a:latin typeface="Arial"/>
                <a:cs typeface="Arial"/>
              </a:rPr>
              <a:t>of</a:t>
            </a:r>
            <a:r>
              <a:rPr sz="2400" spc="-15" dirty="0">
                <a:latin typeface="Arial"/>
                <a:cs typeface="Arial"/>
              </a:rPr>
              <a:t> </a:t>
            </a:r>
            <a:r>
              <a:rPr sz="2400" spc="-5" dirty="0">
                <a:latin typeface="Arial"/>
                <a:cs typeface="Arial"/>
              </a:rPr>
              <a:t>pathogens:</a:t>
            </a:r>
            <a:endParaRPr sz="2400">
              <a:latin typeface="Arial"/>
              <a:cs typeface="Arial"/>
            </a:endParaRPr>
          </a:p>
          <a:p>
            <a:pPr marL="839469" marR="118745" lvl="1" indent="-285750">
              <a:lnSpc>
                <a:spcPts val="2170"/>
              </a:lnSpc>
              <a:spcBef>
                <a:spcPts val="1155"/>
              </a:spcBef>
              <a:buFont typeface="Courier New"/>
              <a:buChar char="o"/>
              <a:tabLst>
                <a:tab pos="839469" algn="l"/>
              </a:tabLst>
            </a:pPr>
            <a:r>
              <a:rPr sz="2000" b="1" dirty="0">
                <a:latin typeface="Arial"/>
                <a:cs typeface="Arial"/>
              </a:rPr>
              <a:t>endogenous </a:t>
            </a:r>
            <a:r>
              <a:rPr sz="2000" b="1" spc="-5" dirty="0">
                <a:latin typeface="Arial"/>
                <a:cs typeface="Arial"/>
              </a:rPr>
              <a:t>flora </a:t>
            </a:r>
            <a:r>
              <a:rPr sz="2000" dirty="0">
                <a:latin typeface="Arial"/>
                <a:cs typeface="Arial"/>
              </a:rPr>
              <a:t>on </a:t>
            </a:r>
            <a:r>
              <a:rPr sz="2000" spc="-5" dirty="0">
                <a:latin typeface="Arial"/>
                <a:cs typeface="Arial"/>
              </a:rPr>
              <a:t>the </a:t>
            </a:r>
            <a:r>
              <a:rPr sz="2000" spc="-10" dirty="0">
                <a:latin typeface="Arial"/>
                <a:cs typeface="Arial"/>
              </a:rPr>
              <a:t>patient’s </a:t>
            </a:r>
            <a:r>
              <a:rPr sz="2000" dirty="0">
                <a:latin typeface="Arial"/>
                <a:cs typeface="Arial"/>
              </a:rPr>
              <a:t>skin, </a:t>
            </a:r>
            <a:r>
              <a:rPr sz="2000" spc="-5" dirty="0">
                <a:latin typeface="Arial"/>
                <a:cs typeface="Arial"/>
              </a:rPr>
              <a:t>mucous membranes </a:t>
            </a:r>
            <a:r>
              <a:rPr sz="2000" dirty="0">
                <a:latin typeface="Arial"/>
                <a:cs typeface="Arial"/>
              </a:rPr>
              <a:t>and  hollow</a:t>
            </a:r>
            <a:r>
              <a:rPr sz="2000" spc="-5" dirty="0">
                <a:latin typeface="Arial"/>
                <a:cs typeface="Arial"/>
              </a:rPr>
              <a:t> viscera</a:t>
            </a:r>
            <a:endParaRPr sz="2000">
              <a:latin typeface="Arial"/>
              <a:cs typeface="Arial"/>
            </a:endParaRPr>
          </a:p>
          <a:p>
            <a:pPr marL="839469" marR="563245" lvl="1" indent="-285750">
              <a:lnSpc>
                <a:spcPts val="2170"/>
              </a:lnSpc>
              <a:spcBef>
                <a:spcPts val="1060"/>
              </a:spcBef>
              <a:buFont typeface="Courier New"/>
              <a:buChar char="o"/>
              <a:tabLst>
                <a:tab pos="839469" algn="l"/>
              </a:tabLst>
            </a:pPr>
            <a:r>
              <a:rPr sz="2000" b="1" dirty="0">
                <a:latin typeface="Arial"/>
                <a:cs typeface="Arial"/>
              </a:rPr>
              <a:t>exogenous </a:t>
            </a:r>
            <a:r>
              <a:rPr sz="2000" b="1" spc="-5" dirty="0">
                <a:latin typeface="Arial"/>
                <a:cs typeface="Arial"/>
              </a:rPr>
              <a:t>organisms </a:t>
            </a:r>
            <a:r>
              <a:rPr sz="2000" spc="-5" dirty="0">
                <a:latin typeface="Arial"/>
                <a:cs typeface="Arial"/>
              </a:rPr>
              <a:t>(air </a:t>
            </a:r>
            <a:r>
              <a:rPr sz="2000" dirty="0">
                <a:latin typeface="Arial"/>
                <a:cs typeface="Arial"/>
              </a:rPr>
              <a:t>in </a:t>
            </a:r>
            <a:r>
              <a:rPr sz="2000" spc="-5" dirty="0">
                <a:latin typeface="Arial"/>
                <a:cs typeface="Arial"/>
              </a:rPr>
              <a:t>the operating room, surgical  equipment, implants, gloves/hands, medications administered  during operative procedure) </a:t>
            </a:r>
            <a:r>
              <a:rPr sz="2000" dirty="0">
                <a:latin typeface="Arial"/>
                <a:cs typeface="Arial"/>
              </a:rPr>
              <a:t>– including </a:t>
            </a:r>
            <a:r>
              <a:rPr sz="2000" spc="-5" dirty="0">
                <a:latin typeface="Arial"/>
                <a:cs typeface="Arial"/>
              </a:rPr>
              <a:t>various pathogens</a:t>
            </a:r>
            <a:endParaRPr sz="2000">
              <a:latin typeface="Arial"/>
              <a:cs typeface="Arial"/>
            </a:endParaRPr>
          </a:p>
          <a:p>
            <a:pPr marL="355600" indent="-342900">
              <a:lnSpc>
                <a:spcPct val="100000"/>
              </a:lnSpc>
              <a:spcBef>
                <a:spcPts val="1255"/>
              </a:spcBef>
              <a:buSzPct val="79166"/>
              <a:buChar char="•"/>
              <a:tabLst>
                <a:tab pos="354965" algn="l"/>
                <a:tab pos="355600" algn="l"/>
              </a:tabLst>
            </a:pPr>
            <a:r>
              <a:rPr sz="2400" spc="-5" dirty="0">
                <a:latin typeface="Arial"/>
                <a:cs typeface="Arial"/>
              </a:rPr>
              <a:t>Routes </a:t>
            </a:r>
            <a:r>
              <a:rPr sz="2400" dirty="0">
                <a:latin typeface="Arial"/>
                <a:cs typeface="Arial"/>
              </a:rPr>
              <a:t>of</a:t>
            </a:r>
            <a:r>
              <a:rPr sz="2400" spc="-15" dirty="0">
                <a:latin typeface="Arial"/>
                <a:cs typeface="Arial"/>
              </a:rPr>
              <a:t> </a:t>
            </a:r>
            <a:r>
              <a:rPr sz="2400" spc="-5" dirty="0">
                <a:latin typeface="Arial"/>
                <a:cs typeface="Arial"/>
              </a:rPr>
              <a:t>entry:</a:t>
            </a:r>
            <a:endParaRPr sz="2400">
              <a:latin typeface="Arial"/>
              <a:cs typeface="Arial"/>
            </a:endParaRPr>
          </a:p>
          <a:p>
            <a:pPr marL="839469" marR="226695" lvl="1" indent="-285750">
              <a:lnSpc>
                <a:spcPct val="89600"/>
              </a:lnSpc>
              <a:spcBef>
                <a:spcPts val="1140"/>
              </a:spcBef>
              <a:buFont typeface="Courier New"/>
              <a:buChar char="o"/>
              <a:tabLst>
                <a:tab pos="839469" algn="l"/>
              </a:tabLst>
            </a:pPr>
            <a:r>
              <a:rPr sz="2000" dirty="0">
                <a:latin typeface="Arial"/>
                <a:cs typeface="Arial"/>
              </a:rPr>
              <a:t>hands, </a:t>
            </a:r>
            <a:r>
              <a:rPr sz="2000" spc="-5" dirty="0">
                <a:latin typeface="Arial"/>
                <a:cs typeface="Arial"/>
              </a:rPr>
              <a:t>equipment, intravenous, </a:t>
            </a:r>
            <a:r>
              <a:rPr sz="2000" spc="-30" dirty="0">
                <a:latin typeface="Arial"/>
                <a:cs typeface="Arial"/>
              </a:rPr>
              <a:t>air, </a:t>
            </a:r>
            <a:r>
              <a:rPr sz="2000" dirty="0">
                <a:latin typeface="Arial"/>
                <a:cs typeface="Arial"/>
              </a:rPr>
              <a:t>ways of </a:t>
            </a:r>
            <a:r>
              <a:rPr sz="2000" spc="-5" dirty="0">
                <a:latin typeface="Arial"/>
                <a:cs typeface="Arial"/>
              </a:rPr>
              <a:t>controlling the </a:t>
            </a:r>
            <a:r>
              <a:rPr sz="2000" dirty="0">
                <a:latin typeface="Arial"/>
                <a:cs typeface="Arial"/>
              </a:rPr>
              <a:t>whole  </a:t>
            </a:r>
            <a:r>
              <a:rPr sz="2000" spc="-5" dirty="0">
                <a:latin typeface="Arial"/>
                <a:cs typeface="Arial"/>
              </a:rPr>
              <a:t>surgical patient environment/experience (skin preparation,  </a:t>
            </a:r>
            <a:r>
              <a:rPr sz="2000" dirty="0">
                <a:latin typeface="Arial"/>
                <a:cs typeface="Arial"/>
              </a:rPr>
              <a:t>including hair </a:t>
            </a:r>
            <a:r>
              <a:rPr sz="2000" spc="-5" dirty="0">
                <a:latin typeface="Arial"/>
                <a:cs typeface="Arial"/>
              </a:rPr>
              <a:t>removal, intraoperative</a:t>
            </a:r>
            <a:r>
              <a:rPr sz="2000" spc="-40" dirty="0">
                <a:latin typeface="Arial"/>
                <a:cs typeface="Arial"/>
              </a:rPr>
              <a:t> </a:t>
            </a:r>
            <a:r>
              <a:rPr sz="2000" spc="-5" dirty="0">
                <a:latin typeface="Arial"/>
                <a:cs typeface="Arial"/>
              </a:rPr>
              <a:t>temperature)</a:t>
            </a:r>
            <a:endParaRPr sz="2000">
              <a:latin typeface="Arial"/>
              <a:cs typeface="Arial"/>
            </a:endParaRPr>
          </a:p>
          <a:p>
            <a:pPr marL="355600" marR="5080" indent="-342900">
              <a:lnSpc>
                <a:spcPts val="2600"/>
              </a:lnSpc>
              <a:spcBef>
                <a:spcPts val="1620"/>
              </a:spcBef>
              <a:buSzPct val="79166"/>
              <a:buFont typeface="Arial"/>
              <a:buChar char="•"/>
              <a:tabLst>
                <a:tab pos="354965" algn="l"/>
                <a:tab pos="355600" algn="l"/>
              </a:tabLst>
            </a:pPr>
            <a:r>
              <a:rPr sz="2400" b="1" spc="-25" dirty="0">
                <a:latin typeface="Arial"/>
                <a:cs typeface="Arial"/>
              </a:rPr>
              <a:t>We </a:t>
            </a:r>
            <a:r>
              <a:rPr sz="2400" b="1" dirty="0">
                <a:latin typeface="Arial"/>
                <a:cs typeface="Arial"/>
              </a:rPr>
              <a:t>can </a:t>
            </a:r>
            <a:r>
              <a:rPr sz="2400" b="1" spc="-5" dirty="0">
                <a:latin typeface="Arial"/>
                <a:cs typeface="Arial"/>
              </a:rPr>
              <a:t>protect surgical patients from endogenous and  exogenous</a:t>
            </a:r>
            <a:r>
              <a:rPr sz="2400" b="1" spc="-10" dirty="0">
                <a:latin typeface="Arial"/>
                <a:cs typeface="Arial"/>
              </a:rPr>
              <a:t> </a:t>
            </a:r>
            <a:r>
              <a:rPr sz="2400" b="1" spc="-5" dirty="0">
                <a:latin typeface="Arial"/>
                <a:cs typeface="Arial"/>
              </a:rPr>
              <a:t>organisms.</a:t>
            </a:r>
            <a:endParaRPr sz="2400">
              <a:latin typeface="Arial"/>
              <a:cs typeface="Arial"/>
            </a:endParaRPr>
          </a:p>
        </p:txBody>
      </p:sp>
      <p:sp>
        <p:nvSpPr>
          <p:cNvPr id="3" name="object 3"/>
          <p:cNvSpPr txBox="1"/>
          <p:nvPr/>
        </p:nvSpPr>
        <p:spPr>
          <a:xfrm>
            <a:off x="365300" y="6266514"/>
            <a:ext cx="6898005" cy="389890"/>
          </a:xfrm>
          <a:prstGeom prst="rect">
            <a:avLst/>
          </a:prstGeom>
        </p:spPr>
        <p:txBody>
          <a:bodyPr vert="horz" wrap="square" lIns="0" tIns="12700" rIns="0" bIns="0" rtlCol="0">
            <a:spAutoFit/>
          </a:bodyPr>
          <a:lstStyle/>
          <a:p>
            <a:pPr marL="12700" marR="5080">
              <a:lnSpc>
                <a:spcPct val="108600"/>
              </a:lnSpc>
              <a:spcBef>
                <a:spcPts val="100"/>
              </a:spcBef>
            </a:pPr>
            <a:r>
              <a:rPr sz="1100" spc="-5" dirty="0">
                <a:latin typeface="Arial"/>
                <a:cs typeface="Arial"/>
              </a:rPr>
              <a:t>Source: Global </a:t>
            </a:r>
            <a:r>
              <a:rPr sz="1100" dirty="0">
                <a:latin typeface="Arial"/>
                <a:cs typeface="Arial"/>
              </a:rPr>
              <a:t>guidelines </a:t>
            </a:r>
            <a:r>
              <a:rPr sz="1100" spc="-5" dirty="0">
                <a:latin typeface="Arial"/>
                <a:cs typeface="Arial"/>
              </a:rPr>
              <a:t>for the prevention </a:t>
            </a:r>
            <a:r>
              <a:rPr sz="1100" dirty="0">
                <a:latin typeface="Arial"/>
                <a:cs typeface="Arial"/>
              </a:rPr>
              <a:t>of </a:t>
            </a:r>
            <a:r>
              <a:rPr sz="1100" spc="-5" dirty="0">
                <a:latin typeface="Arial"/>
                <a:cs typeface="Arial"/>
              </a:rPr>
              <a:t>surgical site infection. Geneva: World Health Organization; </a:t>
            </a:r>
            <a:r>
              <a:rPr sz="1100" dirty="0">
                <a:latin typeface="Arial"/>
                <a:cs typeface="Arial"/>
              </a:rPr>
              <a:t>2016  </a:t>
            </a:r>
            <a:r>
              <a:rPr sz="1100" spc="-5" dirty="0">
                <a:latin typeface="Arial"/>
                <a:cs typeface="Arial"/>
              </a:rPr>
              <a:t>(</a:t>
            </a:r>
            <a:r>
              <a:rPr sz="1100" u="sng" spc="-5" dirty="0">
                <a:solidFill>
                  <a:srgbClr val="009CDE"/>
                </a:solidFill>
                <a:uFill>
                  <a:solidFill>
                    <a:srgbClr val="009CDE"/>
                  </a:solidFill>
                </a:uFill>
                <a:latin typeface="Arial"/>
                <a:cs typeface="Arial"/>
                <a:hlinkClick r:id="rId2"/>
              </a:rPr>
              <a:t>http://www.who.int/infection-prevention/publications/ssi-prevention-guidelines/en/</a:t>
            </a:r>
            <a:r>
              <a:rPr sz="1100" spc="-5" dirty="0">
                <a:latin typeface="Arial"/>
                <a:cs typeface="Arial"/>
                <a:hlinkClick r:id="rId2"/>
              </a:rPr>
              <a:t>).</a:t>
            </a:r>
            <a:endParaRPr sz="1100">
              <a:latin typeface="Arial"/>
              <a:cs typeface="Arial"/>
            </a:endParaRPr>
          </a:p>
        </p:txBody>
      </p:sp>
      <p:sp>
        <p:nvSpPr>
          <p:cNvPr id="4" name="object 4"/>
          <p:cNvSpPr txBox="1">
            <a:spLocks noGrp="1"/>
          </p:cNvSpPr>
          <p:nvPr>
            <p:ph type="title"/>
          </p:nvPr>
        </p:nvSpPr>
        <p:spPr>
          <a:xfrm>
            <a:off x="365298" y="572507"/>
            <a:ext cx="5724525" cy="513080"/>
          </a:xfrm>
          <a:prstGeom prst="rect">
            <a:avLst/>
          </a:prstGeom>
        </p:spPr>
        <p:txBody>
          <a:bodyPr vert="horz" wrap="square" lIns="0" tIns="12700" rIns="0" bIns="0" rtlCol="0">
            <a:spAutoFit/>
          </a:bodyPr>
          <a:lstStyle/>
          <a:p>
            <a:pPr marL="12700">
              <a:lnSpc>
                <a:spcPct val="100000"/>
              </a:lnSpc>
              <a:spcBef>
                <a:spcPts val="100"/>
              </a:spcBef>
            </a:pPr>
            <a:r>
              <a:rPr spc="-5" dirty="0"/>
              <a:t>Summary: how </a:t>
            </a:r>
            <a:r>
              <a:rPr dirty="0"/>
              <a:t>an </a:t>
            </a:r>
            <a:r>
              <a:rPr spc="-5" dirty="0"/>
              <a:t>SSI </a:t>
            </a:r>
            <a:r>
              <a:rPr dirty="0"/>
              <a:t>can</a:t>
            </a:r>
            <a:r>
              <a:rPr spc="-45" dirty="0"/>
              <a:t> </a:t>
            </a:r>
            <a:r>
              <a:rPr spc="-5" dirty="0"/>
              <a:t>occur</a:t>
            </a:r>
          </a:p>
        </p:txBody>
      </p:sp>
      <p:sp>
        <p:nvSpPr>
          <p:cNvPr id="5" name="object 5"/>
          <p:cNvSpPr/>
          <p:nvPr/>
        </p:nvSpPr>
        <p:spPr>
          <a:xfrm>
            <a:off x="8090452" y="5805926"/>
            <a:ext cx="993733" cy="97544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8828" y="104255"/>
            <a:ext cx="5379720" cy="953769"/>
          </a:xfrm>
          <a:prstGeom prst="rect">
            <a:avLst/>
          </a:prstGeom>
        </p:spPr>
        <p:txBody>
          <a:bodyPr vert="horz" wrap="square" lIns="0" tIns="66040" rIns="0" bIns="0" rtlCol="0">
            <a:spAutoFit/>
          </a:bodyPr>
          <a:lstStyle/>
          <a:p>
            <a:pPr marL="12700" marR="5080">
              <a:lnSpc>
                <a:spcPts val="3470"/>
              </a:lnSpc>
              <a:spcBef>
                <a:spcPts val="520"/>
              </a:spcBef>
            </a:pPr>
            <a:r>
              <a:rPr spc="-10" dirty="0"/>
              <a:t>Sources </a:t>
            </a:r>
            <a:r>
              <a:rPr dirty="0"/>
              <a:t>of </a:t>
            </a:r>
            <a:r>
              <a:rPr spc="-5" dirty="0"/>
              <a:t>SSI in the operating  </a:t>
            </a:r>
            <a:r>
              <a:rPr spc="-15" dirty="0"/>
              <a:t>room </a:t>
            </a:r>
            <a:r>
              <a:rPr spc="-10" dirty="0"/>
              <a:t>environment</a:t>
            </a:r>
            <a:r>
              <a:rPr spc="-20" dirty="0"/>
              <a:t> </a:t>
            </a:r>
            <a:r>
              <a:rPr spc="-5" dirty="0"/>
              <a:t>specifically</a:t>
            </a:r>
          </a:p>
        </p:txBody>
      </p:sp>
      <p:sp>
        <p:nvSpPr>
          <p:cNvPr id="3" name="object 3"/>
          <p:cNvSpPr txBox="1"/>
          <p:nvPr/>
        </p:nvSpPr>
        <p:spPr>
          <a:xfrm>
            <a:off x="3131070" y="1324071"/>
            <a:ext cx="5360670" cy="1549400"/>
          </a:xfrm>
          <a:prstGeom prst="rect">
            <a:avLst/>
          </a:prstGeom>
          <a:solidFill>
            <a:srgbClr val="F2F2F2"/>
          </a:solidFill>
          <a:ln w="12700">
            <a:solidFill>
              <a:srgbClr val="0071A3"/>
            </a:solidFill>
          </a:ln>
        </p:spPr>
        <p:txBody>
          <a:bodyPr vert="horz" wrap="square" lIns="0" tIns="1905" rIns="0" bIns="0" rtlCol="0">
            <a:spAutoFit/>
          </a:bodyPr>
          <a:lstStyle/>
          <a:p>
            <a:pPr>
              <a:lnSpc>
                <a:spcPct val="100000"/>
              </a:lnSpc>
              <a:spcBef>
                <a:spcPts val="15"/>
              </a:spcBef>
            </a:pPr>
            <a:endParaRPr sz="2100">
              <a:latin typeface="Times New Roman"/>
              <a:cs typeface="Times New Roman"/>
            </a:endParaRPr>
          </a:p>
          <a:p>
            <a:pPr algn="ctr">
              <a:lnSpc>
                <a:spcPct val="100000"/>
              </a:lnSpc>
              <a:tabLst>
                <a:tab pos="342265" algn="l"/>
              </a:tabLst>
            </a:pPr>
            <a:r>
              <a:rPr sz="2000" b="1" dirty="0">
                <a:solidFill>
                  <a:srgbClr val="002060"/>
                </a:solidFill>
                <a:latin typeface="Times New Roman"/>
                <a:cs typeface="Times New Roman"/>
              </a:rPr>
              <a:t>1.	</a:t>
            </a:r>
            <a:r>
              <a:rPr sz="2000" b="1" spc="-5" dirty="0">
                <a:solidFill>
                  <a:srgbClr val="002060"/>
                </a:solidFill>
                <a:latin typeface="Times New Roman"/>
                <a:cs typeface="Times New Roman"/>
              </a:rPr>
              <a:t>ENDOGENOUS INFECTIONS</a:t>
            </a:r>
            <a:endParaRPr sz="2000">
              <a:latin typeface="Times New Roman"/>
              <a:cs typeface="Times New Roman"/>
            </a:endParaRPr>
          </a:p>
          <a:p>
            <a:pPr algn="ctr">
              <a:lnSpc>
                <a:spcPct val="100000"/>
              </a:lnSpc>
            </a:pPr>
            <a:r>
              <a:rPr sz="2000" spc="-20" dirty="0">
                <a:solidFill>
                  <a:srgbClr val="002060"/>
                </a:solidFill>
                <a:latin typeface="Times New Roman"/>
                <a:cs typeface="Times New Roman"/>
              </a:rPr>
              <a:t>Patient’s </a:t>
            </a:r>
            <a:r>
              <a:rPr sz="2000" dirty="0">
                <a:solidFill>
                  <a:srgbClr val="002060"/>
                </a:solidFill>
                <a:latin typeface="Times New Roman"/>
                <a:cs typeface="Times New Roman"/>
              </a:rPr>
              <a:t>own</a:t>
            </a:r>
            <a:r>
              <a:rPr sz="2000" spc="0" dirty="0">
                <a:solidFill>
                  <a:srgbClr val="002060"/>
                </a:solidFill>
                <a:latin typeface="Times New Roman"/>
                <a:cs typeface="Times New Roman"/>
              </a:rPr>
              <a:t> </a:t>
            </a:r>
            <a:r>
              <a:rPr sz="2000" spc="-5" dirty="0">
                <a:solidFill>
                  <a:srgbClr val="002060"/>
                </a:solidFill>
                <a:latin typeface="Times New Roman"/>
                <a:cs typeface="Times New Roman"/>
              </a:rPr>
              <a:t>microflora</a:t>
            </a:r>
            <a:endParaRPr sz="2000">
              <a:latin typeface="Times New Roman"/>
              <a:cs typeface="Times New Roman"/>
            </a:endParaRPr>
          </a:p>
        </p:txBody>
      </p:sp>
      <p:sp>
        <p:nvSpPr>
          <p:cNvPr id="4" name="object 4"/>
          <p:cNvSpPr txBox="1"/>
          <p:nvPr/>
        </p:nvSpPr>
        <p:spPr>
          <a:xfrm>
            <a:off x="3131070" y="4783900"/>
            <a:ext cx="5360670" cy="1647189"/>
          </a:xfrm>
          <a:prstGeom prst="rect">
            <a:avLst/>
          </a:prstGeom>
          <a:solidFill>
            <a:srgbClr val="F2F2F2"/>
          </a:solidFill>
          <a:ln w="12700">
            <a:solidFill>
              <a:srgbClr val="0071A3"/>
            </a:solidFill>
          </a:ln>
        </p:spPr>
        <p:txBody>
          <a:bodyPr vert="horz" wrap="square" lIns="0" tIns="0" rIns="0" bIns="0" rtlCol="0">
            <a:spAutoFit/>
          </a:bodyPr>
          <a:lstStyle/>
          <a:p>
            <a:pPr>
              <a:lnSpc>
                <a:spcPct val="100000"/>
              </a:lnSpc>
            </a:pPr>
            <a:endParaRPr sz="2200">
              <a:latin typeface="Times New Roman"/>
              <a:cs typeface="Times New Roman"/>
            </a:endParaRPr>
          </a:p>
          <a:p>
            <a:pPr marL="847725">
              <a:lnSpc>
                <a:spcPct val="100000"/>
              </a:lnSpc>
              <a:spcBef>
                <a:spcPts val="1485"/>
              </a:spcBef>
            </a:pPr>
            <a:r>
              <a:rPr sz="2000" b="1" dirty="0">
                <a:solidFill>
                  <a:srgbClr val="002060"/>
                </a:solidFill>
                <a:latin typeface="Times New Roman"/>
                <a:cs typeface="Times New Roman"/>
              </a:rPr>
              <a:t>3</a:t>
            </a:r>
            <a:r>
              <a:rPr sz="2000" dirty="0">
                <a:solidFill>
                  <a:srgbClr val="002060"/>
                </a:solidFill>
                <a:latin typeface="Times New Roman"/>
                <a:cs typeface="Times New Roman"/>
              </a:rPr>
              <a:t>. </a:t>
            </a:r>
            <a:r>
              <a:rPr sz="2000" b="1" spc="-15" dirty="0">
                <a:solidFill>
                  <a:srgbClr val="002060"/>
                </a:solidFill>
                <a:latin typeface="Times New Roman"/>
                <a:cs typeface="Times New Roman"/>
              </a:rPr>
              <a:t>ENVIRONMENTAL</a:t>
            </a:r>
            <a:r>
              <a:rPr sz="2000" b="1" spc="-114" dirty="0">
                <a:solidFill>
                  <a:srgbClr val="002060"/>
                </a:solidFill>
                <a:latin typeface="Times New Roman"/>
                <a:cs typeface="Times New Roman"/>
              </a:rPr>
              <a:t> </a:t>
            </a:r>
            <a:r>
              <a:rPr sz="2000" b="1" spc="-5" dirty="0">
                <a:solidFill>
                  <a:srgbClr val="002060"/>
                </a:solidFill>
                <a:latin typeface="Times New Roman"/>
                <a:cs typeface="Times New Roman"/>
              </a:rPr>
              <a:t>SOURCE</a:t>
            </a:r>
            <a:endParaRPr sz="2000">
              <a:latin typeface="Times New Roman"/>
              <a:cs typeface="Times New Roman"/>
            </a:endParaRPr>
          </a:p>
          <a:p>
            <a:pPr marL="419100" marR="412115" algn="ctr">
              <a:lnSpc>
                <a:spcPct val="100000"/>
              </a:lnSpc>
            </a:pPr>
            <a:r>
              <a:rPr sz="2000" spc="-5" dirty="0">
                <a:solidFill>
                  <a:srgbClr val="002060"/>
                </a:solidFill>
                <a:latin typeface="Times New Roman"/>
                <a:cs typeface="Times New Roman"/>
              </a:rPr>
              <a:t>Contaminated air and dust </a:t>
            </a:r>
            <a:r>
              <a:rPr sz="2000" dirty="0">
                <a:solidFill>
                  <a:srgbClr val="002060"/>
                </a:solidFill>
                <a:latin typeface="Times New Roman"/>
                <a:cs typeface="Times New Roman"/>
              </a:rPr>
              <a:t>due </a:t>
            </a:r>
            <a:r>
              <a:rPr sz="2000" spc="-5" dirty="0">
                <a:solidFill>
                  <a:srgbClr val="002060"/>
                </a:solidFill>
                <a:latin typeface="Times New Roman"/>
                <a:cs typeface="Times New Roman"/>
              </a:rPr>
              <a:t>to</a:t>
            </a:r>
            <a:r>
              <a:rPr sz="2000" spc="-55" dirty="0">
                <a:solidFill>
                  <a:srgbClr val="002060"/>
                </a:solidFill>
                <a:latin typeface="Times New Roman"/>
                <a:cs typeface="Times New Roman"/>
              </a:rPr>
              <a:t> </a:t>
            </a:r>
            <a:r>
              <a:rPr sz="2000" spc="-5" dirty="0">
                <a:solidFill>
                  <a:srgbClr val="002060"/>
                </a:solidFill>
                <a:latin typeface="Times New Roman"/>
                <a:cs typeface="Times New Roman"/>
              </a:rPr>
              <a:t>inadequate  </a:t>
            </a:r>
            <a:r>
              <a:rPr sz="2000" spc="-10" dirty="0">
                <a:solidFill>
                  <a:srgbClr val="002060"/>
                </a:solidFill>
                <a:latin typeface="Times New Roman"/>
                <a:cs typeface="Times New Roman"/>
              </a:rPr>
              <a:t>ventilation </a:t>
            </a:r>
            <a:r>
              <a:rPr sz="2000" spc="-5" dirty="0">
                <a:solidFill>
                  <a:srgbClr val="002060"/>
                </a:solidFill>
                <a:latin typeface="Times New Roman"/>
                <a:cs typeface="Times New Roman"/>
              </a:rPr>
              <a:t>and</a:t>
            </a:r>
            <a:r>
              <a:rPr sz="2000" spc="0" dirty="0">
                <a:solidFill>
                  <a:srgbClr val="002060"/>
                </a:solidFill>
                <a:latin typeface="Times New Roman"/>
                <a:cs typeface="Times New Roman"/>
              </a:rPr>
              <a:t> </a:t>
            </a:r>
            <a:r>
              <a:rPr sz="2000" spc="-5" dirty="0">
                <a:solidFill>
                  <a:srgbClr val="002060"/>
                </a:solidFill>
                <a:latin typeface="Times New Roman"/>
                <a:cs typeface="Times New Roman"/>
              </a:rPr>
              <a:t>cleaning</a:t>
            </a:r>
            <a:endParaRPr sz="2000">
              <a:latin typeface="Times New Roman"/>
              <a:cs typeface="Times New Roman"/>
            </a:endParaRPr>
          </a:p>
        </p:txBody>
      </p:sp>
      <p:sp>
        <p:nvSpPr>
          <p:cNvPr id="5" name="object 5"/>
          <p:cNvSpPr txBox="1"/>
          <p:nvPr/>
        </p:nvSpPr>
        <p:spPr>
          <a:xfrm>
            <a:off x="3131070" y="3044492"/>
            <a:ext cx="5360670" cy="1580515"/>
          </a:xfrm>
          <a:prstGeom prst="rect">
            <a:avLst/>
          </a:prstGeom>
          <a:solidFill>
            <a:srgbClr val="F2F2F2"/>
          </a:solidFill>
          <a:ln w="12700">
            <a:solidFill>
              <a:srgbClr val="0071A3"/>
            </a:solidFill>
          </a:ln>
        </p:spPr>
        <p:txBody>
          <a:bodyPr vert="horz" wrap="square" lIns="0" tIns="171450" rIns="0" bIns="0" rtlCol="0">
            <a:spAutoFit/>
          </a:bodyPr>
          <a:lstStyle/>
          <a:p>
            <a:pPr marL="151765" marR="144145" indent="307975">
              <a:lnSpc>
                <a:spcPct val="100000"/>
              </a:lnSpc>
              <a:spcBef>
                <a:spcPts val="1350"/>
              </a:spcBef>
            </a:pPr>
            <a:r>
              <a:rPr sz="2000" b="1" dirty="0">
                <a:solidFill>
                  <a:srgbClr val="002060"/>
                </a:solidFill>
                <a:latin typeface="Times New Roman"/>
                <a:cs typeface="Times New Roman"/>
              </a:rPr>
              <a:t>2. </a:t>
            </a:r>
            <a:r>
              <a:rPr sz="2000" b="1" spc="-30" dirty="0">
                <a:solidFill>
                  <a:srgbClr val="002060"/>
                </a:solidFill>
                <a:latin typeface="Times New Roman"/>
                <a:cs typeface="Times New Roman"/>
              </a:rPr>
              <a:t>STAFF </a:t>
            </a:r>
            <a:r>
              <a:rPr sz="2000" b="1" spc="-5" dirty="0">
                <a:solidFill>
                  <a:srgbClr val="002060"/>
                </a:solidFill>
                <a:latin typeface="Times New Roman"/>
                <a:cs typeface="Times New Roman"/>
              </a:rPr>
              <a:t>IN THE </a:t>
            </a:r>
            <a:r>
              <a:rPr sz="2000" b="1" spc="-20" dirty="0">
                <a:solidFill>
                  <a:srgbClr val="002060"/>
                </a:solidFill>
                <a:latin typeface="Times New Roman"/>
                <a:cs typeface="Times New Roman"/>
              </a:rPr>
              <a:t>OPERATING </a:t>
            </a:r>
            <a:r>
              <a:rPr sz="2000" b="1" spc="-5" dirty="0">
                <a:solidFill>
                  <a:srgbClr val="002060"/>
                </a:solidFill>
                <a:latin typeface="Times New Roman"/>
                <a:cs typeface="Times New Roman"/>
              </a:rPr>
              <a:t>ROOM  </a:t>
            </a:r>
            <a:r>
              <a:rPr sz="2000" spc="-5" dirty="0">
                <a:solidFill>
                  <a:srgbClr val="002060"/>
                </a:solidFill>
                <a:latin typeface="Times New Roman"/>
                <a:cs typeface="Times New Roman"/>
              </a:rPr>
              <a:t>Staphylococci from nasal carriage, skin </a:t>
            </a:r>
            <a:r>
              <a:rPr sz="2000" dirty="0">
                <a:solidFill>
                  <a:srgbClr val="002060"/>
                </a:solidFill>
                <a:latin typeface="Times New Roman"/>
                <a:cs typeface="Times New Roman"/>
              </a:rPr>
              <a:t>of </a:t>
            </a:r>
            <a:r>
              <a:rPr sz="2000" spc="-5" dirty="0">
                <a:solidFill>
                  <a:srgbClr val="002060"/>
                </a:solidFill>
                <a:latin typeface="Times New Roman"/>
                <a:cs typeface="Times New Roman"/>
              </a:rPr>
              <a:t>hand  and forearm via contact through punctured</a:t>
            </a:r>
            <a:r>
              <a:rPr sz="2000" spc="-10" dirty="0">
                <a:solidFill>
                  <a:srgbClr val="002060"/>
                </a:solidFill>
                <a:latin typeface="Times New Roman"/>
                <a:cs typeface="Times New Roman"/>
              </a:rPr>
              <a:t> </a:t>
            </a:r>
            <a:r>
              <a:rPr sz="2000" spc="-5" dirty="0">
                <a:solidFill>
                  <a:srgbClr val="002060"/>
                </a:solidFill>
                <a:latin typeface="Times New Roman"/>
                <a:cs typeface="Times New Roman"/>
              </a:rPr>
              <a:t>gloves</a:t>
            </a:r>
            <a:endParaRPr sz="2000">
              <a:latin typeface="Times New Roman"/>
              <a:cs typeface="Times New Roman"/>
            </a:endParaRPr>
          </a:p>
          <a:p>
            <a:pPr algn="ctr">
              <a:lnSpc>
                <a:spcPct val="100000"/>
              </a:lnSpc>
            </a:pPr>
            <a:r>
              <a:rPr sz="2000" dirty="0">
                <a:solidFill>
                  <a:srgbClr val="002060"/>
                </a:solidFill>
                <a:latin typeface="Times New Roman"/>
                <a:cs typeface="Times New Roman"/>
              </a:rPr>
              <a:t>or </a:t>
            </a:r>
            <a:r>
              <a:rPr sz="2000" spc="-5" dirty="0">
                <a:solidFill>
                  <a:srgbClr val="002060"/>
                </a:solidFill>
                <a:latin typeface="Times New Roman"/>
                <a:cs typeface="Times New Roman"/>
              </a:rPr>
              <a:t>wet</a:t>
            </a:r>
            <a:r>
              <a:rPr sz="2000" spc="-20" dirty="0">
                <a:solidFill>
                  <a:srgbClr val="002060"/>
                </a:solidFill>
                <a:latin typeface="Times New Roman"/>
                <a:cs typeface="Times New Roman"/>
              </a:rPr>
              <a:t> </a:t>
            </a:r>
            <a:r>
              <a:rPr sz="2000" dirty="0">
                <a:solidFill>
                  <a:srgbClr val="002060"/>
                </a:solidFill>
                <a:latin typeface="Times New Roman"/>
                <a:cs typeface="Times New Roman"/>
              </a:rPr>
              <a:t>gown</a:t>
            </a:r>
            <a:endParaRPr sz="2000">
              <a:latin typeface="Times New Roman"/>
              <a:cs typeface="Times New Roman"/>
            </a:endParaRPr>
          </a:p>
        </p:txBody>
      </p:sp>
      <p:sp>
        <p:nvSpPr>
          <p:cNvPr id="6" name="object 6"/>
          <p:cNvSpPr/>
          <p:nvPr/>
        </p:nvSpPr>
        <p:spPr>
          <a:xfrm>
            <a:off x="611560" y="1105538"/>
            <a:ext cx="1981887" cy="198585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p:nvPr/>
        </p:nvSpPr>
        <p:spPr>
          <a:xfrm>
            <a:off x="691100" y="4694123"/>
            <a:ext cx="1822803" cy="182644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8" name="object 8"/>
          <p:cNvSpPr/>
          <p:nvPr/>
        </p:nvSpPr>
        <p:spPr>
          <a:xfrm>
            <a:off x="81036" y="3091389"/>
            <a:ext cx="2978796" cy="150745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9" name="object 9"/>
          <p:cNvSpPr/>
          <p:nvPr/>
        </p:nvSpPr>
        <p:spPr>
          <a:xfrm>
            <a:off x="804981" y="1324071"/>
            <a:ext cx="1391285" cy="953135"/>
          </a:xfrm>
          <a:custGeom>
            <a:avLst/>
            <a:gdLst/>
            <a:ahLst/>
            <a:cxnLst/>
            <a:rect l="l" t="t" r="r" b="b"/>
            <a:pathLst>
              <a:path w="1391285" h="953135">
                <a:moveTo>
                  <a:pt x="0" y="476400"/>
                </a:moveTo>
                <a:lnTo>
                  <a:pt x="2305" y="437328"/>
                </a:lnTo>
                <a:lnTo>
                  <a:pt x="9101" y="399125"/>
                </a:lnTo>
                <a:lnTo>
                  <a:pt x="20209" y="361915"/>
                </a:lnTo>
                <a:lnTo>
                  <a:pt x="35450" y="325821"/>
                </a:lnTo>
                <a:lnTo>
                  <a:pt x="54646" y="290963"/>
                </a:lnTo>
                <a:lnTo>
                  <a:pt x="77616" y="257467"/>
                </a:lnTo>
                <a:lnTo>
                  <a:pt x="104183" y="225453"/>
                </a:lnTo>
                <a:lnTo>
                  <a:pt x="134167" y="195044"/>
                </a:lnTo>
                <a:lnTo>
                  <a:pt x="167389" y="166364"/>
                </a:lnTo>
                <a:lnTo>
                  <a:pt x="203671" y="139534"/>
                </a:lnTo>
                <a:lnTo>
                  <a:pt x="242833" y="114678"/>
                </a:lnTo>
                <a:lnTo>
                  <a:pt x="284696" y="91917"/>
                </a:lnTo>
                <a:lnTo>
                  <a:pt x="329082" y="71375"/>
                </a:lnTo>
                <a:lnTo>
                  <a:pt x="375811" y="53174"/>
                </a:lnTo>
                <a:lnTo>
                  <a:pt x="424705" y="37437"/>
                </a:lnTo>
                <a:lnTo>
                  <a:pt x="475584" y="24287"/>
                </a:lnTo>
                <a:lnTo>
                  <a:pt x="528270" y="13845"/>
                </a:lnTo>
                <a:lnTo>
                  <a:pt x="582583" y="6235"/>
                </a:lnTo>
                <a:lnTo>
                  <a:pt x="638345" y="1579"/>
                </a:lnTo>
                <a:lnTo>
                  <a:pt x="695377" y="0"/>
                </a:lnTo>
                <a:lnTo>
                  <a:pt x="752409" y="1579"/>
                </a:lnTo>
                <a:lnTo>
                  <a:pt x="808171" y="6235"/>
                </a:lnTo>
                <a:lnTo>
                  <a:pt x="862484" y="13845"/>
                </a:lnTo>
                <a:lnTo>
                  <a:pt x="915170" y="24287"/>
                </a:lnTo>
                <a:lnTo>
                  <a:pt x="966049" y="37437"/>
                </a:lnTo>
                <a:lnTo>
                  <a:pt x="1014943" y="53174"/>
                </a:lnTo>
                <a:lnTo>
                  <a:pt x="1061672" y="71375"/>
                </a:lnTo>
                <a:lnTo>
                  <a:pt x="1106058" y="91917"/>
                </a:lnTo>
                <a:lnTo>
                  <a:pt x="1147921" y="114678"/>
                </a:lnTo>
                <a:lnTo>
                  <a:pt x="1187083" y="139534"/>
                </a:lnTo>
                <a:lnTo>
                  <a:pt x="1223365" y="166364"/>
                </a:lnTo>
                <a:lnTo>
                  <a:pt x="1256587" y="195044"/>
                </a:lnTo>
                <a:lnTo>
                  <a:pt x="1286571" y="225453"/>
                </a:lnTo>
                <a:lnTo>
                  <a:pt x="1313138" y="257467"/>
                </a:lnTo>
                <a:lnTo>
                  <a:pt x="1336108" y="290963"/>
                </a:lnTo>
                <a:lnTo>
                  <a:pt x="1355304" y="325821"/>
                </a:lnTo>
                <a:lnTo>
                  <a:pt x="1370545" y="361915"/>
                </a:lnTo>
                <a:lnTo>
                  <a:pt x="1381653" y="399125"/>
                </a:lnTo>
                <a:lnTo>
                  <a:pt x="1388449" y="437328"/>
                </a:lnTo>
                <a:lnTo>
                  <a:pt x="1390755" y="476400"/>
                </a:lnTo>
                <a:lnTo>
                  <a:pt x="1388449" y="515472"/>
                </a:lnTo>
                <a:lnTo>
                  <a:pt x="1381653" y="553675"/>
                </a:lnTo>
                <a:lnTo>
                  <a:pt x="1370545" y="590885"/>
                </a:lnTo>
                <a:lnTo>
                  <a:pt x="1355304" y="626979"/>
                </a:lnTo>
                <a:lnTo>
                  <a:pt x="1336108" y="661837"/>
                </a:lnTo>
                <a:lnTo>
                  <a:pt x="1313138" y="695333"/>
                </a:lnTo>
                <a:lnTo>
                  <a:pt x="1286571" y="727347"/>
                </a:lnTo>
                <a:lnTo>
                  <a:pt x="1256587" y="757756"/>
                </a:lnTo>
                <a:lnTo>
                  <a:pt x="1223365" y="786436"/>
                </a:lnTo>
                <a:lnTo>
                  <a:pt x="1187083" y="813266"/>
                </a:lnTo>
                <a:lnTo>
                  <a:pt x="1147921" y="838122"/>
                </a:lnTo>
                <a:lnTo>
                  <a:pt x="1106058" y="860883"/>
                </a:lnTo>
                <a:lnTo>
                  <a:pt x="1061672" y="881425"/>
                </a:lnTo>
                <a:lnTo>
                  <a:pt x="1014943" y="899626"/>
                </a:lnTo>
                <a:lnTo>
                  <a:pt x="966049" y="915363"/>
                </a:lnTo>
                <a:lnTo>
                  <a:pt x="915170" y="928513"/>
                </a:lnTo>
                <a:lnTo>
                  <a:pt x="862484" y="938955"/>
                </a:lnTo>
                <a:lnTo>
                  <a:pt x="808171" y="946565"/>
                </a:lnTo>
                <a:lnTo>
                  <a:pt x="752409" y="951221"/>
                </a:lnTo>
                <a:lnTo>
                  <a:pt x="695377" y="952801"/>
                </a:lnTo>
                <a:lnTo>
                  <a:pt x="638345" y="951221"/>
                </a:lnTo>
                <a:lnTo>
                  <a:pt x="582583" y="946565"/>
                </a:lnTo>
                <a:lnTo>
                  <a:pt x="528270" y="938955"/>
                </a:lnTo>
                <a:lnTo>
                  <a:pt x="475584" y="928513"/>
                </a:lnTo>
                <a:lnTo>
                  <a:pt x="424705" y="915363"/>
                </a:lnTo>
                <a:lnTo>
                  <a:pt x="375811" y="899626"/>
                </a:lnTo>
                <a:lnTo>
                  <a:pt x="329082" y="881425"/>
                </a:lnTo>
                <a:lnTo>
                  <a:pt x="284696" y="860883"/>
                </a:lnTo>
                <a:lnTo>
                  <a:pt x="242833" y="838122"/>
                </a:lnTo>
                <a:lnTo>
                  <a:pt x="203671" y="813266"/>
                </a:lnTo>
                <a:lnTo>
                  <a:pt x="167389" y="786436"/>
                </a:lnTo>
                <a:lnTo>
                  <a:pt x="134167" y="757756"/>
                </a:lnTo>
                <a:lnTo>
                  <a:pt x="104183" y="727347"/>
                </a:lnTo>
                <a:lnTo>
                  <a:pt x="77616" y="695333"/>
                </a:lnTo>
                <a:lnTo>
                  <a:pt x="54646" y="661837"/>
                </a:lnTo>
                <a:lnTo>
                  <a:pt x="35450" y="626979"/>
                </a:lnTo>
                <a:lnTo>
                  <a:pt x="20209" y="590885"/>
                </a:lnTo>
                <a:lnTo>
                  <a:pt x="9101" y="553675"/>
                </a:lnTo>
                <a:lnTo>
                  <a:pt x="2305" y="515472"/>
                </a:lnTo>
                <a:lnTo>
                  <a:pt x="0" y="476400"/>
                </a:lnTo>
                <a:close/>
              </a:path>
            </a:pathLst>
          </a:custGeom>
          <a:ln w="53975">
            <a:solidFill>
              <a:srgbClr val="0071A3"/>
            </a:solidFill>
          </a:ln>
        </p:spPr>
        <p:txBody>
          <a:bodyPr wrap="square" lIns="0" tIns="0" rIns="0" bIns="0" rtlCol="0"/>
          <a:lstStyle/>
          <a:p>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5402" y="2455347"/>
            <a:ext cx="5732145" cy="1069340"/>
          </a:xfrm>
          <a:prstGeom prst="rect">
            <a:avLst/>
          </a:prstGeom>
        </p:spPr>
        <p:txBody>
          <a:bodyPr vert="horz" wrap="square" lIns="0" tIns="73660" rIns="0" bIns="0" rtlCol="0">
            <a:spAutoFit/>
          </a:bodyPr>
          <a:lstStyle/>
          <a:p>
            <a:pPr marL="391160" marR="5080" indent="-379095">
              <a:lnSpc>
                <a:spcPts val="3900"/>
              </a:lnSpc>
              <a:spcBef>
                <a:spcPts val="580"/>
              </a:spcBef>
            </a:pPr>
            <a:r>
              <a:rPr sz="3600" spc="-5" dirty="0"/>
              <a:t>What </a:t>
            </a:r>
            <a:r>
              <a:rPr sz="3600" spc="-25" dirty="0"/>
              <a:t>are </a:t>
            </a:r>
            <a:r>
              <a:rPr sz="3600" spc="-5" dirty="0"/>
              <a:t>the most important  </a:t>
            </a:r>
            <a:r>
              <a:rPr sz="3600" spc="-10" dirty="0"/>
              <a:t>measures </a:t>
            </a:r>
            <a:r>
              <a:rPr sz="3600" dirty="0"/>
              <a:t>to </a:t>
            </a:r>
            <a:r>
              <a:rPr sz="3600" spc="-15" dirty="0"/>
              <a:t>prevent</a:t>
            </a:r>
            <a:r>
              <a:rPr sz="3600" spc="-25" dirty="0"/>
              <a:t> </a:t>
            </a:r>
            <a:r>
              <a:rPr sz="3600" spc="-5" dirty="0"/>
              <a:t>SSI?</a:t>
            </a:r>
            <a:endParaRPr sz="3600"/>
          </a:p>
        </p:txBody>
      </p:sp>
      <p:sp>
        <p:nvSpPr>
          <p:cNvPr id="3" name="object 3"/>
          <p:cNvSpPr/>
          <p:nvPr/>
        </p:nvSpPr>
        <p:spPr>
          <a:xfrm>
            <a:off x="8155061" y="5877798"/>
            <a:ext cx="969154" cy="971022"/>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0907" y="6112"/>
            <a:ext cx="6822440" cy="953769"/>
          </a:xfrm>
          <a:prstGeom prst="rect">
            <a:avLst/>
          </a:prstGeom>
        </p:spPr>
        <p:txBody>
          <a:bodyPr vert="horz" wrap="square" lIns="0" tIns="66040" rIns="0" bIns="0" rtlCol="0">
            <a:spAutoFit/>
          </a:bodyPr>
          <a:lstStyle/>
          <a:p>
            <a:pPr marL="12700" marR="5080">
              <a:lnSpc>
                <a:spcPts val="3470"/>
              </a:lnSpc>
              <a:spcBef>
                <a:spcPts val="520"/>
              </a:spcBef>
            </a:pPr>
            <a:r>
              <a:rPr spc="-5" dirty="0"/>
              <a:t>One visual poster highlighting the most  important </a:t>
            </a:r>
            <a:r>
              <a:rPr spc="-10" dirty="0"/>
              <a:t>measures</a:t>
            </a:r>
            <a:r>
              <a:rPr spc="-5" dirty="0"/>
              <a:t> for</a:t>
            </a:r>
          </a:p>
        </p:txBody>
      </p:sp>
      <p:sp>
        <p:nvSpPr>
          <p:cNvPr id="3" name="object 3"/>
          <p:cNvSpPr txBox="1"/>
          <p:nvPr/>
        </p:nvSpPr>
        <p:spPr>
          <a:xfrm>
            <a:off x="230907" y="886667"/>
            <a:ext cx="2699385" cy="1389380"/>
          </a:xfrm>
          <a:prstGeom prst="rect">
            <a:avLst/>
          </a:prstGeom>
        </p:spPr>
        <p:txBody>
          <a:bodyPr vert="horz" wrap="square" lIns="0" tIns="62230" rIns="0" bIns="0" rtlCol="0">
            <a:spAutoFit/>
          </a:bodyPr>
          <a:lstStyle/>
          <a:p>
            <a:pPr marL="12700" marR="5080" algn="just">
              <a:lnSpc>
                <a:spcPct val="89800"/>
              </a:lnSpc>
              <a:spcBef>
                <a:spcPts val="490"/>
              </a:spcBef>
            </a:pPr>
            <a:r>
              <a:rPr sz="3200" b="1" spc="-5" dirty="0">
                <a:solidFill>
                  <a:srgbClr val="0092CC"/>
                </a:solidFill>
                <a:latin typeface="Times New Roman"/>
                <a:cs typeface="Times New Roman"/>
              </a:rPr>
              <a:t>SSI </a:t>
            </a:r>
            <a:r>
              <a:rPr sz="3200" b="1" spc="-10" dirty="0">
                <a:solidFill>
                  <a:srgbClr val="0092CC"/>
                </a:solidFill>
                <a:latin typeface="Times New Roman"/>
                <a:cs typeface="Times New Roman"/>
              </a:rPr>
              <a:t>prevention  throughout </a:t>
            </a:r>
            <a:r>
              <a:rPr sz="3200" b="1" spc="-5" dirty="0">
                <a:solidFill>
                  <a:srgbClr val="0092CC"/>
                </a:solidFill>
                <a:latin typeface="Times New Roman"/>
                <a:cs typeface="Times New Roman"/>
              </a:rPr>
              <a:t>the  patient</a:t>
            </a:r>
            <a:r>
              <a:rPr sz="3200" b="1" spc="-70" dirty="0">
                <a:solidFill>
                  <a:srgbClr val="0092CC"/>
                </a:solidFill>
                <a:latin typeface="Times New Roman"/>
                <a:cs typeface="Times New Roman"/>
              </a:rPr>
              <a:t> </a:t>
            </a:r>
            <a:r>
              <a:rPr sz="3200" b="1" spc="-5" dirty="0">
                <a:solidFill>
                  <a:srgbClr val="0092CC"/>
                </a:solidFill>
                <a:latin typeface="Times New Roman"/>
                <a:cs typeface="Times New Roman"/>
              </a:rPr>
              <a:t>journey</a:t>
            </a:r>
            <a:endParaRPr sz="3200">
              <a:latin typeface="Times New Roman"/>
              <a:cs typeface="Times New Roman"/>
            </a:endParaRPr>
          </a:p>
        </p:txBody>
      </p:sp>
      <p:sp>
        <p:nvSpPr>
          <p:cNvPr id="4" name="object 4"/>
          <p:cNvSpPr/>
          <p:nvPr/>
        </p:nvSpPr>
        <p:spPr>
          <a:xfrm>
            <a:off x="4600088" y="1150391"/>
            <a:ext cx="3810087" cy="5261257"/>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4590563" y="1048239"/>
            <a:ext cx="3829685" cy="5502910"/>
          </a:xfrm>
          <a:custGeom>
            <a:avLst/>
            <a:gdLst/>
            <a:ahLst/>
            <a:cxnLst/>
            <a:rect l="l" t="t" r="r" b="b"/>
            <a:pathLst>
              <a:path w="3829684" h="5502909">
                <a:moveTo>
                  <a:pt x="0" y="0"/>
                </a:moveTo>
                <a:lnTo>
                  <a:pt x="3829138" y="0"/>
                </a:lnTo>
                <a:lnTo>
                  <a:pt x="3829138" y="5502614"/>
                </a:lnTo>
                <a:lnTo>
                  <a:pt x="0" y="5502614"/>
                </a:lnTo>
                <a:lnTo>
                  <a:pt x="0" y="0"/>
                </a:lnTo>
                <a:close/>
              </a:path>
            </a:pathLst>
          </a:custGeom>
          <a:ln w="19050">
            <a:solidFill>
              <a:srgbClr val="FF781D"/>
            </a:solidFill>
          </a:ln>
        </p:spPr>
        <p:txBody>
          <a:bodyPr wrap="square" lIns="0" tIns="0" rIns="0" bIns="0" rtlCol="0"/>
          <a:lstStyle/>
          <a:p>
            <a:endParaRPr/>
          </a:p>
        </p:txBody>
      </p:sp>
      <p:sp>
        <p:nvSpPr>
          <p:cNvPr id="6" name="object 6"/>
          <p:cNvSpPr txBox="1"/>
          <p:nvPr/>
        </p:nvSpPr>
        <p:spPr>
          <a:xfrm>
            <a:off x="1088089" y="6570093"/>
            <a:ext cx="3573779" cy="193040"/>
          </a:xfrm>
          <a:prstGeom prst="rect">
            <a:avLst/>
          </a:prstGeom>
        </p:spPr>
        <p:txBody>
          <a:bodyPr vert="horz" wrap="square" lIns="0" tIns="12700" rIns="0" bIns="0" rtlCol="0">
            <a:spAutoFit/>
          </a:bodyPr>
          <a:lstStyle/>
          <a:p>
            <a:pPr marL="12700">
              <a:lnSpc>
                <a:spcPct val="100000"/>
              </a:lnSpc>
              <a:spcBef>
                <a:spcPts val="100"/>
              </a:spcBef>
            </a:pPr>
            <a:r>
              <a:rPr sz="1100" i="1" spc="-5" dirty="0">
                <a:latin typeface="Arial"/>
                <a:cs typeface="Arial"/>
              </a:rPr>
              <a:t>Source</a:t>
            </a:r>
            <a:r>
              <a:rPr sz="1100" spc="-5" dirty="0">
                <a:latin typeface="Arial"/>
                <a:cs typeface="Arial"/>
              </a:rPr>
              <a:t>:</a:t>
            </a:r>
            <a:r>
              <a:rPr sz="1100" spc="15" dirty="0">
                <a:latin typeface="Arial"/>
                <a:cs typeface="Arial"/>
              </a:rPr>
              <a:t> </a:t>
            </a:r>
            <a:r>
              <a:rPr sz="1100" spc="-5" dirty="0">
                <a:solidFill>
                  <a:srgbClr val="009CDE"/>
                </a:solidFill>
                <a:latin typeface="Arial"/>
                <a:cs typeface="Arial"/>
                <a:hlinkClick r:id="rId3"/>
              </a:rPr>
              <a:t>http://www.who.int/gpsc/ssi-infographic.pdf?ua=1</a:t>
            </a:r>
            <a:endParaRPr sz="1100">
              <a:latin typeface="Arial"/>
              <a:cs typeface="Arial"/>
            </a:endParaRPr>
          </a:p>
        </p:txBody>
      </p:sp>
      <p:sp>
        <p:nvSpPr>
          <p:cNvPr id="7" name="object 7"/>
          <p:cNvSpPr/>
          <p:nvPr/>
        </p:nvSpPr>
        <p:spPr>
          <a:xfrm>
            <a:off x="-4599" y="5896523"/>
            <a:ext cx="964236" cy="96191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317754" y="1088362"/>
            <a:ext cx="2531635" cy="368576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p:nvPr/>
        </p:nvSpPr>
        <p:spPr>
          <a:xfrm>
            <a:off x="4242042" y="1078837"/>
            <a:ext cx="2679065" cy="3721735"/>
          </a:xfrm>
          <a:custGeom>
            <a:avLst/>
            <a:gdLst/>
            <a:ahLst/>
            <a:cxnLst/>
            <a:rect l="l" t="t" r="r" b="b"/>
            <a:pathLst>
              <a:path w="2679065" h="3721735">
                <a:moveTo>
                  <a:pt x="0" y="0"/>
                </a:moveTo>
                <a:lnTo>
                  <a:pt x="2678922" y="0"/>
                </a:lnTo>
                <a:lnTo>
                  <a:pt x="2678922" y="3721361"/>
                </a:lnTo>
                <a:lnTo>
                  <a:pt x="0" y="3721361"/>
                </a:lnTo>
                <a:lnTo>
                  <a:pt x="0" y="0"/>
                </a:lnTo>
                <a:close/>
              </a:path>
            </a:pathLst>
          </a:custGeom>
          <a:ln w="19050">
            <a:solidFill>
              <a:srgbClr val="00B050"/>
            </a:solidFill>
          </a:ln>
        </p:spPr>
        <p:txBody>
          <a:bodyPr wrap="square" lIns="0" tIns="0" rIns="0" bIns="0" rtlCol="0"/>
          <a:lstStyle/>
          <a:p>
            <a:endParaRPr/>
          </a:p>
        </p:txBody>
      </p:sp>
      <p:sp>
        <p:nvSpPr>
          <p:cNvPr id="4" name="object 4"/>
          <p:cNvSpPr/>
          <p:nvPr/>
        </p:nvSpPr>
        <p:spPr>
          <a:xfrm>
            <a:off x="6355832" y="2903892"/>
            <a:ext cx="2384405" cy="333560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6346308" y="2894366"/>
            <a:ext cx="2403475" cy="3354704"/>
          </a:xfrm>
          <a:custGeom>
            <a:avLst/>
            <a:gdLst/>
            <a:ahLst/>
            <a:cxnLst/>
            <a:rect l="l" t="t" r="r" b="b"/>
            <a:pathLst>
              <a:path w="2403475" h="3354704">
                <a:moveTo>
                  <a:pt x="0" y="0"/>
                </a:moveTo>
                <a:lnTo>
                  <a:pt x="2403456" y="0"/>
                </a:lnTo>
                <a:lnTo>
                  <a:pt x="2403456" y="3354654"/>
                </a:lnTo>
                <a:lnTo>
                  <a:pt x="0" y="3354654"/>
                </a:lnTo>
                <a:lnTo>
                  <a:pt x="0" y="0"/>
                </a:lnTo>
                <a:close/>
              </a:path>
            </a:pathLst>
          </a:custGeom>
          <a:ln w="19050">
            <a:solidFill>
              <a:srgbClr val="00B050"/>
            </a:solidFill>
          </a:ln>
        </p:spPr>
        <p:txBody>
          <a:bodyPr wrap="square" lIns="0" tIns="0" rIns="0" bIns="0" rtlCol="0"/>
          <a:lstStyle/>
          <a:p>
            <a:endParaRPr/>
          </a:p>
        </p:txBody>
      </p:sp>
      <p:sp>
        <p:nvSpPr>
          <p:cNvPr id="6" name="object 6"/>
          <p:cNvSpPr txBox="1">
            <a:spLocks noGrp="1"/>
          </p:cNvSpPr>
          <p:nvPr>
            <p:ph type="title"/>
          </p:nvPr>
        </p:nvSpPr>
        <p:spPr>
          <a:xfrm>
            <a:off x="326798" y="309154"/>
            <a:ext cx="3919854" cy="513080"/>
          </a:xfrm>
          <a:prstGeom prst="rect">
            <a:avLst/>
          </a:prstGeom>
        </p:spPr>
        <p:txBody>
          <a:bodyPr vert="horz" wrap="square" lIns="0" tIns="12700" rIns="0" bIns="0" rtlCol="0">
            <a:spAutoFit/>
          </a:bodyPr>
          <a:lstStyle/>
          <a:p>
            <a:pPr marL="12700">
              <a:lnSpc>
                <a:spcPct val="100000"/>
              </a:lnSpc>
              <a:spcBef>
                <a:spcPts val="100"/>
              </a:spcBef>
            </a:pPr>
            <a:r>
              <a:rPr spc="-5" dirty="0"/>
              <a:t>WHO guidelines,</a:t>
            </a:r>
            <a:r>
              <a:rPr spc="-60" dirty="0"/>
              <a:t> </a:t>
            </a:r>
            <a:r>
              <a:rPr dirty="0"/>
              <a:t>2016</a:t>
            </a:r>
          </a:p>
        </p:txBody>
      </p:sp>
      <p:sp>
        <p:nvSpPr>
          <p:cNvPr id="7" name="object 7"/>
          <p:cNvSpPr/>
          <p:nvPr/>
        </p:nvSpPr>
        <p:spPr>
          <a:xfrm>
            <a:off x="430710" y="1088361"/>
            <a:ext cx="3571274" cy="4876471"/>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8" name="object 8"/>
          <p:cNvSpPr/>
          <p:nvPr/>
        </p:nvSpPr>
        <p:spPr>
          <a:xfrm>
            <a:off x="397163" y="1078837"/>
            <a:ext cx="3614420" cy="5128260"/>
          </a:xfrm>
          <a:custGeom>
            <a:avLst/>
            <a:gdLst/>
            <a:ahLst/>
            <a:cxnLst/>
            <a:rect l="l" t="t" r="r" b="b"/>
            <a:pathLst>
              <a:path w="3614420" h="5128260">
                <a:moveTo>
                  <a:pt x="0" y="0"/>
                </a:moveTo>
                <a:lnTo>
                  <a:pt x="3614347" y="0"/>
                </a:lnTo>
                <a:lnTo>
                  <a:pt x="3614347" y="5127734"/>
                </a:lnTo>
                <a:lnTo>
                  <a:pt x="0" y="5127734"/>
                </a:lnTo>
                <a:lnTo>
                  <a:pt x="0" y="0"/>
                </a:lnTo>
                <a:close/>
              </a:path>
            </a:pathLst>
          </a:custGeom>
          <a:ln w="19050">
            <a:solidFill>
              <a:srgbClr val="002060"/>
            </a:solidFill>
          </a:ln>
        </p:spPr>
        <p:txBody>
          <a:bodyPr wrap="square" lIns="0" tIns="0" rIns="0" bIns="0" rtlCol="0"/>
          <a:lstStyle/>
          <a:p>
            <a:endParaRPr/>
          </a:p>
        </p:txBody>
      </p:sp>
      <p:sp>
        <p:nvSpPr>
          <p:cNvPr id="9" name="object 9"/>
          <p:cNvSpPr txBox="1"/>
          <p:nvPr/>
        </p:nvSpPr>
        <p:spPr>
          <a:xfrm>
            <a:off x="1207396" y="6330711"/>
            <a:ext cx="6898005" cy="362585"/>
          </a:xfrm>
          <a:prstGeom prst="rect">
            <a:avLst/>
          </a:prstGeom>
        </p:spPr>
        <p:txBody>
          <a:bodyPr vert="horz" wrap="square" lIns="0" tIns="10795" rIns="0" bIns="0" rtlCol="0">
            <a:spAutoFit/>
          </a:bodyPr>
          <a:lstStyle/>
          <a:p>
            <a:pPr marL="12700" marR="5080">
              <a:lnSpc>
                <a:spcPct val="101000"/>
              </a:lnSpc>
              <a:spcBef>
                <a:spcPts val="85"/>
              </a:spcBef>
            </a:pPr>
            <a:r>
              <a:rPr sz="1100" i="1" spc="-5" dirty="0">
                <a:latin typeface="Arial"/>
                <a:cs typeface="Arial"/>
              </a:rPr>
              <a:t>Source</a:t>
            </a:r>
            <a:r>
              <a:rPr sz="1100" spc="-5" dirty="0">
                <a:latin typeface="Arial"/>
                <a:cs typeface="Arial"/>
              </a:rPr>
              <a:t>: Global </a:t>
            </a:r>
            <a:r>
              <a:rPr sz="1100" dirty="0">
                <a:latin typeface="Arial"/>
                <a:cs typeface="Arial"/>
              </a:rPr>
              <a:t>guidelines </a:t>
            </a:r>
            <a:r>
              <a:rPr sz="1100" spc="-5" dirty="0">
                <a:latin typeface="Arial"/>
                <a:cs typeface="Arial"/>
              </a:rPr>
              <a:t>for the prevention </a:t>
            </a:r>
            <a:r>
              <a:rPr sz="1100" dirty="0">
                <a:latin typeface="Arial"/>
                <a:cs typeface="Arial"/>
              </a:rPr>
              <a:t>of </a:t>
            </a:r>
            <a:r>
              <a:rPr sz="1100" spc="-5" dirty="0">
                <a:latin typeface="Arial"/>
                <a:cs typeface="Arial"/>
              </a:rPr>
              <a:t>surgical site infection. Geneva: World Health Organization; </a:t>
            </a:r>
            <a:r>
              <a:rPr sz="1100" dirty="0">
                <a:latin typeface="Arial"/>
                <a:cs typeface="Arial"/>
              </a:rPr>
              <a:t>2016  </a:t>
            </a:r>
            <a:r>
              <a:rPr sz="1100" spc="-5" dirty="0">
                <a:latin typeface="Arial"/>
                <a:cs typeface="Arial"/>
              </a:rPr>
              <a:t>(</a:t>
            </a:r>
            <a:r>
              <a:rPr sz="1100" u="sng" spc="-5" dirty="0">
                <a:solidFill>
                  <a:srgbClr val="009CDE"/>
                </a:solidFill>
                <a:uFill>
                  <a:solidFill>
                    <a:srgbClr val="009CDE"/>
                  </a:solidFill>
                </a:uFill>
                <a:latin typeface="Arial"/>
                <a:cs typeface="Arial"/>
                <a:hlinkClick r:id="rId5"/>
              </a:rPr>
              <a:t>http://www.who.int/infection-prevention/publications/ssi-prevention-guidelines/en/</a:t>
            </a:r>
            <a:r>
              <a:rPr sz="1100" spc="-5" dirty="0">
                <a:latin typeface="Arial"/>
                <a:cs typeface="Arial"/>
                <a:hlinkClick r:id="rId5"/>
              </a:rPr>
              <a:t>).</a:t>
            </a:r>
            <a:endParaRPr sz="1100">
              <a:latin typeface="Arial"/>
              <a:cs typeface="Arial"/>
            </a:endParaRPr>
          </a:p>
        </p:txBody>
      </p:sp>
      <p:sp>
        <p:nvSpPr>
          <p:cNvPr id="10" name="object 10"/>
          <p:cNvSpPr/>
          <p:nvPr/>
        </p:nvSpPr>
        <p:spPr>
          <a:xfrm>
            <a:off x="-9373" y="5896523"/>
            <a:ext cx="969010" cy="971442"/>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84013" y="6265408"/>
            <a:ext cx="6898005" cy="362585"/>
          </a:xfrm>
          <a:prstGeom prst="rect">
            <a:avLst/>
          </a:prstGeom>
        </p:spPr>
        <p:txBody>
          <a:bodyPr vert="horz" wrap="square" lIns="0" tIns="10795" rIns="0" bIns="0" rtlCol="0">
            <a:spAutoFit/>
          </a:bodyPr>
          <a:lstStyle/>
          <a:p>
            <a:pPr marL="12700" marR="5080">
              <a:lnSpc>
                <a:spcPct val="101000"/>
              </a:lnSpc>
              <a:spcBef>
                <a:spcPts val="85"/>
              </a:spcBef>
            </a:pPr>
            <a:r>
              <a:rPr sz="1100" i="1" spc="-5" dirty="0">
                <a:latin typeface="Arial"/>
                <a:cs typeface="Arial"/>
              </a:rPr>
              <a:t>Source</a:t>
            </a:r>
            <a:r>
              <a:rPr sz="1100" spc="-5" dirty="0">
                <a:latin typeface="Arial"/>
                <a:cs typeface="Arial"/>
              </a:rPr>
              <a:t>: Global </a:t>
            </a:r>
            <a:r>
              <a:rPr sz="1100" dirty="0">
                <a:latin typeface="Arial"/>
                <a:cs typeface="Arial"/>
              </a:rPr>
              <a:t>guidelines </a:t>
            </a:r>
            <a:r>
              <a:rPr sz="1100" spc="-5" dirty="0">
                <a:latin typeface="Arial"/>
                <a:cs typeface="Arial"/>
              </a:rPr>
              <a:t>for the prevention </a:t>
            </a:r>
            <a:r>
              <a:rPr sz="1100" dirty="0">
                <a:latin typeface="Arial"/>
                <a:cs typeface="Arial"/>
              </a:rPr>
              <a:t>of </a:t>
            </a:r>
            <a:r>
              <a:rPr sz="1100" spc="-5" dirty="0">
                <a:latin typeface="Arial"/>
                <a:cs typeface="Arial"/>
              </a:rPr>
              <a:t>surgical site infection. Geneva: World Health Organization; </a:t>
            </a:r>
            <a:r>
              <a:rPr sz="1100" dirty="0">
                <a:latin typeface="Arial"/>
                <a:cs typeface="Arial"/>
              </a:rPr>
              <a:t>2016  </a:t>
            </a:r>
            <a:r>
              <a:rPr sz="1100" spc="-5" dirty="0">
                <a:latin typeface="Arial"/>
                <a:cs typeface="Arial"/>
              </a:rPr>
              <a:t>(</a:t>
            </a:r>
            <a:r>
              <a:rPr sz="1100" u="sng" spc="-5" dirty="0">
                <a:solidFill>
                  <a:srgbClr val="009CDE"/>
                </a:solidFill>
                <a:uFill>
                  <a:solidFill>
                    <a:srgbClr val="009CDE"/>
                  </a:solidFill>
                </a:uFill>
                <a:latin typeface="Arial"/>
                <a:cs typeface="Arial"/>
                <a:hlinkClick r:id="rId2"/>
              </a:rPr>
              <a:t>http://www.who.int/infection-prevention/publications/ssi-prevention-guidelines/en/)</a:t>
            </a:r>
            <a:r>
              <a:rPr sz="1100" spc="-5" dirty="0">
                <a:latin typeface="Arial"/>
                <a:cs typeface="Arial"/>
                <a:hlinkClick r:id="rId2"/>
              </a:rPr>
              <a:t>.</a:t>
            </a:r>
            <a:endParaRPr sz="1100">
              <a:latin typeface="Arial"/>
              <a:cs typeface="Arial"/>
            </a:endParaRPr>
          </a:p>
        </p:txBody>
      </p:sp>
      <p:sp>
        <p:nvSpPr>
          <p:cNvPr id="3" name="object 3"/>
          <p:cNvSpPr txBox="1">
            <a:spLocks noGrp="1"/>
          </p:cNvSpPr>
          <p:nvPr>
            <p:ph type="title"/>
          </p:nvPr>
        </p:nvSpPr>
        <p:spPr>
          <a:xfrm>
            <a:off x="365297" y="133594"/>
            <a:ext cx="5194935" cy="953769"/>
          </a:xfrm>
          <a:prstGeom prst="rect">
            <a:avLst/>
          </a:prstGeom>
        </p:spPr>
        <p:txBody>
          <a:bodyPr vert="horz" wrap="square" lIns="0" tIns="66040" rIns="0" bIns="0" rtlCol="0">
            <a:spAutoFit/>
          </a:bodyPr>
          <a:lstStyle/>
          <a:p>
            <a:pPr marL="12700" marR="5080">
              <a:lnSpc>
                <a:spcPts val="3470"/>
              </a:lnSpc>
              <a:spcBef>
                <a:spcPts val="520"/>
              </a:spcBef>
            </a:pPr>
            <a:r>
              <a:rPr spc="-5" dirty="0"/>
              <a:t>Methods for recommendation  development</a:t>
            </a:r>
            <a:r>
              <a:rPr spc="-10" dirty="0"/>
              <a:t> </a:t>
            </a:r>
            <a:r>
              <a:rPr spc="-5" dirty="0"/>
              <a:t>(1)</a:t>
            </a:r>
          </a:p>
        </p:txBody>
      </p:sp>
      <p:sp>
        <p:nvSpPr>
          <p:cNvPr id="4" name="object 4"/>
          <p:cNvSpPr txBox="1"/>
          <p:nvPr/>
        </p:nvSpPr>
        <p:spPr>
          <a:xfrm>
            <a:off x="365298" y="1577006"/>
            <a:ext cx="8407400" cy="3856354"/>
          </a:xfrm>
          <a:prstGeom prst="rect">
            <a:avLst/>
          </a:prstGeom>
        </p:spPr>
        <p:txBody>
          <a:bodyPr vert="horz" wrap="square" lIns="0" tIns="218440" rIns="0" bIns="0" rtlCol="0">
            <a:spAutoFit/>
          </a:bodyPr>
          <a:lstStyle/>
          <a:p>
            <a:pPr marL="12700">
              <a:lnSpc>
                <a:spcPct val="100000"/>
              </a:lnSpc>
              <a:spcBef>
                <a:spcPts val="1720"/>
              </a:spcBef>
            </a:pPr>
            <a:r>
              <a:rPr sz="2400" dirty="0">
                <a:latin typeface="Arial"/>
                <a:cs typeface="Arial"/>
              </a:rPr>
              <a:t>Development of</a:t>
            </a:r>
            <a:r>
              <a:rPr sz="2400" spc="-25" dirty="0">
                <a:latin typeface="Arial"/>
                <a:cs typeface="Arial"/>
              </a:rPr>
              <a:t> </a:t>
            </a:r>
            <a:r>
              <a:rPr sz="2400" spc="-5" dirty="0">
                <a:latin typeface="Arial"/>
                <a:cs typeface="Arial"/>
              </a:rPr>
              <a:t>recommendations</a:t>
            </a:r>
            <a:endParaRPr sz="2400" dirty="0">
              <a:latin typeface="Arial"/>
              <a:cs typeface="Arial"/>
            </a:endParaRPr>
          </a:p>
          <a:p>
            <a:pPr marL="355600" marR="207010" indent="-342900">
              <a:lnSpc>
                <a:spcPct val="110300"/>
              </a:lnSpc>
              <a:spcBef>
                <a:spcPts val="1215"/>
              </a:spcBef>
              <a:buSzPct val="79545"/>
              <a:buChar char="•"/>
              <a:tabLst>
                <a:tab pos="354965" algn="l"/>
                <a:tab pos="355600" algn="l"/>
                <a:tab pos="1690370" algn="l"/>
              </a:tabLst>
            </a:pPr>
            <a:r>
              <a:rPr sz="2200" spc="-5" dirty="0">
                <a:latin typeface="Arial"/>
                <a:cs typeface="Arial"/>
              </a:rPr>
              <a:t>Recommendations were developed according </a:t>
            </a:r>
            <a:r>
              <a:rPr sz="2200" dirty="0">
                <a:latin typeface="Arial"/>
                <a:cs typeface="Arial"/>
              </a:rPr>
              <a:t>to the </a:t>
            </a:r>
            <a:r>
              <a:rPr sz="2200" spc="-5" dirty="0">
                <a:latin typeface="Arial"/>
                <a:cs typeface="Arial"/>
              </a:rPr>
              <a:t>Grading </a:t>
            </a:r>
            <a:r>
              <a:rPr sz="2200" dirty="0">
                <a:latin typeface="Arial"/>
                <a:cs typeface="Arial"/>
              </a:rPr>
              <a:t>of  </a:t>
            </a:r>
            <a:r>
              <a:rPr sz="2200" spc="-5" dirty="0">
                <a:latin typeface="Arial"/>
                <a:cs typeface="Arial"/>
              </a:rPr>
              <a:t>Recommendations Assessment, Development </a:t>
            </a:r>
            <a:r>
              <a:rPr sz="2200" dirty="0">
                <a:latin typeface="Arial"/>
                <a:cs typeface="Arial"/>
              </a:rPr>
              <a:t>and </a:t>
            </a:r>
            <a:r>
              <a:rPr sz="2200" spc="-5" dirty="0">
                <a:latin typeface="Arial"/>
                <a:cs typeface="Arial"/>
              </a:rPr>
              <a:t>Evaluation  (GRADE)</a:t>
            </a:r>
            <a:r>
              <a:rPr lang="en-GB" sz="2200" spc="-5" dirty="0">
                <a:latin typeface="Arial"/>
                <a:cs typeface="Arial"/>
              </a:rPr>
              <a:t> </a:t>
            </a:r>
            <a:r>
              <a:rPr sz="2200" dirty="0">
                <a:latin typeface="Arial"/>
                <a:cs typeface="Arial"/>
              </a:rPr>
              <a:t>approach, based on </a:t>
            </a:r>
            <a:r>
              <a:rPr sz="2200" spc="-5" dirty="0">
                <a:latin typeface="Arial"/>
                <a:cs typeface="Arial"/>
              </a:rPr>
              <a:t>scientific evidence </a:t>
            </a:r>
            <a:r>
              <a:rPr sz="2200" dirty="0">
                <a:latin typeface="Arial"/>
                <a:cs typeface="Arial"/>
              </a:rPr>
              <a:t>and expert  consensus/country</a:t>
            </a:r>
            <a:r>
              <a:rPr sz="2200" spc="-5" dirty="0">
                <a:latin typeface="Arial"/>
                <a:cs typeface="Arial"/>
              </a:rPr>
              <a:t> experience.</a:t>
            </a:r>
            <a:endParaRPr sz="2200" dirty="0">
              <a:latin typeface="Arial"/>
              <a:cs typeface="Arial"/>
            </a:endParaRPr>
          </a:p>
          <a:p>
            <a:pPr marL="355600" marR="5080" indent="-342900">
              <a:lnSpc>
                <a:spcPct val="109800"/>
              </a:lnSpc>
              <a:spcBef>
                <a:spcPts val="1200"/>
              </a:spcBef>
              <a:buSzPct val="79545"/>
              <a:buChar char="•"/>
              <a:tabLst>
                <a:tab pos="354965" algn="l"/>
                <a:tab pos="355600" algn="l"/>
              </a:tabLst>
            </a:pPr>
            <a:r>
              <a:rPr sz="2200" dirty="0">
                <a:latin typeface="Arial"/>
                <a:cs typeface="Arial"/>
              </a:rPr>
              <a:t>The </a:t>
            </a:r>
            <a:r>
              <a:rPr sz="2200" spc="-5" dirty="0">
                <a:latin typeface="Arial"/>
                <a:cs typeface="Arial"/>
              </a:rPr>
              <a:t>decision-making </a:t>
            </a:r>
            <a:r>
              <a:rPr sz="2200" dirty="0">
                <a:latin typeface="Arial"/>
                <a:cs typeface="Arial"/>
              </a:rPr>
              <a:t>process </a:t>
            </a:r>
            <a:r>
              <a:rPr sz="2200" spc="-5" dirty="0">
                <a:latin typeface="Arial"/>
                <a:cs typeface="Arial"/>
              </a:rPr>
              <a:t>involved </a:t>
            </a:r>
            <a:r>
              <a:rPr sz="2200" dirty="0">
                <a:latin typeface="Arial"/>
                <a:cs typeface="Arial"/>
              </a:rPr>
              <a:t>expert </a:t>
            </a:r>
            <a:r>
              <a:rPr sz="2200" spc="-5" dirty="0">
                <a:latin typeface="Arial"/>
                <a:cs typeface="Arial"/>
              </a:rPr>
              <a:t>discussion </a:t>
            </a:r>
            <a:r>
              <a:rPr sz="2200" dirty="0">
                <a:latin typeface="Arial"/>
                <a:cs typeface="Arial"/>
              </a:rPr>
              <a:t>about  the </a:t>
            </a:r>
            <a:r>
              <a:rPr sz="2200" spc="-5" dirty="0">
                <a:latin typeface="Arial"/>
                <a:cs typeface="Arial"/>
              </a:rPr>
              <a:t>evidence </a:t>
            </a:r>
            <a:r>
              <a:rPr sz="2200" dirty="0">
                <a:latin typeface="Arial"/>
                <a:cs typeface="Arial"/>
              </a:rPr>
              <a:t>of </a:t>
            </a:r>
            <a:r>
              <a:rPr sz="2200" spc="-5" dirty="0">
                <a:latin typeface="Arial"/>
                <a:cs typeface="Arial"/>
              </a:rPr>
              <a:t>effectiveness </a:t>
            </a:r>
            <a:r>
              <a:rPr sz="2200" dirty="0">
                <a:latin typeface="Arial"/>
                <a:cs typeface="Arial"/>
              </a:rPr>
              <a:t>of the </a:t>
            </a:r>
            <a:r>
              <a:rPr sz="2200" spc="-5" dirty="0">
                <a:latin typeface="Arial"/>
                <a:cs typeface="Arial"/>
              </a:rPr>
              <a:t>preventive </a:t>
            </a:r>
            <a:r>
              <a:rPr sz="2200" dirty="0">
                <a:latin typeface="Arial"/>
                <a:cs typeface="Arial"/>
              </a:rPr>
              <a:t>measure, any  harms </a:t>
            </a:r>
            <a:r>
              <a:rPr sz="2200" spc="-5" dirty="0">
                <a:latin typeface="Arial"/>
                <a:cs typeface="Arial"/>
              </a:rPr>
              <a:t>it </a:t>
            </a:r>
            <a:r>
              <a:rPr sz="2200" dirty="0">
                <a:latin typeface="Arial"/>
                <a:cs typeface="Arial"/>
              </a:rPr>
              <a:t>may cause, resource </a:t>
            </a:r>
            <a:r>
              <a:rPr sz="2200" spc="-5" dirty="0">
                <a:latin typeface="Arial"/>
                <a:cs typeface="Arial"/>
              </a:rPr>
              <a:t>implications </a:t>
            </a:r>
            <a:r>
              <a:rPr sz="2200" dirty="0">
                <a:latin typeface="Arial"/>
                <a:cs typeface="Arial"/>
              </a:rPr>
              <a:t>of </a:t>
            </a:r>
            <a:r>
              <a:rPr sz="2200" spc="-5" dirty="0">
                <a:latin typeface="Arial"/>
                <a:cs typeface="Arial"/>
              </a:rPr>
              <a:t>implementation </a:t>
            </a:r>
            <a:r>
              <a:rPr sz="2200" dirty="0">
                <a:latin typeface="Arial"/>
                <a:cs typeface="Arial"/>
              </a:rPr>
              <a:t>and  </a:t>
            </a:r>
            <a:r>
              <a:rPr sz="2200" spc="-5" dirty="0">
                <a:latin typeface="Arial"/>
                <a:cs typeface="Arial"/>
              </a:rPr>
              <a:t>views </a:t>
            </a:r>
            <a:r>
              <a:rPr sz="2200" dirty="0">
                <a:latin typeface="Arial"/>
                <a:cs typeface="Arial"/>
              </a:rPr>
              <a:t>of </a:t>
            </a:r>
            <a:r>
              <a:rPr sz="2200" spc="-5" dirty="0">
                <a:latin typeface="Arial"/>
                <a:cs typeface="Arial"/>
              </a:rPr>
              <a:t>patients </a:t>
            </a:r>
            <a:r>
              <a:rPr sz="2200" dirty="0">
                <a:latin typeface="Arial"/>
                <a:cs typeface="Arial"/>
              </a:rPr>
              <a:t>and</a:t>
            </a:r>
            <a:r>
              <a:rPr sz="2200" spc="5" dirty="0">
                <a:latin typeface="Arial"/>
                <a:cs typeface="Arial"/>
              </a:rPr>
              <a:t> </a:t>
            </a:r>
            <a:r>
              <a:rPr sz="2200" spc="-5" dirty="0">
                <a:latin typeface="Arial"/>
                <a:cs typeface="Arial"/>
              </a:rPr>
              <a:t>professionals.</a:t>
            </a:r>
            <a:endParaRPr sz="2200" dirty="0">
              <a:latin typeface="Arial"/>
              <a:cs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5298" y="1577006"/>
            <a:ext cx="8098155" cy="4224655"/>
          </a:xfrm>
          <a:prstGeom prst="rect">
            <a:avLst/>
          </a:prstGeom>
        </p:spPr>
        <p:txBody>
          <a:bodyPr vert="horz" wrap="square" lIns="0" tIns="218440" rIns="0" bIns="0" rtlCol="0">
            <a:spAutoFit/>
          </a:bodyPr>
          <a:lstStyle/>
          <a:p>
            <a:pPr marL="12700">
              <a:lnSpc>
                <a:spcPct val="100000"/>
              </a:lnSpc>
              <a:spcBef>
                <a:spcPts val="1720"/>
              </a:spcBef>
            </a:pPr>
            <a:r>
              <a:rPr sz="2400" spc="-5" dirty="0">
                <a:latin typeface="Arial"/>
                <a:cs typeface="Arial"/>
              </a:rPr>
              <a:t>Strength </a:t>
            </a:r>
            <a:r>
              <a:rPr sz="2400" dirty="0">
                <a:latin typeface="Arial"/>
                <a:cs typeface="Arial"/>
              </a:rPr>
              <a:t>of </a:t>
            </a:r>
            <a:r>
              <a:rPr sz="2400" spc="-5" dirty="0">
                <a:latin typeface="Arial"/>
                <a:cs typeface="Arial"/>
              </a:rPr>
              <a:t>recommendations </a:t>
            </a:r>
            <a:r>
              <a:rPr sz="2400" dirty="0">
                <a:latin typeface="Arial"/>
                <a:cs typeface="Arial"/>
              </a:rPr>
              <a:t>– </a:t>
            </a:r>
            <a:r>
              <a:rPr sz="2400" spc="-5" dirty="0">
                <a:latin typeface="Arial"/>
                <a:cs typeface="Arial"/>
              </a:rPr>
              <a:t>two</a:t>
            </a:r>
            <a:r>
              <a:rPr sz="2400" spc="-20" dirty="0">
                <a:latin typeface="Arial"/>
                <a:cs typeface="Arial"/>
              </a:rPr>
              <a:t> </a:t>
            </a:r>
            <a:r>
              <a:rPr sz="2400" spc="-5" dirty="0">
                <a:latin typeface="Arial"/>
                <a:cs typeface="Arial"/>
              </a:rPr>
              <a:t>types</a:t>
            </a:r>
            <a:endParaRPr sz="2400">
              <a:latin typeface="Arial"/>
              <a:cs typeface="Arial"/>
            </a:endParaRPr>
          </a:p>
          <a:p>
            <a:pPr marL="355600" marR="114300" indent="-342900">
              <a:lnSpc>
                <a:spcPct val="110300"/>
              </a:lnSpc>
              <a:spcBef>
                <a:spcPts val="1215"/>
              </a:spcBef>
              <a:buSzPct val="79545"/>
              <a:buChar char="•"/>
              <a:tabLst>
                <a:tab pos="354965" algn="l"/>
                <a:tab pos="355600" algn="l"/>
              </a:tabLst>
            </a:pPr>
            <a:r>
              <a:rPr sz="2200" spc="-5" dirty="0">
                <a:latin typeface="Arial"/>
                <a:cs typeface="Arial"/>
              </a:rPr>
              <a:t>“Strong” </a:t>
            </a:r>
            <a:r>
              <a:rPr sz="2200" dirty="0">
                <a:latin typeface="Arial"/>
                <a:cs typeface="Arial"/>
              </a:rPr>
              <a:t>– the expert panel </a:t>
            </a:r>
            <a:r>
              <a:rPr sz="2200" spc="-5" dirty="0">
                <a:latin typeface="Arial"/>
                <a:cs typeface="Arial"/>
              </a:rPr>
              <a:t>was confident </a:t>
            </a:r>
            <a:r>
              <a:rPr sz="2200" dirty="0">
                <a:latin typeface="Arial"/>
                <a:cs typeface="Arial"/>
              </a:rPr>
              <a:t>that </a:t>
            </a:r>
            <a:r>
              <a:rPr sz="2200" spc="-5" dirty="0">
                <a:latin typeface="Arial"/>
                <a:cs typeface="Arial"/>
              </a:rPr>
              <a:t>benefits  outweighed risks, </a:t>
            </a:r>
            <a:r>
              <a:rPr sz="2200" dirty="0">
                <a:latin typeface="Arial"/>
                <a:cs typeface="Arial"/>
              </a:rPr>
              <a:t>that the measure </a:t>
            </a:r>
            <a:r>
              <a:rPr sz="2200" spc="-5" dirty="0">
                <a:latin typeface="Arial"/>
                <a:cs typeface="Arial"/>
              </a:rPr>
              <a:t>was considered </a:t>
            </a:r>
            <a:r>
              <a:rPr sz="2200" dirty="0">
                <a:latin typeface="Arial"/>
                <a:cs typeface="Arial"/>
              </a:rPr>
              <a:t>to be  </a:t>
            </a:r>
            <a:r>
              <a:rPr sz="2200" spc="-5" dirty="0">
                <a:latin typeface="Arial"/>
                <a:cs typeface="Arial"/>
              </a:rPr>
              <a:t>adaptable </a:t>
            </a:r>
            <a:r>
              <a:rPr sz="2200" dirty="0">
                <a:latin typeface="Arial"/>
                <a:cs typeface="Arial"/>
              </a:rPr>
              <a:t>for </a:t>
            </a:r>
            <a:r>
              <a:rPr sz="2200" spc="-5" dirty="0">
                <a:latin typeface="Arial"/>
                <a:cs typeface="Arial"/>
              </a:rPr>
              <a:t>implementation in </a:t>
            </a:r>
            <a:r>
              <a:rPr sz="2200" dirty="0">
                <a:latin typeface="Arial"/>
                <a:cs typeface="Arial"/>
              </a:rPr>
              <a:t>most </a:t>
            </a:r>
            <a:r>
              <a:rPr sz="2200" spc="-5" dirty="0">
                <a:latin typeface="Arial"/>
                <a:cs typeface="Arial"/>
              </a:rPr>
              <a:t>(if </a:t>
            </a:r>
            <a:r>
              <a:rPr sz="2200" dirty="0">
                <a:latin typeface="Arial"/>
                <a:cs typeface="Arial"/>
              </a:rPr>
              <a:t>not </a:t>
            </a:r>
            <a:r>
              <a:rPr sz="2200" spc="-5" dirty="0">
                <a:latin typeface="Arial"/>
                <a:cs typeface="Arial"/>
              </a:rPr>
              <a:t>all) situations </a:t>
            </a:r>
            <a:r>
              <a:rPr sz="2200" dirty="0">
                <a:latin typeface="Arial"/>
                <a:cs typeface="Arial"/>
              </a:rPr>
              <a:t>and  that </a:t>
            </a:r>
            <a:r>
              <a:rPr sz="2200" spc="-5" dirty="0">
                <a:latin typeface="Arial"/>
                <a:cs typeface="Arial"/>
              </a:rPr>
              <a:t>patients should receive </a:t>
            </a:r>
            <a:r>
              <a:rPr sz="2200" dirty="0">
                <a:latin typeface="Arial"/>
                <a:cs typeface="Arial"/>
              </a:rPr>
              <a:t>the </a:t>
            </a:r>
            <a:r>
              <a:rPr sz="2200" spc="-5" dirty="0">
                <a:latin typeface="Arial"/>
                <a:cs typeface="Arial"/>
              </a:rPr>
              <a:t>intervention </a:t>
            </a:r>
            <a:r>
              <a:rPr sz="2200" dirty="0">
                <a:latin typeface="Arial"/>
                <a:cs typeface="Arial"/>
              </a:rPr>
              <a:t>as</a:t>
            </a:r>
            <a:r>
              <a:rPr sz="2200" spc="30" dirty="0">
                <a:latin typeface="Arial"/>
                <a:cs typeface="Arial"/>
              </a:rPr>
              <a:t> </a:t>
            </a:r>
            <a:r>
              <a:rPr sz="2200" dirty="0">
                <a:latin typeface="Arial"/>
                <a:cs typeface="Arial"/>
              </a:rPr>
              <a:t>standard.</a:t>
            </a:r>
            <a:endParaRPr sz="2200">
              <a:latin typeface="Arial"/>
              <a:cs typeface="Arial"/>
            </a:endParaRPr>
          </a:p>
          <a:p>
            <a:pPr marL="355600" marR="5080" indent="-342900">
              <a:lnSpc>
                <a:spcPct val="109800"/>
              </a:lnSpc>
              <a:spcBef>
                <a:spcPts val="1200"/>
              </a:spcBef>
              <a:buSzPct val="79545"/>
              <a:buChar char="•"/>
              <a:tabLst>
                <a:tab pos="354965" algn="l"/>
                <a:tab pos="355600" algn="l"/>
              </a:tabLst>
            </a:pPr>
            <a:r>
              <a:rPr sz="2200" spc="-5" dirty="0">
                <a:latin typeface="Arial"/>
                <a:cs typeface="Arial"/>
              </a:rPr>
              <a:t>“Conditional” </a:t>
            </a:r>
            <a:r>
              <a:rPr sz="2200" dirty="0">
                <a:latin typeface="Arial"/>
                <a:cs typeface="Arial"/>
              </a:rPr>
              <a:t>– the expert panel </a:t>
            </a:r>
            <a:r>
              <a:rPr sz="2200" spc="-5" dirty="0">
                <a:latin typeface="Arial"/>
                <a:cs typeface="Arial"/>
              </a:rPr>
              <a:t>considered </a:t>
            </a:r>
            <a:r>
              <a:rPr sz="2200" dirty="0">
                <a:latin typeface="Arial"/>
                <a:cs typeface="Arial"/>
              </a:rPr>
              <a:t>that the </a:t>
            </a:r>
            <a:r>
              <a:rPr sz="2200" spc="-5" dirty="0">
                <a:latin typeface="Arial"/>
                <a:cs typeface="Arial"/>
              </a:rPr>
              <a:t>benefits </a:t>
            </a:r>
            <a:r>
              <a:rPr sz="2200" dirty="0">
                <a:latin typeface="Arial"/>
                <a:cs typeface="Arial"/>
              </a:rPr>
              <a:t>of  </a:t>
            </a:r>
            <a:r>
              <a:rPr sz="2200" spc="-5" dirty="0">
                <a:latin typeface="Arial"/>
                <a:cs typeface="Arial"/>
              </a:rPr>
              <a:t>intervention probably outweighed </a:t>
            </a:r>
            <a:r>
              <a:rPr sz="2200" dirty="0">
                <a:latin typeface="Arial"/>
                <a:cs typeface="Arial"/>
              </a:rPr>
              <a:t>the </a:t>
            </a:r>
            <a:r>
              <a:rPr sz="2200" spc="-5" dirty="0">
                <a:latin typeface="Arial"/>
                <a:cs typeface="Arial"/>
              </a:rPr>
              <a:t>risks </a:t>
            </a:r>
            <a:r>
              <a:rPr sz="2200" dirty="0">
                <a:latin typeface="Arial"/>
                <a:cs typeface="Arial"/>
              </a:rPr>
              <a:t>or that a more  structured </a:t>
            </a:r>
            <a:r>
              <a:rPr sz="2200" spc="-5" dirty="0">
                <a:latin typeface="Arial"/>
                <a:cs typeface="Arial"/>
              </a:rPr>
              <a:t>decision-making </a:t>
            </a:r>
            <a:r>
              <a:rPr sz="2200" dirty="0">
                <a:latin typeface="Arial"/>
                <a:cs typeface="Arial"/>
              </a:rPr>
              <a:t>process </a:t>
            </a:r>
            <a:r>
              <a:rPr sz="2200" spc="-5" dirty="0">
                <a:latin typeface="Arial"/>
                <a:cs typeface="Arial"/>
              </a:rPr>
              <a:t>should </a:t>
            </a:r>
            <a:r>
              <a:rPr sz="2200" dirty="0">
                <a:latin typeface="Arial"/>
                <a:cs typeface="Arial"/>
              </a:rPr>
              <a:t>be undertaken,  based on </a:t>
            </a:r>
            <a:r>
              <a:rPr sz="2200" spc="-5" dirty="0">
                <a:latin typeface="Arial"/>
                <a:cs typeface="Arial"/>
              </a:rPr>
              <a:t>stakeholder consultation </a:t>
            </a:r>
            <a:r>
              <a:rPr sz="2200" dirty="0">
                <a:latin typeface="Arial"/>
                <a:cs typeface="Arial"/>
              </a:rPr>
              <a:t>and </a:t>
            </a:r>
            <a:r>
              <a:rPr sz="2200" spc="-5" dirty="0">
                <a:latin typeface="Arial"/>
                <a:cs typeface="Arial"/>
              </a:rPr>
              <a:t>involvement </a:t>
            </a:r>
            <a:r>
              <a:rPr sz="2200" dirty="0">
                <a:latin typeface="Arial"/>
                <a:cs typeface="Arial"/>
              </a:rPr>
              <a:t>of </a:t>
            </a:r>
            <a:r>
              <a:rPr sz="2200" spc="-5" dirty="0">
                <a:latin typeface="Arial"/>
                <a:cs typeface="Arial"/>
              </a:rPr>
              <a:t>patients  </a:t>
            </a:r>
            <a:r>
              <a:rPr sz="2200" dirty="0">
                <a:latin typeface="Arial"/>
                <a:cs typeface="Arial"/>
              </a:rPr>
              <a:t>and </a:t>
            </a:r>
            <a:r>
              <a:rPr sz="2200" spc="-5" dirty="0">
                <a:latin typeface="Arial"/>
                <a:cs typeface="Arial"/>
              </a:rPr>
              <a:t>health </a:t>
            </a:r>
            <a:r>
              <a:rPr sz="2200" dirty="0">
                <a:latin typeface="Arial"/>
                <a:cs typeface="Arial"/>
              </a:rPr>
              <a:t>care </a:t>
            </a:r>
            <a:r>
              <a:rPr sz="2200" spc="-5" dirty="0">
                <a:latin typeface="Arial"/>
                <a:cs typeface="Arial"/>
              </a:rPr>
              <a:t>professionals.</a:t>
            </a:r>
            <a:endParaRPr sz="2200">
              <a:latin typeface="Arial"/>
              <a:cs typeface="Arial"/>
            </a:endParaRPr>
          </a:p>
        </p:txBody>
      </p:sp>
      <p:sp>
        <p:nvSpPr>
          <p:cNvPr id="3" name="object 3"/>
          <p:cNvSpPr txBox="1">
            <a:spLocks noGrp="1"/>
          </p:cNvSpPr>
          <p:nvPr>
            <p:ph type="title"/>
          </p:nvPr>
        </p:nvSpPr>
        <p:spPr>
          <a:xfrm>
            <a:off x="365297" y="133594"/>
            <a:ext cx="5194935" cy="953769"/>
          </a:xfrm>
          <a:prstGeom prst="rect">
            <a:avLst/>
          </a:prstGeom>
        </p:spPr>
        <p:txBody>
          <a:bodyPr vert="horz" wrap="square" lIns="0" tIns="66040" rIns="0" bIns="0" rtlCol="0">
            <a:spAutoFit/>
          </a:bodyPr>
          <a:lstStyle/>
          <a:p>
            <a:pPr marL="12700" marR="5080">
              <a:lnSpc>
                <a:spcPts val="3470"/>
              </a:lnSpc>
              <a:spcBef>
                <a:spcPts val="520"/>
              </a:spcBef>
            </a:pPr>
            <a:r>
              <a:rPr spc="-5" dirty="0"/>
              <a:t>Methods for recommendation  development</a:t>
            </a:r>
            <a:r>
              <a:rPr spc="-10" dirty="0"/>
              <a:t> </a:t>
            </a:r>
            <a:r>
              <a:rPr spc="-5" dirty="0"/>
              <a:t>(2)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5298" y="1512111"/>
            <a:ext cx="8273415" cy="4557081"/>
          </a:xfrm>
          <a:prstGeom prst="rect">
            <a:avLst/>
          </a:prstGeom>
        </p:spPr>
        <p:txBody>
          <a:bodyPr vert="horz" wrap="square" lIns="0" tIns="12700" rIns="0" bIns="0" rtlCol="0">
            <a:spAutoFit/>
          </a:bodyPr>
          <a:lstStyle/>
          <a:p>
            <a:pPr marL="12700">
              <a:lnSpc>
                <a:spcPct val="100000"/>
              </a:lnSpc>
              <a:spcBef>
                <a:spcPts val="100"/>
              </a:spcBef>
            </a:pPr>
            <a:r>
              <a:rPr sz="2400" spc="-5" dirty="0">
                <a:latin typeface="Arial"/>
                <a:cs typeface="Arial"/>
              </a:rPr>
              <a:t>On completion </a:t>
            </a:r>
            <a:r>
              <a:rPr sz="2400" dirty="0">
                <a:latin typeface="Arial"/>
                <a:cs typeface="Arial"/>
              </a:rPr>
              <a:t>of </a:t>
            </a:r>
            <a:r>
              <a:rPr sz="2400" spc="-5" dirty="0">
                <a:latin typeface="Arial"/>
                <a:cs typeface="Arial"/>
              </a:rPr>
              <a:t>this </a:t>
            </a:r>
            <a:r>
              <a:rPr sz="2400" dirty="0">
                <a:latin typeface="Arial"/>
                <a:cs typeface="Arial"/>
              </a:rPr>
              <a:t>module, </a:t>
            </a:r>
            <a:r>
              <a:rPr sz="2400" spc="-5" dirty="0">
                <a:latin typeface="Arial"/>
                <a:cs typeface="Arial"/>
              </a:rPr>
              <a:t>the student </a:t>
            </a:r>
            <a:r>
              <a:rPr sz="2400" dirty="0">
                <a:latin typeface="Arial"/>
                <a:cs typeface="Arial"/>
              </a:rPr>
              <a:t>should be able</a:t>
            </a:r>
            <a:r>
              <a:rPr sz="2400" spc="-30" dirty="0">
                <a:latin typeface="Arial"/>
                <a:cs typeface="Arial"/>
              </a:rPr>
              <a:t> </a:t>
            </a:r>
            <a:r>
              <a:rPr sz="2400" spc="-5" dirty="0">
                <a:latin typeface="Arial"/>
                <a:cs typeface="Arial"/>
              </a:rPr>
              <a:t>to:</a:t>
            </a:r>
            <a:endParaRPr sz="2400" dirty="0">
              <a:latin typeface="Arial"/>
              <a:cs typeface="Arial"/>
            </a:endParaRPr>
          </a:p>
          <a:p>
            <a:pPr marL="355600" marR="5080" indent="-342900">
              <a:lnSpc>
                <a:spcPct val="110400"/>
              </a:lnSpc>
              <a:spcBef>
                <a:spcPts val="1235"/>
              </a:spcBef>
              <a:buSzPct val="80000"/>
              <a:buChar char="•"/>
              <a:tabLst>
                <a:tab pos="354965" algn="l"/>
                <a:tab pos="355600" algn="l"/>
              </a:tabLst>
            </a:pPr>
            <a:r>
              <a:rPr sz="2000" spc="-5" dirty="0">
                <a:latin typeface="Arial"/>
                <a:cs typeface="Arial"/>
              </a:rPr>
              <a:t>describe the interconnection between </a:t>
            </a:r>
            <a:r>
              <a:rPr sz="2000" dirty="0">
                <a:latin typeface="Arial"/>
                <a:cs typeface="Arial"/>
              </a:rPr>
              <a:t>SSI </a:t>
            </a:r>
            <a:r>
              <a:rPr sz="2000" spc="-5" dirty="0">
                <a:latin typeface="Arial"/>
                <a:cs typeface="Arial"/>
              </a:rPr>
              <a:t>prevention </a:t>
            </a:r>
            <a:r>
              <a:rPr sz="2000" dirty="0">
                <a:latin typeface="Arial"/>
                <a:cs typeface="Arial"/>
              </a:rPr>
              <a:t>and </a:t>
            </a:r>
            <a:r>
              <a:rPr sz="2000" spc="-5" dirty="0">
                <a:latin typeface="Arial"/>
                <a:cs typeface="Arial"/>
              </a:rPr>
              <a:t>overall IPC  </a:t>
            </a:r>
            <a:r>
              <a:rPr sz="2000" spc="-10" dirty="0">
                <a:latin typeface="Arial"/>
                <a:cs typeface="Arial"/>
              </a:rPr>
              <a:t>efforts </a:t>
            </a:r>
            <a:r>
              <a:rPr sz="2000" dirty="0">
                <a:latin typeface="Arial"/>
                <a:cs typeface="Arial"/>
              </a:rPr>
              <a:t>and how </a:t>
            </a:r>
            <a:r>
              <a:rPr sz="2000" spc="-5" dirty="0">
                <a:latin typeface="Arial"/>
                <a:cs typeface="Arial"/>
              </a:rPr>
              <a:t>preventing </a:t>
            </a:r>
            <a:r>
              <a:rPr sz="2000" dirty="0">
                <a:latin typeface="Arial"/>
                <a:cs typeface="Arial"/>
              </a:rPr>
              <a:t>SSI should be a </a:t>
            </a:r>
            <a:r>
              <a:rPr sz="2000" spc="-5" dirty="0">
                <a:latin typeface="Arial"/>
                <a:cs typeface="Arial"/>
              </a:rPr>
              <a:t>critical part </a:t>
            </a:r>
            <a:r>
              <a:rPr sz="2000" dirty="0">
                <a:latin typeface="Arial"/>
                <a:cs typeface="Arial"/>
              </a:rPr>
              <a:t>of a </a:t>
            </a:r>
            <a:r>
              <a:rPr sz="2000" spc="-5" dirty="0">
                <a:latin typeface="Arial"/>
                <a:cs typeface="Arial"/>
              </a:rPr>
              <a:t>strong </a:t>
            </a:r>
            <a:r>
              <a:rPr sz="2000" dirty="0">
                <a:latin typeface="Arial"/>
                <a:cs typeface="Arial"/>
              </a:rPr>
              <a:t>and  </a:t>
            </a:r>
            <a:r>
              <a:rPr sz="2000" spc="-10" dirty="0">
                <a:latin typeface="Arial"/>
                <a:cs typeface="Arial"/>
              </a:rPr>
              <a:t>effective </a:t>
            </a:r>
            <a:r>
              <a:rPr sz="2000" spc="-5" dirty="0">
                <a:latin typeface="Arial"/>
                <a:cs typeface="Arial"/>
              </a:rPr>
              <a:t>IPC programme;</a:t>
            </a:r>
            <a:endParaRPr sz="2000" dirty="0">
              <a:latin typeface="Arial"/>
              <a:cs typeface="Arial"/>
            </a:endParaRPr>
          </a:p>
          <a:p>
            <a:pPr>
              <a:lnSpc>
                <a:spcPct val="100000"/>
              </a:lnSpc>
              <a:buFont typeface="Arial"/>
              <a:buChar char="•"/>
            </a:pPr>
            <a:endParaRPr sz="2200" dirty="0">
              <a:latin typeface="Times New Roman"/>
              <a:cs typeface="Times New Roman"/>
            </a:endParaRPr>
          </a:p>
          <a:p>
            <a:pPr>
              <a:lnSpc>
                <a:spcPct val="100000"/>
              </a:lnSpc>
              <a:spcBef>
                <a:spcPts val="20"/>
              </a:spcBef>
              <a:buFont typeface="Arial"/>
              <a:buChar char="•"/>
            </a:pPr>
            <a:endParaRPr sz="2150" dirty="0">
              <a:latin typeface="Times New Roman"/>
              <a:cs typeface="Times New Roman"/>
            </a:endParaRPr>
          </a:p>
          <a:p>
            <a:pPr marL="355600" marR="120014" indent="-342900">
              <a:lnSpc>
                <a:spcPct val="110200"/>
              </a:lnSpc>
              <a:buSzPct val="80000"/>
              <a:buChar char="•"/>
              <a:tabLst>
                <a:tab pos="354965" algn="l"/>
                <a:tab pos="355600" algn="l"/>
              </a:tabLst>
            </a:pPr>
            <a:r>
              <a:rPr sz="2000" spc="-5" dirty="0">
                <a:latin typeface="Arial"/>
                <a:cs typeface="Arial"/>
              </a:rPr>
              <a:t>describe </a:t>
            </a:r>
            <a:r>
              <a:rPr sz="2000" dirty="0">
                <a:latin typeface="Arial"/>
                <a:cs typeface="Arial"/>
              </a:rPr>
              <a:t>and explain </a:t>
            </a:r>
            <a:r>
              <a:rPr sz="2000" spc="-5" dirty="0">
                <a:latin typeface="Arial"/>
                <a:cs typeface="Arial"/>
              </a:rPr>
              <a:t>the burden</a:t>
            </a:r>
            <a:r>
              <a:rPr lang="en-GB" sz="2000" spc="-5" dirty="0">
                <a:latin typeface="Arial"/>
                <a:cs typeface="Arial"/>
              </a:rPr>
              <a:t> and</a:t>
            </a:r>
            <a:r>
              <a:rPr sz="2000" spc="-5" dirty="0">
                <a:latin typeface="Arial"/>
                <a:cs typeface="Arial"/>
              </a:rPr>
              <a:t> epidemiological factors that  influence SSI, understand the importance </a:t>
            </a:r>
            <a:r>
              <a:rPr sz="2000" dirty="0">
                <a:latin typeface="Arial"/>
                <a:cs typeface="Arial"/>
              </a:rPr>
              <a:t>of </a:t>
            </a:r>
            <a:r>
              <a:rPr sz="2000" spc="-5" dirty="0">
                <a:latin typeface="Arial"/>
                <a:cs typeface="Arial"/>
              </a:rPr>
              <a:t>reviewing existing </a:t>
            </a:r>
            <a:r>
              <a:rPr sz="2000" dirty="0">
                <a:latin typeface="Arial"/>
                <a:cs typeface="Arial"/>
              </a:rPr>
              <a:t>and </a:t>
            </a:r>
            <a:r>
              <a:rPr sz="2000" spc="-5" dirty="0">
                <a:latin typeface="Arial"/>
                <a:cs typeface="Arial"/>
              </a:rPr>
              <a:t>emerging data to </a:t>
            </a:r>
            <a:r>
              <a:rPr sz="2000" dirty="0">
                <a:latin typeface="Arial"/>
                <a:cs typeface="Arial"/>
              </a:rPr>
              <a:t>aid SSI </a:t>
            </a:r>
            <a:r>
              <a:rPr sz="2000" spc="-5" dirty="0">
                <a:latin typeface="Arial"/>
                <a:cs typeface="Arial"/>
              </a:rPr>
              <a:t>reduction within the </a:t>
            </a:r>
            <a:r>
              <a:rPr sz="2000" dirty="0">
                <a:latin typeface="Arial"/>
                <a:cs typeface="Arial"/>
              </a:rPr>
              <a:t>local</a:t>
            </a:r>
            <a:r>
              <a:rPr sz="2000" spc="-5" dirty="0">
                <a:latin typeface="Arial"/>
                <a:cs typeface="Arial"/>
              </a:rPr>
              <a:t> context;</a:t>
            </a:r>
            <a:endParaRPr sz="2000" dirty="0">
              <a:latin typeface="Arial"/>
              <a:cs typeface="Arial"/>
            </a:endParaRPr>
          </a:p>
          <a:p>
            <a:pPr>
              <a:lnSpc>
                <a:spcPct val="100000"/>
              </a:lnSpc>
              <a:buFont typeface="Arial"/>
              <a:buChar char="•"/>
            </a:pPr>
            <a:endParaRPr sz="2200" dirty="0">
              <a:latin typeface="Times New Roman"/>
              <a:cs typeface="Times New Roman"/>
            </a:endParaRPr>
          </a:p>
          <a:p>
            <a:pPr>
              <a:lnSpc>
                <a:spcPct val="100000"/>
              </a:lnSpc>
              <a:spcBef>
                <a:spcPts val="30"/>
              </a:spcBef>
              <a:buFont typeface="Arial"/>
              <a:buChar char="•"/>
            </a:pPr>
            <a:endParaRPr sz="2150" dirty="0">
              <a:latin typeface="Times New Roman"/>
              <a:cs typeface="Times New Roman"/>
            </a:endParaRPr>
          </a:p>
          <a:p>
            <a:pPr marL="355600" marR="68580" indent="-342900">
              <a:lnSpc>
                <a:spcPct val="109700"/>
              </a:lnSpc>
              <a:buSzPct val="80000"/>
              <a:buChar char="•"/>
              <a:tabLst>
                <a:tab pos="354965" algn="l"/>
                <a:tab pos="355600" algn="l"/>
              </a:tabLst>
            </a:pPr>
            <a:r>
              <a:rPr sz="2000" dirty="0">
                <a:latin typeface="Arial"/>
                <a:cs typeface="Arial"/>
              </a:rPr>
              <a:t>explain </a:t>
            </a:r>
            <a:r>
              <a:rPr sz="2000" spc="-5" dirty="0">
                <a:latin typeface="Arial"/>
                <a:cs typeface="Arial"/>
              </a:rPr>
              <a:t>the content </a:t>
            </a:r>
            <a:r>
              <a:rPr sz="2000" dirty="0">
                <a:latin typeface="Arial"/>
                <a:cs typeface="Arial"/>
              </a:rPr>
              <a:t>of </a:t>
            </a:r>
            <a:r>
              <a:rPr sz="2000" spc="-5" dirty="0">
                <a:latin typeface="Arial"/>
                <a:cs typeface="Arial"/>
              </a:rPr>
              <a:t>the WHO </a:t>
            </a:r>
            <a:r>
              <a:rPr sz="2000" dirty="0">
                <a:latin typeface="Arial"/>
                <a:cs typeface="Arial"/>
              </a:rPr>
              <a:t>SSI </a:t>
            </a:r>
            <a:r>
              <a:rPr sz="2000" spc="-5" dirty="0">
                <a:latin typeface="Arial"/>
                <a:cs typeface="Arial"/>
              </a:rPr>
              <a:t>prevention recommendations </a:t>
            </a:r>
            <a:r>
              <a:rPr sz="2000" dirty="0">
                <a:latin typeface="Arial"/>
                <a:cs typeface="Arial"/>
              </a:rPr>
              <a:t>and  </a:t>
            </a:r>
            <a:r>
              <a:rPr sz="2000" spc="-5" dirty="0">
                <a:latin typeface="Arial"/>
                <a:cs typeface="Arial"/>
              </a:rPr>
              <a:t>understand</a:t>
            </a:r>
            <a:r>
              <a:rPr sz="2000" dirty="0">
                <a:latin typeface="Arial"/>
                <a:cs typeface="Arial"/>
              </a:rPr>
              <a:t> </a:t>
            </a:r>
            <a:r>
              <a:rPr sz="2000" spc="-5" dirty="0">
                <a:latin typeface="Arial"/>
                <a:cs typeface="Arial"/>
              </a:rPr>
              <a:t>the </a:t>
            </a:r>
            <a:r>
              <a:rPr sz="2000" dirty="0">
                <a:latin typeface="Arial"/>
                <a:cs typeface="Arial"/>
              </a:rPr>
              <a:t>evidence </a:t>
            </a:r>
            <a:r>
              <a:rPr sz="2000" spc="-5" dirty="0">
                <a:latin typeface="Arial"/>
                <a:cs typeface="Arial"/>
              </a:rPr>
              <a:t>supporting</a:t>
            </a:r>
            <a:r>
              <a:rPr sz="2000" spc="-40" dirty="0">
                <a:latin typeface="Arial"/>
                <a:cs typeface="Arial"/>
              </a:rPr>
              <a:t> </a:t>
            </a:r>
            <a:r>
              <a:rPr sz="2000" spc="-5" dirty="0">
                <a:latin typeface="Arial"/>
                <a:cs typeface="Arial"/>
              </a:rPr>
              <a:t>them;</a:t>
            </a:r>
            <a:endParaRPr sz="2000" dirty="0">
              <a:latin typeface="Arial"/>
              <a:cs typeface="Arial"/>
            </a:endParaRPr>
          </a:p>
        </p:txBody>
      </p:sp>
      <p:sp>
        <p:nvSpPr>
          <p:cNvPr id="3" name="object 3"/>
          <p:cNvSpPr txBox="1">
            <a:spLocks noGrp="1"/>
          </p:cNvSpPr>
          <p:nvPr>
            <p:ph type="title"/>
          </p:nvPr>
        </p:nvSpPr>
        <p:spPr>
          <a:xfrm>
            <a:off x="365298" y="572507"/>
            <a:ext cx="5274310" cy="513080"/>
          </a:xfrm>
          <a:prstGeom prst="rect">
            <a:avLst/>
          </a:prstGeom>
        </p:spPr>
        <p:txBody>
          <a:bodyPr vert="horz" wrap="square" lIns="0" tIns="12700" rIns="0" bIns="0" rtlCol="0">
            <a:spAutoFit/>
          </a:bodyPr>
          <a:lstStyle/>
          <a:p>
            <a:pPr marL="12700">
              <a:lnSpc>
                <a:spcPct val="100000"/>
              </a:lnSpc>
              <a:spcBef>
                <a:spcPts val="100"/>
              </a:spcBef>
            </a:pPr>
            <a:r>
              <a:rPr spc="-5" dirty="0"/>
              <a:t>Overall learning objectives</a:t>
            </a:r>
            <a:r>
              <a:rPr spc="-10" dirty="0"/>
              <a:t> </a:t>
            </a:r>
            <a:r>
              <a:rPr spc="-5" dirty="0"/>
              <a:t>(1)</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0835" y="144797"/>
            <a:ext cx="4883785" cy="837565"/>
          </a:xfrm>
          <a:prstGeom prst="rect">
            <a:avLst/>
          </a:prstGeom>
        </p:spPr>
        <p:txBody>
          <a:bodyPr vert="horz" wrap="square" lIns="0" tIns="60325" rIns="0" bIns="0" rtlCol="0">
            <a:spAutoFit/>
          </a:bodyPr>
          <a:lstStyle/>
          <a:p>
            <a:pPr marL="12700" marR="5080">
              <a:lnSpc>
                <a:spcPts val="3030"/>
              </a:lnSpc>
              <a:spcBef>
                <a:spcPts val="475"/>
              </a:spcBef>
            </a:pPr>
            <a:r>
              <a:rPr sz="2800" spc="-5" dirty="0"/>
              <a:t>WHO </a:t>
            </a:r>
            <a:r>
              <a:rPr sz="2800" spc="-10" dirty="0"/>
              <a:t>recommendations </a:t>
            </a:r>
            <a:r>
              <a:rPr sz="2800" dirty="0"/>
              <a:t>for</a:t>
            </a:r>
            <a:r>
              <a:rPr sz="2800" spc="-50" dirty="0"/>
              <a:t> </a:t>
            </a:r>
            <a:r>
              <a:rPr sz="2800" dirty="0"/>
              <a:t>SSI  </a:t>
            </a:r>
            <a:r>
              <a:rPr sz="2800" spc="-10" dirty="0"/>
              <a:t>prevention</a:t>
            </a:r>
            <a:r>
              <a:rPr sz="2800" dirty="0"/>
              <a:t> (1)</a:t>
            </a:r>
            <a:endParaRPr sz="2800"/>
          </a:p>
        </p:txBody>
      </p:sp>
      <p:sp>
        <p:nvSpPr>
          <p:cNvPr id="3" name="object 3"/>
          <p:cNvSpPr/>
          <p:nvPr/>
        </p:nvSpPr>
        <p:spPr>
          <a:xfrm>
            <a:off x="395536" y="1136613"/>
            <a:ext cx="8136902" cy="506515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p:nvPr/>
        </p:nvSpPr>
        <p:spPr>
          <a:xfrm>
            <a:off x="8133236" y="5828674"/>
            <a:ext cx="969524" cy="971496"/>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txBox="1"/>
          <p:nvPr/>
        </p:nvSpPr>
        <p:spPr>
          <a:xfrm>
            <a:off x="474276" y="6420778"/>
            <a:ext cx="5316220" cy="193040"/>
          </a:xfrm>
          <a:prstGeom prst="rect">
            <a:avLst/>
          </a:prstGeom>
        </p:spPr>
        <p:txBody>
          <a:bodyPr vert="horz" wrap="square" lIns="0" tIns="12700" rIns="0" bIns="0" rtlCol="0">
            <a:spAutoFit/>
          </a:bodyPr>
          <a:lstStyle/>
          <a:p>
            <a:pPr marL="12700">
              <a:lnSpc>
                <a:spcPct val="100000"/>
              </a:lnSpc>
              <a:spcBef>
                <a:spcPts val="100"/>
              </a:spcBef>
            </a:pPr>
            <a:r>
              <a:rPr sz="1100" i="1" spc="-5" dirty="0">
                <a:latin typeface="Arial"/>
                <a:cs typeface="Arial"/>
              </a:rPr>
              <a:t>Source</a:t>
            </a:r>
            <a:r>
              <a:rPr sz="1100" spc="-5" dirty="0">
                <a:latin typeface="Arial"/>
                <a:cs typeface="Arial"/>
              </a:rPr>
              <a:t>:</a:t>
            </a:r>
            <a:r>
              <a:rPr sz="1100" spc="75" dirty="0">
                <a:latin typeface="Arial"/>
                <a:cs typeface="Arial"/>
              </a:rPr>
              <a:t> </a:t>
            </a:r>
            <a:r>
              <a:rPr sz="1100" u="sng" spc="-5" dirty="0">
                <a:solidFill>
                  <a:srgbClr val="009CDE"/>
                </a:solidFill>
                <a:uFill>
                  <a:solidFill>
                    <a:srgbClr val="009CDE"/>
                  </a:solidFill>
                </a:uFill>
                <a:latin typeface="Arial"/>
                <a:cs typeface="Arial"/>
                <a:hlinkClick r:id="rId4"/>
              </a:rPr>
              <a:t>http://www.who.int/infection-prevention/tools/surgical/reminders-advocacy/en/</a:t>
            </a:r>
            <a:endParaRPr sz="1100">
              <a:latin typeface="Arial"/>
              <a:cs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5298" y="251768"/>
            <a:ext cx="4883785" cy="837565"/>
          </a:xfrm>
          <a:prstGeom prst="rect">
            <a:avLst/>
          </a:prstGeom>
        </p:spPr>
        <p:txBody>
          <a:bodyPr vert="horz" wrap="square" lIns="0" tIns="60325" rIns="0" bIns="0" rtlCol="0">
            <a:spAutoFit/>
          </a:bodyPr>
          <a:lstStyle/>
          <a:p>
            <a:pPr marL="12700" marR="5080">
              <a:lnSpc>
                <a:spcPts val="3030"/>
              </a:lnSpc>
              <a:spcBef>
                <a:spcPts val="475"/>
              </a:spcBef>
            </a:pPr>
            <a:r>
              <a:rPr sz="2800" spc="-5" dirty="0"/>
              <a:t>WHO </a:t>
            </a:r>
            <a:r>
              <a:rPr sz="2800" spc="-10" dirty="0"/>
              <a:t>recommendations </a:t>
            </a:r>
            <a:r>
              <a:rPr sz="2800" dirty="0"/>
              <a:t>for</a:t>
            </a:r>
            <a:r>
              <a:rPr sz="2800" spc="-50" dirty="0"/>
              <a:t> </a:t>
            </a:r>
            <a:r>
              <a:rPr sz="2800" dirty="0"/>
              <a:t>SSI  </a:t>
            </a:r>
            <a:r>
              <a:rPr sz="2800" spc="-10" dirty="0"/>
              <a:t>prevention</a:t>
            </a:r>
            <a:r>
              <a:rPr sz="2800" dirty="0"/>
              <a:t> (2)</a:t>
            </a:r>
            <a:endParaRPr sz="2800"/>
          </a:p>
        </p:txBody>
      </p:sp>
      <p:sp>
        <p:nvSpPr>
          <p:cNvPr id="3" name="object 3"/>
          <p:cNvSpPr/>
          <p:nvPr/>
        </p:nvSpPr>
        <p:spPr>
          <a:xfrm>
            <a:off x="0" y="1556791"/>
            <a:ext cx="4499992" cy="4659552"/>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p:nvPr/>
        </p:nvSpPr>
        <p:spPr>
          <a:xfrm>
            <a:off x="4531286" y="1602021"/>
            <a:ext cx="4612713" cy="464710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8133236" y="5828674"/>
            <a:ext cx="969524" cy="971496"/>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5298" y="251768"/>
            <a:ext cx="4883785" cy="837565"/>
          </a:xfrm>
          <a:prstGeom prst="rect">
            <a:avLst/>
          </a:prstGeom>
        </p:spPr>
        <p:txBody>
          <a:bodyPr vert="horz" wrap="square" lIns="0" tIns="60325" rIns="0" bIns="0" rtlCol="0">
            <a:spAutoFit/>
          </a:bodyPr>
          <a:lstStyle/>
          <a:p>
            <a:pPr marL="12700" marR="5080">
              <a:lnSpc>
                <a:spcPts val="3030"/>
              </a:lnSpc>
              <a:spcBef>
                <a:spcPts val="475"/>
              </a:spcBef>
            </a:pPr>
            <a:r>
              <a:rPr sz="2800" spc="-5" dirty="0"/>
              <a:t>WHO </a:t>
            </a:r>
            <a:r>
              <a:rPr sz="2800" spc="-10" dirty="0"/>
              <a:t>recommendations </a:t>
            </a:r>
            <a:r>
              <a:rPr sz="2800" dirty="0"/>
              <a:t>for</a:t>
            </a:r>
            <a:r>
              <a:rPr sz="2800" spc="-50" dirty="0"/>
              <a:t> </a:t>
            </a:r>
            <a:r>
              <a:rPr sz="2800" dirty="0"/>
              <a:t>SSI  </a:t>
            </a:r>
            <a:r>
              <a:rPr sz="2800" spc="-10" dirty="0"/>
              <a:t>prevention</a:t>
            </a:r>
            <a:r>
              <a:rPr sz="2800" dirty="0"/>
              <a:t> (3)</a:t>
            </a:r>
            <a:endParaRPr sz="2800"/>
          </a:p>
        </p:txBody>
      </p:sp>
      <p:sp>
        <p:nvSpPr>
          <p:cNvPr id="3" name="object 3"/>
          <p:cNvSpPr/>
          <p:nvPr/>
        </p:nvSpPr>
        <p:spPr>
          <a:xfrm>
            <a:off x="69891" y="1263725"/>
            <a:ext cx="4479490" cy="513041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p:nvPr/>
        </p:nvSpPr>
        <p:spPr>
          <a:xfrm>
            <a:off x="4592761" y="1285548"/>
            <a:ext cx="4499473" cy="5108590"/>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8133236" y="5828674"/>
            <a:ext cx="969524" cy="971496"/>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5298" y="251768"/>
            <a:ext cx="4883785" cy="837565"/>
          </a:xfrm>
          <a:prstGeom prst="rect">
            <a:avLst/>
          </a:prstGeom>
        </p:spPr>
        <p:txBody>
          <a:bodyPr vert="horz" wrap="square" lIns="0" tIns="60325" rIns="0" bIns="0" rtlCol="0">
            <a:spAutoFit/>
          </a:bodyPr>
          <a:lstStyle/>
          <a:p>
            <a:pPr marL="12700" marR="5080">
              <a:lnSpc>
                <a:spcPts val="3030"/>
              </a:lnSpc>
              <a:spcBef>
                <a:spcPts val="475"/>
              </a:spcBef>
            </a:pPr>
            <a:r>
              <a:rPr sz="2800" spc="-5" dirty="0"/>
              <a:t>WHO </a:t>
            </a:r>
            <a:r>
              <a:rPr sz="2800" spc="-10" dirty="0"/>
              <a:t>recommendations </a:t>
            </a:r>
            <a:r>
              <a:rPr sz="2800" dirty="0"/>
              <a:t>for</a:t>
            </a:r>
            <a:r>
              <a:rPr sz="2800" spc="-50" dirty="0"/>
              <a:t> </a:t>
            </a:r>
            <a:r>
              <a:rPr sz="2800" dirty="0"/>
              <a:t>SSI  </a:t>
            </a:r>
            <a:r>
              <a:rPr sz="2800" spc="-10" dirty="0"/>
              <a:t>prevention</a:t>
            </a:r>
            <a:r>
              <a:rPr sz="2800" dirty="0"/>
              <a:t> (4)</a:t>
            </a:r>
            <a:endParaRPr sz="2800"/>
          </a:p>
        </p:txBody>
      </p:sp>
      <p:sp>
        <p:nvSpPr>
          <p:cNvPr id="3" name="object 3"/>
          <p:cNvSpPr/>
          <p:nvPr/>
        </p:nvSpPr>
        <p:spPr>
          <a:xfrm>
            <a:off x="899688" y="1556791"/>
            <a:ext cx="7254863" cy="4877671"/>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p:nvPr/>
        </p:nvSpPr>
        <p:spPr>
          <a:xfrm>
            <a:off x="8133236" y="5828674"/>
            <a:ext cx="969524" cy="971496"/>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5298" y="2511032"/>
            <a:ext cx="8044815" cy="3344545"/>
          </a:xfrm>
          <a:prstGeom prst="rect">
            <a:avLst/>
          </a:prstGeom>
        </p:spPr>
        <p:txBody>
          <a:bodyPr vert="horz" wrap="square" lIns="0" tIns="12700" rIns="0" bIns="0" rtlCol="0">
            <a:spAutoFit/>
          </a:bodyPr>
          <a:lstStyle/>
          <a:p>
            <a:pPr marL="12700" marR="5080">
              <a:lnSpc>
                <a:spcPct val="109700"/>
              </a:lnSpc>
              <a:spcBef>
                <a:spcPts val="100"/>
              </a:spcBef>
            </a:pPr>
            <a:r>
              <a:rPr sz="2000" b="1" spc="-5" dirty="0">
                <a:latin typeface="Arial"/>
                <a:cs typeface="Arial"/>
              </a:rPr>
              <a:t>Patients undergoing cardiothoracic and orthopaedic surgery </a:t>
            </a:r>
            <a:r>
              <a:rPr sz="2000" b="1" spc="-10" dirty="0">
                <a:latin typeface="Arial"/>
                <a:cs typeface="Arial"/>
              </a:rPr>
              <a:t>with  </a:t>
            </a:r>
            <a:r>
              <a:rPr sz="2000" b="1" spc="-5" dirty="0">
                <a:latin typeface="Arial"/>
                <a:cs typeface="Arial"/>
              </a:rPr>
              <a:t>known </a:t>
            </a:r>
            <a:r>
              <a:rPr sz="2000" b="1" dirty="0">
                <a:latin typeface="Arial"/>
                <a:cs typeface="Arial"/>
              </a:rPr>
              <a:t>nasal </a:t>
            </a:r>
            <a:r>
              <a:rPr sz="2000" b="1" spc="-5" dirty="0">
                <a:latin typeface="Arial"/>
                <a:cs typeface="Arial"/>
              </a:rPr>
              <a:t>carriage </a:t>
            </a:r>
            <a:r>
              <a:rPr sz="2000" b="1" dirty="0">
                <a:latin typeface="Arial"/>
                <a:cs typeface="Arial"/>
              </a:rPr>
              <a:t>of </a:t>
            </a:r>
            <a:r>
              <a:rPr sz="2000" b="1" i="1" dirty="0">
                <a:latin typeface="Arial"/>
                <a:cs typeface="Arial"/>
              </a:rPr>
              <a:t>S. </a:t>
            </a:r>
            <a:r>
              <a:rPr sz="2000" b="1" i="1" spc="-5" dirty="0">
                <a:latin typeface="Arial"/>
                <a:cs typeface="Arial"/>
              </a:rPr>
              <a:t>aureus </a:t>
            </a:r>
            <a:r>
              <a:rPr sz="2000" b="1" spc="-5" dirty="0">
                <a:latin typeface="Arial"/>
                <a:cs typeface="Arial"/>
              </a:rPr>
              <a:t>should receive perioperative  intranasal applications </a:t>
            </a:r>
            <a:r>
              <a:rPr sz="2000" b="1" dirty="0">
                <a:latin typeface="Arial"/>
                <a:cs typeface="Arial"/>
              </a:rPr>
              <a:t>of </a:t>
            </a:r>
            <a:r>
              <a:rPr sz="2000" b="1" spc="-5" dirty="0">
                <a:latin typeface="Arial"/>
                <a:cs typeface="Arial"/>
              </a:rPr>
              <a:t>mupirocin 2% ointment </a:t>
            </a:r>
            <a:r>
              <a:rPr sz="2000" b="1" spc="-10" dirty="0">
                <a:latin typeface="Arial"/>
                <a:cs typeface="Arial"/>
              </a:rPr>
              <a:t>with </a:t>
            </a:r>
            <a:r>
              <a:rPr sz="2000" b="1" dirty="0">
                <a:latin typeface="Arial"/>
                <a:cs typeface="Arial"/>
              </a:rPr>
              <a:t>or </a:t>
            </a:r>
            <a:r>
              <a:rPr sz="2000" b="1" spc="-5" dirty="0">
                <a:latin typeface="Arial"/>
                <a:cs typeface="Arial"/>
              </a:rPr>
              <a:t>without </a:t>
            </a:r>
            <a:r>
              <a:rPr sz="2000" b="1" dirty="0">
                <a:latin typeface="Arial"/>
                <a:cs typeface="Arial"/>
              </a:rPr>
              <a:t>a  </a:t>
            </a:r>
            <a:r>
              <a:rPr sz="2000" b="1" spc="-5" dirty="0">
                <a:latin typeface="Arial"/>
                <a:cs typeface="Arial"/>
              </a:rPr>
              <a:t>combination </a:t>
            </a:r>
            <a:r>
              <a:rPr sz="2000" b="1" dirty="0">
                <a:latin typeface="Arial"/>
                <a:cs typeface="Arial"/>
              </a:rPr>
              <a:t>of </a:t>
            </a:r>
            <a:r>
              <a:rPr sz="2000" b="1" spc="-5" dirty="0">
                <a:latin typeface="Arial"/>
                <a:cs typeface="Arial"/>
              </a:rPr>
              <a:t>chlorhexidine gluconate (CHG) </a:t>
            </a:r>
            <a:r>
              <a:rPr sz="2000" b="1" dirty="0">
                <a:latin typeface="Arial"/>
                <a:cs typeface="Arial"/>
              </a:rPr>
              <a:t>body</a:t>
            </a:r>
            <a:r>
              <a:rPr sz="2000" b="1" spc="-30" dirty="0">
                <a:latin typeface="Arial"/>
                <a:cs typeface="Arial"/>
              </a:rPr>
              <a:t> </a:t>
            </a:r>
            <a:r>
              <a:rPr sz="2000" b="1" spc="-5" dirty="0">
                <a:latin typeface="Arial"/>
                <a:cs typeface="Arial"/>
              </a:rPr>
              <a:t>wash.</a:t>
            </a:r>
            <a:endParaRPr sz="2000">
              <a:latin typeface="Arial"/>
              <a:cs typeface="Arial"/>
            </a:endParaRPr>
          </a:p>
          <a:p>
            <a:pPr>
              <a:lnSpc>
                <a:spcPct val="100000"/>
              </a:lnSpc>
            </a:pPr>
            <a:endParaRPr sz="2200">
              <a:latin typeface="Times New Roman"/>
              <a:cs typeface="Times New Roman"/>
            </a:endParaRPr>
          </a:p>
          <a:p>
            <a:pPr>
              <a:lnSpc>
                <a:spcPct val="100000"/>
              </a:lnSpc>
              <a:spcBef>
                <a:spcPts val="5"/>
              </a:spcBef>
            </a:pPr>
            <a:endParaRPr sz="2200">
              <a:latin typeface="Times New Roman"/>
              <a:cs typeface="Times New Roman"/>
            </a:endParaRPr>
          </a:p>
          <a:p>
            <a:pPr marL="12700" marR="123189">
              <a:lnSpc>
                <a:spcPct val="109700"/>
              </a:lnSpc>
            </a:pPr>
            <a:r>
              <a:rPr sz="2000" b="1" spc="-5" dirty="0">
                <a:latin typeface="Arial"/>
                <a:cs typeface="Arial"/>
              </a:rPr>
              <a:t>Consider </a:t>
            </a:r>
            <a:r>
              <a:rPr sz="2000" spc="-5" dirty="0">
                <a:latin typeface="Arial"/>
                <a:cs typeface="Arial"/>
              </a:rPr>
              <a:t>treating patients with </a:t>
            </a:r>
            <a:r>
              <a:rPr sz="2000" dirty="0">
                <a:latin typeface="Arial"/>
                <a:cs typeface="Arial"/>
              </a:rPr>
              <a:t>known nasal </a:t>
            </a:r>
            <a:r>
              <a:rPr sz="2000" spc="-5" dirty="0">
                <a:latin typeface="Arial"/>
                <a:cs typeface="Arial"/>
              </a:rPr>
              <a:t>carriage </a:t>
            </a:r>
            <a:r>
              <a:rPr sz="2000" dirty="0">
                <a:latin typeface="Arial"/>
                <a:cs typeface="Arial"/>
              </a:rPr>
              <a:t>of </a:t>
            </a:r>
            <a:r>
              <a:rPr sz="2000" i="1" dirty="0">
                <a:latin typeface="Arial"/>
                <a:cs typeface="Arial"/>
              </a:rPr>
              <a:t>S. </a:t>
            </a:r>
            <a:r>
              <a:rPr sz="2000" i="1" spc="-5" dirty="0">
                <a:latin typeface="Arial"/>
                <a:cs typeface="Arial"/>
              </a:rPr>
              <a:t>aureus  </a:t>
            </a:r>
            <a:r>
              <a:rPr sz="2000" spc="-5" dirty="0">
                <a:latin typeface="Arial"/>
                <a:cs typeface="Arial"/>
              </a:rPr>
              <a:t>undergoing other types </a:t>
            </a:r>
            <a:r>
              <a:rPr sz="2000" dirty="0">
                <a:latin typeface="Arial"/>
                <a:cs typeface="Arial"/>
              </a:rPr>
              <a:t>of </a:t>
            </a:r>
            <a:r>
              <a:rPr sz="2000" spc="-5" dirty="0">
                <a:latin typeface="Arial"/>
                <a:cs typeface="Arial"/>
              </a:rPr>
              <a:t>surgery with perioperative intranasal  applications </a:t>
            </a:r>
            <a:r>
              <a:rPr sz="2000" dirty="0">
                <a:latin typeface="Arial"/>
                <a:cs typeface="Arial"/>
              </a:rPr>
              <a:t>of </a:t>
            </a:r>
            <a:r>
              <a:rPr sz="2000" spc="-5" dirty="0">
                <a:latin typeface="Arial"/>
                <a:cs typeface="Arial"/>
              </a:rPr>
              <a:t>mupirocin </a:t>
            </a:r>
            <a:r>
              <a:rPr sz="2000" dirty="0">
                <a:latin typeface="Arial"/>
                <a:cs typeface="Arial"/>
              </a:rPr>
              <a:t>2% </a:t>
            </a:r>
            <a:r>
              <a:rPr sz="2000" spc="-5" dirty="0">
                <a:latin typeface="Arial"/>
                <a:cs typeface="Arial"/>
              </a:rPr>
              <a:t>ointment with </a:t>
            </a:r>
            <a:r>
              <a:rPr sz="2000" dirty="0">
                <a:latin typeface="Arial"/>
                <a:cs typeface="Arial"/>
              </a:rPr>
              <a:t>or </a:t>
            </a:r>
            <a:r>
              <a:rPr sz="2000" spc="-5" dirty="0">
                <a:latin typeface="Arial"/>
                <a:cs typeface="Arial"/>
              </a:rPr>
              <a:t>without </a:t>
            </a:r>
            <a:r>
              <a:rPr sz="2000" dirty="0">
                <a:latin typeface="Arial"/>
                <a:cs typeface="Arial"/>
              </a:rPr>
              <a:t>a </a:t>
            </a:r>
            <a:r>
              <a:rPr sz="2000" spc="-5" dirty="0">
                <a:latin typeface="Arial"/>
                <a:cs typeface="Arial"/>
              </a:rPr>
              <a:t>combination </a:t>
            </a:r>
            <a:r>
              <a:rPr sz="2000" dirty="0">
                <a:latin typeface="Arial"/>
                <a:cs typeface="Arial"/>
              </a:rPr>
              <a:t>of  CHG body wash </a:t>
            </a:r>
            <a:r>
              <a:rPr sz="2000" spc="-5" dirty="0">
                <a:latin typeface="Arial"/>
                <a:cs typeface="Arial"/>
              </a:rPr>
              <a:t>(associated conditional</a:t>
            </a:r>
            <a:r>
              <a:rPr sz="2000" spc="-30" dirty="0">
                <a:latin typeface="Arial"/>
                <a:cs typeface="Arial"/>
              </a:rPr>
              <a:t> </a:t>
            </a:r>
            <a:r>
              <a:rPr sz="2000" spc="-5" dirty="0">
                <a:latin typeface="Arial"/>
                <a:cs typeface="Arial"/>
              </a:rPr>
              <a:t>recommendation).</a:t>
            </a:r>
            <a:endParaRPr sz="2000">
              <a:latin typeface="Arial"/>
              <a:cs typeface="Arial"/>
            </a:endParaRPr>
          </a:p>
        </p:txBody>
      </p:sp>
      <p:sp>
        <p:nvSpPr>
          <p:cNvPr id="3" name="object 3"/>
          <p:cNvSpPr txBox="1">
            <a:spLocks noGrp="1"/>
          </p:cNvSpPr>
          <p:nvPr>
            <p:ph type="title"/>
          </p:nvPr>
        </p:nvSpPr>
        <p:spPr>
          <a:xfrm>
            <a:off x="365298" y="233366"/>
            <a:ext cx="4860290" cy="1830070"/>
          </a:xfrm>
          <a:prstGeom prst="rect">
            <a:avLst/>
          </a:prstGeom>
        </p:spPr>
        <p:txBody>
          <a:bodyPr vert="horz" wrap="square" lIns="0" tIns="60960" rIns="0" bIns="0" rtlCol="0">
            <a:spAutoFit/>
          </a:bodyPr>
          <a:lstStyle/>
          <a:p>
            <a:pPr marL="12700" marR="5080">
              <a:lnSpc>
                <a:spcPct val="90000"/>
              </a:lnSpc>
              <a:spcBef>
                <a:spcPts val="480"/>
              </a:spcBef>
            </a:pPr>
            <a:r>
              <a:rPr spc="-15" dirty="0"/>
              <a:t>Strong </a:t>
            </a:r>
            <a:r>
              <a:rPr spc="-10" dirty="0"/>
              <a:t>recommendation </a:t>
            </a:r>
            <a:r>
              <a:rPr dirty="0"/>
              <a:t>–  </a:t>
            </a:r>
            <a:r>
              <a:rPr spc="-10" dirty="0"/>
              <a:t>preoperative measures:  </a:t>
            </a:r>
            <a:r>
              <a:rPr spc="-10" dirty="0">
                <a:solidFill>
                  <a:srgbClr val="FF781D"/>
                </a:solidFill>
              </a:rPr>
              <a:t>treatment </a:t>
            </a:r>
            <a:r>
              <a:rPr dirty="0">
                <a:solidFill>
                  <a:srgbClr val="FF781D"/>
                </a:solidFill>
              </a:rPr>
              <a:t>of </a:t>
            </a:r>
            <a:r>
              <a:rPr i="1" spc="-5" dirty="0">
                <a:solidFill>
                  <a:srgbClr val="FF781D"/>
                </a:solidFill>
                <a:latin typeface="Times New Roman"/>
                <a:cs typeface="Times New Roman"/>
              </a:rPr>
              <a:t>S. aureus </a:t>
            </a:r>
            <a:r>
              <a:rPr spc="-5" dirty="0">
                <a:solidFill>
                  <a:srgbClr val="FF781D"/>
                </a:solidFill>
              </a:rPr>
              <a:t>nasal  carriers (1)</a:t>
            </a:r>
          </a:p>
        </p:txBody>
      </p:sp>
      <p:sp>
        <p:nvSpPr>
          <p:cNvPr id="4" name="object 4"/>
          <p:cNvSpPr/>
          <p:nvPr/>
        </p:nvSpPr>
        <p:spPr>
          <a:xfrm>
            <a:off x="5652119" y="360679"/>
            <a:ext cx="1337412" cy="1340087"/>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5298" y="2291263"/>
            <a:ext cx="8073390" cy="3954145"/>
          </a:xfrm>
          <a:prstGeom prst="rect">
            <a:avLst/>
          </a:prstGeom>
        </p:spPr>
        <p:txBody>
          <a:bodyPr vert="horz" wrap="square" lIns="0" tIns="125095" rIns="0" bIns="0" rtlCol="0">
            <a:spAutoFit/>
          </a:bodyPr>
          <a:lstStyle/>
          <a:p>
            <a:pPr marL="12700">
              <a:lnSpc>
                <a:spcPct val="100000"/>
              </a:lnSpc>
              <a:spcBef>
                <a:spcPts val="985"/>
              </a:spcBef>
            </a:pPr>
            <a:r>
              <a:rPr sz="2400" b="1" spc="-5" dirty="0">
                <a:latin typeface="Arial"/>
                <a:cs typeface="Arial"/>
              </a:rPr>
              <a:t>Why</a:t>
            </a:r>
            <a:endParaRPr sz="2400">
              <a:latin typeface="Arial"/>
              <a:cs typeface="Arial"/>
            </a:endParaRPr>
          </a:p>
          <a:p>
            <a:pPr marL="298450" indent="-285750">
              <a:lnSpc>
                <a:spcPct val="100000"/>
              </a:lnSpc>
              <a:spcBef>
                <a:spcPts val="890"/>
              </a:spcBef>
              <a:buSzPct val="79166"/>
              <a:buFont typeface="Arial"/>
              <a:buChar char="•"/>
              <a:tabLst>
                <a:tab pos="297815" algn="l"/>
                <a:tab pos="298450" algn="l"/>
              </a:tabLst>
            </a:pPr>
            <a:r>
              <a:rPr sz="2400" i="1" spc="-5" dirty="0">
                <a:latin typeface="Arial"/>
                <a:cs typeface="Arial"/>
              </a:rPr>
              <a:t>S. </a:t>
            </a:r>
            <a:r>
              <a:rPr sz="2400" i="1" dirty="0">
                <a:latin typeface="Arial"/>
                <a:cs typeface="Arial"/>
              </a:rPr>
              <a:t>aureus </a:t>
            </a:r>
            <a:r>
              <a:rPr sz="2400" dirty="0">
                <a:latin typeface="Arial"/>
                <a:cs typeface="Arial"/>
              </a:rPr>
              <a:t>is a leading </a:t>
            </a:r>
            <a:r>
              <a:rPr sz="2400" spc="-5" dirty="0">
                <a:latin typeface="Arial"/>
                <a:cs typeface="Arial"/>
              </a:rPr>
              <a:t>HAI pathogen</a:t>
            </a:r>
            <a:r>
              <a:rPr sz="2400" spc="-60" dirty="0">
                <a:latin typeface="Arial"/>
                <a:cs typeface="Arial"/>
              </a:rPr>
              <a:t> </a:t>
            </a:r>
            <a:r>
              <a:rPr sz="2400" dirty="0">
                <a:latin typeface="Arial"/>
                <a:cs typeface="Arial"/>
              </a:rPr>
              <a:t>worldwide.</a:t>
            </a:r>
            <a:endParaRPr sz="2400">
              <a:latin typeface="Arial"/>
              <a:cs typeface="Arial"/>
            </a:endParaRPr>
          </a:p>
          <a:p>
            <a:pPr marL="298450" marR="136525" indent="-285750">
              <a:lnSpc>
                <a:spcPct val="110000"/>
              </a:lnSpc>
              <a:spcBef>
                <a:spcPts val="595"/>
              </a:spcBef>
              <a:buSzPct val="79166"/>
              <a:buFont typeface="Arial"/>
              <a:buChar char="•"/>
              <a:tabLst>
                <a:tab pos="297815" algn="l"/>
                <a:tab pos="298450" algn="l"/>
              </a:tabLst>
            </a:pPr>
            <a:r>
              <a:rPr sz="2400" i="1" spc="-5" dirty="0">
                <a:latin typeface="Arial"/>
                <a:cs typeface="Arial"/>
              </a:rPr>
              <a:t>S. </a:t>
            </a:r>
            <a:r>
              <a:rPr sz="2400" i="1" dirty="0">
                <a:latin typeface="Arial"/>
                <a:cs typeface="Arial"/>
              </a:rPr>
              <a:t>aureus </a:t>
            </a:r>
            <a:r>
              <a:rPr sz="2400" spc="-5" dirty="0">
                <a:latin typeface="Arial"/>
                <a:cs typeface="Arial"/>
              </a:rPr>
              <a:t>infections </a:t>
            </a:r>
            <a:r>
              <a:rPr sz="2400" dirty="0">
                <a:latin typeface="Arial"/>
                <a:cs typeface="Arial"/>
              </a:rPr>
              <a:t>impose a high burden on </a:t>
            </a:r>
            <a:r>
              <a:rPr sz="2400" spc="-5" dirty="0">
                <a:latin typeface="Arial"/>
                <a:cs typeface="Arial"/>
              </a:rPr>
              <a:t>the patient  </a:t>
            </a:r>
            <a:r>
              <a:rPr sz="2400" dirty="0">
                <a:latin typeface="Arial"/>
                <a:cs typeface="Arial"/>
              </a:rPr>
              <a:t>and </a:t>
            </a:r>
            <a:r>
              <a:rPr sz="2400" spc="-5" dirty="0">
                <a:latin typeface="Arial"/>
                <a:cs typeface="Arial"/>
              </a:rPr>
              <a:t>the health system </a:t>
            </a:r>
            <a:r>
              <a:rPr sz="2400" dirty="0">
                <a:latin typeface="Arial"/>
                <a:cs typeface="Arial"/>
              </a:rPr>
              <a:t>and are a known cause of  </a:t>
            </a:r>
            <a:r>
              <a:rPr sz="2400" spc="-5" dirty="0">
                <a:latin typeface="Arial"/>
                <a:cs typeface="Arial"/>
              </a:rPr>
              <a:t>postoperative </a:t>
            </a:r>
            <a:r>
              <a:rPr sz="2400" dirty="0">
                <a:latin typeface="Arial"/>
                <a:cs typeface="Arial"/>
              </a:rPr>
              <a:t>wound</a:t>
            </a:r>
            <a:r>
              <a:rPr sz="2400" spc="-5" dirty="0">
                <a:latin typeface="Arial"/>
                <a:cs typeface="Arial"/>
              </a:rPr>
              <a:t> infections.</a:t>
            </a:r>
            <a:endParaRPr sz="2400">
              <a:latin typeface="Arial"/>
              <a:cs typeface="Arial"/>
            </a:endParaRPr>
          </a:p>
          <a:p>
            <a:pPr marL="298450" marR="5080" indent="-285750">
              <a:lnSpc>
                <a:spcPct val="110300"/>
              </a:lnSpc>
              <a:spcBef>
                <a:spcPts val="590"/>
              </a:spcBef>
              <a:buSzPct val="79166"/>
              <a:buChar char="•"/>
              <a:tabLst>
                <a:tab pos="297815" algn="l"/>
                <a:tab pos="298450" algn="l"/>
              </a:tabLst>
            </a:pPr>
            <a:r>
              <a:rPr sz="2400" dirty="0">
                <a:latin typeface="Arial"/>
                <a:cs typeface="Arial"/>
              </a:rPr>
              <a:t>Nasal carriage of </a:t>
            </a:r>
            <a:r>
              <a:rPr sz="2400" i="1" spc="-5" dirty="0">
                <a:latin typeface="Arial"/>
                <a:cs typeface="Arial"/>
              </a:rPr>
              <a:t>S. </a:t>
            </a:r>
            <a:r>
              <a:rPr sz="2400" i="1" dirty="0">
                <a:latin typeface="Arial"/>
                <a:cs typeface="Arial"/>
              </a:rPr>
              <a:t>aureus </a:t>
            </a:r>
            <a:r>
              <a:rPr sz="2400" dirty="0">
                <a:latin typeface="Arial"/>
                <a:cs typeface="Arial"/>
              </a:rPr>
              <a:t>is a risk </a:t>
            </a:r>
            <a:r>
              <a:rPr sz="2400" spc="-5" dirty="0">
                <a:latin typeface="Arial"/>
                <a:cs typeface="Arial"/>
              </a:rPr>
              <a:t>factor for</a:t>
            </a:r>
            <a:r>
              <a:rPr sz="2400" spc="-120" dirty="0">
                <a:latin typeface="Arial"/>
                <a:cs typeface="Arial"/>
              </a:rPr>
              <a:t> </a:t>
            </a:r>
            <a:r>
              <a:rPr sz="2400" dirty="0">
                <a:latin typeface="Arial"/>
                <a:cs typeface="Arial"/>
              </a:rPr>
              <a:t>subsequent  </a:t>
            </a:r>
            <a:r>
              <a:rPr sz="2400" spc="-5" dirty="0">
                <a:latin typeface="Arial"/>
                <a:cs typeface="Arial"/>
              </a:rPr>
              <a:t>infection </a:t>
            </a:r>
            <a:r>
              <a:rPr sz="2400" dirty="0">
                <a:latin typeface="Arial"/>
                <a:cs typeface="Arial"/>
              </a:rPr>
              <a:t>in a </a:t>
            </a:r>
            <a:r>
              <a:rPr sz="2400" spc="-5" dirty="0">
                <a:latin typeface="Arial"/>
                <a:cs typeface="Arial"/>
              </a:rPr>
              <a:t>patient. It </a:t>
            </a:r>
            <a:r>
              <a:rPr sz="2400" dirty="0">
                <a:latin typeface="Arial"/>
                <a:cs typeface="Arial"/>
              </a:rPr>
              <a:t>has been shown </a:t>
            </a:r>
            <a:r>
              <a:rPr sz="2400" spc="-5" dirty="0">
                <a:latin typeface="Arial"/>
                <a:cs typeface="Arial"/>
              </a:rPr>
              <a:t>repeatedly that </a:t>
            </a:r>
            <a:r>
              <a:rPr sz="2400" dirty="0">
                <a:latin typeface="Arial"/>
                <a:cs typeface="Arial"/>
              </a:rPr>
              <a:t>a  </a:t>
            </a:r>
            <a:r>
              <a:rPr sz="2400" spc="-5" dirty="0">
                <a:latin typeface="Arial"/>
                <a:cs typeface="Arial"/>
              </a:rPr>
              <a:t>large proportion </a:t>
            </a:r>
            <a:r>
              <a:rPr sz="2400" dirty="0">
                <a:latin typeface="Arial"/>
                <a:cs typeface="Arial"/>
              </a:rPr>
              <a:t>of </a:t>
            </a:r>
            <a:r>
              <a:rPr sz="2400" spc="-5" dirty="0">
                <a:latin typeface="Arial"/>
                <a:cs typeface="Arial"/>
              </a:rPr>
              <a:t>HAIs </a:t>
            </a:r>
            <a:r>
              <a:rPr sz="2400" dirty="0">
                <a:latin typeface="Arial"/>
                <a:cs typeface="Arial"/>
              </a:rPr>
              <a:t>due </a:t>
            </a:r>
            <a:r>
              <a:rPr sz="2400" spc="-5" dirty="0">
                <a:latin typeface="Arial"/>
                <a:cs typeface="Arial"/>
              </a:rPr>
              <a:t>to </a:t>
            </a:r>
            <a:r>
              <a:rPr sz="2400" i="1" spc="-5" dirty="0">
                <a:latin typeface="Arial"/>
                <a:cs typeface="Arial"/>
              </a:rPr>
              <a:t>S. </a:t>
            </a:r>
            <a:r>
              <a:rPr sz="2400" i="1" dirty="0">
                <a:latin typeface="Arial"/>
                <a:cs typeface="Arial"/>
              </a:rPr>
              <a:t>aureus </a:t>
            </a:r>
            <a:r>
              <a:rPr sz="2400" spc="-5" dirty="0">
                <a:latin typeface="Arial"/>
                <a:cs typeface="Arial"/>
              </a:rPr>
              <a:t>originate from  patients' </a:t>
            </a:r>
            <a:r>
              <a:rPr sz="2400" dirty="0">
                <a:latin typeface="Arial"/>
                <a:cs typeface="Arial"/>
              </a:rPr>
              <a:t>own</a:t>
            </a:r>
            <a:r>
              <a:rPr sz="2400" spc="-10" dirty="0">
                <a:latin typeface="Arial"/>
                <a:cs typeface="Arial"/>
              </a:rPr>
              <a:t> </a:t>
            </a:r>
            <a:r>
              <a:rPr sz="2400" spc="-5" dirty="0">
                <a:latin typeface="Arial"/>
                <a:cs typeface="Arial"/>
              </a:rPr>
              <a:t>flora.</a:t>
            </a:r>
            <a:endParaRPr sz="2400">
              <a:latin typeface="Arial"/>
              <a:cs typeface="Arial"/>
            </a:endParaRPr>
          </a:p>
        </p:txBody>
      </p:sp>
      <p:sp>
        <p:nvSpPr>
          <p:cNvPr id="3" name="object 3"/>
          <p:cNvSpPr txBox="1">
            <a:spLocks noGrp="1"/>
          </p:cNvSpPr>
          <p:nvPr>
            <p:ph type="title"/>
          </p:nvPr>
        </p:nvSpPr>
        <p:spPr>
          <a:xfrm>
            <a:off x="365298" y="228920"/>
            <a:ext cx="4860290" cy="1830070"/>
          </a:xfrm>
          <a:prstGeom prst="rect">
            <a:avLst/>
          </a:prstGeom>
        </p:spPr>
        <p:txBody>
          <a:bodyPr vert="horz" wrap="square" lIns="0" tIns="60960" rIns="0" bIns="0" rtlCol="0">
            <a:spAutoFit/>
          </a:bodyPr>
          <a:lstStyle/>
          <a:p>
            <a:pPr marL="12700" marR="5080">
              <a:lnSpc>
                <a:spcPct val="90000"/>
              </a:lnSpc>
              <a:spcBef>
                <a:spcPts val="480"/>
              </a:spcBef>
            </a:pPr>
            <a:r>
              <a:rPr spc="-15" dirty="0"/>
              <a:t>Strong </a:t>
            </a:r>
            <a:r>
              <a:rPr spc="-10" dirty="0"/>
              <a:t>recommendation </a:t>
            </a:r>
            <a:r>
              <a:rPr dirty="0"/>
              <a:t>–  </a:t>
            </a:r>
            <a:r>
              <a:rPr spc="-10" dirty="0"/>
              <a:t>preoperative measures:  </a:t>
            </a:r>
            <a:r>
              <a:rPr spc="-10" dirty="0">
                <a:solidFill>
                  <a:srgbClr val="FF781D"/>
                </a:solidFill>
              </a:rPr>
              <a:t>treatment </a:t>
            </a:r>
            <a:r>
              <a:rPr dirty="0">
                <a:solidFill>
                  <a:srgbClr val="FF781D"/>
                </a:solidFill>
              </a:rPr>
              <a:t>of </a:t>
            </a:r>
            <a:r>
              <a:rPr i="1" spc="-5" dirty="0">
                <a:solidFill>
                  <a:srgbClr val="FF781D"/>
                </a:solidFill>
                <a:latin typeface="Times New Roman"/>
                <a:cs typeface="Times New Roman"/>
              </a:rPr>
              <a:t>S. aureus </a:t>
            </a:r>
            <a:r>
              <a:rPr spc="-5" dirty="0">
                <a:solidFill>
                  <a:srgbClr val="FF781D"/>
                </a:solidFill>
              </a:rPr>
              <a:t>nasal  carriers (2)</a:t>
            </a:r>
          </a:p>
        </p:txBody>
      </p:sp>
      <p:sp>
        <p:nvSpPr>
          <p:cNvPr id="4" name="object 4"/>
          <p:cNvSpPr/>
          <p:nvPr/>
        </p:nvSpPr>
        <p:spPr>
          <a:xfrm>
            <a:off x="5652119" y="360679"/>
            <a:ext cx="1337412" cy="1340087"/>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5298" y="2114524"/>
            <a:ext cx="8200390" cy="3954145"/>
          </a:xfrm>
          <a:prstGeom prst="rect">
            <a:avLst/>
          </a:prstGeom>
        </p:spPr>
        <p:txBody>
          <a:bodyPr vert="horz" wrap="square" lIns="0" tIns="125095" rIns="0" bIns="0" rtlCol="0">
            <a:spAutoFit/>
          </a:bodyPr>
          <a:lstStyle/>
          <a:p>
            <a:pPr marL="12700">
              <a:lnSpc>
                <a:spcPct val="100000"/>
              </a:lnSpc>
              <a:spcBef>
                <a:spcPts val="985"/>
              </a:spcBef>
            </a:pPr>
            <a:r>
              <a:rPr sz="2400" b="1" i="1" spc="-5" dirty="0">
                <a:latin typeface="Arial"/>
                <a:cs typeface="Arial"/>
              </a:rPr>
              <a:t>Notes</a:t>
            </a:r>
            <a:endParaRPr sz="2400">
              <a:latin typeface="Arial"/>
              <a:cs typeface="Arial"/>
            </a:endParaRPr>
          </a:p>
          <a:p>
            <a:pPr marL="373380" marR="394335" indent="-179705">
              <a:lnSpc>
                <a:spcPct val="109900"/>
              </a:lnSpc>
              <a:spcBef>
                <a:spcPts val="605"/>
              </a:spcBef>
              <a:buChar char="•"/>
              <a:tabLst>
                <a:tab pos="373380" algn="l"/>
              </a:tabLst>
            </a:pPr>
            <a:r>
              <a:rPr sz="2400" spc="-5" dirty="0">
                <a:latin typeface="Arial"/>
                <a:cs typeface="Arial"/>
              </a:rPr>
              <a:t>Screening </a:t>
            </a:r>
            <a:r>
              <a:rPr sz="2400" dirty="0">
                <a:latin typeface="Arial"/>
                <a:cs typeface="Arial"/>
              </a:rPr>
              <a:t>of </a:t>
            </a:r>
            <a:r>
              <a:rPr sz="2400" spc="-5" dirty="0">
                <a:latin typeface="Arial"/>
                <a:cs typeface="Arial"/>
              </a:rPr>
              <a:t>patients for </a:t>
            </a:r>
            <a:r>
              <a:rPr sz="2400" i="1" spc="-5" dirty="0">
                <a:latin typeface="Arial"/>
                <a:cs typeface="Arial"/>
              </a:rPr>
              <a:t>S. </a:t>
            </a:r>
            <a:r>
              <a:rPr sz="2400" i="1" dirty="0">
                <a:latin typeface="Arial"/>
                <a:cs typeface="Arial"/>
              </a:rPr>
              <a:t>aureus </a:t>
            </a:r>
            <a:r>
              <a:rPr sz="2400" dirty="0">
                <a:latin typeface="Arial"/>
                <a:cs typeface="Arial"/>
              </a:rPr>
              <a:t>varies </a:t>
            </a:r>
            <a:r>
              <a:rPr sz="2400" spc="-5" dirty="0">
                <a:latin typeface="Arial"/>
                <a:cs typeface="Arial"/>
              </a:rPr>
              <a:t>between </a:t>
            </a:r>
            <a:r>
              <a:rPr sz="2400" dirty="0">
                <a:latin typeface="Arial"/>
                <a:cs typeface="Arial"/>
              </a:rPr>
              <a:t>and  </a:t>
            </a:r>
            <a:r>
              <a:rPr sz="2400" spc="-5" dirty="0">
                <a:latin typeface="Arial"/>
                <a:cs typeface="Arial"/>
              </a:rPr>
              <a:t>within countries </a:t>
            </a:r>
            <a:r>
              <a:rPr sz="2400" dirty="0">
                <a:latin typeface="Arial"/>
                <a:cs typeface="Arial"/>
              </a:rPr>
              <a:t>and is dependent on several </a:t>
            </a:r>
            <a:r>
              <a:rPr sz="2400" spc="-5" dirty="0">
                <a:latin typeface="Arial"/>
                <a:cs typeface="Arial"/>
              </a:rPr>
              <a:t>factors  </a:t>
            </a:r>
            <a:r>
              <a:rPr sz="2400" dirty="0">
                <a:latin typeface="Arial"/>
                <a:cs typeface="Arial"/>
              </a:rPr>
              <a:t>including </a:t>
            </a:r>
            <a:r>
              <a:rPr sz="2400" spc="-5" dirty="0">
                <a:latin typeface="Arial"/>
                <a:cs typeface="Arial"/>
              </a:rPr>
              <a:t>cost–effectiveness </a:t>
            </a:r>
            <a:r>
              <a:rPr sz="2400" dirty="0">
                <a:latin typeface="Arial"/>
                <a:cs typeface="Arial"/>
              </a:rPr>
              <a:t>and local</a:t>
            </a:r>
            <a:r>
              <a:rPr sz="2400" spc="-40" dirty="0">
                <a:latin typeface="Arial"/>
                <a:cs typeface="Arial"/>
              </a:rPr>
              <a:t> </a:t>
            </a:r>
            <a:r>
              <a:rPr sz="2400" spc="-15" dirty="0">
                <a:latin typeface="Arial"/>
                <a:cs typeface="Arial"/>
              </a:rPr>
              <a:t>epidemiology.</a:t>
            </a:r>
            <a:endParaRPr sz="2400">
              <a:latin typeface="Arial"/>
              <a:cs typeface="Arial"/>
            </a:endParaRPr>
          </a:p>
          <a:p>
            <a:pPr>
              <a:lnSpc>
                <a:spcPct val="100000"/>
              </a:lnSpc>
              <a:spcBef>
                <a:spcPts val="40"/>
              </a:spcBef>
              <a:buFont typeface="Arial"/>
              <a:buChar char="•"/>
            </a:pPr>
            <a:endParaRPr sz="3750">
              <a:latin typeface="Times New Roman"/>
              <a:cs typeface="Times New Roman"/>
            </a:endParaRPr>
          </a:p>
          <a:p>
            <a:pPr marL="373380" marR="5080" indent="-179705">
              <a:lnSpc>
                <a:spcPct val="110300"/>
              </a:lnSpc>
              <a:buChar char="•"/>
              <a:tabLst>
                <a:tab pos="373380" algn="l"/>
              </a:tabLst>
            </a:pPr>
            <a:r>
              <a:rPr sz="2400" spc="-5" dirty="0">
                <a:latin typeface="Arial"/>
                <a:cs typeface="Arial"/>
              </a:rPr>
              <a:t>This recommendation </a:t>
            </a:r>
            <a:r>
              <a:rPr sz="2400" dirty="0">
                <a:latin typeface="Arial"/>
                <a:cs typeface="Arial"/>
              </a:rPr>
              <a:t>only applies </a:t>
            </a:r>
            <a:r>
              <a:rPr sz="2400" spc="-5" dirty="0">
                <a:latin typeface="Arial"/>
                <a:cs typeface="Arial"/>
              </a:rPr>
              <a:t>to facilities </a:t>
            </a:r>
            <a:r>
              <a:rPr sz="2400" dirty="0">
                <a:latin typeface="Arial"/>
                <a:cs typeface="Arial"/>
              </a:rPr>
              <a:t>where  screening (nasal swabs sent </a:t>
            </a:r>
            <a:r>
              <a:rPr sz="2400" spc="-5" dirty="0">
                <a:latin typeface="Arial"/>
                <a:cs typeface="Arial"/>
              </a:rPr>
              <a:t>to </a:t>
            </a:r>
            <a:r>
              <a:rPr sz="2400" dirty="0">
                <a:latin typeface="Arial"/>
                <a:cs typeface="Arial"/>
              </a:rPr>
              <a:t>a </a:t>
            </a:r>
            <a:r>
              <a:rPr sz="2400" spc="-5" dirty="0">
                <a:latin typeface="Arial"/>
                <a:cs typeface="Arial"/>
              </a:rPr>
              <a:t>laboratory) for </a:t>
            </a:r>
            <a:r>
              <a:rPr sz="2400" i="1" spc="-5" dirty="0">
                <a:latin typeface="Arial"/>
                <a:cs typeface="Arial"/>
              </a:rPr>
              <a:t>S. </a:t>
            </a:r>
            <a:r>
              <a:rPr sz="2400" i="1" dirty="0">
                <a:latin typeface="Arial"/>
                <a:cs typeface="Arial"/>
              </a:rPr>
              <a:t>aureus  </a:t>
            </a:r>
            <a:r>
              <a:rPr sz="2400" dirty="0">
                <a:latin typeface="Arial"/>
                <a:cs typeface="Arial"/>
              </a:rPr>
              <a:t>is </a:t>
            </a:r>
            <a:r>
              <a:rPr sz="2400" spc="-5" dirty="0">
                <a:latin typeface="Arial"/>
                <a:cs typeface="Arial"/>
              </a:rPr>
              <a:t>feasible, </a:t>
            </a:r>
            <a:r>
              <a:rPr sz="2400" dirty="0">
                <a:latin typeface="Arial"/>
                <a:cs typeface="Arial"/>
              </a:rPr>
              <a:t>and may not apply </a:t>
            </a:r>
            <a:r>
              <a:rPr sz="2400" spc="-5" dirty="0">
                <a:latin typeface="Arial"/>
                <a:cs typeface="Arial"/>
              </a:rPr>
              <a:t>to settings with </a:t>
            </a:r>
            <a:r>
              <a:rPr sz="2400" dirty="0">
                <a:latin typeface="Arial"/>
                <a:cs typeface="Arial"/>
              </a:rPr>
              <a:t>high  prevalence of mupirocin</a:t>
            </a:r>
            <a:r>
              <a:rPr sz="2400" spc="-25" dirty="0">
                <a:latin typeface="Arial"/>
                <a:cs typeface="Arial"/>
              </a:rPr>
              <a:t> </a:t>
            </a:r>
            <a:r>
              <a:rPr sz="2400" spc="-5" dirty="0">
                <a:latin typeface="Arial"/>
                <a:cs typeface="Arial"/>
              </a:rPr>
              <a:t>resistance.</a:t>
            </a:r>
            <a:endParaRPr sz="2400">
              <a:latin typeface="Arial"/>
              <a:cs typeface="Arial"/>
            </a:endParaRPr>
          </a:p>
        </p:txBody>
      </p:sp>
      <p:sp>
        <p:nvSpPr>
          <p:cNvPr id="3" name="object 3"/>
          <p:cNvSpPr txBox="1">
            <a:spLocks noGrp="1"/>
          </p:cNvSpPr>
          <p:nvPr>
            <p:ph type="title"/>
          </p:nvPr>
        </p:nvSpPr>
        <p:spPr>
          <a:xfrm>
            <a:off x="365298" y="153734"/>
            <a:ext cx="4860290" cy="1830070"/>
          </a:xfrm>
          <a:prstGeom prst="rect">
            <a:avLst/>
          </a:prstGeom>
        </p:spPr>
        <p:txBody>
          <a:bodyPr vert="horz" wrap="square" lIns="0" tIns="60960" rIns="0" bIns="0" rtlCol="0">
            <a:spAutoFit/>
          </a:bodyPr>
          <a:lstStyle/>
          <a:p>
            <a:pPr marL="12700" marR="5080">
              <a:lnSpc>
                <a:spcPct val="90000"/>
              </a:lnSpc>
              <a:spcBef>
                <a:spcPts val="480"/>
              </a:spcBef>
            </a:pPr>
            <a:r>
              <a:rPr spc="-15" dirty="0"/>
              <a:t>Strong </a:t>
            </a:r>
            <a:r>
              <a:rPr spc="-10" dirty="0"/>
              <a:t>recommendation </a:t>
            </a:r>
            <a:r>
              <a:rPr dirty="0"/>
              <a:t>–  </a:t>
            </a:r>
            <a:r>
              <a:rPr spc="-10" dirty="0"/>
              <a:t>preoperative measures:  </a:t>
            </a:r>
            <a:r>
              <a:rPr spc="-10" dirty="0">
                <a:solidFill>
                  <a:srgbClr val="FF781D"/>
                </a:solidFill>
              </a:rPr>
              <a:t>treatment </a:t>
            </a:r>
            <a:r>
              <a:rPr dirty="0">
                <a:solidFill>
                  <a:srgbClr val="FF781D"/>
                </a:solidFill>
              </a:rPr>
              <a:t>of </a:t>
            </a:r>
            <a:r>
              <a:rPr i="1" spc="-5" dirty="0">
                <a:solidFill>
                  <a:srgbClr val="FF781D"/>
                </a:solidFill>
                <a:latin typeface="Times New Roman"/>
                <a:cs typeface="Times New Roman"/>
              </a:rPr>
              <a:t>S. aureus </a:t>
            </a:r>
            <a:r>
              <a:rPr spc="-5" dirty="0">
                <a:solidFill>
                  <a:srgbClr val="FF781D"/>
                </a:solidFill>
              </a:rPr>
              <a:t>nasal  carriers (3)</a:t>
            </a:r>
          </a:p>
        </p:txBody>
      </p:sp>
      <p:sp>
        <p:nvSpPr>
          <p:cNvPr id="4" name="object 4"/>
          <p:cNvSpPr/>
          <p:nvPr/>
        </p:nvSpPr>
        <p:spPr>
          <a:xfrm>
            <a:off x="5652119" y="360679"/>
            <a:ext cx="1337412" cy="1340087"/>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72844" y="927304"/>
            <a:ext cx="5540375" cy="5664835"/>
          </a:xfrm>
          <a:prstGeom prst="rect">
            <a:avLst/>
          </a:prstGeom>
        </p:spPr>
        <p:txBody>
          <a:bodyPr vert="horz" wrap="square" lIns="0" tIns="12700" rIns="0" bIns="0" rtlCol="0">
            <a:spAutoFit/>
          </a:bodyPr>
          <a:lstStyle/>
          <a:p>
            <a:pPr marL="355600" marR="392430" indent="-342900">
              <a:lnSpc>
                <a:spcPct val="110000"/>
              </a:lnSpc>
              <a:spcBef>
                <a:spcPts val="100"/>
              </a:spcBef>
              <a:buSzPct val="79166"/>
              <a:buChar char="•"/>
              <a:tabLst>
                <a:tab pos="354965" algn="l"/>
                <a:tab pos="355600" algn="l"/>
              </a:tabLst>
            </a:pPr>
            <a:r>
              <a:rPr sz="2400" spc="-5" dirty="0">
                <a:latin typeface="Arial"/>
                <a:cs typeface="Arial"/>
              </a:rPr>
              <a:t>This recommendation </a:t>
            </a:r>
            <a:r>
              <a:rPr sz="2400" dirty="0">
                <a:latin typeface="Arial"/>
                <a:cs typeface="Arial"/>
              </a:rPr>
              <a:t>can be  applicable </a:t>
            </a:r>
            <a:r>
              <a:rPr sz="2400" spc="-5" dirty="0">
                <a:latin typeface="Arial"/>
                <a:cs typeface="Arial"/>
              </a:rPr>
              <a:t>to </a:t>
            </a:r>
            <a:r>
              <a:rPr sz="2400" dirty="0">
                <a:latin typeface="Arial"/>
                <a:cs typeface="Arial"/>
              </a:rPr>
              <a:t>pre- and </a:t>
            </a:r>
            <a:r>
              <a:rPr sz="2400" spc="-5" dirty="0">
                <a:latin typeface="Arial"/>
                <a:cs typeface="Arial"/>
              </a:rPr>
              <a:t>perioperative  </a:t>
            </a:r>
            <a:r>
              <a:rPr sz="2400" dirty="0">
                <a:latin typeface="Arial"/>
                <a:cs typeface="Arial"/>
              </a:rPr>
              <a:t>periods (depending on local  </a:t>
            </a:r>
            <a:r>
              <a:rPr sz="2400" spc="-5" dirty="0">
                <a:latin typeface="Arial"/>
                <a:cs typeface="Arial"/>
              </a:rPr>
              <a:t>conditions for</a:t>
            </a:r>
            <a:r>
              <a:rPr sz="2400" spc="-10" dirty="0">
                <a:latin typeface="Arial"/>
                <a:cs typeface="Arial"/>
              </a:rPr>
              <a:t> </a:t>
            </a:r>
            <a:r>
              <a:rPr sz="2400" spc="-5" dirty="0">
                <a:latin typeface="Arial"/>
                <a:cs typeface="Arial"/>
              </a:rPr>
              <a:t>treatment).</a:t>
            </a:r>
            <a:endParaRPr sz="2400">
              <a:latin typeface="Arial"/>
              <a:cs typeface="Arial"/>
            </a:endParaRPr>
          </a:p>
          <a:p>
            <a:pPr marL="355600" marR="20320" indent="-342900">
              <a:lnSpc>
                <a:spcPct val="110300"/>
              </a:lnSpc>
              <a:spcBef>
                <a:spcPts val="1590"/>
              </a:spcBef>
              <a:buSzPct val="79166"/>
              <a:buChar char="•"/>
              <a:tabLst>
                <a:tab pos="354965" algn="l"/>
                <a:tab pos="355600" algn="l"/>
              </a:tabLst>
            </a:pPr>
            <a:r>
              <a:rPr sz="2400" spc="-5" dirty="0">
                <a:latin typeface="Arial"/>
                <a:cs typeface="Arial"/>
              </a:rPr>
              <a:t>The application </a:t>
            </a:r>
            <a:r>
              <a:rPr sz="2400" dirty="0">
                <a:latin typeface="Arial"/>
                <a:cs typeface="Arial"/>
              </a:rPr>
              <a:t>of mupirocin is usually  </a:t>
            </a:r>
            <a:r>
              <a:rPr sz="2400" b="1" spc="-5" dirty="0">
                <a:latin typeface="Arial"/>
                <a:cs typeface="Arial"/>
              </a:rPr>
              <a:t>twice </a:t>
            </a:r>
            <a:r>
              <a:rPr sz="2400" b="1" dirty="0">
                <a:latin typeface="Arial"/>
                <a:cs typeface="Arial"/>
              </a:rPr>
              <a:t>a </a:t>
            </a:r>
            <a:r>
              <a:rPr sz="2400" b="1" spc="-5" dirty="0">
                <a:latin typeface="Arial"/>
                <a:cs typeface="Arial"/>
              </a:rPr>
              <a:t>day for </a:t>
            </a:r>
            <a:r>
              <a:rPr sz="2400" b="1" dirty="0">
                <a:latin typeface="Arial"/>
                <a:cs typeface="Arial"/>
              </a:rPr>
              <a:t>5–7 </a:t>
            </a:r>
            <a:r>
              <a:rPr sz="2400" b="1" spc="-5" dirty="0">
                <a:latin typeface="Arial"/>
                <a:cs typeface="Arial"/>
              </a:rPr>
              <a:t>days </a:t>
            </a:r>
            <a:r>
              <a:rPr sz="2400" spc="-5" dirty="0">
                <a:latin typeface="Arial"/>
                <a:cs typeface="Arial"/>
              </a:rPr>
              <a:t>before  </a:t>
            </a:r>
            <a:r>
              <a:rPr sz="2400" dirty="0">
                <a:latin typeface="Arial"/>
                <a:cs typeface="Arial"/>
              </a:rPr>
              <a:t>surgery or </a:t>
            </a:r>
            <a:r>
              <a:rPr sz="2400" spc="-5" dirty="0">
                <a:latin typeface="Arial"/>
                <a:cs typeface="Arial"/>
              </a:rPr>
              <a:t>from the </a:t>
            </a:r>
            <a:r>
              <a:rPr sz="2400" dirty="0">
                <a:latin typeface="Arial"/>
                <a:cs typeface="Arial"/>
              </a:rPr>
              <a:t>day of </a:t>
            </a:r>
            <a:r>
              <a:rPr sz="2400" spc="-5" dirty="0">
                <a:latin typeface="Arial"/>
                <a:cs typeface="Arial"/>
              </a:rPr>
              <a:t>hospital  </a:t>
            </a:r>
            <a:r>
              <a:rPr sz="2400" dirty="0">
                <a:latin typeface="Arial"/>
                <a:cs typeface="Arial"/>
              </a:rPr>
              <a:t>admission </a:t>
            </a:r>
            <a:r>
              <a:rPr sz="2400" spc="-5" dirty="0">
                <a:latin typeface="Arial"/>
                <a:cs typeface="Arial"/>
              </a:rPr>
              <a:t>to the </a:t>
            </a:r>
            <a:r>
              <a:rPr sz="2400" dirty="0">
                <a:latin typeface="Arial"/>
                <a:cs typeface="Arial"/>
              </a:rPr>
              <a:t>day of</a:t>
            </a:r>
            <a:r>
              <a:rPr sz="2400" spc="-45" dirty="0">
                <a:latin typeface="Arial"/>
                <a:cs typeface="Arial"/>
              </a:rPr>
              <a:t> </a:t>
            </a:r>
            <a:r>
              <a:rPr sz="2400" spc="-25" dirty="0">
                <a:latin typeface="Arial"/>
                <a:cs typeface="Arial"/>
              </a:rPr>
              <a:t>surgery.</a:t>
            </a:r>
            <a:endParaRPr sz="2400">
              <a:latin typeface="Arial"/>
              <a:cs typeface="Arial"/>
            </a:endParaRPr>
          </a:p>
          <a:p>
            <a:pPr marL="355600" marR="5080" indent="-342900">
              <a:lnSpc>
                <a:spcPct val="110000"/>
              </a:lnSpc>
              <a:spcBef>
                <a:spcPts val="1595"/>
              </a:spcBef>
              <a:buSzPct val="79166"/>
              <a:buChar char="•"/>
              <a:tabLst>
                <a:tab pos="354965" algn="l"/>
                <a:tab pos="355600" algn="l"/>
              </a:tabLst>
            </a:pPr>
            <a:r>
              <a:rPr sz="2400" spc="-5" dirty="0">
                <a:latin typeface="Arial"/>
                <a:cs typeface="Arial"/>
              </a:rPr>
              <a:t>Ensure that potential </a:t>
            </a:r>
            <a:r>
              <a:rPr sz="2400" dirty="0">
                <a:latin typeface="Arial"/>
                <a:cs typeface="Arial"/>
              </a:rPr>
              <a:t>allergic </a:t>
            </a:r>
            <a:r>
              <a:rPr sz="2400" spc="-5" dirty="0">
                <a:latin typeface="Arial"/>
                <a:cs typeface="Arial"/>
              </a:rPr>
              <a:t>reactions  to </a:t>
            </a:r>
            <a:r>
              <a:rPr sz="2400" dirty="0">
                <a:latin typeface="Arial"/>
                <a:cs typeface="Arial"/>
              </a:rPr>
              <a:t>mupirocin are </a:t>
            </a:r>
            <a:r>
              <a:rPr sz="2400" spc="-5" dirty="0">
                <a:latin typeface="Arial"/>
                <a:cs typeface="Arial"/>
              </a:rPr>
              <a:t>investigated </a:t>
            </a:r>
            <a:r>
              <a:rPr sz="2400" dirty="0">
                <a:latin typeface="Arial"/>
                <a:cs typeface="Arial"/>
              </a:rPr>
              <a:t>and  recorded and </a:t>
            </a:r>
            <a:r>
              <a:rPr sz="2400" spc="-5" dirty="0">
                <a:latin typeface="Arial"/>
                <a:cs typeface="Arial"/>
              </a:rPr>
              <a:t>patient communications  </a:t>
            </a:r>
            <a:r>
              <a:rPr sz="2400" dirty="0">
                <a:latin typeface="Arial"/>
                <a:cs typeface="Arial"/>
              </a:rPr>
              <a:t>and record keeping regarding </a:t>
            </a:r>
            <a:r>
              <a:rPr sz="2400" spc="-5" dirty="0">
                <a:latin typeface="Arial"/>
                <a:cs typeface="Arial"/>
              </a:rPr>
              <a:t>this  treatment</a:t>
            </a:r>
            <a:r>
              <a:rPr sz="2400" spc="-10" dirty="0">
                <a:latin typeface="Arial"/>
                <a:cs typeface="Arial"/>
              </a:rPr>
              <a:t> </a:t>
            </a:r>
            <a:r>
              <a:rPr sz="2400" spc="-25" dirty="0">
                <a:latin typeface="Arial"/>
                <a:cs typeface="Arial"/>
              </a:rPr>
              <a:t>occur.</a:t>
            </a:r>
            <a:endParaRPr sz="2400">
              <a:latin typeface="Arial"/>
              <a:cs typeface="Arial"/>
            </a:endParaRPr>
          </a:p>
        </p:txBody>
      </p:sp>
      <p:sp>
        <p:nvSpPr>
          <p:cNvPr id="3" name="object 3"/>
          <p:cNvSpPr txBox="1">
            <a:spLocks noGrp="1"/>
          </p:cNvSpPr>
          <p:nvPr>
            <p:ph type="title"/>
          </p:nvPr>
        </p:nvSpPr>
        <p:spPr>
          <a:xfrm>
            <a:off x="365300" y="389627"/>
            <a:ext cx="2744470" cy="513080"/>
          </a:xfrm>
          <a:prstGeom prst="rect">
            <a:avLst/>
          </a:prstGeom>
        </p:spPr>
        <p:txBody>
          <a:bodyPr vert="horz" wrap="square" lIns="0" tIns="12700" rIns="0" bIns="0" rtlCol="0">
            <a:spAutoFit/>
          </a:bodyPr>
          <a:lstStyle/>
          <a:p>
            <a:pPr marL="12700">
              <a:lnSpc>
                <a:spcPct val="100000"/>
              </a:lnSpc>
              <a:spcBef>
                <a:spcPts val="100"/>
              </a:spcBef>
            </a:pPr>
            <a:r>
              <a:rPr spc="-5" dirty="0"/>
              <a:t>Practical</a:t>
            </a:r>
            <a:r>
              <a:rPr spc="-60" dirty="0"/>
              <a:t> </a:t>
            </a:r>
            <a:r>
              <a:rPr spc="-5" dirty="0"/>
              <a:t>points</a:t>
            </a:r>
          </a:p>
        </p:txBody>
      </p:sp>
      <p:sp>
        <p:nvSpPr>
          <p:cNvPr id="4" name="object 4"/>
          <p:cNvSpPr txBox="1"/>
          <p:nvPr/>
        </p:nvSpPr>
        <p:spPr>
          <a:xfrm>
            <a:off x="6358031" y="6158491"/>
            <a:ext cx="2635250" cy="575945"/>
          </a:xfrm>
          <a:prstGeom prst="rect">
            <a:avLst/>
          </a:prstGeom>
        </p:spPr>
        <p:txBody>
          <a:bodyPr vert="horz" wrap="square" lIns="0" tIns="10795" rIns="0" bIns="0" rtlCol="0">
            <a:spAutoFit/>
          </a:bodyPr>
          <a:lstStyle/>
          <a:p>
            <a:pPr marL="12700" marR="5080">
              <a:lnSpc>
                <a:spcPct val="109800"/>
              </a:lnSpc>
              <a:spcBef>
                <a:spcPts val="85"/>
              </a:spcBef>
            </a:pPr>
            <a:r>
              <a:rPr sz="1100" i="1" spc="-5" dirty="0">
                <a:latin typeface="Arial"/>
                <a:cs typeface="Arial"/>
              </a:rPr>
              <a:t>Source</a:t>
            </a:r>
            <a:r>
              <a:rPr sz="1100" spc="-5" dirty="0">
                <a:latin typeface="Arial"/>
                <a:cs typeface="Arial"/>
              </a:rPr>
              <a:t>: </a:t>
            </a:r>
            <a:r>
              <a:rPr sz="1100" u="sng" spc="-5" dirty="0">
                <a:solidFill>
                  <a:srgbClr val="009CDE"/>
                </a:solidFill>
                <a:uFill>
                  <a:solidFill>
                    <a:srgbClr val="009CDE"/>
                  </a:solidFill>
                </a:uFill>
                <a:latin typeface="Arial"/>
                <a:cs typeface="Arial"/>
                <a:hlinkClick r:id="rId2"/>
              </a:rPr>
              <a:t>http://www.who.int/infection- </a:t>
            </a:r>
            <a:r>
              <a:rPr sz="1100" spc="-5" dirty="0">
                <a:solidFill>
                  <a:srgbClr val="009CDE"/>
                </a:solidFill>
                <a:latin typeface="Arial"/>
                <a:cs typeface="Arial"/>
              </a:rPr>
              <a:t> </a:t>
            </a:r>
            <a:r>
              <a:rPr sz="1100" u="sng" spc="-5" dirty="0">
                <a:solidFill>
                  <a:srgbClr val="009CDE"/>
                </a:solidFill>
                <a:uFill>
                  <a:solidFill>
                    <a:srgbClr val="009CDE"/>
                  </a:solidFill>
                </a:uFill>
                <a:latin typeface="Arial"/>
                <a:cs typeface="Arial"/>
              </a:rPr>
              <a:t>prevention/tools/surgical/training_educatio </a:t>
            </a:r>
            <a:r>
              <a:rPr sz="1100" spc="-5" dirty="0">
                <a:solidFill>
                  <a:srgbClr val="009CDE"/>
                </a:solidFill>
                <a:latin typeface="Arial"/>
                <a:cs typeface="Arial"/>
              </a:rPr>
              <a:t> </a:t>
            </a:r>
            <a:r>
              <a:rPr sz="1100" u="sng" spc="-5" dirty="0">
                <a:solidFill>
                  <a:srgbClr val="009CDE"/>
                </a:solidFill>
                <a:uFill>
                  <a:solidFill>
                    <a:srgbClr val="009CDE"/>
                  </a:solidFill>
                </a:uFill>
                <a:latin typeface="Arial"/>
                <a:cs typeface="Arial"/>
              </a:rPr>
              <a:t>n/en/</a:t>
            </a:r>
            <a:endParaRPr sz="1100">
              <a:latin typeface="Arial"/>
              <a:cs typeface="Arial"/>
            </a:endParaRPr>
          </a:p>
        </p:txBody>
      </p:sp>
      <p:sp>
        <p:nvSpPr>
          <p:cNvPr id="5" name="object 5"/>
          <p:cNvSpPr/>
          <p:nvPr/>
        </p:nvSpPr>
        <p:spPr>
          <a:xfrm>
            <a:off x="6084083" y="1700808"/>
            <a:ext cx="2977607" cy="3801367"/>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p:cNvSpPr/>
          <p:nvPr/>
        </p:nvSpPr>
        <p:spPr>
          <a:xfrm>
            <a:off x="6079320" y="1696045"/>
            <a:ext cx="2987675" cy="3811270"/>
          </a:xfrm>
          <a:custGeom>
            <a:avLst/>
            <a:gdLst/>
            <a:ahLst/>
            <a:cxnLst/>
            <a:rect l="l" t="t" r="r" b="b"/>
            <a:pathLst>
              <a:path w="2987675" h="3811270">
                <a:moveTo>
                  <a:pt x="0" y="0"/>
                </a:moveTo>
                <a:lnTo>
                  <a:pt x="2987133" y="0"/>
                </a:lnTo>
                <a:lnTo>
                  <a:pt x="2987133" y="3810893"/>
                </a:lnTo>
                <a:lnTo>
                  <a:pt x="0" y="3810893"/>
                </a:lnTo>
                <a:lnTo>
                  <a:pt x="0" y="0"/>
                </a:lnTo>
                <a:close/>
              </a:path>
            </a:pathLst>
          </a:custGeom>
          <a:ln w="9525">
            <a:solidFill>
              <a:srgbClr val="000000"/>
            </a:solidFill>
          </a:ln>
        </p:spPr>
        <p:txBody>
          <a:bodyPr wrap="square" lIns="0" tIns="0" rIns="0" bIns="0" rtlCol="0"/>
          <a:lstStyle/>
          <a:p>
            <a:endParaRPr/>
          </a:p>
        </p:txBody>
      </p:sp>
      <p:sp>
        <p:nvSpPr>
          <p:cNvPr id="7" name="object 7"/>
          <p:cNvSpPr/>
          <p:nvPr/>
        </p:nvSpPr>
        <p:spPr>
          <a:xfrm>
            <a:off x="5329865" y="5884751"/>
            <a:ext cx="968677" cy="971274"/>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66040" rIns="0" bIns="0" rtlCol="0">
            <a:spAutoFit/>
          </a:bodyPr>
          <a:lstStyle/>
          <a:p>
            <a:pPr marL="12700" marR="1912620">
              <a:lnSpc>
                <a:spcPts val="3470"/>
              </a:lnSpc>
              <a:spcBef>
                <a:spcPts val="520"/>
              </a:spcBef>
            </a:pPr>
            <a:r>
              <a:rPr spc="-15" dirty="0"/>
              <a:t>Strong </a:t>
            </a:r>
            <a:r>
              <a:rPr spc="-10" dirty="0"/>
              <a:t>recommendation </a:t>
            </a:r>
            <a:r>
              <a:rPr dirty="0"/>
              <a:t>–  </a:t>
            </a:r>
            <a:r>
              <a:rPr spc="-10" dirty="0"/>
              <a:t>preoperative measures:  </a:t>
            </a:r>
            <a:r>
              <a:rPr spc="-5" dirty="0">
                <a:solidFill>
                  <a:srgbClr val="FF781D"/>
                </a:solidFill>
              </a:rPr>
              <a:t>mechanical</a:t>
            </a:r>
            <a:r>
              <a:rPr spc="-10" dirty="0">
                <a:solidFill>
                  <a:srgbClr val="FF781D"/>
                </a:solidFill>
              </a:rPr>
              <a:t> </a:t>
            </a:r>
            <a:r>
              <a:rPr spc="-5" dirty="0">
                <a:solidFill>
                  <a:srgbClr val="FF781D"/>
                </a:solidFill>
              </a:rPr>
              <a:t>bowel</a:t>
            </a:r>
          </a:p>
          <a:p>
            <a:pPr marL="12700">
              <a:lnSpc>
                <a:spcPts val="3375"/>
              </a:lnSpc>
            </a:pPr>
            <a:r>
              <a:rPr spc="-10" dirty="0">
                <a:solidFill>
                  <a:srgbClr val="FF781D"/>
                </a:solidFill>
              </a:rPr>
              <a:t>preparation </a:t>
            </a:r>
            <a:r>
              <a:rPr spc="-5" dirty="0">
                <a:solidFill>
                  <a:srgbClr val="FF781D"/>
                </a:solidFill>
              </a:rPr>
              <a:t>(MBP) and</a:t>
            </a:r>
            <a:r>
              <a:rPr spc="0" dirty="0">
                <a:solidFill>
                  <a:srgbClr val="FF781D"/>
                </a:solidFill>
              </a:rPr>
              <a:t> </a:t>
            </a:r>
            <a:r>
              <a:rPr spc="-10" dirty="0">
                <a:solidFill>
                  <a:srgbClr val="FF781D"/>
                </a:solidFill>
              </a:rPr>
              <a:t>preoperative</a:t>
            </a:r>
          </a:p>
        </p:txBody>
      </p:sp>
      <p:sp>
        <p:nvSpPr>
          <p:cNvPr id="3" name="object 3"/>
          <p:cNvSpPr txBox="1"/>
          <p:nvPr/>
        </p:nvSpPr>
        <p:spPr>
          <a:xfrm>
            <a:off x="269633" y="1564949"/>
            <a:ext cx="8371840" cy="5143500"/>
          </a:xfrm>
          <a:prstGeom prst="rect">
            <a:avLst/>
          </a:prstGeom>
        </p:spPr>
        <p:txBody>
          <a:bodyPr vert="horz" wrap="square" lIns="0" tIns="135255" rIns="0" bIns="0" rtlCol="0">
            <a:spAutoFit/>
          </a:bodyPr>
          <a:lstStyle/>
          <a:p>
            <a:pPr marL="12700">
              <a:lnSpc>
                <a:spcPct val="100000"/>
              </a:lnSpc>
              <a:spcBef>
                <a:spcPts val="1065"/>
              </a:spcBef>
            </a:pPr>
            <a:r>
              <a:rPr sz="3200" b="1" dirty="0">
                <a:solidFill>
                  <a:srgbClr val="FF781D"/>
                </a:solidFill>
                <a:latin typeface="Times New Roman"/>
                <a:cs typeface="Times New Roman"/>
              </a:rPr>
              <a:t>oral</a:t>
            </a:r>
            <a:r>
              <a:rPr sz="3200" b="1" spc="-10" dirty="0">
                <a:solidFill>
                  <a:srgbClr val="FF781D"/>
                </a:solidFill>
                <a:latin typeface="Times New Roman"/>
                <a:cs typeface="Times New Roman"/>
              </a:rPr>
              <a:t> </a:t>
            </a:r>
            <a:r>
              <a:rPr sz="3200" b="1" spc="-5" dirty="0">
                <a:solidFill>
                  <a:srgbClr val="FF781D"/>
                </a:solidFill>
                <a:latin typeface="Times New Roman"/>
                <a:cs typeface="Times New Roman"/>
              </a:rPr>
              <a:t>antibiotics</a:t>
            </a:r>
            <a:endParaRPr sz="3200">
              <a:latin typeface="Times New Roman"/>
              <a:cs typeface="Times New Roman"/>
            </a:endParaRPr>
          </a:p>
          <a:p>
            <a:pPr marL="12700" marR="828675">
              <a:lnSpc>
                <a:spcPct val="110500"/>
              </a:lnSpc>
              <a:spcBef>
                <a:spcPts val="390"/>
              </a:spcBef>
              <a:buAutoNum type="arabicPeriod"/>
              <a:tabLst>
                <a:tab pos="324485" algn="l"/>
              </a:tabLst>
            </a:pPr>
            <a:r>
              <a:rPr sz="2200" b="1" spc="-5" dirty="0">
                <a:latin typeface="Arial"/>
                <a:cs typeface="Arial"/>
              </a:rPr>
              <a:t>MBP </a:t>
            </a:r>
            <a:r>
              <a:rPr sz="2200" b="1" dirty="0">
                <a:latin typeface="Arial"/>
                <a:cs typeface="Arial"/>
              </a:rPr>
              <a:t>alone (</a:t>
            </a:r>
            <a:r>
              <a:rPr sz="2200" b="1" i="1" dirty="0">
                <a:latin typeface="Arial"/>
                <a:cs typeface="Arial"/>
              </a:rPr>
              <a:t>without </a:t>
            </a:r>
            <a:r>
              <a:rPr sz="2200" b="1" spc="-5" dirty="0">
                <a:latin typeface="Arial"/>
                <a:cs typeface="Arial"/>
              </a:rPr>
              <a:t>administration </a:t>
            </a:r>
            <a:r>
              <a:rPr sz="2200" b="1" dirty="0">
                <a:latin typeface="Arial"/>
                <a:cs typeface="Arial"/>
              </a:rPr>
              <a:t>of </a:t>
            </a:r>
            <a:r>
              <a:rPr sz="2200" b="1" spc="-5" dirty="0">
                <a:latin typeface="Arial"/>
                <a:cs typeface="Arial"/>
              </a:rPr>
              <a:t>oral </a:t>
            </a:r>
            <a:r>
              <a:rPr sz="2200" b="1" dirty="0">
                <a:latin typeface="Arial"/>
                <a:cs typeface="Arial"/>
              </a:rPr>
              <a:t>antibiotics)  should </a:t>
            </a:r>
            <a:r>
              <a:rPr sz="2200" b="1" i="1" dirty="0">
                <a:latin typeface="Arial"/>
                <a:cs typeface="Arial"/>
              </a:rPr>
              <a:t>not </a:t>
            </a:r>
            <a:r>
              <a:rPr sz="2200" b="1" dirty="0">
                <a:latin typeface="Arial"/>
                <a:cs typeface="Arial"/>
              </a:rPr>
              <a:t>be used in adult patients </a:t>
            </a:r>
            <a:r>
              <a:rPr sz="2200" b="1" spc="-5" dirty="0">
                <a:latin typeface="Arial"/>
                <a:cs typeface="Arial"/>
              </a:rPr>
              <a:t>undergoing </a:t>
            </a:r>
            <a:r>
              <a:rPr sz="2200" b="1" dirty="0">
                <a:latin typeface="Arial"/>
                <a:cs typeface="Arial"/>
              </a:rPr>
              <a:t>elective  </a:t>
            </a:r>
            <a:r>
              <a:rPr sz="2200" b="1" spc="-5" dirty="0">
                <a:latin typeface="Arial"/>
                <a:cs typeface="Arial"/>
              </a:rPr>
              <a:t>colorectal surgery </a:t>
            </a:r>
            <a:r>
              <a:rPr sz="2200" dirty="0">
                <a:latin typeface="Arial"/>
                <a:cs typeface="Arial"/>
              </a:rPr>
              <a:t>(strong</a:t>
            </a:r>
            <a:r>
              <a:rPr sz="2200" spc="10" dirty="0">
                <a:latin typeface="Arial"/>
                <a:cs typeface="Arial"/>
              </a:rPr>
              <a:t> </a:t>
            </a:r>
            <a:r>
              <a:rPr sz="2200" spc="-5" dirty="0">
                <a:latin typeface="Arial"/>
                <a:cs typeface="Arial"/>
              </a:rPr>
              <a:t>recommendation).</a:t>
            </a:r>
            <a:endParaRPr sz="2200">
              <a:latin typeface="Arial"/>
              <a:cs typeface="Arial"/>
            </a:endParaRPr>
          </a:p>
          <a:p>
            <a:pPr marL="12700" marR="139700">
              <a:lnSpc>
                <a:spcPct val="109800"/>
              </a:lnSpc>
              <a:spcBef>
                <a:spcPts val="1600"/>
              </a:spcBef>
              <a:buAutoNum type="arabicPeriod"/>
              <a:tabLst>
                <a:tab pos="324485" algn="l"/>
              </a:tabLst>
            </a:pPr>
            <a:r>
              <a:rPr sz="2200" b="1" spc="-5" dirty="0">
                <a:latin typeface="Arial"/>
                <a:cs typeface="Arial"/>
              </a:rPr>
              <a:t>Preoperative oral </a:t>
            </a:r>
            <a:r>
              <a:rPr sz="2200" b="1" dirty="0">
                <a:latin typeface="Arial"/>
                <a:cs typeface="Arial"/>
              </a:rPr>
              <a:t>antibiotics </a:t>
            </a:r>
            <a:r>
              <a:rPr sz="2200" b="1" spc="-5" dirty="0">
                <a:latin typeface="Arial"/>
                <a:cs typeface="Arial"/>
              </a:rPr>
              <a:t>combined </a:t>
            </a:r>
            <a:r>
              <a:rPr sz="2200" b="1" dirty="0">
                <a:latin typeface="Arial"/>
                <a:cs typeface="Arial"/>
              </a:rPr>
              <a:t>with </a:t>
            </a:r>
            <a:r>
              <a:rPr sz="2200" b="1" spc="-5" dirty="0">
                <a:latin typeface="Arial"/>
                <a:cs typeface="Arial"/>
              </a:rPr>
              <a:t>MBP </a:t>
            </a:r>
            <a:r>
              <a:rPr sz="2200" b="1" dirty="0">
                <a:latin typeface="Arial"/>
                <a:cs typeface="Arial"/>
              </a:rPr>
              <a:t>should be  used to </a:t>
            </a:r>
            <a:r>
              <a:rPr sz="2200" b="1" spc="-5" dirty="0">
                <a:latin typeface="Arial"/>
                <a:cs typeface="Arial"/>
              </a:rPr>
              <a:t>reduce </a:t>
            </a:r>
            <a:r>
              <a:rPr sz="2200" b="1" dirty="0">
                <a:latin typeface="Arial"/>
                <a:cs typeface="Arial"/>
              </a:rPr>
              <a:t>the </a:t>
            </a:r>
            <a:r>
              <a:rPr sz="2200" b="1" spc="-5" dirty="0">
                <a:latin typeface="Arial"/>
                <a:cs typeface="Arial"/>
              </a:rPr>
              <a:t>risk </a:t>
            </a:r>
            <a:r>
              <a:rPr sz="2200" b="1" dirty="0">
                <a:latin typeface="Arial"/>
                <a:cs typeface="Arial"/>
              </a:rPr>
              <a:t>of </a:t>
            </a:r>
            <a:r>
              <a:rPr sz="2200" b="1" spc="-10" dirty="0">
                <a:latin typeface="Arial"/>
                <a:cs typeface="Arial"/>
              </a:rPr>
              <a:t>SSI </a:t>
            </a:r>
            <a:r>
              <a:rPr sz="2200" b="1" dirty="0">
                <a:latin typeface="Arial"/>
                <a:cs typeface="Arial"/>
              </a:rPr>
              <a:t>in adult patients </a:t>
            </a:r>
            <a:r>
              <a:rPr sz="2200" b="1" spc="-5" dirty="0">
                <a:latin typeface="Arial"/>
                <a:cs typeface="Arial"/>
              </a:rPr>
              <a:t>undergoing  </a:t>
            </a:r>
            <a:r>
              <a:rPr sz="2200" b="1" dirty="0">
                <a:latin typeface="Arial"/>
                <a:cs typeface="Arial"/>
              </a:rPr>
              <a:t>elective </a:t>
            </a:r>
            <a:r>
              <a:rPr sz="2200" b="1" spc="-5" dirty="0">
                <a:latin typeface="Arial"/>
                <a:cs typeface="Arial"/>
              </a:rPr>
              <a:t>colorectal surgery </a:t>
            </a:r>
            <a:r>
              <a:rPr sz="2200" spc="-5" dirty="0">
                <a:latin typeface="Arial"/>
                <a:cs typeface="Arial"/>
              </a:rPr>
              <a:t>(conditional</a:t>
            </a:r>
            <a:r>
              <a:rPr sz="2200" spc="25" dirty="0">
                <a:latin typeface="Arial"/>
                <a:cs typeface="Arial"/>
              </a:rPr>
              <a:t> </a:t>
            </a:r>
            <a:r>
              <a:rPr sz="2200" spc="-5" dirty="0">
                <a:latin typeface="Arial"/>
                <a:cs typeface="Arial"/>
              </a:rPr>
              <a:t>recommendation).</a:t>
            </a:r>
            <a:endParaRPr sz="2200">
              <a:latin typeface="Arial"/>
              <a:cs typeface="Arial"/>
            </a:endParaRPr>
          </a:p>
          <a:p>
            <a:pPr marL="12700">
              <a:lnSpc>
                <a:spcPct val="100000"/>
              </a:lnSpc>
              <a:spcBef>
                <a:spcPts val="1460"/>
              </a:spcBef>
            </a:pPr>
            <a:r>
              <a:rPr sz="2200" b="1" spc="-5" dirty="0">
                <a:latin typeface="Arial"/>
                <a:cs typeface="Arial"/>
              </a:rPr>
              <a:t>Why?</a:t>
            </a:r>
            <a:endParaRPr sz="2200">
              <a:latin typeface="Arial"/>
              <a:cs typeface="Arial"/>
            </a:endParaRPr>
          </a:p>
          <a:p>
            <a:pPr marL="298450" marR="219710" indent="-285750">
              <a:lnSpc>
                <a:spcPct val="111100"/>
              </a:lnSpc>
              <a:spcBef>
                <a:spcPts val="1220"/>
              </a:spcBef>
              <a:buSzPct val="77777"/>
              <a:buChar char="•"/>
              <a:tabLst>
                <a:tab pos="297815" algn="l"/>
                <a:tab pos="298450" algn="l"/>
              </a:tabLst>
            </a:pPr>
            <a:r>
              <a:rPr sz="1800" spc="-5" dirty="0">
                <a:latin typeface="Arial"/>
                <a:cs typeface="Arial"/>
              </a:rPr>
              <a:t>Evidence (moderate quality) showed that preoperative MBP alone has neither  benefit nor harm </a:t>
            </a:r>
            <a:r>
              <a:rPr sz="1800" dirty="0">
                <a:latin typeface="Arial"/>
                <a:cs typeface="Arial"/>
              </a:rPr>
              <a:t>in </a:t>
            </a:r>
            <a:r>
              <a:rPr sz="1800" spc="-5" dirty="0">
                <a:latin typeface="Arial"/>
                <a:cs typeface="Arial"/>
              </a:rPr>
              <a:t>reducing SSI rate when compared to performing no</a:t>
            </a:r>
            <a:r>
              <a:rPr sz="1800" spc="15" dirty="0">
                <a:latin typeface="Arial"/>
                <a:cs typeface="Arial"/>
              </a:rPr>
              <a:t> </a:t>
            </a:r>
            <a:r>
              <a:rPr sz="1800" spc="-60" dirty="0">
                <a:latin typeface="Arial"/>
                <a:cs typeface="Arial"/>
              </a:rPr>
              <a:t>MBP.</a:t>
            </a:r>
            <a:endParaRPr sz="1800">
              <a:latin typeface="Arial"/>
              <a:cs typeface="Arial"/>
            </a:endParaRPr>
          </a:p>
          <a:p>
            <a:pPr marL="298450" marR="5080" indent="-285750">
              <a:lnSpc>
                <a:spcPct val="109600"/>
              </a:lnSpc>
              <a:spcBef>
                <a:spcPts val="1200"/>
              </a:spcBef>
              <a:buSzPct val="77777"/>
              <a:buChar char="•"/>
              <a:tabLst>
                <a:tab pos="297815" algn="l"/>
                <a:tab pos="298450" algn="l"/>
              </a:tabLst>
            </a:pPr>
            <a:r>
              <a:rPr sz="1800" spc="-5" dirty="0">
                <a:latin typeface="Arial"/>
                <a:cs typeface="Arial"/>
              </a:rPr>
              <a:t>Further evidence (moderate quality) showed that </a:t>
            </a:r>
            <a:r>
              <a:rPr sz="1800" b="1" spc="-5" dirty="0">
                <a:latin typeface="Arial"/>
                <a:cs typeface="Arial"/>
              </a:rPr>
              <a:t>preoperative </a:t>
            </a:r>
            <a:r>
              <a:rPr sz="1800" b="1" dirty="0">
                <a:latin typeface="Arial"/>
                <a:cs typeface="Arial"/>
              </a:rPr>
              <a:t>MBP </a:t>
            </a:r>
            <a:r>
              <a:rPr sz="1800" b="1" spc="-5" dirty="0">
                <a:latin typeface="Arial"/>
                <a:cs typeface="Arial"/>
              </a:rPr>
              <a:t>combined  with </a:t>
            </a:r>
            <a:r>
              <a:rPr sz="1800" b="1" dirty="0">
                <a:latin typeface="Arial"/>
                <a:cs typeface="Arial"/>
              </a:rPr>
              <a:t>oral </a:t>
            </a:r>
            <a:r>
              <a:rPr sz="1800" b="1" spc="-5" dirty="0">
                <a:latin typeface="Arial"/>
                <a:cs typeface="Arial"/>
              </a:rPr>
              <a:t>antibiotics reduced SSI </a:t>
            </a:r>
            <a:r>
              <a:rPr sz="1800" b="1" dirty="0">
                <a:latin typeface="Arial"/>
                <a:cs typeface="Arial"/>
              </a:rPr>
              <a:t>when </a:t>
            </a:r>
            <a:r>
              <a:rPr sz="1800" b="1" spc="-5" dirty="0">
                <a:latin typeface="Arial"/>
                <a:cs typeface="Arial"/>
              </a:rPr>
              <a:t>compared </a:t>
            </a:r>
            <a:r>
              <a:rPr sz="1800" b="1" dirty="0">
                <a:latin typeface="Arial"/>
                <a:cs typeface="Arial"/>
              </a:rPr>
              <a:t>to </a:t>
            </a:r>
            <a:r>
              <a:rPr sz="1800" b="1" spc="-5" dirty="0">
                <a:latin typeface="Arial"/>
                <a:cs typeface="Arial"/>
              </a:rPr>
              <a:t>MBP</a:t>
            </a:r>
            <a:r>
              <a:rPr sz="1800" b="1" spc="-40" dirty="0">
                <a:latin typeface="Arial"/>
                <a:cs typeface="Arial"/>
              </a:rPr>
              <a:t> </a:t>
            </a:r>
            <a:r>
              <a:rPr sz="1800" b="1" spc="-5" dirty="0">
                <a:latin typeface="Arial"/>
                <a:cs typeface="Arial"/>
              </a:rPr>
              <a:t>alone.</a:t>
            </a:r>
            <a:endParaRPr sz="1800">
              <a:latin typeface="Arial"/>
              <a:cs typeface="Arial"/>
            </a:endParaRPr>
          </a:p>
        </p:txBody>
      </p:sp>
      <p:sp>
        <p:nvSpPr>
          <p:cNvPr id="4" name="object 4"/>
          <p:cNvSpPr/>
          <p:nvPr/>
        </p:nvSpPr>
        <p:spPr>
          <a:xfrm>
            <a:off x="5724128" y="79706"/>
            <a:ext cx="1330408" cy="133306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7713" y="1431358"/>
            <a:ext cx="8367395" cy="5313045"/>
          </a:xfrm>
          <a:prstGeom prst="rect">
            <a:avLst/>
          </a:prstGeom>
        </p:spPr>
        <p:txBody>
          <a:bodyPr vert="horz" wrap="square" lIns="0" tIns="12700" rIns="0" bIns="0" rtlCol="0">
            <a:spAutoFit/>
          </a:bodyPr>
          <a:lstStyle/>
          <a:p>
            <a:pPr marL="355600" marR="5080" indent="-342900">
              <a:lnSpc>
                <a:spcPct val="110000"/>
              </a:lnSpc>
              <a:spcBef>
                <a:spcPts val="100"/>
              </a:spcBef>
              <a:buSzPct val="79166"/>
              <a:buChar char="•"/>
              <a:tabLst>
                <a:tab pos="354965" algn="l"/>
                <a:tab pos="355600" algn="l"/>
              </a:tabLst>
            </a:pPr>
            <a:r>
              <a:rPr sz="2400" spc="-5" dirty="0">
                <a:latin typeface="Arial"/>
                <a:cs typeface="Arial"/>
              </a:rPr>
              <a:t>This recommendation </a:t>
            </a:r>
            <a:r>
              <a:rPr sz="2400" dirty="0">
                <a:latin typeface="Arial"/>
                <a:cs typeface="Arial"/>
              </a:rPr>
              <a:t>applies only </a:t>
            </a:r>
            <a:r>
              <a:rPr sz="2400" spc="-5" dirty="0">
                <a:latin typeface="Arial"/>
                <a:cs typeface="Arial"/>
              </a:rPr>
              <a:t>to the </a:t>
            </a:r>
            <a:r>
              <a:rPr sz="2400" b="1" spc="-5" dirty="0">
                <a:latin typeface="Arial"/>
                <a:cs typeface="Arial"/>
              </a:rPr>
              <a:t>preoperative  period </a:t>
            </a:r>
            <a:r>
              <a:rPr sz="2400" dirty="0">
                <a:latin typeface="Arial"/>
                <a:cs typeface="Arial"/>
              </a:rPr>
              <a:t>and should not be </a:t>
            </a:r>
            <a:r>
              <a:rPr sz="2400" spc="-5" dirty="0">
                <a:latin typeface="Arial"/>
                <a:cs typeface="Arial"/>
              </a:rPr>
              <a:t>referred to </a:t>
            </a:r>
            <a:r>
              <a:rPr sz="2400" dirty="0">
                <a:latin typeface="Arial"/>
                <a:cs typeface="Arial"/>
              </a:rPr>
              <a:t>as </a:t>
            </a:r>
            <a:r>
              <a:rPr sz="2400" spc="-5" dirty="0">
                <a:latin typeface="Arial"/>
                <a:cs typeface="Arial"/>
              </a:rPr>
              <a:t>“selective digestive  decontamination”.</a:t>
            </a:r>
            <a:endParaRPr sz="2400">
              <a:latin typeface="Arial"/>
              <a:cs typeface="Arial"/>
            </a:endParaRPr>
          </a:p>
          <a:p>
            <a:pPr marL="355600" marR="69215" indent="-342900">
              <a:lnSpc>
                <a:spcPct val="110200"/>
              </a:lnSpc>
              <a:spcBef>
                <a:spcPts val="1789"/>
              </a:spcBef>
              <a:buSzPct val="79166"/>
              <a:buFont typeface="Arial"/>
              <a:buChar char="•"/>
              <a:tabLst>
                <a:tab pos="354965" algn="l"/>
                <a:tab pos="355600" algn="l"/>
              </a:tabLst>
            </a:pPr>
            <a:r>
              <a:rPr sz="2400" b="1" spc="-5" dirty="0">
                <a:latin typeface="Arial"/>
                <a:cs typeface="Arial"/>
              </a:rPr>
              <a:t>Local considerations </a:t>
            </a:r>
            <a:r>
              <a:rPr sz="2400" dirty="0">
                <a:latin typeface="Arial"/>
                <a:cs typeface="Arial"/>
              </a:rPr>
              <a:t>may </a:t>
            </a:r>
            <a:r>
              <a:rPr sz="2400" spc="-5" dirty="0">
                <a:latin typeface="Arial"/>
                <a:cs typeface="Arial"/>
              </a:rPr>
              <a:t>determine variations </a:t>
            </a:r>
            <a:r>
              <a:rPr sz="2400" dirty="0">
                <a:latin typeface="Arial"/>
                <a:cs typeface="Arial"/>
              </a:rPr>
              <a:t>in  decisions about </a:t>
            </a:r>
            <a:r>
              <a:rPr sz="2400" spc="-5" dirty="0">
                <a:latin typeface="Arial"/>
                <a:cs typeface="Arial"/>
              </a:rPr>
              <a:t>the type </a:t>
            </a:r>
            <a:r>
              <a:rPr sz="2400" dirty="0">
                <a:latin typeface="Arial"/>
                <a:cs typeface="Arial"/>
              </a:rPr>
              <a:t>of </a:t>
            </a:r>
            <a:r>
              <a:rPr sz="2400" spc="-5" dirty="0">
                <a:latin typeface="Arial"/>
                <a:cs typeface="Arial"/>
              </a:rPr>
              <a:t>MBP </a:t>
            </a:r>
            <a:r>
              <a:rPr sz="2400" dirty="0">
                <a:latin typeface="Arial"/>
                <a:cs typeface="Arial"/>
              </a:rPr>
              <a:t>regimen and oral  </a:t>
            </a:r>
            <a:r>
              <a:rPr sz="2400" spc="-5" dirty="0">
                <a:latin typeface="Arial"/>
                <a:cs typeface="Arial"/>
              </a:rPr>
              <a:t>antibiotics, </a:t>
            </a:r>
            <a:r>
              <a:rPr sz="2400" dirty="0">
                <a:latin typeface="Arial"/>
                <a:cs typeface="Arial"/>
              </a:rPr>
              <a:t>and </a:t>
            </a:r>
            <a:r>
              <a:rPr sz="2400" spc="-5" dirty="0">
                <a:latin typeface="Arial"/>
                <a:cs typeface="Arial"/>
              </a:rPr>
              <a:t>the </a:t>
            </a:r>
            <a:r>
              <a:rPr sz="2400" dirty="0">
                <a:latin typeface="Arial"/>
                <a:cs typeface="Arial"/>
              </a:rPr>
              <a:t>drug of choice </a:t>
            </a:r>
            <a:r>
              <a:rPr sz="2400" spc="-5" dirty="0">
                <a:latin typeface="Arial"/>
                <a:cs typeface="Arial"/>
              </a:rPr>
              <a:t>for intravenous antibiotic  </a:t>
            </a:r>
            <a:r>
              <a:rPr sz="2400" dirty="0">
                <a:latin typeface="Arial"/>
                <a:cs typeface="Arial"/>
              </a:rPr>
              <a:t>prophylaxis </a:t>
            </a:r>
            <a:r>
              <a:rPr sz="2400" spc="-15" dirty="0">
                <a:latin typeface="Arial"/>
                <a:cs typeface="Arial"/>
              </a:rPr>
              <a:t>(availability, </a:t>
            </a:r>
            <a:r>
              <a:rPr sz="2400" spc="-5" dirty="0">
                <a:latin typeface="Arial"/>
                <a:cs typeface="Arial"/>
              </a:rPr>
              <a:t>resistance data </a:t>
            </a:r>
            <a:r>
              <a:rPr sz="2400" dirty="0">
                <a:latin typeface="Arial"/>
                <a:cs typeface="Arial"/>
              </a:rPr>
              <a:t>and volume of  surgical</a:t>
            </a:r>
            <a:r>
              <a:rPr sz="2400" spc="-5" dirty="0">
                <a:latin typeface="Arial"/>
                <a:cs typeface="Arial"/>
              </a:rPr>
              <a:t> activity).</a:t>
            </a:r>
            <a:endParaRPr sz="2400">
              <a:latin typeface="Arial"/>
              <a:cs typeface="Arial"/>
            </a:endParaRPr>
          </a:p>
          <a:p>
            <a:pPr marL="355600" marR="356870" indent="-342900">
              <a:lnSpc>
                <a:spcPct val="110000"/>
              </a:lnSpc>
              <a:spcBef>
                <a:spcPts val="1800"/>
              </a:spcBef>
              <a:buSzPct val="79166"/>
              <a:buChar char="•"/>
              <a:tabLst>
                <a:tab pos="354965" algn="l"/>
                <a:tab pos="355600" algn="l"/>
              </a:tabLst>
            </a:pPr>
            <a:r>
              <a:rPr sz="2400" spc="-5" dirty="0">
                <a:latin typeface="Arial"/>
                <a:cs typeface="Arial"/>
              </a:rPr>
              <a:t>The combination </a:t>
            </a:r>
            <a:r>
              <a:rPr sz="2400" dirty="0">
                <a:latin typeface="Arial"/>
                <a:cs typeface="Arial"/>
              </a:rPr>
              <a:t>of drugs used should </a:t>
            </a:r>
            <a:r>
              <a:rPr sz="2400" spc="-5" dirty="0">
                <a:latin typeface="Arial"/>
                <a:cs typeface="Arial"/>
              </a:rPr>
              <a:t>guarantee activity  </a:t>
            </a:r>
            <a:r>
              <a:rPr sz="2400" dirty="0">
                <a:latin typeface="Arial"/>
                <a:cs typeface="Arial"/>
              </a:rPr>
              <a:t>against </a:t>
            </a:r>
            <a:r>
              <a:rPr sz="2400" spc="-5" dirty="0">
                <a:latin typeface="Arial"/>
                <a:cs typeface="Arial"/>
              </a:rPr>
              <a:t>both facultative gram-negative </a:t>
            </a:r>
            <a:r>
              <a:rPr sz="2400" dirty="0">
                <a:latin typeface="Arial"/>
                <a:cs typeface="Arial"/>
              </a:rPr>
              <a:t>and anaerobic  </a:t>
            </a:r>
            <a:r>
              <a:rPr sz="2400" spc="-5" dirty="0">
                <a:latin typeface="Arial"/>
                <a:cs typeface="Arial"/>
              </a:rPr>
              <a:t>bacteria. In </a:t>
            </a:r>
            <a:r>
              <a:rPr sz="2400" dirty="0">
                <a:latin typeface="Arial"/>
                <a:cs typeface="Arial"/>
              </a:rPr>
              <a:t>most </a:t>
            </a:r>
            <a:r>
              <a:rPr sz="2400" spc="-5" dirty="0">
                <a:latin typeface="Arial"/>
                <a:cs typeface="Arial"/>
              </a:rPr>
              <a:t>studies, </a:t>
            </a:r>
            <a:r>
              <a:rPr sz="2400" dirty="0">
                <a:latin typeface="Arial"/>
                <a:cs typeface="Arial"/>
              </a:rPr>
              <a:t>oral aminoglycosides were  combined </a:t>
            </a:r>
            <a:r>
              <a:rPr sz="2400" spc="-5" dirty="0">
                <a:latin typeface="Arial"/>
                <a:cs typeface="Arial"/>
              </a:rPr>
              <a:t>with metronidazole </a:t>
            </a:r>
            <a:r>
              <a:rPr sz="2400" dirty="0">
                <a:latin typeface="Arial"/>
                <a:cs typeface="Arial"/>
              </a:rPr>
              <a:t>or</a:t>
            </a:r>
            <a:r>
              <a:rPr sz="2400" spc="-5" dirty="0">
                <a:latin typeface="Arial"/>
                <a:cs typeface="Arial"/>
              </a:rPr>
              <a:t> erythromycin</a:t>
            </a:r>
            <a:r>
              <a:rPr sz="2400" i="1" spc="-5" dirty="0">
                <a:latin typeface="Arial"/>
                <a:cs typeface="Arial"/>
              </a:rPr>
              <a:t>.</a:t>
            </a:r>
            <a:endParaRPr sz="2400">
              <a:latin typeface="Arial"/>
              <a:cs typeface="Arial"/>
            </a:endParaRPr>
          </a:p>
        </p:txBody>
      </p:sp>
      <p:sp>
        <p:nvSpPr>
          <p:cNvPr id="3" name="object 3"/>
          <p:cNvSpPr txBox="1">
            <a:spLocks noGrp="1"/>
          </p:cNvSpPr>
          <p:nvPr>
            <p:ph type="title"/>
          </p:nvPr>
        </p:nvSpPr>
        <p:spPr>
          <a:xfrm>
            <a:off x="365298" y="572507"/>
            <a:ext cx="2744470" cy="513080"/>
          </a:xfrm>
          <a:prstGeom prst="rect">
            <a:avLst/>
          </a:prstGeom>
        </p:spPr>
        <p:txBody>
          <a:bodyPr vert="horz" wrap="square" lIns="0" tIns="12700" rIns="0" bIns="0" rtlCol="0">
            <a:spAutoFit/>
          </a:bodyPr>
          <a:lstStyle/>
          <a:p>
            <a:pPr marL="12700">
              <a:lnSpc>
                <a:spcPct val="100000"/>
              </a:lnSpc>
              <a:spcBef>
                <a:spcPts val="100"/>
              </a:spcBef>
            </a:pPr>
            <a:r>
              <a:rPr spc="-5" dirty="0"/>
              <a:t>Practical</a:t>
            </a:r>
            <a:r>
              <a:rPr spc="-60" dirty="0"/>
              <a:t> </a:t>
            </a:r>
            <a:r>
              <a:rPr spc="-5" dirty="0"/>
              <a:t>points</a:t>
            </a:r>
          </a:p>
        </p:txBody>
      </p:sp>
      <p:sp>
        <p:nvSpPr>
          <p:cNvPr id="4" name="object 4"/>
          <p:cNvSpPr/>
          <p:nvPr/>
        </p:nvSpPr>
        <p:spPr>
          <a:xfrm>
            <a:off x="5724128" y="79706"/>
            <a:ext cx="1330408" cy="133306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5298" y="1478225"/>
            <a:ext cx="8338820" cy="3353435"/>
          </a:xfrm>
          <a:prstGeom prst="rect">
            <a:avLst/>
          </a:prstGeom>
        </p:spPr>
        <p:txBody>
          <a:bodyPr vert="horz" wrap="square" lIns="0" tIns="14604" rIns="0" bIns="0" rtlCol="0">
            <a:spAutoFit/>
          </a:bodyPr>
          <a:lstStyle/>
          <a:p>
            <a:pPr marL="355600" marR="5080" indent="-342900">
              <a:lnSpc>
                <a:spcPct val="110400"/>
              </a:lnSpc>
              <a:spcBef>
                <a:spcPts val="114"/>
              </a:spcBef>
              <a:buSzPct val="80000"/>
              <a:buChar char="•"/>
              <a:tabLst>
                <a:tab pos="354965" algn="l"/>
                <a:tab pos="355600" algn="l"/>
              </a:tabLst>
            </a:pPr>
            <a:r>
              <a:rPr sz="2000" spc="-5" dirty="0">
                <a:latin typeface="Arial"/>
                <a:cs typeface="Arial"/>
              </a:rPr>
              <a:t>describe adaptive </a:t>
            </a:r>
            <a:r>
              <a:rPr sz="2000" dirty="0">
                <a:latin typeface="Arial"/>
                <a:cs typeface="Arial"/>
              </a:rPr>
              <a:t>and </a:t>
            </a:r>
            <a:r>
              <a:rPr sz="2000" spc="-5" dirty="0">
                <a:latin typeface="Arial"/>
                <a:cs typeface="Arial"/>
              </a:rPr>
              <a:t>technical improvement </a:t>
            </a:r>
            <a:r>
              <a:rPr lang="en-GB" sz="2000" spc="-5" dirty="0">
                <a:latin typeface="Arial"/>
                <a:cs typeface="Arial"/>
              </a:rPr>
              <a:t>approaches </a:t>
            </a:r>
            <a:r>
              <a:rPr sz="2000" dirty="0">
                <a:latin typeface="Arial"/>
                <a:cs typeface="Arial"/>
              </a:rPr>
              <a:t>and </a:t>
            </a:r>
            <a:r>
              <a:rPr sz="2000" spc="-5" dirty="0">
                <a:latin typeface="Arial"/>
                <a:cs typeface="Arial"/>
              </a:rPr>
              <a:t>the role </a:t>
            </a:r>
            <a:r>
              <a:rPr sz="2000" dirty="0">
                <a:latin typeface="Arial"/>
                <a:cs typeface="Arial"/>
              </a:rPr>
              <a:t>of </a:t>
            </a:r>
            <a:r>
              <a:rPr sz="2000" spc="-5" dirty="0">
                <a:latin typeface="Arial"/>
                <a:cs typeface="Arial"/>
              </a:rPr>
              <a:t>process </a:t>
            </a:r>
            <a:r>
              <a:rPr sz="2000" dirty="0">
                <a:latin typeface="Arial"/>
                <a:cs typeface="Arial"/>
              </a:rPr>
              <a:t>and </a:t>
            </a:r>
            <a:r>
              <a:rPr sz="2000" spc="-5" dirty="0">
                <a:latin typeface="Arial"/>
                <a:cs typeface="Arial"/>
              </a:rPr>
              <a:t>outcome indicators, </a:t>
            </a:r>
            <a:r>
              <a:rPr sz="2000" dirty="0">
                <a:latin typeface="Arial"/>
                <a:cs typeface="Arial"/>
              </a:rPr>
              <a:t>which </a:t>
            </a:r>
            <a:r>
              <a:rPr sz="2000" spc="-5" dirty="0">
                <a:latin typeface="Arial"/>
                <a:cs typeface="Arial"/>
              </a:rPr>
              <a:t>form part </a:t>
            </a:r>
            <a:r>
              <a:rPr sz="2000" dirty="0">
                <a:latin typeface="Arial"/>
                <a:cs typeface="Arial"/>
              </a:rPr>
              <a:t>of an </a:t>
            </a:r>
            <a:r>
              <a:rPr sz="2000" spc="-5" dirty="0">
                <a:latin typeface="Arial"/>
                <a:cs typeface="Arial"/>
              </a:rPr>
              <a:t>improvement  project </a:t>
            </a:r>
            <a:r>
              <a:rPr sz="2000" dirty="0">
                <a:latin typeface="Arial"/>
                <a:cs typeface="Arial"/>
              </a:rPr>
              <a:t>applied </a:t>
            </a:r>
            <a:r>
              <a:rPr sz="2000" spc="-5" dirty="0">
                <a:latin typeface="Arial"/>
                <a:cs typeface="Arial"/>
              </a:rPr>
              <a:t>to </a:t>
            </a:r>
            <a:r>
              <a:rPr sz="2000" dirty="0">
                <a:latin typeface="Arial"/>
                <a:cs typeface="Arial"/>
              </a:rPr>
              <a:t>SSI</a:t>
            </a:r>
            <a:r>
              <a:rPr sz="2000" spc="-45" dirty="0">
                <a:latin typeface="Arial"/>
                <a:cs typeface="Arial"/>
              </a:rPr>
              <a:t> </a:t>
            </a:r>
            <a:r>
              <a:rPr sz="2000" spc="-5" dirty="0">
                <a:latin typeface="Arial"/>
                <a:cs typeface="Arial"/>
              </a:rPr>
              <a:t>prevention;</a:t>
            </a:r>
            <a:endParaRPr sz="2000" dirty="0">
              <a:latin typeface="Arial"/>
              <a:cs typeface="Arial"/>
            </a:endParaRPr>
          </a:p>
          <a:p>
            <a:pPr>
              <a:lnSpc>
                <a:spcPct val="100000"/>
              </a:lnSpc>
              <a:buFont typeface="Arial"/>
              <a:buChar char="•"/>
            </a:pPr>
            <a:endParaRPr sz="2200" dirty="0">
              <a:latin typeface="Times New Roman"/>
              <a:cs typeface="Times New Roman"/>
            </a:endParaRPr>
          </a:p>
          <a:p>
            <a:pPr marL="355600" marR="290195" indent="-342900">
              <a:lnSpc>
                <a:spcPct val="109700"/>
              </a:lnSpc>
              <a:spcBef>
                <a:spcPts val="1305"/>
              </a:spcBef>
              <a:buSzPct val="80000"/>
              <a:buChar char="•"/>
              <a:tabLst>
                <a:tab pos="354965" algn="l"/>
                <a:tab pos="355600" algn="l"/>
              </a:tabLst>
            </a:pPr>
            <a:r>
              <a:rPr sz="2000" dirty="0">
                <a:latin typeface="Arial"/>
                <a:cs typeface="Arial"/>
              </a:rPr>
              <a:t>explain how </a:t>
            </a:r>
            <a:r>
              <a:rPr sz="2000" spc="-5" dirty="0">
                <a:latin typeface="Arial"/>
                <a:cs typeface="Arial"/>
              </a:rPr>
              <a:t>evidence-based recommendations </a:t>
            </a:r>
            <a:r>
              <a:rPr sz="2000" dirty="0">
                <a:latin typeface="Arial"/>
                <a:cs typeface="Arial"/>
              </a:rPr>
              <a:t>on SSI can be  </a:t>
            </a:r>
            <a:r>
              <a:rPr sz="2000" spc="-5" dirty="0">
                <a:latin typeface="Arial"/>
                <a:cs typeface="Arial"/>
              </a:rPr>
              <a:t>implemented </a:t>
            </a:r>
            <a:r>
              <a:rPr sz="2000" spc="-10" dirty="0">
                <a:latin typeface="Arial"/>
                <a:cs typeface="Arial"/>
              </a:rPr>
              <a:t>effectively </a:t>
            </a:r>
            <a:r>
              <a:rPr sz="2000" dirty="0">
                <a:latin typeface="Arial"/>
                <a:cs typeface="Arial"/>
              </a:rPr>
              <a:t>in </a:t>
            </a:r>
            <a:r>
              <a:rPr sz="2000" spc="-5" dirty="0">
                <a:latin typeface="Arial"/>
                <a:cs typeface="Arial"/>
              </a:rPr>
              <a:t>the </a:t>
            </a:r>
            <a:r>
              <a:rPr sz="2000" dirty="0">
                <a:latin typeface="Arial"/>
                <a:cs typeface="Arial"/>
              </a:rPr>
              <a:t>local </a:t>
            </a:r>
            <a:r>
              <a:rPr sz="2000" spc="-5" dirty="0">
                <a:latin typeface="Arial"/>
                <a:cs typeface="Arial"/>
              </a:rPr>
              <a:t>context </a:t>
            </a:r>
            <a:r>
              <a:rPr sz="2000" dirty="0">
                <a:latin typeface="Arial"/>
                <a:cs typeface="Arial"/>
              </a:rPr>
              <a:t>and in </a:t>
            </a:r>
            <a:r>
              <a:rPr sz="2000" spc="-5" dirty="0">
                <a:latin typeface="Arial"/>
                <a:cs typeface="Arial"/>
              </a:rPr>
              <a:t>real life</a:t>
            </a:r>
            <a:r>
              <a:rPr sz="2000" spc="60" dirty="0">
                <a:latin typeface="Arial"/>
                <a:cs typeface="Arial"/>
              </a:rPr>
              <a:t> </a:t>
            </a:r>
            <a:r>
              <a:rPr sz="2000" spc="-5" dirty="0">
                <a:latin typeface="Arial"/>
                <a:cs typeface="Arial"/>
              </a:rPr>
              <a:t>situations;</a:t>
            </a:r>
            <a:endParaRPr sz="2000" dirty="0">
              <a:latin typeface="Arial"/>
              <a:cs typeface="Arial"/>
            </a:endParaRPr>
          </a:p>
          <a:p>
            <a:pPr>
              <a:lnSpc>
                <a:spcPct val="100000"/>
              </a:lnSpc>
              <a:buFont typeface="Arial"/>
              <a:buChar char="•"/>
            </a:pPr>
            <a:endParaRPr sz="2200" dirty="0">
              <a:latin typeface="Times New Roman"/>
              <a:cs typeface="Times New Roman"/>
            </a:endParaRPr>
          </a:p>
          <a:p>
            <a:pPr marL="355600" marR="724535" indent="-342900">
              <a:lnSpc>
                <a:spcPct val="109700"/>
              </a:lnSpc>
              <a:spcBef>
                <a:spcPts val="1340"/>
              </a:spcBef>
              <a:buSzPct val="80000"/>
              <a:buChar char="•"/>
              <a:tabLst>
                <a:tab pos="354965" algn="l"/>
                <a:tab pos="355600" algn="l"/>
              </a:tabLst>
            </a:pPr>
            <a:r>
              <a:rPr sz="2000" spc="-5" dirty="0">
                <a:latin typeface="Arial"/>
                <a:cs typeface="Arial"/>
              </a:rPr>
              <a:t>describe </a:t>
            </a:r>
            <a:r>
              <a:rPr sz="2000" dirty="0">
                <a:latin typeface="Arial"/>
                <a:cs typeface="Arial"/>
              </a:rPr>
              <a:t>and explain </a:t>
            </a:r>
            <a:r>
              <a:rPr sz="2000" spc="-5" dirty="0">
                <a:latin typeface="Arial"/>
                <a:cs typeface="Arial"/>
              </a:rPr>
              <a:t>the WHO multimodal improvement strategy  </a:t>
            </a:r>
            <a:r>
              <a:rPr sz="2000" dirty="0">
                <a:latin typeface="Arial"/>
                <a:cs typeface="Arial"/>
              </a:rPr>
              <a:t>designed </a:t>
            </a:r>
            <a:r>
              <a:rPr sz="2000" spc="-5" dirty="0">
                <a:latin typeface="Arial"/>
                <a:cs typeface="Arial"/>
              </a:rPr>
              <a:t>to implement </a:t>
            </a:r>
            <a:r>
              <a:rPr sz="2000" dirty="0">
                <a:latin typeface="Arial"/>
                <a:cs typeface="Arial"/>
              </a:rPr>
              <a:t>SSI </a:t>
            </a:r>
            <a:r>
              <a:rPr sz="2000" spc="-5" dirty="0">
                <a:latin typeface="Arial"/>
                <a:cs typeface="Arial"/>
              </a:rPr>
              <a:t>prevention</a:t>
            </a:r>
            <a:r>
              <a:rPr sz="2000" spc="-40" dirty="0">
                <a:latin typeface="Arial"/>
                <a:cs typeface="Arial"/>
              </a:rPr>
              <a:t> </a:t>
            </a:r>
            <a:r>
              <a:rPr sz="2000" spc="-5" dirty="0">
                <a:latin typeface="Arial"/>
                <a:cs typeface="Arial"/>
              </a:rPr>
              <a:t>recommendations.</a:t>
            </a:r>
            <a:endParaRPr sz="2000" dirty="0">
              <a:latin typeface="Arial"/>
              <a:cs typeface="Arial"/>
            </a:endParaRPr>
          </a:p>
        </p:txBody>
      </p:sp>
      <p:sp>
        <p:nvSpPr>
          <p:cNvPr id="3" name="object 3"/>
          <p:cNvSpPr txBox="1">
            <a:spLocks noGrp="1"/>
          </p:cNvSpPr>
          <p:nvPr>
            <p:ph type="title"/>
          </p:nvPr>
        </p:nvSpPr>
        <p:spPr>
          <a:xfrm>
            <a:off x="365298" y="572507"/>
            <a:ext cx="5274310" cy="513080"/>
          </a:xfrm>
          <a:prstGeom prst="rect">
            <a:avLst/>
          </a:prstGeom>
        </p:spPr>
        <p:txBody>
          <a:bodyPr vert="horz" wrap="square" lIns="0" tIns="12700" rIns="0" bIns="0" rtlCol="0">
            <a:spAutoFit/>
          </a:bodyPr>
          <a:lstStyle/>
          <a:p>
            <a:pPr marL="12700">
              <a:lnSpc>
                <a:spcPct val="100000"/>
              </a:lnSpc>
              <a:spcBef>
                <a:spcPts val="100"/>
              </a:spcBef>
            </a:pPr>
            <a:r>
              <a:rPr spc="-5" dirty="0"/>
              <a:t>Overall learning objectives (2)</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5298" y="1721972"/>
            <a:ext cx="8388985" cy="5012055"/>
          </a:xfrm>
          <a:prstGeom prst="rect">
            <a:avLst/>
          </a:prstGeom>
        </p:spPr>
        <p:txBody>
          <a:bodyPr vert="horz" wrap="square" lIns="0" tIns="15240" rIns="0" bIns="0" rtlCol="0">
            <a:spAutoFit/>
          </a:bodyPr>
          <a:lstStyle/>
          <a:p>
            <a:pPr marL="12700" marR="33020">
              <a:lnSpc>
                <a:spcPct val="110200"/>
              </a:lnSpc>
              <a:spcBef>
                <a:spcPts val="120"/>
              </a:spcBef>
            </a:pPr>
            <a:r>
              <a:rPr sz="2000" b="1" spc="-5" dirty="0">
                <a:latin typeface="Arial"/>
                <a:cs typeface="Arial"/>
              </a:rPr>
              <a:t>In patients undergoing any surgical procedure, hair should either </a:t>
            </a:r>
            <a:r>
              <a:rPr sz="2000" b="1" i="1" dirty="0">
                <a:latin typeface="Arial"/>
                <a:cs typeface="Arial"/>
              </a:rPr>
              <a:t>not  </a:t>
            </a:r>
            <a:r>
              <a:rPr sz="2000" b="1" dirty="0">
                <a:latin typeface="Arial"/>
                <a:cs typeface="Arial"/>
              </a:rPr>
              <a:t>be </a:t>
            </a:r>
            <a:r>
              <a:rPr sz="2000" b="1" spc="-5" dirty="0">
                <a:latin typeface="Arial"/>
                <a:cs typeface="Arial"/>
              </a:rPr>
              <a:t>removed </a:t>
            </a:r>
            <a:r>
              <a:rPr sz="2000" b="1" spc="-40" dirty="0">
                <a:latin typeface="Arial"/>
                <a:cs typeface="Arial"/>
              </a:rPr>
              <a:t>or, </a:t>
            </a:r>
            <a:r>
              <a:rPr sz="2000" b="1" spc="-5" dirty="0">
                <a:latin typeface="Arial"/>
                <a:cs typeface="Arial"/>
              </a:rPr>
              <a:t>if absolutely </a:t>
            </a:r>
            <a:r>
              <a:rPr sz="2000" b="1" spc="-20" dirty="0">
                <a:latin typeface="Arial"/>
                <a:cs typeface="Arial"/>
              </a:rPr>
              <a:t>necessary, </a:t>
            </a:r>
            <a:r>
              <a:rPr sz="2000" b="1" spc="-5" dirty="0">
                <a:latin typeface="Arial"/>
                <a:cs typeface="Arial"/>
              </a:rPr>
              <a:t>should only </a:t>
            </a:r>
            <a:r>
              <a:rPr sz="2000" b="1" dirty="0">
                <a:latin typeface="Arial"/>
                <a:cs typeface="Arial"/>
              </a:rPr>
              <a:t>be </a:t>
            </a:r>
            <a:r>
              <a:rPr sz="2000" b="1" spc="-5" dirty="0">
                <a:latin typeface="Arial"/>
                <a:cs typeface="Arial"/>
              </a:rPr>
              <a:t>removed </a:t>
            </a:r>
            <a:r>
              <a:rPr sz="2000" b="1" spc="-10" dirty="0">
                <a:latin typeface="Arial"/>
                <a:cs typeface="Arial"/>
              </a:rPr>
              <a:t>with  </a:t>
            </a:r>
            <a:r>
              <a:rPr sz="2000" b="1" spc="-5" dirty="0">
                <a:latin typeface="Arial"/>
                <a:cs typeface="Arial"/>
              </a:rPr>
              <a:t>clippers. Shaving is strongly discouraged </a:t>
            </a:r>
            <a:r>
              <a:rPr sz="2000" b="1" dirty="0">
                <a:latin typeface="Arial"/>
                <a:cs typeface="Arial"/>
              </a:rPr>
              <a:t>at </a:t>
            </a:r>
            <a:r>
              <a:rPr sz="2000" b="1" spc="-5" dirty="0">
                <a:latin typeface="Arial"/>
                <a:cs typeface="Arial"/>
              </a:rPr>
              <a:t>all times, whether  preoperatively </a:t>
            </a:r>
            <a:r>
              <a:rPr sz="2000" b="1" dirty="0">
                <a:latin typeface="Arial"/>
                <a:cs typeface="Arial"/>
              </a:rPr>
              <a:t>or </a:t>
            </a:r>
            <a:r>
              <a:rPr sz="2000" b="1" spc="-5" dirty="0">
                <a:latin typeface="Arial"/>
                <a:cs typeface="Arial"/>
              </a:rPr>
              <a:t>in the operating</a:t>
            </a:r>
            <a:r>
              <a:rPr sz="2000" b="1" spc="-30" dirty="0">
                <a:latin typeface="Arial"/>
                <a:cs typeface="Arial"/>
              </a:rPr>
              <a:t> </a:t>
            </a:r>
            <a:r>
              <a:rPr sz="2000" b="1" spc="-5" dirty="0">
                <a:latin typeface="Arial"/>
                <a:cs typeface="Arial"/>
              </a:rPr>
              <a:t>room.</a:t>
            </a:r>
            <a:endParaRPr sz="2000">
              <a:latin typeface="Arial"/>
              <a:cs typeface="Arial"/>
            </a:endParaRPr>
          </a:p>
          <a:p>
            <a:pPr marL="12700">
              <a:lnSpc>
                <a:spcPct val="100000"/>
              </a:lnSpc>
              <a:spcBef>
                <a:spcPts val="1835"/>
              </a:spcBef>
            </a:pPr>
            <a:r>
              <a:rPr sz="2000" b="1" spc="-5" dirty="0">
                <a:latin typeface="Arial"/>
                <a:cs typeface="Arial"/>
              </a:rPr>
              <a:t>Why?</a:t>
            </a:r>
            <a:endParaRPr sz="2000">
              <a:latin typeface="Arial"/>
              <a:cs typeface="Arial"/>
            </a:endParaRPr>
          </a:p>
          <a:p>
            <a:pPr marL="298450" marR="5080" indent="-285750">
              <a:lnSpc>
                <a:spcPct val="111100"/>
              </a:lnSpc>
              <a:spcBef>
                <a:spcPts val="1190"/>
              </a:spcBef>
              <a:buSzPct val="77777"/>
              <a:buChar char="•"/>
              <a:tabLst>
                <a:tab pos="297815" algn="l"/>
                <a:tab pos="298450" algn="l"/>
              </a:tabLst>
            </a:pPr>
            <a:r>
              <a:rPr sz="1800" spc="-5" dirty="0">
                <a:latin typeface="Arial"/>
                <a:cs typeface="Arial"/>
              </a:rPr>
              <a:t>Removal of hair by any method has no benefit on the incidence of postoperative  infection compared to no hair removal.</a:t>
            </a:r>
            <a:endParaRPr sz="1800">
              <a:latin typeface="Arial"/>
              <a:cs typeface="Arial"/>
            </a:endParaRPr>
          </a:p>
          <a:p>
            <a:pPr marL="298450" marR="81280" indent="-285750">
              <a:lnSpc>
                <a:spcPct val="109500"/>
              </a:lnSpc>
              <a:spcBef>
                <a:spcPts val="605"/>
              </a:spcBef>
              <a:buSzPct val="77777"/>
              <a:buChar char="•"/>
              <a:tabLst>
                <a:tab pos="297815" algn="l"/>
                <a:tab pos="298450" algn="l"/>
              </a:tabLst>
            </a:pPr>
            <a:r>
              <a:rPr sz="1800" spc="-5" dirty="0">
                <a:latin typeface="Arial"/>
                <a:cs typeface="Arial"/>
              </a:rPr>
              <a:t>The incidence of SSI </a:t>
            </a:r>
            <a:r>
              <a:rPr sz="1800" dirty="0">
                <a:latin typeface="Arial"/>
                <a:cs typeface="Arial"/>
              </a:rPr>
              <a:t>is </a:t>
            </a:r>
            <a:r>
              <a:rPr sz="1800" spc="-5" dirty="0">
                <a:latin typeface="Arial"/>
                <a:cs typeface="Arial"/>
              </a:rPr>
              <a:t>higher when hair removal </a:t>
            </a:r>
            <a:r>
              <a:rPr sz="1800" dirty="0">
                <a:latin typeface="Arial"/>
                <a:cs typeface="Arial"/>
              </a:rPr>
              <a:t>is </a:t>
            </a:r>
            <a:r>
              <a:rPr sz="1800" spc="-5" dirty="0">
                <a:latin typeface="Arial"/>
                <a:cs typeface="Arial"/>
              </a:rPr>
              <a:t>performed by razor than by  clippers because shaving causes small abrasions to the</a:t>
            </a:r>
            <a:r>
              <a:rPr sz="1800" spc="0" dirty="0">
                <a:latin typeface="Arial"/>
                <a:cs typeface="Arial"/>
              </a:rPr>
              <a:t> </a:t>
            </a:r>
            <a:r>
              <a:rPr sz="1800" spc="-5" dirty="0">
                <a:latin typeface="Arial"/>
                <a:cs typeface="Arial"/>
              </a:rPr>
              <a:t>skin.</a:t>
            </a:r>
            <a:endParaRPr sz="1800">
              <a:latin typeface="Arial"/>
              <a:cs typeface="Arial"/>
            </a:endParaRPr>
          </a:p>
          <a:p>
            <a:pPr marL="298450" marR="581025" indent="-285750">
              <a:lnSpc>
                <a:spcPct val="109600"/>
              </a:lnSpc>
              <a:spcBef>
                <a:spcPts val="630"/>
              </a:spcBef>
              <a:buSzPct val="77777"/>
              <a:buChar char="•"/>
              <a:tabLst>
                <a:tab pos="297815" algn="l"/>
                <a:tab pos="298450" algn="l"/>
              </a:tabLst>
            </a:pPr>
            <a:r>
              <a:rPr sz="1800" spc="-5" dirty="0">
                <a:latin typeface="Arial"/>
                <a:cs typeface="Arial"/>
              </a:rPr>
              <a:t>Most studies support that hair removal, </a:t>
            </a:r>
            <a:r>
              <a:rPr sz="1800" dirty="0">
                <a:latin typeface="Arial"/>
                <a:cs typeface="Arial"/>
              </a:rPr>
              <a:t>if </a:t>
            </a:r>
            <a:r>
              <a:rPr sz="1800" spc="-40" dirty="0">
                <a:latin typeface="Arial"/>
                <a:cs typeface="Arial"/>
              </a:rPr>
              <a:t>any, </a:t>
            </a:r>
            <a:r>
              <a:rPr sz="1800" spc="-5" dirty="0">
                <a:latin typeface="Arial"/>
                <a:cs typeface="Arial"/>
              </a:rPr>
              <a:t>should be done immediately  before</a:t>
            </a:r>
            <a:r>
              <a:rPr sz="1800" spc="-10" dirty="0">
                <a:latin typeface="Arial"/>
                <a:cs typeface="Arial"/>
              </a:rPr>
              <a:t> </a:t>
            </a:r>
            <a:r>
              <a:rPr sz="1800" spc="-5" dirty="0">
                <a:latin typeface="Arial"/>
                <a:cs typeface="Arial"/>
              </a:rPr>
              <a:t>operation.</a:t>
            </a:r>
            <a:endParaRPr sz="1800">
              <a:latin typeface="Arial"/>
              <a:cs typeface="Arial"/>
            </a:endParaRPr>
          </a:p>
          <a:p>
            <a:pPr marL="298450" marR="297180" indent="-285750">
              <a:lnSpc>
                <a:spcPct val="110300"/>
              </a:lnSpc>
              <a:spcBef>
                <a:spcPts val="585"/>
              </a:spcBef>
              <a:buSzPct val="77777"/>
              <a:buFont typeface="Arial"/>
              <a:buChar char="•"/>
              <a:tabLst>
                <a:tab pos="297815" algn="l"/>
                <a:tab pos="298450" algn="l"/>
              </a:tabLst>
            </a:pPr>
            <a:r>
              <a:rPr sz="1800" b="1" spc="-5" dirty="0">
                <a:latin typeface="Arial"/>
                <a:cs typeface="Arial"/>
              </a:rPr>
              <a:t>Note: </a:t>
            </a:r>
            <a:r>
              <a:rPr sz="1800" spc="-5" dirty="0">
                <a:latin typeface="Arial"/>
                <a:cs typeface="Arial"/>
              </a:rPr>
              <a:t>the evidence showed that use of depilatory creams has no benefit (no  lower SSI </a:t>
            </a:r>
            <a:r>
              <a:rPr sz="1800" dirty="0">
                <a:latin typeface="Arial"/>
                <a:cs typeface="Arial"/>
              </a:rPr>
              <a:t>risk) </a:t>
            </a:r>
            <a:r>
              <a:rPr sz="1800" spc="-5" dirty="0">
                <a:latin typeface="Arial"/>
                <a:cs typeface="Arial"/>
              </a:rPr>
              <a:t>compared with shaving; </a:t>
            </a:r>
            <a:r>
              <a:rPr sz="1800" dirty="0">
                <a:latin typeface="Arial"/>
                <a:cs typeface="Arial"/>
              </a:rPr>
              <a:t>in </a:t>
            </a:r>
            <a:r>
              <a:rPr sz="1800" spc="-5" dirty="0">
                <a:latin typeface="Arial"/>
                <a:cs typeface="Arial"/>
              </a:rPr>
              <a:t>addition, these sometimes produce  hypersensitivity reactions. </a:t>
            </a:r>
            <a:r>
              <a:rPr sz="1800" dirty="0">
                <a:latin typeface="Arial"/>
                <a:cs typeface="Arial"/>
              </a:rPr>
              <a:t>WHO </a:t>
            </a:r>
            <a:r>
              <a:rPr sz="1800" spc="-5" dirty="0">
                <a:latin typeface="Arial"/>
                <a:cs typeface="Arial"/>
              </a:rPr>
              <a:t>does not recommend their</a:t>
            </a:r>
            <a:r>
              <a:rPr sz="1800" dirty="0">
                <a:latin typeface="Arial"/>
                <a:cs typeface="Arial"/>
              </a:rPr>
              <a:t> </a:t>
            </a:r>
            <a:r>
              <a:rPr sz="1800" spc="-5" dirty="0">
                <a:latin typeface="Arial"/>
                <a:cs typeface="Arial"/>
              </a:rPr>
              <a:t>use.</a:t>
            </a:r>
            <a:endParaRPr sz="1800">
              <a:latin typeface="Arial"/>
              <a:cs typeface="Arial"/>
            </a:endParaRPr>
          </a:p>
        </p:txBody>
      </p:sp>
      <p:sp>
        <p:nvSpPr>
          <p:cNvPr id="3" name="object 3"/>
          <p:cNvSpPr txBox="1">
            <a:spLocks noGrp="1"/>
          </p:cNvSpPr>
          <p:nvPr>
            <p:ph type="title"/>
          </p:nvPr>
        </p:nvSpPr>
        <p:spPr>
          <a:xfrm>
            <a:off x="365298" y="150614"/>
            <a:ext cx="4683125" cy="1393825"/>
          </a:xfrm>
          <a:prstGeom prst="rect">
            <a:avLst/>
          </a:prstGeom>
        </p:spPr>
        <p:txBody>
          <a:bodyPr vert="horz" wrap="square" lIns="0" tIns="66040" rIns="0" bIns="0" rtlCol="0">
            <a:spAutoFit/>
          </a:bodyPr>
          <a:lstStyle/>
          <a:p>
            <a:pPr marL="12700" marR="5080">
              <a:lnSpc>
                <a:spcPts val="3470"/>
              </a:lnSpc>
              <a:spcBef>
                <a:spcPts val="520"/>
              </a:spcBef>
            </a:pPr>
            <a:r>
              <a:rPr spc="-15" dirty="0"/>
              <a:t>Strong </a:t>
            </a:r>
            <a:r>
              <a:rPr spc="-10" dirty="0"/>
              <a:t>recommendations </a:t>
            </a:r>
            <a:r>
              <a:rPr dirty="0"/>
              <a:t>–  </a:t>
            </a:r>
            <a:r>
              <a:rPr spc="-10" dirty="0"/>
              <a:t>preoperative measures:  </a:t>
            </a:r>
            <a:r>
              <a:rPr spc="-5" dirty="0">
                <a:solidFill>
                  <a:srgbClr val="FF781D"/>
                </a:solidFill>
              </a:rPr>
              <a:t>hair</a:t>
            </a:r>
            <a:r>
              <a:rPr spc="-60" dirty="0">
                <a:solidFill>
                  <a:srgbClr val="FF781D"/>
                </a:solidFill>
              </a:rPr>
              <a:t> </a:t>
            </a:r>
            <a:r>
              <a:rPr spc="-10" dirty="0">
                <a:solidFill>
                  <a:srgbClr val="FF781D"/>
                </a:solidFill>
              </a:rPr>
              <a:t>removal</a:t>
            </a:r>
          </a:p>
        </p:txBody>
      </p:sp>
      <p:sp>
        <p:nvSpPr>
          <p:cNvPr id="4" name="object 4"/>
          <p:cNvSpPr/>
          <p:nvPr/>
        </p:nvSpPr>
        <p:spPr>
          <a:xfrm>
            <a:off x="5642021" y="44623"/>
            <a:ext cx="1450257" cy="145315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5298" y="783286"/>
            <a:ext cx="5203825" cy="5461635"/>
          </a:xfrm>
          <a:prstGeom prst="rect">
            <a:avLst/>
          </a:prstGeom>
        </p:spPr>
        <p:txBody>
          <a:bodyPr vert="horz" wrap="square" lIns="0" tIns="12700" rIns="0" bIns="0" rtlCol="0">
            <a:spAutoFit/>
          </a:bodyPr>
          <a:lstStyle/>
          <a:p>
            <a:pPr marL="355600" marR="57785" indent="-342900">
              <a:lnSpc>
                <a:spcPct val="110000"/>
              </a:lnSpc>
              <a:spcBef>
                <a:spcPts val="100"/>
              </a:spcBef>
              <a:buSzPct val="79166"/>
              <a:buChar char="•"/>
              <a:tabLst>
                <a:tab pos="354965" algn="l"/>
                <a:tab pos="355600" algn="l"/>
              </a:tabLst>
            </a:pPr>
            <a:r>
              <a:rPr sz="2400" spc="-5" dirty="0">
                <a:latin typeface="Arial"/>
                <a:cs typeface="Arial"/>
              </a:rPr>
              <a:t>It </a:t>
            </a:r>
            <a:r>
              <a:rPr sz="2400" dirty="0">
                <a:latin typeface="Arial"/>
                <a:cs typeface="Arial"/>
              </a:rPr>
              <a:t>has been </a:t>
            </a:r>
            <a:r>
              <a:rPr sz="2400" spc="-5" dirty="0">
                <a:latin typeface="Arial"/>
                <a:cs typeface="Arial"/>
              </a:rPr>
              <a:t>noted that, </a:t>
            </a:r>
            <a:r>
              <a:rPr sz="2400" dirty="0">
                <a:latin typeface="Arial"/>
                <a:cs typeface="Arial"/>
              </a:rPr>
              <a:t>when hair  </a:t>
            </a:r>
            <a:r>
              <a:rPr sz="2400" spc="-5" dirty="0">
                <a:latin typeface="Arial"/>
                <a:cs typeface="Arial"/>
              </a:rPr>
              <a:t>absolutely </a:t>
            </a:r>
            <a:r>
              <a:rPr sz="2400" dirty="0">
                <a:latin typeface="Arial"/>
                <a:cs typeface="Arial"/>
              </a:rPr>
              <a:t>must be removed (when  presence of hair will </a:t>
            </a:r>
            <a:r>
              <a:rPr sz="2400" spc="-5" dirty="0">
                <a:latin typeface="Arial"/>
                <a:cs typeface="Arial"/>
              </a:rPr>
              <a:t>interfere with  the operation), </a:t>
            </a:r>
            <a:r>
              <a:rPr sz="2400" dirty="0">
                <a:latin typeface="Arial"/>
                <a:cs typeface="Arial"/>
              </a:rPr>
              <a:t>a single-use head  should be used </a:t>
            </a:r>
            <a:r>
              <a:rPr sz="2400" spc="-5" dirty="0">
                <a:latin typeface="Arial"/>
                <a:cs typeface="Arial"/>
              </a:rPr>
              <a:t>for electric</a:t>
            </a:r>
            <a:r>
              <a:rPr sz="2400" spc="-75" dirty="0">
                <a:latin typeface="Arial"/>
                <a:cs typeface="Arial"/>
              </a:rPr>
              <a:t> </a:t>
            </a:r>
            <a:r>
              <a:rPr sz="2400" dirty="0">
                <a:latin typeface="Arial"/>
                <a:cs typeface="Arial"/>
              </a:rPr>
              <a:t>clippers.</a:t>
            </a:r>
            <a:endParaRPr sz="2400">
              <a:latin typeface="Arial"/>
              <a:cs typeface="Arial"/>
            </a:endParaRPr>
          </a:p>
          <a:p>
            <a:pPr marL="355600" marR="5080" indent="-342900">
              <a:lnSpc>
                <a:spcPct val="110100"/>
              </a:lnSpc>
              <a:spcBef>
                <a:spcPts val="1595"/>
              </a:spcBef>
              <a:buSzPct val="79166"/>
              <a:buChar char="•"/>
              <a:tabLst>
                <a:tab pos="354965" algn="l"/>
                <a:tab pos="355600" algn="l"/>
              </a:tabLst>
            </a:pPr>
            <a:r>
              <a:rPr sz="2400" spc="-10" dirty="0">
                <a:latin typeface="Arial"/>
                <a:cs typeface="Arial"/>
              </a:rPr>
              <a:t>Women </a:t>
            </a:r>
            <a:r>
              <a:rPr sz="2400" dirty="0">
                <a:latin typeface="Arial"/>
                <a:cs typeface="Arial"/>
              </a:rPr>
              <a:t>may </a:t>
            </a:r>
            <a:r>
              <a:rPr sz="2400" spc="-5" dirty="0">
                <a:latin typeface="Arial"/>
                <a:cs typeface="Arial"/>
              </a:rPr>
              <a:t>prefer </a:t>
            </a:r>
            <a:r>
              <a:rPr sz="2400" dirty="0">
                <a:latin typeface="Arial"/>
                <a:cs typeface="Arial"/>
              </a:rPr>
              <a:t>shaving </a:t>
            </a:r>
            <a:r>
              <a:rPr sz="2400" spc="-5" dirty="0">
                <a:latin typeface="Arial"/>
                <a:cs typeface="Arial"/>
              </a:rPr>
              <a:t>the  genital </a:t>
            </a:r>
            <a:r>
              <a:rPr sz="2400" dirty="0">
                <a:latin typeface="Arial"/>
                <a:cs typeface="Arial"/>
              </a:rPr>
              <a:t>area </a:t>
            </a:r>
            <a:r>
              <a:rPr sz="2400" spc="-5" dirty="0">
                <a:latin typeface="Arial"/>
                <a:cs typeface="Arial"/>
              </a:rPr>
              <a:t>before </a:t>
            </a:r>
            <a:r>
              <a:rPr sz="2400" dirty="0">
                <a:latin typeface="Arial"/>
                <a:cs typeface="Arial"/>
              </a:rPr>
              <a:t>surgery and  may even come </a:t>
            </a:r>
            <a:r>
              <a:rPr sz="2400" spc="-5" dirty="0">
                <a:latin typeface="Arial"/>
                <a:cs typeface="Arial"/>
              </a:rPr>
              <a:t>to the hospital  </a:t>
            </a:r>
            <a:r>
              <a:rPr sz="2400" dirty="0">
                <a:latin typeface="Arial"/>
                <a:cs typeface="Arial"/>
              </a:rPr>
              <a:t>already shaved because of </a:t>
            </a:r>
            <a:r>
              <a:rPr sz="2400" spc="-5" dirty="0">
                <a:latin typeface="Arial"/>
                <a:cs typeface="Arial"/>
              </a:rPr>
              <a:t>cultural  </a:t>
            </a:r>
            <a:r>
              <a:rPr sz="2400" dirty="0">
                <a:latin typeface="Arial"/>
                <a:cs typeface="Arial"/>
              </a:rPr>
              <a:t>norms – </a:t>
            </a:r>
            <a:r>
              <a:rPr sz="2400" spc="-5" dirty="0">
                <a:latin typeface="Arial"/>
                <a:cs typeface="Arial"/>
              </a:rPr>
              <a:t>this </a:t>
            </a:r>
            <a:r>
              <a:rPr sz="2400" dirty="0">
                <a:latin typeface="Arial"/>
                <a:cs typeface="Arial"/>
              </a:rPr>
              <a:t>is </a:t>
            </a:r>
            <a:r>
              <a:rPr sz="2400" spc="-5" dirty="0">
                <a:latin typeface="Arial"/>
                <a:cs typeface="Arial"/>
              </a:rPr>
              <a:t>something that  </a:t>
            </a:r>
            <a:r>
              <a:rPr sz="2400" dirty="0">
                <a:latin typeface="Arial"/>
                <a:cs typeface="Arial"/>
              </a:rPr>
              <a:t>should be avoided and should be  addressed in </a:t>
            </a:r>
            <a:r>
              <a:rPr sz="2400" spc="-5" dirty="0">
                <a:latin typeface="Arial"/>
                <a:cs typeface="Arial"/>
              </a:rPr>
              <a:t>training </a:t>
            </a:r>
            <a:r>
              <a:rPr sz="2400" dirty="0">
                <a:latin typeface="Arial"/>
                <a:cs typeface="Arial"/>
              </a:rPr>
              <a:t>and </a:t>
            </a:r>
            <a:r>
              <a:rPr sz="2400" spc="-5" dirty="0">
                <a:latin typeface="Arial"/>
                <a:cs typeface="Arial"/>
              </a:rPr>
              <a:t>education  targeted </a:t>
            </a:r>
            <a:r>
              <a:rPr sz="2400" dirty="0">
                <a:latin typeface="Arial"/>
                <a:cs typeface="Arial"/>
              </a:rPr>
              <a:t>at</a:t>
            </a:r>
            <a:r>
              <a:rPr sz="2400" spc="-15" dirty="0">
                <a:latin typeface="Arial"/>
                <a:cs typeface="Arial"/>
              </a:rPr>
              <a:t> </a:t>
            </a:r>
            <a:r>
              <a:rPr sz="2400" spc="-5" dirty="0">
                <a:latin typeface="Arial"/>
                <a:cs typeface="Arial"/>
              </a:rPr>
              <a:t>patients.</a:t>
            </a:r>
            <a:endParaRPr sz="2400">
              <a:latin typeface="Arial"/>
              <a:cs typeface="Arial"/>
            </a:endParaRPr>
          </a:p>
        </p:txBody>
      </p:sp>
      <p:sp>
        <p:nvSpPr>
          <p:cNvPr id="3" name="object 3"/>
          <p:cNvSpPr txBox="1">
            <a:spLocks noGrp="1"/>
          </p:cNvSpPr>
          <p:nvPr>
            <p:ph type="title"/>
          </p:nvPr>
        </p:nvSpPr>
        <p:spPr>
          <a:xfrm>
            <a:off x="365298" y="370411"/>
            <a:ext cx="2744470" cy="513080"/>
          </a:xfrm>
          <a:prstGeom prst="rect">
            <a:avLst/>
          </a:prstGeom>
        </p:spPr>
        <p:txBody>
          <a:bodyPr vert="horz" wrap="square" lIns="0" tIns="12700" rIns="0" bIns="0" rtlCol="0">
            <a:spAutoFit/>
          </a:bodyPr>
          <a:lstStyle/>
          <a:p>
            <a:pPr marL="12700">
              <a:lnSpc>
                <a:spcPct val="100000"/>
              </a:lnSpc>
              <a:spcBef>
                <a:spcPts val="100"/>
              </a:spcBef>
            </a:pPr>
            <a:r>
              <a:rPr spc="-5" dirty="0"/>
              <a:t>Practical</a:t>
            </a:r>
            <a:r>
              <a:rPr spc="-60" dirty="0"/>
              <a:t> </a:t>
            </a:r>
            <a:r>
              <a:rPr spc="-5" dirty="0"/>
              <a:t>points</a:t>
            </a:r>
          </a:p>
        </p:txBody>
      </p:sp>
      <p:sp>
        <p:nvSpPr>
          <p:cNvPr id="4" name="object 4"/>
          <p:cNvSpPr txBox="1"/>
          <p:nvPr/>
        </p:nvSpPr>
        <p:spPr>
          <a:xfrm>
            <a:off x="6358031" y="6158491"/>
            <a:ext cx="2635250" cy="575945"/>
          </a:xfrm>
          <a:prstGeom prst="rect">
            <a:avLst/>
          </a:prstGeom>
        </p:spPr>
        <p:txBody>
          <a:bodyPr vert="horz" wrap="square" lIns="0" tIns="10795" rIns="0" bIns="0" rtlCol="0">
            <a:spAutoFit/>
          </a:bodyPr>
          <a:lstStyle/>
          <a:p>
            <a:pPr marL="12700" marR="5080">
              <a:lnSpc>
                <a:spcPct val="109800"/>
              </a:lnSpc>
              <a:spcBef>
                <a:spcPts val="85"/>
              </a:spcBef>
            </a:pPr>
            <a:r>
              <a:rPr sz="1100" i="1" spc="-5" dirty="0">
                <a:latin typeface="Arial"/>
                <a:cs typeface="Arial"/>
              </a:rPr>
              <a:t>Source</a:t>
            </a:r>
            <a:r>
              <a:rPr sz="1100" spc="-5" dirty="0">
                <a:latin typeface="Arial"/>
                <a:cs typeface="Arial"/>
              </a:rPr>
              <a:t>: </a:t>
            </a:r>
            <a:r>
              <a:rPr sz="1100" u="sng" spc="-5" dirty="0">
                <a:solidFill>
                  <a:srgbClr val="009CDE"/>
                </a:solidFill>
                <a:uFill>
                  <a:solidFill>
                    <a:srgbClr val="009CDE"/>
                  </a:solidFill>
                </a:uFill>
                <a:latin typeface="Arial"/>
                <a:cs typeface="Arial"/>
                <a:hlinkClick r:id="rId2"/>
              </a:rPr>
              <a:t>http://www.who.int/infection- </a:t>
            </a:r>
            <a:r>
              <a:rPr sz="1100" spc="-5" dirty="0">
                <a:solidFill>
                  <a:srgbClr val="009CDE"/>
                </a:solidFill>
                <a:latin typeface="Arial"/>
                <a:cs typeface="Arial"/>
              </a:rPr>
              <a:t> </a:t>
            </a:r>
            <a:r>
              <a:rPr sz="1100" u="sng" spc="-5" dirty="0">
                <a:solidFill>
                  <a:srgbClr val="009CDE"/>
                </a:solidFill>
                <a:uFill>
                  <a:solidFill>
                    <a:srgbClr val="009CDE"/>
                  </a:solidFill>
                </a:uFill>
                <a:latin typeface="Arial"/>
                <a:cs typeface="Arial"/>
              </a:rPr>
              <a:t>prevention/tools/surgical/training_educatio </a:t>
            </a:r>
            <a:r>
              <a:rPr sz="1100" spc="-5" dirty="0">
                <a:solidFill>
                  <a:srgbClr val="009CDE"/>
                </a:solidFill>
                <a:latin typeface="Arial"/>
                <a:cs typeface="Arial"/>
              </a:rPr>
              <a:t> </a:t>
            </a:r>
            <a:r>
              <a:rPr sz="1100" u="sng" spc="-5" dirty="0">
                <a:solidFill>
                  <a:srgbClr val="009CDE"/>
                </a:solidFill>
                <a:uFill>
                  <a:solidFill>
                    <a:srgbClr val="009CDE"/>
                  </a:solidFill>
                </a:uFill>
                <a:latin typeface="Arial"/>
                <a:cs typeface="Arial"/>
              </a:rPr>
              <a:t>n/en/</a:t>
            </a:r>
            <a:endParaRPr sz="1100">
              <a:latin typeface="Arial"/>
              <a:cs typeface="Arial"/>
            </a:endParaRPr>
          </a:p>
        </p:txBody>
      </p:sp>
      <p:sp>
        <p:nvSpPr>
          <p:cNvPr id="5" name="object 5"/>
          <p:cNvSpPr/>
          <p:nvPr/>
        </p:nvSpPr>
        <p:spPr>
          <a:xfrm>
            <a:off x="5580112" y="1196751"/>
            <a:ext cx="3443944" cy="4377432"/>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p:cNvSpPr/>
          <p:nvPr/>
        </p:nvSpPr>
        <p:spPr>
          <a:xfrm>
            <a:off x="5575349" y="1191989"/>
            <a:ext cx="3453765" cy="4387215"/>
          </a:xfrm>
          <a:custGeom>
            <a:avLst/>
            <a:gdLst/>
            <a:ahLst/>
            <a:cxnLst/>
            <a:rect l="l" t="t" r="r" b="b"/>
            <a:pathLst>
              <a:path w="3453765" h="4387215">
                <a:moveTo>
                  <a:pt x="0" y="0"/>
                </a:moveTo>
                <a:lnTo>
                  <a:pt x="3453469" y="0"/>
                </a:lnTo>
                <a:lnTo>
                  <a:pt x="3453469" y="4386957"/>
                </a:lnTo>
                <a:lnTo>
                  <a:pt x="0" y="4386957"/>
                </a:lnTo>
                <a:lnTo>
                  <a:pt x="0" y="0"/>
                </a:lnTo>
                <a:close/>
              </a:path>
            </a:pathLst>
          </a:custGeom>
          <a:ln w="9525">
            <a:solidFill>
              <a:srgbClr val="000000"/>
            </a:solidFill>
          </a:ln>
        </p:spPr>
        <p:txBody>
          <a:bodyPr wrap="square" lIns="0" tIns="0" rIns="0" bIns="0" rtlCol="0"/>
          <a:lstStyle/>
          <a:p>
            <a:endParaRPr/>
          </a:p>
        </p:txBody>
      </p:sp>
      <p:sp>
        <p:nvSpPr>
          <p:cNvPr id="7" name="object 7"/>
          <p:cNvSpPr/>
          <p:nvPr/>
        </p:nvSpPr>
        <p:spPr>
          <a:xfrm>
            <a:off x="5329865" y="5884751"/>
            <a:ext cx="968677" cy="971274"/>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5298" y="2023454"/>
            <a:ext cx="8405495" cy="4295775"/>
          </a:xfrm>
          <a:prstGeom prst="rect">
            <a:avLst/>
          </a:prstGeom>
        </p:spPr>
        <p:txBody>
          <a:bodyPr vert="horz" wrap="square" lIns="0" tIns="12700" rIns="0" bIns="0" rtlCol="0">
            <a:spAutoFit/>
          </a:bodyPr>
          <a:lstStyle/>
          <a:p>
            <a:pPr marL="12700" marR="5080">
              <a:lnSpc>
                <a:spcPct val="109800"/>
              </a:lnSpc>
              <a:spcBef>
                <a:spcPts val="100"/>
              </a:spcBef>
            </a:pPr>
            <a:r>
              <a:rPr sz="2200" b="1" spc="-5" dirty="0">
                <a:latin typeface="Arial"/>
                <a:cs typeface="Arial"/>
              </a:rPr>
              <a:t>SAP </a:t>
            </a:r>
            <a:r>
              <a:rPr sz="2200" b="1" dirty="0">
                <a:latin typeface="Arial"/>
                <a:cs typeface="Arial"/>
              </a:rPr>
              <a:t>should be </a:t>
            </a:r>
            <a:r>
              <a:rPr sz="2200" b="1" spc="-5" dirty="0">
                <a:latin typeface="Arial"/>
                <a:cs typeface="Arial"/>
              </a:rPr>
              <a:t>administered before </a:t>
            </a:r>
            <a:r>
              <a:rPr sz="2200" b="1" dirty="0">
                <a:latin typeface="Arial"/>
                <a:cs typeface="Arial"/>
              </a:rPr>
              <a:t>the </a:t>
            </a:r>
            <a:r>
              <a:rPr sz="2200" b="1" spc="-5" dirty="0">
                <a:latin typeface="Arial"/>
                <a:cs typeface="Arial"/>
              </a:rPr>
              <a:t>surgical </a:t>
            </a:r>
            <a:r>
              <a:rPr sz="2200" b="1" dirty="0">
                <a:latin typeface="Arial"/>
                <a:cs typeface="Arial"/>
              </a:rPr>
              <a:t>incision, when  indicated.</a:t>
            </a:r>
            <a:endParaRPr sz="2200">
              <a:latin typeface="Arial"/>
              <a:cs typeface="Arial"/>
            </a:endParaRPr>
          </a:p>
          <a:p>
            <a:pPr marL="12700" marR="989330">
              <a:lnSpc>
                <a:spcPct val="109800"/>
              </a:lnSpc>
              <a:spcBef>
                <a:spcPts val="635"/>
              </a:spcBef>
            </a:pPr>
            <a:r>
              <a:rPr sz="2200" b="1" spc="-5" dirty="0">
                <a:latin typeface="Arial"/>
                <a:cs typeface="Arial"/>
              </a:rPr>
              <a:t>SAP </a:t>
            </a:r>
            <a:r>
              <a:rPr sz="2200" b="1" dirty="0">
                <a:latin typeface="Arial"/>
                <a:cs typeface="Arial"/>
              </a:rPr>
              <a:t>should be </a:t>
            </a:r>
            <a:r>
              <a:rPr sz="2200" b="1" spc="-5" dirty="0">
                <a:latin typeface="Arial"/>
                <a:cs typeface="Arial"/>
              </a:rPr>
              <a:t>administered </a:t>
            </a:r>
            <a:r>
              <a:rPr sz="2200" b="1" dirty="0">
                <a:latin typeface="Arial"/>
                <a:cs typeface="Arial"/>
              </a:rPr>
              <a:t>within 120 </a:t>
            </a:r>
            <a:r>
              <a:rPr sz="2200" b="1" spc="-5" dirty="0">
                <a:latin typeface="Arial"/>
                <a:cs typeface="Arial"/>
              </a:rPr>
              <a:t>minutes before  </a:t>
            </a:r>
            <a:r>
              <a:rPr sz="2200" b="1" dirty="0">
                <a:latin typeface="Arial"/>
                <a:cs typeface="Arial"/>
              </a:rPr>
              <a:t>incision, while </a:t>
            </a:r>
            <a:r>
              <a:rPr sz="2200" b="1" spc="-5" dirty="0">
                <a:latin typeface="Arial"/>
                <a:cs typeface="Arial"/>
              </a:rPr>
              <a:t>considering </a:t>
            </a:r>
            <a:r>
              <a:rPr sz="2200" b="1" dirty="0">
                <a:latin typeface="Arial"/>
                <a:cs typeface="Arial"/>
              </a:rPr>
              <a:t>the half-life of the</a:t>
            </a:r>
            <a:r>
              <a:rPr sz="2200" b="1" spc="50" dirty="0">
                <a:latin typeface="Arial"/>
                <a:cs typeface="Arial"/>
              </a:rPr>
              <a:t> </a:t>
            </a:r>
            <a:r>
              <a:rPr sz="2200" b="1" dirty="0">
                <a:latin typeface="Arial"/>
                <a:cs typeface="Arial"/>
              </a:rPr>
              <a:t>antibiotic.</a:t>
            </a:r>
            <a:endParaRPr sz="2200">
              <a:latin typeface="Arial"/>
              <a:cs typeface="Arial"/>
            </a:endParaRPr>
          </a:p>
          <a:p>
            <a:pPr marL="12700">
              <a:lnSpc>
                <a:spcPct val="100000"/>
              </a:lnSpc>
              <a:spcBef>
                <a:spcPts val="860"/>
              </a:spcBef>
            </a:pPr>
            <a:r>
              <a:rPr sz="2200" b="1" spc="-5" dirty="0">
                <a:latin typeface="Arial"/>
                <a:cs typeface="Arial"/>
              </a:rPr>
              <a:t>Why?</a:t>
            </a:r>
            <a:endParaRPr sz="2200">
              <a:latin typeface="Arial"/>
              <a:cs typeface="Arial"/>
            </a:endParaRPr>
          </a:p>
          <a:p>
            <a:pPr marL="298450" marR="46990" indent="-285750">
              <a:lnSpc>
                <a:spcPct val="110100"/>
              </a:lnSpc>
              <a:spcBef>
                <a:spcPts val="640"/>
              </a:spcBef>
              <a:buSzPct val="77777"/>
              <a:buChar char="•"/>
              <a:tabLst>
                <a:tab pos="297815" algn="l"/>
                <a:tab pos="298450" algn="l"/>
              </a:tabLst>
            </a:pPr>
            <a:r>
              <a:rPr sz="1800" spc="-5" dirty="0">
                <a:latin typeface="Arial"/>
                <a:cs typeface="Arial"/>
              </a:rPr>
              <a:t>Correct preoperative administration timing to achieve adequate concentration of  drug at the site of incision at the beginning of the operation (highest </a:t>
            </a:r>
            <a:r>
              <a:rPr sz="1800" dirty="0">
                <a:latin typeface="Arial"/>
                <a:cs typeface="Arial"/>
              </a:rPr>
              <a:t>risk </a:t>
            </a:r>
            <a:r>
              <a:rPr sz="1800" spc="-5" dirty="0">
                <a:latin typeface="Arial"/>
                <a:cs typeface="Arial"/>
              </a:rPr>
              <a:t>of  surgical site contamination) </a:t>
            </a:r>
            <a:r>
              <a:rPr sz="1800" dirty="0">
                <a:latin typeface="Arial"/>
                <a:cs typeface="Arial"/>
              </a:rPr>
              <a:t>is </a:t>
            </a:r>
            <a:r>
              <a:rPr sz="1800" spc="-5" dirty="0">
                <a:latin typeface="Arial"/>
                <a:cs typeface="Arial"/>
              </a:rPr>
              <a:t>critical. Incorrect (before 120 minutes or after  incision) timing can lead to an increased </a:t>
            </a:r>
            <a:r>
              <a:rPr sz="1800" dirty="0">
                <a:latin typeface="Arial"/>
                <a:cs typeface="Arial"/>
              </a:rPr>
              <a:t>risk </a:t>
            </a:r>
            <a:r>
              <a:rPr sz="1800" spc="-5" dirty="0">
                <a:latin typeface="Arial"/>
                <a:cs typeface="Arial"/>
              </a:rPr>
              <a:t>of SSI.</a:t>
            </a:r>
            <a:endParaRPr sz="1800">
              <a:latin typeface="Arial"/>
              <a:cs typeface="Arial"/>
            </a:endParaRPr>
          </a:p>
          <a:p>
            <a:pPr marL="298450" marR="250190" indent="-285750">
              <a:lnSpc>
                <a:spcPct val="110300"/>
              </a:lnSpc>
              <a:spcBef>
                <a:spcPts val="585"/>
              </a:spcBef>
              <a:buSzPct val="77777"/>
              <a:buChar char="•"/>
              <a:tabLst>
                <a:tab pos="297815" algn="l"/>
                <a:tab pos="298450" algn="l"/>
              </a:tabLst>
            </a:pPr>
            <a:r>
              <a:rPr sz="1800" spc="-5" dirty="0">
                <a:latin typeface="Arial"/>
                <a:cs typeface="Arial"/>
              </a:rPr>
              <a:t>Correct antibiotic type according to the procedure and patient history aims to  destroy the bacteria most frequently found at the operation site and to be safe  for </a:t>
            </a:r>
            <a:r>
              <a:rPr sz="1800" dirty="0">
                <a:latin typeface="Arial"/>
                <a:cs typeface="Arial"/>
              </a:rPr>
              <a:t>the </a:t>
            </a:r>
            <a:r>
              <a:rPr sz="1800" spc="-5" dirty="0">
                <a:latin typeface="Arial"/>
                <a:cs typeface="Arial"/>
              </a:rPr>
              <a:t>patient.</a:t>
            </a:r>
            <a:endParaRPr sz="1800">
              <a:latin typeface="Arial"/>
              <a:cs typeface="Arial"/>
            </a:endParaRPr>
          </a:p>
        </p:txBody>
      </p:sp>
      <p:sp>
        <p:nvSpPr>
          <p:cNvPr id="3" name="object 3"/>
          <p:cNvSpPr txBox="1">
            <a:spLocks noGrp="1"/>
          </p:cNvSpPr>
          <p:nvPr>
            <p:ph type="title"/>
          </p:nvPr>
        </p:nvSpPr>
        <p:spPr>
          <a:xfrm>
            <a:off x="365298" y="198966"/>
            <a:ext cx="5037455" cy="1718945"/>
          </a:xfrm>
          <a:prstGeom prst="rect">
            <a:avLst/>
          </a:prstGeom>
        </p:spPr>
        <p:txBody>
          <a:bodyPr vert="horz" wrap="square" lIns="0" tIns="57785" rIns="0" bIns="0" rtlCol="0">
            <a:spAutoFit/>
          </a:bodyPr>
          <a:lstStyle/>
          <a:p>
            <a:pPr marL="12700" marR="5080">
              <a:lnSpc>
                <a:spcPct val="90100"/>
              </a:lnSpc>
              <a:spcBef>
                <a:spcPts val="455"/>
              </a:spcBef>
            </a:pPr>
            <a:r>
              <a:rPr sz="3000" spc="-15" dirty="0"/>
              <a:t>Strong </a:t>
            </a:r>
            <a:r>
              <a:rPr sz="3000" spc="-10" dirty="0"/>
              <a:t>recommendations </a:t>
            </a:r>
            <a:r>
              <a:rPr sz="3000" dirty="0"/>
              <a:t>–  </a:t>
            </a:r>
            <a:r>
              <a:rPr sz="3000" spc="-10" dirty="0"/>
              <a:t>preoperative measures:  </a:t>
            </a:r>
            <a:r>
              <a:rPr sz="3000" spc="-5" dirty="0">
                <a:solidFill>
                  <a:srgbClr val="FF781D"/>
                </a:solidFill>
              </a:rPr>
              <a:t>Surgical antibiotic </a:t>
            </a:r>
            <a:r>
              <a:rPr sz="3000" spc="-10" dirty="0">
                <a:solidFill>
                  <a:srgbClr val="FF781D"/>
                </a:solidFill>
              </a:rPr>
              <a:t>prophylaxis  </a:t>
            </a:r>
            <a:r>
              <a:rPr sz="3000" spc="-5" dirty="0">
                <a:solidFill>
                  <a:srgbClr val="FF781D"/>
                </a:solidFill>
              </a:rPr>
              <a:t>(SAP) timing </a:t>
            </a:r>
            <a:r>
              <a:rPr sz="3000" dirty="0">
                <a:solidFill>
                  <a:srgbClr val="FF781D"/>
                </a:solidFill>
              </a:rPr>
              <a:t>(1)</a:t>
            </a:r>
            <a:endParaRPr sz="3000"/>
          </a:p>
        </p:txBody>
      </p:sp>
      <p:sp>
        <p:nvSpPr>
          <p:cNvPr id="4" name="object 4"/>
          <p:cNvSpPr/>
          <p:nvPr/>
        </p:nvSpPr>
        <p:spPr>
          <a:xfrm>
            <a:off x="5580112" y="406609"/>
            <a:ext cx="1421006" cy="142384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5298" y="1670376"/>
            <a:ext cx="8250555" cy="3954145"/>
          </a:xfrm>
          <a:prstGeom prst="rect">
            <a:avLst/>
          </a:prstGeom>
        </p:spPr>
        <p:txBody>
          <a:bodyPr vert="horz" wrap="square" lIns="0" tIns="125095" rIns="0" bIns="0" rtlCol="0">
            <a:spAutoFit/>
          </a:bodyPr>
          <a:lstStyle/>
          <a:p>
            <a:pPr marL="12700">
              <a:lnSpc>
                <a:spcPct val="100000"/>
              </a:lnSpc>
              <a:spcBef>
                <a:spcPts val="985"/>
              </a:spcBef>
            </a:pPr>
            <a:r>
              <a:rPr sz="2400" b="1" i="1" spc="-5" dirty="0">
                <a:latin typeface="Arial"/>
                <a:cs typeface="Arial"/>
              </a:rPr>
              <a:t>Notes</a:t>
            </a:r>
            <a:endParaRPr sz="2400">
              <a:latin typeface="Arial"/>
              <a:cs typeface="Arial"/>
            </a:endParaRPr>
          </a:p>
          <a:p>
            <a:pPr marL="298450" marR="450850" indent="-285750">
              <a:lnSpc>
                <a:spcPct val="109900"/>
              </a:lnSpc>
              <a:spcBef>
                <a:spcPts val="605"/>
              </a:spcBef>
              <a:buSzPct val="79166"/>
              <a:buChar char="•"/>
              <a:tabLst>
                <a:tab pos="297815" algn="l"/>
                <a:tab pos="298450" algn="l"/>
              </a:tabLst>
            </a:pPr>
            <a:r>
              <a:rPr sz="2400" dirty="0">
                <a:latin typeface="Arial"/>
                <a:cs typeface="Arial"/>
              </a:rPr>
              <a:t>Correct dosage is </a:t>
            </a:r>
            <a:r>
              <a:rPr sz="2400" spc="-5" dirty="0">
                <a:latin typeface="Arial"/>
                <a:cs typeface="Arial"/>
              </a:rPr>
              <a:t>important to </a:t>
            </a:r>
            <a:r>
              <a:rPr sz="2400" dirty="0">
                <a:latin typeface="Arial"/>
                <a:cs typeface="Arial"/>
              </a:rPr>
              <a:t>have </a:t>
            </a:r>
            <a:r>
              <a:rPr sz="2400" spc="-5" dirty="0">
                <a:latin typeface="Arial"/>
                <a:cs typeface="Arial"/>
              </a:rPr>
              <a:t>the </a:t>
            </a:r>
            <a:r>
              <a:rPr sz="2400" dirty="0">
                <a:latin typeface="Arial"/>
                <a:cs typeface="Arial"/>
              </a:rPr>
              <a:t>right </a:t>
            </a:r>
            <a:r>
              <a:rPr sz="2400" spc="-5" dirty="0">
                <a:latin typeface="Arial"/>
                <a:cs typeface="Arial"/>
              </a:rPr>
              <a:t>antibiotic  concentration </a:t>
            </a:r>
            <a:r>
              <a:rPr sz="2400" dirty="0">
                <a:latin typeface="Arial"/>
                <a:cs typeface="Arial"/>
              </a:rPr>
              <a:t>at </a:t>
            </a:r>
            <a:r>
              <a:rPr sz="2400" spc="-5" dirty="0">
                <a:latin typeface="Arial"/>
                <a:cs typeface="Arial"/>
              </a:rPr>
              <a:t>the operation site throughout the entire  operation.</a:t>
            </a:r>
            <a:endParaRPr sz="2400">
              <a:latin typeface="Arial"/>
              <a:cs typeface="Arial"/>
            </a:endParaRPr>
          </a:p>
          <a:p>
            <a:pPr>
              <a:lnSpc>
                <a:spcPct val="100000"/>
              </a:lnSpc>
              <a:spcBef>
                <a:spcPts val="40"/>
              </a:spcBef>
              <a:buFont typeface="Arial"/>
              <a:buChar char="•"/>
            </a:pPr>
            <a:endParaRPr sz="3750">
              <a:latin typeface="Times New Roman"/>
              <a:cs typeface="Times New Roman"/>
            </a:endParaRPr>
          </a:p>
          <a:p>
            <a:pPr marL="298450" marR="5080" indent="-285750">
              <a:lnSpc>
                <a:spcPct val="110300"/>
              </a:lnSpc>
              <a:buSzPct val="79166"/>
              <a:buChar char="•"/>
              <a:tabLst>
                <a:tab pos="297815" algn="l"/>
                <a:tab pos="298450" algn="l"/>
              </a:tabLst>
            </a:pPr>
            <a:r>
              <a:rPr sz="2400" dirty="0">
                <a:latin typeface="Arial"/>
                <a:cs typeface="Arial"/>
              </a:rPr>
              <a:t>Correct use of </a:t>
            </a:r>
            <a:r>
              <a:rPr sz="2400" spc="-5" dirty="0">
                <a:latin typeface="Arial"/>
                <a:cs typeface="Arial"/>
              </a:rPr>
              <a:t>SAP </a:t>
            </a:r>
            <a:r>
              <a:rPr sz="2400" dirty="0">
                <a:latin typeface="Arial"/>
                <a:cs typeface="Arial"/>
              </a:rPr>
              <a:t>is </a:t>
            </a:r>
            <a:r>
              <a:rPr sz="2400" spc="-5" dirty="0">
                <a:latin typeface="Arial"/>
                <a:cs typeface="Arial"/>
              </a:rPr>
              <a:t>important </a:t>
            </a:r>
            <a:r>
              <a:rPr sz="2400" dirty="0">
                <a:latin typeface="Arial"/>
                <a:cs typeface="Arial"/>
              </a:rPr>
              <a:t>not only </a:t>
            </a:r>
            <a:r>
              <a:rPr sz="2400" spc="-5" dirty="0">
                <a:latin typeface="Arial"/>
                <a:cs typeface="Arial"/>
              </a:rPr>
              <a:t>to </a:t>
            </a:r>
            <a:r>
              <a:rPr sz="2400" dirty="0">
                <a:latin typeface="Arial"/>
                <a:cs typeface="Arial"/>
              </a:rPr>
              <a:t>prevent </a:t>
            </a:r>
            <a:r>
              <a:rPr sz="2400" spc="-5" dirty="0">
                <a:latin typeface="Arial"/>
                <a:cs typeface="Arial"/>
              </a:rPr>
              <a:t>SSI</a:t>
            </a:r>
            <a:r>
              <a:rPr sz="2400" spc="-160" dirty="0">
                <a:latin typeface="Arial"/>
                <a:cs typeface="Arial"/>
              </a:rPr>
              <a:t> </a:t>
            </a:r>
            <a:r>
              <a:rPr sz="2400" dirty="0">
                <a:latin typeface="Arial"/>
                <a:cs typeface="Arial"/>
              </a:rPr>
              <a:t>but  also </a:t>
            </a:r>
            <a:r>
              <a:rPr sz="2400" spc="-5" dirty="0">
                <a:latin typeface="Arial"/>
                <a:cs typeface="Arial"/>
              </a:rPr>
              <a:t>to </a:t>
            </a:r>
            <a:r>
              <a:rPr sz="2400" dirty="0">
                <a:latin typeface="Arial"/>
                <a:cs typeface="Arial"/>
              </a:rPr>
              <a:t>avoid emergence of </a:t>
            </a:r>
            <a:r>
              <a:rPr sz="2400" spc="-5" dirty="0">
                <a:latin typeface="Arial"/>
                <a:cs typeface="Arial"/>
              </a:rPr>
              <a:t>antimicrobial-resistant  pathogens that </a:t>
            </a:r>
            <a:r>
              <a:rPr sz="2400" dirty="0">
                <a:latin typeface="Arial"/>
                <a:cs typeface="Arial"/>
              </a:rPr>
              <a:t>can cause more serious disease </a:t>
            </a:r>
            <a:r>
              <a:rPr sz="2400" spc="-5" dirty="0">
                <a:latin typeface="Arial"/>
                <a:cs typeface="Arial"/>
              </a:rPr>
              <a:t>to the  patient.</a:t>
            </a:r>
            <a:endParaRPr sz="2400">
              <a:latin typeface="Arial"/>
              <a:cs typeface="Arial"/>
            </a:endParaRPr>
          </a:p>
        </p:txBody>
      </p:sp>
      <p:sp>
        <p:nvSpPr>
          <p:cNvPr id="3" name="object 3"/>
          <p:cNvSpPr txBox="1">
            <a:spLocks noGrp="1"/>
          </p:cNvSpPr>
          <p:nvPr>
            <p:ph type="title"/>
          </p:nvPr>
        </p:nvSpPr>
        <p:spPr>
          <a:xfrm>
            <a:off x="365298" y="150614"/>
            <a:ext cx="4683125" cy="1393825"/>
          </a:xfrm>
          <a:prstGeom prst="rect">
            <a:avLst/>
          </a:prstGeom>
        </p:spPr>
        <p:txBody>
          <a:bodyPr vert="horz" wrap="square" lIns="0" tIns="66040" rIns="0" bIns="0" rtlCol="0">
            <a:spAutoFit/>
          </a:bodyPr>
          <a:lstStyle/>
          <a:p>
            <a:pPr marL="12700" marR="5080">
              <a:lnSpc>
                <a:spcPts val="3470"/>
              </a:lnSpc>
              <a:spcBef>
                <a:spcPts val="520"/>
              </a:spcBef>
            </a:pPr>
            <a:r>
              <a:rPr spc="-15" dirty="0"/>
              <a:t>Strong </a:t>
            </a:r>
            <a:r>
              <a:rPr spc="-10" dirty="0"/>
              <a:t>recommendations </a:t>
            </a:r>
            <a:r>
              <a:rPr dirty="0"/>
              <a:t>–  </a:t>
            </a:r>
            <a:r>
              <a:rPr spc="-10" dirty="0"/>
              <a:t>preoperative measures:  </a:t>
            </a:r>
            <a:r>
              <a:rPr spc="-5" dirty="0">
                <a:solidFill>
                  <a:srgbClr val="FF781D"/>
                </a:solidFill>
              </a:rPr>
              <a:t>SAP timing</a:t>
            </a:r>
            <a:r>
              <a:rPr spc="-190" dirty="0">
                <a:solidFill>
                  <a:srgbClr val="FF781D"/>
                </a:solidFill>
              </a:rPr>
              <a:t> </a:t>
            </a:r>
            <a:r>
              <a:rPr spc="-5" dirty="0">
                <a:solidFill>
                  <a:srgbClr val="FF781D"/>
                </a:solidFill>
              </a:rPr>
              <a:t>(2)</a:t>
            </a:r>
          </a:p>
        </p:txBody>
      </p:sp>
      <p:sp>
        <p:nvSpPr>
          <p:cNvPr id="4" name="object 4"/>
          <p:cNvSpPr/>
          <p:nvPr/>
        </p:nvSpPr>
        <p:spPr>
          <a:xfrm>
            <a:off x="5580112" y="406609"/>
            <a:ext cx="1421006" cy="142384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5298" y="1223059"/>
            <a:ext cx="8189595" cy="5419090"/>
          </a:xfrm>
          <a:prstGeom prst="rect">
            <a:avLst/>
          </a:prstGeom>
        </p:spPr>
        <p:txBody>
          <a:bodyPr vert="horz" wrap="square" lIns="0" tIns="12700" rIns="0" bIns="0" rtlCol="0">
            <a:spAutoFit/>
          </a:bodyPr>
          <a:lstStyle/>
          <a:p>
            <a:pPr marL="298450" marR="3735070" indent="-285750">
              <a:lnSpc>
                <a:spcPct val="111100"/>
              </a:lnSpc>
              <a:spcBef>
                <a:spcPts val="100"/>
              </a:spcBef>
              <a:buSzPct val="78947"/>
              <a:buChar char="•"/>
              <a:tabLst>
                <a:tab pos="297815" algn="l"/>
                <a:tab pos="298450" algn="l"/>
              </a:tabLst>
            </a:pPr>
            <a:r>
              <a:rPr sz="1900" spc="-5" dirty="0">
                <a:latin typeface="Arial"/>
                <a:cs typeface="Arial"/>
              </a:rPr>
              <a:t>Half-life </a:t>
            </a:r>
            <a:r>
              <a:rPr sz="1900" dirty="0">
                <a:latin typeface="Arial"/>
                <a:cs typeface="Arial"/>
              </a:rPr>
              <a:t>of </a:t>
            </a:r>
            <a:r>
              <a:rPr sz="1900" spc="-5" dirty="0">
                <a:latin typeface="Arial"/>
                <a:cs typeface="Arial"/>
              </a:rPr>
              <a:t>antibiotics </a:t>
            </a:r>
            <a:r>
              <a:rPr sz="1900" dirty="0">
                <a:latin typeface="Arial"/>
                <a:cs typeface="Arial"/>
              </a:rPr>
              <a:t>may </a:t>
            </a:r>
            <a:r>
              <a:rPr sz="1900" spc="-10" dirty="0">
                <a:latin typeface="Arial"/>
                <a:cs typeface="Arial"/>
              </a:rPr>
              <a:t>affect </a:t>
            </a:r>
            <a:r>
              <a:rPr sz="1900" dirty="0">
                <a:latin typeface="Arial"/>
                <a:cs typeface="Arial"/>
              </a:rPr>
              <a:t>serum  and </a:t>
            </a:r>
            <a:r>
              <a:rPr sz="1900" spc="-5" dirty="0">
                <a:latin typeface="Arial"/>
                <a:cs typeface="Arial"/>
              </a:rPr>
              <a:t>tissue concentrations </a:t>
            </a:r>
            <a:r>
              <a:rPr sz="1900" dirty="0">
                <a:latin typeface="Arial"/>
                <a:cs typeface="Arial"/>
              </a:rPr>
              <a:t>– </a:t>
            </a:r>
            <a:r>
              <a:rPr sz="1900" spc="-5" dirty="0">
                <a:latin typeface="Arial"/>
                <a:cs typeface="Arial"/>
              </a:rPr>
              <a:t>half-life</a:t>
            </a:r>
            <a:r>
              <a:rPr sz="1900" spc="65" dirty="0">
                <a:latin typeface="Arial"/>
                <a:cs typeface="Arial"/>
              </a:rPr>
              <a:t> </a:t>
            </a:r>
            <a:r>
              <a:rPr sz="1900" dirty="0">
                <a:latin typeface="Arial"/>
                <a:cs typeface="Arial"/>
              </a:rPr>
              <a:t>of</a:t>
            </a:r>
            <a:endParaRPr sz="1900">
              <a:latin typeface="Arial"/>
              <a:cs typeface="Arial"/>
            </a:endParaRPr>
          </a:p>
          <a:p>
            <a:pPr marL="298450" marR="25400">
              <a:lnSpc>
                <a:spcPct val="109600"/>
              </a:lnSpc>
            </a:pPr>
            <a:r>
              <a:rPr sz="1900" spc="-5" dirty="0">
                <a:latin typeface="Arial"/>
                <a:cs typeface="Arial"/>
              </a:rPr>
              <a:t>administered antibiotics </a:t>
            </a:r>
            <a:r>
              <a:rPr sz="1900" dirty="0">
                <a:latin typeface="Arial"/>
                <a:cs typeface="Arial"/>
              </a:rPr>
              <a:t>should be </a:t>
            </a:r>
            <a:r>
              <a:rPr sz="1900" spc="-5" dirty="0">
                <a:latin typeface="Arial"/>
                <a:cs typeface="Arial"/>
              </a:rPr>
              <a:t>taken into </a:t>
            </a:r>
            <a:r>
              <a:rPr sz="1900" dirty="0">
                <a:latin typeface="Arial"/>
                <a:cs typeface="Arial"/>
              </a:rPr>
              <a:t>account in order </a:t>
            </a:r>
            <a:r>
              <a:rPr sz="1900" spc="-5" dirty="0">
                <a:latin typeface="Arial"/>
                <a:cs typeface="Arial"/>
              </a:rPr>
              <a:t>to establish  the </a:t>
            </a:r>
            <a:r>
              <a:rPr sz="1900" dirty="0">
                <a:latin typeface="Arial"/>
                <a:cs typeface="Arial"/>
              </a:rPr>
              <a:t>exact </a:t>
            </a:r>
            <a:r>
              <a:rPr sz="1900" spc="-5" dirty="0">
                <a:latin typeface="Arial"/>
                <a:cs typeface="Arial"/>
              </a:rPr>
              <a:t>time </a:t>
            </a:r>
            <a:r>
              <a:rPr sz="1900" dirty="0">
                <a:latin typeface="Arial"/>
                <a:cs typeface="Arial"/>
              </a:rPr>
              <a:t>of </a:t>
            </a:r>
            <a:r>
              <a:rPr sz="1900" spc="-5" dirty="0">
                <a:latin typeface="Arial"/>
                <a:cs typeface="Arial"/>
              </a:rPr>
              <a:t>administration within the 120-minute</a:t>
            </a:r>
            <a:r>
              <a:rPr sz="1900" spc="180" dirty="0">
                <a:latin typeface="Arial"/>
                <a:cs typeface="Arial"/>
              </a:rPr>
              <a:t> </a:t>
            </a:r>
            <a:r>
              <a:rPr sz="1900" spc="-5" dirty="0">
                <a:latin typeface="Arial"/>
                <a:cs typeface="Arial"/>
              </a:rPr>
              <a:t>recommendation.</a:t>
            </a:r>
            <a:endParaRPr sz="1900">
              <a:latin typeface="Arial"/>
              <a:cs typeface="Arial"/>
            </a:endParaRPr>
          </a:p>
          <a:p>
            <a:pPr marL="298450" marR="16510" indent="-285750">
              <a:lnSpc>
                <a:spcPct val="111100"/>
              </a:lnSpc>
              <a:spcBef>
                <a:spcPts val="1165"/>
              </a:spcBef>
              <a:buSzPct val="78947"/>
              <a:buChar char="•"/>
              <a:tabLst>
                <a:tab pos="297815" algn="l"/>
                <a:tab pos="298450" algn="l"/>
              </a:tabLst>
            </a:pPr>
            <a:r>
              <a:rPr sz="1900" spc="-5" dirty="0">
                <a:latin typeface="Arial"/>
                <a:cs typeface="Arial"/>
              </a:rPr>
              <a:t>Antibiotics with </a:t>
            </a:r>
            <a:r>
              <a:rPr sz="1900" dirty="0">
                <a:latin typeface="Arial"/>
                <a:cs typeface="Arial"/>
              </a:rPr>
              <a:t>a short </a:t>
            </a:r>
            <a:r>
              <a:rPr sz="1900" spc="-5" dirty="0">
                <a:latin typeface="Arial"/>
                <a:cs typeface="Arial"/>
              </a:rPr>
              <a:t>half-life (e.g. cefazolin, cefoxitin </a:t>
            </a:r>
            <a:r>
              <a:rPr sz="1900" dirty="0">
                <a:latin typeface="Arial"/>
                <a:cs typeface="Arial"/>
              </a:rPr>
              <a:t>and penicillins in  general) should be </a:t>
            </a:r>
            <a:r>
              <a:rPr sz="1900" spc="-5" dirty="0">
                <a:latin typeface="Arial"/>
                <a:cs typeface="Arial"/>
              </a:rPr>
              <a:t>administered </a:t>
            </a:r>
            <a:r>
              <a:rPr sz="1900" dirty="0">
                <a:latin typeface="Arial"/>
                <a:cs typeface="Arial"/>
              </a:rPr>
              <a:t>closer </a:t>
            </a:r>
            <a:r>
              <a:rPr sz="1900" spc="-5" dirty="0">
                <a:latin typeface="Arial"/>
                <a:cs typeface="Arial"/>
              </a:rPr>
              <a:t>to the </a:t>
            </a:r>
            <a:r>
              <a:rPr sz="1900" dirty="0">
                <a:latin typeface="Arial"/>
                <a:cs typeface="Arial"/>
              </a:rPr>
              <a:t>incision </a:t>
            </a:r>
            <a:r>
              <a:rPr sz="1900" spc="-5" dirty="0">
                <a:latin typeface="Arial"/>
                <a:cs typeface="Arial"/>
              </a:rPr>
              <a:t>time </a:t>
            </a:r>
            <a:r>
              <a:rPr sz="1900" dirty="0">
                <a:latin typeface="Arial"/>
                <a:cs typeface="Arial"/>
              </a:rPr>
              <a:t>(&lt;60</a:t>
            </a:r>
            <a:r>
              <a:rPr sz="1900" spc="150" dirty="0">
                <a:latin typeface="Arial"/>
                <a:cs typeface="Arial"/>
              </a:rPr>
              <a:t> </a:t>
            </a:r>
            <a:r>
              <a:rPr sz="1900" spc="-5" dirty="0">
                <a:latin typeface="Arial"/>
                <a:cs typeface="Arial"/>
              </a:rPr>
              <a:t>minutes).</a:t>
            </a:r>
            <a:endParaRPr sz="1900">
              <a:latin typeface="Arial"/>
              <a:cs typeface="Arial"/>
            </a:endParaRPr>
          </a:p>
          <a:p>
            <a:pPr marL="298450" marR="71120" indent="-285750">
              <a:lnSpc>
                <a:spcPct val="110100"/>
              </a:lnSpc>
              <a:spcBef>
                <a:spcPts val="1190"/>
              </a:spcBef>
              <a:buSzPct val="78947"/>
              <a:buChar char="•"/>
              <a:tabLst>
                <a:tab pos="297815" algn="l"/>
                <a:tab pos="298450" algn="l"/>
              </a:tabLst>
            </a:pPr>
            <a:r>
              <a:rPr sz="1900" dirty="0">
                <a:latin typeface="Arial"/>
                <a:cs typeface="Arial"/>
              </a:rPr>
              <a:t>Underlying </a:t>
            </a:r>
            <a:r>
              <a:rPr sz="1900" spc="-5" dirty="0">
                <a:latin typeface="Arial"/>
                <a:cs typeface="Arial"/>
              </a:rPr>
              <a:t>factors </a:t>
            </a:r>
            <a:r>
              <a:rPr sz="1900" dirty="0">
                <a:latin typeface="Arial"/>
                <a:cs typeface="Arial"/>
              </a:rPr>
              <a:t>in </a:t>
            </a:r>
            <a:r>
              <a:rPr sz="1900" spc="-5" dirty="0">
                <a:latin typeface="Arial"/>
                <a:cs typeface="Arial"/>
              </a:rPr>
              <a:t>patients </a:t>
            </a:r>
            <a:r>
              <a:rPr sz="1900" dirty="0">
                <a:latin typeface="Arial"/>
                <a:cs typeface="Arial"/>
              </a:rPr>
              <a:t>may also </a:t>
            </a:r>
            <a:r>
              <a:rPr sz="1900" spc="-10" dirty="0">
                <a:latin typeface="Arial"/>
                <a:cs typeface="Arial"/>
              </a:rPr>
              <a:t>affect </a:t>
            </a:r>
            <a:r>
              <a:rPr sz="1900" dirty="0">
                <a:latin typeface="Arial"/>
                <a:cs typeface="Arial"/>
              </a:rPr>
              <a:t>drug </a:t>
            </a:r>
            <a:r>
              <a:rPr sz="1900" spc="-5" dirty="0">
                <a:latin typeface="Arial"/>
                <a:cs typeface="Arial"/>
              </a:rPr>
              <a:t>disposition (e.g.  malnourishment, </a:t>
            </a:r>
            <a:r>
              <a:rPr sz="1900" spc="-20" dirty="0">
                <a:latin typeface="Arial"/>
                <a:cs typeface="Arial"/>
              </a:rPr>
              <a:t>obesity, </a:t>
            </a:r>
            <a:r>
              <a:rPr sz="1900" dirty="0">
                <a:latin typeface="Arial"/>
                <a:cs typeface="Arial"/>
              </a:rPr>
              <a:t>cachexia or renal disease </a:t>
            </a:r>
            <a:r>
              <a:rPr sz="1900" spc="-5" dirty="0">
                <a:latin typeface="Arial"/>
                <a:cs typeface="Arial"/>
              </a:rPr>
              <a:t>with protein </a:t>
            </a:r>
            <a:r>
              <a:rPr sz="1900" dirty="0">
                <a:latin typeface="Arial"/>
                <a:cs typeface="Arial"/>
              </a:rPr>
              <a:t>loss may  result in </a:t>
            </a:r>
            <a:r>
              <a:rPr sz="1900" spc="-5" dirty="0">
                <a:latin typeface="Arial"/>
                <a:cs typeface="Arial"/>
              </a:rPr>
              <a:t>suboptimal antibiotic </a:t>
            </a:r>
            <a:r>
              <a:rPr sz="1900" dirty="0">
                <a:latin typeface="Arial"/>
                <a:cs typeface="Arial"/>
              </a:rPr>
              <a:t>exposure </a:t>
            </a:r>
            <a:r>
              <a:rPr sz="1900" spc="-5" dirty="0">
                <a:latin typeface="Arial"/>
                <a:cs typeface="Arial"/>
              </a:rPr>
              <a:t>through </a:t>
            </a:r>
            <a:r>
              <a:rPr sz="1900" dirty="0">
                <a:latin typeface="Arial"/>
                <a:cs typeface="Arial"/>
              </a:rPr>
              <a:t>increased </a:t>
            </a:r>
            <a:r>
              <a:rPr sz="1900" spc="-5" dirty="0">
                <a:latin typeface="Arial"/>
                <a:cs typeface="Arial"/>
              </a:rPr>
              <a:t>antibiotic  </a:t>
            </a:r>
            <a:r>
              <a:rPr sz="1900" dirty="0">
                <a:latin typeface="Arial"/>
                <a:cs typeface="Arial"/>
              </a:rPr>
              <a:t>clearance in </a:t>
            </a:r>
            <a:r>
              <a:rPr sz="1900" spc="-5" dirty="0">
                <a:latin typeface="Arial"/>
                <a:cs typeface="Arial"/>
              </a:rPr>
              <a:t>the </a:t>
            </a:r>
            <a:r>
              <a:rPr sz="1900" dirty="0">
                <a:latin typeface="Arial"/>
                <a:cs typeface="Arial"/>
              </a:rPr>
              <a:t>presence of normal or </a:t>
            </a:r>
            <a:r>
              <a:rPr sz="1900" spc="-5" dirty="0">
                <a:latin typeface="Arial"/>
                <a:cs typeface="Arial"/>
              </a:rPr>
              <a:t>augmented </a:t>
            </a:r>
            <a:r>
              <a:rPr sz="1900" dirty="0">
                <a:latin typeface="Arial"/>
                <a:cs typeface="Arial"/>
              </a:rPr>
              <a:t>renal</a:t>
            </a:r>
            <a:r>
              <a:rPr sz="1900" spc="50" dirty="0">
                <a:latin typeface="Arial"/>
                <a:cs typeface="Arial"/>
              </a:rPr>
              <a:t> </a:t>
            </a:r>
            <a:r>
              <a:rPr sz="1900" spc="-5" dirty="0">
                <a:latin typeface="Arial"/>
                <a:cs typeface="Arial"/>
              </a:rPr>
              <a:t>function).</a:t>
            </a:r>
            <a:endParaRPr sz="1900">
              <a:latin typeface="Arial"/>
              <a:cs typeface="Arial"/>
            </a:endParaRPr>
          </a:p>
          <a:p>
            <a:pPr marL="298450" marR="5080" indent="-285750">
              <a:lnSpc>
                <a:spcPct val="109600"/>
              </a:lnSpc>
              <a:spcBef>
                <a:spcPts val="1205"/>
              </a:spcBef>
              <a:buSzPct val="78947"/>
              <a:buChar char="•"/>
              <a:tabLst>
                <a:tab pos="297815" algn="l"/>
                <a:tab pos="298450" algn="l"/>
              </a:tabLst>
            </a:pPr>
            <a:r>
              <a:rPr sz="1900" spc="-5" dirty="0">
                <a:latin typeface="Arial"/>
                <a:cs typeface="Arial"/>
              </a:rPr>
              <a:t>An </a:t>
            </a:r>
            <a:r>
              <a:rPr sz="1900" dirty="0">
                <a:latin typeface="Arial"/>
                <a:cs typeface="Arial"/>
              </a:rPr>
              <a:t>example of surgery not requiring </a:t>
            </a:r>
            <a:r>
              <a:rPr sz="1900" spc="-5" dirty="0">
                <a:latin typeface="Arial"/>
                <a:cs typeface="Arial"/>
              </a:rPr>
              <a:t>SAP </a:t>
            </a:r>
            <a:r>
              <a:rPr sz="1900" dirty="0">
                <a:latin typeface="Arial"/>
                <a:cs typeface="Arial"/>
              </a:rPr>
              <a:t>is clean </a:t>
            </a:r>
            <a:r>
              <a:rPr sz="1900" spc="-5" dirty="0">
                <a:latin typeface="Arial"/>
                <a:cs typeface="Arial"/>
              </a:rPr>
              <a:t>orthopaedic </a:t>
            </a:r>
            <a:r>
              <a:rPr sz="1900" dirty="0">
                <a:latin typeface="Arial"/>
                <a:cs typeface="Arial"/>
              </a:rPr>
              <a:t>surgery not  involving </a:t>
            </a:r>
            <a:r>
              <a:rPr sz="1900" spc="-5" dirty="0">
                <a:latin typeface="Arial"/>
                <a:cs typeface="Arial"/>
              </a:rPr>
              <a:t>implantation </a:t>
            </a:r>
            <a:r>
              <a:rPr sz="1900" dirty="0">
                <a:latin typeface="Arial"/>
                <a:cs typeface="Arial"/>
              </a:rPr>
              <a:t>of </a:t>
            </a:r>
            <a:r>
              <a:rPr sz="1900" spc="-5" dirty="0">
                <a:latin typeface="Arial"/>
                <a:cs typeface="Arial"/>
              </a:rPr>
              <a:t>foreign</a:t>
            </a:r>
            <a:r>
              <a:rPr sz="1900" dirty="0">
                <a:latin typeface="Arial"/>
                <a:cs typeface="Arial"/>
              </a:rPr>
              <a:t> </a:t>
            </a:r>
            <a:r>
              <a:rPr sz="1900" spc="-5" dirty="0">
                <a:latin typeface="Arial"/>
                <a:cs typeface="Arial"/>
              </a:rPr>
              <a:t>materials.</a:t>
            </a:r>
            <a:endParaRPr sz="1900">
              <a:latin typeface="Arial"/>
              <a:cs typeface="Arial"/>
            </a:endParaRPr>
          </a:p>
          <a:p>
            <a:pPr marL="298450" marR="210820" indent="-285750">
              <a:lnSpc>
                <a:spcPct val="110400"/>
              </a:lnSpc>
              <a:spcBef>
                <a:spcPts val="1180"/>
              </a:spcBef>
              <a:buSzPct val="78947"/>
              <a:buChar char="•"/>
              <a:tabLst>
                <a:tab pos="297815" algn="l"/>
                <a:tab pos="298450" algn="l"/>
              </a:tabLst>
            </a:pPr>
            <a:r>
              <a:rPr sz="1900" dirty="0">
                <a:latin typeface="Arial"/>
                <a:cs typeface="Arial"/>
              </a:rPr>
              <a:t>There are </a:t>
            </a:r>
            <a:r>
              <a:rPr sz="1900" spc="-5" dirty="0">
                <a:latin typeface="Arial"/>
                <a:cs typeface="Arial"/>
              </a:rPr>
              <a:t>recommendations </a:t>
            </a:r>
            <a:r>
              <a:rPr sz="1900" dirty="0">
                <a:latin typeface="Arial"/>
                <a:cs typeface="Arial"/>
              </a:rPr>
              <a:t>about redosing if a procedure exceeds </a:t>
            </a:r>
            <a:r>
              <a:rPr sz="1900" spc="-5" dirty="0">
                <a:latin typeface="Arial"/>
                <a:cs typeface="Arial"/>
              </a:rPr>
              <a:t>two  half-lives </a:t>
            </a:r>
            <a:r>
              <a:rPr sz="1900" dirty="0">
                <a:latin typeface="Arial"/>
                <a:cs typeface="Arial"/>
              </a:rPr>
              <a:t>of </a:t>
            </a:r>
            <a:r>
              <a:rPr sz="1900" spc="-5" dirty="0">
                <a:latin typeface="Arial"/>
                <a:cs typeface="Arial"/>
              </a:rPr>
              <a:t>the </a:t>
            </a:r>
            <a:r>
              <a:rPr sz="1900" dirty="0">
                <a:latin typeface="Arial"/>
                <a:cs typeface="Arial"/>
              </a:rPr>
              <a:t>drug or if </a:t>
            </a:r>
            <a:r>
              <a:rPr sz="1900" spc="-5" dirty="0">
                <a:latin typeface="Arial"/>
                <a:cs typeface="Arial"/>
              </a:rPr>
              <a:t>there </a:t>
            </a:r>
            <a:r>
              <a:rPr sz="1900" dirty="0">
                <a:latin typeface="Arial"/>
                <a:cs typeface="Arial"/>
              </a:rPr>
              <a:t>is excessive blood loss, but not enough  evidence is available </a:t>
            </a:r>
            <a:r>
              <a:rPr sz="1900" spc="-5" dirty="0">
                <a:latin typeface="Arial"/>
                <a:cs typeface="Arial"/>
              </a:rPr>
              <a:t>to </a:t>
            </a:r>
            <a:r>
              <a:rPr sz="1900" dirty="0">
                <a:latin typeface="Arial"/>
                <a:cs typeface="Arial"/>
              </a:rPr>
              <a:t>make </a:t>
            </a:r>
            <a:r>
              <a:rPr sz="1900" spc="-5" dirty="0">
                <a:latin typeface="Arial"/>
                <a:cs typeface="Arial"/>
              </a:rPr>
              <a:t>this confirmed</a:t>
            </a:r>
            <a:r>
              <a:rPr sz="1900" spc="10" dirty="0">
                <a:latin typeface="Arial"/>
                <a:cs typeface="Arial"/>
              </a:rPr>
              <a:t> </a:t>
            </a:r>
            <a:r>
              <a:rPr sz="1900" spc="-5" dirty="0">
                <a:latin typeface="Arial"/>
                <a:cs typeface="Arial"/>
              </a:rPr>
              <a:t>protocols.</a:t>
            </a:r>
            <a:endParaRPr sz="1900">
              <a:latin typeface="Arial"/>
              <a:cs typeface="Arial"/>
            </a:endParaRPr>
          </a:p>
        </p:txBody>
      </p:sp>
      <p:sp>
        <p:nvSpPr>
          <p:cNvPr id="3" name="object 3"/>
          <p:cNvSpPr txBox="1">
            <a:spLocks noGrp="1"/>
          </p:cNvSpPr>
          <p:nvPr>
            <p:ph type="title"/>
          </p:nvPr>
        </p:nvSpPr>
        <p:spPr>
          <a:xfrm>
            <a:off x="365298" y="603421"/>
            <a:ext cx="2744470" cy="513080"/>
          </a:xfrm>
          <a:prstGeom prst="rect">
            <a:avLst/>
          </a:prstGeom>
        </p:spPr>
        <p:txBody>
          <a:bodyPr vert="horz" wrap="square" lIns="0" tIns="12700" rIns="0" bIns="0" rtlCol="0">
            <a:spAutoFit/>
          </a:bodyPr>
          <a:lstStyle/>
          <a:p>
            <a:pPr marL="12700">
              <a:lnSpc>
                <a:spcPct val="100000"/>
              </a:lnSpc>
              <a:spcBef>
                <a:spcPts val="100"/>
              </a:spcBef>
            </a:pPr>
            <a:r>
              <a:rPr spc="-5" dirty="0"/>
              <a:t>Practical</a:t>
            </a:r>
            <a:r>
              <a:rPr spc="-60" dirty="0"/>
              <a:t> </a:t>
            </a:r>
            <a:r>
              <a:rPr spc="-5" dirty="0"/>
              <a:t>points</a:t>
            </a:r>
          </a:p>
        </p:txBody>
      </p:sp>
      <p:sp>
        <p:nvSpPr>
          <p:cNvPr id="4" name="object 4"/>
          <p:cNvSpPr/>
          <p:nvPr/>
        </p:nvSpPr>
        <p:spPr>
          <a:xfrm>
            <a:off x="5580112" y="406609"/>
            <a:ext cx="1421006" cy="142384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5298" y="1752544"/>
            <a:ext cx="8236584" cy="4839335"/>
          </a:xfrm>
          <a:prstGeom prst="rect">
            <a:avLst/>
          </a:prstGeom>
        </p:spPr>
        <p:txBody>
          <a:bodyPr vert="horz" wrap="square" lIns="0" tIns="14604" rIns="0" bIns="0" rtlCol="0">
            <a:spAutoFit/>
          </a:bodyPr>
          <a:lstStyle/>
          <a:p>
            <a:pPr marL="12700" marR="152400">
              <a:lnSpc>
                <a:spcPct val="110400"/>
              </a:lnSpc>
              <a:spcBef>
                <a:spcPts val="114"/>
              </a:spcBef>
            </a:pPr>
            <a:r>
              <a:rPr sz="1800" b="1" spc="-5" dirty="0">
                <a:latin typeface="Arial"/>
                <a:cs typeface="Arial"/>
              </a:rPr>
              <a:t>Surgical </a:t>
            </a:r>
            <a:r>
              <a:rPr sz="1800" b="1" dirty="0">
                <a:latin typeface="Arial"/>
                <a:cs typeface="Arial"/>
              </a:rPr>
              <a:t>hand </a:t>
            </a:r>
            <a:r>
              <a:rPr sz="1800" b="1" spc="-5" dirty="0">
                <a:latin typeface="Arial"/>
                <a:cs typeface="Arial"/>
              </a:rPr>
              <a:t>preparation should </a:t>
            </a:r>
            <a:r>
              <a:rPr sz="1800" b="1" dirty="0">
                <a:latin typeface="Arial"/>
                <a:cs typeface="Arial"/>
              </a:rPr>
              <a:t>be </a:t>
            </a:r>
            <a:r>
              <a:rPr sz="1800" b="1" spc="-5" dirty="0">
                <a:latin typeface="Arial"/>
                <a:cs typeface="Arial"/>
              </a:rPr>
              <a:t>performed </a:t>
            </a:r>
            <a:r>
              <a:rPr sz="1800" b="1" dirty="0">
                <a:latin typeface="Arial"/>
                <a:cs typeface="Arial"/>
              </a:rPr>
              <a:t>by </a:t>
            </a:r>
            <a:r>
              <a:rPr sz="1800" b="1" spc="-5" dirty="0">
                <a:latin typeface="Arial"/>
                <a:cs typeface="Arial"/>
              </a:rPr>
              <a:t>either scrubbing with </a:t>
            </a:r>
            <a:r>
              <a:rPr sz="1800" b="1" dirty="0">
                <a:latin typeface="Arial"/>
                <a:cs typeface="Arial"/>
              </a:rPr>
              <a:t>a  </a:t>
            </a:r>
            <a:r>
              <a:rPr sz="1800" b="1" spc="-5" dirty="0">
                <a:latin typeface="Arial"/>
                <a:cs typeface="Arial"/>
              </a:rPr>
              <a:t>suitable antimicrobial soap and water </a:t>
            </a:r>
            <a:r>
              <a:rPr sz="1800" b="1" dirty="0">
                <a:latin typeface="Arial"/>
                <a:cs typeface="Arial"/>
              </a:rPr>
              <a:t>or </a:t>
            </a:r>
            <a:r>
              <a:rPr sz="1800" b="1" spc="-5" dirty="0">
                <a:latin typeface="Arial"/>
                <a:cs typeface="Arial"/>
              </a:rPr>
              <a:t>using </a:t>
            </a:r>
            <a:r>
              <a:rPr sz="1800" b="1" dirty="0">
                <a:latin typeface="Arial"/>
                <a:cs typeface="Arial"/>
              </a:rPr>
              <a:t>a </a:t>
            </a:r>
            <a:r>
              <a:rPr sz="1800" b="1" spc="-5" dirty="0">
                <a:latin typeface="Arial"/>
                <a:cs typeface="Arial"/>
              </a:rPr>
              <a:t>suitable alcohol-based  handrub </a:t>
            </a:r>
            <a:r>
              <a:rPr sz="1800" b="1" dirty="0">
                <a:latin typeface="Arial"/>
                <a:cs typeface="Arial"/>
              </a:rPr>
              <a:t>(ABHR) </a:t>
            </a:r>
            <a:r>
              <a:rPr sz="1800" b="1" spc="-5" dirty="0">
                <a:latin typeface="Arial"/>
                <a:cs typeface="Arial"/>
              </a:rPr>
              <a:t>before donning sterile gloves.</a:t>
            </a:r>
            <a:endParaRPr sz="1800">
              <a:latin typeface="Arial"/>
              <a:cs typeface="Arial"/>
            </a:endParaRPr>
          </a:p>
          <a:p>
            <a:pPr>
              <a:lnSpc>
                <a:spcPct val="100000"/>
              </a:lnSpc>
              <a:spcBef>
                <a:spcPts val="20"/>
              </a:spcBef>
            </a:pPr>
            <a:endParaRPr sz="1550">
              <a:latin typeface="Times New Roman"/>
              <a:cs typeface="Times New Roman"/>
            </a:endParaRPr>
          </a:p>
          <a:p>
            <a:pPr marL="12700">
              <a:lnSpc>
                <a:spcPct val="100000"/>
              </a:lnSpc>
              <a:spcBef>
                <a:spcPts val="5"/>
              </a:spcBef>
            </a:pPr>
            <a:r>
              <a:rPr sz="1800" b="1" spc="-5" dirty="0">
                <a:latin typeface="Arial"/>
                <a:cs typeface="Arial"/>
              </a:rPr>
              <a:t>Why?</a:t>
            </a:r>
            <a:endParaRPr sz="1800">
              <a:latin typeface="Arial"/>
              <a:cs typeface="Arial"/>
            </a:endParaRPr>
          </a:p>
          <a:p>
            <a:pPr marL="298450" marR="5080" indent="-285750">
              <a:lnSpc>
                <a:spcPct val="109600"/>
              </a:lnSpc>
              <a:spcBef>
                <a:spcPts val="1230"/>
              </a:spcBef>
              <a:buSzPct val="77777"/>
              <a:buChar char="•"/>
              <a:tabLst>
                <a:tab pos="297815" algn="l"/>
                <a:tab pos="298450" algn="l"/>
              </a:tabLst>
            </a:pPr>
            <a:r>
              <a:rPr sz="1800" spc="-5" dirty="0">
                <a:latin typeface="Arial"/>
                <a:cs typeface="Arial"/>
              </a:rPr>
              <a:t>It </a:t>
            </a:r>
            <a:r>
              <a:rPr sz="1800" dirty="0">
                <a:latin typeface="Arial"/>
                <a:cs typeface="Arial"/>
              </a:rPr>
              <a:t>is </a:t>
            </a:r>
            <a:r>
              <a:rPr sz="1800" spc="-5" dirty="0">
                <a:latin typeface="Arial"/>
                <a:cs typeface="Arial"/>
              </a:rPr>
              <a:t>vitally important to maintain the lowest possible contamination of the  surgical field (even when sterile gloves are worn </a:t>
            </a:r>
            <a:r>
              <a:rPr sz="1800" dirty="0">
                <a:latin typeface="Arial"/>
                <a:cs typeface="Arial"/>
              </a:rPr>
              <a:t>– </a:t>
            </a:r>
            <a:r>
              <a:rPr sz="1800" spc="-5" dirty="0">
                <a:latin typeface="Arial"/>
                <a:cs typeface="Arial"/>
              </a:rPr>
              <a:t>glove punctures can occur).  Hand preparation should reduce the release of </a:t>
            </a:r>
            <a:r>
              <a:rPr sz="1800" dirty="0">
                <a:latin typeface="Arial"/>
                <a:cs typeface="Arial"/>
              </a:rPr>
              <a:t>skin </a:t>
            </a:r>
            <a:r>
              <a:rPr sz="1800" spc="-5" dirty="0">
                <a:latin typeface="Arial"/>
                <a:cs typeface="Arial"/>
              </a:rPr>
              <a:t>bacteria from the hands to  </a:t>
            </a:r>
            <a:r>
              <a:rPr sz="1800" dirty="0">
                <a:latin typeface="Arial"/>
                <a:cs typeface="Arial"/>
              </a:rPr>
              <a:t>the </a:t>
            </a:r>
            <a:r>
              <a:rPr sz="1800" spc="-5" dirty="0">
                <a:latin typeface="Arial"/>
                <a:cs typeface="Arial"/>
              </a:rPr>
              <a:t>open</a:t>
            </a:r>
            <a:r>
              <a:rPr sz="1800" spc="-10" dirty="0">
                <a:latin typeface="Arial"/>
                <a:cs typeface="Arial"/>
              </a:rPr>
              <a:t> </a:t>
            </a:r>
            <a:r>
              <a:rPr sz="1800" spc="-5" dirty="0">
                <a:latin typeface="Arial"/>
                <a:cs typeface="Arial"/>
              </a:rPr>
              <a:t>wound.</a:t>
            </a:r>
            <a:endParaRPr sz="1800">
              <a:latin typeface="Arial"/>
              <a:cs typeface="Arial"/>
            </a:endParaRPr>
          </a:p>
          <a:p>
            <a:pPr marL="298450" marR="67945" indent="-285750">
              <a:lnSpc>
                <a:spcPct val="109600"/>
              </a:lnSpc>
              <a:spcBef>
                <a:spcPts val="635"/>
              </a:spcBef>
              <a:buSzPct val="77777"/>
              <a:buChar char="•"/>
              <a:tabLst>
                <a:tab pos="297815" algn="l"/>
                <a:tab pos="298450" algn="l"/>
              </a:tabLst>
            </a:pPr>
            <a:r>
              <a:rPr sz="1800" spc="-5" dirty="0">
                <a:latin typeface="Arial"/>
                <a:cs typeface="Arial"/>
              </a:rPr>
              <a:t>Surgical hand preparation should eliminate transient flora and reduce resident  flora.</a:t>
            </a:r>
            <a:endParaRPr sz="1800">
              <a:latin typeface="Arial"/>
              <a:cs typeface="Arial"/>
            </a:endParaRPr>
          </a:p>
          <a:p>
            <a:pPr marL="298450" marR="804545" indent="-285750">
              <a:lnSpc>
                <a:spcPct val="111100"/>
              </a:lnSpc>
              <a:spcBef>
                <a:spcPts val="565"/>
              </a:spcBef>
              <a:buSzPct val="77777"/>
              <a:buChar char="•"/>
              <a:tabLst>
                <a:tab pos="297815" algn="l"/>
                <a:tab pos="298450" algn="l"/>
              </a:tabLst>
            </a:pPr>
            <a:r>
              <a:rPr sz="1800" spc="-5" dirty="0">
                <a:latin typeface="Arial"/>
                <a:cs typeface="Arial"/>
              </a:rPr>
              <a:t>Moderate-quality evidence shows the equivalence of ABHR and use of  antimicrobial soap and </a:t>
            </a:r>
            <a:r>
              <a:rPr sz="1800" spc="-20" dirty="0">
                <a:latin typeface="Arial"/>
                <a:cs typeface="Arial"/>
              </a:rPr>
              <a:t>water.</a:t>
            </a:r>
            <a:endParaRPr sz="1800">
              <a:latin typeface="Arial"/>
              <a:cs typeface="Arial"/>
            </a:endParaRPr>
          </a:p>
          <a:p>
            <a:pPr marL="298450" marR="715645" indent="-285750">
              <a:lnSpc>
                <a:spcPct val="109600"/>
              </a:lnSpc>
              <a:spcBef>
                <a:spcPts val="600"/>
              </a:spcBef>
              <a:buSzPct val="77777"/>
              <a:buFont typeface="Arial"/>
              <a:buChar char="•"/>
              <a:tabLst>
                <a:tab pos="297815" algn="l"/>
                <a:tab pos="298450" algn="l"/>
              </a:tabLst>
            </a:pPr>
            <a:r>
              <a:rPr sz="1800" b="1" spc="-5" dirty="0">
                <a:latin typeface="Arial"/>
                <a:cs typeface="Arial"/>
              </a:rPr>
              <a:t>Note: </a:t>
            </a:r>
            <a:r>
              <a:rPr sz="1800" spc="-5" dirty="0">
                <a:latin typeface="Arial"/>
                <a:cs typeface="Arial"/>
              </a:rPr>
              <a:t>the hands of the surgical team should be clean upon entering the  operating</a:t>
            </a:r>
            <a:r>
              <a:rPr sz="1800" spc="-10" dirty="0">
                <a:latin typeface="Arial"/>
                <a:cs typeface="Arial"/>
              </a:rPr>
              <a:t> </a:t>
            </a:r>
            <a:r>
              <a:rPr sz="1800" spc="-5" dirty="0">
                <a:latin typeface="Arial"/>
                <a:cs typeface="Arial"/>
              </a:rPr>
              <a:t>room.</a:t>
            </a:r>
            <a:endParaRPr sz="1800">
              <a:latin typeface="Arial"/>
              <a:cs typeface="Arial"/>
            </a:endParaRPr>
          </a:p>
        </p:txBody>
      </p:sp>
      <p:sp>
        <p:nvSpPr>
          <p:cNvPr id="3" name="object 3"/>
          <p:cNvSpPr txBox="1">
            <a:spLocks noGrp="1"/>
          </p:cNvSpPr>
          <p:nvPr>
            <p:ph type="title"/>
          </p:nvPr>
        </p:nvSpPr>
        <p:spPr>
          <a:xfrm>
            <a:off x="365298" y="150614"/>
            <a:ext cx="4683125" cy="1393825"/>
          </a:xfrm>
          <a:prstGeom prst="rect">
            <a:avLst/>
          </a:prstGeom>
        </p:spPr>
        <p:txBody>
          <a:bodyPr vert="horz" wrap="square" lIns="0" tIns="66040" rIns="0" bIns="0" rtlCol="0">
            <a:spAutoFit/>
          </a:bodyPr>
          <a:lstStyle/>
          <a:p>
            <a:pPr marL="12700" marR="5080">
              <a:lnSpc>
                <a:spcPts val="3470"/>
              </a:lnSpc>
              <a:spcBef>
                <a:spcPts val="520"/>
              </a:spcBef>
            </a:pPr>
            <a:r>
              <a:rPr spc="-15" dirty="0"/>
              <a:t>Strong </a:t>
            </a:r>
            <a:r>
              <a:rPr spc="-10" dirty="0"/>
              <a:t>recommendations </a:t>
            </a:r>
            <a:r>
              <a:rPr dirty="0"/>
              <a:t>–  </a:t>
            </a:r>
            <a:r>
              <a:rPr spc="-10" dirty="0"/>
              <a:t>preoperative measures:  </a:t>
            </a:r>
            <a:r>
              <a:rPr spc="-5" dirty="0">
                <a:solidFill>
                  <a:srgbClr val="FF781D"/>
                </a:solidFill>
              </a:rPr>
              <a:t>surgical hand</a:t>
            </a:r>
            <a:r>
              <a:rPr spc="-20" dirty="0">
                <a:solidFill>
                  <a:srgbClr val="FF781D"/>
                </a:solidFill>
              </a:rPr>
              <a:t> </a:t>
            </a:r>
            <a:r>
              <a:rPr spc="-10" dirty="0">
                <a:solidFill>
                  <a:srgbClr val="FF781D"/>
                </a:solidFill>
              </a:rPr>
              <a:t>preparation</a:t>
            </a:r>
          </a:p>
        </p:txBody>
      </p:sp>
      <p:sp>
        <p:nvSpPr>
          <p:cNvPr id="4" name="object 4"/>
          <p:cNvSpPr/>
          <p:nvPr/>
        </p:nvSpPr>
        <p:spPr>
          <a:xfrm>
            <a:off x="5580112" y="170374"/>
            <a:ext cx="1398356" cy="1401152"/>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5298" y="572507"/>
            <a:ext cx="2744470" cy="513080"/>
          </a:xfrm>
          <a:prstGeom prst="rect">
            <a:avLst/>
          </a:prstGeom>
        </p:spPr>
        <p:txBody>
          <a:bodyPr vert="horz" wrap="square" lIns="0" tIns="12700" rIns="0" bIns="0" rtlCol="0">
            <a:spAutoFit/>
          </a:bodyPr>
          <a:lstStyle/>
          <a:p>
            <a:pPr marL="12700">
              <a:lnSpc>
                <a:spcPct val="100000"/>
              </a:lnSpc>
              <a:spcBef>
                <a:spcPts val="100"/>
              </a:spcBef>
            </a:pPr>
            <a:r>
              <a:rPr spc="-5" dirty="0"/>
              <a:t>Practical</a:t>
            </a:r>
            <a:r>
              <a:rPr spc="-60" dirty="0"/>
              <a:t> </a:t>
            </a:r>
            <a:r>
              <a:rPr spc="-5" dirty="0"/>
              <a:t>points</a:t>
            </a:r>
          </a:p>
        </p:txBody>
      </p:sp>
      <p:sp>
        <p:nvSpPr>
          <p:cNvPr id="3" name="object 3"/>
          <p:cNvSpPr txBox="1"/>
          <p:nvPr/>
        </p:nvSpPr>
        <p:spPr>
          <a:xfrm>
            <a:off x="360899" y="1175923"/>
            <a:ext cx="8601710" cy="5642610"/>
          </a:xfrm>
          <a:prstGeom prst="rect">
            <a:avLst/>
          </a:prstGeom>
        </p:spPr>
        <p:txBody>
          <a:bodyPr vert="horz" wrap="square" lIns="0" tIns="12700" rIns="0" bIns="0" rtlCol="0">
            <a:spAutoFit/>
          </a:bodyPr>
          <a:lstStyle/>
          <a:p>
            <a:pPr marL="355600" marR="4035425" indent="-342900">
              <a:lnSpc>
                <a:spcPct val="111100"/>
              </a:lnSpc>
              <a:spcBef>
                <a:spcPts val="100"/>
              </a:spcBef>
              <a:buSzPct val="80000"/>
              <a:buChar char="•"/>
              <a:tabLst>
                <a:tab pos="354965" algn="l"/>
                <a:tab pos="355600" algn="l"/>
              </a:tabLst>
            </a:pPr>
            <a:r>
              <a:rPr sz="2000" spc="-5" dirty="0">
                <a:latin typeface="Arial"/>
                <a:cs typeface="Arial"/>
              </a:rPr>
              <a:t>Once </a:t>
            </a:r>
            <a:r>
              <a:rPr sz="2000" dirty="0">
                <a:latin typeface="Arial"/>
                <a:cs typeface="Arial"/>
              </a:rPr>
              <a:t>in </a:t>
            </a:r>
            <a:r>
              <a:rPr sz="2000" spc="-5" dirty="0">
                <a:latin typeface="Arial"/>
                <a:cs typeface="Arial"/>
              </a:rPr>
              <a:t>the operating area, repeating  handrubbing </a:t>
            </a:r>
            <a:r>
              <a:rPr sz="2000" dirty="0">
                <a:latin typeface="Arial"/>
                <a:cs typeface="Arial"/>
              </a:rPr>
              <a:t>or </a:t>
            </a:r>
            <a:r>
              <a:rPr sz="2000" spc="-5" dirty="0">
                <a:latin typeface="Arial"/>
                <a:cs typeface="Arial"/>
              </a:rPr>
              <a:t>scrubbing without</a:t>
            </a:r>
            <a:r>
              <a:rPr sz="2000" spc="-10" dirty="0">
                <a:latin typeface="Arial"/>
                <a:cs typeface="Arial"/>
              </a:rPr>
              <a:t> </a:t>
            </a:r>
            <a:r>
              <a:rPr sz="2000" dirty="0">
                <a:latin typeface="Arial"/>
                <a:cs typeface="Arial"/>
              </a:rPr>
              <a:t>an</a:t>
            </a:r>
            <a:endParaRPr sz="2000">
              <a:latin typeface="Arial"/>
              <a:cs typeface="Arial"/>
            </a:endParaRPr>
          </a:p>
          <a:p>
            <a:pPr marL="354965" marR="237490">
              <a:lnSpc>
                <a:spcPct val="109700"/>
              </a:lnSpc>
            </a:pPr>
            <a:r>
              <a:rPr sz="2000" spc="-5" dirty="0">
                <a:latin typeface="Arial"/>
                <a:cs typeface="Arial"/>
              </a:rPr>
              <a:t>additional prior </a:t>
            </a:r>
            <a:r>
              <a:rPr sz="2000" dirty="0">
                <a:latin typeface="Arial"/>
                <a:cs typeface="Arial"/>
              </a:rPr>
              <a:t>handwash is </a:t>
            </a:r>
            <a:r>
              <a:rPr sz="2000" spc="-5" dirty="0">
                <a:latin typeface="Arial"/>
                <a:cs typeface="Arial"/>
              </a:rPr>
              <a:t>recommended before switching to the </a:t>
            </a:r>
            <a:r>
              <a:rPr sz="2000" dirty="0">
                <a:latin typeface="Arial"/>
                <a:cs typeface="Arial"/>
              </a:rPr>
              <a:t>next  </a:t>
            </a:r>
            <a:r>
              <a:rPr sz="2000" spc="-5" dirty="0">
                <a:latin typeface="Arial"/>
                <a:cs typeface="Arial"/>
              </a:rPr>
              <a:t>procedure.</a:t>
            </a:r>
            <a:endParaRPr sz="2000">
              <a:latin typeface="Arial"/>
              <a:cs typeface="Arial"/>
            </a:endParaRPr>
          </a:p>
          <a:p>
            <a:pPr marL="355600" marR="1094105" indent="-342900">
              <a:lnSpc>
                <a:spcPct val="109700"/>
              </a:lnSpc>
              <a:spcBef>
                <a:spcPts val="600"/>
              </a:spcBef>
              <a:buSzPct val="80000"/>
              <a:buChar char="•"/>
              <a:tabLst>
                <a:tab pos="354965" algn="l"/>
                <a:tab pos="355600" algn="l"/>
              </a:tabLst>
            </a:pPr>
            <a:r>
              <a:rPr sz="2000" spc="-5" dirty="0">
                <a:latin typeface="Arial"/>
                <a:cs typeface="Arial"/>
              </a:rPr>
              <a:t>Surgical handscrub </a:t>
            </a:r>
            <a:r>
              <a:rPr sz="2000" dirty="0">
                <a:latin typeface="Arial"/>
                <a:cs typeface="Arial"/>
              </a:rPr>
              <a:t>and </a:t>
            </a:r>
            <a:r>
              <a:rPr sz="2000" spc="-5" dirty="0">
                <a:latin typeface="Arial"/>
                <a:cs typeface="Arial"/>
              </a:rPr>
              <a:t>surgical handrub with </a:t>
            </a:r>
            <a:r>
              <a:rPr sz="2000" dirty="0">
                <a:latin typeface="Arial"/>
                <a:cs typeface="Arial"/>
              </a:rPr>
              <a:t>an </a:t>
            </a:r>
            <a:r>
              <a:rPr sz="2000" spc="-5" dirty="0">
                <a:latin typeface="Arial"/>
                <a:cs typeface="Arial"/>
              </a:rPr>
              <a:t>alcohol-based  product </a:t>
            </a:r>
            <a:r>
              <a:rPr sz="2000" dirty="0">
                <a:latin typeface="Arial"/>
                <a:cs typeface="Arial"/>
              </a:rPr>
              <a:t>should not be </a:t>
            </a:r>
            <a:r>
              <a:rPr sz="2000" spc="-5" dirty="0">
                <a:latin typeface="Arial"/>
                <a:cs typeface="Arial"/>
              </a:rPr>
              <a:t>combined</a:t>
            </a:r>
            <a:r>
              <a:rPr sz="2000" spc="-55" dirty="0">
                <a:latin typeface="Arial"/>
                <a:cs typeface="Arial"/>
              </a:rPr>
              <a:t> </a:t>
            </a:r>
            <a:r>
              <a:rPr sz="2000" spc="-15" dirty="0">
                <a:latin typeface="Arial"/>
                <a:cs typeface="Arial"/>
              </a:rPr>
              <a:t>sequentially.</a:t>
            </a:r>
            <a:endParaRPr sz="2000">
              <a:latin typeface="Arial"/>
              <a:cs typeface="Arial"/>
            </a:endParaRPr>
          </a:p>
          <a:p>
            <a:pPr marL="355600" indent="-342900">
              <a:lnSpc>
                <a:spcPct val="100000"/>
              </a:lnSpc>
              <a:spcBef>
                <a:spcPts val="865"/>
              </a:spcBef>
              <a:buSzPct val="80000"/>
              <a:buChar char="•"/>
              <a:tabLst>
                <a:tab pos="354965" algn="l"/>
                <a:tab pos="355600" algn="l"/>
              </a:tabLst>
            </a:pPr>
            <a:r>
              <a:rPr sz="2000" spc="-5" dirty="0">
                <a:latin typeface="Arial"/>
                <a:cs typeface="Arial"/>
              </a:rPr>
              <a:t>Alcohol-based handrubs </a:t>
            </a:r>
            <a:r>
              <a:rPr sz="2000" dirty="0">
                <a:latin typeface="Arial"/>
                <a:cs typeface="Arial"/>
              </a:rPr>
              <a:t>can be </a:t>
            </a:r>
            <a:r>
              <a:rPr sz="2000" spc="-5" dirty="0">
                <a:latin typeface="Arial"/>
                <a:cs typeface="Arial"/>
              </a:rPr>
              <a:t>produced </a:t>
            </a:r>
            <a:r>
              <a:rPr sz="2000" dirty="0">
                <a:latin typeface="Arial"/>
                <a:cs typeface="Arial"/>
              </a:rPr>
              <a:t>locally </a:t>
            </a:r>
            <a:r>
              <a:rPr sz="2000" spc="-5" dirty="0">
                <a:latin typeface="Arial"/>
                <a:cs typeface="Arial"/>
              </a:rPr>
              <a:t>(more </a:t>
            </a:r>
            <a:r>
              <a:rPr sz="2000" dirty="0">
                <a:latin typeface="Arial"/>
                <a:cs typeface="Arial"/>
              </a:rPr>
              <a:t>on </a:t>
            </a:r>
            <a:r>
              <a:rPr sz="2000" spc="-5" dirty="0">
                <a:latin typeface="Arial"/>
                <a:cs typeface="Arial"/>
              </a:rPr>
              <a:t>this</a:t>
            </a:r>
            <a:r>
              <a:rPr sz="2000" spc="-20" dirty="0">
                <a:latin typeface="Arial"/>
                <a:cs typeface="Arial"/>
              </a:rPr>
              <a:t> </a:t>
            </a:r>
            <a:r>
              <a:rPr sz="2000" spc="-5" dirty="0">
                <a:latin typeface="Arial"/>
                <a:cs typeface="Arial"/>
              </a:rPr>
              <a:t>later).</a:t>
            </a:r>
            <a:endParaRPr sz="2000">
              <a:latin typeface="Arial"/>
              <a:cs typeface="Arial"/>
            </a:endParaRPr>
          </a:p>
          <a:p>
            <a:pPr marL="355600" marR="717550" indent="-342900">
              <a:lnSpc>
                <a:spcPct val="109700"/>
              </a:lnSpc>
              <a:spcBef>
                <a:spcPts val="605"/>
              </a:spcBef>
              <a:buSzPct val="80000"/>
              <a:buChar char="•"/>
              <a:tabLst>
                <a:tab pos="354965" algn="l"/>
                <a:tab pos="355600" algn="l"/>
              </a:tabLst>
            </a:pPr>
            <a:r>
              <a:rPr sz="2000" dirty="0">
                <a:latin typeface="Arial"/>
                <a:cs typeface="Arial"/>
              </a:rPr>
              <a:t>The use of alcohol on </a:t>
            </a:r>
            <a:r>
              <a:rPr sz="2000" spc="-5" dirty="0">
                <a:latin typeface="Arial"/>
                <a:cs typeface="Arial"/>
              </a:rPr>
              <a:t>patients </a:t>
            </a:r>
            <a:r>
              <a:rPr sz="2000" dirty="0">
                <a:latin typeface="Arial"/>
                <a:cs typeface="Arial"/>
              </a:rPr>
              <a:t>or </a:t>
            </a:r>
            <a:r>
              <a:rPr sz="2000" spc="-5" dirty="0">
                <a:latin typeface="Arial"/>
                <a:cs typeface="Arial"/>
              </a:rPr>
              <a:t>health workers </a:t>
            </a:r>
            <a:r>
              <a:rPr sz="2000" dirty="0">
                <a:latin typeface="Arial"/>
                <a:cs typeface="Arial"/>
              </a:rPr>
              <a:t>who </a:t>
            </a:r>
            <a:r>
              <a:rPr sz="2000" spc="-5" dirty="0">
                <a:latin typeface="Arial"/>
                <a:cs typeface="Arial"/>
              </a:rPr>
              <a:t>for religious  reasons may </a:t>
            </a:r>
            <a:r>
              <a:rPr sz="2000" dirty="0">
                <a:latin typeface="Arial"/>
                <a:cs typeface="Arial"/>
              </a:rPr>
              <a:t>object has been </a:t>
            </a:r>
            <a:r>
              <a:rPr sz="2000" spc="-5" dirty="0">
                <a:latin typeface="Arial"/>
                <a:cs typeface="Arial"/>
              </a:rPr>
              <a:t>addressed </a:t>
            </a:r>
            <a:r>
              <a:rPr sz="2000" dirty="0">
                <a:latin typeface="Arial"/>
                <a:cs typeface="Arial"/>
              </a:rPr>
              <a:t>in </a:t>
            </a:r>
            <a:r>
              <a:rPr sz="2000" spc="-5" dirty="0">
                <a:latin typeface="Arial"/>
                <a:cs typeface="Arial"/>
              </a:rPr>
              <a:t>the WHO </a:t>
            </a:r>
            <a:r>
              <a:rPr sz="2000" dirty="0">
                <a:latin typeface="Arial"/>
                <a:cs typeface="Arial"/>
              </a:rPr>
              <a:t>guidelines on  hand hygiene in </a:t>
            </a:r>
            <a:r>
              <a:rPr sz="2000" spc="-5" dirty="0">
                <a:latin typeface="Arial"/>
                <a:cs typeface="Arial"/>
              </a:rPr>
              <a:t>health care, with cultural </a:t>
            </a:r>
            <a:r>
              <a:rPr sz="2000" dirty="0">
                <a:latin typeface="Arial"/>
                <a:cs typeface="Arial"/>
              </a:rPr>
              <a:t>and </a:t>
            </a:r>
            <a:r>
              <a:rPr sz="2000" spc="-5" dirty="0">
                <a:latin typeface="Arial"/>
                <a:cs typeface="Arial"/>
              </a:rPr>
              <a:t>religious leaders  providing supporting statements to overcome</a:t>
            </a:r>
            <a:r>
              <a:rPr sz="2000" spc="-20" dirty="0">
                <a:latin typeface="Arial"/>
                <a:cs typeface="Arial"/>
              </a:rPr>
              <a:t> </a:t>
            </a:r>
            <a:r>
              <a:rPr sz="2000" spc="-5" dirty="0">
                <a:latin typeface="Arial"/>
                <a:cs typeface="Arial"/>
              </a:rPr>
              <a:t>barriers.</a:t>
            </a:r>
            <a:endParaRPr sz="2000">
              <a:latin typeface="Arial"/>
              <a:cs typeface="Arial"/>
            </a:endParaRPr>
          </a:p>
          <a:p>
            <a:pPr marL="355600" marR="575310" indent="-342900">
              <a:lnSpc>
                <a:spcPct val="109700"/>
              </a:lnSpc>
              <a:spcBef>
                <a:spcPts val="630"/>
              </a:spcBef>
              <a:buSzPct val="80000"/>
              <a:buChar char="•"/>
              <a:tabLst>
                <a:tab pos="354965" algn="l"/>
                <a:tab pos="355600" algn="l"/>
              </a:tabLst>
            </a:pPr>
            <a:r>
              <a:rPr sz="2000" dirty="0">
                <a:latin typeface="Arial"/>
                <a:cs typeface="Arial"/>
              </a:rPr>
              <a:t>Skin </a:t>
            </a:r>
            <a:r>
              <a:rPr sz="2000" spc="-5" dirty="0">
                <a:latin typeface="Arial"/>
                <a:cs typeface="Arial"/>
              </a:rPr>
              <a:t>irritation </a:t>
            </a:r>
            <a:r>
              <a:rPr sz="2000" dirty="0">
                <a:latin typeface="Arial"/>
                <a:cs typeface="Arial"/>
              </a:rPr>
              <a:t>can happen and </a:t>
            </a:r>
            <a:r>
              <a:rPr sz="2000" spc="-5" dirty="0">
                <a:latin typeface="Arial"/>
                <a:cs typeface="Arial"/>
              </a:rPr>
              <a:t>health facilities </a:t>
            </a:r>
            <a:r>
              <a:rPr sz="2000" dirty="0">
                <a:latin typeface="Arial"/>
                <a:cs typeface="Arial"/>
              </a:rPr>
              <a:t>should be </a:t>
            </a:r>
            <a:r>
              <a:rPr sz="2000" spc="-5" dirty="0">
                <a:latin typeface="Arial"/>
                <a:cs typeface="Arial"/>
              </a:rPr>
              <a:t>alert to </a:t>
            </a:r>
            <a:r>
              <a:rPr sz="2000" dirty="0">
                <a:latin typeface="Arial"/>
                <a:cs typeface="Arial"/>
              </a:rPr>
              <a:t>deal  </a:t>
            </a:r>
            <a:r>
              <a:rPr sz="2000" spc="-5" dirty="0">
                <a:latin typeface="Arial"/>
                <a:cs typeface="Arial"/>
              </a:rPr>
              <a:t>with </a:t>
            </a:r>
            <a:r>
              <a:rPr sz="2000" dirty="0">
                <a:latin typeface="Arial"/>
                <a:cs typeface="Arial"/>
              </a:rPr>
              <a:t>such</a:t>
            </a:r>
            <a:r>
              <a:rPr sz="2000" spc="-20" dirty="0">
                <a:latin typeface="Arial"/>
                <a:cs typeface="Arial"/>
              </a:rPr>
              <a:t> </a:t>
            </a:r>
            <a:r>
              <a:rPr sz="2000" spc="-5" dirty="0">
                <a:latin typeface="Arial"/>
                <a:cs typeface="Arial"/>
              </a:rPr>
              <a:t>situations.</a:t>
            </a:r>
            <a:endParaRPr sz="2000">
              <a:latin typeface="Arial"/>
              <a:cs typeface="Arial"/>
            </a:endParaRPr>
          </a:p>
          <a:p>
            <a:pPr marL="355600" marR="1484630" indent="-342900">
              <a:lnSpc>
                <a:spcPct val="109700"/>
              </a:lnSpc>
              <a:spcBef>
                <a:spcPts val="600"/>
              </a:spcBef>
              <a:buSzPct val="80000"/>
              <a:buChar char="•"/>
              <a:tabLst>
                <a:tab pos="354965" algn="l"/>
                <a:tab pos="355600" algn="l"/>
              </a:tabLst>
            </a:pPr>
            <a:r>
              <a:rPr sz="2000" spc="-5" dirty="0">
                <a:latin typeface="Arial"/>
                <a:cs typeface="Arial"/>
              </a:rPr>
              <a:t>There </a:t>
            </a:r>
            <a:r>
              <a:rPr sz="2000" dirty="0">
                <a:latin typeface="Arial"/>
                <a:cs typeface="Arial"/>
              </a:rPr>
              <a:t>is </a:t>
            </a:r>
            <a:r>
              <a:rPr sz="2000" spc="-5" dirty="0">
                <a:latin typeface="Arial"/>
                <a:cs typeface="Arial"/>
              </a:rPr>
              <a:t>more </a:t>
            </a:r>
            <a:r>
              <a:rPr sz="2000" dirty="0">
                <a:latin typeface="Arial"/>
                <a:cs typeface="Arial"/>
              </a:rPr>
              <a:t>on </a:t>
            </a:r>
            <a:r>
              <a:rPr sz="2000" spc="-5" dirty="0">
                <a:latin typeface="Arial"/>
                <a:cs typeface="Arial"/>
              </a:rPr>
              <a:t>practical support for implementation </a:t>
            </a:r>
            <a:r>
              <a:rPr sz="2000" dirty="0">
                <a:latin typeface="Arial"/>
                <a:cs typeface="Arial"/>
              </a:rPr>
              <a:t>of </a:t>
            </a:r>
            <a:r>
              <a:rPr sz="2000" spc="-5" dirty="0">
                <a:latin typeface="Arial"/>
                <a:cs typeface="Arial"/>
              </a:rPr>
              <a:t>this  recommendation later </a:t>
            </a:r>
            <a:r>
              <a:rPr sz="2000" dirty="0">
                <a:latin typeface="Arial"/>
                <a:cs typeface="Arial"/>
              </a:rPr>
              <a:t>in </a:t>
            </a:r>
            <a:r>
              <a:rPr sz="2000" spc="-5" dirty="0">
                <a:latin typeface="Arial"/>
                <a:cs typeface="Arial"/>
              </a:rPr>
              <a:t>this</a:t>
            </a:r>
            <a:r>
              <a:rPr sz="2000" spc="-30" dirty="0">
                <a:latin typeface="Arial"/>
                <a:cs typeface="Arial"/>
              </a:rPr>
              <a:t> </a:t>
            </a:r>
            <a:r>
              <a:rPr sz="2000" spc="-5" dirty="0">
                <a:latin typeface="Arial"/>
                <a:cs typeface="Arial"/>
              </a:rPr>
              <a:t>module.</a:t>
            </a:r>
            <a:endParaRPr sz="2000">
              <a:latin typeface="Arial"/>
              <a:cs typeface="Arial"/>
            </a:endParaRPr>
          </a:p>
          <a:p>
            <a:pPr marL="85725">
              <a:lnSpc>
                <a:spcPct val="100000"/>
              </a:lnSpc>
              <a:spcBef>
                <a:spcPts val="520"/>
              </a:spcBef>
            </a:pPr>
            <a:r>
              <a:rPr sz="900" i="1" spc="-5" dirty="0">
                <a:latin typeface="Arial"/>
                <a:cs typeface="Arial"/>
              </a:rPr>
              <a:t>Source</a:t>
            </a:r>
            <a:r>
              <a:rPr sz="900" spc="-5" dirty="0">
                <a:latin typeface="Arial"/>
                <a:cs typeface="Arial"/>
              </a:rPr>
              <a:t>: </a:t>
            </a:r>
            <a:r>
              <a:rPr sz="900" dirty="0">
                <a:latin typeface="Arial"/>
                <a:cs typeface="Arial"/>
              </a:rPr>
              <a:t>WHO </a:t>
            </a:r>
            <a:r>
              <a:rPr sz="900" spc="-5" dirty="0">
                <a:latin typeface="Arial"/>
                <a:cs typeface="Arial"/>
              </a:rPr>
              <a:t>guidelines on hand hygiene </a:t>
            </a:r>
            <a:r>
              <a:rPr sz="900" dirty="0">
                <a:latin typeface="Arial"/>
                <a:cs typeface="Arial"/>
              </a:rPr>
              <a:t>in </a:t>
            </a:r>
            <a:r>
              <a:rPr sz="900" spc="-5" dirty="0">
                <a:latin typeface="Arial"/>
                <a:cs typeface="Arial"/>
              </a:rPr>
              <a:t>health care. Geneva: World Health Organization; 2009</a:t>
            </a:r>
            <a:r>
              <a:rPr sz="900" spc="125" dirty="0">
                <a:latin typeface="Arial"/>
                <a:cs typeface="Arial"/>
              </a:rPr>
              <a:t> </a:t>
            </a:r>
            <a:r>
              <a:rPr sz="900" spc="-5" dirty="0">
                <a:latin typeface="Arial"/>
                <a:cs typeface="Arial"/>
              </a:rPr>
              <a:t>(</a:t>
            </a:r>
            <a:r>
              <a:rPr sz="900" u="sng" spc="-5" dirty="0">
                <a:solidFill>
                  <a:srgbClr val="009CDE"/>
                </a:solidFill>
                <a:uFill>
                  <a:solidFill>
                    <a:srgbClr val="009CDE"/>
                  </a:solidFill>
                </a:uFill>
                <a:latin typeface="Arial"/>
                <a:cs typeface="Arial"/>
                <a:hlinkClick r:id="rId2"/>
              </a:rPr>
              <a:t>http://www.who.int/infection-prevention/tools/core-components/en/</a:t>
            </a:r>
            <a:r>
              <a:rPr sz="900" spc="-5" dirty="0">
                <a:latin typeface="Arial"/>
                <a:cs typeface="Arial"/>
                <a:hlinkClick r:id="rId2"/>
              </a:rPr>
              <a:t>).</a:t>
            </a:r>
            <a:endParaRPr sz="900">
              <a:latin typeface="Arial"/>
              <a:cs typeface="Arial"/>
            </a:endParaRPr>
          </a:p>
        </p:txBody>
      </p:sp>
      <p:sp>
        <p:nvSpPr>
          <p:cNvPr id="4" name="object 4"/>
          <p:cNvSpPr/>
          <p:nvPr/>
        </p:nvSpPr>
        <p:spPr>
          <a:xfrm>
            <a:off x="5580112" y="170374"/>
            <a:ext cx="1398356" cy="1401152"/>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5298" y="1826087"/>
            <a:ext cx="8324850" cy="4525010"/>
          </a:xfrm>
          <a:prstGeom prst="rect">
            <a:avLst/>
          </a:prstGeom>
        </p:spPr>
        <p:txBody>
          <a:bodyPr vert="horz" wrap="square" lIns="0" tIns="12700" rIns="0" bIns="0" rtlCol="0">
            <a:spAutoFit/>
          </a:bodyPr>
          <a:lstStyle/>
          <a:p>
            <a:pPr marL="12700" marR="149860">
              <a:lnSpc>
                <a:spcPct val="110000"/>
              </a:lnSpc>
              <a:spcBef>
                <a:spcPts val="100"/>
              </a:spcBef>
            </a:pPr>
            <a:r>
              <a:rPr sz="2400" b="1" spc="-5" dirty="0">
                <a:latin typeface="Arial"/>
                <a:cs typeface="Arial"/>
              </a:rPr>
              <a:t>Alcohol-based antiseptic solutions based on </a:t>
            </a:r>
            <a:r>
              <a:rPr sz="2400" b="1" dirty="0">
                <a:latin typeface="Arial"/>
                <a:cs typeface="Arial"/>
              </a:rPr>
              <a:t>CHG </a:t>
            </a:r>
            <a:r>
              <a:rPr sz="2400" b="1" spc="-5" dirty="0">
                <a:latin typeface="Arial"/>
                <a:cs typeface="Arial"/>
              </a:rPr>
              <a:t>for  surgical site skin preparation should be used in patients  undergoing surgical</a:t>
            </a:r>
            <a:r>
              <a:rPr sz="2400" b="1" spc="-20" dirty="0">
                <a:latin typeface="Arial"/>
                <a:cs typeface="Arial"/>
              </a:rPr>
              <a:t> </a:t>
            </a:r>
            <a:r>
              <a:rPr sz="2400" b="1" spc="-5" dirty="0">
                <a:latin typeface="Arial"/>
                <a:cs typeface="Arial"/>
              </a:rPr>
              <a:t>procedures.</a:t>
            </a:r>
            <a:endParaRPr sz="2400">
              <a:latin typeface="Arial"/>
              <a:cs typeface="Arial"/>
            </a:endParaRPr>
          </a:p>
          <a:p>
            <a:pPr marL="12700">
              <a:lnSpc>
                <a:spcPct val="100000"/>
              </a:lnSpc>
              <a:spcBef>
                <a:spcPts val="885"/>
              </a:spcBef>
            </a:pPr>
            <a:r>
              <a:rPr sz="2400" b="1" spc="-5" dirty="0">
                <a:latin typeface="Arial"/>
                <a:cs typeface="Arial"/>
              </a:rPr>
              <a:t>Why?</a:t>
            </a:r>
            <a:endParaRPr sz="2400">
              <a:latin typeface="Arial"/>
              <a:cs typeface="Arial"/>
            </a:endParaRPr>
          </a:p>
          <a:p>
            <a:pPr marL="355600" marR="5080" indent="-342900">
              <a:lnSpc>
                <a:spcPct val="109800"/>
              </a:lnSpc>
              <a:spcBef>
                <a:spcPts val="660"/>
              </a:spcBef>
              <a:buSzPct val="79545"/>
              <a:buChar char="•"/>
              <a:tabLst>
                <a:tab pos="354965" algn="l"/>
                <a:tab pos="355600" algn="l"/>
              </a:tabLst>
            </a:pPr>
            <a:r>
              <a:rPr sz="2200" spc="-5" dirty="0">
                <a:latin typeface="Arial"/>
                <a:cs typeface="Arial"/>
              </a:rPr>
              <a:t>This </a:t>
            </a:r>
            <a:r>
              <a:rPr sz="2200" dirty="0">
                <a:latin typeface="Arial"/>
                <a:cs typeface="Arial"/>
              </a:rPr>
              <a:t>measure reduces the </a:t>
            </a:r>
            <a:r>
              <a:rPr sz="2200" spc="-5" dirty="0">
                <a:latin typeface="Arial"/>
                <a:cs typeface="Arial"/>
              </a:rPr>
              <a:t>microbial load </a:t>
            </a:r>
            <a:r>
              <a:rPr sz="2200" dirty="0">
                <a:latin typeface="Arial"/>
                <a:cs typeface="Arial"/>
              </a:rPr>
              <a:t>on the </a:t>
            </a:r>
            <a:r>
              <a:rPr sz="2200" spc="-10" dirty="0">
                <a:latin typeface="Arial"/>
                <a:cs typeface="Arial"/>
              </a:rPr>
              <a:t>patient’s </a:t>
            </a:r>
            <a:r>
              <a:rPr sz="2200" spc="-5" dirty="0">
                <a:latin typeface="Arial"/>
                <a:cs typeface="Arial"/>
              </a:rPr>
              <a:t>skin </a:t>
            </a:r>
            <a:r>
              <a:rPr sz="2200" dirty="0">
                <a:latin typeface="Arial"/>
                <a:cs typeface="Arial"/>
              </a:rPr>
              <a:t>as  much as </a:t>
            </a:r>
            <a:r>
              <a:rPr sz="2200" spc="-5" dirty="0">
                <a:latin typeface="Arial"/>
                <a:cs typeface="Arial"/>
              </a:rPr>
              <a:t>possible </a:t>
            </a:r>
            <a:r>
              <a:rPr sz="2200" dirty="0">
                <a:latin typeface="Arial"/>
                <a:cs typeface="Arial"/>
              </a:rPr>
              <a:t>before </a:t>
            </a:r>
            <a:r>
              <a:rPr sz="2200" spc="-5" dirty="0">
                <a:latin typeface="Arial"/>
                <a:cs typeface="Arial"/>
              </a:rPr>
              <a:t>incision.</a:t>
            </a:r>
            <a:endParaRPr sz="2200">
              <a:latin typeface="Arial"/>
              <a:cs typeface="Arial"/>
            </a:endParaRPr>
          </a:p>
          <a:p>
            <a:pPr marL="355600" marR="708025" indent="-342900">
              <a:lnSpc>
                <a:spcPct val="109800"/>
              </a:lnSpc>
              <a:spcBef>
                <a:spcPts val="600"/>
              </a:spcBef>
              <a:buSzPct val="79545"/>
              <a:buChar char="•"/>
              <a:tabLst>
                <a:tab pos="354965" algn="l"/>
                <a:tab pos="355600" algn="l"/>
              </a:tabLst>
            </a:pPr>
            <a:r>
              <a:rPr sz="2200" spc="-5" dirty="0">
                <a:latin typeface="Arial"/>
                <a:cs typeface="Arial"/>
              </a:rPr>
              <a:t>Alcohol-based CHG is </a:t>
            </a:r>
            <a:r>
              <a:rPr sz="2200" dirty="0">
                <a:latin typeface="Arial"/>
                <a:cs typeface="Arial"/>
              </a:rPr>
              <a:t>more </a:t>
            </a:r>
            <a:r>
              <a:rPr sz="2200" spc="-5" dirty="0">
                <a:latin typeface="Arial"/>
                <a:cs typeface="Arial"/>
              </a:rPr>
              <a:t>effective in reducing SSI </a:t>
            </a:r>
            <a:r>
              <a:rPr sz="2200" dirty="0">
                <a:latin typeface="Arial"/>
                <a:cs typeface="Arial"/>
              </a:rPr>
              <a:t>rates  compared to </a:t>
            </a:r>
            <a:r>
              <a:rPr sz="2200" spc="-5" dirty="0">
                <a:latin typeface="Arial"/>
                <a:cs typeface="Arial"/>
              </a:rPr>
              <a:t>alcohol-based</a:t>
            </a:r>
            <a:r>
              <a:rPr sz="2200" dirty="0">
                <a:latin typeface="Arial"/>
                <a:cs typeface="Arial"/>
              </a:rPr>
              <a:t> </a:t>
            </a:r>
            <a:r>
              <a:rPr sz="2200" spc="-5" dirty="0">
                <a:latin typeface="Arial"/>
                <a:cs typeface="Arial"/>
              </a:rPr>
              <a:t>povidone-iodine.</a:t>
            </a:r>
            <a:endParaRPr sz="2200">
              <a:latin typeface="Arial"/>
              <a:cs typeface="Arial"/>
            </a:endParaRPr>
          </a:p>
          <a:p>
            <a:pPr marL="355600" marR="419100" indent="-342900">
              <a:lnSpc>
                <a:spcPct val="109800"/>
              </a:lnSpc>
              <a:spcBef>
                <a:spcPts val="605"/>
              </a:spcBef>
              <a:buSzPct val="79545"/>
              <a:buFont typeface="Arial"/>
              <a:buChar char="•"/>
              <a:tabLst>
                <a:tab pos="354965" algn="l"/>
                <a:tab pos="355600" algn="l"/>
              </a:tabLst>
            </a:pPr>
            <a:r>
              <a:rPr sz="2200" b="1" spc="-5" dirty="0">
                <a:latin typeface="Arial"/>
                <a:cs typeface="Arial"/>
              </a:rPr>
              <a:t>Notes: </a:t>
            </a:r>
            <a:r>
              <a:rPr sz="2200" spc="-5" dirty="0">
                <a:latin typeface="Arial"/>
                <a:cs typeface="Arial"/>
              </a:rPr>
              <a:t>intact skin </a:t>
            </a:r>
            <a:r>
              <a:rPr sz="2200" dirty="0">
                <a:latin typeface="Arial"/>
                <a:cs typeface="Arial"/>
              </a:rPr>
              <a:t>prep </a:t>
            </a:r>
            <a:r>
              <a:rPr sz="2200" spc="-5" dirty="0">
                <a:latin typeface="Arial"/>
                <a:cs typeface="Arial"/>
              </a:rPr>
              <a:t>should </a:t>
            </a:r>
            <a:r>
              <a:rPr sz="2200" dirty="0">
                <a:latin typeface="Arial"/>
                <a:cs typeface="Arial"/>
              </a:rPr>
              <a:t>be done </a:t>
            </a:r>
            <a:r>
              <a:rPr sz="2200" spc="-5" dirty="0">
                <a:latin typeface="Arial"/>
                <a:cs typeface="Arial"/>
              </a:rPr>
              <a:t>prior </a:t>
            </a:r>
            <a:r>
              <a:rPr sz="2200" dirty="0">
                <a:latin typeface="Arial"/>
                <a:cs typeface="Arial"/>
              </a:rPr>
              <a:t>to </a:t>
            </a:r>
            <a:r>
              <a:rPr sz="2200" spc="-5" dirty="0">
                <a:latin typeface="Arial"/>
                <a:cs typeface="Arial"/>
              </a:rPr>
              <a:t>incision in </a:t>
            </a:r>
            <a:r>
              <a:rPr sz="2200" dirty="0">
                <a:latin typeface="Arial"/>
                <a:cs typeface="Arial"/>
              </a:rPr>
              <a:t>the  </a:t>
            </a:r>
            <a:r>
              <a:rPr sz="2200" spc="-5" dirty="0">
                <a:latin typeface="Arial"/>
                <a:cs typeface="Arial"/>
              </a:rPr>
              <a:t>operating </a:t>
            </a:r>
            <a:r>
              <a:rPr sz="2200" dirty="0">
                <a:latin typeface="Arial"/>
                <a:cs typeface="Arial"/>
              </a:rPr>
              <a:t>room. </a:t>
            </a:r>
            <a:r>
              <a:rPr sz="2200" spc="-5" dirty="0">
                <a:latin typeface="Arial"/>
                <a:cs typeface="Arial"/>
              </a:rPr>
              <a:t>This recommendation is </a:t>
            </a:r>
            <a:r>
              <a:rPr sz="2200" dirty="0">
                <a:latin typeface="Arial"/>
                <a:cs typeface="Arial"/>
              </a:rPr>
              <a:t>not proven for  </a:t>
            </a:r>
            <a:r>
              <a:rPr sz="2200" spc="-5" dirty="0">
                <a:latin typeface="Arial"/>
                <a:cs typeface="Arial"/>
              </a:rPr>
              <a:t>paediatric patients.</a:t>
            </a:r>
            <a:endParaRPr sz="2200">
              <a:latin typeface="Arial"/>
              <a:cs typeface="Arial"/>
            </a:endParaRPr>
          </a:p>
        </p:txBody>
      </p:sp>
      <p:sp>
        <p:nvSpPr>
          <p:cNvPr id="3" name="object 3"/>
          <p:cNvSpPr txBox="1">
            <a:spLocks noGrp="1"/>
          </p:cNvSpPr>
          <p:nvPr>
            <p:ph type="title"/>
          </p:nvPr>
        </p:nvSpPr>
        <p:spPr>
          <a:xfrm>
            <a:off x="365298" y="150614"/>
            <a:ext cx="5087620" cy="1393825"/>
          </a:xfrm>
          <a:prstGeom prst="rect">
            <a:avLst/>
          </a:prstGeom>
        </p:spPr>
        <p:txBody>
          <a:bodyPr vert="horz" wrap="square" lIns="0" tIns="66040" rIns="0" bIns="0" rtlCol="0">
            <a:spAutoFit/>
          </a:bodyPr>
          <a:lstStyle/>
          <a:p>
            <a:pPr marL="12700" marR="5080">
              <a:lnSpc>
                <a:spcPts val="3470"/>
              </a:lnSpc>
              <a:spcBef>
                <a:spcPts val="520"/>
              </a:spcBef>
            </a:pPr>
            <a:r>
              <a:rPr spc="-15" dirty="0"/>
              <a:t>Strong </a:t>
            </a:r>
            <a:r>
              <a:rPr spc="-10" dirty="0"/>
              <a:t>recommendations </a:t>
            </a:r>
            <a:r>
              <a:rPr dirty="0"/>
              <a:t>–  </a:t>
            </a:r>
            <a:r>
              <a:rPr spc="-10" dirty="0"/>
              <a:t>preoperative measures:  </a:t>
            </a:r>
            <a:r>
              <a:rPr spc="-5" dirty="0">
                <a:solidFill>
                  <a:srgbClr val="FF781D"/>
                </a:solidFill>
              </a:rPr>
              <a:t>surgical site skin</a:t>
            </a:r>
            <a:r>
              <a:rPr spc="-15" dirty="0">
                <a:solidFill>
                  <a:srgbClr val="FF781D"/>
                </a:solidFill>
              </a:rPr>
              <a:t> </a:t>
            </a:r>
            <a:r>
              <a:rPr spc="-10" dirty="0">
                <a:solidFill>
                  <a:srgbClr val="FF781D"/>
                </a:solidFill>
              </a:rPr>
              <a:t>preparation</a:t>
            </a:r>
          </a:p>
        </p:txBody>
      </p:sp>
      <p:sp>
        <p:nvSpPr>
          <p:cNvPr id="4" name="object 4"/>
          <p:cNvSpPr/>
          <p:nvPr/>
        </p:nvSpPr>
        <p:spPr>
          <a:xfrm>
            <a:off x="5724128" y="281881"/>
            <a:ext cx="1224135" cy="122658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5298" y="572507"/>
            <a:ext cx="2744470" cy="513080"/>
          </a:xfrm>
          <a:prstGeom prst="rect">
            <a:avLst/>
          </a:prstGeom>
        </p:spPr>
        <p:txBody>
          <a:bodyPr vert="horz" wrap="square" lIns="0" tIns="12700" rIns="0" bIns="0" rtlCol="0">
            <a:spAutoFit/>
          </a:bodyPr>
          <a:lstStyle/>
          <a:p>
            <a:pPr marL="12700">
              <a:lnSpc>
                <a:spcPct val="100000"/>
              </a:lnSpc>
              <a:spcBef>
                <a:spcPts val="100"/>
              </a:spcBef>
            </a:pPr>
            <a:r>
              <a:rPr spc="-5" dirty="0"/>
              <a:t>Practical</a:t>
            </a:r>
            <a:r>
              <a:rPr spc="-60" dirty="0"/>
              <a:t> </a:t>
            </a:r>
            <a:r>
              <a:rPr spc="-5" dirty="0"/>
              <a:t>points</a:t>
            </a:r>
          </a:p>
        </p:txBody>
      </p:sp>
      <p:sp>
        <p:nvSpPr>
          <p:cNvPr id="3" name="object 3"/>
          <p:cNvSpPr txBox="1"/>
          <p:nvPr/>
        </p:nvSpPr>
        <p:spPr>
          <a:xfrm>
            <a:off x="365298" y="1232377"/>
            <a:ext cx="4765040" cy="5419090"/>
          </a:xfrm>
          <a:prstGeom prst="rect">
            <a:avLst/>
          </a:prstGeom>
        </p:spPr>
        <p:txBody>
          <a:bodyPr vert="horz" wrap="square" lIns="0" tIns="14604" rIns="0" bIns="0" rtlCol="0">
            <a:spAutoFit/>
          </a:bodyPr>
          <a:lstStyle/>
          <a:p>
            <a:pPr marL="355600" marR="28575" indent="-342900" algn="just">
              <a:lnSpc>
                <a:spcPct val="110400"/>
              </a:lnSpc>
              <a:spcBef>
                <a:spcPts val="114"/>
              </a:spcBef>
              <a:buSzPct val="78947"/>
              <a:buChar char="•"/>
              <a:tabLst>
                <a:tab pos="355600" algn="l"/>
              </a:tabLst>
            </a:pPr>
            <a:r>
              <a:rPr sz="1900" spc="-5" dirty="0">
                <a:latin typeface="Arial"/>
                <a:cs typeface="Arial"/>
              </a:rPr>
              <a:t>Alcohol-based solutions </a:t>
            </a:r>
            <a:r>
              <a:rPr sz="1900" dirty="0">
                <a:latin typeface="Arial"/>
                <a:cs typeface="Arial"/>
              </a:rPr>
              <a:t>should </a:t>
            </a:r>
            <a:r>
              <a:rPr sz="1900" b="1" dirty="0">
                <a:latin typeface="Arial"/>
                <a:cs typeface="Arial"/>
              </a:rPr>
              <a:t>not </a:t>
            </a:r>
            <a:r>
              <a:rPr sz="1900" dirty="0">
                <a:latin typeface="Arial"/>
                <a:cs typeface="Arial"/>
              </a:rPr>
              <a:t>be in  </a:t>
            </a:r>
            <a:r>
              <a:rPr sz="1900" spc="-5" dirty="0">
                <a:latin typeface="Arial"/>
                <a:cs typeface="Arial"/>
              </a:rPr>
              <a:t>contact with </a:t>
            </a:r>
            <a:r>
              <a:rPr sz="1900" dirty="0">
                <a:latin typeface="Arial"/>
                <a:cs typeface="Arial"/>
              </a:rPr>
              <a:t>mucosa or eyes and should  not be used on</a:t>
            </a:r>
            <a:r>
              <a:rPr sz="1900" spc="-20" dirty="0">
                <a:latin typeface="Arial"/>
                <a:cs typeface="Arial"/>
              </a:rPr>
              <a:t> </a:t>
            </a:r>
            <a:r>
              <a:rPr sz="1900" dirty="0">
                <a:latin typeface="Arial"/>
                <a:cs typeface="Arial"/>
              </a:rPr>
              <a:t>newborns.</a:t>
            </a:r>
            <a:endParaRPr sz="1900">
              <a:latin typeface="Arial"/>
              <a:cs typeface="Arial"/>
            </a:endParaRPr>
          </a:p>
          <a:p>
            <a:pPr marL="355600" marR="5080" indent="-342900">
              <a:lnSpc>
                <a:spcPct val="109600"/>
              </a:lnSpc>
              <a:spcBef>
                <a:spcPts val="1600"/>
              </a:spcBef>
              <a:buSzPct val="78947"/>
              <a:buChar char="•"/>
              <a:tabLst>
                <a:tab pos="354965" algn="l"/>
                <a:tab pos="355600" algn="l"/>
              </a:tabLst>
            </a:pPr>
            <a:r>
              <a:rPr sz="1900" spc="-5" dirty="0">
                <a:latin typeface="Arial"/>
                <a:cs typeface="Arial"/>
              </a:rPr>
              <a:t>Ensure operating </a:t>
            </a:r>
            <a:r>
              <a:rPr sz="1900" dirty="0">
                <a:latin typeface="Arial"/>
                <a:cs typeface="Arial"/>
              </a:rPr>
              <a:t>and ward </a:t>
            </a:r>
            <a:r>
              <a:rPr sz="1900" spc="-10" dirty="0">
                <a:latin typeface="Arial"/>
                <a:cs typeface="Arial"/>
              </a:rPr>
              <a:t>staff </a:t>
            </a:r>
            <a:r>
              <a:rPr sz="1900" dirty="0">
                <a:latin typeface="Arial"/>
                <a:cs typeface="Arial"/>
              </a:rPr>
              <a:t>are  aware </a:t>
            </a:r>
            <a:r>
              <a:rPr sz="1900" spc="-5" dirty="0">
                <a:latin typeface="Arial"/>
                <a:cs typeface="Arial"/>
              </a:rPr>
              <a:t>that </a:t>
            </a:r>
            <a:r>
              <a:rPr sz="1900" dirty="0">
                <a:latin typeface="Arial"/>
                <a:cs typeface="Arial"/>
              </a:rPr>
              <a:t>CHG can cause skin</a:t>
            </a:r>
            <a:r>
              <a:rPr sz="1900" spc="-10" dirty="0">
                <a:latin typeface="Arial"/>
                <a:cs typeface="Arial"/>
              </a:rPr>
              <a:t> </a:t>
            </a:r>
            <a:r>
              <a:rPr sz="1900" spc="-5" dirty="0">
                <a:latin typeface="Arial"/>
                <a:cs typeface="Arial"/>
              </a:rPr>
              <a:t>irritation.</a:t>
            </a:r>
            <a:endParaRPr sz="1900">
              <a:latin typeface="Arial"/>
              <a:cs typeface="Arial"/>
            </a:endParaRPr>
          </a:p>
          <a:p>
            <a:pPr marL="355600" marR="163195" indent="-342900">
              <a:lnSpc>
                <a:spcPct val="109900"/>
              </a:lnSpc>
              <a:spcBef>
                <a:spcPts val="1630"/>
              </a:spcBef>
              <a:buSzPct val="78947"/>
              <a:buChar char="•"/>
              <a:tabLst>
                <a:tab pos="354965" algn="l"/>
                <a:tab pos="355600" algn="l"/>
              </a:tabLst>
            </a:pPr>
            <a:r>
              <a:rPr sz="1900" dirty="0">
                <a:latin typeface="Arial"/>
                <a:cs typeface="Arial"/>
              </a:rPr>
              <a:t>The use of alcohol on </a:t>
            </a:r>
            <a:r>
              <a:rPr sz="1900" spc="-5" dirty="0">
                <a:latin typeface="Arial"/>
                <a:cs typeface="Arial"/>
              </a:rPr>
              <a:t>patients </a:t>
            </a:r>
            <a:r>
              <a:rPr sz="1900" dirty="0">
                <a:latin typeface="Arial"/>
                <a:cs typeface="Arial"/>
              </a:rPr>
              <a:t>or </a:t>
            </a:r>
            <a:r>
              <a:rPr sz="1900" spc="-5" dirty="0">
                <a:latin typeface="Arial"/>
                <a:cs typeface="Arial"/>
              </a:rPr>
              <a:t>health  </a:t>
            </a:r>
            <a:r>
              <a:rPr sz="1900" dirty="0">
                <a:latin typeface="Arial"/>
                <a:cs typeface="Arial"/>
              </a:rPr>
              <a:t>workers who </a:t>
            </a:r>
            <a:r>
              <a:rPr sz="1900" spc="-5" dirty="0">
                <a:latin typeface="Arial"/>
                <a:cs typeface="Arial"/>
              </a:rPr>
              <a:t>for </a:t>
            </a:r>
            <a:r>
              <a:rPr sz="1900" dirty="0">
                <a:latin typeface="Arial"/>
                <a:cs typeface="Arial"/>
              </a:rPr>
              <a:t>religious reasons may  object has been addressed in </a:t>
            </a:r>
            <a:r>
              <a:rPr sz="1900" spc="-5" dirty="0">
                <a:latin typeface="Arial"/>
                <a:cs typeface="Arial"/>
              </a:rPr>
              <a:t>the WHO  </a:t>
            </a:r>
            <a:r>
              <a:rPr sz="1900" dirty="0">
                <a:latin typeface="Arial"/>
                <a:cs typeface="Arial"/>
              </a:rPr>
              <a:t>guidelines on hand hygiene in </a:t>
            </a:r>
            <a:r>
              <a:rPr sz="1900" spc="-5" dirty="0">
                <a:latin typeface="Arial"/>
                <a:cs typeface="Arial"/>
              </a:rPr>
              <a:t>health  </a:t>
            </a:r>
            <a:r>
              <a:rPr sz="1900" dirty="0">
                <a:latin typeface="Arial"/>
                <a:cs typeface="Arial"/>
              </a:rPr>
              <a:t>care, </a:t>
            </a:r>
            <a:r>
              <a:rPr sz="1900" spc="-5" dirty="0">
                <a:latin typeface="Arial"/>
                <a:cs typeface="Arial"/>
              </a:rPr>
              <a:t>with cultural </a:t>
            </a:r>
            <a:r>
              <a:rPr sz="1900" dirty="0">
                <a:latin typeface="Arial"/>
                <a:cs typeface="Arial"/>
              </a:rPr>
              <a:t>and religious leaders  providing </a:t>
            </a:r>
            <a:r>
              <a:rPr sz="1900" spc="-5" dirty="0">
                <a:latin typeface="Arial"/>
                <a:cs typeface="Arial"/>
              </a:rPr>
              <a:t>supporting statements to  </a:t>
            </a:r>
            <a:r>
              <a:rPr sz="1900" dirty="0">
                <a:latin typeface="Arial"/>
                <a:cs typeface="Arial"/>
              </a:rPr>
              <a:t>overcome</a:t>
            </a:r>
            <a:r>
              <a:rPr sz="1900" spc="-5" dirty="0">
                <a:latin typeface="Arial"/>
                <a:cs typeface="Arial"/>
              </a:rPr>
              <a:t> </a:t>
            </a:r>
            <a:r>
              <a:rPr sz="1900" dirty="0">
                <a:latin typeface="Arial"/>
                <a:cs typeface="Arial"/>
              </a:rPr>
              <a:t>barriers.</a:t>
            </a:r>
            <a:endParaRPr sz="1900">
              <a:latin typeface="Arial"/>
              <a:cs typeface="Arial"/>
            </a:endParaRPr>
          </a:p>
          <a:p>
            <a:pPr marL="355600" marR="472440" indent="-342900">
              <a:lnSpc>
                <a:spcPct val="110400"/>
              </a:lnSpc>
              <a:spcBef>
                <a:spcPts val="1580"/>
              </a:spcBef>
              <a:buSzPct val="78947"/>
              <a:buChar char="•"/>
              <a:tabLst>
                <a:tab pos="354965" algn="l"/>
                <a:tab pos="355600" algn="l"/>
              </a:tabLst>
            </a:pPr>
            <a:r>
              <a:rPr sz="1900" spc="-5" dirty="0">
                <a:latin typeface="Arial"/>
                <a:cs typeface="Arial"/>
              </a:rPr>
              <a:t>Alcohol/CHG-based </a:t>
            </a:r>
            <a:r>
              <a:rPr sz="1900" dirty="0">
                <a:latin typeface="Arial"/>
                <a:cs typeface="Arial"/>
              </a:rPr>
              <a:t>skin </a:t>
            </a:r>
            <a:r>
              <a:rPr sz="1900" spc="-5" dirty="0">
                <a:latin typeface="Arial"/>
                <a:cs typeface="Arial"/>
              </a:rPr>
              <a:t>preparation  solutions </a:t>
            </a:r>
            <a:r>
              <a:rPr sz="1900" dirty="0">
                <a:latin typeface="Arial"/>
                <a:cs typeface="Arial"/>
              </a:rPr>
              <a:t>can be produced locally if  needed (more on </a:t>
            </a:r>
            <a:r>
              <a:rPr sz="1900" spc="-5" dirty="0">
                <a:latin typeface="Arial"/>
                <a:cs typeface="Arial"/>
              </a:rPr>
              <a:t>this</a:t>
            </a:r>
            <a:r>
              <a:rPr sz="1900" spc="-10" dirty="0">
                <a:latin typeface="Arial"/>
                <a:cs typeface="Arial"/>
              </a:rPr>
              <a:t> </a:t>
            </a:r>
            <a:r>
              <a:rPr sz="1900" spc="-5" dirty="0">
                <a:latin typeface="Arial"/>
                <a:cs typeface="Arial"/>
              </a:rPr>
              <a:t>later).</a:t>
            </a:r>
            <a:endParaRPr sz="1900">
              <a:latin typeface="Arial"/>
              <a:cs typeface="Arial"/>
            </a:endParaRPr>
          </a:p>
        </p:txBody>
      </p:sp>
      <p:sp>
        <p:nvSpPr>
          <p:cNvPr id="4" name="object 4"/>
          <p:cNvSpPr txBox="1"/>
          <p:nvPr/>
        </p:nvSpPr>
        <p:spPr>
          <a:xfrm>
            <a:off x="5297379" y="1508981"/>
            <a:ext cx="3670935" cy="5210810"/>
          </a:xfrm>
          <a:prstGeom prst="rect">
            <a:avLst/>
          </a:prstGeom>
        </p:spPr>
        <p:txBody>
          <a:bodyPr vert="horz" wrap="square" lIns="0" tIns="12700" rIns="0" bIns="0" rtlCol="0">
            <a:spAutoFit/>
          </a:bodyPr>
          <a:lstStyle/>
          <a:p>
            <a:pPr marL="12700">
              <a:lnSpc>
                <a:spcPct val="100000"/>
              </a:lnSpc>
              <a:spcBef>
                <a:spcPts val="100"/>
              </a:spcBef>
            </a:pPr>
            <a:r>
              <a:rPr sz="1800" b="1" dirty="0">
                <a:latin typeface="Arial"/>
                <a:cs typeface="Arial"/>
              </a:rPr>
              <a:t>In the </a:t>
            </a:r>
            <a:r>
              <a:rPr sz="1800" b="1" spc="-5" dirty="0">
                <a:latin typeface="Arial"/>
                <a:cs typeface="Arial"/>
              </a:rPr>
              <a:t>operating</a:t>
            </a:r>
            <a:r>
              <a:rPr sz="1800" b="1" spc="-15" dirty="0">
                <a:latin typeface="Arial"/>
                <a:cs typeface="Arial"/>
              </a:rPr>
              <a:t> </a:t>
            </a:r>
            <a:r>
              <a:rPr sz="1800" b="1" dirty="0">
                <a:latin typeface="Arial"/>
                <a:cs typeface="Arial"/>
              </a:rPr>
              <a:t>room:</a:t>
            </a:r>
            <a:endParaRPr sz="1800">
              <a:latin typeface="Arial"/>
              <a:cs typeface="Arial"/>
            </a:endParaRPr>
          </a:p>
          <a:p>
            <a:pPr>
              <a:lnSpc>
                <a:spcPct val="100000"/>
              </a:lnSpc>
              <a:spcBef>
                <a:spcPts val="45"/>
              </a:spcBef>
            </a:pPr>
            <a:endParaRPr sz="1550">
              <a:latin typeface="Times New Roman"/>
              <a:cs typeface="Times New Roman"/>
            </a:endParaRPr>
          </a:p>
          <a:p>
            <a:pPr marL="355600" marR="5080" indent="-342900">
              <a:lnSpc>
                <a:spcPct val="109800"/>
              </a:lnSpc>
              <a:buSzPct val="77777"/>
              <a:buChar char="•"/>
              <a:tabLst>
                <a:tab pos="354965" algn="l"/>
                <a:tab pos="355600" algn="l"/>
              </a:tabLst>
            </a:pPr>
            <a:r>
              <a:rPr sz="1800" spc="-5" dirty="0">
                <a:latin typeface="Arial"/>
                <a:cs typeface="Arial"/>
              </a:rPr>
              <a:t>ensure correct placement of  patient (to avoid movement after  </a:t>
            </a:r>
            <a:r>
              <a:rPr sz="1800" dirty="0">
                <a:latin typeface="Arial"/>
                <a:cs typeface="Arial"/>
              </a:rPr>
              <a:t>skin </a:t>
            </a:r>
            <a:r>
              <a:rPr sz="1800" spc="-5" dirty="0">
                <a:latin typeface="Arial"/>
                <a:cs typeface="Arial"/>
              </a:rPr>
              <a:t>prep but considering areas  of </a:t>
            </a:r>
            <a:r>
              <a:rPr sz="1800" dirty="0">
                <a:latin typeface="Arial"/>
                <a:cs typeface="Arial"/>
              </a:rPr>
              <a:t>skin </a:t>
            </a:r>
            <a:r>
              <a:rPr sz="1800" spc="-5" dirty="0">
                <a:latin typeface="Arial"/>
                <a:cs typeface="Arial"/>
              </a:rPr>
              <a:t>that might be prone to  breaking down due </a:t>
            </a:r>
            <a:r>
              <a:rPr sz="1800" dirty="0">
                <a:latin typeface="Arial"/>
                <a:cs typeface="Arial"/>
              </a:rPr>
              <a:t>to the  </a:t>
            </a:r>
            <a:r>
              <a:rPr sz="1800" spc="-5" dirty="0">
                <a:latin typeface="Arial"/>
                <a:cs typeface="Arial"/>
              </a:rPr>
              <a:t>pressure of being </a:t>
            </a:r>
            <a:r>
              <a:rPr sz="1800" dirty="0">
                <a:latin typeface="Arial"/>
                <a:cs typeface="Arial"/>
              </a:rPr>
              <a:t>in </a:t>
            </a:r>
            <a:r>
              <a:rPr sz="1800" spc="-5" dirty="0">
                <a:latin typeface="Arial"/>
                <a:cs typeface="Arial"/>
              </a:rPr>
              <a:t>one position  for </a:t>
            </a:r>
            <a:r>
              <a:rPr sz="1800" dirty="0">
                <a:latin typeface="Arial"/>
                <a:cs typeface="Arial"/>
              </a:rPr>
              <a:t>too </a:t>
            </a:r>
            <a:r>
              <a:rPr sz="1800" spc="-5" dirty="0">
                <a:latin typeface="Arial"/>
                <a:cs typeface="Arial"/>
              </a:rPr>
              <a:t>long) and </a:t>
            </a:r>
            <a:r>
              <a:rPr sz="1800" dirty="0">
                <a:latin typeface="Arial"/>
                <a:cs typeface="Arial"/>
              </a:rPr>
              <a:t>skin</a:t>
            </a:r>
            <a:r>
              <a:rPr sz="1800" spc="-40" dirty="0">
                <a:latin typeface="Arial"/>
                <a:cs typeface="Arial"/>
              </a:rPr>
              <a:t> </a:t>
            </a:r>
            <a:r>
              <a:rPr sz="1800" spc="-5" dirty="0">
                <a:latin typeface="Arial"/>
                <a:cs typeface="Arial"/>
              </a:rPr>
              <a:t>examine;</a:t>
            </a:r>
            <a:endParaRPr sz="1800">
              <a:latin typeface="Arial"/>
              <a:cs typeface="Arial"/>
            </a:endParaRPr>
          </a:p>
          <a:p>
            <a:pPr>
              <a:lnSpc>
                <a:spcPct val="100000"/>
              </a:lnSpc>
              <a:spcBef>
                <a:spcPts val="40"/>
              </a:spcBef>
              <a:buFont typeface="Arial"/>
              <a:buChar char="•"/>
            </a:pPr>
            <a:endParaRPr sz="1550">
              <a:latin typeface="Times New Roman"/>
              <a:cs typeface="Times New Roman"/>
            </a:endParaRPr>
          </a:p>
          <a:p>
            <a:pPr marL="355600" marR="80645" indent="-342900">
              <a:lnSpc>
                <a:spcPct val="110100"/>
              </a:lnSpc>
              <a:buSzPct val="77777"/>
              <a:buChar char="•"/>
              <a:tabLst>
                <a:tab pos="354965" algn="l"/>
                <a:tab pos="355600" algn="l"/>
              </a:tabLst>
            </a:pPr>
            <a:r>
              <a:rPr sz="1800" spc="-5" dirty="0">
                <a:latin typeface="Arial"/>
                <a:cs typeface="Arial"/>
              </a:rPr>
              <a:t>protect health workers against  splashing </a:t>
            </a:r>
            <a:r>
              <a:rPr sz="1800" dirty="0">
                <a:latin typeface="Arial"/>
                <a:cs typeface="Arial"/>
              </a:rPr>
              <a:t>– </a:t>
            </a:r>
            <a:r>
              <a:rPr sz="1800" spc="-5" dirty="0">
                <a:latin typeface="Arial"/>
                <a:cs typeface="Arial"/>
              </a:rPr>
              <a:t>gloves should be  worn but changed once the </a:t>
            </a:r>
            <a:r>
              <a:rPr sz="1800" dirty="0">
                <a:latin typeface="Arial"/>
                <a:cs typeface="Arial"/>
              </a:rPr>
              <a:t>skin  </a:t>
            </a:r>
            <a:r>
              <a:rPr sz="1800" spc="-5" dirty="0">
                <a:latin typeface="Arial"/>
                <a:cs typeface="Arial"/>
              </a:rPr>
              <a:t>prep </a:t>
            </a:r>
            <a:r>
              <a:rPr sz="1800" dirty="0">
                <a:latin typeface="Arial"/>
                <a:cs typeface="Arial"/>
              </a:rPr>
              <a:t>is</a:t>
            </a:r>
            <a:r>
              <a:rPr sz="1800" spc="-15" dirty="0">
                <a:latin typeface="Arial"/>
                <a:cs typeface="Arial"/>
              </a:rPr>
              <a:t> </a:t>
            </a:r>
            <a:r>
              <a:rPr sz="1800" spc="-5" dirty="0">
                <a:latin typeface="Arial"/>
                <a:cs typeface="Arial"/>
              </a:rPr>
              <a:t>complete;</a:t>
            </a:r>
            <a:endParaRPr sz="1800">
              <a:latin typeface="Arial"/>
              <a:cs typeface="Arial"/>
            </a:endParaRPr>
          </a:p>
          <a:p>
            <a:pPr>
              <a:lnSpc>
                <a:spcPct val="100000"/>
              </a:lnSpc>
              <a:spcBef>
                <a:spcPts val="15"/>
              </a:spcBef>
              <a:buFont typeface="Arial"/>
              <a:buChar char="•"/>
            </a:pPr>
            <a:endParaRPr sz="1550">
              <a:latin typeface="Times New Roman"/>
              <a:cs typeface="Times New Roman"/>
            </a:endParaRPr>
          </a:p>
          <a:p>
            <a:pPr marL="355600" marR="271780" indent="-342900">
              <a:lnSpc>
                <a:spcPct val="109600"/>
              </a:lnSpc>
              <a:buSzPct val="77777"/>
              <a:buChar char="•"/>
              <a:tabLst>
                <a:tab pos="354965" algn="l"/>
                <a:tab pos="355600" algn="l"/>
              </a:tabLst>
            </a:pPr>
            <a:r>
              <a:rPr sz="1800" spc="-5" dirty="0">
                <a:latin typeface="Arial"/>
                <a:cs typeface="Arial"/>
              </a:rPr>
              <a:t>ensure </a:t>
            </a:r>
            <a:r>
              <a:rPr sz="1800" dirty="0">
                <a:latin typeface="Arial"/>
                <a:cs typeface="Arial"/>
              </a:rPr>
              <a:t>skin </a:t>
            </a:r>
            <a:r>
              <a:rPr sz="1800" spc="-5" dirty="0">
                <a:latin typeface="Arial"/>
                <a:cs typeface="Arial"/>
              </a:rPr>
              <a:t>preparation </a:t>
            </a:r>
            <a:r>
              <a:rPr sz="1800" dirty="0">
                <a:latin typeface="Arial"/>
                <a:cs typeface="Arial"/>
              </a:rPr>
              <a:t>is</a:t>
            </a:r>
            <a:r>
              <a:rPr sz="1800" spc="-75" dirty="0">
                <a:latin typeface="Arial"/>
                <a:cs typeface="Arial"/>
              </a:rPr>
              <a:t> </a:t>
            </a:r>
            <a:r>
              <a:rPr sz="1800" b="1" dirty="0">
                <a:latin typeface="Arial"/>
                <a:cs typeface="Arial"/>
              </a:rPr>
              <a:t>not  </a:t>
            </a:r>
            <a:r>
              <a:rPr sz="1800" spc="-5" dirty="0">
                <a:latin typeface="Arial"/>
                <a:cs typeface="Arial"/>
              </a:rPr>
              <a:t>removed/washed </a:t>
            </a:r>
            <a:r>
              <a:rPr sz="1800" spc="-15" dirty="0">
                <a:latin typeface="Arial"/>
                <a:cs typeface="Arial"/>
              </a:rPr>
              <a:t>off </a:t>
            </a:r>
            <a:r>
              <a:rPr sz="1800" spc="-5" dirty="0">
                <a:latin typeface="Arial"/>
                <a:cs typeface="Arial"/>
              </a:rPr>
              <a:t>before  draping.</a:t>
            </a:r>
            <a:endParaRPr sz="1800">
              <a:latin typeface="Arial"/>
              <a:cs typeface="Arial"/>
            </a:endParaRPr>
          </a:p>
        </p:txBody>
      </p:sp>
      <p:sp>
        <p:nvSpPr>
          <p:cNvPr id="5" name="object 5"/>
          <p:cNvSpPr/>
          <p:nvPr/>
        </p:nvSpPr>
        <p:spPr>
          <a:xfrm>
            <a:off x="5724128" y="281881"/>
            <a:ext cx="1224135" cy="122658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5298" y="248131"/>
            <a:ext cx="4905375" cy="953769"/>
          </a:xfrm>
          <a:prstGeom prst="rect">
            <a:avLst/>
          </a:prstGeom>
        </p:spPr>
        <p:txBody>
          <a:bodyPr vert="horz" wrap="square" lIns="0" tIns="66040" rIns="0" bIns="0" rtlCol="0">
            <a:spAutoFit/>
          </a:bodyPr>
          <a:lstStyle/>
          <a:p>
            <a:pPr marL="12700" marR="5080">
              <a:lnSpc>
                <a:spcPts val="3470"/>
              </a:lnSpc>
              <a:spcBef>
                <a:spcPts val="520"/>
              </a:spcBef>
            </a:pPr>
            <a:r>
              <a:rPr spc="-5" dirty="0"/>
              <a:t>Surgical skin </a:t>
            </a:r>
            <a:r>
              <a:rPr spc="-10" dirty="0"/>
              <a:t>preparation </a:t>
            </a:r>
            <a:r>
              <a:rPr spc="-5" dirty="0"/>
              <a:t>in  practice: key</a:t>
            </a:r>
            <a:r>
              <a:rPr spc="-10" dirty="0"/>
              <a:t> </a:t>
            </a:r>
            <a:r>
              <a:rPr spc="-15" dirty="0"/>
              <a:t>resources</a:t>
            </a:r>
          </a:p>
        </p:txBody>
      </p:sp>
      <p:sp>
        <p:nvSpPr>
          <p:cNvPr id="3" name="object 3"/>
          <p:cNvSpPr/>
          <p:nvPr/>
        </p:nvSpPr>
        <p:spPr>
          <a:xfrm>
            <a:off x="1935481" y="5674798"/>
            <a:ext cx="905510" cy="908685"/>
          </a:xfrm>
          <a:custGeom>
            <a:avLst/>
            <a:gdLst/>
            <a:ahLst/>
            <a:cxnLst/>
            <a:rect l="l" t="t" r="r" b="b"/>
            <a:pathLst>
              <a:path w="905510" h="908684">
                <a:moveTo>
                  <a:pt x="452523" y="0"/>
                </a:moveTo>
                <a:lnTo>
                  <a:pt x="406255" y="2345"/>
                </a:lnTo>
                <a:lnTo>
                  <a:pt x="361324" y="9230"/>
                </a:lnTo>
                <a:lnTo>
                  <a:pt x="317957" y="20425"/>
                </a:lnTo>
                <a:lnTo>
                  <a:pt x="276381" y="35702"/>
                </a:lnTo>
                <a:lnTo>
                  <a:pt x="236824" y="54833"/>
                </a:lnTo>
                <a:lnTo>
                  <a:pt x="199513" y="77590"/>
                </a:lnTo>
                <a:lnTo>
                  <a:pt x="164676" y="103744"/>
                </a:lnTo>
                <a:lnTo>
                  <a:pt x="132541" y="133067"/>
                </a:lnTo>
                <a:lnTo>
                  <a:pt x="103334" y="165330"/>
                </a:lnTo>
                <a:lnTo>
                  <a:pt x="77283" y="200305"/>
                </a:lnTo>
                <a:lnTo>
                  <a:pt x="54617" y="237764"/>
                </a:lnTo>
                <a:lnTo>
                  <a:pt x="35561" y="277478"/>
                </a:lnTo>
                <a:lnTo>
                  <a:pt x="20344" y="319219"/>
                </a:lnTo>
                <a:lnTo>
                  <a:pt x="9193" y="362758"/>
                </a:lnTo>
                <a:lnTo>
                  <a:pt x="2336" y="407868"/>
                </a:lnTo>
                <a:lnTo>
                  <a:pt x="0" y="454320"/>
                </a:lnTo>
                <a:lnTo>
                  <a:pt x="2336" y="500771"/>
                </a:lnTo>
                <a:lnTo>
                  <a:pt x="9193" y="545881"/>
                </a:lnTo>
                <a:lnTo>
                  <a:pt x="20344" y="589420"/>
                </a:lnTo>
                <a:lnTo>
                  <a:pt x="35561" y="631161"/>
                </a:lnTo>
                <a:lnTo>
                  <a:pt x="54617" y="670875"/>
                </a:lnTo>
                <a:lnTo>
                  <a:pt x="77283" y="708334"/>
                </a:lnTo>
                <a:lnTo>
                  <a:pt x="103334" y="743309"/>
                </a:lnTo>
                <a:lnTo>
                  <a:pt x="132541" y="775572"/>
                </a:lnTo>
                <a:lnTo>
                  <a:pt x="164676" y="804895"/>
                </a:lnTo>
                <a:lnTo>
                  <a:pt x="199513" y="831049"/>
                </a:lnTo>
                <a:lnTo>
                  <a:pt x="236824" y="853806"/>
                </a:lnTo>
                <a:lnTo>
                  <a:pt x="276381" y="872937"/>
                </a:lnTo>
                <a:lnTo>
                  <a:pt x="317957" y="888214"/>
                </a:lnTo>
                <a:lnTo>
                  <a:pt x="361324" y="899409"/>
                </a:lnTo>
                <a:lnTo>
                  <a:pt x="406255" y="906294"/>
                </a:lnTo>
                <a:lnTo>
                  <a:pt x="452523" y="908640"/>
                </a:lnTo>
                <a:lnTo>
                  <a:pt x="498791" y="906294"/>
                </a:lnTo>
                <a:lnTo>
                  <a:pt x="543723" y="899409"/>
                </a:lnTo>
                <a:lnTo>
                  <a:pt x="587090" y="888214"/>
                </a:lnTo>
                <a:lnTo>
                  <a:pt x="628666" y="872937"/>
                </a:lnTo>
                <a:lnTo>
                  <a:pt x="668223" y="853806"/>
                </a:lnTo>
                <a:lnTo>
                  <a:pt x="705534" y="831049"/>
                </a:lnTo>
                <a:lnTo>
                  <a:pt x="740371" y="804895"/>
                </a:lnTo>
                <a:lnTo>
                  <a:pt x="772506" y="775572"/>
                </a:lnTo>
                <a:lnTo>
                  <a:pt x="801713" y="743309"/>
                </a:lnTo>
                <a:lnTo>
                  <a:pt x="827763" y="708334"/>
                </a:lnTo>
                <a:lnTo>
                  <a:pt x="850430" y="670875"/>
                </a:lnTo>
                <a:lnTo>
                  <a:pt x="869486" y="631161"/>
                </a:lnTo>
                <a:lnTo>
                  <a:pt x="884703" y="589420"/>
                </a:lnTo>
                <a:lnTo>
                  <a:pt x="895854" y="545881"/>
                </a:lnTo>
                <a:lnTo>
                  <a:pt x="902711" y="500771"/>
                </a:lnTo>
                <a:lnTo>
                  <a:pt x="905047" y="454320"/>
                </a:lnTo>
                <a:lnTo>
                  <a:pt x="902711" y="407868"/>
                </a:lnTo>
                <a:lnTo>
                  <a:pt x="895854" y="362758"/>
                </a:lnTo>
                <a:lnTo>
                  <a:pt x="884703" y="319219"/>
                </a:lnTo>
                <a:lnTo>
                  <a:pt x="869486" y="277478"/>
                </a:lnTo>
                <a:lnTo>
                  <a:pt x="850430" y="237764"/>
                </a:lnTo>
                <a:lnTo>
                  <a:pt x="827763" y="200305"/>
                </a:lnTo>
                <a:lnTo>
                  <a:pt x="801713" y="165330"/>
                </a:lnTo>
                <a:lnTo>
                  <a:pt x="772506" y="133067"/>
                </a:lnTo>
                <a:lnTo>
                  <a:pt x="740371" y="103744"/>
                </a:lnTo>
                <a:lnTo>
                  <a:pt x="705534" y="77590"/>
                </a:lnTo>
                <a:lnTo>
                  <a:pt x="668223" y="54833"/>
                </a:lnTo>
                <a:lnTo>
                  <a:pt x="628666" y="35702"/>
                </a:lnTo>
                <a:lnTo>
                  <a:pt x="587090" y="20425"/>
                </a:lnTo>
                <a:lnTo>
                  <a:pt x="543723" y="9230"/>
                </a:lnTo>
                <a:lnTo>
                  <a:pt x="498791" y="2345"/>
                </a:lnTo>
                <a:lnTo>
                  <a:pt x="452523" y="0"/>
                </a:lnTo>
                <a:close/>
              </a:path>
            </a:pathLst>
          </a:custGeom>
          <a:solidFill>
            <a:srgbClr val="27BFFF"/>
          </a:solidFill>
        </p:spPr>
        <p:txBody>
          <a:bodyPr wrap="square" lIns="0" tIns="0" rIns="0" bIns="0" rtlCol="0"/>
          <a:lstStyle/>
          <a:p>
            <a:endParaRPr/>
          </a:p>
        </p:txBody>
      </p:sp>
      <p:sp>
        <p:nvSpPr>
          <p:cNvPr id="4" name="object 4"/>
          <p:cNvSpPr/>
          <p:nvPr/>
        </p:nvSpPr>
        <p:spPr>
          <a:xfrm>
            <a:off x="1935481" y="5674798"/>
            <a:ext cx="905510" cy="908685"/>
          </a:xfrm>
          <a:custGeom>
            <a:avLst/>
            <a:gdLst/>
            <a:ahLst/>
            <a:cxnLst/>
            <a:rect l="l" t="t" r="r" b="b"/>
            <a:pathLst>
              <a:path w="905510" h="908684">
                <a:moveTo>
                  <a:pt x="0" y="454320"/>
                </a:moveTo>
                <a:lnTo>
                  <a:pt x="2336" y="407868"/>
                </a:lnTo>
                <a:lnTo>
                  <a:pt x="9193" y="362758"/>
                </a:lnTo>
                <a:lnTo>
                  <a:pt x="20344" y="319219"/>
                </a:lnTo>
                <a:lnTo>
                  <a:pt x="35561" y="277478"/>
                </a:lnTo>
                <a:lnTo>
                  <a:pt x="54617" y="237764"/>
                </a:lnTo>
                <a:lnTo>
                  <a:pt x="77283" y="200305"/>
                </a:lnTo>
                <a:lnTo>
                  <a:pt x="103334" y="165330"/>
                </a:lnTo>
                <a:lnTo>
                  <a:pt x="132541" y="133067"/>
                </a:lnTo>
                <a:lnTo>
                  <a:pt x="164676" y="103744"/>
                </a:lnTo>
                <a:lnTo>
                  <a:pt x="199513" y="77590"/>
                </a:lnTo>
                <a:lnTo>
                  <a:pt x="236824" y="54833"/>
                </a:lnTo>
                <a:lnTo>
                  <a:pt x="276381" y="35702"/>
                </a:lnTo>
                <a:lnTo>
                  <a:pt x="317957" y="20425"/>
                </a:lnTo>
                <a:lnTo>
                  <a:pt x="361324" y="9230"/>
                </a:lnTo>
                <a:lnTo>
                  <a:pt x="406256" y="2345"/>
                </a:lnTo>
                <a:lnTo>
                  <a:pt x="452524" y="0"/>
                </a:lnTo>
                <a:lnTo>
                  <a:pt x="498791" y="2345"/>
                </a:lnTo>
                <a:lnTo>
                  <a:pt x="543723" y="9230"/>
                </a:lnTo>
                <a:lnTo>
                  <a:pt x="587090" y="20425"/>
                </a:lnTo>
                <a:lnTo>
                  <a:pt x="628666" y="35702"/>
                </a:lnTo>
                <a:lnTo>
                  <a:pt x="668223" y="54833"/>
                </a:lnTo>
                <a:lnTo>
                  <a:pt x="705534" y="77590"/>
                </a:lnTo>
                <a:lnTo>
                  <a:pt x="740371" y="103744"/>
                </a:lnTo>
                <a:lnTo>
                  <a:pt x="772506" y="133067"/>
                </a:lnTo>
                <a:lnTo>
                  <a:pt x="801713" y="165330"/>
                </a:lnTo>
                <a:lnTo>
                  <a:pt x="827764" y="200305"/>
                </a:lnTo>
                <a:lnTo>
                  <a:pt x="850430" y="237764"/>
                </a:lnTo>
                <a:lnTo>
                  <a:pt x="869486" y="277478"/>
                </a:lnTo>
                <a:lnTo>
                  <a:pt x="884703" y="319219"/>
                </a:lnTo>
                <a:lnTo>
                  <a:pt x="895854" y="362758"/>
                </a:lnTo>
                <a:lnTo>
                  <a:pt x="902711" y="407868"/>
                </a:lnTo>
                <a:lnTo>
                  <a:pt x="905048" y="454320"/>
                </a:lnTo>
                <a:lnTo>
                  <a:pt x="902711" y="500771"/>
                </a:lnTo>
                <a:lnTo>
                  <a:pt x="895854" y="545881"/>
                </a:lnTo>
                <a:lnTo>
                  <a:pt x="884703" y="589420"/>
                </a:lnTo>
                <a:lnTo>
                  <a:pt x="869486" y="631161"/>
                </a:lnTo>
                <a:lnTo>
                  <a:pt x="850430" y="670875"/>
                </a:lnTo>
                <a:lnTo>
                  <a:pt x="827764" y="708334"/>
                </a:lnTo>
                <a:lnTo>
                  <a:pt x="801713" y="743309"/>
                </a:lnTo>
                <a:lnTo>
                  <a:pt x="772506" y="775572"/>
                </a:lnTo>
                <a:lnTo>
                  <a:pt x="740371" y="804895"/>
                </a:lnTo>
                <a:lnTo>
                  <a:pt x="705534" y="831049"/>
                </a:lnTo>
                <a:lnTo>
                  <a:pt x="668223" y="853806"/>
                </a:lnTo>
                <a:lnTo>
                  <a:pt x="628666" y="872937"/>
                </a:lnTo>
                <a:lnTo>
                  <a:pt x="587090" y="888214"/>
                </a:lnTo>
                <a:lnTo>
                  <a:pt x="543723" y="899409"/>
                </a:lnTo>
                <a:lnTo>
                  <a:pt x="498791" y="906294"/>
                </a:lnTo>
                <a:lnTo>
                  <a:pt x="452524" y="908640"/>
                </a:lnTo>
                <a:lnTo>
                  <a:pt x="406256" y="906294"/>
                </a:lnTo>
                <a:lnTo>
                  <a:pt x="361324" y="899409"/>
                </a:lnTo>
                <a:lnTo>
                  <a:pt x="317957" y="888214"/>
                </a:lnTo>
                <a:lnTo>
                  <a:pt x="276381" y="872937"/>
                </a:lnTo>
                <a:lnTo>
                  <a:pt x="236824" y="853806"/>
                </a:lnTo>
                <a:lnTo>
                  <a:pt x="199513" y="831049"/>
                </a:lnTo>
                <a:lnTo>
                  <a:pt x="164676" y="804895"/>
                </a:lnTo>
                <a:lnTo>
                  <a:pt x="132541" y="775572"/>
                </a:lnTo>
                <a:lnTo>
                  <a:pt x="103334" y="743309"/>
                </a:lnTo>
                <a:lnTo>
                  <a:pt x="77283" y="708334"/>
                </a:lnTo>
                <a:lnTo>
                  <a:pt x="54617" y="670875"/>
                </a:lnTo>
                <a:lnTo>
                  <a:pt x="35561" y="631161"/>
                </a:lnTo>
                <a:lnTo>
                  <a:pt x="20344" y="589420"/>
                </a:lnTo>
                <a:lnTo>
                  <a:pt x="9193" y="545881"/>
                </a:lnTo>
                <a:lnTo>
                  <a:pt x="2336" y="500771"/>
                </a:lnTo>
                <a:lnTo>
                  <a:pt x="0" y="454320"/>
                </a:lnTo>
                <a:close/>
              </a:path>
            </a:pathLst>
          </a:custGeom>
          <a:ln w="63500">
            <a:solidFill>
              <a:srgbClr val="000000"/>
            </a:solidFill>
          </a:ln>
        </p:spPr>
        <p:txBody>
          <a:bodyPr wrap="square" lIns="0" tIns="0" rIns="0" bIns="0" rtlCol="0"/>
          <a:lstStyle/>
          <a:p>
            <a:endParaRPr/>
          </a:p>
        </p:txBody>
      </p:sp>
      <p:sp>
        <p:nvSpPr>
          <p:cNvPr id="5" name="object 5"/>
          <p:cNvSpPr txBox="1"/>
          <p:nvPr/>
        </p:nvSpPr>
        <p:spPr>
          <a:xfrm>
            <a:off x="2181806" y="6015808"/>
            <a:ext cx="410845"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Arial"/>
                <a:cs typeface="Arial"/>
              </a:rPr>
              <a:t>V</a:t>
            </a:r>
            <a:r>
              <a:rPr sz="1200" spc="-5" dirty="0">
                <a:solidFill>
                  <a:srgbClr val="FFFFFF"/>
                </a:solidFill>
                <a:latin typeface="Arial"/>
                <a:cs typeface="Arial"/>
              </a:rPr>
              <a:t>i</a:t>
            </a:r>
            <a:r>
              <a:rPr sz="1200" spc="-10" dirty="0">
                <a:solidFill>
                  <a:srgbClr val="FFFFFF"/>
                </a:solidFill>
                <a:latin typeface="Arial"/>
                <a:cs typeface="Arial"/>
              </a:rPr>
              <a:t>de</a:t>
            </a:r>
            <a:r>
              <a:rPr sz="1200" dirty="0">
                <a:solidFill>
                  <a:srgbClr val="FFFFFF"/>
                </a:solidFill>
                <a:latin typeface="Arial"/>
                <a:cs typeface="Arial"/>
              </a:rPr>
              <a:t>o</a:t>
            </a:r>
            <a:endParaRPr sz="1200">
              <a:latin typeface="Arial"/>
              <a:cs typeface="Arial"/>
            </a:endParaRPr>
          </a:p>
        </p:txBody>
      </p:sp>
      <p:sp>
        <p:nvSpPr>
          <p:cNvPr id="6" name="object 6"/>
          <p:cNvSpPr/>
          <p:nvPr/>
        </p:nvSpPr>
        <p:spPr>
          <a:xfrm>
            <a:off x="245189" y="1696664"/>
            <a:ext cx="5327837" cy="3370435"/>
          </a:xfrm>
          <a:prstGeom prst="rect">
            <a:avLst/>
          </a:prstGeom>
          <a:blipFill>
            <a:blip r:embed="rId2" cstate="print"/>
            <a:stretch>
              <a:fillRect/>
            </a:stretch>
          </a:blipFill>
        </p:spPr>
        <p:txBody>
          <a:bodyPr wrap="square" lIns="0" tIns="0" rIns="0" bIns="0" rtlCol="0"/>
          <a:lstStyle/>
          <a:p>
            <a:endParaRPr/>
          </a:p>
        </p:txBody>
      </p:sp>
      <p:sp>
        <p:nvSpPr>
          <p:cNvPr id="7" name="object 7"/>
          <p:cNvSpPr txBox="1"/>
          <p:nvPr/>
        </p:nvSpPr>
        <p:spPr>
          <a:xfrm>
            <a:off x="2987849" y="6054191"/>
            <a:ext cx="5201920" cy="193040"/>
          </a:xfrm>
          <a:prstGeom prst="rect">
            <a:avLst/>
          </a:prstGeom>
        </p:spPr>
        <p:txBody>
          <a:bodyPr vert="horz" wrap="square" lIns="0" tIns="12700" rIns="0" bIns="0" rtlCol="0">
            <a:spAutoFit/>
          </a:bodyPr>
          <a:lstStyle/>
          <a:p>
            <a:pPr marL="12700">
              <a:lnSpc>
                <a:spcPct val="100000"/>
              </a:lnSpc>
              <a:spcBef>
                <a:spcPts val="100"/>
              </a:spcBef>
            </a:pPr>
            <a:r>
              <a:rPr sz="1100" i="1" spc="-5" dirty="0">
                <a:latin typeface="Arial"/>
                <a:cs typeface="Arial"/>
              </a:rPr>
              <a:t>Source</a:t>
            </a:r>
            <a:r>
              <a:rPr sz="1100" spc="-5" dirty="0">
                <a:latin typeface="Arial"/>
                <a:cs typeface="Arial"/>
              </a:rPr>
              <a:t>:</a:t>
            </a:r>
            <a:r>
              <a:rPr sz="1100" spc="80" dirty="0">
                <a:latin typeface="Arial"/>
                <a:cs typeface="Arial"/>
              </a:rPr>
              <a:t> </a:t>
            </a:r>
            <a:r>
              <a:rPr sz="1100" u="sng" spc="-5" dirty="0">
                <a:solidFill>
                  <a:srgbClr val="009CDE"/>
                </a:solidFill>
                <a:uFill>
                  <a:solidFill>
                    <a:srgbClr val="009CDE"/>
                  </a:solidFill>
                </a:uFill>
                <a:latin typeface="Arial"/>
                <a:cs typeface="Arial"/>
                <a:hlinkClick r:id="rId3"/>
              </a:rPr>
              <a:t>http://www.who.int/infection-prevention/tools/surgical/training_education/en/</a:t>
            </a:r>
            <a:endParaRPr sz="1100">
              <a:latin typeface="Arial"/>
              <a:cs typeface="Arial"/>
            </a:endParaRPr>
          </a:p>
        </p:txBody>
      </p:sp>
      <p:sp>
        <p:nvSpPr>
          <p:cNvPr id="8" name="object 8"/>
          <p:cNvSpPr/>
          <p:nvPr/>
        </p:nvSpPr>
        <p:spPr>
          <a:xfrm>
            <a:off x="1218982" y="5674798"/>
            <a:ext cx="905510" cy="908685"/>
          </a:xfrm>
          <a:custGeom>
            <a:avLst/>
            <a:gdLst/>
            <a:ahLst/>
            <a:cxnLst/>
            <a:rect l="l" t="t" r="r" b="b"/>
            <a:pathLst>
              <a:path w="905510" h="908684">
                <a:moveTo>
                  <a:pt x="452524" y="0"/>
                </a:moveTo>
                <a:lnTo>
                  <a:pt x="406256" y="2345"/>
                </a:lnTo>
                <a:lnTo>
                  <a:pt x="361324" y="9230"/>
                </a:lnTo>
                <a:lnTo>
                  <a:pt x="317957" y="20425"/>
                </a:lnTo>
                <a:lnTo>
                  <a:pt x="276381" y="35702"/>
                </a:lnTo>
                <a:lnTo>
                  <a:pt x="236824" y="54833"/>
                </a:lnTo>
                <a:lnTo>
                  <a:pt x="199513" y="77590"/>
                </a:lnTo>
                <a:lnTo>
                  <a:pt x="164676" y="103744"/>
                </a:lnTo>
                <a:lnTo>
                  <a:pt x="132541" y="133067"/>
                </a:lnTo>
                <a:lnTo>
                  <a:pt x="103334" y="165330"/>
                </a:lnTo>
                <a:lnTo>
                  <a:pt x="77283" y="200305"/>
                </a:lnTo>
                <a:lnTo>
                  <a:pt x="54617" y="237764"/>
                </a:lnTo>
                <a:lnTo>
                  <a:pt x="35561" y="277478"/>
                </a:lnTo>
                <a:lnTo>
                  <a:pt x="20344" y="319219"/>
                </a:lnTo>
                <a:lnTo>
                  <a:pt x="9193" y="362758"/>
                </a:lnTo>
                <a:lnTo>
                  <a:pt x="2336" y="407868"/>
                </a:lnTo>
                <a:lnTo>
                  <a:pt x="0" y="454320"/>
                </a:lnTo>
                <a:lnTo>
                  <a:pt x="2336" y="500771"/>
                </a:lnTo>
                <a:lnTo>
                  <a:pt x="9193" y="545881"/>
                </a:lnTo>
                <a:lnTo>
                  <a:pt x="20344" y="589420"/>
                </a:lnTo>
                <a:lnTo>
                  <a:pt x="35561" y="631161"/>
                </a:lnTo>
                <a:lnTo>
                  <a:pt x="54617" y="670875"/>
                </a:lnTo>
                <a:lnTo>
                  <a:pt x="77283" y="708334"/>
                </a:lnTo>
                <a:lnTo>
                  <a:pt x="103334" y="743309"/>
                </a:lnTo>
                <a:lnTo>
                  <a:pt x="132541" y="775572"/>
                </a:lnTo>
                <a:lnTo>
                  <a:pt x="164676" y="804895"/>
                </a:lnTo>
                <a:lnTo>
                  <a:pt x="199513" y="831049"/>
                </a:lnTo>
                <a:lnTo>
                  <a:pt x="236824" y="853806"/>
                </a:lnTo>
                <a:lnTo>
                  <a:pt x="276381" y="872937"/>
                </a:lnTo>
                <a:lnTo>
                  <a:pt x="317957" y="888214"/>
                </a:lnTo>
                <a:lnTo>
                  <a:pt x="361324" y="899409"/>
                </a:lnTo>
                <a:lnTo>
                  <a:pt x="406256" y="906294"/>
                </a:lnTo>
                <a:lnTo>
                  <a:pt x="452524" y="908640"/>
                </a:lnTo>
                <a:lnTo>
                  <a:pt x="498792" y="906294"/>
                </a:lnTo>
                <a:lnTo>
                  <a:pt x="543723" y="899409"/>
                </a:lnTo>
                <a:lnTo>
                  <a:pt x="587091" y="888214"/>
                </a:lnTo>
                <a:lnTo>
                  <a:pt x="628667" y="872937"/>
                </a:lnTo>
                <a:lnTo>
                  <a:pt x="668224" y="853806"/>
                </a:lnTo>
                <a:lnTo>
                  <a:pt x="705535" y="831049"/>
                </a:lnTo>
                <a:lnTo>
                  <a:pt x="740371" y="804895"/>
                </a:lnTo>
                <a:lnTo>
                  <a:pt x="772507" y="775572"/>
                </a:lnTo>
                <a:lnTo>
                  <a:pt x="801714" y="743309"/>
                </a:lnTo>
                <a:lnTo>
                  <a:pt x="827764" y="708334"/>
                </a:lnTo>
                <a:lnTo>
                  <a:pt x="850431" y="670875"/>
                </a:lnTo>
                <a:lnTo>
                  <a:pt x="869486" y="631161"/>
                </a:lnTo>
                <a:lnTo>
                  <a:pt x="884703" y="589420"/>
                </a:lnTo>
                <a:lnTo>
                  <a:pt x="895854" y="545881"/>
                </a:lnTo>
                <a:lnTo>
                  <a:pt x="902712" y="500771"/>
                </a:lnTo>
                <a:lnTo>
                  <a:pt x="905048" y="454320"/>
                </a:lnTo>
                <a:lnTo>
                  <a:pt x="902712" y="407868"/>
                </a:lnTo>
                <a:lnTo>
                  <a:pt x="895854" y="362758"/>
                </a:lnTo>
                <a:lnTo>
                  <a:pt x="884703" y="319219"/>
                </a:lnTo>
                <a:lnTo>
                  <a:pt x="869486" y="277478"/>
                </a:lnTo>
                <a:lnTo>
                  <a:pt x="850431" y="237764"/>
                </a:lnTo>
                <a:lnTo>
                  <a:pt x="827764" y="200305"/>
                </a:lnTo>
                <a:lnTo>
                  <a:pt x="801714" y="165330"/>
                </a:lnTo>
                <a:lnTo>
                  <a:pt x="772507" y="133067"/>
                </a:lnTo>
                <a:lnTo>
                  <a:pt x="740371" y="103744"/>
                </a:lnTo>
                <a:lnTo>
                  <a:pt x="705535" y="77590"/>
                </a:lnTo>
                <a:lnTo>
                  <a:pt x="668224" y="54833"/>
                </a:lnTo>
                <a:lnTo>
                  <a:pt x="628667" y="35702"/>
                </a:lnTo>
                <a:lnTo>
                  <a:pt x="587091" y="20425"/>
                </a:lnTo>
                <a:lnTo>
                  <a:pt x="543723" y="9230"/>
                </a:lnTo>
                <a:lnTo>
                  <a:pt x="498792" y="2345"/>
                </a:lnTo>
                <a:lnTo>
                  <a:pt x="452524" y="0"/>
                </a:lnTo>
                <a:close/>
              </a:path>
            </a:pathLst>
          </a:custGeom>
          <a:solidFill>
            <a:srgbClr val="000564"/>
          </a:solidFill>
        </p:spPr>
        <p:txBody>
          <a:bodyPr wrap="square" lIns="0" tIns="0" rIns="0" bIns="0" rtlCol="0"/>
          <a:lstStyle/>
          <a:p>
            <a:endParaRPr/>
          </a:p>
        </p:txBody>
      </p:sp>
      <p:sp>
        <p:nvSpPr>
          <p:cNvPr id="9" name="object 9"/>
          <p:cNvSpPr/>
          <p:nvPr/>
        </p:nvSpPr>
        <p:spPr>
          <a:xfrm>
            <a:off x="1218982" y="5674798"/>
            <a:ext cx="905510" cy="908685"/>
          </a:xfrm>
          <a:custGeom>
            <a:avLst/>
            <a:gdLst/>
            <a:ahLst/>
            <a:cxnLst/>
            <a:rect l="l" t="t" r="r" b="b"/>
            <a:pathLst>
              <a:path w="905510" h="908684">
                <a:moveTo>
                  <a:pt x="0" y="454320"/>
                </a:moveTo>
                <a:lnTo>
                  <a:pt x="2336" y="407868"/>
                </a:lnTo>
                <a:lnTo>
                  <a:pt x="9193" y="362758"/>
                </a:lnTo>
                <a:lnTo>
                  <a:pt x="20344" y="319219"/>
                </a:lnTo>
                <a:lnTo>
                  <a:pt x="35561" y="277478"/>
                </a:lnTo>
                <a:lnTo>
                  <a:pt x="54617" y="237764"/>
                </a:lnTo>
                <a:lnTo>
                  <a:pt x="77283" y="200305"/>
                </a:lnTo>
                <a:lnTo>
                  <a:pt x="103334" y="165330"/>
                </a:lnTo>
                <a:lnTo>
                  <a:pt x="132541" y="133067"/>
                </a:lnTo>
                <a:lnTo>
                  <a:pt x="164676" y="103744"/>
                </a:lnTo>
                <a:lnTo>
                  <a:pt x="199513" y="77590"/>
                </a:lnTo>
                <a:lnTo>
                  <a:pt x="236824" y="54833"/>
                </a:lnTo>
                <a:lnTo>
                  <a:pt x="276381" y="35702"/>
                </a:lnTo>
                <a:lnTo>
                  <a:pt x="317957" y="20425"/>
                </a:lnTo>
                <a:lnTo>
                  <a:pt x="361324" y="9230"/>
                </a:lnTo>
                <a:lnTo>
                  <a:pt x="406256" y="2345"/>
                </a:lnTo>
                <a:lnTo>
                  <a:pt x="452524" y="0"/>
                </a:lnTo>
                <a:lnTo>
                  <a:pt x="498791" y="2345"/>
                </a:lnTo>
                <a:lnTo>
                  <a:pt x="543723" y="9230"/>
                </a:lnTo>
                <a:lnTo>
                  <a:pt x="587090" y="20425"/>
                </a:lnTo>
                <a:lnTo>
                  <a:pt x="628666" y="35702"/>
                </a:lnTo>
                <a:lnTo>
                  <a:pt x="668223" y="54833"/>
                </a:lnTo>
                <a:lnTo>
                  <a:pt x="705534" y="77590"/>
                </a:lnTo>
                <a:lnTo>
                  <a:pt x="740371" y="103744"/>
                </a:lnTo>
                <a:lnTo>
                  <a:pt x="772506" y="133067"/>
                </a:lnTo>
                <a:lnTo>
                  <a:pt x="801713" y="165330"/>
                </a:lnTo>
                <a:lnTo>
                  <a:pt x="827764" y="200305"/>
                </a:lnTo>
                <a:lnTo>
                  <a:pt x="850430" y="237764"/>
                </a:lnTo>
                <a:lnTo>
                  <a:pt x="869486" y="277478"/>
                </a:lnTo>
                <a:lnTo>
                  <a:pt x="884703" y="319219"/>
                </a:lnTo>
                <a:lnTo>
                  <a:pt x="895854" y="362758"/>
                </a:lnTo>
                <a:lnTo>
                  <a:pt x="902711" y="407868"/>
                </a:lnTo>
                <a:lnTo>
                  <a:pt x="905048" y="454320"/>
                </a:lnTo>
                <a:lnTo>
                  <a:pt x="902711" y="500771"/>
                </a:lnTo>
                <a:lnTo>
                  <a:pt x="895854" y="545881"/>
                </a:lnTo>
                <a:lnTo>
                  <a:pt x="884703" y="589420"/>
                </a:lnTo>
                <a:lnTo>
                  <a:pt x="869486" y="631161"/>
                </a:lnTo>
                <a:lnTo>
                  <a:pt x="850430" y="670875"/>
                </a:lnTo>
                <a:lnTo>
                  <a:pt x="827764" y="708334"/>
                </a:lnTo>
                <a:lnTo>
                  <a:pt x="801713" y="743309"/>
                </a:lnTo>
                <a:lnTo>
                  <a:pt x="772506" y="775572"/>
                </a:lnTo>
                <a:lnTo>
                  <a:pt x="740371" y="804895"/>
                </a:lnTo>
                <a:lnTo>
                  <a:pt x="705534" y="831049"/>
                </a:lnTo>
                <a:lnTo>
                  <a:pt x="668223" y="853806"/>
                </a:lnTo>
                <a:lnTo>
                  <a:pt x="628666" y="872937"/>
                </a:lnTo>
                <a:lnTo>
                  <a:pt x="587090" y="888214"/>
                </a:lnTo>
                <a:lnTo>
                  <a:pt x="543723" y="899409"/>
                </a:lnTo>
                <a:lnTo>
                  <a:pt x="498791" y="906294"/>
                </a:lnTo>
                <a:lnTo>
                  <a:pt x="452524" y="908640"/>
                </a:lnTo>
                <a:lnTo>
                  <a:pt x="406256" y="906294"/>
                </a:lnTo>
                <a:lnTo>
                  <a:pt x="361324" y="899409"/>
                </a:lnTo>
                <a:lnTo>
                  <a:pt x="317957" y="888214"/>
                </a:lnTo>
                <a:lnTo>
                  <a:pt x="276381" y="872937"/>
                </a:lnTo>
                <a:lnTo>
                  <a:pt x="236824" y="853806"/>
                </a:lnTo>
                <a:lnTo>
                  <a:pt x="199513" y="831049"/>
                </a:lnTo>
                <a:lnTo>
                  <a:pt x="164676" y="804895"/>
                </a:lnTo>
                <a:lnTo>
                  <a:pt x="132541" y="775572"/>
                </a:lnTo>
                <a:lnTo>
                  <a:pt x="103334" y="743309"/>
                </a:lnTo>
                <a:lnTo>
                  <a:pt x="77283" y="708334"/>
                </a:lnTo>
                <a:lnTo>
                  <a:pt x="54617" y="670875"/>
                </a:lnTo>
                <a:lnTo>
                  <a:pt x="35561" y="631161"/>
                </a:lnTo>
                <a:lnTo>
                  <a:pt x="20344" y="589420"/>
                </a:lnTo>
                <a:lnTo>
                  <a:pt x="9193" y="545881"/>
                </a:lnTo>
                <a:lnTo>
                  <a:pt x="2336" y="500771"/>
                </a:lnTo>
                <a:lnTo>
                  <a:pt x="0" y="454320"/>
                </a:lnTo>
                <a:close/>
              </a:path>
            </a:pathLst>
          </a:custGeom>
          <a:ln w="63500">
            <a:solidFill>
              <a:srgbClr val="000000"/>
            </a:solidFill>
          </a:ln>
        </p:spPr>
        <p:txBody>
          <a:bodyPr wrap="square" lIns="0" tIns="0" rIns="0" bIns="0" rtlCol="0"/>
          <a:lstStyle/>
          <a:p>
            <a:endParaRPr/>
          </a:p>
        </p:txBody>
      </p:sp>
      <p:sp>
        <p:nvSpPr>
          <p:cNvPr id="10" name="object 10"/>
          <p:cNvSpPr txBox="1"/>
          <p:nvPr/>
        </p:nvSpPr>
        <p:spPr>
          <a:xfrm>
            <a:off x="1362341" y="5926225"/>
            <a:ext cx="617220" cy="390525"/>
          </a:xfrm>
          <a:prstGeom prst="rect">
            <a:avLst/>
          </a:prstGeom>
        </p:spPr>
        <p:txBody>
          <a:bodyPr vert="horz" wrap="square" lIns="0" tIns="12700" rIns="0" bIns="0" rtlCol="0">
            <a:spAutoFit/>
          </a:bodyPr>
          <a:lstStyle/>
          <a:p>
            <a:pPr marL="12700" marR="5080" indent="163830">
              <a:lnSpc>
                <a:spcPct val="100000"/>
              </a:lnSpc>
              <a:spcBef>
                <a:spcPts val="100"/>
              </a:spcBef>
            </a:pPr>
            <a:r>
              <a:rPr sz="1200" spc="-5" dirty="0">
                <a:solidFill>
                  <a:srgbClr val="FFFFFF"/>
                </a:solidFill>
                <a:latin typeface="Arial"/>
                <a:cs typeface="Arial"/>
              </a:rPr>
              <a:t>Key  </a:t>
            </a:r>
            <a:r>
              <a:rPr sz="1200" dirty="0">
                <a:solidFill>
                  <a:srgbClr val="FFFFFF"/>
                </a:solidFill>
                <a:latin typeface="Arial"/>
                <a:cs typeface="Arial"/>
              </a:rPr>
              <a:t>r</a:t>
            </a:r>
            <a:r>
              <a:rPr sz="1200" spc="-5" dirty="0">
                <a:solidFill>
                  <a:srgbClr val="FFFFFF"/>
                </a:solidFill>
                <a:latin typeface="Arial"/>
                <a:cs typeface="Arial"/>
              </a:rPr>
              <a:t>e</a:t>
            </a:r>
            <a:r>
              <a:rPr sz="1200" dirty="0">
                <a:solidFill>
                  <a:srgbClr val="FFFFFF"/>
                </a:solidFill>
                <a:latin typeface="Arial"/>
                <a:cs typeface="Arial"/>
              </a:rPr>
              <a:t>s</a:t>
            </a:r>
            <a:r>
              <a:rPr sz="1200" spc="-5" dirty="0">
                <a:solidFill>
                  <a:srgbClr val="FFFFFF"/>
                </a:solidFill>
                <a:latin typeface="Arial"/>
                <a:cs typeface="Arial"/>
              </a:rPr>
              <a:t>ou</a:t>
            </a:r>
            <a:r>
              <a:rPr sz="1200" dirty="0">
                <a:solidFill>
                  <a:srgbClr val="FFFFFF"/>
                </a:solidFill>
                <a:latin typeface="Arial"/>
                <a:cs typeface="Arial"/>
              </a:rPr>
              <a:t>rce</a:t>
            </a:r>
            <a:endParaRPr sz="1200">
              <a:latin typeface="Arial"/>
              <a:cs typeface="Arial"/>
            </a:endParaRPr>
          </a:p>
        </p:txBody>
      </p:sp>
      <p:sp>
        <p:nvSpPr>
          <p:cNvPr id="11" name="object 11"/>
          <p:cNvSpPr/>
          <p:nvPr/>
        </p:nvSpPr>
        <p:spPr>
          <a:xfrm>
            <a:off x="5695715" y="1340768"/>
            <a:ext cx="3340780" cy="4248471"/>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12" name="object 12"/>
          <p:cNvSpPr/>
          <p:nvPr/>
        </p:nvSpPr>
        <p:spPr>
          <a:xfrm>
            <a:off x="5690952" y="1336005"/>
            <a:ext cx="3350895" cy="4258310"/>
          </a:xfrm>
          <a:custGeom>
            <a:avLst/>
            <a:gdLst/>
            <a:ahLst/>
            <a:cxnLst/>
            <a:rect l="l" t="t" r="r" b="b"/>
            <a:pathLst>
              <a:path w="3350895" h="4258310">
                <a:moveTo>
                  <a:pt x="0" y="0"/>
                </a:moveTo>
                <a:lnTo>
                  <a:pt x="3350306" y="0"/>
                </a:lnTo>
                <a:lnTo>
                  <a:pt x="3350306" y="4257997"/>
                </a:lnTo>
                <a:lnTo>
                  <a:pt x="0" y="4257997"/>
                </a:lnTo>
                <a:lnTo>
                  <a:pt x="0" y="0"/>
                </a:lnTo>
                <a:close/>
              </a:path>
            </a:pathLst>
          </a:custGeom>
          <a:ln w="9525">
            <a:solidFill>
              <a:srgbClr val="000000"/>
            </a:solidFill>
          </a:ln>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3612" y="479373"/>
            <a:ext cx="4091304" cy="513080"/>
          </a:xfrm>
          <a:prstGeom prst="rect">
            <a:avLst/>
          </a:prstGeom>
        </p:spPr>
        <p:txBody>
          <a:bodyPr vert="horz" wrap="square" lIns="0" tIns="12700" rIns="0" bIns="0" rtlCol="0">
            <a:spAutoFit/>
          </a:bodyPr>
          <a:lstStyle/>
          <a:p>
            <a:pPr marL="12700">
              <a:lnSpc>
                <a:spcPct val="100000"/>
              </a:lnSpc>
              <a:spcBef>
                <a:spcPts val="100"/>
              </a:spcBef>
            </a:pPr>
            <a:r>
              <a:rPr spc="-5" dirty="0"/>
              <a:t>Common</a:t>
            </a:r>
            <a:r>
              <a:rPr spc="-40" dirty="0"/>
              <a:t> </a:t>
            </a:r>
            <a:r>
              <a:rPr spc="-10" dirty="0"/>
              <a:t>abbreviations</a:t>
            </a:r>
          </a:p>
        </p:txBody>
      </p:sp>
      <p:sp>
        <p:nvSpPr>
          <p:cNvPr id="3" name="object 3"/>
          <p:cNvSpPr txBox="1"/>
          <p:nvPr/>
        </p:nvSpPr>
        <p:spPr>
          <a:xfrm>
            <a:off x="473612" y="1174437"/>
            <a:ext cx="3874135" cy="5579745"/>
          </a:xfrm>
          <a:prstGeom prst="rect">
            <a:avLst/>
          </a:prstGeom>
        </p:spPr>
        <p:txBody>
          <a:bodyPr vert="horz" wrap="square" lIns="0" tIns="12700" rIns="0" bIns="0" rtlCol="0">
            <a:spAutoFit/>
          </a:bodyPr>
          <a:lstStyle/>
          <a:p>
            <a:pPr marL="12700" marR="169545">
              <a:lnSpc>
                <a:spcPct val="111100"/>
              </a:lnSpc>
              <a:spcBef>
                <a:spcPts val="100"/>
              </a:spcBef>
            </a:pPr>
            <a:r>
              <a:rPr sz="1800" i="1" spc="-5" dirty="0">
                <a:latin typeface="Arial"/>
                <a:cs typeface="Arial"/>
              </a:rPr>
              <a:t>FourEs </a:t>
            </a:r>
            <a:r>
              <a:rPr sz="1800" dirty="0">
                <a:latin typeface="Arial"/>
                <a:cs typeface="Arial"/>
              </a:rPr>
              <a:t>– </a:t>
            </a:r>
            <a:r>
              <a:rPr sz="1800" spc="-5" dirty="0">
                <a:latin typeface="Arial"/>
                <a:cs typeface="Arial"/>
              </a:rPr>
              <a:t>engage, educate, execute,  evaluate</a:t>
            </a:r>
            <a:endParaRPr sz="1800" dirty="0">
              <a:latin typeface="Arial"/>
              <a:cs typeface="Arial"/>
            </a:endParaRPr>
          </a:p>
          <a:p>
            <a:pPr marL="12700" marR="640080">
              <a:lnSpc>
                <a:spcPct val="183600"/>
              </a:lnSpc>
            </a:pPr>
            <a:r>
              <a:rPr sz="1800" spc="-5" dirty="0">
                <a:latin typeface="Arial"/>
                <a:cs typeface="Arial"/>
              </a:rPr>
              <a:t>ABHR </a:t>
            </a:r>
            <a:r>
              <a:rPr sz="1800" dirty="0">
                <a:latin typeface="Arial"/>
                <a:cs typeface="Arial"/>
              </a:rPr>
              <a:t>– </a:t>
            </a:r>
            <a:r>
              <a:rPr sz="1800" spc="-5" dirty="0">
                <a:latin typeface="Arial"/>
                <a:cs typeface="Arial"/>
              </a:rPr>
              <a:t>alcohol-based handrub  AMR </a:t>
            </a:r>
            <a:r>
              <a:rPr sz="1800" dirty="0">
                <a:latin typeface="Arial"/>
                <a:cs typeface="Arial"/>
              </a:rPr>
              <a:t>– </a:t>
            </a:r>
            <a:r>
              <a:rPr sz="1800" spc="-5" dirty="0">
                <a:latin typeface="Arial"/>
                <a:cs typeface="Arial"/>
              </a:rPr>
              <a:t>antimicrobial</a:t>
            </a:r>
            <a:r>
              <a:rPr sz="1800" spc="-25" dirty="0">
                <a:latin typeface="Arial"/>
                <a:cs typeface="Arial"/>
              </a:rPr>
              <a:t> </a:t>
            </a:r>
            <a:r>
              <a:rPr sz="1800" spc="-5" dirty="0">
                <a:latin typeface="Arial"/>
                <a:cs typeface="Arial"/>
              </a:rPr>
              <a:t>resistance</a:t>
            </a:r>
            <a:endParaRPr sz="1800" dirty="0">
              <a:latin typeface="Arial"/>
              <a:cs typeface="Arial"/>
            </a:endParaRPr>
          </a:p>
          <a:p>
            <a:pPr marL="12700" marR="411480">
              <a:lnSpc>
                <a:spcPct val="109600"/>
              </a:lnSpc>
              <a:spcBef>
                <a:spcPts val="1635"/>
              </a:spcBef>
            </a:pPr>
            <a:r>
              <a:rPr sz="1800" spc="-5" dirty="0">
                <a:latin typeface="Arial"/>
                <a:cs typeface="Arial"/>
              </a:rPr>
              <a:t>CDC </a:t>
            </a:r>
            <a:r>
              <a:rPr sz="1800" dirty="0">
                <a:latin typeface="Arial"/>
                <a:cs typeface="Arial"/>
              </a:rPr>
              <a:t>– </a:t>
            </a:r>
            <a:r>
              <a:rPr sz="1800" spc="-5" dirty="0">
                <a:latin typeface="Arial"/>
                <a:cs typeface="Arial"/>
              </a:rPr>
              <a:t>[United States] Centers for  Disease Control and</a:t>
            </a:r>
            <a:r>
              <a:rPr sz="1800" spc="-20" dirty="0">
                <a:latin typeface="Arial"/>
                <a:cs typeface="Arial"/>
              </a:rPr>
              <a:t> </a:t>
            </a:r>
            <a:r>
              <a:rPr sz="1800" spc="-5" dirty="0">
                <a:latin typeface="Arial"/>
                <a:cs typeface="Arial"/>
              </a:rPr>
              <a:t>Prevention</a:t>
            </a:r>
            <a:endParaRPr sz="1800" dirty="0">
              <a:latin typeface="Arial"/>
              <a:cs typeface="Arial"/>
            </a:endParaRPr>
          </a:p>
          <a:p>
            <a:pPr>
              <a:lnSpc>
                <a:spcPct val="100000"/>
              </a:lnSpc>
              <a:spcBef>
                <a:spcPts val="20"/>
              </a:spcBef>
            </a:pPr>
            <a:endParaRPr sz="1550" dirty="0">
              <a:latin typeface="Times New Roman"/>
              <a:cs typeface="Times New Roman"/>
            </a:endParaRPr>
          </a:p>
          <a:p>
            <a:pPr marL="12700">
              <a:lnSpc>
                <a:spcPct val="100000"/>
              </a:lnSpc>
              <a:spcBef>
                <a:spcPts val="5"/>
              </a:spcBef>
            </a:pPr>
            <a:r>
              <a:rPr sz="1800" dirty="0">
                <a:latin typeface="Arial"/>
                <a:cs typeface="Arial"/>
              </a:rPr>
              <a:t>CHG – </a:t>
            </a:r>
            <a:r>
              <a:rPr sz="1800" spc="-5" dirty="0">
                <a:latin typeface="Arial"/>
                <a:cs typeface="Arial"/>
              </a:rPr>
              <a:t>chlorhexidine</a:t>
            </a:r>
            <a:r>
              <a:rPr sz="1800" spc="-30" dirty="0">
                <a:latin typeface="Arial"/>
                <a:cs typeface="Arial"/>
              </a:rPr>
              <a:t> </a:t>
            </a:r>
            <a:r>
              <a:rPr sz="1800" spc="-5" dirty="0">
                <a:latin typeface="Arial"/>
                <a:cs typeface="Arial"/>
              </a:rPr>
              <a:t>gluconate</a:t>
            </a:r>
            <a:endParaRPr sz="1800" dirty="0">
              <a:latin typeface="Arial"/>
              <a:cs typeface="Arial"/>
            </a:endParaRPr>
          </a:p>
          <a:p>
            <a:pPr marL="12700" marR="288290">
              <a:lnSpc>
                <a:spcPct val="111100"/>
              </a:lnSpc>
              <a:spcBef>
                <a:spcPts val="1565"/>
              </a:spcBef>
            </a:pPr>
            <a:r>
              <a:rPr sz="1800" spc="-5" dirty="0">
                <a:latin typeface="Arial"/>
                <a:cs typeface="Arial"/>
              </a:rPr>
              <a:t>CUSP </a:t>
            </a:r>
            <a:r>
              <a:rPr sz="1800" dirty="0">
                <a:latin typeface="Arial"/>
                <a:cs typeface="Arial"/>
              </a:rPr>
              <a:t>– </a:t>
            </a:r>
            <a:r>
              <a:rPr sz="1800" spc="-5" dirty="0">
                <a:latin typeface="Arial"/>
                <a:cs typeface="Arial"/>
              </a:rPr>
              <a:t>comprehensive unit-based  safety</a:t>
            </a:r>
            <a:r>
              <a:rPr sz="1800" spc="-10" dirty="0">
                <a:latin typeface="Arial"/>
                <a:cs typeface="Arial"/>
              </a:rPr>
              <a:t> </a:t>
            </a:r>
            <a:r>
              <a:rPr sz="1800" spc="-5" dirty="0">
                <a:latin typeface="Arial"/>
                <a:cs typeface="Arial"/>
              </a:rPr>
              <a:t>programme</a:t>
            </a:r>
            <a:endParaRPr sz="1800" dirty="0">
              <a:latin typeface="Arial"/>
              <a:cs typeface="Arial"/>
            </a:endParaRPr>
          </a:p>
          <a:p>
            <a:pPr marL="12700" marR="5080">
              <a:lnSpc>
                <a:spcPts val="3970"/>
              </a:lnSpc>
              <a:spcBef>
                <a:spcPts val="430"/>
              </a:spcBef>
            </a:pPr>
            <a:r>
              <a:rPr sz="1800" spc="-5" dirty="0">
                <a:latin typeface="Arial"/>
                <a:cs typeface="Arial"/>
              </a:rPr>
              <a:t>HAI </a:t>
            </a:r>
            <a:r>
              <a:rPr sz="1800" dirty="0">
                <a:latin typeface="Arial"/>
                <a:cs typeface="Arial"/>
              </a:rPr>
              <a:t>– </a:t>
            </a:r>
            <a:r>
              <a:rPr sz="1800" spc="-5" dirty="0">
                <a:latin typeface="Arial"/>
                <a:cs typeface="Arial"/>
              </a:rPr>
              <a:t>health care-associated infection  </a:t>
            </a:r>
            <a:r>
              <a:rPr sz="1800" dirty="0">
                <a:latin typeface="Arial"/>
                <a:cs typeface="Arial"/>
              </a:rPr>
              <a:t>IPC – </a:t>
            </a:r>
            <a:r>
              <a:rPr sz="1800" spc="-5" dirty="0">
                <a:latin typeface="Arial"/>
                <a:cs typeface="Arial"/>
              </a:rPr>
              <a:t>infection prevention and</a:t>
            </a:r>
            <a:r>
              <a:rPr sz="1800" spc="-50" dirty="0">
                <a:latin typeface="Arial"/>
                <a:cs typeface="Arial"/>
              </a:rPr>
              <a:t> </a:t>
            </a:r>
            <a:r>
              <a:rPr sz="1800" spc="-5" dirty="0">
                <a:latin typeface="Arial"/>
                <a:cs typeface="Arial"/>
              </a:rPr>
              <a:t>control</a:t>
            </a:r>
            <a:endParaRPr sz="1800" dirty="0">
              <a:latin typeface="Arial"/>
              <a:cs typeface="Arial"/>
            </a:endParaRPr>
          </a:p>
          <a:p>
            <a:pPr marL="12700" marR="525780">
              <a:lnSpc>
                <a:spcPct val="109600"/>
              </a:lnSpc>
              <a:spcBef>
                <a:spcPts val="1195"/>
              </a:spcBef>
            </a:pPr>
            <a:r>
              <a:rPr sz="1800" spc="-5" dirty="0">
                <a:latin typeface="Arial"/>
                <a:cs typeface="Arial"/>
              </a:rPr>
              <a:t>LMICs </a:t>
            </a:r>
            <a:r>
              <a:rPr sz="1800" dirty="0">
                <a:latin typeface="Arial"/>
                <a:cs typeface="Arial"/>
              </a:rPr>
              <a:t>– </a:t>
            </a:r>
            <a:r>
              <a:rPr sz="1800" spc="-5" dirty="0">
                <a:latin typeface="Arial"/>
                <a:cs typeface="Arial"/>
              </a:rPr>
              <a:t>low- and middle-income  countries</a:t>
            </a:r>
            <a:endParaRPr sz="1800" dirty="0">
              <a:latin typeface="Arial"/>
              <a:cs typeface="Arial"/>
            </a:endParaRPr>
          </a:p>
        </p:txBody>
      </p:sp>
      <p:sp>
        <p:nvSpPr>
          <p:cNvPr id="4" name="object 4"/>
          <p:cNvSpPr txBox="1"/>
          <p:nvPr/>
        </p:nvSpPr>
        <p:spPr>
          <a:xfrm>
            <a:off x="4623338" y="1204939"/>
            <a:ext cx="3806190" cy="5549265"/>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MBP </a:t>
            </a:r>
            <a:r>
              <a:rPr sz="1800" dirty="0">
                <a:latin typeface="Arial"/>
                <a:cs typeface="Arial"/>
              </a:rPr>
              <a:t>– </a:t>
            </a:r>
            <a:r>
              <a:rPr sz="1800" spc="-5" dirty="0">
                <a:latin typeface="Arial"/>
                <a:cs typeface="Arial"/>
              </a:rPr>
              <a:t>mechanical bowel</a:t>
            </a:r>
            <a:r>
              <a:rPr sz="1800" spc="-65" dirty="0">
                <a:latin typeface="Arial"/>
                <a:cs typeface="Arial"/>
              </a:rPr>
              <a:t> </a:t>
            </a:r>
            <a:r>
              <a:rPr sz="1800" spc="-5" dirty="0">
                <a:latin typeface="Arial"/>
                <a:cs typeface="Arial"/>
              </a:rPr>
              <a:t>preparation</a:t>
            </a:r>
            <a:endParaRPr sz="1800">
              <a:latin typeface="Arial"/>
              <a:cs typeface="Arial"/>
            </a:endParaRPr>
          </a:p>
          <a:p>
            <a:pPr>
              <a:lnSpc>
                <a:spcPct val="100000"/>
              </a:lnSpc>
            </a:pPr>
            <a:endParaRPr sz="1600">
              <a:latin typeface="Times New Roman"/>
              <a:cs typeface="Times New Roman"/>
            </a:endParaRPr>
          </a:p>
          <a:p>
            <a:pPr marL="12700">
              <a:lnSpc>
                <a:spcPct val="100000"/>
              </a:lnSpc>
            </a:pPr>
            <a:r>
              <a:rPr sz="1800" spc="-5" dirty="0">
                <a:latin typeface="Arial"/>
                <a:cs typeface="Arial"/>
              </a:rPr>
              <a:t>MRSA </a:t>
            </a:r>
            <a:r>
              <a:rPr sz="1800" dirty="0">
                <a:latin typeface="Arial"/>
                <a:cs typeface="Arial"/>
              </a:rPr>
              <a:t>–</a:t>
            </a:r>
            <a:r>
              <a:rPr sz="1800" spc="-105" dirty="0">
                <a:latin typeface="Arial"/>
                <a:cs typeface="Arial"/>
              </a:rPr>
              <a:t> </a:t>
            </a:r>
            <a:r>
              <a:rPr sz="1800" spc="-5" dirty="0">
                <a:latin typeface="Arial"/>
                <a:cs typeface="Arial"/>
              </a:rPr>
              <a:t>methicillin-resistant</a:t>
            </a:r>
            <a:endParaRPr sz="1800">
              <a:latin typeface="Arial"/>
              <a:cs typeface="Arial"/>
            </a:endParaRPr>
          </a:p>
          <a:p>
            <a:pPr marL="12700">
              <a:lnSpc>
                <a:spcPct val="100000"/>
              </a:lnSpc>
              <a:spcBef>
                <a:spcPts val="204"/>
              </a:spcBef>
            </a:pPr>
            <a:r>
              <a:rPr sz="1800" i="1" spc="-5" dirty="0">
                <a:latin typeface="Arial"/>
                <a:cs typeface="Arial"/>
              </a:rPr>
              <a:t>Staphylococcus</a:t>
            </a:r>
            <a:r>
              <a:rPr sz="1800" i="1" spc="-10" dirty="0">
                <a:latin typeface="Arial"/>
                <a:cs typeface="Arial"/>
              </a:rPr>
              <a:t> </a:t>
            </a:r>
            <a:r>
              <a:rPr sz="1800" i="1" spc="-5" dirty="0">
                <a:latin typeface="Arial"/>
                <a:cs typeface="Arial"/>
              </a:rPr>
              <a:t>aureus</a:t>
            </a:r>
            <a:endParaRPr sz="1800">
              <a:latin typeface="Arial"/>
              <a:cs typeface="Arial"/>
            </a:endParaRPr>
          </a:p>
          <a:p>
            <a:pPr marL="12700" marR="51435">
              <a:lnSpc>
                <a:spcPct val="111100"/>
              </a:lnSpc>
              <a:spcBef>
                <a:spcPts val="1565"/>
              </a:spcBef>
            </a:pPr>
            <a:r>
              <a:rPr sz="1800" dirty="0">
                <a:latin typeface="Arial"/>
                <a:cs typeface="Arial"/>
              </a:rPr>
              <a:t>NNIS – </a:t>
            </a:r>
            <a:r>
              <a:rPr sz="1800" spc="-5" dirty="0">
                <a:latin typeface="Arial"/>
                <a:cs typeface="Arial"/>
              </a:rPr>
              <a:t>national nosocomial infection  surveillance</a:t>
            </a:r>
            <a:endParaRPr sz="1800">
              <a:latin typeface="Arial"/>
              <a:cs typeface="Arial"/>
            </a:endParaRPr>
          </a:p>
          <a:p>
            <a:pPr marL="12700" marR="13335">
              <a:lnSpc>
                <a:spcPct val="183600"/>
              </a:lnSpc>
              <a:spcBef>
                <a:spcPts val="5"/>
              </a:spcBef>
            </a:pPr>
            <a:r>
              <a:rPr sz="1800" spc="-5" dirty="0">
                <a:latin typeface="Arial"/>
                <a:cs typeface="Arial"/>
              </a:rPr>
              <a:t>PPE </a:t>
            </a:r>
            <a:r>
              <a:rPr sz="1800" dirty="0">
                <a:latin typeface="Arial"/>
                <a:cs typeface="Arial"/>
              </a:rPr>
              <a:t>– </a:t>
            </a:r>
            <a:r>
              <a:rPr sz="1800" spc="-5" dirty="0">
                <a:latin typeface="Arial"/>
                <a:cs typeface="Arial"/>
              </a:rPr>
              <a:t>personal protective equipment  SAP </a:t>
            </a:r>
            <a:r>
              <a:rPr sz="1800" dirty="0">
                <a:latin typeface="Arial"/>
                <a:cs typeface="Arial"/>
              </a:rPr>
              <a:t>– </a:t>
            </a:r>
            <a:r>
              <a:rPr sz="1800" spc="-5" dirty="0">
                <a:latin typeface="Arial"/>
                <a:cs typeface="Arial"/>
              </a:rPr>
              <a:t>surgical antibiotic prophylaxis  SSI </a:t>
            </a:r>
            <a:r>
              <a:rPr sz="1800" dirty="0">
                <a:latin typeface="Arial"/>
                <a:cs typeface="Arial"/>
              </a:rPr>
              <a:t>– </a:t>
            </a:r>
            <a:r>
              <a:rPr sz="1800" spc="-5" dirty="0">
                <a:latin typeface="Arial"/>
                <a:cs typeface="Arial"/>
              </a:rPr>
              <a:t>surgical site</a:t>
            </a:r>
            <a:r>
              <a:rPr sz="1800" spc="-15" dirty="0">
                <a:latin typeface="Arial"/>
                <a:cs typeface="Arial"/>
              </a:rPr>
              <a:t> </a:t>
            </a:r>
            <a:r>
              <a:rPr sz="1800" spc="-5" dirty="0">
                <a:latin typeface="Arial"/>
                <a:cs typeface="Arial"/>
              </a:rPr>
              <a:t>infection</a:t>
            </a:r>
            <a:endParaRPr sz="1800">
              <a:latin typeface="Arial"/>
              <a:cs typeface="Arial"/>
            </a:endParaRPr>
          </a:p>
          <a:p>
            <a:pPr marL="12700" marR="381635">
              <a:lnSpc>
                <a:spcPct val="109600"/>
              </a:lnSpc>
              <a:spcBef>
                <a:spcPts val="1630"/>
              </a:spcBef>
            </a:pPr>
            <a:r>
              <a:rPr sz="1800" spc="-5" dirty="0">
                <a:latin typeface="Arial"/>
                <a:cs typeface="Arial"/>
              </a:rPr>
              <a:t>SUSP– surgical unit-based safety  programme</a:t>
            </a:r>
            <a:endParaRPr sz="1800">
              <a:latin typeface="Arial"/>
              <a:cs typeface="Arial"/>
            </a:endParaRPr>
          </a:p>
          <a:p>
            <a:pPr marL="12700" marR="999490">
              <a:lnSpc>
                <a:spcPct val="111100"/>
              </a:lnSpc>
              <a:spcBef>
                <a:spcPts val="1570"/>
              </a:spcBef>
            </a:pPr>
            <a:r>
              <a:rPr sz="1800" spc="-50" dirty="0">
                <a:latin typeface="Arial"/>
                <a:cs typeface="Arial"/>
              </a:rPr>
              <a:t>VAP </a:t>
            </a:r>
            <a:r>
              <a:rPr sz="1800" dirty="0">
                <a:latin typeface="Arial"/>
                <a:cs typeface="Arial"/>
              </a:rPr>
              <a:t>– </a:t>
            </a:r>
            <a:r>
              <a:rPr sz="1800" spc="-5" dirty="0">
                <a:latin typeface="Arial"/>
                <a:cs typeface="Arial"/>
              </a:rPr>
              <a:t>ventilator-associated  pneumonia</a:t>
            </a:r>
            <a:endParaRPr sz="1800">
              <a:latin typeface="Arial"/>
              <a:cs typeface="Arial"/>
            </a:endParaRPr>
          </a:p>
          <a:p>
            <a:pPr>
              <a:lnSpc>
                <a:spcPct val="100000"/>
              </a:lnSpc>
              <a:spcBef>
                <a:spcPts val="20"/>
              </a:spcBef>
            </a:pPr>
            <a:endParaRPr sz="1550">
              <a:latin typeface="Times New Roman"/>
              <a:cs typeface="Times New Roman"/>
            </a:endParaRPr>
          </a:p>
          <a:p>
            <a:pPr marL="12700">
              <a:lnSpc>
                <a:spcPct val="100000"/>
              </a:lnSpc>
              <a:spcBef>
                <a:spcPts val="5"/>
              </a:spcBef>
            </a:pPr>
            <a:r>
              <a:rPr sz="1800" dirty="0">
                <a:latin typeface="Arial"/>
                <a:cs typeface="Arial"/>
              </a:rPr>
              <a:t>WHO – </a:t>
            </a:r>
            <a:r>
              <a:rPr sz="1800" spc="-10" dirty="0">
                <a:latin typeface="Arial"/>
                <a:cs typeface="Arial"/>
              </a:rPr>
              <a:t>World </a:t>
            </a:r>
            <a:r>
              <a:rPr sz="1800" spc="-5" dirty="0">
                <a:latin typeface="Arial"/>
                <a:cs typeface="Arial"/>
              </a:rPr>
              <a:t>Health</a:t>
            </a:r>
            <a:r>
              <a:rPr sz="1800" spc="-35" dirty="0">
                <a:latin typeface="Arial"/>
                <a:cs typeface="Arial"/>
              </a:rPr>
              <a:t> </a:t>
            </a:r>
            <a:r>
              <a:rPr sz="1800" spc="-5" dirty="0">
                <a:latin typeface="Arial"/>
                <a:cs typeface="Arial"/>
              </a:rPr>
              <a:t>Organization</a:t>
            </a:r>
            <a:endParaRPr sz="1800">
              <a:latin typeface="Arial"/>
              <a:cs typeface="Arial"/>
            </a:endParaRPr>
          </a:p>
        </p:txBody>
      </p:sp>
      <p:sp>
        <p:nvSpPr>
          <p:cNvPr id="5" name="object 5"/>
          <p:cNvSpPr/>
          <p:nvPr/>
        </p:nvSpPr>
        <p:spPr>
          <a:xfrm>
            <a:off x="8133236" y="5828674"/>
            <a:ext cx="969524" cy="971496"/>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5298" y="2079431"/>
            <a:ext cx="8182609" cy="3143885"/>
          </a:xfrm>
          <a:prstGeom prst="rect">
            <a:avLst/>
          </a:prstGeom>
        </p:spPr>
        <p:txBody>
          <a:bodyPr vert="horz" wrap="square" lIns="0" tIns="12700" rIns="0" bIns="0" rtlCol="0">
            <a:spAutoFit/>
          </a:bodyPr>
          <a:lstStyle/>
          <a:p>
            <a:pPr marL="12700" marR="961390">
              <a:lnSpc>
                <a:spcPct val="110000"/>
              </a:lnSpc>
              <a:spcBef>
                <a:spcPts val="100"/>
              </a:spcBef>
            </a:pPr>
            <a:r>
              <a:rPr sz="2400" b="1" spc="-5" dirty="0">
                <a:latin typeface="Arial"/>
                <a:cs typeface="Arial"/>
              </a:rPr>
              <a:t>SAP administration should </a:t>
            </a:r>
            <a:r>
              <a:rPr sz="2400" b="1" i="1" spc="-5" dirty="0">
                <a:latin typeface="Arial"/>
                <a:cs typeface="Arial"/>
              </a:rPr>
              <a:t>not </a:t>
            </a:r>
            <a:r>
              <a:rPr sz="2400" b="1" spc="-5" dirty="0">
                <a:latin typeface="Arial"/>
                <a:cs typeface="Arial"/>
              </a:rPr>
              <a:t>be prolonged </a:t>
            </a:r>
            <a:r>
              <a:rPr sz="2400" b="1" dirty="0">
                <a:latin typeface="Arial"/>
                <a:cs typeface="Arial"/>
              </a:rPr>
              <a:t>after  </a:t>
            </a:r>
            <a:r>
              <a:rPr sz="2400" b="1" spc="-5" dirty="0">
                <a:latin typeface="Arial"/>
                <a:cs typeface="Arial"/>
              </a:rPr>
              <a:t>completion of the</a:t>
            </a:r>
            <a:r>
              <a:rPr sz="2400" b="1" spc="-15" dirty="0">
                <a:latin typeface="Arial"/>
                <a:cs typeface="Arial"/>
              </a:rPr>
              <a:t> </a:t>
            </a:r>
            <a:r>
              <a:rPr sz="2400" b="1" spc="-5" dirty="0">
                <a:latin typeface="Arial"/>
                <a:cs typeface="Arial"/>
              </a:rPr>
              <a:t>operation.</a:t>
            </a:r>
            <a:endParaRPr sz="2400">
              <a:latin typeface="Arial"/>
              <a:cs typeface="Arial"/>
            </a:endParaRPr>
          </a:p>
          <a:p>
            <a:pPr marL="12700">
              <a:lnSpc>
                <a:spcPct val="100000"/>
              </a:lnSpc>
              <a:spcBef>
                <a:spcPts val="885"/>
              </a:spcBef>
            </a:pPr>
            <a:r>
              <a:rPr sz="2400" b="1" spc="-5" dirty="0">
                <a:latin typeface="Arial"/>
                <a:cs typeface="Arial"/>
              </a:rPr>
              <a:t>Why?</a:t>
            </a:r>
            <a:endParaRPr sz="2400">
              <a:latin typeface="Arial"/>
              <a:cs typeface="Arial"/>
            </a:endParaRPr>
          </a:p>
          <a:p>
            <a:pPr marL="355600" marR="5080" indent="-342900">
              <a:lnSpc>
                <a:spcPct val="109700"/>
              </a:lnSpc>
              <a:spcBef>
                <a:spcPts val="685"/>
              </a:spcBef>
              <a:buSzPct val="80000"/>
              <a:buChar char="•"/>
              <a:tabLst>
                <a:tab pos="354965" algn="l"/>
                <a:tab pos="355600" algn="l"/>
              </a:tabLst>
            </a:pPr>
            <a:r>
              <a:rPr sz="2000" spc="-5" dirty="0">
                <a:latin typeface="Arial"/>
                <a:cs typeface="Arial"/>
              </a:rPr>
              <a:t>Moderate-quality </a:t>
            </a:r>
            <a:r>
              <a:rPr sz="2000" dirty="0">
                <a:latin typeface="Arial"/>
                <a:cs typeface="Arial"/>
              </a:rPr>
              <a:t>evidence shows </a:t>
            </a:r>
            <a:r>
              <a:rPr sz="2000" spc="-5" dirty="0">
                <a:latin typeface="Arial"/>
                <a:cs typeface="Arial"/>
              </a:rPr>
              <a:t>that prolonged </a:t>
            </a:r>
            <a:r>
              <a:rPr sz="2000" dirty="0">
                <a:latin typeface="Arial"/>
                <a:cs typeface="Arial"/>
              </a:rPr>
              <a:t>SAP </a:t>
            </a:r>
            <a:r>
              <a:rPr sz="2000" spc="-5" dirty="0">
                <a:latin typeface="Arial"/>
                <a:cs typeface="Arial"/>
              </a:rPr>
              <a:t>postoperatively  </a:t>
            </a:r>
            <a:r>
              <a:rPr sz="2000" dirty="0">
                <a:latin typeface="Arial"/>
                <a:cs typeface="Arial"/>
              </a:rPr>
              <a:t>has no </a:t>
            </a:r>
            <a:r>
              <a:rPr sz="2000" spc="-5" dirty="0">
                <a:latin typeface="Arial"/>
                <a:cs typeface="Arial"/>
              </a:rPr>
              <a:t>benefit </a:t>
            </a:r>
            <a:r>
              <a:rPr sz="2000" dirty="0">
                <a:latin typeface="Arial"/>
                <a:cs typeface="Arial"/>
              </a:rPr>
              <a:t>in </a:t>
            </a:r>
            <a:r>
              <a:rPr sz="2000" spc="-5" dirty="0">
                <a:latin typeface="Arial"/>
                <a:cs typeface="Arial"/>
              </a:rPr>
              <a:t>reducing </a:t>
            </a:r>
            <a:r>
              <a:rPr sz="2000" dirty="0">
                <a:latin typeface="Arial"/>
                <a:cs typeface="Arial"/>
              </a:rPr>
              <a:t>SSI </a:t>
            </a:r>
            <a:r>
              <a:rPr sz="2000" spc="-5" dirty="0">
                <a:latin typeface="Arial"/>
                <a:cs typeface="Arial"/>
              </a:rPr>
              <a:t>after surgery compared to </a:t>
            </a:r>
            <a:r>
              <a:rPr sz="2000" dirty="0">
                <a:latin typeface="Arial"/>
                <a:cs typeface="Arial"/>
              </a:rPr>
              <a:t>a single  </a:t>
            </a:r>
            <a:r>
              <a:rPr sz="2000" spc="-5" dirty="0">
                <a:latin typeface="Arial"/>
                <a:cs typeface="Arial"/>
              </a:rPr>
              <a:t>(preoperative)</a:t>
            </a:r>
            <a:r>
              <a:rPr sz="2000" spc="-15" dirty="0">
                <a:latin typeface="Arial"/>
                <a:cs typeface="Arial"/>
              </a:rPr>
              <a:t> </a:t>
            </a:r>
            <a:r>
              <a:rPr sz="2000" dirty="0">
                <a:latin typeface="Arial"/>
                <a:cs typeface="Arial"/>
              </a:rPr>
              <a:t>dose.</a:t>
            </a:r>
            <a:endParaRPr sz="2000">
              <a:latin typeface="Arial"/>
              <a:cs typeface="Arial"/>
            </a:endParaRPr>
          </a:p>
          <a:p>
            <a:pPr marL="355600" marR="51435" indent="-342900">
              <a:lnSpc>
                <a:spcPct val="109700"/>
              </a:lnSpc>
              <a:spcBef>
                <a:spcPts val="600"/>
              </a:spcBef>
              <a:buSzPct val="80000"/>
              <a:buChar char="•"/>
              <a:tabLst>
                <a:tab pos="354965" algn="l"/>
                <a:tab pos="355600" algn="l"/>
              </a:tabLst>
            </a:pPr>
            <a:r>
              <a:rPr sz="2000" spc="-5" dirty="0">
                <a:latin typeface="Arial"/>
                <a:cs typeface="Arial"/>
              </a:rPr>
              <a:t>Discontinuation </a:t>
            </a:r>
            <a:r>
              <a:rPr sz="2000" dirty="0">
                <a:latin typeface="Arial"/>
                <a:cs typeface="Arial"/>
              </a:rPr>
              <a:t>of SAP </a:t>
            </a:r>
            <a:r>
              <a:rPr sz="2000" spc="-5" dirty="0">
                <a:latin typeface="Arial"/>
                <a:cs typeface="Arial"/>
              </a:rPr>
              <a:t>after surgery </a:t>
            </a:r>
            <a:r>
              <a:rPr sz="2000" dirty="0">
                <a:latin typeface="Arial"/>
                <a:cs typeface="Arial"/>
              </a:rPr>
              <a:t>avoids </a:t>
            </a:r>
            <a:r>
              <a:rPr sz="2000" spc="-5" dirty="0">
                <a:latin typeface="Arial"/>
                <a:cs typeface="Arial"/>
              </a:rPr>
              <a:t>unnecessary extra costs,  potential </a:t>
            </a:r>
            <a:r>
              <a:rPr sz="2000" spc="-10" dirty="0">
                <a:latin typeface="Arial"/>
                <a:cs typeface="Arial"/>
              </a:rPr>
              <a:t>side-effects </a:t>
            </a:r>
            <a:r>
              <a:rPr sz="2000" dirty="0">
                <a:latin typeface="Arial"/>
                <a:cs typeface="Arial"/>
              </a:rPr>
              <a:t>and </a:t>
            </a:r>
            <a:r>
              <a:rPr sz="2000" u="heavy" spc="-5" dirty="0">
                <a:uFill>
                  <a:solidFill>
                    <a:srgbClr val="000000"/>
                  </a:solidFill>
                </a:uFill>
                <a:latin typeface="Arial"/>
                <a:cs typeface="Arial"/>
              </a:rPr>
              <a:t>emergence </a:t>
            </a:r>
            <a:r>
              <a:rPr sz="2000" u="heavy" dirty="0">
                <a:uFill>
                  <a:solidFill>
                    <a:srgbClr val="000000"/>
                  </a:solidFill>
                </a:uFill>
                <a:latin typeface="Arial"/>
                <a:cs typeface="Arial"/>
              </a:rPr>
              <a:t>of</a:t>
            </a:r>
            <a:r>
              <a:rPr sz="2000" u="heavy" spc="-135" dirty="0">
                <a:uFill>
                  <a:solidFill>
                    <a:srgbClr val="000000"/>
                  </a:solidFill>
                </a:uFill>
                <a:latin typeface="Arial"/>
                <a:cs typeface="Arial"/>
              </a:rPr>
              <a:t> </a:t>
            </a:r>
            <a:r>
              <a:rPr sz="2000" u="heavy" spc="-5" dirty="0">
                <a:uFill>
                  <a:solidFill>
                    <a:srgbClr val="000000"/>
                  </a:solidFill>
                </a:uFill>
                <a:latin typeface="Arial"/>
                <a:cs typeface="Arial"/>
              </a:rPr>
              <a:t>AMR.</a:t>
            </a:r>
            <a:endParaRPr sz="2000">
              <a:latin typeface="Arial"/>
              <a:cs typeface="Arial"/>
            </a:endParaRPr>
          </a:p>
        </p:txBody>
      </p:sp>
      <p:sp>
        <p:nvSpPr>
          <p:cNvPr id="3" name="object 3"/>
          <p:cNvSpPr txBox="1">
            <a:spLocks noGrp="1"/>
          </p:cNvSpPr>
          <p:nvPr>
            <p:ph type="title"/>
          </p:nvPr>
        </p:nvSpPr>
        <p:spPr>
          <a:xfrm>
            <a:off x="365298" y="84984"/>
            <a:ext cx="4683125" cy="1830070"/>
          </a:xfrm>
          <a:prstGeom prst="rect">
            <a:avLst/>
          </a:prstGeom>
        </p:spPr>
        <p:txBody>
          <a:bodyPr vert="horz" wrap="square" lIns="0" tIns="66040" rIns="0" bIns="0" rtlCol="0">
            <a:spAutoFit/>
          </a:bodyPr>
          <a:lstStyle/>
          <a:p>
            <a:pPr marL="12700" marR="5080">
              <a:lnSpc>
                <a:spcPts val="3470"/>
              </a:lnSpc>
              <a:spcBef>
                <a:spcPts val="520"/>
              </a:spcBef>
            </a:pPr>
            <a:r>
              <a:rPr spc="-15" dirty="0"/>
              <a:t>Strong </a:t>
            </a:r>
            <a:r>
              <a:rPr spc="-10" dirty="0"/>
              <a:t>recommendations </a:t>
            </a:r>
            <a:r>
              <a:rPr dirty="0"/>
              <a:t>–  </a:t>
            </a:r>
            <a:r>
              <a:rPr spc="-5" dirty="0"/>
              <a:t>intra- and postoperative  </a:t>
            </a:r>
            <a:r>
              <a:rPr spc="-10" dirty="0"/>
              <a:t>measures:</a:t>
            </a:r>
          </a:p>
          <a:p>
            <a:pPr marL="12700">
              <a:lnSpc>
                <a:spcPts val="3375"/>
              </a:lnSpc>
            </a:pPr>
            <a:r>
              <a:rPr spc="-5" dirty="0">
                <a:solidFill>
                  <a:srgbClr val="FF781D"/>
                </a:solidFill>
              </a:rPr>
              <a:t>SAP</a:t>
            </a:r>
            <a:r>
              <a:rPr spc="-190" dirty="0">
                <a:solidFill>
                  <a:srgbClr val="FF781D"/>
                </a:solidFill>
              </a:rPr>
              <a:t> </a:t>
            </a:r>
            <a:r>
              <a:rPr spc="-10" dirty="0">
                <a:solidFill>
                  <a:srgbClr val="FF781D"/>
                </a:solidFill>
              </a:rPr>
              <a:t>prolongation</a:t>
            </a:r>
          </a:p>
        </p:txBody>
      </p:sp>
      <p:sp>
        <p:nvSpPr>
          <p:cNvPr id="4" name="object 4"/>
          <p:cNvSpPr/>
          <p:nvPr/>
        </p:nvSpPr>
        <p:spPr>
          <a:xfrm>
            <a:off x="5364087" y="332656"/>
            <a:ext cx="1581015" cy="1584176"/>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5298" y="2162711"/>
            <a:ext cx="8280400" cy="3251835"/>
          </a:xfrm>
          <a:prstGeom prst="rect">
            <a:avLst/>
          </a:prstGeom>
        </p:spPr>
        <p:txBody>
          <a:bodyPr vert="horz" wrap="square" lIns="0" tIns="12700" rIns="0" bIns="0" rtlCol="0">
            <a:spAutoFit/>
          </a:bodyPr>
          <a:lstStyle/>
          <a:p>
            <a:pPr marL="355600" marR="1082040" indent="-342900">
              <a:lnSpc>
                <a:spcPct val="110000"/>
              </a:lnSpc>
              <a:spcBef>
                <a:spcPts val="100"/>
              </a:spcBef>
              <a:buSzPct val="79166"/>
              <a:buChar char="•"/>
              <a:tabLst>
                <a:tab pos="354965" algn="l"/>
                <a:tab pos="355600" algn="l"/>
              </a:tabLst>
            </a:pPr>
            <a:r>
              <a:rPr sz="2400" spc="-5" dirty="0">
                <a:latin typeface="Arial"/>
                <a:cs typeface="Arial"/>
              </a:rPr>
              <a:t>This recommendation </a:t>
            </a:r>
            <a:r>
              <a:rPr sz="2400" dirty="0">
                <a:latin typeface="Arial"/>
                <a:cs typeface="Arial"/>
              </a:rPr>
              <a:t>is applicable </a:t>
            </a:r>
            <a:r>
              <a:rPr sz="2400" spc="-5" dirty="0">
                <a:latin typeface="Arial"/>
                <a:cs typeface="Arial"/>
              </a:rPr>
              <a:t>to the </a:t>
            </a:r>
            <a:r>
              <a:rPr sz="2400" dirty="0">
                <a:latin typeface="Arial"/>
                <a:cs typeface="Arial"/>
              </a:rPr>
              <a:t>peri- and  </a:t>
            </a:r>
            <a:r>
              <a:rPr sz="2400" spc="-5" dirty="0">
                <a:latin typeface="Arial"/>
                <a:cs typeface="Arial"/>
              </a:rPr>
              <a:t>postoperative</a:t>
            </a:r>
            <a:r>
              <a:rPr sz="2400" spc="-10" dirty="0">
                <a:latin typeface="Arial"/>
                <a:cs typeface="Arial"/>
              </a:rPr>
              <a:t> </a:t>
            </a:r>
            <a:r>
              <a:rPr sz="2400" dirty="0">
                <a:latin typeface="Arial"/>
                <a:cs typeface="Arial"/>
              </a:rPr>
              <a:t>periods.</a:t>
            </a:r>
            <a:endParaRPr sz="2400">
              <a:latin typeface="Arial"/>
              <a:cs typeface="Arial"/>
            </a:endParaRPr>
          </a:p>
          <a:p>
            <a:pPr marL="355600" marR="5080" indent="-342900">
              <a:lnSpc>
                <a:spcPct val="110000"/>
              </a:lnSpc>
              <a:spcBef>
                <a:spcPts val="1595"/>
              </a:spcBef>
              <a:buSzPct val="79166"/>
              <a:buChar char="•"/>
              <a:tabLst>
                <a:tab pos="354965" algn="l"/>
                <a:tab pos="355600" algn="l"/>
              </a:tabLst>
            </a:pPr>
            <a:r>
              <a:rPr sz="2400" dirty="0">
                <a:latin typeface="Arial"/>
                <a:cs typeface="Arial"/>
              </a:rPr>
              <a:t>A relevant harm linked </a:t>
            </a:r>
            <a:r>
              <a:rPr sz="2400" spc="-5" dirty="0">
                <a:latin typeface="Arial"/>
                <a:cs typeface="Arial"/>
              </a:rPr>
              <a:t>to SAP prolongation </a:t>
            </a:r>
            <a:r>
              <a:rPr sz="2400" dirty="0">
                <a:latin typeface="Arial"/>
                <a:cs typeface="Arial"/>
              </a:rPr>
              <a:t>is </a:t>
            </a:r>
            <a:r>
              <a:rPr sz="2400" spc="-5" dirty="0">
                <a:latin typeface="Arial"/>
                <a:cs typeface="Arial"/>
              </a:rPr>
              <a:t>the</a:t>
            </a:r>
            <a:r>
              <a:rPr sz="2400" spc="-200" dirty="0">
                <a:latin typeface="Arial"/>
                <a:cs typeface="Arial"/>
              </a:rPr>
              <a:t> </a:t>
            </a:r>
            <a:r>
              <a:rPr sz="2400" spc="-5" dirty="0">
                <a:latin typeface="Arial"/>
                <a:cs typeface="Arial"/>
              </a:rPr>
              <a:t>intestinal  </a:t>
            </a:r>
            <a:r>
              <a:rPr sz="2400" dirty="0">
                <a:latin typeface="Arial"/>
                <a:cs typeface="Arial"/>
              </a:rPr>
              <a:t>spread of </a:t>
            </a:r>
            <a:r>
              <a:rPr sz="2400" i="1" spc="-5" dirty="0">
                <a:latin typeface="Arial"/>
                <a:cs typeface="Arial"/>
              </a:rPr>
              <a:t>Clostridium difficile</a:t>
            </a:r>
            <a:r>
              <a:rPr sz="2400" spc="-5" dirty="0">
                <a:latin typeface="Arial"/>
                <a:cs typeface="Arial"/>
              </a:rPr>
              <a:t>, with </a:t>
            </a:r>
            <a:r>
              <a:rPr sz="2400" dirty="0">
                <a:latin typeface="Arial"/>
                <a:cs typeface="Arial"/>
              </a:rPr>
              <a:t>higher risk of clinical  </a:t>
            </a:r>
            <a:r>
              <a:rPr sz="2400" spc="-5" dirty="0">
                <a:latin typeface="Arial"/>
                <a:cs typeface="Arial"/>
              </a:rPr>
              <a:t>manifestation </a:t>
            </a:r>
            <a:r>
              <a:rPr sz="2400" dirty="0">
                <a:latin typeface="Arial"/>
                <a:cs typeface="Arial"/>
              </a:rPr>
              <a:t>of</a:t>
            </a:r>
            <a:r>
              <a:rPr sz="2400" spc="-15" dirty="0">
                <a:latin typeface="Arial"/>
                <a:cs typeface="Arial"/>
              </a:rPr>
              <a:t> </a:t>
            </a:r>
            <a:r>
              <a:rPr sz="2400" spc="-5" dirty="0">
                <a:latin typeface="Arial"/>
                <a:cs typeface="Arial"/>
              </a:rPr>
              <a:t>infection.</a:t>
            </a:r>
            <a:endParaRPr sz="2400">
              <a:latin typeface="Arial"/>
              <a:cs typeface="Arial"/>
            </a:endParaRPr>
          </a:p>
          <a:p>
            <a:pPr marL="355600" marR="236854" indent="-342900">
              <a:lnSpc>
                <a:spcPct val="111100"/>
              </a:lnSpc>
              <a:spcBef>
                <a:spcPts val="1565"/>
              </a:spcBef>
              <a:buSzPct val="79166"/>
              <a:buChar char="•"/>
              <a:tabLst>
                <a:tab pos="354965" algn="l"/>
                <a:tab pos="355600" algn="l"/>
              </a:tabLst>
            </a:pPr>
            <a:r>
              <a:rPr sz="2400" spc="-5" dirty="0">
                <a:latin typeface="Arial"/>
                <a:cs typeface="Arial"/>
              </a:rPr>
              <a:t>It </a:t>
            </a:r>
            <a:r>
              <a:rPr sz="2400" dirty="0">
                <a:latin typeface="Arial"/>
                <a:cs typeface="Arial"/>
              </a:rPr>
              <a:t>can be challenging </a:t>
            </a:r>
            <a:r>
              <a:rPr sz="2400" spc="-5" dirty="0">
                <a:latin typeface="Arial"/>
                <a:cs typeface="Arial"/>
              </a:rPr>
              <a:t>to </a:t>
            </a:r>
            <a:r>
              <a:rPr sz="2400" dirty="0">
                <a:latin typeface="Arial"/>
                <a:cs typeface="Arial"/>
              </a:rPr>
              <a:t>ensure </a:t>
            </a:r>
            <a:r>
              <a:rPr sz="2400" spc="-5" dirty="0">
                <a:latin typeface="Arial"/>
                <a:cs typeface="Arial"/>
              </a:rPr>
              <a:t>SAP </a:t>
            </a:r>
            <a:r>
              <a:rPr sz="2400" dirty="0">
                <a:latin typeface="Arial"/>
                <a:cs typeface="Arial"/>
              </a:rPr>
              <a:t>is not </a:t>
            </a:r>
            <a:r>
              <a:rPr sz="2400" spc="-5" dirty="0">
                <a:latin typeface="Arial"/>
                <a:cs typeface="Arial"/>
              </a:rPr>
              <a:t>continued </a:t>
            </a:r>
            <a:r>
              <a:rPr sz="2400" dirty="0">
                <a:latin typeface="Arial"/>
                <a:cs typeface="Arial"/>
              </a:rPr>
              <a:t>or  </a:t>
            </a:r>
            <a:r>
              <a:rPr sz="2400" spc="-5" dirty="0">
                <a:latin typeface="Arial"/>
                <a:cs typeface="Arial"/>
              </a:rPr>
              <a:t>confused with the </a:t>
            </a:r>
            <a:r>
              <a:rPr sz="2400" dirty="0">
                <a:latin typeface="Arial"/>
                <a:cs typeface="Arial"/>
              </a:rPr>
              <a:t>need </a:t>
            </a:r>
            <a:r>
              <a:rPr sz="2400" spc="-5" dirty="0">
                <a:latin typeface="Arial"/>
                <a:cs typeface="Arial"/>
              </a:rPr>
              <a:t>for antibiotics </a:t>
            </a:r>
            <a:r>
              <a:rPr sz="2400" dirty="0">
                <a:latin typeface="Arial"/>
                <a:cs typeface="Arial"/>
              </a:rPr>
              <a:t>due </a:t>
            </a:r>
            <a:r>
              <a:rPr sz="2400" spc="-5" dirty="0">
                <a:latin typeface="Arial"/>
                <a:cs typeface="Arial"/>
              </a:rPr>
              <a:t>to </a:t>
            </a:r>
            <a:r>
              <a:rPr sz="2400" dirty="0">
                <a:latin typeface="Arial"/>
                <a:cs typeface="Arial"/>
              </a:rPr>
              <a:t>an</a:t>
            </a:r>
            <a:r>
              <a:rPr sz="2400" spc="35" dirty="0">
                <a:latin typeface="Arial"/>
                <a:cs typeface="Arial"/>
              </a:rPr>
              <a:t> </a:t>
            </a:r>
            <a:r>
              <a:rPr sz="2400" spc="-5" dirty="0">
                <a:latin typeface="Arial"/>
                <a:cs typeface="Arial"/>
              </a:rPr>
              <a:t>infection.</a:t>
            </a:r>
            <a:endParaRPr sz="2400">
              <a:latin typeface="Arial"/>
              <a:cs typeface="Arial"/>
            </a:endParaRPr>
          </a:p>
        </p:txBody>
      </p:sp>
      <p:sp>
        <p:nvSpPr>
          <p:cNvPr id="3" name="object 3"/>
          <p:cNvSpPr txBox="1">
            <a:spLocks noGrp="1"/>
          </p:cNvSpPr>
          <p:nvPr>
            <p:ph type="title"/>
          </p:nvPr>
        </p:nvSpPr>
        <p:spPr>
          <a:xfrm>
            <a:off x="365298" y="572507"/>
            <a:ext cx="2744470" cy="513080"/>
          </a:xfrm>
          <a:prstGeom prst="rect">
            <a:avLst/>
          </a:prstGeom>
        </p:spPr>
        <p:txBody>
          <a:bodyPr vert="horz" wrap="square" lIns="0" tIns="12700" rIns="0" bIns="0" rtlCol="0">
            <a:spAutoFit/>
          </a:bodyPr>
          <a:lstStyle/>
          <a:p>
            <a:pPr marL="12700">
              <a:lnSpc>
                <a:spcPct val="100000"/>
              </a:lnSpc>
              <a:spcBef>
                <a:spcPts val="100"/>
              </a:spcBef>
            </a:pPr>
            <a:r>
              <a:rPr spc="-5" dirty="0"/>
              <a:t>Practical</a:t>
            </a:r>
            <a:r>
              <a:rPr spc="-60" dirty="0"/>
              <a:t> </a:t>
            </a:r>
            <a:r>
              <a:rPr spc="-5" dirty="0"/>
              <a:t>points</a:t>
            </a:r>
          </a:p>
        </p:txBody>
      </p:sp>
      <p:sp>
        <p:nvSpPr>
          <p:cNvPr id="4" name="object 4"/>
          <p:cNvSpPr/>
          <p:nvPr/>
        </p:nvSpPr>
        <p:spPr>
          <a:xfrm>
            <a:off x="5364087" y="332656"/>
            <a:ext cx="1581015" cy="1584176"/>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0835" y="530759"/>
            <a:ext cx="6291580" cy="953769"/>
          </a:xfrm>
          <a:prstGeom prst="rect">
            <a:avLst/>
          </a:prstGeom>
        </p:spPr>
        <p:txBody>
          <a:bodyPr vert="horz" wrap="square" lIns="0" tIns="66040" rIns="0" bIns="0" rtlCol="0">
            <a:spAutoFit/>
          </a:bodyPr>
          <a:lstStyle/>
          <a:p>
            <a:pPr marL="12700" marR="5080">
              <a:lnSpc>
                <a:spcPts val="3470"/>
              </a:lnSpc>
              <a:spcBef>
                <a:spcPts val="520"/>
              </a:spcBef>
            </a:pPr>
            <a:r>
              <a:rPr spc="-5" dirty="0"/>
              <a:t>WHO conditional </a:t>
            </a:r>
            <a:r>
              <a:rPr spc="-10" dirty="0"/>
              <a:t>recommendations  </a:t>
            </a:r>
            <a:r>
              <a:rPr spc="-5" dirty="0"/>
              <a:t>for SSI</a:t>
            </a:r>
            <a:r>
              <a:rPr spc="-55" dirty="0"/>
              <a:t> </a:t>
            </a:r>
            <a:r>
              <a:rPr spc="-10" dirty="0"/>
              <a:t>prevention</a:t>
            </a:r>
          </a:p>
        </p:txBody>
      </p:sp>
      <p:sp>
        <p:nvSpPr>
          <p:cNvPr id="3" name="object 3"/>
          <p:cNvSpPr txBox="1"/>
          <p:nvPr/>
        </p:nvSpPr>
        <p:spPr>
          <a:xfrm>
            <a:off x="365298" y="1778854"/>
            <a:ext cx="8199120" cy="4048760"/>
          </a:xfrm>
          <a:prstGeom prst="rect">
            <a:avLst/>
          </a:prstGeom>
        </p:spPr>
        <p:txBody>
          <a:bodyPr vert="horz" wrap="square" lIns="0" tIns="12700" rIns="0" bIns="0" rtlCol="0">
            <a:spAutoFit/>
          </a:bodyPr>
          <a:lstStyle/>
          <a:p>
            <a:pPr marL="12700" marR="5080">
              <a:lnSpc>
                <a:spcPct val="99900"/>
              </a:lnSpc>
              <a:spcBef>
                <a:spcPts val="100"/>
              </a:spcBef>
            </a:pPr>
            <a:r>
              <a:rPr sz="2400" b="1" spc="-5" dirty="0">
                <a:solidFill>
                  <a:srgbClr val="0070C0"/>
                </a:solidFill>
                <a:latin typeface="Arial"/>
                <a:cs typeface="Arial"/>
              </a:rPr>
              <a:t>Conditional </a:t>
            </a:r>
            <a:r>
              <a:rPr sz="2400" spc="-5" dirty="0">
                <a:latin typeface="Arial"/>
                <a:cs typeface="Arial"/>
              </a:rPr>
              <a:t>recommendations </a:t>
            </a:r>
            <a:r>
              <a:rPr sz="2400" dirty="0">
                <a:latin typeface="Arial"/>
                <a:cs typeface="Arial"/>
              </a:rPr>
              <a:t>are also </a:t>
            </a:r>
            <a:r>
              <a:rPr sz="2400" spc="-5" dirty="0">
                <a:latin typeface="Arial"/>
                <a:cs typeface="Arial"/>
              </a:rPr>
              <a:t>important  recommendations for </a:t>
            </a:r>
            <a:r>
              <a:rPr sz="2400" dirty="0">
                <a:latin typeface="Arial"/>
                <a:cs typeface="Arial"/>
              </a:rPr>
              <a:t>which </a:t>
            </a:r>
            <a:r>
              <a:rPr sz="2400" spc="-5" dirty="0">
                <a:latin typeface="Arial"/>
                <a:cs typeface="Arial"/>
              </a:rPr>
              <a:t>the </a:t>
            </a:r>
            <a:r>
              <a:rPr sz="2400" dirty="0">
                <a:latin typeface="Arial"/>
                <a:cs typeface="Arial"/>
              </a:rPr>
              <a:t>expert panel considered </a:t>
            </a:r>
            <a:r>
              <a:rPr sz="2400" spc="-5" dirty="0">
                <a:latin typeface="Arial"/>
                <a:cs typeface="Arial"/>
              </a:rPr>
              <a:t>that  the benefits </a:t>
            </a:r>
            <a:r>
              <a:rPr sz="2400" dirty="0">
                <a:latin typeface="Arial"/>
                <a:cs typeface="Arial"/>
              </a:rPr>
              <a:t>of </a:t>
            </a:r>
            <a:r>
              <a:rPr sz="2400" spc="-5" dirty="0">
                <a:latin typeface="Arial"/>
                <a:cs typeface="Arial"/>
              </a:rPr>
              <a:t>intervention </a:t>
            </a:r>
            <a:r>
              <a:rPr sz="2400" dirty="0">
                <a:latin typeface="Arial"/>
                <a:cs typeface="Arial"/>
              </a:rPr>
              <a:t>probably </a:t>
            </a:r>
            <a:r>
              <a:rPr sz="2400" spc="-5" dirty="0">
                <a:latin typeface="Arial"/>
                <a:cs typeface="Arial"/>
              </a:rPr>
              <a:t>outweighs the </a:t>
            </a:r>
            <a:r>
              <a:rPr sz="2400" dirty="0">
                <a:latin typeface="Arial"/>
                <a:cs typeface="Arial"/>
              </a:rPr>
              <a:t>risks;  however, when considering </a:t>
            </a:r>
            <a:r>
              <a:rPr sz="2400" spc="-5" dirty="0">
                <a:latin typeface="Arial"/>
                <a:cs typeface="Arial"/>
              </a:rPr>
              <a:t>them for adoption, </a:t>
            </a:r>
            <a:r>
              <a:rPr sz="2400" dirty="0">
                <a:latin typeface="Arial"/>
                <a:cs typeface="Arial"/>
              </a:rPr>
              <a:t>a more  </a:t>
            </a:r>
            <a:r>
              <a:rPr sz="2400" spc="-5" dirty="0">
                <a:latin typeface="Arial"/>
                <a:cs typeface="Arial"/>
              </a:rPr>
              <a:t>structured </a:t>
            </a:r>
            <a:r>
              <a:rPr sz="2400" dirty="0">
                <a:latin typeface="Arial"/>
                <a:cs typeface="Arial"/>
              </a:rPr>
              <a:t>decision-making process should be </a:t>
            </a:r>
            <a:r>
              <a:rPr sz="2400" spc="-5" dirty="0">
                <a:latin typeface="Arial"/>
                <a:cs typeface="Arial"/>
              </a:rPr>
              <a:t>undertaken,  </a:t>
            </a:r>
            <a:r>
              <a:rPr sz="2400" dirty="0">
                <a:latin typeface="Arial"/>
                <a:cs typeface="Arial"/>
              </a:rPr>
              <a:t>based on </a:t>
            </a:r>
            <a:r>
              <a:rPr sz="2400" spc="-5" dirty="0">
                <a:latin typeface="Arial"/>
                <a:cs typeface="Arial"/>
              </a:rPr>
              <a:t>stakeholder consultation </a:t>
            </a:r>
            <a:r>
              <a:rPr sz="2400" dirty="0">
                <a:latin typeface="Arial"/>
                <a:cs typeface="Arial"/>
              </a:rPr>
              <a:t>and involvement of  </a:t>
            </a:r>
            <a:r>
              <a:rPr sz="2400" spc="-5" dirty="0">
                <a:latin typeface="Arial"/>
                <a:cs typeface="Arial"/>
              </a:rPr>
              <a:t>patients </a:t>
            </a:r>
            <a:r>
              <a:rPr sz="2400" dirty="0">
                <a:latin typeface="Arial"/>
                <a:cs typeface="Arial"/>
              </a:rPr>
              <a:t>and </a:t>
            </a:r>
            <a:r>
              <a:rPr sz="2400" spc="-5" dirty="0">
                <a:latin typeface="Arial"/>
                <a:cs typeface="Arial"/>
              </a:rPr>
              <a:t>health </a:t>
            </a:r>
            <a:r>
              <a:rPr sz="2400" dirty="0">
                <a:latin typeface="Arial"/>
                <a:cs typeface="Arial"/>
              </a:rPr>
              <a:t>care</a:t>
            </a:r>
            <a:r>
              <a:rPr sz="2400" spc="-10" dirty="0">
                <a:latin typeface="Arial"/>
                <a:cs typeface="Arial"/>
              </a:rPr>
              <a:t> </a:t>
            </a:r>
            <a:r>
              <a:rPr sz="2400" spc="-5" dirty="0">
                <a:latin typeface="Arial"/>
                <a:cs typeface="Arial"/>
              </a:rPr>
              <a:t>professionals.</a:t>
            </a:r>
            <a:endParaRPr sz="2400">
              <a:latin typeface="Arial"/>
              <a:cs typeface="Arial"/>
            </a:endParaRPr>
          </a:p>
          <a:p>
            <a:pPr>
              <a:lnSpc>
                <a:spcPct val="100000"/>
              </a:lnSpc>
              <a:spcBef>
                <a:spcPts val="10"/>
              </a:spcBef>
            </a:pPr>
            <a:endParaRPr sz="2500">
              <a:latin typeface="Times New Roman"/>
              <a:cs typeface="Times New Roman"/>
            </a:endParaRPr>
          </a:p>
          <a:p>
            <a:pPr marL="12700" marR="189230">
              <a:lnSpc>
                <a:spcPct val="100099"/>
              </a:lnSpc>
            </a:pPr>
            <a:r>
              <a:rPr sz="2400" spc="-5" dirty="0">
                <a:latin typeface="Arial"/>
                <a:cs typeface="Arial"/>
              </a:rPr>
              <a:t>This </a:t>
            </a:r>
            <a:r>
              <a:rPr sz="2400" dirty="0">
                <a:latin typeface="Arial"/>
                <a:cs typeface="Arial"/>
              </a:rPr>
              <a:t>involves considering local </a:t>
            </a:r>
            <a:r>
              <a:rPr sz="2400" spc="-5" dirty="0">
                <a:latin typeface="Arial"/>
                <a:cs typeface="Arial"/>
              </a:rPr>
              <a:t>priorities for improvement,  feasibility, </a:t>
            </a:r>
            <a:r>
              <a:rPr sz="2400" dirty="0">
                <a:latin typeface="Arial"/>
                <a:cs typeface="Arial"/>
              </a:rPr>
              <a:t>resource </a:t>
            </a:r>
            <a:r>
              <a:rPr sz="2400" spc="-5" dirty="0">
                <a:latin typeface="Arial"/>
                <a:cs typeface="Arial"/>
              </a:rPr>
              <a:t>(both </a:t>
            </a:r>
            <a:r>
              <a:rPr sz="2400" dirty="0">
                <a:latin typeface="Arial"/>
                <a:cs typeface="Arial"/>
              </a:rPr>
              <a:t>human and </a:t>
            </a:r>
            <a:r>
              <a:rPr sz="2400" spc="-5" dirty="0">
                <a:latin typeface="Arial"/>
                <a:cs typeface="Arial"/>
              </a:rPr>
              <a:t>financial) implications  </a:t>
            </a:r>
            <a:r>
              <a:rPr sz="2400" dirty="0">
                <a:latin typeface="Arial"/>
                <a:cs typeface="Arial"/>
              </a:rPr>
              <a:t>and local</a:t>
            </a:r>
            <a:r>
              <a:rPr sz="2400" spc="-10" dirty="0">
                <a:latin typeface="Arial"/>
                <a:cs typeface="Arial"/>
              </a:rPr>
              <a:t> </a:t>
            </a:r>
            <a:r>
              <a:rPr sz="2400" spc="-5" dirty="0">
                <a:latin typeface="Arial"/>
                <a:cs typeface="Arial"/>
              </a:rPr>
              <a:t>culture.</a:t>
            </a:r>
            <a:endParaRPr sz="2400">
              <a:latin typeface="Arial"/>
              <a:cs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4812" y="19760"/>
            <a:ext cx="6911975" cy="1393825"/>
          </a:xfrm>
          <a:prstGeom prst="rect">
            <a:avLst/>
          </a:prstGeom>
        </p:spPr>
        <p:txBody>
          <a:bodyPr vert="horz" wrap="square" lIns="0" tIns="66040" rIns="0" bIns="0" rtlCol="0">
            <a:spAutoFit/>
          </a:bodyPr>
          <a:lstStyle/>
          <a:p>
            <a:pPr marL="12700" marR="5080">
              <a:lnSpc>
                <a:spcPts val="3470"/>
              </a:lnSpc>
              <a:spcBef>
                <a:spcPts val="520"/>
              </a:spcBef>
            </a:pPr>
            <a:r>
              <a:rPr spc="-5" dirty="0">
                <a:solidFill>
                  <a:srgbClr val="0099CC"/>
                </a:solidFill>
              </a:rPr>
              <a:t>WHO conditional </a:t>
            </a:r>
            <a:r>
              <a:rPr spc="-10" dirty="0">
                <a:solidFill>
                  <a:srgbClr val="0099CC"/>
                </a:solidFill>
              </a:rPr>
              <a:t>recommendations </a:t>
            </a:r>
            <a:r>
              <a:rPr spc="-5" dirty="0">
                <a:solidFill>
                  <a:srgbClr val="0099CC"/>
                </a:solidFill>
              </a:rPr>
              <a:t>for  SSI </a:t>
            </a:r>
            <a:r>
              <a:rPr spc="-10" dirty="0">
                <a:solidFill>
                  <a:srgbClr val="0099CC"/>
                </a:solidFill>
              </a:rPr>
              <a:t>prevention</a:t>
            </a:r>
            <a:r>
              <a:rPr spc="-5" dirty="0">
                <a:solidFill>
                  <a:srgbClr val="0099CC"/>
                </a:solidFill>
              </a:rPr>
              <a:t> </a:t>
            </a:r>
            <a:r>
              <a:rPr dirty="0">
                <a:solidFill>
                  <a:srgbClr val="0099CC"/>
                </a:solidFill>
              </a:rPr>
              <a:t>–</a:t>
            </a:r>
          </a:p>
          <a:p>
            <a:pPr marL="12700">
              <a:lnSpc>
                <a:spcPts val="3410"/>
              </a:lnSpc>
            </a:pPr>
            <a:r>
              <a:rPr spc="-10" dirty="0">
                <a:solidFill>
                  <a:srgbClr val="0099CC"/>
                </a:solidFill>
              </a:rPr>
              <a:t>preoperative </a:t>
            </a:r>
            <a:r>
              <a:rPr spc="-5" dirty="0">
                <a:solidFill>
                  <a:srgbClr val="0099CC"/>
                </a:solidFill>
              </a:rPr>
              <a:t>period</a:t>
            </a:r>
            <a:r>
              <a:rPr dirty="0">
                <a:solidFill>
                  <a:srgbClr val="0099CC"/>
                </a:solidFill>
              </a:rPr>
              <a:t> </a:t>
            </a:r>
            <a:r>
              <a:rPr spc="-5" dirty="0">
                <a:solidFill>
                  <a:srgbClr val="0099CC"/>
                </a:solidFill>
              </a:rPr>
              <a:t>(1)</a:t>
            </a:r>
          </a:p>
        </p:txBody>
      </p:sp>
      <p:sp>
        <p:nvSpPr>
          <p:cNvPr id="3" name="object 3"/>
          <p:cNvSpPr/>
          <p:nvPr/>
        </p:nvSpPr>
        <p:spPr>
          <a:xfrm>
            <a:off x="7317197" y="4170398"/>
            <a:ext cx="1691005" cy="2194560"/>
          </a:xfrm>
          <a:custGeom>
            <a:avLst/>
            <a:gdLst/>
            <a:ahLst/>
            <a:cxnLst/>
            <a:rect l="l" t="t" r="r" b="b"/>
            <a:pathLst>
              <a:path w="1691004" h="2194560">
                <a:moveTo>
                  <a:pt x="0" y="2194560"/>
                </a:moveTo>
                <a:lnTo>
                  <a:pt x="1690827" y="2194560"/>
                </a:lnTo>
                <a:lnTo>
                  <a:pt x="1690827" y="0"/>
                </a:lnTo>
                <a:lnTo>
                  <a:pt x="0" y="0"/>
                </a:lnTo>
                <a:lnTo>
                  <a:pt x="0" y="2194560"/>
                </a:lnTo>
                <a:close/>
              </a:path>
            </a:pathLst>
          </a:custGeom>
          <a:solidFill>
            <a:srgbClr val="CCECFF"/>
          </a:solidFill>
        </p:spPr>
        <p:txBody>
          <a:bodyPr wrap="square" lIns="0" tIns="0" rIns="0" bIns="0" rtlCol="0"/>
          <a:lstStyle/>
          <a:p>
            <a:endParaRPr/>
          </a:p>
        </p:txBody>
      </p:sp>
      <p:graphicFrame>
        <p:nvGraphicFramePr>
          <p:cNvPr id="4" name="object 4"/>
          <p:cNvGraphicFramePr>
            <a:graphicFrameLocks noGrp="1"/>
          </p:cNvGraphicFramePr>
          <p:nvPr/>
        </p:nvGraphicFramePr>
        <p:xfrm>
          <a:off x="101154" y="1478353"/>
          <a:ext cx="8900159" cy="4878705"/>
        </p:xfrm>
        <a:graphic>
          <a:graphicData uri="http://schemas.openxmlformats.org/drawingml/2006/table">
            <a:tbl>
              <a:tblPr firstRow="1" bandRow="1">
                <a:tableStyleId>{2D5ABB26-0587-4C30-8999-92F81FD0307C}</a:tableStyleId>
              </a:tblPr>
              <a:tblGrid>
                <a:gridCol w="1558925">
                  <a:extLst>
                    <a:ext uri="{9D8B030D-6E8A-4147-A177-3AD203B41FA5}">
                      <a16:colId xmlns:a16="http://schemas.microsoft.com/office/drawing/2014/main" val="20000"/>
                    </a:ext>
                  </a:extLst>
                </a:gridCol>
                <a:gridCol w="2729865">
                  <a:extLst>
                    <a:ext uri="{9D8B030D-6E8A-4147-A177-3AD203B41FA5}">
                      <a16:colId xmlns:a16="http://schemas.microsoft.com/office/drawing/2014/main" val="20001"/>
                    </a:ext>
                  </a:extLst>
                </a:gridCol>
                <a:gridCol w="2920365">
                  <a:extLst>
                    <a:ext uri="{9D8B030D-6E8A-4147-A177-3AD203B41FA5}">
                      <a16:colId xmlns:a16="http://schemas.microsoft.com/office/drawing/2014/main" val="20002"/>
                    </a:ext>
                  </a:extLst>
                </a:gridCol>
                <a:gridCol w="1691004">
                  <a:extLst>
                    <a:ext uri="{9D8B030D-6E8A-4147-A177-3AD203B41FA5}">
                      <a16:colId xmlns:a16="http://schemas.microsoft.com/office/drawing/2014/main" val="20003"/>
                    </a:ext>
                  </a:extLst>
                </a:gridCol>
              </a:tblGrid>
              <a:tr h="579120">
                <a:tc>
                  <a:txBody>
                    <a:bodyPr/>
                    <a:lstStyle/>
                    <a:p>
                      <a:pPr marL="522605">
                        <a:lnSpc>
                          <a:spcPct val="100000"/>
                        </a:lnSpc>
                        <a:spcBef>
                          <a:spcPts val="325"/>
                        </a:spcBef>
                      </a:pPr>
                      <a:r>
                        <a:rPr sz="1600" b="1" spc="-30" dirty="0">
                          <a:solidFill>
                            <a:srgbClr val="FFFFFF"/>
                          </a:solidFill>
                          <a:latin typeface="Arial"/>
                          <a:cs typeface="Arial"/>
                        </a:rPr>
                        <a:t>Topic</a:t>
                      </a:r>
                      <a:endParaRPr sz="1600">
                        <a:latin typeface="Arial"/>
                        <a:cs typeface="Arial"/>
                      </a:endParaRPr>
                    </a:p>
                  </a:txBody>
                  <a:tcPr marL="0" marR="0" marT="412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336699"/>
                    </a:solidFill>
                  </a:tcPr>
                </a:tc>
                <a:tc>
                  <a:txBody>
                    <a:bodyPr/>
                    <a:lstStyle/>
                    <a:p>
                      <a:pPr marL="97790">
                        <a:lnSpc>
                          <a:spcPct val="100000"/>
                        </a:lnSpc>
                        <a:spcBef>
                          <a:spcPts val="325"/>
                        </a:spcBef>
                      </a:pPr>
                      <a:r>
                        <a:rPr sz="1600" b="1" spc="-5" dirty="0">
                          <a:solidFill>
                            <a:srgbClr val="FFFFFF"/>
                          </a:solidFill>
                          <a:latin typeface="Arial"/>
                          <a:cs typeface="Arial"/>
                        </a:rPr>
                        <a:t>Research question</a:t>
                      </a:r>
                      <a:endParaRPr sz="1600">
                        <a:latin typeface="Arial"/>
                        <a:cs typeface="Arial"/>
                      </a:endParaRPr>
                    </a:p>
                  </a:txBody>
                  <a:tcPr marL="0" marR="0" marT="412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336699"/>
                    </a:solidFill>
                  </a:tcPr>
                </a:tc>
                <a:tc>
                  <a:txBody>
                    <a:bodyPr/>
                    <a:lstStyle/>
                    <a:p>
                      <a:pPr marL="97790">
                        <a:lnSpc>
                          <a:spcPct val="100000"/>
                        </a:lnSpc>
                        <a:spcBef>
                          <a:spcPts val="325"/>
                        </a:spcBef>
                      </a:pPr>
                      <a:r>
                        <a:rPr sz="1600" b="1" spc="-5" dirty="0">
                          <a:solidFill>
                            <a:srgbClr val="FFFFFF"/>
                          </a:solidFill>
                          <a:latin typeface="Arial"/>
                          <a:cs typeface="Arial"/>
                        </a:rPr>
                        <a:t>Recommendation</a:t>
                      </a:r>
                      <a:endParaRPr sz="1600">
                        <a:latin typeface="Arial"/>
                        <a:cs typeface="Arial"/>
                      </a:endParaRPr>
                    </a:p>
                  </a:txBody>
                  <a:tcPr marL="0" marR="0" marT="412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336699"/>
                    </a:solidFill>
                  </a:tcPr>
                </a:tc>
                <a:tc>
                  <a:txBody>
                    <a:bodyPr/>
                    <a:lstStyle/>
                    <a:p>
                      <a:pPr marL="97790" marR="749300">
                        <a:lnSpc>
                          <a:spcPts val="1900"/>
                        </a:lnSpc>
                        <a:spcBef>
                          <a:spcPts val="405"/>
                        </a:spcBef>
                      </a:pPr>
                      <a:r>
                        <a:rPr sz="1600" b="1" u="heavy" spc="-5" dirty="0">
                          <a:solidFill>
                            <a:srgbClr val="FFFFFF"/>
                          </a:solidFill>
                          <a:uFill>
                            <a:solidFill>
                              <a:srgbClr val="FFFFFF"/>
                            </a:solidFill>
                          </a:uFill>
                          <a:latin typeface="Arial"/>
                          <a:cs typeface="Arial"/>
                        </a:rPr>
                        <a:t>S</a:t>
                      </a:r>
                      <a:r>
                        <a:rPr sz="1600" b="1" u="heavy" dirty="0">
                          <a:solidFill>
                            <a:srgbClr val="FFFFFF"/>
                          </a:solidFill>
                          <a:uFill>
                            <a:solidFill>
                              <a:srgbClr val="FFFFFF"/>
                            </a:solidFill>
                          </a:uFill>
                          <a:latin typeface="Arial"/>
                          <a:cs typeface="Arial"/>
                        </a:rPr>
                        <a:t>tr</a:t>
                      </a:r>
                      <a:r>
                        <a:rPr sz="1600" b="1" u="heavy" spc="-5" dirty="0">
                          <a:solidFill>
                            <a:srgbClr val="FFFFFF"/>
                          </a:solidFill>
                          <a:uFill>
                            <a:solidFill>
                              <a:srgbClr val="FFFFFF"/>
                            </a:solidFill>
                          </a:uFill>
                          <a:latin typeface="Arial"/>
                          <a:cs typeface="Arial"/>
                        </a:rPr>
                        <a:t>eng</a:t>
                      </a:r>
                      <a:r>
                        <a:rPr sz="1600" b="1" u="heavy" dirty="0">
                          <a:solidFill>
                            <a:srgbClr val="FFFFFF"/>
                          </a:solidFill>
                          <a:uFill>
                            <a:solidFill>
                              <a:srgbClr val="FFFFFF"/>
                            </a:solidFill>
                          </a:uFill>
                          <a:latin typeface="Arial"/>
                          <a:cs typeface="Arial"/>
                        </a:rPr>
                        <a:t>th </a:t>
                      </a:r>
                      <a:r>
                        <a:rPr sz="1600" b="1" dirty="0">
                          <a:solidFill>
                            <a:srgbClr val="FFFFFF"/>
                          </a:solidFill>
                          <a:latin typeface="Arial"/>
                          <a:cs typeface="Arial"/>
                        </a:rPr>
                        <a:t> </a:t>
                      </a:r>
                      <a:r>
                        <a:rPr sz="1600" b="1" spc="-5" dirty="0">
                          <a:solidFill>
                            <a:srgbClr val="FFFFFF"/>
                          </a:solidFill>
                          <a:latin typeface="Arial"/>
                          <a:cs typeface="Arial"/>
                        </a:rPr>
                        <a:t>Quality</a:t>
                      </a:r>
                      <a:endParaRPr sz="1600">
                        <a:latin typeface="Arial"/>
                        <a:cs typeface="Arial"/>
                      </a:endParaRPr>
                    </a:p>
                  </a:txBody>
                  <a:tcPr marL="0" marR="0" marT="5143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336699"/>
                    </a:solidFill>
                  </a:tcPr>
                </a:tc>
                <a:extLst>
                  <a:ext uri="{0D108BD9-81ED-4DB2-BD59-A6C34878D82A}">
                    <a16:rowId xmlns:a16="http://schemas.microsoft.com/office/drawing/2014/main" val="10000"/>
                  </a:ext>
                </a:extLst>
              </a:tr>
              <a:tr h="1100455">
                <a:tc>
                  <a:txBody>
                    <a:bodyPr/>
                    <a:lstStyle/>
                    <a:p>
                      <a:pPr marL="97155" marR="102870">
                        <a:lnSpc>
                          <a:spcPct val="100299"/>
                        </a:lnSpc>
                        <a:spcBef>
                          <a:spcPts val="320"/>
                        </a:spcBef>
                      </a:pPr>
                      <a:r>
                        <a:rPr sz="1200" spc="-5" dirty="0">
                          <a:latin typeface="Arial"/>
                          <a:cs typeface="Arial"/>
                        </a:rPr>
                        <a:t>Perioperative  discontinuation of  i</a:t>
                      </a:r>
                      <a:r>
                        <a:rPr sz="1200" dirty="0">
                          <a:latin typeface="Arial"/>
                          <a:cs typeface="Arial"/>
                        </a:rPr>
                        <a:t>mm</a:t>
                      </a:r>
                      <a:r>
                        <a:rPr sz="1200" spc="-5" dirty="0">
                          <a:latin typeface="Arial"/>
                          <a:cs typeface="Arial"/>
                        </a:rPr>
                        <a:t>uno</a:t>
                      </a:r>
                      <a:r>
                        <a:rPr sz="1200" dirty="0">
                          <a:latin typeface="Arial"/>
                          <a:cs typeface="Arial"/>
                        </a:rPr>
                        <a:t>s</a:t>
                      </a:r>
                      <a:r>
                        <a:rPr sz="1200" spc="-5" dirty="0">
                          <a:latin typeface="Arial"/>
                          <a:cs typeface="Arial"/>
                        </a:rPr>
                        <a:t>upp</a:t>
                      </a:r>
                      <a:r>
                        <a:rPr sz="1200" dirty="0">
                          <a:latin typeface="Arial"/>
                          <a:cs typeface="Arial"/>
                        </a:rPr>
                        <a:t>r</a:t>
                      </a:r>
                      <a:r>
                        <a:rPr sz="1200" spc="-5" dirty="0">
                          <a:latin typeface="Arial"/>
                          <a:cs typeface="Arial"/>
                        </a:rPr>
                        <a:t>e</a:t>
                      </a:r>
                      <a:r>
                        <a:rPr sz="1200" dirty="0">
                          <a:latin typeface="Arial"/>
                          <a:cs typeface="Arial"/>
                        </a:rPr>
                        <a:t>ss</a:t>
                      </a:r>
                      <a:r>
                        <a:rPr sz="1200" spc="-5" dirty="0">
                          <a:latin typeface="Arial"/>
                          <a:cs typeface="Arial"/>
                        </a:rPr>
                        <a:t>i</a:t>
                      </a:r>
                      <a:r>
                        <a:rPr sz="1200" dirty="0">
                          <a:latin typeface="Arial"/>
                          <a:cs typeface="Arial"/>
                        </a:rPr>
                        <a:t>ve  </a:t>
                      </a:r>
                      <a:r>
                        <a:rPr sz="1200" spc="-5" dirty="0">
                          <a:latin typeface="Arial"/>
                          <a:cs typeface="Arial"/>
                        </a:rPr>
                        <a:t>agents</a:t>
                      </a:r>
                      <a:endParaRPr sz="1200">
                        <a:latin typeface="Arial"/>
                        <a:cs typeface="Arial"/>
                      </a:endParaRPr>
                    </a:p>
                  </a:txBody>
                  <a:tcPr marL="0" marR="0" marT="4064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ECFF"/>
                    </a:solidFill>
                  </a:tcPr>
                </a:tc>
                <a:tc>
                  <a:txBody>
                    <a:bodyPr/>
                    <a:lstStyle/>
                    <a:p>
                      <a:pPr marL="97790" marR="122555">
                        <a:lnSpc>
                          <a:spcPct val="100000"/>
                        </a:lnSpc>
                        <a:spcBef>
                          <a:spcPts val="325"/>
                        </a:spcBef>
                      </a:pPr>
                      <a:r>
                        <a:rPr sz="1200" spc="-5" dirty="0">
                          <a:latin typeface="Arial"/>
                          <a:cs typeface="Arial"/>
                        </a:rPr>
                        <a:t>Should immunosuppressive agents  be discontinued perioperatively </a:t>
                      </a:r>
                      <a:r>
                        <a:rPr sz="1200" spc="-10" dirty="0">
                          <a:latin typeface="Arial"/>
                          <a:cs typeface="Arial"/>
                        </a:rPr>
                        <a:t>and  </a:t>
                      </a:r>
                      <a:r>
                        <a:rPr sz="1200" spc="-5" dirty="0">
                          <a:latin typeface="Arial"/>
                          <a:cs typeface="Arial"/>
                        </a:rPr>
                        <a:t>does this affect the incidence of</a:t>
                      </a:r>
                      <a:r>
                        <a:rPr sz="1200" spc="-20" dirty="0">
                          <a:latin typeface="Arial"/>
                          <a:cs typeface="Arial"/>
                        </a:rPr>
                        <a:t> </a:t>
                      </a:r>
                      <a:r>
                        <a:rPr sz="1200" spc="-5" dirty="0">
                          <a:latin typeface="Arial"/>
                          <a:cs typeface="Arial"/>
                        </a:rPr>
                        <a:t>SSI?</a:t>
                      </a:r>
                      <a:endParaRPr sz="1200">
                        <a:latin typeface="Arial"/>
                        <a:cs typeface="Arial"/>
                      </a:endParaRPr>
                    </a:p>
                  </a:txBody>
                  <a:tcPr marL="0" marR="0" marT="412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ECFF"/>
                    </a:solidFill>
                  </a:tcPr>
                </a:tc>
                <a:tc>
                  <a:txBody>
                    <a:bodyPr/>
                    <a:lstStyle/>
                    <a:p>
                      <a:pPr marL="97790" marR="189230" algn="just">
                        <a:lnSpc>
                          <a:spcPct val="100000"/>
                        </a:lnSpc>
                        <a:spcBef>
                          <a:spcPts val="325"/>
                        </a:spcBef>
                      </a:pPr>
                      <a:r>
                        <a:rPr sz="1200" spc="-5" dirty="0">
                          <a:latin typeface="Arial"/>
                          <a:cs typeface="Arial"/>
                        </a:rPr>
                        <a:t>Immunosuppressive medication should  not be discontinued prior </a:t>
                      </a:r>
                      <a:r>
                        <a:rPr sz="1200" dirty="0">
                          <a:latin typeface="Arial"/>
                          <a:cs typeface="Arial"/>
                        </a:rPr>
                        <a:t>to </a:t>
                      </a:r>
                      <a:r>
                        <a:rPr sz="1200" spc="-5" dirty="0">
                          <a:latin typeface="Arial"/>
                          <a:cs typeface="Arial"/>
                        </a:rPr>
                        <a:t>surgery for  the purpose of preventing SSI.</a:t>
                      </a:r>
                      <a:endParaRPr sz="1200">
                        <a:latin typeface="Arial"/>
                        <a:cs typeface="Arial"/>
                      </a:endParaRPr>
                    </a:p>
                  </a:txBody>
                  <a:tcPr marL="0" marR="0" marT="412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ECFF"/>
                    </a:solidFill>
                  </a:tcPr>
                </a:tc>
                <a:tc>
                  <a:txBody>
                    <a:bodyPr/>
                    <a:lstStyle/>
                    <a:p>
                      <a:pPr marL="120650" marR="431165">
                        <a:lnSpc>
                          <a:spcPts val="1430"/>
                        </a:lnSpc>
                        <a:spcBef>
                          <a:spcPts val="20"/>
                        </a:spcBef>
                      </a:pPr>
                      <a:r>
                        <a:rPr sz="1200" spc="-10" dirty="0">
                          <a:latin typeface="Arial"/>
                          <a:cs typeface="Arial"/>
                        </a:rPr>
                        <a:t>Conditional  </a:t>
                      </a:r>
                      <a:r>
                        <a:rPr sz="1200" dirty="0">
                          <a:latin typeface="Arial"/>
                          <a:cs typeface="Arial"/>
                        </a:rPr>
                        <a:t>r</a:t>
                      </a:r>
                      <a:r>
                        <a:rPr sz="1200" spc="-5" dirty="0">
                          <a:latin typeface="Arial"/>
                          <a:cs typeface="Arial"/>
                        </a:rPr>
                        <a:t>e</a:t>
                      </a:r>
                      <a:r>
                        <a:rPr sz="1200" dirty="0">
                          <a:latin typeface="Arial"/>
                          <a:cs typeface="Arial"/>
                        </a:rPr>
                        <a:t>c</a:t>
                      </a:r>
                      <a:r>
                        <a:rPr sz="1200" spc="-5" dirty="0">
                          <a:latin typeface="Arial"/>
                          <a:cs typeface="Arial"/>
                        </a:rPr>
                        <a:t>o</a:t>
                      </a:r>
                      <a:r>
                        <a:rPr sz="1200" dirty="0">
                          <a:latin typeface="Arial"/>
                          <a:cs typeface="Arial"/>
                        </a:rPr>
                        <a:t>mm</a:t>
                      </a:r>
                      <a:r>
                        <a:rPr sz="1200" spc="-5" dirty="0">
                          <a:latin typeface="Arial"/>
                          <a:cs typeface="Arial"/>
                        </a:rPr>
                        <a:t>enda</a:t>
                      </a:r>
                      <a:r>
                        <a:rPr sz="1200" dirty="0">
                          <a:latin typeface="Arial"/>
                          <a:cs typeface="Arial"/>
                        </a:rPr>
                        <a:t>t</a:t>
                      </a:r>
                      <a:r>
                        <a:rPr sz="1200" spc="-5" dirty="0">
                          <a:latin typeface="Arial"/>
                          <a:cs typeface="Arial"/>
                        </a:rPr>
                        <a:t>io</a:t>
                      </a:r>
                      <a:r>
                        <a:rPr sz="1200" dirty="0">
                          <a:latin typeface="Arial"/>
                          <a:cs typeface="Arial"/>
                        </a:rPr>
                        <a:t>n</a:t>
                      </a:r>
                      <a:endParaRPr sz="1200">
                        <a:latin typeface="Arial"/>
                        <a:cs typeface="Arial"/>
                      </a:endParaRPr>
                    </a:p>
                    <a:p>
                      <a:pPr marL="120650">
                        <a:lnSpc>
                          <a:spcPts val="1390"/>
                        </a:lnSpc>
                      </a:pPr>
                      <a:r>
                        <a:rPr sz="1200" dirty="0">
                          <a:latin typeface="Arial"/>
                          <a:cs typeface="Arial"/>
                        </a:rPr>
                        <a:t>------------------------</a:t>
                      </a:r>
                      <a:endParaRPr sz="1200">
                        <a:latin typeface="Arial"/>
                        <a:cs typeface="Arial"/>
                      </a:endParaRPr>
                    </a:p>
                    <a:p>
                      <a:pPr marL="120650" marR="337185">
                        <a:lnSpc>
                          <a:spcPct val="100000"/>
                        </a:lnSpc>
                        <a:spcBef>
                          <a:spcPts val="25"/>
                        </a:spcBef>
                      </a:pPr>
                      <a:r>
                        <a:rPr sz="1200" spc="-20" dirty="0">
                          <a:latin typeface="Arial"/>
                          <a:cs typeface="Arial"/>
                        </a:rPr>
                        <a:t>Very </a:t>
                      </a:r>
                      <a:r>
                        <a:rPr sz="1200" spc="-5" dirty="0">
                          <a:latin typeface="Arial"/>
                          <a:cs typeface="Arial"/>
                        </a:rPr>
                        <a:t>low quality</a:t>
                      </a:r>
                      <a:r>
                        <a:rPr sz="1200" spc="-50" dirty="0">
                          <a:latin typeface="Arial"/>
                          <a:cs typeface="Arial"/>
                        </a:rPr>
                        <a:t> </a:t>
                      </a:r>
                      <a:r>
                        <a:rPr sz="1200" spc="-5" dirty="0">
                          <a:latin typeface="Arial"/>
                          <a:cs typeface="Arial"/>
                        </a:rPr>
                        <a:t>of  evidence</a:t>
                      </a:r>
                      <a:endParaRPr sz="1200">
                        <a:latin typeface="Arial"/>
                        <a:cs typeface="Arial"/>
                      </a:endParaRPr>
                    </a:p>
                  </a:txBody>
                  <a:tcPr marL="0" marR="0" marT="254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ECFF"/>
                    </a:solidFill>
                  </a:tcPr>
                </a:tc>
                <a:extLst>
                  <a:ext uri="{0D108BD9-81ED-4DB2-BD59-A6C34878D82A}">
                    <a16:rowId xmlns:a16="http://schemas.microsoft.com/office/drawing/2014/main" val="10001"/>
                  </a:ext>
                </a:extLst>
              </a:tr>
              <a:tr h="1005840">
                <a:tc>
                  <a:txBody>
                    <a:bodyPr/>
                    <a:lstStyle/>
                    <a:p>
                      <a:pPr marL="97155" marR="247015">
                        <a:lnSpc>
                          <a:spcPct val="100000"/>
                        </a:lnSpc>
                        <a:spcBef>
                          <a:spcPts val="325"/>
                        </a:spcBef>
                      </a:pPr>
                      <a:r>
                        <a:rPr sz="1200" spc="-5" dirty="0">
                          <a:latin typeface="Arial"/>
                          <a:cs typeface="Arial"/>
                        </a:rPr>
                        <a:t>Enhanced  nutritional</a:t>
                      </a:r>
                      <a:r>
                        <a:rPr sz="1200" spc="-60" dirty="0">
                          <a:latin typeface="Arial"/>
                          <a:cs typeface="Arial"/>
                        </a:rPr>
                        <a:t> </a:t>
                      </a:r>
                      <a:r>
                        <a:rPr sz="1200" spc="-5" dirty="0">
                          <a:latin typeface="Arial"/>
                          <a:cs typeface="Arial"/>
                        </a:rPr>
                        <a:t>support</a:t>
                      </a:r>
                      <a:endParaRPr sz="1200">
                        <a:latin typeface="Arial"/>
                        <a:cs typeface="Arial"/>
                      </a:endParaRPr>
                    </a:p>
                  </a:txBody>
                  <a:tcPr marL="0" marR="0" marT="412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ECFF"/>
                    </a:solidFill>
                  </a:tcPr>
                </a:tc>
                <a:tc>
                  <a:txBody>
                    <a:bodyPr/>
                    <a:lstStyle/>
                    <a:p>
                      <a:pPr marL="97790" marR="116205">
                        <a:lnSpc>
                          <a:spcPct val="100000"/>
                        </a:lnSpc>
                        <a:spcBef>
                          <a:spcPts val="325"/>
                        </a:spcBef>
                      </a:pPr>
                      <a:r>
                        <a:rPr sz="1200" dirty="0">
                          <a:latin typeface="Arial"/>
                          <a:cs typeface="Arial"/>
                        </a:rPr>
                        <a:t>In </a:t>
                      </a:r>
                      <a:r>
                        <a:rPr sz="1200" spc="-5" dirty="0">
                          <a:latin typeface="Arial"/>
                          <a:cs typeface="Arial"/>
                        </a:rPr>
                        <a:t>surgical patients, should enhanced  nutritional support be used for the  prevention of</a:t>
                      </a:r>
                      <a:r>
                        <a:rPr sz="1200" dirty="0">
                          <a:latin typeface="Arial"/>
                          <a:cs typeface="Arial"/>
                        </a:rPr>
                        <a:t> </a:t>
                      </a:r>
                      <a:r>
                        <a:rPr sz="1200" spc="-5" dirty="0">
                          <a:latin typeface="Arial"/>
                          <a:cs typeface="Arial"/>
                        </a:rPr>
                        <a:t>SSI?</a:t>
                      </a:r>
                      <a:endParaRPr sz="1200">
                        <a:latin typeface="Arial"/>
                        <a:cs typeface="Arial"/>
                      </a:endParaRPr>
                    </a:p>
                  </a:txBody>
                  <a:tcPr marL="0" marR="0" marT="412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ECFF"/>
                    </a:solidFill>
                  </a:tcPr>
                </a:tc>
                <a:tc>
                  <a:txBody>
                    <a:bodyPr/>
                    <a:lstStyle/>
                    <a:p>
                      <a:pPr marL="97790" marR="156845">
                        <a:lnSpc>
                          <a:spcPct val="100099"/>
                        </a:lnSpc>
                        <a:spcBef>
                          <a:spcPts val="325"/>
                        </a:spcBef>
                      </a:pPr>
                      <a:r>
                        <a:rPr sz="1200" spc="-5" dirty="0">
                          <a:latin typeface="Arial"/>
                          <a:cs typeface="Arial"/>
                        </a:rPr>
                        <a:t>Consider the administration of oral or  enteral multiple nutrient-enhanced  nutritional formulas for the purpose of  preventing SSI in underweight patients  who undergo major surgical</a:t>
                      </a:r>
                      <a:r>
                        <a:rPr sz="1200" spc="-30" dirty="0">
                          <a:latin typeface="Arial"/>
                          <a:cs typeface="Arial"/>
                        </a:rPr>
                        <a:t> </a:t>
                      </a:r>
                      <a:r>
                        <a:rPr sz="1200" spc="-5" dirty="0">
                          <a:latin typeface="Arial"/>
                          <a:cs typeface="Arial"/>
                        </a:rPr>
                        <a:t>operations.</a:t>
                      </a:r>
                      <a:endParaRPr sz="1200">
                        <a:latin typeface="Arial"/>
                        <a:cs typeface="Arial"/>
                      </a:endParaRPr>
                    </a:p>
                  </a:txBody>
                  <a:tcPr marL="0" marR="0" marT="412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ECFF"/>
                    </a:solidFill>
                  </a:tcPr>
                </a:tc>
                <a:tc>
                  <a:txBody>
                    <a:bodyPr/>
                    <a:lstStyle/>
                    <a:p>
                      <a:pPr marL="120650" marR="431165">
                        <a:lnSpc>
                          <a:spcPts val="1430"/>
                        </a:lnSpc>
                        <a:spcBef>
                          <a:spcPts val="20"/>
                        </a:spcBef>
                      </a:pPr>
                      <a:r>
                        <a:rPr sz="1200" spc="-10" dirty="0">
                          <a:latin typeface="Arial"/>
                          <a:cs typeface="Arial"/>
                        </a:rPr>
                        <a:t>Conditional  </a:t>
                      </a:r>
                      <a:r>
                        <a:rPr sz="1200" dirty="0">
                          <a:latin typeface="Arial"/>
                          <a:cs typeface="Arial"/>
                        </a:rPr>
                        <a:t>r</a:t>
                      </a:r>
                      <a:r>
                        <a:rPr sz="1200" spc="-5" dirty="0">
                          <a:latin typeface="Arial"/>
                          <a:cs typeface="Arial"/>
                        </a:rPr>
                        <a:t>e</a:t>
                      </a:r>
                      <a:r>
                        <a:rPr sz="1200" dirty="0">
                          <a:latin typeface="Arial"/>
                          <a:cs typeface="Arial"/>
                        </a:rPr>
                        <a:t>c</a:t>
                      </a:r>
                      <a:r>
                        <a:rPr sz="1200" spc="-5" dirty="0">
                          <a:latin typeface="Arial"/>
                          <a:cs typeface="Arial"/>
                        </a:rPr>
                        <a:t>o</a:t>
                      </a:r>
                      <a:r>
                        <a:rPr sz="1200" dirty="0">
                          <a:latin typeface="Arial"/>
                          <a:cs typeface="Arial"/>
                        </a:rPr>
                        <a:t>mm</a:t>
                      </a:r>
                      <a:r>
                        <a:rPr sz="1200" spc="-5" dirty="0">
                          <a:latin typeface="Arial"/>
                          <a:cs typeface="Arial"/>
                        </a:rPr>
                        <a:t>enda</a:t>
                      </a:r>
                      <a:r>
                        <a:rPr sz="1200" dirty="0">
                          <a:latin typeface="Arial"/>
                          <a:cs typeface="Arial"/>
                        </a:rPr>
                        <a:t>t</a:t>
                      </a:r>
                      <a:r>
                        <a:rPr sz="1200" spc="-5" dirty="0">
                          <a:latin typeface="Arial"/>
                          <a:cs typeface="Arial"/>
                        </a:rPr>
                        <a:t>io</a:t>
                      </a:r>
                      <a:r>
                        <a:rPr sz="1200" dirty="0">
                          <a:latin typeface="Arial"/>
                          <a:cs typeface="Arial"/>
                        </a:rPr>
                        <a:t>n</a:t>
                      </a:r>
                      <a:endParaRPr sz="1200">
                        <a:latin typeface="Arial"/>
                        <a:cs typeface="Arial"/>
                      </a:endParaRPr>
                    </a:p>
                    <a:p>
                      <a:pPr marL="120650">
                        <a:lnSpc>
                          <a:spcPts val="1390"/>
                        </a:lnSpc>
                      </a:pPr>
                      <a:r>
                        <a:rPr sz="1200" dirty="0">
                          <a:latin typeface="Arial"/>
                          <a:cs typeface="Arial"/>
                        </a:rPr>
                        <a:t>----------------------------</a:t>
                      </a:r>
                      <a:endParaRPr sz="1200">
                        <a:latin typeface="Arial"/>
                        <a:cs typeface="Arial"/>
                      </a:endParaRPr>
                    </a:p>
                    <a:p>
                      <a:pPr marL="120650" marR="337185">
                        <a:lnSpc>
                          <a:spcPct val="100000"/>
                        </a:lnSpc>
                        <a:spcBef>
                          <a:spcPts val="25"/>
                        </a:spcBef>
                      </a:pPr>
                      <a:r>
                        <a:rPr sz="1200" spc="-20" dirty="0">
                          <a:latin typeface="Arial"/>
                          <a:cs typeface="Arial"/>
                        </a:rPr>
                        <a:t>Very </a:t>
                      </a:r>
                      <a:r>
                        <a:rPr sz="1200" spc="-5" dirty="0">
                          <a:latin typeface="Arial"/>
                          <a:cs typeface="Arial"/>
                        </a:rPr>
                        <a:t>low quality</a:t>
                      </a:r>
                      <a:r>
                        <a:rPr sz="1200" spc="-50" dirty="0">
                          <a:latin typeface="Arial"/>
                          <a:cs typeface="Arial"/>
                        </a:rPr>
                        <a:t> </a:t>
                      </a:r>
                      <a:r>
                        <a:rPr sz="1200" spc="-5" dirty="0">
                          <a:latin typeface="Arial"/>
                          <a:cs typeface="Arial"/>
                        </a:rPr>
                        <a:t>of  evidence</a:t>
                      </a:r>
                      <a:endParaRPr sz="1200">
                        <a:latin typeface="Arial"/>
                        <a:cs typeface="Arial"/>
                      </a:endParaRPr>
                    </a:p>
                  </a:txBody>
                  <a:tcPr marL="0" marR="0" marT="254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ECFF"/>
                    </a:solidFill>
                  </a:tcPr>
                </a:tc>
                <a:extLst>
                  <a:ext uri="{0D108BD9-81ED-4DB2-BD59-A6C34878D82A}">
                    <a16:rowId xmlns:a16="http://schemas.microsoft.com/office/drawing/2014/main" val="10002"/>
                  </a:ext>
                </a:extLst>
              </a:tr>
              <a:tr h="552450">
                <a:tc>
                  <a:txBody>
                    <a:bodyPr/>
                    <a:lstStyle/>
                    <a:p>
                      <a:pPr marL="97155" marR="592455">
                        <a:lnSpc>
                          <a:spcPct val="100000"/>
                        </a:lnSpc>
                        <a:spcBef>
                          <a:spcPts val="325"/>
                        </a:spcBef>
                      </a:pPr>
                      <a:r>
                        <a:rPr sz="1200" spc="-5" dirty="0">
                          <a:latin typeface="Arial"/>
                          <a:cs typeface="Arial"/>
                        </a:rPr>
                        <a:t>P</a:t>
                      </a:r>
                      <a:r>
                        <a:rPr sz="1200" dirty="0">
                          <a:latin typeface="Arial"/>
                          <a:cs typeface="Arial"/>
                        </a:rPr>
                        <a:t>r</a:t>
                      </a:r>
                      <a:r>
                        <a:rPr sz="1200" spc="-5" dirty="0">
                          <a:latin typeface="Arial"/>
                          <a:cs typeface="Arial"/>
                        </a:rPr>
                        <a:t>eope</a:t>
                      </a:r>
                      <a:r>
                        <a:rPr sz="1200" dirty="0">
                          <a:latin typeface="Arial"/>
                          <a:cs typeface="Arial"/>
                        </a:rPr>
                        <a:t>r</a:t>
                      </a:r>
                      <a:r>
                        <a:rPr sz="1200" spc="-5" dirty="0">
                          <a:latin typeface="Arial"/>
                          <a:cs typeface="Arial"/>
                        </a:rPr>
                        <a:t>a</a:t>
                      </a:r>
                      <a:r>
                        <a:rPr sz="1200" dirty="0">
                          <a:latin typeface="Arial"/>
                          <a:cs typeface="Arial"/>
                        </a:rPr>
                        <a:t>t</a:t>
                      </a:r>
                      <a:r>
                        <a:rPr sz="1200" spc="-5" dirty="0">
                          <a:latin typeface="Arial"/>
                          <a:cs typeface="Arial"/>
                        </a:rPr>
                        <a:t>i</a:t>
                      </a:r>
                      <a:r>
                        <a:rPr sz="1200" dirty="0">
                          <a:latin typeface="Arial"/>
                          <a:cs typeface="Arial"/>
                        </a:rPr>
                        <a:t>ve  </a:t>
                      </a:r>
                      <a:r>
                        <a:rPr sz="1200" spc="-5" dirty="0">
                          <a:latin typeface="Arial"/>
                          <a:cs typeface="Arial"/>
                        </a:rPr>
                        <a:t>bathing</a:t>
                      </a:r>
                      <a:endParaRPr sz="1200">
                        <a:latin typeface="Arial"/>
                        <a:cs typeface="Arial"/>
                      </a:endParaRPr>
                    </a:p>
                  </a:txBody>
                  <a:tcPr marL="0" marR="0" marT="41275" marB="0">
                    <a:lnL w="19050">
                      <a:solidFill>
                        <a:srgbClr val="000000"/>
                      </a:solidFill>
                      <a:prstDash val="solid"/>
                    </a:lnL>
                    <a:lnR w="19050">
                      <a:solidFill>
                        <a:srgbClr val="000000"/>
                      </a:solidFill>
                      <a:prstDash val="solid"/>
                    </a:lnR>
                    <a:lnT w="19050">
                      <a:solidFill>
                        <a:srgbClr val="000000"/>
                      </a:solidFill>
                      <a:prstDash val="solid"/>
                    </a:lnT>
                    <a:solidFill>
                      <a:srgbClr val="CCECFF"/>
                    </a:solidFill>
                  </a:tcPr>
                </a:tc>
                <a:tc>
                  <a:txBody>
                    <a:bodyPr/>
                    <a:lstStyle/>
                    <a:p>
                      <a:pPr marL="349250" marR="202565" indent="-228600" algn="just">
                        <a:lnSpc>
                          <a:spcPts val="1430"/>
                        </a:lnSpc>
                        <a:spcBef>
                          <a:spcPts val="20"/>
                        </a:spcBef>
                      </a:pPr>
                      <a:r>
                        <a:rPr sz="1200" spc="-5" dirty="0">
                          <a:latin typeface="Arial"/>
                          <a:cs typeface="Arial"/>
                        </a:rPr>
                        <a:t>1. </a:t>
                      </a:r>
                      <a:r>
                        <a:rPr sz="1200" dirty="0">
                          <a:latin typeface="Arial"/>
                          <a:cs typeface="Arial"/>
                        </a:rPr>
                        <a:t>Is </a:t>
                      </a:r>
                      <a:r>
                        <a:rPr sz="1200" spc="-5" dirty="0">
                          <a:latin typeface="Arial"/>
                          <a:cs typeface="Arial"/>
                        </a:rPr>
                        <a:t>preoperative bathing using an  antiseptic soap more effective in  reducing the incidence of SSI</a:t>
                      </a:r>
                      <a:r>
                        <a:rPr sz="1200" spc="-25" dirty="0">
                          <a:latin typeface="Arial"/>
                          <a:cs typeface="Arial"/>
                        </a:rPr>
                        <a:t> </a:t>
                      </a:r>
                      <a:r>
                        <a:rPr sz="1200" spc="-5" dirty="0">
                          <a:latin typeface="Arial"/>
                          <a:cs typeface="Arial"/>
                        </a:rPr>
                        <a:t>in</a:t>
                      </a:r>
                      <a:endParaRPr sz="1200">
                        <a:latin typeface="Arial"/>
                        <a:cs typeface="Arial"/>
                      </a:endParaRPr>
                    </a:p>
                  </a:txBody>
                  <a:tcPr marL="0" marR="0" marT="2540" marB="0">
                    <a:lnL w="19050">
                      <a:solidFill>
                        <a:srgbClr val="000000"/>
                      </a:solidFill>
                      <a:prstDash val="solid"/>
                    </a:lnL>
                    <a:lnR w="19050">
                      <a:solidFill>
                        <a:srgbClr val="000000"/>
                      </a:solidFill>
                      <a:prstDash val="solid"/>
                    </a:lnR>
                    <a:lnT w="19050">
                      <a:solidFill>
                        <a:srgbClr val="000000"/>
                      </a:solidFill>
                      <a:prstDash val="solid"/>
                    </a:lnT>
                    <a:solidFill>
                      <a:srgbClr val="CCECFF"/>
                    </a:solidFill>
                  </a:tcPr>
                </a:tc>
                <a:tc>
                  <a:txBody>
                    <a:bodyPr/>
                    <a:lstStyle/>
                    <a:p>
                      <a:pPr marL="120650" marR="135890">
                        <a:lnSpc>
                          <a:spcPts val="1430"/>
                        </a:lnSpc>
                        <a:spcBef>
                          <a:spcPts val="20"/>
                        </a:spcBef>
                      </a:pPr>
                      <a:r>
                        <a:rPr sz="1200" dirty="0">
                          <a:latin typeface="Arial"/>
                          <a:cs typeface="Arial"/>
                        </a:rPr>
                        <a:t>It </a:t>
                      </a:r>
                      <a:r>
                        <a:rPr sz="1200" spc="-5" dirty="0">
                          <a:latin typeface="Arial"/>
                          <a:cs typeface="Arial"/>
                        </a:rPr>
                        <a:t>is good clinical practice for patients </a:t>
                      </a:r>
                      <a:r>
                        <a:rPr sz="1200" dirty="0">
                          <a:latin typeface="Arial"/>
                          <a:cs typeface="Arial"/>
                        </a:rPr>
                        <a:t>to  </a:t>
                      </a:r>
                      <a:r>
                        <a:rPr sz="1200" spc="-5" dirty="0">
                          <a:latin typeface="Arial"/>
                          <a:cs typeface="Arial"/>
                        </a:rPr>
                        <a:t>bathe or shower before</a:t>
                      </a:r>
                      <a:r>
                        <a:rPr sz="1200" spc="-10" dirty="0">
                          <a:latin typeface="Arial"/>
                          <a:cs typeface="Arial"/>
                        </a:rPr>
                        <a:t> </a:t>
                      </a:r>
                      <a:r>
                        <a:rPr sz="1200" spc="-15" dirty="0">
                          <a:latin typeface="Arial"/>
                          <a:cs typeface="Arial"/>
                        </a:rPr>
                        <a:t>surgery.</a:t>
                      </a:r>
                      <a:endParaRPr sz="1200">
                        <a:latin typeface="Arial"/>
                        <a:cs typeface="Arial"/>
                      </a:endParaRPr>
                    </a:p>
                  </a:txBody>
                  <a:tcPr marL="0" marR="0" marT="2540" marB="0">
                    <a:lnL w="19050">
                      <a:solidFill>
                        <a:srgbClr val="000000"/>
                      </a:solidFill>
                      <a:prstDash val="solid"/>
                    </a:lnL>
                    <a:lnR w="19050">
                      <a:solidFill>
                        <a:srgbClr val="000000"/>
                      </a:solidFill>
                      <a:prstDash val="solid"/>
                    </a:lnR>
                    <a:lnT w="19050">
                      <a:solidFill>
                        <a:srgbClr val="000000"/>
                      </a:solidFill>
                      <a:prstDash val="solid"/>
                    </a:lnT>
                    <a:solidFill>
                      <a:srgbClr val="CCECFF"/>
                    </a:solidFill>
                  </a:tcPr>
                </a:tc>
                <a:tc>
                  <a:txBody>
                    <a:bodyPr/>
                    <a:lstStyle/>
                    <a:p>
                      <a:pPr marL="120650" marR="431165">
                        <a:lnSpc>
                          <a:spcPts val="1430"/>
                        </a:lnSpc>
                        <a:spcBef>
                          <a:spcPts val="20"/>
                        </a:spcBef>
                      </a:pPr>
                      <a:r>
                        <a:rPr sz="1200" spc="-10" dirty="0">
                          <a:latin typeface="Arial"/>
                          <a:cs typeface="Arial"/>
                        </a:rPr>
                        <a:t>Conditional  </a:t>
                      </a:r>
                      <a:r>
                        <a:rPr sz="1200" dirty="0">
                          <a:latin typeface="Arial"/>
                          <a:cs typeface="Arial"/>
                        </a:rPr>
                        <a:t>r</a:t>
                      </a:r>
                      <a:r>
                        <a:rPr sz="1200" spc="-5" dirty="0">
                          <a:latin typeface="Arial"/>
                          <a:cs typeface="Arial"/>
                        </a:rPr>
                        <a:t>e</a:t>
                      </a:r>
                      <a:r>
                        <a:rPr sz="1200" dirty="0">
                          <a:latin typeface="Arial"/>
                          <a:cs typeface="Arial"/>
                        </a:rPr>
                        <a:t>c</a:t>
                      </a:r>
                      <a:r>
                        <a:rPr sz="1200" spc="-5" dirty="0">
                          <a:latin typeface="Arial"/>
                          <a:cs typeface="Arial"/>
                        </a:rPr>
                        <a:t>o</a:t>
                      </a:r>
                      <a:r>
                        <a:rPr sz="1200" dirty="0">
                          <a:latin typeface="Arial"/>
                          <a:cs typeface="Arial"/>
                        </a:rPr>
                        <a:t>mm</a:t>
                      </a:r>
                      <a:r>
                        <a:rPr sz="1200" spc="-5" dirty="0">
                          <a:latin typeface="Arial"/>
                          <a:cs typeface="Arial"/>
                        </a:rPr>
                        <a:t>enda</a:t>
                      </a:r>
                      <a:r>
                        <a:rPr sz="1200" dirty="0">
                          <a:latin typeface="Arial"/>
                          <a:cs typeface="Arial"/>
                        </a:rPr>
                        <a:t>t</a:t>
                      </a:r>
                      <a:r>
                        <a:rPr sz="1200" spc="-5" dirty="0">
                          <a:latin typeface="Arial"/>
                          <a:cs typeface="Arial"/>
                        </a:rPr>
                        <a:t>io</a:t>
                      </a:r>
                      <a:r>
                        <a:rPr sz="1200" dirty="0">
                          <a:latin typeface="Arial"/>
                          <a:cs typeface="Arial"/>
                        </a:rPr>
                        <a:t>n</a:t>
                      </a:r>
                      <a:endParaRPr sz="1200">
                        <a:latin typeface="Arial"/>
                        <a:cs typeface="Arial"/>
                      </a:endParaRPr>
                    </a:p>
                    <a:p>
                      <a:pPr marL="120650">
                        <a:lnSpc>
                          <a:spcPts val="1370"/>
                        </a:lnSpc>
                      </a:pPr>
                      <a:r>
                        <a:rPr sz="1200" dirty="0">
                          <a:latin typeface="Arial"/>
                          <a:cs typeface="Arial"/>
                        </a:rPr>
                        <a:t>----------------------------</a:t>
                      </a:r>
                      <a:endParaRPr sz="1200">
                        <a:latin typeface="Arial"/>
                        <a:cs typeface="Arial"/>
                      </a:endParaRPr>
                    </a:p>
                  </a:txBody>
                  <a:tcPr marL="0" marR="0" marT="2540" marB="0">
                    <a:lnL w="19050">
                      <a:solidFill>
                        <a:srgbClr val="000000"/>
                      </a:solidFill>
                      <a:prstDash val="solid"/>
                    </a:lnL>
                    <a:lnR w="19050">
                      <a:solidFill>
                        <a:srgbClr val="000000"/>
                      </a:solidFill>
                      <a:prstDash val="solid"/>
                    </a:lnR>
                    <a:lnT w="19050">
                      <a:solidFill>
                        <a:srgbClr val="000000"/>
                      </a:solidFill>
                      <a:prstDash val="solid"/>
                    </a:lnT>
                  </a:tcPr>
                </a:tc>
                <a:extLst>
                  <a:ext uri="{0D108BD9-81ED-4DB2-BD59-A6C34878D82A}">
                    <a16:rowId xmlns:a16="http://schemas.microsoft.com/office/drawing/2014/main" val="10003"/>
                  </a:ext>
                </a:extLst>
              </a:tr>
              <a:tr h="913765">
                <a:tc>
                  <a:txBody>
                    <a:bodyPr/>
                    <a:lstStyle/>
                    <a:p>
                      <a:pPr>
                        <a:lnSpc>
                          <a:spcPct val="100000"/>
                        </a:lnSpc>
                      </a:pPr>
                      <a:endParaRPr sz="1200">
                        <a:latin typeface="Times New Roman"/>
                        <a:cs typeface="Times New Roman"/>
                      </a:endParaRPr>
                    </a:p>
                  </a:txBody>
                  <a:tcPr marL="0" marR="0" marT="0" marB="0">
                    <a:lnL w="19050">
                      <a:solidFill>
                        <a:srgbClr val="000000"/>
                      </a:solidFill>
                      <a:prstDash val="solid"/>
                    </a:lnL>
                    <a:lnR w="19050">
                      <a:solidFill>
                        <a:srgbClr val="000000"/>
                      </a:solidFill>
                      <a:prstDash val="solid"/>
                    </a:lnR>
                    <a:solidFill>
                      <a:srgbClr val="CCECFF"/>
                    </a:solidFill>
                  </a:tcPr>
                </a:tc>
                <a:tc>
                  <a:txBody>
                    <a:bodyPr/>
                    <a:lstStyle/>
                    <a:p>
                      <a:pPr marL="349250" marR="152400">
                        <a:lnSpc>
                          <a:spcPts val="1430"/>
                        </a:lnSpc>
                        <a:spcBef>
                          <a:spcPts val="5"/>
                        </a:spcBef>
                      </a:pPr>
                      <a:r>
                        <a:rPr sz="1200" spc="-5" dirty="0">
                          <a:latin typeface="Arial"/>
                          <a:cs typeface="Arial"/>
                        </a:rPr>
                        <a:t>surgical patients when</a:t>
                      </a:r>
                      <a:r>
                        <a:rPr sz="1200" spc="-35" dirty="0">
                          <a:latin typeface="Arial"/>
                          <a:cs typeface="Arial"/>
                        </a:rPr>
                        <a:t> </a:t>
                      </a:r>
                      <a:r>
                        <a:rPr sz="1200" spc="-5" dirty="0">
                          <a:latin typeface="Arial"/>
                          <a:cs typeface="Arial"/>
                        </a:rPr>
                        <a:t>compared  </a:t>
                      </a:r>
                      <a:r>
                        <a:rPr sz="1200" dirty="0">
                          <a:latin typeface="Arial"/>
                          <a:cs typeface="Arial"/>
                        </a:rPr>
                        <a:t>to </a:t>
                      </a:r>
                      <a:r>
                        <a:rPr sz="1200" spc="-5" dirty="0">
                          <a:latin typeface="Arial"/>
                          <a:cs typeface="Arial"/>
                        </a:rPr>
                        <a:t>bathing with plain</a:t>
                      </a:r>
                      <a:r>
                        <a:rPr sz="1200" spc="-30" dirty="0">
                          <a:latin typeface="Arial"/>
                          <a:cs typeface="Arial"/>
                        </a:rPr>
                        <a:t> </a:t>
                      </a:r>
                      <a:r>
                        <a:rPr sz="1200" spc="-5" dirty="0">
                          <a:latin typeface="Arial"/>
                          <a:cs typeface="Arial"/>
                        </a:rPr>
                        <a:t>soap?</a:t>
                      </a:r>
                      <a:endParaRPr sz="1200">
                        <a:latin typeface="Arial"/>
                        <a:cs typeface="Arial"/>
                      </a:endParaRPr>
                    </a:p>
                    <a:p>
                      <a:pPr marL="349250" marR="311150" indent="-228600">
                        <a:lnSpc>
                          <a:spcPts val="1430"/>
                        </a:lnSpc>
                        <a:spcBef>
                          <a:spcPts val="5"/>
                        </a:spcBef>
                      </a:pPr>
                      <a:r>
                        <a:rPr sz="1200" spc="-5" dirty="0">
                          <a:latin typeface="Arial"/>
                          <a:cs typeface="Arial"/>
                        </a:rPr>
                        <a:t>2. </a:t>
                      </a:r>
                      <a:r>
                        <a:rPr sz="1200" dirty="0">
                          <a:latin typeface="Arial"/>
                          <a:cs typeface="Arial"/>
                        </a:rPr>
                        <a:t>Is </a:t>
                      </a:r>
                      <a:r>
                        <a:rPr sz="1200" spc="-5" dirty="0">
                          <a:latin typeface="Arial"/>
                          <a:cs typeface="Arial"/>
                        </a:rPr>
                        <a:t>preoperative bathing with  CHG-impregnated cloths</a:t>
                      </a:r>
                      <a:r>
                        <a:rPr sz="1200" spc="-40" dirty="0">
                          <a:latin typeface="Arial"/>
                          <a:cs typeface="Arial"/>
                        </a:rPr>
                        <a:t> </a:t>
                      </a:r>
                      <a:r>
                        <a:rPr sz="1200" spc="-5" dirty="0">
                          <a:latin typeface="Arial"/>
                          <a:cs typeface="Arial"/>
                        </a:rPr>
                        <a:t>more  effective in reducing</a:t>
                      </a:r>
                      <a:r>
                        <a:rPr sz="1200" spc="-20" dirty="0">
                          <a:latin typeface="Arial"/>
                          <a:cs typeface="Arial"/>
                        </a:rPr>
                        <a:t> </a:t>
                      </a:r>
                      <a:r>
                        <a:rPr sz="1200" spc="-5" dirty="0">
                          <a:latin typeface="Arial"/>
                          <a:cs typeface="Arial"/>
                        </a:rPr>
                        <a:t>the</a:t>
                      </a:r>
                      <a:endParaRPr sz="1200">
                        <a:latin typeface="Arial"/>
                        <a:cs typeface="Arial"/>
                      </a:endParaRPr>
                    </a:p>
                  </a:txBody>
                  <a:tcPr marL="0" marR="0" marT="635" marB="0">
                    <a:lnL w="19050">
                      <a:solidFill>
                        <a:srgbClr val="000000"/>
                      </a:solidFill>
                      <a:prstDash val="solid"/>
                    </a:lnL>
                    <a:lnR w="19050">
                      <a:solidFill>
                        <a:srgbClr val="000000"/>
                      </a:solidFill>
                      <a:prstDash val="solid"/>
                    </a:lnR>
                    <a:solidFill>
                      <a:srgbClr val="CCECFF"/>
                    </a:solidFill>
                  </a:tcPr>
                </a:tc>
                <a:tc>
                  <a:txBody>
                    <a:bodyPr/>
                    <a:lstStyle/>
                    <a:p>
                      <a:pPr marL="120650" marR="342265">
                        <a:lnSpc>
                          <a:spcPts val="1430"/>
                        </a:lnSpc>
                        <a:spcBef>
                          <a:spcPts val="5"/>
                        </a:spcBef>
                      </a:pPr>
                      <a:r>
                        <a:rPr sz="1200" spc="-5" dirty="0">
                          <a:latin typeface="Arial"/>
                          <a:cs typeface="Arial"/>
                        </a:rPr>
                        <a:t>Either </a:t>
                      </a:r>
                      <a:r>
                        <a:rPr sz="1200" dirty="0">
                          <a:latin typeface="Arial"/>
                          <a:cs typeface="Arial"/>
                        </a:rPr>
                        <a:t>a </a:t>
                      </a:r>
                      <a:r>
                        <a:rPr sz="1200" spc="-5" dirty="0">
                          <a:latin typeface="Arial"/>
                          <a:cs typeface="Arial"/>
                        </a:rPr>
                        <a:t>plain soap or an antiseptic  soap could be used for this</a:t>
                      </a:r>
                      <a:r>
                        <a:rPr sz="1200" spc="-25" dirty="0">
                          <a:latin typeface="Arial"/>
                          <a:cs typeface="Arial"/>
                        </a:rPr>
                        <a:t> </a:t>
                      </a:r>
                      <a:r>
                        <a:rPr sz="1200" spc="-5" dirty="0">
                          <a:latin typeface="Arial"/>
                          <a:cs typeface="Arial"/>
                        </a:rPr>
                        <a:t>purpose.</a:t>
                      </a:r>
                      <a:endParaRPr sz="1200">
                        <a:latin typeface="Arial"/>
                        <a:cs typeface="Arial"/>
                      </a:endParaRPr>
                    </a:p>
                    <a:p>
                      <a:pPr>
                        <a:lnSpc>
                          <a:spcPct val="100000"/>
                        </a:lnSpc>
                      </a:pPr>
                      <a:endParaRPr sz="1200">
                        <a:latin typeface="Times New Roman"/>
                        <a:cs typeface="Times New Roman"/>
                      </a:endParaRPr>
                    </a:p>
                    <a:p>
                      <a:pPr marL="120650" marR="315595">
                        <a:lnSpc>
                          <a:spcPct val="100000"/>
                        </a:lnSpc>
                        <a:spcBef>
                          <a:spcPts val="5"/>
                        </a:spcBef>
                      </a:pPr>
                      <a:r>
                        <a:rPr sz="1200" spc="-5" dirty="0">
                          <a:latin typeface="Arial"/>
                          <a:cs typeface="Arial"/>
                        </a:rPr>
                        <a:t>Due </a:t>
                      </a:r>
                      <a:r>
                        <a:rPr sz="1200" dirty="0">
                          <a:latin typeface="Arial"/>
                          <a:cs typeface="Arial"/>
                        </a:rPr>
                        <a:t>to </a:t>
                      </a:r>
                      <a:r>
                        <a:rPr sz="1200" spc="-5" dirty="0">
                          <a:latin typeface="Arial"/>
                          <a:cs typeface="Arial"/>
                        </a:rPr>
                        <a:t>very low quality evidence, the  panel decided not </a:t>
                      </a:r>
                      <a:r>
                        <a:rPr sz="1200" dirty="0">
                          <a:latin typeface="Arial"/>
                          <a:cs typeface="Arial"/>
                        </a:rPr>
                        <a:t>to </a:t>
                      </a:r>
                      <a:r>
                        <a:rPr sz="1200" spc="-5" dirty="0">
                          <a:latin typeface="Arial"/>
                          <a:cs typeface="Arial"/>
                        </a:rPr>
                        <a:t>formulate</a:t>
                      </a:r>
                      <a:r>
                        <a:rPr sz="1200" spc="-20" dirty="0">
                          <a:latin typeface="Arial"/>
                          <a:cs typeface="Arial"/>
                        </a:rPr>
                        <a:t> </a:t>
                      </a:r>
                      <a:r>
                        <a:rPr sz="1200" dirty="0">
                          <a:latin typeface="Arial"/>
                          <a:cs typeface="Arial"/>
                        </a:rPr>
                        <a:t>a</a:t>
                      </a:r>
                      <a:endParaRPr sz="1200">
                        <a:latin typeface="Arial"/>
                        <a:cs typeface="Arial"/>
                      </a:endParaRPr>
                    </a:p>
                  </a:txBody>
                  <a:tcPr marL="0" marR="0" marT="635" marB="0">
                    <a:lnL w="19050">
                      <a:solidFill>
                        <a:srgbClr val="000000"/>
                      </a:solidFill>
                      <a:prstDash val="solid"/>
                    </a:lnL>
                    <a:lnR w="19050">
                      <a:solidFill>
                        <a:srgbClr val="000000"/>
                      </a:solidFill>
                      <a:prstDash val="solid"/>
                    </a:lnR>
                    <a:solidFill>
                      <a:srgbClr val="CCECFF"/>
                    </a:solidFill>
                  </a:tcPr>
                </a:tc>
                <a:tc>
                  <a:txBody>
                    <a:bodyPr/>
                    <a:lstStyle/>
                    <a:p>
                      <a:pPr marL="120650" marR="269875">
                        <a:lnSpc>
                          <a:spcPts val="1430"/>
                        </a:lnSpc>
                        <a:spcBef>
                          <a:spcPts val="5"/>
                        </a:spcBef>
                      </a:pPr>
                      <a:r>
                        <a:rPr sz="1200" spc="-5" dirty="0">
                          <a:latin typeface="Arial"/>
                          <a:cs typeface="Arial"/>
                        </a:rPr>
                        <a:t>Moderate quality</a:t>
                      </a:r>
                      <a:r>
                        <a:rPr sz="1200" spc="-65" dirty="0">
                          <a:latin typeface="Arial"/>
                          <a:cs typeface="Arial"/>
                        </a:rPr>
                        <a:t> </a:t>
                      </a:r>
                      <a:r>
                        <a:rPr sz="1200" spc="-5" dirty="0">
                          <a:latin typeface="Arial"/>
                          <a:cs typeface="Arial"/>
                        </a:rPr>
                        <a:t>of  evidence</a:t>
                      </a:r>
                      <a:endParaRPr sz="1200" dirty="0">
                        <a:latin typeface="Arial"/>
                        <a:cs typeface="Arial"/>
                      </a:endParaRPr>
                    </a:p>
                  </a:txBody>
                  <a:tcPr marL="0" marR="0" marT="635" marB="0">
                    <a:lnL w="19050">
                      <a:solidFill>
                        <a:srgbClr val="000000"/>
                      </a:solidFill>
                      <a:prstDash val="solid"/>
                    </a:lnL>
                    <a:lnR w="19050">
                      <a:solidFill>
                        <a:srgbClr val="000000"/>
                      </a:solidFill>
                      <a:prstDash val="solid"/>
                    </a:lnR>
                  </a:tcPr>
                </a:tc>
                <a:extLst>
                  <a:ext uri="{0D108BD9-81ED-4DB2-BD59-A6C34878D82A}">
                    <a16:rowId xmlns:a16="http://schemas.microsoft.com/office/drawing/2014/main" val="10004"/>
                  </a:ext>
                </a:extLst>
              </a:tr>
              <a:tr h="727075">
                <a:tc>
                  <a:txBody>
                    <a:bodyPr/>
                    <a:lstStyle/>
                    <a:p>
                      <a:pPr>
                        <a:lnSpc>
                          <a:spcPct val="100000"/>
                        </a:lnSpc>
                      </a:pPr>
                      <a:endParaRPr sz="1200">
                        <a:latin typeface="Times New Roman"/>
                        <a:cs typeface="Times New Roman"/>
                      </a:endParaRPr>
                    </a:p>
                  </a:txBody>
                  <a:tcPr marL="0" marR="0" marT="0" marB="0">
                    <a:lnL w="19050">
                      <a:solidFill>
                        <a:srgbClr val="000000"/>
                      </a:solidFill>
                      <a:prstDash val="solid"/>
                    </a:lnL>
                    <a:lnR w="19050">
                      <a:solidFill>
                        <a:srgbClr val="000000"/>
                      </a:solidFill>
                      <a:prstDash val="solid"/>
                    </a:lnR>
                    <a:lnB w="19050">
                      <a:solidFill>
                        <a:srgbClr val="000000"/>
                      </a:solidFill>
                      <a:prstDash val="solid"/>
                    </a:lnB>
                    <a:solidFill>
                      <a:srgbClr val="CCECFF"/>
                    </a:solidFill>
                  </a:tcPr>
                </a:tc>
                <a:tc>
                  <a:txBody>
                    <a:bodyPr/>
                    <a:lstStyle/>
                    <a:p>
                      <a:pPr marL="349250" marR="422275">
                        <a:lnSpc>
                          <a:spcPts val="1430"/>
                        </a:lnSpc>
                        <a:spcBef>
                          <a:spcPts val="5"/>
                        </a:spcBef>
                      </a:pPr>
                      <a:r>
                        <a:rPr sz="1200" spc="-5" dirty="0">
                          <a:latin typeface="Arial"/>
                          <a:cs typeface="Arial"/>
                        </a:rPr>
                        <a:t>incidence of SSI in surgical  patients when compared </a:t>
                      </a:r>
                      <a:r>
                        <a:rPr sz="1200" dirty="0">
                          <a:latin typeface="Arial"/>
                          <a:cs typeface="Arial"/>
                        </a:rPr>
                        <a:t>to  </a:t>
                      </a:r>
                      <a:r>
                        <a:rPr sz="1200" spc="-5" dirty="0">
                          <a:latin typeface="Arial"/>
                          <a:cs typeface="Arial"/>
                        </a:rPr>
                        <a:t>bathing with antiseptic</a:t>
                      </a:r>
                      <a:r>
                        <a:rPr sz="1200" spc="-50" dirty="0">
                          <a:latin typeface="Arial"/>
                          <a:cs typeface="Arial"/>
                        </a:rPr>
                        <a:t> </a:t>
                      </a:r>
                      <a:r>
                        <a:rPr sz="1200" spc="-5" dirty="0">
                          <a:latin typeface="Arial"/>
                          <a:cs typeface="Arial"/>
                        </a:rPr>
                        <a:t>soap?</a:t>
                      </a:r>
                      <a:endParaRPr sz="1200">
                        <a:latin typeface="Arial"/>
                        <a:cs typeface="Arial"/>
                      </a:endParaRPr>
                    </a:p>
                  </a:txBody>
                  <a:tcPr marL="0" marR="0" marT="635" marB="0">
                    <a:lnL w="19050">
                      <a:solidFill>
                        <a:srgbClr val="000000"/>
                      </a:solidFill>
                      <a:prstDash val="solid"/>
                    </a:lnL>
                    <a:lnR w="19050">
                      <a:solidFill>
                        <a:srgbClr val="000000"/>
                      </a:solidFill>
                      <a:prstDash val="solid"/>
                    </a:lnR>
                    <a:lnB w="19050">
                      <a:solidFill>
                        <a:srgbClr val="000000"/>
                      </a:solidFill>
                      <a:prstDash val="solid"/>
                    </a:lnB>
                    <a:solidFill>
                      <a:srgbClr val="CCECFF"/>
                    </a:solidFill>
                  </a:tcPr>
                </a:tc>
                <a:tc>
                  <a:txBody>
                    <a:bodyPr/>
                    <a:lstStyle/>
                    <a:p>
                      <a:pPr marL="120650" marR="273685">
                        <a:lnSpc>
                          <a:spcPts val="1430"/>
                        </a:lnSpc>
                        <a:spcBef>
                          <a:spcPts val="5"/>
                        </a:spcBef>
                      </a:pPr>
                      <a:r>
                        <a:rPr sz="1200" spc="-5" dirty="0">
                          <a:latin typeface="Arial"/>
                          <a:cs typeface="Arial"/>
                        </a:rPr>
                        <a:t>recommendation the use of CHG-  impregnated cloths for the purpose of  reducing</a:t>
                      </a:r>
                      <a:r>
                        <a:rPr sz="1200" spc="-10" dirty="0">
                          <a:latin typeface="Arial"/>
                          <a:cs typeface="Arial"/>
                        </a:rPr>
                        <a:t> </a:t>
                      </a:r>
                      <a:r>
                        <a:rPr sz="1200" spc="-5" dirty="0">
                          <a:latin typeface="Arial"/>
                          <a:cs typeface="Arial"/>
                        </a:rPr>
                        <a:t>SSI.</a:t>
                      </a:r>
                      <a:endParaRPr sz="1200">
                        <a:latin typeface="Arial"/>
                        <a:cs typeface="Arial"/>
                      </a:endParaRPr>
                    </a:p>
                  </a:txBody>
                  <a:tcPr marL="0" marR="0" marT="635" marB="0">
                    <a:lnL w="19050">
                      <a:solidFill>
                        <a:srgbClr val="000000"/>
                      </a:solidFill>
                      <a:prstDash val="solid"/>
                    </a:lnL>
                    <a:lnR w="19050">
                      <a:solidFill>
                        <a:srgbClr val="000000"/>
                      </a:solidFill>
                      <a:prstDash val="solid"/>
                    </a:lnR>
                    <a:lnB w="19050">
                      <a:solidFill>
                        <a:srgbClr val="000000"/>
                      </a:solidFill>
                      <a:prstDash val="solid"/>
                    </a:lnB>
                    <a:solidFill>
                      <a:srgbClr val="CCECFF"/>
                    </a:solidFill>
                  </a:tcPr>
                </a:tc>
                <a:tc>
                  <a:txBody>
                    <a:bodyPr/>
                    <a:lstStyle/>
                    <a:p>
                      <a:pPr>
                        <a:lnSpc>
                          <a:spcPct val="100000"/>
                        </a:lnSpc>
                      </a:pPr>
                      <a:endParaRPr sz="1200" dirty="0">
                        <a:latin typeface="Times New Roman"/>
                        <a:cs typeface="Times New Roman"/>
                      </a:endParaRPr>
                    </a:p>
                  </a:txBody>
                  <a:tcPr marL="0" marR="0" marT="0" marB="0">
                    <a:lnL w="19050">
                      <a:solidFill>
                        <a:srgbClr val="000000"/>
                      </a:solidFill>
                      <a:prstDash val="solid"/>
                    </a:lnL>
                    <a:lnR w="19050">
                      <a:solidFill>
                        <a:srgbClr val="000000"/>
                      </a:solidFill>
                      <a:prstDash val="solid"/>
                    </a:lnR>
                    <a:lnB w="19050">
                      <a:solidFill>
                        <a:srgbClr val="000000"/>
                      </a:solidFill>
                      <a:prstDash val="solid"/>
                    </a:lnB>
                  </a:tcPr>
                </a:tc>
                <a:extLst>
                  <a:ext uri="{0D108BD9-81ED-4DB2-BD59-A6C34878D82A}">
                    <a16:rowId xmlns:a16="http://schemas.microsoft.com/office/drawing/2014/main" val="10005"/>
                  </a:ext>
                </a:extLst>
              </a:tr>
            </a:tbl>
          </a:graphicData>
        </a:graphic>
      </p:graphicFrame>
      <p:sp>
        <p:nvSpPr>
          <p:cNvPr id="5" name="object 5"/>
          <p:cNvSpPr txBox="1"/>
          <p:nvPr/>
        </p:nvSpPr>
        <p:spPr>
          <a:xfrm>
            <a:off x="186243" y="6436912"/>
            <a:ext cx="6898005" cy="362585"/>
          </a:xfrm>
          <a:prstGeom prst="rect">
            <a:avLst/>
          </a:prstGeom>
        </p:spPr>
        <p:txBody>
          <a:bodyPr vert="horz" wrap="square" lIns="0" tIns="10795" rIns="0" bIns="0" rtlCol="0">
            <a:spAutoFit/>
          </a:bodyPr>
          <a:lstStyle/>
          <a:p>
            <a:pPr marL="12700" marR="5080">
              <a:lnSpc>
                <a:spcPct val="101000"/>
              </a:lnSpc>
              <a:spcBef>
                <a:spcPts val="85"/>
              </a:spcBef>
            </a:pPr>
            <a:r>
              <a:rPr sz="1100" i="1" spc="-5" dirty="0">
                <a:latin typeface="Arial"/>
                <a:cs typeface="Arial"/>
              </a:rPr>
              <a:t>Source</a:t>
            </a:r>
            <a:r>
              <a:rPr sz="1100" spc="-5" dirty="0">
                <a:latin typeface="Arial"/>
                <a:cs typeface="Arial"/>
              </a:rPr>
              <a:t>: Global </a:t>
            </a:r>
            <a:r>
              <a:rPr sz="1100" dirty="0">
                <a:latin typeface="Arial"/>
                <a:cs typeface="Arial"/>
              </a:rPr>
              <a:t>guidelines </a:t>
            </a:r>
            <a:r>
              <a:rPr sz="1100" spc="-5" dirty="0">
                <a:latin typeface="Arial"/>
                <a:cs typeface="Arial"/>
              </a:rPr>
              <a:t>for the prevention </a:t>
            </a:r>
            <a:r>
              <a:rPr sz="1100" dirty="0">
                <a:latin typeface="Arial"/>
                <a:cs typeface="Arial"/>
              </a:rPr>
              <a:t>of </a:t>
            </a:r>
            <a:r>
              <a:rPr sz="1100" spc="-5" dirty="0">
                <a:latin typeface="Arial"/>
                <a:cs typeface="Arial"/>
              </a:rPr>
              <a:t>surgical site infection. Geneva: World Health Organization; </a:t>
            </a:r>
            <a:r>
              <a:rPr sz="1100" dirty="0">
                <a:latin typeface="Arial"/>
                <a:cs typeface="Arial"/>
              </a:rPr>
              <a:t>2016  </a:t>
            </a:r>
            <a:r>
              <a:rPr sz="1100" spc="-5" dirty="0">
                <a:latin typeface="Arial"/>
                <a:cs typeface="Arial"/>
              </a:rPr>
              <a:t>(</a:t>
            </a:r>
            <a:r>
              <a:rPr sz="1100" u="sng" spc="-5" dirty="0">
                <a:solidFill>
                  <a:srgbClr val="009CDE"/>
                </a:solidFill>
                <a:uFill>
                  <a:solidFill>
                    <a:srgbClr val="009CDE"/>
                  </a:solidFill>
                </a:uFill>
                <a:latin typeface="Arial"/>
                <a:cs typeface="Arial"/>
                <a:hlinkClick r:id="rId2"/>
              </a:rPr>
              <a:t>http://www.who.int/infection-prevention/publications/ssi-prevention-guidelines/en/</a:t>
            </a:r>
            <a:r>
              <a:rPr sz="1100" spc="-5" dirty="0">
                <a:latin typeface="Arial"/>
                <a:cs typeface="Arial"/>
                <a:hlinkClick r:id="rId2"/>
              </a:rPr>
              <a:t>).</a:t>
            </a:r>
            <a:endParaRPr sz="1100">
              <a:latin typeface="Arial"/>
              <a:cs typeface="Arial"/>
            </a:endParaRPr>
          </a:p>
        </p:txBody>
      </p:sp>
      <p:sp>
        <p:nvSpPr>
          <p:cNvPr id="6" name="object 6"/>
          <p:cNvSpPr/>
          <p:nvPr/>
        </p:nvSpPr>
        <p:spPr>
          <a:xfrm>
            <a:off x="8133236" y="5828674"/>
            <a:ext cx="969524" cy="971496"/>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6649" y="4608378"/>
            <a:ext cx="1559560" cy="2194560"/>
          </a:xfrm>
          <a:custGeom>
            <a:avLst/>
            <a:gdLst/>
            <a:ahLst/>
            <a:cxnLst/>
            <a:rect l="l" t="t" r="r" b="b"/>
            <a:pathLst>
              <a:path w="1559560" h="2194559">
                <a:moveTo>
                  <a:pt x="0" y="2194560"/>
                </a:moveTo>
                <a:lnTo>
                  <a:pt x="1559195" y="2194560"/>
                </a:lnTo>
                <a:lnTo>
                  <a:pt x="1559195" y="0"/>
                </a:lnTo>
                <a:lnTo>
                  <a:pt x="0" y="0"/>
                </a:lnTo>
                <a:lnTo>
                  <a:pt x="0" y="2194560"/>
                </a:lnTo>
                <a:close/>
              </a:path>
            </a:pathLst>
          </a:custGeom>
          <a:solidFill>
            <a:srgbClr val="CCECFF"/>
          </a:solidFill>
        </p:spPr>
        <p:txBody>
          <a:bodyPr wrap="square" lIns="0" tIns="0" rIns="0" bIns="0" rtlCol="0"/>
          <a:lstStyle/>
          <a:p>
            <a:endParaRPr/>
          </a:p>
        </p:txBody>
      </p:sp>
      <p:graphicFrame>
        <p:nvGraphicFramePr>
          <p:cNvPr id="3" name="object 3"/>
          <p:cNvGraphicFramePr>
            <a:graphicFrameLocks noGrp="1"/>
          </p:cNvGraphicFramePr>
          <p:nvPr/>
        </p:nvGraphicFramePr>
        <p:xfrm>
          <a:off x="150299" y="1437928"/>
          <a:ext cx="8899524" cy="5356860"/>
        </p:xfrm>
        <a:graphic>
          <a:graphicData uri="http://schemas.openxmlformats.org/drawingml/2006/table">
            <a:tbl>
              <a:tblPr firstRow="1" bandRow="1">
                <a:tableStyleId>{2D5ABB26-0587-4C30-8999-92F81FD0307C}</a:tableStyleId>
              </a:tblPr>
              <a:tblGrid>
                <a:gridCol w="1558925">
                  <a:extLst>
                    <a:ext uri="{9D8B030D-6E8A-4147-A177-3AD203B41FA5}">
                      <a16:colId xmlns:a16="http://schemas.microsoft.com/office/drawing/2014/main" val="20000"/>
                    </a:ext>
                  </a:extLst>
                </a:gridCol>
                <a:gridCol w="2714625">
                  <a:extLst>
                    <a:ext uri="{9D8B030D-6E8A-4147-A177-3AD203B41FA5}">
                      <a16:colId xmlns:a16="http://schemas.microsoft.com/office/drawing/2014/main" val="20001"/>
                    </a:ext>
                  </a:extLst>
                </a:gridCol>
                <a:gridCol w="2935604">
                  <a:extLst>
                    <a:ext uri="{9D8B030D-6E8A-4147-A177-3AD203B41FA5}">
                      <a16:colId xmlns:a16="http://schemas.microsoft.com/office/drawing/2014/main" val="20002"/>
                    </a:ext>
                  </a:extLst>
                </a:gridCol>
                <a:gridCol w="1690370">
                  <a:extLst>
                    <a:ext uri="{9D8B030D-6E8A-4147-A177-3AD203B41FA5}">
                      <a16:colId xmlns:a16="http://schemas.microsoft.com/office/drawing/2014/main" val="20003"/>
                    </a:ext>
                  </a:extLst>
                </a:gridCol>
              </a:tblGrid>
              <a:tr h="640080">
                <a:tc>
                  <a:txBody>
                    <a:bodyPr/>
                    <a:lstStyle/>
                    <a:p>
                      <a:pPr marL="489584">
                        <a:lnSpc>
                          <a:spcPct val="100000"/>
                        </a:lnSpc>
                        <a:spcBef>
                          <a:spcPts val="325"/>
                        </a:spcBef>
                      </a:pPr>
                      <a:r>
                        <a:rPr sz="1800" b="1" spc="-30" dirty="0">
                          <a:solidFill>
                            <a:srgbClr val="FFFFFF"/>
                          </a:solidFill>
                          <a:latin typeface="Arial"/>
                          <a:cs typeface="Arial"/>
                        </a:rPr>
                        <a:t>Topic</a:t>
                      </a:r>
                      <a:endParaRPr sz="1800">
                        <a:latin typeface="Arial"/>
                        <a:cs typeface="Arial"/>
                      </a:endParaRPr>
                    </a:p>
                  </a:txBody>
                  <a:tcPr marL="0" marR="0" marT="412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336699"/>
                    </a:solidFill>
                  </a:tcPr>
                </a:tc>
                <a:tc>
                  <a:txBody>
                    <a:bodyPr/>
                    <a:lstStyle/>
                    <a:p>
                      <a:pPr marL="97790">
                        <a:lnSpc>
                          <a:spcPct val="100000"/>
                        </a:lnSpc>
                        <a:spcBef>
                          <a:spcPts val="325"/>
                        </a:spcBef>
                      </a:pPr>
                      <a:r>
                        <a:rPr sz="1800" b="1" spc="-5" dirty="0">
                          <a:solidFill>
                            <a:srgbClr val="FFFFFF"/>
                          </a:solidFill>
                          <a:latin typeface="Arial"/>
                          <a:cs typeface="Arial"/>
                        </a:rPr>
                        <a:t>Research</a:t>
                      </a:r>
                      <a:r>
                        <a:rPr sz="1800" b="1" spc="-10" dirty="0">
                          <a:solidFill>
                            <a:srgbClr val="FFFFFF"/>
                          </a:solidFill>
                          <a:latin typeface="Arial"/>
                          <a:cs typeface="Arial"/>
                        </a:rPr>
                        <a:t> </a:t>
                      </a:r>
                      <a:r>
                        <a:rPr sz="1800" b="1" spc="-5" dirty="0">
                          <a:solidFill>
                            <a:srgbClr val="FFFFFF"/>
                          </a:solidFill>
                          <a:latin typeface="Arial"/>
                          <a:cs typeface="Arial"/>
                        </a:rPr>
                        <a:t>question</a:t>
                      </a:r>
                      <a:endParaRPr sz="1800">
                        <a:latin typeface="Arial"/>
                        <a:cs typeface="Arial"/>
                      </a:endParaRPr>
                    </a:p>
                  </a:txBody>
                  <a:tcPr marL="0" marR="0" marT="412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336699"/>
                    </a:solidFill>
                  </a:tcPr>
                </a:tc>
                <a:tc>
                  <a:txBody>
                    <a:bodyPr/>
                    <a:lstStyle/>
                    <a:p>
                      <a:pPr marL="97790">
                        <a:lnSpc>
                          <a:spcPct val="100000"/>
                        </a:lnSpc>
                        <a:spcBef>
                          <a:spcPts val="325"/>
                        </a:spcBef>
                      </a:pPr>
                      <a:r>
                        <a:rPr sz="1800" b="1" spc="-5" dirty="0">
                          <a:solidFill>
                            <a:srgbClr val="FFFFFF"/>
                          </a:solidFill>
                          <a:latin typeface="Arial"/>
                          <a:cs typeface="Arial"/>
                        </a:rPr>
                        <a:t>Recommendation</a:t>
                      </a:r>
                      <a:endParaRPr sz="1800">
                        <a:latin typeface="Arial"/>
                        <a:cs typeface="Arial"/>
                      </a:endParaRPr>
                    </a:p>
                  </a:txBody>
                  <a:tcPr marL="0" marR="0" marT="412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336699"/>
                    </a:solidFill>
                  </a:tcPr>
                </a:tc>
                <a:tc>
                  <a:txBody>
                    <a:bodyPr/>
                    <a:lstStyle/>
                    <a:p>
                      <a:pPr marL="97790" marR="644525">
                        <a:lnSpc>
                          <a:spcPts val="2130"/>
                        </a:lnSpc>
                        <a:spcBef>
                          <a:spcPts val="420"/>
                        </a:spcBef>
                      </a:pPr>
                      <a:r>
                        <a:rPr sz="1800" b="1" u="heavy" spc="-5" dirty="0">
                          <a:solidFill>
                            <a:srgbClr val="FFFFFF"/>
                          </a:solidFill>
                          <a:uFill>
                            <a:solidFill>
                              <a:srgbClr val="FFFFFF"/>
                            </a:solidFill>
                          </a:uFill>
                          <a:latin typeface="Arial"/>
                          <a:cs typeface="Arial"/>
                        </a:rPr>
                        <a:t>S</a:t>
                      </a:r>
                      <a:r>
                        <a:rPr sz="1800" b="1" u="heavy" dirty="0">
                          <a:solidFill>
                            <a:srgbClr val="FFFFFF"/>
                          </a:solidFill>
                          <a:uFill>
                            <a:solidFill>
                              <a:srgbClr val="FFFFFF"/>
                            </a:solidFill>
                          </a:uFill>
                          <a:latin typeface="Arial"/>
                          <a:cs typeface="Arial"/>
                        </a:rPr>
                        <a:t>t</a:t>
                      </a:r>
                      <a:r>
                        <a:rPr sz="1800" b="1" u="heavy" spc="-5" dirty="0">
                          <a:solidFill>
                            <a:srgbClr val="FFFFFF"/>
                          </a:solidFill>
                          <a:uFill>
                            <a:solidFill>
                              <a:srgbClr val="FFFFFF"/>
                            </a:solidFill>
                          </a:uFill>
                          <a:latin typeface="Arial"/>
                          <a:cs typeface="Arial"/>
                        </a:rPr>
                        <a:t>reng</a:t>
                      </a:r>
                      <a:r>
                        <a:rPr sz="1800" b="1" u="heavy" dirty="0">
                          <a:solidFill>
                            <a:srgbClr val="FFFFFF"/>
                          </a:solidFill>
                          <a:uFill>
                            <a:solidFill>
                              <a:srgbClr val="FFFFFF"/>
                            </a:solidFill>
                          </a:uFill>
                          <a:latin typeface="Arial"/>
                          <a:cs typeface="Arial"/>
                        </a:rPr>
                        <a:t>th </a:t>
                      </a:r>
                      <a:r>
                        <a:rPr sz="1800" b="1" dirty="0">
                          <a:solidFill>
                            <a:srgbClr val="FFFFFF"/>
                          </a:solidFill>
                          <a:latin typeface="Arial"/>
                          <a:cs typeface="Arial"/>
                        </a:rPr>
                        <a:t> </a:t>
                      </a:r>
                      <a:r>
                        <a:rPr sz="1800" b="1" spc="-5" dirty="0">
                          <a:solidFill>
                            <a:srgbClr val="FFFFFF"/>
                          </a:solidFill>
                          <a:latin typeface="Arial"/>
                          <a:cs typeface="Arial"/>
                        </a:rPr>
                        <a:t>Quality</a:t>
                      </a:r>
                      <a:endParaRPr sz="1800">
                        <a:latin typeface="Arial"/>
                        <a:cs typeface="Arial"/>
                      </a:endParaRPr>
                    </a:p>
                  </a:txBody>
                  <a:tcPr marL="0" marR="0" marT="5334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336699"/>
                    </a:solidFill>
                  </a:tcPr>
                </a:tc>
                <a:extLst>
                  <a:ext uri="{0D108BD9-81ED-4DB2-BD59-A6C34878D82A}">
                    <a16:rowId xmlns:a16="http://schemas.microsoft.com/office/drawing/2014/main" val="10000"/>
                  </a:ext>
                </a:extLst>
              </a:tr>
              <a:tr h="2523490">
                <a:tc>
                  <a:txBody>
                    <a:bodyPr/>
                    <a:lstStyle/>
                    <a:p>
                      <a:pPr marL="97790" marR="101600">
                        <a:lnSpc>
                          <a:spcPct val="99900"/>
                        </a:lnSpc>
                        <a:spcBef>
                          <a:spcPts val="325"/>
                        </a:spcBef>
                      </a:pPr>
                      <a:r>
                        <a:rPr sz="1200" spc="-5" dirty="0">
                          <a:latin typeface="Arial"/>
                          <a:cs typeface="Arial"/>
                        </a:rPr>
                        <a:t>Decolonisation with  mupirocin ointment  with or </a:t>
                      </a:r>
                      <a:r>
                        <a:rPr sz="1200" spc="-10" dirty="0">
                          <a:latin typeface="Arial"/>
                          <a:cs typeface="Arial"/>
                        </a:rPr>
                        <a:t>without </a:t>
                      </a:r>
                      <a:r>
                        <a:rPr sz="1200" spc="-5" dirty="0">
                          <a:latin typeface="Arial"/>
                          <a:cs typeface="Arial"/>
                        </a:rPr>
                        <a:t>CHG  body wash for the  prevention of </a:t>
                      </a:r>
                      <a:r>
                        <a:rPr sz="1200" i="1" spc="-5" dirty="0">
                          <a:latin typeface="Arial"/>
                          <a:cs typeface="Arial"/>
                        </a:rPr>
                        <a:t>S.  aureus </a:t>
                      </a:r>
                      <a:r>
                        <a:rPr sz="1200" spc="-5" dirty="0">
                          <a:latin typeface="Arial"/>
                          <a:cs typeface="Arial"/>
                        </a:rPr>
                        <a:t>infection in  nasal carriers  undergoing</a:t>
                      </a:r>
                      <a:r>
                        <a:rPr sz="1200" spc="-40" dirty="0">
                          <a:latin typeface="Arial"/>
                          <a:cs typeface="Arial"/>
                        </a:rPr>
                        <a:t> </a:t>
                      </a:r>
                      <a:r>
                        <a:rPr sz="1200" spc="-5" dirty="0">
                          <a:latin typeface="Arial"/>
                          <a:cs typeface="Arial"/>
                        </a:rPr>
                        <a:t>surgery</a:t>
                      </a:r>
                      <a:endParaRPr sz="1200">
                        <a:latin typeface="Arial"/>
                        <a:cs typeface="Arial"/>
                      </a:endParaRPr>
                    </a:p>
                  </a:txBody>
                  <a:tcPr marL="0" marR="0" marT="412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ECFF"/>
                    </a:solidFill>
                  </a:tcPr>
                </a:tc>
                <a:tc>
                  <a:txBody>
                    <a:bodyPr/>
                    <a:lstStyle/>
                    <a:p>
                      <a:pPr marL="97790" marR="237490">
                        <a:lnSpc>
                          <a:spcPct val="100099"/>
                        </a:lnSpc>
                        <a:spcBef>
                          <a:spcPts val="325"/>
                        </a:spcBef>
                      </a:pPr>
                      <a:r>
                        <a:rPr sz="1200" dirty="0">
                          <a:latin typeface="Arial"/>
                          <a:cs typeface="Arial"/>
                        </a:rPr>
                        <a:t>Is </a:t>
                      </a:r>
                      <a:r>
                        <a:rPr sz="1200" spc="-5" dirty="0">
                          <a:latin typeface="Arial"/>
                          <a:cs typeface="Arial"/>
                        </a:rPr>
                        <a:t>mupirocin nasal ointment in  combination with or without </a:t>
                      </a:r>
                      <a:r>
                        <a:rPr sz="1200" dirty="0">
                          <a:latin typeface="Arial"/>
                          <a:cs typeface="Arial"/>
                        </a:rPr>
                        <a:t>a </a:t>
                      </a:r>
                      <a:r>
                        <a:rPr sz="1200" spc="-5" dirty="0">
                          <a:latin typeface="Arial"/>
                          <a:cs typeface="Arial"/>
                        </a:rPr>
                        <a:t>CHG  body wash effective in reducing the  number of </a:t>
                      </a:r>
                      <a:r>
                        <a:rPr sz="1200" i="1" spc="-5" dirty="0">
                          <a:latin typeface="Arial"/>
                          <a:cs typeface="Arial"/>
                        </a:rPr>
                        <a:t>S. </a:t>
                      </a:r>
                      <a:r>
                        <a:rPr sz="1200" i="1" spc="-10" dirty="0">
                          <a:latin typeface="Arial"/>
                          <a:cs typeface="Arial"/>
                        </a:rPr>
                        <a:t>aureus </a:t>
                      </a:r>
                      <a:r>
                        <a:rPr sz="1200" spc="-5" dirty="0">
                          <a:latin typeface="Arial"/>
                          <a:cs typeface="Arial"/>
                        </a:rPr>
                        <a:t>infections in  nasal carriers undergoing</a:t>
                      </a:r>
                      <a:r>
                        <a:rPr sz="1200" spc="-20" dirty="0">
                          <a:latin typeface="Arial"/>
                          <a:cs typeface="Arial"/>
                        </a:rPr>
                        <a:t> </a:t>
                      </a:r>
                      <a:r>
                        <a:rPr sz="1200" spc="-5" dirty="0">
                          <a:latin typeface="Arial"/>
                          <a:cs typeface="Arial"/>
                        </a:rPr>
                        <a:t>surgery?</a:t>
                      </a:r>
                      <a:endParaRPr sz="1200">
                        <a:latin typeface="Arial"/>
                        <a:cs typeface="Arial"/>
                      </a:endParaRPr>
                    </a:p>
                  </a:txBody>
                  <a:tcPr marL="0" marR="0" marT="412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ECFF"/>
                    </a:solidFill>
                  </a:tcPr>
                </a:tc>
                <a:tc>
                  <a:txBody>
                    <a:bodyPr/>
                    <a:lstStyle/>
                    <a:p>
                      <a:pPr marL="120650" marR="173990">
                        <a:lnSpc>
                          <a:spcPts val="1430"/>
                        </a:lnSpc>
                        <a:spcBef>
                          <a:spcPts val="20"/>
                        </a:spcBef>
                      </a:pPr>
                      <a:r>
                        <a:rPr sz="1200" spc="-5" dirty="0">
                          <a:latin typeface="Arial"/>
                          <a:cs typeface="Arial"/>
                        </a:rPr>
                        <a:t>Patients undergoing cardiothoracic and  orthopaedic surgery with known nasal  carriage of </a:t>
                      </a:r>
                      <a:r>
                        <a:rPr sz="1200" i="1" spc="-5" dirty="0">
                          <a:latin typeface="Arial"/>
                          <a:cs typeface="Arial"/>
                        </a:rPr>
                        <a:t>S. </a:t>
                      </a:r>
                      <a:r>
                        <a:rPr sz="1200" i="1" spc="-10" dirty="0">
                          <a:latin typeface="Arial"/>
                          <a:cs typeface="Arial"/>
                        </a:rPr>
                        <a:t>aureus </a:t>
                      </a:r>
                      <a:r>
                        <a:rPr sz="1200" spc="-5" dirty="0">
                          <a:latin typeface="Arial"/>
                          <a:cs typeface="Arial"/>
                        </a:rPr>
                        <a:t>should</a:t>
                      </a:r>
                      <a:r>
                        <a:rPr sz="1200" spc="10" dirty="0">
                          <a:latin typeface="Arial"/>
                          <a:cs typeface="Arial"/>
                        </a:rPr>
                        <a:t> </a:t>
                      </a:r>
                      <a:r>
                        <a:rPr sz="1200" spc="-5" dirty="0">
                          <a:latin typeface="Arial"/>
                          <a:cs typeface="Arial"/>
                        </a:rPr>
                        <a:t>receive</a:t>
                      </a:r>
                      <a:endParaRPr sz="1200">
                        <a:latin typeface="Arial"/>
                        <a:cs typeface="Arial"/>
                      </a:endParaRPr>
                    </a:p>
                    <a:p>
                      <a:pPr marL="120650" marR="120014">
                        <a:lnSpc>
                          <a:spcPts val="1430"/>
                        </a:lnSpc>
                        <a:spcBef>
                          <a:spcPts val="45"/>
                        </a:spcBef>
                      </a:pPr>
                      <a:r>
                        <a:rPr sz="1200" spc="-5" dirty="0">
                          <a:latin typeface="Arial"/>
                          <a:cs typeface="Arial"/>
                        </a:rPr>
                        <a:t>perioperative intranasal applications of  mupirocin 2% ointment with or without </a:t>
                      </a:r>
                      <a:r>
                        <a:rPr sz="1200" dirty="0">
                          <a:latin typeface="Arial"/>
                          <a:cs typeface="Arial"/>
                        </a:rPr>
                        <a:t>a  </a:t>
                      </a:r>
                      <a:r>
                        <a:rPr sz="1200" spc="-5" dirty="0">
                          <a:latin typeface="Arial"/>
                          <a:cs typeface="Arial"/>
                        </a:rPr>
                        <a:t>combination of CHG body</a:t>
                      </a:r>
                      <a:r>
                        <a:rPr sz="1200" spc="0" dirty="0">
                          <a:latin typeface="Arial"/>
                          <a:cs typeface="Arial"/>
                        </a:rPr>
                        <a:t> </a:t>
                      </a:r>
                      <a:r>
                        <a:rPr sz="1200" spc="-5" dirty="0">
                          <a:latin typeface="Arial"/>
                          <a:cs typeface="Arial"/>
                        </a:rPr>
                        <a:t>wash.</a:t>
                      </a:r>
                      <a:endParaRPr sz="1200">
                        <a:latin typeface="Arial"/>
                        <a:cs typeface="Arial"/>
                      </a:endParaRPr>
                    </a:p>
                    <a:p>
                      <a:pPr>
                        <a:lnSpc>
                          <a:spcPct val="100000"/>
                        </a:lnSpc>
                        <a:spcBef>
                          <a:spcPts val="5"/>
                        </a:spcBef>
                      </a:pPr>
                      <a:endParaRPr sz="1200">
                        <a:latin typeface="Times New Roman"/>
                        <a:cs typeface="Times New Roman"/>
                      </a:endParaRPr>
                    </a:p>
                    <a:p>
                      <a:pPr marL="120650" marR="120014">
                        <a:lnSpc>
                          <a:spcPct val="100000"/>
                        </a:lnSpc>
                      </a:pPr>
                      <a:r>
                        <a:rPr sz="1200" spc="-5" dirty="0">
                          <a:latin typeface="Arial"/>
                          <a:cs typeface="Arial"/>
                        </a:rPr>
                        <a:t>Consider also treating patients with  known nasal carriage of </a:t>
                      </a:r>
                      <a:r>
                        <a:rPr sz="1200" i="1" spc="-5" dirty="0">
                          <a:latin typeface="Arial"/>
                          <a:cs typeface="Arial"/>
                        </a:rPr>
                        <a:t>S. </a:t>
                      </a:r>
                      <a:r>
                        <a:rPr sz="1200" i="1" spc="-10" dirty="0">
                          <a:latin typeface="Arial"/>
                          <a:cs typeface="Arial"/>
                        </a:rPr>
                        <a:t>aureus  </a:t>
                      </a:r>
                      <a:r>
                        <a:rPr sz="1200" spc="-5" dirty="0">
                          <a:latin typeface="Arial"/>
                          <a:cs typeface="Arial"/>
                        </a:rPr>
                        <a:t>undergoing other types of surgery with  perioperative intranasal applications of  mupirocin 2% ointment with or without </a:t>
                      </a:r>
                      <a:r>
                        <a:rPr sz="1200" dirty="0">
                          <a:latin typeface="Arial"/>
                          <a:cs typeface="Arial"/>
                        </a:rPr>
                        <a:t>a  </a:t>
                      </a:r>
                      <a:r>
                        <a:rPr sz="1200" spc="-5" dirty="0">
                          <a:latin typeface="Arial"/>
                          <a:cs typeface="Arial"/>
                        </a:rPr>
                        <a:t>combination of CHG body</a:t>
                      </a:r>
                      <a:r>
                        <a:rPr sz="1200" spc="0" dirty="0">
                          <a:latin typeface="Arial"/>
                          <a:cs typeface="Arial"/>
                        </a:rPr>
                        <a:t> </a:t>
                      </a:r>
                      <a:r>
                        <a:rPr sz="1200" spc="-5" dirty="0">
                          <a:latin typeface="Arial"/>
                          <a:cs typeface="Arial"/>
                        </a:rPr>
                        <a:t>wash.</a:t>
                      </a:r>
                      <a:endParaRPr sz="1200">
                        <a:latin typeface="Arial"/>
                        <a:cs typeface="Arial"/>
                      </a:endParaRPr>
                    </a:p>
                  </a:txBody>
                  <a:tcPr marL="0" marR="0" marT="254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ECFF"/>
                    </a:solidFill>
                  </a:tcPr>
                </a:tc>
                <a:tc>
                  <a:txBody>
                    <a:bodyPr/>
                    <a:lstStyle/>
                    <a:p>
                      <a:pPr marL="120650" marR="334645">
                        <a:lnSpc>
                          <a:spcPts val="1430"/>
                        </a:lnSpc>
                        <a:spcBef>
                          <a:spcPts val="20"/>
                        </a:spcBef>
                      </a:pPr>
                      <a:r>
                        <a:rPr sz="1200" b="1" spc="-5" dirty="0">
                          <a:latin typeface="Arial"/>
                          <a:cs typeface="Arial"/>
                        </a:rPr>
                        <a:t>Strong  rec</a:t>
                      </a:r>
                      <a:r>
                        <a:rPr sz="1200" b="1" dirty="0">
                          <a:latin typeface="Arial"/>
                          <a:cs typeface="Arial"/>
                        </a:rPr>
                        <a:t>o</a:t>
                      </a:r>
                      <a:r>
                        <a:rPr sz="1200" b="1" spc="-5" dirty="0">
                          <a:latin typeface="Arial"/>
                          <a:cs typeface="Arial"/>
                        </a:rPr>
                        <a:t>mme</a:t>
                      </a:r>
                      <a:r>
                        <a:rPr sz="1200" b="1" dirty="0">
                          <a:latin typeface="Arial"/>
                          <a:cs typeface="Arial"/>
                        </a:rPr>
                        <a:t>nd</a:t>
                      </a:r>
                      <a:r>
                        <a:rPr sz="1200" b="1" spc="-5" dirty="0">
                          <a:latin typeface="Arial"/>
                          <a:cs typeface="Arial"/>
                        </a:rPr>
                        <a:t>a</a:t>
                      </a:r>
                      <a:r>
                        <a:rPr sz="1200" b="1" dirty="0">
                          <a:latin typeface="Arial"/>
                          <a:cs typeface="Arial"/>
                        </a:rPr>
                        <a:t>tion</a:t>
                      </a:r>
                      <a:endParaRPr sz="1200">
                        <a:latin typeface="Arial"/>
                        <a:cs typeface="Arial"/>
                      </a:endParaRPr>
                    </a:p>
                    <a:p>
                      <a:pPr marL="120650">
                        <a:lnSpc>
                          <a:spcPts val="1390"/>
                        </a:lnSpc>
                      </a:pPr>
                      <a:r>
                        <a:rPr sz="1200" dirty="0">
                          <a:latin typeface="Arial"/>
                          <a:cs typeface="Arial"/>
                        </a:rPr>
                        <a:t>----------------------------</a:t>
                      </a:r>
                      <a:endParaRPr sz="1200">
                        <a:latin typeface="Arial"/>
                        <a:cs typeface="Arial"/>
                      </a:endParaRPr>
                    </a:p>
                    <a:p>
                      <a:pPr marL="120650" marR="269240">
                        <a:lnSpc>
                          <a:spcPct val="100000"/>
                        </a:lnSpc>
                        <a:spcBef>
                          <a:spcPts val="25"/>
                        </a:spcBef>
                      </a:pPr>
                      <a:r>
                        <a:rPr sz="1200" spc="-5" dirty="0">
                          <a:latin typeface="Arial"/>
                          <a:cs typeface="Arial"/>
                        </a:rPr>
                        <a:t>Moderate quality</a:t>
                      </a:r>
                      <a:r>
                        <a:rPr sz="1200" spc="-65" dirty="0">
                          <a:latin typeface="Arial"/>
                          <a:cs typeface="Arial"/>
                        </a:rPr>
                        <a:t> </a:t>
                      </a:r>
                      <a:r>
                        <a:rPr sz="1200" spc="-5" dirty="0">
                          <a:latin typeface="Arial"/>
                          <a:cs typeface="Arial"/>
                        </a:rPr>
                        <a:t>of  evidence</a:t>
                      </a:r>
                      <a:endParaRPr sz="1200">
                        <a:latin typeface="Arial"/>
                        <a:cs typeface="Arial"/>
                      </a:endParaRPr>
                    </a:p>
                    <a:p>
                      <a:pPr>
                        <a:lnSpc>
                          <a:spcPct val="100000"/>
                        </a:lnSpc>
                      </a:pPr>
                      <a:endParaRPr sz="1300">
                        <a:latin typeface="Times New Roman"/>
                        <a:cs typeface="Times New Roman"/>
                      </a:endParaRPr>
                    </a:p>
                    <a:p>
                      <a:pPr>
                        <a:lnSpc>
                          <a:spcPct val="100000"/>
                        </a:lnSpc>
                        <a:spcBef>
                          <a:spcPts val="10"/>
                        </a:spcBef>
                      </a:pPr>
                      <a:endParaRPr sz="1150">
                        <a:latin typeface="Times New Roman"/>
                        <a:cs typeface="Times New Roman"/>
                      </a:endParaRPr>
                    </a:p>
                    <a:p>
                      <a:pPr marL="120650" marR="430530">
                        <a:lnSpc>
                          <a:spcPct val="101800"/>
                        </a:lnSpc>
                        <a:spcBef>
                          <a:spcPts val="5"/>
                        </a:spcBef>
                      </a:pPr>
                      <a:r>
                        <a:rPr sz="1200" spc="-10" dirty="0">
                          <a:latin typeface="Arial"/>
                          <a:cs typeface="Arial"/>
                        </a:rPr>
                        <a:t>Conditional  </a:t>
                      </a:r>
                      <a:r>
                        <a:rPr sz="1200" dirty="0">
                          <a:latin typeface="Arial"/>
                          <a:cs typeface="Arial"/>
                        </a:rPr>
                        <a:t>r</a:t>
                      </a:r>
                      <a:r>
                        <a:rPr sz="1200" spc="-5" dirty="0">
                          <a:latin typeface="Arial"/>
                          <a:cs typeface="Arial"/>
                        </a:rPr>
                        <a:t>e</a:t>
                      </a:r>
                      <a:r>
                        <a:rPr sz="1200" dirty="0">
                          <a:latin typeface="Arial"/>
                          <a:cs typeface="Arial"/>
                        </a:rPr>
                        <a:t>c</a:t>
                      </a:r>
                      <a:r>
                        <a:rPr sz="1200" spc="-5" dirty="0">
                          <a:latin typeface="Arial"/>
                          <a:cs typeface="Arial"/>
                        </a:rPr>
                        <a:t>o</a:t>
                      </a:r>
                      <a:r>
                        <a:rPr sz="1200" dirty="0">
                          <a:latin typeface="Arial"/>
                          <a:cs typeface="Arial"/>
                        </a:rPr>
                        <a:t>mm</a:t>
                      </a:r>
                      <a:r>
                        <a:rPr sz="1200" spc="-5" dirty="0">
                          <a:latin typeface="Arial"/>
                          <a:cs typeface="Arial"/>
                        </a:rPr>
                        <a:t>enda</a:t>
                      </a:r>
                      <a:r>
                        <a:rPr sz="1200" dirty="0">
                          <a:latin typeface="Arial"/>
                          <a:cs typeface="Arial"/>
                        </a:rPr>
                        <a:t>t</a:t>
                      </a:r>
                      <a:r>
                        <a:rPr sz="1200" spc="-5" dirty="0">
                          <a:latin typeface="Arial"/>
                          <a:cs typeface="Arial"/>
                        </a:rPr>
                        <a:t>io</a:t>
                      </a:r>
                      <a:r>
                        <a:rPr sz="1200" dirty="0">
                          <a:latin typeface="Arial"/>
                          <a:cs typeface="Arial"/>
                        </a:rPr>
                        <a:t>n</a:t>
                      </a:r>
                      <a:endParaRPr sz="1200">
                        <a:latin typeface="Arial"/>
                        <a:cs typeface="Arial"/>
                      </a:endParaRPr>
                    </a:p>
                    <a:p>
                      <a:pPr marL="120650">
                        <a:lnSpc>
                          <a:spcPts val="1430"/>
                        </a:lnSpc>
                      </a:pPr>
                      <a:r>
                        <a:rPr sz="1200" dirty="0">
                          <a:latin typeface="Arial"/>
                          <a:cs typeface="Arial"/>
                        </a:rPr>
                        <a:t>----------------------------</a:t>
                      </a:r>
                      <a:endParaRPr sz="1200">
                        <a:latin typeface="Arial"/>
                        <a:cs typeface="Arial"/>
                      </a:endParaRPr>
                    </a:p>
                    <a:p>
                      <a:pPr marL="120650" marR="269240">
                        <a:lnSpc>
                          <a:spcPts val="1430"/>
                        </a:lnSpc>
                        <a:spcBef>
                          <a:spcPts val="50"/>
                        </a:spcBef>
                      </a:pPr>
                      <a:r>
                        <a:rPr sz="1200" spc="-5" dirty="0">
                          <a:latin typeface="Arial"/>
                          <a:cs typeface="Arial"/>
                        </a:rPr>
                        <a:t>Moderate quality</a:t>
                      </a:r>
                      <a:r>
                        <a:rPr sz="1200" spc="-65" dirty="0">
                          <a:latin typeface="Arial"/>
                          <a:cs typeface="Arial"/>
                        </a:rPr>
                        <a:t> </a:t>
                      </a:r>
                      <a:r>
                        <a:rPr sz="1200" spc="-5" dirty="0">
                          <a:latin typeface="Arial"/>
                          <a:cs typeface="Arial"/>
                        </a:rPr>
                        <a:t>of  evidence</a:t>
                      </a:r>
                      <a:endParaRPr sz="1200">
                        <a:latin typeface="Arial"/>
                        <a:cs typeface="Arial"/>
                      </a:endParaRPr>
                    </a:p>
                  </a:txBody>
                  <a:tcPr marL="0" marR="0" marT="254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ECFF"/>
                    </a:solidFill>
                  </a:tcPr>
                </a:tc>
                <a:extLst>
                  <a:ext uri="{0D108BD9-81ED-4DB2-BD59-A6C34878D82A}">
                    <a16:rowId xmlns:a16="http://schemas.microsoft.com/office/drawing/2014/main" val="10001"/>
                  </a:ext>
                </a:extLst>
              </a:tr>
              <a:tr h="1009650">
                <a:tc>
                  <a:txBody>
                    <a:bodyPr/>
                    <a:lstStyle/>
                    <a:p>
                      <a:pPr marL="97790" marR="120014">
                        <a:lnSpc>
                          <a:spcPct val="100000"/>
                        </a:lnSpc>
                        <a:spcBef>
                          <a:spcPts val="325"/>
                        </a:spcBef>
                      </a:pPr>
                      <a:r>
                        <a:rPr sz="1200" spc="-5" dirty="0">
                          <a:latin typeface="Arial"/>
                          <a:cs typeface="Arial"/>
                        </a:rPr>
                        <a:t>MBP and the use</a:t>
                      </a:r>
                      <a:r>
                        <a:rPr sz="1200" spc="-80" dirty="0">
                          <a:latin typeface="Arial"/>
                          <a:cs typeface="Arial"/>
                        </a:rPr>
                        <a:t> </a:t>
                      </a:r>
                      <a:r>
                        <a:rPr sz="1200" spc="-5" dirty="0">
                          <a:latin typeface="Arial"/>
                          <a:cs typeface="Arial"/>
                        </a:rPr>
                        <a:t>of  oral</a:t>
                      </a:r>
                      <a:r>
                        <a:rPr sz="1200" spc="-10" dirty="0">
                          <a:latin typeface="Arial"/>
                          <a:cs typeface="Arial"/>
                        </a:rPr>
                        <a:t> </a:t>
                      </a:r>
                      <a:r>
                        <a:rPr sz="1200" spc="-5" dirty="0">
                          <a:latin typeface="Arial"/>
                          <a:cs typeface="Arial"/>
                        </a:rPr>
                        <a:t>antibiotics</a:t>
                      </a:r>
                      <a:endParaRPr sz="1200">
                        <a:latin typeface="Arial"/>
                        <a:cs typeface="Arial"/>
                      </a:endParaRPr>
                    </a:p>
                  </a:txBody>
                  <a:tcPr marL="0" marR="0" marT="41275" marB="0">
                    <a:lnL w="19050">
                      <a:solidFill>
                        <a:srgbClr val="000000"/>
                      </a:solidFill>
                      <a:prstDash val="solid"/>
                    </a:lnL>
                    <a:lnR w="19050">
                      <a:solidFill>
                        <a:srgbClr val="000000"/>
                      </a:solidFill>
                      <a:prstDash val="solid"/>
                    </a:lnR>
                    <a:lnT w="19050">
                      <a:solidFill>
                        <a:srgbClr val="000000"/>
                      </a:solidFill>
                      <a:prstDash val="solid"/>
                    </a:lnT>
                  </a:tcPr>
                </a:tc>
                <a:tc>
                  <a:txBody>
                    <a:bodyPr/>
                    <a:lstStyle/>
                    <a:p>
                      <a:pPr marL="97790" marR="100965" algn="just">
                        <a:lnSpc>
                          <a:spcPct val="100000"/>
                        </a:lnSpc>
                        <a:spcBef>
                          <a:spcPts val="325"/>
                        </a:spcBef>
                      </a:pPr>
                      <a:r>
                        <a:rPr sz="1200" dirty="0">
                          <a:latin typeface="Arial"/>
                          <a:cs typeface="Arial"/>
                        </a:rPr>
                        <a:t>Is </a:t>
                      </a:r>
                      <a:r>
                        <a:rPr sz="1200" spc="-5" dirty="0">
                          <a:latin typeface="Arial"/>
                          <a:cs typeface="Arial"/>
                        </a:rPr>
                        <a:t>MBP combined with or without oral  antibiotics effective for the prevention  of SSI in colorectal</a:t>
                      </a:r>
                      <a:r>
                        <a:rPr sz="1200" spc="5" dirty="0">
                          <a:latin typeface="Arial"/>
                          <a:cs typeface="Arial"/>
                        </a:rPr>
                        <a:t> </a:t>
                      </a:r>
                      <a:r>
                        <a:rPr sz="1200" spc="-5" dirty="0">
                          <a:latin typeface="Arial"/>
                          <a:cs typeface="Arial"/>
                        </a:rPr>
                        <a:t>surgery?</a:t>
                      </a:r>
                      <a:endParaRPr sz="1200">
                        <a:latin typeface="Arial"/>
                        <a:cs typeface="Arial"/>
                      </a:endParaRPr>
                    </a:p>
                  </a:txBody>
                  <a:tcPr marL="0" marR="0" marT="41275" marB="0">
                    <a:lnL w="19050">
                      <a:solidFill>
                        <a:srgbClr val="000000"/>
                      </a:solidFill>
                      <a:prstDash val="solid"/>
                    </a:lnL>
                    <a:lnR w="19050">
                      <a:solidFill>
                        <a:srgbClr val="000000"/>
                      </a:solidFill>
                      <a:prstDash val="solid"/>
                    </a:lnR>
                    <a:lnT w="19050">
                      <a:solidFill>
                        <a:srgbClr val="000000"/>
                      </a:solidFill>
                      <a:prstDash val="solid"/>
                    </a:lnT>
                    <a:solidFill>
                      <a:srgbClr val="CCECFF"/>
                    </a:solidFill>
                  </a:tcPr>
                </a:tc>
                <a:tc>
                  <a:txBody>
                    <a:bodyPr/>
                    <a:lstStyle/>
                    <a:p>
                      <a:pPr marL="120650" marR="163830">
                        <a:lnSpc>
                          <a:spcPts val="1430"/>
                        </a:lnSpc>
                        <a:spcBef>
                          <a:spcPts val="20"/>
                        </a:spcBef>
                      </a:pPr>
                      <a:r>
                        <a:rPr sz="1200" spc="-5" dirty="0">
                          <a:latin typeface="Arial"/>
                          <a:cs typeface="Arial"/>
                        </a:rPr>
                        <a:t>Preoperative oral antibiotics combined  with MBP should be used </a:t>
                      </a:r>
                      <a:r>
                        <a:rPr sz="1200" dirty="0">
                          <a:latin typeface="Arial"/>
                          <a:cs typeface="Arial"/>
                        </a:rPr>
                        <a:t>to </a:t>
                      </a:r>
                      <a:r>
                        <a:rPr sz="1200" spc="-5" dirty="0">
                          <a:latin typeface="Arial"/>
                          <a:cs typeface="Arial"/>
                        </a:rPr>
                        <a:t>reduce the  risk of SSI in adult patients</a:t>
                      </a:r>
                      <a:r>
                        <a:rPr sz="1200" dirty="0">
                          <a:latin typeface="Arial"/>
                          <a:cs typeface="Arial"/>
                        </a:rPr>
                        <a:t> </a:t>
                      </a:r>
                      <a:r>
                        <a:rPr sz="1200" spc="-5" dirty="0">
                          <a:latin typeface="Arial"/>
                          <a:cs typeface="Arial"/>
                        </a:rPr>
                        <a:t>undergoing</a:t>
                      </a:r>
                      <a:endParaRPr sz="1200">
                        <a:latin typeface="Arial"/>
                        <a:cs typeface="Arial"/>
                      </a:endParaRPr>
                    </a:p>
                    <a:p>
                      <a:pPr marL="120650">
                        <a:lnSpc>
                          <a:spcPts val="1425"/>
                        </a:lnSpc>
                      </a:pPr>
                      <a:r>
                        <a:rPr sz="1200" spc="-5" dirty="0">
                          <a:latin typeface="Arial"/>
                          <a:cs typeface="Arial"/>
                        </a:rPr>
                        <a:t>elective colorectal </a:t>
                      </a:r>
                      <a:r>
                        <a:rPr sz="1200" spc="-15" dirty="0">
                          <a:latin typeface="Arial"/>
                          <a:cs typeface="Arial"/>
                        </a:rPr>
                        <a:t>surgery.</a:t>
                      </a:r>
                      <a:endParaRPr sz="1200">
                        <a:latin typeface="Arial"/>
                        <a:cs typeface="Arial"/>
                      </a:endParaRPr>
                    </a:p>
                  </a:txBody>
                  <a:tcPr marL="0" marR="0" marT="2540" marB="0">
                    <a:lnL w="19050">
                      <a:solidFill>
                        <a:srgbClr val="000000"/>
                      </a:solidFill>
                      <a:prstDash val="solid"/>
                    </a:lnL>
                    <a:lnR w="19050">
                      <a:solidFill>
                        <a:srgbClr val="000000"/>
                      </a:solidFill>
                      <a:prstDash val="solid"/>
                    </a:lnR>
                    <a:lnT w="19050">
                      <a:solidFill>
                        <a:srgbClr val="000000"/>
                      </a:solidFill>
                      <a:prstDash val="solid"/>
                    </a:lnT>
                    <a:solidFill>
                      <a:srgbClr val="CCECFF"/>
                    </a:solidFill>
                  </a:tcPr>
                </a:tc>
                <a:tc>
                  <a:txBody>
                    <a:bodyPr/>
                    <a:lstStyle/>
                    <a:p>
                      <a:pPr marL="120650" marR="430530">
                        <a:lnSpc>
                          <a:spcPts val="1430"/>
                        </a:lnSpc>
                        <a:spcBef>
                          <a:spcPts val="20"/>
                        </a:spcBef>
                      </a:pPr>
                      <a:r>
                        <a:rPr sz="1200" spc="-10" dirty="0">
                          <a:latin typeface="Arial"/>
                          <a:cs typeface="Arial"/>
                        </a:rPr>
                        <a:t>Conditional  </a:t>
                      </a:r>
                      <a:r>
                        <a:rPr sz="1200" dirty="0">
                          <a:latin typeface="Arial"/>
                          <a:cs typeface="Arial"/>
                        </a:rPr>
                        <a:t>r</a:t>
                      </a:r>
                      <a:r>
                        <a:rPr sz="1200" spc="-5" dirty="0">
                          <a:latin typeface="Arial"/>
                          <a:cs typeface="Arial"/>
                        </a:rPr>
                        <a:t>e</a:t>
                      </a:r>
                      <a:r>
                        <a:rPr sz="1200" dirty="0">
                          <a:latin typeface="Arial"/>
                          <a:cs typeface="Arial"/>
                        </a:rPr>
                        <a:t>c</a:t>
                      </a:r>
                      <a:r>
                        <a:rPr sz="1200" spc="-5" dirty="0">
                          <a:latin typeface="Arial"/>
                          <a:cs typeface="Arial"/>
                        </a:rPr>
                        <a:t>o</a:t>
                      </a:r>
                      <a:r>
                        <a:rPr sz="1200" dirty="0">
                          <a:latin typeface="Arial"/>
                          <a:cs typeface="Arial"/>
                        </a:rPr>
                        <a:t>mm</a:t>
                      </a:r>
                      <a:r>
                        <a:rPr sz="1200" spc="-5" dirty="0">
                          <a:latin typeface="Arial"/>
                          <a:cs typeface="Arial"/>
                        </a:rPr>
                        <a:t>enda</a:t>
                      </a:r>
                      <a:r>
                        <a:rPr sz="1200" dirty="0">
                          <a:latin typeface="Arial"/>
                          <a:cs typeface="Arial"/>
                        </a:rPr>
                        <a:t>t</a:t>
                      </a:r>
                      <a:r>
                        <a:rPr sz="1200" spc="-5" dirty="0">
                          <a:latin typeface="Arial"/>
                          <a:cs typeface="Arial"/>
                        </a:rPr>
                        <a:t>io</a:t>
                      </a:r>
                      <a:r>
                        <a:rPr sz="1200" dirty="0">
                          <a:latin typeface="Arial"/>
                          <a:cs typeface="Arial"/>
                        </a:rPr>
                        <a:t>n</a:t>
                      </a:r>
                      <a:endParaRPr sz="1200">
                        <a:latin typeface="Arial"/>
                        <a:cs typeface="Arial"/>
                      </a:endParaRPr>
                    </a:p>
                    <a:p>
                      <a:pPr marL="120650">
                        <a:lnSpc>
                          <a:spcPts val="1390"/>
                        </a:lnSpc>
                      </a:pPr>
                      <a:r>
                        <a:rPr sz="1200" dirty="0">
                          <a:latin typeface="Arial"/>
                          <a:cs typeface="Arial"/>
                        </a:rPr>
                        <a:t>-------------------------</a:t>
                      </a:r>
                      <a:endParaRPr sz="1200">
                        <a:latin typeface="Arial"/>
                        <a:cs typeface="Arial"/>
                      </a:endParaRPr>
                    </a:p>
                    <a:p>
                      <a:pPr marL="120650" marR="269240">
                        <a:lnSpc>
                          <a:spcPct val="100000"/>
                        </a:lnSpc>
                        <a:spcBef>
                          <a:spcPts val="25"/>
                        </a:spcBef>
                      </a:pPr>
                      <a:r>
                        <a:rPr sz="1200" spc="-5" dirty="0">
                          <a:latin typeface="Arial"/>
                          <a:cs typeface="Arial"/>
                        </a:rPr>
                        <a:t>Moderate quality</a:t>
                      </a:r>
                      <a:r>
                        <a:rPr sz="1200" spc="-65" dirty="0">
                          <a:latin typeface="Arial"/>
                          <a:cs typeface="Arial"/>
                        </a:rPr>
                        <a:t> </a:t>
                      </a:r>
                      <a:r>
                        <a:rPr sz="1200" spc="-5" dirty="0">
                          <a:latin typeface="Arial"/>
                          <a:cs typeface="Arial"/>
                        </a:rPr>
                        <a:t>of  evidence</a:t>
                      </a:r>
                      <a:endParaRPr sz="1200">
                        <a:latin typeface="Arial"/>
                        <a:cs typeface="Arial"/>
                      </a:endParaRPr>
                    </a:p>
                  </a:txBody>
                  <a:tcPr marL="0" marR="0" marT="2540" marB="0">
                    <a:lnL w="19050">
                      <a:solidFill>
                        <a:srgbClr val="000000"/>
                      </a:solidFill>
                      <a:prstDash val="solid"/>
                    </a:lnL>
                    <a:lnR w="19050">
                      <a:solidFill>
                        <a:srgbClr val="000000"/>
                      </a:solidFill>
                      <a:prstDash val="solid"/>
                    </a:lnR>
                    <a:lnT w="19050">
                      <a:solidFill>
                        <a:srgbClr val="000000"/>
                      </a:solidFill>
                      <a:prstDash val="solid"/>
                    </a:lnT>
                    <a:solidFill>
                      <a:srgbClr val="CCECFF"/>
                    </a:solidFill>
                  </a:tcPr>
                </a:tc>
                <a:extLst>
                  <a:ext uri="{0D108BD9-81ED-4DB2-BD59-A6C34878D82A}">
                    <a16:rowId xmlns:a16="http://schemas.microsoft.com/office/drawing/2014/main" val="10002"/>
                  </a:ext>
                </a:extLst>
              </a:tr>
              <a:tr h="456565">
                <a:tc>
                  <a:txBody>
                    <a:bodyPr/>
                    <a:lstStyle/>
                    <a:p>
                      <a:pPr>
                        <a:lnSpc>
                          <a:spcPct val="100000"/>
                        </a:lnSpc>
                      </a:pPr>
                      <a:endParaRPr sz="1300">
                        <a:latin typeface="Times New Roman"/>
                        <a:cs typeface="Times New Roman"/>
                      </a:endParaRPr>
                    </a:p>
                  </a:txBody>
                  <a:tcPr marL="0" marR="0" marT="0" marB="0">
                    <a:lnL w="19050">
                      <a:solidFill>
                        <a:srgbClr val="000000"/>
                      </a:solidFill>
                      <a:prstDash val="solid"/>
                    </a:lnL>
                    <a:lnR w="19050">
                      <a:solidFill>
                        <a:srgbClr val="000000"/>
                      </a:solidFill>
                      <a:prstDash val="solid"/>
                    </a:lnR>
                  </a:tcPr>
                </a:tc>
                <a:tc>
                  <a:txBody>
                    <a:bodyPr/>
                    <a:lstStyle/>
                    <a:p>
                      <a:pPr>
                        <a:lnSpc>
                          <a:spcPct val="100000"/>
                        </a:lnSpc>
                      </a:pPr>
                      <a:endParaRPr sz="1300">
                        <a:latin typeface="Times New Roman"/>
                        <a:cs typeface="Times New Roman"/>
                      </a:endParaRPr>
                    </a:p>
                  </a:txBody>
                  <a:tcPr marL="0" marR="0" marT="0" marB="0">
                    <a:lnL w="19050">
                      <a:solidFill>
                        <a:srgbClr val="000000"/>
                      </a:solidFill>
                      <a:prstDash val="solid"/>
                    </a:lnL>
                    <a:lnR w="19050">
                      <a:solidFill>
                        <a:srgbClr val="000000"/>
                      </a:solidFill>
                      <a:prstDash val="solid"/>
                    </a:lnR>
                    <a:solidFill>
                      <a:srgbClr val="CCECFF"/>
                    </a:solidFill>
                  </a:tcPr>
                </a:tc>
                <a:tc>
                  <a:txBody>
                    <a:bodyPr/>
                    <a:lstStyle/>
                    <a:p>
                      <a:pPr marL="120650" marR="249554">
                        <a:lnSpc>
                          <a:spcPct val="100000"/>
                        </a:lnSpc>
                        <a:spcBef>
                          <a:spcPts val="650"/>
                        </a:spcBef>
                      </a:pPr>
                      <a:r>
                        <a:rPr sz="1200" spc="-5" dirty="0">
                          <a:latin typeface="Arial"/>
                          <a:cs typeface="Arial"/>
                        </a:rPr>
                        <a:t>MBP alone (without the administration  of oral antibiotics) should not be used</a:t>
                      </a:r>
                      <a:endParaRPr sz="1200">
                        <a:latin typeface="Arial"/>
                        <a:cs typeface="Arial"/>
                      </a:endParaRPr>
                    </a:p>
                  </a:txBody>
                  <a:tcPr marL="0" marR="0" marT="82550" marB="0">
                    <a:lnL w="19050">
                      <a:solidFill>
                        <a:srgbClr val="000000"/>
                      </a:solidFill>
                      <a:prstDash val="solid"/>
                    </a:lnL>
                    <a:lnR w="19050">
                      <a:solidFill>
                        <a:srgbClr val="000000"/>
                      </a:solidFill>
                      <a:prstDash val="solid"/>
                    </a:lnR>
                    <a:solidFill>
                      <a:srgbClr val="CCECFF"/>
                    </a:solidFill>
                  </a:tcPr>
                </a:tc>
                <a:tc>
                  <a:txBody>
                    <a:bodyPr/>
                    <a:lstStyle/>
                    <a:p>
                      <a:pPr marL="120650" marR="334645">
                        <a:lnSpc>
                          <a:spcPct val="100000"/>
                        </a:lnSpc>
                        <a:spcBef>
                          <a:spcPts val="650"/>
                        </a:spcBef>
                      </a:pPr>
                      <a:r>
                        <a:rPr sz="1200" b="1" spc="-5" dirty="0">
                          <a:latin typeface="Arial"/>
                          <a:cs typeface="Arial"/>
                        </a:rPr>
                        <a:t>Strong  rec</a:t>
                      </a:r>
                      <a:r>
                        <a:rPr sz="1200" b="1" dirty="0">
                          <a:latin typeface="Arial"/>
                          <a:cs typeface="Arial"/>
                        </a:rPr>
                        <a:t>o</a:t>
                      </a:r>
                      <a:r>
                        <a:rPr sz="1200" b="1" spc="-5" dirty="0">
                          <a:latin typeface="Arial"/>
                          <a:cs typeface="Arial"/>
                        </a:rPr>
                        <a:t>mme</a:t>
                      </a:r>
                      <a:r>
                        <a:rPr sz="1200" b="1" dirty="0">
                          <a:latin typeface="Arial"/>
                          <a:cs typeface="Arial"/>
                        </a:rPr>
                        <a:t>nd</a:t>
                      </a:r>
                      <a:r>
                        <a:rPr sz="1200" b="1" spc="-5" dirty="0">
                          <a:latin typeface="Arial"/>
                          <a:cs typeface="Arial"/>
                        </a:rPr>
                        <a:t>a</a:t>
                      </a:r>
                      <a:r>
                        <a:rPr sz="1200" b="1" dirty="0">
                          <a:latin typeface="Arial"/>
                          <a:cs typeface="Arial"/>
                        </a:rPr>
                        <a:t>tion</a:t>
                      </a:r>
                      <a:endParaRPr sz="1200">
                        <a:latin typeface="Arial"/>
                        <a:cs typeface="Arial"/>
                      </a:endParaRPr>
                    </a:p>
                  </a:txBody>
                  <a:tcPr marL="0" marR="0" marT="82550" marB="0">
                    <a:lnL w="19050">
                      <a:solidFill>
                        <a:srgbClr val="000000"/>
                      </a:solidFill>
                      <a:prstDash val="solid"/>
                    </a:lnL>
                    <a:lnR w="19050">
                      <a:solidFill>
                        <a:srgbClr val="000000"/>
                      </a:solidFill>
                      <a:prstDash val="solid"/>
                    </a:lnR>
                    <a:solidFill>
                      <a:srgbClr val="CCECFF"/>
                    </a:solidFill>
                  </a:tcPr>
                </a:tc>
                <a:extLst>
                  <a:ext uri="{0D108BD9-81ED-4DB2-BD59-A6C34878D82A}">
                    <a16:rowId xmlns:a16="http://schemas.microsoft.com/office/drawing/2014/main" val="10003"/>
                  </a:ext>
                </a:extLst>
              </a:tr>
              <a:tr h="727075">
                <a:tc>
                  <a:txBody>
                    <a:bodyPr/>
                    <a:lstStyle/>
                    <a:p>
                      <a:pPr>
                        <a:lnSpc>
                          <a:spcPct val="100000"/>
                        </a:lnSpc>
                      </a:pPr>
                      <a:endParaRPr sz="1300">
                        <a:latin typeface="Times New Roman"/>
                        <a:cs typeface="Times New Roman"/>
                      </a:endParaRPr>
                    </a:p>
                  </a:txBody>
                  <a:tcPr marL="0" marR="0" marT="0" marB="0">
                    <a:lnL w="19050">
                      <a:solidFill>
                        <a:srgbClr val="000000"/>
                      </a:solidFill>
                      <a:prstDash val="solid"/>
                    </a:lnL>
                    <a:lnR w="19050">
                      <a:solidFill>
                        <a:srgbClr val="000000"/>
                      </a:solidFill>
                      <a:prstDash val="solid"/>
                    </a:lnR>
                    <a:lnB w="19050">
                      <a:solidFill>
                        <a:srgbClr val="000000"/>
                      </a:solidFill>
                      <a:prstDash val="solid"/>
                    </a:lnB>
                  </a:tcPr>
                </a:tc>
                <a:tc>
                  <a:txBody>
                    <a:bodyPr/>
                    <a:lstStyle/>
                    <a:p>
                      <a:pPr>
                        <a:lnSpc>
                          <a:spcPct val="100000"/>
                        </a:lnSpc>
                      </a:pPr>
                      <a:endParaRPr sz="1300">
                        <a:latin typeface="Times New Roman"/>
                        <a:cs typeface="Times New Roman"/>
                      </a:endParaRPr>
                    </a:p>
                  </a:txBody>
                  <a:tcPr marL="0" marR="0" marT="0" marB="0">
                    <a:lnL w="19050">
                      <a:solidFill>
                        <a:srgbClr val="000000"/>
                      </a:solidFill>
                      <a:prstDash val="solid"/>
                    </a:lnL>
                    <a:lnR w="19050">
                      <a:solidFill>
                        <a:srgbClr val="000000"/>
                      </a:solidFill>
                      <a:prstDash val="solid"/>
                    </a:lnR>
                    <a:lnB w="19050">
                      <a:solidFill>
                        <a:srgbClr val="000000"/>
                      </a:solidFill>
                      <a:prstDash val="solid"/>
                    </a:lnB>
                    <a:solidFill>
                      <a:srgbClr val="CCECFF"/>
                    </a:solidFill>
                  </a:tcPr>
                </a:tc>
                <a:tc>
                  <a:txBody>
                    <a:bodyPr/>
                    <a:lstStyle/>
                    <a:p>
                      <a:pPr marL="120650" marR="170180">
                        <a:lnSpc>
                          <a:spcPts val="1430"/>
                        </a:lnSpc>
                        <a:spcBef>
                          <a:spcPts val="5"/>
                        </a:spcBef>
                      </a:pPr>
                      <a:r>
                        <a:rPr sz="1200" spc="-5" dirty="0">
                          <a:latin typeface="Arial"/>
                          <a:cs typeface="Arial"/>
                        </a:rPr>
                        <a:t>for the purpose of reducing SSI in adult  patients undergoing elective colorectal  </a:t>
                      </a:r>
                      <a:r>
                        <a:rPr sz="1200" spc="-15" dirty="0">
                          <a:latin typeface="Arial"/>
                          <a:cs typeface="Arial"/>
                        </a:rPr>
                        <a:t>surgery.</a:t>
                      </a:r>
                      <a:endParaRPr sz="1200">
                        <a:latin typeface="Arial"/>
                        <a:cs typeface="Arial"/>
                      </a:endParaRPr>
                    </a:p>
                  </a:txBody>
                  <a:tcPr marL="0" marR="0" marT="635" marB="0">
                    <a:lnL w="19050">
                      <a:solidFill>
                        <a:srgbClr val="000000"/>
                      </a:solidFill>
                      <a:prstDash val="solid"/>
                    </a:lnL>
                    <a:lnR w="19050">
                      <a:solidFill>
                        <a:srgbClr val="000000"/>
                      </a:solidFill>
                      <a:prstDash val="solid"/>
                    </a:lnR>
                    <a:lnB w="19050">
                      <a:solidFill>
                        <a:srgbClr val="000000"/>
                      </a:solidFill>
                      <a:prstDash val="solid"/>
                    </a:lnB>
                    <a:solidFill>
                      <a:srgbClr val="CCECFF"/>
                    </a:solidFill>
                  </a:tcPr>
                </a:tc>
                <a:tc>
                  <a:txBody>
                    <a:bodyPr/>
                    <a:lstStyle/>
                    <a:p>
                      <a:pPr marL="120650">
                        <a:lnSpc>
                          <a:spcPts val="1385"/>
                        </a:lnSpc>
                      </a:pPr>
                      <a:r>
                        <a:rPr sz="1200" dirty="0">
                          <a:latin typeface="Arial"/>
                          <a:cs typeface="Arial"/>
                        </a:rPr>
                        <a:t>-------------------------</a:t>
                      </a:r>
                      <a:endParaRPr sz="1200">
                        <a:latin typeface="Arial"/>
                        <a:cs typeface="Arial"/>
                      </a:endParaRPr>
                    </a:p>
                    <a:p>
                      <a:pPr marL="120650" marR="269240">
                        <a:lnSpc>
                          <a:spcPts val="1430"/>
                        </a:lnSpc>
                        <a:spcBef>
                          <a:spcPts val="50"/>
                        </a:spcBef>
                      </a:pPr>
                      <a:r>
                        <a:rPr sz="1200" spc="-5" dirty="0">
                          <a:latin typeface="Arial"/>
                          <a:cs typeface="Arial"/>
                        </a:rPr>
                        <a:t>Moderate quality</a:t>
                      </a:r>
                      <a:r>
                        <a:rPr sz="1200" spc="-65" dirty="0">
                          <a:latin typeface="Arial"/>
                          <a:cs typeface="Arial"/>
                        </a:rPr>
                        <a:t> </a:t>
                      </a:r>
                      <a:r>
                        <a:rPr sz="1200" spc="-5" dirty="0">
                          <a:latin typeface="Arial"/>
                          <a:cs typeface="Arial"/>
                        </a:rPr>
                        <a:t>of  evidence</a:t>
                      </a:r>
                      <a:endParaRPr sz="1200">
                        <a:latin typeface="Arial"/>
                        <a:cs typeface="Arial"/>
                      </a:endParaRPr>
                    </a:p>
                  </a:txBody>
                  <a:tcPr marL="0" marR="0" marT="0" marB="0">
                    <a:lnL w="19050">
                      <a:solidFill>
                        <a:srgbClr val="000000"/>
                      </a:solidFill>
                      <a:prstDash val="solid"/>
                    </a:lnL>
                    <a:lnR w="19050">
                      <a:solidFill>
                        <a:srgbClr val="000000"/>
                      </a:solidFill>
                      <a:prstDash val="solid"/>
                    </a:lnR>
                    <a:lnB w="19050">
                      <a:solidFill>
                        <a:srgbClr val="000000"/>
                      </a:solidFill>
                      <a:prstDash val="solid"/>
                    </a:lnB>
                    <a:solidFill>
                      <a:srgbClr val="CCECFF"/>
                    </a:solidFill>
                  </a:tcPr>
                </a:tc>
                <a:extLst>
                  <a:ext uri="{0D108BD9-81ED-4DB2-BD59-A6C34878D82A}">
                    <a16:rowId xmlns:a16="http://schemas.microsoft.com/office/drawing/2014/main" val="10004"/>
                  </a:ext>
                </a:extLst>
              </a:tr>
            </a:tbl>
          </a:graphicData>
        </a:graphic>
      </p:graphicFrame>
      <p:sp>
        <p:nvSpPr>
          <p:cNvPr id="4" name="object 4"/>
          <p:cNvSpPr txBox="1"/>
          <p:nvPr/>
        </p:nvSpPr>
        <p:spPr>
          <a:xfrm>
            <a:off x="161949" y="0"/>
            <a:ext cx="6291580" cy="1393825"/>
          </a:xfrm>
          <a:prstGeom prst="rect">
            <a:avLst/>
          </a:prstGeom>
        </p:spPr>
        <p:txBody>
          <a:bodyPr vert="horz" wrap="square" lIns="0" tIns="66040" rIns="0" bIns="0" rtlCol="0">
            <a:spAutoFit/>
          </a:bodyPr>
          <a:lstStyle/>
          <a:p>
            <a:pPr marL="12700" marR="5080">
              <a:lnSpc>
                <a:spcPts val="3470"/>
              </a:lnSpc>
              <a:spcBef>
                <a:spcPts val="520"/>
              </a:spcBef>
            </a:pPr>
            <a:r>
              <a:rPr sz="3200" b="1" spc="-5" dirty="0">
                <a:solidFill>
                  <a:srgbClr val="0099CC"/>
                </a:solidFill>
                <a:latin typeface="Times New Roman"/>
                <a:cs typeface="Times New Roman"/>
              </a:rPr>
              <a:t>WHO conditional </a:t>
            </a:r>
            <a:r>
              <a:rPr sz="3200" b="1" spc="-10" dirty="0">
                <a:solidFill>
                  <a:srgbClr val="0099CC"/>
                </a:solidFill>
                <a:latin typeface="Times New Roman"/>
                <a:cs typeface="Times New Roman"/>
              </a:rPr>
              <a:t>recommendations  </a:t>
            </a:r>
            <a:r>
              <a:rPr sz="3200" b="1" spc="-5" dirty="0">
                <a:solidFill>
                  <a:srgbClr val="0099CC"/>
                </a:solidFill>
                <a:latin typeface="Times New Roman"/>
                <a:cs typeface="Times New Roman"/>
              </a:rPr>
              <a:t>for SSI </a:t>
            </a:r>
            <a:r>
              <a:rPr sz="3200" b="1" spc="-10" dirty="0">
                <a:solidFill>
                  <a:srgbClr val="0099CC"/>
                </a:solidFill>
                <a:latin typeface="Times New Roman"/>
                <a:cs typeface="Times New Roman"/>
              </a:rPr>
              <a:t>prevention</a:t>
            </a:r>
            <a:r>
              <a:rPr sz="3200" b="1" spc="-60" dirty="0">
                <a:solidFill>
                  <a:srgbClr val="0099CC"/>
                </a:solidFill>
                <a:latin typeface="Times New Roman"/>
                <a:cs typeface="Times New Roman"/>
              </a:rPr>
              <a:t> </a:t>
            </a:r>
            <a:r>
              <a:rPr sz="3200" b="1" dirty="0">
                <a:solidFill>
                  <a:srgbClr val="0099CC"/>
                </a:solidFill>
                <a:latin typeface="Times New Roman"/>
                <a:cs typeface="Times New Roman"/>
              </a:rPr>
              <a:t>–</a:t>
            </a:r>
            <a:endParaRPr sz="3200">
              <a:latin typeface="Times New Roman"/>
              <a:cs typeface="Times New Roman"/>
            </a:endParaRPr>
          </a:p>
          <a:p>
            <a:pPr marL="12700">
              <a:lnSpc>
                <a:spcPts val="3410"/>
              </a:lnSpc>
            </a:pPr>
            <a:r>
              <a:rPr sz="3200" b="1" spc="-10" dirty="0">
                <a:solidFill>
                  <a:srgbClr val="0099CC"/>
                </a:solidFill>
                <a:latin typeface="Times New Roman"/>
                <a:cs typeface="Times New Roman"/>
              </a:rPr>
              <a:t>preoperative </a:t>
            </a:r>
            <a:r>
              <a:rPr sz="3200" b="1" spc="-5" dirty="0">
                <a:solidFill>
                  <a:srgbClr val="0099CC"/>
                </a:solidFill>
                <a:latin typeface="Times New Roman"/>
                <a:cs typeface="Times New Roman"/>
              </a:rPr>
              <a:t>period</a:t>
            </a:r>
            <a:r>
              <a:rPr sz="3200" b="1" dirty="0">
                <a:solidFill>
                  <a:srgbClr val="0099CC"/>
                </a:solidFill>
                <a:latin typeface="Times New Roman"/>
                <a:cs typeface="Times New Roman"/>
              </a:rPr>
              <a:t> </a:t>
            </a:r>
            <a:r>
              <a:rPr sz="3200" b="1" spc="-5" dirty="0">
                <a:solidFill>
                  <a:srgbClr val="0099CC"/>
                </a:solidFill>
                <a:latin typeface="Times New Roman"/>
                <a:cs typeface="Times New Roman"/>
              </a:rPr>
              <a:t>(2)</a:t>
            </a:r>
            <a:endParaRPr sz="3200">
              <a:latin typeface="Times New Roman"/>
              <a:cs typeface="Times New Roman"/>
            </a:endParaRPr>
          </a:p>
        </p:txBody>
      </p:sp>
      <p:sp>
        <p:nvSpPr>
          <p:cNvPr id="5" name="object 5"/>
          <p:cNvSpPr/>
          <p:nvPr/>
        </p:nvSpPr>
        <p:spPr>
          <a:xfrm>
            <a:off x="-9373" y="5896523"/>
            <a:ext cx="969010" cy="971442"/>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1583306980"/>
              </p:ext>
            </p:extLst>
          </p:nvPr>
        </p:nvGraphicFramePr>
        <p:xfrm>
          <a:off x="231716" y="1982490"/>
          <a:ext cx="8707119" cy="4082415"/>
        </p:xfrm>
        <a:graphic>
          <a:graphicData uri="http://schemas.openxmlformats.org/drawingml/2006/table">
            <a:tbl>
              <a:tblPr firstRow="1" bandRow="1">
                <a:tableStyleId>{2D5ABB26-0587-4C30-8999-92F81FD0307C}</a:tableStyleId>
              </a:tblPr>
              <a:tblGrid>
                <a:gridCol w="1365885">
                  <a:extLst>
                    <a:ext uri="{9D8B030D-6E8A-4147-A177-3AD203B41FA5}">
                      <a16:colId xmlns:a16="http://schemas.microsoft.com/office/drawing/2014/main" val="20000"/>
                    </a:ext>
                  </a:extLst>
                </a:gridCol>
                <a:gridCol w="2729865">
                  <a:extLst>
                    <a:ext uri="{9D8B030D-6E8A-4147-A177-3AD203B41FA5}">
                      <a16:colId xmlns:a16="http://schemas.microsoft.com/office/drawing/2014/main" val="20001"/>
                    </a:ext>
                  </a:extLst>
                </a:gridCol>
                <a:gridCol w="2920365">
                  <a:extLst>
                    <a:ext uri="{9D8B030D-6E8A-4147-A177-3AD203B41FA5}">
                      <a16:colId xmlns:a16="http://schemas.microsoft.com/office/drawing/2014/main" val="20002"/>
                    </a:ext>
                  </a:extLst>
                </a:gridCol>
                <a:gridCol w="1691004">
                  <a:extLst>
                    <a:ext uri="{9D8B030D-6E8A-4147-A177-3AD203B41FA5}">
                      <a16:colId xmlns:a16="http://schemas.microsoft.com/office/drawing/2014/main" val="20003"/>
                    </a:ext>
                  </a:extLst>
                </a:gridCol>
              </a:tblGrid>
              <a:tr h="640080">
                <a:tc>
                  <a:txBody>
                    <a:bodyPr/>
                    <a:lstStyle/>
                    <a:p>
                      <a:pPr marL="392430">
                        <a:lnSpc>
                          <a:spcPct val="100000"/>
                        </a:lnSpc>
                        <a:spcBef>
                          <a:spcPts val="325"/>
                        </a:spcBef>
                      </a:pPr>
                      <a:r>
                        <a:rPr sz="1800" b="1" spc="-30" dirty="0">
                          <a:solidFill>
                            <a:srgbClr val="FFFFFF"/>
                          </a:solidFill>
                          <a:latin typeface="Arial"/>
                          <a:cs typeface="Arial"/>
                        </a:rPr>
                        <a:t>Topic</a:t>
                      </a:r>
                      <a:endParaRPr sz="1800">
                        <a:latin typeface="Arial"/>
                        <a:cs typeface="Arial"/>
                      </a:endParaRPr>
                    </a:p>
                  </a:txBody>
                  <a:tcPr marL="0" marR="0" marT="412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336699"/>
                    </a:solidFill>
                  </a:tcPr>
                </a:tc>
                <a:tc>
                  <a:txBody>
                    <a:bodyPr/>
                    <a:lstStyle/>
                    <a:p>
                      <a:pPr marL="97790">
                        <a:lnSpc>
                          <a:spcPct val="100000"/>
                        </a:lnSpc>
                        <a:spcBef>
                          <a:spcPts val="325"/>
                        </a:spcBef>
                      </a:pPr>
                      <a:r>
                        <a:rPr sz="1800" b="1" spc="-5" dirty="0">
                          <a:solidFill>
                            <a:srgbClr val="FFFFFF"/>
                          </a:solidFill>
                          <a:latin typeface="Arial"/>
                          <a:cs typeface="Arial"/>
                        </a:rPr>
                        <a:t>Research</a:t>
                      </a:r>
                      <a:r>
                        <a:rPr sz="1800" b="1" spc="-10" dirty="0">
                          <a:solidFill>
                            <a:srgbClr val="FFFFFF"/>
                          </a:solidFill>
                          <a:latin typeface="Arial"/>
                          <a:cs typeface="Arial"/>
                        </a:rPr>
                        <a:t> </a:t>
                      </a:r>
                      <a:r>
                        <a:rPr sz="1800" b="1" spc="-5" dirty="0">
                          <a:solidFill>
                            <a:srgbClr val="FFFFFF"/>
                          </a:solidFill>
                          <a:latin typeface="Arial"/>
                          <a:cs typeface="Arial"/>
                        </a:rPr>
                        <a:t>question</a:t>
                      </a:r>
                      <a:endParaRPr sz="1800">
                        <a:latin typeface="Arial"/>
                        <a:cs typeface="Arial"/>
                      </a:endParaRPr>
                    </a:p>
                  </a:txBody>
                  <a:tcPr marL="0" marR="0" marT="412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336699"/>
                    </a:solidFill>
                  </a:tcPr>
                </a:tc>
                <a:tc>
                  <a:txBody>
                    <a:bodyPr/>
                    <a:lstStyle/>
                    <a:p>
                      <a:pPr marL="97790">
                        <a:lnSpc>
                          <a:spcPct val="100000"/>
                        </a:lnSpc>
                        <a:spcBef>
                          <a:spcPts val="325"/>
                        </a:spcBef>
                      </a:pPr>
                      <a:r>
                        <a:rPr sz="1800" b="1" spc="-5" dirty="0">
                          <a:solidFill>
                            <a:srgbClr val="FFFFFF"/>
                          </a:solidFill>
                          <a:latin typeface="Arial"/>
                          <a:cs typeface="Arial"/>
                        </a:rPr>
                        <a:t>Recommendation</a:t>
                      </a:r>
                      <a:endParaRPr sz="1800">
                        <a:latin typeface="Arial"/>
                        <a:cs typeface="Arial"/>
                      </a:endParaRPr>
                    </a:p>
                  </a:txBody>
                  <a:tcPr marL="0" marR="0" marT="412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336699"/>
                    </a:solidFill>
                  </a:tcPr>
                </a:tc>
                <a:tc>
                  <a:txBody>
                    <a:bodyPr/>
                    <a:lstStyle/>
                    <a:p>
                      <a:pPr marL="97790" marR="645160">
                        <a:lnSpc>
                          <a:spcPts val="2130"/>
                        </a:lnSpc>
                        <a:spcBef>
                          <a:spcPts val="420"/>
                        </a:spcBef>
                      </a:pPr>
                      <a:r>
                        <a:rPr sz="1800" b="1" u="heavy" spc="-5" dirty="0">
                          <a:solidFill>
                            <a:srgbClr val="FFFFFF"/>
                          </a:solidFill>
                          <a:uFill>
                            <a:solidFill>
                              <a:srgbClr val="FFFFFF"/>
                            </a:solidFill>
                          </a:uFill>
                          <a:latin typeface="Arial"/>
                          <a:cs typeface="Arial"/>
                        </a:rPr>
                        <a:t>S</a:t>
                      </a:r>
                      <a:r>
                        <a:rPr sz="1800" b="1" u="heavy" dirty="0">
                          <a:solidFill>
                            <a:srgbClr val="FFFFFF"/>
                          </a:solidFill>
                          <a:uFill>
                            <a:solidFill>
                              <a:srgbClr val="FFFFFF"/>
                            </a:solidFill>
                          </a:uFill>
                          <a:latin typeface="Arial"/>
                          <a:cs typeface="Arial"/>
                        </a:rPr>
                        <a:t>t</a:t>
                      </a:r>
                      <a:r>
                        <a:rPr sz="1800" b="1" u="heavy" spc="-5" dirty="0">
                          <a:solidFill>
                            <a:srgbClr val="FFFFFF"/>
                          </a:solidFill>
                          <a:uFill>
                            <a:solidFill>
                              <a:srgbClr val="FFFFFF"/>
                            </a:solidFill>
                          </a:uFill>
                          <a:latin typeface="Arial"/>
                          <a:cs typeface="Arial"/>
                        </a:rPr>
                        <a:t>reng</a:t>
                      </a:r>
                      <a:r>
                        <a:rPr sz="1800" b="1" u="heavy" dirty="0">
                          <a:solidFill>
                            <a:srgbClr val="FFFFFF"/>
                          </a:solidFill>
                          <a:uFill>
                            <a:solidFill>
                              <a:srgbClr val="FFFFFF"/>
                            </a:solidFill>
                          </a:uFill>
                          <a:latin typeface="Arial"/>
                          <a:cs typeface="Arial"/>
                        </a:rPr>
                        <a:t>th </a:t>
                      </a:r>
                      <a:r>
                        <a:rPr sz="1800" b="1" dirty="0">
                          <a:solidFill>
                            <a:srgbClr val="FFFFFF"/>
                          </a:solidFill>
                          <a:latin typeface="Arial"/>
                          <a:cs typeface="Arial"/>
                        </a:rPr>
                        <a:t> </a:t>
                      </a:r>
                      <a:r>
                        <a:rPr sz="1800" b="1" spc="-5" dirty="0">
                          <a:solidFill>
                            <a:srgbClr val="FFFFFF"/>
                          </a:solidFill>
                          <a:latin typeface="Arial"/>
                          <a:cs typeface="Arial"/>
                        </a:rPr>
                        <a:t>Quality</a:t>
                      </a:r>
                      <a:endParaRPr sz="1800">
                        <a:latin typeface="Arial"/>
                        <a:cs typeface="Arial"/>
                      </a:endParaRPr>
                    </a:p>
                  </a:txBody>
                  <a:tcPr marL="0" marR="0" marT="5334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336699"/>
                    </a:solidFill>
                  </a:tcPr>
                </a:tc>
                <a:extLst>
                  <a:ext uri="{0D108BD9-81ED-4DB2-BD59-A6C34878D82A}">
                    <a16:rowId xmlns:a16="http://schemas.microsoft.com/office/drawing/2014/main" val="10000"/>
                  </a:ext>
                </a:extLst>
              </a:tr>
              <a:tr h="1610995">
                <a:tc>
                  <a:txBody>
                    <a:bodyPr/>
                    <a:lstStyle/>
                    <a:p>
                      <a:pPr marL="97790" marR="78740">
                        <a:lnSpc>
                          <a:spcPct val="100000"/>
                        </a:lnSpc>
                        <a:spcBef>
                          <a:spcPts val="325"/>
                        </a:spcBef>
                      </a:pPr>
                      <a:r>
                        <a:rPr sz="1200" spc="-5" dirty="0">
                          <a:latin typeface="Arial"/>
                          <a:cs typeface="Arial"/>
                        </a:rPr>
                        <a:t>Antimicrobial</a:t>
                      </a:r>
                      <a:r>
                        <a:rPr sz="1200" spc="-60" dirty="0">
                          <a:latin typeface="Arial"/>
                          <a:cs typeface="Arial"/>
                        </a:rPr>
                        <a:t> </a:t>
                      </a:r>
                      <a:r>
                        <a:rPr sz="1200" spc="-5" dirty="0">
                          <a:latin typeface="Arial"/>
                          <a:cs typeface="Arial"/>
                        </a:rPr>
                        <a:t>skin  sealants</a:t>
                      </a:r>
                      <a:endParaRPr sz="1200">
                        <a:latin typeface="Arial"/>
                        <a:cs typeface="Arial"/>
                      </a:endParaRPr>
                    </a:p>
                  </a:txBody>
                  <a:tcPr marL="0" marR="0" marT="41275" marB="0">
                    <a:lnL w="19050">
                      <a:solidFill>
                        <a:srgbClr val="000000"/>
                      </a:solidFill>
                      <a:prstDash val="solid"/>
                    </a:lnL>
                    <a:lnR w="19050">
                      <a:solidFill>
                        <a:srgbClr val="000000"/>
                      </a:solidFill>
                      <a:prstDash val="solid"/>
                    </a:lnR>
                    <a:lnT w="19050">
                      <a:solidFill>
                        <a:srgbClr val="000000"/>
                      </a:solidFill>
                      <a:prstDash val="solid"/>
                    </a:lnT>
                    <a:lnB w="19050" cap="flat" cmpd="sng" algn="ctr">
                      <a:solidFill>
                        <a:srgbClr val="000000"/>
                      </a:solidFill>
                      <a:prstDash val="solid"/>
                      <a:round/>
                      <a:headEnd type="none" w="med" len="med"/>
                      <a:tailEnd type="none" w="med" len="med"/>
                    </a:lnB>
                    <a:solidFill>
                      <a:srgbClr val="CCECFF"/>
                    </a:solidFill>
                  </a:tcPr>
                </a:tc>
                <a:tc>
                  <a:txBody>
                    <a:bodyPr/>
                    <a:lstStyle/>
                    <a:p>
                      <a:pPr marL="120650" marR="187325">
                        <a:lnSpc>
                          <a:spcPts val="1430"/>
                        </a:lnSpc>
                        <a:spcBef>
                          <a:spcPts val="20"/>
                        </a:spcBef>
                      </a:pPr>
                      <a:r>
                        <a:rPr sz="1200" dirty="0">
                          <a:latin typeface="Arial"/>
                          <a:cs typeface="Arial"/>
                        </a:rPr>
                        <a:t>In </a:t>
                      </a:r>
                      <a:r>
                        <a:rPr sz="1200" spc="-5" dirty="0">
                          <a:latin typeface="Arial"/>
                          <a:cs typeface="Arial"/>
                        </a:rPr>
                        <a:t>surgical patients, should  antimicrobial sealants (in addition </a:t>
                      </a:r>
                      <a:r>
                        <a:rPr sz="1200" dirty="0">
                          <a:latin typeface="Arial"/>
                          <a:cs typeface="Arial"/>
                        </a:rPr>
                        <a:t>to  </a:t>
                      </a:r>
                      <a:r>
                        <a:rPr sz="1200" spc="-5" dirty="0">
                          <a:latin typeface="Arial"/>
                          <a:cs typeface="Arial"/>
                        </a:rPr>
                        <a:t>standard surgical site skin</a:t>
                      </a:r>
                      <a:endParaRPr sz="1200" dirty="0">
                        <a:latin typeface="Arial"/>
                        <a:cs typeface="Arial"/>
                      </a:endParaRPr>
                    </a:p>
                    <a:p>
                      <a:pPr marL="120650" marR="465455">
                        <a:lnSpc>
                          <a:spcPts val="1430"/>
                        </a:lnSpc>
                        <a:spcBef>
                          <a:spcPts val="45"/>
                        </a:spcBef>
                      </a:pPr>
                      <a:r>
                        <a:rPr sz="1200" spc="-5" dirty="0">
                          <a:latin typeface="Arial"/>
                          <a:cs typeface="Arial"/>
                        </a:rPr>
                        <a:t>preparation) versus standard  surgical site skin preparation be  used for the prevention of</a:t>
                      </a:r>
                      <a:r>
                        <a:rPr sz="1200" spc="-20" dirty="0">
                          <a:latin typeface="Arial"/>
                          <a:cs typeface="Arial"/>
                        </a:rPr>
                        <a:t> </a:t>
                      </a:r>
                      <a:r>
                        <a:rPr sz="1200" spc="-5" dirty="0">
                          <a:latin typeface="Arial"/>
                          <a:cs typeface="Arial"/>
                        </a:rPr>
                        <a:t>SSI?</a:t>
                      </a:r>
                      <a:endParaRPr sz="1200" dirty="0">
                        <a:latin typeface="Arial"/>
                        <a:cs typeface="Arial"/>
                      </a:endParaRPr>
                    </a:p>
                  </a:txBody>
                  <a:tcPr marL="0" marR="0" marT="2540" marB="0">
                    <a:lnL w="19050">
                      <a:solidFill>
                        <a:srgbClr val="000000"/>
                      </a:solidFill>
                      <a:prstDash val="solid"/>
                    </a:lnL>
                    <a:lnR w="19050">
                      <a:solidFill>
                        <a:srgbClr val="000000"/>
                      </a:solidFill>
                      <a:prstDash val="solid"/>
                    </a:lnR>
                    <a:lnT w="19050">
                      <a:solidFill>
                        <a:srgbClr val="000000"/>
                      </a:solidFill>
                      <a:prstDash val="solid"/>
                    </a:lnT>
                    <a:lnB w="19050" cap="flat" cmpd="sng" algn="ctr">
                      <a:solidFill>
                        <a:srgbClr val="000000"/>
                      </a:solidFill>
                      <a:prstDash val="solid"/>
                      <a:round/>
                      <a:headEnd type="none" w="med" len="med"/>
                      <a:tailEnd type="none" w="med" len="med"/>
                    </a:lnB>
                    <a:solidFill>
                      <a:srgbClr val="CCECFF"/>
                    </a:solidFill>
                  </a:tcPr>
                </a:tc>
                <a:tc>
                  <a:txBody>
                    <a:bodyPr/>
                    <a:lstStyle/>
                    <a:p>
                      <a:pPr marL="120650" marR="147320">
                        <a:lnSpc>
                          <a:spcPts val="1430"/>
                        </a:lnSpc>
                        <a:spcBef>
                          <a:spcPts val="20"/>
                        </a:spcBef>
                      </a:pPr>
                      <a:r>
                        <a:rPr sz="1200" spc="-5" dirty="0">
                          <a:latin typeface="Arial"/>
                          <a:cs typeface="Arial"/>
                        </a:rPr>
                        <a:t>Antimicrobial sealants should not be  used after surgical site skin preparation  for the purpose of reducing SSI.</a:t>
                      </a:r>
                      <a:endParaRPr sz="1200">
                        <a:latin typeface="Arial"/>
                        <a:cs typeface="Arial"/>
                      </a:endParaRPr>
                    </a:p>
                  </a:txBody>
                  <a:tcPr marL="0" marR="0" marT="2540" marB="0">
                    <a:lnL w="19050">
                      <a:solidFill>
                        <a:srgbClr val="000000"/>
                      </a:solidFill>
                      <a:prstDash val="solid"/>
                    </a:lnL>
                    <a:lnR w="19050">
                      <a:solidFill>
                        <a:srgbClr val="000000"/>
                      </a:solidFill>
                      <a:prstDash val="solid"/>
                    </a:lnR>
                    <a:lnT w="19050">
                      <a:solidFill>
                        <a:srgbClr val="000000"/>
                      </a:solidFill>
                      <a:prstDash val="solid"/>
                    </a:lnT>
                    <a:lnB w="19050" cap="flat" cmpd="sng" algn="ctr">
                      <a:solidFill>
                        <a:srgbClr val="000000"/>
                      </a:solidFill>
                      <a:prstDash val="solid"/>
                      <a:round/>
                      <a:headEnd type="none" w="med" len="med"/>
                      <a:tailEnd type="none" w="med" len="med"/>
                    </a:lnB>
                    <a:solidFill>
                      <a:srgbClr val="CCECFF"/>
                    </a:solidFill>
                  </a:tcPr>
                </a:tc>
                <a:tc>
                  <a:txBody>
                    <a:bodyPr/>
                    <a:lstStyle/>
                    <a:p>
                      <a:pPr marL="120650" marR="431165">
                        <a:lnSpc>
                          <a:spcPts val="1430"/>
                        </a:lnSpc>
                        <a:spcBef>
                          <a:spcPts val="20"/>
                        </a:spcBef>
                      </a:pPr>
                      <a:r>
                        <a:rPr sz="1200" spc="-10" dirty="0">
                          <a:latin typeface="Arial"/>
                          <a:cs typeface="Arial"/>
                        </a:rPr>
                        <a:t>Conditional  </a:t>
                      </a:r>
                      <a:r>
                        <a:rPr sz="1200" dirty="0">
                          <a:latin typeface="Arial"/>
                          <a:cs typeface="Arial"/>
                        </a:rPr>
                        <a:t>r</a:t>
                      </a:r>
                      <a:r>
                        <a:rPr sz="1200" spc="-5" dirty="0">
                          <a:latin typeface="Arial"/>
                          <a:cs typeface="Arial"/>
                        </a:rPr>
                        <a:t>e</a:t>
                      </a:r>
                      <a:r>
                        <a:rPr sz="1200" dirty="0">
                          <a:latin typeface="Arial"/>
                          <a:cs typeface="Arial"/>
                        </a:rPr>
                        <a:t>c</a:t>
                      </a:r>
                      <a:r>
                        <a:rPr sz="1200" spc="-5" dirty="0">
                          <a:latin typeface="Arial"/>
                          <a:cs typeface="Arial"/>
                        </a:rPr>
                        <a:t>o</a:t>
                      </a:r>
                      <a:r>
                        <a:rPr sz="1200" dirty="0">
                          <a:latin typeface="Arial"/>
                          <a:cs typeface="Arial"/>
                        </a:rPr>
                        <a:t>mm</a:t>
                      </a:r>
                      <a:r>
                        <a:rPr sz="1200" spc="-5" dirty="0">
                          <a:latin typeface="Arial"/>
                          <a:cs typeface="Arial"/>
                        </a:rPr>
                        <a:t>enda</a:t>
                      </a:r>
                      <a:r>
                        <a:rPr sz="1200" dirty="0">
                          <a:latin typeface="Arial"/>
                          <a:cs typeface="Arial"/>
                        </a:rPr>
                        <a:t>t</a:t>
                      </a:r>
                      <a:r>
                        <a:rPr sz="1200" spc="-5" dirty="0">
                          <a:latin typeface="Arial"/>
                          <a:cs typeface="Arial"/>
                        </a:rPr>
                        <a:t>io</a:t>
                      </a:r>
                      <a:r>
                        <a:rPr sz="1200" dirty="0">
                          <a:latin typeface="Arial"/>
                          <a:cs typeface="Arial"/>
                        </a:rPr>
                        <a:t>n</a:t>
                      </a:r>
                    </a:p>
                    <a:p>
                      <a:pPr marL="120650">
                        <a:lnSpc>
                          <a:spcPts val="1390"/>
                        </a:lnSpc>
                      </a:pPr>
                      <a:r>
                        <a:rPr sz="1200" dirty="0">
                          <a:latin typeface="Arial"/>
                          <a:cs typeface="Arial"/>
                        </a:rPr>
                        <a:t>--------------------------</a:t>
                      </a:r>
                    </a:p>
                    <a:p>
                      <a:pPr marL="120650" marR="337185">
                        <a:lnSpc>
                          <a:spcPct val="100000"/>
                        </a:lnSpc>
                        <a:spcBef>
                          <a:spcPts val="25"/>
                        </a:spcBef>
                      </a:pPr>
                      <a:r>
                        <a:rPr sz="1200" spc="-20" dirty="0">
                          <a:latin typeface="Arial"/>
                          <a:cs typeface="Arial"/>
                        </a:rPr>
                        <a:t>Very </a:t>
                      </a:r>
                      <a:r>
                        <a:rPr sz="1200" spc="-5" dirty="0">
                          <a:latin typeface="Arial"/>
                          <a:cs typeface="Arial"/>
                        </a:rPr>
                        <a:t>low quality</a:t>
                      </a:r>
                      <a:r>
                        <a:rPr sz="1200" spc="-50" dirty="0">
                          <a:latin typeface="Arial"/>
                          <a:cs typeface="Arial"/>
                        </a:rPr>
                        <a:t> </a:t>
                      </a:r>
                      <a:r>
                        <a:rPr sz="1200" spc="-5" dirty="0">
                          <a:latin typeface="Arial"/>
                          <a:cs typeface="Arial"/>
                        </a:rPr>
                        <a:t>of  evidence</a:t>
                      </a:r>
                      <a:endParaRPr sz="1200" dirty="0">
                        <a:latin typeface="Arial"/>
                        <a:cs typeface="Arial"/>
                      </a:endParaRPr>
                    </a:p>
                  </a:txBody>
                  <a:tcPr marL="0" marR="0" marT="2540" marB="0">
                    <a:lnL w="19050">
                      <a:solidFill>
                        <a:srgbClr val="000000"/>
                      </a:solidFill>
                      <a:prstDash val="solid"/>
                    </a:lnL>
                    <a:lnR w="19050">
                      <a:solidFill>
                        <a:srgbClr val="000000"/>
                      </a:solidFill>
                      <a:prstDash val="solid"/>
                    </a:lnR>
                    <a:lnT w="19050">
                      <a:solidFill>
                        <a:srgbClr val="000000"/>
                      </a:solidFill>
                      <a:prstDash val="solid"/>
                    </a:lnT>
                    <a:lnB w="19050" cap="flat" cmpd="sng" algn="ctr">
                      <a:solidFill>
                        <a:srgbClr val="000000"/>
                      </a:solidFill>
                      <a:prstDash val="solid"/>
                      <a:round/>
                      <a:headEnd type="none" w="med" len="med"/>
                      <a:tailEnd type="none" w="med" len="med"/>
                    </a:lnB>
                    <a:solidFill>
                      <a:srgbClr val="CCECFF"/>
                    </a:solidFill>
                  </a:tcPr>
                </a:tc>
                <a:extLst>
                  <a:ext uri="{0D108BD9-81ED-4DB2-BD59-A6C34878D82A}">
                    <a16:rowId xmlns:a16="http://schemas.microsoft.com/office/drawing/2014/main" val="10001"/>
                  </a:ext>
                </a:extLst>
              </a:tr>
              <a:tr h="1610995">
                <a:tc>
                  <a:txBody>
                    <a:bodyPr/>
                    <a:lstStyle/>
                    <a:p>
                      <a:pPr marL="97790" marR="78740">
                        <a:lnSpc>
                          <a:spcPct val="100000"/>
                        </a:lnSpc>
                        <a:spcBef>
                          <a:spcPts val="325"/>
                        </a:spcBef>
                      </a:pPr>
                      <a:r>
                        <a:rPr lang="en-GB" sz="1200" dirty="0">
                          <a:latin typeface="Arial"/>
                          <a:cs typeface="Arial"/>
                        </a:rPr>
                        <a:t>Perioperative</a:t>
                      </a:r>
                      <a:r>
                        <a:rPr lang="en-GB" sz="1200" baseline="0" dirty="0">
                          <a:latin typeface="Arial"/>
                          <a:cs typeface="Arial"/>
                        </a:rPr>
                        <a:t> oxygenation</a:t>
                      </a:r>
                      <a:endParaRPr sz="1200" dirty="0">
                        <a:latin typeface="Arial"/>
                        <a:cs typeface="Arial"/>
                      </a:endParaRPr>
                    </a:p>
                  </a:txBody>
                  <a:tcPr marL="0" marR="0" marT="41275" marB="0">
                    <a:lnL w="19050">
                      <a:solidFill>
                        <a:srgbClr val="000000"/>
                      </a:solidFill>
                      <a:prstDash val="solid"/>
                    </a:lnL>
                    <a:lnR w="19050" cap="flat" cmpd="sng" algn="ctr">
                      <a:solidFill>
                        <a:srgbClr val="000000"/>
                      </a:solidFill>
                      <a:prstDash val="solid"/>
                      <a:round/>
                      <a:headEnd type="none" w="med" len="med"/>
                      <a:tailEnd type="none" w="med" len="med"/>
                    </a:lnR>
                    <a:lnT w="19050">
                      <a:solidFill>
                        <a:srgbClr val="000000"/>
                      </a:solidFill>
                      <a:prstDash val="solid"/>
                    </a:lnT>
                    <a:lnB w="19050">
                      <a:solidFill>
                        <a:srgbClr val="000000"/>
                      </a:solidFill>
                      <a:prstDash val="solid"/>
                    </a:lnB>
                    <a:solidFill>
                      <a:srgbClr val="CCECFF"/>
                    </a:solidFill>
                  </a:tcPr>
                </a:tc>
                <a:tc>
                  <a:txBody>
                    <a:bodyPr/>
                    <a:lstStyle/>
                    <a:p>
                      <a:pPr marL="120650" marR="465455" indent="0" defTabSz="914400" eaLnBrk="1" fontAlgn="auto" latinLnBrk="0" hangingPunct="1">
                        <a:lnSpc>
                          <a:spcPts val="1430"/>
                        </a:lnSpc>
                        <a:spcBef>
                          <a:spcPts val="45"/>
                        </a:spcBef>
                        <a:spcAft>
                          <a:spcPts val="0"/>
                        </a:spcAft>
                        <a:buClrTx/>
                        <a:buSzTx/>
                        <a:buFontTx/>
                        <a:buNone/>
                        <a:tabLst/>
                        <a:defRPr/>
                      </a:pPr>
                      <a:r>
                        <a:rPr lang="en-US" sz="1200" b="0" dirty="0">
                          <a:solidFill>
                            <a:schemeClr val="tx1"/>
                          </a:solidFill>
                          <a:effectLst/>
                          <a:latin typeface="Arial" charset="0"/>
                          <a:ea typeface="Arial" charset="0"/>
                          <a:cs typeface="Arial" charset="0"/>
                        </a:rPr>
                        <a:t>How safe and effective is the perioperative use of an increased fraction of inspired oxygen in reducing the risk of SSI? </a:t>
                      </a:r>
                      <a:endParaRPr lang="en-US" sz="1200" dirty="0">
                        <a:latin typeface="Arial" charset="0"/>
                        <a:ea typeface="Arial" charset="0"/>
                        <a:cs typeface="Arial" charset="0"/>
                      </a:endParaRPr>
                    </a:p>
                    <a:p>
                      <a:pPr marL="120650" marR="465455">
                        <a:lnSpc>
                          <a:spcPts val="1430"/>
                        </a:lnSpc>
                        <a:spcBef>
                          <a:spcPts val="45"/>
                        </a:spcBef>
                      </a:pPr>
                      <a:endParaRPr sz="1200" dirty="0">
                        <a:latin typeface="Arial"/>
                        <a:cs typeface="Arial"/>
                      </a:endParaRPr>
                    </a:p>
                  </a:txBody>
                  <a:tcPr marL="0" marR="0" marT="254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a:solidFill>
                        <a:srgbClr val="000000"/>
                      </a:solidFill>
                      <a:prstDash val="solid"/>
                    </a:lnT>
                    <a:lnB w="19050">
                      <a:solidFill>
                        <a:srgbClr val="000000"/>
                      </a:solidFill>
                      <a:prstDash val="solid"/>
                    </a:lnB>
                    <a:solidFill>
                      <a:srgbClr val="CCECFF"/>
                    </a:solidFill>
                  </a:tcPr>
                </a:tc>
                <a:tc>
                  <a:txBody>
                    <a:bodyPr/>
                    <a:lstStyle/>
                    <a:p>
                      <a:r>
                        <a:rPr lang="en-US" sz="1200" b="0" dirty="0">
                          <a:solidFill>
                            <a:schemeClr val="tx1"/>
                          </a:solidFill>
                          <a:effectLst/>
                          <a:latin typeface="Arial" charset="0"/>
                          <a:ea typeface="Arial" charset="0"/>
                          <a:cs typeface="Arial" charset="0"/>
                        </a:rPr>
                        <a:t>The panel recommends that adult patients undergoing general </a:t>
                      </a:r>
                      <a:r>
                        <a:rPr lang="en-US" sz="1200" b="0" dirty="0" err="1">
                          <a:solidFill>
                            <a:schemeClr val="tx1"/>
                          </a:solidFill>
                          <a:effectLst/>
                          <a:latin typeface="Arial" charset="0"/>
                          <a:ea typeface="Arial" charset="0"/>
                          <a:cs typeface="Arial" charset="0"/>
                        </a:rPr>
                        <a:t>anaesthesia</a:t>
                      </a:r>
                      <a:r>
                        <a:rPr lang="en-US" sz="1200" b="0" dirty="0">
                          <a:solidFill>
                            <a:schemeClr val="tx1"/>
                          </a:solidFill>
                          <a:effectLst/>
                          <a:latin typeface="Arial" charset="0"/>
                          <a:ea typeface="Arial" charset="0"/>
                          <a:cs typeface="Arial" charset="0"/>
                        </a:rPr>
                        <a:t> with endotracheal intubation for surgical procedures should receive an 80% fraction of inspired oxygen intraoperatively and, </a:t>
                      </a:r>
                      <a:endParaRPr lang="en-US" sz="1200" dirty="0">
                        <a:latin typeface="Arial" charset="0"/>
                        <a:ea typeface="Arial" charset="0"/>
                        <a:cs typeface="Arial" charset="0"/>
                      </a:endParaRPr>
                    </a:p>
                    <a:p>
                      <a:r>
                        <a:rPr lang="en-US" sz="1200" b="0" dirty="0">
                          <a:solidFill>
                            <a:schemeClr val="tx1"/>
                          </a:solidFill>
                          <a:effectLst/>
                          <a:latin typeface="Arial" charset="0"/>
                          <a:ea typeface="Arial" charset="0"/>
                          <a:cs typeface="Arial" charset="0"/>
                        </a:rPr>
                        <a:t>if feasible, in the immediate postoperative period for 2-6 hours to reduce the risk of SSI</a:t>
                      </a:r>
                      <a:r>
                        <a:rPr lang="en-US" sz="1800" b="0" dirty="0">
                          <a:solidFill>
                            <a:schemeClr val="tx1"/>
                          </a:solidFill>
                          <a:effectLst/>
                          <a:latin typeface="+mn-lt"/>
                          <a:ea typeface="+mn-ea"/>
                          <a:cs typeface="+mn-cs"/>
                        </a:rPr>
                        <a:t>.</a:t>
                      </a:r>
                      <a:endParaRPr lang="en-US" sz="1200" dirty="0"/>
                    </a:p>
                    <a:p>
                      <a:pPr marL="120650" marR="147320">
                        <a:lnSpc>
                          <a:spcPts val="1430"/>
                        </a:lnSpc>
                        <a:spcBef>
                          <a:spcPts val="20"/>
                        </a:spcBef>
                      </a:pPr>
                      <a:endParaRPr sz="1200" dirty="0">
                        <a:latin typeface="Arial"/>
                        <a:cs typeface="Arial"/>
                      </a:endParaRPr>
                    </a:p>
                  </a:txBody>
                  <a:tcPr marL="0" marR="0" marT="254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a:solidFill>
                        <a:srgbClr val="000000"/>
                      </a:solidFill>
                      <a:prstDash val="solid"/>
                    </a:lnT>
                    <a:lnB w="19050">
                      <a:solidFill>
                        <a:srgbClr val="000000"/>
                      </a:solidFill>
                      <a:prstDash val="solid"/>
                    </a:lnB>
                    <a:solidFill>
                      <a:srgbClr val="CCECFF"/>
                    </a:solidFill>
                  </a:tcPr>
                </a:tc>
                <a:tc>
                  <a:txBody>
                    <a:bodyPr/>
                    <a:lstStyle/>
                    <a:p>
                      <a:pPr marL="120650" marR="337185">
                        <a:lnSpc>
                          <a:spcPct val="100000"/>
                        </a:lnSpc>
                        <a:spcBef>
                          <a:spcPts val="25"/>
                        </a:spcBef>
                      </a:pPr>
                      <a:r>
                        <a:rPr lang="en-GB" sz="1200" dirty="0">
                          <a:latin typeface="Arial"/>
                          <a:cs typeface="Arial"/>
                        </a:rPr>
                        <a:t>Conditional recommendation</a:t>
                      </a:r>
                    </a:p>
                    <a:p>
                      <a:pPr marL="120650" marR="337185">
                        <a:lnSpc>
                          <a:spcPct val="100000"/>
                        </a:lnSpc>
                        <a:spcBef>
                          <a:spcPts val="25"/>
                        </a:spcBef>
                      </a:pPr>
                      <a:endParaRPr lang="en-GB" sz="1200" dirty="0">
                        <a:latin typeface="Arial"/>
                        <a:cs typeface="Arial"/>
                      </a:endParaRPr>
                    </a:p>
                    <a:p>
                      <a:pPr marL="120650" marR="337185">
                        <a:lnSpc>
                          <a:spcPct val="100000"/>
                        </a:lnSpc>
                        <a:spcBef>
                          <a:spcPts val="25"/>
                        </a:spcBef>
                      </a:pPr>
                      <a:r>
                        <a:rPr lang="en-GB" sz="1200" dirty="0">
                          <a:latin typeface="Arial"/>
                          <a:cs typeface="Arial"/>
                        </a:rPr>
                        <a:t>-----------------------</a:t>
                      </a:r>
                    </a:p>
                    <a:p>
                      <a:pPr marL="120650" marR="337185">
                        <a:lnSpc>
                          <a:spcPct val="100000"/>
                        </a:lnSpc>
                        <a:spcBef>
                          <a:spcPts val="25"/>
                        </a:spcBef>
                      </a:pPr>
                      <a:endParaRPr lang="en-GB" sz="1200" dirty="0">
                        <a:latin typeface="Arial"/>
                        <a:cs typeface="Arial"/>
                      </a:endParaRPr>
                    </a:p>
                    <a:p>
                      <a:pPr marL="120650" marR="337185">
                        <a:lnSpc>
                          <a:spcPct val="100000"/>
                        </a:lnSpc>
                        <a:spcBef>
                          <a:spcPts val="25"/>
                        </a:spcBef>
                      </a:pPr>
                      <a:r>
                        <a:rPr lang="en-GB" sz="1200" dirty="0">
                          <a:latin typeface="Arial"/>
                          <a:cs typeface="Arial"/>
                        </a:rPr>
                        <a:t>Moderate</a:t>
                      </a:r>
                      <a:r>
                        <a:rPr lang="en-GB" sz="1200" baseline="0" dirty="0">
                          <a:latin typeface="Arial"/>
                          <a:cs typeface="Arial"/>
                        </a:rPr>
                        <a:t> quality of evidence</a:t>
                      </a:r>
                      <a:endParaRPr lang="en-GB" sz="1200" dirty="0">
                        <a:latin typeface="Arial"/>
                        <a:cs typeface="Arial"/>
                      </a:endParaRPr>
                    </a:p>
                    <a:p>
                      <a:pPr marL="120650" marR="337185">
                        <a:lnSpc>
                          <a:spcPct val="100000"/>
                        </a:lnSpc>
                        <a:spcBef>
                          <a:spcPts val="25"/>
                        </a:spcBef>
                      </a:pPr>
                      <a:endParaRPr lang="en-GB" sz="1200" dirty="0">
                        <a:latin typeface="Arial"/>
                        <a:cs typeface="Arial"/>
                      </a:endParaRPr>
                    </a:p>
                    <a:p>
                      <a:pPr marL="120650" marR="337185">
                        <a:lnSpc>
                          <a:spcPct val="100000"/>
                        </a:lnSpc>
                        <a:spcBef>
                          <a:spcPts val="25"/>
                        </a:spcBef>
                      </a:pPr>
                      <a:endParaRPr lang="en-GB" sz="1200" dirty="0">
                        <a:latin typeface="Arial"/>
                        <a:cs typeface="Arial"/>
                      </a:endParaRPr>
                    </a:p>
                    <a:p>
                      <a:pPr marL="120650" marR="337185">
                        <a:lnSpc>
                          <a:spcPct val="100000"/>
                        </a:lnSpc>
                        <a:spcBef>
                          <a:spcPts val="25"/>
                        </a:spcBef>
                      </a:pPr>
                      <a:endParaRPr lang="en-GB" sz="1200" dirty="0">
                        <a:latin typeface="Arial"/>
                        <a:cs typeface="Arial"/>
                      </a:endParaRPr>
                    </a:p>
                  </a:txBody>
                  <a:tcPr marL="0" marR="0" marT="2540" marB="0">
                    <a:lnL w="19050" cap="flat" cmpd="sng" algn="ctr">
                      <a:solidFill>
                        <a:srgbClr val="000000"/>
                      </a:solidFill>
                      <a:prstDash val="solid"/>
                      <a:round/>
                      <a:headEnd type="none" w="med" len="med"/>
                      <a:tailEnd type="none" w="med" len="med"/>
                    </a:lnL>
                    <a:lnR w="19050">
                      <a:solidFill>
                        <a:srgbClr val="000000"/>
                      </a:solidFill>
                      <a:prstDash val="solid"/>
                    </a:lnR>
                    <a:lnT w="19050">
                      <a:solidFill>
                        <a:srgbClr val="000000"/>
                      </a:solidFill>
                      <a:prstDash val="solid"/>
                    </a:lnT>
                    <a:lnB w="19050">
                      <a:solidFill>
                        <a:srgbClr val="000000"/>
                      </a:solidFill>
                      <a:prstDash val="solid"/>
                    </a:lnB>
                    <a:solidFill>
                      <a:srgbClr val="CCECFF"/>
                    </a:solidFill>
                  </a:tcPr>
                </a:tc>
                <a:extLst>
                  <a:ext uri="{0D108BD9-81ED-4DB2-BD59-A6C34878D82A}">
                    <a16:rowId xmlns:a16="http://schemas.microsoft.com/office/drawing/2014/main" val="10002"/>
                  </a:ext>
                </a:extLst>
              </a:tr>
            </a:tbl>
          </a:graphicData>
        </a:graphic>
      </p:graphicFrame>
      <p:sp>
        <p:nvSpPr>
          <p:cNvPr id="3" name="object 3"/>
          <p:cNvSpPr txBox="1"/>
          <p:nvPr/>
        </p:nvSpPr>
        <p:spPr>
          <a:xfrm>
            <a:off x="223788" y="81184"/>
            <a:ext cx="6291580" cy="1393825"/>
          </a:xfrm>
          <a:prstGeom prst="rect">
            <a:avLst/>
          </a:prstGeom>
        </p:spPr>
        <p:txBody>
          <a:bodyPr vert="horz" wrap="square" lIns="0" tIns="66040" rIns="0" bIns="0" rtlCol="0">
            <a:spAutoFit/>
          </a:bodyPr>
          <a:lstStyle/>
          <a:p>
            <a:pPr marL="12700" marR="5715">
              <a:lnSpc>
                <a:spcPts val="3470"/>
              </a:lnSpc>
              <a:spcBef>
                <a:spcPts val="520"/>
              </a:spcBef>
            </a:pPr>
            <a:r>
              <a:rPr sz="3200" b="1" spc="-5" dirty="0">
                <a:solidFill>
                  <a:srgbClr val="0099CC"/>
                </a:solidFill>
                <a:latin typeface="Times New Roman"/>
                <a:cs typeface="Times New Roman"/>
              </a:rPr>
              <a:t>WHO conditional </a:t>
            </a:r>
            <a:r>
              <a:rPr sz="3200" b="1" spc="-10" dirty="0">
                <a:solidFill>
                  <a:srgbClr val="0099CC"/>
                </a:solidFill>
                <a:latin typeface="Times New Roman"/>
                <a:cs typeface="Times New Roman"/>
              </a:rPr>
              <a:t>recommendations  </a:t>
            </a:r>
            <a:r>
              <a:rPr sz="3200" b="1" spc="-5" dirty="0">
                <a:solidFill>
                  <a:srgbClr val="0099CC"/>
                </a:solidFill>
                <a:latin typeface="Times New Roman"/>
                <a:cs typeface="Times New Roman"/>
              </a:rPr>
              <a:t>for SSI </a:t>
            </a:r>
            <a:r>
              <a:rPr sz="3200" b="1" spc="-10" dirty="0">
                <a:solidFill>
                  <a:srgbClr val="0099CC"/>
                </a:solidFill>
                <a:latin typeface="Times New Roman"/>
                <a:cs typeface="Times New Roman"/>
              </a:rPr>
              <a:t>prevention</a:t>
            </a:r>
            <a:r>
              <a:rPr sz="3200" b="1" spc="-60" dirty="0">
                <a:solidFill>
                  <a:srgbClr val="0099CC"/>
                </a:solidFill>
                <a:latin typeface="Times New Roman"/>
                <a:cs typeface="Times New Roman"/>
              </a:rPr>
              <a:t> </a:t>
            </a:r>
            <a:r>
              <a:rPr sz="3200" b="1" dirty="0">
                <a:solidFill>
                  <a:srgbClr val="0099CC"/>
                </a:solidFill>
                <a:latin typeface="Times New Roman"/>
                <a:cs typeface="Times New Roman"/>
              </a:rPr>
              <a:t>–</a:t>
            </a:r>
            <a:endParaRPr sz="3200">
              <a:latin typeface="Times New Roman"/>
              <a:cs typeface="Times New Roman"/>
            </a:endParaRPr>
          </a:p>
          <a:p>
            <a:pPr marL="12700">
              <a:lnSpc>
                <a:spcPts val="3410"/>
              </a:lnSpc>
            </a:pPr>
            <a:r>
              <a:rPr sz="3200" b="1" spc="-10" dirty="0">
                <a:solidFill>
                  <a:srgbClr val="0099CC"/>
                </a:solidFill>
                <a:latin typeface="Times New Roman"/>
                <a:cs typeface="Times New Roman"/>
              </a:rPr>
              <a:t>preoperative </a:t>
            </a:r>
            <a:r>
              <a:rPr sz="3200" b="1" spc="-5" dirty="0">
                <a:solidFill>
                  <a:srgbClr val="0099CC"/>
                </a:solidFill>
                <a:latin typeface="Times New Roman"/>
                <a:cs typeface="Times New Roman"/>
              </a:rPr>
              <a:t>period</a:t>
            </a:r>
            <a:r>
              <a:rPr sz="3200" b="1" dirty="0">
                <a:solidFill>
                  <a:srgbClr val="0099CC"/>
                </a:solidFill>
                <a:latin typeface="Times New Roman"/>
                <a:cs typeface="Times New Roman"/>
              </a:rPr>
              <a:t> </a:t>
            </a:r>
            <a:r>
              <a:rPr sz="3200" b="1" spc="-5" dirty="0">
                <a:solidFill>
                  <a:srgbClr val="0099CC"/>
                </a:solidFill>
                <a:latin typeface="Times New Roman"/>
                <a:cs typeface="Times New Roman"/>
              </a:rPr>
              <a:t>(3)</a:t>
            </a:r>
            <a:endParaRPr sz="3200">
              <a:latin typeface="Times New Roman"/>
              <a:cs typeface="Times New Roman"/>
            </a:endParaRPr>
          </a:p>
        </p:txBody>
      </p:sp>
      <p:sp>
        <p:nvSpPr>
          <p:cNvPr id="4" name="object 4"/>
          <p:cNvSpPr/>
          <p:nvPr/>
        </p:nvSpPr>
        <p:spPr>
          <a:xfrm>
            <a:off x="8133236" y="5828674"/>
            <a:ext cx="969524" cy="971496"/>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4812" y="171156"/>
            <a:ext cx="6291580" cy="1393825"/>
          </a:xfrm>
          <a:prstGeom prst="rect">
            <a:avLst/>
          </a:prstGeom>
        </p:spPr>
        <p:txBody>
          <a:bodyPr vert="horz" wrap="square" lIns="0" tIns="66040" rIns="0" bIns="0" rtlCol="0">
            <a:spAutoFit/>
          </a:bodyPr>
          <a:lstStyle/>
          <a:p>
            <a:pPr marL="12700" marR="5080">
              <a:lnSpc>
                <a:spcPts val="3470"/>
              </a:lnSpc>
              <a:spcBef>
                <a:spcPts val="520"/>
              </a:spcBef>
            </a:pPr>
            <a:r>
              <a:rPr sz="3200" b="1" spc="-5" dirty="0">
                <a:solidFill>
                  <a:srgbClr val="0099CC"/>
                </a:solidFill>
                <a:latin typeface="Times New Roman"/>
                <a:cs typeface="Times New Roman"/>
              </a:rPr>
              <a:t>WHO conditional </a:t>
            </a:r>
            <a:r>
              <a:rPr sz="3200" b="1" spc="-10" dirty="0">
                <a:solidFill>
                  <a:srgbClr val="0099CC"/>
                </a:solidFill>
                <a:latin typeface="Times New Roman"/>
                <a:cs typeface="Times New Roman"/>
              </a:rPr>
              <a:t>recommendations  </a:t>
            </a:r>
            <a:r>
              <a:rPr sz="3200" b="1" spc="-5" dirty="0">
                <a:solidFill>
                  <a:srgbClr val="0099CC"/>
                </a:solidFill>
                <a:latin typeface="Times New Roman"/>
                <a:cs typeface="Times New Roman"/>
              </a:rPr>
              <a:t>for SSI </a:t>
            </a:r>
            <a:r>
              <a:rPr sz="3200" b="1" spc="-10" dirty="0">
                <a:solidFill>
                  <a:srgbClr val="0099CC"/>
                </a:solidFill>
                <a:latin typeface="Times New Roman"/>
                <a:cs typeface="Times New Roman"/>
              </a:rPr>
              <a:t>prevention</a:t>
            </a:r>
            <a:r>
              <a:rPr sz="3200" b="1" spc="-60" dirty="0">
                <a:solidFill>
                  <a:srgbClr val="0099CC"/>
                </a:solidFill>
                <a:latin typeface="Times New Roman"/>
                <a:cs typeface="Times New Roman"/>
              </a:rPr>
              <a:t> </a:t>
            </a:r>
            <a:r>
              <a:rPr sz="3200" b="1" dirty="0">
                <a:solidFill>
                  <a:srgbClr val="0099CC"/>
                </a:solidFill>
                <a:latin typeface="Times New Roman"/>
                <a:cs typeface="Times New Roman"/>
              </a:rPr>
              <a:t>–</a:t>
            </a:r>
            <a:endParaRPr sz="3200">
              <a:latin typeface="Times New Roman"/>
              <a:cs typeface="Times New Roman"/>
            </a:endParaRPr>
          </a:p>
          <a:p>
            <a:pPr marL="12700">
              <a:lnSpc>
                <a:spcPts val="3410"/>
              </a:lnSpc>
            </a:pPr>
            <a:r>
              <a:rPr sz="3200" b="1" spc="-5" dirty="0">
                <a:solidFill>
                  <a:srgbClr val="0099CC"/>
                </a:solidFill>
                <a:latin typeface="Times New Roman"/>
                <a:cs typeface="Times New Roman"/>
              </a:rPr>
              <a:t>intraoperative period (1)</a:t>
            </a:r>
            <a:endParaRPr sz="3200">
              <a:latin typeface="Times New Roman"/>
              <a:cs typeface="Times New Roman"/>
            </a:endParaRPr>
          </a:p>
        </p:txBody>
      </p:sp>
      <p:sp>
        <p:nvSpPr>
          <p:cNvPr id="3" name="object 3"/>
          <p:cNvSpPr/>
          <p:nvPr/>
        </p:nvSpPr>
        <p:spPr>
          <a:xfrm>
            <a:off x="7168660" y="5144594"/>
            <a:ext cx="1691005" cy="1183640"/>
          </a:xfrm>
          <a:custGeom>
            <a:avLst/>
            <a:gdLst/>
            <a:ahLst/>
            <a:cxnLst/>
            <a:rect l="l" t="t" r="r" b="b"/>
            <a:pathLst>
              <a:path w="1691004" h="1183639">
                <a:moveTo>
                  <a:pt x="0" y="1183579"/>
                </a:moveTo>
                <a:lnTo>
                  <a:pt x="1690827" y="1183579"/>
                </a:lnTo>
                <a:lnTo>
                  <a:pt x="1690827" y="0"/>
                </a:lnTo>
                <a:lnTo>
                  <a:pt x="0" y="0"/>
                </a:lnTo>
                <a:lnTo>
                  <a:pt x="0" y="1183579"/>
                </a:lnTo>
                <a:close/>
              </a:path>
            </a:pathLst>
          </a:custGeom>
          <a:solidFill>
            <a:srgbClr val="CCECFF"/>
          </a:solidFill>
        </p:spPr>
        <p:txBody>
          <a:bodyPr wrap="square" lIns="0" tIns="0" rIns="0" bIns="0" rtlCol="0"/>
          <a:lstStyle/>
          <a:p>
            <a:endParaRPr/>
          </a:p>
        </p:txBody>
      </p:sp>
      <p:graphicFrame>
        <p:nvGraphicFramePr>
          <p:cNvPr id="4" name="object 4"/>
          <p:cNvGraphicFramePr>
            <a:graphicFrameLocks noGrp="1"/>
          </p:cNvGraphicFramePr>
          <p:nvPr/>
        </p:nvGraphicFramePr>
        <p:xfrm>
          <a:off x="173161" y="1842306"/>
          <a:ext cx="8679813" cy="4478020"/>
        </p:xfrm>
        <a:graphic>
          <a:graphicData uri="http://schemas.openxmlformats.org/drawingml/2006/table">
            <a:tbl>
              <a:tblPr firstRow="1" bandRow="1">
                <a:tableStyleId>{2D5ABB26-0587-4C30-8999-92F81FD0307C}</a:tableStyleId>
              </a:tblPr>
              <a:tblGrid>
                <a:gridCol w="1338580">
                  <a:extLst>
                    <a:ext uri="{9D8B030D-6E8A-4147-A177-3AD203B41FA5}">
                      <a16:colId xmlns:a16="http://schemas.microsoft.com/office/drawing/2014/main" val="20000"/>
                    </a:ext>
                  </a:extLst>
                </a:gridCol>
                <a:gridCol w="2729865">
                  <a:extLst>
                    <a:ext uri="{9D8B030D-6E8A-4147-A177-3AD203B41FA5}">
                      <a16:colId xmlns:a16="http://schemas.microsoft.com/office/drawing/2014/main" val="20001"/>
                    </a:ext>
                  </a:extLst>
                </a:gridCol>
                <a:gridCol w="2920364">
                  <a:extLst>
                    <a:ext uri="{9D8B030D-6E8A-4147-A177-3AD203B41FA5}">
                      <a16:colId xmlns:a16="http://schemas.microsoft.com/office/drawing/2014/main" val="20002"/>
                    </a:ext>
                  </a:extLst>
                </a:gridCol>
                <a:gridCol w="1691004">
                  <a:extLst>
                    <a:ext uri="{9D8B030D-6E8A-4147-A177-3AD203B41FA5}">
                      <a16:colId xmlns:a16="http://schemas.microsoft.com/office/drawing/2014/main" val="20003"/>
                    </a:ext>
                  </a:extLst>
                </a:gridCol>
              </a:tblGrid>
              <a:tr h="640080">
                <a:tc>
                  <a:txBody>
                    <a:bodyPr/>
                    <a:lstStyle/>
                    <a:p>
                      <a:pPr marL="379095">
                        <a:lnSpc>
                          <a:spcPct val="100000"/>
                        </a:lnSpc>
                        <a:spcBef>
                          <a:spcPts val="325"/>
                        </a:spcBef>
                      </a:pPr>
                      <a:r>
                        <a:rPr sz="1800" b="1" spc="-30" dirty="0">
                          <a:solidFill>
                            <a:srgbClr val="FFFFFF"/>
                          </a:solidFill>
                          <a:latin typeface="Arial"/>
                          <a:cs typeface="Arial"/>
                        </a:rPr>
                        <a:t>Topic</a:t>
                      </a:r>
                      <a:endParaRPr sz="1800">
                        <a:latin typeface="Arial"/>
                        <a:cs typeface="Arial"/>
                      </a:endParaRPr>
                    </a:p>
                  </a:txBody>
                  <a:tcPr marL="0" marR="0" marT="412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336699"/>
                    </a:solidFill>
                  </a:tcPr>
                </a:tc>
                <a:tc>
                  <a:txBody>
                    <a:bodyPr/>
                    <a:lstStyle/>
                    <a:p>
                      <a:pPr marL="97790">
                        <a:lnSpc>
                          <a:spcPct val="100000"/>
                        </a:lnSpc>
                        <a:spcBef>
                          <a:spcPts val="325"/>
                        </a:spcBef>
                      </a:pPr>
                      <a:r>
                        <a:rPr sz="1800" b="1" spc="-5" dirty="0">
                          <a:solidFill>
                            <a:srgbClr val="FFFFFF"/>
                          </a:solidFill>
                          <a:latin typeface="Arial"/>
                          <a:cs typeface="Arial"/>
                        </a:rPr>
                        <a:t>Research</a:t>
                      </a:r>
                      <a:r>
                        <a:rPr sz="1800" b="1" spc="-10" dirty="0">
                          <a:solidFill>
                            <a:srgbClr val="FFFFFF"/>
                          </a:solidFill>
                          <a:latin typeface="Arial"/>
                          <a:cs typeface="Arial"/>
                        </a:rPr>
                        <a:t> </a:t>
                      </a:r>
                      <a:r>
                        <a:rPr sz="1800" b="1" spc="-5" dirty="0">
                          <a:solidFill>
                            <a:srgbClr val="FFFFFF"/>
                          </a:solidFill>
                          <a:latin typeface="Arial"/>
                          <a:cs typeface="Arial"/>
                        </a:rPr>
                        <a:t>question</a:t>
                      </a:r>
                      <a:endParaRPr sz="1800">
                        <a:latin typeface="Arial"/>
                        <a:cs typeface="Arial"/>
                      </a:endParaRPr>
                    </a:p>
                  </a:txBody>
                  <a:tcPr marL="0" marR="0" marT="412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336699"/>
                    </a:solidFill>
                  </a:tcPr>
                </a:tc>
                <a:tc>
                  <a:txBody>
                    <a:bodyPr/>
                    <a:lstStyle/>
                    <a:p>
                      <a:pPr marL="97790">
                        <a:lnSpc>
                          <a:spcPct val="100000"/>
                        </a:lnSpc>
                        <a:spcBef>
                          <a:spcPts val="325"/>
                        </a:spcBef>
                      </a:pPr>
                      <a:r>
                        <a:rPr sz="1800" b="1" spc="-5" dirty="0">
                          <a:solidFill>
                            <a:srgbClr val="FFFFFF"/>
                          </a:solidFill>
                          <a:latin typeface="Arial"/>
                          <a:cs typeface="Arial"/>
                        </a:rPr>
                        <a:t>Recommendation</a:t>
                      </a:r>
                      <a:endParaRPr sz="1800">
                        <a:latin typeface="Arial"/>
                        <a:cs typeface="Arial"/>
                      </a:endParaRPr>
                    </a:p>
                  </a:txBody>
                  <a:tcPr marL="0" marR="0" marT="412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336699"/>
                    </a:solidFill>
                  </a:tcPr>
                </a:tc>
                <a:tc>
                  <a:txBody>
                    <a:bodyPr/>
                    <a:lstStyle/>
                    <a:p>
                      <a:pPr marL="97790" marR="645160">
                        <a:lnSpc>
                          <a:spcPts val="2130"/>
                        </a:lnSpc>
                        <a:spcBef>
                          <a:spcPts val="420"/>
                        </a:spcBef>
                      </a:pPr>
                      <a:r>
                        <a:rPr sz="1800" b="1" u="heavy" spc="-5" dirty="0">
                          <a:solidFill>
                            <a:srgbClr val="FFFFFF"/>
                          </a:solidFill>
                          <a:uFill>
                            <a:solidFill>
                              <a:srgbClr val="FFFFFF"/>
                            </a:solidFill>
                          </a:uFill>
                          <a:latin typeface="Arial"/>
                          <a:cs typeface="Arial"/>
                        </a:rPr>
                        <a:t>S</a:t>
                      </a:r>
                      <a:r>
                        <a:rPr sz="1800" b="1" u="heavy" dirty="0">
                          <a:solidFill>
                            <a:srgbClr val="FFFFFF"/>
                          </a:solidFill>
                          <a:uFill>
                            <a:solidFill>
                              <a:srgbClr val="FFFFFF"/>
                            </a:solidFill>
                          </a:uFill>
                          <a:latin typeface="Arial"/>
                          <a:cs typeface="Arial"/>
                        </a:rPr>
                        <a:t>t</a:t>
                      </a:r>
                      <a:r>
                        <a:rPr sz="1800" b="1" u="heavy" spc="-5" dirty="0">
                          <a:solidFill>
                            <a:srgbClr val="FFFFFF"/>
                          </a:solidFill>
                          <a:uFill>
                            <a:solidFill>
                              <a:srgbClr val="FFFFFF"/>
                            </a:solidFill>
                          </a:uFill>
                          <a:latin typeface="Arial"/>
                          <a:cs typeface="Arial"/>
                        </a:rPr>
                        <a:t>reng</a:t>
                      </a:r>
                      <a:r>
                        <a:rPr sz="1800" b="1" u="heavy" dirty="0">
                          <a:solidFill>
                            <a:srgbClr val="FFFFFF"/>
                          </a:solidFill>
                          <a:uFill>
                            <a:solidFill>
                              <a:srgbClr val="FFFFFF"/>
                            </a:solidFill>
                          </a:uFill>
                          <a:latin typeface="Arial"/>
                          <a:cs typeface="Arial"/>
                        </a:rPr>
                        <a:t>th </a:t>
                      </a:r>
                      <a:r>
                        <a:rPr sz="1800" b="1" dirty="0">
                          <a:solidFill>
                            <a:srgbClr val="FFFFFF"/>
                          </a:solidFill>
                          <a:latin typeface="Arial"/>
                          <a:cs typeface="Arial"/>
                        </a:rPr>
                        <a:t> </a:t>
                      </a:r>
                      <a:r>
                        <a:rPr sz="1800" b="1" spc="-5" dirty="0">
                          <a:solidFill>
                            <a:srgbClr val="FFFFFF"/>
                          </a:solidFill>
                          <a:latin typeface="Arial"/>
                          <a:cs typeface="Arial"/>
                        </a:rPr>
                        <a:t>Quality</a:t>
                      </a:r>
                      <a:endParaRPr sz="1800">
                        <a:latin typeface="Arial"/>
                        <a:cs typeface="Arial"/>
                      </a:endParaRPr>
                    </a:p>
                  </a:txBody>
                  <a:tcPr marL="0" marR="0" marT="5334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336699"/>
                    </a:solidFill>
                  </a:tcPr>
                </a:tc>
                <a:extLst>
                  <a:ext uri="{0D108BD9-81ED-4DB2-BD59-A6C34878D82A}">
                    <a16:rowId xmlns:a16="http://schemas.microsoft.com/office/drawing/2014/main" val="10000"/>
                  </a:ext>
                </a:extLst>
              </a:tr>
              <a:tr h="1002665">
                <a:tc>
                  <a:txBody>
                    <a:bodyPr/>
                    <a:lstStyle/>
                    <a:p>
                      <a:pPr marL="97790" marR="194945">
                        <a:lnSpc>
                          <a:spcPct val="100299"/>
                        </a:lnSpc>
                        <a:spcBef>
                          <a:spcPts val="320"/>
                        </a:spcBef>
                      </a:pPr>
                      <a:r>
                        <a:rPr sz="1200" spc="-5" dirty="0">
                          <a:latin typeface="Arial"/>
                          <a:cs typeface="Arial"/>
                        </a:rPr>
                        <a:t>Maintaining  normal body  temperature  </a:t>
                      </a:r>
                      <a:r>
                        <a:rPr sz="1200" dirty="0">
                          <a:latin typeface="Arial"/>
                          <a:cs typeface="Arial"/>
                        </a:rPr>
                        <a:t>(</a:t>
                      </a:r>
                      <a:r>
                        <a:rPr sz="1200" spc="-5" dirty="0">
                          <a:latin typeface="Arial"/>
                          <a:cs typeface="Arial"/>
                        </a:rPr>
                        <a:t>nor</a:t>
                      </a:r>
                      <a:r>
                        <a:rPr sz="1200" dirty="0">
                          <a:latin typeface="Arial"/>
                          <a:cs typeface="Arial"/>
                        </a:rPr>
                        <a:t>m</a:t>
                      </a:r>
                      <a:r>
                        <a:rPr sz="1200" spc="-5" dirty="0">
                          <a:latin typeface="Arial"/>
                          <a:cs typeface="Arial"/>
                        </a:rPr>
                        <a:t>o</a:t>
                      </a:r>
                      <a:r>
                        <a:rPr sz="1200" dirty="0">
                          <a:latin typeface="Arial"/>
                          <a:cs typeface="Arial"/>
                        </a:rPr>
                        <a:t>t</a:t>
                      </a:r>
                      <a:r>
                        <a:rPr sz="1200" spc="-5" dirty="0">
                          <a:latin typeface="Arial"/>
                          <a:cs typeface="Arial"/>
                        </a:rPr>
                        <a:t>her</a:t>
                      </a:r>
                      <a:r>
                        <a:rPr sz="1200" dirty="0">
                          <a:latin typeface="Arial"/>
                          <a:cs typeface="Arial"/>
                        </a:rPr>
                        <a:t>m</a:t>
                      </a:r>
                      <a:r>
                        <a:rPr sz="1200" spc="-5" dirty="0">
                          <a:latin typeface="Arial"/>
                          <a:cs typeface="Arial"/>
                        </a:rPr>
                        <a:t>ia</a:t>
                      </a:r>
                      <a:r>
                        <a:rPr sz="1200" dirty="0">
                          <a:latin typeface="Arial"/>
                          <a:cs typeface="Arial"/>
                        </a:rPr>
                        <a:t>)</a:t>
                      </a:r>
                      <a:endParaRPr sz="1200">
                        <a:latin typeface="Arial"/>
                        <a:cs typeface="Arial"/>
                      </a:endParaRPr>
                    </a:p>
                  </a:txBody>
                  <a:tcPr marL="0" marR="0" marT="4064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ECFF"/>
                    </a:solidFill>
                  </a:tcPr>
                </a:tc>
                <a:tc>
                  <a:txBody>
                    <a:bodyPr/>
                    <a:lstStyle/>
                    <a:p>
                      <a:pPr marL="97790" marR="149860" algn="just">
                        <a:lnSpc>
                          <a:spcPct val="100000"/>
                        </a:lnSpc>
                        <a:spcBef>
                          <a:spcPts val="325"/>
                        </a:spcBef>
                      </a:pPr>
                      <a:r>
                        <a:rPr sz="1200" dirty="0">
                          <a:latin typeface="Arial"/>
                          <a:cs typeface="Arial"/>
                        </a:rPr>
                        <a:t>In </a:t>
                      </a:r>
                      <a:r>
                        <a:rPr sz="1200" spc="-5" dirty="0">
                          <a:latin typeface="Arial"/>
                          <a:cs typeface="Arial"/>
                        </a:rPr>
                        <a:t>surgical patients, should systemic  body warming versus no warming be  used for the prevention of SSI?</a:t>
                      </a:r>
                      <a:endParaRPr sz="1200">
                        <a:latin typeface="Arial"/>
                        <a:cs typeface="Arial"/>
                      </a:endParaRPr>
                    </a:p>
                  </a:txBody>
                  <a:tcPr marL="0" marR="0" marT="412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ECFF"/>
                    </a:solidFill>
                  </a:tcPr>
                </a:tc>
                <a:tc>
                  <a:txBody>
                    <a:bodyPr/>
                    <a:lstStyle/>
                    <a:p>
                      <a:pPr marL="97790" marR="111760">
                        <a:lnSpc>
                          <a:spcPct val="100299"/>
                        </a:lnSpc>
                        <a:spcBef>
                          <a:spcPts val="320"/>
                        </a:spcBef>
                      </a:pPr>
                      <a:r>
                        <a:rPr sz="1200" spc="-10" dirty="0">
                          <a:latin typeface="Arial"/>
                          <a:cs typeface="Arial"/>
                        </a:rPr>
                        <a:t>Warming </a:t>
                      </a:r>
                      <a:r>
                        <a:rPr sz="1200" spc="-5" dirty="0">
                          <a:latin typeface="Arial"/>
                          <a:cs typeface="Arial"/>
                        </a:rPr>
                        <a:t>devices should be used in the  operating room and during the surgical  procedure for patient body warming with  the purpose of reducing SSI.</a:t>
                      </a:r>
                      <a:endParaRPr sz="1200">
                        <a:latin typeface="Arial"/>
                        <a:cs typeface="Arial"/>
                      </a:endParaRPr>
                    </a:p>
                  </a:txBody>
                  <a:tcPr marL="0" marR="0" marT="4064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ECFF"/>
                    </a:solidFill>
                  </a:tcPr>
                </a:tc>
                <a:tc>
                  <a:txBody>
                    <a:bodyPr/>
                    <a:lstStyle/>
                    <a:p>
                      <a:pPr marL="120650" marR="431165">
                        <a:lnSpc>
                          <a:spcPts val="1430"/>
                        </a:lnSpc>
                        <a:spcBef>
                          <a:spcPts val="20"/>
                        </a:spcBef>
                      </a:pPr>
                      <a:r>
                        <a:rPr sz="1200" spc="-10" dirty="0">
                          <a:latin typeface="Arial"/>
                          <a:cs typeface="Arial"/>
                        </a:rPr>
                        <a:t>Conditional  </a:t>
                      </a:r>
                      <a:r>
                        <a:rPr sz="1200" dirty="0">
                          <a:latin typeface="Arial"/>
                          <a:cs typeface="Arial"/>
                        </a:rPr>
                        <a:t>r</a:t>
                      </a:r>
                      <a:r>
                        <a:rPr sz="1200" spc="-5" dirty="0">
                          <a:latin typeface="Arial"/>
                          <a:cs typeface="Arial"/>
                        </a:rPr>
                        <a:t>e</a:t>
                      </a:r>
                      <a:r>
                        <a:rPr sz="1200" dirty="0">
                          <a:latin typeface="Arial"/>
                          <a:cs typeface="Arial"/>
                        </a:rPr>
                        <a:t>c</a:t>
                      </a:r>
                      <a:r>
                        <a:rPr sz="1200" spc="-5" dirty="0">
                          <a:latin typeface="Arial"/>
                          <a:cs typeface="Arial"/>
                        </a:rPr>
                        <a:t>o</a:t>
                      </a:r>
                      <a:r>
                        <a:rPr sz="1200" dirty="0">
                          <a:latin typeface="Arial"/>
                          <a:cs typeface="Arial"/>
                        </a:rPr>
                        <a:t>mm</a:t>
                      </a:r>
                      <a:r>
                        <a:rPr sz="1200" spc="-5" dirty="0">
                          <a:latin typeface="Arial"/>
                          <a:cs typeface="Arial"/>
                        </a:rPr>
                        <a:t>enda</a:t>
                      </a:r>
                      <a:r>
                        <a:rPr sz="1200" dirty="0">
                          <a:latin typeface="Arial"/>
                          <a:cs typeface="Arial"/>
                        </a:rPr>
                        <a:t>t</a:t>
                      </a:r>
                      <a:r>
                        <a:rPr sz="1200" spc="-5" dirty="0">
                          <a:latin typeface="Arial"/>
                          <a:cs typeface="Arial"/>
                        </a:rPr>
                        <a:t>io</a:t>
                      </a:r>
                      <a:r>
                        <a:rPr sz="1200" dirty="0">
                          <a:latin typeface="Arial"/>
                          <a:cs typeface="Arial"/>
                        </a:rPr>
                        <a:t>n</a:t>
                      </a:r>
                      <a:endParaRPr sz="1200">
                        <a:latin typeface="Arial"/>
                        <a:cs typeface="Arial"/>
                      </a:endParaRPr>
                    </a:p>
                    <a:p>
                      <a:pPr marL="120650">
                        <a:lnSpc>
                          <a:spcPts val="1390"/>
                        </a:lnSpc>
                      </a:pPr>
                      <a:r>
                        <a:rPr sz="1200" dirty="0">
                          <a:latin typeface="Arial"/>
                          <a:cs typeface="Arial"/>
                        </a:rPr>
                        <a:t>--------------------------</a:t>
                      </a:r>
                      <a:endParaRPr sz="1200">
                        <a:latin typeface="Arial"/>
                        <a:cs typeface="Arial"/>
                      </a:endParaRPr>
                    </a:p>
                    <a:p>
                      <a:pPr marL="120650" marR="270510">
                        <a:lnSpc>
                          <a:spcPct val="100000"/>
                        </a:lnSpc>
                        <a:spcBef>
                          <a:spcPts val="25"/>
                        </a:spcBef>
                      </a:pPr>
                      <a:r>
                        <a:rPr sz="1200" spc="-5" dirty="0">
                          <a:latin typeface="Arial"/>
                          <a:cs typeface="Arial"/>
                        </a:rPr>
                        <a:t>Moderate quality</a:t>
                      </a:r>
                      <a:r>
                        <a:rPr sz="1200" spc="-65" dirty="0">
                          <a:latin typeface="Arial"/>
                          <a:cs typeface="Arial"/>
                        </a:rPr>
                        <a:t> </a:t>
                      </a:r>
                      <a:r>
                        <a:rPr sz="1200" spc="-5" dirty="0">
                          <a:latin typeface="Arial"/>
                          <a:cs typeface="Arial"/>
                        </a:rPr>
                        <a:t>of  evidence</a:t>
                      </a:r>
                      <a:endParaRPr sz="1200">
                        <a:latin typeface="Arial"/>
                        <a:cs typeface="Arial"/>
                      </a:endParaRPr>
                    </a:p>
                  </a:txBody>
                  <a:tcPr marL="0" marR="0" marT="254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ECFF"/>
                    </a:solidFill>
                  </a:tcPr>
                </a:tc>
                <a:extLst>
                  <a:ext uri="{0D108BD9-81ED-4DB2-BD59-A6C34878D82A}">
                    <a16:rowId xmlns:a16="http://schemas.microsoft.com/office/drawing/2014/main" val="10001"/>
                  </a:ext>
                </a:extLst>
              </a:tr>
              <a:tr h="1652270">
                <a:tc>
                  <a:txBody>
                    <a:bodyPr/>
                    <a:lstStyle/>
                    <a:p>
                      <a:pPr marL="97790" marR="133985">
                        <a:lnSpc>
                          <a:spcPct val="100099"/>
                        </a:lnSpc>
                        <a:spcBef>
                          <a:spcPts val="325"/>
                        </a:spcBef>
                      </a:pPr>
                      <a:r>
                        <a:rPr sz="1200" spc="-5" dirty="0">
                          <a:latin typeface="Arial"/>
                          <a:cs typeface="Arial"/>
                        </a:rPr>
                        <a:t>Use of</a:t>
                      </a:r>
                      <a:r>
                        <a:rPr sz="1200" spc="-60" dirty="0">
                          <a:latin typeface="Arial"/>
                          <a:cs typeface="Arial"/>
                        </a:rPr>
                        <a:t> </a:t>
                      </a:r>
                      <a:r>
                        <a:rPr sz="1200" spc="-5" dirty="0">
                          <a:latin typeface="Arial"/>
                          <a:cs typeface="Arial"/>
                        </a:rPr>
                        <a:t>protocols  for intensive  perioperative  blood glucose  control</a:t>
                      </a:r>
                      <a:endParaRPr sz="1200">
                        <a:latin typeface="Arial"/>
                        <a:cs typeface="Arial"/>
                      </a:endParaRPr>
                    </a:p>
                  </a:txBody>
                  <a:tcPr marL="0" marR="0" marT="412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ECFF"/>
                    </a:solidFill>
                  </a:tcPr>
                </a:tc>
                <a:tc>
                  <a:txBody>
                    <a:bodyPr/>
                    <a:lstStyle/>
                    <a:p>
                      <a:pPr marL="463550" marR="130175" indent="-342900">
                        <a:lnSpc>
                          <a:spcPts val="1430"/>
                        </a:lnSpc>
                        <a:spcBef>
                          <a:spcPts val="20"/>
                        </a:spcBef>
                        <a:buAutoNum type="arabicPeriod"/>
                        <a:tabLst>
                          <a:tab pos="463550" algn="l"/>
                          <a:tab pos="464184" algn="l"/>
                        </a:tabLst>
                      </a:pPr>
                      <a:r>
                        <a:rPr sz="1200" spc="-5" dirty="0">
                          <a:latin typeface="Arial"/>
                          <a:cs typeface="Arial"/>
                        </a:rPr>
                        <a:t>Do protocols aiming </a:t>
                      </a:r>
                      <a:r>
                        <a:rPr sz="1200" dirty="0">
                          <a:latin typeface="Arial"/>
                          <a:cs typeface="Arial"/>
                        </a:rPr>
                        <a:t>to</a:t>
                      </a:r>
                      <a:r>
                        <a:rPr sz="1200" spc="-50" dirty="0">
                          <a:latin typeface="Arial"/>
                          <a:cs typeface="Arial"/>
                        </a:rPr>
                        <a:t> </a:t>
                      </a:r>
                      <a:r>
                        <a:rPr sz="1200" spc="-5" dirty="0">
                          <a:latin typeface="Arial"/>
                          <a:cs typeface="Arial"/>
                        </a:rPr>
                        <a:t>maintain  optimal perioperative blood  glucose levels reduce the</a:t>
                      </a:r>
                      <a:r>
                        <a:rPr sz="1200" spc="-20" dirty="0">
                          <a:latin typeface="Arial"/>
                          <a:cs typeface="Arial"/>
                        </a:rPr>
                        <a:t> </a:t>
                      </a:r>
                      <a:r>
                        <a:rPr sz="1200" spc="-5" dirty="0">
                          <a:latin typeface="Arial"/>
                          <a:cs typeface="Arial"/>
                        </a:rPr>
                        <a:t>risk</a:t>
                      </a:r>
                      <a:endParaRPr sz="1200">
                        <a:latin typeface="Arial"/>
                        <a:cs typeface="Arial"/>
                      </a:endParaRPr>
                    </a:p>
                    <a:p>
                      <a:pPr marL="463550">
                        <a:lnSpc>
                          <a:spcPts val="1425"/>
                        </a:lnSpc>
                      </a:pPr>
                      <a:r>
                        <a:rPr sz="1200" spc="-5" dirty="0">
                          <a:latin typeface="Arial"/>
                          <a:cs typeface="Arial"/>
                        </a:rPr>
                        <a:t>of</a:t>
                      </a:r>
                      <a:r>
                        <a:rPr sz="1200" dirty="0">
                          <a:latin typeface="Arial"/>
                          <a:cs typeface="Arial"/>
                        </a:rPr>
                        <a:t> SSI?</a:t>
                      </a:r>
                      <a:endParaRPr sz="1200">
                        <a:latin typeface="Arial"/>
                        <a:cs typeface="Arial"/>
                      </a:endParaRPr>
                    </a:p>
                    <a:p>
                      <a:pPr marL="463550" marR="385445" indent="-342900">
                        <a:lnSpc>
                          <a:spcPts val="1430"/>
                        </a:lnSpc>
                        <a:spcBef>
                          <a:spcPts val="55"/>
                        </a:spcBef>
                        <a:buAutoNum type="arabicPeriod" startAt="2"/>
                        <a:tabLst>
                          <a:tab pos="463550" algn="l"/>
                          <a:tab pos="464184" algn="l"/>
                        </a:tabLst>
                      </a:pPr>
                      <a:r>
                        <a:rPr sz="1200" spc="-5" dirty="0">
                          <a:latin typeface="Arial"/>
                          <a:cs typeface="Arial"/>
                        </a:rPr>
                        <a:t>What are the </a:t>
                      </a:r>
                      <a:r>
                        <a:rPr sz="1200" spc="-10" dirty="0">
                          <a:latin typeface="Arial"/>
                          <a:cs typeface="Arial"/>
                        </a:rPr>
                        <a:t>optimal  </a:t>
                      </a:r>
                      <a:r>
                        <a:rPr sz="1200" spc="-5" dirty="0">
                          <a:latin typeface="Arial"/>
                          <a:cs typeface="Arial"/>
                        </a:rPr>
                        <a:t>perioperative glucose</a:t>
                      </a:r>
                      <a:r>
                        <a:rPr sz="1200" spc="-50" dirty="0">
                          <a:latin typeface="Arial"/>
                          <a:cs typeface="Arial"/>
                        </a:rPr>
                        <a:t> </a:t>
                      </a:r>
                      <a:r>
                        <a:rPr sz="1200" spc="-5" dirty="0">
                          <a:latin typeface="Arial"/>
                          <a:cs typeface="Arial"/>
                        </a:rPr>
                        <a:t>target  levels in diabetic and non-  diabetic patients?</a:t>
                      </a:r>
                      <a:endParaRPr sz="1200">
                        <a:latin typeface="Arial"/>
                        <a:cs typeface="Arial"/>
                      </a:endParaRPr>
                    </a:p>
                  </a:txBody>
                  <a:tcPr marL="0" marR="0" marT="254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ECFF"/>
                    </a:solidFill>
                  </a:tcPr>
                </a:tc>
                <a:tc>
                  <a:txBody>
                    <a:bodyPr/>
                    <a:lstStyle/>
                    <a:p>
                      <a:pPr marL="120650" marR="175895">
                        <a:lnSpc>
                          <a:spcPts val="1430"/>
                        </a:lnSpc>
                        <a:spcBef>
                          <a:spcPts val="20"/>
                        </a:spcBef>
                      </a:pPr>
                      <a:r>
                        <a:rPr sz="1200" spc="-5" dirty="0">
                          <a:latin typeface="Arial"/>
                          <a:cs typeface="Arial"/>
                        </a:rPr>
                        <a:t>Protocols for intensive perioperative  blood glucose control should be used  for both diabetic and non-diabetic</a:t>
                      </a:r>
                      <a:r>
                        <a:rPr sz="1200" spc="-40" dirty="0">
                          <a:latin typeface="Arial"/>
                          <a:cs typeface="Arial"/>
                        </a:rPr>
                        <a:t> </a:t>
                      </a:r>
                      <a:r>
                        <a:rPr sz="1200" spc="-5" dirty="0">
                          <a:latin typeface="Arial"/>
                          <a:cs typeface="Arial"/>
                        </a:rPr>
                        <a:t>adult</a:t>
                      </a:r>
                      <a:endParaRPr sz="1200">
                        <a:latin typeface="Arial"/>
                        <a:cs typeface="Arial"/>
                      </a:endParaRPr>
                    </a:p>
                    <a:p>
                      <a:pPr marL="120650" marR="894080">
                        <a:lnSpc>
                          <a:spcPts val="1430"/>
                        </a:lnSpc>
                        <a:spcBef>
                          <a:spcPts val="45"/>
                        </a:spcBef>
                      </a:pPr>
                      <a:r>
                        <a:rPr sz="1200" spc="-5" dirty="0">
                          <a:latin typeface="Arial"/>
                          <a:cs typeface="Arial"/>
                        </a:rPr>
                        <a:t>patients undergoing</a:t>
                      </a:r>
                      <a:r>
                        <a:rPr sz="1200" spc="-55" dirty="0">
                          <a:latin typeface="Arial"/>
                          <a:cs typeface="Arial"/>
                        </a:rPr>
                        <a:t> </a:t>
                      </a:r>
                      <a:r>
                        <a:rPr sz="1200" spc="-5" dirty="0">
                          <a:latin typeface="Arial"/>
                          <a:cs typeface="Arial"/>
                        </a:rPr>
                        <a:t>surgical  procedures.</a:t>
                      </a:r>
                      <a:endParaRPr sz="1200">
                        <a:latin typeface="Arial"/>
                        <a:cs typeface="Arial"/>
                      </a:endParaRPr>
                    </a:p>
                  </a:txBody>
                  <a:tcPr marL="0" marR="0" marT="254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ECFF"/>
                    </a:solidFill>
                  </a:tcPr>
                </a:tc>
                <a:tc>
                  <a:txBody>
                    <a:bodyPr/>
                    <a:lstStyle/>
                    <a:p>
                      <a:pPr marL="120650" marR="431165">
                        <a:lnSpc>
                          <a:spcPts val="1430"/>
                        </a:lnSpc>
                        <a:spcBef>
                          <a:spcPts val="20"/>
                        </a:spcBef>
                      </a:pPr>
                      <a:r>
                        <a:rPr sz="1200" spc="-10" dirty="0">
                          <a:latin typeface="Arial"/>
                          <a:cs typeface="Arial"/>
                        </a:rPr>
                        <a:t>Conditional  </a:t>
                      </a:r>
                      <a:r>
                        <a:rPr sz="1200" dirty="0">
                          <a:latin typeface="Arial"/>
                          <a:cs typeface="Arial"/>
                        </a:rPr>
                        <a:t>r</a:t>
                      </a:r>
                      <a:r>
                        <a:rPr sz="1200" spc="-5" dirty="0">
                          <a:latin typeface="Arial"/>
                          <a:cs typeface="Arial"/>
                        </a:rPr>
                        <a:t>e</a:t>
                      </a:r>
                      <a:r>
                        <a:rPr sz="1200" dirty="0">
                          <a:latin typeface="Arial"/>
                          <a:cs typeface="Arial"/>
                        </a:rPr>
                        <a:t>c</a:t>
                      </a:r>
                      <a:r>
                        <a:rPr sz="1200" spc="-5" dirty="0">
                          <a:latin typeface="Arial"/>
                          <a:cs typeface="Arial"/>
                        </a:rPr>
                        <a:t>o</a:t>
                      </a:r>
                      <a:r>
                        <a:rPr sz="1200" dirty="0">
                          <a:latin typeface="Arial"/>
                          <a:cs typeface="Arial"/>
                        </a:rPr>
                        <a:t>mm</a:t>
                      </a:r>
                      <a:r>
                        <a:rPr sz="1200" spc="-5" dirty="0">
                          <a:latin typeface="Arial"/>
                          <a:cs typeface="Arial"/>
                        </a:rPr>
                        <a:t>enda</a:t>
                      </a:r>
                      <a:r>
                        <a:rPr sz="1200" dirty="0">
                          <a:latin typeface="Arial"/>
                          <a:cs typeface="Arial"/>
                        </a:rPr>
                        <a:t>t</a:t>
                      </a:r>
                      <a:r>
                        <a:rPr sz="1200" spc="-5" dirty="0">
                          <a:latin typeface="Arial"/>
                          <a:cs typeface="Arial"/>
                        </a:rPr>
                        <a:t>io</a:t>
                      </a:r>
                      <a:r>
                        <a:rPr sz="1200" dirty="0">
                          <a:latin typeface="Arial"/>
                          <a:cs typeface="Arial"/>
                        </a:rPr>
                        <a:t>n</a:t>
                      </a:r>
                      <a:endParaRPr sz="1200">
                        <a:latin typeface="Arial"/>
                        <a:cs typeface="Arial"/>
                      </a:endParaRPr>
                    </a:p>
                    <a:p>
                      <a:pPr marL="120650">
                        <a:lnSpc>
                          <a:spcPts val="1390"/>
                        </a:lnSpc>
                      </a:pPr>
                      <a:r>
                        <a:rPr sz="1200" dirty="0">
                          <a:latin typeface="Arial"/>
                          <a:cs typeface="Arial"/>
                        </a:rPr>
                        <a:t>--------------------------</a:t>
                      </a:r>
                      <a:endParaRPr sz="1200">
                        <a:latin typeface="Arial"/>
                        <a:cs typeface="Arial"/>
                      </a:endParaRPr>
                    </a:p>
                    <a:p>
                      <a:pPr marL="120650" marR="633730">
                        <a:lnSpc>
                          <a:spcPct val="100000"/>
                        </a:lnSpc>
                        <a:spcBef>
                          <a:spcPts val="25"/>
                        </a:spcBef>
                      </a:pPr>
                      <a:r>
                        <a:rPr sz="1200" spc="-5" dirty="0">
                          <a:latin typeface="Arial"/>
                          <a:cs typeface="Arial"/>
                        </a:rPr>
                        <a:t>Low quality</a:t>
                      </a:r>
                      <a:r>
                        <a:rPr sz="1200" spc="-75" dirty="0">
                          <a:latin typeface="Arial"/>
                          <a:cs typeface="Arial"/>
                        </a:rPr>
                        <a:t> </a:t>
                      </a:r>
                      <a:r>
                        <a:rPr sz="1200" spc="-5" dirty="0">
                          <a:latin typeface="Arial"/>
                          <a:cs typeface="Arial"/>
                        </a:rPr>
                        <a:t>of  evidence</a:t>
                      </a:r>
                      <a:endParaRPr sz="1200">
                        <a:latin typeface="Arial"/>
                        <a:cs typeface="Arial"/>
                      </a:endParaRPr>
                    </a:p>
                  </a:txBody>
                  <a:tcPr marL="0" marR="0" marT="254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ECFF"/>
                    </a:solidFill>
                  </a:tcPr>
                </a:tc>
                <a:extLst>
                  <a:ext uri="{0D108BD9-81ED-4DB2-BD59-A6C34878D82A}">
                    <a16:rowId xmlns:a16="http://schemas.microsoft.com/office/drawing/2014/main" val="10002"/>
                  </a:ext>
                </a:extLst>
              </a:tr>
              <a:tr h="1183005">
                <a:tc>
                  <a:txBody>
                    <a:bodyPr/>
                    <a:lstStyle/>
                    <a:p>
                      <a:pPr marL="97790" marR="194945">
                        <a:lnSpc>
                          <a:spcPct val="100099"/>
                        </a:lnSpc>
                        <a:spcBef>
                          <a:spcPts val="325"/>
                        </a:spcBef>
                      </a:pPr>
                      <a:r>
                        <a:rPr sz="1200" spc="-5" dirty="0">
                          <a:latin typeface="Arial"/>
                          <a:cs typeface="Arial"/>
                        </a:rPr>
                        <a:t>Maintenance</a:t>
                      </a:r>
                      <a:r>
                        <a:rPr sz="1200" spc="-75" dirty="0">
                          <a:latin typeface="Arial"/>
                          <a:cs typeface="Arial"/>
                        </a:rPr>
                        <a:t> </a:t>
                      </a:r>
                      <a:r>
                        <a:rPr sz="1200" spc="-5" dirty="0">
                          <a:latin typeface="Arial"/>
                          <a:cs typeface="Arial"/>
                        </a:rPr>
                        <a:t>of  adequate  circulating  volume control/  no</a:t>
                      </a:r>
                      <a:r>
                        <a:rPr sz="1200" dirty="0">
                          <a:latin typeface="Arial"/>
                          <a:cs typeface="Arial"/>
                        </a:rPr>
                        <a:t>rm</a:t>
                      </a:r>
                      <a:r>
                        <a:rPr sz="1200" spc="-5" dirty="0">
                          <a:latin typeface="Arial"/>
                          <a:cs typeface="Arial"/>
                        </a:rPr>
                        <a:t>o</a:t>
                      </a:r>
                      <a:r>
                        <a:rPr sz="1200" dirty="0">
                          <a:latin typeface="Arial"/>
                          <a:cs typeface="Arial"/>
                        </a:rPr>
                        <a:t>v</a:t>
                      </a:r>
                      <a:r>
                        <a:rPr sz="1200" spc="-5" dirty="0">
                          <a:latin typeface="Arial"/>
                          <a:cs typeface="Arial"/>
                        </a:rPr>
                        <a:t>olae</a:t>
                      </a:r>
                      <a:r>
                        <a:rPr sz="1200" dirty="0">
                          <a:latin typeface="Arial"/>
                          <a:cs typeface="Arial"/>
                        </a:rPr>
                        <a:t>m</a:t>
                      </a:r>
                      <a:r>
                        <a:rPr sz="1200" spc="-5" dirty="0">
                          <a:latin typeface="Arial"/>
                          <a:cs typeface="Arial"/>
                        </a:rPr>
                        <a:t>i</a:t>
                      </a:r>
                      <a:r>
                        <a:rPr sz="1200" dirty="0">
                          <a:latin typeface="Arial"/>
                          <a:cs typeface="Arial"/>
                        </a:rPr>
                        <a:t>a</a:t>
                      </a:r>
                      <a:endParaRPr sz="1200">
                        <a:latin typeface="Arial"/>
                        <a:cs typeface="Arial"/>
                      </a:endParaRPr>
                    </a:p>
                  </a:txBody>
                  <a:tcPr marL="0" marR="0" marT="412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ECFF"/>
                    </a:solidFill>
                  </a:tcPr>
                </a:tc>
                <a:tc>
                  <a:txBody>
                    <a:bodyPr/>
                    <a:lstStyle/>
                    <a:p>
                      <a:pPr marL="97790" marR="224154">
                        <a:lnSpc>
                          <a:spcPct val="100000"/>
                        </a:lnSpc>
                        <a:spcBef>
                          <a:spcPts val="325"/>
                        </a:spcBef>
                      </a:pPr>
                      <a:r>
                        <a:rPr sz="1200" spc="-5" dirty="0">
                          <a:latin typeface="Arial"/>
                          <a:cs typeface="Arial"/>
                        </a:rPr>
                        <a:t>Does the use of specific fluid  management strategies during  surgery affect the incidence of</a:t>
                      </a:r>
                      <a:r>
                        <a:rPr sz="1200" spc="-20" dirty="0">
                          <a:latin typeface="Arial"/>
                          <a:cs typeface="Arial"/>
                        </a:rPr>
                        <a:t> </a:t>
                      </a:r>
                      <a:r>
                        <a:rPr sz="1200" spc="-5" dirty="0">
                          <a:latin typeface="Arial"/>
                          <a:cs typeface="Arial"/>
                        </a:rPr>
                        <a:t>SSI?</a:t>
                      </a:r>
                      <a:endParaRPr sz="1200">
                        <a:latin typeface="Arial"/>
                        <a:cs typeface="Arial"/>
                      </a:endParaRPr>
                    </a:p>
                  </a:txBody>
                  <a:tcPr marL="0" marR="0" marT="412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ECFF"/>
                    </a:solidFill>
                  </a:tcPr>
                </a:tc>
                <a:tc>
                  <a:txBody>
                    <a:bodyPr/>
                    <a:lstStyle/>
                    <a:p>
                      <a:pPr marL="97790" marR="179705">
                        <a:lnSpc>
                          <a:spcPct val="100000"/>
                        </a:lnSpc>
                        <a:spcBef>
                          <a:spcPts val="325"/>
                        </a:spcBef>
                      </a:pPr>
                      <a:r>
                        <a:rPr sz="1200" spc="-5" dirty="0">
                          <a:latin typeface="Arial"/>
                          <a:cs typeface="Arial"/>
                        </a:rPr>
                        <a:t>Goal-directed fluid therapy should be  used intraoperatively for the purpose of  the reduction of</a:t>
                      </a:r>
                      <a:r>
                        <a:rPr sz="1200" dirty="0">
                          <a:latin typeface="Arial"/>
                          <a:cs typeface="Arial"/>
                        </a:rPr>
                        <a:t> </a:t>
                      </a:r>
                      <a:r>
                        <a:rPr sz="1200" spc="-5" dirty="0">
                          <a:latin typeface="Arial"/>
                          <a:cs typeface="Arial"/>
                        </a:rPr>
                        <a:t>SSI.</a:t>
                      </a:r>
                      <a:endParaRPr sz="1200">
                        <a:latin typeface="Arial"/>
                        <a:cs typeface="Arial"/>
                      </a:endParaRPr>
                    </a:p>
                  </a:txBody>
                  <a:tcPr marL="0" marR="0" marT="412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ECFF"/>
                    </a:solidFill>
                  </a:tcPr>
                </a:tc>
                <a:tc>
                  <a:txBody>
                    <a:bodyPr/>
                    <a:lstStyle/>
                    <a:p>
                      <a:pPr marL="120650" marR="431165">
                        <a:lnSpc>
                          <a:spcPts val="1430"/>
                        </a:lnSpc>
                        <a:spcBef>
                          <a:spcPts val="20"/>
                        </a:spcBef>
                      </a:pPr>
                      <a:r>
                        <a:rPr sz="1200" spc="-10" dirty="0">
                          <a:latin typeface="Arial"/>
                          <a:cs typeface="Arial"/>
                        </a:rPr>
                        <a:t>Conditional  </a:t>
                      </a:r>
                      <a:r>
                        <a:rPr sz="1200" dirty="0">
                          <a:latin typeface="Arial"/>
                          <a:cs typeface="Arial"/>
                        </a:rPr>
                        <a:t>r</a:t>
                      </a:r>
                      <a:r>
                        <a:rPr sz="1200" spc="-5" dirty="0">
                          <a:latin typeface="Arial"/>
                          <a:cs typeface="Arial"/>
                        </a:rPr>
                        <a:t>e</a:t>
                      </a:r>
                      <a:r>
                        <a:rPr sz="1200" dirty="0">
                          <a:latin typeface="Arial"/>
                          <a:cs typeface="Arial"/>
                        </a:rPr>
                        <a:t>c</a:t>
                      </a:r>
                      <a:r>
                        <a:rPr sz="1200" spc="-5" dirty="0">
                          <a:latin typeface="Arial"/>
                          <a:cs typeface="Arial"/>
                        </a:rPr>
                        <a:t>o</a:t>
                      </a:r>
                      <a:r>
                        <a:rPr sz="1200" dirty="0">
                          <a:latin typeface="Arial"/>
                          <a:cs typeface="Arial"/>
                        </a:rPr>
                        <a:t>mm</a:t>
                      </a:r>
                      <a:r>
                        <a:rPr sz="1200" spc="-5" dirty="0">
                          <a:latin typeface="Arial"/>
                          <a:cs typeface="Arial"/>
                        </a:rPr>
                        <a:t>enda</a:t>
                      </a:r>
                      <a:r>
                        <a:rPr sz="1200" dirty="0">
                          <a:latin typeface="Arial"/>
                          <a:cs typeface="Arial"/>
                        </a:rPr>
                        <a:t>t</a:t>
                      </a:r>
                      <a:r>
                        <a:rPr sz="1200" spc="-5" dirty="0">
                          <a:latin typeface="Arial"/>
                          <a:cs typeface="Arial"/>
                        </a:rPr>
                        <a:t>io</a:t>
                      </a:r>
                      <a:r>
                        <a:rPr sz="1200" dirty="0">
                          <a:latin typeface="Arial"/>
                          <a:cs typeface="Arial"/>
                        </a:rPr>
                        <a:t>n</a:t>
                      </a:r>
                      <a:endParaRPr sz="1200">
                        <a:latin typeface="Arial"/>
                        <a:cs typeface="Arial"/>
                      </a:endParaRPr>
                    </a:p>
                    <a:p>
                      <a:pPr marL="120650">
                        <a:lnSpc>
                          <a:spcPts val="1390"/>
                        </a:lnSpc>
                      </a:pPr>
                      <a:r>
                        <a:rPr sz="1200" dirty="0">
                          <a:latin typeface="Arial"/>
                          <a:cs typeface="Arial"/>
                        </a:rPr>
                        <a:t>------------------------</a:t>
                      </a:r>
                      <a:endParaRPr sz="1200">
                        <a:latin typeface="Arial"/>
                        <a:cs typeface="Arial"/>
                      </a:endParaRPr>
                    </a:p>
                    <a:p>
                      <a:pPr marL="120650" marR="633730">
                        <a:lnSpc>
                          <a:spcPct val="100000"/>
                        </a:lnSpc>
                        <a:spcBef>
                          <a:spcPts val="25"/>
                        </a:spcBef>
                      </a:pPr>
                      <a:r>
                        <a:rPr sz="1200" spc="-5" dirty="0">
                          <a:latin typeface="Arial"/>
                          <a:cs typeface="Arial"/>
                        </a:rPr>
                        <a:t>Low quality</a:t>
                      </a:r>
                      <a:r>
                        <a:rPr sz="1200" spc="-75" dirty="0">
                          <a:latin typeface="Arial"/>
                          <a:cs typeface="Arial"/>
                        </a:rPr>
                        <a:t> </a:t>
                      </a:r>
                      <a:r>
                        <a:rPr sz="1200" spc="-5" dirty="0">
                          <a:latin typeface="Arial"/>
                          <a:cs typeface="Arial"/>
                        </a:rPr>
                        <a:t>of  evidence</a:t>
                      </a:r>
                      <a:endParaRPr sz="1200">
                        <a:latin typeface="Arial"/>
                        <a:cs typeface="Arial"/>
                      </a:endParaRPr>
                    </a:p>
                  </a:txBody>
                  <a:tcPr marL="0" marR="0" marT="254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3"/>
                  </a:ext>
                </a:extLst>
              </a:tr>
            </a:tbl>
          </a:graphicData>
        </a:graphic>
      </p:graphicFrame>
      <p:sp>
        <p:nvSpPr>
          <p:cNvPr id="5" name="object 5"/>
          <p:cNvSpPr/>
          <p:nvPr/>
        </p:nvSpPr>
        <p:spPr>
          <a:xfrm>
            <a:off x="8133236" y="5842426"/>
            <a:ext cx="969524" cy="971496"/>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266173" y="1769544"/>
          <a:ext cx="8722993" cy="4015105"/>
        </p:xfrm>
        <a:graphic>
          <a:graphicData uri="http://schemas.openxmlformats.org/drawingml/2006/table">
            <a:tbl>
              <a:tblPr firstRow="1" bandRow="1">
                <a:tableStyleId>{2D5ABB26-0587-4C30-8999-92F81FD0307C}</a:tableStyleId>
              </a:tblPr>
              <a:tblGrid>
                <a:gridCol w="1379855">
                  <a:extLst>
                    <a:ext uri="{9D8B030D-6E8A-4147-A177-3AD203B41FA5}">
                      <a16:colId xmlns:a16="http://schemas.microsoft.com/office/drawing/2014/main" val="20000"/>
                    </a:ext>
                  </a:extLst>
                </a:gridCol>
                <a:gridCol w="2730499">
                  <a:extLst>
                    <a:ext uri="{9D8B030D-6E8A-4147-A177-3AD203B41FA5}">
                      <a16:colId xmlns:a16="http://schemas.microsoft.com/office/drawing/2014/main" val="20001"/>
                    </a:ext>
                  </a:extLst>
                </a:gridCol>
                <a:gridCol w="2921000">
                  <a:extLst>
                    <a:ext uri="{9D8B030D-6E8A-4147-A177-3AD203B41FA5}">
                      <a16:colId xmlns:a16="http://schemas.microsoft.com/office/drawing/2014/main" val="20002"/>
                    </a:ext>
                  </a:extLst>
                </a:gridCol>
                <a:gridCol w="1691639">
                  <a:extLst>
                    <a:ext uri="{9D8B030D-6E8A-4147-A177-3AD203B41FA5}">
                      <a16:colId xmlns:a16="http://schemas.microsoft.com/office/drawing/2014/main" val="20003"/>
                    </a:ext>
                  </a:extLst>
                </a:gridCol>
              </a:tblGrid>
              <a:tr h="640080">
                <a:tc>
                  <a:txBody>
                    <a:bodyPr/>
                    <a:lstStyle/>
                    <a:p>
                      <a:pPr marL="399415">
                        <a:lnSpc>
                          <a:spcPct val="100000"/>
                        </a:lnSpc>
                        <a:spcBef>
                          <a:spcPts val="325"/>
                        </a:spcBef>
                      </a:pPr>
                      <a:r>
                        <a:rPr sz="1800" b="1" spc="-30" dirty="0">
                          <a:solidFill>
                            <a:srgbClr val="FFFFFF"/>
                          </a:solidFill>
                          <a:latin typeface="Arial"/>
                          <a:cs typeface="Arial"/>
                        </a:rPr>
                        <a:t>Topic</a:t>
                      </a:r>
                      <a:endParaRPr sz="1800">
                        <a:latin typeface="Arial"/>
                        <a:cs typeface="Arial"/>
                      </a:endParaRPr>
                    </a:p>
                  </a:txBody>
                  <a:tcPr marL="0" marR="0" marT="412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336699"/>
                    </a:solidFill>
                  </a:tcPr>
                </a:tc>
                <a:tc>
                  <a:txBody>
                    <a:bodyPr/>
                    <a:lstStyle/>
                    <a:p>
                      <a:pPr marL="97155">
                        <a:lnSpc>
                          <a:spcPct val="100000"/>
                        </a:lnSpc>
                        <a:spcBef>
                          <a:spcPts val="325"/>
                        </a:spcBef>
                      </a:pPr>
                      <a:r>
                        <a:rPr sz="1800" b="1" spc="-5" dirty="0">
                          <a:solidFill>
                            <a:srgbClr val="FFFFFF"/>
                          </a:solidFill>
                          <a:latin typeface="Arial"/>
                          <a:cs typeface="Arial"/>
                        </a:rPr>
                        <a:t>Research</a:t>
                      </a:r>
                      <a:r>
                        <a:rPr sz="1800" b="1" spc="-10" dirty="0">
                          <a:solidFill>
                            <a:srgbClr val="FFFFFF"/>
                          </a:solidFill>
                          <a:latin typeface="Arial"/>
                          <a:cs typeface="Arial"/>
                        </a:rPr>
                        <a:t> </a:t>
                      </a:r>
                      <a:r>
                        <a:rPr sz="1800" b="1" spc="-5" dirty="0">
                          <a:solidFill>
                            <a:srgbClr val="FFFFFF"/>
                          </a:solidFill>
                          <a:latin typeface="Arial"/>
                          <a:cs typeface="Arial"/>
                        </a:rPr>
                        <a:t>question</a:t>
                      </a:r>
                      <a:endParaRPr sz="1800">
                        <a:latin typeface="Arial"/>
                        <a:cs typeface="Arial"/>
                      </a:endParaRPr>
                    </a:p>
                  </a:txBody>
                  <a:tcPr marL="0" marR="0" marT="412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336699"/>
                    </a:solidFill>
                  </a:tcPr>
                </a:tc>
                <a:tc>
                  <a:txBody>
                    <a:bodyPr/>
                    <a:lstStyle/>
                    <a:p>
                      <a:pPr marL="97155">
                        <a:lnSpc>
                          <a:spcPct val="100000"/>
                        </a:lnSpc>
                        <a:spcBef>
                          <a:spcPts val="325"/>
                        </a:spcBef>
                      </a:pPr>
                      <a:r>
                        <a:rPr sz="1800" b="1" spc="-5" dirty="0">
                          <a:solidFill>
                            <a:srgbClr val="FFFFFF"/>
                          </a:solidFill>
                          <a:latin typeface="Arial"/>
                          <a:cs typeface="Arial"/>
                        </a:rPr>
                        <a:t>Recommendation</a:t>
                      </a:r>
                      <a:endParaRPr sz="1800">
                        <a:latin typeface="Arial"/>
                        <a:cs typeface="Arial"/>
                      </a:endParaRPr>
                    </a:p>
                  </a:txBody>
                  <a:tcPr marL="0" marR="0" marT="412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336699"/>
                    </a:solidFill>
                  </a:tcPr>
                </a:tc>
                <a:tc>
                  <a:txBody>
                    <a:bodyPr/>
                    <a:lstStyle/>
                    <a:p>
                      <a:pPr marL="96520" marR="647700">
                        <a:lnSpc>
                          <a:spcPts val="2130"/>
                        </a:lnSpc>
                        <a:spcBef>
                          <a:spcPts val="420"/>
                        </a:spcBef>
                      </a:pPr>
                      <a:r>
                        <a:rPr sz="1800" b="1" u="heavy" spc="-5" dirty="0">
                          <a:solidFill>
                            <a:srgbClr val="FFFFFF"/>
                          </a:solidFill>
                          <a:uFill>
                            <a:solidFill>
                              <a:srgbClr val="FFFFFF"/>
                            </a:solidFill>
                          </a:uFill>
                          <a:latin typeface="Arial"/>
                          <a:cs typeface="Arial"/>
                        </a:rPr>
                        <a:t>S</a:t>
                      </a:r>
                      <a:r>
                        <a:rPr sz="1800" b="1" u="heavy" dirty="0">
                          <a:solidFill>
                            <a:srgbClr val="FFFFFF"/>
                          </a:solidFill>
                          <a:uFill>
                            <a:solidFill>
                              <a:srgbClr val="FFFFFF"/>
                            </a:solidFill>
                          </a:uFill>
                          <a:latin typeface="Arial"/>
                          <a:cs typeface="Arial"/>
                        </a:rPr>
                        <a:t>t</a:t>
                      </a:r>
                      <a:r>
                        <a:rPr sz="1800" b="1" u="heavy" spc="-5" dirty="0">
                          <a:solidFill>
                            <a:srgbClr val="FFFFFF"/>
                          </a:solidFill>
                          <a:uFill>
                            <a:solidFill>
                              <a:srgbClr val="FFFFFF"/>
                            </a:solidFill>
                          </a:uFill>
                          <a:latin typeface="Arial"/>
                          <a:cs typeface="Arial"/>
                        </a:rPr>
                        <a:t>reng</a:t>
                      </a:r>
                      <a:r>
                        <a:rPr sz="1800" b="1" u="heavy" dirty="0">
                          <a:solidFill>
                            <a:srgbClr val="FFFFFF"/>
                          </a:solidFill>
                          <a:uFill>
                            <a:solidFill>
                              <a:srgbClr val="FFFFFF"/>
                            </a:solidFill>
                          </a:uFill>
                          <a:latin typeface="Arial"/>
                          <a:cs typeface="Arial"/>
                        </a:rPr>
                        <a:t>th </a:t>
                      </a:r>
                      <a:r>
                        <a:rPr sz="1800" b="1" dirty="0">
                          <a:solidFill>
                            <a:srgbClr val="FFFFFF"/>
                          </a:solidFill>
                          <a:latin typeface="Arial"/>
                          <a:cs typeface="Arial"/>
                        </a:rPr>
                        <a:t> </a:t>
                      </a:r>
                      <a:r>
                        <a:rPr sz="1800" b="1" spc="-5" dirty="0">
                          <a:solidFill>
                            <a:srgbClr val="FFFFFF"/>
                          </a:solidFill>
                          <a:latin typeface="Arial"/>
                          <a:cs typeface="Arial"/>
                        </a:rPr>
                        <a:t>Quality</a:t>
                      </a:r>
                      <a:endParaRPr sz="1800">
                        <a:latin typeface="Arial"/>
                        <a:cs typeface="Arial"/>
                      </a:endParaRPr>
                    </a:p>
                  </a:txBody>
                  <a:tcPr marL="0" marR="0" marT="5334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336699"/>
                    </a:solidFill>
                  </a:tcPr>
                </a:tc>
                <a:extLst>
                  <a:ext uri="{0D108BD9-81ED-4DB2-BD59-A6C34878D82A}">
                    <a16:rowId xmlns:a16="http://schemas.microsoft.com/office/drawing/2014/main" val="10000"/>
                  </a:ext>
                </a:extLst>
              </a:tr>
              <a:tr h="2286000">
                <a:tc>
                  <a:txBody>
                    <a:bodyPr/>
                    <a:lstStyle/>
                    <a:p>
                      <a:pPr marL="97790" marR="489584">
                        <a:lnSpc>
                          <a:spcPct val="100000"/>
                        </a:lnSpc>
                        <a:spcBef>
                          <a:spcPts val="325"/>
                        </a:spcBef>
                      </a:pPr>
                      <a:r>
                        <a:rPr sz="1200" spc="-5" dirty="0">
                          <a:latin typeface="Arial"/>
                          <a:cs typeface="Arial"/>
                        </a:rPr>
                        <a:t>Drapes</a:t>
                      </a:r>
                      <a:r>
                        <a:rPr sz="1200" spc="-85" dirty="0">
                          <a:latin typeface="Arial"/>
                          <a:cs typeface="Arial"/>
                        </a:rPr>
                        <a:t> </a:t>
                      </a:r>
                      <a:r>
                        <a:rPr sz="1200" spc="-5" dirty="0">
                          <a:latin typeface="Arial"/>
                          <a:cs typeface="Arial"/>
                        </a:rPr>
                        <a:t>and  gowns</a:t>
                      </a:r>
                      <a:endParaRPr sz="1200">
                        <a:latin typeface="Arial"/>
                        <a:cs typeface="Arial"/>
                      </a:endParaRPr>
                    </a:p>
                  </a:txBody>
                  <a:tcPr marL="0" marR="0" marT="412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ECFF"/>
                    </a:solidFill>
                  </a:tcPr>
                </a:tc>
                <a:tc>
                  <a:txBody>
                    <a:bodyPr/>
                    <a:lstStyle/>
                    <a:p>
                      <a:pPr marL="440055" marR="109855" indent="-342900">
                        <a:lnSpc>
                          <a:spcPct val="100099"/>
                        </a:lnSpc>
                        <a:spcBef>
                          <a:spcPts val="325"/>
                        </a:spcBef>
                        <a:buAutoNum type="arabicPeriod"/>
                        <a:tabLst>
                          <a:tab pos="440055" algn="l"/>
                          <a:tab pos="440690" algn="l"/>
                        </a:tabLst>
                      </a:pPr>
                      <a:r>
                        <a:rPr sz="1200" dirty="0">
                          <a:latin typeface="Arial"/>
                          <a:cs typeface="Arial"/>
                        </a:rPr>
                        <a:t>Is </a:t>
                      </a:r>
                      <a:r>
                        <a:rPr sz="1200" spc="-5" dirty="0">
                          <a:latin typeface="Arial"/>
                          <a:cs typeface="Arial"/>
                        </a:rPr>
                        <a:t>there </a:t>
                      </a:r>
                      <a:r>
                        <a:rPr sz="1200" dirty="0">
                          <a:latin typeface="Arial"/>
                          <a:cs typeface="Arial"/>
                        </a:rPr>
                        <a:t>a </a:t>
                      </a:r>
                      <a:r>
                        <a:rPr sz="1200" spc="-5" dirty="0">
                          <a:latin typeface="Arial"/>
                          <a:cs typeface="Arial"/>
                        </a:rPr>
                        <a:t>difference in SSI rates  depending on the use of  disposable non-woven drapes  and gowns </a:t>
                      </a:r>
                      <a:r>
                        <a:rPr sz="1200" dirty="0">
                          <a:latin typeface="Arial"/>
                          <a:cs typeface="Arial"/>
                        </a:rPr>
                        <a:t>vs. </a:t>
                      </a:r>
                      <a:r>
                        <a:rPr sz="1200" spc="-5" dirty="0">
                          <a:latin typeface="Arial"/>
                          <a:cs typeface="Arial"/>
                        </a:rPr>
                        <a:t>reusable, woven  drapes and</a:t>
                      </a:r>
                      <a:r>
                        <a:rPr sz="1200" spc="-10" dirty="0">
                          <a:latin typeface="Arial"/>
                          <a:cs typeface="Arial"/>
                        </a:rPr>
                        <a:t> </a:t>
                      </a:r>
                      <a:r>
                        <a:rPr sz="1200" spc="-5" dirty="0">
                          <a:latin typeface="Arial"/>
                          <a:cs typeface="Arial"/>
                        </a:rPr>
                        <a:t>gowns?</a:t>
                      </a:r>
                      <a:endParaRPr sz="1200">
                        <a:latin typeface="Arial"/>
                        <a:cs typeface="Arial"/>
                      </a:endParaRPr>
                    </a:p>
                    <a:p>
                      <a:pPr marL="440055" marR="83820" indent="-342900">
                        <a:lnSpc>
                          <a:spcPts val="1430"/>
                        </a:lnSpc>
                        <a:spcBef>
                          <a:spcPts val="45"/>
                        </a:spcBef>
                        <a:buAutoNum type="arabicPeriod"/>
                        <a:tabLst>
                          <a:tab pos="440055" algn="l"/>
                          <a:tab pos="440690" algn="l"/>
                        </a:tabLst>
                      </a:pPr>
                      <a:r>
                        <a:rPr sz="1200" spc="-5" dirty="0">
                          <a:latin typeface="Arial"/>
                          <a:cs typeface="Arial"/>
                        </a:rPr>
                        <a:t>Does changing drapes during  operations affect the risk of</a:t>
                      </a:r>
                      <a:r>
                        <a:rPr sz="1200" spc="-20" dirty="0">
                          <a:latin typeface="Arial"/>
                          <a:cs typeface="Arial"/>
                        </a:rPr>
                        <a:t> </a:t>
                      </a:r>
                      <a:r>
                        <a:rPr sz="1200" spc="-5" dirty="0">
                          <a:latin typeface="Arial"/>
                          <a:cs typeface="Arial"/>
                        </a:rPr>
                        <a:t>SSI?</a:t>
                      </a:r>
                      <a:endParaRPr sz="1200">
                        <a:latin typeface="Arial"/>
                        <a:cs typeface="Arial"/>
                      </a:endParaRPr>
                    </a:p>
                    <a:p>
                      <a:pPr marL="440055" indent="-342900">
                        <a:lnSpc>
                          <a:spcPts val="1390"/>
                        </a:lnSpc>
                        <a:buAutoNum type="arabicPeriod"/>
                        <a:tabLst>
                          <a:tab pos="440055" algn="l"/>
                          <a:tab pos="440690" algn="l"/>
                        </a:tabLst>
                      </a:pPr>
                      <a:r>
                        <a:rPr sz="1200" spc="-5" dirty="0">
                          <a:latin typeface="Arial"/>
                          <a:cs typeface="Arial"/>
                        </a:rPr>
                        <a:t>Does the use of disposable</a:t>
                      </a:r>
                      <a:endParaRPr sz="1200">
                        <a:latin typeface="Arial"/>
                        <a:cs typeface="Arial"/>
                      </a:endParaRPr>
                    </a:p>
                    <a:p>
                      <a:pPr marL="440055" marR="231775">
                        <a:lnSpc>
                          <a:spcPct val="100000"/>
                        </a:lnSpc>
                        <a:spcBef>
                          <a:spcPts val="30"/>
                        </a:spcBef>
                      </a:pPr>
                      <a:r>
                        <a:rPr sz="1200" spc="-5" dirty="0">
                          <a:latin typeface="Arial"/>
                          <a:cs typeface="Arial"/>
                        </a:rPr>
                        <a:t>adhesive incise drapes</a:t>
                      </a:r>
                      <a:r>
                        <a:rPr sz="1200" spc="-45" dirty="0">
                          <a:latin typeface="Arial"/>
                          <a:cs typeface="Arial"/>
                        </a:rPr>
                        <a:t> </a:t>
                      </a:r>
                      <a:r>
                        <a:rPr sz="1200" spc="-5" dirty="0">
                          <a:latin typeface="Arial"/>
                          <a:cs typeface="Arial"/>
                        </a:rPr>
                        <a:t>reduce  the risk of</a:t>
                      </a:r>
                      <a:r>
                        <a:rPr sz="1200" dirty="0">
                          <a:latin typeface="Arial"/>
                          <a:cs typeface="Arial"/>
                        </a:rPr>
                        <a:t> </a:t>
                      </a:r>
                      <a:r>
                        <a:rPr sz="1200" spc="-5" dirty="0">
                          <a:latin typeface="Arial"/>
                          <a:cs typeface="Arial"/>
                        </a:rPr>
                        <a:t>SSI?</a:t>
                      </a:r>
                      <a:endParaRPr sz="1200">
                        <a:latin typeface="Arial"/>
                        <a:cs typeface="Arial"/>
                      </a:endParaRPr>
                    </a:p>
                  </a:txBody>
                  <a:tcPr marL="0" marR="0" marT="412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ECFF"/>
                    </a:solidFill>
                  </a:tcPr>
                </a:tc>
                <a:tc>
                  <a:txBody>
                    <a:bodyPr/>
                    <a:lstStyle/>
                    <a:p>
                      <a:pPr marL="97155" marR="242570">
                        <a:lnSpc>
                          <a:spcPct val="100099"/>
                        </a:lnSpc>
                        <a:spcBef>
                          <a:spcPts val="325"/>
                        </a:spcBef>
                      </a:pPr>
                      <a:r>
                        <a:rPr sz="1200" spc="-5" dirty="0">
                          <a:latin typeface="Arial"/>
                          <a:cs typeface="Arial"/>
                        </a:rPr>
                        <a:t>Either sterile disposable non-woven or  sterile reusable woven drapes and  surgical gowns can be used during  surgical operations for the purpose of  preventing</a:t>
                      </a:r>
                      <a:r>
                        <a:rPr sz="1200" spc="-10" dirty="0">
                          <a:latin typeface="Arial"/>
                          <a:cs typeface="Arial"/>
                        </a:rPr>
                        <a:t> </a:t>
                      </a:r>
                      <a:r>
                        <a:rPr sz="1200" spc="-5" dirty="0">
                          <a:latin typeface="Arial"/>
                          <a:cs typeface="Arial"/>
                        </a:rPr>
                        <a:t>SSI.</a:t>
                      </a:r>
                      <a:endParaRPr sz="1200">
                        <a:latin typeface="Arial"/>
                        <a:cs typeface="Arial"/>
                      </a:endParaRPr>
                    </a:p>
                    <a:p>
                      <a:pPr>
                        <a:lnSpc>
                          <a:spcPct val="100000"/>
                        </a:lnSpc>
                      </a:pPr>
                      <a:endParaRPr sz="1300">
                        <a:latin typeface="Times New Roman"/>
                        <a:cs typeface="Times New Roman"/>
                      </a:endParaRPr>
                    </a:p>
                    <a:p>
                      <a:pPr>
                        <a:lnSpc>
                          <a:spcPct val="100000"/>
                        </a:lnSpc>
                        <a:spcBef>
                          <a:spcPts val="35"/>
                        </a:spcBef>
                      </a:pPr>
                      <a:endParaRPr sz="1150">
                        <a:latin typeface="Times New Roman"/>
                        <a:cs typeface="Times New Roman"/>
                      </a:endParaRPr>
                    </a:p>
                    <a:p>
                      <a:pPr marL="97155" marR="233679">
                        <a:lnSpc>
                          <a:spcPct val="100299"/>
                        </a:lnSpc>
                      </a:pPr>
                      <a:r>
                        <a:rPr sz="1200" spc="-5" dirty="0">
                          <a:latin typeface="Arial"/>
                          <a:cs typeface="Arial"/>
                        </a:rPr>
                        <a:t>Plastic adhesive incise drapes with or  without antimicrobial properties should  not be used for the purpose of  preventing</a:t>
                      </a:r>
                      <a:r>
                        <a:rPr sz="1200" spc="-10" dirty="0">
                          <a:latin typeface="Arial"/>
                          <a:cs typeface="Arial"/>
                        </a:rPr>
                        <a:t> </a:t>
                      </a:r>
                      <a:r>
                        <a:rPr sz="1200" spc="-5" dirty="0">
                          <a:latin typeface="Arial"/>
                          <a:cs typeface="Arial"/>
                        </a:rPr>
                        <a:t>SSI.</a:t>
                      </a:r>
                      <a:endParaRPr sz="1200">
                        <a:latin typeface="Arial"/>
                        <a:cs typeface="Arial"/>
                      </a:endParaRPr>
                    </a:p>
                  </a:txBody>
                  <a:tcPr marL="0" marR="0" marT="412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ECFF"/>
                    </a:solidFill>
                  </a:tcPr>
                </a:tc>
                <a:tc>
                  <a:txBody>
                    <a:bodyPr/>
                    <a:lstStyle/>
                    <a:p>
                      <a:pPr marL="119380" marR="433070">
                        <a:lnSpc>
                          <a:spcPts val="1430"/>
                        </a:lnSpc>
                        <a:spcBef>
                          <a:spcPts val="20"/>
                        </a:spcBef>
                      </a:pPr>
                      <a:r>
                        <a:rPr sz="1200" spc="-10" dirty="0">
                          <a:latin typeface="Arial"/>
                          <a:cs typeface="Arial"/>
                        </a:rPr>
                        <a:t>Conditional  </a:t>
                      </a:r>
                      <a:r>
                        <a:rPr sz="1200" dirty="0">
                          <a:latin typeface="Arial"/>
                          <a:cs typeface="Arial"/>
                        </a:rPr>
                        <a:t>r</a:t>
                      </a:r>
                      <a:r>
                        <a:rPr sz="1200" spc="-5" dirty="0">
                          <a:latin typeface="Arial"/>
                          <a:cs typeface="Arial"/>
                        </a:rPr>
                        <a:t>e</a:t>
                      </a:r>
                      <a:r>
                        <a:rPr sz="1200" dirty="0">
                          <a:latin typeface="Arial"/>
                          <a:cs typeface="Arial"/>
                        </a:rPr>
                        <a:t>c</a:t>
                      </a:r>
                      <a:r>
                        <a:rPr sz="1200" spc="-5" dirty="0">
                          <a:latin typeface="Arial"/>
                          <a:cs typeface="Arial"/>
                        </a:rPr>
                        <a:t>o</a:t>
                      </a:r>
                      <a:r>
                        <a:rPr sz="1200" dirty="0">
                          <a:latin typeface="Arial"/>
                          <a:cs typeface="Arial"/>
                        </a:rPr>
                        <a:t>mm</a:t>
                      </a:r>
                      <a:r>
                        <a:rPr sz="1200" spc="-5" dirty="0">
                          <a:latin typeface="Arial"/>
                          <a:cs typeface="Arial"/>
                        </a:rPr>
                        <a:t>enda</a:t>
                      </a:r>
                      <a:r>
                        <a:rPr sz="1200" dirty="0">
                          <a:latin typeface="Arial"/>
                          <a:cs typeface="Arial"/>
                        </a:rPr>
                        <a:t>t</a:t>
                      </a:r>
                      <a:r>
                        <a:rPr sz="1200" spc="-5" dirty="0">
                          <a:latin typeface="Arial"/>
                          <a:cs typeface="Arial"/>
                        </a:rPr>
                        <a:t>io</a:t>
                      </a:r>
                      <a:r>
                        <a:rPr sz="1200" dirty="0">
                          <a:latin typeface="Arial"/>
                          <a:cs typeface="Arial"/>
                        </a:rPr>
                        <a:t>n</a:t>
                      </a:r>
                      <a:endParaRPr sz="1200">
                        <a:latin typeface="Arial"/>
                        <a:cs typeface="Arial"/>
                      </a:endParaRPr>
                    </a:p>
                    <a:p>
                      <a:pPr marL="161925">
                        <a:lnSpc>
                          <a:spcPts val="1390"/>
                        </a:lnSpc>
                      </a:pPr>
                      <a:r>
                        <a:rPr sz="1200" dirty="0">
                          <a:latin typeface="Arial"/>
                          <a:cs typeface="Arial"/>
                        </a:rPr>
                        <a:t>-------------------------</a:t>
                      </a:r>
                      <a:endParaRPr sz="1200">
                        <a:latin typeface="Arial"/>
                        <a:cs typeface="Arial"/>
                      </a:endParaRPr>
                    </a:p>
                    <a:p>
                      <a:pPr marL="119380" marR="152400">
                        <a:lnSpc>
                          <a:spcPct val="100000"/>
                        </a:lnSpc>
                        <a:spcBef>
                          <a:spcPts val="25"/>
                        </a:spcBef>
                      </a:pPr>
                      <a:r>
                        <a:rPr sz="1200" spc="-5" dirty="0">
                          <a:latin typeface="Arial"/>
                          <a:cs typeface="Arial"/>
                        </a:rPr>
                        <a:t>Moderate </a:t>
                      </a:r>
                      <a:r>
                        <a:rPr sz="1200" dirty="0">
                          <a:latin typeface="Arial"/>
                          <a:cs typeface="Arial"/>
                        </a:rPr>
                        <a:t>to </a:t>
                      </a:r>
                      <a:r>
                        <a:rPr sz="1200" spc="-5" dirty="0">
                          <a:latin typeface="Arial"/>
                          <a:cs typeface="Arial"/>
                        </a:rPr>
                        <a:t>very</a:t>
                      </a:r>
                      <a:r>
                        <a:rPr sz="1200" spc="-65" dirty="0">
                          <a:latin typeface="Arial"/>
                          <a:cs typeface="Arial"/>
                        </a:rPr>
                        <a:t> </a:t>
                      </a:r>
                      <a:r>
                        <a:rPr sz="1200" spc="-5" dirty="0">
                          <a:latin typeface="Arial"/>
                          <a:cs typeface="Arial"/>
                        </a:rPr>
                        <a:t>low  quality of</a:t>
                      </a:r>
                      <a:r>
                        <a:rPr sz="1200" spc="-15" dirty="0">
                          <a:latin typeface="Arial"/>
                          <a:cs typeface="Arial"/>
                        </a:rPr>
                        <a:t> </a:t>
                      </a:r>
                      <a:r>
                        <a:rPr sz="1200" spc="-5" dirty="0">
                          <a:latin typeface="Arial"/>
                          <a:cs typeface="Arial"/>
                        </a:rPr>
                        <a:t>evidence</a:t>
                      </a:r>
                      <a:endParaRPr sz="1200">
                        <a:latin typeface="Arial"/>
                        <a:cs typeface="Arial"/>
                      </a:endParaRPr>
                    </a:p>
                    <a:p>
                      <a:pPr>
                        <a:lnSpc>
                          <a:spcPct val="100000"/>
                        </a:lnSpc>
                      </a:pPr>
                      <a:endParaRPr sz="1300">
                        <a:latin typeface="Times New Roman"/>
                        <a:cs typeface="Times New Roman"/>
                      </a:endParaRPr>
                    </a:p>
                    <a:p>
                      <a:pPr>
                        <a:lnSpc>
                          <a:spcPct val="100000"/>
                        </a:lnSpc>
                        <a:spcBef>
                          <a:spcPts val="10"/>
                        </a:spcBef>
                      </a:pPr>
                      <a:endParaRPr sz="1150">
                        <a:latin typeface="Times New Roman"/>
                        <a:cs typeface="Times New Roman"/>
                      </a:endParaRPr>
                    </a:p>
                    <a:p>
                      <a:pPr marL="119380" marR="433070">
                        <a:lnSpc>
                          <a:spcPct val="101800"/>
                        </a:lnSpc>
                        <a:spcBef>
                          <a:spcPts val="5"/>
                        </a:spcBef>
                      </a:pPr>
                      <a:r>
                        <a:rPr sz="1200" spc="-10" dirty="0">
                          <a:latin typeface="Arial"/>
                          <a:cs typeface="Arial"/>
                        </a:rPr>
                        <a:t>Conditional  </a:t>
                      </a:r>
                      <a:r>
                        <a:rPr sz="1200" dirty="0">
                          <a:latin typeface="Arial"/>
                          <a:cs typeface="Arial"/>
                        </a:rPr>
                        <a:t>r</a:t>
                      </a:r>
                      <a:r>
                        <a:rPr sz="1200" spc="-5" dirty="0">
                          <a:latin typeface="Arial"/>
                          <a:cs typeface="Arial"/>
                        </a:rPr>
                        <a:t>e</a:t>
                      </a:r>
                      <a:r>
                        <a:rPr sz="1200" dirty="0">
                          <a:latin typeface="Arial"/>
                          <a:cs typeface="Arial"/>
                        </a:rPr>
                        <a:t>c</a:t>
                      </a:r>
                      <a:r>
                        <a:rPr sz="1200" spc="-5" dirty="0">
                          <a:latin typeface="Arial"/>
                          <a:cs typeface="Arial"/>
                        </a:rPr>
                        <a:t>o</a:t>
                      </a:r>
                      <a:r>
                        <a:rPr sz="1200" dirty="0">
                          <a:latin typeface="Arial"/>
                          <a:cs typeface="Arial"/>
                        </a:rPr>
                        <a:t>mm</a:t>
                      </a:r>
                      <a:r>
                        <a:rPr sz="1200" spc="-5" dirty="0">
                          <a:latin typeface="Arial"/>
                          <a:cs typeface="Arial"/>
                        </a:rPr>
                        <a:t>enda</a:t>
                      </a:r>
                      <a:r>
                        <a:rPr sz="1200" dirty="0">
                          <a:latin typeface="Arial"/>
                          <a:cs typeface="Arial"/>
                        </a:rPr>
                        <a:t>t</a:t>
                      </a:r>
                      <a:r>
                        <a:rPr sz="1200" spc="-5" dirty="0">
                          <a:latin typeface="Arial"/>
                          <a:cs typeface="Arial"/>
                        </a:rPr>
                        <a:t>io</a:t>
                      </a:r>
                      <a:r>
                        <a:rPr sz="1200" dirty="0">
                          <a:latin typeface="Arial"/>
                          <a:cs typeface="Arial"/>
                        </a:rPr>
                        <a:t>n</a:t>
                      </a:r>
                      <a:endParaRPr sz="1200">
                        <a:latin typeface="Arial"/>
                        <a:cs typeface="Arial"/>
                      </a:endParaRPr>
                    </a:p>
                    <a:p>
                      <a:pPr marL="119380">
                        <a:lnSpc>
                          <a:spcPts val="1430"/>
                        </a:lnSpc>
                      </a:pPr>
                      <a:r>
                        <a:rPr sz="1200" dirty="0">
                          <a:latin typeface="Arial"/>
                          <a:cs typeface="Arial"/>
                        </a:rPr>
                        <a:t>--------------------------</a:t>
                      </a:r>
                      <a:endParaRPr sz="1200">
                        <a:latin typeface="Arial"/>
                        <a:cs typeface="Arial"/>
                      </a:endParaRPr>
                    </a:p>
                    <a:p>
                      <a:pPr marL="119380" marR="306070">
                        <a:lnSpc>
                          <a:spcPts val="1430"/>
                        </a:lnSpc>
                        <a:spcBef>
                          <a:spcPts val="50"/>
                        </a:spcBef>
                      </a:pPr>
                      <a:r>
                        <a:rPr sz="1200" spc="-5" dirty="0">
                          <a:latin typeface="Arial"/>
                          <a:cs typeface="Arial"/>
                        </a:rPr>
                        <a:t>Low </a:t>
                      </a:r>
                      <a:r>
                        <a:rPr sz="1200" dirty="0">
                          <a:latin typeface="Arial"/>
                          <a:cs typeface="Arial"/>
                        </a:rPr>
                        <a:t>to </a:t>
                      </a:r>
                      <a:r>
                        <a:rPr sz="1200" spc="-5" dirty="0">
                          <a:latin typeface="Arial"/>
                          <a:cs typeface="Arial"/>
                        </a:rPr>
                        <a:t>very low  quality of</a:t>
                      </a:r>
                      <a:r>
                        <a:rPr sz="1200" spc="-60" dirty="0">
                          <a:latin typeface="Arial"/>
                          <a:cs typeface="Arial"/>
                        </a:rPr>
                        <a:t> </a:t>
                      </a:r>
                      <a:r>
                        <a:rPr sz="1200" spc="-5" dirty="0">
                          <a:latin typeface="Arial"/>
                          <a:cs typeface="Arial"/>
                        </a:rPr>
                        <a:t>evidence</a:t>
                      </a:r>
                      <a:endParaRPr sz="1200">
                        <a:latin typeface="Arial"/>
                        <a:cs typeface="Arial"/>
                      </a:endParaRPr>
                    </a:p>
                  </a:txBody>
                  <a:tcPr marL="0" marR="0" marT="254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ECFF"/>
                    </a:solidFill>
                  </a:tcPr>
                </a:tc>
                <a:extLst>
                  <a:ext uri="{0D108BD9-81ED-4DB2-BD59-A6C34878D82A}">
                    <a16:rowId xmlns:a16="http://schemas.microsoft.com/office/drawing/2014/main" val="10001"/>
                  </a:ext>
                </a:extLst>
              </a:tr>
              <a:tr h="1089025">
                <a:tc>
                  <a:txBody>
                    <a:bodyPr/>
                    <a:lstStyle/>
                    <a:p>
                      <a:pPr marL="97790" marR="153035">
                        <a:lnSpc>
                          <a:spcPct val="100000"/>
                        </a:lnSpc>
                        <a:spcBef>
                          <a:spcPts val="325"/>
                        </a:spcBef>
                      </a:pPr>
                      <a:r>
                        <a:rPr sz="1200" spc="-10" dirty="0">
                          <a:latin typeface="Arial"/>
                          <a:cs typeface="Arial"/>
                        </a:rPr>
                        <a:t>Wound</a:t>
                      </a:r>
                      <a:r>
                        <a:rPr sz="1200" spc="-60" dirty="0">
                          <a:latin typeface="Arial"/>
                          <a:cs typeface="Arial"/>
                        </a:rPr>
                        <a:t> </a:t>
                      </a:r>
                      <a:r>
                        <a:rPr sz="1200" spc="-5" dirty="0">
                          <a:latin typeface="Arial"/>
                          <a:cs typeface="Arial"/>
                        </a:rPr>
                        <a:t>protector  devices</a:t>
                      </a:r>
                      <a:endParaRPr sz="1200">
                        <a:latin typeface="Arial"/>
                        <a:cs typeface="Arial"/>
                      </a:endParaRPr>
                    </a:p>
                  </a:txBody>
                  <a:tcPr marL="0" marR="0" marT="412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ECFF"/>
                    </a:solidFill>
                  </a:tcPr>
                </a:tc>
                <a:tc>
                  <a:txBody>
                    <a:bodyPr/>
                    <a:lstStyle/>
                    <a:p>
                      <a:pPr marL="97155" marR="425450" algn="just">
                        <a:lnSpc>
                          <a:spcPct val="100000"/>
                        </a:lnSpc>
                        <a:spcBef>
                          <a:spcPts val="325"/>
                        </a:spcBef>
                      </a:pPr>
                      <a:r>
                        <a:rPr sz="1200" spc="-5" dirty="0">
                          <a:latin typeface="Arial"/>
                          <a:cs typeface="Arial"/>
                        </a:rPr>
                        <a:t>Does the use of wound protector  devices reduce the rate of SSI in  open abdominal</a:t>
                      </a:r>
                      <a:r>
                        <a:rPr sz="1200" spc="-10" dirty="0">
                          <a:latin typeface="Arial"/>
                          <a:cs typeface="Arial"/>
                        </a:rPr>
                        <a:t> </a:t>
                      </a:r>
                      <a:r>
                        <a:rPr sz="1200" spc="-5" dirty="0">
                          <a:latin typeface="Arial"/>
                          <a:cs typeface="Arial"/>
                        </a:rPr>
                        <a:t>surgery?</a:t>
                      </a:r>
                      <a:endParaRPr sz="1200">
                        <a:latin typeface="Arial"/>
                        <a:cs typeface="Arial"/>
                      </a:endParaRPr>
                    </a:p>
                  </a:txBody>
                  <a:tcPr marL="0" marR="0" marT="412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ECFF"/>
                    </a:solidFill>
                  </a:tcPr>
                </a:tc>
                <a:tc>
                  <a:txBody>
                    <a:bodyPr/>
                    <a:lstStyle/>
                    <a:p>
                      <a:pPr marL="97155" marR="257175">
                        <a:lnSpc>
                          <a:spcPct val="100099"/>
                        </a:lnSpc>
                        <a:spcBef>
                          <a:spcPts val="325"/>
                        </a:spcBef>
                      </a:pPr>
                      <a:r>
                        <a:rPr sz="1200" spc="-5" dirty="0">
                          <a:latin typeface="Arial"/>
                          <a:cs typeface="Arial"/>
                        </a:rPr>
                        <a:t>Consider the use of wound protector  devices in clean-contaminated,  contaminated and dirty abdominal  surgical procedures for the purpose of  reducing the rate of SSI.</a:t>
                      </a:r>
                      <a:endParaRPr sz="1200">
                        <a:latin typeface="Arial"/>
                        <a:cs typeface="Arial"/>
                      </a:endParaRPr>
                    </a:p>
                  </a:txBody>
                  <a:tcPr marL="0" marR="0" marT="412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ECFF"/>
                    </a:solidFill>
                  </a:tcPr>
                </a:tc>
                <a:tc>
                  <a:txBody>
                    <a:bodyPr/>
                    <a:lstStyle/>
                    <a:p>
                      <a:pPr marL="119380" marR="433070">
                        <a:lnSpc>
                          <a:spcPts val="1430"/>
                        </a:lnSpc>
                        <a:spcBef>
                          <a:spcPts val="20"/>
                        </a:spcBef>
                      </a:pPr>
                      <a:r>
                        <a:rPr sz="1200" spc="-10" dirty="0">
                          <a:latin typeface="Arial"/>
                          <a:cs typeface="Arial"/>
                        </a:rPr>
                        <a:t>Conditional  </a:t>
                      </a:r>
                      <a:r>
                        <a:rPr sz="1200" dirty="0">
                          <a:latin typeface="Arial"/>
                          <a:cs typeface="Arial"/>
                        </a:rPr>
                        <a:t>r</a:t>
                      </a:r>
                      <a:r>
                        <a:rPr sz="1200" spc="-5" dirty="0">
                          <a:latin typeface="Arial"/>
                          <a:cs typeface="Arial"/>
                        </a:rPr>
                        <a:t>e</a:t>
                      </a:r>
                      <a:r>
                        <a:rPr sz="1200" dirty="0">
                          <a:latin typeface="Arial"/>
                          <a:cs typeface="Arial"/>
                        </a:rPr>
                        <a:t>c</a:t>
                      </a:r>
                      <a:r>
                        <a:rPr sz="1200" spc="-5" dirty="0">
                          <a:latin typeface="Arial"/>
                          <a:cs typeface="Arial"/>
                        </a:rPr>
                        <a:t>o</a:t>
                      </a:r>
                      <a:r>
                        <a:rPr sz="1200" dirty="0">
                          <a:latin typeface="Arial"/>
                          <a:cs typeface="Arial"/>
                        </a:rPr>
                        <a:t>mm</a:t>
                      </a:r>
                      <a:r>
                        <a:rPr sz="1200" spc="-5" dirty="0">
                          <a:latin typeface="Arial"/>
                          <a:cs typeface="Arial"/>
                        </a:rPr>
                        <a:t>enda</a:t>
                      </a:r>
                      <a:r>
                        <a:rPr sz="1200" dirty="0">
                          <a:latin typeface="Arial"/>
                          <a:cs typeface="Arial"/>
                        </a:rPr>
                        <a:t>t</a:t>
                      </a:r>
                      <a:r>
                        <a:rPr sz="1200" spc="-5" dirty="0">
                          <a:latin typeface="Arial"/>
                          <a:cs typeface="Arial"/>
                        </a:rPr>
                        <a:t>io</a:t>
                      </a:r>
                      <a:r>
                        <a:rPr sz="1200" dirty="0">
                          <a:latin typeface="Arial"/>
                          <a:cs typeface="Arial"/>
                        </a:rPr>
                        <a:t>n</a:t>
                      </a:r>
                      <a:endParaRPr sz="1200">
                        <a:latin typeface="Arial"/>
                        <a:cs typeface="Arial"/>
                      </a:endParaRPr>
                    </a:p>
                    <a:p>
                      <a:pPr marL="119380">
                        <a:lnSpc>
                          <a:spcPts val="1390"/>
                        </a:lnSpc>
                      </a:pPr>
                      <a:r>
                        <a:rPr sz="1200" dirty="0">
                          <a:latin typeface="Arial"/>
                          <a:cs typeface="Arial"/>
                        </a:rPr>
                        <a:t>----------------------------</a:t>
                      </a:r>
                      <a:endParaRPr sz="1200">
                        <a:latin typeface="Arial"/>
                        <a:cs typeface="Arial"/>
                      </a:endParaRPr>
                    </a:p>
                    <a:p>
                      <a:pPr marL="119380" marR="339725">
                        <a:lnSpc>
                          <a:spcPct val="100000"/>
                        </a:lnSpc>
                        <a:spcBef>
                          <a:spcPts val="25"/>
                        </a:spcBef>
                      </a:pPr>
                      <a:r>
                        <a:rPr sz="1200" spc="-20" dirty="0">
                          <a:latin typeface="Arial"/>
                          <a:cs typeface="Arial"/>
                        </a:rPr>
                        <a:t>Very </a:t>
                      </a:r>
                      <a:r>
                        <a:rPr sz="1200" spc="-5" dirty="0">
                          <a:latin typeface="Arial"/>
                          <a:cs typeface="Arial"/>
                        </a:rPr>
                        <a:t>low quality</a:t>
                      </a:r>
                      <a:r>
                        <a:rPr sz="1200" spc="-50" dirty="0">
                          <a:latin typeface="Arial"/>
                          <a:cs typeface="Arial"/>
                        </a:rPr>
                        <a:t> </a:t>
                      </a:r>
                      <a:r>
                        <a:rPr sz="1200" spc="-5" dirty="0">
                          <a:latin typeface="Arial"/>
                          <a:cs typeface="Arial"/>
                        </a:rPr>
                        <a:t>of  evidence</a:t>
                      </a:r>
                      <a:endParaRPr sz="1200">
                        <a:latin typeface="Arial"/>
                        <a:cs typeface="Arial"/>
                      </a:endParaRPr>
                    </a:p>
                  </a:txBody>
                  <a:tcPr marL="0" marR="0" marT="254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ECFF"/>
                    </a:solidFill>
                  </a:tcPr>
                </a:tc>
                <a:extLst>
                  <a:ext uri="{0D108BD9-81ED-4DB2-BD59-A6C34878D82A}">
                    <a16:rowId xmlns:a16="http://schemas.microsoft.com/office/drawing/2014/main" val="10002"/>
                  </a:ext>
                </a:extLst>
              </a:tr>
            </a:tbl>
          </a:graphicData>
        </a:graphic>
      </p:graphicFrame>
      <p:sp>
        <p:nvSpPr>
          <p:cNvPr id="3" name="object 3"/>
          <p:cNvSpPr/>
          <p:nvPr/>
        </p:nvSpPr>
        <p:spPr>
          <a:xfrm>
            <a:off x="8133236" y="5828674"/>
            <a:ext cx="969524" cy="971496"/>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txBox="1"/>
          <p:nvPr/>
        </p:nvSpPr>
        <p:spPr>
          <a:xfrm>
            <a:off x="184812" y="171156"/>
            <a:ext cx="6291580" cy="1393825"/>
          </a:xfrm>
          <a:prstGeom prst="rect">
            <a:avLst/>
          </a:prstGeom>
        </p:spPr>
        <p:txBody>
          <a:bodyPr vert="horz" wrap="square" lIns="0" tIns="66040" rIns="0" bIns="0" rtlCol="0">
            <a:spAutoFit/>
          </a:bodyPr>
          <a:lstStyle/>
          <a:p>
            <a:pPr marL="12700" marR="5080">
              <a:lnSpc>
                <a:spcPts val="3470"/>
              </a:lnSpc>
              <a:spcBef>
                <a:spcPts val="520"/>
              </a:spcBef>
            </a:pPr>
            <a:r>
              <a:rPr sz="3200" b="1" spc="-5" dirty="0">
                <a:solidFill>
                  <a:srgbClr val="0099CC"/>
                </a:solidFill>
                <a:latin typeface="Times New Roman"/>
                <a:cs typeface="Times New Roman"/>
              </a:rPr>
              <a:t>WHO conditional </a:t>
            </a:r>
            <a:r>
              <a:rPr sz="3200" b="1" spc="-10" dirty="0">
                <a:solidFill>
                  <a:srgbClr val="0099CC"/>
                </a:solidFill>
                <a:latin typeface="Times New Roman"/>
                <a:cs typeface="Times New Roman"/>
              </a:rPr>
              <a:t>recommendations  </a:t>
            </a:r>
            <a:r>
              <a:rPr sz="3200" b="1" spc="-5" dirty="0">
                <a:solidFill>
                  <a:srgbClr val="0099CC"/>
                </a:solidFill>
                <a:latin typeface="Times New Roman"/>
                <a:cs typeface="Times New Roman"/>
              </a:rPr>
              <a:t>for SSI </a:t>
            </a:r>
            <a:r>
              <a:rPr sz="3200" b="1" spc="-10" dirty="0">
                <a:solidFill>
                  <a:srgbClr val="0099CC"/>
                </a:solidFill>
                <a:latin typeface="Times New Roman"/>
                <a:cs typeface="Times New Roman"/>
              </a:rPr>
              <a:t>prevention</a:t>
            </a:r>
            <a:r>
              <a:rPr sz="3200" b="1" spc="-60" dirty="0">
                <a:solidFill>
                  <a:srgbClr val="0099CC"/>
                </a:solidFill>
                <a:latin typeface="Times New Roman"/>
                <a:cs typeface="Times New Roman"/>
              </a:rPr>
              <a:t> </a:t>
            </a:r>
            <a:r>
              <a:rPr sz="3200" b="1" dirty="0">
                <a:solidFill>
                  <a:srgbClr val="0099CC"/>
                </a:solidFill>
                <a:latin typeface="Times New Roman"/>
                <a:cs typeface="Times New Roman"/>
              </a:rPr>
              <a:t>–</a:t>
            </a:r>
            <a:endParaRPr sz="3200">
              <a:latin typeface="Times New Roman"/>
              <a:cs typeface="Times New Roman"/>
            </a:endParaRPr>
          </a:p>
          <a:p>
            <a:pPr marL="12700">
              <a:lnSpc>
                <a:spcPts val="3410"/>
              </a:lnSpc>
            </a:pPr>
            <a:r>
              <a:rPr sz="3200" b="1" spc="-5" dirty="0">
                <a:solidFill>
                  <a:srgbClr val="0099CC"/>
                </a:solidFill>
                <a:latin typeface="Times New Roman"/>
                <a:cs typeface="Times New Roman"/>
              </a:rPr>
              <a:t>intraoperative period (2)</a:t>
            </a:r>
            <a:endParaRPr sz="3200">
              <a:latin typeface="Times New Roman"/>
              <a:cs typeface="Times New Roman"/>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280596" y="5609678"/>
            <a:ext cx="1691005" cy="1127125"/>
          </a:xfrm>
          <a:custGeom>
            <a:avLst/>
            <a:gdLst/>
            <a:ahLst/>
            <a:cxnLst/>
            <a:rect l="l" t="t" r="r" b="b"/>
            <a:pathLst>
              <a:path w="1691004" h="1127125">
                <a:moveTo>
                  <a:pt x="0" y="1126514"/>
                </a:moveTo>
                <a:lnTo>
                  <a:pt x="1690827" y="1126514"/>
                </a:lnTo>
                <a:lnTo>
                  <a:pt x="1690827" y="0"/>
                </a:lnTo>
                <a:lnTo>
                  <a:pt x="0" y="0"/>
                </a:lnTo>
                <a:lnTo>
                  <a:pt x="0" y="1126514"/>
                </a:lnTo>
                <a:close/>
              </a:path>
            </a:pathLst>
          </a:custGeom>
          <a:solidFill>
            <a:srgbClr val="CCECFF"/>
          </a:solidFill>
        </p:spPr>
        <p:txBody>
          <a:bodyPr wrap="square" lIns="0" tIns="0" rIns="0" bIns="0" rtlCol="0"/>
          <a:lstStyle/>
          <a:p>
            <a:endParaRPr/>
          </a:p>
        </p:txBody>
      </p:sp>
      <p:graphicFrame>
        <p:nvGraphicFramePr>
          <p:cNvPr id="3" name="object 3"/>
          <p:cNvGraphicFramePr>
            <a:graphicFrameLocks noGrp="1"/>
          </p:cNvGraphicFramePr>
          <p:nvPr/>
        </p:nvGraphicFramePr>
        <p:xfrm>
          <a:off x="244154" y="1488528"/>
          <a:ext cx="8722993" cy="5246917"/>
        </p:xfrm>
        <a:graphic>
          <a:graphicData uri="http://schemas.openxmlformats.org/drawingml/2006/table">
            <a:tbl>
              <a:tblPr firstRow="1" bandRow="1">
                <a:tableStyleId>{2D5ABB26-0587-4C30-8999-92F81FD0307C}</a:tableStyleId>
              </a:tblPr>
              <a:tblGrid>
                <a:gridCol w="1379855">
                  <a:extLst>
                    <a:ext uri="{9D8B030D-6E8A-4147-A177-3AD203B41FA5}">
                      <a16:colId xmlns:a16="http://schemas.microsoft.com/office/drawing/2014/main" val="20000"/>
                    </a:ext>
                  </a:extLst>
                </a:gridCol>
                <a:gridCol w="2730499">
                  <a:extLst>
                    <a:ext uri="{9D8B030D-6E8A-4147-A177-3AD203B41FA5}">
                      <a16:colId xmlns:a16="http://schemas.microsoft.com/office/drawing/2014/main" val="20001"/>
                    </a:ext>
                  </a:extLst>
                </a:gridCol>
                <a:gridCol w="2921000">
                  <a:extLst>
                    <a:ext uri="{9D8B030D-6E8A-4147-A177-3AD203B41FA5}">
                      <a16:colId xmlns:a16="http://schemas.microsoft.com/office/drawing/2014/main" val="20002"/>
                    </a:ext>
                  </a:extLst>
                </a:gridCol>
                <a:gridCol w="1691639">
                  <a:extLst>
                    <a:ext uri="{9D8B030D-6E8A-4147-A177-3AD203B41FA5}">
                      <a16:colId xmlns:a16="http://schemas.microsoft.com/office/drawing/2014/main" val="20003"/>
                    </a:ext>
                  </a:extLst>
                </a:gridCol>
              </a:tblGrid>
              <a:tr h="640080">
                <a:tc>
                  <a:txBody>
                    <a:bodyPr/>
                    <a:lstStyle/>
                    <a:p>
                      <a:pPr marL="399415">
                        <a:lnSpc>
                          <a:spcPct val="100000"/>
                        </a:lnSpc>
                        <a:spcBef>
                          <a:spcPts val="325"/>
                        </a:spcBef>
                      </a:pPr>
                      <a:r>
                        <a:rPr sz="1800" b="1" spc="-30" dirty="0">
                          <a:solidFill>
                            <a:srgbClr val="FFFFFF"/>
                          </a:solidFill>
                          <a:latin typeface="Arial"/>
                          <a:cs typeface="Arial"/>
                        </a:rPr>
                        <a:t>Topic</a:t>
                      </a:r>
                      <a:endParaRPr sz="1800">
                        <a:latin typeface="Arial"/>
                        <a:cs typeface="Arial"/>
                      </a:endParaRPr>
                    </a:p>
                  </a:txBody>
                  <a:tcPr marL="0" marR="0" marT="412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336699"/>
                    </a:solidFill>
                  </a:tcPr>
                </a:tc>
                <a:tc>
                  <a:txBody>
                    <a:bodyPr/>
                    <a:lstStyle/>
                    <a:p>
                      <a:pPr marL="97155">
                        <a:lnSpc>
                          <a:spcPct val="100000"/>
                        </a:lnSpc>
                        <a:spcBef>
                          <a:spcPts val="325"/>
                        </a:spcBef>
                      </a:pPr>
                      <a:r>
                        <a:rPr sz="1800" b="1" spc="-5" dirty="0">
                          <a:solidFill>
                            <a:srgbClr val="FFFFFF"/>
                          </a:solidFill>
                          <a:latin typeface="Arial"/>
                          <a:cs typeface="Arial"/>
                        </a:rPr>
                        <a:t>Research</a:t>
                      </a:r>
                      <a:r>
                        <a:rPr sz="1800" b="1" spc="-10" dirty="0">
                          <a:solidFill>
                            <a:srgbClr val="FFFFFF"/>
                          </a:solidFill>
                          <a:latin typeface="Arial"/>
                          <a:cs typeface="Arial"/>
                        </a:rPr>
                        <a:t> </a:t>
                      </a:r>
                      <a:r>
                        <a:rPr sz="1800" b="1" spc="-5" dirty="0">
                          <a:solidFill>
                            <a:srgbClr val="FFFFFF"/>
                          </a:solidFill>
                          <a:latin typeface="Arial"/>
                          <a:cs typeface="Arial"/>
                        </a:rPr>
                        <a:t>question</a:t>
                      </a:r>
                      <a:endParaRPr sz="1800">
                        <a:latin typeface="Arial"/>
                        <a:cs typeface="Arial"/>
                      </a:endParaRPr>
                    </a:p>
                  </a:txBody>
                  <a:tcPr marL="0" marR="0" marT="412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336699"/>
                    </a:solidFill>
                  </a:tcPr>
                </a:tc>
                <a:tc>
                  <a:txBody>
                    <a:bodyPr/>
                    <a:lstStyle/>
                    <a:p>
                      <a:pPr marL="97155">
                        <a:lnSpc>
                          <a:spcPct val="100000"/>
                        </a:lnSpc>
                        <a:spcBef>
                          <a:spcPts val="325"/>
                        </a:spcBef>
                      </a:pPr>
                      <a:r>
                        <a:rPr sz="1800" b="1" spc="-5" dirty="0">
                          <a:solidFill>
                            <a:srgbClr val="FFFFFF"/>
                          </a:solidFill>
                          <a:latin typeface="Arial"/>
                          <a:cs typeface="Arial"/>
                        </a:rPr>
                        <a:t>Recommendation</a:t>
                      </a:r>
                      <a:endParaRPr sz="1800">
                        <a:latin typeface="Arial"/>
                        <a:cs typeface="Arial"/>
                      </a:endParaRPr>
                    </a:p>
                  </a:txBody>
                  <a:tcPr marL="0" marR="0" marT="412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336699"/>
                    </a:solidFill>
                  </a:tcPr>
                </a:tc>
                <a:tc>
                  <a:txBody>
                    <a:bodyPr/>
                    <a:lstStyle/>
                    <a:p>
                      <a:pPr marL="96520" marR="647700">
                        <a:lnSpc>
                          <a:spcPts val="2130"/>
                        </a:lnSpc>
                        <a:spcBef>
                          <a:spcPts val="420"/>
                        </a:spcBef>
                      </a:pPr>
                      <a:r>
                        <a:rPr sz="1800" b="1" u="heavy" spc="-5" dirty="0">
                          <a:solidFill>
                            <a:srgbClr val="FFFFFF"/>
                          </a:solidFill>
                          <a:uFill>
                            <a:solidFill>
                              <a:srgbClr val="FFFFFF"/>
                            </a:solidFill>
                          </a:uFill>
                          <a:latin typeface="Arial"/>
                          <a:cs typeface="Arial"/>
                        </a:rPr>
                        <a:t>S</a:t>
                      </a:r>
                      <a:r>
                        <a:rPr sz="1800" b="1" u="heavy" dirty="0">
                          <a:solidFill>
                            <a:srgbClr val="FFFFFF"/>
                          </a:solidFill>
                          <a:uFill>
                            <a:solidFill>
                              <a:srgbClr val="FFFFFF"/>
                            </a:solidFill>
                          </a:uFill>
                          <a:latin typeface="Arial"/>
                          <a:cs typeface="Arial"/>
                        </a:rPr>
                        <a:t>t</a:t>
                      </a:r>
                      <a:r>
                        <a:rPr sz="1800" b="1" u="heavy" spc="-5" dirty="0">
                          <a:solidFill>
                            <a:srgbClr val="FFFFFF"/>
                          </a:solidFill>
                          <a:uFill>
                            <a:solidFill>
                              <a:srgbClr val="FFFFFF"/>
                            </a:solidFill>
                          </a:uFill>
                          <a:latin typeface="Arial"/>
                          <a:cs typeface="Arial"/>
                        </a:rPr>
                        <a:t>reng</a:t>
                      </a:r>
                      <a:r>
                        <a:rPr sz="1800" b="1" u="heavy" dirty="0">
                          <a:solidFill>
                            <a:srgbClr val="FFFFFF"/>
                          </a:solidFill>
                          <a:uFill>
                            <a:solidFill>
                              <a:srgbClr val="FFFFFF"/>
                            </a:solidFill>
                          </a:uFill>
                          <a:latin typeface="Arial"/>
                          <a:cs typeface="Arial"/>
                        </a:rPr>
                        <a:t>th </a:t>
                      </a:r>
                      <a:r>
                        <a:rPr sz="1800" b="1" dirty="0">
                          <a:solidFill>
                            <a:srgbClr val="FFFFFF"/>
                          </a:solidFill>
                          <a:latin typeface="Arial"/>
                          <a:cs typeface="Arial"/>
                        </a:rPr>
                        <a:t> </a:t>
                      </a:r>
                      <a:r>
                        <a:rPr sz="1800" b="1" spc="-5" dirty="0">
                          <a:solidFill>
                            <a:srgbClr val="FFFFFF"/>
                          </a:solidFill>
                          <a:latin typeface="Arial"/>
                          <a:cs typeface="Arial"/>
                        </a:rPr>
                        <a:t>Quality</a:t>
                      </a:r>
                      <a:endParaRPr sz="1800">
                        <a:latin typeface="Arial"/>
                        <a:cs typeface="Arial"/>
                      </a:endParaRPr>
                    </a:p>
                  </a:txBody>
                  <a:tcPr marL="0" marR="0" marT="5334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336699"/>
                    </a:solidFill>
                  </a:tcPr>
                </a:tc>
                <a:extLst>
                  <a:ext uri="{0D108BD9-81ED-4DB2-BD59-A6C34878D82A}">
                    <a16:rowId xmlns:a16="http://schemas.microsoft.com/office/drawing/2014/main" val="10000"/>
                  </a:ext>
                </a:extLst>
              </a:tr>
              <a:tr h="598170">
                <a:tc>
                  <a:txBody>
                    <a:bodyPr/>
                    <a:lstStyle/>
                    <a:p>
                      <a:pPr marL="97790" marR="152400">
                        <a:lnSpc>
                          <a:spcPct val="100000"/>
                        </a:lnSpc>
                        <a:spcBef>
                          <a:spcPts val="325"/>
                        </a:spcBef>
                      </a:pPr>
                      <a:r>
                        <a:rPr sz="1200" spc="-5" dirty="0">
                          <a:latin typeface="Arial"/>
                          <a:cs typeface="Arial"/>
                        </a:rPr>
                        <a:t>Incisional</a:t>
                      </a:r>
                      <a:r>
                        <a:rPr sz="1200" spc="-75" dirty="0">
                          <a:latin typeface="Arial"/>
                          <a:cs typeface="Arial"/>
                        </a:rPr>
                        <a:t> </a:t>
                      </a:r>
                      <a:r>
                        <a:rPr sz="1200" spc="-5" dirty="0">
                          <a:latin typeface="Arial"/>
                          <a:cs typeface="Arial"/>
                        </a:rPr>
                        <a:t>wound  irrigation</a:t>
                      </a:r>
                      <a:endParaRPr sz="1200">
                        <a:latin typeface="Arial"/>
                        <a:cs typeface="Arial"/>
                      </a:endParaRPr>
                    </a:p>
                  </a:txBody>
                  <a:tcPr marL="0" marR="0" marT="41275" marB="0">
                    <a:lnL w="19050">
                      <a:solidFill>
                        <a:srgbClr val="000000"/>
                      </a:solidFill>
                      <a:prstDash val="solid"/>
                    </a:lnL>
                    <a:lnR w="19050">
                      <a:solidFill>
                        <a:srgbClr val="000000"/>
                      </a:solidFill>
                      <a:prstDash val="solid"/>
                    </a:lnR>
                    <a:lnT w="19050">
                      <a:solidFill>
                        <a:srgbClr val="000000"/>
                      </a:solidFill>
                      <a:prstDash val="solid"/>
                    </a:lnT>
                    <a:solidFill>
                      <a:srgbClr val="CCECFF"/>
                    </a:solidFill>
                  </a:tcPr>
                </a:tc>
                <a:tc>
                  <a:txBody>
                    <a:bodyPr/>
                    <a:lstStyle/>
                    <a:p>
                      <a:pPr marL="97155" marR="195580">
                        <a:lnSpc>
                          <a:spcPct val="100000"/>
                        </a:lnSpc>
                        <a:spcBef>
                          <a:spcPts val="325"/>
                        </a:spcBef>
                      </a:pPr>
                      <a:r>
                        <a:rPr sz="1200" spc="-5" dirty="0">
                          <a:latin typeface="Arial"/>
                          <a:cs typeface="Arial"/>
                        </a:rPr>
                        <a:t>Does intraoperative wound irrigation  reduce the risk of</a:t>
                      </a:r>
                      <a:r>
                        <a:rPr sz="1200" dirty="0">
                          <a:latin typeface="Arial"/>
                          <a:cs typeface="Arial"/>
                        </a:rPr>
                        <a:t> </a:t>
                      </a:r>
                      <a:r>
                        <a:rPr sz="1200" spc="-5" dirty="0">
                          <a:latin typeface="Arial"/>
                          <a:cs typeface="Arial"/>
                        </a:rPr>
                        <a:t>SSI?</a:t>
                      </a:r>
                      <a:endParaRPr sz="1200">
                        <a:latin typeface="Arial"/>
                        <a:cs typeface="Arial"/>
                      </a:endParaRPr>
                    </a:p>
                  </a:txBody>
                  <a:tcPr marL="0" marR="0" marT="41275" marB="0">
                    <a:lnL w="19050">
                      <a:solidFill>
                        <a:srgbClr val="000000"/>
                      </a:solidFill>
                      <a:prstDash val="solid"/>
                    </a:lnL>
                    <a:lnR w="19050">
                      <a:solidFill>
                        <a:srgbClr val="000000"/>
                      </a:solidFill>
                      <a:prstDash val="solid"/>
                    </a:lnR>
                    <a:lnT w="19050">
                      <a:solidFill>
                        <a:srgbClr val="000000"/>
                      </a:solidFill>
                      <a:prstDash val="solid"/>
                    </a:lnT>
                    <a:solidFill>
                      <a:srgbClr val="CCECFF"/>
                    </a:solidFill>
                  </a:tcPr>
                </a:tc>
                <a:tc>
                  <a:txBody>
                    <a:bodyPr/>
                    <a:lstStyle/>
                    <a:p>
                      <a:pPr marL="97155" marR="359410">
                        <a:lnSpc>
                          <a:spcPct val="100000"/>
                        </a:lnSpc>
                        <a:spcBef>
                          <a:spcPts val="325"/>
                        </a:spcBef>
                      </a:pPr>
                      <a:r>
                        <a:rPr sz="1200" spc="-5" dirty="0">
                          <a:latin typeface="Arial"/>
                          <a:cs typeface="Arial"/>
                        </a:rPr>
                        <a:t>There is insufficient evidence </a:t>
                      </a:r>
                      <a:r>
                        <a:rPr sz="1200" dirty="0">
                          <a:latin typeface="Arial"/>
                          <a:cs typeface="Arial"/>
                        </a:rPr>
                        <a:t>to  </a:t>
                      </a:r>
                      <a:r>
                        <a:rPr sz="1200" spc="-5" dirty="0">
                          <a:latin typeface="Arial"/>
                          <a:cs typeface="Arial"/>
                        </a:rPr>
                        <a:t>recommend for or against saline  irrigation of incisional wounds for</a:t>
                      </a:r>
                      <a:r>
                        <a:rPr sz="1200" spc="-15" dirty="0">
                          <a:latin typeface="Arial"/>
                          <a:cs typeface="Arial"/>
                        </a:rPr>
                        <a:t> </a:t>
                      </a:r>
                      <a:r>
                        <a:rPr sz="1200" spc="-5" dirty="0">
                          <a:latin typeface="Arial"/>
                          <a:cs typeface="Arial"/>
                        </a:rPr>
                        <a:t>the</a:t>
                      </a:r>
                      <a:endParaRPr sz="1200">
                        <a:latin typeface="Arial"/>
                        <a:cs typeface="Arial"/>
                      </a:endParaRPr>
                    </a:p>
                  </a:txBody>
                  <a:tcPr marL="0" marR="0" marT="41275" marB="0">
                    <a:lnL w="19050">
                      <a:solidFill>
                        <a:srgbClr val="000000"/>
                      </a:solidFill>
                      <a:prstDash val="solid"/>
                    </a:lnL>
                    <a:lnR w="19050">
                      <a:solidFill>
                        <a:srgbClr val="000000"/>
                      </a:solidFill>
                      <a:prstDash val="solid"/>
                    </a:lnR>
                    <a:lnT w="19050">
                      <a:solidFill>
                        <a:srgbClr val="000000"/>
                      </a:solidFill>
                      <a:prstDash val="solid"/>
                    </a:lnT>
                    <a:solidFill>
                      <a:srgbClr val="CCECFF"/>
                    </a:solidFill>
                  </a:tcPr>
                </a:tc>
                <a:tc rowSpan="5">
                  <a:txBody>
                    <a:bodyPr/>
                    <a:lstStyle/>
                    <a:p>
                      <a:pPr marL="119380" marR="433070">
                        <a:lnSpc>
                          <a:spcPts val="1430"/>
                        </a:lnSpc>
                        <a:spcBef>
                          <a:spcPts val="20"/>
                        </a:spcBef>
                      </a:pPr>
                      <a:r>
                        <a:rPr sz="1200" spc="-10" dirty="0">
                          <a:latin typeface="Arial"/>
                          <a:cs typeface="Arial"/>
                        </a:rPr>
                        <a:t>Conditional  </a:t>
                      </a:r>
                      <a:r>
                        <a:rPr sz="1200" dirty="0">
                          <a:latin typeface="Arial"/>
                          <a:cs typeface="Arial"/>
                        </a:rPr>
                        <a:t>r</a:t>
                      </a:r>
                      <a:r>
                        <a:rPr sz="1200" spc="-5" dirty="0">
                          <a:latin typeface="Arial"/>
                          <a:cs typeface="Arial"/>
                        </a:rPr>
                        <a:t>e</a:t>
                      </a:r>
                      <a:r>
                        <a:rPr sz="1200" dirty="0">
                          <a:latin typeface="Arial"/>
                          <a:cs typeface="Arial"/>
                        </a:rPr>
                        <a:t>c</a:t>
                      </a:r>
                      <a:r>
                        <a:rPr sz="1200" spc="-5" dirty="0">
                          <a:latin typeface="Arial"/>
                          <a:cs typeface="Arial"/>
                        </a:rPr>
                        <a:t>o</a:t>
                      </a:r>
                      <a:r>
                        <a:rPr sz="1200" dirty="0">
                          <a:latin typeface="Arial"/>
                          <a:cs typeface="Arial"/>
                        </a:rPr>
                        <a:t>mm</a:t>
                      </a:r>
                      <a:r>
                        <a:rPr sz="1200" spc="-5" dirty="0">
                          <a:latin typeface="Arial"/>
                          <a:cs typeface="Arial"/>
                        </a:rPr>
                        <a:t>enda</a:t>
                      </a:r>
                      <a:r>
                        <a:rPr sz="1200" dirty="0">
                          <a:latin typeface="Arial"/>
                          <a:cs typeface="Arial"/>
                        </a:rPr>
                        <a:t>t</a:t>
                      </a:r>
                      <a:r>
                        <a:rPr sz="1200" spc="-5" dirty="0">
                          <a:latin typeface="Arial"/>
                          <a:cs typeface="Arial"/>
                        </a:rPr>
                        <a:t>io</a:t>
                      </a:r>
                      <a:r>
                        <a:rPr sz="1200" dirty="0">
                          <a:latin typeface="Arial"/>
                          <a:cs typeface="Arial"/>
                        </a:rPr>
                        <a:t>n</a:t>
                      </a:r>
                      <a:endParaRPr sz="1200">
                        <a:latin typeface="Arial"/>
                        <a:cs typeface="Arial"/>
                      </a:endParaRPr>
                    </a:p>
                    <a:p>
                      <a:pPr marL="119380">
                        <a:lnSpc>
                          <a:spcPts val="1390"/>
                        </a:lnSpc>
                      </a:pPr>
                      <a:r>
                        <a:rPr sz="1200" dirty="0">
                          <a:latin typeface="Arial"/>
                          <a:cs typeface="Arial"/>
                        </a:rPr>
                        <a:t>------------------------</a:t>
                      </a:r>
                      <a:endParaRPr sz="1200">
                        <a:latin typeface="Arial"/>
                        <a:cs typeface="Arial"/>
                      </a:endParaRPr>
                    </a:p>
                    <a:p>
                      <a:pPr marL="119380" marR="636270">
                        <a:lnSpc>
                          <a:spcPct val="100000"/>
                        </a:lnSpc>
                        <a:spcBef>
                          <a:spcPts val="25"/>
                        </a:spcBef>
                      </a:pPr>
                      <a:r>
                        <a:rPr sz="1200" spc="-5" dirty="0">
                          <a:latin typeface="Arial"/>
                          <a:cs typeface="Arial"/>
                        </a:rPr>
                        <a:t>Low quality</a:t>
                      </a:r>
                      <a:r>
                        <a:rPr sz="1200" spc="-75" dirty="0">
                          <a:latin typeface="Arial"/>
                          <a:cs typeface="Arial"/>
                        </a:rPr>
                        <a:t> </a:t>
                      </a:r>
                      <a:r>
                        <a:rPr sz="1200" spc="-5" dirty="0">
                          <a:latin typeface="Arial"/>
                          <a:cs typeface="Arial"/>
                        </a:rPr>
                        <a:t>of  evidence</a:t>
                      </a:r>
                      <a:endParaRPr sz="1200">
                        <a:latin typeface="Arial"/>
                        <a:cs typeface="Arial"/>
                      </a:endParaRPr>
                    </a:p>
                    <a:p>
                      <a:pPr>
                        <a:lnSpc>
                          <a:spcPct val="100000"/>
                        </a:lnSpc>
                        <a:spcBef>
                          <a:spcPts val="40"/>
                        </a:spcBef>
                      </a:pPr>
                      <a:endParaRPr sz="1200">
                        <a:latin typeface="Times New Roman"/>
                        <a:cs typeface="Times New Roman"/>
                      </a:endParaRPr>
                    </a:p>
                    <a:p>
                      <a:pPr marL="119380" marR="433070">
                        <a:lnSpc>
                          <a:spcPct val="100000"/>
                        </a:lnSpc>
                      </a:pPr>
                      <a:r>
                        <a:rPr sz="1200" spc="-10" dirty="0">
                          <a:latin typeface="Arial"/>
                          <a:cs typeface="Arial"/>
                        </a:rPr>
                        <a:t>Conditional  </a:t>
                      </a:r>
                      <a:r>
                        <a:rPr sz="1200" dirty="0">
                          <a:latin typeface="Arial"/>
                          <a:cs typeface="Arial"/>
                        </a:rPr>
                        <a:t>r</a:t>
                      </a:r>
                      <a:r>
                        <a:rPr sz="1200" spc="-5" dirty="0">
                          <a:latin typeface="Arial"/>
                          <a:cs typeface="Arial"/>
                        </a:rPr>
                        <a:t>e</a:t>
                      </a:r>
                      <a:r>
                        <a:rPr sz="1200" dirty="0">
                          <a:latin typeface="Arial"/>
                          <a:cs typeface="Arial"/>
                        </a:rPr>
                        <a:t>c</a:t>
                      </a:r>
                      <a:r>
                        <a:rPr sz="1200" spc="-5" dirty="0">
                          <a:latin typeface="Arial"/>
                          <a:cs typeface="Arial"/>
                        </a:rPr>
                        <a:t>o</a:t>
                      </a:r>
                      <a:r>
                        <a:rPr sz="1200" dirty="0">
                          <a:latin typeface="Arial"/>
                          <a:cs typeface="Arial"/>
                        </a:rPr>
                        <a:t>mm</a:t>
                      </a:r>
                      <a:r>
                        <a:rPr sz="1200" spc="-5" dirty="0">
                          <a:latin typeface="Arial"/>
                          <a:cs typeface="Arial"/>
                        </a:rPr>
                        <a:t>enda</a:t>
                      </a:r>
                      <a:r>
                        <a:rPr sz="1200" dirty="0">
                          <a:latin typeface="Arial"/>
                          <a:cs typeface="Arial"/>
                        </a:rPr>
                        <a:t>t</a:t>
                      </a:r>
                      <a:r>
                        <a:rPr sz="1200" spc="-5" dirty="0">
                          <a:latin typeface="Arial"/>
                          <a:cs typeface="Arial"/>
                        </a:rPr>
                        <a:t>io</a:t>
                      </a:r>
                      <a:r>
                        <a:rPr sz="1200" dirty="0">
                          <a:latin typeface="Arial"/>
                          <a:cs typeface="Arial"/>
                        </a:rPr>
                        <a:t>n</a:t>
                      </a:r>
                      <a:endParaRPr sz="1200">
                        <a:latin typeface="Arial"/>
                        <a:cs typeface="Arial"/>
                      </a:endParaRPr>
                    </a:p>
                    <a:p>
                      <a:pPr marL="119380">
                        <a:lnSpc>
                          <a:spcPts val="1435"/>
                        </a:lnSpc>
                        <a:spcBef>
                          <a:spcPts val="20"/>
                        </a:spcBef>
                      </a:pPr>
                      <a:r>
                        <a:rPr sz="1200" dirty="0">
                          <a:latin typeface="Arial"/>
                          <a:cs typeface="Arial"/>
                        </a:rPr>
                        <a:t>----------------------------</a:t>
                      </a:r>
                      <a:endParaRPr sz="1200">
                        <a:latin typeface="Arial"/>
                        <a:cs typeface="Arial"/>
                      </a:endParaRPr>
                    </a:p>
                    <a:p>
                      <a:pPr marL="119380" marR="636270">
                        <a:lnSpc>
                          <a:spcPts val="1430"/>
                        </a:lnSpc>
                        <a:spcBef>
                          <a:spcPts val="55"/>
                        </a:spcBef>
                      </a:pPr>
                      <a:r>
                        <a:rPr sz="1200" spc="-5" dirty="0">
                          <a:latin typeface="Arial"/>
                          <a:cs typeface="Arial"/>
                        </a:rPr>
                        <a:t>Low quality</a:t>
                      </a:r>
                      <a:r>
                        <a:rPr sz="1200" spc="-80" dirty="0">
                          <a:latin typeface="Arial"/>
                          <a:cs typeface="Arial"/>
                        </a:rPr>
                        <a:t> </a:t>
                      </a:r>
                      <a:r>
                        <a:rPr sz="1200" spc="-5" dirty="0">
                          <a:latin typeface="Arial"/>
                          <a:cs typeface="Arial"/>
                        </a:rPr>
                        <a:t>of  evidence</a:t>
                      </a:r>
                      <a:endParaRPr sz="1200">
                        <a:latin typeface="Arial"/>
                        <a:cs typeface="Arial"/>
                      </a:endParaRPr>
                    </a:p>
                    <a:p>
                      <a:pPr>
                        <a:lnSpc>
                          <a:spcPct val="100000"/>
                        </a:lnSpc>
                      </a:pPr>
                      <a:endParaRPr sz="1300">
                        <a:latin typeface="Times New Roman"/>
                        <a:cs typeface="Times New Roman"/>
                      </a:endParaRPr>
                    </a:p>
                    <a:p>
                      <a:pPr>
                        <a:lnSpc>
                          <a:spcPct val="100000"/>
                        </a:lnSpc>
                      </a:pPr>
                      <a:endParaRPr sz="1300">
                        <a:latin typeface="Times New Roman"/>
                        <a:cs typeface="Times New Roman"/>
                      </a:endParaRPr>
                    </a:p>
                    <a:p>
                      <a:pPr>
                        <a:lnSpc>
                          <a:spcPct val="100000"/>
                        </a:lnSpc>
                        <a:spcBef>
                          <a:spcPts val="30"/>
                        </a:spcBef>
                      </a:pPr>
                      <a:endParaRPr sz="1100">
                        <a:latin typeface="Times New Roman"/>
                        <a:cs typeface="Times New Roman"/>
                      </a:endParaRPr>
                    </a:p>
                    <a:p>
                      <a:pPr marL="119380" marR="433070">
                        <a:lnSpc>
                          <a:spcPct val="100000"/>
                        </a:lnSpc>
                      </a:pPr>
                      <a:r>
                        <a:rPr sz="1200" spc="-10" dirty="0">
                          <a:latin typeface="Arial"/>
                          <a:cs typeface="Arial"/>
                        </a:rPr>
                        <a:t>Conditional  </a:t>
                      </a:r>
                      <a:r>
                        <a:rPr sz="1200" dirty="0">
                          <a:latin typeface="Arial"/>
                          <a:cs typeface="Arial"/>
                        </a:rPr>
                        <a:t>r</a:t>
                      </a:r>
                      <a:r>
                        <a:rPr sz="1200" spc="-5" dirty="0">
                          <a:latin typeface="Arial"/>
                          <a:cs typeface="Arial"/>
                        </a:rPr>
                        <a:t>e</a:t>
                      </a:r>
                      <a:r>
                        <a:rPr sz="1200" dirty="0">
                          <a:latin typeface="Arial"/>
                          <a:cs typeface="Arial"/>
                        </a:rPr>
                        <a:t>c</a:t>
                      </a:r>
                      <a:r>
                        <a:rPr sz="1200" spc="-5" dirty="0">
                          <a:latin typeface="Arial"/>
                          <a:cs typeface="Arial"/>
                        </a:rPr>
                        <a:t>o</a:t>
                      </a:r>
                      <a:r>
                        <a:rPr sz="1200" dirty="0">
                          <a:latin typeface="Arial"/>
                          <a:cs typeface="Arial"/>
                        </a:rPr>
                        <a:t>mm</a:t>
                      </a:r>
                      <a:r>
                        <a:rPr sz="1200" spc="-5" dirty="0">
                          <a:latin typeface="Arial"/>
                          <a:cs typeface="Arial"/>
                        </a:rPr>
                        <a:t>enda</a:t>
                      </a:r>
                      <a:r>
                        <a:rPr sz="1200" dirty="0">
                          <a:latin typeface="Arial"/>
                          <a:cs typeface="Arial"/>
                        </a:rPr>
                        <a:t>t</a:t>
                      </a:r>
                      <a:r>
                        <a:rPr sz="1200" spc="-5" dirty="0">
                          <a:latin typeface="Arial"/>
                          <a:cs typeface="Arial"/>
                        </a:rPr>
                        <a:t>io</a:t>
                      </a:r>
                      <a:r>
                        <a:rPr sz="1200" dirty="0">
                          <a:latin typeface="Arial"/>
                          <a:cs typeface="Arial"/>
                        </a:rPr>
                        <a:t>n</a:t>
                      </a:r>
                      <a:endParaRPr sz="1200">
                        <a:latin typeface="Arial"/>
                        <a:cs typeface="Arial"/>
                      </a:endParaRPr>
                    </a:p>
                    <a:p>
                      <a:pPr marL="119380">
                        <a:lnSpc>
                          <a:spcPts val="1425"/>
                        </a:lnSpc>
                      </a:pPr>
                      <a:r>
                        <a:rPr sz="1200" dirty="0">
                          <a:latin typeface="Arial"/>
                          <a:cs typeface="Arial"/>
                        </a:rPr>
                        <a:t>----------------------------</a:t>
                      </a:r>
                      <a:endParaRPr sz="1200">
                        <a:latin typeface="Arial"/>
                        <a:cs typeface="Arial"/>
                      </a:endParaRPr>
                    </a:p>
                    <a:p>
                      <a:pPr marL="119380" marR="636270">
                        <a:lnSpc>
                          <a:spcPts val="1470"/>
                        </a:lnSpc>
                        <a:spcBef>
                          <a:spcPts val="20"/>
                        </a:spcBef>
                      </a:pPr>
                      <a:r>
                        <a:rPr sz="1200" spc="-5" dirty="0">
                          <a:latin typeface="Arial"/>
                          <a:cs typeface="Arial"/>
                        </a:rPr>
                        <a:t>Low quality</a:t>
                      </a:r>
                      <a:r>
                        <a:rPr sz="1200" spc="-75" dirty="0">
                          <a:latin typeface="Arial"/>
                          <a:cs typeface="Arial"/>
                        </a:rPr>
                        <a:t> </a:t>
                      </a:r>
                      <a:r>
                        <a:rPr sz="1200" spc="-5" dirty="0">
                          <a:latin typeface="Arial"/>
                          <a:cs typeface="Arial"/>
                        </a:rPr>
                        <a:t>of  evidence</a:t>
                      </a:r>
                      <a:endParaRPr sz="1200">
                        <a:latin typeface="Arial"/>
                        <a:cs typeface="Arial"/>
                      </a:endParaRPr>
                    </a:p>
                  </a:txBody>
                  <a:tcPr marL="0" marR="0" marT="254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ECFF"/>
                    </a:solidFill>
                  </a:tcPr>
                </a:tc>
                <a:extLst>
                  <a:ext uri="{0D108BD9-81ED-4DB2-BD59-A6C34878D82A}">
                    <a16:rowId xmlns:a16="http://schemas.microsoft.com/office/drawing/2014/main" val="10001"/>
                  </a:ext>
                </a:extLst>
              </a:tr>
              <a:tr h="365760">
                <a:tc>
                  <a:txBody>
                    <a:bodyPr/>
                    <a:lstStyle/>
                    <a:p>
                      <a:pPr>
                        <a:lnSpc>
                          <a:spcPct val="100000"/>
                        </a:lnSpc>
                      </a:pPr>
                      <a:endParaRPr sz="1300">
                        <a:latin typeface="Times New Roman"/>
                        <a:cs typeface="Times New Roman"/>
                      </a:endParaRPr>
                    </a:p>
                  </a:txBody>
                  <a:tcPr marL="0" marR="0" marT="0" marB="0">
                    <a:lnL w="19050">
                      <a:solidFill>
                        <a:srgbClr val="000000"/>
                      </a:solidFill>
                      <a:prstDash val="solid"/>
                    </a:lnL>
                    <a:lnR w="19050">
                      <a:solidFill>
                        <a:srgbClr val="000000"/>
                      </a:solidFill>
                      <a:prstDash val="solid"/>
                    </a:lnR>
                    <a:solidFill>
                      <a:srgbClr val="CCECFF"/>
                    </a:solidFill>
                  </a:tcPr>
                </a:tc>
                <a:tc>
                  <a:txBody>
                    <a:bodyPr/>
                    <a:lstStyle/>
                    <a:p>
                      <a:pPr>
                        <a:lnSpc>
                          <a:spcPct val="100000"/>
                        </a:lnSpc>
                      </a:pPr>
                      <a:endParaRPr sz="1300">
                        <a:latin typeface="Times New Roman"/>
                        <a:cs typeface="Times New Roman"/>
                      </a:endParaRPr>
                    </a:p>
                  </a:txBody>
                  <a:tcPr marL="0" marR="0" marT="0" marB="0">
                    <a:lnL w="19050">
                      <a:solidFill>
                        <a:srgbClr val="000000"/>
                      </a:solidFill>
                      <a:prstDash val="solid"/>
                    </a:lnL>
                    <a:lnR w="19050">
                      <a:solidFill>
                        <a:srgbClr val="000000"/>
                      </a:solidFill>
                      <a:prstDash val="solid"/>
                    </a:lnR>
                    <a:solidFill>
                      <a:srgbClr val="CCECFF"/>
                    </a:solidFill>
                  </a:tcPr>
                </a:tc>
                <a:tc>
                  <a:txBody>
                    <a:bodyPr/>
                    <a:lstStyle/>
                    <a:p>
                      <a:pPr marL="97155">
                        <a:lnSpc>
                          <a:spcPts val="1390"/>
                        </a:lnSpc>
                      </a:pPr>
                      <a:r>
                        <a:rPr sz="1200" spc="-5" dirty="0">
                          <a:latin typeface="Arial"/>
                          <a:cs typeface="Arial"/>
                        </a:rPr>
                        <a:t>purpose of preventing SSI.</a:t>
                      </a:r>
                      <a:endParaRPr sz="1200">
                        <a:latin typeface="Arial"/>
                        <a:cs typeface="Arial"/>
                      </a:endParaRPr>
                    </a:p>
                  </a:txBody>
                  <a:tcPr marL="0" marR="0" marT="0" marB="0">
                    <a:lnL w="19050">
                      <a:solidFill>
                        <a:srgbClr val="000000"/>
                      </a:solidFill>
                      <a:prstDash val="solid"/>
                    </a:lnL>
                    <a:lnR w="19050">
                      <a:solidFill>
                        <a:srgbClr val="000000"/>
                      </a:solidFill>
                      <a:prstDash val="solid"/>
                    </a:lnR>
                    <a:solidFill>
                      <a:srgbClr val="CCECFF"/>
                    </a:solidFill>
                  </a:tcPr>
                </a:tc>
                <a:tc vMerge="1">
                  <a:txBody>
                    <a:bodyPr/>
                    <a:lstStyle/>
                    <a:p>
                      <a:endParaRPr/>
                    </a:p>
                  </a:txBody>
                  <a:tcPr marL="0" marR="0" marT="254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ECFF"/>
                    </a:solidFill>
                  </a:tcPr>
                </a:tc>
                <a:extLst>
                  <a:ext uri="{0D108BD9-81ED-4DB2-BD59-A6C34878D82A}">
                    <a16:rowId xmlns:a16="http://schemas.microsoft.com/office/drawing/2014/main" val="10002"/>
                  </a:ext>
                </a:extLst>
              </a:tr>
              <a:tr h="548005">
                <a:tc>
                  <a:txBody>
                    <a:bodyPr/>
                    <a:lstStyle/>
                    <a:p>
                      <a:pPr>
                        <a:lnSpc>
                          <a:spcPct val="100000"/>
                        </a:lnSpc>
                      </a:pPr>
                      <a:endParaRPr sz="1300">
                        <a:latin typeface="Times New Roman"/>
                        <a:cs typeface="Times New Roman"/>
                      </a:endParaRPr>
                    </a:p>
                  </a:txBody>
                  <a:tcPr marL="0" marR="0" marT="0" marB="0">
                    <a:lnL w="19050">
                      <a:solidFill>
                        <a:srgbClr val="000000"/>
                      </a:solidFill>
                      <a:prstDash val="solid"/>
                    </a:lnL>
                    <a:lnR w="19050">
                      <a:solidFill>
                        <a:srgbClr val="000000"/>
                      </a:solidFill>
                      <a:prstDash val="solid"/>
                    </a:lnR>
                    <a:solidFill>
                      <a:srgbClr val="CCECFF"/>
                    </a:solidFill>
                  </a:tcPr>
                </a:tc>
                <a:tc>
                  <a:txBody>
                    <a:bodyPr/>
                    <a:lstStyle/>
                    <a:p>
                      <a:pPr>
                        <a:lnSpc>
                          <a:spcPct val="100000"/>
                        </a:lnSpc>
                      </a:pPr>
                      <a:endParaRPr sz="1300">
                        <a:latin typeface="Times New Roman"/>
                        <a:cs typeface="Times New Roman"/>
                      </a:endParaRPr>
                    </a:p>
                  </a:txBody>
                  <a:tcPr marL="0" marR="0" marT="0" marB="0">
                    <a:lnL w="19050">
                      <a:solidFill>
                        <a:srgbClr val="000000"/>
                      </a:solidFill>
                      <a:prstDash val="solid"/>
                    </a:lnL>
                    <a:lnR w="19050">
                      <a:solidFill>
                        <a:srgbClr val="000000"/>
                      </a:solidFill>
                      <a:prstDash val="solid"/>
                    </a:lnR>
                    <a:solidFill>
                      <a:srgbClr val="CCECFF"/>
                    </a:solidFill>
                  </a:tcPr>
                </a:tc>
                <a:tc>
                  <a:txBody>
                    <a:bodyPr/>
                    <a:lstStyle/>
                    <a:p>
                      <a:pPr>
                        <a:lnSpc>
                          <a:spcPct val="100000"/>
                        </a:lnSpc>
                        <a:spcBef>
                          <a:spcPts val="40"/>
                        </a:spcBef>
                      </a:pPr>
                      <a:endParaRPr sz="1150">
                        <a:latin typeface="Times New Roman"/>
                        <a:cs typeface="Times New Roman"/>
                      </a:endParaRPr>
                    </a:p>
                    <a:p>
                      <a:pPr marL="97155" marR="449580">
                        <a:lnSpc>
                          <a:spcPct val="100000"/>
                        </a:lnSpc>
                      </a:pPr>
                      <a:r>
                        <a:rPr sz="1200" spc="-5" dirty="0">
                          <a:latin typeface="Arial"/>
                          <a:cs typeface="Arial"/>
                        </a:rPr>
                        <a:t>Consider the use of irrigation of the  incisional wound with an</a:t>
                      </a:r>
                      <a:r>
                        <a:rPr sz="1200" spc="-40" dirty="0">
                          <a:latin typeface="Arial"/>
                          <a:cs typeface="Arial"/>
                        </a:rPr>
                        <a:t> </a:t>
                      </a:r>
                      <a:r>
                        <a:rPr sz="1200" spc="-5" dirty="0">
                          <a:latin typeface="Arial"/>
                          <a:cs typeface="Arial"/>
                        </a:rPr>
                        <a:t>aqueous</a:t>
                      </a:r>
                      <a:endParaRPr sz="1200">
                        <a:latin typeface="Arial"/>
                        <a:cs typeface="Arial"/>
                      </a:endParaRPr>
                    </a:p>
                  </a:txBody>
                  <a:tcPr marL="0" marR="0" marT="5080" marB="0">
                    <a:lnL w="19050">
                      <a:solidFill>
                        <a:srgbClr val="000000"/>
                      </a:solidFill>
                      <a:prstDash val="solid"/>
                    </a:lnL>
                    <a:lnR w="19050">
                      <a:solidFill>
                        <a:srgbClr val="000000"/>
                      </a:solidFill>
                      <a:prstDash val="solid"/>
                    </a:lnR>
                    <a:solidFill>
                      <a:srgbClr val="CCECFF"/>
                    </a:solidFill>
                  </a:tcPr>
                </a:tc>
                <a:tc vMerge="1">
                  <a:txBody>
                    <a:bodyPr/>
                    <a:lstStyle/>
                    <a:p>
                      <a:endParaRPr/>
                    </a:p>
                  </a:txBody>
                  <a:tcPr marL="0" marR="0" marT="254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ECFF"/>
                    </a:solidFill>
                  </a:tcPr>
                </a:tc>
                <a:extLst>
                  <a:ext uri="{0D108BD9-81ED-4DB2-BD59-A6C34878D82A}">
                    <a16:rowId xmlns:a16="http://schemas.microsoft.com/office/drawing/2014/main" val="10003"/>
                  </a:ext>
                </a:extLst>
              </a:tr>
              <a:tr h="914400">
                <a:tc>
                  <a:txBody>
                    <a:bodyPr/>
                    <a:lstStyle/>
                    <a:p>
                      <a:pPr>
                        <a:lnSpc>
                          <a:spcPct val="100000"/>
                        </a:lnSpc>
                      </a:pPr>
                      <a:endParaRPr sz="1300">
                        <a:latin typeface="Times New Roman"/>
                        <a:cs typeface="Times New Roman"/>
                      </a:endParaRPr>
                    </a:p>
                  </a:txBody>
                  <a:tcPr marL="0" marR="0" marT="0" marB="0">
                    <a:lnL w="19050">
                      <a:solidFill>
                        <a:srgbClr val="000000"/>
                      </a:solidFill>
                      <a:prstDash val="solid"/>
                    </a:lnL>
                    <a:lnR w="19050">
                      <a:solidFill>
                        <a:srgbClr val="000000"/>
                      </a:solidFill>
                      <a:prstDash val="solid"/>
                    </a:lnR>
                    <a:solidFill>
                      <a:srgbClr val="CCECFF"/>
                    </a:solidFill>
                  </a:tcPr>
                </a:tc>
                <a:tc>
                  <a:txBody>
                    <a:bodyPr/>
                    <a:lstStyle/>
                    <a:p>
                      <a:pPr>
                        <a:lnSpc>
                          <a:spcPct val="100000"/>
                        </a:lnSpc>
                      </a:pPr>
                      <a:endParaRPr sz="1300">
                        <a:latin typeface="Times New Roman"/>
                        <a:cs typeface="Times New Roman"/>
                      </a:endParaRPr>
                    </a:p>
                  </a:txBody>
                  <a:tcPr marL="0" marR="0" marT="0" marB="0">
                    <a:lnL w="19050">
                      <a:solidFill>
                        <a:srgbClr val="000000"/>
                      </a:solidFill>
                      <a:prstDash val="solid"/>
                    </a:lnL>
                    <a:lnR w="19050">
                      <a:solidFill>
                        <a:srgbClr val="000000"/>
                      </a:solidFill>
                      <a:prstDash val="solid"/>
                    </a:lnR>
                    <a:solidFill>
                      <a:srgbClr val="CCECFF"/>
                    </a:solidFill>
                  </a:tcPr>
                </a:tc>
                <a:tc>
                  <a:txBody>
                    <a:bodyPr/>
                    <a:lstStyle/>
                    <a:p>
                      <a:pPr marL="97155" marR="184785">
                        <a:lnSpc>
                          <a:spcPts val="1430"/>
                        </a:lnSpc>
                        <a:spcBef>
                          <a:spcPts val="5"/>
                        </a:spcBef>
                      </a:pPr>
                      <a:r>
                        <a:rPr sz="1200" spc="-5" dirty="0">
                          <a:latin typeface="Arial"/>
                          <a:cs typeface="Arial"/>
                        </a:rPr>
                        <a:t>povidone iodine solution before closure  for the purpose of preventing SSI,  particularly in clean and clean-  contaminated</a:t>
                      </a:r>
                      <a:r>
                        <a:rPr sz="1200" spc="-10" dirty="0">
                          <a:latin typeface="Arial"/>
                          <a:cs typeface="Arial"/>
                        </a:rPr>
                        <a:t> </a:t>
                      </a:r>
                      <a:r>
                        <a:rPr sz="1200" spc="-5" dirty="0">
                          <a:latin typeface="Arial"/>
                          <a:cs typeface="Arial"/>
                        </a:rPr>
                        <a:t>wounds.</a:t>
                      </a:r>
                      <a:endParaRPr sz="1200">
                        <a:latin typeface="Arial"/>
                        <a:cs typeface="Arial"/>
                      </a:endParaRPr>
                    </a:p>
                  </a:txBody>
                  <a:tcPr marL="0" marR="0" marT="635" marB="0">
                    <a:lnL w="19050">
                      <a:solidFill>
                        <a:srgbClr val="000000"/>
                      </a:solidFill>
                      <a:prstDash val="solid"/>
                    </a:lnL>
                    <a:lnR w="19050">
                      <a:solidFill>
                        <a:srgbClr val="000000"/>
                      </a:solidFill>
                      <a:prstDash val="solid"/>
                    </a:lnR>
                    <a:solidFill>
                      <a:srgbClr val="CCECFF"/>
                    </a:solidFill>
                  </a:tcPr>
                </a:tc>
                <a:tc vMerge="1">
                  <a:txBody>
                    <a:bodyPr/>
                    <a:lstStyle/>
                    <a:p>
                      <a:endParaRPr/>
                    </a:p>
                  </a:txBody>
                  <a:tcPr marL="0" marR="0" marT="254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ECFF"/>
                    </a:solidFill>
                  </a:tcPr>
                </a:tc>
                <a:extLst>
                  <a:ext uri="{0D108BD9-81ED-4DB2-BD59-A6C34878D82A}">
                    <a16:rowId xmlns:a16="http://schemas.microsoft.com/office/drawing/2014/main" val="10004"/>
                  </a:ext>
                </a:extLst>
              </a:tr>
              <a:tr h="1047115">
                <a:tc>
                  <a:txBody>
                    <a:bodyPr/>
                    <a:lstStyle/>
                    <a:p>
                      <a:pPr>
                        <a:lnSpc>
                          <a:spcPct val="100000"/>
                        </a:lnSpc>
                      </a:pPr>
                      <a:endParaRPr sz="1300">
                        <a:latin typeface="Times New Roman"/>
                        <a:cs typeface="Times New Roman"/>
                      </a:endParaRPr>
                    </a:p>
                  </a:txBody>
                  <a:tcPr marL="0" marR="0" marT="0" marB="0">
                    <a:lnL w="19050">
                      <a:solidFill>
                        <a:srgbClr val="000000"/>
                      </a:solidFill>
                      <a:prstDash val="solid"/>
                    </a:lnL>
                    <a:lnR w="19050">
                      <a:solidFill>
                        <a:srgbClr val="000000"/>
                      </a:solidFill>
                      <a:prstDash val="solid"/>
                    </a:lnR>
                    <a:lnB w="19050">
                      <a:solidFill>
                        <a:srgbClr val="000000"/>
                      </a:solidFill>
                      <a:prstDash val="solid"/>
                    </a:lnB>
                    <a:solidFill>
                      <a:srgbClr val="CCECFF"/>
                    </a:solidFill>
                  </a:tcPr>
                </a:tc>
                <a:tc>
                  <a:txBody>
                    <a:bodyPr/>
                    <a:lstStyle/>
                    <a:p>
                      <a:pPr>
                        <a:lnSpc>
                          <a:spcPct val="100000"/>
                        </a:lnSpc>
                      </a:pPr>
                      <a:endParaRPr sz="1300">
                        <a:latin typeface="Times New Roman"/>
                        <a:cs typeface="Times New Roman"/>
                      </a:endParaRPr>
                    </a:p>
                  </a:txBody>
                  <a:tcPr marL="0" marR="0" marT="0" marB="0">
                    <a:lnL w="19050">
                      <a:solidFill>
                        <a:srgbClr val="000000"/>
                      </a:solidFill>
                      <a:prstDash val="solid"/>
                    </a:lnL>
                    <a:lnR w="19050">
                      <a:solidFill>
                        <a:srgbClr val="000000"/>
                      </a:solidFill>
                      <a:prstDash val="solid"/>
                    </a:lnR>
                    <a:lnB w="19050">
                      <a:solidFill>
                        <a:srgbClr val="000000"/>
                      </a:solidFill>
                      <a:prstDash val="solid"/>
                    </a:lnB>
                    <a:solidFill>
                      <a:srgbClr val="CCECFF"/>
                    </a:solidFill>
                  </a:tcPr>
                </a:tc>
                <a:tc>
                  <a:txBody>
                    <a:bodyPr/>
                    <a:lstStyle/>
                    <a:p>
                      <a:pPr>
                        <a:lnSpc>
                          <a:spcPct val="100000"/>
                        </a:lnSpc>
                      </a:pPr>
                      <a:endParaRPr sz="1200">
                        <a:latin typeface="Times New Roman"/>
                        <a:cs typeface="Times New Roman"/>
                      </a:endParaRPr>
                    </a:p>
                    <a:p>
                      <a:pPr marL="97155" marR="307340">
                        <a:lnSpc>
                          <a:spcPct val="100000"/>
                        </a:lnSpc>
                      </a:pPr>
                      <a:r>
                        <a:rPr sz="1200" spc="-5" dirty="0">
                          <a:latin typeface="Arial"/>
                          <a:cs typeface="Arial"/>
                        </a:rPr>
                        <a:t>Antibiotic incisional wound irrigation  before closure should not be used for  the purpose of preventing</a:t>
                      </a:r>
                      <a:r>
                        <a:rPr sz="1200" spc="-10" dirty="0">
                          <a:latin typeface="Arial"/>
                          <a:cs typeface="Arial"/>
                        </a:rPr>
                        <a:t> </a:t>
                      </a:r>
                      <a:r>
                        <a:rPr sz="1200" spc="-5" dirty="0">
                          <a:latin typeface="Arial"/>
                          <a:cs typeface="Arial"/>
                        </a:rPr>
                        <a:t>SSI.</a:t>
                      </a:r>
                      <a:endParaRPr sz="1200">
                        <a:latin typeface="Arial"/>
                        <a:cs typeface="Arial"/>
                      </a:endParaRPr>
                    </a:p>
                  </a:txBody>
                  <a:tcPr marL="0" marR="0" marT="0" marB="0">
                    <a:lnL w="19050">
                      <a:solidFill>
                        <a:srgbClr val="000000"/>
                      </a:solidFill>
                      <a:prstDash val="solid"/>
                    </a:lnL>
                    <a:lnR w="19050">
                      <a:solidFill>
                        <a:srgbClr val="000000"/>
                      </a:solidFill>
                      <a:prstDash val="solid"/>
                    </a:lnR>
                    <a:lnB w="19050">
                      <a:solidFill>
                        <a:srgbClr val="000000"/>
                      </a:solidFill>
                      <a:prstDash val="solid"/>
                    </a:lnB>
                    <a:solidFill>
                      <a:srgbClr val="CCECFF"/>
                    </a:solidFill>
                  </a:tcPr>
                </a:tc>
                <a:tc vMerge="1">
                  <a:txBody>
                    <a:bodyPr/>
                    <a:lstStyle/>
                    <a:p>
                      <a:endParaRPr/>
                    </a:p>
                  </a:txBody>
                  <a:tcPr marL="0" marR="0" marT="254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ECFF"/>
                    </a:solidFill>
                  </a:tcPr>
                </a:tc>
                <a:extLst>
                  <a:ext uri="{0D108BD9-81ED-4DB2-BD59-A6C34878D82A}">
                    <a16:rowId xmlns:a16="http://schemas.microsoft.com/office/drawing/2014/main" val="10005"/>
                  </a:ext>
                </a:extLst>
              </a:tr>
              <a:tr h="1121957">
                <a:tc>
                  <a:txBody>
                    <a:bodyPr/>
                    <a:lstStyle/>
                    <a:p>
                      <a:pPr marL="97790" marR="193675">
                        <a:lnSpc>
                          <a:spcPct val="100299"/>
                        </a:lnSpc>
                        <a:spcBef>
                          <a:spcPts val="285"/>
                        </a:spcBef>
                      </a:pPr>
                      <a:r>
                        <a:rPr sz="1200" spc="-5" dirty="0">
                          <a:latin typeface="Arial"/>
                          <a:cs typeface="Arial"/>
                        </a:rPr>
                        <a:t>Prophylactic  negative  pressure</a:t>
                      </a:r>
                      <a:r>
                        <a:rPr sz="1200" spc="-75" dirty="0">
                          <a:latin typeface="Arial"/>
                          <a:cs typeface="Arial"/>
                        </a:rPr>
                        <a:t> </a:t>
                      </a:r>
                      <a:r>
                        <a:rPr sz="1200" spc="-5" dirty="0">
                          <a:latin typeface="Arial"/>
                          <a:cs typeface="Arial"/>
                        </a:rPr>
                        <a:t>wound  therapy</a:t>
                      </a:r>
                      <a:endParaRPr sz="1200">
                        <a:latin typeface="Arial"/>
                        <a:cs typeface="Arial"/>
                      </a:endParaRPr>
                    </a:p>
                  </a:txBody>
                  <a:tcPr marL="0" marR="0" marT="3619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ECFF"/>
                    </a:solidFill>
                  </a:tcPr>
                </a:tc>
                <a:tc>
                  <a:txBody>
                    <a:bodyPr/>
                    <a:lstStyle/>
                    <a:p>
                      <a:pPr marL="97155" marR="106045">
                        <a:lnSpc>
                          <a:spcPct val="100299"/>
                        </a:lnSpc>
                        <a:spcBef>
                          <a:spcPts val="285"/>
                        </a:spcBef>
                      </a:pPr>
                      <a:r>
                        <a:rPr sz="1200" spc="-5" dirty="0">
                          <a:latin typeface="Arial"/>
                          <a:cs typeface="Arial"/>
                        </a:rPr>
                        <a:t>Does prophylactic negative pressure  wound therapy reduce the rate of SSI  compared </a:t>
                      </a:r>
                      <a:r>
                        <a:rPr sz="1200" dirty="0">
                          <a:latin typeface="Arial"/>
                          <a:cs typeface="Arial"/>
                        </a:rPr>
                        <a:t>to </a:t>
                      </a:r>
                      <a:r>
                        <a:rPr sz="1200" spc="-5" dirty="0">
                          <a:latin typeface="Arial"/>
                          <a:cs typeface="Arial"/>
                        </a:rPr>
                        <a:t>the use of conventional  dressings?</a:t>
                      </a:r>
                      <a:endParaRPr sz="1200">
                        <a:latin typeface="Arial"/>
                        <a:cs typeface="Arial"/>
                      </a:endParaRPr>
                    </a:p>
                  </a:txBody>
                  <a:tcPr marL="0" marR="0" marT="3619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ECFF"/>
                    </a:solidFill>
                  </a:tcPr>
                </a:tc>
                <a:tc>
                  <a:txBody>
                    <a:bodyPr/>
                    <a:lstStyle/>
                    <a:p>
                      <a:pPr marL="97155" marR="87630">
                        <a:lnSpc>
                          <a:spcPct val="100099"/>
                        </a:lnSpc>
                        <a:spcBef>
                          <a:spcPts val="290"/>
                        </a:spcBef>
                      </a:pPr>
                      <a:r>
                        <a:rPr sz="1200" spc="-5" dirty="0">
                          <a:latin typeface="Arial"/>
                          <a:cs typeface="Arial"/>
                        </a:rPr>
                        <a:t>Prophylactic negative pressure wound  therapy may be used on primarily closed  surgical incisions in high-risk wounds  and, taking resources into account, for  the purpose of preventing SSI.</a:t>
                      </a:r>
                      <a:endParaRPr sz="1200">
                        <a:latin typeface="Arial"/>
                        <a:cs typeface="Arial"/>
                      </a:endParaRPr>
                    </a:p>
                  </a:txBody>
                  <a:tcPr marL="0" marR="0" marT="3683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ECFF"/>
                    </a:solidFill>
                  </a:tcPr>
                </a:tc>
                <a:tc>
                  <a:txBody>
                    <a:bodyPr/>
                    <a:lstStyle/>
                    <a:p>
                      <a:pPr marL="119380">
                        <a:lnSpc>
                          <a:spcPts val="1365"/>
                        </a:lnSpc>
                      </a:pPr>
                      <a:r>
                        <a:rPr sz="1200" spc="-10" dirty="0">
                          <a:latin typeface="Arial"/>
                          <a:cs typeface="Arial"/>
                        </a:rPr>
                        <a:t>Conditional</a:t>
                      </a:r>
                      <a:endParaRPr sz="1200">
                        <a:latin typeface="Arial"/>
                        <a:cs typeface="Arial"/>
                      </a:endParaRPr>
                    </a:p>
                    <a:p>
                      <a:pPr marL="119380">
                        <a:lnSpc>
                          <a:spcPts val="1435"/>
                        </a:lnSpc>
                      </a:pPr>
                      <a:r>
                        <a:rPr sz="1200" spc="-5" dirty="0">
                          <a:latin typeface="Arial"/>
                          <a:cs typeface="Arial"/>
                        </a:rPr>
                        <a:t>recommendation</a:t>
                      </a:r>
                      <a:endParaRPr sz="1200">
                        <a:latin typeface="Arial"/>
                        <a:cs typeface="Arial"/>
                      </a:endParaRPr>
                    </a:p>
                    <a:p>
                      <a:pPr marL="161925">
                        <a:lnSpc>
                          <a:spcPts val="1435"/>
                        </a:lnSpc>
                      </a:pPr>
                      <a:r>
                        <a:rPr sz="1200" dirty="0">
                          <a:latin typeface="Arial"/>
                          <a:cs typeface="Arial"/>
                        </a:rPr>
                        <a:t>-------------------------</a:t>
                      </a:r>
                      <a:endParaRPr sz="1200">
                        <a:latin typeface="Arial"/>
                        <a:cs typeface="Arial"/>
                      </a:endParaRPr>
                    </a:p>
                    <a:p>
                      <a:pPr marL="119380" marR="636270">
                        <a:lnSpc>
                          <a:spcPct val="100000"/>
                        </a:lnSpc>
                        <a:spcBef>
                          <a:spcPts val="25"/>
                        </a:spcBef>
                      </a:pPr>
                      <a:r>
                        <a:rPr sz="1200" spc="-5" dirty="0">
                          <a:latin typeface="Arial"/>
                          <a:cs typeface="Arial"/>
                        </a:rPr>
                        <a:t>Low quality</a:t>
                      </a:r>
                      <a:r>
                        <a:rPr sz="1200" spc="-80" dirty="0">
                          <a:latin typeface="Arial"/>
                          <a:cs typeface="Arial"/>
                        </a:rPr>
                        <a:t> </a:t>
                      </a:r>
                      <a:r>
                        <a:rPr sz="1200" spc="-5" dirty="0">
                          <a:latin typeface="Arial"/>
                          <a:cs typeface="Arial"/>
                        </a:rPr>
                        <a:t>of  evidence</a:t>
                      </a:r>
                      <a:endParaRPr sz="1200">
                        <a:latin typeface="Arial"/>
                        <a:cs typeface="Arial"/>
                      </a:endParaRPr>
                    </a:p>
                  </a:txBody>
                  <a:tcPr marL="0" marR="0" marT="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6"/>
                  </a:ext>
                </a:extLst>
              </a:tr>
            </a:tbl>
          </a:graphicData>
        </a:graphic>
      </p:graphicFrame>
      <p:sp>
        <p:nvSpPr>
          <p:cNvPr id="4" name="object 4"/>
          <p:cNvSpPr txBox="1"/>
          <p:nvPr/>
        </p:nvSpPr>
        <p:spPr>
          <a:xfrm>
            <a:off x="255805" y="411646"/>
            <a:ext cx="7910830" cy="953769"/>
          </a:xfrm>
          <a:prstGeom prst="rect">
            <a:avLst/>
          </a:prstGeom>
        </p:spPr>
        <p:txBody>
          <a:bodyPr vert="horz" wrap="square" lIns="0" tIns="12700" rIns="0" bIns="0" rtlCol="0">
            <a:spAutoFit/>
          </a:bodyPr>
          <a:lstStyle/>
          <a:p>
            <a:pPr marL="12700">
              <a:lnSpc>
                <a:spcPts val="3654"/>
              </a:lnSpc>
              <a:spcBef>
                <a:spcPts val="100"/>
              </a:spcBef>
            </a:pPr>
            <a:r>
              <a:rPr sz="3200" b="1" spc="-5" dirty="0">
                <a:solidFill>
                  <a:srgbClr val="0099CC"/>
                </a:solidFill>
                <a:latin typeface="Times New Roman"/>
                <a:cs typeface="Times New Roman"/>
              </a:rPr>
              <a:t>WHO conditional</a:t>
            </a:r>
            <a:r>
              <a:rPr sz="3200" b="1" spc="-10" dirty="0">
                <a:solidFill>
                  <a:srgbClr val="0099CC"/>
                </a:solidFill>
                <a:latin typeface="Times New Roman"/>
                <a:cs typeface="Times New Roman"/>
              </a:rPr>
              <a:t> recommendations</a:t>
            </a:r>
            <a:endParaRPr sz="3200">
              <a:latin typeface="Times New Roman"/>
              <a:cs typeface="Times New Roman"/>
            </a:endParaRPr>
          </a:p>
          <a:p>
            <a:pPr marL="12700">
              <a:lnSpc>
                <a:spcPts val="3654"/>
              </a:lnSpc>
            </a:pPr>
            <a:r>
              <a:rPr sz="3200" b="1" spc="-5" dirty="0">
                <a:solidFill>
                  <a:srgbClr val="0099CC"/>
                </a:solidFill>
                <a:latin typeface="Times New Roman"/>
                <a:cs typeface="Times New Roman"/>
              </a:rPr>
              <a:t>for SSI </a:t>
            </a:r>
            <a:r>
              <a:rPr sz="3200" b="1" spc="-10" dirty="0">
                <a:solidFill>
                  <a:srgbClr val="0099CC"/>
                </a:solidFill>
                <a:latin typeface="Times New Roman"/>
                <a:cs typeface="Times New Roman"/>
              </a:rPr>
              <a:t>prevention </a:t>
            </a:r>
            <a:r>
              <a:rPr sz="3200" b="1" dirty="0">
                <a:solidFill>
                  <a:srgbClr val="0099CC"/>
                </a:solidFill>
                <a:latin typeface="Times New Roman"/>
                <a:cs typeface="Times New Roman"/>
              </a:rPr>
              <a:t>– </a:t>
            </a:r>
            <a:r>
              <a:rPr sz="3200" b="1" spc="-5" dirty="0">
                <a:solidFill>
                  <a:srgbClr val="0099CC"/>
                </a:solidFill>
                <a:latin typeface="Times New Roman"/>
                <a:cs typeface="Times New Roman"/>
              </a:rPr>
              <a:t>intraoperative period</a:t>
            </a:r>
            <a:r>
              <a:rPr sz="3200" b="1" spc="-30" dirty="0">
                <a:solidFill>
                  <a:srgbClr val="0099CC"/>
                </a:solidFill>
                <a:latin typeface="Times New Roman"/>
                <a:cs typeface="Times New Roman"/>
              </a:rPr>
              <a:t> </a:t>
            </a:r>
            <a:r>
              <a:rPr sz="3200" b="1" spc="-5" dirty="0">
                <a:solidFill>
                  <a:srgbClr val="0099CC"/>
                </a:solidFill>
                <a:latin typeface="Times New Roman"/>
                <a:cs typeface="Times New Roman"/>
              </a:rPr>
              <a:t>(3)</a:t>
            </a:r>
            <a:endParaRPr sz="3200">
              <a:latin typeface="Times New Roman"/>
              <a:cs typeface="Times New Roman"/>
            </a:endParaRPr>
          </a:p>
        </p:txBody>
      </p:sp>
      <p:sp>
        <p:nvSpPr>
          <p:cNvPr id="5" name="object 5"/>
          <p:cNvSpPr/>
          <p:nvPr/>
        </p:nvSpPr>
        <p:spPr>
          <a:xfrm>
            <a:off x="8200591" y="5914434"/>
            <a:ext cx="969524" cy="971496"/>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7309800" y="4195873"/>
            <a:ext cx="1691005" cy="2118995"/>
          </a:xfrm>
          <a:custGeom>
            <a:avLst/>
            <a:gdLst/>
            <a:ahLst/>
            <a:cxnLst/>
            <a:rect l="l" t="t" r="r" b="b"/>
            <a:pathLst>
              <a:path w="1691004" h="2118995">
                <a:moveTo>
                  <a:pt x="0" y="2118549"/>
                </a:moveTo>
                <a:lnTo>
                  <a:pt x="1690827" y="2118549"/>
                </a:lnTo>
                <a:lnTo>
                  <a:pt x="1690827" y="0"/>
                </a:lnTo>
                <a:lnTo>
                  <a:pt x="0" y="0"/>
                </a:lnTo>
                <a:lnTo>
                  <a:pt x="0" y="2118549"/>
                </a:lnTo>
                <a:close/>
              </a:path>
            </a:pathLst>
          </a:custGeom>
          <a:solidFill>
            <a:srgbClr val="CCECFF"/>
          </a:solidFill>
        </p:spPr>
        <p:txBody>
          <a:bodyPr wrap="square" lIns="0" tIns="0" rIns="0" bIns="0" rtlCol="0"/>
          <a:lstStyle/>
          <a:p>
            <a:endParaRPr/>
          </a:p>
        </p:txBody>
      </p:sp>
      <p:graphicFrame>
        <p:nvGraphicFramePr>
          <p:cNvPr id="3" name="object 3"/>
          <p:cNvGraphicFramePr>
            <a:graphicFrameLocks noGrp="1"/>
          </p:cNvGraphicFramePr>
          <p:nvPr/>
        </p:nvGraphicFramePr>
        <p:xfrm>
          <a:off x="273357" y="1897932"/>
          <a:ext cx="8722993" cy="4409440"/>
        </p:xfrm>
        <a:graphic>
          <a:graphicData uri="http://schemas.openxmlformats.org/drawingml/2006/table">
            <a:tbl>
              <a:tblPr firstRow="1" bandRow="1">
                <a:tableStyleId>{2D5ABB26-0587-4C30-8999-92F81FD0307C}</a:tableStyleId>
              </a:tblPr>
              <a:tblGrid>
                <a:gridCol w="1379855">
                  <a:extLst>
                    <a:ext uri="{9D8B030D-6E8A-4147-A177-3AD203B41FA5}">
                      <a16:colId xmlns:a16="http://schemas.microsoft.com/office/drawing/2014/main" val="20000"/>
                    </a:ext>
                  </a:extLst>
                </a:gridCol>
                <a:gridCol w="2730499">
                  <a:extLst>
                    <a:ext uri="{9D8B030D-6E8A-4147-A177-3AD203B41FA5}">
                      <a16:colId xmlns:a16="http://schemas.microsoft.com/office/drawing/2014/main" val="20001"/>
                    </a:ext>
                  </a:extLst>
                </a:gridCol>
                <a:gridCol w="2921000">
                  <a:extLst>
                    <a:ext uri="{9D8B030D-6E8A-4147-A177-3AD203B41FA5}">
                      <a16:colId xmlns:a16="http://schemas.microsoft.com/office/drawing/2014/main" val="20002"/>
                    </a:ext>
                  </a:extLst>
                </a:gridCol>
                <a:gridCol w="1691639">
                  <a:extLst>
                    <a:ext uri="{9D8B030D-6E8A-4147-A177-3AD203B41FA5}">
                      <a16:colId xmlns:a16="http://schemas.microsoft.com/office/drawing/2014/main" val="20003"/>
                    </a:ext>
                  </a:extLst>
                </a:gridCol>
              </a:tblGrid>
              <a:tr h="888365">
                <a:tc>
                  <a:txBody>
                    <a:bodyPr/>
                    <a:lstStyle/>
                    <a:p>
                      <a:pPr marL="399415">
                        <a:lnSpc>
                          <a:spcPct val="100000"/>
                        </a:lnSpc>
                        <a:spcBef>
                          <a:spcPts val="325"/>
                        </a:spcBef>
                      </a:pPr>
                      <a:r>
                        <a:rPr sz="1800" b="1" spc="-30" dirty="0">
                          <a:solidFill>
                            <a:srgbClr val="FFFFFF"/>
                          </a:solidFill>
                          <a:latin typeface="Arial"/>
                          <a:cs typeface="Arial"/>
                        </a:rPr>
                        <a:t>Topic</a:t>
                      </a:r>
                      <a:endParaRPr sz="1800">
                        <a:latin typeface="Arial"/>
                        <a:cs typeface="Arial"/>
                      </a:endParaRPr>
                    </a:p>
                  </a:txBody>
                  <a:tcPr marL="0" marR="0" marT="412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336699"/>
                    </a:solidFill>
                  </a:tcPr>
                </a:tc>
                <a:tc>
                  <a:txBody>
                    <a:bodyPr/>
                    <a:lstStyle/>
                    <a:p>
                      <a:pPr marL="97155">
                        <a:lnSpc>
                          <a:spcPct val="100000"/>
                        </a:lnSpc>
                        <a:spcBef>
                          <a:spcPts val="325"/>
                        </a:spcBef>
                      </a:pPr>
                      <a:r>
                        <a:rPr sz="1800" b="1" spc="-5" dirty="0">
                          <a:solidFill>
                            <a:srgbClr val="FFFFFF"/>
                          </a:solidFill>
                          <a:latin typeface="Arial"/>
                          <a:cs typeface="Arial"/>
                        </a:rPr>
                        <a:t>Research</a:t>
                      </a:r>
                      <a:r>
                        <a:rPr sz="1800" b="1" spc="-10" dirty="0">
                          <a:solidFill>
                            <a:srgbClr val="FFFFFF"/>
                          </a:solidFill>
                          <a:latin typeface="Arial"/>
                          <a:cs typeface="Arial"/>
                        </a:rPr>
                        <a:t> </a:t>
                      </a:r>
                      <a:r>
                        <a:rPr sz="1800" b="1" spc="-5" dirty="0">
                          <a:solidFill>
                            <a:srgbClr val="FFFFFF"/>
                          </a:solidFill>
                          <a:latin typeface="Arial"/>
                          <a:cs typeface="Arial"/>
                        </a:rPr>
                        <a:t>question</a:t>
                      </a:r>
                      <a:endParaRPr sz="1800">
                        <a:latin typeface="Arial"/>
                        <a:cs typeface="Arial"/>
                      </a:endParaRPr>
                    </a:p>
                  </a:txBody>
                  <a:tcPr marL="0" marR="0" marT="412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336699"/>
                    </a:solidFill>
                  </a:tcPr>
                </a:tc>
                <a:tc>
                  <a:txBody>
                    <a:bodyPr/>
                    <a:lstStyle/>
                    <a:p>
                      <a:pPr marL="97155">
                        <a:lnSpc>
                          <a:spcPct val="100000"/>
                        </a:lnSpc>
                        <a:spcBef>
                          <a:spcPts val="325"/>
                        </a:spcBef>
                      </a:pPr>
                      <a:r>
                        <a:rPr sz="1800" b="1" spc="-5" dirty="0">
                          <a:solidFill>
                            <a:srgbClr val="FFFFFF"/>
                          </a:solidFill>
                          <a:latin typeface="Arial"/>
                          <a:cs typeface="Arial"/>
                        </a:rPr>
                        <a:t>Recommendation</a:t>
                      </a:r>
                      <a:endParaRPr sz="1800">
                        <a:latin typeface="Arial"/>
                        <a:cs typeface="Arial"/>
                      </a:endParaRPr>
                    </a:p>
                  </a:txBody>
                  <a:tcPr marL="0" marR="0" marT="412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336699"/>
                    </a:solidFill>
                  </a:tcPr>
                </a:tc>
                <a:tc>
                  <a:txBody>
                    <a:bodyPr/>
                    <a:lstStyle/>
                    <a:p>
                      <a:pPr marL="96520" marR="647700">
                        <a:lnSpc>
                          <a:spcPts val="2130"/>
                        </a:lnSpc>
                        <a:spcBef>
                          <a:spcPts val="420"/>
                        </a:spcBef>
                      </a:pPr>
                      <a:r>
                        <a:rPr sz="1800" b="1" u="heavy" spc="-5" dirty="0">
                          <a:solidFill>
                            <a:srgbClr val="FFFFFF"/>
                          </a:solidFill>
                          <a:uFill>
                            <a:solidFill>
                              <a:srgbClr val="FFFFFF"/>
                            </a:solidFill>
                          </a:uFill>
                          <a:latin typeface="Arial"/>
                          <a:cs typeface="Arial"/>
                        </a:rPr>
                        <a:t>S</a:t>
                      </a:r>
                      <a:r>
                        <a:rPr sz="1800" b="1" u="heavy" dirty="0">
                          <a:solidFill>
                            <a:srgbClr val="FFFFFF"/>
                          </a:solidFill>
                          <a:uFill>
                            <a:solidFill>
                              <a:srgbClr val="FFFFFF"/>
                            </a:solidFill>
                          </a:uFill>
                          <a:latin typeface="Arial"/>
                          <a:cs typeface="Arial"/>
                        </a:rPr>
                        <a:t>t</a:t>
                      </a:r>
                      <a:r>
                        <a:rPr sz="1800" b="1" u="heavy" spc="-5" dirty="0">
                          <a:solidFill>
                            <a:srgbClr val="FFFFFF"/>
                          </a:solidFill>
                          <a:uFill>
                            <a:solidFill>
                              <a:srgbClr val="FFFFFF"/>
                            </a:solidFill>
                          </a:uFill>
                          <a:latin typeface="Arial"/>
                          <a:cs typeface="Arial"/>
                        </a:rPr>
                        <a:t>reng</a:t>
                      </a:r>
                      <a:r>
                        <a:rPr sz="1800" b="1" u="heavy" dirty="0">
                          <a:solidFill>
                            <a:srgbClr val="FFFFFF"/>
                          </a:solidFill>
                          <a:uFill>
                            <a:solidFill>
                              <a:srgbClr val="FFFFFF"/>
                            </a:solidFill>
                          </a:uFill>
                          <a:latin typeface="Arial"/>
                          <a:cs typeface="Arial"/>
                        </a:rPr>
                        <a:t>th </a:t>
                      </a:r>
                      <a:r>
                        <a:rPr sz="1800" b="1" dirty="0">
                          <a:solidFill>
                            <a:srgbClr val="FFFFFF"/>
                          </a:solidFill>
                          <a:latin typeface="Arial"/>
                          <a:cs typeface="Arial"/>
                        </a:rPr>
                        <a:t> </a:t>
                      </a:r>
                      <a:r>
                        <a:rPr sz="1800" b="1" spc="-5" dirty="0">
                          <a:solidFill>
                            <a:srgbClr val="FFFFFF"/>
                          </a:solidFill>
                          <a:latin typeface="Arial"/>
                          <a:cs typeface="Arial"/>
                        </a:rPr>
                        <a:t>Quality</a:t>
                      </a:r>
                      <a:endParaRPr sz="1800">
                        <a:latin typeface="Arial"/>
                        <a:cs typeface="Arial"/>
                      </a:endParaRPr>
                    </a:p>
                  </a:txBody>
                  <a:tcPr marL="0" marR="0" marT="5334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336699"/>
                    </a:solidFill>
                  </a:tcPr>
                </a:tc>
                <a:extLst>
                  <a:ext uri="{0D108BD9-81ED-4DB2-BD59-A6C34878D82A}">
                    <a16:rowId xmlns:a16="http://schemas.microsoft.com/office/drawing/2014/main" val="10000"/>
                  </a:ext>
                </a:extLst>
              </a:tr>
              <a:tr h="1402715">
                <a:tc>
                  <a:txBody>
                    <a:bodyPr/>
                    <a:lstStyle/>
                    <a:p>
                      <a:pPr marL="97790" marR="276860">
                        <a:lnSpc>
                          <a:spcPct val="100000"/>
                        </a:lnSpc>
                        <a:spcBef>
                          <a:spcPts val="325"/>
                        </a:spcBef>
                      </a:pPr>
                      <a:r>
                        <a:rPr sz="1200" spc="-5" dirty="0">
                          <a:latin typeface="Arial"/>
                          <a:cs typeface="Arial"/>
                        </a:rPr>
                        <a:t>Antimicrobial-  coated</a:t>
                      </a:r>
                      <a:r>
                        <a:rPr sz="1200" spc="-65" dirty="0">
                          <a:latin typeface="Arial"/>
                          <a:cs typeface="Arial"/>
                        </a:rPr>
                        <a:t> </a:t>
                      </a:r>
                      <a:r>
                        <a:rPr sz="1200" spc="-5" dirty="0">
                          <a:latin typeface="Arial"/>
                          <a:cs typeface="Arial"/>
                        </a:rPr>
                        <a:t>sutures</a:t>
                      </a:r>
                      <a:endParaRPr sz="1200">
                        <a:latin typeface="Arial"/>
                        <a:cs typeface="Arial"/>
                      </a:endParaRPr>
                    </a:p>
                  </a:txBody>
                  <a:tcPr marL="0" marR="0" marT="412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ECFF"/>
                    </a:solidFill>
                  </a:tcPr>
                </a:tc>
                <a:tc>
                  <a:txBody>
                    <a:bodyPr/>
                    <a:lstStyle/>
                    <a:p>
                      <a:pPr marL="74295">
                        <a:lnSpc>
                          <a:spcPct val="100000"/>
                        </a:lnSpc>
                        <a:spcBef>
                          <a:spcPts val="30"/>
                        </a:spcBef>
                      </a:pPr>
                      <a:r>
                        <a:rPr sz="1200" spc="-5" dirty="0">
                          <a:latin typeface="Arial"/>
                          <a:cs typeface="Arial"/>
                        </a:rPr>
                        <a:t>Are antimicrobial-coated</a:t>
                      </a:r>
                      <a:r>
                        <a:rPr sz="1200" spc="-10" dirty="0">
                          <a:latin typeface="Arial"/>
                          <a:cs typeface="Arial"/>
                        </a:rPr>
                        <a:t> </a:t>
                      </a:r>
                      <a:r>
                        <a:rPr sz="1200" spc="-5" dirty="0">
                          <a:latin typeface="Arial"/>
                          <a:cs typeface="Arial"/>
                        </a:rPr>
                        <a:t>sutures</a:t>
                      </a:r>
                      <a:endParaRPr sz="1200">
                        <a:latin typeface="Arial"/>
                        <a:cs typeface="Arial"/>
                      </a:endParaRPr>
                    </a:p>
                    <a:p>
                      <a:pPr marL="74295" marR="135255">
                        <a:lnSpc>
                          <a:spcPct val="115700"/>
                        </a:lnSpc>
                        <a:spcBef>
                          <a:spcPts val="5"/>
                        </a:spcBef>
                      </a:pPr>
                      <a:r>
                        <a:rPr sz="1200" spc="-5" dirty="0">
                          <a:latin typeface="Arial"/>
                          <a:cs typeface="Arial"/>
                        </a:rPr>
                        <a:t>effective </a:t>
                      </a:r>
                      <a:r>
                        <a:rPr sz="1200" dirty="0">
                          <a:latin typeface="Arial"/>
                          <a:cs typeface="Arial"/>
                        </a:rPr>
                        <a:t>to </a:t>
                      </a:r>
                      <a:r>
                        <a:rPr sz="1200" spc="-5" dirty="0">
                          <a:latin typeface="Arial"/>
                          <a:cs typeface="Arial"/>
                        </a:rPr>
                        <a:t>prevent SSI? </a:t>
                      </a:r>
                      <a:r>
                        <a:rPr sz="1200" dirty="0">
                          <a:latin typeface="Arial"/>
                          <a:cs typeface="Arial"/>
                        </a:rPr>
                        <a:t>If </a:t>
                      </a:r>
                      <a:r>
                        <a:rPr sz="1200" spc="-5" dirty="0">
                          <a:latin typeface="Arial"/>
                          <a:cs typeface="Arial"/>
                        </a:rPr>
                        <a:t>yes, when  and how should they be</a:t>
                      </a:r>
                      <a:r>
                        <a:rPr sz="1200" spc="-15" dirty="0">
                          <a:latin typeface="Arial"/>
                          <a:cs typeface="Arial"/>
                        </a:rPr>
                        <a:t> </a:t>
                      </a:r>
                      <a:r>
                        <a:rPr sz="1200" spc="-5" dirty="0">
                          <a:latin typeface="Arial"/>
                          <a:cs typeface="Arial"/>
                        </a:rPr>
                        <a:t>used?</a:t>
                      </a:r>
                      <a:endParaRPr sz="1200">
                        <a:latin typeface="Arial"/>
                        <a:cs typeface="Arial"/>
                      </a:endParaRPr>
                    </a:p>
                  </a:txBody>
                  <a:tcPr marL="0" marR="0" marT="381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ECFF"/>
                    </a:solidFill>
                  </a:tcPr>
                </a:tc>
                <a:tc>
                  <a:txBody>
                    <a:bodyPr/>
                    <a:lstStyle/>
                    <a:p>
                      <a:pPr marL="97155" marR="146050">
                        <a:lnSpc>
                          <a:spcPct val="100000"/>
                        </a:lnSpc>
                        <a:spcBef>
                          <a:spcPts val="325"/>
                        </a:spcBef>
                      </a:pPr>
                      <a:r>
                        <a:rPr sz="1200" spc="-10" dirty="0">
                          <a:latin typeface="Arial"/>
                          <a:cs typeface="Arial"/>
                        </a:rPr>
                        <a:t>Triclosan-coated </a:t>
                      </a:r>
                      <a:r>
                        <a:rPr sz="1200" spc="-5" dirty="0">
                          <a:latin typeface="Arial"/>
                          <a:cs typeface="Arial"/>
                        </a:rPr>
                        <a:t>sutures may be used  for the purpose of reducing the risk of  SSI, independent of the type of</a:t>
                      </a:r>
                      <a:r>
                        <a:rPr sz="1200" dirty="0">
                          <a:latin typeface="Arial"/>
                          <a:cs typeface="Arial"/>
                        </a:rPr>
                        <a:t> </a:t>
                      </a:r>
                      <a:r>
                        <a:rPr sz="1200" spc="-15" dirty="0">
                          <a:latin typeface="Arial"/>
                          <a:cs typeface="Arial"/>
                        </a:rPr>
                        <a:t>surgery.</a:t>
                      </a:r>
                      <a:endParaRPr sz="1200">
                        <a:latin typeface="Arial"/>
                        <a:cs typeface="Arial"/>
                      </a:endParaRPr>
                    </a:p>
                  </a:txBody>
                  <a:tcPr marL="0" marR="0" marT="412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ECFF"/>
                    </a:solidFill>
                  </a:tcPr>
                </a:tc>
                <a:tc>
                  <a:txBody>
                    <a:bodyPr/>
                    <a:lstStyle/>
                    <a:p>
                      <a:pPr marL="119380" marR="433070">
                        <a:lnSpc>
                          <a:spcPts val="1430"/>
                        </a:lnSpc>
                        <a:spcBef>
                          <a:spcPts val="20"/>
                        </a:spcBef>
                      </a:pPr>
                      <a:r>
                        <a:rPr sz="1200" spc="-10" dirty="0">
                          <a:latin typeface="Arial"/>
                          <a:cs typeface="Arial"/>
                        </a:rPr>
                        <a:t>Conditional  </a:t>
                      </a:r>
                      <a:r>
                        <a:rPr sz="1200" dirty="0">
                          <a:latin typeface="Arial"/>
                          <a:cs typeface="Arial"/>
                        </a:rPr>
                        <a:t>r</a:t>
                      </a:r>
                      <a:r>
                        <a:rPr sz="1200" spc="-5" dirty="0">
                          <a:latin typeface="Arial"/>
                          <a:cs typeface="Arial"/>
                        </a:rPr>
                        <a:t>e</a:t>
                      </a:r>
                      <a:r>
                        <a:rPr sz="1200" dirty="0">
                          <a:latin typeface="Arial"/>
                          <a:cs typeface="Arial"/>
                        </a:rPr>
                        <a:t>c</a:t>
                      </a:r>
                      <a:r>
                        <a:rPr sz="1200" spc="-5" dirty="0">
                          <a:latin typeface="Arial"/>
                          <a:cs typeface="Arial"/>
                        </a:rPr>
                        <a:t>o</a:t>
                      </a:r>
                      <a:r>
                        <a:rPr sz="1200" dirty="0">
                          <a:latin typeface="Arial"/>
                          <a:cs typeface="Arial"/>
                        </a:rPr>
                        <a:t>mm</a:t>
                      </a:r>
                      <a:r>
                        <a:rPr sz="1200" spc="-5" dirty="0">
                          <a:latin typeface="Arial"/>
                          <a:cs typeface="Arial"/>
                        </a:rPr>
                        <a:t>enda</a:t>
                      </a:r>
                      <a:r>
                        <a:rPr sz="1200" dirty="0">
                          <a:latin typeface="Arial"/>
                          <a:cs typeface="Arial"/>
                        </a:rPr>
                        <a:t>t</a:t>
                      </a:r>
                      <a:r>
                        <a:rPr sz="1200" spc="-5" dirty="0">
                          <a:latin typeface="Arial"/>
                          <a:cs typeface="Arial"/>
                        </a:rPr>
                        <a:t>io</a:t>
                      </a:r>
                      <a:r>
                        <a:rPr sz="1200" dirty="0">
                          <a:latin typeface="Arial"/>
                          <a:cs typeface="Arial"/>
                        </a:rPr>
                        <a:t>n</a:t>
                      </a:r>
                      <a:endParaRPr sz="1200">
                        <a:latin typeface="Arial"/>
                        <a:cs typeface="Arial"/>
                      </a:endParaRPr>
                    </a:p>
                    <a:p>
                      <a:pPr marL="119380">
                        <a:lnSpc>
                          <a:spcPts val="1390"/>
                        </a:lnSpc>
                      </a:pPr>
                      <a:r>
                        <a:rPr sz="1200" dirty="0">
                          <a:latin typeface="Arial"/>
                          <a:cs typeface="Arial"/>
                        </a:rPr>
                        <a:t>------------------------</a:t>
                      </a:r>
                      <a:endParaRPr sz="1200">
                        <a:latin typeface="Arial"/>
                        <a:cs typeface="Arial"/>
                      </a:endParaRPr>
                    </a:p>
                    <a:p>
                      <a:pPr marL="119380" marR="272415">
                        <a:lnSpc>
                          <a:spcPct val="100000"/>
                        </a:lnSpc>
                        <a:spcBef>
                          <a:spcPts val="25"/>
                        </a:spcBef>
                      </a:pPr>
                      <a:r>
                        <a:rPr sz="1200" spc="-5" dirty="0">
                          <a:latin typeface="Arial"/>
                          <a:cs typeface="Arial"/>
                        </a:rPr>
                        <a:t>Moderate quality</a:t>
                      </a:r>
                      <a:r>
                        <a:rPr sz="1200" spc="-65" dirty="0">
                          <a:latin typeface="Arial"/>
                          <a:cs typeface="Arial"/>
                        </a:rPr>
                        <a:t> </a:t>
                      </a:r>
                      <a:r>
                        <a:rPr sz="1200" spc="-5" dirty="0">
                          <a:latin typeface="Arial"/>
                          <a:cs typeface="Arial"/>
                        </a:rPr>
                        <a:t>of  evidence</a:t>
                      </a:r>
                      <a:endParaRPr sz="1200">
                        <a:latin typeface="Arial"/>
                        <a:cs typeface="Arial"/>
                      </a:endParaRPr>
                    </a:p>
                  </a:txBody>
                  <a:tcPr marL="0" marR="0" marT="254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ECFF"/>
                    </a:solidFill>
                  </a:tcPr>
                </a:tc>
                <a:extLst>
                  <a:ext uri="{0D108BD9-81ED-4DB2-BD59-A6C34878D82A}">
                    <a16:rowId xmlns:a16="http://schemas.microsoft.com/office/drawing/2014/main" val="10001"/>
                  </a:ext>
                </a:extLst>
              </a:tr>
              <a:tr h="2118360">
                <a:tc>
                  <a:txBody>
                    <a:bodyPr/>
                    <a:lstStyle/>
                    <a:p>
                      <a:pPr marL="97790" marR="254000">
                        <a:lnSpc>
                          <a:spcPct val="100000"/>
                        </a:lnSpc>
                        <a:spcBef>
                          <a:spcPts val="325"/>
                        </a:spcBef>
                      </a:pPr>
                      <a:r>
                        <a:rPr sz="1200" spc="-5" dirty="0">
                          <a:latin typeface="Arial"/>
                          <a:cs typeface="Arial"/>
                        </a:rPr>
                        <a:t>Laminar flow  ventilation  systems in the  context of  operating</a:t>
                      </a:r>
                      <a:r>
                        <a:rPr sz="1200" spc="-90" dirty="0">
                          <a:latin typeface="Arial"/>
                          <a:cs typeface="Arial"/>
                        </a:rPr>
                        <a:t> </a:t>
                      </a:r>
                      <a:r>
                        <a:rPr sz="1200" spc="-5" dirty="0">
                          <a:latin typeface="Arial"/>
                          <a:cs typeface="Arial"/>
                        </a:rPr>
                        <a:t>room  ventilation</a:t>
                      </a:r>
                      <a:endParaRPr sz="1200">
                        <a:latin typeface="Arial"/>
                        <a:cs typeface="Arial"/>
                      </a:endParaRPr>
                    </a:p>
                  </a:txBody>
                  <a:tcPr marL="0" marR="0" marT="412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ECFF"/>
                    </a:solidFill>
                  </a:tcPr>
                </a:tc>
                <a:tc>
                  <a:txBody>
                    <a:bodyPr/>
                    <a:lstStyle/>
                    <a:p>
                      <a:pPr marL="440055" marR="227329" indent="-342900" algn="just">
                        <a:lnSpc>
                          <a:spcPct val="100299"/>
                        </a:lnSpc>
                        <a:spcBef>
                          <a:spcPts val="320"/>
                        </a:spcBef>
                        <a:buAutoNum type="arabicPeriod"/>
                        <a:tabLst>
                          <a:tab pos="440690" algn="l"/>
                        </a:tabLst>
                      </a:pPr>
                      <a:r>
                        <a:rPr sz="1200" dirty="0">
                          <a:latin typeface="Arial"/>
                          <a:cs typeface="Arial"/>
                        </a:rPr>
                        <a:t>Is </a:t>
                      </a:r>
                      <a:r>
                        <a:rPr sz="1200" spc="-5" dirty="0">
                          <a:latin typeface="Arial"/>
                          <a:cs typeface="Arial"/>
                        </a:rPr>
                        <a:t>the use of laminar air flow in  the operating room associated  with the reduction of overall or  </a:t>
                      </a:r>
                      <a:r>
                        <a:rPr sz="1200" spc="-10" dirty="0">
                          <a:latin typeface="Arial"/>
                          <a:cs typeface="Arial"/>
                        </a:rPr>
                        <a:t>deep </a:t>
                      </a:r>
                      <a:r>
                        <a:rPr sz="1200" dirty="0">
                          <a:latin typeface="Arial"/>
                          <a:cs typeface="Arial"/>
                        </a:rPr>
                        <a:t>SSI?</a:t>
                      </a:r>
                      <a:endParaRPr sz="1200">
                        <a:latin typeface="Arial"/>
                        <a:cs typeface="Arial"/>
                      </a:endParaRPr>
                    </a:p>
                    <a:p>
                      <a:pPr marL="440055" marR="186055" indent="-342900" algn="just">
                        <a:lnSpc>
                          <a:spcPts val="1430"/>
                        </a:lnSpc>
                        <a:spcBef>
                          <a:spcPts val="50"/>
                        </a:spcBef>
                        <a:buAutoNum type="arabicPeriod"/>
                        <a:tabLst>
                          <a:tab pos="440690" algn="l"/>
                        </a:tabLst>
                      </a:pPr>
                      <a:r>
                        <a:rPr sz="1200" spc="-5" dirty="0">
                          <a:latin typeface="Arial"/>
                          <a:cs typeface="Arial"/>
                        </a:rPr>
                        <a:t>Does the use of fans or cooling  devices increase</a:t>
                      </a:r>
                      <a:r>
                        <a:rPr sz="1200" spc="-10" dirty="0">
                          <a:latin typeface="Arial"/>
                          <a:cs typeface="Arial"/>
                        </a:rPr>
                        <a:t> </a:t>
                      </a:r>
                      <a:r>
                        <a:rPr sz="1200" spc="-5" dirty="0">
                          <a:latin typeface="Arial"/>
                          <a:cs typeface="Arial"/>
                        </a:rPr>
                        <a:t>SSIs?</a:t>
                      </a:r>
                      <a:endParaRPr sz="1200">
                        <a:latin typeface="Arial"/>
                        <a:cs typeface="Arial"/>
                      </a:endParaRPr>
                    </a:p>
                    <a:p>
                      <a:pPr marL="440055" marR="635000" indent="-342900">
                        <a:lnSpc>
                          <a:spcPts val="1430"/>
                        </a:lnSpc>
                        <a:spcBef>
                          <a:spcPts val="5"/>
                        </a:spcBef>
                        <a:buAutoNum type="arabicPeriod"/>
                        <a:tabLst>
                          <a:tab pos="440055" algn="l"/>
                          <a:tab pos="440690" algn="l"/>
                        </a:tabLst>
                      </a:pPr>
                      <a:r>
                        <a:rPr sz="1200" dirty="0">
                          <a:latin typeface="Arial"/>
                          <a:cs typeface="Arial"/>
                        </a:rPr>
                        <a:t>Is </a:t>
                      </a:r>
                      <a:r>
                        <a:rPr sz="1200" spc="-5" dirty="0">
                          <a:latin typeface="Arial"/>
                          <a:cs typeface="Arial"/>
                        </a:rPr>
                        <a:t>natural ventilation an  acceptable alternative</a:t>
                      </a:r>
                      <a:r>
                        <a:rPr sz="1200" spc="-60" dirty="0">
                          <a:latin typeface="Arial"/>
                          <a:cs typeface="Arial"/>
                        </a:rPr>
                        <a:t> </a:t>
                      </a:r>
                      <a:r>
                        <a:rPr sz="1200" dirty="0">
                          <a:latin typeface="Arial"/>
                          <a:cs typeface="Arial"/>
                        </a:rPr>
                        <a:t>to</a:t>
                      </a:r>
                      <a:endParaRPr sz="1200">
                        <a:latin typeface="Arial"/>
                        <a:cs typeface="Arial"/>
                      </a:endParaRPr>
                    </a:p>
                    <a:p>
                      <a:pPr marL="440055">
                        <a:lnSpc>
                          <a:spcPts val="1425"/>
                        </a:lnSpc>
                      </a:pPr>
                      <a:r>
                        <a:rPr sz="1200" spc="-5" dirty="0">
                          <a:latin typeface="Arial"/>
                          <a:cs typeface="Arial"/>
                        </a:rPr>
                        <a:t>mechanical ventilation?</a:t>
                      </a:r>
                      <a:endParaRPr sz="1200">
                        <a:latin typeface="Arial"/>
                        <a:cs typeface="Arial"/>
                      </a:endParaRPr>
                    </a:p>
                  </a:txBody>
                  <a:tcPr marL="0" marR="0" marT="4064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ECFF"/>
                    </a:solidFill>
                  </a:tcPr>
                </a:tc>
                <a:tc>
                  <a:txBody>
                    <a:bodyPr/>
                    <a:lstStyle/>
                    <a:p>
                      <a:pPr marL="97155" marR="154305">
                        <a:lnSpc>
                          <a:spcPct val="100299"/>
                        </a:lnSpc>
                        <a:spcBef>
                          <a:spcPts val="320"/>
                        </a:spcBef>
                      </a:pPr>
                      <a:r>
                        <a:rPr sz="1200" spc="-5" dirty="0">
                          <a:latin typeface="Arial"/>
                          <a:cs typeface="Arial"/>
                        </a:rPr>
                        <a:t>Laminar airflow ventilation systems  should not be used </a:t>
                      </a:r>
                      <a:r>
                        <a:rPr sz="1200" dirty="0">
                          <a:latin typeface="Arial"/>
                          <a:cs typeface="Arial"/>
                        </a:rPr>
                        <a:t>to </a:t>
                      </a:r>
                      <a:r>
                        <a:rPr sz="1200" spc="-5" dirty="0">
                          <a:latin typeface="Arial"/>
                          <a:cs typeface="Arial"/>
                        </a:rPr>
                        <a:t>reduce the risk of  SSI for patients undergoing total  arthroplasty </a:t>
                      </a:r>
                      <a:r>
                        <a:rPr sz="1200" spc="-15" dirty="0">
                          <a:latin typeface="Arial"/>
                          <a:cs typeface="Arial"/>
                        </a:rPr>
                        <a:t>surgery.</a:t>
                      </a:r>
                      <a:endParaRPr sz="1200">
                        <a:latin typeface="Arial"/>
                        <a:cs typeface="Arial"/>
                      </a:endParaRPr>
                    </a:p>
                  </a:txBody>
                  <a:tcPr marL="0" marR="0" marT="4064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ECFF"/>
                    </a:solidFill>
                  </a:tcPr>
                </a:tc>
                <a:tc>
                  <a:txBody>
                    <a:bodyPr/>
                    <a:lstStyle/>
                    <a:p>
                      <a:pPr marL="119380" marR="433070">
                        <a:lnSpc>
                          <a:spcPts val="1430"/>
                        </a:lnSpc>
                        <a:spcBef>
                          <a:spcPts val="20"/>
                        </a:spcBef>
                      </a:pPr>
                      <a:r>
                        <a:rPr sz="1200" spc="-10" dirty="0">
                          <a:latin typeface="Arial"/>
                          <a:cs typeface="Arial"/>
                        </a:rPr>
                        <a:t>Conditional  </a:t>
                      </a:r>
                      <a:r>
                        <a:rPr sz="1200" dirty="0">
                          <a:latin typeface="Arial"/>
                          <a:cs typeface="Arial"/>
                        </a:rPr>
                        <a:t>r</a:t>
                      </a:r>
                      <a:r>
                        <a:rPr sz="1200" spc="-5" dirty="0">
                          <a:latin typeface="Arial"/>
                          <a:cs typeface="Arial"/>
                        </a:rPr>
                        <a:t>e</a:t>
                      </a:r>
                      <a:r>
                        <a:rPr sz="1200" dirty="0">
                          <a:latin typeface="Arial"/>
                          <a:cs typeface="Arial"/>
                        </a:rPr>
                        <a:t>c</a:t>
                      </a:r>
                      <a:r>
                        <a:rPr sz="1200" spc="-5" dirty="0">
                          <a:latin typeface="Arial"/>
                          <a:cs typeface="Arial"/>
                        </a:rPr>
                        <a:t>o</a:t>
                      </a:r>
                      <a:r>
                        <a:rPr sz="1200" dirty="0">
                          <a:latin typeface="Arial"/>
                          <a:cs typeface="Arial"/>
                        </a:rPr>
                        <a:t>mm</a:t>
                      </a:r>
                      <a:r>
                        <a:rPr sz="1200" spc="-5" dirty="0">
                          <a:latin typeface="Arial"/>
                          <a:cs typeface="Arial"/>
                        </a:rPr>
                        <a:t>enda</a:t>
                      </a:r>
                      <a:r>
                        <a:rPr sz="1200" dirty="0">
                          <a:latin typeface="Arial"/>
                          <a:cs typeface="Arial"/>
                        </a:rPr>
                        <a:t>t</a:t>
                      </a:r>
                      <a:r>
                        <a:rPr sz="1200" spc="-5" dirty="0">
                          <a:latin typeface="Arial"/>
                          <a:cs typeface="Arial"/>
                        </a:rPr>
                        <a:t>io</a:t>
                      </a:r>
                      <a:r>
                        <a:rPr sz="1200" dirty="0">
                          <a:latin typeface="Arial"/>
                          <a:cs typeface="Arial"/>
                        </a:rPr>
                        <a:t>n</a:t>
                      </a:r>
                      <a:endParaRPr sz="1200">
                        <a:latin typeface="Arial"/>
                        <a:cs typeface="Arial"/>
                      </a:endParaRPr>
                    </a:p>
                    <a:p>
                      <a:pPr marL="161925">
                        <a:lnSpc>
                          <a:spcPts val="1390"/>
                        </a:lnSpc>
                      </a:pPr>
                      <a:r>
                        <a:rPr sz="1200" dirty="0">
                          <a:latin typeface="Arial"/>
                          <a:cs typeface="Arial"/>
                        </a:rPr>
                        <a:t>-------------------------</a:t>
                      </a:r>
                      <a:endParaRPr sz="1200">
                        <a:latin typeface="Arial"/>
                        <a:cs typeface="Arial"/>
                      </a:endParaRPr>
                    </a:p>
                    <a:p>
                      <a:pPr marL="119380" marR="306070">
                        <a:lnSpc>
                          <a:spcPct val="100000"/>
                        </a:lnSpc>
                        <a:spcBef>
                          <a:spcPts val="25"/>
                        </a:spcBef>
                      </a:pPr>
                      <a:r>
                        <a:rPr sz="1200" spc="-5" dirty="0">
                          <a:latin typeface="Arial"/>
                          <a:cs typeface="Arial"/>
                        </a:rPr>
                        <a:t>Low </a:t>
                      </a:r>
                      <a:r>
                        <a:rPr sz="1200" dirty="0">
                          <a:latin typeface="Arial"/>
                          <a:cs typeface="Arial"/>
                        </a:rPr>
                        <a:t>to </a:t>
                      </a:r>
                      <a:r>
                        <a:rPr sz="1200" spc="-5" dirty="0">
                          <a:latin typeface="Arial"/>
                          <a:cs typeface="Arial"/>
                        </a:rPr>
                        <a:t>very low  quality of</a:t>
                      </a:r>
                      <a:r>
                        <a:rPr sz="1200" spc="-60" dirty="0">
                          <a:latin typeface="Arial"/>
                          <a:cs typeface="Arial"/>
                        </a:rPr>
                        <a:t> </a:t>
                      </a:r>
                      <a:r>
                        <a:rPr sz="1200" spc="-5" dirty="0">
                          <a:latin typeface="Arial"/>
                          <a:cs typeface="Arial"/>
                        </a:rPr>
                        <a:t>evidence</a:t>
                      </a:r>
                      <a:endParaRPr sz="1200">
                        <a:latin typeface="Arial"/>
                        <a:cs typeface="Arial"/>
                      </a:endParaRPr>
                    </a:p>
                  </a:txBody>
                  <a:tcPr marL="0" marR="0" marT="254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tcPr>
                </a:tc>
                <a:extLst>
                  <a:ext uri="{0D108BD9-81ED-4DB2-BD59-A6C34878D82A}">
                    <a16:rowId xmlns:a16="http://schemas.microsoft.com/office/drawing/2014/main" val="10002"/>
                  </a:ext>
                </a:extLst>
              </a:tr>
            </a:tbl>
          </a:graphicData>
        </a:graphic>
      </p:graphicFrame>
      <p:sp>
        <p:nvSpPr>
          <p:cNvPr id="4" name="object 4"/>
          <p:cNvSpPr txBox="1"/>
          <p:nvPr/>
        </p:nvSpPr>
        <p:spPr>
          <a:xfrm>
            <a:off x="285008" y="59361"/>
            <a:ext cx="6291580" cy="1393825"/>
          </a:xfrm>
          <a:prstGeom prst="rect">
            <a:avLst/>
          </a:prstGeom>
        </p:spPr>
        <p:txBody>
          <a:bodyPr vert="horz" wrap="square" lIns="0" tIns="66040" rIns="0" bIns="0" rtlCol="0">
            <a:spAutoFit/>
          </a:bodyPr>
          <a:lstStyle/>
          <a:p>
            <a:pPr marL="12700" marR="5080">
              <a:lnSpc>
                <a:spcPts val="3470"/>
              </a:lnSpc>
              <a:spcBef>
                <a:spcPts val="520"/>
              </a:spcBef>
            </a:pPr>
            <a:r>
              <a:rPr sz="3200" b="1" spc="-5" dirty="0">
                <a:solidFill>
                  <a:srgbClr val="0099CC"/>
                </a:solidFill>
                <a:latin typeface="Times New Roman"/>
                <a:cs typeface="Times New Roman"/>
              </a:rPr>
              <a:t>WHO conditional </a:t>
            </a:r>
            <a:r>
              <a:rPr sz="3200" b="1" spc="-10" dirty="0">
                <a:solidFill>
                  <a:srgbClr val="0099CC"/>
                </a:solidFill>
                <a:latin typeface="Times New Roman"/>
                <a:cs typeface="Times New Roman"/>
              </a:rPr>
              <a:t>recommendations  </a:t>
            </a:r>
            <a:r>
              <a:rPr sz="3200" b="1" spc="-5" dirty="0">
                <a:solidFill>
                  <a:srgbClr val="0099CC"/>
                </a:solidFill>
                <a:latin typeface="Times New Roman"/>
                <a:cs typeface="Times New Roman"/>
              </a:rPr>
              <a:t>for SSI </a:t>
            </a:r>
            <a:r>
              <a:rPr sz="3200" b="1" spc="-10" dirty="0">
                <a:solidFill>
                  <a:srgbClr val="0099CC"/>
                </a:solidFill>
                <a:latin typeface="Times New Roman"/>
                <a:cs typeface="Times New Roman"/>
              </a:rPr>
              <a:t>prevention</a:t>
            </a:r>
            <a:r>
              <a:rPr sz="3200" b="1" spc="-60" dirty="0">
                <a:solidFill>
                  <a:srgbClr val="0099CC"/>
                </a:solidFill>
                <a:latin typeface="Times New Roman"/>
                <a:cs typeface="Times New Roman"/>
              </a:rPr>
              <a:t> </a:t>
            </a:r>
            <a:r>
              <a:rPr sz="3200" b="1" dirty="0">
                <a:solidFill>
                  <a:srgbClr val="0099CC"/>
                </a:solidFill>
                <a:latin typeface="Times New Roman"/>
                <a:cs typeface="Times New Roman"/>
              </a:rPr>
              <a:t>–</a:t>
            </a:r>
            <a:endParaRPr sz="3200">
              <a:latin typeface="Times New Roman"/>
              <a:cs typeface="Times New Roman"/>
            </a:endParaRPr>
          </a:p>
          <a:p>
            <a:pPr marL="12700">
              <a:lnSpc>
                <a:spcPts val="3410"/>
              </a:lnSpc>
            </a:pPr>
            <a:r>
              <a:rPr sz="3200" b="1" spc="-5" dirty="0">
                <a:solidFill>
                  <a:srgbClr val="0099CC"/>
                </a:solidFill>
                <a:latin typeface="Times New Roman"/>
                <a:cs typeface="Times New Roman"/>
              </a:rPr>
              <a:t>intraoperative period (4)</a:t>
            </a:r>
            <a:endParaRPr sz="3200">
              <a:latin typeface="Times New Roman"/>
              <a:cs typeface="Times New Roman"/>
            </a:endParaRPr>
          </a:p>
        </p:txBody>
      </p:sp>
      <p:sp>
        <p:nvSpPr>
          <p:cNvPr id="5" name="object 5"/>
          <p:cNvSpPr/>
          <p:nvPr/>
        </p:nvSpPr>
        <p:spPr>
          <a:xfrm>
            <a:off x="8133236" y="5828674"/>
            <a:ext cx="969524" cy="971496"/>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5298" y="1739865"/>
            <a:ext cx="8267065" cy="3983990"/>
          </a:xfrm>
          <a:prstGeom prst="rect">
            <a:avLst/>
          </a:prstGeom>
        </p:spPr>
        <p:txBody>
          <a:bodyPr vert="horz" wrap="square" lIns="0" tIns="12700" rIns="0" bIns="0" rtlCol="0">
            <a:spAutoFit/>
          </a:bodyPr>
          <a:lstStyle/>
          <a:p>
            <a:pPr marL="469900" marR="348615" indent="-457200">
              <a:lnSpc>
                <a:spcPct val="110100"/>
              </a:lnSpc>
              <a:spcBef>
                <a:spcPts val="100"/>
              </a:spcBef>
              <a:buSzPct val="78571"/>
              <a:buChar char="•"/>
              <a:tabLst>
                <a:tab pos="469265" algn="l"/>
                <a:tab pos="469900" algn="l"/>
              </a:tabLst>
            </a:pPr>
            <a:r>
              <a:rPr sz="2800" spc="-80" dirty="0">
                <a:latin typeface="Arial"/>
                <a:cs typeface="Arial"/>
              </a:rPr>
              <a:t>Take </a:t>
            </a:r>
            <a:r>
              <a:rPr sz="2800" dirty="0">
                <a:latin typeface="Arial"/>
                <a:cs typeface="Arial"/>
              </a:rPr>
              <a:t>a </a:t>
            </a:r>
            <a:r>
              <a:rPr sz="2800" spc="-5" dirty="0">
                <a:latin typeface="Arial"/>
                <a:cs typeface="Arial"/>
              </a:rPr>
              <a:t>few minutes to talk to the </a:t>
            </a:r>
            <a:r>
              <a:rPr sz="2800" dirty="0">
                <a:latin typeface="Arial"/>
                <a:cs typeface="Arial"/>
              </a:rPr>
              <a:t>person next </a:t>
            </a:r>
            <a:r>
              <a:rPr sz="2800" spc="-5" dirty="0">
                <a:latin typeface="Arial"/>
                <a:cs typeface="Arial"/>
              </a:rPr>
              <a:t>to  </a:t>
            </a:r>
            <a:r>
              <a:rPr sz="2800" dirty="0">
                <a:latin typeface="Arial"/>
                <a:cs typeface="Arial"/>
              </a:rPr>
              <a:t>you. </a:t>
            </a:r>
            <a:r>
              <a:rPr sz="2800" spc="-80" dirty="0">
                <a:latin typeface="Arial"/>
                <a:cs typeface="Arial"/>
              </a:rPr>
              <a:t>Take </a:t>
            </a:r>
            <a:r>
              <a:rPr sz="2800" dirty="0">
                <a:latin typeface="Arial"/>
                <a:cs typeface="Arial"/>
              </a:rPr>
              <a:t>it in </a:t>
            </a:r>
            <a:r>
              <a:rPr sz="2800" spc="-5" dirty="0">
                <a:latin typeface="Arial"/>
                <a:cs typeface="Arial"/>
              </a:rPr>
              <a:t>turns to </a:t>
            </a:r>
            <a:r>
              <a:rPr sz="2800" dirty="0">
                <a:latin typeface="Arial"/>
                <a:cs typeface="Arial"/>
              </a:rPr>
              <a:t>describe your </a:t>
            </a:r>
            <a:r>
              <a:rPr sz="2800" spc="-5" dirty="0">
                <a:latin typeface="Arial"/>
                <a:cs typeface="Arial"/>
              </a:rPr>
              <a:t>top three  </a:t>
            </a:r>
            <a:r>
              <a:rPr sz="2800" dirty="0">
                <a:latin typeface="Arial"/>
                <a:cs typeface="Arial"/>
              </a:rPr>
              <a:t>challenges </a:t>
            </a:r>
            <a:r>
              <a:rPr sz="2800" spc="-5" dirty="0">
                <a:latin typeface="Arial"/>
                <a:cs typeface="Arial"/>
              </a:rPr>
              <a:t>with </a:t>
            </a:r>
            <a:r>
              <a:rPr sz="2800" spc="-10" dirty="0">
                <a:latin typeface="Arial"/>
                <a:cs typeface="Arial"/>
              </a:rPr>
              <a:t>SSI </a:t>
            </a:r>
            <a:r>
              <a:rPr sz="2800" spc="-5" dirty="0">
                <a:latin typeface="Arial"/>
                <a:cs typeface="Arial"/>
              </a:rPr>
              <a:t>prevention.</a:t>
            </a:r>
            <a:endParaRPr sz="2800">
              <a:latin typeface="Arial"/>
              <a:cs typeface="Arial"/>
            </a:endParaRPr>
          </a:p>
          <a:p>
            <a:pPr marL="469900" marR="66675" indent="-457200">
              <a:lnSpc>
                <a:spcPct val="110100"/>
              </a:lnSpc>
              <a:spcBef>
                <a:spcPts val="1600"/>
              </a:spcBef>
              <a:buSzPct val="78571"/>
              <a:buChar char="•"/>
              <a:tabLst>
                <a:tab pos="469265" algn="l"/>
                <a:tab pos="469900" algn="l"/>
              </a:tabLst>
            </a:pPr>
            <a:r>
              <a:rPr sz="2800" dirty="0">
                <a:latin typeface="Arial"/>
                <a:cs typeface="Arial"/>
              </a:rPr>
              <a:t>Then </a:t>
            </a:r>
            <a:r>
              <a:rPr sz="2800" spc="-5" dirty="0">
                <a:latin typeface="Arial"/>
                <a:cs typeface="Arial"/>
              </a:rPr>
              <a:t>take </a:t>
            </a:r>
            <a:r>
              <a:rPr sz="2800" dirty="0">
                <a:latin typeface="Arial"/>
                <a:cs typeface="Arial"/>
              </a:rPr>
              <a:t>it in </a:t>
            </a:r>
            <a:r>
              <a:rPr sz="2800" spc="-5" dirty="0">
                <a:latin typeface="Arial"/>
                <a:cs typeface="Arial"/>
              </a:rPr>
              <a:t>turns to tell </a:t>
            </a:r>
            <a:r>
              <a:rPr sz="2800" dirty="0">
                <a:latin typeface="Arial"/>
                <a:cs typeface="Arial"/>
              </a:rPr>
              <a:t>each </a:t>
            </a:r>
            <a:r>
              <a:rPr sz="2800" spc="-5" dirty="0">
                <a:latin typeface="Arial"/>
                <a:cs typeface="Arial"/>
              </a:rPr>
              <a:t>other </a:t>
            </a:r>
            <a:r>
              <a:rPr sz="2800" dirty="0">
                <a:latin typeface="Arial"/>
                <a:cs typeface="Arial"/>
              </a:rPr>
              <a:t>one </a:t>
            </a:r>
            <a:r>
              <a:rPr sz="2800" spc="-5" dirty="0">
                <a:latin typeface="Arial"/>
                <a:cs typeface="Arial"/>
              </a:rPr>
              <a:t>thing  that </a:t>
            </a:r>
            <a:r>
              <a:rPr sz="2800" dirty="0">
                <a:latin typeface="Arial"/>
                <a:cs typeface="Arial"/>
              </a:rPr>
              <a:t>is </a:t>
            </a:r>
            <a:r>
              <a:rPr sz="2800" spc="-5" dirty="0">
                <a:latin typeface="Arial"/>
                <a:cs typeface="Arial"/>
              </a:rPr>
              <a:t>currently </a:t>
            </a:r>
            <a:r>
              <a:rPr sz="2800" dirty="0">
                <a:latin typeface="Arial"/>
                <a:cs typeface="Arial"/>
              </a:rPr>
              <a:t>working really well in your </a:t>
            </a:r>
            <a:r>
              <a:rPr sz="2800" spc="-10" dirty="0">
                <a:latin typeface="Arial"/>
                <a:cs typeface="Arial"/>
              </a:rPr>
              <a:t>SSI  </a:t>
            </a:r>
            <a:r>
              <a:rPr sz="2800" spc="-5" dirty="0">
                <a:latin typeface="Arial"/>
                <a:cs typeface="Arial"/>
              </a:rPr>
              <a:t>prevention </a:t>
            </a:r>
            <a:r>
              <a:rPr sz="2800" dirty="0">
                <a:latin typeface="Arial"/>
                <a:cs typeface="Arial"/>
              </a:rPr>
              <a:t>work – it can be </a:t>
            </a:r>
            <a:r>
              <a:rPr sz="2800" spc="-5" dirty="0">
                <a:latin typeface="Arial"/>
                <a:cs typeface="Arial"/>
              </a:rPr>
              <a:t>anything, </a:t>
            </a:r>
            <a:r>
              <a:rPr sz="2800" dirty="0">
                <a:latin typeface="Arial"/>
                <a:cs typeface="Arial"/>
              </a:rPr>
              <a:t>small or</a:t>
            </a:r>
            <a:r>
              <a:rPr sz="2800" spc="55" dirty="0">
                <a:latin typeface="Arial"/>
                <a:cs typeface="Arial"/>
              </a:rPr>
              <a:t> </a:t>
            </a:r>
            <a:r>
              <a:rPr sz="2800" dirty="0">
                <a:latin typeface="Arial"/>
                <a:cs typeface="Arial"/>
              </a:rPr>
              <a:t>big</a:t>
            </a:r>
            <a:endParaRPr sz="2800">
              <a:latin typeface="Arial"/>
              <a:cs typeface="Arial"/>
            </a:endParaRPr>
          </a:p>
          <a:p>
            <a:pPr marL="469900" marR="5080">
              <a:lnSpc>
                <a:spcPts val="3700"/>
              </a:lnSpc>
              <a:spcBef>
                <a:spcPts val="145"/>
              </a:spcBef>
            </a:pPr>
            <a:r>
              <a:rPr sz="2800" dirty="0">
                <a:latin typeface="Arial"/>
                <a:cs typeface="Arial"/>
              </a:rPr>
              <a:t>– concerning a </a:t>
            </a:r>
            <a:r>
              <a:rPr sz="2800" spc="-5" dirty="0">
                <a:latin typeface="Arial"/>
                <a:cs typeface="Arial"/>
              </a:rPr>
              <a:t>technical </a:t>
            </a:r>
            <a:r>
              <a:rPr sz="2800" dirty="0">
                <a:latin typeface="Arial"/>
                <a:cs typeface="Arial"/>
              </a:rPr>
              <a:t>piece of work or building  </a:t>
            </a:r>
            <a:r>
              <a:rPr sz="2800" spc="-5" dirty="0">
                <a:latin typeface="Arial"/>
                <a:cs typeface="Arial"/>
              </a:rPr>
              <a:t>relationships.</a:t>
            </a:r>
            <a:endParaRPr sz="2800">
              <a:latin typeface="Arial"/>
              <a:cs typeface="Arial"/>
            </a:endParaRPr>
          </a:p>
        </p:txBody>
      </p:sp>
      <p:sp>
        <p:nvSpPr>
          <p:cNvPr id="3" name="object 3"/>
          <p:cNvSpPr txBox="1">
            <a:spLocks noGrp="1"/>
          </p:cNvSpPr>
          <p:nvPr>
            <p:ph type="title"/>
          </p:nvPr>
        </p:nvSpPr>
        <p:spPr>
          <a:xfrm>
            <a:off x="365298" y="586775"/>
            <a:ext cx="6471920" cy="953769"/>
          </a:xfrm>
          <a:prstGeom prst="rect">
            <a:avLst/>
          </a:prstGeom>
        </p:spPr>
        <p:txBody>
          <a:bodyPr vert="horz" wrap="square" lIns="0" tIns="66040" rIns="0" bIns="0" rtlCol="0">
            <a:spAutoFit/>
          </a:bodyPr>
          <a:lstStyle/>
          <a:p>
            <a:pPr marL="12700" marR="5080">
              <a:lnSpc>
                <a:spcPts val="3470"/>
              </a:lnSpc>
              <a:spcBef>
                <a:spcPts val="520"/>
              </a:spcBef>
            </a:pPr>
            <a:r>
              <a:rPr spc="-15" dirty="0"/>
              <a:t>Group </a:t>
            </a:r>
            <a:r>
              <a:rPr dirty="0"/>
              <a:t>work 1. </a:t>
            </a:r>
            <a:r>
              <a:rPr spc="-5" dirty="0"/>
              <a:t>Acknowledging the  </a:t>
            </a:r>
            <a:r>
              <a:rPr spc="-10" dirty="0"/>
              <a:t>current </a:t>
            </a:r>
            <a:r>
              <a:rPr spc="-5" dirty="0"/>
              <a:t>status </a:t>
            </a:r>
            <a:r>
              <a:rPr dirty="0"/>
              <a:t>of </a:t>
            </a:r>
            <a:r>
              <a:rPr spc="-5" dirty="0"/>
              <a:t>your SSI</a:t>
            </a:r>
            <a:r>
              <a:rPr spc="-80" dirty="0"/>
              <a:t> </a:t>
            </a:r>
            <a:r>
              <a:rPr spc="-10" dirty="0"/>
              <a:t>prevention</a:t>
            </a:r>
          </a:p>
        </p:txBody>
      </p:sp>
      <p:sp>
        <p:nvSpPr>
          <p:cNvPr id="4" name="object 4"/>
          <p:cNvSpPr/>
          <p:nvPr/>
        </p:nvSpPr>
        <p:spPr>
          <a:xfrm>
            <a:off x="8166990" y="5830249"/>
            <a:ext cx="906144" cy="908050"/>
          </a:xfrm>
          <a:custGeom>
            <a:avLst/>
            <a:gdLst/>
            <a:ahLst/>
            <a:cxnLst/>
            <a:rect l="l" t="t" r="r" b="b"/>
            <a:pathLst>
              <a:path w="906145" h="908050">
                <a:moveTo>
                  <a:pt x="450921" y="0"/>
                </a:moveTo>
                <a:lnTo>
                  <a:pt x="407033" y="2162"/>
                </a:lnTo>
                <a:lnTo>
                  <a:pt x="363221" y="8675"/>
                </a:lnTo>
                <a:lnTo>
                  <a:pt x="319792" y="19629"/>
                </a:lnTo>
                <a:lnTo>
                  <a:pt x="277055" y="35116"/>
                </a:lnTo>
                <a:lnTo>
                  <a:pt x="235321" y="55228"/>
                </a:lnTo>
                <a:lnTo>
                  <a:pt x="195835" y="79457"/>
                </a:lnTo>
                <a:lnTo>
                  <a:pt x="159696" y="107029"/>
                </a:lnTo>
                <a:lnTo>
                  <a:pt x="126996" y="137636"/>
                </a:lnTo>
                <a:lnTo>
                  <a:pt x="97825" y="170967"/>
                </a:lnTo>
                <a:lnTo>
                  <a:pt x="72272" y="206714"/>
                </a:lnTo>
                <a:lnTo>
                  <a:pt x="50428" y="244566"/>
                </a:lnTo>
                <a:lnTo>
                  <a:pt x="32383" y="284214"/>
                </a:lnTo>
                <a:lnTo>
                  <a:pt x="18227" y="325350"/>
                </a:lnTo>
                <a:lnTo>
                  <a:pt x="8051" y="367663"/>
                </a:lnTo>
                <a:lnTo>
                  <a:pt x="1945" y="410844"/>
                </a:lnTo>
                <a:lnTo>
                  <a:pt x="0" y="454584"/>
                </a:lnTo>
                <a:lnTo>
                  <a:pt x="2304" y="498572"/>
                </a:lnTo>
                <a:lnTo>
                  <a:pt x="8949" y="542501"/>
                </a:lnTo>
                <a:lnTo>
                  <a:pt x="20024" y="586060"/>
                </a:lnTo>
                <a:lnTo>
                  <a:pt x="35621" y="628939"/>
                </a:lnTo>
                <a:lnTo>
                  <a:pt x="55828" y="670830"/>
                </a:lnTo>
                <a:lnTo>
                  <a:pt x="80137" y="710483"/>
                </a:lnTo>
                <a:lnTo>
                  <a:pt x="107771" y="746790"/>
                </a:lnTo>
                <a:lnTo>
                  <a:pt x="138422" y="779663"/>
                </a:lnTo>
                <a:lnTo>
                  <a:pt x="171779" y="809008"/>
                </a:lnTo>
                <a:lnTo>
                  <a:pt x="207534" y="834735"/>
                </a:lnTo>
                <a:lnTo>
                  <a:pt x="245379" y="856752"/>
                </a:lnTo>
                <a:lnTo>
                  <a:pt x="285003" y="874968"/>
                </a:lnTo>
                <a:lnTo>
                  <a:pt x="326098" y="889291"/>
                </a:lnTo>
                <a:lnTo>
                  <a:pt x="368354" y="899630"/>
                </a:lnTo>
                <a:lnTo>
                  <a:pt x="411463" y="905893"/>
                </a:lnTo>
                <a:lnTo>
                  <a:pt x="455116" y="907989"/>
                </a:lnTo>
                <a:lnTo>
                  <a:pt x="499003" y="905826"/>
                </a:lnTo>
                <a:lnTo>
                  <a:pt x="542816" y="899313"/>
                </a:lnTo>
                <a:lnTo>
                  <a:pt x="586245" y="888359"/>
                </a:lnTo>
                <a:lnTo>
                  <a:pt x="628981" y="872872"/>
                </a:lnTo>
                <a:lnTo>
                  <a:pt x="670715" y="852761"/>
                </a:lnTo>
                <a:lnTo>
                  <a:pt x="710202" y="828532"/>
                </a:lnTo>
                <a:lnTo>
                  <a:pt x="746340" y="800959"/>
                </a:lnTo>
                <a:lnTo>
                  <a:pt x="779040" y="770352"/>
                </a:lnTo>
                <a:lnTo>
                  <a:pt x="808212" y="737021"/>
                </a:lnTo>
                <a:lnTo>
                  <a:pt x="833765" y="701275"/>
                </a:lnTo>
                <a:lnTo>
                  <a:pt x="855609" y="663422"/>
                </a:lnTo>
                <a:lnTo>
                  <a:pt x="873654" y="623774"/>
                </a:lnTo>
                <a:lnTo>
                  <a:pt x="887809" y="582638"/>
                </a:lnTo>
                <a:lnTo>
                  <a:pt x="897985" y="540325"/>
                </a:lnTo>
                <a:lnTo>
                  <a:pt x="904091" y="497144"/>
                </a:lnTo>
                <a:lnTo>
                  <a:pt x="906037" y="453405"/>
                </a:lnTo>
                <a:lnTo>
                  <a:pt x="903733" y="409416"/>
                </a:lnTo>
                <a:lnTo>
                  <a:pt x="897088" y="365487"/>
                </a:lnTo>
                <a:lnTo>
                  <a:pt x="886012" y="321928"/>
                </a:lnTo>
                <a:lnTo>
                  <a:pt x="870416" y="279049"/>
                </a:lnTo>
                <a:lnTo>
                  <a:pt x="850208" y="237158"/>
                </a:lnTo>
                <a:lnTo>
                  <a:pt x="825899" y="197506"/>
                </a:lnTo>
                <a:lnTo>
                  <a:pt x="798265" y="161198"/>
                </a:lnTo>
                <a:lnTo>
                  <a:pt x="767615" y="128325"/>
                </a:lnTo>
                <a:lnTo>
                  <a:pt x="734258" y="98980"/>
                </a:lnTo>
                <a:lnTo>
                  <a:pt x="698503" y="73253"/>
                </a:lnTo>
                <a:lnTo>
                  <a:pt x="660658" y="51236"/>
                </a:lnTo>
                <a:lnTo>
                  <a:pt x="621034" y="33020"/>
                </a:lnTo>
                <a:lnTo>
                  <a:pt x="579939" y="18697"/>
                </a:lnTo>
                <a:lnTo>
                  <a:pt x="537683" y="8358"/>
                </a:lnTo>
                <a:lnTo>
                  <a:pt x="494573" y="2095"/>
                </a:lnTo>
                <a:lnTo>
                  <a:pt x="450921" y="0"/>
                </a:lnTo>
                <a:close/>
              </a:path>
            </a:pathLst>
          </a:custGeom>
          <a:solidFill>
            <a:srgbClr val="2A2356"/>
          </a:solidFill>
        </p:spPr>
        <p:txBody>
          <a:bodyPr wrap="square" lIns="0" tIns="0" rIns="0" bIns="0" rtlCol="0"/>
          <a:lstStyle/>
          <a:p>
            <a:endParaRPr/>
          </a:p>
        </p:txBody>
      </p:sp>
      <p:sp>
        <p:nvSpPr>
          <p:cNvPr id="5" name="object 5"/>
          <p:cNvSpPr/>
          <p:nvPr/>
        </p:nvSpPr>
        <p:spPr>
          <a:xfrm>
            <a:off x="8166990" y="5830249"/>
            <a:ext cx="906144" cy="908050"/>
          </a:xfrm>
          <a:custGeom>
            <a:avLst/>
            <a:gdLst/>
            <a:ahLst/>
            <a:cxnLst/>
            <a:rect l="l" t="t" r="r" b="b"/>
            <a:pathLst>
              <a:path w="906145" h="908050">
                <a:moveTo>
                  <a:pt x="55828" y="670830"/>
                </a:moveTo>
                <a:lnTo>
                  <a:pt x="35620" y="628939"/>
                </a:lnTo>
                <a:lnTo>
                  <a:pt x="20024" y="586060"/>
                </a:lnTo>
                <a:lnTo>
                  <a:pt x="8949" y="542501"/>
                </a:lnTo>
                <a:lnTo>
                  <a:pt x="2304" y="498572"/>
                </a:lnTo>
                <a:lnTo>
                  <a:pt x="0" y="454584"/>
                </a:lnTo>
                <a:lnTo>
                  <a:pt x="1945" y="410844"/>
                </a:lnTo>
                <a:lnTo>
                  <a:pt x="8052" y="367663"/>
                </a:lnTo>
                <a:lnTo>
                  <a:pt x="18227" y="325350"/>
                </a:lnTo>
                <a:lnTo>
                  <a:pt x="32383" y="284215"/>
                </a:lnTo>
                <a:lnTo>
                  <a:pt x="50428" y="244566"/>
                </a:lnTo>
                <a:lnTo>
                  <a:pt x="72272" y="206714"/>
                </a:lnTo>
                <a:lnTo>
                  <a:pt x="97825" y="170967"/>
                </a:lnTo>
                <a:lnTo>
                  <a:pt x="126996" y="137636"/>
                </a:lnTo>
                <a:lnTo>
                  <a:pt x="159696" y="107029"/>
                </a:lnTo>
                <a:lnTo>
                  <a:pt x="195835" y="79457"/>
                </a:lnTo>
                <a:lnTo>
                  <a:pt x="235321" y="55228"/>
                </a:lnTo>
                <a:lnTo>
                  <a:pt x="277056" y="35116"/>
                </a:lnTo>
                <a:lnTo>
                  <a:pt x="319792" y="19629"/>
                </a:lnTo>
                <a:lnTo>
                  <a:pt x="363221" y="8675"/>
                </a:lnTo>
                <a:lnTo>
                  <a:pt x="407033" y="2162"/>
                </a:lnTo>
                <a:lnTo>
                  <a:pt x="450921" y="0"/>
                </a:lnTo>
                <a:lnTo>
                  <a:pt x="494573" y="2095"/>
                </a:lnTo>
                <a:lnTo>
                  <a:pt x="537682" y="8358"/>
                </a:lnTo>
                <a:lnTo>
                  <a:pt x="579939" y="18697"/>
                </a:lnTo>
                <a:lnTo>
                  <a:pt x="621034" y="33020"/>
                </a:lnTo>
                <a:lnTo>
                  <a:pt x="660658" y="51236"/>
                </a:lnTo>
                <a:lnTo>
                  <a:pt x="698502" y="73253"/>
                </a:lnTo>
                <a:lnTo>
                  <a:pt x="734258" y="98980"/>
                </a:lnTo>
                <a:lnTo>
                  <a:pt x="767615" y="128325"/>
                </a:lnTo>
                <a:lnTo>
                  <a:pt x="798265" y="161198"/>
                </a:lnTo>
                <a:lnTo>
                  <a:pt x="825899" y="197506"/>
                </a:lnTo>
                <a:lnTo>
                  <a:pt x="850208" y="237158"/>
                </a:lnTo>
                <a:lnTo>
                  <a:pt x="870416" y="279049"/>
                </a:lnTo>
                <a:lnTo>
                  <a:pt x="886012" y="321928"/>
                </a:lnTo>
                <a:lnTo>
                  <a:pt x="897088" y="365487"/>
                </a:lnTo>
                <a:lnTo>
                  <a:pt x="903733" y="409416"/>
                </a:lnTo>
                <a:lnTo>
                  <a:pt x="906037" y="453405"/>
                </a:lnTo>
                <a:lnTo>
                  <a:pt x="904091" y="497144"/>
                </a:lnTo>
                <a:lnTo>
                  <a:pt x="897985" y="540325"/>
                </a:lnTo>
                <a:lnTo>
                  <a:pt x="887809" y="582638"/>
                </a:lnTo>
                <a:lnTo>
                  <a:pt x="873654" y="623774"/>
                </a:lnTo>
                <a:lnTo>
                  <a:pt x="855609" y="663422"/>
                </a:lnTo>
                <a:lnTo>
                  <a:pt x="833765" y="701275"/>
                </a:lnTo>
                <a:lnTo>
                  <a:pt x="808212" y="737021"/>
                </a:lnTo>
                <a:lnTo>
                  <a:pt x="779040" y="770352"/>
                </a:lnTo>
                <a:lnTo>
                  <a:pt x="746340" y="800959"/>
                </a:lnTo>
                <a:lnTo>
                  <a:pt x="710202" y="828532"/>
                </a:lnTo>
                <a:lnTo>
                  <a:pt x="670715" y="852761"/>
                </a:lnTo>
                <a:lnTo>
                  <a:pt x="628981" y="872872"/>
                </a:lnTo>
                <a:lnTo>
                  <a:pt x="586245" y="888359"/>
                </a:lnTo>
                <a:lnTo>
                  <a:pt x="542816" y="899313"/>
                </a:lnTo>
                <a:lnTo>
                  <a:pt x="499003" y="905826"/>
                </a:lnTo>
                <a:lnTo>
                  <a:pt x="455116" y="907989"/>
                </a:lnTo>
                <a:lnTo>
                  <a:pt x="411463" y="905893"/>
                </a:lnTo>
                <a:lnTo>
                  <a:pt x="368354" y="899630"/>
                </a:lnTo>
                <a:lnTo>
                  <a:pt x="326097" y="889291"/>
                </a:lnTo>
                <a:lnTo>
                  <a:pt x="285002" y="874968"/>
                </a:lnTo>
                <a:lnTo>
                  <a:pt x="245378" y="856752"/>
                </a:lnTo>
                <a:lnTo>
                  <a:pt x="207534" y="834735"/>
                </a:lnTo>
                <a:lnTo>
                  <a:pt x="171779" y="809008"/>
                </a:lnTo>
                <a:lnTo>
                  <a:pt x="138421" y="779663"/>
                </a:lnTo>
                <a:lnTo>
                  <a:pt x="107771" y="746790"/>
                </a:lnTo>
                <a:lnTo>
                  <a:pt x="80137" y="710482"/>
                </a:lnTo>
                <a:lnTo>
                  <a:pt x="55828" y="670830"/>
                </a:lnTo>
                <a:close/>
              </a:path>
            </a:pathLst>
          </a:custGeom>
          <a:ln w="63500">
            <a:solidFill>
              <a:srgbClr val="000000"/>
            </a:solidFill>
          </a:ln>
        </p:spPr>
        <p:txBody>
          <a:bodyPr wrap="square" lIns="0" tIns="0" rIns="0" bIns="0" rtlCol="0"/>
          <a:lstStyle/>
          <a:p>
            <a:endParaRPr/>
          </a:p>
        </p:txBody>
      </p:sp>
      <p:sp>
        <p:nvSpPr>
          <p:cNvPr id="6" name="object 6"/>
          <p:cNvSpPr/>
          <p:nvPr/>
        </p:nvSpPr>
        <p:spPr>
          <a:xfrm>
            <a:off x="8373314" y="6116511"/>
            <a:ext cx="381000" cy="238760"/>
          </a:xfrm>
          <a:custGeom>
            <a:avLst/>
            <a:gdLst/>
            <a:ahLst/>
            <a:cxnLst/>
            <a:rect l="l" t="t" r="r" b="b"/>
            <a:pathLst>
              <a:path w="381000" h="238760">
                <a:moveTo>
                  <a:pt x="56484" y="124019"/>
                </a:moveTo>
                <a:lnTo>
                  <a:pt x="16382" y="140543"/>
                </a:lnTo>
                <a:lnTo>
                  <a:pt x="0" y="178677"/>
                </a:lnTo>
                <a:lnTo>
                  <a:pt x="801" y="186143"/>
                </a:lnTo>
                <a:lnTo>
                  <a:pt x="22424" y="225708"/>
                </a:lnTo>
                <a:lnTo>
                  <a:pt x="55152" y="238155"/>
                </a:lnTo>
                <a:lnTo>
                  <a:pt x="62520" y="237564"/>
                </a:lnTo>
                <a:lnTo>
                  <a:pt x="92734" y="225033"/>
                </a:lnTo>
                <a:lnTo>
                  <a:pt x="49812" y="225033"/>
                </a:lnTo>
                <a:lnTo>
                  <a:pt x="43204" y="223102"/>
                </a:lnTo>
                <a:lnTo>
                  <a:pt x="17242" y="193019"/>
                </a:lnTo>
                <a:lnTo>
                  <a:pt x="13720" y="174453"/>
                </a:lnTo>
                <a:lnTo>
                  <a:pt x="14010" y="170197"/>
                </a:lnTo>
                <a:lnTo>
                  <a:pt x="39869" y="139887"/>
                </a:lnTo>
                <a:lnTo>
                  <a:pt x="54479" y="137351"/>
                </a:lnTo>
                <a:lnTo>
                  <a:pt x="82456" y="137351"/>
                </a:lnTo>
                <a:lnTo>
                  <a:pt x="78577" y="133196"/>
                </a:lnTo>
                <a:lnTo>
                  <a:pt x="73308" y="129290"/>
                </a:lnTo>
                <a:lnTo>
                  <a:pt x="62578" y="124749"/>
                </a:lnTo>
                <a:lnTo>
                  <a:pt x="56484" y="124019"/>
                </a:lnTo>
                <a:close/>
              </a:path>
              <a:path w="381000" h="238760">
                <a:moveTo>
                  <a:pt x="106037" y="176144"/>
                </a:moveTo>
                <a:lnTo>
                  <a:pt x="89928" y="176144"/>
                </a:lnTo>
                <a:lnTo>
                  <a:pt x="99663" y="193975"/>
                </a:lnTo>
                <a:lnTo>
                  <a:pt x="98271" y="197843"/>
                </a:lnTo>
                <a:lnTo>
                  <a:pt x="64088" y="224474"/>
                </a:lnTo>
                <a:lnTo>
                  <a:pt x="49812" y="225033"/>
                </a:lnTo>
                <a:lnTo>
                  <a:pt x="92734" y="225033"/>
                </a:lnTo>
                <a:lnTo>
                  <a:pt x="97162" y="221438"/>
                </a:lnTo>
                <a:lnTo>
                  <a:pt x="107666" y="209204"/>
                </a:lnTo>
                <a:lnTo>
                  <a:pt x="112051" y="201964"/>
                </a:lnTo>
                <a:lnTo>
                  <a:pt x="115567" y="193601"/>
                </a:lnTo>
                <a:lnTo>
                  <a:pt x="106037" y="176144"/>
                </a:lnTo>
                <a:close/>
              </a:path>
              <a:path w="381000" h="238760">
                <a:moveTo>
                  <a:pt x="113059" y="122228"/>
                </a:moveTo>
                <a:lnTo>
                  <a:pt x="102477" y="128004"/>
                </a:lnTo>
                <a:lnTo>
                  <a:pt x="140346" y="197369"/>
                </a:lnTo>
                <a:lnTo>
                  <a:pt x="152103" y="190950"/>
                </a:lnTo>
                <a:lnTo>
                  <a:pt x="129566" y="149671"/>
                </a:lnTo>
                <a:lnTo>
                  <a:pt x="127724" y="144743"/>
                </a:lnTo>
                <a:lnTo>
                  <a:pt x="126264" y="137351"/>
                </a:lnTo>
                <a:lnTo>
                  <a:pt x="126196" y="135877"/>
                </a:lnTo>
                <a:lnTo>
                  <a:pt x="126409" y="133690"/>
                </a:lnTo>
                <a:lnTo>
                  <a:pt x="126837" y="132744"/>
                </a:lnTo>
                <a:lnTo>
                  <a:pt x="118799" y="132744"/>
                </a:lnTo>
                <a:lnTo>
                  <a:pt x="113059" y="122228"/>
                </a:lnTo>
                <a:close/>
              </a:path>
              <a:path w="381000" h="238760">
                <a:moveTo>
                  <a:pt x="96169" y="158069"/>
                </a:moveTo>
                <a:lnTo>
                  <a:pt x="55645" y="180278"/>
                </a:lnTo>
                <a:lnTo>
                  <a:pt x="61778" y="191512"/>
                </a:lnTo>
                <a:lnTo>
                  <a:pt x="89928" y="176144"/>
                </a:lnTo>
                <a:lnTo>
                  <a:pt x="106037" y="176144"/>
                </a:lnTo>
                <a:lnTo>
                  <a:pt x="96169" y="158069"/>
                </a:lnTo>
                <a:close/>
              </a:path>
              <a:path w="381000" h="238760">
                <a:moveTo>
                  <a:pt x="82456" y="137351"/>
                </a:moveTo>
                <a:lnTo>
                  <a:pt x="54479" y="137351"/>
                </a:lnTo>
                <a:lnTo>
                  <a:pt x="58745" y="137918"/>
                </a:lnTo>
                <a:lnTo>
                  <a:pt x="66055" y="141162"/>
                </a:lnTo>
                <a:lnTo>
                  <a:pt x="69932" y="144020"/>
                </a:lnTo>
                <a:lnTo>
                  <a:pt x="74032" y="148112"/>
                </a:lnTo>
                <a:lnTo>
                  <a:pt x="83750" y="138737"/>
                </a:lnTo>
                <a:lnTo>
                  <a:pt x="82456" y="137351"/>
                </a:lnTo>
                <a:close/>
              </a:path>
              <a:path w="381000" h="238760">
                <a:moveTo>
                  <a:pt x="135905" y="109360"/>
                </a:moveTo>
                <a:lnTo>
                  <a:pt x="118799" y="132744"/>
                </a:lnTo>
                <a:lnTo>
                  <a:pt x="126837" y="132744"/>
                </a:lnTo>
                <a:lnTo>
                  <a:pt x="128815" y="128364"/>
                </a:lnTo>
                <a:lnTo>
                  <a:pt x="130700" y="126331"/>
                </a:lnTo>
                <a:lnTo>
                  <a:pt x="136144" y="123360"/>
                </a:lnTo>
                <a:lnTo>
                  <a:pt x="139481" y="122640"/>
                </a:lnTo>
                <a:lnTo>
                  <a:pt x="143264" y="122640"/>
                </a:lnTo>
                <a:lnTo>
                  <a:pt x="141376" y="109651"/>
                </a:lnTo>
                <a:lnTo>
                  <a:pt x="135905" y="109360"/>
                </a:lnTo>
                <a:close/>
              </a:path>
              <a:path w="381000" h="238760">
                <a:moveTo>
                  <a:pt x="143264" y="122640"/>
                </a:moveTo>
                <a:lnTo>
                  <a:pt x="139481" y="122640"/>
                </a:lnTo>
                <a:lnTo>
                  <a:pt x="143282" y="122769"/>
                </a:lnTo>
                <a:lnTo>
                  <a:pt x="143264" y="122640"/>
                </a:lnTo>
                <a:close/>
              </a:path>
              <a:path w="381000" h="238760">
                <a:moveTo>
                  <a:pt x="195887" y="81819"/>
                </a:moveTo>
                <a:lnTo>
                  <a:pt x="159762" y="100324"/>
                </a:lnTo>
                <a:lnTo>
                  <a:pt x="155070" y="114092"/>
                </a:lnTo>
                <a:lnTo>
                  <a:pt x="155277" y="122431"/>
                </a:lnTo>
                <a:lnTo>
                  <a:pt x="178667" y="159630"/>
                </a:lnTo>
                <a:lnTo>
                  <a:pt x="192496" y="164114"/>
                </a:lnTo>
                <a:lnTo>
                  <a:pt x="199627" y="164009"/>
                </a:lnTo>
                <a:lnTo>
                  <a:pt x="206819" y="162356"/>
                </a:lnTo>
                <a:lnTo>
                  <a:pt x="214071" y="159155"/>
                </a:lnTo>
                <a:lnTo>
                  <a:pt x="220124" y="155851"/>
                </a:lnTo>
                <a:lnTo>
                  <a:pt x="223035" y="153150"/>
                </a:lnTo>
                <a:lnTo>
                  <a:pt x="196832" y="153150"/>
                </a:lnTo>
                <a:lnTo>
                  <a:pt x="184256" y="148542"/>
                </a:lnTo>
                <a:lnTo>
                  <a:pt x="178687" y="142949"/>
                </a:lnTo>
                <a:lnTo>
                  <a:pt x="168988" y="125183"/>
                </a:lnTo>
                <a:lnTo>
                  <a:pt x="167301" y="117485"/>
                </a:lnTo>
                <a:lnTo>
                  <a:pt x="170250" y="104458"/>
                </a:lnTo>
                <a:lnTo>
                  <a:pt x="173926" y="99596"/>
                </a:lnTo>
                <a:lnTo>
                  <a:pt x="185596" y="93226"/>
                </a:lnTo>
                <a:lnTo>
                  <a:pt x="191647" y="92791"/>
                </a:lnTo>
                <a:lnTo>
                  <a:pt x="217800" y="92791"/>
                </a:lnTo>
                <a:lnTo>
                  <a:pt x="215893" y="90706"/>
                </a:lnTo>
                <a:lnTo>
                  <a:pt x="209765" y="86228"/>
                </a:lnTo>
                <a:lnTo>
                  <a:pt x="202991" y="83263"/>
                </a:lnTo>
                <a:lnTo>
                  <a:pt x="195887" y="81819"/>
                </a:lnTo>
                <a:close/>
              </a:path>
              <a:path w="381000" h="238760">
                <a:moveTo>
                  <a:pt x="217800" y="92791"/>
                </a:moveTo>
                <a:lnTo>
                  <a:pt x="191647" y="92791"/>
                </a:lnTo>
                <a:lnTo>
                  <a:pt x="204266" y="97375"/>
                </a:lnTo>
                <a:lnTo>
                  <a:pt x="209763" y="102810"/>
                </a:lnTo>
                <a:lnTo>
                  <a:pt x="219414" y="120489"/>
                </a:lnTo>
                <a:lnTo>
                  <a:pt x="221173" y="128318"/>
                </a:lnTo>
                <a:lnTo>
                  <a:pt x="218271" y="141432"/>
                </a:lnTo>
                <a:lnTo>
                  <a:pt x="214628" y="146303"/>
                </a:lnTo>
                <a:lnTo>
                  <a:pt x="202915" y="152697"/>
                </a:lnTo>
                <a:lnTo>
                  <a:pt x="196832" y="153150"/>
                </a:lnTo>
                <a:lnTo>
                  <a:pt x="223035" y="153150"/>
                </a:lnTo>
                <a:lnTo>
                  <a:pt x="224936" y="151387"/>
                </a:lnTo>
                <a:lnTo>
                  <a:pt x="232077" y="140140"/>
                </a:lnTo>
                <a:lnTo>
                  <a:pt x="233798" y="134066"/>
                </a:lnTo>
                <a:lnTo>
                  <a:pt x="233576" y="120883"/>
                </a:lnTo>
                <a:lnTo>
                  <a:pt x="231081" y="113130"/>
                </a:lnTo>
                <a:lnTo>
                  <a:pt x="226208" y="104204"/>
                </a:lnTo>
                <a:lnTo>
                  <a:pt x="221374" y="96698"/>
                </a:lnTo>
                <a:lnTo>
                  <a:pt x="217800" y="92791"/>
                </a:lnTo>
                <a:close/>
              </a:path>
              <a:path w="381000" h="238760">
                <a:moveTo>
                  <a:pt x="232542" y="56999"/>
                </a:moveTo>
                <a:lnTo>
                  <a:pt x="246980" y="111402"/>
                </a:lnTo>
                <a:lnTo>
                  <a:pt x="266066" y="125682"/>
                </a:lnTo>
                <a:lnTo>
                  <a:pt x="274876" y="124943"/>
                </a:lnTo>
                <a:lnTo>
                  <a:pt x="279124" y="123640"/>
                </a:lnTo>
                <a:lnTo>
                  <a:pt x="283217" y="121406"/>
                </a:lnTo>
                <a:lnTo>
                  <a:pt x="289409" y="117072"/>
                </a:lnTo>
                <a:lnTo>
                  <a:pt x="293215" y="112659"/>
                </a:lnTo>
                <a:lnTo>
                  <a:pt x="273073" y="112659"/>
                </a:lnTo>
                <a:lnTo>
                  <a:pt x="266357" y="111747"/>
                </a:lnTo>
                <a:lnTo>
                  <a:pt x="263465" y="110175"/>
                </a:lnTo>
                <a:lnTo>
                  <a:pt x="261037" y="107487"/>
                </a:lnTo>
                <a:lnTo>
                  <a:pt x="259393" y="105615"/>
                </a:lnTo>
                <a:lnTo>
                  <a:pt x="256895" y="101609"/>
                </a:lnTo>
                <a:lnTo>
                  <a:pt x="232542" y="56999"/>
                </a:lnTo>
                <a:close/>
              </a:path>
              <a:path w="381000" h="238760">
                <a:moveTo>
                  <a:pt x="305607" y="17111"/>
                </a:moveTo>
                <a:lnTo>
                  <a:pt x="294895" y="22959"/>
                </a:lnTo>
                <a:lnTo>
                  <a:pt x="347275" y="118906"/>
                </a:lnTo>
                <a:lnTo>
                  <a:pt x="359033" y="112488"/>
                </a:lnTo>
                <a:lnTo>
                  <a:pt x="340597" y="78720"/>
                </a:lnTo>
                <a:lnTo>
                  <a:pt x="361407" y="78720"/>
                </a:lnTo>
                <a:lnTo>
                  <a:pt x="368954" y="74600"/>
                </a:lnTo>
                <a:lnTo>
                  <a:pt x="372193" y="71346"/>
                </a:lnTo>
                <a:lnTo>
                  <a:pt x="346858" y="71346"/>
                </a:lnTo>
                <a:lnTo>
                  <a:pt x="334971" y="66757"/>
                </a:lnTo>
                <a:lnTo>
                  <a:pt x="329562" y="61147"/>
                </a:lnTo>
                <a:lnTo>
                  <a:pt x="319816" y="43294"/>
                </a:lnTo>
                <a:lnTo>
                  <a:pt x="318029" y="35439"/>
                </a:lnTo>
                <a:lnTo>
                  <a:pt x="319811" y="26124"/>
                </a:lnTo>
                <a:lnTo>
                  <a:pt x="310527" y="26124"/>
                </a:lnTo>
                <a:lnTo>
                  <a:pt x="305607" y="17111"/>
                </a:lnTo>
                <a:close/>
              </a:path>
              <a:path w="381000" h="238760">
                <a:moveTo>
                  <a:pt x="277021" y="32717"/>
                </a:moveTo>
                <a:lnTo>
                  <a:pt x="265265" y="39135"/>
                </a:lnTo>
                <a:lnTo>
                  <a:pt x="288786" y="82221"/>
                </a:lnTo>
                <a:lnTo>
                  <a:pt x="290610" y="87089"/>
                </a:lnTo>
                <a:lnTo>
                  <a:pt x="291278" y="93226"/>
                </a:lnTo>
                <a:lnTo>
                  <a:pt x="291359" y="95072"/>
                </a:lnTo>
                <a:lnTo>
                  <a:pt x="290595" y="98373"/>
                </a:lnTo>
                <a:lnTo>
                  <a:pt x="286385" y="105363"/>
                </a:lnTo>
                <a:lnTo>
                  <a:pt x="283569" y="108073"/>
                </a:lnTo>
                <a:lnTo>
                  <a:pt x="276516" y="111924"/>
                </a:lnTo>
                <a:lnTo>
                  <a:pt x="273073" y="112659"/>
                </a:lnTo>
                <a:lnTo>
                  <a:pt x="293215" y="112659"/>
                </a:lnTo>
                <a:lnTo>
                  <a:pt x="294072" y="111665"/>
                </a:lnTo>
                <a:lnTo>
                  <a:pt x="297206" y="105185"/>
                </a:lnTo>
                <a:lnTo>
                  <a:pt x="298810" y="97633"/>
                </a:lnTo>
                <a:lnTo>
                  <a:pt x="312460" y="97633"/>
                </a:lnTo>
                <a:lnTo>
                  <a:pt x="277021" y="32717"/>
                </a:lnTo>
                <a:close/>
              </a:path>
              <a:path w="381000" h="238760">
                <a:moveTo>
                  <a:pt x="312460" y="97633"/>
                </a:moveTo>
                <a:lnTo>
                  <a:pt x="298810" y="97633"/>
                </a:lnTo>
                <a:lnTo>
                  <a:pt x="304373" y="107822"/>
                </a:lnTo>
                <a:lnTo>
                  <a:pt x="314889" y="102081"/>
                </a:lnTo>
                <a:lnTo>
                  <a:pt x="312460" y="97633"/>
                </a:lnTo>
                <a:close/>
              </a:path>
              <a:path w="381000" h="238760">
                <a:moveTo>
                  <a:pt x="361407" y="78720"/>
                </a:moveTo>
                <a:lnTo>
                  <a:pt x="340597" y="78720"/>
                </a:lnTo>
                <a:lnTo>
                  <a:pt x="343979" y="80152"/>
                </a:lnTo>
                <a:lnTo>
                  <a:pt x="347679" y="80846"/>
                </a:lnTo>
                <a:lnTo>
                  <a:pt x="355711" y="80756"/>
                </a:lnTo>
                <a:lnTo>
                  <a:pt x="359679" y="79663"/>
                </a:lnTo>
                <a:lnTo>
                  <a:pt x="361407" y="78720"/>
                </a:lnTo>
                <a:close/>
              </a:path>
              <a:path w="381000" h="238760">
                <a:moveTo>
                  <a:pt x="364777" y="11447"/>
                </a:moveTo>
                <a:lnTo>
                  <a:pt x="339381" y="11447"/>
                </a:lnTo>
                <a:lnTo>
                  <a:pt x="351453" y="16273"/>
                </a:lnTo>
                <a:lnTo>
                  <a:pt x="356885" y="21899"/>
                </a:lnTo>
                <a:lnTo>
                  <a:pt x="366774" y="40013"/>
                </a:lnTo>
                <a:lnTo>
                  <a:pt x="368650" y="47876"/>
                </a:lnTo>
                <a:lnTo>
                  <a:pt x="366030" y="60780"/>
                </a:lnTo>
                <a:lnTo>
                  <a:pt x="362762" y="65433"/>
                </a:lnTo>
                <a:lnTo>
                  <a:pt x="352399" y="71090"/>
                </a:lnTo>
                <a:lnTo>
                  <a:pt x="346858" y="71346"/>
                </a:lnTo>
                <a:lnTo>
                  <a:pt x="372193" y="71346"/>
                </a:lnTo>
                <a:lnTo>
                  <a:pt x="373234" y="70300"/>
                </a:lnTo>
                <a:lnTo>
                  <a:pt x="379640" y="58946"/>
                </a:lnTo>
                <a:lnTo>
                  <a:pt x="380963" y="52571"/>
                </a:lnTo>
                <a:lnTo>
                  <a:pt x="379854" y="38425"/>
                </a:lnTo>
                <a:lnTo>
                  <a:pt x="377639" y="31340"/>
                </a:lnTo>
                <a:lnTo>
                  <a:pt x="370151" y="17624"/>
                </a:lnTo>
                <a:lnTo>
                  <a:pt x="365675" y="12169"/>
                </a:lnTo>
                <a:lnTo>
                  <a:pt x="364777" y="11447"/>
                </a:lnTo>
                <a:close/>
              </a:path>
              <a:path w="381000" h="238760">
                <a:moveTo>
                  <a:pt x="336847" y="0"/>
                </a:moveTo>
                <a:lnTo>
                  <a:pt x="310527" y="26124"/>
                </a:lnTo>
                <a:lnTo>
                  <a:pt x="319811" y="26124"/>
                </a:lnTo>
                <a:lnTo>
                  <a:pt x="320625" y="21869"/>
                </a:lnTo>
                <a:lnTo>
                  <a:pt x="323777" y="17110"/>
                </a:lnTo>
                <a:lnTo>
                  <a:pt x="333836" y="11619"/>
                </a:lnTo>
                <a:lnTo>
                  <a:pt x="339381" y="11447"/>
                </a:lnTo>
                <a:lnTo>
                  <a:pt x="364777" y="11447"/>
                </a:lnTo>
                <a:lnTo>
                  <a:pt x="354998" y="3585"/>
                </a:lnTo>
                <a:lnTo>
                  <a:pt x="349232" y="1151"/>
                </a:lnTo>
                <a:lnTo>
                  <a:pt x="336847" y="0"/>
                </a:lnTo>
                <a:close/>
              </a:path>
            </a:pathLst>
          </a:custGeom>
          <a:solidFill>
            <a:srgbClr val="FFFFFF"/>
          </a:solidFill>
        </p:spPr>
        <p:txBody>
          <a:bodyPr wrap="square" lIns="0" tIns="0" rIns="0" bIns="0" rtlCol="0"/>
          <a:lstStyle/>
          <a:p>
            <a:endParaRPr/>
          </a:p>
        </p:txBody>
      </p:sp>
      <p:sp>
        <p:nvSpPr>
          <p:cNvPr id="7" name="object 7"/>
          <p:cNvSpPr/>
          <p:nvPr/>
        </p:nvSpPr>
        <p:spPr>
          <a:xfrm>
            <a:off x="8494807" y="6286942"/>
            <a:ext cx="318770" cy="212725"/>
          </a:xfrm>
          <a:custGeom>
            <a:avLst/>
            <a:gdLst/>
            <a:ahLst/>
            <a:cxnLst/>
            <a:rect l="l" t="t" r="r" b="b"/>
            <a:pathLst>
              <a:path w="318770" h="212725">
                <a:moveTo>
                  <a:pt x="12148" y="147953"/>
                </a:moveTo>
                <a:lnTo>
                  <a:pt x="0" y="154586"/>
                </a:lnTo>
                <a:lnTo>
                  <a:pt x="59094" y="212362"/>
                </a:lnTo>
                <a:lnTo>
                  <a:pt x="71374" y="205658"/>
                </a:lnTo>
                <a:lnTo>
                  <a:pt x="68642" y="194611"/>
                </a:lnTo>
                <a:lnTo>
                  <a:pt x="57288" y="194611"/>
                </a:lnTo>
                <a:lnTo>
                  <a:pt x="12148" y="147953"/>
                </a:lnTo>
                <a:close/>
              </a:path>
              <a:path w="318770" h="212725">
                <a:moveTo>
                  <a:pt x="54015" y="125097"/>
                </a:moveTo>
                <a:lnTo>
                  <a:pt x="41931" y="131694"/>
                </a:lnTo>
                <a:lnTo>
                  <a:pt x="53072" y="178346"/>
                </a:lnTo>
                <a:lnTo>
                  <a:pt x="57288" y="194611"/>
                </a:lnTo>
                <a:lnTo>
                  <a:pt x="68642" y="194611"/>
                </a:lnTo>
                <a:lnTo>
                  <a:pt x="56285" y="144630"/>
                </a:lnTo>
                <a:lnTo>
                  <a:pt x="72296" y="144630"/>
                </a:lnTo>
                <a:lnTo>
                  <a:pt x="54015" y="125097"/>
                </a:lnTo>
                <a:close/>
              </a:path>
              <a:path w="318770" h="212725">
                <a:moveTo>
                  <a:pt x="72296" y="144630"/>
                </a:moveTo>
                <a:lnTo>
                  <a:pt x="56285" y="144630"/>
                </a:lnTo>
                <a:lnTo>
                  <a:pt x="65416" y="154990"/>
                </a:lnTo>
                <a:lnTo>
                  <a:pt x="99132" y="190504"/>
                </a:lnTo>
                <a:lnTo>
                  <a:pt x="111347" y="183836"/>
                </a:lnTo>
                <a:lnTo>
                  <a:pt x="108795" y="171031"/>
                </a:lnTo>
                <a:lnTo>
                  <a:pt x="97064" y="171031"/>
                </a:lnTo>
                <a:lnTo>
                  <a:pt x="72296" y="144630"/>
                </a:lnTo>
                <a:close/>
              </a:path>
              <a:path w="318770" h="212725">
                <a:moveTo>
                  <a:pt x="95163" y="102633"/>
                </a:moveTo>
                <a:lnTo>
                  <a:pt x="83733" y="108873"/>
                </a:lnTo>
                <a:lnTo>
                  <a:pt x="93739" y="155466"/>
                </a:lnTo>
                <a:lnTo>
                  <a:pt x="97064" y="171031"/>
                </a:lnTo>
                <a:lnTo>
                  <a:pt x="108795" y="171031"/>
                </a:lnTo>
                <a:lnTo>
                  <a:pt x="95163" y="102633"/>
                </a:lnTo>
                <a:close/>
              </a:path>
              <a:path w="318770" h="212725">
                <a:moveTo>
                  <a:pt x="153258" y="75726"/>
                </a:moveTo>
                <a:lnTo>
                  <a:pt x="117134" y="94232"/>
                </a:lnTo>
                <a:lnTo>
                  <a:pt x="112441" y="108000"/>
                </a:lnTo>
                <a:lnTo>
                  <a:pt x="112649" y="116338"/>
                </a:lnTo>
                <a:lnTo>
                  <a:pt x="136038" y="153537"/>
                </a:lnTo>
                <a:lnTo>
                  <a:pt x="149867" y="158021"/>
                </a:lnTo>
                <a:lnTo>
                  <a:pt x="156998" y="157917"/>
                </a:lnTo>
                <a:lnTo>
                  <a:pt x="164190" y="156264"/>
                </a:lnTo>
                <a:lnTo>
                  <a:pt x="171442" y="153062"/>
                </a:lnTo>
                <a:lnTo>
                  <a:pt x="177495" y="149758"/>
                </a:lnTo>
                <a:lnTo>
                  <a:pt x="180406" y="147058"/>
                </a:lnTo>
                <a:lnTo>
                  <a:pt x="154204" y="147058"/>
                </a:lnTo>
                <a:lnTo>
                  <a:pt x="141627" y="142450"/>
                </a:lnTo>
                <a:lnTo>
                  <a:pt x="136058" y="136856"/>
                </a:lnTo>
                <a:lnTo>
                  <a:pt x="126359" y="119091"/>
                </a:lnTo>
                <a:lnTo>
                  <a:pt x="124673" y="111392"/>
                </a:lnTo>
                <a:lnTo>
                  <a:pt x="127622" y="98365"/>
                </a:lnTo>
                <a:lnTo>
                  <a:pt x="131297" y="93504"/>
                </a:lnTo>
                <a:lnTo>
                  <a:pt x="142967" y="87133"/>
                </a:lnTo>
                <a:lnTo>
                  <a:pt x="149017" y="86699"/>
                </a:lnTo>
                <a:lnTo>
                  <a:pt x="175172" y="86699"/>
                </a:lnTo>
                <a:lnTo>
                  <a:pt x="173265" y="84614"/>
                </a:lnTo>
                <a:lnTo>
                  <a:pt x="167137" y="80135"/>
                </a:lnTo>
                <a:lnTo>
                  <a:pt x="160362" y="77170"/>
                </a:lnTo>
                <a:lnTo>
                  <a:pt x="153258" y="75726"/>
                </a:lnTo>
                <a:close/>
              </a:path>
              <a:path w="318770" h="212725">
                <a:moveTo>
                  <a:pt x="175172" y="86699"/>
                </a:moveTo>
                <a:lnTo>
                  <a:pt x="149017" y="86699"/>
                </a:lnTo>
                <a:lnTo>
                  <a:pt x="161637" y="91283"/>
                </a:lnTo>
                <a:lnTo>
                  <a:pt x="167134" y="96718"/>
                </a:lnTo>
                <a:lnTo>
                  <a:pt x="176785" y="114396"/>
                </a:lnTo>
                <a:lnTo>
                  <a:pt x="178544" y="122225"/>
                </a:lnTo>
                <a:lnTo>
                  <a:pt x="175643" y="135339"/>
                </a:lnTo>
                <a:lnTo>
                  <a:pt x="171999" y="140211"/>
                </a:lnTo>
                <a:lnTo>
                  <a:pt x="160287" y="146605"/>
                </a:lnTo>
                <a:lnTo>
                  <a:pt x="154204" y="147058"/>
                </a:lnTo>
                <a:lnTo>
                  <a:pt x="180406" y="147058"/>
                </a:lnTo>
                <a:lnTo>
                  <a:pt x="182307" y="145294"/>
                </a:lnTo>
                <a:lnTo>
                  <a:pt x="189449" y="134047"/>
                </a:lnTo>
                <a:lnTo>
                  <a:pt x="191170" y="127973"/>
                </a:lnTo>
                <a:lnTo>
                  <a:pt x="190947" y="114790"/>
                </a:lnTo>
                <a:lnTo>
                  <a:pt x="188452" y="107038"/>
                </a:lnTo>
                <a:lnTo>
                  <a:pt x="183579" y="98111"/>
                </a:lnTo>
                <a:lnTo>
                  <a:pt x="178746" y="90606"/>
                </a:lnTo>
                <a:lnTo>
                  <a:pt x="175172" y="86699"/>
                </a:lnTo>
                <a:close/>
              </a:path>
              <a:path w="318770" h="212725">
                <a:moveTo>
                  <a:pt x="188868" y="51477"/>
                </a:moveTo>
                <a:lnTo>
                  <a:pt x="178287" y="57254"/>
                </a:lnTo>
                <a:lnTo>
                  <a:pt x="216155" y="126618"/>
                </a:lnTo>
                <a:lnTo>
                  <a:pt x="227911" y="120200"/>
                </a:lnTo>
                <a:lnTo>
                  <a:pt x="205376" y="78921"/>
                </a:lnTo>
                <a:lnTo>
                  <a:pt x="203534" y="73992"/>
                </a:lnTo>
                <a:lnTo>
                  <a:pt x="201931" y="65880"/>
                </a:lnTo>
                <a:lnTo>
                  <a:pt x="202219" y="62940"/>
                </a:lnTo>
                <a:lnTo>
                  <a:pt x="202647" y="61993"/>
                </a:lnTo>
                <a:lnTo>
                  <a:pt x="194609" y="61993"/>
                </a:lnTo>
                <a:lnTo>
                  <a:pt x="188868" y="51477"/>
                </a:lnTo>
                <a:close/>
              </a:path>
              <a:path w="318770" h="212725">
                <a:moveTo>
                  <a:pt x="220422" y="0"/>
                </a:moveTo>
                <a:lnTo>
                  <a:pt x="208666" y="6418"/>
                </a:lnTo>
                <a:lnTo>
                  <a:pt x="260939" y="102169"/>
                </a:lnTo>
                <a:lnTo>
                  <a:pt x="272695" y="95751"/>
                </a:lnTo>
                <a:lnTo>
                  <a:pt x="257684" y="68253"/>
                </a:lnTo>
                <a:lnTo>
                  <a:pt x="261628" y="55757"/>
                </a:lnTo>
                <a:lnTo>
                  <a:pt x="289633" y="55757"/>
                </a:lnTo>
                <a:lnTo>
                  <a:pt x="287424" y="54603"/>
                </a:lnTo>
                <a:lnTo>
                  <a:pt x="250231" y="54603"/>
                </a:lnTo>
                <a:lnTo>
                  <a:pt x="220422" y="0"/>
                </a:lnTo>
                <a:close/>
              </a:path>
              <a:path w="318770" h="212725">
                <a:moveTo>
                  <a:pt x="289633" y="55757"/>
                </a:moveTo>
                <a:lnTo>
                  <a:pt x="261628" y="55757"/>
                </a:lnTo>
                <a:lnTo>
                  <a:pt x="303916" y="78707"/>
                </a:lnTo>
                <a:lnTo>
                  <a:pt x="318416" y="70791"/>
                </a:lnTo>
                <a:lnTo>
                  <a:pt x="289633" y="55757"/>
                </a:lnTo>
                <a:close/>
              </a:path>
              <a:path w="318770" h="212725">
                <a:moveTo>
                  <a:pt x="211714" y="38609"/>
                </a:moveTo>
                <a:lnTo>
                  <a:pt x="194609" y="61993"/>
                </a:lnTo>
                <a:lnTo>
                  <a:pt x="202647" y="61993"/>
                </a:lnTo>
                <a:lnTo>
                  <a:pt x="204624" y="57613"/>
                </a:lnTo>
                <a:lnTo>
                  <a:pt x="206510" y="55581"/>
                </a:lnTo>
                <a:lnTo>
                  <a:pt x="211952" y="52609"/>
                </a:lnTo>
                <a:lnTo>
                  <a:pt x="215290" y="51889"/>
                </a:lnTo>
                <a:lnTo>
                  <a:pt x="219072" y="51889"/>
                </a:lnTo>
                <a:lnTo>
                  <a:pt x="217186" y="38900"/>
                </a:lnTo>
                <a:lnTo>
                  <a:pt x="211714" y="38609"/>
                </a:lnTo>
                <a:close/>
              </a:path>
              <a:path w="318770" h="212725">
                <a:moveTo>
                  <a:pt x="277870" y="2889"/>
                </a:moveTo>
                <a:lnTo>
                  <a:pt x="262652" y="11197"/>
                </a:lnTo>
                <a:lnTo>
                  <a:pt x="250231" y="54603"/>
                </a:lnTo>
                <a:lnTo>
                  <a:pt x="287424" y="54603"/>
                </a:lnTo>
                <a:lnTo>
                  <a:pt x="265402" y="43099"/>
                </a:lnTo>
                <a:lnTo>
                  <a:pt x="277870" y="2889"/>
                </a:lnTo>
                <a:close/>
              </a:path>
              <a:path w="318770" h="212725">
                <a:moveTo>
                  <a:pt x="219072" y="51889"/>
                </a:moveTo>
                <a:lnTo>
                  <a:pt x="215290" y="51889"/>
                </a:lnTo>
                <a:lnTo>
                  <a:pt x="219091" y="52019"/>
                </a:lnTo>
                <a:lnTo>
                  <a:pt x="219072" y="51889"/>
                </a:lnTo>
                <a:close/>
              </a:path>
            </a:pathLst>
          </a:custGeom>
          <a:solidFill>
            <a:srgbClr val="FFFFFF"/>
          </a:solidFill>
        </p:spPr>
        <p:txBody>
          <a:bodyPr wrap="square" lIns="0" tIns="0" rIns="0" bIns="0" rtlCol="0"/>
          <a:lstStyle/>
          <a:p>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262649" y="1898064"/>
          <a:ext cx="8722993" cy="3977005"/>
        </p:xfrm>
        <a:graphic>
          <a:graphicData uri="http://schemas.openxmlformats.org/drawingml/2006/table">
            <a:tbl>
              <a:tblPr firstRow="1" bandRow="1">
                <a:tableStyleId>{2D5ABB26-0587-4C30-8999-92F81FD0307C}</a:tableStyleId>
              </a:tblPr>
              <a:tblGrid>
                <a:gridCol w="1379855">
                  <a:extLst>
                    <a:ext uri="{9D8B030D-6E8A-4147-A177-3AD203B41FA5}">
                      <a16:colId xmlns:a16="http://schemas.microsoft.com/office/drawing/2014/main" val="20000"/>
                    </a:ext>
                  </a:extLst>
                </a:gridCol>
                <a:gridCol w="2730499">
                  <a:extLst>
                    <a:ext uri="{9D8B030D-6E8A-4147-A177-3AD203B41FA5}">
                      <a16:colId xmlns:a16="http://schemas.microsoft.com/office/drawing/2014/main" val="20001"/>
                    </a:ext>
                  </a:extLst>
                </a:gridCol>
                <a:gridCol w="2921000">
                  <a:extLst>
                    <a:ext uri="{9D8B030D-6E8A-4147-A177-3AD203B41FA5}">
                      <a16:colId xmlns:a16="http://schemas.microsoft.com/office/drawing/2014/main" val="20002"/>
                    </a:ext>
                  </a:extLst>
                </a:gridCol>
                <a:gridCol w="1691639">
                  <a:extLst>
                    <a:ext uri="{9D8B030D-6E8A-4147-A177-3AD203B41FA5}">
                      <a16:colId xmlns:a16="http://schemas.microsoft.com/office/drawing/2014/main" val="20003"/>
                    </a:ext>
                  </a:extLst>
                </a:gridCol>
              </a:tblGrid>
              <a:tr h="640080">
                <a:tc>
                  <a:txBody>
                    <a:bodyPr/>
                    <a:lstStyle/>
                    <a:p>
                      <a:pPr marL="399415">
                        <a:lnSpc>
                          <a:spcPct val="100000"/>
                        </a:lnSpc>
                        <a:spcBef>
                          <a:spcPts val="325"/>
                        </a:spcBef>
                      </a:pPr>
                      <a:r>
                        <a:rPr sz="1800" b="1" spc="-30" dirty="0">
                          <a:solidFill>
                            <a:srgbClr val="FFFFFF"/>
                          </a:solidFill>
                          <a:latin typeface="Arial"/>
                          <a:cs typeface="Arial"/>
                        </a:rPr>
                        <a:t>Topic</a:t>
                      </a:r>
                      <a:endParaRPr sz="1800">
                        <a:latin typeface="Arial"/>
                        <a:cs typeface="Arial"/>
                      </a:endParaRPr>
                    </a:p>
                  </a:txBody>
                  <a:tcPr marL="0" marR="0" marT="412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336699"/>
                    </a:solidFill>
                  </a:tcPr>
                </a:tc>
                <a:tc>
                  <a:txBody>
                    <a:bodyPr/>
                    <a:lstStyle/>
                    <a:p>
                      <a:pPr marL="97155">
                        <a:lnSpc>
                          <a:spcPct val="100000"/>
                        </a:lnSpc>
                        <a:spcBef>
                          <a:spcPts val="325"/>
                        </a:spcBef>
                      </a:pPr>
                      <a:r>
                        <a:rPr sz="1800" b="1" spc="-5" dirty="0">
                          <a:solidFill>
                            <a:srgbClr val="FFFFFF"/>
                          </a:solidFill>
                          <a:latin typeface="Arial"/>
                          <a:cs typeface="Arial"/>
                        </a:rPr>
                        <a:t>Research</a:t>
                      </a:r>
                      <a:r>
                        <a:rPr sz="1800" b="1" spc="-10" dirty="0">
                          <a:solidFill>
                            <a:srgbClr val="FFFFFF"/>
                          </a:solidFill>
                          <a:latin typeface="Arial"/>
                          <a:cs typeface="Arial"/>
                        </a:rPr>
                        <a:t> </a:t>
                      </a:r>
                      <a:r>
                        <a:rPr sz="1800" b="1" spc="-5" dirty="0">
                          <a:solidFill>
                            <a:srgbClr val="FFFFFF"/>
                          </a:solidFill>
                          <a:latin typeface="Arial"/>
                          <a:cs typeface="Arial"/>
                        </a:rPr>
                        <a:t>Question</a:t>
                      </a:r>
                      <a:endParaRPr sz="1800">
                        <a:latin typeface="Arial"/>
                        <a:cs typeface="Arial"/>
                      </a:endParaRPr>
                    </a:p>
                  </a:txBody>
                  <a:tcPr marL="0" marR="0" marT="412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336699"/>
                    </a:solidFill>
                  </a:tcPr>
                </a:tc>
                <a:tc>
                  <a:txBody>
                    <a:bodyPr/>
                    <a:lstStyle/>
                    <a:p>
                      <a:pPr marL="97155">
                        <a:lnSpc>
                          <a:spcPct val="100000"/>
                        </a:lnSpc>
                        <a:spcBef>
                          <a:spcPts val="325"/>
                        </a:spcBef>
                      </a:pPr>
                      <a:r>
                        <a:rPr sz="1800" b="1" spc="-5" dirty="0">
                          <a:solidFill>
                            <a:srgbClr val="FFFFFF"/>
                          </a:solidFill>
                          <a:latin typeface="Arial"/>
                          <a:cs typeface="Arial"/>
                        </a:rPr>
                        <a:t>Recommendation</a:t>
                      </a:r>
                      <a:endParaRPr sz="1800">
                        <a:latin typeface="Arial"/>
                        <a:cs typeface="Arial"/>
                      </a:endParaRPr>
                    </a:p>
                  </a:txBody>
                  <a:tcPr marL="0" marR="0" marT="412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336699"/>
                    </a:solidFill>
                  </a:tcPr>
                </a:tc>
                <a:tc>
                  <a:txBody>
                    <a:bodyPr/>
                    <a:lstStyle/>
                    <a:p>
                      <a:pPr marL="96520" marR="647700">
                        <a:lnSpc>
                          <a:spcPts val="2130"/>
                        </a:lnSpc>
                        <a:spcBef>
                          <a:spcPts val="420"/>
                        </a:spcBef>
                      </a:pPr>
                      <a:r>
                        <a:rPr sz="1800" b="1" u="heavy" spc="-5" dirty="0">
                          <a:solidFill>
                            <a:srgbClr val="FFFFFF"/>
                          </a:solidFill>
                          <a:uFill>
                            <a:solidFill>
                              <a:srgbClr val="FFFFFF"/>
                            </a:solidFill>
                          </a:uFill>
                          <a:latin typeface="Arial"/>
                          <a:cs typeface="Arial"/>
                        </a:rPr>
                        <a:t>S</a:t>
                      </a:r>
                      <a:r>
                        <a:rPr sz="1800" b="1" u="heavy" dirty="0">
                          <a:solidFill>
                            <a:srgbClr val="FFFFFF"/>
                          </a:solidFill>
                          <a:uFill>
                            <a:solidFill>
                              <a:srgbClr val="FFFFFF"/>
                            </a:solidFill>
                          </a:uFill>
                          <a:latin typeface="Arial"/>
                          <a:cs typeface="Arial"/>
                        </a:rPr>
                        <a:t>t</a:t>
                      </a:r>
                      <a:r>
                        <a:rPr sz="1800" b="1" u="heavy" spc="-5" dirty="0">
                          <a:solidFill>
                            <a:srgbClr val="FFFFFF"/>
                          </a:solidFill>
                          <a:uFill>
                            <a:solidFill>
                              <a:srgbClr val="FFFFFF"/>
                            </a:solidFill>
                          </a:uFill>
                          <a:latin typeface="Arial"/>
                          <a:cs typeface="Arial"/>
                        </a:rPr>
                        <a:t>reng</a:t>
                      </a:r>
                      <a:r>
                        <a:rPr sz="1800" b="1" u="heavy" dirty="0">
                          <a:solidFill>
                            <a:srgbClr val="FFFFFF"/>
                          </a:solidFill>
                          <a:uFill>
                            <a:solidFill>
                              <a:srgbClr val="FFFFFF"/>
                            </a:solidFill>
                          </a:uFill>
                          <a:latin typeface="Arial"/>
                          <a:cs typeface="Arial"/>
                        </a:rPr>
                        <a:t>th </a:t>
                      </a:r>
                      <a:r>
                        <a:rPr sz="1800" b="1" dirty="0">
                          <a:solidFill>
                            <a:srgbClr val="FFFFFF"/>
                          </a:solidFill>
                          <a:latin typeface="Arial"/>
                          <a:cs typeface="Arial"/>
                        </a:rPr>
                        <a:t> </a:t>
                      </a:r>
                      <a:r>
                        <a:rPr sz="1800" b="1" spc="-5" dirty="0">
                          <a:solidFill>
                            <a:srgbClr val="FFFFFF"/>
                          </a:solidFill>
                          <a:latin typeface="Arial"/>
                          <a:cs typeface="Arial"/>
                        </a:rPr>
                        <a:t>Quality</a:t>
                      </a:r>
                      <a:endParaRPr sz="1800">
                        <a:latin typeface="Arial"/>
                        <a:cs typeface="Arial"/>
                      </a:endParaRPr>
                    </a:p>
                  </a:txBody>
                  <a:tcPr marL="0" marR="0" marT="5334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336699"/>
                    </a:solidFill>
                  </a:tcPr>
                </a:tc>
                <a:extLst>
                  <a:ext uri="{0D108BD9-81ED-4DB2-BD59-A6C34878D82A}">
                    <a16:rowId xmlns:a16="http://schemas.microsoft.com/office/drawing/2014/main" val="10000"/>
                  </a:ext>
                </a:extLst>
              </a:tr>
              <a:tr h="598170">
                <a:tc>
                  <a:txBody>
                    <a:bodyPr/>
                    <a:lstStyle/>
                    <a:p>
                      <a:pPr marL="97790" marR="92075">
                        <a:lnSpc>
                          <a:spcPct val="100000"/>
                        </a:lnSpc>
                        <a:spcBef>
                          <a:spcPts val="325"/>
                        </a:spcBef>
                      </a:pPr>
                      <a:r>
                        <a:rPr sz="1200" spc="-5" dirty="0">
                          <a:latin typeface="Arial"/>
                          <a:cs typeface="Arial"/>
                        </a:rPr>
                        <a:t>Antimicrobial  prophylaxis in</a:t>
                      </a:r>
                      <a:r>
                        <a:rPr sz="1200" spc="-65" dirty="0">
                          <a:latin typeface="Arial"/>
                          <a:cs typeface="Arial"/>
                        </a:rPr>
                        <a:t> </a:t>
                      </a:r>
                      <a:r>
                        <a:rPr sz="1200" spc="-5" dirty="0">
                          <a:latin typeface="Arial"/>
                          <a:cs typeface="Arial"/>
                        </a:rPr>
                        <a:t>the  presence of</a:t>
                      </a:r>
                      <a:r>
                        <a:rPr sz="1200" spc="-15" dirty="0">
                          <a:latin typeface="Arial"/>
                          <a:cs typeface="Arial"/>
                        </a:rPr>
                        <a:t> </a:t>
                      </a:r>
                      <a:r>
                        <a:rPr sz="1200" dirty="0">
                          <a:latin typeface="Arial"/>
                          <a:cs typeface="Arial"/>
                        </a:rPr>
                        <a:t>a</a:t>
                      </a:r>
                      <a:endParaRPr sz="1200">
                        <a:latin typeface="Arial"/>
                        <a:cs typeface="Arial"/>
                      </a:endParaRPr>
                    </a:p>
                  </a:txBody>
                  <a:tcPr marL="0" marR="0" marT="41275" marB="0">
                    <a:lnL w="19050">
                      <a:solidFill>
                        <a:srgbClr val="000000"/>
                      </a:solidFill>
                      <a:prstDash val="solid"/>
                    </a:lnL>
                    <a:lnR w="19050">
                      <a:solidFill>
                        <a:srgbClr val="000000"/>
                      </a:solidFill>
                      <a:prstDash val="solid"/>
                    </a:lnR>
                    <a:lnT w="19050">
                      <a:solidFill>
                        <a:srgbClr val="000000"/>
                      </a:solidFill>
                      <a:prstDash val="solid"/>
                    </a:lnT>
                    <a:solidFill>
                      <a:srgbClr val="CCECFF"/>
                    </a:solidFill>
                  </a:tcPr>
                </a:tc>
                <a:tc>
                  <a:txBody>
                    <a:bodyPr/>
                    <a:lstStyle/>
                    <a:p>
                      <a:pPr marL="440055" marR="158115" indent="-342900" algn="just">
                        <a:lnSpc>
                          <a:spcPct val="100000"/>
                        </a:lnSpc>
                        <a:spcBef>
                          <a:spcPts val="325"/>
                        </a:spcBef>
                      </a:pPr>
                      <a:r>
                        <a:rPr sz="1200" spc="-5" dirty="0">
                          <a:latin typeface="Arial"/>
                          <a:cs typeface="Arial"/>
                        </a:rPr>
                        <a:t>1. </a:t>
                      </a:r>
                      <a:r>
                        <a:rPr sz="1200" dirty="0">
                          <a:latin typeface="Arial"/>
                          <a:cs typeface="Arial"/>
                        </a:rPr>
                        <a:t>In </a:t>
                      </a:r>
                      <a:r>
                        <a:rPr sz="1200" spc="-5" dirty="0">
                          <a:latin typeface="Arial"/>
                          <a:cs typeface="Arial"/>
                        </a:rPr>
                        <a:t>the presence of drains, does  prolonged antibiotic</a:t>
                      </a:r>
                      <a:r>
                        <a:rPr sz="1200" spc="-55" dirty="0">
                          <a:latin typeface="Arial"/>
                          <a:cs typeface="Arial"/>
                        </a:rPr>
                        <a:t> </a:t>
                      </a:r>
                      <a:r>
                        <a:rPr sz="1200" spc="-5" dirty="0">
                          <a:latin typeface="Arial"/>
                          <a:cs typeface="Arial"/>
                        </a:rPr>
                        <a:t>prophylaxis  prevent</a:t>
                      </a:r>
                      <a:r>
                        <a:rPr sz="1200" dirty="0">
                          <a:latin typeface="Arial"/>
                          <a:cs typeface="Arial"/>
                        </a:rPr>
                        <a:t> </a:t>
                      </a:r>
                      <a:r>
                        <a:rPr sz="1200" spc="-5" dirty="0">
                          <a:latin typeface="Arial"/>
                          <a:cs typeface="Arial"/>
                        </a:rPr>
                        <a:t>SSI?</a:t>
                      </a:r>
                      <a:endParaRPr sz="1200">
                        <a:latin typeface="Arial"/>
                        <a:cs typeface="Arial"/>
                      </a:endParaRPr>
                    </a:p>
                  </a:txBody>
                  <a:tcPr marL="0" marR="0" marT="41275" marB="0">
                    <a:lnL w="19050">
                      <a:solidFill>
                        <a:srgbClr val="000000"/>
                      </a:solidFill>
                      <a:prstDash val="solid"/>
                    </a:lnL>
                    <a:lnR w="19050">
                      <a:solidFill>
                        <a:srgbClr val="000000"/>
                      </a:solidFill>
                      <a:prstDash val="solid"/>
                    </a:lnR>
                    <a:lnT w="19050">
                      <a:solidFill>
                        <a:srgbClr val="000000"/>
                      </a:solidFill>
                      <a:prstDash val="solid"/>
                    </a:lnT>
                    <a:solidFill>
                      <a:srgbClr val="CCECFF"/>
                    </a:solidFill>
                  </a:tcPr>
                </a:tc>
                <a:tc>
                  <a:txBody>
                    <a:bodyPr/>
                    <a:lstStyle/>
                    <a:p>
                      <a:pPr marL="97155" marR="99060">
                        <a:lnSpc>
                          <a:spcPct val="100000"/>
                        </a:lnSpc>
                        <a:spcBef>
                          <a:spcPts val="325"/>
                        </a:spcBef>
                      </a:pPr>
                      <a:r>
                        <a:rPr sz="1200" spc="-5" dirty="0">
                          <a:latin typeface="Arial"/>
                          <a:cs typeface="Arial"/>
                        </a:rPr>
                        <a:t>Perioperative surgical antibiotic  prophylaxis should not be continued due  </a:t>
                      </a:r>
                      <a:r>
                        <a:rPr sz="1200" dirty="0">
                          <a:latin typeface="Arial"/>
                          <a:cs typeface="Arial"/>
                        </a:rPr>
                        <a:t>to </a:t>
                      </a:r>
                      <a:r>
                        <a:rPr sz="1200" spc="-5" dirty="0">
                          <a:latin typeface="Arial"/>
                          <a:cs typeface="Arial"/>
                        </a:rPr>
                        <a:t>the presence of </a:t>
                      </a:r>
                      <a:r>
                        <a:rPr sz="1200" dirty="0">
                          <a:latin typeface="Arial"/>
                          <a:cs typeface="Arial"/>
                        </a:rPr>
                        <a:t>a </a:t>
                      </a:r>
                      <a:r>
                        <a:rPr sz="1200" spc="-5" dirty="0">
                          <a:latin typeface="Arial"/>
                          <a:cs typeface="Arial"/>
                        </a:rPr>
                        <a:t>wound drain for</a:t>
                      </a:r>
                      <a:r>
                        <a:rPr sz="1200" spc="-30" dirty="0">
                          <a:latin typeface="Arial"/>
                          <a:cs typeface="Arial"/>
                        </a:rPr>
                        <a:t> </a:t>
                      </a:r>
                      <a:r>
                        <a:rPr sz="1200" spc="-5" dirty="0">
                          <a:latin typeface="Arial"/>
                          <a:cs typeface="Arial"/>
                        </a:rPr>
                        <a:t>the</a:t>
                      </a:r>
                      <a:endParaRPr sz="1200">
                        <a:latin typeface="Arial"/>
                        <a:cs typeface="Arial"/>
                      </a:endParaRPr>
                    </a:p>
                  </a:txBody>
                  <a:tcPr marL="0" marR="0" marT="41275" marB="0">
                    <a:lnL w="19050">
                      <a:solidFill>
                        <a:srgbClr val="000000"/>
                      </a:solidFill>
                      <a:prstDash val="solid"/>
                    </a:lnL>
                    <a:lnR w="19050">
                      <a:solidFill>
                        <a:srgbClr val="000000"/>
                      </a:solidFill>
                      <a:prstDash val="solid"/>
                    </a:lnR>
                    <a:lnT w="19050">
                      <a:solidFill>
                        <a:srgbClr val="000000"/>
                      </a:solidFill>
                      <a:prstDash val="solid"/>
                    </a:lnT>
                    <a:solidFill>
                      <a:srgbClr val="CCECFF"/>
                    </a:solidFill>
                  </a:tcPr>
                </a:tc>
                <a:tc rowSpan="4">
                  <a:txBody>
                    <a:bodyPr/>
                    <a:lstStyle/>
                    <a:p>
                      <a:pPr marL="119380" marR="433070">
                        <a:lnSpc>
                          <a:spcPts val="1430"/>
                        </a:lnSpc>
                        <a:spcBef>
                          <a:spcPts val="20"/>
                        </a:spcBef>
                      </a:pPr>
                      <a:r>
                        <a:rPr sz="1200" spc="-10" dirty="0">
                          <a:latin typeface="Arial"/>
                          <a:cs typeface="Arial"/>
                        </a:rPr>
                        <a:t>Conditional  </a:t>
                      </a:r>
                      <a:r>
                        <a:rPr sz="1200" dirty="0">
                          <a:latin typeface="Arial"/>
                          <a:cs typeface="Arial"/>
                        </a:rPr>
                        <a:t>r</a:t>
                      </a:r>
                      <a:r>
                        <a:rPr sz="1200" spc="-5" dirty="0">
                          <a:latin typeface="Arial"/>
                          <a:cs typeface="Arial"/>
                        </a:rPr>
                        <a:t>e</a:t>
                      </a:r>
                      <a:r>
                        <a:rPr sz="1200" dirty="0">
                          <a:latin typeface="Arial"/>
                          <a:cs typeface="Arial"/>
                        </a:rPr>
                        <a:t>c</a:t>
                      </a:r>
                      <a:r>
                        <a:rPr sz="1200" spc="-5" dirty="0">
                          <a:latin typeface="Arial"/>
                          <a:cs typeface="Arial"/>
                        </a:rPr>
                        <a:t>o</a:t>
                      </a:r>
                      <a:r>
                        <a:rPr sz="1200" dirty="0">
                          <a:latin typeface="Arial"/>
                          <a:cs typeface="Arial"/>
                        </a:rPr>
                        <a:t>mm</a:t>
                      </a:r>
                      <a:r>
                        <a:rPr sz="1200" spc="-5" dirty="0">
                          <a:latin typeface="Arial"/>
                          <a:cs typeface="Arial"/>
                        </a:rPr>
                        <a:t>enda</a:t>
                      </a:r>
                      <a:r>
                        <a:rPr sz="1200" dirty="0">
                          <a:latin typeface="Arial"/>
                          <a:cs typeface="Arial"/>
                        </a:rPr>
                        <a:t>t</a:t>
                      </a:r>
                      <a:r>
                        <a:rPr sz="1200" spc="-5" dirty="0">
                          <a:latin typeface="Arial"/>
                          <a:cs typeface="Arial"/>
                        </a:rPr>
                        <a:t>io</a:t>
                      </a:r>
                      <a:r>
                        <a:rPr sz="1200" dirty="0">
                          <a:latin typeface="Arial"/>
                          <a:cs typeface="Arial"/>
                        </a:rPr>
                        <a:t>n</a:t>
                      </a:r>
                      <a:endParaRPr sz="1200">
                        <a:latin typeface="Arial"/>
                        <a:cs typeface="Arial"/>
                      </a:endParaRPr>
                    </a:p>
                    <a:p>
                      <a:pPr marL="119380">
                        <a:lnSpc>
                          <a:spcPts val="1390"/>
                        </a:lnSpc>
                      </a:pPr>
                      <a:r>
                        <a:rPr sz="1200" dirty="0">
                          <a:latin typeface="Arial"/>
                          <a:cs typeface="Arial"/>
                        </a:rPr>
                        <a:t>----------------------------</a:t>
                      </a:r>
                      <a:endParaRPr sz="1200">
                        <a:latin typeface="Arial"/>
                        <a:cs typeface="Arial"/>
                      </a:endParaRPr>
                    </a:p>
                    <a:p>
                      <a:pPr marL="119380" marR="636270">
                        <a:lnSpc>
                          <a:spcPct val="100000"/>
                        </a:lnSpc>
                        <a:spcBef>
                          <a:spcPts val="25"/>
                        </a:spcBef>
                      </a:pPr>
                      <a:r>
                        <a:rPr sz="1200" spc="-5" dirty="0">
                          <a:latin typeface="Arial"/>
                          <a:cs typeface="Arial"/>
                        </a:rPr>
                        <a:t>Low quality</a:t>
                      </a:r>
                      <a:r>
                        <a:rPr sz="1200" spc="-75" dirty="0">
                          <a:latin typeface="Arial"/>
                          <a:cs typeface="Arial"/>
                        </a:rPr>
                        <a:t> </a:t>
                      </a:r>
                      <a:r>
                        <a:rPr sz="1200" spc="-5" dirty="0">
                          <a:latin typeface="Arial"/>
                          <a:cs typeface="Arial"/>
                        </a:rPr>
                        <a:t>of  evidence</a:t>
                      </a:r>
                      <a:endParaRPr sz="1200">
                        <a:latin typeface="Arial"/>
                        <a:cs typeface="Arial"/>
                      </a:endParaRPr>
                    </a:p>
                    <a:p>
                      <a:pPr>
                        <a:lnSpc>
                          <a:spcPct val="100000"/>
                        </a:lnSpc>
                        <a:spcBef>
                          <a:spcPts val="40"/>
                        </a:spcBef>
                      </a:pPr>
                      <a:endParaRPr sz="1200">
                        <a:latin typeface="Times New Roman"/>
                        <a:cs typeface="Times New Roman"/>
                      </a:endParaRPr>
                    </a:p>
                    <a:p>
                      <a:pPr marL="119380" marR="433070">
                        <a:lnSpc>
                          <a:spcPct val="100000"/>
                        </a:lnSpc>
                      </a:pPr>
                      <a:r>
                        <a:rPr sz="1200" spc="-10" dirty="0">
                          <a:latin typeface="Arial"/>
                          <a:cs typeface="Arial"/>
                        </a:rPr>
                        <a:t>Conditional  </a:t>
                      </a:r>
                      <a:r>
                        <a:rPr sz="1200" dirty="0">
                          <a:latin typeface="Arial"/>
                          <a:cs typeface="Arial"/>
                        </a:rPr>
                        <a:t>r</a:t>
                      </a:r>
                      <a:r>
                        <a:rPr sz="1200" spc="-5" dirty="0">
                          <a:latin typeface="Arial"/>
                          <a:cs typeface="Arial"/>
                        </a:rPr>
                        <a:t>e</a:t>
                      </a:r>
                      <a:r>
                        <a:rPr sz="1200" dirty="0">
                          <a:latin typeface="Arial"/>
                          <a:cs typeface="Arial"/>
                        </a:rPr>
                        <a:t>c</a:t>
                      </a:r>
                      <a:r>
                        <a:rPr sz="1200" spc="-5" dirty="0">
                          <a:latin typeface="Arial"/>
                          <a:cs typeface="Arial"/>
                        </a:rPr>
                        <a:t>o</a:t>
                      </a:r>
                      <a:r>
                        <a:rPr sz="1200" dirty="0">
                          <a:latin typeface="Arial"/>
                          <a:cs typeface="Arial"/>
                        </a:rPr>
                        <a:t>mm</a:t>
                      </a:r>
                      <a:r>
                        <a:rPr sz="1200" spc="-5" dirty="0">
                          <a:latin typeface="Arial"/>
                          <a:cs typeface="Arial"/>
                        </a:rPr>
                        <a:t>enda</a:t>
                      </a:r>
                      <a:r>
                        <a:rPr sz="1200" dirty="0">
                          <a:latin typeface="Arial"/>
                          <a:cs typeface="Arial"/>
                        </a:rPr>
                        <a:t>t</a:t>
                      </a:r>
                      <a:r>
                        <a:rPr sz="1200" spc="-5" dirty="0">
                          <a:latin typeface="Arial"/>
                          <a:cs typeface="Arial"/>
                        </a:rPr>
                        <a:t>io</a:t>
                      </a:r>
                      <a:r>
                        <a:rPr sz="1200" dirty="0">
                          <a:latin typeface="Arial"/>
                          <a:cs typeface="Arial"/>
                        </a:rPr>
                        <a:t>n</a:t>
                      </a:r>
                      <a:endParaRPr sz="1200">
                        <a:latin typeface="Arial"/>
                        <a:cs typeface="Arial"/>
                      </a:endParaRPr>
                    </a:p>
                    <a:p>
                      <a:pPr marL="119380">
                        <a:lnSpc>
                          <a:spcPts val="1435"/>
                        </a:lnSpc>
                        <a:spcBef>
                          <a:spcPts val="20"/>
                        </a:spcBef>
                      </a:pPr>
                      <a:r>
                        <a:rPr sz="1200" dirty="0">
                          <a:latin typeface="Arial"/>
                          <a:cs typeface="Arial"/>
                        </a:rPr>
                        <a:t>----------------------------</a:t>
                      </a:r>
                      <a:endParaRPr sz="1200">
                        <a:latin typeface="Arial"/>
                        <a:cs typeface="Arial"/>
                      </a:endParaRPr>
                    </a:p>
                    <a:p>
                      <a:pPr marL="119380" marR="296545">
                        <a:lnSpc>
                          <a:spcPts val="1430"/>
                        </a:lnSpc>
                        <a:spcBef>
                          <a:spcPts val="55"/>
                        </a:spcBef>
                      </a:pPr>
                      <a:r>
                        <a:rPr sz="1200" spc="-20" dirty="0">
                          <a:latin typeface="Arial"/>
                          <a:cs typeface="Arial"/>
                        </a:rPr>
                        <a:t>Very </a:t>
                      </a:r>
                      <a:r>
                        <a:rPr sz="1200" spc="-5" dirty="0">
                          <a:latin typeface="Arial"/>
                          <a:cs typeface="Arial"/>
                        </a:rPr>
                        <a:t>low quality of  evidence</a:t>
                      </a:r>
                      <a:endParaRPr sz="1200">
                        <a:latin typeface="Arial"/>
                        <a:cs typeface="Arial"/>
                      </a:endParaRPr>
                    </a:p>
                  </a:txBody>
                  <a:tcPr marL="0" marR="0" marT="254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ECFF"/>
                    </a:solidFill>
                  </a:tcPr>
                </a:tc>
                <a:extLst>
                  <a:ext uri="{0D108BD9-81ED-4DB2-BD59-A6C34878D82A}">
                    <a16:rowId xmlns:a16="http://schemas.microsoft.com/office/drawing/2014/main" val="10001"/>
                  </a:ext>
                </a:extLst>
              </a:tr>
              <a:tr h="548005">
                <a:tc>
                  <a:txBody>
                    <a:bodyPr/>
                    <a:lstStyle/>
                    <a:p>
                      <a:pPr marL="97790" marR="110489">
                        <a:lnSpc>
                          <a:spcPts val="1430"/>
                        </a:lnSpc>
                        <a:spcBef>
                          <a:spcPts val="5"/>
                        </a:spcBef>
                      </a:pPr>
                      <a:r>
                        <a:rPr sz="1200" spc="-5" dirty="0">
                          <a:latin typeface="Arial"/>
                          <a:cs typeface="Arial"/>
                        </a:rPr>
                        <a:t>drain </a:t>
                      </a:r>
                      <a:r>
                        <a:rPr sz="1200" spc="-10" dirty="0">
                          <a:latin typeface="Arial"/>
                          <a:cs typeface="Arial"/>
                        </a:rPr>
                        <a:t>and</a:t>
                      </a:r>
                      <a:r>
                        <a:rPr sz="1200" spc="-80" dirty="0">
                          <a:latin typeface="Arial"/>
                          <a:cs typeface="Arial"/>
                        </a:rPr>
                        <a:t> </a:t>
                      </a:r>
                      <a:r>
                        <a:rPr sz="1200" spc="-5" dirty="0">
                          <a:latin typeface="Arial"/>
                          <a:cs typeface="Arial"/>
                        </a:rPr>
                        <a:t>optimal  timing for wound  drain</a:t>
                      </a:r>
                      <a:r>
                        <a:rPr sz="1200" spc="-20" dirty="0">
                          <a:latin typeface="Arial"/>
                          <a:cs typeface="Arial"/>
                        </a:rPr>
                        <a:t> </a:t>
                      </a:r>
                      <a:r>
                        <a:rPr sz="1200" spc="-5" dirty="0">
                          <a:latin typeface="Arial"/>
                          <a:cs typeface="Arial"/>
                        </a:rPr>
                        <a:t>removal</a:t>
                      </a:r>
                      <a:endParaRPr sz="1200">
                        <a:latin typeface="Arial"/>
                        <a:cs typeface="Arial"/>
                      </a:endParaRPr>
                    </a:p>
                  </a:txBody>
                  <a:tcPr marL="0" marR="0" marT="635" marB="0">
                    <a:lnL w="19050">
                      <a:solidFill>
                        <a:srgbClr val="000000"/>
                      </a:solidFill>
                      <a:prstDash val="solid"/>
                    </a:lnL>
                    <a:lnR w="19050">
                      <a:solidFill>
                        <a:srgbClr val="000000"/>
                      </a:solidFill>
                      <a:prstDash val="solid"/>
                    </a:lnR>
                    <a:solidFill>
                      <a:srgbClr val="CCECFF"/>
                    </a:solidFill>
                  </a:tcPr>
                </a:tc>
                <a:tc>
                  <a:txBody>
                    <a:bodyPr/>
                    <a:lstStyle/>
                    <a:p>
                      <a:pPr marL="440055" marR="93980" indent="-342900">
                        <a:lnSpc>
                          <a:spcPts val="1430"/>
                        </a:lnSpc>
                        <a:spcBef>
                          <a:spcPts val="5"/>
                        </a:spcBef>
                        <a:tabLst>
                          <a:tab pos="440055" algn="l"/>
                        </a:tabLst>
                      </a:pPr>
                      <a:r>
                        <a:rPr sz="1200" spc="-5" dirty="0">
                          <a:latin typeface="Arial"/>
                          <a:cs typeface="Arial"/>
                        </a:rPr>
                        <a:t>2.	When using drains, how long  should they be kept in place </a:t>
                      </a:r>
                      <a:r>
                        <a:rPr sz="1200" dirty="0">
                          <a:latin typeface="Arial"/>
                          <a:cs typeface="Arial"/>
                        </a:rPr>
                        <a:t>to  </a:t>
                      </a:r>
                      <a:r>
                        <a:rPr sz="1200" spc="-5" dirty="0">
                          <a:latin typeface="Arial"/>
                          <a:cs typeface="Arial"/>
                        </a:rPr>
                        <a:t>minimise SSI as </a:t>
                      </a:r>
                      <a:r>
                        <a:rPr sz="1200" dirty="0">
                          <a:latin typeface="Arial"/>
                          <a:cs typeface="Arial"/>
                        </a:rPr>
                        <a:t>a</a:t>
                      </a:r>
                      <a:r>
                        <a:rPr sz="1200" spc="-35" dirty="0">
                          <a:latin typeface="Arial"/>
                          <a:cs typeface="Arial"/>
                        </a:rPr>
                        <a:t> </a:t>
                      </a:r>
                      <a:r>
                        <a:rPr sz="1200" spc="-5" dirty="0">
                          <a:latin typeface="Arial"/>
                          <a:cs typeface="Arial"/>
                        </a:rPr>
                        <a:t>complication?</a:t>
                      </a:r>
                      <a:endParaRPr sz="1200">
                        <a:latin typeface="Arial"/>
                        <a:cs typeface="Arial"/>
                      </a:endParaRPr>
                    </a:p>
                  </a:txBody>
                  <a:tcPr marL="0" marR="0" marT="635" marB="0">
                    <a:lnL w="19050">
                      <a:solidFill>
                        <a:srgbClr val="000000"/>
                      </a:solidFill>
                      <a:prstDash val="solid"/>
                    </a:lnL>
                    <a:lnR w="19050">
                      <a:solidFill>
                        <a:srgbClr val="000000"/>
                      </a:solidFill>
                      <a:prstDash val="solid"/>
                    </a:lnR>
                    <a:solidFill>
                      <a:srgbClr val="CCECFF"/>
                    </a:solidFill>
                  </a:tcPr>
                </a:tc>
                <a:tc>
                  <a:txBody>
                    <a:bodyPr/>
                    <a:lstStyle/>
                    <a:p>
                      <a:pPr marL="97155">
                        <a:lnSpc>
                          <a:spcPts val="1390"/>
                        </a:lnSpc>
                      </a:pPr>
                      <a:r>
                        <a:rPr sz="1200" spc="-5" dirty="0">
                          <a:latin typeface="Arial"/>
                          <a:cs typeface="Arial"/>
                        </a:rPr>
                        <a:t>purpose of preventing SSI.</a:t>
                      </a:r>
                      <a:endParaRPr sz="1200">
                        <a:latin typeface="Arial"/>
                        <a:cs typeface="Arial"/>
                      </a:endParaRPr>
                    </a:p>
                  </a:txBody>
                  <a:tcPr marL="0" marR="0" marT="0" marB="0">
                    <a:lnL w="19050">
                      <a:solidFill>
                        <a:srgbClr val="000000"/>
                      </a:solidFill>
                      <a:prstDash val="solid"/>
                    </a:lnL>
                    <a:lnR w="19050">
                      <a:solidFill>
                        <a:srgbClr val="000000"/>
                      </a:solidFill>
                      <a:prstDash val="solid"/>
                    </a:lnR>
                    <a:solidFill>
                      <a:srgbClr val="CCECFF"/>
                    </a:solidFill>
                  </a:tcPr>
                </a:tc>
                <a:tc vMerge="1">
                  <a:txBody>
                    <a:bodyPr/>
                    <a:lstStyle/>
                    <a:p>
                      <a:endParaRPr/>
                    </a:p>
                  </a:txBody>
                  <a:tcPr marL="0" marR="0" marT="254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ECFF"/>
                    </a:solidFill>
                  </a:tcPr>
                </a:tc>
                <a:extLst>
                  <a:ext uri="{0D108BD9-81ED-4DB2-BD59-A6C34878D82A}">
                    <a16:rowId xmlns:a16="http://schemas.microsoft.com/office/drawing/2014/main" val="10002"/>
                  </a:ext>
                </a:extLst>
              </a:tr>
              <a:tr h="365760">
                <a:tc>
                  <a:txBody>
                    <a:bodyPr/>
                    <a:lstStyle/>
                    <a:p>
                      <a:pPr>
                        <a:lnSpc>
                          <a:spcPct val="100000"/>
                        </a:lnSpc>
                      </a:pPr>
                      <a:endParaRPr sz="1300">
                        <a:latin typeface="Times New Roman"/>
                        <a:cs typeface="Times New Roman"/>
                      </a:endParaRPr>
                    </a:p>
                  </a:txBody>
                  <a:tcPr marL="0" marR="0" marT="0" marB="0">
                    <a:lnL w="19050">
                      <a:solidFill>
                        <a:srgbClr val="000000"/>
                      </a:solidFill>
                      <a:prstDash val="solid"/>
                    </a:lnL>
                    <a:lnR w="19050">
                      <a:solidFill>
                        <a:srgbClr val="000000"/>
                      </a:solidFill>
                      <a:prstDash val="solid"/>
                    </a:lnR>
                    <a:solidFill>
                      <a:srgbClr val="CCECFF"/>
                    </a:solidFill>
                  </a:tcPr>
                </a:tc>
                <a:tc>
                  <a:txBody>
                    <a:bodyPr/>
                    <a:lstStyle/>
                    <a:p>
                      <a:pPr>
                        <a:lnSpc>
                          <a:spcPct val="100000"/>
                        </a:lnSpc>
                      </a:pPr>
                      <a:endParaRPr sz="1300">
                        <a:latin typeface="Times New Roman"/>
                        <a:cs typeface="Times New Roman"/>
                      </a:endParaRPr>
                    </a:p>
                  </a:txBody>
                  <a:tcPr marL="0" marR="0" marT="0" marB="0">
                    <a:lnL w="19050">
                      <a:solidFill>
                        <a:srgbClr val="000000"/>
                      </a:solidFill>
                      <a:prstDash val="solid"/>
                    </a:lnL>
                    <a:lnR w="19050">
                      <a:solidFill>
                        <a:srgbClr val="000000"/>
                      </a:solidFill>
                      <a:prstDash val="solid"/>
                    </a:lnR>
                    <a:solidFill>
                      <a:srgbClr val="CCECFF"/>
                    </a:solidFill>
                  </a:tcPr>
                </a:tc>
                <a:tc>
                  <a:txBody>
                    <a:bodyPr/>
                    <a:lstStyle/>
                    <a:p>
                      <a:pPr marL="97155">
                        <a:lnSpc>
                          <a:spcPts val="1370"/>
                        </a:lnSpc>
                      </a:pPr>
                      <a:r>
                        <a:rPr sz="1200" spc="-5" dirty="0">
                          <a:latin typeface="Arial"/>
                          <a:cs typeface="Arial"/>
                        </a:rPr>
                        <a:t>The wound drain should be</a:t>
                      </a:r>
                      <a:r>
                        <a:rPr sz="1200" spc="-20" dirty="0">
                          <a:latin typeface="Arial"/>
                          <a:cs typeface="Arial"/>
                        </a:rPr>
                        <a:t> </a:t>
                      </a:r>
                      <a:r>
                        <a:rPr sz="1200" spc="-5" dirty="0">
                          <a:latin typeface="Arial"/>
                          <a:cs typeface="Arial"/>
                        </a:rPr>
                        <a:t>removed</a:t>
                      </a:r>
                      <a:endParaRPr sz="1200">
                        <a:latin typeface="Arial"/>
                        <a:cs typeface="Arial"/>
                      </a:endParaRPr>
                    </a:p>
                    <a:p>
                      <a:pPr marL="97155">
                        <a:lnSpc>
                          <a:spcPts val="1415"/>
                        </a:lnSpc>
                      </a:pPr>
                      <a:r>
                        <a:rPr sz="1200" spc="-5" dirty="0">
                          <a:latin typeface="Arial"/>
                          <a:cs typeface="Arial"/>
                        </a:rPr>
                        <a:t>when clinically indicated. No</a:t>
                      </a:r>
                      <a:r>
                        <a:rPr sz="1200" spc="-10" dirty="0">
                          <a:latin typeface="Arial"/>
                          <a:cs typeface="Arial"/>
                        </a:rPr>
                        <a:t> </a:t>
                      </a:r>
                      <a:r>
                        <a:rPr sz="1200" spc="-5" dirty="0">
                          <a:latin typeface="Arial"/>
                          <a:cs typeface="Arial"/>
                        </a:rPr>
                        <a:t>evidence</a:t>
                      </a:r>
                      <a:endParaRPr sz="1200">
                        <a:latin typeface="Arial"/>
                        <a:cs typeface="Arial"/>
                      </a:endParaRPr>
                    </a:p>
                  </a:txBody>
                  <a:tcPr marL="0" marR="0" marT="0" marB="0">
                    <a:lnL w="19050">
                      <a:solidFill>
                        <a:srgbClr val="000000"/>
                      </a:solidFill>
                      <a:prstDash val="solid"/>
                    </a:lnL>
                    <a:lnR w="19050">
                      <a:solidFill>
                        <a:srgbClr val="000000"/>
                      </a:solidFill>
                      <a:prstDash val="solid"/>
                    </a:lnR>
                    <a:solidFill>
                      <a:srgbClr val="CCECFF"/>
                    </a:solidFill>
                  </a:tcPr>
                </a:tc>
                <a:tc vMerge="1">
                  <a:txBody>
                    <a:bodyPr/>
                    <a:lstStyle/>
                    <a:p>
                      <a:endParaRPr/>
                    </a:p>
                  </a:txBody>
                  <a:tcPr marL="0" marR="0" marT="254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ECFF"/>
                    </a:solidFill>
                  </a:tcPr>
                </a:tc>
                <a:extLst>
                  <a:ext uri="{0D108BD9-81ED-4DB2-BD59-A6C34878D82A}">
                    <a16:rowId xmlns:a16="http://schemas.microsoft.com/office/drawing/2014/main" val="10003"/>
                  </a:ext>
                </a:extLst>
              </a:tr>
              <a:tr h="819150">
                <a:tc>
                  <a:txBody>
                    <a:bodyPr/>
                    <a:lstStyle/>
                    <a:p>
                      <a:pPr>
                        <a:lnSpc>
                          <a:spcPct val="100000"/>
                        </a:lnSpc>
                      </a:pPr>
                      <a:endParaRPr sz="1300">
                        <a:latin typeface="Times New Roman"/>
                        <a:cs typeface="Times New Roman"/>
                      </a:endParaRPr>
                    </a:p>
                  </a:txBody>
                  <a:tcPr marL="0" marR="0" marT="0" marB="0">
                    <a:lnL w="19050">
                      <a:solidFill>
                        <a:srgbClr val="000000"/>
                      </a:solidFill>
                      <a:prstDash val="solid"/>
                    </a:lnL>
                    <a:lnR w="19050">
                      <a:solidFill>
                        <a:srgbClr val="000000"/>
                      </a:solidFill>
                      <a:prstDash val="solid"/>
                    </a:lnR>
                    <a:lnB w="19050">
                      <a:solidFill>
                        <a:srgbClr val="000000"/>
                      </a:solidFill>
                      <a:prstDash val="solid"/>
                    </a:lnB>
                    <a:solidFill>
                      <a:srgbClr val="CCECFF"/>
                    </a:solidFill>
                  </a:tcPr>
                </a:tc>
                <a:tc>
                  <a:txBody>
                    <a:bodyPr/>
                    <a:lstStyle/>
                    <a:p>
                      <a:pPr>
                        <a:lnSpc>
                          <a:spcPct val="100000"/>
                        </a:lnSpc>
                      </a:pPr>
                      <a:endParaRPr sz="1300">
                        <a:latin typeface="Times New Roman"/>
                        <a:cs typeface="Times New Roman"/>
                      </a:endParaRPr>
                    </a:p>
                  </a:txBody>
                  <a:tcPr marL="0" marR="0" marT="0" marB="0">
                    <a:lnL w="19050">
                      <a:solidFill>
                        <a:srgbClr val="000000"/>
                      </a:solidFill>
                      <a:prstDash val="solid"/>
                    </a:lnL>
                    <a:lnR w="19050">
                      <a:solidFill>
                        <a:srgbClr val="000000"/>
                      </a:solidFill>
                      <a:prstDash val="solid"/>
                    </a:lnR>
                    <a:lnB w="19050">
                      <a:solidFill>
                        <a:srgbClr val="000000"/>
                      </a:solidFill>
                      <a:prstDash val="solid"/>
                    </a:lnB>
                    <a:solidFill>
                      <a:srgbClr val="CCECFF"/>
                    </a:solidFill>
                  </a:tcPr>
                </a:tc>
                <a:tc>
                  <a:txBody>
                    <a:bodyPr/>
                    <a:lstStyle/>
                    <a:p>
                      <a:pPr marL="97155" marR="172085">
                        <a:lnSpc>
                          <a:spcPts val="1430"/>
                        </a:lnSpc>
                        <a:spcBef>
                          <a:spcPts val="5"/>
                        </a:spcBef>
                      </a:pPr>
                      <a:r>
                        <a:rPr sz="1200" spc="-5" dirty="0">
                          <a:latin typeface="Arial"/>
                          <a:cs typeface="Arial"/>
                        </a:rPr>
                        <a:t>was found </a:t>
                      </a:r>
                      <a:r>
                        <a:rPr sz="1200" dirty="0">
                          <a:latin typeface="Arial"/>
                          <a:cs typeface="Arial"/>
                        </a:rPr>
                        <a:t>to </a:t>
                      </a:r>
                      <a:r>
                        <a:rPr sz="1200" spc="-5" dirty="0">
                          <a:latin typeface="Arial"/>
                          <a:cs typeface="Arial"/>
                        </a:rPr>
                        <a:t>allow making </a:t>
                      </a:r>
                      <a:r>
                        <a:rPr sz="1200" dirty="0">
                          <a:latin typeface="Arial"/>
                          <a:cs typeface="Arial"/>
                        </a:rPr>
                        <a:t>a  </a:t>
                      </a:r>
                      <a:r>
                        <a:rPr sz="1200" spc="-5" dirty="0">
                          <a:latin typeface="Arial"/>
                          <a:cs typeface="Arial"/>
                        </a:rPr>
                        <a:t>recommendation on the optimal timing  of wound drain removal for the purpose  of the prevention of</a:t>
                      </a:r>
                      <a:r>
                        <a:rPr sz="1200" spc="0" dirty="0">
                          <a:latin typeface="Arial"/>
                          <a:cs typeface="Arial"/>
                        </a:rPr>
                        <a:t> </a:t>
                      </a:r>
                      <a:r>
                        <a:rPr sz="1200" spc="-5" dirty="0">
                          <a:latin typeface="Arial"/>
                          <a:cs typeface="Arial"/>
                        </a:rPr>
                        <a:t>SSI.</a:t>
                      </a:r>
                      <a:endParaRPr sz="1200">
                        <a:latin typeface="Arial"/>
                        <a:cs typeface="Arial"/>
                      </a:endParaRPr>
                    </a:p>
                  </a:txBody>
                  <a:tcPr marL="0" marR="0" marT="635" marB="0">
                    <a:lnL w="19050">
                      <a:solidFill>
                        <a:srgbClr val="000000"/>
                      </a:solidFill>
                      <a:prstDash val="solid"/>
                    </a:lnL>
                    <a:lnR w="19050">
                      <a:solidFill>
                        <a:srgbClr val="000000"/>
                      </a:solidFill>
                      <a:prstDash val="solid"/>
                    </a:lnR>
                    <a:lnB w="19050">
                      <a:solidFill>
                        <a:srgbClr val="000000"/>
                      </a:solidFill>
                      <a:prstDash val="solid"/>
                    </a:lnB>
                    <a:solidFill>
                      <a:srgbClr val="CCECFF"/>
                    </a:solidFill>
                  </a:tcPr>
                </a:tc>
                <a:tc vMerge="1">
                  <a:txBody>
                    <a:bodyPr/>
                    <a:lstStyle/>
                    <a:p>
                      <a:endParaRPr/>
                    </a:p>
                  </a:txBody>
                  <a:tcPr marL="0" marR="0" marT="254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ECFF"/>
                    </a:solidFill>
                  </a:tcPr>
                </a:tc>
                <a:extLst>
                  <a:ext uri="{0D108BD9-81ED-4DB2-BD59-A6C34878D82A}">
                    <a16:rowId xmlns:a16="http://schemas.microsoft.com/office/drawing/2014/main" val="10004"/>
                  </a:ext>
                </a:extLst>
              </a:tr>
              <a:tr h="1005840">
                <a:tc>
                  <a:txBody>
                    <a:bodyPr/>
                    <a:lstStyle/>
                    <a:p>
                      <a:pPr marL="97790" marR="598805">
                        <a:lnSpc>
                          <a:spcPct val="100000"/>
                        </a:lnSpc>
                        <a:spcBef>
                          <a:spcPts val="325"/>
                        </a:spcBef>
                      </a:pPr>
                      <a:r>
                        <a:rPr sz="1200" spc="-5" dirty="0">
                          <a:latin typeface="Arial"/>
                          <a:cs typeface="Arial"/>
                        </a:rPr>
                        <a:t>Ad</a:t>
                      </a:r>
                      <a:r>
                        <a:rPr sz="1200" dirty="0">
                          <a:latin typeface="Arial"/>
                          <a:cs typeface="Arial"/>
                        </a:rPr>
                        <a:t>v</a:t>
                      </a:r>
                      <a:r>
                        <a:rPr sz="1200" spc="-5" dirty="0">
                          <a:latin typeface="Arial"/>
                          <a:cs typeface="Arial"/>
                        </a:rPr>
                        <a:t>an</a:t>
                      </a:r>
                      <a:r>
                        <a:rPr sz="1200" dirty="0">
                          <a:latin typeface="Arial"/>
                          <a:cs typeface="Arial"/>
                        </a:rPr>
                        <a:t>c</a:t>
                      </a:r>
                      <a:r>
                        <a:rPr sz="1200" spc="-5" dirty="0">
                          <a:latin typeface="Arial"/>
                          <a:cs typeface="Arial"/>
                        </a:rPr>
                        <a:t>e</a:t>
                      </a:r>
                      <a:r>
                        <a:rPr sz="1200" dirty="0">
                          <a:latin typeface="Arial"/>
                          <a:cs typeface="Arial"/>
                        </a:rPr>
                        <a:t>d  </a:t>
                      </a:r>
                      <a:r>
                        <a:rPr sz="1200" spc="-5" dirty="0">
                          <a:latin typeface="Arial"/>
                          <a:cs typeface="Arial"/>
                        </a:rPr>
                        <a:t>dressings</a:t>
                      </a:r>
                      <a:endParaRPr sz="1200">
                        <a:latin typeface="Arial"/>
                        <a:cs typeface="Arial"/>
                      </a:endParaRPr>
                    </a:p>
                  </a:txBody>
                  <a:tcPr marL="0" marR="0" marT="41275"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ECFF"/>
                    </a:solidFill>
                  </a:tcPr>
                </a:tc>
                <a:tc>
                  <a:txBody>
                    <a:bodyPr/>
                    <a:lstStyle/>
                    <a:p>
                      <a:pPr marL="97155" marR="125730" algn="just">
                        <a:lnSpc>
                          <a:spcPct val="100299"/>
                        </a:lnSpc>
                        <a:spcBef>
                          <a:spcPts val="320"/>
                        </a:spcBef>
                      </a:pPr>
                      <a:r>
                        <a:rPr sz="1200" dirty="0">
                          <a:latin typeface="Arial"/>
                          <a:cs typeface="Arial"/>
                        </a:rPr>
                        <a:t>In </a:t>
                      </a:r>
                      <a:r>
                        <a:rPr sz="1200" spc="-5" dirty="0">
                          <a:latin typeface="Arial"/>
                          <a:cs typeface="Arial"/>
                        </a:rPr>
                        <a:t>surgical patients, should advanced  dressings </a:t>
                      </a:r>
                      <a:r>
                        <a:rPr sz="1200" dirty="0">
                          <a:latin typeface="Arial"/>
                          <a:cs typeface="Arial"/>
                        </a:rPr>
                        <a:t>vs. </a:t>
                      </a:r>
                      <a:r>
                        <a:rPr sz="1200" spc="-5" dirty="0">
                          <a:latin typeface="Arial"/>
                          <a:cs typeface="Arial"/>
                        </a:rPr>
                        <a:t>standard sterile wound  dressings be used for the prevention  of</a:t>
                      </a:r>
                      <a:r>
                        <a:rPr sz="1200" dirty="0">
                          <a:latin typeface="Arial"/>
                          <a:cs typeface="Arial"/>
                        </a:rPr>
                        <a:t> SSI?</a:t>
                      </a:r>
                      <a:endParaRPr sz="1200">
                        <a:latin typeface="Arial"/>
                        <a:cs typeface="Arial"/>
                      </a:endParaRPr>
                    </a:p>
                  </a:txBody>
                  <a:tcPr marL="0" marR="0" marT="4064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ECFF"/>
                    </a:solidFill>
                  </a:tcPr>
                </a:tc>
                <a:tc>
                  <a:txBody>
                    <a:bodyPr/>
                    <a:lstStyle/>
                    <a:p>
                      <a:pPr marL="97155" marR="95885">
                        <a:lnSpc>
                          <a:spcPct val="100299"/>
                        </a:lnSpc>
                        <a:spcBef>
                          <a:spcPts val="320"/>
                        </a:spcBef>
                      </a:pPr>
                      <a:r>
                        <a:rPr sz="1200" spc="-5" dirty="0">
                          <a:latin typeface="Arial"/>
                          <a:cs typeface="Arial"/>
                        </a:rPr>
                        <a:t>Advanced dressing of any type should  not be used over </a:t>
                      </a:r>
                      <a:r>
                        <a:rPr sz="1200" dirty="0">
                          <a:latin typeface="Arial"/>
                          <a:cs typeface="Arial"/>
                        </a:rPr>
                        <a:t>a </a:t>
                      </a:r>
                      <a:r>
                        <a:rPr sz="1200" spc="-5" dirty="0">
                          <a:latin typeface="Arial"/>
                          <a:cs typeface="Arial"/>
                        </a:rPr>
                        <a:t>standard dressing on  primarily closed surgical wounds for the  purpose of preventing SSI.</a:t>
                      </a:r>
                      <a:endParaRPr sz="1200">
                        <a:latin typeface="Arial"/>
                        <a:cs typeface="Arial"/>
                      </a:endParaRPr>
                    </a:p>
                  </a:txBody>
                  <a:tcPr marL="0" marR="0" marT="4064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ECFF"/>
                    </a:solidFill>
                  </a:tcPr>
                </a:tc>
                <a:tc>
                  <a:txBody>
                    <a:bodyPr/>
                    <a:lstStyle/>
                    <a:p>
                      <a:pPr marL="119380" marR="433070">
                        <a:lnSpc>
                          <a:spcPts val="1430"/>
                        </a:lnSpc>
                        <a:spcBef>
                          <a:spcPts val="20"/>
                        </a:spcBef>
                      </a:pPr>
                      <a:r>
                        <a:rPr sz="1200" spc="-10" dirty="0">
                          <a:latin typeface="Arial"/>
                          <a:cs typeface="Arial"/>
                        </a:rPr>
                        <a:t>Conditional  </a:t>
                      </a:r>
                      <a:r>
                        <a:rPr sz="1200" dirty="0">
                          <a:latin typeface="Arial"/>
                          <a:cs typeface="Arial"/>
                        </a:rPr>
                        <a:t>r</a:t>
                      </a:r>
                      <a:r>
                        <a:rPr sz="1200" spc="-5" dirty="0">
                          <a:latin typeface="Arial"/>
                          <a:cs typeface="Arial"/>
                        </a:rPr>
                        <a:t>e</a:t>
                      </a:r>
                      <a:r>
                        <a:rPr sz="1200" dirty="0">
                          <a:latin typeface="Arial"/>
                          <a:cs typeface="Arial"/>
                        </a:rPr>
                        <a:t>c</a:t>
                      </a:r>
                      <a:r>
                        <a:rPr sz="1200" spc="-5" dirty="0">
                          <a:latin typeface="Arial"/>
                          <a:cs typeface="Arial"/>
                        </a:rPr>
                        <a:t>o</a:t>
                      </a:r>
                      <a:r>
                        <a:rPr sz="1200" dirty="0">
                          <a:latin typeface="Arial"/>
                          <a:cs typeface="Arial"/>
                        </a:rPr>
                        <a:t>mm</a:t>
                      </a:r>
                      <a:r>
                        <a:rPr sz="1200" spc="-5" dirty="0">
                          <a:latin typeface="Arial"/>
                          <a:cs typeface="Arial"/>
                        </a:rPr>
                        <a:t>enda</a:t>
                      </a:r>
                      <a:r>
                        <a:rPr sz="1200" dirty="0">
                          <a:latin typeface="Arial"/>
                          <a:cs typeface="Arial"/>
                        </a:rPr>
                        <a:t>t</a:t>
                      </a:r>
                      <a:r>
                        <a:rPr sz="1200" spc="-5" dirty="0">
                          <a:latin typeface="Arial"/>
                          <a:cs typeface="Arial"/>
                        </a:rPr>
                        <a:t>io</a:t>
                      </a:r>
                      <a:r>
                        <a:rPr sz="1200" dirty="0">
                          <a:latin typeface="Arial"/>
                          <a:cs typeface="Arial"/>
                        </a:rPr>
                        <a:t>n</a:t>
                      </a:r>
                      <a:endParaRPr sz="1200">
                        <a:latin typeface="Arial"/>
                        <a:cs typeface="Arial"/>
                      </a:endParaRPr>
                    </a:p>
                    <a:p>
                      <a:pPr marL="119380">
                        <a:lnSpc>
                          <a:spcPts val="1390"/>
                        </a:lnSpc>
                      </a:pPr>
                      <a:r>
                        <a:rPr sz="1200" dirty="0">
                          <a:latin typeface="Arial"/>
                          <a:cs typeface="Arial"/>
                        </a:rPr>
                        <a:t>----------------------------</a:t>
                      </a:r>
                      <a:endParaRPr sz="1200">
                        <a:latin typeface="Arial"/>
                        <a:cs typeface="Arial"/>
                      </a:endParaRPr>
                    </a:p>
                    <a:p>
                      <a:pPr marL="119380" marR="636270">
                        <a:lnSpc>
                          <a:spcPct val="100000"/>
                        </a:lnSpc>
                        <a:spcBef>
                          <a:spcPts val="25"/>
                        </a:spcBef>
                      </a:pPr>
                      <a:r>
                        <a:rPr sz="1200" spc="-5" dirty="0">
                          <a:latin typeface="Arial"/>
                          <a:cs typeface="Arial"/>
                        </a:rPr>
                        <a:t>Low quality</a:t>
                      </a:r>
                      <a:r>
                        <a:rPr sz="1200" spc="-80" dirty="0">
                          <a:latin typeface="Arial"/>
                          <a:cs typeface="Arial"/>
                        </a:rPr>
                        <a:t> </a:t>
                      </a:r>
                      <a:r>
                        <a:rPr sz="1200" spc="-5" dirty="0">
                          <a:latin typeface="Arial"/>
                          <a:cs typeface="Arial"/>
                        </a:rPr>
                        <a:t>of  evidence</a:t>
                      </a:r>
                      <a:endParaRPr sz="1200">
                        <a:latin typeface="Arial"/>
                        <a:cs typeface="Arial"/>
                      </a:endParaRPr>
                    </a:p>
                  </a:txBody>
                  <a:tcPr marL="0" marR="0" marT="2540" marB="0">
                    <a:lnL w="19050">
                      <a:solidFill>
                        <a:srgbClr val="000000"/>
                      </a:solidFill>
                      <a:prstDash val="solid"/>
                    </a:lnL>
                    <a:lnR w="19050">
                      <a:solidFill>
                        <a:srgbClr val="000000"/>
                      </a:solidFill>
                      <a:prstDash val="solid"/>
                    </a:lnR>
                    <a:lnT w="19050">
                      <a:solidFill>
                        <a:srgbClr val="000000"/>
                      </a:solidFill>
                      <a:prstDash val="solid"/>
                    </a:lnT>
                    <a:lnB w="19050">
                      <a:solidFill>
                        <a:srgbClr val="000000"/>
                      </a:solidFill>
                      <a:prstDash val="solid"/>
                    </a:lnB>
                    <a:solidFill>
                      <a:srgbClr val="CCECFF"/>
                    </a:solidFill>
                  </a:tcPr>
                </a:tc>
                <a:extLst>
                  <a:ext uri="{0D108BD9-81ED-4DB2-BD59-A6C34878D82A}">
                    <a16:rowId xmlns:a16="http://schemas.microsoft.com/office/drawing/2014/main" val="10005"/>
                  </a:ext>
                </a:extLst>
              </a:tr>
            </a:tbl>
          </a:graphicData>
        </a:graphic>
      </p:graphicFrame>
      <p:sp>
        <p:nvSpPr>
          <p:cNvPr id="3" name="object 3"/>
          <p:cNvSpPr/>
          <p:nvPr/>
        </p:nvSpPr>
        <p:spPr>
          <a:xfrm>
            <a:off x="8133236" y="5828674"/>
            <a:ext cx="969524" cy="971496"/>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txBox="1"/>
          <p:nvPr/>
        </p:nvSpPr>
        <p:spPr>
          <a:xfrm>
            <a:off x="285008" y="59361"/>
            <a:ext cx="6291580" cy="1393825"/>
          </a:xfrm>
          <a:prstGeom prst="rect">
            <a:avLst/>
          </a:prstGeom>
        </p:spPr>
        <p:txBody>
          <a:bodyPr vert="horz" wrap="square" lIns="0" tIns="66040" rIns="0" bIns="0" rtlCol="0">
            <a:spAutoFit/>
          </a:bodyPr>
          <a:lstStyle/>
          <a:p>
            <a:pPr marL="12700" marR="5080">
              <a:lnSpc>
                <a:spcPts val="3470"/>
              </a:lnSpc>
              <a:spcBef>
                <a:spcPts val="520"/>
              </a:spcBef>
            </a:pPr>
            <a:r>
              <a:rPr sz="3200" b="1" spc="-5" dirty="0">
                <a:solidFill>
                  <a:srgbClr val="0099CC"/>
                </a:solidFill>
                <a:latin typeface="Times New Roman"/>
                <a:cs typeface="Times New Roman"/>
              </a:rPr>
              <a:t>WHO conditional </a:t>
            </a:r>
            <a:r>
              <a:rPr sz="3200" b="1" spc="-10" dirty="0">
                <a:solidFill>
                  <a:srgbClr val="0099CC"/>
                </a:solidFill>
                <a:latin typeface="Times New Roman"/>
                <a:cs typeface="Times New Roman"/>
              </a:rPr>
              <a:t>recommendations  </a:t>
            </a:r>
            <a:r>
              <a:rPr sz="3200" b="1" spc="-5" dirty="0">
                <a:solidFill>
                  <a:srgbClr val="0099CC"/>
                </a:solidFill>
                <a:latin typeface="Times New Roman"/>
                <a:cs typeface="Times New Roman"/>
              </a:rPr>
              <a:t>for SSI </a:t>
            </a:r>
            <a:r>
              <a:rPr sz="3200" b="1" spc="-10" dirty="0">
                <a:solidFill>
                  <a:srgbClr val="0099CC"/>
                </a:solidFill>
                <a:latin typeface="Times New Roman"/>
                <a:cs typeface="Times New Roman"/>
              </a:rPr>
              <a:t>prevention</a:t>
            </a:r>
            <a:r>
              <a:rPr sz="3200" b="1" spc="-60" dirty="0">
                <a:solidFill>
                  <a:srgbClr val="0099CC"/>
                </a:solidFill>
                <a:latin typeface="Times New Roman"/>
                <a:cs typeface="Times New Roman"/>
              </a:rPr>
              <a:t> </a:t>
            </a:r>
            <a:r>
              <a:rPr sz="3200" b="1" dirty="0">
                <a:solidFill>
                  <a:srgbClr val="0099CC"/>
                </a:solidFill>
                <a:latin typeface="Times New Roman"/>
                <a:cs typeface="Times New Roman"/>
              </a:rPr>
              <a:t>–</a:t>
            </a:r>
            <a:endParaRPr sz="3200">
              <a:latin typeface="Times New Roman"/>
              <a:cs typeface="Times New Roman"/>
            </a:endParaRPr>
          </a:p>
          <a:p>
            <a:pPr marL="12700">
              <a:lnSpc>
                <a:spcPts val="3410"/>
              </a:lnSpc>
            </a:pPr>
            <a:r>
              <a:rPr sz="3200" b="1" spc="-5" dirty="0">
                <a:solidFill>
                  <a:srgbClr val="0099CC"/>
                </a:solidFill>
                <a:latin typeface="Times New Roman"/>
                <a:cs typeface="Times New Roman"/>
              </a:rPr>
              <a:t>postoperative period</a:t>
            </a:r>
            <a:endParaRPr sz="3200">
              <a:latin typeface="Times New Roman"/>
              <a:cs typeface="Times New Roman"/>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5298" y="1611845"/>
            <a:ext cx="8375015" cy="4623435"/>
          </a:xfrm>
          <a:prstGeom prst="rect">
            <a:avLst/>
          </a:prstGeom>
        </p:spPr>
        <p:txBody>
          <a:bodyPr vert="horz" wrap="square" lIns="0" tIns="12700" rIns="0" bIns="0" rtlCol="0">
            <a:spAutoFit/>
          </a:bodyPr>
          <a:lstStyle/>
          <a:p>
            <a:pPr marL="355600" indent="-342900">
              <a:lnSpc>
                <a:spcPct val="100000"/>
              </a:lnSpc>
              <a:spcBef>
                <a:spcPts val="100"/>
              </a:spcBef>
              <a:buSzPct val="80000"/>
              <a:buAutoNum type="arabicPeriod"/>
              <a:tabLst>
                <a:tab pos="354965" algn="l"/>
                <a:tab pos="355600" algn="l"/>
              </a:tabLst>
            </a:pPr>
            <a:r>
              <a:rPr sz="2000" b="1" spc="-5" dirty="0">
                <a:latin typeface="Arial"/>
                <a:cs typeface="Arial"/>
              </a:rPr>
              <a:t>Optimal timing </a:t>
            </a:r>
            <a:r>
              <a:rPr sz="2000" spc="-5" dirty="0">
                <a:solidFill>
                  <a:srgbClr val="002060"/>
                </a:solidFill>
                <a:latin typeface="Arial"/>
                <a:cs typeface="Arial"/>
              </a:rPr>
              <a:t>for</a:t>
            </a:r>
            <a:r>
              <a:rPr sz="2000" spc="-30" dirty="0">
                <a:solidFill>
                  <a:srgbClr val="002060"/>
                </a:solidFill>
                <a:latin typeface="Arial"/>
                <a:cs typeface="Arial"/>
              </a:rPr>
              <a:t> </a:t>
            </a:r>
            <a:r>
              <a:rPr sz="2000" dirty="0">
                <a:latin typeface="Arial"/>
                <a:cs typeface="Arial"/>
              </a:rPr>
              <a:t>SAP</a:t>
            </a:r>
            <a:endParaRPr sz="2000">
              <a:latin typeface="Arial"/>
              <a:cs typeface="Arial"/>
            </a:endParaRPr>
          </a:p>
          <a:p>
            <a:pPr marL="373380" marR="414655" lvl="1" indent="-179705">
              <a:lnSpc>
                <a:spcPct val="109600"/>
              </a:lnSpc>
              <a:spcBef>
                <a:spcPts val="1160"/>
              </a:spcBef>
              <a:buChar char="•"/>
              <a:tabLst>
                <a:tab pos="373380" algn="l"/>
              </a:tabLst>
            </a:pPr>
            <a:r>
              <a:rPr sz="1800" spc="-5" dirty="0">
                <a:latin typeface="Arial"/>
                <a:cs typeface="Arial"/>
              </a:rPr>
              <a:t>Intravenous SAP should be administered prior to the surgical incision when  indicated (depending on the type of</a:t>
            </a:r>
            <a:r>
              <a:rPr sz="1800" spc="-10" dirty="0">
                <a:latin typeface="Arial"/>
                <a:cs typeface="Arial"/>
              </a:rPr>
              <a:t> </a:t>
            </a:r>
            <a:r>
              <a:rPr sz="1800" spc="-5" dirty="0">
                <a:latin typeface="Arial"/>
                <a:cs typeface="Arial"/>
              </a:rPr>
              <a:t>operation).</a:t>
            </a:r>
            <a:endParaRPr sz="1800">
              <a:latin typeface="Arial"/>
              <a:cs typeface="Arial"/>
            </a:endParaRPr>
          </a:p>
          <a:p>
            <a:pPr marL="373380" marR="5080" lvl="1" indent="-179705">
              <a:lnSpc>
                <a:spcPct val="110300"/>
              </a:lnSpc>
              <a:spcBef>
                <a:spcPts val="1080"/>
              </a:spcBef>
              <a:buChar char="•"/>
              <a:tabLst>
                <a:tab pos="373380" algn="l"/>
              </a:tabLst>
            </a:pPr>
            <a:r>
              <a:rPr sz="1800" spc="-5" dirty="0">
                <a:latin typeface="Arial"/>
                <a:cs typeface="Arial"/>
              </a:rPr>
              <a:t>The administration of SAP should be within 120 minutes of the incision, while  considering the half-life of the antibiotic (microbiology and pharmacy advice </a:t>
            </a:r>
            <a:r>
              <a:rPr sz="1800" dirty="0">
                <a:latin typeface="Arial"/>
                <a:cs typeface="Arial"/>
              </a:rPr>
              <a:t>will  </a:t>
            </a:r>
            <a:r>
              <a:rPr sz="1800" spc="-5" dirty="0">
                <a:latin typeface="Arial"/>
                <a:cs typeface="Arial"/>
              </a:rPr>
              <a:t>support this</a:t>
            </a:r>
            <a:r>
              <a:rPr sz="1800" spc="-10" dirty="0">
                <a:latin typeface="Arial"/>
                <a:cs typeface="Arial"/>
              </a:rPr>
              <a:t> </a:t>
            </a:r>
            <a:r>
              <a:rPr sz="1800" spc="-5" dirty="0">
                <a:latin typeface="Arial"/>
                <a:cs typeface="Arial"/>
              </a:rPr>
              <a:t>decision).</a:t>
            </a:r>
            <a:endParaRPr sz="1800">
              <a:latin typeface="Arial"/>
              <a:cs typeface="Arial"/>
            </a:endParaRPr>
          </a:p>
          <a:p>
            <a:pPr>
              <a:lnSpc>
                <a:spcPct val="100000"/>
              </a:lnSpc>
              <a:spcBef>
                <a:spcPts val="25"/>
              </a:spcBef>
            </a:pPr>
            <a:endParaRPr sz="1550">
              <a:latin typeface="Times New Roman"/>
              <a:cs typeface="Times New Roman"/>
            </a:endParaRPr>
          </a:p>
          <a:p>
            <a:pPr marL="12700">
              <a:lnSpc>
                <a:spcPct val="100000"/>
              </a:lnSpc>
            </a:pPr>
            <a:r>
              <a:rPr sz="2000" b="1" spc="-5" dirty="0">
                <a:latin typeface="Arial"/>
                <a:cs typeface="Arial"/>
              </a:rPr>
              <a:t>Recommendations are </a:t>
            </a:r>
            <a:r>
              <a:rPr sz="2000" b="1" u="heavy" spc="-5" dirty="0">
                <a:uFill>
                  <a:solidFill>
                    <a:srgbClr val="000000"/>
                  </a:solidFill>
                </a:uFill>
                <a:latin typeface="Arial"/>
                <a:cs typeface="Arial"/>
              </a:rPr>
              <a:t>against:</a:t>
            </a:r>
            <a:endParaRPr sz="2000">
              <a:latin typeface="Arial"/>
              <a:cs typeface="Arial"/>
            </a:endParaRPr>
          </a:p>
          <a:p>
            <a:pPr marL="536575" indent="-342900">
              <a:lnSpc>
                <a:spcPct val="100000"/>
              </a:lnSpc>
              <a:spcBef>
                <a:spcPts val="1335"/>
              </a:spcBef>
              <a:buAutoNum type="arabicPeriod" startAt="2"/>
              <a:tabLst>
                <a:tab pos="535940" algn="l"/>
                <a:tab pos="536575" algn="l"/>
              </a:tabLst>
            </a:pPr>
            <a:r>
              <a:rPr sz="2000" b="1" spc="-5" dirty="0">
                <a:latin typeface="Arial"/>
                <a:cs typeface="Arial"/>
              </a:rPr>
              <a:t>Antibiotic wound</a:t>
            </a:r>
            <a:r>
              <a:rPr sz="2000" b="1" spc="-15" dirty="0">
                <a:latin typeface="Arial"/>
                <a:cs typeface="Arial"/>
              </a:rPr>
              <a:t> </a:t>
            </a:r>
            <a:r>
              <a:rPr sz="2000" b="1" spc="-5" dirty="0">
                <a:latin typeface="Arial"/>
                <a:cs typeface="Arial"/>
              </a:rPr>
              <a:t>irrigation</a:t>
            </a:r>
            <a:endParaRPr sz="2000">
              <a:latin typeface="Arial"/>
              <a:cs typeface="Arial"/>
            </a:endParaRPr>
          </a:p>
          <a:p>
            <a:pPr marL="536575" indent="-342900">
              <a:lnSpc>
                <a:spcPct val="100000"/>
              </a:lnSpc>
              <a:spcBef>
                <a:spcPts val="1335"/>
              </a:spcBef>
              <a:buAutoNum type="arabicPeriod" startAt="2"/>
              <a:tabLst>
                <a:tab pos="535940" algn="l"/>
                <a:tab pos="536575" algn="l"/>
              </a:tabLst>
            </a:pPr>
            <a:r>
              <a:rPr sz="2000" b="1" spc="-5" dirty="0">
                <a:latin typeface="Arial"/>
                <a:cs typeface="Arial"/>
              </a:rPr>
              <a:t>Antibiotic prophylaxis in presence </a:t>
            </a:r>
            <a:r>
              <a:rPr sz="2000" b="1" dirty="0">
                <a:latin typeface="Arial"/>
                <a:cs typeface="Arial"/>
              </a:rPr>
              <a:t>of a</a:t>
            </a:r>
            <a:r>
              <a:rPr sz="2000" b="1" spc="-45" dirty="0">
                <a:latin typeface="Arial"/>
                <a:cs typeface="Arial"/>
              </a:rPr>
              <a:t> </a:t>
            </a:r>
            <a:r>
              <a:rPr sz="2000" b="1" spc="-5" dirty="0">
                <a:latin typeface="Arial"/>
                <a:cs typeface="Arial"/>
              </a:rPr>
              <a:t>drain</a:t>
            </a:r>
            <a:endParaRPr sz="2000">
              <a:latin typeface="Arial"/>
              <a:cs typeface="Arial"/>
            </a:endParaRPr>
          </a:p>
          <a:p>
            <a:pPr marL="536575" indent="-342900">
              <a:lnSpc>
                <a:spcPct val="100000"/>
              </a:lnSpc>
              <a:spcBef>
                <a:spcPts val="1365"/>
              </a:spcBef>
              <a:buAutoNum type="arabicPeriod" startAt="2"/>
              <a:tabLst>
                <a:tab pos="535940" algn="l"/>
                <a:tab pos="536575" algn="l"/>
              </a:tabLst>
            </a:pPr>
            <a:r>
              <a:rPr sz="2000" b="1" dirty="0">
                <a:latin typeface="Arial"/>
                <a:cs typeface="Arial"/>
              </a:rPr>
              <a:t>SAP </a:t>
            </a:r>
            <a:r>
              <a:rPr sz="2000" b="1" spc="-5" dirty="0">
                <a:latin typeface="Arial"/>
                <a:cs typeface="Arial"/>
              </a:rPr>
              <a:t>prolongation in the postoperative</a:t>
            </a:r>
            <a:r>
              <a:rPr sz="2000" b="1" spc="-60" dirty="0">
                <a:latin typeface="Arial"/>
                <a:cs typeface="Arial"/>
              </a:rPr>
              <a:t> </a:t>
            </a:r>
            <a:r>
              <a:rPr sz="2000" b="1" spc="-5" dirty="0">
                <a:latin typeface="Arial"/>
                <a:cs typeface="Arial"/>
              </a:rPr>
              <a:t>period</a:t>
            </a:r>
            <a:endParaRPr sz="2000">
              <a:latin typeface="Arial"/>
              <a:cs typeface="Arial"/>
            </a:endParaRPr>
          </a:p>
          <a:p>
            <a:pPr marL="12700">
              <a:lnSpc>
                <a:spcPct val="100000"/>
              </a:lnSpc>
              <a:spcBef>
                <a:spcPts val="1835"/>
              </a:spcBef>
            </a:pPr>
            <a:r>
              <a:rPr sz="2000" dirty="0">
                <a:latin typeface="Arial"/>
                <a:cs typeface="Arial"/>
              </a:rPr>
              <a:t>This is </a:t>
            </a:r>
            <a:r>
              <a:rPr sz="2000" spc="-5" dirty="0">
                <a:latin typeface="Arial"/>
                <a:cs typeface="Arial"/>
              </a:rPr>
              <a:t>important </a:t>
            </a:r>
            <a:r>
              <a:rPr sz="2000" dirty="0">
                <a:latin typeface="Arial"/>
                <a:cs typeface="Arial"/>
              </a:rPr>
              <a:t>in </a:t>
            </a:r>
            <a:r>
              <a:rPr sz="2000" spc="-5" dirty="0">
                <a:latin typeface="Arial"/>
                <a:cs typeface="Arial"/>
              </a:rPr>
              <a:t>relation to the WHO </a:t>
            </a:r>
            <a:r>
              <a:rPr sz="2000" dirty="0">
                <a:latin typeface="Arial"/>
                <a:cs typeface="Arial"/>
              </a:rPr>
              <a:t>global </a:t>
            </a:r>
            <a:r>
              <a:rPr sz="2000" spc="-5" dirty="0">
                <a:latin typeface="Arial"/>
                <a:cs typeface="Arial"/>
              </a:rPr>
              <a:t>action </a:t>
            </a:r>
            <a:r>
              <a:rPr sz="2000" dirty="0">
                <a:latin typeface="Arial"/>
                <a:cs typeface="Arial"/>
              </a:rPr>
              <a:t>plan on</a:t>
            </a:r>
            <a:r>
              <a:rPr sz="2000" spc="-175" dirty="0">
                <a:latin typeface="Arial"/>
                <a:cs typeface="Arial"/>
              </a:rPr>
              <a:t> </a:t>
            </a:r>
            <a:r>
              <a:rPr sz="2000" spc="-5" dirty="0">
                <a:latin typeface="Arial"/>
                <a:cs typeface="Arial"/>
              </a:rPr>
              <a:t>AMR.</a:t>
            </a:r>
            <a:endParaRPr sz="2000">
              <a:latin typeface="Arial"/>
              <a:cs typeface="Arial"/>
            </a:endParaRPr>
          </a:p>
        </p:txBody>
      </p:sp>
      <p:sp>
        <p:nvSpPr>
          <p:cNvPr id="3" name="object 3"/>
          <p:cNvSpPr txBox="1"/>
          <p:nvPr/>
        </p:nvSpPr>
        <p:spPr>
          <a:xfrm>
            <a:off x="365300" y="6436381"/>
            <a:ext cx="6022975" cy="362585"/>
          </a:xfrm>
          <a:prstGeom prst="rect">
            <a:avLst/>
          </a:prstGeom>
        </p:spPr>
        <p:txBody>
          <a:bodyPr vert="horz" wrap="square" lIns="0" tIns="10795" rIns="0" bIns="0" rtlCol="0">
            <a:spAutoFit/>
          </a:bodyPr>
          <a:lstStyle/>
          <a:p>
            <a:pPr marL="12700" marR="5080">
              <a:lnSpc>
                <a:spcPct val="101000"/>
              </a:lnSpc>
              <a:spcBef>
                <a:spcPts val="85"/>
              </a:spcBef>
            </a:pPr>
            <a:r>
              <a:rPr sz="1100" i="1" spc="-5" dirty="0">
                <a:latin typeface="Arial"/>
                <a:cs typeface="Arial"/>
              </a:rPr>
              <a:t>Source</a:t>
            </a:r>
            <a:r>
              <a:rPr sz="1100" spc="-5" dirty="0">
                <a:latin typeface="Arial"/>
                <a:cs typeface="Arial"/>
              </a:rPr>
              <a:t>: Global action </a:t>
            </a:r>
            <a:r>
              <a:rPr sz="1100" dirty="0">
                <a:latin typeface="Arial"/>
                <a:cs typeface="Arial"/>
              </a:rPr>
              <a:t>plan on </a:t>
            </a:r>
            <a:r>
              <a:rPr sz="1100" spc="-5" dirty="0">
                <a:latin typeface="Arial"/>
                <a:cs typeface="Arial"/>
              </a:rPr>
              <a:t>antimicrobial resistance. Geneva: World Health Organization; </a:t>
            </a:r>
            <a:r>
              <a:rPr sz="1100" dirty="0">
                <a:latin typeface="Arial"/>
                <a:cs typeface="Arial"/>
              </a:rPr>
              <a:t>2015  </a:t>
            </a:r>
            <a:r>
              <a:rPr sz="1100" spc="-5" dirty="0">
                <a:latin typeface="Arial"/>
                <a:cs typeface="Arial"/>
              </a:rPr>
              <a:t>(</a:t>
            </a:r>
            <a:r>
              <a:rPr sz="1100" u="sng" spc="-5" dirty="0">
                <a:solidFill>
                  <a:srgbClr val="009CDE"/>
                </a:solidFill>
                <a:uFill>
                  <a:solidFill>
                    <a:srgbClr val="009CDE"/>
                  </a:solidFill>
                </a:uFill>
                <a:latin typeface="Arial"/>
                <a:cs typeface="Arial"/>
                <a:hlinkClick r:id="rId2"/>
              </a:rPr>
              <a:t>http://www.who.int/antimicrobial-resistance/publications/global-action-plan/en/</a:t>
            </a:r>
            <a:r>
              <a:rPr sz="1100" spc="-5" dirty="0">
                <a:latin typeface="Arial"/>
                <a:cs typeface="Arial"/>
                <a:hlinkClick r:id="rId2"/>
              </a:rPr>
              <a:t>).</a:t>
            </a:r>
            <a:endParaRPr sz="1100">
              <a:latin typeface="Arial"/>
              <a:cs typeface="Arial"/>
            </a:endParaRPr>
          </a:p>
        </p:txBody>
      </p:sp>
      <p:sp>
        <p:nvSpPr>
          <p:cNvPr id="4" name="object 4"/>
          <p:cNvSpPr txBox="1">
            <a:spLocks noGrp="1"/>
          </p:cNvSpPr>
          <p:nvPr>
            <p:ph type="title"/>
          </p:nvPr>
        </p:nvSpPr>
        <p:spPr>
          <a:xfrm>
            <a:off x="353839" y="336893"/>
            <a:ext cx="6668770" cy="1218565"/>
          </a:xfrm>
          <a:prstGeom prst="rect">
            <a:avLst/>
          </a:prstGeom>
        </p:spPr>
        <p:txBody>
          <a:bodyPr vert="horz" wrap="square" lIns="0" tIns="55880" rIns="0" bIns="0" rtlCol="0">
            <a:spAutoFit/>
          </a:bodyPr>
          <a:lstStyle/>
          <a:p>
            <a:pPr marL="12700" marR="5080">
              <a:lnSpc>
                <a:spcPct val="89800"/>
              </a:lnSpc>
              <a:spcBef>
                <a:spcPts val="440"/>
              </a:spcBef>
            </a:pPr>
            <a:r>
              <a:rPr sz="2800" dirty="0"/>
              <a:t>Four </a:t>
            </a:r>
            <a:r>
              <a:rPr sz="2800" spc="-10" dirty="0"/>
              <a:t>recommendations </a:t>
            </a:r>
            <a:r>
              <a:rPr sz="2800" spc="-5" dirty="0"/>
              <a:t>specifically focus </a:t>
            </a:r>
            <a:r>
              <a:rPr sz="2800" dirty="0"/>
              <a:t>on  </a:t>
            </a:r>
            <a:r>
              <a:rPr sz="2800" spc="-10" dirty="0"/>
              <a:t>improving </a:t>
            </a:r>
            <a:r>
              <a:rPr sz="2800" spc="-5" dirty="0"/>
              <a:t>antibiotic use in surgery </a:t>
            </a:r>
            <a:r>
              <a:rPr sz="2800" dirty="0"/>
              <a:t>and  </a:t>
            </a:r>
            <a:r>
              <a:rPr sz="2800" spc="-5" dirty="0"/>
              <a:t>contribute </a:t>
            </a:r>
            <a:r>
              <a:rPr sz="2800" dirty="0"/>
              <a:t>to </a:t>
            </a:r>
            <a:r>
              <a:rPr sz="2800" spc="-15" dirty="0"/>
              <a:t>reducing</a:t>
            </a:r>
            <a:r>
              <a:rPr sz="2800" spc="-160" dirty="0"/>
              <a:t> </a:t>
            </a:r>
            <a:r>
              <a:rPr sz="2800" spc="-5" dirty="0"/>
              <a:t>AMR</a:t>
            </a:r>
            <a:endParaRPr sz="2800"/>
          </a:p>
        </p:txBody>
      </p:sp>
      <p:sp>
        <p:nvSpPr>
          <p:cNvPr id="5" name="object 5"/>
          <p:cNvSpPr/>
          <p:nvPr/>
        </p:nvSpPr>
        <p:spPr>
          <a:xfrm>
            <a:off x="7261429" y="951244"/>
            <a:ext cx="1198050" cy="1200447"/>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p:cNvSpPr/>
          <p:nvPr/>
        </p:nvSpPr>
        <p:spPr>
          <a:xfrm>
            <a:off x="7944698" y="4230992"/>
            <a:ext cx="659750" cy="661069"/>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p:nvPr/>
        </p:nvSpPr>
        <p:spPr>
          <a:xfrm>
            <a:off x="7917870" y="4707664"/>
            <a:ext cx="684494" cy="685864"/>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8" name="object 8"/>
          <p:cNvSpPr/>
          <p:nvPr/>
        </p:nvSpPr>
        <p:spPr>
          <a:xfrm>
            <a:off x="7944770" y="5229200"/>
            <a:ext cx="657594" cy="658909"/>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5300" y="1413196"/>
            <a:ext cx="4829810" cy="4893945"/>
          </a:xfrm>
          <a:prstGeom prst="rect">
            <a:avLst/>
          </a:prstGeom>
        </p:spPr>
        <p:txBody>
          <a:bodyPr vert="horz" wrap="square" lIns="0" tIns="122555" rIns="0" bIns="0" rtlCol="0">
            <a:spAutoFit/>
          </a:bodyPr>
          <a:lstStyle/>
          <a:p>
            <a:pPr marL="298450" indent="-285750">
              <a:lnSpc>
                <a:spcPct val="100000"/>
              </a:lnSpc>
              <a:spcBef>
                <a:spcPts val="965"/>
              </a:spcBef>
              <a:buSzPct val="80000"/>
              <a:buChar char="•"/>
              <a:tabLst>
                <a:tab pos="297815" algn="l"/>
                <a:tab pos="298450" algn="l"/>
              </a:tabLst>
            </a:pPr>
            <a:r>
              <a:rPr sz="2000" spc="-5" dirty="0">
                <a:latin typeface="Arial"/>
                <a:cs typeface="Arial"/>
              </a:rPr>
              <a:t>Aspects </a:t>
            </a:r>
            <a:r>
              <a:rPr sz="2000" dirty="0">
                <a:latin typeface="Arial"/>
                <a:cs typeface="Arial"/>
              </a:rPr>
              <a:t>of</a:t>
            </a:r>
            <a:r>
              <a:rPr sz="2000" spc="-25" dirty="0">
                <a:latin typeface="Arial"/>
                <a:cs typeface="Arial"/>
              </a:rPr>
              <a:t> </a:t>
            </a:r>
            <a:r>
              <a:rPr sz="2000" spc="-5" dirty="0">
                <a:latin typeface="Arial"/>
                <a:cs typeface="Arial"/>
              </a:rPr>
              <a:t>sterilization</a:t>
            </a:r>
            <a:endParaRPr sz="2000">
              <a:latin typeface="Arial"/>
              <a:cs typeface="Arial"/>
            </a:endParaRPr>
          </a:p>
          <a:p>
            <a:pPr marL="298450" indent="-285750">
              <a:lnSpc>
                <a:spcPct val="100000"/>
              </a:lnSpc>
              <a:spcBef>
                <a:spcPts val="865"/>
              </a:spcBef>
              <a:buSzPct val="80000"/>
              <a:buChar char="•"/>
              <a:tabLst>
                <a:tab pos="297815" algn="l"/>
                <a:tab pos="298450" algn="l"/>
              </a:tabLst>
            </a:pPr>
            <a:r>
              <a:rPr sz="2000" dirty="0">
                <a:latin typeface="Arial"/>
                <a:cs typeface="Arial"/>
              </a:rPr>
              <a:t>Risk</a:t>
            </a:r>
            <a:r>
              <a:rPr sz="2000" spc="-15" dirty="0">
                <a:latin typeface="Arial"/>
                <a:cs typeface="Arial"/>
              </a:rPr>
              <a:t> </a:t>
            </a:r>
            <a:r>
              <a:rPr sz="2000" spc="-5" dirty="0">
                <a:latin typeface="Arial"/>
                <a:cs typeface="Arial"/>
              </a:rPr>
              <a:t>management</a:t>
            </a:r>
            <a:endParaRPr sz="2000">
              <a:latin typeface="Arial"/>
              <a:cs typeface="Arial"/>
            </a:endParaRPr>
          </a:p>
          <a:p>
            <a:pPr marL="298450" indent="-285750">
              <a:lnSpc>
                <a:spcPct val="100000"/>
              </a:lnSpc>
              <a:spcBef>
                <a:spcPts val="835"/>
              </a:spcBef>
              <a:buSzPct val="80000"/>
              <a:buChar char="•"/>
              <a:tabLst>
                <a:tab pos="297815" algn="l"/>
                <a:tab pos="298450" algn="l"/>
              </a:tabLst>
            </a:pPr>
            <a:r>
              <a:rPr sz="2000" dirty="0">
                <a:latin typeface="Arial"/>
                <a:cs typeface="Arial"/>
              </a:rPr>
              <a:t>The </a:t>
            </a:r>
            <a:r>
              <a:rPr sz="2000" spc="-5" dirty="0">
                <a:latin typeface="Arial"/>
                <a:cs typeface="Arial"/>
              </a:rPr>
              <a:t>sterile services</a:t>
            </a:r>
            <a:r>
              <a:rPr sz="2000" spc="-25" dirty="0">
                <a:latin typeface="Arial"/>
                <a:cs typeface="Arial"/>
              </a:rPr>
              <a:t> </a:t>
            </a:r>
            <a:r>
              <a:rPr sz="2000" spc="-5" dirty="0">
                <a:latin typeface="Arial"/>
                <a:cs typeface="Arial"/>
              </a:rPr>
              <a:t>department</a:t>
            </a:r>
            <a:endParaRPr sz="2000">
              <a:latin typeface="Arial"/>
              <a:cs typeface="Arial"/>
            </a:endParaRPr>
          </a:p>
          <a:p>
            <a:pPr marL="298450" indent="-285750">
              <a:lnSpc>
                <a:spcPct val="100000"/>
              </a:lnSpc>
              <a:spcBef>
                <a:spcPts val="835"/>
              </a:spcBef>
              <a:buSzPct val="80000"/>
              <a:buChar char="•"/>
              <a:tabLst>
                <a:tab pos="297815" algn="l"/>
                <a:tab pos="298450" algn="l"/>
              </a:tabLst>
            </a:pPr>
            <a:r>
              <a:rPr sz="2000" dirty="0">
                <a:latin typeface="Arial"/>
                <a:cs typeface="Arial"/>
              </a:rPr>
              <a:t>Cleaning of </a:t>
            </a:r>
            <a:r>
              <a:rPr sz="2000" spc="-5" dirty="0">
                <a:latin typeface="Arial"/>
                <a:cs typeface="Arial"/>
              </a:rPr>
              <a:t>medical</a:t>
            </a:r>
            <a:r>
              <a:rPr sz="2000" spc="-35" dirty="0">
                <a:latin typeface="Arial"/>
                <a:cs typeface="Arial"/>
              </a:rPr>
              <a:t> </a:t>
            </a:r>
            <a:r>
              <a:rPr sz="2000" dirty="0">
                <a:latin typeface="Arial"/>
                <a:cs typeface="Arial"/>
              </a:rPr>
              <a:t>devices</a:t>
            </a:r>
            <a:endParaRPr sz="2000">
              <a:latin typeface="Arial"/>
              <a:cs typeface="Arial"/>
            </a:endParaRPr>
          </a:p>
          <a:p>
            <a:pPr marL="298450" marR="1122045" indent="-285750">
              <a:lnSpc>
                <a:spcPct val="109700"/>
              </a:lnSpc>
              <a:spcBef>
                <a:spcPts val="600"/>
              </a:spcBef>
              <a:buSzPct val="80000"/>
              <a:buChar char="•"/>
              <a:tabLst>
                <a:tab pos="297815" algn="l"/>
                <a:tab pos="298450" algn="l"/>
              </a:tabLst>
            </a:pPr>
            <a:r>
              <a:rPr sz="2000" spc="-5" dirty="0">
                <a:latin typeface="Arial"/>
                <a:cs typeface="Arial"/>
              </a:rPr>
              <a:t>Preparation </a:t>
            </a:r>
            <a:r>
              <a:rPr sz="2000" dirty="0">
                <a:latin typeface="Arial"/>
                <a:cs typeface="Arial"/>
              </a:rPr>
              <a:t>and packaging</a:t>
            </a:r>
            <a:r>
              <a:rPr sz="2000" spc="-75" dirty="0">
                <a:latin typeface="Arial"/>
                <a:cs typeface="Arial"/>
              </a:rPr>
              <a:t> </a:t>
            </a:r>
            <a:r>
              <a:rPr sz="2000" spc="-5" dirty="0">
                <a:latin typeface="Arial"/>
                <a:cs typeface="Arial"/>
              </a:rPr>
              <a:t>for  reprocessing</a:t>
            </a:r>
            <a:endParaRPr sz="2000">
              <a:latin typeface="Arial"/>
              <a:cs typeface="Arial"/>
            </a:endParaRPr>
          </a:p>
          <a:p>
            <a:pPr marL="298450" indent="-285750">
              <a:lnSpc>
                <a:spcPct val="100000"/>
              </a:lnSpc>
              <a:spcBef>
                <a:spcPts val="865"/>
              </a:spcBef>
              <a:buSzPct val="80000"/>
              <a:buChar char="•"/>
              <a:tabLst>
                <a:tab pos="297815" algn="l"/>
                <a:tab pos="298450" algn="l"/>
              </a:tabLst>
            </a:pPr>
            <a:r>
              <a:rPr sz="2000" spc="-5" dirty="0">
                <a:latin typeface="Arial"/>
                <a:cs typeface="Arial"/>
              </a:rPr>
              <a:t>Chemical disinfectants</a:t>
            </a:r>
            <a:endParaRPr sz="2000">
              <a:latin typeface="Arial"/>
              <a:cs typeface="Arial"/>
            </a:endParaRPr>
          </a:p>
          <a:p>
            <a:pPr marL="298450" indent="-285750">
              <a:lnSpc>
                <a:spcPct val="100000"/>
              </a:lnSpc>
              <a:spcBef>
                <a:spcPts val="835"/>
              </a:spcBef>
              <a:buSzPct val="80000"/>
              <a:buChar char="•"/>
              <a:tabLst>
                <a:tab pos="297815" algn="l"/>
                <a:tab pos="298450" algn="l"/>
              </a:tabLst>
            </a:pPr>
            <a:r>
              <a:rPr sz="2000" spc="-5" dirty="0">
                <a:latin typeface="Arial"/>
                <a:cs typeface="Arial"/>
              </a:rPr>
              <a:t>Decontamination </a:t>
            </a:r>
            <a:r>
              <a:rPr sz="2000" dirty="0">
                <a:latin typeface="Arial"/>
                <a:cs typeface="Arial"/>
              </a:rPr>
              <a:t>of</a:t>
            </a:r>
            <a:r>
              <a:rPr sz="2000" spc="-25" dirty="0">
                <a:latin typeface="Arial"/>
                <a:cs typeface="Arial"/>
              </a:rPr>
              <a:t> </a:t>
            </a:r>
            <a:r>
              <a:rPr sz="2000" dirty="0">
                <a:latin typeface="Arial"/>
                <a:cs typeface="Arial"/>
              </a:rPr>
              <a:t>endoscopes</a:t>
            </a:r>
            <a:endParaRPr sz="2000">
              <a:latin typeface="Arial"/>
              <a:cs typeface="Arial"/>
            </a:endParaRPr>
          </a:p>
          <a:p>
            <a:pPr marL="298450" indent="-285750">
              <a:lnSpc>
                <a:spcPct val="100000"/>
              </a:lnSpc>
              <a:spcBef>
                <a:spcPts val="835"/>
              </a:spcBef>
              <a:buSzPct val="80000"/>
              <a:buChar char="•"/>
              <a:tabLst>
                <a:tab pos="297815" algn="l"/>
                <a:tab pos="298450" algn="l"/>
              </a:tabLst>
            </a:pPr>
            <a:r>
              <a:rPr sz="2000" spc="-5" dirty="0">
                <a:latin typeface="Arial"/>
                <a:cs typeface="Arial"/>
              </a:rPr>
              <a:t>Sterilization </a:t>
            </a:r>
            <a:r>
              <a:rPr sz="2000" dirty="0">
                <a:latin typeface="Arial"/>
                <a:cs typeface="Arial"/>
              </a:rPr>
              <a:t>of </a:t>
            </a:r>
            <a:r>
              <a:rPr sz="2000" spc="-5" dirty="0">
                <a:latin typeface="Arial"/>
                <a:cs typeface="Arial"/>
              </a:rPr>
              <a:t>reusable medical</a:t>
            </a:r>
            <a:r>
              <a:rPr sz="2000" spc="5" dirty="0">
                <a:latin typeface="Arial"/>
                <a:cs typeface="Arial"/>
              </a:rPr>
              <a:t> </a:t>
            </a:r>
            <a:r>
              <a:rPr sz="2000" dirty="0">
                <a:latin typeface="Arial"/>
                <a:cs typeface="Arial"/>
              </a:rPr>
              <a:t>devices</a:t>
            </a:r>
            <a:endParaRPr sz="2000">
              <a:latin typeface="Arial"/>
              <a:cs typeface="Arial"/>
            </a:endParaRPr>
          </a:p>
          <a:p>
            <a:pPr marL="298450" indent="-285750">
              <a:lnSpc>
                <a:spcPct val="100000"/>
              </a:lnSpc>
              <a:spcBef>
                <a:spcPts val="830"/>
              </a:spcBef>
              <a:buSzPct val="80000"/>
              <a:buChar char="•"/>
              <a:tabLst>
                <a:tab pos="297815" algn="l"/>
                <a:tab pos="298450" algn="l"/>
              </a:tabLst>
            </a:pPr>
            <a:r>
              <a:rPr sz="2000" dirty="0">
                <a:latin typeface="Arial"/>
                <a:cs typeface="Arial"/>
              </a:rPr>
              <a:t>Reuse of single use </a:t>
            </a:r>
            <a:r>
              <a:rPr sz="2000" spc="-5" dirty="0">
                <a:latin typeface="Arial"/>
                <a:cs typeface="Arial"/>
              </a:rPr>
              <a:t>medical</a:t>
            </a:r>
            <a:r>
              <a:rPr sz="2000" spc="-70" dirty="0">
                <a:latin typeface="Arial"/>
                <a:cs typeface="Arial"/>
              </a:rPr>
              <a:t> </a:t>
            </a:r>
            <a:r>
              <a:rPr sz="2000" dirty="0">
                <a:latin typeface="Arial"/>
                <a:cs typeface="Arial"/>
              </a:rPr>
              <a:t>devices</a:t>
            </a:r>
            <a:endParaRPr sz="2000">
              <a:latin typeface="Arial"/>
              <a:cs typeface="Arial"/>
            </a:endParaRPr>
          </a:p>
          <a:p>
            <a:pPr marL="298450" indent="-285750">
              <a:lnSpc>
                <a:spcPct val="100000"/>
              </a:lnSpc>
              <a:spcBef>
                <a:spcPts val="835"/>
              </a:spcBef>
              <a:buSzPct val="80000"/>
              <a:buChar char="•"/>
              <a:tabLst>
                <a:tab pos="297815" algn="l"/>
                <a:tab pos="298450" algn="l"/>
              </a:tabLst>
            </a:pPr>
            <a:r>
              <a:rPr sz="2000" spc="-10" dirty="0">
                <a:latin typeface="Arial"/>
                <a:cs typeface="Arial"/>
              </a:rPr>
              <a:t>Transporting </a:t>
            </a:r>
            <a:r>
              <a:rPr sz="2000" dirty="0">
                <a:latin typeface="Arial"/>
                <a:cs typeface="Arial"/>
              </a:rPr>
              <a:t>of </a:t>
            </a:r>
            <a:r>
              <a:rPr sz="2000" spc="-5" dirty="0">
                <a:latin typeface="Arial"/>
                <a:cs typeface="Arial"/>
              </a:rPr>
              <a:t>medical</a:t>
            </a:r>
            <a:r>
              <a:rPr sz="2000" spc="-25" dirty="0">
                <a:latin typeface="Arial"/>
                <a:cs typeface="Arial"/>
              </a:rPr>
              <a:t> </a:t>
            </a:r>
            <a:r>
              <a:rPr sz="2000" dirty="0">
                <a:latin typeface="Arial"/>
                <a:cs typeface="Arial"/>
              </a:rPr>
              <a:t>devices</a:t>
            </a:r>
            <a:endParaRPr sz="2000">
              <a:latin typeface="Arial"/>
              <a:cs typeface="Arial"/>
            </a:endParaRPr>
          </a:p>
          <a:p>
            <a:pPr marL="298450" indent="-285750">
              <a:lnSpc>
                <a:spcPct val="100000"/>
              </a:lnSpc>
              <a:spcBef>
                <a:spcPts val="865"/>
              </a:spcBef>
              <a:buSzPct val="80000"/>
              <a:buChar char="•"/>
              <a:tabLst>
                <a:tab pos="297815" algn="l"/>
                <a:tab pos="298450" algn="l"/>
              </a:tabLst>
            </a:pPr>
            <a:r>
              <a:rPr sz="2000" spc="-5" dirty="0">
                <a:latin typeface="Arial"/>
                <a:cs typeface="Arial"/>
              </a:rPr>
              <a:t>Dental practice</a:t>
            </a:r>
            <a:endParaRPr sz="2000">
              <a:latin typeface="Arial"/>
              <a:cs typeface="Arial"/>
            </a:endParaRPr>
          </a:p>
        </p:txBody>
      </p:sp>
      <p:sp>
        <p:nvSpPr>
          <p:cNvPr id="3" name="object 3"/>
          <p:cNvSpPr txBox="1">
            <a:spLocks noGrp="1"/>
          </p:cNvSpPr>
          <p:nvPr>
            <p:ph type="title"/>
          </p:nvPr>
        </p:nvSpPr>
        <p:spPr>
          <a:prstGeom prst="rect">
            <a:avLst/>
          </a:prstGeom>
        </p:spPr>
        <p:txBody>
          <a:bodyPr vert="horz" wrap="square" lIns="0" tIns="163604" rIns="0" bIns="0" rtlCol="0">
            <a:spAutoFit/>
          </a:bodyPr>
          <a:lstStyle/>
          <a:p>
            <a:pPr marL="107950" marR="5080">
              <a:lnSpc>
                <a:spcPts val="3470"/>
              </a:lnSpc>
              <a:spcBef>
                <a:spcPts val="520"/>
              </a:spcBef>
            </a:pPr>
            <a:r>
              <a:rPr spc="-5" dirty="0"/>
              <a:t>Sterilization and decontamination  </a:t>
            </a:r>
            <a:r>
              <a:rPr spc="-10" dirty="0"/>
              <a:t>recommendations </a:t>
            </a:r>
            <a:r>
              <a:rPr dirty="0"/>
              <a:t>as </a:t>
            </a:r>
            <a:r>
              <a:rPr spc="-5" dirty="0"/>
              <a:t>part </a:t>
            </a:r>
            <a:r>
              <a:rPr dirty="0"/>
              <a:t>of </a:t>
            </a:r>
            <a:r>
              <a:rPr spc="-5" dirty="0"/>
              <a:t>SSI  </a:t>
            </a:r>
            <a:r>
              <a:rPr spc="-10" dirty="0"/>
              <a:t>prevention</a:t>
            </a:r>
          </a:p>
        </p:txBody>
      </p:sp>
      <p:sp>
        <p:nvSpPr>
          <p:cNvPr id="4" name="object 4"/>
          <p:cNvSpPr/>
          <p:nvPr/>
        </p:nvSpPr>
        <p:spPr>
          <a:xfrm>
            <a:off x="5503111" y="1589182"/>
            <a:ext cx="2944247" cy="4164661"/>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5498349" y="1584420"/>
            <a:ext cx="2954020" cy="4174490"/>
          </a:xfrm>
          <a:custGeom>
            <a:avLst/>
            <a:gdLst/>
            <a:ahLst/>
            <a:cxnLst/>
            <a:rect l="l" t="t" r="r" b="b"/>
            <a:pathLst>
              <a:path w="2954020" h="4174490">
                <a:moveTo>
                  <a:pt x="0" y="0"/>
                </a:moveTo>
                <a:lnTo>
                  <a:pt x="2953772" y="0"/>
                </a:lnTo>
                <a:lnTo>
                  <a:pt x="2953772" y="4174186"/>
                </a:lnTo>
                <a:lnTo>
                  <a:pt x="0" y="4174186"/>
                </a:lnTo>
                <a:lnTo>
                  <a:pt x="0" y="0"/>
                </a:lnTo>
                <a:close/>
              </a:path>
            </a:pathLst>
          </a:custGeom>
          <a:ln w="9525">
            <a:solidFill>
              <a:srgbClr val="002060"/>
            </a:solidFill>
          </a:ln>
        </p:spPr>
        <p:txBody>
          <a:bodyPr wrap="square" lIns="0" tIns="0" rIns="0" bIns="0" rtlCol="0"/>
          <a:lstStyle/>
          <a:p>
            <a:endParaRPr/>
          </a:p>
        </p:txBody>
      </p:sp>
      <p:sp>
        <p:nvSpPr>
          <p:cNvPr id="6" name="object 6"/>
          <p:cNvSpPr txBox="1"/>
          <p:nvPr/>
        </p:nvSpPr>
        <p:spPr>
          <a:xfrm>
            <a:off x="438740" y="6465146"/>
            <a:ext cx="7221220" cy="330200"/>
          </a:xfrm>
          <a:prstGeom prst="rect">
            <a:avLst/>
          </a:prstGeom>
        </p:spPr>
        <p:txBody>
          <a:bodyPr vert="horz" wrap="square" lIns="0" tIns="12700" rIns="0" bIns="0" rtlCol="0">
            <a:spAutoFit/>
          </a:bodyPr>
          <a:lstStyle/>
          <a:p>
            <a:pPr marL="12700" marR="5080">
              <a:lnSpc>
                <a:spcPct val="100000"/>
              </a:lnSpc>
              <a:spcBef>
                <a:spcPts val="100"/>
              </a:spcBef>
            </a:pPr>
            <a:r>
              <a:rPr sz="1000" i="1" spc="-5" dirty="0">
                <a:latin typeface="Arial"/>
                <a:cs typeface="Arial"/>
              </a:rPr>
              <a:t>Source</a:t>
            </a:r>
            <a:r>
              <a:rPr sz="1000" spc="-5" dirty="0">
                <a:latin typeface="Arial"/>
                <a:cs typeface="Arial"/>
              </a:rPr>
              <a:t>: </a:t>
            </a:r>
            <a:r>
              <a:rPr sz="1000" spc="-10" dirty="0">
                <a:latin typeface="Arial"/>
                <a:cs typeface="Arial"/>
              </a:rPr>
              <a:t>Decontamination and </a:t>
            </a:r>
            <a:r>
              <a:rPr sz="1000" spc="-5" dirty="0">
                <a:latin typeface="Arial"/>
                <a:cs typeface="Arial"/>
              </a:rPr>
              <a:t>reprocessing of medical devices </a:t>
            </a:r>
            <a:r>
              <a:rPr sz="1000" dirty="0">
                <a:latin typeface="Arial"/>
                <a:cs typeface="Arial"/>
              </a:rPr>
              <a:t>in </a:t>
            </a:r>
            <a:r>
              <a:rPr sz="1000" spc="-5" dirty="0">
                <a:latin typeface="Arial"/>
                <a:cs typeface="Arial"/>
              </a:rPr>
              <a:t>health-care facilities. </a:t>
            </a:r>
            <a:r>
              <a:rPr sz="1000" spc="-10" dirty="0">
                <a:latin typeface="Arial"/>
                <a:cs typeface="Arial"/>
              </a:rPr>
              <a:t>Geneva: </a:t>
            </a:r>
            <a:r>
              <a:rPr sz="1000" spc="-5" dirty="0">
                <a:latin typeface="Arial"/>
                <a:cs typeface="Arial"/>
              </a:rPr>
              <a:t>World Health </a:t>
            </a:r>
            <a:r>
              <a:rPr sz="1000" spc="-10" dirty="0">
                <a:latin typeface="Arial"/>
                <a:cs typeface="Arial"/>
              </a:rPr>
              <a:t>Organization; 2016  (</a:t>
            </a:r>
            <a:r>
              <a:rPr sz="1000" u="sng" spc="-10" dirty="0">
                <a:solidFill>
                  <a:srgbClr val="009CDE"/>
                </a:solidFill>
                <a:uFill>
                  <a:solidFill>
                    <a:srgbClr val="009CDE"/>
                  </a:solidFill>
                </a:uFill>
                <a:latin typeface="Arial"/>
                <a:cs typeface="Arial"/>
                <a:hlinkClick r:id="rId3"/>
              </a:rPr>
              <a:t>http://www.who.int/infection-prevention/publications/decontamination/en/</a:t>
            </a:r>
            <a:r>
              <a:rPr sz="1000" spc="-10" dirty="0">
                <a:solidFill>
                  <a:srgbClr val="002060"/>
                </a:solidFill>
                <a:latin typeface="Arial"/>
                <a:cs typeface="Arial"/>
                <a:hlinkClick r:id="rId3"/>
              </a:rPr>
              <a:t>).</a:t>
            </a:r>
            <a:endParaRPr sz="1000">
              <a:latin typeface="Arial"/>
              <a:cs typeface="Arial"/>
            </a:endParaRPr>
          </a:p>
        </p:txBody>
      </p:sp>
      <p:sp>
        <p:nvSpPr>
          <p:cNvPr id="7" name="object 7"/>
          <p:cNvSpPr/>
          <p:nvPr/>
        </p:nvSpPr>
        <p:spPr>
          <a:xfrm>
            <a:off x="8133236" y="5828674"/>
            <a:ext cx="969524" cy="971496"/>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5298" y="1518609"/>
            <a:ext cx="3228975" cy="2439035"/>
          </a:xfrm>
          <a:prstGeom prst="rect">
            <a:avLst/>
          </a:prstGeom>
        </p:spPr>
        <p:txBody>
          <a:bodyPr vert="horz" wrap="square" lIns="0" tIns="12700" rIns="0" bIns="0" rtlCol="0">
            <a:spAutoFit/>
          </a:bodyPr>
          <a:lstStyle/>
          <a:p>
            <a:pPr marL="12700" marR="5080">
              <a:lnSpc>
                <a:spcPct val="110000"/>
              </a:lnSpc>
              <a:spcBef>
                <a:spcPts val="100"/>
              </a:spcBef>
            </a:pPr>
            <a:r>
              <a:rPr sz="2400" spc="-5" dirty="0">
                <a:latin typeface="Arial"/>
                <a:cs typeface="Arial"/>
              </a:rPr>
              <a:t>General </a:t>
            </a:r>
            <a:r>
              <a:rPr sz="2400" dirty="0">
                <a:latin typeface="Arial"/>
                <a:cs typeface="Arial"/>
              </a:rPr>
              <a:t>principles </a:t>
            </a:r>
            <a:r>
              <a:rPr sz="2400" spc="-5" dirty="0">
                <a:latin typeface="Arial"/>
                <a:cs typeface="Arial"/>
              </a:rPr>
              <a:t>for  environmental </a:t>
            </a:r>
            <a:r>
              <a:rPr sz="2400" dirty="0">
                <a:latin typeface="Arial"/>
                <a:cs typeface="Arial"/>
              </a:rPr>
              <a:t>cleaning  and cleaning  </a:t>
            </a:r>
            <a:r>
              <a:rPr sz="2400" spc="-5" dirty="0">
                <a:latin typeface="Arial"/>
                <a:cs typeface="Arial"/>
              </a:rPr>
              <a:t>requirements for  </a:t>
            </a:r>
            <a:r>
              <a:rPr sz="2400" dirty="0">
                <a:latin typeface="Arial"/>
                <a:cs typeface="Arial"/>
              </a:rPr>
              <a:t>various </a:t>
            </a:r>
            <a:r>
              <a:rPr sz="2400" spc="-5" dirty="0">
                <a:latin typeface="Arial"/>
                <a:cs typeface="Arial"/>
              </a:rPr>
              <a:t>surface types</a:t>
            </a:r>
            <a:r>
              <a:rPr sz="2400" spc="-60" dirty="0">
                <a:latin typeface="Arial"/>
                <a:cs typeface="Arial"/>
              </a:rPr>
              <a:t> </a:t>
            </a:r>
            <a:r>
              <a:rPr sz="2400" dirty="0">
                <a:latin typeface="Arial"/>
                <a:cs typeface="Arial"/>
              </a:rPr>
              <a:t>in  </a:t>
            </a:r>
            <a:r>
              <a:rPr sz="2400" spc="-5" dirty="0">
                <a:latin typeface="Arial"/>
                <a:cs typeface="Arial"/>
              </a:rPr>
              <a:t>operating</a:t>
            </a:r>
            <a:r>
              <a:rPr sz="2400" spc="-10" dirty="0">
                <a:latin typeface="Arial"/>
                <a:cs typeface="Arial"/>
              </a:rPr>
              <a:t> </a:t>
            </a:r>
            <a:r>
              <a:rPr sz="2400" dirty="0">
                <a:latin typeface="Arial"/>
                <a:cs typeface="Arial"/>
              </a:rPr>
              <a:t>rooms</a:t>
            </a:r>
            <a:endParaRPr sz="2400">
              <a:latin typeface="Arial"/>
              <a:cs typeface="Arial"/>
            </a:endParaRPr>
          </a:p>
        </p:txBody>
      </p:sp>
      <p:sp>
        <p:nvSpPr>
          <p:cNvPr id="3" name="object 3"/>
          <p:cNvSpPr txBox="1">
            <a:spLocks noGrp="1"/>
          </p:cNvSpPr>
          <p:nvPr>
            <p:ph type="title"/>
          </p:nvPr>
        </p:nvSpPr>
        <p:spPr>
          <a:xfrm>
            <a:off x="365298" y="133594"/>
            <a:ext cx="4622800" cy="953769"/>
          </a:xfrm>
          <a:prstGeom prst="rect">
            <a:avLst/>
          </a:prstGeom>
        </p:spPr>
        <p:txBody>
          <a:bodyPr vert="horz" wrap="square" lIns="0" tIns="66040" rIns="0" bIns="0" rtlCol="0">
            <a:spAutoFit/>
          </a:bodyPr>
          <a:lstStyle/>
          <a:p>
            <a:pPr marL="12700" marR="5080">
              <a:lnSpc>
                <a:spcPts val="3470"/>
              </a:lnSpc>
              <a:spcBef>
                <a:spcPts val="520"/>
              </a:spcBef>
            </a:pPr>
            <a:r>
              <a:rPr spc="-10" dirty="0"/>
              <a:t>Environmental </a:t>
            </a:r>
            <a:r>
              <a:rPr spc="-5" dirty="0"/>
              <a:t>cleaning in  operating </a:t>
            </a:r>
            <a:r>
              <a:rPr spc="-15" dirty="0"/>
              <a:t>rooms</a:t>
            </a:r>
          </a:p>
        </p:txBody>
      </p:sp>
      <p:sp>
        <p:nvSpPr>
          <p:cNvPr id="4" name="object 4"/>
          <p:cNvSpPr/>
          <p:nvPr/>
        </p:nvSpPr>
        <p:spPr>
          <a:xfrm>
            <a:off x="3808389" y="1554480"/>
            <a:ext cx="5203924" cy="353567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3803627" y="1549717"/>
            <a:ext cx="5213985" cy="3545204"/>
          </a:xfrm>
          <a:custGeom>
            <a:avLst/>
            <a:gdLst/>
            <a:ahLst/>
            <a:cxnLst/>
            <a:rect l="l" t="t" r="r" b="b"/>
            <a:pathLst>
              <a:path w="5213984" h="3545204">
                <a:moveTo>
                  <a:pt x="0" y="0"/>
                </a:moveTo>
                <a:lnTo>
                  <a:pt x="5213449" y="0"/>
                </a:lnTo>
                <a:lnTo>
                  <a:pt x="5213449" y="3545205"/>
                </a:lnTo>
                <a:lnTo>
                  <a:pt x="0" y="3545205"/>
                </a:lnTo>
                <a:lnTo>
                  <a:pt x="0" y="0"/>
                </a:lnTo>
                <a:close/>
              </a:path>
            </a:pathLst>
          </a:custGeom>
          <a:ln w="9525">
            <a:solidFill>
              <a:srgbClr val="000000"/>
            </a:solidFill>
          </a:ln>
        </p:spPr>
        <p:txBody>
          <a:bodyPr wrap="square" lIns="0" tIns="0" rIns="0" bIns="0" rtlCol="0"/>
          <a:lstStyle/>
          <a:p>
            <a:endParaRPr/>
          </a:p>
        </p:txBody>
      </p:sp>
      <p:sp>
        <p:nvSpPr>
          <p:cNvPr id="6" name="object 6"/>
          <p:cNvSpPr txBox="1"/>
          <p:nvPr/>
        </p:nvSpPr>
        <p:spPr>
          <a:xfrm>
            <a:off x="1413018" y="6349869"/>
            <a:ext cx="6898005" cy="362585"/>
          </a:xfrm>
          <a:prstGeom prst="rect">
            <a:avLst/>
          </a:prstGeom>
        </p:spPr>
        <p:txBody>
          <a:bodyPr vert="horz" wrap="square" lIns="0" tIns="10795" rIns="0" bIns="0" rtlCol="0">
            <a:spAutoFit/>
          </a:bodyPr>
          <a:lstStyle/>
          <a:p>
            <a:pPr marL="12700" marR="5080">
              <a:lnSpc>
                <a:spcPct val="101000"/>
              </a:lnSpc>
              <a:spcBef>
                <a:spcPts val="85"/>
              </a:spcBef>
            </a:pPr>
            <a:r>
              <a:rPr sz="1100" i="1" spc="-5" dirty="0">
                <a:latin typeface="Arial"/>
                <a:cs typeface="Arial"/>
              </a:rPr>
              <a:t>Source</a:t>
            </a:r>
            <a:r>
              <a:rPr sz="1100" spc="-5" dirty="0">
                <a:latin typeface="Arial"/>
                <a:cs typeface="Arial"/>
              </a:rPr>
              <a:t>: Global </a:t>
            </a:r>
            <a:r>
              <a:rPr sz="1100" dirty="0">
                <a:latin typeface="Arial"/>
                <a:cs typeface="Arial"/>
              </a:rPr>
              <a:t>guidelines </a:t>
            </a:r>
            <a:r>
              <a:rPr sz="1100" spc="-5" dirty="0">
                <a:latin typeface="Arial"/>
                <a:cs typeface="Arial"/>
              </a:rPr>
              <a:t>for the prevention </a:t>
            </a:r>
            <a:r>
              <a:rPr sz="1100" dirty="0">
                <a:latin typeface="Arial"/>
                <a:cs typeface="Arial"/>
              </a:rPr>
              <a:t>of </a:t>
            </a:r>
            <a:r>
              <a:rPr sz="1100" spc="-5" dirty="0">
                <a:latin typeface="Arial"/>
                <a:cs typeface="Arial"/>
              </a:rPr>
              <a:t>surgical site infection. Geneva: World Health Organization; </a:t>
            </a:r>
            <a:r>
              <a:rPr sz="1100" dirty="0">
                <a:latin typeface="Arial"/>
                <a:cs typeface="Arial"/>
              </a:rPr>
              <a:t>2016  </a:t>
            </a:r>
            <a:r>
              <a:rPr sz="1100" spc="-5" dirty="0">
                <a:latin typeface="Arial"/>
                <a:cs typeface="Arial"/>
              </a:rPr>
              <a:t>(</a:t>
            </a:r>
            <a:r>
              <a:rPr sz="1100" u="sng" spc="-5" dirty="0">
                <a:solidFill>
                  <a:srgbClr val="009CDE"/>
                </a:solidFill>
                <a:uFill>
                  <a:solidFill>
                    <a:srgbClr val="009CDE"/>
                  </a:solidFill>
                </a:uFill>
                <a:latin typeface="Arial"/>
                <a:cs typeface="Arial"/>
                <a:hlinkClick r:id="rId3"/>
              </a:rPr>
              <a:t>http://www.who.int/infection-prevention/publications/ssi-prevention-guidelines/en</a:t>
            </a:r>
            <a:r>
              <a:rPr sz="1100" spc="-5" dirty="0">
                <a:latin typeface="Arial"/>
                <a:cs typeface="Arial"/>
                <a:hlinkClick r:id="rId3"/>
              </a:rPr>
              <a:t>/).</a:t>
            </a:r>
            <a:endParaRPr sz="1100">
              <a:latin typeface="Arial"/>
              <a:cs typeface="Arial"/>
            </a:endParaRPr>
          </a:p>
        </p:txBody>
      </p:sp>
      <p:sp>
        <p:nvSpPr>
          <p:cNvPr id="7" name="object 7"/>
          <p:cNvSpPr/>
          <p:nvPr/>
        </p:nvSpPr>
        <p:spPr>
          <a:xfrm>
            <a:off x="333536" y="5835874"/>
            <a:ext cx="969010" cy="971442"/>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1072" y="1119380"/>
            <a:ext cx="6788784" cy="1744345"/>
          </a:xfrm>
          <a:prstGeom prst="rect">
            <a:avLst/>
          </a:prstGeom>
        </p:spPr>
        <p:txBody>
          <a:bodyPr vert="horz" wrap="square" lIns="0" tIns="170180" rIns="0" bIns="0" rtlCol="0">
            <a:spAutoFit/>
          </a:bodyPr>
          <a:lstStyle/>
          <a:p>
            <a:pPr marL="298450" indent="-285750">
              <a:lnSpc>
                <a:spcPct val="100000"/>
              </a:lnSpc>
              <a:spcBef>
                <a:spcPts val="1340"/>
              </a:spcBef>
              <a:buSzPct val="77777"/>
              <a:buChar char="•"/>
              <a:tabLst>
                <a:tab pos="297815" algn="l"/>
                <a:tab pos="298450" algn="l"/>
              </a:tabLst>
            </a:pPr>
            <a:r>
              <a:rPr sz="1800" spc="-5" dirty="0">
                <a:latin typeface="Arial"/>
                <a:cs typeface="Arial"/>
              </a:rPr>
              <a:t>Provide training to cleaning</a:t>
            </a:r>
            <a:r>
              <a:rPr sz="1800" spc="-10" dirty="0">
                <a:latin typeface="Arial"/>
                <a:cs typeface="Arial"/>
              </a:rPr>
              <a:t> staff.</a:t>
            </a:r>
            <a:endParaRPr sz="1800">
              <a:latin typeface="Arial"/>
              <a:cs typeface="Arial"/>
            </a:endParaRPr>
          </a:p>
          <a:p>
            <a:pPr marL="298450" indent="-285750">
              <a:lnSpc>
                <a:spcPct val="100000"/>
              </a:lnSpc>
              <a:spcBef>
                <a:spcPts val="1240"/>
              </a:spcBef>
              <a:buSzPct val="77777"/>
              <a:buChar char="•"/>
              <a:tabLst>
                <a:tab pos="297815" algn="l"/>
                <a:tab pos="298450" algn="l"/>
              </a:tabLst>
            </a:pPr>
            <a:r>
              <a:rPr sz="1800" spc="-5" dirty="0">
                <a:latin typeface="Arial"/>
                <a:cs typeface="Arial"/>
              </a:rPr>
              <a:t>Appropriate personal protective equipment (PPE) must be</a:t>
            </a:r>
            <a:r>
              <a:rPr sz="1800" spc="15" dirty="0">
                <a:latin typeface="Arial"/>
                <a:cs typeface="Arial"/>
              </a:rPr>
              <a:t> </a:t>
            </a:r>
            <a:r>
              <a:rPr sz="1800" spc="-5" dirty="0">
                <a:latin typeface="Arial"/>
                <a:cs typeface="Arial"/>
              </a:rPr>
              <a:t>worn.</a:t>
            </a:r>
            <a:endParaRPr sz="1800">
              <a:latin typeface="Arial"/>
              <a:cs typeface="Arial"/>
            </a:endParaRPr>
          </a:p>
          <a:p>
            <a:pPr marL="298450" indent="-285750">
              <a:lnSpc>
                <a:spcPct val="100000"/>
              </a:lnSpc>
              <a:spcBef>
                <a:spcPts val="1205"/>
              </a:spcBef>
              <a:buSzPct val="77777"/>
              <a:buChar char="•"/>
              <a:tabLst>
                <a:tab pos="297815" algn="l"/>
                <a:tab pos="298450" algn="l"/>
              </a:tabLst>
            </a:pPr>
            <a:r>
              <a:rPr sz="1800" spc="-5" dirty="0">
                <a:latin typeface="Arial"/>
                <a:cs typeface="Arial"/>
              </a:rPr>
              <a:t>Special emphasis should be placed on hand touch</a:t>
            </a:r>
            <a:r>
              <a:rPr sz="1800" spc="0" dirty="0">
                <a:latin typeface="Arial"/>
                <a:cs typeface="Arial"/>
              </a:rPr>
              <a:t> </a:t>
            </a:r>
            <a:r>
              <a:rPr sz="1800" spc="-5" dirty="0">
                <a:latin typeface="Arial"/>
                <a:cs typeface="Arial"/>
              </a:rPr>
              <a:t>surfaces.</a:t>
            </a:r>
            <a:endParaRPr sz="1800">
              <a:latin typeface="Arial"/>
              <a:cs typeface="Arial"/>
            </a:endParaRPr>
          </a:p>
          <a:p>
            <a:pPr marL="298450" indent="-285750">
              <a:lnSpc>
                <a:spcPct val="100000"/>
              </a:lnSpc>
              <a:spcBef>
                <a:spcPts val="1205"/>
              </a:spcBef>
              <a:buSzPct val="77777"/>
              <a:buChar char="•"/>
              <a:tabLst>
                <a:tab pos="297815" algn="l"/>
                <a:tab pos="298450" algn="l"/>
              </a:tabLst>
            </a:pPr>
            <a:r>
              <a:rPr sz="1800" spc="-5" dirty="0">
                <a:latin typeface="Arial"/>
                <a:cs typeface="Arial"/>
              </a:rPr>
              <a:t>Always start</a:t>
            </a:r>
            <a:r>
              <a:rPr sz="1800" spc="-10" dirty="0">
                <a:latin typeface="Arial"/>
                <a:cs typeface="Arial"/>
              </a:rPr>
              <a:t> </a:t>
            </a:r>
            <a:r>
              <a:rPr sz="1800" spc="-5" dirty="0">
                <a:latin typeface="Arial"/>
                <a:cs typeface="Arial"/>
              </a:rPr>
              <a:t>with:</a:t>
            </a:r>
            <a:endParaRPr sz="1800">
              <a:latin typeface="Arial"/>
              <a:cs typeface="Arial"/>
            </a:endParaRPr>
          </a:p>
        </p:txBody>
      </p:sp>
      <p:sp>
        <p:nvSpPr>
          <p:cNvPr id="3" name="object 3"/>
          <p:cNvSpPr txBox="1"/>
          <p:nvPr/>
        </p:nvSpPr>
        <p:spPr>
          <a:xfrm>
            <a:off x="710322" y="2842389"/>
            <a:ext cx="2515235" cy="626745"/>
          </a:xfrm>
          <a:prstGeom prst="rect">
            <a:avLst/>
          </a:prstGeom>
        </p:spPr>
        <p:txBody>
          <a:bodyPr vert="horz" wrap="square" lIns="0" tIns="38735" rIns="0" bIns="0" rtlCol="0">
            <a:spAutoFit/>
          </a:bodyPr>
          <a:lstStyle/>
          <a:p>
            <a:pPr marL="203200" indent="-190500">
              <a:lnSpc>
                <a:spcPct val="100000"/>
              </a:lnSpc>
              <a:spcBef>
                <a:spcPts val="305"/>
              </a:spcBef>
              <a:buChar char="–"/>
              <a:tabLst>
                <a:tab pos="203200" algn="l"/>
              </a:tabLst>
            </a:pPr>
            <a:r>
              <a:rPr sz="1800" spc="-5" dirty="0">
                <a:latin typeface="Arial"/>
                <a:cs typeface="Arial"/>
              </a:rPr>
              <a:t>the cleanest areas</a:t>
            </a:r>
            <a:r>
              <a:rPr sz="1800" spc="-50" dirty="0">
                <a:latin typeface="Arial"/>
                <a:cs typeface="Arial"/>
              </a:rPr>
              <a:t> </a:t>
            </a:r>
            <a:r>
              <a:rPr sz="1800" spc="-5" dirty="0">
                <a:latin typeface="Arial"/>
                <a:cs typeface="Arial"/>
              </a:rPr>
              <a:t>first</a:t>
            </a:r>
            <a:endParaRPr sz="1800">
              <a:latin typeface="Arial"/>
              <a:cs typeface="Arial"/>
            </a:endParaRPr>
          </a:p>
          <a:p>
            <a:pPr marL="203200" indent="-190500">
              <a:lnSpc>
                <a:spcPct val="100000"/>
              </a:lnSpc>
              <a:spcBef>
                <a:spcPts val="204"/>
              </a:spcBef>
              <a:buChar char="–"/>
              <a:tabLst>
                <a:tab pos="203200" algn="l"/>
              </a:tabLst>
            </a:pPr>
            <a:r>
              <a:rPr sz="1800" spc="-5" dirty="0">
                <a:latin typeface="Arial"/>
                <a:cs typeface="Arial"/>
              </a:rPr>
              <a:t>the top</a:t>
            </a:r>
            <a:r>
              <a:rPr sz="1800" spc="-15" dirty="0">
                <a:latin typeface="Arial"/>
                <a:cs typeface="Arial"/>
              </a:rPr>
              <a:t> </a:t>
            </a:r>
            <a:r>
              <a:rPr sz="1800" spc="-5" dirty="0">
                <a:latin typeface="Arial"/>
                <a:cs typeface="Arial"/>
              </a:rPr>
              <a:t>first</a:t>
            </a:r>
            <a:endParaRPr sz="1800">
              <a:latin typeface="Arial"/>
              <a:cs typeface="Arial"/>
            </a:endParaRPr>
          </a:p>
        </p:txBody>
      </p:sp>
      <p:sp>
        <p:nvSpPr>
          <p:cNvPr id="4" name="object 4"/>
          <p:cNvSpPr txBox="1"/>
          <p:nvPr/>
        </p:nvSpPr>
        <p:spPr>
          <a:xfrm>
            <a:off x="4018672" y="2842389"/>
            <a:ext cx="2476500" cy="626745"/>
          </a:xfrm>
          <a:prstGeom prst="rect">
            <a:avLst/>
          </a:prstGeom>
        </p:spPr>
        <p:txBody>
          <a:bodyPr vert="horz" wrap="square" lIns="0" tIns="12700" rIns="0" bIns="0" rtlCol="0">
            <a:spAutoFit/>
          </a:bodyPr>
          <a:lstStyle/>
          <a:p>
            <a:pPr marL="12700" marR="5080" indent="914400">
              <a:lnSpc>
                <a:spcPct val="109600"/>
              </a:lnSpc>
              <a:spcBef>
                <a:spcPts val="100"/>
              </a:spcBef>
            </a:pPr>
            <a:r>
              <a:rPr sz="1800" spc="-5" dirty="0">
                <a:latin typeface="Arial"/>
                <a:cs typeface="Arial"/>
              </a:rPr>
              <a:t>the dirtiest</a:t>
            </a:r>
            <a:r>
              <a:rPr sz="1800" spc="-60" dirty="0">
                <a:latin typeface="Arial"/>
                <a:cs typeface="Arial"/>
              </a:rPr>
              <a:t> </a:t>
            </a:r>
            <a:r>
              <a:rPr sz="1800" spc="-5" dirty="0">
                <a:latin typeface="Arial"/>
                <a:cs typeface="Arial"/>
              </a:rPr>
              <a:t>last;  the bottom</a:t>
            </a:r>
            <a:r>
              <a:rPr sz="1800" spc="-10" dirty="0">
                <a:latin typeface="Arial"/>
                <a:cs typeface="Arial"/>
              </a:rPr>
              <a:t> </a:t>
            </a:r>
            <a:r>
              <a:rPr sz="1800" spc="-5" dirty="0">
                <a:latin typeface="Arial"/>
                <a:cs typeface="Arial"/>
              </a:rPr>
              <a:t>last.</a:t>
            </a:r>
            <a:endParaRPr sz="1800">
              <a:latin typeface="Arial"/>
              <a:cs typeface="Arial"/>
            </a:endParaRPr>
          </a:p>
        </p:txBody>
      </p:sp>
      <p:sp>
        <p:nvSpPr>
          <p:cNvPr id="5" name="object 5"/>
          <p:cNvSpPr txBox="1"/>
          <p:nvPr/>
        </p:nvSpPr>
        <p:spPr>
          <a:xfrm>
            <a:off x="361072" y="3596812"/>
            <a:ext cx="6018530" cy="299720"/>
          </a:xfrm>
          <a:prstGeom prst="rect">
            <a:avLst/>
          </a:prstGeom>
        </p:spPr>
        <p:txBody>
          <a:bodyPr vert="horz" wrap="square" lIns="0" tIns="12700" rIns="0" bIns="0" rtlCol="0">
            <a:spAutoFit/>
          </a:bodyPr>
          <a:lstStyle/>
          <a:p>
            <a:pPr marL="298450" indent="-285750">
              <a:lnSpc>
                <a:spcPct val="100000"/>
              </a:lnSpc>
              <a:spcBef>
                <a:spcPts val="100"/>
              </a:spcBef>
              <a:buSzPct val="77777"/>
              <a:buChar char="•"/>
              <a:tabLst>
                <a:tab pos="297815" algn="l"/>
                <a:tab pos="298450" algn="l"/>
              </a:tabLst>
            </a:pPr>
            <a:r>
              <a:rPr sz="1800" spc="-5" dirty="0">
                <a:latin typeface="Arial"/>
                <a:cs typeface="Arial"/>
              </a:rPr>
              <a:t>Discard items that cannot be decontaminated</a:t>
            </a:r>
            <a:r>
              <a:rPr sz="1800" spc="15" dirty="0">
                <a:latin typeface="Arial"/>
                <a:cs typeface="Arial"/>
              </a:rPr>
              <a:t> </a:t>
            </a:r>
            <a:r>
              <a:rPr sz="1800" spc="-20" dirty="0">
                <a:latin typeface="Arial"/>
                <a:cs typeface="Arial"/>
              </a:rPr>
              <a:t>effectively.</a:t>
            </a:r>
            <a:endParaRPr sz="1800">
              <a:latin typeface="Arial"/>
              <a:cs typeface="Arial"/>
            </a:endParaRPr>
          </a:p>
        </p:txBody>
      </p:sp>
      <p:sp>
        <p:nvSpPr>
          <p:cNvPr id="6" name="object 6"/>
          <p:cNvSpPr txBox="1">
            <a:spLocks noGrp="1"/>
          </p:cNvSpPr>
          <p:nvPr>
            <p:ph type="title"/>
          </p:nvPr>
        </p:nvSpPr>
        <p:spPr>
          <a:xfrm>
            <a:off x="361072" y="147666"/>
            <a:ext cx="5282565" cy="865505"/>
          </a:xfrm>
          <a:prstGeom prst="rect">
            <a:avLst/>
          </a:prstGeom>
        </p:spPr>
        <p:txBody>
          <a:bodyPr vert="horz" wrap="square" lIns="0" tIns="62865" rIns="0" bIns="0" rtlCol="0">
            <a:spAutoFit/>
          </a:bodyPr>
          <a:lstStyle/>
          <a:p>
            <a:pPr marL="12700" marR="5080">
              <a:lnSpc>
                <a:spcPts val="3130"/>
              </a:lnSpc>
              <a:spcBef>
                <a:spcPts val="495"/>
              </a:spcBef>
            </a:pPr>
            <a:r>
              <a:rPr sz="2900" spc="-5" dirty="0"/>
              <a:t>Basic </a:t>
            </a:r>
            <a:r>
              <a:rPr sz="2900" spc="-10" dirty="0"/>
              <a:t>principles </a:t>
            </a:r>
            <a:r>
              <a:rPr sz="2900" dirty="0"/>
              <a:t>of </a:t>
            </a:r>
            <a:r>
              <a:rPr sz="2900" spc="-10" dirty="0"/>
              <a:t>environmental  </a:t>
            </a:r>
            <a:r>
              <a:rPr sz="2900" spc="-5" dirty="0"/>
              <a:t>cleaning</a:t>
            </a:r>
            <a:endParaRPr sz="2900"/>
          </a:p>
        </p:txBody>
      </p:sp>
      <p:sp>
        <p:nvSpPr>
          <p:cNvPr id="7" name="object 7"/>
          <p:cNvSpPr/>
          <p:nvPr/>
        </p:nvSpPr>
        <p:spPr>
          <a:xfrm>
            <a:off x="3589364" y="2836382"/>
            <a:ext cx="978535" cy="322580"/>
          </a:xfrm>
          <a:custGeom>
            <a:avLst/>
            <a:gdLst/>
            <a:ahLst/>
            <a:cxnLst/>
            <a:rect l="l" t="t" r="r" b="b"/>
            <a:pathLst>
              <a:path w="978535" h="322580">
                <a:moveTo>
                  <a:pt x="817347" y="0"/>
                </a:moveTo>
                <a:lnTo>
                  <a:pt x="817347" y="80529"/>
                </a:lnTo>
                <a:lnTo>
                  <a:pt x="0" y="80529"/>
                </a:lnTo>
                <a:lnTo>
                  <a:pt x="0" y="241590"/>
                </a:lnTo>
                <a:lnTo>
                  <a:pt x="817347" y="241590"/>
                </a:lnTo>
                <a:lnTo>
                  <a:pt x="817347" y="322121"/>
                </a:lnTo>
                <a:lnTo>
                  <a:pt x="978408" y="161060"/>
                </a:lnTo>
                <a:lnTo>
                  <a:pt x="817347" y="0"/>
                </a:lnTo>
                <a:close/>
              </a:path>
            </a:pathLst>
          </a:custGeom>
          <a:solidFill>
            <a:srgbClr val="C00000"/>
          </a:solidFill>
        </p:spPr>
        <p:txBody>
          <a:bodyPr wrap="square" lIns="0" tIns="0" rIns="0" bIns="0" rtlCol="0"/>
          <a:lstStyle/>
          <a:p>
            <a:endParaRPr/>
          </a:p>
        </p:txBody>
      </p:sp>
      <p:sp>
        <p:nvSpPr>
          <p:cNvPr id="8" name="object 8"/>
          <p:cNvSpPr/>
          <p:nvPr/>
        </p:nvSpPr>
        <p:spPr>
          <a:xfrm>
            <a:off x="3589364" y="2836382"/>
            <a:ext cx="978535" cy="322580"/>
          </a:xfrm>
          <a:custGeom>
            <a:avLst/>
            <a:gdLst/>
            <a:ahLst/>
            <a:cxnLst/>
            <a:rect l="l" t="t" r="r" b="b"/>
            <a:pathLst>
              <a:path w="978535" h="322580">
                <a:moveTo>
                  <a:pt x="0" y="80530"/>
                </a:moveTo>
                <a:lnTo>
                  <a:pt x="817347" y="80530"/>
                </a:lnTo>
                <a:lnTo>
                  <a:pt x="817347" y="0"/>
                </a:lnTo>
                <a:lnTo>
                  <a:pt x="978408" y="161061"/>
                </a:lnTo>
                <a:lnTo>
                  <a:pt x="817347" y="322122"/>
                </a:lnTo>
                <a:lnTo>
                  <a:pt x="817347" y="241591"/>
                </a:lnTo>
                <a:lnTo>
                  <a:pt x="0" y="241591"/>
                </a:lnTo>
                <a:lnTo>
                  <a:pt x="0" y="80530"/>
                </a:lnTo>
                <a:close/>
              </a:path>
            </a:pathLst>
          </a:custGeom>
          <a:ln w="12700">
            <a:solidFill>
              <a:srgbClr val="0071A3"/>
            </a:solidFill>
          </a:ln>
        </p:spPr>
        <p:txBody>
          <a:bodyPr wrap="square" lIns="0" tIns="0" rIns="0" bIns="0" rtlCol="0"/>
          <a:lstStyle/>
          <a:p>
            <a:endParaRPr/>
          </a:p>
        </p:txBody>
      </p:sp>
      <p:sp>
        <p:nvSpPr>
          <p:cNvPr id="9" name="object 9"/>
          <p:cNvSpPr/>
          <p:nvPr/>
        </p:nvSpPr>
        <p:spPr>
          <a:xfrm>
            <a:off x="660113" y="4224702"/>
            <a:ext cx="7723051" cy="2543505"/>
          </a:xfrm>
          <a:prstGeom prst="rect">
            <a:avLst/>
          </a:prstGeom>
          <a:blipFill>
            <a:blip r:embed="rId2" cstate="print"/>
            <a:stretch>
              <a:fillRect/>
            </a:stretch>
          </a:blipFill>
        </p:spPr>
        <p:txBody>
          <a:bodyPr wrap="square" lIns="0" tIns="0" rIns="0" bIns="0" rtlCol="0"/>
          <a:lstStyle/>
          <a:p>
            <a:endParaRPr/>
          </a:p>
        </p:txBody>
      </p:sp>
      <p:sp>
        <p:nvSpPr>
          <p:cNvPr id="10" name="object 10"/>
          <p:cNvSpPr txBox="1"/>
          <p:nvPr/>
        </p:nvSpPr>
        <p:spPr>
          <a:xfrm>
            <a:off x="660113" y="4018485"/>
            <a:ext cx="7723505" cy="739140"/>
          </a:xfrm>
          <a:prstGeom prst="rect">
            <a:avLst/>
          </a:prstGeom>
          <a:solidFill>
            <a:srgbClr val="FFC000"/>
          </a:solidFill>
        </p:spPr>
        <p:txBody>
          <a:bodyPr vert="horz" wrap="square" lIns="0" tIns="41275" rIns="0" bIns="0" rtlCol="0">
            <a:spAutoFit/>
          </a:bodyPr>
          <a:lstStyle/>
          <a:p>
            <a:pPr algn="ctr">
              <a:lnSpc>
                <a:spcPts val="1675"/>
              </a:lnSpc>
              <a:spcBef>
                <a:spcPts val="325"/>
              </a:spcBef>
            </a:pPr>
            <a:r>
              <a:rPr sz="1400" b="1" spc="-5" dirty="0">
                <a:latin typeface="Arial"/>
                <a:cs typeface="Arial"/>
              </a:rPr>
              <a:t>Note:</a:t>
            </a:r>
            <a:endParaRPr sz="1400">
              <a:latin typeface="Arial"/>
              <a:cs typeface="Arial"/>
            </a:endParaRPr>
          </a:p>
          <a:p>
            <a:pPr marL="103505" marR="95250" algn="ctr">
              <a:lnSpc>
                <a:spcPts val="1700"/>
              </a:lnSpc>
              <a:spcBef>
                <a:spcPts val="35"/>
              </a:spcBef>
            </a:pPr>
            <a:r>
              <a:rPr sz="1400" dirty="0">
                <a:latin typeface="Arial"/>
                <a:cs typeface="Arial"/>
              </a:rPr>
              <a:t>if </a:t>
            </a:r>
            <a:r>
              <a:rPr sz="1400" spc="-5" dirty="0">
                <a:latin typeface="Arial"/>
                <a:cs typeface="Arial"/>
              </a:rPr>
              <a:t>an item </a:t>
            </a:r>
            <a:r>
              <a:rPr sz="1400" dirty="0">
                <a:latin typeface="Arial"/>
                <a:cs typeface="Arial"/>
              </a:rPr>
              <a:t>is </a:t>
            </a:r>
            <a:r>
              <a:rPr sz="1400" b="1" spc="-5" dirty="0">
                <a:latin typeface="Arial"/>
                <a:cs typeface="Arial"/>
              </a:rPr>
              <a:t>torn, it will not be possible to decontaminate it effectively</a:t>
            </a:r>
            <a:r>
              <a:rPr sz="1400" spc="-5" dirty="0">
                <a:latin typeface="Arial"/>
                <a:cs typeface="Arial"/>
              </a:rPr>
              <a:t>, </a:t>
            </a:r>
            <a:r>
              <a:rPr sz="1400" dirty="0">
                <a:latin typeface="Arial"/>
                <a:cs typeface="Arial"/>
              </a:rPr>
              <a:t>so </a:t>
            </a:r>
            <a:r>
              <a:rPr sz="1400" spc="-5" dirty="0">
                <a:latin typeface="Arial"/>
                <a:cs typeface="Arial"/>
              </a:rPr>
              <a:t>discard </a:t>
            </a:r>
            <a:r>
              <a:rPr sz="1400" dirty="0">
                <a:latin typeface="Arial"/>
                <a:cs typeface="Arial"/>
              </a:rPr>
              <a:t>it </a:t>
            </a:r>
            <a:r>
              <a:rPr sz="1400" spc="-5" dirty="0">
                <a:latin typeface="Arial"/>
                <a:cs typeface="Arial"/>
              </a:rPr>
              <a:t>or find </a:t>
            </a:r>
            <a:r>
              <a:rPr sz="1400" dirty="0">
                <a:latin typeface="Arial"/>
                <a:cs typeface="Arial"/>
              </a:rPr>
              <a:t>a  </a:t>
            </a:r>
            <a:r>
              <a:rPr sz="1400" spc="-5" dirty="0">
                <a:latin typeface="Arial"/>
                <a:cs typeface="Arial"/>
              </a:rPr>
              <a:t>way to resolve the problem (e.g. cover the bed with </a:t>
            </a:r>
            <a:r>
              <a:rPr sz="1400" dirty="0">
                <a:latin typeface="Arial"/>
                <a:cs typeface="Arial"/>
              </a:rPr>
              <a:t>a </a:t>
            </a:r>
            <a:r>
              <a:rPr sz="1400" spc="-5" dirty="0">
                <a:latin typeface="Arial"/>
                <a:cs typeface="Arial"/>
              </a:rPr>
              <a:t>plastic sheet until </a:t>
            </a:r>
            <a:r>
              <a:rPr sz="1400" dirty="0">
                <a:latin typeface="Arial"/>
                <a:cs typeface="Arial"/>
              </a:rPr>
              <a:t>a </a:t>
            </a:r>
            <a:r>
              <a:rPr sz="1400" spc="-5" dirty="0">
                <a:latin typeface="Arial"/>
                <a:cs typeface="Arial"/>
              </a:rPr>
              <a:t>replacement </a:t>
            </a:r>
            <a:r>
              <a:rPr sz="1400" dirty="0">
                <a:latin typeface="Arial"/>
                <a:cs typeface="Arial"/>
              </a:rPr>
              <a:t>is </a:t>
            </a:r>
            <a:r>
              <a:rPr sz="1400" spc="-5" dirty="0">
                <a:latin typeface="Arial"/>
                <a:cs typeface="Arial"/>
              </a:rPr>
              <a:t>found).</a:t>
            </a:r>
            <a:endParaRPr sz="1400">
              <a:latin typeface="Arial"/>
              <a:cs typeface="Arial"/>
            </a:endParaRPr>
          </a:p>
        </p:txBody>
      </p:sp>
      <p:sp>
        <p:nvSpPr>
          <p:cNvPr id="11" name="object 11"/>
          <p:cNvSpPr/>
          <p:nvPr/>
        </p:nvSpPr>
        <p:spPr>
          <a:xfrm>
            <a:off x="2610956" y="3152870"/>
            <a:ext cx="978535" cy="322580"/>
          </a:xfrm>
          <a:custGeom>
            <a:avLst/>
            <a:gdLst/>
            <a:ahLst/>
            <a:cxnLst/>
            <a:rect l="l" t="t" r="r" b="b"/>
            <a:pathLst>
              <a:path w="978535" h="322579">
                <a:moveTo>
                  <a:pt x="817346" y="0"/>
                </a:moveTo>
                <a:lnTo>
                  <a:pt x="817346" y="80530"/>
                </a:lnTo>
                <a:lnTo>
                  <a:pt x="0" y="80530"/>
                </a:lnTo>
                <a:lnTo>
                  <a:pt x="0" y="241590"/>
                </a:lnTo>
                <a:lnTo>
                  <a:pt x="817346" y="241590"/>
                </a:lnTo>
                <a:lnTo>
                  <a:pt x="817346" y="322121"/>
                </a:lnTo>
                <a:lnTo>
                  <a:pt x="978407" y="161061"/>
                </a:lnTo>
                <a:lnTo>
                  <a:pt x="817346" y="0"/>
                </a:lnTo>
                <a:close/>
              </a:path>
            </a:pathLst>
          </a:custGeom>
          <a:solidFill>
            <a:srgbClr val="C00000"/>
          </a:solidFill>
        </p:spPr>
        <p:txBody>
          <a:bodyPr wrap="square" lIns="0" tIns="0" rIns="0" bIns="0" rtlCol="0"/>
          <a:lstStyle/>
          <a:p>
            <a:endParaRPr/>
          </a:p>
        </p:txBody>
      </p:sp>
      <p:sp>
        <p:nvSpPr>
          <p:cNvPr id="12" name="object 12"/>
          <p:cNvSpPr/>
          <p:nvPr/>
        </p:nvSpPr>
        <p:spPr>
          <a:xfrm>
            <a:off x="2610956" y="3152870"/>
            <a:ext cx="978535" cy="322580"/>
          </a:xfrm>
          <a:custGeom>
            <a:avLst/>
            <a:gdLst/>
            <a:ahLst/>
            <a:cxnLst/>
            <a:rect l="l" t="t" r="r" b="b"/>
            <a:pathLst>
              <a:path w="978535" h="322579">
                <a:moveTo>
                  <a:pt x="0" y="80530"/>
                </a:moveTo>
                <a:lnTo>
                  <a:pt x="817347" y="80530"/>
                </a:lnTo>
                <a:lnTo>
                  <a:pt x="817347" y="0"/>
                </a:lnTo>
                <a:lnTo>
                  <a:pt x="978408" y="161061"/>
                </a:lnTo>
                <a:lnTo>
                  <a:pt x="817347" y="322122"/>
                </a:lnTo>
                <a:lnTo>
                  <a:pt x="817347" y="241591"/>
                </a:lnTo>
                <a:lnTo>
                  <a:pt x="0" y="241591"/>
                </a:lnTo>
                <a:lnTo>
                  <a:pt x="0" y="80530"/>
                </a:lnTo>
                <a:close/>
              </a:path>
            </a:pathLst>
          </a:custGeom>
          <a:ln w="12700">
            <a:solidFill>
              <a:srgbClr val="0071A3"/>
            </a:solidFill>
          </a:ln>
        </p:spPr>
        <p:txBody>
          <a:bodyPr wrap="square" lIns="0" tIns="0" rIns="0" bIns="0" rtlCol="0"/>
          <a:lstStyle/>
          <a:p>
            <a:endParaRPr/>
          </a:p>
        </p:txBody>
      </p:sp>
      <p:sp>
        <p:nvSpPr>
          <p:cNvPr id="13" name="object 13"/>
          <p:cNvSpPr/>
          <p:nvPr/>
        </p:nvSpPr>
        <p:spPr>
          <a:xfrm>
            <a:off x="7236296" y="1010949"/>
            <a:ext cx="1309707" cy="1309707"/>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44448" y="67478"/>
            <a:ext cx="7096125" cy="1308735"/>
          </a:xfrm>
          <a:prstGeom prst="rect">
            <a:avLst/>
          </a:prstGeom>
        </p:spPr>
        <p:txBody>
          <a:bodyPr vert="horz" wrap="square" lIns="0" tIns="65405" rIns="0" bIns="0" rtlCol="0">
            <a:spAutoFit/>
          </a:bodyPr>
          <a:lstStyle/>
          <a:p>
            <a:pPr marL="12700" marR="5080">
              <a:lnSpc>
                <a:spcPts val="3229"/>
              </a:lnSpc>
              <a:spcBef>
                <a:spcPts val="515"/>
              </a:spcBef>
            </a:pPr>
            <a:r>
              <a:rPr sz="3000" b="1" spc="-5" dirty="0">
                <a:solidFill>
                  <a:srgbClr val="0092CC"/>
                </a:solidFill>
                <a:latin typeface="Times New Roman"/>
                <a:cs typeface="Times New Roman"/>
              </a:rPr>
              <a:t>Cleaning, decontamination and disinfection  </a:t>
            </a:r>
            <a:r>
              <a:rPr sz="3000" b="1" spc="-15" dirty="0">
                <a:solidFill>
                  <a:srgbClr val="0092CC"/>
                </a:solidFill>
                <a:latin typeface="Times New Roman"/>
                <a:cs typeface="Times New Roman"/>
              </a:rPr>
              <a:t>requirements </a:t>
            </a:r>
            <a:r>
              <a:rPr sz="3000" b="1" dirty="0">
                <a:solidFill>
                  <a:srgbClr val="0092CC"/>
                </a:solidFill>
                <a:latin typeface="Times New Roman"/>
                <a:cs typeface="Times New Roman"/>
              </a:rPr>
              <a:t>for</a:t>
            </a:r>
            <a:r>
              <a:rPr sz="3000" b="1" spc="-40" dirty="0">
                <a:solidFill>
                  <a:srgbClr val="0092CC"/>
                </a:solidFill>
                <a:latin typeface="Times New Roman"/>
                <a:cs typeface="Times New Roman"/>
              </a:rPr>
              <a:t> </a:t>
            </a:r>
            <a:r>
              <a:rPr sz="3000" b="1" spc="-5" dirty="0">
                <a:solidFill>
                  <a:srgbClr val="0092CC"/>
                </a:solidFill>
                <a:latin typeface="Times New Roman"/>
                <a:cs typeface="Times New Roman"/>
              </a:rPr>
              <a:t>surfaces</a:t>
            </a:r>
            <a:endParaRPr sz="3000">
              <a:latin typeface="Times New Roman"/>
              <a:cs typeface="Times New Roman"/>
            </a:endParaRPr>
          </a:p>
          <a:p>
            <a:pPr marL="12700">
              <a:lnSpc>
                <a:spcPts val="3225"/>
              </a:lnSpc>
            </a:pPr>
            <a:r>
              <a:rPr sz="3000" b="1" dirty="0">
                <a:solidFill>
                  <a:srgbClr val="0092CC"/>
                </a:solidFill>
                <a:latin typeface="Times New Roman"/>
                <a:cs typeface="Times New Roman"/>
              </a:rPr>
              <a:t>in </a:t>
            </a:r>
            <a:r>
              <a:rPr sz="3000" b="1" spc="-5" dirty="0">
                <a:solidFill>
                  <a:srgbClr val="0092CC"/>
                </a:solidFill>
                <a:latin typeface="Times New Roman"/>
                <a:cs typeface="Times New Roman"/>
              </a:rPr>
              <a:t>clinical (including surgical)</a:t>
            </a:r>
            <a:r>
              <a:rPr sz="3000" b="1" dirty="0">
                <a:solidFill>
                  <a:srgbClr val="0092CC"/>
                </a:solidFill>
                <a:latin typeface="Times New Roman"/>
                <a:cs typeface="Times New Roman"/>
              </a:rPr>
              <a:t> </a:t>
            </a:r>
            <a:r>
              <a:rPr sz="3000" b="1" spc="-10" dirty="0">
                <a:solidFill>
                  <a:srgbClr val="0092CC"/>
                </a:solidFill>
                <a:latin typeface="Times New Roman"/>
                <a:cs typeface="Times New Roman"/>
              </a:rPr>
              <a:t>areas</a:t>
            </a:r>
            <a:endParaRPr sz="3000">
              <a:latin typeface="Times New Roman"/>
              <a:cs typeface="Times New Roman"/>
            </a:endParaRPr>
          </a:p>
        </p:txBody>
      </p:sp>
      <p:graphicFrame>
        <p:nvGraphicFramePr>
          <p:cNvPr id="3" name="object 3"/>
          <p:cNvGraphicFramePr>
            <a:graphicFrameLocks noGrp="1"/>
          </p:cNvGraphicFramePr>
          <p:nvPr/>
        </p:nvGraphicFramePr>
        <p:xfrm>
          <a:off x="132798" y="1468442"/>
          <a:ext cx="8854440" cy="5269230"/>
        </p:xfrm>
        <a:graphic>
          <a:graphicData uri="http://schemas.openxmlformats.org/drawingml/2006/table">
            <a:tbl>
              <a:tblPr firstRow="1" bandRow="1">
                <a:tableStyleId>{2D5ABB26-0587-4C30-8999-92F81FD0307C}</a:tableStyleId>
              </a:tblPr>
              <a:tblGrid>
                <a:gridCol w="2951480">
                  <a:extLst>
                    <a:ext uri="{9D8B030D-6E8A-4147-A177-3AD203B41FA5}">
                      <a16:colId xmlns:a16="http://schemas.microsoft.com/office/drawing/2014/main" val="20000"/>
                    </a:ext>
                  </a:extLst>
                </a:gridCol>
                <a:gridCol w="2951480">
                  <a:extLst>
                    <a:ext uri="{9D8B030D-6E8A-4147-A177-3AD203B41FA5}">
                      <a16:colId xmlns:a16="http://schemas.microsoft.com/office/drawing/2014/main" val="20001"/>
                    </a:ext>
                  </a:extLst>
                </a:gridCol>
                <a:gridCol w="2951480">
                  <a:extLst>
                    <a:ext uri="{9D8B030D-6E8A-4147-A177-3AD203B41FA5}">
                      <a16:colId xmlns:a16="http://schemas.microsoft.com/office/drawing/2014/main" val="20002"/>
                    </a:ext>
                  </a:extLst>
                </a:gridCol>
              </a:tblGrid>
              <a:tr h="697230">
                <a:tc>
                  <a:txBody>
                    <a:bodyPr/>
                    <a:lstStyle/>
                    <a:p>
                      <a:pPr marL="681355">
                        <a:lnSpc>
                          <a:spcPts val="2365"/>
                        </a:lnSpc>
                      </a:pPr>
                      <a:r>
                        <a:rPr sz="2000" b="1" spc="-15" dirty="0">
                          <a:latin typeface="Arial Narrow"/>
                          <a:cs typeface="Arial Narrow"/>
                        </a:rPr>
                        <a:t>SURFACE</a:t>
                      </a:r>
                      <a:r>
                        <a:rPr sz="2000" b="1" spc="-5" dirty="0">
                          <a:latin typeface="Arial Narrow"/>
                          <a:cs typeface="Arial Narrow"/>
                        </a:rPr>
                        <a:t> TYPE</a:t>
                      </a:r>
                      <a:endParaRPr sz="2000">
                        <a:latin typeface="Arial Narrow"/>
                        <a:cs typeface="Arial Narrow"/>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0099CC"/>
                    </a:solidFill>
                  </a:tcPr>
                </a:tc>
                <a:tc>
                  <a:txBody>
                    <a:bodyPr/>
                    <a:lstStyle/>
                    <a:p>
                      <a:pPr marL="892175">
                        <a:lnSpc>
                          <a:spcPts val="2365"/>
                        </a:lnSpc>
                      </a:pPr>
                      <a:r>
                        <a:rPr sz="2000" b="1" spc="-5" dirty="0">
                          <a:latin typeface="Arial Narrow"/>
                          <a:cs typeface="Arial Narrow"/>
                        </a:rPr>
                        <a:t>DEFINITION</a:t>
                      </a:r>
                      <a:endParaRPr sz="2000">
                        <a:latin typeface="Arial Narrow"/>
                        <a:cs typeface="Arial Narrow"/>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0099CC"/>
                    </a:solidFill>
                  </a:tcPr>
                </a:tc>
                <a:tc>
                  <a:txBody>
                    <a:bodyPr/>
                    <a:lstStyle/>
                    <a:p>
                      <a:pPr marL="138430">
                        <a:lnSpc>
                          <a:spcPts val="2365"/>
                        </a:lnSpc>
                      </a:pPr>
                      <a:r>
                        <a:rPr sz="2000" b="1" spc="-5" dirty="0">
                          <a:latin typeface="Arial Narrow"/>
                          <a:cs typeface="Arial Narrow"/>
                        </a:rPr>
                        <a:t>CLEANING</a:t>
                      </a:r>
                      <a:r>
                        <a:rPr sz="2000" b="1" spc="-20" dirty="0">
                          <a:latin typeface="Arial Narrow"/>
                          <a:cs typeface="Arial Narrow"/>
                        </a:rPr>
                        <a:t> </a:t>
                      </a:r>
                      <a:r>
                        <a:rPr sz="2000" b="1" spc="-5" dirty="0">
                          <a:latin typeface="Arial Narrow"/>
                          <a:cs typeface="Arial Narrow"/>
                        </a:rPr>
                        <a:t>REQUIREMENT</a:t>
                      </a:r>
                      <a:endParaRPr sz="2000">
                        <a:latin typeface="Arial Narrow"/>
                        <a:cs typeface="Arial Narrow"/>
                      </a:endParaRPr>
                    </a:p>
                  </a:txBody>
                  <a:tcPr marL="0" marR="0" marT="0" marB="0">
                    <a:lnL w="19050">
                      <a:solidFill>
                        <a:srgbClr val="FFFFFF"/>
                      </a:solidFill>
                      <a:prstDash val="solid"/>
                    </a:lnL>
                    <a:lnR w="19050">
                      <a:solidFill>
                        <a:srgbClr val="FFFFFF"/>
                      </a:solidFill>
                      <a:prstDash val="solid"/>
                    </a:lnR>
                    <a:lnT w="19050">
                      <a:solidFill>
                        <a:srgbClr val="FFFFFF"/>
                      </a:solidFill>
                      <a:prstDash val="solid"/>
                    </a:lnT>
                    <a:lnB w="53975">
                      <a:solidFill>
                        <a:srgbClr val="FFFFFF"/>
                      </a:solidFill>
                      <a:prstDash val="solid"/>
                    </a:lnB>
                    <a:solidFill>
                      <a:srgbClr val="0099CC"/>
                    </a:solidFill>
                  </a:tcPr>
                </a:tc>
                <a:extLst>
                  <a:ext uri="{0D108BD9-81ED-4DB2-BD59-A6C34878D82A}">
                    <a16:rowId xmlns:a16="http://schemas.microsoft.com/office/drawing/2014/main" val="10000"/>
                  </a:ext>
                </a:extLst>
              </a:tr>
              <a:tr h="2438400">
                <a:tc>
                  <a:txBody>
                    <a:bodyPr/>
                    <a:lstStyle/>
                    <a:p>
                      <a:pPr marL="74930">
                        <a:lnSpc>
                          <a:spcPts val="2365"/>
                        </a:lnSpc>
                      </a:pPr>
                      <a:r>
                        <a:rPr sz="2000" b="1" spc="-5" dirty="0">
                          <a:latin typeface="Arial Narrow"/>
                          <a:cs typeface="Arial Narrow"/>
                        </a:rPr>
                        <a:t>High hand touch</a:t>
                      </a:r>
                      <a:r>
                        <a:rPr sz="2000" b="1" spc="-40" dirty="0">
                          <a:latin typeface="Arial Narrow"/>
                          <a:cs typeface="Arial Narrow"/>
                        </a:rPr>
                        <a:t> </a:t>
                      </a:r>
                      <a:r>
                        <a:rPr sz="2000" b="1" spc="-5" dirty="0">
                          <a:latin typeface="Arial Narrow"/>
                          <a:cs typeface="Arial Narrow"/>
                        </a:rPr>
                        <a:t>surface</a:t>
                      </a:r>
                      <a:endParaRPr sz="2000">
                        <a:latin typeface="Arial Narrow"/>
                        <a:cs typeface="Arial Narrow"/>
                      </a:endParaRPr>
                    </a:p>
                  </a:txBody>
                  <a:tcPr marL="0" marR="0" marT="0"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CCECFF"/>
                    </a:solidFill>
                  </a:tcPr>
                </a:tc>
                <a:tc>
                  <a:txBody>
                    <a:bodyPr/>
                    <a:lstStyle/>
                    <a:p>
                      <a:pPr marL="74930" marR="403860">
                        <a:lnSpc>
                          <a:spcPts val="2400"/>
                        </a:lnSpc>
                        <a:spcBef>
                          <a:spcPts val="45"/>
                        </a:spcBef>
                      </a:pPr>
                      <a:r>
                        <a:rPr sz="2000" dirty="0">
                          <a:latin typeface="Arial Narrow"/>
                          <a:cs typeface="Arial Narrow"/>
                        </a:rPr>
                        <a:t>Any </a:t>
                      </a:r>
                      <a:r>
                        <a:rPr sz="2000" spc="-5" dirty="0">
                          <a:latin typeface="Arial Narrow"/>
                          <a:cs typeface="Arial Narrow"/>
                        </a:rPr>
                        <a:t>surface </a:t>
                      </a:r>
                      <a:r>
                        <a:rPr sz="2000" b="1" spc="-5" dirty="0">
                          <a:latin typeface="Arial Narrow"/>
                          <a:cs typeface="Arial Narrow"/>
                        </a:rPr>
                        <a:t>with frequent  contact with</a:t>
                      </a:r>
                      <a:r>
                        <a:rPr sz="2000" b="1" spc="-20" dirty="0">
                          <a:latin typeface="Arial Narrow"/>
                          <a:cs typeface="Arial Narrow"/>
                        </a:rPr>
                        <a:t> </a:t>
                      </a:r>
                      <a:r>
                        <a:rPr sz="2000" b="1" spc="-5" dirty="0">
                          <a:latin typeface="Arial Narrow"/>
                          <a:cs typeface="Arial Narrow"/>
                        </a:rPr>
                        <a:t>hands</a:t>
                      </a:r>
                      <a:endParaRPr sz="2000">
                        <a:latin typeface="Arial Narrow"/>
                        <a:cs typeface="Arial Narrow"/>
                      </a:endParaRPr>
                    </a:p>
                  </a:txBody>
                  <a:tcPr marL="0" marR="0" marT="5715"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CCECFF"/>
                    </a:solidFill>
                  </a:tcPr>
                </a:tc>
                <a:tc>
                  <a:txBody>
                    <a:bodyPr/>
                    <a:lstStyle/>
                    <a:p>
                      <a:pPr marL="74930" marR="125730">
                        <a:lnSpc>
                          <a:spcPts val="2400"/>
                        </a:lnSpc>
                        <a:spcBef>
                          <a:spcPts val="45"/>
                        </a:spcBef>
                      </a:pPr>
                      <a:r>
                        <a:rPr sz="2000" spc="-5" dirty="0">
                          <a:latin typeface="Arial Narrow"/>
                          <a:cs typeface="Arial Narrow"/>
                        </a:rPr>
                        <a:t>Requires </a:t>
                      </a:r>
                      <a:r>
                        <a:rPr sz="2000" b="1" spc="-5" dirty="0">
                          <a:latin typeface="Arial Narrow"/>
                          <a:cs typeface="Arial Narrow"/>
                        </a:rPr>
                        <a:t>special attention  </a:t>
                      </a:r>
                      <a:r>
                        <a:rPr sz="2000" dirty="0">
                          <a:latin typeface="Arial Narrow"/>
                          <a:cs typeface="Arial Narrow"/>
                        </a:rPr>
                        <a:t>and </a:t>
                      </a:r>
                      <a:r>
                        <a:rPr sz="2000" b="1" spc="-5" dirty="0">
                          <a:latin typeface="Arial Narrow"/>
                          <a:cs typeface="Arial Narrow"/>
                        </a:rPr>
                        <a:t>more frequent cleaning  </a:t>
                      </a:r>
                      <a:r>
                        <a:rPr sz="2000" b="1" dirty="0">
                          <a:latin typeface="Arial Narrow"/>
                          <a:cs typeface="Arial Narrow"/>
                        </a:rPr>
                        <a:t>After </a:t>
                      </a:r>
                      <a:r>
                        <a:rPr sz="2000" spc="-5" dirty="0">
                          <a:latin typeface="Arial Narrow"/>
                          <a:cs typeface="Arial Narrow"/>
                        </a:rPr>
                        <a:t>thorough </a:t>
                      </a:r>
                      <a:r>
                        <a:rPr sz="2000" b="1" spc="-5" dirty="0">
                          <a:latin typeface="Arial Narrow"/>
                          <a:cs typeface="Arial Narrow"/>
                        </a:rPr>
                        <a:t>cleaning with  detergent, </a:t>
                      </a:r>
                      <a:r>
                        <a:rPr sz="2000" dirty="0">
                          <a:latin typeface="Arial Narrow"/>
                          <a:cs typeface="Arial Narrow"/>
                        </a:rPr>
                        <a:t>use of </a:t>
                      </a:r>
                      <a:r>
                        <a:rPr sz="2000" spc="-5" dirty="0">
                          <a:latin typeface="Arial Narrow"/>
                          <a:cs typeface="Arial Narrow"/>
                        </a:rPr>
                        <a:t>appropriate  </a:t>
                      </a:r>
                      <a:r>
                        <a:rPr sz="2000" b="1" spc="-5" dirty="0">
                          <a:latin typeface="Arial Narrow"/>
                          <a:cs typeface="Arial Narrow"/>
                        </a:rPr>
                        <a:t>disinfectants </a:t>
                      </a:r>
                      <a:r>
                        <a:rPr sz="2000" b="1" dirty="0">
                          <a:latin typeface="Arial Narrow"/>
                          <a:cs typeface="Arial Narrow"/>
                        </a:rPr>
                        <a:t>to  </a:t>
                      </a:r>
                      <a:r>
                        <a:rPr sz="2000" b="1" spc="-5" dirty="0">
                          <a:latin typeface="Arial Narrow"/>
                          <a:cs typeface="Arial Narrow"/>
                        </a:rPr>
                        <a:t>decontaminate </a:t>
                      </a:r>
                      <a:r>
                        <a:rPr sz="2000" spc="-5" dirty="0">
                          <a:latin typeface="Arial Narrow"/>
                          <a:cs typeface="Arial Narrow"/>
                        </a:rPr>
                        <a:t>these  surfaces</a:t>
                      </a:r>
                      <a:endParaRPr sz="2000">
                        <a:latin typeface="Arial Narrow"/>
                        <a:cs typeface="Arial Narrow"/>
                      </a:endParaRPr>
                    </a:p>
                  </a:txBody>
                  <a:tcPr marL="0" marR="0" marT="5715" marB="0">
                    <a:lnL w="19050">
                      <a:solidFill>
                        <a:srgbClr val="FFFFFF"/>
                      </a:solidFill>
                      <a:prstDash val="solid"/>
                    </a:lnL>
                    <a:lnR w="19050">
                      <a:solidFill>
                        <a:srgbClr val="FFFFFF"/>
                      </a:solidFill>
                      <a:prstDash val="solid"/>
                    </a:lnR>
                    <a:lnT w="53975">
                      <a:solidFill>
                        <a:srgbClr val="FFFFFF"/>
                      </a:solidFill>
                      <a:prstDash val="solid"/>
                    </a:lnT>
                    <a:lnB w="19050">
                      <a:solidFill>
                        <a:srgbClr val="FFFFFF"/>
                      </a:solidFill>
                      <a:prstDash val="solid"/>
                    </a:lnB>
                    <a:solidFill>
                      <a:srgbClr val="CCECFF"/>
                    </a:solidFill>
                  </a:tcPr>
                </a:tc>
                <a:extLst>
                  <a:ext uri="{0D108BD9-81ED-4DB2-BD59-A6C34878D82A}">
                    <a16:rowId xmlns:a16="http://schemas.microsoft.com/office/drawing/2014/main" val="10001"/>
                  </a:ext>
                </a:extLst>
              </a:tr>
              <a:tr h="2133600">
                <a:tc>
                  <a:txBody>
                    <a:bodyPr/>
                    <a:lstStyle/>
                    <a:p>
                      <a:pPr marL="74930" marR="92710">
                        <a:lnSpc>
                          <a:spcPts val="2400"/>
                        </a:lnSpc>
                        <a:spcBef>
                          <a:spcPts val="45"/>
                        </a:spcBef>
                      </a:pPr>
                      <a:r>
                        <a:rPr sz="2000" b="1" spc="-5" dirty="0">
                          <a:latin typeface="Arial Narrow"/>
                          <a:cs typeface="Arial Narrow"/>
                        </a:rPr>
                        <a:t>Minimal touch surface  </a:t>
                      </a:r>
                      <a:r>
                        <a:rPr sz="2000" spc="-5" dirty="0">
                          <a:latin typeface="Arial Narrow"/>
                          <a:cs typeface="Arial Narrow"/>
                        </a:rPr>
                        <a:t>(floors, walls, ceilings, window  sills,</a:t>
                      </a:r>
                      <a:r>
                        <a:rPr sz="2000" spc="-20" dirty="0">
                          <a:latin typeface="Arial Narrow"/>
                          <a:cs typeface="Arial Narrow"/>
                        </a:rPr>
                        <a:t> </a:t>
                      </a:r>
                      <a:r>
                        <a:rPr sz="2000" spc="-5" dirty="0">
                          <a:latin typeface="Arial Narrow"/>
                          <a:cs typeface="Arial Narrow"/>
                        </a:rPr>
                        <a:t>etc.)</a:t>
                      </a:r>
                      <a:endParaRPr sz="2000">
                        <a:latin typeface="Arial Narrow"/>
                        <a:cs typeface="Arial Narrow"/>
                      </a:endParaRPr>
                    </a:p>
                  </a:txBody>
                  <a:tcPr marL="0" marR="0" marT="571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CECFF"/>
                    </a:solidFill>
                  </a:tcPr>
                </a:tc>
                <a:tc>
                  <a:txBody>
                    <a:bodyPr/>
                    <a:lstStyle/>
                    <a:p>
                      <a:pPr marL="74930" marR="495300">
                        <a:lnSpc>
                          <a:spcPts val="2400"/>
                        </a:lnSpc>
                        <a:spcBef>
                          <a:spcPts val="45"/>
                        </a:spcBef>
                      </a:pPr>
                      <a:r>
                        <a:rPr sz="2000" dirty="0">
                          <a:latin typeface="Arial Narrow"/>
                          <a:cs typeface="Arial Narrow"/>
                        </a:rPr>
                        <a:t>Any </a:t>
                      </a:r>
                      <a:r>
                        <a:rPr sz="2000" spc="-5" dirty="0">
                          <a:latin typeface="Arial Narrow"/>
                          <a:cs typeface="Arial Narrow"/>
                        </a:rPr>
                        <a:t>surface with </a:t>
                      </a:r>
                      <a:r>
                        <a:rPr sz="2000" b="1" spc="-5" dirty="0">
                          <a:latin typeface="Arial Narrow"/>
                          <a:cs typeface="Arial Narrow"/>
                        </a:rPr>
                        <a:t>minimal  contact with</a:t>
                      </a:r>
                      <a:r>
                        <a:rPr sz="2000" b="1" spc="-25" dirty="0">
                          <a:latin typeface="Arial Narrow"/>
                          <a:cs typeface="Arial Narrow"/>
                        </a:rPr>
                        <a:t> </a:t>
                      </a:r>
                      <a:r>
                        <a:rPr sz="2000" b="1" spc="-5" dirty="0">
                          <a:latin typeface="Arial Narrow"/>
                          <a:cs typeface="Arial Narrow"/>
                        </a:rPr>
                        <a:t>hands</a:t>
                      </a:r>
                      <a:endParaRPr sz="2000">
                        <a:latin typeface="Arial Narrow"/>
                        <a:cs typeface="Arial Narrow"/>
                      </a:endParaRPr>
                    </a:p>
                    <a:p>
                      <a:pPr marL="74930" marR="280670" algn="just">
                        <a:lnSpc>
                          <a:spcPts val="2400"/>
                        </a:lnSpc>
                      </a:pPr>
                      <a:r>
                        <a:rPr sz="2000" dirty="0">
                          <a:latin typeface="Arial Narrow"/>
                          <a:cs typeface="Arial Narrow"/>
                        </a:rPr>
                        <a:t>Not </a:t>
                      </a:r>
                      <a:r>
                        <a:rPr sz="2000" spc="-5" dirty="0">
                          <a:latin typeface="Arial Narrow"/>
                          <a:cs typeface="Arial Narrow"/>
                        </a:rPr>
                        <a:t>in close contact with</a:t>
                      </a:r>
                      <a:r>
                        <a:rPr sz="2000" spc="-90" dirty="0">
                          <a:latin typeface="Arial Narrow"/>
                          <a:cs typeface="Arial Narrow"/>
                        </a:rPr>
                        <a:t> </a:t>
                      </a:r>
                      <a:r>
                        <a:rPr sz="2000" spc="-5" dirty="0">
                          <a:latin typeface="Arial Narrow"/>
                          <a:cs typeface="Arial Narrow"/>
                        </a:rPr>
                        <a:t>the  patient </a:t>
                      </a:r>
                      <a:r>
                        <a:rPr sz="2000" dirty="0">
                          <a:latin typeface="Arial Narrow"/>
                          <a:cs typeface="Arial Narrow"/>
                        </a:rPr>
                        <a:t>or </a:t>
                      </a:r>
                      <a:r>
                        <a:rPr sz="2000" spc="-5" dirty="0">
                          <a:latin typeface="Arial Narrow"/>
                          <a:cs typeface="Arial Narrow"/>
                        </a:rPr>
                        <a:t>his/her immediate  surroundings</a:t>
                      </a:r>
                      <a:endParaRPr sz="2000">
                        <a:latin typeface="Arial Narrow"/>
                        <a:cs typeface="Arial Narrow"/>
                      </a:endParaRPr>
                    </a:p>
                  </a:txBody>
                  <a:tcPr marL="0" marR="0" marT="571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CECFF"/>
                    </a:solidFill>
                  </a:tcPr>
                </a:tc>
                <a:tc>
                  <a:txBody>
                    <a:bodyPr/>
                    <a:lstStyle/>
                    <a:p>
                      <a:pPr marL="74930" marR="141605">
                        <a:lnSpc>
                          <a:spcPts val="2400"/>
                        </a:lnSpc>
                        <a:spcBef>
                          <a:spcPts val="45"/>
                        </a:spcBef>
                      </a:pPr>
                      <a:r>
                        <a:rPr sz="2000" spc="-5" dirty="0">
                          <a:latin typeface="Arial Narrow"/>
                          <a:cs typeface="Arial Narrow"/>
                        </a:rPr>
                        <a:t>Requires cleaning on </a:t>
                      </a:r>
                      <a:r>
                        <a:rPr sz="2000" dirty="0">
                          <a:latin typeface="Arial Narrow"/>
                          <a:cs typeface="Arial Narrow"/>
                        </a:rPr>
                        <a:t>a  </a:t>
                      </a:r>
                      <a:r>
                        <a:rPr sz="2000" b="1" spc="-5" dirty="0">
                          <a:latin typeface="Arial Narrow"/>
                          <a:cs typeface="Arial Narrow"/>
                        </a:rPr>
                        <a:t>regular basis </a:t>
                      </a:r>
                      <a:r>
                        <a:rPr sz="2000" spc="-5" dirty="0">
                          <a:latin typeface="Arial Narrow"/>
                          <a:cs typeface="Arial Narrow"/>
                        </a:rPr>
                        <a:t>with </a:t>
                      </a:r>
                      <a:r>
                        <a:rPr sz="2000" b="1" spc="-5" dirty="0">
                          <a:latin typeface="Arial Narrow"/>
                          <a:cs typeface="Arial Narrow"/>
                        </a:rPr>
                        <a:t>detergent  only</a:t>
                      </a:r>
                      <a:r>
                        <a:rPr sz="2000" spc="-5" dirty="0">
                          <a:latin typeface="Arial Narrow"/>
                          <a:cs typeface="Arial Narrow"/>
                        </a:rPr>
                        <a:t>, </a:t>
                      </a:r>
                      <a:r>
                        <a:rPr sz="2000" dirty="0">
                          <a:latin typeface="Arial Narrow"/>
                          <a:cs typeface="Arial Narrow"/>
                        </a:rPr>
                        <a:t>or when </a:t>
                      </a:r>
                      <a:r>
                        <a:rPr sz="2000" spc="-5" dirty="0">
                          <a:latin typeface="Arial Narrow"/>
                          <a:cs typeface="Arial Narrow"/>
                        </a:rPr>
                        <a:t>soiling </a:t>
                      </a:r>
                      <a:r>
                        <a:rPr sz="2000" dirty="0">
                          <a:latin typeface="Arial Narrow"/>
                          <a:cs typeface="Arial Narrow"/>
                        </a:rPr>
                        <a:t>or </a:t>
                      </a:r>
                      <a:r>
                        <a:rPr sz="2000" spc="-5" dirty="0">
                          <a:latin typeface="Arial Narrow"/>
                          <a:cs typeface="Arial Narrow"/>
                        </a:rPr>
                        <a:t>spills  </a:t>
                      </a:r>
                      <a:r>
                        <a:rPr sz="2000" dirty="0">
                          <a:latin typeface="Arial Narrow"/>
                          <a:cs typeface="Arial Narrow"/>
                        </a:rPr>
                        <a:t>occur</a:t>
                      </a:r>
                      <a:endParaRPr sz="2000">
                        <a:latin typeface="Arial Narrow"/>
                        <a:cs typeface="Arial Narrow"/>
                      </a:endParaRPr>
                    </a:p>
                  </a:txBody>
                  <a:tcPr marL="0" marR="0" marT="5715" marB="0">
                    <a:lnL w="19050">
                      <a:solidFill>
                        <a:srgbClr val="FFFFFF"/>
                      </a:solidFill>
                      <a:prstDash val="solid"/>
                    </a:lnL>
                    <a:lnR w="19050">
                      <a:solidFill>
                        <a:srgbClr val="FFFFFF"/>
                      </a:solidFill>
                      <a:prstDash val="solid"/>
                    </a:lnR>
                    <a:lnT w="19050">
                      <a:solidFill>
                        <a:srgbClr val="FFFFFF"/>
                      </a:solidFill>
                      <a:prstDash val="solid"/>
                    </a:lnT>
                    <a:lnB w="19050">
                      <a:solidFill>
                        <a:srgbClr val="FFFFFF"/>
                      </a:solidFill>
                      <a:prstDash val="solid"/>
                    </a:lnB>
                    <a:solidFill>
                      <a:srgbClr val="CCECFF"/>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5298" y="1413425"/>
            <a:ext cx="6367145" cy="4258945"/>
          </a:xfrm>
          <a:prstGeom prst="rect">
            <a:avLst/>
          </a:prstGeom>
        </p:spPr>
        <p:txBody>
          <a:bodyPr vert="horz" wrap="square" lIns="0" tIns="12700" rIns="0" bIns="0" rtlCol="0">
            <a:spAutoFit/>
          </a:bodyPr>
          <a:lstStyle/>
          <a:p>
            <a:pPr marL="469900" marR="875665" indent="-457200">
              <a:lnSpc>
                <a:spcPct val="110000"/>
              </a:lnSpc>
              <a:spcBef>
                <a:spcPts val="100"/>
              </a:spcBef>
              <a:buSzPct val="79166"/>
              <a:buChar char="•"/>
              <a:tabLst>
                <a:tab pos="469265" algn="l"/>
                <a:tab pos="469900" algn="l"/>
              </a:tabLst>
            </a:pPr>
            <a:r>
              <a:rPr sz="2400" spc="-15" dirty="0">
                <a:latin typeface="Arial"/>
                <a:cs typeface="Arial"/>
              </a:rPr>
              <a:t>Wear </a:t>
            </a:r>
            <a:r>
              <a:rPr sz="2400" spc="-5" dirty="0">
                <a:latin typeface="Arial"/>
                <a:cs typeface="Arial"/>
              </a:rPr>
              <a:t>appropriate </a:t>
            </a:r>
            <a:r>
              <a:rPr sz="2400" dirty="0">
                <a:latin typeface="Arial"/>
                <a:cs typeface="Arial"/>
              </a:rPr>
              <a:t>personal </a:t>
            </a:r>
            <a:r>
              <a:rPr sz="2400" spc="-5" dirty="0">
                <a:latin typeface="Arial"/>
                <a:cs typeface="Arial"/>
              </a:rPr>
              <a:t>protective  equipment.</a:t>
            </a:r>
            <a:endParaRPr sz="2400">
              <a:latin typeface="Arial"/>
              <a:cs typeface="Arial"/>
            </a:endParaRPr>
          </a:p>
          <a:p>
            <a:pPr marL="469900" marR="262890" indent="-457200">
              <a:lnSpc>
                <a:spcPct val="110000"/>
              </a:lnSpc>
              <a:spcBef>
                <a:spcPts val="1595"/>
              </a:spcBef>
              <a:buSzPct val="79166"/>
              <a:buChar char="•"/>
              <a:tabLst>
                <a:tab pos="469265" algn="l"/>
                <a:tab pos="469900" algn="l"/>
              </a:tabLst>
            </a:pPr>
            <a:r>
              <a:rPr sz="2400" spc="-5" dirty="0">
                <a:latin typeface="Arial"/>
                <a:cs typeface="Arial"/>
              </a:rPr>
              <a:t>Contain </a:t>
            </a:r>
            <a:r>
              <a:rPr sz="2400" dirty="0">
                <a:latin typeface="Arial"/>
                <a:cs typeface="Arial"/>
              </a:rPr>
              <a:t>spills using absorbent </a:t>
            </a:r>
            <a:r>
              <a:rPr sz="2400" spc="-5" dirty="0">
                <a:latin typeface="Arial"/>
                <a:cs typeface="Arial"/>
              </a:rPr>
              <a:t>material  (cloth, </a:t>
            </a:r>
            <a:r>
              <a:rPr sz="2400" dirty="0">
                <a:latin typeface="Arial"/>
                <a:cs typeface="Arial"/>
              </a:rPr>
              <a:t>paper </a:t>
            </a:r>
            <a:r>
              <a:rPr sz="2400" spc="-5" dirty="0">
                <a:latin typeface="Arial"/>
                <a:cs typeface="Arial"/>
              </a:rPr>
              <a:t>etc.) </a:t>
            </a:r>
            <a:r>
              <a:rPr sz="2400" dirty="0">
                <a:latin typeface="Arial"/>
                <a:cs typeface="Arial"/>
              </a:rPr>
              <a:t>and remove as soon</a:t>
            </a:r>
            <a:r>
              <a:rPr sz="2400" spc="-85" dirty="0">
                <a:latin typeface="Arial"/>
                <a:cs typeface="Arial"/>
              </a:rPr>
              <a:t> </a:t>
            </a:r>
            <a:r>
              <a:rPr sz="2400" dirty="0">
                <a:latin typeface="Arial"/>
                <a:cs typeface="Arial"/>
              </a:rPr>
              <a:t>as  possible.</a:t>
            </a:r>
            <a:endParaRPr sz="2400">
              <a:latin typeface="Arial"/>
              <a:cs typeface="Arial"/>
            </a:endParaRPr>
          </a:p>
          <a:p>
            <a:pPr marL="469900" marR="107950" indent="-457200">
              <a:lnSpc>
                <a:spcPct val="111100"/>
              </a:lnSpc>
              <a:spcBef>
                <a:spcPts val="1565"/>
              </a:spcBef>
              <a:buSzPct val="79166"/>
              <a:buChar char="•"/>
              <a:tabLst>
                <a:tab pos="469265" algn="l"/>
                <a:tab pos="469900" algn="l"/>
              </a:tabLst>
            </a:pPr>
            <a:r>
              <a:rPr sz="2400" dirty="0">
                <a:latin typeface="Arial"/>
                <a:cs typeface="Arial"/>
              </a:rPr>
              <a:t>Clean </a:t>
            </a:r>
            <a:r>
              <a:rPr sz="2400" spc="-5" dirty="0">
                <a:latin typeface="Arial"/>
                <a:cs typeface="Arial"/>
              </a:rPr>
              <a:t>with detergent </a:t>
            </a:r>
            <a:r>
              <a:rPr sz="2400" dirty="0">
                <a:latin typeface="Arial"/>
                <a:cs typeface="Arial"/>
              </a:rPr>
              <a:t>and </a:t>
            </a:r>
            <a:r>
              <a:rPr sz="2400" spc="-5" dirty="0">
                <a:latin typeface="Arial"/>
                <a:cs typeface="Arial"/>
              </a:rPr>
              <a:t>then disinfect the  surface.</a:t>
            </a:r>
            <a:endParaRPr sz="2400">
              <a:latin typeface="Arial"/>
              <a:cs typeface="Arial"/>
            </a:endParaRPr>
          </a:p>
          <a:p>
            <a:pPr marL="469900" marR="5080" indent="-457200">
              <a:lnSpc>
                <a:spcPct val="110000"/>
              </a:lnSpc>
              <a:spcBef>
                <a:spcPts val="1600"/>
              </a:spcBef>
              <a:buSzPct val="79166"/>
              <a:buChar char="•"/>
              <a:tabLst>
                <a:tab pos="469265" algn="l"/>
                <a:tab pos="469900" algn="l"/>
              </a:tabLst>
            </a:pPr>
            <a:r>
              <a:rPr sz="2400" dirty="0">
                <a:latin typeface="Arial"/>
                <a:cs typeface="Arial"/>
              </a:rPr>
              <a:t>Dispose of </a:t>
            </a:r>
            <a:r>
              <a:rPr sz="2400" spc="-5" dirty="0">
                <a:latin typeface="Arial"/>
                <a:cs typeface="Arial"/>
              </a:rPr>
              <a:t>materials into dedicated </a:t>
            </a:r>
            <a:r>
              <a:rPr sz="2400" dirty="0">
                <a:latin typeface="Arial"/>
                <a:cs typeface="Arial"/>
              </a:rPr>
              <a:t>medical  </a:t>
            </a:r>
            <a:r>
              <a:rPr sz="2400" spc="-5" dirty="0">
                <a:latin typeface="Arial"/>
                <a:cs typeface="Arial"/>
              </a:rPr>
              <a:t>waste</a:t>
            </a:r>
            <a:r>
              <a:rPr sz="2400" spc="-10" dirty="0">
                <a:latin typeface="Arial"/>
                <a:cs typeface="Arial"/>
              </a:rPr>
              <a:t> </a:t>
            </a:r>
            <a:r>
              <a:rPr sz="2400" spc="-5" dirty="0">
                <a:latin typeface="Arial"/>
                <a:cs typeface="Arial"/>
              </a:rPr>
              <a:t>containers.</a:t>
            </a:r>
            <a:endParaRPr sz="2400">
              <a:latin typeface="Arial"/>
              <a:cs typeface="Arial"/>
            </a:endParaRPr>
          </a:p>
        </p:txBody>
      </p:sp>
      <p:sp>
        <p:nvSpPr>
          <p:cNvPr id="3" name="object 3"/>
          <p:cNvSpPr txBox="1">
            <a:spLocks noGrp="1"/>
          </p:cNvSpPr>
          <p:nvPr>
            <p:ph type="title"/>
          </p:nvPr>
        </p:nvSpPr>
        <p:spPr>
          <a:xfrm>
            <a:off x="365298" y="133594"/>
            <a:ext cx="4855210" cy="953769"/>
          </a:xfrm>
          <a:prstGeom prst="rect">
            <a:avLst/>
          </a:prstGeom>
        </p:spPr>
        <p:txBody>
          <a:bodyPr vert="horz" wrap="square" lIns="0" tIns="66040" rIns="0" bIns="0" rtlCol="0">
            <a:spAutoFit/>
          </a:bodyPr>
          <a:lstStyle/>
          <a:p>
            <a:pPr marL="12700" marR="5080">
              <a:lnSpc>
                <a:spcPts val="3470"/>
              </a:lnSpc>
              <a:spcBef>
                <a:spcPts val="520"/>
              </a:spcBef>
            </a:pPr>
            <a:r>
              <a:rPr spc="-5" dirty="0"/>
              <a:t>Surfaces contaminated with  blood and body</a:t>
            </a:r>
            <a:r>
              <a:rPr spc="-15" dirty="0"/>
              <a:t> </a:t>
            </a:r>
            <a:r>
              <a:rPr spc="-5" dirty="0"/>
              <a:t>fluids</a:t>
            </a:r>
          </a:p>
        </p:txBody>
      </p:sp>
      <p:sp>
        <p:nvSpPr>
          <p:cNvPr id="4" name="object 4"/>
          <p:cNvSpPr/>
          <p:nvPr/>
        </p:nvSpPr>
        <p:spPr>
          <a:xfrm>
            <a:off x="7020271" y="4149080"/>
            <a:ext cx="1800198" cy="180019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6656260" y="908720"/>
            <a:ext cx="2487739" cy="2533277"/>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5298" y="1361933"/>
            <a:ext cx="7981315" cy="1511935"/>
          </a:xfrm>
          <a:prstGeom prst="rect">
            <a:avLst/>
          </a:prstGeom>
        </p:spPr>
        <p:txBody>
          <a:bodyPr vert="horz" wrap="square" lIns="0" tIns="12700" rIns="0" bIns="0" rtlCol="0">
            <a:spAutoFit/>
          </a:bodyPr>
          <a:lstStyle/>
          <a:p>
            <a:pPr marL="355600" marR="377825" indent="-342900">
              <a:lnSpc>
                <a:spcPct val="111100"/>
              </a:lnSpc>
              <a:spcBef>
                <a:spcPts val="100"/>
              </a:spcBef>
              <a:buSzPct val="80000"/>
              <a:buChar char="•"/>
              <a:tabLst>
                <a:tab pos="354965" algn="l"/>
                <a:tab pos="355600" algn="l"/>
              </a:tabLst>
            </a:pPr>
            <a:r>
              <a:rPr sz="2000" dirty="0">
                <a:latin typeface="Arial"/>
                <a:cs typeface="Arial"/>
              </a:rPr>
              <a:t>The </a:t>
            </a:r>
            <a:r>
              <a:rPr sz="2000" spc="-5" dirty="0">
                <a:latin typeface="Arial"/>
                <a:cs typeface="Arial"/>
              </a:rPr>
              <a:t>decontamination facility </a:t>
            </a:r>
            <a:r>
              <a:rPr sz="2000" dirty="0">
                <a:latin typeface="Arial"/>
                <a:cs typeface="Arial"/>
              </a:rPr>
              <a:t>should have </a:t>
            </a:r>
            <a:r>
              <a:rPr sz="2000" spc="-5" dirty="0">
                <a:latin typeface="Arial"/>
                <a:cs typeface="Arial"/>
              </a:rPr>
              <a:t>standard operating  procedures </a:t>
            </a:r>
            <a:r>
              <a:rPr sz="2000" dirty="0">
                <a:latin typeface="Arial"/>
                <a:cs typeface="Arial"/>
              </a:rPr>
              <a:t>including on </a:t>
            </a:r>
            <a:r>
              <a:rPr sz="2000" spc="-5" dirty="0">
                <a:latin typeface="Arial"/>
                <a:cs typeface="Arial"/>
              </a:rPr>
              <a:t>decontamination </a:t>
            </a:r>
            <a:r>
              <a:rPr sz="2000" dirty="0">
                <a:latin typeface="Arial"/>
                <a:cs typeface="Arial"/>
              </a:rPr>
              <a:t>of </a:t>
            </a:r>
            <a:r>
              <a:rPr sz="2000" spc="-5" dirty="0">
                <a:latin typeface="Arial"/>
                <a:cs typeface="Arial"/>
              </a:rPr>
              <a:t>surgical</a:t>
            </a:r>
            <a:r>
              <a:rPr sz="2000" spc="30" dirty="0">
                <a:latin typeface="Arial"/>
                <a:cs typeface="Arial"/>
              </a:rPr>
              <a:t> </a:t>
            </a:r>
            <a:r>
              <a:rPr sz="2000" spc="-5" dirty="0">
                <a:latin typeface="Arial"/>
                <a:cs typeface="Arial"/>
              </a:rPr>
              <a:t>instruments</a:t>
            </a:r>
            <a:endParaRPr sz="2000">
              <a:latin typeface="Arial"/>
              <a:cs typeface="Arial"/>
            </a:endParaRPr>
          </a:p>
          <a:p>
            <a:pPr marL="716280" marR="5080" lvl="1" indent="-342900">
              <a:lnSpc>
                <a:spcPct val="109700"/>
              </a:lnSpc>
              <a:spcBef>
                <a:spcPts val="1100"/>
              </a:spcBef>
              <a:buChar char="•"/>
              <a:tabLst>
                <a:tab pos="715645" algn="l"/>
                <a:tab pos="716280" algn="l"/>
              </a:tabLst>
            </a:pPr>
            <a:r>
              <a:rPr sz="2000" dirty="0">
                <a:latin typeface="Arial"/>
                <a:cs typeface="Arial"/>
              </a:rPr>
              <a:t>The </a:t>
            </a:r>
            <a:r>
              <a:rPr sz="2000" spc="-5" dirty="0">
                <a:latin typeface="Arial"/>
                <a:cs typeface="Arial"/>
              </a:rPr>
              <a:t>role </a:t>
            </a:r>
            <a:r>
              <a:rPr sz="2000" dirty="0">
                <a:latin typeface="Arial"/>
                <a:cs typeface="Arial"/>
              </a:rPr>
              <a:t>of </a:t>
            </a:r>
            <a:r>
              <a:rPr sz="2000" spc="-5" dirty="0">
                <a:latin typeface="Arial"/>
                <a:cs typeface="Arial"/>
              </a:rPr>
              <a:t>the surgical team </a:t>
            </a:r>
            <a:r>
              <a:rPr sz="2000" dirty="0">
                <a:latin typeface="Arial"/>
                <a:cs typeface="Arial"/>
              </a:rPr>
              <a:t>in </a:t>
            </a:r>
            <a:r>
              <a:rPr sz="2000" spc="-5" dirty="0">
                <a:latin typeface="Arial"/>
                <a:cs typeface="Arial"/>
              </a:rPr>
              <a:t>decontamination </a:t>
            </a:r>
            <a:r>
              <a:rPr sz="2000" dirty="0">
                <a:latin typeface="Arial"/>
                <a:cs typeface="Arial"/>
              </a:rPr>
              <a:t>and </a:t>
            </a:r>
            <a:r>
              <a:rPr sz="2000" spc="-5" dirty="0">
                <a:latin typeface="Arial"/>
                <a:cs typeface="Arial"/>
              </a:rPr>
              <a:t>sterilization  </a:t>
            </a:r>
            <a:r>
              <a:rPr sz="2000" dirty="0">
                <a:latin typeface="Arial"/>
                <a:cs typeface="Arial"/>
              </a:rPr>
              <a:t>should also be</a:t>
            </a:r>
            <a:r>
              <a:rPr sz="2000" spc="-35" dirty="0">
                <a:latin typeface="Arial"/>
                <a:cs typeface="Arial"/>
              </a:rPr>
              <a:t> </a:t>
            </a:r>
            <a:r>
              <a:rPr sz="2000" spc="-5" dirty="0">
                <a:latin typeface="Arial"/>
                <a:cs typeface="Arial"/>
              </a:rPr>
              <a:t>outlined</a:t>
            </a:r>
            <a:endParaRPr sz="2000">
              <a:latin typeface="Arial"/>
              <a:cs typeface="Arial"/>
            </a:endParaRPr>
          </a:p>
        </p:txBody>
      </p:sp>
      <p:sp>
        <p:nvSpPr>
          <p:cNvPr id="3" name="object 3"/>
          <p:cNvSpPr txBox="1">
            <a:spLocks noGrp="1"/>
          </p:cNvSpPr>
          <p:nvPr>
            <p:ph type="title"/>
          </p:nvPr>
        </p:nvSpPr>
        <p:spPr>
          <a:xfrm>
            <a:off x="365298" y="386744"/>
            <a:ext cx="6483350" cy="953769"/>
          </a:xfrm>
          <a:prstGeom prst="rect">
            <a:avLst/>
          </a:prstGeom>
        </p:spPr>
        <p:txBody>
          <a:bodyPr vert="horz" wrap="square" lIns="0" tIns="66040" rIns="0" bIns="0" rtlCol="0">
            <a:spAutoFit/>
          </a:bodyPr>
          <a:lstStyle/>
          <a:p>
            <a:pPr marL="12700" marR="5080">
              <a:lnSpc>
                <a:spcPts val="3470"/>
              </a:lnSpc>
              <a:spcBef>
                <a:spcPts val="520"/>
              </a:spcBef>
            </a:pPr>
            <a:r>
              <a:rPr spc="-5" dirty="0"/>
              <a:t>Decontamination and sterilization </a:t>
            </a:r>
            <a:r>
              <a:rPr dirty="0"/>
              <a:t>of  </a:t>
            </a:r>
            <a:r>
              <a:rPr spc="-5" dirty="0"/>
              <a:t>operating </a:t>
            </a:r>
            <a:r>
              <a:rPr spc="-15" dirty="0"/>
              <a:t>room </a:t>
            </a:r>
            <a:r>
              <a:rPr spc="-5" dirty="0"/>
              <a:t>equipment</a:t>
            </a:r>
            <a:r>
              <a:rPr spc="-25" dirty="0"/>
              <a:t> </a:t>
            </a:r>
            <a:r>
              <a:rPr spc="-5" dirty="0"/>
              <a:t>principles</a:t>
            </a:r>
          </a:p>
        </p:txBody>
      </p:sp>
      <p:sp>
        <p:nvSpPr>
          <p:cNvPr id="4" name="object 4"/>
          <p:cNvSpPr/>
          <p:nvPr/>
        </p:nvSpPr>
        <p:spPr>
          <a:xfrm>
            <a:off x="587018" y="2979808"/>
            <a:ext cx="7738665" cy="286479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p:nvPr/>
        </p:nvSpPr>
        <p:spPr>
          <a:xfrm>
            <a:off x="8131309" y="5862356"/>
            <a:ext cx="969300" cy="97132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6" name="object 6"/>
          <p:cNvSpPr txBox="1"/>
          <p:nvPr/>
        </p:nvSpPr>
        <p:spPr>
          <a:xfrm>
            <a:off x="639597" y="5838203"/>
            <a:ext cx="7221220" cy="974725"/>
          </a:xfrm>
          <a:prstGeom prst="rect">
            <a:avLst/>
          </a:prstGeom>
        </p:spPr>
        <p:txBody>
          <a:bodyPr vert="horz" wrap="square" lIns="0" tIns="12700" rIns="0" bIns="0" rtlCol="0">
            <a:spAutoFit/>
          </a:bodyPr>
          <a:lstStyle/>
          <a:p>
            <a:pPr marL="15240" marR="361950">
              <a:lnSpc>
                <a:spcPct val="100000"/>
              </a:lnSpc>
              <a:spcBef>
                <a:spcPts val="100"/>
              </a:spcBef>
            </a:pPr>
            <a:r>
              <a:rPr sz="1800" b="1" spc="-5" dirty="0">
                <a:latin typeface="Arial Narrow"/>
                <a:cs typeface="Arial Narrow"/>
              </a:rPr>
              <a:t>For more information on this topic, please refer to the “Decontamination and  sterilization” training</a:t>
            </a:r>
            <a:r>
              <a:rPr sz="1800" b="1" dirty="0">
                <a:latin typeface="Arial Narrow"/>
                <a:cs typeface="Arial Narrow"/>
              </a:rPr>
              <a:t> </a:t>
            </a:r>
            <a:r>
              <a:rPr sz="1800" b="1" spc="-5" dirty="0">
                <a:latin typeface="Arial Narrow"/>
                <a:cs typeface="Arial Narrow"/>
              </a:rPr>
              <a:t>module.</a:t>
            </a:r>
            <a:endParaRPr sz="1800">
              <a:latin typeface="Arial Narrow"/>
              <a:cs typeface="Arial Narrow"/>
            </a:endParaRPr>
          </a:p>
          <a:p>
            <a:pPr marL="12700" marR="5080">
              <a:lnSpc>
                <a:spcPct val="100000"/>
              </a:lnSpc>
              <a:spcBef>
                <a:spcPts val="750"/>
              </a:spcBef>
            </a:pPr>
            <a:r>
              <a:rPr sz="1000" i="1" spc="-5" dirty="0">
                <a:latin typeface="Arial"/>
                <a:cs typeface="Arial"/>
              </a:rPr>
              <a:t>Source</a:t>
            </a:r>
            <a:r>
              <a:rPr sz="1000" spc="-5" dirty="0">
                <a:latin typeface="Arial"/>
                <a:cs typeface="Arial"/>
              </a:rPr>
              <a:t>: </a:t>
            </a:r>
            <a:r>
              <a:rPr sz="1000" spc="-10" dirty="0">
                <a:latin typeface="Arial"/>
                <a:cs typeface="Arial"/>
              </a:rPr>
              <a:t>Decontamination and </a:t>
            </a:r>
            <a:r>
              <a:rPr sz="1000" spc="-5" dirty="0">
                <a:latin typeface="Arial"/>
                <a:cs typeface="Arial"/>
              </a:rPr>
              <a:t>reprocessing of medical devices </a:t>
            </a:r>
            <a:r>
              <a:rPr sz="1000" dirty="0">
                <a:latin typeface="Arial"/>
                <a:cs typeface="Arial"/>
              </a:rPr>
              <a:t>in </a:t>
            </a:r>
            <a:r>
              <a:rPr sz="1000" spc="-5" dirty="0">
                <a:latin typeface="Arial"/>
                <a:cs typeface="Arial"/>
              </a:rPr>
              <a:t>health-care facilities. </a:t>
            </a:r>
            <a:r>
              <a:rPr sz="1000" spc="-10" dirty="0">
                <a:latin typeface="Arial"/>
                <a:cs typeface="Arial"/>
              </a:rPr>
              <a:t>Geneva: </a:t>
            </a:r>
            <a:r>
              <a:rPr sz="1000" spc="-5" dirty="0">
                <a:latin typeface="Arial"/>
                <a:cs typeface="Arial"/>
              </a:rPr>
              <a:t>World Health </a:t>
            </a:r>
            <a:r>
              <a:rPr sz="1000" spc="-10" dirty="0">
                <a:latin typeface="Arial"/>
                <a:cs typeface="Arial"/>
              </a:rPr>
              <a:t>Organization; 2016  (</a:t>
            </a:r>
            <a:r>
              <a:rPr sz="1000" u="sng" spc="-10" dirty="0">
                <a:solidFill>
                  <a:srgbClr val="009CDE"/>
                </a:solidFill>
                <a:uFill>
                  <a:solidFill>
                    <a:srgbClr val="009CDE"/>
                  </a:solidFill>
                </a:uFill>
                <a:latin typeface="Arial"/>
                <a:cs typeface="Arial"/>
                <a:hlinkClick r:id="rId4"/>
              </a:rPr>
              <a:t>http://www.who.int/infection-prevention/publications/decontamination/en/</a:t>
            </a:r>
            <a:r>
              <a:rPr sz="1000" spc="-10" dirty="0">
                <a:solidFill>
                  <a:srgbClr val="002060"/>
                </a:solidFill>
                <a:latin typeface="Arial"/>
                <a:cs typeface="Arial"/>
                <a:hlinkClick r:id="rId4"/>
              </a:rPr>
              <a:t>).</a:t>
            </a:r>
            <a:endParaRPr sz="1000">
              <a:latin typeface="Arial"/>
              <a:cs typeface="Aria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5298" y="1072338"/>
            <a:ext cx="8388985" cy="5012690"/>
          </a:xfrm>
          <a:prstGeom prst="rect">
            <a:avLst/>
          </a:prstGeom>
        </p:spPr>
        <p:txBody>
          <a:bodyPr vert="horz" wrap="square" lIns="0" tIns="14604" rIns="0" bIns="0" rtlCol="0">
            <a:spAutoFit/>
          </a:bodyPr>
          <a:lstStyle/>
          <a:p>
            <a:pPr marL="298450" marR="5080" indent="-285750">
              <a:lnSpc>
                <a:spcPct val="110400"/>
              </a:lnSpc>
              <a:spcBef>
                <a:spcPts val="114"/>
              </a:spcBef>
              <a:buSzPct val="77777"/>
              <a:buChar char="•"/>
              <a:tabLst>
                <a:tab pos="297815" algn="l"/>
                <a:tab pos="298450" algn="l"/>
              </a:tabLst>
            </a:pPr>
            <a:r>
              <a:rPr sz="1800" spc="-5" dirty="0">
                <a:latin typeface="Arial"/>
                <a:cs typeface="Arial"/>
              </a:rPr>
              <a:t>Lack of availability or cost of, for example, mupirocin, antimicrobial soap, ABHR,  CHG, SAP and oxygen may create procurement issues and </a:t>
            </a:r>
            <a:r>
              <a:rPr sz="1800" dirty="0">
                <a:latin typeface="Arial"/>
                <a:cs typeface="Arial"/>
              </a:rPr>
              <a:t>a </a:t>
            </a:r>
            <a:r>
              <a:rPr sz="1800" spc="-5" dirty="0">
                <a:latin typeface="Arial"/>
                <a:cs typeface="Arial"/>
              </a:rPr>
              <a:t>financial burden,  including on</a:t>
            </a:r>
            <a:r>
              <a:rPr sz="1800" spc="-10" dirty="0">
                <a:latin typeface="Arial"/>
                <a:cs typeface="Arial"/>
              </a:rPr>
              <a:t> </a:t>
            </a:r>
            <a:r>
              <a:rPr sz="1800" spc="-5" dirty="0">
                <a:latin typeface="Arial"/>
                <a:cs typeface="Arial"/>
              </a:rPr>
              <a:t>patients.</a:t>
            </a:r>
            <a:endParaRPr sz="1800">
              <a:latin typeface="Arial"/>
              <a:cs typeface="Arial"/>
            </a:endParaRPr>
          </a:p>
          <a:p>
            <a:pPr marL="298450" marR="207645" indent="-285750">
              <a:lnSpc>
                <a:spcPct val="111100"/>
              </a:lnSpc>
              <a:spcBef>
                <a:spcPts val="565"/>
              </a:spcBef>
              <a:buSzPct val="77777"/>
              <a:buChar char="•"/>
              <a:tabLst>
                <a:tab pos="297815" algn="l"/>
                <a:tab pos="298450" algn="l"/>
              </a:tabLst>
            </a:pPr>
            <a:r>
              <a:rPr sz="1800" spc="-25" dirty="0">
                <a:latin typeface="Arial"/>
                <a:cs typeface="Arial"/>
              </a:rPr>
              <a:t>Technical </a:t>
            </a:r>
            <a:r>
              <a:rPr sz="1800" spc="-5" dirty="0">
                <a:latin typeface="Arial"/>
                <a:cs typeface="Arial"/>
              </a:rPr>
              <a:t>laboratory capacity and other facility infrastructure (such as water or  sterilization services) may not be</a:t>
            </a:r>
            <a:r>
              <a:rPr sz="1800" dirty="0">
                <a:latin typeface="Arial"/>
                <a:cs typeface="Arial"/>
              </a:rPr>
              <a:t> </a:t>
            </a:r>
            <a:r>
              <a:rPr sz="1800" spc="-5" dirty="0">
                <a:latin typeface="Arial"/>
                <a:cs typeface="Arial"/>
              </a:rPr>
              <a:t>available.</a:t>
            </a:r>
            <a:endParaRPr sz="1800">
              <a:latin typeface="Arial"/>
              <a:cs typeface="Arial"/>
            </a:endParaRPr>
          </a:p>
          <a:p>
            <a:pPr marL="298450" marR="59690" indent="-285750">
              <a:lnSpc>
                <a:spcPct val="109600"/>
              </a:lnSpc>
              <a:spcBef>
                <a:spcPts val="600"/>
              </a:spcBef>
              <a:buSzPct val="77777"/>
              <a:buChar char="•"/>
              <a:tabLst>
                <a:tab pos="297815" algn="l"/>
                <a:tab pos="298450" algn="l"/>
              </a:tabLst>
            </a:pPr>
            <a:r>
              <a:rPr sz="1800" spc="-10" dirty="0">
                <a:latin typeface="Arial"/>
                <a:cs typeface="Arial"/>
              </a:rPr>
              <a:t>Workload </a:t>
            </a:r>
            <a:r>
              <a:rPr sz="1800" spc="-5" dirty="0">
                <a:latin typeface="Arial"/>
                <a:cs typeface="Arial"/>
              </a:rPr>
              <a:t>and organizational commitment are required </a:t>
            </a:r>
            <a:r>
              <a:rPr sz="1800" dirty="0">
                <a:latin typeface="Arial"/>
                <a:cs typeface="Arial"/>
              </a:rPr>
              <a:t>– </a:t>
            </a:r>
            <a:r>
              <a:rPr sz="1800" spc="-5" dirty="0">
                <a:latin typeface="Arial"/>
                <a:cs typeface="Arial"/>
              </a:rPr>
              <a:t>for example, related to  MBP and oxygenation and the required written</a:t>
            </a:r>
            <a:r>
              <a:rPr sz="1800" spc="-25" dirty="0">
                <a:latin typeface="Arial"/>
                <a:cs typeface="Arial"/>
              </a:rPr>
              <a:t> </a:t>
            </a:r>
            <a:r>
              <a:rPr sz="1800" spc="-5" dirty="0">
                <a:latin typeface="Arial"/>
                <a:cs typeface="Arial"/>
              </a:rPr>
              <a:t>procedures/instructions.</a:t>
            </a:r>
            <a:endParaRPr sz="1800">
              <a:latin typeface="Arial"/>
              <a:cs typeface="Arial"/>
            </a:endParaRPr>
          </a:p>
          <a:p>
            <a:pPr marL="298450" marR="440690" indent="-285750">
              <a:lnSpc>
                <a:spcPct val="111100"/>
              </a:lnSpc>
              <a:spcBef>
                <a:spcPts val="565"/>
              </a:spcBef>
              <a:buSzPct val="77777"/>
              <a:buChar char="•"/>
              <a:tabLst>
                <a:tab pos="297815" algn="l"/>
                <a:tab pos="298450" algn="l"/>
              </a:tabLst>
            </a:pPr>
            <a:r>
              <a:rPr sz="1800" spc="-10" dirty="0">
                <a:latin typeface="Arial"/>
                <a:cs typeface="Arial"/>
              </a:rPr>
              <a:t>Staff </a:t>
            </a:r>
            <a:r>
              <a:rPr sz="1800" spc="-5" dirty="0">
                <a:latin typeface="Arial"/>
                <a:cs typeface="Arial"/>
              </a:rPr>
              <a:t>training and specific expertise (e.g. on increased oxygenation, glucose  control) are needed.</a:t>
            </a:r>
            <a:endParaRPr sz="1800">
              <a:latin typeface="Arial"/>
              <a:cs typeface="Arial"/>
            </a:endParaRPr>
          </a:p>
          <a:p>
            <a:pPr marL="298450" marR="784225" indent="-285750">
              <a:lnSpc>
                <a:spcPct val="109600"/>
              </a:lnSpc>
              <a:spcBef>
                <a:spcPts val="600"/>
              </a:spcBef>
              <a:buSzPct val="77777"/>
              <a:buChar char="•"/>
              <a:tabLst>
                <a:tab pos="297815" algn="l"/>
                <a:tab pos="298450" algn="l"/>
              </a:tabLst>
            </a:pPr>
            <a:r>
              <a:rPr sz="1800" spc="-15" dirty="0">
                <a:latin typeface="Arial"/>
                <a:cs typeface="Arial"/>
              </a:rPr>
              <a:t>Importantly, </a:t>
            </a:r>
            <a:r>
              <a:rPr sz="1800" spc="-5" dirty="0">
                <a:latin typeface="Arial"/>
                <a:cs typeface="Arial"/>
              </a:rPr>
              <a:t>some recommendations have no added cost or burden </a:t>
            </a:r>
            <a:r>
              <a:rPr sz="1800" dirty="0">
                <a:latin typeface="Arial"/>
                <a:cs typeface="Arial"/>
              </a:rPr>
              <a:t>– </a:t>
            </a:r>
            <a:r>
              <a:rPr sz="1800" spc="-5" dirty="0">
                <a:latin typeface="Arial"/>
                <a:cs typeface="Arial"/>
              </a:rPr>
              <a:t>for  example, avoiding hair removal.</a:t>
            </a:r>
            <a:endParaRPr sz="1800">
              <a:latin typeface="Arial"/>
              <a:cs typeface="Arial"/>
            </a:endParaRPr>
          </a:p>
          <a:p>
            <a:pPr marL="298450" indent="-285750">
              <a:lnSpc>
                <a:spcPct val="100000"/>
              </a:lnSpc>
              <a:spcBef>
                <a:spcPts val="840"/>
              </a:spcBef>
              <a:buSzPct val="77777"/>
              <a:buChar char="•"/>
              <a:tabLst>
                <a:tab pos="297815" algn="l"/>
                <a:tab pos="298450" algn="l"/>
              </a:tabLst>
            </a:pPr>
            <a:r>
              <a:rPr sz="1800" spc="-5" dirty="0">
                <a:latin typeface="Arial"/>
                <a:cs typeface="Arial"/>
              </a:rPr>
              <a:t>Local production of many resources </a:t>
            </a:r>
            <a:r>
              <a:rPr sz="1800" dirty="0">
                <a:latin typeface="Arial"/>
                <a:cs typeface="Arial"/>
              </a:rPr>
              <a:t>is </a:t>
            </a:r>
            <a:r>
              <a:rPr sz="1800" spc="-5" dirty="0">
                <a:latin typeface="Arial"/>
                <a:cs typeface="Arial"/>
              </a:rPr>
              <a:t>possible and often </a:t>
            </a:r>
            <a:r>
              <a:rPr sz="1800" dirty="0">
                <a:latin typeface="Arial"/>
                <a:cs typeface="Arial"/>
              </a:rPr>
              <a:t>a </a:t>
            </a:r>
            <a:r>
              <a:rPr sz="1800" spc="-5" dirty="0">
                <a:latin typeface="Arial"/>
                <a:cs typeface="Arial"/>
              </a:rPr>
              <a:t>low-cost</a:t>
            </a:r>
            <a:r>
              <a:rPr sz="1800" spc="5" dirty="0">
                <a:latin typeface="Arial"/>
                <a:cs typeface="Arial"/>
              </a:rPr>
              <a:t> </a:t>
            </a:r>
            <a:r>
              <a:rPr sz="1800" spc="-5" dirty="0">
                <a:latin typeface="Arial"/>
                <a:cs typeface="Arial"/>
              </a:rPr>
              <a:t>option.</a:t>
            </a:r>
            <a:endParaRPr sz="1800">
              <a:latin typeface="Arial"/>
              <a:cs typeface="Arial"/>
            </a:endParaRPr>
          </a:p>
          <a:p>
            <a:pPr marL="298450" marR="195580" indent="-285750">
              <a:lnSpc>
                <a:spcPct val="109600"/>
              </a:lnSpc>
              <a:spcBef>
                <a:spcPts val="600"/>
              </a:spcBef>
              <a:buSzPct val="77777"/>
              <a:buFont typeface="Arial"/>
              <a:buChar char="•"/>
              <a:tabLst>
                <a:tab pos="297815" algn="l"/>
                <a:tab pos="298450" algn="l"/>
              </a:tabLst>
            </a:pPr>
            <a:r>
              <a:rPr sz="1800" b="1" spc="-5" dirty="0">
                <a:latin typeface="Arial"/>
                <a:cs typeface="Arial"/>
              </a:rPr>
              <a:t>Note: </a:t>
            </a:r>
            <a:r>
              <a:rPr sz="1800" spc="-5" dirty="0">
                <a:latin typeface="Arial"/>
                <a:cs typeface="Arial"/>
              </a:rPr>
              <a:t>some costs of SSI prevention </a:t>
            </a:r>
            <a:r>
              <a:rPr sz="1800" dirty="0">
                <a:latin typeface="Arial"/>
                <a:cs typeface="Arial"/>
              </a:rPr>
              <a:t>will </a:t>
            </a:r>
            <a:r>
              <a:rPr sz="1800" spc="-5" dirty="0">
                <a:latin typeface="Arial"/>
                <a:cs typeface="Arial"/>
              </a:rPr>
              <a:t>still be lower than </a:t>
            </a:r>
            <a:r>
              <a:rPr sz="1800" b="1" dirty="0">
                <a:latin typeface="Arial"/>
                <a:cs typeface="Arial"/>
              </a:rPr>
              <a:t>not </a:t>
            </a:r>
            <a:r>
              <a:rPr sz="1800" spc="-5" dirty="0">
                <a:latin typeface="Arial"/>
                <a:cs typeface="Arial"/>
              </a:rPr>
              <a:t>undertaking the  recommended interventions and dealing with the subsequent consequences,  including</a:t>
            </a:r>
            <a:r>
              <a:rPr sz="1800" spc="-10" dirty="0">
                <a:latin typeface="Arial"/>
                <a:cs typeface="Arial"/>
              </a:rPr>
              <a:t> </a:t>
            </a:r>
            <a:r>
              <a:rPr sz="1800" spc="-5" dirty="0">
                <a:latin typeface="Arial"/>
                <a:cs typeface="Arial"/>
              </a:rPr>
              <a:t>SSI.</a:t>
            </a:r>
            <a:endParaRPr sz="1800">
              <a:latin typeface="Arial"/>
              <a:cs typeface="Arial"/>
            </a:endParaRPr>
          </a:p>
        </p:txBody>
      </p:sp>
      <p:sp>
        <p:nvSpPr>
          <p:cNvPr id="3" name="object 3"/>
          <p:cNvSpPr txBox="1">
            <a:spLocks noGrp="1"/>
          </p:cNvSpPr>
          <p:nvPr>
            <p:ph type="title"/>
          </p:nvPr>
        </p:nvSpPr>
        <p:spPr>
          <a:xfrm>
            <a:off x="365298" y="331696"/>
            <a:ext cx="6026785" cy="452120"/>
          </a:xfrm>
          <a:prstGeom prst="rect">
            <a:avLst/>
          </a:prstGeom>
        </p:spPr>
        <p:txBody>
          <a:bodyPr vert="horz" wrap="square" lIns="0" tIns="12700" rIns="0" bIns="0" rtlCol="0">
            <a:spAutoFit/>
          </a:bodyPr>
          <a:lstStyle/>
          <a:p>
            <a:pPr marL="12700">
              <a:lnSpc>
                <a:spcPct val="100000"/>
              </a:lnSpc>
              <a:spcBef>
                <a:spcPts val="100"/>
              </a:spcBef>
            </a:pPr>
            <a:r>
              <a:rPr sz="2800" spc="-15" dirty="0"/>
              <a:t>Group </a:t>
            </a:r>
            <a:r>
              <a:rPr sz="2800" spc="-5" dirty="0"/>
              <a:t>work </a:t>
            </a:r>
            <a:r>
              <a:rPr sz="2800" dirty="0"/>
              <a:t>2. </a:t>
            </a:r>
            <a:r>
              <a:rPr sz="2800" spc="-15" dirty="0"/>
              <a:t>Resource</a:t>
            </a:r>
            <a:r>
              <a:rPr sz="2800" spc="25" dirty="0"/>
              <a:t> </a:t>
            </a:r>
            <a:r>
              <a:rPr sz="2800" spc="-5" dirty="0"/>
              <a:t>considerations</a:t>
            </a:r>
            <a:endParaRPr sz="2800"/>
          </a:p>
        </p:txBody>
      </p:sp>
      <p:sp>
        <p:nvSpPr>
          <p:cNvPr id="4" name="object 4"/>
          <p:cNvSpPr txBox="1"/>
          <p:nvPr/>
        </p:nvSpPr>
        <p:spPr>
          <a:xfrm>
            <a:off x="438739" y="6323263"/>
            <a:ext cx="6549390" cy="362585"/>
          </a:xfrm>
          <a:prstGeom prst="rect">
            <a:avLst/>
          </a:prstGeom>
        </p:spPr>
        <p:txBody>
          <a:bodyPr vert="horz" wrap="square" lIns="0" tIns="10795" rIns="0" bIns="0" rtlCol="0">
            <a:spAutoFit/>
          </a:bodyPr>
          <a:lstStyle/>
          <a:p>
            <a:pPr marL="12700" marR="5080">
              <a:lnSpc>
                <a:spcPct val="101000"/>
              </a:lnSpc>
              <a:spcBef>
                <a:spcPts val="85"/>
              </a:spcBef>
            </a:pPr>
            <a:r>
              <a:rPr sz="1100" i="1" spc="-5" dirty="0">
                <a:latin typeface="Arial"/>
                <a:cs typeface="Arial"/>
              </a:rPr>
              <a:t>Source: </a:t>
            </a:r>
            <a:r>
              <a:rPr sz="1100" spc="-5" dirty="0">
                <a:latin typeface="Arial"/>
                <a:cs typeface="Arial"/>
              </a:rPr>
              <a:t>Global </a:t>
            </a:r>
            <a:r>
              <a:rPr sz="1100" dirty="0">
                <a:latin typeface="Arial"/>
                <a:cs typeface="Arial"/>
              </a:rPr>
              <a:t>guidelines </a:t>
            </a:r>
            <a:r>
              <a:rPr sz="1100" spc="-5" dirty="0">
                <a:latin typeface="Arial"/>
                <a:cs typeface="Arial"/>
              </a:rPr>
              <a:t>for the prevention </a:t>
            </a:r>
            <a:r>
              <a:rPr sz="1100" dirty="0">
                <a:latin typeface="Arial"/>
                <a:cs typeface="Arial"/>
              </a:rPr>
              <a:t>of </a:t>
            </a:r>
            <a:r>
              <a:rPr sz="1100" spc="-5" dirty="0">
                <a:latin typeface="Arial"/>
                <a:cs typeface="Arial"/>
              </a:rPr>
              <a:t>surgical site infection. Geneva: World Health Organization;  </a:t>
            </a:r>
            <a:r>
              <a:rPr sz="1100" dirty="0">
                <a:latin typeface="Arial"/>
                <a:cs typeface="Arial"/>
              </a:rPr>
              <a:t>2016 </a:t>
            </a:r>
            <a:r>
              <a:rPr sz="1100" spc="-5" dirty="0">
                <a:latin typeface="Arial"/>
                <a:cs typeface="Arial"/>
              </a:rPr>
              <a:t>(</a:t>
            </a:r>
            <a:r>
              <a:rPr sz="1100" u="sng" spc="-5" dirty="0">
                <a:solidFill>
                  <a:srgbClr val="009CDE"/>
                </a:solidFill>
                <a:uFill>
                  <a:solidFill>
                    <a:srgbClr val="009CDE"/>
                  </a:solidFill>
                </a:uFill>
                <a:latin typeface="Arial"/>
                <a:cs typeface="Arial"/>
                <a:hlinkClick r:id="rId2"/>
              </a:rPr>
              <a:t>http://www.who.int/infection-prevention/publications/ssi-prevention-guidelines/en/</a:t>
            </a:r>
            <a:r>
              <a:rPr sz="1100" spc="-5" dirty="0">
                <a:latin typeface="Arial"/>
                <a:cs typeface="Arial"/>
                <a:hlinkClick r:id="rId2"/>
              </a:rPr>
              <a:t>).</a:t>
            </a:r>
            <a:endParaRPr sz="1100">
              <a:latin typeface="Arial"/>
              <a:cs typeface="Arial"/>
            </a:endParaRPr>
          </a:p>
        </p:txBody>
      </p:sp>
      <p:sp>
        <p:nvSpPr>
          <p:cNvPr id="5" name="object 5"/>
          <p:cNvSpPr/>
          <p:nvPr/>
        </p:nvSpPr>
        <p:spPr>
          <a:xfrm>
            <a:off x="7424606" y="5875801"/>
            <a:ext cx="1672012" cy="98663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00" y="21828"/>
            <a:ext cx="6495415" cy="513080"/>
          </a:xfrm>
          <a:prstGeom prst="rect">
            <a:avLst/>
          </a:prstGeom>
        </p:spPr>
        <p:txBody>
          <a:bodyPr vert="horz" wrap="square" lIns="0" tIns="12700" rIns="0" bIns="0" rtlCol="0">
            <a:spAutoFit/>
          </a:bodyPr>
          <a:lstStyle/>
          <a:p>
            <a:pPr marL="12700">
              <a:lnSpc>
                <a:spcPct val="100000"/>
              </a:lnSpc>
              <a:spcBef>
                <a:spcPts val="100"/>
              </a:spcBef>
            </a:pPr>
            <a:r>
              <a:rPr spc="-5" dirty="0"/>
              <a:t>WHO advice for wound</a:t>
            </a:r>
            <a:r>
              <a:rPr spc="-65" dirty="0"/>
              <a:t> </a:t>
            </a:r>
            <a:r>
              <a:rPr spc="-5" dirty="0"/>
              <a:t>management</a:t>
            </a:r>
          </a:p>
        </p:txBody>
      </p:sp>
      <p:sp>
        <p:nvSpPr>
          <p:cNvPr id="3" name="object 3"/>
          <p:cNvSpPr/>
          <p:nvPr/>
        </p:nvSpPr>
        <p:spPr>
          <a:xfrm>
            <a:off x="0" y="2934827"/>
            <a:ext cx="9144000" cy="3923172"/>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p:nvPr/>
        </p:nvSpPr>
        <p:spPr>
          <a:xfrm>
            <a:off x="1193800" y="536940"/>
            <a:ext cx="7950200" cy="2260196"/>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5" name="object 5"/>
          <p:cNvSpPr txBox="1"/>
          <p:nvPr/>
        </p:nvSpPr>
        <p:spPr>
          <a:xfrm>
            <a:off x="78739" y="5450806"/>
            <a:ext cx="8789035" cy="362585"/>
          </a:xfrm>
          <a:prstGeom prst="rect">
            <a:avLst/>
          </a:prstGeom>
        </p:spPr>
        <p:txBody>
          <a:bodyPr vert="horz" wrap="square" lIns="0" tIns="10795" rIns="0" bIns="0" rtlCol="0">
            <a:spAutoFit/>
          </a:bodyPr>
          <a:lstStyle/>
          <a:p>
            <a:pPr marL="12700" marR="5080">
              <a:lnSpc>
                <a:spcPct val="101000"/>
              </a:lnSpc>
              <a:spcBef>
                <a:spcPts val="85"/>
              </a:spcBef>
            </a:pPr>
            <a:r>
              <a:rPr sz="1100" i="1" spc="-5" dirty="0">
                <a:latin typeface="Arial"/>
                <a:cs typeface="Arial"/>
              </a:rPr>
              <a:t>Sources</a:t>
            </a:r>
            <a:r>
              <a:rPr sz="1100" spc="-5" dirty="0">
                <a:latin typeface="Arial"/>
                <a:cs typeface="Arial"/>
              </a:rPr>
              <a:t>: Global </a:t>
            </a:r>
            <a:r>
              <a:rPr sz="1100" dirty="0">
                <a:latin typeface="Arial"/>
                <a:cs typeface="Arial"/>
              </a:rPr>
              <a:t>guidelines </a:t>
            </a:r>
            <a:r>
              <a:rPr sz="1100" spc="-5" dirty="0">
                <a:latin typeface="Arial"/>
                <a:cs typeface="Arial"/>
              </a:rPr>
              <a:t>for the prevention </a:t>
            </a:r>
            <a:r>
              <a:rPr sz="1100" dirty="0">
                <a:latin typeface="Arial"/>
                <a:cs typeface="Arial"/>
              </a:rPr>
              <a:t>of </a:t>
            </a:r>
            <a:r>
              <a:rPr sz="1100" spc="-5" dirty="0">
                <a:latin typeface="Arial"/>
                <a:cs typeface="Arial"/>
              </a:rPr>
              <a:t>surgical site infection. Geneva: World Health Organization; </a:t>
            </a:r>
            <a:r>
              <a:rPr sz="1100" dirty="0">
                <a:latin typeface="Arial"/>
                <a:cs typeface="Arial"/>
              </a:rPr>
              <a:t>2016 </a:t>
            </a:r>
            <a:r>
              <a:rPr sz="1100" u="sng" spc="-5" dirty="0">
                <a:solidFill>
                  <a:srgbClr val="009CDE"/>
                </a:solidFill>
                <a:uFill>
                  <a:solidFill>
                    <a:srgbClr val="009CDE"/>
                  </a:solidFill>
                </a:uFill>
                <a:latin typeface="Arial"/>
                <a:cs typeface="Arial"/>
              </a:rPr>
              <a:t>(</a:t>
            </a:r>
            <a:r>
              <a:rPr sz="1100" u="sng" spc="-5" dirty="0">
                <a:solidFill>
                  <a:srgbClr val="009CDE"/>
                </a:solidFill>
                <a:uFill>
                  <a:solidFill>
                    <a:srgbClr val="009CDE"/>
                  </a:solidFill>
                </a:uFill>
                <a:latin typeface="Arial"/>
                <a:cs typeface="Arial"/>
                <a:hlinkClick r:id="rId4"/>
              </a:rPr>
              <a:t>http://www.who.int/infection- </a:t>
            </a:r>
            <a:r>
              <a:rPr sz="1100" spc="-5" dirty="0">
                <a:solidFill>
                  <a:srgbClr val="009CDE"/>
                </a:solidFill>
                <a:latin typeface="Arial"/>
                <a:cs typeface="Arial"/>
              </a:rPr>
              <a:t> </a:t>
            </a:r>
            <a:r>
              <a:rPr sz="1100" u="sng" spc="-5" dirty="0">
                <a:solidFill>
                  <a:srgbClr val="009CDE"/>
                </a:solidFill>
                <a:uFill>
                  <a:solidFill>
                    <a:srgbClr val="009CDE"/>
                  </a:solidFill>
                </a:uFill>
                <a:latin typeface="Arial"/>
                <a:cs typeface="Arial"/>
              </a:rPr>
              <a:t>prevention/publications/ssi-prevention-guidelines/en/);</a:t>
            </a:r>
            <a:r>
              <a:rPr sz="1100" u="sng" spc="-10" dirty="0">
                <a:solidFill>
                  <a:srgbClr val="009CDE"/>
                </a:solidFill>
                <a:uFill>
                  <a:solidFill>
                    <a:srgbClr val="009CDE"/>
                  </a:solidFill>
                </a:uFill>
                <a:latin typeface="Arial"/>
                <a:cs typeface="Arial"/>
              </a:rPr>
              <a:t> </a:t>
            </a:r>
            <a:r>
              <a:rPr sz="1100" u="sng" spc="-5" dirty="0">
                <a:solidFill>
                  <a:srgbClr val="009CDE"/>
                </a:solidFill>
                <a:uFill>
                  <a:solidFill>
                    <a:srgbClr val="009CDE"/>
                  </a:solidFill>
                </a:uFill>
                <a:latin typeface="Arial"/>
                <a:cs typeface="Arial"/>
                <a:hlinkClick r:id="rId5"/>
              </a:rPr>
              <a:t>http://www.who.int/gpsc/5may/5moments-EducationalPoster.pdf?ua=1</a:t>
            </a:r>
            <a:endParaRPr sz="11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708374" y="6571253"/>
            <a:ext cx="81915" cy="147320"/>
          </a:xfrm>
          <a:prstGeom prst="rect">
            <a:avLst/>
          </a:prstGeom>
        </p:spPr>
        <p:txBody>
          <a:bodyPr vert="horz" wrap="square" lIns="0" tIns="12700" rIns="0" bIns="0" rtlCol="0">
            <a:spAutoFit/>
          </a:bodyPr>
          <a:lstStyle/>
          <a:p>
            <a:pPr marL="12700">
              <a:lnSpc>
                <a:spcPct val="100000"/>
              </a:lnSpc>
              <a:spcBef>
                <a:spcPts val="100"/>
              </a:spcBef>
            </a:pPr>
            <a:r>
              <a:rPr sz="800" dirty="0">
                <a:latin typeface="Arial"/>
                <a:cs typeface="Arial"/>
              </a:rPr>
              <a:t>9</a:t>
            </a:r>
            <a:endParaRPr sz="800">
              <a:latin typeface="Arial"/>
              <a:cs typeface="Arial"/>
            </a:endParaRPr>
          </a:p>
        </p:txBody>
      </p:sp>
      <p:sp>
        <p:nvSpPr>
          <p:cNvPr id="3" name="object 3"/>
          <p:cNvSpPr txBox="1"/>
          <p:nvPr/>
        </p:nvSpPr>
        <p:spPr>
          <a:xfrm>
            <a:off x="365298" y="572507"/>
            <a:ext cx="1595755" cy="513080"/>
          </a:xfrm>
          <a:prstGeom prst="rect">
            <a:avLst/>
          </a:prstGeom>
        </p:spPr>
        <p:txBody>
          <a:bodyPr vert="horz" wrap="square" lIns="0" tIns="12700" rIns="0" bIns="0" rtlCol="0">
            <a:spAutoFit/>
          </a:bodyPr>
          <a:lstStyle/>
          <a:p>
            <a:pPr marL="12700">
              <a:lnSpc>
                <a:spcPct val="100000"/>
              </a:lnSpc>
              <a:spcBef>
                <a:spcPts val="100"/>
              </a:spcBef>
            </a:pPr>
            <a:r>
              <a:rPr sz="3200" b="1" spc="-5" dirty="0">
                <a:solidFill>
                  <a:srgbClr val="0092CC"/>
                </a:solidFill>
                <a:latin typeface="Times New Roman"/>
                <a:cs typeface="Times New Roman"/>
              </a:rPr>
              <a:t>Session</a:t>
            </a:r>
            <a:r>
              <a:rPr sz="3200" b="1" spc="-75" dirty="0">
                <a:solidFill>
                  <a:srgbClr val="0092CC"/>
                </a:solidFill>
                <a:latin typeface="Times New Roman"/>
                <a:cs typeface="Times New Roman"/>
              </a:rPr>
              <a:t> </a:t>
            </a:r>
            <a:r>
              <a:rPr sz="3200" b="1" dirty="0">
                <a:solidFill>
                  <a:srgbClr val="0092CC"/>
                </a:solidFill>
                <a:latin typeface="Times New Roman"/>
                <a:cs typeface="Times New Roman"/>
              </a:rPr>
              <a:t>1</a:t>
            </a:r>
            <a:endParaRPr sz="3200">
              <a:latin typeface="Times New Roman"/>
              <a:cs typeface="Times New Roman"/>
            </a:endParaRPr>
          </a:p>
        </p:txBody>
      </p:sp>
      <p:sp>
        <p:nvSpPr>
          <p:cNvPr id="4" name="object 4"/>
          <p:cNvSpPr txBox="1"/>
          <p:nvPr/>
        </p:nvSpPr>
        <p:spPr>
          <a:xfrm>
            <a:off x="1" y="1800000"/>
            <a:ext cx="4788535" cy="2461895"/>
          </a:xfrm>
          <a:prstGeom prst="rect">
            <a:avLst/>
          </a:prstGeom>
          <a:ln w="12700">
            <a:solidFill>
              <a:srgbClr val="183C5C"/>
            </a:solidFill>
          </a:ln>
        </p:spPr>
        <p:txBody>
          <a:bodyPr vert="horz" wrap="square" lIns="0" tIns="132715" rIns="0" bIns="0" rtlCol="0">
            <a:spAutoFit/>
          </a:bodyPr>
          <a:lstStyle/>
          <a:p>
            <a:pPr marL="359410" marR="1212850">
              <a:lnSpc>
                <a:spcPct val="110100"/>
              </a:lnSpc>
              <a:spcBef>
                <a:spcPts val="1045"/>
              </a:spcBef>
            </a:pPr>
            <a:r>
              <a:rPr sz="2800" b="1" dirty="0">
                <a:solidFill>
                  <a:srgbClr val="183C5C"/>
                </a:solidFill>
                <a:latin typeface="Times New Roman"/>
                <a:cs typeface="Times New Roman"/>
              </a:rPr>
              <a:t>SSI </a:t>
            </a:r>
            <a:r>
              <a:rPr sz="2800" b="1" spc="-10" dirty="0">
                <a:solidFill>
                  <a:srgbClr val="183C5C"/>
                </a:solidFill>
                <a:latin typeface="Times New Roman"/>
                <a:cs typeface="Times New Roman"/>
              </a:rPr>
              <a:t>prevention </a:t>
            </a:r>
            <a:r>
              <a:rPr sz="2800" b="1" spc="-5" dirty="0">
                <a:solidFill>
                  <a:srgbClr val="183C5C"/>
                </a:solidFill>
                <a:latin typeface="Times New Roman"/>
                <a:cs typeface="Times New Roman"/>
              </a:rPr>
              <a:t>in </a:t>
            </a:r>
            <a:r>
              <a:rPr sz="2800" b="1" dirty="0">
                <a:solidFill>
                  <a:srgbClr val="183C5C"/>
                </a:solidFill>
                <a:latin typeface="Times New Roman"/>
                <a:cs typeface="Times New Roman"/>
              </a:rPr>
              <a:t>the  </a:t>
            </a:r>
            <a:r>
              <a:rPr sz="2800" b="1" spc="-5" dirty="0">
                <a:solidFill>
                  <a:srgbClr val="183C5C"/>
                </a:solidFill>
                <a:latin typeface="Times New Roman"/>
                <a:cs typeface="Times New Roman"/>
              </a:rPr>
              <a:t>context </a:t>
            </a:r>
            <a:r>
              <a:rPr sz="2800" b="1" dirty="0">
                <a:solidFill>
                  <a:srgbClr val="183C5C"/>
                </a:solidFill>
                <a:latin typeface="Times New Roman"/>
                <a:cs typeface="Times New Roman"/>
              </a:rPr>
              <a:t>of</a:t>
            </a:r>
            <a:r>
              <a:rPr sz="2800" b="1" spc="0" dirty="0">
                <a:solidFill>
                  <a:srgbClr val="183C5C"/>
                </a:solidFill>
                <a:latin typeface="Times New Roman"/>
                <a:cs typeface="Times New Roman"/>
              </a:rPr>
              <a:t> </a:t>
            </a:r>
            <a:r>
              <a:rPr sz="2800" b="1" spc="-5" dirty="0">
                <a:solidFill>
                  <a:srgbClr val="183C5C"/>
                </a:solidFill>
                <a:latin typeface="Times New Roman"/>
                <a:cs typeface="Times New Roman"/>
              </a:rPr>
              <a:t>IPC</a:t>
            </a:r>
            <a:endParaRPr sz="2800">
              <a:latin typeface="Times New Roman"/>
              <a:cs typeface="Times New Roman"/>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1073" y="1521192"/>
            <a:ext cx="8382634" cy="5084445"/>
          </a:xfrm>
          <a:prstGeom prst="rect">
            <a:avLst/>
          </a:prstGeom>
        </p:spPr>
        <p:txBody>
          <a:bodyPr vert="horz" wrap="square" lIns="0" tIns="46355" rIns="0" bIns="0" rtlCol="0">
            <a:spAutoFit/>
          </a:bodyPr>
          <a:lstStyle/>
          <a:p>
            <a:pPr marL="355600" indent="-342900">
              <a:lnSpc>
                <a:spcPct val="100000"/>
              </a:lnSpc>
              <a:spcBef>
                <a:spcPts val="365"/>
              </a:spcBef>
              <a:buSzPct val="80000"/>
              <a:buChar char="•"/>
              <a:tabLst>
                <a:tab pos="354965" algn="l"/>
                <a:tab pos="355600" algn="l"/>
              </a:tabLst>
            </a:pPr>
            <a:r>
              <a:rPr sz="2000" spc="-10" dirty="0">
                <a:latin typeface="Arial"/>
                <a:cs typeface="Arial"/>
              </a:rPr>
              <a:t>Wounds </a:t>
            </a:r>
            <a:r>
              <a:rPr sz="2000" dirty="0">
                <a:latin typeface="Arial"/>
                <a:cs typeface="Arial"/>
              </a:rPr>
              <a:t>should heal by </a:t>
            </a:r>
            <a:r>
              <a:rPr sz="2000" spc="-5" dirty="0">
                <a:latin typeface="Arial"/>
                <a:cs typeface="Arial"/>
              </a:rPr>
              <a:t>primary</a:t>
            </a:r>
            <a:r>
              <a:rPr sz="2000" spc="-35" dirty="0">
                <a:latin typeface="Arial"/>
                <a:cs typeface="Arial"/>
              </a:rPr>
              <a:t> </a:t>
            </a:r>
            <a:r>
              <a:rPr sz="2000" spc="-5" dirty="0">
                <a:latin typeface="Arial"/>
                <a:cs typeface="Arial"/>
              </a:rPr>
              <a:t>intention,</a:t>
            </a:r>
            <a:endParaRPr sz="2000">
              <a:latin typeface="Arial"/>
              <a:cs typeface="Arial"/>
            </a:endParaRPr>
          </a:p>
          <a:p>
            <a:pPr marL="355600" marR="603250">
              <a:lnSpc>
                <a:spcPct val="109700"/>
              </a:lnSpc>
              <a:spcBef>
                <a:spcPts val="35"/>
              </a:spcBef>
            </a:pPr>
            <a:r>
              <a:rPr sz="2000" dirty="0">
                <a:latin typeface="Arial"/>
                <a:cs typeface="Arial"/>
              </a:rPr>
              <a:t>but </a:t>
            </a:r>
            <a:r>
              <a:rPr sz="2000" spc="-5" dirty="0">
                <a:latin typeface="Arial"/>
                <a:cs typeface="Arial"/>
              </a:rPr>
              <a:t>may </a:t>
            </a:r>
            <a:r>
              <a:rPr sz="2000" dirty="0">
                <a:latin typeface="Arial"/>
                <a:cs typeface="Arial"/>
              </a:rPr>
              <a:t>not always heal </a:t>
            </a:r>
            <a:r>
              <a:rPr sz="2000" spc="-5" dirty="0">
                <a:latin typeface="Arial"/>
                <a:cs typeface="Arial"/>
              </a:rPr>
              <a:t>“normally” (owing to many risk factors, </a:t>
            </a:r>
            <a:r>
              <a:rPr sz="2000" dirty="0">
                <a:latin typeface="Arial"/>
                <a:cs typeface="Arial"/>
              </a:rPr>
              <a:t>as  </a:t>
            </a:r>
            <a:r>
              <a:rPr sz="2000" spc="-5" dirty="0">
                <a:latin typeface="Arial"/>
                <a:cs typeface="Arial"/>
              </a:rPr>
              <a:t>described earlier </a:t>
            </a:r>
            <a:r>
              <a:rPr sz="2000" dirty="0">
                <a:latin typeface="Arial"/>
                <a:cs typeface="Arial"/>
              </a:rPr>
              <a:t>in </a:t>
            </a:r>
            <a:r>
              <a:rPr sz="2000" spc="-5" dirty="0">
                <a:latin typeface="Arial"/>
                <a:cs typeface="Arial"/>
              </a:rPr>
              <a:t>this</a:t>
            </a:r>
            <a:r>
              <a:rPr sz="2000" spc="-30" dirty="0">
                <a:latin typeface="Arial"/>
                <a:cs typeface="Arial"/>
              </a:rPr>
              <a:t> </a:t>
            </a:r>
            <a:r>
              <a:rPr sz="2000" spc="-5" dirty="0">
                <a:latin typeface="Arial"/>
                <a:cs typeface="Arial"/>
              </a:rPr>
              <a:t>module).</a:t>
            </a:r>
            <a:endParaRPr sz="2000">
              <a:latin typeface="Arial"/>
              <a:cs typeface="Arial"/>
            </a:endParaRPr>
          </a:p>
          <a:p>
            <a:pPr marL="355600" indent="-342900">
              <a:lnSpc>
                <a:spcPct val="100000"/>
              </a:lnSpc>
              <a:spcBef>
                <a:spcPts val="1835"/>
              </a:spcBef>
              <a:buSzPct val="80000"/>
              <a:buChar char="•"/>
              <a:tabLst>
                <a:tab pos="354965" algn="l"/>
                <a:tab pos="355600" algn="l"/>
              </a:tabLst>
            </a:pPr>
            <a:r>
              <a:rPr sz="2000" spc="-5" dirty="0">
                <a:latin typeface="Arial"/>
                <a:cs typeface="Arial"/>
              </a:rPr>
              <a:t>If </a:t>
            </a:r>
            <a:r>
              <a:rPr sz="2000" dirty="0">
                <a:latin typeface="Arial"/>
                <a:cs typeface="Arial"/>
              </a:rPr>
              <a:t>a wound does not heal</a:t>
            </a:r>
            <a:r>
              <a:rPr sz="2000" spc="-60" dirty="0">
                <a:latin typeface="Arial"/>
                <a:cs typeface="Arial"/>
              </a:rPr>
              <a:t> </a:t>
            </a:r>
            <a:r>
              <a:rPr sz="2000" spc="-5" dirty="0">
                <a:latin typeface="Arial"/>
                <a:cs typeface="Arial"/>
              </a:rPr>
              <a:t>normally:</a:t>
            </a:r>
            <a:endParaRPr sz="2000">
              <a:latin typeface="Arial"/>
              <a:cs typeface="Arial"/>
            </a:endParaRPr>
          </a:p>
          <a:p>
            <a:pPr marL="839469" lvl="1" indent="-285750">
              <a:lnSpc>
                <a:spcPct val="100000"/>
              </a:lnSpc>
              <a:spcBef>
                <a:spcPts val="1330"/>
              </a:spcBef>
              <a:buFont typeface="Courier New"/>
              <a:buChar char="o"/>
              <a:tabLst>
                <a:tab pos="839469" algn="l"/>
              </a:tabLst>
            </a:pPr>
            <a:r>
              <a:rPr sz="2000" dirty="0">
                <a:latin typeface="Arial"/>
                <a:cs typeface="Arial"/>
              </a:rPr>
              <a:t>it </a:t>
            </a:r>
            <a:r>
              <a:rPr sz="2000" spc="-5" dirty="0">
                <a:latin typeface="Arial"/>
                <a:cs typeface="Arial"/>
              </a:rPr>
              <a:t>must </a:t>
            </a:r>
            <a:r>
              <a:rPr sz="2000" dirty="0">
                <a:latin typeface="Arial"/>
                <a:cs typeface="Arial"/>
              </a:rPr>
              <a:t>be </a:t>
            </a:r>
            <a:r>
              <a:rPr sz="2000" spc="-5" dirty="0">
                <a:latin typeface="Arial"/>
                <a:cs typeface="Arial"/>
              </a:rPr>
              <a:t>managed to ensure the </a:t>
            </a:r>
            <a:r>
              <a:rPr sz="2000" dirty="0">
                <a:latin typeface="Arial"/>
                <a:cs typeface="Arial"/>
              </a:rPr>
              <a:t>best</a:t>
            </a:r>
            <a:r>
              <a:rPr sz="2000" spc="-70" dirty="0">
                <a:latin typeface="Arial"/>
                <a:cs typeface="Arial"/>
              </a:rPr>
              <a:t> </a:t>
            </a:r>
            <a:r>
              <a:rPr sz="2000" spc="-5" dirty="0">
                <a:latin typeface="Arial"/>
                <a:cs typeface="Arial"/>
              </a:rPr>
              <a:t>outcome;</a:t>
            </a:r>
            <a:endParaRPr sz="2000">
              <a:latin typeface="Arial"/>
              <a:cs typeface="Arial"/>
            </a:endParaRPr>
          </a:p>
          <a:p>
            <a:pPr marL="839469" marR="342265" lvl="1" indent="-285750">
              <a:lnSpc>
                <a:spcPct val="111100"/>
              </a:lnSpc>
              <a:spcBef>
                <a:spcPts val="1070"/>
              </a:spcBef>
              <a:buFont typeface="Courier New"/>
              <a:buChar char="o"/>
              <a:tabLst>
                <a:tab pos="839469" algn="l"/>
              </a:tabLst>
            </a:pPr>
            <a:r>
              <a:rPr sz="2000" spc="-5" dirty="0">
                <a:latin typeface="Arial"/>
                <a:cs typeface="Arial"/>
              </a:rPr>
              <a:t>the process </a:t>
            </a:r>
            <a:r>
              <a:rPr sz="2000" dirty="0">
                <a:latin typeface="Arial"/>
                <a:cs typeface="Arial"/>
              </a:rPr>
              <a:t>of wound </a:t>
            </a:r>
            <a:r>
              <a:rPr sz="2000" spc="-5" dirty="0">
                <a:latin typeface="Arial"/>
                <a:cs typeface="Arial"/>
              </a:rPr>
              <a:t>assessment, </a:t>
            </a:r>
            <a:r>
              <a:rPr sz="2000" dirty="0">
                <a:latin typeface="Arial"/>
                <a:cs typeface="Arial"/>
              </a:rPr>
              <a:t>cleansing and </a:t>
            </a:r>
            <a:r>
              <a:rPr sz="2000" spc="-5" dirty="0">
                <a:latin typeface="Arial"/>
                <a:cs typeface="Arial"/>
              </a:rPr>
              <a:t>care must </a:t>
            </a:r>
            <a:r>
              <a:rPr sz="2000" dirty="0">
                <a:latin typeface="Arial"/>
                <a:cs typeface="Arial"/>
              </a:rPr>
              <a:t>suit  </a:t>
            </a:r>
            <a:r>
              <a:rPr sz="2000" spc="-5" dirty="0">
                <a:latin typeface="Arial"/>
                <a:cs typeface="Arial"/>
              </a:rPr>
              <a:t>the </a:t>
            </a:r>
            <a:r>
              <a:rPr sz="2000" spc="-10" dirty="0">
                <a:latin typeface="Arial"/>
                <a:cs typeface="Arial"/>
              </a:rPr>
              <a:t>patient’s </a:t>
            </a:r>
            <a:r>
              <a:rPr sz="2000" dirty="0">
                <a:latin typeface="Arial"/>
                <a:cs typeface="Arial"/>
              </a:rPr>
              <a:t>needs and </a:t>
            </a:r>
            <a:r>
              <a:rPr sz="2000" spc="-5" dirty="0">
                <a:latin typeface="Arial"/>
                <a:cs typeface="Arial"/>
              </a:rPr>
              <a:t>must limit additional infection risk;</a:t>
            </a:r>
            <a:endParaRPr sz="2000">
              <a:latin typeface="Arial"/>
              <a:cs typeface="Arial"/>
            </a:endParaRPr>
          </a:p>
          <a:p>
            <a:pPr marL="839469" lvl="1" indent="-285750">
              <a:lnSpc>
                <a:spcPct val="100000"/>
              </a:lnSpc>
              <a:spcBef>
                <a:spcPts val="1330"/>
              </a:spcBef>
              <a:buFont typeface="Courier New"/>
              <a:buChar char="o"/>
              <a:tabLst>
                <a:tab pos="839469" algn="l"/>
              </a:tabLst>
            </a:pPr>
            <a:r>
              <a:rPr sz="2000" spc="-5" dirty="0">
                <a:latin typeface="Arial"/>
                <a:cs typeface="Arial"/>
              </a:rPr>
              <a:t>there </a:t>
            </a:r>
            <a:r>
              <a:rPr sz="2000" dirty="0">
                <a:latin typeface="Arial"/>
                <a:cs typeface="Arial"/>
              </a:rPr>
              <a:t>is a </a:t>
            </a:r>
            <a:r>
              <a:rPr sz="2000" spc="-5" dirty="0">
                <a:latin typeface="Arial"/>
                <a:cs typeface="Arial"/>
              </a:rPr>
              <a:t>risk </a:t>
            </a:r>
            <a:r>
              <a:rPr sz="2000" dirty="0">
                <a:latin typeface="Arial"/>
                <a:cs typeface="Arial"/>
              </a:rPr>
              <a:t>of </a:t>
            </a:r>
            <a:r>
              <a:rPr sz="2000" spc="-5" dirty="0">
                <a:latin typeface="Arial"/>
                <a:cs typeface="Arial"/>
              </a:rPr>
              <a:t>introducing infection to </a:t>
            </a:r>
            <a:r>
              <a:rPr sz="2000" dirty="0">
                <a:latin typeface="Arial"/>
                <a:cs typeface="Arial"/>
              </a:rPr>
              <a:t>a </a:t>
            </a:r>
            <a:r>
              <a:rPr sz="2000" spc="-5" dirty="0">
                <a:latin typeface="Arial"/>
                <a:cs typeface="Arial"/>
              </a:rPr>
              <a:t>postoperative</a:t>
            </a:r>
            <a:r>
              <a:rPr sz="2000" spc="-40" dirty="0">
                <a:latin typeface="Arial"/>
                <a:cs typeface="Arial"/>
              </a:rPr>
              <a:t> </a:t>
            </a:r>
            <a:r>
              <a:rPr sz="2000" dirty="0">
                <a:latin typeface="Arial"/>
                <a:cs typeface="Arial"/>
              </a:rPr>
              <a:t>wound.</a:t>
            </a:r>
            <a:endParaRPr sz="2000">
              <a:latin typeface="Arial"/>
              <a:cs typeface="Arial"/>
            </a:endParaRPr>
          </a:p>
          <a:p>
            <a:pPr marL="355600" marR="53975" indent="-342900">
              <a:lnSpc>
                <a:spcPct val="109700"/>
              </a:lnSpc>
              <a:spcBef>
                <a:spcPts val="1600"/>
              </a:spcBef>
              <a:buSzPct val="80000"/>
              <a:buChar char="•"/>
              <a:tabLst>
                <a:tab pos="354965" algn="l"/>
                <a:tab pos="355600" algn="l"/>
              </a:tabLst>
            </a:pPr>
            <a:r>
              <a:rPr sz="2000" spc="-5" dirty="0">
                <a:latin typeface="Arial"/>
                <a:cs typeface="Arial"/>
              </a:rPr>
              <a:t>There are </a:t>
            </a:r>
            <a:r>
              <a:rPr sz="2000" spc="-10" dirty="0">
                <a:latin typeface="Arial"/>
                <a:cs typeface="Arial"/>
              </a:rPr>
              <a:t>different </a:t>
            </a:r>
            <a:r>
              <a:rPr sz="2000" dirty="0">
                <a:latin typeface="Arial"/>
                <a:cs typeface="Arial"/>
              </a:rPr>
              <a:t>phases of wound healing: an </a:t>
            </a:r>
            <a:r>
              <a:rPr sz="2000" spc="-5" dirty="0">
                <a:latin typeface="Arial"/>
                <a:cs typeface="Arial"/>
              </a:rPr>
              <a:t>understanding may </a:t>
            </a:r>
            <a:r>
              <a:rPr sz="2000" dirty="0">
                <a:latin typeface="Arial"/>
                <a:cs typeface="Arial"/>
              </a:rPr>
              <a:t>be  </a:t>
            </a:r>
            <a:r>
              <a:rPr sz="2000" spc="-5" dirty="0">
                <a:latin typeface="Arial"/>
                <a:cs typeface="Arial"/>
              </a:rPr>
              <a:t>required </a:t>
            </a:r>
            <a:r>
              <a:rPr sz="2000" dirty="0">
                <a:latin typeface="Arial"/>
                <a:cs typeface="Arial"/>
              </a:rPr>
              <a:t>if a wound is not</a:t>
            </a:r>
            <a:r>
              <a:rPr sz="2000" spc="-70" dirty="0">
                <a:latin typeface="Arial"/>
                <a:cs typeface="Arial"/>
              </a:rPr>
              <a:t> </a:t>
            </a:r>
            <a:r>
              <a:rPr sz="2000" dirty="0">
                <a:latin typeface="Arial"/>
                <a:cs typeface="Arial"/>
              </a:rPr>
              <a:t>healing.</a:t>
            </a:r>
            <a:endParaRPr sz="2000">
              <a:latin typeface="Arial"/>
              <a:cs typeface="Arial"/>
            </a:endParaRPr>
          </a:p>
          <a:p>
            <a:pPr marL="355600" marR="5080" indent="-342900">
              <a:lnSpc>
                <a:spcPct val="111100"/>
              </a:lnSpc>
              <a:spcBef>
                <a:spcPts val="1570"/>
              </a:spcBef>
              <a:buSzPct val="80000"/>
              <a:buChar char="•"/>
              <a:tabLst>
                <a:tab pos="354965" algn="l"/>
                <a:tab pos="355600" algn="l"/>
              </a:tabLst>
            </a:pPr>
            <a:r>
              <a:rPr sz="2000" spc="-5" dirty="0">
                <a:latin typeface="Arial"/>
                <a:cs typeface="Arial"/>
              </a:rPr>
              <a:t>Communication with community health workers may </a:t>
            </a:r>
            <a:r>
              <a:rPr sz="2000" dirty="0">
                <a:latin typeface="Arial"/>
                <a:cs typeface="Arial"/>
              </a:rPr>
              <a:t>be </a:t>
            </a:r>
            <a:r>
              <a:rPr sz="2000" spc="-5" dirty="0">
                <a:latin typeface="Arial"/>
                <a:cs typeface="Arial"/>
              </a:rPr>
              <a:t>critical </a:t>
            </a:r>
            <a:r>
              <a:rPr sz="2000" dirty="0">
                <a:latin typeface="Arial"/>
                <a:cs typeface="Arial"/>
              </a:rPr>
              <a:t>if wound  healing is </a:t>
            </a:r>
            <a:r>
              <a:rPr sz="2000" spc="-5" dirty="0">
                <a:latin typeface="Arial"/>
                <a:cs typeface="Arial"/>
              </a:rPr>
              <a:t>problematic after</a:t>
            </a:r>
            <a:r>
              <a:rPr sz="2000" spc="-35" dirty="0">
                <a:latin typeface="Arial"/>
                <a:cs typeface="Arial"/>
              </a:rPr>
              <a:t> </a:t>
            </a:r>
            <a:r>
              <a:rPr sz="2000" spc="-5" dirty="0">
                <a:latin typeface="Arial"/>
                <a:cs typeface="Arial"/>
              </a:rPr>
              <a:t>discharge.</a:t>
            </a:r>
            <a:endParaRPr sz="2000">
              <a:latin typeface="Arial"/>
              <a:cs typeface="Arial"/>
            </a:endParaRPr>
          </a:p>
        </p:txBody>
      </p:sp>
      <p:sp>
        <p:nvSpPr>
          <p:cNvPr id="3" name="object 3"/>
          <p:cNvSpPr txBox="1">
            <a:spLocks noGrp="1"/>
          </p:cNvSpPr>
          <p:nvPr>
            <p:ph type="title"/>
          </p:nvPr>
        </p:nvSpPr>
        <p:spPr>
          <a:xfrm>
            <a:off x="188352" y="94741"/>
            <a:ext cx="5409565" cy="953769"/>
          </a:xfrm>
          <a:prstGeom prst="rect">
            <a:avLst/>
          </a:prstGeom>
        </p:spPr>
        <p:txBody>
          <a:bodyPr vert="horz" wrap="square" lIns="0" tIns="66040" rIns="0" bIns="0" rtlCol="0">
            <a:spAutoFit/>
          </a:bodyPr>
          <a:lstStyle/>
          <a:p>
            <a:pPr marL="12700" marR="5080">
              <a:lnSpc>
                <a:spcPts val="3470"/>
              </a:lnSpc>
              <a:spcBef>
                <a:spcPts val="520"/>
              </a:spcBef>
            </a:pPr>
            <a:r>
              <a:rPr spc="-5" dirty="0"/>
              <a:t>Why do </a:t>
            </a:r>
            <a:r>
              <a:rPr dirty="0"/>
              <a:t>we </a:t>
            </a:r>
            <a:r>
              <a:rPr spc="-5" dirty="0"/>
              <a:t>need to understand  postoperative wound </a:t>
            </a:r>
            <a:r>
              <a:rPr spc="-15" dirty="0"/>
              <a:t>care?</a:t>
            </a:r>
          </a:p>
        </p:txBody>
      </p:sp>
      <p:sp>
        <p:nvSpPr>
          <p:cNvPr id="4" name="object 4"/>
          <p:cNvSpPr/>
          <p:nvPr/>
        </p:nvSpPr>
        <p:spPr>
          <a:xfrm>
            <a:off x="5724128" y="436697"/>
            <a:ext cx="1221691" cy="1224135"/>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5298" y="1818692"/>
            <a:ext cx="8371205" cy="3825875"/>
          </a:xfrm>
          <a:prstGeom prst="rect">
            <a:avLst/>
          </a:prstGeom>
        </p:spPr>
        <p:txBody>
          <a:bodyPr vert="horz" wrap="square" lIns="0" tIns="12700" rIns="0" bIns="0" rtlCol="0">
            <a:spAutoFit/>
          </a:bodyPr>
          <a:lstStyle/>
          <a:p>
            <a:pPr marL="12700" marR="480695">
              <a:lnSpc>
                <a:spcPct val="110000"/>
              </a:lnSpc>
              <a:spcBef>
                <a:spcPts val="100"/>
              </a:spcBef>
            </a:pPr>
            <a:r>
              <a:rPr sz="2400" spc="-5" dirty="0">
                <a:latin typeface="Arial"/>
                <a:cs typeface="Arial"/>
              </a:rPr>
              <a:t>Following </a:t>
            </a:r>
            <a:r>
              <a:rPr sz="2400" dirty="0">
                <a:latin typeface="Arial"/>
                <a:cs typeface="Arial"/>
              </a:rPr>
              <a:t>closure of </a:t>
            </a:r>
            <a:r>
              <a:rPr sz="2400" spc="-5" dirty="0">
                <a:latin typeface="Arial"/>
                <a:cs typeface="Arial"/>
              </a:rPr>
              <a:t>the </a:t>
            </a:r>
            <a:r>
              <a:rPr sz="2400" dirty="0">
                <a:latin typeface="Arial"/>
                <a:cs typeface="Arial"/>
              </a:rPr>
              <a:t>surgical incision </a:t>
            </a:r>
            <a:r>
              <a:rPr sz="2400" spc="-5" dirty="0">
                <a:latin typeface="Arial"/>
                <a:cs typeface="Arial"/>
              </a:rPr>
              <a:t>site, the following  actions </a:t>
            </a:r>
            <a:r>
              <a:rPr sz="2400" dirty="0">
                <a:latin typeface="Arial"/>
                <a:cs typeface="Arial"/>
              </a:rPr>
              <a:t>should be</a:t>
            </a:r>
            <a:r>
              <a:rPr sz="2400" spc="-15" dirty="0">
                <a:latin typeface="Arial"/>
                <a:cs typeface="Arial"/>
              </a:rPr>
              <a:t> </a:t>
            </a:r>
            <a:r>
              <a:rPr sz="2400" spc="-5" dirty="0">
                <a:latin typeface="Arial"/>
                <a:cs typeface="Arial"/>
              </a:rPr>
              <a:t>taken.</a:t>
            </a:r>
            <a:endParaRPr sz="2400">
              <a:latin typeface="Arial"/>
              <a:cs typeface="Arial"/>
            </a:endParaRPr>
          </a:p>
          <a:p>
            <a:pPr marL="373380" indent="-179705">
              <a:lnSpc>
                <a:spcPct val="100000"/>
              </a:lnSpc>
              <a:spcBef>
                <a:spcPts val="1485"/>
              </a:spcBef>
              <a:buChar char="•"/>
              <a:tabLst>
                <a:tab pos="373380" algn="l"/>
              </a:tabLst>
            </a:pPr>
            <a:r>
              <a:rPr sz="2000" dirty="0">
                <a:latin typeface="Arial"/>
                <a:cs typeface="Arial"/>
              </a:rPr>
              <a:t>A </a:t>
            </a:r>
            <a:r>
              <a:rPr sz="2000" b="1" spc="-5" dirty="0">
                <a:latin typeface="Arial"/>
                <a:cs typeface="Arial"/>
              </a:rPr>
              <a:t>standard wound dressing </a:t>
            </a:r>
            <a:r>
              <a:rPr sz="2000" dirty="0">
                <a:latin typeface="Arial"/>
                <a:cs typeface="Arial"/>
              </a:rPr>
              <a:t>should be</a:t>
            </a:r>
            <a:r>
              <a:rPr sz="2000" spc="-135" dirty="0">
                <a:latin typeface="Arial"/>
                <a:cs typeface="Arial"/>
              </a:rPr>
              <a:t> </a:t>
            </a:r>
            <a:r>
              <a:rPr sz="2000" dirty="0">
                <a:latin typeface="Arial"/>
                <a:cs typeface="Arial"/>
              </a:rPr>
              <a:t>applied.</a:t>
            </a:r>
            <a:endParaRPr sz="2000">
              <a:latin typeface="Arial"/>
              <a:cs typeface="Arial"/>
            </a:endParaRPr>
          </a:p>
          <a:p>
            <a:pPr marL="373380" marR="90170" indent="-179705">
              <a:lnSpc>
                <a:spcPct val="109700"/>
              </a:lnSpc>
              <a:spcBef>
                <a:spcPts val="635"/>
              </a:spcBef>
              <a:buChar char="•"/>
              <a:tabLst>
                <a:tab pos="373380" algn="l"/>
              </a:tabLst>
            </a:pPr>
            <a:r>
              <a:rPr sz="2000" dirty="0">
                <a:latin typeface="Arial"/>
                <a:cs typeface="Arial"/>
              </a:rPr>
              <a:t>The wound should be checked </a:t>
            </a:r>
            <a:r>
              <a:rPr sz="2000" spc="-5" dirty="0">
                <a:latin typeface="Arial"/>
                <a:cs typeface="Arial"/>
              </a:rPr>
              <a:t>after </a:t>
            </a:r>
            <a:r>
              <a:rPr sz="2000" dirty="0">
                <a:latin typeface="Arial"/>
                <a:cs typeface="Arial"/>
              </a:rPr>
              <a:t>about 48 </a:t>
            </a:r>
            <a:r>
              <a:rPr sz="2000" spc="-5" dirty="0">
                <a:latin typeface="Arial"/>
                <a:cs typeface="Arial"/>
              </a:rPr>
              <a:t>hours. Dressing</a:t>
            </a:r>
            <a:r>
              <a:rPr sz="2000" spc="-90" dirty="0">
                <a:latin typeface="Arial"/>
                <a:cs typeface="Arial"/>
              </a:rPr>
              <a:t> </a:t>
            </a:r>
            <a:r>
              <a:rPr sz="2000" spc="-5" dirty="0">
                <a:latin typeface="Arial"/>
                <a:cs typeface="Arial"/>
              </a:rPr>
              <a:t>removal  </a:t>
            </a:r>
            <a:r>
              <a:rPr sz="2000" dirty="0">
                <a:latin typeface="Arial"/>
                <a:cs typeface="Arial"/>
              </a:rPr>
              <a:t>should be </a:t>
            </a:r>
            <a:r>
              <a:rPr sz="2000" b="1" dirty="0">
                <a:latin typeface="Arial"/>
                <a:cs typeface="Arial"/>
              </a:rPr>
              <a:t>assessed</a:t>
            </a:r>
            <a:r>
              <a:rPr sz="2000" dirty="0">
                <a:latin typeface="Arial"/>
                <a:cs typeface="Arial"/>
              </a:rPr>
              <a:t>; if </a:t>
            </a:r>
            <a:r>
              <a:rPr sz="2000" spc="-5" dirty="0">
                <a:latin typeface="Arial"/>
                <a:cs typeface="Arial"/>
              </a:rPr>
              <a:t>the </a:t>
            </a:r>
            <a:r>
              <a:rPr sz="2000" dirty="0">
                <a:latin typeface="Arial"/>
                <a:cs typeface="Arial"/>
              </a:rPr>
              <a:t>wound is </a:t>
            </a:r>
            <a:r>
              <a:rPr sz="2000" spc="-5" dirty="0">
                <a:latin typeface="Arial"/>
                <a:cs typeface="Arial"/>
              </a:rPr>
              <a:t>dry </a:t>
            </a:r>
            <a:r>
              <a:rPr sz="2000" dirty="0">
                <a:latin typeface="Arial"/>
                <a:cs typeface="Arial"/>
              </a:rPr>
              <a:t>and healing </a:t>
            </a:r>
            <a:r>
              <a:rPr sz="2000" spc="-5" dirty="0">
                <a:latin typeface="Arial"/>
                <a:cs typeface="Arial"/>
              </a:rPr>
              <a:t>with </a:t>
            </a:r>
            <a:r>
              <a:rPr sz="2000" dirty="0">
                <a:latin typeface="Arial"/>
                <a:cs typeface="Arial"/>
              </a:rPr>
              <a:t>no signs of  </a:t>
            </a:r>
            <a:r>
              <a:rPr sz="2000" spc="-5" dirty="0">
                <a:latin typeface="Arial"/>
                <a:cs typeface="Arial"/>
              </a:rPr>
              <a:t>infection, </a:t>
            </a:r>
            <a:r>
              <a:rPr sz="2000" dirty="0">
                <a:latin typeface="Arial"/>
                <a:cs typeface="Arial"/>
              </a:rPr>
              <a:t>no </a:t>
            </a:r>
            <a:r>
              <a:rPr sz="2000" spc="-5" dirty="0">
                <a:latin typeface="Arial"/>
                <a:cs typeface="Arial"/>
              </a:rPr>
              <a:t>additional dressing </a:t>
            </a:r>
            <a:r>
              <a:rPr sz="2000" dirty="0">
                <a:latin typeface="Arial"/>
                <a:cs typeface="Arial"/>
              </a:rPr>
              <a:t>is </a:t>
            </a:r>
            <a:r>
              <a:rPr sz="2000" spc="-5" dirty="0">
                <a:latin typeface="Arial"/>
                <a:cs typeface="Arial"/>
              </a:rPr>
              <a:t>required (the patient </a:t>
            </a:r>
            <a:r>
              <a:rPr sz="2000" dirty="0">
                <a:latin typeface="Arial"/>
                <a:cs typeface="Arial"/>
              </a:rPr>
              <a:t>can shower as  </a:t>
            </a:r>
            <a:r>
              <a:rPr sz="2000" spc="-5" dirty="0">
                <a:latin typeface="Arial"/>
                <a:cs typeface="Arial"/>
              </a:rPr>
              <a:t>normal).</a:t>
            </a:r>
            <a:endParaRPr sz="2000">
              <a:latin typeface="Arial"/>
              <a:cs typeface="Arial"/>
            </a:endParaRPr>
          </a:p>
          <a:p>
            <a:pPr marL="373380" marR="5080" indent="-179705">
              <a:lnSpc>
                <a:spcPct val="110400"/>
              </a:lnSpc>
              <a:spcBef>
                <a:spcPts val="580"/>
              </a:spcBef>
              <a:buFont typeface="Arial"/>
              <a:buChar char="•"/>
              <a:tabLst>
                <a:tab pos="373380" algn="l"/>
              </a:tabLst>
            </a:pPr>
            <a:r>
              <a:rPr sz="2000" b="1" spc="-5" dirty="0">
                <a:latin typeface="Arial"/>
                <a:cs typeface="Arial"/>
              </a:rPr>
              <a:t>If any signs </a:t>
            </a:r>
            <a:r>
              <a:rPr sz="2000" b="1" dirty="0">
                <a:latin typeface="Arial"/>
                <a:cs typeface="Arial"/>
              </a:rPr>
              <a:t>of </a:t>
            </a:r>
            <a:r>
              <a:rPr sz="2000" b="1" spc="-5" dirty="0">
                <a:latin typeface="Arial"/>
                <a:cs typeface="Arial"/>
              </a:rPr>
              <a:t>discharge/infection </a:t>
            </a:r>
            <a:r>
              <a:rPr sz="2000" spc="-5" dirty="0">
                <a:latin typeface="Arial"/>
                <a:cs typeface="Arial"/>
              </a:rPr>
              <a:t>are </a:t>
            </a:r>
            <a:r>
              <a:rPr sz="2000" dirty="0">
                <a:latin typeface="Arial"/>
                <a:cs typeface="Arial"/>
              </a:rPr>
              <a:t>seen, a </a:t>
            </a:r>
            <a:r>
              <a:rPr sz="2000" spc="-5" dirty="0">
                <a:latin typeface="Arial"/>
                <a:cs typeface="Arial"/>
              </a:rPr>
              <a:t>doctor/wound  </a:t>
            </a:r>
            <a:r>
              <a:rPr sz="2000" dirty="0">
                <a:latin typeface="Arial"/>
                <a:cs typeface="Arial"/>
              </a:rPr>
              <a:t>specialist should be </a:t>
            </a:r>
            <a:r>
              <a:rPr sz="2000" spc="-5" dirty="0">
                <a:latin typeface="Arial"/>
                <a:cs typeface="Arial"/>
              </a:rPr>
              <a:t>consulted (to undertake further </a:t>
            </a:r>
            <a:r>
              <a:rPr sz="2000" dirty="0">
                <a:latin typeface="Arial"/>
                <a:cs typeface="Arial"/>
              </a:rPr>
              <a:t>wound </a:t>
            </a:r>
            <a:r>
              <a:rPr sz="2000" spc="-5" dirty="0">
                <a:latin typeface="Arial"/>
                <a:cs typeface="Arial"/>
              </a:rPr>
              <a:t>assessment  </a:t>
            </a:r>
            <a:r>
              <a:rPr sz="2000" dirty="0">
                <a:latin typeface="Arial"/>
                <a:cs typeface="Arial"/>
              </a:rPr>
              <a:t>and decisions, such as </a:t>
            </a:r>
            <a:r>
              <a:rPr sz="2000" spc="-5" dirty="0">
                <a:latin typeface="Arial"/>
                <a:cs typeface="Arial"/>
              </a:rPr>
              <a:t>specimen sample, further</a:t>
            </a:r>
            <a:r>
              <a:rPr sz="2000" spc="-60" dirty="0">
                <a:latin typeface="Arial"/>
                <a:cs typeface="Arial"/>
              </a:rPr>
              <a:t> </a:t>
            </a:r>
            <a:r>
              <a:rPr sz="2000" spc="-5" dirty="0">
                <a:latin typeface="Arial"/>
                <a:cs typeface="Arial"/>
              </a:rPr>
              <a:t>dressings).</a:t>
            </a:r>
            <a:endParaRPr sz="2000">
              <a:latin typeface="Arial"/>
              <a:cs typeface="Arial"/>
            </a:endParaRPr>
          </a:p>
        </p:txBody>
      </p:sp>
      <p:sp>
        <p:nvSpPr>
          <p:cNvPr id="3" name="object 3"/>
          <p:cNvSpPr txBox="1">
            <a:spLocks noGrp="1"/>
          </p:cNvSpPr>
          <p:nvPr>
            <p:ph type="title"/>
          </p:nvPr>
        </p:nvSpPr>
        <p:spPr>
          <a:xfrm>
            <a:off x="365298" y="452451"/>
            <a:ext cx="3957320" cy="953769"/>
          </a:xfrm>
          <a:prstGeom prst="rect">
            <a:avLst/>
          </a:prstGeom>
        </p:spPr>
        <p:txBody>
          <a:bodyPr vert="horz" wrap="square" lIns="0" tIns="66040" rIns="0" bIns="0" rtlCol="0">
            <a:spAutoFit/>
          </a:bodyPr>
          <a:lstStyle/>
          <a:p>
            <a:pPr marL="12700" marR="5080">
              <a:lnSpc>
                <a:spcPts val="3470"/>
              </a:lnSpc>
              <a:spcBef>
                <a:spcPts val="520"/>
              </a:spcBef>
            </a:pPr>
            <a:r>
              <a:rPr spc="-40" dirty="0"/>
              <a:t>Wound  </a:t>
            </a:r>
            <a:r>
              <a:rPr spc="-10" dirty="0"/>
              <a:t>evaluation/dressing</a:t>
            </a:r>
            <a:r>
              <a:rPr dirty="0"/>
              <a:t> </a:t>
            </a:r>
            <a:r>
              <a:rPr spc="-5" dirty="0"/>
              <a:t>(1)</a:t>
            </a:r>
          </a:p>
        </p:txBody>
      </p:sp>
      <p:sp>
        <p:nvSpPr>
          <p:cNvPr id="4" name="object 4"/>
          <p:cNvSpPr/>
          <p:nvPr/>
        </p:nvSpPr>
        <p:spPr>
          <a:xfrm>
            <a:off x="5724128" y="436697"/>
            <a:ext cx="1221691" cy="1224135"/>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5298" y="1617677"/>
            <a:ext cx="8310880" cy="5161915"/>
          </a:xfrm>
          <a:prstGeom prst="rect">
            <a:avLst/>
          </a:prstGeom>
        </p:spPr>
        <p:txBody>
          <a:bodyPr vert="horz" wrap="square" lIns="0" tIns="12065" rIns="0" bIns="0" rtlCol="0">
            <a:spAutoFit/>
          </a:bodyPr>
          <a:lstStyle/>
          <a:p>
            <a:pPr marL="355600" marR="5080" indent="-342900">
              <a:lnSpc>
                <a:spcPct val="110100"/>
              </a:lnSpc>
              <a:spcBef>
                <a:spcPts val="95"/>
              </a:spcBef>
              <a:buSzPct val="79166"/>
              <a:buChar char="•"/>
              <a:tabLst>
                <a:tab pos="354965" algn="l"/>
                <a:tab pos="355600" algn="l"/>
              </a:tabLst>
            </a:pPr>
            <a:r>
              <a:rPr sz="2400" spc="-5" dirty="0">
                <a:latin typeface="Arial"/>
                <a:cs typeface="Arial"/>
              </a:rPr>
              <a:t>Before </a:t>
            </a:r>
            <a:r>
              <a:rPr sz="2400" dirty="0">
                <a:latin typeface="Arial"/>
                <a:cs typeface="Arial"/>
              </a:rPr>
              <a:t>removing </a:t>
            </a:r>
            <a:r>
              <a:rPr sz="2400" spc="-5" dirty="0">
                <a:latin typeface="Arial"/>
                <a:cs typeface="Arial"/>
              </a:rPr>
              <a:t>the </a:t>
            </a:r>
            <a:r>
              <a:rPr sz="2400" dirty="0">
                <a:latin typeface="Arial"/>
                <a:cs typeface="Arial"/>
              </a:rPr>
              <a:t>dressing, </a:t>
            </a:r>
            <a:r>
              <a:rPr sz="2400" b="1" spc="-5" dirty="0">
                <a:latin typeface="Arial"/>
                <a:cs typeface="Arial"/>
              </a:rPr>
              <a:t>patient preparation </a:t>
            </a:r>
            <a:r>
              <a:rPr sz="2400" dirty="0">
                <a:latin typeface="Arial"/>
                <a:cs typeface="Arial"/>
              </a:rPr>
              <a:t>should  </a:t>
            </a:r>
            <a:r>
              <a:rPr sz="2400" spc="-5" dirty="0">
                <a:latin typeface="Arial"/>
                <a:cs typeface="Arial"/>
              </a:rPr>
              <a:t>take </a:t>
            </a:r>
            <a:r>
              <a:rPr sz="2400" dirty="0">
                <a:latin typeface="Arial"/>
                <a:cs typeface="Arial"/>
              </a:rPr>
              <a:t>place </a:t>
            </a:r>
            <a:r>
              <a:rPr sz="2400" spc="-5" dirty="0">
                <a:latin typeface="Arial"/>
                <a:cs typeface="Arial"/>
              </a:rPr>
              <a:t>(comfort, </a:t>
            </a:r>
            <a:r>
              <a:rPr sz="2400" dirty="0">
                <a:latin typeface="Arial"/>
                <a:cs typeface="Arial"/>
              </a:rPr>
              <a:t>pain </a:t>
            </a:r>
            <a:r>
              <a:rPr sz="2400" spc="-5" dirty="0">
                <a:latin typeface="Arial"/>
                <a:cs typeface="Arial"/>
              </a:rPr>
              <a:t>relief) </a:t>
            </a:r>
            <a:r>
              <a:rPr sz="2400" dirty="0">
                <a:latin typeface="Arial"/>
                <a:cs typeface="Arial"/>
              </a:rPr>
              <a:t>– </a:t>
            </a:r>
            <a:r>
              <a:rPr sz="2400" spc="-5" dirty="0">
                <a:latin typeface="Arial"/>
                <a:cs typeface="Arial"/>
              </a:rPr>
              <a:t>the patient </a:t>
            </a:r>
            <a:r>
              <a:rPr sz="2400" dirty="0">
                <a:latin typeface="Arial"/>
                <a:cs typeface="Arial"/>
              </a:rPr>
              <a:t>should be  </a:t>
            </a:r>
            <a:r>
              <a:rPr sz="2400" spc="-5" dirty="0">
                <a:latin typeface="Arial"/>
                <a:cs typeface="Arial"/>
              </a:rPr>
              <a:t>actively </a:t>
            </a:r>
            <a:r>
              <a:rPr sz="2400" dirty="0">
                <a:latin typeface="Arial"/>
                <a:cs typeface="Arial"/>
              </a:rPr>
              <a:t>involved in wound healing goals (considering </a:t>
            </a:r>
            <a:r>
              <a:rPr sz="2400" spc="-5" dirty="0">
                <a:latin typeface="Arial"/>
                <a:cs typeface="Arial"/>
              </a:rPr>
              <a:t>that  nutrition </a:t>
            </a:r>
            <a:r>
              <a:rPr sz="2400" dirty="0">
                <a:latin typeface="Arial"/>
                <a:cs typeface="Arial"/>
              </a:rPr>
              <a:t>and similar are part of </a:t>
            </a:r>
            <a:r>
              <a:rPr sz="2400" spc="-5" dirty="0">
                <a:latin typeface="Arial"/>
                <a:cs typeface="Arial"/>
              </a:rPr>
              <a:t>maintaining healthy </a:t>
            </a:r>
            <a:r>
              <a:rPr sz="2400" dirty="0">
                <a:latin typeface="Arial"/>
                <a:cs typeface="Arial"/>
              </a:rPr>
              <a:t>skin  and </a:t>
            </a:r>
            <a:r>
              <a:rPr sz="2400" spc="-5" dirty="0">
                <a:latin typeface="Arial"/>
                <a:cs typeface="Arial"/>
              </a:rPr>
              <a:t>tissue). </a:t>
            </a:r>
            <a:r>
              <a:rPr sz="2400" dirty="0">
                <a:latin typeface="Arial"/>
                <a:cs typeface="Arial"/>
              </a:rPr>
              <a:t>Check </a:t>
            </a:r>
            <a:r>
              <a:rPr sz="2400" spc="-5" dirty="0">
                <a:latin typeface="Arial"/>
                <a:cs typeface="Arial"/>
              </a:rPr>
              <a:t>the </a:t>
            </a:r>
            <a:r>
              <a:rPr sz="2400" b="1" spc="-5" dirty="0">
                <a:latin typeface="Arial"/>
                <a:cs typeface="Arial"/>
              </a:rPr>
              <a:t>patient's </a:t>
            </a:r>
            <a:r>
              <a:rPr sz="2400" b="1" dirty="0">
                <a:latin typeface="Arial"/>
                <a:cs typeface="Arial"/>
              </a:rPr>
              <a:t>care </a:t>
            </a:r>
            <a:r>
              <a:rPr sz="2400" b="1" spc="-5" dirty="0">
                <a:latin typeface="Arial"/>
                <a:cs typeface="Arial"/>
              </a:rPr>
              <a:t>notes </a:t>
            </a:r>
            <a:r>
              <a:rPr sz="2400" spc="-5" dirty="0">
                <a:latin typeface="Arial"/>
                <a:cs typeface="Arial"/>
              </a:rPr>
              <a:t>for </a:t>
            </a:r>
            <a:r>
              <a:rPr sz="2400" dirty="0">
                <a:latin typeface="Arial"/>
                <a:cs typeface="Arial"/>
              </a:rPr>
              <a:t>an </a:t>
            </a:r>
            <a:r>
              <a:rPr sz="2400" spc="-5" dirty="0">
                <a:latin typeface="Arial"/>
                <a:cs typeface="Arial"/>
              </a:rPr>
              <a:t>update  </a:t>
            </a:r>
            <a:r>
              <a:rPr sz="2400" dirty="0">
                <a:latin typeface="Arial"/>
                <a:cs typeface="Arial"/>
              </a:rPr>
              <a:t>on any changes in </a:t>
            </a:r>
            <a:r>
              <a:rPr sz="2400" spc="-5" dirty="0">
                <a:latin typeface="Arial"/>
                <a:cs typeface="Arial"/>
              </a:rPr>
              <a:t>the patient's condition </a:t>
            </a:r>
            <a:r>
              <a:rPr sz="2400" dirty="0">
                <a:latin typeface="Arial"/>
                <a:cs typeface="Arial"/>
              </a:rPr>
              <a:t>and </a:t>
            </a:r>
            <a:r>
              <a:rPr sz="2400" spc="-5" dirty="0">
                <a:latin typeface="Arial"/>
                <a:cs typeface="Arial"/>
              </a:rPr>
              <a:t>to </a:t>
            </a:r>
            <a:r>
              <a:rPr sz="2400" dirty="0">
                <a:latin typeface="Arial"/>
                <a:cs typeface="Arial"/>
              </a:rPr>
              <a:t>make sure  </a:t>
            </a:r>
            <a:r>
              <a:rPr sz="2400" spc="-5" dirty="0">
                <a:latin typeface="Arial"/>
                <a:cs typeface="Arial"/>
              </a:rPr>
              <a:t>the </a:t>
            </a:r>
            <a:r>
              <a:rPr sz="2400" dirty="0">
                <a:latin typeface="Arial"/>
                <a:cs typeface="Arial"/>
              </a:rPr>
              <a:t>dressing is due </a:t>
            </a:r>
            <a:r>
              <a:rPr sz="2400" spc="-5" dirty="0">
                <a:latin typeface="Arial"/>
                <a:cs typeface="Arial"/>
              </a:rPr>
              <a:t>to </a:t>
            </a:r>
            <a:r>
              <a:rPr sz="2400" dirty="0">
                <a:latin typeface="Arial"/>
                <a:cs typeface="Arial"/>
              </a:rPr>
              <a:t>be</a:t>
            </a:r>
            <a:r>
              <a:rPr sz="2400" spc="-35" dirty="0">
                <a:latin typeface="Arial"/>
                <a:cs typeface="Arial"/>
              </a:rPr>
              <a:t> </a:t>
            </a:r>
            <a:r>
              <a:rPr sz="2400" dirty="0">
                <a:latin typeface="Arial"/>
                <a:cs typeface="Arial"/>
              </a:rPr>
              <a:t>removed.</a:t>
            </a:r>
            <a:endParaRPr sz="2400">
              <a:latin typeface="Arial"/>
              <a:cs typeface="Arial"/>
            </a:endParaRPr>
          </a:p>
          <a:p>
            <a:pPr marL="355600" marR="182880" indent="-342900">
              <a:lnSpc>
                <a:spcPct val="109800"/>
              </a:lnSpc>
              <a:spcBef>
                <a:spcPts val="1639"/>
              </a:spcBef>
              <a:buSzPct val="78571"/>
              <a:buChar char="•"/>
              <a:tabLst>
                <a:tab pos="354965" algn="l"/>
                <a:tab pos="355600" algn="l"/>
              </a:tabLst>
            </a:pPr>
            <a:r>
              <a:rPr sz="2100" dirty="0">
                <a:latin typeface="Arial"/>
                <a:cs typeface="Arial"/>
              </a:rPr>
              <a:t>A </a:t>
            </a:r>
            <a:r>
              <a:rPr sz="2100" spc="-5" dirty="0">
                <a:latin typeface="Arial"/>
                <a:cs typeface="Arial"/>
              </a:rPr>
              <a:t>decision </a:t>
            </a:r>
            <a:r>
              <a:rPr sz="2100" spc="-10" dirty="0">
                <a:latin typeface="Arial"/>
                <a:cs typeface="Arial"/>
              </a:rPr>
              <a:t>should </a:t>
            </a:r>
            <a:r>
              <a:rPr sz="2100" spc="-5" dirty="0">
                <a:latin typeface="Arial"/>
                <a:cs typeface="Arial"/>
              </a:rPr>
              <a:t>be made if the dressing will be </a:t>
            </a:r>
            <a:r>
              <a:rPr sz="2100" spc="-10" dirty="0">
                <a:latin typeface="Arial"/>
                <a:cs typeface="Arial"/>
              </a:rPr>
              <a:t>changed </a:t>
            </a:r>
            <a:r>
              <a:rPr sz="2100" spc="-5" dirty="0">
                <a:latin typeface="Arial"/>
                <a:cs typeface="Arial"/>
              </a:rPr>
              <a:t>using </a:t>
            </a:r>
            <a:r>
              <a:rPr sz="2100" dirty="0">
                <a:latin typeface="Arial"/>
                <a:cs typeface="Arial"/>
              </a:rPr>
              <a:t>a  </a:t>
            </a:r>
            <a:r>
              <a:rPr sz="2100" b="1" spc="-5" dirty="0">
                <a:latin typeface="Arial"/>
                <a:cs typeface="Arial"/>
              </a:rPr>
              <a:t>nontouch </a:t>
            </a:r>
            <a:r>
              <a:rPr sz="2100" b="1" dirty="0">
                <a:latin typeface="Arial"/>
                <a:cs typeface="Arial"/>
              </a:rPr>
              <a:t>or a full </a:t>
            </a:r>
            <a:r>
              <a:rPr sz="2100" b="1" spc="-5" dirty="0">
                <a:latin typeface="Arial"/>
                <a:cs typeface="Arial"/>
              </a:rPr>
              <a:t>aseptic technique </a:t>
            </a:r>
            <a:r>
              <a:rPr sz="2100" spc="-5" dirty="0">
                <a:latin typeface="Arial"/>
                <a:cs typeface="Arial"/>
              </a:rPr>
              <a:t>(which will determine </a:t>
            </a:r>
            <a:r>
              <a:rPr sz="2100" spc="-10" dirty="0">
                <a:latin typeface="Arial"/>
                <a:cs typeface="Arial"/>
              </a:rPr>
              <a:t>what  </a:t>
            </a:r>
            <a:r>
              <a:rPr sz="2100" spc="-5" dirty="0">
                <a:latin typeface="Arial"/>
                <a:cs typeface="Arial"/>
              </a:rPr>
              <a:t>type of </a:t>
            </a:r>
            <a:r>
              <a:rPr sz="2100" spc="-10" dirty="0">
                <a:latin typeface="Arial"/>
                <a:cs typeface="Arial"/>
              </a:rPr>
              <a:t>gloves </a:t>
            </a:r>
            <a:r>
              <a:rPr sz="2100" dirty="0">
                <a:latin typeface="Arial"/>
                <a:cs typeface="Arial"/>
              </a:rPr>
              <a:t>to </a:t>
            </a:r>
            <a:r>
              <a:rPr sz="2100" spc="-5" dirty="0">
                <a:latin typeface="Arial"/>
                <a:cs typeface="Arial"/>
              </a:rPr>
              <a:t>be used). For </a:t>
            </a:r>
            <a:r>
              <a:rPr sz="2100" b="1" spc="-5" dirty="0">
                <a:latin typeface="Arial"/>
                <a:cs typeface="Arial"/>
              </a:rPr>
              <a:t>closed surgical </a:t>
            </a:r>
            <a:r>
              <a:rPr sz="2100" b="1" dirty="0">
                <a:latin typeface="Arial"/>
                <a:cs typeface="Arial"/>
              </a:rPr>
              <a:t>wounds with no  </a:t>
            </a:r>
            <a:r>
              <a:rPr sz="2100" b="1" spc="-5" dirty="0">
                <a:latin typeface="Arial"/>
                <a:cs typeface="Arial"/>
              </a:rPr>
              <a:t>signs </a:t>
            </a:r>
            <a:r>
              <a:rPr sz="2100" b="1" dirty="0">
                <a:latin typeface="Arial"/>
                <a:cs typeface="Arial"/>
              </a:rPr>
              <a:t>of </a:t>
            </a:r>
            <a:r>
              <a:rPr sz="2100" b="1" spc="-5" dirty="0">
                <a:latin typeface="Arial"/>
                <a:cs typeface="Arial"/>
              </a:rPr>
              <a:t>complication</a:t>
            </a:r>
            <a:r>
              <a:rPr sz="2100" spc="-5" dirty="0">
                <a:latin typeface="Arial"/>
                <a:cs typeface="Arial"/>
              </a:rPr>
              <a:t>, </a:t>
            </a:r>
            <a:r>
              <a:rPr sz="2100" dirty="0">
                <a:latin typeface="Arial"/>
                <a:cs typeface="Arial"/>
              </a:rPr>
              <a:t>a </a:t>
            </a:r>
            <a:r>
              <a:rPr sz="2100" spc="-10" dirty="0">
                <a:latin typeface="Arial"/>
                <a:cs typeface="Arial"/>
              </a:rPr>
              <a:t>nontouch technique </a:t>
            </a:r>
            <a:r>
              <a:rPr sz="2100" spc="-5" dirty="0">
                <a:latin typeface="Arial"/>
                <a:cs typeface="Arial"/>
              </a:rPr>
              <a:t>using nonsterile  </a:t>
            </a:r>
            <a:r>
              <a:rPr sz="2100" spc="-10" dirty="0">
                <a:latin typeface="Arial"/>
                <a:cs typeface="Arial"/>
              </a:rPr>
              <a:t>gloves </a:t>
            </a:r>
            <a:r>
              <a:rPr sz="2100" dirty="0">
                <a:latin typeface="Arial"/>
                <a:cs typeface="Arial"/>
              </a:rPr>
              <a:t>to </a:t>
            </a:r>
            <a:r>
              <a:rPr sz="2100" spc="-5" dirty="0">
                <a:latin typeface="Arial"/>
                <a:cs typeface="Arial"/>
              </a:rPr>
              <a:t>remove the surgical </a:t>
            </a:r>
            <a:r>
              <a:rPr sz="2100" spc="-10" dirty="0">
                <a:latin typeface="Arial"/>
                <a:cs typeface="Arial"/>
              </a:rPr>
              <a:t>wound </a:t>
            </a:r>
            <a:r>
              <a:rPr sz="2100" spc="-5" dirty="0">
                <a:latin typeface="Arial"/>
                <a:cs typeface="Arial"/>
              </a:rPr>
              <a:t>dressing </a:t>
            </a:r>
            <a:r>
              <a:rPr sz="2100" spc="-10" dirty="0">
                <a:latin typeface="Arial"/>
                <a:cs typeface="Arial"/>
              </a:rPr>
              <a:t>should </a:t>
            </a:r>
            <a:r>
              <a:rPr sz="2100" spc="-5" dirty="0">
                <a:latin typeface="Arial"/>
                <a:cs typeface="Arial"/>
              </a:rPr>
              <a:t>be  </a:t>
            </a:r>
            <a:r>
              <a:rPr sz="2100" spc="-10" dirty="0">
                <a:latin typeface="Arial"/>
                <a:cs typeface="Arial"/>
              </a:rPr>
              <a:t>acceptable.</a:t>
            </a:r>
            <a:endParaRPr sz="2100">
              <a:latin typeface="Arial"/>
              <a:cs typeface="Arial"/>
            </a:endParaRPr>
          </a:p>
        </p:txBody>
      </p:sp>
      <p:sp>
        <p:nvSpPr>
          <p:cNvPr id="3" name="object 3"/>
          <p:cNvSpPr txBox="1">
            <a:spLocks noGrp="1"/>
          </p:cNvSpPr>
          <p:nvPr>
            <p:ph type="title"/>
          </p:nvPr>
        </p:nvSpPr>
        <p:spPr>
          <a:xfrm>
            <a:off x="365298" y="452451"/>
            <a:ext cx="3957320" cy="953769"/>
          </a:xfrm>
          <a:prstGeom prst="rect">
            <a:avLst/>
          </a:prstGeom>
        </p:spPr>
        <p:txBody>
          <a:bodyPr vert="horz" wrap="square" lIns="0" tIns="66040" rIns="0" bIns="0" rtlCol="0">
            <a:spAutoFit/>
          </a:bodyPr>
          <a:lstStyle/>
          <a:p>
            <a:pPr marL="12700" marR="5080">
              <a:lnSpc>
                <a:spcPts val="3470"/>
              </a:lnSpc>
              <a:spcBef>
                <a:spcPts val="520"/>
              </a:spcBef>
            </a:pPr>
            <a:r>
              <a:rPr spc="-40" dirty="0"/>
              <a:t>Wound  </a:t>
            </a:r>
            <a:r>
              <a:rPr spc="-10" dirty="0"/>
              <a:t>evaluation/dressing</a:t>
            </a:r>
            <a:r>
              <a:rPr dirty="0"/>
              <a:t> </a:t>
            </a:r>
            <a:r>
              <a:rPr spc="-5" dirty="0"/>
              <a:t>(2)</a:t>
            </a:r>
          </a:p>
        </p:txBody>
      </p:sp>
      <p:sp>
        <p:nvSpPr>
          <p:cNvPr id="4" name="object 4"/>
          <p:cNvSpPr/>
          <p:nvPr/>
        </p:nvSpPr>
        <p:spPr>
          <a:xfrm>
            <a:off x="5724128" y="436697"/>
            <a:ext cx="1221691" cy="1224135"/>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5298" y="1750025"/>
            <a:ext cx="8359775" cy="3547745"/>
          </a:xfrm>
          <a:prstGeom prst="rect">
            <a:avLst/>
          </a:prstGeom>
        </p:spPr>
        <p:txBody>
          <a:bodyPr vert="horz" wrap="square" lIns="0" tIns="10795" rIns="0" bIns="0" rtlCol="0">
            <a:spAutoFit/>
          </a:bodyPr>
          <a:lstStyle/>
          <a:p>
            <a:pPr marL="355600" marR="48895" indent="-342900">
              <a:lnSpc>
                <a:spcPct val="110300"/>
              </a:lnSpc>
              <a:spcBef>
                <a:spcPts val="85"/>
              </a:spcBef>
              <a:buSzPct val="79545"/>
              <a:buChar char="•"/>
              <a:tabLst>
                <a:tab pos="354965" algn="l"/>
                <a:tab pos="355600" algn="l"/>
              </a:tabLst>
            </a:pPr>
            <a:r>
              <a:rPr sz="2200" spc="-5" dirty="0">
                <a:latin typeface="Arial"/>
                <a:cs typeface="Arial"/>
              </a:rPr>
              <a:t>Premade </a:t>
            </a:r>
            <a:r>
              <a:rPr sz="2200" dirty="0">
                <a:latin typeface="Arial"/>
                <a:cs typeface="Arial"/>
              </a:rPr>
              <a:t>packs are </a:t>
            </a:r>
            <a:r>
              <a:rPr sz="2200" spc="-5" dirty="0">
                <a:latin typeface="Arial"/>
                <a:cs typeface="Arial"/>
              </a:rPr>
              <a:t>available in </a:t>
            </a:r>
            <a:r>
              <a:rPr sz="2200" dirty="0">
                <a:latin typeface="Arial"/>
                <a:cs typeface="Arial"/>
              </a:rPr>
              <a:t>some </a:t>
            </a:r>
            <a:r>
              <a:rPr sz="2200" spc="-5" dirty="0">
                <a:latin typeface="Arial"/>
                <a:cs typeface="Arial"/>
              </a:rPr>
              <a:t>countries, containing all  items </a:t>
            </a:r>
            <a:r>
              <a:rPr sz="2200" dirty="0">
                <a:latin typeface="Arial"/>
                <a:cs typeface="Arial"/>
              </a:rPr>
              <a:t>needed for </a:t>
            </a:r>
            <a:r>
              <a:rPr sz="2200" spc="-5" dirty="0">
                <a:latin typeface="Arial"/>
                <a:cs typeface="Arial"/>
              </a:rPr>
              <a:t>wound dressing removal/wound cleaning if  required </a:t>
            </a:r>
            <a:r>
              <a:rPr sz="2200" dirty="0">
                <a:latin typeface="Arial"/>
                <a:cs typeface="Arial"/>
              </a:rPr>
              <a:t>– </a:t>
            </a:r>
            <a:r>
              <a:rPr sz="2200" spc="-5" dirty="0">
                <a:latin typeface="Arial"/>
                <a:cs typeface="Arial"/>
              </a:rPr>
              <a:t>otherwise, all </a:t>
            </a:r>
            <a:r>
              <a:rPr sz="2200" b="1" spc="-5" dirty="0">
                <a:latin typeface="Arial"/>
                <a:cs typeface="Arial"/>
              </a:rPr>
              <a:t>clean/sterile items </a:t>
            </a:r>
            <a:r>
              <a:rPr sz="2200" spc="-5" dirty="0">
                <a:latin typeface="Arial"/>
                <a:cs typeface="Arial"/>
              </a:rPr>
              <a:t>should </a:t>
            </a:r>
            <a:r>
              <a:rPr sz="2200" dirty="0">
                <a:latin typeface="Arial"/>
                <a:cs typeface="Arial"/>
              </a:rPr>
              <a:t>be gathered  before </a:t>
            </a:r>
            <a:r>
              <a:rPr sz="2200" spc="-5" dirty="0">
                <a:latin typeface="Arial"/>
                <a:cs typeface="Arial"/>
              </a:rPr>
              <a:t>starting </a:t>
            </a:r>
            <a:r>
              <a:rPr sz="2200" dirty="0">
                <a:latin typeface="Arial"/>
                <a:cs typeface="Arial"/>
              </a:rPr>
              <a:t>the </a:t>
            </a:r>
            <a:r>
              <a:rPr sz="2200" spc="-5" dirty="0">
                <a:latin typeface="Arial"/>
                <a:cs typeface="Arial"/>
              </a:rPr>
              <a:t>wound evaluation/dressing</a:t>
            </a:r>
            <a:r>
              <a:rPr sz="2200" spc="15" dirty="0">
                <a:latin typeface="Arial"/>
                <a:cs typeface="Arial"/>
              </a:rPr>
              <a:t> </a:t>
            </a:r>
            <a:r>
              <a:rPr sz="2200" dirty="0">
                <a:latin typeface="Arial"/>
                <a:cs typeface="Arial"/>
              </a:rPr>
              <a:t>procedure.</a:t>
            </a:r>
            <a:endParaRPr sz="2200">
              <a:latin typeface="Arial"/>
              <a:cs typeface="Arial"/>
            </a:endParaRPr>
          </a:p>
          <a:p>
            <a:pPr marL="355600" marR="5080" indent="-342900">
              <a:lnSpc>
                <a:spcPct val="109800"/>
              </a:lnSpc>
              <a:spcBef>
                <a:spcPts val="1605"/>
              </a:spcBef>
              <a:buSzPct val="79545"/>
              <a:buChar char="•"/>
              <a:tabLst>
                <a:tab pos="354965" algn="l"/>
                <a:tab pos="355600" algn="l"/>
              </a:tabLst>
            </a:pPr>
            <a:r>
              <a:rPr sz="2200" dirty="0">
                <a:latin typeface="Arial"/>
                <a:cs typeface="Arial"/>
              </a:rPr>
              <a:t>A </a:t>
            </a:r>
            <a:r>
              <a:rPr sz="2200" b="1" dirty="0">
                <a:latin typeface="Arial"/>
                <a:cs typeface="Arial"/>
              </a:rPr>
              <a:t>wound </a:t>
            </a:r>
            <a:r>
              <a:rPr sz="2200" b="1" spc="-5" dirty="0">
                <a:latin typeface="Arial"/>
                <a:cs typeface="Arial"/>
              </a:rPr>
              <a:t>assessment </a:t>
            </a:r>
            <a:r>
              <a:rPr sz="2200" spc="-5" dirty="0">
                <a:latin typeface="Arial"/>
                <a:cs typeface="Arial"/>
              </a:rPr>
              <a:t>should </a:t>
            </a:r>
            <a:r>
              <a:rPr sz="2200" dirty="0">
                <a:latin typeface="Arial"/>
                <a:cs typeface="Arial"/>
              </a:rPr>
              <a:t>be </a:t>
            </a:r>
            <a:r>
              <a:rPr sz="2200" spc="-5" dirty="0">
                <a:latin typeface="Arial"/>
                <a:cs typeface="Arial"/>
              </a:rPr>
              <a:t>completed </a:t>
            </a:r>
            <a:r>
              <a:rPr sz="2200" dirty="0">
                <a:latin typeface="Arial"/>
                <a:cs typeface="Arial"/>
              </a:rPr>
              <a:t>– some </a:t>
            </a:r>
            <a:r>
              <a:rPr sz="2200" spc="-5" dirty="0">
                <a:latin typeface="Arial"/>
                <a:cs typeface="Arial"/>
              </a:rPr>
              <a:t>health  facilities </a:t>
            </a:r>
            <a:r>
              <a:rPr sz="2200" dirty="0">
                <a:latin typeface="Arial"/>
                <a:cs typeface="Arial"/>
              </a:rPr>
              <a:t>have </a:t>
            </a:r>
            <a:r>
              <a:rPr sz="2200" spc="-5" dirty="0">
                <a:latin typeface="Arial"/>
                <a:cs typeface="Arial"/>
              </a:rPr>
              <a:t>wound </a:t>
            </a:r>
            <a:r>
              <a:rPr sz="2200" dirty="0">
                <a:latin typeface="Arial"/>
                <a:cs typeface="Arial"/>
              </a:rPr>
              <a:t>assessment forms </a:t>
            </a:r>
            <a:r>
              <a:rPr sz="2200" spc="-5" dirty="0">
                <a:latin typeface="Arial"/>
                <a:cs typeface="Arial"/>
              </a:rPr>
              <a:t>containing </a:t>
            </a:r>
            <a:r>
              <a:rPr sz="2200" dirty="0">
                <a:latin typeface="Arial"/>
                <a:cs typeface="Arial"/>
              </a:rPr>
              <a:t>prompts, e.g.  on a </a:t>
            </a:r>
            <a:r>
              <a:rPr sz="2200" b="1" dirty="0">
                <a:latin typeface="Arial"/>
                <a:cs typeface="Arial"/>
              </a:rPr>
              <a:t>visual check</a:t>
            </a:r>
            <a:r>
              <a:rPr sz="2200" dirty="0">
                <a:latin typeface="Arial"/>
                <a:cs typeface="Arial"/>
              </a:rPr>
              <a:t>, </a:t>
            </a:r>
            <a:r>
              <a:rPr sz="2200" spc="-5" dirty="0">
                <a:latin typeface="Arial"/>
                <a:cs typeface="Arial"/>
              </a:rPr>
              <a:t>comparing </a:t>
            </a:r>
            <a:r>
              <a:rPr sz="2200" dirty="0">
                <a:latin typeface="Arial"/>
                <a:cs typeface="Arial"/>
              </a:rPr>
              <a:t>and </a:t>
            </a:r>
            <a:r>
              <a:rPr sz="2200" spc="-5" dirty="0">
                <a:latin typeface="Arial"/>
                <a:cs typeface="Arial"/>
              </a:rPr>
              <a:t>evaluating </a:t>
            </a:r>
            <a:r>
              <a:rPr sz="2200" dirty="0">
                <a:latin typeface="Arial"/>
                <a:cs typeface="Arial"/>
              </a:rPr>
              <a:t>any </a:t>
            </a:r>
            <a:r>
              <a:rPr sz="2200" b="1" spc="-5" dirty="0">
                <a:latin typeface="Arial"/>
                <a:cs typeface="Arial"/>
              </a:rPr>
              <a:t>smell</a:t>
            </a:r>
            <a:r>
              <a:rPr sz="2200" spc="-5" dirty="0">
                <a:latin typeface="Arial"/>
                <a:cs typeface="Arial"/>
              </a:rPr>
              <a:t>,  </a:t>
            </a:r>
            <a:r>
              <a:rPr sz="2200" dirty="0">
                <a:latin typeface="Arial"/>
                <a:cs typeface="Arial"/>
              </a:rPr>
              <a:t>amount of </a:t>
            </a:r>
            <a:r>
              <a:rPr sz="2200" spc="-5" dirty="0">
                <a:latin typeface="Arial"/>
                <a:cs typeface="Arial"/>
              </a:rPr>
              <a:t>blood </a:t>
            </a:r>
            <a:r>
              <a:rPr sz="2200" dirty="0">
                <a:latin typeface="Arial"/>
                <a:cs typeface="Arial"/>
              </a:rPr>
              <a:t>or ooze </a:t>
            </a:r>
            <a:r>
              <a:rPr sz="2200" spc="-5" dirty="0">
                <a:latin typeface="Arial"/>
                <a:cs typeface="Arial"/>
              </a:rPr>
              <a:t>(</a:t>
            </a:r>
            <a:r>
              <a:rPr sz="2200" b="1" spc="-5" dirty="0">
                <a:latin typeface="Arial"/>
                <a:cs typeface="Arial"/>
              </a:rPr>
              <a:t>excretions</a:t>
            </a:r>
            <a:r>
              <a:rPr sz="2200" spc="-5" dirty="0">
                <a:latin typeface="Arial"/>
                <a:cs typeface="Arial"/>
              </a:rPr>
              <a:t>), their </a:t>
            </a:r>
            <a:r>
              <a:rPr sz="2200" b="1" dirty="0">
                <a:latin typeface="Arial"/>
                <a:cs typeface="Arial"/>
              </a:rPr>
              <a:t>colour </a:t>
            </a:r>
            <a:r>
              <a:rPr sz="2200" dirty="0">
                <a:latin typeface="Arial"/>
                <a:cs typeface="Arial"/>
              </a:rPr>
              <a:t>and the </a:t>
            </a:r>
            <a:r>
              <a:rPr sz="2200" b="1" dirty="0">
                <a:latin typeface="Arial"/>
                <a:cs typeface="Arial"/>
              </a:rPr>
              <a:t>size  </a:t>
            </a:r>
            <a:r>
              <a:rPr sz="2200" dirty="0">
                <a:latin typeface="Arial"/>
                <a:cs typeface="Arial"/>
              </a:rPr>
              <a:t>of the </a:t>
            </a:r>
            <a:r>
              <a:rPr sz="2200" spc="-5" dirty="0">
                <a:latin typeface="Arial"/>
                <a:cs typeface="Arial"/>
              </a:rPr>
              <a:t>wound if it is </a:t>
            </a:r>
            <a:r>
              <a:rPr sz="2200" dirty="0">
                <a:latin typeface="Arial"/>
                <a:cs typeface="Arial"/>
              </a:rPr>
              <a:t>not</a:t>
            </a:r>
            <a:r>
              <a:rPr sz="2200" spc="10" dirty="0">
                <a:latin typeface="Arial"/>
                <a:cs typeface="Arial"/>
              </a:rPr>
              <a:t> </a:t>
            </a:r>
            <a:r>
              <a:rPr sz="2200" spc="-5" dirty="0">
                <a:latin typeface="Arial"/>
                <a:cs typeface="Arial"/>
              </a:rPr>
              <a:t>healing.</a:t>
            </a:r>
            <a:endParaRPr sz="2200">
              <a:latin typeface="Arial"/>
              <a:cs typeface="Arial"/>
            </a:endParaRPr>
          </a:p>
        </p:txBody>
      </p:sp>
      <p:sp>
        <p:nvSpPr>
          <p:cNvPr id="3" name="object 3"/>
          <p:cNvSpPr/>
          <p:nvPr/>
        </p:nvSpPr>
        <p:spPr>
          <a:xfrm>
            <a:off x="5724128" y="436697"/>
            <a:ext cx="1221691" cy="1224135"/>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txBox="1">
            <a:spLocks noGrp="1"/>
          </p:cNvSpPr>
          <p:nvPr>
            <p:ph type="title"/>
          </p:nvPr>
        </p:nvSpPr>
        <p:spPr>
          <a:xfrm>
            <a:off x="365298" y="452451"/>
            <a:ext cx="3957320" cy="953769"/>
          </a:xfrm>
          <a:prstGeom prst="rect">
            <a:avLst/>
          </a:prstGeom>
        </p:spPr>
        <p:txBody>
          <a:bodyPr vert="horz" wrap="square" lIns="0" tIns="66040" rIns="0" bIns="0" rtlCol="0">
            <a:spAutoFit/>
          </a:bodyPr>
          <a:lstStyle/>
          <a:p>
            <a:pPr marL="12700" marR="5080">
              <a:lnSpc>
                <a:spcPts val="3470"/>
              </a:lnSpc>
              <a:spcBef>
                <a:spcPts val="520"/>
              </a:spcBef>
            </a:pPr>
            <a:r>
              <a:rPr spc="-40" dirty="0"/>
              <a:t>Wound  </a:t>
            </a:r>
            <a:r>
              <a:rPr spc="-10" dirty="0"/>
              <a:t>evaluation/dressing</a:t>
            </a:r>
            <a:r>
              <a:rPr dirty="0"/>
              <a:t> </a:t>
            </a:r>
            <a:r>
              <a:rPr spc="-5" dirty="0"/>
              <a:t>(3)</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63069" y="1440195"/>
            <a:ext cx="7497024" cy="468563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p:nvPr/>
        </p:nvSpPr>
        <p:spPr>
          <a:xfrm>
            <a:off x="8144169" y="5882555"/>
            <a:ext cx="999830" cy="97544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txBox="1">
            <a:spLocks noGrp="1"/>
          </p:cNvSpPr>
          <p:nvPr>
            <p:ph type="title"/>
          </p:nvPr>
        </p:nvSpPr>
        <p:spPr>
          <a:xfrm>
            <a:off x="365298" y="572507"/>
            <a:ext cx="3856990" cy="513080"/>
          </a:xfrm>
          <a:prstGeom prst="rect">
            <a:avLst/>
          </a:prstGeom>
        </p:spPr>
        <p:txBody>
          <a:bodyPr vert="horz" wrap="square" lIns="0" tIns="12700" rIns="0" bIns="0" rtlCol="0">
            <a:spAutoFit/>
          </a:bodyPr>
          <a:lstStyle/>
          <a:p>
            <a:pPr marL="12700">
              <a:lnSpc>
                <a:spcPct val="100000"/>
              </a:lnSpc>
              <a:spcBef>
                <a:spcPts val="100"/>
              </a:spcBef>
            </a:pPr>
            <a:r>
              <a:rPr spc="-40" dirty="0"/>
              <a:t>Wound </a:t>
            </a:r>
            <a:r>
              <a:rPr spc="-10" dirty="0"/>
              <a:t>dressing</a:t>
            </a:r>
            <a:r>
              <a:rPr spc="-25" dirty="0"/>
              <a:t> </a:t>
            </a:r>
            <a:r>
              <a:rPr spc="-5" dirty="0"/>
              <a:t>video</a:t>
            </a:r>
          </a:p>
        </p:txBody>
      </p:sp>
      <p:sp>
        <p:nvSpPr>
          <p:cNvPr id="5" name="object 5"/>
          <p:cNvSpPr txBox="1"/>
          <p:nvPr/>
        </p:nvSpPr>
        <p:spPr>
          <a:xfrm>
            <a:off x="541810" y="6399454"/>
            <a:ext cx="5201920" cy="193040"/>
          </a:xfrm>
          <a:prstGeom prst="rect">
            <a:avLst/>
          </a:prstGeom>
        </p:spPr>
        <p:txBody>
          <a:bodyPr vert="horz" wrap="square" lIns="0" tIns="12700" rIns="0" bIns="0" rtlCol="0">
            <a:spAutoFit/>
          </a:bodyPr>
          <a:lstStyle/>
          <a:p>
            <a:pPr marL="12700">
              <a:lnSpc>
                <a:spcPct val="100000"/>
              </a:lnSpc>
              <a:spcBef>
                <a:spcPts val="100"/>
              </a:spcBef>
            </a:pPr>
            <a:r>
              <a:rPr sz="1100" i="1" spc="-5" dirty="0">
                <a:latin typeface="Arial"/>
                <a:cs typeface="Arial"/>
              </a:rPr>
              <a:t>Source:</a:t>
            </a:r>
            <a:r>
              <a:rPr sz="1100" i="1" u="sng" spc="75" dirty="0">
                <a:solidFill>
                  <a:srgbClr val="009CDE"/>
                </a:solidFill>
                <a:uFill>
                  <a:solidFill>
                    <a:srgbClr val="009CDE"/>
                  </a:solidFill>
                </a:uFill>
                <a:latin typeface="Arial"/>
                <a:cs typeface="Arial"/>
              </a:rPr>
              <a:t> </a:t>
            </a:r>
            <a:r>
              <a:rPr sz="1100" u="sng" spc="-5" dirty="0">
                <a:solidFill>
                  <a:srgbClr val="009CDE"/>
                </a:solidFill>
                <a:uFill>
                  <a:solidFill>
                    <a:srgbClr val="009CDE"/>
                  </a:solidFill>
                </a:uFill>
                <a:latin typeface="Arial"/>
                <a:cs typeface="Arial"/>
                <a:hlinkClick r:id="rId4"/>
              </a:rPr>
              <a:t>http://www.who.int/infection-prevention/tools/surgical/training_education/en/</a:t>
            </a:r>
            <a:endParaRPr sz="1100">
              <a:latin typeface="Arial"/>
              <a:cs typeface="Aria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12379" y="1364630"/>
            <a:ext cx="4059618" cy="5310653"/>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3" name="object 3"/>
          <p:cNvSpPr/>
          <p:nvPr/>
        </p:nvSpPr>
        <p:spPr>
          <a:xfrm>
            <a:off x="507616" y="1243745"/>
            <a:ext cx="4069715" cy="5436870"/>
          </a:xfrm>
          <a:custGeom>
            <a:avLst/>
            <a:gdLst/>
            <a:ahLst/>
            <a:cxnLst/>
            <a:rect l="l" t="t" r="r" b="b"/>
            <a:pathLst>
              <a:path w="4069715" h="5436870">
                <a:moveTo>
                  <a:pt x="0" y="0"/>
                </a:moveTo>
                <a:lnTo>
                  <a:pt x="4069144" y="0"/>
                </a:lnTo>
                <a:lnTo>
                  <a:pt x="4069144" y="5436301"/>
                </a:lnTo>
                <a:lnTo>
                  <a:pt x="0" y="5436301"/>
                </a:lnTo>
                <a:lnTo>
                  <a:pt x="0" y="0"/>
                </a:lnTo>
                <a:close/>
              </a:path>
            </a:pathLst>
          </a:custGeom>
          <a:ln w="9525">
            <a:solidFill>
              <a:srgbClr val="122D45"/>
            </a:solidFill>
          </a:ln>
        </p:spPr>
        <p:txBody>
          <a:bodyPr wrap="square" lIns="0" tIns="0" rIns="0" bIns="0" rtlCol="0"/>
          <a:lstStyle/>
          <a:p>
            <a:endParaRPr/>
          </a:p>
        </p:txBody>
      </p:sp>
      <p:sp>
        <p:nvSpPr>
          <p:cNvPr id="4" name="object 4"/>
          <p:cNvSpPr txBox="1">
            <a:spLocks noGrp="1"/>
          </p:cNvSpPr>
          <p:nvPr>
            <p:ph type="title"/>
          </p:nvPr>
        </p:nvSpPr>
        <p:spPr>
          <a:xfrm>
            <a:off x="365298" y="133594"/>
            <a:ext cx="5085080" cy="953769"/>
          </a:xfrm>
          <a:prstGeom prst="rect">
            <a:avLst/>
          </a:prstGeom>
        </p:spPr>
        <p:txBody>
          <a:bodyPr vert="horz" wrap="square" lIns="0" tIns="66040" rIns="0" bIns="0" rtlCol="0">
            <a:spAutoFit/>
          </a:bodyPr>
          <a:lstStyle/>
          <a:p>
            <a:pPr marL="12700" marR="5080">
              <a:lnSpc>
                <a:spcPts val="3470"/>
              </a:lnSpc>
              <a:spcBef>
                <a:spcPts val="520"/>
              </a:spcBef>
            </a:pPr>
            <a:r>
              <a:rPr spc="-15" dirty="0"/>
              <a:t>Group </a:t>
            </a:r>
            <a:r>
              <a:rPr dirty="0"/>
              <a:t>work 3. </a:t>
            </a:r>
            <a:r>
              <a:rPr spc="-5" dirty="0"/>
              <a:t>Hand</a:t>
            </a:r>
            <a:r>
              <a:rPr spc="-60" dirty="0"/>
              <a:t> </a:t>
            </a:r>
            <a:r>
              <a:rPr spc="-5" dirty="0"/>
              <a:t>hygiene  workflow</a:t>
            </a:r>
          </a:p>
        </p:txBody>
      </p:sp>
      <p:sp>
        <p:nvSpPr>
          <p:cNvPr id="5" name="object 5"/>
          <p:cNvSpPr txBox="1"/>
          <p:nvPr/>
        </p:nvSpPr>
        <p:spPr>
          <a:xfrm>
            <a:off x="6215770" y="4149016"/>
            <a:ext cx="2700655" cy="862330"/>
          </a:xfrm>
          <a:prstGeom prst="rect">
            <a:avLst/>
          </a:prstGeom>
        </p:spPr>
        <p:txBody>
          <a:bodyPr vert="horz" wrap="square" lIns="0" tIns="12700" rIns="0" bIns="0" rtlCol="0">
            <a:spAutoFit/>
          </a:bodyPr>
          <a:lstStyle/>
          <a:p>
            <a:pPr marL="12700" marR="5080">
              <a:lnSpc>
                <a:spcPct val="99800"/>
              </a:lnSpc>
              <a:spcBef>
                <a:spcPts val="100"/>
              </a:spcBef>
            </a:pPr>
            <a:r>
              <a:rPr sz="1100" i="1" spc="-5" dirty="0">
                <a:latin typeface="Arial"/>
                <a:cs typeface="Arial"/>
              </a:rPr>
              <a:t>Source</a:t>
            </a:r>
            <a:r>
              <a:rPr sz="1100" spc="-5" dirty="0">
                <a:latin typeface="Arial"/>
                <a:cs typeface="Arial"/>
              </a:rPr>
              <a:t>: </a:t>
            </a:r>
            <a:r>
              <a:rPr sz="1100" dirty="0">
                <a:latin typeface="Arial"/>
                <a:cs typeface="Arial"/>
              </a:rPr>
              <a:t>Hand hygiene </a:t>
            </a:r>
            <a:r>
              <a:rPr sz="1100" spc="-5" dirty="0">
                <a:latin typeface="Arial"/>
                <a:cs typeface="Arial"/>
              </a:rPr>
              <a:t>technical reference  manual. Geneva: World Health  Organization; </a:t>
            </a:r>
            <a:r>
              <a:rPr sz="1100" dirty="0">
                <a:latin typeface="Arial"/>
                <a:cs typeface="Arial"/>
              </a:rPr>
              <a:t>2009  </a:t>
            </a:r>
            <a:r>
              <a:rPr sz="1100" spc="-5" dirty="0">
                <a:latin typeface="Arial"/>
                <a:cs typeface="Arial"/>
              </a:rPr>
              <a:t>(</a:t>
            </a:r>
            <a:r>
              <a:rPr sz="1100" spc="-5" dirty="0">
                <a:solidFill>
                  <a:srgbClr val="009CDE"/>
                </a:solidFill>
                <a:latin typeface="Arial"/>
                <a:cs typeface="Arial"/>
                <a:hlinkClick r:id="rId3"/>
              </a:rPr>
              <a:t>http://www.who.int/gpsc/5may/tools/evalua </a:t>
            </a:r>
            <a:r>
              <a:rPr sz="1100" spc="-5" dirty="0">
                <a:solidFill>
                  <a:srgbClr val="009CDE"/>
                </a:solidFill>
                <a:latin typeface="Arial"/>
                <a:cs typeface="Arial"/>
              </a:rPr>
              <a:t> tion_feedback/en/</a:t>
            </a:r>
            <a:r>
              <a:rPr sz="1100" spc="-5" dirty="0">
                <a:latin typeface="Arial"/>
                <a:cs typeface="Arial"/>
              </a:rPr>
              <a:t>).</a:t>
            </a:r>
            <a:endParaRPr sz="1100">
              <a:latin typeface="Arial"/>
              <a:cs typeface="Arial"/>
            </a:endParaRPr>
          </a:p>
        </p:txBody>
      </p:sp>
      <p:sp>
        <p:nvSpPr>
          <p:cNvPr id="6" name="object 6"/>
          <p:cNvSpPr/>
          <p:nvPr/>
        </p:nvSpPr>
        <p:spPr>
          <a:xfrm>
            <a:off x="5104447" y="4150329"/>
            <a:ext cx="905510" cy="908685"/>
          </a:xfrm>
          <a:custGeom>
            <a:avLst/>
            <a:gdLst/>
            <a:ahLst/>
            <a:cxnLst/>
            <a:rect l="l" t="t" r="r" b="b"/>
            <a:pathLst>
              <a:path w="905510" h="908685">
                <a:moveTo>
                  <a:pt x="452525" y="0"/>
                </a:moveTo>
                <a:lnTo>
                  <a:pt x="406257" y="2345"/>
                </a:lnTo>
                <a:lnTo>
                  <a:pt x="361325" y="9230"/>
                </a:lnTo>
                <a:lnTo>
                  <a:pt x="317958" y="20425"/>
                </a:lnTo>
                <a:lnTo>
                  <a:pt x="276382" y="35702"/>
                </a:lnTo>
                <a:lnTo>
                  <a:pt x="236825" y="54833"/>
                </a:lnTo>
                <a:lnTo>
                  <a:pt x="199514" y="77590"/>
                </a:lnTo>
                <a:lnTo>
                  <a:pt x="164677" y="103744"/>
                </a:lnTo>
                <a:lnTo>
                  <a:pt x="132541" y="133067"/>
                </a:lnTo>
                <a:lnTo>
                  <a:pt x="103334" y="165330"/>
                </a:lnTo>
                <a:lnTo>
                  <a:pt x="77284" y="200305"/>
                </a:lnTo>
                <a:lnTo>
                  <a:pt x="54617" y="237763"/>
                </a:lnTo>
                <a:lnTo>
                  <a:pt x="35561" y="277477"/>
                </a:lnTo>
                <a:lnTo>
                  <a:pt x="20344" y="319218"/>
                </a:lnTo>
                <a:lnTo>
                  <a:pt x="9193" y="362758"/>
                </a:lnTo>
                <a:lnTo>
                  <a:pt x="2336" y="407868"/>
                </a:lnTo>
                <a:lnTo>
                  <a:pt x="0" y="454319"/>
                </a:lnTo>
                <a:lnTo>
                  <a:pt x="2336" y="500771"/>
                </a:lnTo>
                <a:lnTo>
                  <a:pt x="9193" y="545880"/>
                </a:lnTo>
                <a:lnTo>
                  <a:pt x="20344" y="589420"/>
                </a:lnTo>
                <a:lnTo>
                  <a:pt x="35561" y="631161"/>
                </a:lnTo>
                <a:lnTo>
                  <a:pt x="54617" y="670875"/>
                </a:lnTo>
                <a:lnTo>
                  <a:pt x="77284" y="708334"/>
                </a:lnTo>
                <a:lnTo>
                  <a:pt x="103334" y="743309"/>
                </a:lnTo>
                <a:lnTo>
                  <a:pt x="132541" y="775572"/>
                </a:lnTo>
                <a:lnTo>
                  <a:pt x="164677" y="804894"/>
                </a:lnTo>
                <a:lnTo>
                  <a:pt x="199514" y="831048"/>
                </a:lnTo>
                <a:lnTo>
                  <a:pt x="236825" y="853805"/>
                </a:lnTo>
                <a:lnTo>
                  <a:pt x="276382" y="872936"/>
                </a:lnTo>
                <a:lnTo>
                  <a:pt x="317958" y="888213"/>
                </a:lnTo>
                <a:lnTo>
                  <a:pt x="361325" y="899409"/>
                </a:lnTo>
                <a:lnTo>
                  <a:pt x="406257" y="906293"/>
                </a:lnTo>
                <a:lnTo>
                  <a:pt x="452525" y="908639"/>
                </a:lnTo>
                <a:lnTo>
                  <a:pt x="498793" y="906293"/>
                </a:lnTo>
                <a:lnTo>
                  <a:pt x="543724" y="899409"/>
                </a:lnTo>
                <a:lnTo>
                  <a:pt x="587091" y="888213"/>
                </a:lnTo>
                <a:lnTo>
                  <a:pt x="628667" y="872936"/>
                </a:lnTo>
                <a:lnTo>
                  <a:pt x="668224" y="853805"/>
                </a:lnTo>
                <a:lnTo>
                  <a:pt x="705535" y="831048"/>
                </a:lnTo>
                <a:lnTo>
                  <a:pt x="740372" y="804894"/>
                </a:lnTo>
                <a:lnTo>
                  <a:pt x="772507" y="775572"/>
                </a:lnTo>
                <a:lnTo>
                  <a:pt x="801714" y="743309"/>
                </a:lnTo>
                <a:lnTo>
                  <a:pt x="827765" y="708334"/>
                </a:lnTo>
                <a:lnTo>
                  <a:pt x="850431" y="670875"/>
                </a:lnTo>
                <a:lnTo>
                  <a:pt x="869487" y="631161"/>
                </a:lnTo>
                <a:lnTo>
                  <a:pt x="884704" y="589420"/>
                </a:lnTo>
                <a:lnTo>
                  <a:pt x="895855" y="545880"/>
                </a:lnTo>
                <a:lnTo>
                  <a:pt x="902712" y="500771"/>
                </a:lnTo>
                <a:lnTo>
                  <a:pt x="905048" y="454319"/>
                </a:lnTo>
                <a:lnTo>
                  <a:pt x="902712" y="407868"/>
                </a:lnTo>
                <a:lnTo>
                  <a:pt x="895855" y="362758"/>
                </a:lnTo>
                <a:lnTo>
                  <a:pt x="884704" y="319218"/>
                </a:lnTo>
                <a:lnTo>
                  <a:pt x="869487" y="277477"/>
                </a:lnTo>
                <a:lnTo>
                  <a:pt x="850431" y="237763"/>
                </a:lnTo>
                <a:lnTo>
                  <a:pt x="827765" y="200305"/>
                </a:lnTo>
                <a:lnTo>
                  <a:pt x="801714" y="165330"/>
                </a:lnTo>
                <a:lnTo>
                  <a:pt x="772507" y="133067"/>
                </a:lnTo>
                <a:lnTo>
                  <a:pt x="740372" y="103744"/>
                </a:lnTo>
                <a:lnTo>
                  <a:pt x="705535" y="77590"/>
                </a:lnTo>
                <a:lnTo>
                  <a:pt x="668224" y="54833"/>
                </a:lnTo>
                <a:lnTo>
                  <a:pt x="628667" y="35702"/>
                </a:lnTo>
                <a:lnTo>
                  <a:pt x="587091" y="20425"/>
                </a:lnTo>
                <a:lnTo>
                  <a:pt x="543724" y="9230"/>
                </a:lnTo>
                <a:lnTo>
                  <a:pt x="498793" y="2345"/>
                </a:lnTo>
                <a:lnTo>
                  <a:pt x="452525" y="0"/>
                </a:lnTo>
                <a:close/>
              </a:path>
            </a:pathLst>
          </a:custGeom>
          <a:solidFill>
            <a:srgbClr val="000564"/>
          </a:solidFill>
        </p:spPr>
        <p:txBody>
          <a:bodyPr wrap="square" lIns="0" tIns="0" rIns="0" bIns="0" rtlCol="0"/>
          <a:lstStyle/>
          <a:p>
            <a:endParaRPr/>
          </a:p>
        </p:txBody>
      </p:sp>
      <p:sp>
        <p:nvSpPr>
          <p:cNvPr id="7" name="object 7"/>
          <p:cNvSpPr/>
          <p:nvPr/>
        </p:nvSpPr>
        <p:spPr>
          <a:xfrm>
            <a:off x="5104447" y="4150329"/>
            <a:ext cx="905510" cy="908685"/>
          </a:xfrm>
          <a:custGeom>
            <a:avLst/>
            <a:gdLst/>
            <a:ahLst/>
            <a:cxnLst/>
            <a:rect l="l" t="t" r="r" b="b"/>
            <a:pathLst>
              <a:path w="905510" h="908685">
                <a:moveTo>
                  <a:pt x="0" y="454320"/>
                </a:moveTo>
                <a:lnTo>
                  <a:pt x="2336" y="407868"/>
                </a:lnTo>
                <a:lnTo>
                  <a:pt x="9193" y="362758"/>
                </a:lnTo>
                <a:lnTo>
                  <a:pt x="20344" y="319219"/>
                </a:lnTo>
                <a:lnTo>
                  <a:pt x="35561" y="277478"/>
                </a:lnTo>
                <a:lnTo>
                  <a:pt x="54617" y="237764"/>
                </a:lnTo>
                <a:lnTo>
                  <a:pt x="77283" y="200305"/>
                </a:lnTo>
                <a:lnTo>
                  <a:pt x="103334" y="165330"/>
                </a:lnTo>
                <a:lnTo>
                  <a:pt x="132541" y="133067"/>
                </a:lnTo>
                <a:lnTo>
                  <a:pt x="164676" y="103744"/>
                </a:lnTo>
                <a:lnTo>
                  <a:pt x="199513" y="77590"/>
                </a:lnTo>
                <a:lnTo>
                  <a:pt x="236824" y="54833"/>
                </a:lnTo>
                <a:lnTo>
                  <a:pt x="276381" y="35702"/>
                </a:lnTo>
                <a:lnTo>
                  <a:pt x="317957" y="20425"/>
                </a:lnTo>
                <a:lnTo>
                  <a:pt x="361324" y="9230"/>
                </a:lnTo>
                <a:lnTo>
                  <a:pt x="406256" y="2345"/>
                </a:lnTo>
                <a:lnTo>
                  <a:pt x="452524" y="0"/>
                </a:lnTo>
                <a:lnTo>
                  <a:pt x="498791" y="2345"/>
                </a:lnTo>
                <a:lnTo>
                  <a:pt x="543723" y="9230"/>
                </a:lnTo>
                <a:lnTo>
                  <a:pt x="587090" y="20425"/>
                </a:lnTo>
                <a:lnTo>
                  <a:pt x="628666" y="35702"/>
                </a:lnTo>
                <a:lnTo>
                  <a:pt x="668223" y="54833"/>
                </a:lnTo>
                <a:lnTo>
                  <a:pt x="705534" y="77590"/>
                </a:lnTo>
                <a:lnTo>
                  <a:pt x="740371" y="103744"/>
                </a:lnTo>
                <a:lnTo>
                  <a:pt x="772506" y="133067"/>
                </a:lnTo>
                <a:lnTo>
                  <a:pt x="801713" y="165330"/>
                </a:lnTo>
                <a:lnTo>
                  <a:pt x="827764" y="200305"/>
                </a:lnTo>
                <a:lnTo>
                  <a:pt x="850430" y="237764"/>
                </a:lnTo>
                <a:lnTo>
                  <a:pt x="869486" y="277478"/>
                </a:lnTo>
                <a:lnTo>
                  <a:pt x="884703" y="319219"/>
                </a:lnTo>
                <a:lnTo>
                  <a:pt x="895854" y="362758"/>
                </a:lnTo>
                <a:lnTo>
                  <a:pt x="902711" y="407868"/>
                </a:lnTo>
                <a:lnTo>
                  <a:pt x="905048" y="454320"/>
                </a:lnTo>
                <a:lnTo>
                  <a:pt x="902711" y="500771"/>
                </a:lnTo>
                <a:lnTo>
                  <a:pt x="895854" y="545881"/>
                </a:lnTo>
                <a:lnTo>
                  <a:pt x="884703" y="589420"/>
                </a:lnTo>
                <a:lnTo>
                  <a:pt x="869486" y="631161"/>
                </a:lnTo>
                <a:lnTo>
                  <a:pt x="850430" y="670875"/>
                </a:lnTo>
                <a:lnTo>
                  <a:pt x="827764" y="708334"/>
                </a:lnTo>
                <a:lnTo>
                  <a:pt x="801713" y="743309"/>
                </a:lnTo>
                <a:lnTo>
                  <a:pt x="772506" y="775572"/>
                </a:lnTo>
                <a:lnTo>
                  <a:pt x="740371" y="804895"/>
                </a:lnTo>
                <a:lnTo>
                  <a:pt x="705534" y="831049"/>
                </a:lnTo>
                <a:lnTo>
                  <a:pt x="668223" y="853806"/>
                </a:lnTo>
                <a:lnTo>
                  <a:pt x="628666" y="872937"/>
                </a:lnTo>
                <a:lnTo>
                  <a:pt x="587090" y="888214"/>
                </a:lnTo>
                <a:lnTo>
                  <a:pt x="543723" y="899409"/>
                </a:lnTo>
                <a:lnTo>
                  <a:pt x="498791" y="906294"/>
                </a:lnTo>
                <a:lnTo>
                  <a:pt x="452524" y="908640"/>
                </a:lnTo>
                <a:lnTo>
                  <a:pt x="406256" y="906294"/>
                </a:lnTo>
                <a:lnTo>
                  <a:pt x="361324" y="899409"/>
                </a:lnTo>
                <a:lnTo>
                  <a:pt x="317957" y="888214"/>
                </a:lnTo>
                <a:lnTo>
                  <a:pt x="276381" y="872937"/>
                </a:lnTo>
                <a:lnTo>
                  <a:pt x="236824" y="853806"/>
                </a:lnTo>
                <a:lnTo>
                  <a:pt x="199513" y="831049"/>
                </a:lnTo>
                <a:lnTo>
                  <a:pt x="164676" y="804895"/>
                </a:lnTo>
                <a:lnTo>
                  <a:pt x="132541" y="775572"/>
                </a:lnTo>
                <a:lnTo>
                  <a:pt x="103334" y="743309"/>
                </a:lnTo>
                <a:lnTo>
                  <a:pt x="77283" y="708334"/>
                </a:lnTo>
                <a:lnTo>
                  <a:pt x="54617" y="670875"/>
                </a:lnTo>
                <a:lnTo>
                  <a:pt x="35561" y="631161"/>
                </a:lnTo>
                <a:lnTo>
                  <a:pt x="20344" y="589420"/>
                </a:lnTo>
                <a:lnTo>
                  <a:pt x="9193" y="545881"/>
                </a:lnTo>
                <a:lnTo>
                  <a:pt x="2336" y="500771"/>
                </a:lnTo>
                <a:lnTo>
                  <a:pt x="0" y="454320"/>
                </a:lnTo>
                <a:close/>
              </a:path>
            </a:pathLst>
          </a:custGeom>
          <a:ln w="63500">
            <a:solidFill>
              <a:srgbClr val="000000"/>
            </a:solidFill>
          </a:ln>
        </p:spPr>
        <p:txBody>
          <a:bodyPr wrap="square" lIns="0" tIns="0" rIns="0" bIns="0" rtlCol="0"/>
          <a:lstStyle/>
          <a:p>
            <a:endParaRPr/>
          </a:p>
        </p:txBody>
      </p:sp>
      <p:sp>
        <p:nvSpPr>
          <p:cNvPr id="8" name="object 8"/>
          <p:cNvSpPr txBox="1"/>
          <p:nvPr/>
        </p:nvSpPr>
        <p:spPr>
          <a:xfrm>
            <a:off x="5247808" y="4401755"/>
            <a:ext cx="617220" cy="390525"/>
          </a:xfrm>
          <a:prstGeom prst="rect">
            <a:avLst/>
          </a:prstGeom>
        </p:spPr>
        <p:txBody>
          <a:bodyPr vert="horz" wrap="square" lIns="0" tIns="12700" rIns="0" bIns="0" rtlCol="0">
            <a:spAutoFit/>
          </a:bodyPr>
          <a:lstStyle/>
          <a:p>
            <a:pPr marL="12700" marR="5080" indent="163830">
              <a:lnSpc>
                <a:spcPct val="100000"/>
              </a:lnSpc>
              <a:spcBef>
                <a:spcPts val="100"/>
              </a:spcBef>
            </a:pPr>
            <a:r>
              <a:rPr sz="1200" spc="-5" dirty="0">
                <a:solidFill>
                  <a:srgbClr val="FFFFFF"/>
                </a:solidFill>
                <a:latin typeface="Arial"/>
                <a:cs typeface="Arial"/>
              </a:rPr>
              <a:t>Key  </a:t>
            </a:r>
            <a:r>
              <a:rPr sz="1200" dirty="0">
                <a:solidFill>
                  <a:srgbClr val="FFFFFF"/>
                </a:solidFill>
                <a:latin typeface="Arial"/>
                <a:cs typeface="Arial"/>
              </a:rPr>
              <a:t>r</a:t>
            </a:r>
            <a:r>
              <a:rPr sz="1200" spc="-5" dirty="0">
                <a:solidFill>
                  <a:srgbClr val="FFFFFF"/>
                </a:solidFill>
                <a:latin typeface="Arial"/>
                <a:cs typeface="Arial"/>
              </a:rPr>
              <a:t>e</a:t>
            </a:r>
            <a:r>
              <a:rPr sz="1200" dirty="0">
                <a:solidFill>
                  <a:srgbClr val="FFFFFF"/>
                </a:solidFill>
                <a:latin typeface="Arial"/>
                <a:cs typeface="Arial"/>
              </a:rPr>
              <a:t>s</a:t>
            </a:r>
            <a:r>
              <a:rPr sz="1200" spc="-5" dirty="0">
                <a:solidFill>
                  <a:srgbClr val="FFFFFF"/>
                </a:solidFill>
                <a:latin typeface="Arial"/>
                <a:cs typeface="Arial"/>
              </a:rPr>
              <a:t>ou</a:t>
            </a:r>
            <a:r>
              <a:rPr sz="1200" dirty="0">
                <a:solidFill>
                  <a:srgbClr val="FFFFFF"/>
                </a:solidFill>
                <a:latin typeface="Arial"/>
                <a:cs typeface="Arial"/>
              </a:rPr>
              <a:t>rce</a:t>
            </a:r>
            <a:endParaRPr sz="1200">
              <a:latin typeface="Arial"/>
              <a:cs typeface="Arial"/>
            </a:endParaRPr>
          </a:p>
        </p:txBody>
      </p:sp>
      <p:sp>
        <p:nvSpPr>
          <p:cNvPr id="9" name="object 9"/>
          <p:cNvSpPr/>
          <p:nvPr/>
        </p:nvSpPr>
        <p:spPr>
          <a:xfrm>
            <a:off x="5073089" y="2924943"/>
            <a:ext cx="905510" cy="908685"/>
          </a:xfrm>
          <a:custGeom>
            <a:avLst/>
            <a:gdLst/>
            <a:ahLst/>
            <a:cxnLst/>
            <a:rect l="l" t="t" r="r" b="b"/>
            <a:pathLst>
              <a:path w="905510" h="908685">
                <a:moveTo>
                  <a:pt x="452523" y="0"/>
                </a:moveTo>
                <a:lnTo>
                  <a:pt x="406255" y="2345"/>
                </a:lnTo>
                <a:lnTo>
                  <a:pt x="361324" y="9230"/>
                </a:lnTo>
                <a:lnTo>
                  <a:pt x="317957" y="20425"/>
                </a:lnTo>
                <a:lnTo>
                  <a:pt x="276381" y="35702"/>
                </a:lnTo>
                <a:lnTo>
                  <a:pt x="236824" y="54834"/>
                </a:lnTo>
                <a:lnTo>
                  <a:pt x="199513" y="77591"/>
                </a:lnTo>
                <a:lnTo>
                  <a:pt x="164676" y="103745"/>
                </a:lnTo>
                <a:lnTo>
                  <a:pt x="132541" y="133067"/>
                </a:lnTo>
                <a:lnTo>
                  <a:pt x="103334" y="165330"/>
                </a:lnTo>
                <a:lnTo>
                  <a:pt x="77283" y="200306"/>
                </a:lnTo>
                <a:lnTo>
                  <a:pt x="54617" y="237764"/>
                </a:lnTo>
                <a:lnTo>
                  <a:pt x="35561" y="277478"/>
                </a:lnTo>
                <a:lnTo>
                  <a:pt x="20344" y="319219"/>
                </a:lnTo>
                <a:lnTo>
                  <a:pt x="9193" y="362759"/>
                </a:lnTo>
                <a:lnTo>
                  <a:pt x="2336" y="407869"/>
                </a:lnTo>
                <a:lnTo>
                  <a:pt x="0" y="454320"/>
                </a:lnTo>
                <a:lnTo>
                  <a:pt x="2336" y="500772"/>
                </a:lnTo>
                <a:lnTo>
                  <a:pt x="9193" y="545882"/>
                </a:lnTo>
                <a:lnTo>
                  <a:pt x="20344" y="589421"/>
                </a:lnTo>
                <a:lnTo>
                  <a:pt x="35561" y="631162"/>
                </a:lnTo>
                <a:lnTo>
                  <a:pt x="54617" y="670876"/>
                </a:lnTo>
                <a:lnTo>
                  <a:pt x="77283" y="708335"/>
                </a:lnTo>
                <a:lnTo>
                  <a:pt x="103334" y="743310"/>
                </a:lnTo>
                <a:lnTo>
                  <a:pt x="132541" y="775573"/>
                </a:lnTo>
                <a:lnTo>
                  <a:pt x="164676" y="804896"/>
                </a:lnTo>
                <a:lnTo>
                  <a:pt x="199513" y="831049"/>
                </a:lnTo>
                <a:lnTo>
                  <a:pt x="236824" y="853806"/>
                </a:lnTo>
                <a:lnTo>
                  <a:pt x="276381" y="872937"/>
                </a:lnTo>
                <a:lnTo>
                  <a:pt x="317957" y="888215"/>
                </a:lnTo>
                <a:lnTo>
                  <a:pt x="361324" y="899410"/>
                </a:lnTo>
                <a:lnTo>
                  <a:pt x="406255" y="906294"/>
                </a:lnTo>
                <a:lnTo>
                  <a:pt x="452523" y="908640"/>
                </a:lnTo>
                <a:lnTo>
                  <a:pt x="498791" y="906294"/>
                </a:lnTo>
                <a:lnTo>
                  <a:pt x="543723" y="899410"/>
                </a:lnTo>
                <a:lnTo>
                  <a:pt x="587090" y="888215"/>
                </a:lnTo>
                <a:lnTo>
                  <a:pt x="628666" y="872937"/>
                </a:lnTo>
                <a:lnTo>
                  <a:pt x="668223" y="853806"/>
                </a:lnTo>
                <a:lnTo>
                  <a:pt x="705534" y="831049"/>
                </a:lnTo>
                <a:lnTo>
                  <a:pt x="740371" y="804896"/>
                </a:lnTo>
                <a:lnTo>
                  <a:pt x="772506" y="775573"/>
                </a:lnTo>
                <a:lnTo>
                  <a:pt x="801713" y="743310"/>
                </a:lnTo>
                <a:lnTo>
                  <a:pt x="827763" y="708335"/>
                </a:lnTo>
                <a:lnTo>
                  <a:pt x="850430" y="670876"/>
                </a:lnTo>
                <a:lnTo>
                  <a:pt x="869486" y="631162"/>
                </a:lnTo>
                <a:lnTo>
                  <a:pt x="884703" y="589421"/>
                </a:lnTo>
                <a:lnTo>
                  <a:pt x="895854" y="545882"/>
                </a:lnTo>
                <a:lnTo>
                  <a:pt x="902711" y="500772"/>
                </a:lnTo>
                <a:lnTo>
                  <a:pt x="905047" y="454320"/>
                </a:lnTo>
                <a:lnTo>
                  <a:pt x="902711" y="407869"/>
                </a:lnTo>
                <a:lnTo>
                  <a:pt x="895854" y="362759"/>
                </a:lnTo>
                <a:lnTo>
                  <a:pt x="884703" y="319219"/>
                </a:lnTo>
                <a:lnTo>
                  <a:pt x="869486" y="277478"/>
                </a:lnTo>
                <a:lnTo>
                  <a:pt x="850430" y="237764"/>
                </a:lnTo>
                <a:lnTo>
                  <a:pt x="827763" y="200306"/>
                </a:lnTo>
                <a:lnTo>
                  <a:pt x="801713" y="165330"/>
                </a:lnTo>
                <a:lnTo>
                  <a:pt x="772506" y="133067"/>
                </a:lnTo>
                <a:lnTo>
                  <a:pt x="740371" y="103745"/>
                </a:lnTo>
                <a:lnTo>
                  <a:pt x="705534" y="77591"/>
                </a:lnTo>
                <a:lnTo>
                  <a:pt x="668223" y="54834"/>
                </a:lnTo>
                <a:lnTo>
                  <a:pt x="628666" y="35702"/>
                </a:lnTo>
                <a:lnTo>
                  <a:pt x="587090" y="20425"/>
                </a:lnTo>
                <a:lnTo>
                  <a:pt x="543723" y="9230"/>
                </a:lnTo>
                <a:lnTo>
                  <a:pt x="498791" y="2345"/>
                </a:lnTo>
                <a:lnTo>
                  <a:pt x="452523" y="0"/>
                </a:lnTo>
                <a:close/>
              </a:path>
            </a:pathLst>
          </a:custGeom>
          <a:solidFill>
            <a:srgbClr val="2A2356"/>
          </a:solidFill>
        </p:spPr>
        <p:txBody>
          <a:bodyPr wrap="square" lIns="0" tIns="0" rIns="0" bIns="0" rtlCol="0"/>
          <a:lstStyle/>
          <a:p>
            <a:endParaRPr/>
          </a:p>
        </p:txBody>
      </p:sp>
      <p:sp>
        <p:nvSpPr>
          <p:cNvPr id="10" name="object 10"/>
          <p:cNvSpPr/>
          <p:nvPr/>
        </p:nvSpPr>
        <p:spPr>
          <a:xfrm>
            <a:off x="5073089" y="2924943"/>
            <a:ext cx="905510" cy="908685"/>
          </a:xfrm>
          <a:custGeom>
            <a:avLst/>
            <a:gdLst/>
            <a:ahLst/>
            <a:cxnLst/>
            <a:rect l="l" t="t" r="r" b="b"/>
            <a:pathLst>
              <a:path w="905510" h="908685">
                <a:moveTo>
                  <a:pt x="0" y="454320"/>
                </a:moveTo>
                <a:lnTo>
                  <a:pt x="2336" y="407868"/>
                </a:lnTo>
                <a:lnTo>
                  <a:pt x="9193" y="362758"/>
                </a:lnTo>
                <a:lnTo>
                  <a:pt x="20344" y="319219"/>
                </a:lnTo>
                <a:lnTo>
                  <a:pt x="35561" y="277478"/>
                </a:lnTo>
                <a:lnTo>
                  <a:pt x="54617" y="237764"/>
                </a:lnTo>
                <a:lnTo>
                  <a:pt x="77283" y="200305"/>
                </a:lnTo>
                <a:lnTo>
                  <a:pt x="103334" y="165330"/>
                </a:lnTo>
                <a:lnTo>
                  <a:pt x="132541" y="133067"/>
                </a:lnTo>
                <a:lnTo>
                  <a:pt x="164676" y="103744"/>
                </a:lnTo>
                <a:lnTo>
                  <a:pt x="199513" y="77590"/>
                </a:lnTo>
                <a:lnTo>
                  <a:pt x="236824" y="54833"/>
                </a:lnTo>
                <a:lnTo>
                  <a:pt x="276381" y="35702"/>
                </a:lnTo>
                <a:lnTo>
                  <a:pt x="317957" y="20425"/>
                </a:lnTo>
                <a:lnTo>
                  <a:pt x="361324" y="9230"/>
                </a:lnTo>
                <a:lnTo>
                  <a:pt x="406256" y="2345"/>
                </a:lnTo>
                <a:lnTo>
                  <a:pt x="452524" y="0"/>
                </a:lnTo>
                <a:lnTo>
                  <a:pt x="498791" y="2345"/>
                </a:lnTo>
                <a:lnTo>
                  <a:pt x="543723" y="9230"/>
                </a:lnTo>
                <a:lnTo>
                  <a:pt x="587090" y="20425"/>
                </a:lnTo>
                <a:lnTo>
                  <a:pt x="628666" y="35702"/>
                </a:lnTo>
                <a:lnTo>
                  <a:pt x="668223" y="54833"/>
                </a:lnTo>
                <a:lnTo>
                  <a:pt x="705534" y="77590"/>
                </a:lnTo>
                <a:lnTo>
                  <a:pt x="740371" y="103744"/>
                </a:lnTo>
                <a:lnTo>
                  <a:pt x="772506" y="133067"/>
                </a:lnTo>
                <a:lnTo>
                  <a:pt x="801713" y="165330"/>
                </a:lnTo>
                <a:lnTo>
                  <a:pt x="827764" y="200305"/>
                </a:lnTo>
                <a:lnTo>
                  <a:pt x="850430" y="237764"/>
                </a:lnTo>
                <a:lnTo>
                  <a:pt x="869486" y="277478"/>
                </a:lnTo>
                <a:lnTo>
                  <a:pt x="884703" y="319219"/>
                </a:lnTo>
                <a:lnTo>
                  <a:pt x="895854" y="362758"/>
                </a:lnTo>
                <a:lnTo>
                  <a:pt x="902711" y="407868"/>
                </a:lnTo>
                <a:lnTo>
                  <a:pt x="905048" y="454320"/>
                </a:lnTo>
                <a:lnTo>
                  <a:pt x="902711" y="500771"/>
                </a:lnTo>
                <a:lnTo>
                  <a:pt x="895854" y="545881"/>
                </a:lnTo>
                <a:lnTo>
                  <a:pt x="884703" y="589420"/>
                </a:lnTo>
                <a:lnTo>
                  <a:pt x="869486" y="631161"/>
                </a:lnTo>
                <a:lnTo>
                  <a:pt x="850430" y="670875"/>
                </a:lnTo>
                <a:lnTo>
                  <a:pt x="827764" y="708334"/>
                </a:lnTo>
                <a:lnTo>
                  <a:pt x="801713" y="743309"/>
                </a:lnTo>
                <a:lnTo>
                  <a:pt x="772506" y="775572"/>
                </a:lnTo>
                <a:lnTo>
                  <a:pt x="740371" y="804895"/>
                </a:lnTo>
                <a:lnTo>
                  <a:pt x="705534" y="831049"/>
                </a:lnTo>
                <a:lnTo>
                  <a:pt x="668223" y="853806"/>
                </a:lnTo>
                <a:lnTo>
                  <a:pt x="628666" y="872937"/>
                </a:lnTo>
                <a:lnTo>
                  <a:pt x="587090" y="888214"/>
                </a:lnTo>
                <a:lnTo>
                  <a:pt x="543723" y="899409"/>
                </a:lnTo>
                <a:lnTo>
                  <a:pt x="498791" y="906294"/>
                </a:lnTo>
                <a:lnTo>
                  <a:pt x="452524" y="908640"/>
                </a:lnTo>
                <a:lnTo>
                  <a:pt x="406256" y="906294"/>
                </a:lnTo>
                <a:lnTo>
                  <a:pt x="361324" y="899409"/>
                </a:lnTo>
                <a:lnTo>
                  <a:pt x="317957" y="888214"/>
                </a:lnTo>
                <a:lnTo>
                  <a:pt x="276381" y="872937"/>
                </a:lnTo>
                <a:lnTo>
                  <a:pt x="236824" y="853806"/>
                </a:lnTo>
                <a:lnTo>
                  <a:pt x="199513" y="831049"/>
                </a:lnTo>
                <a:lnTo>
                  <a:pt x="164676" y="804895"/>
                </a:lnTo>
                <a:lnTo>
                  <a:pt x="132541" y="775572"/>
                </a:lnTo>
                <a:lnTo>
                  <a:pt x="103334" y="743309"/>
                </a:lnTo>
                <a:lnTo>
                  <a:pt x="77283" y="708334"/>
                </a:lnTo>
                <a:lnTo>
                  <a:pt x="54617" y="670875"/>
                </a:lnTo>
                <a:lnTo>
                  <a:pt x="35561" y="631161"/>
                </a:lnTo>
                <a:lnTo>
                  <a:pt x="20344" y="589420"/>
                </a:lnTo>
                <a:lnTo>
                  <a:pt x="9193" y="545881"/>
                </a:lnTo>
                <a:lnTo>
                  <a:pt x="2336" y="500771"/>
                </a:lnTo>
                <a:lnTo>
                  <a:pt x="0" y="454320"/>
                </a:lnTo>
                <a:close/>
              </a:path>
            </a:pathLst>
          </a:custGeom>
          <a:ln w="63500">
            <a:solidFill>
              <a:srgbClr val="000000"/>
            </a:solidFill>
          </a:ln>
        </p:spPr>
        <p:txBody>
          <a:bodyPr wrap="square" lIns="0" tIns="0" rIns="0" bIns="0" rtlCol="0"/>
          <a:lstStyle/>
          <a:p>
            <a:endParaRPr/>
          </a:p>
        </p:txBody>
      </p:sp>
      <p:sp>
        <p:nvSpPr>
          <p:cNvPr id="11" name="object 11"/>
          <p:cNvSpPr txBox="1"/>
          <p:nvPr/>
        </p:nvSpPr>
        <p:spPr>
          <a:xfrm>
            <a:off x="5276408" y="3189216"/>
            <a:ext cx="448945" cy="390525"/>
          </a:xfrm>
          <a:prstGeom prst="rect">
            <a:avLst/>
          </a:prstGeom>
        </p:spPr>
        <p:txBody>
          <a:bodyPr vert="horz" wrap="square" lIns="0" tIns="12700" rIns="0" bIns="0" rtlCol="0">
            <a:spAutoFit/>
          </a:bodyPr>
          <a:lstStyle/>
          <a:p>
            <a:pPr marL="63500" marR="5080" indent="-50800">
              <a:lnSpc>
                <a:spcPct val="100000"/>
              </a:lnSpc>
              <a:spcBef>
                <a:spcPts val="100"/>
              </a:spcBef>
            </a:pPr>
            <a:r>
              <a:rPr sz="1200" dirty="0">
                <a:solidFill>
                  <a:srgbClr val="FFFFFF"/>
                </a:solidFill>
                <a:latin typeface="Arial"/>
                <a:cs typeface="Arial"/>
              </a:rPr>
              <a:t>Gr</a:t>
            </a:r>
            <a:r>
              <a:rPr sz="1200" spc="-5" dirty="0">
                <a:solidFill>
                  <a:srgbClr val="FFFFFF"/>
                </a:solidFill>
                <a:latin typeface="Arial"/>
                <a:cs typeface="Arial"/>
              </a:rPr>
              <a:t>ou</a:t>
            </a:r>
            <a:r>
              <a:rPr sz="1200" dirty="0">
                <a:solidFill>
                  <a:srgbClr val="FFFFFF"/>
                </a:solidFill>
                <a:latin typeface="Arial"/>
                <a:cs typeface="Arial"/>
              </a:rPr>
              <a:t>p  </a:t>
            </a:r>
            <a:r>
              <a:rPr sz="1200" spc="-5" dirty="0">
                <a:solidFill>
                  <a:srgbClr val="FFFFFF"/>
                </a:solidFill>
                <a:latin typeface="Arial"/>
                <a:cs typeface="Arial"/>
              </a:rPr>
              <a:t>work</a:t>
            </a:r>
            <a:endParaRPr sz="1200">
              <a:latin typeface="Arial"/>
              <a:cs typeface="Arial"/>
            </a:endParaRPr>
          </a:p>
        </p:txBody>
      </p:sp>
      <p:sp>
        <p:nvSpPr>
          <p:cNvPr id="12" name="object 12"/>
          <p:cNvSpPr txBox="1"/>
          <p:nvPr/>
        </p:nvSpPr>
        <p:spPr>
          <a:xfrm>
            <a:off x="6214310" y="2941967"/>
            <a:ext cx="2467610" cy="939800"/>
          </a:xfrm>
          <a:prstGeom prst="rect">
            <a:avLst/>
          </a:prstGeom>
        </p:spPr>
        <p:txBody>
          <a:bodyPr vert="horz" wrap="square" lIns="0" tIns="12700" rIns="0" bIns="0" rtlCol="0">
            <a:spAutoFit/>
          </a:bodyPr>
          <a:lstStyle/>
          <a:p>
            <a:pPr marL="12700" marR="5080">
              <a:lnSpc>
                <a:spcPct val="100000"/>
              </a:lnSpc>
              <a:spcBef>
                <a:spcPts val="100"/>
              </a:spcBef>
            </a:pPr>
            <a:r>
              <a:rPr sz="2000" i="1" spc="-5" dirty="0">
                <a:latin typeface="Arial"/>
                <a:cs typeface="Arial"/>
              </a:rPr>
              <a:t>Post-training exercise  (to </a:t>
            </a:r>
            <a:r>
              <a:rPr sz="2000" i="1" dirty="0">
                <a:latin typeface="Arial"/>
                <a:cs typeface="Arial"/>
              </a:rPr>
              <a:t>be done at your  </a:t>
            </a:r>
            <a:r>
              <a:rPr sz="2000" i="1" spc="-5" dirty="0">
                <a:latin typeface="Arial"/>
                <a:cs typeface="Arial"/>
              </a:rPr>
              <a:t>facility)</a:t>
            </a:r>
            <a:endParaRPr sz="2000">
              <a:latin typeface="Arial"/>
              <a:cs typeface="Arial"/>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5298" y="1743253"/>
            <a:ext cx="8406130" cy="4356735"/>
          </a:xfrm>
          <a:prstGeom prst="rect">
            <a:avLst/>
          </a:prstGeom>
        </p:spPr>
        <p:txBody>
          <a:bodyPr vert="horz" wrap="square" lIns="0" tIns="12700" rIns="0" bIns="0" rtlCol="0">
            <a:spAutoFit/>
          </a:bodyPr>
          <a:lstStyle/>
          <a:p>
            <a:pPr marL="469900" marR="1141730" indent="-457200">
              <a:lnSpc>
                <a:spcPct val="110000"/>
              </a:lnSpc>
              <a:spcBef>
                <a:spcPts val="100"/>
              </a:spcBef>
              <a:buSzPct val="78846"/>
              <a:buChar char="•"/>
              <a:tabLst>
                <a:tab pos="469265" algn="l"/>
                <a:tab pos="469900" algn="l"/>
              </a:tabLst>
            </a:pPr>
            <a:r>
              <a:rPr sz="2600" spc="-5" dirty="0">
                <a:latin typeface="Arial"/>
                <a:cs typeface="Arial"/>
              </a:rPr>
              <a:t>Do </a:t>
            </a:r>
            <a:r>
              <a:rPr sz="2600" dirty="0">
                <a:latin typeface="Arial"/>
                <a:cs typeface="Arial"/>
              </a:rPr>
              <a:t>you have SSI </a:t>
            </a:r>
            <a:r>
              <a:rPr sz="2600" spc="-5" dirty="0">
                <a:latin typeface="Arial"/>
                <a:cs typeface="Arial"/>
              </a:rPr>
              <a:t>prevention guidelines in </a:t>
            </a:r>
            <a:r>
              <a:rPr sz="2600" dirty="0">
                <a:latin typeface="Arial"/>
                <a:cs typeface="Arial"/>
              </a:rPr>
              <a:t>your  </a:t>
            </a:r>
            <a:r>
              <a:rPr sz="2600" spc="-5" dirty="0">
                <a:latin typeface="Arial"/>
                <a:cs typeface="Arial"/>
              </a:rPr>
              <a:t>institution? </a:t>
            </a:r>
            <a:r>
              <a:rPr sz="2600" dirty="0">
                <a:latin typeface="Arial"/>
                <a:cs typeface="Arial"/>
              </a:rPr>
              <a:t>If not, can you </a:t>
            </a:r>
            <a:r>
              <a:rPr sz="2600" spc="-5" dirty="0">
                <a:latin typeface="Arial"/>
                <a:cs typeface="Arial"/>
              </a:rPr>
              <a:t>explain why</a:t>
            </a:r>
            <a:r>
              <a:rPr sz="2600" spc="25" dirty="0">
                <a:latin typeface="Arial"/>
                <a:cs typeface="Arial"/>
              </a:rPr>
              <a:t> </a:t>
            </a:r>
            <a:r>
              <a:rPr sz="2600" dirty="0">
                <a:latin typeface="Arial"/>
                <a:cs typeface="Arial"/>
              </a:rPr>
              <a:t>not?</a:t>
            </a:r>
            <a:endParaRPr sz="2600">
              <a:latin typeface="Arial"/>
              <a:cs typeface="Arial"/>
            </a:endParaRPr>
          </a:p>
          <a:p>
            <a:pPr marL="469900" marR="5080" indent="-457200">
              <a:lnSpc>
                <a:spcPct val="110000"/>
              </a:lnSpc>
              <a:spcBef>
                <a:spcPts val="1600"/>
              </a:spcBef>
              <a:buSzPct val="78846"/>
              <a:buChar char="•"/>
              <a:tabLst>
                <a:tab pos="469265" algn="l"/>
                <a:tab pos="469900" algn="l"/>
              </a:tabLst>
            </a:pPr>
            <a:r>
              <a:rPr sz="2600" dirty="0">
                <a:latin typeface="Arial"/>
                <a:cs typeface="Arial"/>
              </a:rPr>
              <a:t>If you have your </a:t>
            </a:r>
            <a:r>
              <a:rPr sz="2600" spc="-5" dirty="0">
                <a:latin typeface="Arial"/>
                <a:cs typeface="Arial"/>
              </a:rPr>
              <a:t>own guidelines, </a:t>
            </a:r>
            <a:r>
              <a:rPr sz="2600" dirty="0">
                <a:latin typeface="Arial"/>
                <a:cs typeface="Arial"/>
              </a:rPr>
              <a:t>how do they  </a:t>
            </a:r>
            <a:r>
              <a:rPr sz="2600" spc="-5" dirty="0">
                <a:latin typeface="Arial"/>
                <a:cs typeface="Arial"/>
              </a:rPr>
              <a:t>compare </a:t>
            </a:r>
            <a:r>
              <a:rPr sz="2600" dirty="0">
                <a:latin typeface="Arial"/>
                <a:cs typeface="Arial"/>
              </a:rPr>
              <a:t>to the </a:t>
            </a:r>
            <a:r>
              <a:rPr sz="2600" spc="-5" dirty="0">
                <a:latin typeface="Arial"/>
                <a:cs typeface="Arial"/>
              </a:rPr>
              <a:t>WHO recommendations? </a:t>
            </a:r>
            <a:r>
              <a:rPr sz="2600" dirty="0">
                <a:latin typeface="Arial"/>
                <a:cs typeface="Arial"/>
              </a:rPr>
              <a:t>If you do not  have your </a:t>
            </a:r>
            <a:r>
              <a:rPr sz="2600" spc="-5" dirty="0">
                <a:latin typeface="Arial"/>
                <a:cs typeface="Arial"/>
              </a:rPr>
              <a:t>own guidelines, </a:t>
            </a:r>
            <a:r>
              <a:rPr sz="2600" dirty="0">
                <a:latin typeface="Arial"/>
                <a:cs typeface="Arial"/>
              </a:rPr>
              <a:t>how </a:t>
            </a:r>
            <a:r>
              <a:rPr sz="2600" spc="-5" dirty="0">
                <a:latin typeface="Arial"/>
                <a:cs typeface="Arial"/>
              </a:rPr>
              <a:t>would </a:t>
            </a:r>
            <a:r>
              <a:rPr sz="2600" dirty="0">
                <a:latin typeface="Arial"/>
                <a:cs typeface="Arial"/>
              </a:rPr>
              <a:t>you </a:t>
            </a:r>
            <a:r>
              <a:rPr sz="2600" spc="-5" dirty="0">
                <a:latin typeface="Arial"/>
                <a:cs typeface="Arial"/>
              </a:rPr>
              <a:t>present </a:t>
            </a:r>
            <a:r>
              <a:rPr sz="2600" dirty="0">
                <a:latin typeface="Arial"/>
                <a:cs typeface="Arial"/>
              </a:rPr>
              <a:t>the  </a:t>
            </a:r>
            <a:r>
              <a:rPr sz="2600" spc="-5" dirty="0">
                <a:latin typeface="Arial"/>
                <a:cs typeface="Arial"/>
              </a:rPr>
              <a:t>WHO recommendations in </a:t>
            </a:r>
            <a:r>
              <a:rPr sz="2600" dirty="0">
                <a:latin typeface="Arial"/>
                <a:cs typeface="Arial"/>
              </a:rPr>
              <a:t>your</a:t>
            </a:r>
            <a:r>
              <a:rPr sz="2600" spc="15" dirty="0">
                <a:latin typeface="Arial"/>
                <a:cs typeface="Arial"/>
              </a:rPr>
              <a:t> </a:t>
            </a:r>
            <a:r>
              <a:rPr sz="2600" spc="-5" dirty="0">
                <a:latin typeface="Arial"/>
                <a:cs typeface="Arial"/>
              </a:rPr>
              <a:t>institution?</a:t>
            </a:r>
            <a:endParaRPr sz="2600">
              <a:latin typeface="Arial"/>
              <a:cs typeface="Arial"/>
            </a:endParaRPr>
          </a:p>
          <a:p>
            <a:pPr marL="469900" marR="191770" indent="-457200">
              <a:lnSpc>
                <a:spcPct val="110100"/>
              </a:lnSpc>
              <a:spcBef>
                <a:spcPts val="1600"/>
              </a:spcBef>
              <a:buSzPct val="78846"/>
              <a:buChar char="•"/>
              <a:tabLst>
                <a:tab pos="469265" algn="l"/>
                <a:tab pos="469900" algn="l"/>
              </a:tabLst>
            </a:pPr>
            <a:r>
              <a:rPr sz="2600" spc="-5" dirty="0">
                <a:latin typeface="Arial"/>
                <a:cs typeface="Arial"/>
              </a:rPr>
              <a:t>Have </a:t>
            </a:r>
            <a:r>
              <a:rPr sz="2600" dirty="0">
                <a:latin typeface="Arial"/>
                <a:cs typeface="Arial"/>
              </a:rPr>
              <a:t>you </a:t>
            </a:r>
            <a:r>
              <a:rPr sz="2600" spc="-5" dirty="0">
                <a:latin typeface="Arial"/>
                <a:cs typeface="Arial"/>
              </a:rPr>
              <a:t>identified from </a:t>
            </a:r>
            <a:r>
              <a:rPr sz="2600" dirty="0">
                <a:latin typeface="Arial"/>
                <a:cs typeface="Arial"/>
              </a:rPr>
              <a:t>the </a:t>
            </a:r>
            <a:r>
              <a:rPr sz="2600" spc="-5" dirty="0">
                <a:latin typeface="Arial"/>
                <a:cs typeface="Arial"/>
              </a:rPr>
              <a:t>WHO recommendations  which are </a:t>
            </a:r>
            <a:r>
              <a:rPr sz="2600" dirty="0">
                <a:latin typeface="Arial"/>
                <a:cs typeface="Arial"/>
              </a:rPr>
              <a:t>the </a:t>
            </a:r>
            <a:r>
              <a:rPr sz="2600" spc="-5" dirty="0">
                <a:latin typeface="Arial"/>
                <a:cs typeface="Arial"/>
              </a:rPr>
              <a:t>most challenging </a:t>
            </a:r>
            <a:r>
              <a:rPr sz="2600" dirty="0">
                <a:latin typeface="Arial"/>
                <a:cs typeface="Arial"/>
              </a:rPr>
              <a:t>to </a:t>
            </a:r>
            <a:r>
              <a:rPr sz="2600" spc="-5" dirty="0">
                <a:latin typeface="Arial"/>
                <a:cs typeface="Arial"/>
              </a:rPr>
              <a:t>include in </a:t>
            </a:r>
            <a:r>
              <a:rPr sz="2600" dirty="0">
                <a:latin typeface="Arial"/>
                <a:cs typeface="Arial"/>
              </a:rPr>
              <a:t>your  </a:t>
            </a:r>
            <a:r>
              <a:rPr sz="2600" spc="-5" dirty="0">
                <a:latin typeface="Arial"/>
                <a:cs typeface="Arial"/>
              </a:rPr>
              <a:t>guidelines </a:t>
            </a:r>
            <a:r>
              <a:rPr sz="2600" dirty="0">
                <a:latin typeface="Arial"/>
                <a:cs typeface="Arial"/>
              </a:rPr>
              <a:t>or to </a:t>
            </a:r>
            <a:r>
              <a:rPr sz="2600" spc="-5" dirty="0">
                <a:latin typeface="Arial"/>
                <a:cs typeface="Arial"/>
              </a:rPr>
              <a:t>implement?</a:t>
            </a:r>
            <a:endParaRPr sz="2600">
              <a:latin typeface="Arial"/>
              <a:cs typeface="Arial"/>
            </a:endParaRPr>
          </a:p>
        </p:txBody>
      </p:sp>
      <p:sp>
        <p:nvSpPr>
          <p:cNvPr id="3" name="object 3"/>
          <p:cNvSpPr txBox="1">
            <a:spLocks noGrp="1"/>
          </p:cNvSpPr>
          <p:nvPr>
            <p:ph type="title"/>
          </p:nvPr>
        </p:nvSpPr>
        <p:spPr>
          <a:xfrm>
            <a:off x="363248" y="320019"/>
            <a:ext cx="4386580" cy="953769"/>
          </a:xfrm>
          <a:prstGeom prst="rect">
            <a:avLst/>
          </a:prstGeom>
        </p:spPr>
        <p:txBody>
          <a:bodyPr vert="horz" wrap="square" lIns="0" tIns="66040" rIns="0" bIns="0" rtlCol="0">
            <a:spAutoFit/>
          </a:bodyPr>
          <a:lstStyle/>
          <a:p>
            <a:pPr marL="12700" marR="5080">
              <a:lnSpc>
                <a:spcPts val="3470"/>
              </a:lnSpc>
              <a:spcBef>
                <a:spcPts val="520"/>
              </a:spcBef>
            </a:pPr>
            <a:r>
              <a:rPr spc="-15" dirty="0"/>
              <a:t>Group </a:t>
            </a:r>
            <a:r>
              <a:rPr dirty="0"/>
              <a:t>work 4. </a:t>
            </a:r>
            <a:r>
              <a:rPr spc="-5" dirty="0"/>
              <a:t>Using</a:t>
            </a:r>
            <a:r>
              <a:rPr spc="-65" dirty="0"/>
              <a:t> </a:t>
            </a:r>
            <a:r>
              <a:rPr spc="-5" dirty="0"/>
              <a:t>SSI  guidelines in your</a:t>
            </a:r>
            <a:r>
              <a:rPr spc="-95" dirty="0"/>
              <a:t> </a:t>
            </a:r>
            <a:r>
              <a:rPr spc="-5" dirty="0"/>
              <a:t>setting</a:t>
            </a:r>
          </a:p>
        </p:txBody>
      </p:sp>
      <p:sp>
        <p:nvSpPr>
          <p:cNvPr id="4" name="object 4"/>
          <p:cNvSpPr/>
          <p:nvPr/>
        </p:nvSpPr>
        <p:spPr>
          <a:xfrm>
            <a:off x="8151518" y="5870947"/>
            <a:ext cx="906144" cy="908685"/>
          </a:xfrm>
          <a:custGeom>
            <a:avLst/>
            <a:gdLst/>
            <a:ahLst/>
            <a:cxnLst/>
            <a:rect l="l" t="t" r="r" b="b"/>
            <a:pathLst>
              <a:path w="906145" h="908684">
                <a:moveTo>
                  <a:pt x="445491" y="0"/>
                </a:moveTo>
                <a:lnTo>
                  <a:pt x="401283" y="2762"/>
                </a:lnTo>
                <a:lnTo>
                  <a:pt x="357080" y="9982"/>
                </a:lnTo>
                <a:lnTo>
                  <a:pt x="313181" y="21777"/>
                </a:lnTo>
                <a:lnTo>
                  <a:pt x="269887" y="38265"/>
                </a:lnTo>
                <a:lnTo>
                  <a:pt x="228483" y="59047"/>
                </a:lnTo>
                <a:lnTo>
                  <a:pt x="190130" y="83446"/>
                </a:lnTo>
                <a:lnTo>
                  <a:pt x="154944" y="111160"/>
                </a:lnTo>
                <a:lnTo>
                  <a:pt x="123043" y="141889"/>
                </a:lnTo>
                <a:lnTo>
                  <a:pt x="94542" y="175332"/>
                </a:lnTo>
                <a:lnTo>
                  <a:pt x="69557" y="211189"/>
                </a:lnTo>
                <a:lnTo>
                  <a:pt x="48205" y="249159"/>
                </a:lnTo>
                <a:lnTo>
                  <a:pt x="30601" y="288941"/>
                </a:lnTo>
                <a:lnTo>
                  <a:pt x="16863" y="330235"/>
                </a:lnTo>
                <a:lnTo>
                  <a:pt x="7105" y="372740"/>
                </a:lnTo>
                <a:lnTo>
                  <a:pt x="1446" y="416155"/>
                </a:lnTo>
                <a:lnTo>
                  <a:pt x="0" y="460181"/>
                </a:lnTo>
                <a:lnTo>
                  <a:pt x="2883" y="504515"/>
                </a:lnTo>
                <a:lnTo>
                  <a:pt x="10213" y="548858"/>
                </a:lnTo>
                <a:lnTo>
                  <a:pt x="22105" y="592909"/>
                </a:lnTo>
                <a:lnTo>
                  <a:pt x="38676" y="636367"/>
                </a:lnTo>
                <a:lnTo>
                  <a:pt x="59524" y="677944"/>
                </a:lnTo>
                <a:lnTo>
                  <a:pt x="83969" y="716471"/>
                </a:lnTo>
                <a:lnTo>
                  <a:pt x="111712" y="751831"/>
                </a:lnTo>
                <a:lnTo>
                  <a:pt x="142452" y="783908"/>
                </a:lnTo>
                <a:lnTo>
                  <a:pt x="175889" y="812584"/>
                </a:lnTo>
                <a:lnTo>
                  <a:pt x="211723" y="837740"/>
                </a:lnTo>
                <a:lnTo>
                  <a:pt x="249654" y="859261"/>
                </a:lnTo>
                <a:lnTo>
                  <a:pt x="289382" y="877028"/>
                </a:lnTo>
                <a:lnTo>
                  <a:pt x="330606" y="890924"/>
                </a:lnTo>
                <a:lnTo>
                  <a:pt x="373026" y="900831"/>
                </a:lnTo>
                <a:lnTo>
                  <a:pt x="416342" y="906633"/>
                </a:lnTo>
                <a:lnTo>
                  <a:pt x="460254" y="908211"/>
                </a:lnTo>
                <a:lnTo>
                  <a:pt x="504462" y="905449"/>
                </a:lnTo>
                <a:lnTo>
                  <a:pt x="548665" y="898229"/>
                </a:lnTo>
                <a:lnTo>
                  <a:pt x="592564" y="886434"/>
                </a:lnTo>
                <a:lnTo>
                  <a:pt x="635858" y="869946"/>
                </a:lnTo>
                <a:lnTo>
                  <a:pt x="677262" y="849163"/>
                </a:lnTo>
                <a:lnTo>
                  <a:pt x="715615" y="824765"/>
                </a:lnTo>
                <a:lnTo>
                  <a:pt x="750801" y="797051"/>
                </a:lnTo>
                <a:lnTo>
                  <a:pt x="782702" y="766322"/>
                </a:lnTo>
                <a:lnTo>
                  <a:pt x="811203" y="732879"/>
                </a:lnTo>
                <a:lnTo>
                  <a:pt x="836188" y="697022"/>
                </a:lnTo>
                <a:lnTo>
                  <a:pt x="857540" y="659052"/>
                </a:lnTo>
                <a:lnTo>
                  <a:pt x="875144" y="619270"/>
                </a:lnTo>
                <a:lnTo>
                  <a:pt x="888882" y="577976"/>
                </a:lnTo>
                <a:lnTo>
                  <a:pt x="898640" y="535471"/>
                </a:lnTo>
                <a:lnTo>
                  <a:pt x="904300" y="492056"/>
                </a:lnTo>
                <a:lnTo>
                  <a:pt x="905746" y="448030"/>
                </a:lnTo>
                <a:lnTo>
                  <a:pt x="902862" y="403696"/>
                </a:lnTo>
                <a:lnTo>
                  <a:pt x="895532" y="359353"/>
                </a:lnTo>
                <a:lnTo>
                  <a:pt x="883640" y="315302"/>
                </a:lnTo>
                <a:lnTo>
                  <a:pt x="867069" y="271843"/>
                </a:lnTo>
                <a:lnTo>
                  <a:pt x="846222" y="230267"/>
                </a:lnTo>
                <a:lnTo>
                  <a:pt x="821776" y="191740"/>
                </a:lnTo>
                <a:lnTo>
                  <a:pt x="794033" y="156379"/>
                </a:lnTo>
                <a:lnTo>
                  <a:pt x="763293" y="124303"/>
                </a:lnTo>
                <a:lnTo>
                  <a:pt x="729856" y="95627"/>
                </a:lnTo>
                <a:lnTo>
                  <a:pt x="694022" y="70471"/>
                </a:lnTo>
                <a:lnTo>
                  <a:pt x="656091" y="48950"/>
                </a:lnTo>
                <a:lnTo>
                  <a:pt x="616363" y="31183"/>
                </a:lnTo>
                <a:lnTo>
                  <a:pt x="575139" y="17287"/>
                </a:lnTo>
                <a:lnTo>
                  <a:pt x="532719" y="7380"/>
                </a:lnTo>
                <a:lnTo>
                  <a:pt x="489403" y="1578"/>
                </a:lnTo>
                <a:lnTo>
                  <a:pt x="445491" y="0"/>
                </a:lnTo>
                <a:close/>
              </a:path>
            </a:pathLst>
          </a:custGeom>
          <a:solidFill>
            <a:srgbClr val="2A2356"/>
          </a:solidFill>
        </p:spPr>
        <p:txBody>
          <a:bodyPr wrap="square" lIns="0" tIns="0" rIns="0" bIns="0" rtlCol="0"/>
          <a:lstStyle/>
          <a:p>
            <a:endParaRPr/>
          </a:p>
        </p:txBody>
      </p:sp>
      <p:sp>
        <p:nvSpPr>
          <p:cNvPr id="5" name="object 5"/>
          <p:cNvSpPr/>
          <p:nvPr/>
        </p:nvSpPr>
        <p:spPr>
          <a:xfrm>
            <a:off x="8151519" y="5870947"/>
            <a:ext cx="906144" cy="908685"/>
          </a:xfrm>
          <a:custGeom>
            <a:avLst/>
            <a:gdLst/>
            <a:ahLst/>
            <a:cxnLst/>
            <a:rect l="l" t="t" r="r" b="b"/>
            <a:pathLst>
              <a:path w="906145" h="908684">
                <a:moveTo>
                  <a:pt x="38676" y="636367"/>
                </a:moveTo>
                <a:lnTo>
                  <a:pt x="22105" y="592909"/>
                </a:lnTo>
                <a:lnTo>
                  <a:pt x="10213" y="548858"/>
                </a:lnTo>
                <a:lnTo>
                  <a:pt x="2883" y="504515"/>
                </a:lnTo>
                <a:lnTo>
                  <a:pt x="0" y="460181"/>
                </a:lnTo>
                <a:lnTo>
                  <a:pt x="1446" y="416155"/>
                </a:lnTo>
                <a:lnTo>
                  <a:pt x="7105" y="372740"/>
                </a:lnTo>
                <a:lnTo>
                  <a:pt x="16863" y="330235"/>
                </a:lnTo>
                <a:lnTo>
                  <a:pt x="30601" y="288941"/>
                </a:lnTo>
                <a:lnTo>
                  <a:pt x="48205" y="249159"/>
                </a:lnTo>
                <a:lnTo>
                  <a:pt x="69557" y="211189"/>
                </a:lnTo>
                <a:lnTo>
                  <a:pt x="94542" y="175332"/>
                </a:lnTo>
                <a:lnTo>
                  <a:pt x="123043" y="141889"/>
                </a:lnTo>
                <a:lnTo>
                  <a:pt x="154944" y="111160"/>
                </a:lnTo>
                <a:lnTo>
                  <a:pt x="190130" y="83446"/>
                </a:lnTo>
                <a:lnTo>
                  <a:pt x="228482" y="59048"/>
                </a:lnTo>
                <a:lnTo>
                  <a:pt x="269887" y="38265"/>
                </a:lnTo>
                <a:lnTo>
                  <a:pt x="313181" y="21777"/>
                </a:lnTo>
                <a:lnTo>
                  <a:pt x="357079" y="9982"/>
                </a:lnTo>
                <a:lnTo>
                  <a:pt x="401283" y="2762"/>
                </a:lnTo>
                <a:lnTo>
                  <a:pt x="445491" y="0"/>
                </a:lnTo>
                <a:lnTo>
                  <a:pt x="489403" y="1578"/>
                </a:lnTo>
                <a:lnTo>
                  <a:pt x="532719" y="7380"/>
                </a:lnTo>
                <a:lnTo>
                  <a:pt x="575139" y="17287"/>
                </a:lnTo>
                <a:lnTo>
                  <a:pt x="616363" y="31183"/>
                </a:lnTo>
                <a:lnTo>
                  <a:pt x="656091" y="48950"/>
                </a:lnTo>
                <a:lnTo>
                  <a:pt x="694021" y="70471"/>
                </a:lnTo>
                <a:lnTo>
                  <a:pt x="729856" y="95627"/>
                </a:lnTo>
                <a:lnTo>
                  <a:pt x="763293" y="124303"/>
                </a:lnTo>
                <a:lnTo>
                  <a:pt x="794033" y="156379"/>
                </a:lnTo>
                <a:lnTo>
                  <a:pt x="821776" y="191740"/>
                </a:lnTo>
                <a:lnTo>
                  <a:pt x="846221" y="230267"/>
                </a:lnTo>
                <a:lnTo>
                  <a:pt x="867068" y="271843"/>
                </a:lnTo>
                <a:lnTo>
                  <a:pt x="883639" y="315302"/>
                </a:lnTo>
                <a:lnTo>
                  <a:pt x="895531" y="359353"/>
                </a:lnTo>
                <a:lnTo>
                  <a:pt x="902861" y="403696"/>
                </a:lnTo>
                <a:lnTo>
                  <a:pt x="905745" y="448030"/>
                </a:lnTo>
                <a:lnTo>
                  <a:pt x="904299" y="492056"/>
                </a:lnTo>
                <a:lnTo>
                  <a:pt x="898639" y="535471"/>
                </a:lnTo>
                <a:lnTo>
                  <a:pt x="888882" y="577976"/>
                </a:lnTo>
                <a:lnTo>
                  <a:pt x="875143" y="619270"/>
                </a:lnTo>
                <a:lnTo>
                  <a:pt x="857540" y="659052"/>
                </a:lnTo>
                <a:lnTo>
                  <a:pt x="836188" y="697022"/>
                </a:lnTo>
                <a:lnTo>
                  <a:pt x="811203" y="732879"/>
                </a:lnTo>
                <a:lnTo>
                  <a:pt x="782702" y="766322"/>
                </a:lnTo>
                <a:lnTo>
                  <a:pt x="750800" y="797051"/>
                </a:lnTo>
                <a:lnTo>
                  <a:pt x="715615" y="824765"/>
                </a:lnTo>
                <a:lnTo>
                  <a:pt x="677262" y="849163"/>
                </a:lnTo>
                <a:lnTo>
                  <a:pt x="635858" y="869946"/>
                </a:lnTo>
                <a:lnTo>
                  <a:pt x="592564" y="886434"/>
                </a:lnTo>
                <a:lnTo>
                  <a:pt x="548665" y="898229"/>
                </a:lnTo>
                <a:lnTo>
                  <a:pt x="504462" y="905449"/>
                </a:lnTo>
                <a:lnTo>
                  <a:pt x="460254" y="908211"/>
                </a:lnTo>
                <a:lnTo>
                  <a:pt x="416342" y="906633"/>
                </a:lnTo>
                <a:lnTo>
                  <a:pt x="373026" y="900831"/>
                </a:lnTo>
                <a:lnTo>
                  <a:pt x="330605" y="890923"/>
                </a:lnTo>
                <a:lnTo>
                  <a:pt x="289382" y="877027"/>
                </a:lnTo>
                <a:lnTo>
                  <a:pt x="249654" y="859261"/>
                </a:lnTo>
                <a:lnTo>
                  <a:pt x="211723" y="837740"/>
                </a:lnTo>
                <a:lnTo>
                  <a:pt x="175889" y="812583"/>
                </a:lnTo>
                <a:lnTo>
                  <a:pt x="142452" y="783908"/>
                </a:lnTo>
                <a:lnTo>
                  <a:pt x="111712" y="751831"/>
                </a:lnTo>
                <a:lnTo>
                  <a:pt x="83969" y="716471"/>
                </a:lnTo>
                <a:lnTo>
                  <a:pt x="59524" y="677944"/>
                </a:lnTo>
                <a:lnTo>
                  <a:pt x="38676" y="636367"/>
                </a:lnTo>
                <a:close/>
              </a:path>
            </a:pathLst>
          </a:custGeom>
          <a:ln w="63499">
            <a:solidFill>
              <a:srgbClr val="000000"/>
            </a:solidFill>
          </a:ln>
        </p:spPr>
        <p:txBody>
          <a:bodyPr wrap="square" lIns="0" tIns="0" rIns="0" bIns="0" rtlCol="0"/>
          <a:lstStyle/>
          <a:p>
            <a:endParaRPr/>
          </a:p>
        </p:txBody>
      </p:sp>
      <p:sp>
        <p:nvSpPr>
          <p:cNvPr id="6" name="object 6"/>
          <p:cNvSpPr/>
          <p:nvPr/>
        </p:nvSpPr>
        <p:spPr>
          <a:xfrm>
            <a:off x="8357656" y="6165597"/>
            <a:ext cx="390525" cy="213995"/>
          </a:xfrm>
          <a:custGeom>
            <a:avLst/>
            <a:gdLst/>
            <a:ahLst/>
            <a:cxnLst/>
            <a:rect l="l" t="t" r="r" b="b"/>
            <a:pathLst>
              <a:path w="390525" h="213995">
                <a:moveTo>
                  <a:pt x="60932" y="99720"/>
                </a:moveTo>
                <a:lnTo>
                  <a:pt x="19498" y="112832"/>
                </a:lnTo>
                <a:lnTo>
                  <a:pt x="0" y="149269"/>
                </a:lnTo>
                <a:lnTo>
                  <a:pt x="165" y="156881"/>
                </a:lnTo>
                <a:lnTo>
                  <a:pt x="18345" y="198142"/>
                </a:lnTo>
                <a:lnTo>
                  <a:pt x="57286" y="213366"/>
                </a:lnTo>
                <a:lnTo>
                  <a:pt x="64668" y="212468"/>
                </a:lnTo>
                <a:lnTo>
                  <a:pt x="72040" y="210634"/>
                </a:lnTo>
                <a:lnTo>
                  <a:pt x="79401" y="207865"/>
                </a:lnTo>
                <a:lnTo>
                  <a:pt x="86666" y="204668"/>
                </a:lnTo>
                <a:lnTo>
                  <a:pt x="92865" y="200457"/>
                </a:lnTo>
                <a:lnTo>
                  <a:pt x="59963" y="200457"/>
                </a:lnTo>
                <a:lnTo>
                  <a:pt x="45689" y="199800"/>
                </a:lnTo>
                <a:lnTo>
                  <a:pt x="15962" y="165131"/>
                </a:lnTo>
                <a:lnTo>
                  <a:pt x="14032" y="146333"/>
                </a:lnTo>
                <a:lnTo>
                  <a:pt x="14683" y="142116"/>
                </a:lnTo>
                <a:lnTo>
                  <a:pt x="43026" y="114116"/>
                </a:lnTo>
                <a:lnTo>
                  <a:pt x="57800" y="112832"/>
                </a:lnTo>
                <a:lnTo>
                  <a:pt x="83805" y="112832"/>
                </a:lnTo>
                <a:lnTo>
                  <a:pt x="82163" y="110742"/>
                </a:lnTo>
                <a:lnTo>
                  <a:pt x="77246" y="106402"/>
                </a:lnTo>
                <a:lnTo>
                  <a:pt x="66940" y="100964"/>
                </a:lnTo>
                <a:lnTo>
                  <a:pt x="60932" y="99720"/>
                </a:lnTo>
                <a:close/>
              </a:path>
              <a:path w="390525" h="213995">
                <a:moveTo>
                  <a:pt x="105267" y="154500"/>
                </a:moveTo>
                <a:lnTo>
                  <a:pt x="89820" y="154500"/>
                </a:lnTo>
                <a:lnTo>
                  <a:pt x="98003" y="173095"/>
                </a:lnTo>
                <a:lnTo>
                  <a:pt x="96286" y="176831"/>
                </a:lnTo>
                <a:lnTo>
                  <a:pt x="59963" y="200457"/>
                </a:lnTo>
                <a:lnTo>
                  <a:pt x="92865" y="200457"/>
                </a:lnTo>
                <a:lnTo>
                  <a:pt x="93176" y="200246"/>
                </a:lnTo>
                <a:lnTo>
                  <a:pt x="104681" y="188949"/>
                </a:lnTo>
                <a:lnTo>
                  <a:pt x="109665" y="182109"/>
                </a:lnTo>
                <a:lnTo>
                  <a:pt x="113880" y="174075"/>
                </a:lnTo>
                <a:lnTo>
                  <a:pt x="105267" y="154500"/>
                </a:lnTo>
                <a:close/>
              </a:path>
              <a:path w="390525" h="213995">
                <a:moveTo>
                  <a:pt x="117453" y="102747"/>
                </a:moveTo>
                <a:lnTo>
                  <a:pt x="106419" y="107603"/>
                </a:lnTo>
                <a:lnTo>
                  <a:pt x="138249" y="179937"/>
                </a:lnTo>
                <a:lnTo>
                  <a:pt x="150508" y="174542"/>
                </a:lnTo>
                <a:lnTo>
                  <a:pt x="131566" y="131496"/>
                </a:lnTo>
                <a:lnTo>
                  <a:pt x="130150" y="126428"/>
                </a:lnTo>
                <a:lnTo>
                  <a:pt x="129330" y="118992"/>
                </a:lnTo>
                <a:lnTo>
                  <a:pt x="129376" y="117492"/>
                </a:lnTo>
                <a:lnTo>
                  <a:pt x="129781" y="115304"/>
                </a:lnTo>
                <a:lnTo>
                  <a:pt x="130669" y="113713"/>
                </a:lnTo>
                <a:lnTo>
                  <a:pt x="122279" y="113713"/>
                </a:lnTo>
                <a:lnTo>
                  <a:pt x="117453" y="102747"/>
                </a:lnTo>
                <a:close/>
              </a:path>
              <a:path w="390525" h="213995">
                <a:moveTo>
                  <a:pt x="97576" y="137022"/>
                </a:moveTo>
                <a:lnTo>
                  <a:pt x="55309" y="155703"/>
                </a:lnTo>
                <a:lnTo>
                  <a:pt x="60464" y="167418"/>
                </a:lnTo>
                <a:lnTo>
                  <a:pt x="89820" y="154500"/>
                </a:lnTo>
                <a:lnTo>
                  <a:pt x="105267" y="154500"/>
                </a:lnTo>
                <a:lnTo>
                  <a:pt x="97576" y="137022"/>
                </a:lnTo>
                <a:close/>
              </a:path>
              <a:path w="390525" h="213995">
                <a:moveTo>
                  <a:pt x="83805" y="112832"/>
                </a:moveTo>
                <a:lnTo>
                  <a:pt x="57800" y="112832"/>
                </a:lnTo>
                <a:lnTo>
                  <a:pt x="62002" y="113761"/>
                </a:lnTo>
                <a:lnTo>
                  <a:pt x="69009" y="117615"/>
                </a:lnTo>
                <a:lnTo>
                  <a:pt x="72630" y="120791"/>
                </a:lnTo>
                <a:lnTo>
                  <a:pt x="76366" y="125218"/>
                </a:lnTo>
                <a:lnTo>
                  <a:pt x="86846" y="116703"/>
                </a:lnTo>
                <a:lnTo>
                  <a:pt x="83805" y="112832"/>
                </a:lnTo>
                <a:close/>
              </a:path>
              <a:path w="390525" h="213995">
                <a:moveTo>
                  <a:pt x="141311" y="91870"/>
                </a:moveTo>
                <a:lnTo>
                  <a:pt x="122279" y="113713"/>
                </a:lnTo>
                <a:lnTo>
                  <a:pt x="130669" y="113713"/>
                </a:lnTo>
                <a:lnTo>
                  <a:pt x="132631" y="110202"/>
                </a:lnTo>
                <a:lnTo>
                  <a:pt x="134682" y="108337"/>
                </a:lnTo>
                <a:lnTo>
                  <a:pt x="140357" y="105839"/>
                </a:lnTo>
                <a:lnTo>
                  <a:pt x="143744" y="105406"/>
                </a:lnTo>
                <a:lnTo>
                  <a:pt x="147493" y="105406"/>
                </a:lnTo>
                <a:lnTo>
                  <a:pt x="146738" y="92625"/>
                </a:lnTo>
                <a:lnTo>
                  <a:pt x="141311" y="91870"/>
                </a:lnTo>
                <a:close/>
              </a:path>
              <a:path w="390525" h="213995">
                <a:moveTo>
                  <a:pt x="147493" y="105406"/>
                </a:moveTo>
                <a:lnTo>
                  <a:pt x="143744" y="105406"/>
                </a:lnTo>
                <a:lnTo>
                  <a:pt x="147520" y="105858"/>
                </a:lnTo>
                <a:lnTo>
                  <a:pt x="147493" y="105406"/>
                </a:lnTo>
                <a:close/>
              </a:path>
              <a:path w="390525" h="213995">
                <a:moveTo>
                  <a:pt x="196319" y="69009"/>
                </a:moveTo>
                <a:lnTo>
                  <a:pt x="162477" y="90578"/>
                </a:lnTo>
                <a:lnTo>
                  <a:pt x="159585" y="107058"/>
                </a:lnTo>
                <a:lnTo>
                  <a:pt x="160968" y="115555"/>
                </a:lnTo>
                <a:lnTo>
                  <a:pt x="186118" y="149198"/>
                </a:lnTo>
                <a:lnTo>
                  <a:pt x="200153" y="151742"/>
                </a:lnTo>
                <a:lnTo>
                  <a:pt x="207459" y="150706"/>
                </a:lnTo>
                <a:lnTo>
                  <a:pt x="214957" y="148134"/>
                </a:lnTo>
                <a:lnTo>
                  <a:pt x="221269" y="145356"/>
                </a:lnTo>
                <a:lnTo>
                  <a:pt x="226443" y="141318"/>
                </a:lnTo>
                <a:lnTo>
                  <a:pt x="226875" y="140750"/>
                </a:lnTo>
                <a:lnTo>
                  <a:pt x="204392" y="140750"/>
                </a:lnTo>
                <a:lnTo>
                  <a:pt x="198292" y="140684"/>
                </a:lnTo>
                <a:lnTo>
                  <a:pt x="186154" y="135023"/>
                </a:lnTo>
                <a:lnTo>
                  <a:pt x="181081" y="128976"/>
                </a:lnTo>
                <a:lnTo>
                  <a:pt x="172929" y="110450"/>
                </a:lnTo>
                <a:lnTo>
                  <a:pt x="171902" y="102636"/>
                </a:lnTo>
                <a:lnTo>
                  <a:pt x="175948" y="89907"/>
                </a:lnTo>
                <a:lnTo>
                  <a:pt x="180025" y="85376"/>
                </a:lnTo>
                <a:lnTo>
                  <a:pt x="192194" y="80021"/>
                </a:lnTo>
                <a:lnTo>
                  <a:pt x="222519" y="80021"/>
                </a:lnTo>
                <a:lnTo>
                  <a:pt x="216872" y="75105"/>
                </a:lnTo>
                <a:lnTo>
                  <a:pt x="210374" y="71574"/>
                </a:lnTo>
                <a:lnTo>
                  <a:pt x="203418" y="69531"/>
                </a:lnTo>
                <a:lnTo>
                  <a:pt x="196319" y="69009"/>
                </a:lnTo>
                <a:close/>
              </a:path>
              <a:path w="390525" h="213995">
                <a:moveTo>
                  <a:pt x="222519" y="80021"/>
                </a:moveTo>
                <a:lnTo>
                  <a:pt x="192194" y="80021"/>
                </a:lnTo>
                <a:lnTo>
                  <a:pt x="198260" y="80103"/>
                </a:lnTo>
                <a:lnTo>
                  <a:pt x="210444" y="85744"/>
                </a:lnTo>
                <a:lnTo>
                  <a:pt x="215458" y="91627"/>
                </a:lnTo>
                <a:lnTo>
                  <a:pt x="223570" y="110062"/>
                </a:lnTo>
                <a:lnTo>
                  <a:pt x="224437" y="116404"/>
                </a:lnTo>
                <a:lnTo>
                  <a:pt x="224549" y="118360"/>
                </a:lnTo>
                <a:lnTo>
                  <a:pt x="220651" y="130832"/>
                </a:lnTo>
                <a:lnTo>
                  <a:pt x="216607" y="135376"/>
                </a:lnTo>
                <a:lnTo>
                  <a:pt x="204392" y="140750"/>
                </a:lnTo>
                <a:lnTo>
                  <a:pt x="226875" y="140750"/>
                </a:lnTo>
                <a:lnTo>
                  <a:pt x="234516" y="130719"/>
                </a:lnTo>
                <a:lnTo>
                  <a:pt x="236758" y="124788"/>
                </a:lnTo>
                <a:lnTo>
                  <a:pt x="237647" y="111659"/>
                </a:lnTo>
                <a:lnTo>
                  <a:pt x="235822" y="103723"/>
                </a:lnTo>
                <a:lnTo>
                  <a:pt x="231725" y="94414"/>
                </a:lnTo>
                <a:lnTo>
                  <a:pt x="227547" y="86525"/>
                </a:lnTo>
                <a:lnTo>
                  <a:pt x="222607" y="80103"/>
                </a:lnTo>
                <a:close/>
              </a:path>
              <a:path w="390525" h="213995">
                <a:moveTo>
                  <a:pt x="318245" y="14391"/>
                </a:moveTo>
                <a:lnTo>
                  <a:pt x="307075" y="19307"/>
                </a:lnTo>
                <a:lnTo>
                  <a:pt x="351104" y="119362"/>
                </a:lnTo>
                <a:lnTo>
                  <a:pt x="363363" y="113967"/>
                </a:lnTo>
                <a:lnTo>
                  <a:pt x="347868" y="78754"/>
                </a:lnTo>
                <a:lnTo>
                  <a:pt x="372625" y="78754"/>
                </a:lnTo>
                <a:lnTo>
                  <a:pt x="376472" y="77061"/>
                </a:lnTo>
                <a:lnTo>
                  <a:pt x="381102" y="73140"/>
                </a:lnTo>
                <a:lnTo>
                  <a:pt x="381774" y="72156"/>
                </a:lnTo>
                <a:lnTo>
                  <a:pt x="360276" y="72156"/>
                </a:lnTo>
                <a:lnTo>
                  <a:pt x="354733" y="71939"/>
                </a:lnTo>
                <a:lnTo>
                  <a:pt x="343279" y="66356"/>
                </a:lnTo>
                <a:lnTo>
                  <a:pt x="338368" y="60306"/>
                </a:lnTo>
                <a:lnTo>
                  <a:pt x="330175" y="41689"/>
                </a:lnTo>
                <a:lnTo>
                  <a:pt x="329063" y="33709"/>
                </a:lnTo>
                <a:lnTo>
                  <a:pt x="331853" y="23791"/>
                </a:lnTo>
                <a:lnTo>
                  <a:pt x="322381" y="23791"/>
                </a:lnTo>
                <a:lnTo>
                  <a:pt x="318245" y="14391"/>
                </a:lnTo>
                <a:close/>
              </a:path>
              <a:path w="390525" h="213995">
                <a:moveTo>
                  <a:pt x="242051" y="47920"/>
                </a:moveTo>
                <a:lnTo>
                  <a:pt x="251810" y="103353"/>
                </a:lnTo>
                <a:lnTo>
                  <a:pt x="269613" y="119205"/>
                </a:lnTo>
                <a:lnTo>
                  <a:pt x="278510" y="119205"/>
                </a:lnTo>
                <a:lnTo>
                  <a:pt x="299181" y="106825"/>
                </a:lnTo>
                <a:lnTo>
                  <a:pt x="277702" y="106825"/>
                </a:lnTo>
                <a:lnTo>
                  <a:pt x="271087" y="105345"/>
                </a:lnTo>
                <a:lnTo>
                  <a:pt x="268339" y="103533"/>
                </a:lnTo>
                <a:lnTo>
                  <a:pt x="266148" y="100649"/>
                </a:lnTo>
                <a:lnTo>
                  <a:pt x="264670" y="98643"/>
                </a:lnTo>
                <a:lnTo>
                  <a:pt x="262511" y="94414"/>
                </a:lnTo>
                <a:lnTo>
                  <a:pt x="242051" y="47920"/>
                </a:lnTo>
                <a:close/>
              </a:path>
              <a:path w="390525" h="213995">
                <a:moveTo>
                  <a:pt x="288436" y="27509"/>
                </a:moveTo>
                <a:lnTo>
                  <a:pt x="276175" y="32904"/>
                </a:lnTo>
                <a:lnTo>
                  <a:pt x="295946" y="77834"/>
                </a:lnTo>
                <a:lnTo>
                  <a:pt x="297350" y="82840"/>
                </a:lnTo>
                <a:lnTo>
                  <a:pt x="277702" y="106825"/>
                </a:lnTo>
                <a:lnTo>
                  <a:pt x="299181" y="106825"/>
                </a:lnTo>
                <a:lnTo>
                  <a:pt x="302382" y="101432"/>
                </a:lnTo>
                <a:lnTo>
                  <a:pt x="304623" y="94043"/>
                </a:lnTo>
                <a:lnTo>
                  <a:pt x="317713" y="94043"/>
                </a:lnTo>
                <a:lnTo>
                  <a:pt x="288436" y="27509"/>
                </a:lnTo>
                <a:close/>
              </a:path>
              <a:path w="390525" h="213995">
                <a:moveTo>
                  <a:pt x="317713" y="94043"/>
                </a:moveTo>
                <a:lnTo>
                  <a:pt x="304623" y="94043"/>
                </a:lnTo>
                <a:lnTo>
                  <a:pt x="309299" y="104668"/>
                </a:lnTo>
                <a:lnTo>
                  <a:pt x="320266" y="99843"/>
                </a:lnTo>
                <a:lnTo>
                  <a:pt x="317713" y="94043"/>
                </a:lnTo>
                <a:close/>
              </a:path>
              <a:path w="390525" h="213995">
                <a:moveTo>
                  <a:pt x="372625" y="78754"/>
                </a:moveTo>
                <a:lnTo>
                  <a:pt x="347868" y="78754"/>
                </a:lnTo>
                <a:lnTo>
                  <a:pt x="351115" y="80468"/>
                </a:lnTo>
                <a:lnTo>
                  <a:pt x="354742" y="81474"/>
                </a:lnTo>
                <a:lnTo>
                  <a:pt x="362755" y="82068"/>
                </a:lnTo>
                <a:lnTo>
                  <a:pt x="366801" y="81317"/>
                </a:lnTo>
                <a:lnTo>
                  <a:pt x="372625" y="78754"/>
                </a:lnTo>
                <a:close/>
              </a:path>
              <a:path w="390525" h="213995">
                <a:moveTo>
                  <a:pt x="375106" y="11321"/>
                </a:moveTo>
                <a:lnTo>
                  <a:pt x="346840" y="11321"/>
                </a:lnTo>
                <a:lnTo>
                  <a:pt x="352378" y="11621"/>
                </a:lnTo>
                <a:lnTo>
                  <a:pt x="363997" y="17456"/>
                </a:lnTo>
                <a:lnTo>
                  <a:pt x="368931" y="23524"/>
                </a:lnTo>
                <a:lnTo>
                  <a:pt x="377243" y="42414"/>
                </a:lnTo>
                <a:lnTo>
                  <a:pt x="378443" y="50408"/>
                </a:lnTo>
                <a:lnTo>
                  <a:pt x="374735" y="63043"/>
                </a:lnTo>
                <a:lnTo>
                  <a:pt x="371083" y="67400"/>
                </a:lnTo>
                <a:lnTo>
                  <a:pt x="360276" y="72156"/>
                </a:lnTo>
                <a:lnTo>
                  <a:pt x="381774" y="72156"/>
                </a:lnTo>
                <a:lnTo>
                  <a:pt x="388451" y="62373"/>
                </a:lnTo>
                <a:lnTo>
                  <a:pt x="390312" y="56134"/>
                </a:lnTo>
                <a:lnTo>
                  <a:pt x="390354" y="41689"/>
                </a:lnTo>
                <a:lnTo>
                  <a:pt x="388806" y="34697"/>
                </a:lnTo>
                <a:lnTo>
                  <a:pt x="382512" y="20393"/>
                </a:lnTo>
                <a:lnTo>
                  <a:pt x="378517" y="14577"/>
                </a:lnTo>
                <a:lnTo>
                  <a:pt x="375106" y="11321"/>
                </a:lnTo>
                <a:close/>
              </a:path>
              <a:path w="390525" h="213995">
                <a:moveTo>
                  <a:pt x="350828" y="0"/>
                </a:moveTo>
                <a:lnTo>
                  <a:pt x="322381" y="23791"/>
                </a:lnTo>
                <a:lnTo>
                  <a:pt x="331853" y="23791"/>
                </a:lnTo>
                <a:lnTo>
                  <a:pt x="332818" y="20393"/>
                </a:lnTo>
                <a:lnTo>
                  <a:pt x="336350" y="15936"/>
                </a:lnTo>
                <a:lnTo>
                  <a:pt x="346840" y="11321"/>
                </a:lnTo>
                <a:lnTo>
                  <a:pt x="375106" y="11321"/>
                </a:lnTo>
                <a:lnTo>
                  <a:pt x="368608" y="5116"/>
                </a:lnTo>
                <a:lnTo>
                  <a:pt x="363070" y="2200"/>
                </a:lnTo>
                <a:lnTo>
                  <a:pt x="350828" y="0"/>
                </a:lnTo>
                <a:close/>
              </a:path>
            </a:pathLst>
          </a:custGeom>
          <a:solidFill>
            <a:srgbClr val="FFFFFF"/>
          </a:solidFill>
        </p:spPr>
        <p:txBody>
          <a:bodyPr wrap="square" lIns="0" tIns="0" rIns="0" bIns="0" rtlCol="0"/>
          <a:lstStyle/>
          <a:p>
            <a:endParaRPr/>
          </a:p>
        </p:txBody>
      </p:sp>
      <p:sp>
        <p:nvSpPr>
          <p:cNvPr id="7" name="object 7"/>
          <p:cNvSpPr/>
          <p:nvPr/>
        </p:nvSpPr>
        <p:spPr>
          <a:xfrm>
            <a:off x="8466262" y="6335842"/>
            <a:ext cx="324485" cy="198120"/>
          </a:xfrm>
          <a:custGeom>
            <a:avLst/>
            <a:gdLst/>
            <a:ahLst/>
            <a:cxnLst/>
            <a:rect l="l" t="t" r="r" b="b"/>
            <a:pathLst>
              <a:path w="324484" h="198120">
                <a:moveTo>
                  <a:pt x="12669" y="129700"/>
                </a:moveTo>
                <a:lnTo>
                  <a:pt x="0" y="135274"/>
                </a:lnTo>
                <a:lnTo>
                  <a:pt x="53966" y="197868"/>
                </a:lnTo>
                <a:lnTo>
                  <a:pt x="66771" y="192233"/>
                </a:lnTo>
                <a:lnTo>
                  <a:pt x="64836" y="180028"/>
                </a:lnTo>
                <a:lnTo>
                  <a:pt x="53676" y="180028"/>
                </a:lnTo>
                <a:lnTo>
                  <a:pt x="12669" y="129700"/>
                </a:lnTo>
                <a:close/>
              </a:path>
              <a:path w="324484" h="198120">
                <a:moveTo>
                  <a:pt x="56328" y="110488"/>
                </a:moveTo>
                <a:lnTo>
                  <a:pt x="43727" y="116033"/>
                </a:lnTo>
                <a:lnTo>
                  <a:pt x="50859" y="163463"/>
                </a:lnTo>
                <a:lnTo>
                  <a:pt x="53676" y="180028"/>
                </a:lnTo>
                <a:lnTo>
                  <a:pt x="64836" y="180028"/>
                </a:lnTo>
                <a:lnTo>
                  <a:pt x="56927" y="130142"/>
                </a:lnTo>
                <a:lnTo>
                  <a:pt x="71808" y="130142"/>
                </a:lnTo>
                <a:lnTo>
                  <a:pt x="56328" y="110488"/>
                </a:lnTo>
                <a:close/>
              </a:path>
              <a:path w="324484" h="198120">
                <a:moveTo>
                  <a:pt x="71808" y="130142"/>
                </a:moveTo>
                <a:lnTo>
                  <a:pt x="56927" y="130142"/>
                </a:lnTo>
                <a:lnTo>
                  <a:pt x="65145" y="141242"/>
                </a:lnTo>
                <a:lnTo>
                  <a:pt x="95718" y="179495"/>
                </a:lnTo>
                <a:lnTo>
                  <a:pt x="108455" y="173891"/>
                </a:lnTo>
                <a:lnTo>
                  <a:pt x="106890" y="159917"/>
                </a:lnTo>
                <a:lnTo>
                  <a:pt x="95314" y="159917"/>
                </a:lnTo>
                <a:lnTo>
                  <a:pt x="71808" y="130142"/>
                </a:lnTo>
                <a:close/>
              </a:path>
              <a:path w="324484" h="198120">
                <a:moveTo>
                  <a:pt x="99239" y="91606"/>
                </a:moveTo>
                <a:lnTo>
                  <a:pt x="87318" y="96851"/>
                </a:lnTo>
                <a:lnTo>
                  <a:pt x="95314" y="159917"/>
                </a:lnTo>
                <a:lnTo>
                  <a:pt x="106890" y="159917"/>
                </a:lnTo>
                <a:lnTo>
                  <a:pt x="99239" y="91606"/>
                </a:lnTo>
                <a:close/>
              </a:path>
              <a:path w="324484" h="198120">
                <a:moveTo>
                  <a:pt x="152312" y="69217"/>
                </a:moveTo>
                <a:lnTo>
                  <a:pt x="118470" y="90785"/>
                </a:lnTo>
                <a:lnTo>
                  <a:pt x="115495" y="106749"/>
                </a:lnTo>
                <a:lnTo>
                  <a:pt x="116961" y="115763"/>
                </a:lnTo>
                <a:lnTo>
                  <a:pt x="142111" y="149406"/>
                </a:lnTo>
                <a:lnTo>
                  <a:pt x="156147" y="151949"/>
                </a:lnTo>
                <a:lnTo>
                  <a:pt x="163453" y="150914"/>
                </a:lnTo>
                <a:lnTo>
                  <a:pt x="170952" y="148341"/>
                </a:lnTo>
                <a:lnTo>
                  <a:pt x="177262" y="145564"/>
                </a:lnTo>
                <a:lnTo>
                  <a:pt x="182438" y="141525"/>
                </a:lnTo>
                <a:lnTo>
                  <a:pt x="182870" y="140958"/>
                </a:lnTo>
                <a:lnTo>
                  <a:pt x="160385" y="140958"/>
                </a:lnTo>
                <a:lnTo>
                  <a:pt x="154285" y="140891"/>
                </a:lnTo>
                <a:lnTo>
                  <a:pt x="142147" y="135230"/>
                </a:lnTo>
                <a:lnTo>
                  <a:pt x="137074" y="129183"/>
                </a:lnTo>
                <a:lnTo>
                  <a:pt x="128922" y="110657"/>
                </a:lnTo>
                <a:lnTo>
                  <a:pt x="127896" y="102843"/>
                </a:lnTo>
                <a:lnTo>
                  <a:pt x="131942" y="90114"/>
                </a:lnTo>
                <a:lnTo>
                  <a:pt x="136019" y="85583"/>
                </a:lnTo>
                <a:lnTo>
                  <a:pt x="148188" y="80228"/>
                </a:lnTo>
                <a:lnTo>
                  <a:pt x="178512" y="80228"/>
                </a:lnTo>
                <a:lnTo>
                  <a:pt x="172865" y="75312"/>
                </a:lnTo>
                <a:lnTo>
                  <a:pt x="166367" y="71782"/>
                </a:lnTo>
                <a:lnTo>
                  <a:pt x="159411" y="69738"/>
                </a:lnTo>
                <a:lnTo>
                  <a:pt x="152312" y="69217"/>
                </a:lnTo>
                <a:close/>
              </a:path>
              <a:path w="324484" h="198120">
                <a:moveTo>
                  <a:pt x="178512" y="80228"/>
                </a:moveTo>
                <a:lnTo>
                  <a:pt x="148188" y="80228"/>
                </a:lnTo>
                <a:lnTo>
                  <a:pt x="154254" y="80310"/>
                </a:lnTo>
                <a:lnTo>
                  <a:pt x="166437" y="85951"/>
                </a:lnTo>
                <a:lnTo>
                  <a:pt x="171452" y="91834"/>
                </a:lnTo>
                <a:lnTo>
                  <a:pt x="179564" y="110270"/>
                </a:lnTo>
                <a:lnTo>
                  <a:pt x="180651" y="118220"/>
                </a:lnTo>
                <a:lnTo>
                  <a:pt x="176644" y="131039"/>
                </a:lnTo>
                <a:lnTo>
                  <a:pt x="172600" y="135583"/>
                </a:lnTo>
                <a:lnTo>
                  <a:pt x="160385" y="140958"/>
                </a:lnTo>
                <a:lnTo>
                  <a:pt x="182870" y="140958"/>
                </a:lnTo>
                <a:lnTo>
                  <a:pt x="190510" y="130927"/>
                </a:lnTo>
                <a:lnTo>
                  <a:pt x="192751" y="124995"/>
                </a:lnTo>
                <a:lnTo>
                  <a:pt x="193640" y="111867"/>
                </a:lnTo>
                <a:lnTo>
                  <a:pt x="191815" y="103930"/>
                </a:lnTo>
                <a:lnTo>
                  <a:pt x="187718" y="94622"/>
                </a:lnTo>
                <a:lnTo>
                  <a:pt x="183541" y="86732"/>
                </a:lnTo>
                <a:lnTo>
                  <a:pt x="178601" y="80310"/>
                </a:lnTo>
                <a:close/>
              </a:path>
              <a:path w="324484" h="198120">
                <a:moveTo>
                  <a:pt x="196955" y="48606"/>
                </a:moveTo>
                <a:lnTo>
                  <a:pt x="185921" y="53462"/>
                </a:lnTo>
                <a:lnTo>
                  <a:pt x="217751" y="125796"/>
                </a:lnTo>
                <a:lnTo>
                  <a:pt x="230010" y="120401"/>
                </a:lnTo>
                <a:lnTo>
                  <a:pt x="211068" y="77355"/>
                </a:lnTo>
                <a:lnTo>
                  <a:pt x="209652" y="72287"/>
                </a:lnTo>
                <a:lnTo>
                  <a:pt x="208746" y="64068"/>
                </a:lnTo>
                <a:lnTo>
                  <a:pt x="209283" y="61163"/>
                </a:lnTo>
                <a:lnTo>
                  <a:pt x="210171" y="59572"/>
                </a:lnTo>
                <a:lnTo>
                  <a:pt x="201781" y="59572"/>
                </a:lnTo>
                <a:lnTo>
                  <a:pt x="196955" y="48606"/>
                </a:lnTo>
                <a:close/>
              </a:path>
              <a:path w="324484" h="198120">
                <a:moveTo>
                  <a:pt x="232774" y="0"/>
                </a:moveTo>
                <a:lnTo>
                  <a:pt x="220515" y="5394"/>
                </a:lnTo>
                <a:lnTo>
                  <a:pt x="264453" y="105246"/>
                </a:lnTo>
                <a:lnTo>
                  <a:pt x="276712" y="99851"/>
                </a:lnTo>
                <a:lnTo>
                  <a:pt x="264095" y="71176"/>
                </a:lnTo>
                <a:lnTo>
                  <a:pt x="269088" y="59060"/>
                </a:lnTo>
                <a:lnTo>
                  <a:pt x="293245" y="59060"/>
                </a:lnTo>
                <a:lnTo>
                  <a:pt x="289913" y="56941"/>
                </a:lnTo>
                <a:lnTo>
                  <a:pt x="257831" y="56941"/>
                </a:lnTo>
                <a:lnTo>
                  <a:pt x="232774" y="0"/>
                </a:lnTo>
                <a:close/>
              </a:path>
              <a:path w="324484" h="198120">
                <a:moveTo>
                  <a:pt x="293245" y="59060"/>
                </a:moveTo>
                <a:lnTo>
                  <a:pt x="269088" y="59060"/>
                </a:lnTo>
                <a:lnTo>
                  <a:pt x="309270" y="85524"/>
                </a:lnTo>
                <a:lnTo>
                  <a:pt x="324391" y="78871"/>
                </a:lnTo>
                <a:lnTo>
                  <a:pt x="293245" y="59060"/>
                </a:lnTo>
                <a:close/>
              </a:path>
              <a:path w="324484" h="198120">
                <a:moveTo>
                  <a:pt x="220813" y="37729"/>
                </a:moveTo>
                <a:lnTo>
                  <a:pt x="201781" y="59572"/>
                </a:lnTo>
                <a:lnTo>
                  <a:pt x="210171" y="59572"/>
                </a:lnTo>
                <a:lnTo>
                  <a:pt x="212133" y="56061"/>
                </a:lnTo>
                <a:lnTo>
                  <a:pt x="214184" y="54196"/>
                </a:lnTo>
                <a:lnTo>
                  <a:pt x="219861" y="51698"/>
                </a:lnTo>
                <a:lnTo>
                  <a:pt x="223246" y="51265"/>
                </a:lnTo>
                <a:lnTo>
                  <a:pt x="226995" y="51265"/>
                </a:lnTo>
                <a:lnTo>
                  <a:pt x="226240" y="38484"/>
                </a:lnTo>
                <a:lnTo>
                  <a:pt x="220813" y="37729"/>
                </a:lnTo>
                <a:close/>
              </a:path>
              <a:path w="324484" h="198120">
                <a:moveTo>
                  <a:pt x="289768" y="7765"/>
                </a:moveTo>
                <a:lnTo>
                  <a:pt x="273898" y="14749"/>
                </a:lnTo>
                <a:lnTo>
                  <a:pt x="257831" y="56941"/>
                </a:lnTo>
                <a:lnTo>
                  <a:pt x="289913" y="56941"/>
                </a:lnTo>
                <a:lnTo>
                  <a:pt x="273923" y="46770"/>
                </a:lnTo>
                <a:lnTo>
                  <a:pt x="289768" y="7765"/>
                </a:lnTo>
                <a:close/>
              </a:path>
              <a:path w="324484" h="198120">
                <a:moveTo>
                  <a:pt x="226995" y="51265"/>
                </a:moveTo>
                <a:lnTo>
                  <a:pt x="223246" y="51265"/>
                </a:lnTo>
                <a:lnTo>
                  <a:pt x="227022" y="51717"/>
                </a:lnTo>
                <a:lnTo>
                  <a:pt x="226995" y="51265"/>
                </a:lnTo>
                <a:close/>
              </a:path>
            </a:pathLst>
          </a:custGeom>
          <a:solidFill>
            <a:srgbClr val="FFFFFF"/>
          </a:solidFill>
        </p:spPr>
        <p:txBody>
          <a:bodyPr wrap="square" lIns="0" tIns="0" rIns="0" bIns="0" rtlCol="0"/>
          <a:lstStyle/>
          <a:p>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8651226" y="6571253"/>
            <a:ext cx="139700" cy="147320"/>
          </a:xfrm>
          <a:prstGeom prst="rect">
            <a:avLst/>
          </a:prstGeom>
        </p:spPr>
        <p:txBody>
          <a:bodyPr vert="horz" wrap="square" lIns="0" tIns="12700" rIns="0" bIns="0" rtlCol="0">
            <a:spAutoFit/>
          </a:bodyPr>
          <a:lstStyle/>
          <a:p>
            <a:pPr marL="12700">
              <a:lnSpc>
                <a:spcPct val="100000"/>
              </a:lnSpc>
              <a:spcBef>
                <a:spcPts val="100"/>
              </a:spcBef>
            </a:pPr>
            <a:r>
              <a:rPr sz="800" spc="0" dirty="0">
                <a:latin typeface="Arial"/>
                <a:cs typeface="Arial"/>
              </a:rPr>
              <a:t>99</a:t>
            </a:r>
            <a:endParaRPr sz="800">
              <a:latin typeface="Arial"/>
              <a:cs typeface="Arial"/>
            </a:endParaRPr>
          </a:p>
        </p:txBody>
      </p:sp>
      <p:sp>
        <p:nvSpPr>
          <p:cNvPr id="3" name="object 3"/>
          <p:cNvSpPr txBox="1">
            <a:spLocks noGrp="1"/>
          </p:cNvSpPr>
          <p:nvPr>
            <p:ph type="title"/>
          </p:nvPr>
        </p:nvSpPr>
        <p:spPr>
          <a:xfrm>
            <a:off x="365298" y="572507"/>
            <a:ext cx="1595755" cy="513080"/>
          </a:xfrm>
          <a:prstGeom prst="rect">
            <a:avLst/>
          </a:prstGeom>
        </p:spPr>
        <p:txBody>
          <a:bodyPr vert="horz" wrap="square" lIns="0" tIns="12700" rIns="0" bIns="0" rtlCol="0">
            <a:spAutoFit/>
          </a:bodyPr>
          <a:lstStyle/>
          <a:p>
            <a:pPr marL="12700">
              <a:lnSpc>
                <a:spcPct val="100000"/>
              </a:lnSpc>
              <a:spcBef>
                <a:spcPts val="100"/>
              </a:spcBef>
            </a:pPr>
            <a:r>
              <a:rPr spc="-5" dirty="0"/>
              <a:t>Session</a:t>
            </a:r>
            <a:r>
              <a:rPr spc="-75" dirty="0"/>
              <a:t> </a:t>
            </a:r>
            <a:r>
              <a:rPr dirty="0"/>
              <a:t>4</a:t>
            </a:r>
          </a:p>
        </p:txBody>
      </p:sp>
      <p:sp>
        <p:nvSpPr>
          <p:cNvPr id="4" name="object 4"/>
          <p:cNvSpPr/>
          <p:nvPr/>
        </p:nvSpPr>
        <p:spPr>
          <a:xfrm>
            <a:off x="-1" y="1556160"/>
            <a:ext cx="5627370" cy="2910840"/>
          </a:xfrm>
          <a:custGeom>
            <a:avLst/>
            <a:gdLst/>
            <a:ahLst/>
            <a:cxnLst/>
            <a:rect l="l" t="t" r="r" b="b"/>
            <a:pathLst>
              <a:path w="5627370" h="2910840">
                <a:moveTo>
                  <a:pt x="0" y="0"/>
                </a:moveTo>
                <a:lnTo>
                  <a:pt x="5627077" y="0"/>
                </a:lnTo>
                <a:lnTo>
                  <a:pt x="5627077" y="2910332"/>
                </a:lnTo>
                <a:lnTo>
                  <a:pt x="0" y="2910332"/>
                </a:lnTo>
                <a:lnTo>
                  <a:pt x="0" y="0"/>
                </a:lnTo>
                <a:close/>
              </a:path>
            </a:pathLst>
          </a:custGeom>
          <a:ln w="12700">
            <a:solidFill>
              <a:srgbClr val="183C5C"/>
            </a:solidFill>
          </a:ln>
        </p:spPr>
        <p:txBody>
          <a:bodyPr wrap="square" lIns="0" tIns="0" rIns="0" bIns="0" rtlCol="0"/>
          <a:lstStyle/>
          <a:p>
            <a:endParaRPr/>
          </a:p>
        </p:txBody>
      </p:sp>
      <p:sp>
        <p:nvSpPr>
          <p:cNvPr id="5" name="object 5"/>
          <p:cNvSpPr txBox="1"/>
          <p:nvPr/>
        </p:nvSpPr>
        <p:spPr>
          <a:xfrm>
            <a:off x="347299" y="1676025"/>
            <a:ext cx="4885055" cy="1905000"/>
          </a:xfrm>
          <a:prstGeom prst="rect">
            <a:avLst/>
          </a:prstGeom>
        </p:spPr>
        <p:txBody>
          <a:bodyPr vert="horz" wrap="square" lIns="0" tIns="12700" rIns="0" bIns="0" rtlCol="0">
            <a:spAutoFit/>
          </a:bodyPr>
          <a:lstStyle/>
          <a:p>
            <a:pPr marL="12700" marR="5080">
              <a:lnSpc>
                <a:spcPct val="110100"/>
              </a:lnSpc>
              <a:spcBef>
                <a:spcPts val="100"/>
              </a:spcBef>
            </a:pPr>
            <a:r>
              <a:rPr sz="2800" b="1" spc="-5" dirty="0">
                <a:solidFill>
                  <a:srgbClr val="183C5C"/>
                </a:solidFill>
                <a:latin typeface="Times New Roman"/>
                <a:cs typeface="Times New Roman"/>
              </a:rPr>
              <a:t>Understanding </a:t>
            </a:r>
            <a:r>
              <a:rPr sz="2800" b="1" dirty="0">
                <a:solidFill>
                  <a:srgbClr val="183C5C"/>
                </a:solidFill>
                <a:latin typeface="Times New Roman"/>
                <a:cs typeface="Times New Roman"/>
              </a:rPr>
              <a:t>the </a:t>
            </a:r>
            <a:r>
              <a:rPr sz="2800" b="1" spc="-5" dirty="0">
                <a:solidFill>
                  <a:srgbClr val="183C5C"/>
                </a:solidFill>
                <a:latin typeface="Times New Roman"/>
                <a:cs typeface="Times New Roman"/>
              </a:rPr>
              <a:t>application  </a:t>
            </a:r>
            <a:r>
              <a:rPr sz="2800" b="1" dirty="0">
                <a:solidFill>
                  <a:srgbClr val="183C5C"/>
                </a:solidFill>
                <a:latin typeface="Times New Roman"/>
                <a:cs typeface="Times New Roman"/>
              </a:rPr>
              <a:t>of </a:t>
            </a:r>
            <a:r>
              <a:rPr sz="2800" b="1" spc="-5" dirty="0">
                <a:solidFill>
                  <a:srgbClr val="183C5C"/>
                </a:solidFill>
                <a:latin typeface="Times New Roman"/>
                <a:cs typeface="Times New Roman"/>
              </a:rPr>
              <a:t>implementation strategies </a:t>
            </a:r>
            <a:r>
              <a:rPr sz="2800" b="1" dirty="0">
                <a:solidFill>
                  <a:srgbClr val="183C5C"/>
                </a:solidFill>
                <a:latin typeface="Times New Roman"/>
                <a:cs typeface="Times New Roman"/>
              </a:rPr>
              <a:t>to  </a:t>
            </a:r>
            <a:r>
              <a:rPr sz="2800" b="1" spc="-15" dirty="0">
                <a:solidFill>
                  <a:srgbClr val="183C5C"/>
                </a:solidFill>
                <a:latin typeface="Times New Roman"/>
                <a:cs typeface="Times New Roman"/>
              </a:rPr>
              <a:t>ensure </a:t>
            </a:r>
            <a:r>
              <a:rPr sz="2800" b="1" dirty="0">
                <a:solidFill>
                  <a:srgbClr val="183C5C"/>
                </a:solidFill>
                <a:latin typeface="Times New Roman"/>
                <a:cs typeface="Times New Roman"/>
              </a:rPr>
              <a:t>SSI </a:t>
            </a:r>
            <a:r>
              <a:rPr sz="2800" b="1" spc="-10" dirty="0">
                <a:solidFill>
                  <a:srgbClr val="183C5C"/>
                </a:solidFill>
                <a:latin typeface="Times New Roman"/>
                <a:cs typeface="Times New Roman"/>
              </a:rPr>
              <a:t>prevention </a:t>
            </a:r>
            <a:r>
              <a:rPr sz="2800" b="1" spc="-5" dirty="0">
                <a:solidFill>
                  <a:srgbClr val="183C5C"/>
                </a:solidFill>
                <a:latin typeface="Times New Roman"/>
                <a:cs typeface="Times New Roman"/>
              </a:rPr>
              <a:t>including  </a:t>
            </a:r>
            <a:r>
              <a:rPr sz="2800" b="1" spc="-20" dirty="0">
                <a:solidFill>
                  <a:srgbClr val="183C5C"/>
                </a:solidFill>
                <a:latin typeface="Times New Roman"/>
                <a:cs typeface="Times New Roman"/>
              </a:rPr>
              <a:t>real </a:t>
            </a:r>
            <a:r>
              <a:rPr sz="2800" b="1" spc="-5" dirty="0">
                <a:solidFill>
                  <a:srgbClr val="183C5C"/>
                </a:solidFill>
                <a:latin typeface="Times New Roman"/>
                <a:cs typeface="Times New Roman"/>
              </a:rPr>
              <a:t>life</a:t>
            </a:r>
            <a:r>
              <a:rPr sz="2800" b="1" dirty="0">
                <a:solidFill>
                  <a:srgbClr val="183C5C"/>
                </a:solidFill>
                <a:latin typeface="Times New Roman"/>
                <a:cs typeface="Times New Roman"/>
              </a:rPr>
              <a:t> </a:t>
            </a:r>
            <a:r>
              <a:rPr sz="2800" b="1" spc="-5" dirty="0">
                <a:solidFill>
                  <a:srgbClr val="183C5C"/>
                </a:solidFill>
                <a:latin typeface="Times New Roman"/>
                <a:cs typeface="Times New Roman"/>
              </a:rPr>
              <a:t>examples</a:t>
            </a:r>
            <a:endParaRPr sz="2800">
              <a:latin typeface="Times New Roman"/>
              <a:cs typeface="Times New Roman"/>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65298" y="1435921"/>
            <a:ext cx="8334375" cy="3984681"/>
          </a:xfrm>
          <a:prstGeom prst="rect">
            <a:avLst/>
          </a:prstGeom>
        </p:spPr>
        <p:txBody>
          <a:bodyPr vert="horz" wrap="square" lIns="0" tIns="12700" rIns="0" bIns="0" rtlCol="0">
            <a:spAutoFit/>
          </a:bodyPr>
          <a:lstStyle/>
          <a:p>
            <a:pPr marL="469900" marR="409575" indent="-457200">
              <a:lnSpc>
                <a:spcPct val="110100"/>
              </a:lnSpc>
              <a:spcBef>
                <a:spcPts val="100"/>
              </a:spcBef>
              <a:buSzPct val="78571"/>
              <a:buChar char="•"/>
              <a:tabLst>
                <a:tab pos="469265" algn="l"/>
                <a:tab pos="469900" algn="l"/>
              </a:tabLst>
            </a:pPr>
            <a:r>
              <a:rPr sz="2800" dirty="0">
                <a:latin typeface="Arial"/>
                <a:cs typeface="Arial"/>
              </a:rPr>
              <a:t>Describe </a:t>
            </a:r>
            <a:r>
              <a:rPr sz="2800" spc="-5" dirty="0">
                <a:latin typeface="Arial"/>
                <a:cs typeface="Arial"/>
              </a:rPr>
              <a:t>adaptive </a:t>
            </a:r>
            <a:r>
              <a:rPr sz="2800" dirty="0">
                <a:latin typeface="Arial"/>
                <a:cs typeface="Arial"/>
              </a:rPr>
              <a:t>and </a:t>
            </a:r>
            <a:r>
              <a:rPr sz="2800" spc="-5" dirty="0">
                <a:latin typeface="Arial"/>
                <a:cs typeface="Arial"/>
              </a:rPr>
              <a:t>technical </a:t>
            </a:r>
            <a:r>
              <a:rPr sz="2800" dirty="0">
                <a:latin typeface="Arial"/>
                <a:cs typeface="Arial"/>
              </a:rPr>
              <a:t>improvement  </a:t>
            </a:r>
            <a:r>
              <a:rPr lang="en-GB" sz="2800" dirty="0">
                <a:latin typeface="Arial"/>
                <a:cs typeface="Arial"/>
              </a:rPr>
              <a:t>approaches</a:t>
            </a:r>
            <a:r>
              <a:rPr sz="2800" dirty="0">
                <a:latin typeface="Arial"/>
                <a:cs typeface="Arial"/>
              </a:rPr>
              <a:t> and </a:t>
            </a:r>
            <a:r>
              <a:rPr sz="2800" spc="-5" dirty="0">
                <a:latin typeface="Arial"/>
                <a:cs typeface="Arial"/>
              </a:rPr>
              <a:t>the </a:t>
            </a:r>
            <a:r>
              <a:rPr sz="2800" dirty="0">
                <a:latin typeface="Arial"/>
                <a:cs typeface="Arial"/>
              </a:rPr>
              <a:t>role of process and </a:t>
            </a:r>
            <a:r>
              <a:rPr sz="2800" spc="-5" dirty="0">
                <a:latin typeface="Arial"/>
                <a:cs typeface="Arial"/>
              </a:rPr>
              <a:t>outcome indicators, </a:t>
            </a:r>
            <a:r>
              <a:rPr sz="2800" dirty="0">
                <a:latin typeface="Arial"/>
                <a:cs typeface="Arial"/>
              </a:rPr>
              <a:t>which </a:t>
            </a:r>
            <a:r>
              <a:rPr sz="2800" spc="-5" dirty="0">
                <a:latin typeface="Arial"/>
                <a:cs typeface="Arial"/>
              </a:rPr>
              <a:t>form </a:t>
            </a:r>
            <a:r>
              <a:rPr sz="2800" dirty="0">
                <a:latin typeface="Arial"/>
                <a:cs typeface="Arial"/>
              </a:rPr>
              <a:t>part of an improvement  project applied </a:t>
            </a:r>
            <a:r>
              <a:rPr sz="2800" spc="-5" dirty="0">
                <a:latin typeface="Arial"/>
                <a:cs typeface="Arial"/>
              </a:rPr>
              <a:t>to </a:t>
            </a:r>
            <a:r>
              <a:rPr sz="2800" spc="-10" dirty="0">
                <a:latin typeface="Arial"/>
                <a:cs typeface="Arial"/>
              </a:rPr>
              <a:t>SSI</a:t>
            </a:r>
            <a:r>
              <a:rPr sz="2800" spc="-15" dirty="0">
                <a:latin typeface="Arial"/>
                <a:cs typeface="Arial"/>
              </a:rPr>
              <a:t> </a:t>
            </a:r>
            <a:r>
              <a:rPr sz="2800" spc="-5" dirty="0">
                <a:latin typeface="Arial"/>
                <a:cs typeface="Arial"/>
              </a:rPr>
              <a:t>prevention</a:t>
            </a:r>
            <a:endParaRPr sz="2800" dirty="0">
              <a:latin typeface="Arial"/>
              <a:cs typeface="Arial"/>
            </a:endParaRPr>
          </a:p>
          <a:p>
            <a:pPr>
              <a:lnSpc>
                <a:spcPct val="100000"/>
              </a:lnSpc>
              <a:spcBef>
                <a:spcPts val="30"/>
              </a:spcBef>
              <a:buFont typeface="Arial"/>
              <a:buChar char="•"/>
            </a:pPr>
            <a:endParaRPr sz="4250" dirty="0">
              <a:latin typeface="Times New Roman"/>
              <a:cs typeface="Times New Roman"/>
            </a:endParaRPr>
          </a:p>
          <a:p>
            <a:pPr marL="469900" marR="5080" indent="-457200">
              <a:lnSpc>
                <a:spcPct val="109600"/>
              </a:lnSpc>
              <a:buSzPct val="78571"/>
              <a:buChar char="•"/>
              <a:tabLst>
                <a:tab pos="469265" algn="l"/>
                <a:tab pos="469900" algn="l"/>
              </a:tabLst>
            </a:pPr>
            <a:r>
              <a:rPr sz="2800" spc="-5" dirty="0">
                <a:latin typeface="Arial"/>
                <a:cs typeface="Arial"/>
              </a:rPr>
              <a:t>Explain </a:t>
            </a:r>
            <a:r>
              <a:rPr sz="2800" dirty="0">
                <a:latin typeface="Arial"/>
                <a:cs typeface="Arial"/>
              </a:rPr>
              <a:t>how evidence-based </a:t>
            </a:r>
            <a:r>
              <a:rPr sz="2800" spc="-5" dirty="0">
                <a:latin typeface="Arial"/>
                <a:cs typeface="Arial"/>
              </a:rPr>
              <a:t>recommendations  </a:t>
            </a:r>
            <a:r>
              <a:rPr sz="2800" dirty="0">
                <a:latin typeface="Arial"/>
                <a:cs typeface="Arial"/>
              </a:rPr>
              <a:t>on </a:t>
            </a:r>
            <a:r>
              <a:rPr sz="2800" spc="-10" dirty="0">
                <a:latin typeface="Arial"/>
                <a:cs typeface="Arial"/>
              </a:rPr>
              <a:t>SSI </a:t>
            </a:r>
            <a:r>
              <a:rPr sz="2800" dirty="0">
                <a:latin typeface="Arial"/>
                <a:cs typeface="Arial"/>
              </a:rPr>
              <a:t>can be </a:t>
            </a:r>
            <a:r>
              <a:rPr sz="2800" spc="-5" dirty="0">
                <a:latin typeface="Arial"/>
                <a:cs typeface="Arial"/>
              </a:rPr>
              <a:t>implemented </a:t>
            </a:r>
            <a:r>
              <a:rPr sz="2800" spc="-10" dirty="0">
                <a:latin typeface="Arial"/>
                <a:cs typeface="Arial"/>
              </a:rPr>
              <a:t>effectively </a:t>
            </a:r>
            <a:r>
              <a:rPr sz="2800" dirty="0">
                <a:latin typeface="Arial"/>
                <a:cs typeface="Arial"/>
              </a:rPr>
              <a:t>in </a:t>
            </a:r>
            <a:r>
              <a:rPr sz="2800" spc="-5" dirty="0">
                <a:latin typeface="Arial"/>
                <a:cs typeface="Arial"/>
              </a:rPr>
              <a:t>the </a:t>
            </a:r>
            <a:r>
              <a:rPr sz="2800" dirty="0">
                <a:latin typeface="Arial"/>
                <a:cs typeface="Arial"/>
              </a:rPr>
              <a:t>local  </a:t>
            </a:r>
            <a:r>
              <a:rPr sz="2800" spc="-5" dirty="0">
                <a:latin typeface="Arial"/>
                <a:cs typeface="Arial"/>
              </a:rPr>
              <a:t>context </a:t>
            </a:r>
            <a:r>
              <a:rPr sz="2800" dirty="0">
                <a:latin typeface="Arial"/>
                <a:cs typeface="Arial"/>
              </a:rPr>
              <a:t>and in </a:t>
            </a:r>
            <a:r>
              <a:rPr sz="2800" spc="-5" dirty="0">
                <a:latin typeface="Arial"/>
                <a:cs typeface="Arial"/>
              </a:rPr>
              <a:t>real-life</a:t>
            </a:r>
            <a:r>
              <a:rPr sz="2800" dirty="0">
                <a:latin typeface="Arial"/>
                <a:cs typeface="Arial"/>
              </a:rPr>
              <a:t> </a:t>
            </a:r>
            <a:r>
              <a:rPr sz="2800" spc="-5" dirty="0">
                <a:latin typeface="Arial"/>
                <a:cs typeface="Arial"/>
              </a:rPr>
              <a:t>situations</a:t>
            </a:r>
            <a:endParaRPr sz="2800" dirty="0">
              <a:latin typeface="Arial"/>
              <a:cs typeface="Arial"/>
            </a:endParaRPr>
          </a:p>
        </p:txBody>
      </p:sp>
      <p:sp>
        <p:nvSpPr>
          <p:cNvPr id="3" name="object 3"/>
          <p:cNvSpPr txBox="1">
            <a:spLocks noGrp="1"/>
          </p:cNvSpPr>
          <p:nvPr>
            <p:ph type="title"/>
          </p:nvPr>
        </p:nvSpPr>
        <p:spPr>
          <a:xfrm>
            <a:off x="365298" y="447379"/>
            <a:ext cx="5356860" cy="513080"/>
          </a:xfrm>
          <a:prstGeom prst="rect">
            <a:avLst/>
          </a:prstGeom>
        </p:spPr>
        <p:txBody>
          <a:bodyPr vert="horz" wrap="square" lIns="0" tIns="12700" rIns="0" bIns="0" rtlCol="0">
            <a:spAutoFit/>
          </a:bodyPr>
          <a:lstStyle/>
          <a:p>
            <a:pPr marL="12700">
              <a:lnSpc>
                <a:spcPct val="100000"/>
              </a:lnSpc>
              <a:spcBef>
                <a:spcPts val="100"/>
              </a:spcBef>
            </a:pPr>
            <a:r>
              <a:rPr spc="-5" dirty="0"/>
              <a:t>Learning objectives </a:t>
            </a:r>
            <a:r>
              <a:rPr dirty="0"/>
              <a:t>– </a:t>
            </a:r>
            <a:r>
              <a:rPr spc="-5" dirty="0"/>
              <a:t>session </a:t>
            </a:r>
            <a:r>
              <a:rPr dirty="0"/>
              <a:t>4</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90050" y="3925279"/>
            <a:ext cx="6662420" cy="1736089"/>
          </a:xfrm>
          <a:prstGeom prst="rect">
            <a:avLst/>
          </a:prstGeom>
        </p:spPr>
        <p:txBody>
          <a:bodyPr vert="horz" wrap="square" lIns="0" tIns="80645" rIns="0" bIns="0" rtlCol="0">
            <a:spAutoFit/>
          </a:bodyPr>
          <a:lstStyle/>
          <a:p>
            <a:pPr marL="12700" marR="5080">
              <a:lnSpc>
                <a:spcPts val="4330"/>
              </a:lnSpc>
              <a:spcBef>
                <a:spcPts val="635"/>
              </a:spcBef>
            </a:pPr>
            <a:r>
              <a:rPr sz="4000" b="1" dirty="0">
                <a:solidFill>
                  <a:srgbClr val="0092CC"/>
                </a:solidFill>
                <a:latin typeface="Times New Roman"/>
                <a:cs typeface="Times New Roman"/>
              </a:rPr>
              <a:t>HOW </a:t>
            </a:r>
            <a:r>
              <a:rPr sz="4000" b="1" spc="-5" dirty="0">
                <a:solidFill>
                  <a:srgbClr val="0092CC"/>
                </a:solidFill>
                <a:latin typeface="Times New Roman"/>
                <a:cs typeface="Times New Roman"/>
              </a:rPr>
              <a:t>DO </a:t>
            </a:r>
            <a:r>
              <a:rPr sz="4000" b="1" dirty="0">
                <a:solidFill>
                  <a:srgbClr val="0092CC"/>
                </a:solidFill>
                <a:latin typeface="Times New Roman"/>
                <a:cs typeface="Times New Roman"/>
              </a:rPr>
              <a:t>WE </a:t>
            </a:r>
            <a:r>
              <a:rPr sz="4000" b="1" spc="-95" dirty="0">
                <a:solidFill>
                  <a:srgbClr val="0092CC"/>
                </a:solidFill>
                <a:latin typeface="Times New Roman"/>
                <a:cs typeface="Times New Roman"/>
              </a:rPr>
              <a:t>START </a:t>
            </a:r>
            <a:r>
              <a:rPr sz="4000" b="1" spc="-40" dirty="0">
                <a:solidFill>
                  <a:srgbClr val="0092CC"/>
                </a:solidFill>
                <a:latin typeface="Times New Roman"/>
                <a:cs typeface="Times New Roman"/>
              </a:rPr>
              <a:t>TO  </a:t>
            </a:r>
            <a:r>
              <a:rPr sz="4000" b="1" spc="-5" dirty="0">
                <a:solidFill>
                  <a:srgbClr val="0092CC"/>
                </a:solidFill>
                <a:latin typeface="Times New Roman"/>
                <a:cs typeface="Times New Roman"/>
              </a:rPr>
              <a:t>IMPROVE </a:t>
            </a:r>
            <a:r>
              <a:rPr sz="4000" b="1" spc="-10" dirty="0">
                <a:solidFill>
                  <a:srgbClr val="0092CC"/>
                </a:solidFill>
                <a:latin typeface="Times New Roman"/>
                <a:cs typeface="Times New Roman"/>
              </a:rPr>
              <a:t>ADHERENCE</a:t>
            </a:r>
            <a:r>
              <a:rPr sz="4000" b="1" spc="-350" dirty="0">
                <a:solidFill>
                  <a:srgbClr val="0092CC"/>
                </a:solidFill>
                <a:latin typeface="Times New Roman"/>
                <a:cs typeface="Times New Roman"/>
              </a:rPr>
              <a:t> </a:t>
            </a:r>
            <a:r>
              <a:rPr sz="4000" b="1" spc="-40" dirty="0">
                <a:solidFill>
                  <a:srgbClr val="0092CC"/>
                </a:solidFill>
                <a:latin typeface="Times New Roman"/>
                <a:cs typeface="Times New Roman"/>
              </a:rPr>
              <a:t>TO  </a:t>
            </a:r>
            <a:r>
              <a:rPr sz="4000" b="1" dirty="0">
                <a:solidFill>
                  <a:srgbClr val="0092CC"/>
                </a:solidFill>
                <a:latin typeface="Times New Roman"/>
                <a:cs typeface="Times New Roman"/>
              </a:rPr>
              <a:t>SSI</a:t>
            </a:r>
            <a:r>
              <a:rPr sz="4000" b="1" spc="-30" dirty="0">
                <a:solidFill>
                  <a:srgbClr val="0092CC"/>
                </a:solidFill>
                <a:latin typeface="Times New Roman"/>
                <a:cs typeface="Times New Roman"/>
              </a:rPr>
              <a:t> </a:t>
            </a:r>
            <a:r>
              <a:rPr sz="4000" b="1" spc="-25" dirty="0">
                <a:solidFill>
                  <a:srgbClr val="0092CC"/>
                </a:solidFill>
                <a:latin typeface="Times New Roman"/>
                <a:cs typeface="Times New Roman"/>
              </a:rPr>
              <a:t>RECOMMENDATIONS?</a:t>
            </a:r>
            <a:endParaRPr sz="4000">
              <a:latin typeface="Times New Roman"/>
              <a:cs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241</TotalTime>
  <Words>13055</Words>
  <Application>Microsoft Macintosh PowerPoint</Application>
  <PresentationFormat>On-screen Show (4:3)</PresentationFormat>
  <Paragraphs>1119</Paragraphs>
  <Slides>146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146</vt:i4>
      </vt:variant>
    </vt:vector>
  </HeadingPairs>
  <TitlesOfParts>
    <vt:vector size="155" baseType="lpstr">
      <vt:lpstr>Arial</vt:lpstr>
      <vt:lpstr>Arial Narrow</vt:lpstr>
      <vt:lpstr>Calibri</vt:lpstr>
      <vt:lpstr>Courier New</vt:lpstr>
      <vt:lpstr>Microsoft Sans Serif</vt:lpstr>
      <vt:lpstr>Tahoma</vt:lpstr>
      <vt:lpstr>Times New Roman</vt:lpstr>
      <vt:lpstr>Trebuchet MS</vt:lpstr>
      <vt:lpstr>Office Theme</vt:lpstr>
      <vt:lpstr>Advanced Infection  Prevention and  Control (IPC)  Training</vt:lpstr>
      <vt:lpstr>Module outline</vt:lpstr>
      <vt:lpstr>The symbols explained</vt:lpstr>
      <vt:lpstr>Competencies</vt:lpstr>
      <vt:lpstr>Overall learning objectives (1)</vt:lpstr>
      <vt:lpstr>Overall learning objectives (2)</vt:lpstr>
      <vt:lpstr>Common abbreviations</vt:lpstr>
      <vt:lpstr>Group work 1. Acknowledging the  current status of your SSI prevention</vt:lpstr>
      <vt:lpstr>PowerPoint Presentation</vt:lpstr>
      <vt:lpstr>Learning objective – session 1</vt:lpstr>
      <vt:lpstr>Effective IPC programmes – the core components and SSI prevention</vt:lpstr>
      <vt:lpstr>Use of the core component resources  to promote and support SSI and IPC  work</vt:lpstr>
      <vt:lpstr>IPC implementation resources</vt:lpstr>
      <vt:lpstr>PowerPoint Presentation</vt:lpstr>
      <vt:lpstr>PowerPoint Presentation</vt:lpstr>
      <vt:lpstr>WHO protocol for SSI  surveillance in settings with  limited resources</vt:lpstr>
      <vt:lpstr>The WHO approach to SSI surveillance in settings with limited resources</vt:lpstr>
      <vt:lpstr>PowerPoint Presentation</vt:lpstr>
      <vt:lpstr>Session 2</vt:lpstr>
      <vt:lpstr>Learning objective – session 2</vt:lpstr>
      <vt:lpstr>SSI burden in the local context</vt:lpstr>
      <vt:lpstr>CDC classification of SSI –  the problem for the patient</vt:lpstr>
      <vt:lpstr>PowerPoint Presentation</vt:lpstr>
      <vt:lpstr>PowerPoint Presentation</vt:lpstr>
      <vt:lpstr>PowerPoint Presentation</vt:lpstr>
      <vt:lpstr>Wound classification (1)</vt:lpstr>
      <vt:lpstr>Wound classification (2)</vt:lpstr>
      <vt:lpstr>PowerPoint Presentation</vt:lpstr>
      <vt:lpstr>“Surgical site infection (SSI) is the most surveyed and most  frequent type of infection in low- and middle-income countries with  incidence rates ranging from 1.2 to 23.6 per 100 surgical</vt:lpstr>
      <vt:lpstr>SSI burden – an overview (1)</vt:lpstr>
      <vt:lpstr>SSI burden – an overview (2)</vt:lpstr>
      <vt:lpstr>SSI incidence in LMICs  (1995–2015, 107 studies)</vt:lpstr>
      <vt:lpstr>SSI risk in LMICs according to  wound classification  (1995–2015, 231 studies)</vt:lpstr>
      <vt:lpstr>Examples of studies reporting SSI burden* in  LMICs</vt:lpstr>
      <vt:lpstr>SSI burden data in the local  context – summary</vt:lpstr>
      <vt:lpstr>What leads to SSI?</vt:lpstr>
      <vt:lpstr>WHAT ARE THE KNOWN RISK  FACTORS FOR SSI?</vt:lpstr>
      <vt:lpstr>Overall risk factors for SSI</vt:lpstr>
      <vt:lpstr>Assessment of SSI risk</vt:lpstr>
      <vt:lpstr>Session 3</vt:lpstr>
      <vt:lpstr>PowerPoint Presentation</vt:lpstr>
      <vt:lpstr>How do SSIs occur?</vt:lpstr>
      <vt:lpstr>Summary: how an SSI can occur</vt:lpstr>
      <vt:lpstr>Sources of SSI in the operating  room environment specifically</vt:lpstr>
      <vt:lpstr>What are the most important  measures to prevent SSI?</vt:lpstr>
      <vt:lpstr>One visual poster highlighting the most  important measures for</vt:lpstr>
      <vt:lpstr>WHO guidelines, 2016</vt:lpstr>
      <vt:lpstr>Methods for recommendation  development (1)</vt:lpstr>
      <vt:lpstr>Methods for recommendation  development (2)</vt:lpstr>
      <vt:lpstr>WHO recommendations for SSI  prevention (1)</vt:lpstr>
      <vt:lpstr>WHO recommendations for SSI  prevention (2)</vt:lpstr>
      <vt:lpstr>WHO recommendations for SSI  prevention (3)</vt:lpstr>
      <vt:lpstr>WHO recommendations for SSI  prevention (4)</vt:lpstr>
      <vt:lpstr>Strong recommendation –  preoperative measures:  treatment of S. aureus nasal  carriers (1)</vt:lpstr>
      <vt:lpstr>Strong recommendation –  preoperative measures:  treatment of S. aureus nasal  carriers (2)</vt:lpstr>
      <vt:lpstr>Strong recommendation –  preoperative measures:  treatment of S. aureus nasal  carriers (3)</vt:lpstr>
      <vt:lpstr>Practical points</vt:lpstr>
      <vt:lpstr>Strong recommendation –  preoperative measures:  mechanical bowel preparation (MBP) and preoperative</vt:lpstr>
      <vt:lpstr>Practical points</vt:lpstr>
      <vt:lpstr>Strong recommendations –  preoperative measures:  hair removal</vt:lpstr>
      <vt:lpstr>Practical points</vt:lpstr>
      <vt:lpstr>Strong recommendations –  preoperative measures:  Surgical antibiotic prophylaxis  (SAP) timing (1)</vt:lpstr>
      <vt:lpstr>Strong recommendations –  preoperative measures:  SAP timing (2)</vt:lpstr>
      <vt:lpstr>Practical points</vt:lpstr>
      <vt:lpstr>Strong recommendations –  preoperative measures:  surgical hand preparation</vt:lpstr>
      <vt:lpstr>Practical points</vt:lpstr>
      <vt:lpstr>Strong recommendations –  preoperative measures:  surgical site skin preparation</vt:lpstr>
      <vt:lpstr>Practical points</vt:lpstr>
      <vt:lpstr>Surgical skin preparation in  practice: key resources</vt:lpstr>
      <vt:lpstr>Strong recommendations –  intra- and postoperative  measures: SAP prolongation</vt:lpstr>
      <vt:lpstr>Practical points</vt:lpstr>
      <vt:lpstr>WHO conditional recommendations  for SSI prevention</vt:lpstr>
      <vt:lpstr>WHO conditional recommendations for  SSI prevention – preoperative period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Four recommendations specifically focus on  improving antibiotic use in surgery and  contribute to reducing AMR</vt:lpstr>
      <vt:lpstr>Sterilization and decontamination  recommendations as part of SSI  prevention</vt:lpstr>
      <vt:lpstr>Environmental cleaning in  operating rooms</vt:lpstr>
      <vt:lpstr>Basic principles of environmental  cleaning</vt:lpstr>
      <vt:lpstr>PowerPoint Presentation</vt:lpstr>
      <vt:lpstr>Surfaces contaminated with  blood and body fluids</vt:lpstr>
      <vt:lpstr>Decontamination and sterilization of  operating room equipment principles</vt:lpstr>
      <vt:lpstr>Group work 2. Resource considerations</vt:lpstr>
      <vt:lpstr>WHO advice for wound management</vt:lpstr>
      <vt:lpstr>Why do we need to understand  postoperative wound care?</vt:lpstr>
      <vt:lpstr>Wound  evaluation/dressing (1)</vt:lpstr>
      <vt:lpstr>Wound  evaluation/dressing (2)</vt:lpstr>
      <vt:lpstr>Wound  evaluation/dressing (3)</vt:lpstr>
      <vt:lpstr>Wound dressing video</vt:lpstr>
      <vt:lpstr>Group work 3. Hand hygiene  workflow</vt:lpstr>
      <vt:lpstr>Group work 4. Using SSI  guidelines in your setting</vt:lpstr>
      <vt:lpstr>Session 4</vt:lpstr>
      <vt:lpstr>Learning objectives – session 4</vt:lpstr>
      <vt:lpstr>PowerPoint Presentation</vt:lpstr>
      <vt:lpstr>An approach for improving  SSI outcomes</vt:lpstr>
      <vt:lpstr>Explaining technical and  adaptive work</vt:lpstr>
      <vt:lpstr>A patient safety culture  approach – “adaptive”</vt:lpstr>
      <vt:lpstr>A key lesson – summary of a  multimodal improvement strategy</vt:lpstr>
      <vt:lpstr>The surgical unit-based safety  programme (SUSP) – combining  technical and adaptive work</vt:lpstr>
      <vt:lpstr>Group work 5. Case study</vt:lpstr>
      <vt:lpstr>The SUSP approach</vt:lpstr>
      <vt:lpstr>Group work 6. Understand your  current situation</vt:lpstr>
      <vt:lpstr>Gap areas leading to SSI identified in  African SUSP hospitals</vt:lpstr>
      <vt:lpstr>The best approach for starting  a SUSP project – adaptive and technical focus</vt:lpstr>
      <vt:lpstr>Tools to address the culture</vt:lpstr>
      <vt:lpstr>Understanding and influencing  the local culture: tools created by  SUSP teams in African hospitals</vt:lpstr>
      <vt:lpstr>WHO protocol and forms for SSI  surveillance based on SUSP testing in  African hospitals</vt:lpstr>
      <vt:lpstr>PowerPoint Presentation</vt:lpstr>
      <vt:lpstr>Improving surgical hand  preparation</vt:lpstr>
      <vt:lpstr>Modified WHO formulations  for surgical hand preparation</vt:lpstr>
      <vt:lpstr>System change – surgical  skin preparation</vt:lpstr>
      <vt:lpstr>Impact on preventive measures</vt:lpstr>
      <vt:lpstr>Impact on SSI</vt:lpstr>
      <vt:lpstr>Summary of success factors</vt:lpstr>
      <vt:lpstr>PowerPoint Presentation</vt:lpstr>
      <vt:lpstr>PowerPoint Presentation</vt:lpstr>
      <vt:lpstr>PowerPoint Presentation</vt:lpstr>
      <vt:lpstr>A WHO implementation framework</vt:lpstr>
      <vt:lpstr>WHO core component 5 for effective IPC  Strong recommendation: multimodal strategies</vt:lpstr>
      <vt:lpstr>PowerPoint Presentation</vt:lpstr>
      <vt:lpstr>IPC multimodal improvement strategy</vt:lpstr>
      <vt:lpstr>Understanding the multimodal  strategy for SSI prevention (1)</vt:lpstr>
      <vt:lpstr>System change - “Build it” (cont’)  Necessary infrastructure and resources</vt:lpstr>
      <vt:lpstr>Understanding the multimodal  strategy for SSI prevention (2)</vt:lpstr>
      <vt:lpstr>Understanding the multimodal  strategy for SSI prevention (3)</vt:lpstr>
      <vt:lpstr>Understanding the multimodal  strategy for SSI prevention (4)</vt:lpstr>
      <vt:lpstr>Understanding the multimodal  strategy for SSI prevention (5)</vt:lpstr>
      <vt:lpstr>PowerPoint Presentation</vt:lpstr>
      <vt:lpstr>Integration of hand hygiene in  the flow of patient care</vt:lpstr>
      <vt:lpstr>System change: modified WHO  formulations for surgical hand  preparation</vt:lpstr>
      <vt:lpstr>Education and training example:  improving surgical hand preparation</vt:lpstr>
      <vt:lpstr>Education and training example</vt:lpstr>
      <vt:lpstr>Monitoring example –  observation tools</vt:lpstr>
      <vt:lpstr>Reminders</vt:lpstr>
      <vt:lpstr>Reminders and communications:  campaigning poster</vt:lpstr>
      <vt:lpstr>Reminders: embedding hand hygiene  in the surgical patient’s journey</vt:lpstr>
      <vt:lpstr>Tools to address the culture</vt:lpstr>
      <vt:lpstr>SSI prevention throughout the  patient journey – IPC in action</vt:lpstr>
      <vt:lpstr>WHO SSI Prevention Implementation Package</vt:lpstr>
      <vt:lpstr>Acknowledgements</vt:lpstr>
      <vt:lpstr>WHO Infection Prevention and Control Global  Unit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Infection  Prevention and  Control (IPC)  Training</dc:title>
  <cp:lastModifiedBy>Anthony Twyman</cp:lastModifiedBy>
  <cp:revision>22</cp:revision>
  <dcterms:created xsi:type="dcterms:W3CDTF">2018-08-17T14:22:50Z</dcterms:created>
  <dcterms:modified xsi:type="dcterms:W3CDTF">2020-11-20T09:41:02Z</dcterms:modified>
</cp:coreProperties>
</file>