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21"/>
    <p:restoredTop sz="94701"/>
  </p:normalViewPr>
  <p:slideViewPr>
    <p:cSldViewPr snapToGrid="0">
      <p:cViewPr varScale="1">
        <p:scale>
          <a:sx n="68" d="100"/>
          <a:sy n="68" d="100"/>
        </p:scale>
        <p:origin x="224" y="1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EFC9-AE97-8AC0-9944-4A2186DB59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ED522E-C18D-A07E-C0E6-D5B380790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C3949B-53CC-ACAD-0593-EA79147FB5D5}"/>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5" name="Footer Placeholder 4">
            <a:extLst>
              <a:ext uri="{FF2B5EF4-FFF2-40B4-BE49-F238E27FC236}">
                <a16:creationId xmlns:a16="http://schemas.microsoft.com/office/drawing/2014/main" id="{A1A5812A-CB21-B9B7-F5E6-D138C1B36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801DF-735D-9A9E-D424-7E6BF8067168}"/>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15801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F353-C16E-B62E-C4F3-189C7C3F0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5DCA58-C297-F52F-624A-CF3DA5D1EC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6E96B-D7AE-8B7B-F87C-CB17E5FB39EE}"/>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5" name="Footer Placeholder 4">
            <a:extLst>
              <a:ext uri="{FF2B5EF4-FFF2-40B4-BE49-F238E27FC236}">
                <a16:creationId xmlns:a16="http://schemas.microsoft.com/office/drawing/2014/main" id="{BB84379C-7342-22E2-769C-D0E5E5B4C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25EB5-F407-AC73-D8E7-AF8E65C90551}"/>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53092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23EFED-DE7A-FCEF-8903-0B542CD50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D9346C-A0B4-87D9-DD67-2AE02C53E3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E3EAB-963C-B030-CCD3-FA4ECE63BE83}"/>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5" name="Footer Placeholder 4">
            <a:extLst>
              <a:ext uri="{FF2B5EF4-FFF2-40B4-BE49-F238E27FC236}">
                <a16:creationId xmlns:a16="http://schemas.microsoft.com/office/drawing/2014/main" id="{5DD4DAF0-5E07-3CBA-7C78-0816E503E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DBBE0-9EE2-9FA5-9CDF-EFFA596A0643}"/>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280637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3B31-8666-7545-F0CE-940C394B5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FCD38-DD42-B2EC-26FE-7E25C5A25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A492B-3E3C-BAD3-AA64-3FFBBF03F52D}"/>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5" name="Footer Placeholder 4">
            <a:extLst>
              <a:ext uri="{FF2B5EF4-FFF2-40B4-BE49-F238E27FC236}">
                <a16:creationId xmlns:a16="http://schemas.microsoft.com/office/drawing/2014/main" id="{60F87AC1-9E4A-A14D-1C97-21368E696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94BAD-D0EE-0444-8EFE-6249E9F76834}"/>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288227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425D-74E2-0B45-B117-3EC9D318D5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A53EA1-D4CE-8050-AFF4-7FC90B432D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9AF7C3-76B0-0C16-98C9-6C05B68C752B}"/>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5" name="Footer Placeholder 4">
            <a:extLst>
              <a:ext uri="{FF2B5EF4-FFF2-40B4-BE49-F238E27FC236}">
                <a16:creationId xmlns:a16="http://schemas.microsoft.com/office/drawing/2014/main" id="{AB06BF96-20F8-522A-1E6D-6FD4B083F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21E65-66F8-E8E7-A82B-6C66C46DCC86}"/>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383005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E48E-595C-3F51-2D89-63DBF27CC4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61CF81-19C2-64ED-4529-FBD671C2F9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C7F9C-570A-ACD5-FBED-74D87A12C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B5A8F8-27AB-F57B-7181-0D387D821323}"/>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6" name="Footer Placeholder 5">
            <a:extLst>
              <a:ext uri="{FF2B5EF4-FFF2-40B4-BE49-F238E27FC236}">
                <a16:creationId xmlns:a16="http://schemas.microsoft.com/office/drawing/2014/main" id="{7B121690-567D-0C3E-78F3-7589C40A6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43F63-0F87-58DF-8D18-7FEABBDCAF2F}"/>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428605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EDD2-0376-4660-4CD8-585024B024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0933D9-CD91-8BD3-53A5-D0CBA0870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8861DE-5088-B629-D9E2-357977D71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744428-BBC0-5985-C4DD-EA027F566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86D918-753B-0662-8E5A-3CEEEDC89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D99694-2005-C37D-BACC-60B6182C09F6}"/>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8" name="Footer Placeholder 7">
            <a:extLst>
              <a:ext uri="{FF2B5EF4-FFF2-40B4-BE49-F238E27FC236}">
                <a16:creationId xmlns:a16="http://schemas.microsoft.com/office/drawing/2014/main" id="{1915DFC2-291E-14A6-46CD-15469332B9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95D1D-3A32-FCAE-DA94-38974384A1C0}"/>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356898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4796-C2CD-445E-5597-C28C07FD9A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09DE0-FFA9-5394-E2CD-8356CF749E82}"/>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4" name="Footer Placeholder 3">
            <a:extLst>
              <a:ext uri="{FF2B5EF4-FFF2-40B4-BE49-F238E27FC236}">
                <a16:creationId xmlns:a16="http://schemas.microsoft.com/office/drawing/2014/main" id="{B8206915-C45B-8356-28D6-7DD4EBCF1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452738-0D9C-2F99-E92D-9C58A3B69BA8}"/>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400289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C9A14-2D92-5748-9F33-614AAF551032}"/>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3" name="Footer Placeholder 2">
            <a:extLst>
              <a:ext uri="{FF2B5EF4-FFF2-40B4-BE49-F238E27FC236}">
                <a16:creationId xmlns:a16="http://schemas.microsoft.com/office/drawing/2014/main" id="{F5BF1C4A-8829-1D74-3843-71527D5A9B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F45FBE-3D10-B60A-3AD5-CFE3E161F546}"/>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348737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83C0-BF0A-7D28-265F-B46BB279A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67669A-14EB-FE1F-42D1-E8E24C81CE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AF0A8-C5D3-7EDE-6E71-E1425A25D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3C72D-016E-5D40-8E94-BB67497EC5F2}"/>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6" name="Footer Placeholder 5">
            <a:extLst>
              <a:ext uri="{FF2B5EF4-FFF2-40B4-BE49-F238E27FC236}">
                <a16:creationId xmlns:a16="http://schemas.microsoft.com/office/drawing/2014/main" id="{5D0606BD-5270-15EC-7AC4-9E1B58DD2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C99808-138D-3D0F-D4DD-4FA85D5968DD}"/>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302885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6763-525C-0113-23A1-4D84BE056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9EB37-D7F5-8BCD-367F-8B4F517D6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364DFC-82C5-4849-CF27-968021F8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36FE3-D80C-E5A5-5148-39F24552BA54}"/>
              </a:ext>
            </a:extLst>
          </p:cNvPr>
          <p:cNvSpPr>
            <a:spLocks noGrp="1"/>
          </p:cNvSpPr>
          <p:nvPr>
            <p:ph type="dt" sz="half" idx="10"/>
          </p:nvPr>
        </p:nvSpPr>
        <p:spPr/>
        <p:txBody>
          <a:bodyPr/>
          <a:lstStyle/>
          <a:p>
            <a:fld id="{5016607D-F662-624F-8D67-EBD4FA534487}" type="datetimeFigureOut">
              <a:rPr lang="en-US" smtClean="0"/>
              <a:t>10/9/25</a:t>
            </a:fld>
            <a:endParaRPr lang="en-US"/>
          </a:p>
        </p:txBody>
      </p:sp>
      <p:sp>
        <p:nvSpPr>
          <p:cNvPr id="6" name="Footer Placeholder 5">
            <a:extLst>
              <a:ext uri="{FF2B5EF4-FFF2-40B4-BE49-F238E27FC236}">
                <a16:creationId xmlns:a16="http://schemas.microsoft.com/office/drawing/2014/main" id="{348896E2-48DB-0F8D-4541-58AFCAB4C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CA624-35DC-F534-BA41-013021FC9562}"/>
              </a:ext>
            </a:extLst>
          </p:cNvPr>
          <p:cNvSpPr>
            <a:spLocks noGrp="1"/>
          </p:cNvSpPr>
          <p:nvPr>
            <p:ph type="sldNum" sz="quarter" idx="12"/>
          </p:nvPr>
        </p:nvSpPr>
        <p:spPr/>
        <p:txBody>
          <a:bodyPr/>
          <a:lstStyle/>
          <a:p>
            <a:fld id="{FA352847-95FE-E24D-B75B-E441B8E4E0E0}" type="slidenum">
              <a:rPr lang="en-US" smtClean="0"/>
              <a:t>‹#›</a:t>
            </a:fld>
            <a:endParaRPr lang="en-US"/>
          </a:p>
        </p:txBody>
      </p:sp>
    </p:spTree>
    <p:extLst>
      <p:ext uri="{BB962C8B-B14F-4D97-AF65-F5344CB8AC3E}">
        <p14:creationId xmlns:p14="http://schemas.microsoft.com/office/powerpoint/2010/main" val="379718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AF300-ADB0-0264-59F9-9EBB6789F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ADBC4E-3AA6-EDA9-851C-699DAE9DE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442D1-F5D0-98FF-E9C3-B2B127967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16607D-F662-624F-8D67-EBD4FA534487}" type="datetimeFigureOut">
              <a:rPr lang="en-US" smtClean="0"/>
              <a:t>10/9/25</a:t>
            </a:fld>
            <a:endParaRPr lang="en-US"/>
          </a:p>
        </p:txBody>
      </p:sp>
      <p:sp>
        <p:nvSpPr>
          <p:cNvPr id="5" name="Footer Placeholder 4">
            <a:extLst>
              <a:ext uri="{FF2B5EF4-FFF2-40B4-BE49-F238E27FC236}">
                <a16:creationId xmlns:a16="http://schemas.microsoft.com/office/drawing/2014/main" id="{1B639C1F-F256-16D6-EB04-CE35F0533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67600C-25DA-6C77-C7CE-3A14705060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352847-95FE-E24D-B75B-E441B8E4E0E0}" type="slidenum">
              <a:rPr lang="en-US" smtClean="0"/>
              <a:t>‹#›</a:t>
            </a:fld>
            <a:endParaRPr lang="en-US"/>
          </a:p>
        </p:txBody>
      </p:sp>
    </p:spTree>
    <p:extLst>
      <p:ext uri="{BB962C8B-B14F-4D97-AF65-F5344CB8AC3E}">
        <p14:creationId xmlns:p14="http://schemas.microsoft.com/office/powerpoint/2010/main" val="2743963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3975EAD-BE11-E06C-BC2A-90FD6E402DDB}"/>
              </a:ext>
            </a:extLst>
          </p:cNvPr>
          <p:cNvPicPr>
            <a:picLocks noChangeAspect="1"/>
          </p:cNvPicPr>
          <p:nvPr/>
        </p:nvPicPr>
        <p:blipFill>
          <a:blip r:embed="rId2"/>
          <a:srcRect l="16622" r="16622"/>
          <a:stretch/>
        </p:blipFill>
        <p:spPr>
          <a:xfrm>
            <a:off x="4038599" y="10"/>
            <a:ext cx="8160026" cy="6875809"/>
          </a:xfrm>
          <a:prstGeom prst="rect">
            <a:avLst/>
          </a:prstGeom>
        </p:spPr>
      </p:pic>
      <p:sp>
        <p:nvSpPr>
          <p:cNvPr id="28" name="Freeform: Shape 2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0684FB0-8B50-52F3-D262-3084F2FD34FB}"/>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Max Holder, MSN, RN, CRNI, NE-BC</a:t>
            </a:r>
          </a:p>
        </p:txBody>
      </p:sp>
    </p:spTree>
    <p:extLst>
      <p:ext uri="{BB962C8B-B14F-4D97-AF65-F5344CB8AC3E}">
        <p14:creationId xmlns:p14="http://schemas.microsoft.com/office/powerpoint/2010/main" val="31259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82EC24-43CA-FA6E-D082-73BCF30F738A}"/>
              </a:ext>
            </a:extLst>
          </p:cNvPr>
          <p:cNvPicPr>
            <a:picLocks noChangeAspect="1"/>
          </p:cNvPicPr>
          <p:nvPr/>
        </p:nvPicPr>
        <p:blipFill>
          <a:blip r:embed="rId2"/>
          <a:stretch>
            <a:fillRect/>
          </a:stretch>
        </p:blipFill>
        <p:spPr>
          <a:xfrm>
            <a:off x="3971163" y="457200"/>
            <a:ext cx="4249674" cy="5943600"/>
          </a:xfrm>
          <a:prstGeom prst="rect">
            <a:avLst/>
          </a:prstGeom>
        </p:spPr>
      </p:pic>
    </p:spTree>
    <p:extLst>
      <p:ext uri="{BB962C8B-B14F-4D97-AF65-F5344CB8AC3E}">
        <p14:creationId xmlns:p14="http://schemas.microsoft.com/office/powerpoint/2010/main" val="97531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FADD24-7546-F34A-E12C-5329893960D1}"/>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A1B7F2F-8ED0-99B3-DF63-F50C493BF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4DB40FA-AE00-E50A-E0B2-83DF75346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E5A9297-993B-8DA8-5074-C0BE0B97EE41}"/>
              </a:ext>
            </a:extLst>
          </p:cNvPr>
          <p:cNvSpPr>
            <a:spLocks noGrp="1"/>
          </p:cNvSpPr>
          <p:nvPr>
            <p:ph type="title" idx="4294967295"/>
          </p:nvPr>
        </p:nvSpPr>
        <p:spPr>
          <a:xfrm>
            <a:off x="841246" y="673770"/>
            <a:ext cx="3644489" cy="2414488"/>
          </a:xfrm>
        </p:spPr>
        <p:txBody>
          <a:bodyPr vert="horz" lIns="91440" tIns="45720" rIns="91440" bIns="45720" rtlCol="0" anchor="t">
            <a:normAutofit/>
          </a:bodyPr>
          <a:lstStyle/>
          <a:p>
            <a:r>
              <a:rPr lang="en-US" sz="5400" kern="1200">
                <a:solidFill>
                  <a:srgbClr val="FFFFFF"/>
                </a:solidFill>
                <a:latin typeface="+mj-lt"/>
                <a:ea typeface="+mj-ea"/>
                <a:cs typeface="+mj-cs"/>
              </a:rPr>
              <a:t>BIO</a:t>
            </a:r>
          </a:p>
        </p:txBody>
      </p:sp>
      <p:sp>
        <p:nvSpPr>
          <p:cNvPr id="3" name="Content Placeholder 2">
            <a:extLst>
              <a:ext uri="{FF2B5EF4-FFF2-40B4-BE49-F238E27FC236}">
                <a16:creationId xmlns:a16="http://schemas.microsoft.com/office/drawing/2014/main" id="{274C83F5-1303-3E01-DBFE-870C03079031}"/>
              </a:ext>
            </a:extLst>
          </p:cNvPr>
          <p:cNvSpPr>
            <a:spLocks noGrp="1"/>
          </p:cNvSpPr>
          <p:nvPr>
            <p:ph idx="4294967295"/>
          </p:nvPr>
        </p:nvSpPr>
        <p:spPr>
          <a:xfrm>
            <a:off x="6095999" y="673771"/>
            <a:ext cx="5254754" cy="5503192"/>
          </a:xfrm>
        </p:spPr>
        <p:txBody>
          <a:bodyPr vert="horz" lIns="91440" tIns="45720" rIns="91440" bIns="45720" rtlCol="0">
            <a:normAutofit/>
          </a:bodyPr>
          <a:lstStyle/>
          <a:p>
            <a:pPr marR="0" indent="0" algn="just">
              <a:spcAft>
                <a:spcPts val="1000"/>
              </a:spcAft>
              <a:buNone/>
            </a:pPr>
            <a:br>
              <a:rPr lang="en-US" sz="1900" dirty="0">
                <a:effectLst/>
              </a:rPr>
            </a:br>
            <a:r>
              <a:rPr lang="en-US" sz="2400" dirty="0">
                <a:latin typeface="Times New Roman" panose="02020603050405020304" pitchFamily="18" charset="0"/>
                <a:cs typeface="Times New Roman" panose="02020603050405020304" pitchFamily="18" charset="0"/>
              </a:rPr>
              <a:t>Max Holder has 31 years of nursing experience in Emergency Nursing, Corporate Compliance, and Infusion Therapy/Vascular Access. He is the nurse manager of the Vascular Access Team and Acute Care Hemodialysis Unit at Baylor Scott and White Health (BSWH) University Medical Center in Dallas Texas; a 900- bed quaternary teaching hospital. Max chairs the BSWH Vascular Access Committee with responsibility for risk reduction associated with vascular access and infusion therapy. </a:t>
            </a:r>
          </a:p>
        </p:txBody>
      </p:sp>
    </p:spTree>
    <p:extLst>
      <p:ext uri="{BB962C8B-B14F-4D97-AF65-F5344CB8AC3E}">
        <p14:creationId xmlns:p14="http://schemas.microsoft.com/office/powerpoint/2010/main" val="182998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B5F08CB-E538-545D-CE6A-9F9C46E13861}"/>
              </a:ext>
            </a:extLst>
          </p:cNvPr>
          <p:cNvSpPr>
            <a:spLocks noGrp="1"/>
          </p:cNvSpPr>
          <p:nvPr>
            <p:ph type="title" idx="4294967295"/>
          </p:nvPr>
        </p:nvSpPr>
        <p:spPr>
          <a:xfrm>
            <a:off x="841246" y="673770"/>
            <a:ext cx="3644489" cy="2414488"/>
          </a:xfrm>
        </p:spPr>
        <p:txBody>
          <a:bodyPr vert="horz" lIns="91440" tIns="45720" rIns="91440" bIns="45720" rtlCol="0" anchor="t">
            <a:normAutofit/>
          </a:bodyPr>
          <a:lstStyle/>
          <a:p>
            <a:r>
              <a:rPr lang="en-US" sz="5400" kern="1200">
                <a:solidFill>
                  <a:srgbClr val="FFFFFF"/>
                </a:solidFill>
                <a:latin typeface="+mj-lt"/>
                <a:ea typeface="+mj-ea"/>
                <a:cs typeface="+mj-cs"/>
              </a:rPr>
              <a:t>BIO</a:t>
            </a:r>
          </a:p>
        </p:txBody>
      </p:sp>
      <p:sp>
        <p:nvSpPr>
          <p:cNvPr id="3" name="Content Placeholder 2">
            <a:extLst>
              <a:ext uri="{FF2B5EF4-FFF2-40B4-BE49-F238E27FC236}">
                <a16:creationId xmlns:a16="http://schemas.microsoft.com/office/drawing/2014/main" id="{D1EF177D-B46C-8A24-1597-6F1285BF2F07}"/>
              </a:ext>
            </a:extLst>
          </p:cNvPr>
          <p:cNvSpPr>
            <a:spLocks noGrp="1"/>
          </p:cNvSpPr>
          <p:nvPr>
            <p:ph idx="4294967295"/>
          </p:nvPr>
        </p:nvSpPr>
        <p:spPr>
          <a:xfrm>
            <a:off x="6095999" y="673771"/>
            <a:ext cx="5254754" cy="5503192"/>
          </a:xfrm>
        </p:spPr>
        <p:txBody>
          <a:bodyPr vert="horz" lIns="91440" tIns="45720" rIns="91440" bIns="45720" rtlCol="0">
            <a:normAutofit fontScale="92500" lnSpcReduction="10000"/>
          </a:bodyPr>
          <a:lstStyle/>
          <a:p>
            <a:pPr marR="0" indent="0" algn="just">
              <a:spcAft>
                <a:spcPts val="1000"/>
              </a:spcAft>
              <a:buNone/>
            </a:pPr>
            <a:br>
              <a:rPr lang="en-US" sz="1900" dirty="0">
                <a:effectLst/>
              </a:rPr>
            </a:br>
            <a:r>
              <a:rPr lang="en-US" sz="2400" dirty="0">
                <a:effectLst/>
              </a:rPr>
              <a:t>He received the Baylor University Medical Center Clinical Nurse Excellence award in 2019, was named a Dalla/Ft. Worth Great 100 Nurse in 2020, and was recognized by D Magazine with their Nursing Excellence Leadership award in 2024. He works as an expert witness in cases related to infusion therapy and vascular access and has published and presented nationally and internationally on Vascular access and infusion therapy topics. He served 7 years on the Infusion Nurses Society Board of Directors and now serves on the North Texas Organization for Nursing Leadersh</a:t>
            </a:r>
            <a:r>
              <a:rPr lang="en-US" sz="2400" dirty="0"/>
              <a:t>ip and the Association of Vascular Access Foundation board of directors</a:t>
            </a:r>
            <a:r>
              <a:rPr lang="en-US" sz="1900" dirty="0"/>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076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202</Words>
  <Application>Microsoft Macintosh PowerPoint</Application>
  <PresentationFormat>Widescreen</PresentationFormat>
  <Paragraphs>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Times New Roman</vt:lpstr>
      <vt:lpstr>Office Theme</vt:lpstr>
      <vt:lpstr>Max Holder, MSN, RN, CRNI, NE-BC</vt:lpstr>
      <vt:lpstr>PowerPoint Presentation</vt:lpstr>
      <vt:lpstr>BIO</vt:lpstr>
      <vt:lpstr>BIO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Magdalene Eboso</dc:creator>
  <cp:lastModifiedBy>magdalene Eboso</cp:lastModifiedBy>
  <cp:revision>10</cp:revision>
  <dcterms:created xsi:type="dcterms:W3CDTF">2025-04-22T10:36:25Z</dcterms:created>
  <dcterms:modified xsi:type="dcterms:W3CDTF">2025-10-10T02:27:50Z</dcterms:modified>
</cp:coreProperties>
</file>