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3"/>
  </p:notesMasterIdLst>
  <p:sldIdLst>
    <p:sldId id="256" r:id="rId5"/>
    <p:sldId id="257" r:id="rId6"/>
    <p:sldId id="270" r:id="rId7"/>
    <p:sldId id="258" r:id="rId8"/>
    <p:sldId id="259" r:id="rId9"/>
    <p:sldId id="260" r:id="rId10"/>
    <p:sldId id="261" r:id="rId11"/>
    <p:sldId id="262" r:id="rId12"/>
    <p:sldId id="271" r:id="rId13"/>
    <p:sldId id="272" r:id="rId14"/>
    <p:sldId id="263" r:id="rId15"/>
    <p:sldId id="264" r:id="rId16"/>
    <p:sldId id="265" r:id="rId17"/>
    <p:sldId id="266" r:id="rId18"/>
    <p:sldId id="267" r:id="rId19"/>
    <p:sldId id="268" r:id="rId20"/>
    <p:sldId id="273" r:id="rId21"/>
    <p:sldId id="269" r:id="rId2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82F7DAD-6D1B-49C6-AB71-3284770F7141}" v="43" dt="2025-10-08T22:04:11.74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0952" autoAdjust="0"/>
  </p:normalViewPr>
  <p:slideViewPr>
    <p:cSldViewPr snapToGrid="0" snapToObjects="1">
      <p:cViewPr varScale="1">
        <p:scale>
          <a:sx n="116" d="100"/>
          <a:sy n="116" d="100"/>
        </p:scale>
        <p:origin x="2064" y="1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A29C39C-CFCD-445D-B9CE-99437AFC59AD}" type="datetimeFigureOut">
              <a:rPr lang="en-US" smtClean="0"/>
              <a:t>10/9/25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DD647BD-E9D5-44A8-B304-C4CA6EC0F862}" type="slidenum">
              <a:rPr lang="en-US" smtClean="0"/>
              <a:t>‹#›</a:t>
            </a:fld>
            <a:endParaRPr lang="en-US"/>
          </a:p>
        </p:txBody>
      </p:sp>
    </p:spTree>
    <p:extLst>
      <p:ext uri="{BB962C8B-B14F-4D97-AF65-F5344CB8AC3E}">
        <p14:creationId xmlns:p14="http://schemas.microsoft.com/office/powerpoint/2010/main" val="1881973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everyone. Today we’ll talk about how Environmental Services (EVS) and Infection Prevention (IP) build partnerships that directly improve patient safety and outcomes. This isn’t just about cleaning or policy — it’s about collaboration that saves lives.”</a:t>
            </a:r>
          </a:p>
        </p:txBody>
      </p:sp>
      <p:sp>
        <p:nvSpPr>
          <p:cNvPr id="4" name="Slide Number Placeholder 3"/>
          <p:cNvSpPr>
            <a:spLocks noGrp="1"/>
          </p:cNvSpPr>
          <p:nvPr>
            <p:ph type="sldNum" sz="quarter" idx="5"/>
          </p:nvPr>
        </p:nvSpPr>
        <p:spPr/>
        <p:txBody>
          <a:bodyPr/>
          <a:lstStyle/>
          <a:p>
            <a:fld id="{FDD647BD-E9D5-44A8-B304-C4CA6EC0F862}" type="slidenum">
              <a:rPr lang="en-US" smtClean="0"/>
              <a:t>2</a:t>
            </a:fld>
            <a:endParaRPr lang="en-US"/>
          </a:p>
        </p:txBody>
      </p:sp>
    </p:spTree>
    <p:extLst>
      <p:ext uri="{BB962C8B-B14F-4D97-AF65-F5344CB8AC3E}">
        <p14:creationId xmlns:p14="http://schemas.microsoft.com/office/powerpoint/2010/main" val="285379131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“Solutions come from elevating EVS as infection prevention leaders, using data to advocate for adequate staffing, and responding to outbreaks as a united team instead of separate silos.”</a:t>
            </a:r>
          </a:p>
        </p:txBody>
      </p:sp>
      <p:sp>
        <p:nvSpPr>
          <p:cNvPr id="4" name="Slide Number Placeholder 3"/>
          <p:cNvSpPr>
            <a:spLocks noGrp="1"/>
          </p:cNvSpPr>
          <p:nvPr>
            <p:ph type="sldNum" sz="quarter" idx="5"/>
          </p:nvPr>
        </p:nvSpPr>
        <p:spPr/>
        <p:txBody>
          <a:bodyPr/>
          <a:lstStyle/>
          <a:p>
            <a:fld id="{FDD647BD-E9D5-44A8-B304-C4CA6EC0F862}" type="slidenum">
              <a:rPr lang="en-US" smtClean="0"/>
              <a:t>12</a:t>
            </a:fld>
            <a:endParaRPr lang="en-US"/>
          </a:p>
        </p:txBody>
      </p:sp>
    </p:spTree>
    <p:extLst>
      <p:ext uri="{BB962C8B-B14F-4D97-AF65-F5344CB8AC3E}">
        <p14:creationId xmlns:p14="http://schemas.microsoft.com/office/powerpoint/2010/main" val="30077207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“Recognition matters. Celebrate EVS contributions, include them in safety committees, and build champions within both EVS and IP. Culture grows when people feel valued and included.”</a:t>
            </a:r>
          </a:p>
        </p:txBody>
      </p:sp>
      <p:sp>
        <p:nvSpPr>
          <p:cNvPr id="4" name="Slide Number Placeholder 3"/>
          <p:cNvSpPr>
            <a:spLocks noGrp="1"/>
          </p:cNvSpPr>
          <p:nvPr>
            <p:ph type="sldNum" sz="quarter" idx="5"/>
          </p:nvPr>
        </p:nvSpPr>
        <p:spPr/>
        <p:txBody>
          <a:bodyPr/>
          <a:lstStyle/>
          <a:p>
            <a:fld id="{FDD647BD-E9D5-44A8-B304-C4CA6EC0F862}" type="slidenum">
              <a:rPr lang="en-US" smtClean="0"/>
              <a:t>13</a:t>
            </a:fld>
            <a:endParaRPr lang="en-US"/>
          </a:p>
        </p:txBody>
      </p:sp>
    </p:spTree>
    <p:extLst>
      <p:ext uri="{BB962C8B-B14F-4D97-AF65-F5344CB8AC3E}">
        <p14:creationId xmlns:p14="http://schemas.microsoft.com/office/powerpoint/2010/main" val="250423037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“Pause here to engage the audience: How do YOU currently partner with EVS in your hospitals? What’s worked well? What’s been a challenge?”</a:t>
            </a:r>
          </a:p>
        </p:txBody>
      </p:sp>
      <p:sp>
        <p:nvSpPr>
          <p:cNvPr id="4" name="Slide Number Placeholder 3"/>
          <p:cNvSpPr>
            <a:spLocks noGrp="1"/>
          </p:cNvSpPr>
          <p:nvPr>
            <p:ph type="sldNum" sz="quarter" idx="5"/>
          </p:nvPr>
        </p:nvSpPr>
        <p:spPr/>
        <p:txBody>
          <a:bodyPr/>
          <a:lstStyle/>
          <a:p>
            <a:fld id="{FDD647BD-E9D5-44A8-B304-C4CA6EC0F862}" type="slidenum">
              <a:rPr lang="en-US" smtClean="0"/>
              <a:t>14</a:t>
            </a:fld>
            <a:endParaRPr lang="en-US"/>
          </a:p>
        </p:txBody>
      </p:sp>
    </p:spTree>
    <p:extLst>
      <p:ext uri="{BB962C8B-B14F-4D97-AF65-F5344CB8AC3E}">
        <p14:creationId xmlns:p14="http://schemas.microsoft.com/office/powerpoint/2010/main" val="127765985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EVS and IP work together, hospitals see lower HAIs, fewer survey findings, and stronger cultures of safety. The partnership directly benefits patients and staff.”</a:t>
            </a:r>
          </a:p>
        </p:txBody>
      </p:sp>
      <p:sp>
        <p:nvSpPr>
          <p:cNvPr id="4" name="Slide Number Placeholder 3"/>
          <p:cNvSpPr>
            <a:spLocks noGrp="1"/>
          </p:cNvSpPr>
          <p:nvPr>
            <p:ph type="sldNum" sz="quarter" idx="5"/>
          </p:nvPr>
        </p:nvSpPr>
        <p:spPr/>
        <p:txBody>
          <a:bodyPr/>
          <a:lstStyle/>
          <a:p>
            <a:fld id="{FDD647BD-E9D5-44A8-B304-C4CA6EC0F862}" type="slidenum">
              <a:rPr lang="en-US" smtClean="0"/>
              <a:t>15</a:t>
            </a:fld>
            <a:endParaRPr lang="en-US"/>
          </a:p>
        </p:txBody>
      </p:sp>
    </p:spTree>
    <p:extLst>
      <p:ext uri="{BB962C8B-B14F-4D97-AF65-F5344CB8AC3E}">
        <p14:creationId xmlns:p14="http://schemas.microsoft.com/office/powerpoint/2010/main" val="73383949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key takeaway: EVS and IP are stronger together. Build relationships, round units together, and celebrate shared wins. That’s how we protect patients and support each other.”</a:t>
            </a:r>
          </a:p>
        </p:txBody>
      </p:sp>
      <p:sp>
        <p:nvSpPr>
          <p:cNvPr id="4" name="Slide Number Placeholder 3"/>
          <p:cNvSpPr>
            <a:spLocks noGrp="1"/>
          </p:cNvSpPr>
          <p:nvPr>
            <p:ph type="sldNum" sz="quarter" idx="5"/>
          </p:nvPr>
        </p:nvSpPr>
        <p:spPr/>
        <p:txBody>
          <a:bodyPr/>
          <a:lstStyle/>
          <a:p>
            <a:fld id="{FDD647BD-E9D5-44A8-B304-C4CA6EC0F862}" type="slidenum">
              <a:rPr lang="en-US" smtClean="0"/>
              <a:t>16</a:t>
            </a:fld>
            <a:endParaRPr lang="en-US"/>
          </a:p>
        </p:txBody>
      </p:sp>
    </p:spTree>
    <p:extLst>
      <p:ext uri="{BB962C8B-B14F-4D97-AF65-F5344CB8AC3E}">
        <p14:creationId xmlns:p14="http://schemas.microsoft.com/office/powerpoint/2010/main" val="366055436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 was my pleasure and my honor to officially come to my first APIC conference it was wonderful!</a:t>
            </a:r>
          </a:p>
        </p:txBody>
      </p:sp>
      <p:sp>
        <p:nvSpPr>
          <p:cNvPr id="4" name="Slide Number Placeholder 3"/>
          <p:cNvSpPr>
            <a:spLocks noGrp="1"/>
          </p:cNvSpPr>
          <p:nvPr>
            <p:ph type="sldNum" sz="quarter" idx="5"/>
          </p:nvPr>
        </p:nvSpPr>
        <p:spPr/>
        <p:txBody>
          <a:bodyPr/>
          <a:lstStyle/>
          <a:p>
            <a:fld id="{FDD647BD-E9D5-44A8-B304-C4CA6EC0F862}" type="slidenum">
              <a:rPr lang="en-US" smtClean="0"/>
              <a:t>17</a:t>
            </a:fld>
            <a:endParaRPr lang="en-US"/>
          </a:p>
        </p:txBody>
      </p:sp>
    </p:spTree>
    <p:extLst>
      <p:ext uri="{BB962C8B-B14F-4D97-AF65-F5344CB8AC3E}">
        <p14:creationId xmlns:p14="http://schemas.microsoft.com/office/powerpoint/2010/main" val="31932432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“EVS is more than housekeeping. They are infection preventionists on the frontline. Daily cleaning, disinfection, and terminal cleans are key defenses against HAIs. Every room turnover is an infection prevention event.”</a:t>
            </a:r>
          </a:p>
        </p:txBody>
      </p:sp>
      <p:sp>
        <p:nvSpPr>
          <p:cNvPr id="4" name="Slide Number Placeholder 3"/>
          <p:cNvSpPr>
            <a:spLocks noGrp="1"/>
          </p:cNvSpPr>
          <p:nvPr>
            <p:ph type="sldNum" sz="quarter" idx="5"/>
          </p:nvPr>
        </p:nvSpPr>
        <p:spPr/>
        <p:txBody>
          <a:bodyPr/>
          <a:lstStyle/>
          <a:p>
            <a:fld id="{FDD647BD-E9D5-44A8-B304-C4CA6EC0F862}" type="slidenum">
              <a:rPr lang="en-US" smtClean="0"/>
              <a:t>4</a:t>
            </a:fld>
            <a:endParaRPr lang="en-US"/>
          </a:p>
        </p:txBody>
      </p:sp>
    </p:spTree>
    <p:extLst>
      <p:ext uri="{BB962C8B-B14F-4D97-AF65-F5344CB8AC3E}">
        <p14:creationId xmlns:p14="http://schemas.microsoft.com/office/powerpoint/2010/main" val="15583677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“IP provides surveillance, develops policies, and leads outbreak responses. But policies alone don’t protect patients — implementation is where EVS brings those policies to life.”</a:t>
            </a:r>
          </a:p>
        </p:txBody>
      </p:sp>
      <p:sp>
        <p:nvSpPr>
          <p:cNvPr id="4" name="Slide Number Placeholder 3"/>
          <p:cNvSpPr>
            <a:spLocks noGrp="1"/>
          </p:cNvSpPr>
          <p:nvPr>
            <p:ph type="sldNum" sz="quarter" idx="5"/>
          </p:nvPr>
        </p:nvSpPr>
        <p:spPr/>
        <p:txBody>
          <a:bodyPr/>
          <a:lstStyle/>
          <a:p>
            <a:fld id="{FDD647BD-E9D5-44A8-B304-C4CA6EC0F862}" type="slidenum">
              <a:rPr lang="en-US" smtClean="0"/>
              <a:t>5</a:t>
            </a:fld>
            <a:endParaRPr lang="en-US"/>
          </a:p>
        </p:txBody>
      </p:sp>
    </p:spTree>
    <p:extLst>
      <p:ext uri="{BB962C8B-B14F-4D97-AF65-F5344CB8AC3E}">
        <p14:creationId xmlns:p14="http://schemas.microsoft.com/office/powerpoint/2010/main" val="39188278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“Both EVS and IP share the same mission: creating a safe environment for patients and staff. We overlap most in cleaning standards, outbreak management, and survey readiness. Collaboration in these spaces is critical.”</a:t>
            </a:r>
          </a:p>
        </p:txBody>
      </p:sp>
      <p:sp>
        <p:nvSpPr>
          <p:cNvPr id="4" name="Slide Number Placeholder 3"/>
          <p:cNvSpPr>
            <a:spLocks noGrp="1"/>
          </p:cNvSpPr>
          <p:nvPr>
            <p:ph type="sldNum" sz="quarter" idx="5"/>
          </p:nvPr>
        </p:nvSpPr>
        <p:spPr/>
        <p:txBody>
          <a:bodyPr/>
          <a:lstStyle/>
          <a:p>
            <a:fld id="{FDD647BD-E9D5-44A8-B304-C4CA6EC0F862}" type="slidenum">
              <a:rPr lang="en-US" smtClean="0"/>
              <a:t>6</a:t>
            </a:fld>
            <a:endParaRPr lang="en-US"/>
          </a:p>
        </p:txBody>
      </p:sp>
    </p:spTree>
    <p:extLst>
      <p:ext uri="{BB962C8B-B14F-4D97-AF65-F5344CB8AC3E}">
        <p14:creationId xmlns:p14="http://schemas.microsoft.com/office/powerpoint/2010/main" val="6086896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foundation of partnership is trust, open communication, and joint education. EVS and IP must learn from each other and share accountability for outcomes.”</a:t>
            </a:r>
          </a:p>
        </p:txBody>
      </p:sp>
      <p:sp>
        <p:nvSpPr>
          <p:cNvPr id="4" name="Slide Number Placeholder 3"/>
          <p:cNvSpPr>
            <a:spLocks noGrp="1"/>
          </p:cNvSpPr>
          <p:nvPr>
            <p:ph type="sldNum" sz="quarter" idx="5"/>
          </p:nvPr>
        </p:nvSpPr>
        <p:spPr/>
        <p:txBody>
          <a:bodyPr/>
          <a:lstStyle/>
          <a:p>
            <a:fld id="{FDD647BD-E9D5-44A8-B304-C4CA6EC0F862}" type="slidenum">
              <a:rPr lang="en-US" smtClean="0"/>
              <a:t>7</a:t>
            </a:fld>
            <a:endParaRPr lang="en-US"/>
          </a:p>
        </p:txBody>
      </p:sp>
    </p:spTree>
    <p:extLst>
      <p:ext uri="{BB962C8B-B14F-4D97-AF65-F5344CB8AC3E}">
        <p14:creationId xmlns:p14="http://schemas.microsoft.com/office/powerpoint/2010/main" val="12555353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Several years ago, we had a sudden spike in </a:t>
            </a:r>
            <a:r>
              <a:rPr lang="en-US" dirty="0" err="1"/>
              <a:t>Clostridioides</a:t>
            </a:r>
            <a:r>
              <a:rPr lang="en-US" dirty="0"/>
              <a:t> difficile cases on one of our med-surg units. Infection Prevention immediately began surveillance, but they knew they needed EVS at the table. Together, we did a joint review of the cleaning process.</a:t>
            </a:r>
          </a:p>
          <a:p>
            <a:endParaRPr lang="en-US" dirty="0"/>
          </a:p>
          <a:p>
            <a:r>
              <a:rPr lang="en-US" dirty="0"/>
              <a:t>We realized that while the team was using the correct sporicidal product, the contact time wasn’t being consistently observed. Rather than pointing fingers, we partnered. Infection Prevention provided a refresher on C. diff transmission. EVS supervisors reinforced training on dwell times and checklists.</a:t>
            </a:r>
          </a:p>
          <a:p>
            <a:endParaRPr lang="en-US" dirty="0"/>
          </a:p>
          <a:p>
            <a:r>
              <a:rPr lang="en-US" dirty="0"/>
              <a:t>We also implemented fluorescent marker testing — IP applied the markers, EVS cleaned, and then IP checked for completion. Within two months, our C. diff rates dropped by nearly 40%.</a:t>
            </a:r>
          </a:p>
          <a:p>
            <a:endParaRPr lang="en-US" dirty="0"/>
          </a:p>
          <a:p>
            <a:r>
              <a:rPr lang="en-US" dirty="0"/>
              <a:t>That outcome didn’t come from surveillance alone or cleaning alone. It came from collaboration, accountability, and shared responsibility.</a:t>
            </a:r>
          </a:p>
          <a:p>
            <a:endParaRPr lang="en-US" dirty="0"/>
          </a:p>
          <a:p>
            <a:endParaRPr lang="en-US" dirty="0"/>
          </a:p>
          <a:p>
            <a:r>
              <a:rPr lang="en-US" dirty="0"/>
              <a:t>•	Increased the department’s hand hygiene scores to consistently exceed 90% compared to prior years (2023 – 49.4%; 2024 – 71.6%; 2025 – 93.3%)</a:t>
            </a:r>
          </a:p>
          <a:p>
            <a:endParaRPr lang="en-US" dirty="0"/>
          </a:p>
        </p:txBody>
      </p:sp>
      <p:sp>
        <p:nvSpPr>
          <p:cNvPr id="4" name="Slide Number Placeholder 3"/>
          <p:cNvSpPr>
            <a:spLocks noGrp="1"/>
          </p:cNvSpPr>
          <p:nvPr>
            <p:ph type="sldNum" sz="quarter" idx="5"/>
          </p:nvPr>
        </p:nvSpPr>
        <p:spPr/>
        <p:txBody>
          <a:bodyPr/>
          <a:lstStyle/>
          <a:p>
            <a:fld id="{FDD647BD-E9D5-44A8-B304-C4CA6EC0F862}" type="slidenum">
              <a:rPr lang="en-US" smtClean="0"/>
              <a:t>8</a:t>
            </a:fld>
            <a:endParaRPr lang="en-US"/>
          </a:p>
        </p:txBody>
      </p:sp>
    </p:spTree>
    <p:extLst>
      <p:ext uri="{BB962C8B-B14F-4D97-AF65-F5344CB8AC3E}">
        <p14:creationId xmlns:p14="http://schemas.microsoft.com/office/powerpoint/2010/main" val="27325577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FC4F20-86F1-9A19-B3EB-C05D3C14104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8C4A907-D600-C668-6FE8-6B48B802BC7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3BF820A-40A4-5C4B-B530-8A3307325853}"/>
              </a:ext>
            </a:extLst>
          </p:cNvPr>
          <p:cNvSpPr>
            <a:spLocks noGrp="1"/>
          </p:cNvSpPr>
          <p:nvPr>
            <p:ph type="body" idx="1"/>
          </p:nvPr>
        </p:nvSpPr>
        <p:spPr/>
        <p:txBody>
          <a:bodyPr/>
          <a:lstStyle/>
          <a:p>
            <a:endParaRPr lang="en-US" dirty="0"/>
          </a:p>
          <a:p>
            <a:endParaRPr lang="en-US" dirty="0"/>
          </a:p>
          <a:p>
            <a:r>
              <a:rPr lang="en-US" dirty="0"/>
              <a:t>Structured training and reinforcement of hand hygiene policy and HR process</a:t>
            </a:r>
          </a:p>
        </p:txBody>
      </p:sp>
      <p:sp>
        <p:nvSpPr>
          <p:cNvPr id="4" name="Slide Number Placeholder 3">
            <a:extLst>
              <a:ext uri="{FF2B5EF4-FFF2-40B4-BE49-F238E27FC236}">
                <a16:creationId xmlns:a16="http://schemas.microsoft.com/office/drawing/2014/main" id="{9939EF13-637F-4036-DFA8-4E7C241E301B}"/>
              </a:ext>
            </a:extLst>
          </p:cNvPr>
          <p:cNvSpPr>
            <a:spLocks noGrp="1"/>
          </p:cNvSpPr>
          <p:nvPr>
            <p:ph type="sldNum" sz="quarter" idx="5"/>
          </p:nvPr>
        </p:nvSpPr>
        <p:spPr/>
        <p:txBody>
          <a:bodyPr/>
          <a:lstStyle/>
          <a:p>
            <a:fld id="{FDD647BD-E9D5-44A8-B304-C4CA6EC0F862}" type="slidenum">
              <a:rPr lang="en-US" smtClean="0"/>
              <a:t>9</a:t>
            </a:fld>
            <a:endParaRPr lang="en-US"/>
          </a:p>
        </p:txBody>
      </p:sp>
    </p:spTree>
    <p:extLst>
      <p:ext uri="{BB962C8B-B14F-4D97-AF65-F5344CB8AC3E}">
        <p14:creationId xmlns:p14="http://schemas.microsoft.com/office/powerpoint/2010/main" val="25036048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5A163E-4711-77DF-80E5-F705931A3E2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659BAC2-50C4-D050-7DB3-3C41E32AAFF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5B94741-36AE-12B9-B9A6-E9CCB6278288}"/>
              </a:ext>
            </a:extLst>
          </p:cNvPr>
          <p:cNvSpPr>
            <a:spLocks noGrp="1"/>
          </p:cNvSpPr>
          <p:nvPr>
            <p:ph type="body" idx="1"/>
          </p:nvPr>
        </p:nvSpPr>
        <p:spPr/>
        <p:txBody>
          <a:bodyPr/>
          <a:lstStyle/>
          <a:p>
            <a:r>
              <a:rPr lang="en-US" dirty="0"/>
              <a:t>During the height of the COVID-19 pandemic, our hospital faced a surge unlike anything we had seen before. Entire units had to be converted into COVID units overnight.</a:t>
            </a:r>
          </a:p>
          <a:p>
            <a:endParaRPr lang="en-US" dirty="0"/>
          </a:p>
          <a:p>
            <a:r>
              <a:rPr lang="en-US" dirty="0"/>
              <a:t>Infection Prevention led the effort to set new protocols: PPE donning/doffing stations, isolation signage, and updated cleaning standards. But it was EVS that operationalized it. My team re-trained staff in real time, reassigned cleaning routes, and even helped build new workflows for safe trash and linen handling.</a:t>
            </a:r>
          </a:p>
          <a:p>
            <a:endParaRPr lang="en-US" dirty="0"/>
          </a:p>
          <a:p>
            <a:r>
              <a:rPr lang="en-US" dirty="0"/>
              <a:t>Every morning, EVS leaders and IP met for 15 minutes to align — what was working, what needed adjustment. That rapid feedback loop kept staff safe and gave leadership confidence.</a:t>
            </a:r>
          </a:p>
          <a:p>
            <a:endParaRPr lang="en-US" dirty="0"/>
          </a:p>
          <a:p>
            <a:r>
              <a:rPr lang="en-US" dirty="0"/>
              <a:t>The best part? Staff felt supported because they saw IP and EVS standing side by side. That culture of unity carried us through one of the hardest chapters in healthcare.</a:t>
            </a:r>
          </a:p>
          <a:p>
            <a:endParaRPr lang="en-US" dirty="0"/>
          </a:p>
          <a:p>
            <a:endParaRPr lang="en-US" dirty="0"/>
          </a:p>
        </p:txBody>
      </p:sp>
      <p:sp>
        <p:nvSpPr>
          <p:cNvPr id="4" name="Slide Number Placeholder 3">
            <a:extLst>
              <a:ext uri="{FF2B5EF4-FFF2-40B4-BE49-F238E27FC236}">
                <a16:creationId xmlns:a16="http://schemas.microsoft.com/office/drawing/2014/main" id="{643A234E-1861-4848-7581-C4BAABAA1219}"/>
              </a:ext>
            </a:extLst>
          </p:cNvPr>
          <p:cNvSpPr>
            <a:spLocks noGrp="1"/>
          </p:cNvSpPr>
          <p:nvPr>
            <p:ph type="sldNum" sz="quarter" idx="5"/>
          </p:nvPr>
        </p:nvSpPr>
        <p:spPr/>
        <p:txBody>
          <a:bodyPr/>
          <a:lstStyle/>
          <a:p>
            <a:fld id="{FDD647BD-E9D5-44A8-B304-C4CA6EC0F862}" type="slidenum">
              <a:rPr lang="en-US" smtClean="0"/>
              <a:t>10</a:t>
            </a:fld>
            <a:endParaRPr lang="en-US"/>
          </a:p>
        </p:txBody>
      </p:sp>
    </p:spTree>
    <p:extLst>
      <p:ext uri="{BB962C8B-B14F-4D97-AF65-F5344CB8AC3E}">
        <p14:creationId xmlns:p14="http://schemas.microsoft.com/office/powerpoint/2010/main" val="25053215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“Challenges include the perception that EVS is ‘just housekeeping,’ staffing/resource limitations, and the rise of emerging pathogens like Candida auris. These issues make partnership more important than ever.”</a:t>
            </a:r>
          </a:p>
        </p:txBody>
      </p:sp>
      <p:sp>
        <p:nvSpPr>
          <p:cNvPr id="4" name="Slide Number Placeholder 3"/>
          <p:cNvSpPr>
            <a:spLocks noGrp="1"/>
          </p:cNvSpPr>
          <p:nvPr>
            <p:ph type="sldNum" sz="quarter" idx="5"/>
          </p:nvPr>
        </p:nvSpPr>
        <p:spPr/>
        <p:txBody>
          <a:bodyPr/>
          <a:lstStyle/>
          <a:p>
            <a:fld id="{FDD647BD-E9D5-44A8-B304-C4CA6EC0F862}" type="slidenum">
              <a:rPr lang="en-US" smtClean="0"/>
              <a:t>11</a:t>
            </a:fld>
            <a:endParaRPr lang="en-US"/>
          </a:p>
        </p:txBody>
      </p:sp>
    </p:spTree>
    <p:extLst>
      <p:ext uri="{BB962C8B-B14F-4D97-AF65-F5344CB8AC3E}">
        <p14:creationId xmlns:p14="http://schemas.microsoft.com/office/powerpoint/2010/main" val="35007046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10/9/25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10/9/25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10/9/25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10/9/25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10/9/25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10/9/25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10/9/25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10/9/25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10/9/25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10/9/25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10/9/25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10/9/25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98321"/>
            <a:ext cx="7772400" cy="1470025"/>
          </a:xfrm>
        </p:spPr>
        <p:txBody>
          <a:bodyPr>
            <a:normAutofit fontScale="90000"/>
          </a:bodyPr>
          <a:lstStyle/>
          <a:p>
            <a:r>
              <a:rPr lang="en-US" dirty="0"/>
              <a:t>From Silos to Synergy: Building a Strong Partnership Between EVS and Infection Prevention</a:t>
            </a:r>
            <a:endParaRPr dirty="0"/>
          </a:p>
        </p:txBody>
      </p:sp>
      <p:sp>
        <p:nvSpPr>
          <p:cNvPr id="3" name="Subtitle 2"/>
          <p:cNvSpPr>
            <a:spLocks noGrp="1"/>
          </p:cNvSpPr>
          <p:nvPr>
            <p:ph type="subTitle" idx="1"/>
          </p:nvPr>
        </p:nvSpPr>
        <p:spPr>
          <a:xfrm>
            <a:off x="1371600" y="3447288"/>
            <a:ext cx="6400800" cy="1752600"/>
          </a:xfrm>
        </p:spPr>
        <p:txBody>
          <a:bodyPr>
            <a:normAutofit fontScale="70000" lnSpcReduction="20000"/>
          </a:bodyPr>
          <a:lstStyle/>
          <a:p>
            <a:r>
              <a:rPr dirty="0">
                <a:solidFill>
                  <a:schemeClr val="tx2">
                    <a:lumMod val="75000"/>
                  </a:schemeClr>
                </a:solidFill>
              </a:rPr>
              <a:t>How Environmental Services and Infection Prevention Build Partnerships that Protect Patients</a:t>
            </a:r>
          </a:p>
          <a:p>
            <a:r>
              <a:rPr dirty="0">
                <a:solidFill>
                  <a:schemeClr val="tx2">
                    <a:lumMod val="75000"/>
                  </a:schemeClr>
                </a:solidFill>
              </a:rPr>
              <a:t>New England APIC Conference</a:t>
            </a:r>
            <a:endParaRPr lang="en-US" dirty="0">
              <a:solidFill>
                <a:schemeClr val="tx2">
                  <a:lumMod val="75000"/>
                </a:schemeClr>
              </a:solidFill>
            </a:endParaRPr>
          </a:p>
          <a:p>
            <a:r>
              <a:rPr lang="en-US" dirty="0">
                <a:solidFill>
                  <a:schemeClr val="tx2">
                    <a:lumMod val="75000"/>
                  </a:schemeClr>
                </a:solidFill>
              </a:rPr>
              <a:t>Friday, October 10, 2025</a:t>
            </a:r>
          </a:p>
          <a:p>
            <a:r>
              <a:rPr lang="en-US" dirty="0">
                <a:solidFill>
                  <a:schemeClr val="tx2">
                    <a:lumMod val="75000"/>
                  </a:schemeClr>
                </a:solidFill>
              </a:rPr>
              <a:t>James E. Odom, Jr. (J.J.), MBA, CHESP, CMIP, T-CHEST</a:t>
            </a:r>
            <a:endParaRPr dirty="0">
              <a:solidFill>
                <a:schemeClr val="tx2">
                  <a:lumMod val="75000"/>
                </a:schemeClr>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C785CE-8AE0-3298-9808-9AA96692412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5D1FC81-D53F-27A8-C74F-8E39347814E2}"/>
              </a:ext>
            </a:extLst>
          </p:cNvPr>
          <p:cNvSpPr>
            <a:spLocks noGrp="1"/>
          </p:cNvSpPr>
          <p:nvPr>
            <p:ph type="title"/>
          </p:nvPr>
        </p:nvSpPr>
        <p:spPr/>
        <p:txBody>
          <a:bodyPr/>
          <a:lstStyle/>
          <a:p>
            <a:r>
              <a:rPr dirty="0"/>
              <a:t>Case Study Example</a:t>
            </a:r>
            <a:r>
              <a:rPr lang="en-US" dirty="0"/>
              <a:t> #3</a:t>
            </a:r>
            <a:endParaRPr dirty="0"/>
          </a:p>
        </p:txBody>
      </p:sp>
      <p:sp>
        <p:nvSpPr>
          <p:cNvPr id="3" name="Content Placeholder 2">
            <a:extLst>
              <a:ext uri="{FF2B5EF4-FFF2-40B4-BE49-F238E27FC236}">
                <a16:creationId xmlns:a16="http://schemas.microsoft.com/office/drawing/2014/main" id="{61BB7A26-0468-2186-0CDE-265CA180AA0B}"/>
              </a:ext>
            </a:extLst>
          </p:cNvPr>
          <p:cNvSpPr>
            <a:spLocks noGrp="1"/>
          </p:cNvSpPr>
          <p:nvPr>
            <p:ph idx="1"/>
          </p:nvPr>
        </p:nvSpPr>
        <p:spPr/>
        <p:txBody>
          <a:bodyPr/>
          <a:lstStyle/>
          <a:p>
            <a:endParaRPr dirty="0"/>
          </a:p>
          <a:p>
            <a:pPr marL="0" indent="0" algn="ctr">
              <a:buNone/>
            </a:pPr>
            <a:endParaRPr lang="en-US" dirty="0"/>
          </a:p>
          <a:p>
            <a:pPr marL="0" indent="0" algn="ctr">
              <a:buNone/>
            </a:pPr>
            <a:r>
              <a:rPr lang="en-US" dirty="0"/>
              <a:t>COVID-19 Surge Collaboration</a:t>
            </a:r>
          </a:p>
          <a:p>
            <a:pPr marL="0" indent="0" algn="ctr">
              <a:buNone/>
            </a:pPr>
            <a:endParaRPr lang="en-US" dirty="0"/>
          </a:p>
        </p:txBody>
      </p:sp>
    </p:spTree>
    <p:extLst>
      <p:ext uri="{BB962C8B-B14F-4D97-AF65-F5344CB8AC3E}">
        <p14:creationId xmlns:p14="http://schemas.microsoft.com/office/powerpoint/2010/main" val="1902241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Challenges We Face</a:t>
            </a:r>
          </a:p>
        </p:txBody>
      </p:sp>
      <p:sp>
        <p:nvSpPr>
          <p:cNvPr id="3" name="Content Placeholder 2"/>
          <p:cNvSpPr>
            <a:spLocks noGrp="1"/>
          </p:cNvSpPr>
          <p:nvPr>
            <p:ph idx="1"/>
          </p:nvPr>
        </p:nvSpPr>
        <p:spPr/>
        <p:txBody>
          <a:bodyPr/>
          <a:lstStyle/>
          <a:p>
            <a:endParaRPr/>
          </a:p>
          <a:p>
            <a:r>
              <a:t>Perception of EVS as 'just housekeeping'</a:t>
            </a:r>
          </a:p>
          <a:p>
            <a:r>
              <a:t>Limited resources</a:t>
            </a:r>
          </a:p>
          <a:p>
            <a:r>
              <a:t>Emerging pathogens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Solutions Through Partnership</a:t>
            </a:r>
          </a:p>
        </p:txBody>
      </p:sp>
      <p:sp>
        <p:nvSpPr>
          <p:cNvPr id="3" name="Content Placeholder 2"/>
          <p:cNvSpPr>
            <a:spLocks noGrp="1"/>
          </p:cNvSpPr>
          <p:nvPr>
            <p:ph idx="1"/>
          </p:nvPr>
        </p:nvSpPr>
        <p:spPr/>
        <p:txBody>
          <a:bodyPr/>
          <a:lstStyle/>
          <a:p>
            <a:endParaRPr/>
          </a:p>
          <a:p>
            <a:r>
              <a:t>Elevate EVS role</a:t>
            </a:r>
          </a:p>
          <a:p>
            <a:r>
              <a:t>Data-driven staffing</a:t>
            </a:r>
          </a:p>
          <a:p>
            <a:r>
              <a:t>Unified outbreak response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Culture of Collaboration</a:t>
            </a:r>
          </a:p>
        </p:txBody>
      </p:sp>
      <p:sp>
        <p:nvSpPr>
          <p:cNvPr id="3" name="Content Placeholder 2"/>
          <p:cNvSpPr>
            <a:spLocks noGrp="1"/>
          </p:cNvSpPr>
          <p:nvPr>
            <p:ph idx="1"/>
          </p:nvPr>
        </p:nvSpPr>
        <p:spPr/>
        <p:txBody>
          <a:bodyPr/>
          <a:lstStyle/>
          <a:p>
            <a:endParaRPr/>
          </a:p>
          <a:p>
            <a:r>
              <a:t>Recognition</a:t>
            </a:r>
          </a:p>
          <a:p>
            <a:r>
              <a:t>EVS/IP champions</a:t>
            </a:r>
          </a:p>
          <a:p>
            <a:r>
              <a:t>Committee involvement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Audience Engagement</a:t>
            </a:r>
          </a:p>
        </p:txBody>
      </p:sp>
      <p:sp>
        <p:nvSpPr>
          <p:cNvPr id="3" name="Content Placeholder 2"/>
          <p:cNvSpPr>
            <a:spLocks noGrp="1"/>
          </p:cNvSpPr>
          <p:nvPr>
            <p:ph idx="1"/>
          </p:nvPr>
        </p:nvSpPr>
        <p:spPr/>
        <p:txBody>
          <a:bodyPr/>
          <a:lstStyle/>
          <a:p>
            <a:endParaRPr/>
          </a:p>
          <a:p>
            <a:r>
              <a:t>How do YOU partner with EVS?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Outcomes of Strong Partnerships</a:t>
            </a:r>
          </a:p>
        </p:txBody>
      </p:sp>
      <p:sp>
        <p:nvSpPr>
          <p:cNvPr id="3" name="Content Placeholder 2"/>
          <p:cNvSpPr>
            <a:spLocks noGrp="1"/>
          </p:cNvSpPr>
          <p:nvPr>
            <p:ph idx="1"/>
          </p:nvPr>
        </p:nvSpPr>
        <p:spPr/>
        <p:txBody>
          <a:bodyPr/>
          <a:lstStyle/>
          <a:p>
            <a:endParaRPr/>
          </a:p>
          <a:p>
            <a:r>
              <a:t>Lower HAIs</a:t>
            </a:r>
          </a:p>
          <a:p>
            <a:r>
              <a:t>Survey readiness</a:t>
            </a:r>
          </a:p>
          <a:p>
            <a:r>
              <a:t>Stronger safety culture</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Closing Message</a:t>
            </a:r>
          </a:p>
        </p:txBody>
      </p:sp>
      <p:sp>
        <p:nvSpPr>
          <p:cNvPr id="3" name="Content Placeholder 2"/>
          <p:cNvSpPr>
            <a:spLocks noGrp="1"/>
          </p:cNvSpPr>
          <p:nvPr>
            <p:ph idx="1"/>
          </p:nvPr>
        </p:nvSpPr>
        <p:spPr/>
        <p:txBody>
          <a:bodyPr/>
          <a:lstStyle/>
          <a:p>
            <a:endParaRPr/>
          </a:p>
          <a:p>
            <a:r>
              <a:t>EVS &amp; IP = stronger together</a:t>
            </a:r>
          </a:p>
          <a:p>
            <a:r>
              <a:t>Walk units together</a:t>
            </a:r>
          </a:p>
          <a:p>
            <a:r>
              <a:t>Recognize shared victories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6C2124-F33E-3479-5AF9-CBA5F4BE4826}"/>
              </a:ext>
            </a:extLst>
          </p:cNvPr>
          <p:cNvSpPr>
            <a:spLocks noGrp="1"/>
          </p:cNvSpPr>
          <p:nvPr>
            <p:ph type="title"/>
          </p:nvPr>
        </p:nvSpPr>
        <p:spPr/>
        <p:txBody>
          <a:bodyPr>
            <a:normAutofit fontScale="90000"/>
          </a:bodyPr>
          <a:lstStyle/>
          <a:p>
            <a:br>
              <a:rPr lang="en-US" dirty="0"/>
            </a:br>
            <a:br>
              <a:rPr lang="en-US" dirty="0"/>
            </a:br>
            <a:br>
              <a:rPr lang="en-US" dirty="0"/>
            </a:br>
            <a:br>
              <a:rPr lang="en-US" dirty="0"/>
            </a:br>
            <a:br>
              <a:rPr lang="en-US" dirty="0"/>
            </a:br>
            <a:br>
              <a:rPr lang="en-US" dirty="0"/>
            </a:br>
            <a:br>
              <a:rPr lang="en-US" dirty="0"/>
            </a:br>
            <a:br>
              <a:rPr lang="en-US" dirty="0"/>
            </a:br>
            <a:r>
              <a:rPr lang="en-US" dirty="0"/>
              <a:t>Thank You!</a:t>
            </a:r>
          </a:p>
        </p:txBody>
      </p:sp>
    </p:spTree>
    <p:extLst>
      <p:ext uri="{BB962C8B-B14F-4D97-AF65-F5344CB8AC3E}">
        <p14:creationId xmlns:p14="http://schemas.microsoft.com/office/powerpoint/2010/main" val="41309152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Q&amp;A / Discussion</a:t>
            </a:r>
          </a:p>
        </p:txBody>
      </p:sp>
      <p:sp>
        <p:nvSpPr>
          <p:cNvPr id="3" name="Content Placeholder 2"/>
          <p:cNvSpPr>
            <a:spLocks noGrp="1"/>
          </p:cNvSpPr>
          <p:nvPr>
            <p:ph idx="1"/>
          </p:nvPr>
        </p:nvSpPr>
        <p:spPr/>
        <p:txBody>
          <a:bodyPr/>
          <a:lstStyle/>
          <a:p>
            <a:endParaRPr/>
          </a:p>
          <a:p>
            <a:r>
              <a:t>Invite questions/reflections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Introduction</a:t>
            </a:r>
          </a:p>
        </p:txBody>
      </p:sp>
      <p:sp>
        <p:nvSpPr>
          <p:cNvPr id="3" name="Content Placeholder 2"/>
          <p:cNvSpPr>
            <a:spLocks noGrp="1"/>
          </p:cNvSpPr>
          <p:nvPr>
            <p:ph idx="1"/>
          </p:nvPr>
        </p:nvSpPr>
        <p:spPr/>
        <p:txBody>
          <a:bodyPr/>
          <a:lstStyle/>
          <a:p>
            <a:endParaRPr/>
          </a:p>
          <a:p>
            <a:r>
              <a:t>Partnership = essential, not optional</a:t>
            </a:r>
          </a:p>
          <a:p>
            <a:r>
              <a:t>Shared mission: patient safety</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3227EF-0D7C-399F-D303-8265A192E7FD}"/>
              </a:ext>
            </a:extLst>
          </p:cNvPr>
          <p:cNvSpPr>
            <a:spLocks noGrp="1"/>
          </p:cNvSpPr>
          <p:nvPr>
            <p:ph type="title"/>
          </p:nvPr>
        </p:nvSpPr>
        <p:spPr/>
        <p:txBody>
          <a:bodyPr/>
          <a:lstStyle/>
          <a:p>
            <a:r>
              <a:rPr lang="en-US" dirty="0"/>
              <a:t>Partnership Creation</a:t>
            </a:r>
          </a:p>
        </p:txBody>
      </p:sp>
      <p:sp>
        <p:nvSpPr>
          <p:cNvPr id="3" name="Content Placeholder 2">
            <a:extLst>
              <a:ext uri="{FF2B5EF4-FFF2-40B4-BE49-F238E27FC236}">
                <a16:creationId xmlns:a16="http://schemas.microsoft.com/office/drawing/2014/main" id="{88768534-D6D5-CD0E-25D6-1072A324C2B0}"/>
              </a:ext>
            </a:extLst>
          </p:cNvPr>
          <p:cNvSpPr>
            <a:spLocks noGrp="1"/>
          </p:cNvSpPr>
          <p:nvPr>
            <p:ph idx="1"/>
          </p:nvPr>
        </p:nvSpPr>
        <p:spPr/>
        <p:txBody>
          <a:bodyPr/>
          <a:lstStyle/>
          <a:p>
            <a:r>
              <a:rPr lang="en-US" dirty="0"/>
              <a:t>Director of Inpatient Nursing</a:t>
            </a:r>
          </a:p>
          <a:p>
            <a:r>
              <a:rPr lang="en-US" dirty="0"/>
              <a:t>Director of Emergency Department</a:t>
            </a:r>
          </a:p>
          <a:p>
            <a:r>
              <a:rPr lang="en-US" dirty="0"/>
              <a:t>Director of Surgical Services</a:t>
            </a:r>
          </a:p>
          <a:p>
            <a:r>
              <a:rPr lang="en-US" dirty="0"/>
              <a:t>Director of Infection Prevention</a:t>
            </a:r>
          </a:p>
        </p:txBody>
      </p:sp>
    </p:spTree>
    <p:extLst>
      <p:ext uri="{BB962C8B-B14F-4D97-AF65-F5344CB8AC3E}">
        <p14:creationId xmlns:p14="http://schemas.microsoft.com/office/powerpoint/2010/main" val="33960929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EVS Role in Infection Prevention</a:t>
            </a:r>
          </a:p>
        </p:txBody>
      </p:sp>
      <p:sp>
        <p:nvSpPr>
          <p:cNvPr id="3" name="Content Placeholder 2"/>
          <p:cNvSpPr>
            <a:spLocks noGrp="1"/>
          </p:cNvSpPr>
          <p:nvPr>
            <p:ph idx="1"/>
          </p:nvPr>
        </p:nvSpPr>
        <p:spPr/>
        <p:txBody>
          <a:bodyPr/>
          <a:lstStyle/>
          <a:p>
            <a:endParaRPr/>
          </a:p>
          <a:p>
            <a:r>
              <a:t>Beyond housekeeping → patient safety</a:t>
            </a:r>
          </a:p>
          <a:p>
            <a:r>
              <a:t>Daily disinfection</a:t>
            </a:r>
          </a:p>
          <a:p>
            <a:r>
              <a:t>Terminal cleaning</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Infection Prevention Role</a:t>
            </a:r>
          </a:p>
        </p:txBody>
      </p:sp>
      <p:sp>
        <p:nvSpPr>
          <p:cNvPr id="3" name="Content Placeholder 2"/>
          <p:cNvSpPr>
            <a:spLocks noGrp="1"/>
          </p:cNvSpPr>
          <p:nvPr>
            <p:ph idx="1"/>
          </p:nvPr>
        </p:nvSpPr>
        <p:spPr/>
        <p:txBody>
          <a:bodyPr/>
          <a:lstStyle/>
          <a:p>
            <a:endParaRPr/>
          </a:p>
          <a:p>
            <a:r>
              <a:t>Surveillance &amp; policies</a:t>
            </a:r>
          </a:p>
          <a:p>
            <a:r>
              <a:t>Education &amp; outbreak response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Where We Overlap</a:t>
            </a:r>
          </a:p>
        </p:txBody>
      </p:sp>
      <p:sp>
        <p:nvSpPr>
          <p:cNvPr id="3" name="Content Placeholder 2"/>
          <p:cNvSpPr>
            <a:spLocks noGrp="1"/>
          </p:cNvSpPr>
          <p:nvPr>
            <p:ph idx="1"/>
          </p:nvPr>
        </p:nvSpPr>
        <p:spPr/>
        <p:txBody>
          <a:bodyPr/>
          <a:lstStyle/>
          <a:p>
            <a:endParaRPr/>
          </a:p>
          <a:p>
            <a:r>
              <a:t>Shared mission = safe environment</a:t>
            </a:r>
          </a:p>
          <a:p>
            <a:r>
              <a:t>Disinfection, outbreaks, survey readiness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Foundations of Partnership</a:t>
            </a:r>
          </a:p>
        </p:txBody>
      </p:sp>
      <p:sp>
        <p:nvSpPr>
          <p:cNvPr id="3" name="Content Placeholder 2"/>
          <p:cNvSpPr>
            <a:spLocks noGrp="1"/>
          </p:cNvSpPr>
          <p:nvPr>
            <p:ph idx="1"/>
          </p:nvPr>
        </p:nvSpPr>
        <p:spPr/>
        <p:txBody>
          <a:bodyPr/>
          <a:lstStyle/>
          <a:p>
            <a:endParaRPr/>
          </a:p>
          <a:p>
            <a:r>
              <a:t>Shared standards</a:t>
            </a:r>
          </a:p>
          <a:p>
            <a:r>
              <a:t>Communication</a:t>
            </a:r>
          </a:p>
          <a:p>
            <a:r>
              <a:t>Joint education</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Case Study Example</a:t>
            </a:r>
            <a:r>
              <a:rPr lang="en-US" dirty="0"/>
              <a:t> 1</a:t>
            </a:r>
            <a:endParaRPr dirty="0"/>
          </a:p>
        </p:txBody>
      </p:sp>
      <p:sp>
        <p:nvSpPr>
          <p:cNvPr id="3" name="Content Placeholder 2"/>
          <p:cNvSpPr>
            <a:spLocks noGrp="1"/>
          </p:cNvSpPr>
          <p:nvPr>
            <p:ph idx="1"/>
          </p:nvPr>
        </p:nvSpPr>
        <p:spPr/>
        <p:txBody>
          <a:bodyPr/>
          <a:lstStyle/>
          <a:p>
            <a:endParaRPr dirty="0"/>
          </a:p>
          <a:p>
            <a:pPr marL="0" indent="0" algn="ctr">
              <a:buNone/>
            </a:pPr>
            <a:r>
              <a:rPr lang="en-US" dirty="0"/>
              <a:t>C-Diff Outbreak</a:t>
            </a:r>
          </a:p>
          <a:p>
            <a:pPr marL="0" indent="0" algn="ctr">
              <a:buNone/>
            </a:pP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B288E6-3970-55DD-C3DD-EFCA1D6D80C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4EF594D-ED7C-C6C8-023F-86A4F416AAA1}"/>
              </a:ext>
            </a:extLst>
          </p:cNvPr>
          <p:cNvSpPr>
            <a:spLocks noGrp="1"/>
          </p:cNvSpPr>
          <p:nvPr>
            <p:ph type="title"/>
          </p:nvPr>
        </p:nvSpPr>
        <p:spPr/>
        <p:txBody>
          <a:bodyPr/>
          <a:lstStyle/>
          <a:p>
            <a:r>
              <a:rPr dirty="0"/>
              <a:t>Case Study Example</a:t>
            </a:r>
            <a:r>
              <a:rPr lang="en-US" dirty="0"/>
              <a:t> 2</a:t>
            </a:r>
            <a:endParaRPr dirty="0"/>
          </a:p>
        </p:txBody>
      </p:sp>
      <p:sp>
        <p:nvSpPr>
          <p:cNvPr id="3" name="Content Placeholder 2">
            <a:extLst>
              <a:ext uri="{FF2B5EF4-FFF2-40B4-BE49-F238E27FC236}">
                <a16:creationId xmlns:a16="http://schemas.microsoft.com/office/drawing/2014/main" id="{C28B48D0-95A4-057B-9034-23E05CBCAE3F}"/>
              </a:ext>
            </a:extLst>
          </p:cNvPr>
          <p:cNvSpPr>
            <a:spLocks noGrp="1"/>
          </p:cNvSpPr>
          <p:nvPr>
            <p:ph idx="1"/>
          </p:nvPr>
        </p:nvSpPr>
        <p:spPr/>
        <p:txBody>
          <a:bodyPr/>
          <a:lstStyle/>
          <a:p>
            <a:endParaRPr dirty="0"/>
          </a:p>
          <a:p>
            <a:pPr marL="0" indent="0" algn="ctr">
              <a:buNone/>
            </a:pPr>
            <a:r>
              <a:rPr lang="en-US" dirty="0"/>
              <a:t>Hand Hygiene Compliance</a:t>
            </a:r>
          </a:p>
          <a:p>
            <a:pPr algn="ctr"/>
            <a:r>
              <a:rPr lang="en-US" dirty="0"/>
              <a:t>2023 – 49.4%</a:t>
            </a:r>
          </a:p>
          <a:p>
            <a:pPr algn="ctr"/>
            <a:r>
              <a:rPr lang="en-US" dirty="0"/>
              <a:t>2024 – 71.6%</a:t>
            </a:r>
          </a:p>
          <a:p>
            <a:pPr algn="ctr"/>
            <a:r>
              <a:rPr lang="en-US" dirty="0"/>
              <a:t>2025 – 93.3%</a:t>
            </a:r>
          </a:p>
        </p:txBody>
      </p:sp>
    </p:spTree>
    <p:extLst>
      <p:ext uri="{BB962C8B-B14F-4D97-AF65-F5344CB8AC3E}">
        <p14:creationId xmlns:p14="http://schemas.microsoft.com/office/powerpoint/2010/main" val="37348386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2351c679-5e32-48bf-8229-6b50402a8e40"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9D23057877B2764F84F7AE082E7BFE4B" ma:contentTypeVersion="14" ma:contentTypeDescription="Create a new document." ma:contentTypeScope="" ma:versionID="292dae1b50b115b233c7154aec9e79b7">
  <xsd:schema xmlns:xsd="http://www.w3.org/2001/XMLSchema" xmlns:xs="http://www.w3.org/2001/XMLSchema" xmlns:p="http://schemas.microsoft.com/office/2006/metadata/properties" xmlns:ns3="2351c679-5e32-48bf-8229-6b50402a8e40" xmlns:ns4="18ccc41a-8fe5-4c76-beea-c5d53c766ddd" targetNamespace="http://schemas.microsoft.com/office/2006/metadata/properties" ma:root="true" ma:fieldsID="f0acbe58d19448133fffe7021b140d7c" ns3:_="" ns4:_="">
    <xsd:import namespace="2351c679-5e32-48bf-8229-6b50402a8e40"/>
    <xsd:import namespace="18ccc41a-8fe5-4c76-beea-c5d53c766ddd"/>
    <xsd:element name="properties">
      <xsd:complexType>
        <xsd:sequence>
          <xsd:element name="documentManagement">
            <xsd:complexType>
              <xsd:all>
                <xsd:element ref="ns3:MediaServiceMetadata" minOccurs="0"/>
                <xsd:element ref="ns3:MediaServiceFastMetadata" minOccurs="0"/>
                <xsd:element ref="ns3:_activity" minOccurs="0"/>
                <xsd:element ref="ns4:SharedWithUsers" minOccurs="0"/>
                <xsd:element ref="ns4:SharedWithDetails" minOccurs="0"/>
                <xsd:element ref="ns4:SharingHintHash" minOccurs="0"/>
                <xsd:element ref="ns3:MediaServiceDateTaken" minOccurs="0"/>
                <xsd:element ref="ns3:MediaServiceObjectDetectorVersions" minOccurs="0"/>
                <xsd:element ref="ns3:MediaServiceAutoTags" minOccurs="0"/>
                <xsd:element ref="ns3:MediaLengthInSeconds" minOccurs="0"/>
                <xsd:element ref="ns3:MediaServiceSystemTags" minOccurs="0"/>
                <xsd:element ref="ns3:MediaServiceGenerationTime" minOccurs="0"/>
                <xsd:element ref="ns3:MediaServiceEventHashCode"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351c679-5e32-48bf-8229-6b50402a8e4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_activity" ma:index="10" nillable="true" ma:displayName="_activity" ma:hidden="true" ma:internalName="_activity">
      <xsd:simpleType>
        <xsd:restriction base="dms:Note"/>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ObjectDetectorVersions" ma:index="15" nillable="true" ma:displayName="MediaServiceObjectDetectorVersions" ma:hidden="true" ma:indexed="true" ma:internalName="MediaServiceObjectDetectorVersions" ma:readOnly="true">
      <xsd:simpleType>
        <xsd:restriction base="dms:Text"/>
      </xsd:simpleType>
    </xsd:element>
    <xsd:element name="MediaServiceAutoTags" ma:index="16" nillable="true" ma:displayName="Tags" ma:internalName="MediaServiceAutoTags"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MediaServiceSystemTags" ma:index="18" nillable="true" ma:displayName="MediaServiceSystemTags" ma:hidden="true" ma:internalName="MediaServiceSystemTags" ma:readOnly="true">
      <xsd:simpleType>
        <xsd:restriction base="dms:Note"/>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8ccc41a-8fe5-4c76-beea-c5d53c766ddd"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SharingHintHash" ma:index="13"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D1BC385-EB1D-402A-BDAA-CFD0FFEAE2DB}">
  <ds:schemaRefs>
    <ds:schemaRef ds:uri="http://schemas.microsoft.com/office/2006/metadata/properties"/>
    <ds:schemaRef ds:uri="18ccc41a-8fe5-4c76-beea-c5d53c766ddd"/>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2351c679-5e32-48bf-8229-6b50402a8e40"/>
    <ds:schemaRef ds:uri="http://www.w3.org/XML/1998/namespace"/>
    <ds:schemaRef ds:uri="http://purl.org/dc/dcmitype/"/>
  </ds:schemaRefs>
</ds:datastoreItem>
</file>

<file path=customXml/itemProps2.xml><?xml version="1.0" encoding="utf-8"?>
<ds:datastoreItem xmlns:ds="http://schemas.openxmlformats.org/officeDocument/2006/customXml" ds:itemID="{98499D58-23EC-4210-AAA5-4287DFB53995}">
  <ds:schemaRefs>
    <ds:schemaRef ds:uri="http://schemas.microsoft.com/sharepoint/v3/contenttype/forms"/>
  </ds:schemaRefs>
</ds:datastoreItem>
</file>

<file path=customXml/itemProps3.xml><?xml version="1.0" encoding="utf-8"?>
<ds:datastoreItem xmlns:ds="http://schemas.openxmlformats.org/officeDocument/2006/customXml" ds:itemID="{0E654DDD-97B7-4E23-99F1-14E96C82C41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351c679-5e32-48bf-8229-6b50402a8e40"/>
    <ds:schemaRef ds:uri="18ccc41a-8fe5-4c76-beea-c5d53c766dd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1567</TotalTime>
  <Words>1013</Words>
  <Application>Microsoft Macintosh PowerPoint</Application>
  <PresentationFormat>On-screen Show (4:3)</PresentationFormat>
  <Paragraphs>124</Paragraphs>
  <Slides>18</Slides>
  <Notes>15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Aptos</vt:lpstr>
      <vt:lpstr>Arial</vt:lpstr>
      <vt:lpstr>Calibri</vt:lpstr>
      <vt:lpstr>Office Theme</vt:lpstr>
      <vt:lpstr>From Silos to Synergy: Building a Strong Partnership Between EVS and Infection Prevention</vt:lpstr>
      <vt:lpstr>Introduction</vt:lpstr>
      <vt:lpstr>Partnership Creation</vt:lpstr>
      <vt:lpstr>EVS Role in Infection Prevention</vt:lpstr>
      <vt:lpstr>Infection Prevention Role</vt:lpstr>
      <vt:lpstr>Where We Overlap</vt:lpstr>
      <vt:lpstr>Foundations of Partnership</vt:lpstr>
      <vt:lpstr>Case Study Example 1</vt:lpstr>
      <vt:lpstr>Case Study Example 2</vt:lpstr>
      <vt:lpstr>Case Study Example #3</vt:lpstr>
      <vt:lpstr>Challenges We Face</vt:lpstr>
      <vt:lpstr>Solutions Through Partnership</vt:lpstr>
      <vt:lpstr>Culture of Collaboration</vt:lpstr>
      <vt:lpstr>Audience Engagement</vt:lpstr>
      <vt:lpstr>Outcomes of Strong Partnerships</vt:lpstr>
      <vt:lpstr>Closing Message</vt:lpstr>
      <vt:lpstr>        Thank You!</vt:lpstr>
      <vt:lpstr>Q&amp;A / Discussion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magdalene Eboso</cp:lastModifiedBy>
  <cp:revision>3</cp:revision>
  <dcterms:created xsi:type="dcterms:W3CDTF">2013-01-27T09:14:16Z</dcterms:created>
  <dcterms:modified xsi:type="dcterms:W3CDTF">2025-10-09T11:39:32Z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0x0101009D23057877B2764F84F7AE082E7BFE4B</vt:lpwstr>
  </property>
</Properties>
</file>